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96" r:id="rId9"/>
    <p:sldId id="297" r:id="rId10"/>
    <p:sldId id="298" r:id="rId11"/>
    <p:sldId id="299" r:id="rId12"/>
    <p:sldId id="300" r:id="rId13"/>
    <p:sldId id="301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93" r:id="rId33"/>
    <p:sldId id="294" r:id="rId34"/>
    <p:sldId id="295" r:id="rId35"/>
    <p:sldId id="308" r:id="rId36"/>
    <p:sldId id="303" r:id="rId37"/>
    <p:sldId id="304" r:id="rId38"/>
    <p:sldId id="282" r:id="rId39"/>
    <p:sldId id="284" r:id="rId40"/>
    <p:sldId id="305" r:id="rId41"/>
    <p:sldId id="285" r:id="rId42"/>
    <p:sldId id="286" r:id="rId43"/>
    <p:sldId id="287" r:id="rId44"/>
    <p:sldId id="288" r:id="rId45"/>
    <p:sldId id="289" r:id="rId46"/>
    <p:sldId id="307" r:id="rId47"/>
    <p:sldId id="290" r:id="rId48"/>
    <p:sldId id="291" r:id="rId49"/>
    <p:sldId id="309" r:id="rId50"/>
    <p:sldId id="310" r:id="rId51"/>
    <p:sldId id="311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167175-C7AD-4F3F-BE5D-E9D876C75182}" type="datetimeFigureOut">
              <a:rPr lang="en-US" smtClean="0"/>
              <a:t>2/8/2020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B56E36-3DC8-4EC4-A970-7DB537891A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329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56E36-3DC8-4EC4-A970-7DB537891AE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589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g"/><Relationship Id="rId4" Type="http://schemas.openxmlformats.org/officeDocument/2006/relationships/image" Target="../media/image6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37.jpeg"/><Relationship Id="rId7" Type="http://schemas.openxmlformats.org/officeDocument/2006/relationships/image" Target="../media/image46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6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20.jpg"/><Relationship Id="rId7" Type="http://schemas.openxmlformats.org/officeDocument/2006/relationships/image" Target="../media/image26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2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56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55.png"/><Relationship Id="rId4" Type="http://schemas.openxmlformats.org/officeDocument/2006/relationships/image" Target="../media/image6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2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35.jpeg"/><Relationship Id="rId4" Type="http://schemas.openxmlformats.org/officeDocument/2006/relationships/image" Target="../media/image7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7" Type="http://schemas.openxmlformats.org/officeDocument/2006/relationships/image" Target="../media/image61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81400" y="5181600"/>
            <a:ext cx="5562600" cy="1470025"/>
          </a:xfrm>
        </p:spPr>
        <p:txBody>
          <a:bodyPr>
            <a:normAutofit/>
          </a:bodyPr>
          <a:lstStyle/>
          <a:p>
            <a:r>
              <a:rPr lang="en-US" sz="6600" dirty="0" smtClean="0">
                <a:solidFill>
                  <a:srgbClr val="FF0000"/>
                </a:solidFill>
                <a:latin typeface="Comic Sans MS" pitchFamily="66" charset="0"/>
              </a:rPr>
              <a:t>My Village</a:t>
            </a:r>
            <a:endParaRPr lang="en-US" sz="66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267199"/>
            <a:ext cx="4876800" cy="1114915"/>
          </a:xfrm>
        </p:spPr>
        <p:txBody>
          <a:bodyPr>
            <a:normAutofit fontScale="92500" lnSpcReduction="20000"/>
          </a:bodyPr>
          <a:lstStyle/>
          <a:p>
            <a:r>
              <a:rPr lang="en-US" sz="2800" b="1" dirty="0" smtClean="0"/>
              <a:t>Grade 8 lesson 6</a:t>
            </a:r>
          </a:p>
          <a:p>
            <a:r>
              <a:rPr lang="en-US" sz="1600" dirty="0" smtClean="0"/>
              <a:t>By </a:t>
            </a:r>
            <a:r>
              <a:rPr lang="en-US" sz="1600" dirty="0" err="1" smtClean="0"/>
              <a:t>Kuchakzadeh</a:t>
            </a:r>
            <a:endParaRPr lang="en-US" sz="1600" dirty="0" smtClean="0"/>
          </a:p>
          <a:p>
            <a:r>
              <a:rPr lang="en-US" sz="1400" dirty="0" smtClean="0"/>
              <a:t>More at </a:t>
            </a:r>
            <a:r>
              <a:rPr lang="en-US" sz="1400" dirty="0" smtClean="0"/>
              <a:t>t.me/</a:t>
            </a:r>
            <a:r>
              <a:rPr lang="en-US" sz="1400" dirty="0" err="1" smtClean="0"/>
              <a:t>kuchakzadeh</a:t>
            </a:r>
            <a:endParaRPr lang="en-US" sz="1400" dirty="0" smtClean="0"/>
          </a:p>
          <a:p>
            <a:r>
              <a:rPr lang="en-US" sz="1400" dirty="0" smtClean="0"/>
              <a:t>www.prospecpowerpoints.blog.ir</a:t>
            </a:r>
            <a:endParaRPr lang="en-US" sz="1400" dirty="0"/>
          </a:p>
        </p:txBody>
      </p:sp>
      <p:pic>
        <p:nvPicPr>
          <p:cNvPr id="11266" name="Picture 2" descr="C:\Users\Manzel e ma\Desktop\00000000000000000000000000000000000\city-clipart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3200400" cy="1893570"/>
          </a:xfrm>
          <a:prstGeom prst="rect">
            <a:avLst/>
          </a:prstGeom>
          <a:noFill/>
        </p:spPr>
      </p:pic>
      <p:pic>
        <p:nvPicPr>
          <p:cNvPr id="11267" name="Picture 3" descr="C:\Users\Manzel e ma\Desktop\00000000000000000000000000000000000\small-village-clipart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533400"/>
            <a:ext cx="4970328" cy="462011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133600" y="54102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1398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200" y="381000"/>
            <a:ext cx="50032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 pitchFamily="66" charset="0"/>
              </a:rPr>
              <a:t>What is </a:t>
            </a:r>
            <a:r>
              <a:rPr lang="en-US" sz="2800" dirty="0">
                <a:latin typeface="Comic Sans MS" pitchFamily="66" charset="0"/>
              </a:rPr>
              <a:t>Gennow </a:t>
            </a:r>
            <a:r>
              <a:rPr lang="en-US" sz="2800" dirty="0" smtClean="0">
                <a:latin typeface="Comic Sans MS" pitchFamily="66" charset="0"/>
              </a:rPr>
              <a:t>famous for?</a:t>
            </a:r>
            <a:endParaRPr lang="en-US" sz="2800" dirty="0"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9200" y="914400"/>
            <a:ext cx="53319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 pitchFamily="66" charset="0"/>
              </a:rPr>
              <a:t>It is famous for its hot spring.</a:t>
            </a:r>
            <a:endParaRPr lang="en-US" sz="2800" dirty="0">
              <a:latin typeface="Comic Sans MS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" y="1600200"/>
            <a:ext cx="7459394" cy="51399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471" y="3498166"/>
            <a:ext cx="3352800" cy="3352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471" y="1447800"/>
            <a:ext cx="33528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5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7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E:\me\8\l6 g8  1395\1718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75784" y="3733800"/>
            <a:ext cx="3668215" cy="3124200"/>
          </a:xfrm>
          <a:prstGeom prst="rect">
            <a:avLst/>
          </a:prstGeom>
          <a:noFill/>
        </p:spPr>
      </p:pic>
      <p:pic>
        <p:nvPicPr>
          <p:cNvPr id="4102" name="Picture 6" descr="E:\me\8\l6 g8  1395\download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762000"/>
            <a:ext cx="3657600" cy="296896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990600" y="304800"/>
            <a:ext cx="41216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omic Sans MS" pitchFamily="66" charset="0"/>
              </a:rPr>
              <a:t>How is the weather?</a:t>
            </a:r>
            <a:endParaRPr lang="en-US" sz="3200" dirty="0"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0" y="838200"/>
            <a:ext cx="4227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  <a:t>It’s cool and sunny in spring,</a:t>
            </a:r>
            <a:endParaRPr lang="en-US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" y="3810000"/>
            <a:ext cx="3962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  <a:t>It’s cold and cloudy in fall.</a:t>
            </a:r>
            <a:endParaRPr lang="en-US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271664"/>
            <a:ext cx="2586335" cy="25863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43" y="1264844"/>
            <a:ext cx="3200847" cy="253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72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  <p:bldP spid="10" grpId="0" build="allAtOnce"/>
      <p:bldP spid="11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9324" y="304800"/>
            <a:ext cx="50481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omic Sans MS" pitchFamily="66" charset="0"/>
              </a:rPr>
              <a:t>What is the people’s job?</a:t>
            </a:r>
            <a:endParaRPr lang="en-US" sz="3200" dirty="0"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200" y="1433788"/>
            <a:ext cx="4423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They raise animals like sheep.</a:t>
            </a:r>
            <a:endParaRPr lang="en-US" sz="2400" dirty="0"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58718" y="2153978"/>
            <a:ext cx="4144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They work in  palm gardens.</a:t>
            </a:r>
            <a:endParaRPr lang="en-US" sz="2400" dirty="0">
              <a:latin typeface="Comic Sans MS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61" y="2153978"/>
            <a:ext cx="4343400" cy="4343400"/>
          </a:xfrm>
          <a:prstGeom prst="rect">
            <a:avLst/>
          </a:prstGeom>
        </p:spPr>
      </p:pic>
      <p:pic>
        <p:nvPicPr>
          <p:cNvPr id="1026" name="Picture 2" descr="Image result for کار کردن در نخلستان بندرعبا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465" y="2901332"/>
            <a:ext cx="4392576" cy="304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41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 build="allAtOnce"/>
      <p:bldP spid="8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228600"/>
            <a:ext cx="53367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omic Sans MS" pitchFamily="66" charset="0"/>
              </a:rPr>
              <a:t>Is there a park in Gennow?</a:t>
            </a:r>
            <a:endParaRPr lang="en-US" sz="3200" dirty="0"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914400"/>
            <a:ext cx="2084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Yes, there is.</a:t>
            </a:r>
            <a:endParaRPr lang="en-US" sz="2400" dirty="0">
              <a:latin typeface="Comic Sans MS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44" y="1477090"/>
            <a:ext cx="5927216" cy="37045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796540"/>
            <a:ext cx="3718560" cy="371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20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me\8\L5 g8 1396\pics\compa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4114800"/>
            <a:ext cx="2871598" cy="204262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85800" y="381000"/>
            <a:ext cx="62856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Comic Sans MS" pitchFamily="66" charset="0"/>
              </a:rPr>
              <a:t>Where is Mashhad </a:t>
            </a:r>
            <a:r>
              <a:rPr lang="en-US" sz="3600" dirty="0" err="1" smtClean="0">
                <a:latin typeface="Comic Sans MS" pitchFamily="66" charset="0"/>
              </a:rPr>
              <a:t>Ardehal</a:t>
            </a:r>
            <a:r>
              <a:rPr lang="en-US" sz="3600" dirty="0" smtClean="0">
                <a:latin typeface="Comic Sans MS" pitchFamily="66" charset="0"/>
              </a:rPr>
              <a:t>?</a:t>
            </a:r>
            <a:endParaRPr lang="en-US" sz="3600" dirty="0"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" y="1143000"/>
            <a:ext cx="67585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 pitchFamily="66" charset="0"/>
              </a:rPr>
              <a:t>It is in the center of Iran near </a:t>
            </a:r>
            <a:r>
              <a:rPr lang="en-US" sz="2800" dirty="0" err="1" smtClean="0">
                <a:latin typeface="Comic Sans MS" pitchFamily="66" charset="0"/>
              </a:rPr>
              <a:t>Kashan</a:t>
            </a:r>
            <a:r>
              <a:rPr lang="en-US" sz="2800" dirty="0" smtClean="0">
                <a:latin typeface="Comic Sans MS" pitchFamily="66" charset="0"/>
              </a:rPr>
              <a:t>.</a:t>
            </a:r>
            <a:endParaRPr lang="en-US" sz="2800" dirty="0">
              <a:latin typeface="Comic Sans MS" pitchFamily="66" charset="0"/>
            </a:endParaRPr>
          </a:p>
        </p:txBody>
      </p:sp>
      <p:pic>
        <p:nvPicPr>
          <p:cNvPr id="7" name="Picture 4" descr="C:\Users\ali\Desktop\g8 l6 1395\mashhad 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00"/>
            <a:ext cx="5233012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  <p:bldP spid="9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228600"/>
            <a:ext cx="31357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omic Sans MS" pitchFamily="66" charset="0"/>
              </a:rPr>
              <a:t>What is it like?</a:t>
            </a:r>
            <a:endParaRPr lang="en-US" sz="3200" dirty="0"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914400"/>
            <a:ext cx="3866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It is an old desert village.</a:t>
            </a:r>
            <a:endParaRPr lang="en-US" sz="2400" dirty="0">
              <a:latin typeface="Comic Sans MS" pitchFamily="66" charset="0"/>
            </a:endParaRPr>
          </a:p>
        </p:txBody>
      </p:sp>
      <p:pic>
        <p:nvPicPr>
          <p:cNvPr id="6" name="Picture 2" descr="C:\Users\Manzel e ma\Desktop\00000000000000000000000000000000000\downloa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0400" y="2057400"/>
            <a:ext cx="1524000" cy="1162272"/>
          </a:xfrm>
          <a:prstGeom prst="rect">
            <a:avLst/>
          </a:prstGeom>
          <a:noFill/>
        </p:spPr>
      </p:pic>
      <p:pic>
        <p:nvPicPr>
          <p:cNvPr id="7" name="Picture 3" descr="C:\Users\Manzel e ma\Desktop\00000000000000000000000000000000000\download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3810000"/>
            <a:ext cx="1752600" cy="102883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162800" y="16764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 pitchFamily="66" charset="0"/>
              </a:rPr>
              <a:t>mountain</a:t>
            </a:r>
            <a:endParaRPr lang="en-US" b="1" dirty="0"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39000" y="48768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 pitchFamily="66" charset="0"/>
              </a:rPr>
              <a:t>desert</a:t>
            </a:r>
            <a:endParaRPr lang="en-US" b="1" dirty="0">
              <a:latin typeface="Comic Sans MS" pitchFamily="66" charset="0"/>
            </a:endParaRPr>
          </a:p>
        </p:txBody>
      </p:sp>
      <p:pic>
        <p:nvPicPr>
          <p:cNvPr id="3074" name="Picture 2" descr="C:\Users\Manzel e ma\Desktop\00000000000000000000000000000000000\امامزاده_علی_بن_محمد_باقر_مشهد_اردهال_کاشان-Sultan_Ali_ibn_Muhammad_al-Baqir_Mashhad_Ardehal_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782" y="1676401"/>
            <a:ext cx="6635879" cy="4419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3000" y="381000"/>
            <a:ext cx="66800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 pitchFamily="66" charset="0"/>
              </a:rPr>
              <a:t>What is Mashhad </a:t>
            </a:r>
            <a:r>
              <a:rPr lang="en-US" sz="2800" dirty="0" err="1" smtClean="0">
                <a:latin typeface="Comic Sans MS" pitchFamily="66" charset="0"/>
              </a:rPr>
              <a:t>Ardehal</a:t>
            </a:r>
            <a:r>
              <a:rPr lang="en-US" sz="2800" dirty="0" smtClean="0">
                <a:latin typeface="Comic Sans MS" pitchFamily="66" charset="0"/>
              </a:rPr>
              <a:t> famous for?</a:t>
            </a:r>
            <a:endParaRPr lang="en-US" sz="2800" dirty="0"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9200" y="914400"/>
            <a:ext cx="4910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 pitchFamily="66" charset="0"/>
              </a:rPr>
              <a:t>It is famous for </a:t>
            </a:r>
            <a:r>
              <a:rPr lang="en-US" sz="2800" dirty="0" err="1" smtClean="0">
                <a:latin typeface="Comic Sans MS" pitchFamily="66" charset="0"/>
              </a:rPr>
              <a:t>Qalishuyan</a:t>
            </a:r>
            <a:r>
              <a:rPr lang="en-US" sz="2800" dirty="0" smtClean="0">
                <a:latin typeface="Comic Sans MS" pitchFamily="66" charset="0"/>
              </a:rPr>
              <a:t>.</a:t>
            </a:r>
            <a:endParaRPr lang="en-US" sz="2800" dirty="0">
              <a:latin typeface="Comic Sans MS" pitchFamily="66" charset="0"/>
            </a:endParaRPr>
          </a:p>
        </p:txBody>
      </p:sp>
      <p:pic>
        <p:nvPicPr>
          <p:cNvPr id="8" name="Picture 2" descr="J:\all\8\power points\L6\village\Mashad Ardehal\83SXyspna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05000"/>
            <a:ext cx="575879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186" y="1828800"/>
            <a:ext cx="4744814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7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E:\me\8\l6 g8  1395\1718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75784" y="3733800"/>
            <a:ext cx="3668215" cy="3124200"/>
          </a:xfrm>
          <a:prstGeom prst="rect">
            <a:avLst/>
          </a:prstGeom>
          <a:noFill/>
        </p:spPr>
      </p:pic>
      <p:pic>
        <p:nvPicPr>
          <p:cNvPr id="4102" name="Picture 6" descr="E:\me\8\l6 g8  1395\download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762000"/>
            <a:ext cx="3657600" cy="296896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990600" y="152400"/>
            <a:ext cx="41216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omic Sans MS" pitchFamily="66" charset="0"/>
              </a:rPr>
              <a:t>How is the weather?</a:t>
            </a:r>
            <a:endParaRPr lang="en-US" sz="3200" dirty="0">
              <a:latin typeface="Comic Sans MS" pitchFamily="66" charset="0"/>
            </a:endParaRPr>
          </a:p>
        </p:txBody>
      </p:sp>
      <p:pic>
        <p:nvPicPr>
          <p:cNvPr id="4098" name="Picture 2" descr="C:\Users\Manzel e ma\Desktop\00000000000000000000000000000000000\ce8a7de3-0c88-493e-a3aa-f2f046084afd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66800"/>
            <a:ext cx="5181600" cy="28956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685800"/>
            <a:ext cx="37978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Comic Sans MS" pitchFamily="66" charset="0"/>
              </a:rPr>
              <a:t>It’s windy in fall</a:t>
            </a:r>
            <a:endParaRPr lang="en-US" sz="3600" dirty="0">
              <a:latin typeface="Comic Sans MS" pitchFamily="66" charset="0"/>
            </a:endParaRPr>
          </a:p>
        </p:txBody>
      </p:sp>
      <p:pic>
        <p:nvPicPr>
          <p:cNvPr id="2" name="Picture 4" descr="E:\me\8\power points\L6\weather\hot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4038600"/>
            <a:ext cx="3276600" cy="2362933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5715000"/>
            <a:ext cx="5769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It’s hot and sunny in summer.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  <p:bldP spid="10" grpId="0" build="allAtOnce"/>
      <p:bldP spid="11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219200"/>
            <a:ext cx="50481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omic Sans MS" pitchFamily="66" charset="0"/>
              </a:rPr>
              <a:t>What is the people’s job?</a:t>
            </a:r>
            <a:endParaRPr lang="en-US" sz="3200" dirty="0"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62200" y="2743200"/>
            <a:ext cx="3483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They make handcrafts.</a:t>
            </a:r>
            <a:endParaRPr lang="en-US" sz="2400" dirty="0">
              <a:latin typeface="Comic Sans MS" pitchFamily="66" charset="0"/>
            </a:endParaRPr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3581400"/>
            <a:ext cx="3652189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C:\Users\ali\Desktop\g8 l6 1395\80803371301047894201119130137502311031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890" y="3505200"/>
            <a:ext cx="4334737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228600"/>
            <a:ext cx="48702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omic Sans MS" pitchFamily="66" charset="0"/>
              </a:rPr>
              <a:t>Are there any hills in it?</a:t>
            </a:r>
            <a:endParaRPr lang="en-US" sz="3200" dirty="0"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914400"/>
            <a:ext cx="23214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Yes, there are.</a:t>
            </a:r>
            <a:endParaRPr lang="en-US" sz="2400" dirty="0">
              <a:latin typeface="Comic Sans MS" pitchFamily="66" charset="0"/>
            </a:endParaRPr>
          </a:p>
        </p:txBody>
      </p:sp>
      <p:pic>
        <p:nvPicPr>
          <p:cNvPr id="5122" name="Picture 2" descr="C:\Users\Manzel e ma\Desktop\00000000000000000000000000000000000\soltan-al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524000"/>
            <a:ext cx="6705600" cy="502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me\8\L5 g8 1396\pics\compa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4114800"/>
            <a:ext cx="2871598" cy="2042627"/>
          </a:xfrm>
          <a:prstGeom prst="rect">
            <a:avLst/>
          </a:prstGeom>
          <a:noFill/>
        </p:spPr>
      </p:pic>
      <p:pic>
        <p:nvPicPr>
          <p:cNvPr id="6" name="Picture 3" descr="E:\me\8\L5 g8 1396\pics\elevation-map-of-iran-with-citi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057400"/>
            <a:ext cx="4876800" cy="4487159"/>
          </a:xfrm>
          <a:prstGeom prst="rect">
            <a:avLst/>
          </a:prstGeom>
          <a:noFill/>
        </p:spPr>
      </p:pic>
      <p:sp>
        <p:nvSpPr>
          <p:cNvPr id="7" name="Right Arrow 6"/>
          <p:cNvSpPr/>
          <p:nvPr/>
        </p:nvSpPr>
        <p:spPr>
          <a:xfrm rot="16200000">
            <a:off x="1943100" y="3314700"/>
            <a:ext cx="762000" cy="381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381000"/>
            <a:ext cx="4548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Comic Sans MS" pitchFamily="66" charset="0"/>
              </a:rPr>
              <a:t>Where is Rudbarak?</a:t>
            </a:r>
            <a:endParaRPr lang="en-US" sz="3600" dirty="0"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" y="1143000"/>
            <a:ext cx="64844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 pitchFamily="66" charset="0"/>
              </a:rPr>
              <a:t>It is in the north of Iran near </a:t>
            </a:r>
            <a:r>
              <a:rPr lang="en-US" sz="2800" dirty="0" err="1" smtClean="0">
                <a:latin typeface="Comic Sans MS" pitchFamily="66" charset="0"/>
              </a:rPr>
              <a:t>Chalus</a:t>
            </a:r>
            <a:r>
              <a:rPr lang="en-US" sz="2800" dirty="0" smtClean="0">
                <a:latin typeface="Comic Sans MS" pitchFamily="66" charset="0"/>
              </a:rPr>
              <a:t>.</a:t>
            </a:r>
            <a:endParaRPr lang="en-US" sz="28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  <p:bldP spid="9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me\8\L5 g8 1396\pics\compa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4114800"/>
            <a:ext cx="2871598" cy="204262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85800" y="381000"/>
            <a:ext cx="45047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Comic Sans MS" pitchFamily="66" charset="0"/>
              </a:rPr>
              <a:t>Where is </a:t>
            </a:r>
            <a:r>
              <a:rPr lang="en-US" sz="3600" dirty="0" err="1" smtClean="0">
                <a:latin typeface="Comic Sans MS" pitchFamily="66" charset="0"/>
              </a:rPr>
              <a:t>Kandovan</a:t>
            </a:r>
            <a:r>
              <a:rPr lang="en-US" sz="3600" dirty="0" smtClean="0">
                <a:latin typeface="Comic Sans MS" pitchFamily="66" charset="0"/>
              </a:rPr>
              <a:t>?</a:t>
            </a:r>
            <a:endParaRPr lang="en-US" sz="3600" dirty="0"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" y="1143000"/>
            <a:ext cx="76915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 pitchFamily="66" charset="0"/>
              </a:rPr>
              <a:t>It is in the North-West of Iran </a:t>
            </a:r>
            <a:r>
              <a:rPr lang="en-US" sz="2800" smtClean="0">
                <a:latin typeface="Comic Sans MS" pitchFamily="66" charset="0"/>
              </a:rPr>
              <a:t>near Tabriz.</a:t>
            </a:r>
            <a:endParaRPr lang="en-US" sz="2800" dirty="0">
              <a:latin typeface="Comic Sans MS" pitchFamily="66" charset="0"/>
            </a:endParaRPr>
          </a:p>
        </p:txBody>
      </p:sp>
      <p:pic>
        <p:nvPicPr>
          <p:cNvPr id="6" name="Picture 4" descr="C:\Users\ali\Desktop\g8 l6 1395\KandovanMa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057400"/>
            <a:ext cx="3981440" cy="4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  <p:bldP spid="9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228600"/>
            <a:ext cx="45833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omic Sans MS" pitchFamily="66" charset="0"/>
              </a:rPr>
              <a:t>What is </a:t>
            </a:r>
            <a:r>
              <a:rPr lang="en-US" sz="3200" dirty="0" err="1" smtClean="0">
                <a:latin typeface="Comic Sans MS" pitchFamily="66" charset="0"/>
              </a:rPr>
              <a:t>Kandovan</a:t>
            </a:r>
            <a:r>
              <a:rPr lang="en-US" sz="3200" dirty="0" smtClean="0">
                <a:latin typeface="Comic Sans MS" pitchFamily="66" charset="0"/>
              </a:rPr>
              <a:t> like?</a:t>
            </a:r>
            <a:endParaRPr lang="en-US" sz="3200" dirty="0"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914400"/>
            <a:ext cx="4892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It is a beautiful mountain village.</a:t>
            </a:r>
            <a:endParaRPr lang="en-US" sz="2400" dirty="0">
              <a:latin typeface="Comic Sans MS" pitchFamily="66" charset="0"/>
            </a:endParaRPr>
          </a:p>
        </p:txBody>
      </p:sp>
      <p:pic>
        <p:nvPicPr>
          <p:cNvPr id="7" name="Picture 2" descr="C:\Users\Manzel e ma\Desktop\00000000000000000000000000000000000\downloa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0400" y="2057400"/>
            <a:ext cx="1524000" cy="1162272"/>
          </a:xfrm>
          <a:prstGeom prst="rect">
            <a:avLst/>
          </a:prstGeom>
          <a:noFill/>
        </p:spPr>
      </p:pic>
      <p:pic>
        <p:nvPicPr>
          <p:cNvPr id="8" name="Picture 3" descr="C:\Users\Manzel e ma\Desktop\00000000000000000000000000000000000\download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3810000"/>
            <a:ext cx="1752600" cy="102883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162800" y="16764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 pitchFamily="66" charset="0"/>
              </a:rPr>
              <a:t>mountain</a:t>
            </a:r>
            <a:endParaRPr lang="en-US" b="1" dirty="0"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39000" y="48768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 pitchFamily="66" charset="0"/>
              </a:rPr>
              <a:t>desert</a:t>
            </a:r>
            <a:endParaRPr lang="en-US" b="1" dirty="0">
              <a:latin typeface="Comic Sans MS" pitchFamily="66" charset="0"/>
            </a:endParaRPr>
          </a:p>
        </p:txBody>
      </p:sp>
      <p:pic>
        <p:nvPicPr>
          <p:cNvPr id="6146" name="Picture 2" descr="C:\Users\Manzel e ma\Desktop\00000000000000000000000000000000000\KANDOVAN-480x44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1371600"/>
            <a:ext cx="5715000" cy="52982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200" y="381000"/>
            <a:ext cx="52918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 pitchFamily="66" charset="0"/>
              </a:rPr>
              <a:t>What is </a:t>
            </a:r>
            <a:r>
              <a:rPr lang="en-US" sz="2800" dirty="0" err="1" smtClean="0">
                <a:latin typeface="Comic Sans MS" pitchFamily="66" charset="0"/>
              </a:rPr>
              <a:t>Kandovan</a:t>
            </a:r>
            <a:r>
              <a:rPr lang="en-US" sz="2800" dirty="0" smtClean="0">
                <a:latin typeface="Comic Sans MS" pitchFamily="66" charset="0"/>
              </a:rPr>
              <a:t> famous for?</a:t>
            </a:r>
            <a:endParaRPr lang="en-US" sz="2800" dirty="0"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9200" y="914400"/>
            <a:ext cx="57935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 pitchFamily="66" charset="0"/>
              </a:rPr>
              <a:t>It is famous for its stone houses.</a:t>
            </a:r>
            <a:endParaRPr lang="en-US" sz="2800" dirty="0">
              <a:latin typeface="Comic Sans MS" pitchFamily="66" charset="0"/>
            </a:endParaRPr>
          </a:p>
        </p:txBody>
      </p:sp>
      <p:pic>
        <p:nvPicPr>
          <p:cNvPr id="6" name="Picture 4" descr="C:\Users\ali\Desktop\l6 g8\ده-برتر-ایران-www.karnaval.ir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1066800"/>
            <a:ext cx="2003589" cy="2667000"/>
          </a:xfrm>
          <a:prstGeom prst="rect">
            <a:avLst/>
          </a:prstGeom>
          <a:noFill/>
        </p:spPr>
      </p:pic>
      <p:pic>
        <p:nvPicPr>
          <p:cNvPr id="10242" name="Picture 2" descr="E:\me\8\power points\L6\village\Kandovan\2966528_8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00200"/>
            <a:ext cx="5355069" cy="4648200"/>
          </a:xfrm>
          <a:prstGeom prst="rect">
            <a:avLst/>
          </a:prstGeom>
          <a:noFill/>
        </p:spPr>
      </p:pic>
      <p:pic>
        <p:nvPicPr>
          <p:cNvPr id="10243" name="Picture 3" descr="E:\me\8\power points\L6\village\Kandovan\index3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3943593"/>
            <a:ext cx="3200400" cy="29144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7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E:\me\8\l6 g8  1395\1718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75784" y="3733800"/>
            <a:ext cx="3668215" cy="3124200"/>
          </a:xfrm>
          <a:prstGeom prst="rect">
            <a:avLst/>
          </a:prstGeom>
          <a:noFill/>
        </p:spPr>
      </p:pic>
      <p:pic>
        <p:nvPicPr>
          <p:cNvPr id="4102" name="Picture 6" descr="E:\me\8\l6 g8  1395\download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762000"/>
            <a:ext cx="3657600" cy="296896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62000" y="228600"/>
            <a:ext cx="5008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omic Sans MS" pitchFamily="66" charset="0"/>
              </a:rPr>
              <a:t>What’s the weather like?</a:t>
            </a:r>
            <a:endParaRPr lang="en-US" sz="3200" dirty="0"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6800" y="685800"/>
            <a:ext cx="2980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It’s cool in summer,</a:t>
            </a:r>
            <a:endParaRPr lang="en-US" sz="2400" dirty="0"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3886200"/>
            <a:ext cx="4333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It’s cold and snowy in winter.</a:t>
            </a:r>
            <a:endParaRPr lang="en-US" sz="2400" dirty="0">
              <a:latin typeface="Comic Sans MS" pitchFamily="66" charset="0"/>
            </a:endParaRPr>
          </a:p>
        </p:txBody>
      </p:sp>
      <p:pic>
        <p:nvPicPr>
          <p:cNvPr id="15" name="Picture 3" descr="C:\Users\ali\Desktop\g8 l6 1395\329479_8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400530"/>
            <a:ext cx="4139116" cy="245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Manzel e ma\Desktop\00000000000000000000000000000000000\kandovanvillage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1219200"/>
            <a:ext cx="4572000" cy="260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  <p:bldP spid="10" grpId="0" build="allAtOnce"/>
      <p:bldP spid="11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219200"/>
            <a:ext cx="50481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omic Sans MS" pitchFamily="66" charset="0"/>
              </a:rPr>
              <a:t>What is the people’s job?</a:t>
            </a:r>
            <a:endParaRPr lang="en-US" sz="3200" dirty="0"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3733800"/>
            <a:ext cx="3315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They work in gardens.</a:t>
            </a:r>
            <a:endParaRPr lang="en-US" sz="2400" dirty="0"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43400" y="2895600"/>
            <a:ext cx="3239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They sell handcrafts.</a:t>
            </a:r>
            <a:endParaRPr lang="en-US" sz="2400" dirty="0">
              <a:latin typeface="Comic Sans MS" pitchFamily="66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400"/>
            <a:ext cx="3852672" cy="2293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E:\me\8\l6 g8  1395\L6 power point and songs 1395\kandovan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3505200"/>
            <a:ext cx="4689907" cy="3124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 build="allAtOnce"/>
      <p:bldP spid="8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228600"/>
            <a:ext cx="67249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omic Sans MS" pitchFamily="66" charset="0"/>
              </a:rPr>
              <a:t>Are there any hotels in </a:t>
            </a:r>
            <a:r>
              <a:rPr lang="en-US" sz="3200" dirty="0" err="1" smtClean="0">
                <a:latin typeface="Comic Sans MS" pitchFamily="66" charset="0"/>
              </a:rPr>
              <a:t>Kandovan</a:t>
            </a:r>
            <a:r>
              <a:rPr lang="en-US" sz="3200" dirty="0" smtClean="0">
                <a:latin typeface="Comic Sans MS" pitchFamily="66" charset="0"/>
              </a:rPr>
              <a:t>?</a:t>
            </a:r>
            <a:endParaRPr lang="en-US" sz="3200" dirty="0"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914400"/>
            <a:ext cx="23214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Yes, there are.</a:t>
            </a:r>
            <a:endParaRPr lang="en-US" sz="2400" dirty="0">
              <a:latin typeface="Comic Sans MS" pitchFamily="66" charset="0"/>
            </a:endParaRPr>
          </a:p>
        </p:txBody>
      </p:sp>
      <p:pic>
        <p:nvPicPr>
          <p:cNvPr id="9221" name="Picture 5" descr="C:\Users\Manzel e ma\Desktop\00000000000000000000000000000000000\Alaedin-Travel-Agency-Kandovan-Laleh-Rocky-Hotel-Room-Bathroom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114800"/>
            <a:ext cx="4112744" cy="2743200"/>
          </a:xfrm>
          <a:prstGeom prst="rect">
            <a:avLst/>
          </a:prstGeom>
          <a:noFill/>
        </p:spPr>
      </p:pic>
      <p:pic>
        <p:nvPicPr>
          <p:cNvPr id="9220" name="Picture 4" descr="C:\Users\Manzel e ma\Desktop\00000000000000000000000000000000000\ir2629-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447800"/>
            <a:ext cx="6553200" cy="36406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me\8\L5 g8 1396\pics\compa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4114800"/>
            <a:ext cx="2871598" cy="204262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85800" y="381000"/>
            <a:ext cx="4185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Comic Sans MS" pitchFamily="66" charset="0"/>
              </a:rPr>
              <a:t>Where is </a:t>
            </a:r>
            <a:r>
              <a:rPr lang="en-US" sz="3600" dirty="0" err="1" smtClean="0">
                <a:latin typeface="Comic Sans MS" pitchFamily="66" charset="0"/>
              </a:rPr>
              <a:t>Niyasar</a:t>
            </a:r>
            <a:r>
              <a:rPr lang="en-US" sz="3600" dirty="0" smtClean="0">
                <a:latin typeface="Comic Sans MS" pitchFamily="66" charset="0"/>
              </a:rPr>
              <a:t>?</a:t>
            </a:r>
            <a:endParaRPr lang="en-US" sz="3600" dirty="0"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" y="1143000"/>
            <a:ext cx="4738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 pitchFamily="66" charset="0"/>
              </a:rPr>
              <a:t>It is in the west of </a:t>
            </a:r>
            <a:r>
              <a:rPr lang="en-US" sz="2800" dirty="0" err="1" smtClean="0">
                <a:latin typeface="Comic Sans MS" pitchFamily="66" charset="0"/>
              </a:rPr>
              <a:t>Kashan</a:t>
            </a:r>
            <a:r>
              <a:rPr lang="en-US" sz="2800" dirty="0" smtClean="0">
                <a:latin typeface="Comic Sans MS" pitchFamily="66" charset="0"/>
              </a:rPr>
              <a:t>.</a:t>
            </a:r>
            <a:endParaRPr lang="en-US" sz="2800" dirty="0">
              <a:latin typeface="Comic Sans MS" pitchFamily="66" charset="0"/>
            </a:endParaRPr>
          </a:p>
        </p:txBody>
      </p:sp>
      <p:pic>
        <p:nvPicPr>
          <p:cNvPr id="2" name="Picture 2" descr="E:\me\8\l6 g8  1395\niyasa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286000"/>
            <a:ext cx="4086225" cy="3228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  <p:bldP spid="9" grpId="0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228600"/>
            <a:ext cx="42995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omic Sans MS" pitchFamily="66" charset="0"/>
              </a:rPr>
              <a:t>What is </a:t>
            </a:r>
            <a:r>
              <a:rPr lang="en-US" sz="3200" dirty="0" err="1" smtClean="0">
                <a:latin typeface="Comic Sans MS" pitchFamily="66" charset="0"/>
              </a:rPr>
              <a:t>Niyasar</a:t>
            </a:r>
            <a:r>
              <a:rPr lang="en-US" sz="3200" dirty="0" smtClean="0">
                <a:latin typeface="Comic Sans MS" pitchFamily="66" charset="0"/>
              </a:rPr>
              <a:t> like?</a:t>
            </a:r>
            <a:endParaRPr lang="en-US" sz="3200" dirty="0"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914400"/>
            <a:ext cx="4429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It is a beautiful green village.</a:t>
            </a:r>
            <a:endParaRPr lang="en-US" sz="2400" dirty="0">
              <a:latin typeface="Comic Sans MS" pitchFamily="66" charset="0"/>
            </a:endParaRPr>
          </a:p>
        </p:txBody>
      </p:sp>
      <p:pic>
        <p:nvPicPr>
          <p:cNvPr id="2050" name="Picture 2" descr="E:\me\8\l6 g8  1395\L6 power point and songs 1395\niasar1902-m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600200"/>
            <a:ext cx="7620000" cy="525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 build="allAtOnce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400" y="304800"/>
            <a:ext cx="5739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omic Sans MS" pitchFamily="66" charset="0"/>
              </a:rPr>
              <a:t>What is </a:t>
            </a:r>
            <a:r>
              <a:rPr lang="en-US" sz="3200" dirty="0" err="1" smtClean="0">
                <a:latin typeface="Comic Sans MS" pitchFamily="66" charset="0"/>
              </a:rPr>
              <a:t>Niyasar</a:t>
            </a:r>
            <a:r>
              <a:rPr lang="en-US" sz="3200" dirty="0" smtClean="0">
                <a:latin typeface="Comic Sans MS" pitchFamily="66" charset="0"/>
              </a:rPr>
              <a:t> famous for?</a:t>
            </a:r>
            <a:endParaRPr lang="en-US" sz="3200" dirty="0"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76600" y="914400"/>
            <a:ext cx="50818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 pitchFamily="66" charset="0"/>
              </a:rPr>
              <a:t>It is famous for its waterfall</a:t>
            </a:r>
            <a:endParaRPr lang="en-US" sz="2800" dirty="0"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6800" y="266700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omic Sans MS" pitchFamily="66" charset="0"/>
              </a:rPr>
              <a:t>and rose fields .</a:t>
            </a:r>
            <a:endParaRPr lang="en-US" sz="2800" dirty="0"/>
          </a:p>
        </p:txBody>
      </p:sp>
      <p:pic>
        <p:nvPicPr>
          <p:cNvPr id="3074" name="Picture 2" descr="E:\me\8\l6 g8  1395\L6 power point and songs 1395\waterfal-niasar-13753590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524000"/>
            <a:ext cx="4064000" cy="2857500"/>
          </a:xfrm>
          <a:prstGeom prst="rect">
            <a:avLst/>
          </a:prstGeom>
          <a:noFill/>
        </p:spPr>
      </p:pic>
      <p:pic>
        <p:nvPicPr>
          <p:cNvPr id="3075" name="Picture 3" descr="E:\me\8\l6 g8  1395\UU3VfV_BpnL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276600"/>
            <a:ext cx="4457700" cy="297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7" grpId="0" build="allAtOnce"/>
      <p:bldP spid="8" grpId="0" build="allAtOnce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E:\me\8\l6 g8  1395\1718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75784" y="3733800"/>
            <a:ext cx="3668215" cy="3124200"/>
          </a:xfrm>
          <a:prstGeom prst="rect">
            <a:avLst/>
          </a:prstGeom>
          <a:noFill/>
        </p:spPr>
      </p:pic>
      <p:pic>
        <p:nvPicPr>
          <p:cNvPr id="4102" name="Picture 6" descr="E:\me\8\l6 g8  1395\download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762000"/>
            <a:ext cx="3657600" cy="296896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09600" y="609600"/>
            <a:ext cx="5008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omic Sans MS" pitchFamily="66" charset="0"/>
              </a:rPr>
              <a:t>What’s the weather like?</a:t>
            </a:r>
            <a:endParaRPr lang="en-US" sz="3200" dirty="0"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33600" y="1447800"/>
            <a:ext cx="2751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It’s cool in spring,</a:t>
            </a:r>
            <a:endParaRPr lang="en-US" sz="2400" dirty="0"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67000" y="5715000"/>
            <a:ext cx="3023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It’s warm and sunny</a:t>
            </a:r>
          </a:p>
          <a:p>
            <a:r>
              <a:rPr lang="en-US" sz="2400" dirty="0" smtClean="0">
                <a:latin typeface="Comic Sans MS" pitchFamily="66" charset="0"/>
              </a:rPr>
              <a:t> in summer.</a:t>
            </a:r>
            <a:endParaRPr lang="en-US" sz="2400" dirty="0">
              <a:latin typeface="Comic Sans MS" pitchFamily="66" charset="0"/>
            </a:endParaRPr>
          </a:p>
        </p:txBody>
      </p:sp>
      <p:pic>
        <p:nvPicPr>
          <p:cNvPr id="4098" name="Picture 2" descr="E:\me\8\l6 g8  1395\L6 power point and songs 1395\لاله-های-نیاسر-kashannews.net-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4220" y="1981201"/>
            <a:ext cx="3361379" cy="2286000"/>
          </a:xfrm>
          <a:prstGeom prst="rect">
            <a:avLst/>
          </a:prstGeom>
          <a:noFill/>
        </p:spPr>
      </p:pic>
      <p:pic>
        <p:nvPicPr>
          <p:cNvPr id="4099" name="Picture 3" descr="E:\me\8\l6 g8  1395\L6 power point and songs 1395\20478649_1439371466142670_4800026583534403584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191000"/>
            <a:ext cx="2667000" cy="266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  <p:bldP spid="10" grpId="0" build="allAtOnce"/>
      <p:bldP spid="11" grpId="0" uiExpand="1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228600"/>
            <a:ext cx="4620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omic Sans MS" pitchFamily="66" charset="0"/>
              </a:rPr>
              <a:t>What is Rudbarak like?</a:t>
            </a:r>
            <a:endParaRPr lang="en-US" sz="3200" dirty="0"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914400"/>
            <a:ext cx="4892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It is a beautiful mountain village.</a:t>
            </a:r>
            <a:endParaRPr lang="en-US" sz="2400" dirty="0">
              <a:latin typeface="Comic Sans MS" pitchFamily="66" charset="0"/>
            </a:endParaRPr>
          </a:p>
        </p:txBody>
      </p:sp>
      <p:pic>
        <p:nvPicPr>
          <p:cNvPr id="2050" name="Picture 2" descr="E:\me\8\l6 g8  1395\L6 power point and songs 1395\631135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0"/>
            <a:ext cx="6738471" cy="4191000"/>
          </a:xfrm>
          <a:prstGeom prst="rect">
            <a:avLst/>
          </a:prstGeom>
          <a:noFill/>
        </p:spPr>
      </p:pic>
      <p:pic>
        <p:nvPicPr>
          <p:cNvPr id="1026" name="Picture 2" descr="C:\Users\Manzel e ma\Desktop\00000000000000000000000000000000000\downlo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2057400"/>
            <a:ext cx="1524000" cy="1162272"/>
          </a:xfrm>
          <a:prstGeom prst="rect">
            <a:avLst/>
          </a:prstGeom>
          <a:noFill/>
        </p:spPr>
      </p:pic>
      <p:pic>
        <p:nvPicPr>
          <p:cNvPr id="1027" name="Picture 3" descr="C:\Users\Manzel e ma\Desktop\00000000000000000000000000000000000\download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400" y="3810000"/>
            <a:ext cx="1752600" cy="102883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162800" y="16764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 pitchFamily="66" charset="0"/>
              </a:rPr>
              <a:t>mountain</a:t>
            </a:r>
            <a:endParaRPr lang="en-US" b="1" dirty="0"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39000" y="48768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 pitchFamily="66" charset="0"/>
              </a:rPr>
              <a:t>desert</a:t>
            </a:r>
            <a:endParaRPr lang="en-US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 build="allAtOnce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219200"/>
            <a:ext cx="50481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omic Sans MS" pitchFamily="66" charset="0"/>
              </a:rPr>
              <a:t>What is the people’s job?</a:t>
            </a:r>
            <a:endParaRPr lang="en-US" sz="3200" dirty="0"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3429000"/>
            <a:ext cx="3111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They work on farms.</a:t>
            </a:r>
            <a:endParaRPr lang="en-US" sz="2400" dirty="0"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5400" y="3048000"/>
            <a:ext cx="3483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They make rose water.</a:t>
            </a:r>
            <a:endParaRPr lang="en-US" sz="2400" dirty="0">
              <a:latin typeface="Comic Sans MS" pitchFamily="66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1064"/>
            <a:ext cx="4419600" cy="2916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142" y="3581400"/>
            <a:ext cx="4129549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 build="allAtOnce"/>
      <p:bldP spid="8" grpId="0" build="allAtOnce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228600"/>
            <a:ext cx="76226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omic Sans MS" pitchFamily="66" charset="0"/>
              </a:rPr>
              <a:t>Are there any old buildings in </a:t>
            </a:r>
            <a:r>
              <a:rPr lang="en-US" sz="3200" dirty="0" err="1" smtClean="0">
                <a:latin typeface="Comic Sans MS" pitchFamily="66" charset="0"/>
              </a:rPr>
              <a:t>Niyasar</a:t>
            </a:r>
            <a:r>
              <a:rPr lang="en-US" sz="3200" dirty="0" smtClean="0">
                <a:latin typeface="Comic Sans MS" pitchFamily="66" charset="0"/>
              </a:rPr>
              <a:t>?</a:t>
            </a:r>
            <a:endParaRPr lang="en-US" sz="3200" dirty="0"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914400"/>
            <a:ext cx="23214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Yes, there are.</a:t>
            </a:r>
            <a:endParaRPr lang="en-US" sz="2400" dirty="0">
              <a:latin typeface="Comic Sans MS" pitchFamily="66" charset="0"/>
            </a:endParaRPr>
          </a:p>
        </p:txBody>
      </p:sp>
      <p:pic>
        <p:nvPicPr>
          <p:cNvPr id="5122" name="Picture 2" descr="E:\me\8\l6 g8  1395\L6 power point and songs 1395\201812419445714119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057400"/>
            <a:ext cx="6830965" cy="45630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 build="allAtOnce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me\8\L5 g8 1396\pics\compa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4114800"/>
            <a:ext cx="2871598" cy="2042627"/>
          </a:xfrm>
          <a:prstGeom prst="rect">
            <a:avLst/>
          </a:prstGeom>
          <a:noFill/>
        </p:spPr>
      </p:pic>
      <p:pic>
        <p:nvPicPr>
          <p:cNvPr id="6" name="Picture 3" descr="E:\me\8\L5 g8 1396\pics\elevation-map-of-iran-with-citi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057400"/>
            <a:ext cx="4876800" cy="4487159"/>
          </a:xfrm>
          <a:prstGeom prst="rect">
            <a:avLst/>
          </a:prstGeom>
          <a:noFill/>
        </p:spPr>
      </p:pic>
      <p:sp>
        <p:nvSpPr>
          <p:cNvPr id="7" name="Right Arrow 6"/>
          <p:cNvSpPr/>
          <p:nvPr/>
        </p:nvSpPr>
        <p:spPr>
          <a:xfrm rot="16200000">
            <a:off x="1485900" y="3086100"/>
            <a:ext cx="762000" cy="381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381000"/>
            <a:ext cx="4283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Comic Sans MS" pitchFamily="66" charset="0"/>
              </a:rPr>
              <a:t>Where is </a:t>
            </a:r>
            <a:r>
              <a:rPr lang="en-US" sz="3600" dirty="0" err="1" smtClean="0">
                <a:latin typeface="Comic Sans MS" pitchFamily="66" charset="0"/>
              </a:rPr>
              <a:t>Masuleh</a:t>
            </a:r>
            <a:r>
              <a:rPr lang="en-US" sz="3600" dirty="0" smtClean="0">
                <a:latin typeface="Comic Sans MS" pitchFamily="66" charset="0"/>
              </a:rPr>
              <a:t>?</a:t>
            </a:r>
            <a:endParaRPr lang="en-US" sz="3600" dirty="0"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" y="1143000"/>
            <a:ext cx="63802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 pitchFamily="66" charset="0"/>
              </a:rPr>
              <a:t>It is in the north of Iran near Rasht.</a:t>
            </a:r>
            <a:endParaRPr lang="en-US" sz="28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86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  <p:bldP spid="9" grpId="0" build="allAtOnce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228600"/>
            <a:ext cx="43861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omic Sans MS" pitchFamily="66" charset="0"/>
              </a:rPr>
              <a:t>What is </a:t>
            </a:r>
            <a:r>
              <a:rPr lang="en-US" sz="3200" dirty="0" err="1" smtClean="0">
                <a:latin typeface="Comic Sans MS" pitchFamily="66" charset="0"/>
              </a:rPr>
              <a:t>Masuleh</a:t>
            </a:r>
            <a:r>
              <a:rPr lang="en-US" sz="3200" dirty="0" smtClean="0">
                <a:latin typeface="Comic Sans MS" pitchFamily="66" charset="0"/>
              </a:rPr>
              <a:t> like?</a:t>
            </a:r>
            <a:endParaRPr lang="en-US" sz="3200" dirty="0"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914400"/>
            <a:ext cx="4892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It is a beautiful mountain village.</a:t>
            </a:r>
            <a:endParaRPr lang="en-US" sz="2400" dirty="0">
              <a:latin typeface="Comic Sans MS" pitchFamily="66" charset="0"/>
            </a:endParaRPr>
          </a:p>
        </p:txBody>
      </p:sp>
      <p:pic>
        <p:nvPicPr>
          <p:cNvPr id="1026" name="Picture 2" descr="C:\Users\Manzel e ma\Desktop\00000000000000000000000000000000000\downloa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0400" y="2057400"/>
            <a:ext cx="1524000" cy="1162272"/>
          </a:xfrm>
          <a:prstGeom prst="rect">
            <a:avLst/>
          </a:prstGeom>
          <a:noFill/>
        </p:spPr>
      </p:pic>
      <p:pic>
        <p:nvPicPr>
          <p:cNvPr id="1027" name="Picture 3" descr="C:\Users\Manzel e ma\Desktop\00000000000000000000000000000000000\download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3810000"/>
            <a:ext cx="1752600" cy="102883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162800" y="16764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 pitchFamily="66" charset="0"/>
              </a:rPr>
              <a:t>mountain</a:t>
            </a:r>
            <a:endParaRPr lang="en-US" b="1" dirty="0"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39000" y="48768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 pitchFamily="66" charset="0"/>
              </a:rPr>
              <a:t>desert</a:t>
            </a:r>
            <a:endParaRPr lang="en-US" b="1" dirty="0">
              <a:latin typeface="Comic Sans MS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068" y="1676400"/>
            <a:ext cx="3962400" cy="4953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866900"/>
            <a:ext cx="3810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36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 build="allAtOnce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200" y="381000"/>
            <a:ext cx="53062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 pitchFamily="66" charset="0"/>
              </a:rPr>
              <a:t>What is </a:t>
            </a:r>
            <a:r>
              <a:rPr lang="en-US" sz="2800" dirty="0" err="1" smtClean="0">
                <a:latin typeface="Comic Sans MS" pitchFamily="66" charset="0"/>
              </a:rPr>
              <a:t>Masouleh</a:t>
            </a:r>
            <a:r>
              <a:rPr lang="en-US" sz="2800" dirty="0" smtClean="0">
                <a:latin typeface="Comic Sans MS" pitchFamily="66" charset="0"/>
              </a:rPr>
              <a:t> famous for?</a:t>
            </a:r>
            <a:endParaRPr lang="en-US" sz="2800" dirty="0"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9200" y="914400"/>
            <a:ext cx="56781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 pitchFamily="66" charset="0"/>
              </a:rPr>
              <a:t>It is famous for its stair houses.</a:t>
            </a:r>
            <a:endParaRPr lang="en-US" sz="2800" dirty="0">
              <a:latin typeface="Comic Sans MS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85314"/>
            <a:ext cx="76581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06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7" grpId="0" build="allAtOnce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E:\me\8\l6 g8  1395\1718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75784" y="3733800"/>
            <a:ext cx="3668215" cy="3124200"/>
          </a:xfrm>
          <a:prstGeom prst="rect">
            <a:avLst/>
          </a:prstGeom>
          <a:noFill/>
        </p:spPr>
      </p:pic>
      <p:pic>
        <p:nvPicPr>
          <p:cNvPr id="4102" name="Picture 6" descr="E:\me\8\l6 g8  1395\download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762000"/>
            <a:ext cx="3657600" cy="296896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09600" y="609600"/>
            <a:ext cx="5008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omic Sans MS" pitchFamily="66" charset="0"/>
              </a:rPr>
              <a:t>What’s the weather like?</a:t>
            </a:r>
            <a:endParaRPr lang="en-US" sz="3200" dirty="0"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1473854"/>
            <a:ext cx="45704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It’s </a:t>
            </a:r>
            <a:r>
              <a:rPr lang="en-US" sz="2400" dirty="0" smtClean="0">
                <a:latin typeface="Comic Sans MS" pitchFamily="66" charset="0"/>
              </a:rPr>
              <a:t>cool and cloudy </a:t>
            </a:r>
            <a:r>
              <a:rPr lang="en-US" sz="2400" dirty="0" smtClean="0">
                <a:latin typeface="Comic Sans MS" pitchFamily="66" charset="0"/>
              </a:rPr>
              <a:t>in </a:t>
            </a:r>
            <a:r>
              <a:rPr lang="en-US" sz="2400" dirty="0" smtClean="0">
                <a:latin typeface="Comic Sans MS" pitchFamily="66" charset="0"/>
              </a:rPr>
              <a:t>summer,</a:t>
            </a:r>
            <a:endParaRPr lang="en-US" sz="2400" dirty="0"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5942" y="6027003"/>
            <a:ext cx="4333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It’s </a:t>
            </a:r>
            <a:r>
              <a:rPr lang="en-US" sz="2400" dirty="0" smtClean="0">
                <a:latin typeface="Comic Sans MS" pitchFamily="66" charset="0"/>
              </a:rPr>
              <a:t>cold and snowy in winter.</a:t>
            </a:r>
            <a:endParaRPr lang="en-US" sz="2400" dirty="0">
              <a:latin typeface="Comic Sans MS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26" y="1935519"/>
            <a:ext cx="3124200" cy="2082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4051928"/>
            <a:ext cx="2966878" cy="206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14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  <p:bldP spid="10" grpId="0" build="allAtOnce"/>
      <p:bldP spid="11" grpId="0" uiExpand="1" build="allAtOnce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291525"/>
            <a:ext cx="50481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omic Sans MS" pitchFamily="66" charset="0"/>
              </a:rPr>
              <a:t>What is the people’s job?</a:t>
            </a:r>
            <a:endParaRPr lang="en-US" sz="3200" dirty="0"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213" y="1007417"/>
            <a:ext cx="4055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They sell their handcrafts.</a:t>
            </a:r>
            <a:endParaRPr lang="en-US" sz="2400" dirty="0"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5400" y="3048000"/>
            <a:ext cx="3457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They rent their rooms.</a:t>
            </a:r>
            <a:endParaRPr lang="en-US" sz="2400" dirty="0">
              <a:latin typeface="Comic Sans MS" pitchFamily="66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66" y="1596681"/>
            <a:ext cx="4656434" cy="5820543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6783" y="3733800"/>
            <a:ext cx="4048125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71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 build="allAtOnce"/>
      <p:bldP spid="8" grpId="0" build="allAtOnce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228600"/>
            <a:ext cx="6005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omic Sans MS" pitchFamily="66" charset="0"/>
              </a:rPr>
              <a:t>Is there a mosque in </a:t>
            </a:r>
            <a:r>
              <a:rPr lang="en-US" sz="3200" dirty="0" err="1" smtClean="0">
                <a:latin typeface="Comic Sans MS" pitchFamily="66" charset="0"/>
              </a:rPr>
              <a:t>Masuleh</a:t>
            </a:r>
            <a:r>
              <a:rPr lang="en-US" sz="3200" dirty="0" smtClean="0">
                <a:latin typeface="Comic Sans MS" pitchFamily="66" charset="0"/>
              </a:rPr>
              <a:t>?</a:t>
            </a:r>
            <a:endParaRPr lang="en-US" sz="3200" dirty="0"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914400"/>
            <a:ext cx="21611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Yes, there </a:t>
            </a:r>
            <a:r>
              <a:rPr lang="en-US" sz="2400" dirty="0" smtClean="0">
                <a:latin typeface="Comic Sans MS" pitchFamily="66" charset="0"/>
              </a:rPr>
              <a:t>is.</a:t>
            </a:r>
            <a:endParaRPr lang="en-US" sz="2400" dirty="0">
              <a:latin typeface="Comic Sans MS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669" y="1376065"/>
            <a:ext cx="4307931" cy="538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24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 build="allAtOnce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590800"/>
            <a:ext cx="8229600" cy="1143000"/>
          </a:xfrm>
        </p:spPr>
        <p:txBody>
          <a:bodyPr/>
          <a:lstStyle/>
          <a:p>
            <a:r>
              <a:rPr lang="en-US" dirty="0" smtClean="0"/>
              <a:t>Role </a:t>
            </a:r>
            <a:r>
              <a:rPr lang="en-US" dirty="0" smtClean="0"/>
              <a:t>Plays or monologs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7171" name="Picture 3" descr="C:\Users\ali\Desktop\g8 l6 1395\329479_8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595" y="28135"/>
            <a:ext cx="5005404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li\Desktop\g8 l6 1395\KandovanMa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" y="2920219"/>
            <a:ext cx="3027972" cy="3404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li\Desktop\l6 g8\ده-برتر-ایران-www.karnaval.ir0_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-571527"/>
            <a:ext cx="4968814" cy="3467128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561" y="2999935"/>
            <a:ext cx="3334016" cy="1984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E:\me\8\l6 g8  1395\L6 power point and songs 1395\kandovan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52577" y="3015616"/>
            <a:ext cx="2851608" cy="1899610"/>
          </a:xfrm>
          <a:prstGeom prst="rect">
            <a:avLst/>
          </a:prstGeom>
          <a:noFill/>
        </p:spPr>
      </p:pic>
      <p:pic>
        <p:nvPicPr>
          <p:cNvPr id="9" name="Picture 5" descr="C:\Users\Manzel e ma\Desktop\00000000000000000000000000000000000\Alaedin-Travel-Agency-Kandovan-Laleh-Rocky-Hotel-Room-Bathroom-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6600" y="5035854"/>
            <a:ext cx="2133600" cy="1423111"/>
          </a:xfrm>
          <a:prstGeom prst="rect">
            <a:avLst/>
          </a:prstGeom>
          <a:noFill/>
        </p:spPr>
      </p:pic>
      <p:pic>
        <p:nvPicPr>
          <p:cNvPr id="10" name="Picture 4" descr="C:\Users\Manzel e ma\Desktop\00000000000000000000000000000000000\ir2629-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65248" y="4785927"/>
            <a:ext cx="3399654" cy="18886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962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200" y="381000"/>
            <a:ext cx="53254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 pitchFamily="66" charset="0"/>
              </a:rPr>
              <a:t>What is Rudbarak famous for?</a:t>
            </a:r>
            <a:endParaRPr lang="en-US" sz="2800" dirty="0">
              <a:latin typeface="Comic Sans MS" pitchFamily="66" charset="0"/>
            </a:endParaRPr>
          </a:p>
        </p:txBody>
      </p:sp>
      <p:pic>
        <p:nvPicPr>
          <p:cNvPr id="3074" name="Picture 2" descr="E:\me\8\l6 g8  1395\L6 power point and songs 1395\6c524f2d-89b1-4456-b375-0f257219483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3886200"/>
            <a:ext cx="5117911" cy="2743200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3075" name="Picture 3" descr="E:\me\8\l6 g8  1395\L6 power point and songs 1395\i030814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30400"/>
            <a:ext cx="5219700" cy="34798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219200" y="914400"/>
            <a:ext cx="62247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 pitchFamily="66" charset="0"/>
              </a:rPr>
              <a:t>It is famous for </a:t>
            </a:r>
            <a:r>
              <a:rPr lang="en-US" sz="2800" dirty="0" err="1" smtClean="0">
                <a:latin typeface="Comic Sans MS" pitchFamily="66" charset="0"/>
              </a:rPr>
              <a:t>Abbas</a:t>
            </a:r>
            <a:r>
              <a:rPr lang="en-US" sz="2800" dirty="0" smtClean="0">
                <a:latin typeface="Comic Sans MS" pitchFamily="66" charset="0"/>
              </a:rPr>
              <a:t> Abad jungle.</a:t>
            </a:r>
            <a:endParaRPr lang="en-US" sz="28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7" grpId="0" build="allAtOnce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:\me\8\L5 g8 1396\pics\elevation-map-of-iran-with-citi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8600"/>
            <a:ext cx="2819400" cy="2594139"/>
          </a:xfrm>
          <a:prstGeom prst="rect">
            <a:avLst/>
          </a:prstGeom>
          <a:noFill/>
        </p:spPr>
      </p:pic>
      <p:sp>
        <p:nvSpPr>
          <p:cNvPr id="5" name="Right Arrow 4"/>
          <p:cNvSpPr/>
          <p:nvPr/>
        </p:nvSpPr>
        <p:spPr>
          <a:xfrm rot="5400000">
            <a:off x="1485900" y="1790700"/>
            <a:ext cx="762000" cy="381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471203"/>
            <a:ext cx="3352800" cy="335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28600"/>
            <a:ext cx="3424535" cy="34245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38" y="3436193"/>
            <a:ext cx="3296978" cy="3296978"/>
          </a:xfrm>
          <a:prstGeom prst="rect">
            <a:avLst/>
          </a:prstGeom>
        </p:spPr>
      </p:pic>
      <p:pic>
        <p:nvPicPr>
          <p:cNvPr id="9" name="Picture 2" descr="Image result for کار کردن در نخلستان بندرعباس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564296"/>
            <a:ext cx="3131529" cy="216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672" y="2383180"/>
            <a:ext cx="3481672" cy="21760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071" y="348634"/>
            <a:ext cx="2608028" cy="172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8598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0242" name="Picture 2" descr="C:\Users\ali\Desktop\g8 l6 1395\niyasar_by_mahdigholaminasab-d4hx0e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9029"/>
            <a:ext cx="6198403" cy="348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ali\Desktop\g8 l6 1395\53762281102401313412512671141174811871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743" y="7257"/>
            <a:ext cx="3810000" cy="538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ali\Desktop\g8 l6 1395\mashhad 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18138"/>
            <a:ext cx="4081246" cy="323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850" y="4495800"/>
            <a:ext cx="3555999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581400"/>
            <a:ext cx="3124844" cy="2062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E:\me\8\l6 g8  1395\L6 power point and songs 1395\2018124194457141191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0656" y="5616906"/>
            <a:ext cx="2180403" cy="14565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737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8194" name="Picture 2" descr="J:\all\8\power points\L6\village\Mashad Ardehal\83SXyspna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09" y="2766218"/>
            <a:ext cx="3781292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639" y="0"/>
            <a:ext cx="5622362" cy="3532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C:\Users\ali\Desktop\g8 l6 1395\mashhad 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2857500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E:\me\8\power points\L6\weather\hot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95982" y="3170237"/>
            <a:ext cx="3000418" cy="2163763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501" y="4340755"/>
            <a:ext cx="3351361" cy="2517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348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 descr="C:\Users\ali\Desktop\g8 l6 1395\abyaneh-Map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2857500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E:\me\8\l6 g8  1395\L6 power point and songs 1395\7f8a17fb-a349-4dbb-ae88-ff47bcdca0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0"/>
            <a:ext cx="4953000" cy="3303339"/>
          </a:xfrm>
          <a:prstGeom prst="rect">
            <a:avLst/>
          </a:prstGeom>
          <a:noFill/>
        </p:spPr>
      </p:pic>
      <p:pic>
        <p:nvPicPr>
          <p:cNvPr id="7" name="Picture 3" descr="C:\Users\ali\Desktop\g8 l6 1395\16ff1c62-e94f-4937-a43d-d5755a1872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3323771" cy="242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li\Desktop\g8 l6 1395\80803371301047894201119130137502311031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953000"/>
            <a:ext cx="2928876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Manzel e ma\Desktop\00000000000000000000000000000000000\34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000" y="3657600"/>
            <a:ext cx="5715000" cy="2476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026" name="Picture 2" descr="C:\Users\ali\Desktop\l6 g8\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14876" cy="3419475"/>
          </a:xfrm>
          <a:prstGeom prst="rect">
            <a:avLst/>
          </a:prstGeom>
          <a:noFill/>
        </p:spPr>
      </p:pic>
      <p:pic>
        <p:nvPicPr>
          <p:cNvPr id="1027" name="Picture 3" descr="C:\Users\ali\Desktop\l6 g8\DSC078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6421" y="0"/>
            <a:ext cx="4717579" cy="3000380"/>
          </a:xfrm>
          <a:prstGeom prst="rect">
            <a:avLst/>
          </a:prstGeom>
          <a:noFill/>
        </p:spPr>
      </p:pic>
      <p:pic>
        <p:nvPicPr>
          <p:cNvPr id="1030" name="Picture 6" descr="C:\Users\ali\Desktop\l6 g8\Iran_location_map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9469" y="3500438"/>
            <a:ext cx="4072523" cy="3357562"/>
          </a:xfrm>
          <a:prstGeom prst="rect">
            <a:avLst/>
          </a:prstGeom>
          <a:noFill/>
        </p:spPr>
      </p:pic>
      <p:pic>
        <p:nvPicPr>
          <p:cNvPr id="6" name="Picture 2" descr="C:\Users\ali\Desktop\l6 g8\wp-mirafz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8600" y="3581400"/>
            <a:ext cx="4876799" cy="274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505200"/>
            <a:ext cx="3200400" cy="2856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133600"/>
            <a:ext cx="3419475" cy="3217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C:\Users\ali\Desktop\g8 l6 1395\Larijan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3200"/>
            <a:ext cx="2933700" cy="260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li\Desktop\g8 l6 1395\14263226424098329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0"/>
            <a:ext cx="46482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li\Desktop\g8 l6 1395\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05200" cy="234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28600"/>
            <a:ext cx="2514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017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me\8\L5 g8 1396\pics\elevation-map-of-iran-with-citi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457200"/>
            <a:ext cx="1981200" cy="1822908"/>
          </a:xfrm>
          <a:prstGeom prst="rect">
            <a:avLst/>
          </a:prstGeom>
          <a:noFill/>
        </p:spPr>
      </p:pic>
      <p:sp>
        <p:nvSpPr>
          <p:cNvPr id="7" name="Right Arrow 6"/>
          <p:cNvSpPr/>
          <p:nvPr/>
        </p:nvSpPr>
        <p:spPr>
          <a:xfrm rot="16200000">
            <a:off x="190500" y="1028700"/>
            <a:ext cx="762000" cy="381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0999" y="42846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Masuleh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3962400" cy="4953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42846"/>
            <a:ext cx="5105400" cy="3402245"/>
          </a:xfrm>
          <a:prstGeom prst="rect">
            <a:avLst/>
          </a:prstGeom>
        </p:spPr>
      </p:pic>
      <p:pic>
        <p:nvPicPr>
          <p:cNvPr id="11" name="Content Placeholder 4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045" y="3445091"/>
            <a:ext cx="2610269" cy="3262837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0461" y="3618970"/>
            <a:ext cx="2995557" cy="22484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022" y="115787"/>
            <a:ext cx="2966878" cy="206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9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8194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Monolog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33600"/>
            <a:ext cx="8229600" cy="4525963"/>
          </a:xfrm>
        </p:spPr>
        <p:txBody>
          <a:bodyPr>
            <a:normAutofit/>
          </a:bodyPr>
          <a:lstStyle/>
          <a:p>
            <a:pPr algn="just"/>
            <a:r>
              <a:rPr lang="en-US" sz="2800" dirty="0" smtClean="0">
                <a:latin typeface="Comic Sans MS" pitchFamily="66" charset="0"/>
              </a:rPr>
              <a:t>Hello, my name is </a:t>
            </a:r>
            <a:r>
              <a:rPr lang="en-US" sz="2800" dirty="0" err="1" smtClean="0">
                <a:latin typeface="Comic Sans MS" pitchFamily="66" charset="0"/>
              </a:rPr>
              <a:t>Rahmatullah</a:t>
            </a:r>
            <a:r>
              <a:rPr lang="en-US" sz="2800" dirty="0" smtClean="0">
                <a:latin typeface="Comic Sans MS" pitchFamily="66" charset="0"/>
              </a:rPr>
              <a:t>. I am very </a:t>
            </a:r>
            <a:r>
              <a:rPr lang="en-US" sz="2800" dirty="0" smtClean="0">
                <a:latin typeface="Comic Sans MS" pitchFamily="66" charset="0"/>
              </a:rPr>
              <a:t>old. </a:t>
            </a:r>
            <a:r>
              <a:rPr lang="en-US" sz="2800" dirty="0" smtClean="0">
                <a:latin typeface="Comic Sans MS" pitchFamily="66" charset="0"/>
              </a:rPr>
              <a:t>I live in </a:t>
            </a:r>
            <a:r>
              <a:rPr lang="en-US" sz="2800" dirty="0" err="1" smtClean="0">
                <a:latin typeface="Comic Sans MS" pitchFamily="66" charset="0"/>
              </a:rPr>
              <a:t>Veshnaveh</a:t>
            </a:r>
            <a:r>
              <a:rPr lang="en-US" sz="2800" dirty="0" smtClean="0">
                <a:latin typeface="Comic Sans MS" pitchFamily="66" charset="0"/>
              </a:rPr>
              <a:t>. It is a mountain village near Qom in the center of Iran. Here, it is really cold in winter. It is famous for its weather; </a:t>
            </a:r>
            <a:r>
              <a:rPr lang="en-US" sz="2800" dirty="0" err="1" smtClean="0">
                <a:latin typeface="Comic Sans MS" pitchFamily="66" charset="0"/>
              </a:rPr>
              <a:t>Veshnaveh</a:t>
            </a:r>
            <a:r>
              <a:rPr lang="en-US" sz="2800" dirty="0" smtClean="0">
                <a:latin typeface="Comic Sans MS" pitchFamily="66" charset="0"/>
              </a:rPr>
              <a:t> is very cold even in summer! There are many fruit trees like walnut, cherry and plum in my village. People in this village, raise animals like cows and sheep, there are a lot of hens, cats and dogs here, like anywhere else! </a:t>
            </a:r>
          </a:p>
          <a:p>
            <a:pPr algn="just"/>
            <a:endParaRPr lang="en-US" sz="2800" dirty="0">
              <a:latin typeface="Comic Sans MS" pitchFamily="66" charset="0"/>
            </a:endParaRPr>
          </a:p>
        </p:txBody>
      </p:sp>
      <p:pic>
        <p:nvPicPr>
          <p:cNvPr id="10242" name="Picture 2" descr="C:\Users\Manzel e ma\Desktop\00000000000000000000000000000000000\Untitl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435287" cy="220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343400" cy="334962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complete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8607" y="624494"/>
            <a:ext cx="4497732" cy="3373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6735" y="4267200"/>
            <a:ext cx="38697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This is Mashhad </a:t>
            </a:r>
            <a:r>
              <a:rPr lang="en-US" dirty="0" err="1" smtClean="0"/>
              <a:t>Ardehal</a:t>
            </a:r>
            <a:r>
              <a:rPr lang="en-US" dirty="0" smtClean="0"/>
              <a:t>. It is near Kashan in the center of Iran. It is an old desert village. It is famous for </a:t>
            </a:r>
            <a:r>
              <a:rPr lang="en-US" dirty="0" err="1" smtClean="0"/>
              <a:t>Qalishuyan</a:t>
            </a:r>
            <a:r>
              <a:rPr lang="en-US" dirty="0" smtClean="0"/>
              <a:t>. The weather is very hot and dry in summer. People make handcrafts in this village.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681" y="762001"/>
            <a:ext cx="4444926" cy="33336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0" y="4269199"/>
            <a:ext cx="4343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is </a:t>
            </a:r>
            <a:r>
              <a:rPr lang="en-US" dirty="0" err="1" smtClean="0"/>
              <a:t>Gennow</a:t>
            </a:r>
            <a:r>
              <a:rPr lang="en-US" dirty="0" smtClean="0"/>
              <a:t>. …………………………………………. 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407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me\8\l6 g8  1395\L6 power point and songs 1395\dastjerdi-14-1-th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189" y="4267200"/>
            <a:ext cx="3493211" cy="2590799"/>
          </a:xfrm>
          <a:prstGeom prst="rect">
            <a:avLst/>
          </a:prstGeom>
          <a:noFill/>
        </p:spPr>
      </p:pic>
      <p:pic>
        <p:nvPicPr>
          <p:cNvPr id="4099" name="Picture 3" descr="E:\me\8\l6 g8  1395\L6 power point and songs 1395\downloa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219200"/>
            <a:ext cx="3657600" cy="2465196"/>
          </a:xfrm>
          <a:prstGeom prst="rect">
            <a:avLst/>
          </a:prstGeom>
          <a:noFill/>
        </p:spPr>
      </p:pic>
      <p:pic>
        <p:nvPicPr>
          <p:cNvPr id="4100" name="Picture 4" descr="E:\me\8\l6 g8  1395\1718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5784" y="3733800"/>
            <a:ext cx="3668215" cy="3124200"/>
          </a:xfrm>
          <a:prstGeom prst="rect">
            <a:avLst/>
          </a:prstGeom>
          <a:noFill/>
        </p:spPr>
      </p:pic>
      <p:pic>
        <p:nvPicPr>
          <p:cNvPr id="4102" name="Picture 6" descr="E:\me\8\l6 g8  1395\download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762000"/>
            <a:ext cx="3657600" cy="296896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990600" y="304800"/>
            <a:ext cx="41216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omic Sans MS" pitchFamily="66" charset="0"/>
              </a:rPr>
              <a:t>How is the weather?</a:t>
            </a:r>
            <a:endParaRPr lang="en-US" sz="3200" dirty="0"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3809" y="830403"/>
            <a:ext cx="45704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  <a:t>It’s cool and cloudy in summer,</a:t>
            </a:r>
            <a:endParaRPr lang="en-US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" y="3810000"/>
            <a:ext cx="4333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  <a:t>It’s cold and snowy in winter.</a:t>
            </a:r>
            <a:endParaRPr lang="en-US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  <p:bldP spid="10" grpId="0" build="allAtOnce"/>
      <p:bldP spid="11" grpId="0" build="allAtOnce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04799"/>
            <a:ext cx="4114800" cy="32770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152400"/>
            <a:ext cx="4572638" cy="34294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4267200"/>
            <a:ext cx="4343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is </a:t>
            </a:r>
            <a:r>
              <a:rPr lang="en-US" dirty="0" err="1" smtClean="0"/>
              <a:t>Kandovan</a:t>
            </a:r>
            <a:r>
              <a:rPr lang="en-US" dirty="0" smtClean="0"/>
              <a:t>. ………………………………………. 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0" y="4269199"/>
            <a:ext cx="4343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is </a:t>
            </a:r>
            <a:r>
              <a:rPr lang="en-US" dirty="0" err="1" smtClean="0"/>
              <a:t>Masuleh</a:t>
            </a:r>
            <a:r>
              <a:rPr lang="en-US" dirty="0" smtClean="0"/>
              <a:t>. …………………………………………. 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23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Write about your favorite village</a:t>
            </a:r>
            <a:br>
              <a:rPr lang="en-US" dirty="0" smtClean="0"/>
            </a:br>
            <a:r>
              <a:rPr lang="en-US" sz="2000" dirty="0" smtClean="0"/>
              <a:t>(location, adjectives, famous things, weather, people’s job, facilities)   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72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me\8\l6 g8  1395\L6 power point and songs 1395\45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6854" y="3581400"/>
            <a:ext cx="4903654" cy="3067634"/>
          </a:xfrm>
          <a:prstGeom prst="rect">
            <a:avLst/>
          </a:prstGeom>
          <a:noFill/>
        </p:spPr>
      </p:pic>
      <p:pic>
        <p:nvPicPr>
          <p:cNvPr id="5123" name="Picture 3" descr="E:\me\8\l6 g8  1395\L6 power point and songs 1395\137490_1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810000"/>
            <a:ext cx="4107982" cy="273367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81000" y="1219200"/>
            <a:ext cx="50481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omic Sans MS" pitchFamily="66" charset="0"/>
              </a:rPr>
              <a:t>What is the people’s job?</a:t>
            </a:r>
            <a:endParaRPr lang="en-US" sz="3200" dirty="0"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2971800"/>
            <a:ext cx="2904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They raise animals.</a:t>
            </a:r>
            <a:endParaRPr lang="en-US" sz="2400" dirty="0"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81600" y="3048000"/>
            <a:ext cx="3387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They rent their villas.</a:t>
            </a:r>
            <a:endParaRPr lang="en-US" sz="24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 build="allAtOnce"/>
      <p:bldP spid="8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228600"/>
            <a:ext cx="57871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omic Sans MS" pitchFamily="66" charset="0"/>
              </a:rPr>
              <a:t>Is there a river in Rudbarak?</a:t>
            </a:r>
            <a:endParaRPr lang="en-US" sz="3200" dirty="0"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914400"/>
            <a:ext cx="2084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Yes, there is.</a:t>
            </a:r>
            <a:endParaRPr lang="en-US" sz="2400" dirty="0">
              <a:latin typeface="Comic Sans MS" pitchFamily="66" charset="0"/>
            </a:endParaRPr>
          </a:p>
        </p:txBody>
      </p:sp>
      <p:pic>
        <p:nvPicPr>
          <p:cNvPr id="6146" name="Picture 2" descr="E:\me\8\l6 g8  1395\L6 power point and songs 1395\13627979_1114984001893223_1577895388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524000"/>
            <a:ext cx="5791200" cy="487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me\8\L5 g8 1396\pics\compa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2742" y="4693686"/>
            <a:ext cx="2871598" cy="2042627"/>
          </a:xfrm>
          <a:prstGeom prst="rect">
            <a:avLst/>
          </a:prstGeom>
          <a:noFill/>
        </p:spPr>
      </p:pic>
      <p:pic>
        <p:nvPicPr>
          <p:cNvPr id="6" name="Picture 3" descr="E:\me\8\L5 g8 1396\pics\elevation-map-of-iran-with-citi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057400"/>
            <a:ext cx="4876800" cy="4487159"/>
          </a:xfrm>
          <a:prstGeom prst="rect">
            <a:avLst/>
          </a:prstGeom>
          <a:noFill/>
        </p:spPr>
      </p:pic>
      <p:sp>
        <p:nvSpPr>
          <p:cNvPr id="7" name="Right Arrow 6"/>
          <p:cNvSpPr/>
          <p:nvPr/>
        </p:nvSpPr>
        <p:spPr>
          <a:xfrm rot="5400000">
            <a:off x="3162300" y="5143500"/>
            <a:ext cx="762000" cy="381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381000"/>
            <a:ext cx="4139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Comic Sans MS" pitchFamily="66" charset="0"/>
              </a:rPr>
              <a:t>Where is Gennow?</a:t>
            </a:r>
            <a:endParaRPr lang="en-US" sz="3600" dirty="0"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" y="1143000"/>
            <a:ext cx="79159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 pitchFamily="66" charset="0"/>
              </a:rPr>
              <a:t>It is in the south of Iran near Bandar </a:t>
            </a:r>
            <a:r>
              <a:rPr lang="en-US" sz="2800" dirty="0" err="1" smtClean="0">
                <a:latin typeface="Comic Sans MS" pitchFamily="66" charset="0"/>
              </a:rPr>
              <a:t>Abbass</a:t>
            </a:r>
            <a:r>
              <a:rPr lang="en-US" sz="2800" dirty="0" smtClean="0">
                <a:latin typeface="Comic Sans MS" pitchFamily="66" charset="0"/>
              </a:rPr>
              <a:t>.</a:t>
            </a:r>
            <a:endParaRPr lang="en-US" sz="2800" dirty="0">
              <a:latin typeface="Comic Sans MS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907053"/>
            <a:ext cx="4372942" cy="291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10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  <p:bldP spid="9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228600"/>
            <a:ext cx="42562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omic Sans MS" pitchFamily="66" charset="0"/>
              </a:rPr>
              <a:t>What is Gennow like?</a:t>
            </a:r>
            <a:endParaRPr lang="en-US" sz="3200" dirty="0"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914400"/>
            <a:ext cx="4892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It is a beautiful mountain village.</a:t>
            </a:r>
            <a:endParaRPr lang="en-US" sz="2400" dirty="0">
              <a:latin typeface="Comic Sans MS" pitchFamily="66" charset="0"/>
            </a:endParaRPr>
          </a:p>
        </p:txBody>
      </p:sp>
      <p:pic>
        <p:nvPicPr>
          <p:cNvPr id="1026" name="Picture 2" descr="C:\Users\Manzel e ma\Desktop\00000000000000000000000000000000000\downloa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0400" y="2057400"/>
            <a:ext cx="1524000" cy="1162272"/>
          </a:xfrm>
          <a:prstGeom prst="rect">
            <a:avLst/>
          </a:prstGeom>
          <a:noFill/>
        </p:spPr>
      </p:pic>
      <p:pic>
        <p:nvPicPr>
          <p:cNvPr id="1027" name="Picture 3" descr="C:\Users\Manzel e ma\Desktop\00000000000000000000000000000000000\download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3810000"/>
            <a:ext cx="1752600" cy="102883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162800" y="16764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 pitchFamily="66" charset="0"/>
              </a:rPr>
              <a:t>mountain</a:t>
            </a:r>
            <a:endParaRPr lang="en-US" b="1" dirty="0"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39000" y="48768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 pitchFamily="66" charset="0"/>
              </a:rPr>
              <a:t>desert</a:t>
            </a:r>
            <a:endParaRPr lang="en-US" b="1" dirty="0">
              <a:latin typeface="Comic Sans MS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08374"/>
            <a:ext cx="6622831" cy="438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61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 build="allAtOnce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</TotalTime>
  <Words>725</Words>
  <Application>Microsoft Office PowerPoint</Application>
  <PresentationFormat>On-screen Show (4:3)</PresentationFormat>
  <Paragraphs>113</Paragraphs>
  <Slides>51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6" baseType="lpstr">
      <vt:lpstr>Arial</vt:lpstr>
      <vt:lpstr>Calibri</vt:lpstr>
      <vt:lpstr>Comic Sans MS</vt:lpstr>
      <vt:lpstr>Times New Roman</vt:lpstr>
      <vt:lpstr>Office Theme</vt:lpstr>
      <vt:lpstr>My Village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Role Plays or monologs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Monolog</vt:lpstr>
      <vt:lpstr>PowerPoint Presentation</vt:lpstr>
      <vt:lpstr>complete</vt:lpstr>
      <vt:lpstr>PowerPoint Presentation</vt:lpstr>
      <vt:lpstr>Write about your favorite village (location, adjectives, famous things, weather, people’s job, facilities)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Village</dc:title>
  <dc:creator>Manzel e ma</dc:creator>
  <cp:lastModifiedBy>kouchakzadehali@yahoo.com</cp:lastModifiedBy>
  <cp:revision>99</cp:revision>
  <dcterms:created xsi:type="dcterms:W3CDTF">2006-08-16T00:00:00Z</dcterms:created>
  <dcterms:modified xsi:type="dcterms:W3CDTF">2020-02-08T17:17:05Z</dcterms:modified>
</cp:coreProperties>
</file>