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04" r:id="rId1"/>
  </p:sldMasterIdLst>
  <p:notesMasterIdLst>
    <p:notesMasterId r:id="rId51"/>
  </p:notes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306" r:id="rId26"/>
    <p:sldId id="307" r:id="rId27"/>
    <p:sldId id="308" r:id="rId28"/>
    <p:sldId id="309" r:id="rId29"/>
    <p:sldId id="288" r:id="rId30"/>
    <p:sldId id="310" r:id="rId31"/>
    <p:sldId id="311" r:id="rId32"/>
    <p:sldId id="312" r:id="rId33"/>
    <p:sldId id="313" r:id="rId34"/>
    <p:sldId id="314" r:id="rId35"/>
    <p:sldId id="315" r:id="rId36"/>
    <p:sldId id="316" r:id="rId37"/>
    <p:sldId id="317"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479" autoAdjust="0"/>
    <p:restoredTop sz="91312" autoAdjust="0"/>
  </p:normalViewPr>
  <p:slideViewPr>
    <p:cSldViewPr>
      <p:cViewPr>
        <p:scale>
          <a:sx n="75" d="100"/>
          <a:sy n="75" d="100"/>
        </p:scale>
        <p:origin x="-1020" y="22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1901E61C-27BC-4EA4-BDE9-85A0A6122FE1}" type="datetimeFigureOut">
              <a:rPr lang="fa-IR" smtClean="0"/>
              <a:pPr/>
              <a:t>06/18/1435</a:t>
            </a:fld>
            <a:endParaRPr lang="fa-I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A92E04A4-3124-4893-BA23-C6A7D2B06254}" type="slidenum">
              <a:rPr lang="fa-IR" smtClean="0"/>
              <a:pPr/>
              <a:t>‹#›</a:t>
            </a:fld>
            <a:endParaRPr lang="fa-IR"/>
          </a:p>
        </p:txBody>
      </p:sp>
    </p:spTree>
    <p:extLst>
      <p:ext uri="{BB962C8B-B14F-4D97-AF65-F5344CB8AC3E}">
        <p14:creationId xmlns="" xmlns:p14="http://schemas.microsoft.com/office/powerpoint/2010/main" val="3570047973"/>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636BB6-CBF5-4C0D-AD09-DDF9EBBF1E57}" type="slidenum">
              <a:rPr lang="en-US" smtClean="0"/>
              <a:pPr/>
              <a:t>26</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6636BB6-CBF5-4C0D-AD09-DDF9EBBF1E57}"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92E04A4-3124-4893-BA23-C6A7D2B06254}" type="slidenum">
              <a:rPr lang="fa-IR" smtClean="0"/>
              <a:pPr/>
              <a:t>39</a:t>
            </a:fld>
            <a:endParaRPr lang="fa-IR"/>
          </a:p>
        </p:txBody>
      </p:sp>
    </p:spTree>
    <p:extLst>
      <p:ext uri="{BB962C8B-B14F-4D97-AF65-F5344CB8AC3E}">
        <p14:creationId xmlns="" xmlns:p14="http://schemas.microsoft.com/office/powerpoint/2010/main" val="378861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92E04A4-3124-4893-BA23-C6A7D2B06254}" type="slidenum">
              <a:rPr lang="fa-IR" smtClean="0"/>
              <a:pPr/>
              <a:t>42</a:t>
            </a:fld>
            <a:endParaRPr lang="fa-IR"/>
          </a:p>
        </p:txBody>
      </p:sp>
    </p:spTree>
    <p:extLst>
      <p:ext uri="{BB962C8B-B14F-4D97-AF65-F5344CB8AC3E}">
        <p14:creationId xmlns="" xmlns:p14="http://schemas.microsoft.com/office/powerpoint/2010/main" val="6410354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fa-IR" dirty="0"/>
          </a:p>
        </p:txBody>
      </p:sp>
      <p:sp>
        <p:nvSpPr>
          <p:cNvPr id="4" name="Slide Number Placeholder 3"/>
          <p:cNvSpPr>
            <a:spLocks noGrp="1"/>
          </p:cNvSpPr>
          <p:nvPr>
            <p:ph type="sldNum" sz="quarter" idx="10"/>
          </p:nvPr>
        </p:nvSpPr>
        <p:spPr/>
        <p:txBody>
          <a:bodyPr/>
          <a:lstStyle/>
          <a:p>
            <a:fld id="{A92E04A4-3124-4893-BA23-C6A7D2B06254}" type="slidenum">
              <a:rPr lang="fa-IR" smtClean="0"/>
              <a:pPr/>
              <a:t>46</a:t>
            </a:fld>
            <a:endParaRPr lang="fa-IR"/>
          </a:p>
        </p:txBody>
      </p:sp>
    </p:spTree>
    <p:extLst>
      <p:ext uri="{BB962C8B-B14F-4D97-AF65-F5344CB8AC3E}">
        <p14:creationId xmlns="" xmlns:p14="http://schemas.microsoft.com/office/powerpoint/2010/main" val="30421222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0F033EA6-EA58-4E00-B139-AA637F9263FD}" type="datetime8">
              <a:rPr lang="fa-IR" smtClean="0"/>
              <a:pPr/>
              <a:t>آوريل 18، 14</a:t>
            </a:fld>
            <a:endParaRPr lang="fa-IR"/>
          </a:p>
        </p:txBody>
      </p:sp>
      <p:sp>
        <p:nvSpPr>
          <p:cNvPr id="17" name="Footer Placeholder 16"/>
          <p:cNvSpPr>
            <a:spLocks noGrp="1"/>
          </p:cNvSpPr>
          <p:nvPr>
            <p:ph type="ftr" sz="quarter" idx="11"/>
          </p:nvPr>
        </p:nvSpPr>
        <p:spPr/>
        <p:txBody>
          <a:bodyPr/>
          <a:lstStyle/>
          <a:p>
            <a:endParaRPr lang="fa-IR"/>
          </a:p>
        </p:txBody>
      </p:sp>
      <p:sp>
        <p:nvSpPr>
          <p:cNvPr id="29" name="Slide Number Placeholder 28"/>
          <p:cNvSpPr>
            <a:spLocks noGrp="1"/>
          </p:cNvSpPr>
          <p:nvPr>
            <p:ph type="sldNum" sz="quarter" idx="12"/>
          </p:nvPr>
        </p:nvSpPr>
        <p:spPr/>
        <p:txBody>
          <a:bodyPr/>
          <a:lstStyle/>
          <a:p>
            <a:fld id="{DD788B2E-4097-4CAA-B388-826EACC5BA4C}" type="slidenum">
              <a:rPr lang="fa-IR" smtClean="0"/>
              <a:pPr/>
              <a:t>‹#›</a:t>
            </a:fld>
            <a:endParaRPr lang="fa-IR"/>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457BAE7-DD38-4CE6-AD7C-E05B83189FD3}" type="datetime8">
              <a:rPr lang="fa-IR" smtClean="0"/>
              <a:pPr/>
              <a:t>آوريل 18، 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9E59752-8980-4C85-B04A-EDD50E705FCF}" type="datetime8">
              <a:rPr lang="fa-IR" smtClean="0"/>
              <a:pPr/>
              <a:t>آوريل 18، 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88CF0F74-0772-40EF-B469-45BE3DD1DB87}" type="datetime8">
              <a:rPr lang="fa-IR" smtClean="0"/>
              <a:pPr/>
              <a:t>آوريل 18، 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3867A050-A493-4CDD-9CAC-F5905EA04BDF}" type="datetime8">
              <a:rPr lang="fa-IR" smtClean="0"/>
              <a:pPr/>
              <a:t>آوريل 18، 14</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a:xfrm>
            <a:off x="7924800" y="6416675"/>
            <a:ext cx="762000" cy="365125"/>
          </a:xfrm>
        </p:spPr>
        <p:txBody>
          <a:bodyPr/>
          <a:lstStyle/>
          <a:p>
            <a:fld id="{DD788B2E-4097-4CAA-B388-826EACC5BA4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A81A442E-3238-4827-8974-52B5324207B3}" type="datetime8">
              <a:rPr lang="fa-IR" smtClean="0"/>
              <a:pPr/>
              <a:t>آوريل 18، 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7850A4C8-82AC-4998-82EA-145493737F01}" type="datetime8">
              <a:rPr lang="fa-IR" smtClean="0"/>
              <a:pPr/>
              <a:t>آوريل 18، 14</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A535E82-22BD-46DE-9F0E-EFDB90F7B406}" type="datetime8">
              <a:rPr lang="fa-IR" smtClean="0"/>
              <a:pPr/>
              <a:t>آوريل 18، 14</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69BDC2-3947-4CF1-95BD-F221269EFFA6}" type="datetime8">
              <a:rPr lang="fa-IR" smtClean="0"/>
              <a:pPr/>
              <a:t>آوريل 18، 14</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9C61DA4-D710-4079-A6D4-A65DEEA3F0A1}" type="datetime8">
              <a:rPr lang="fa-IR" smtClean="0"/>
              <a:pPr/>
              <a:t>آوريل 18، 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9BBB8BDD-3DD5-475A-994A-BB1619C4C0BA}" type="datetime8">
              <a:rPr lang="fa-IR" smtClean="0"/>
              <a:pPr/>
              <a:t>آوريل 18، 14</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DD788B2E-4097-4CAA-B388-826EACC5BA4C}"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1EC12BB-F290-4583-B49F-D3C6C6B55E3E}" type="datetime8">
              <a:rPr lang="fa-IR" smtClean="0"/>
              <a:pPr/>
              <a:t>آوريل 18، 14</a:t>
            </a:fld>
            <a:endParaRPr lang="fa-IR"/>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fa-IR"/>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D788B2E-4097-4CAA-B388-826EACC5BA4C}" type="slidenum">
              <a:rPr lang="fa-IR" smtClean="0"/>
              <a:pPr/>
              <a:t>‹#›</a:t>
            </a:fld>
            <a:endParaRPr lang="fa-IR"/>
          </a:p>
        </p:txBody>
      </p:sp>
    </p:spTree>
  </p:cSld>
  <p:clrMap bg1="dk1" tx1="lt1" bg2="dk2" tx2="lt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r" rtl="1"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r" rtl="1"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r" rtl="1"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r" rtl="1"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r" rtl="1"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r" rtl="1"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r" rtl="1"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r" rtl="1"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r" rtl="1"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5.xml"/><Relationship Id="rId5" Type="http://schemas.openxmlformats.org/officeDocument/2006/relationships/image" Target="../media/image6.png"/><Relationship Id="rId4" Type="http://schemas.openxmlformats.org/officeDocument/2006/relationships/image" Target="../media/image5.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52536" y="-675456"/>
            <a:ext cx="9682320" cy="4248472"/>
          </a:xfrm>
          <a:solidFill>
            <a:srgbClr val="FF0000"/>
          </a:solidFill>
        </p:spPr>
        <p:txBody>
          <a:bodyPr>
            <a:normAutofit/>
          </a:bodyPr>
          <a:lstStyle/>
          <a:p>
            <a:pPr algn="ctr"/>
            <a:r>
              <a:rPr lang="fa-IR" sz="3000" dirty="0" smtClean="0">
                <a:solidFill>
                  <a:schemeClr val="tx1"/>
                </a:solidFill>
                <a:cs typeface="B Koodak" pitchFamily="2" charset="-78"/>
              </a:rPr>
              <a:t>به نام ایزد رستگار </a:t>
            </a:r>
            <a:br>
              <a:rPr lang="fa-IR" sz="3000" dirty="0" smtClean="0">
                <a:solidFill>
                  <a:schemeClr val="tx1"/>
                </a:solidFill>
                <a:cs typeface="B Koodak" pitchFamily="2" charset="-78"/>
              </a:rPr>
            </a:br>
            <a:r>
              <a:rPr lang="fa-IR" sz="3000" dirty="0" smtClean="0">
                <a:solidFill>
                  <a:schemeClr val="tx1"/>
                </a:solidFill>
                <a:cs typeface="B Koodak" pitchFamily="2" charset="-78"/>
              </a:rPr>
              <a:t/>
            </a:r>
            <a:br>
              <a:rPr lang="fa-IR" sz="3000" dirty="0" smtClean="0">
                <a:solidFill>
                  <a:schemeClr val="tx1"/>
                </a:solidFill>
                <a:cs typeface="B Koodak" pitchFamily="2" charset="-78"/>
              </a:rPr>
            </a:br>
            <a:r>
              <a:rPr lang="fa-IR" sz="3000" dirty="0" smtClean="0">
                <a:solidFill>
                  <a:schemeClr val="tx1"/>
                </a:solidFill>
                <a:cs typeface="B Koodak" pitchFamily="2" charset="-78"/>
              </a:rPr>
              <a:t/>
            </a:r>
            <a:br>
              <a:rPr lang="fa-IR" sz="3000" dirty="0" smtClean="0">
                <a:solidFill>
                  <a:schemeClr val="tx1"/>
                </a:solidFill>
                <a:cs typeface="B Koodak" pitchFamily="2" charset="-78"/>
              </a:rPr>
            </a:br>
            <a:r>
              <a:rPr lang="fa-IR" sz="4200" dirty="0" smtClean="0">
                <a:solidFill>
                  <a:schemeClr val="tx1"/>
                </a:solidFill>
                <a:effectLst/>
                <a:cs typeface="B Koodak" pitchFamily="2" charset="-78"/>
              </a:rPr>
              <a:t>کاهش ارزش دارایی ها</a:t>
            </a:r>
            <a:endParaRPr lang="fa-IR" sz="4200" dirty="0">
              <a:solidFill>
                <a:schemeClr val="tx1"/>
              </a:solidFill>
              <a:effectLst/>
              <a:cs typeface="B Koodak" pitchFamily="2" charset="-78"/>
            </a:endParaRPr>
          </a:p>
        </p:txBody>
      </p:sp>
      <p:sp>
        <p:nvSpPr>
          <p:cNvPr id="7" name="Text Placeholder 6"/>
          <p:cNvSpPr>
            <a:spLocks noGrp="1"/>
          </p:cNvSpPr>
          <p:nvPr>
            <p:ph type="body" idx="1"/>
          </p:nvPr>
        </p:nvSpPr>
        <p:spPr>
          <a:xfrm>
            <a:off x="-252536" y="3545632"/>
            <a:ext cx="9682320" cy="3312368"/>
          </a:xfrm>
          <a:solidFill>
            <a:schemeClr val="accent4"/>
          </a:solidFill>
        </p:spPr>
        <p:txBody>
          <a:bodyPr>
            <a:normAutofit/>
          </a:bodyPr>
          <a:lstStyle/>
          <a:p>
            <a:pPr algn="ctr"/>
            <a:r>
              <a:rPr lang="fa-IR" sz="4500" b="1" cap="none" dirty="0" smtClean="0">
                <a:ln w="6350">
                  <a:noFill/>
                </a:ln>
                <a:solidFill>
                  <a:schemeClr val="bg1"/>
                </a:solidFill>
                <a:effectLst>
                  <a:outerShdw blurRad="114300" dist="101600" dir="2700000" algn="tl" rotWithShape="0">
                    <a:srgbClr val="000000">
                      <a:alpha val="40000"/>
                    </a:srgbClr>
                  </a:outerShdw>
                </a:effectLst>
                <a:latin typeface="+mj-lt"/>
                <a:ea typeface="+mj-ea"/>
                <a:cs typeface="B Koodak" pitchFamily="2" charset="-78"/>
              </a:rPr>
              <a:t>مطابق با </a:t>
            </a:r>
            <a:r>
              <a:rPr lang="fa-IR" sz="4500" b="1" cap="none" dirty="0">
                <a:ln w="6350">
                  <a:noFill/>
                </a:ln>
                <a:solidFill>
                  <a:schemeClr val="bg1"/>
                </a:solidFill>
                <a:effectLst>
                  <a:outerShdw blurRad="114300" dist="101600" dir="2700000" algn="tl" rotWithShape="0">
                    <a:srgbClr val="000000">
                      <a:alpha val="40000"/>
                    </a:srgbClr>
                  </a:outerShdw>
                </a:effectLst>
                <a:latin typeface="+mj-lt"/>
                <a:ea typeface="+mj-ea"/>
                <a:cs typeface="B Koodak" pitchFamily="2" charset="-78"/>
              </a:rPr>
              <a:t>استاندارد </a:t>
            </a:r>
            <a:r>
              <a:rPr lang="fa-IR" sz="4500" b="1" cap="none" dirty="0" smtClean="0">
                <a:ln w="6350">
                  <a:noFill/>
                </a:ln>
                <a:solidFill>
                  <a:schemeClr val="bg1"/>
                </a:solidFill>
                <a:effectLst>
                  <a:outerShdw blurRad="114300" dist="101600" dir="2700000" algn="tl" rotWithShape="0">
                    <a:srgbClr val="000000">
                      <a:alpha val="40000"/>
                    </a:srgbClr>
                  </a:outerShdw>
                </a:effectLst>
                <a:latin typeface="+mj-lt"/>
                <a:ea typeface="+mj-ea"/>
                <a:cs typeface="B Koodak" pitchFamily="2" charset="-78"/>
              </a:rPr>
              <a:t>حسابداري 32</a:t>
            </a:r>
            <a:endParaRPr lang="fa-IR" sz="4500" b="1" cap="none" dirty="0">
              <a:ln w="6350">
                <a:noFill/>
              </a:ln>
              <a:solidFill>
                <a:schemeClr val="bg1"/>
              </a:solidFill>
              <a:effectLst>
                <a:outerShdw blurRad="114300" dist="101600" dir="2700000" algn="tl" rotWithShape="0">
                  <a:srgbClr val="000000">
                    <a:alpha val="40000"/>
                  </a:srgbClr>
                </a:outerShdw>
              </a:effectLst>
              <a:latin typeface="+mj-lt"/>
              <a:ea typeface="+mj-ea"/>
              <a:cs typeface="B Koodak" pitchFamily="2" charset="-78"/>
            </a:endParaRPr>
          </a:p>
        </p:txBody>
      </p:sp>
      <p:sp>
        <p:nvSpPr>
          <p:cNvPr id="5" name="Slide Number Placeholder 4"/>
          <p:cNvSpPr>
            <a:spLocks noGrp="1"/>
          </p:cNvSpPr>
          <p:nvPr>
            <p:ph type="sldNum" sz="quarter" idx="12"/>
          </p:nvPr>
        </p:nvSpPr>
        <p:spPr/>
        <p:txBody>
          <a:bodyPr/>
          <a:lstStyle/>
          <a:p>
            <a:fld id="{DD788B2E-4097-4CAA-B388-826EACC5BA4C}" type="slidenum">
              <a:rPr lang="fa-IR" smtClean="0"/>
              <a:pPr/>
              <a:t>1</a:t>
            </a:fld>
            <a:endParaRPr lang="fa-IR"/>
          </a:p>
        </p:txBody>
      </p:sp>
      <p:sp>
        <p:nvSpPr>
          <p:cNvPr id="6" name="Rounded Rectangle 5"/>
          <p:cNvSpPr/>
          <p:nvPr/>
        </p:nvSpPr>
        <p:spPr>
          <a:xfrm>
            <a:off x="1071538" y="3929066"/>
            <a:ext cx="6715172" cy="714356"/>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solidFill>
                  <a:srgbClr val="FFFF00"/>
                </a:solidFill>
                <a:cs typeface="B Koodak" pitchFamily="2" charset="-78"/>
              </a:rPr>
              <a:t>تهیه کنندگان</a:t>
            </a:r>
          </a:p>
          <a:p>
            <a:pPr algn="ctr"/>
            <a:r>
              <a:rPr lang="fa-IR" sz="2400" dirty="0" smtClean="0">
                <a:solidFill>
                  <a:srgbClr val="FFFF00"/>
                </a:solidFill>
                <a:cs typeface="B Koodak" pitchFamily="2" charset="-78"/>
              </a:rPr>
              <a:t>علیرضا روستایی – سعید لیالی مقدم – جاوید لشگری –اکبر زارع</a:t>
            </a:r>
            <a:endParaRPr lang="fa-IR" sz="2400" dirty="0">
              <a:solidFill>
                <a:srgbClr val="FFFF00"/>
              </a:solidFill>
              <a:cs typeface="B Koodak" pitchFamily="2" charset="-78"/>
            </a:endParaRPr>
          </a:p>
        </p:txBody>
      </p:sp>
    </p:spTree>
    <p:extLst>
      <p:ext uri="{BB962C8B-B14F-4D97-AF65-F5344CB8AC3E}">
        <p14:creationId xmlns="" xmlns:p14="http://schemas.microsoft.com/office/powerpoint/2010/main" val="4237084029"/>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wheel(1)">
                                      <p:cBhvr>
                                        <p:cTn id="12" dur="2000"/>
                                        <p:tgtEl>
                                          <p:spTgt spid="7">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wheel(1)">
                                      <p:cBhvr>
                                        <p:cTn id="1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build="p"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ounded Rectangle 11"/>
          <p:cNvSpPr/>
          <p:nvPr/>
        </p:nvSpPr>
        <p:spPr>
          <a:xfrm>
            <a:off x="500034" y="214290"/>
            <a:ext cx="8286808" cy="785818"/>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ctr"/>
            <a:r>
              <a:rPr lang="fa-IR" sz="4400" dirty="0" smtClean="0">
                <a:solidFill>
                  <a:schemeClr val="bg1"/>
                </a:solidFill>
                <a:cs typeface="B Koodak" pitchFamily="2" charset="-78"/>
              </a:rPr>
              <a:t>منابع اطلاعاتی برون سازمانی</a:t>
            </a:r>
            <a:endParaRPr lang="fa-IR" sz="4400" dirty="0">
              <a:solidFill>
                <a:schemeClr val="bg1"/>
              </a:solidFill>
              <a:cs typeface="B Koodak" pitchFamily="2" charset="-78"/>
            </a:endParaRPr>
          </a:p>
        </p:txBody>
      </p:sp>
      <p:sp>
        <p:nvSpPr>
          <p:cNvPr id="14" name="Rounded Rectangle 13"/>
          <p:cNvSpPr/>
          <p:nvPr/>
        </p:nvSpPr>
        <p:spPr>
          <a:xfrm>
            <a:off x="428596" y="1142984"/>
            <a:ext cx="8358246" cy="928694"/>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600" b="1" dirty="0" smtClean="0">
                <a:cs typeface="B Koodak" pitchFamily="2" charset="-78"/>
              </a:rPr>
              <a:t>کاهش قابل ملاحظه در ارزش بازار دارایی؛   </a:t>
            </a:r>
            <a:endParaRPr lang="fa-IR" sz="2600" b="1" dirty="0">
              <a:cs typeface="B Koodak" pitchFamily="2" charset="-78"/>
            </a:endParaRPr>
          </a:p>
        </p:txBody>
      </p:sp>
      <p:sp>
        <p:nvSpPr>
          <p:cNvPr id="16" name="Rounded Rectangle 15"/>
          <p:cNvSpPr/>
          <p:nvPr/>
        </p:nvSpPr>
        <p:spPr>
          <a:xfrm>
            <a:off x="428596" y="2285992"/>
            <a:ext cx="8358246" cy="1143008"/>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600" dirty="0" smtClean="0">
                <a:cs typeface="B Koodak" pitchFamily="2" charset="-78"/>
              </a:rPr>
              <a:t>تغییرات قابل ملاحظه با آثار نامساعد بر واحد تجاری در محیط فناوری، بازار، اقتصادی یا قانونی حوزه فعالیت واحد تجاری.</a:t>
            </a:r>
            <a:endParaRPr lang="fa-IR" sz="2600" dirty="0">
              <a:cs typeface="B Koodak" pitchFamily="2" charset="-78"/>
            </a:endParaRPr>
          </a:p>
        </p:txBody>
      </p:sp>
      <p:sp>
        <p:nvSpPr>
          <p:cNvPr id="18" name="Rounded Rectangle 17"/>
          <p:cNvSpPr/>
          <p:nvPr/>
        </p:nvSpPr>
        <p:spPr>
          <a:xfrm>
            <a:off x="428596" y="5214950"/>
            <a:ext cx="8286808" cy="135732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500" dirty="0" smtClean="0">
                <a:cs typeface="B Koodak" pitchFamily="2" charset="-78"/>
              </a:rPr>
              <a:t>مبلغ دفتری خالص داراییهای واحد تجاری، بیشتر از ارزش بازار آن باشد.</a:t>
            </a:r>
            <a:endParaRPr lang="fa-IR" sz="2500" dirty="0">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10</a:t>
            </a:fld>
            <a:endParaRPr lang="fa-IR"/>
          </a:p>
        </p:txBody>
      </p:sp>
      <p:sp>
        <p:nvSpPr>
          <p:cNvPr id="7" name="Rounded Rectangle 6"/>
          <p:cNvSpPr/>
          <p:nvPr/>
        </p:nvSpPr>
        <p:spPr>
          <a:xfrm>
            <a:off x="357158" y="3786190"/>
            <a:ext cx="8286808" cy="1214446"/>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r>
              <a:rPr lang="fa-IR" sz="2500" dirty="0" smtClean="0">
                <a:cs typeface="B Koodak" pitchFamily="2" charset="-78"/>
              </a:rPr>
              <a:t>افزایش در نرخ بهره یا سایر نرخ های بازده بازار که روی بازده مورد انتظار دارایی ها تاثیرگذاراند.</a:t>
            </a:r>
            <a:endParaRPr lang="fa-IR" sz="2500" dirty="0">
              <a:cs typeface="B Koodak" pitchFamily="2" charset="-78"/>
            </a:endParaRPr>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ed Rectangle 10"/>
          <p:cNvSpPr/>
          <p:nvPr/>
        </p:nvSpPr>
        <p:spPr>
          <a:xfrm>
            <a:off x="642910" y="571480"/>
            <a:ext cx="8143932" cy="1143008"/>
          </a:xfrm>
          <a:prstGeom prst="roundRect">
            <a:avLst/>
          </a:prstGeom>
          <a:solidFill>
            <a:schemeClr val="accent6">
              <a:lumMod val="60000"/>
              <a:lumOff val="40000"/>
            </a:schemeClr>
          </a:solidFill>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fa-IR" sz="4200" dirty="0" smtClean="0">
                <a:solidFill>
                  <a:schemeClr val="bg1"/>
                </a:solidFill>
                <a:cs typeface="B Koodak" pitchFamily="2" charset="-78"/>
              </a:rPr>
              <a:t>منابع اطلاعاتی درون سازمانی</a:t>
            </a:r>
            <a:endParaRPr lang="fa-IR" sz="4200" dirty="0">
              <a:solidFill>
                <a:schemeClr val="bg1"/>
              </a:solidFill>
              <a:cs typeface="B Koodak" pitchFamily="2" charset="-78"/>
            </a:endParaRPr>
          </a:p>
        </p:txBody>
      </p:sp>
      <p:sp>
        <p:nvSpPr>
          <p:cNvPr id="15" name="Rounded Rectangle 14"/>
          <p:cNvSpPr/>
          <p:nvPr/>
        </p:nvSpPr>
        <p:spPr>
          <a:xfrm>
            <a:off x="714348" y="2204864"/>
            <a:ext cx="8001056" cy="1214446"/>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1" anchor="ctr"/>
          <a:lstStyle/>
          <a:p>
            <a:pPr algn="ctr"/>
            <a:r>
              <a:rPr lang="fa-IR" sz="2900" dirty="0" smtClean="0">
                <a:cs typeface="B Koodak" pitchFamily="2" charset="-78"/>
              </a:rPr>
              <a:t>وجود شواهدی حاکی از نابابی یا خسارت فیزیکی دارایی؛</a:t>
            </a:r>
            <a:endParaRPr lang="fa-IR" sz="2900" dirty="0">
              <a:cs typeface="B Koodak" pitchFamily="2" charset="-78"/>
            </a:endParaRPr>
          </a:p>
        </p:txBody>
      </p:sp>
      <p:sp>
        <p:nvSpPr>
          <p:cNvPr id="17" name="Rounded Rectangle 16"/>
          <p:cNvSpPr/>
          <p:nvPr/>
        </p:nvSpPr>
        <p:spPr>
          <a:xfrm>
            <a:off x="714348" y="3786190"/>
            <a:ext cx="7929618" cy="1214446"/>
          </a:xfrm>
          <a:prstGeom prst="round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700" b="1" dirty="0" smtClean="0">
                <a:cs typeface="B Koodak" pitchFamily="2" charset="-78"/>
              </a:rPr>
              <a:t>وقوع تغييرا ت قابل ملاحظه اي با آثار نامساعد بر واحد تجاري در ميزا ن یا چگونگي استفاد ه از دارایی طی دوره ؛</a:t>
            </a:r>
            <a:endParaRPr lang="fa-IR" sz="2700" dirty="0">
              <a:cs typeface="B Koodak" pitchFamily="2" charset="-78"/>
            </a:endParaRPr>
          </a:p>
        </p:txBody>
      </p:sp>
      <p:sp>
        <p:nvSpPr>
          <p:cNvPr id="18" name="Rounded Rectangle 17"/>
          <p:cNvSpPr/>
          <p:nvPr/>
        </p:nvSpPr>
        <p:spPr>
          <a:xfrm>
            <a:off x="642910" y="5500702"/>
            <a:ext cx="8001056" cy="114300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600" b="1" dirty="0" smtClean="0">
                <a:cs typeface="B Koodak" pitchFamily="2" charset="-78"/>
              </a:rPr>
              <a:t>وجود شواهدي از گزارشگري داخلی دال بر پائين تر از حد انتظار بودن عملكرد اقتصادي دارایي .</a:t>
            </a:r>
            <a:endParaRPr lang="fa-IR" sz="2600" dirty="0">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11</a:t>
            </a:fld>
            <a:endParaRPr lang="fa-IR"/>
          </a:p>
        </p:txBody>
      </p:sp>
    </p:spTree>
  </p:cSld>
  <p:clrMapOvr>
    <a:masterClrMapping/>
  </p:clrMapOvr>
  <p:transition>
    <p:pull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428596" y="214290"/>
            <a:ext cx="8358246" cy="114300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200" dirty="0" smtClean="0">
                <a:solidFill>
                  <a:schemeClr val="bg1"/>
                </a:solidFill>
                <a:cs typeface="B Koodak" pitchFamily="2" charset="-78"/>
              </a:rPr>
              <a:t>اندازه گیری مبلغ بازیافتنی</a:t>
            </a:r>
            <a:endParaRPr lang="fa-IR" sz="4200" dirty="0">
              <a:solidFill>
                <a:schemeClr val="bg1"/>
              </a:solidFill>
              <a:cs typeface="B Koodak" pitchFamily="2" charset="-78"/>
            </a:endParaRPr>
          </a:p>
        </p:txBody>
      </p:sp>
      <p:sp>
        <p:nvSpPr>
          <p:cNvPr id="11" name="Rounded Rectangle 10"/>
          <p:cNvSpPr/>
          <p:nvPr/>
        </p:nvSpPr>
        <p:spPr>
          <a:xfrm>
            <a:off x="5004048" y="1714488"/>
            <a:ext cx="3672407" cy="1571636"/>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900" dirty="0" smtClean="0">
                <a:cs typeface="B Koodak" pitchFamily="2" charset="-78"/>
              </a:rPr>
              <a:t>فروش منهای هزینه های</a:t>
            </a:r>
          </a:p>
          <a:p>
            <a:pPr algn="ctr"/>
            <a:r>
              <a:rPr lang="fa-IR" sz="2900" dirty="0" smtClean="0">
                <a:cs typeface="B Koodak" pitchFamily="2" charset="-78"/>
              </a:rPr>
              <a:t>فروش</a:t>
            </a:r>
            <a:endParaRPr lang="fa-IR" sz="2900" dirty="0">
              <a:cs typeface="B Koodak" pitchFamily="2" charset="-78"/>
            </a:endParaRPr>
          </a:p>
        </p:txBody>
      </p:sp>
      <p:sp>
        <p:nvSpPr>
          <p:cNvPr id="14" name="Rounded Rectangle 13"/>
          <p:cNvSpPr/>
          <p:nvPr/>
        </p:nvSpPr>
        <p:spPr>
          <a:xfrm>
            <a:off x="857224" y="1714488"/>
            <a:ext cx="3286148" cy="1643074"/>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600" dirty="0" smtClean="0">
                <a:cs typeface="B Koodak" pitchFamily="2" charset="-78"/>
              </a:rPr>
              <a:t>ارزش فعلی جریان های نقدی آتی</a:t>
            </a:r>
            <a:endParaRPr lang="fa-IR" sz="2600" dirty="0">
              <a:cs typeface="B Koodak" pitchFamily="2" charset="-78"/>
            </a:endParaRPr>
          </a:p>
        </p:txBody>
      </p:sp>
      <p:sp>
        <p:nvSpPr>
          <p:cNvPr id="15" name="Rounded Rectangle 14"/>
          <p:cNvSpPr/>
          <p:nvPr/>
        </p:nvSpPr>
        <p:spPr>
          <a:xfrm>
            <a:off x="5286380" y="3714752"/>
            <a:ext cx="1857388" cy="2786082"/>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smtClean="0">
                <a:cs typeface="B Koodak" pitchFamily="2" charset="-78"/>
              </a:rPr>
              <a:t>خالص</a:t>
            </a:r>
          </a:p>
          <a:p>
            <a:pPr algn="ctr"/>
            <a:r>
              <a:rPr lang="fa-IR" sz="4000" dirty="0" smtClean="0">
                <a:cs typeface="B Koodak" pitchFamily="2" charset="-78"/>
              </a:rPr>
              <a:t>ارزش</a:t>
            </a:r>
          </a:p>
          <a:p>
            <a:pPr algn="ctr"/>
            <a:r>
              <a:rPr lang="fa-IR" sz="4000" dirty="0" smtClean="0">
                <a:cs typeface="B Koodak" pitchFamily="2" charset="-78"/>
              </a:rPr>
              <a:t>فروش</a:t>
            </a:r>
            <a:endParaRPr lang="fa-IR" sz="4000" dirty="0">
              <a:cs typeface="B Koodak" pitchFamily="2" charset="-78"/>
            </a:endParaRPr>
          </a:p>
        </p:txBody>
      </p:sp>
      <p:sp>
        <p:nvSpPr>
          <p:cNvPr id="16" name="Rounded Rectangle 15"/>
          <p:cNvSpPr/>
          <p:nvPr/>
        </p:nvSpPr>
        <p:spPr>
          <a:xfrm>
            <a:off x="2143108" y="3714752"/>
            <a:ext cx="1928826" cy="2786082"/>
          </a:xfrm>
          <a:prstGeom prst="round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000" dirty="0" smtClean="0">
                <a:cs typeface="B Koodak" pitchFamily="2" charset="-78"/>
              </a:rPr>
              <a:t>ارزش</a:t>
            </a:r>
          </a:p>
          <a:p>
            <a:pPr algn="ctr"/>
            <a:r>
              <a:rPr lang="fa-IR" sz="4400" dirty="0" smtClean="0">
                <a:cs typeface="B Koodak" pitchFamily="2" charset="-78"/>
              </a:rPr>
              <a:t>اقتصادی</a:t>
            </a:r>
            <a:endParaRPr lang="fa-IR" sz="4400" dirty="0">
              <a:cs typeface="B Koodak" pitchFamily="2" charset="-78"/>
            </a:endParaRPr>
          </a:p>
        </p:txBody>
      </p:sp>
      <p:sp>
        <p:nvSpPr>
          <p:cNvPr id="8" name="Slide Number Placeholder 7"/>
          <p:cNvSpPr>
            <a:spLocks noGrp="1"/>
          </p:cNvSpPr>
          <p:nvPr>
            <p:ph type="sldNum" sz="quarter" idx="12"/>
          </p:nvPr>
        </p:nvSpPr>
        <p:spPr/>
        <p:txBody>
          <a:bodyPr/>
          <a:lstStyle/>
          <a:p>
            <a:fld id="{DD788B2E-4097-4CAA-B388-826EACC5BA4C}" type="slidenum">
              <a:rPr lang="fa-IR" smtClean="0"/>
              <a:pPr/>
              <a:t>12</a:t>
            </a:fld>
            <a:endParaRPr lang="fa-IR"/>
          </a:p>
        </p:txBody>
      </p:sp>
    </p:spTree>
  </p:cSld>
  <p:clrMapOvr>
    <a:masterClrMapping/>
  </p:clrMapOvr>
  <p:transition>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214414" y="548680"/>
            <a:ext cx="7929586" cy="5472608"/>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3500" dirty="0" smtClean="0">
                <a:solidFill>
                  <a:schemeClr val="bg1"/>
                </a:solidFill>
                <a:cs typeface="B Koodak" pitchFamily="2" charset="-78"/>
              </a:rPr>
              <a:t>مبلغ بازیافتني هر دارایي، جداگانه تعيين مي شود، مگراینكه آن دارایي جریانهاي نقدي ورودي مستقل از سایر دارایيهایاگروهي از دارایيها ایجاد نكند. در این صورت، مبلغ بازیافتني براي واحد مولد وجه نقدي تعيين مي شود که دارایي متعلق به آن است.</a:t>
            </a:r>
            <a:endParaRPr lang="fa-IR" sz="3500" dirty="0">
              <a:solidFill>
                <a:schemeClr val="bg1"/>
              </a:solidFill>
              <a:cs typeface="B Koodak" pitchFamily="2" charset="-78"/>
            </a:endParaRPr>
          </a:p>
        </p:txBody>
      </p:sp>
      <p:sp>
        <p:nvSpPr>
          <p:cNvPr id="12" name="Rounded Rectangle 11"/>
          <p:cNvSpPr/>
          <p:nvPr/>
        </p:nvSpPr>
        <p:spPr>
          <a:xfrm>
            <a:off x="-214346" y="1714488"/>
            <a:ext cx="1500166" cy="321471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dirty="0" smtClean="0">
                <a:cs typeface="B Koodak" pitchFamily="2" charset="-78"/>
              </a:rPr>
              <a:t>نکات</a:t>
            </a:r>
            <a:endParaRPr lang="fa-IR" sz="3200" i="1" dirty="0" smtClean="0">
              <a:cs typeface="B Koodak" pitchFamily="2" charset="-78"/>
            </a:endParaRPr>
          </a:p>
          <a:p>
            <a:pPr algn="ctr"/>
            <a:r>
              <a:rPr lang="fa-IR" sz="3200" dirty="0" smtClean="0">
                <a:cs typeface="B Koodak" pitchFamily="2" charset="-78"/>
              </a:rPr>
              <a:t>برجسته</a:t>
            </a:r>
            <a:endParaRPr lang="fa-IR" sz="3200"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13</a:t>
            </a:fld>
            <a:endParaRPr lang="fa-IR"/>
          </a:p>
        </p:txBody>
      </p:sp>
    </p:spTree>
  </p:cSld>
  <p:clrMapOvr>
    <a:masterClrMapping/>
  </p:clrMapOvr>
  <p:transition>
    <p:pull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a:srcRect/>
          <a:stretch>
            <a:fillRect/>
          </a:stretch>
        </p:blipFill>
        <p:spPr bwMode="auto">
          <a:xfrm>
            <a:off x="428596" y="389190"/>
            <a:ext cx="8143932" cy="5897330"/>
          </a:xfrm>
          <a:prstGeom prst="rect">
            <a:avLst/>
          </a:prstGeom>
          <a:noFill/>
          <a:ln w="9525">
            <a:noFill/>
            <a:miter lim="800000"/>
            <a:headEnd/>
            <a:tailEnd/>
          </a:ln>
          <a:effectLst/>
        </p:spPr>
      </p:pic>
      <p:sp>
        <p:nvSpPr>
          <p:cNvPr id="3" name="Slide Number Placeholder 2"/>
          <p:cNvSpPr>
            <a:spLocks noGrp="1"/>
          </p:cNvSpPr>
          <p:nvPr>
            <p:ph type="sldNum" sz="quarter" idx="12"/>
          </p:nvPr>
        </p:nvSpPr>
        <p:spPr/>
        <p:txBody>
          <a:bodyPr/>
          <a:lstStyle/>
          <a:p>
            <a:fld id="{DD788B2E-4097-4CAA-B388-826EACC5BA4C}" type="slidenum">
              <a:rPr lang="fa-IR" smtClean="0"/>
              <a:pPr/>
              <a:t>14</a:t>
            </a:fld>
            <a:endParaRPr lang="fa-IR"/>
          </a:p>
        </p:txBody>
      </p:sp>
    </p:spTree>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5" name="Picture 3"/>
          <p:cNvPicPr>
            <a:picLocks noChangeAspect="1" noChangeArrowheads="1"/>
          </p:cNvPicPr>
          <p:nvPr/>
        </p:nvPicPr>
        <p:blipFill>
          <a:blip r:embed="rId2"/>
          <a:srcRect/>
          <a:stretch>
            <a:fillRect/>
          </a:stretch>
        </p:blipFill>
        <p:spPr bwMode="auto">
          <a:xfrm>
            <a:off x="1571604" y="428604"/>
            <a:ext cx="6886575" cy="1076325"/>
          </a:xfrm>
          <a:prstGeom prst="rect">
            <a:avLst/>
          </a:prstGeom>
          <a:noFill/>
          <a:ln w="9525">
            <a:noFill/>
            <a:miter lim="800000"/>
            <a:headEnd/>
            <a:tailEnd/>
          </a:ln>
          <a:effectLst/>
        </p:spPr>
      </p:pic>
      <p:sp>
        <p:nvSpPr>
          <p:cNvPr id="10" name="Rectangle 9"/>
          <p:cNvSpPr/>
          <p:nvPr/>
        </p:nvSpPr>
        <p:spPr>
          <a:xfrm>
            <a:off x="1928794" y="785794"/>
            <a:ext cx="6286544" cy="584775"/>
          </a:xfrm>
          <a:prstGeom prst="rect">
            <a:avLst/>
          </a:prstGeom>
        </p:spPr>
        <p:txBody>
          <a:bodyPr wrap="square">
            <a:spAutoFit/>
          </a:bodyPr>
          <a:lstStyle/>
          <a:p>
            <a:r>
              <a:rPr lang="fa-IR" sz="3200" b="1" dirty="0" smtClean="0">
                <a:cs typeface="B Koodak" pitchFamily="2" charset="-78"/>
              </a:rPr>
              <a:t>برآورد جریانهاي نقدي ورودي و خروجي آتي</a:t>
            </a:r>
            <a:endParaRPr lang="fa-IR" sz="3200" dirty="0">
              <a:cs typeface="B Koodak" pitchFamily="2" charset="-78"/>
            </a:endParaRPr>
          </a:p>
        </p:txBody>
      </p:sp>
      <p:pic>
        <p:nvPicPr>
          <p:cNvPr id="3077" name="Picture 5"/>
          <p:cNvPicPr>
            <a:picLocks noChangeAspect="1" noChangeArrowheads="1"/>
          </p:cNvPicPr>
          <p:nvPr/>
        </p:nvPicPr>
        <p:blipFill>
          <a:blip r:embed="rId3"/>
          <a:srcRect/>
          <a:stretch>
            <a:fillRect/>
          </a:stretch>
        </p:blipFill>
        <p:spPr bwMode="auto">
          <a:xfrm>
            <a:off x="679422" y="1628800"/>
            <a:ext cx="8501090" cy="1428760"/>
          </a:xfrm>
          <a:prstGeom prst="rect">
            <a:avLst/>
          </a:prstGeom>
          <a:noFill/>
          <a:ln w="9525">
            <a:noFill/>
            <a:miter lim="800000"/>
            <a:headEnd/>
            <a:tailEnd/>
          </a:ln>
          <a:effectLst/>
        </p:spPr>
      </p:pic>
      <p:sp>
        <p:nvSpPr>
          <p:cNvPr id="13" name="Rectangle 12"/>
          <p:cNvSpPr/>
          <p:nvPr/>
        </p:nvSpPr>
        <p:spPr>
          <a:xfrm>
            <a:off x="500034" y="1785926"/>
            <a:ext cx="8215370" cy="1015663"/>
          </a:xfrm>
          <a:prstGeom prst="rect">
            <a:avLst/>
          </a:prstGeom>
        </p:spPr>
        <p:txBody>
          <a:bodyPr wrap="square">
            <a:spAutoFit/>
          </a:bodyPr>
          <a:lstStyle/>
          <a:p>
            <a:r>
              <a:rPr lang="fa-IR" sz="2900" b="1" dirty="0" smtClean="0">
                <a:cs typeface="B Koodak" pitchFamily="2" charset="-78"/>
              </a:rPr>
              <a:t>پيش بيني جریانهاي نقدي ورودي حاصل از کاربرد مستمر</a:t>
            </a:r>
          </a:p>
          <a:p>
            <a:pPr algn="ctr"/>
            <a:r>
              <a:rPr lang="fa-IR" sz="2900" b="1" dirty="0" smtClean="0">
                <a:cs typeface="B Koodak" pitchFamily="2" charset="-78"/>
              </a:rPr>
              <a:t>دارایی</a:t>
            </a:r>
            <a:endParaRPr lang="fa-IR" sz="2900" dirty="0">
              <a:cs typeface="B Koodak" pitchFamily="2" charset="-78"/>
            </a:endParaRPr>
          </a:p>
        </p:txBody>
      </p:sp>
      <p:pic>
        <p:nvPicPr>
          <p:cNvPr id="3078" name="Picture 6"/>
          <p:cNvPicPr>
            <a:picLocks noChangeAspect="1" noChangeArrowheads="1"/>
          </p:cNvPicPr>
          <p:nvPr/>
        </p:nvPicPr>
        <p:blipFill>
          <a:blip r:embed="rId4"/>
          <a:srcRect/>
          <a:stretch>
            <a:fillRect/>
          </a:stretch>
        </p:blipFill>
        <p:spPr bwMode="auto">
          <a:xfrm>
            <a:off x="368292" y="3298094"/>
            <a:ext cx="8358246" cy="1643074"/>
          </a:xfrm>
          <a:prstGeom prst="rect">
            <a:avLst/>
          </a:prstGeom>
          <a:noFill/>
          <a:ln w="9525">
            <a:noFill/>
            <a:miter lim="800000"/>
            <a:headEnd/>
            <a:tailEnd/>
          </a:ln>
          <a:effectLst/>
        </p:spPr>
      </p:pic>
      <p:pic>
        <p:nvPicPr>
          <p:cNvPr id="3079" name="Picture 7"/>
          <p:cNvPicPr>
            <a:picLocks noChangeAspect="1" noChangeArrowheads="1"/>
          </p:cNvPicPr>
          <p:nvPr/>
        </p:nvPicPr>
        <p:blipFill>
          <a:blip r:embed="rId5"/>
          <a:srcRect/>
          <a:stretch>
            <a:fillRect/>
          </a:stretch>
        </p:blipFill>
        <p:spPr bwMode="auto">
          <a:xfrm>
            <a:off x="0" y="5214950"/>
            <a:ext cx="7958108" cy="1428760"/>
          </a:xfrm>
          <a:prstGeom prst="rect">
            <a:avLst/>
          </a:prstGeom>
          <a:noFill/>
          <a:ln w="9525">
            <a:noFill/>
            <a:miter lim="800000"/>
            <a:headEnd/>
            <a:tailEnd/>
          </a:ln>
          <a:effectLst/>
        </p:spPr>
      </p:pic>
      <p:sp>
        <p:nvSpPr>
          <p:cNvPr id="16" name="Rectangle 15"/>
          <p:cNvSpPr/>
          <p:nvPr/>
        </p:nvSpPr>
        <p:spPr>
          <a:xfrm>
            <a:off x="571472" y="3643314"/>
            <a:ext cx="7143800" cy="892552"/>
          </a:xfrm>
          <a:prstGeom prst="rect">
            <a:avLst/>
          </a:prstGeom>
        </p:spPr>
        <p:txBody>
          <a:bodyPr wrap="square">
            <a:spAutoFit/>
          </a:bodyPr>
          <a:lstStyle/>
          <a:p>
            <a:pPr algn="just"/>
            <a:r>
              <a:rPr lang="fa-IR" sz="2600" b="1" dirty="0" smtClean="0">
                <a:cs typeface="B Koodak" pitchFamily="2" charset="-78"/>
              </a:rPr>
              <a:t>پيش بيني جریانها ي نقد ي خروجي مورد نيا ز برا ي ایجا د</a:t>
            </a:r>
          </a:p>
          <a:p>
            <a:pPr algn="just"/>
            <a:r>
              <a:rPr lang="fa-IR" sz="2600" b="1" dirty="0" smtClean="0">
                <a:cs typeface="B Koodak" pitchFamily="2" charset="-78"/>
              </a:rPr>
              <a:t>جریانها ي نقدي ورود ي حاصل از کاربرد مستمر دارایي</a:t>
            </a:r>
            <a:endParaRPr lang="fa-IR" sz="2600" dirty="0">
              <a:cs typeface="B Koodak" pitchFamily="2" charset="-78"/>
            </a:endParaRPr>
          </a:p>
        </p:txBody>
      </p:sp>
      <p:sp>
        <p:nvSpPr>
          <p:cNvPr id="19" name="Rectangle 18"/>
          <p:cNvSpPr/>
          <p:nvPr/>
        </p:nvSpPr>
        <p:spPr>
          <a:xfrm>
            <a:off x="285720" y="5500702"/>
            <a:ext cx="7500990" cy="954107"/>
          </a:xfrm>
          <a:prstGeom prst="rect">
            <a:avLst/>
          </a:prstGeom>
        </p:spPr>
        <p:txBody>
          <a:bodyPr wrap="square">
            <a:spAutoFit/>
          </a:bodyPr>
          <a:lstStyle/>
          <a:p>
            <a:pPr algn="just"/>
            <a:r>
              <a:rPr lang="fa-IR" sz="2800" b="1" dirty="0" smtClean="0">
                <a:cs typeface="B Koodak" pitchFamily="2" charset="-78"/>
              </a:rPr>
              <a:t>خالص جریانها ي نقد ي قابل دریافت یا پرداخت ، هنگا م</a:t>
            </a:r>
          </a:p>
          <a:p>
            <a:pPr algn="just"/>
            <a:r>
              <a:rPr lang="fa-IR" sz="2800" b="1" dirty="0" smtClean="0">
                <a:cs typeface="B Koodak" pitchFamily="2" charset="-78"/>
              </a:rPr>
              <a:t>واگذار ي دارایي در پایا ن عمرمفيد آن .</a:t>
            </a:r>
            <a:endParaRPr lang="fa-IR" sz="2800" dirty="0">
              <a:cs typeface="B Koodak" pitchFamily="2" charset="-78"/>
            </a:endParaRPr>
          </a:p>
        </p:txBody>
      </p:sp>
      <p:sp>
        <p:nvSpPr>
          <p:cNvPr id="2" name="Down Arrow 1"/>
          <p:cNvSpPr/>
          <p:nvPr/>
        </p:nvSpPr>
        <p:spPr>
          <a:xfrm>
            <a:off x="635500" y="2780928"/>
            <a:ext cx="768148"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Down Arrow 10"/>
          <p:cNvSpPr/>
          <p:nvPr/>
        </p:nvSpPr>
        <p:spPr>
          <a:xfrm>
            <a:off x="323528" y="4941168"/>
            <a:ext cx="768148" cy="85725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Slide Number Placeholder 11"/>
          <p:cNvSpPr>
            <a:spLocks noGrp="1"/>
          </p:cNvSpPr>
          <p:nvPr>
            <p:ph type="sldNum" sz="quarter" idx="12"/>
          </p:nvPr>
        </p:nvSpPr>
        <p:spPr/>
        <p:txBody>
          <a:bodyPr/>
          <a:lstStyle/>
          <a:p>
            <a:fld id="{DD788B2E-4097-4CAA-B388-826EACC5BA4C}" type="slidenum">
              <a:rPr lang="fa-IR" smtClean="0"/>
              <a:pPr/>
              <a:t>15</a:t>
            </a:fld>
            <a:endParaRPr lang="fa-IR"/>
          </a:p>
        </p:txBody>
      </p:sp>
    </p:spTree>
  </p:cSld>
  <p:clrMapOvr>
    <a:masterClrMapping/>
  </p:clrMapOvr>
  <p:transition>
    <p:pull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ounded Rectangle 17"/>
          <p:cNvSpPr/>
          <p:nvPr/>
        </p:nvSpPr>
        <p:spPr>
          <a:xfrm>
            <a:off x="1571604" y="0"/>
            <a:ext cx="7572396" cy="671514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3000" b="1" dirty="0" smtClean="0">
                <a:solidFill>
                  <a:schemeClr val="bg1"/>
                </a:solidFill>
                <a:cs typeface="B Koodak" pitchFamily="2" charset="-78"/>
              </a:rPr>
              <a:t>جریانهاي نقدي آتي باید با توجه به وضعيت فعلي دارایي برآورد شود. برآورد جریانهاي نقدي آتي نباید شامل جریانهاي نقدي ورودي یا خروجي آتي باشد که انتظار مي رود از موارد زیرناشي شود:</a:t>
            </a:r>
          </a:p>
          <a:p>
            <a:pPr algn="just"/>
            <a:endParaRPr lang="fa-IR" sz="3000" b="1" dirty="0" smtClean="0">
              <a:solidFill>
                <a:schemeClr val="bg1"/>
              </a:solidFill>
              <a:cs typeface="B Koodak" pitchFamily="2" charset="-78"/>
            </a:endParaRPr>
          </a:p>
          <a:p>
            <a:r>
              <a:rPr lang="fa-IR" sz="3000" b="1" dirty="0" smtClean="0">
                <a:solidFill>
                  <a:schemeClr val="bg1"/>
                </a:solidFill>
                <a:cs typeface="B Koodak" pitchFamily="2" charset="-78"/>
              </a:rPr>
              <a:t>الف . تجدید ساختار آتي که واحد تجاري هنوز نسبت به آن تعهد ي ندارد.</a:t>
            </a:r>
          </a:p>
          <a:p>
            <a:endParaRPr lang="fa-IR" sz="3000" b="1" dirty="0" smtClean="0">
              <a:solidFill>
                <a:schemeClr val="bg1"/>
              </a:solidFill>
              <a:cs typeface="B Koodak" pitchFamily="2" charset="-78"/>
            </a:endParaRPr>
          </a:p>
          <a:p>
            <a:r>
              <a:rPr lang="fa-IR" sz="3000" b="1" dirty="0" smtClean="0">
                <a:solidFill>
                  <a:schemeClr val="bg1"/>
                </a:solidFill>
                <a:cs typeface="B Koodak" pitchFamily="2" charset="-78"/>
              </a:rPr>
              <a:t>ب . بهبود یا ارتقاي عملكرد دارایي.</a:t>
            </a:r>
            <a:endParaRPr lang="fa-IR" sz="3000" dirty="0">
              <a:solidFill>
                <a:schemeClr val="bg1"/>
              </a:solidFill>
              <a:cs typeface="B Koodak" pitchFamily="2" charset="-78"/>
            </a:endParaRPr>
          </a:p>
        </p:txBody>
      </p:sp>
      <p:sp>
        <p:nvSpPr>
          <p:cNvPr id="19" name="Rectangle 18"/>
          <p:cNvSpPr/>
          <p:nvPr/>
        </p:nvSpPr>
        <p:spPr>
          <a:xfrm>
            <a:off x="0" y="1500174"/>
            <a:ext cx="1571604" cy="371477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4000" dirty="0" smtClean="0">
                <a:cs typeface="B Koodak" pitchFamily="2" charset="-78"/>
              </a:rPr>
              <a:t>نکات</a:t>
            </a:r>
          </a:p>
          <a:p>
            <a:pPr algn="ctr"/>
            <a:r>
              <a:rPr lang="fa-IR" sz="4000" dirty="0" smtClean="0">
                <a:cs typeface="B Koodak" pitchFamily="2" charset="-78"/>
              </a:rPr>
              <a:t>برجسته</a:t>
            </a:r>
            <a:endParaRPr lang="fa-IR" sz="4000"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16</a:t>
            </a:fld>
            <a:endParaRPr lang="fa-IR"/>
          </a:p>
        </p:txBody>
      </p:sp>
    </p:spTree>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357290" y="142852"/>
            <a:ext cx="7786710" cy="6500858"/>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800" b="1" dirty="0" smtClean="0">
                <a:solidFill>
                  <a:schemeClr val="bg1"/>
                </a:solidFill>
                <a:cs typeface="B Koodak" pitchFamily="2" charset="-78"/>
              </a:rPr>
              <a:t>برآورد جریانها ي نقد ي آتي نباید موارد زیر را شامل شود:</a:t>
            </a:r>
          </a:p>
          <a:p>
            <a:endParaRPr lang="fa-IR" sz="2800" b="1" dirty="0" smtClean="0">
              <a:solidFill>
                <a:schemeClr val="bg1"/>
              </a:solidFill>
              <a:cs typeface="B Koodak" pitchFamily="2" charset="-78"/>
            </a:endParaRPr>
          </a:p>
          <a:p>
            <a:r>
              <a:rPr lang="fa-IR" sz="2800" b="1" dirty="0" smtClean="0">
                <a:solidFill>
                  <a:schemeClr val="bg1"/>
                </a:solidFill>
                <a:cs typeface="B Koodak" pitchFamily="2" charset="-78"/>
              </a:rPr>
              <a:t>الف . جریانهاي نقدي ورودي یا خروجي ناشي از فعاليتهاي تأمين مالي ، و</a:t>
            </a:r>
          </a:p>
          <a:p>
            <a:endParaRPr lang="fa-IR" sz="2800" b="1" dirty="0" smtClean="0">
              <a:solidFill>
                <a:schemeClr val="bg1"/>
              </a:solidFill>
              <a:cs typeface="B Koodak" pitchFamily="2" charset="-78"/>
            </a:endParaRPr>
          </a:p>
          <a:p>
            <a:r>
              <a:rPr lang="fa-IR" sz="2800" b="1" dirty="0" smtClean="0">
                <a:solidFill>
                  <a:schemeClr val="bg1"/>
                </a:solidFill>
                <a:cs typeface="B Koodak" pitchFamily="2" charset="-78"/>
              </a:rPr>
              <a:t>ب. پرداخت یا دریافت ماليات بردرآمد. ( زیرا که نرخ تنزیل قبل از ماليات است)</a:t>
            </a:r>
            <a:endParaRPr lang="fa-IR" sz="2800" dirty="0">
              <a:solidFill>
                <a:schemeClr val="bg1"/>
              </a:solidFill>
              <a:cs typeface="B Koodak" pitchFamily="2" charset="-78"/>
            </a:endParaRPr>
          </a:p>
        </p:txBody>
      </p:sp>
      <p:sp>
        <p:nvSpPr>
          <p:cNvPr id="11" name="Rectangle 10"/>
          <p:cNvSpPr/>
          <p:nvPr/>
        </p:nvSpPr>
        <p:spPr>
          <a:xfrm>
            <a:off x="0" y="1643050"/>
            <a:ext cx="1357290" cy="328614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3200" dirty="0" smtClean="0">
                <a:cs typeface="B Koodak" pitchFamily="2" charset="-78"/>
              </a:rPr>
              <a:t>نکات</a:t>
            </a:r>
          </a:p>
          <a:p>
            <a:pPr algn="ctr"/>
            <a:r>
              <a:rPr lang="fa-IR" sz="3200" dirty="0" smtClean="0">
                <a:cs typeface="B Koodak" pitchFamily="2" charset="-78"/>
              </a:rPr>
              <a:t>برجسته</a:t>
            </a:r>
            <a:endParaRPr lang="fa-IR" sz="3200"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17</a:t>
            </a:fld>
            <a:endParaRPr lang="fa-IR"/>
          </a:p>
        </p:txBody>
      </p:sp>
    </p:spTree>
  </p:cSld>
  <p:clrMapOvr>
    <a:masterClrMapping/>
  </p:clrMapOvr>
  <p:transition>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85720" y="214290"/>
            <a:ext cx="8572560" cy="128588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900" dirty="0" smtClean="0">
                <a:cs typeface="B Koodak" pitchFamily="2" charset="-78"/>
              </a:rPr>
              <a:t>بطور خلاصه پیش بینی جریان های نقدی برای انجام آزمون کاهش</a:t>
            </a:r>
          </a:p>
          <a:p>
            <a:r>
              <a:rPr lang="fa-IR" sz="2900" dirty="0" smtClean="0">
                <a:cs typeface="B Koodak" pitchFamily="2" charset="-78"/>
              </a:rPr>
              <a:t>ارزش باید:</a:t>
            </a:r>
            <a:endParaRPr lang="fa-IR" sz="2900" dirty="0">
              <a:cs typeface="B Koodak" pitchFamily="2" charset="-78"/>
            </a:endParaRPr>
          </a:p>
        </p:txBody>
      </p:sp>
      <p:sp>
        <p:nvSpPr>
          <p:cNvPr id="11" name="Rounded Rectangle 10"/>
          <p:cNvSpPr/>
          <p:nvPr/>
        </p:nvSpPr>
        <p:spPr>
          <a:xfrm>
            <a:off x="214282" y="1643050"/>
            <a:ext cx="8572560" cy="1143008"/>
          </a:xfrm>
          <a:prstGeom prst="round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cs typeface="B Koodak" pitchFamily="2" charset="-78"/>
              </a:rPr>
              <a:t>شامل کلیه جریان های نقدی مربوط به آن دارایی یا واحد مولد وجه نقد شود.</a:t>
            </a:r>
            <a:endParaRPr lang="fa-IR" sz="2400" dirty="0">
              <a:cs typeface="B Koodak" pitchFamily="2" charset="-78"/>
            </a:endParaRPr>
          </a:p>
        </p:txBody>
      </p:sp>
      <p:sp>
        <p:nvSpPr>
          <p:cNvPr id="12" name="Rounded Rectangle 11"/>
          <p:cNvSpPr/>
          <p:nvPr/>
        </p:nvSpPr>
        <p:spPr>
          <a:xfrm>
            <a:off x="142844" y="2928934"/>
            <a:ext cx="8715436" cy="1143008"/>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cs typeface="B Koodak" pitchFamily="2" charset="-78"/>
              </a:rPr>
              <a:t>نمایانگر دارایی یا واحد مولد وجه نقد در شرایط حال باشد.</a:t>
            </a:r>
            <a:endParaRPr lang="fa-IR" sz="2400" dirty="0">
              <a:cs typeface="B Koodak" pitchFamily="2" charset="-78"/>
            </a:endParaRPr>
          </a:p>
        </p:txBody>
      </p:sp>
      <p:sp>
        <p:nvSpPr>
          <p:cNvPr id="13" name="Rounded Rectangle 12"/>
          <p:cNvSpPr/>
          <p:nvPr/>
        </p:nvSpPr>
        <p:spPr>
          <a:xfrm>
            <a:off x="142844" y="4214818"/>
            <a:ext cx="8786874" cy="1214446"/>
          </a:xfrm>
          <a:prstGeom prst="round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cs typeface="B Koodak" pitchFamily="2" charset="-78"/>
              </a:rPr>
              <a:t>شامل جریان های نقدی حاصل از مالیات و فعالیتهای تامین مالی نشود.</a:t>
            </a:r>
            <a:endParaRPr lang="fa-IR" sz="2400" dirty="0">
              <a:cs typeface="B Koodak" pitchFamily="2" charset="-78"/>
            </a:endParaRPr>
          </a:p>
        </p:txBody>
      </p:sp>
      <p:sp>
        <p:nvSpPr>
          <p:cNvPr id="15" name="Rounded Rectangle 14"/>
          <p:cNvSpPr/>
          <p:nvPr/>
        </p:nvSpPr>
        <p:spPr>
          <a:xfrm>
            <a:off x="285720" y="5643578"/>
            <a:ext cx="8501122" cy="1000108"/>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smtClean="0">
                <a:cs typeface="B Koodak" pitchFamily="2" charset="-78"/>
              </a:rPr>
              <a:t>با بودجه ها و طرح های به روز هم خوانی داشته باشد.</a:t>
            </a:r>
            <a:endParaRPr lang="fa-IR" sz="2400" dirty="0">
              <a:cs typeface="B Koodak" pitchFamily="2" charset="-78"/>
            </a:endParaRPr>
          </a:p>
        </p:txBody>
      </p:sp>
      <p:sp>
        <p:nvSpPr>
          <p:cNvPr id="8" name="Slide Number Placeholder 7"/>
          <p:cNvSpPr>
            <a:spLocks noGrp="1"/>
          </p:cNvSpPr>
          <p:nvPr>
            <p:ph type="sldNum" sz="quarter" idx="12"/>
          </p:nvPr>
        </p:nvSpPr>
        <p:spPr/>
        <p:txBody>
          <a:bodyPr/>
          <a:lstStyle/>
          <a:p>
            <a:fld id="{DD788B2E-4097-4CAA-B388-826EACC5BA4C}" type="slidenum">
              <a:rPr lang="fa-IR" smtClean="0"/>
              <a:pPr/>
              <a:t>18</a:t>
            </a:fld>
            <a:endParaRPr lang="fa-IR"/>
          </a:p>
        </p:txBody>
      </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1785918" y="214290"/>
            <a:ext cx="7358082" cy="1270494"/>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smtClean="0">
                <a:cs typeface="B Koodak" pitchFamily="2" charset="-78"/>
              </a:rPr>
              <a:t>نر خ( نرخهاي) تنزیل باید نرخ (نرخهاي) قبل از ماليا ت باشد که تنزیل منعكس کنند ه ارزیابيهاي جاري بازار از موارد زیر است:</a:t>
            </a:r>
            <a:endParaRPr lang="fa-IR" sz="2400" dirty="0">
              <a:cs typeface="B Koodak" pitchFamily="2" charset="-78"/>
            </a:endParaRPr>
          </a:p>
        </p:txBody>
      </p:sp>
      <p:sp>
        <p:nvSpPr>
          <p:cNvPr id="10" name="Oval 9"/>
          <p:cNvSpPr/>
          <p:nvPr/>
        </p:nvSpPr>
        <p:spPr>
          <a:xfrm>
            <a:off x="-357222" y="0"/>
            <a:ext cx="2071702" cy="2071702"/>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3000" dirty="0" smtClean="0">
                <a:cs typeface="B Koodak" pitchFamily="2" charset="-78"/>
              </a:rPr>
              <a:t>نرخ تنزیل</a:t>
            </a:r>
            <a:endParaRPr lang="fa-IR" sz="3000" dirty="0">
              <a:cs typeface="B Koodak" pitchFamily="2" charset="-78"/>
            </a:endParaRPr>
          </a:p>
        </p:txBody>
      </p:sp>
      <p:sp>
        <p:nvSpPr>
          <p:cNvPr id="11" name="Rounded Rectangle 10"/>
          <p:cNvSpPr/>
          <p:nvPr/>
        </p:nvSpPr>
        <p:spPr>
          <a:xfrm>
            <a:off x="1460648" y="1988840"/>
            <a:ext cx="7143800" cy="1714512"/>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3000" b="1" dirty="0" smtClean="0">
                <a:cs typeface="B Koodak" pitchFamily="2" charset="-78"/>
              </a:rPr>
              <a:t>ارز ش زماني پول،</a:t>
            </a:r>
            <a:endParaRPr lang="fa-IR" sz="3000" dirty="0">
              <a:cs typeface="B Koodak" pitchFamily="2" charset="-78"/>
            </a:endParaRPr>
          </a:p>
        </p:txBody>
      </p:sp>
      <p:sp>
        <p:nvSpPr>
          <p:cNvPr id="12" name="Rounded Rectangle 11"/>
          <p:cNvSpPr/>
          <p:nvPr/>
        </p:nvSpPr>
        <p:spPr>
          <a:xfrm>
            <a:off x="667990" y="4221088"/>
            <a:ext cx="7072362" cy="1714512"/>
          </a:xfrm>
          <a:prstGeom prst="round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700" b="1" dirty="0" smtClean="0">
                <a:cs typeface="B Koodak" pitchFamily="2" charset="-78"/>
              </a:rPr>
              <a:t>ریسكهاي مختص دارایي که جریانهاي نقدي آتي برآوردي بابت آن تعدیل نشده است.</a:t>
            </a:r>
            <a:endParaRPr lang="fa-IR" sz="2700" dirty="0">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19</a:t>
            </a:fld>
            <a:endParaRPr lang="fa-IR"/>
          </a:p>
        </p:txBody>
      </p:sp>
    </p:spTree>
  </p:cSld>
  <p:clrMapOvr>
    <a:masterClrMapping/>
  </p:clrMapOvr>
  <p:transition>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1844824"/>
            <a:ext cx="8661648" cy="720080"/>
          </a:xfrm>
          <a:solidFill>
            <a:srgbClr val="002060"/>
          </a:solidFill>
        </p:spPr>
        <p:txBody>
          <a:bodyPr>
            <a:normAutofit/>
          </a:bodyPr>
          <a:lstStyle/>
          <a:p>
            <a:r>
              <a:rPr lang="fa-IR" sz="2500" dirty="0">
                <a:solidFill>
                  <a:schemeClr val="tx1"/>
                </a:solidFill>
                <a:cs typeface="B Koodak" pitchFamily="2" charset="-78"/>
              </a:rPr>
              <a:t>حصول اطمینان </a:t>
            </a:r>
            <a:r>
              <a:rPr lang="fa-IR" sz="2500" dirty="0" smtClean="0">
                <a:solidFill>
                  <a:schemeClr val="tx1"/>
                </a:solidFill>
                <a:cs typeface="B Koodak" pitchFamily="2" charset="-78"/>
              </a:rPr>
              <a:t>از </a:t>
            </a:r>
            <a:r>
              <a:rPr lang="fa-IR" sz="2500" dirty="0">
                <a:solidFill>
                  <a:schemeClr val="tx1"/>
                </a:solidFill>
                <a:cs typeface="B Koodak" pitchFamily="2" charset="-78"/>
              </a:rPr>
              <a:t>عدم گزارش داراییها به مبلغی بیش از مبلغ بازیافتنی،</a:t>
            </a:r>
          </a:p>
        </p:txBody>
      </p:sp>
      <p:sp>
        <p:nvSpPr>
          <p:cNvPr id="11" name="Slide Number Placeholder 10"/>
          <p:cNvSpPr>
            <a:spLocks noGrp="1"/>
          </p:cNvSpPr>
          <p:nvPr>
            <p:ph type="sldNum" sz="quarter" idx="12"/>
          </p:nvPr>
        </p:nvSpPr>
        <p:spPr/>
        <p:txBody>
          <a:bodyPr/>
          <a:lstStyle/>
          <a:p>
            <a:fld id="{DD788B2E-4097-4CAA-B388-826EACC5BA4C}" type="slidenum">
              <a:rPr lang="fa-IR" smtClean="0"/>
              <a:pPr/>
              <a:t>2</a:t>
            </a:fld>
            <a:endParaRPr lang="fa-IR"/>
          </a:p>
        </p:txBody>
      </p:sp>
      <p:sp>
        <p:nvSpPr>
          <p:cNvPr id="7" name="Rectangle 6"/>
          <p:cNvSpPr/>
          <p:nvPr/>
        </p:nvSpPr>
        <p:spPr>
          <a:xfrm>
            <a:off x="1187624" y="332656"/>
            <a:ext cx="6192688" cy="1061829"/>
          </a:xfrm>
          <a:prstGeom prst="rect">
            <a:avLst/>
          </a:prstGeom>
          <a:solidFill>
            <a:schemeClr val="accent3"/>
          </a:solidFill>
        </p:spPr>
        <p:txBody>
          <a:bodyPr wrap="square">
            <a:spAutoFit/>
          </a:bodyPr>
          <a:lstStyle/>
          <a:p>
            <a:pPr algn="ctr">
              <a:spcBef>
                <a:spcPct val="20000"/>
              </a:spcBef>
              <a:buClr>
                <a:schemeClr val="tx1">
                  <a:shade val="95000"/>
                </a:schemeClr>
              </a:buClr>
              <a:buSzPct val="65000"/>
            </a:pPr>
            <a:r>
              <a:rPr lang="fa-IR" sz="4500" b="1" dirty="0">
                <a:ln w="6350">
                  <a:noFill/>
                </a:ln>
                <a:effectLst>
                  <a:outerShdw blurRad="114300" dist="101600" dir="2700000" algn="tl" rotWithShape="0">
                    <a:srgbClr val="000000">
                      <a:alpha val="40000"/>
                    </a:srgbClr>
                  </a:outerShdw>
                </a:effectLst>
                <a:latin typeface="+mj-lt"/>
                <a:ea typeface="+mj-ea"/>
                <a:cs typeface="B Koodak" pitchFamily="2" charset="-78"/>
              </a:rPr>
              <a:t>دلایل تدوین استاندارد</a:t>
            </a:r>
          </a:p>
          <a:p>
            <a:endParaRPr lang="fa-IR" dirty="0">
              <a:cs typeface="B Koodak" pitchFamily="2" charset="-78"/>
            </a:endParaRPr>
          </a:p>
        </p:txBody>
      </p:sp>
      <p:sp>
        <p:nvSpPr>
          <p:cNvPr id="8" name="Title 1"/>
          <p:cNvSpPr txBox="1">
            <a:spLocks/>
          </p:cNvSpPr>
          <p:nvPr/>
        </p:nvSpPr>
        <p:spPr>
          <a:xfrm>
            <a:off x="179512" y="2780928"/>
            <a:ext cx="8712968" cy="720080"/>
          </a:xfrm>
          <a:prstGeom prst="rect">
            <a:avLst/>
          </a:prstGeom>
          <a:solidFill>
            <a:srgbClr val="002060"/>
          </a:solidFill>
        </p:spPr>
        <p:txBody>
          <a:bodyPr vert="horz" anchor="ctr">
            <a:noAutofit/>
            <a:scene3d>
              <a:camera prst="orthographicFront"/>
              <a:lightRig rig="soft" dir="t">
                <a:rot lat="0" lon="0" rev="16800000"/>
              </a:lightRig>
            </a:scene3d>
            <a:sp3d prstMaterial="softEdge">
              <a:bevelT w="38100" h="38100"/>
            </a:sp3d>
          </a:bodyPr>
          <a:lst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fa-IR" sz="2200" dirty="0">
                <a:solidFill>
                  <a:schemeClr val="tx1"/>
                </a:solidFill>
                <a:cs typeface="B Koodak" pitchFamily="2" charset="-78"/>
              </a:rPr>
              <a:t>رفع ابهامات موجود در مورد آزمون کاهش ارزش دارایيها به ویژه واحدهاي مولد وجه نقد،</a:t>
            </a:r>
          </a:p>
        </p:txBody>
      </p:sp>
      <p:sp>
        <p:nvSpPr>
          <p:cNvPr id="9" name="Title 1"/>
          <p:cNvSpPr txBox="1">
            <a:spLocks/>
          </p:cNvSpPr>
          <p:nvPr/>
        </p:nvSpPr>
        <p:spPr>
          <a:xfrm>
            <a:off x="179512" y="3720455"/>
            <a:ext cx="8661648" cy="720080"/>
          </a:xfrm>
          <a:prstGeom prst="rect">
            <a:avLst/>
          </a:prstGeom>
          <a:solidFill>
            <a:srgbClr val="002060"/>
          </a:solidFill>
        </p:spPr>
        <p:txBody>
          <a:bodyPr vert="horz" anchor="ctr">
            <a:noAutofit/>
            <a:scene3d>
              <a:camera prst="orthographicFront"/>
              <a:lightRig rig="soft" dir="t">
                <a:rot lat="0" lon="0" rev="16800000"/>
              </a:lightRig>
            </a:scene3d>
            <a:sp3d prstMaterial="softEdge">
              <a:bevelT w="38100" h="38100"/>
            </a:sp3d>
          </a:bodyPr>
          <a:lst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endParaRPr lang="fa-IR" sz="2300" dirty="0" smtClean="0">
              <a:solidFill>
                <a:schemeClr val="tx1"/>
              </a:solidFill>
              <a:cs typeface="B Koodak" pitchFamily="2" charset="-78"/>
            </a:endParaRPr>
          </a:p>
          <a:p>
            <a:r>
              <a:rPr lang="fa-IR" sz="2300" dirty="0" smtClean="0">
                <a:solidFill>
                  <a:schemeClr val="tx1"/>
                </a:solidFill>
                <a:cs typeface="B Koodak" pitchFamily="2" charset="-78"/>
              </a:rPr>
              <a:t>ایجاد یکنواختی در گزارشگری مالیِ کاهش ارزش داراییهای منفرد و واحدهای مولد</a:t>
            </a:r>
          </a:p>
          <a:p>
            <a:pPr algn="r"/>
            <a:r>
              <a:rPr lang="fa-IR" sz="2300" dirty="0" smtClean="0">
                <a:solidFill>
                  <a:schemeClr val="tx1"/>
                </a:solidFill>
                <a:cs typeface="B Koodak" pitchFamily="2" charset="-78"/>
              </a:rPr>
              <a:t>وجه نقد.</a:t>
            </a:r>
          </a:p>
          <a:p>
            <a:endParaRPr lang="fa-IR" sz="2300" dirty="0">
              <a:solidFill>
                <a:schemeClr val="tx1"/>
              </a:solidFill>
              <a:cs typeface="B Koodak" pitchFamily="2" charset="-78"/>
            </a:endParaRPr>
          </a:p>
        </p:txBody>
      </p:sp>
      <p:sp>
        <p:nvSpPr>
          <p:cNvPr id="10" name="Title 1"/>
          <p:cNvSpPr txBox="1">
            <a:spLocks/>
          </p:cNvSpPr>
          <p:nvPr/>
        </p:nvSpPr>
        <p:spPr>
          <a:xfrm>
            <a:off x="107504" y="4732509"/>
            <a:ext cx="8672562" cy="720080"/>
          </a:xfrm>
          <a:prstGeom prst="rect">
            <a:avLst/>
          </a:prstGeom>
          <a:solidFill>
            <a:srgbClr val="002060"/>
          </a:solidFill>
        </p:spPr>
        <p:txBody>
          <a:bodyPr vert="horz" anchor="ctr">
            <a:normAutofit/>
            <a:scene3d>
              <a:camera prst="orthographicFront"/>
              <a:lightRig rig="soft" dir="t">
                <a:rot lat="0" lon="0" rev="16800000"/>
              </a:lightRig>
            </a:scene3d>
            <a:sp3d prstMaterial="softEdge">
              <a:bevelT w="38100" h="38100"/>
            </a:sp3d>
          </a:bodyPr>
          <a:lst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fa-IR" sz="2500" dirty="0">
                <a:solidFill>
                  <a:schemeClr val="tx1"/>
                </a:solidFill>
                <a:cs typeface="B Koodak" pitchFamily="2" charset="-78"/>
              </a:rPr>
              <a:t>بهبود اطلاعات در دسترس استفاد </a:t>
            </a:r>
            <a:r>
              <a:rPr lang="fa-IR" sz="2500" dirty="0" smtClean="0">
                <a:solidFill>
                  <a:schemeClr val="tx1"/>
                </a:solidFill>
                <a:cs typeface="B Koodak" pitchFamily="2" charset="-78"/>
              </a:rPr>
              <a:t>ه کنندگان </a:t>
            </a:r>
            <a:r>
              <a:rPr lang="fa-IR" sz="2500" dirty="0">
                <a:solidFill>
                  <a:schemeClr val="tx1"/>
                </a:solidFill>
                <a:cs typeface="B Koodak" pitchFamily="2" charset="-78"/>
              </a:rPr>
              <a:t>صورتهاي مالي؛</a:t>
            </a:r>
          </a:p>
        </p:txBody>
      </p:sp>
      <p:sp>
        <p:nvSpPr>
          <p:cNvPr id="12" name="Title 1"/>
          <p:cNvSpPr txBox="1">
            <a:spLocks/>
          </p:cNvSpPr>
          <p:nvPr/>
        </p:nvSpPr>
        <p:spPr>
          <a:xfrm>
            <a:off x="107504" y="5733256"/>
            <a:ext cx="8672562" cy="720080"/>
          </a:xfrm>
          <a:prstGeom prst="rect">
            <a:avLst/>
          </a:prstGeom>
          <a:solidFill>
            <a:srgbClr val="002060"/>
          </a:solidFill>
        </p:spPr>
        <p:txBody>
          <a:bodyPr vert="horz" anchor="ctr">
            <a:normAutofit/>
            <a:scene3d>
              <a:camera prst="orthographicFront"/>
              <a:lightRig rig="soft" dir="t">
                <a:rot lat="0" lon="0" rev="16800000"/>
              </a:lightRig>
            </a:scene3d>
            <a:sp3d prstMaterial="softEdge">
              <a:bevelT w="38100" h="38100"/>
            </a:sp3d>
          </a:bodyPr>
          <a:lstStyle>
            <a:lvl1pPr algn="ctr" rtl="1"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a:lstStyle>
          <a:p>
            <a:r>
              <a:rPr lang="fa-IR" sz="2500" dirty="0">
                <a:solidFill>
                  <a:schemeClr val="tx1"/>
                </a:solidFill>
                <a:cs typeface="B Koodak" pitchFamily="2" charset="-78"/>
              </a:rPr>
              <a:t>هماهنگي با استانداردهاي بين المللي گزارشگري مالي؛</a:t>
            </a:r>
          </a:p>
        </p:txBody>
      </p:sp>
    </p:spTree>
    <p:extLst>
      <p:ext uri="{BB962C8B-B14F-4D97-AF65-F5344CB8AC3E}">
        <p14:creationId xmlns="" xmlns:p14="http://schemas.microsoft.com/office/powerpoint/2010/main" val="2244059441"/>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fade">
                                      <p:cBhvr>
                                        <p:cTn id="20" dur="1000"/>
                                        <p:tgtEl>
                                          <p:spTgt spid="8"/>
                                        </p:tgtEl>
                                      </p:cBhvr>
                                    </p:animEffect>
                                    <p:anim calcmode="lin" valueType="num">
                                      <p:cBhvr>
                                        <p:cTn id="21" dur="1000" fill="hold"/>
                                        <p:tgtEl>
                                          <p:spTgt spid="8"/>
                                        </p:tgtEl>
                                        <p:attrNameLst>
                                          <p:attrName>ppt_x</p:attrName>
                                        </p:attrNameLst>
                                      </p:cBhvr>
                                      <p:tavLst>
                                        <p:tav tm="0">
                                          <p:val>
                                            <p:strVal val="#ppt_x"/>
                                          </p:val>
                                        </p:tav>
                                        <p:tav tm="100000">
                                          <p:val>
                                            <p:strVal val="#ppt_x"/>
                                          </p:val>
                                        </p:tav>
                                      </p:tavLst>
                                    </p:anim>
                                    <p:anim calcmode="lin" valueType="num">
                                      <p:cBhvr>
                                        <p:cTn id="22"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1000"/>
                                        <p:tgtEl>
                                          <p:spTgt spid="9"/>
                                        </p:tgtEl>
                                      </p:cBhvr>
                                    </p:animEffect>
                                    <p:anim calcmode="lin" valueType="num">
                                      <p:cBhvr>
                                        <p:cTn id="28" dur="1000" fill="hold"/>
                                        <p:tgtEl>
                                          <p:spTgt spid="9"/>
                                        </p:tgtEl>
                                        <p:attrNameLst>
                                          <p:attrName>ppt_x</p:attrName>
                                        </p:attrNameLst>
                                      </p:cBhvr>
                                      <p:tavLst>
                                        <p:tav tm="0">
                                          <p:val>
                                            <p:strVal val="#ppt_x"/>
                                          </p:val>
                                        </p:tav>
                                        <p:tav tm="100000">
                                          <p:val>
                                            <p:strVal val="#ppt_x"/>
                                          </p:val>
                                        </p:tav>
                                      </p:tavLst>
                                    </p:anim>
                                    <p:anim calcmode="lin" valueType="num">
                                      <p:cBhvr>
                                        <p:cTn id="2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fade">
                                      <p:cBhvr>
                                        <p:cTn id="34" dur="1000"/>
                                        <p:tgtEl>
                                          <p:spTgt spid="10"/>
                                        </p:tgtEl>
                                      </p:cBhvr>
                                    </p:animEffect>
                                    <p:anim calcmode="lin" valueType="num">
                                      <p:cBhvr>
                                        <p:cTn id="35" dur="1000" fill="hold"/>
                                        <p:tgtEl>
                                          <p:spTgt spid="10"/>
                                        </p:tgtEl>
                                        <p:attrNameLst>
                                          <p:attrName>ppt_x</p:attrName>
                                        </p:attrNameLst>
                                      </p:cBhvr>
                                      <p:tavLst>
                                        <p:tav tm="0">
                                          <p:val>
                                            <p:strVal val="#ppt_x"/>
                                          </p:val>
                                        </p:tav>
                                        <p:tav tm="100000">
                                          <p:val>
                                            <p:strVal val="#ppt_x"/>
                                          </p:val>
                                        </p:tav>
                                      </p:tavLst>
                                    </p:anim>
                                    <p:anim calcmode="lin" valueType="num">
                                      <p:cBhvr>
                                        <p:cTn id="3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fade">
                                      <p:cBhvr>
                                        <p:cTn id="41" dur="1000"/>
                                        <p:tgtEl>
                                          <p:spTgt spid="12"/>
                                        </p:tgtEl>
                                      </p:cBhvr>
                                    </p:animEffect>
                                    <p:anim calcmode="lin" valueType="num">
                                      <p:cBhvr>
                                        <p:cTn id="42" dur="1000" fill="hold"/>
                                        <p:tgtEl>
                                          <p:spTgt spid="12"/>
                                        </p:tgtEl>
                                        <p:attrNameLst>
                                          <p:attrName>ppt_x</p:attrName>
                                        </p:attrNameLst>
                                      </p:cBhvr>
                                      <p:tavLst>
                                        <p:tav tm="0">
                                          <p:val>
                                            <p:strVal val="#ppt_x"/>
                                          </p:val>
                                        </p:tav>
                                        <p:tav tm="100000">
                                          <p:val>
                                            <p:strVal val="#ppt_x"/>
                                          </p:val>
                                        </p:tav>
                                      </p:tavLst>
                                    </p:anim>
                                    <p:anim calcmode="lin" valueType="num">
                                      <p:cBhvr>
                                        <p:cTn id="43"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7" grpId="0" animBg="1"/>
      <p:bldP spid="8" grpId="0" animBg="1"/>
      <p:bldP spid="9" grpId="0" animBg="1"/>
      <p:bldP spid="10" grpId="0" animBg="1"/>
      <p:bldP spid="1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ounded Rectangle 7"/>
          <p:cNvSpPr/>
          <p:nvPr/>
        </p:nvSpPr>
        <p:spPr>
          <a:xfrm>
            <a:off x="357158" y="214290"/>
            <a:ext cx="8501122" cy="1643074"/>
          </a:xfrm>
          <a:prstGeom prst="roundRect">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700" b="1" dirty="0" smtClean="0">
                <a:solidFill>
                  <a:schemeClr val="bg1"/>
                </a:solidFill>
                <a:cs typeface="B Koodak" pitchFamily="2" charset="-78"/>
              </a:rPr>
              <a:t>شناسایي و انداز ه گير ي زیا ن کاهش ارز ش</a:t>
            </a:r>
            <a:endParaRPr lang="fa-IR" sz="3700" dirty="0">
              <a:solidFill>
                <a:schemeClr val="bg1"/>
              </a:solidFill>
              <a:cs typeface="B Koodak" pitchFamily="2" charset="-78"/>
            </a:endParaRPr>
          </a:p>
        </p:txBody>
      </p:sp>
      <p:sp>
        <p:nvSpPr>
          <p:cNvPr id="10" name="Flowchart: Alternate Process 9"/>
          <p:cNvSpPr/>
          <p:nvPr/>
        </p:nvSpPr>
        <p:spPr>
          <a:xfrm>
            <a:off x="5214942" y="2571744"/>
            <a:ext cx="1714512" cy="3000396"/>
          </a:xfrm>
          <a:prstGeom prst="flowChartAlternateProcess">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500" dirty="0" smtClean="0">
                <a:cs typeface="B Koodak" pitchFamily="2" charset="-78"/>
              </a:rPr>
              <a:t>مبلغ</a:t>
            </a:r>
          </a:p>
          <a:p>
            <a:pPr algn="ctr"/>
            <a:r>
              <a:rPr lang="fa-IR" sz="3500" dirty="0" smtClean="0">
                <a:cs typeface="B Koodak" pitchFamily="2" charset="-78"/>
              </a:rPr>
              <a:t>دفتری</a:t>
            </a:r>
            <a:endParaRPr lang="fa-IR" sz="3500" dirty="0">
              <a:cs typeface="B Koodak" pitchFamily="2" charset="-78"/>
            </a:endParaRPr>
          </a:p>
        </p:txBody>
      </p:sp>
      <p:sp>
        <p:nvSpPr>
          <p:cNvPr id="11" name="Flowchart: Alternate Process 10"/>
          <p:cNvSpPr/>
          <p:nvPr/>
        </p:nvSpPr>
        <p:spPr>
          <a:xfrm>
            <a:off x="2428860" y="2571744"/>
            <a:ext cx="1785950" cy="3071834"/>
          </a:xfrm>
          <a:prstGeom prst="flowChartAlternateProcess">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500" dirty="0" smtClean="0">
                <a:cs typeface="B Koodak" pitchFamily="2" charset="-78"/>
              </a:rPr>
              <a:t>مبلغ</a:t>
            </a:r>
          </a:p>
          <a:p>
            <a:r>
              <a:rPr lang="fa-IR" sz="3500" dirty="0" smtClean="0">
                <a:cs typeface="B Koodak" pitchFamily="2" charset="-78"/>
              </a:rPr>
              <a:t>بازیافتنی</a:t>
            </a:r>
            <a:endParaRPr lang="fa-IR" sz="3500" dirty="0">
              <a:cs typeface="B Koodak" pitchFamily="2" charset="-78"/>
            </a:endParaRPr>
          </a:p>
        </p:txBody>
      </p:sp>
      <p:sp>
        <p:nvSpPr>
          <p:cNvPr id="12" name="Rectangle 11"/>
          <p:cNvSpPr/>
          <p:nvPr/>
        </p:nvSpPr>
        <p:spPr>
          <a:xfrm>
            <a:off x="2357422" y="5643578"/>
            <a:ext cx="4714908" cy="357190"/>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3" name="Isosceles Triangle 12"/>
          <p:cNvSpPr/>
          <p:nvPr/>
        </p:nvSpPr>
        <p:spPr>
          <a:xfrm>
            <a:off x="4143372" y="6000768"/>
            <a:ext cx="1000132" cy="642942"/>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Slide Number Placeholder 6"/>
          <p:cNvSpPr>
            <a:spLocks noGrp="1"/>
          </p:cNvSpPr>
          <p:nvPr>
            <p:ph type="sldNum" sz="quarter" idx="12"/>
          </p:nvPr>
        </p:nvSpPr>
        <p:spPr/>
        <p:txBody>
          <a:bodyPr/>
          <a:lstStyle/>
          <a:p>
            <a:fld id="{DD788B2E-4097-4CAA-B388-826EACC5BA4C}" type="slidenum">
              <a:rPr lang="fa-IR" smtClean="0"/>
              <a:pPr/>
              <a:t>20</a:t>
            </a:fld>
            <a:endParaRPr lang="fa-IR"/>
          </a:p>
        </p:txBody>
      </p:sp>
    </p:spTree>
  </p:cSld>
  <p:clrMapOvr>
    <a:masterClrMapping/>
  </p:clrMapOvr>
  <p:transition>
    <p:wipe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500166" y="428604"/>
            <a:ext cx="7858180" cy="585791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3200" b="1" dirty="0" smtClean="0">
                <a:solidFill>
                  <a:schemeClr val="bg1"/>
                </a:solidFill>
                <a:cs typeface="B Koodak" pitchFamily="2" charset="-78"/>
              </a:rPr>
              <a:t>زیا ن کاهش ارز ش باید بلافاصله د ر سود و زیا ن شناسایي گردد، مگر اینكه طبق استاندارد حسابداري دیگري، نحوه برخورد متفاوتي توصيه شده باشد.</a:t>
            </a:r>
            <a:endParaRPr lang="fa-IR" sz="3200" dirty="0">
              <a:solidFill>
                <a:schemeClr val="bg1"/>
              </a:solidFill>
              <a:cs typeface="B Koodak" pitchFamily="2" charset="-78"/>
            </a:endParaRPr>
          </a:p>
        </p:txBody>
      </p:sp>
      <p:sp>
        <p:nvSpPr>
          <p:cNvPr id="8" name="Rectangle 7"/>
          <p:cNvSpPr/>
          <p:nvPr/>
        </p:nvSpPr>
        <p:spPr>
          <a:xfrm>
            <a:off x="0" y="1857364"/>
            <a:ext cx="1500166" cy="292895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3500" dirty="0" smtClean="0">
                <a:cs typeface="B Koodak" pitchFamily="2" charset="-78"/>
              </a:rPr>
              <a:t>نکات</a:t>
            </a:r>
          </a:p>
          <a:p>
            <a:pPr algn="ctr"/>
            <a:r>
              <a:rPr lang="fa-IR" sz="3500" dirty="0" smtClean="0">
                <a:cs typeface="B Koodak" pitchFamily="2" charset="-78"/>
              </a:rPr>
              <a:t>برجسته</a:t>
            </a:r>
            <a:endParaRPr lang="fa-IR" sz="3500"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21</a:t>
            </a:fld>
            <a:endParaRPr lang="fa-IR"/>
          </a:p>
        </p:txBody>
      </p:sp>
    </p:spTree>
  </p:cSld>
  <p:clrMapOvr>
    <a:masterClrMapping/>
  </p:clrMapOvr>
  <p:transition>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1500166" y="285728"/>
            <a:ext cx="7858180" cy="6072230"/>
          </a:xfrm>
          <a:prstGeom prst="roundRect">
            <a:avLst/>
          </a:prstGeom>
          <a:solidFill>
            <a:schemeClr val="tx2">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3500" b="1" dirty="0" smtClean="0">
                <a:solidFill>
                  <a:schemeClr val="bg1"/>
                </a:solidFill>
                <a:cs typeface="B Koodak" pitchFamily="2" charset="-78"/>
              </a:rPr>
              <a:t>پس از شناسایي زیان کاهش ارز ش ، استهلاك دارایي در دوره هاي آتي باید با توجه به مبلغ دفتري جدید منهاي ارزش باقيمانده آ ن (در صور ت وجود)، بر مبنایي سيستماتيک و طي عمرمفيد باقيمانده آ ن محاسبه گردد.</a:t>
            </a:r>
            <a:endParaRPr lang="fa-IR" sz="3500" dirty="0">
              <a:solidFill>
                <a:schemeClr val="bg1"/>
              </a:solidFill>
              <a:cs typeface="B Koodak" pitchFamily="2" charset="-78"/>
            </a:endParaRPr>
          </a:p>
        </p:txBody>
      </p:sp>
      <p:sp>
        <p:nvSpPr>
          <p:cNvPr id="10" name="Rectangle 9"/>
          <p:cNvSpPr/>
          <p:nvPr/>
        </p:nvSpPr>
        <p:spPr>
          <a:xfrm>
            <a:off x="0" y="1571612"/>
            <a:ext cx="1500166" cy="335758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3200" dirty="0" smtClean="0">
                <a:cs typeface="B Koodak" pitchFamily="2" charset="-78"/>
              </a:rPr>
              <a:t>نکات</a:t>
            </a:r>
          </a:p>
          <a:p>
            <a:pPr algn="ctr"/>
            <a:r>
              <a:rPr lang="fa-IR" sz="3200" dirty="0" smtClean="0">
                <a:cs typeface="B Koodak" pitchFamily="2" charset="-78"/>
              </a:rPr>
              <a:t>برجسته</a:t>
            </a:r>
            <a:endParaRPr lang="fa-IR" sz="3200"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22</a:t>
            </a:fld>
            <a:endParaRPr lang="fa-IR"/>
          </a:p>
        </p:txBody>
      </p:sp>
    </p:spTree>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214282" y="785794"/>
            <a:ext cx="8572560" cy="1643074"/>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dirty="0" smtClean="0">
                <a:cs typeface="B Koodak" pitchFamily="2" charset="-78"/>
              </a:rPr>
              <a:t>در ابتدای سال 1390 ماشین آلاتی به ارزش منصفانه 000 ر 200 ر 10 ریال تحصیل شد. عمر مفید اولیه 6 سال و روش استهلاک خط مستقیم است.</a:t>
            </a:r>
            <a:endParaRPr lang="fa-IR" sz="2400" dirty="0">
              <a:cs typeface="B Koodak" pitchFamily="2" charset="-78"/>
            </a:endParaRPr>
          </a:p>
        </p:txBody>
      </p:sp>
      <p:sp>
        <p:nvSpPr>
          <p:cNvPr id="12" name="Oval 11"/>
          <p:cNvSpPr/>
          <p:nvPr/>
        </p:nvSpPr>
        <p:spPr>
          <a:xfrm>
            <a:off x="0" y="0"/>
            <a:ext cx="1214414" cy="121442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500" b="1" dirty="0" smtClean="0">
                <a:cs typeface="+mj-cs"/>
              </a:rPr>
              <a:t>مثال</a:t>
            </a:r>
            <a:endParaRPr lang="fa-IR" sz="2500" b="1" dirty="0">
              <a:cs typeface="+mj-cs"/>
            </a:endParaRPr>
          </a:p>
        </p:txBody>
      </p:sp>
      <p:sp>
        <p:nvSpPr>
          <p:cNvPr id="13" name="Flowchart: Alternate Process 12"/>
          <p:cNvSpPr/>
          <p:nvPr/>
        </p:nvSpPr>
        <p:spPr>
          <a:xfrm>
            <a:off x="71406" y="2643182"/>
            <a:ext cx="8929718" cy="1214446"/>
          </a:xfrm>
          <a:prstGeom prst="flowChartAlternateProcess">
            <a:avLst/>
          </a:prstGeom>
          <a:solidFill>
            <a:schemeClr val="accent5">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200" b="1" dirty="0" smtClean="0">
                <a:cs typeface="B Koodak" pitchFamily="2" charset="-78"/>
              </a:rPr>
              <a:t>1390/1/1                  ماشين آلات                                        000 ر 200 ر 10</a:t>
            </a:r>
          </a:p>
          <a:p>
            <a:r>
              <a:rPr lang="fa-IR" sz="2200" b="1" dirty="0" smtClean="0">
                <a:cs typeface="B Koodak" pitchFamily="2" charset="-78"/>
              </a:rPr>
              <a:t>                                                              نقد                                                         000ر200 ر10                                                                     </a:t>
            </a:r>
            <a:endParaRPr lang="fa-IR" sz="2200" dirty="0">
              <a:cs typeface="B Koodak" pitchFamily="2" charset="-78"/>
            </a:endParaRPr>
          </a:p>
        </p:txBody>
      </p:sp>
      <p:sp>
        <p:nvSpPr>
          <p:cNvPr id="14" name="Flowchart: Alternate Process 13"/>
          <p:cNvSpPr/>
          <p:nvPr/>
        </p:nvSpPr>
        <p:spPr>
          <a:xfrm>
            <a:off x="-32" y="4071942"/>
            <a:ext cx="8929718" cy="1214446"/>
          </a:xfrm>
          <a:prstGeom prst="flowChartAlternateProcess">
            <a:avLst/>
          </a:prstGeom>
          <a:solidFill>
            <a:schemeClr val="accent5">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b="1" dirty="0" smtClean="0">
                <a:cs typeface="B Koodak" pitchFamily="2" charset="-78"/>
              </a:rPr>
              <a:t>1390/1/1           هرینه استهلاک                                         000ر1700</a:t>
            </a:r>
          </a:p>
          <a:p>
            <a:r>
              <a:rPr lang="fa-IR" sz="2000" b="1" dirty="0" smtClean="0">
                <a:cs typeface="B Koodak" pitchFamily="2" charset="-78"/>
              </a:rPr>
              <a:t>                                                       استهلاک انباشته                                                       000ر1700</a:t>
            </a:r>
            <a:endParaRPr lang="fa-IR" sz="2000" dirty="0">
              <a:cs typeface="B Koodak" pitchFamily="2" charset="-78"/>
            </a:endParaRPr>
          </a:p>
        </p:txBody>
      </p:sp>
      <p:sp>
        <p:nvSpPr>
          <p:cNvPr id="15" name="Flowchart: Alternate Process 14"/>
          <p:cNvSpPr/>
          <p:nvPr/>
        </p:nvSpPr>
        <p:spPr>
          <a:xfrm>
            <a:off x="152368" y="5572140"/>
            <a:ext cx="8929718" cy="857256"/>
          </a:xfrm>
          <a:prstGeom prst="flowChartAlternateProcess">
            <a:avLst/>
          </a:prstGeom>
          <a:solidFill>
            <a:schemeClr val="accent5">
              <a:lumMod val="75000"/>
            </a:schemeClr>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fa-IR" sz="3200" b="1" dirty="0" smtClean="0">
                <a:cs typeface="B Koodak" pitchFamily="2" charset="-78"/>
              </a:rPr>
              <a:t> 000ر8500    =  000ر1700-  000ر200ر10=مبلغ دفتری</a:t>
            </a:r>
            <a:endParaRPr lang="fa-IR" sz="3200" b="1" dirty="0">
              <a:cs typeface="B Koodak" pitchFamily="2" charset="-78"/>
            </a:endParaRPr>
          </a:p>
        </p:txBody>
      </p:sp>
      <p:sp>
        <p:nvSpPr>
          <p:cNvPr id="7" name="Slide Number Placeholder 6"/>
          <p:cNvSpPr>
            <a:spLocks noGrp="1"/>
          </p:cNvSpPr>
          <p:nvPr>
            <p:ph type="sldNum" sz="quarter" idx="12"/>
          </p:nvPr>
        </p:nvSpPr>
        <p:spPr/>
        <p:txBody>
          <a:bodyPr/>
          <a:lstStyle/>
          <a:p>
            <a:fld id="{DD788B2E-4097-4CAA-B388-826EACC5BA4C}" type="slidenum">
              <a:rPr lang="fa-IR" smtClean="0"/>
              <a:pPr/>
              <a:t>23</a:t>
            </a:fld>
            <a:endParaRPr lang="fa-IR"/>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428604"/>
            <a:ext cx="8358246" cy="5286412"/>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buFont typeface="Arial" pitchFamily="34" charset="0"/>
              <a:buChar char="•"/>
            </a:pPr>
            <a:r>
              <a:rPr lang="fa-IR" sz="3500" dirty="0" smtClean="0">
                <a:cs typeface="B Koodak" pitchFamily="2" charset="-78"/>
              </a:rPr>
              <a:t>در پایان سال 1390 شواهدی مبنی بر کاهش ارزش دارایی مشاهده شده است. بهای فروش ماشین آلات در وضعیت فعلی 000 ر 150 ر 8 ریال و هزینه های فروش 000 ر 200 ریال برآورد شده است. همچنین در صورت بکارگیری دارایی سالانه 000 ر 250 ر 2 ریال جریان ورودی ایجاد خواهد شد.به منظور نگهداری دارایی در وضعیت مناسب سالانه 000 ر 250 ریال وجه نقدمورد نیاز است. ارزش اسقاط دارایی در پایان عمر مفید 000 ر 850 ریال بر آورد می شود .</a:t>
            </a:r>
          </a:p>
        </p:txBody>
      </p:sp>
      <p:sp>
        <p:nvSpPr>
          <p:cNvPr id="3" name="Oval 2"/>
          <p:cNvSpPr/>
          <p:nvPr/>
        </p:nvSpPr>
        <p:spPr>
          <a:xfrm>
            <a:off x="144016" y="-216048"/>
            <a:ext cx="899592" cy="1052760"/>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b="1" dirty="0" smtClean="0">
                <a:cs typeface="B Koodak" pitchFamily="2" charset="-78"/>
              </a:rPr>
              <a:t>مثال</a:t>
            </a:r>
            <a:endParaRPr lang="fa-IR" sz="2400" b="1" dirty="0">
              <a:cs typeface="B Koodak" pitchFamily="2" charset="-78"/>
            </a:endParaRPr>
          </a:p>
        </p:txBody>
      </p:sp>
      <p:sp>
        <p:nvSpPr>
          <p:cNvPr id="4" name="Rounded Rectangle 3"/>
          <p:cNvSpPr/>
          <p:nvPr/>
        </p:nvSpPr>
        <p:spPr>
          <a:xfrm>
            <a:off x="642910" y="5857892"/>
            <a:ext cx="8286808" cy="785794"/>
          </a:xfrm>
          <a:prstGeom prst="round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fa-IR" sz="2400" b="1" dirty="0" smtClean="0">
                <a:cs typeface="B Koodak" pitchFamily="2" charset="-78"/>
              </a:rPr>
              <a:t>     000ر950ر7= 000ر200  -    000ر150 ر8=خالص ارزش فروش</a:t>
            </a:r>
            <a:endParaRPr lang="fa-IR" sz="2400" b="1" dirty="0">
              <a:cs typeface="B Koodak" pitchFamily="2" charset="-78"/>
            </a:endParaRPr>
          </a:p>
        </p:txBody>
      </p:sp>
      <p:sp>
        <p:nvSpPr>
          <p:cNvPr id="5" name="Slide Number Placeholder 4"/>
          <p:cNvSpPr>
            <a:spLocks noGrp="1"/>
          </p:cNvSpPr>
          <p:nvPr>
            <p:ph type="sldNum" sz="quarter" idx="12"/>
          </p:nvPr>
        </p:nvSpPr>
        <p:spPr/>
        <p:txBody>
          <a:bodyPr/>
          <a:lstStyle/>
          <a:p>
            <a:fld id="{DD788B2E-4097-4CAA-B388-826EACC5BA4C}" type="slidenum">
              <a:rPr lang="fa-IR" smtClean="0"/>
              <a:pPr/>
              <a:t>24</a:t>
            </a:fld>
            <a:endParaRPr lang="fa-IR"/>
          </a:p>
        </p:txBody>
      </p:sp>
    </p:spTree>
  </p:cSld>
  <p:clrMapOvr>
    <a:masterClrMapping/>
  </p:clrMapOvr>
  <p:transition>
    <p:circl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0" y="1590674"/>
            <a:ext cx="9144000" cy="5267326"/>
          </a:xfrm>
          <a:prstGeom prst="rect">
            <a:avLst/>
          </a:prstGeom>
        </p:spPr>
      </p:pic>
      <p:pic>
        <p:nvPicPr>
          <p:cNvPr id="1027" name="Picture 3"/>
          <p:cNvPicPr>
            <a:picLocks noChangeAspect="1" noChangeArrowheads="1"/>
          </p:cNvPicPr>
          <p:nvPr/>
        </p:nvPicPr>
        <p:blipFill>
          <a:blip r:embed="rId3"/>
          <a:srcRect/>
          <a:stretch>
            <a:fillRect/>
          </a:stretch>
        </p:blipFill>
        <p:spPr bwMode="auto">
          <a:xfrm>
            <a:off x="785786" y="285728"/>
            <a:ext cx="7391400" cy="1095375"/>
          </a:xfrm>
          <a:prstGeom prst="rect">
            <a:avLst/>
          </a:prstGeom>
          <a:noFill/>
          <a:ln w="9525">
            <a:noFill/>
            <a:miter lim="800000"/>
            <a:headEnd/>
            <a:tailEnd/>
          </a:ln>
          <a:effectLst/>
        </p:spPr>
      </p:pic>
      <p:sp>
        <p:nvSpPr>
          <p:cNvPr id="4" name="Rectangle 3"/>
          <p:cNvSpPr/>
          <p:nvPr/>
        </p:nvSpPr>
        <p:spPr>
          <a:xfrm>
            <a:off x="1214414" y="571480"/>
            <a:ext cx="6500858" cy="461665"/>
          </a:xfrm>
          <a:prstGeom prst="rect">
            <a:avLst/>
          </a:prstGeom>
        </p:spPr>
        <p:txBody>
          <a:bodyPr wrap="square">
            <a:spAutoFit/>
          </a:bodyPr>
          <a:lstStyle/>
          <a:p>
            <a:pPr algn="ctr"/>
            <a:r>
              <a:rPr lang="fa-IR" sz="2400" b="1" dirty="0" smtClean="0">
                <a:cs typeface="+mj-cs"/>
              </a:rPr>
              <a:t>فاکتور ارزش فعلی اقساط مساوی</a:t>
            </a:r>
            <a:endParaRPr lang="en-US" sz="2400" b="1" dirty="0">
              <a:cs typeface="+mj-cs"/>
            </a:endParaRPr>
          </a:p>
        </p:txBody>
      </p:sp>
      <p:sp>
        <p:nvSpPr>
          <p:cNvPr id="8" name="Right Arrow 7"/>
          <p:cNvSpPr/>
          <p:nvPr/>
        </p:nvSpPr>
        <p:spPr>
          <a:xfrm>
            <a:off x="857224" y="3286124"/>
            <a:ext cx="4929222" cy="357190"/>
          </a:xfrm>
          <a:prstGeom prst="right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9" name="Down Arrow 8"/>
          <p:cNvSpPr/>
          <p:nvPr/>
        </p:nvSpPr>
        <p:spPr>
          <a:xfrm>
            <a:off x="5857884" y="2643182"/>
            <a:ext cx="428628" cy="714380"/>
          </a:xfrm>
          <a:prstGeom prst="downArrow">
            <a:avLst/>
          </a:prstGeom>
        </p:spPr>
        <p:style>
          <a:lnRef idx="1">
            <a:schemeClr val="accent3"/>
          </a:lnRef>
          <a:fillRef idx="3">
            <a:schemeClr val="accent3"/>
          </a:fillRef>
          <a:effectRef idx="2">
            <a:schemeClr val="accent3"/>
          </a:effectRef>
          <a:fontRef idx="minor">
            <a:schemeClr val="lt1"/>
          </a:fontRef>
        </p:style>
        <p:txBody>
          <a:bodyPr rtlCol="0" anchor="ctr"/>
          <a:lstStyle/>
          <a:p>
            <a:pPr algn="ctr"/>
            <a:endParaRPr lang="en-US"/>
          </a:p>
        </p:txBody>
      </p:sp>
      <p:sp>
        <p:nvSpPr>
          <p:cNvPr id="13" name="Frame 12"/>
          <p:cNvSpPr/>
          <p:nvPr/>
        </p:nvSpPr>
        <p:spPr>
          <a:xfrm>
            <a:off x="5786446" y="3357562"/>
            <a:ext cx="571504" cy="285752"/>
          </a:xfrm>
          <a:prstGeom prst="fram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Slide Number Placeholder 9"/>
          <p:cNvSpPr>
            <a:spLocks noGrp="1"/>
          </p:cNvSpPr>
          <p:nvPr>
            <p:ph type="sldNum" sz="quarter" idx="12"/>
          </p:nvPr>
        </p:nvSpPr>
        <p:spPr/>
        <p:txBody>
          <a:bodyPr/>
          <a:lstStyle/>
          <a:p>
            <a:fld id="{DD788B2E-4097-4CAA-B388-826EACC5BA4C}" type="slidenum">
              <a:rPr lang="fa-IR" smtClean="0"/>
              <a:pPr/>
              <a:t>25</a:t>
            </a:fld>
            <a:endParaRPr lang="fa-IR"/>
          </a:p>
        </p:txBody>
      </p:sp>
    </p:spTree>
    <p:extLst>
      <p:ext uri="{BB962C8B-B14F-4D97-AF65-F5344CB8AC3E}">
        <p14:creationId xmlns="" xmlns:p14="http://schemas.microsoft.com/office/powerpoint/2010/main" val="308370362"/>
      </p:ext>
    </p:extLst>
  </p:cSld>
  <p:clrMapOvr>
    <a:masterClrMapping/>
  </p:clrMapOvr>
  <p:transition>
    <p:wheel spokes="3"/>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3"/>
          <a:srcRect/>
          <a:stretch>
            <a:fillRect/>
          </a:stretch>
        </p:blipFill>
        <p:spPr bwMode="auto">
          <a:xfrm>
            <a:off x="214282" y="357166"/>
            <a:ext cx="8515350" cy="866775"/>
          </a:xfrm>
          <a:prstGeom prst="rect">
            <a:avLst/>
          </a:prstGeom>
        </p:spPr>
      </p:pic>
      <p:pic>
        <p:nvPicPr>
          <p:cNvPr id="2051" name="Picture 3"/>
          <p:cNvPicPr>
            <a:picLocks noChangeAspect="1" noChangeArrowheads="1"/>
          </p:cNvPicPr>
          <p:nvPr/>
        </p:nvPicPr>
        <p:blipFill>
          <a:blip r:embed="rId4"/>
          <a:srcRect/>
          <a:stretch>
            <a:fillRect/>
          </a:stretch>
        </p:blipFill>
        <p:spPr bwMode="auto">
          <a:xfrm>
            <a:off x="-18728" y="1482105"/>
            <a:ext cx="8839200" cy="866775"/>
          </a:xfrm>
          <a:prstGeom prst="rect">
            <a:avLst/>
          </a:prstGeom>
          <a:noFill/>
          <a:ln w="9525">
            <a:noFill/>
            <a:miter lim="800000"/>
            <a:headEnd/>
            <a:tailEnd/>
          </a:ln>
          <a:effectLst/>
        </p:spPr>
      </p:pic>
      <p:pic>
        <p:nvPicPr>
          <p:cNvPr id="2052" name="Picture 4"/>
          <p:cNvPicPr>
            <a:picLocks noChangeAspect="1" noChangeArrowheads="1"/>
          </p:cNvPicPr>
          <p:nvPr/>
        </p:nvPicPr>
        <p:blipFill>
          <a:blip r:embed="rId5"/>
          <a:srcRect/>
          <a:stretch>
            <a:fillRect/>
          </a:stretch>
        </p:blipFill>
        <p:spPr bwMode="auto">
          <a:xfrm>
            <a:off x="-152400" y="2505224"/>
            <a:ext cx="9144000" cy="866775"/>
          </a:xfrm>
          <a:prstGeom prst="rect">
            <a:avLst/>
          </a:prstGeom>
          <a:noFill/>
          <a:ln w="9525">
            <a:noFill/>
            <a:miter lim="800000"/>
            <a:headEnd/>
            <a:tailEnd/>
          </a:ln>
          <a:effectLst/>
        </p:spPr>
      </p:pic>
      <p:pic>
        <p:nvPicPr>
          <p:cNvPr id="2053" name="Picture 5"/>
          <p:cNvPicPr>
            <a:picLocks noChangeAspect="1" noChangeArrowheads="1"/>
          </p:cNvPicPr>
          <p:nvPr/>
        </p:nvPicPr>
        <p:blipFill>
          <a:blip r:embed="rId6"/>
          <a:srcRect/>
          <a:stretch>
            <a:fillRect/>
          </a:stretch>
        </p:blipFill>
        <p:spPr bwMode="auto">
          <a:xfrm>
            <a:off x="35496" y="5013176"/>
            <a:ext cx="9067800" cy="762000"/>
          </a:xfrm>
          <a:prstGeom prst="rect">
            <a:avLst/>
          </a:prstGeom>
          <a:noFill/>
          <a:ln w="9525">
            <a:noFill/>
            <a:miter lim="800000"/>
            <a:headEnd/>
            <a:tailEnd/>
          </a:ln>
          <a:effectLst/>
        </p:spPr>
      </p:pic>
      <p:pic>
        <p:nvPicPr>
          <p:cNvPr id="2054" name="Picture 6"/>
          <p:cNvPicPr>
            <a:picLocks noChangeAspect="1" noChangeArrowheads="1"/>
          </p:cNvPicPr>
          <p:nvPr/>
        </p:nvPicPr>
        <p:blipFill>
          <a:blip r:embed="rId7"/>
          <a:srcRect/>
          <a:stretch>
            <a:fillRect/>
          </a:stretch>
        </p:blipFill>
        <p:spPr bwMode="auto">
          <a:xfrm>
            <a:off x="-36512" y="3786361"/>
            <a:ext cx="9067800" cy="866775"/>
          </a:xfrm>
          <a:prstGeom prst="rect">
            <a:avLst/>
          </a:prstGeom>
          <a:noFill/>
          <a:ln w="9525">
            <a:noFill/>
            <a:miter lim="800000"/>
            <a:headEnd/>
            <a:tailEnd/>
          </a:ln>
          <a:effectLst/>
        </p:spPr>
      </p:pic>
      <p:sp>
        <p:nvSpPr>
          <p:cNvPr id="7" name="Rectangle 6"/>
          <p:cNvSpPr/>
          <p:nvPr/>
        </p:nvSpPr>
        <p:spPr>
          <a:xfrm>
            <a:off x="1214414" y="1643050"/>
            <a:ext cx="6500858" cy="461665"/>
          </a:xfrm>
          <a:prstGeom prst="rect">
            <a:avLst/>
          </a:prstGeom>
        </p:spPr>
        <p:txBody>
          <a:bodyPr wrap="square">
            <a:spAutoFit/>
          </a:bodyPr>
          <a:lstStyle/>
          <a:p>
            <a:pPr algn="ctr"/>
            <a:r>
              <a:rPr lang="fa-IR" sz="2400" b="1" dirty="0" smtClean="0">
                <a:cs typeface="B Koodak" pitchFamily="2" charset="-78"/>
              </a:rPr>
              <a:t>000ر850 = جریان ورودي ناشي از ارزش اسقاط</a:t>
            </a:r>
            <a:endParaRPr lang="en-US" sz="2400" b="1" dirty="0">
              <a:cs typeface="B Koodak" pitchFamily="2" charset="-78"/>
            </a:endParaRPr>
          </a:p>
        </p:txBody>
      </p:sp>
      <p:sp>
        <p:nvSpPr>
          <p:cNvPr id="9" name="Rectangle 8"/>
          <p:cNvSpPr/>
          <p:nvPr/>
        </p:nvSpPr>
        <p:spPr>
          <a:xfrm>
            <a:off x="928662" y="500042"/>
            <a:ext cx="7215238" cy="400110"/>
          </a:xfrm>
          <a:prstGeom prst="rect">
            <a:avLst/>
          </a:prstGeom>
        </p:spPr>
        <p:txBody>
          <a:bodyPr wrap="square">
            <a:spAutoFit/>
          </a:bodyPr>
          <a:lstStyle/>
          <a:p>
            <a:pPr algn="l" rtl="0"/>
            <a:r>
              <a:rPr lang="fa-IR" sz="2000" b="1" dirty="0" smtClean="0">
                <a:cs typeface="B Koodak" pitchFamily="2" charset="-78"/>
              </a:rPr>
              <a:t>000ر000ر2= 000ر250-000ر250ر2= خالص جریانهای ورودی سالانه</a:t>
            </a:r>
            <a:endParaRPr lang="en-US" sz="2000" b="1" dirty="0" smtClean="0">
              <a:cs typeface="B Koodak" pitchFamily="2" charset="-78"/>
            </a:endParaRPr>
          </a:p>
        </p:txBody>
      </p:sp>
      <p:sp>
        <p:nvSpPr>
          <p:cNvPr id="4" name="Rectangle 3"/>
          <p:cNvSpPr/>
          <p:nvPr/>
        </p:nvSpPr>
        <p:spPr>
          <a:xfrm>
            <a:off x="76200" y="2708920"/>
            <a:ext cx="8653432" cy="400110"/>
          </a:xfrm>
          <a:prstGeom prst="rect">
            <a:avLst/>
          </a:prstGeom>
        </p:spPr>
        <p:txBody>
          <a:bodyPr wrap="square">
            <a:spAutoFit/>
          </a:bodyPr>
          <a:lstStyle/>
          <a:p>
            <a:pPr algn="l"/>
            <a:r>
              <a:rPr lang="fa-IR" sz="2000" b="1" dirty="0" smtClean="0">
                <a:cs typeface="B Koodak" pitchFamily="2" charset="-78"/>
              </a:rPr>
              <a:t>000ر852ر7= 3/791 *000ر000 ر2=ارزش </a:t>
            </a:r>
            <a:r>
              <a:rPr lang="fa-IR" sz="2000" b="1" dirty="0">
                <a:cs typeface="B Koodak" pitchFamily="2" charset="-78"/>
              </a:rPr>
              <a:t>فعلي خالص جریان هاي نقدي سالانه</a:t>
            </a:r>
            <a:endParaRPr lang="fa-IR" sz="2000" dirty="0">
              <a:cs typeface="B Koodak" pitchFamily="2" charset="-78"/>
            </a:endParaRPr>
          </a:p>
        </p:txBody>
      </p:sp>
      <p:sp>
        <p:nvSpPr>
          <p:cNvPr id="5" name="Rectangle 4"/>
          <p:cNvSpPr/>
          <p:nvPr/>
        </p:nvSpPr>
        <p:spPr>
          <a:xfrm>
            <a:off x="85452" y="3933056"/>
            <a:ext cx="8753748" cy="400110"/>
          </a:xfrm>
          <a:prstGeom prst="rect">
            <a:avLst/>
          </a:prstGeom>
        </p:spPr>
        <p:txBody>
          <a:bodyPr wrap="square">
            <a:spAutoFit/>
          </a:bodyPr>
          <a:lstStyle/>
          <a:p>
            <a:pPr algn="l"/>
            <a:r>
              <a:rPr lang="fa-IR" sz="2000" b="1" dirty="0" smtClean="0">
                <a:cs typeface="B Koodak" pitchFamily="2" charset="-78"/>
              </a:rPr>
              <a:t>000ر527= 6201/ * 000ر850=ارزش </a:t>
            </a:r>
            <a:r>
              <a:rPr lang="fa-IR" sz="2000" b="1" dirty="0">
                <a:cs typeface="B Koodak" pitchFamily="2" charset="-78"/>
              </a:rPr>
              <a:t>فعلي جریان نقدي ناشي از ارزش اسقاط</a:t>
            </a:r>
            <a:endParaRPr lang="fa-IR" sz="2000" dirty="0">
              <a:cs typeface="B Koodak" pitchFamily="2" charset="-78"/>
            </a:endParaRPr>
          </a:p>
        </p:txBody>
      </p:sp>
      <p:sp>
        <p:nvSpPr>
          <p:cNvPr id="6" name="Rectangle 5"/>
          <p:cNvSpPr/>
          <p:nvPr/>
        </p:nvSpPr>
        <p:spPr>
          <a:xfrm>
            <a:off x="212198" y="5085184"/>
            <a:ext cx="8779401" cy="523220"/>
          </a:xfrm>
          <a:prstGeom prst="rect">
            <a:avLst/>
          </a:prstGeom>
        </p:spPr>
        <p:txBody>
          <a:bodyPr wrap="square">
            <a:spAutoFit/>
          </a:bodyPr>
          <a:lstStyle/>
          <a:p>
            <a:pPr algn="l"/>
            <a:r>
              <a:rPr lang="fa-IR" sz="2800" b="1" dirty="0" smtClean="0">
                <a:cs typeface="B Koodak" pitchFamily="2" charset="-78"/>
              </a:rPr>
              <a:t> 000ر109ر8= 000ر527+000ر825ر7= ارزش </a:t>
            </a:r>
            <a:r>
              <a:rPr lang="fa-IR" sz="2800" b="1" dirty="0">
                <a:cs typeface="B Koodak" pitchFamily="2" charset="-78"/>
              </a:rPr>
              <a:t>اقتصادي</a:t>
            </a:r>
            <a:endParaRPr lang="fa-IR" sz="2800" dirty="0">
              <a:cs typeface="B Koodak" pitchFamily="2" charset="-78"/>
            </a:endParaRPr>
          </a:p>
        </p:txBody>
      </p:sp>
      <p:sp>
        <p:nvSpPr>
          <p:cNvPr id="12" name="Slide Number Placeholder 11"/>
          <p:cNvSpPr>
            <a:spLocks noGrp="1"/>
          </p:cNvSpPr>
          <p:nvPr>
            <p:ph type="sldNum" sz="quarter" idx="12"/>
          </p:nvPr>
        </p:nvSpPr>
        <p:spPr/>
        <p:txBody>
          <a:bodyPr/>
          <a:lstStyle/>
          <a:p>
            <a:fld id="{DD788B2E-4097-4CAA-B388-826EACC5BA4C}" type="slidenum">
              <a:rPr lang="fa-IR" smtClean="0"/>
              <a:pPr/>
              <a:t>26</a:t>
            </a:fld>
            <a:endParaRPr lang="fa-IR"/>
          </a:p>
        </p:txBody>
      </p:sp>
    </p:spTree>
    <p:extLst>
      <p:ext uri="{BB962C8B-B14F-4D97-AF65-F5344CB8AC3E}">
        <p14:creationId xmlns="" xmlns:p14="http://schemas.microsoft.com/office/powerpoint/2010/main" val="1219208797"/>
      </p:ext>
    </p:extLst>
  </p:cSld>
  <p:clrMapOvr>
    <a:masterClrMapping/>
  </p:clrMapOvr>
  <p:transition>
    <p:pull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ounded Rectangle 8"/>
          <p:cNvSpPr/>
          <p:nvPr/>
        </p:nvSpPr>
        <p:spPr>
          <a:xfrm>
            <a:off x="500034" y="357166"/>
            <a:ext cx="8072494" cy="142876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6000" b="1" dirty="0" smtClean="0">
                <a:solidFill>
                  <a:srgbClr val="00B050"/>
                </a:solidFill>
                <a:cs typeface="B Koodak" pitchFamily="2" charset="-78"/>
              </a:rPr>
              <a:t>اندازه گیری مبلغ بازیافتنی</a:t>
            </a:r>
            <a:endParaRPr lang="en-US" sz="6000" b="1" dirty="0" smtClean="0">
              <a:solidFill>
                <a:srgbClr val="00B050"/>
              </a:solidFill>
              <a:cs typeface="B Koodak" pitchFamily="2" charset="-78"/>
            </a:endParaRPr>
          </a:p>
        </p:txBody>
      </p:sp>
      <p:sp>
        <p:nvSpPr>
          <p:cNvPr id="10" name="Rounded Rectangle 9"/>
          <p:cNvSpPr/>
          <p:nvPr/>
        </p:nvSpPr>
        <p:spPr>
          <a:xfrm>
            <a:off x="1214414" y="3286124"/>
            <a:ext cx="2500330" cy="2000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z="3200" b="1" dirty="0" smtClean="0">
                <a:cs typeface="B Koodak" pitchFamily="2" charset="-78"/>
              </a:rPr>
              <a:t>000ر109ر8</a:t>
            </a:r>
            <a:endParaRPr lang="en-US" sz="3200" b="1" dirty="0">
              <a:cs typeface="B Koodak" pitchFamily="2" charset="-78"/>
            </a:endParaRPr>
          </a:p>
        </p:txBody>
      </p:sp>
      <p:sp>
        <p:nvSpPr>
          <p:cNvPr id="12" name="Rounded Rectangle 11"/>
          <p:cNvSpPr/>
          <p:nvPr/>
        </p:nvSpPr>
        <p:spPr>
          <a:xfrm>
            <a:off x="5072066" y="3286124"/>
            <a:ext cx="2500330" cy="2000264"/>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fa-IR" sz="3200" b="1" dirty="0" smtClean="0">
                <a:solidFill>
                  <a:schemeClr val="bg1"/>
                </a:solidFill>
                <a:cs typeface="B Koodak" pitchFamily="2" charset="-78"/>
              </a:rPr>
              <a:t>000ر950ر7</a:t>
            </a:r>
            <a:endParaRPr lang="en-US" sz="3200" b="1" dirty="0">
              <a:solidFill>
                <a:schemeClr val="bg1"/>
              </a:solidFill>
              <a:cs typeface="B Koodak" pitchFamily="2" charset="-78"/>
            </a:endParaRPr>
          </a:p>
        </p:txBody>
      </p:sp>
      <p:sp>
        <p:nvSpPr>
          <p:cNvPr id="14" name="Rounded Rectangle 13"/>
          <p:cNvSpPr/>
          <p:nvPr/>
        </p:nvSpPr>
        <p:spPr>
          <a:xfrm>
            <a:off x="785786" y="2000240"/>
            <a:ext cx="3143272" cy="857256"/>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2000" b="1" dirty="0" smtClean="0">
                <a:cs typeface="B Koodak" pitchFamily="2" charset="-78"/>
              </a:rPr>
              <a:t>ارزش فعلی جریان های نقدی</a:t>
            </a:r>
          </a:p>
          <a:p>
            <a:pPr algn="ctr"/>
            <a:r>
              <a:rPr lang="fa-IR" sz="2000" b="1" dirty="0" smtClean="0">
                <a:cs typeface="B Koodak" pitchFamily="2" charset="-78"/>
              </a:rPr>
              <a:t>آتی</a:t>
            </a:r>
            <a:endParaRPr lang="en-US" sz="2000" b="1" dirty="0">
              <a:cs typeface="B Koodak" pitchFamily="2" charset="-78"/>
            </a:endParaRPr>
          </a:p>
        </p:txBody>
      </p:sp>
      <p:sp>
        <p:nvSpPr>
          <p:cNvPr id="15" name="Rounded Rectangle 14"/>
          <p:cNvSpPr/>
          <p:nvPr/>
        </p:nvSpPr>
        <p:spPr>
          <a:xfrm>
            <a:off x="4786314" y="2000240"/>
            <a:ext cx="3357586" cy="857256"/>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fa-IR" sz="2400" b="1" dirty="0" smtClean="0">
                <a:cs typeface="B Koodak" pitchFamily="2" charset="-78"/>
              </a:rPr>
              <a:t>فروش منهای هزینه های</a:t>
            </a:r>
          </a:p>
          <a:p>
            <a:pPr algn="ctr"/>
            <a:r>
              <a:rPr lang="fa-IR" sz="2400" b="1" dirty="0" smtClean="0">
                <a:cs typeface="B Koodak" pitchFamily="2" charset="-78"/>
              </a:rPr>
              <a:t>فروش</a:t>
            </a:r>
            <a:endParaRPr lang="en-US" sz="2400" b="1" dirty="0" smtClean="0">
              <a:cs typeface="B Koodak" pitchFamily="2" charset="-78"/>
            </a:endParaRPr>
          </a:p>
        </p:txBody>
      </p:sp>
      <p:sp>
        <p:nvSpPr>
          <p:cNvPr id="16" name="Rounded Rectangle 15"/>
          <p:cNvSpPr/>
          <p:nvPr/>
        </p:nvSpPr>
        <p:spPr>
          <a:xfrm>
            <a:off x="1714480" y="5357826"/>
            <a:ext cx="5572164" cy="35719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7" name="Isosceles Triangle 16"/>
          <p:cNvSpPr/>
          <p:nvPr/>
        </p:nvSpPr>
        <p:spPr>
          <a:xfrm>
            <a:off x="3857620" y="5715016"/>
            <a:ext cx="1071570" cy="714356"/>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rgbClr val="FF0000"/>
              </a:solidFill>
            </a:endParaRPr>
          </a:p>
        </p:txBody>
      </p:sp>
      <p:sp>
        <p:nvSpPr>
          <p:cNvPr id="11" name="Slide Number Placeholder 10"/>
          <p:cNvSpPr>
            <a:spLocks noGrp="1"/>
          </p:cNvSpPr>
          <p:nvPr>
            <p:ph type="sldNum" sz="quarter" idx="12"/>
          </p:nvPr>
        </p:nvSpPr>
        <p:spPr/>
        <p:txBody>
          <a:bodyPr/>
          <a:lstStyle/>
          <a:p>
            <a:fld id="{DD788B2E-4097-4CAA-B388-826EACC5BA4C}" type="slidenum">
              <a:rPr lang="fa-IR" smtClean="0"/>
              <a:pPr/>
              <a:t>27</a:t>
            </a:fld>
            <a:endParaRPr lang="fa-IR"/>
          </a:p>
        </p:txBody>
      </p:sp>
    </p:spTree>
    <p:extLst>
      <p:ext uri="{BB962C8B-B14F-4D97-AF65-F5344CB8AC3E}">
        <p14:creationId xmlns="" xmlns:p14="http://schemas.microsoft.com/office/powerpoint/2010/main" val="2466625232"/>
      </p:ext>
    </p:extLst>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00034" y="357166"/>
            <a:ext cx="8072494" cy="1428760"/>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fa-IR" sz="4000" b="1" dirty="0" smtClean="0">
                <a:solidFill>
                  <a:srgbClr val="00B050"/>
                </a:solidFill>
                <a:cs typeface="B Koodak" pitchFamily="2" charset="-78"/>
              </a:rPr>
              <a:t>شناسایی و اندازه گیری زیان کاهش ارزش</a:t>
            </a:r>
            <a:endParaRPr lang="en-US" sz="4000" b="1" dirty="0" smtClean="0">
              <a:solidFill>
                <a:srgbClr val="00B050"/>
              </a:solidFill>
              <a:cs typeface="B Koodak" pitchFamily="2" charset="-78"/>
            </a:endParaRPr>
          </a:p>
        </p:txBody>
      </p:sp>
      <p:sp>
        <p:nvSpPr>
          <p:cNvPr id="3" name="Rounded Rectangle 2"/>
          <p:cNvSpPr/>
          <p:nvPr/>
        </p:nvSpPr>
        <p:spPr>
          <a:xfrm>
            <a:off x="1214414" y="2500306"/>
            <a:ext cx="2500330" cy="2000264"/>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fa-IR" sz="3200" b="1" dirty="0" smtClean="0">
                <a:solidFill>
                  <a:schemeClr val="bg1"/>
                </a:solidFill>
                <a:cs typeface="B Koodak" pitchFamily="2" charset="-78"/>
              </a:rPr>
              <a:t>000ر109ر8</a:t>
            </a:r>
            <a:endParaRPr lang="en-US" sz="3200" b="1" dirty="0">
              <a:cs typeface="B Koodak" pitchFamily="2" charset="-78"/>
            </a:endParaRPr>
          </a:p>
        </p:txBody>
      </p:sp>
      <p:sp>
        <p:nvSpPr>
          <p:cNvPr id="4" name="Rounded Rectangle 3"/>
          <p:cNvSpPr/>
          <p:nvPr/>
        </p:nvSpPr>
        <p:spPr>
          <a:xfrm>
            <a:off x="5214942" y="2500306"/>
            <a:ext cx="2500330" cy="2000264"/>
          </a:xfrm>
          <a:prstGeom prst="round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fa-IR" sz="3200" b="1" dirty="0" smtClean="0">
                <a:solidFill>
                  <a:schemeClr val="bg1"/>
                </a:solidFill>
                <a:cs typeface="B Koodak" pitchFamily="2" charset="-78"/>
              </a:rPr>
              <a:t>000ر500ر8</a:t>
            </a:r>
            <a:endParaRPr lang="en-US" sz="3200" b="1" dirty="0">
              <a:solidFill>
                <a:schemeClr val="bg1"/>
              </a:solidFill>
              <a:cs typeface="B Koodak" pitchFamily="2" charset="-78"/>
            </a:endParaRPr>
          </a:p>
        </p:txBody>
      </p:sp>
      <p:sp>
        <p:nvSpPr>
          <p:cNvPr id="5" name="Rounded Rectangle 4"/>
          <p:cNvSpPr/>
          <p:nvPr/>
        </p:nvSpPr>
        <p:spPr>
          <a:xfrm>
            <a:off x="1785918" y="4500570"/>
            <a:ext cx="5572164" cy="357190"/>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6" name="Isosceles Triangle 5"/>
          <p:cNvSpPr/>
          <p:nvPr/>
        </p:nvSpPr>
        <p:spPr>
          <a:xfrm>
            <a:off x="3857620" y="4857760"/>
            <a:ext cx="1071570" cy="714356"/>
          </a:xfrm>
          <a:prstGeom prst="triangle">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dirty="0">
              <a:solidFill>
                <a:srgbClr val="FF0000"/>
              </a:solidFill>
            </a:endParaRPr>
          </a:p>
        </p:txBody>
      </p:sp>
      <p:sp>
        <p:nvSpPr>
          <p:cNvPr id="7" name="Slide Number Placeholder 6"/>
          <p:cNvSpPr>
            <a:spLocks noGrp="1"/>
          </p:cNvSpPr>
          <p:nvPr>
            <p:ph type="sldNum" sz="quarter" idx="12"/>
          </p:nvPr>
        </p:nvSpPr>
        <p:spPr/>
        <p:txBody>
          <a:bodyPr/>
          <a:lstStyle/>
          <a:p>
            <a:fld id="{DD788B2E-4097-4CAA-B388-826EACC5BA4C}" type="slidenum">
              <a:rPr lang="fa-IR" smtClean="0"/>
              <a:pPr/>
              <a:t>28</a:t>
            </a:fld>
            <a:endParaRPr lang="fa-IR"/>
          </a:p>
        </p:txBody>
      </p:sp>
    </p:spTree>
    <p:extLst>
      <p:ext uri="{BB962C8B-B14F-4D97-AF65-F5344CB8AC3E}">
        <p14:creationId xmlns="" xmlns:p14="http://schemas.microsoft.com/office/powerpoint/2010/main" val="3795482901"/>
      </p:ext>
    </p:extLst>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0" y="116632"/>
            <a:ext cx="827584" cy="1080120"/>
          </a:xfrm>
          <a:prstGeom prst="ellipse">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dirty="0" smtClean="0">
                <a:cs typeface="B Koodak" pitchFamily="2" charset="-78"/>
              </a:rPr>
              <a:t>مثال</a:t>
            </a:r>
            <a:endParaRPr lang="fa-IR" dirty="0">
              <a:cs typeface="B Koodak" pitchFamily="2" charset="-78"/>
            </a:endParaRPr>
          </a:p>
        </p:txBody>
      </p:sp>
      <p:sp>
        <p:nvSpPr>
          <p:cNvPr id="3" name="Rounded Rectangle 2"/>
          <p:cNvSpPr/>
          <p:nvPr/>
        </p:nvSpPr>
        <p:spPr>
          <a:xfrm>
            <a:off x="35496" y="1268760"/>
            <a:ext cx="8964488"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dirty="0" smtClean="0">
                <a:cs typeface="B Koodak" pitchFamily="2" charset="-78"/>
              </a:rPr>
              <a:t>  1390/12/29           زيان كاهش ارزش                                         000ر391</a:t>
            </a:r>
          </a:p>
          <a:p>
            <a:r>
              <a:rPr lang="fa-IR" sz="2000" dirty="0">
                <a:cs typeface="B Koodak" pitchFamily="2" charset="-78"/>
              </a:rPr>
              <a:t> </a:t>
            </a:r>
            <a:r>
              <a:rPr lang="fa-IR" sz="2000" dirty="0" smtClean="0">
                <a:cs typeface="B Koodak" pitchFamily="2" charset="-78"/>
              </a:rPr>
              <a:t>                                                            كاهش ارزش انباشته                                      000ر391</a:t>
            </a:r>
            <a:endParaRPr lang="fa-IR" sz="2000" dirty="0">
              <a:cs typeface="B Koodak" pitchFamily="2" charset="-78"/>
            </a:endParaRPr>
          </a:p>
        </p:txBody>
      </p:sp>
      <p:sp>
        <p:nvSpPr>
          <p:cNvPr id="4" name="Rounded Rectangle 3"/>
          <p:cNvSpPr/>
          <p:nvPr/>
        </p:nvSpPr>
        <p:spPr>
          <a:xfrm>
            <a:off x="35496" y="2276872"/>
            <a:ext cx="8964488"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dirty="0" smtClean="0">
                <a:cs typeface="B Koodak" pitchFamily="2" charset="-78"/>
              </a:rPr>
              <a:t>1391/12/29          هزينه استهلاك                                                800ر621ر1</a:t>
            </a:r>
          </a:p>
          <a:p>
            <a:r>
              <a:rPr lang="fa-IR" sz="2000" dirty="0">
                <a:cs typeface="B Koodak" pitchFamily="2" charset="-78"/>
              </a:rPr>
              <a:t> </a:t>
            </a:r>
            <a:r>
              <a:rPr lang="fa-IR" sz="2000" dirty="0" smtClean="0">
                <a:cs typeface="B Koodak" pitchFamily="2" charset="-78"/>
              </a:rPr>
              <a:t>                                                               استهلاك انباشته                                       800ر621ر1</a:t>
            </a:r>
            <a:endParaRPr lang="fa-IR" sz="2000" dirty="0">
              <a:cs typeface="B Koodak" pitchFamily="2" charset="-78"/>
            </a:endParaRPr>
          </a:p>
        </p:txBody>
      </p:sp>
      <p:sp>
        <p:nvSpPr>
          <p:cNvPr id="5" name="Rounded Rectangle 4"/>
          <p:cNvSpPr/>
          <p:nvPr/>
        </p:nvSpPr>
        <p:spPr>
          <a:xfrm>
            <a:off x="35496" y="3429000"/>
            <a:ext cx="8964488"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dirty="0" smtClean="0">
                <a:cs typeface="B Koodak" pitchFamily="2" charset="-78"/>
              </a:rPr>
              <a:t>1392/12/29          هزينه استهلاك                                                800ر621ر1</a:t>
            </a:r>
          </a:p>
          <a:p>
            <a:r>
              <a:rPr lang="fa-IR" sz="2000" dirty="0">
                <a:cs typeface="B Koodak" pitchFamily="2" charset="-78"/>
              </a:rPr>
              <a:t> </a:t>
            </a:r>
            <a:r>
              <a:rPr lang="fa-IR" sz="2000" dirty="0" smtClean="0">
                <a:cs typeface="B Koodak" pitchFamily="2" charset="-78"/>
              </a:rPr>
              <a:t>                                                               استهلاك انباشته                                       800ر621ر1</a:t>
            </a:r>
            <a:endParaRPr lang="fa-IR" sz="2000" dirty="0">
              <a:cs typeface="B Koodak" pitchFamily="2" charset="-78"/>
            </a:endParaRPr>
          </a:p>
        </p:txBody>
      </p:sp>
      <p:sp>
        <p:nvSpPr>
          <p:cNvPr id="6" name="Rounded Rectangle 5"/>
          <p:cNvSpPr/>
          <p:nvPr/>
        </p:nvSpPr>
        <p:spPr>
          <a:xfrm>
            <a:off x="187896" y="4941168"/>
            <a:ext cx="8964488"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l"/>
            <a:r>
              <a:rPr lang="fa-IR" sz="3200" dirty="0" smtClean="0">
                <a:cs typeface="B Koodak" pitchFamily="2" charset="-78"/>
              </a:rPr>
              <a:t> 400ر865 ر4=800ر621ر1 * 2-000ر109ر8=مبلغ دفتري</a:t>
            </a:r>
            <a:endParaRPr lang="fa-IR" sz="3200" dirty="0">
              <a:cs typeface="B Koodak" pitchFamily="2" charset="-78"/>
            </a:endParaRPr>
          </a:p>
        </p:txBody>
      </p:sp>
      <p:sp>
        <p:nvSpPr>
          <p:cNvPr id="7" name="Slide Number Placeholder 6"/>
          <p:cNvSpPr>
            <a:spLocks noGrp="1"/>
          </p:cNvSpPr>
          <p:nvPr>
            <p:ph type="sldNum" sz="quarter" idx="12"/>
          </p:nvPr>
        </p:nvSpPr>
        <p:spPr/>
        <p:txBody>
          <a:bodyPr/>
          <a:lstStyle/>
          <a:p>
            <a:fld id="{DD788B2E-4097-4CAA-B388-826EACC5BA4C}" type="slidenum">
              <a:rPr lang="fa-IR" smtClean="0"/>
              <a:pPr/>
              <a:t>29</a:t>
            </a:fld>
            <a:endParaRPr lang="fa-IR"/>
          </a:p>
        </p:txBody>
      </p:sp>
    </p:spTree>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ound Diagonal Corner Rectangle 10"/>
          <p:cNvSpPr/>
          <p:nvPr/>
        </p:nvSpPr>
        <p:spPr>
          <a:xfrm>
            <a:off x="1547664" y="237257"/>
            <a:ext cx="7351066" cy="6048672"/>
          </a:xfrm>
          <a:prstGeom prst="round2DiagRect">
            <a:avLst/>
          </a:prstGeom>
          <a:solidFill>
            <a:schemeClr val="accent3">
              <a:lumMod val="60000"/>
              <a:lumOff val="4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200" b="1" dirty="0" smtClean="0">
                <a:solidFill>
                  <a:schemeClr val="bg1"/>
                </a:solidFill>
                <a:cs typeface="B Koodak" pitchFamily="2" charset="-78"/>
              </a:rPr>
              <a:t>• آگاهی از دامنه کاربرد استاندارد؛</a:t>
            </a:r>
          </a:p>
          <a:p>
            <a:endParaRPr lang="fa-IR" sz="2200" b="1" dirty="0" smtClean="0">
              <a:solidFill>
                <a:schemeClr val="bg1"/>
              </a:solidFill>
              <a:cs typeface="B Koodak" pitchFamily="2" charset="-78"/>
            </a:endParaRPr>
          </a:p>
          <a:p>
            <a:r>
              <a:rPr lang="fa-IR" sz="2200" b="1" dirty="0" smtClean="0">
                <a:solidFill>
                  <a:schemeClr val="bg1"/>
                </a:solidFill>
                <a:cs typeface="B Koodak" pitchFamily="2" charset="-78"/>
              </a:rPr>
              <a:t>• آگاهی از نحوه تشخیص یک دارایی مشمول کاهش ارزش؛</a:t>
            </a:r>
          </a:p>
          <a:p>
            <a:endParaRPr lang="fa-IR" sz="2200" b="1" dirty="0" smtClean="0">
              <a:solidFill>
                <a:schemeClr val="bg1"/>
              </a:solidFill>
              <a:cs typeface="B Koodak" pitchFamily="2" charset="-78"/>
            </a:endParaRPr>
          </a:p>
          <a:p>
            <a:r>
              <a:rPr lang="fa-IR" sz="2200" b="1" dirty="0" smtClean="0">
                <a:solidFill>
                  <a:schemeClr val="bg1"/>
                </a:solidFill>
                <a:cs typeface="B Koodak" pitchFamily="2" charset="-78"/>
              </a:rPr>
              <a:t>• آگاهی از نحوه انداز ه گیر ی مبلغ بازیافتنی ؛</a:t>
            </a:r>
          </a:p>
          <a:p>
            <a:endParaRPr lang="fa-IR" sz="2200" b="1" dirty="0" smtClean="0">
              <a:solidFill>
                <a:schemeClr val="bg1"/>
              </a:solidFill>
              <a:cs typeface="B Koodak" pitchFamily="2" charset="-78"/>
            </a:endParaRPr>
          </a:p>
          <a:p>
            <a:r>
              <a:rPr lang="fa-IR" sz="2200" b="1" dirty="0" smtClean="0">
                <a:solidFill>
                  <a:schemeClr val="bg1"/>
                </a:solidFill>
                <a:cs typeface="B Koodak" pitchFamily="2" charset="-78"/>
              </a:rPr>
              <a:t>• آگاهی از نحوه شناسای و انداز ه گير ي زیان کاهش ارزش ؛</a:t>
            </a:r>
          </a:p>
          <a:p>
            <a:endParaRPr lang="fa-IR" sz="2200" b="1" dirty="0" smtClean="0">
              <a:solidFill>
                <a:schemeClr val="bg1"/>
              </a:solidFill>
              <a:cs typeface="B Koodak" pitchFamily="2" charset="-78"/>
            </a:endParaRPr>
          </a:p>
          <a:p>
            <a:r>
              <a:rPr lang="fa-IR" sz="2200" b="1" dirty="0" smtClean="0">
                <a:solidFill>
                  <a:schemeClr val="bg1"/>
                </a:solidFill>
                <a:cs typeface="B Koodak" pitchFamily="2" charset="-78"/>
              </a:rPr>
              <a:t>• آگاهی از نحوه برخورد با واحدهاي مولد وجه نقد و سرقفلي؛</a:t>
            </a:r>
          </a:p>
          <a:p>
            <a:endParaRPr lang="fa-IR" sz="2200" b="1" dirty="0" smtClean="0">
              <a:solidFill>
                <a:schemeClr val="bg1"/>
              </a:solidFill>
              <a:cs typeface="B Koodak" pitchFamily="2" charset="-78"/>
            </a:endParaRPr>
          </a:p>
          <a:p>
            <a:r>
              <a:rPr lang="fa-IR" sz="2200" b="1" dirty="0" smtClean="0">
                <a:solidFill>
                  <a:schemeClr val="bg1"/>
                </a:solidFill>
                <a:cs typeface="B Koodak" pitchFamily="2" charset="-78"/>
              </a:rPr>
              <a:t>• آگاهي از نحوه برگشت زیان کاهش ارزش؛</a:t>
            </a:r>
          </a:p>
          <a:p>
            <a:endParaRPr lang="fa-IR" sz="2200" b="1" dirty="0" smtClean="0">
              <a:solidFill>
                <a:schemeClr val="bg1"/>
              </a:solidFill>
              <a:cs typeface="B Koodak" pitchFamily="2" charset="-78"/>
            </a:endParaRPr>
          </a:p>
          <a:p>
            <a:r>
              <a:rPr lang="fa-IR" sz="2200" b="1" dirty="0" smtClean="0">
                <a:solidFill>
                  <a:schemeClr val="bg1"/>
                </a:solidFill>
                <a:cs typeface="B Koodak" pitchFamily="2" charset="-78"/>
              </a:rPr>
              <a:t>• آگاهي از نحوه افشا موارد مرتبط با این استاندارد.</a:t>
            </a:r>
            <a:endParaRPr lang="fa-IR" sz="2200" dirty="0">
              <a:solidFill>
                <a:schemeClr val="bg1"/>
              </a:solidFill>
              <a:cs typeface="B Koodak" pitchFamily="2" charset="-78"/>
            </a:endParaRPr>
          </a:p>
        </p:txBody>
      </p:sp>
      <p:sp>
        <p:nvSpPr>
          <p:cNvPr id="13" name="Rounded Rectangle 12"/>
          <p:cNvSpPr/>
          <p:nvPr/>
        </p:nvSpPr>
        <p:spPr>
          <a:xfrm>
            <a:off x="72008" y="1412776"/>
            <a:ext cx="1475656" cy="4104456"/>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a:cs typeface="B Koodak" pitchFamily="2" charset="-78"/>
              </a:rPr>
              <a:t>اهداف</a:t>
            </a:r>
          </a:p>
          <a:p>
            <a:pPr algn="ctr"/>
            <a:r>
              <a:rPr lang="fa-IR" sz="2800" b="1" dirty="0">
                <a:cs typeface="B Koodak" pitchFamily="2" charset="-78"/>
              </a:rPr>
              <a:t>آموزشی</a:t>
            </a:r>
          </a:p>
        </p:txBody>
      </p:sp>
      <p:sp>
        <p:nvSpPr>
          <p:cNvPr id="4" name="Slide Number Placeholder 3"/>
          <p:cNvSpPr>
            <a:spLocks noGrp="1"/>
          </p:cNvSpPr>
          <p:nvPr>
            <p:ph type="sldNum" sz="quarter" idx="12"/>
          </p:nvPr>
        </p:nvSpPr>
        <p:spPr/>
        <p:txBody>
          <a:bodyPr/>
          <a:lstStyle/>
          <a:p>
            <a:fld id="{DD788B2E-4097-4CAA-B388-826EACC5BA4C}" type="slidenum">
              <a:rPr lang="fa-IR" smtClean="0"/>
              <a:pPr/>
              <a:t>3</a:t>
            </a:fld>
            <a:endParaRPr lang="fa-IR"/>
          </a:p>
        </p:txBody>
      </p:sp>
    </p:spTree>
    <p:extLst>
      <p:ext uri="{BB962C8B-B14F-4D97-AF65-F5344CB8AC3E}">
        <p14:creationId xmlns="" xmlns:p14="http://schemas.microsoft.com/office/powerpoint/2010/main" val="446892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wipe(down)">
                                      <p:cBhvr>
                                        <p:cTn id="7" dur="580">
                                          <p:stCondLst>
                                            <p:cond delay="0"/>
                                          </p:stCondLst>
                                        </p:cTn>
                                        <p:tgtEl>
                                          <p:spTgt spid="11"/>
                                        </p:tgtEl>
                                      </p:cBhvr>
                                    </p:animEffect>
                                    <p:anim calcmode="lin" valueType="num">
                                      <p:cBhvr>
                                        <p:cTn id="8" dur="1822" tmFilter="0,0; 0.14,0.36; 0.43,0.73; 0.71,0.91; 1.0,1.0">
                                          <p:stCondLst>
                                            <p:cond delay="0"/>
                                          </p:stCondLst>
                                        </p:cTn>
                                        <p:tgtEl>
                                          <p:spTgt spid="11"/>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1"/>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1"/>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1"/>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1"/>
                                        </p:tgtEl>
                                        <p:attrNameLst>
                                          <p:attrName>ppt_y</p:attrName>
                                        </p:attrNameLst>
                                      </p:cBhvr>
                                      <p:tavLst>
                                        <p:tav tm="0" fmla="#ppt_y-sin(pi*$)/81">
                                          <p:val>
                                            <p:fltVal val="0"/>
                                          </p:val>
                                        </p:tav>
                                        <p:tav tm="100000">
                                          <p:val>
                                            <p:fltVal val="1"/>
                                          </p:val>
                                        </p:tav>
                                      </p:tavLst>
                                    </p:anim>
                                    <p:animScale>
                                      <p:cBhvr>
                                        <p:cTn id="13" dur="26">
                                          <p:stCondLst>
                                            <p:cond delay="650"/>
                                          </p:stCondLst>
                                        </p:cTn>
                                        <p:tgtEl>
                                          <p:spTgt spid="11"/>
                                        </p:tgtEl>
                                      </p:cBhvr>
                                      <p:to x="100000" y="60000"/>
                                    </p:animScale>
                                    <p:animScale>
                                      <p:cBhvr>
                                        <p:cTn id="14" dur="166" decel="50000">
                                          <p:stCondLst>
                                            <p:cond delay="676"/>
                                          </p:stCondLst>
                                        </p:cTn>
                                        <p:tgtEl>
                                          <p:spTgt spid="11"/>
                                        </p:tgtEl>
                                      </p:cBhvr>
                                      <p:to x="100000" y="100000"/>
                                    </p:animScale>
                                    <p:animScale>
                                      <p:cBhvr>
                                        <p:cTn id="15" dur="26">
                                          <p:stCondLst>
                                            <p:cond delay="1312"/>
                                          </p:stCondLst>
                                        </p:cTn>
                                        <p:tgtEl>
                                          <p:spTgt spid="11"/>
                                        </p:tgtEl>
                                      </p:cBhvr>
                                      <p:to x="100000" y="80000"/>
                                    </p:animScale>
                                    <p:animScale>
                                      <p:cBhvr>
                                        <p:cTn id="16" dur="166" decel="50000">
                                          <p:stCondLst>
                                            <p:cond delay="1338"/>
                                          </p:stCondLst>
                                        </p:cTn>
                                        <p:tgtEl>
                                          <p:spTgt spid="11"/>
                                        </p:tgtEl>
                                      </p:cBhvr>
                                      <p:to x="100000" y="100000"/>
                                    </p:animScale>
                                    <p:animScale>
                                      <p:cBhvr>
                                        <p:cTn id="17" dur="26">
                                          <p:stCondLst>
                                            <p:cond delay="1642"/>
                                          </p:stCondLst>
                                        </p:cTn>
                                        <p:tgtEl>
                                          <p:spTgt spid="11"/>
                                        </p:tgtEl>
                                      </p:cBhvr>
                                      <p:to x="100000" y="90000"/>
                                    </p:animScale>
                                    <p:animScale>
                                      <p:cBhvr>
                                        <p:cTn id="18" dur="166" decel="50000">
                                          <p:stCondLst>
                                            <p:cond delay="1668"/>
                                          </p:stCondLst>
                                        </p:cTn>
                                        <p:tgtEl>
                                          <p:spTgt spid="11"/>
                                        </p:tgtEl>
                                      </p:cBhvr>
                                      <p:to x="100000" y="100000"/>
                                    </p:animScale>
                                    <p:animScale>
                                      <p:cBhvr>
                                        <p:cTn id="19" dur="26">
                                          <p:stCondLst>
                                            <p:cond delay="1808"/>
                                          </p:stCondLst>
                                        </p:cTn>
                                        <p:tgtEl>
                                          <p:spTgt spid="11"/>
                                        </p:tgtEl>
                                      </p:cBhvr>
                                      <p:to x="100000" y="95000"/>
                                    </p:animScale>
                                    <p:animScale>
                                      <p:cBhvr>
                                        <p:cTn id="20" dur="166" decel="50000">
                                          <p:stCondLst>
                                            <p:cond delay="1834"/>
                                          </p:stCondLst>
                                        </p:cTn>
                                        <p:tgtEl>
                                          <p:spTgt spid="11"/>
                                        </p:tgtEl>
                                      </p:cBhvr>
                                      <p:to x="100000" y="100000"/>
                                    </p:animScale>
                                  </p:childTnLst>
                                </p:cTn>
                              </p:par>
                              <p:par>
                                <p:cTn id="21" presetID="26" presetClass="entr" presetSubtype="0" fill="hold" grpId="0"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down)">
                                      <p:cBhvr>
                                        <p:cTn id="23" dur="580">
                                          <p:stCondLst>
                                            <p:cond delay="0"/>
                                          </p:stCondLst>
                                        </p:cTn>
                                        <p:tgtEl>
                                          <p:spTgt spid="13"/>
                                        </p:tgtEl>
                                      </p:cBhvr>
                                    </p:animEffect>
                                    <p:anim calcmode="lin" valueType="num">
                                      <p:cBhvr>
                                        <p:cTn id="24" dur="1822" tmFilter="0,0; 0.14,0.36; 0.43,0.73; 0.71,0.91; 1.0,1.0">
                                          <p:stCondLst>
                                            <p:cond delay="0"/>
                                          </p:stCondLst>
                                        </p:cTn>
                                        <p:tgtEl>
                                          <p:spTgt spid="13"/>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3"/>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3"/>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3"/>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3"/>
                                        </p:tgtEl>
                                        <p:attrNameLst>
                                          <p:attrName>ppt_y</p:attrName>
                                        </p:attrNameLst>
                                      </p:cBhvr>
                                      <p:tavLst>
                                        <p:tav tm="0" fmla="#ppt_y-sin(pi*$)/81">
                                          <p:val>
                                            <p:fltVal val="0"/>
                                          </p:val>
                                        </p:tav>
                                        <p:tav tm="100000">
                                          <p:val>
                                            <p:fltVal val="1"/>
                                          </p:val>
                                        </p:tav>
                                      </p:tavLst>
                                    </p:anim>
                                    <p:animScale>
                                      <p:cBhvr>
                                        <p:cTn id="29" dur="26">
                                          <p:stCondLst>
                                            <p:cond delay="650"/>
                                          </p:stCondLst>
                                        </p:cTn>
                                        <p:tgtEl>
                                          <p:spTgt spid="13"/>
                                        </p:tgtEl>
                                      </p:cBhvr>
                                      <p:to x="100000" y="60000"/>
                                    </p:animScale>
                                    <p:animScale>
                                      <p:cBhvr>
                                        <p:cTn id="30" dur="166" decel="50000">
                                          <p:stCondLst>
                                            <p:cond delay="676"/>
                                          </p:stCondLst>
                                        </p:cTn>
                                        <p:tgtEl>
                                          <p:spTgt spid="13"/>
                                        </p:tgtEl>
                                      </p:cBhvr>
                                      <p:to x="100000" y="100000"/>
                                    </p:animScale>
                                    <p:animScale>
                                      <p:cBhvr>
                                        <p:cTn id="31" dur="26">
                                          <p:stCondLst>
                                            <p:cond delay="1312"/>
                                          </p:stCondLst>
                                        </p:cTn>
                                        <p:tgtEl>
                                          <p:spTgt spid="13"/>
                                        </p:tgtEl>
                                      </p:cBhvr>
                                      <p:to x="100000" y="80000"/>
                                    </p:animScale>
                                    <p:animScale>
                                      <p:cBhvr>
                                        <p:cTn id="32" dur="166" decel="50000">
                                          <p:stCondLst>
                                            <p:cond delay="1338"/>
                                          </p:stCondLst>
                                        </p:cTn>
                                        <p:tgtEl>
                                          <p:spTgt spid="13"/>
                                        </p:tgtEl>
                                      </p:cBhvr>
                                      <p:to x="100000" y="100000"/>
                                    </p:animScale>
                                    <p:animScale>
                                      <p:cBhvr>
                                        <p:cTn id="33" dur="26">
                                          <p:stCondLst>
                                            <p:cond delay="1642"/>
                                          </p:stCondLst>
                                        </p:cTn>
                                        <p:tgtEl>
                                          <p:spTgt spid="13"/>
                                        </p:tgtEl>
                                      </p:cBhvr>
                                      <p:to x="100000" y="90000"/>
                                    </p:animScale>
                                    <p:animScale>
                                      <p:cBhvr>
                                        <p:cTn id="34" dur="166" decel="50000">
                                          <p:stCondLst>
                                            <p:cond delay="1668"/>
                                          </p:stCondLst>
                                        </p:cTn>
                                        <p:tgtEl>
                                          <p:spTgt spid="13"/>
                                        </p:tgtEl>
                                      </p:cBhvr>
                                      <p:to x="100000" y="100000"/>
                                    </p:animScale>
                                    <p:animScale>
                                      <p:cBhvr>
                                        <p:cTn id="35" dur="26">
                                          <p:stCondLst>
                                            <p:cond delay="1808"/>
                                          </p:stCondLst>
                                        </p:cTn>
                                        <p:tgtEl>
                                          <p:spTgt spid="13"/>
                                        </p:tgtEl>
                                      </p:cBhvr>
                                      <p:to x="100000" y="95000"/>
                                    </p:animScale>
                                    <p:animScale>
                                      <p:cBhvr>
                                        <p:cTn id="36" dur="166" decel="50000">
                                          <p:stCondLst>
                                            <p:cond delay="1834"/>
                                          </p:stCondLst>
                                        </p:cTn>
                                        <p:tgtEl>
                                          <p:spTgt spid="13"/>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857356" y="285728"/>
            <a:ext cx="5143536" cy="1214446"/>
          </a:xfrm>
          <a:prstGeom prst="roundRect">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fa-IR" sz="3200" b="1" dirty="0" smtClean="0">
                <a:solidFill>
                  <a:schemeClr val="bg1"/>
                </a:solidFill>
                <a:cs typeface="B Koodak" pitchFamily="2" charset="-78"/>
              </a:rPr>
              <a:t>واحدها ي مولد وجه نقد</a:t>
            </a:r>
            <a:endParaRPr lang="en-US" sz="3200" b="1" dirty="0" smtClean="0">
              <a:solidFill>
                <a:schemeClr val="bg1"/>
              </a:solidFill>
              <a:cs typeface="B Koodak" pitchFamily="2" charset="-78"/>
            </a:endParaRPr>
          </a:p>
        </p:txBody>
      </p:sp>
      <p:sp>
        <p:nvSpPr>
          <p:cNvPr id="4" name="Round Single Corner Rectangle 3"/>
          <p:cNvSpPr/>
          <p:nvPr/>
        </p:nvSpPr>
        <p:spPr>
          <a:xfrm>
            <a:off x="928662" y="1785926"/>
            <a:ext cx="7572428" cy="4429156"/>
          </a:xfrm>
          <a:prstGeom prst="round1Rect">
            <a:avLst/>
          </a:prstGeom>
        </p:spPr>
        <p:style>
          <a:lnRef idx="1">
            <a:schemeClr val="accent3"/>
          </a:lnRef>
          <a:fillRef idx="2">
            <a:schemeClr val="accent3"/>
          </a:fillRef>
          <a:effectRef idx="1">
            <a:schemeClr val="accent3"/>
          </a:effectRef>
          <a:fontRef idx="minor">
            <a:schemeClr val="dk1"/>
          </a:fontRef>
        </p:style>
        <p:txBody>
          <a:bodyPr rtlCol="0" anchor="ctr"/>
          <a:lstStyle/>
          <a:p>
            <a:pPr algn="just"/>
            <a:r>
              <a:rPr lang="fa-IR" sz="3200" b="1" dirty="0" smtClean="0">
                <a:solidFill>
                  <a:schemeClr val="bg1"/>
                </a:solidFill>
                <a:cs typeface="B Koodak" pitchFamily="2" charset="-78"/>
              </a:rPr>
              <a:t>در صورت وجود شواهدي حاکي از احتمال کاهش ارزش یک دارایي، باید مبلغ بازیافتني آن دارایي به طور جداگانه برآورد شود. اگر برآورد مبلغ بازیافتني یک دارایي منفرد ممكن نباشد، واحد تجاري باید مبلغ بازیافتني واحد مولد وجه نقدي را که دارایي متعلق به آن است، تعيين کند.</a:t>
            </a:r>
            <a:endParaRPr lang="en-US" sz="3200" dirty="0">
              <a:solidFill>
                <a:schemeClr val="bg1"/>
              </a:solidFill>
              <a:cs typeface="B Koodak" pitchFamily="2" charset="-78"/>
            </a:endParaRPr>
          </a:p>
        </p:txBody>
      </p:sp>
      <p:sp>
        <p:nvSpPr>
          <p:cNvPr id="5" name="Slide Number Placeholder 4"/>
          <p:cNvSpPr>
            <a:spLocks noGrp="1"/>
          </p:cNvSpPr>
          <p:nvPr>
            <p:ph type="sldNum" sz="quarter" idx="12"/>
          </p:nvPr>
        </p:nvSpPr>
        <p:spPr/>
        <p:txBody>
          <a:bodyPr/>
          <a:lstStyle/>
          <a:p>
            <a:fld id="{DD788B2E-4097-4CAA-B388-826EACC5BA4C}" type="slidenum">
              <a:rPr lang="fa-IR" smtClean="0"/>
              <a:pPr/>
              <a:t>30</a:t>
            </a:fld>
            <a:endParaRPr lang="fa-IR"/>
          </a:p>
        </p:txBody>
      </p:sp>
    </p:spTree>
    <p:extLst>
      <p:ext uri="{BB962C8B-B14F-4D97-AF65-F5344CB8AC3E}">
        <p14:creationId xmlns="" xmlns:p14="http://schemas.microsoft.com/office/powerpoint/2010/main" val="2286106684"/>
      </p:ext>
    </p:extLst>
  </p:cSld>
  <p:clrMapOvr>
    <a:masterClrMapping/>
  </p:clrMapOvr>
  <p:transition>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Connector 1"/>
          <p:cNvSpPr/>
          <p:nvPr/>
        </p:nvSpPr>
        <p:spPr>
          <a:xfrm>
            <a:off x="6429388" y="428604"/>
            <a:ext cx="1785950" cy="2214578"/>
          </a:xfrm>
          <a:prstGeom prst="flowChartConnector">
            <a:avLst/>
          </a:prstGeom>
        </p:spPr>
        <p:style>
          <a:lnRef idx="0">
            <a:schemeClr val="accent6"/>
          </a:lnRef>
          <a:fillRef idx="3">
            <a:schemeClr val="accent6"/>
          </a:fillRef>
          <a:effectRef idx="3">
            <a:schemeClr val="accent6"/>
          </a:effectRef>
          <a:fontRef idx="minor">
            <a:schemeClr val="lt1"/>
          </a:fontRef>
        </p:style>
        <p:txBody>
          <a:bodyPr rtlCol="0" anchor="ctr"/>
          <a:lstStyle/>
          <a:p>
            <a:pPr algn="ctr"/>
            <a:r>
              <a:rPr lang="fa-IR" sz="2400" b="1" dirty="0" smtClean="0">
                <a:solidFill>
                  <a:schemeClr val="bg1"/>
                </a:solidFill>
                <a:cs typeface="B Koodak" pitchFamily="2" charset="-78"/>
              </a:rPr>
              <a:t>واحد مولد وجه نقد</a:t>
            </a:r>
            <a:endParaRPr lang="en-US" sz="2400" b="1" dirty="0">
              <a:solidFill>
                <a:schemeClr val="bg1"/>
              </a:solidFill>
              <a:cs typeface="B Koodak" pitchFamily="2" charset="-78"/>
            </a:endParaRPr>
          </a:p>
        </p:txBody>
      </p:sp>
      <p:sp>
        <p:nvSpPr>
          <p:cNvPr id="3" name="Rectangle 2"/>
          <p:cNvSpPr/>
          <p:nvPr/>
        </p:nvSpPr>
        <p:spPr>
          <a:xfrm>
            <a:off x="1142976" y="2000240"/>
            <a:ext cx="5643602" cy="4572032"/>
          </a:xfrm>
          <a:prstGeom prst="rect">
            <a:avLst/>
          </a:prstGeom>
        </p:spPr>
        <p:style>
          <a:lnRef idx="0">
            <a:schemeClr val="accent3"/>
          </a:lnRef>
          <a:fillRef idx="3">
            <a:schemeClr val="accent3"/>
          </a:fillRef>
          <a:effectRef idx="3">
            <a:schemeClr val="accent3"/>
          </a:effectRef>
          <a:fontRef idx="minor">
            <a:schemeClr val="lt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just"/>
            <a:r>
              <a:rPr lang="fa-IR" sz="3600" b="1" dirty="0" smtClean="0">
                <a:solidFill>
                  <a:schemeClr val="bg1"/>
                </a:solidFill>
                <a:cs typeface="B Koodak" pitchFamily="2" charset="-78"/>
              </a:rPr>
              <a:t>کوچکترین مجموعه دارایی های قابل شناسایی ایجاد کننده جریانهای ورودی وجه نقدی که به میزان عمده ای مستقل از جریانهای ورودی وجه نقد سایر داراییها است.</a:t>
            </a:r>
            <a:endParaRPr lang="en-US" sz="3600" b="1" dirty="0" smtClean="0">
              <a:solidFill>
                <a:schemeClr val="bg1"/>
              </a:solidFill>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31</a:t>
            </a:fld>
            <a:endParaRPr lang="fa-IR"/>
          </a:p>
        </p:txBody>
      </p:sp>
    </p:spTree>
    <p:extLst>
      <p:ext uri="{BB962C8B-B14F-4D97-AF65-F5344CB8AC3E}">
        <p14:creationId xmlns="" xmlns:p14="http://schemas.microsoft.com/office/powerpoint/2010/main" val="3087837997"/>
      </p:ext>
    </p:extLst>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642910" y="428604"/>
            <a:ext cx="7929618" cy="5929354"/>
          </a:xfrm>
          <a:prstGeom prst="roundRect">
            <a:avLst/>
          </a:prstGeom>
          <a:solidFill>
            <a:schemeClr val="tx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defRPr/>
            </a:pPr>
            <a:endParaRPr lang="en-US" sz="1200" dirty="0"/>
          </a:p>
        </p:txBody>
      </p:sp>
      <p:sp>
        <p:nvSpPr>
          <p:cNvPr id="4" name="Rounded Rectangle 3"/>
          <p:cNvSpPr/>
          <p:nvPr/>
        </p:nvSpPr>
        <p:spPr>
          <a:xfrm>
            <a:off x="1000100" y="2285992"/>
            <a:ext cx="7000924" cy="1357322"/>
          </a:xfrm>
          <a:prstGeom prst="roundRect">
            <a:avLst/>
          </a:prstGeom>
        </p:spPr>
        <p:style>
          <a:lnRef idx="0">
            <a:schemeClr val="accent2"/>
          </a:lnRef>
          <a:fillRef idx="3">
            <a:schemeClr val="accent2"/>
          </a:fillRef>
          <a:effectRef idx="3">
            <a:schemeClr val="accent2"/>
          </a:effectRef>
          <a:fontRef idx="minor">
            <a:schemeClr val="lt1"/>
          </a:fontRef>
        </p:style>
        <p:txBody>
          <a:bodyPr rtlCol="0" anchor="ctr"/>
          <a:lstStyle/>
          <a:p>
            <a:r>
              <a:rPr lang="fa-IR" sz="2800" b="1" dirty="0" smtClean="0">
                <a:cs typeface="B Koodak" pitchFamily="2" charset="-78"/>
              </a:rPr>
              <a:t>ارزش اقتصادي دارایي باتوجه به برآوردها بيش از خالص ارزش</a:t>
            </a:r>
            <a:r>
              <a:rPr lang="en-US" sz="2800" b="1" dirty="0" smtClean="0">
                <a:cs typeface="B Koodak" pitchFamily="2" charset="-78"/>
              </a:rPr>
              <a:t> </a:t>
            </a:r>
            <a:r>
              <a:rPr lang="fa-IR" sz="2800" b="1" dirty="0" smtClean="0">
                <a:cs typeface="B Koodak" pitchFamily="2" charset="-78"/>
              </a:rPr>
              <a:t>فروش آن باشد؛</a:t>
            </a:r>
            <a:endParaRPr lang="en-US" sz="2800" b="1" dirty="0" smtClean="0">
              <a:cs typeface="B Koodak" pitchFamily="2" charset="-78"/>
            </a:endParaRPr>
          </a:p>
        </p:txBody>
      </p:sp>
      <p:sp>
        <p:nvSpPr>
          <p:cNvPr id="5" name="Rounded Rectangle 4"/>
          <p:cNvSpPr/>
          <p:nvPr/>
        </p:nvSpPr>
        <p:spPr>
          <a:xfrm>
            <a:off x="1142976" y="4357694"/>
            <a:ext cx="7000924" cy="1357322"/>
          </a:xfrm>
          <a:prstGeom prst="roundRect">
            <a:avLst/>
          </a:prstGeom>
          <a:ln/>
        </p:spPr>
        <p:style>
          <a:lnRef idx="0">
            <a:schemeClr val="accent3"/>
          </a:lnRef>
          <a:fillRef idx="3">
            <a:schemeClr val="accent3"/>
          </a:fillRef>
          <a:effectRef idx="3">
            <a:schemeClr val="accent3"/>
          </a:effectRef>
          <a:fontRef idx="minor">
            <a:schemeClr val="lt1"/>
          </a:fontRef>
        </p:style>
        <p:txBody>
          <a:bodyPr rtlCol="0" anchor="ctr"/>
          <a:lstStyle/>
          <a:p>
            <a:r>
              <a:rPr lang="fa-IR" sz="2800" b="1" dirty="0" smtClean="0">
                <a:cs typeface="B Koodak" pitchFamily="2" charset="-78"/>
              </a:rPr>
              <a:t>جریانهاي نقدي ورودي ناشي از دارایي، اساساً مسقل از</a:t>
            </a:r>
          </a:p>
          <a:p>
            <a:r>
              <a:rPr lang="fa-IR" sz="2800" b="1" dirty="0" smtClean="0">
                <a:cs typeface="B Koodak" pitchFamily="2" charset="-78"/>
              </a:rPr>
              <a:t>جریانهاي نقدي سایر دارایيها نباشد.</a:t>
            </a:r>
            <a:endParaRPr lang="en-US" sz="2800" dirty="0">
              <a:solidFill>
                <a:srgbClr val="92D050"/>
              </a:solidFill>
              <a:cs typeface="B Koodak" pitchFamily="2" charset="-78"/>
            </a:endParaRPr>
          </a:p>
        </p:txBody>
      </p:sp>
      <p:sp>
        <p:nvSpPr>
          <p:cNvPr id="6" name="Rounded Rectangle 5"/>
          <p:cNvSpPr/>
          <p:nvPr/>
        </p:nvSpPr>
        <p:spPr>
          <a:xfrm>
            <a:off x="1071538" y="785794"/>
            <a:ext cx="7143800"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defRPr/>
            </a:pPr>
            <a:r>
              <a:rPr lang="fa-IR" sz="2400" b="1" dirty="0" smtClean="0">
                <a:solidFill>
                  <a:schemeClr val="bg1"/>
                </a:solidFill>
                <a:cs typeface="B Koodak" pitchFamily="2" charset="-78"/>
              </a:rPr>
              <a:t>مبلغ بازیافتني یک دارایي منفرد در موارد زیر قابل تعيين نيست :</a:t>
            </a:r>
            <a:endParaRPr lang="en-US" sz="2400" b="1" dirty="0" smtClean="0">
              <a:solidFill>
                <a:schemeClr val="bg1"/>
              </a:solidFill>
              <a:cs typeface="B Koodak" pitchFamily="2" charset="-78"/>
            </a:endParaRPr>
          </a:p>
        </p:txBody>
      </p:sp>
      <p:sp>
        <p:nvSpPr>
          <p:cNvPr id="7" name="Slide Number Placeholder 6"/>
          <p:cNvSpPr>
            <a:spLocks noGrp="1"/>
          </p:cNvSpPr>
          <p:nvPr>
            <p:ph type="sldNum" sz="quarter" idx="12"/>
          </p:nvPr>
        </p:nvSpPr>
        <p:spPr/>
        <p:txBody>
          <a:bodyPr/>
          <a:lstStyle/>
          <a:p>
            <a:fld id="{DD788B2E-4097-4CAA-B388-826EACC5BA4C}" type="slidenum">
              <a:rPr lang="fa-IR" smtClean="0"/>
              <a:pPr/>
              <a:t>32</a:t>
            </a:fld>
            <a:endParaRPr lang="fa-IR"/>
          </a:p>
        </p:txBody>
      </p:sp>
    </p:spTree>
    <p:extLst>
      <p:ext uri="{BB962C8B-B14F-4D97-AF65-F5344CB8AC3E}">
        <p14:creationId xmlns="" xmlns:p14="http://schemas.microsoft.com/office/powerpoint/2010/main" val="1831010120"/>
      </p:ext>
    </p:extLst>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357158" y="1357298"/>
            <a:ext cx="1857356" cy="4357718"/>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dirty="0" smtClean="0">
                <a:cs typeface="B Koodak" pitchFamily="2" charset="-78"/>
              </a:rPr>
              <a:t>نکات برجسته</a:t>
            </a:r>
            <a:endParaRPr lang="en-US" dirty="0">
              <a:cs typeface="B Koodak" pitchFamily="2" charset="-78"/>
            </a:endParaRPr>
          </a:p>
        </p:txBody>
      </p:sp>
      <p:sp>
        <p:nvSpPr>
          <p:cNvPr id="4" name="Round Single Corner Rectangle 3"/>
          <p:cNvSpPr/>
          <p:nvPr/>
        </p:nvSpPr>
        <p:spPr>
          <a:xfrm>
            <a:off x="2214546" y="642918"/>
            <a:ext cx="6500858" cy="5715040"/>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fa-IR" sz="3600" dirty="0" smtClean="0">
                <a:solidFill>
                  <a:schemeClr val="bg1"/>
                </a:solidFill>
                <a:cs typeface="B Koodak" pitchFamily="2" charset="-78"/>
              </a:rPr>
              <a:t>مبنای تعیین مبلغ دفتری واحد مولد وجه نقد باید با مبنای تعیین مبلغ بازیافتنی آن هماهنگ باشد.</a:t>
            </a:r>
            <a:endParaRPr lang="en-US" sz="3600" dirty="0">
              <a:solidFill>
                <a:schemeClr val="bg1"/>
              </a:solidFill>
              <a:cs typeface="B Koodak" pitchFamily="2" charset="-78"/>
            </a:endParaRPr>
          </a:p>
        </p:txBody>
      </p:sp>
      <p:sp>
        <p:nvSpPr>
          <p:cNvPr id="5" name="Slide Number Placeholder 4"/>
          <p:cNvSpPr>
            <a:spLocks noGrp="1"/>
          </p:cNvSpPr>
          <p:nvPr>
            <p:ph type="sldNum" sz="quarter" idx="12"/>
          </p:nvPr>
        </p:nvSpPr>
        <p:spPr/>
        <p:txBody>
          <a:bodyPr/>
          <a:lstStyle/>
          <a:p>
            <a:fld id="{DD788B2E-4097-4CAA-B388-826EACC5BA4C}" type="slidenum">
              <a:rPr lang="fa-IR" smtClean="0"/>
              <a:pPr/>
              <a:t>33</a:t>
            </a:fld>
            <a:endParaRPr lang="fa-IR"/>
          </a:p>
        </p:txBody>
      </p:sp>
    </p:spTree>
    <p:extLst>
      <p:ext uri="{BB962C8B-B14F-4D97-AF65-F5344CB8AC3E}">
        <p14:creationId xmlns="" xmlns:p14="http://schemas.microsoft.com/office/powerpoint/2010/main" val="1958524155"/>
      </p:ext>
    </p:extLst>
  </p:cSld>
  <p:clrMapOvr>
    <a:masterClrMapping/>
  </p:clrMapOvr>
  <p:transition>
    <p:pull dir="ru"/>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85852" y="571480"/>
            <a:ext cx="6357982" cy="1285884"/>
          </a:xfrm>
          <a:prstGeom prst="roundRect">
            <a:avLst/>
          </a:prstGeom>
        </p:spPr>
        <p:style>
          <a:lnRef idx="1">
            <a:schemeClr val="accent3"/>
          </a:lnRef>
          <a:fillRef idx="3">
            <a:schemeClr val="accent3"/>
          </a:fillRef>
          <a:effectRef idx="2">
            <a:schemeClr val="accent3"/>
          </a:effectRef>
          <a:fontRef idx="minor">
            <a:schemeClr val="lt1"/>
          </a:fontRef>
        </p:style>
        <p:txBody>
          <a:bodyPr rtlCol="0" anchor="ctr"/>
          <a:lstStyle/>
          <a:p>
            <a:pPr algn="ctr"/>
            <a:r>
              <a:rPr lang="fa-IR" sz="2800" b="1" dirty="0" smtClean="0">
                <a:solidFill>
                  <a:schemeClr val="bg1"/>
                </a:solidFill>
                <a:cs typeface="B Koodak" pitchFamily="2" charset="-78"/>
              </a:rPr>
              <a:t>تخصيص سرقفلي به واحدهاي مولد وجه نقد</a:t>
            </a:r>
            <a:endParaRPr lang="en-US" sz="2800" b="1" dirty="0" smtClean="0">
              <a:solidFill>
                <a:schemeClr val="bg1"/>
              </a:solidFill>
              <a:cs typeface="B Koodak" pitchFamily="2" charset="-78"/>
            </a:endParaRPr>
          </a:p>
        </p:txBody>
      </p:sp>
      <p:sp>
        <p:nvSpPr>
          <p:cNvPr id="3" name="Round Single Corner Rectangle 2"/>
          <p:cNvSpPr/>
          <p:nvPr/>
        </p:nvSpPr>
        <p:spPr>
          <a:xfrm>
            <a:off x="428596" y="2071678"/>
            <a:ext cx="8072494" cy="4143404"/>
          </a:xfrm>
          <a:prstGeom prst="round1Rect">
            <a:avLst/>
          </a:prstGeom>
        </p:spPr>
        <p:style>
          <a:lnRef idx="1">
            <a:schemeClr val="accent1"/>
          </a:lnRef>
          <a:fillRef idx="2">
            <a:schemeClr val="accent1"/>
          </a:fillRef>
          <a:effectRef idx="1">
            <a:schemeClr val="accent1"/>
          </a:effectRef>
          <a:fontRef idx="minor">
            <a:schemeClr val="dk1"/>
          </a:fontRef>
        </p:style>
        <p:txBody>
          <a:bodyPr rtlCol="0" anchor="ctr"/>
          <a:lstStyle/>
          <a:p>
            <a:pPr algn="just"/>
            <a:r>
              <a:rPr lang="fa-IR" sz="2800" b="1" dirty="0" smtClean="0">
                <a:solidFill>
                  <a:schemeClr val="bg1"/>
                </a:solidFill>
                <a:cs typeface="B Koodak" pitchFamily="2" charset="-78"/>
              </a:rPr>
              <a:t>به منظور آزمون کاهش ارزش، سرقفلي تحصيل شده در یک ترکيب تجاري باید از تاریخ تحصيل به هریک از واحدهاي مولد وجه نقد یا گروههاي مولد وجه نقد واحد تجاري تحصيل کننده تخصيص یابد که انتظار مي رود از هم افزایي ناشي از ترکيب منتفع شوند.</a:t>
            </a:r>
            <a:endParaRPr lang="en-US" sz="2800" dirty="0">
              <a:solidFill>
                <a:schemeClr val="bg1"/>
              </a:solidFill>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34</a:t>
            </a:fld>
            <a:endParaRPr lang="fa-IR"/>
          </a:p>
        </p:txBody>
      </p:sp>
    </p:spTree>
    <p:extLst>
      <p:ext uri="{BB962C8B-B14F-4D97-AF65-F5344CB8AC3E}">
        <p14:creationId xmlns="" xmlns:p14="http://schemas.microsoft.com/office/powerpoint/2010/main" val="2353748478"/>
      </p:ext>
    </p:extLst>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42910" y="428604"/>
            <a:ext cx="8286808" cy="6215106"/>
          </a:xfrm>
          <a:prstGeom prst="round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785786" y="1000108"/>
            <a:ext cx="7786742" cy="642942"/>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fa-IR" sz="2800" b="1" dirty="0" smtClean="0">
                <a:cs typeface="B Koodak" pitchFamily="2" charset="-78"/>
              </a:rPr>
              <a:t>هر واحد یا گروهي که سرقفلي به آن تخصيص داده مي شود:</a:t>
            </a:r>
            <a:endParaRPr lang="en-US" sz="2800" dirty="0">
              <a:cs typeface="B Koodak" pitchFamily="2" charset="-78"/>
            </a:endParaRPr>
          </a:p>
        </p:txBody>
      </p:sp>
      <p:sp>
        <p:nvSpPr>
          <p:cNvPr id="4" name="Rounded Rectangle 3"/>
          <p:cNvSpPr/>
          <p:nvPr/>
        </p:nvSpPr>
        <p:spPr>
          <a:xfrm>
            <a:off x="1643042" y="2143116"/>
            <a:ext cx="6715172" cy="1428760"/>
          </a:xfrm>
          <a:prstGeom prst="roundRect">
            <a:avLst/>
          </a:prstGeom>
          <a:solidFill>
            <a:schemeClr val="accent4">
              <a:lumMod val="75000"/>
            </a:schemeClr>
          </a:solidFill>
        </p:spPr>
        <p:style>
          <a:lnRef idx="0">
            <a:schemeClr val="accent6"/>
          </a:lnRef>
          <a:fillRef idx="3">
            <a:schemeClr val="accent6"/>
          </a:fillRef>
          <a:effectRef idx="3">
            <a:schemeClr val="accent6"/>
          </a:effectRef>
          <a:fontRef idx="minor">
            <a:schemeClr val="lt1"/>
          </a:fontRef>
        </p:style>
        <p:txBody>
          <a:bodyPr rtlCol="0" anchor="ctr"/>
          <a:lstStyle/>
          <a:p>
            <a:r>
              <a:rPr lang="fa-IR" sz="2400" b="1" dirty="0" smtClean="0">
                <a:solidFill>
                  <a:schemeClr val="tx1"/>
                </a:solidFill>
                <a:cs typeface="B Koodak" pitchFamily="2" charset="-78"/>
              </a:rPr>
              <a:t>باید بيانگر پایين ترین سطحي در واحد تجاري باشد که سرقفلي براي اهداف مدیریت داخلي تحت نظارت قرار مي گيرد.</a:t>
            </a:r>
            <a:endParaRPr lang="en-US" sz="2400" dirty="0">
              <a:solidFill>
                <a:schemeClr val="tx1"/>
              </a:solidFill>
              <a:cs typeface="B Koodak" pitchFamily="2" charset="-78"/>
            </a:endParaRPr>
          </a:p>
        </p:txBody>
      </p:sp>
      <p:sp>
        <p:nvSpPr>
          <p:cNvPr id="5" name="Rounded Rectangle 4"/>
          <p:cNvSpPr/>
          <p:nvPr/>
        </p:nvSpPr>
        <p:spPr>
          <a:xfrm>
            <a:off x="1643042" y="4572008"/>
            <a:ext cx="6715172" cy="1357322"/>
          </a:xfrm>
          <a:prstGeom prst="roundRect">
            <a:avLst/>
          </a:prstGeom>
          <a:solidFill>
            <a:srgbClr val="00B050"/>
          </a:solidFill>
        </p:spPr>
        <p:style>
          <a:lnRef idx="0">
            <a:schemeClr val="accent4"/>
          </a:lnRef>
          <a:fillRef idx="3">
            <a:schemeClr val="accent4"/>
          </a:fillRef>
          <a:effectRef idx="3">
            <a:schemeClr val="accent4"/>
          </a:effectRef>
          <a:fontRef idx="minor">
            <a:schemeClr val="lt1"/>
          </a:fontRef>
        </p:style>
        <p:txBody>
          <a:bodyPr rtlCol="0" anchor="ctr"/>
          <a:lstStyle/>
          <a:p>
            <a:pPr algn="just"/>
            <a:r>
              <a:rPr lang="fa-IR" sz="2000" b="1" dirty="0" smtClean="0">
                <a:solidFill>
                  <a:schemeClr val="tx1"/>
                </a:solidFill>
                <a:cs typeface="B Koodak" pitchFamily="2" charset="-78"/>
              </a:rPr>
              <a:t>نباید بزرگتر از قسمتي باشد که طبق استاندارد حسابداري شماره 25 ، با عنوان ” گزارشگري برحسب قسمتهاي مختلف“ تعيين شده است.</a:t>
            </a:r>
            <a:endParaRPr lang="en-US" sz="2000" dirty="0">
              <a:solidFill>
                <a:schemeClr val="tx1"/>
              </a:solidFill>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35</a:t>
            </a:fld>
            <a:endParaRPr lang="fa-IR"/>
          </a:p>
        </p:txBody>
      </p:sp>
    </p:spTree>
    <p:extLst>
      <p:ext uri="{BB962C8B-B14F-4D97-AF65-F5344CB8AC3E}">
        <p14:creationId xmlns="" xmlns:p14="http://schemas.microsoft.com/office/powerpoint/2010/main" val="2969884302"/>
      </p:ext>
    </p:extLst>
  </p:cSld>
  <p:clrMapOvr>
    <a:masterClrMapping/>
  </p:clrMapOvr>
  <p:transition>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42910" y="428604"/>
            <a:ext cx="8286808" cy="6215106"/>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ounded Rectangle 2"/>
          <p:cNvSpPr/>
          <p:nvPr/>
        </p:nvSpPr>
        <p:spPr>
          <a:xfrm>
            <a:off x="1285852" y="714356"/>
            <a:ext cx="7215238" cy="1214446"/>
          </a:xfrm>
          <a:prstGeom prst="roundRect">
            <a:avLst/>
          </a:prstGeom>
        </p:spPr>
        <p:style>
          <a:lnRef idx="1">
            <a:schemeClr val="accent4"/>
          </a:lnRef>
          <a:fillRef idx="2">
            <a:schemeClr val="accent4"/>
          </a:fillRef>
          <a:effectRef idx="1">
            <a:schemeClr val="accent4"/>
          </a:effectRef>
          <a:fontRef idx="minor">
            <a:schemeClr val="dk1"/>
          </a:fontRef>
        </p:style>
        <p:txBody>
          <a:bodyPr rtlCol="0" anchor="ctr"/>
          <a:lstStyle/>
          <a:p>
            <a:pPr algn="just"/>
            <a:r>
              <a:rPr lang="fa-IR" b="1" dirty="0" smtClean="0">
                <a:cs typeface="B Koodak" pitchFamily="2" charset="-78"/>
              </a:rPr>
              <a:t>چنانچه سرقفلي به یک واحد مولد وجه نقد تخصيص یافته باشد و واحد تجاري اقدام به واگذاري بخشي از عمليات آن واحد کند، سرقفلي مربوط به بخش واگذار شده باید:</a:t>
            </a:r>
            <a:endParaRPr lang="en-US" b="1" dirty="0">
              <a:cs typeface="B Koodak" pitchFamily="2" charset="-78"/>
            </a:endParaRPr>
          </a:p>
        </p:txBody>
      </p:sp>
      <p:sp>
        <p:nvSpPr>
          <p:cNvPr id="4" name="Rounded Rectangle 3"/>
          <p:cNvSpPr/>
          <p:nvPr/>
        </p:nvSpPr>
        <p:spPr>
          <a:xfrm>
            <a:off x="1643042" y="2714620"/>
            <a:ext cx="6715172" cy="1428760"/>
          </a:xfrm>
          <a:prstGeom prst="roundRect">
            <a:avLst/>
          </a:prstGeom>
          <a:solidFill>
            <a:schemeClr val="bg1"/>
          </a:solidFill>
        </p:spPr>
        <p:style>
          <a:lnRef idx="0">
            <a:schemeClr val="accent6"/>
          </a:lnRef>
          <a:fillRef idx="3">
            <a:schemeClr val="accent6"/>
          </a:fillRef>
          <a:effectRef idx="3">
            <a:schemeClr val="accent6"/>
          </a:effectRef>
          <a:fontRef idx="minor">
            <a:schemeClr val="lt1"/>
          </a:fontRef>
        </p:style>
        <p:txBody>
          <a:bodyPr rtlCol="0" anchor="ctr"/>
          <a:lstStyle/>
          <a:p>
            <a:pPr algn="just"/>
            <a:r>
              <a:rPr lang="fa-IR" sz="2800" b="1" dirty="0" smtClean="0">
                <a:cs typeface="B Koodak" pitchFamily="2" charset="-78"/>
              </a:rPr>
              <a:t>هنگام محاسبه سود یا زیان واگذاري، در مبلغ دفتري آن بخش منظور شود.</a:t>
            </a:r>
            <a:endParaRPr lang="en-US" sz="2800" dirty="0">
              <a:solidFill>
                <a:schemeClr val="tx1"/>
              </a:solidFill>
              <a:cs typeface="B Koodak" pitchFamily="2" charset="-78"/>
            </a:endParaRPr>
          </a:p>
        </p:txBody>
      </p:sp>
      <p:sp>
        <p:nvSpPr>
          <p:cNvPr id="5" name="Rounded Rectangle 4"/>
          <p:cNvSpPr/>
          <p:nvPr/>
        </p:nvSpPr>
        <p:spPr>
          <a:xfrm>
            <a:off x="1643042" y="4572008"/>
            <a:ext cx="6715172" cy="1714512"/>
          </a:xfrm>
          <a:prstGeom prst="roundRect">
            <a:avLst/>
          </a:prstGeom>
          <a:solidFill>
            <a:srgbClr val="FF0000"/>
          </a:solidFill>
        </p:spPr>
        <p:style>
          <a:lnRef idx="0">
            <a:schemeClr val="accent4"/>
          </a:lnRef>
          <a:fillRef idx="3">
            <a:schemeClr val="accent4"/>
          </a:fillRef>
          <a:effectRef idx="3">
            <a:schemeClr val="accent4"/>
          </a:effectRef>
          <a:fontRef idx="minor">
            <a:schemeClr val="lt1"/>
          </a:fontRef>
        </p:style>
        <p:txBody>
          <a:bodyPr rtlCol="0" anchor="ctr"/>
          <a:lstStyle/>
          <a:p>
            <a:pPr algn="just"/>
            <a:r>
              <a:rPr lang="fa-IR" sz="2400" b="1" dirty="0" smtClean="0">
                <a:cs typeface="B Koodak" pitchFamily="2" charset="-78"/>
              </a:rPr>
              <a:t>بر اساس ارزشهاي نسبي بخش واگذار شده و بخش نگهداري شده واحد مولد وجه نقد اندازه گيري شود، مگر اینكه واحد تجاري بتواند از روش بهتري براي انعكاس سرقفلي مربوط به بخش واگذار شده استفاده کند.</a:t>
            </a:r>
            <a:endParaRPr lang="en-US" sz="2400" dirty="0">
              <a:solidFill>
                <a:schemeClr val="tx1"/>
              </a:solidFill>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36</a:t>
            </a:fld>
            <a:endParaRPr lang="fa-IR"/>
          </a:p>
        </p:txBody>
      </p:sp>
    </p:spTree>
    <p:extLst>
      <p:ext uri="{BB962C8B-B14F-4D97-AF65-F5344CB8AC3E}">
        <p14:creationId xmlns="" xmlns:p14="http://schemas.microsoft.com/office/powerpoint/2010/main" val="1186133303"/>
      </p:ext>
    </p:extLst>
  </p:cSld>
  <p:clrMapOvr>
    <a:masterClrMapping/>
  </p:clrMapOvr>
  <p:transition>
    <p:wipe dir="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2" y="1785926"/>
            <a:ext cx="1785950" cy="392909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sz="3200" dirty="0" smtClean="0">
                <a:cs typeface="B Koodak" pitchFamily="2" charset="-78"/>
              </a:rPr>
              <a:t>نکات</a:t>
            </a:r>
          </a:p>
          <a:p>
            <a:pPr algn="ctr"/>
            <a:r>
              <a:rPr lang="fa-IR" sz="3200" dirty="0" smtClean="0">
                <a:cs typeface="B Koodak" pitchFamily="2" charset="-78"/>
              </a:rPr>
              <a:t>برجسته</a:t>
            </a:r>
            <a:endParaRPr lang="en-US" sz="3200" dirty="0">
              <a:cs typeface="B Koodak" pitchFamily="2" charset="-78"/>
            </a:endParaRPr>
          </a:p>
        </p:txBody>
      </p:sp>
      <p:sp>
        <p:nvSpPr>
          <p:cNvPr id="3" name="Round Single Corner Rectangle 2"/>
          <p:cNvSpPr/>
          <p:nvPr/>
        </p:nvSpPr>
        <p:spPr>
          <a:xfrm>
            <a:off x="1785918" y="857232"/>
            <a:ext cx="7358082" cy="5429288"/>
          </a:xfrm>
          <a:prstGeom prst="round1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fa-IR" sz="2800" b="1" dirty="0" smtClean="0">
                <a:solidFill>
                  <a:schemeClr val="bg1"/>
                </a:solidFill>
                <a:cs typeface="B Koodak" pitchFamily="2" charset="-78"/>
              </a:rPr>
              <a:t>چنانچه یک واحد تجاري ساختار گزارشگري خود را به گونه اي تغيير دهد که ترکيب یک یا چند واحد مولد وجه نقدي که سرقفلي به آن تخصيص داده شده است تغيير کند، سرقفلي باید مجدداً به واحدهایي تخصيص یابد که تحت تأثير واقع شد ه اند.</a:t>
            </a:r>
            <a:endParaRPr lang="en-US" sz="2800" dirty="0">
              <a:solidFill>
                <a:schemeClr val="bg1"/>
              </a:solidFill>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37</a:t>
            </a:fld>
            <a:endParaRPr lang="fa-IR"/>
          </a:p>
        </p:txBody>
      </p:sp>
    </p:spTree>
    <p:extLst>
      <p:ext uri="{BB962C8B-B14F-4D97-AF65-F5344CB8AC3E}">
        <p14:creationId xmlns="" xmlns:p14="http://schemas.microsoft.com/office/powerpoint/2010/main" val="2478261399"/>
      </p:ext>
    </p:extLst>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59632" y="404664"/>
            <a:ext cx="7416824" cy="5760640"/>
          </a:xfrm>
          <a:prstGeom prst="roundRect">
            <a:avLst/>
          </a:prstGeom>
        </p:spPr>
        <p:style>
          <a:lnRef idx="2">
            <a:schemeClr val="dk1"/>
          </a:lnRef>
          <a:fillRef idx="1">
            <a:schemeClr val="lt1"/>
          </a:fillRef>
          <a:effectRef idx="0">
            <a:schemeClr val="dk1"/>
          </a:effectRef>
          <a:fontRef idx="minor">
            <a:schemeClr val="dk1"/>
          </a:fontRef>
        </p:style>
        <p:txBody>
          <a:bodyPr rtlCol="1" anchor="ctr"/>
          <a:lstStyle/>
          <a:p>
            <a:pPr algn="justLow"/>
            <a:r>
              <a:rPr lang="fa-IR" sz="3000" dirty="0">
                <a:cs typeface="B Koodak" pitchFamily="2" charset="-78"/>
              </a:rPr>
              <a:t>هنگام آزمون کاهش ارزش واحد مولد </a:t>
            </a:r>
            <a:r>
              <a:rPr lang="fa-IR" sz="3000" dirty="0" smtClean="0">
                <a:cs typeface="B Koodak" pitchFamily="2" charset="-78"/>
              </a:rPr>
              <a:t>وجه نقدي که</a:t>
            </a:r>
            <a:r>
              <a:rPr lang="fa-IR" sz="3000" dirty="0">
                <a:cs typeface="B Koodak" pitchFamily="2" charset="-78"/>
              </a:rPr>
              <a:t> </a:t>
            </a:r>
            <a:r>
              <a:rPr lang="fa-IR" sz="3000" dirty="0" smtClean="0">
                <a:cs typeface="B Koodak" pitchFamily="2" charset="-78"/>
              </a:rPr>
              <a:t>سرقفلي </a:t>
            </a:r>
            <a:r>
              <a:rPr lang="fa-IR" sz="3000" dirty="0">
                <a:cs typeface="B Koodak" pitchFamily="2" charset="-78"/>
              </a:rPr>
              <a:t>به آن تخصيص </a:t>
            </a:r>
            <a:r>
              <a:rPr lang="fa-IR" sz="3000" dirty="0" smtClean="0">
                <a:cs typeface="B Koodak" pitchFamily="2" charset="-78"/>
              </a:rPr>
              <a:t>یافته،ممكن است نشانه اي ازکاهش </a:t>
            </a:r>
            <a:r>
              <a:rPr lang="fa-IR" sz="3000" dirty="0">
                <a:cs typeface="B Koodak" pitchFamily="2" charset="-78"/>
              </a:rPr>
              <a:t>ارزش </a:t>
            </a:r>
            <a:r>
              <a:rPr lang="fa-IR" sz="3000" dirty="0" smtClean="0">
                <a:cs typeface="B Koodak" pitchFamily="2" charset="-78"/>
              </a:rPr>
              <a:t>یكي ازدارایيهاي متعلق به </a:t>
            </a:r>
            <a:r>
              <a:rPr lang="fa-IR" sz="3000" dirty="0">
                <a:cs typeface="B Koodak" pitchFamily="2" charset="-78"/>
              </a:rPr>
              <a:t>آن </a:t>
            </a:r>
            <a:r>
              <a:rPr lang="fa-IR" sz="3000" dirty="0" smtClean="0">
                <a:cs typeface="B Koodak" pitchFamily="2" charset="-78"/>
              </a:rPr>
              <a:t>واحدوجود </a:t>
            </a:r>
            <a:r>
              <a:rPr lang="fa-IR" sz="3000" dirty="0">
                <a:cs typeface="B Koodak" pitchFamily="2" charset="-78"/>
              </a:rPr>
              <a:t>داشته باشد. در این گونه موارد، واحد تجاري </a:t>
            </a:r>
            <a:r>
              <a:rPr lang="fa-IR" sz="3000" dirty="0" smtClean="0">
                <a:cs typeface="B Koodak" pitchFamily="2" charset="-78"/>
              </a:rPr>
              <a:t>ابتدا آزمون </a:t>
            </a:r>
            <a:r>
              <a:rPr lang="fa-IR" sz="3000" dirty="0">
                <a:cs typeface="B Koodak" pitchFamily="2" charset="-78"/>
              </a:rPr>
              <a:t>کاهش ارزش دارایي را انجام مي دهد </a:t>
            </a:r>
            <a:r>
              <a:rPr lang="fa-IR" sz="3000" dirty="0" smtClean="0">
                <a:cs typeface="B Koodak" pitchFamily="2" charset="-78"/>
              </a:rPr>
              <a:t>وهرگونه زیان </a:t>
            </a:r>
            <a:r>
              <a:rPr lang="fa-IR" sz="3000" dirty="0">
                <a:cs typeface="B Koodak" pitchFamily="2" charset="-78"/>
              </a:rPr>
              <a:t>کاهش ارزش آن دارایي را پيش از آزمون </a:t>
            </a:r>
            <a:r>
              <a:rPr lang="fa-IR" sz="3000" dirty="0" smtClean="0">
                <a:cs typeface="B Koodak" pitchFamily="2" charset="-78"/>
              </a:rPr>
              <a:t>کاهش ارزش </a:t>
            </a:r>
            <a:r>
              <a:rPr lang="fa-IR" sz="3000" dirty="0">
                <a:cs typeface="B Koodak" pitchFamily="2" charset="-78"/>
              </a:rPr>
              <a:t>واحد مولد وجه نقد شناسایي </a:t>
            </a:r>
            <a:r>
              <a:rPr lang="fa-IR" sz="3000" dirty="0" smtClean="0">
                <a:cs typeface="B Koodak" pitchFamily="2" charset="-78"/>
              </a:rPr>
              <a:t>ميکند</a:t>
            </a:r>
            <a:r>
              <a:rPr lang="fa-IR" sz="3000" dirty="0">
                <a:cs typeface="B Koodak" pitchFamily="2" charset="-78"/>
              </a:rPr>
              <a:t>.</a:t>
            </a:r>
          </a:p>
        </p:txBody>
      </p:sp>
      <p:sp>
        <p:nvSpPr>
          <p:cNvPr id="3" name="Rectangle 2"/>
          <p:cNvSpPr/>
          <p:nvPr/>
        </p:nvSpPr>
        <p:spPr>
          <a:xfrm>
            <a:off x="-36512" y="1628800"/>
            <a:ext cx="1296144" cy="36724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2200" b="1" dirty="0" smtClean="0">
                <a:cs typeface="B Koodak" pitchFamily="2" charset="-78"/>
              </a:rPr>
              <a:t>نكات برجسته</a:t>
            </a:r>
            <a:endParaRPr lang="fa-IR" sz="2200" b="1"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38</a:t>
            </a:fld>
            <a:endParaRPr lang="fa-IR"/>
          </a:p>
        </p:txBody>
      </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260648"/>
            <a:ext cx="6840760" cy="115212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2400" b="1" dirty="0">
                <a:cs typeface="B Koodak" pitchFamily="2" charset="-78"/>
              </a:rPr>
              <a:t>تخصيص زیان کاهش ارزش واحد مولد وجه نقد</a:t>
            </a:r>
            <a:endParaRPr lang="fa-IR" sz="2400" b="1" dirty="0">
              <a:solidFill>
                <a:schemeClr val="tx1"/>
              </a:solidFill>
              <a:cs typeface="B Koodak" pitchFamily="2" charset="-78"/>
            </a:endParaRPr>
          </a:p>
        </p:txBody>
      </p:sp>
      <p:sp>
        <p:nvSpPr>
          <p:cNvPr id="3" name="Rectangle 2"/>
          <p:cNvSpPr/>
          <p:nvPr/>
        </p:nvSpPr>
        <p:spPr>
          <a:xfrm>
            <a:off x="539552" y="1772816"/>
            <a:ext cx="8568952" cy="2160240"/>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r>
              <a:rPr lang="fa-IR" sz="2800" b="1" dirty="0">
                <a:cs typeface="B Koodak" pitchFamily="2" charset="-78"/>
              </a:rPr>
              <a:t>ابتدا، صرف کاهش مبلغ دفتري سرقفلي تخصيص یافته به واحد </a:t>
            </a:r>
            <a:r>
              <a:rPr lang="fa-IR" sz="2800" b="1" dirty="0" smtClean="0">
                <a:cs typeface="B Koodak" pitchFamily="2" charset="-78"/>
              </a:rPr>
              <a:t>مولد وجه </a:t>
            </a:r>
            <a:r>
              <a:rPr lang="fa-IR" sz="2800" b="1" dirty="0">
                <a:cs typeface="B Koodak" pitchFamily="2" charset="-78"/>
              </a:rPr>
              <a:t>نقد یا گروه واحدها شود، و</a:t>
            </a:r>
            <a:endParaRPr lang="fa-IR" sz="2800" b="1" dirty="0">
              <a:solidFill>
                <a:schemeClr val="tx1"/>
              </a:solidFill>
              <a:cs typeface="B Koodak" pitchFamily="2" charset="-78"/>
            </a:endParaRPr>
          </a:p>
        </p:txBody>
      </p:sp>
      <p:sp>
        <p:nvSpPr>
          <p:cNvPr id="4" name="Down Arrow 3"/>
          <p:cNvSpPr/>
          <p:nvPr/>
        </p:nvSpPr>
        <p:spPr>
          <a:xfrm>
            <a:off x="1691680" y="3212976"/>
            <a:ext cx="1368152" cy="1440160"/>
          </a:xfrm>
          <a:prstGeom prst="down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ectangle 4"/>
          <p:cNvSpPr/>
          <p:nvPr/>
        </p:nvSpPr>
        <p:spPr>
          <a:xfrm>
            <a:off x="539552" y="4653136"/>
            <a:ext cx="8568952" cy="1872208"/>
          </a:xfrm>
          <a:prstGeom prst="rect">
            <a:avLst/>
          </a:prstGeom>
          <a:solidFill>
            <a:schemeClr val="accent2">
              <a:lumMod val="50000"/>
            </a:schemeClr>
          </a:solidFill>
        </p:spPr>
        <p:style>
          <a:lnRef idx="0">
            <a:schemeClr val="accent5"/>
          </a:lnRef>
          <a:fillRef idx="3">
            <a:schemeClr val="accent5"/>
          </a:fillRef>
          <a:effectRef idx="3">
            <a:schemeClr val="accent5"/>
          </a:effectRef>
          <a:fontRef idx="minor">
            <a:schemeClr val="lt1"/>
          </a:fontRef>
        </p:style>
        <p:txBody>
          <a:bodyPr rtlCol="1" anchor="ctr"/>
          <a:lstStyle/>
          <a:p>
            <a:r>
              <a:rPr lang="fa-IR" sz="2800" b="1" dirty="0">
                <a:cs typeface="B Koodak" pitchFamily="2" charset="-78"/>
              </a:rPr>
              <a:t>سپس متناسب با </a:t>
            </a:r>
            <a:r>
              <a:rPr lang="fa-IR" sz="2800" b="1" u="sng" dirty="0">
                <a:cs typeface="B Koodak" pitchFamily="2" charset="-78"/>
              </a:rPr>
              <a:t>مبلغ دفتري </a:t>
            </a:r>
            <a:r>
              <a:rPr lang="fa-IR" sz="2800" b="1" dirty="0">
                <a:cs typeface="B Koodak" pitchFamily="2" charset="-78"/>
              </a:rPr>
              <a:t>به سایر دارایيهاي واحد یا </a:t>
            </a:r>
            <a:r>
              <a:rPr lang="fa-IR" sz="2800" b="1" dirty="0" smtClean="0">
                <a:cs typeface="B Koodak" pitchFamily="2" charset="-78"/>
              </a:rPr>
              <a:t>گروه واحدها</a:t>
            </a:r>
            <a:r>
              <a:rPr lang="fa-IR" sz="2800" b="1" dirty="0">
                <a:cs typeface="B Koodak" pitchFamily="2" charset="-78"/>
              </a:rPr>
              <a:t>، با رعایت موارد زیر تخصيص یابد.</a:t>
            </a:r>
            <a:endParaRPr lang="fa-IR" sz="2800" b="1" dirty="0">
              <a:solidFill>
                <a:schemeClr val="tx1"/>
              </a:solidFill>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39</a:t>
            </a:fld>
            <a:endParaRPr lang="fa-IR"/>
          </a:p>
        </p:txBody>
      </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lowchart: Alternate Process 10"/>
          <p:cNvSpPr/>
          <p:nvPr/>
        </p:nvSpPr>
        <p:spPr>
          <a:xfrm>
            <a:off x="-46485" y="286944"/>
            <a:ext cx="9144000" cy="936104"/>
          </a:xfrm>
          <a:prstGeom prst="flowChartAlternate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300" b="1" dirty="0" smtClean="0">
                <a:cs typeface="+mj-cs"/>
              </a:rPr>
              <a:t>این استاندارد برای کلیه دارایی ها به جز موارد زیر کاربرد دارد:</a:t>
            </a:r>
            <a:endParaRPr lang="fa-IR" sz="2300" b="1" dirty="0">
              <a:cs typeface="+mj-cs"/>
            </a:endParaRPr>
          </a:p>
        </p:txBody>
      </p:sp>
      <p:sp>
        <p:nvSpPr>
          <p:cNvPr id="20" name="Flowchart: Alternate Process 19"/>
          <p:cNvSpPr/>
          <p:nvPr/>
        </p:nvSpPr>
        <p:spPr>
          <a:xfrm>
            <a:off x="1187622" y="1412776"/>
            <a:ext cx="7946603" cy="576064"/>
          </a:xfrm>
          <a:prstGeom prst="flowChartAlternate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dirty="0"/>
              <a:t>موجودی مواد و کالا؛</a:t>
            </a:r>
            <a:endParaRPr lang="fa-IR" sz="2300" b="1" dirty="0">
              <a:cs typeface="+mj-cs"/>
            </a:endParaRPr>
          </a:p>
        </p:txBody>
      </p:sp>
      <p:sp>
        <p:nvSpPr>
          <p:cNvPr id="21" name="Flowchart: Alternate Process 20"/>
          <p:cNvSpPr/>
          <p:nvPr/>
        </p:nvSpPr>
        <p:spPr>
          <a:xfrm>
            <a:off x="1187622" y="2276872"/>
            <a:ext cx="7919866" cy="576064"/>
          </a:xfrm>
          <a:prstGeom prst="flowChartAlternate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a:t>دارایيهاي ایجاد شده از طریق پيمانهاي بلند مدت</a:t>
            </a:r>
            <a:endParaRPr lang="fa-IR" sz="2300" b="1" dirty="0">
              <a:cs typeface="+mj-cs"/>
            </a:endParaRPr>
          </a:p>
        </p:txBody>
      </p:sp>
      <p:sp>
        <p:nvSpPr>
          <p:cNvPr id="23" name="Flowchart: Alternate Process 22"/>
          <p:cNvSpPr/>
          <p:nvPr/>
        </p:nvSpPr>
        <p:spPr>
          <a:xfrm>
            <a:off x="1187622" y="3392996"/>
            <a:ext cx="7919866" cy="180020"/>
          </a:xfrm>
          <a:prstGeom prst="flowChartAlternate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a:t>سرمایه گذاریهاي جاري.</a:t>
            </a:r>
            <a:endParaRPr lang="fa-IR" sz="2300" b="1" dirty="0">
              <a:cs typeface="+mj-cs"/>
            </a:endParaRPr>
          </a:p>
        </p:txBody>
      </p:sp>
      <p:sp>
        <p:nvSpPr>
          <p:cNvPr id="24" name="Flowchart: Alternate Process 23"/>
          <p:cNvSpPr/>
          <p:nvPr/>
        </p:nvSpPr>
        <p:spPr>
          <a:xfrm>
            <a:off x="1187623" y="4077072"/>
            <a:ext cx="7909892" cy="576064"/>
          </a:xfrm>
          <a:prstGeom prst="flowChartAlternate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a:t>دارایيهاي زیستي غير مولد که به ارزش منصفانه پس از کسر</a:t>
            </a:r>
          </a:p>
          <a:p>
            <a:r>
              <a:rPr lang="fa-IR" sz="2400" b="1" dirty="0"/>
              <a:t>مخارج برآوردي زمان فروش انداز هگيري م يشوند.</a:t>
            </a:r>
            <a:endParaRPr lang="fa-IR" sz="2300" b="1" dirty="0">
              <a:cs typeface="+mj-cs"/>
            </a:endParaRPr>
          </a:p>
        </p:txBody>
      </p:sp>
      <p:sp>
        <p:nvSpPr>
          <p:cNvPr id="25" name="Flowchart: Alternate Process 24"/>
          <p:cNvSpPr/>
          <p:nvPr/>
        </p:nvSpPr>
        <p:spPr>
          <a:xfrm>
            <a:off x="1177650" y="5603173"/>
            <a:ext cx="7919865" cy="1008112"/>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a:cs typeface="B Koodak" pitchFamily="2" charset="-78"/>
              </a:rPr>
              <a:t>داراییهای غیر جاری نگهداری شده برای فروش و عملیات </a:t>
            </a:r>
            <a:r>
              <a:rPr lang="fa-IR" sz="2400" b="1" dirty="0" smtClean="0">
                <a:cs typeface="B Koodak" pitchFamily="2" charset="-78"/>
              </a:rPr>
              <a:t>متوقف شده .</a:t>
            </a:r>
            <a:endParaRPr lang="fa-IR" sz="2400" b="1" dirty="0">
              <a:cs typeface="B Koodak" pitchFamily="2" charset="-78"/>
            </a:endParaRPr>
          </a:p>
        </p:txBody>
      </p:sp>
      <p:sp>
        <p:nvSpPr>
          <p:cNvPr id="26" name="Flowchart: Alternate Process 25"/>
          <p:cNvSpPr/>
          <p:nvPr/>
        </p:nvSpPr>
        <p:spPr>
          <a:xfrm>
            <a:off x="1187624" y="1412776"/>
            <a:ext cx="7938979" cy="57606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b="1" dirty="0">
                <a:cs typeface="+mj-cs"/>
              </a:rPr>
              <a:t>موجودی مواد و کالا؛</a:t>
            </a:r>
          </a:p>
        </p:txBody>
      </p:sp>
      <p:sp>
        <p:nvSpPr>
          <p:cNvPr id="27" name="Flowchart: Alternate Process 26"/>
          <p:cNvSpPr/>
          <p:nvPr/>
        </p:nvSpPr>
        <p:spPr>
          <a:xfrm>
            <a:off x="1187623" y="2276872"/>
            <a:ext cx="7912242" cy="57606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b="1" dirty="0">
                <a:cs typeface="+mj-cs"/>
              </a:rPr>
              <a:t>دارایيهاي ایجاد شده از طریق پيمانهاي بلند مدت</a:t>
            </a:r>
          </a:p>
        </p:txBody>
      </p:sp>
      <p:sp>
        <p:nvSpPr>
          <p:cNvPr id="28" name="Flowchart: Alternate Process 27"/>
          <p:cNvSpPr/>
          <p:nvPr/>
        </p:nvSpPr>
        <p:spPr>
          <a:xfrm>
            <a:off x="1200992" y="3194974"/>
            <a:ext cx="7912242" cy="57606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b="1" dirty="0">
                <a:cs typeface="+mj-cs"/>
              </a:rPr>
              <a:t>سرمایه گذاریهاي جاري.</a:t>
            </a:r>
          </a:p>
        </p:txBody>
      </p:sp>
      <p:sp>
        <p:nvSpPr>
          <p:cNvPr id="29" name="Flowchart: Alternate Process 28"/>
          <p:cNvSpPr/>
          <p:nvPr/>
        </p:nvSpPr>
        <p:spPr>
          <a:xfrm>
            <a:off x="1187623" y="4077072"/>
            <a:ext cx="7912241" cy="1152128"/>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000" b="1" dirty="0">
                <a:cs typeface="+mj-cs"/>
              </a:rPr>
              <a:t>دارایيهاي زیستي غير مولد که به ارزش منصفانه پس از </a:t>
            </a:r>
            <a:r>
              <a:rPr lang="fa-IR" sz="2000" b="1" dirty="0" smtClean="0">
                <a:cs typeface="+mj-cs"/>
              </a:rPr>
              <a:t>کسرمخارج </a:t>
            </a:r>
            <a:r>
              <a:rPr lang="fa-IR" sz="2000" b="1" dirty="0">
                <a:cs typeface="+mj-cs"/>
              </a:rPr>
              <a:t>برآوردي زمان فروش انداز هگيري م يشوند.</a:t>
            </a:r>
          </a:p>
        </p:txBody>
      </p:sp>
      <p:sp>
        <p:nvSpPr>
          <p:cNvPr id="15" name="Rounded Rectangle 14"/>
          <p:cNvSpPr/>
          <p:nvPr/>
        </p:nvSpPr>
        <p:spPr>
          <a:xfrm>
            <a:off x="15377" y="1844824"/>
            <a:ext cx="1187624" cy="3096344"/>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900" b="1" dirty="0" smtClean="0">
                <a:cs typeface="B Koodak" pitchFamily="2" charset="-78"/>
              </a:rPr>
              <a:t>دامنه</a:t>
            </a:r>
          </a:p>
          <a:p>
            <a:pPr algn="ctr"/>
            <a:r>
              <a:rPr lang="fa-IR" sz="2900" b="1" dirty="0" smtClean="0">
                <a:cs typeface="B Koodak" pitchFamily="2" charset="-78"/>
              </a:rPr>
              <a:t>کاربرد</a:t>
            </a:r>
            <a:endParaRPr lang="fa-IR" sz="2900" b="1" dirty="0">
              <a:cs typeface="B Koodak" pitchFamily="2" charset="-78"/>
            </a:endParaRPr>
          </a:p>
        </p:txBody>
      </p:sp>
      <p:sp>
        <p:nvSpPr>
          <p:cNvPr id="13" name="Flowchart: Alternate Process 12"/>
          <p:cNvSpPr/>
          <p:nvPr/>
        </p:nvSpPr>
        <p:spPr>
          <a:xfrm>
            <a:off x="-29088" y="353252"/>
            <a:ext cx="9144000" cy="936104"/>
          </a:xfrm>
          <a:prstGeom prst="flowChartAlternateProcess">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000" b="1" dirty="0" smtClean="0">
                <a:cs typeface="B Koodak" pitchFamily="2" charset="-78"/>
              </a:rPr>
              <a:t>این استاندارد برای کلیه دارایی ها به جز موارد زیر کاربرد دارد:</a:t>
            </a:r>
            <a:endParaRPr lang="fa-IR" sz="3000" b="1" dirty="0">
              <a:cs typeface="B Koodak" pitchFamily="2" charset="-78"/>
            </a:endParaRPr>
          </a:p>
        </p:txBody>
      </p:sp>
      <p:sp>
        <p:nvSpPr>
          <p:cNvPr id="14" name="Flowchart: Alternate Process 13"/>
          <p:cNvSpPr/>
          <p:nvPr/>
        </p:nvSpPr>
        <p:spPr>
          <a:xfrm>
            <a:off x="1205021" y="1479084"/>
            <a:ext cx="7938979" cy="57606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500" b="1" dirty="0">
                <a:cs typeface="B Koodak" pitchFamily="2" charset="-78"/>
              </a:rPr>
              <a:t>موجودی مواد و کالا؛</a:t>
            </a:r>
          </a:p>
        </p:txBody>
      </p:sp>
      <p:sp>
        <p:nvSpPr>
          <p:cNvPr id="16" name="Flowchart: Alternate Process 15"/>
          <p:cNvSpPr/>
          <p:nvPr/>
        </p:nvSpPr>
        <p:spPr>
          <a:xfrm>
            <a:off x="1205020" y="2343180"/>
            <a:ext cx="7912242" cy="57606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500" b="1" dirty="0">
                <a:cs typeface="B Koodak" pitchFamily="2" charset="-78"/>
              </a:rPr>
              <a:t>دارایيهاي ایجاد شده از طریق پيمانهاي بلند مدت</a:t>
            </a:r>
          </a:p>
        </p:txBody>
      </p:sp>
      <p:sp>
        <p:nvSpPr>
          <p:cNvPr id="17" name="Flowchart: Alternate Process 16"/>
          <p:cNvSpPr/>
          <p:nvPr/>
        </p:nvSpPr>
        <p:spPr>
          <a:xfrm>
            <a:off x="1218389" y="3261282"/>
            <a:ext cx="7912242" cy="576064"/>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500" b="1" dirty="0">
                <a:cs typeface="B Koodak" pitchFamily="2" charset="-78"/>
              </a:rPr>
              <a:t>سرمایه گذاریهاي جاري.</a:t>
            </a:r>
          </a:p>
        </p:txBody>
      </p:sp>
      <p:sp>
        <p:nvSpPr>
          <p:cNvPr id="18" name="Flowchart: Alternate Process 17"/>
          <p:cNvSpPr/>
          <p:nvPr/>
        </p:nvSpPr>
        <p:spPr>
          <a:xfrm>
            <a:off x="1205020" y="4143380"/>
            <a:ext cx="7912241" cy="1152128"/>
          </a:xfrm>
          <a:prstGeom prst="flowChartAlternateProcess">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400" b="1" dirty="0">
                <a:cs typeface="B Koodak" pitchFamily="2" charset="-78"/>
              </a:rPr>
              <a:t>دارایيهاي زیستي غير مولد که به ارزش منصفانه پس از </a:t>
            </a:r>
            <a:r>
              <a:rPr lang="fa-IR" sz="2400" b="1" dirty="0" smtClean="0">
                <a:cs typeface="B Koodak" pitchFamily="2" charset="-78"/>
              </a:rPr>
              <a:t>کسرمخارج </a:t>
            </a:r>
            <a:r>
              <a:rPr lang="fa-IR" sz="2400" b="1" dirty="0">
                <a:cs typeface="B Koodak" pitchFamily="2" charset="-78"/>
              </a:rPr>
              <a:t>برآوردي زمان فروش انداز </a:t>
            </a:r>
            <a:r>
              <a:rPr lang="fa-IR" sz="2400" b="1" dirty="0" smtClean="0">
                <a:cs typeface="B Koodak" pitchFamily="2" charset="-78"/>
              </a:rPr>
              <a:t>ه گيري ميشوند</a:t>
            </a:r>
            <a:r>
              <a:rPr lang="fa-IR" sz="2400" b="1" dirty="0">
                <a:cs typeface="B Koodak" pitchFamily="2" charset="-78"/>
              </a:rPr>
              <a:t>.</a:t>
            </a:r>
          </a:p>
        </p:txBody>
      </p:sp>
      <p:sp>
        <p:nvSpPr>
          <p:cNvPr id="19" name="Slide Number Placeholder 18"/>
          <p:cNvSpPr>
            <a:spLocks noGrp="1"/>
          </p:cNvSpPr>
          <p:nvPr>
            <p:ph type="sldNum" sz="quarter" idx="12"/>
          </p:nvPr>
        </p:nvSpPr>
        <p:spPr/>
        <p:txBody>
          <a:bodyPr/>
          <a:lstStyle/>
          <a:p>
            <a:fld id="{DD788B2E-4097-4CAA-B388-826EACC5BA4C}" type="slidenum">
              <a:rPr lang="fa-IR" smtClean="0"/>
              <a:pPr/>
              <a:t>4</a:t>
            </a:fld>
            <a:endParaRPr lang="fa-IR"/>
          </a:p>
        </p:txBody>
      </p:sp>
    </p:spTree>
    <p:extLst>
      <p:ext uri="{BB962C8B-B14F-4D97-AF65-F5344CB8AC3E}">
        <p14:creationId xmlns="" xmlns:p14="http://schemas.microsoft.com/office/powerpoint/2010/main" val="1642187700"/>
      </p:ext>
    </p:extLst>
  </p:cSld>
  <p:clrMapOvr>
    <a:masterClrMapping/>
  </p:clrMapOvr>
  <p:transition>
    <p:pull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Effect transition="in" filter="fade">
                                      <p:cBhvr>
                                        <p:cTn id="9" dur="500"/>
                                        <p:tgtEl>
                                          <p:spTgt spid="11"/>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p:cTn id="12" dur="500" fill="hold"/>
                                        <p:tgtEl>
                                          <p:spTgt spid="15"/>
                                        </p:tgtEl>
                                        <p:attrNameLst>
                                          <p:attrName>ppt_w</p:attrName>
                                        </p:attrNameLst>
                                      </p:cBhvr>
                                      <p:tavLst>
                                        <p:tav tm="0">
                                          <p:val>
                                            <p:fltVal val="0"/>
                                          </p:val>
                                        </p:tav>
                                        <p:tav tm="100000">
                                          <p:val>
                                            <p:strVal val="#ppt_w"/>
                                          </p:val>
                                        </p:tav>
                                      </p:tavLst>
                                    </p:anim>
                                    <p:anim calcmode="lin" valueType="num">
                                      <p:cBhvr>
                                        <p:cTn id="13" dur="500" fill="hold"/>
                                        <p:tgtEl>
                                          <p:spTgt spid="15"/>
                                        </p:tgtEl>
                                        <p:attrNameLst>
                                          <p:attrName>ppt_h</p:attrName>
                                        </p:attrNameLst>
                                      </p:cBhvr>
                                      <p:tavLst>
                                        <p:tav tm="0">
                                          <p:val>
                                            <p:fltVal val="0"/>
                                          </p:val>
                                        </p:tav>
                                        <p:tav tm="100000">
                                          <p:val>
                                            <p:strVal val="#ppt_h"/>
                                          </p:val>
                                        </p:tav>
                                      </p:tavLst>
                                    </p:anim>
                                    <p:animEffect transition="in" filter="fade">
                                      <p:cBhvr>
                                        <p:cTn id="14" dur="500"/>
                                        <p:tgtEl>
                                          <p:spTgt spid="1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26"/>
                                        </p:tgtEl>
                                        <p:attrNameLst>
                                          <p:attrName>style.visibility</p:attrName>
                                        </p:attrNameLst>
                                      </p:cBhvr>
                                      <p:to>
                                        <p:strVal val="visible"/>
                                      </p:to>
                                    </p:set>
                                    <p:anim calcmode="lin" valueType="num">
                                      <p:cBhvr>
                                        <p:cTn id="17" dur="500" fill="hold"/>
                                        <p:tgtEl>
                                          <p:spTgt spid="26"/>
                                        </p:tgtEl>
                                        <p:attrNameLst>
                                          <p:attrName>ppt_w</p:attrName>
                                        </p:attrNameLst>
                                      </p:cBhvr>
                                      <p:tavLst>
                                        <p:tav tm="0">
                                          <p:val>
                                            <p:fltVal val="0"/>
                                          </p:val>
                                        </p:tav>
                                        <p:tav tm="100000">
                                          <p:val>
                                            <p:strVal val="#ppt_w"/>
                                          </p:val>
                                        </p:tav>
                                      </p:tavLst>
                                    </p:anim>
                                    <p:anim calcmode="lin" valueType="num">
                                      <p:cBhvr>
                                        <p:cTn id="18" dur="500" fill="hold"/>
                                        <p:tgtEl>
                                          <p:spTgt spid="26"/>
                                        </p:tgtEl>
                                        <p:attrNameLst>
                                          <p:attrName>ppt_h</p:attrName>
                                        </p:attrNameLst>
                                      </p:cBhvr>
                                      <p:tavLst>
                                        <p:tav tm="0">
                                          <p:val>
                                            <p:fltVal val="0"/>
                                          </p:val>
                                        </p:tav>
                                        <p:tav tm="100000">
                                          <p:val>
                                            <p:strVal val="#ppt_h"/>
                                          </p:val>
                                        </p:tav>
                                      </p:tavLst>
                                    </p:anim>
                                    <p:animEffect transition="in" filter="fade">
                                      <p:cBhvr>
                                        <p:cTn id="19" dur="500"/>
                                        <p:tgtEl>
                                          <p:spTgt spid="26"/>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 calcmode="lin" valueType="num">
                                      <p:cBhvr>
                                        <p:cTn id="22" dur="500" fill="hold"/>
                                        <p:tgtEl>
                                          <p:spTgt spid="27"/>
                                        </p:tgtEl>
                                        <p:attrNameLst>
                                          <p:attrName>ppt_w</p:attrName>
                                        </p:attrNameLst>
                                      </p:cBhvr>
                                      <p:tavLst>
                                        <p:tav tm="0">
                                          <p:val>
                                            <p:fltVal val="0"/>
                                          </p:val>
                                        </p:tav>
                                        <p:tav tm="100000">
                                          <p:val>
                                            <p:strVal val="#ppt_w"/>
                                          </p:val>
                                        </p:tav>
                                      </p:tavLst>
                                    </p:anim>
                                    <p:anim calcmode="lin" valueType="num">
                                      <p:cBhvr>
                                        <p:cTn id="23" dur="500" fill="hold"/>
                                        <p:tgtEl>
                                          <p:spTgt spid="27"/>
                                        </p:tgtEl>
                                        <p:attrNameLst>
                                          <p:attrName>ppt_h</p:attrName>
                                        </p:attrNameLst>
                                      </p:cBhvr>
                                      <p:tavLst>
                                        <p:tav tm="0">
                                          <p:val>
                                            <p:fltVal val="0"/>
                                          </p:val>
                                        </p:tav>
                                        <p:tav tm="100000">
                                          <p:val>
                                            <p:strVal val="#ppt_h"/>
                                          </p:val>
                                        </p:tav>
                                      </p:tavLst>
                                    </p:anim>
                                    <p:animEffect transition="in" filter="fade">
                                      <p:cBhvr>
                                        <p:cTn id="24" dur="500"/>
                                        <p:tgtEl>
                                          <p:spTgt spid="2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8"/>
                                        </p:tgtEl>
                                        <p:attrNameLst>
                                          <p:attrName>style.visibility</p:attrName>
                                        </p:attrNameLst>
                                      </p:cBhvr>
                                      <p:to>
                                        <p:strVal val="visible"/>
                                      </p:to>
                                    </p:set>
                                    <p:anim calcmode="lin" valueType="num">
                                      <p:cBhvr>
                                        <p:cTn id="27" dur="500" fill="hold"/>
                                        <p:tgtEl>
                                          <p:spTgt spid="28"/>
                                        </p:tgtEl>
                                        <p:attrNameLst>
                                          <p:attrName>ppt_w</p:attrName>
                                        </p:attrNameLst>
                                      </p:cBhvr>
                                      <p:tavLst>
                                        <p:tav tm="0">
                                          <p:val>
                                            <p:fltVal val="0"/>
                                          </p:val>
                                        </p:tav>
                                        <p:tav tm="100000">
                                          <p:val>
                                            <p:strVal val="#ppt_w"/>
                                          </p:val>
                                        </p:tav>
                                      </p:tavLst>
                                    </p:anim>
                                    <p:anim calcmode="lin" valueType="num">
                                      <p:cBhvr>
                                        <p:cTn id="28" dur="500" fill="hold"/>
                                        <p:tgtEl>
                                          <p:spTgt spid="28"/>
                                        </p:tgtEl>
                                        <p:attrNameLst>
                                          <p:attrName>ppt_h</p:attrName>
                                        </p:attrNameLst>
                                      </p:cBhvr>
                                      <p:tavLst>
                                        <p:tav tm="0">
                                          <p:val>
                                            <p:fltVal val="0"/>
                                          </p:val>
                                        </p:tav>
                                        <p:tav tm="100000">
                                          <p:val>
                                            <p:strVal val="#ppt_h"/>
                                          </p:val>
                                        </p:tav>
                                      </p:tavLst>
                                    </p:anim>
                                    <p:animEffect transition="in" filter="fade">
                                      <p:cBhvr>
                                        <p:cTn id="29" dur="500"/>
                                        <p:tgtEl>
                                          <p:spTgt spid="2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29"/>
                                        </p:tgtEl>
                                        <p:attrNameLst>
                                          <p:attrName>style.visibility</p:attrName>
                                        </p:attrNameLst>
                                      </p:cBhvr>
                                      <p:to>
                                        <p:strVal val="visible"/>
                                      </p:to>
                                    </p:set>
                                    <p:anim calcmode="lin" valueType="num">
                                      <p:cBhvr>
                                        <p:cTn id="32" dur="500" fill="hold"/>
                                        <p:tgtEl>
                                          <p:spTgt spid="29"/>
                                        </p:tgtEl>
                                        <p:attrNameLst>
                                          <p:attrName>ppt_w</p:attrName>
                                        </p:attrNameLst>
                                      </p:cBhvr>
                                      <p:tavLst>
                                        <p:tav tm="0">
                                          <p:val>
                                            <p:fltVal val="0"/>
                                          </p:val>
                                        </p:tav>
                                        <p:tav tm="100000">
                                          <p:val>
                                            <p:strVal val="#ppt_w"/>
                                          </p:val>
                                        </p:tav>
                                      </p:tavLst>
                                    </p:anim>
                                    <p:anim calcmode="lin" valueType="num">
                                      <p:cBhvr>
                                        <p:cTn id="33" dur="500" fill="hold"/>
                                        <p:tgtEl>
                                          <p:spTgt spid="29"/>
                                        </p:tgtEl>
                                        <p:attrNameLst>
                                          <p:attrName>ppt_h</p:attrName>
                                        </p:attrNameLst>
                                      </p:cBhvr>
                                      <p:tavLst>
                                        <p:tav tm="0">
                                          <p:val>
                                            <p:fltVal val="0"/>
                                          </p:val>
                                        </p:tav>
                                        <p:tav tm="100000">
                                          <p:val>
                                            <p:strVal val="#ppt_h"/>
                                          </p:val>
                                        </p:tav>
                                      </p:tavLst>
                                    </p:anim>
                                    <p:animEffect transition="in" filter="fade">
                                      <p:cBhvr>
                                        <p:cTn id="34" dur="500"/>
                                        <p:tgtEl>
                                          <p:spTgt spid="29"/>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25"/>
                                        </p:tgtEl>
                                        <p:attrNameLst>
                                          <p:attrName>style.visibility</p:attrName>
                                        </p:attrNameLst>
                                      </p:cBhvr>
                                      <p:to>
                                        <p:strVal val="visible"/>
                                      </p:to>
                                    </p:set>
                                    <p:anim calcmode="lin" valueType="num">
                                      <p:cBhvr>
                                        <p:cTn id="37" dur="500" fill="hold"/>
                                        <p:tgtEl>
                                          <p:spTgt spid="25"/>
                                        </p:tgtEl>
                                        <p:attrNameLst>
                                          <p:attrName>ppt_w</p:attrName>
                                        </p:attrNameLst>
                                      </p:cBhvr>
                                      <p:tavLst>
                                        <p:tav tm="0">
                                          <p:val>
                                            <p:fltVal val="0"/>
                                          </p:val>
                                        </p:tav>
                                        <p:tav tm="100000">
                                          <p:val>
                                            <p:strVal val="#ppt_w"/>
                                          </p:val>
                                        </p:tav>
                                      </p:tavLst>
                                    </p:anim>
                                    <p:anim calcmode="lin" valueType="num">
                                      <p:cBhvr>
                                        <p:cTn id="38" dur="500" fill="hold"/>
                                        <p:tgtEl>
                                          <p:spTgt spid="25"/>
                                        </p:tgtEl>
                                        <p:attrNameLst>
                                          <p:attrName>ppt_h</p:attrName>
                                        </p:attrNameLst>
                                      </p:cBhvr>
                                      <p:tavLst>
                                        <p:tav tm="0">
                                          <p:val>
                                            <p:fltVal val="0"/>
                                          </p:val>
                                        </p:tav>
                                        <p:tav tm="100000">
                                          <p:val>
                                            <p:strVal val="#ppt_h"/>
                                          </p:val>
                                        </p:tav>
                                      </p:tavLst>
                                    </p:anim>
                                    <p:animEffect transition="in" filter="fade">
                                      <p:cBhvr>
                                        <p:cTn id="39" dur="500"/>
                                        <p:tgtEl>
                                          <p:spTgt spid="2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500"/>
                                        <p:tgtEl>
                                          <p:spTgt spid="20"/>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4"/>
                                        </p:tgtEl>
                                        <p:attrNameLst>
                                          <p:attrName>style.visibility</p:attrName>
                                        </p:attrNameLst>
                                      </p:cBhvr>
                                      <p:to>
                                        <p:strVal val="visible"/>
                                      </p:to>
                                    </p:set>
                                    <p:animEffect transition="in" filter="fade">
                                      <p:cBhvr>
                                        <p:cTn id="51" dur="500"/>
                                        <p:tgtEl>
                                          <p:spTgt spid="24"/>
                                        </p:tgtEl>
                                      </p:cBhvr>
                                    </p:animEffec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13"/>
                                        </p:tgtEl>
                                        <p:attrNameLst>
                                          <p:attrName>style.visibility</p:attrName>
                                        </p:attrNameLst>
                                      </p:cBhvr>
                                      <p:to>
                                        <p:strVal val="visible"/>
                                      </p:to>
                                    </p:set>
                                    <p:anim calcmode="lin" valueType="num">
                                      <p:cBhvr>
                                        <p:cTn id="56" dur="500" fill="hold"/>
                                        <p:tgtEl>
                                          <p:spTgt spid="13"/>
                                        </p:tgtEl>
                                        <p:attrNameLst>
                                          <p:attrName>ppt_w</p:attrName>
                                        </p:attrNameLst>
                                      </p:cBhvr>
                                      <p:tavLst>
                                        <p:tav tm="0">
                                          <p:val>
                                            <p:fltVal val="0"/>
                                          </p:val>
                                        </p:tav>
                                        <p:tav tm="100000">
                                          <p:val>
                                            <p:strVal val="#ppt_w"/>
                                          </p:val>
                                        </p:tav>
                                      </p:tavLst>
                                    </p:anim>
                                    <p:anim calcmode="lin" valueType="num">
                                      <p:cBhvr>
                                        <p:cTn id="57" dur="500" fill="hold"/>
                                        <p:tgtEl>
                                          <p:spTgt spid="13"/>
                                        </p:tgtEl>
                                        <p:attrNameLst>
                                          <p:attrName>ppt_h</p:attrName>
                                        </p:attrNameLst>
                                      </p:cBhvr>
                                      <p:tavLst>
                                        <p:tav tm="0">
                                          <p:val>
                                            <p:fltVal val="0"/>
                                          </p:val>
                                        </p:tav>
                                        <p:tav tm="100000">
                                          <p:val>
                                            <p:strVal val="#ppt_h"/>
                                          </p:val>
                                        </p:tav>
                                      </p:tavLst>
                                    </p:anim>
                                    <p:animEffect transition="in" filter="fade">
                                      <p:cBhvr>
                                        <p:cTn id="58" dur="500"/>
                                        <p:tgtEl>
                                          <p:spTgt spid="13"/>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14"/>
                                        </p:tgtEl>
                                        <p:attrNameLst>
                                          <p:attrName>style.visibility</p:attrName>
                                        </p:attrNameLst>
                                      </p:cBhvr>
                                      <p:to>
                                        <p:strVal val="visible"/>
                                      </p:to>
                                    </p:set>
                                    <p:anim calcmode="lin" valueType="num">
                                      <p:cBhvr>
                                        <p:cTn id="61" dur="500" fill="hold"/>
                                        <p:tgtEl>
                                          <p:spTgt spid="14"/>
                                        </p:tgtEl>
                                        <p:attrNameLst>
                                          <p:attrName>ppt_w</p:attrName>
                                        </p:attrNameLst>
                                      </p:cBhvr>
                                      <p:tavLst>
                                        <p:tav tm="0">
                                          <p:val>
                                            <p:fltVal val="0"/>
                                          </p:val>
                                        </p:tav>
                                        <p:tav tm="100000">
                                          <p:val>
                                            <p:strVal val="#ppt_w"/>
                                          </p:val>
                                        </p:tav>
                                      </p:tavLst>
                                    </p:anim>
                                    <p:anim calcmode="lin" valueType="num">
                                      <p:cBhvr>
                                        <p:cTn id="62" dur="500" fill="hold"/>
                                        <p:tgtEl>
                                          <p:spTgt spid="14"/>
                                        </p:tgtEl>
                                        <p:attrNameLst>
                                          <p:attrName>ppt_h</p:attrName>
                                        </p:attrNameLst>
                                      </p:cBhvr>
                                      <p:tavLst>
                                        <p:tav tm="0">
                                          <p:val>
                                            <p:fltVal val="0"/>
                                          </p:val>
                                        </p:tav>
                                        <p:tav tm="100000">
                                          <p:val>
                                            <p:strVal val="#ppt_h"/>
                                          </p:val>
                                        </p:tav>
                                      </p:tavLst>
                                    </p:anim>
                                    <p:animEffect transition="in" filter="fade">
                                      <p:cBhvr>
                                        <p:cTn id="63" dur="500"/>
                                        <p:tgtEl>
                                          <p:spTgt spid="14"/>
                                        </p:tgtEl>
                                      </p:cBhvr>
                                    </p:animEffect>
                                  </p:childTnLst>
                                </p:cTn>
                              </p:par>
                              <p:par>
                                <p:cTn id="64" presetID="53" presetClass="entr" presetSubtype="16" fill="hold" grpId="0" nodeType="withEffect">
                                  <p:stCondLst>
                                    <p:cond delay="0"/>
                                  </p:stCondLst>
                                  <p:childTnLst>
                                    <p:set>
                                      <p:cBhvr>
                                        <p:cTn id="65" dur="1" fill="hold">
                                          <p:stCondLst>
                                            <p:cond delay="0"/>
                                          </p:stCondLst>
                                        </p:cTn>
                                        <p:tgtEl>
                                          <p:spTgt spid="16"/>
                                        </p:tgtEl>
                                        <p:attrNameLst>
                                          <p:attrName>style.visibility</p:attrName>
                                        </p:attrNameLst>
                                      </p:cBhvr>
                                      <p:to>
                                        <p:strVal val="visible"/>
                                      </p:to>
                                    </p:set>
                                    <p:anim calcmode="lin" valueType="num">
                                      <p:cBhvr>
                                        <p:cTn id="66" dur="500" fill="hold"/>
                                        <p:tgtEl>
                                          <p:spTgt spid="16"/>
                                        </p:tgtEl>
                                        <p:attrNameLst>
                                          <p:attrName>ppt_w</p:attrName>
                                        </p:attrNameLst>
                                      </p:cBhvr>
                                      <p:tavLst>
                                        <p:tav tm="0">
                                          <p:val>
                                            <p:fltVal val="0"/>
                                          </p:val>
                                        </p:tav>
                                        <p:tav tm="100000">
                                          <p:val>
                                            <p:strVal val="#ppt_w"/>
                                          </p:val>
                                        </p:tav>
                                      </p:tavLst>
                                    </p:anim>
                                    <p:anim calcmode="lin" valueType="num">
                                      <p:cBhvr>
                                        <p:cTn id="67" dur="500" fill="hold"/>
                                        <p:tgtEl>
                                          <p:spTgt spid="16"/>
                                        </p:tgtEl>
                                        <p:attrNameLst>
                                          <p:attrName>ppt_h</p:attrName>
                                        </p:attrNameLst>
                                      </p:cBhvr>
                                      <p:tavLst>
                                        <p:tav tm="0">
                                          <p:val>
                                            <p:fltVal val="0"/>
                                          </p:val>
                                        </p:tav>
                                        <p:tav tm="100000">
                                          <p:val>
                                            <p:strVal val="#ppt_h"/>
                                          </p:val>
                                        </p:tav>
                                      </p:tavLst>
                                    </p:anim>
                                    <p:animEffect transition="in" filter="fade">
                                      <p:cBhvr>
                                        <p:cTn id="68" dur="500"/>
                                        <p:tgtEl>
                                          <p:spTgt spid="16"/>
                                        </p:tgtEl>
                                      </p:cBhvr>
                                    </p:animEffect>
                                  </p:childTnLst>
                                </p:cTn>
                              </p:par>
                              <p:par>
                                <p:cTn id="69" presetID="53" presetClass="entr" presetSubtype="16" fill="hold" grpId="0" nodeType="withEffect">
                                  <p:stCondLst>
                                    <p:cond delay="0"/>
                                  </p:stCondLst>
                                  <p:childTnLst>
                                    <p:set>
                                      <p:cBhvr>
                                        <p:cTn id="70" dur="1" fill="hold">
                                          <p:stCondLst>
                                            <p:cond delay="0"/>
                                          </p:stCondLst>
                                        </p:cTn>
                                        <p:tgtEl>
                                          <p:spTgt spid="17"/>
                                        </p:tgtEl>
                                        <p:attrNameLst>
                                          <p:attrName>style.visibility</p:attrName>
                                        </p:attrNameLst>
                                      </p:cBhvr>
                                      <p:to>
                                        <p:strVal val="visible"/>
                                      </p:to>
                                    </p:set>
                                    <p:anim calcmode="lin" valueType="num">
                                      <p:cBhvr>
                                        <p:cTn id="71" dur="500" fill="hold"/>
                                        <p:tgtEl>
                                          <p:spTgt spid="17"/>
                                        </p:tgtEl>
                                        <p:attrNameLst>
                                          <p:attrName>ppt_w</p:attrName>
                                        </p:attrNameLst>
                                      </p:cBhvr>
                                      <p:tavLst>
                                        <p:tav tm="0">
                                          <p:val>
                                            <p:fltVal val="0"/>
                                          </p:val>
                                        </p:tav>
                                        <p:tav tm="100000">
                                          <p:val>
                                            <p:strVal val="#ppt_w"/>
                                          </p:val>
                                        </p:tav>
                                      </p:tavLst>
                                    </p:anim>
                                    <p:anim calcmode="lin" valueType="num">
                                      <p:cBhvr>
                                        <p:cTn id="72" dur="500" fill="hold"/>
                                        <p:tgtEl>
                                          <p:spTgt spid="17"/>
                                        </p:tgtEl>
                                        <p:attrNameLst>
                                          <p:attrName>ppt_h</p:attrName>
                                        </p:attrNameLst>
                                      </p:cBhvr>
                                      <p:tavLst>
                                        <p:tav tm="0">
                                          <p:val>
                                            <p:fltVal val="0"/>
                                          </p:val>
                                        </p:tav>
                                        <p:tav tm="100000">
                                          <p:val>
                                            <p:strVal val="#ppt_h"/>
                                          </p:val>
                                        </p:tav>
                                      </p:tavLst>
                                    </p:anim>
                                    <p:animEffect transition="in" filter="fade">
                                      <p:cBhvr>
                                        <p:cTn id="73" dur="500"/>
                                        <p:tgtEl>
                                          <p:spTgt spid="17"/>
                                        </p:tgtEl>
                                      </p:cBhvr>
                                    </p:animEffect>
                                  </p:childTnLst>
                                </p:cTn>
                              </p:par>
                              <p:par>
                                <p:cTn id="74" presetID="53" presetClass="entr" presetSubtype="16" fill="hold" grpId="0" nodeType="withEffect">
                                  <p:stCondLst>
                                    <p:cond delay="0"/>
                                  </p:stCondLst>
                                  <p:childTnLst>
                                    <p:set>
                                      <p:cBhvr>
                                        <p:cTn id="75" dur="1" fill="hold">
                                          <p:stCondLst>
                                            <p:cond delay="0"/>
                                          </p:stCondLst>
                                        </p:cTn>
                                        <p:tgtEl>
                                          <p:spTgt spid="18"/>
                                        </p:tgtEl>
                                        <p:attrNameLst>
                                          <p:attrName>style.visibility</p:attrName>
                                        </p:attrNameLst>
                                      </p:cBhvr>
                                      <p:to>
                                        <p:strVal val="visible"/>
                                      </p:to>
                                    </p:set>
                                    <p:anim calcmode="lin" valueType="num">
                                      <p:cBhvr>
                                        <p:cTn id="76" dur="500" fill="hold"/>
                                        <p:tgtEl>
                                          <p:spTgt spid="18"/>
                                        </p:tgtEl>
                                        <p:attrNameLst>
                                          <p:attrName>ppt_w</p:attrName>
                                        </p:attrNameLst>
                                      </p:cBhvr>
                                      <p:tavLst>
                                        <p:tav tm="0">
                                          <p:val>
                                            <p:fltVal val="0"/>
                                          </p:val>
                                        </p:tav>
                                        <p:tav tm="100000">
                                          <p:val>
                                            <p:strVal val="#ppt_w"/>
                                          </p:val>
                                        </p:tav>
                                      </p:tavLst>
                                    </p:anim>
                                    <p:anim calcmode="lin" valueType="num">
                                      <p:cBhvr>
                                        <p:cTn id="77" dur="500" fill="hold"/>
                                        <p:tgtEl>
                                          <p:spTgt spid="18"/>
                                        </p:tgtEl>
                                        <p:attrNameLst>
                                          <p:attrName>ppt_h</p:attrName>
                                        </p:attrNameLst>
                                      </p:cBhvr>
                                      <p:tavLst>
                                        <p:tav tm="0">
                                          <p:val>
                                            <p:fltVal val="0"/>
                                          </p:val>
                                        </p:tav>
                                        <p:tav tm="100000">
                                          <p:val>
                                            <p:strVal val="#ppt_h"/>
                                          </p:val>
                                        </p:tav>
                                      </p:tavLst>
                                    </p:anim>
                                    <p:animEffect transition="in" filter="fade">
                                      <p:cBhvr>
                                        <p:cTn id="78"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20" grpId="0" animBg="1"/>
      <p:bldP spid="21" grpId="0" animBg="1"/>
      <p:bldP spid="23" grpId="0" animBg="1"/>
      <p:bldP spid="24" grpId="0" animBg="1"/>
      <p:bldP spid="25" grpId="0" animBg="1"/>
      <p:bldP spid="26" grpId="0" animBg="1"/>
      <p:bldP spid="27" grpId="0" animBg="1"/>
      <p:bldP spid="28" grpId="0" animBg="1"/>
      <p:bldP spid="29" grpId="0" animBg="1"/>
      <p:bldP spid="15" grpId="0" animBg="1"/>
      <p:bldP spid="13" grpId="0" animBg="1"/>
      <p:bldP spid="14" grpId="0" animBg="1"/>
      <p:bldP spid="16" grpId="0" animBg="1"/>
      <p:bldP spid="17" grpId="0" animBg="1"/>
      <p:bldP spid="18"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0" y="188640"/>
            <a:ext cx="9036496" cy="158417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r>
              <a:rPr lang="fa-IR" sz="3000" b="1" dirty="0" smtClean="0">
                <a:cs typeface="B Koodak" pitchFamily="2" charset="-78"/>
              </a:rPr>
              <a:t>واحد تجاري در تخصيص زیان کاهش ارزش نباید مبلغ دفتري یک دارایي را به کمتر از بالاترین مبلغ از بين مبالغ زیر، کاهش دهد:</a:t>
            </a:r>
            <a:endParaRPr lang="fa-IR" sz="3000" b="1" dirty="0">
              <a:cs typeface="B Koodak" pitchFamily="2" charset="-78"/>
            </a:endParaRPr>
          </a:p>
        </p:txBody>
      </p:sp>
      <p:cxnSp>
        <p:nvCxnSpPr>
          <p:cNvPr id="3" name="Straight Connector 2"/>
          <p:cNvCxnSpPr/>
          <p:nvPr/>
        </p:nvCxnSpPr>
        <p:spPr>
          <a:xfrm>
            <a:off x="7884368" y="1700808"/>
            <a:ext cx="0" cy="3960440"/>
          </a:xfrm>
          <a:prstGeom prst="line">
            <a:avLst/>
          </a:prstGeom>
        </p:spPr>
        <p:style>
          <a:lnRef idx="3">
            <a:schemeClr val="dk1"/>
          </a:lnRef>
          <a:fillRef idx="0">
            <a:schemeClr val="dk1"/>
          </a:fillRef>
          <a:effectRef idx="2">
            <a:schemeClr val="dk1"/>
          </a:effectRef>
          <a:fontRef idx="minor">
            <a:schemeClr val="tx1"/>
          </a:fontRef>
        </p:style>
      </p:cxnSp>
      <p:cxnSp>
        <p:nvCxnSpPr>
          <p:cNvPr id="4" name="Straight Connector 3"/>
          <p:cNvCxnSpPr/>
          <p:nvPr/>
        </p:nvCxnSpPr>
        <p:spPr>
          <a:xfrm flipH="1">
            <a:off x="6588224" y="2636912"/>
            <a:ext cx="1296144" cy="0"/>
          </a:xfrm>
          <a:prstGeom prst="line">
            <a:avLst/>
          </a:prstGeom>
        </p:spPr>
        <p:style>
          <a:lnRef idx="3">
            <a:schemeClr val="dk1"/>
          </a:lnRef>
          <a:fillRef idx="0">
            <a:schemeClr val="dk1"/>
          </a:fillRef>
          <a:effectRef idx="2">
            <a:schemeClr val="dk1"/>
          </a:effectRef>
          <a:fontRef idx="minor">
            <a:schemeClr val="tx1"/>
          </a:fontRef>
        </p:style>
      </p:cxnSp>
      <p:cxnSp>
        <p:nvCxnSpPr>
          <p:cNvPr id="5" name="Straight Connector 4"/>
          <p:cNvCxnSpPr/>
          <p:nvPr/>
        </p:nvCxnSpPr>
        <p:spPr>
          <a:xfrm flipH="1">
            <a:off x="6588224" y="4077072"/>
            <a:ext cx="1296144" cy="0"/>
          </a:xfrm>
          <a:prstGeom prst="line">
            <a:avLst/>
          </a:prstGeom>
        </p:spPr>
        <p:style>
          <a:lnRef idx="3">
            <a:schemeClr val="dk1"/>
          </a:lnRef>
          <a:fillRef idx="0">
            <a:schemeClr val="dk1"/>
          </a:fillRef>
          <a:effectRef idx="2">
            <a:schemeClr val="dk1"/>
          </a:effectRef>
          <a:fontRef idx="minor">
            <a:schemeClr val="tx1"/>
          </a:fontRef>
        </p:style>
      </p:cxnSp>
      <p:sp>
        <p:nvSpPr>
          <p:cNvPr id="6" name="Rounded Rectangle 5"/>
          <p:cNvSpPr/>
          <p:nvPr/>
        </p:nvSpPr>
        <p:spPr>
          <a:xfrm>
            <a:off x="1907704" y="3645024"/>
            <a:ext cx="4680520" cy="900100"/>
          </a:xfrm>
          <a:prstGeom prst="roundRect">
            <a:avLst/>
          </a:prstGeom>
        </p:spPr>
        <p:style>
          <a:lnRef idx="1">
            <a:schemeClr val="dk1"/>
          </a:lnRef>
          <a:fillRef idx="2">
            <a:schemeClr val="dk1"/>
          </a:fillRef>
          <a:effectRef idx="1">
            <a:schemeClr val="dk1"/>
          </a:effectRef>
          <a:fontRef idx="minor">
            <a:schemeClr val="dk1"/>
          </a:fontRef>
        </p:style>
        <p:txBody>
          <a:bodyPr rtlCol="1" anchor="ctr"/>
          <a:lstStyle/>
          <a:p>
            <a:r>
              <a:rPr lang="fa-IR" sz="2400" b="1" dirty="0">
                <a:solidFill>
                  <a:schemeClr val="lt1"/>
                </a:solidFill>
                <a:cs typeface="B Koodak" pitchFamily="2" charset="-78"/>
              </a:rPr>
              <a:t>ارزش اقتصادي (اگر قابل تعيين باشد )</a:t>
            </a:r>
          </a:p>
        </p:txBody>
      </p:sp>
      <p:sp>
        <p:nvSpPr>
          <p:cNvPr id="7" name="Rounded Rectangle 6"/>
          <p:cNvSpPr/>
          <p:nvPr/>
        </p:nvSpPr>
        <p:spPr>
          <a:xfrm>
            <a:off x="1835696" y="1988840"/>
            <a:ext cx="4680520" cy="1224136"/>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r>
              <a:rPr lang="fa-IR" sz="2400" b="1" dirty="0" smtClean="0">
                <a:cs typeface="B Koodak" pitchFamily="2" charset="-78"/>
              </a:rPr>
              <a:t>خالص ارزش فروش (اگر </a:t>
            </a:r>
            <a:r>
              <a:rPr lang="fa-IR" sz="2400" b="1" dirty="0">
                <a:cs typeface="B Koodak" pitchFamily="2" charset="-78"/>
              </a:rPr>
              <a:t>قابل تعيين باشد )</a:t>
            </a:r>
          </a:p>
        </p:txBody>
      </p:sp>
      <p:cxnSp>
        <p:nvCxnSpPr>
          <p:cNvPr id="10" name="Straight Connector 9"/>
          <p:cNvCxnSpPr/>
          <p:nvPr/>
        </p:nvCxnSpPr>
        <p:spPr>
          <a:xfrm flipH="1">
            <a:off x="6588224" y="5661248"/>
            <a:ext cx="1296144" cy="0"/>
          </a:xfrm>
          <a:prstGeom prst="line">
            <a:avLst/>
          </a:prstGeom>
        </p:spPr>
        <p:style>
          <a:lnRef idx="3">
            <a:schemeClr val="dk1"/>
          </a:lnRef>
          <a:fillRef idx="0">
            <a:schemeClr val="dk1"/>
          </a:fillRef>
          <a:effectRef idx="2">
            <a:schemeClr val="dk1"/>
          </a:effectRef>
          <a:fontRef idx="minor">
            <a:schemeClr val="tx1"/>
          </a:fontRef>
        </p:style>
      </p:cxnSp>
      <p:sp>
        <p:nvSpPr>
          <p:cNvPr id="12" name="Rounded Rectangle 11"/>
          <p:cNvSpPr/>
          <p:nvPr/>
        </p:nvSpPr>
        <p:spPr>
          <a:xfrm>
            <a:off x="1906281" y="5211198"/>
            <a:ext cx="4680520" cy="900100"/>
          </a:xfrm>
          <a:prstGeom prst="roundRect">
            <a:avLst/>
          </a:prstGeom>
          <a:solidFill>
            <a:srgbClr val="FFFF00"/>
          </a:solidFill>
        </p:spPr>
        <p:style>
          <a:lnRef idx="3">
            <a:schemeClr val="lt1"/>
          </a:lnRef>
          <a:fillRef idx="1">
            <a:schemeClr val="accent3"/>
          </a:fillRef>
          <a:effectRef idx="1">
            <a:schemeClr val="accent3"/>
          </a:effectRef>
          <a:fontRef idx="minor">
            <a:schemeClr val="lt1"/>
          </a:fontRef>
        </p:style>
        <p:txBody>
          <a:bodyPr rtlCol="1" anchor="ctr"/>
          <a:lstStyle/>
          <a:p>
            <a:r>
              <a:rPr lang="fa-IR" sz="2800" b="1" dirty="0" smtClean="0">
                <a:solidFill>
                  <a:schemeClr val="bg1"/>
                </a:solidFill>
                <a:cs typeface="B Koodak" pitchFamily="2" charset="-78"/>
              </a:rPr>
              <a:t>صفر</a:t>
            </a:r>
            <a:endParaRPr lang="fa-IR" sz="2800" b="1" dirty="0">
              <a:solidFill>
                <a:schemeClr val="bg1"/>
              </a:solidFill>
              <a:cs typeface="B Koodak" pitchFamily="2" charset="-78"/>
            </a:endParaRPr>
          </a:p>
        </p:txBody>
      </p:sp>
      <p:sp>
        <p:nvSpPr>
          <p:cNvPr id="11" name="Slide Number Placeholder 10"/>
          <p:cNvSpPr>
            <a:spLocks noGrp="1"/>
          </p:cNvSpPr>
          <p:nvPr>
            <p:ph type="sldNum" sz="quarter" idx="12"/>
          </p:nvPr>
        </p:nvSpPr>
        <p:spPr/>
        <p:txBody>
          <a:bodyPr/>
          <a:lstStyle/>
          <a:p>
            <a:fld id="{DD788B2E-4097-4CAA-B388-826EACC5BA4C}" type="slidenum">
              <a:rPr lang="fa-IR" smtClean="0"/>
              <a:pPr/>
              <a:t>40</a:t>
            </a:fld>
            <a:endParaRPr lang="fa-IR"/>
          </a:p>
        </p:txBody>
      </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539552" y="404664"/>
            <a:ext cx="7200800" cy="1152128"/>
          </a:xfrm>
          <a:prstGeom prst="roundRect">
            <a:avLst/>
          </a:prstGeom>
          <a:solidFill>
            <a:srgbClr val="00B050"/>
          </a:solidFill>
        </p:spPr>
        <p:style>
          <a:lnRef idx="1">
            <a:schemeClr val="accent3"/>
          </a:lnRef>
          <a:fillRef idx="3">
            <a:schemeClr val="accent3"/>
          </a:fillRef>
          <a:effectRef idx="2">
            <a:schemeClr val="accent3"/>
          </a:effectRef>
          <a:fontRef idx="minor">
            <a:schemeClr val="lt1"/>
          </a:fontRef>
        </p:style>
        <p:txBody>
          <a:bodyPr rtlCol="1" anchor="ctr"/>
          <a:lstStyle/>
          <a:p>
            <a:pPr algn="ctr"/>
            <a:r>
              <a:rPr lang="fa-IR" sz="4000" b="1" dirty="0" smtClean="0">
                <a:cs typeface="B Koodak" pitchFamily="2" charset="-78"/>
              </a:rPr>
              <a:t>برگشت زیان کاهش ارزش</a:t>
            </a:r>
            <a:endParaRPr lang="fa-IR" sz="4000" b="1" dirty="0">
              <a:cs typeface="B Koodak" pitchFamily="2" charset="-78"/>
            </a:endParaRPr>
          </a:p>
        </p:txBody>
      </p:sp>
      <p:sp>
        <p:nvSpPr>
          <p:cNvPr id="3" name="Snip Same Side Corner Rectangle 2"/>
          <p:cNvSpPr/>
          <p:nvPr/>
        </p:nvSpPr>
        <p:spPr>
          <a:xfrm>
            <a:off x="664274" y="1610256"/>
            <a:ext cx="7200800" cy="5131111"/>
          </a:xfrm>
          <a:prstGeom prst="snip2SameRect">
            <a:avLst/>
          </a:prstGeom>
          <a:solidFill>
            <a:schemeClr val="tx1">
              <a:lumMod val="85000"/>
            </a:schemeClr>
          </a:soli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just"/>
            <a:r>
              <a:rPr lang="fa-IR" sz="3200" b="1" dirty="0">
                <a:solidFill>
                  <a:schemeClr val="bg1"/>
                </a:solidFill>
                <a:cs typeface="B Koodak" pitchFamily="2" charset="-78"/>
              </a:rPr>
              <a:t>زیان کاهش ارزش شناسایي شده در دوره هاي قبل براي یک </a:t>
            </a:r>
            <a:r>
              <a:rPr lang="fa-IR" sz="3200" b="1" dirty="0" smtClean="0">
                <a:solidFill>
                  <a:schemeClr val="bg1"/>
                </a:solidFill>
                <a:cs typeface="B Koodak" pitchFamily="2" charset="-78"/>
              </a:rPr>
              <a:t>دارایي (به </a:t>
            </a:r>
            <a:r>
              <a:rPr lang="fa-IR" sz="3200" b="1" dirty="0">
                <a:solidFill>
                  <a:schemeClr val="bg1"/>
                </a:solidFill>
                <a:cs typeface="B Koodak" pitchFamily="2" charset="-78"/>
              </a:rPr>
              <a:t>جز </a:t>
            </a:r>
            <a:r>
              <a:rPr lang="fa-IR" sz="3200" b="1" dirty="0" smtClean="0">
                <a:solidFill>
                  <a:schemeClr val="bg1"/>
                </a:solidFill>
                <a:cs typeface="B Koodak" pitchFamily="2" charset="-78"/>
              </a:rPr>
              <a:t>سرقفلي) تنها در صورتي برگشت </a:t>
            </a:r>
            <a:r>
              <a:rPr lang="fa-IR" sz="3200" b="1" dirty="0">
                <a:solidFill>
                  <a:schemeClr val="bg1"/>
                </a:solidFill>
                <a:cs typeface="B Koodak" pitchFamily="2" charset="-78"/>
              </a:rPr>
              <a:t>داده </a:t>
            </a:r>
            <a:r>
              <a:rPr lang="fa-IR" sz="3200" b="1" dirty="0" smtClean="0">
                <a:solidFill>
                  <a:schemeClr val="bg1"/>
                </a:solidFill>
                <a:cs typeface="B Koodak" pitchFamily="2" charset="-78"/>
              </a:rPr>
              <a:t>ميشود که مبلغ</a:t>
            </a:r>
            <a:r>
              <a:rPr lang="fa-IR" sz="3200" b="1" dirty="0">
                <a:solidFill>
                  <a:schemeClr val="bg1"/>
                </a:solidFill>
                <a:cs typeface="B Koodak" pitchFamily="2" charset="-78"/>
              </a:rPr>
              <a:t> </a:t>
            </a:r>
            <a:r>
              <a:rPr lang="fa-IR" sz="3200" b="1" dirty="0" smtClean="0">
                <a:solidFill>
                  <a:schemeClr val="bg1"/>
                </a:solidFill>
                <a:cs typeface="B Koodak" pitchFamily="2" charset="-78"/>
              </a:rPr>
              <a:t>بازیافتني دارایي </a:t>
            </a:r>
            <a:r>
              <a:rPr lang="fa-IR" sz="3200" b="1" dirty="0">
                <a:solidFill>
                  <a:schemeClr val="bg1"/>
                </a:solidFill>
                <a:cs typeface="B Koodak" pitchFamily="2" charset="-78"/>
              </a:rPr>
              <a:t>از </a:t>
            </a:r>
            <a:r>
              <a:rPr lang="fa-IR" sz="3200" b="1" dirty="0" smtClean="0">
                <a:solidFill>
                  <a:schemeClr val="bg1"/>
                </a:solidFill>
                <a:cs typeface="B Koodak" pitchFamily="2" charset="-78"/>
              </a:rPr>
              <a:t>زمان شناسایي آخرین زیان کاهش ارزش،افزایش </a:t>
            </a:r>
            <a:r>
              <a:rPr lang="fa-IR" sz="3200" b="1" dirty="0">
                <a:solidFill>
                  <a:schemeClr val="bg1"/>
                </a:solidFill>
                <a:cs typeface="B Koodak" pitchFamily="2" charset="-78"/>
              </a:rPr>
              <a:t>یافته باشد</a:t>
            </a:r>
            <a:r>
              <a:rPr lang="fa-IR" sz="3200" b="1" dirty="0" smtClean="0">
                <a:solidFill>
                  <a:schemeClr val="bg1"/>
                </a:solidFill>
                <a:cs typeface="B Koodak" pitchFamily="2" charset="-78"/>
              </a:rPr>
              <a:t>.</a:t>
            </a:r>
          </a:p>
          <a:p>
            <a:endParaRPr lang="fa-IR" sz="3200" b="1" dirty="0">
              <a:solidFill>
                <a:schemeClr val="bg1"/>
              </a:solidFill>
              <a:cs typeface="B Koodak" pitchFamily="2" charset="-78"/>
            </a:endParaRPr>
          </a:p>
          <a:p>
            <a:pPr algn="just"/>
            <a:r>
              <a:rPr lang="fa-IR" sz="3200" b="1" dirty="0">
                <a:solidFill>
                  <a:schemeClr val="bg1"/>
                </a:solidFill>
                <a:cs typeface="B Koodak" pitchFamily="2" charset="-78"/>
              </a:rPr>
              <a:t>در </a:t>
            </a:r>
            <a:r>
              <a:rPr lang="fa-IR" sz="3200" b="1" dirty="0" smtClean="0">
                <a:solidFill>
                  <a:schemeClr val="bg1"/>
                </a:solidFill>
                <a:cs typeface="B Koodak" pitchFamily="2" charset="-78"/>
              </a:rPr>
              <a:t>این صورت</a:t>
            </a:r>
            <a:r>
              <a:rPr lang="fa-IR" sz="3200" b="1" dirty="0">
                <a:solidFill>
                  <a:schemeClr val="bg1"/>
                </a:solidFill>
                <a:cs typeface="B Koodak" pitchFamily="2" charset="-78"/>
              </a:rPr>
              <a:t>، </a:t>
            </a:r>
            <a:r>
              <a:rPr lang="fa-IR" sz="3200" b="1" dirty="0" smtClean="0">
                <a:solidFill>
                  <a:schemeClr val="bg1"/>
                </a:solidFill>
                <a:cs typeface="B Koodak" pitchFamily="2" charset="-78"/>
              </a:rPr>
              <a:t>مبلغ دفتري دارایي باید تا مبلغ بازیافتني آن افزایش </a:t>
            </a:r>
            <a:r>
              <a:rPr lang="fa-IR" sz="3200" b="1" dirty="0">
                <a:solidFill>
                  <a:schemeClr val="bg1"/>
                </a:solidFill>
                <a:cs typeface="B Koodak" pitchFamily="2" charset="-78"/>
              </a:rPr>
              <a:t>یابد. این افزایش معرف برگشت زیان کاهش ارزش است.</a:t>
            </a:r>
            <a:endParaRPr lang="fa-IR" sz="3200" dirty="0">
              <a:solidFill>
                <a:schemeClr val="bg1"/>
              </a:solidFill>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41</a:t>
            </a:fld>
            <a:endParaRPr lang="fa-IR"/>
          </a:p>
        </p:txBody>
      </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259632" y="404664"/>
            <a:ext cx="7416824" cy="5760640"/>
          </a:xfrm>
          <a:prstGeom prst="roundRect">
            <a:avLst/>
          </a:prstGeom>
          <a:solidFill>
            <a:schemeClr val="accent3">
              <a:lumMod val="75000"/>
            </a:schemeClr>
          </a:solidFill>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justLow"/>
            <a:r>
              <a:rPr lang="fa-IR" sz="4600" dirty="0" smtClean="0">
                <a:cs typeface="B Koodak" pitchFamily="2" charset="-78"/>
              </a:rPr>
              <a:t>افزایش مبلغ دفتري یک دارایي </a:t>
            </a:r>
            <a:r>
              <a:rPr lang="fa-IR" sz="4600" dirty="0">
                <a:solidFill>
                  <a:schemeClr val="tx1"/>
                </a:solidFill>
                <a:cs typeface="B Koodak" pitchFamily="2" charset="-78"/>
              </a:rPr>
              <a:t>(</a:t>
            </a:r>
            <a:r>
              <a:rPr lang="fa-IR" sz="4600" dirty="0" smtClean="0">
                <a:solidFill>
                  <a:schemeClr val="tx1"/>
                </a:solidFill>
                <a:cs typeface="B Koodak" pitchFamily="2" charset="-78"/>
              </a:rPr>
              <a:t>به جز سرقفلي</a:t>
            </a:r>
            <a:r>
              <a:rPr lang="fa-IR" sz="4600" dirty="0" smtClean="0">
                <a:cs typeface="B Koodak" pitchFamily="2" charset="-78"/>
              </a:rPr>
              <a:t> </a:t>
            </a:r>
            <a:r>
              <a:rPr lang="fa-IR" sz="4600" dirty="0" smtClean="0">
                <a:solidFill>
                  <a:schemeClr val="tx1"/>
                </a:solidFill>
                <a:cs typeface="B Koodak" pitchFamily="2" charset="-78"/>
              </a:rPr>
              <a:t>)</a:t>
            </a:r>
            <a:r>
              <a:rPr lang="fa-IR" sz="4600" dirty="0" smtClean="0">
                <a:cs typeface="B Koodak" pitchFamily="2" charset="-78"/>
              </a:rPr>
              <a:t>ناشي </a:t>
            </a:r>
            <a:r>
              <a:rPr lang="fa-IR" sz="4600" dirty="0">
                <a:cs typeface="B Koodak" pitchFamily="2" charset="-78"/>
              </a:rPr>
              <a:t>از برگشت زیان کاهش ارزش ، نباید موجب </a:t>
            </a:r>
            <a:r>
              <a:rPr lang="fa-IR" sz="4600" dirty="0" smtClean="0">
                <a:cs typeface="B Koodak" pitchFamily="2" charset="-78"/>
              </a:rPr>
              <a:t>شودمبلغ </a:t>
            </a:r>
            <a:r>
              <a:rPr lang="fa-IR" sz="4600" dirty="0">
                <a:cs typeface="B Koodak" pitchFamily="2" charset="-78"/>
              </a:rPr>
              <a:t>دفتري جدید از مبلغ دفتري محاسبه شده با </a:t>
            </a:r>
            <a:r>
              <a:rPr lang="fa-IR" sz="4600" dirty="0" smtClean="0">
                <a:cs typeface="B Koodak" pitchFamily="2" charset="-78"/>
              </a:rPr>
              <a:t>فرض عدم شناسایي زیا </a:t>
            </a:r>
            <a:r>
              <a:rPr lang="fa-IR" sz="4600" dirty="0">
                <a:cs typeface="B Koodak" pitchFamily="2" charset="-78"/>
              </a:rPr>
              <a:t>ن </a:t>
            </a:r>
            <a:r>
              <a:rPr lang="fa-IR" sz="4600" dirty="0" smtClean="0">
                <a:cs typeface="B Koodak" pitchFamily="2" charset="-78"/>
              </a:rPr>
              <a:t>کاهش ارزش </a:t>
            </a:r>
            <a:r>
              <a:rPr lang="fa-IR" sz="4600" dirty="0">
                <a:cs typeface="B Koodak" pitchFamily="2" charset="-78"/>
              </a:rPr>
              <a:t>در </a:t>
            </a:r>
            <a:r>
              <a:rPr lang="fa-IR" sz="4600" dirty="0" smtClean="0">
                <a:cs typeface="B Koodak" pitchFamily="2" charset="-78"/>
              </a:rPr>
              <a:t>سالها </a:t>
            </a:r>
            <a:r>
              <a:rPr lang="fa-IR" sz="4600" dirty="0">
                <a:cs typeface="B Koodak" pitchFamily="2" charset="-78"/>
              </a:rPr>
              <a:t>ي </a:t>
            </a:r>
            <a:r>
              <a:rPr lang="fa-IR" sz="4600" dirty="0" smtClean="0">
                <a:cs typeface="B Koodak" pitchFamily="2" charset="-78"/>
              </a:rPr>
              <a:t>قبل ،بيشتر </a:t>
            </a:r>
            <a:r>
              <a:rPr lang="fa-IR" sz="4600" dirty="0">
                <a:cs typeface="B Koodak" pitchFamily="2" charset="-78"/>
              </a:rPr>
              <a:t>شود.</a:t>
            </a:r>
          </a:p>
        </p:txBody>
      </p:sp>
      <p:sp>
        <p:nvSpPr>
          <p:cNvPr id="3" name="Rectangle 2"/>
          <p:cNvSpPr/>
          <p:nvPr/>
        </p:nvSpPr>
        <p:spPr>
          <a:xfrm>
            <a:off x="-36512" y="1628800"/>
            <a:ext cx="1296144" cy="367240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pPr algn="ctr"/>
            <a:r>
              <a:rPr lang="fa-IR" sz="3200" b="1" dirty="0" smtClean="0">
                <a:cs typeface="B Koodak" pitchFamily="2" charset="-78"/>
              </a:rPr>
              <a:t>نكات برجسته</a:t>
            </a:r>
            <a:endParaRPr lang="fa-IR" sz="3200" b="1"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42</a:t>
            </a:fld>
            <a:endParaRPr lang="fa-IR"/>
          </a:p>
        </p:txBody>
      </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0" y="357166"/>
            <a:ext cx="1080120" cy="1512168"/>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cs typeface="B Koodak" pitchFamily="2" charset="-78"/>
              </a:rPr>
              <a:t>مثال</a:t>
            </a:r>
            <a:r>
              <a:rPr lang="fa-IR" sz="2000" b="1" dirty="0" smtClean="0">
                <a:cs typeface="+mj-cs"/>
              </a:rPr>
              <a:t> </a:t>
            </a:r>
            <a:endParaRPr lang="fa-IR" sz="2000" b="1" dirty="0">
              <a:cs typeface="+mj-cs"/>
            </a:endParaRPr>
          </a:p>
        </p:txBody>
      </p:sp>
      <p:sp>
        <p:nvSpPr>
          <p:cNvPr id="3" name="Rounded Rectangle 2"/>
          <p:cNvSpPr/>
          <p:nvPr/>
        </p:nvSpPr>
        <p:spPr>
          <a:xfrm>
            <a:off x="500034" y="1928802"/>
            <a:ext cx="8136904" cy="648072"/>
          </a:xfrm>
          <a:prstGeom prst="roundRect">
            <a:avLst/>
          </a:prstGeom>
        </p:spPr>
        <p:style>
          <a:lnRef idx="1">
            <a:schemeClr val="accent3"/>
          </a:lnRef>
          <a:fillRef idx="3">
            <a:schemeClr val="accent3"/>
          </a:fillRef>
          <a:effectRef idx="2">
            <a:schemeClr val="accent3"/>
          </a:effectRef>
          <a:fontRef idx="minor">
            <a:schemeClr val="lt1"/>
          </a:fontRef>
        </p:style>
        <p:txBody>
          <a:bodyPr rtlCol="1" anchor="ctr"/>
          <a:lstStyle/>
          <a:p>
            <a:pPr algn="l"/>
            <a:r>
              <a:rPr lang="fa-IR" sz="3000" dirty="0" smtClean="0">
                <a:cs typeface="B Koodak" pitchFamily="2" charset="-78"/>
              </a:rPr>
              <a:t>400ر865ر 4=008ر621ر1*2-000ر109ر8 =مبلغ دفتري </a:t>
            </a:r>
            <a:r>
              <a:rPr lang="fa-IR" sz="3000" dirty="0">
                <a:cs typeface="B Koodak" pitchFamily="2" charset="-78"/>
              </a:rPr>
              <a:t> </a:t>
            </a:r>
            <a:r>
              <a:rPr lang="fa-IR" sz="3000" dirty="0" smtClean="0">
                <a:cs typeface="B Koodak" pitchFamily="2" charset="-78"/>
              </a:rPr>
              <a:t> </a:t>
            </a:r>
            <a:endParaRPr lang="fa-IR" sz="3000" dirty="0">
              <a:cs typeface="B Koodak" pitchFamily="2" charset="-78"/>
            </a:endParaRPr>
          </a:p>
        </p:txBody>
      </p:sp>
      <p:sp>
        <p:nvSpPr>
          <p:cNvPr id="5" name="Rounded Rectangle 4"/>
          <p:cNvSpPr/>
          <p:nvPr/>
        </p:nvSpPr>
        <p:spPr>
          <a:xfrm>
            <a:off x="0" y="3573016"/>
            <a:ext cx="9036496" cy="1512168"/>
          </a:xfrm>
          <a:prstGeom prst="roundRect">
            <a:avLst/>
          </a:prstGeom>
        </p:spPr>
        <p:style>
          <a:lnRef idx="1">
            <a:schemeClr val="accent3"/>
          </a:lnRef>
          <a:fillRef idx="3">
            <a:schemeClr val="accent3"/>
          </a:fillRef>
          <a:effectRef idx="2">
            <a:schemeClr val="accent3"/>
          </a:effectRef>
          <a:fontRef idx="minor">
            <a:schemeClr val="lt1"/>
          </a:fontRef>
        </p:style>
        <p:txBody>
          <a:bodyPr rtlCol="1" anchor="ctr"/>
          <a:lstStyle/>
          <a:p>
            <a:pPr algn="l"/>
            <a:r>
              <a:rPr lang="fa-IR" sz="3000" dirty="0" smtClean="0">
                <a:cs typeface="B Koodak" pitchFamily="2" charset="-78"/>
              </a:rPr>
              <a:t>000ر100ر5 =000ر700ر1 * 3 – 000ر200ر10=مبلغ دفتري درصورت عدم شناسايي كاهش ارزس    </a:t>
            </a:r>
            <a:endParaRPr lang="fa-IR" sz="3000" dirty="0">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43</a:t>
            </a:fld>
            <a:endParaRPr lang="fa-IR"/>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259632" y="404664"/>
            <a:ext cx="7416824" cy="5760640"/>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pPr algn="justLow"/>
            <a:r>
              <a:rPr lang="fa-IR" sz="3800" dirty="0" smtClean="0">
                <a:cs typeface="B Koodak" pitchFamily="2" charset="-78"/>
              </a:rPr>
              <a:t>پس از شناسایي برگشت زیان کاهش ارزش ،استهلاك دارایي باید در دور ه ها ي آتي تعدیل شود تا مبلغ دفتري جدید دارایي پس از کسر ارزش باقيمانده آن (در صورت وجود)بر مبنایي سيستماتيک طي سالهاي باقيمانده عمرمفيد دارایي ، تخصيص یابد.</a:t>
            </a:r>
            <a:endParaRPr lang="fa-IR" sz="3800" dirty="0">
              <a:cs typeface="B Koodak" pitchFamily="2" charset="-78"/>
            </a:endParaRPr>
          </a:p>
        </p:txBody>
      </p:sp>
      <p:sp>
        <p:nvSpPr>
          <p:cNvPr id="4" name="Rounded Rectangle 3"/>
          <p:cNvSpPr/>
          <p:nvPr/>
        </p:nvSpPr>
        <p:spPr>
          <a:xfrm>
            <a:off x="0" y="1500174"/>
            <a:ext cx="1285852" cy="3714776"/>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fa-IR" sz="2800" dirty="0" smtClean="0">
                <a:cs typeface="B Koodak" pitchFamily="2" charset="-78"/>
              </a:rPr>
              <a:t>نکات برجسته</a:t>
            </a:r>
            <a:endParaRPr lang="en-US" sz="2800" dirty="0">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44</a:t>
            </a:fld>
            <a:endParaRPr lang="fa-I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611560" y="548680"/>
            <a:ext cx="7200800" cy="1152128"/>
          </a:xfrm>
          <a:prstGeom prst="roundRect">
            <a:avLst/>
          </a:prstGeom>
        </p:spPr>
        <p:style>
          <a:lnRef idx="1">
            <a:schemeClr val="accent5"/>
          </a:lnRef>
          <a:fillRef idx="3">
            <a:schemeClr val="accent5"/>
          </a:fillRef>
          <a:effectRef idx="2">
            <a:schemeClr val="accent5"/>
          </a:effectRef>
          <a:fontRef idx="minor">
            <a:schemeClr val="lt1"/>
          </a:fontRef>
        </p:style>
        <p:txBody>
          <a:bodyPr rtlCol="1" anchor="ctr"/>
          <a:lstStyle/>
          <a:p>
            <a:pPr algn="ctr"/>
            <a:r>
              <a:rPr lang="fa-IR" sz="3500" b="1" dirty="0" smtClean="0">
                <a:cs typeface="B Koodak" pitchFamily="2" charset="-78"/>
              </a:rPr>
              <a:t>برگشت زیان کاهش ارزش </a:t>
            </a:r>
            <a:r>
              <a:rPr lang="fa-IR" sz="3500" b="1" dirty="0">
                <a:cs typeface="B Koodak" pitchFamily="2" charset="-78"/>
              </a:rPr>
              <a:t>واحد مولد وجه نقد</a:t>
            </a:r>
            <a:endParaRPr lang="fa-IR" sz="3500" dirty="0">
              <a:cs typeface="B Koodak" pitchFamily="2" charset="-78"/>
            </a:endParaRPr>
          </a:p>
        </p:txBody>
      </p:sp>
      <p:sp>
        <p:nvSpPr>
          <p:cNvPr id="3" name="Oval 2"/>
          <p:cNvSpPr/>
          <p:nvPr/>
        </p:nvSpPr>
        <p:spPr>
          <a:xfrm>
            <a:off x="322741" y="2405972"/>
            <a:ext cx="7992888" cy="3672408"/>
          </a:xfrm>
          <a:prstGeom prst="ellipse">
            <a:avLst/>
          </a:prstGeom>
        </p:spPr>
        <p:style>
          <a:lnRef idx="2">
            <a:schemeClr val="accent6"/>
          </a:lnRef>
          <a:fillRef idx="1">
            <a:schemeClr val="lt1"/>
          </a:fillRef>
          <a:effectRef idx="0">
            <a:schemeClr val="accent6"/>
          </a:effectRef>
          <a:fontRef idx="minor">
            <a:schemeClr val="dk1"/>
          </a:fontRef>
        </p:style>
        <p:txBody>
          <a:bodyPr rtlCol="1" anchor="ctr"/>
          <a:lstStyle/>
          <a:p>
            <a:pPr>
              <a:lnSpc>
                <a:spcPct val="150000"/>
              </a:lnSpc>
            </a:pPr>
            <a:r>
              <a:rPr lang="fa-IR" sz="3000" b="1" dirty="0" smtClean="0">
                <a:cs typeface="B Koodak" pitchFamily="2" charset="-78"/>
              </a:rPr>
              <a:t>برگشت زیان کاهش ارزش </a:t>
            </a:r>
            <a:r>
              <a:rPr lang="fa-IR" sz="3000" b="1" dirty="0">
                <a:cs typeface="B Koodak" pitchFamily="2" charset="-78"/>
              </a:rPr>
              <a:t>یک واحد مولد وجه نقد </a:t>
            </a:r>
            <a:r>
              <a:rPr lang="fa-IR" sz="3000" b="1" dirty="0" smtClean="0">
                <a:cs typeface="B Koodak" pitchFamily="2" charset="-78"/>
              </a:rPr>
              <a:t>بایدبه </a:t>
            </a:r>
            <a:r>
              <a:rPr lang="fa-IR" sz="3000" b="1" dirty="0">
                <a:cs typeface="B Koodak" pitchFamily="2" charset="-78"/>
              </a:rPr>
              <a:t>تناسب </a:t>
            </a:r>
            <a:r>
              <a:rPr lang="fa-IR" sz="3000" b="1" dirty="0" smtClean="0">
                <a:cs typeface="B Koodak" pitchFamily="2" charset="-78"/>
              </a:rPr>
              <a:t>مبالغ </a:t>
            </a:r>
            <a:r>
              <a:rPr lang="fa-IR" sz="3000" b="1" dirty="0">
                <a:cs typeface="B Koodak" pitchFamily="2" charset="-78"/>
              </a:rPr>
              <a:t>دفتر ي دارایيها ي آن واحد </a:t>
            </a:r>
            <a:r>
              <a:rPr lang="fa-IR" sz="3000" b="1" dirty="0" smtClean="0">
                <a:cs typeface="B Koodak" pitchFamily="2" charset="-78"/>
              </a:rPr>
              <a:t>(به جز سرقفلي)تخصيص </a:t>
            </a:r>
            <a:r>
              <a:rPr lang="fa-IR" sz="3000" b="1" dirty="0">
                <a:cs typeface="B Koodak" pitchFamily="2" charset="-78"/>
              </a:rPr>
              <a:t>یابد.</a:t>
            </a:r>
          </a:p>
        </p:txBody>
      </p:sp>
      <p:sp>
        <p:nvSpPr>
          <p:cNvPr id="4" name="Slide Number Placeholder 3"/>
          <p:cNvSpPr>
            <a:spLocks noGrp="1"/>
          </p:cNvSpPr>
          <p:nvPr>
            <p:ph type="sldNum" sz="quarter" idx="12"/>
          </p:nvPr>
        </p:nvSpPr>
        <p:spPr/>
        <p:txBody>
          <a:bodyPr/>
          <a:lstStyle/>
          <a:p>
            <a:fld id="{DD788B2E-4097-4CAA-B388-826EACC5BA4C}" type="slidenum">
              <a:rPr lang="fa-IR" smtClean="0"/>
              <a:pPr/>
              <a:t>45</a:t>
            </a:fld>
            <a:endParaRPr lang="fa-IR"/>
          </a:p>
        </p:txBody>
      </p:sp>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ounded Rectangle 2"/>
          <p:cNvSpPr/>
          <p:nvPr/>
        </p:nvSpPr>
        <p:spPr>
          <a:xfrm>
            <a:off x="179512" y="188640"/>
            <a:ext cx="8856984" cy="1584176"/>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1" anchor="ctr"/>
          <a:lstStyle/>
          <a:p>
            <a:r>
              <a:rPr lang="fa-IR" sz="3200" b="1" dirty="0">
                <a:cs typeface="B Koodak" pitchFamily="2" charset="-78"/>
              </a:rPr>
              <a:t>در تخصيص برگشت زیان </a:t>
            </a:r>
            <a:r>
              <a:rPr lang="fa-IR" sz="3200" b="1" dirty="0" smtClean="0">
                <a:cs typeface="B Koodak" pitchFamily="2" charset="-78"/>
              </a:rPr>
              <a:t>کاهش ارزش یک واحد مولد وجه نقد، مبلغ</a:t>
            </a:r>
            <a:r>
              <a:rPr lang="fa-IR" sz="3200" b="1" dirty="0">
                <a:cs typeface="B Koodak" pitchFamily="2" charset="-78"/>
              </a:rPr>
              <a:t> </a:t>
            </a:r>
            <a:r>
              <a:rPr lang="fa-IR" sz="3200" b="1" dirty="0" smtClean="0">
                <a:cs typeface="B Koodak" pitchFamily="2" charset="-78"/>
              </a:rPr>
              <a:t>دفتر </a:t>
            </a:r>
            <a:r>
              <a:rPr lang="fa-IR" sz="3200" b="1" dirty="0">
                <a:cs typeface="B Koodak" pitchFamily="2" charset="-78"/>
              </a:rPr>
              <a:t>ي </a:t>
            </a:r>
            <a:r>
              <a:rPr lang="fa-IR" sz="3200" b="1" dirty="0" smtClean="0">
                <a:cs typeface="B Koodak" pitchFamily="2" charset="-78"/>
              </a:rPr>
              <a:t>دارایي </a:t>
            </a:r>
            <a:r>
              <a:rPr lang="fa-IR" sz="3200" b="1" dirty="0">
                <a:cs typeface="B Koodak" pitchFamily="2" charset="-78"/>
              </a:rPr>
              <a:t>نباید از </a:t>
            </a:r>
            <a:r>
              <a:rPr lang="fa-IR" sz="3200" b="1" dirty="0" smtClean="0">
                <a:cs typeface="B Koodak" pitchFamily="2" charset="-78"/>
              </a:rPr>
              <a:t>اقل مبالغ </a:t>
            </a:r>
            <a:r>
              <a:rPr lang="fa-IR" sz="3200" b="1" dirty="0">
                <a:cs typeface="B Koodak" pitchFamily="2" charset="-78"/>
              </a:rPr>
              <a:t>زیر، بيشتر شود:</a:t>
            </a:r>
          </a:p>
        </p:txBody>
      </p:sp>
      <p:cxnSp>
        <p:nvCxnSpPr>
          <p:cNvPr id="9" name="Straight Connector 8"/>
          <p:cNvCxnSpPr/>
          <p:nvPr/>
        </p:nvCxnSpPr>
        <p:spPr>
          <a:xfrm>
            <a:off x="7884368" y="1772816"/>
            <a:ext cx="0" cy="3096344"/>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p:cNvCxnSpPr/>
          <p:nvPr/>
        </p:nvCxnSpPr>
        <p:spPr>
          <a:xfrm flipH="1">
            <a:off x="6588224" y="2924944"/>
            <a:ext cx="1296144" cy="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p:cNvCxnSpPr/>
          <p:nvPr/>
        </p:nvCxnSpPr>
        <p:spPr>
          <a:xfrm flipH="1">
            <a:off x="6588224" y="4869160"/>
            <a:ext cx="1296144" cy="0"/>
          </a:xfrm>
          <a:prstGeom prst="line">
            <a:avLst/>
          </a:prstGeom>
        </p:spPr>
        <p:style>
          <a:lnRef idx="3">
            <a:schemeClr val="dk1"/>
          </a:lnRef>
          <a:fillRef idx="0">
            <a:schemeClr val="dk1"/>
          </a:fillRef>
          <a:effectRef idx="2">
            <a:schemeClr val="dk1"/>
          </a:effectRef>
          <a:fontRef idx="minor">
            <a:schemeClr val="tx1"/>
          </a:fontRef>
        </p:style>
      </p:cxnSp>
      <p:sp>
        <p:nvSpPr>
          <p:cNvPr id="2" name="Rounded Rectangle 1"/>
          <p:cNvSpPr/>
          <p:nvPr/>
        </p:nvSpPr>
        <p:spPr>
          <a:xfrm>
            <a:off x="2051720" y="2132856"/>
            <a:ext cx="4536504" cy="1224136"/>
          </a:xfrm>
          <a:prstGeom prst="roundRect">
            <a:avLst/>
          </a:prstGeom>
        </p:spPr>
        <p:style>
          <a:lnRef idx="3">
            <a:schemeClr val="lt1"/>
          </a:lnRef>
          <a:fillRef idx="1">
            <a:schemeClr val="accent5"/>
          </a:fillRef>
          <a:effectRef idx="1">
            <a:schemeClr val="accent5"/>
          </a:effectRef>
          <a:fontRef idx="minor">
            <a:schemeClr val="lt1"/>
          </a:fontRef>
        </p:style>
        <p:txBody>
          <a:bodyPr rtlCol="1" anchor="ctr"/>
          <a:lstStyle/>
          <a:p>
            <a:pPr algn="ctr"/>
            <a:r>
              <a:rPr lang="fa-IR" sz="2400" dirty="0" smtClean="0">
                <a:cs typeface="B Koodak" pitchFamily="2" charset="-78"/>
              </a:rPr>
              <a:t>مبلغ بازیافتني </a:t>
            </a:r>
            <a:r>
              <a:rPr lang="fa-IR" sz="2400" dirty="0">
                <a:cs typeface="B Koodak" pitchFamily="2" charset="-78"/>
              </a:rPr>
              <a:t>آ ن </a:t>
            </a:r>
            <a:r>
              <a:rPr lang="fa-IR" sz="2400" dirty="0" smtClean="0">
                <a:cs typeface="B Koodak" pitchFamily="2" charset="-78"/>
              </a:rPr>
              <a:t>(اگر قابل تعيين باشد)</a:t>
            </a:r>
            <a:endParaRPr lang="fa-IR" sz="2400" dirty="0">
              <a:cs typeface="B Koodak" pitchFamily="2" charset="-78"/>
            </a:endParaRPr>
          </a:p>
        </p:txBody>
      </p:sp>
      <p:sp>
        <p:nvSpPr>
          <p:cNvPr id="7" name="Rounded Rectangle 6"/>
          <p:cNvSpPr/>
          <p:nvPr/>
        </p:nvSpPr>
        <p:spPr>
          <a:xfrm>
            <a:off x="2051720" y="3914816"/>
            <a:ext cx="4536504" cy="1800200"/>
          </a:xfrm>
          <a:prstGeom prst="roundRect">
            <a:avLst/>
          </a:prstGeom>
        </p:spPr>
        <p:style>
          <a:lnRef idx="3">
            <a:schemeClr val="lt1"/>
          </a:lnRef>
          <a:fillRef idx="1">
            <a:schemeClr val="accent3"/>
          </a:fillRef>
          <a:effectRef idx="1">
            <a:schemeClr val="accent3"/>
          </a:effectRef>
          <a:fontRef idx="minor">
            <a:schemeClr val="lt1"/>
          </a:fontRef>
        </p:style>
        <p:txBody>
          <a:bodyPr rtlCol="1" anchor="ctr"/>
          <a:lstStyle/>
          <a:p>
            <a:pPr algn="just"/>
            <a:r>
              <a:rPr lang="fa-IR" sz="2200" dirty="0">
                <a:cs typeface="B Koodak" pitchFamily="2" charset="-78"/>
              </a:rPr>
              <a:t>مبلغ دفتري </a:t>
            </a:r>
            <a:r>
              <a:rPr lang="fa-IR" sz="2200" dirty="0" smtClean="0">
                <a:cs typeface="B Koodak" pitchFamily="2" charset="-78"/>
              </a:rPr>
              <a:t>دارایي با فرض عدم شناسایي</a:t>
            </a:r>
            <a:r>
              <a:rPr lang="fa-IR" sz="2200" dirty="0">
                <a:cs typeface="B Koodak" pitchFamily="2" charset="-78"/>
              </a:rPr>
              <a:t> </a:t>
            </a:r>
            <a:r>
              <a:rPr lang="fa-IR" sz="2200" dirty="0" smtClean="0">
                <a:cs typeface="B Koodak" pitchFamily="2" charset="-78"/>
              </a:rPr>
              <a:t>زیان کاهش </a:t>
            </a:r>
            <a:r>
              <a:rPr lang="fa-IR" sz="2200" dirty="0">
                <a:cs typeface="B Koodak" pitchFamily="2" charset="-78"/>
              </a:rPr>
              <a:t>ارزش </a:t>
            </a:r>
            <a:r>
              <a:rPr lang="fa-IR" sz="2200" dirty="0" smtClean="0">
                <a:cs typeface="B Koodak" pitchFamily="2" charset="-78"/>
              </a:rPr>
              <a:t>براي دارایي </a:t>
            </a:r>
            <a:r>
              <a:rPr lang="fa-IR" sz="2200" dirty="0">
                <a:cs typeface="B Koodak" pitchFamily="2" charset="-78"/>
              </a:rPr>
              <a:t>در </a:t>
            </a:r>
            <a:r>
              <a:rPr lang="fa-IR" sz="2200" dirty="0" smtClean="0">
                <a:cs typeface="B Koodak" pitchFamily="2" charset="-78"/>
              </a:rPr>
              <a:t>سالهاي قبل .</a:t>
            </a:r>
            <a:endParaRPr lang="fa-IR" sz="2200" dirty="0">
              <a:cs typeface="B Koodak" pitchFamily="2" charset="-78"/>
            </a:endParaRPr>
          </a:p>
        </p:txBody>
      </p:sp>
      <p:sp>
        <p:nvSpPr>
          <p:cNvPr id="5" name="Rounded Rectangle 4"/>
          <p:cNvSpPr/>
          <p:nvPr/>
        </p:nvSpPr>
        <p:spPr>
          <a:xfrm>
            <a:off x="395536" y="5733256"/>
            <a:ext cx="8136904" cy="908720"/>
          </a:xfrm>
          <a:prstGeom prst="roundRect">
            <a:avLst/>
          </a:prstGeom>
        </p:spPr>
        <p:style>
          <a:lnRef idx="2">
            <a:schemeClr val="dk1">
              <a:shade val="50000"/>
            </a:schemeClr>
          </a:lnRef>
          <a:fillRef idx="1">
            <a:schemeClr val="dk1"/>
          </a:fillRef>
          <a:effectRef idx="0">
            <a:schemeClr val="dk1"/>
          </a:effectRef>
          <a:fontRef idx="minor">
            <a:schemeClr val="lt1"/>
          </a:fontRef>
        </p:style>
        <p:txBody>
          <a:bodyPr rtlCol="1" anchor="ctr"/>
          <a:lstStyle/>
          <a:p>
            <a:r>
              <a:rPr lang="fa-IR" sz="2300" dirty="0" smtClean="0">
                <a:cs typeface="B Koodak" pitchFamily="2" charset="-78"/>
              </a:rPr>
              <a:t>مبلغ برگشت زیان کاهش ارزش </a:t>
            </a:r>
            <a:r>
              <a:rPr lang="fa-IR" sz="2300" dirty="0">
                <a:cs typeface="B Koodak" pitchFamily="2" charset="-78"/>
              </a:rPr>
              <a:t>غيرقابل تخصيص به یک دارایي به دليل فوق، باید به تناسب </a:t>
            </a:r>
            <a:r>
              <a:rPr lang="fa-IR" sz="2300" dirty="0" smtClean="0">
                <a:cs typeface="B Koodak" pitchFamily="2" charset="-78"/>
              </a:rPr>
              <a:t>بين سایر </a:t>
            </a:r>
            <a:r>
              <a:rPr lang="fa-IR" sz="2300" dirty="0">
                <a:cs typeface="B Koodak" pitchFamily="2" charset="-78"/>
              </a:rPr>
              <a:t>دارایيها ي واحد مولد وجه </a:t>
            </a:r>
            <a:r>
              <a:rPr lang="fa-IR" sz="2300" dirty="0" smtClean="0">
                <a:cs typeface="B Koodak" pitchFamily="2" charset="-78"/>
              </a:rPr>
              <a:t>نقدبه (جز سرقفلي )تخصيص </a:t>
            </a:r>
            <a:r>
              <a:rPr lang="fa-IR" sz="2300" dirty="0">
                <a:cs typeface="B Koodak" pitchFamily="2" charset="-78"/>
              </a:rPr>
              <a:t>یابد.</a:t>
            </a:r>
          </a:p>
        </p:txBody>
      </p:sp>
      <p:sp>
        <p:nvSpPr>
          <p:cNvPr id="10" name="Slide Number Placeholder 9"/>
          <p:cNvSpPr>
            <a:spLocks noGrp="1"/>
          </p:cNvSpPr>
          <p:nvPr>
            <p:ph type="sldNum" sz="quarter" idx="12"/>
          </p:nvPr>
        </p:nvSpPr>
        <p:spPr/>
        <p:txBody>
          <a:bodyPr/>
          <a:lstStyle/>
          <a:p>
            <a:fld id="{DD788B2E-4097-4CAA-B388-826EACC5BA4C}" type="slidenum">
              <a:rPr lang="fa-IR" smtClean="0"/>
              <a:pPr/>
              <a:t>46</a:t>
            </a:fld>
            <a:endParaRPr lang="fa-IR"/>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23528" y="764704"/>
            <a:ext cx="8136904" cy="5832648"/>
          </a:xfrm>
          <a:prstGeom prst="roundRect">
            <a:avLst/>
          </a:prstGeom>
        </p:spPr>
        <p:style>
          <a:lnRef idx="0">
            <a:schemeClr val="accent3"/>
          </a:lnRef>
          <a:fillRef idx="3">
            <a:schemeClr val="accent3"/>
          </a:fillRef>
          <a:effectRef idx="3">
            <a:schemeClr val="accent3"/>
          </a:effectRef>
          <a:fontRef idx="minor">
            <a:schemeClr val="lt1"/>
          </a:fontRef>
        </p:style>
        <p:txBody>
          <a:bodyPr rtlCol="1" anchor="ctr"/>
          <a:lstStyle/>
          <a:p>
            <a:pPr algn="ctr"/>
            <a:endParaRPr lang="fa-IR" dirty="0"/>
          </a:p>
        </p:txBody>
      </p:sp>
      <p:sp>
        <p:nvSpPr>
          <p:cNvPr id="3" name="Rectangle 2"/>
          <p:cNvSpPr/>
          <p:nvPr/>
        </p:nvSpPr>
        <p:spPr>
          <a:xfrm>
            <a:off x="1115616" y="1340768"/>
            <a:ext cx="5904656" cy="1152128"/>
          </a:xfrm>
          <a:prstGeom prst="rect">
            <a:avLst/>
          </a:prstGeom>
        </p:spPr>
        <p:style>
          <a:lnRef idx="0">
            <a:schemeClr val="accent5"/>
          </a:lnRef>
          <a:fillRef idx="3">
            <a:schemeClr val="accent5"/>
          </a:fillRef>
          <a:effectRef idx="3">
            <a:schemeClr val="accent5"/>
          </a:effectRef>
          <a:fontRef idx="minor">
            <a:schemeClr val="lt1"/>
          </a:fontRef>
        </p:style>
        <p:txBody>
          <a:bodyPr rtlCol="1" anchor="ctr"/>
          <a:lstStyle/>
          <a:p>
            <a:pPr algn="ctr"/>
            <a:r>
              <a:rPr lang="fa-IR" sz="2400" b="1" dirty="0" smtClean="0">
                <a:solidFill>
                  <a:schemeClr val="tx1"/>
                </a:solidFill>
                <a:cs typeface="+mj-cs"/>
              </a:rPr>
              <a:t>برگشت زيان كاهش ارزش سرقفلي </a:t>
            </a:r>
            <a:endParaRPr lang="fa-IR" sz="2400" b="1" dirty="0">
              <a:solidFill>
                <a:schemeClr val="tx1"/>
              </a:solidFill>
              <a:cs typeface="+mj-cs"/>
            </a:endParaRPr>
          </a:p>
        </p:txBody>
      </p:sp>
      <p:sp>
        <p:nvSpPr>
          <p:cNvPr id="4" name="Rounded Rectangle 3"/>
          <p:cNvSpPr/>
          <p:nvPr/>
        </p:nvSpPr>
        <p:spPr>
          <a:xfrm>
            <a:off x="971600" y="2924944"/>
            <a:ext cx="6048672" cy="3168352"/>
          </a:xfrm>
          <a:prstGeom prst="roundRect">
            <a:avLst/>
          </a:prstGeom>
          <a:solidFill>
            <a:schemeClr val="accent4">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a:cs typeface="+mj-cs"/>
              </a:rPr>
              <a:t>زیان </a:t>
            </a:r>
            <a:r>
              <a:rPr lang="fa-IR" b="1" dirty="0" smtClean="0">
                <a:cs typeface="+mj-cs"/>
              </a:rPr>
              <a:t>کاهش ارزش شناسایي </a:t>
            </a:r>
            <a:r>
              <a:rPr lang="fa-IR" b="1" dirty="0">
                <a:cs typeface="+mj-cs"/>
              </a:rPr>
              <a:t>شد ه برا ي </a:t>
            </a:r>
            <a:r>
              <a:rPr lang="fa-IR" b="1" dirty="0" smtClean="0">
                <a:cs typeface="+mj-cs"/>
              </a:rPr>
              <a:t>سرقفلي</a:t>
            </a:r>
          </a:p>
          <a:p>
            <a:pPr algn="ctr"/>
            <a:endParaRPr lang="fa-IR" b="1" dirty="0">
              <a:cs typeface="+mj-cs"/>
            </a:endParaRPr>
          </a:p>
          <a:p>
            <a:pPr algn="ctr"/>
            <a:r>
              <a:rPr lang="fa-IR" b="1" dirty="0">
                <a:cs typeface="+mj-cs"/>
              </a:rPr>
              <a:t>نباید در دوره </a:t>
            </a:r>
            <a:r>
              <a:rPr lang="fa-IR" b="1" dirty="0" smtClean="0">
                <a:cs typeface="+mj-cs"/>
              </a:rPr>
              <a:t>هاي </a:t>
            </a:r>
            <a:r>
              <a:rPr lang="fa-IR" b="1" dirty="0">
                <a:cs typeface="+mj-cs"/>
              </a:rPr>
              <a:t>بعد </a:t>
            </a:r>
            <a:r>
              <a:rPr lang="fa-IR" b="1" dirty="0" smtClean="0">
                <a:cs typeface="+mj-cs"/>
              </a:rPr>
              <a:t>برگشت </a:t>
            </a:r>
            <a:r>
              <a:rPr lang="fa-IR" b="1" dirty="0">
                <a:cs typeface="+mj-cs"/>
              </a:rPr>
              <a:t>شود.</a:t>
            </a:r>
          </a:p>
        </p:txBody>
      </p:sp>
      <p:sp>
        <p:nvSpPr>
          <p:cNvPr id="5" name="Slide Number Placeholder 4"/>
          <p:cNvSpPr>
            <a:spLocks noGrp="1"/>
          </p:cNvSpPr>
          <p:nvPr>
            <p:ph type="sldNum" sz="quarter" idx="12"/>
          </p:nvPr>
        </p:nvSpPr>
        <p:spPr/>
        <p:txBody>
          <a:bodyPr/>
          <a:lstStyle/>
          <a:p>
            <a:fld id="{DD788B2E-4097-4CAA-B388-826EACC5BA4C}" type="slidenum">
              <a:rPr lang="fa-IR" smtClean="0"/>
              <a:pPr/>
              <a:t>47</a:t>
            </a:fld>
            <a:endParaRPr lang="fa-IR"/>
          </a:p>
        </p:txBody>
      </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251520" y="332656"/>
            <a:ext cx="8496944" cy="7920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b="1" dirty="0">
                <a:cs typeface="+mj-cs"/>
              </a:rPr>
              <a:t>واحد تجار ي باید براي هر </a:t>
            </a:r>
            <a:r>
              <a:rPr lang="fa-IR" b="1" dirty="0" smtClean="0">
                <a:cs typeface="+mj-cs"/>
              </a:rPr>
              <a:t>یک </a:t>
            </a:r>
            <a:r>
              <a:rPr lang="fa-IR" b="1" dirty="0">
                <a:cs typeface="+mj-cs"/>
              </a:rPr>
              <a:t>از طبقا ت دارایي ، موارد زیر را افشا کند:</a:t>
            </a:r>
            <a:endParaRPr lang="fa-IR" dirty="0">
              <a:cs typeface="+mj-cs"/>
            </a:endParaRPr>
          </a:p>
        </p:txBody>
      </p:sp>
      <p:sp>
        <p:nvSpPr>
          <p:cNvPr id="3" name="Down Arrow 2"/>
          <p:cNvSpPr/>
          <p:nvPr/>
        </p:nvSpPr>
        <p:spPr>
          <a:xfrm>
            <a:off x="4283968" y="1124744"/>
            <a:ext cx="288032" cy="216024"/>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4" name="Rounded Rectangle 3"/>
          <p:cNvSpPr/>
          <p:nvPr/>
        </p:nvSpPr>
        <p:spPr>
          <a:xfrm>
            <a:off x="179512" y="1412776"/>
            <a:ext cx="8496944"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dirty="0">
                <a:cs typeface="B Koodak" pitchFamily="2" charset="-78"/>
              </a:rPr>
              <a:t>مبلغ زیانهاي </a:t>
            </a:r>
            <a:r>
              <a:rPr lang="fa-IR" sz="2200" dirty="0" smtClean="0">
                <a:cs typeface="B Koodak" pitchFamily="2" charset="-78"/>
              </a:rPr>
              <a:t>کاهش </a:t>
            </a:r>
            <a:r>
              <a:rPr lang="fa-IR" sz="2200" dirty="0">
                <a:cs typeface="B Koodak" pitchFamily="2" charset="-78"/>
              </a:rPr>
              <a:t>ارزش </a:t>
            </a:r>
            <a:r>
              <a:rPr lang="fa-IR" sz="2200" dirty="0" smtClean="0">
                <a:cs typeface="B Koodak" pitchFamily="2" charset="-78"/>
              </a:rPr>
              <a:t>شناسایي </a:t>
            </a:r>
            <a:r>
              <a:rPr lang="fa-IR" sz="2200" dirty="0">
                <a:cs typeface="B Koodak" pitchFamily="2" charset="-78"/>
              </a:rPr>
              <a:t>شده به عنوان </a:t>
            </a:r>
            <a:r>
              <a:rPr lang="fa-IR" sz="2200" dirty="0" smtClean="0">
                <a:cs typeface="B Koodak" pitchFamily="2" charset="-78"/>
              </a:rPr>
              <a:t>هزینه طي </a:t>
            </a:r>
            <a:r>
              <a:rPr lang="fa-IR" sz="2200" dirty="0">
                <a:cs typeface="B Koodak" pitchFamily="2" charset="-78"/>
              </a:rPr>
              <a:t>دوره .</a:t>
            </a:r>
          </a:p>
        </p:txBody>
      </p:sp>
      <p:sp>
        <p:nvSpPr>
          <p:cNvPr id="5" name="Rounded Rectangle 4"/>
          <p:cNvSpPr/>
          <p:nvPr/>
        </p:nvSpPr>
        <p:spPr>
          <a:xfrm>
            <a:off x="179512" y="2420888"/>
            <a:ext cx="8496944" cy="792088"/>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dirty="0" smtClean="0">
                <a:cs typeface="B Koodak" pitchFamily="2" charset="-78"/>
              </a:rPr>
              <a:t>مبلغ برگشت زیانها ي کاهش ارزش شناسایي شده به عنوان درآمد طي دوره .</a:t>
            </a:r>
            <a:endParaRPr lang="fa-IR" sz="2200" dirty="0">
              <a:cs typeface="B Koodak" pitchFamily="2" charset="-78"/>
            </a:endParaRPr>
          </a:p>
        </p:txBody>
      </p:sp>
      <p:sp>
        <p:nvSpPr>
          <p:cNvPr id="6" name="Down Arrow 5"/>
          <p:cNvSpPr/>
          <p:nvPr/>
        </p:nvSpPr>
        <p:spPr>
          <a:xfrm>
            <a:off x="4283968" y="2204864"/>
            <a:ext cx="288032" cy="216024"/>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Rounded Rectangle 6"/>
          <p:cNvSpPr/>
          <p:nvPr/>
        </p:nvSpPr>
        <p:spPr>
          <a:xfrm>
            <a:off x="179512" y="3429000"/>
            <a:ext cx="8496944" cy="108012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dirty="0">
                <a:cs typeface="+mj-cs"/>
              </a:rPr>
              <a:t>مبلغ زیانهاي کاهش ارزش شناسایي شده طي دوره که به حساب مازاد تجدید ارزیابي </a:t>
            </a:r>
            <a:r>
              <a:rPr lang="fa-IR" dirty="0" smtClean="0">
                <a:cs typeface="+mj-cs"/>
              </a:rPr>
              <a:t>منظور شده است .</a:t>
            </a:r>
            <a:endParaRPr lang="fa-IR" dirty="0">
              <a:cs typeface="+mj-cs"/>
            </a:endParaRPr>
          </a:p>
        </p:txBody>
      </p:sp>
      <p:sp>
        <p:nvSpPr>
          <p:cNvPr id="8" name="Down Arrow 7"/>
          <p:cNvSpPr/>
          <p:nvPr/>
        </p:nvSpPr>
        <p:spPr>
          <a:xfrm>
            <a:off x="4283968" y="3212976"/>
            <a:ext cx="288032" cy="216024"/>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Rounded Rectangle 8"/>
          <p:cNvSpPr/>
          <p:nvPr/>
        </p:nvSpPr>
        <p:spPr>
          <a:xfrm>
            <a:off x="179512" y="5013176"/>
            <a:ext cx="8496944" cy="108012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dirty="0" smtClean="0">
                <a:cs typeface="+mj-cs"/>
              </a:rPr>
              <a:t>مبلغ برگشت زیان کاهش ارزش شناسایي شده طي دوره که به حساب مازاد تجدید ارزیابي منظو ر شده است.</a:t>
            </a:r>
            <a:endParaRPr lang="fa-IR" dirty="0">
              <a:cs typeface="+mj-cs"/>
            </a:endParaRPr>
          </a:p>
        </p:txBody>
      </p:sp>
      <p:sp>
        <p:nvSpPr>
          <p:cNvPr id="10" name="Down Arrow 9"/>
          <p:cNvSpPr/>
          <p:nvPr/>
        </p:nvSpPr>
        <p:spPr>
          <a:xfrm>
            <a:off x="4283968" y="4581128"/>
            <a:ext cx="288032" cy="216024"/>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Rounded Rectangle 11"/>
          <p:cNvSpPr/>
          <p:nvPr/>
        </p:nvSpPr>
        <p:spPr>
          <a:xfrm>
            <a:off x="251520" y="343904"/>
            <a:ext cx="8496944" cy="792088"/>
          </a:xfrm>
          <a:prstGeom prst="round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400" dirty="0">
                <a:cs typeface="B Koodak" pitchFamily="2" charset="-78"/>
              </a:rPr>
              <a:t>واحد تجار ي باید براي هر </a:t>
            </a:r>
            <a:r>
              <a:rPr lang="fa-IR" sz="2400" dirty="0" smtClean="0">
                <a:cs typeface="B Koodak" pitchFamily="2" charset="-78"/>
              </a:rPr>
              <a:t>یک </a:t>
            </a:r>
            <a:r>
              <a:rPr lang="fa-IR" sz="2400" dirty="0">
                <a:cs typeface="B Koodak" pitchFamily="2" charset="-78"/>
              </a:rPr>
              <a:t>از طبقا ت دارایي ، موارد زیر را افشا کند:</a:t>
            </a:r>
          </a:p>
        </p:txBody>
      </p:sp>
      <p:sp>
        <p:nvSpPr>
          <p:cNvPr id="13" name="Rounded Rectangle 12"/>
          <p:cNvSpPr/>
          <p:nvPr/>
        </p:nvSpPr>
        <p:spPr>
          <a:xfrm>
            <a:off x="179512" y="3440248"/>
            <a:ext cx="8496944" cy="108012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200" dirty="0">
                <a:cs typeface="B Koodak" pitchFamily="2" charset="-78"/>
              </a:rPr>
              <a:t>مبلغ زیانهاي کاهش ارزش شناسایي شده طي دوره که به حساب مازاد تجدید ارزیابي </a:t>
            </a:r>
            <a:r>
              <a:rPr lang="fa-IR" sz="2200" dirty="0" smtClean="0">
                <a:cs typeface="B Koodak" pitchFamily="2" charset="-78"/>
              </a:rPr>
              <a:t>منظور شده است .</a:t>
            </a:r>
            <a:endParaRPr lang="fa-IR" sz="2200" dirty="0">
              <a:cs typeface="B Koodak" pitchFamily="2" charset="-78"/>
            </a:endParaRPr>
          </a:p>
        </p:txBody>
      </p:sp>
      <p:sp>
        <p:nvSpPr>
          <p:cNvPr id="14" name="Rounded Rectangle 13"/>
          <p:cNvSpPr/>
          <p:nvPr/>
        </p:nvSpPr>
        <p:spPr>
          <a:xfrm>
            <a:off x="179512" y="5024424"/>
            <a:ext cx="8496944" cy="1080120"/>
          </a:xfrm>
          <a:prstGeom prst="round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200" dirty="0" smtClean="0">
                <a:cs typeface="B Koodak" pitchFamily="2" charset="-78"/>
              </a:rPr>
              <a:t>مبلغ برگشت زیان کاهش ارزش شناسایي شده طي دوره که به حساب مازاد تجدید ارزیابي منظو ر شده است.</a:t>
            </a:r>
            <a:endParaRPr lang="fa-IR" sz="2200" dirty="0">
              <a:cs typeface="B Koodak" pitchFamily="2" charset="-78"/>
            </a:endParaRPr>
          </a:p>
        </p:txBody>
      </p:sp>
      <p:sp>
        <p:nvSpPr>
          <p:cNvPr id="15" name="Slide Number Placeholder 14"/>
          <p:cNvSpPr>
            <a:spLocks noGrp="1"/>
          </p:cNvSpPr>
          <p:nvPr>
            <p:ph type="sldNum" sz="quarter" idx="12"/>
          </p:nvPr>
        </p:nvSpPr>
        <p:spPr/>
        <p:txBody>
          <a:bodyPr/>
          <a:lstStyle/>
          <a:p>
            <a:fld id="{DD788B2E-4097-4CAA-B388-826EACC5BA4C}" type="slidenum">
              <a:rPr lang="fa-IR" smtClean="0"/>
              <a:pPr/>
              <a:t>48</a:t>
            </a:fld>
            <a:endParaRPr lang="fa-IR"/>
          </a:p>
        </p:txBody>
      </p:sp>
    </p:spTree>
  </p:cSld>
  <p:clrMapOvr>
    <a:masterClrMapping/>
  </p:clrMapOvr>
  <p:transition spd="slow">
    <p:cover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395536" y="476672"/>
            <a:ext cx="8208912" cy="5688632"/>
          </a:xfrm>
          <a:prstGeom prst="roundRect">
            <a:avLst/>
          </a:prstGeom>
          <a:solidFill>
            <a:srgbClr val="92D050"/>
          </a:solidFill>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fa-IR" sz="6800" b="1" dirty="0" smtClean="0">
                <a:cs typeface="B Koodak" pitchFamily="2" charset="-78"/>
              </a:rPr>
              <a:t>از توجه شما سپاسگزاريم</a:t>
            </a:r>
            <a:endParaRPr lang="fa-IR" sz="6800" b="1" dirty="0">
              <a:cs typeface="B Koodak" pitchFamily="2" charset="-78"/>
            </a:endParaRPr>
          </a:p>
        </p:txBody>
      </p:sp>
      <p:sp>
        <p:nvSpPr>
          <p:cNvPr id="3" name="Slide Number Placeholder 2"/>
          <p:cNvSpPr>
            <a:spLocks noGrp="1"/>
          </p:cNvSpPr>
          <p:nvPr>
            <p:ph type="sldNum" sz="quarter" idx="12"/>
          </p:nvPr>
        </p:nvSpPr>
        <p:spPr/>
        <p:txBody>
          <a:bodyPr/>
          <a:lstStyle/>
          <a:p>
            <a:fld id="{DD788B2E-4097-4CAA-B388-826EACC5BA4C}" type="slidenum">
              <a:rPr lang="fa-IR" smtClean="0"/>
              <a:pPr/>
              <a:t>49</a:t>
            </a:fld>
            <a:endParaRPr lang="fa-IR"/>
          </a:p>
        </p:txBody>
      </p:sp>
    </p:spTree>
  </p:cSld>
  <p:clrMapOvr>
    <a:masterClrMapping/>
  </p:clrMapOvr>
  <p:transition>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033471" y="908720"/>
            <a:ext cx="6264696" cy="1296144"/>
          </a:xfrm>
          <a:prstGeom prst="roundRect">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4200" b="1" i="1" dirty="0" smtClean="0">
                <a:solidFill>
                  <a:schemeClr val="bg1"/>
                </a:solidFill>
                <a:cs typeface="B Koodak" pitchFamily="2" charset="-78"/>
              </a:rPr>
              <a:t>تعاريف </a:t>
            </a:r>
            <a:endParaRPr lang="fa-IR" sz="4200" b="1" i="1" dirty="0">
              <a:solidFill>
                <a:schemeClr val="bg1"/>
              </a:solidFill>
              <a:cs typeface="B Koodak" pitchFamily="2" charset="-78"/>
            </a:endParaRPr>
          </a:p>
        </p:txBody>
      </p:sp>
      <p:sp>
        <p:nvSpPr>
          <p:cNvPr id="9" name="Rounded Rectangle 8"/>
          <p:cNvSpPr/>
          <p:nvPr/>
        </p:nvSpPr>
        <p:spPr>
          <a:xfrm>
            <a:off x="1105479" y="2708920"/>
            <a:ext cx="3060340" cy="129614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fa-IR" sz="2800" b="1" dirty="0" smtClean="0">
                <a:solidFill>
                  <a:schemeClr val="bg1"/>
                </a:solidFill>
                <a:cs typeface="B Koodak" pitchFamily="2" charset="-78"/>
              </a:rPr>
              <a:t>داراييهاي</a:t>
            </a:r>
            <a:r>
              <a:rPr lang="fa-IR" sz="2800" b="1" i="1" dirty="0" smtClean="0">
                <a:solidFill>
                  <a:schemeClr val="bg1"/>
                </a:solidFill>
                <a:cs typeface="B Koodak" pitchFamily="2" charset="-78"/>
              </a:rPr>
              <a:t> مشترك</a:t>
            </a:r>
            <a:endParaRPr lang="fa-IR" sz="2800" b="1" i="1" dirty="0">
              <a:solidFill>
                <a:schemeClr val="bg1"/>
              </a:solidFill>
              <a:cs typeface="B Koodak" pitchFamily="2" charset="-78"/>
            </a:endParaRPr>
          </a:p>
        </p:txBody>
      </p:sp>
      <p:sp>
        <p:nvSpPr>
          <p:cNvPr id="10" name="Rounded Rectangle 9"/>
          <p:cNvSpPr/>
          <p:nvPr/>
        </p:nvSpPr>
        <p:spPr>
          <a:xfrm>
            <a:off x="4608004" y="2636912"/>
            <a:ext cx="3060340" cy="1296144"/>
          </a:xfrm>
          <a:prstGeom prst="roundRect">
            <a:avLst/>
          </a:prstGeom>
        </p:spPr>
        <p:style>
          <a:lnRef idx="2">
            <a:schemeClr val="accent6">
              <a:shade val="50000"/>
            </a:schemeClr>
          </a:lnRef>
          <a:fillRef idx="1">
            <a:schemeClr val="accent6"/>
          </a:fillRef>
          <a:effectRef idx="0">
            <a:schemeClr val="accent6"/>
          </a:effectRef>
          <a:fontRef idx="minor">
            <a:schemeClr val="lt1"/>
          </a:fontRef>
        </p:style>
        <p:txBody>
          <a:bodyPr rtlCol="1" anchor="ctr"/>
          <a:lstStyle/>
          <a:p>
            <a:pPr algn="ctr"/>
            <a:r>
              <a:rPr lang="fa-IR" sz="2900" b="1" dirty="0" smtClean="0">
                <a:solidFill>
                  <a:schemeClr val="bg1"/>
                </a:solidFill>
                <a:cs typeface="B Koodak" pitchFamily="2" charset="-78"/>
              </a:rPr>
              <a:t>بازار فعال </a:t>
            </a:r>
            <a:endParaRPr lang="fa-IR" sz="2900" b="1" i="1" dirty="0">
              <a:solidFill>
                <a:schemeClr val="bg1"/>
              </a:solidFill>
              <a:cs typeface="B Koodak" pitchFamily="2" charset="-78"/>
            </a:endParaRPr>
          </a:p>
        </p:txBody>
      </p:sp>
      <p:sp>
        <p:nvSpPr>
          <p:cNvPr id="11" name="Rounded Rectangle 10"/>
          <p:cNvSpPr/>
          <p:nvPr/>
        </p:nvSpPr>
        <p:spPr>
          <a:xfrm>
            <a:off x="1187624" y="4437112"/>
            <a:ext cx="3060340" cy="129614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fa-IR" sz="2900" b="1" dirty="0" smtClean="0">
                <a:solidFill>
                  <a:schemeClr val="bg1"/>
                </a:solidFill>
                <a:cs typeface="B Koodak" pitchFamily="2" charset="-78"/>
              </a:rPr>
              <a:t>واحد مولد وجه نقد </a:t>
            </a:r>
            <a:endParaRPr lang="fa-IR" sz="2900" b="1" i="1" dirty="0">
              <a:solidFill>
                <a:schemeClr val="bg1"/>
              </a:solidFill>
              <a:cs typeface="B Koodak" pitchFamily="2" charset="-78"/>
            </a:endParaRPr>
          </a:p>
        </p:txBody>
      </p:sp>
      <p:sp>
        <p:nvSpPr>
          <p:cNvPr id="12" name="Rounded Rectangle 11"/>
          <p:cNvSpPr/>
          <p:nvPr/>
        </p:nvSpPr>
        <p:spPr>
          <a:xfrm>
            <a:off x="4608004" y="4447669"/>
            <a:ext cx="3060340" cy="1296144"/>
          </a:xfrm>
          <a:prstGeom prst="roundRect">
            <a:avLst/>
          </a:prstGeom>
        </p:spPr>
        <p:style>
          <a:lnRef idx="3">
            <a:schemeClr val="lt1"/>
          </a:lnRef>
          <a:fillRef idx="1">
            <a:schemeClr val="accent2"/>
          </a:fillRef>
          <a:effectRef idx="1">
            <a:schemeClr val="accent2"/>
          </a:effectRef>
          <a:fontRef idx="minor">
            <a:schemeClr val="lt1"/>
          </a:fontRef>
        </p:style>
        <p:txBody>
          <a:bodyPr rtlCol="1" anchor="ctr"/>
          <a:lstStyle/>
          <a:p>
            <a:pPr algn="ctr"/>
            <a:r>
              <a:rPr lang="fa-IR" sz="2900" b="1" dirty="0" smtClean="0">
                <a:solidFill>
                  <a:schemeClr val="bg1"/>
                </a:solidFill>
                <a:cs typeface="B Koodak" pitchFamily="2" charset="-78"/>
              </a:rPr>
              <a:t>زيان كاهش ارزش </a:t>
            </a:r>
            <a:endParaRPr lang="fa-IR" sz="2900" b="1" i="1" dirty="0">
              <a:solidFill>
                <a:schemeClr val="bg1"/>
              </a:solidFill>
              <a:cs typeface="B Koodak" pitchFamily="2" charset="-78"/>
            </a:endParaRPr>
          </a:p>
        </p:txBody>
      </p:sp>
      <p:sp>
        <p:nvSpPr>
          <p:cNvPr id="8" name="Slide Number Placeholder 7"/>
          <p:cNvSpPr>
            <a:spLocks noGrp="1"/>
          </p:cNvSpPr>
          <p:nvPr>
            <p:ph type="sldNum" sz="quarter" idx="12"/>
          </p:nvPr>
        </p:nvSpPr>
        <p:spPr>
          <a:xfrm>
            <a:off x="7924800" y="6416675"/>
            <a:ext cx="862042" cy="365125"/>
          </a:xfrm>
        </p:spPr>
        <p:txBody>
          <a:bodyPr/>
          <a:lstStyle/>
          <a:p>
            <a:pPr algn="ctr"/>
            <a:fld id="{DD788B2E-4097-4CAA-B388-826EACC5BA4C}" type="slidenum">
              <a:rPr lang="fa-IR" sz="1600" smtClean="0">
                <a:solidFill>
                  <a:schemeClr val="bg1"/>
                </a:solidFill>
                <a:cs typeface="B Koodak" pitchFamily="2" charset="-78"/>
              </a:rPr>
              <a:pPr algn="ctr"/>
              <a:t>5</a:t>
            </a:fld>
            <a:endParaRPr lang="fa-IR" sz="1600" dirty="0">
              <a:solidFill>
                <a:schemeClr val="bg1"/>
              </a:solidFill>
              <a:cs typeface="B Koodak" pitchFamily="2" charset="-78"/>
            </a:endParaRPr>
          </a:p>
        </p:txBody>
      </p:sp>
    </p:spTree>
    <p:extLst>
      <p:ext uri="{BB962C8B-B14F-4D97-AF65-F5344CB8AC3E}">
        <p14:creationId xmlns="" xmlns:p14="http://schemas.microsoft.com/office/powerpoint/2010/main" val="760535788"/>
      </p:ext>
    </p:extLst>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 calcmode="lin" valueType="num">
                                      <p:cBhvr>
                                        <p:cTn id="14" dur="500" fill="hold"/>
                                        <p:tgtEl>
                                          <p:spTgt spid="10"/>
                                        </p:tgtEl>
                                        <p:attrNameLst>
                                          <p:attrName>ppt_w</p:attrName>
                                        </p:attrNameLst>
                                      </p:cBhvr>
                                      <p:tavLst>
                                        <p:tav tm="0">
                                          <p:val>
                                            <p:fltVal val="0"/>
                                          </p:val>
                                        </p:tav>
                                        <p:tav tm="100000">
                                          <p:val>
                                            <p:strVal val="#ppt_w"/>
                                          </p:val>
                                        </p:tav>
                                      </p:tavLst>
                                    </p:anim>
                                    <p:anim calcmode="lin" valueType="num">
                                      <p:cBhvr>
                                        <p:cTn id="15" dur="500" fill="hold"/>
                                        <p:tgtEl>
                                          <p:spTgt spid="10"/>
                                        </p:tgtEl>
                                        <p:attrNameLst>
                                          <p:attrName>ppt_h</p:attrName>
                                        </p:attrNameLst>
                                      </p:cBhvr>
                                      <p:tavLst>
                                        <p:tav tm="0">
                                          <p:val>
                                            <p:fltVal val="0"/>
                                          </p:val>
                                        </p:tav>
                                        <p:tav tm="100000">
                                          <p:val>
                                            <p:strVal val="#ppt_h"/>
                                          </p:val>
                                        </p:tav>
                                      </p:tavLst>
                                    </p:anim>
                                    <p:animEffect transition="in" filter="fade">
                                      <p:cBhvr>
                                        <p:cTn id="16" dur="500"/>
                                        <p:tgtEl>
                                          <p:spTgt spid="10"/>
                                        </p:tgtEl>
                                      </p:cBhvr>
                                    </p:animEffect>
                                  </p:childTnLst>
                                </p:cTn>
                              </p:par>
                            </p:childTnLst>
                          </p:cTn>
                        </p:par>
                      </p:childTnLst>
                    </p:cTn>
                  </p:par>
                  <p:par>
                    <p:cTn id="17" fill="hold">
                      <p:stCondLst>
                        <p:cond delay="indefinite"/>
                      </p:stCondLst>
                      <p:childTnLst>
                        <p:par>
                          <p:cTn id="18" fill="hold">
                            <p:stCondLst>
                              <p:cond delay="0"/>
                            </p:stCondLst>
                            <p:childTnLst>
                              <p:par>
                                <p:cTn id="19" presetID="53" presetClass="entr" presetSubtype="16"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p:cTn id="21" dur="500" fill="hold"/>
                                        <p:tgtEl>
                                          <p:spTgt spid="9"/>
                                        </p:tgtEl>
                                        <p:attrNameLst>
                                          <p:attrName>ppt_w</p:attrName>
                                        </p:attrNameLst>
                                      </p:cBhvr>
                                      <p:tavLst>
                                        <p:tav tm="0">
                                          <p:val>
                                            <p:fltVal val="0"/>
                                          </p:val>
                                        </p:tav>
                                        <p:tav tm="100000">
                                          <p:val>
                                            <p:strVal val="#ppt_w"/>
                                          </p:val>
                                        </p:tav>
                                      </p:tavLst>
                                    </p:anim>
                                    <p:anim calcmode="lin" valueType="num">
                                      <p:cBhvr>
                                        <p:cTn id="22" dur="500" fill="hold"/>
                                        <p:tgtEl>
                                          <p:spTgt spid="9"/>
                                        </p:tgtEl>
                                        <p:attrNameLst>
                                          <p:attrName>ppt_h</p:attrName>
                                        </p:attrNameLst>
                                      </p:cBhvr>
                                      <p:tavLst>
                                        <p:tav tm="0">
                                          <p:val>
                                            <p:fltVal val="0"/>
                                          </p:val>
                                        </p:tav>
                                        <p:tav tm="100000">
                                          <p:val>
                                            <p:strVal val="#ppt_h"/>
                                          </p:val>
                                        </p:tav>
                                      </p:tavLst>
                                    </p:anim>
                                    <p:animEffect transition="in" filter="fade">
                                      <p:cBhvr>
                                        <p:cTn id="23" dur="500"/>
                                        <p:tgtEl>
                                          <p:spTgt spid="9"/>
                                        </p:tgtEl>
                                      </p:cBhvr>
                                    </p:animEffect>
                                  </p:childTnLst>
                                </p:cTn>
                              </p:par>
                            </p:childTnLst>
                          </p:cTn>
                        </p:par>
                      </p:childTnLst>
                    </p:cTn>
                  </p:par>
                  <p:par>
                    <p:cTn id="24" fill="hold">
                      <p:stCondLst>
                        <p:cond delay="indefinite"/>
                      </p:stCondLst>
                      <p:childTnLst>
                        <p:par>
                          <p:cTn id="25" fill="hold">
                            <p:stCondLst>
                              <p:cond delay="0"/>
                            </p:stCondLst>
                            <p:childTnLst>
                              <p:par>
                                <p:cTn id="26" presetID="53" presetClass="entr" presetSubtype="16" fill="hold" grpId="0" nodeType="clickEffect">
                                  <p:stCondLst>
                                    <p:cond delay="0"/>
                                  </p:stCondLst>
                                  <p:childTnLst>
                                    <p:set>
                                      <p:cBhvr>
                                        <p:cTn id="27" dur="1" fill="hold">
                                          <p:stCondLst>
                                            <p:cond delay="0"/>
                                          </p:stCondLst>
                                        </p:cTn>
                                        <p:tgtEl>
                                          <p:spTgt spid="12"/>
                                        </p:tgtEl>
                                        <p:attrNameLst>
                                          <p:attrName>style.visibility</p:attrName>
                                        </p:attrNameLst>
                                      </p:cBhvr>
                                      <p:to>
                                        <p:strVal val="visible"/>
                                      </p:to>
                                    </p:set>
                                    <p:anim calcmode="lin" valueType="num">
                                      <p:cBhvr>
                                        <p:cTn id="28" dur="500" fill="hold"/>
                                        <p:tgtEl>
                                          <p:spTgt spid="12"/>
                                        </p:tgtEl>
                                        <p:attrNameLst>
                                          <p:attrName>ppt_w</p:attrName>
                                        </p:attrNameLst>
                                      </p:cBhvr>
                                      <p:tavLst>
                                        <p:tav tm="0">
                                          <p:val>
                                            <p:fltVal val="0"/>
                                          </p:val>
                                        </p:tav>
                                        <p:tav tm="100000">
                                          <p:val>
                                            <p:strVal val="#ppt_w"/>
                                          </p:val>
                                        </p:tav>
                                      </p:tavLst>
                                    </p:anim>
                                    <p:anim calcmode="lin" valueType="num">
                                      <p:cBhvr>
                                        <p:cTn id="29" dur="500" fill="hold"/>
                                        <p:tgtEl>
                                          <p:spTgt spid="12"/>
                                        </p:tgtEl>
                                        <p:attrNameLst>
                                          <p:attrName>ppt_h</p:attrName>
                                        </p:attrNameLst>
                                      </p:cBhvr>
                                      <p:tavLst>
                                        <p:tav tm="0">
                                          <p:val>
                                            <p:fltVal val="0"/>
                                          </p:val>
                                        </p:tav>
                                        <p:tav tm="100000">
                                          <p:val>
                                            <p:strVal val="#ppt_h"/>
                                          </p:val>
                                        </p:tav>
                                      </p:tavLst>
                                    </p:anim>
                                    <p:animEffect transition="in" filter="fade">
                                      <p:cBhvr>
                                        <p:cTn id="30" dur="500"/>
                                        <p:tgtEl>
                                          <p:spTgt spid="12"/>
                                        </p:tgtEl>
                                      </p:cBhvr>
                                    </p:animEffect>
                                  </p:childTnLst>
                                </p:cTn>
                              </p:par>
                            </p:childTnLst>
                          </p:cTn>
                        </p:par>
                      </p:childTnLst>
                    </p:cTn>
                  </p:par>
                  <p:par>
                    <p:cTn id="31" fill="hold">
                      <p:stCondLst>
                        <p:cond delay="indefinite"/>
                      </p:stCondLst>
                      <p:childTnLst>
                        <p:par>
                          <p:cTn id="32" fill="hold">
                            <p:stCondLst>
                              <p:cond delay="0"/>
                            </p:stCondLst>
                            <p:childTnLst>
                              <p:par>
                                <p:cTn id="33" presetID="53" presetClass="entr" presetSubtype="16"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500" fill="hold"/>
                                        <p:tgtEl>
                                          <p:spTgt spid="11"/>
                                        </p:tgtEl>
                                        <p:attrNameLst>
                                          <p:attrName>ppt_w</p:attrName>
                                        </p:attrNameLst>
                                      </p:cBhvr>
                                      <p:tavLst>
                                        <p:tav tm="0">
                                          <p:val>
                                            <p:fltVal val="0"/>
                                          </p:val>
                                        </p:tav>
                                        <p:tav tm="100000">
                                          <p:val>
                                            <p:strVal val="#ppt_w"/>
                                          </p:val>
                                        </p:tav>
                                      </p:tavLst>
                                    </p:anim>
                                    <p:anim calcmode="lin" valueType="num">
                                      <p:cBhvr>
                                        <p:cTn id="36" dur="500" fill="hold"/>
                                        <p:tgtEl>
                                          <p:spTgt spid="11"/>
                                        </p:tgtEl>
                                        <p:attrNameLst>
                                          <p:attrName>ppt_h</p:attrName>
                                        </p:attrNameLst>
                                      </p:cBhvr>
                                      <p:tavLst>
                                        <p:tav tm="0">
                                          <p:val>
                                            <p:fltVal val="0"/>
                                          </p:val>
                                        </p:tav>
                                        <p:tav tm="100000">
                                          <p:val>
                                            <p:strVal val="#ppt_h"/>
                                          </p:val>
                                        </p:tav>
                                      </p:tavLst>
                                    </p:anim>
                                    <p:animEffect transition="in" filter="fade">
                                      <p:cBhvr>
                                        <p:cTn id="3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9" grpId="0" animBg="1"/>
      <p:bldP spid="10" grpId="0" animBg="1"/>
      <p:bldP spid="11" grpId="0" animBg="1"/>
      <p:bldP spid="1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0" y="-24"/>
            <a:ext cx="9144000" cy="1285884"/>
          </a:xfrm>
          <a:prstGeom prst="round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fa-IR" sz="2900" b="1" dirty="0" smtClean="0">
                <a:cs typeface="B Koodak" pitchFamily="2" charset="-78"/>
              </a:rPr>
              <a:t>زیان کاهش ارزش: مازاد مبلغ دفتري یک دارایي یا واحد مولد وجه نقد نسبت به مبلغ بازیافتني آن است.</a:t>
            </a:r>
            <a:endParaRPr lang="fa-IR" sz="2900" b="1" dirty="0">
              <a:solidFill>
                <a:srgbClr val="FF0000"/>
              </a:solidFill>
              <a:cs typeface="B Koodak" pitchFamily="2" charset="-78"/>
            </a:endParaRPr>
          </a:p>
        </p:txBody>
      </p:sp>
      <p:sp>
        <p:nvSpPr>
          <p:cNvPr id="8" name="Rounded Rectangle 7"/>
          <p:cNvSpPr/>
          <p:nvPr/>
        </p:nvSpPr>
        <p:spPr>
          <a:xfrm>
            <a:off x="-32" y="1428736"/>
            <a:ext cx="9144000" cy="1571636"/>
          </a:xfrm>
          <a:prstGeom prst="roundRect">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500" b="1" dirty="0" smtClean="0">
                <a:cs typeface="B Koodak" pitchFamily="2" charset="-78"/>
              </a:rPr>
              <a:t>واحد مولد وجه نقد: کوچكترین مجموعه دارایيهاي قابل شناسایي ایجاد کننده جریان ورودي وجه نقدي که به ميزان عمده اي مستقل از جریانهاي ورودي وجه نقد سایر دارایيها یا مجموع هاي از دارایيها باشد.</a:t>
            </a:r>
            <a:endParaRPr lang="fa-IR" sz="2500" b="1" dirty="0">
              <a:solidFill>
                <a:srgbClr val="FF0000"/>
              </a:solidFill>
              <a:cs typeface="B Koodak" pitchFamily="2" charset="-78"/>
            </a:endParaRPr>
          </a:p>
        </p:txBody>
      </p:sp>
      <p:sp>
        <p:nvSpPr>
          <p:cNvPr id="9" name="Rounded Rectangle 8"/>
          <p:cNvSpPr/>
          <p:nvPr/>
        </p:nvSpPr>
        <p:spPr>
          <a:xfrm>
            <a:off x="-32" y="3228753"/>
            <a:ext cx="9144000" cy="1571636"/>
          </a:xfrm>
          <a:prstGeom prst="round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900" b="1" dirty="0" smtClean="0">
                <a:cs typeface="B Koodak" pitchFamily="2" charset="-78"/>
              </a:rPr>
              <a:t>دارایيهاي مشترك: دارایيهایي بجز سرقفلي است که در ایجاد جریانهاي نقدي آتی واحد مولد وجه نقد مورد بررسي و نيز سایر واحدها ي مولد وجه نقد نقش دارد.</a:t>
            </a:r>
            <a:endParaRPr lang="fa-IR" sz="2900" b="1" dirty="0">
              <a:solidFill>
                <a:srgbClr val="FF0000"/>
              </a:solidFill>
              <a:cs typeface="B Koodak" pitchFamily="2" charset="-78"/>
            </a:endParaRPr>
          </a:p>
        </p:txBody>
      </p:sp>
      <p:sp>
        <p:nvSpPr>
          <p:cNvPr id="10" name="Rounded Rectangle 9"/>
          <p:cNvSpPr/>
          <p:nvPr/>
        </p:nvSpPr>
        <p:spPr>
          <a:xfrm>
            <a:off x="-32" y="5214950"/>
            <a:ext cx="9144000" cy="157163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400" b="1" dirty="0" smtClean="0">
                <a:cs typeface="B Koodak" pitchFamily="2" charset="-78"/>
              </a:rPr>
              <a:t>بازار فعال: عبارت است از بازاري که کليه شرایط زیر را دارد:</a:t>
            </a:r>
          </a:p>
          <a:p>
            <a:pPr algn="just"/>
            <a:r>
              <a:rPr lang="fa-IR" sz="2400" b="1" dirty="0" smtClean="0">
                <a:cs typeface="B Koodak" pitchFamily="2" charset="-78"/>
              </a:rPr>
              <a:t>الف .اقلام مبادله شده در بازار متجانس هستند، ب. معمولاً خریداران و فروشندگا ن مایل در هر زما ن وجود دارند، و ج. قيمتها براي عموم قابل دسترس است.</a:t>
            </a:r>
            <a:endParaRPr lang="fa-IR" sz="2400" b="1" dirty="0">
              <a:solidFill>
                <a:srgbClr val="FF0000"/>
              </a:solidFill>
              <a:cs typeface="B Koodak" pitchFamily="2" charset="-78"/>
            </a:endParaRPr>
          </a:p>
        </p:txBody>
      </p:sp>
      <p:sp>
        <p:nvSpPr>
          <p:cNvPr id="6" name="Slide Number Placeholder 5"/>
          <p:cNvSpPr>
            <a:spLocks noGrp="1"/>
          </p:cNvSpPr>
          <p:nvPr>
            <p:ph type="sldNum" sz="quarter" idx="12"/>
          </p:nvPr>
        </p:nvSpPr>
        <p:spPr/>
        <p:txBody>
          <a:bodyPr/>
          <a:lstStyle/>
          <a:p>
            <a:fld id="{DD788B2E-4097-4CAA-B388-826EACC5BA4C}" type="slidenum">
              <a:rPr lang="fa-IR" smtClean="0"/>
              <a:pPr/>
              <a:t>6</a:t>
            </a:fld>
            <a:endParaRPr lang="fa-IR"/>
          </a:p>
        </p:txBody>
      </p:sp>
    </p:spTree>
  </p:cSld>
  <p:clrMapOvr>
    <a:masterClrMapping/>
  </p:clrMapOvr>
  <p:transition>
    <p:pull dir="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214282" y="428604"/>
            <a:ext cx="8501122" cy="6215106"/>
          </a:xfrm>
          <a:prstGeom prst="round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cs typeface="+mj-cs"/>
            </a:endParaRPr>
          </a:p>
        </p:txBody>
      </p:sp>
      <p:sp>
        <p:nvSpPr>
          <p:cNvPr id="8" name="Rectangle 7"/>
          <p:cNvSpPr/>
          <p:nvPr/>
        </p:nvSpPr>
        <p:spPr>
          <a:xfrm>
            <a:off x="1285852" y="714356"/>
            <a:ext cx="6357982" cy="107157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200" b="1" dirty="0" smtClean="0">
                <a:solidFill>
                  <a:schemeClr val="bg1"/>
                </a:solidFill>
                <a:cs typeface="B Koodak" pitchFamily="2" charset="-78"/>
              </a:rPr>
              <a:t>تشخيص یک دارایي مشمول کاهش ارزش</a:t>
            </a:r>
            <a:endParaRPr lang="fa-IR" sz="3200" dirty="0">
              <a:solidFill>
                <a:schemeClr val="bg1"/>
              </a:solidFill>
              <a:cs typeface="B Koodak" pitchFamily="2" charset="-78"/>
            </a:endParaRPr>
          </a:p>
        </p:txBody>
      </p:sp>
      <p:sp>
        <p:nvSpPr>
          <p:cNvPr id="10" name="Rounded Rectangle 9"/>
          <p:cNvSpPr/>
          <p:nvPr/>
        </p:nvSpPr>
        <p:spPr>
          <a:xfrm>
            <a:off x="642910" y="2420888"/>
            <a:ext cx="7500990" cy="3214710"/>
          </a:xfrm>
          <a:prstGeom prst="round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3200" b="1" dirty="0">
                <a:solidFill>
                  <a:schemeClr val="bg1"/>
                </a:solidFill>
                <a:cs typeface="B Koodak" pitchFamily="2" charset="-78"/>
              </a:rPr>
              <a:t>واحد تجار ي باید در پایان هر دوره گزارشگري </a:t>
            </a:r>
            <a:r>
              <a:rPr lang="fa-IR" sz="3200" b="1" dirty="0" smtClean="0">
                <a:solidFill>
                  <a:schemeClr val="bg1"/>
                </a:solidFill>
                <a:cs typeface="B Koodak" pitchFamily="2" charset="-78"/>
              </a:rPr>
              <a:t>، در صورت </a:t>
            </a:r>
            <a:r>
              <a:rPr lang="fa-IR" sz="3200" b="1" dirty="0">
                <a:solidFill>
                  <a:schemeClr val="bg1"/>
                </a:solidFill>
                <a:cs typeface="B Koodak" pitchFamily="2" charset="-78"/>
              </a:rPr>
              <a:t>وجود هرگونه نشانه اي دا ل بر امكا </a:t>
            </a:r>
            <a:r>
              <a:rPr lang="fa-IR" sz="3200" b="1" dirty="0" smtClean="0">
                <a:solidFill>
                  <a:schemeClr val="bg1"/>
                </a:solidFill>
                <a:cs typeface="B Koodak" pitchFamily="2" charset="-78"/>
              </a:rPr>
              <a:t>ن کاهش ارزش </a:t>
            </a:r>
            <a:r>
              <a:rPr lang="fa-IR" sz="3200" b="1" dirty="0">
                <a:solidFill>
                  <a:schemeClr val="bg1"/>
                </a:solidFill>
                <a:cs typeface="B Koodak" pitchFamily="2" charset="-78"/>
              </a:rPr>
              <a:t>یک دارایي ، مبلغ بازیافتني دارایي </a:t>
            </a:r>
            <a:r>
              <a:rPr lang="fa-IR" sz="3200" b="1" dirty="0" smtClean="0">
                <a:solidFill>
                  <a:schemeClr val="bg1"/>
                </a:solidFill>
                <a:cs typeface="B Koodak" pitchFamily="2" charset="-78"/>
              </a:rPr>
              <a:t>رابرآورد کند</a:t>
            </a:r>
            <a:r>
              <a:rPr lang="fa-IR" sz="3200" b="1" dirty="0">
                <a:solidFill>
                  <a:schemeClr val="bg1"/>
                </a:solidFill>
                <a:cs typeface="B Koodak" pitchFamily="2" charset="-78"/>
              </a:rPr>
              <a:t>.</a:t>
            </a:r>
          </a:p>
        </p:txBody>
      </p:sp>
      <p:sp>
        <p:nvSpPr>
          <p:cNvPr id="5" name="Slide Number Placeholder 4"/>
          <p:cNvSpPr>
            <a:spLocks noGrp="1"/>
          </p:cNvSpPr>
          <p:nvPr>
            <p:ph type="sldNum" sz="quarter" idx="12"/>
          </p:nvPr>
        </p:nvSpPr>
        <p:spPr/>
        <p:txBody>
          <a:bodyPr/>
          <a:lstStyle/>
          <a:p>
            <a:fld id="{DD788B2E-4097-4CAA-B388-826EACC5BA4C}" type="slidenum">
              <a:rPr lang="fa-IR" smtClean="0"/>
              <a:pPr/>
              <a:t>7</a:t>
            </a:fld>
            <a:endParaRPr lang="fa-I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1428728" y="428604"/>
            <a:ext cx="7715272" cy="6000792"/>
          </a:xfrm>
          <a:prstGeom prst="roundRect">
            <a:avLst/>
          </a:prstGeom>
          <a:solidFill>
            <a:schemeClr val="accent2">
              <a:lumMod val="60000"/>
              <a:lumOff val="40000"/>
            </a:schemeClr>
          </a:solidFill>
          <a:ln>
            <a:solidFill>
              <a:schemeClr val="tx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just"/>
            <a:r>
              <a:rPr lang="fa-IR" sz="2900" b="1" dirty="0" smtClean="0">
                <a:solidFill>
                  <a:schemeClr val="bg1"/>
                </a:solidFill>
                <a:cs typeface="B Koodak" pitchFamily="2" charset="-78"/>
              </a:rPr>
              <a:t>واحد تجاري همچنين باید بدون توجه به وجود یا عدم وجود هرگونه نشانه اي دال بر کاهش ارزش الزامات زیر را رعایت نماید:</a:t>
            </a:r>
          </a:p>
          <a:p>
            <a:pPr algn="just"/>
            <a:endParaRPr lang="fa-IR" sz="2900" b="1" dirty="0" smtClean="0">
              <a:solidFill>
                <a:schemeClr val="bg1"/>
              </a:solidFill>
              <a:cs typeface="B Koodak" pitchFamily="2" charset="-78"/>
            </a:endParaRPr>
          </a:p>
          <a:p>
            <a:pPr algn="just"/>
            <a:r>
              <a:rPr lang="fa-IR" sz="2900" b="1" dirty="0" smtClean="0">
                <a:solidFill>
                  <a:schemeClr val="bg1"/>
                </a:solidFill>
                <a:cs typeface="B Koodak" pitchFamily="2" charset="-78"/>
              </a:rPr>
              <a:t>الف. آزمون سالانه کاهش ارزش یک دارایي نامشهود با عمر مفيد نامعين و یا دارایي نامشهودي که در حال حاضر آماده استفاده نيست.</a:t>
            </a:r>
          </a:p>
          <a:p>
            <a:pPr algn="just"/>
            <a:endParaRPr lang="fa-IR" sz="2900" b="1" dirty="0" smtClean="0">
              <a:solidFill>
                <a:schemeClr val="bg1"/>
              </a:solidFill>
              <a:cs typeface="B Koodak" pitchFamily="2" charset="-78"/>
            </a:endParaRPr>
          </a:p>
          <a:p>
            <a:pPr algn="just"/>
            <a:r>
              <a:rPr lang="fa-IR" sz="2900" b="1" dirty="0" smtClean="0">
                <a:solidFill>
                  <a:schemeClr val="bg1"/>
                </a:solidFill>
                <a:cs typeface="B Koodak" pitchFamily="2" charset="-78"/>
              </a:rPr>
              <a:t>ب. آزمون سالانه کاهش ارزش سرقفلي تحصيل شده در ترکيب تجاري</a:t>
            </a:r>
            <a:endParaRPr lang="fa-IR" sz="2900" dirty="0">
              <a:solidFill>
                <a:schemeClr val="bg1"/>
              </a:solidFill>
              <a:cs typeface="B Koodak" pitchFamily="2" charset="-78"/>
            </a:endParaRPr>
          </a:p>
        </p:txBody>
      </p:sp>
      <p:sp>
        <p:nvSpPr>
          <p:cNvPr id="8" name="Rectangle 7"/>
          <p:cNvSpPr/>
          <p:nvPr/>
        </p:nvSpPr>
        <p:spPr>
          <a:xfrm>
            <a:off x="0" y="1751646"/>
            <a:ext cx="1428728" cy="314327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900" b="1" dirty="0" smtClean="0">
                <a:cs typeface="B Koodak" pitchFamily="2" charset="-78"/>
              </a:rPr>
              <a:t>نکات برجسته</a:t>
            </a:r>
            <a:endParaRPr lang="fa-IR" sz="2900" b="1" dirty="0">
              <a:cs typeface="B Koodak" pitchFamily="2" charset="-78"/>
            </a:endParaRPr>
          </a:p>
        </p:txBody>
      </p:sp>
      <p:sp>
        <p:nvSpPr>
          <p:cNvPr id="4" name="Slide Number Placeholder 3"/>
          <p:cNvSpPr>
            <a:spLocks noGrp="1"/>
          </p:cNvSpPr>
          <p:nvPr>
            <p:ph type="sldNum" sz="quarter" idx="12"/>
          </p:nvPr>
        </p:nvSpPr>
        <p:spPr/>
        <p:txBody>
          <a:bodyPr/>
          <a:lstStyle/>
          <a:p>
            <a:fld id="{DD788B2E-4097-4CAA-B388-826EACC5BA4C}" type="slidenum">
              <a:rPr lang="fa-IR" smtClean="0"/>
              <a:pPr/>
              <a:t>8</a:t>
            </a:fld>
            <a:endParaRPr lang="fa-IR"/>
          </a:p>
        </p:txBody>
      </p:sp>
    </p:spTree>
  </p:cSld>
  <p:clrMapOvr>
    <a:masterClrMapping/>
  </p:clrMapOvr>
  <p:transition>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85720" y="357166"/>
            <a:ext cx="1285884" cy="6143668"/>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r>
              <a:rPr lang="fa-IR" sz="3200" b="1" dirty="0" smtClean="0">
                <a:cs typeface="B Koodak" pitchFamily="2" charset="-78"/>
              </a:rPr>
              <a:t>ارزیابی وجود نشانه ای دال برامکان کاهش  ارزش دارایی </a:t>
            </a:r>
            <a:endParaRPr lang="fa-IR" sz="3200" b="1" dirty="0">
              <a:cs typeface="B Koodak" pitchFamily="2" charset="-78"/>
            </a:endParaRPr>
          </a:p>
        </p:txBody>
      </p:sp>
      <p:sp>
        <p:nvSpPr>
          <p:cNvPr id="8" name="Oval 7"/>
          <p:cNvSpPr/>
          <p:nvPr/>
        </p:nvSpPr>
        <p:spPr>
          <a:xfrm>
            <a:off x="2071670" y="71414"/>
            <a:ext cx="2500330" cy="242889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9" name="Plus 8"/>
          <p:cNvSpPr/>
          <p:nvPr/>
        </p:nvSpPr>
        <p:spPr>
          <a:xfrm>
            <a:off x="2714612" y="2786058"/>
            <a:ext cx="1143008" cy="1000132"/>
          </a:xfrm>
          <a:prstGeom prst="mathPlus">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0" name="Oval 9"/>
          <p:cNvSpPr/>
          <p:nvPr/>
        </p:nvSpPr>
        <p:spPr>
          <a:xfrm>
            <a:off x="2000232" y="3929090"/>
            <a:ext cx="2643206" cy="2428868"/>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1" name="Right Arrow 10"/>
          <p:cNvSpPr/>
          <p:nvPr/>
        </p:nvSpPr>
        <p:spPr>
          <a:xfrm>
            <a:off x="4286248" y="2643182"/>
            <a:ext cx="1143008" cy="1214446"/>
          </a:xfrm>
          <a:prstGeom prst="rightArrow">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12" name="Oval 11"/>
          <p:cNvSpPr/>
          <p:nvPr/>
        </p:nvSpPr>
        <p:spPr>
          <a:xfrm>
            <a:off x="5429256" y="1484784"/>
            <a:ext cx="3714744" cy="4176464"/>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800" b="1" dirty="0" smtClean="0">
                <a:cs typeface="B Koodak" pitchFamily="2" charset="-78"/>
              </a:rPr>
              <a:t>شواهد امکان</a:t>
            </a:r>
          </a:p>
          <a:p>
            <a:pPr algn="ctr"/>
            <a:endParaRPr lang="fa-IR" sz="2800" b="1" dirty="0" smtClean="0">
              <a:cs typeface="B Koodak" pitchFamily="2" charset="-78"/>
            </a:endParaRPr>
          </a:p>
          <a:p>
            <a:pPr algn="ctr"/>
            <a:r>
              <a:rPr lang="fa-IR" sz="2800" b="1" dirty="0" smtClean="0">
                <a:cs typeface="B Koodak" pitchFamily="2" charset="-78"/>
              </a:rPr>
              <a:t> وجود کاهش  ارزش </a:t>
            </a:r>
          </a:p>
          <a:p>
            <a:pPr algn="ctr"/>
            <a:endParaRPr lang="fa-IR" sz="2700" b="1" dirty="0" smtClean="0">
              <a:cs typeface="B Koodak" pitchFamily="2" charset="-78"/>
            </a:endParaRPr>
          </a:p>
          <a:p>
            <a:pPr algn="ctr"/>
            <a:endParaRPr lang="fa-IR" sz="2700" b="1" dirty="0">
              <a:cs typeface="B Koodak" pitchFamily="2" charset="-78"/>
            </a:endParaRPr>
          </a:p>
        </p:txBody>
      </p:sp>
      <p:sp>
        <p:nvSpPr>
          <p:cNvPr id="13" name="Oval 12"/>
          <p:cNvSpPr/>
          <p:nvPr/>
        </p:nvSpPr>
        <p:spPr>
          <a:xfrm>
            <a:off x="2071670" y="0"/>
            <a:ext cx="2500330" cy="2500306"/>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cs typeface="B Koodak" pitchFamily="2" charset="-78"/>
              </a:rPr>
              <a:t>منابع اطلاعاتی</a:t>
            </a:r>
          </a:p>
          <a:p>
            <a:pPr algn="ctr"/>
            <a:r>
              <a:rPr lang="fa-IR" sz="2200" b="1" dirty="0" smtClean="0">
                <a:cs typeface="B Koodak" pitchFamily="2" charset="-78"/>
              </a:rPr>
              <a:t>برون سازمانی</a:t>
            </a:r>
            <a:endParaRPr lang="fa-IR" sz="2200" b="1" dirty="0">
              <a:cs typeface="B Koodak" pitchFamily="2" charset="-78"/>
            </a:endParaRPr>
          </a:p>
        </p:txBody>
      </p:sp>
      <p:sp>
        <p:nvSpPr>
          <p:cNvPr id="14" name="Oval 13"/>
          <p:cNvSpPr/>
          <p:nvPr/>
        </p:nvSpPr>
        <p:spPr>
          <a:xfrm>
            <a:off x="2000232" y="3857676"/>
            <a:ext cx="2643206" cy="2571720"/>
          </a:xfrm>
          <a:prstGeom prst="ellipse">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200" b="1" dirty="0" smtClean="0">
                <a:cs typeface="B Koodak" pitchFamily="2" charset="-78"/>
              </a:rPr>
              <a:t>منابع اطلاعاتی درون سازمانی </a:t>
            </a:r>
            <a:endParaRPr lang="fa-IR" sz="2200" b="1" dirty="0">
              <a:cs typeface="B Koodak" pitchFamily="2" charset="-78"/>
            </a:endParaRPr>
          </a:p>
        </p:txBody>
      </p:sp>
      <p:sp>
        <p:nvSpPr>
          <p:cNvPr id="15" name="Slide Number Placeholder 14"/>
          <p:cNvSpPr>
            <a:spLocks noGrp="1"/>
          </p:cNvSpPr>
          <p:nvPr>
            <p:ph type="sldNum" sz="quarter" idx="12"/>
          </p:nvPr>
        </p:nvSpPr>
        <p:spPr/>
        <p:txBody>
          <a:bodyPr/>
          <a:lstStyle/>
          <a:p>
            <a:fld id="{DD788B2E-4097-4CAA-B388-826EACC5BA4C}" type="slidenum">
              <a:rPr lang="fa-IR" smtClean="0"/>
              <a:pPr/>
              <a:t>9</a:t>
            </a:fld>
            <a:endParaRPr lang="fa-IR"/>
          </a:p>
        </p:txBody>
      </p:sp>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1053</TotalTime>
  <Words>2492</Words>
  <Application>Microsoft Office PowerPoint</Application>
  <PresentationFormat>On-screen Show (4:3)</PresentationFormat>
  <Paragraphs>281</Paragraphs>
  <Slides>49</Slides>
  <Notes>5</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Apex</vt:lpstr>
      <vt:lpstr>به نام ایزد رستگار    کاهش ارزش دارایی ها</vt:lpstr>
      <vt:lpstr>حصول اطمینان از عدم گزارش داراییها به مبلغی بیش از مبلغ بازیافتنی،</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vector>
  </TitlesOfParts>
  <Company>Javad Ins.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از دست و زبان که برآید                              که از عهده شکرش به در آید    کاهش ارزش دارایی ها</dc:title>
  <dc:creator>Mali7</dc:creator>
  <cp:lastModifiedBy>Saeed</cp:lastModifiedBy>
  <cp:revision>171</cp:revision>
  <dcterms:created xsi:type="dcterms:W3CDTF">2014-04-13T08:02:28Z</dcterms:created>
  <dcterms:modified xsi:type="dcterms:W3CDTF">2014-04-18T04:18:32Z</dcterms:modified>
</cp:coreProperties>
</file>