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59" r:id="rId3"/>
    <p:sldId id="289" r:id="rId4"/>
    <p:sldId id="260" r:id="rId5"/>
    <p:sldId id="262" r:id="rId6"/>
    <p:sldId id="263" r:id="rId7"/>
    <p:sldId id="264" r:id="rId8"/>
    <p:sldId id="265" r:id="rId9"/>
    <p:sldId id="266" r:id="rId10"/>
    <p:sldId id="298" r:id="rId11"/>
    <p:sldId id="299" r:id="rId12"/>
    <p:sldId id="300" r:id="rId13"/>
    <p:sldId id="301" r:id="rId14"/>
    <p:sldId id="290" r:id="rId15"/>
    <p:sldId id="294" r:id="rId16"/>
    <p:sldId id="283" r:id="rId17"/>
    <p:sldId id="267" r:id="rId18"/>
    <p:sldId id="286" r:id="rId19"/>
    <p:sldId id="285" r:id="rId20"/>
    <p:sldId id="287" r:id="rId21"/>
    <p:sldId id="288" r:id="rId22"/>
    <p:sldId id="268" r:id="rId23"/>
    <p:sldId id="269" r:id="rId24"/>
    <p:sldId id="270" r:id="rId25"/>
    <p:sldId id="272" r:id="rId26"/>
    <p:sldId id="271" r:id="rId27"/>
    <p:sldId id="280" r:id="rId28"/>
    <p:sldId id="281" r:id="rId29"/>
    <p:sldId id="297" r:id="rId30"/>
    <p:sldId id="274" r:id="rId31"/>
    <p:sldId id="275" r:id="rId32"/>
    <p:sldId id="284" r:id="rId33"/>
    <p:sldId id="276" r:id="rId34"/>
    <p:sldId id="295" r:id="rId35"/>
    <p:sldId id="291" r:id="rId36"/>
    <p:sldId id="278" r:id="rId37"/>
    <p:sldId id="279" r:id="rId38"/>
    <p:sldId id="296" r:id="rId39"/>
    <p:sldId id="292" r:id="rId40"/>
    <p:sldId id="28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10570453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B5AA41-EC2A-4EDE-BC92-D3491AE3AEA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143182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695362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0CDD-1C3B-445F-90FA-3887C9E766F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547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1384867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B5AA41-EC2A-4EDE-BC92-D3491AE3AEAD}" type="datetimeFigureOut">
              <a:rPr lang="en-US" smtClean="0"/>
              <a:t>2/3/2019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3062059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B5AA41-EC2A-4EDE-BC92-D3491AE3AEAD}" type="datetimeFigureOut">
              <a:rPr lang="en-US" smtClean="0"/>
              <a:t>2/3/2019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2743814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2616355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190683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1286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45830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5AA41-EC2A-4EDE-BC92-D3491AE3AEA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25217663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5AA41-EC2A-4EDE-BC92-D3491AE3AEA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29027480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373347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295436185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1B5AA41-EC2A-4EDE-BC92-D3491AE3AEAD}" type="datetimeFigureOut">
              <a:rPr lang="en-US" smtClean="0"/>
              <a:t>2/3/2019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40751155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B5AA41-EC2A-4EDE-BC92-D3491AE3AEA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F0CDD-1C3B-445F-90FA-3887C9E766F9}" type="slidenum">
              <a:rPr lang="en-US" smtClean="0"/>
              <a:t>‹#›</a:t>
            </a:fld>
            <a:endParaRPr lang="en-US"/>
          </a:p>
        </p:txBody>
      </p:sp>
    </p:spTree>
    <p:extLst>
      <p:ext uri="{BB962C8B-B14F-4D97-AF65-F5344CB8AC3E}">
        <p14:creationId xmlns:p14="http://schemas.microsoft.com/office/powerpoint/2010/main" val="72527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1B5AA41-EC2A-4EDE-BC92-D3491AE3AEAD}" type="datetimeFigureOut">
              <a:rPr lang="en-US" smtClean="0"/>
              <a:t>2/3/2019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8DF0CDD-1C3B-445F-90FA-3887C9E766F9}" type="slidenum">
              <a:rPr lang="en-US" smtClean="0"/>
              <a:t>‹#›</a:t>
            </a:fld>
            <a:endParaRPr lang="en-US"/>
          </a:p>
        </p:txBody>
      </p:sp>
    </p:spTree>
    <p:extLst>
      <p:ext uri="{BB962C8B-B14F-4D97-AF65-F5344CB8AC3E}">
        <p14:creationId xmlns:p14="http://schemas.microsoft.com/office/powerpoint/2010/main" val="296453848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مباحث امار:</a:t>
            </a:r>
            <a:endParaRPr lang="en-US" dirty="0"/>
          </a:p>
        </p:txBody>
      </p:sp>
      <p:sp>
        <p:nvSpPr>
          <p:cNvPr id="3" name="Content Placeholder 2"/>
          <p:cNvSpPr>
            <a:spLocks noGrp="1"/>
          </p:cNvSpPr>
          <p:nvPr>
            <p:ph idx="1"/>
          </p:nvPr>
        </p:nvSpPr>
        <p:spPr/>
        <p:txBody>
          <a:bodyPr>
            <a:normAutofit/>
          </a:bodyPr>
          <a:lstStyle/>
          <a:p>
            <a:pPr algn="r"/>
            <a:r>
              <a:rPr lang="fa-IR" sz="4000" dirty="0">
                <a:solidFill>
                  <a:srgbClr val="FF0000"/>
                </a:solidFill>
              </a:rPr>
              <a:t>امار توصیفی </a:t>
            </a:r>
          </a:p>
          <a:p>
            <a:pPr algn="r"/>
            <a:r>
              <a:rPr lang="fa-IR" sz="4000" dirty="0">
                <a:solidFill>
                  <a:srgbClr val="FF0000"/>
                </a:solidFill>
              </a:rPr>
              <a:t>امار تحلیلی</a:t>
            </a:r>
          </a:p>
          <a:p>
            <a:pPr algn="r"/>
            <a:r>
              <a:rPr lang="fa-IR" sz="4000" dirty="0">
                <a:solidFill>
                  <a:srgbClr val="FF0000"/>
                </a:solidFill>
              </a:rPr>
              <a:t>نمونه گیری</a:t>
            </a:r>
            <a:endParaRPr lang="en-US" sz="4000" dirty="0">
              <a:solidFill>
                <a:srgbClr val="FF0000"/>
              </a:solidFill>
            </a:endParaRPr>
          </a:p>
        </p:txBody>
      </p:sp>
    </p:spTree>
    <p:extLst>
      <p:ext uri="{BB962C8B-B14F-4D97-AF65-F5344CB8AC3E}">
        <p14:creationId xmlns:p14="http://schemas.microsoft.com/office/powerpoint/2010/main" val="235321443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187" y="342899"/>
            <a:ext cx="9429751" cy="5800726"/>
          </a:xfrm>
          <a:prstGeom prst="rect">
            <a:avLst/>
          </a:prstGeom>
        </p:spPr>
      </p:pic>
      <p:sp>
        <p:nvSpPr>
          <p:cNvPr id="5" name="TextBox 4"/>
          <p:cNvSpPr txBox="1"/>
          <p:nvPr/>
        </p:nvSpPr>
        <p:spPr>
          <a:xfrm>
            <a:off x="9944100" y="1600200"/>
            <a:ext cx="2085975" cy="369332"/>
          </a:xfrm>
          <a:prstGeom prst="rect">
            <a:avLst/>
          </a:prstGeom>
          <a:noFill/>
        </p:spPr>
        <p:txBody>
          <a:bodyPr wrap="square" rtlCol="0">
            <a:spAutoFit/>
          </a:bodyPr>
          <a:lstStyle/>
          <a:p>
            <a:r>
              <a:rPr lang="fa-IR" dirty="0"/>
              <a:t>رفتن به یک متغیر خاص</a:t>
            </a:r>
            <a:endParaRPr lang="en-US" dirty="0"/>
          </a:p>
        </p:txBody>
      </p:sp>
    </p:spTree>
    <p:extLst>
      <p:ext uri="{BB962C8B-B14F-4D97-AF65-F5344CB8AC3E}">
        <p14:creationId xmlns:p14="http://schemas.microsoft.com/office/powerpoint/2010/main" val="221958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رفتن به یک فرد خاص</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281112"/>
            <a:ext cx="8825441" cy="4964311"/>
          </a:xfrm>
        </p:spPr>
      </p:pic>
    </p:spTree>
    <p:extLst>
      <p:ext uri="{BB962C8B-B14F-4D97-AF65-F5344CB8AC3E}">
        <p14:creationId xmlns:p14="http://schemas.microsoft.com/office/powerpoint/2010/main" val="377748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جایگزینی یک عدد با عددی دیگر در یک متغیر</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322" y="2052638"/>
            <a:ext cx="7459132" cy="4195762"/>
          </a:xfrm>
        </p:spPr>
      </p:pic>
    </p:spTree>
    <p:extLst>
      <p:ext uri="{BB962C8B-B14F-4D97-AF65-F5344CB8AC3E}">
        <p14:creationId xmlns:p14="http://schemas.microsoft.com/office/powerpoint/2010/main" val="231002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پیدا کردن یک عدد خاص در بین داده های یک متغیر</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131" y="1652587"/>
            <a:ext cx="8639703" cy="4859833"/>
          </a:xfrm>
        </p:spPr>
      </p:pic>
    </p:spTree>
    <p:extLst>
      <p:ext uri="{BB962C8B-B14F-4D97-AF65-F5344CB8AC3E}">
        <p14:creationId xmlns:p14="http://schemas.microsoft.com/office/powerpoint/2010/main" val="84919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399" y="1143000"/>
            <a:ext cx="7448551" cy="4914508"/>
          </a:xfrm>
          <a:prstGeom prst="rect">
            <a:avLst/>
          </a:prstGeom>
        </p:spPr>
      </p:pic>
      <p:sp>
        <p:nvSpPr>
          <p:cNvPr id="5" name="TextBox 4"/>
          <p:cNvSpPr txBox="1"/>
          <p:nvPr/>
        </p:nvSpPr>
        <p:spPr>
          <a:xfrm>
            <a:off x="428625" y="142875"/>
            <a:ext cx="3314700" cy="369332"/>
          </a:xfrm>
          <a:prstGeom prst="rect">
            <a:avLst/>
          </a:prstGeom>
          <a:noFill/>
        </p:spPr>
        <p:txBody>
          <a:bodyPr wrap="square" rtlCol="0">
            <a:spAutoFit/>
          </a:bodyPr>
          <a:lstStyle/>
          <a:p>
            <a:r>
              <a:rPr lang="en-US" dirty="0"/>
              <a:t>type</a:t>
            </a:r>
          </a:p>
        </p:txBody>
      </p:sp>
    </p:spTree>
    <p:extLst>
      <p:ext uri="{BB962C8B-B14F-4D97-AF65-F5344CB8AC3E}">
        <p14:creationId xmlns:p14="http://schemas.microsoft.com/office/powerpoint/2010/main" val="4487801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9526" y="1343026"/>
            <a:ext cx="9540886" cy="3819524"/>
          </a:xfrm>
          <a:prstGeom prst="rect">
            <a:avLst/>
          </a:prstGeom>
        </p:spPr>
      </p:pic>
    </p:spTree>
    <p:extLst>
      <p:ext uri="{BB962C8B-B14F-4D97-AF65-F5344CB8AC3E}">
        <p14:creationId xmlns:p14="http://schemas.microsoft.com/office/powerpoint/2010/main" val="57997980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6563" y="666780"/>
            <a:ext cx="6096000" cy="5324535"/>
          </a:xfrm>
          <a:prstGeom prst="rect">
            <a:avLst/>
          </a:prstGeom>
        </p:spPr>
        <p:txBody>
          <a:bodyPr>
            <a:spAutoFit/>
          </a:bodyPr>
          <a:lstStyle/>
          <a:p>
            <a:pPr algn="just" rtl="1"/>
            <a:r>
              <a:rPr lang="fa-IR" altLang="en-US" sz="2000" dirty="0">
                <a:solidFill>
                  <a:schemeClr val="bg1"/>
                </a:solidFill>
              </a:rPr>
              <a:t>Missing: بعد از وارد کردن داده ها اگر خانه ای دارای عدد نباشد، در اون خانه یک "نقطه" قرار میگیرد و spss با اون به عنوان داده ی گم شده رفتار میکند.داده های گم شده در محاسبات و رسم نمودارها اعمال نمیشوند.اگر بخواهیم از آنها در محاسبات استفاده کنیم باید مقداری رو برای آنها تعریف کنیم برای این منظور از ستون missing استفاده میکنیم.در پنجره ی Missing Values به طور پیش فرض گزینه ی No missing values در حالت انتخاب قرار دارد.در زیر این گزینه دو گزینه ی دیگر Discrete missing values و Range plus one optional discrete missing value قرار دارند که با انتخاب آنها میتوانید داده ی مفقود شده را وارد کنید.با انتخاب گزینه ی دوم text box های زیر آن فعال میشود و میتوانید در آنها سه مقدار مفقود رو به طور جداگانه تعریف کنید.اما با استفاده از گزینه ی سوم شما میتونید یک دامنه را برای مقادیر مربوطه تعریف کنید و در باکس سوم عددی را تعیین کنید که میخواهید جایگزین اعداد موجود در دامنه بشود.یک نکته اینکه،اگر متغیر شما از نوع numeric باشد هر دو گزینه فعال هستند ولی اگه متغیر از نوع String باشه فقط گزینه دوم (Discrete missing values) فعال خواهد بود</a:t>
            </a:r>
          </a:p>
        </p:txBody>
      </p:sp>
    </p:spTree>
    <p:extLst>
      <p:ext uri="{BB962C8B-B14F-4D97-AF65-F5344CB8AC3E}">
        <p14:creationId xmlns:p14="http://schemas.microsoft.com/office/powerpoint/2010/main" val="280427801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6939" y="642938"/>
            <a:ext cx="8229600" cy="5324475"/>
          </a:xfrm>
        </p:spPr>
        <p:txBody>
          <a:bodyPr/>
          <a:lstStyle/>
          <a:p>
            <a:pPr algn="just" rtl="1">
              <a:buFont typeface="Wingdings 2" panose="05020102010507070707" pitchFamily="18" charset="2"/>
              <a:buNone/>
              <a:defRPr/>
            </a:pPr>
            <a:r>
              <a:rPr lang="fa-IR" dirty="0">
                <a:solidFill>
                  <a:schemeClr val="bg1"/>
                </a:solidFill>
                <a:cs typeface="B Nazanin" pitchFamily="2" charset="-78"/>
              </a:rPr>
              <a:t>2.مربی یک تیم تمرینی را برای 10 دونده به اجرا گذاشته است و زمان ها را برای هر دونده بر حسب ثانیه ثبت کرده است. هر دونده مسیر 100 متر را دویده است. اطلاعات بدست آمده را وارد کنید.</a:t>
            </a:r>
          </a:p>
          <a:p>
            <a:pPr algn="just" rtl="1">
              <a:buFont typeface="Wingdings 2" panose="05020102010507070707" pitchFamily="18" charset="2"/>
              <a:buNone/>
              <a:defRPr/>
            </a:pPr>
            <a:endParaRPr lang="en-US" dirty="0">
              <a:solidFill>
                <a:schemeClr val="bg1"/>
              </a:solidFill>
              <a:cs typeface="B Nazani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855482949"/>
              </p:ext>
            </p:extLst>
          </p:nvPr>
        </p:nvGraphicFramePr>
        <p:xfrm>
          <a:off x="2166939" y="1671637"/>
          <a:ext cx="3357564" cy="4079878"/>
        </p:xfrm>
        <a:graphic>
          <a:graphicData uri="http://schemas.openxmlformats.org/drawingml/2006/table">
            <a:tbl>
              <a:tblPr firstRow="1" bandRow="1">
                <a:tableStyleId>{5C22544A-7EE6-4342-B048-85BDC9FD1C3A}</a:tableStyleId>
              </a:tblPr>
              <a:tblGrid>
                <a:gridCol w="1071563">
                  <a:extLst>
                    <a:ext uri="{9D8B030D-6E8A-4147-A177-3AD203B41FA5}">
                      <a16:colId xmlns:a16="http://schemas.microsoft.com/office/drawing/2014/main" xmlns="" val="20000"/>
                    </a:ext>
                  </a:extLst>
                </a:gridCol>
                <a:gridCol w="1214438">
                  <a:extLst>
                    <a:ext uri="{9D8B030D-6E8A-4147-A177-3AD203B41FA5}">
                      <a16:colId xmlns:a16="http://schemas.microsoft.com/office/drawing/2014/main" xmlns="" val="20001"/>
                    </a:ext>
                  </a:extLst>
                </a:gridCol>
                <a:gridCol w="1071563">
                  <a:extLst>
                    <a:ext uri="{9D8B030D-6E8A-4147-A177-3AD203B41FA5}">
                      <a16:colId xmlns:a16="http://schemas.microsoft.com/office/drawing/2014/main" xmlns="" val="20002"/>
                    </a:ext>
                  </a:extLst>
                </a:gridCol>
              </a:tblGrid>
              <a:tr h="370898">
                <a:tc>
                  <a:txBody>
                    <a:bodyPr/>
                    <a:lstStyle/>
                    <a:p>
                      <a:pPr algn="ctr"/>
                      <a:r>
                        <a:rPr lang="en-US" sz="1800" dirty="0">
                          <a:latin typeface="Times New Roman" pitchFamily="18" charset="0"/>
                          <a:cs typeface="Times New Roman" pitchFamily="18" charset="0"/>
                        </a:rPr>
                        <a:t>runner</a:t>
                      </a:r>
                    </a:p>
                  </a:txBody>
                  <a:tcPr marL="91439" marR="91439" marT="45727" marB="45727"/>
                </a:tc>
                <a:tc>
                  <a:txBody>
                    <a:bodyPr/>
                    <a:lstStyle/>
                    <a:p>
                      <a:pPr algn="ctr"/>
                      <a:r>
                        <a:rPr lang="en-US" sz="1800" dirty="0">
                          <a:latin typeface="Times New Roman" pitchFamily="18" charset="0"/>
                          <a:cs typeface="Times New Roman" pitchFamily="18" charset="0"/>
                        </a:rPr>
                        <a:t>gender</a:t>
                      </a:r>
                    </a:p>
                  </a:txBody>
                  <a:tcPr marL="91439" marR="91439" marT="45727" marB="45727"/>
                </a:tc>
                <a:tc>
                  <a:txBody>
                    <a:bodyPr/>
                    <a:lstStyle/>
                    <a:p>
                      <a:pPr algn="ctr"/>
                      <a:r>
                        <a:rPr lang="en-US" sz="1800" dirty="0">
                          <a:latin typeface="Times New Roman" pitchFamily="18" charset="0"/>
                          <a:cs typeface="Times New Roman" pitchFamily="18" charset="0"/>
                        </a:rPr>
                        <a:t>time</a:t>
                      </a:r>
                    </a:p>
                  </a:txBody>
                  <a:tcPr marL="91439" marR="91439" marT="45727" marB="45727"/>
                </a:tc>
                <a:extLst>
                  <a:ext uri="{0D108BD9-81ED-4DB2-BD59-A6C34878D82A}">
                    <a16:rowId xmlns:a16="http://schemas.microsoft.com/office/drawing/2014/main" xmlns="" val="10000"/>
                  </a:ext>
                </a:extLst>
              </a:tr>
              <a:tr h="370898">
                <a:tc>
                  <a:txBody>
                    <a:bodyPr/>
                    <a:lstStyle/>
                    <a:p>
                      <a:pPr algn="ctr"/>
                      <a:r>
                        <a:rPr lang="en-US" sz="1800" dirty="0">
                          <a:latin typeface="Times New Roman" pitchFamily="18" charset="0"/>
                          <a:cs typeface="Times New Roman" pitchFamily="18" charset="0"/>
                        </a:rPr>
                        <a:t>1</a:t>
                      </a:r>
                    </a:p>
                  </a:txBody>
                  <a:tcPr marL="91439" marR="91439" marT="45727" marB="45727"/>
                </a:tc>
                <a:tc>
                  <a:txBody>
                    <a:bodyPr/>
                    <a:lstStyle/>
                    <a:p>
                      <a:pPr algn="ctr"/>
                      <a:r>
                        <a:rPr lang="en-US" sz="1800" dirty="0">
                          <a:latin typeface="Times New Roman" pitchFamily="18" charset="0"/>
                          <a:cs typeface="Times New Roman" pitchFamily="18" charset="0"/>
                        </a:rPr>
                        <a:t>F</a:t>
                      </a:r>
                    </a:p>
                  </a:txBody>
                  <a:tcPr marL="91439" marR="91439" marT="45727" marB="45727"/>
                </a:tc>
                <a:tc>
                  <a:txBody>
                    <a:bodyPr/>
                    <a:lstStyle/>
                    <a:p>
                      <a:pPr algn="ctr"/>
                      <a:r>
                        <a:rPr lang="en-US" sz="1800" dirty="0">
                          <a:latin typeface="Times New Roman" pitchFamily="18" charset="0"/>
                          <a:cs typeface="Times New Roman" pitchFamily="18" charset="0"/>
                        </a:rPr>
                        <a:t>29.3</a:t>
                      </a:r>
                    </a:p>
                  </a:txBody>
                  <a:tcPr marL="91439" marR="91439" marT="45727" marB="45727"/>
                </a:tc>
                <a:extLst>
                  <a:ext uri="{0D108BD9-81ED-4DB2-BD59-A6C34878D82A}">
                    <a16:rowId xmlns:a16="http://schemas.microsoft.com/office/drawing/2014/main" xmlns="" val="10001"/>
                  </a:ext>
                </a:extLst>
              </a:tr>
              <a:tr h="370898">
                <a:tc>
                  <a:txBody>
                    <a:bodyPr/>
                    <a:lstStyle/>
                    <a:p>
                      <a:pPr algn="ctr"/>
                      <a:r>
                        <a:rPr lang="en-US" sz="1800" dirty="0">
                          <a:latin typeface="Times New Roman" pitchFamily="18" charset="0"/>
                          <a:cs typeface="Times New Roman" pitchFamily="18" charset="0"/>
                        </a:rPr>
                        <a:t>2</a:t>
                      </a:r>
                    </a:p>
                  </a:txBody>
                  <a:tcPr marL="91439" marR="91439" marT="45727" marB="45727"/>
                </a:tc>
                <a:tc>
                  <a:txBody>
                    <a:bodyPr/>
                    <a:lstStyle/>
                    <a:p>
                      <a:pPr algn="ctr"/>
                      <a:r>
                        <a:rPr lang="en-US" sz="1800" dirty="0">
                          <a:latin typeface="Times New Roman" pitchFamily="18" charset="0"/>
                          <a:cs typeface="Times New Roman" pitchFamily="18" charset="0"/>
                        </a:rPr>
                        <a:t>M</a:t>
                      </a:r>
                    </a:p>
                  </a:txBody>
                  <a:tcPr marL="91439" marR="91439" marT="45727" marB="45727"/>
                </a:tc>
                <a:tc>
                  <a:txBody>
                    <a:bodyPr/>
                    <a:lstStyle/>
                    <a:p>
                      <a:pPr algn="ctr"/>
                      <a:r>
                        <a:rPr lang="en-US" sz="1800" dirty="0">
                          <a:latin typeface="Times New Roman" pitchFamily="18" charset="0"/>
                          <a:cs typeface="Times New Roman" pitchFamily="18" charset="0"/>
                        </a:rPr>
                        <a:t>30.98</a:t>
                      </a:r>
                    </a:p>
                  </a:txBody>
                  <a:tcPr marL="91439" marR="91439" marT="45727" marB="45727"/>
                </a:tc>
                <a:extLst>
                  <a:ext uri="{0D108BD9-81ED-4DB2-BD59-A6C34878D82A}">
                    <a16:rowId xmlns:a16="http://schemas.microsoft.com/office/drawing/2014/main" xmlns="" val="10002"/>
                  </a:ext>
                </a:extLst>
              </a:tr>
              <a:tr h="370898">
                <a:tc>
                  <a:txBody>
                    <a:bodyPr/>
                    <a:lstStyle/>
                    <a:p>
                      <a:pPr algn="ctr"/>
                      <a:r>
                        <a:rPr lang="en-US" sz="1800" dirty="0">
                          <a:latin typeface="Times New Roman" pitchFamily="18" charset="0"/>
                          <a:cs typeface="Times New Roman" pitchFamily="18" charset="0"/>
                        </a:rPr>
                        <a:t>3</a:t>
                      </a:r>
                    </a:p>
                  </a:txBody>
                  <a:tcPr marL="91439" marR="91439" marT="45727" marB="45727"/>
                </a:tc>
                <a:tc>
                  <a:txBody>
                    <a:bodyPr/>
                    <a:lstStyle/>
                    <a:p>
                      <a:pPr algn="ctr"/>
                      <a:r>
                        <a:rPr lang="en-US" sz="1800" dirty="0">
                          <a:latin typeface="Times New Roman" pitchFamily="18" charset="0"/>
                          <a:cs typeface="Times New Roman" pitchFamily="18" charset="0"/>
                        </a:rPr>
                        <a:t>F</a:t>
                      </a:r>
                    </a:p>
                  </a:txBody>
                  <a:tcPr marL="91439" marR="91439" marT="45727" marB="45727"/>
                </a:tc>
                <a:tc>
                  <a:txBody>
                    <a:bodyPr/>
                    <a:lstStyle/>
                    <a:p>
                      <a:pPr algn="ctr"/>
                      <a:r>
                        <a:rPr lang="en-US" sz="1800" dirty="0">
                          <a:latin typeface="Times New Roman" pitchFamily="18" charset="0"/>
                          <a:cs typeface="Times New Roman" pitchFamily="18" charset="0"/>
                        </a:rPr>
                        <a:t>29.78</a:t>
                      </a:r>
                    </a:p>
                  </a:txBody>
                  <a:tcPr marL="91439" marR="91439" marT="45727" marB="45727"/>
                </a:tc>
                <a:extLst>
                  <a:ext uri="{0D108BD9-81ED-4DB2-BD59-A6C34878D82A}">
                    <a16:rowId xmlns:a16="http://schemas.microsoft.com/office/drawing/2014/main" xmlns="" val="10003"/>
                  </a:ext>
                </a:extLst>
              </a:tr>
              <a:tr h="370898">
                <a:tc>
                  <a:txBody>
                    <a:bodyPr/>
                    <a:lstStyle/>
                    <a:p>
                      <a:pPr algn="ctr"/>
                      <a:r>
                        <a:rPr lang="en-US" sz="1800" dirty="0">
                          <a:latin typeface="Times New Roman" pitchFamily="18" charset="0"/>
                          <a:cs typeface="Times New Roman" pitchFamily="18" charset="0"/>
                        </a:rPr>
                        <a:t>4</a:t>
                      </a:r>
                    </a:p>
                  </a:txBody>
                  <a:tcPr marL="91439" marR="91439" marT="45727" marB="45727"/>
                </a:tc>
                <a:tc>
                  <a:txBody>
                    <a:bodyPr/>
                    <a:lstStyle/>
                    <a:p>
                      <a:pPr algn="ctr"/>
                      <a:r>
                        <a:rPr lang="en-US" sz="1800" dirty="0">
                          <a:latin typeface="Times New Roman" pitchFamily="18" charset="0"/>
                          <a:cs typeface="Times New Roman" pitchFamily="18" charset="0"/>
                        </a:rPr>
                        <a:t>F</a:t>
                      </a:r>
                    </a:p>
                  </a:txBody>
                  <a:tcPr marL="91439" marR="91439" marT="45727" marB="45727"/>
                </a:tc>
                <a:tc>
                  <a:txBody>
                    <a:bodyPr/>
                    <a:lstStyle/>
                    <a:p>
                      <a:pPr algn="ctr"/>
                      <a:r>
                        <a:rPr lang="en-US" sz="1800" dirty="0">
                          <a:latin typeface="Times New Roman" pitchFamily="18" charset="0"/>
                          <a:cs typeface="Times New Roman" pitchFamily="18" charset="0"/>
                        </a:rPr>
                        <a:t>34.16</a:t>
                      </a:r>
                    </a:p>
                  </a:txBody>
                  <a:tcPr marL="91439" marR="91439" marT="45727" marB="45727"/>
                </a:tc>
                <a:extLst>
                  <a:ext uri="{0D108BD9-81ED-4DB2-BD59-A6C34878D82A}">
                    <a16:rowId xmlns:a16="http://schemas.microsoft.com/office/drawing/2014/main" xmlns="" val="10004"/>
                  </a:ext>
                </a:extLst>
              </a:tr>
              <a:tr h="370898">
                <a:tc>
                  <a:txBody>
                    <a:bodyPr/>
                    <a:lstStyle/>
                    <a:p>
                      <a:pPr algn="ctr"/>
                      <a:r>
                        <a:rPr lang="en-US" sz="1800" dirty="0">
                          <a:latin typeface="Times New Roman" pitchFamily="18" charset="0"/>
                          <a:cs typeface="Times New Roman" pitchFamily="18" charset="0"/>
                        </a:rPr>
                        <a:t>5</a:t>
                      </a:r>
                    </a:p>
                  </a:txBody>
                  <a:tcPr marL="91439" marR="91439" marT="45727" marB="45727"/>
                </a:tc>
                <a:tc>
                  <a:txBody>
                    <a:bodyPr/>
                    <a:lstStyle/>
                    <a:p>
                      <a:pPr algn="ctr"/>
                      <a:r>
                        <a:rPr lang="en-US" sz="1800" dirty="0">
                          <a:latin typeface="Times New Roman" pitchFamily="18" charset="0"/>
                          <a:cs typeface="Times New Roman" pitchFamily="18" charset="0"/>
                        </a:rPr>
                        <a:t>M</a:t>
                      </a:r>
                    </a:p>
                  </a:txBody>
                  <a:tcPr marL="91439" marR="91439" marT="45727" marB="45727"/>
                </a:tc>
                <a:tc>
                  <a:txBody>
                    <a:bodyPr/>
                    <a:lstStyle/>
                    <a:p>
                      <a:pPr algn="ctr"/>
                      <a:r>
                        <a:rPr lang="en-US" sz="1800" dirty="0">
                          <a:latin typeface="Times New Roman" pitchFamily="18" charset="0"/>
                          <a:cs typeface="Times New Roman" pitchFamily="18" charset="0"/>
                        </a:rPr>
                        <a:t>39.66</a:t>
                      </a:r>
                    </a:p>
                  </a:txBody>
                  <a:tcPr marL="91439" marR="91439" marT="45727" marB="45727"/>
                </a:tc>
                <a:extLst>
                  <a:ext uri="{0D108BD9-81ED-4DB2-BD59-A6C34878D82A}">
                    <a16:rowId xmlns:a16="http://schemas.microsoft.com/office/drawing/2014/main" xmlns="" val="10005"/>
                  </a:ext>
                </a:extLst>
              </a:tr>
              <a:tr h="370898">
                <a:tc>
                  <a:txBody>
                    <a:bodyPr/>
                    <a:lstStyle/>
                    <a:p>
                      <a:pPr algn="ctr"/>
                      <a:r>
                        <a:rPr lang="en-US" sz="1800" dirty="0">
                          <a:latin typeface="Times New Roman" pitchFamily="18" charset="0"/>
                          <a:cs typeface="Times New Roman" pitchFamily="18" charset="0"/>
                        </a:rPr>
                        <a:t>6</a:t>
                      </a:r>
                    </a:p>
                  </a:txBody>
                  <a:tcPr marL="91439" marR="91439" marT="45727" marB="45727"/>
                </a:tc>
                <a:tc>
                  <a:txBody>
                    <a:bodyPr/>
                    <a:lstStyle/>
                    <a:p>
                      <a:pPr algn="ctr"/>
                      <a:r>
                        <a:rPr lang="en-US" sz="1800" dirty="0">
                          <a:latin typeface="Times New Roman" pitchFamily="18" charset="0"/>
                          <a:cs typeface="Times New Roman" pitchFamily="18" charset="0"/>
                        </a:rPr>
                        <a:t>F</a:t>
                      </a:r>
                    </a:p>
                  </a:txBody>
                  <a:tcPr marL="91439" marR="91439" marT="45727" marB="45727"/>
                </a:tc>
                <a:tc>
                  <a:txBody>
                    <a:bodyPr/>
                    <a:lstStyle/>
                    <a:p>
                      <a:pPr algn="ctr"/>
                      <a:r>
                        <a:rPr lang="en-US" sz="1800" dirty="0">
                          <a:latin typeface="Times New Roman" pitchFamily="18" charset="0"/>
                          <a:cs typeface="Times New Roman" pitchFamily="18" charset="0"/>
                        </a:rPr>
                        <a:t>44.38</a:t>
                      </a:r>
                    </a:p>
                  </a:txBody>
                  <a:tcPr marL="91439" marR="91439" marT="45727" marB="45727"/>
                </a:tc>
                <a:extLst>
                  <a:ext uri="{0D108BD9-81ED-4DB2-BD59-A6C34878D82A}">
                    <a16:rowId xmlns:a16="http://schemas.microsoft.com/office/drawing/2014/main" xmlns="" val="10006"/>
                  </a:ext>
                </a:extLst>
              </a:tr>
              <a:tr h="370898">
                <a:tc>
                  <a:txBody>
                    <a:bodyPr/>
                    <a:lstStyle/>
                    <a:p>
                      <a:pPr algn="ctr"/>
                      <a:r>
                        <a:rPr lang="en-US" sz="1800" dirty="0">
                          <a:latin typeface="Times New Roman" pitchFamily="18" charset="0"/>
                          <a:cs typeface="Times New Roman" pitchFamily="18" charset="0"/>
                        </a:rPr>
                        <a:t>7</a:t>
                      </a:r>
                    </a:p>
                  </a:txBody>
                  <a:tcPr marL="91439" marR="91439" marT="45727" marB="45727"/>
                </a:tc>
                <a:tc>
                  <a:txBody>
                    <a:bodyPr/>
                    <a:lstStyle/>
                    <a:p>
                      <a:pPr algn="ctr"/>
                      <a:r>
                        <a:rPr lang="en-US" sz="1800" dirty="0">
                          <a:latin typeface="Times New Roman" pitchFamily="18" charset="0"/>
                          <a:cs typeface="Times New Roman" pitchFamily="18" charset="0"/>
                        </a:rPr>
                        <a:t>M</a:t>
                      </a:r>
                    </a:p>
                  </a:txBody>
                  <a:tcPr marL="91439" marR="91439" marT="45727" marB="45727"/>
                </a:tc>
                <a:tc>
                  <a:txBody>
                    <a:bodyPr/>
                    <a:lstStyle/>
                    <a:p>
                      <a:pPr algn="ctr"/>
                      <a:r>
                        <a:rPr lang="en-US" sz="1800" dirty="0">
                          <a:latin typeface="Times New Roman" pitchFamily="18" charset="0"/>
                          <a:cs typeface="Times New Roman" pitchFamily="18" charset="0"/>
                        </a:rPr>
                        <a:t>34.80</a:t>
                      </a:r>
                    </a:p>
                  </a:txBody>
                  <a:tcPr marL="91439" marR="91439" marT="45727" marB="45727"/>
                </a:tc>
                <a:extLst>
                  <a:ext uri="{0D108BD9-81ED-4DB2-BD59-A6C34878D82A}">
                    <a16:rowId xmlns:a16="http://schemas.microsoft.com/office/drawing/2014/main" xmlns="" val="10007"/>
                  </a:ext>
                </a:extLst>
              </a:tr>
              <a:tr h="370898">
                <a:tc>
                  <a:txBody>
                    <a:bodyPr/>
                    <a:lstStyle/>
                    <a:p>
                      <a:pPr algn="ctr"/>
                      <a:r>
                        <a:rPr lang="en-US" sz="1800" dirty="0">
                          <a:latin typeface="Times New Roman" pitchFamily="18" charset="0"/>
                          <a:cs typeface="Times New Roman" pitchFamily="18" charset="0"/>
                        </a:rPr>
                        <a:t>8</a:t>
                      </a:r>
                    </a:p>
                  </a:txBody>
                  <a:tcPr marL="91439" marR="91439" marT="45727" marB="45727"/>
                </a:tc>
                <a:tc>
                  <a:txBody>
                    <a:bodyPr/>
                    <a:lstStyle/>
                    <a:p>
                      <a:pPr algn="ctr"/>
                      <a:r>
                        <a:rPr lang="en-US" sz="1800" dirty="0">
                          <a:latin typeface="Times New Roman" pitchFamily="18" charset="0"/>
                          <a:cs typeface="Times New Roman" pitchFamily="18" charset="0"/>
                        </a:rPr>
                        <a:t>M</a:t>
                      </a:r>
                    </a:p>
                  </a:txBody>
                  <a:tcPr marL="91439" marR="91439" marT="45727" marB="45727"/>
                </a:tc>
                <a:tc>
                  <a:txBody>
                    <a:bodyPr/>
                    <a:lstStyle/>
                    <a:p>
                      <a:pPr algn="ctr"/>
                      <a:r>
                        <a:rPr lang="en-US" sz="1800" dirty="0">
                          <a:latin typeface="Times New Roman" pitchFamily="18" charset="0"/>
                          <a:cs typeface="Times New Roman" pitchFamily="18" charset="0"/>
                        </a:rPr>
                        <a:t>40.71</a:t>
                      </a:r>
                    </a:p>
                  </a:txBody>
                  <a:tcPr marL="91439" marR="91439" marT="45727" marB="45727"/>
                </a:tc>
                <a:extLst>
                  <a:ext uri="{0D108BD9-81ED-4DB2-BD59-A6C34878D82A}">
                    <a16:rowId xmlns:a16="http://schemas.microsoft.com/office/drawing/2014/main" xmlns="" val="10008"/>
                  </a:ext>
                </a:extLst>
              </a:tr>
              <a:tr h="370898">
                <a:tc>
                  <a:txBody>
                    <a:bodyPr/>
                    <a:lstStyle/>
                    <a:p>
                      <a:pPr algn="ctr"/>
                      <a:r>
                        <a:rPr lang="en-US" sz="1800" dirty="0">
                          <a:latin typeface="Times New Roman" pitchFamily="18" charset="0"/>
                          <a:cs typeface="Times New Roman" pitchFamily="18" charset="0"/>
                        </a:rPr>
                        <a:t>9</a:t>
                      </a:r>
                    </a:p>
                  </a:txBody>
                  <a:tcPr marL="91439" marR="91439" marT="45727" marB="45727"/>
                </a:tc>
                <a:tc>
                  <a:txBody>
                    <a:bodyPr/>
                    <a:lstStyle/>
                    <a:p>
                      <a:pPr algn="ctr"/>
                      <a:r>
                        <a:rPr lang="en-US" sz="1800" dirty="0">
                          <a:latin typeface="Times New Roman" pitchFamily="18" charset="0"/>
                          <a:cs typeface="Times New Roman" pitchFamily="18" charset="0"/>
                        </a:rPr>
                        <a:t>F</a:t>
                      </a:r>
                    </a:p>
                  </a:txBody>
                  <a:tcPr marL="91439" marR="91439" marT="45727" marB="45727"/>
                </a:tc>
                <a:tc>
                  <a:txBody>
                    <a:bodyPr/>
                    <a:lstStyle/>
                    <a:p>
                      <a:pPr algn="ctr"/>
                      <a:r>
                        <a:rPr lang="en-US" sz="1800" dirty="0">
                          <a:latin typeface="Times New Roman" pitchFamily="18" charset="0"/>
                          <a:cs typeface="Times New Roman" pitchFamily="18" charset="0"/>
                        </a:rPr>
                        <a:t>37.03</a:t>
                      </a:r>
                    </a:p>
                  </a:txBody>
                  <a:tcPr marL="91439" marR="91439" marT="45727" marB="45727"/>
                </a:tc>
                <a:extLst>
                  <a:ext uri="{0D108BD9-81ED-4DB2-BD59-A6C34878D82A}">
                    <a16:rowId xmlns:a16="http://schemas.microsoft.com/office/drawing/2014/main" xmlns="" val="10009"/>
                  </a:ext>
                </a:extLst>
              </a:tr>
              <a:tr h="370898">
                <a:tc>
                  <a:txBody>
                    <a:bodyPr/>
                    <a:lstStyle/>
                    <a:p>
                      <a:pPr algn="ctr"/>
                      <a:r>
                        <a:rPr lang="en-US" sz="1800" dirty="0">
                          <a:latin typeface="Times New Roman" pitchFamily="18" charset="0"/>
                          <a:cs typeface="Times New Roman" pitchFamily="18" charset="0"/>
                        </a:rPr>
                        <a:t>10</a:t>
                      </a:r>
                    </a:p>
                  </a:txBody>
                  <a:tcPr marL="91439" marR="91439" marT="45727" marB="45727"/>
                </a:tc>
                <a:tc>
                  <a:txBody>
                    <a:bodyPr/>
                    <a:lstStyle/>
                    <a:p>
                      <a:pPr algn="ctr"/>
                      <a:r>
                        <a:rPr lang="en-US" sz="1800" dirty="0">
                          <a:latin typeface="Times New Roman" pitchFamily="18" charset="0"/>
                          <a:cs typeface="Times New Roman" pitchFamily="18" charset="0"/>
                        </a:rPr>
                        <a:t>M</a:t>
                      </a:r>
                    </a:p>
                  </a:txBody>
                  <a:tcPr marL="91439" marR="91439" marT="45727" marB="45727"/>
                </a:tc>
                <a:tc>
                  <a:txBody>
                    <a:bodyPr/>
                    <a:lstStyle/>
                    <a:p>
                      <a:pPr algn="ctr"/>
                      <a:r>
                        <a:rPr lang="en-US" sz="1800" dirty="0">
                          <a:latin typeface="Times New Roman" pitchFamily="18" charset="0"/>
                          <a:cs typeface="Times New Roman" pitchFamily="18" charset="0"/>
                        </a:rPr>
                        <a:t>32.81</a:t>
                      </a:r>
                    </a:p>
                  </a:txBody>
                  <a:tcPr marL="91439" marR="91439" marT="45727" marB="45727"/>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395224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552731"/>
            <a:ext cx="8946541" cy="876020"/>
          </a:xfrm>
        </p:spPr>
        <p:txBody>
          <a:bodyPr/>
          <a:lstStyle/>
          <a:p>
            <a:pPr algn="ctr" rtl="1">
              <a:buNone/>
            </a:pPr>
            <a:r>
              <a:rPr lang="ar-SA" altLang="en-US" dirty="0">
                <a:cs typeface="B Titr" panose="00000700000000000000" pitchFamily="2" charset="-78"/>
              </a:rPr>
              <a:t>مرتب سازي را مي توان براساس يك يا چند متغير انجام داد</a:t>
            </a:r>
            <a:r>
              <a:rPr lang="en-US" altLang="en-US" dirty="0">
                <a:cs typeface="B Titr" panose="00000700000000000000" pitchFamily="2" charset="-78"/>
              </a:rPr>
              <a:t> </a:t>
            </a:r>
            <a:r>
              <a:rPr lang="ar-SA" altLang="en-US" dirty="0">
                <a:cs typeface="B Titr" panose="00000700000000000000" pitchFamily="2" charset="-78"/>
              </a:rPr>
              <a:t>جهت مرتب سازي داده ها مراحل زير قابل اجراست :</a:t>
            </a:r>
          </a:p>
          <a:p>
            <a:pPr algn="ctr"/>
            <a:endParaRPr lang="en-US" altLang="en-US" dirty="0">
              <a:cs typeface="B Titr" panose="00000700000000000000" pitchFamily="2" charset="-78"/>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 y="1531441"/>
            <a:ext cx="7558087" cy="4251424"/>
          </a:xfrm>
          <a:prstGeom prst="rect">
            <a:avLst/>
          </a:prstGeom>
        </p:spPr>
      </p:pic>
    </p:spTree>
    <p:extLst>
      <p:ext uri="{BB962C8B-B14F-4D97-AF65-F5344CB8AC3E}">
        <p14:creationId xmlns:p14="http://schemas.microsoft.com/office/powerpoint/2010/main" val="298768231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2437" y="909637"/>
            <a:ext cx="3714750" cy="3552825"/>
          </a:xfrm>
          <a:prstGeom prst="rect">
            <a:avLst/>
          </a:prstGeom>
        </p:spPr>
      </p:pic>
      <p:sp>
        <p:nvSpPr>
          <p:cNvPr id="6" name="TextBox 5"/>
          <p:cNvSpPr txBox="1"/>
          <p:nvPr/>
        </p:nvSpPr>
        <p:spPr>
          <a:xfrm>
            <a:off x="6272213" y="1828800"/>
            <a:ext cx="4486275" cy="923330"/>
          </a:xfrm>
          <a:prstGeom prst="rect">
            <a:avLst/>
          </a:prstGeom>
          <a:noFill/>
        </p:spPr>
        <p:txBody>
          <a:bodyPr wrap="square" rtlCol="0">
            <a:spAutoFit/>
          </a:bodyPr>
          <a:lstStyle/>
          <a:p>
            <a:pPr algn="r" rtl="1"/>
            <a:r>
              <a:rPr lang="fa-IR" dirty="0"/>
              <a:t>هر کدام از کیس های مورد نظر را بر اساس نزولی یا صعودی بودن میتوان مرتب نمود </a:t>
            </a:r>
          </a:p>
          <a:p>
            <a:pPr algn="r" rtl="1"/>
            <a:endParaRPr lang="fa-IR" dirty="0"/>
          </a:p>
        </p:txBody>
      </p:sp>
    </p:spTree>
    <p:extLst>
      <p:ext uri="{BB962C8B-B14F-4D97-AF65-F5344CB8AC3E}">
        <p14:creationId xmlns:p14="http://schemas.microsoft.com/office/powerpoint/2010/main" val="307763865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schemeClr val="tx1"/>
                </a:solidFill>
              </a:rPr>
              <a:t>spss</a:t>
            </a:r>
            <a:endParaRPr lang="en-US" sz="4000" dirty="0">
              <a:solidFill>
                <a:schemeClr val="tx1"/>
              </a:solidFill>
            </a:endParaRPr>
          </a:p>
        </p:txBody>
      </p:sp>
      <p:sp>
        <p:nvSpPr>
          <p:cNvPr id="3" name="Content Placeholder 2"/>
          <p:cNvSpPr>
            <a:spLocks noGrp="1"/>
          </p:cNvSpPr>
          <p:nvPr>
            <p:ph idx="1"/>
          </p:nvPr>
        </p:nvSpPr>
        <p:spPr/>
        <p:txBody>
          <a:bodyPr>
            <a:normAutofit/>
          </a:bodyPr>
          <a:lstStyle/>
          <a:p>
            <a:r>
              <a:rPr lang="en-US" sz="4400" dirty="0" err="1">
                <a:solidFill>
                  <a:schemeClr val="tx1"/>
                </a:solidFill>
              </a:rPr>
              <a:t>Statictics</a:t>
            </a:r>
            <a:r>
              <a:rPr lang="en-US" sz="4400" dirty="0">
                <a:solidFill>
                  <a:schemeClr val="tx1"/>
                </a:solidFill>
              </a:rPr>
              <a:t> package for social sciences</a:t>
            </a:r>
          </a:p>
        </p:txBody>
      </p:sp>
    </p:spTree>
    <p:extLst>
      <p:ext uri="{BB962C8B-B14F-4D97-AF65-F5344CB8AC3E}">
        <p14:creationId xmlns:p14="http://schemas.microsoft.com/office/powerpoint/2010/main" val="9899793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475" y="852487"/>
            <a:ext cx="8946541" cy="4195481"/>
          </a:xfrm>
        </p:spPr>
        <p:txBody>
          <a:bodyPr/>
          <a:lstStyle/>
          <a:p>
            <a:r>
              <a:rPr lang="en-US" dirty="0"/>
              <a:t>Data/sort </a:t>
            </a:r>
            <a:r>
              <a:rPr lang="en-US" dirty="0" err="1"/>
              <a:t>var</a:t>
            </a:r>
            <a:r>
              <a:rPr lang="en-US" dirty="0"/>
              <a:t>…</a:t>
            </a:r>
          </a:p>
          <a:p>
            <a:r>
              <a:rPr lang="fa-IR" dirty="0"/>
              <a:t>از مسیر بالا میتوان همچنین متغیر ها را بر اساس نام ، نوع ،مقیاس و... مرتب نمود</a:t>
            </a:r>
            <a:endParaRPr lang="en-US" dirty="0"/>
          </a:p>
        </p:txBody>
      </p:sp>
      <p:pic>
        <p:nvPicPr>
          <p:cNvPr id="4" name="Picture 3"/>
          <p:cNvPicPr>
            <a:picLocks noChangeAspect="1"/>
          </p:cNvPicPr>
          <p:nvPr/>
        </p:nvPicPr>
        <p:blipFill>
          <a:blip r:embed="rId2"/>
          <a:stretch>
            <a:fillRect/>
          </a:stretch>
        </p:blipFill>
        <p:spPr>
          <a:xfrm>
            <a:off x="6606566" y="1938337"/>
            <a:ext cx="4914900" cy="4181475"/>
          </a:xfrm>
          <a:prstGeom prst="rect">
            <a:avLst/>
          </a:prstGeom>
        </p:spPr>
      </p:pic>
    </p:spTree>
    <p:extLst>
      <p:ext uri="{BB962C8B-B14F-4D97-AF65-F5344CB8AC3E}">
        <p14:creationId xmlns:p14="http://schemas.microsoft.com/office/powerpoint/2010/main" val="312155354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38987" y="178593"/>
            <a:ext cx="4448175" cy="3000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138" y="3190578"/>
            <a:ext cx="6519862" cy="3667422"/>
          </a:xfrm>
          <a:prstGeom prst="rect">
            <a:avLst/>
          </a:prstGeom>
        </p:spPr>
      </p:pic>
      <p:sp>
        <p:nvSpPr>
          <p:cNvPr id="6" name="TextBox 5"/>
          <p:cNvSpPr txBox="1"/>
          <p:nvPr/>
        </p:nvSpPr>
        <p:spPr>
          <a:xfrm>
            <a:off x="871538" y="585788"/>
            <a:ext cx="5343525" cy="1200329"/>
          </a:xfrm>
          <a:prstGeom prst="rect">
            <a:avLst/>
          </a:prstGeom>
          <a:noFill/>
        </p:spPr>
        <p:txBody>
          <a:bodyPr wrap="square" rtlCol="0">
            <a:spAutoFit/>
          </a:bodyPr>
          <a:lstStyle/>
          <a:p>
            <a:pPr algn="r" rtl="1"/>
            <a:r>
              <a:rPr lang="en-US" dirty="0"/>
              <a:t>Transform/count…</a:t>
            </a:r>
          </a:p>
          <a:p>
            <a:pPr algn="r" rtl="1"/>
            <a:r>
              <a:rPr lang="fa-IR" dirty="0"/>
              <a:t>از مسیر بالا امکان:</a:t>
            </a:r>
          </a:p>
          <a:p>
            <a:pPr algn="r" rtl="1"/>
            <a:r>
              <a:rPr lang="fa-IR" dirty="0"/>
              <a:t>1.شمارش داده خاص</a:t>
            </a:r>
          </a:p>
          <a:p>
            <a:pPr algn="r" rtl="1"/>
            <a:r>
              <a:rPr lang="fa-IR" dirty="0"/>
              <a:t>2.حذف عدد مشخص یا مجموعه اعداد در رنج خاص </a:t>
            </a:r>
            <a:endParaRPr lang="en-US" dirty="0"/>
          </a:p>
        </p:txBody>
      </p:sp>
    </p:spTree>
    <p:extLst>
      <p:ext uri="{BB962C8B-B14F-4D97-AF65-F5344CB8AC3E}">
        <p14:creationId xmlns:p14="http://schemas.microsoft.com/office/powerpoint/2010/main" val="81640237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r" rtl="1"/>
            <a:r>
              <a:rPr lang="fa-IR" altLang="en-US">
                <a:cs typeface="B Nazanin" panose="00000400000000000000" pitchFamily="2" charset="-78"/>
              </a:rPr>
              <a:t>انجام محاسبات ریاضی در </a:t>
            </a:r>
            <a:r>
              <a:rPr lang="en-US" altLang="en-US">
                <a:latin typeface="Times New Roman" panose="02020603050405020304" pitchFamily="18" charset="0"/>
                <a:cs typeface="Times New Roman" panose="02020603050405020304" pitchFamily="18" charset="0"/>
              </a:rPr>
              <a:t>spss</a:t>
            </a:r>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564" y="1157936"/>
            <a:ext cx="4435475" cy="2697163"/>
          </a:xfrm>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961" y="1492899"/>
            <a:ext cx="57705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2913" y="4386263"/>
            <a:ext cx="4586287" cy="369332"/>
          </a:xfrm>
          <a:prstGeom prst="rect">
            <a:avLst/>
          </a:prstGeom>
          <a:noFill/>
        </p:spPr>
        <p:txBody>
          <a:bodyPr wrap="square" rtlCol="0">
            <a:spAutoFit/>
          </a:bodyPr>
          <a:lstStyle/>
          <a:p>
            <a:r>
              <a:rPr lang="fa-IR" dirty="0"/>
              <a:t>مثلا برای جمع یا ضرب یا ... دو یا چند متغیر بکار میرود.</a:t>
            </a:r>
            <a:endParaRPr lang="en-US" dirty="0"/>
          </a:p>
        </p:txBody>
      </p:sp>
    </p:spTree>
    <p:extLst>
      <p:ext uri="{BB962C8B-B14F-4D97-AF65-F5344CB8AC3E}">
        <p14:creationId xmlns:p14="http://schemas.microsoft.com/office/powerpoint/2010/main" val="171999403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r"/>
            <a:r>
              <a:rPr lang="fa-IR" altLang="en-US" b="1">
                <a:cs typeface="B Nazanin" panose="00000400000000000000" pitchFamily="2" charset="-78"/>
              </a:rPr>
              <a:t>تبدیل و تغییرکدگذاری ها</a:t>
            </a:r>
            <a:endParaRPr lang="en-US" altLang="en-US"/>
          </a:p>
        </p:txBody>
      </p:sp>
      <p:sp>
        <p:nvSpPr>
          <p:cNvPr id="3" name="Content Placeholder 2"/>
          <p:cNvSpPr>
            <a:spLocks noGrp="1"/>
          </p:cNvSpPr>
          <p:nvPr>
            <p:ph idx="1"/>
          </p:nvPr>
        </p:nvSpPr>
        <p:spPr>
          <a:xfrm>
            <a:off x="8208524" y="1608626"/>
            <a:ext cx="3156303" cy="728897"/>
          </a:xfrm>
        </p:spPr>
        <p:txBody>
          <a:bodyPr>
            <a:noAutofit/>
          </a:bodyPr>
          <a:lstStyle/>
          <a:p>
            <a:pPr algn="just" rtl="1">
              <a:buFont typeface="Wingdings 2" panose="05020102010507070707" pitchFamily="18" charset="2"/>
              <a:buNone/>
            </a:pPr>
            <a:r>
              <a:rPr lang="fa-IR" altLang="en-US" sz="1800" b="1" dirty="0">
                <a:solidFill>
                  <a:schemeClr val="bg1"/>
                </a:solidFill>
                <a:cs typeface="B Nazanin" panose="00000400000000000000" pitchFamily="2" charset="-78"/>
              </a:rPr>
              <a:t>پس ورود داده ها ممکن است که نیاز باشد تغییراتی در کدگذاری داده ها به عمل آید.</a:t>
            </a:r>
          </a:p>
          <a:p>
            <a:pPr algn="just" rtl="1">
              <a:buFont typeface="Wingdings 2" panose="05020102010507070707" pitchFamily="18" charset="2"/>
              <a:buNone/>
            </a:pPr>
            <a:endParaRPr lang="en-US" altLang="en-US" sz="1800" b="1" dirty="0">
              <a:solidFill>
                <a:schemeClr val="bg1"/>
              </a:solidFill>
              <a:cs typeface="B Nazanin" panose="00000400000000000000" pitchFamily="2" charset="-78"/>
            </a:endParaRPr>
          </a:p>
        </p:txBody>
      </p:sp>
      <p:sp>
        <p:nvSpPr>
          <p:cNvPr id="7" name="Content Placeholder 2"/>
          <p:cNvSpPr txBox="1">
            <a:spLocks/>
          </p:cNvSpPr>
          <p:nvPr/>
        </p:nvSpPr>
        <p:spPr bwMode="auto">
          <a:xfrm>
            <a:off x="2095500" y="3571876"/>
            <a:ext cx="8229600" cy="2500313"/>
          </a:xfrm>
          <a:prstGeom prst="rect">
            <a:avLst/>
          </a:prstGeom>
          <a:noFill/>
          <a:ln w="9525">
            <a:noFill/>
            <a:miter lim="800000"/>
            <a:headEnd/>
            <a:tailEnd/>
          </a:ln>
        </p:spPr>
        <p:txBody>
          <a:bodyPr/>
          <a:lstStyle/>
          <a:p>
            <a:pPr marL="273050" indent="-273050" algn="just" rtl="1" eaLnBrk="0" hangingPunct="0">
              <a:spcBef>
                <a:spcPct val="20000"/>
              </a:spcBef>
              <a:buClr>
                <a:srgbClr val="A28E6A"/>
              </a:buClr>
              <a:buSzPct val="95000"/>
              <a:defRPr/>
            </a:pPr>
            <a:endParaRPr lang="en-US" sz="3600" dirty="0">
              <a:cs typeface="B Nazanin" pitchFamily="2" charset="-78"/>
            </a:endParaRP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1" y="284175"/>
            <a:ext cx="4140922" cy="228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21800"/>
            <a:ext cx="4748061"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093" y="3049230"/>
            <a:ext cx="6088863" cy="354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29061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r" rtl="1"/>
            <a:r>
              <a:rPr lang="fa-IR" altLang="en-US" b="1">
                <a:cs typeface="B Nazanin" panose="00000400000000000000" pitchFamily="2" charset="-78"/>
              </a:rPr>
              <a:t>انتخاب موارد خاص ( یا حذف برخی از موارد)</a:t>
            </a:r>
            <a:endParaRPr lang="en-US" altLang="en-US" b="1">
              <a:cs typeface="B Nazanin" panose="00000400000000000000" pitchFamily="2" charset="-78"/>
            </a:endParaRPr>
          </a:p>
        </p:txBody>
      </p:sp>
      <p:sp>
        <p:nvSpPr>
          <p:cNvPr id="3" name="Content Placeholder 2"/>
          <p:cNvSpPr>
            <a:spLocks noGrp="1"/>
          </p:cNvSpPr>
          <p:nvPr>
            <p:ph idx="1"/>
          </p:nvPr>
        </p:nvSpPr>
        <p:spPr>
          <a:xfrm>
            <a:off x="8572500" y="1935163"/>
            <a:ext cx="3154522" cy="2051050"/>
          </a:xfrm>
        </p:spPr>
        <p:txBody>
          <a:bodyPr>
            <a:normAutofit fontScale="92500" lnSpcReduction="10000"/>
          </a:bodyPr>
          <a:lstStyle/>
          <a:p>
            <a:pPr algn="just" rtl="1">
              <a:buFont typeface="Wingdings 2" panose="05020102010507070707" pitchFamily="18" charset="2"/>
              <a:buNone/>
            </a:pPr>
            <a:r>
              <a:rPr lang="fa-IR" altLang="en-US" sz="3600">
                <a:cs typeface="B Nazanin" panose="00000400000000000000" pitchFamily="2" charset="-78"/>
              </a:rPr>
              <a:t>در مواردی ممکن است نیازمند حذف بخشی از داده در تحلیل باشیم.</a:t>
            </a:r>
            <a:endParaRPr lang="en-US" altLang="en-US" sz="3600">
              <a:cs typeface="B Nazanin" panose="00000400000000000000" pitchFamily="2" charset="-78"/>
            </a:endParaRPr>
          </a:p>
        </p:txBody>
      </p:sp>
      <p:sp>
        <p:nvSpPr>
          <p:cNvPr id="5" name="Content Placeholder 2"/>
          <p:cNvSpPr txBox="1">
            <a:spLocks/>
          </p:cNvSpPr>
          <p:nvPr/>
        </p:nvSpPr>
        <p:spPr bwMode="auto">
          <a:xfrm>
            <a:off x="8790067" y="4068128"/>
            <a:ext cx="2936955" cy="2293941"/>
          </a:xfrm>
          <a:prstGeom prst="rect">
            <a:avLst/>
          </a:prstGeom>
          <a:noFill/>
          <a:ln w="9525">
            <a:noFill/>
            <a:miter lim="800000"/>
            <a:headEnd/>
            <a:tailEnd/>
          </a:ln>
        </p:spPr>
        <p:txBody>
          <a:bodyPr/>
          <a:lstStyle/>
          <a:p>
            <a:pPr marL="273050" indent="-273050" algn="just" rtl="1" eaLnBrk="0" hangingPunct="0">
              <a:spcBef>
                <a:spcPct val="20000"/>
              </a:spcBef>
              <a:buClr>
                <a:srgbClr val="A28E6A"/>
              </a:buClr>
              <a:buSzPct val="95000"/>
              <a:defRPr/>
            </a:pPr>
            <a:r>
              <a:rPr lang="fa-IR" sz="3600" dirty="0">
                <a:cs typeface="B Nazanin" pitchFamily="2" charset="-78"/>
              </a:rPr>
              <a:t>مثلا حذف داده های کمتر از 5</a:t>
            </a:r>
            <a:endParaRPr lang="en-US" sz="3600" dirty="0">
              <a:cs typeface="B Nazanin" pitchFamily="2" charset="-78"/>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9" y="1194904"/>
            <a:ext cx="3050010" cy="26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788832"/>
            <a:ext cx="5143499" cy="439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48978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38312" y="328614"/>
            <a:ext cx="8229600" cy="1357313"/>
          </a:xfrm>
        </p:spPr>
        <p:txBody>
          <a:bodyPr/>
          <a:lstStyle/>
          <a:p>
            <a:pPr algn="r" rtl="1"/>
            <a:r>
              <a:rPr lang="fa-IR" altLang="en-US" sz="4800" dirty="0">
                <a:cs typeface="B Nazanin" panose="00000400000000000000" pitchFamily="2" charset="-78"/>
              </a:rPr>
              <a:t>مسیر رسم جداول فراوانی</a:t>
            </a:r>
            <a:r>
              <a:rPr lang="en-US" altLang="en-US" sz="4800" dirty="0">
                <a:cs typeface="B Nazanin" panose="00000400000000000000" pitchFamily="2" charset="-78"/>
              </a:rPr>
              <a:t>  :</a:t>
            </a:r>
            <a:r>
              <a:rPr lang="fa-IR" altLang="en-US" sz="4800" dirty="0">
                <a:cs typeface="B Nazanin" panose="00000400000000000000" pitchFamily="2" charset="-78"/>
              </a:rPr>
              <a:t> </a:t>
            </a:r>
            <a:endParaRPr lang="en-US" altLang="en-US" sz="4800" dirty="0">
              <a:cs typeface="B Nazanin" panose="00000400000000000000" pitchFamily="2" charset="-78"/>
            </a:endParaRPr>
          </a:p>
        </p:txBody>
      </p:sp>
      <p:pic>
        <p:nvPicPr>
          <p:cNvPr id="2560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24126" y="2500313"/>
            <a:ext cx="7286625" cy="2857500"/>
          </a:xfrm>
        </p:spPr>
      </p:pic>
    </p:spTree>
    <p:extLst>
      <p:ext uri="{BB962C8B-B14F-4D97-AF65-F5344CB8AC3E}">
        <p14:creationId xmlns:p14="http://schemas.microsoft.com/office/powerpoint/2010/main" val="129381839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52625" y="357189"/>
            <a:ext cx="8229600" cy="1081087"/>
          </a:xfrm>
        </p:spPr>
        <p:txBody>
          <a:bodyPr/>
          <a:lstStyle/>
          <a:p>
            <a:pPr algn="r" rtl="1"/>
            <a:r>
              <a:rPr lang="fa-IR" altLang="en-US" dirty="0">
                <a:cs typeface="B Nazanin" panose="00000400000000000000" pitchFamily="2" charset="-78"/>
              </a:rPr>
              <a:t>سازماندهی داده ها </a:t>
            </a:r>
            <a:endParaRPr lang="en-US" altLang="en-US" dirty="0">
              <a:cs typeface="B Nazanin" panose="00000400000000000000" pitchFamily="2" charset="-78"/>
            </a:endParaRPr>
          </a:p>
        </p:txBody>
      </p:sp>
      <p:sp>
        <p:nvSpPr>
          <p:cNvPr id="24579" name="Content Placeholder 2"/>
          <p:cNvSpPr>
            <a:spLocks noGrp="1"/>
          </p:cNvSpPr>
          <p:nvPr>
            <p:ph idx="1"/>
          </p:nvPr>
        </p:nvSpPr>
        <p:spPr>
          <a:xfrm>
            <a:off x="185738" y="1557338"/>
            <a:ext cx="11658599" cy="5086351"/>
          </a:xfrm>
        </p:spPr>
        <p:txBody>
          <a:bodyPr>
            <a:normAutofit/>
          </a:bodyPr>
          <a:lstStyle/>
          <a:p>
            <a:pPr algn="r" rtl="1">
              <a:buFont typeface="Wingdings 2" panose="05020102010507070707" pitchFamily="18" charset="2"/>
              <a:buNone/>
              <a:defRPr/>
            </a:pPr>
            <a:endParaRPr lang="en-US" sz="2400" dirty="0">
              <a:solidFill>
                <a:schemeClr val="tx1"/>
              </a:solidFill>
              <a:cs typeface="Mj_Digital Arabia XL" panose="00000400000000000000" pitchFamily="2" charset="-78"/>
            </a:endParaRPr>
          </a:p>
          <a:p>
            <a:pPr algn="r" rtl="1">
              <a:buFont typeface="Wingdings 2" panose="05020102010507070707" pitchFamily="18" charset="2"/>
              <a:buNone/>
              <a:defRPr/>
            </a:pPr>
            <a:endParaRPr lang="en-US" sz="2400" dirty="0">
              <a:solidFill>
                <a:schemeClr val="tx1"/>
              </a:solidFill>
              <a:cs typeface="Mj_Digital Arabia XL" panose="00000400000000000000" pitchFamily="2" charset="-78"/>
            </a:endParaRPr>
          </a:p>
          <a:p>
            <a:pPr algn="r" rtl="1">
              <a:buFont typeface="Wingdings 2" panose="05020102010507070707" pitchFamily="18" charset="2"/>
              <a:buNone/>
              <a:defRPr/>
            </a:pPr>
            <a:r>
              <a:rPr lang="fa-IR" sz="2400" dirty="0">
                <a:solidFill>
                  <a:schemeClr val="tx1"/>
                </a:solidFill>
                <a:cs typeface="Mj_Digital Arabia XL" panose="00000400000000000000" pitchFamily="2" charset="-78"/>
              </a:rPr>
              <a:t>فراوانی</a:t>
            </a:r>
            <a:r>
              <a:rPr lang="en-US" sz="2400" dirty="0">
                <a:solidFill>
                  <a:schemeClr val="tx1"/>
                </a:solidFill>
                <a:cs typeface="Mj_Digital Arabia XL" panose="00000400000000000000" pitchFamily="2" charset="-78"/>
              </a:rPr>
              <a:t> </a:t>
            </a:r>
            <a:r>
              <a:rPr lang="fa-IR" sz="2400" dirty="0">
                <a:solidFill>
                  <a:schemeClr val="tx1"/>
                </a:solidFill>
                <a:cs typeface="Mj_Digital Arabia XL" panose="00000400000000000000" pitchFamily="2" charset="-78"/>
              </a:rPr>
              <a:t>(</a:t>
            </a:r>
            <a:r>
              <a:rPr lang="en-US" sz="2400" dirty="0">
                <a:solidFill>
                  <a:schemeClr val="tx1"/>
                </a:solidFill>
                <a:cs typeface="Mj_Digital Arabia XL" panose="00000400000000000000" pitchFamily="2" charset="-78"/>
              </a:rPr>
              <a:t>frequency</a:t>
            </a:r>
            <a:r>
              <a:rPr lang="fa-IR" sz="2400" dirty="0">
                <a:solidFill>
                  <a:schemeClr val="tx1"/>
                </a:solidFill>
                <a:cs typeface="Mj_Digital Arabia XL" panose="00000400000000000000" pitchFamily="2" charset="-78"/>
              </a:rPr>
              <a:t> )</a:t>
            </a:r>
            <a:r>
              <a:rPr lang="en-US" sz="2400" dirty="0">
                <a:solidFill>
                  <a:schemeClr val="tx1"/>
                </a:solidFill>
                <a:cs typeface="Mj_Digital Arabia XL" panose="00000400000000000000" pitchFamily="2" charset="-78"/>
              </a:rPr>
              <a:t> </a:t>
            </a:r>
          </a:p>
          <a:p>
            <a:pPr algn="r" rtl="1">
              <a:buFont typeface="Wingdings 2" panose="05020102010507070707" pitchFamily="18" charset="2"/>
              <a:buNone/>
              <a:defRPr/>
            </a:pPr>
            <a:r>
              <a:rPr lang="fa-IR" sz="2400" dirty="0">
                <a:solidFill>
                  <a:schemeClr val="tx1"/>
                </a:solidFill>
                <a:cs typeface="Mj_Digital Arabia XL" panose="00000400000000000000" pitchFamily="2" charset="-78"/>
              </a:rPr>
              <a:t>فراوانی تجمعی(</a:t>
            </a:r>
            <a:r>
              <a:rPr lang="en-US" sz="2400" dirty="0">
                <a:solidFill>
                  <a:schemeClr val="tx1"/>
                </a:solidFill>
                <a:cs typeface="Mj_Digital Arabia XL" panose="00000400000000000000" pitchFamily="2" charset="-78"/>
              </a:rPr>
              <a:t> cumulative frequency</a:t>
            </a:r>
            <a:r>
              <a:rPr lang="fa-IR" sz="2400" dirty="0">
                <a:solidFill>
                  <a:schemeClr val="tx1"/>
                </a:solidFill>
                <a:cs typeface="Mj_Digital Arabia XL" panose="00000400000000000000" pitchFamily="2" charset="-78"/>
              </a:rPr>
              <a:t>)</a:t>
            </a:r>
            <a:endParaRPr lang="en-US" sz="2400" dirty="0">
              <a:solidFill>
                <a:schemeClr val="tx1"/>
              </a:solidFill>
              <a:cs typeface="Mj_Digital Arabia XL" panose="00000400000000000000" pitchFamily="2" charset="-78"/>
            </a:endParaRPr>
          </a:p>
          <a:p>
            <a:pPr algn="r" rtl="1">
              <a:buFont typeface="Wingdings 2" panose="05020102010507070707" pitchFamily="18" charset="2"/>
              <a:buNone/>
              <a:defRPr/>
            </a:pPr>
            <a:r>
              <a:rPr lang="fa-IR" sz="2400" dirty="0">
                <a:solidFill>
                  <a:schemeClr val="tx1"/>
                </a:solidFill>
                <a:cs typeface="Mj_Digital Arabia XL" panose="00000400000000000000" pitchFamily="2" charset="-78"/>
              </a:rPr>
              <a:t>فراوانی داده های پاسخ د</a:t>
            </a:r>
            <a:r>
              <a:rPr lang="fa-IR" sz="2400" dirty="0">
                <a:cs typeface="Mj_Digital Arabia XL" panose="00000400000000000000" pitchFamily="2" charset="-78"/>
              </a:rPr>
              <a:t>هنده</a:t>
            </a:r>
            <a:r>
              <a:rPr lang="fa-IR" sz="2400" dirty="0">
                <a:solidFill>
                  <a:schemeClr val="tx1"/>
                </a:solidFill>
                <a:cs typeface="Mj_Digital Arabia XL" panose="00000400000000000000" pitchFamily="2" charset="-78"/>
              </a:rPr>
              <a:t> </a:t>
            </a:r>
            <a:r>
              <a:rPr lang="en-US" sz="2400" dirty="0">
                <a:solidFill>
                  <a:schemeClr val="tx1"/>
                </a:solidFill>
                <a:cs typeface="Mj_Digital Arabia XL" panose="00000400000000000000" pitchFamily="2" charset="-78"/>
              </a:rPr>
              <a:t>valid percent</a:t>
            </a:r>
          </a:p>
          <a:p>
            <a:pPr algn="r" rtl="1">
              <a:buFont typeface="Wingdings 2" panose="05020102010507070707" pitchFamily="18" charset="2"/>
              <a:buNone/>
              <a:defRPr/>
            </a:pPr>
            <a:endParaRPr lang="en-US" dirty="0">
              <a:solidFill>
                <a:schemeClr val="tx1"/>
              </a:solidFill>
            </a:endParaRPr>
          </a:p>
          <a:p>
            <a:pPr algn="r" rtl="1">
              <a:buFont typeface="Wingdings 2" panose="05020102010507070707" pitchFamily="18" charset="2"/>
              <a:buNone/>
              <a:defRPr/>
            </a:pPr>
            <a:endParaRPr lang="en-US" sz="2400" dirty="0">
              <a:solidFill>
                <a:schemeClr val="tx1"/>
              </a:solidFill>
              <a:cs typeface="Mj_Digital Arabia XL" panose="00000400000000000000" pitchFamily="2" charset="-78"/>
            </a:endParaRPr>
          </a:p>
          <a:p>
            <a:pPr rtl="1">
              <a:buFont typeface="Wingdings 2" panose="05020102010507070707" pitchFamily="18" charset="2"/>
              <a:buNone/>
              <a:defRPr/>
            </a:pPr>
            <a:endParaRPr lang="en-US" sz="2400" dirty="0">
              <a:solidFill>
                <a:schemeClr val="tx1"/>
              </a:solidFill>
              <a:latin typeface="Times New Roman" pitchFamily="18" charset="0"/>
              <a:cs typeface="Mj_Digital Arabia XL" panose="00000400000000000000" pitchFamily="2" charset="-78"/>
            </a:endParaRPr>
          </a:p>
        </p:txBody>
      </p:sp>
      <p:pic>
        <p:nvPicPr>
          <p:cNvPr id="2" name="Picture 1"/>
          <p:cNvPicPr>
            <a:picLocks noChangeAspect="1"/>
          </p:cNvPicPr>
          <p:nvPr/>
        </p:nvPicPr>
        <p:blipFill>
          <a:blip r:embed="rId2"/>
          <a:stretch>
            <a:fillRect/>
          </a:stretch>
        </p:blipFill>
        <p:spPr>
          <a:xfrm>
            <a:off x="0" y="400052"/>
            <a:ext cx="5643563" cy="4528513"/>
          </a:xfrm>
          <a:prstGeom prst="rect">
            <a:avLst/>
          </a:prstGeom>
          <a:ln>
            <a:solidFill>
              <a:schemeClr val="accent1"/>
            </a:solidFill>
          </a:ln>
        </p:spPr>
      </p:pic>
    </p:spTree>
    <p:extLst>
      <p:ext uri="{BB962C8B-B14F-4D97-AF65-F5344CB8AC3E}">
        <p14:creationId xmlns:p14="http://schemas.microsoft.com/office/powerpoint/2010/main" val="68655960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617118" y="166935"/>
            <a:ext cx="3257461" cy="861328"/>
          </a:xfrm>
        </p:spPr>
        <p:txBody>
          <a:bodyPr>
            <a:normAutofit fontScale="90000"/>
          </a:bodyPr>
          <a:lstStyle/>
          <a:p>
            <a:pPr algn="just" rtl="1"/>
            <a:r>
              <a:rPr lang="fa-IR" altLang="en-US" dirty="0">
                <a:cs typeface="B Nazanin" panose="00000400000000000000" pitchFamily="2" charset="-78"/>
              </a:rPr>
              <a:t>توصیف دو متغیره داده ها</a:t>
            </a:r>
            <a:endParaRPr lang="en-US" altLang="en-US" dirty="0">
              <a:cs typeface="B Nazanin" panose="00000400000000000000" pitchFamily="2" charset="-78"/>
            </a:endParaRPr>
          </a:p>
        </p:txBody>
      </p:sp>
      <p:sp>
        <p:nvSpPr>
          <p:cNvPr id="34819" name="Content Placeholder 2"/>
          <p:cNvSpPr>
            <a:spLocks noGrp="1"/>
          </p:cNvSpPr>
          <p:nvPr>
            <p:ph idx="1"/>
          </p:nvPr>
        </p:nvSpPr>
        <p:spPr>
          <a:xfrm>
            <a:off x="9515475" y="1388795"/>
            <a:ext cx="2488317" cy="4040455"/>
          </a:xfrm>
        </p:spPr>
        <p:txBody>
          <a:bodyPr>
            <a:normAutofit fontScale="85000" lnSpcReduction="10000"/>
          </a:bodyPr>
          <a:lstStyle/>
          <a:p>
            <a:pPr algn="r" rtl="1">
              <a:lnSpc>
                <a:spcPct val="110000"/>
              </a:lnSpc>
              <a:buFont typeface="Wingdings 2" panose="05020102010507070707" pitchFamily="18" charset="2"/>
              <a:buNone/>
              <a:defRPr/>
            </a:pPr>
            <a:r>
              <a:rPr lang="fa-IR" sz="3200" b="1" dirty="0">
                <a:solidFill>
                  <a:schemeClr val="bg1"/>
                </a:solidFill>
              </a:rPr>
              <a:t>هرگاه بخواهیم دو متغیر را همزمان بررسی کنیم از این</a:t>
            </a:r>
            <a:r>
              <a:rPr lang="en-US" sz="3200" b="1" dirty="0">
                <a:solidFill>
                  <a:schemeClr val="bg1"/>
                </a:solidFill>
              </a:rPr>
              <a:t> </a:t>
            </a:r>
            <a:r>
              <a:rPr lang="fa-IR" sz="3200" b="1" dirty="0">
                <a:solidFill>
                  <a:schemeClr val="bg1"/>
                </a:solidFill>
              </a:rPr>
              <a:t>تحلیل</a:t>
            </a:r>
            <a:r>
              <a:rPr lang="en-US" sz="3200" b="1" dirty="0">
                <a:solidFill>
                  <a:schemeClr val="bg1"/>
                </a:solidFill>
              </a:rPr>
              <a:t> </a:t>
            </a:r>
            <a:r>
              <a:rPr lang="fa-IR" sz="3200" b="1" dirty="0">
                <a:solidFill>
                  <a:schemeClr val="bg1"/>
                </a:solidFill>
              </a:rPr>
              <a:t>استفاده</a:t>
            </a:r>
            <a:r>
              <a:rPr lang="en-US" sz="3200" b="1" dirty="0">
                <a:solidFill>
                  <a:schemeClr val="bg1"/>
                </a:solidFill>
              </a:rPr>
              <a:t> </a:t>
            </a:r>
            <a:r>
              <a:rPr lang="fa-IR" sz="3200" b="1" dirty="0">
                <a:solidFill>
                  <a:schemeClr val="bg1"/>
                </a:solidFill>
              </a:rPr>
              <a:t>می شود. در</a:t>
            </a:r>
            <a:r>
              <a:rPr lang="en-US" sz="3200" b="1" dirty="0">
                <a:solidFill>
                  <a:schemeClr val="bg1"/>
                </a:solidFill>
              </a:rPr>
              <a:t> </a:t>
            </a:r>
            <a:r>
              <a:rPr lang="fa-IR" sz="3200" b="1" dirty="0">
                <a:solidFill>
                  <a:schemeClr val="bg1"/>
                </a:solidFill>
              </a:rPr>
              <a:t>این تحلیل معمولا متغیر ها در سطوح اسمی و ترتیبی هستند.</a:t>
            </a:r>
          </a:p>
          <a:p>
            <a:pPr algn="just" rtl="1">
              <a:lnSpc>
                <a:spcPct val="110000"/>
              </a:lnSpc>
              <a:buFont typeface="Wingdings 2" panose="05020102010507070707" pitchFamily="18" charset="2"/>
              <a:buNone/>
              <a:defRPr/>
            </a:pPr>
            <a:endParaRPr lang="en-US" sz="4000" b="1" dirty="0">
              <a:solidFill>
                <a:schemeClr val="bg1"/>
              </a:solidFill>
            </a:endParaRPr>
          </a:p>
        </p:txBody>
      </p:sp>
      <p:sp>
        <p:nvSpPr>
          <p:cNvPr id="33797" name="TextBox 5"/>
          <p:cNvSpPr txBox="1">
            <a:spLocks noChangeArrowheads="1"/>
          </p:cNvSpPr>
          <p:nvPr/>
        </p:nvSpPr>
        <p:spPr bwMode="auto">
          <a:xfrm>
            <a:off x="1809751" y="4357689"/>
            <a:ext cx="871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4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69" y="1439428"/>
            <a:ext cx="8065571" cy="36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157538" y="5124454"/>
            <a:ext cx="3009900" cy="1323439"/>
          </a:xfrm>
          <a:prstGeom prst="rect">
            <a:avLst/>
          </a:prstGeom>
          <a:noFill/>
        </p:spPr>
        <p:txBody>
          <a:bodyPr wrap="square">
            <a:spAutoFit/>
          </a:bodyPr>
          <a:lstStyle/>
          <a:p>
            <a:pPr algn="ctr" rtl="1">
              <a:defRPr/>
            </a:pPr>
            <a:r>
              <a:rPr lang="fa-IR" sz="4000" dirty="0">
                <a:solidFill>
                  <a:schemeClr val="tx1">
                    <a:lumMod val="65000"/>
                    <a:lumOff val="35000"/>
                  </a:schemeClr>
                </a:solidFill>
                <a:cs typeface="B Nazanin" pitchFamily="2" charset="-78"/>
              </a:rPr>
              <a:t>مسیر رسم جدول فراوانی</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138179853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43571" y="2068254"/>
            <a:ext cx="7627864" cy="4288097"/>
          </a:xfrm>
          <a:prstGeom prst="rect">
            <a:avLst/>
          </a:prstGeom>
        </p:spPr>
      </p:pic>
    </p:spTree>
    <p:extLst>
      <p:ext uri="{BB962C8B-B14F-4D97-AF65-F5344CB8AC3E}">
        <p14:creationId xmlns:p14="http://schemas.microsoft.com/office/powerpoint/2010/main" val="108789776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تحلیل دو متغیره و رسم جدول دو متغیره</a:t>
            </a:r>
            <a:endParaRPr lang="en-US" dirty="0"/>
          </a:p>
        </p:txBody>
      </p:sp>
      <p:pic>
        <p:nvPicPr>
          <p:cNvPr id="4" name="Picture 3"/>
          <p:cNvPicPr>
            <a:picLocks noChangeAspect="1"/>
          </p:cNvPicPr>
          <p:nvPr/>
        </p:nvPicPr>
        <p:blipFill>
          <a:blip r:embed="rId2"/>
          <a:stretch>
            <a:fillRect/>
          </a:stretch>
        </p:blipFill>
        <p:spPr>
          <a:xfrm>
            <a:off x="214313" y="2011859"/>
            <a:ext cx="6608765" cy="3717430"/>
          </a:xfrm>
          <a:prstGeom prst="rect">
            <a:avLst/>
          </a:prstGeom>
        </p:spPr>
      </p:pic>
      <p:pic>
        <p:nvPicPr>
          <p:cNvPr id="5" name="Picture 4"/>
          <p:cNvPicPr>
            <a:picLocks noChangeAspect="1"/>
          </p:cNvPicPr>
          <p:nvPr/>
        </p:nvPicPr>
        <p:blipFill>
          <a:blip r:embed="rId3"/>
          <a:stretch>
            <a:fillRect/>
          </a:stretch>
        </p:blipFill>
        <p:spPr>
          <a:xfrm>
            <a:off x="6873881" y="2011859"/>
            <a:ext cx="5095875" cy="4181475"/>
          </a:xfrm>
          <a:prstGeom prst="rect">
            <a:avLst/>
          </a:prstGeom>
        </p:spPr>
      </p:pic>
    </p:spTree>
    <p:extLst>
      <p:ext uri="{BB962C8B-B14F-4D97-AF65-F5344CB8AC3E}">
        <p14:creationId xmlns:p14="http://schemas.microsoft.com/office/powerpoint/2010/main" val="282137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ar-SA" sz="3200" dirty="0">
                <a:solidFill>
                  <a:srgbClr val="C00000"/>
                </a:solidFill>
                <a:effectLst>
                  <a:outerShdw blurRad="38100" dist="38100" dir="2700000" algn="tl">
                    <a:srgbClr val="000000">
                      <a:alpha val="43137"/>
                    </a:srgbClr>
                  </a:outerShdw>
                </a:effectLst>
                <a:cs typeface="B Hamid" pitchFamily="2" charset="-78"/>
              </a:rPr>
              <a:t>تاريخچه نرم افزار </a:t>
            </a:r>
            <a:r>
              <a:rPr lang="en-US" sz="3200" dirty="0">
                <a:solidFill>
                  <a:srgbClr val="C00000"/>
                </a:solidFill>
                <a:effectLst>
                  <a:outerShdw blurRad="38100" dist="38100" dir="2700000" algn="tl">
                    <a:srgbClr val="000000">
                      <a:alpha val="43137"/>
                    </a:srgbClr>
                  </a:outerShdw>
                </a:effectLst>
                <a:cs typeface="B Hamid" pitchFamily="2" charset="-78"/>
              </a:rPr>
              <a:t>SPSS</a:t>
            </a:r>
            <a:endParaRPr lang="en-US" sz="3200" dirty="0">
              <a:cs typeface="B Hamid" pitchFamily="2" charset="-78"/>
            </a:endParaRPr>
          </a:p>
        </p:txBody>
      </p:sp>
      <p:sp>
        <p:nvSpPr>
          <p:cNvPr id="3" name="Content Placeholder 2"/>
          <p:cNvSpPr>
            <a:spLocks noGrp="1"/>
          </p:cNvSpPr>
          <p:nvPr>
            <p:ph idx="1"/>
          </p:nvPr>
        </p:nvSpPr>
        <p:spPr>
          <a:xfrm>
            <a:off x="1981200" y="1319213"/>
            <a:ext cx="8229600" cy="4953000"/>
          </a:xfrm>
        </p:spPr>
        <p:txBody>
          <a:bodyPr>
            <a:noAutofit/>
          </a:bodyPr>
          <a:lstStyle/>
          <a:p>
            <a:pPr marL="0" indent="0" algn="just" rtl="1">
              <a:lnSpc>
                <a:spcPct val="160000"/>
              </a:lnSpc>
              <a:buClr>
                <a:schemeClr val="tx1">
                  <a:shade val="95000"/>
                </a:schemeClr>
              </a:buClr>
              <a:buNone/>
              <a:defRPr/>
            </a:pPr>
            <a:r>
              <a:rPr lang="ar-SA" sz="1800" b="1" dirty="0">
                <a:solidFill>
                  <a:schemeClr val="bg1"/>
                </a:solidFill>
                <a:effectLst>
                  <a:outerShdw blurRad="38100" dist="38100" dir="2700000" algn="tl">
                    <a:srgbClr val="000000">
                      <a:alpha val="43137"/>
                    </a:srgbClr>
                  </a:outerShdw>
                </a:effectLst>
                <a:cs typeface="B Nazanin" pitchFamily="2" charset="-78"/>
              </a:rPr>
              <a:t>نرم افزار </a:t>
            </a:r>
            <a:r>
              <a:rPr lang="en-US" sz="1800" b="1" dirty="0">
                <a:solidFill>
                  <a:schemeClr val="bg1"/>
                </a:solidFill>
                <a:effectLst>
                  <a:outerShdw blurRad="38100" dist="38100" dir="2700000" algn="tl">
                    <a:srgbClr val="000000">
                      <a:alpha val="43137"/>
                    </a:srgbClr>
                  </a:outerShdw>
                </a:effectLst>
                <a:cs typeface="B Nazanin" pitchFamily="2" charset="-78"/>
              </a:rPr>
              <a:t>SPSS</a:t>
            </a:r>
            <a:r>
              <a:rPr lang="ar-SA" sz="1800" b="1" dirty="0">
                <a:solidFill>
                  <a:schemeClr val="bg1"/>
                </a:solidFill>
                <a:effectLst>
                  <a:outerShdw blurRad="38100" dist="38100" dir="2700000" algn="tl">
                    <a:srgbClr val="000000">
                      <a:alpha val="43137"/>
                    </a:srgbClr>
                  </a:outerShdw>
                </a:effectLst>
                <a:cs typeface="B Nazanin" pitchFamily="2" charset="-78"/>
              </a:rPr>
              <a:t> يك بسته نرم‌افزار آماري ويژه علوم اجتماعي است كه در دهه 1960 طراحي و از دهه 1970 مورد استفاده همگاني قرار گرفته است. ابتدا اين نرم‌افزار جهت كاربرد در دانشگاه استانفورد شيكاگو طراحي شد</a:t>
            </a:r>
            <a:r>
              <a:rPr lang="fa-IR" sz="1800" b="1" dirty="0">
                <a:solidFill>
                  <a:schemeClr val="bg1"/>
                </a:solidFill>
                <a:effectLst>
                  <a:outerShdw blurRad="38100" dist="38100" dir="2700000" algn="tl">
                    <a:srgbClr val="000000">
                      <a:alpha val="43137"/>
                    </a:srgbClr>
                  </a:outerShdw>
                </a:effectLst>
                <a:cs typeface="B Nazanin" pitchFamily="2" charset="-78"/>
              </a:rPr>
              <a:t>،</a:t>
            </a:r>
            <a:r>
              <a:rPr lang="ar-SA" sz="1800" b="1" dirty="0">
                <a:solidFill>
                  <a:schemeClr val="bg1"/>
                </a:solidFill>
                <a:effectLst>
                  <a:outerShdw blurRad="38100" dist="38100" dir="2700000" algn="tl">
                    <a:srgbClr val="000000">
                      <a:alpha val="43137"/>
                    </a:srgbClr>
                  </a:outerShdw>
                </a:effectLst>
                <a:cs typeface="B Nazanin" pitchFamily="2" charset="-78"/>
              </a:rPr>
              <a:t> ولي بعدها در پژوهش‌هاي بسيار زيادي در زمينه‌هاي موضوعي متعدد از جمله بازاريابي، علوم بهداشتي، مسائل مالي شركت‌ها، تعليم و تربيت و ... به كار گرفته شد</a:t>
            </a:r>
            <a:r>
              <a:rPr lang="fa-IR" sz="1800" b="1" dirty="0">
                <a:solidFill>
                  <a:schemeClr val="bg1"/>
                </a:solidFill>
                <a:effectLst>
                  <a:outerShdw blurRad="38100" dist="38100" dir="2700000" algn="tl">
                    <a:srgbClr val="000000">
                      <a:alpha val="43137"/>
                    </a:srgbClr>
                  </a:outerShdw>
                </a:effectLst>
                <a:cs typeface="B Nazanin" pitchFamily="2" charset="-78"/>
              </a:rPr>
              <a:t>.</a:t>
            </a:r>
            <a:r>
              <a:rPr lang="ar-SA" sz="1800" b="1" dirty="0">
                <a:solidFill>
                  <a:schemeClr val="bg1"/>
                </a:solidFill>
                <a:effectLst>
                  <a:outerShdw blurRad="38100" dist="38100" dir="2700000" algn="tl">
                    <a:srgbClr val="000000">
                      <a:alpha val="43137"/>
                    </a:srgbClr>
                  </a:outerShdw>
                </a:effectLst>
                <a:cs typeface="B Nazanin" pitchFamily="2" charset="-78"/>
              </a:rPr>
              <a:t> در سال 1990 نسخة حرفه‌اي و در عين حال سادة آن طراحي و به قيمت مناسب در اختيار دانشجويان قرار گرفت.</a:t>
            </a:r>
            <a:endParaRPr lang="en-US" sz="1800" b="1" dirty="0">
              <a:solidFill>
                <a:schemeClr val="bg1"/>
              </a:solidFill>
              <a:effectLst>
                <a:outerShdw blurRad="38100" dist="38100" dir="2700000" algn="tl">
                  <a:srgbClr val="000000">
                    <a:alpha val="43137"/>
                  </a:srgbClr>
                </a:outerShdw>
              </a:effectLst>
              <a:cs typeface="B Nazanin" pitchFamily="2" charset="-78"/>
            </a:endParaRPr>
          </a:p>
          <a:p>
            <a:pPr marL="0" indent="0" algn="just" rtl="1">
              <a:lnSpc>
                <a:spcPct val="150000"/>
              </a:lnSpc>
              <a:buClr>
                <a:schemeClr val="tx1">
                  <a:shade val="95000"/>
                </a:schemeClr>
              </a:buClr>
              <a:buNone/>
              <a:defRPr/>
            </a:pPr>
            <a:endParaRPr lang="en-US" sz="1800" b="1" dirty="0">
              <a:solidFill>
                <a:schemeClr val="bg1"/>
              </a:solidFill>
              <a:effectLst>
                <a:outerShdw blurRad="38100" dist="38100" dir="2700000" algn="tl">
                  <a:srgbClr val="000000">
                    <a:alpha val="43137"/>
                  </a:srgbClr>
                </a:outerShdw>
              </a:effectLst>
              <a:cs typeface="B Nazanin" pitchFamily="2" charset="-78"/>
            </a:endParaRPr>
          </a:p>
          <a:p>
            <a:pPr marL="0" indent="0" algn="just" rtl="1">
              <a:lnSpc>
                <a:spcPct val="160000"/>
              </a:lnSpc>
              <a:buClr>
                <a:schemeClr val="tx1">
                  <a:shade val="95000"/>
                </a:schemeClr>
              </a:buClr>
              <a:buNone/>
              <a:defRPr/>
            </a:pPr>
            <a:r>
              <a:rPr lang="ar-SA" sz="1800" b="1" dirty="0">
                <a:solidFill>
                  <a:schemeClr val="bg1"/>
                </a:solidFill>
                <a:effectLst>
                  <a:outerShdw blurRad="38100" dist="38100" dir="2700000" algn="tl">
                    <a:srgbClr val="000000">
                      <a:alpha val="43137"/>
                    </a:srgbClr>
                  </a:outerShdw>
                </a:effectLst>
                <a:cs typeface="B Nazanin" pitchFamily="2" charset="-78"/>
              </a:rPr>
              <a:t>طراحان اين نرم‌افزار يعني ناي </a:t>
            </a:r>
            <a:r>
              <a:rPr lang="en-US" sz="1800" b="1" dirty="0">
                <a:solidFill>
                  <a:schemeClr val="bg1"/>
                </a:solidFill>
                <a:effectLst>
                  <a:outerShdw blurRad="38100" dist="38100" dir="2700000" algn="tl">
                    <a:srgbClr val="000000">
                      <a:alpha val="43137"/>
                    </a:srgbClr>
                  </a:outerShdw>
                </a:effectLst>
                <a:cs typeface="B Nazanin" pitchFamily="2" charset="-78"/>
              </a:rPr>
              <a:t>(</a:t>
            </a:r>
            <a:r>
              <a:rPr lang="en-US" sz="1800" b="1" dirty="0" err="1">
                <a:solidFill>
                  <a:schemeClr val="bg1"/>
                </a:solidFill>
                <a:effectLst>
                  <a:outerShdw blurRad="38100" dist="38100" dir="2700000" algn="tl">
                    <a:srgbClr val="000000">
                      <a:alpha val="43137"/>
                    </a:srgbClr>
                  </a:outerShdw>
                </a:effectLst>
                <a:cs typeface="B Nazanin" pitchFamily="2" charset="-78"/>
              </a:rPr>
              <a:t>Nie</a:t>
            </a:r>
            <a:r>
              <a:rPr lang="en-US" sz="1800" b="1" dirty="0">
                <a:solidFill>
                  <a:schemeClr val="bg1"/>
                </a:solidFill>
                <a:effectLst>
                  <a:outerShdw blurRad="38100" dist="38100" dir="2700000" algn="tl">
                    <a:srgbClr val="000000">
                      <a:alpha val="43137"/>
                    </a:srgbClr>
                  </a:outerShdw>
                </a:effectLst>
                <a:cs typeface="B Nazanin" pitchFamily="2" charset="-78"/>
              </a:rPr>
              <a:t>)</a:t>
            </a:r>
            <a:r>
              <a:rPr lang="ar-SA" sz="1800" b="1" dirty="0">
                <a:solidFill>
                  <a:schemeClr val="bg1"/>
                </a:solidFill>
                <a:effectLst>
                  <a:outerShdw blurRad="38100" dist="38100" dir="2700000" algn="tl">
                    <a:srgbClr val="000000">
                      <a:alpha val="43137"/>
                    </a:srgbClr>
                  </a:outerShdw>
                </a:effectLst>
                <a:cs typeface="B Nazanin" pitchFamily="2" charset="-78"/>
              </a:rPr>
              <a:t>، هول </a:t>
            </a:r>
            <a:r>
              <a:rPr lang="en-US" sz="1800" b="1" dirty="0">
                <a:solidFill>
                  <a:schemeClr val="bg1"/>
                </a:solidFill>
                <a:effectLst>
                  <a:outerShdw blurRad="38100" dist="38100" dir="2700000" algn="tl">
                    <a:srgbClr val="000000">
                      <a:alpha val="43137"/>
                    </a:srgbClr>
                  </a:outerShdw>
                </a:effectLst>
                <a:cs typeface="B Nazanin" pitchFamily="2" charset="-78"/>
              </a:rPr>
              <a:t>(Hull)</a:t>
            </a:r>
            <a:r>
              <a:rPr lang="ar-SA" sz="1800" b="1" dirty="0">
                <a:solidFill>
                  <a:schemeClr val="bg1"/>
                </a:solidFill>
                <a:effectLst>
                  <a:outerShdw blurRad="38100" dist="38100" dir="2700000" algn="tl">
                    <a:srgbClr val="000000">
                      <a:alpha val="43137"/>
                    </a:srgbClr>
                  </a:outerShdw>
                </a:effectLst>
                <a:cs typeface="B Nazanin" pitchFamily="2" charset="-78"/>
              </a:rPr>
              <a:t> و بنت </a:t>
            </a:r>
            <a:r>
              <a:rPr lang="en-US" sz="1800" b="1" dirty="0">
                <a:solidFill>
                  <a:schemeClr val="bg1"/>
                </a:solidFill>
                <a:effectLst>
                  <a:outerShdw blurRad="38100" dist="38100" dir="2700000" algn="tl">
                    <a:srgbClr val="000000">
                      <a:alpha val="43137"/>
                    </a:srgbClr>
                  </a:outerShdw>
                </a:effectLst>
                <a:cs typeface="B Nazanin" pitchFamily="2" charset="-78"/>
              </a:rPr>
              <a:t>(Bent)</a:t>
            </a:r>
            <a:r>
              <a:rPr lang="ar-SA" sz="1800" b="1" dirty="0">
                <a:solidFill>
                  <a:schemeClr val="bg1"/>
                </a:solidFill>
                <a:effectLst>
                  <a:outerShdw blurRad="38100" dist="38100" dir="2700000" algn="tl">
                    <a:srgbClr val="000000">
                      <a:alpha val="43137"/>
                    </a:srgbClr>
                  </a:outerShdw>
                </a:effectLst>
                <a:cs typeface="B Nazanin" pitchFamily="2" charset="-78"/>
              </a:rPr>
              <a:t> با تخصص‌هاي متفاوت اين نرم افزار را بر پايه استفاده در عمليات آماري طراحي نمودند تا داده‌هاي خام را به اطلاعات پردازش شده و مناسب براي تصميم‌گيري تبديل نمايند. بعدها اين نرم‌افزار به يك نرم‌افزار بين‌المللي تبديل شد و طراحان آن فهميدند كه طرح آنها چيزي بيش از يك روش مفيد براي تجزيه و تحليل داده‌</a:t>
            </a:r>
            <a:r>
              <a:rPr lang="fa-IR" sz="1800" b="1" dirty="0">
                <a:solidFill>
                  <a:schemeClr val="bg1"/>
                </a:solidFill>
                <a:effectLst>
                  <a:outerShdw blurRad="38100" dist="38100" dir="2700000" algn="tl">
                    <a:srgbClr val="000000">
                      <a:alpha val="43137"/>
                    </a:srgbClr>
                  </a:outerShdw>
                </a:effectLst>
                <a:cs typeface="B Nazanin" pitchFamily="2" charset="-78"/>
              </a:rPr>
              <a:t> ها</a:t>
            </a:r>
            <a:r>
              <a:rPr lang="ar-SA" sz="1800" b="1" dirty="0">
                <a:solidFill>
                  <a:schemeClr val="bg1"/>
                </a:solidFill>
                <a:effectLst>
                  <a:outerShdw blurRad="38100" dist="38100" dir="2700000" algn="tl">
                    <a:srgbClr val="000000">
                      <a:alpha val="43137"/>
                    </a:srgbClr>
                  </a:outerShdw>
                </a:effectLst>
                <a:cs typeface="B Nazanin" pitchFamily="2" charset="-78"/>
              </a:rPr>
              <a:t>ست و در واقع اين نرم‌افزار يك محصول پويا و ماندني است.</a:t>
            </a:r>
            <a:endParaRPr lang="en-US" sz="1800" b="1"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972151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704850"/>
            <a:ext cx="8229600" cy="795338"/>
          </a:xfrm>
        </p:spPr>
        <p:txBody>
          <a:bodyPr/>
          <a:lstStyle/>
          <a:p>
            <a:pPr algn="r" rtl="1"/>
            <a:r>
              <a:rPr lang="fa-IR" altLang="en-US">
                <a:cs typeface="B Nazanin" panose="00000400000000000000" pitchFamily="2" charset="-78"/>
              </a:rPr>
              <a:t>شاخص های آماری</a:t>
            </a:r>
            <a:endParaRPr lang="en-US" altLang="en-US">
              <a:cs typeface="B Nazanin" panose="00000400000000000000" pitchFamily="2" charset="-78"/>
            </a:endParaRPr>
          </a:p>
        </p:txBody>
      </p:sp>
      <p:sp>
        <p:nvSpPr>
          <p:cNvPr id="3" name="Content Placeholder 2"/>
          <p:cNvSpPr>
            <a:spLocks noGrp="1"/>
          </p:cNvSpPr>
          <p:nvPr>
            <p:ph idx="1"/>
          </p:nvPr>
        </p:nvSpPr>
        <p:spPr>
          <a:xfrm>
            <a:off x="1981200" y="2286000"/>
            <a:ext cx="8229600" cy="4038600"/>
          </a:xfrm>
        </p:spPr>
        <p:txBody>
          <a:bodyPr/>
          <a:lstStyle/>
          <a:p>
            <a:pPr algn="just" rtl="1">
              <a:buFont typeface="Wingdings" pitchFamily="2" charset="2"/>
              <a:buChar char="v"/>
              <a:defRPr/>
            </a:pPr>
            <a:r>
              <a:rPr lang="fa-IR" sz="3200" dirty="0">
                <a:solidFill>
                  <a:schemeClr val="bg1"/>
                </a:solidFill>
                <a:cs typeface="B Nazanin" pitchFamily="2" charset="-78"/>
              </a:rPr>
              <a:t>شاخص های تمرکز</a:t>
            </a:r>
            <a:r>
              <a:rPr lang="en-US" sz="3200" dirty="0">
                <a:solidFill>
                  <a:schemeClr val="bg1"/>
                </a:solidFill>
                <a:cs typeface="B Nazanin" pitchFamily="2" charset="-78"/>
              </a:rPr>
              <a:t> </a:t>
            </a:r>
            <a:r>
              <a:rPr lang="fa-IR" sz="3200" dirty="0">
                <a:solidFill>
                  <a:schemeClr val="bg1"/>
                </a:solidFill>
                <a:cs typeface="B Nazanin" pitchFamily="2" charset="-78"/>
              </a:rPr>
              <a:t>: این شاخص ها برای مشخص</a:t>
            </a:r>
            <a:r>
              <a:rPr lang="en-US" sz="3200" dirty="0">
                <a:solidFill>
                  <a:schemeClr val="bg1"/>
                </a:solidFill>
                <a:cs typeface="B Nazanin" pitchFamily="2" charset="-78"/>
              </a:rPr>
              <a:t> </a:t>
            </a:r>
            <a:r>
              <a:rPr lang="fa-IR" sz="3200" dirty="0">
                <a:solidFill>
                  <a:schemeClr val="bg1"/>
                </a:solidFill>
                <a:cs typeface="B Nazanin" pitchFamily="2" charset="-78"/>
              </a:rPr>
              <a:t>کردن مرکزیت داده ها کاربرد دارند.</a:t>
            </a:r>
          </a:p>
          <a:p>
            <a:pPr marL="514350" indent="-514350" algn="just" rtl="1">
              <a:buFont typeface="+mj-lt"/>
              <a:buAutoNum type="arabicPeriod"/>
              <a:defRPr/>
            </a:pPr>
            <a:r>
              <a:rPr lang="fa-IR" sz="3200" dirty="0">
                <a:solidFill>
                  <a:schemeClr val="bg1"/>
                </a:solidFill>
                <a:cs typeface="B Nazanin" pitchFamily="2" charset="-78"/>
              </a:rPr>
              <a:t>میانگین(</a:t>
            </a:r>
            <a:r>
              <a:rPr lang="en-US" sz="3200" dirty="0">
                <a:solidFill>
                  <a:schemeClr val="bg1"/>
                </a:solidFill>
                <a:cs typeface="B Nazanin" pitchFamily="2" charset="-78"/>
              </a:rPr>
              <a:t>Mean</a:t>
            </a:r>
            <a:r>
              <a:rPr lang="fa-IR" sz="3200" dirty="0">
                <a:solidFill>
                  <a:schemeClr val="bg1"/>
                </a:solidFill>
                <a:cs typeface="B Nazanin" pitchFamily="2" charset="-78"/>
              </a:rPr>
              <a:t> )</a:t>
            </a:r>
          </a:p>
          <a:p>
            <a:pPr marL="514350" indent="-514350" algn="just" rtl="1">
              <a:buFont typeface="+mj-lt"/>
              <a:buAutoNum type="arabicPeriod"/>
              <a:defRPr/>
            </a:pPr>
            <a:r>
              <a:rPr lang="fa-IR" sz="3200" dirty="0">
                <a:solidFill>
                  <a:schemeClr val="bg1"/>
                </a:solidFill>
                <a:cs typeface="B Nazanin" pitchFamily="2" charset="-78"/>
              </a:rPr>
              <a:t>میانه(</a:t>
            </a:r>
            <a:r>
              <a:rPr lang="en-US" sz="3200" dirty="0">
                <a:solidFill>
                  <a:schemeClr val="bg1"/>
                </a:solidFill>
                <a:cs typeface="B Nazanin" pitchFamily="2" charset="-78"/>
              </a:rPr>
              <a:t>Median</a:t>
            </a:r>
            <a:r>
              <a:rPr lang="fa-IR" sz="3200" dirty="0">
                <a:solidFill>
                  <a:schemeClr val="bg1"/>
                </a:solidFill>
                <a:cs typeface="B Nazanin" pitchFamily="2" charset="-78"/>
              </a:rPr>
              <a:t>)</a:t>
            </a:r>
          </a:p>
          <a:p>
            <a:pPr marL="514350" indent="-514350" algn="just" rtl="1">
              <a:buFont typeface="+mj-lt"/>
              <a:buAutoNum type="arabicPeriod"/>
              <a:defRPr/>
            </a:pPr>
            <a:r>
              <a:rPr lang="fa-IR" sz="3200" dirty="0">
                <a:solidFill>
                  <a:schemeClr val="bg1"/>
                </a:solidFill>
                <a:cs typeface="B Nazanin" pitchFamily="2" charset="-78"/>
              </a:rPr>
              <a:t>نما(</a:t>
            </a:r>
            <a:r>
              <a:rPr lang="en-US" sz="3200" dirty="0">
                <a:solidFill>
                  <a:schemeClr val="bg1"/>
                </a:solidFill>
                <a:cs typeface="B Nazanin" pitchFamily="2" charset="-78"/>
              </a:rPr>
              <a:t>Mode</a:t>
            </a:r>
            <a:r>
              <a:rPr lang="fa-IR" sz="3200" dirty="0">
                <a:solidFill>
                  <a:schemeClr val="bg1"/>
                </a:solidFill>
                <a:cs typeface="B Nazanin" pitchFamily="2" charset="-78"/>
              </a:rPr>
              <a:t>)</a:t>
            </a:r>
          </a:p>
        </p:txBody>
      </p:sp>
    </p:spTree>
    <p:extLst>
      <p:ext uri="{BB962C8B-B14F-4D97-AF65-F5344CB8AC3E}">
        <p14:creationId xmlns:p14="http://schemas.microsoft.com/office/powerpoint/2010/main" val="1237937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42925"/>
            <a:ext cx="9563100" cy="5781675"/>
          </a:xfrm>
        </p:spPr>
        <p:txBody>
          <a:bodyPr/>
          <a:lstStyle/>
          <a:p>
            <a:pPr algn="just" rtl="1">
              <a:buFont typeface="Wingdings" pitchFamily="2" charset="2"/>
              <a:buChar char="v"/>
              <a:defRPr/>
            </a:pPr>
            <a:r>
              <a:rPr lang="fa-IR" sz="3200" dirty="0">
                <a:solidFill>
                  <a:schemeClr val="bg1"/>
                </a:solidFill>
                <a:cs typeface="B Nazanin" pitchFamily="2" charset="-78"/>
              </a:rPr>
              <a:t>شاخص های پراکندگی: وسیله ای برای سنجش تفاوت  هاست و نشان دهنده پراکندگی داده ها حول مرکز داده ها می باشد.</a:t>
            </a:r>
          </a:p>
          <a:p>
            <a:pPr marL="514350" indent="-514350" algn="just" rtl="1">
              <a:buFont typeface="Wingdings 2" panose="05020102010507070707" pitchFamily="18" charset="2"/>
              <a:buAutoNum type="arabicPeriod"/>
              <a:defRPr/>
            </a:pPr>
            <a:r>
              <a:rPr lang="fa-IR" sz="3200" dirty="0">
                <a:solidFill>
                  <a:schemeClr val="bg1"/>
                </a:solidFill>
                <a:cs typeface="B Nazanin" pitchFamily="2" charset="-78"/>
              </a:rPr>
              <a:t>دامنه تغییرات (</a:t>
            </a:r>
            <a:r>
              <a:rPr lang="en-US" sz="3200" dirty="0">
                <a:solidFill>
                  <a:schemeClr val="bg1"/>
                </a:solidFill>
                <a:cs typeface="B Nazanin" pitchFamily="2" charset="-78"/>
              </a:rPr>
              <a:t>Variance Range</a:t>
            </a:r>
            <a:r>
              <a:rPr lang="fa-IR" sz="3200" dirty="0">
                <a:solidFill>
                  <a:schemeClr val="bg1"/>
                </a:solidFill>
                <a:cs typeface="B Nazanin" pitchFamily="2" charset="-78"/>
              </a:rPr>
              <a:t> )</a:t>
            </a:r>
          </a:p>
          <a:p>
            <a:pPr marL="514350" indent="-514350" algn="just" rtl="1">
              <a:buFont typeface="Wingdings 2" panose="05020102010507070707" pitchFamily="18" charset="2"/>
              <a:buAutoNum type="arabicPeriod"/>
              <a:defRPr/>
            </a:pPr>
            <a:r>
              <a:rPr lang="fa-IR" sz="3200" dirty="0">
                <a:solidFill>
                  <a:schemeClr val="bg1"/>
                </a:solidFill>
                <a:cs typeface="B Nazanin" pitchFamily="2" charset="-78"/>
              </a:rPr>
              <a:t>واریانس(</a:t>
            </a:r>
            <a:r>
              <a:rPr lang="en-US" sz="3200" dirty="0">
                <a:solidFill>
                  <a:schemeClr val="bg1"/>
                </a:solidFill>
                <a:latin typeface="Times New Roman" pitchFamily="18" charset="0"/>
                <a:cs typeface="Times New Roman" pitchFamily="18" charset="0"/>
              </a:rPr>
              <a:t>Variance</a:t>
            </a:r>
            <a:r>
              <a:rPr lang="fa-IR" sz="3200" dirty="0">
                <a:solidFill>
                  <a:schemeClr val="bg1"/>
                </a:solidFill>
                <a:latin typeface="Times New Roman" pitchFamily="18" charset="0"/>
                <a:cs typeface="Times New Roman" pitchFamily="18" charset="0"/>
              </a:rPr>
              <a:t> </a:t>
            </a:r>
            <a:r>
              <a:rPr lang="fa-IR" sz="3200" dirty="0">
                <a:solidFill>
                  <a:schemeClr val="bg1"/>
                </a:solidFill>
                <a:latin typeface="Times New Roman" pitchFamily="18" charset="0"/>
                <a:cs typeface="B Nazanin" pitchFamily="2" charset="-78"/>
              </a:rPr>
              <a:t>)</a:t>
            </a:r>
          </a:p>
          <a:p>
            <a:pPr marL="514350" indent="-514350" algn="just" rtl="1">
              <a:buFont typeface="Wingdings 2" panose="05020102010507070707" pitchFamily="18" charset="2"/>
              <a:buAutoNum type="arabicPeriod"/>
              <a:defRPr/>
            </a:pPr>
            <a:r>
              <a:rPr lang="fa-IR" sz="3200" dirty="0">
                <a:solidFill>
                  <a:schemeClr val="bg1"/>
                </a:solidFill>
                <a:latin typeface="Times New Roman" pitchFamily="18" charset="0"/>
                <a:cs typeface="B Nazanin" pitchFamily="2" charset="-78"/>
              </a:rPr>
              <a:t>انحراف استاندارد(</a:t>
            </a:r>
            <a:r>
              <a:rPr lang="en-US" sz="3200" dirty="0">
                <a:solidFill>
                  <a:schemeClr val="bg1"/>
                </a:solidFill>
                <a:latin typeface="Times New Roman" pitchFamily="18" charset="0"/>
                <a:cs typeface="B Nazanin" pitchFamily="2" charset="-78"/>
              </a:rPr>
              <a:t>Standard Deviation</a:t>
            </a:r>
            <a:r>
              <a:rPr lang="fa-IR" sz="3200" dirty="0">
                <a:solidFill>
                  <a:schemeClr val="bg1"/>
                </a:solidFill>
                <a:latin typeface="Times New Roman" pitchFamily="18" charset="0"/>
                <a:cs typeface="B Nazanin" pitchFamily="2" charset="-78"/>
              </a:rPr>
              <a:t>)</a:t>
            </a:r>
            <a:endParaRPr lang="en-US" sz="3200" dirty="0">
              <a:solidFill>
                <a:schemeClr val="bg1"/>
              </a:solidFill>
              <a:cs typeface="B Nazanin" pitchFamily="2" charset="-78"/>
            </a:endParaRPr>
          </a:p>
          <a:p>
            <a:pPr algn="just" rtl="1">
              <a:buFont typeface="Wingdings 2" panose="05020102010507070707" pitchFamily="18" charset="2"/>
              <a:buNone/>
              <a:defRPr/>
            </a:pPr>
            <a:endParaRPr lang="en-US" dirty="0">
              <a:solidFill>
                <a:schemeClr val="bg1"/>
              </a:solidFill>
              <a:cs typeface="B Nazanin" pitchFamily="2" charset="-78"/>
            </a:endParaRPr>
          </a:p>
          <a:p>
            <a:pPr algn="just" rtl="1">
              <a:buFont typeface="Wingdings 2" panose="05020102010507070707" pitchFamily="18" charset="2"/>
              <a:buNone/>
              <a:defRPr/>
            </a:pPr>
            <a:r>
              <a:rPr lang="fa-IR" sz="3200" dirty="0">
                <a:solidFill>
                  <a:schemeClr val="bg1"/>
                </a:solidFill>
                <a:cs typeface="B Nazanin" pitchFamily="2" charset="-78"/>
              </a:rPr>
              <a:t>چندک ها: عدد </a:t>
            </a:r>
            <a:r>
              <a:rPr lang="en-US" sz="3200" dirty="0" err="1">
                <a:solidFill>
                  <a:schemeClr val="bg1"/>
                </a:solidFill>
                <a:cs typeface="B Nazanin" pitchFamily="2" charset="-78"/>
              </a:rPr>
              <a:t>Qp</a:t>
            </a:r>
            <a:r>
              <a:rPr lang="en-US" sz="3200" dirty="0">
                <a:solidFill>
                  <a:schemeClr val="bg1"/>
                </a:solidFill>
                <a:cs typeface="B Nazanin" pitchFamily="2" charset="-78"/>
              </a:rPr>
              <a:t> </a:t>
            </a:r>
            <a:r>
              <a:rPr lang="fa-IR" sz="3200" dirty="0">
                <a:solidFill>
                  <a:schemeClr val="bg1"/>
                </a:solidFill>
                <a:cs typeface="B Nazanin" pitchFamily="2" charset="-78"/>
              </a:rPr>
              <a:t> را چندک مرتبه </a:t>
            </a:r>
            <a:r>
              <a:rPr lang="en-US" sz="3200" dirty="0">
                <a:solidFill>
                  <a:schemeClr val="bg1"/>
                </a:solidFill>
                <a:cs typeface="B Nazanin" pitchFamily="2" charset="-78"/>
              </a:rPr>
              <a:t>p</a:t>
            </a:r>
            <a:r>
              <a:rPr lang="fa-IR" sz="3200" dirty="0">
                <a:solidFill>
                  <a:schemeClr val="bg1"/>
                </a:solidFill>
                <a:cs typeface="B Nazanin" pitchFamily="2" charset="-78"/>
              </a:rPr>
              <a:t> ام می نامند هرگاه </a:t>
            </a:r>
            <a:r>
              <a:rPr lang="en-US" sz="3200" dirty="0">
                <a:solidFill>
                  <a:schemeClr val="bg1"/>
                </a:solidFill>
                <a:cs typeface="B Nazanin" pitchFamily="2" charset="-78"/>
              </a:rPr>
              <a:t>p</a:t>
            </a:r>
            <a:r>
              <a:rPr lang="fa-IR" sz="3200" dirty="0">
                <a:solidFill>
                  <a:schemeClr val="bg1"/>
                </a:solidFill>
                <a:cs typeface="B Nazanin" pitchFamily="2" charset="-78"/>
              </a:rPr>
              <a:t> 100 درصد داده ها از آن باشد .از انواع چندک ها می توان به چارک ها ، دهک ها و صدک ها اشاره کرد.</a:t>
            </a:r>
            <a:endParaRPr lang="en-US" sz="3200" dirty="0">
              <a:solidFill>
                <a:schemeClr val="bg1"/>
              </a:solidFill>
              <a:cs typeface="B Nazanin" pitchFamily="2" charset="-78"/>
            </a:endParaRPr>
          </a:p>
        </p:txBody>
      </p:sp>
    </p:spTree>
    <p:extLst>
      <p:ext uri="{BB962C8B-B14F-4D97-AF65-F5344CB8AC3E}">
        <p14:creationId xmlns:p14="http://schemas.microsoft.com/office/powerpoint/2010/main" val="3426659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3" end="3"/>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7"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29"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792" t="11809" r="41508" b="11256"/>
          <a:stretch/>
        </p:blipFill>
        <p:spPr>
          <a:xfrm rot="16200000">
            <a:off x="4451869" y="-3437459"/>
            <a:ext cx="3257552" cy="11218314"/>
          </a:xfrm>
          <a:prstGeom prst="rect">
            <a:avLst/>
          </a:prstGeom>
        </p:spPr>
      </p:pic>
      <p:sp>
        <p:nvSpPr>
          <p:cNvPr id="2" name="TextBox 1"/>
          <p:cNvSpPr txBox="1"/>
          <p:nvPr/>
        </p:nvSpPr>
        <p:spPr>
          <a:xfrm>
            <a:off x="3900488" y="4214813"/>
            <a:ext cx="5429250" cy="369332"/>
          </a:xfrm>
          <a:prstGeom prst="rect">
            <a:avLst/>
          </a:prstGeom>
          <a:noFill/>
        </p:spPr>
        <p:txBody>
          <a:bodyPr wrap="square" rtlCol="0">
            <a:spAutoFit/>
          </a:bodyPr>
          <a:lstStyle/>
          <a:p>
            <a:r>
              <a:rPr lang="en-US" dirty="0"/>
              <a:t>S.E MEAN:</a:t>
            </a:r>
            <a:r>
              <a:rPr lang="fa-IR" dirty="0"/>
              <a:t>انحراف از میانگین</a:t>
            </a:r>
            <a:endParaRPr lang="en-US" dirty="0"/>
          </a:p>
        </p:txBody>
      </p:sp>
    </p:spTree>
    <p:extLst>
      <p:ext uri="{BB962C8B-B14F-4D97-AF65-F5344CB8AC3E}">
        <p14:creationId xmlns:p14="http://schemas.microsoft.com/office/powerpoint/2010/main" val="94305180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3150" y="1407228"/>
            <a:ext cx="7519987" cy="3398821"/>
          </a:xfrm>
          <a:prstGeom prst="rect">
            <a:avLst/>
          </a:prstGeom>
        </p:spPr>
      </p:pic>
    </p:spTree>
    <p:extLst>
      <p:ext uri="{BB962C8B-B14F-4D97-AF65-F5344CB8AC3E}">
        <p14:creationId xmlns:p14="http://schemas.microsoft.com/office/powerpoint/2010/main" val="108334406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3472" y="1557338"/>
            <a:ext cx="10384615" cy="3352799"/>
          </a:xfrm>
          <a:prstGeom prst="rect">
            <a:avLst/>
          </a:prstGeom>
        </p:spPr>
      </p:pic>
    </p:spTree>
    <p:extLst>
      <p:ext uri="{BB962C8B-B14F-4D97-AF65-F5344CB8AC3E}">
        <p14:creationId xmlns:p14="http://schemas.microsoft.com/office/powerpoint/2010/main" val="40727347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خروجی گرفتن از نتایج با فرمت های مختلف</a:t>
            </a:r>
            <a:endParaRPr lang="en-US" dirty="0"/>
          </a:p>
        </p:txBody>
      </p:sp>
      <p:pic>
        <p:nvPicPr>
          <p:cNvPr id="4" name="Picture 3"/>
          <p:cNvPicPr>
            <a:picLocks noChangeAspect="1"/>
          </p:cNvPicPr>
          <p:nvPr/>
        </p:nvPicPr>
        <p:blipFill>
          <a:blip r:embed="rId2"/>
          <a:stretch>
            <a:fillRect/>
          </a:stretch>
        </p:blipFill>
        <p:spPr>
          <a:xfrm>
            <a:off x="276410" y="2166680"/>
            <a:ext cx="5072062" cy="43771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746" y="2242245"/>
            <a:ext cx="6817254" cy="3834705"/>
          </a:xfrm>
          <a:prstGeom prst="rect">
            <a:avLst/>
          </a:prstGeom>
        </p:spPr>
      </p:pic>
    </p:spTree>
    <p:extLst>
      <p:ext uri="{BB962C8B-B14F-4D97-AF65-F5344CB8AC3E}">
        <p14:creationId xmlns:p14="http://schemas.microsoft.com/office/powerpoint/2010/main" val="46834202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rtl="1"/>
            <a:r>
              <a:rPr lang="fa-IR" altLang="en-US" sz="4400" dirty="0">
                <a:solidFill>
                  <a:schemeClr val="bg1"/>
                </a:solidFill>
                <a:cs typeface="B Nazanin" panose="00000400000000000000" pitchFamily="2" charset="-78"/>
              </a:rPr>
              <a:t>مسیر رسم انواع نمودارها</a:t>
            </a:r>
            <a:endParaRPr lang="en-US" altLang="en-US" sz="4400" dirty="0">
              <a:solidFill>
                <a:schemeClr val="bg1"/>
              </a:solidFill>
              <a:cs typeface="B Nazanin" panose="00000400000000000000" pitchFamily="2" charset="-78"/>
            </a:endParaRPr>
          </a:p>
        </p:txBody>
      </p:sp>
      <p:sp>
        <p:nvSpPr>
          <p:cNvPr id="6" name="TextBox 5"/>
          <p:cNvSpPr txBox="1"/>
          <p:nvPr/>
        </p:nvSpPr>
        <p:spPr>
          <a:xfrm>
            <a:off x="2030414" y="3857626"/>
            <a:ext cx="8143875" cy="2062163"/>
          </a:xfrm>
          <a:prstGeom prst="rect">
            <a:avLst/>
          </a:prstGeom>
          <a:noFill/>
        </p:spPr>
        <p:txBody>
          <a:bodyPr>
            <a:spAutoFit/>
          </a:bodyPr>
          <a:lstStyle/>
          <a:p>
            <a:pPr algn="just" rtl="1">
              <a:buFont typeface="Wingdings" pitchFamily="2" charset="2"/>
              <a:buChar char="v"/>
              <a:defRPr/>
            </a:pPr>
            <a:r>
              <a:rPr lang="fa-IR" sz="3200" dirty="0">
                <a:solidFill>
                  <a:schemeClr val="bg1"/>
                </a:solidFill>
                <a:cs typeface="B Nazanin" pitchFamily="2" charset="-78"/>
              </a:rPr>
              <a:t>.نمودار میله ای(</a:t>
            </a:r>
            <a:r>
              <a:rPr lang="en-US" sz="3200" dirty="0">
                <a:solidFill>
                  <a:schemeClr val="bg1"/>
                </a:solidFill>
                <a:latin typeface="Times New Roman" pitchFamily="18" charset="0"/>
                <a:cs typeface="Times New Roman" pitchFamily="18" charset="0"/>
              </a:rPr>
              <a:t>Bar Chart</a:t>
            </a:r>
            <a:r>
              <a:rPr lang="fa-IR" sz="3200" dirty="0">
                <a:solidFill>
                  <a:schemeClr val="bg1"/>
                </a:solidFill>
                <a:latin typeface="Times New Roman" pitchFamily="18" charset="0"/>
                <a:cs typeface="Times New Roman" pitchFamily="18" charset="0"/>
              </a:rPr>
              <a:t> </a:t>
            </a:r>
            <a:r>
              <a:rPr lang="fa-IR" sz="3200" dirty="0">
                <a:solidFill>
                  <a:schemeClr val="bg1"/>
                </a:solidFill>
                <a:cs typeface="B Nazanin" pitchFamily="2" charset="-78"/>
              </a:rPr>
              <a:t>):این نمودار برای متغیر های اسمی و ترتیبی مناسب هستند.</a:t>
            </a:r>
          </a:p>
          <a:p>
            <a:pPr algn="just" rtl="1">
              <a:buFont typeface="Wingdings" pitchFamily="2" charset="2"/>
              <a:buChar char="v"/>
              <a:defRPr/>
            </a:pPr>
            <a:r>
              <a:rPr lang="fa-IR" sz="3200" dirty="0">
                <a:solidFill>
                  <a:schemeClr val="bg1"/>
                </a:solidFill>
                <a:cs typeface="B Nazanin" pitchFamily="2" charset="-78"/>
              </a:rPr>
              <a:t>. نمودار دایره ای (</a:t>
            </a:r>
            <a:r>
              <a:rPr lang="en-US" sz="3200" dirty="0">
                <a:solidFill>
                  <a:schemeClr val="bg1"/>
                </a:solidFill>
                <a:latin typeface="Times New Roman" pitchFamily="18" charset="0"/>
                <a:cs typeface="Times New Roman" pitchFamily="18" charset="0"/>
              </a:rPr>
              <a:t>Pie Chart</a:t>
            </a:r>
            <a:r>
              <a:rPr lang="fa-IR" sz="3200" dirty="0">
                <a:solidFill>
                  <a:schemeClr val="bg1"/>
                </a:solidFill>
                <a:latin typeface="Times New Roman" pitchFamily="18" charset="0"/>
                <a:cs typeface="Times New Roman" pitchFamily="18" charset="0"/>
              </a:rPr>
              <a:t> </a:t>
            </a:r>
            <a:r>
              <a:rPr lang="fa-IR" sz="3200" dirty="0">
                <a:solidFill>
                  <a:schemeClr val="bg1"/>
                </a:solidFill>
                <a:cs typeface="B Nazanin" pitchFamily="2" charset="-78"/>
              </a:rPr>
              <a:t>): این نمودار نیز مانند نمودار های میله ای برای متغیرهای اسمی و ترتیبی مناسب هستند.</a:t>
            </a:r>
          </a:p>
        </p:txBody>
      </p:sp>
      <p:pic>
        <p:nvPicPr>
          <p:cNvPr id="7" name="Content Placeholder 6"/>
          <p:cNvPicPr>
            <a:picLocks noGrp="1" noChangeAspect="1"/>
          </p:cNvPicPr>
          <p:nvPr>
            <p:ph idx="1"/>
          </p:nvPr>
        </p:nvPicPr>
        <p:blipFill>
          <a:blip r:embed="rId2"/>
          <a:stretch>
            <a:fillRect/>
          </a:stretch>
        </p:blipFill>
        <p:spPr>
          <a:xfrm>
            <a:off x="646111" y="1152983"/>
            <a:ext cx="2619375" cy="2743200"/>
          </a:xfrm>
          <a:prstGeom prst="rect">
            <a:avLst/>
          </a:prstGeom>
        </p:spPr>
      </p:pic>
      <p:sp>
        <p:nvSpPr>
          <p:cNvPr id="8" name="TextBox 7"/>
          <p:cNvSpPr txBox="1"/>
          <p:nvPr/>
        </p:nvSpPr>
        <p:spPr>
          <a:xfrm>
            <a:off x="4461248" y="1853248"/>
            <a:ext cx="6029325" cy="369332"/>
          </a:xfrm>
          <a:prstGeom prst="rect">
            <a:avLst/>
          </a:prstGeom>
          <a:noFill/>
        </p:spPr>
        <p:txBody>
          <a:bodyPr wrap="square" rtlCol="0">
            <a:spAutoFit/>
          </a:bodyPr>
          <a:lstStyle/>
          <a:p>
            <a:pPr algn="r" rtl="1"/>
            <a:r>
              <a:rPr lang="fa-IR" dirty="0"/>
              <a:t>امکان رسم نمودار از منوی </a:t>
            </a:r>
            <a:r>
              <a:rPr lang="en-US" dirty="0"/>
              <a:t>chart</a:t>
            </a:r>
            <a:r>
              <a:rPr lang="fa-IR" dirty="0"/>
              <a:t>و مسیر رو به رو وجود دارد</a:t>
            </a:r>
            <a:endParaRPr lang="en-US" dirty="0"/>
          </a:p>
        </p:txBody>
      </p:sp>
    </p:spTree>
    <p:extLst>
      <p:ext uri="{BB962C8B-B14F-4D97-AF65-F5344CB8AC3E}">
        <p14:creationId xmlns:p14="http://schemas.microsoft.com/office/powerpoint/2010/main" val="2681532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2"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28688"/>
            <a:ext cx="8229600" cy="5395912"/>
          </a:xfrm>
        </p:spPr>
        <p:txBody>
          <a:bodyPr/>
          <a:lstStyle/>
          <a:p>
            <a:pPr algn="just" rtl="1">
              <a:buFont typeface="Wingdings" pitchFamily="2" charset="2"/>
              <a:buChar char="v"/>
              <a:defRPr/>
            </a:pPr>
            <a:r>
              <a:rPr lang="fa-IR" sz="3200" dirty="0">
                <a:solidFill>
                  <a:schemeClr val="bg1"/>
                </a:solidFill>
                <a:cs typeface="B Nazanin" pitchFamily="2" charset="-78"/>
              </a:rPr>
              <a:t>.نمودار هیستوگرام (</a:t>
            </a:r>
            <a:r>
              <a:rPr lang="en-US" sz="3200" dirty="0">
                <a:solidFill>
                  <a:schemeClr val="bg1"/>
                </a:solidFill>
                <a:latin typeface="Times New Roman" pitchFamily="18" charset="0"/>
                <a:cs typeface="Times New Roman" pitchFamily="18" charset="0"/>
              </a:rPr>
              <a:t>Histogram Chart</a:t>
            </a:r>
            <a:r>
              <a:rPr lang="fa-IR" sz="3200" dirty="0">
                <a:solidFill>
                  <a:schemeClr val="bg1"/>
                </a:solidFill>
                <a:latin typeface="Times New Roman" pitchFamily="18" charset="0"/>
                <a:cs typeface="B Nazanin" pitchFamily="2" charset="-78"/>
              </a:rPr>
              <a:t>):این نمودار برای داده های فاصله ای و نسبتی مناسب است.</a:t>
            </a:r>
            <a:endParaRPr lang="en-US" sz="3200" dirty="0">
              <a:solidFill>
                <a:schemeClr val="bg1"/>
              </a:solidFill>
              <a:latin typeface="Times New Roman" pitchFamily="18" charset="0"/>
              <a:cs typeface="B Nazanin" pitchFamily="2" charset="-78"/>
            </a:endParaRPr>
          </a:p>
          <a:p>
            <a:pPr algn="just" rtl="1">
              <a:buFont typeface="Wingdings" pitchFamily="2" charset="2"/>
              <a:buChar char="v"/>
              <a:defRPr/>
            </a:pPr>
            <a:endParaRPr lang="fa-IR" sz="3200" dirty="0">
              <a:solidFill>
                <a:schemeClr val="bg1"/>
              </a:solidFill>
              <a:cs typeface="B Nazanin" pitchFamily="2" charset="-78"/>
            </a:endParaRPr>
          </a:p>
          <a:p>
            <a:pPr algn="just" rtl="1">
              <a:buFont typeface="Wingdings" pitchFamily="2" charset="2"/>
              <a:buChar char="v"/>
              <a:defRPr/>
            </a:pPr>
            <a:r>
              <a:rPr lang="fa-IR" sz="3200" dirty="0">
                <a:solidFill>
                  <a:schemeClr val="bg1"/>
                </a:solidFill>
                <a:cs typeface="B Nazanin" pitchFamily="2" charset="-78"/>
              </a:rPr>
              <a:t>نمودار جعبه ای (</a:t>
            </a:r>
            <a:r>
              <a:rPr lang="en-US" sz="3200" dirty="0">
                <a:solidFill>
                  <a:schemeClr val="bg1"/>
                </a:solidFill>
                <a:cs typeface="B Nazanin" pitchFamily="2" charset="-78"/>
              </a:rPr>
              <a:t>Box Plot</a:t>
            </a:r>
            <a:r>
              <a:rPr lang="fa-IR" sz="3200" dirty="0">
                <a:solidFill>
                  <a:schemeClr val="bg1"/>
                </a:solidFill>
                <a:cs typeface="B Nazanin" pitchFamily="2" charset="-78"/>
              </a:rPr>
              <a:t> ): این نمودار برای نشان دادن توزیع یک متغیربه کار می رود.</a:t>
            </a:r>
          </a:p>
          <a:p>
            <a:pPr algn="just" rtl="1">
              <a:buFont typeface="Wingdings 2" panose="05020102010507070707" pitchFamily="18" charset="2"/>
              <a:buNone/>
              <a:defRPr/>
            </a:pPr>
            <a:endParaRPr lang="fa-IR" dirty="0">
              <a:solidFill>
                <a:schemeClr val="bg1"/>
              </a:solidFill>
              <a:cs typeface="B Nazanin" pitchFamily="2" charset="-78"/>
            </a:endParaRPr>
          </a:p>
          <a:p>
            <a:pPr algn="just" rtl="1">
              <a:buFont typeface="Wingdings 2" panose="05020102010507070707" pitchFamily="18" charset="2"/>
              <a:buNone/>
              <a:defRPr/>
            </a:pPr>
            <a:endParaRPr lang="fa-IR" dirty="0">
              <a:solidFill>
                <a:schemeClr val="bg1"/>
              </a:solidFill>
              <a:cs typeface="B Nazanin" pitchFamily="2" charset="-78"/>
            </a:endParaRPr>
          </a:p>
          <a:p>
            <a:pPr algn="just" rtl="1">
              <a:buFont typeface="Wingdings 2" panose="05020102010507070707" pitchFamily="18" charset="2"/>
              <a:buNone/>
              <a:defRPr/>
            </a:pPr>
            <a:r>
              <a:rPr lang="fa-IR" sz="3600" dirty="0">
                <a:solidFill>
                  <a:schemeClr val="bg1"/>
                </a:solidFill>
                <a:cs typeface="B Nazanin" pitchFamily="2" charset="-78"/>
              </a:rPr>
              <a:t> </a:t>
            </a:r>
            <a:endParaRPr lang="en-US" dirty="0">
              <a:solidFill>
                <a:schemeClr val="bg1"/>
              </a:solidFill>
              <a:cs typeface="B Nazanin" pitchFamily="2" charset="-78"/>
            </a:endParaRPr>
          </a:p>
        </p:txBody>
      </p:sp>
      <p:pic>
        <p:nvPicPr>
          <p:cNvPr id="2" name="Picture 1"/>
          <p:cNvPicPr>
            <a:picLocks noChangeAspect="1"/>
          </p:cNvPicPr>
          <p:nvPr/>
        </p:nvPicPr>
        <p:blipFill>
          <a:blip r:embed="rId2"/>
          <a:stretch>
            <a:fillRect/>
          </a:stretch>
        </p:blipFill>
        <p:spPr>
          <a:xfrm>
            <a:off x="842963" y="3733800"/>
            <a:ext cx="6619874" cy="2872294"/>
          </a:xfrm>
          <a:prstGeom prst="rect">
            <a:avLst/>
          </a:prstGeom>
        </p:spPr>
      </p:pic>
    </p:spTree>
    <p:extLst>
      <p:ext uri="{BB962C8B-B14F-4D97-AF65-F5344CB8AC3E}">
        <p14:creationId xmlns:p14="http://schemas.microsoft.com/office/powerpoint/2010/main" val="2908515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2" end="2"/>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17"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6749" y="471487"/>
            <a:ext cx="6219827" cy="5021934"/>
          </a:xfrm>
          <a:prstGeom prst="rect">
            <a:avLst/>
          </a:prstGeom>
        </p:spPr>
      </p:pic>
    </p:spTree>
    <p:extLst>
      <p:ext uri="{BB962C8B-B14F-4D97-AF65-F5344CB8AC3E}">
        <p14:creationId xmlns:p14="http://schemas.microsoft.com/office/powerpoint/2010/main" val="145581021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63" y="452718"/>
            <a:ext cx="4407271" cy="1400530"/>
          </a:xfrm>
        </p:spPr>
        <p:txBody>
          <a:bodyPr/>
          <a:lstStyle/>
          <a:p>
            <a:r>
              <a:rPr lang="fa-IR" dirty="0"/>
              <a:t>نمودار میله ای:</a:t>
            </a:r>
            <a:endParaRPr lang="en-US" dirty="0"/>
          </a:p>
        </p:txBody>
      </p:sp>
      <p:sp>
        <p:nvSpPr>
          <p:cNvPr id="4" name="Rectangle 3"/>
          <p:cNvSpPr/>
          <p:nvPr/>
        </p:nvSpPr>
        <p:spPr>
          <a:xfrm>
            <a:off x="314325" y="1428750"/>
            <a:ext cx="11001375" cy="5324535"/>
          </a:xfrm>
          <a:prstGeom prst="rect">
            <a:avLst/>
          </a:prstGeom>
        </p:spPr>
        <p:txBody>
          <a:bodyPr wrap="square">
            <a:spAutoFit/>
          </a:bodyPr>
          <a:lstStyle/>
          <a:p>
            <a:pPr algn="r" rtl="1"/>
            <a:r>
              <a:rPr lang="fa-IR" sz="2000" b="1" i="1" dirty="0">
                <a:solidFill>
                  <a:schemeClr val="bg1"/>
                </a:solidFill>
                <a:latin typeface="Thames New" pitchFamily="2" charset="0"/>
                <a:cs typeface="Nazanin" pitchFamily="2" charset="-78"/>
              </a:rPr>
              <a:t/>
            </a:r>
            <a:br>
              <a:rPr lang="fa-IR" sz="2000" b="1" i="1" dirty="0">
                <a:solidFill>
                  <a:schemeClr val="bg1"/>
                </a:solidFill>
                <a:latin typeface="Thames New" pitchFamily="2" charset="0"/>
                <a:cs typeface="Nazanin" pitchFamily="2" charset="-78"/>
              </a:rPr>
            </a:br>
            <a:r>
              <a:rPr lang="ar-SA" sz="2000" b="1" dirty="0">
                <a:solidFill>
                  <a:schemeClr val="bg1"/>
                </a:solidFill>
                <a:cs typeface="Nazanin" pitchFamily="2" charset="-78"/>
              </a:rPr>
              <a:t>ببينيم که نمودارهای استاندارد و يا غير </a:t>
            </a:r>
            <a:r>
              <a:rPr lang="en-US" sz="2000" b="1" dirty="0">
                <a:solidFill>
                  <a:schemeClr val="bg1"/>
                </a:solidFill>
                <a:cs typeface="Nazanin" pitchFamily="2" charset="-78"/>
              </a:rPr>
              <a:t>Interactive</a:t>
            </a:r>
            <a:r>
              <a:rPr lang="ar-SA" sz="2000" b="1" dirty="0">
                <a:solidFill>
                  <a:schemeClr val="bg1"/>
                </a:solidFill>
                <a:cs typeface="Nazanin" pitchFamily="2" charset="-78"/>
              </a:rPr>
              <a:t> را چگونه رسم می کنند . </a:t>
            </a:r>
            <a:r>
              <a:rPr lang="fa-IR" sz="2000" b="1" dirty="0">
                <a:solidFill>
                  <a:schemeClr val="bg1"/>
                </a:solidFill>
                <a:cs typeface="Nazanin" pitchFamily="2" charset="-78"/>
              </a:rPr>
              <a:t/>
            </a:r>
            <a:br>
              <a:rPr lang="fa-IR" sz="2000" b="1" dirty="0">
                <a:solidFill>
                  <a:schemeClr val="bg1"/>
                </a:solidFill>
                <a:cs typeface="Nazanin" pitchFamily="2" charset="-78"/>
              </a:rPr>
            </a:br>
            <a:r>
              <a:rPr lang="ar-SA" sz="2000" b="1" dirty="0">
                <a:solidFill>
                  <a:schemeClr val="bg1"/>
                </a:solidFill>
                <a:cs typeface="Nazanin" pitchFamily="2" charset="-78"/>
              </a:rPr>
              <a:t>برای ايجاد نمودارهای استاندارد به شکل زير عمل می کنيم : </a:t>
            </a:r>
            <a:br>
              <a:rPr lang="ar-SA" sz="2000" b="1" dirty="0">
                <a:solidFill>
                  <a:schemeClr val="bg1"/>
                </a:solidFill>
                <a:cs typeface="Nazanin" pitchFamily="2" charset="-78"/>
              </a:rPr>
            </a:br>
            <a:r>
              <a:rPr lang="ar-SA" sz="2000" b="1" dirty="0">
                <a:solidFill>
                  <a:schemeClr val="bg1"/>
                </a:solidFill>
                <a:cs typeface="Nazanin" pitchFamily="2" charset="-78"/>
              </a:rPr>
              <a:t>از منوي </a:t>
            </a:r>
            <a:r>
              <a:rPr lang="en-US" sz="2000" b="1" dirty="0">
                <a:solidFill>
                  <a:schemeClr val="bg1"/>
                </a:solidFill>
                <a:cs typeface="Nazanin" pitchFamily="2" charset="-78"/>
              </a:rPr>
              <a:t>Graphs</a:t>
            </a:r>
            <a:r>
              <a:rPr lang="fa-IR" sz="2000" b="1" dirty="0">
                <a:solidFill>
                  <a:schemeClr val="bg1"/>
                </a:solidFill>
                <a:cs typeface="Nazanin" pitchFamily="2" charset="-78"/>
              </a:rPr>
              <a:t> </a:t>
            </a:r>
            <a:r>
              <a:rPr lang="ar-SA" sz="2000" b="1" dirty="0">
                <a:solidFill>
                  <a:schemeClr val="bg1"/>
                </a:solidFill>
                <a:cs typeface="Nazanin" pitchFamily="2" charset="-78"/>
              </a:rPr>
              <a:t>گزينه </a:t>
            </a:r>
            <a:r>
              <a:rPr lang="en-US" sz="2000" b="1" dirty="0">
                <a:solidFill>
                  <a:schemeClr val="bg1"/>
                </a:solidFill>
                <a:cs typeface="Nazanin" pitchFamily="2" charset="-78"/>
              </a:rPr>
              <a:t>Bar</a:t>
            </a:r>
            <a:r>
              <a:rPr lang="fa-IR" sz="2000" b="1" dirty="0">
                <a:solidFill>
                  <a:schemeClr val="bg1"/>
                </a:solidFill>
                <a:cs typeface="Nazanin" pitchFamily="2" charset="-78"/>
              </a:rPr>
              <a:t> </a:t>
            </a:r>
            <a:r>
              <a:rPr lang="ar-SA" sz="2000" b="1" dirty="0">
                <a:solidFill>
                  <a:schemeClr val="bg1"/>
                </a:solidFill>
                <a:cs typeface="Nazanin" pitchFamily="2" charset="-78"/>
              </a:rPr>
              <a:t> را انتخاب كنيد: </a:t>
            </a:r>
            <a:r>
              <a:rPr lang="en-US" sz="2000" b="1" dirty="0">
                <a:solidFill>
                  <a:schemeClr val="bg1"/>
                </a:solidFill>
                <a:cs typeface="Nazanin" pitchFamily="2" charset="-78"/>
              </a:rPr>
              <a:t/>
            </a:r>
            <a:br>
              <a:rPr lang="en-US" sz="2000" b="1" dirty="0">
                <a:solidFill>
                  <a:schemeClr val="bg1"/>
                </a:solidFill>
                <a:cs typeface="Nazanin" pitchFamily="2" charset="-78"/>
              </a:rPr>
            </a:br>
            <a:r>
              <a:rPr lang="en-US" sz="2000" b="1" dirty="0">
                <a:solidFill>
                  <a:schemeClr val="bg1"/>
                </a:solidFill>
                <a:cs typeface="Nazanin" pitchFamily="2" charset="-78"/>
              </a:rPr>
              <a:t>Graphs</a:t>
            </a:r>
            <a:r>
              <a:rPr lang="fa-IR" altLang="ja-JP" sz="2000" b="1" dirty="0">
                <a:solidFill>
                  <a:schemeClr val="bg1"/>
                </a:solidFill>
              </a:rPr>
              <a:t>→</a:t>
            </a:r>
            <a:r>
              <a:rPr lang="en-US" altLang="ja-JP" sz="2000" b="1" dirty="0">
                <a:solidFill>
                  <a:schemeClr val="bg1"/>
                </a:solidFill>
                <a:ea typeface="ＭＳ Ｐゴシック" charset="-128"/>
                <a:cs typeface="Nazanin" pitchFamily="2" charset="-78"/>
              </a:rPr>
              <a:t>Bar</a:t>
            </a:r>
            <a:r>
              <a:rPr lang="fa-IR" altLang="ja-JP" sz="2000" b="1" dirty="0">
                <a:solidFill>
                  <a:schemeClr val="bg1"/>
                </a:solidFill>
                <a:cs typeface="Nazanin" pitchFamily="2" charset="-78"/>
              </a:rPr>
              <a:t> </a:t>
            </a:r>
            <a:br>
              <a:rPr lang="fa-IR" altLang="ja-JP" sz="2000" b="1" dirty="0">
                <a:solidFill>
                  <a:schemeClr val="bg1"/>
                </a:solidFill>
                <a:cs typeface="Nazanin" pitchFamily="2" charset="-78"/>
              </a:rPr>
            </a:br>
            <a:r>
              <a:rPr lang="ar-SA" altLang="ja-JP" sz="2000" b="1" dirty="0">
                <a:solidFill>
                  <a:schemeClr val="bg1"/>
                </a:solidFill>
                <a:cs typeface="Nazanin" pitchFamily="2" charset="-78"/>
              </a:rPr>
              <a:t>جدول نمايش داده مي شود</a:t>
            </a:r>
            <a:r>
              <a:rPr lang="fa-IR" altLang="ja-JP" sz="2000" b="1" dirty="0">
                <a:solidFill>
                  <a:schemeClr val="bg1"/>
                </a:solidFill>
                <a:cs typeface="Nazanin" pitchFamily="2" charset="-78"/>
              </a:rPr>
              <a:t> . </a:t>
            </a:r>
            <a:br>
              <a:rPr lang="fa-IR" altLang="ja-JP" sz="2000" b="1" dirty="0">
                <a:solidFill>
                  <a:schemeClr val="bg1"/>
                </a:solidFill>
                <a:cs typeface="Nazanin" pitchFamily="2" charset="-78"/>
              </a:rPr>
            </a:br>
            <a:r>
              <a:rPr lang="ar-SA" altLang="ja-JP" sz="2000" b="1" dirty="0">
                <a:solidFill>
                  <a:schemeClr val="bg1"/>
                </a:solidFill>
                <a:cs typeface="Nazanin" pitchFamily="2" charset="-78"/>
              </a:rPr>
              <a:t>توضيحات : </a:t>
            </a:r>
            <a:r>
              <a:rPr lang="en-US" altLang="ja-JP" sz="2000" b="1" dirty="0">
                <a:solidFill>
                  <a:schemeClr val="bg1"/>
                </a:solidFill>
                <a:ea typeface="ＭＳ Ｐゴシック" charset="-128"/>
                <a:cs typeface="Nazanin" pitchFamily="2" charset="-78"/>
              </a:rPr>
              <a:t/>
            </a:r>
            <a:br>
              <a:rPr lang="en-US" altLang="ja-JP" sz="2000" b="1" dirty="0">
                <a:solidFill>
                  <a:schemeClr val="bg1"/>
                </a:solidFill>
                <a:ea typeface="ＭＳ Ｐゴシック" charset="-128"/>
                <a:cs typeface="Nazanin" pitchFamily="2" charset="-78"/>
              </a:rPr>
            </a:br>
            <a:r>
              <a:rPr lang="en-US" altLang="ja-JP" sz="2000" b="1" dirty="0">
                <a:solidFill>
                  <a:schemeClr val="bg1"/>
                </a:solidFill>
                <a:ea typeface="ＭＳ Ｐゴシック" charset="-128"/>
                <a:cs typeface="Nazanin" pitchFamily="2" charset="-78"/>
              </a:rPr>
              <a:t>Simple</a:t>
            </a:r>
            <a:r>
              <a:rPr lang="ar-SA" altLang="ja-JP" sz="2000" b="1" dirty="0">
                <a:solidFill>
                  <a:schemeClr val="bg1"/>
                </a:solidFill>
                <a:cs typeface="Nazanin" pitchFamily="2" charset="-78"/>
              </a:rPr>
              <a:t> : نمودار ستونی ساده ای را رسم می کند . </a:t>
            </a:r>
            <a:r>
              <a:rPr lang="en-US" altLang="ja-JP" sz="2000" b="1" dirty="0">
                <a:solidFill>
                  <a:schemeClr val="bg1"/>
                </a:solidFill>
                <a:ea typeface="ＭＳ Ｐゴシック" charset="-128"/>
                <a:cs typeface="Nazanin" pitchFamily="2" charset="-78"/>
              </a:rPr>
              <a:t/>
            </a:r>
            <a:br>
              <a:rPr lang="en-US" altLang="ja-JP" sz="2000" b="1" dirty="0">
                <a:solidFill>
                  <a:schemeClr val="bg1"/>
                </a:solidFill>
                <a:ea typeface="ＭＳ Ｐゴシック" charset="-128"/>
                <a:cs typeface="Nazanin" pitchFamily="2" charset="-78"/>
              </a:rPr>
            </a:br>
            <a:r>
              <a:rPr lang="en-US" altLang="ja-JP" sz="2000" b="1" dirty="0">
                <a:solidFill>
                  <a:schemeClr val="bg1"/>
                </a:solidFill>
                <a:ea typeface="ＭＳ Ｐゴシック" charset="-128"/>
                <a:cs typeface="Nazanin" pitchFamily="2" charset="-78"/>
              </a:rPr>
              <a:t>Clustered</a:t>
            </a:r>
            <a:r>
              <a:rPr lang="ar-SA" altLang="ja-JP" sz="2000" b="1" dirty="0">
                <a:solidFill>
                  <a:schemeClr val="bg1"/>
                </a:solidFill>
                <a:cs typeface="Nazanin" pitchFamily="2" charset="-78"/>
              </a:rPr>
              <a:t> : می تواند يک نمودار خوشه ای رسم کند . </a:t>
            </a:r>
            <a:r>
              <a:rPr lang="en-US" altLang="ja-JP" sz="2000" b="1" dirty="0">
                <a:solidFill>
                  <a:schemeClr val="bg1"/>
                </a:solidFill>
                <a:ea typeface="ＭＳ Ｐゴシック" charset="-128"/>
                <a:cs typeface="Nazanin" pitchFamily="2" charset="-78"/>
              </a:rPr>
              <a:t/>
            </a:r>
            <a:br>
              <a:rPr lang="en-US" altLang="ja-JP" sz="2000" b="1" dirty="0">
                <a:solidFill>
                  <a:schemeClr val="bg1"/>
                </a:solidFill>
                <a:ea typeface="ＭＳ Ｐゴシック" charset="-128"/>
                <a:cs typeface="Nazanin" pitchFamily="2" charset="-78"/>
              </a:rPr>
            </a:br>
            <a:r>
              <a:rPr lang="en-US" altLang="ja-JP" sz="2000" b="1" dirty="0">
                <a:solidFill>
                  <a:schemeClr val="bg1"/>
                </a:solidFill>
                <a:ea typeface="ＭＳ Ｐゴシック" charset="-128"/>
                <a:cs typeface="Nazanin" pitchFamily="2" charset="-78"/>
              </a:rPr>
              <a:t>Stacked</a:t>
            </a:r>
            <a:r>
              <a:rPr lang="ar-SA" altLang="ja-JP" sz="2000" b="1" dirty="0">
                <a:solidFill>
                  <a:schemeClr val="bg1"/>
                </a:solidFill>
                <a:cs typeface="Nazanin" pitchFamily="2" charset="-78"/>
              </a:rPr>
              <a:t> : همان </a:t>
            </a:r>
            <a:r>
              <a:rPr lang="en-US" altLang="ja-JP" sz="2000" b="1" dirty="0">
                <a:solidFill>
                  <a:schemeClr val="bg1"/>
                </a:solidFill>
                <a:ea typeface="ＭＳ Ｐゴシック" charset="-128"/>
                <a:cs typeface="Nazanin" pitchFamily="2" charset="-78"/>
              </a:rPr>
              <a:t>Clustered</a:t>
            </a:r>
            <a:r>
              <a:rPr lang="ar-SA" altLang="ja-JP" sz="2000" b="1" dirty="0">
                <a:solidFill>
                  <a:schemeClr val="bg1"/>
                </a:solidFill>
                <a:cs typeface="Nazanin" pitchFamily="2" charset="-78"/>
              </a:rPr>
              <a:t> است با اين تفاوت که به جای اينکه ستونها را در کنار هم رسم کند برروی هم رسم می کند . </a:t>
            </a:r>
            <a:r>
              <a:rPr lang="en-US" altLang="ja-JP" sz="2000" b="1" dirty="0">
                <a:solidFill>
                  <a:schemeClr val="bg1"/>
                </a:solidFill>
                <a:ea typeface="ＭＳ Ｐゴシック" charset="-128"/>
                <a:cs typeface="Nazanin" pitchFamily="2" charset="-78"/>
              </a:rPr>
              <a:t/>
            </a:r>
            <a:br>
              <a:rPr lang="en-US" altLang="ja-JP" sz="2000" b="1" dirty="0">
                <a:solidFill>
                  <a:schemeClr val="bg1"/>
                </a:solidFill>
                <a:ea typeface="ＭＳ Ｐゴシック" charset="-128"/>
                <a:cs typeface="Nazanin" pitchFamily="2" charset="-78"/>
              </a:rPr>
            </a:br>
            <a:r>
              <a:rPr lang="en-US" altLang="ja-JP" sz="2000" b="1" dirty="0">
                <a:solidFill>
                  <a:schemeClr val="bg1"/>
                </a:solidFill>
                <a:ea typeface="ＭＳ Ｐゴシック" charset="-128"/>
                <a:cs typeface="Nazanin" pitchFamily="2" charset="-78"/>
              </a:rPr>
              <a:t>Summaries for groups</a:t>
            </a:r>
            <a:r>
              <a:rPr lang="fa-IR" altLang="ja-JP" sz="2000" b="1" dirty="0">
                <a:solidFill>
                  <a:schemeClr val="bg1"/>
                </a:solidFill>
                <a:cs typeface="Nazanin" pitchFamily="2" charset="-78"/>
              </a:rPr>
              <a:t> </a:t>
            </a:r>
            <a:r>
              <a:rPr lang="en-US" altLang="ja-JP" sz="2000" b="1" dirty="0">
                <a:solidFill>
                  <a:schemeClr val="bg1"/>
                </a:solidFill>
                <a:ea typeface="ＭＳ Ｐゴシック" charset="-128"/>
                <a:cs typeface="Nazanin" pitchFamily="2" charset="-78"/>
              </a:rPr>
              <a:t>of cases</a:t>
            </a:r>
            <a:r>
              <a:rPr lang="ar-SA" altLang="ja-JP" sz="2000" b="1" dirty="0">
                <a:solidFill>
                  <a:schemeClr val="bg1"/>
                </a:solidFill>
                <a:cs typeface="Nazanin" pitchFamily="2" charset="-78"/>
              </a:rPr>
              <a:t> : اطلاعات رده های هر متغير توسط نمودار نشان داده می شود . </a:t>
            </a:r>
            <a:r>
              <a:rPr lang="en-US" altLang="ja-JP" sz="2000" b="1" dirty="0">
                <a:solidFill>
                  <a:schemeClr val="bg1"/>
                </a:solidFill>
                <a:ea typeface="ＭＳ Ｐゴシック" charset="-128"/>
                <a:cs typeface="Nazanin" pitchFamily="2" charset="-78"/>
              </a:rPr>
              <a:t/>
            </a:r>
            <a:br>
              <a:rPr lang="en-US" altLang="ja-JP" sz="2000" b="1" dirty="0">
                <a:solidFill>
                  <a:schemeClr val="bg1"/>
                </a:solidFill>
                <a:ea typeface="ＭＳ Ｐゴシック" charset="-128"/>
                <a:cs typeface="Nazanin" pitchFamily="2" charset="-78"/>
              </a:rPr>
            </a:br>
            <a:r>
              <a:rPr lang="en-US" altLang="ja-JP" sz="2000" b="1" dirty="0">
                <a:solidFill>
                  <a:schemeClr val="bg1"/>
                </a:solidFill>
                <a:ea typeface="ＭＳ Ｐゴシック" charset="-128"/>
                <a:cs typeface="Nazanin" pitchFamily="2" charset="-78"/>
              </a:rPr>
              <a:t>Summaries of separate</a:t>
            </a:r>
            <a:r>
              <a:rPr lang="fa-IR" altLang="ja-JP" sz="2000" b="1" dirty="0">
                <a:solidFill>
                  <a:schemeClr val="bg1"/>
                </a:solidFill>
                <a:cs typeface="Nazanin" pitchFamily="2" charset="-78"/>
              </a:rPr>
              <a:t> </a:t>
            </a:r>
            <a:r>
              <a:rPr lang="en-US" altLang="ja-JP" sz="2000" b="1" dirty="0">
                <a:solidFill>
                  <a:schemeClr val="bg1"/>
                </a:solidFill>
                <a:ea typeface="ＭＳ Ｐゴシック" charset="-128"/>
                <a:cs typeface="Nazanin" pitchFamily="2" charset="-78"/>
              </a:rPr>
              <a:t>variables</a:t>
            </a:r>
            <a:r>
              <a:rPr lang="ar-SA" altLang="ja-JP" sz="2000" b="1" dirty="0">
                <a:solidFill>
                  <a:schemeClr val="bg1"/>
                </a:solidFill>
                <a:cs typeface="Nazanin" pitchFamily="2" charset="-78"/>
              </a:rPr>
              <a:t> : اطلاعات متغيرهای مختلف را خلاصه می کند .</a:t>
            </a:r>
            <a:r>
              <a:rPr lang="fa-IR" altLang="ja-JP" sz="2000" b="1" dirty="0">
                <a:solidFill>
                  <a:schemeClr val="bg1"/>
                </a:solidFill>
                <a:cs typeface="Nazanin" pitchFamily="2" charset="-78"/>
              </a:rPr>
              <a:t>  </a:t>
            </a:r>
            <a:r>
              <a:rPr lang="en-US" altLang="ja-JP" sz="2000" b="1" dirty="0">
                <a:solidFill>
                  <a:schemeClr val="bg1"/>
                </a:solidFill>
                <a:ea typeface="ＭＳ Ｐゴシック" charset="-128"/>
                <a:cs typeface="Nazanin" pitchFamily="2" charset="-78"/>
              </a:rPr>
              <a:t/>
            </a:r>
            <a:br>
              <a:rPr lang="en-US" altLang="ja-JP" sz="2000" b="1" dirty="0">
                <a:solidFill>
                  <a:schemeClr val="bg1"/>
                </a:solidFill>
                <a:ea typeface="ＭＳ Ｐゴシック" charset="-128"/>
                <a:cs typeface="Nazanin" pitchFamily="2" charset="-78"/>
              </a:rPr>
            </a:br>
            <a:r>
              <a:rPr lang="en-US" altLang="ja-JP" sz="2000" b="1" dirty="0">
                <a:solidFill>
                  <a:schemeClr val="bg1"/>
                </a:solidFill>
                <a:ea typeface="ＭＳ Ｐゴシック" charset="-128"/>
                <a:cs typeface="Nazanin" pitchFamily="2" charset="-78"/>
              </a:rPr>
              <a:t>Values of individual</a:t>
            </a:r>
            <a:r>
              <a:rPr lang="fa-IR" altLang="ja-JP" sz="2000" b="1" dirty="0">
                <a:solidFill>
                  <a:schemeClr val="bg1"/>
                </a:solidFill>
                <a:cs typeface="Nazanin" pitchFamily="2" charset="-78"/>
              </a:rPr>
              <a:t> </a:t>
            </a:r>
            <a:r>
              <a:rPr lang="en-US" altLang="ja-JP" sz="2000" b="1" dirty="0">
                <a:solidFill>
                  <a:schemeClr val="bg1"/>
                </a:solidFill>
                <a:ea typeface="ＭＳ Ｐゴシック" charset="-128"/>
                <a:cs typeface="Nazanin" pitchFamily="2" charset="-78"/>
              </a:rPr>
              <a:t>cases</a:t>
            </a:r>
            <a:r>
              <a:rPr lang="ar-SA" altLang="ja-JP" sz="2000" b="1" dirty="0">
                <a:solidFill>
                  <a:schemeClr val="bg1"/>
                </a:solidFill>
                <a:cs typeface="Nazanin" pitchFamily="2" charset="-78"/>
              </a:rPr>
              <a:t> : برای تک تک متغيرها يک ستون رسم می کند . </a:t>
            </a:r>
            <a:r>
              <a:rPr lang="fa-IR" altLang="ja-JP" sz="2000" b="1" dirty="0">
                <a:solidFill>
                  <a:schemeClr val="bg1"/>
                </a:solidFill>
                <a:cs typeface="Nazanin" pitchFamily="2" charset="-78"/>
              </a:rPr>
              <a:t/>
            </a:r>
            <a:br>
              <a:rPr lang="fa-IR" altLang="ja-JP" sz="2000" b="1" dirty="0">
                <a:solidFill>
                  <a:schemeClr val="bg1"/>
                </a:solidFill>
                <a:cs typeface="Nazanin" pitchFamily="2" charset="-78"/>
              </a:rPr>
            </a:br>
            <a:r>
              <a:rPr lang="ar-SA" altLang="ja-JP" sz="2000" b="1" dirty="0">
                <a:solidFill>
                  <a:schemeClr val="bg1"/>
                </a:solidFill>
                <a:cs typeface="Nazanin" pitchFamily="2" charset="-78"/>
              </a:rPr>
              <a:t>هنگامی که بخواهيد يک نمودار ميله ای نوع </a:t>
            </a:r>
            <a:r>
              <a:rPr lang="en-US" altLang="ja-JP" sz="2000" b="1" dirty="0">
                <a:solidFill>
                  <a:schemeClr val="bg1"/>
                </a:solidFill>
                <a:ea typeface="ＭＳ Ｐゴシック" charset="-128"/>
                <a:cs typeface="Nazanin" pitchFamily="2" charset="-78"/>
              </a:rPr>
              <a:t>Simple</a:t>
            </a:r>
            <a:r>
              <a:rPr lang="ar-SA" altLang="ja-JP" sz="2000" b="1" dirty="0">
                <a:solidFill>
                  <a:schemeClr val="bg1"/>
                </a:solidFill>
                <a:cs typeface="Nazanin" pitchFamily="2" charset="-78"/>
              </a:rPr>
              <a:t> با</a:t>
            </a:r>
            <a:r>
              <a:rPr lang="fa-IR" altLang="ja-JP" sz="2000" b="1" dirty="0">
                <a:solidFill>
                  <a:schemeClr val="bg1"/>
                </a:solidFill>
                <a:cs typeface="Nazanin" pitchFamily="2" charset="-78"/>
              </a:rPr>
              <a:t>  </a:t>
            </a:r>
            <a:r>
              <a:rPr lang="en-US" altLang="ja-JP" sz="2000" b="1" dirty="0">
                <a:solidFill>
                  <a:schemeClr val="bg1"/>
                </a:solidFill>
                <a:ea typeface="ＭＳ Ｐゴシック" charset="-128"/>
                <a:cs typeface="Nazanin" pitchFamily="2" charset="-78"/>
              </a:rPr>
              <a:t>Summaries for groups of</a:t>
            </a:r>
            <a:r>
              <a:rPr lang="fa-IR" altLang="ja-JP" sz="2000" b="1" dirty="0">
                <a:solidFill>
                  <a:schemeClr val="bg1"/>
                </a:solidFill>
                <a:cs typeface="Nazanin" pitchFamily="2" charset="-78"/>
              </a:rPr>
              <a:t> </a:t>
            </a:r>
            <a:r>
              <a:rPr lang="en-US" altLang="ja-JP" sz="2000" b="1" dirty="0">
                <a:solidFill>
                  <a:schemeClr val="bg1"/>
                </a:solidFill>
                <a:ea typeface="ＭＳ Ｐゴシック" charset="-128"/>
                <a:cs typeface="Nazanin" pitchFamily="2" charset="-78"/>
              </a:rPr>
              <a:t>cases</a:t>
            </a:r>
            <a:r>
              <a:rPr lang="ar-SA" altLang="ja-JP" sz="2000" b="1" dirty="0">
                <a:solidFill>
                  <a:schemeClr val="bg1"/>
                </a:solidFill>
                <a:cs typeface="Nazanin" pitchFamily="2" charset="-78"/>
              </a:rPr>
              <a:t> را انتخاب کنيد کادری نشان داده مي شود</a:t>
            </a:r>
            <a:r>
              <a:rPr lang="fa-IR" altLang="ja-JP" sz="2000" b="1" dirty="0">
                <a:solidFill>
                  <a:schemeClr val="bg1"/>
                </a:solidFill>
                <a:cs typeface="Nazanin" pitchFamily="2" charset="-78"/>
              </a:rPr>
              <a:t> : </a:t>
            </a:r>
            <a:br>
              <a:rPr lang="fa-IR" altLang="ja-JP" sz="2000" b="1" dirty="0">
                <a:solidFill>
                  <a:schemeClr val="bg1"/>
                </a:solidFill>
                <a:cs typeface="Nazanin" pitchFamily="2" charset="-78"/>
              </a:rPr>
            </a:br>
            <a:r>
              <a:rPr lang="ar-SA" altLang="ja-JP" sz="2000" b="1" dirty="0">
                <a:solidFill>
                  <a:schemeClr val="bg1"/>
                </a:solidFill>
                <a:cs typeface="Nazanin" pitchFamily="2" charset="-78"/>
              </a:rPr>
              <a:t>اگر در قسمت </a:t>
            </a:r>
            <a:r>
              <a:rPr lang="en-US" altLang="ja-JP" sz="2000" b="1" dirty="0">
                <a:solidFill>
                  <a:schemeClr val="bg1"/>
                </a:solidFill>
                <a:ea typeface="ＭＳ Ｐゴシック" charset="-128"/>
                <a:cs typeface="Nazanin" pitchFamily="2" charset="-78"/>
              </a:rPr>
              <a:t>Bars</a:t>
            </a:r>
            <a:r>
              <a:rPr lang="fa-IR" altLang="ja-JP" sz="2000" b="1" dirty="0">
                <a:solidFill>
                  <a:schemeClr val="bg1"/>
                </a:solidFill>
                <a:cs typeface="Nazanin" pitchFamily="2" charset="-78"/>
              </a:rPr>
              <a:t> </a:t>
            </a:r>
            <a:r>
              <a:rPr lang="en-US" altLang="ja-JP" sz="2000" b="1" dirty="0">
                <a:solidFill>
                  <a:schemeClr val="bg1"/>
                </a:solidFill>
                <a:ea typeface="ＭＳ Ｐゴシック" charset="-128"/>
                <a:cs typeface="Nazanin" pitchFamily="2" charset="-78"/>
              </a:rPr>
              <a:t>Represent</a:t>
            </a:r>
            <a:r>
              <a:rPr lang="ar-SA" altLang="ja-JP" sz="2000" b="1" dirty="0">
                <a:solidFill>
                  <a:schemeClr val="bg1"/>
                </a:solidFill>
                <a:cs typeface="Nazanin" pitchFamily="2" charset="-78"/>
              </a:rPr>
              <a:t> گزينه </a:t>
            </a:r>
            <a:r>
              <a:rPr lang="en-US" altLang="ja-JP" sz="2000" b="1" dirty="0">
                <a:solidFill>
                  <a:schemeClr val="bg1"/>
                </a:solidFill>
                <a:ea typeface="ＭＳ Ｐゴシック" charset="-128"/>
                <a:cs typeface="Nazanin" pitchFamily="2" charset="-78"/>
              </a:rPr>
              <a:t>other summary</a:t>
            </a:r>
            <a:r>
              <a:rPr lang="fa-IR" altLang="ja-JP" sz="2000" b="1" dirty="0">
                <a:solidFill>
                  <a:schemeClr val="bg1"/>
                </a:solidFill>
                <a:cs typeface="Nazanin" pitchFamily="2" charset="-78"/>
              </a:rPr>
              <a:t> </a:t>
            </a:r>
            <a:r>
              <a:rPr lang="en-US" altLang="ja-JP" sz="2000" b="1" dirty="0">
                <a:solidFill>
                  <a:schemeClr val="bg1"/>
                </a:solidFill>
                <a:ea typeface="ＭＳ Ｐゴシック" charset="-128"/>
                <a:cs typeface="Nazanin" pitchFamily="2" charset="-78"/>
              </a:rPr>
              <a:t>function</a:t>
            </a:r>
            <a:r>
              <a:rPr lang="ar-SA" altLang="ja-JP" sz="2000" b="1" dirty="0">
                <a:solidFill>
                  <a:schemeClr val="bg1"/>
                </a:solidFill>
                <a:cs typeface="Nazanin" pitchFamily="2" charset="-78"/>
              </a:rPr>
              <a:t> را انتخاب کنيد . می توانيد خلاصه دو نمودار را بر حسب هم رسم کنيد ولی اگر گزينه های ديگر را انتخاب کنيد نمی توانيد دو نمودار را خلاصه کنيد و فقط می توانيد نمودار يک متغير را رسم کنيد . </a:t>
            </a:r>
            <a:endParaRPr lang="en-US" sz="2000" b="1" dirty="0">
              <a:solidFill>
                <a:schemeClr val="bg1"/>
              </a:solidFill>
            </a:endParaRPr>
          </a:p>
        </p:txBody>
      </p:sp>
      <p:pic>
        <p:nvPicPr>
          <p:cNvPr id="5" name="Picture 4"/>
          <p:cNvPicPr>
            <a:picLocks noChangeAspect="1"/>
          </p:cNvPicPr>
          <p:nvPr/>
        </p:nvPicPr>
        <p:blipFill>
          <a:blip r:embed="rId2"/>
          <a:stretch>
            <a:fillRect/>
          </a:stretch>
        </p:blipFill>
        <p:spPr>
          <a:xfrm>
            <a:off x="314324" y="241896"/>
            <a:ext cx="3871914" cy="3849121"/>
          </a:xfrm>
          <a:prstGeom prst="rect">
            <a:avLst/>
          </a:prstGeom>
        </p:spPr>
      </p:pic>
    </p:spTree>
    <p:extLst>
      <p:ext uri="{BB962C8B-B14F-4D97-AF65-F5344CB8AC3E}">
        <p14:creationId xmlns:p14="http://schemas.microsoft.com/office/powerpoint/2010/main" val="187589284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04447" y="671512"/>
            <a:ext cx="9344025" cy="4603617"/>
          </a:xfrm>
        </p:spPr>
      </p:pic>
      <p:cxnSp>
        <p:nvCxnSpPr>
          <p:cNvPr id="6" name="Straight Arrow Connector 5"/>
          <p:cNvCxnSpPr/>
          <p:nvPr/>
        </p:nvCxnSpPr>
        <p:spPr>
          <a:xfrm flipV="1">
            <a:off x="10272713" y="814388"/>
            <a:ext cx="757237" cy="142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10394156" y="1385888"/>
            <a:ext cx="757237" cy="14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Left Brace 10"/>
          <p:cNvSpPr/>
          <p:nvPr/>
        </p:nvSpPr>
        <p:spPr>
          <a:xfrm>
            <a:off x="1050132" y="1885951"/>
            <a:ext cx="217169" cy="321773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000"/>
          </a:p>
        </p:txBody>
      </p:sp>
      <p:sp>
        <p:nvSpPr>
          <p:cNvPr id="12" name="Right Brace 11"/>
          <p:cNvSpPr/>
          <p:nvPr/>
        </p:nvSpPr>
        <p:spPr>
          <a:xfrm rot="5400000">
            <a:off x="5802245" y="1165952"/>
            <a:ext cx="597032" cy="8915401"/>
          </a:xfrm>
          <a:prstGeom prst="rightBrace">
            <a:avLst>
              <a:gd name="adj1" fmla="val 8333"/>
              <a:gd name="adj2" fmla="val 51482"/>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sz="2000"/>
          </a:p>
        </p:txBody>
      </p:sp>
      <p:sp>
        <p:nvSpPr>
          <p:cNvPr id="13" name="TextBox 12"/>
          <p:cNvSpPr txBox="1"/>
          <p:nvPr/>
        </p:nvSpPr>
        <p:spPr>
          <a:xfrm>
            <a:off x="11029950" y="460445"/>
            <a:ext cx="971550" cy="707886"/>
          </a:xfrm>
          <a:prstGeom prst="rect">
            <a:avLst/>
          </a:prstGeom>
          <a:noFill/>
        </p:spPr>
        <p:txBody>
          <a:bodyPr wrap="square" rtlCol="0">
            <a:spAutoFit/>
          </a:bodyPr>
          <a:lstStyle/>
          <a:p>
            <a:r>
              <a:rPr lang="en-US" sz="2000" dirty="0"/>
              <a:t>Title bar</a:t>
            </a:r>
          </a:p>
        </p:txBody>
      </p:sp>
      <p:sp>
        <p:nvSpPr>
          <p:cNvPr id="14" name="TextBox 13"/>
          <p:cNvSpPr txBox="1"/>
          <p:nvPr/>
        </p:nvSpPr>
        <p:spPr>
          <a:xfrm>
            <a:off x="11151393" y="1183720"/>
            <a:ext cx="1231585" cy="369332"/>
          </a:xfrm>
          <a:prstGeom prst="rect">
            <a:avLst/>
          </a:prstGeom>
          <a:noFill/>
        </p:spPr>
        <p:txBody>
          <a:bodyPr wrap="square" rtlCol="0">
            <a:spAutoFit/>
          </a:bodyPr>
          <a:lstStyle/>
          <a:p>
            <a:r>
              <a:rPr lang="en-US" dirty="0"/>
              <a:t>shortcut</a:t>
            </a:r>
          </a:p>
        </p:txBody>
      </p:sp>
      <p:sp>
        <p:nvSpPr>
          <p:cNvPr id="15" name="TextBox 14"/>
          <p:cNvSpPr txBox="1"/>
          <p:nvPr/>
        </p:nvSpPr>
        <p:spPr>
          <a:xfrm>
            <a:off x="-1" y="3243263"/>
            <a:ext cx="1157289" cy="707886"/>
          </a:xfrm>
          <a:prstGeom prst="rect">
            <a:avLst/>
          </a:prstGeom>
          <a:noFill/>
        </p:spPr>
        <p:txBody>
          <a:bodyPr wrap="square" rtlCol="0">
            <a:spAutoFit/>
          </a:bodyPr>
          <a:lstStyle/>
          <a:p>
            <a:r>
              <a:rPr lang="en-US" sz="2000" dirty="0"/>
              <a:t>Cases</a:t>
            </a:r>
          </a:p>
          <a:p>
            <a:r>
              <a:rPr lang="fa-IR" sz="2000" dirty="0"/>
              <a:t>افراد</a:t>
            </a:r>
            <a:endParaRPr lang="en-US" sz="2000" dirty="0"/>
          </a:p>
        </p:txBody>
      </p:sp>
      <p:sp>
        <p:nvSpPr>
          <p:cNvPr id="16" name="TextBox 15"/>
          <p:cNvSpPr txBox="1"/>
          <p:nvPr/>
        </p:nvSpPr>
        <p:spPr>
          <a:xfrm>
            <a:off x="5322092" y="5972176"/>
            <a:ext cx="1557337" cy="400110"/>
          </a:xfrm>
          <a:prstGeom prst="rect">
            <a:avLst/>
          </a:prstGeom>
          <a:noFill/>
        </p:spPr>
        <p:txBody>
          <a:bodyPr wrap="square" rtlCol="0">
            <a:spAutoFit/>
          </a:bodyPr>
          <a:lstStyle/>
          <a:p>
            <a:r>
              <a:rPr lang="en-US" sz="2000" dirty="0"/>
              <a:t>variable</a:t>
            </a:r>
          </a:p>
        </p:txBody>
      </p:sp>
      <p:cxnSp>
        <p:nvCxnSpPr>
          <p:cNvPr id="5" name="Straight Arrow Connector 4"/>
          <p:cNvCxnSpPr>
            <a:endCxn id="9" idx="3"/>
          </p:cNvCxnSpPr>
          <p:nvPr/>
        </p:nvCxnSpPr>
        <p:spPr>
          <a:xfrm flipH="1" flipV="1">
            <a:off x="6265989" y="314270"/>
            <a:ext cx="435352" cy="827332"/>
          </a:xfrm>
          <a:prstGeom prst="straightConnector1">
            <a:avLst/>
          </a:prstGeom>
          <a:ln>
            <a:solidFill>
              <a:srgbClr val="FF0000"/>
            </a:solidFill>
            <a:tailEnd type="triangle"/>
          </a:ln>
          <a:effectLst>
            <a:glow rad="139700">
              <a:schemeClr val="accent3">
                <a:satMod val="175000"/>
                <a:alpha val="40000"/>
              </a:schemeClr>
            </a:glow>
            <a:outerShdw blurRad="38100" dist="25400" dir="5400000" rotWithShape="0">
              <a:srgbClr val="000000">
                <a:alpha val="45000"/>
              </a:srgbClr>
            </a:outerShdw>
          </a:effectLst>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648929" y="129604"/>
            <a:ext cx="5617060" cy="369332"/>
          </a:xfrm>
          <a:prstGeom prst="rect">
            <a:avLst/>
          </a:prstGeom>
          <a:noFill/>
        </p:spPr>
        <p:txBody>
          <a:bodyPr wrap="square" rtlCol="0">
            <a:spAutoFit/>
          </a:bodyPr>
          <a:lstStyle/>
          <a:p>
            <a:r>
              <a:rPr lang="fa-IR" dirty="0"/>
              <a:t>با زدن روی هر کدام از گزینه ها کارکرد آنها به وضوح مشخص میشود </a:t>
            </a:r>
            <a:endParaRPr lang="en-US" dirty="0"/>
          </a:p>
        </p:txBody>
      </p:sp>
    </p:spTree>
    <p:extLst>
      <p:ext uri="{BB962C8B-B14F-4D97-AF65-F5344CB8AC3E}">
        <p14:creationId xmlns:p14="http://schemas.microsoft.com/office/powerpoint/2010/main" val="14273942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نمودار ساقه و برگ</a:t>
            </a:r>
            <a:endParaRPr lang="en-US" dirty="0"/>
          </a:p>
        </p:txBody>
      </p:sp>
      <p:pic>
        <p:nvPicPr>
          <p:cNvPr id="4" name="Picture 3"/>
          <p:cNvPicPr>
            <a:picLocks noChangeAspect="1"/>
          </p:cNvPicPr>
          <p:nvPr/>
        </p:nvPicPr>
        <p:blipFill>
          <a:blip r:embed="rId2"/>
          <a:stretch>
            <a:fillRect/>
          </a:stretch>
        </p:blipFill>
        <p:spPr>
          <a:xfrm>
            <a:off x="1619434" y="1853248"/>
            <a:ext cx="9101405" cy="3847465"/>
          </a:xfrm>
          <a:prstGeom prst="rect">
            <a:avLst/>
          </a:prstGeom>
        </p:spPr>
      </p:pic>
    </p:spTree>
    <p:extLst>
      <p:ext uri="{BB962C8B-B14F-4D97-AF65-F5344CB8AC3E}">
        <p14:creationId xmlns:p14="http://schemas.microsoft.com/office/powerpoint/2010/main" val="50053452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r" rtl="1" eaLnBrk="1" hangingPunct="1"/>
            <a:r>
              <a:rPr lang="fa-IR" altLang="en-US">
                <a:cs typeface="B Nazanin" panose="00000400000000000000" pitchFamily="2" charset="-78"/>
              </a:rPr>
              <a:t>باز کردن یک فایل در </a:t>
            </a:r>
            <a:r>
              <a:rPr lang="en-US" altLang="en-US">
                <a:cs typeface="B Nazanin" panose="00000400000000000000" pitchFamily="2" charset="-78"/>
              </a:rPr>
              <a:t>SPSS</a:t>
            </a:r>
          </a:p>
        </p:txBody>
      </p:sp>
      <p:pic>
        <p:nvPicPr>
          <p:cNvPr id="1126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8139" y="1457326"/>
            <a:ext cx="5313363" cy="3408363"/>
          </a:xfrm>
        </p:spPr>
      </p:pic>
      <p:pic>
        <p:nvPicPr>
          <p:cNvPr id="2" name="Picture 1"/>
          <p:cNvPicPr>
            <a:picLocks noChangeAspect="1"/>
          </p:cNvPicPr>
          <p:nvPr/>
        </p:nvPicPr>
        <p:blipFill>
          <a:blip r:embed="rId3"/>
          <a:stretch>
            <a:fillRect/>
          </a:stretch>
        </p:blipFill>
        <p:spPr>
          <a:xfrm>
            <a:off x="6000749" y="1853248"/>
            <a:ext cx="5762625" cy="4514850"/>
          </a:xfrm>
          <a:prstGeom prst="rect">
            <a:avLst/>
          </a:prstGeom>
        </p:spPr>
      </p:pic>
      <p:sp>
        <p:nvSpPr>
          <p:cNvPr id="3" name="TextBox 2"/>
          <p:cNvSpPr txBox="1"/>
          <p:nvPr/>
        </p:nvSpPr>
        <p:spPr>
          <a:xfrm>
            <a:off x="142875" y="5114925"/>
            <a:ext cx="4972050" cy="369332"/>
          </a:xfrm>
          <a:prstGeom prst="rect">
            <a:avLst/>
          </a:prstGeom>
          <a:noFill/>
        </p:spPr>
        <p:txBody>
          <a:bodyPr wrap="square" rtlCol="0">
            <a:spAutoFit/>
          </a:bodyPr>
          <a:lstStyle/>
          <a:p>
            <a:r>
              <a:rPr lang="fa-IR" dirty="0"/>
              <a:t>امکان بازکردن فایل ها با پسوند های دیگر نیز وجود دارد</a:t>
            </a:r>
            <a:endParaRPr lang="en-US" dirty="0"/>
          </a:p>
        </p:txBody>
      </p:sp>
    </p:spTree>
    <p:extLst>
      <p:ext uri="{BB962C8B-B14F-4D97-AF65-F5344CB8AC3E}">
        <p14:creationId xmlns:p14="http://schemas.microsoft.com/office/powerpoint/2010/main" val="3830487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12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a:r>
              <a:rPr lang="fa-IR" altLang="en-US">
                <a:cs typeface="B Nazanin" panose="00000400000000000000" pitchFamily="2" charset="-78"/>
              </a:rPr>
              <a:t>پنجره ویرایشگر داده ها</a:t>
            </a:r>
            <a:endParaRPr lang="en-US" altLang="en-US">
              <a:cs typeface="B Nazanin" panose="00000400000000000000" pitchFamily="2" charset="-78"/>
            </a:endParaRPr>
          </a:p>
        </p:txBody>
      </p:sp>
      <p:sp>
        <p:nvSpPr>
          <p:cNvPr id="14339" name="Content Placeholder 2"/>
          <p:cNvSpPr>
            <a:spLocks noGrp="1"/>
          </p:cNvSpPr>
          <p:nvPr>
            <p:ph idx="1"/>
          </p:nvPr>
        </p:nvSpPr>
        <p:spPr>
          <a:xfrm>
            <a:off x="1981200" y="2286000"/>
            <a:ext cx="8229600" cy="1500188"/>
          </a:xfrm>
        </p:spPr>
        <p:txBody>
          <a:bodyPr/>
          <a:lstStyle/>
          <a:p>
            <a:pPr algn="just" rtl="1">
              <a:buFont typeface="Wingdings 2" panose="05020102010507070707" pitchFamily="18" charset="2"/>
              <a:buNone/>
            </a:pPr>
            <a:r>
              <a:rPr lang="fa-IR" altLang="en-US">
                <a:cs typeface="B Nazanin" panose="00000400000000000000" pitchFamily="2" charset="-78"/>
              </a:rPr>
              <a:t>1.نمایشگر داده ها (</a:t>
            </a:r>
            <a:r>
              <a:rPr lang="en-US" altLang="en-US">
                <a:cs typeface="B Nazanin" panose="00000400000000000000" pitchFamily="2" charset="-78"/>
              </a:rPr>
              <a:t>Data View</a:t>
            </a:r>
            <a:r>
              <a:rPr lang="fa-IR" altLang="en-US">
                <a:cs typeface="B Nazanin" panose="00000400000000000000" pitchFamily="2" charset="-78"/>
              </a:rPr>
              <a:t>)</a:t>
            </a:r>
          </a:p>
          <a:p>
            <a:pPr algn="just" rtl="1">
              <a:buFont typeface="Wingdings 2" panose="05020102010507070707" pitchFamily="18" charset="2"/>
              <a:buNone/>
            </a:pPr>
            <a:r>
              <a:rPr lang="fa-IR" altLang="en-US">
                <a:cs typeface="B Nazanin" panose="00000400000000000000" pitchFamily="2" charset="-78"/>
              </a:rPr>
              <a:t>2. نمایشگر متغیر ها (</a:t>
            </a:r>
            <a:r>
              <a:rPr lang="en-US" altLang="en-US">
                <a:cs typeface="B Nazanin" panose="00000400000000000000" pitchFamily="2" charset="-78"/>
              </a:rPr>
              <a:t>Variable View</a:t>
            </a:r>
            <a:r>
              <a:rPr lang="fa-IR" altLang="en-US">
                <a:cs typeface="B Nazanin" panose="00000400000000000000" pitchFamily="2" charset="-78"/>
              </a:rPr>
              <a:t>)</a:t>
            </a:r>
            <a:endParaRPr lang="en-US" altLang="en-US">
              <a:cs typeface="B Nazanin" panose="00000400000000000000" pitchFamily="2" charset="-78"/>
            </a:endParaRP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6" y="4357689"/>
            <a:ext cx="650081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Elbow Connector 11"/>
          <p:cNvCxnSpPr/>
          <p:nvPr/>
        </p:nvCxnSpPr>
        <p:spPr>
          <a:xfrm rot="10800000" flipV="1">
            <a:off x="2809876" y="2500314"/>
            <a:ext cx="3643313" cy="714375"/>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2022476" y="4000501"/>
            <a:ext cx="157321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rot="10800000" flipV="1">
            <a:off x="3667126" y="3143250"/>
            <a:ext cx="2143125" cy="857250"/>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3272632" y="4393407"/>
            <a:ext cx="787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65036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81251" y="2214564"/>
            <a:ext cx="3286125" cy="3336925"/>
          </a:xfrm>
        </p:spPr>
      </p:pic>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6" y="2214564"/>
            <a:ext cx="339566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95604" y="3786190"/>
            <a:ext cx="2214578" cy="85725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Data view</a:t>
            </a:r>
          </a:p>
        </p:txBody>
      </p:sp>
      <p:sp>
        <p:nvSpPr>
          <p:cNvPr id="8" name="Rectangle 7"/>
          <p:cNvSpPr/>
          <p:nvPr/>
        </p:nvSpPr>
        <p:spPr>
          <a:xfrm>
            <a:off x="6953256" y="3714752"/>
            <a:ext cx="2000264" cy="92869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Variable view</a:t>
            </a:r>
          </a:p>
        </p:txBody>
      </p:sp>
    </p:spTree>
    <p:extLst>
      <p:ext uri="{BB962C8B-B14F-4D97-AF65-F5344CB8AC3E}">
        <p14:creationId xmlns:p14="http://schemas.microsoft.com/office/powerpoint/2010/main" val="870280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arn(inHorizontal)">
                                      <p:cBhvr>
                                        <p:cTn id="7" dur="5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nodeType="clickEffect">
                                  <p:stCondLst>
                                    <p:cond delay="0"/>
                                  </p:stCondLst>
                                  <p:childTnLst>
                                    <p:set>
                                      <p:cBhvr rctx="PPT">
                                        <p:cTn id="11" dur="indefinite"/>
                                        <p:tgtEl>
                                          <p:spTgt spid="7"/>
                                        </p:tgtEl>
                                        <p:attrNameLst>
                                          <p:attrName>style.opacity</p:attrName>
                                        </p:attrNameLst>
                                      </p:cBhvr>
                                      <p:to>
                                        <p:strVal val="0.5"/>
                                      </p:to>
                                    </p:set>
                                    <p:animEffect filter="image" prLst="opacity: 0.5">
                                      <p:cBhvr rctx="IE">
                                        <p:cTn id="12" dur="indefinite"/>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barn(inHorizontal)">
                                      <p:cBhvr>
                                        <p:cTn id="17" dur="500"/>
                                        <p:tgtEl>
                                          <p:spTgt spid="13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mph" presetSubtype="0" nodeType="clickEffect">
                                  <p:stCondLst>
                                    <p:cond delay="0"/>
                                  </p:stCondLst>
                                  <p:childTnLst>
                                    <p:set>
                                      <p:cBhvr rctx="PPT">
                                        <p:cTn id="21" dur="indefinite"/>
                                        <p:tgtEl>
                                          <p:spTgt spid="8"/>
                                        </p:tgtEl>
                                        <p:attrNameLst>
                                          <p:attrName>style.opacity</p:attrName>
                                        </p:attrNameLst>
                                      </p:cBhvr>
                                      <p:to>
                                        <p:strVal val="0.5"/>
                                      </p:to>
                                    </p:set>
                                    <p:animEffect filter="image" prLst="opacity: 0.5">
                                      <p:cBhvr rctx="IE">
                                        <p:cTn id="22"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r" rtl="1"/>
            <a:r>
              <a:rPr lang="fa-IR" altLang="en-US">
                <a:cs typeface="B Nazanin" panose="00000400000000000000" pitchFamily="2" charset="-78"/>
              </a:rPr>
              <a:t>قواعد نام گذاری متغیر ها</a:t>
            </a:r>
            <a:endParaRPr lang="en-US" altLang="en-US">
              <a:cs typeface="B Nazanin" panose="00000400000000000000" pitchFamily="2" charset="-78"/>
            </a:endParaRPr>
          </a:p>
        </p:txBody>
      </p:sp>
      <p:sp>
        <p:nvSpPr>
          <p:cNvPr id="3" name="Content Placeholder 2"/>
          <p:cNvSpPr>
            <a:spLocks noGrp="1"/>
          </p:cNvSpPr>
          <p:nvPr>
            <p:ph idx="1"/>
          </p:nvPr>
        </p:nvSpPr>
        <p:spPr/>
        <p:txBody>
          <a:bodyPr/>
          <a:lstStyle/>
          <a:p>
            <a:pPr algn="just" rtl="1">
              <a:buFont typeface="Wingdings" panose="05000000000000000000" pitchFamily="2" charset="2"/>
              <a:buChar char="v"/>
            </a:pPr>
            <a:r>
              <a:rPr lang="fa-IR" altLang="en-US">
                <a:cs typeface="B Nazanin" panose="00000400000000000000" pitchFamily="2" charset="-78"/>
              </a:rPr>
              <a:t>مجاز هستید تا 64 کاراکتر برای نام متغیر اختصاص دهید.</a:t>
            </a:r>
          </a:p>
          <a:p>
            <a:pPr algn="just" rtl="1">
              <a:buFont typeface="Wingdings" panose="05000000000000000000" pitchFamily="2" charset="2"/>
              <a:buChar char="v"/>
            </a:pPr>
            <a:r>
              <a:rPr lang="fa-IR" altLang="en-US">
                <a:cs typeface="B Nazanin" panose="00000400000000000000" pitchFamily="2" charset="-78"/>
              </a:rPr>
              <a:t>نام متغیر می تواند شامل حروف کوچک یا بزرگ ،عدد یا یکی از کاراکتر های @، # ، . ، _ و $ باشد.</a:t>
            </a:r>
          </a:p>
          <a:p>
            <a:pPr algn="just" rtl="1">
              <a:buFont typeface="Wingdings" panose="05000000000000000000" pitchFamily="2" charset="2"/>
              <a:buChar char="v"/>
            </a:pPr>
            <a:r>
              <a:rPr lang="fa-IR" altLang="en-US">
                <a:cs typeface="B Nazanin" panose="00000400000000000000" pitchFamily="2" charset="-78"/>
              </a:rPr>
              <a:t>از گذاشتن فاصله در نام متغیر خوداری کنید.</a:t>
            </a:r>
          </a:p>
          <a:p>
            <a:pPr algn="just" rtl="1">
              <a:buFont typeface="Wingdings" panose="05000000000000000000" pitchFamily="2" charset="2"/>
              <a:buChar char="v"/>
            </a:pPr>
            <a:r>
              <a:rPr lang="fa-IR" altLang="en-US">
                <a:cs typeface="B Nazanin" panose="00000400000000000000" pitchFamily="2" charset="-78"/>
              </a:rPr>
              <a:t>از گذاشتن کاراکتر های # و $ در ابتدای نام یک متغیر اجتناب کنید.</a:t>
            </a:r>
          </a:p>
          <a:p>
            <a:pPr algn="just" rtl="1">
              <a:buFont typeface="Wingdings" panose="05000000000000000000" pitchFamily="2" charset="2"/>
              <a:buChar char="v"/>
            </a:pPr>
            <a:r>
              <a:rPr lang="fa-IR" altLang="en-US">
                <a:cs typeface="B Nazanin" panose="00000400000000000000" pitchFamily="2" charset="-78"/>
              </a:rPr>
              <a:t>نام متغیر نمی تواند با کاراکترهای . یا _ تمام شود.</a:t>
            </a:r>
          </a:p>
          <a:p>
            <a:pPr algn="just" rtl="1">
              <a:buFont typeface="Wingdings" panose="05000000000000000000" pitchFamily="2" charset="2"/>
              <a:buChar char="v"/>
            </a:pPr>
            <a:r>
              <a:rPr lang="fa-IR" altLang="en-US">
                <a:cs typeface="B Nazanin" panose="00000400000000000000" pitchFamily="2" charset="-78"/>
              </a:rPr>
              <a:t>نام متغیر ها نباید تکراری باشد.</a:t>
            </a:r>
          </a:p>
          <a:p>
            <a:pPr algn="just" rtl="1">
              <a:buFont typeface="Wingdings" panose="05000000000000000000" pitchFamily="2" charset="2"/>
              <a:buChar char="v"/>
            </a:pPr>
            <a:r>
              <a:rPr lang="fa-IR" altLang="en-US">
                <a:cs typeface="B Nazanin" panose="00000400000000000000" pitchFamily="2" charset="-78"/>
              </a:rPr>
              <a:t>نام متغییر نباید یک از کلمات کلیدی مانند: </a:t>
            </a:r>
            <a:r>
              <a:rPr lang="en-US" altLang="en-US">
                <a:cs typeface="B Nazanin" panose="00000400000000000000" pitchFamily="2" charset="-78"/>
              </a:rPr>
              <a:t>LT , LE , GE , EQ , BY , AND , ALL , WITH , TO , OR , NOT , NE</a:t>
            </a:r>
            <a:r>
              <a:rPr lang="fa-IR" altLang="en-US">
                <a:cs typeface="B Nazanin" panose="00000400000000000000" pitchFamily="2" charset="-78"/>
              </a:rPr>
              <a:t> باشد.</a:t>
            </a:r>
          </a:p>
          <a:p>
            <a:pPr algn="just" rtl="1">
              <a:buFont typeface="Wingdings" panose="05000000000000000000" pitchFamily="2" charset="2"/>
              <a:buChar char="v"/>
            </a:pPr>
            <a:endParaRPr lang="en-US" altLang="en-US">
              <a:cs typeface="B Nazanin" panose="00000400000000000000" pitchFamily="2" charset="-78"/>
            </a:endParaRPr>
          </a:p>
        </p:txBody>
      </p:sp>
    </p:spTree>
    <p:extLst>
      <p:ext uri="{BB962C8B-B14F-4D97-AF65-F5344CB8AC3E}">
        <p14:creationId xmlns:p14="http://schemas.microsoft.com/office/powerpoint/2010/main" val="34472222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95134" y="2890049"/>
            <a:ext cx="1178716" cy="2710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7971" y="3220849"/>
            <a:ext cx="1000124" cy="2516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1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4063" y="1285875"/>
            <a:ext cx="8229600" cy="1036638"/>
          </a:xfrm>
        </p:spPr>
      </p:pic>
      <p:cxnSp>
        <p:nvCxnSpPr>
          <p:cNvPr id="11" name="Straight Arrow Connector 10"/>
          <p:cNvCxnSpPr/>
          <p:nvPr/>
        </p:nvCxnSpPr>
        <p:spPr>
          <a:xfrm flipV="1">
            <a:off x="3039276" y="2071689"/>
            <a:ext cx="629438" cy="19192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61" y="3466312"/>
            <a:ext cx="371475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rot="5400000" flipH="1" flipV="1">
            <a:off x="3703639" y="2678114"/>
            <a:ext cx="121443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4275139" y="2678114"/>
            <a:ext cx="121443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a:spLocks noChangeArrowheads="1"/>
          </p:cNvSpPr>
          <p:nvPr/>
        </p:nvSpPr>
        <p:spPr bwMode="auto">
          <a:xfrm>
            <a:off x="4128292" y="3295651"/>
            <a:ext cx="10699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en-US" sz="2000" dirty="0">
                <a:solidFill>
                  <a:schemeClr val="bg1"/>
                </a:solidFill>
              </a:rPr>
              <a:t>تعدا اعداد صحیح و اعشاری را می توان تنظیم </a:t>
            </a:r>
            <a:r>
              <a:rPr lang="fa-IR" altLang="en-US" sz="2800" dirty="0">
                <a:solidFill>
                  <a:schemeClr val="bg1"/>
                </a:solidFill>
                <a:cs typeface="B Nazanin" panose="00000400000000000000" pitchFamily="2" charset="-78"/>
              </a:rPr>
              <a:t>کرد</a:t>
            </a:r>
            <a:endParaRPr lang="en-US" altLang="en-US" sz="2800" dirty="0">
              <a:solidFill>
                <a:schemeClr val="bg1"/>
              </a:solidFill>
              <a:cs typeface="B Nazanin" panose="00000400000000000000" pitchFamily="2" charset="-78"/>
            </a:endParaRPr>
          </a:p>
        </p:txBody>
      </p:sp>
      <p:cxnSp>
        <p:nvCxnSpPr>
          <p:cNvPr id="16" name="Straight Arrow Connector 15"/>
          <p:cNvCxnSpPr/>
          <p:nvPr/>
        </p:nvCxnSpPr>
        <p:spPr>
          <a:xfrm>
            <a:off x="4878388" y="740571"/>
            <a:ext cx="647701" cy="1331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5703889" y="2678114"/>
            <a:ext cx="121443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a:spLocks noChangeArrowheads="1"/>
          </p:cNvSpPr>
          <p:nvPr/>
        </p:nvSpPr>
        <p:spPr bwMode="auto">
          <a:xfrm>
            <a:off x="5526089" y="2867817"/>
            <a:ext cx="109538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en-US" b="1" dirty="0">
                <a:solidFill>
                  <a:schemeClr val="bg1"/>
                </a:solidFill>
              </a:rPr>
              <a:t>در مواردی که داده ها</a:t>
            </a:r>
            <a:r>
              <a:rPr lang="en-US" altLang="en-US" b="1" dirty="0">
                <a:solidFill>
                  <a:schemeClr val="bg1"/>
                </a:solidFill>
              </a:rPr>
              <a:t> </a:t>
            </a:r>
            <a:r>
              <a:rPr lang="fa-IR" altLang="en-US" b="1" dirty="0">
                <a:solidFill>
                  <a:schemeClr val="bg1"/>
                </a:solidFill>
              </a:rPr>
              <a:t>به صورت کد</a:t>
            </a:r>
            <a:r>
              <a:rPr lang="en-US" altLang="en-US" b="1" dirty="0">
                <a:solidFill>
                  <a:schemeClr val="bg1"/>
                </a:solidFill>
              </a:rPr>
              <a:t> </a:t>
            </a:r>
            <a:r>
              <a:rPr lang="fa-IR" altLang="en-US" b="1" dirty="0">
                <a:solidFill>
                  <a:schemeClr val="bg1"/>
                </a:solidFill>
              </a:rPr>
              <a:t>وارد شده باشند می توان عنوان هرکد را مشخص کرد</a:t>
            </a:r>
            <a:endParaRPr lang="en-US" altLang="en-US" b="1" dirty="0">
              <a:solidFill>
                <a:schemeClr val="bg1"/>
              </a:solidFill>
            </a:endParaRPr>
          </a:p>
        </p:txBody>
      </p:sp>
      <p:sp>
        <p:nvSpPr>
          <p:cNvPr id="17423" name="TextBox 19"/>
          <p:cNvSpPr txBox="1">
            <a:spLocks noChangeArrowheads="1"/>
          </p:cNvSpPr>
          <p:nvPr/>
        </p:nvSpPr>
        <p:spPr bwMode="auto">
          <a:xfrm>
            <a:off x="8091815" y="5737225"/>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18" name="Straight Arrow Connector 17"/>
          <p:cNvCxnSpPr/>
          <p:nvPr/>
        </p:nvCxnSpPr>
        <p:spPr>
          <a:xfrm flipH="1" flipV="1">
            <a:off x="7097714" y="2071689"/>
            <a:ext cx="17472" cy="18335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537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022" y="3853662"/>
            <a:ext cx="211851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a:stCxn id="21" idx="2"/>
          </p:cNvCxnSpPr>
          <p:nvPr/>
        </p:nvCxnSpPr>
        <p:spPr>
          <a:xfrm flipH="1">
            <a:off x="7597777" y="892968"/>
            <a:ext cx="342108" cy="1178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bwMode="auto">
          <a:xfrm>
            <a:off x="6621470" y="246855"/>
            <a:ext cx="263683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fa-IR" altLang="en-US" dirty="0"/>
              <a:t>اندازه هر ستون را می توان تنظیم کرد.</a:t>
            </a:r>
            <a:endParaRPr lang="en-US" altLang="en-US" dirty="0"/>
          </a:p>
        </p:txBody>
      </p:sp>
      <p:cxnSp>
        <p:nvCxnSpPr>
          <p:cNvPr id="22" name="Straight Arrow Connector 21"/>
          <p:cNvCxnSpPr/>
          <p:nvPr/>
        </p:nvCxnSpPr>
        <p:spPr>
          <a:xfrm rot="5400000" flipH="1" flipV="1">
            <a:off x="7704139" y="2678114"/>
            <a:ext cx="121443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8489951" y="2678113"/>
            <a:ext cx="12144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377" name="Picture 17"/>
          <p:cNvPicPr>
            <a:picLocks noChangeAspect="1" noChangeArrowheads="1"/>
          </p:cNvPicPr>
          <p:nvPr/>
        </p:nvPicPr>
        <p:blipFill>
          <a:blip r:embed="rId5" cstate="print"/>
          <a:srcRect/>
          <a:stretch>
            <a:fillRect/>
          </a:stretch>
        </p:blipFill>
        <p:spPr bwMode="auto">
          <a:xfrm>
            <a:off x="8872539" y="3295651"/>
            <a:ext cx="1247775" cy="121920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pic>
      <p:sp>
        <p:nvSpPr>
          <p:cNvPr id="33" name="TextBox 32"/>
          <p:cNvSpPr txBox="1">
            <a:spLocks noChangeArrowheads="1"/>
          </p:cNvSpPr>
          <p:nvPr/>
        </p:nvSpPr>
        <p:spPr bwMode="auto">
          <a:xfrm>
            <a:off x="7366005" y="3590926"/>
            <a:ext cx="4857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dirty="0"/>
              <a:t>Scale</a:t>
            </a:r>
            <a:r>
              <a:rPr lang="fa-IR" altLang="en-US" dirty="0"/>
              <a:t> : مقیاس عددی</a:t>
            </a:r>
          </a:p>
          <a:p>
            <a:pPr algn="r" rtl="1" eaLnBrk="1" hangingPunct="1"/>
            <a:r>
              <a:rPr lang="en-US" altLang="en-US" dirty="0"/>
              <a:t>Ordinal</a:t>
            </a:r>
            <a:r>
              <a:rPr lang="fa-IR" altLang="en-US" dirty="0"/>
              <a:t> : مقیلس ترتیبی</a:t>
            </a:r>
          </a:p>
          <a:p>
            <a:pPr algn="r" rtl="1" eaLnBrk="1" hangingPunct="1"/>
            <a:r>
              <a:rPr lang="en-US" altLang="en-US" dirty="0"/>
              <a:t>Nominal</a:t>
            </a:r>
            <a:r>
              <a:rPr lang="fa-IR" altLang="en-US" dirty="0"/>
              <a:t> :مقیاس اسمی</a:t>
            </a:r>
            <a:endParaRPr lang="en-US" altLang="en-US" dirty="0"/>
          </a:p>
        </p:txBody>
      </p:sp>
      <p:sp>
        <p:nvSpPr>
          <p:cNvPr id="9" name="TextBox 8"/>
          <p:cNvSpPr txBox="1"/>
          <p:nvPr/>
        </p:nvSpPr>
        <p:spPr>
          <a:xfrm>
            <a:off x="1843088" y="171148"/>
            <a:ext cx="2944807" cy="369332"/>
          </a:xfrm>
          <a:prstGeom prst="rect">
            <a:avLst/>
          </a:prstGeom>
          <a:noFill/>
        </p:spPr>
        <p:txBody>
          <a:bodyPr wrap="square" rtlCol="0">
            <a:spAutoFit/>
          </a:bodyPr>
          <a:lstStyle/>
          <a:p>
            <a:r>
              <a:rPr lang="fa-IR" dirty="0"/>
              <a:t>نام دقیق تر همراه با توضیح متغیر</a:t>
            </a:r>
            <a:endParaRPr lang="en-US" dirty="0"/>
          </a:p>
        </p:txBody>
      </p:sp>
    </p:spTree>
    <p:extLst>
      <p:ext uri="{BB962C8B-B14F-4D97-AF65-F5344CB8AC3E}">
        <p14:creationId xmlns:p14="http://schemas.microsoft.com/office/powerpoint/2010/main" val="338359963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TM10001106[[fn=Badge]]</Template>
  <TotalTime>407</TotalTime>
  <Words>1192</Words>
  <Application>Microsoft Office PowerPoint</Application>
  <PresentationFormat>Widescreen</PresentationFormat>
  <Paragraphs>131</Paragraphs>
  <Slides>40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40</vt:i4>
      </vt:variant>
    </vt:vector>
  </HeadingPairs>
  <TitlesOfParts>
    <vt:vector size="55" baseType="lpstr">
      <vt:lpstr>ＭＳ Ｐゴシック</vt:lpstr>
      <vt:lpstr>Arial</vt:lpstr>
      <vt:lpstr>B Hamid</vt:lpstr>
      <vt:lpstr>B Nazanin</vt:lpstr>
      <vt:lpstr>B Titr</vt:lpstr>
      <vt:lpstr>Century Gothic</vt:lpstr>
      <vt:lpstr>メイリオ</vt:lpstr>
      <vt:lpstr>Mj_Digital Arabia XL</vt:lpstr>
      <vt:lpstr>Nazanin</vt:lpstr>
      <vt:lpstr>Thames New</vt:lpstr>
      <vt:lpstr>Times New Roman</vt:lpstr>
      <vt:lpstr>Wingdings</vt:lpstr>
      <vt:lpstr>Wingdings 2</vt:lpstr>
      <vt:lpstr>Wingdings 3</vt:lpstr>
      <vt:lpstr>Ion</vt:lpstr>
      <vt:lpstr>مباحث امار:</vt:lpstr>
      <vt:lpstr>spss</vt:lpstr>
      <vt:lpstr>تاريخچه نرم افزار SPSS</vt:lpstr>
      <vt:lpstr>PowerPoint Presentation</vt:lpstr>
      <vt:lpstr>باز کردن یک فایل در SPSS</vt:lpstr>
      <vt:lpstr>پنجره ویرایشگر داده ها</vt:lpstr>
      <vt:lpstr>PowerPoint Presentation</vt:lpstr>
      <vt:lpstr>قواعد نام گذاری متغیر ها</vt:lpstr>
      <vt:lpstr>PowerPoint Presentation</vt:lpstr>
      <vt:lpstr>PowerPoint Presentation</vt:lpstr>
      <vt:lpstr>رفتن به یک فرد خاص</vt:lpstr>
      <vt:lpstr>جایگزینی یک عدد با عددی دیگر در یک متغیر</vt:lpstr>
      <vt:lpstr>پیدا کردن یک عدد خاص در بین داده های یک متغیر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انجام محاسبات ریاضی در spss</vt:lpstr>
      <vt:lpstr>تبدیل و تغییرکدگذاری ها</vt:lpstr>
      <vt:lpstr>انتخاب موارد خاص ( یا حذف برخی از موارد)</vt:lpstr>
      <vt:lpstr>مسیر رسم جداول فراوانی  : </vt:lpstr>
      <vt:lpstr>سازماندهی داده ها </vt:lpstr>
      <vt:lpstr>توصیف دو متغیره داده ها</vt:lpstr>
      <vt:lpstr>PowerPoint Presentation</vt:lpstr>
      <vt:lpstr>تحلیل دو متغیره و رسم جدول دو متغیره</vt:lpstr>
      <vt:lpstr>شاخص های آماری</vt:lpstr>
      <vt:lpstr>PowerPoint Presentation</vt:lpstr>
      <vt:lpstr>PowerPoint Presentation</vt:lpstr>
      <vt:lpstr>PowerPoint Presentation</vt:lpstr>
      <vt:lpstr>PowerPoint Presentation</vt:lpstr>
      <vt:lpstr>خروجی گرفتن از نتایج با فرمت های مختلف</vt:lpstr>
      <vt:lpstr>مسیر رسم انواع نمودارها</vt:lpstr>
      <vt:lpstr>PowerPoint Presentation</vt:lpstr>
      <vt:lpstr>PowerPoint Presentation</vt:lpstr>
      <vt:lpstr>نمودار میله ای:</vt:lpstr>
      <vt:lpstr>نمودار ساقه و برگ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سلام</dc:title>
  <dc:creator>Windows User</dc:creator>
  <cp:lastModifiedBy>ofogheaseman@gmail.com</cp:lastModifiedBy>
  <cp:revision>53</cp:revision>
  <dcterms:created xsi:type="dcterms:W3CDTF">2016-05-15T19:19:46Z</dcterms:created>
  <dcterms:modified xsi:type="dcterms:W3CDTF">2019-02-03T18:28:57Z</dcterms:modified>
</cp:coreProperties>
</file>