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73" r:id="rId7"/>
    <p:sldId id="261" r:id="rId8"/>
    <p:sldId id="262" r:id="rId9"/>
    <p:sldId id="263" r:id="rId10"/>
    <p:sldId id="264" r:id="rId11"/>
    <p:sldId id="265" r:id="rId12"/>
    <p:sldId id="266"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02C"/>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9841E8-EA7F-48FB-B11F-76C198D7F5AB}"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9841E8-EA7F-48FB-B11F-76C198D7F5AB}" type="datetimeFigureOut">
              <a:rPr lang="en-US" smtClean="0"/>
              <a:pPr/>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9841E8-EA7F-48FB-B11F-76C198D7F5AB}" type="datetimeFigureOut">
              <a:rPr lang="en-US" smtClean="0"/>
              <a:pPr/>
              <a:t>2/26/2014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9841E8-EA7F-48FB-B11F-76C198D7F5AB}" type="datetimeFigureOut">
              <a:rPr lang="en-US" smtClean="0"/>
              <a:pPr/>
              <a:t>2/26/2014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841E8-EA7F-48FB-B11F-76C198D7F5AB}" type="datetimeFigureOut">
              <a:rPr lang="en-US" smtClean="0"/>
              <a:pPr/>
              <a:t>2/26/2014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9841E8-EA7F-48FB-B11F-76C198D7F5AB}" type="datetimeFigureOut">
              <a:rPr lang="en-US" smtClean="0"/>
              <a:pPr/>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9841E8-EA7F-48FB-B11F-76C198D7F5AB}" type="datetimeFigureOut">
              <a:rPr lang="en-US" smtClean="0"/>
              <a:pPr/>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841E8-EA7F-48FB-B11F-76C198D7F5AB}" type="datetimeFigureOut">
              <a:rPr lang="en-US" smtClean="0"/>
              <a:pPr/>
              <a:t>2/26/2014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AE7C0-8D9E-440A-9297-5830CAC6DB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00166" y="71414"/>
            <a:ext cx="6286544"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dobe Arabic" pitchFamily="18" charset="-78"/>
                <a:cs typeface="Adobe Arabic" pitchFamily="18" charset="-78"/>
              </a:rPr>
              <a:t>بسم الله الرحمن الرحیم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dobe Arabic" pitchFamily="18" charset="-78"/>
              <a:cs typeface="Adobe Arabic" pitchFamily="18" charset="-78"/>
            </a:endParaRPr>
          </a:p>
        </p:txBody>
      </p:sp>
      <p:sp>
        <p:nvSpPr>
          <p:cNvPr id="11" name="Subtitle 2"/>
          <p:cNvSpPr txBox="1">
            <a:spLocks/>
          </p:cNvSpPr>
          <p:nvPr/>
        </p:nvSpPr>
        <p:spPr>
          <a:xfrm>
            <a:off x="428596" y="4071942"/>
            <a:ext cx="8143932" cy="2357454"/>
          </a:xfrm>
          <a:prstGeom prst="rect">
            <a:avLst/>
          </a:prstGeom>
        </p:spPr>
        <p:txBody>
          <a:bodyPr vert="horz" lIns="91440" tIns="45720" rIns="91440" bIns="45720" rtlCol="0">
            <a:normAutofit fontScale="85000" lnSpcReduction="20000"/>
          </a:bodyPr>
          <a:lstStyle/>
          <a:p>
            <a:pPr marL="342900" marR="0" lvl="0" indent="-342900" algn="r" defTabSz="914400" rtl="1" eaLnBrk="1" fontAlgn="auto" latinLnBrk="0" hangingPunct="1">
              <a:lnSpc>
                <a:spcPct val="100000"/>
              </a:lnSpc>
              <a:spcBef>
                <a:spcPct val="20000"/>
              </a:spcBef>
              <a:spcAft>
                <a:spcPts val="0"/>
              </a:spcAft>
              <a:buClrTx/>
              <a:buSzTx/>
              <a:tabLst/>
              <a:defRPr/>
            </a:pPr>
            <a:r>
              <a:rPr kumimoji="0" lang="fa-IR" sz="4400" b="0" i="0" u="none" strike="noStrike" kern="1200" cap="none" spc="0" normalizeH="0" baseline="0" noProof="0" dirty="0" smtClean="0">
                <a:ln>
                  <a:noFill/>
                </a:ln>
                <a:solidFill>
                  <a:srgbClr val="002060"/>
                </a:solidFill>
                <a:effectLst/>
                <a:uLnTx/>
                <a:uFillTx/>
                <a:latin typeface="+mn-lt"/>
                <a:ea typeface="+mn-ea"/>
                <a:cs typeface="B Titr" pitchFamily="2" charset="-78"/>
              </a:rPr>
              <a:t>                استاد : دکتر عطاالله محمدی </a:t>
            </a:r>
          </a:p>
          <a:p>
            <a:pPr marL="342900" marR="0" lvl="0" indent="-342900" algn="r" defTabSz="914400" rtl="1" eaLnBrk="1" fontAlgn="auto" latinLnBrk="0" hangingPunct="1">
              <a:lnSpc>
                <a:spcPct val="100000"/>
              </a:lnSpc>
              <a:spcBef>
                <a:spcPct val="20000"/>
              </a:spcBef>
              <a:spcAft>
                <a:spcPts val="0"/>
              </a:spcAft>
              <a:buClrTx/>
              <a:buSzTx/>
              <a:tabLst/>
              <a:defRPr/>
            </a:pPr>
            <a:r>
              <a:rPr kumimoji="0" lang="fa-IR" sz="4400" b="0" i="0" u="none" strike="noStrike" kern="1200" cap="none" spc="0" normalizeH="0" baseline="0" noProof="0" dirty="0" smtClean="0">
                <a:ln>
                  <a:noFill/>
                </a:ln>
                <a:solidFill>
                  <a:srgbClr val="002060"/>
                </a:solidFill>
                <a:effectLst/>
                <a:uLnTx/>
                <a:uFillTx/>
                <a:latin typeface="+mn-lt"/>
                <a:ea typeface="+mn-ea"/>
                <a:cs typeface="B Titr" pitchFamily="2" charset="-78"/>
              </a:rPr>
              <a:t>                ارائه دهنده : </a:t>
            </a:r>
          </a:p>
          <a:p>
            <a:pPr marL="342900" marR="0" lvl="0" indent="-342900" algn="ctr" defTabSz="914400" rtl="1" eaLnBrk="1" fontAlgn="auto" latinLnBrk="0" hangingPunct="1">
              <a:lnSpc>
                <a:spcPct val="100000"/>
              </a:lnSpc>
              <a:spcBef>
                <a:spcPct val="20000"/>
              </a:spcBef>
              <a:spcAft>
                <a:spcPts val="0"/>
              </a:spcAft>
              <a:buClrTx/>
              <a:buSzTx/>
              <a:tabLst/>
              <a:defRPr/>
            </a:pPr>
            <a:r>
              <a:rPr kumimoji="0" lang="fa-IR" sz="4400" b="0" i="0" u="none" strike="noStrike" kern="1200" cap="none" spc="0" normalizeH="0" baseline="0" noProof="0" dirty="0" smtClean="0">
                <a:ln>
                  <a:noFill/>
                </a:ln>
                <a:solidFill>
                  <a:srgbClr val="002060"/>
                </a:solidFill>
                <a:effectLst/>
                <a:uLnTx/>
                <a:uFillTx/>
                <a:latin typeface="+mn-lt"/>
                <a:ea typeface="+mn-ea"/>
                <a:cs typeface="B Titr" pitchFamily="2" charset="-78"/>
              </a:rPr>
              <a:t>        </a:t>
            </a:r>
            <a:r>
              <a:rPr kumimoji="0" lang="fa-IR" sz="4400" b="0" i="0" u="none" strike="noStrike" kern="1200" cap="none" spc="0" normalizeH="0" noProof="0" dirty="0" smtClean="0">
                <a:ln>
                  <a:noFill/>
                </a:ln>
                <a:solidFill>
                  <a:srgbClr val="002060"/>
                </a:solidFill>
                <a:effectLst/>
                <a:uLnTx/>
                <a:uFillTx/>
                <a:latin typeface="+mn-lt"/>
                <a:ea typeface="+mn-ea"/>
                <a:cs typeface="B Titr" pitchFamily="2" charset="-78"/>
              </a:rPr>
              <a:t> </a:t>
            </a:r>
            <a:r>
              <a:rPr kumimoji="0" lang="fa-IR" sz="4400" b="0" i="0" u="none" strike="noStrike" kern="1200" cap="none" spc="0" normalizeH="0" baseline="0" noProof="0" dirty="0" smtClean="0">
                <a:ln>
                  <a:noFill/>
                </a:ln>
                <a:solidFill>
                  <a:srgbClr val="002060"/>
                </a:solidFill>
                <a:effectLst/>
                <a:uLnTx/>
                <a:uFillTx/>
                <a:latin typeface="+mn-lt"/>
                <a:ea typeface="+mn-ea"/>
                <a:cs typeface="B Titr" pitchFamily="2" charset="-78"/>
              </a:rPr>
              <a:t>محمد آرش ظاهری  -  وریا  گویلی</a:t>
            </a:r>
            <a:r>
              <a:rPr kumimoji="0" lang="fa-IR" sz="3200" b="0" i="0" u="none" strike="noStrike" kern="1200" cap="none" spc="0" normalizeH="0" baseline="0" noProof="0" dirty="0" smtClean="0">
                <a:ln>
                  <a:noFill/>
                </a:ln>
                <a:solidFill>
                  <a:srgbClr val="002060"/>
                </a:solidFill>
                <a:effectLst/>
                <a:uLnTx/>
                <a:uFillTx/>
                <a:latin typeface="+mn-lt"/>
                <a:ea typeface="+mn-ea"/>
                <a:cs typeface="B Titr" pitchFamily="2" charset="-78"/>
              </a:rPr>
              <a:t> </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fa-IR" sz="3200" b="0" i="0" u="none" strike="noStrike" kern="1200" cap="none" spc="0" normalizeH="0" baseline="0" noProof="0" dirty="0" smtClean="0">
              <a:ln>
                <a:noFill/>
              </a:ln>
              <a:solidFill>
                <a:srgbClr val="002060"/>
              </a:solidFill>
              <a:effectLst/>
              <a:uLnTx/>
              <a:uFillTx/>
              <a:latin typeface="+mn-lt"/>
              <a:ea typeface="+mn-ea"/>
              <a:cs typeface="B Titr" pitchFamily="2" charset="-78"/>
            </a:endParaRPr>
          </a:p>
          <a:p>
            <a:pPr marL="342900" marR="0" lvl="0" indent="-342900" algn="ctr" defTabSz="914400" rtl="0" eaLnBrk="1" fontAlgn="auto" latinLnBrk="0" hangingPunct="1">
              <a:lnSpc>
                <a:spcPct val="100000"/>
              </a:lnSpc>
              <a:spcBef>
                <a:spcPct val="20000"/>
              </a:spcBef>
              <a:spcAft>
                <a:spcPts val="0"/>
              </a:spcAft>
              <a:buClrTx/>
              <a:buSzTx/>
              <a:tabLst/>
              <a:defRPr/>
            </a:pPr>
            <a:r>
              <a:rPr lang="fa-IR" sz="2000" dirty="0" smtClean="0">
                <a:solidFill>
                  <a:srgbClr val="FF0000"/>
                </a:solidFill>
                <a:cs typeface="B Titr" pitchFamily="2" charset="-78"/>
              </a:rPr>
              <a:t>دانشگاه علوم و تحقیقات کردستان اسفند 92 </a:t>
            </a:r>
            <a:endParaRPr kumimoji="0" lang="en-US" sz="2000" b="0" i="0" u="none" strike="noStrike" kern="1200" cap="none" spc="0" normalizeH="0" baseline="0" noProof="0" dirty="0" smtClean="0">
              <a:ln>
                <a:noFill/>
              </a:ln>
              <a:solidFill>
                <a:srgbClr val="FF0000"/>
              </a:solidFill>
              <a:effectLst/>
              <a:uLnTx/>
              <a:uFillTx/>
              <a:latin typeface="+mn-lt"/>
              <a:ea typeface="+mn-ea"/>
              <a:cs typeface="B Titr" pitchFamily="2" charset="-78"/>
            </a:endParaRPr>
          </a:p>
        </p:txBody>
      </p:sp>
      <p:sp>
        <p:nvSpPr>
          <p:cNvPr id="12" name="Title 1"/>
          <p:cNvSpPr txBox="1">
            <a:spLocks/>
          </p:cNvSpPr>
          <p:nvPr/>
        </p:nvSpPr>
        <p:spPr>
          <a:xfrm>
            <a:off x="357158" y="1357298"/>
            <a:ext cx="8215370" cy="2286016"/>
          </a:xfrm>
          <a:prstGeom prst="rect">
            <a:avLst/>
          </a:prstGeom>
        </p:spPr>
        <p:txBody>
          <a:bodyPr vert="horz" lIns="91440" tIns="45720" rIns="91440" bIns="45720" rtlCol="0" anchor="ctr">
            <a:normAutofit fontScale="925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fa-IR" sz="5200" b="0" i="0" u="none" strike="noStrike" kern="1200" cap="none" spc="0" normalizeH="0" baseline="0" noProof="0" dirty="0" smtClean="0">
                <a:ln>
                  <a:noFill/>
                </a:ln>
                <a:solidFill>
                  <a:srgbClr val="0000FF"/>
                </a:solidFill>
                <a:effectLst/>
                <a:uLnTx/>
                <a:uFillTx/>
                <a:latin typeface="+mj-lt"/>
                <a:ea typeface="+mj-ea"/>
                <a:cs typeface="B Titr" pitchFamily="2" charset="-78"/>
              </a:rPr>
              <a:t>به سوی دستیابی به یک چارچوب نوین در ایران ( بررسی بیانیه شماره 34 هیئت استانداردهای حسابداری ) </a:t>
            </a:r>
            <a:endParaRPr kumimoji="0" lang="en-US" sz="4400" b="0" i="0" u="none" strike="noStrike" kern="1200" cap="none" spc="0" normalizeH="0" baseline="0" noProof="0" dirty="0" smtClean="0">
              <a:ln>
                <a:noFill/>
              </a:ln>
              <a:solidFill>
                <a:srgbClr val="0000FF"/>
              </a:solidFill>
              <a:effectLst/>
              <a:uLnTx/>
              <a:uFillTx/>
              <a:latin typeface="+mj-lt"/>
              <a:ea typeface="+mj-ea"/>
              <a:cs typeface="B Titr" pitchFamily="2" charset="-78"/>
            </a:endParaRPr>
          </a:p>
        </p:txBody>
      </p:sp>
      <p:sp>
        <p:nvSpPr>
          <p:cNvPr id="13" name="Frame 12"/>
          <p:cNvSpPr/>
          <p:nvPr/>
        </p:nvSpPr>
        <p:spPr>
          <a:xfrm>
            <a:off x="214282" y="1214422"/>
            <a:ext cx="8572560" cy="2643206"/>
          </a:xfrm>
          <a:prstGeom prst="frame">
            <a:avLst>
              <a:gd name="adj1" fmla="val 439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ircle(in)">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5720" y="1071546"/>
            <a:ext cx="8572560" cy="550072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400" dirty="0" smtClean="0">
                <a:solidFill>
                  <a:schemeClr val="tx1"/>
                </a:solidFill>
                <a:cs typeface="B Titr" pitchFamily="2" charset="-78"/>
              </a:rPr>
              <a:t>حسابداری تعهدی روشی است که معاملات مالی را در زمانی که تمام اجزای آن رویداد مالی اتفاق افتاده است</a:t>
            </a:r>
            <a:r>
              <a:rPr lang="en-US" sz="2400" dirty="0" smtClean="0">
                <a:solidFill>
                  <a:schemeClr val="tx1"/>
                </a:solidFill>
                <a:cs typeface="B Titr" pitchFamily="2" charset="-78"/>
              </a:rPr>
              <a:t> </a:t>
            </a:r>
            <a:r>
              <a:rPr lang="ar-SA" sz="2400" dirty="0" smtClean="0">
                <a:solidFill>
                  <a:schemeClr val="tx1"/>
                </a:solidFill>
                <a:cs typeface="B Titr" pitchFamily="2" charset="-78"/>
              </a:rPr>
              <a:t>در همان دوره مالی مربوط، ثبت می‌کند. </a:t>
            </a:r>
            <a:endParaRPr lang="fa-IR" sz="2400" dirty="0" smtClean="0">
              <a:solidFill>
                <a:schemeClr val="tx1"/>
              </a:solidFill>
              <a:cs typeface="B Titr" pitchFamily="2" charset="-78"/>
            </a:endParaRPr>
          </a:p>
          <a:p>
            <a:pPr algn="r" rtl="1"/>
            <a:r>
              <a:rPr lang="en-US" sz="2400" dirty="0" smtClean="0">
                <a:solidFill>
                  <a:schemeClr val="tx1"/>
                </a:solidFill>
                <a:cs typeface="B Titr" pitchFamily="2" charset="-78"/>
              </a:rPr>
              <a:t>. </a:t>
            </a:r>
            <a:r>
              <a:rPr lang="ar-SA" sz="2400" dirty="0" smtClean="0">
                <a:solidFill>
                  <a:schemeClr val="tx1"/>
                </a:solidFill>
                <a:cs typeface="B Titr" pitchFamily="2" charset="-78"/>
              </a:rPr>
              <a:t>به‌دنبال پذیرش این روش موارد زیر تهیه می‌شود</a:t>
            </a:r>
            <a:r>
              <a:rPr lang="en-US" sz="2400" dirty="0" smtClean="0">
                <a:solidFill>
                  <a:schemeClr val="tx1"/>
                </a:solidFill>
                <a:cs typeface="B Titr" pitchFamily="2" charset="-78"/>
              </a:rPr>
              <a:t>:</a:t>
            </a:r>
            <a:br>
              <a:rPr lang="en-US" sz="2400" dirty="0" smtClean="0">
                <a:solidFill>
                  <a:schemeClr val="tx1"/>
                </a:solidFill>
                <a:cs typeface="B Titr" pitchFamily="2" charset="-78"/>
              </a:rPr>
            </a:br>
            <a:r>
              <a:rPr lang="en-US" sz="2400" dirty="0" smtClean="0">
                <a:solidFill>
                  <a:schemeClr val="tx1"/>
                </a:solidFill>
                <a:cs typeface="B Titr" pitchFamily="2" charset="-78"/>
              </a:rPr>
              <a:t>• </a:t>
            </a:r>
            <a:r>
              <a:rPr lang="ar-SA" sz="2400" dirty="0" smtClean="0">
                <a:solidFill>
                  <a:schemeClr val="tx1"/>
                </a:solidFill>
                <a:cs typeface="B Titr" pitchFamily="2" charset="-78"/>
              </a:rPr>
              <a:t>صورتهای مالی جامع از وضعیت سازمان در پایان دوره (ترازنامه) </a:t>
            </a:r>
            <a:r>
              <a:rPr lang="en-US" sz="2400" dirty="0" smtClean="0">
                <a:solidFill>
                  <a:schemeClr val="tx1"/>
                </a:solidFill>
                <a:cs typeface="B Titr" pitchFamily="2" charset="-78"/>
              </a:rPr>
              <a:t/>
            </a:r>
            <a:br>
              <a:rPr lang="en-US" sz="2400" dirty="0" smtClean="0">
                <a:solidFill>
                  <a:schemeClr val="tx1"/>
                </a:solidFill>
                <a:cs typeface="B Titr" pitchFamily="2" charset="-78"/>
              </a:rPr>
            </a:br>
            <a:r>
              <a:rPr lang="en-US" sz="2400" dirty="0" smtClean="0">
                <a:solidFill>
                  <a:schemeClr val="tx1"/>
                </a:solidFill>
                <a:cs typeface="B Titr" pitchFamily="2" charset="-78"/>
              </a:rPr>
              <a:t>• </a:t>
            </a:r>
            <a:r>
              <a:rPr lang="ar-SA" sz="2400" dirty="0" smtClean="0">
                <a:solidFill>
                  <a:schemeClr val="tx1"/>
                </a:solidFill>
                <a:cs typeface="B Titr" pitchFamily="2" charset="-78"/>
              </a:rPr>
              <a:t>صورتهای مالی جامع از عملکرد سازمان برای دوره مالی (صورت‌حساب عملکرد</a:t>
            </a:r>
            <a:r>
              <a:rPr lang="fa-IR" sz="2400" dirty="0" smtClean="0">
                <a:solidFill>
                  <a:schemeClr val="tx1"/>
                </a:solidFill>
                <a:cs typeface="B Titr" pitchFamily="2" charset="-78"/>
              </a:rPr>
              <a:t>)</a:t>
            </a:r>
          </a:p>
          <a:p>
            <a:pPr algn="just" rtl="1"/>
            <a:r>
              <a:rPr lang="en-US" sz="2400" dirty="0" smtClean="0">
                <a:solidFill>
                  <a:schemeClr val="tx1"/>
                </a:solidFill>
                <a:cs typeface="B Titr" pitchFamily="2" charset="-78"/>
              </a:rPr>
              <a:t/>
            </a:r>
            <a:br>
              <a:rPr lang="en-US" sz="2400" dirty="0" smtClean="0">
                <a:solidFill>
                  <a:schemeClr val="tx1"/>
                </a:solidFill>
                <a:cs typeface="B Titr" pitchFamily="2" charset="-78"/>
              </a:rPr>
            </a:br>
            <a:r>
              <a:rPr lang="ar-SA" sz="2400" dirty="0" smtClean="0">
                <a:solidFill>
                  <a:schemeClr val="tx1"/>
                </a:solidFill>
                <a:cs typeface="B Titr" pitchFamily="2" charset="-78"/>
              </a:rPr>
              <a:t>استقرار </a:t>
            </a:r>
            <a:r>
              <a:rPr lang="ar-SA" sz="2400" dirty="0">
                <a:solidFill>
                  <a:schemeClr val="tx1"/>
                </a:solidFill>
                <a:cs typeface="B Titr" pitchFamily="2" charset="-78"/>
              </a:rPr>
              <a:t>سیستم حسابداری تعهدی و گزارشگری بر مبنای آن، مستلزم اجرای عناصر حسابداری تعهدی است که برای بررسی ظرفیت قوانین و مقررات مالی محاسباتی، باید ظرفیت قوانین و مقررات برای اجرای هر یک از عناصر حسابداری تعهدی مورد بررسی قرار گیرد</a:t>
            </a:r>
            <a:r>
              <a:rPr lang="en-US" sz="2400" dirty="0">
                <a:solidFill>
                  <a:schemeClr val="tx1"/>
                </a:solidFill>
                <a:cs typeface="B Titr" pitchFamily="2" charset="-78"/>
              </a:rPr>
              <a:t>. </a:t>
            </a:r>
            <a:endParaRPr lang="fa-IR" sz="2400" dirty="0" smtClean="0">
              <a:solidFill>
                <a:schemeClr val="tx1"/>
              </a:solidFill>
              <a:cs typeface="B Titr" pitchFamily="2" charset="-78"/>
            </a:endParaRPr>
          </a:p>
          <a:p>
            <a:pPr algn="just" rtl="1"/>
            <a:r>
              <a:rPr lang="ar-SA" sz="2400" dirty="0" smtClean="0">
                <a:solidFill>
                  <a:srgbClr val="FF0000"/>
                </a:solidFill>
                <a:cs typeface="B Titr" pitchFamily="2" charset="-78"/>
              </a:rPr>
              <a:t>عناصر </a:t>
            </a:r>
            <a:r>
              <a:rPr lang="ar-SA" sz="2400" dirty="0">
                <a:solidFill>
                  <a:srgbClr val="FF0000"/>
                </a:solidFill>
                <a:cs typeface="B Titr" pitchFamily="2" charset="-78"/>
              </a:rPr>
              <a:t>حسابداری تعهدی عبارتند از </a:t>
            </a:r>
            <a:r>
              <a:rPr lang="ar-SA" sz="2400" dirty="0">
                <a:solidFill>
                  <a:srgbClr val="002060"/>
                </a:solidFill>
                <a:cs typeface="B Titr" pitchFamily="2" charset="-78"/>
              </a:rPr>
              <a:t>داراییها</a:t>
            </a:r>
            <a:r>
              <a:rPr lang="ar-SA" sz="2400" dirty="0">
                <a:solidFill>
                  <a:srgbClr val="FF0000"/>
                </a:solidFill>
                <a:cs typeface="B Titr" pitchFamily="2" charset="-78"/>
              </a:rPr>
              <a:t>، </a:t>
            </a:r>
            <a:r>
              <a:rPr lang="ar-SA" sz="2400" dirty="0">
                <a:solidFill>
                  <a:srgbClr val="002060"/>
                </a:solidFill>
                <a:cs typeface="B Titr" pitchFamily="2" charset="-78"/>
              </a:rPr>
              <a:t>بدهیها</a:t>
            </a:r>
            <a:r>
              <a:rPr lang="ar-SA" sz="2400" dirty="0">
                <a:solidFill>
                  <a:srgbClr val="FF0000"/>
                </a:solidFill>
                <a:cs typeface="B Titr" pitchFamily="2" charset="-78"/>
              </a:rPr>
              <a:t>، </a:t>
            </a:r>
            <a:r>
              <a:rPr lang="ar-SA" sz="2400" dirty="0">
                <a:solidFill>
                  <a:srgbClr val="002060"/>
                </a:solidFill>
                <a:cs typeface="B Titr" pitchFamily="2" charset="-78"/>
              </a:rPr>
              <a:t>ارزش خالص داراییها</a:t>
            </a:r>
            <a:r>
              <a:rPr lang="ar-SA" sz="2400" dirty="0">
                <a:solidFill>
                  <a:srgbClr val="FF0000"/>
                </a:solidFill>
                <a:cs typeface="B Titr" pitchFamily="2" charset="-78"/>
              </a:rPr>
              <a:t>، </a:t>
            </a:r>
            <a:r>
              <a:rPr lang="ar-SA" sz="2400" dirty="0">
                <a:solidFill>
                  <a:srgbClr val="002060"/>
                </a:solidFill>
                <a:cs typeface="B Titr" pitchFamily="2" charset="-78"/>
              </a:rPr>
              <a:t>درامدها</a:t>
            </a:r>
            <a:r>
              <a:rPr lang="ar-SA" sz="2400" dirty="0">
                <a:solidFill>
                  <a:srgbClr val="FF0000"/>
                </a:solidFill>
                <a:cs typeface="B Titr" pitchFamily="2" charset="-78"/>
              </a:rPr>
              <a:t>، و </a:t>
            </a:r>
            <a:r>
              <a:rPr lang="ar-SA" sz="2400" dirty="0">
                <a:solidFill>
                  <a:srgbClr val="002060"/>
                </a:solidFill>
                <a:cs typeface="B Titr" pitchFamily="2" charset="-78"/>
              </a:rPr>
              <a:t>هزینه‌ها</a:t>
            </a:r>
            <a:r>
              <a:rPr lang="en-US" sz="2400" dirty="0" smtClean="0">
                <a:solidFill>
                  <a:srgbClr val="FF0000"/>
                </a:solidFill>
                <a:cs typeface="B Titr" pitchFamily="2" charset="-78"/>
              </a:rPr>
              <a:t>.</a:t>
            </a:r>
            <a:endParaRPr lang="fa-IR" sz="2400" dirty="0" smtClean="0">
              <a:solidFill>
                <a:srgbClr val="FF0000"/>
              </a:solidFill>
              <a:cs typeface="B Titr" pitchFamily="2" charset="-78"/>
            </a:endParaRPr>
          </a:p>
        </p:txBody>
      </p:sp>
      <p:sp>
        <p:nvSpPr>
          <p:cNvPr id="3" name="Down Arrow Callout 2"/>
          <p:cNvSpPr/>
          <p:nvPr/>
        </p:nvSpPr>
        <p:spPr>
          <a:xfrm>
            <a:off x="7072330" y="214290"/>
            <a:ext cx="1714512" cy="785818"/>
          </a:xfrm>
          <a:prstGeom prst="downArrowCallout">
            <a:avLst/>
          </a:prstGeom>
          <a:solidFill>
            <a:srgbClr val="7030A0">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6715140" y="285728"/>
            <a:ext cx="2124438" cy="400110"/>
          </a:xfrm>
          <a:prstGeom prst="rect">
            <a:avLst/>
          </a:prstGeom>
        </p:spPr>
        <p:txBody>
          <a:bodyPr wrap="square">
            <a:spAutoFit/>
          </a:bodyPr>
          <a:lstStyle/>
          <a:p>
            <a:pPr algn="r" rtl="1"/>
            <a:r>
              <a:rPr lang="ar-SA" sz="2000" b="1" dirty="0">
                <a:solidFill>
                  <a:srgbClr val="FFFF00"/>
                </a:solidFill>
                <a:cs typeface="B Titr" pitchFamily="2" charset="-78"/>
              </a:rPr>
              <a:t>حسابداری تعهدی</a:t>
            </a:r>
            <a:endParaRPr lang="en-US" sz="2000" dirty="0">
              <a:solidFill>
                <a:srgbClr val="FFFF00"/>
              </a:solidFill>
              <a:cs typeface="B Titr" pitchFamily="2" charset="-78"/>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4282" y="285728"/>
            <a:ext cx="8715436" cy="6215106"/>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85720" y="428604"/>
            <a:ext cx="8572560" cy="1754326"/>
          </a:xfrm>
          <a:prstGeom prst="rect">
            <a:avLst/>
          </a:prstGeom>
        </p:spPr>
        <p:txBody>
          <a:bodyPr wrap="square">
            <a:spAutoFit/>
          </a:bodyPr>
          <a:lstStyle/>
          <a:p>
            <a:pPr algn="just" rtl="1"/>
            <a:r>
              <a:rPr lang="ar-SA" sz="3600" dirty="0">
                <a:cs typeface="B Titr" pitchFamily="2" charset="-78"/>
              </a:rPr>
              <a:t>مبنای حسابداری تعهدی به‌طور کلی اطلاعات بهتری از بهای تمام‌شده مربوط به تولید کالاها و خدمات ارائه </a:t>
            </a:r>
            <a:r>
              <a:rPr lang="ar-SA" sz="3600" dirty="0" smtClean="0">
                <a:cs typeface="B Titr" pitchFamily="2" charset="-78"/>
              </a:rPr>
              <a:t>می‌دهد</a:t>
            </a:r>
            <a:r>
              <a:rPr lang="fa-IR" sz="3600" dirty="0" smtClean="0">
                <a:cs typeface="B Titr" pitchFamily="2" charset="-78"/>
              </a:rPr>
              <a:t>.</a:t>
            </a:r>
            <a:endParaRPr lang="en-US" sz="3600" dirty="0">
              <a:cs typeface="B Titr" pitchFamily="2" charset="-78"/>
            </a:endParaRPr>
          </a:p>
        </p:txBody>
      </p:sp>
      <p:sp>
        <p:nvSpPr>
          <p:cNvPr id="3" name="Rectangle 2"/>
          <p:cNvSpPr/>
          <p:nvPr/>
        </p:nvSpPr>
        <p:spPr>
          <a:xfrm>
            <a:off x="214282" y="2316202"/>
            <a:ext cx="8643998" cy="3970318"/>
          </a:xfrm>
          <a:prstGeom prst="rect">
            <a:avLst/>
          </a:prstGeom>
        </p:spPr>
        <p:txBody>
          <a:bodyPr wrap="square">
            <a:spAutoFit/>
          </a:bodyPr>
          <a:lstStyle/>
          <a:p>
            <a:pPr algn="just" rtl="1"/>
            <a:r>
              <a:rPr lang="ar-SA" sz="3600" dirty="0">
                <a:cs typeface="B Titr" pitchFamily="2" charset="-78"/>
              </a:rPr>
              <a:t>مبنای تعهدی یک روش برتر حسابداری برای منفعت اقتصادی هر سازمانی است. این مبنا به‌جای آنکه صرفاً بر دریافت و یا پرداخت وجه نقد تاکید کند، بر اندازه‌گیری معاملات و رویدادهای واقعی تاکید دارد و به‌همین دلیل، مربوط بودن، بی‌طرفی، بهنگام بودن، کامل و مقایسه‌پذیربودن اطلاعات حسابداری را افزایش می‌دهد </a:t>
            </a:r>
            <a:r>
              <a:rPr lang="fa-IR" sz="3600" dirty="0">
                <a:cs typeface="B Titr" pitchFamily="2" charset="-78"/>
              </a:rPr>
              <a:t>.</a:t>
            </a:r>
            <a:endParaRPr lang="en-US" sz="3600" dirty="0">
              <a:cs typeface="B Titr" pitchFamily="2" charset="-78"/>
            </a:endParaRPr>
          </a:p>
        </p:txBody>
      </p:sp>
    </p:spTree>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14282" y="928670"/>
            <a:ext cx="8715436" cy="5572164"/>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2857488" y="214290"/>
            <a:ext cx="6072230" cy="571504"/>
          </a:xfrm>
          <a:prstGeom prst="roundRect">
            <a:avLst/>
          </a:prstGeom>
          <a:solidFill>
            <a:srgbClr val="DCE02C"/>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14480" y="214291"/>
            <a:ext cx="7215238" cy="954107"/>
          </a:xfrm>
          <a:prstGeom prst="rect">
            <a:avLst/>
          </a:prstGeom>
        </p:spPr>
        <p:txBody>
          <a:bodyPr wrap="square">
            <a:spAutoFit/>
          </a:bodyPr>
          <a:lstStyle/>
          <a:p>
            <a:pPr algn="r" rtl="1"/>
            <a:r>
              <a:rPr lang="ar-SA" sz="2800" b="1" dirty="0">
                <a:solidFill>
                  <a:srgbClr val="FF0000"/>
                </a:solidFill>
                <a:cs typeface="B Titr" pitchFamily="2" charset="-78"/>
              </a:rPr>
              <a:t>ضرورتهایی برای به‌کارگیری حسابداری تعهدی</a:t>
            </a:r>
            <a:r>
              <a:rPr lang="en-US" sz="2800" dirty="0">
                <a:cs typeface="B Titr" pitchFamily="2" charset="-78"/>
              </a:rPr>
              <a:t/>
            </a:r>
            <a:br>
              <a:rPr lang="en-US" sz="2800" dirty="0">
                <a:cs typeface="B Titr" pitchFamily="2" charset="-78"/>
              </a:rPr>
            </a:br>
            <a:endParaRPr lang="en-US" sz="2800" dirty="0">
              <a:cs typeface="B Titr" pitchFamily="2" charset="-78"/>
            </a:endParaRPr>
          </a:p>
        </p:txBody>
      </p:sp>
      <p:sp>
        <p:nvSpPr>
          <p:cNvPr id="4" name="Rectangle 3"/>
          <p:cNvSpPr/>
          <p:nvPr/>
        </p:nvSpPr>
        <p:spPr>
          <a:xfrm>
            <a:off x="571472" y="1071546"/>
            <a:ext cx="8358230" cy="461665"/>
          </a:xfrm>
          <a:prstGeom prst="rect">
            <a:avLst/>
          </a:prstGeom>
        </p:spPr>
        <p:txBody>
          <a:bodyPr wrap="square">
            <a:spAutoFit/>
          </a:bodyPr>
          <a:lstStyle/>
          <a:p>
            <a:pPr algn="r" rtl="1"/>
            <a:r>
              <a:rPr lang="fa-IR" sz="2400" dirty="0" smtClean="0">
                <a:cs typeface="B Titr" pitchFamily="2" charset="-78"/>
              </a:rPr>
              <a:t>7 </a:t>
            </a:r>
            <a:r>
              <a:rPr lang="ar-SA" sz="2400" dirty="0" smtClean="0">
                <a:cs typeface="B Titr" pitchFamily="2" charset="-78"/>
              </a:rPr>
              <a:t>دسته از پیامدهای به‌کارگیری حسابداری تعهدی در بخش عمومی</a:t>
            </a:r>
            <a:endParaRPr lang="en-US" sz="2400" dirty="0">
              <a:cs typeface="B Titr" pitchFamily="2" charset="-78"/>
            </a:endParaRPr>
          </a:p>
        </p:txBody>
      </p:sp>
      <p:sp>
        <p:nvSpPr>
          <p:cNvPr id="5" name="Rectangle 4"/>
          <p:cNvSpPr/>
          <p:nvPr/>
        </p:nvSpPr>
        <p:spPr>
          <a:xfrm>
            <a:off x="500034" y="1720840"/>
            <a:ext cx="8358246" cy="4247317"/>
          </a:xfrm>
          <a:prstGeom prst="rect">
            <a:avLst/>
          </a:prstGeom>
        </p:spPr>
        <p:txBody>
          <a:bodyPr wrap="square">
            <a:spAutoFit/>
          </a:bodyPr>
          <a:lstStyle/>
          <a:p>
            <a:pPr algn="r" rtl="1"/>
            <a:r>
              <a:rPr lang="en-US" dirty="0" smtClean="0"/>
              <a:t/>
            </a:r>
            <a:br>
              <a:rPr lang="en-US" dirty="0" smtClean="0"/>
            </a:br>
            <a:r>
              <a:rPr lang="fa-IR" sz="2800" dirty="0" smtClean="0">
                <a:cs typeface="B Koodak" pitchFamily="2" charset="-78"/>
              </a:rPr>
              <a:t>1 - </a:t>
            </a:r>
            <a:r>
              <a:rPr lang="en-US" sz="2800" dirty="0" smtClean="0">
                <a:cs typeface="B Koodak" pitchFamily="2" charset="-78"/>
              </a:rPr>
              <a:t> </a:t>
            </a:r>
            <a:r>
              <a:rPr lang="ar-SA" sz="2800" dirty="0" smtClean="0">
                <a:cs typeface="B Koodak" pitchFamily="2" charset="-78"/>
              </a:rPr>
              <a:t>تعریف جامعتری از هزینه برنامه‌های دولت،</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2 - </a:t>
            </a:r>
            <a:r>
              <a:rPr lang="ar-SA" sz="2800" dirty="0" smtClean="0">
                <a:cs typeface="B Koodak" pitchFamily="2" charset="-78"/>
              </a:rPr>
              <a:t>تاکید بر کنترل هزینه‌ها و اندازه‌گیری اثربخشی،</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3 - </a:t>
            </a:r>
            <a:r>
              <a:rPr lang="ar-SA" sz="2800" dirty="0" smtClean="0">
                <a:cs typeface="B Koodak" pitchFamily="2" charset="-78"/>
              </a:rPr>
              <a:t>اثر ارقام تعهدی بر تعیین روش قیمتگذاری برای استفاده‌کننده،</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4 - </a:t>
            </a:r>
            <a:r>
              <a:rPr lang="en-US" sz="2800" dirty="0" smtClean="0">
                <a:cs typeface="B Koodak" pitchFamily="2" charset="-78"/>
              </a:rPr>
              <a:t> </a:t>
            </a:r>
            <a:r>
              <a:rPr lang="ar-SA" sz="2800" dirty="0" smtClean="0">
                <a:cs typeface="B Koodak" pitchFamily="2" charset="-78"/>
              </a:rPr>
              <a:t>نیاز به نشان دادن بهره‌وری بیشتر برای مذاکرات و چانه‌زنی در قراردادها،</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5 - </a:t>
            </a:r>
            <a:r>
              <a:rPr lang="en-US" sz="2800" dirty="0" smtClean="0">
                <a:cs typeface="B Koodak" pitchFamily="2" charset="-78"/>
              </a:rPr>
              <a:t> </a:t>
            </a:r>
            <a:r>
              <a:rPr lang="ar-SA" sz="2800" dirty="0" smtClean="0">
                <a:cs typeface="B Koodak" pitchFamily="2" charset="-78"/>
              </a:rPr>
              <a:t>ایجاد پاسخگویی بیشتر برای منابع مورد استفاده و سرمایه‌گذاری نهادهای بخش عمومی،</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6 - </a:t>
            </a:r>
            <a:r>
              <a:rPr lang="ar-SA" sz="2800" dirty="0" smtClean="0">
                <a:cs typeface="B Koodak" pitchFamily="2" charset="-78"/>
              </a:rPr>
              <a:t>ایجاد پاسخگویی برای سیاستهای بدهی دولت</a:t>
            </a:r>
            <a:endParaRPr lang="en-US" sz="2800" dirty="0" smtClean="0">
              <a:cs typeface="B Koodak" pitchFamily="2" charset="-78"/>
            </a:endParaRPr>
          </a:p>
          <a:p>
            <a:pPr algn="r" rtl="1"/>
            <a:r>
              <a:rPr lang="fa-IR" sz="2800" dirty="0" smtClean="0">
                <a:cs typeface="B Koodak" pitchFamily="2" charset="-78"/>
              </a:rPr>
              <a:t>7 - </a:t>
            </a:r>
            <a:r>
              <a:rPr lang="en-US" sz="2800" dirty="0" smtClean="0">
                <a:cs typeface="B Koodak" pitchFamily="2" charset="-78"/>
              </a:rPr>
              <a:t> </a:t>
            </a:r>
            <a:r>
              <a:rPr lang="ar-SA" sz="2800" dirty="0" smtClean="0">
                <a:cs typeface="B Koodak" pitchFamily="2" charset="-78"/>
              </a:rPr>
              <a:t>اندازه‌گیری اثر مالی سیاستهای دولت بر براوردهای بودجه</a:t>
            </a:r>
            <a:r>
              <a:rPr lang="en-US" sz="2800" dirty="0" smtClean="0"/>
              <a:t>.</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4282" y="2000240"/>
            <a:ext cx="8715436" cy="4000528"/>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nip Same Side Corner Rectangle 2"/>
          <p:cNvSpPr/>
          <p:nvPr/>
        </p:nvSpPr>
        <p:spPr>
          <a:xfrm>
            <a:off x="1643042" y="857232"/>
            <a:ext cx="7286676" cy="78581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14282" y="1000108"/>
            <a:ext cx="8715436" cy="4708981"/>
          </a:xfrm>
          <a:prstGeom prst="rect">
            <a:avLst/>
          </a:prstGeom>
        </p:spPr>
        <p:txBody>
          <a:bodyPr wrap="square">
            <a:spAutoFit/>
          </a:bodyPr>
          <a:lstStyle/>
          <a:p>
            <a:pPr algn="r" rtl="1"/>
            <a:r>
              <a:rPr lang="ar-SA" sz="2800" b="1" dirty="0" smtClean="0">
                <a:solidFill>
                  <a:srgbClr val="FF0000"/>
                </a:solidFill>
                <a:cs typeface="B Titr" pitchFamily="2" charset="-78"/>
              </a:rPr>
              <a:t>برخی از معایب روش حسابداری تعهدی به شرح زیر است</a:t>
            </a:r>
            <a:r>
              <a:rPr lang="en-US" sz="2800" b="1" dirty="0" smtClean="0">
                <a:solidFill>
                  <a:srgbClr val="FF0000"/>
                </a:solidFill>
                <a:cs typeface="B Titr" pitchFamily="2" charset="-78"/>
              </a:rPr>
              <a:t>:</a:t>
            </a:r>
            <a:endParaRPr lang="fa-IR" sz="2800" b="1" dirty="0" smtClean="0">
              <a:solidFill>
                <a:srgbClr val="FF0000"/>
              </a:solidFill>
              <a:cs typeface="B Titr" pitchFamily="2" charset="-78"/>
            </a:endParaRPr>
          </a:p>
          <a:p>
            <a:pPr algn="r" rtl="1"/>
            <a:endParaRPr lang="fa-IR" sz="2800" b="1" dirty="0" smtClean="0">
              <a:solidFill>
                <a:srgbClr val="FF0000"/>
              </a:solidFill>
              <a:cs typeface="B Titr" pitchFamily="2" charset="-78"/>
            </a:endParaRPr>
          </a:p>
          <a:p>
            <a:pPr algn="just" rtl="1"/>
            <a:r>
              <a:rPr lang="en-US" sz="3200" dirty="0" smtClean="0">
                <a:cs typeface="B Koodak" pitchFamily="2" charset="-78"/>
              </a:rPr>
              <a:t/>
            </a:r>
            <a:br>
              <a:rPr lang="en-US" sz="3200" dirty="0" smtClean="0">
                <a:cs typeface="B Koodak" pitchFamily="2" charset="-78"/>
              </a:rPr>
            </a:br>
            <a:r>
              <a:rPr lang="en-US" sz="2800" dirty="0" smtClean="0">
                <a:cs typeface="B Titr" pitchFamily="2" charset="-78"/>
              </a:rPr>
              <a:t>• </a:t>
            </a:r>
            <a:r>
              <a:rPr lang="ar-SA" sz="2800" dirty="0" smtClean="0">
                <a:cs typeface="B Titr" pitchFamily="2" charset="-78"/>
              </a:rPr>
              <a:t>درک حسابداری تعهدی به‌طور کلی در مقایسه با حسابداری نقدی سخت‌تر است و این به‌دلیل پیچیدگی بیشتر صورتهای مالی تعهدی نسبت به صورتهای مالی نقدی است</a:t>
            </a:r>
            <a:r>
              <a:rPr lang="fa-IR" sz="2800" dirty="0" smtClean="0">
                <a:cs typeface="B Titr" pitchFamily="2" charset="-78"/>
              </a:rPr>
              <a:t>.</a:t>
            </a:r>
          </a:p>
          <a:p>
            <a:pPr algn="just" rtl="1"/>
            <a:endParaRPr lang="fa-IR" sz="3200" dirty="0" smtClean="0">
              <a:cs typeface="B Titr" pitchFamily="2" charset="-78"/>
            </a:endParaRPr>
          </a:p>
          <a:p>
            <a:pPr algn="just" rtl="1"/>
            <a:r>
              <a:rPr lang="en-US" sz="3200" dirty="0" smtClean="0">
                <a:cs typeface="B Titr" pitchFamily="2" charset="-78"/>
              </a:rPr>
              <a:t>• </a:t>
            </a:r>
            <a:r>
              <a:rPr lang="ar-SA" sz="3200" dirty="0" smtClean="0">
                <a:cs typeface="B Titr" pitchFamily="2" charset="-78"/>
              </a:rPr>
              <a:t>بالا بودن هزینه‌های استفاده از روش تعهدی به سبب نیاز به آموزش مهارتهای بیشتر در زمینه حسابداری تعهدی نسبت به روش نقدی</a:t>
            </a:r>
            <a:r>
              <a:rPr lang="en-US" sz="3200" dirty="0" smtClean="0">
                <a:cs typeface="B Titr" pitchFamily="2" charset="-78"/>
              </a:rPr>
              <a:t> </a:t>
            </a:r>
            <a:endParaRPr lang="en-US" sz="3200" dirty="0">
              <a:cs typeface="B Titr" pitchFamily="2" charset="-78"/>
            </a:endParaRPr>
          </a:p>
        </p:txBody>
      </p:sp>
    </p:spTree>
  </p:cSld>
  <p:clrMapOvr>
    <a:masterClrMapping/>
  </p:clrMapOvr>
  <mc:AlternateContent xmlns:mc="http://schemas.openxmlformats.org/markup-compatibility/2006">
    <mc:Choice xmlns:p14="http://schemas.microsoft.com/office/powerpoint/2010/main" xmlns=""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14282" y="1142984"/>
            <a:ext cx="8715436" cy="5286412"/>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ular Callout 2"/>
          <p:cNvSpPr/>
          <p:nvPr/>
        </p:nvSpPr>
        <p:spPr>
          <a:xfrm>
            <a:off x="3571868" y="285728"/>
            <a:ext cx="5357850" cy="571504"/>
          </a:xfrm>
          <a:prstGeom prst="wedgeRectCallout">
            <a:avLst>
              <a:gd name="adj1" fmla="val -20833"/>
              <a:gd name="adj2" fmla="val 818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143240" y="357166"/>
            <a:ext cx="5715008" cy="830997"/>
          </a:xfrm>
          <a:prstGeom prst="rect">
            <a:avLst/>
          </a:prstGeom>
        </p:spPr>
        <p:txBody>
          <a:bodyPr wrap="square">
            <a:spAutoFit/>
          </a:bodyPr>
          <a:lstStyle/>
          <a:p>
            <a:pPr algn="r" rtl="1"/>
            <a:r>
              <a:rPr lang="ar-SA" sz="2400" b="1" dirty="0" smtClean="0">
                <a:solidFill>
                  <a:srgbClr val="FF0000"/>
                </a:solidFill>
                <a:cs typeface="B Titr" pitchFamily="2" charset="-78"/>
              </a:rPr>
              <a:t>انتقادهای وارد در به‌کارگیری حسابداری تعهدی</a:t>
            </a:r>
            <a:r>
              <a:rPr lang="en-US" sz="2400" dirty="0" smtClean="0"/>
              <a:t/>
            </a:r>
            <a:br>
              <a:rPr lang="en-US" sz="2400" dirty="0" smtClean="0"/>
            </a:br>
            <a:endParaRPr lang="en-US" sz="2400" dirty="0"/>
          </a:p>
        </p:txBody>
      </p:sp>
      <p:sp>
        <p:nvSpPr>
          <p:cNvPr id="4" name="Rectangle 3"/>
          <p:cNvSpPr/>
          <p:nvPr/>
        </p:nvSpPr>
        <p:spPr>
          <a:xfrm>
            <a:off x="214282" y="1305342"/>
            <a:ext cx="8715436" cy="4832092"/>
          </a:xfrm>
          <a:prstGeom prst="rect">
            <a:avLst/>
          </a:prstGeom>
        </p:spPr>
        <p:txBody>
          <a:bodyPr wrap="square">
            <a:spAutoFit/>
          </a:bodyPr>
          <a:lstStyle/>
          <a:p>
            <a:pPr algn="just" rtl="1"/>
            <a:r>
              <a:rPr lang="ar-SA" sz="2800" dirty="0" smtClean="0">
                <a:cs typeface="B Titr" pitchFamily="2" charset="-78"/>
              </a:rPr>
              <a:t>با توجه به آنچه بیان شد، در زمینه به‌کارگیری حسابداری تعهدی انتقادهایی نیز صورت گرفته است</a:t>
            </a:r>
            <a:r>
              <a:rPr lang="en-US" sz="2800" dirty="0" smtClean="0">
                <a:cs typeface="B Titr" pitchFamily="2" charset="-78"/>
              </a:rPr>
              <a:t>. </a:t>
            </a:r>
            <a:r>
              <a:rPr lang="ar-SA" sz="2800" dirty="0" smtClean="0">
                <a:cs typeface="B Titr" pitchFamily="2" charset="-78"/>
              </a:rPr>
              <a:t>به‌عنوان مثال، منتقدان حسابداری تعهدی در بخش عمومی اظهار می‌دارند که سیستم تعهدی مناسب برای تشکیلاتی است که هدف آن تخصیص است. بنابراین به‌کارگیری آن در بخش عمومی ممکن نیست. تطابق درامدهای نفتی و مالیات با هزینه‌های مصرفی یا سرمایه‌ای ناممکن است.همچنین، گزارش ارزش بازار داراییهایی همچون جاده‌ها، پلها و تونلها و غیره برای انعکاس در ترازنامه از جمله انتقادات وارد بر سیستم حسابداری تعهدی در بخش عمومی به‌شمار می‌رود</a:t>
            </a:r>
            <a:r>
              <a:rPr lang="en-US" sz="2800" dirty="0" smtClean="0">
                <a:cs typeface="B Titr" pitchFamily="2" charset="-78"/>
              </a:rPr>
              <a:t>. </a:t>
            </a:r>
            <a:r>
              <a:rPr lang="ar-SA" sz="2800" dirty="0" smtClean="0">
                <a:cs typeface="B Titr" pitchFamily="2" charset="-78"/>
              </a:rPr>
              <a:t>در عمده موارد، قیمت بازار برای این داراییها وجود ندارد و یا ارزشگذاری دارایی به اندازه ساخت دارایی هزینه‌بر و مشکل است</a:t>
            </a:r>
            <a:r>
              <a:rPr lang="en-US" sz="2800" dirty="0" smtClean="0">
                <a:cs typeface="B Titr" pitchFamily="2" charset="-78"/>
              </a:rPr>
              <a:t>.</a:t>
            </a:r>
            <a:endParaRPr lang="en-US" sz="2800" dirty="0">
              <a:cs typeface="B Titr" pitchFamily="2" charset="-78"/>
            </a:endParaRPr>
          </a:p>
        </p:txBody>
      </p:sp>
    </p:spTree>
  </p:cSld>
  <p:clrMapOvr>
    <a:masterClrMapping/>
  </p:clrMapOvr>
  <mc:AlternateContent xmlns:mc="http://schemas.openxmlformats.org/markup-compatibility/2006">
    <mc:Choice xmlns:p14="http://schemas.microsoft.com/office/powerpoint/2010/main" xmlns="" Requires="p14">
      <p:transition spd="slow" p14:dur="3000">
        <p14:shred pattern="rectang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520" y="1321012"/>
            <a:ext cx="8784976" cy="5184253"/>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own Arrow Callout 2"/>
          <p:cNvSpPr/>
          <p:nvPr/>
        </p:nvSpPr>
        <p:spPr>
          <a:xfrm>
            <a:off x="3059832" y="116632"/>
            <a:ext cx="2520280" cy="115245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51520" y="116632"/>
            <a:ext cx="8712968" cy="6309420"/>
          </a:xfrm>
          <a:prstGeom prst="rect">
            <a:avLst/>
          </a:prstGeom>
        </p:spPr>
        <p:txBody>
          <a:bodyPr wrap="square">
            <a:spAutoFit/>
          </a:bodyPr>
          <a:lstStyle/>
          <a:p>
            <a:pPr algn="r" rtl="1"/>
            <a:r>
              <a:rPr lang="en-US" sz="4000" b="1" dirty="0" smtClean="0">
                <a:solidFill>
                  <a:srgbClr val="FF0000"/>
                </a:solidFill>
                <a:cs typeface="2  Titr" pitchFamily="2" charset="-78"/>
              </a:rPr>
              <a:t>                              </a:t>
            </a:r>
            <a:r>
              <a:rPr lang="fa-IR" sz="4000" b="1" dirty="0" smtClean="0">
                <a:solidFill>
                  <a:srgbClr val="FF0000"/>
                </a:solidFill>
                <a:cs typeface="2  Titr" pitchFamily="2" charset="-78"/>
              </a:rPr>
              <a:t>نتیجه </a:t>
            </a:r>
            <a:r>
              <a:rPr lang="fa-IR" sz="4000" b="1" dirty="0">
                <a:solidFill>
                  <a:srgbClr val="FF0000"/>
                </a:solidFill>
                <a:cs typeface="2  Titr" pitchFamily="2" charset="-78"/>
              </a:rPr>
              <a:t>گیري </a:t>
            </a:r>
            <a:r>
              <a:rPr lang="fa-IR" sz="4000" b="1" dirty="0" smtClean="0">
                <a:solidFill>
                  <a:srgbClr val="FF0000"/>
                </a:solidFill>
                <a:cs typeface="2  Titr" pitchFamily="2" charset="-78"/>
              </a:rPr>
              <a:t>:</a:t>
            </a:r>
            <a:endParaRPr lang="en-US" sz="4000" b="1" dirty="0" smtClean="0">
              <a:solidFill>
                <a:srgbClr val="FF0000"/>
              </a:solidFill>
              <a:cs typeface="2  Titr" pitchFamily="2" charset="-78"/>
            </a:endParaRPr>
          </a:p>
          <a:p>
            <a:pPr algn="r" rtl="1"/>
            <a:endParaRPr lang="en-US" sz="4000" b="1" dirty="0" smtClean="0">
              <a:solidFill>
                <a:srgbClr val="FF0000"/>
              </a:solidFill>
              <a:cs typeface="2  Titr" pitchFamily="2" charset="-78"/>
            </a:endParaRPr>
          </a:p>
          <a:p>
            <a:pPr algn="just" rtl="1"/>
            <a:r>
              <a:rPr lang="fa-IR" sz="3600" dirty="0" smtClean="0">
                <a:cs typeface="2  Titr" pitchFamily="2" charset="-78"/>
              </a:rPr>
              <a:t>ایجاد </a:t>
            </a:r>
            <a:r>
              <a:rPr lang="fa-IR" sz="3600" dirty="0">
                <a:cs typeface="2  Titr" pitchFamily="2" charset="-78"/>
              </a:rPr>
              <a:t>یک تحول بنیادین در نظام حسابداري و گزارشگري مالی </a:t>
            </a:r>
            <a:r>
              <a:rPr lang="fa-IR" sz="3600" dirty="0" smtClean="0">
                <a:cs typeface="2  Titr" pitchFamily="2" charset="-78"/>
              </a:rPr>
              <a:t>ایران </a:t>
            </a:r>
            <a:r>
              <a:rPr lang="fa-IR" sz="3600" dirty="0">
                <a:cs typeface="2  Titr" pitchFamily="2" charset="-78"/>
              </a:rPr>
              <a:t>، علاوه بر تحقق شرایط عمومی مورد نیاز ، </a:t>
            </a:r>
            <a:r>
              <a:rPr lang="fa-IR" sz="3600" dirty="0" smtClean="0">
                <a:cs typeface="2  Titr" pitchFamily="2" charset="-78"/>
              </a:rPr>
              <a:t>مستلزم</a:t>
            </a:r>
            <a:r>
              <a:rPr lang="fa-IR" sz="3600" dirty="0">
                <a:cs typeface="2  Titr" pitchFamily="2" charset="-78"/>
              </a:rPr>
              <a:t> </a:t>
            </a:r>
            <a:r>
              <a:rPr lang="fa-IR" sz="3600" dirty="0" smtClean="0">
                <a:cs typeface="2  Titr" pitchFamily="2" charset="-78"/>
              </a:rPr>
              <a:t>بازنگری در قوانین و مقررات و رویه های عمل در حسابداری دولتی،</a:t>
            </a:r>
            <a:r>
              <a:rPr lang="en-US" sz="3600" dirty="0" smtClean="0">
                <a:cs typeface="2  Titr" pitchFamily="2" charset="-78"/>
              </a:rPr>
              <a:t> </a:t>
            </a:r>
            <a:r>
              <a:rPr lang="fa-IR" sz="3600" dirty="0" smtClean="0">
                <a:cs typeface="2  Titr" pitchFamily="2" charset="-78"/>
              </a:rPr>
              <a:t>بوجود </a:t>
            </a:r>
            <a:r>
              <a:rPr lang="fa-IR" sz="3600" dirty="0">
                <a:cs typeface="2  Titr" pitchFamily="2" charset="-78"/>
              </a:rPr>
              <a:t>آمدن تغییراتی اساسی در نگرش مقامات مسئول نسبت به فرهنگ پاسخگویی و اعتقاد راسخ و راستین آنان به </a:t>
            </a:r>
            <a:r>
              <a:rPr lang="fa-IR" sz="3600" dirty="0" smtClean="0">
                <a:cs typeface="2  Titr" pitchFamily="2" charset="-78"/>
              </a:rPr>
              <a:t>ایفاي</a:t>
            </a:r>
            <a:r>
              <a:rPr lang="en-US" sz="3600" dirty="0" smtClean="0">
                <a:cs typeface="2  Titr" pitchFamily="2" charset="-78"/>
              </a:rPr>
              <a:t> </a:t>
            </a:r>
            <a:r>
              <a:rPr lang="fa-IR" sz="3600" dirty="0" smtClean="0">
                <a:cs typeface="2  Titr" pitchFamily="2" charset="-78"/>
              </a:rPr>
              <a:t>عملی </a:t>
            </a:r>
            <a:r>
              <a:rPr lang="fa-IR" sz="3600" dirty="0">
                <a:cs typeface="2  Titr" pitchFamily="2" charset="-78"/>
              </a:rPr>
              <a:t>مسئولیت پاسخگویی در برابر شهروندان ، یعنی پاسخ خواهان یا صاحبان واقعی حق </a:t>
            </a:r>
            <a:r>
              <a:rPr lang="fa-IR" sz="3600" dirty="0" smtClean="0">
                <a:cs typeface="2  Titr" pitchFamily="2" charset="-78"/>
              </a:rPr>
              <a:t>و پرورش </a:t>
            </a:r>
            <a:r>
              <a:rPr lang="fa-IR" sz="3600" dirty="0">
                <a:cs typeface="2  Titr" pitchFamily="2" charset="-78"/>
              </a:rPr>
              <a:t>فرهنگ پاسخ خواهی صاحبان حق </a:t>
            </a:r>
            <a:r>
              <a:rPr lang="fa-IR" sz="3600" dirty="0" smtClean="0">
                <a:cs typeface="2  Titr" pitchFamily="2" charset="-78"/>
              </a:rPr>
              <a:t>می باشد . </a:t>
            </a:r>
            <a:endParaRPr lang="en-US" sz="3200" dirty="0">
              <a:cs typeface="2  Titr" pitchFamily="2" charset="-78"/>
            </a:endParaRPr>
          </a:p>
        </p:txBody>
      </p:sp>
    </p:spTree>
    <p:extLst>
      <p:ext uri="{BB962C8B-B14F-4D97-AF65-F5344CB8AC3E}">
        <p14:creationId xmlns:p14="http://schemas.microsoft.com/office/powerpoint/2010/main" xmlns="" val="1011538874"/>
      </p:ext>
    </p:extLst>
  </p:cSld>
  <p:clrMapOvr>
    <a:masterClrMapping/>
  </p:clrMapOvr>
  <mc:AlternateContent xmlns:mc="http://schemas.openxmlformats.org/markup-compatibility/2006">
    <mc:Choice xmlns:p14="http://schemas.microsoft.com/office/powerpoint/2010/main" xmlns="" Requires="p14">
      <p:transition spd="slow" p14:dur="2000">
        <p14:ferris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 name="Rectangle 2"/>
          <p:cNvSpPr/>
          <p:nvPr/>
        </p:nvSpPr>
        <p:spPr>
          <a:xfrm>
            <a:off x="3470575" y="2967335"/>
            <a:ext cx="2202847"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با تشکر </a:t>
            </a:r>
          </a:p>
          <a:p>
            <a:pPr algn="ctr"/>
            <a:r>
              <a:rPr lang="fa-I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پایان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xmlns="" val="466981231"/>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85720" y="357166"/>
            <a:ext cx="8572560"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89" name="Rectangle 1"/>
          <p:cNvSpPr>
            <a:spLocks noChangeArrowheads="1"/>
          </p:cNvSpPr>
          <p:nvPr/>
        </p:nvSpPr>
        <p:spPr bwMode="auto">
          <a:xfrm>
            <a:off x="357158" y="857232"/>
            <a:ext cx="842968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40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تا قبل از صدور بیانیه</a:t>
            </a:r>
            <a:r>
              <a:rPr kumimoji="0" lang="en-US" sz="40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  34 , </a:t>
            </a:r>
            <a:r>
              <a:rPr kumimoji="0" lang="ar-SA" sz="40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نظام حسابداری وگزارشگری مالی دولت های ایالتی و محلی کشور امریکا بر اساس چارچوب نظری موضوع بیانیه ی مفهومی شماره ی یک واصول دوازده گانه وبیش از سی بیانیه ی استاندارد مصوب هیات استاندارد های حسابداری دولتی طراحی گردیده بود </a:t>
            </a:r>
            <a:r>
              <a:rPr kumimoji="0" lang="en-US" sz="40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a:t>
            </a:r>
            <a:endParaRPr kumimoji="0" lang="en-US" sz="4000" b="0" i="0" u="none" strike="noStrike" cap="none" normalizeH="0" baseline="0" dirty="0" smtClean="0">
              <a:ln>
                <a:noFill/>
              </a:ln>
              <a:solidFill>
                <a:schemeClr val="tx1"/>
              </a:solidFill>
              <a:effectLst/>
              <a:latin typeface="Arial" pitchFamily="34" charset="0"/>
              <a:cs typeface="B Titr" pitchFamily="2" charset="-78"/>
            </a:endParaRPr>
          </a:p>
        </p:txBody>
      </p:sp>
    </p:spTree>
  </p:cSld>
  <p:clrMapOvr>
    <a:masterClrMapping/>
  </p:clrMapOvr>
  <p:transition spd="slow">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85720" y="357166"/>
            <a:ext cx="8572560"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57158" y="785794"/>
            <a:ext cx="8429652" cy="5078313"/>
          </a:xfrm>
          <a:prstGeom prst="rect">
            <a:avLst/>
          </a:prstGeom>
        </p:spPr>
        <p:txBody>
          <a:bodyPr wrap="square">
            <a:spAutoFit/>
          </a:bodyPr>
          <a:lstStyle/>
          <a:p>
            <a:pPr lvl="0" algn="justLow" rtl="1" eaLnBrk="0" fontAlgn="base" hangingPunct="0">
              <a:spcBef>
                <a:spcPct val="0"/>
              </a:spcBef>
              <a:spcAft>
                <a:spcPct val="0"/>
              </a:spcAft>
            </a:pPr>
            <a:r>
              <a:rPr kumimoji="0" lang="ar-SA" sz="36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در سال 1999 مدل جدید گزارشگری مالی دولتی مصوب</a:t>
            </a:r>
            <a:r>
              <a:rPr kumimoji="0" lang="en-US" sz="36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(GASB )</a:t>
            </a:r>
            <a:r>
              <a:rPr kumimoji="0" lang="ar-SA" sz="36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طی یک بیانه ی مفصل حاوی 166 بند به همراه ضمائم آن به شماره ی 34 ابلاغ گردیده.در واقع بیانیه 34 براساس </a:t>
            </a:r>
            <a:r>
              <a:rPr kumimoji="0" lang="ar-SA" sz="3600" b="0" i="0" u="none" strike="noStrike" cap="none" normalizeH="0" baseline="0" dirty="0" smtClean="0">
                <a:ln>
                  <a:noFill/>
                </a:ln>
                <a:solidFill>
                  <a:srgbClr val="FF0000"/>
                </a:solidFill>
                <a:effectLst/>
                <a:latin typeface="Tahoma" pitchFamily="34" charset="0"/>
                <a:ea typeface="Times New Roman" pitchFamily="18" charset="0"/>
                <a:cs typeface="B Titr" pitchFamily="2" charset="-78"/>
              </a:rPr>
              <a:t>چارچوب نظری مبتنی بر مسئولیت پاسخگویی</a:t>
            </a:r>
            <a:r>
              <a:rPr kumimoji="0" lang="ar-SA" sz="36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 موضوع بیانیه ی مفهومی شماره ی یک تدوین گردیده است که ویژگی های نظام حسابداری و گزارشگری مالی دولتهای ایالتی ومحلی امریکا را که در آغاز هزاره ی سوم میلادی در جریان اجراست, به تفضیل بیان میکند </a:t>
            </a:r>
            <a:r>
              <a:rPr kumimoji="0" lang="en-US" sz="36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a:t>
            </a:r>
            <a:endParaRPr kumimoji="0" lang="en-US" sz="4800" b="0" i="0" u="none" strike="noStrike" cap="none" normalizeH="0" baseline="0" dirty="0" smtClean="0">
              <a:ln>
                <a:noFill/>
              </a:ln>
              <a:solidFill>
                <a:schemeClr val="tx1"/>
              </a:solidFill>
              <a:effectLst/>
              <a:latin typeface="Arial" pitchFamily="34" charset="0"/>
              <a:cs typeface="B Titr" pitchFamily="2" charset="-78"/>
            </a:endParaRPr>
          </a:p>
        </p:txBody>
      </p:sp>
    </p:spTree>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85720" y="357166"/>
            <a:ext cx="8572560"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5" name="Rectangle 1"/>
          <p:cNvSpPr>
            <a:spLocks noChangeArrowheads="1"/>
          </p:cNvSpPr>
          <p:nvPr/>
        </p:nvSpPr>
        <p:spPr bwMode="auto">
          <a:xfrm>
            <a:off x="357158" y="857232"/>
            <a:ext cx="850112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4000" b="0" i="0" u="none" strike="noStrike" cap="none" normalizeH="0" baseline="0" dirty="0" smtClean="0">
                <a:ln>
                  <a:noFill/>
                </a:ln>
                <a:solidFill>
                  <a:schemeClr val="tx1"/>
                </a:solidFill>
                <a:effectLst/>
                <a:latin typeface="Calibri" pitchFamily="34" charset="0"/>
                <a:ea typeface="Calibri" pitchFamily="34" charset="0"/>
                <a:cs typeface="B Titr" pitchFamily="2" charset="-78"/>
              </a:rPr>
              <a:t>انتشار بیانیه شمارۀ 34</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B Titr" pitchFamily="2" charset="-78"/>
              </a:rPr>
              <a:t> (GASB 34)  </a:t>
            </a:r>
            <a:r>
              <a:rPr kumimoji="0" lang="ar-SA" sz="4000" b="1" i="0" u="none" strike="noStrike" cap="none" normalizeH="0" baseline="0" dirty="0" smtClean="0">
                <a:ln>
                  <a:noFill/>
                </a:ln>
                <a:solidFill>
                  <a:srgbClr val="0B4CA6"/>
                </a:solidFill>
                <a:effectLst/>
                <a:latin typeface="Calibri" pitchFamily="34" charset="0"/>
                <a:ea typeface="Calibri" pitchFamily="34" charset="0"/>
                <a:cs typeface="B Titr" pitchFamily="2" charset="-78"/>
              </a:rPr>
              <a:t>هیئت تدوین استانداردهای حسابداری دولتی  </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B Titr" pitchFamily="2" charset="-78"/>
              </a:rPr>
              <a:t>در سال 1999 با عنوان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B Titr" pitchFamily="2" charset="-78"/>
              </a:rPr>
              <a:t>«</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B Titr" pitchFamily="2" charset="-78"/>
              </a:rPr>
              <a:t>صورتهای مالی اساسی و گزارش تجزیه‌وتحلیل مدیریت برای دولتهای محلی و ایالتی»،‌ تحولی بزرگ در حسابداری دولتی ایجاد نمود و برای اولین بار حسابداری تعهدی را برای تمام فعالیتهای دولتی الزامی نمود</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B Titr" pitchFamily="2" charset="-78"/>
              </a:rPr>
              <a:t>.</a:t>
            </a:r>
            <a:endParaRPr kumimoji="0" lang="en-US" sz="4000" b="0" i="0" u="none" strike="noStrike" cap="none" normalizeH="0" baseline="0" dirty="0" smtClean="0">
              <a:ln>
                <a:noFill/>
              </a:ln>
              <a:solidFill>
                <a:schemeClr val="tx1"/>
              </a:solidFill>
              <a:effectLst/>
              <a:latin typeface="Arial" pitchFamily="34" charset="0"/>
              <a:cs typeface="B Titr" pitchFamily="2" charset="-78"/>
            </a:endParaRPr>
          </a:p>
        </p:txBody>
      </p:sp>
    </p:spTree>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85720" y="357166"/>
            <a:ext cx="8643998"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85752" y="954362"/>
            <a:ext cx="8643966" cy="4832092"/>
          </a:xfrm>
          <a:prstGeom prst="rect">
            <a:avLst/>
          </a:prstGeom>
        </p:spPr>
        <p:txBody>
          <a:bodyPr wrap="square">
            <a:spAutoFit/>
          </a:bodyPr>
          <a:lstStyle/>
          <a:p>
            <a:pPr algn="just" rtl="1"/>
            <a:r>
              <a:rPr lang="ar-SA" sz="4400" dirty="0">
                <a:cs typeface="B Titr" pitchFamily="2" charset="-78"/>
              </a:rPr>
              <a:t>شالوده نظام حسابداري در بخش دولتي و غير انتفاعي بر مفهوم مسئوليت پاسخگويي قرار دارد. براساس اين مفهوم، دولتها بايد در برابر شهروندان خود پاسخگو باشند و بتوانند فرايند جمع آوري منابع مالي و نحوه مصرف اين منابع را به گونه اي مناسب توجيه كنند.</a:t>
            </a:r>
            <a:endParaRPr lang="en-US" sz="4400" dirty="0">
              <a:cs typeface="B Titr" pitchFamily="2" charset="-78"/>
            </a:endParaRP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357166"/>
            <a:ext cx="8750206"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9512" y="260648"/>
            <a:ext cx="8712968" cy="5693866"/>
          </a:xfrm>
          <a:prstGeom prst="rect">
            <a:avLst/>
          </a:prstGeom>
        </p:spPr>
        <p:txBody>
          <a:bodyPr wrap="square">
            <a:spAutoFit/>
          </a:bodyPr>
          <a:lstStyle/>
          <a:p>
            <a:pPr algn="just" rtl="1"/>
            <a:endParaRPr lang="en-US" sz="2800" b="1" i="1" dirty="0" smtClean="0">
              <a:cs typeface="2  Titr" pitchFamily="2" charset="-78"/>
            </a:endParaRPr>
          </a:p>
          <a:p>
            <a:pPr algn="just" rtl="1"/>
            <a:r>
              <a:rPr lang="fa-IR" sz="2800" b="1" i="1" dirty="0" smtClean="0">
                <a:cs typeface="2  Titr" pitchFamily="2" charset="-78"/>
              </a:rPr>
              <a:t>شاید </a:t>
            </a:r>
            <a:r>
              <a:rPr lang="fa-IR" sz="2800" b="1" i="1" dirty="0">
                <a:cs typeface="2  Titr" pitchFamily="2" charset="-78"/>
              </a:rPr>
              <a:t>بتوان پذیرفت که چشمگیر ترین دگرگونی در مدل گزارشگری مالی دولتی </a:t>
            </a:r>
            <a:r>
              <a:rPr lang="fa-IR" sz="2800" b="1" i="1" dirty="0" smtClean="0">
                <a:cs typeface="2  Titr" pitchFamily="2" charset="-78"/>
              </a:rPr>
              <a:t> </a:t>
            </a:r>
            <a:r>
              <a:rPr lang="fa-IR" sz="2800" b="1" i="1" dirty="0">
                <a:cs typeface="2  Titr" pitchFamily="2" charset="-78"/>
              </a:rPr>
              <a:t>و غیر انتفاعی تهیه صورتهای مالی اساسی دولت به عنوان یک </a:t>
            </a:r>
            <a:r>
              <a:rPr lang="fa-IR" sz="2800" b="1" i="1" dirty="0" smtClean="0">
                <a:cs typeface="2  Titr" pitchFamily="2" charset="-78"/>
              </a:rPr>
              <a:t>شخصیت</a:t>
            </a:r>
            <a:r>
              <a:rPr lang="en-US" sz="2800" b="1" i="1" dirty="0" smtClean="0">
                <a:cs typeface="2  Titr" pitchFamily="2" charset="-78"/>
              </a:rPr>
              <a:t> </a:t>
            </a:r>
            <a:r>
              <a:rPr lang="fa-IR" sz="2800" b="1" i="1" dirty="0" smtClean="0">
                <a:cs typeface="2  Titr" pitchFamily="2" charset="-78"/>
              </a:rPr>
              <a:t>حسابداری </a:t>
            </a:r>
            <a:r>
              <a:rPr lang="fa-IR" sz="2800" b="1" i="1" dirty="0">
                <a:cs typeface="2  Titr" pitchFamily="2" charset="-78"/>
              </a:rPr>
              <a:t>است.</a:t>
            </a:r>
          </a:p>
          <a:p>
            <a:pPr algn="just" rtl="1"/>
            <a:r>
              <a:rPr lang="fa-IR" sz="2800" b="1" i="1" dirty="0">
                <a:cs typeface="2  Titr" pitchFamily="2" charset="-78"/>
              </a:rPr>
              <a:t> این مجموعه از صورتهای مالی بر مبنای تعهدی کامل تهیه شده و وضعیت </a:t>
            </a:r>
            <a:r>
              <a:rPr lang="fa-IR" sz="2800" b="1" i="1" dirty="0" smtClean="0">
                <a:cs typeface="2  Titr" pitchFamily="2" charset="-78"/>
              </a:rPr>
              <a:t> </a:t>
            </a:r>
            <a:r>
              <a:rPr lang="fa-IR" sz="2800" b="1" i="1" dirty="0">
                <a:cs typeface="2  Titr" pitchFamily="2" charset="-78"/>
              </a:rPr>
              <a:t>مالی و نتایج عملیات دولت را بدون توجه به ساختار زیر بنایی حسابهای </a:t>
            </a:r>
            <a:r>
              <a:rPr lang="fa-IR" sz="2800" b="1" i="1" dirty="0" smtClean="0">
                <a:cs typeface="2  Titr" pitchFamily="2" charset="-78"/>
              </a:rPr>
              <a:t>مستقل </a:t>
            </a:r>
            <a:r>
              <a:rPr lang="fa-IR" sz="2800" b="1" i="1" dirty="0">
                <a:cs typeface="2  Titr" pitchFamily="2" charset="-78"/>
              </a:rPr>
              <a:t>آن در قالب دو </a:t>
            </a:r>
            <a:r>
              <a:rPr lang="fa-IR" sz="2800" b="1" i="1" dirty="0">
                <a:solidFill>
                  <a:srgbClr val="006600"/>
                </a:solidFill>
                <a:cs typeface="2  Titr" pitchFamily="2" charset="-78"/>
              </a:rPr>
              <a:t>مجموعه فعالیتهای از نوع دولتی</a:t>
            </a:r>
            <a:r>
              <a:rPr lang="fa-IR" sz="2800" b="1" i="1" dirty="0">
                <a:cs typeface="2  Titr" pitchFamily="2" charset="-78"/>
              </a:rPr>
              <a:t> و </a:t>
            </a:r>
            <a:r>
              <a:rPr lang="fa-IR" sz="2800" b="1" i="1" dirty="0">
                <a:solidFill>
                  <a:srgbClr val="CC3300"/>
                </a:solidFill>
                <a:cs typeface="2  Titr" pitchFamily="2" charset="-78"/>
              </a:rPr>
              <a:t>مجموعه فعالیتهای از نوع</a:t>
            </a:r>
            <a:r>
              <a:rPr lang="fa-IR" sz="2800" b="1" i="1" dirty="0">
                <a:cs typeface="2  Titr" pitchFamily="2" charset="-78"/>
              </a:rPr>
              <a:t> </a:t>
            </a:r>
            <a:r>
              <a:rPr lang="fa-IR" sz="2800" b="1" i="1" dirty="0" smtClean="0">
                <a:cs typeface="2  Titr" pitchFamily="2" charset="-78"/>
              </a:rPr>
              <a:t> </a:t>
            </a:r>
            <a:r>
              <a:rPr lang="fa-IR" sz="2800" b="1" i="1" dirty="0">
                <a:solidFill>
                  <a:srgbClr val="CC3300"/>
                </a:solidFill>
                <a:cs typeface="2  Titr" pitchFamily="2" charset="-78"/>
              </a:rPr>
              <a:t>انتفاعی</a:t>
            </a:r>
            <a:r>
              <a:rPr lang="fa-IR" sz="2800" b="1" i="1" dirty="0">
                <a:cs typeface="2  Titr" pitchFamily="2" charset="-78"/>
              </a:rPr>
              <a:t> با یکدیگر ترکیب کرده و ارائه می کند.</a:t>
            </a:r>
          </a:p>
          <a:p>
            <a:pPr algn="just" rtl="1"/>
            <a:r>
              <a:rPr lang="fa-IR" sz="2800" b="1" i="1" dirty="0">
                <a:cs typeface="2  Titr" pitchFamily="2" charset="-78"/>
              </a:rPr>
              <a:t> صورتهای ارائه شده در برگیرنده اطلاعاتی خواهد بود که در جهت ارزیابی </a:t>
            </a:r>
            <a:r>
              <a:rPr lang="fa-IR" sz="2800" b="1" i="1" dirty="0" smtClean="0">
                <a:cs typeface="2  Titr" pitchFamily="2" charset="-78"/>
              </a:rPr>
              <a:t> </a:t>
            </a:r>
            <a:r>
              <a:rPr lang="fa-IR" sz="2800" b="1" i="1" dirty="0">
                <a:cs typeface="2  Titr" pitchFamily="2" charset="-78"/>
              </a:rPr>
              <a:t>مسئولیت پاسخگویی عملیاتی مفید است.</a:t>
            </a:r>
          </a:p>
          <a:p>
            <a:pPr algn="just" rtl="1"/>
            <a:r>
              <a:rPr lang="fa-IR" sz="2800" b="1" i="1" dirty="0">
                <a:cs typeface="2  Titr" pitchFamily="2" charset="-78"/>
              </a:rPr>
              <a:t> </a:t>
            </a:r>
            <a:r>
              <a:rPr lang="fa-IR" sz="2800" b="1" i="1" dirty="0">
                <a:solidFill>
                  <a:srgbClr val="FF0000"/>
                </a:solidFill>
                <a:cs typeface="2  Titr" pitchFamily="2" charset="-78"/>
              </a:rPr>
              <a:t>این صورتها شامل دو نوع گزارش مالی صورت خالص دارائیها و صورت </a:t>
            </a:r>
            <a:r>
              <a:rPr lang="fa-IR" sz="2800" b="1" i="1" dirty="0" smtClean="0">
                <a:solidFill>
                  <a:srgbClr val="FF0000"/>
                </a:solidFill>
                <a:cs typeface="2  Titr" pitchFamily="2" charset="-78"/>
              </a:rPr>
              <a:t> </a:t>
            </a:r>
            <a:r>
              <a:rPr lang="fa-IR" sz="2800" b="1" i="1" dirty="0">
                <a:solidFill>
                  <a:srgbClr val="FF0000"/>
                </a:solidFill>
                <a:cs typeface="2  Titr" pitchFamily="2" charset="-78"/>
              </a:rPr>
              <a:t>فعالیتها است. </a:t>
            </a:r>
            <a:endParaRPr lang="en-US" sz="2800" b="1" i="1" dirty="0">
              <a:solidFill>
                <a:srgbClr val="FF0000"/>
              </a:solidFill>
              <a:cs typeface="2  Titr" pitchFamily="2" charset="-78"/>
            </a:endParaRPr>
          </a:p>
        </p:txBody>
      </p:sp>
    </p:spTree>
    <p:extLst>
      <p:ext uri="{BB962C8B-B14F-4D97-AF65-F5344CB8AC3E}">
        <p14:creationId xmlns:p14="http://schemas.microsoft.com/office/powerpoint/2010/main" xmlns="" val="3765400873"/>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nip Diagonal Corner Rectangle 4"/>
          <p:cNvSpPr/>
          <p:nvPr/>
        </p:nvSpPr>
        <p:spPr>
          <a:xfrm>
            <a:off x="4286248" y="285728"/>
            <a:ext cx="4572032" cy="571504"/>
          </a:xfrm>
          <a:prstGeom prst="snip2Diag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286248" y="357166"/>
            <a:ext cx="4517930" cy="400110"/>
          </a:xfrm>
          <a:prstGeom prst="rect">
            <a:avLst/>
          </a:prstGeom>
        </p:spPr>
        <p:txBody>
          <a:bodyPr wrap="square">
            <a:spAutoFit/>
          </a:bodyPr>
          <a:lstStyle/>
          <a:p>
            <a:pPr algn="r" rtl="1"/>
            <a:r>
              <a:rPr lang="ar-SA" sz="2000" b="1" dirty="0">
                <a:solidFill>
                  <a:srgbClr val="FFFF00"/>
                </a:solidFill>
                <a:cs typeface="B Titr" pitchFamily="2" charset="-78"/>
              </a:rPr>
              <a:t>ضرورت و اهمیت به‌کارگیری حسابداری تعهدی</a:t>
            </a:r>
            <a:endParaRPr lang="en-US" sz="2000" dirty="0">
              <a:solidFill>
                <a:srgbClr val="FFFF00"/>
              </a:solidFill>
              <a:cs typeface="B Titr" pitchFamily="2" charset="-78"/>
            </a:endParaRPr>
          </a:p>
        </p:txBody>
      </p:sp>
      <p:sp>
        <p:nvSpPr>
          <p:cNvPr id="4" name="Rounded Rectangle 3"/>
          <p:cNvSpPr/>
          <p:nvPr/>
        </p:nvSpPr>
        <p:spPr>
          <a:xfrm>
            <a:off x="285720" y="1142984"/>
            <a:ext cx="8572560" cy="5072098"/>
          </a:xfrm>
          <a:prstGeom prst="roundRect">
            <a:avLst>
              <a:gd name="adj" fmla="val 5200"/>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200" dirty="0">
                <a:solidFill>
                  <a:schemeClr val="tx1"/>
                </a:solidFill>
                <a:cs typeface="B Titr" pitchFamily="2" charset="-78"/>
              </a:rPr>
              <a:t>تاکنون در تحقیقات انجام‌شده در ایران، به‌خصوص در مورد حسابداری دولتی، صرفاً به مزایای استفاده از روش تعهدی پرداخته شده و در کشور ما هنوز موانع و ظرفیتهای لازم برای استقرار آن بیان و بررسی نشده است</a:t>
            </a:r>
            <a:r>
              <a:rPr lang="en-US" sz="3200" dirty="0">
                <a:solidFill>
                  <a:schemeClr val="tx1"/>
                </a:solidFill>
                <a:cs typeface="B Titr" pitchFamily="2" charset="-78"/>
              </a:rPr>
              <a:t>. </a:t>
            </a:r>
            <a:r>
              <a:rPr lang="ar-SA" sz="3200" dirty="0">
                <a:solidFill>
                  <a:schemeClr val="tx1"/>
                </a:solidFill>
                <a:cs typeface="B Titr" pitchFamily="2" charset="-78"/>
              </a:rPr>
              <a:t>در امر پذیرش حسابداری تعهدی توصیه شده است که کشورها باید واقعبین و عملگرا باشند و در محدوده منابع و ظرفیتها قدم بردارند؛ به این دلیل که فرایند باید تدریجی باشد تا ظرفیت حرفه‌ای (مانند نیروی انسانی متخصص) توسعه یابد.</a:t>
            </a:r>
            <a:endParaRPr lang="en-US" sz="3200" dirty="0">
              <a:solidFill>
                <a:schemeClr val="tx1"/>
              </a:solidFill>
              <a:cs typeface="B Titr" pitchFamily="2" charset="-78"/>
            </a:endParaRPr>
          </a:p>
        </p:txBody>
      </p:sp>
    </p:spTree>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5720" y="357166"/>
            <a:ext cx="8572560"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200" dirty="0">
                <a:solidFill>
                  <a:schemeClr val="tx1"/>
                </a:solidFill>
                <a:cs typeface="B Titr" pitchFamily="2" charset="-78"/>
              </a:rPr>
              <a:t>ادبیات حسابداری مدرن بخش عمومی، بر اندازه‌گیری کارایی تاکید دارد. بنابراین توصیه شده است که مجموعه صورتهای مالی بر مبنای حسابداری تعهدی تنظیم شود. اندازه‌گیری کارایی هر فعالیتی به تعیین صحیح میزان ورودیها و خروجیهای منابع برای آن فعالیت نیاز دارد</a:t>
            </a:r>
            <a:r>
              <a:rPr lang="en-US" sz="3200" dirty="0">
                <a:solidFill>
                  <a:schemeClr val="tx1"/>
                </a:solidFill>
                <a:cs typeface="B Titr" pitchFamily="2" charset="-78"/>
              </a:rPr>
              <a:t>. </a:t>
            </a:r>
            <a:r>
              <a:rPr lang="ar-SA" sz="3200" dirty="0">
                <a:solidFill>
                  <a:schemeClr val="tx1"/>
                </a:solidFill>
                <a:cs typeface="B Titr" pitchFamily="2" charset="-78"/>
              </a:rPr>
              <a:t>به‌طور عمده این ورودیها و خروجیها توسط سیستم حسابداری هر واحد اقتصادی باید شناسایی، اندازه‌گیری و در نهایت ثبت و گزارش شود</a:t>
            </a:r>
            <a:r>
              <a:rPr lang="en-US" sz="3200" dirty="0">
                <a:solidFill>
                  <a:schemeClr val="tx1"/>
                </a:solidFill>
                <a:cs typeface="B Titr" pitchFamily="2" charset="-78"/>
              </a:rPr>
              <a:t>.</a:t>
            </a:r>
            <a:r>
              <a:rPr lang="ar-SA" sz="3200" dirty="0">
                <a:solidFill>
                  <a:schemeClr val="tx1"/>
                </a:solidFill>
                <a:cs typeface="B Titr" pitchFamily="2" charset="-78"/>
              </a:rPr>
              <a:t>در گذشته تصور بر این بود که سیستم نقدی برای بخش عمومی مناسبتر است، زیرا با قوانین و مقررات سازگاری بیشتر دارد. </a:t>
            </a:r>
            <a:endParaRPr lang="en-US" sz="3200" dirty="0"/>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85720" y="357166"/>
            <a:ext cx="8572560"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en-US" sz="3200" dirty="0"/>
          </a:p>
        </p:txBody>
      </p:sp>
      <p:sp>
        <p:nvSpPr>
          <p:cNvPr id="2" name="Rectangle 1"/>
          <p:cNvSpPr/>
          <p:nvPr/>
        </p:nvSpPr>
        <p:spPr>
          <a:xfrm>
            <a:off x="571472" y="626820"/>
            <a:ext cx="8001056" cy="5632311"/>
          </a:xfrm>
          <a:prstGeom prst="rect">
            <a:avLst/>
          </a:prstGeom>
        </p:spPr>
        <p:txBody>
          <a:bodyPr wrap="square">
            <a:spAutoFit/>
          </a:bodyPr>
          <a:lstStyle/>
          <a:p>
            <a:pPr algn="just" rtl="1"/>
            <a:r>
              <a:rPr lang="ar-SA" sz="4000" dirty="0" smtClean="0">
                <a:solidFill>
                  <a:schemeClr val="tx1"/>
                </a:solidFill>
                <a:cs typeface="B Titr" pitchFamily="2" charset="-78"/>
              </a:rPr>
              <a:t>حسابداری تعهدی عملکرد صحیح فعالیتهای بخش عمومی را گزارش می‌کند و امکان کارایی مدیریت را فراهم می‌سازد تا رسیدن به هدفها با کمترین هزینه میسر شود</a:t>
            </a:r>
            <a:r>
              <a:rPr lang="en-US" sz="4000" dirty="0" smtClean="0">
                <a:solidFill>
                  <a:schemeClr val="tx1"/>
                </a:solidFill>
                <a:cs typeface="B Titr" pitchFamily="2" charset="-78"/>
              </a:rPr>
              <a:t>.  </a:t>
            </a:r>
            <a:r>
              <a:rPr lang="ar-SA" sz="4000" dirty="0" smtClean="0">
                <a:solidFill>
                  <a:schemeClr val="tx1"/>
                </a:solidFill>
                <a:cs typeface="B Titr" pitchFamily="2" charset="-78"/>
              </a:rPr>
              <a:t>از آنجا که حسابداری تعهدی پیشنیاز بودجه‌ریزی عملیاتی است، در سیستم حسابداری دولتی نیز تغییرات زیادی انجام گرفت اما حسابداری دولتی در ایران همچنان نقدی تعدیل‌شده باقی مانده است</a:t>
            </a:r>
            <a:r>
              <a:rPr lang="en-US" sz="4000" dirty="0" smtClean="0"/>
              <a:t>. </a:t>
            </a:r>
            <a:endParaRPr lang="en-US" sz="4000" dirty="0"/>
          </a:p>
        </p:txBody>
      </p:sp>
    </p:spTree>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980</Words>
  <Application>Microsoft Office PowerPoint</Application>
  <PresentationFormat>On-screen Show (4:3)</PresentationFormat>
  <Paragraphs>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7201</dc:creator>
  <cp:lastModifiedBy>Administrator</cp:lastModifiedBy>
  <cp:revision>40</cp:revision>
  <dcterms:created xsi:type="dcterms:W3CDTF">2014-02-19T08:38:14Z</dcterms:created>
  <dcterms:modified xsi:type="dcterms:W3CDTF">2014-02-26T14:02:52Z</dcterms:modified>
</cp:coreProperties>
</file>