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notesMasterIdLst>
    <p:notesMasterId r:id="rId14"/>
  </p:notesMasterIdLst>
  <p:handoutMasterIdLst>
    <p:handoutMasterId r:id="rId15"/>
  </p:handoutMasterIdLst>
  <p:sldIdLst>
    <p:sldId id="256" r:id="rId4"/>
    <p:sldId id="375" r:id="rId5"/>
    <p:sldId id="388" r:id="rId6"/>
    <p:sldId id="392" r:id="rId7"/>
    <p:sldId id="372" r:id="rId8"/>
    <p:sldId id="393" r:id="rId9"/>
    <p:sldId id="389" r:id="rId10"/>
    <p:sldId id="390" r:id="rId11"/>
    <p:sldId id="387" r:id="rId12"/>
    <p:sldId id="391" r:id="rId13"/>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50B5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aximized" horzBarState="maximized">
    <p:restoredLeft sz="65385" autoAdjust="0"/>
    <p:restoredTop sz="86477" autoAdjust="0"/>
  </p:normalViewPr>
  <p:slideViewPr>
    <p:cSldViewPr>
      <p:cViewPr>
        <p:scale>
          <a:sx n="70" d="100"/>
          <a:sy n="70" d="100"/>
        </p:scale>
        <p:origin x="-258" y="-168"/>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340" y="-114"/>
      </p:cViewPr>
      <p:guideLst>
        <p:guide orient="horz" pos="3223"/>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5/24/2014</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xmlns="" val="23760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B5BEAAA2-8DB3-4683-B13E-BF9F51752E65}" type="datetimeFigureOut">
              <a:rPr lang="en-US" smtClean="0"/>
              <a:pPr/>
              <a:t>5/24/2014</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D0A053F2-9E7B-445D-99B4-A694084F90CA}" type="slidenum">
              <a:rPr lang="en-US" smtClean="0"/>
              <a:pPr/>
              <a:t>‹#›</a:t>
            </a:fld>
            <a:endParaRPr lang="en-US"/>
          </a:p>
        </p:txBody>
      </p:sp>
    </p:spTree>
    <p:extLst>
      <p:ext uri="{BB962C8B-B14F-4D97-AF65-F5344CB8AC3E}">
        <p14:creationId xmlns:p14="http://schemas.microsoft.com/office/powerpoint/2010/main" xmlns="" val="2388654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1435/07/25</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1435/07/25</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1435/07/25</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1435/07/25</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1435/07/25</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1435/07/25</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1435/07/25</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1435/07/25</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1435/07/25</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1435/07/25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1435/07/25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1435/07/25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1435/07/25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1435/07/25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1435/07/25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1435/07/25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1435/07/25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1435/07/25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1435/07/25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1435/07/25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1435/07/25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1435/07/25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1435/07/25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1435/07/25</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1435/07/25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a:bodyPr>
          <a:lstStyle/>
          <a:p>
            <a:pPr eaLnBrk="1" fontAlgn="auto" hangingPunct="1">
              <a:spcAft>
                <a:spcPts val="0"/>
              </a:spcAft>
              <a:buFont typeface="Wingdings 2"/>
              <a:buNone/>
              <a:defRPr/>
            </a:pPr>
            <a:r>
              <a:rPr lang="fa-IR" sz="2800" dirty="0" smtClean="0">
                <a:solidFill>
                  <a:srgbClr val="0070C0"/>
                </a:solidFill>
                <a:cs typeface="B Yekan" pitchFamily="2" charset="-78"/>
              </a:rPr>
              <a:t>تامین اجتماعی در </a:t>
            </a:r>
            <a:r>
              <a:rPr lang="fa-IR" sz="2800" dirty="0" smtClean="0">
                <a:solidFill>
                  <a:srgbClr val="0070C0"/>
                </a:solidFill>
                <a:cs typeface="B Yekan" pitchFamily="2" charset="-78"/>
              </a:rPr>
              <a:t>تمدن </a:t>
            </a:r>
            <a:r>
              <a:rPr lang="fa-IR" sz="2800" dirty="0" smtClean="0">
                <a:solidFill>
                  <a:srgbClr val="0070C0"/>
                </a:solidFill>
                <a:cs typeface="B Yekan" pitchFamily="2" charset="-78"/>
              </a:rPr>
              <a:t>اسلامی</a:t>
            </a:r>
          </a:p>
          <a:p>
            <a:pPr eaLnBrk="1" fontAlgn="auto" hangingPunct="1">
              <a:spcAft>
                <a:spcPts val="0"/>
              </a:spcAft>
              <a:buFont typeface="Wingdings 2"/>
              <a:buNone/>
              <a:defRPr/>
            </a:pPr>
            <a:r>
              <a:rPr lang="fa-IR" sz="2400" dirty="0" smtClean="0">
                <a:solidFill>
                  <a:srgbClr val="250B55"/>
                </a:solidFill>
                <a:cs typeface="B Yekan" pitchFamily="2" charset="-78"/>
              </a:rPr>
              <a:t>ویرایش: </a:t>
            </a:r>
            <a:r>
              <a:rPr lang="fa-IR" sz="2400" dirty="0" smtClean="0">
                <a:solidFill>
                  <a:srgbClr val="250B55"/>
                </a:solidFill>
                <a:cs typeface="B Yekan" pitchFamily="2" charset="-78"/>
              </a:rPr>
              <a:t>خرداد 1393</a:t>
            </a:r>
            <a:endParaRPr lang="fa-IR" sz="2400" dirty="0" smtClean="0">
              <a:solidFill>
                <a:srgbClr val="250B55"/>
              </a:solidFill>
              <a:cs typeface="B Yekan" pitchFamily="2" charset="-78"/>
            </a:endParaRP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smtClean="0">
                <a:solidFill>
                  <a:srgbClr val="FF0000"/>
                </a:solidFill>
              </a:rPr>
              <a:t>نظام هاي اقتصادي </a:t>
            </a:r>
            <a:endParaRPr lang="en-US" sz="480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smtClean="0"/>
              <a:t>تامین اجتماعی در تمدن اسلامی </a:t>
            </a:r>
            <a:r>
              <a:rPr lang="fa-IR" sz="3600" dirty="0" smtClean="0"/>
              <a:t>-3</a:t>
            </a:r>
            <a:endParaRPr lang="en-US" dirty="0"/>
          </a:p>
        </p:txBody>
      </p:sp>
      <p:sp>
        <p:nvSpPr>
          <p:cNvPr id="3" name="Content Placeholder 2"/>
          <p:cNvSpPr>
            <a:spLocks noGrp="1"/>
          </p:cNvSpPr>
          <p:nvPr>
            <p:ph sz="quarter" idx="1"/>
          </p:nvPr>
        </p:nvSpPr>
        <p:spPr/>
        <p:txBody>
          <a:bodyPr/>
          <a:lstStyle/>
          <a:p>
            <a:r>
              <a:rPr lang="fa-IR" sz="2800" dirty="0" smtClean="0"/>
              <a:t>نقش سازمان های رسمی در تامین اجتماعی: </a:t>
            </a:r>
            <a:endParaRPr lang="fa-IR" sz="2800" dirty="0" smtClean="0"/>
          </a:p>
          <a:p>
            <a:pPr lvl="1"/>
            <a:r>
              <a:rPr lang="fa-IR" sz="2800" dirty="0" smtClean="0"/>
              <a:t>دولت </a:t>
            </a:r>
          </a:p>
          <a:p>
            <a:pPr lvl="2"/>
            <a:r>
              <a:rPr lang="fa-IR" sz="2600" dirty="0" smtClean="0"/>
              <a:t>حاکمان بزرگ مانند عضد الدوله دیلمی یا شاه عباس صفوی اهتمام فراوانی به ایجاد زیر ساخت های عمومی مانند حمام، کاروانسرا، آب انبار، مدرسه و بیمارستان داشتند. </a:t>
            </a:r>
          </a:p>
          <a:p>
            <a:pPr lvl="2"/>
            <a:r>
              <a:rPr lang="fa-IR" sz="2600" dirty="0" smtClean="0"/>
              <a:t>ایشان برای آنکه اموال مذکور از خطر مصادره حاکمان بعدی در امان باشد معمولاً اموال مذکور را وقف می کردند.</a:t>
            </a:r>
          </a:p>
          <a:p>
            <a:pPr lvl="2"/>
            <a:r>
              <a:rPr lang="fa-IR" sz="2600" dirty="0" smtClean="0"/>
              <a:t>توزیع خمس و زکات در میان شیعیان بیشتر از طریق نهاد روحانیت و توده مردم انجام می شد و حکومت ها کمتر در این زمینه ایفای نقش می کردند.</a:t>
            </a:r>
            <a:endParaRPr lang="fa-IR" sz="26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توزیع ثروت و درآمد در تمدن اسلامی</a:t>
            </a:r>
            <a:endParaRPr lang="fa-IR" dirty="0"/>
          </a:p>
        </p:txBody>
      </p:sp>
      <p:sp>
        <p:nvSpPr>
          <p:cNvPr id="3" name="Content Placeholder 2"/>
          <p:cNvSpPr>
            <a:spLocks noGrp="1"/>
          </p:cNvSpPr>
          <p:nvPr>
            <p:ph sz="quarter" idx="1"/>
          </p:nvPr>
        </p:nvSpPr>
        <p:spPr/>
        <p:txBody>
          <a:bodyPr/>
          <a:lstStyle/>
          <a:p>
            <a:pPr lvl="0"/>
            <a:r>
              <a:rPr lang="fa-IR" sz="2800" dirty="0" smtClean="0"/>
              <a:t>توزیع مالکیت و نیز نوع قراردادهای تولیدی نقش مهمی در توزیع درآمد دارد. </a:t>
            </a:r>
          </a:p>
          <a:p>
            <a:pPr lvl="0"/>
            <a:r>
              <a:rPr lang="fa-IR" sz="2800" dirty="0" smtClean="0"/>
              <a:t>چنان که دیدیم در نظام سرمایه داری مالکیت ابزار تولید در دست طبقه خاصی که بورژوا نامیده می شوند متمرکز بود.</a:t>
            </a:r>
          </a:p>
          <a:p>
            <a:pPr lvl="0"/>
            <a:r>
              <a:rPr lang="fa-IR" sz="2800" dirty="0" smtClean="0"/>
              <a:t>بر اساس ضوابط اسلامی </a:t>
            </a:r>
            <a:r>
              <a:rPr lang="fa-IR" sz="2800" dirty="0" smtClean="0"/>
              <a:t>امکان تهیه ابزار کار برای افراد مستعد وجود داشت. (از طرقی مانند احیای موات و حیازت مباحات)</a:t>
            </a:r>
          </a:p>
          <a:p>
            <a:pPr lvl="0"/>
            <a:r>
              <a:rPr lang="fa-IR" sz="2800" dirty="0" smtClean="0"/>
              <a:t>همین امر از تبدیل توده مردم به کارگران فاقد ابزار کار جلوگیری می کرد. </a:t>
            </a:r>
          </a:p>
          <a:p>
            <a:pPr lvl="0"/>
            <a:r>
              <a:rPr lang="fa-IR" sz="2800" dirty="0" smtClean="0"/>
              <a:t>عامل دیگری که مانع تبدیل توده مردم به کارگر بود کراهت اجیر شدن در تعالیم دینی مسلمانان بود.</a:t>
            </a:r>
          </a:p>
          <a:p>
            <a:pPr marL="0" lvl="0" indent="0">
              <a:buNone/>
            </a:pPr>
            <a:endParaRPr lang="fa-IR" sz="2400" dirty="0" smtClean="0"/>
          </a:p>
          <a:p>
            <a:pPr lvl="0"/>
            <a:endParaRPr lang="fa-IR" sz="2400" dirty="0"/>
          </a:p>
          <a:p>
            <a:endParaRPr lang="fa-IR" sz="2400" dirty="0"/>
          </a:p>
        </p:txBody>
      </p:sp>
    </p:spTree>
    <p:extLst>
      <p:ext uri="{BB962C8B-B14F-4D97-AF65-F5344CB8AC3E}">
        <p14:creationId xmlns:p14="http://schemas.microsoft.com/office/powerpoint/2010/main" xmlns="" val="4257723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توزیع ثروت و درآمد در تمدن </a:t>
            </a:r>
            <a:r>
              <a:rPr lang="fa-IR" dirty="0" smtClean="0"/>
              <a:t>اسلامی -2</a:t>
            </a:r>
            <a:endParaRPr lang="en-US" dirty="0"/>
          </a:p>
        </p:txBody>
      </p:sp>
      <p:sp>
        <p:nvSpPr>
          <p:cNvPr id="3" name="Content Placeholder 2"/>
          <p:cNvSpPr>
            <a:spLocks noGrp="1"/>
          </p:cNvSpPr>
          <p:nvPr>
            <p:ph sz="quarter" idx="1"/>
          </p:nvPr>
        </p:nvSpPr>
        <p:spPr/>
        <p:txBody>
          <a:bodyPr/>
          <a:lstStyle/>
          <a:p>
            <a:pPr lvl="0"/>
            <a:r>
              <a:rPr lang="fa-IR" sz="2800" dirty="0" smtClean="0"/>
              <a:t>چنان که دیدیم امتیازات انحصاری پادشاهان به فئودال ها و طبقه نوظهور شهرنشین نقش مهمی در تمرکز ثروت در اروپای عصر فئودالیسم و سرمایه داری داشت. </a:t>
            </a:r>
          </a:p>
          <a:p>
            <a:pPr lvl="0"/>
            <a:r>
              <a:rPr lang="fa-IR" sz="2800" dirty="0" smtClean="0"/>
              <a:t>این در حالی بود که دولت </a:t>
            </a:r>
            <a:r>
              <a:rPr lang="fa-IR" sz="2800" dirty="0" smtClean="0"/>
              <a:t>اسلامی وظیفه داشت از ایجاد انحصار برای شخص، صنف یا طبقه خاص جلوگیری کند. یکی از دلایل تفاوت تمدن اسلامی و تمدن سرمایه داری را باید در همین جا جستجو کرد. </a:t>
            </a:r>
          </a:p>
          <a:p>
            <a:pPr lvl="0"/>
            <a:r>
              <a:rPr lang="fa-IR" sz="2800" dirty="0" smtClean="0"/>
              <a:t>به علاوه در </a:t>
            </a:r>
            <a:r>
              <a:rPr lang="fa-IR" sz="2800" dirty="0" smtClean="0"/>
              <a:t>تمدن اسلامی بخش مهمی از روابط کار و نیز تامین مالی از طریق قراردادهای مشارکتی مانند مزارعه، مساقات، شرکت و مضاربه انجام می شد. این قراردادها نقش مهمی در توزیع مناسب درآمد در میان عوامل تولید داشت.</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اختلاف طبقاتی در تمدن اسلامی</a:t>
            </a:r>
            <a:endParaRPr lang="en-US" dirty="0"/>
          </a:p>
        </p:txBody>
      </p:sp>
      <p:sp>
        <p:nvSpPr>
          <p:cNvPr id="3" name="Content Placeholder 2"/>
          <p:cNvSpPr>
            <a:spLocks noGrp="1"/>
          </p:cNvSpPr>
          <p:nvPr>
            <p:ph sz="quarter" idx="1"/>
          </p:nvPr>
        </p:nvSpPr>
        <p:spPr/>
        <p:txBody>
          <a:bodyPr/>
          <a:lstStyle/>
          <a:p>
            <a:pPr lvl="0"/>
            <a:r>
              <a:rPr lang="fa-IR" sz="2800" dirty="0" smtClean="0"/>
              <a:t>هیچ </a:t>
            </a:r>
            <a:r>
              <a:rPr lang="fa-IR" sz="2800" dirty="0" smtClean="0"/>
              <a:t>گاه تضاد </a:t>
            </a:r>
            <a:r>
              <a:rPr lang="fa-IR" sz="2800" dirty="0" smtClean="0"/>
              <a:t>طبقاتی شدید – به گونه ای که در تاریخ سرمایه داری گزارش شده است - </a:t>
            </a:r>
            <a:r>
              <a:rPr lang="fa-IR" sz="2800" dirty="0" smtClean="0"/>
              <a:t>در اجتماع مسلمانان شکل نگرفت. </a:t>
            </a:r>
          </a:p>
          <a:p>
            <a:r>
              <a:rPr lang="fa-IR" sz="2800" dirty="0" smtClean="0"/>
              <a:t>فقری که در صدر اسلام وجود داشت تا حد زیادی ناشی از سازوکارهای به جا مانده از عصر جاهلی بود اما نهادهای اقتصادی اسلامی به گونه ای طراحی شده بود که جز در موارد نادری فقر به وجود نیاید. </a:t>
            </a:r>
            <a:endParaRPr lang="fa-IR" sz="2800" dirty="0" smtClean="0"/>
          </a:p>
          <a:p>
            <a:r>
              <a:rPr lang="fa-IR" sz="2800" dirty="0" smtClean="0"/>
              <a:t>به </a:t>
            </a:r>
            <a:r>
              <a:rPr lang="fa-IR" sz="2800" dirty="0" smtClean="0"/>
              <a:t>همین دلیل </a:t>
            </a:r>
            <a:r>
              <a:rPr lang="fa-IR" sz="2800" dirty="0" smtClean="0"/>
              <a:t>نیز در دوران تمدن اسلامی – یعنی پس از فراگیر شدن نهادهای اقتصادی اسلامی – فقر شدید و تضاد طبقاتی عمیق گزارش نشده است. </a:t>
            </a:r>
            <a:endParaRPr lang="fa-IR" sz="28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smtClean="0"/>
              <a:t>تفاوت تامین اجتماعی در سرمایه داری و </a:t>
            </a:r>
            <a:r>
              <a:rPr lang="fa-IR" sz="3600" dirty="0" smtClean="0"/>
              <a:t>اسلام</a:t>
            </a:r>
            <a:endParaRPr lang="fa-IR" sz="3600" dirty="0" smtClean="0"/>
          </a:p>
        </p:txBody>
      </p:sp>
      <p:sp>
        <p:nvSpPr>
          <p:cNvPr id="3" name="Content Placeholder 2"/>
          <p:cNvSpPr>
            <a:spLocks noGrp="1"/>
          </p:cNvSpPr>
          <p:nvPr>
            <p:ph sz="quarter" idx="1"/>
          </p:nvPr>
        </p:nvSpPr>
        <p:spPr/>
        <p:txBody>
          <a:bodyPr/>
          <a:lstStyle/>
          <a:p>
            <a:r>
              <a:rPr lang="fa-IR" sz="2800" dirty="0" smtClean="0"/>
              <a:t>در سرمایه داری توده مردم به کارگر فاقد ابزار کار تبدیل می شوند. از همین رو معیشت آنان تابعی از وضعیت عرضه و تقاضای بازار است. </a:t>
            </a:r>
          </a:p>
          <a:p>
            <a:r>
              <a:rPr lang="fa-IR" sz="2800" dirty="0" smtClean="0"/>
              <a:t>در صورت بروز شوک های اقتصادی در نظام سرمایه داری تعداد زیادی از کارگران بیکار می شوند و بالطبع برای تامین معیشت خود به حمایت های اجتماع نیاز دارند.</a:t>
            </a:r>
          </a:p>
          <a:p>
            <a:r>
              <a:rPr lang="fa-IR" sz="2800" dirty="0" smtClean="0"/>
              <a:t>به علاوه طبقه کارگر در نظام سرمایه داری بشدت در صورت از کار افتادگی و کهولت فاقد منابع کافی برای گذران زندگی است. </a:t>
            </a:r>
          </a:p>
          <a:p>
            <a:r>
              <a:rPr lang="fa-IR" sz="2800" dirty="0" smtClean="0"/>
              <a:t>با توجه به رواج سبک زندگی فرد گرایانه و از بین رفتن خانواده های بزرگ و نهادهای میانی، بخش عمده تامین اجتماعی باید با تکیه بر بیمه های خصوصی یا منابع دولتی انجام پذیرد. </a:t>
            </a:r>
            <a:endParaRPr lang="fa-IR" sz="2800" dirty="0" smtClean="0"/>
          </a:p>
          <a:p>
            <a:endParaRPr lang="fa-IR" dirty="0"/>
          </a:p>
        </p:txBody>
      </p:sp>
    </p:spTree>
    <p:extLst>
      <p:ext uri="{BB962C8B-B14F-4D97-AF65-F5344CB8AC3E}">
        <p14:creationId xmlns:p14="http://schemas.microsoft.com/office/powerpoint/2010/main" xmlns="" val="391951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smtClean="0"/>
              <a:t>تفاوت تامین اجتماعی در سرمایه داری و </a:t>
            </a:r>
            <a:r>
              <a:rPr lang="fa-IR" sz="3600" dirty="0" smtClean="0"/>
              <a:t>اسلام- 2</a:t>
            </a:r>
            <a:endParaRPr lang="en-US" dirty="0"/>
          </a:p>
        </p:txBody>
      </p:sp>
      <p:sp>
        <p:nvSpPr>
          <p:cNvPr id="3" name="Content Placeholder 2"/>
          <p:cNvSpPr>
            <a:spLocks noGrp="1"/>
          </p:cNvSpPr>
          <p:nvPr>
            <p:ph sz="quarter" idx="1"/>
          </p:nvPr>
        </p:nvSpPr>
        <p:spPr/>
        <p:txBody>
          <a:bodyPr/>
          <a:lstStyle/>
          <a:p>
            <a:pPr marL="273050" lvl="1">
              <a:buClr>
                <a:schemeClr val="accent1"/>
              </a:buClr>
              <a:buSzPct val="85000"/>
              <a:buFont typeface="Wingdings 2" pitchFamily="18" charset="2"/>
              <a:buChar char=""/>
            </a:pPr>
            <a:r>
              <a:rPr lang="fa-IR" sz="2800" dirty="0" smtClean="0">
                <a:solidFill>
                  <a:schemeClr val="tx1"/>
                </a:solidFill>
              </a:rPr>
              <a:t>در تمدن اسلامی توده مردم </a:t>
            </a:r>
            <a:r>
              <a:rPr lang="fa-IR" sz="2800" dirty="0" smtClean="0">
                <a:solidFill>
                  <a:schemeClr val="tx1"/>
                </a:solidFill>
              </a:rPr>
              <a:t>صاحب </a:t>
            </a:r>
            <a:r>
              <a:rPr lang="fa-IR" sz="2800" dirty="0" smtClean="0">
                <a:solidFill>
                  <a:schemeClr val="tx1"/>
                </a:solidFill>
              </a:rPr>
              <a:t>ابزار تولید بودند؛ لذا </a:t>
            </a:r>
            <a:r>
              <a:rPr lang="fa-IR" sz="2800" dirty="0" smtClean="0">
                <a:solidFill>
                  <a:schemeClr val="tx1"/>
                </a:solidFill>
              </a:rPr>
              <a:t>حتی در صورت از کار افتادگی و کهولت سن نیز می توانستند با اجاره دادن زمین کشاورزی یا مغازه خود یا از طریق عقودی مانند مضاربه درآمد کافی برای گذران زندگی داشته باشند.</a:t>
            </a:r>
          </a:p>
          <a:p>
            <a:pPr marL="273050" lvl="1">
              <a:buClr>
                <a:schemeClr val="accent1"/>
              </a:buClr>
              <a:buSzPct val="85000"/>
              <a:buFont typeface="Wingdings 2" pitchFamily="18" charset="2"/>
              <a:buChar char=""/>
            </a:pPr>
            <a:r>
              <a:rPr lang="fa-IR" sz="2800" dirty="0" smtClean="0">
                <a:solidFill>
                  <a:schemeClr val="tx1"/>
                </a:solidFill>
              </a:rPr>
              <a:t>به عبارت دیگر در نظام تمدن اسلامی آسیب پذیری افراد از شوک های اجتماعی کمتر بود.</a:t>
            </a:r>
          </a:p>
          <a:p>
            <a:pPr marL="273050" lvl="1">
              <a:buClr>
                <a:schemeClr val="accent1"/>
              </a:buClr>
              <a:buSzPct val="85000"/>
              <a:buFont typeface="Wingdings 2" pitchFamily="18" charset="2"/>
              <a:buChar char=""/>
            </a:pPr>
            <a:r>
              <a:rPr lang="fa-IR" sz="2800" dirty="0" smtClean="0">
                <a:solidFill>
                  <a:schemeClr val="tx1"/>
                </a:solidFill>
              </a:rPr>
              <a:t>به علاوه به سبب سبک زندگی جمعی و وجود نهاد خانواده (فراتر از خانواده هسته ای) و نیز فعال بودن نهادهای میانی مانند محله، صنف، روحانیت ، وقف و ... بخش مهمی از نیازهای معیشتی افراد مستحق از طرق غیر دولتی تامین می شد.</a:t>
            </a:r>
          </a:p>
          <a:p>
            <a:pPr marL="273050" lvl="1">
              <a:buClr>
                <a:schemeClr val="accent1"/>
              </a:buClr>
              <a:buSzPct val="85000"/>
              <a:buNone/>
            </a:pPr>
            <a:endParaRPr lang="fa-IR" sz="2800" dirty="0" smtClean="0">
              <a:solidFill>
                <a:schemeClr val="tx1"/>
              </a:solidFill>
            </a:endParaRPr>
          </a:p>
          <a:p>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تامین اجتماعی در تمدن </a:t>
            </a:r>
            <a:r>
              <a:rPr lang="fa-IR" sz="3200" dirty="0" smtClean="0"/>
              <a:t>اسلامی</a:t>
            </a:r>
            <a:endParaRPr lang="en-US" dirty="0"/>
          </a:p>
        </p:txBody>
      </p:sp>
      <p:sp>
        <p:nvSpPr>
          <p:cNvPr id="3" name="Content Placeholder 2"/>
          <p:cNvSpPr>
            <a:spLocks noGrp="1"/>
          </p:cNvSpPr>
          <p:nvPr>
            <p:ph sz="quarter" idx="1"/>
          </p:nvPr>
        </p:nvSpPr>
        <p:spPr/>
        <p:txBody>
          <a:bodyPr/>
          <a:lstStyle/>
          <a:p>
            <a:r>
              <a:rPr lang="fa-IR" sz="2800" dirty="0" smtClean="0"/>
              <a:t>نقش </a:t>
            </a:r>
            <a:r>
              <a:rPr lang="fa-IR" sz="3200" dirty="0" smtClean="0"/>
              <a:t>سازمان</a:t>
            </a:r>
            <a:r>
              <a:rPr lang="fa-IR" sz="2800" dirty="0" smtClean="0"/>
              <a:t> های غیر رسمی در تامین اجتماعی: </a:t>
            </a:r>
            <a:endParaRPr lang="fa-IR" sz="2800" dirty="0" smtClean="0"/>
          </a:p>
          <a:p>
            <a:pPr lvl="1"/>
            <a:r>
              <a:rPr lang="fa-IR" sz="2800" dirty="0" smtClean="0"/>
              <a:t>خانواده</a:t>
            </a:r>
          </a:p>
          <a:p>
            <a:pPr lvl="2"/>
            <a:r>
              <a:rPr lang="fa-IR" sz="2600" dirty="0" smtClean="0"/>
              <a:t> در تمدن اسلامی خانواده فراتر از زن و شوهر و فرزندان است. </a:t>
            </a:r>
          </a:p>
          <a:p>
            <a:pPr lvl="2"/>
            <a:r>
              <a:rPr lang="fa-IR" sz="2600" dirty="0" smtClean="0"/>
              <a:t>دیه عاقله از بارزترین دلایل اثبات نقش خانواده در حمایت از اعضای خود است. </a:t>
            </a:r>
          </a:p>
          <a:p>
            <a:pPr lvl="1"/>
            <a:r>
              <a:rPr lang="fa-IR" sz="2800" dirty="0" smtClean="0"/>
              <a:t>امت </a:t>
            </a:r>
            <a:r>
              <a:rPr lang="fa-IR" sz="2800" dirty="0" smtClean="0"/>
              <a:t>اسلامی</a:t>
            </a:r>
          </a:p>
          <a:p>
            <a:pPr lvl="2"/>
            <a:r>
              <a:rPr lang="fa-IR" sz="2600" dirty="0" smtClean="0">
                <a:cs typeface="B Mitra" pitchFamily="2" charset="-78"/>
              </a:rPr>
              <a:t>بر اساس اصل اسلامی تکافل عام همه مسلمانان در قبال فقرا و مستمندان و نیز سایر نیازمندان از قبیل در راه ماندگان مسوولیت دارند. </a:t>
            </a:r>
          </a:p>
          <a:p>
            <a:pPr lvl="2"/>
            <a:r>
              <a:rPr lang="fa-IR" sz="2600" dirty="0" smtClean="0">
                <a:cs typeface="B Mitra" pitchFamily="2" charset="-78"/>
              </a:rPr>
              <a:t>صدقات و انفاقات مستحب که هنوز نیز به طور گسترده در جوامع اسلامی رواج دارد مصادیقی از این امر هستند.</a:t>
            </a:r>
            <a:endParaRPr lang="en-US" sz="2600" dirty="0" smtClean="0">
              <a:cs typeface="B Mitra"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تامین اجتماعی در تمدن اسلامی </a:t>
            </a:r>
            <a:r>
              <a:rPr lang="fa-IR" sz="3200" dirty="0" smtClean="0"/>
              <a:t>-2</a:t>
            </a:r>
            <a:endParaRPr lang="en-US" sz="3200" dirty="0"/>
          </a:p>
        </p:txBody>
      </p:sp>
      <p:sp>
        <p:nvSpPr>
          <p:cNvPr id="3" name="Content Placeholder 2"/>
          <p:cNvSpPr>
            <a:spLocks noGrp="1"/>
          </p:cNvSpPr>
          <p:nvPr>
            <p:ph sz="quarter" idx="1"/>
          </p:nvPr>
        </p:nvSpPr>
        <p:spPr/>
        <p:txBody>
          <a:bodyPr/>
          <a:lstStyle/>
          <a:p>
            <a:r>
              <a:rPr lang="fa-IR" sz="2800" dirty="0" smtClean="0"/>
              <a:t>نقش سازمان های نیمه رسمی در تامین اجتماعی: </a:t>
            </a:r>
            <a:endParaRPr lang="fa-IR" sz="2800" dirty="0" smtClean="0"/>
          </a:p>
          <a:p>
            <a:pPr lvl="1"/>
            <a:r>
              <a:rPr lang="fa-IR" sz="2400" dirty="0" smtClean="0"/>
              <a:t>نهاد روحانیت</a:t>
            </a:r>
          </a:p>
          <a:p>
            <a:pPr lvl="2"/>
            <a:r>
              <a:rPr lang="fa-IR" sz="2400" dirty="0" smtClean="0"/>
              <a:t>این نهاد به ویژه در میان شیعیان نقش مهمی در توزیع وجوهات شرعی و رفع نیاز مستمندان داشته است.</a:t>
            </a:r>
          </a:p>
          <a:p>
            <a:pPr lvl="1"/>
            <a:r>
              <a:rPr lang="fa-IR" sz="2400" dirty="0" smtClean="0"/>
              <a:t>اصناف</a:t>
            </a:r>
          </a:p>
          <a:p>
            <a:pPr lvl="2"/>
            <a:r>
              <a:rPr lang="fa-IR" sz="2400" dirty="0" smtClean="0"/>
              <a:t>یکی از کارکردهای اصناف رفع نیاز اعضای صنف در روزگار عسرت و تنگدستی آنان بوده است. </a:t>
            </a:r>
          </a:p>
          <a:p>
            <a:pPr lvl="1"/>
            <a:r>
              <a:rPr lang="fa-IR" sz="2400" dirty="0" smtClean="0"/>
              <a:t>وقف</a:t>
            </a:r>
            <a:endParaRPr lang="fa-IR" sz="2400" dirty="0" smtClean="0"/>
          </a:p>
          <a:p>
            <a:pPr lvl="2"/>
            <a:r>
              <a:rPr lang="fa-IR" sz="2400" dirty="0" smtClean="0"/>
              <a:t>وقف نقش مهمی در تاسیس بیمارستان ها، کاروانسراها، مدارس و کتابخانه های اسلامی داشته است. </a:t>
            </a:r>
            <a:r>
              <a:rPr lang="fa-IR" sz="2400" dirty="0" smtClean="0"/>
              <a:t>بیمارستان </a:t>
            </a:r>
            <a:r>
              <a:rPr lang="fa-IR" sz="2400" dirty="0" smtClean="0"/>
              <a:t>ها </a:t>
            </a:r>
            <a:r>
              <a:rPr lang="fa-IR" sz="2400" dirty="0" smtClean="0"/>
              <a:t>جایگاه </a:t>
            </a:r>
            <a:r>
              <a:rPr lang="fa-IR" sz="2400" dirty="0" smtClean="0"/>
              <a:t>مهمی در تامین نیازهای درمانی </a:t>
            </a:r>
            <a:r>
              <a:rPr lang="fa-IR" sz="2400" dirty="0" smtClean="0"/>
              <a:t>توده مردم به ویژه فقرا داشتند.</a:t>
            </a:r>
            <a:endParaRPr lang="fa-IR" sz="2400"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بیمارستان ها در تمدن اسلامی</a:t>
            </a:r>
            <a:endParaRPr lang="fa-IR" sz="3200" dirty="0"/>
          </a:p>
        </p:txBody>
      </p:sp>
      <p:sp>
        <p:nvSpPr>
          <p:cNvPr id="3" name="Content Placeholder 2"/>
          <p:cNvSpPr>
            <a:spLocks noGrp="1"/>
          </p:cNvSpPr>
          <p:nvPr>
            <p:ph sz="quarter" idx="1"/>
          </p:nvPr>
        </p:nvSpPr>
        <p:spPr/>
        <p:txBody>
          <a:bodyPr/>
          <a:lstStyle/>
          <a:p>
            <a:r>
              <a:rPr lang="fa-IR" dirty="0"/>
              <a:t>بیمارستانها در تمدن اسلامی به چهار دسته بیمارستان های سیار، بیمارستانهای کاروانسراها، بیمارستانهای سلطنتی و بیمارستانهای عمومی تقسیم می شدند.</a:t>
            </a:r>
            <a:endParaRPr lang="en-US" dirty="0"/>
          </a:p>
          <a:p>
            <a:r>
              <a:rPr lang="fa-IR" dirty="0" smtClean="0"/>
              <a:t>در بیمارستان های بزرگ مانند بیمارستان عضدی درمان با آموزش پزشکی همراه بود.</a:t>
            </a:r>
            <a:endParaRPr lang="en-US" dirty="0"/>
          </a:p>
          <a:p>
            <a:r>
              <a:rPr lang="fa-IR" dirty="0"/>
              <a:t>شفاخانه های عمومی که دروازه های شان بروی همگان باز </a:t>
            </a:r>
            <a:r>
              <a:rPr lang="fa-IR" dirty="0" smtClean="0"/>
              <a:t>بود، </a:t>
            </a:r>
            <a:r>
              <a:rPr lang="fa-IR" dirty="0"/>
              <a:t>در تمام شهرها وجود داشت. </a:t>
            </a:r>
            <a:r>
              <a:rPr lang="fa-IR" dirty="0" smtClean="0"/>
              <a:t>این </a:t>
            </a:r>
            <a:r>
              <a:rPr lang="fa-IR" dirty="0"/>
              <a:t>شفاخانه ها به دو بخش تقسیم می گردیدند: 1- بخش ذکور 2- بخش اناث. </a:t>
            </a:r>
            <a:endParaRPr lang="fa-IR" dirty="0" smtClean="0"/>
          </a:p>
          <a:p>
            <a:r>
              <a:rPr lang="fa-IR" dirty="0" smtClean="0"/>
              <a:t>ورود </a:t>
            </a:r>
            <a:r>
              <a:rPr lang="fa-IR" dirty="0"/>
              <a:t>به شفاخانه ها برای همگان مجانی بود </a:t>
            </a:r>
            <a:r>
              <a:rPr lang="fa-IR" dirty="0" smtClean="0"/>
              <a:t>و هیچگونه </a:t>
            </a:r>
            <a:r>
              <a:rPr lang="fa-IR" dirty="0"/>
              <a:t>فرق میان ثروتمند </a:t>
            </a:r>
            <a:r>
              <a:rPr lang="fa-IR" dirty="0" smtClean="0"/>
              <a:t>و فقیر </a:t>
            </a:r>
            <a:r>
              <a:rPr lang="fa-IR" dirty="0"/>
              <a:t>دور </a:t>
            </a:r>
            <a:r>
              <a:rPr lang="fa-IR" dirty="0" smtClean="0"/>
              <a:t>و نزدیک و نامدار و گمنام </a:t>
            </a:r>
            <a:r>
              <a:rPr lang="fa-IR" dirty="0"/>
              <a:t>وجود </a:t>
            </a:r>
            <a:r>
              <a:rPr lang="fa-IR" dirty="0" smtClean="0"/>
              <a:t>نداشت و هر </a:t>
            </a:r>
            <a:r>
              <a:rPr lang="fa-IR" dirty="0"/>
              <a:t>بخش دارای سالن پذیرایی بود که هرکدام مخصوص نوعی از امراض بود. </a:t>
            </a:r>
            <a:endParaRPr lang="fa-IR" dirty="0" smtClean="0"/>
          </a:p>
          <a:p>
            <a:r>
              <a:rPr lang="fa-IR" dirty="0"/>
              <a:t>هر بيمار هنگام ترخيص از بيمارستان، يك دست لباس نو و پنج سكه طلا دريافت مى‏</a:t>
            </a:r>
            <a:r>
              <a:rPr lang="fa-IR" dirty="0" smtClean="0"/>
              <a:t>كرد </a:t>
            </a:r>
            <a:r>
              <a:rPr lang="fa-IR" dirty="0"/>
              <a:t>تا بلافاصله پس از بيمارى مجبور نباشد سرِ كار برود. </a:t>
            </a:r>
          </a:p>
        </p:txBody>
      </p:sp>
    </p:spTree>
    <p:extLst>
      <p:ext uri="{BB962C8B-B14F-4D97-AF65-F5344CB8AC3E}">
        <p14:creationId xmlns:p14="http://schemas.microsoft.com/office/powerpoint/2010/main" xmlns="" val="2614520001"/>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19440</TotalTime>
  <Words>1013</Words>
  <Application>Microsoft Office PowerPoint</Application>
  <PresentationFormat>On-screen Show (4:3)</PresentationFormat>
  <Paragraphs>59</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Custom Design</vt:lpstr>
      <vt:lpstr>Civic</vt:lpstr>
      <vt:lpstr>1_Custom Design</vt:lpstr>
      <vt:lpstr>نظام هاي اقتصادي </vt:lpstr>
      <vt:lpstr>توزیع ثروت و درآمد در تمدن اسلامی</vt:lpstr>
      <vt:lpstr>توزیع ثروت و درآمد در تمدن اسلامی -2</vt:lpstr>
      <vt:lpstr>اختلاف طبقاتی در تمدن اسلامی</vt:lpstr>
      <vt:lpstr>تفاوت تامین اجتماعی در سرمایه داری و اسلام</vt:lpstr>
      <vt:lpstr>تفاوت تامین اجتماعی در سرمایه داری و اسلام- 2</vt:lpstr>
      <vt:lpstr>تامین اجتماعی در تمدن اسلامی</vt:lpstr>
      <vt:lpstr>تامین اجتماعی در تمدن اسلامی -2</vt:lpstr>
      <vt:lpstr>بیمارستان ها در تمدن اسلامی</vt:lpstr>
      <vt:lpstr>تامین اجتماعی در تمدن اسلامی -3</vt:lpstr>
    </vt:vector>
  </TitlesOfParts>
  <Company>Emtedad Sazgar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karbala</cp:lastModifiedBy>
  <cp:revision>874</cp:revision>
  <dcterms:created xsi:type="dcterms:W3CDTF">2009-01-13T09:50:30Z</dcterms:created>
  <dcterms:modified xsi:type="dcterms:W3CDTF">2014-05-24T14:56:19Z</dcterms:modified>
</cp:coreProperties>
</file>