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5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7" r:id="rId12"/>
    <p:sldId id="269" r:id="rId13"/>
    <p:sldId id="271" r:id="rId14"/>
    <p:sldId id="272" r:id="rId15"/>
    <p:sldId id="273" r:id="rId16"/>
    <p:sldId id="274" r:id="rId17"/>
    <p:sldId id="282" r:id="rId18"/>
    <p:sldId id="275" r:id="rId19"/>
    <p:sldId id="268" r:id="rId20"/>
    <p:sldId id="276" r:id="rId21"/>
    <p:sldId id="283" r:id="rId22"/>
    <p:sldId id="284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4" autoAdjust="0"/>
  </p:normalViewPr>
  <p:slideViewPr>
    <p:cSldViewPr>
      <p:cViewPr varScale="1">
        <p:scale>
          <a:sx n="65" d="100"/>
          <a:sy n="65" d="100"/>
        </p:scale>
        <p:origin x="-984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47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75E36-7FEA-42D3-8226-5E626EDEC57A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61A50-2288-43AD-8AF1-FCFD82A07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75E36-7FEA-42D3-8226-5E626EDEC57A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61A50-2288-43AD-8AF1-FCFD82A07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75E36-7FEA-42D3-8226-5E626EDEC57A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61A50-2288-43AD-8AF1-FCFD82A07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75E36-7FEA-42D3-8226-5E626EDEC57A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61A50-2288-43AD-8AF1-FCFD82A07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75E36-7FEA-42D3-8226-5E626EDEC57A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61A50-2288-43AD-8AF1-FCFD82A07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75E36-7FEA-42D3-8226-5E626EDEC57A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61A50-2288-43AD-8AF1-FCFD82A07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75E36-7FEA-42D3-8226-5E626EDEC57A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61A50-2288-43AD-8AF1-FCFD82A07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75E36-7FEA-42D3-8226-5E626EDEC57A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761A50-2288-43AD-8AF1-FCFD82A07D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75E36-7FEA-42D3-8226-5E626EDEC57A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61A50-2288-43AD-8AF1-FCFD82A07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75E36-7FEA-42D3-8226-5E626EDEC57A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E761A50-2288-43AD-8AF1-FCFD82A07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A275E36-7FEA-42D3-8226-5E626EDEC57A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61A50-2288-43AD-8AF1-FCFD82A07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A275E36-7FEA-42D3-8226-5E626EDEC57A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E761A50-2288-43AD-8AF1-FCFD82A07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86200"/>
            <a:ext cx="6480048" cy="2301240"/>
          </a:xfrm>
        </p:spPr>
        <p:txBody>
          <a:bodyPr>
            <a:normAutofit fontScale="90000"/>
          </a:bodyPr>
          <a:lstStyle/>
          <a:p>
            <a:pPr algn="l" rtl="1"/>
            <a:r>
              <a:rPr lang="fa-IR" sz="3200" dirty="0" smtClean="0">
                <a:solidFill>
                  <a:srgbClr val="FFC000"/>
                </a:solidFill>
                <a:cs typeface="B Nazanin" panose="00000400000000000000" pitchFamily="2" charset="-78"/>
              </a:rPr>
              <a:t>همایش مدیران مسئول نشریات دانشجویی</a:t>
            </a:r>
            <a:br>
              <a:rPr lang="fa-IR" sz="3200" dirty="0" smtClean="0">
                <a:solidFill>
                  <a:srgbClr val="FFC000"/>
                </a:solidFill>
                <a:cs typeface="B Nazanin" panose="00000400000000000000" pitchFamily="2" charset="-78"/>
              </a:rPr>
            </a:br>
            <a:r>
              <a:rPr lang="fa-IR" sz="3200" dirty="0" smtClean="0">
                <a:solidFill>
                  <a:srgbClr val="FFC000"/>
                </a:solidFill>
                <a:cs typeface="B Nazanin" panose="00000400000000000000" pitchFamily="2" charset="-78"/>
              </a:rPr>
              <a:t>مشهد- هتل میثاق</a:t>
            </a:r>
            <a:br>
              <a:rPr lang="fa-IR" sz="3200" dirty="0" smtClean="0">
                <a:solidFill>
                  <a:srgbClr val="FFC000"/>
                </a:solidFill>
                <a:cs typeface="B Nazanin" panose="00000400000000000000" pitchFamily="2" charset="-78"/>
              </a:rPr>
            </a:br>
            <a:r>
              <a:rPr lang="fa-IR" sz="3200" dirty="0">
                <a:solidFill>
                  <a:srgbClr val="FFC000"/>
                </a:solidFill>
                <a:cs typeface="B Nazanin" panose="00000400000000000000" pitchFamily="2" charset="-78"/>
              </a:rPr>
              <a:t/>
            </a:r>
            <a:br>
              <a:rPr lang="fa-IR" sz="3200" dirty="0">
                <a:solidFill>
                  <a:srgbClr val="FFC000"/>
                </a:solidFill>
                <a:cs typeface="B Nazanin" panose="00000400000000000000" pitchFamily="2" charset="-78"/>
              </a:rPr>
            </a:br>
            <a:r>
              <a:rPr lang="fa-IR" sz="3200" dirty="0" smtClean="0">
                <a:solidFill>
                  <a:srgbClr val="FFC000"/>
                </a:solidFill>
                <a:cs typeface="B Nazanin" panose="00000400000000000000" pitchFamily="2" charset="-78"/>
              </a:rPr>
              <a:t/>
            </a:r>
            <a:br>
              <a:rPr lang="fa-IR" sz="3200" dirty="0" smtClean="0">
                <a:solidFill>
                  <a:srgbClr val="FFC000"/>
                </a:solidFill>
                <a:cs typeface="B Nazanin" panose="00000400000000000000" pitchFamily="2" charset="-78"/>
              </a:rPr>
            </a:br>
            <a:r>
              <a:rPr lang="fa-IR" sz="3200" dirty="0" smtClean="0">
                <a:solidFill>
                  <a:srgbClr val="FFC000"/>
                </a:solidFill>
                <a:cs typeface="B Nazanin" panose="00000400000000000000" pitchFamily="2" charset="-78"/>
              </a:rPr>
              <a:t>وحید اقدسی</a:t>
            </a:r>
            <a:endParaRPr lang="en-US" sz="3200" dirty="0">
              <a:solidFill>
                <a:srgbClr val="FFC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838200"/>
            <a:ext cx="6480048" cy="1752600"/>
          </a:xfrm>
        </p:spPr>
        <p:txBody>
          <a:bodyPr/>
          <a:lstStyle/>
          <a:p>
            <a:pPr algn="ctr"/>
            <a:r>
              <a:rPr lang="fa-IR" sz="4000" i="1" dirty="0" smtClean="0">
                <a:solidFill>
                  <a:srgbClr val="FFC000"/>
                </a:solidFill>
              </a:rPr>
              <a:t>سایبر</a:t>
            </a:r>
            <a:r>
              <a:rPr lang="fa-IR" dirty="0" smtClean="0"/>
              <a:t> </a:t>
            </a:r>
            <a:r>
              <a:rPr lang="fa-IR" sz="6000" dirty="0" smtClean="0"/>
              <a:t>ژورنالیسم</a:t>
            </a:r>
            <a:r>
              <a:rPr lang="fa-I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endParaRPr lang="en-US" sz="32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5334000"/>
          </a:xfrm>
        </p:spPr>
        <p:txBody>
          <a:bodyPr/>
          <a:lstStyle/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جایی برا</a:t>
            </a:r>
            <a:r>
              <a:rPr lang="fa-IR" dirty="0">
                <a:cs typeface="B Nazanin" panose="00000400000000000000" pitchFamily="2" charset="-78"/>
              </a:rPr>
              <a:t>ی</a:t>
            </a:r>
            <a:r>
              <a:rPr lang="fa-IR" sz="3200" dirty="0" smtClean="0">
                <a:cs typeface="B Nazanin" panose="00000400000000000000" pitchFamily="2" charset="-78"/>
              </a:rPr>
              <a:t> پرگویی نیست</a:t>
            </a:r>
          </a:p>
          <a:p>
            <a:pPr algn="r" rtl="1"/>
            <a:endParaRPr lang="en-US" sz="3200" dirty="0" smtClean="0">
              <a:cs typeface="B Nazanin" panose="00000400000000000000" pitchFamily="2" charset="-78"/>
            </a:endParaRPr>
          </a:p>
          <a:p>
            <a:pPr algn="r" rtl="1"/>
            <a:endParaRPr lang="fa-IR" sz="3200" dirty="0">
              <a:cs typeface="B Nazanin" panose="00000400000000000000" pitchFamily="2" charset="-78"/>
            </a:endParaRP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روزنامه نگار آنلاین خسیس تر است </a:t>
            </a:r>
          </a:p>
          <a:p>
            <a:pPr algn="r" rtl="1"/>
            <a:endParaRPr lang="en-US" sz="3200" dirty="0" smtClean="0">
              <a:cs typeface="B Nazanin" panose="00000400000000000000" pitchFamily="2" charset="-78"/>
            </a:endParaRPr>
          </a:p>
          <a:p>
            <a:pPr algn="r" rtl="1"/>
            <a:endParaRPr lang="fa-IR" sz="3200" dirty="0">
              <a:cs typeface="B Nazanin" panose="00000400000000000000" pitchFamily="2" charset="-78"/>
            </a:endParaRP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در نوشتن از مهارت بیشتری برخوردار است</a:t>
            </a:r>
          </a:p>
          <a:p>
            <a:pPr algn="r" rtl="1"/>
            <a:endParaRPr lang="en-US" sz="3200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en-US" sz="3600" dirty="0">
                <a:cs typeface="B Nazanin" panose="00000400000000000000" pitchFamily="2" charset="-78"/>
              </a:rPr>
              <a:t/>
            </a:r>
            <a:br>
              <a:rPr lang="en-US" sz="3600" dirty="0">
                <a:cs typeface="B Nazanin" panose="00000400000000000000" pitchFamily="2" charset="-78"/>
              </a:rPr>
            </a:br>
            <a:r>
              <a:rPr lang="fa-IR" sz="3600" dirty="0" smtClean="0">
                <a:cs typeface="B Nazanin" panose="00000400000000000000" pitchFamily="2" charset="-78"/>
              </a:rPr>
              <a:t>روزنامه </a:t>
            </a:r>
            <a:r>
              <a:rPr lang="fa-IR" sz="3600" dirty="0">
                <a:cs typeface="B Nazanin" panose="00000400000000000000" pitchFamily="2" charset="-78"/>
              </a:rPr>
              <a:t>نگاری چند رسانه ای </a:t>
            </a:r>
            <a:r>
              <a:rPr lang="en-US" sz="3600" dirty="0">
                <a:cs typeface="B Nazanin" panose="00000400000000000000" pitchFamily="2" charset="-78"/>
              </a:rPr>
              <a:t/>
            </a:r>
            <a:br>
              <a:rPr lang="en-US" sz="3600" dirty="0">
                <a:cs typeface="B Nazanin" panose="00000400000000000000" pitchFamily="2" charset="-78"/>
              </a:rPr>
            </a:br>
            <a:endParaRPr lang="en-US" sz="36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830763"/>
          </a:xfrm>
        </p:spPr>
        <p:txBody>
          <a:bodyPr/>
          <a:lstStyle/>
          <a:p>
            <a:pPr algn="r" rtl="1"/>
            <a:endParaRPr lang="en-US" sz="3200" dirty="0"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424354"/>
            <a:ext cx="5791200" cy="45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endParaRPr lang="en-US" sz="320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در نشریات دانشجویی دست تان برای استفاده از گزارش های چند رسانه ای بازتر است</a:t>
            </a:r>
            <a:endParaRPr lang="en-US" sz="3200" dirty="0" smtClean="0">
              <a:cs typeface="B Nazanin" panose="00000400000000000000" pitchFamily="2" charset="-78"/>
            </a:endParaRPr>
          </a:p>
          <a:p>
            <a:pPr algn="r" rtl="1"/>
            <a:endParaRPr lang="en-US" sz="3200" dirty="0">
              <a:cs typeface="B Nazanin" panose="00000400000000000000" pitchFamily="2" charset="-78"/>
            </a:endParaRP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خبرنگار کوله پشتی (</a:t>
            </a:r>
            <a:r>
              <a:rPr lang="en-US" sz="3200" dirty="0" smtClean="0">
                <a:cs typeface="B Nazanin" panose="00000400000000000000" pitchFamily="2" charset="-78"/>
              </a:rPr>
              <a:t>backpack</a:t>
            </a:r>
            <a:r>
              <a:rPr lang="fa-IR" sz="3200" dirty="0" smtClean="0">
                <a:cs typeface="B Nazanin" panose="00000400000000000000" pitchFamily="2" charset="-78"/>
              </a:rPr>
              <a:t>)</a:t>
            </a:r>
            <a:endParaRPr lang="en-US" sz="3200" dirty="0"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962400"/>
            <a:ext cx="4463787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fa-IR" sz="5400" dirty="0" smtClean="0">
                <a:cs typeface="B Nazanin" panose="00000400000000000000" pitchFamily="2" charset="-78"/>
              </a:rPr>
              <a:t>مزایا</a:t>
            </a:r>
            <a:endParaRPr lang="en-US" sz="54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05800" cy="5334000"/>
          </a:xfrm>
        </p:spPr>
        <p:txBody>
          <a:bodyPr>
            <a:normAutofit/>
          </a:bodyPr>
          <a:lstStyle/>
          <a:p>
            <a:pPr algn="r" rtl="1"/>
            <a:endParaRPr lang="fa-IR" sz="3200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دسته بندی و استفاده آسان تر 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غیر خطی است؛ مخاطب حق انتخاب دارد 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اطلاعات آرشیوی به راحتی استفاده می شود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تنوع اطلاعات بالاست 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فضای کمتری برای ارائه اطلاعات لازم است</a:t>
            </a:r>
          </a:p>
          <a:p>
            <a:pPr algn="r" rtl="1"/>
            <a:endParaRPr lang="fa-IR" sz="3200" dirty="0" smtClean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endParaRPr lang="en-US" sz="320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حواس مختلف را درگیر می کنند پس تاثیر بیشتری بر مخاطب دارند</a:t>
            </a:r>
          </a:p>
          <a:p>
            <a:pPr algn="r" rtl="1"/>
            <a:endParaRPr lang="fa-IR" sz="3200" dirty="0">
              <a:cs typeface="B Nazanin" panose="00000400000000000000" pitchFamily="2" charset="-78"/>
            </a:endParaRP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جذابیت بیشتری هم دارند</a:t>
            </a:r>
          </a:p>
          <a:p>
            <a:pPr algn="r" rtl="1"/>
            <a:endParaRPr lang="fa-IR" sz="3200" dirty="0">
              <a:cs typeface="B Nazanin" panose="00000400000000000000" pitchFamily="2" charset="-78"/>
            </a:endParaRPr>
          </a:p>
          <a:p>
            <a:pPr algn="r" rtl="1"/>
            <a:endParaRPr lang="en-US" sz="3200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sz="3200" dirty="0" smtClean="0">
                <a:cs typeface="B Nazanin" panose="00000400000000000000" pitchFamily="2" charset="-78"/>
              </a:rPr>
              <a:t>در مقابل</a:t>
            </a:r>
            <a:endParaRPr lang="en-US" sz="32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زمان بیشتری برای تهیه می طلبد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مهارت های گوناگونی برای تولید آن مورد نیاز است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مدیریت اجزای مختلف گزارش سخت تر است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هزینه بیشتری برای تهیه آن صرف می شود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200" dirty="0" smtClean="0">
                <a:cs typeface="B Nazanin" panose="00000400000000000000" pitchFamily="2" charset="-78"/>
              </a:rPr>
              <a:t>برای روایت به صورت چندرسانه ای باید:</a:t>
            </a:r>
            <a:endParaRPr lang="en-US" sz="32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334000"/>
          </a:xfrm>
        </p:spPr>
        <p:txBody>
          <a:bodyPr/>
          <a:lstStyle/>
          <a:p>
            <a:pPr algn="r" rtl="1"/>
            <a:endParaRPr lang="fa-IR" sz="3200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کاراکتر اصلی را پیدا کنیم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پردازش گزارش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افزودن بخش هایی که زوایای مختلف کار را روشن </a:t>
            </a:r>
          </a:p>
          <a:p>
            <a:pPr algn="r" rtl="1">
              <a:buNone/>
            </a:pPr>
            <a:r>
              <a:rPr lang="fa-IR" sz="3200" dirty="0" smtClean="0">
                <a:cs typeface="B Nazanin" panose="00000400000000000000" pitchFamily="2" charset="-78"/>
              </a:rPr>
              <a:t>    می کنند</a:t>
            </a:r>
          </a:p>
          <a:p>
            <a:pPr algn="r" rtl="1">
              <a:buNone/>
            </a:pPr>
            <a:r>
              <a:rPr lang="fa-IR" sz="3200" dirty="0" smtClean="0">
                <a:cs typeface="B Nazanin" panose="00000400000000000000" pitchFamily="2" charset="-78"/>
              </a:rPr>
              <a:t>(کدام اطلاعات، کدام رسانه؟)</a:t>
            </a:r>
          </a:p>
          <a:p>
            <a:pPr algn="r" rtl="1">
              <a:buNone/>
            </a:pPr>
            <a:endParaRPr lang="fa-IR" sz="3200" dirty="0" smtClean="0">
              <a:cs typeface="B Nazanin" panose="00000400000000000000" pitchFamily="2" charset="-78"/>
            </a:endParaRPr>
          </a:p>
          <a:p>
            <a:pPr algn="r" rtl="1">
              <a:buNone/>
            </a:pPr>
            <a:endParaRPr lang="fa-IR" sz="3200" dirty="0" smtClean="0">
              <a:cs typeface="B Nazanin" panose="00000400000000000000" pitchFamily="2" charset="-78"/>
            </a:endParaRPr>
          </a:p>
          <a:p>
            <a:pPr algn="r" rtl="1">
              <a:buNone/>
            </a:pPr>
            <a:endParaRPr lang="en-US" sz="3200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کدام رسانه، کدام بخش داستان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534400" cy="5334000"/>
          </a:xfrm>
        </p:spPr>
        <p:txBody>
          <a:bodyPr/>
          <a:lstStyle/>
          <a:p>
            <a:pPr algn="r" rtl="1"/>
            <a:endParaRPr lang="en-US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4400" dirty="0" smtClean="0">
                <a:cs typeface="B Nazanin" panose="00000400000000000000" pitchFamily="2" charset="-78"/>
              </a:rPr>
              <a:t>عکس</a:t>
            </a:r>
            <a:r>
              <a:rPr lang="fa-IR" sz="4400" dirty="0">
                <a:cs typeface="B Nazanin" panose="00000400000000000000" pitchFamily="2" charset="-78"/>
              </a:rPr>
              <a:t>: </a:t>
            </a:r>
            <a:r>
              <a:rPr lang="fa-IR" sz="4400" dirty="0" smtClean="0">
                <a:cs typeface="B Nazanin" panose="00000400000000000000" pitchFamily="2" charset="-78"/>
              </a:rPr>
              <a:t>احساسات</a:t>
            </a:r>
            <a:endParaRPr lang="en-US" sz="4400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4400" dirty="0" smtClean="0">
                <a:cs typeface="B Nazanin" panose="00000400000000000000" pitchFamily="2" charset="-78"/>
              </a:rPr>
              <a:t>فیلم</a:t>
            </a:r>
            <a:r>
              <a:rPr lang="fa-IR" sz="4400" dirty="0">
                <a:cs typeface="B Nazanin" panose="00000400000000000000" pitchFamily="2" charset="-78"/>
              </a:rPr>
              <a:t>: نحوه چگونگی </a:t>
            </a:r>
            <a:r>
              <a:rPr lang="fa-IR" sz="4400" dirty="0" smtClean="0">
                <a:cs typeface="B Nazanin" panose="00000400000000000000" pitchFamily="2" charset="-78"/>
              </a:rPr>
              <a:t>رویداد</a:t>
            </a:r>
          </a:p>
          <a:p>
            <a:pPr algn="r" rtl="1"/>
            <a:r>
              <a:rPr lang="fa-IR" sz="4400" dirty="0">
                <a:cs typeface="B Nazanin" panose="00000400000000000000" pitchFamily="2" charset="-78"/>
              </a:rPr>
              <a:t>اینفو : آمار و اعداد</a:t>
            </a:r>
            <a:endParaRPr lang="en-US" sz="4400" dirty="0"/>
          </a:p>
          <a:p>
            <a:pPr algn="r" rtl="1"/>
            <a:r>
              <a:rPr lang="fa-IR" sz="4400" dirty="0" smtClean="0">
                <a:cs typeface="B Nazanin" panose="00000400000000000000" pitchFamily="2" charset="-78"/>
              </a:rPr>
              <a:t>اطلاعات </a:t>
            </a:r>
            <a:r>
              <a:rPr lang="fa-IR" sz="4400" dirty="0">
                <a:cs typeface="B Nazanin" panose="00000400000000000000" pitchFamily="2" charset="-78"/>
              </a:rPr>
              <a:t>تکراری ارائه </a:t>
            </a:r>
            <a:r>
              <a:rPr lang="fa-IR" sz="4400" dirty="0" smtClean="0">
                <a:cs typeface="B Nazanin" panose="00000400000000000000" pitchFamily="2" charset="-78"/>
              </a:rPr>
              <a:t>نشود</a:t>
            </a:r>
            <a:endParaRPr lang="en-US" sz="4400" dirty="0" smtClean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0622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sz="3200" dirty="0" smtClean="0">
                <a:cs typeface="B Nazanin" panose="00000400000000000000" pitchFamily="2" charset="-78"/>
              </a:rPr>
              <a:t>پوسته خبری</a:t>
            </a:r>
            <a:endParaRPr lang="en-US" sz="3200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1375902"/>
              </p:ext>
            </p:extLst>
          </p:nvPr>
        </p:nvGraphicFramePr>
        <p:xfrm>
          <a:off x="381000" y="2362200"/>
          <a:ext cx="8229600" cy="337135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343400"/>
                <a:gridCol w="3886200"/>
              </a:tblGrid>
              <a:tr h="1146313">
                <a:tc>
                  <a:txBody>
                    <a:bodyPr/>
                    <a:lstStyle/>
                    <a:p>
                      <a:pPr algn="ctr" rtl="1"/>
                      <a:r>
                        <a:rPr lang="fa-IR" sz="2800" b="1" dirty="0" smtClean="0">
                          <a:cs typeface="B Nazanin" panose="00000400000000000000" pitchFamily="2" charset="-78"/>
                        </a:rPr>
                        <a:t>گره</a:t>
                      </a:r>
                      <a:r>
                        <a:rPr lang="fa-IR" sz="2800" b="1" baseline="0" dirty="0" smtClean="0">
                          <a:cs typeface="B Nazanin" panose="00000400000000000000" pitchFamily="2" charset="-78"/>
                        </a:rPr>
                        <a:t> اصلی گزارش</a:t>
                      </a:r>
                      <a:endParaRPr lang="en-US" sz="28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b="1" dirty="0" smtClean="0">
                          <a:cs typeface="B Nazanin" panose="00000400000000000000" pitchFamily="2" charset="-78"/>
                        </a:rPr>
                        <a:t>موضوع اصلی</a:t>
                      </a:r>
                      <a:endParaRPr lang="en-US" sz="2800" b="1" dirty="0" smtClean="0">
                        <a:cs typeface="B Nazanin" panose="00000400000000000000" pitchFamily="2" charset="-78"/>
                      </a:endParaRPr>
                    </a:p>
                    <a:p>
                      <a:pPr algn="ctr" rtl="1"/>
                      <a:endParaRPr lang="en-US" sz="2800" b="1" dirty="0" smtClean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1490207">
                <a:tc>
                  <a:txBody>
                    <a:bodyPr/>
                    <a:lstStyle/>
                    <a:p>
                      <a:pPr algn="r" rtl="1"/>
                      <a:r>
                        <a:rPr lang="fa-IR" sz="2800" b="1" dirty="0" smtClean="0">
                          <a:cs typeface="B Nazanin" panose="00000400000000000000" pitchFamily="2" charset="-78"/>
                        </a:rPr>
                        <a:t>یکی از دانشجویان پسر</a:t>
                      </a:r>
                      <a:r>
                        <a:rPr lang="fa-IR" sz="2800" b="1" baseline="0" dirty="0" smtClean="0">
                          <a:cs typeface="B Nazanin" panose="00000400000000000000" pitchFamily="2" charset="-78"/>
                        </a:rPr>
                        <a:t> خوابگاه به واسطه اتصال برق یکی از چراغ های روشنایی خوابگاه جان خود را از دست داده است</a:t>
                      </a:r>
                      <a:endParaRPr lang="en-US" sz="2800" b="1" baseline="0" dirty="0" smtClean="0">
                        <a:cs typeface="B Nazanin" panose="00000400000000000000" pitchFamily="2" charset="-78"/>
                      </a:endParaRPr>
                    </a:p>
                    <a:p>
                      <a:pPr algn="r" rtl="1"/>
                      <a:endParaRPr lang="en-US" sz="28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b="1" dirty="0" smtClean="0">
                          <a:cs typeface="B Nazanin" panose="00000400000000000000" pitchFamily="2" charset="-78"/>
                        </a:rPr>
                        <a:t>فوت یک دانشجو به دلیل برق گرفتگی</a:t>
                      </a:r>
                      <a:r>
                        <a:rPr lang="fa-IR" sz="2800" b="1" baseline="0" dirty="0" smtClean="0">
                          <a:cs typeface="B Nazanin" panose="00000400000000000000" pitchFamily="2" charset="-78"/>
                        </a:rPr>
                        <a:t> </a:t>
                      </a:r>
                      <a:endParaRPr lang="en-US" sz="28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/>
            </a:r>
            <a:br>
              <a:rPr lang="fa-IR" sz="3200" dirty="0" smtClean="0">
                <a:cs typeface="B Nazanin" panose="00000400000000000000" pitchFamily="2" charset="-78"/>
              </a:rPr>
            </a:br>
            <a:endParaRPr lang="en-US" sz="3200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6628293"/>
              </p:ext>
            </p:extLst>
          </p:nvPr>
        </p:nvGraphicFramePr>
        <p:xfrm>
          <a:off x="1676400" y="457200"/>
          <a:ext cx="5486400" cy="588212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43200"/>
                <a:gridCol w="2743200"/>
              </a:tblGrid>
              <a:tr h="121518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اطلاعات 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قالب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502518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آخرین اظهار نظرها، شنیده ها، پیام ها و....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خبر 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899963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تحصن دانشجویان در حیاط دانشکده </a:t>
                      </a:r>
                      <a:endParaRPr lang="en-US" sz="2000" b="1" dirty="0" smtClean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گزارش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502518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صحن</a:t>
                      </a:r>
                      <a:r>
                        <a:rPr lang="fa-IR" sz="2000" b="1" baseline="0" dirty="0" smtClean="0">
                          <a:cs typeface="B Nazanin" panose="00000400000000000000" pitchFamily="2" charset="-78"/>
                        </a:rPr>
                        <a:t>ه هایی از محل وقوع حادثه 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فیلم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867361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گریه های همکلاسی</a:t>
                      </a:r>
                      <a:r>
                        <a:rPr lang="fa-IR" sz="2000" b="1" baseline="0" dirty="0" smtClean="0">
                          <a:cs typeface="B Nazanin" panose="00000400000000000000" pitchFamily="2" charset="-78"/>
                        </a:rPr>
                        <a:t> ها و دوستان در مراسم ختم 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اسلاید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1239086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امارهایی از همه حوادثی که در چند سال اخیر در دانشکده اتفاق افتاده و منجر به فوت یا جرح شده است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اینفوگرافیک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502518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اشاره</a:t>
                      </a:r>
                      <a:r>
                        <a:rPr lang="fa-IR" sz="2000" b="1" baseline="0" dirty="0" smtClean="0">
                          <a:cs typeface="B Nazanin" panose="00000400000000000000" pitchFamily="2" charset="-78"/>
                        </a:rPr>
                        <a:t> به هزینه هایی که برای نوسازی خوابگاه در چند سال اخیر اختصاص یافته است 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باکس 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410200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/>
              <a:t>ژورنالیسم روزنامه ای</a:t>
            </a:r>
          </a:p>
          <a:p>
            <a:pPr algn="r" rtl="1"/>
            <a:endParaRPr lang="fa-IR" dirty="0" smtClean="0"/>
          </a:p>
          <a:p>
            <a:pPr algn="r" rtl="1"/>
            <a:endParaRPr lang="fa-IR" dirty="0"/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ژورنالیسم تلویزیونی</a:t>
            </a:r>
          </a:p>
          <a:p>
            <a:pPr algn="r" rtl="1"/>
            <a:endParaRPr lang="fa-IR" dirty="0"/>
          </a:p>
          <a:p>
            <a:pPr algn="r" rtl="1"/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زورنالیسم آنلاین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86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sz="3200" dirty="0" smtClean="0">
                <a:cs typeface="B Nazanin" panose="00000400000000000000" pitchFamily="2" charset="-78"/>
              </a:rPr>
              <a:t>چند توصیه </a:t>
            </a:r>
            <a:endParaRPr lang="en-US" sz="32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متن ها؛ فشرده، کم حجم، ضرب دار</a:t>
            </a:r>
          </a:p>
          <a:p>
            <a:pPr algn="r" rtl="1"/>
            <a:endParaRPr lang="en-US" sz="3200" smtClean="0">
              <a:cs typeface="B Nazanin" panose="00000400000000000000" pitchFamily="2" charset="-78"/>
            </a:endParaRPr>
          </a:p>
          <a:p>
            <a:pPr algn="r" rtl="1"/>
            <a:endParaRPr lang="fa-IR" sz="3200" dirty="0">
              <a:cs typeface="B Nazanin" panose="00000400000000000000" pitchFamily="2" charset="-78"/>
            </a:endParaRP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لایه بندی اطلاعات (سازمان دهی اطلاعات، کمک به خواننده</a:t>
            </a:r>
            <a:r>
              <a:rPr lang="fa-IR" sz="3200" dirty="0" smtClean="0">
                <a:cs typeface="B Nazanin" panose="00000400000000000000" pitchFamily="2" charset="-78"/>
              </a:rPr>
              <a:t>)</a:t>
            </a:r>
            <a:endParaRPr lang="en-US" sz="3200" dirty="0" smtClean="0">
              <a:cs typeface="B Nazanin" panose="00000400000000000000" pitchFamily="2" charset="-78"/>
            </a:endParaRPr>
          </a:p>
          <a:p>
            <a:pPr algn="r" rtl="1"/>
            <a:endParaRPr lang="en-US" sz="3200" dirty="0">
              <a:cs typeface="B Nazanin" panose="00000400000000000000" pitchFamily="2" charset="-78"/>
            </a:endParaRPr>
          </a:p>
          <a:p>
            <a:pPr algn="r" rtl="1"/>
            <a:endParaRPr lang="fa-IR" sz="3200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اندازه و نوع قلم </a:t>
            </a:r>
          </a:p>
          <a:p>
            <a:pPr algn="r" rtl="1">
              <a:buNone/>
            </a:pPr>
            <a:endParaRPr lang="fa-IR" sz="3200" dirty="0" smtClean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49465"/>
          </a:xfrm>
        </p:spPr>
        <p:txBody>
          <a:bodyPr>
            <a:norm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فاصله بندی </a:t>
            </a:r>
            <a:r>
              <a:rPr lang="fa-IR" sz="2800" dirty="0" smtClean="0">
                <a:cs typeface="B Nazanin" panose="00000400000000000000" pitchFamily="2" charset="-78"/>
              </a:rPr>
              <a:t>متن</a:t>
            </a:r>
          </a:p>
          <a:p>
            <a:pPr algn="r" rtl="1"/>
            <a:endParaRPr lang="en-US" sz="2800" dirty="0">
              <a:cs typeface="B Nazanin" panose="00000400000000000000" pitchFamily="2" charset="-78"/>
            </a:endParaRP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رعایت </a:t>
            </a:r>
            <a:r>
              <a:rPr lang="fa-IR" sz="2800" dirty="0">
                <a:cs typeface="B Nazanin" panose="00000400000000000000" pitchFamily="2" charset="-78"/>
              </a:rPr>
              <a:t>عرض (شیوه </a:t>
            </a:r>
            <a:r>
              <a:rPr lang="en-US" sz="2800" dirty="0">
                <a:cs typeface="B Nazanin" panose="00000400000000000000" pitchFamily="2" charset="-78"/>
              </a:rPr>
              <a:t>F</a:t>
            </a:r>
            <a:r>
              <a:rPr lang="fa-IR" sz="2800" dirty="0">
                <a:cs typeface="B Nazanin" panose="00000400000000000000" pitchFamily="2" charset="-78"/>
              </a:rPr>
              <a:t>)</a:t>
            </a:r>
            <a:endParaRPr lang="en-US" sz="2800" dirty="0">
              <a:cs typeface="B Nazanin" panose="00000400000000000000" pitchFamily="2" charset="-78"/>
            </a:endParaRPr>
          </a:p>
          <a:p>
            <a:pPr algn="r" rtl="1"/>
            <a:endParaRPr lang="en-US" sz="2800" dirty="0" smtClean="0">
              <a:cs typeface="B Nazanin" panose="00000400000000000000" pitchFamily="2" charset="-78"/>
            </a:endParaRPr>
          </a:p>
          <a:p>
            <a:pPr algn="r" rtl="1"/>
            <a:endParaRPr lang="en-US" sz="2800" dirty="0">
              <a:cs typeface="B Nazanin" panose="00000400000000000000" pitchFamily="2" charset="-78"/>
            </a:endParaRPr>
          </a:p>
          <a:p>
            <a:pPr algn="r" rtl="1"/>
            <a:endParaRPr lang="en-US" sz="2800" dirty="0" smtClean="0">
              <a:cs typeface="B Nazanin" panose="00000400000000000000" pitchFamily="2" charset="-78"/>
            </a:endParaRPr>
          </a:p>
          <a:p>
            <a:pPr algn="r" rtl="1"/>
            <a:endParaRPr lang="en-US" sz="2800" dirty="0">
              <a:cs typeface="B Nazanin" panose="00000400000000000000" pitchFamily="2" charset="-78"/>
            </a:endParaRPr>
          </a:p>
          <a:p>
            <a:pPr algn="r" rtl="1"/>
            <a:endParaRPr lang="en-US" sz="2800" dirty="0">
              <a:cs typeface="B Nazanin" panose="00000400000000000000" pitchFamily="2" charset="-78"/>
            </a:endParaRPr>
          </a:p>
          <a:p>
            <a:pPr marL="36576" indent="0" algn="r" rtl="1">
              <a:buNone/>
            </a:pPr>
            <a:endParaRPr lang="en-US" sz="2800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استفاده از رنگ</a:t>
            </a:r>
            <a:endParaRPr lang="en-US" sz="2800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677" y="2057400"/>
            <a:ext cx="3581400" cy="2905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5522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میدان دادن به مخاطب </a:t>
            </a:r>
          </a:p>
          <a:p>
            <a:pPr algn="r" rtl="1"/>
            <a:endParaRPr lang="fa-IR" dirty="0"/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تحریریه آنلاین به جای آفلاین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61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endParaRPr lang="en-US" sz="32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/>
            <a:endParaRPr lang="fa-IR" dirty="0" smtClean="0"/>
          </a:p>
          <a:p>
            <a:pPr algn="ctr" rtl="1"/>
            <a:endParaRPr lang="fa-IR" dirty="0"/>
          </a:p>
          <a:p>
            <a:pPr algn="ctr" rtl="1"/>
            <a:endParaRPr lang="fa-IR" dirty="0" smtClean="0"/>
          </a:p>
          <a:p>
            <a:pPr algn="ctr" rtl="1"/>
            <a:r>
              <a:rPr lang="fa-IR" sz="3600" dirty="0" smtClean="0"/>
              <a:t>از این که حوصله کردید متشکرم</a:t>
            </a:r>
          </a:p>
          <a:p>
            <a:pPr algn="ctr" rtl="1"/>
            <a:r>
              <a:rPr lang="en-US" dirty="0" smtClean="0">
                <a:solidFill>
                  <a:srgbClr val="FFC000"/>
                </a:solidFill>
              </a:rPr>
              <a:t>V.aghdasi@gmail.com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endParaRPr lang="en-US" sz="32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اصول ومفاهیم پایه پابرجا هستند</a:t>
            </a:r>
          </a:p>
          <a:p>
            <a:pPr algn="r" rtl="1"/>
            <a:endParaRPr lang="fa-IR" sz="3200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ارزش ها و عناصر خبری تغییری نمی کنند </a:t>
            </a:r>
          </a:p>
          <a:p>
            <a:pPr algn="r" rtl="1"/>
            <a:endParaRPr lang="fa-IR" sz="3200" dirty="0">
              <a:cs typeface="B Nazanin" panose="00000400000000000000" pitchFamily="2" charset="-78"/>
            </a:endParaRPr>
          </a:p>
          <a:p>
            <a:pPr algn="r" rtl="1"/>
            <a:r>
              <a:rPr lang="fa-IR" sz="32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هرم وارونه </a:t>
            </a:r>
            <a:r>
              <a:rPr lang="fa-IR" sz="3200" dirty="0" smtClean="0">
                <a:cs typeface="B Nazanin" panose="00000400000000000000" pitchFamily="2" charset="-78"/>
              </a:rPr>
              <a:t>معروف هم در دنیای جدید پرکاربرد است 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endParaRPr lang="en-US" sz="32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/>
            <a:r>
              <a:rPr lang="fa-IR" sz="3200" dirty="0" smtClean="0">
                <a:cs typeface="B Nazanin" panose="00000400000000000000" pitchFamily="2" charset="-78"/>
              </a:rPr>
              <a:t>با گواهینامه اتومبیل پشت هواپیما نمی توان نشست</a:t>
            </a:r>
          </a:p>
          <a:p>
            <a:pPr algn="ctr" rtl="1"/>
            <a:endParaRPr lang="fa-IR" sz="3200" dirty="0">
              <a:cs typeface="B Nazanin" panose="00000400000000000000" pitchFamily="2" charset="-78"/>
            </a:endParaRPr>
          </a:p>
          <a:p>
            <a:pPr algn="ctr" rtl="1"/>
            <a:endParaRPr lang="fa-IR" sz="3200" dirty="0" smtClean="0">
              <a:cs typeface="B Nazanin" panose="00000400000000000000" pitchFamily="2" charset="-78"/>
            </a:endParaRPr>
          </a:p>
          <a:p>
            <a:pPr algn="ctr" rtl="1"/>
            <a:endParaRPr lang="fa-IR" sz="3200" dirty="0">
              <a:cs typeface="B Nazanin" panose="00000400000000000000" pitchFamily="2" charset="-78"/>
            </a:endParaRPr>
          </a:p>
          <a:p>
            <a:pPr algn="ctr" rtl="1"/>
            <a:r>
              <a:rPr lang="fa-IR" sz="3200" dirty="0" smtClean="0">
                <a:cs typeface="B Nazanin" panose="00000400000000000000" pitchFamily="2" charset="-78"/>
              </a:rPr>
              <a:t>در سایبر ژورنالیسم به مهارت های جدیدی نیاز دارید </a:t>
            </a:r>
          </a:p>
          <a:p>
            <a:pPr algn="r" rtl="1"/>
            <a:endParaRPr lang="fa-IR" sz="3200" dirty="0">
              <a:cs typeface="B Nazanin" panose="00000400000000000000" pitchFamily="2" charset="-78"/>
            </a:endParaRPr>
          </a:p>
          <a:p>
            <a:pPr algn="r" rtl="1"/>
            <a:endParaRPr lang="fa-IR" sz="3200" dirty="0" smtClean="0">
              <a:cs typeface="B Nazanin" panose="00000400000000000000" pitchFamily="2" charset="-78"/>
            </a:endParaRPr>
          </a:p>
          <a:p>
            <a:pPr algn="r" rtl="1"/>
            <a:endParaRPr lang="en-US" sz="3200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endParaRPr lang="en-US" sz="320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/>
            <a:endParaRPr lang="en-US" sz="3200" dirty="0" smtClean="0">
              <a:cs typeface="B Nazanin" panose="00000400000000000000" pitchFamily="2" charset="-78"/>
            </a:endParaRPr>
          </a:p>
          <a:p>
            <a:pPr algn="ctr" rtl="1"/>
            <a:endParaRPr lang="en-US" dirty="0">
              <a:cs typeface="B Nazanin" panose="00000400000000000000" pitchFamily="2" charset="-78"/>
            </a:endParaRPr>
          </a:p>
          <a:p>
            <a:pPr algn="ctr" rtl="1"/>
            <a:r>
              <a:rPr lang="fa-IR" sz="3200" dirty="0" smtClean="0">
                <a:cs typeface="B Nazanin" panose="00000400000000000000" pitchFamily="2" charset="-78"/>
              </a:rPr>
              <a:t>ابزار کار تفاوت می کند </a:t>
            </a:r>
          </a:p>
          <a:p>
            <a:pPr algn="ctr" rtl="1"/>
            <a:endParaRPr lang="fa-IR" sz="3200" dirty="0" smtClean="0">
              <a:cs typeface="B Nazanin" panose="00000400000000000000" pitchFamily="2" charset="-78"/>
            </a:endParaRPr>
          </a:p>
          <a:p>
            <a:pPr algn="ctr" rtl="1"/>
            <a:endParaRPr lang="fa-IR" sz="3200" dirty="0">
              <a:cs typeface="B Nazanin" panose="00000400000000000000" pitchFamily="2" charset="-78"/>
            </a:endParaRPr>
          </a:p>
          <a:p>
            <a:pPr algn="ctr" rtl="1"/>
            <a:r>
              <a:rPr lang="fa-IR" sz="3200" dirty="0" smtClean="0">
                <a:cs typeface="B Nazanin" panose="00000400000000000000" pitchFamily="2" charset="-78"/>
              </a:rPr>
              <a:t>با مخاطبان جدیدی سروکار داریم </a:t>
            </a:r>
          </a:p>
          <a:p>
            <a:pPr algn="r" rtl="1"/>
            <a:endParaRPr lang="fa-IR" sz="3200" dirty="0">
              <a:cs typeface="B Nazanin" panose="00000400000000000000" pitchFamily="2" charset="-78"/>
            </a:endParaRPr>
          </a:p>
          <a:p>
            <a:pPr algn="r" rtl="1"/>
            <a:endParaRPr lang="en-US" sz="3200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5400" dirty="0" smtClean="0">
                <a:cs typeface="B Nazanin" panose="00000400000000000000" pitchFamily="2" charset="-78"/>
              </a:rPr>
              <a:t>مخاطب</a:t>
            </a:r>
            <a:endParaRPr lang="en-US" sz="54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257800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پر توقع تر</a:t>
            </a:r>
          </a:p>
          <a:p>
            <a:pPr algn="r" rtl="1"/>
            <a:endParaRPr lang="fa-IR" sz="3200" dirty="0">
              <a:cs typeface="B Nazanin" panose="00000400000000000000" pitchFamily="2" charset="-78"/>
            </a:endParaRP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کم حوصله تر</a:t>
            </a:r>
          </a:p>
          <a:p>
            <a:pPr algn="r" rtl="1"/>
            <a:endParaRPr lang="fa-IR" sz="3200" dirty="0">
              <a:cs typeface="B Nazanin" panose="00000400000000000000" pitchFamily="2" charset="-78"/>
            </a:endParaRPr>
          </a:p>
          <a:p>
            <a:pPr algn="r" rtl="1"/>
            <a:endParaRPr lang="fa-IR" sz="3200" dirty="0">
              <a:cs typeface="B Nazanin" panose="00000400000000000000" pitchFamily="2" charset="-78"/>
            </a:endParaRP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فعال تر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295400"/>
            <a:ext cx="35814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sz="3200" dirty="0" smtClean="0">
                <a:cs typeface="B Nazanin" panose="00000400000000000000" pitchFamily="2" charset="-78"/>
              </a:rPr>
              <a:t>رزونامه نگاری چاپی</a:t>
            </a:r>
            <a:endParaRPr lang="en-US" sz="32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602163"/>
          </a:xfrm>
        </p:spPr>
        <p:txBody>
          <a:bodyPr/>
          <a:lstStyle/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متن </a:t>
            </a:r>
          </a:p>
          <a:p>
            <a:pPr algn="r" rtl="1"/>
            <a:endParaRPr lang="fa-IR" sz="3200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عکس</a:t>
            </a:r>
          </a:p>
          <a:p>
            <a:pPr algn="r" rtl="1"/>
            <a:endParaRPr lang="fa-IR" sz="3200" dirty="0">
              <a:cs typeface="B Nazanin" panose="00000400000000000000" pitchFamily="2" charset="-78"/>
            </a:endParaRP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گرافیک ایستا</a:t>
            </a:r>
            <a:endParaRPr lang="en-US" sz="3200" dirty="0" smtClean="0">
              <a:cs typeface="B Nazanin" panose="00000400000000000000" pitchFamily="2" charset="-78"/>
            </a:endParaRPr>
          </a:p>
          <a:p>
            <a:pPr algn="r" rtl="1"/>
            <a:endParaRPr lang="fa-IR" sz="3200" dirty="0" smtClean="0">
              <a:cs typeface="B Nazanin" panose="00000400000000000000" pitchFamily="2" charset="-78"/>
            </a:endParaRPr>
          </a:p>
          <a:p>
            <a:pPr algn="r" rtl="1"/>
            <a:endParaRPr lang="en-US" sz="3200" dirty="0">
              <a:cs typeface="B Nazanin" panose="00000400000000000000" pitchFamily="2" charset="-78"/>
            </a:endParaRPr>
          </a:p>
        </p:txBody>
      </p:sp>
      <p:pic>
        <p:nvPicPr>
          <p:cNvPr id="4" name="Picture 3" descr="13911104000076_Photo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447800"/>
            <a:ext cx="5257800" cy="3662934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467600" cy="990600"/>
          </a:xfrm>
        </p:spPr>
        <p:txBody>
          <a:bodyPr>
            <a:normAutofit/>
          </a:bodyPr>
          <a:lstStyle/>
          <a:p>
            <a:pPr algn="ctr" rtl="1"/>
            <a:r>
              <a:rPr lang="fa-IR" sz="4400" dirty="0" smtClean="0">
                <a:cs typeface="B Nazanin" panose="00000400000000000000" pitchFamily="2" charset="-78"/>
              </a:rPr>
              <a:t>روزنامه نگاری سایبر</a:t>
            </a:r>
            <a:endParaRPr lang="en-US" sz="44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715000"/>
          </a:xfrm>
        </p:spPr>
        <p:txBody>
          <a:bodyPr>
            <a:noAutofit/>
          </a:bodyPr>
          <a:lstStyle/>
          <a:p>
            <a:pPr algn="ctr" rtl="1"/>
            <a:r>
              <a:rPr lang="fa-IR" sz="3200" dirty="0" smtClean="0">
                <a:cs typeface="B Nazanin" panose="00000400000000000000" pitchFamily="2" charset="-78"/>
              </a:rPr>
              <a:t>متن</a:t>
            </a:r>
          </a:p>
          <a:p>
            <a:pPr algn="ctr" rtl="1"/>
            <a:r>
              <a:rPr lang="fa-IR" sz="3200" dirty="0" smtClean="0">
                <a:cs typeface="B Nazanin" panose="00000400000000000000" pitchFamily="2" charset="-78"/>
              </a:rPr>
              <a:t>عکس </a:t>
            </a:r>
          </a:p>
          <a:p>
            <a:pPr algn="ctr" rtl="1"/>
            <a:r>
              <a:rPr lang="fa-IR" sz="3200" dirty="0" smtClean="0">
                <a:cs typeface="B Nazanin" panose="00000400000000000000" pitchFamily="2" charset="-78"/>
              </a:rPr>
              <a:t>گرافیک پویا</a:t>
            </a:r>
            <a:endParaRPr lang="fa-IR" sz="3200" dirty="0">
              <a:cs typeface="B Nazanin" panose="00000400000000000000" pitchFamily="2" charset="-78"/>
            </a:endParaRPr>
          </a:p>
          <a:p>
            <a:pPr algn="ctr" rtl="1"/>
            <a:endParaRPr lang="fa-IR" sz="32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3200" dirty="0" smtClean="0">
                <a:cs typeface="B Nazanin" panose="00000400000000000000" pitchFamily="2" charset="-78"/>
              </a:rPr>
              <a:t>صدا </a:t>
            </a:r>
          </a:p>
          <a:p>
            <a:pPr algn="ctr" rtl="1"/>
            <a:r>
              <a:rPr lang="fa-IR" sz="3200" dirty="0" smtClean="0">
                <a:cs typeface="B Nazanin" panose="00000400000000000000" pitchFamily="2" charset="-78"/>
              </a:rPr>
              <a:t>فیلم </a:t>
            </a:r>
          </a:p>
          <a:p>
            <a:pPr algn="ctr" rtl="1"/>
            <a:r>
              <a:rPr lang="fa-IR" sz="3200" dirty="0" smtClean="0">
                <a:cs typeface="B Nazanin" panose="00000400000000000000" pitchFamily="2" charset="-78"/>
              </a:rPr>
              <a:t>لینک</a:t>
            </a:r>
          </a:p>
          <a:p>
            <a:pPr algn="ctr" rtl="1"/>
            <a:r>
              <a:rPr lang="fa-IR" sz="3200" dirty="0" smtClean="0">
                <a:cs typeface="B Nazanin" panose="00000400000000000000" pitchFamily="2" charset="-78"/>
              </a:rPr>
              <a:t>اسلاید شو</a:t>
            </a:r>
          </a:p>
          <a:p>
            <a:pPr algn="ctr" rtl="1"/>
            <a:r>
              <a:rPr lang="fa-IR" sz="3200" dirty="0" smtClean="0">
                <a:cs typeface="B Nazanin" panose="00000400000000000000" pitchFamily="2" charset="-78"/>
              </a:rPr>
              <a:t>انیمیشن</a:t>
            </a:r>
          </a:p>
          <a:p>
            <a:pPr algn="ctr" rtl="1"/>
            <a:r>
              <a:rPr lang="fa-IR" sz="3200" dirty="0" smtClean="0">
                <a:cs typeface="B Nazanin" panose="00000400000000000000" pitchFamily="2" charset="-78"/>
              </a:rPr>
              <a:t>تعاملی</a:t>
            </a:r>
          </a:p>
          <a:p>
            <a:pPr algn="ctr" rtl="1"/>
            <a:endParaRPr lang="fa-IR" sz="3200" dirty="0">
              <a:cs typeface="B Nazanin" panose="00000400000000000000" pitchFamily="2" charset="-78"/>
            </a:endParaRPr>
          </a:p>
        </p:txBody>
      </p:sp>
      <p:sp>
        <p:nvSpPr>
          <p:cNvPr id="5" name="Plus 4"/>
          <p:cNvSpPr/>
          <p:nvPr/>
        </p:nvSpPr>
        <p:spPr>
          <a:xfrm>
            <a:off x="3962400" y="2590800"/>
            <a:ext cx="838200" cy="838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endParaRPr lang="en-US" sz="32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305800" cy="5181600"/>
          </a:xfrm>
        </p:spPr>
        <p:txBody>
          <a:bodyPr/>
          <a:lstStyle/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یک سفره متنوع تر پر از مخلفات </a:t>
            </a:r>
          </a:p>
          <a:p>
            <a:pPr algn="r" rtl="1"/>
            <a:endParaRPr lang="fa-IR" sz="3200" dirty="0">
              <a:cs typeface="B Nazanin" panose="00000400000000000000" pitchFamily="2" charset="-78"/>
            </a:endParaRP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باید بدانیم سفره خود را چطور تزیین کنیم</a:t>
            </a:r>
            <a:endParaRPr lang="en-US" sz="3200" dirty="0" smtClean="0">
              <a:cs typeface="B Nazanin" panose="00000400000000000000" pitchFamily="2" charset="-78"/>
            </a:endParaRPr>
          </a:p>
          <a:p>
            <a:pPr algn="r" rtl="1"/>
            <a:endParaRPr lang="en-US" sz="3200" dirty="0" smtClean="0">
              <a:cs typeface="B Nazanin" panose="00000400000000000000" pitchFamily="2" charset="-78"/>
            </a:endParaRPr>
          </a:p>
          <a:p>
            <a:pPr algn="r" rtl="1"/>
            <a:endParaRPr lang="fa-IR" sz="3200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طراحی و چگونگی روایت موضوع اهمیت دارد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669</TotalTime>
  <Words>457</Words>
  <Application>Microsoft Office PowerPoint</Application>
  <PresentationFormat>On-screen Show (4:3)</PresentationFormat>
  <Paragraphs>145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Technic</vt:lpstr>
      <vt:lpstr>همایش مدیران مسئول نشریات دانشجویی مشهد- هتل میثاق   وحید اقدسی</vt:lpstr>
      <vt:lpstr>PowerPoint Presentation</vt:lpstr>
      <vt:lpstr>PowerPoint Presentation</vt:lpstr>
      <vt:lpstr>PowerPoint Presentation</vt:lpstr>
      <vt:lpstr>PowerPoint Presentation</vt:lpstr>
      <vt:lpstr>مخاطب</vt:lpstr>
      <vt:lpstr>رزونامه نگاری چاپی</vt:lpstr>
      <vt:lpstr>روزنامه نگاری سایبر</vt:lpstr>
      <vt:lpstr>PowerPoint Presentation</vt:lpstr>
      <vt:lpstr>PowerPoint Presentation</vt:lpstr>
      <vt:lpstr> روزنامه نگاری چند رسانه ای  </vt:lpstr>
      <vt:lpstr>PowerPoint Presentation</vt:lpstr>
      <vt:lpstr>مزایا</vt:lpstr>
      <vt:lpstr>PowerPoint Presentation</vt:lpstr>
      <vt:lpstr>در مقابل</vt:lpstr>
      <vt:lpstr>برای روایت به صورت چندرسانه ای باید:</vt:lpstr>
      <vt:lpstr>کدام رسانه، کدام بخش داستان</vt:lpstr>
      <vt:lpstr>پوسته خبری</vt:lpstr>
      <vt:lpstr> </vt:lpstr>
      <vt:lpstr>چند توصیه 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moein</dc:creator>
  <cp:lastModifiedBy>وحید اقدسی تربتی</cp:lastModifiedBy>
  <cp:revision>54</cp:revision>
  <dcterms:created xsi:type="dcterms:W3CDTF">2014-04-21T13:19:47Z</dcterms:created>
  <dcterms:modified xsi:type="dcterms:W3CDTF">2014-04-24T08:35:36Z</dcterms:modified>
</cp:coreProperties>
</file>