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7" r:id="rId12"/>
    <p:sldId id="269" r:id="rId13"/>
    <p:sldId id="271" r:id="rId14"/>
    <p:sldId id="272" r:id="rId15"/>
    <p:sldId id="273" r:id="rId16"/>
    <p:sldId id="274" r:id="rId17"/>
    <p:sldId id="282" r:id="rId18"/>
    <p:sldId id="275" r:id="rId19"/>
    <p:sldId id="268" r:id="rId20"/>
    <p:sldId id="276" r:id="rId21"/>
    <p:sldId id="283" r:id="rId22"/>
    <p:sldId id="284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98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7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275E36-7FEA-42D3-8226-5E626EDEC57A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761A50-2288-43AD-8AF1-FCFD82A07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86200"/>
            <a:ext cx="6480048" cy="2301240"/>
          </a:xfrm>
        </p:spPr>
        <p:txBody>
          <a:bodyPr>
            <a:normAutofit fontScale="90000"/>
          </a:bodyPr>
          <a:lstStyle/>
          <a:p>
            <a:pPr algn="l" rtl="1"/>
            <a: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  <a:t>همایش مدیران مسئول نشریات دانشجویی</a:t>
            </a:r>
            <a:b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  <a:t>مشهد- هتل میثاق</a:t>
            </a:r>
            <a:b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rgbClr val="FFC000"/>
                </a:solidFill>
                <a:cs typeface="B Nazanin" panose="00000400000000000000" pitchFamily="2" charset="-78"/>
              </a:rPr>
              <a:t/>
            </a:r>
            <a:br>
              <a:rPr lang="fa-IR" sz="3200" dirty="0">
                <a:solidFill>
                  <a:srgbClr val="FFC000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  <a:t/>
            </a:r>
            <a:b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rgbClr val="FFC000"/>
                </a:solidFill>
                <a:cs typeface="B Nazanin" panose="00000400000000000000" pitchFamily="2" charset="-78"/>
              </a:rPr>
              <a:t>وحید اقدسی</a:t>
            </a:r>
            <a:endParaRPr lang="en-US" sz="3200" dirty="0">
              <a:solidFill>
                <a:srgbClr val="FFC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838200"/>
            <a:ext cx="6480048" cy="1752600"/>
          </a:xfrm>
        </p:spPr>
        <p:txBody>
          <a:bodyPr/>
          <a:lstStyle/>
          <a:p>
            <a:pPr algn="ctr"/>
            <a:r>
              <a:rPr lang="fa-IR" sz="4000" i="1" dirty="0" smtClean="0">
                <a:solidFill>
                  <a:srgbClr val="FFC000"/>
                </a:solidFill>
              </a:rPr>
              <a:t>سایبر</a:t>
            </a:r>
            <a:r>
              <a:rPr lang="fa-IR" dirty="0" smtClean="0"/>
              <a:t> </a:t>
            </a:r>
            <a:r>
              <a:rPr lang="fa-IR" sz="6000" dirty="0" smtClean="0"/>
              <a:t>ژورنالیسم</a:t>
            </a:r>
            <a:r>
              <a:rPr lang="fa-I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334000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جایی برا</a:t>
            </a:r>
            <a:r>
              <a:rPr lang="fa-IR" dirty="0">
                <a:cs typeface="B Nazanin" panose="00000400000000000000" pitchFamily="2" charset="-78"/>
              </a:rPr>
              <a:t>ی</a:t>
            </a:r>
            <a:r>
              <a:rPr lang="fa-IR" sz="3200" dirty="0" smtClean="0">
                <a:cs typeface="B Nazanin" panose="00000400000000000000" pitchFamily="2" charset="-78"/>
              </a:rPr>
              <a:t> پرگویی نیست</a:t>
            </a:r>
          </a:p>
          <a:p>
            <a:pPr algn="r" rtl="1"/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روزنامه نگار آنلاین خسیس تر است </a:t>
            </a:r>
          </a:p>
          <a:p>
            <a:pPr algn="r" rtl="1"/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در نوشتن از مهارت بیشتری برخوردار است</a:t>
            </a: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en-US" sz="3600" dirty="0">
                <a:cs typeface="B Nazanin" panose="00000400000000000000" pitchFamily="2" charset="-78"/>
              </a:rPr>
              <a:t/>
            </a:r>
            <a:br>
              <a:rPr lang="en-US" sz="3600" dirty="0">
                <a:cs typeface="B Nazanin" panose="00000400000000000000" pitchFamily="2" charset="-78"/>
              </a:rPr>
            </a:br>
            <a:r>
              <a:rPr lang="fa-IR" sz="3600" dirty="0" smtClean="0">
                <a:cs typeface="B Nazanin" panose="00000400000000000000" pitchFamily="2" charset="-78"/>
              </a:rPr>
              <a:t>روزنامه </a:t>
            </a:r>
            <a:r>
              <a:rPr lang="fa-IR" sz="3600" dirty="0">
                <a:cs typeface="B Nazanin" panose="00000400000000000000" pitchFamily="2" charset="-78"/>
              </a:rPr>
              <a:t>نگاری چند رسانه ای </a:t>
            </a:r>
            <a:r>
              <a:rPr lang="en-US" sz="3600" dirty="0">
                <a:cs typeface="B Nazanin" panose="00000400000000000000" pitchFamily="2" charset="-78"/>
              </a:rPr>
              <a:t/>
            </a:r>
            <a:br>
              <a:rPr lang="en-US" sz="3600" dirty="0">
                <a:cs typeface="B Nazanin" panose="00000400000000000000" pitchFamily="2" charset="-78"/>
              </a:rPr>
            </a:b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/>
          <a:lstStyle/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424354"/>
            <a:ext cx="5791200" cy="45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در نشریات دانشجویی دست تان برای استفاده از گزارش های چند رسانه ای بازتر است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خبرنگار کوله پشتی (</a:t>
            </a:r>
            <a:r>
              <a:rPr lang="en-US" sz="3200" dirty="0" smtClean="0">
                <a:cs typeface="B Nazanin" panose="00000400000000000000" pitchFamily="2" charset="-78"/>
              </a:rPr>
              <a:t>backpack</a:t>
            </a:r>
            <a:r>
              <a:rPr lang="fa-IR" sz="3200" dirty="0" smtClean="0">
                <a:cs typeface="B Nazanin" panose="00000400000000000000" pitchFamily="2" charset="-78"/>
              </a:rPr>
              <a:t>)</a:t>
            </a:r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962400"/>
            <a:ext cx="4463787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5400" dirty="0" smtClean="0">
                <a:cs typeface="B Nazanin" panose="00000400000000000000" pitchFamily="2" charset="-78"/>
              </a:rPr>
              <a:t>مزایا</a:t>
            </a:r>
            <a:endParaRPr lang="en-US" sz="5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5334000"/>
          </a:xfrm>
        </p:spPr>
        <p:txBody>
          <a:bodyPr>
            <a:normAutofit/>
          </a:bodyPr>
          <a:lstStyle/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دسته بندی و استفاده آسان تر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غیر خطی است؛ مخاطب حق انتخاب دارد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اطلاعات آرشیوی به راحتی استفاده می شود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تنوع اطلاعات بالاست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فضای کمتری برای ارائه اطلاعات لازم است</a:t>
            </a: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حواس مختلف را درگیر می کنند پس تاثیر بیشتری بر مخاطب دارند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جذابیت بیشتری هم دارند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در مقابل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زمان بیشتری برای تهیه می طلبد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مهارت های گوناگونی برای تولید آن مورد نیاز است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مدیریت اجزای مختلف گزارش سخت تر است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هزینه بیشتری برای تهیه آن صرف می شود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برای روایت به صورت چندرسانه ای باید: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/>
          <a:lstStyle/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کاراکتر اصلی را پیدا کنیم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پردازش گزارش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افزودن بخش هایی که زوایای مختلف کار را روشن </a:t>
            </a:r>
          </a:p>
          <a:p>
            <a:pPr algn="r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    می کنند</a:t>
            </a:r>
          </a:p>
          <a:p>
            <a:pPr algn="r" rtl="1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(کدام اطلاعات، کدام رسانه؟)</a:t>
            </a:r>
          </a:p>
          <a:p>
            <a:pPr algn="r" rtl="1">
              <a:buNone/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None/>
            </a:pPr>
            <a:endParaRPr lang="fa-IR" sz="3200" dirty="0" smtClean="0">
              <a:cs typeface="B Nazanin" panose="00000400000000000000" pitchFamily="2" charset="-78"/>
            </a:endParaRPr>
          </a:p>
          <a:p>
            <a:pPr algn="r" rtl="1">
              <a:buNone/>
            </a:pPr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کدام رسانه، کدام بخش داستان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334000"/>
          </a:xfrm>
        </p:spPr>
        <p:txBody>
          <a:bodyPr/>
          <a:lstStyle/>
          <a:p>
            <a:pPr algn="r" rtl="1"/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عکس</a:t>
            </a:r>
            <a:r>
              <a:rPr lang="fa-IR" sz="4400" dirty="0">
                <a:cs typeface="B Nazanin" panose="00000400000000000000" pitchFamily="2" charset="-78"/>
              </a:rPr>
              <a:t>: </a:t>
            </a:r>
            <a:r>
              <a:rPr lang="fa-IR" sz="4400" dirty="0" smtClean="0">
                <a:cs typeface="B Nazanin" panose="00000400000000000000" pitchFamily="2" charset="-78"/>
              </a:rPr>
              <a:t>احساسات</a:t>
            </a:r>
            <a:endParaRPr lang="en-US" sz="4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فیلم</a:t>
            </a:r>
            <a:r>
              <a:rPr lang="fa-IR" sz="4400" dirty="0">
                <a:cs typeface="B Nazanin" panose="00000400000000000000" pitchFamily="2" charset="-78"/>
              </a:rPr>
              <a:t>: نحوه چگونگی </a:t>
            </a:r>
            <a:r>
              <a:rPr lang="fa-IR" sz="4400" dirty="0" smtClean="0">
                <a:cs typeface="B Nazanin" panose="00000400000000000000" pitchFamily="2" charset="-78"/>
              </a:rPr>
              <a:t>رویداد</a:t>
            </a:r>
          </a:p>
          <a:p>
            <a:pPr algn="r" rtl="1"/>
            <a:r>
              <a:rPr lang="fa-IR" sz="4400" dirty="0">
                <a:cs typeface="B Nazanin" panose="00000400000000000000" pitchFamily="2" charset="-78"/>
              </a:rPr>
              <a:t>اینفو : آمار و اعداد</a:t>
            </a:r>
            <a:endParaRPr lang="en-US" sz="4400" dirty="0"/>
          </a:p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اطلاعات </a:t>
            </a:r>
            <a:r>
              <a:rPr lang="fa-IR" sz="4400" dirty="0">
                <a:cs typeface="B Nazanin" panose="00000400000000000000" pitchFamily="2" charset="-78"/>
              </a:rPr>
              <a:t>تکراری ارائه </a:t>
            </a:r>
            <a:r>
              <a:rPr lang="fa-IR" sz="4400" dirty="0" smtClean="0">
                <a:cs typeface="B Nazanin" panose="00000400000000000000" pitchFamily="2" charset="-78"/>
              </a:rPr>
              <a:t>نشود</a:t>
            </a:r>
            <a:endParaRPr lang="en-US" sz="44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622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پوسته خبری</a:t>
            </a:r>
            <a:endParaRPr lang="en-US" sz="32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375902"/>
              </p:ext>
            </p:extLst>
          </p:nvPr>
        </p:nvGraphicFramePr>
        <p:xfrm>
          <a:off x="381000" y="2362200"/>
          <a:ext cx="8229600" cy="337135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43400"/>
                <a:gridCol w="3886200"/>
              </a:tblGrid>
              <a:tr h="1146313">
                <a:tc>
                  <a:txBody>
                    <a:bodyPr/>
                    <a:lstStyle/>
                    <a:p>
                      <a:pPr algn="ctr" rtl="1"/>
                      <a:r>
                        <a:rPr lang="fa-IR" sz="2800" b="1" dirty="0" smtClean="0">
                          <a:cs typeface="B Nazanin" panose="00000400000000000000" pitchFamily="2" charset="-78"/>
                        </a:rPr>
                        <a:t>گره</a:t>
                      </a:r>
                      <a:r>
                        <a:rPr lang="fa-IR" sz="2800" b="1" baseline="0" dirty="0" smtClean="0">
                          <a:cs typeface="B Nazanin" panose="00000400000000000000" pitchFamily="2" charset="-78"/>
                        </a:rPr>
                        <a:t> اصلی گزارش</a:t>
                      </a:r>
                      <a:endParaRPr lang="en-US" sz="28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b="1" dirty="0" smtClean="0">
                          <a:cs typeface="B Nazanin" panose="00000400000000000000" pitchFamily="2" charset="-78"/>
                        </a:rPr>
                        <a:t>موضوع اصلی</a:t>
                      </a:r>
                      <a:endParaRPr lang="en-US" sz="2800" b="1" dirty="0" smtClean="0"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en-US" sz="2800" b="1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1490207">
                <a:tc>
                  <a:txBody>
                    <a:bodyPr/>
                    <a:lstStyle/>
                    <a:p>
                      <a:pPr algn="r" rtl="1"/>
                      <a:r>
                        <a:rPr lang="fa-IR" sz="2800" b="1" dirty="0" smtClean="0">
                          <a:cs typeface="B Nazanin" panose="00000400000000000000" pitchFamily="2" charset="-78"/>
                        </a:rPr>
                        <a:t>یکی از دانشجویان پسر</a:t>
                      </a:r>
                      <a:r>
                        <a:rPr lang="fa-IR" sz="2800" b="1" baseline="0" dirty="0" smtClean="0">
                          <a:cs typeface="B Nazanin" panose="00000400000000000000" pitchFamily="2" charset="-78"/>
                        </a:rPr>
                        <a:t> خوابگاه به واسطه اتصال برق یکی از چراغ های روشنایی خوابگاه جان خود را از دست داده است</a:t>
                      </a:r>
                      <a:endParaRPr lang="en-US" sz="2800" b="1" baseline="0" dirty="0" smtClean="0"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en-US" sz="28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1" dirty="0" smtClean="0">
                          <a:cs typeface="B Nazanin" panose="00000400000000000000" pitchFamily="2" charset="-78"/>
                        </a:rPr>
                        <a:t>فوت یک دانشجو به دلیل برق گرفتگی</a:t>
                      </a:r>
                      <a:r>
                        <a:rPr lang="fa-IR" sz="2800" b="1" baseline="0" dirty="0" smtClean="0">
                          <a:cs typeface="B Nazanin" panose="00000400000000000000" pitchFamily="2" charset="-78"/>
                        </a:rPr>
                        <a:t> </a:t>
                      </a:r>
                      <a:endParaRPr lang="en-US" sz="28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/>
            </a:r>
            <a:br>
              <a:rPr lang="fa-IR" sz="32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628293"/>
              </p:ext>
            </p:extLst>
          </p:nvPr>
        </p:nvGraphicFramePr>
        <p:xfrm>
          <a:off x="1676400" y="457200"/>
          <a:ext cx="5486400" cy="588212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</a:tblGrid>
              <a:tr h="12151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اطلاعات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قالب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251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آخرین اظهار نظرها، شنیده ها، پیام ها و....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خبر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89996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تحصن دانشجویان در حیاط دانشکده </a:t>
                      </a:r>
                      <a:endParaRPr lang="en-US" sz="2000" b="1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گزارش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251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صحن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ه هایی از محل وقوع حادثه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فیلم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867361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گریه های همکلاسی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ها و دوستان در مراسم ختم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اسلاید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1239086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امارهایی از همه حوادثی که در چند سال اخیر در دانشکده اتفاق افتاده و منجر به فوت یا جرح شده است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اینفوگرافیک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251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اشاره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به هزینه هایی که برای نوسازی خوابگاه در چند سال اخیر اختصاص یافته است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باکس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102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ژورنالیسم روزنامه ای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ژورنالیسم تلویزیونی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زورنالیسم آنلاین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6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چند توصیه 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متن ها؛ فشرده، کم حجم، ضرب دار</a:t>
            </a:r>
          </a:p>
          <a:p>
            <a:pPr algn="r" rtl="1"/>
            <a:endParaRPr lang="en-US" sz="3200" smtClean="0">
              <a:cs typeface="B Nazanin" panose="00000400000000000000" pitchFamily="2" charset="-78"/>
            </a:endParaRP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لایه بندی اطلاعات (سازمان دهی اطلاعات، کمک به خواننده</a:t>
            </a:r>
            <a:r>
              <a:rPr lang="fa-IR" sz="3200" dirty="0" smtClean="0">
                <a:cs typeface="B Nazanin" panose="00000400000000000000" pitchFamily="2" charset="-78"/>
              </a:rPr>
              <a:t>)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اندازه و نوع قلم </a:t>
            </a:r>
          </a:p>
          <a:p>
            <a:pPr algn="r" rtl="1">
              <a:buNone/>
            </a:pPr>
            <a:endParaRPr lang="fa-IR" sz="3200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49465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فاصله بندی </a:t>
            </a:r>
            <a:r>
              <a:rPr lang="fa-IR" sz="2800" dirty="0" smtClean="0">
                <a:cs typeface="B Nazanin" panose="00000400000000000000" pitchFamily="2" charset="-78"/>
              </a:rPr>
              <a:t>متن</a:t>
            </a: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رعایت </a:t>
            </a:r>
            <a:r>
              <a:rPr lang="fa-IR" sz="2800" dirty="0">
                <a:cs typeface="B Nazanin" panose="00000400000000000000" pitchFamily="2" charset="-78"/>
              </a:rPr>
              <a:t>عرض (شیوه </a:t>
            </a:r>
            <a:r>
              <a:rPr lang="en-US" sz="2800" dirty="0">
                <a:cs typeface="B Nazanin" panose="00000400000000000000" pitchFamily="2" charset="-78"/>
              </a:rPr>
              <a:t>F</a:t>
            </a:r>
            <a:r>
              <a:rPr lang="fa-IR" sz="2800" dirty="0">
                <a:cs typeface="B Nazanin" panose="00000400000000000000" pitchFamily="2" charset="-78"/>
              </a:rPr>
              <a:t>)</a:t>
            </a:r>
            <a:endParaRPr lang="en-US" sz="2800" dirty="0">
              <a:cs typeface="B Nazanin" panose="00000400000000000000" pitchFamily="2" charset="-78"/>
            </a:endParaRPr>
          </a:p>
          <a:p>
            <a:pPr algn="r" rtl="1"/>
            <a:endParaRPr lang="en-US" sz="2800" dirty="0" smtClean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algn="r" rtl="1"/>
            <a:endParaRPr lang="en-US" sz="2800" dirty="0" smtClean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marL="36576" indent="0" algn="r" rtl="1">
              <a:buNone/>
            </a:pPr>
            <a:endParaRPr lang="en-US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استفاده از رنگ</a:t>
            </a:r>
            <a:endParaRPr lang="en-US" sz="2800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677" y="2057400"/>
            <a:ext cx="3581400" cy="2905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552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میدان دادن به مخاطب 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تحریریه آنلاین به جای آفلاین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1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fa-IR" dirty="0" smtClean="0"/>
          </a:p>
          <a:p>
            <a:pPr algn="ctr" rtl="1"/>
            <a:endParaRPr lang="fa-IR" dirty="0"/>
          </a:p>
          <a:p>
            <a:pPr algn="ctr" rtl="1"/>
            <a:endParaRPr lang="fa-IR" dirty="0" smtClean="0"/>
          </a:p>
          <a:p>
            <a:pPr algn="ctr" rtl="1"/>
            <a:r>
              <a:rPr lang="fa-IR" sz="3600" dirty="0" smtClean="0"/>
              <a:t>از این که حوصله کردید متشکرم</a:t>
            </a:r>
          </a:p>
          <a:p>
            <a:pPr algn="ctr" rtl="1"/>
            <a:r>
              <a:rPr lang="en-US" dirty="0" smtClean="0">
                <a:solidFill>
                  <a:srgbClr val="FFC000"/>
                </a:solidFill>
              </a:rPr>
              <a:t>V.aghdasi@gmail.com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اصول ومفاهیم پایه پابرجا هستند</a:t>
            </a: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ارزش ها و عناصر خبری تغییری نمی کنند 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هرم وارونه </a:t>
            </a:r>
            <a:r>
              <a:rPr lang="fa-IR" sz="3200" dirty="0" smtClean="0">
                <a:cs typeface="B Nazanin" panose="00000400000000000000" pitchFamily="2" charset="-78"/>
              </a:rPr>
              <a:t>معروف هم در دنیای جدید پرکاربرد است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با گواهینامه اتومبیل پشت هواپیما نمی توان نشست</a:t>
            </a:r>
          </a:p>
          <a:p>
            <a:pPr algn="ctr" rtl="1"/>
            <a:endParaRPr lang="fa-IR" sz="3200" dirty="0">
              <a:cs typeface="B Nazanin" panose="00000400000000000000" pitchFamily="2" charset="-78"/>
            </a:endParaRPr>
          </a:p>
          <a:p>
            <a:pPr algn="ctr" rtl="1"/>
            <a:endParaRPr lang="fa-IR" sz="3200" dirty="0" smtClean="0">
              <a:cs typeface="B Nazanin" panose="00000400000000000000" pitchFamily="2" charset="-78"/>
            </a:endParaRPr>
          </a:p>
          <a:p>
            <a:pPr algn="ctr" rtl="1"/>
            <a:endParaRPr lang="fa-IR" sz="3200" dirty="0">
              <a:cs typeface="B Nazanin" panose="00000400000000000000" pitchFamily="2" charset="-78"/>
            </a:endParaRP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در سایبر ژورنالیسم به مهارت های جدیدی نیاز دارید 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en-US" sz="3200" dirty="0" smtClean="0">
              <a:cs typeface="B Nazanin" panose="00000400000000000000" pitchFamily="2" charset="-78"/>
            </a:endParaRPr>
          </a:p>
          <a:p>
            <a:pPr algn="ctr" rtl="1"/>
            <a:endParaRPr lang="en-US" dirty="0">
              <a:cs typeface="B Nazanin" panose="00000400000000000000" pitchFamily="2" charset="-78"/>
            </a:endParaRP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ابزار کار تفاوت می کند </a:t>
            </a:r>
          </a:p>
          <a:p>
            <a:pPr algn="ctr" rtl="1"/>
            <a:endParaRPr lang="fa-IR" sz="3200" dirty="0" smtClean="0">
              <a:cs typeface="B Nazanin" panose="00000400000000000000" pitchFamily="2" charset="-78"/>
            </a:endParaRPr>
          </a:p>
          <a:p>
            <a:pPr algn="ctr" rtl="1"/>
            <a:endParaRPr lang="fa-IR" sz="3200" dirty="0">
              <a:cs typeface="B Nazanin" panose="00000400000000000000" pitchFamily="2" charset="-78"/>
            </a:endParaRP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با مخاطبان جدیدی سروکار داریم 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smtClean="0">
                <a:cs typeface="B Nazanin" panose="00000400000000000000" pitchFamily="2" charset="-78"/>
              </a:rPr>
              <a:t>مخاطب</a:t>
            </a:r>
            <a:endParaRPr lang="en-US" sz="5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پر توقع تر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کم حوصله تر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فعال تر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295400"/>
            <a:ext cx="35814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رزونامه نگاری چاپی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602163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متن </a:t>
            </a: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عکس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گرافیک ایستا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4" name="Picture 3" descr="13911104000076_Phot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47800"/>
            <a:ext cx="5257800" cy="3662934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Nazanin" panose="00000400000000000000" pitchFamily="2" charset="-78"/>
              </a:rPr>
              <a:t>روزنامه نگاری سایبر</a:t>
            </a:r>
            <a:endParaRPr lang="en-US" sz="44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715000"/>
          </a:xfrm>
        </p:spPr>
        <p:txBody>
          <a:bodyPr>
            <a:noAutofit/>
          </a:bodyPr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متن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عکس 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گرافیک پویا</a:t>
            </a:r>
            <a:endParaRPr lang="fa-IR" sz="3200" dirty="0">
              <a:cs typeface="B Nazanin" panose="00000400000000000000" pitchFamily="2" charset="-78"/>
            </a:endParaRPr>
          </a:p>
          <a:p>
            <a:pPr algn="ctr" rtl="1"/>
            <a:endParaRPr lang="fa-IR" sz="32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صدا 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فیلم 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لینک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اسلاید شو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انیمیشن</a:t>
            </a:r>
          </a:p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تعاملی</a:t>
            </a:r>
          </a:p>
          <a:p>
            <a:pPr algn="ctr" rtl="1"/>
            <a:endParaRPr lang="fa-IR" sz="3200" dirty="0">
              <a:cs typeface="B Nazanin" panose="00000400000000000000" pitchFamily="2" charset="-78"/>
            </a:endParaRPr>
          </a:p>
        </p:txBody>
      </p:sp>
      <p:sp>
        <p:nvSpPr>
          <p:cNvPr id="5" name="Plus 4"/>
          <p:cNvSpPr/>
          <p:nvPr/>
        </p:nvSpPr>
        <p:spPr>
          <a:xfrm>
            <a:off x="3962400" y="2590800"/>
            <a:ext cx="838200" cy="838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305800" cy="5181600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یک سفره متنوع تر پر از مخلفات 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باید بدانیم سفره خود را چطور تزیین کنیم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en-US" sz="3200" dirty="0" smtClean="0">
              <a:cs typeface="B Nazanin" panose="00000400000000000000" pitchFamily="2" charset="-78"/>
            </a:endParaRP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طراحی و چگونگی روایت موضوع اهمیت دارد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669</TotalTime>
  <Words>457</Words>
  <Application>Microsoft Office PowerPoint</Application>
  <PresentationFormat>On-screen Show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Technic</vt:lpstr>
      <vt:lpstr>همایش مدیران مسئول نشریات دانشجویی مشهد- هتل میثاق   وحید اقدسی</vt:lpstr>
      <vt:lpstr>PowerPoint Presentation</vt:lpstr>
      <vt:lpstr>PowerPoint Presentation</vt:lpstr>
      <vt:lpstr>PowerPoint Presentation</vt:lpstr>
      <vt:lpstr>PowerPoint Presentation</vt:lpstr>
      <vt:lpstr>مخاطب</vt:lpstr>
      <vt:lpstr>رزونامه نگاری چاپی</vt:lpstr>
      <vt:lpstr>روزنامه نگاری سایبر</vt:lpstr>
      <vt:lpstr>PowerPoint Presentation</vt:lpstr>
      <vt:lpstr>PowerPoint Presentation</vt:lpstr>
      <vt:lpstr> روزنامه نگاری چند رسانه ای  </vt:lpstr>
      <vt:lpstr>PowerPoint Presentation</vt:lpstr>
      <vt:lpstr>مزایا</vt:lpstr>
      <vt:lpstr>PowerPoint Presentation</vt:lpstr>
      <vt:lpstr>در مقابل</vt:lpstr>
      <vt:lpstr>برای روایت به صورت چندرسانه ای باید:</vt:lpstr>
      <vt:lpstr>کدام رسانه، کدام بخش داستان</vt:lpstr>
      <vt:lpstr>پوسته خبری</vt:lpstr>
      <vt:lpstr> </vt:lpstr>
      <vt:lpstr>چند توصیه 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moein</dc:creator>
  <cp:lastModifiedBy>وحید اقدسی تربتی</cp:lastModifiedBy>
  <cp:revision>54</cp:revision>
  <dcterms:created xsi:type="dcterms:W3CDTF">2014-04-21T13:19:47Z</dcterms:created>
  <dcterms:modified xsi:type="dcterms:W3CDTF">2014-04-24T08:35:36Z</dcterms:modified>
</cp:coreProperties>
</file>