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59" r:id="rId6"/>
    <p:sldId id="260" r:id="rId7"/>
    <p:sldId id="264" r:id="rId8"/>
    <p:sldId id="265" r:id="rId9"/>
    <p:sldId id="266" r:id="rId10"/>
    <p:sldId id="267" r:id="rId11"/>
    <p:sldId id="268" r:id="rId12"/>
    <p:sldId id="269" r:id="rId13"/>
    <p:sldId id="274" r:id="rId14"/>
    <p:sldId id="270" r:id="rId15"/>
    <p:sldId id="271" r:id="rId16"/>
    <p:sldId id="272" r:id="rId17"/>
    <p:sldId id="273" r:id="rId18"/>
    <p:sldId id="275" r:id="rId19"/>
    <p:sldId id="276" r:id="rId20"/>
    <p:sldId id="277" r:id="rId21"/>
    <p:sldId id="278" r:id="rId22"/>
    <p:sldId id="279" r:id="rId23"/>
    <p:sldId id="282" r:id="rId24"/>
    <p:sldId id="283"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p:scale>
          <a:sx n="66" d="100"/>
          <a:sy n="66" d="100"/>
        </p:scale>
        <p:origin x="1506" y="25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339752" y="2276872"/>
            <a:ext cx="5760640" cy="2304256"/>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975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47664" y="1268760"/>
            <a:ext cx="6480720" cy="129614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47664" y="2708920"/>
            <a:ext cx="6480720" cy="41490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0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1066799" y="1066800"/>
            <a:ext cx="7010401" cy="5386536"/>
          </a:xfrm>
        </p:spPr>
        <p:txBody>
          <a:bodyPr anchor="t">
            <a:normAutofit/>
          </a:bodyPr>
          <a:lstStyle>
            <a:lvl1pPr algn="ctr">
              <a:defRPr sz="3600" b="0" cap="all"/>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103995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4-.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Content Placeholder 2"/>
          <p:cNvSpPr>
            <a:spLocks noGrp="1"/>
          </p:cNvSpPr>
          <p:nvPr>
            <p:ph sz="half" idx="10"/>
          </p:nvPr>
        </p:nvSpPr>
        <p:spPr>
          <a:xfrm>
            <a:off x="5364088" y="476672"/>
            <a:ext cx="3240360" cy="5832648"/>
          </a:xfrm>
        </p:spPr>
        <p:txBody>
          <a:bodyPr/>
          <a:lstStyle>
            <a:lvl1pPr rtl="0">
              <a:defRPr sz="2800"/>
            </a:lvl1pPr>
            <a:lvl2pPr rtl="0">
              <a:defRPr sz="2400"/>
            </a:lvl2pPr>
            <a:lvl3pPr rtl="0">
              <a:defRPr sz="2000"/>
            </a:lvl3pPr>
            <a:lvl4pPr rtl="0">
              <a:defRPr sz="1800"/>
            </a:lvl4pPr>
            <a:lvl5pPr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67544" y="548680"/>
            <a:ext cx="3384376" cy="5832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72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4" descr="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139952" y="260648"/>
            <a:ext cx="4320480" cy="864096"/>
          </a:xfrm>
        </p:spPr>
        <p:txBody>
          <a:bodyPr>
            <a:normAutofit/>
          </a:bodyPr>
          <a:lstStyle>
            <a:lvl1pPr>
              <a:defRPr sz="2800"/>
            </a:lvl1pPr>
          </a:lstStyle>
          <a:p>
            <a:r>
              <a:rPr lang="en-US" dirty="0" smtClean="0"/>
              <a:t>Click to edit Master title style</a:t>
            </a:r>
            <a:endParaRPr lang="en-US" dirty="0"/>
          </a:p>
        </p:txBody>
      </p:sp>
      <p:sp>
        <p:nvSpPr>
          <p:cNvPr id="11" name="Picture Placeholder 2"/>
          <p:cNvSpPr>
            <a:spLocks noGrp="1"/>
          </p:cNvSpPr>
          <p:nvPr>
            <p:ph type="pic" idx="1"/>
          </p:nvPr>
        </p:nvSpPr>
        <p:spPr>
          <a:xfrm>
            <a:off x="4139952" y="1268760"/>
            <a:ext cx="4320480"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623286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1147C-3E8D-40E3-8CA3-8E426FB0D9BD}" type="datetimeFigureOut">
              <a:rPr lang="en-US" smtClean="0"/>
              <a:pPr/>
              <a:t>9/27/2015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EC631-1B90-4020-85FB-308AB1E1FEB9}" type="slidenum">
              <a:rPr lang="en-US" smtClean="0"/>
              <a:pPr/>
              <a:t>‹#›</a:t>
            </a:fld>
            <a:endParaRPr lang="en-US"/>
          </a:p>
        </p:txBody>
      </p:sp>
    </p:spTree>
    <p:extLst>
      <p:ext uri="{BB962C8B-B14F-4D97-AF65-F5344CB8AC3E}">
        <p14:creationId xmlns:p14="http://schemas.microsoft.com/office/powerpoint/2010/main" val="26642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348880"/>
            <a:ext cx="8280920" cy="4306416"/>
          </a:xfrm>
        </p:spPr>
        <p:txBody>
          <a:bodyPr>
            <a:normAutofit/>
          </a:bodyPr>
          <a:lstStyle/>
          <a:p>
            <a:r>
              <a:rPr lang="fa-IR" sz="15000" dirty="0" smtClean="0">
                <a:latin typeface="IranNastaliq" panose="02020505000000020003" pitchFamily="18" charset="0"/>
                <a:cs typeface="IranNastaliq" panose="02020505000000020003" pitchFamily="18" charset="0"/>
              </a:rPr>
              <a:t>بسم الله الرحمن الرحیم</a:t>
            </a:r>
            <a:endParaRPr lang="en-US" sz="150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59063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88640"/>
            <a:ext cx="7010401" cy="6264696"/>
          </a:xfrm>
        </p:spPr>
        <p:txBody>
          <a:bodyPr/>
          <a:lstStyle/>
          <a:p>
            <a:r>
              <a:rPr lang="fa-IR" dirty="0" smtClean="0"/>
              <a:t>قرائت و وجوه مختلف اعراب و الفاظ:</a:t>
            </a:r>
            <a:br>
              <a:rPr lang="fa-IR" dirty="0" smtClean="0"/>
            </a:br>
            <a:r>
              <a:rPr lang="fa-IR" dirty="0"/>
              <a:t>لَما آتَيْتُكُمْ مِنْ كِتابٍ وَ </a:t>
            </a:r>
            <a:r>
              <a:rPr lang="fa-IR" dirty="0" smtClean="0"/>
              <a:t>حِكْمَه(ال عمران81)</a:t>
            </a:r>
            <a:r>
              <a:rPr lang="en-US" dirty="0"/>
              <a:t/>
            </a:r>
            <a:br>
              <a:rPr lang="en-US" dirty="0"/>
            </a:br>
            <a:r>
              <a:rPr lang="fa-IR" dirty="0" smtClean="0"/>
              <a:t/>
            </a:r>
            <a:br>
              <a:rPr lang="fa-IR" dirty="0" smtClean="0"/>
            </a:br>
            <a:r>
              <a:rPr lang="fa-IR" dirty="0"/>
              <a:t/>
            </a:r>
            <a:br>
              <a:rPr lang="fa-IR" dirty="0"/>
            </a:br>
            <a:r>
              <a:rPr lang="fa-IR" sz="2000" dirty="0" smtClean="0"/>
              <a:t>و </a:t>
            </a:r>
            <a:r>
              <a:rPr lang="fa-IR" sz="2000" dirty="0"/>
              <a:t>قرأ حمزة «لما» بالكسر على أنّ «ما» مصدريّة، أي: لأجل إيتائي إيّاكم بعض الكتاب و الحكمة، ثمّ لمجي‏ء رسول مصدّق له أخذ اللّه </a:t>
            </a:r>
            <a:r>
              <a:rPr lang="fa-IR" sz="2000" dirty="0" smtClean="0"/>
              <a:t>الميثاق  الثّلاث   </a:t>
            </a:r>
            <a:br>
              <a:rPr lang="fa-IR" sz="2000" dirty="0" smtClean="0"/>
            </a:br>
            <a:r>
              <a:rPr lang="fa-IR" sz="2000" dirty="0"/>
              <a:t/>
            </a:r>
            <a:br>
              <a:rPr lang="fa-IR" sz="2000" dirty="0"/>
            </a:br>
            <a:r>
              <a:rPr lang="fa-IR" sz="2000" dirty="0" smtClean="0"/>
              <a:t>و </a:t>
            </a:r>
            <a:r>
              <a:rPr lang="fa-IR" sz="2000" dirty="0"/>
              <a:t>قرئ «لما» بمعنى: حين آتيتكم، أو لمن أجل ما آتيتكم، على أنّ أصله «لمن ما» بالإدغام، فحذفت إحدى الميمات استثقالا </a:t>
            </a:r>
            <a:r>
              <a:rPr lang="fa-IR" sz="2000" dirty="0" smtClean="0"/>
              <a:t/>
            </a:r>
            <a:br>
              <a:rPr lang="fa-IR" sz="2000" dirty="0" smtClean="0"/>
            </a:br>
            <a:r>
              <a:rPr lang="fa-IR" sz="2000" dirty="0"/>
              <a:t/>
            </a:r>
            <a:br>
              <a:rPr lang="fa-IR" sz="2000" dirty="0"/>
            </a:br>
            <a:r>
              <a:rPr lang="fa-IR" sz="2000" dirty="0"/>
              <a:t>و قرأ نافع «آتيناكم» بالنون، بصيغة المتكلّم مع الغير «12». فإن كان أخذ </a:t>
            </a:r>
            <a:r>
              <a:rPr lang="fa-IR" sz="2000" dirty="0" smtClean="0"/>
              <a:t>الميثاق على </a:t>
            </a:r>
            <a:r>
              <a:rPr lang="fa-IR" sz="2000" dirty="0"/>
              <a:t>النّبيّين، فإيتاء الكتاب و الحكمة إليهم أنفسهم. و إن كان على الأمم، فإيتائهما إلى أنبيائهم، و هو الإيتاء إليهم‏</a:t>
            </a:r>
            <a:r>
              <a:rPr lang="en-US" sz="2000" dirty="0"/>
              <a:t/>
            </a:r>
            <a:br>
              <a:rPr lang="en-US" sz="2000" dirty="0"/>
            </a:br>
            <a:endParaRPr lang="fa-IR" sz="2000" dirty="0"/>
          </a:p>
        </p:txBody>
      </p:sp>
    </p:spTree>
    <p:extLst>
      <p:ext uri="{BB962C8B-B14F-4D97-AF65-F5344CB8AC3E}">
        <p14:creationId xmlns:p14="http://schemas.microsoft.com/office/powerpoint/2010/main" val="404100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16632"/>
            <a:ext cx="7010401" cy="6336704"/>
          </a:xfrm>
        </p:spPr>
        <p:txBody>
          <a:bodyPr>
            <a:normAutofit/>
          </a:bodyPr>
          <a:lstStyle/>
          <a:p>
            <a:r>
              <a:rPr lang="fa-IR" dirty="0" smtClean="0"/>
              <a:t>بحث ادبیات:</a:t>
            </a:r>
            <a:br>
              <a:rPr lang="fa-IR" dirty="0" smtClean="0"/>
            </a:br>
            <a:r>
              <a:rPr lang="fa-IR" dirty="0" smtClean="0"/>
              <a:t>نحوی:</a:t>
            </a:r>
            <a:br>
              <a:rPr lang="fa-IR" dirty="0" smtClean="0"/>
            </a:br>
            <a:r>
              <a:rPr lang="fa-IR" dirty="0" smtClean="0"/>
              <a:t/>
            </a:r>
            <a:br>
              <a:rPr lang="fa-IR" dirty="0" smtClean="0"/>
            </a:br>
            <a:r>
              <a:rPr lang="fa-IR" dirty="0"/>
              <a:t/>
            </a:r>
            <a:br>
              <a:rPr lang="fa-IR" dirty="0"/>
            </a:br>
            <a:r>
              <a:rPr lang="fa-IR" dirty="0" smtClean="0"/>
              <a:t> </a:t>
            </a:r>
            <a:r>
              <a:rPr lang="fa-IR" sz="2700" dirty="0"/>
              <a:t>وَ رَسُولًا إِلى‏ بَنِي إِسْرائِيلَ</a:t>
            </a:r>
            <a:r>
              <a:rPr lang="fa-IR" sz="2700" dirty="0" smtClean="0"/>
              <a:t>‏(ال عمران 49): </a:t>
            </a:r>
            <a:r>
              <a:rPr lang="fa-IR" sz="2700" dirty="0"/>
              <a:t>منصوب بمقدّر، على إرادة القول. و التّقدير «و يقول: أرسلت رسولا» أو بالعطف، على المتقدّمة.</a:t>
            </a:r>
            <a:r>
              <a:rPr lang="en-US" sz="2700" dirty="0"/>
              <a:t/>
            </a:r>
            <a:br>
              <a:rPr lang="en-US" sz="2700" dirty="0"/>
            </a:br>
            <a:r>
              <a:rPr lang="fa-IR" sz="2700" dirty="0" smtClean="0"/>
              <a:t/>
            </a:r>
            <a:br>
              <a:rPr lang="fa-IR" sz="2700" dirty="0" smtClean="0"/>
            </a:br>
            <a:r>
              <a:rPr lang="fa-IR" sz="2700" dirty="0" smtClean="0"/>
              <a:t/>
            </a:r>
            <a:br>
              <a:rPr lang="fa-IR" sz="2700" dirty="0" smtClean="0"/>
            </a:br>
            <a:r>
              <a:rPr lang="fa-IR" sz="2700" dirty="0" smtClean="0"/>
              <a:t>الْحَقُّ </a:t>
            </a:r>
            <a:r>
              <a:rPr lang="fa-IR" sz="2700" dirty="0"/>
              <a:t>مِنْ رَبِّكَ‏ َلا تَكُنْ مِنَ </a:t>
            </a:r>
            <a:r>
              <a:rPr lang="fa-IR" sz="2700" dirty="0" smtClean="0"/>
              <a:t>الْمُمْتَرِينَ(بقره147) :«</a:t>
            </a:r>
            <a:r>
              <a:rPr lang="fa-IR" sz="2700" dirty="0"/>
              <a:t>الحق» مبتدأ، و «من ربّك» خبره، أي: الحقّ المذكور من اللّه. أو خبر مبتدأ محذوف، و «من ربّك» صفته، أو حال منه. و يحتمل تعلّقه به.</a:t>
            </a:r>
            <a:r>
              <a:rPr lang="en-US" sz="2700" dirty="0"/>
              <a:t/>
            </a:r>
            <a:br>
              <a:rPr lang="en-US" sz="2700" dirty="0"/>
            </a:br>
            <a:endParaRPr lang="fa-IR" dirty="0"/>
          </a:p>
        </p:txBody>
      </p:sp>
    </p:spTree>
    <p:extLst>
      <p:ext uri="{BB962C8B-B14F-4D97-AF65-F5344CB8AC3E}">
        <p14:creationId xmlns:p14="http://schemas.microsoft.com/office/powerpoint/2010/main" val="424534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بحث صرفی:</a:t>
            </a:r>
            <a:br>
              <a:rPr lang="fa-IR" dirty="0" smtClean="0"/>
            </a:br>
            <a:r>
              <a:rPr lang="fa-IR" smtClean="0"/>
              <a:t/>
            </a:r>
            <a:br>
              <a:rPr lang="fa-IR" smtClean="0"/>
            </a:br>
            <a:r>
              <a:rPr lang="fa-IR" smtClean="0"/>
              <a:t>واللَّهُ </a:t>
            </a:r>
            <a:r>
              <a:rPr lang="fa-IR" dirty="0"/>
              <a:t>يُحِبُّ </a:t>
            </a:r>
            <a:r>
              <a:rPr lang="fa-IR" dirty="0" smtClean="0"/>
              <a:t>الْمُحْسِنِينَ</a:t>
            </a:r>
            <a:r>
              <a:rPr lang="en-US" dirty="0"/>
              <a:t/>
            </a:r>
            <a:br>
              <a:rPr lang="en-US" dirty="0"/>
            </a:br>
            <a:r>
              <a:rPr lang="fa-IR" dirty="0"/>
              <a:t>يحتمل الجنس، و يدخل تحته هؤلاء. و العهد، فتكون الإشارة إليهم.</a:t>
            </a:r>
            <a:r>
              <a:rPr lang="en-US" dirty="0"/>
              <a:t/>
            </a:r>
            <a:br>
              <a:rPr lang="en-US" dirty="0"/>
            </a:br>
            <a:r>
              <a:rPr lang="fa-IR" dirty="0" smtClean="0"/>
              <a:t/>
            </a:r>
            <a:br>
              <a:rPr lang="fa-IR" dirty="0" smtClean="0"/>
            </a:br>
            <a:r>
              <a:rPr lang="fa-IR" dirty="0"/>
              <a:t/>
            </a:r>
            <a:br>
              <a:rPr lang="fa-IR" dirty="0"/>
            </a:br>
            <a:r>
              <a:rPr lang="fa-IR" dirty="0" smtClean="0"/>
              <a:t/>
            </a:r>
            <a:br>
              <a:rPr lang="fa-IR" dirty="0" smtClean="0"/>
            </a:br>
            <a:r>
              <a:rPr lang="fa-IR" dirty="0" smtClean="0"/>
              <a:t>وَ </a:t>
            </a:r>
            <a:r>
              <a:rPr lang="fa-IR" dirty="0"/>
              <a:t>مَنْ يَغْفِرُ الذُّنُوبَ إِلَّا اللَّهُ‏: استفهام بمعنى </a:t>
            </a:r>
            <a:r>
              <a:rPr lang="fa-IR" dirty="0" smtClean="0"/>
              <a:t>النّفي</a:t>
            </a:r>
            <a:r>
              <a:rPr lang="en-US" dirty="0" smtClean="0"/>
              <a:t/>
            </a:r>
            <a:br>
              <a:rPr lang="en-US" dirty="0" smtClean="0"/>
            </a:br>
            <a:endParaRPr lang="fa-IR" dirty="0"/>
          </a:p>
        </p:txBody>
      </p:sp>
    </p:spTree>
    <p:extLst>
      <p:ext uri="{BB962C8B-B14F-4D97-AF65-F5344CB8AC3E}">
        <p14:creationId xmlns:p14="http://schemas.microsoft.com/office/powerpoint/2010/main" val="3285088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لغت شناسی:</a:t>
            </a:r>
            <a:br>
              <a:rPr lang="fa-IR" dirty="0" smtClean="0"/>
            </a:br>
            <a:r>
              <a:rPr lang="fa-IR" sz="2000" dirty="0"/>
              <a:t>قالَ رَبِّ أَنَّى يَكُونُ لِي غُلامٌ وَ كانَتِ امْرَأَتِي عاقِراً وَ قَدْ بَلَغْتُ مِنَ الْكِبَرِ عِتِيًّا (</a:t>
            </a:r>
            <a:r>
              <a:rPr lang="fa-IR" sz="2000" dirty="0" smtClean="0"/>
              <a:t>8مریم):</a:t>
            </a:r>
            <a:r>
              <a:rPr lang="en-US" sz="2000" dirty="0"/>
              <a:t/>
            </a:r>
            <a:br>
              <a:rPr lang="en-US" sz="2000" dirty="0"/>
            </a:br>
            <a:r>
              <a:rPr lang="fa-IR" sz="2000" dirty="0" smtClean="0"/>
              <a:t/>
            </a:r>
            <a:br>
              <a:rPr lang="fa-IR" sz="2000" dirty="0" smtClean="0"/>
            </a:br>
            <a:r>
              <a:rPr lang="fa-IR" sz="2000" dirty="0"/>
              <a:t/>
            </a:r>
            <a:br>
              <a:rPr lang="fa-IR" sz="2000" dirty="0"/>
            </a:br>
            <a:r>
              <a:rPr lang="fa-IR" sz="2000" dirty="0" smtClean="0"/>
              <a:t>من</a:t>
            </a:r>
            <a:r>
              <a:rPr lang="fa-IR" sz="2000" dirty="0"/>
              <a:t>: عتا الرّجل يعتو: إذا كبر و أسنّ. و أصله: عتوو- كعقور. فاستثقلوا توالي الضّمتين و الواوين، فكسروا التّاء. فانقلبت الواو الأولى ياء. ثمّ قلبت الثّانية و أدغمت</a:t>
            </a:r>
            <a:r>
              <a:rPr lang="fa-IR" dirty="0" smtClean="0"/>
              <a:t>.</a:t>
            </a:r>
            <a:br>
              <a:rPr lang="fa-IR" dirty="0" smtClean="0"/>
            </a:br>
            <a:r>
              <a:rPr lang="fa-IR" dirty="0"/>
              <a:t/>
            </a:r>
            <a:br>
              <a:rPr lang="fa-IR" dirty="0"/>
            </a:br>
            <a:r>
              <a:rPr lang="fa-IR" sz="2400" dirty="0"/>
              <a:t>وَ لَقَدْ أَرْسَلْنا مِنْ قَبْلِكَ فِي شِيَعِ الْأَوَّلِينَ‏ (</a:t>
            </a:r>
            <a:r>
              <a:rPr lang="fa-IR" sz="2400" dirty="0" smtClean="0"/>
              <a:t>10حجر): </a:t>
            </a:r>
            <a:r>
              <a:rPr lang="fa-IR" sz="2400" dirty="0"/>
              <a:t>في فرقهم. جمع، شيعة، و هي الفرقة المتّفقة على طريقة و مذهب. من شاعه [: إذا تبعه‏</a:t>
            </a:r>
            <a:r>
              <a:rPr lang="fa-IR" sz="2400" dirty="0" smtClean="0"/>
              <a:t>]</a:t>
            </a:r>
            <a:r>
              <a:rPr lang="en-US" sz="2400" dirty="0" smtClean="0"/>
              <a:t> </a:t>
            </a:r>
            <a:r>
              <a:rPr lang="fa-IR" sz="2400" dirty="0" smtClean="0"/>
              <a:t>و </a:t>
            </a:r>
            <a:r>
              <a:rPr lang="fa-IR" sz="2400" dirty="0"/>
              <a:t>أصل «الشّياع» الحطب الصّغار توقد به الكبار.</a:t>
            </a:r>
            <a:r>
              <a:rPr lang="en-US" sz="2400" dirty="0"/>
              <a:t/>
            </a:r>
            <a:br>
              <a:rPr lang="en-US" sz="2400" dirty="0"/>
            </a:br>
            <a:endParaRPr lang="en-US" sz="2400" dirty="0"/>
          </a:p>
        </p:txBody>
      </p:sp>
    </p:spTree>
    <p:extLst>
      <p:ext uri="{BB962C8B-B14F-4D97-AF65-F5344CB8AC3E}">
        <p14:creationId xmlns:p14="http://schemas.microsoft.com/office/powerpoint/2010/main" val="55803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476672"/>
            <a:ext cx="8496944" cy="6381328"/>
          </a:xfrm>
        </p:spPr>
        <p:txBody>
          <a:bodyPr>
            <a:noAutofit/>
          </a:bodyPr>
          <a:lstStyle/>
          <a:p>
            <a:r>
              <a:rPr lang="fa-IR" dirty="0" smtClean="0"/>
              <a:t>اشاره به آیات منسوخ</a:t>
            </a:r>
            <a:br>
              <a:rPr lang="fa-IR" dirty="0" smtClean="0"/>
            </a:br>
            <a:r>
              <a:rPr lang="fa-IR" sz="2000" dirty="0"/>
              <a:t>وَ اللَّاتِي يَأْتِينَ الْفاحِشَةَ مِنْ نِسائِكُمْ فَاسْتَشْهِدُوا عَلَيْهِنَّ أَرْبَعَةً مِنْكُمْ فَإِنْ شَهِدُوا فَأَمْسِكُوهُنَّ فِي الْبُيُوتِ حَتَّى يَتَوَفَّاهُنَّ الْمَوْتُ أَوْ يَجْعَلَ اللَّهُ لَهُنَّ سَبِيلًا «15»</a:t>
            </a:r>
            <a:r>
              <a:rPr lang="en-US" sz="2000" dirty="0"/>
              <a:t/>
            </a:r>
            <a:br>
              <a:rPr lang="en-US" sz="2000" dirty="0"/>
            </a:br>
            <a:r>
              <a:rPr lang="fa-IR" sz="2000" dirty="0" smtClean="0"/>
              <a:t/>
            </a:r>
            <a:br>
              <a:rPr lang="fa-IR" sz="2000" dirty="0" smtClean="0"/>
            </a:br>
            <a:r>
              <a:rPr lang="fa-IR" sz="2000" dirty="0" smtClean="0"/>
              <a:t>وَ </a:t>
            </a:r>
            <a:r>
              <a:rPr lang="fa-IR" sz="2000" dirty="0"/>
              <a:t>اللَّاتِي يَأْتِينَ الْفاحِشَةَ مِنْ نِسائِكُمْ‏: أي يفعلنها، يقال: أتى الفاحشة و جاءها و غشيها و رهقها، إذا فعلها. و هي الزّنا، لزيادة قبحها و شناعتها.</a:t>
            </a:r>
            <a:r>
              <a:rPr lang="en-US" sz="2000" dirty="0"/>
              <a:t/>
            </a:r>
            <a:br>
              <a:rPr lang="en-US" sz="2000" dirty="0"/>
            </a:br>
            <a:r>
              <a:rPr lang="fa-IR" sz="2000" dirty="0"/>
              <a:t>فَاسْتَشْهِدُوا عَلَيْهِنَّ أَرْبَعَةً مِنْكُمْ‏: فاطلبوا ممّن قذفهنّ أربعة من الرّجال المؤمنين يشهدون عليهنّ.</a:t>
            </a:r>
            <a:r>
              <a:rPr lang="en-US" sz="2000" dirty="0"/>
              <a:t/>
            </a:r>
            <a:br>
              <a:rPr lang="en-US" sz="2000" dirty="0"/>
            </a:br>
            <a:r>
              <a:rPr lang="fa-IR" sz="2000" dirty="0"/>
              <a:t>فَإِنْ شَهِدُوا فَأَمْسِكُوهُنَّ فِي الْبُيُوتِ‏: فاحبسوهنّ فيها.</a:t>
            </a:r>
            <a:r>
              <a:rPr lang="en-US" sz="2000" dirty="0"/>
              <a:t/>
            </a:r>
            <a:br>
              <a:rPr lang="en-US" sz="2000" dirty="0"/>
            </a:br>
            <a:r>
              <a:rPr lang="fa-IR" sz="2000" dirty="0"/>
              <a:t>حَتَّى يَتَوَفَّاهُنَّ الْمَوْتُ‏، أي: حتّى يستوفي أرواحهنّ الموت، أو يتوفّاهن ملائكة الموت. كان ذلك عقوبتهم في أوائل الإسلام فنسخ بالحدّ.</a:t>
            </a:r>
            <a:r>
              <a:rPr lang="en-US" sz="2000" dirty="0"/>
              <a:t/>
            </a:r>
            <a:br>
              <a:rPr lang="en-US" sz="2000" dirty="0"/>
            </a:br>
            <a:r>
              <a:rPr lang="fa-IR" sz="2000" dirty="0"/>
              <a:t>في مجمع البيان‏ «2»: عن الباقر و الصّادق- عليهما السّلام-: أنّ هذه الآية منسوخة.</a:t>
            </a:r>
            <a:r>
              <a:rPr lang="en-US" sz="2000" dirty="0"/>
              <a:t/>
            </a:r>
            <a:br>
              <a:rPr lang="en-US" sz="2000" dirty="0"/>
            </a:br>
            <a:r>
              <a:rPr lang="fa-IR" sz="2000" dirty="0"/>
              <a:t> و</a:t>
            </a:r>
            <a:r>
              <a:rPr lang="fa-IR" sz="2000" dirty="0" smtClean="0"/>
              <a:t> </a:t>
            </a:r>
            <a:r>
              <a:rPr lang="fa-IR" sz="2000" dirty="0"/>
              <a:t>يَجْعَلَ اللَّهُ لَهُنَّ سَبِيلًا (15): كتعيين الحدّ المخلّص عن الحبس.</a:t>
            </a:r>
            <a:r>
              <a:rPr lang="en-US" sz="2000" dirty="0"/>
              <a:t/>
            </a:r>
            <a:br>
              <a:rPr lang="en-US" sz="2000" dirty="0"/>
            </a:br>
            <a:r>
              <a:rPr lang="fa-IR" sz="2000" dirty="0"/>
              <a:t>و في تفسير العيّاشيّ‏ «3»: عن أبي بصير، عن أبي عبد اللّه- عليه السّلام- قال‏: سألته عن هذه الآية: وَ اللَّاتِي يَأْتِينَ الْفاحِشَةَ مِنْ نِسائِكُمْ‏ إلى‏ سَبِيلًا.</a:t>
            </a:r>
            <a:r>
              <a:rPr lang="en-US" sz="2000" dirty="0"/>
              <a:t/>
            </a:r>
            <a:br>
              <a:rPr lang="en-US" sz="2000" dirty="0"/>
            </a:br>
            <a:r>
              <a:rPr lang="fa-IR" sz="2000" dirty="0"/>
              <a:t>قال: هذه منسوخة.</a:t>
            </a:r>
            <a:r>
              <a:rPr lang="en-US" sz="2000" dirty="0"/>
              <a:t/>
            </a:r>
            <a:br>
              <a:rPr lang="en-US" sz="2000" dirty="0"/>
            </a:br>
            <a:r>
              <a:rPr lang="fa-IR" sz="2000" dirty="0"/>
              <a:t>قال: قلت: كيف كانت؟</a:t>
            </a:r>
            <a:r>
              <a:rPr lang="en-US" sz="2000" dirty="0"/>
              <a:t/>
            </a:r>
            <a:br>
              <a:rPr lang="en-US" sz="2000" dirty="0"/>
            </a:br>
            <a:r>
              <a:rPr lang="fa-IR" sz="2000" dirty="0"/>
              <a:t>قال: كانت المرأة إذا فجرت، فقام عليها أربعة شهود أدخلت بيتا و لم تحدّث و لم تكلّم و لم تجالس، و أوتيت فيه بطعامها و شرابها حتّى تموت.</a:t>
            </a:r>
            <a:r>
              <a:rPr lang="en-US" sz="2000" dirty="0"/>
              <a:t/>
            </a:r>
            <a:br>
              <a:rPr lang="en-US" sz="2000" dirty="0"/>
            </a:br>
            <a:r>
              <a:rPr lang="fa-IR" sz="2000" dirty="0"/>
              <a:t>قلت: فقوله: أو يجعل اللّه لهنّ سبيلا؟</a:t>
            </a:r>
            <a:r>
              <a:rPr lang="en-US" sz="2000" dirty="0"/>
              <a:t/>
            </a:r>
            <a:br>
              <a:rPr lang="en-US" sz="2000" dirty="0"/>
            </a:br>
            <a:r>
              <a:rPr lang="fa-IR" sz="2000" dirty="0"/>
              <a:t>قال: جعل السّبيل الجلد و الرّجم.</a:t>
            </a:r>
            <a:r>
              <a:rPr lang="en-US" sz="2000" dirty="0"/>
              <a:t/>
            </a:r>
            <a:br>
              <a:rPr lang="en-US" sz="2000" dirty="0"/>
            </a:br>
            <a:r>
              <a:rPr lang="fa-IR" sz="2000" dirty="0"/>
              <a:t> </a:t>
            </a:r>
            <a:r>
              <a:rPr lang="en-US" sz="2000" dirty="0"/>
              <a:t/>
            </a:r>
            <a:br>
              <a:rPr lang="en-US" sz="2000" dirty="0"/>
            </a:br>
            <a:endParaRPr lang="fa-IR" sz="2000" dirty="0"/>
          </a:p>
        </p:txBody>
      </p:sp>
    </p:spTree>
    <p:extLst>
      <p:ext uri="{BB962C8B-B14F-4D97-AF65-F5344CB8AC3E}">
        <p14:creationId xmlns:p14="http://schemas.microsoft.com/office/powerpoint/2010/main" val="2534251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1" cy="6840760"/>
          </a:xfrm>
        </p:spPr>
        <p:txBody>
          <a:bodyPr>
            <a:noAutofit/>
          </a:bodyPr>
          <a:lstStyle/>
          <a:p>
            <a:r>
              <a:rPr lang="fa-IR" sz="2800" dirty="0" smtClean="0"/>
              <a:t>نظر مفسر در موردحروف مقطعه</a:t>
            </a:r>
            <a:r>
              <a:rPr lang="fa-IR" sz="2000" dirty="0" smtClean="0"/>
              <a:t> </a:t>
            </a:r>
            <a:br>
              <a:rPr lang="fa-IR" sz="2000" dirty="0" smtClean="0"/>
            </a:br>
            <a:r>
              <a:rPr lang="fa-IR" sz="2000" dirty="0" smtClean="0"/>
              <a:t>المراد</a:t>
            </a:r>
            <a:r>
              <a:rPr lang="fa-IR" sz="2000" dirty="0"/>
              <a:t>، فيه من الحرف الكلمة. فيحتمل أنه سبحانه أراد بها، الحروف </a:t>
            </a:r>
            <a:r>
              <a:rPr lang="fa-IR" sz="2000" dirty="0" smtClean="0"/>
              <a:t>الملفوظة، </a:t>
            </a:r>
            <a:r>
              <a:rPr lang="fa-IR" sz="2000" dirty="0"/>
              <a:t>على قصد تعديدها، أو تسمية بعض السور، أو القرآن، أو ذاته سبحانه، بقسم، أو غير قسم. فالنكتة في ذلك التعديد أو التسمية، على هذا الوجه أمران:</a:t>
            </a:r>
            <a:r>
              <a:rPr lang="en-US" sz="2000" dirty="0"/>
              <a:t/>
            </a:r>
            <a:br>
              <a:rPr lang="en-US" sz="2000" dirty="0"/>
            </a:br>
            <a:r>
              <a:rPr lang="fa-IR" sz="2000" dirty="0"/>
              <a:t>الاول: انه لما كانت مسميات هذه الأسماء، بسائط الكلام، التي يتركب منها، افتتحت السور، بطائفة منها، على وجه التعديد أو التسمية بها، </a:t>
            </a:r>
            <a:r>
              <a:rPr lang="fa-IR" sz="2000" dirty="0" smtClean="0"/>
              <a:t>تنبيها لمن </a:t>
            </a:r>
            <a:r>
              <a:rPr lang="fa-IR" sz="2000" dirty="0"/>
              <a:t>تحدى بالقرآن، على أن المتلوّ عليهم، كلام منظوم مما ينظمون منه، كلامهم.</a:t>
            </a:r>
            <a:r>
              <a:rPr lang="en-US" sz="2000" dirty="0"/>
              <a:t/>
            </a:r>
            <a:br>
              <a:rPr lang="en-US" sz="2000" dirty="0"/>
            </a:br>
            <a:r>
              <a:rPr lang="fa-IR" sz="2000" dirty="0"/>
              <a:t>فلو كان من عند غير اللّه، لما عجزوا عن الإتيان بما يدانيه.</a:t>
            </a:r>
            <a:r>
              <a:rPr lang="en-US" sz="2000" dirty="0"/>
              <a:t/>
            </a:r>
            <a:br>
              <a:rPr lang="en-US" sz="2000" dirty="0"/>
            </a:br>
            <a:r>
              <a:rPr lang="fa-IR" sz="2000" dirty="0"/>
              <a:t>و الثاني: أن يكون أول ما يقرع</a:t>
            </a:r>
            <a:r>
              <a:rPr lang="fa-IR" sz="2000" dirty="0" smtClean="0"/>
              <a:t>‏» </a:t>
            </a:r>
            <a:r>
              <a:rPr lang="fa-IR" sz="2000" dirty="0"/>
              <a:t>الأسماع، مستقلا بنوع من الاعجاز.فان النطق بأسماء الحروف، مخصوص بمن خط و درس. فأما الأمي الذي لم يخالط أهل الكتاب، فمستبعد مستغرب خارق للعادة، كالتلاوة و الكتابة. و قد راعى في ذلك، ما يعجز عنه الأديب الأريب الفائق في فنه، من إيراد نصف أسماء الحروف بحيث ينطوي على انصاف‏ </a:t>
            </a:r>
            <a:r>
              <a:rPr lang="fa-IR" sz="2000" dirty="0" smtClean="0"/>
              <a:t> </a:t>
            </a:r>
            <a:r>
              <a:rPr lang="fa-IR" sz="2000" dirty="0"/>
              <a:t>مسمياتها، تحقيقا و تقريبا، في تسعة و عشرين سورة، على عدد الحروف، مع نكات أخر.</a:t>
            </a:r>
            <a:r>
              <a:rPr lang="en-US" sz="2000" dirty="0"/>
              <a:t/>
            </a:r>
            <a:br>
              <a:rPr lang="en-US" sz="2000" dirty="0"/>
            </a:br>
            <a:r>
              <a:rPr lang="fa-IR" sz="2000" dirty="0"/>
              <a:t>قيل‏ </a:t>
            </a:r>
            <a:r>
              <a:rPr lang="fa-IR" sz="2000" dirty="0" smtClean="0"/>
              <a:t>: </a:t>
            </a:r>
            <a:r>
              <a:rPr lang="fa-IR" sz="2000" dirty="0"/>
              <a:t>و يمكن أن يكون تلك الحروف الملفوظة، باعتبار مخارجها، اشارة الى معان دقيقة لطيفة، كما يشيرون «بالألف»، باعتبار مخرجها الذي هو أقصى الحلق، الى مرتبة الغيب، و «بالميم»، باعتبار مخرجها الذي هو الشفة، الى مرتبة الشهادة، و بمخرج «اللام» الواقع بينهما، الى ما يتوسط من المراتب.</a:t>
            </a:r>
            <a:r>
              <a:rPr lang="en-US" sz="2000" dirty="0"/>
              <a:t/>
            </a:r>
            <a:br>
              <a:rPr lang="en-US" sz="2000" dirty="0"/>
            </a:br>
            <a:r>
              <a:rPr lang="fa-IR" sz="2000" dirty="0"/>
              <a:t>فالمشار اليه بقوله‏ </a:t>
            </a:r>
            <a:r>
              <a:rPr lang="fa-IR" sz="2000" dirty="0" smtClean="0"/>
              <a:t> </a:t>
            </a:r>
            <a:r>
              <a:rPr lang="fa-IR" sz="2000" dirty="0"/>
              <a:t>«الم»، مرتبة الغيب و الشهادة و ما بينهما. و ذلك المشار اليه، هو الكتاب الوجودي، الذي لا يخرج منه شي‏ء.</a:t>
            </a:r>
            <a:r>
              <a:rPr lang="en-US" sz="2000" dirty="0"/>
              <a:t/>
            </a:r>
            <a:br>
              <a:rPr lang="en-US" sz="2000" dirty="0"/>
            </a:br>
            <a:r>
              <a:rPr lang="fa-IR" sz="2000" dirty="0"/>
              <a:t>و يمكن حملها على معانيها الحسابية، اشارة الى مدد أقوام و آجال، او غير ذلك، بحساب ذلك و يدل </a:t>
            </a:r>
            <a:r>
              <a:rPr lang="fa-IR" sz="2000" dirty="0" smtClean="0"/>
              <a:t>عليه</a:t>
            </a:r>
            <a:endParaRPr lang="fa-IR" sz="2000" dirty="0"/>
          </a:p>
        </p:txBody>
      </p:sp>
    </p:spTree>
    <p:extLst>
      <p:ext uri="{BB962C8B-B14F-4D97-AF65-F5344CB8AC3E}">
        <p14:creationId xmlns:p14="http://schemas.microsoft.com/office/powerpoint/2010/main" val="18630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88640"/>
            <a:ext cx="8640960" cy="6669360"/>
          </a:xfrm>
        </p:spPr>
        <p:txBody>
          <a:bodyPr>
            <a:noAutofit/>
          </a:bodyPr>
          <a:lstStyle/>
          <a:p>
            <a:r>
              <a:rPr lang="fa-IR" sz="1800" dirty="0" smtClean="0"/>
              <a:t>مفسر در تفسیر خود ابتدا نظر اجتهادی خود را مطرح نموده و سپس روایتی را در توضیح آیه به عنوان مؤید آورده است.</a:t>
            </a:r>
            <a:br>
              <a:rPr lang="fa-IR" sz="1800" dirty="0" smtClean="0"/>
            </a:br>
            <a:r>
              <a:rPr lang="fa-IR" sz="1800" dirty="0" smtClean="0"/>
              <a:t>گاهی این روایت طولانی و در بسیاری از موارد کوتاه بوده و حتی در صورتی که روایت بلند است  انرا تقطیع نموده و به موضع حاجت بسنده نموده است که در آخر به نمونه هایی از آن اشاره خواهیم نمود.و همچنین از روایاتی که آیات قرآن را به تاویل میبرد استفاده نموده است.</a:t>
            </a:r>
            <a:br>
              <a:rPr lang="fa-IR" sz="1800" dirty="0" smtClean="0"/>
            </a:br>
            <a:r>
              <a:rPr lang="en-US" sz="1800" dirty="0"/>
              <a:t> </a:t>
            </a:r>
            <a:br>
              <a:rPr lang="en-US" sz="1800" dirty="0"/>
            </a:br>
            <a:r>
              <a:rPr lang="fa-IR" sz="1800" dirty="0" smtClean="0"/>
              <a:t/>
            </a:r>
            <a:br>
              <a:rPr lang="fa-IR" sz="1800" dirty="0" smtClean="0"/>
            </a:br>
            <a:r>
              <a:rPr lang="fa-IR" sz="2100" dirty="0" smtClean="0"/>
              <a:t>سَبِّحِ </a:t>
            </a:r>
            <a:r>
              <a:rPr lang="fa-IR" sz="2100" dirty="0"/>
              <a:t>اسْمَ رَبِّكَ الْأَعْلَى‏ (1): نزّه اسمه عن الإلحاد فيه بالتّأويلات الزّائغة و إطلاقه على غيره، زاعما أنّهما فيه سواء، و ذكره لا على وجه التّعظيم.</a:t>
            </a:r>
            <a:r>
              <a:rPr lang="en-US" sz="2100" dirty="0"/>
              <a:t/>
            </a:r>
            <a:br>
              <a:rPr lang="en-US" sz="2100" dirty="0"/>
            </a:br>
            <a:r>
              <a:rPr lang="fa-IR" sz="2100" dirty="0"/>
              <a:t>و قرئ‏ «2»: «سبحان ربّي الأعلى».</a:t>
            </a:r>
            <a:r>
              <a:rPr lang="en-US" sz="2100" dirty="0"/>
              <a:t/>
            </a:r>
            <a:br>
              <a:rPr lang="en-US" sz="2100" dirty="0"/>
            </a:br>
            <a:r>
              <a:rPr lang="fa-IR" sz="2100" dirty="0"/>
              <a:t>و في روضة الواعظين‏ «3» للمفيد- رحمه اللّه-: و روى جعفر بن محمّد، عن أبيه، عن جدّه- عليهم السّلام- أنّه قال: و إنّ للّه ملكا يقال له: </a:t>
            </a:r>
            <a:r>
              <a:rPr lang="fa-IR" sz="2100" dirty="0" smtClean="0"/>
              <a:t>حزقائيل له </a:t>
            </a:r>
            <a:r>
              <a:rPr lang="fa-IR" sz="2100" dirty="0"/>
              <a:t>ثمانية عشر ألف جناح، ما بين الجناح إلى الجناح خمسمائة عام، فخطر له خاطر هل فوق العرش شي‏ء، فزاده اللّه مثلها أجنحة أخرى، فكان له ستّة و ثلاثون ألف جناح، ما بين الجناح إلى الجناح خمسمائة عام، ثمّ أوحى اللّه إليه: أيّها الملك طر. فطار مقدار عشرين ألف عام لم نيل قائمة من قوائم العرش. ثمّ ضاعف اللّه له في الجناح و القوّة و أمره أن يطير، فطار مقدار ثلاثين ألف عام و لم ينل أيضا.</a:t>
            </a:r>
            <a:r>
              <a:rPr lang="en-US" sz="2100" dirty="0"/>
              <a:t/>
            </a:r>
            <a:br>
              <a:rPr lang="en-US" sz="2100" dirty="0"/>
            </a:br>
            <a:r>
              <a:rPr lang="fa-IR" sz="2100" dirty="0"/>
              <a:t>فأوحى اللّه إليه: أيّها الملك، لو طرت إلى نفخ الصّور مع أجنحتك و قوّتك، لم تبلغ إلى ساق عرشي.</a:t>
            </a:r>
            <a:r>
              <a:rPr lang="en-US" sz="2100" dirty="0"/>
              <a:t/>
            </a:r>
            <a:br>
              <a:rPr lang="en-US" sz="2100" dirty="0"/>
            </a:br>
            <a:r>
              <a:rPr lang="fa-IR" sz="2100" dirty="0"/>
              <a:t>فقال الملك: سبحان ربّي الأعلى. فأنزل اللّه‏ سَبِّحِ اسْمَ رَبِّكَ الْأَعْلَى‏.</a:t>
            </a:r>
            <a:r>
              <a:rPr lang="en-US" sz="2100" dirty="0"/>
              <a:t/>
            </a:r>
            <a:br>
              <a:rPr lang="en-US" sz="2100" dirty="0"/>
            </a:br>
            <a:r>
              <a:rPr lang="fa-IR" sz="2100" dirty="0"/>
              <a:t>فقال النّبيّ- صلّى اللّه عليه و آله-: اجعلوها في سجودكم. (الحديث)</a:t>
            </a:r>
            <a:r>
              <a:rPr lang="en-US" sz="2100" dirty="0"/>
              <a:t/>
            </a:r>
            <a:br>
              <a:rPr lang="en-US" sz="2100" dirty="0"/>
            </a:br>
            <a:r>
              <a:rPr lang="fa-IR" sz="2100" dirty="0" smtClean="0"/>
              <a:t/>
            </a:r>
            <a:br>
              <a:rPr lang="fa-IR" sz="2100" dirty="0" smtClean="0"/>
            </a:br>
            <a:r>
              <a:rPr lang="fa-IR" sz="2400" dirty="0"/>
              <a:t/>
            </a:r>
            <a:br>
              <a:rPr lang="fa-IR" sz="2400" dirty="0"/>
            </a:br>
            <a:r>
              <a:rPr lang="fa-IR" sz="1800" dirty="0" smtClean="0"/>
              <a:t/>
            </a:r>
            <a:br>
              <a:rPr lang="fa-IR" sz="1800" dirty="0" smtClean="0"/>
            </a:br>
            <a:r>
              <a:rPr lang="fa-IR" sz="1800" dirty="0"/>
              <a:t/>
            </a:r>
            <a:br>
              <a:rPr lang="fa-IR" sz="1800" dirty="0"/>
            </a:br>
            <a:r>
              <a:rPr lang="fa-IR" sz="1800" dirty="0" smtClean="0"/>
              <a:t/>
            </a:r>
            <a:br>
              <a:rPr lang="fa-IR" sz="1800" dirty="0" smtClean="0"/>
            </a:br>
            <a:r>
              <a:rPr lang="fa-IR" sz="1800" dirty="0"/>
              <a:t/>
            </a:r>
            <a:br>
              <a:rPr lang="fa-IR" sz="1800" dirty="0"/>
            </a:br>
            <a:endParaRPr lang="fa-IR" sz="1800" dirty="0"/>
          </a:p>
        </p:txBody>
      </p:sp>
    </p:spTree>
    <p:extLst>
      <p:ext uri="{BB962C8B-B14F-4D97-AF65-F5344CB8AC3E}">
        <p14:creationId xmlns:p14="http://schemas.microsoft.com/office/powerpoint/2010/main" val="85933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مفسر همچنین در ذیل آیات با استفاده از بیانهای تاریخی ،قصص قرآنی و شان نزول که در روایات آمده سعی در توضیح آیات مربوطه نموده است که خواهد آمد.</a:t>
            </a:r>
            <a:endParaRPr lang="fa-IR" dirty="0"/>
          </a:p>
        </p:txBody>
      </p:sp>
    </p:spTree>
    <p:extLst>
      <p:ext uri="{BB962C8B-B14F-4D97-AF65-F5344CB8AC3E}">
        <p14:creationId xmlns:p14="http://schemas.microsoft.com/office/powerpoint/2010/main" val="817271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اهْدِنَا الصِّراطَ الْمُسْتَقِيم‏</a:t>
            </a:r>
            <a:r>
              <a:rPr lang="en-US" dirty="0"/>
              <a:t/>
            </a:r>
            <a:br>
              <a:rPr lang="en-US" dirty="0"/>
            </a:br>
            <a:r>
              <a:rPr lang="fa-IR" dirty="0"/>
              <a:t>و في مجمع البيان‏ «3»، قال رسول اللّه- صلى اللّه عليه و آله‏-: ان اللّه تعالى، منّ عليّ بفاتحة الكتاب- الى قوله- اهْدِنَا الصِّراطَ الْمُسْتَقِيمَ‏، صراط الأنبياء.</a:t>
            </a:r>
            <a:r>
              <a:rPr lang="en-US" dirty="0"/>
              <a:t/>
            </a:r>
            <a:br>
              <a:rPr lang="en-US" dirty="0"/>
            </a:br>
            <a:r>
              <a:rPr lang="fa-IR" dirty="0"/>
              <a:t>و في تفسير علي بن ابراهيم‏ «5»: في الموثق، عن أبي عبد اللّه- عليه السلام‏- اهْدِنَا الصِّراطَ الْمُسْتَقِيمَ‏، قال: الطريق و معرفة الامام.</a:t>
            </a:r>
            <a:r>
              <a:rPr lang="en-US" dirty="0"/>
              <a:t/>
            </a:r>
            <a:br>
              <a:rPr lang="en-US" dirty="0"/>
            </a:br>
            <a:r>
              <a:rPr lang="fa-IR" dirty="0"/>
              <a:t>و بإسناده‏ «6»، الى أبي عبد اللّه- عليه السلام- قال‏: و اللّه! نحن الصراط المستقيم.</a:t>
            </a:r>
            <a:r>
              <a:rPr lang="en-US" dirty="0"/>
              <a:t/>
            </a:r>
            <a:br>
              <a:rPr lang="en-US" dirty="0"/>
            </a:br>
            <a:r>
              <a:rPr lang="fa-IR" dirty="0" smtClean="0"/>
              <a:t>تاویل</a:t>
            </a:r>
            <a:br>
              <a:rPr lang="fa-IR" dirty="0" smtClean="0"/>
            </a:br>
            <a:endParaRPr lang="fa-IR" dirty="0"/>
          </a:p>
        </p:txBody>
      </p:sp>
    </p:spTree>
    <p:extLst>
      <p:ext uri="{BB962C8B-B14F-4D97-AF65-F5344CB8AC3E}">
        <p14:creationId xmlns:p14="http://schemas.microsoft.com/office/powerpoint/2010/main" val="120581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548680"/>
            <a:ext cx="7010401" cy="6480720"/>
          </a:xfrm>
        </p:spPr>
        <p:txBody>
          <a:bodyPr>
            <a:noAutofit/>
          </a:bodyPr>
          <a:lstStyle/>
          <a:p>
            <a:r>
              <a:rPr lang="fa-IR" sz="2000" dirty="0"/>
              <a:t>إِنَّما يُرِيدُ اللَّهُ لِيُذْهِبَ عَنْكُمُ الرِّجْسَ أَهْلَ الْبَيْتِ وَ يُطَهِّرَكُمْ تَطْهِيراً.</a:t>
            </a:r>
            <a:r>
              <a:rPr lang="en-US" sz="2000" dirty="0"/>
              <a:t/>
            </a:r>
            <a:br>
              <a:rPr lang="en-US" sz="2000" dirty="0"/>
            </a:br>
            <a:r>
              <a:rPr lang="fa-IR" sz="2000" dirty="0"/>
              <a:t> </a:t>
            </a:r>
            <a:r>
              <a:rPr lang="en-US" sz="2000" dirty="0"/>
              <a:t/>
            </a:r>
            <a:br>
              <a:rPr lang="en-US" sz="2000" dirty="0"/>
            </a:br>
            <a:r>
              <a:rPr lang="fa-IR" sz="2000" dirty="0"/>
              <a:t>و في تفسير عليّ بن إبراهيم‏ «1»: و في رواية أبي الجارود، عن أبي جعفر- عليه السّلام- في قوله- عزّ و جلّ-: إِنَّما يُرِيدُ اللَّهُ لِيُذْهِبَ عَنْكُمُ الرِّجْسَ أَهْلَ الْبَيْتِ وَ يُطَهِّرَكُمْ تَطْهِيراً.قال: نزلت هذه الآية في رسول اللَّه- صلّى اللَّه عليه و آله و سلم- و عليّ بن أبي طالب و فاطمة و الحسن و الحسين- صلوات اللَّه عليهم. و ذلك في بيت أمّ سلمة زوجة النّبيّ- صلّى اللَّه عليه و آله و سلم-. فدعا رسول اللَّه- صلّى اللَّه عليه و آله و سلم- عليّا و فاطمة و الحسن و الحسين، ثمّ ألبسهم كساء له خيبريّا و دخل معهم فيه، ثمّ قال: اللّهمّ، هؤلاء أهل بيتي الّذين وعدتني فيهم ما وعدتني، اللّهمّ اذهب عنهم الرّجس و طهّرهم تطهيرا «2».</a:t>
            </a:r>
            <a:r>
              <a:rPr lang="en-US" sz="2000" dirty="0"/>
              <a:t/>
            </a:r>
            <a:br>
              <a:rPr lang="en-US" sz="2000" dirty="0"/>
            </a:br>
            <a:r>
              <a:rPr lang="fa-IR" sz="2000" dirty="0"/>
              <a:t>فقالت أمّ سلمة: و أنا معهم، يا رسول اللَّه؟</a:t>
            </a:r>
            <a:r>
              <a:rPr lang="en-US" sz="2000" dirty="0"/>
              <a:t/>
            </a:r>
            <a:br>
              <a:rPr lang="en-US" sz="2000" dirty="0"/>
            </a:br>
            <a:r>
              <a:rPr lang="fa-IR" sz="2000" dirty="0"/>
              <a:t>فقال: أبشري، يا أمّ سلمة، فإنّك إلى خير.و ذكر أبو حمزة الثّماليّ في تفسيره: حدّثني شهر «1» بن حوشب، عن أمّ سلمة قال: جاءت فاطمة- عليها السّلام- إلى النّبيّ- صلّى اللَّه عليه و آله و سلم- تحمل حريرة «2» لها.</a:t>
            </a:r>
            <a:r>
              <a:rPr lang="en-US" sz="2000" dirty="0"/>
              <a:t/>
            </a:r>
            <a:br>
              <a:rPr lang="en-US" sz="2000" dirty="0"/>
            </a:br>
            <a:r>
              <a:rPr lang="fa-IR" sz="2000" dirty="0"/>
              <a:t>فقال: ادعي زوجك و ابنيك. فجاءت لهم، فطعموا. ثمّ ألقى عليهم كساء له خيبريّا و قال:</a:t>
            </a:r>
            <a:r>
              <a:rPr lang="en-US" sz="2000" dirty="0"/>
              <a:t/>
            </a:r>
            <a:br>
              <a:rPr lang="en-US" sz="2000" dirty="0"/>
            </a:br>
            <a:r>
              <a:rPr lang="fa-IR" sz="2000" dirty="0"/>
              <a:t>اللّهمّ، إنّ هؤلاء أهل بيتي و عترتي فأذهب عنهم الرّجس و طهّرهم تطهيرا.</a:t>
            </a:r>
            <a:r>
              <a:rPr lang="en-US" sz="2000" dirty="0"/>
              <a:t/>
            </a:r>
            <a:br>
              <a:rPr lang="en-US" sz="2000" dirty="0"/>
            </a:br>
            <a:r>
              <a:rPr lang="fa-IR" sz="2000" dirty="0"/>
              <a:t>فقلت: يا رسول اللَّه، و أنا معهم؟</a:t>
            </a:r>
            <a:r>
              <a:rPr lang="en-US" sz="2000" dirty="0"/>
              <a:t/>
            </a:r>
            <a:br>
              <a:rPr lang="en-US" sz="2000" dirty="0"/>
            </a:br>
            <a:r>
              <a:rPr lang="fa-IR" sz="2000" dirty="0"/>
              <a:t>قال- صلّى اللَّه عليه و آله و سلم-: أنت إلى خير</a:t>
            </a:r>
            <a:r>
              <a:rPr lang="fa-IR" sz="2000" dirty="0" smtClean="0"/>
              <a:t>.</a:t>
            </a:r>
            <a:br>
              <a:rPr lang="fa-IR" sz="2000" dirty="0" smtClean="0"/>
            </a:br>
            <a:r>
              <a:rPr lang="fa-IR" sz="2000" dirty="0"/>
              <a:t/>
            </a:r>
            <a:br>
              <a:rPr lang="fa-IR" sz="2000" dirty="0"/>
            </a:br>
            <a:r>
              <a:rPr lang="fa-IR" sz="2000" dirty="0" smtClean="0"/>
              <a:t>تعیین مصادیق</a:t>
            </a:r>
            <a:r>
              <a:rPr lang="en-US" sz="2000" dirty="0"/>
              <a:t/>
            </a:r>
            <a:br>
              <a:rPr lang="en-US" sz="2000" dirty="0"/>
            </a:br>
            <a:endParaRPr lang="fa-IR" sz="2000" dirty="0"/>
          </a:p>
        </p:txBody>
      </p:sp>
    </p:spTree>
    <p:extLst>
      <p:ext uri="{BB962C8B-B14F-4D97-AF65-F5344CB8AC3E}">
        <p14:creationId xmlns:p14="http://schemas.microsoft.com/office/powerpoint/2010/main" val="235080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2  Titr" panose="00000700000000000000" pitchFamily="2" charset="-78"/>
              </a:rPr>
              <a:t>بررسی تفسیر کنز الدقائق و بحر الغرائب</a:t>
            </a:r>
            <a:r>
              <a:rPr lang="fa-IR" dirty="0" smtClean="0"/>
              <a:t/>
            </a:r>
            <a:br>
              <a:rPr lang="fa-IR" dirty="0" smtClean="0"/>
            </a:br>
            <a:r>
              <a:rPr lang="fa-IR" dirty="0" smtClean="0"/>
              <a:t/>
            </a:r>
            <a:br>
              <a:rPr lang="fa-IR" dirty="0" smtClean="0"/>
            </a:br>
            <a:r>
              <a:rPr lang="fa-IR" dirty="0"/>
              <a:t/>
            </a:r>
            <a:br>
              <a:rPr lang="fa-IR" dirty="0"/>
            </a:br>
            <a:r>
              <a:rPr lang="fa-IR" sz="4000" dirty="0" smtClean="0"/>
              <a:t>استاد رهنما:حجت الاسلام شاه حسینی</a:t>
            </a:r>
            <a:br>
              <a:rPr lang="fa-IR" sz="4000" dirty="0" smtClean="0"/>
            </a:br>
            <a:r>
              <a:rPr lang="fa-IR" dirty="0" smtClean="0"/>
              <a:t/>
            </a:r>
            <a:br>
              <a:rPr lang="fa-IR" dirty="0" smtClean="0"/>
            </a:br>
            <a:r>
              <a:rPr lang="fa-IR" dirty="0"/>
              <a:t/>
            </a:r>
            <a:br>
              <a:rPr lang="fa-IR" dirty="0"/>
            </a:br>
            <a:r>
              <a:rPr lang="fa-IR" dirty="0" smtClean="0"/>
              <a:t>پژوهشگر:علیرضا حیدری</a:t>
            </a:r>
            <a:endParaRPr lang="fa-IR" dirty="0"/>
          </a:p>
        </p:txBody>
      </p:sp>
    </p:spTree>
    <p:extLst>
      <p:ext uri="{BB962C8B-B14F-4D97-AF65-F5344CB8AC3E}">
        <p14:creationId xmlns:p14="http://schemas.microsoft.com/office/powerpoint/2010/main" val="8081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7632848" cy="6453336"/>
          </a:xfrm>
        </p:spPr>
        <p:txBody>
          <a:bodyPr>
            <a:noAutofit/>
          </a:bodyPr>
          <a:lstStyle/>
          <a:p>
            <a:r>
              <a:rPr lang="fa-IR" sz="1800" dirty="0"/>
              <a:t>الْيَوْمَ أَكْمَلْتُ لَكُمْ دِينَكُمْ وَ أَتْمَمْتُ عَلَيْكُمْ نِعْمَتِي وَ رَضِيتُ لَكُمُ الْإِسْلامَ دِيناً:</a:t>
            </a:r>
            <a:r>
              <a:rPr lang="en-US" sz="1800" dirty="0"/>
              <a:t/>
            </a:r>
            <a:br>
              <a:rPr lang="en-US" sz="1800" dirty="0"/>
            </a:br>
            <a:r>
              <a:rPr lang="fa-IR" sz="1800" dirty="0"/>
              <a:t>إسماعيل بن بزيع، عن منصور بن يونس، عن أبي الجارود قال: سمعت أبا جعفر- عليه السّلام- يقول‏: فرض اللّه- عزّ و جلّ- إلى قوله: ثمّ نزلت الآية، و إنّما أتاه ذلك في يوم الجمعة بعرفة، أنزل اللّه- عزّ و جلّ-: الْيَوْمَ أَكْمَلْتُ لَكُمْ دِينَكُمْ وَ أَتْمَمْتُ عَلَيْكُمْ نِعْمَتِي.</a:t>
            </a:r>
            <a:r>
              <a:rPr lang="en-US" sz="1800" dirty="0"/>
              <a:t/>
            </a:r>
            <a:br>
              <a:rPr lang="en-US" sz="1800" dirty="0"/>
            </a:br>
            <a:r>
              <a:rPr lang="fa-IR" sz="1800" dirty="0"/>
              <a:t>و كان كمال الدّين بولاية عليّ بن أبي طالب- عليه السّلام-.</a:t>
            </a:r>
            <a:r>
              <a:rPr lang="en-US" sz="1800" dirty="0"/>
              <a:t/>
            </a:r>
            <a:br>
              <a:rPr lang="en-US" sz="1800" dirty="0"/>
            </a:br>
            <a:r>
              <a:rPr lang="fa-IR" sz="1800" dirty="0"/>
              <a:t>فقال عند ذلك رسول اللّه- صلّى اللّه عليه و آله-: أمّتي حديثو عهد بالجاهليّة.</a:t>
            </a:r>
            <a:r>
              <a:rPr lang="en-US" sz="1800" dirty="0"/>
              <a:t/>
            </a:r>
            <a:br>
              <a:rPr lang="en-US" sz="1800" dirty="0"/>
            </a:br>
            <a:r>
              <a:rPr lang="fa-IR" sz="1800" dirty="0"/>
              <a:t>و متى أخبرتهم بهذا في ابن عمّي يقول قائل و يقول قائل؟ فقلت في نفسي من غير أن ينطق به لساني. فأتتني عزيمة من اللّه- عزّ و جلّ- بتلة أوعدني إن لم أبلّغ أن يعذّبني.</a:t>
            </a:r>
            <a:r>
              <a:rPr lang="en-US" sz="1800" dirty="0"/>
              <a:t/>
            </a:r>
            <a:br>
              <a:rPr lang="en-US" sz="1800" dirty="0"/>
            </a:br>
            <a:r>
              <a:rPr lang="fa-IR" sz="1800" dirty="0"/>
              <a:t>فنزلت: يا أَيُّهَا الرَّسُولُ بَلِّغْ ما أُنْزِلَ إِلَيْكَ مِنْ رَبِّكَ وَ إِنْ لَمْ تَفْعَلْ فَما بَلَّغْتَ رِسالَتَهُ وَ اللَّهُ يَعْصِمُكَ مِنَ النَّاسِ إِنَّ اللَّهَ لا يَهْدِي الْقَوْمَ الْكافِرِينَ‏ فأخذ رسول اللّه- صلّى اللّه عليه و آله- بيد عليّ- عليه السّلام- فقال: يا أيّها النّاس، إنّه لم يكن نبيّ من الأنبياء ممّن كان قبلي إلّا و قد عمّره اللّه ثمّ دعاه فأجابه، فأوشك أن أدعى فأجيب. و أنا مسؤول و أنتم مسؤولون، فما ذا أنتم قائلون؟ فقالوا: نشهد أنّك قد بلّغت و نصحت و أدّيت ما عليك.</a:t>
            </a:r>
            <a:r>
              <a:rPr lang="en-US" sz="1800" dirty="0"/>
              <a:t/>
            </a:r>
            <a:br>
              <a:rPr lang="en-US" sz="1800" dirty="0"/>
            </a:br>
            <a:r>
              <a:rPr lang="fa-IR" sz="1800" dirty="0"/>
              <a:t>فجزاك اللّه أفضل جزاء المرسلين.</a:t>
            </a:r>
            <a:r>
              <a:rPr lang="en-US" sz="1800" dirty="0"/>
              <a:t/>
            </a:r>
            <a:br>
              <a:rPr lang="en-US" sz="1800" dirty="0"/>
            </a:br>
            <a:r>
              <a:rPr lang="fa-IR" sz="1800" dirty="0"/>
              <a:t>فقال: اللّهمّ اشهد- ثلاث مرّات- ثمّ قال: يا معشر المسلمين، هذا وليّكم من بعدي. فليبلّغ الشّاهد منكم الغائب.</a:t>
            </a:r>
            <a:r>
              <a:rPr lang="en-US" sz="1800" dirty="0"/>
              <a:t/>
            </a:r>
            <a:br>
              <a:rPr lang="en-US" sz="1800" dirty="0"/>
            </a:br>
            <a:r>
              <a:rPr lang="fa-IR" sz="1800" dirty="0"/>
              <a:t>و في روضة الكافي‏ «1»، خطبة لأمير المؤمنين- عليه السّلام- و هي خطبة الوسيلة، يقول فيها- عليه السّلام- بعد أن ذكر النّبيّ- صلّى اللّه عليه و آله- و قوله- صلّى اللّه عليه و آله- حين تكلّمت طائفة، فقالوا: نحن موالي رسول اللّه- صلّى اللّه عليه و آله- فخرج رسول اللّه- صلّى اللّه عليه و آله- إلى حجّة الوداع، ثمّ صار إلى غدير خمّ فأمر. فأصلح له شبه المنبر. ثمّ علاه و أخذ بعضدي حتّى رئي‏ «2» بياض إبطيه، رافعا صوته قائلا في محفله:</a:t>
            </a:r>
            <a:r>
              <a:rPr lang="en-US" sz="1800" dirty="0"/>
              <a:t/>
            </a:r>
            <a:br>
              <a:rPr lang="en-US" sz="1800" dirty="0"/>
            </a:br>
            <a:r>
              <a:rPr lang="fa-IR" sz="1800" dirty="0"/>
              <a:t>من كنت مولاه فعليّ مولاه. اللّهمّ وال من والاه و عاد من عاداه. و كانت على ولايتي ولاية اللّه و على عداوتي عداوة اللّه. و أنزل اللّه- عزّ و جلّ- في ذلك اليوم‏ الْيَوْمَ أَكْمَلْتُ لَكُمْ دِينَكُمْ وَ أَتْمَمْتُ عَلَيْكُمْ نِعْمَتِي وَ رَضِيتُ لَكُمُ الْإِسْلامَ دِيناً. فكانت ولايتي كمال</a:t>
            </a:r>
            <a:r>
              <a:rPr lang="fa-IR" sz="1800" dirty="0" smtClean="0"/>
              <a:t>‏</a:t>
            </a:r>
            <a:br>
              <a:rPr lang="fa-IR" sz="1800" dirty="0" smtClean="0"/>
            </a:br>
            <a:r>
              <a:rPr lang="fa-IR" sz="1800" dirty="0" smtClean="0"/>
              <a:t>تفسیر</a:t>
            </a:r>
            <a:br>
              <a:rPr lang="fa-IR" sz="1800" dirty="0" smtClean="0"/>
            </a:br>
            <a:endParaRPr lang="en-US" sz="1800" dirty="0"/>
          </a:p>
        </p:txBody>
      </p:sp>
    </p:spTree>
    <p:extLst>
      <p:ext uri="{BB962C8B-B14F-4D97-AF65-F5344CB8AC3E}">
        <p14:creationId xmlns:p14="http://schemas.microsoft.com/office/powerpoint/2010/main" val="479808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88640"/>
            <a:ext cx="7825681" cy="6408712"/>
          </a:xfrm>
        </p:spPr>
        <p:txBody>
          <a:bodyPr>
            <a:noAutofit/>
          </a:bodyPr>
          <a:lstStyle/>
          <a:p>
            <a:r>
              <a:rPr lang="fa-IR" sz="2600" dirty="0"/>
              <a:t>يا أَيُّهَا الَّذِينَ آمَنُوا إِذا قُمْتُمْ إِلَى الصَّلاةِ:فَاغْسِلُوا وُجُوهَكُم‏وَ أَيْدِيَكُمْ إِلَى الْمَرافِق‏وَ امْسَحُوا بِرُؤُسِكُم‏</a:t>
            </a:r>
            <a:r>
              <a:rPr lang="en-US" sz="2600" dirty="0"/>
              <a:t/>
            </a:r>
            <a:br>
              <a:rPr lang="en-US" sz="2600" dirty="0"/>
            </a:br>
            <a:r>
              <a:rPr lang="fa-IR" sz="2600" dirty="0"/>
              <a:t> </a:t>
            </a:r>
            <a:r>
              <a:rPr lang="en-US" sz="2600" dirty="0"/>
              <a:t/>
            </a:r>
            <a:br>
              <a:rPr lang="en-US" sz="2600" dirty="0"/>
            </a:br>
            <a:r>
              <a:rPr lang="fa-IR" sz="2600" dirty="0"/>
              <a:t>و في الكافي‏ </a:t>
            </a:r>
            <a:r>
              <a:rPr lang="fa-IR" sz="2600" dirty="0" smtClean="0"/>
              <a:t>: </a:t>
            </a:r>
            <a:r>
              <a:rPr lang="fa-IR" sz="2600" dirty="0"/>
              <a:t>عليّ بن إبراهيم، عن أبيه و محمّد بن إسماعيل، عن الفضل بن شاذان جميعا، عن حمّاد بن عيسى، عن حريز، عن زرارة قال: قلت لأبي جعفر- عليه السّلام-: ألا تخبرني من أين علمت و قلت: إنّ المسح ببعض الرّأس و بعض الرّجلين؟ فضحك، ثمّ قال: يا زرارة، قال رسول اللّه- صلّى اللّه عليه و آله- و نزل به الكتاب عن اللّه، لأنّ اللّه- عزّ و جلّ- يقول: فَاغْسِلُوا وُجُوهَكُمْ‏ فعرفنا أنّ الوجه كلّه‏ينبغي أن يغسل، ثمّ قال: وَ أَيْدِيَكُمْ إِلَى الْمَرافِقِ‏ ثمّ فصل بين الكلامين‏ «1» فقال:وَ امْسَحُوا بِرُؤُسِكُمْ‏ فعرفنا حين قال: بِرُؤُسِكُمْ‏ أنّ المسح ببعض الرّأسّ لمكان الباء، ثمّ وصل الرّجلين بالرّأس كما وصل اليدين بالوجه فقال: وَ أَرْجُلَكُمْ إِلَى الْكَعْبَيْنِ‏ فعرفنا حين وصلها بالرّأس أنّ المسح على بعضهما، ثمّ فسّر رسول اللّه- صلّى اللّه عليه و آله- ذلك للنّاس فضيّعوه.</a:t>
            </a:r>
            <a:r>
              <a:rPr lang="en-US" sz="2600" dirty="0"/>
              <a:t/>
            </a:r>
            <a:br>
              <a:rPr lang="en-US" sz="2600" dirty="0"/>
            </a:br>
            <a:r>
              <a:rPr lang="fa-IR" sz="2600" dirty="0" smtClean="0"/>
              <a:t>تبیین احکام</a:t>
            </a:r>
            <a:br>
              <a:rPr lang="fa-IR" sz="2600" dirty="0" smtClean="0"/>
            </a:br>
            <a:endParaRPr lang="fa-IR" sz="2600" dirty="0"/>
          </a:p>
        </p:txBody>
      </p:sp>
    </p:spTree>
    <p:extLst>
      <p:ext uri="{BB962C8B-B14F-4D97-AF65-F5344CB8AC3E}">
        <p14:creationId xmlns:p14="http://schemas.microsoft.com/office/powerpoint/2010/main" val="2047216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010401" cy="6669360"/>
          </a:xfrm>
        </p:spPr>
        <p:txBody>
          <a:bodyPr>
            <a:noAutofit/>
          </a:bodyPr>
          <a:lstStyle/>
          <a:p>
            <a:r>
              <a:rPr lang="fa-IR" sz="2400" dirty="0"/>
              <a:t>اللَّهُ الصَّمَدُ </a:t>
            </a:r>
            <a:r>
              <a:rPr lang="en-US" sz="2400" dirty="0"/>
              <a:t/>
            </a:r>
            <a:br>
              <a:rPr lang="en-US" sz="2400" dirty="0"/>
            </a:br>
            <a:r>
              <a:rPr lang="fa-IR" sz="2400" dirty="0"/>
              <a:t> </a:t>
            </a:r>
            <a:r>
              <a:rPr lang="en-US" sz="2400" dirty="0"/>
              <a:t/>
            </a:r>
            <a:br>
              <a:rPr lang="en-US" sz="2400" dirty="0"/>
            </a:br>
            <a:r>
              <a:rPr lang="fa-IR" sz="2400" dirty="0"/>
              <a:t>و في كتاب التّوحيد «4»: قال الباقر- عليه السّلام-: حدّثني أبي، زين العابدين، عن أبيه، الحسين بن عليّ- عليهم السّلام- أنّه قال: «الصّمد» الّذي لا جوف له [و «الصّمد» الّذي قد انتهى سؤده. و «الصمد» الّذي لا يأكل و لا يشرب‏] «5» و «الصّمد» الّذي لا ينام «الصمد» الدائم الذي لم يزل و لا يزال.</a:t>
            </a:r>
            <a:r>
              <a:rPr lang="en-US" sz="2400" dirty="0"/>
              <a:t/>
            </a:r>
            <a:br>
              <a:rPr lang="en-US" sz="2400" dirty="0"/>
            </a:br>
            <a:r>
              <a:rPr lang="fa-IR" sz="2400" dirty="0"/>
              <a:t>قال الباقر- عليه السّلام-: كان محمّد بن الحنفيّة، يقول‏ «6»: «الصّمد» القائم بنفسه، الغنيّ عن غيره.</a:t>
            </a:r>
            <a:r>
              <a:rPr lang="en-US" sz="2400" dirty="0"/>
              <a:t/>
            </a:r>
            <a:br>
              <a:rPr lang="en-US" sz="2400" dirty="0"/>
            </a:br>
            <a:r>
              <a:rPr lang="fa-IR" sz="2400" dirty="0"/>
              <a:t>[و قال‏] «7»: قال غيره: «الصّمد» المتعالي عن الكون و الفساد. و «الصّمد» الّذي لا يوصف بالتّغاير.</a:t>
            </a:r>
            <a:r>
              <a:rPr lang="en-US" sz="2400" dirty="0"/>
              <a:t/>
            </a:r>
            <a:br>
              <a:rPr lang="en-US" sz="2400" dirty="0"/>
            </a:br>
            <a:r>
              <a:rPr lang="fa-IR" sz="2400" dirty="0"/>
              <a:t>قال الباقر- عليه السّلام-: «الصّمد» السّيّد المطاع الّذي ليس فوقه آمر و ناه.</a:t>
            </a:r>
            <a:r>
              <a:rPr lang="en-US" sz="2400" dirty="0"/>
              <a:t/>
            </a:r>
            <a:br>
              <a:rPr lang="en-US" sz="2400" dirty="0"/>
            </a:br>
            <a:r>
              <a:rPr lang="fa-IR" sz="2400" dirty="0"/>
              <a:t>قال: و سئل عليّ بن الحسين- عليهما السّلام- عن الصّمد.</a:t>
            </a:r>
            <a:r>
              <a:rPr lang="en-US" sz="2400" dirty="0"/>
              <a:t/>
            </a:r>
            <a:br>
              <a:rPr lang="en-US" sz="2400" dirty="0"/>
            </a:br>
            <a:r>
              <a:rPr lang="fa-IR" sz="2400" dirty="0"/>
              <a:t>فقال: «الصّمد» الّذي لا شريك له، و لا يؤده حفظ شي‏ء، و لا يعزب عنه شي‏ء.</a:t>
            </a:r>
            <a:r>
              <a:rPr lang="en-US" sz="2400" dirty="0"/>
              <a:t/>
            </a:r>
            <a:br>
              <a:rPr lang="en-US" sz="2400" dirty="0"/>
            </a:br>
            <a:r>
              <a:rPr lang="fa-IR" sz="2400" dirty="0" smtClean="0"/>
              <a:t>تفسیرو تبیین</a:t>
            </a:r>
            <a:br>
              <a:rPr lang="fa-IR" sz="2400" dirty="0" smtClean="0"/>
            </a:br>
            <a:endParaRPr lang="fa-IR" sz="2400" dirty="0"/>
          </a:p>
        </p:txBody>
      </p:sp>
    </p:spTree>
    <p:extLst>
      <p:ext uri="{BB962C8B-B14F-4D97-AF65-F5344CB8AC3E}">
        <p14:creationId xmlns:p14="http://schemas.microsoft.com/office/powerpoint/2010/main" val="4026916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332656"/>
            <a:ext cx="7897689" cy="6336704"/>
          </a:xfrm>
        </p:spPr>
        <p:txBody>
          <a:bodyPr>
            <a:normAutofit fontScale="90000"/>
          </a:bodyPr>
          <a:lstStyle/>
          <a:p>
            <a:pPr algn="r"/>
            <a:r>
              <a:rPr lang="fa-IR" sz="2400" dirty="0" smtClean="0"/>
              <a:t>تفسیر آیه ی 34سوره نور:</a:t>
            </a:r>
            <a:br>
              <a:rPr lang="fa-IR" sz="2400" dirty="0" smtClean="0"/>
            </a:br>
            <a:r>
              <a:rPr lang="fa-IR" sz="2400" dirty="0"/>
              <a:t/>
            </a:r>
            <a:br>
              <a:rPr lang="fa-IR" sz="2400" dirty="0"/>
            </a:br>
            <a:r>
              <a:rPr lang="fa-IR" sz="2400" dirty="0" smtClean="0"/>
              <a:t>عن </a:t>
            </a:r>
            <a:r>
              <a:rPr lang="fa-IR" sz="2400" dirty="0"/>
              <a:t>الفضيل بن يسار قال: قلت لأبي عبد اللّه- عليه السّلام-: اللَّهُ نُورُ السَّماواتِ وَ الْأَرْضِ‏؟ قال: كذلك اللّه- عزّ و جلّ.</a:t>
            </a:r>
            <a:r>
              <a:rPr lang="en-US" sz="2400" dirty="0"/>
              <a:t/>
            </a:r>
            <a:br>
              <a:rPr lang="en-US" sz="2400" dirty="0"/>
            </a:br>
            <a:r>
              <a:rPr lang="fa-IR" sz="2400" dirty="0"/>
              <a:t> </a:t>
            </a:r>
            <a:r>
              <a:rPr lang="en-US" sz="2400" dirty="0"/>
              <a:t/>
            </a:r>
            <a:br>
              <a:rPr lang="en-US" sz="2400" dirty="0"/>
            </a:br>
            <a:r>
              <a:rPr lang="fa-IR" sz="2400" dirty="0"/>
              <a:t>قال: قلت: مَثَلُ نُورِهِ‏؟ قال: محمّد- صلّى اللّه عليه و آله.</a:t>
            </a:r>
            <a:r>
              <a:rPr lang="en-US" sz="2400" dirty="0"/>
              <a:t/>
            </a:r>
            <a:br>
              <a:rPr lang="en-US" sz="2400" dirty="0"/>
            </a:br>
            <a:r>
              <a:rPr lang="fa-IR" sz="2400" dirty="0"/>
              <a:t>[قلت: كَمِشْكاةٍ؟ قال: صدر محمّد- صلّى اللّه عليه و آله.] «1» قلت: فِيها مِصْباحٌ‏؟ قال: فيه نور العلم، يعني النّبوّة.</a:t>
            </a:r>
            <a:r>
              <a:rPr lang="en-US" sz="2400" dirty="0"/>
              <a:t/>
            </a:r>
            <a:br>
              <a:rPr lang="en-US" sz="2400" dirty="0"/>
            </a:br>
            <a:r>
              <a:rPr lang="fa-IR" sz="2400" dirty="0"/>
              <a:t>قلت: الْمِصْباحُ فِي زُجاجَةٍ؟ قال: علم رسول اللّه- صلّى اللّه عليه و آله- إلى قلب عليّ- عليه السّلام.</a:t>
            </a:r>
            <a:r>
              <a:rPr lang="en-US" sz="2400" dirty="0"/>
              <a:t/>
            </a:r>
            <a:br>
              <a:rPr lang="en-US" sz="2400" dirty="0"/>
            </a:br>
            <a:r>
              <a:rPr lang="fa-IR" sz="2400" dirty="0"/>
              <a:t>قلت: كَأَنَّها؟ قال: لأيّ شي‏ء تقرأ كأنّها؟ قلت: فكيف، جعلت فداك؟</a:t>
            </a:r>
            <a:r>
              <a:rPr lang="en-US" sz="2400" dirty="0"/>
              <a:t/>
            </a:r>
            <a:br>
              <a:rPr lang="en-US" sz="2400" dirty="0"/>
            </a:br>
            <a:r>
              <a:rPr lang="fa-IR" sz="2400" dirty="0"/>
              <a:t>قال: «كأنّه‏ كَوْكَبٌ دُرِّيٌ‏ «2».</a:t>
            </a:r>
            <a:r>
              <a:rPr lang="en-US" sz="2400" dirty="0"/>
              <a:t/>
            </a:r>
            <a:br>
              <a:rPr lang="en-US" sz="2400" dirty="0"/>
            </a:br>
            <a:r>
              <a:rPr lang="fa-IR" sz="2400" dirty="0"/>
              <a:t>قلت: يُوقَدُ مِنْ شَجَرَةٍ مُبارَكَةٍ زَيْتُونَةٍ لا شَرْقِيَّةٍ وَ لا غَرْبِيَّةٍ. قال: ذاك أمير المؤمنين- عليه السّلام- «3» لا يهوديّ و لا نصرانيّ.</a:t>
            </a:r>
            <a:r>
              <a:rPr lang="en-US" sz="2400" dirty="0"/>
              <a:t/>
            </a:r>
            <a:br>
              <a:rPr lang="en-US" sz="2400" dirty="0"/>
            </a:br>
            <a:r>
              <a:rPr lang="fa-IR" sz="2400" dirty="0"/>
              <a:t>قلت: يَكادُ زَيْتُها يُضِي‏ءُ وَ لَوْ لَمْ تَمْسَسْهُ نارٌ؟ قال: يكاد العلم يخرج من فم العالم من آل محمّد، من قبل أن ينطق به.</a:t>
            </a:r>
            <a:r>
              <a:rPr lang="en-US" sz="2400" dirty="0"/>
              <a:t/>
            </a:r>
            <a:br>
              <a:rPr lang="en-US" sz="2400" dirty="0"/>
            </a:br>
            <a:r>
              <a:rPr lang="fa-IR" sz="2400" dirty="0"/>
              <a:t>قلت: نُورٌ عَلى‏ نُورٍ؟ قال: الإمام في أثر الإمام.</a:t>
            </a:r>
            <a:r>
              <a:rPr lang="en-US" sz="2400" dirty="0"/>
              <a:t/>
            </a:r>
            <a:br>
              <a:rPr lang="en-US" sz="2400" dirty="0"/>
            </a:br>
            <a:r>
              <a:rPr lang="fa-IR" sz="2400" dirty="0" smtClean="0"/>
              <a:t>تاویل و تبیین</a:t>
            </a:r>
            <a:br>
              <a:rPr lang="fa-IR" sz="2400" dirty="0" smtClean="0"/>
            </a:br>
            <a:endParaRPr lang="fa-IR" sz="2400" dirty="0"/>
          </a:p>
        </p:txBody>
      </p:sp>
    </p:spTree>
    <p:extLst>
      <p:ext uri="{BB962C8B-B14F-4D97-AF65-F5344CB8AC3E}">
        <p14:creationId xmlns:p14="http://schemas.microsoft.com/office/powerpoint/2010/main" val="113136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620688"/>
            <a:ext cx="8640960" cy="5832648"/>
          </a:xfrm>
        </p:spPr>
        <p:txBody>
          <a:bodyPr>
            <a:normAutofit/>
          </a:bodyPr>
          <a:lstStyle/>
          <a:p>
            <a:pPr algn="r"/>
            <a:r>
              <a:rPr lang="fa-IR" sz="2400" dirty="0"/>
              <a:t>ادْعُواْ رَبَّكُمْ تَضَرُّعًا وَ خُفْيَةً إِنَّهُ لَا </a:t>
            </a:r>
            <a:r>
              <a:rPr lang="fa-IR" sz="2400" dirty="0" smtClean="0"/>
              <a:t>يحبُّ الْمُعْتَدِينَ(الاعراف آیه ی55)</a:t>
            </a:r>
            <a:r>
              <a:rPr lang="fa-IR" dirty="0" smtClean="0"/>
              <a:t/>
            </a:r>
            <a:br>
              <a:rPr lang="fa-IR" dirty="0" smtClean="0"/>
            </a:br>
            <a:r>
              <a:rPr lang="en-US" dirty="0"/>
              <a:t/>
            </a:r>
            <a:br>
              <a:rPr lang="en-US" dirty="0"/>
            </a:br>
            <a:r>
              <a:rPr lang="fa-IR" dirty="0"/>
              <a:t>و في أصول الكافي‏ </a:t>
            </a:r>
            <a:r>
              <a:rPr lang="fa-IR" dirty="0" smtClean="0"/>
              <a:t>عن </a:t>
            </a:r>
            <a:r>
              <a:rPr lang="fa-IR" dirty="0"/>
              <a:t>أبي بصير، عن أبي عبد اللّه- عليه السّلام- أنّه قال: دعاء التّضرّع، أن تحرّك أصبعك السّبّابة ممّا يلي وجهك. و هو دعاء </a:t>
            </a:r>
            <a:r>
              <a:rPr lang="fa-IR" dirty="0" smtClean="0"/>
              <a:t>الخفية.</a:t>
            </a:r>
            <a:r>
              <a:rPr lang="en-US" dirty="0" smtClean="0"/>
              <a:t/>
            </a:r>
            <a:br>
              <a:rPr lang="en-US" dirty="0" smtClean="0"/>
            </a:br>
            <a:r>
              <a:rPr lang="en-US" dirty="0" smtClean="0"/>
              <a:t/>
            </a:r>
            <a:br>
              <a:rPr lang="en-US" dirty="0" smtClean="0"/>
            </a:br>
            <a:r>
              <a:rPr lang="fa-IR" dirty="0" smtClean="0"/>
              <a:t>تبیین و توضیح</a:t>
            </a:r>
            <a:br>
              <a:rPr lang="fa-IR" dirty="0" smtClean="0"/>
            </a:br>
            <a:endParaRPr lang="fa-IR" dirty="0"/>
          </a:p>
        </p:txBody>
      </p:sp>
    </p:spTree>
    <p:extLst>
      <p:ext uri="{BB962C8B-B14F-4D97-AF65-F5344CB8AC3E}">
        <p14:creationId xmlns:p14="http://schemas.microsoft.com/office/powerpoint/2010/main" val="60799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6597352"/>
          </a:xfrm>
        </p:spPr>
        <p:txBody>
          <a:bodyPr>
            <a:noAutofit/>
          </a:bodyPr>
          <a:lstStyle/>
          <a:p>
            <a:r>
              <a:rPr lang="fa-IR" sz="2400" dirty="0"/>
              <a:t>وَ يَسْئَلُونَكَ عَنِ الرُّوحِ‏، أي: الّذي يحيا به بدن الإنسان و يدبّره.قُلِ الرُّوحُ مِنْ أَمْرِ رَبِّي‏</a:t>
            </a:r>
            <a:r>
              <a:rPr lang="en-US" sz="2400" dirty="0"/>
              <a:t/>
            </a:r>
            <a:br>
              <a:rPr lang="en-US" sz="2400" dirty="0"/>
            </a:br>
            <a:r>
              <a:rPr lang="fa-IR" sz="2400" dirty="0"/>
              <a:t> </a:t>
            </a:r>
            <a:r>
              <a:rPr lang="en-US" sz="2400" dirty="0"/>
              <a:t/>
            </a:r>
            <a:br>
              <a:rPr lang="en-US" sz="2400" dirty="0"/>
            </a:br>
            <a:r>
              <a:rPr lang="fa-IR" sz="2400" dirty="0"/>
              <a:t>وَ يَسْئَلُونَكَ عَنِ الرُّوحِ قُلِ الرُّوحُ مِنْ أَمْرِ رَبِّي‏. </a:t>
            </a:r>
            <a:r>
              <a:rPr lang="en-US" sz="2400" dirty="0"/>
              <a:t/>
            </a:r>
            <a:br>
              <a:rPr lang="en-US" sz="2400" dirty="0"/>
            </a:br>
            <a:r>
              <a:rPr lang="fa-IR" sz="2400" dirty="0"/>
              <a:t>و في أصول الكافي‏ «6»: عليّ بن إبراهيم، عن محمّد بن عيسى، عن يونس، عن ابن مسكان، عن أبي بصير قال: سألت أبا عبد اللّه- عليه السّلام- عن قول اللّه- عزّ و جلّ-:</a:t>
            </a:r>
            <a:r>
              <a:rPr lang="en-US" sz="2400" dirty="0"/>
              <a:t/>
            </a:r>
            <a:br>
              <a:rPr lang="en-US" sz="2400" dirty="0"/>
            </a:br>
            <a:r>
              <a:rPr lang="fa-IR" sz="2400" dirty="0"/>
              <a:t>وَ يَسْئَلُونَكَ عَنِ الرُّوحِ قُلِ الرُّوحُ مِنْ أَمْرِ رَبِّي‏.</a:t>
            </a:r>
            <a:r>
              <a:rPr lang="en-US" sz="2400" dirty="0"/>
              <a:t/>
            </a:r>
            <a:br>
              <a:rPr lang="en-US" sz="2400" dirty="0"/>
            </a:br>
            <a:r>
              <a:rPr lang="fa-IR" sz="2400" dirty="0"/>
              <a:t>قال: خلق أعظم من جبرئيل و ميكائيل [كان مع رسول اللّه- صلّى اللّه عليه و آله- و هو مع الأئمّة، و هو من الملكوت.و في تهذيب الأحكام‏ «2»: في الدّعاء بعد صلاة يوم الغدير المسند إلى الصّادق- عليه السّلام-: و ليكن من دعائك في دبر هاتين الرّكعتين أن تقول: رَبَّنا إِنَّنا سَمِعْنا مُنادِياً يُنادِي لِلْإِيمانِ أَنْ آمِنُوا بِرَبِّكُمْ فَآمَنَّا- إلى قوله‏ «3»- إِنَّكَ لا تُخْلِفُ الْمِيعادَ إلى أن قال: ربّنا إنّنا سمعنا بالنّداء، و صدّقنا المنادي رسول اللّه، إذ نادى بنداء عنك بالّذي أمرته به أن يبلّغ ما أنزلت إليه من ولاية وليّ أمرك.</a:t>
            </a:r>
            <a:r>
              <a:rPr lang="en-US" sz="2400" dirty="0"/>
              <a:t/>
            </a:r>
            <a:br>
              <a:rPr lang="en-US" sz="2400" dirty="0"/>
            </a:br>
            <a:r>
              <a:rPr lang="fa-IR" sz="2400" dirty="0"/>
              <a:t> </a:t>
            </a:r>
            <a:r>
              <a:rPr lang="en-US" sz="2400" dirty="0"/>
              <a:t/>
            </a:r>
            <a:br>
              <a:rPr lang="en-US" sz="2400" dirty="0"/>
            </a:br>
            <a:r>
              <a:rPr lang="fa-IR" sz="2400" dirty="0"/>
              <a:t>و في مجمع البيان‏ «2»: و يروى عن أسماء بنت أبي بكر قالت: لما نزلت هذه السّورة أقبلت العوراء، أمّ جميل بنت حرب، و لها ولولة، و في يدها فهر «3» و هي تقول: «مذممّا أبينا، و دينه قلينا «4»، و أمره عصينا» و النّبيّ- صلّى اللّه عليه و آله- جالس في المجلس، و معه أبو بكر.</a:t>
            </a:r>
            <a:r>
              <a:rPr lang="en-US" sz="2400" dirty="0"/>
              <a:t/>
            </a:r>
            <a:br>
              <a:rPr lang="en-US" sz="2400" dirty="0"/>
            </a:br>
            <a:r>
              <a:rPr lang="fa-IR" sz="2400" dirty="0"/>
              <a:t>فلمّا رآها أبو بكر قال: يا رسول اللّه، قد أقبلت و أنا أخاف أن تراك</a:t>
            </a:r>
            <a:r>
              <a:rPr lang="fa-IR" sz="2400" dirty="0" smtClean="0"/>
              <a:t>.</a:t>
            </a:r>
            <a:br>
              <a:rPr lang="fa-IR" sz="2400" dirty="0" smtClean="0"/>
            </a:br>
            <a:r>
              <a:rPr lang="fa-IR" sz="2400" dirty="0" smtClean="0"/>
              <a:t>تعیین مصادیق</a:t>
            </a:r>
            <a:br>
              <a:rPr lang="fa-IR" sz="2400" dirty="0" smtClean="0"/>
            </a:br>
            <a:endParaRPr lang="en-US" sz="2400" dirty="0"/>
          </a:p>
        </p:txBody>
      </p:sp>
    </p:spTree>
    <p:extLst>
      <p:ext uri="{BB962C8B-B14F-4D97-AF65-F5344CB8AC3E}">
        <p14:creationId xmlns:p14="http://schemas.microsoft.com/office/powerpoint/2010/main" val="3709697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أَ لَمْ نَشْرَحْ لَكَ صَدْرَك‏</a:t>
            </a:r>
            <a:r>
              <a:rPr lang="en-US" dirty="0"/>
              <a:t/>
            </a:r>
            <a:br>
              <a:rPr lang="en-US" dirty="0"/>
            </a:br>
            <a:r>
              <a:rPr lang="fa-IR" dirty="0"/>
              <a:t>و عن ابن عبّاس‏ «6» قال: سئل النّبيّ- صلّى اللّه عليه و آله- فقيل: يا رسول اللّه، أ ينشرح الصّدر؟</a:t>
            </a:r>
            <a:r>
              <a:rPr lang="en-US" dirty="0"/>
              <a:t/>
            </a:r>
            <a:br>
              <a:rPr lang="en-US" dirty="0"/>
            </a:br>
            <a:r>
              <a:rPr lang="fa-IR" dirty="0"/>
              <a:t>قال: نعم.</a:t>
            </a:r>
            <a:r>
              <a:rPr lang="en-US" dirty="0"/>
              <a:t/>
            </a:r>
            <a:br>
              <a:rPr lang="en-US" dirty="0"/>
            </a:br>
            <a:r>
              <a:rPr lang="fa-IR" dirty="0"/>
              <a:t>قالوا: يا رسول اللّه، و هل لذلك علامة يعرف بها؟</a:t>
            </a:r>
            <a:r>
              <a:rPr lang="en-US" dirty="0"/>
              <a:t/>
            </a:r>
            <a:br>
              <a:rPr lang="en-US" dirty="0"/>
            </a:br>
            <a:r>
              <a:rPr lang="fa-IR" dirty="0"/>
              <a:t>قال: نعم، التّجافي عن دار الغرور، و الإنابة إلى دار الخلود، و الإعداد للموت قبل نزول الموت</a:t>
            </a:r>
            <a:r>
              <a:rPr lang="fa-IR" dirty="0" smtClean="0"/>
              <a:t>‏</a:t>
            </a:r>
            <a:r>
              <a:rPr lang="en-US" dirty="0" smtClean="0"/>
              <a:t>.</a:t>
            </a:r>
            <a:r>
              <a:rPr lang="en-US" dirty="0"/>
              <a:t/>
            </a:r>
            <a:br>
              <a:rPr lang="en-US" dirty="0"/>
            </a:br>
            <a:r>
              <a:rPr lang="fa-IR" dirty="0" smtClean="0"/>
              <a:t/>
            </a:r>
            <a:br>
              <a:rPr lang="fa-IR" dirty="0" smtClean="0"/>
            </a:br>
            <a:r>
              <a:rPr lang="fa-IR" dirty="0" smtClean="0"/>
              <a:t>تفسیرو تبیین</a:t>
            </a:r>
            <a:br>
              <a:rPr lang="fa-IR" dirty="0" smtClean="0"/>
            </a:br>
            <a:r>
              <a:rPr lang="fa-IR" dirty="0"/>
              <a:t> </a:t>
            </a:r>
            <a:endParaRPr lang="en-US" dirty="0"/>
          </a:p>
        </p:txBody>
      </p:sp>
    </p:spTree>
    <p:extLst>
      <p:ext uri="{BB962C8B-B14F-4D97-AF65-F5344CB8AC3E}">
        <p14:creationId xmlns:p14="http://schemas.microsoft.com/office/powerpoint/2010/main" val="280821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260648"/>
            <a:ext cx="7609657" cy="6192688"/>
          </a:xfrm>
        </p:spPr>
        <p:txBody>
          <a:bodyPr/>
          <a:lstStyle/>
          <a:p>
            <a:r>
              <a:rPr lang="fa-IR" dirty="0" smtClean="0">
                <a:cs typeface="2  Bardiya" panose="00000400000000000000" pitchFamily="2" charset="-78"/>
              </a:rPr>
              <a:t>مؤلف :</a:t>
            </a:r>
            <a:r>
              <a:rPr lang="fa-IR" dirty="0" smtClean="0"/>
              <a:t/>
            </a:r>
            <a:br>
              <a:rPr lang="fa-IR" dirty="0" smtClean="0"/>
            </a:br>
            <a:r>
              <a:rPr lang="fa-IR" dirty="0" smtClean="0">
                <a:cs typeface="2  Titr" panose="00000700000000000000" pitchFamily="2" charset="-78"/>
              </a:rPr>
              <a:t>ميرزا </a:t>
            </a:r>
            <a:r>
              <a:rPr lang="fa-IR" dirty="0">
                <a:cs typeface="2  Titr" panose="00000700000000000000" pitchFamily="2" charset="-78"/>
              </a:rPr>
              <a:t>محمد بن محمد رضا بن إسماعيل بن جمال </a:t>
            </a:r>
            <a:r>
              <a:rPr lang="fa-IR" dirty="0" smtClean="0">
                <a:cs typeface="2  Titr" panose="00000700000000000000" pitchFamily="2" charset="-78"/>
              </a:rPr>
              <a:t>الدين </a:t>
            </a:r>
            <a:r>
              <a:rPr lang="fa-IR" dirty="0">
                <a:cs typeface="2  Titr" panose="00000700000000000000" pitchFamily="2" charset="-78"/>
              </a:rPr>
              <a:t>القمي </a:t>
            </a:r>
            <a:r>
              <a:rPr lang="fa-IR" dirty="0" smtClean="0">
                <a:cs typeface="2  Titr" panose="00000700000000000000" pitchFamily="2" charset="-78"/>
              </a:rPr>
              <a:t>المشهدي</a:t>
            </a:r>
            <a:br>
              <a:rPr lang="fa-IR" dirty="0" smtClean="0">
                <a:cs typeface="2  Titr" panose="00000700000000000000" pitchFamily="2" charset="-78"/>
              </a:rPr>
            </a:br>
            <a:r>
              <a:rPr lang="fa-IR" dirty="0" smtClean="0">
                <a:cs typeface="2  Titr" panose="00000700000000000000" pitchFamily="2" charset="-78"/>
              </a:rPr>
              <a:t/>
            </a:r>
            <a:br>
              <a:rPr lang="fa-IR" dirty="0" smtClean="0">
                <a:cs typeface="2  Titr" panose="00000700000000000000" pitchFamily="2" charset="-78"/>
              </a:rPr>
            </a:br>
            <a:r>
              <a:rPr lang="fa-IR" dirty="0">
                <a:cs typeface="2  Titr" panose="00000700000000000000" pitchFamily="2" charset="-78"/>
              </a:rPr>
              <a:t/>
            </a:r>
            <a:br>
              <a:rPr lang="fa-IR" dirty="0">
                <a:cs typeface="2  Titr" panose="00000700000000000000" pitchFamily="2" charset="-78"/>
              </a:rPr>
            </a:br>
            <a:r>
              <a:rPr lang="fa-IR" dirty="0" smtClean="0">
                <a:cs typeface="2  Titr" panose="00000700000000000000" pitchFamily="2" charset="-78"/>
              </a:rPr>
              <a:t/>
            </a:r>
            <a:br>
              <a:rPr lang="fa-IR" dirty="0" smtClean="0">
                <a:cs typeface="2  Titr" panose="00000700000000000000" pitchFamily="2" charset="-78"/>
              </a:rPr>
            </a:br>
            <a:r>
              <a:rPr lang="fa-IR" dirty="0" smtClean="0">
                <a:cs typeface="2  Titr" panose="00000700000000000000" pitchFamily="2" charset="-78"/>
              </a:rPr>
              <a:t>ولادت و وفات:از تاریخ ولادت و فات ایشان اطلاعی در دست نیست ولی آنچه محرز است ایشان هم عصر علامه مجلسی می باشد</a:t>
            </a:r>
            <a:endParaRPr lang="fa-IR" dirty="0">
              <a:cs typeface="2  Titr" panose="00000700000000000000" pitchFamily="2" charset="-78"/>
            </a:endParaRPr>
          </a:p>
        </p:txBody>
      </p:sp>
    </p:spTree>
    <p:extLst>
      <p:ext uri="{BB962C8B-B14F-4D97-AF65-F5344CB8AC3E}">
        <p14:creationId xmlns:p14="http://schemas.microsoft.com/office/powerpoint/2010/main" val="309397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88640"/>
            <a:ext cx="8077201" cy="6264696"/>
          </a:xfrm>
        </p:spPr>
        <p:txBody>
          <a:bodyPr>
            <a:normAutofit/>
          </a:bodyPr>
          <a:lstStyle/>
          <a:p>
            <a:r>
              <a:rPr lang="fa-IR" dirty="0" smtClean="0">
                <a:cs typeface="2  Shiraz" panose="00000400000000000000" pitchFamily="2" charset="-78"/>
              </a:rPr>
              <a:t>استاد صاحب تفسیر:</a:t>
            </a:r>
            <a:br>
              <a:rPr lang="fa-IR" dirty="0" smtClean="0">
                <a:cs typeface="2  Shiraz" panose="00000400000000000000" pitchFamily="2" charset="-78"/>
              </a:rPr>
            </a:br>
            <a:r>
              <a:rPr lang="fa-IR" dirty="0" smtClean="0">
                <a:cs typeface="2  Shiraz" panose="00000400000000000000" pitchFamily="2" charset="-78"/>
              </a:rPr>
              <a:t>2قول در این رابطه وجود دارد:</a:t>
            </a:r>
            <a:br>
              <a:rPr lang="fa-IR" dirty="0" smtClean="0">
                <a:cs typeface="2  Shiraz" panose="00000400000000000000" pitchFamily="2" charset="-78"/>
              </a:rPr>
            </a:br>
            <a:r>
              <a:rPr lang="fa-IR" dirty="0" smtClean="0">
                <a:cs typeface="2  Shiraz" panose="00000400000000000000" pitchFamily="2" charset="-78"/>
              </a:rPr>
              <a:t>قول اول:حاج </a:t>
            </a:r>
            <a:r>
              <a:rPr lang="fa-IR" dirty="0">
                <a:cs typeface="2  Shiraz" panose="00000400000000000000" pitchFamily="2" charset="-78"/>
              </a:rPr>
              <a:t>ميرزا حسين نوري، در الفيض </a:t>
            </a:r>
            <a:r>
              <a:rPr lang="fa-IR" dirty="0" smtClean="0">
                <a:cs typeface="2  Shiraz" panose="00000400000000000000" pitchFamily="2" charset="-78"/>
              </a:rPr>
              <a:t>القدسي صاحب </a:t>
            </a:r>
            <a:r>
              <a:rPr lang="fa-IR" dirty="0">
                <a:cs typeface="2  Shiraz" panose="00000400000000000000" pitchFamily="2" charset="-78"/>
              </a:rPr>
              <a:t>تفسير را مجاز از علامه مجلسي دانسته است. در صورتى كه:</a:t>
            </a:r>
            <a:r>
              <a:rPr lang="en-US" dirty="0">
                <a:cs typeface="2  Shiraz" panose="00000400000000000000" pitchFamily="2" charset="-78"/>
              </a:rPr>
              <a:t/>
            </a:r>
            <a:br>
              <a:rPr lang="en-US" dirty="0">
                <a:cs typeface="2  Shiraz" panose="00000400000000000000" pitchFamily="2" charset="-78"/>
              </a:rPr>
            </a:br>
            <a:r>
              <a:rPr lang="fa-IR" dirty="0" smtClean="0">
                <a:cs typeface="2  Shiraz" panose="00000400000000000000" pitchFamily="2" charset="-78"/>
              </a:rPr>
              <a:t/>
            </a:r>
            <a:br>
              <a:rPr lang="fa-IR" dirty="0" smtClean="0">
                <a:cs typeface="2  Shiraz" panose="00000400000000000000" pitchFamily="2" charset="-78"/>
              </a:rPr>
            </a:br>
            <a:r>
              <a:rPr lang="fa-IR" sz="1800" dirty="0" smtClean="0">
                <a:cs typeface="2  Shiraz" panose="00000400000000000000" pitchFamily="2" charset="-78"/>
              </a:rPr>
              <a:t>الف- </a:t>
            </a:r>
            <a:r>
              <a:rPr lang="fa-IR" sz="1800" dirty="0">
                <a:cs typeface="2  Shiraz" panose="00000400000000000000" pitchFamily="2" charset="-78"/>
              </a:rPr>
              <a:t>معاصران صاحب ترجمه، يعنى: شيخ حر عاملى، در أمل الأمل و ميرزا عبد اللّه افندى، در رياض العلماء، ذكرى از اين اجازه نكرده‏اند</a:t>
            </a:r>
            <a:r>
              <a:rPr lang="fa-IR" dirty="0">
                <a:cs typeface="2  Shiraz" panose="00000400000000000000" pitchFamily="2" charset="-78"/>
              </a:rPr>
              <a:t>.</a:t>
            </a:r>
            <a:r>
              <a:rPr lang="en-US" dirty="0">
                <a:cs typeface="2  Shiraz" panose="00000400000000000000" pitchFamily="2" charset="-78"/>
              </a:rPr>
              <a:t/>
            </a:r>
            <a:br>
              <a:rPr lang="en-US" dirty="0">
                <a:cs typeface="2  Shiraz" panose="00000400000000000000" pitchFamily="2" charset="-78"/>
              </a:rPr>
            </a:br>
            <a:r>
              <a:rPr lang="fa-IR" dirty="0" smtClean="0">
                <a:cs typeface="2  Shiraz" panose="00000400000000000000" pitchFamily="2" charset="-78"/>
              </a:rPr>
              <a:t/>
            </a:r>
            <a:br>
              <a:rPr lang="fa-IR" dirty="0" smtClean="0">
                <a:cs typeface="2  Shiraz" panose="00000400000000000000" pitchFamily="2" charset="-78"/>
              </a:rPr>
            </a:br>
            <a:r>
              <a:rPr lang="fa-IR" sz="1800" dirty="0" smtClean="0">
                <a:cs typeface="2  Shiraz" panose="00000400000000000000" pitchFamily="2" charset="-78"/>
              </a:rPr>
              <a:t>ب- </a:t>
            </a:r>
            <a:r>
              <a:rPr lang="fa-IR" sz="1800" dirty="0">
                <a:cs typeface="2  Shiraz" panose="00000400000000000000" pitchFamily="2" charset="-78"/>
              </a:rPr>
              <a:t>از ظاهر عبارت حاجى نوري، مى‏توان استنباط كرد كه وى چنين استظهار كرده است كه علامه مجلسي در ضمن تقريظ خود، بر تفسير صاحب ترجمه، اجازه نيز به او داده است. </a:t>
            </a:r>
            <a:r>
              <a:rPr lang="en-US" dirty="0">
                <a:cs typeface="2  Shiraz" panose="00000400000000000000" pitchFamily="2" charset="-78"/>
              </a:rPr>
              <a:t/>
            </a:r>
            <a:br>
              <a:rPr lang="en-US" dirty="0">
                <a:cs typeface="2  Shiraz" panose="00000400000000000000" pitchFamily="2" charset="-78"/>
              </a:rPr>
            </a:br>
            <a:r>
              <a:rPr lang="fa-IR" dirty="0" smtClean="0">
                <a:cs typeface="2  Shiraz" panose="00000400000000000000" pitchFamily="2" charset="-78"/>
              </a:rPr>
              <a:t>در حالیکه:</a:t>
            </a:r>
            <a:r>
              <a:rPr lang="en-US" dirty="0">
                <a:cs typeface="2  Shiraz" panose="00000400000000000000" pitchFamily="2" charset="-78"/>
              </a:rPr>
              <a:t/>
            </a:r>
            <a:br>
              <a:rPr lang="en-US" dirty="0">
                <a:cs typeface="2  Shiraz" panose="00000400000000000000" pitchFamily="2" charset="-78"/>
              </a:rPr>
            </a:br>
            <a:r>
              <a:rPr lang="fa-IR" sz="1800" dirty="0" smtClean="0">
                <a:cs typeface="2  Shiraz" panose="00000400000000000000" pitchFamily="2" charset="-78"/>
              </a:rPr>
              <a:t> </a:t>
            </a:r>
            <a:r>
              <a:rPr lang="fa-IR" sz="1800" dirty="0">
                <a:cs typeface="2  Shiraz" panose="00000400000000000000" pitchFamily="2" charset="-78"/>
              </a:rPr>
              <a:t>در باب إجازات بحار، اجازه‏اى از علامه مجلسي، به صاحب تفسير، يافت نمى‏شود</a:t>
            </a:r>
            <a:r>
              <a:rPr lang="fa-IR" sz="1800" dirty="0" smtClean="0">
                <a:cs typeface="2  Shiraz" panose="00000400000000000000" pitchFamily="2" charset="-78"/>
              </a:rPr>
              <a:t>.</a:t>
            </a:r>
            <a:endParaRPr lang="fa-IR" sz="1800" dirty="0">
              <a:cs typeface="2  Shiraz" panose="00000400000000000000" pitchFamily="2" charset="-78"/>
            </a:endParaRPr>
          </a:p>
        </p:txBody>
      </p:sp>
    </p:spTree>
    <p:extLst>
      <p:ext uri="{BB962C8B-B14F-4D97-AF65-F5344CB8AC3E}">
        <p14:creationId xmlns:p14="http://schemas.microsoft.com/office/powerpoint/2010/main" val="61628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قول دوم:</a:t>
            </a:r>
            <a:br>
              <a:rPr lang="fa-IR" dirty="0" smtClean="0"/>
            </a:br>
            <a:r>
              <a:rPr lang="fa-IR" sz="2000" dirty="0" smtClean="0"/>
              <a:t>سيد محسن أمين در اعيان الشيعة، حاج شيخ عباس قمى در فوائد الرضوية و شيخ آقا بزرگ تهرانى در الذريعة، أولين كسانى هستند كه او را بعنوان‏ شاگرد علامه مجلسي، معرفى كرده‏اند، درحالیکه  بنظر مى‏رسد كه اين سخن استظهار و استنباط قائلين آن باشد.</a:t>
            </a:r>
            <a:r>
              <a:rPr lang="en-US" sz="2000" dirty="0" smtClean="0"/>
              <a:t/>
            </a:r>
            <a:br>
              <a:rPr lang="en-US" sz="2000" dirty="0" smtClean="0"/>
            </a:br>
            <a:r>
              <a:rPr lang="fa-IR" dirty="0" smtClean="0"/>
              <a:t>زیرا:</a:t>
            </a:r>
            <a:r>
              <a:rPr lang="en-US" dirty="0" smtClean="0"/>
              <a:t/>
            </a:r>
            <a:br>
              <a:rPr lang="en-US" dirty="0" smtClean="0"/>
            </a:br>
            <a:r>
              <a:rPr lang="fa-IR" sz="2200" dirty="0" smtClean="0"/>
              <a:t/>
            </a:r>
            <a:br>
              <a:rPr lang="fa-IR" sz="2200" dirty="0" smtClean="0"/>
            </a:br>
            <a:r>
              <a:rPr lang="fa-IR" sz="2200" dirty="0" smtClean="0"/>
              <a:t/>
            </a:r>
            <a:br>
              <a:rPr lang="fa-IR" sz="2200" dirty="0" smtClean="0"/>
            </a:br>
            <a:r>
              <a:rPr lang="fa-IR" sz="2200" dirty="0" smtClean="0"/>
              <a:t>لازمه شاگردى علامه مجلسي، اقامت در اصفهان است. در حاليكه صاحب ترجمه، در آثار متعددى كه از او بجا مانده، و در سنوات مختلف نيز تصنيف و تأليف شده است، خود را مشهدي المولد و المسكن معرفى مى‏كند و حتى تأليف آنرا در مشهد يادآور مى‏شود</a:t>
            </a:r>
            <a:r>
              <a:rPr lang="fa-IR" dirty="0" smtClean="0"/>
              <a:t>.</a:t>
            </a:r>
            <a:r>
              <a:rPr lang="en-US" dirty="0" smtClean="0"/>
              <a:t/>
            </a:r>
            <a:br>
              <a:rPr lang="en-US" dirty="0" smtClean="0"/>
            </a:br>
            <a:endParaRPr lang="fa-IR" dirty="0"/>
          </a:p>
        </p:txBody>
      </p:sp>
    </p:spTree>
    <p:extLst>
      <p:ext uri="{BB962C8B-B14F-4D97-AF65-F5344CB8AC3E}">
        <p14:creationId xmlns:p14="http://schemas.microsoft.com/office/powerpoint/2010/main" val="258491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748464" cy="6722522"/>
          </a:xfrm>
        </p:spPr>
        <p:txBody>
          <a:bodyPr/>
          <a:lstStyle/>
          <a:p>
            <a:r>
              <a:rPr lang="fa-IR" dirty="0" smtClean="0"/>
              <a:t>وصف بزرگان در مورد صاحب تفسیر:</a:t>
            </a:r>
            <a:endParaRPr lang="fa-IR" dirty="0"/>
          </a:p>
        </p:txBody>
      </p:sp>
      <p:sp>
        <p:nvSpPr>
          <p:cNvPr id="3" name="Rectangle 2"/>
          <p:cNvSpPr/>
          <p:nvPr/>
        </p:nvSpPr>
        <p:spPr>
          <a:xfrm>
            <a:off x="662842" y="1238850"/>
            <a:ext cx="8280921" cy="5262979"/>
          </a:xfrm>
          <a:prstGeom prst="rect">
            <a:avLst/>
          </a:prstGeom>
        </p:spPr>
        <p:txBody>
          <a:bodyPr wrap="square">
            <a:spAutoFit/>
          </a:bodyPr>
          <a:lstStyle/>
          <a:p>
            <a:pPr algn="r" rtl="1"/>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خصوصيات علمى و مراتب و مقامات معنوي صاحب </a:t>
            </a:r>
            <a:r>
              <a:rPr lang="fa-IR" dirty="0" smtClean="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تفسیر در </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تقريظهائى كه توسط بزرگان از علماء زمان </a:t>
            </a:r>
            <a:r>
              <a:rPr lang="fa-IR" dirty="0" smtClean="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او و </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نيز در تعبيراتى كه صاحبان تراجم، از </a:t>
            </a:r>
            <a:r>
              <a:rPr lang="fa-IR" dirty="0" smtClean="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او</a:t>
            </a:r>
            <a:r>
              <a:rPr lang="fa-IR" sz="1400" dirty="0" smtClean="0">
                <a:latin typeface="Times New Roman" panose="02020603050405020304" pitchFamily="18" charset="0"/>
                <a:ea typeface="Times New Roman" panose="02020603050405020304" pitchFamily="18" charset="0"/>
              </a:rPr>
              <a:t> </a:t>
            </a:r>
            <a:r>
              <a:rPr lang="fa-IR" dirty="0" smtClean="0">
                <a:solidFill>
                  <a:srgbClr val="000000"/>
                </a:solidFill>
                <a:latin typeface="Calibri" panose="020F0502020204030204" pitchFamily="34" charset="0"/>
                <a:ea typeface="Calibri" panose="020F0502020204030204" pitchFamily="34" charset="0"/>
                <a:cs typeface="Traditional Arabic" panose="02020603050405020304" pitchFamily="18" charset="-78"/>
              </a:rPr>
              <a:t>كرده</a:t>
            </a:r>
            <a:r>
              <a:rPr lang="fa-IR"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‏اند، مى‏تواند نمايان باشد:</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r>
              <a:rPr lang="fa-IR" sz="28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علامه مجلسي</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 المولى الأولى الفاضل الكامل المحقق المدقق البدل النحرير، كشّاف دقائق المعاني بفكره الثاقب، و مخرج جواهر الحقائق برأيه الصائب، أعني الخبير الأسعد، مولانا ميرزا محمد ...</a:t>
            </a:r>
            <a:endParaRPr lang="en-US" sz="1400" dirty="0">
              <a:latin typeface="Times New Roman" panose="02020603050405020304" pitchFamily="18" charset="0"/>
              <a:ea typeface="Times New Roman" panose="02020603050405020304" pitchFamily="18" charset="0"/>
            </a:endParaRPr>
          </a:p>
          <a:p>
            <a:pPr algn="r" rtl="1"/>
            <a:r>
              <a:rPr lang="fa-IR" sz="24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محقق خوانسارى</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 جناب المولى العالم العارف الألمعي الفاضل، مجمع فضائل الشيم، جامع جوامع العلوم و الحكم، عالم معالم التنزيل و أنواره، عارف معارف التأويل و أسراره، حلّال كل شبهة عارضة، كشّاف كل مسألة دقيقة غامضة، الذي أحرق بشواظ طبعه الوقّاد شوك الشكوك و الشبهات، و نقد بلحاظ ذهنه النقاد نقود احكام الشريعة المستفادة من الآيات و الروايات، أعني المكرم بكرامة اللّه الأحد الصمد، مولانا ميرزا محمد ...</a:t>
            </a:r>
            <a:endParaRPr lang="en-US" sz="1400" dirty="0">
              <a:latin typeface="Times New Roman" panose="02020603050405020304" pitchFamily="18" charset="0"/>
              <a:ea typeface="Times New Roman" panose="02020603050405020304" pitchFamily="18" charset="0"/>
            </a:endParaRPr>
          </a:p>
          <a:p>
            <a:pPr algn="r" rtl="1"/>
            <a:r>
              <a:rPr lang="fa-IR" sz="28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صاحب الروضات: </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كان فاضلا عالما عاملا جامعا أديبا محدثا فقيها مفسّرا نبيها موثقا وجيها.</a:t>
            </a:r>
            <a:endParaRPr lang="en-US" sz="1400" dirty="0">
              <a:latin typeface="Times New Roman" panose="02020603050405020304" pitchFamily="18" charset="0"/>
              <a:ea typeface="Times New Roman" panose="02020603050405020304" pitchFamily="18" charset="0"/>
            </a:endParaRPr>
          </a:p>
          <a:p>
            <a:pPr algn="r" rtl="1"/>
            <a:r>
              <a:rPr lang="fa-IR" sz="24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صاحب الفيض القدسي</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 العالم الجليل و المفسّر النبيل المتبحّر الفاضل اللوذعي.</a:t>
            </a:r>
            <a:endParaRPr lang="en-US" sz="1400" dirty="0">
              <a:latin typeface="Times New Roman" panose="02020603050405020304" pitchFamily="18" charset="0"/>
              <a:ea typeface="Times New Roman" panose="02020603050405020304" pitchFamily="18" charset="0"/>
            </a:endParaRPr>
          </a:p>
          <a:p>
            <a:pPr algn="r" rtl="1"/>
            <a:r>
              <a:rPr lang="fa-IR" sz="28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صاحب فوائد الرضوية</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 عالم جليل و مفسّر نبيل و محدّث كامل و متبحّر فاضل، كشّاف دقائق المعاني بفكره الثاقب، و نقاد جواهر الحقائق برأيه الصائب.</a:t>
            </a:r>
            <a:endParaRPr lang="en-US" sz="1400" dirty="0">
              <a:latin typeface="Times New Roman" panose="02020603050405020304" pitchFamily="18" charset="0"/>
              <a:ea typeface="Times New Roman" panose="02020603050405020304" pitchFamily="18" charset="0"/>
            </a:endParaRPr>
          </a:p>
          <a:p>
            <a:pPr algn="r" rtl="1"/>
            <a:r>
              <a:rPr lang="fa-IR" sz="24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صاحب ريحانة الأدب</a:t>
            </a:r>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 عالمى است عامل جامع اديب فاضل بارع فقيه مفسر محدث موثق. از أعاظم علماء عهد مجلسي و محقق سبزوارى و فيض كاشانى.</a:t>
            </a:r>
            <a:endParaRPr lang="en-US" sz="1400" dirty="0">
              <a:latin typeface="Times New Roman" panose="02020603050405020304" pitchFamily="18" charset="0"/>
              <a:ea typeface="Times New Roman" panose="02020603050405020304" pitchFamily="18" charset="0"/>
            </a:endParaRPr>
          </a:p>
          <a:p>
            <a:pPr algn="r" rtl="1"/>
            <a:r>
              <a:rPr lang="fa-IR"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و توجهى به آثارش، شايد كمكى به تفصيل يافتن اين إجمال بكند. كه: ان آثارنا تدل علينا، و باين ترتيب مشى و مشرب اعتقادي و فكرى و ذوقى و مهارتهاى علمى او را نمايانتر مى‏</a:t>
            </a:r>
            <a:r>
              <a:rPr lang="fa-IR" dirty="0" smtClean="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كند.</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544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2736"/>
            <a:ext cx="7010401" cy="5386536"/>
          </a:xfrm>
        </p:spPr>
        <p:txBody>
          <a:bodyPr>
            <a:normAutofit fontScale="90000"/>
          </a:bodyPr>
          <a:lstStyle/>
          <a:p>
            <a:pPr algn="r"/>
            <a:r>
              <a:rPr lang="fa-IR" sz="5400" dirty="0" smtClean="0"/>
              <a:t>آثار مؤلف:</a:t>
            </a:r>
            <a:r>
              <a:rPr lang="fa-IR" sz="1800" dirty="0" smtClean="0"/>
              <a:t/>
            </a:r>
            <a:br>
              <a:rPr lang="fa-IR" sz="1800" dirty="0" smtClean="0"/>
            </a:br>
            <a:r>
              <a:rPr lang="fa-IR" sz="1800" dirty="0" smtClean="0"/>
              <a:t/>
            </a:r>
            <a:br>
              <a:rPr lang="fa-IR" sz="1800" dirty="0" smtClean="0"/>
            </a:br>
            <a:r>
              <a:rPr lang="fa-IR" sz="1800" dirty="0"/>
              <a:t/>
            </a:r>
            <a:br>
              <a:rPr lang="fa-IR" sz="1800" dirty="0"/>
            </a:br>
            <a:r>
              <a:rPr lang="fa-IR" dirty="0" smtClean="0"/>
              <a:t>سته ضرورية.</a:t>
            </a:r>
            <a:br>
              <a:rPr lang="fa-IR" dirty="0" smtClean="0"/>
            </a:br>
            <a:r>
              <a:rPr lang="fa-IR" dirty="0" smtClean="0"/>
              <a:t>إنجاح </a:t>
            </a:r>
            <a:r>
              <a:rPr lang="fa-IR" dirty="0"/>
              <a:t>المطالب في الفوز </a:t>
            </a:r>
            <a:r>
              <a:rPr lang="fa-IR" dirty="0" smtClean="0"/>
              <a:t>بالمآرب</a:t>
            </a:r>
            <a:r>
              <a:rPr lang="en-US" dirty="0" smtClean="0"/>
              <a:t>.</a:t>
            </a:r>
            <a:r>
              <a:rPr lang="en-US" dirty="0"/>
              <a:t/>
            </a:r>
            <a:br>
              <a:rPr lang="en-US" dirty="0"/>
            </a:br>
            <a:r>
              <a:rPr lang="fa-IR" dirty="0"/>
              <a:t>التحفة </a:t>
            </a:r>
            <a:r>
              <a:rPr lang="fa-IR" dirty="0" smtClean="0"/>
              <a:t>الحسنية.</a:t>
            </a:r>
            <a:br>
              <a:rPr lang="fa-IR" dirty="0" smtClean="0"/>
            </a:br>
            <a:r>
              <a:rPr lang="fa-IR" dirty="0"/>
              <a:t>حاشية بر كشاف</a:t>
            </a:r>
            <a:r>
              <a:rPr lang="fa-IR" dirty="0" smtClean="0"/>
              <a:t>‏.</a:t>
            </a:r>
            <a:r>
              <a:rPr lang="en-US" dirty="0"/>
              <a:t/>
            </a:r>
            <a:br>
              <a:rPr lang="en-US" dirty="0"/>
            </a:br>
            <a:r>
              <a:rPr lang="fa-IR" dirty="0"/>
              <a:t>حاشية بر حاشية شيخ بهائي بر تفسير </a:t>
            </a:r>
            <a:r>
              <a:rPr lang="fa-IR" dirty="0" smtClean="0"/>
              <a:t>بيضاوى.</a:t>
            </a:r>
            <a:r>
              <a:rPr lang="en-US" dirty="0"/>
              <a:t/>
            </a:r>
            <a:br>
              <a:rPr lang="en-US" dirty="0"/>
            </a:br>
            <a:r>
              <a:rPr lang="fa-IR" dirty="0"/>
              <a:t>تبيان سليمانى</a:t>
            </a:r>
            <a:r>
              <a:rPr lang="fa-IR" dirty="0" smtClean="0"/>
              <a:t>‏.</a:t>
            </a:r>
            <a:r>
              <a:rPr lang="en-US" dirty="0"/>
              <a:t/>
            </a:r>
            <a:br>
              <a:rPr lang="en-US" dirty="0"/>
            </a:br>
            <a:r>
              <a:rPr lang="fa-IR" dirty="0"/>
              <a:t>شرح التصريف المنظوم في علم </a:t>
            </a:r>
            <a:r>
              <a:rPr lang="fa-IR" dirty="0" smtClean="0"/>
              <a:t>التصريف</a:t>
            </a:r>
            <a:r>
              <a:rPr lang="en-US" sz="2700" dirty="0"/>
              <a:t/>
            </a:r>
            <a:br>
              <a:rPr lang="en-US" sz="2700" dirty="0"/>
            </a:br>
            <a:r>
              <a:rPr lang="fa-IR" sz="2700" dirty="0"/>
              <a:t>عمدتا، مجموع آثار او در دو حوزه ادبى و روائى، قرار دارند</a:t>
            </a:r>
            <a:r>
              <a:rPr lang="en-US" sz="2700" dirty="0"/>
              <a:t>.</a:t>
            </a:r>
            <a:br>
              <a:rPr lang="en-US" sz="2700" dirty="0"/>
            </a:br>
            <a:endParaRPr lang="fa-IR" sz="2700" dirty="0"/>
          </a:p>
        </p:txBody>
      </p:sp>
    </p:spTree>
    <p:extLst>
      <p:ext uri="{BB962C8B-B14F-4D97-AF65-F5344CB8AC3E}">
        <p14:creationId xmlns:p14="http://schemas.microsoft.com/office/powerpoint/2010/main" val="398690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404664"/>
            <a:ext cx="7537649" cy="6048672"/>
          </a:xfrm>
        </p:spPr>
        <p:txBody>
          <a:bodyPr>
            <a:normAutofit fontScale="90000"/>
          </a:bodyPr>
          <a:lstStyle/>
          <a:p>
            <a:r>
              <a:rPr lang="fa-IR" dirty="0" smtClean="0"/>
              <a:t>گفتار علما در مورد این تفسیر:</a:t>
            </a:r>
            <a:br>
              <a:rPr lang="fa-IR" dirty="0" smtClean="0"/>
            </a:br>
            <a:r>
              <a:rPr lang="fa-IR" sz="2800" dirty="0"/>
              <a:t>علامه مجلسي</a:t>
            </a:r>
            <a:r>
              <a:rPr lang="fa-IR" sz="2000" dirty="0"/>
              <a:t>: ... مولانا ميرزا محمد، مؤلف هذا التفسير، لا زال مؤيدا بتأييدات الرب القدير، فلقد أحسن و أتقن و أجاد، فسر الآيات البينات، بالآثار المروية، عن الائمة الأطياب. فامتاز من القشر اللباب. و جمع بين السنة و الكتاب و بذل جهده، في استخراج ما تعلق بذلك، من الأخبار. و ضم اليها لطائف المعاني و الأسرار. جزاه اللّه عن الايمان و أهله خير جزاء المحسنين. و حشره مع الأئمة الطاهرين- صلوات اللّه عليهم أجمعن.</a:t>
            </a:r>
            <a:r>
              <a:rPr lang="en-US" sz="2000" dirty="0"/>
              <a:t/>
            </a:r>
            <a:br>
              <a:rPr lang="en-US" sz="2000" dirty="0"/>
            </a:br>
            <a:r>
              <a:rPr lang="fa-IR" sz="2000" dirty="0" smtClean="0"/>
              <a:t/>
            </a:r>
            <a:br>
              <a:rPr lang="fa-IR" sz="2000" dirty="0" smtClean="0"/>
            </a:br>
            <a:r>
              <a:rPr lang="fa-IR" sz="2000" dirty="0"/>
              <a:t/>
            </a:r>
            <a:br>
              <a:rPr lang="fa-IR" sz="2000" dirty="0"/>
            </a:br>
            <a:r>
              <a:rPr lang="fa-IR" sz="3100" dirty="0" smtClean="0"/>
              <a:t>محقق </a:t>
            </a:r>
            <a:r>
              <a:rPr lang="fa-IR" sz="3100" dirty="0"/>
              <a:t>خوانسارى</a:t>
            </a:r>
            <a:r>
              <a:rPr lang="fa-IR" sz="2000" dirty="0"/>
              <a:t>: ... مولانا ميرزا محمد- أعانه اللّه في كل باب و أثابه جزيل الثواب- إذ وفقه اللّه لتأليف هذا الكتاب الكريم في تفسير القرآن، و جمعه من التفاسير المعتبرة و سائر كتب الأخبار المشتهرة. فهو كاسمه كنز الدقائق و بحر الغرائب. الذي يصادف بغوص النظر فيه أصداف درر الحقائق. فنفع اللّه به الطالبين‏</a:t>
            </a:r>
            <a:r>
              <a:rPr lang="en-US" sz="2000" dirty="0"/>
              <a:t/>
            </a:r>
            <a:br>
              <a:rPr lang="en-US" sz="2000" dirty="0"/>
            </a:br>
            <a:r>
              <a:rPr lang="fa-IR" sz="2000" dirty="0" smtClean="0"/>
              <a:t>و </a:t>
            </a:r>
            <a:r>
              <a:rPr lang="fa-IR" sz="2000" dirty="0"/>
              <a:t>جعله ذخرا لمؤلفه الفاضل، يوم الدين.</a:t>
            </a:r>
            <a:r>
              <a:rPr lang="en-US" sz="2000" dirty="0"/>
              <a:t/>
            </a:r>
            <a:br>
              <a:rPr lang="en-US" sz="2000" dirty="0"/>
            </a:br>
            <a:r>
              <a:rPr lang="fa-IR" sz="2000" dirty="0" smtClean="0"/>
              <a:t/>
            </a:r>
            <a:br>
              <a:rPr lang="fa-IR" sz="2000" dirty="0" smtClean="0"/>
            </a:br>
            <a:r>
              <a:rPr lang="fa-IR" sz="2000" dirty="0"/>
              <a:t/>
            </a:r>
            <a:br>
              <a:rPr lang="fa-IR" sz="2000" dirty="0"/>
            </a:br>
            <a:r>
              <a:rPr lang="fa-IR" sz="3100" dirty="0" smtClean="0"/>
              <a:t>صاحب </a:t>
            </a:r>
            <a:r>
              <a:rPr lang="fa-IR" sz="3100" dirty="0"/>
              <a:t>الفيض القدسي</a:t>
            </a:r>
            <a:r>
              <a:rPr lang="fa-IR" sz="2000" dirty="0"/>
              <a:t>: ... من أحسن التفاسير و أجمعها و أتمها. و هو أنفع من الصافي و تفسير نور الثقلين.</a:t>
            </a:r>
            <a:r>
              <a:rPr lang="en-US" sz="2000" dirty="0"/>
              <a:t/>
            </a:r>
            <a:br>
              <a:rPr lang="en-US" sz="2000" dirty="0"/>
            </a:br>
            <a:endParaRPr lang="fa-IR" sz="2000" dirty="0"/>
          </a:p>
        </p:txBody>
      </p:sp>
    </p:spTree>
    <p:extLst>
      <p:ext uri="{BB962C8B-B14F-4D97-AF65-F5344CB8AC3E}">
        <p14:creationId xmlns:p14="http://schemas.microsoft.com/office/powerpoint/2010/main" val="87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200" dirty="0" smtClean="0"/>
              <a:t>آنچه </a:t>
            </a:r>
            <a:r>
              <a:rPr lang="fa-IR" sz="3200" dirty="0"/>
              <a:t>كه او در اين تفسير گفته و آورده، به تفكيك مباحث، از قرار ذيل است:</a:t>
            </a:r>
            <a:r>
              <a:rPr lang="en-US" sz="3200" dirty="0"/>
              <a:t/>
            </a:r>
            <a:br>
              <a:rPr lang="en-US" sz="3200" dirty="0"/>
            </a:br>
            <a:r>
              <a:rPr lang="fa-IR" sz="2000" dirty="0"/>
              <a:t>1- </a:t>
            </a:r>
            <a:r>
              <a:rPr lang="fa-IR" sz="2000" dirty="0" smtClean="0"/>
              <a:t>قرائت وجوه مختلف اعراب </a:t>
            </a:r>
            <a:r>
              <a:rPr lang="fa-IR" sz="2000" dirty="0"/>
              <a:t>ألفاظ و جملات.</a:t>
            </a:r>
            <a:r>
              <a:rPr lang="en-US" sz="2000" dirty="0"/>
              <a:t/>
            </a:r>
            <a:br>
              <a:rPr lang="en-US" sz="2000" dirty="0"/>
            </a:br>
            <a:r>
              <a:rPr lang="fa-IR" sz="2000" dirty="0"/>
              <a:t>3- ساير بحث‏هاى صرفى و نحوى و معاني و بيانى- بمقدار ضرورت مقام.</a:t>
            </a:r>
            <a:r>
              <a:rPr lang="en-US" sz="2000" dirty="0"/>
              <a:t/>
            </a:r>
            <a:br>
              <a:rPr lang="en-US" sz="2000" dirty="0"/>
            </a:br>
            <a:r>
              <a:rPr lang="fa-IR" sz="2000" dirty="0"/>
              <a:t>4- ربط ألفاظ و آيات بيكديگر.</a:t>
            </a:r>
            <a:r>
              <a:rPr lang="en-US" sz="2000" dirty="0"/>
              <a:t/>
            </a:r>
            <a:br>
              <a:rPr lang="en-US" sz="2000" dirty="0"/>
            </a:br>
            <a:r>
              <a:rPr lang="fa-IR" sz="2000" dirty="0"/>
              <a:t>5- نقل و نقد اقوال ديگران، در زمينه مباحث خود مفسر.</a:t>
            </a:r>
            <a:r>
              <a:rPr lang="en-US" sz="2000" dirty="0"/>
              <a:t/>
            </a:r>
            <a:br>
              <a:rPr lang="en-US" sz="2000" dirty="0"/>
            </a:br>
            <a:r>
              <a:rPr lang="fa-IR" sz="2000" dirty="0"/>
              <a:t>6- نشان دادن صحت بعضى از آن اقوال، در موافقت آن قول، با روايات‏</a:t>
            </a:r>
            <a:r>
              <a:rPr lang="en-US" sz="2000" dirty="0"/>
              <a:t/>
            </a:r>
            <a:br>
              <a:rPr lang="en-US" sz="2000" dirty="0"/>
            </a:br>
            <a:r>
              <a:rPr lang="fa-IR" sz="2000" dirty="0" smtClean="0"/>
              <a:t>وارده </a:t>
            </a:r>
            <a:r>
              <a:rPr lang="fa-IR" sz="2000" dirty="0"/>
              <a:t>از ناحيه مقدسه معصومين- صلوات اللّه عليهم أجمعين.</a:t>
            </a:r>
            <a:r>
              <a:rPr lang="en-US" sz="2000" dirty="0"/>
              <a:t/>
            </a:r>
            <a:br>
              <a:rPr lang="en-US" sz="2000" dirty="0"/>
            </a:br>
            <a:r>
              <a:rPr lang="fa-IR" sz="2000" dirty="0"/>
              <a:t>7- بحث مستوفى در شناخت لغات و ألفاظ و مفردات.</a:t>
            </a:r>
            <a:r>
              <a:rPr lang="en-US" sz="2000" dirty="0"/>
              <a:t/>
            </a:r>
            <a:br>
              <a:rPr lang="en-US" sz="2000" dirty="0"/>
            </a:br>
            <a:r>
              <a:rPr lang="fa-IR" sz="2000" dirty="0" smtClean="0"/>
              <a:t>8- </a:t>
            </a:r>
            <a:r>
              <a:rPr lang="fa-IR" sz="2000" dirty="0"/>
              <a:t>نقل روايات وارده در ذيل آيات.</a:t>
            </a:r>
            <a:r>
              <a:rPr lang="en-US" sz="2000" dirty="0"/>
              <a:t/>
            </a:r>
            <a:br>
              <a:rPr lang="en-US" sz="2000" dirty="0"/>
            </a:br>
            <a:r>
              <a:rPr lang="fa-IR" sz="2000" dirty="0"/>
              <a:t> </a:t>
            </a:r>
            <a:r>
              <a:rPr lang="en-US" sz="2000" dirty="0"/>
              <a:t/>
            </a:r>
            <a:br>
              <a:rPr lang="en-US" sz="2000" dirty="0"/>
            </a:br>
            <a:r>
              <a:rPr lang="fa-IR" sz="2000" dirty="0"/>
              <a:t>   </a:t>
            </a:r>
            <a:r>
              <a:rPr lang="en-US" sz="2000" dirty="0"/>
              <a:t/>
            </a:r>
            <a:br>
              <a:rPr lang="en-US" sz="2000" dirty="0"/>
            </a:br>
            <a:r>
              <a:rPr lang="fa-IR" sz="2000" dirty="0"/>
              <a:t> </a:t>
            </a:r>
            <a:r>
              <a:rPr lang="en-US" sz="2000" dirty="0"/>
              <a:t/>
            </a:r>
            <a:br>
              <a:rPr lang="en-US" sz="2000" dirty="0"/>
            </a:br>
            <a:r>
              <a:rPr lang="en-US" sz="2000" dirty="0"/>
              <a:t> </a:t>
            </a:r>
          </a:p>
        </p:txBody>
      </p:sp>
    </p:spTree>
    <p:extLst>
      <p:ext uri="{BB962C8B-B14F-4D97-AF65-F5344CB8AC3E}">
        <p14:creationId xmlns:p14="http://schemas.microsoft.com/office/powerpoint/2010/main" val="1158329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1253</TotalTime>
  <Words>509</Words>
  <Application>Microsoft Office PowerPoint</Application>
  <PresentationFormat>On-screen Show (4:3)</PresentationFormat>
  <Paragraphs>34</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2  Bardiya</vt:lpstr>
      <vt:lpstr>2  Shiraz</vt:lpstr>
      <vt:lpstr>2  Titr</vt:lpstr>
      <vt:lpstr>Arial</vt:lpstr>
      <vt:lpstr>Calibri</vt:lpstr>
      <vt:lpstr>IranNastaliq</vt:lpstr>
      <vt:lpstr>Times New Roman</vt:lpstr>
      <vt:lpstr>Traditional Arabic</vt:lpstr>
      <vt:lpstr>100</vt:lpstr>
      <vt:lpstr>بسم الله الرحمن الرحیم</vt:lpstr>
      <vt:lpstr>بررسی تفسیر کنز الدقائق و بحر الغرائب   استاد رهنما:حجت الاسلام شاه حسینی   پژوهشگر:علیرضا حیدری</vt:lpstr>
      <vt:lpstr>مؤلف : ميرزا محمد بن محمد رضا بن إسماعيل بن جمال الدين القمي المشهدي    ولادت و وفات:از تاریخ ولادت و فات ایشان اطلاعی در دست نیست ولی آنچه محرز است ایشان هم عصر علامه مجلسی می باشد</vt:lpstr>
      <vt:lpstr>استاد صاحب تفسیر: 2قول در این رابطه وجود دارد: قول اول:حاج ميرزا حسين نوري، در الفيض القدسي صاحب تفسير را مجاز از علامه مجلسي دانسته است. در صورتى كه:  الف- معاصران صاحب ترجمه، يعنى: شيخ حر عاملى، در أمل الأمل و ميرزا عبد اللّه افندى، در رياض العلماء، ذكرى از اين اجازه نكرده‏اند.  ب- از ظاهر عبارت حاجى نوري، مى‏توان استنباط كرد كه وى چنين استظهار كرده است كه علامه مجلسي در ضمن تقريظ خود، بر تفسير صاحب ترجمه، اجازه نيز به او داده است.  در حالیکه:  در باب إجازات بحار، اجازه‏اى از علامه مجلسي، به صاحب تفسير، يافت نمى‏شود.</vt:lpstr>
      <vt:lpstr>قول دوم: سيد محسن أمين در اعيان الشيعة، حاج شيخ عباس قمى در فوائد الرضوية و شيخ آقا بزرگ تهرانى در الذريعة، أولين كسانى هستند كه او را بعنوان‏ شاگرد علامه مجلسي، معرفى كرده‏اند، درحالیکه  بنظر مى‏رسد كه اين سخن استظهار و استنباط قائلين آن باشد. زیرا:   لازمه شاگردى علامه مجلسي، اقامت در اصفهان است. در حاليكه صاحب ترجمه، در آثار متعددى كه از او بجا مانده، و در سنوات مختلف نيز تصنيف و تأليف شده است، خود را مشهدي المولد و المسكن معرفى مى‏كند و حتى تأليف آنرا در مشهد يادآور مى‏شود. </vt:lpstr>
      <vt:lpstr>وصف بزرگان در مورد صاحب تفسیر:</vt:lpstr>
      <vt:lpstr>آثار مؤلف:   سته ضرورية. إنجاح المطالب في الفوز بالمآرب. التحفة الحسنية. حاشية بر كشاف‏. حاشية بر حاشية شيخ بهائي بر تفسير بيضاوى. تبيان سليمانى‏. شرح التصريف المنظوم في علم التصريف عمدتا، مجموع آثار او در دو حوزه ادبى و روائى، قرار دارند. </vt:lpstr>
      <vt:lpstr>گفتار علما در مورد این تفسیر: علامه مجلسي: ... مولانا ميرزا محمد، مؤلف هذا التفسير، لا زال مؤيدا بتأييدات الرب القدير، فلقد أحسن و أتقن و أجاد، فسر الآيات البينات، بالآثار المروية، عن الائمة الأطياب. فامتاز من القشر اللباب. و جمع بين السنة و الكتاب و بذل جهده، في استخراج ما تعلق بذلك، من الأخبار. و ضم اليها لطائف المعاني و الأسرار. جزاه اللّه عن الايمان و أهله خير جزاء المحسنين. و حشره مع الأئمة الطاهرين- صلوات اللّه عليهم أجمعن.   محقق خوانسارى: ... مولانا ميرزا محمد- أعانه اللّه في كل باب و أثابه جزيل الثواب- إذ وفقه اللّه لتأليف هذا الكتاب الكريم في تفسير القرآن، و جمعه من التفاسير المعتبرة و سائر كتب الأخبار المشتهرة. فهو كاسمه كنز الدقائق و بحر الغرائب. الذي يصادف بغوص النظر فيه أصداف درر الحقائق. فنفع اللّه به الطالبين‏ و جعله ذخرا لمؤلفه الفاضل، يوم الدين.   صاحب الفيض القدسي: ... من أحسن التفاسير و أجمعها و أتمها. و هو أنفع من الصافي و تفسير نور الثقلين. </vt:lpstr>
      <vt:lpstr>آنچه كه او در اين تفسير گفته و آورده، به تفكيك مباحث، از قرار ذيل است: 1- قرائت وجوه مختلف اعراب ألفاظ و جملات. 3- ساير بحث‏هاى صرفى و نحوى و معاني و بيانى- بمقدار ضرورت مقام. 4- ربط ألفاظ و آيات بيكديگر. 5- نقل و نقد اقوال ديگران، در زمينه مباحث خود مفسر. 6- نشان دادن صحت بعضى از آن اقوال، در موافقت آن قول، با روايات‏ وارده از ناحيه مقدسه معصومين- صلوات اللّه عليهم أجمعين. 7- بحث مستوفى در شناخت لغات و ألفاظ و مفردات. 8- نقل روايات وارده در ذيل آيات.          </vt:lpstr>
      <vt:lpstr>قرائت و وجوه مختلف اعراب و الفاظ: لَما آتَيْتُكُمْ مِنْ كِتابٍ وَ حِكْمَه(ال عمران81)   و قرأ حمزة «لما» بالكسر على أنّ «ما» مصدريّة، أي: لأجل إيتائي إيّاكم بعض الكتاب و الحكمة، ثمّ لمجي‏ء رسول مصدّق له أخذ اللّه الميثاق  الثّلاث     و قرئ «لما» بمعنى: حين آتيتكم، أو لمن أجل ما آتيتكم، على أنّ أصله «لمن ما» بالإدغام، فحذفت إحدى الميمات استثقالا   و قرأ نافع «آتيناكم» بالنون، بصيغة المتكلّم مع الغير «12». فإن كان أخذ الميثاق على النّبيّين، فإيتاء الكتاب و الحكمة إليهم أنفسهم. و إن كان على الأمم، فإيتائهما إلى أنبيائهم، و هو الإيتاء إليهم‏ </vt:lpstr>
      <vt:lpstr>بحث ادبیات: نحوی:    وَ رَسُولًا إِلى‏ بَنِي إِسْرائِيلَ‏(ال عمران 49): منصوب بمقدّر، على إرادة القول. و التّقدير «و يقول: أرسلت رسولا» أو بالعطف، على المتقدّمة.   الْحَقُّ مِنْ رَبِّكَ‏ َلا تَكُنْ مِنَ الْمُمْتَرِينَ(بقره147) :«الحق» مبتدأ، و «من ربّك» خبره، أي: الحقّ المذكور من اللّه. أو خبر مبتدأ محذوف، و «من ربّك» صفته، أو حال منه. و يحتمل تعلّقه به. </vt:lpstr>
      <vt:lpstr>بحث صرفی:  واللَّهُ يُحِبُّ الْمُحْسِنِينَ يحتمل الجنس، و يدخل تحته هؤلاء. و العهد، فتكون الإشارة إليهم.    وَ مَنْ يَغْفِرُ الذُّنُوبَ إِلَّا اللَّهُ‏: استفهام بمعنى النّفي </vt:lpstr>
      <vt:lpstr>لغت شناسی: قالَ رَبِّ أَنَّى يَكُونُ لِي غُلامٌ وَ كانَتِ امْرَأَتِي عاقِراً وَ قَدْ بَلَغْتُ مِنَ الْكِبَرِ عِتِيًّا (8مریم):   من: عتا الرّجل يعتو: إذا كبر و أسنّ. و أصله: عتوو- كعقور. فاستثقلوا توالي الضّمتين و الواوين، فكسروا التّاء. فانقلبت الواو الأولى ياء. ثمّ قلبت الثّانية و أدغمت.  وَ لَقَدْ أَرْسَلْنا مِنْ قَبْلِكَ فِي شِيَعِ الْأَوَّلِينَ‏ (10حجر): في فرقهم. جمع، شيعة، و هي الفرقة المتّفقة على طريقة و مذهب. من شاعه [: إذا تبعه‏] و أصل «الشّياع» الحطب الصّغار توقد به الكبار. </vt:lpstr>
      <vt:lpstr>اشاره به آیات منسوخ وَ اللَّاتِي يَأْتِينَ الْفاحِشَةَ مِنْ نِسائِكُمْ فَاسْتَشْهِدُوا عَلَيْهِنَّ أَرْبَعَةً مِنْكُمْ فَإِنْ شَهِدُوا فَأَمْسِكُوهُنَّ فِي الْبُيُوتِ حَتَّى يَتَوَفَّاهُنَّ الْمَوْتُ أَوْ يَجْعَلَ اللَّهُ لَهُنَّ سَبِيلًا «15»  وَ اللَّاتِي يَأْتِينَ الْفاحِشَةَ مِنْ نِسائِكُمْ‏: أي يفعلنها، يقال: أتى الفاحشة و جاءها و غشيها و رهقها، إذا فعلها. و هي الزّنا، لزيادة قبحها و شناعتها. فَاسْتَشْهِدُوا عَلَيْهِنَّ أَرْبَعَةً مِنْكُمْ‏: فاطلبوا ممّن قذفهنّ أربعة من الرّجال المؤمنين يشهدون عليهنّ. فَإِنْ شَهِدُوا فَأَمْسِكُوهُنَّ فِي الْبُيُوتِ‏: فاحبسوهنّ فيها. حَتَّى يَتَوَفَّاهُنَّ الْمَوْتُ‏، أي: حتّى يستوفي أرواحهنّ الموت، أو يتوفّاهن ملائكة الموت. كان ذلك عقوبتهم في أوائل الإسلام فنسخ بالحدّ. في مجمع البيان‏ «2»: عن الباقر و الصّادق- عليهما السّلام-: أنّ هذه الآية منسوخة.  و يَجْعَلَ اللَّهُ لَهُنَّ سَبِيلًا (15): كتعيين الحدّ المخلّص عن الحبس. و في تفسير العيّاشيّ‏ «3»: عن أبي بصير، عن أبي عبد اللّه- عليه السّلام- قال‏: سألته عن هذه الآية: وَ اللَّاتِي يَأْتِينَ الْفاحِشَةَ مِنْ نِسائِكُمْ‏ إلى‏ سَبِيلًا. قال: هذه منسوخة. قال: قلت: كيف كانت؟ قال: كانت المرأة إذا فجرت، فقام عليها أربعة شهود أدخلت بيتا و لم تحدّث و لم تكلّم و لم تجالس، و أوتيت فيه بطعامها و شرابها حتّى تموت. قلت: فقوله: أو يجعل اللّه لهنّ سبيلا؟ قال: جعل السّبيل الجلد و الرّجم.   </vt:lpstr>
      <vt:lpstr>نظر مفسر در موردحروف مقطعه  المراد، فيه من الحرف الكلمة. فيحتمل أنه سبحانه أراد بها، الحروف الملفوظة، على قصد تعديدها، أو تسمية بعض السور، أو القرآن، أو ذاته سبحانه، بقسم، أو غير قسم. فالنكتة في ذلك التعديد أو التسمية، على هذا الوجه أمران: الاول: انه لما كانت مسميات هذه الأسماء، بسائط الكلام، التي يتركب منها، افتتحت السور، بطائفة منها، على وجه التعديد أو التسمية بها، تنبيها لمن تحدى بالقرآن، على أن المتلوّ عليهم، كلام منظوم مما ينظمون منه، كلامهم. فلو كان من عند غير اللّه، لما عجزوا عن الإتيان بما يدانيه. و الثاني: أن يكون أول ما يقرع‏» الأسماع، مستقلا بنوع من الاعجاز.فان النطق بأسماء الحروف، مخصوص بمن خط و درس. فأما الأمي الذي لم يخالط أهل الكتاب، فمستبعد مستغرب خارق للعادة، كالتلاوة و الكتابة. و قد راعى في ذلك، ما يعجز عنه الأديب الأريب الفائق في فنه، من إيراد نصف أسماء الحروف بحيث ينطوي على انصاف‏  مسمياتها، تحقيقا و تقريبا، في تسعة و عشرين سورة، على عدد الحروف، مع نكات أخر. قيل‏ : و يمكن أن يكون تلك الحروف الملفوظة، باعتبار مخارجها، اشارة الى معان دقيقة لطيفة، كما يشيرون «بالألف»، باعتبار مخرجها الذي هو أقصى الحلق، الى مرتبة الغيب، و «بالميم»، باعتبار مخرجها الذي هو الشفة، الى مرتبة الشهادة، و بمخرج «اللام» الواقع بينهما، الى ما يتوسط من المراتب. فالمشار اليه بقوله‏  «الم»، مرتبة الغيب و الشهادة و ما بينهما. و ذلك المشار اليه، هو الكتاب الوجودي، الذي لا يخرج منه شي‏ء. و يمكن حملها على معانيها الحسابية، اشارة الى مدد أقوام و آجال، او غير ذلك، بحساب ذلك و يدل عليه</vt:lpstr>
      <vt:lpstr>مفسر در تفسیر خود ابتدا نظر اجتهادی خود را مطرح نموده و سپس روایتی را در توضیح آیه به عنوان مؤید آورده است. گاهی این روایت طولانی و در بسیاری از موارد کوتاه بوده و حتی در صورتی که روایت بلند است  انرا تقطیع نموده و به موضع حاجت بسنده نموده است که در آخر به نمونه هایی از آن اشاره خواهیم نمود.و همچنین از روایاتی که آیات قرآن را به تاویل میبرد استفاده نموده است.    سَبِّحِ اسْمَ رَبِّكَ الْأَعْلَى‏ (1): نزّه اسمه عن الإلحاد فيه بالتّأويلات الزّائغة و إطلاقه على غيره، زاعما أنّهما فيه سواء، و ذكره لا على وجه التّعظيم. و قرئ‏ «2»: «سبحان ربّي الأعلى». و في روضة الواعظين‏ «3» للمفيد- رحمه اللّه-: و روى جعفر بن محمّد، عن أبيه، عن جدّه- عليهم السّلام- أنّه قال: و إنّ للّه ملكا يقال له: حزقائيل له ثمانية عشر ألف جناح، ما بين الجناح إلى الجناح خمسمائة عام، فخطر له خاطر هل فوق العرش شي‏ء، فزاده اللّه مثلها أجنحة أخرى، فكان له ستّة و ثلاثون ألف جناح، ما بين الجناح إلى الجناح خمسمائة عام، ثمّ أوحى اللّه إليه: أيّها الملك طر. فطار مقدار عشرين ألف عام لم نيل قائمة من قوائم العرش. ثمّ ضاعف اللّه له في الجناح و القوّة و أمره أن يطير، فطار مقدار ثلاثين ألف عام و لم ينل أيضا. فأوحى اللّه إليه: أيّها الملك، لو طرت إلى نفخ الصّور مع أجنحتك و قوّتك، لم تبلغ إلى ساق عرشي. فقال الملك: سبحان ربّي الأعلى. فأنزل اللّه‏ سَبِّحِ اسْمَ رَبِّكَ الْأَعْلَى‏. فقال النّبيّ- صلّى اللّه عليه و آله-: اجعلوها في سجودكم. (الحديث)       </vt:lpstr>
      <vt:lpstr>مفسر همچنین در ذیل آیات با استفاده از بیانهای تاریخی ،قصص قرآنی و شان نزول که در روایات آمده سعی در توضیح آیات مربوطه نموده است که خواهد آمد.</vt:lpstr>
      <vt:lpstr>اهْدِنَا الصِّراطَ الْمُسْتَقِيم‏ و في مجمع البيان‏ «3»، قال رسول اللّه- صلى اللّه عليه و آله‏-: ان اللّه تعالى، منّ عليّ بفاتحة الكتاب- الى قوله- اهْدِنَا الصِّراطَ الْمُسْتَقِيمَ‏، صراط الأنبياء. و في تفسير علي بن ابراهيم‏ «5»: في الموثق، عن أبي عبد اللّه- عليه السلام‏- اهْدِنَا الصِّراطَ الْمُسْتَقِيمَ‏، قال: الطريق و معرفة الامام. و بإسناده‏ «6»، الى أبي عبد اللّه- عليه السلام- قال‏: و اللّه! نحن الصراط المستقيم. تاویل </vt:lpstr>
      <vt:lpstr>إِنَّما يُرِيدُ اللَّهُ لِيُذْهِبَ عَنْكُمُ الرِّجْسَ أَهْلَ الْبَيْتِ وَ يُطَهِّرَكُمْ تَطْهِيراً.   و في تفسير عليّ بن إبراهيم‏ «1»: و في رواية أبي الجارود، عن أبي جعفر- عليه السّلام- في قوله- عزّ و جلّ-: إِنَّما يُرِيدُ اللَّهُ لِيُذْهِبَ عَنْكُمُ الرِّجْسَ أَهْلَ الْبَيْتِ وَ يُطَهِّرَكُمْ تَطْهِيراً.قال: نزلت هذه الآية في رسول اللَّه- صلّى اللَّه عليه و آله و سلم- و عليّ بن أبي طالب و فاطمة و الحسن و الحسين- صلوات اللَّه عليهم. و ذلك في بيت أمّ سلمة زوجة النّبيّ- صلّى اللَّه عليه و آله و سلم-. فدعا رسول اللَّه- صلّى اللَّه عليه و آله و سلم- عليّا و فاطمة و الحسن و الحسين، ثمّ ألبسهم كساء له خيبريّا و دخل معهم فيه، ثمّ قال: اللّهمّ، هؤلاء أهل بيتي الّذين وعدتني فيهم ما وعدتني، اللّهمّ اذهب عنهم الرّجس و طهّرهم تطهيرا «2». فقالت أمّ سلمة: و أنا معهم، يا رسول اللَّه؟ فقال: أبشري، يا أمّ سلمة، فإنّك إلى خير.و ذكر أبو حمزة الثّماليّ في تفسيره: حدّثني شهر «1» بن حوشب، عن أمّ سلمة قال: جاءت فاطمة- عليها السّلام- إلى النّبيّ- صلّى اللَّه عليه و آله و سلم- تحمل حريرة «2» لها. فقال: ادعي زوجك و ابنيك. فجاءت لهم، فطعموا. ثمّ ألقى عليهم كساء له خيبريّا و قال: اللّهمّ، إنّ هؤلاء أهل بيتي و عترتي فأذهب عنهم الرّجس و طهّرهم تطهيرا. فقلت: يا رسول اللَّه، و أنا معهم؟ قال- صلّى اللَّه عليه و آله و سلم-: أنت إلى خير.  تعیین مصادیق </vt:lpstr>
      <vt:lpstr>الْيَوْمَ أَكْمَلْتُ لَكُمْ دِينَكُمْ وَ أَتْمَمْتُ عَلَيْكُمْ نِعْمَتِي وَ رَضِيتُ لَكُمُ الْإِسْلامَ دِيناً: إسماعيل بن بزيع، عن منصور بن يونس، عن أبي الجارود قال: سمعت أبا جعفر- عليه السّلام- يقول‏: فرض اللّه- عزّ و جلّ- إلى قوله: ثمّ نزلت الآية، و إنّما أتاه ذلك في يوم الجمعة بعرفة، أنزل اللّه- عزّ و جلّ-: الْيَوْمَ أَكْمَلْتُ لَكُمْ دِينَكُمْ وَ أَتْمَمْتُ عَلَيْكُمْ نِعْمَتِي. و كان كمال الدّين بولاية عليّ بن أبي طالب- عليه السّلام-. فقال عند ذلك رسول اللّه- صلّى اللّه عليه و آله-: أمّتي حديثو عهد بالجاهليّة. و متى أخبرتهم بهذا في ابن عمّي يقول قائل و يقول قائل؟ فقلت في نفسي من غير أن ينطق به لساني. فأتتني عزيمة من اللّه- عزّ و جلّ- بتلة أوعدني إن لم أبلّغ أن يعذّبني. فنزلت: يا أَيُّهَا الرَّسُولُ بَلِّغْ ما أُنْزِلَ إِلَيْكَ مِنْ رَبِّكَ وَ إِنْ لَمْ تَفْعَلْ فَما بَلَّغْتَ رِسالَتَهُ وَ اللَّهُ يَعْصِمُكَ مِنَ النَّاسِ إِنَّ اللَّهَ لا يَهْدِي الْقَوْمَ الْكافِرِينَ‏ فأخذ رسول اللّه- صلّى اللّه عليه و آله- بيد عليّ- عليه السّلام- فقال: يا أيّها النّاس، إنّه لم يكن نبيّ من الأنبياء ممّن كان قبلي إلّا و قد عمّره اللّه ثمّ دعاه فأجابه، فأوشك أن أدعى فأجيب. و أنا مسؤول و أنتم مسؤولون، فما ذا أنتم قائلون؟ فقالوا: نشهد أنّك قد بلّغت و نصحت و أدّيت ما عليك. فجزاك اللّه أفضل جزاء المرسلين. فقال: اللّهمّ اشهد- ثلاث مرّات- ثمّ قال: يا معشر المسلمين، هذا وليّكم من بعدي. فليبلّغ الشّاهد منكم الغائب. و في روضة الكافي‏ «1»، خطبة لأمير المؤمنين- عليه السّلام- و هي خطبة الوسيلة، يقول فيها- عليه السّلام- بعد أن ذكر النّبيّ- صلّى اللّه عليه و آله- و قوله- صلّى اللّه عليه و آله- حين تكلّمت طائفة، فقالوا: نحن موالي رسول اللّه- صلّى اللّه عليه و آله- فخرج رسول اللّه- صلّى اللّه عليه و آله- إلى حجّة الوداع، ثمّ صار إلى غدير خمّ فأمر. فأصلح له شبه المنبر. ثمّ علاه و أخذ بعضدي حتّى رئي‏ «2» بياض إبطيه، رافعا صوته قائلا في محفله: من كنت مولاه فعليّ مولاه. اللّهمّ وال من والاه و عاد من عاداه. و كانت على ولايتي ولاية اللّه و على عداوتي عداوة اللّه. و أنزل اللّه- عزّ و جلّ- في ذلك اليوم‏ الْيَوْمَ أَكْمَلْتُ لَكُمْ دِينَكُمْ وَ أَتْمَمْتُ عَلَيْكُمْ نِعْمَتِي وَ رَضِيتُ لَكُمُ الْإِسْلامَ دِيناً. فكانت ولايتي كمال‏ تفسیر </vt:lpstr>
      <vt:lpstr>يا أَيُّهَا الَّذِينَ آمَنُوا إِذا قُمْتُمْ إِلَى الصَّلاةِ:فَاغْسِلُوا وُجُوهَكُم‏وَ أَيْدِيَكُمْ إِلَى الْمَرافِق‏وَ امْسَحُوا بِرُؤُسِكُم‏   و في الكافي‏ : عليّ بن إبراهيم، عن أبيه و محمّد بن إسماعيل، عن الفضل بن شاذان جميعا، عن حمّاد بن عيسى، عن حريز، عن زرارة قال: قلت لأبي جعفر- عليه السّلام-: ألا تخبرني من أين علمت و قلت: إنّ المسح ببعض الرّأس و بعض الرّجلين؟ فضحك، ثمّ قال: يا زرارة، قال رسول اللّه- صلّى اللّه عليه و آله- و نزل به الكتاب عن اللّه، لأنّ اللّه- عزّ و جلّ- يقول: فَاغْسِلُوا وُجُوهَكُمْ‏ فعرفنا أنّ الوجه كلّه‏ينبغي أن يغسل، ثمّ قال: وَ أَيْدِيَكُمْ إِلَى الْمَرافِقِ‏ ثمّ فصل بين الكلامين‏ «1» فقال:وَ امْسَحُوا بِرُؤُسِكُمْ‏ فعرفنا حين قال: بِرُؤُسِكُمْ‏ أنّ المسح ببعض الرّأسّ لمكان الباء، ثمّ وصل الرّجلين بالرّأس كما وصل اليدين بالوجه فقال: وَ أَرْجُلَكُمْ إِلَى الْكَعْبَيْنِ‏ فعرفنا حين وصلها بالرّأس أنّ المسح على بعضهما، ثمّ فسّر رسول اللّه- صلّى اللّه عليه و آله- ذلك للنّاس فضيّعوه. تبیین احکام </vt:lpstr>
      <vt:lpstr>اللَّهُ الصَّمَدُ    و في كتاب التّوحيد «4»: قال الباقر- عليه السّلام-: حدّثني أبي، زين العابدين، عن أبيه، الحسين بن عليّ- عليهم السّلام- أنّه قال: «الصّمد» الّذي لا جوف له [و «الصّمد» الّذي قد انتهى سؤده. و «الصمد» الّذي لا يأكل و لا يشرب‏] «5» و «الصّمد» الّذي لا ينام «الصمد» الدائم الذي لم يزل و لا يزال. قال الباقر- عليه السّلام-: كان محمّد بن الحنفيّة، يقول‏ «6»: «الصّمد» القائم بنفسه، الغنيّ عن غيره. [و قال‏] «7»: قال غيره: «الصّمد» المتعالي عن الكون و الفساد. و «الصّمد» الّذي لا يوصف بالتّغاير. قال الباقر- عليه السّلام-: «الصّمد» السّيّد المطاع الّذي ليس فوقه آمر و ناه. قال: و سئل عليّ بن الحسين- عليهما السّلام- عن الصّمد. فقال: «الصّمد» الّذي لا شريك له، و لا يؤده حفظ شي‏ء، و لا يعزب عنه شي‏ء. تفسیرو تبیین </vt:lpstr>
      <vt:lpstr>تفسیر آیه ی 34سوره نور:  عن الفضيل بن يسار قال: قلت لأبي عبد اللّه- عليه السّلام-: اللَّهُ نُورُ السَّماواتِ وَ الْأَرْضِ‏؟ قال: كذلك اللّه- عزّ و جلّ.   قال: قلت: مَثَلُ نُورِهِ‏؟ قال: محمّد- صلّى اللّه عليه و آله. [قلت: كَمِشْكاةٍ؟ قال: صدر محمّد- صلّى اللّه عليه و آله.] «1» قلت: فِيها مِصْباحٌ‏؟ قال: فيه نور العلم، يعني النّبوّة. قلت: الْمِصْباحُ فِي زُجاجَةٍ؟ قال: علم رسول اللّه- صلّى اللّه عليه و آله- إلى قلب عليّ- عليه السّلام. قلت: كَأَنَّها؟ قال: لأيّ شي‏ء تقرأ كأنّها؟ قلت: فكيف، جعلت فداك؟ قال: «كأنّه‏ كَوْكَبٌ دُرِّيٌ‏ «2». قلت: يُوقَدُ مِنْ شَجَرَةٍ مُبارَكَةٍ زَيْتُونَةٍ لا شَرْقِيَّةٍ وَ لا غَرْبِيَّةٍ. قال: ذاك أمير المؤمنين- عليه السّلام- «3» لا يهوديّ و لا نصرانيّ. قلت: يَكادُ زَيْتُها يُضِي‏ءُ وَ لَوْ لَمْ تَمْسَسْهُ نارٌ؟ قال: يكاد العلم يخرج من فم العالم من آل محمّد، من قبل أن ينطق به. قلت: نُورٌ عَلى‏ نُورٍ؟ قال: الإمام في أثر الإمام. تاویل و تبیین </vt:lpstr>
      <vt:lpstr>ادْعُواْ رَبَّكُمْ تَضَرُّعًا وَ خُفْيَةً إِنَّهُ لَا يحبُّ الْمُعْتَدِينَ(الاعراف آیه ی55)  و في أصول الكافي‏ عن أبي بصير، عن أبي عبد اللّه- عليه السّلام- أنّه قال: دعاء التّضرّع، أن تحرّك أصبعك السّبّابة ممّا يلي وجهك. و هو دعاء الخفية.  تبیین و توضیح </vt:lpstr>
      <vt:lpstr>وَ يَسْئَلُونَكَ عَنِ الرُّوحِ‏، أي: الّذي يحيا به بدن الإنسان و يدبّره.قُلِ الرُّوحُ مِنْ أَمْرِ رَبِّي‏   وَ يَسْئَلُونَكَ عَنِ الرُّوحِ قُلِ الرُّوحُ مِنْ أَمْرِ رَبِّي‏.  و في أصول الكافي‏ «6»: عليّ بن إبراهيم، عن محمّد بن عيسى، عن يونس، عن ابن مسكان، عن أبي بصير قال: سألت أبا عبد اللّه- عليه السّلام- عن قول اللّه- عزّ و جلّ-: وَ يَسْئَلُونَكَ عَنِ الرُّوحِ قُلِ الرُّوحُ مِنْ أَمْرِ رَبِّي‏. قال: خلق أعظم من جبرئيل و ميكائيل [كان مع رسول اللّه- صلّى اللّه عليه و آله- و هو مع الأئمّة، و هو من الملكوت.و في تهذيب الأحكام‏ «2»: في الدّعاء بعد صلاة يوم الغدير المسند إلى الصّادق- عليه السّلام-: و ليكن من دعائك في دبر هاتين الرّكعتين أن تقول: رَبَّنا إِنَّنا سَمِعْنا مُنادِياً يُنادِي لِلْإِيمانِ أَنْ آمِنُوا بِرَبِّكُمْ فَآمَنَّا- إلى قوله‏ «3»- إِنَّكَ لا تُخْلِفُ الْمِيعادَ إلى أن قال: ربّنا إنّنا سمعنا بالنّداء، و صدّقنا المنادي رسول اللّه، إذ نادى بنداء عنك بالّذي أمرته به أن يبلّغ ما أنزلت إليه من ولاية وليّ أمرك.   و في مجمع البيان‏ «2»: و يروى عن أسماء بنت أبي بكر قالت: لما نزلت هذه السّورة أقبلت العوراء، أمّ جميل بنت حرب، و لها ولولة، و في يدها فهر «3» و هي تقول: «مذممّا أبينا، و دينه قلينا «4»، و أمره عصينا» و النّبيّ- صلّى اللّه عليه و آله- جالس في المجلس، و معه أبو بكر. فلمّا رآها أبو بكر قال: يا رسول اللّه، قد أقبلت و أنا أخاف أن تراك. تعیین مصادیق </vt:lpstr>
      <vt:lpstr>أَ لَمْ نَشْرَحْ لَكَ صَدْرَك‏ و عن ابن عبّاس‏ «6» قال: سئل النّبيّ- صلّى اللّه عليه و آله- فقيل: يا رسول اللّه، أ ينشرح الصّدر؟ قال: نعم. قالوا: يا رسول اللّه، و هل لذلك علامة يعرف بها؟ قال: نعم، التّجافي عن دار الغرور، و الإنابة إلى دار الخلود، و الإعداد للموت قبل نزول الموت‏.  تفسیرو تبیین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Darya Computer</dc:creator>
  <cp:lastModifiedBy>Novin Pendar</cp:lastModifiedBy>
  <cp:revision>90</cp:revision>
  <dcterms:created xsi:type="dcterms:W3CDTF">2013-04-25T16:43:04Z</dcterms:created>
  <dcterms:modified xsi:type="dcterms:W3CDTF">2015-09-27T16:04:34Z</dcterms:modified>
</cp:coreProperties>
</file>