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89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7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05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9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481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315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8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4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9CB70-4036-4192-9CC5-2D3E42564565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D0B0E-1E67-4B30-9715-188F19184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9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6574" y="315540"/>
            <a:ext cx="9144000" cy="23876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Sintering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Powder Engineering Course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607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55320" y="-205029"/>
            <a:ext cx="10515600" cy="13255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5320" y="782134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b="1" i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Heat treatment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b="1" i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bond the metallic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particles, thereby increasing strength and hardness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carried out at </a:t>
            </a:r>
            <a:r>
              <a:rPr lang="en-US" sz="20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 to 90% of the metal's melting point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(absolute scale)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 agreed among researchers that the </a:t>
            </a:r>
            <a:r>
              <a:rPr lang="en-US" sz="20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driving force for sintering is reduction of surface energy </a:t>
            </a:r>
          </a:p>
          <a:p>
            <a:pPr lvl="1"/>
            <a:r>
              <a:rPr lang="en-US" sz="2000" b="1" i="1" dirty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shrinkage occurs during sintering due to pore size reduction</a:t>
            </a:r>
          </a:p>
          <a:p>
            <a:pPr lvl="1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Sintering Sequence on a Microscopic Scale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 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Particle bonding initiated at contact points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(2) </a:t>
            </a:r>
            <a:r>
              <a:rPr lang="en-US" sz="2000" b="1" i="1" dirty="0">
                <a:solidFill>
                  <a:srgbClr val="CC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points grow into "necks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(3) </a:t>
            </a:r>
            <a:r>
              <a:rPr lang="en-US" sz="2000" b="1" i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pores between particles are reduced in size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(4) </a:t>
            </a:r>
            <a:r>
              <a:rPr lang="en-US" sz="2000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grain boundaries develop between particles in place of necked </a:t>
            </a:r>
            <a:r>
              <a:rPr lang="en-US" sz="2000" b="1" i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regions</a:t>
            </a:r>
            <a:endParaRPr lang="en-US" sz="2000" b="1" i="1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7930-6B80-4E7F-9B98-4B36F16BF938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26" y="4708848"/>
            <a:ext cx="5920972" cy="20721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08398" y="4043819"/>
            <a:ext cx="4804403" cy="2677656"/>
          </a:xfrm>
          <a:prstGeom prst="rect">
            <a:avLst/>
          </a:prstGeom>
          <a:solidFill>
            <a:srgbClr val="CC00CC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Shrinkage is the reduction in size or volume of a powder metallurgy (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PM) component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or after the sintering process. It can affect the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dimensional accuracy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mechanical properties, and surface quality of the final product.</a:t>
            </a:r>
          </a:p>
        </p:txBody>
      </p:sp>
    </p:spTree>
    <p:extLst>
      <p:ext uri="{BB962C8B-B14F-4D97-AF65-F5344CB8AC3E}">
        <p14:creationId xmlns:p14="http://schemas.microsoft.com/office/powerpoint/2010/main" val="520570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7930-6B80-4E7F-9B98-4B36F16BF938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74552" y="946674"/>
            <a:ext cx="108329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Sintering refers to the application of heat to the powder compact to increase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 strength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bonding together the powder particles. </a:t>
            </a:r>
            <a:r>
              <a:rPr lang="en-US" sz="2400" b="1" i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principal driving force </a:t>
            </a:r>
            <a:r>
              <a:rPr lang="en-US" sz="2400" b="1" i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increasing </a:t>
            </a:r>
            <a:r>
              <a:rPr lang="en-US" sz="2400" b="1" i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i="1" dirty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density</a:t>
            </a:r>
            <a:r>
              <a:rPr lang="en-US" sz="2400" b="1" i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b="1" i="1" dirty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particle contact area </a:t>
            </a:r>
            <a:r>
              <a:rPr lang="en-US" sz="2400" b="1" i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during sintering is the </a:t>
            </a:r>
            <a:r>
              <a:rPr lang="en-US" sz="2400" b="1" i="1" dirty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lowering of the surface energy of the powder particles</a:t>
            </a:r>
            <a:r>
              <a:rPr lang="en-US" sz="2400" b="1" i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i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reduction of surface energy </a:t>
            </a:r>
            <a:r>
              <a:rPr lang="en-US" sz="2400" b="1" i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requires a </a:t>
            </a:r>
            <a:r>
              <a:rPr lang="en-US" sz="24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 in the total surface area of the compact, primarily due to the 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closure </a:t>
            </a:r>
            <a:r>
              <a:rPr lang="en-US" sz="24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pores 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 powder particles</a:t>
            </a:r>
            <a:r>
              <a:rPr lang="en-US" sz="24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33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the lowering of the surface energy is </a:t>
            </a:r>
            <a:r>
              <a:rPr lang="en-US" sz="2400" b="1" dirty="0" smtClean="0">
                <a:solidFill>
                  <a:srgbClr val="33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driving </a:t>
            </a:r>
            <a:r>
              <a:rPr lang="en-US" sz="2400" b="1" dirty="0">
                <a:solidFill>
                  <a:srgbClr val="33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force,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diffusion is the mechanism that leads to the increase in density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Surface tension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drives atoms to regions where cold welding of adjacent particles has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occurred.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atoms are transported by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diffusion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 diffusion and/or grain boundary diffusion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As atomic diffusion is a mass transport phenomenon, it is governed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equations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form presented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conductive heat flow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during solidification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primary difference between the mass transport phenomenon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atomic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diffusion and that of heat conduction is that the thermal diffusivity,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replaced by the diffusion constant, which is determined by 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equation of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form: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55320" y="-205029"/>
            <a:ext cx="10515600" cy="13255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</a:t>
            </a:r>
          </a:p>
        </p:txBody>
      </p:sp>
    </p:spTree>
    <p:extLst>
      <p:ext uri="{BB962C8B-B14F-4D97-AF65-F5344CB8AC3E}">
        <p14:creationId xmlns:p14="http://schemas.microsoft.com/office/powerpoint/2010/main" val="137393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7930-6B80-4E7F-9B98-4B36F16BF938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55320" y="537269"/>
            <a:ext cx="1083295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frequency factor and activation energy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 thermal constants for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material. </a:t>
            </a:r>
            <a:r>
              <a:rPr lang="en-US" sz="2400" b="1" i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point in terms of sintering is that </a:t>
            </a:r>
            <a:r>
              <a:rPr lang="en-US" sz="2400" b="1" i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diffusion is </a:t>
            </a:r>
            <a:r>
              <a:rPr lang="en-US" sz="2400" b="1" i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thermally activated process.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Consequently, </a:t>
            </a:r>
            <a:r>
              <a:rPr lang="en-US" sz="2400" b="1" i="1" dirty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increasing the sintering </a:t>
            </a:r>
            <a:r>
              <a:rPr lang="en-US" sz="2400" b="1" i="1" dirty="0" smtClean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temperature significantly </a:t>
            </a:r>
            <a:r>
              <a:rPr lang="en-US" sz="2400" b="1" i="1" dirty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increases the rate at which a powder compact densities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sintering proceeds, the powder surface area decreases as the contact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 increases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Since the powder surface energy is the driving force for the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 process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 the surface area decreases, so does the driving force. Therefore,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 of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 decreases as the process continues.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illustrated in Fig. 6.10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terms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sintered density as a function of the sintering time.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55320" y="-205029"/>
            <a:ext cx="10515600" cy="13255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146" y="744017"/>
            <a:ext cx="7569948" cy="209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70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7930-6B80-4E7F-9B98-4B36F16BF938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55320" y="-205029"/>
            <a:ext cx="10515600" cy="13255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031" y="1120534"/>
            <a:ext cx="7075993" cy="38436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906870" y="1862811"/>
            <a:ext cx="37544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full density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copper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8.9 g/cm 3, which is not achieved even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 long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sintering times, as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shown 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6.10. This highlights that </a:t>
            </a:r>
            <a:r>
              <a:rPr lang="en-US" sz="2400" b="1" i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sintered compacts </a:t>
            </a:r>
            <a:r>
              <a:rPr lang="en-US" sz="24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usually have </a:t>
            </a:r>
            <a:r>
              <a:rPr lang="en-US" sz="2400" b="1" i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residual</a:t>
            </a:r>
            <a:r>
              <a:rPr lang="en-US" sz="24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porosity</a:t>
            </a:r>
            <a:r>
              <a:rPr lang="en-US" sz="24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5721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7930-6B80-4E7F-9B98-4B36F16BF938}" type="slidenum">
              <a:rPr lang="en-US" smtClean="0"/>
              <a:t>6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55320" y="-205029"/>
            <a:ext cx="10515600" cy="13255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0610" y="922287"/>
            <a:ext cx="706777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i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 of the atomic motion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occurring during the </a:t>
            </a:r>
            <a:r>
              <a:rPr lang="en-US" sz="2400" b="1" i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 flow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response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driving force is called the </a:t>
            </a:r>
            <a:r>
              <a:rPr lang="en-US" sz="2400" b="1" i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 mechanism</a:t>
            </a:r>
            <a:r>
              <a:rPr lang="en-US" sz="2400" b="1" i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metal powders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mechanisms are usually diffusion processes with surface,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grain boundary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lattice paths. </a:t>
            </a:r>
            <a:r>
              <a:rPr lang="en-US" sz="2400" b="1" i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 progresses in different stages;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each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stage (i.e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for each driving force type corresponding to a particular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particle-pore geometry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b="1" i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ways of mass flow (i.e. sintering mechanism) are possible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knowledge of the relations between the different sintering parameters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each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sintering mechanism during the different stages allows modelling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 optimizing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sintering parameters.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main sintering parameters are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8385" y="2383931"/>
            <a:ext cx="4123072" cy="2709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066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7930-6B80-4E7F-9B98-4B36F16BF938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55320" y="-205029"/>
            <a:ext cx="10515600" cy="13255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089164"/>
            <a:ext cx="1201137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size (</a:t>
            </a:r>
            <a:r>
              <a:rPr lang="en-US" sz="2400" b="1" i="1" dirty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reduction of particle size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increases the </a:t>
            </a:r>
            <a:r>
              <a:rPr lang="en-US" sz="2400" b="1" i="1" dirty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 energy per unit volume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powder and so the </a:t>
            </a:r>
            <a:r>
              <a:rPr lang="en-US" sz="2400" b="1" i="1" dirty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driving force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associated with sintering, thus the </a:t>
            </a:r>
            <a:r>
              <a:rPr lang="en-US" sz="2400" b="1" i="1" dirty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 rate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particle size distribution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(large difference in curvature of the grains, due to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grain size difference, will </a:t>
            </a:r>
            <a:r>
              <a:rPr lang="en-US" sz="2400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promote coalescence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i.e. the growth of the large grain at the expense of the smaller one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i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exponential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influence on sintering because it is involved 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i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activation energy of the sintering mechanisms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(e.g. diffusion processes));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srgbClr val="CC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(influences </a:t>
            </a:r>
            <a:r>
              <a:rPr lang="en-US" sz="2400" b="1" i="1" dirty="0">
                <a:solidFill>
                  <a:srgbClr val="CC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diffusion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green 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density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(density 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gradients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occurring during 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compaction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will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induce 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differential shrinkage during sintering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maybe 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distortion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because </a:t>
            </a:r>
            <a:r>
              <a:rPr lang="en-US" sz="24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 green density induces lower shrinkage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applied 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 pressure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(to obtain fully dense material, HP 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HIP processes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i="1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 of liquid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any;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i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</a:t>
            </a:r>
            <a:r>
              <a:rPr lang="en-US" sz="2400" i="1" dirty="0" smtClean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aids</a:t>
            </a:r>
            <a:r>
              <a:rPr lang="en-US" sz="2400" i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favouring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diffusion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</a:t>
            </a:r>
            <a:r>
              <a:rPr lang="en-US" sz="2400" b="1" i="1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 or liquid state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srgbClr val="8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atmosphere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675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87930-6B80-4E7F-9B98-4B36F16BF938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55320" y="-205029"/>
            <a:ext cx="10515600" cy="132556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Sintering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55320" y="1012957"/>
            <a:ext cx="1109203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 sintering atmosphere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used to </a:t>
            </a:r>
            <a:r>
              <a:rPr lang="en-US" sz="2400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 the metal powder from oxidation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(argon, vacuum), to </a:t>
            </a:r>
            <a:r>
              <a:rPr lang="en-US" sz="2400" b="1" i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remove the oxidation layer on the pow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 (reducing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atmosphere such </a:t>
            </a:r>
            <a:r>
              <a:rPr lang="en-US" sz="2400" b="1" i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hydrogen, carbon monoxide, dissociated </a:t>
            </a:r>
            <a:r>
              <a:rPr lang="en-US" sz="2400" b="1" i="1" dirty="0" smtClean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ammonia or </a:t>
            </a:r>
            <a:r>
              <a:rPr lang="en-US" sz="2400" b="1" i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gas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to </a:t>
            </a:r>
            <a:r>
              <a:rPr lang="en-US" sz="2400" b="1" i="1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 the carbon content of the powder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 </a:t>
            </a:r>
            <a:r>
              <a:rPr lang="en-US" sz="2400" b="1" i="1" dirty="0">
                <a:solidFill>
                  <a:srgbClr val="33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remove the lubricants and binders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introduced during compaction or even to react with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powder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(formation of nitride). Sintering can be classified as solid state,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liquid phase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reaction sintering and microwave sintering.</a:t>
            </a:r>
          </a:p>
        </p:txBody>
      </p:sp>
    </p:spTree>
    <p:extLst>
      <p:ext uri="{BB962C8B-B14F-4D97-AF65-F5344CB8AC3E}">
        <p14:creationId xmlns:p14="http://schemas.microsoft.com/office/powerpoint/2010/main" val="1333936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852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Sintering</vt:lpstr>
      <vt:lpstr>Sintering</vt:lpstr>
      <vt:lpstr>Sintering</vt:lpstr>
      <vt:lpstr>Sintering</vt:lpstr>
      <vt:lpstr>Sintering</vt:lpstr>
      <vt:lpstr>Sintering</vt:lpstr>
      <vt:lpstr>Sintering</vt:lpstr>
      <vt:lpstr>Sintering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Sintering</dc:title>
  <dc:creator>Asal</dc:creator>
  <cp:lastModifiedBy>Asal</cp:lastModifiedBy>
  <cp:revision>1</cp:revision>
  <dcterms:created xsi:type="dcterms:W3CDTF">2026-01-21T18:05:46Z</dcterms:created>
  <dcterms:modified xsi:type="dcterms:W3CDTF">2026-01-21T18:05:57Z</dcterms:modified>
</cp:coreProperties>
</file>