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6"/>
  </p:notesMasterIdLst>
  <p:sldIdLst>
    <p:sldId id="256" r:id="rId2"/>
    <p:sldId id="280" r:id="rId3"/>
    <p:sldId id="305" r:id="rId4"/>
    <p:sldId id="306" r:id="rId5"/>
    <p:sldId id="278" r:id="rId6"/>
    <p:sldId id="290" r:id="rId7"/>
    <p:sldId id="291" r:id="rId8"/>
    <p:sldId id="298" r:id="rId9"/>
    <p:sldId id="297" r:id="rId10"/>
    <p:sldId id="268" r:id="rId11"/>
    <p:sldId id="311" r:id="rId12"/>
    <p:sldId id="270" r:id="rId13"/>
    <p:sldId id="267" r:id="rId14"/>
    <p:sldId id="300" r:id="rId15"/>
    <p:sldId id="301" r:id="rId16"/>
    <p:sldId id="312" r:id="rId17"/>
    <p:sldId id="299" r:id="rId18"/>
    <p:sldId id="302" r:id="rId19"/>
    <p:sldId id="303" r:id="rId20"/>
    <p:sldId id="304" r:id="rId21"/>
    <p:sldId id="307" r:id="rId22"/>
    <p:sldId id="308" r:id="rId23"/>
    <p:sldId id="309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C1C36-498B-4C3E-B927-D1519283854C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93650-73DE-45E0-AFC3-870379E45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3650-73DE-45E0-AFC3-870379E45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function: min(max inter-cluster distance)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3650-73DE-45E0-AFC3-870379E45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FCCCF2-DCA0-4254-8285-78F140C502F7}" type="datetime1">
              <a:rPr lang="en-US" smtClean="0"/>
              <a:t>12/23/2013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681F-4E12-481B-A1AC-4A644133DA8C}" type="datetime1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210E-55C1-41C1-B93E-3F3CC29800D2}" type="datetime1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2EE3-B98D-4862-BD0A-46C3DF775210}" type="datetime1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9619-FB5E-4A98-8DB7-CBFD37F8207A}" type="datetime1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EA6F-BCEC-4FB3-84AB-B42D74318109}" type="datetime1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07EEEC-FED2-4225-9BAB-18C4F50A80B7}" type="datetime1">
              <a:rPr lang="en-US" smtClean="0"/>
              <a:t>12/23/2013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ABE9D4-23DB-481B-A8B9-C683D64EA132}" type="datetime1">
              <a:rPr lang="en-US" smtClean="0"/>
              <a:t>12/23/2013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434-D5F9-402C-A0CB-8097BED43F59}" type="datetime1">
              <a:rPr lang="en-US" smtClean="0"/>
              <a:t>12/23/2013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C68-8077-4FFB-B71F-79680E53CD04}" type="datetime1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6409-C1E0-4BF8-A41C-3477A16E1825}" type="datetime1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E91FB47-2C93-4C0C-96C1-8218068B20C5}" type="datetime1">
              <a:rPr lang="en-US" smtClean="0"/>
              <a:t>12/23/2013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B9001C-D87E-45DC-9672-D497AA664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/>
              <a:t>“Fault Tolerant Clustering </a:t>
            </a:r>
            <a:r>
              <a:rPr lang="en-US" sz="4400" dirty="0" smtClean="0"/>
              <a:t>Revisited” -- CCCG 2013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/>
              <a:t>Nirman</a:t>
            </a:r>
            <a:r>
              <a:rPr lang="en-US" sz="4400" dirty="0"/>
              <a:t> </a:t>
            </a:r>
            <a:r>
              <a:rPr lang="en-US" sz="4400" dirty="0" smtClean="0"/>
              <a:t>Kumar, Benjamin </a:t>
            </a:r>
            <a:r>
              <a:rPr lang="en-US" sz="4400" dirty="0" err="1"/>
              <a:t>Raichel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a-IR" dirty="0" smtClean="0"/>
              <a:t>خوشه بندی مقاوم در برابر خرابی</a:t>
            </a:r>
          </a:p>
          <a:p>
            <a:pPr algn="l"/>
            <a:r>
              <a:rPr lang="fa-IR" dirty="0" smtClean="0"/>
              <a:t>سپیده آقاملائی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3102429" y="228600"/>
            <a:ext cx="2758962" cy="1362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Gonzales k-center</a:t>
            </a:r>
          </a:p>
          <a:p>
            <a:pPr lvl="1"/>
            <a:r>
              <a:rPr lang="en-US" dirty="0" smtClean="0"/>
              <a:t>2-approximation</a:t>
            </a:r>
          </a:p>
          <a:p>
            <a:r>
              <a:rPr lang="en-US" dirty="0" smtClean="0"/>
              <a:t>Fault tolerant k-center + Gonzales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i|k</a:t>
            </a:r>
            <a:r>
              <a:rPr lang="en-US" dirty="0" smtClean="0"/>
              <a:t> : 3-approximation</a:t>
            </a:r>
          </a:p>
          <a:p>
            <a:pPr lvl="1"/>
            <a:r>
              <a:rPr lang="en-US" dirty="0" smtClean="0"/>
              <a:t>else: </a:t>
            </a:r>
            <a:r>
              <a:rPr lang="en-US" dirty="0"/>
              <a:t>4-approximation</a:t>
            </a:r>
          </a:p>
          <a:p>
            <a:pPr lvl="1"/>
            <a:r>
              <a:rPr lang="en-US" dirty="0" smtClean="0"/>
              <a:t>better than 5-approximation (1+2c)</a:t>
            </a:r>
          </a:p>
          <a:p>
            <a:pPr lvl="1"/>
            <a:r>
              <a:rPr lang="en-US" dirty="0" smtClean="0"/>
              <a:t>proof: triangle inequality (Euclidean) on opt center</a:t>
            </a:r>
          </a:p>
          <a:p>
            <a:r>
              <a:rPr lang="en-US" dirty="0" smtClean="0"/>
              <a:t>Best fault tolerant k-center</a:t>
            </a:r>
          </a:p>
          <a:p>
            <a:pPr lvl="1"/>
            <a:r>
              <a:rPr lang="en-US" dirty="0" smtClean="0"/>
              <a:t>2-approximation (</a:t>
            </a:r>
            <a:r>
              <a:rPr lang="en-US" dirty="0" err="1" smtClean="0"/>
              <a:t>Chaudhuri</a:t>
            </a:r>
            <a:r>
              <a:rPr lang="en-US" dirty="0" smtClean="0"/>
              <a:t>, et.al.) (</a:t>
            </a:r>
            <a:r>
              <a:rPr lang="en-US" dirty="0" err="1" smtClean="0"/>
              <a:t>Khuller</a:t>
            </a:r>
            <a:r>
              <a:rPr lang="en-US" dirty="0" smtClean="0"/>
              <a:t>, et.al.)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LP-rounding (k-median) fault tolerant (</a:t>
            </a:r>
            <a:r>
              <a:rPr lang="en-US" dirty="0" err="1" smtClean="0"/>
              <a:t>Swamy</a:t>
            </a:r>
            <a:r>
              <a:rPr lang="en-US" dirty="0" smtClean="0"/>
              <a:t>, </a:t>
            </a:r>
            <a:r>
              <a:rPr lang="en-US" dirty="0" err="1" smtClean="0"/>
              <a:t>Shmoys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Needs </a:t>
            </a:r>
            <a:r>
              <a:rPr lang="en-US" u="sng" dirty="0" smtClean="0"/>
              <a:t>all i-nearest servers </a:t>
            </a:r>
            <a:r>
              <a:rPr lang="en-US" dirty="0" smtClean="0"/>
              <a:t>to work</a:t>
            </a:r>
          </a:p>
          <a:p>
            <a:r>
              <a:rPr lang="en-US" dirty="0"/>
              <a:t>Fault tolerant </a:t>
            </a:r>
            <a:r>
              <a:rPr lang="en-US" dirty="0" smtClean="0"/>
              <a:t>k-center(</a:t>
            </a:r>
            <a:r>
              <a:rPr lang="en-US" dirty="0" err="1" smtClean="0"/>
              <a:t>Chaudhuri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a number p, we wish to place k centers so as to minimize the maximum distance of any </a:t>
            </a:r>
            <a:r>
              <a:rPr lang="en-US" u="sng" dirty="0"/>
              <a:t>non-center</a:t>
            </a:r>
            <a:r>
              <a:rPr lang="en-US" dirty="0"/>
              <a:t> node to its </a:t>
            </a:r>
            <a:r>
              <a:rPr lang="en-US" dirty="0" err="1"/>
              <a:t>pth</a:t>
            </a:r>
            <a:r>
              <a:rPr lang="en-US" dirty="0"/>
              <a:t> closest center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Fault tolerant k-center(</a:t>
            </a:r>
            <a:r>
              <a:rPr lang="en-US" dirty="0" err="1" smtClean="0"/>
              <a:t>Khuller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vertex that </a:t>
            </a:r>
            <a:r>
              <a:rPr lang="en-US" i="1" u="sng" dirty="0"/>
              <a:t>does not have a center placed on it</a:t>
            </a:r>
            <a:r>
              <a:rPr lang="en-US" u="sng" dirty="0"/>
              <a:t> </a:t>
            </a:r>
            <a:r>
              <a:rPr lang="en-US" dirty="0"/>
              <a:t>is required to have at least </a:t>
            </a:r>
            <a:r>
              <a:rPr lang="en-US" i="1" dirty="0"/>
              <a:t>α</a:t>
            </a:r>
            <a:r>
              <a:rPr lang="en-US" dirty="0"/>
              <a:t> centers close to it.</a:t>
            </a:r>
          </a:p>
          <a:p>
            <a:r>
              <a:rPr lang="en-US" dirty="0" smtClean="0"/>
              <a:t>4-approximation </a:t>
            </a:r>
            <a:r>
              <a:rPr lang="en-US" dirty="0" smtClean="0">
                <a:sym typeface="Wingdings" pitchFamily="2" charset="2"/>
              </a:rPr>
              <a:t> 2-approximation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ideas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Stream clustering</a:t>
                </a:r>
              </a:p>
              <a:p>
                <a:pPr lvl="1"/>
                <a:r>
                  <a:rPr lang="en-US" dirty="0" smtClean="0"/>
                  <a:t>STREAM (</a:t>
                </a:r>
                <a:r>
                  <a:rPr lang="en-US" dirty="0" err="1"/>
                  <a:t>Guha</a:t>
                </a:r>
                <a:r>
                  <a:rPr lang="en-US" dirty="0"/>
                  <a:t>, Mishra, </a:t>
                </a:r>
                <a:r>
                  <a:rPr lang="en-US" dirty="0" err="1" smtClean="0"/>
                  <a:t>Motwani</a:t>
                </a:r>
                <a:r>
                  <a:rPr lang="en-US" dirty="0" smtClean="0"/>
                  <a:t>, O'Callaghan)</a:t>
                </a:r>
              </a:p>
              <a:p>
                <a:pPr lvl="2"/>
                <a:r>
                  <a:rPr lang="en-US" dirty="0" smtClean="0"/>
                  <a:t>NN metric space</a:t>
                </a:r>
              </a:p>
              <a:p>
                <a:pPr lvl="2"/>
                <a:r>
                  <a:rPr lang="el-GR" dirty="0" smtClean="0"/>
                  <a:t>α</a:t>
                </a:r>
                <a:r>
                  <a:rPr lang="en-US" dirty="0" smtClean="0"/>
                  <a:t>-approximation algorithm for threshold 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495995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8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a true story!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06" t="3742" r="-53459" b="-925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“Fault Tolerant Clustering Revisited”</a:t>
            </a:r>
          </a:p>
          <a:p>
            <a:r>
              <a:rPr lang="en-US" dirty="0" smtClean="0"/>
              <a:t>CCCG 2013</a:t>
            </a:r>
          </a:p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Nirman</a:t>
            </a:r>
            <a:r>
              <a:rPr lang="en-US" dirty="0" smtClean="0"/>
              <a:t> Kumar</a:t>
            </a:r>
          </a:p>
          <a:p>
            <a:r>
              <a:rPr lang="en-US" dirty="0" smtClean="0"/>
              <a:t>Benjamin </a:t>
            </a:r>
            <a:r>
              <a:rPr lang="en-US" dirty="0" err="1" smtClean="0"/>
              <a:t>Raichel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k-median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Linear programming (LP)</a:t>
                </a:r>
              </a:p>
              <a:p>
                <a:pPr lvl="1"/>
                <a:r>
                  <a:rPr lang="en-US" dirty="0" smtClean="0"/>
                  <a:t>Yi = 1 if pi is a center, 0 otherwise</a:t>
                </a:r>
              </a:p>
              <a:p>
                <a:pPr lvl="1"/>
                <a:r>
                  <a:rPr lang="en-US" dirty="0" err="1" smtClean="0"/>
                  <a:t>Xij</a:t>
                </a:r>
                <a:r>
                  <a:rPr lang="en-US" dirty="0" smtClean="0"/>
                  <a:t> = 1 if j is assigned to center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0 otherwise</a:t>
                </a:r>
                <a:endParaRPr lang="en-US" dirty="0"/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𝑒𝑛𝑡𝑒𝑟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𝑜𝑖𝑛𝑡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𝑐𝑖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𝑝𝑗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𝑒𝑛𝑡𝑒𝑟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point j: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𝑒𝑛𝑡𝑒𝑟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point j, center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Points connected to a center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∈[0,1]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 = probability that pi is a center</a:t>
            </a:r>
          </a:p>
          <a:p>
            <a:r>
              <a:rPr lang="en-US" dirty="0" smtClean="0"/>
              <a:t>Assigning points to closest center: 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051"/>
            <a:ext cx="8382000" cy="597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/>
              <a:t>Search </a:t>
            </a:r>
            <a:r>
              <a:rPr lang="en-US" dirty="0" smtClean="0"/>
              <a:t>Algorithm: (3+</a:t>
            </a:r>
            <a:r>
              <a:rPr lang="el-GR" dirty="0" smtClean="0"/>
              <a:t>ε</a:t>
            </a:r>
            <a:r>
              <a:rPr lang="en-US" dirty="0" smtClean="0"/>
              <a:t>)-approximation</a:t>
            </a:r>
          </a:p>
          <a:p>
            <a:pPr lvl="1"/>
            <a:r>
              <a:rPr lang="en-US" dirty="0" smtClean="0"/>
              <a:t>S = { k arbitrary points of P} //centers = medians</a:t>
            </a:r>
          </a:p>
          <a:p>
            <a:pPr lvl="1"/>
            <a:r>
              <a:rPr lang="en-US" dirty="0" smtClean="0"/>
              <a:t>Swap: while cost(S+{c</a:t>
            </a:r>
            <a:r>
              <a:rPr lang="en-US" baseline="-25000" dirty="0" smtClean="0"/>
              <a:t>i</a:t>
            </a:r>
            <a:r>
              <a:rPr lang="en-US" dirty="0" smtClean="0"/>
              <a:t>}) &gt; cost(S-{c</a:t>
            </a:r>
            <a:r>
              <a:rPr lang="en-US" baseline="-25000" dirty="0" smtClean="0"/>
              <a:t>i</a:t>
            </a:r>
            <a:r>
              <a:rPr lang="en-US" dirty="0" smtClean="0"/>
              <a:t>}+{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})</a:t>
            </a:r>
          </a:p>
          <a:p>
            <a:pPr lvl="2"/>
            <a:r>
              <a:rPr lang="en-US" dirty="0" smtClean="0"/>
              <a:t>S = S-{c</a:t>
            </a:r>
            <a:r>
              <a:rPr lang="en-US" baseline="-25000" dirty="0" smtClean="0"/>
              <a:t>i</a:t>
            </a:r>
            <a:r>
              <a:rPr lang="en-US" dirty="0" smtClean="0"/>
              <a:t>}+{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}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17</a:t>
            </a:fld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200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 algorithm (Pseudo approximation)</a:t>
            </a:r>
          </a:p>
          <a:p>
            <a:pPr lvl="1"/>
            <a:r>
              <a:rPr lang="en-US" dirty="0" smtClean="0"/>
              <a:t>(1+2/e)-approximation</a:t>
            </a:r>
          </a:p>
          <a:p>
            <a:pPr lvl="1"/>
            <a:r>
              <a:rPr lang="en-US" dirty="0" smtClean="0"/>
              <a:t>Create star graphs (bi-point solution)</a:t>
            </a:r>
          </a:p>
          <a:p>
            <a:pPr lvl="2"/>
            <a:r>
              <a:rPr lang="en-US" dirty="0" smtClean="0"/>
              <a:t>Convex combination of 2 solutions</a:t>
            </a:r>
          </a:p>
          <a:p>
            <a:pPr lvl="1"/>
            <a:r>
              <a:rPr lang="en-US" dirty="0" smtClean="0"/>
              <a:t>For every star do:</a:t>
            </a:r>
          </a:p>
          <a:p>
            <a:pPr lvl="2"/>
            <a:r>
              <a:rPr lang="en-US" dirty="0" smtClean="0"/>
              <a:t>Choose center as median with probability a</a:t>
            </a:r>
          </a:p>
          <a:p>
            <a:pPr lvl="2"/>
            <a:r>
              <a:rPr lang="en-US" dirty="0" smtClean="0"/>
              <a:t>Otherwise choose all leaves as median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18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/>
          <a:stretch/>
        </p:blipFill>
        <p:spPr bwMode="auto">
          <a:xfrm>
            <a:off x="6324600" y="2764971"/>
            <a:ext cx="2384244" cy="164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40827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Mini</a:t>
            </a:r>
            <a:r>
              <a:rPr lang="en-US" b="1" dirty="0" smtClean="0"/>
              <a:t>max</a:t>
            </a:r>
            <a:r>
              <a:rPr lang="en-US" dirty="0" smtClean="0"/>
              <a:t> </a:t>
            </a:r>
            <a:r>
              <a:rPr lang="en-US" dirty="0"/>
              <a:t>facility </a:t>
            </a:r>
            <a:r>
              <a:rPr lang="en-US" dirty="0" smtClean="0"/>
              <a:t>location (k-center)</a:t>
            </a:r>
          </a:p>
          <a:p>
            <a:pPr lvl="1"/>
            <a:r>
              <a:rPr lang="en-US" dirty="0"/>
              <a:t>Given n points</a:t>
            </a:r>
          </a:p>
          <a:p>
            <a:pPr lvl="1"/>
            <a:r>
              <a:rPr lang="en-US" dirty="0"/>
              <a:t>Find k </a:t>
            </a:r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Minimize the </a:t>
            </a:r>
            <a:r>
              <a:rPr lang="en-US" u="sng" dirty="0"/>
              <a:t>maximum</a:t>
            </a:r>
            <a:r>
              <a:rPr lang="en-US" dirty="0"/>
              <a:t> distance </a:t>
            </a:r>
            <a:r>
              <a:rPr lang="en-US" dirty="0" smtClean="0"/>
              <a:t>from each point </a:t>
            </a:r>
            <a:r>
              <a:rPr lang="en-US" dirty="0"/>
              <a:t>to its nearest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K = 1: </a:t>
            </a:r>
            <a:r>
              <a:rPr lang="en-US" u="sng" dirty="0" smtClean="0"/>
              <a:t>Minimum </a:t>
            </a:r>
            <a:r>
              <a:rPr lang="en-US" u="sng" dirty="0"/>
              <a:t>enclosing </a:t>
            </a:r>
            <a:r>
              <a:rPr lang="en-US" u="sng" dirty="0" smtClean="0"/>
              <a:t>ball</a:t>
            </a:r>
          </a:p>
          <a:p>
            <a:r>
              <a:rPr lang="en-US" dirty="0" err="1"/>
              <a:t>Mini</a:t>
            </a:r>
            <a:r>
              <a:rPr lang="en-US" b="1" dirty="0" err="1"/>
              <a:t>sum</a:t>
            </a:r>
            <a:r>
              <a:rPr lang="en-US" dirty="0"/>
              <a:t> facility location (k-median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Given n points</a:t>
            </a:r>
          </a:p>
          <a:p>
            <a:pPr lvl="1"/>
            <a:r>
              <a:rPr lang="en-US" dirty="0"/>
              <a:t>Find k </a:t>
            </a:r>
            <a:r>
              <a:rPr lang="en-US" dirty="0" smtClean="0"/>
              <a:t>centers</a:t>
            </a:r>
            <a:endParaRPr lang="en-US" dirty="0"/>
          </a:p>
          <a:p>
            <a:pPr lvl="1"/>
            <a:r>
              <a:rPr lang="en-US" dirty="0" smtClean="0"/>
              <a:t>Minimize the </a:t>
            </a:r>
            <a:r>
              <a:rPr lang="en-US" dirty="0"/>
              <a:t>(weighted) </a:t>
            </a:r>
            <a:r>
              <a:rPr lang="en-US" u="sng" dirty="0" smtClean="0"/>
              <a:t>sum</a:t>
            </a:r>
            <a:r>
              <a:rPr lang="en-US" dirty="0" smtClean="0"/>
              <a:t> of </a:t>
            </a:r>
            <a:r>
              <a:rPr lang="en-US" dirty="0"/>
              <a:t>distances </a:t>
            </a:r>
            <a:r>
              <a:rPr lang="en-US" dirty="0" smtClean="0"/>
              <a:t>from </a:t>
            </a:r>
            <a:r>
              <a:rPr lang="en-US" dirty="0"/>
              <a:t>a given set of point </a:t>
            </a:r>
            <a:r>
              <a:rPr lang="en-US" dirty="0" smtClean="0"/>
              <a:t>sites to nearest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1513341"/>
            <a:ext cx="178117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2" y="3352799"/>
            <a:ext cx="8538591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2" y="1017813"/>
            <a:ext cx="838788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3207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1349"/>
            <a:ext cx="824345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0" y="1893498"/>
            <a:ext cx="7013331" cy="344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7025841" cy="8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Distance: X=(x1,…,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norm-1 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Euclidean distance: </a:t>
                </a:r>
                <a:r>
                  <a:rPr lang="en-US" dirty="0" smtClean="0"/>
                  <a:t>norm-2(X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Picture: points with distance 1 from O(0,0)</a:t>
                </a:r>
              </a:p>
              <a:p>
                <a:r>
                  <a:rPr lang="en-US" dirty="0" smtClean="0"/>
                  <a:t>Algorithm: expectation maximization (EM)</a:t>
                </a:r>
              </a:p>
              <a:p>
                <a:pPr lvl="1"/>
                <a:r>
                  <a:rPr lang="en-US" dirty="0" smtClean="0"/>
                  <a:t>E step: all </a:t>
                </a:r>
                <a:r>
                  <a:rPr lang="en-US" dirty="0"/>
                  <a:t>objects are assigned to their nearest median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M step: </a:t>
                </a:r>
                <a:r>
                  <a:rPr lang="en-US" dirty="0"/>
                  <a:t>the medians are recomputed by using the median in each single dimension.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6" descr="F:\140px-Vector_norm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7" b="33648"/>
          <a:stretch/>
        </p:blipFill>
        <p:spPr bwMode="auto">
          <a:xfrm>
            <a:off x="7203621" y="1567543"/>
            <a:ext cx="1333500" cy="29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facility location (k-center)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Exact solution: NP hard</a:t>
            </a:r>
          </a:p>
          <a:p>
            <a:r>
              <a:rPr lang="en-US" dirty="0" smtClean="0"/>
              <a:t>Approximation </a:t>
            </a:r>
            <a:r>
              <a:rPr lang="en-US" dirty="0"/>
              <a:t>factor=</a:t>
            </a:r>
            <a:r>
              <a:rPr lang="en-US" b="1" dirty="0"/>
              <a:t>approximation</a:t>
            </a:r>
            <a:r>
              <a:rPr lang="en-US" dirty="0"/>
              <a:t>/</a:t>
            </a:r>
            <a:r>
              <a:rPr lang="en-US" b="1" dirty="0"/>
              <a:t>optimum</a:t>
            </a:r>
            <a:endParaRPr lang="en-US" dirty="0" smtClean="0"/>
          </a:p>
          <a:p>
            <a:r>
              <a:rPr lang="en-US" dirty="0" smtClean="0"/>
              <a:t>Approximation: also </a:t>
            </a:r>
            <a:r>
              <a:rPr lang="en-US" dirty="0"/>
              <a:t>NP hard when the error is small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Approximation: NP </a:t>
            </a:r>
            <a:r>
              <a:rPr lang="en-US" dirty="0"/>
              <a:t>hard when approximation factor is less than 1.822 (dimension = 2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r>
              <a:rPr lang="en-US" dirty="0" smtClean="0"/>
              <a:t>, 2 </a:t>
            </a:r>
            <a:r>
              <a:rPr lang="en-US" dirty="0"/>
              <a:t>(dimension &gt;2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94225"/>
            <a:ext cx="178117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Minisum</a:t>
            </a:r>
            <a:r>
              <a:rPr lang="en-US" dirty="0"/>
              <a:t> facility location (k-median)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NP-hard:</a:t>
                </a:r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solve </a:t>
                </a:r>
                <a:r>
                  <a:rPr lang="en-US" dirty="0" smtClean="0"/>
                  <a:t>optimally</a:t>
                </a:r>
              </a:p>
              <a:p>
                <a:r>
                  <a:rPr lang="en-US" dirty="0" smtClean="0"/>
                  <a:t>Best known approximation factor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(Li, </a:t>
                </a:r>
                <a:r>
                  <a:rPr lang="en-US" dirty="0" err="1" smtClean="0"/>
                  <a:t>Svensson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General metric space: hard to </a:t>
                </a:r>
                <a:r>
                  <a:rPr lang="en-US" dirty="0" err="1" smtClean="0"/>
                  <a:t>approxmiate</a:t>
                </a:r>
                <a:r>
                  <a:rPr lang="en-US" dirty="0" smtClean="0"/>
                  <a:t>, factor&lt;1+2/e=1.736 (Jain, et.al.) -- greedy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</a:t>
            </a:r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partial failure</a:t>
            </a:r>
          </a:p>
          <a:p>
            <a:pPr lvl="1"/>
            <a:r>
              <a:rPr lang="en-US" dirty="0" smtClean="0"/>
              <a:t>Redundancy</a:t>
            </a:r>
          </a:p>
          <a:p>
            <a:r>
              <a:rPr lang="en-US" dirty="0" smtClean="0"/>
              <a:t>i fault tolerant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system </a:t>
            </a:r>
            <a:r>
              <a:rPr lang="en-US" dirty="0" smtClean="0">
                <a:solidFill>
                  <a:schemeClr val="tx2"/>
                </a:solidFill>
              </a:rPr>
              <a:t>can </a:t>
            </a:r>
            <a:r>
              <a:rPr lang="en-US" dirty="0">
                <a:solidFill>
                  <a:schemeClr val="tx2"/>
                </a:solidFill>
              </a:rPr>
              <a:t>survive faults in </a:t>
            </a:r>
            <a:r>
              <a:rPr lang="en-US" dirty="0" smtClean="0">
                <a:solidFill>
                  <a:schemeClr val="tx2"/>
                </a:solidFill>
              </a:rPr>
              <a:t>i </a:t>
            </a:r>
            <a:r>
              <a:rPr lang="en-US" dirty="0">
                <a:solidFill>
                  <a:schemeClr val="tx2"/>
                </a:solidFill>
              </a:rPr>
              <a:t>components</a:t>
            </a:r>
            <a:r>
              <a:rPr lang="en-US" dirty="0"/>
              <a:t> and still </a:t>
            </a:r>
            <a:r>
              <a:rPr lang="en-US" dirty="0" smtClean="0"/>
              <a:t>work.</a:t>
            </a:r>
          </a:p>
          <a:p>
            <a:r>
              <a:rPr lang="en-US" dirty="0" smtClean="0"/>
              <a:t>Fault tolerant clustering</a:t>
            </a:r>
          </a:p>
          <a:p>
            <a:pPr lvl="1"/>
            <a:r>
              <a:rPr lang="en-US" dirty="0" smtClean="0"/>
              <a:t>Keep i centers instead of one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Nearest Neighbor Distance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Nearest neighbor (Euclidean) distance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nearest neighbor of p: closest point</a:t>
                </a:r>
                <a:endParaRPr lang="en-US" dirty="0"/>
              </a:p>
              <a:p>
                <a:pPr lvl="1"/>
                <a:r>
                  <a:rPr lang="en-US" dirty="0"/>
                  <a:t>NN(</a:t>
                </a:r>
                <a:r>
                  <a:rPr lang="en-US" dirty="0" err="1"/>
                  <a:t>i,p,S</a:t>
                </a:r>
                <a:r>
                  <a:rPr lang="en-US" dirty="0"/>
                  <a:t>) = first </a:t>
                </a:r>
                <a:r>
                  <a:rPr lang="en-US" dirty="0" err="1"/>
                  <a:t>i</a:t>
                </a:r>
                <a:r>
                  <a:rPr lang="en-US" dirty="0"/>
                  <a:t> nearest neighbors of point in set S of points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Triangle inequality (?)</a:t>
                </a:r>
              </a:p>
              <a:p>
                <a:pPr lvl="1"/>
                <a:r>
                  <a:rPr lang="en-US" dirty="0" err="1" smtClean="0"/>
                  <a:t>nn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i,q,S</a:t>
                </a:r>
                <a:r>
                  <a:rPr lang="en-US" dirty="0" smtClean="0"/>
                  <a:t>)+d(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 &gt;=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i,p,S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Proof: </a:t>
                </a:r>
              </a:p>
              <a:p>
                <a:pPr lvl="1"/>
                <a:r>
                  <a:rPr lang="en-US" dirty="0" smtClean="0"/>
                  <a:t>q outside C: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&gt; </a:t>
                </a:r>
                <a:r>
                  <a:rPr lang="en-US" dirty="0" err="1" smtClean="0"/>
                  <a:t>ri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q inside C: (C’ not in C)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𝑜𝑜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fa-IR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6</a:t>
            </a:fld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667000" cy="17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Tolerant k-median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/>
                  <a:t>P,k</a:t>
                </a:r>
                <a:r>
                  <a:rPr lang="en-US" dirty="0"/>
                  <a:t>) = approximation algorithm for k-median</a:t>
                </a:r>
              </a:p>
              <a:p>
                <a:r>
                  <a:rPr lang="en-US" dirty="0"/>
                  <a:t>Algorithm:</a:t>
                </a:r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dirty="0"/>
                  <a:t>Run algorithm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/>
                  <a:t>P,k</a:t>
                </a:r>
                <a:r>
                  <a:rPr lang="en-US" dirty="0"/>
                  <a:t>/i) </a:t>
                </a:r>
                <a:r>
                  <a:rPr lang="en-US" dirty="0">
                    <a:sym typeface="Wingdings" pitchFamily="2" charset="2"/>
                  </a:rPr>
                  <a:t> output: centers={q</a:t>
                </a:r>
                <a:r>
                  <a:rPr lang="en-US" baseline="-25000" dirty="0"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,…,</a:t>
                </a:r>
                <a:r>
                  <a:rPr lang="en-US" dirty="0" err="1">
                    <a:sym typeface="Wingdings" pitchFamily="2" charset="2"/>
                  </a:rPr>
                  <a:t>q</a:t>
                </a:r>
                <a:r>
                  <a:rPr lang="en-US" baseline="-25000" dirty="0" err="1">
                    <a:sym typeface="Wingdings" pitchFamily="2" charset="2"/>
                  </a:rPr>
                  <a:t>k</a:t>
                </a:r>
                <a:r>
                  <a:rPr lang="en-US" baseline="-25000" dirty="0">
                    <a:sym typeface="Wingdings" pitchFamily="2" charset="2"/>
                  </a:rPr>
                  <a:t>/i</a:t>
                </a:r>
                <a:r>
                  <a:rPr lang="en-US" dirty="0">
                    <a:sym typeface="Wingdings" pitchFamily="2" charset="2"/>
                  </a:rPr>
                  <a:t>}</a:t>
                </a:r>
                <a:endParaRPr lang="en-US" dirty="0"/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Fault tolerant</a:t>
                </a:r>
              </a:p>
              <a:p>
                <a:pPr lvl="1"/>
                <a:r>
                  <a:rPr lang="en-US" dirty="0" smtClean="0"/>
                  <a:t>Line 1: k-median to find k/i centers: c-approximation</a:t>
                </a:r>
              </a:p>
              <a:p>
                <a:pPr lvl="1"/>
                <a:r>
                  <a:rPr lang="en-US" dirty="0" smtClean="0"/>
                  <a:t>Line 2: Output = the k centers</a:t>
                </a:r>
              </a:p>
              <a:p>
                <a:pPr lvl="2"/>
                <a:r>
                  <a:rPr lang="en-US" dirty="0" smtClean="0"/>
                  <a:t>(1+2c)-approximation (k-center)</a:t>
                </a:r>
              </a:p>
              <a:p>
                <a:pPr lvl="2"/>
                <a:r>
                  <a:rPr lang="en-US" dirty="0" smtClean="0"/>
                  <a:t>(1+4c)-approximation (k-median)</a:t>
                </a:r>
              </a:p>
              <a:p>
                <a:pPr lvl="2"/>
                <a:r>
                  <a:rPr lang="en-US" dirty="0" smtClean="0"/>
                  <a:t>Proof: triangle inequality on q = nearest center to p</a:t>
                </a:r>
                <a:endParaRPr lang="en-US" dirty="0"/>
              </a:p>
              <a:p>
                <a:pPr marL="365760" lvl="1" indent="-256032">
                  <a:buClr>
                    <a:schemeClr val="accent3"/>
                  </a:buClr>
                  <a:buFont typeface="Georgia"/>
                  <a:buChar char="•"/>
                </a:pPr>
                <a:r>
                  <a:rPr lang="en-US" dirty="0"/>
                  <a:t>This paper: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5+4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≈12−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𝑎𝑝𝑝𝑟𝑜𝑥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K-means (Li, Swenson):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Gonzalez’s Algorithm (k-center)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“Farthest </a:t>
            </a:r>
            <a:r>
              <a:rPr lang="en-US" dirty="0"/>
              <a:t>Point </a:t>
            </a:r>
            <a:r>
              <a:rPr lang="en-US" dirty="0" smtClean="0"/>
              <a:t>Clustering (FPC)”</a:t>
            </a:r>
          </a:p>
          <a:p>
            <a:r>
              <a:rPr lang="en-US" dirty="0" smtClean="0"/>
              <a:t>Best approximation factor for general metric spaces</a:t>
            </a:r>
          </a:p>
          <a:p>
            <a:r>
              <a:rPr lang="en-US" dirty="0" smtClean="0"/>
              <a:t>Total time = O(</a:t>
            </a:r>
            <a:r>
              <a:rPr lang="en-US" dirty="0" err="1" smtClean="0"/>
              <a:t>kn</a:t>
            </a:r>
            <a:r>
              <a:rPr lang="en-US" dirty="0" smtClean="0"/>
              <a:t>), n=#points, k=#clusters</a:t>
            </a:r>
          </a:p>
          <a:p>
            <a:r>
              <a:rPr lang="en-US" dirty="0" smtClean="0"/>
              <a:t>Algorithm: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C={p} (arbitrary point)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Find furthest point in P from C and add it to 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Repeat until |C|=k</a:t>
            </a:r>
          </a:p>
          <a:p>
            <a:pPr marL="557784" indent="-457200"/>
            <a:r>
              <a:rPr lang="en-US" dirty="0" smtClean="0"/>
              <a:t>Implementation: keep clusters =&gt; each step O(n)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1C-D87E-45DC-9672-D497AA6644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epideh">
      <a:majorFont>
        <a:latin typeface="Cambria"/>
        <a:ea typeface=""/>
        <a:cs typeface="B Nazanin"/>
      </a:majorFont>
      <a:minorFont>
        <a:latin typeface="Calibri"/>
        <a:ea typeface=""/>
        <a:cs typeface="B Nazani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2166</TotalTime>
  <Words>958</Words>
  <Application>Microsoft Office PowerPoint</Application>
  <PresentationFormat>On-screen Show (4:3)</PresentationFormat>
  <Paragraphs>157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“Fault Tolerant Clustering Revisited” -- CCCG 2013 Nirman Kumar, Benjamin Raichel</vt:lpstr>
      <vt:lpstr>Facility location</vt:lpstr>
      <vt:lpstr>Minimax facility location (k-center)</vt:lpstr>
      <vt:lpstr>Minisum facility location (k-median)</vt:lpstr>
      <vt:lpstr>Fault Tolerant Clustering</vt:lpstr>
      <vt:lpstr>Nearest Neighbor Distance Metric</vt:lpstr>
      <vt:lpstr>Fault Tolerant k-median</vt:lpstr>
      <vt:lpstr>Analysis</vt:lpstr>
      <vt:lpstr>Gonzalez’s Algorithm (k-center)</vt:lpstr>
      <vt:lpstr>Analysis</vt:lpstr>
      <vt:lpstr>Future work</vt:lpstr>
      <vt:lpstr>New ideas</vt:lpstr>
      <vt:lpstr>Based on a true story!</vt:lpstr>
      <vt:lpstr>k-median</vt:lpstr>
      <vt:lpstr>Randomized rounding</vt:lpstr>
      <vt:lpstr>PowerPoint Presentation</vt:lpstr>
      <vt:lpstr>k-median</vt:lpstr>
      <vt:lpstr>k-median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K-median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Sepideh</dc:creator>
  <cp:lastModifiedBy>Sepideh</cp:lastModifiedBy>
  <cp:revision>391</cp:revision>
  <dcterms:created xsi:type="dcterms:W3CDTF">2013-11-26T18:31:40Z</dcterms:created>
  <dcterms:modified xsi:type="dcterms:W3CDTF">2013-12-23T12:00:17Z</dcterms:modified>
</cp:coreProperties>
</file>