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214" r:id="rId1"/>
  </p:sldMasterIdLst>
  <p:notesMasterIdLst>
    <p:notesMasterId r:id="rId80"/>
  </p:notesMasterIdLst>
  <p:sldIdLst>
    <p:sldId id="257" r:id="rId2"/>
    <p:sldId id="256" r:id="rId3"/>
    <p:sldId id="258" r:id="rId4"/>
    <p:sldId id="289" r:id="rId5"/>
    <p:sldId id="259" r:id="rId6"/>
    <p:sldId id="265" r:id="rId7"/>
    <p:sldId id="261" r:id="rId8"/>
    <p:sldId id="262" r:id="rId9"/>
    <p:sldId id="263" r:id="rId10"/>
    <p:sldId id="264" r:id="rId11"/>
    <p:sldId id="268" r:id="rId12"/>
    <p:sldId id="269" r:id="rId13"/>
    <p:sldId id="334" r:id="rId14"/>
    <p:sldId id="335" r:id="rId15"/>
    <p:sldId id="270" r:id="rId16"/>
    <p:sldId id="271" r:id="rId17"/>
    <p:sldId id="272" r:id="rId18"/>
    <p:sldId id="273" r:id="rId19"/>
    <p:sldId id="274" r:id="rId20"/>
    <p:sldId id="338" r:id="rId21"/>
    <p:sldId id="275" r:id="rId22"/>
    <p:sldId id="276" r:id="rId23"/>
    <p:sldId id="277" r:id="rId24"/>
    <p:sldId id="278" r:id="rId25"/>
    <p:sldId id="279" r:id="rId26"/>
    <p:sldId id="285" r:id="rId27"/>
    <p:sldId id="280" r:id="rId28"/>
    <p:sldId id="281" r:id="rId29"/>
    <p:sldId id="283" r:id="rId30"/>
    <p:sldId id="284" r:id="rId31"/>
    <p:sldId id="286" r:id="rId32"/>
    <p:sldId id="287" r:id="rId33"/>
    <p:sldId id="288" r:id="rId34"/>
    <p:sldId id="336" r:id="rId35"/>
    <p:sldId id="290" r:id="rId36"/>
    <p:sldId id="291" r:id="rId37"/>
    <p:sldId id="292" r:id="rId38"/>
    <p:sldId id="293" r:id="rId39"/>
    <p:sldId id="294" r:id="rId40"/>
    <p:sldId id="337" r:id="rId41"/>
    <p:sldId id="295" r:id="rId42"/>
    <p:sldId id="296" r:id="rId43"/>
    <p:sldId id="297" r:id="rId44"/>
    <p:sldId id="298" r:id="rId45"/>
    <p:sldId id="299" r:id="rId46"/>
    <p:sldId id="300" r:id="rId47"/>
    <p:sldId id="301" r:id="rId48"/>
    <p:sldId id="302" r:id="rId49"/>
    <p:sldId id="303" r:id="rId50"/>
    <p:sldId id="305" r:id="rId51"/>
    <p:sldId id="304" r:id="rId52"/>
    <p:sldId id="306" r:id="rId53"/>
    <p:sldId id="308" r:id="rId54"/>
    <p:sldId id="307"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31" r:id="rId69"/>
    <p:sldId id="330" r:id="rId70"/>
    <p:sldId id="322" r:id="rId71"/>
    <p:sldId id="324" r:id="rId72"/>
    <p:sldId id="332" r:id="rId73"/>
    <p:sldId id="325" r:id="rId74"/>
    <p:sldId id="323" r:id="rId75"/>
    <p:sldId id="326" r:id="rId76"/>
    <p:sldId id="333" r:id="rId77"/>
    <p:sldId id="339" r:id="rId78"/>
    <p:sldId id="340" r:id="rId79"/>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7C80"/>
    <a:srgbClr val="DDA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58E59DA-67FC-4E7A-BF72-FD453DE7D737}" type="datetimeFigureOut">
              <a:rPr lang="fa-IR" smtClean="0"/>
              <a:t>09/01/1437</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2B357B7-6458-4605-A61B-99AA8A144C8C}" type="slidenum">
              <a:rPr lang="fa-IR" smtClean="0"/>
              <a:t>‹#›</a:t>
            </a:fld>
            <a:endParaRPr lang="fa-IR"/>
          </a:p>
        </p:txBody>
      </p:sp>
    </p:spTree>
    <p:extLst>
      <p:ext uri="{BB962C8B-B14F-4D97-AF65-F5344CB8AC3E}">
        <p14:creationId xmlns:p14="http://schemas.microsoft.com/office/powerpoint/2010/main" val="38267776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2B357B7-6458-4605-A61B-99AA8A144C8C}" type="slidenum">
              <a:rPr lang="fa-IR" smtClean="0"/>
              <a:t>1</a:t>
            </a:fld>
            <a:endParaRPr lang="fa-IR"/>
          </a:p>
        </p:txBody>
      </p:sp>
    </p:spTree>
    <p:extLst>
      <p:ext uri="{BB962C8B-B14F-4D97-AF65-F5344CB8AC3E}">
        <p14:creationId xmlns:p14="http://schemas.microsoft.com/office/powerpoint/2010/main" val="3873051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42B357B7-6458-4605-A61B-99AA8A144C8C}" type="slidenum">
              <a:rPr lang="fa-IR" smtClean="0"/>
              <a:t>7</a:t>
            </a:fld>
            <a:endParaRPr lang="fa-IR"/>
          </a:p>
        </p:txBody>
      </p:sp>
    </p:spTree>
    <p:extLst>
      <p:ext uri="{BB962C8B-B14F-4D97-AF65-F5344CB8AC3E}">
        <p14:creationId xmlns:p14="http://schemas.microsoft.com/office/powerpoint/2010/main" val="1931676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7C536E-8426-4678-A941-CADEAF8944ED}"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482447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C3F677-D7DD-4BBD-A0D6-BC3FEA6C6470}"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2977356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01CD0F-9C75-44A6-8D7F-4A226EEE6B2F}"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2178F26-AB78-4CEA-8932-51B8613BD7D6}" type="slidenum">
              <a:rPr lang="fa-IR" smtClean="0"/>
              <a:t>‹#›</a:t>
            </a:fld>
            <a:endParaRPr lang="fa-I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5387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27C1016-B5B6-4BDA-8DF0-7F7A4150CDD4}"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402296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AF16DC2-A954-4CC9-B7CC-DA94200D8B51}"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2178F26-AB78-4CEA-8932-51B8613BD7D6}" type="slidenum">
              <a:rPr lang="fa-IR" smtClean="0"/>
              <a:t>‹#›</a:t>
            </a:fld>
            <a:endParaRPr lang="fa-I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48537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35DA8D-985D-4A6E-BC25-64F95B1CA6B9}"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4235641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127604-7984-4027-9357-4384539BC314}"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3255359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BA31BF-F700-4A1A-A6FF-40FBD2913EC1}"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2715014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13DCA3-4816-4C48-A06B-13908B7B589D}"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3692861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113C62-B413-40A4-BDE7-9A67EC42F31F}" type="datetime8">
              <a:rPr lang="fa-IR" smtClean="0"/>
              <a:t>22 اُكتبر 15</a:t>
            </a:fld>
            <a:endParaRPr lang="fa-IR"/>
          </a:p>
        </p:txBody>
      </p:sp>
      <p:sp>
        <p:nvSpPr>
          <p:cNvPr id="5" name="Footer Placeholder 4"/>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2451606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E383C9-19E0-4938-896D-3980F9E9C520}"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3408078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12830E-C7C8-47E1-A75C-4E49C1613962}" type="datetime8">
              <a:rPr lang="fa-IR" smtClean="0"/>
              <a:t>22 اُكتبر 15</a:t>
            </a:fld>
            <a:endParaRPr lang="fa-IR"/>
          </a:p>
        </p:txBody>
      </p:sp>
      <p:sp>
        <p:nvSpPr>
          <p:cNvPr id="8" name="Footer Placeholder 7"/>
          <p:cNvSpPr>
            <a:spLocks noGrp="1"/>
          </p:cNvSpPr>
          <p:nvPr>
            <p:ph type="ftr" sz="quarter" idx="11"/>
          </p:nvPr>
        </p:nvSpPr>
        <p:spPr/>
        <p:txBody>
          <a:bodyPr/>
          <a:lstStyle/>
          <a:p>
            <a:r>
              <a:rPr lang="en-US" smtClean="0"/>
              <a:t>www.biology86.ir</a:t>
            </a:r>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66126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9CA4EDD-1ADF-4373-8E7D-883E571AADF4}" type="datetime8">
              <a:rPr lang="fa-IR" smtClean="0"/>
              <a:t>22 اُكتبر 15</a:t>
            </a:fld>
            <a:endParaRPr lang="fa-IR"/>
          </a:p>
        </p:txBody>
      </p:sp>
      <p:sp>
        <p:nvSpPr>
          <p:cNvPr id="4" name="Footer Placeholder 3"/>
          <p:cNvSpPr>
            <a:spLocks noGrp="1"/>
          </p:cNvSpPr>
          <p:nvPr>
            <p:ph type="ftr" sz="quarter" idx="11"/>
          </p:nvPr>
        </p:nvSpPr>
        <p:spPr/>
        <p:txBody>
          <a:bodyPr/>
          <a:lstStyle/>
          <a:p>
            <a:r>
              <a:rPr lang="en-US" smtClean="0"/>
              <a:t>www.biology86.ir</a:t>
            </a:r>
            <a:endParaRPr lang="fa-I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1370897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914C15-E102-413A-A0B5-AEB9C1652A81}" type="datetime8">
              <a:rPr lang="fa-IR" smtClean="0"/>
              <a:t>22 اُكتبر 15</a:t>
            </a:fld>
            <a:endParaRPr lang="fa-IR"/>
          </a:p>
        </p:txBody>
      </p:sp>
      <p:sp>
        <p:nvSpPr>
          <p:cNvPr id="3" name="Footer Placeholder 2"/>
          <p:cNvSpPr>
            <a:spLocks noGrp="1"/>
          </p:cNvSpPr>
          <p:nvPr>
            <p:ph type="ftr" sz="quarter" idx="11"/>
          </p:nvPr>
        </p:nvSpPr>
        <p:spPr/>
        <p:txBody>
          <a:bodyPr/>
          <a:lstStyle/>
          <a:p>
            <a:r>
              <a:rPr lang="en-US" smtClean="0"/>
              <a:t>www.biology86.ir</a:t>
            </a:r>
            <a:endParaRPr lang="fa-I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98090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5EFD1D-BAAD-4E5B-8D8A-46AC7DC1A901}"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3292919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29215-A986-497E-91CD-0C05CE60ACA9}" type="datetime8">
              <a:rPr lang="fa-IR" smtClean="0"/>
              <a:t>22 اُكتبر 15</a:t>
            </a:fld>
            <a:endParaRPr lang="fa-IR"/>
          </a:p>
        </p:txBody>
      </p:sp>
      <p:sp>
        <p:nvSpPr>
          <p:cNvPr id="6" name="Footer Placeholder 5"/>
          <p:cNvSpPr>
            <a:spLocks noGrp="1"/>
          </p:cNvSpPr>
          <p:nvPr>
            <p:ph type="ftr" sz="quarter" idx="11"/>
          </p:nvPr>
        </p:nvSpPr>
        <p:spPr/>
        <p:txBody>
          <a:bodyPr/>
          <a:lstStyle/>
          <a:p>
            <a:r>
              <a:rPr lang="en-US" smtClean="0"/>
              <a:t>www.biology86.ir</a:t>
            </a:r>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2178F26-AB78-4CEA-8932-51B8613BD7D6}" type="slidenum">
              <a:rPr lang="fa-IR" smtClean="0"/>
              <a:t>‹#›</a:t>
            </a:fld>
            <a:endParaRPr lang="fa-IR"/>
          </a:p>
        </p:txBody>
      </p:sp>
    </p:spTree>
    <p:extLst>
      <p:ext uri="{BB962C8B-B14F-4D97-AF65-F5344CB8AC3E}">
        <p14:creationId xmlns:p14="http://schemas.microsoft.com/office/powerpoint/2010/main" val="4261475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0636B51-CF0D-4335-B227-5BEA0DC2C3A1}" type="datetime8">
              <a:rPr lang="fa-IR" smtClean="0"/>
              <a:t>22 اُكتبر 15</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www.biology86.ir</a:t>
            </a:r>
            <a:endParaRPr lang="fa-I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2178F26-AB78-4CEA-8932-51B8613BD7D6}" type="slidenum">
              <a:rPr lang="fa-IR" smtClean="0"/>
              <a:t>‹#›</a:t>
            </a:fld>
            <a:endParaRPr lang="fa-IR"/>
          </a:p>
        </p:txBody>
      </p:sp>
    </p:spTree>
    <p:extLst>
      <p:ext uri="{BB962C8B-B14F-4D97-AF65-F5344CB8AC3E}">
        <p14:creationId xmlns:p14="http://schemas.microsoft.com/office/powerpoint/2010/main" val="1274456544"/>
      </p:ext>
    </p:extLst>
  </p:cSld>
  <p:clrMap bg1="lt1" tx1="dk1" bg2="lt2" tx2="dk2" accent1="accent1" accent2="accent2" accent3="accent3" accent4="accent4" accent5="accent5" accent6="accent6" hlink="hlink" folHlink="folHlink"/>
  <p:sldLayoutIdLst>
    <p:sldLayoutId id="2147484215" r:id="rId1"/>
    <p:sldLayoutId id="2147484216" r:id="rId2"/>
    <p:sldLayoutId id="2147484217" r:id="rId3"/>
    <p:sldLayoutId id="2147484218" r:id="rId4"/>
    <p:sldLayoutId id="2147484219" r:id="rId5"/>
    <p:sldLayoutId id="2147484220" r:id="rId6"/>
    <p:sldLayoutId id="2147484221" r:id="rId7"/>
    <p:sldLayoutId id="2147484222" r:id="rId8"/>
    <p:sldLayoutId id="2147484223" r:id="rId9"/>
    <p:sldLayoutId id="2147484224" r:id="rId10"/>
    <p:sldLayoutId id="2147484225" r:id="rId11"/>
    <p:sldLayoutId id="2147484226" r:id="rId12"/>
    <p:sldLayoutId id="2147484227" r:id="rId13"/>
    <p:sldLayoutId id="2147484228" r:id="rId14"/>
    <p:sldLayoutId id="2147484229" r:id="rId15"/>
    <p:sldLayoutId id="2147484230" r:id="rId16"/>
  </p:sldLayoutIdLst>
  <mc:AlternateContent xmlns:mc="http://schemas.openxmlformats.org/markup-compatibility/2006" xmlns:p14="http://schemas.microsoft.com/office/powerpoint/2010/main">
    <mc:Choice Requires="p14">
      <p:transition p14:dur="0"/>
    </mc:Choice>
    <mc:Fallback xmlns="">
      <p:transition/>
    </mc:Fallback>
  </mc:AlternateContent>
  <p:hf sldNum="0" hd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4.swf"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2.swf" TargetMode="External"/><Relationship Id="rId2" Type="http://schemas.openxmlformats.org/officeDocument/2006/relationships/hyperlink" Target="1.swf"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hyperlink" Target="3.swf"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hyperlink" Target="http://www.biology86.ir/"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a:solidFill>
            <a:schemeClr val="tx2">
              <a:lumMod val="75000"/>
            </a:schemeClr>
          </a:solidFill>
        </p:spPr>
        <p:txBody>
          <a:bodyPr>
            <a:normAutofit/>
          </a:bodyPr>
          <a:lstStyle/>
          <a:p>
            <a:pPr algn="ctr"/>
            <a:r>
              <a:rPr lang="fa-IR" sz="4000" b="1" dirty="0">
                <a:solidFill>
                  <a:schemeClr val="bg1"/>
                </a:solidFill>
                <a:cs typeface="B Nazanin" panose="00000400000000000000" pitchFamily="2" charset="-78"/>
              </a:rPr>
              <a:t>به نام خداوند مهربان</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مجموعه ی کنکوری و آموزشی پاورپوینت های زیست شناسی</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پایه ی چهارم دبیرستان</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رشته ی علوم تجربی</a:t>
            </a:r>
            <a:br>
              <a:rPr lang="fa-IR" sz="4000" b="1" dirty="0">
                <a:solidFill>
                  <a:schemeClr val="bg1"/>
                </a:solidFill>
                <a:cs typeface="B Nazanin" panose="00000400000000000000" pitchFamily="2" charset="-78"/>
              </a:rPr>
            </a:br>
            <a:r>
              <a:rPr lang="en-US" sz="4000" b="1" dirty="0">
                <a:solidFill>
                  <a:schemeClr val="bg1"/>
                </a:solidFill>
                <a:latin typeface="Times New Roman" panose="02020603050405020304" pitchFamily="18" charset="0"/>
                <a:cs typeface="Times New Roman" panose="02020603050405020304" pitchFamily="18" charset="0"/>
              </a:rPr>
              <a:t>www.biology86.ir</a:t>
            </a:r>
            <a:r>
              <a:rPr lang="fa-IR" sz="4000" b="1" dirty="0">
                <a:solidFill>
                  <a:schemeClr val="bg1"/>
                </a:solidFill>
                <a:cs typeface="B Nazanin" panose="00000400000000000000" pitchFamily="2" charset="-78"/>
              </a:rPr>
              <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تهیه و تنظیم : زبیر محمدی محصل</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کارشناسی ارشد فیزیولوژی گیاهی</a:t>
            </a:r>
            <a:br>
              <a:rPr lang="fa-IR" sz="4000" b="1" dirty="0">
                <a:solidFill>
                  <a:schemeClr val="bg1"/>
                </a:solidFill>
                <a:cs typeface="B Nazanin" panose="00000400000000000000" pitchFamily="2" charset="-78"/>
              </a:rPr>
            </a:br>
            <a:r>
              <a:rPr lang="fa-IR" sz="4000" b="1" dirty="0">
                <a:solidFill>
                  <a:schemeClr val="bg1"/>
                </a:solidFill>
                <a:cs typeface="B Nazanin" panose="00000400000000000000" pitchFamily="2" charset="-78"/>
              </a:rPr>
              <a:t>دبیر زیست شناسی شهرستان مهاباد</a:t>
            </a:r>
            <a:endParaRPr lang="fa-IR" dirty="0">
              <a:solidFill>
                <a:schemeClr val="bg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6918683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a:solidFill>
            <a:srgbClr val="DDAFF1"/>
          </a:solidFill>
        </p:spPr>
        <p:txBody>
          <a:bodyPr>
            <a:noAutofit/>
          </a:bodyPr>
          <a:lstStyle/>
          <a:p>
            <a:pPr algn="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4- در جریان رونویسی، </a:t>
            </a:r>
            <a:r>
              <a:rPr lang="en-US" sz="3200" b="1" dirty="0" err="1" smtClean="0">
                <a:solidFill>
                  <a:schemeClr val="tx1"/>
                </a:solidFill>
                <a:cs typeface="B Nazanin" panose="00000400000000000000" pitchFamily="2" charset="-78"/>
              </a:rPr>
              <a:t>rRNA</a:t>
            </a:r>
            <a:r>
              <a:rPr lang="fa-IR" sz="3200" b="1" dirty="0" smtClean="0">
                <a:solidFill>
                  <a:schemeClr val="tx1"/>
                </a:solidFill>
                <a:cs typeface="B Nazanin" panose="00000400000000000000" pitchFamily="2" charset="-78"/>
              </a:rPr>
              <a:t> یوکاریوتی(قورباغه)در سلول پروکاریوتی (اشریشیاکلای)  ساخته شد </a:t>
            </a: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این رونویسی توسط </a:t>
            </a:r>
            <a:r>
              <a:rPr lang="en-US" sz="3200" b="1" dirty="0" smtClean="0">
                <a:solidFill>
                  <a:schemeClr val="tx1"/>
                </a:solidFill>
                <a:cs typeface="B Nazanin" panose="00000400000000000000" pitchFamily="2" charset="-78"/>
              </a:rPr>
              <a:t>RNA</a:t>
            </a:r>
            <a:r>
              <a:rPr lang="fa-IR" sz="3200" b="1" dirty="0" smtClean="0">
                <a:solidFill>
                  <a:schemeClr val="tx1"/>
                </a:solidFill>
                <a:cs typeface="B Nazanin" panose="00000400000000000000" pitchFamily="2" charset="-78"/>
              </a:rPr>
              <a:t>پلیمراز پروکاریوتی و در سیتوپلاسم  انجام می شود</a:t>
            </a: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در صورتی که در قورباغه در هسته و توسط  </a:t>
            </a:r>
            <a:r>
              <a:rPr lang="en-US" sz="3200" b="1" dirty="0" smtClean="0">
                <a:solidFill>
                  <a:srgbClr val="FF0000"/>
                </a:solidFill>
                <a:cs typeface="B Nazanin" panose="00000400000000000000" pitchFamily="2" charset="-78"/>
              </a:rPr>
              <a:t>RNA</a:t>
            </a:r>
            <a:r>
              <a:rPr lang="fa-IR" sz="3200" b="1" dirty="0" smtClean="0">
                <a:solidFill>
                  <a:srgbClr val="FF0000"/>
                </a:solidFill>
                <a:cs typeface="B Nazanin" panose="00000400000000000000" pitchFamily="2" charset="-78"/>
              </a:rPr>
              <a:t>پلیمراز</a:t>
            </a:r>
            <a:r>
              <a:rPr lang="en-US" sz="3200" b="1" dirty="0" smtClean="0">
                <a:solidFill>
                  <a:srgbClr val="FF0000"/>
                </a:solidFill>
                <a:cs typeface="B Nazanin" panose="00000400000000000000" pitchFamily="2" charset="-78"/>
              </a:rPr>
              <a:t> I </a:t>
            </a:r>
            <a:r>
              <a:rPr lang="fa-IR" sz="3200" b="1" dirty="0" smtClean="0">
                <a:solidFill>
                  <a:schemeClr val="tx1"/>
                </a:solidFill>
                <a:cs typeface="B Nazanin" panose="00000400000000000000" pitchFamily="2" charset="-78"/>
              </a:rPr>
              <a:t> انجام می شود</a:t>
            </a: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t>
            </a:r>
            <a:r>
              <a:rPr lang="fa-IR" sz="3200" b="1" dirty="0" smtClean="0">
                <a:solidFill>
                  <a:srgbClr val="002060"/>
                </a:solidFill>
                <a:cs typeface="B Titr" panose="00000700000000000000" pitchFamily="2" charset="-78"/>
              </a:rPr>
              <a:t>دلیل رونویسی ژن یوکاریوتی توسط سلول پروکاریوتی </a:t>
            </a:r>
            <a:br>
              <a:rPr lang="fa-IR" sz="3200" b="1" dirty="0" smtClean="0">
                <a:solidFill>
                  <a:srgbClr val="002060"/>
                </a:solidFill>
                <a:cs typeface="B Titr" panose="00000700000000000000" pitchFamily="2" charset="-78"/>
              </a:rPr>
            </a:br>
            <a:r>
              <a:rPr lang="fa-IR" sz="3200" b="1" dirty="0">
                <a:solidFill>
                  <a:srgbClr val="002060"/>
                </a:solidFill>
                <a:cs typeface="B Titr" panose="00000700000000000000" pitchFamily="2" charset="-78"/>
              </a:rPr>
              <a:t> </a:t>
            </a:r>
            <a:r>
              <a:rPr lang="fa-IR" sz="3200" b="1" dirty="0" smtClean="0">
                <a:solidFill>
                  <a:srgbClr val="002060"/>
                </a:solidFill>
                <a:cs typeface="B Titr" panose="00000700000000000000" pitchFamily="2" charset="-78"/>
              </a:rPr>
              <a:t>                                          عمومی بودن رمزهای ژنتیکی است.</a:t>
            </a:r>
            <a:endParaRPr lang="fa-IR" sz="3200" b="1" dirty="0">
              <a:solidFill>
                <a:srgbClr val="00206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757875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a:solidFill>
            <a:srgbClr val="DDAFF1"/>
          </a:solidFill>
        </p:spPr>
        <p:txBody>
          <a:bodyPr>
            <a:noAutofit/>
          </a:bodyPr>
          <a:lstStyle/>
          <a:p>
            <a:pPr algn="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4- اولین جانداری که دست ورزی ژنی (تغییر ژنتیکی پیدا کرد)شد باکتری اشریشیاکلای است :</a:t>
            </a:r>
            <a:br>
              <a:rPr lang="fa-IR" sz="3200" b="1" dirty="0" smtClean="0">
                <a:solidFill>
                  <a:schemeClr val="tx1"/>
                </a:solidFill>
                <a:cs typeface="B Nazanin" panose="00000400000000000000" pitchFamily="2" charset="-78"/>
              </a:rPr>
            </a:b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باکتری </a:t>
            </a:r>
            <a:r>
              <a:rPr lang="en-US" sz="3200" b="1" dirty="0" err="1" smtClean="0">
                <a:solidFill>
                  <a:schemeClr val="tx1"/>
                </a:solidFill>
                <a:cs typeface="B Nazanin" panose="00000400000000000000" pitchFamily="2" charset="-78"/>
              </a:rPr>
              <a:t>E.coli</a:t>
            </a:r>
            <a:r>
              <a:rPr lang="fa-IR" sz="3200" b="1" dirty="0" smtClean="0">
                <a:solidFill>
                  <a:schemeClr val="tx1"/>
                </a:solidFill>
                <a:cs typeface="B Nazanin" panose="00000400000000000000" pitchFamily="2" charset="-78"/>
              </a:rPr>
              <a:t> پروکاریوتی است.</a:t>
            </a:r>
            <a:br>
              <a:rPr lang="fa-IR" sz="3200" b="1" dirty="0" smtClean="0">
                <a:solidFill>
                  <a:schemeClr val="tx1"/>
                </a:solidFill>
                <a:cs typeface="B Nazanin" panose="00000400000000000000" pitchFamily="2" charset="-78"/>
              </a:rPr>
            </a:b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چون مواد مورد نیاز خود را محیط کسب می کند هتروتروف است. </a:t>
            </a:r>
            <a:br>
              <a:rPr lang="fa-IR" sz="3200" b="1" dirty="0" smtClean="0">
                <a:solidFill>
                  <a:schemeClr val="tx1"/>
                </a:solidFill>
                <a:cs typeface="B Nazanin" panose="00000400000000000000" pitchFamily="2" charset="-78"/>
              </a:rPr>
            </a:b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با توجه به پروکاریوتی بودن آن به ساختار سلولی ،همانند سازی و رونویسی و ..... و مقایسه ی آن با سلول یوکاریوتی توجه کنید.</a:t>
            </a:r>
            <a:endParaRPr lang="fa-IR" sz="3200" b="1" dirty="0">
              <a:solidFill>
                <a:srgbClr val="00206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299638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آنزیم</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محدود کننده</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مانند</a:t>
            </a:r>
            <a:r>
              <a:rPr lang="en-US" b="1" dirty="0">
                <a:solidFill>
                  <a:schemeClr val="tx1"/>
                </a:solidFill>
                <a:cs typeface="B Nazanin" panose="00000400000000000000" pitchFamily="2" charset="-78"/>
              </a:rPr>
              <a:t> ECOR </a:t>
            </a:r>
            <a:r>
              <a:rPr lang="en-US" b="1" dirty="0" smtClean="0">
                <a:solidFill>
                  <a:schemeClr val="tx1"/>
                </a:solidFill>
                <a:cs typeface="B Nazanin" panose="00000400000000000000" pitchFamily="2" charset="-78"/>
              </a:rPr>
              <a:t>I</a:t>
            </a:r>
            <a:r>
              <a:rPr lang="en-US" b="1" dirty="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ight Brace 2"/>
          <p:cNvSpPr/>
          <p:nvPr/>
        </p:nvSpPr>
        <p:spPr>
          <a:xfrm>
            <a:off x="9577952" y="154983"/>
            <a:ext cx="557939" cy="6734014"/>
          </a:xfrm>
          <a:prstGeom prst="rightBrace">
            <a:avLst>
              <a:gd name="adj1" fmla="val 52777"/>
              <a:gd name="adj2" fmla="val 50000"/>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ln>
                <a:solidFill>
                  <a:sysClr val="windowText" lastClr="000000"/>
                </a:solidFill>
              </a:ln>
            </a:endParaRPr>
          </a:p>
        </p:txBody>
      </p:sp>
      <p:sp>
        <p:nvSpPr>
          <p:cNvPr id="4" name="TextBox 3"/>
          <p:cNvSpPr txBox="1"/>
          <p:nvPr/>
        </p:nvSpPr>
        <p:spPr>
          <a:xfrm>
            <a:off x="185980" y="154983"/>
            <a:ext cx="9670942" cy="6494085"/>
          </a:xfrm>
          <a:prstGeom prst="rect">
            <a:avLst/>
          </a:prstGeom>
          <a:noFill/>
        </p:spPr>
        <p:txBody>
          <a:bodyPr wrap="square" rtlCol="1">
            <a:spAutoFit/>
          </a:bodyPr>
          <a:lstStyle/>
          <a:p>
            <a:r>
              <a:rPr lang="fa-IR" sz="3200" b="1" dirty="0" smtClean="0">
                <a:cs typeface="B Nazanin" panose="00000400000000000000" pitchFamily="2" charset="-78"/>
              </a:rPr>
              <a:t>1- پروتئینی است.</a:t>
            </a:r>
          </a:p>
          <a:p>
            <a:endParaRPr lang="fa-IR" sz="3200" b="1" dirty="0" smtClean="0">
              <a:cs typeface="B Nazanin" panose="00000400000000000000" pitchFamily="2" charset="-78"/>
            </a:endParaRPr>
          </a:p>
          <a:p>
            <a:r>
              <a:rPr lang="fa-IR" sz="3200" b="1" dirty="0" smtClean="0">
                <a:cs typeface="B Nazanin" panose="00000400000000000000" pitchFamily="2" charset="-78"/>
              </a:rPr>
              <a:t>2- باکتریایی است(مخصوص پروکاریوت ها می باشد).</a:t>
            </a:r>
          </a:p>
          <a:p>
            <a:endParaRPr lang="fa-IR" sz="3200" b="1" dirty="0">
              <a:cs typeface="B Nazanin" panose="00000400000000000000" pitchFamily="2" charset="-78"/>
            </a:endParaRPr>
          </a:p>
          <a:p>
            <a:r>
              <a:rPr lang="fa-IR" sz="3200" b="1" dirty="0" smtClean="0">
                <a:cs typeface="B Nazanin" panose="00000400000000000000" pitchFamily="2" charset="-78"/>
              </a:rPr>
              <a:t>- رونویسی از ژن آن توسط </a:t>
            </a:r>
            <a:r>
              <a:rPr lang="en-US" sz="3200" b="1" dirty="0" smtClean="0">
                <a:cs typeface="B Nazanin" panose="00000400000000000000" pitchFamily="2" charset="-78"/>
              </a:rPr>
              <a:t>RNA</a:t>
            </a:r>
            <a:r>
              <a:rPr lang="fa-IR" sz="3200" b="1" dirty="0" smtClean="0">
                <a:cs typeface="B Nazanin" panose="00000400000000000000" pitchFamily="2" charset="-78"/>
              </a:rPr>
              <a:t> پلیمراز پروکاریوتی انجام می شود.</a:t>
            </a:r>
          </a:p>
          <a:p>
            <a:endParaRPr lang="fa-IR" sz="3200" b="1" dirty="0">
              <a:cs typeface="B Nazanin" panose="00000400000000000000" pitchFamily="2" charset="-78"/>
            </a:endParaRPr>
          </a:p>
          <a:p>
            <a:r>
              <a:rPr lang="fa-IR" sz="3200" b="1" dirty="0" smtClean="0">
                <a:cs typeface="B Nazanin" panose="00000400000000000000" pitchFamily="2" charset="-78"/>
              </a:rPr>
              <a:t>-رونویسی آن توسط سیستم اپران تنظیم می شود.</a:t>
            </a:r>
          </a:p>
          <a:p>
            <a:endParaRPr lang="fa-IR" sz="3200" b="1" dirty="0">
              <a:cs typeface="B Nazanin" panose="00000400000000000000" pitchFamily="2" charset="-78"/>
            </a:endParaRPr>
          </a:p>
          <a:p>
            <a:r>
              <a:rPr lang="fa-IR" sz="3200" b="1" dirty="0" smtClean="0">
                <a:cs typeface="B Nazanin" panose="00000400000000000000" pitchFamily="2" charset="-78"/>
              </a:rPr>
              <a:t>3- برای بریدن </a:t>
            </a:r>
            <a:r>
              <a:rPr lang="en-US" sz="3200" b="1" dirty="0" smtClean="0">
                <a:cs typeface="B Nazanin" panose="00000400000000000000" pitchFamily="2" charset="-78"/>
              </a:rPr>
              <a:t>DNA</a:t>
            </a:r>
            <a:r>
              <a:rPr lang="fa-IR" sz="3200" b="1" dirty="0" smtClean="0">
                <a:cs typeface="B Nazanin" panose="00000400000000000000" pitchFamily="2" charset="-78"/>
              </a:rPr>
              <a:t> در مهندسی ژنتیک به کار می رود.</a:t>
            </a:r>
          </a:p>
          <a:p>
            <a:endParaRPr lang="fa-IR" sz="3200" b="1" dirty="0">
              <a:cs typeface="B Nazanin" panose="00000400000000000000" pitchFamily="2" charset="-78"/>
            </a:endParaRPr>
          </a:p>
          <a:p>
            <a:r>
              <a:rPr lang="fa-IR" sz="3200" b="1" dirty="0" smtClean="0">
                <a:cs typeface="B Nazanin" panose="00000400000000000000" pitchFamily="2" charset="-78"/>
              </a:rPr>
              <a:t>-توالی </a:t>
            </a:r>
            <a:r>
              <a:rPr lang="fa-IR" sz="3200" b="1" dirty="0" smtClean="0">
                <a:solidFill>
                  <a:srgbClr val="FF0000"/>
                </a:solidFill>
                <a:cs typeface="B Nazanin" panose="00000400000000000000" pitchFamily="2" charset="-78"/>
              </a:rPr>
              <a:t>کوتاه</a:t>
            </a:r>
            <a:r>
              <a:rPr lang="fa-IR" sz="3200" b="1" dirty="0" smtClean="0">
                <a:cs typeface="B Nazanin" panose="00000400000000000000" pitchFamily="2" charset="-78"/>
              </a:rPr>
              <a:t> و </a:t>
            </a:r>
            <a:r>
              <a:rPr lang="fa-IR" sz="3200" b="1" dirty="0" smtClean="0">
                <a:solidFill>
                  <a:srgbClr val="FF0000"/>
                </a:solidFill>
                <a:cs typeface="B Nazanin" panose="00000400000000000000" pitchFamily="2" charset="-78"/>
              </a:rPr>
              <a:t>خاصی</a:t>
            </a:r>
            <a:r>
              <a:rPr lang="fa-IR" sz="3200" b="1" dirty="0" smtClean="0">
                <a:cs typeface="B Nazanin" panose="00000400000000000000" pitchFamily="2" charset="-78"/>
              </a:rPr>
              <a:t> از </a:t>
            </a:r>
            <a:r>
              <a:rPr lang="en-US" sz="3200" b="1" dirty="0" smtClean="0">
                <a:cs typeface="B Nazanin" panose="00000400000000000000" pitchFamily="2" charset="-78"/>
              </a:rPr>
              <a:t>DNA </a:t>
            </a:r>
            <a:r>
              <a:rPr lang="fa-IR" sz="3200" b="1" dirty="0" smtClean="0">
                <a:cs typeface="B Nazanin" panose="00000400000000000000" pitchFamily="2" charset="-78"/>
              </a:rPr>
              <a:t> را </a:t>
            </a:r>
            <a:r>
              <a:rPr lang="fa-IR" sz="3200" b="1" dirty="0" smtClean="0">
                <a:solidFill>
                  <a:srgbClr val="FF0000"/>
                </a:solidFill>
                <a:cs typeface="B Nazanin" panose="00000400000000000000" pitchFamily="2" charset="-78"/>
              </a:rPr>
              <a:t>شناسایی </a:t>
            </a:r>
            <a:r>
              <a:rPr lang="fa-IR" sz="3200" b="1" dirty="0" smtClean="0">
                <a:cs typeface="B Nazanin" panose="00000400000000000000" pitchFamily="2" charset="-78"/>
              </a:rPr>
              <a:t>و</a:t>
            </a:r>
            <a:r>
              <a:rPr lang="fa-IR" sz="3200" b="1" dirty="0" smtClean="0">
                <a:solidFill>
                  <a:srgbClr val="FF0000"/>
                </a:solidFill>
                <a:cs typeface="B Nazanin" panose="00000400000000000000" pitchFamily="2" charset="-78"/>
              </a:rPr>
              <a:t> سپس برش</a:t>
            </a:r>
            <a:r>
              <a:rPr lang="fa-IR" sz="3200" b="1" dirty="0" smtClean="0">
                <a:cs typeface="B Nazanin" panose="00000400000000000000" pitchFamily="2" charset="-78"/>
              </a:rPr>
              <a:t> می دهند.</a:t>
            </a:r>
          </a:p>
          <a:p>
            <a:endParaRPr lang="fa-IR" sz="3200" b="1" dirty="0" smtClean="0">
              <a:cs typeface="B Nazanin" panose="00000400000000000000" pitchFamily="2" charset="-78"/>
            </a:endParaRPr>
          </a:p>
          <a:p>
            <a:r>
              <a:rPr lang="fa-IR" sz="3200" b="1" dirty="0" smtClean="0">
                <a:cs typeface="B Nazanin" panose="00000400000000000000" pitchFamily="2" charset="-78"/>
              </a:rPr>
              <a:t>به این توالی خاص از </a:t>
            </a:r>
            <a:r>
              <a:rPr lang="en-US" sz="3200" b="1" dirty="0" smtClean="0">
                <a:cs typeface="B Nazanin" panose="00000400000000000000" pitchFamily="2" charset="-78"/>
              </a:rPr>
              <a:t>DNA</a:t>
            </a:r>
            <a:r>
              <a:rPr lang="fa-IR" sz="3200" b="1" dirty="0" smtClean="0">
                <a:cs typeface="B Nazanin" panose="00000400000000000000" pitchFamily="2" charset="-78"/>
              </a:rPr>
              <a:t>  ،</a:t>
            </a:r>
            <a:r>
              <a:rPr lang="fa-IR" sz="3200" b="1" dirty="0" smtClean="0">
                <a:solidFill>
                  <a:srgbClr val="FF0000"/>
                </a:solidFill>
                <a:latin typeface="MS Reference Specialty" panose="05000500000000000000" pitchFamily="2" charset="2"/>
                <a:cs typeface="B Titr" panose="00000700000000000000" pitchFamily="2" charset="-78"/>
              </a:rPr>
              <a:t>جایگاه تشخیص</a:t>
            </a:r>
            <a:r>
              <a:rPr lang="fa-IR" sz="3200" b="1" dirty="0" smtClean="0">
                <a:latin typeface="MS Reference Specialty" panose="05000500000000000000" pitchFamily="2" charset="2"/>
                <a:cs typeface="B Titr" panose="00000700000000000000" pitchFamily="2" charset="-78"/>
              </a:rPr>
              <a:t> </a:t>
            </a:r>
            <a:r>
              <a:rPr lang="fa-IR" sz="3200" b="1" dirty="0" smtClean="0">
                <a:cs typeface="B Nazanin" panose="00000400000000000000" pitchFamily="2" charset="-78"/>
              </a:rPr>
              <a:t>می گویند.</a:t>
            </a:r>
            <a:endParaRPr lang="fa-IR" sz="3200" b="1" dirty="0">
              <a:cs typeface="B Nazanin" panose="000004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1791195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solidFill>
                  <a:srgbClr val="FF0000"/>
                </a:solidFill>
                <a:cs typeface="B Titr" panose="00000700000000000000" pitchFamily="2" charset="-78"/>
              </a:rPr>
              <a:t>اثر آنزیم محدود کننده بر </a:t>
            </a:r>
            <a:r>
              <a:rPr lang="en-US" b="1" dirty="0" smtClean="0">
                <a:solidFill>
                  <a:srgbClr val="FF0000"/>
                </a:solidFill>
                <a:cs typeface="B Titr" panose="00000700000000000000" pitchFamily="2" charset="-78"/>
              </a:rPr>
              <a:t>DNA</a:t>
            </a:r>
            <a:r>
              <a:rPr lang="fa-IR" b="1" dirty="0" smtClean="0">
                <a:solidFill>
                  <a:srgbClr val="FF0000"/>
                </a:solidFill>
                <a:cs typeface="B Titr" panose="00000700000000000000" pitchFamily="2" charset="-78"/>
              </a:rPr>
              <a:t>خطی</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-اگر تعداد جایگاه های تشخیص در آن </a:t>
            </a:r>
            <a:r>
              <a:rPr lang="en-US" b="1" dirty="0" smtClean="0">
                <a:cs typeface="B Nazanin" panose="00000400000000000000" pitchFamily="2" charset="-78"/>
              </a:rPr>
              <a:t>X</a:t>
            </a:r>
            <a:r>
              <a:rPr lang="fa-IR" b="1" dirty="0" smtClean="0">
                <a:cs typeface="B Nazanin" panose="00000400000000000000" pitchFamily="2" charset="-78"/>
              </a:rPr>
              <a:t>عدد باشد </a:t>
            </a:r>
            <a:br>
              <a:rPr lang="fa-IR" b="1" dirty="0" smtClean="0">
                <a:cs typeface="B Nazanin" panose="00000400000000000000" pitchFamily="2" charset="-78"/>
              </a:rPr>
            </a:br>
            <a:r>
              <a:rPr lang="fa-IR" b="1" dirty="0" smtClean="0">
                <a:cs typeface="B Nazanin" panose="00000400000000000000" pitchFamily="2" charset="-78"/>
              </a:rPr>
              <a:t>با اثر آنزیم محدود کننده </a:t>
            </a:r>
            <a:r>
              <a:rPr lang="en-US" b="1" dirty="0" smtClean="0">
                <a:cs typeface="B Nazanin" panose="00000400000000000000" pitchFamily="2" charset="-78"/>
              </a:rPr>
              <a:t>X+1</a:t>
            </a:r>
            <a:r>
              <a:rPr lang="fa-IR" b="1" dirty="0" smtClean="0">
                <a:cs typeface="B Nazanin" panose="00000400000000000000" pitchFamily="2" charset="-78"/>
              </a:rPr>
              <a:t>  قعه ایجاد می شودو </a:t>
            </a:r>
            <a:r>
              <a:rPr lang="en-US" b="1" dirty="0" smtClean="0">
                <a:cs typeface="B Nazanin" panose="00000400000000000000" pitchFamily="2" charset="-78"/>
              </a:rPr>
              <a:t>X</a:t>
            </a:r>
            <a:r>
              <a:rPr lang="fa-IR" b="1" dirty="0" smtClean="0">
                <a:cs typeface="B Nazanin" panose="00000400000000000000" pitchFamily="2" charset="-78"/>
              </a:rPr>
              <a:t>2</a:t>
            </a:r>
            <a:r>
              <a:rPr lang="en-US" b="1" dirty="0" smtClean="0">
                <a:cs typeface="B Nazanin" panose="00000400000000000000" pitchFamily="2" charset="-78"/>
              </a:rPr>
              <a:t> </a:t>
            </a:r>
            <a:r>
              <a:rPr lang="fa-IR" b="1" dirty="0" smtClean="0">
                <a:cs typeface="B Nazanin" panose="00000400000000000000" pitchFamily="2" charset="-78"/>
              </a:rPr>
              <a:t> پیوند فسفو دی استر می شکند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در شکل 3ه جایگاه تشخیص وجود دارد: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- 4 قطعه ایجاد می شود</a:t>
            </a:r>
            <a:br>
              <a:rPr lang="fa-IR" b="1" dirty="0" smtClean="0">
                <a:cs typeface="B Nazanin" panose="00000400000000000000" pitchFamily="2" charset="-78"/>
              </a:rPr>
            </a:br>
            <a:r>
              <a:rPr lang="fa-IR" b="1" dirty="0" smtClean="0">
                <a:cs typeface="B Nazanin" panose="00000400000000000000" pitchFamily="2" charset="-78"/>
              </a:rPr>
              <a:t>-6 پیوند فسفو دی استر شکسته می شود(به ازای هر جایگاه 2 عدد)</a:t>
            </a:r>
            <a:endParaRPr lang="fa-IR" b="1" dirty="0">
              <a:cs typeface="B Nazanin" panose="00000400000000000000" pitchFamily="2" charset="-78"/>
            </a:endParaRPr>
          </a:p>
        </p:txBody>
      </p:sp>
      <p:sp>
        <p:nvSpPr>
          <p:cNvPr id="3" name="Minus 2"/>
          <p:cNvSpPr/>
          <p:nvPr/>
        </p:nvSpPr>
        <p:spPr>
          <a:xfrm>
            <a:off x="387457" y="2878810"/>
            <a:ext cx="9789763" cy="1100380"/>
          </a:xfrm>
          <a:prstGeom prst="mathMinus">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fa-IR"/>
          </a:p>
        </p:txBody>
      </p:sp>
      <p:cxnSp>
        <p:nvCxnSpPr>
          <p:cNvPr id="6" name="Straight Connector 5"/>
          <p:cNvCxnSpPr/>
          <p:nvPr/>
        </p:nvCxnSpPr>
        <p:spPr>
          <a:xfrm>
            <a:off x="3053166" y="2665708"/>
            <a:ext cx="728420" cy="131348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7258373" y="2665708"/>
            <a:ext cx="728420" cy="131348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5248758" y="2708329"/>
            <a:ext cx="728420" cy="131348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002420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solidFill>
                  <a:srgbClr val="FF0000"/>
                </a:solidFill>
                <a:cs typeface="B Titr" panose="00000700000000000000" pitchFamily="2" charset="-78"/>
              </a:rPr>
              <a:t>اثر آنزیم محدود کننده بر </a:t>
            </a:r>
            <a:r>
              <a:rPr lang="en-US" b="1" dirty="0" smtClean="0">
                <a:solidFill>
                  <a:srgbClr val="FF0000"/>
                </a:solidFill>
                <a:cs typeface="B Titr" panose="00000700000000000000" pitchFamily="2" charset="-78"/>
              </a:rPr>
              <a:t>DNA</a:t>
            </a:r>
            <a:r>
              <a:rPr lang="fa-IR" b="1" dirty="0" smtClean="0">
                <a:solidFill>
                  <a:srgbClr val="FF0000"/>
                </a:solidFill>
                <a:cs typeface="B Titr" panose="00000700000000000000" pitchFamily="2" charset="-78"/>
              </a:rPr>
              <a:t>حلقوی</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-اگر تعداد جایگاه های تشخیص در آن </a:t>
            </a:r>
            <a:r>
              <a:rPr lang="en-US" b="1" dirty="0" smtClean="0">
                <a:cs typeface="B Nazanin" panose="00000400000000000000" pitchFamily="2" charset="-78"/>
              </a:rPr>
              <a:t>X</a:t>
            </a:r>
            <a:r>
              <a:rPr lang="fa-IR" b="1" dirty="0" smtClean="0">
                <a:cs typeface="B Nazanin" panose="00000400000000000000" pitchFamily="2" charset="-78"/>
              </a:rPr>
              <a:t>عدد باشد </a:t>
            </a:r>
            <a:br>
              <a:rPr lang="fa-IR" b="1" dirty="0" smtClean="0">
                <a:cs typeface="B Nazanin" panose="00000400000000000000" pitchFamily="2" charset="-78"/>
              </a:rPr>
            </a:br>
            <a:r>
              <a:rPr lang="fa-IR" b="1" dirty="0" smtClean="0">
                <a:cs typeface="B Nazanin" panose="00000400000000000000" pitchFamily="2" charset="-78"/>
              </a:rPr>
              <a:t>با اثر آنزیم محدود کننده </a:t>
            </a:r>
            <a:r>
              <a:rPr lang="en-US" b="1" dirty="0" smtClean="0">
                <a:cs typeface="B Nazanin" panose="00000400000000000000" pitchFamily="2" charset="-78"/>
              </a:rPr>
              <a:t>X</a:t>
            </a:r>
            <a:r>
              <a:rPr lang="fa-IR" b="1" dirty="0" smtClean="0">
                <a:cs typeface="B Nazanin" panose="00000400000000000000" pitchFamily="2" charset="-78"/>
              </a:rPr>
              <a:t>  قعه ایجاد می شودو </a:t>
            </a:r>
            <a:r>
              <a:rPr lang="en-US" b="1" dirty="0" smtClean="0">
                <a:cs typeface="B Nazanin" panose="00000400000000000000" pitchFamily="2" charset="-78"/>
              </a:rPr>
              <a:t>X</a:t>
            </a:r>
            <a:r>
              <a:rPr lang="fa-IR" b="1" dirty="0" smtClean="0">
                <a:cs typeface="B Nazanin" panose="00000400000000000000" pitchFamily="2" charset="-78"/>
              </a:rPr>
              <a:t>2</a:t>
            </a:r>
            <a:r>
              <a:rPr lang="en-US" b="1" dirty="0" smtClean="0">
                <a:cs typeface="B Nazanin" panose="00000400000000000000" pitchFamily="2" charset="-78"/>
              </a:rPr>
              <a:t> </a:t>
            </a:r>
            <a:r>
              <a:rPr lang="fa-IR" b="1" dirty="0" smtClean="0">
                <a:cs typeface="B Nazanin" panose="00000400000000000000" pitchFamily="2" charset="-78"/>
              </a:rPr>
              <a:t> پیوند فسفو دی استر می شکند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در شکل 3ه جایگاه تشخیص وجود دارد: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- 3 قطعه ایجاد می شود</a:t>
            </a:r>
            <a:br>
              <a:rPr lang="fa-IR" b="1" dirty="0" smtClean="0">
                <a:cs typeface="B Nazanin" panose="00000400000000000000" pitchFamily="2" charset="-78"/>
              </a:rPr>
            </a:br>
            <a:r>
              <a:rPr lang="fa-IR" b="1" dirty="0" smtClean="0">
                <a:cs typeface="B Nazanin" panose="00000400000000000000" pitchFamily="2" charset="-78"/>
              </a:rPr>
              <a:t>-6 پیوند فسفو دی استر شکسته می شود</a:t>
            </a:r>
            <a:endParaRPr lang="fa-IR" b="1" dirty="0">
              <a:cs typeface="B Nazanin" panose="00000400000000000000" pitchFamily="2" charset="-78"/>
            </a:endParaRPr>
          </a:p>
        </p:txBody>
      </p:sp>
      <p:sp>
        <p:nvSpPr>
          <p:cNvPr id="4" name="Donut 3"/>
          <p:cNvSpPr/>
          <p:nvPr/>
        </p:nvSpPr>
        <p:spPr>
          <a:xfrm>
            <a:off x="771043" y="2458418"/>
            <a:ext cx="3652432" cy="3568485"/>
          </a:xfrm>
          <a:prstGeom prst="donut">
            <a:avLst>
              <a:gd name="adj" fmla="val 5014"/>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fa-IR">
              <a:solidFill>
                <a:schemeClr val="tx1"/>
              </a:solidFill>
            </a:endParaRPr>
          </a:p>
        </p:txBody>
      </p:sp>
      <p:cxnSp>
        <p:nvCxnSpPr>
          <p:cNvPr id="9" name="Straight Connector 8"/>
          <p:cNvCxnSpPr/>
          <p:nvPr/>
        </p:nvCxnSpPr>
        <p:spPr>
          <a:xfrm>
            <a:off x="771043" y="2609527"/>
            <a:ext cx="728420" cy="131348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H="1">
            <a:off x="3874575" y="2609527"/>
            <a:ext cx="548900" cy="131348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2597259" y="5173527"/>
            <a:ext cx="0" cy="1468949"/>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580964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جایگاه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تشخیص</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ight Brace 2"/>
          <p:cNvSpPr/>
          <p:nvPr/>
        </p:nvSpPr>
        <p:spPr>
          <a:xfrm>
            <a:off x="10267627" y="-24028"/>
            <a:ext cx="697424" cy="6858000"/>
          </a:xfrm>
          <a:prstGeom prst="rightBrace">
            <a:avLst>
              <a:gd name="adj1" fmla="val 57222"/>
              <a:gd name="adj2" fmla="val 57458"/>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4" name="TextBox 3"/>
          <p:cNvSpPr txBox="1"/>
          <p:nvPr/>
        </p:nvSpPr>
        <p:spPr>
          <a:xfrm>
            <a:off x="1" y="1"/>
            <a:ext cx="10445858" cy="6986528"/>
          </a:xfrm>
          <a:prstGeom prst="rect">
            <a:avLst/>
          </a:prstGeom>
          <a:noFill/>
        </p:spPr>
        <p:txBody>
          <a:bodyPr wrap="square" rtlCol="1">
            <a:spAutoFit/>
          </a:bodyPr>
          <a:lstStyle/>
          <a:p>
            <a:r>
              <a:rPr lang="fa-IR" sz="3200" b="1" dirty="0" smtClean="0">
                <a:cs typeface="B Nazanin" panose="00000400000000000000" pitchFamily="2" charset="-78"/>
              </a:rPr>
              <a:t>1- بخشی از </a:t>
            </a:r>
            <a:r>
              <a:rPr lang="en-US" sz="3200" b="1" dirty="0" smtClean="0">
                <a:cs typeface="B Nazanin" panose="00000400000000000000" pitchFamily="2" charset="-78"/>
              </a:rPr>
              <a:t>DNA</a:t>
            </a:r>
            <a:r>
              <a:rPr lang="fa-IR" sz="3200" b="1" dirty="0" smtClean="0">
                <a:cs typeface="B Nazanin" panose="00000400000000000000" pitchFamily="2" charset="-78"/>
              </a:rPr>
              <a:t> است</a:t>
            </a:r>
          </a:p>
          <a:p>
            <a:r>
              <a:rPr lang="fa-IR" sz="3200" b="1" dirty="0" smtClean="0">
                <a:cs typeface="B Nazanin" panose="00000400000000000000" pitchFamily="2" charset="-78"/>
              </a:rPr>
              <a:t>-دو رشته ای است</a:t>
            </a:r>
          </a:p>
          <a:p>
            <a:r>
              <a:rPr lang="fa-IR" sz="3200" b="1" dirty="0" smtClean="0">
                <a:cs typeface="B Nazanin" panose="00000400000000000000" pitchFamily="2" charset="-78"/>
              </a:rPr>
              <a:t>- واحد سازنده ی آن دئوکسی ریبونوکلئوتید(</a:t>
            </a:r>
            <a:r>
              <a:rPr lang="en-US" sz="3200" b="1" dirty="0" smtClean="0">
                <a:cs typeface="B Nazanin" panose="00000400000000000000" pitchFamily="2" charset="-78"/>
              </a:rPr>
              <a:t>A.T.C.G</a:t>
            </a:r>
            <a:r>
              <a:rPr lang="fa-IR" sz="3200" b="1" dirty="0" smtClean="0">
                <a:cs typeface="B Nazanin" panose="00000400000000000000" pitchFamily="2" charset="-78"/>
              </a:rPr>
              <a:t>)دار  است</a:t>
            </a:r>
          </a:p>
          <a:p>
            <a:pPr marL="457200" indent="-457200">
              <a:buFontTx/>
              <a:buChar char="-"/>
            </a:pPr>
            <a:endParaRPr lang="fa-IR" sz="3200" b="1" dirty="0">
              <a:cs typeface="B Nazanin" panose="00000400000000000000" pitchFamily="2" charset="-78"/>
            </a:endParaRPr>
          </a:p>
          <a:p>
            <a:r>
              <a:rPr lang="fa-IR" sz="3200" b="1" dirty="0" smtClean="0">
                <a:cs typeface="B Nazanin" panose="00000400000000000000" pitchFamily="2" charset="-78"/>
              </a:rPr>
              <a:t>2- توالی دو رشته ی آن عکس یکدیگرند</a:t>
            </a:r>
          </a:p>
          <a:p>
            <a:endParaRPr lang="fa-IR" sz="3200" b="1" dirty="0">
              <a:cs typeface="B Nazanin" panose="00000400000000000000" pitchFamily="2" charset="-78"/>
            </a:endParaRPr>
          </a:p>
          <a:p>
            <a:r>
              <a:rPr lang="fa-IR" sz="3200" b="1" dirty="0" smtClean="0">
                <a:cs typeface="B Nazanin" panose="00000400000000000000" pitchFamily="2" charset="-78"/>
              </a:rPr>
              <a:t>مثال :</a:t>
            </a:r>
          </a:p>
          <a:p>
            <a:endParaRPr lang="fa-IR" sz="3200" b="1" dirty="0">
              <a:cs typeface="B Nazanin" panose="00000400000000000000" pitchFamily="2" charset="-78"/>
            </a:endParaRPr>
          </a:p>
          <a:p>
            <a:endParaRPr lang="fa-IR" sz="3200" b="1" dirty="0" smtClean="0">
              <a:cs typeface="B Nazanin" panose="00000400000000000000" pitchFamily="2" charset="-78"/>
            </a:endParaRPr>
          </a:p>
          <a:p>
            <a:r>
              <a:rPr lang="fa-IR" sz="3200" b="1" dirty="0" smtClean="0">
                <a:cs typeface="B Nazanin" panose="00000400000000000000" pitchFamily="2" charset="-78"/>
              </a:rPr>
              <a:t>3- در هر دو رشته ی آن روابط مکملی به شکل زیر برقرار است</a:t>
            </a:r>
          </a:p>
          <a:p>
            <a:r>
              <a:rPr lang="fa-IR" sz="3200" b="1" dirty="0" smtClean="0">
                <a:cs typeface="B Nazanin" panose="00000400000000000000" pitchFamily="2" charset="-78"/>
              </a:rPr>
              <a:t>- اولی از اول با اولی از آخر</a:t>
            </a:r>
            <a:endParaRPr lang="fa-IR" sz="3200" b="1" dirty="0">
              <a:cs typeface="B Nazanin" panose="00000400000000000000" pitchFamily="2" charset="-78"/>
            </a:endParaRPr>
          </a:p>
          <a:p>
            <a:r>
              <a:rPr lang="fa-IR" sz="3200" b="1" dirty="0" smtClean="0">
                <a:cs typeface="B Nazanin" panose="00000400000000000000" pitchFamily="2" charset="-78"/>
              </a:rPr>
              <a:t>- دومی از اول با  دومی از آخر</a:t>
            </a:r>
          </a:p>
          <a:p>
            <a:r>
              <a:rPr lang="fa-IR" sz="3200" b="1" dirty="0" smtClean="0">
                <a:cs typeface="B Nazanin" panose="00000400000000000000" pitchFamily="2" charset="-78"/>
              </a:rPr>
              <a:t>- و ....</a:t>
            </a:r>
            <a:endParaRPr lang="fa-IR" sz="3200" b="1" dirty="0">
              <a:cs typeface="B Nazanin" panose="00000400000000000000" pitchFamily="2" charset="-78"/>
            </a:endParaRPr>
          </a:p>
          <a:p>
            <a:r>
              <a:rPr lang="fa-IR" sz="3200" b="1" dirty="0" smtClean="0">
                <a:cs typeface="B Nazanin" panose="00000400000000000000" pitchFamily="2" charset="-78"/>
              </a:rPr>
              <a:t>مثلا در یکی از رشته های بالا به ترتیب </a:t>
            </a:r>
            <a:r>
              <a:rPr lang="en-US" sz="3200" b="1" dirty="0" smtClean="0">
                <a:solidFill>
                  <a:srgbClr val="FF0000"/>
                </a:solidFill>
                <a:cs typeface="B Nazanin" panose="00000400000000000000" pitchFamily="2" charset="-78"/>
              </a:rPr>
              <a:t>G</a:t>
            </a:r>
            <a:r>
              <a:rPr lang="fa-IR" sz="3200" b="1" dirty="0" smtClean="0">
                <a:cs typeface="B Nazanin" panose="00000400000000000000" pitchFamily="2" charset="-78"/>
              </a:rPr>
              <a:t>با</a:t>
            </a:r>
            <a:r>
              <a:rPr lang="en-US" sz="3200" b="1" dirty="0" smtClean="0">
                <a:solidFill>
                  <a:srgbClr val="FF0000"/>
                </a:solidFill>
                <a:cs typeface="B Nazanin" panose="00000400000000000000" pitchFamily="2" charset="-78"/>
              </a:rPr>
              <a:t>C</a:t>
            </a:r>
            <a:r>
              <a:rPr lang="fa-IR" sz="3200" b="1" dirty="0" smtClean="0">
                <a:solidFill>
                  <a:srgbClr val="FF0000"/>
                </a:solidFill>
                <a:cs typeface="B Nazanin" panose="00000400000000000000" pitchFamily="2" charset="-78"/>
              </a:rPr>
              <a:t>  </a:t>
            </a:r>
            <a:r>
              <a:rPr lang="fa-IR" sz="3200" b="1" dirty="0" smtClean="0">
                <a:cs typeface="B Nazanin" panose="00000400000000000000" pitchFamily="2" charset="-78"/>
              </a:rPr>
              <a:t>-</a:t>
            </a:r>
            <a:r>
              <a:rPr lang="fa-IR" sz="3200" b="1" dirty="0" smtClean="0">
                <a:solidFill>
                  <a:srgbClr val="FF0000"/>
                </a:solidFill>
                <a:cs typeface="B Nazanin" panose="00000400000000000000" pitchFamily="2" charset="-78"/>
              </a:rPr>
              <a:t> </a:t>
            </a:r>
            <a:r>
              <a:rPr lang="en-US" sz="3200" b="1" dirty="0" smtClean="0">
                <a:solidFill>
                  <a:srgbClr val="00B050"/>
                </a:solidFill>
                <a:cs typeface="B Nazanin" panose="00000400000000000000" pitchFamily="2" charset="-78"/>
              </a:rPr>
              <a:t>A</a:t>
            </a:r>
            <a:r>
              <a:rPr lang="fa-IR" sz="3200" b="1" dirty="0" smtClean="0">
                <a:cs typeface="B Nazanin" panose="00000400000000000000" pitchFamily="2" charset="-78"/>
              </a:rPr>
              <a:t>با</a:t>
            </a:r>
            <a:r>
              <a:rPr lang="en-US" sz="3200" b="1" dirty="0" smtClean="0">
                <a:solidFill>
                  <a:srgbClr val="00B050"/>
                </a:solidFill>
                <a:cs typeface="B Nazanin" panose="00000400000000000000" pitchFamily="2" charset="-78"/>
              </a:rPr>
              <a:t>T</a:t>
            </a:r>
            <a:r>
              <a:rPr lang="fa-IR" sz="3200" b="1" dirty="0" smtClean="0">
                <a:solidFill>
                  <a:srgbClr val="FF0000"/>
                </a:solidFill>
                <a:cs typeface="B Nazanin" panose="00000400000000000000" pitchFamily="2" charset="-78"/>
              </a:rPr>
              <a:t> </a:t>
            </a:r>
            <a:r>
              <a:rPr lang="fa-IR" sz="3200" b="1" dirty="0" smtClean="0">
                <a:cs typeface="B Nazanin" panose="00000400000000000000" pitchFamily="2" charset="-78"/>
              </a:rPr>
              <a:t>-</a:t>
            </a:r>
            <a:r>
              <a:rPr lang="fa-IR" sz="3200" b="1" dirty="0" smtClean="0">
                <a:solidFill>
                  <a:srgbClr val="FF0000"/>
                </a:solidFill>
                <a:cs typeface="B Nazanin" panose="00000400000000000000" pitchFamily="2" charset="-78"/>
              </a:rPr>
              <a:t> </a:t>
            </a:r>
            <a:r>
              <a:rPr lang="en-US" sz="3200" b="1" dirty="0" smtClean="0">
                <a:solidFill>
                  <a:srgbClr val="7030A0"/>
                </a:solidFill>
                <a:cs typeface="B Nazanin" panose="00000400000000000000" pitchFamily="2" charset="-78"/>
              </a:rPr>
              <a:t>A</a:t>
            </a:r>
            <a:r>
              <a:rPr lang="fa-IR" sz="3200" b="1" dirty="0" smtClean="0">
                <a:cs typeface="B Nazanin" panose="00000400000000000000" pitchFamily="2" charset="-78"/>
              </a:rPr>
              <a:t>با</a:t>
            </a:r>
            <a:r>
              <a:rPr lang="en-US" sz="3200" b="1" dirty="0" smtClean="0">
                <a:solidFill>
                  <a:srgbClr val="7030A0"/>
                </a:solidFill>
                <a:cs typeface="B Nazanin" panose="00000400000000000000" pitchFamily="2" charset="-78"/>
              </a:rPr>
              <a:t>T</a:t>
            </a:r>
            <a:endParaRPr lang="fa-IR" sz="3200" b="1" dirty="0" smtClean="0">
              <a:solidFill>
                <a:srgbClr val="7030A0"/>
              </a:solidFill>
              <a:cs typeface="B Nazanin" panose="00000400000000000000" pitchFamily="2" charset="-78"/>
            </a:endParaRPr>
          </a:p>
        </p:txBody>
      </p:sp>
      <p:sp>
        <p:nvSpPr>
          <p:cNvPr id="24" name="Right Arrow 23"/>
          <p:cNvSpPr/>
          <p:nvPr/>
        </p:nvSpPr>
        <p:spPr>
          <a:xfrm>
            <a:off x="309967" y="1872201"/>
            <a:ext cx="4479010" cy="1532771"/>
          </a:xfrm>
          <a:prstGeom prst="rightArrow">
            <a:avLst/>
          </a:prstGeom>
          <a:ln w="57150"/>
        </p:spPr>
        <p:style>
          <a:lnRef idx="2">
            <a:schemeClr val="dk1"/>
          </a:lnRef>
          <a:fillRef idx="1">
            <a:schemeClr val="lt1"/>
          </a:fillRef>
          <a:effectRef idx="0">
            <a:schemeClr val="dk1"/>
          </a:effectRef>
          <a:fontRef idx="minor">
            <a:schemeClr val="dk1"/>
          </a:fontRef>
        </p:style>
        <p:txBody>
          <a:bodyPr rtlCol="1" anchor="ctr"/>
          <a:lstStyle/>
          <a:p>
            <a:pPr algn="ctr"/>
            <a:r>
              <a:rPr lang="en-US" sz="4800" b="1" dirty="0" smtClean="0">
                <a:solidFill>
                  <a:srgbClr val="FF0000"/>
                </a:solidFill>
                <a:cs typeface="B Titr" panose="00000700000000000000" pitchFamily="2" charset="-78"/>
              </a:rPr>
              <a:t>G</a:t>
            </a:r>
            <a:r>
              <a:rPr lang="en-US" sz="4800" b="1" dirty="0" smtClean="0">
                <a:cs typeface="B Titr" panose="00000700000000000000" pitchFamily="2" charset="-78"/>
              </a:rPr>
              <a:t> </a:t>
            </a:r>
            <a:r>
              <a:rPr lang="en-US" sz="4800" b="1" dirty="0" smtClean="0">
                <a:solidFill>
                  <a:srgbClr val="00B050"/>
                </a:solidFill>
                <a:cs typeface="B Titr" panose="00000700000000000000" pitchFamily="2" charset="-78"/>
              </a:rPr>
              <a:t>A</a:t>
            </a:r>
            <a:r>
              <a:rPr lang="en-US" sz="4800" b="1" dirty="0" smtClean="0">
                <a:cs typeface="B Titr" panose="00000700000000000000" pitchFamily="2" charset="-78"/>
              </a:rPr>
              <a:t> </a:t>
            </a:r>
            <a:r>
              <a:rPr lang="en-US" sz="4800" b="1" dirty="0" err="1" smtClean="0">
                <a:solidFill>
                  <a:schemeClr val="accent1"/>
                </a:solidFill>
                <a:cs typeface="B Titr" panose="00000700000000000000" pitchFamily="2" charset="-78"/>
              </a:rPr>
              <a:t>A</a:t>
            </a:r>
            <a:r>
              <a:rPr lang="en-US" sz="4800" b="1" dirty="0" smtClean="0">
                <a:solidFill>
                  <a:schemeClr val="accent1"/>
                </a:solidFill>
                <a:cs typeface="B Titr" panose="00000700000000000000" pitchFamily="2" charset="-78"/>
              </a:rPr>
              <a:t>  T</a:t>
            </a:r>
            <a:r>
              <a:rPr lang="en-US" sz="4800" b="1" dirty="0" smtClean="0">
                <a:cs typeface="B Titr" panose="00000700000000000000" pitchFamily="2" charset="-78"/>
              </a:rPr>
              <a:t>  </a:t>
            </a:r>
            <a:r>
              <a:rPr lang="en-US" sz="4800" b="1" dirty="0" err="1" smtClean="0">
                <a:solidFill>
                  <a:srgbClr val="00B050"/>
                </a:solidFill>
                <a:cs typeface="B Titr" panose="00000700000000000000" pitchFamily="2" charset="-78"/>
              </a:rPr>
              <a:t>T</a:t>
            </a:r>
            <a:r>
              <a:rPr lang="en-US" sz="4800" b="1" dirty="0" smtClean="0">
                <a:cs typeface="B Titr" panose="00000700000000000000" pitchFamily="2" charset="-78"/>
              </a:rPr>
              <a:t>  </a:t>
            </a:r>
            <a:r>
              <a:rPr lang="en-US" sz="4800" b="1" dirty="0" smtClean="0">
                <a:solidFill>
                  <a:srgbClr val="FF0000"/>
                </a:solidFill>
                <a:cs typeface="B Titr" panose="00000700000000000000" pitchFamily="2" charset="-78"/>
              </a:rPr>
              <a:t>C</a:t>
            </a:r>
            <a:endParaRPr lang="fa-IR" sz="4800" b="1" dirty="0">
              <a:solidFill>
                <a:srgbClr val="FF0000"/>
              </a:solidFill>
              <a:cs typeface="B Titr" panose="00000700000000000000" pitchFamily="2" charset="-78"/>
            </a:endParaRPr>
          </a:p>
        </p:txBody>
      </p:sp>
      <p:sp>
        <p:nvSpPr>
          <p:cNvPr id="26" name="Right Arrow 25"/>
          <p:cNvSpPr/>
          <p:nvPr/>
        </p:nvSpPr>
        <p:spPr>
          <a:xfrm rot="10800000">
            <a:off x="0" y="3109482"/>
            <a:ext cx="4479010" cy="1532771"/>
          </a:xfrm>
          <a:prstGeom prst="rightArrow">
            <a:avLst/>
          </a:prstGeom>
          <a:ln w="57150"/>
        </p:spPr>
        <p:style>
          <a:lnRef idx="2">
            <a:schemeClr val="dk1"/>
          </a:lnRef>
          <a:fillRef idx="1">
            <a:schemeClr val="lt1"/>
          </a:fillRef>
          <a:effectRef idx="0">
            <a:schemeClr val="dk1"/>
          </a:effectRef>
          <a:fontRef idx="minor">
            <a:schemeClr val="dk1"/>
          </a:fontRef>
        </p:style>
        <p:txBody>
          <a:bodyPr rtlCol="1" anchor="ctr"/>
          <a:lstStyle/>
          <a:p>
            <a:pPr algn="ctr"/>
            <a:r>
              <a:rPr lang="en-US" sz="4800" b="1" dirty="0" smtClean="0">
                <a:solidFill>
                  <a:srgbClr val="FF0000"/>
                </a:solidFill>
                <a:cs typeface="B Titr" panose="00000700000000000000" pitchFamily="2" charset="-78"/>
              </a:rPr>
              <a:t>G</a:t>
            </a:r>
            <a:r>
              <a:rPr lang="en-US" sz="4800" b="1" dirty="0" smtClean="0">
                <a:cs typeface="B Titr" panose="00000700000000000000" pitchFamily="2" charset="-78"/>
              </a:rPr>
              <a:t> </a:t>
            </a:r>
            <a:r>
              <a:rPr lang="en-US" sz="4800" b="1" dirty="0" smtClean="0">
                <a:solidFill>
                  <a:srgbClr val="00B050"/>
                </a:solidFill>
                <a:cs typeface="B Titr" panose="00000700000000000000" pitchFamily="2" charset="-78"/>
              </a:rPr>
              <a:t>A</a:t>
            </a:r>
            <a:r>
              <a:rPr lang="en-US" sz="4800" b="1" dirty="0" smtClean="0">
                <a:cs typeface="B Titr" panose="00000700000000000000" pitchFamily="2" charset="-78"/>
              </a:rPr>
              <a:t> </a:t>
            </a:r>
            <a:r>
              <a:rPr lang="en-US" sz="4800" b="1" dirty="0" err="1" smtClean="0">
                <a:solidFill>
                  <a:schemeClr val="accent1"/>
                </a:solidFill>
                <a:cs typeface="B Titr" panose="00000700000000000000" pitchFamily="2" charset="-78"/>
              </a:rPr>
              <a:t>A</a:t>
            </a:r>
            <a:r>
              <a:rPr lang="en-US" sz="4800" b="1" dirty="0" smtClean="0">
                <a:solidFill>
                  <a:schemeClr val="accent1"/>
                </a:solidFill>
                <a:cs typeface="B Titr" panose="00000700000000000000" pitchFamily="2" charset="-78"/>
              </a:rPr>
              <a:t>  T</a:t>
            </a:r>
            <a:r>
              <a:rPr lang="en-US" sz="4800" b="1" dirty="0" smtClean="0">
                <a:cs typeface="B Titr" panose="00000700000000000000" pitchFamily="2" charset="-78"/>
              </a:rPr>
              <a:t>  </a:t>
            </a:r>
            <a:r>
              <a:rPr lang="en-US" sz="4800" b="1" dirty="0" err="1" smtClean="0">
                <a:solidFill>
                  <a:srgbClr val="00B050"/>
                </a:solidFill>
                <a:cs typeface="B Titr" panose="00000700000000000000" pitchFamily="2" charset="-78"/>
              </a:rPr>
              <a:t>T</a:t>
            </a:r>
            <a:r>
              <a:rPr lang="en-US" sz="4800" b="1" dirty="0" smtClean="0">
                <a:cs typeface="B Titr" panose="00000700000000000000" pitchFamily="2" charset="-78"/>
              </a:rPr>
              <a:t>  </a:t>
            </a:r>
            <a:r>
              <a:rPr lang="en-US" sz="4800" b="1" dirty="0" smtClean="0">
                <a:solidFill>
                  <a:srgbClr val="FF0000"/>
                </a:solidFill>
                <a:cs typeface="B Titr" panose="00000700000000000000" pitchFamily="2" charset="-78"/>
              </a:rPr>
              <a:t>C</a:t>
            </a:r>
            <a:endParaRPr lang="fa-IR" sz="4800" b="1" dirty="0">
              <a:solidFill>
                <a:srgbClr val="FF0000"/>
              </a:solidFill>
              <a:cs typeface="B Titr" panose="000007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886222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a:bodyPr>
          <a:lstStyle/>
          <a:p>
            <a:pPr algn="r"/>
            <a:r>
              <a:rPr lang="fa-IR" b="1" dirty="0" smtClean="0">
                <a:solidFill>
                  <a:schemeClr val="tx1"/>
                </a:solidFill>
                <a:cs typeface="B Nazanin" panose="00000400000000000000" pitchFamily="2" charset="-78"/>
              </a:rPr>
              <a:t>               آنزیم محدود کننده و جایگاه تشخیص</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مثال :    </a:t>
            </a:r>
            <a:r>
              <a:rPr lang="en-US" b="1" dirty="0" err="1" smtClean="0">
                <a:solidFill>
                  <a:schemeClr val="tx1"/>
                </a:solidFill>
                <a:cs typeface="B Nazanin" panose="00000400000000000000" pitchFamily="2" charset="-78"/>
              </a:rPr>
              <a:t>EcoR</a:t>
            </a:r>
            <a:r>
              <a:rPr lang="en-US" b="1" dirty="0" smtClean="0">
                <a:solidFill>
                  <a:schemeClr val="tx1"/>
                </a:solidFill>
                <a:cs typeface="B Nazanin" panose="00000400000000000000" pitchFamily="2" charset="-78"/>
              </a:rPr>
              <a:t> I   </a:t>
            </a:r>
            <a:r>
              <a:rPr lang="fa-IR" b="1" dirty="0" smtClean="0">
                <a:solidFill>
                  <a:schemeClr val="tx1"/>
                </a:solidFill>
                <a:cs typeface="B Nazanin" panose="00000400000000000000" pitchFamily="2" charset="-78"/>
              </a:rPr>
              <a:t>         وجایگاه تشخیص آن</a:t>
            </a:r>
            <a:r>
              <a:rPr lang="en-US" b="1" dirty="0" smtClean="0">
                <a:solidFill>
                  <a:schemeClr val="tx1"/>
                </a:solidFill>
                <a:cs typeface="B Nazanin" panose="00000400000000000000" pitchFamily="2" charset="-78"/>
              </a:rPr>
              <a:t/>
            </a:r>
            <a:br>
              <a:rPr lang="en-US" b="1" dirty="0" smtClean="0">
                <a:solidFill>
                  <a:schemeClr val="tx1"/>
                </a:solidFill>
                <a:cs typeface="B Nazanin" panose="00000400000000000000" pitchFamily="2" charset="-78"/>
              </a:rPr>
            </a:br>
            <a:r>
              <a:rPr lang="en-US" b="1" dirty="0" smtClean="0">
                <a:solidFill>
                  <a:schemeClr val="tx1"/>
                </a:solidFill>
                <a:cs typeface="B Nazanin" panose="00000400000000000000" pitchFamily="2" charset="-78"/>
              </a:rPr>
              <a:t/>
            </a:r>
            <a:br>
              <a:rPr lang="en-US"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accent6">
                    <a:lumMod val="75000"/>
                  </a:schemeClr>
                </a:solidFill>
                <a:cs typeface="B Nazanin" panose="00000400000000000000" pitchFamily="2" charset="-78"/>
              </a:rPr>
              <a:t>-</a:t>
            </a:r>
            <a:r>
              <a:rPr lang="en-US" b="1" dirty="0" smtClean="0">
                <a:solidFill>
                  <a:schemeClr val="tx1"/>
                </a:solidFill>
                <a:cs typeface="B Nazanin" panose="00000400000000000000" pitchFamily="2" charset="-78"/>
              </a:rPr>
              <a:t> </a:t>
            </a:r>
            <a:r>
              <a:rPr lang="en-US" b="1" dirty="0" err="1" smtClean="0">
                <a:solidFill>
                  <a:schemeClr val="tx1"/>
                </a:solidFill>
                <a:cs typeface="B Nazanin" panose="00000400000000000000" pitchFamily="2" charset="-78"/>
              </a:rPr>
              <a:t>EcoR</a:t>
            </a:r>
            <a:r>
              <a:rPr lang="en-US" b="1" dirty="0" smtClean="0">
                <a:solidFill>
                  <a:schemeClr val="tx1"/>
                </a:solidFill>
                <a:cs typeface="B Nazanin" panose="00000400000000000000" pitchFamily="2" charset="-78"/>
              </a:rPr>
              <a:t> I</a:t>
            </a:r>
            <a:r>
              <a:rPr lang="fa-IR" b="1" dirty="0" smtClean="0">
                <a:solidFill>
                  <a:schemeClr val="tx1"/>
                </a:solidFill>
                <a:cs typeface="B Nazanin" panose="00000400000000000000" pitchFamily="2" charset="-78"/>
              </a:rPr>
              <a:t> پیوند فسفودی استر بین دو نوکلئوتید</a:t>
            </a:r>
            <a:r>
              <a:rPr lang="en-US" b="1" dirty="0" smtClean="0">
                <a:solidFill>
                  <a:schemeClr val="tx1"/>
                </a:solidFill>
                <a:cs typeface="B Nazanin" panose="00000400000000000000" pitchFamily="2" charset="-78"/>
              </a:rPr>
              <a:t>A</a:t>
            </a:r>
            <a:r>
              <a:rPr lang="fa-IR" b="1" dirty="0" smtClean="0">
                <a:solidFill>
                  <a:schemeClr val="tx1"/>
                </a:solidFill>
                <a:cs typeface="B Nazanin" panose="00000400000000000000" pitchFamily="2" charset="-78"/>
              </a:rPr>
              <a:t>و</a:t>
            </a:r>
            <a:r>
              <a:rPr lang="en-US" b="1" dirty="0" smtClean="0">
                <a:solidFill>
                  <a:schemeClr val="tx1"/>
                </a:solidFill>
                <a:cs typeface="B Nazanin" panose="00000400000000000000" pitchFamily="2" charset="-78"/>
              </a:rPr>
              <a:t>G</a:t>
            </a:r>
            <a:r>
              <a:rPr lang="fa-IR" b="1" dirty="0" smtClean="0">
                <a:solidFill>
                  <a:schemeClr val="tx1"/>
                </a:solidFill>
                <a:cs typeface="B Nazanin" panose="00000400000000000000" pitchFamily="2" charset="-78"/>
              </a:rPr>
              <a:t>را </a:t>
            </a:r>
            <a:r>
              <a:rPr lang="fa-IR" b="1" dirty="0" smtClean="0">
                <a:solidFill>
                  <a:schemeClr val="tx1"/>
                </a:solidFill>
                <a:cs typeface="B Titr" panose="00000700000000000000" pitchFamily="2" charset="-78"/>
              </a:rPr>
              <a:t>در دو نقطه </a:t>
            </a:r>
            <a:r>
              <a:rPr lang="fa-IR" b="1" dirty="0" smtClean="0">
                <a:solidFill>
                  <a:schemeClr val="accent6">
                    <a:lumMod val="75000"/>
                  </a:schemeClr>
                </a:solidFill>
                <a:cs typeface="B Nazanin" panose="00000400000000000000" pitchFamily="2" charset="-78"/>
              </a:rPr>
              <a:t/>
            </a:r>
            <a:br>
              <a:rPr lang="fa-IR" b="1" dirty="0" smtClean="0">
                <a:solidFill>
                  <a:schemeClr val="accent6">
                    <a:lumMod val="75000"/>
                  </a:schemeClr>
                </a:solidFill>
                <a:cs typeface="B Nazanin" panose="00000400000000000000" pitchFamily="2" charset="-78"/>
              </a:rPr>
            </a:br>
            <a:r>
              <a:rPr lang="fa-IR" b="1" dirty="0" smtClean="0">
                <a:solidFill>
                  <a:schemeClr val="tx1"/>
                </a:solidFill>
                <a:cs typeface="B Nazanin" panose="00000400000000000000" pitchFamily="2" charset="-78"/>
              </a:rPr>
              <a:t>می شکند و موجب شکسته شدن پیوندهای هیدروژنی بین دو رشته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en-US" b="1" dirty="0">
                <a:solidFill>
                  <a:schemeClr val="tx1"/>
                </a:solidFill>
                <a:cs typeface="B Nazanin" panose="00000400000000000000" pitchFamily="2" charset="-78"/>
              </a:rPr>
              <a:t/>
            </a:r>
            <a:br>
              <a:rPr lang="en-US"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r>
              <a:rPr lang="fa-IR" b="1" dirty="0" smtClean="0">
                <a:solidFill>
                  <a:srgbClr val="C00000"/>
                </a:solidFill>
                <a:cs typeface="B Titr" panose="00000700000000000000" pitchFamily="2" charset="-78"/>
              </a:rPr>
              <a:t>نتیجه</a:t>
            </a:r>
            <a:r>
              <a:rPr lang="fa-IR" b="1" dirty="0" smtClean="0">
                <a:solidFill>
                  <a:schemeClr val="tx1"/>
                </a:solidFill>
                <a:cs typeface="B Titr" panose="00000700000000000000" pitchFamily="2" charset="-78"/>
              </a:rPr>
              <a:t> : ایجاد دو انتهای کوتاه تک رشته ای به نام انتهای چسبنده</a:t>
            </a:r>
            <a:endParaRPr lang="fa-IR" b="1" dirty="0">
              <a:solidFill>
                <a:schemeClr val="tx1"/>
              </a:solidFill>
              <a:cs typeface="B Titr" panose="00000700000000000000" pitchFamily="2" charset="-78"/>
            </a:endParaRPr>
          </a:p>
        </p:txBody>
      </p:sp>
      <p:sp>
        <p:nvSpPr>
          <p:cNvPr id="3" name="Rectangle 2"/>
          <p:cNvSpPr/>
          <p:nvPr/>
        </p:nvSpPr>
        <p:spPr>
          <a:xfrm>
            <a:off x="1301857" y="464948"/>
            <a:ext cx="2929180" cy="1363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smtClean="0">
                <a:solidFill>
                  <a:schemeClr val="tx1"/>
                </a:solidFill>
                <a:cs typeface="B Nazanin" panose="00000400000000000000" pitchFamily="2" charset="-78"/>
              </a:rPr>
              <a:t>G</a:t>
            </a:r>
            <a:r>
              <a:rPr lang="en-US" sz="3600" b="1" dirty="0">
                <a:solidFill>
                  <a:srgbClr val="FF0000"/>
                </a:solidFill>
                <a:cs typeface="B Nazanin" panose="00000400000000000000" pitchFamily="2" charset="-78"/>
              </a:rPr>
              <a:t> </a:t>
            </a:r>
            <a:r>
              <a:rPr lang="en-US" sz="3600" b="1" dirty="0" smtClean="0">
                <a:solidFill>
                  <a:schemeClr val="tx1"/>
                </a:solidFill>
                <a:cs typeface="B Nazanin" panose="00000400000000000000" pitchFamily="2" charset="-78"/>
              </a:rPr>
              <a:t>AATT  C</a:t>
            </a:r>
            <a:endParaRPr lang="fa-IR" sz="3600" b="1" dirty="0" smtClean="0">
              <a:solidFill>
                <a:schemeClr val="tx1"/>
              </a:solidFill>
              <a:cs typeface="B Nazanin" panose="00000400000000000000" pitchFamily="2" charset="-78"/>
            </a:endParaRPr>
          </a:p>
          <a:p>
            <a:pPr algn="ctr"/>
            <a:r>
              <a:rPr lang="en-US" sz="3600" b="1" dirty="0" smtClean="0">
                <a:solidFill>
                  <a:schemeClr val="tx1"/>
                </a:solidFill>
                <a:cs typeface="B Nazanin" panose="00000400000000000000" pitchFamily="2" charset="-78"/>
              </a:rPr>
              <a:t>C  TTAA</a:t>
            </a:r>
            <a:r>
              <a:rPr lang="en-US" sz="3600" b="1" dirty="0">
                <a:solidFill>
                  <a:srgbClr val="FF0000"/>
                </a:solidFill>
                <a:cs typeface="B Nazanin" panose="00000400000000000000" pitchFamily="2" charset="-78"/>
              </a:rPr>
              <a:t> </a:t>
            </a:r>
            <a:r>
              <a:rPr lang="en-US" sz="3600" b="1" dirty="0" smtClean="0">
                <a:solidFill>
                  <a:schemeClr val="tx1"/>
                </a:solidFill>
                <a:cs typeface="B Nazanin" panose="00000400000000000000" pitchFamily="2" charset="-78"/>
              </a:rPr>
              <a:t>G</a:t>
            </a:r>
            <a:endParaRPr lang="fa-IR" dirty="0">
              <a:cs typeface="B Nazanin" panose="00000400000000000000" pitchFamily="2" charset="-78"/>
            </a:endParaRPr>
          </a:p>
        </p:txBody>
      </p:sp>
      <p:sp>
        <p:nvSpPr>
          <p:cNvPr id="4" name="Rectangle 3"/>
          <p:cNvSpPr/>
          <p:nvPr/>
        </p:nvSpPr>
        <p:spPr>
          <a:xfrm>
            <a:off x="2433234" y="2721891"/>
            <a:ext cx="2169764" cy="1363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sz="3600" b="1" dirty="0" smtClean="0">
                <a:solidFill>
                  <a:schemeClr val="tx1"/>
                </a:solidFill>
                <a:cs typeface="B Nazanin" panose="00000400000000000000" pitchFamily="2" charset="-78"/>
              </a:rPr>
              <a:t> </a:t>
            </a:r>
            <a:r>
              <a:rPr lang="en-US" sz="3600" b="1" dirty="0" smtClean="0">
                <a:solidFill>
                  <a:srgbClr val="FF0000"/>
                </a:solidFill>
                <a:cs typeface="B Nazanin" panose="00000400000000000000" pitchFamily="2" charset="-78"/>
              </a:rPr>
              <a:t>AATT</a:t>
            </a:r>
            <a:r>
              <a:rPr lang="en-US" sz="3600" b="1" dirty="0" smtClean="0">
                <a:solidFill>
                  <a:schemeClr val="tx1"/>
                </a:solidFill>
                <a:cs typeface="B Nazanin" panose="00000400000000000000" pitchFamily="2" charset="-78"/>
              </a:rPr>
              <a:t>  C G  </a:t>
            </a:r>
            <a:endParaRPr lang="fa-IR" dirty="0">
              <a:cs typeface="B Nazanin" panose="00000400000000000000" pitchFamily="2" charset="-78"/>
            </a:endParaRPr>
          </a:p>
        </p:txBody>
      </p:sp>
      <p:sp>
        <p:nvSpPr>
          <p:cNvPr id="5" name="Rectangle 4"/>
          <p:cNvSpPr/>
          <p:nvPr/>
        </p:nvSpPr>
        <p:spPr>
          <a:xfrm>
            <a:off x="278971" y="2659896"/>
            <a:ext cx="2154263" cy="1363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smtClean="0">
                <a:solidFill>
                  <a:schemeClr val="tx1"/>
                </a:solidFill>
                <a:cs typeface="B Nazanin" panose="00000400000000000000" pitchFamily="2" charset="-78"/>
              </a:rPr>
              <a:t>G           </a:t>
            </a:r>
            <a:endParaRPr lang="fa-IR" sz="3600" b="1" dirty="0" smtClean="0">
              <a:solidFill>
                <a:schemeClr val="tx1"/>
              </a:solidFill>
              <a:cs typeface="B Nazanin" panose="00000400000000000000" pitchFamily="2" charset="-78"/>
            </a:endParaRPr>
          </a:p>
          <a:p>
            <a:pPr algn="ctr"/>
            <a:r>
              <a:rPr lang="en-US" sz="3600" b="1" dirty="0" smtClean="0">
                <a:solidFill>
                  <a:schemeClr val="tx1"/>
                </a:solidFill>
                <a:cs typeface="B Nazanin" panose="00000400000000000000" pitchFamily="2" charset="-78"/>
              </a:rPr>
              <a:t>C  </a:t>
            </a:r>
            <a:r>
              <a:rPr lang="en-US" sz="3600" b="1" dirty="0" smtClean="0">
                <a:solidFill>
                  <a:srgbClr val="FF0000"/>
                </a:solidFill>
                <a:cs typeface="B Nazanin" panose="00000400000000000000" pitchFamily="2" charset="-78"/>
              </a:rPr>
              <a:t>TTAA</a:t>
            </a:r>
            <a:endParaRPr lang="fa-IR" dirty="0">
              <a:solidFill>
                <a:srgbClr val="FF0000"/>
              </a:solidFill>
              <a:cs typeface="B Nazanin" panose="00000400000000000000" pitchFamily="2" charset="-78"/>
            </a:endParaRPr>
          </a:p>
        </p:txBody>
      </p:sp>
      <p:cxnSp>
        <p:nvCxnSpPr>
          <p:cNvPr id="7" name="Straight Connector 6"/>
          <p:cNvCxnSpPr/>
          <p:nvPr/>
        </p:nvCxnSpPr>
        <p:spPr>
          <a:xfrm>
            <a:off x="2092272" y="464948"/>
            <a:ext cx="0" cy="635430"/>
          </a:xfrm>
          <a:prstGeom prst="line">
            <a:avLst/>
          </a:prstGeom>
          <a:ln w="57150">
            <a:solidFill>
              <a:srgbClr val="FF0000"/>
            </a:solidFill>
            <a:prstDash val="sysDot"/>
          </a:ln>
        </p:spPr>
        <p:style>
          <a:lnRef idx="3">
            <a:schemeClr val="accent5"/>
          </a:lnRef>
          <a:fillRef idx="0">
            <a:schemeClr val="accent5"/>
          </a:fillRef>
          <a:effectRef idx="2">
            <a:schemeClr val="accent5"/>
          </a:effectRef>
          <a:fontRef idx="minor">
            <a:schemeClr val="tx1"/>
          </a:fontRef>
        </p:style>
      </p:cxnSp>
      <p:cxnSp>
        <p:nvCxnSpPr>
          <p:cNvPr id="8" name="Straight Connector 7"/>
          <p:cNvCxnSpPr/>
          <p:nvPr/>
        </p:nvCxnSpPr>
        <p:spPr>
          <a:xfrm>
            <a:off x="3399294" y="1284421"/>
            <a:ext cx="2583" cy="544377"/>
          </a:xfrm>
          <a:prstGeom prst="line">
            <a:avLst/>
          </a:prstGeom>
          <a:ln w="57150">
            <a:solidFill>
              <a:srgbClr val="FF0000"/>
            </a:solidFill>
            <a:prstDash val="sysDot"/>
          </a:ln>
        </p:spPr>
        <p:style>
          <a:lnRef idx="3">
            <a:schemeClr val="accent5"/>
          </a:lnRef>
          <a:fillRef idx="0">
            <a:schemeClr val="accent5"/>
          </a:fillRef>
          <a:effectRef idx="2">
            <a:schemeClr val="accent5"/>
          </a:effectRef>
          <a:fontRef idx="minor">
            <a:schemeClr val="tx1"/>
          </a:fontRef>
        </p:style>
      </p:cxnSp>
      <p:cxnSp>
        <p:nvCxnSpPr>
          <p:cNvPr id="11" name="Straight Connector 10"/>
          <p:cNvCxnSpPr/>
          <p:nvPr/>
        </p:nvCxnSpPr>
        <p:spPr>
          <a:xfrm>
            <a:off x="2131016" y="1100378"/>
            <a:ext cx="1270861" cy="0"/>
          </a:xfrm>
          <a:prstGeom prst="line">
            <a:avLst/>
          </a:prstGeom>
          <a:ln w="57150">
            <a:solidFill>
              <a:srgbClr val="FF0000"/>
            </a:solidFill>
            <a:prstDash val="sysDot"/>
          </a:ln>
        </p:spPr>
        <p:style>
          <a:lnRef idx="3">
            <a:schemeClr val="accent5"/>
          </a:lnRef>
          <a:fillRef idx="0">
            <a:schemeClr val="accent5"/>
          </a:fillRef>
          <a:effectRef idx="2">
            <a:schemeClr val="accent5"/>
          </a:effectRef>
          <a:fontRef idx="minor">
            <a:schemeClr val="tx1"/>
          </a:fontRef>
        </p:style>
      </p:cxnSp>
      <p:cxnSp>
        <p:nvCxnSpPr>
          <p:cNvPr id="13" name="Straight Arrow Connector 12"/>
          <p:cNvCxnSpPr/>
          <p:nvPr/>
        </p:nvCxnSpPr>
        <p:spPr>
          <a:xfrm flipH="1">
            <a:off x="1846240" y="1688346"/>
            <a:ext cx="455260" cy="9657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080291" y="1691255"/>
            <a:ext cx="319003" cy="96282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2433234" y="3334071"/>
            <a:ext cx="1388383" cy="685800"/>
          </a:xfrm>
          <a:prstGeom prst="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r>
              <a:rPr lang="fa-IR" dirty="0" smtClean="0">
                <a:cs typeface="B Titr" panose="00000700000000000000" pitchFamily="2" charset="-78"/>
              </a:rPr>
              <a:t>انتهای چسبنده</a:t>
            </a:r>
            <a:endParaRPr lang="fa-IR" dirty="0">
              <a:cs typeface="B Titr" panose="00000700000000000000" pitchFamily="2" charset="-78"/>
            </a:endParaRPr>
          </a:p>
        </p:txBody>
      </p:sp>
      <p:sp>
        <p:nvSpPr>
          <p:cNvPr id="21" name="Rectangle 20"/>
          <p:cNvSpPr/>
          <p:nvPr/>
        </p:nvSpPr>
        <p:spPr>
          <a:xfrm>
            <a:off x="978987" y="2656021"/>
            <a:ext cx="1388383" cy="685800"/>
          </a:xfrm>
          <a:prstGeom prst="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r>
              <a:rPr lang="fa-IR" dirty="0" smtClean="0">
                <a:cs typeface="B Titr" panose="00000700000000000000" pitchFamily="2" charset="-78"/>
              </a:rPr>
              <a:t>انتهای چسبنده</a:t>
            </a:r>
            <a:endParaRPr lang="fa-IR" dirty="0">
              <a:cs typeface="B Titr" panose="00000700000000000000" pitchFamily="2" charset="-78"/>
            </a:endParaRPr>
          </a:p>
        </p:txBody>
      </p:sp>
      <p:sp>
        <p:nvSpPr>
          <p:cNvPr id="6" name="Footer Placeholder 5"/>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4774248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a:ln>
            <a:noFill/>
          </a:ln>
        </p:spPr>
        <p:txBody>
          <a:bodyPr>
            <a:normAutofit fontScale="90000"/>
          </a:bodyPr>
          <a:lstStyle/>
          <a:p>
            <a:pPr algn="r"/>
            <a:r>
              <a:rPr lang="fa-IR" b="1" dirty="0" smtClean="0">
                <a:solidFill>
                  <a:schemeClr val="tx1"/>
                </a:solidFill>
                <a:cs typeface="B Nazanin" panose="00000400000000000000" pitchFamily="2" charset="-78"/>
              </a:rPr>
              <a:t>نکات مهم مثال</a:t>
            </a:r>
            <a:r>
              <a:rPr lang="en-US" b="1" dirty="0">
                <a:solidFill>
                  <a:schemeClr val="tx1"/>
                </a:solidFill>
                <a:cs typeface="B Nazanin" panose="00000400000000000000" pitchFamily="2" charset="-78"/>
              </a:rPr>
              <a:t> </a:t>
            </a:r>
            <a:r>
              <a:rPr lang="en-US" b="1" dirty="0" err="1">
                <a:solidFill>
                  <a:schemeClr val="tx1"/>
                </a:solidFill>
                <a:cs typeface="B Nazanin" panose="00000400000000000000" pitchFamily="2" charset="-78"/>
              </a:rPr>
              <a:t>EcoR</a:t>
            </a:r>
            <a:r>
              <a:rPr lang="en-US" b="1" dirty="0">
                <a:solidFill>
                  <a:schemeClr val="tx1"/>
                </a:solidFill>
                <a:cs typeface="B Nazanin" panose="00000400000000000000" pitchFamily="2" charset="-78"/>
              </a:rPr>
              <a:t> </a:t>
            </a:r>
            <a:r>
              <a:rPr lang="en-US" b="1" dirty="0" smtClean="0">
                <a:solidFill>
                  <a:schemeClr val="tx1"/>
                </a:solidFill>
                <a:cs typeface="B Nazanin" panose="00000400000000000000" pitchFamily="2" charset="-78"/>
              </a:rPr>
              <a:t>I</a:t>
            </a:r>
            <a:r>
              <a:rPr lang="fa-IR" b="1" dirty="0" smtClean="0">
                <a:solidFill>
                  <a:schemeClr val="tx1"/>
                </a:solidFill>
                <a:cs typeface="B Nazanin" panose="00000400000000000000" pitchFamily="2" charset="-78"/>
              </a:rPr>
              <a:t> و جایگاه تشخیص آن</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این جایگاه تشخیص 12 (6جفت) دئوکسی ریبونوکلئوتید دارد که 6 عدد باز پورینی و 6عدد باز پیریمیدینی دارند.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2-اثر آنزیم :شکسته شدن 10 پیوند به ازای هر جایگاه تشخیص</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شکسته شدن 2 پیوند فسفودی استر</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شکسته شدن 8 پیوند هیدروژنی بین 4جفت </a:t>
            </a:r>
            <a:r>
              <a:rPr lang="en-US" b="1" dirty="0" smtClean="0">
                <a:solidFill>
                  <a:schemeClr val="tx1"/>
                </a:solidFill>
                <a:cs typeface="B Nazanin" panose="00000400000000000000" pitchFamily="2" charset="-78"/>
              </a:rPr>
              <a:t>A</a:t>
            </a:r>
            <a:r>
              <a:rPr lang="fa-IR" b="1" dirty="0" smtClean="0">
                <a:solidFill>
                  <a:schemeClr val="tx1"/>
                </a:solidFill>
                <a:cs typeface="B Nazanin" panose="00000400000000000000" pitchFamily="2" charset="-78"/>
              </a:rPr>
              <a:t>و</a:t>
            </a:r>
            <a:r>
              <a:rPr lang="en-US" b="1" dirty="0" smtClean="0">
                <a:solidFill>
                  <a:schemeClr val="tx1"/>
                </a:solidFill>
                <a:cs typeface="B Nazanin" panose="00000400000000000000" pitchFamily="2" charset="-78"/>
              </a:rPr>
              <a:t>T</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Titr" panose="00000700000000000000" pitchFamily="2" charset="-78"/>
              </a:rPr>
              <a:t>یادآوری:بین </a:t>
            </a:r>
            <a:r>
              <a:rPr lang="en-US" b="1" dirty="0" smtClean="0">
                <a:solidFill>
                  <a:srgbClr val="FF0000"/>
                </a:solidFill>
                <a:cs typeface="B Titr" panose="00000700000000000000" pitchFamily="2" charset="-78"/>
              </a:rPr>
              <a:t>C</a:t>
            </a:r>
            <a:r>
              <a:rPr lang="fa-IR" b="1" dirty="0" smtClean="0">
                <a:solidFill>
                  <a:srgbClr val="FF0000"/>
                </a:solidFill>
                <a:cs typeface="B Titr" panose="00000700000000000000" pitchFamily="2" charset="-78"/>
              </a:rPr>
              <a:t>و</a:t>
            </a:r>
            <a:r>
              <a:rPr lang="en-US" b="1" dirty="0" smtClean="0">
                <a:solidFill>
                  <a:srgbClr val="FF0000"/>
                </a:solidFill>
                <a:cs typeface="B Titr" panose="00000700000000000000" pitchFamily="2" charset="-78"/>
              </a:rPr>
              <a:t>G</a:t>
            </a:r>
            <a:r>
              <a:rPr lang="fa-IR" b="1" dirty="0" smtClean="0">
                <a:solidFill>
                  <a:srgbClr val="FF0000"/>
                </a:solidFill>
                <a:cs typeface="B Titr" panose="00000700000000000000" pitchFamily="2" charset="-78"/>
              </a:rPr>
              <a:t> سه پیوند و بین </a:t>
            </a:r>
            <a:r>
              <a:rPr lang="en-US" b="1" dirty="0" smtClean="0">
                <a:solidFill>
                  <a:srgbClr val="FF0000"/>
                </a:solidFill>
                <a:cs typeface="B Titr" panose="00000700000000000000" pitchFamily="2" charset="-78"/>
              </a:rPr>
              <a:t>A</a:t>
            </a:r>
            <a:r>
              <a:rPr lang="fa-IR" b="1" dirty="0" smtClean="0">
                <a:solidFill>
                  <a:srgbClr val="FF0000"/>
                </a:solidFill>
                <a:cs typeface="B Titr" panose="00000700000000000000" pitchFamily="2" charset="-78"/>
              </a:rPr>
              <a:t>و</a:t>
            </a:r>
            <a:r>
              <a:rPr lang="en-US" b="1" dirty="0" smtClean="0">
                <a:solidFill>
                  <a:srgbClr val="FF0000"/>
                </a:solidFill>
                <a:cs typeface="B Titr" panose="00000700000000000000" pitchFamily="2" charset="-78"/>
              </a:rPr>
              <a:t>T</a:t>
            </a:r>
            <a:r>
              <a:rPr lang="fa-IR" b="1" dirty="0" smtClean="0">
                <a:solidFill>
                  <a:srgbClr val="FF0000"/>
                </a:solidFill>
                <a:cs typeface="B Titr" panose="00000700000000000000" pitchFamily="2" charset="-78"/>
              </a:rPr>
              <a:t> دو پیوند هیدروژنی وجود دارد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3- در جایگاه تشخیص24پیوند شامل 10 پیوند فسفودی استر و 14 پیوند هیدروژنی وجود دارد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086048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sz="4000" b="1" dirty="0" smtClean="0">
                <a:solidFill>
                  <a:srgbClr val="FF0000"/>
                </a:solidFill>
                <a:cs typeface="B Titr" panose="00000700000000000000" pitchFamily="2" charset="-78"/>
              </a:rPr>
              <a:t>4-انتهای چسبنده</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-قطعاتی از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کوتاه تک رشته ای هستند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-توسط بیشتر آنزیم های محدود کننده تولید می شوند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به ازای هر جایگاه تشخیص دو انتهای چسبنده تولید می شود البته به </a:t>
            </a:r>
            <a:r>
              <a:rPr lang="fa-IR" b="1" dirty="0" smtClean="0">
                <a:solidFill>
                  <a:srgbClr val="FF0000"/>
                </a:solidFill>
                <a:cs typeface="B Titr" panose="00000700000000000000" pitchFamily="2" charset="-78"/>
              </a:rPr>
              <a:t>شرط آنکه محل برش روبروی هم نباشد </a:t>
            </a:r>
            <a:r>
              <a:rPr lang="fa-IR" b="1" dirty="0" smtClean="0">
                <a:solidFill>
                  <a:schemeClr val="tx1"/>
                </a:solidFill>
                <a:cs typeface="B Nazanin" panose="00000400000000000000" pitchFamily="2" charset="-78"/>
              </a:rPr>
              <a:t>که این دو انتهای چسبنده مکمل یکدیگرند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مثال:در این جایگاه تشخیص که محل برش بین </a:t>
            </a:r>
            <a:r>
              <a:rPr lang="en-US" b="1" dirty="0" smtClean="0">
                <a:solidFill>
                  <a:schemeClr val="tx1"/>
                </a:solidFill>
                <a:cs typeface="B Nazanin" panose="00000400000000000000" pitchFamily="2" charset="-78"/>
              </a:rPr>
              <a:t>C</a:t>
            </a:r>
            <a:r>
              <a:rPr lang="fa-IR" b="1" dirty="0" smtClean="0">
                <a:solidFill>
                  <a:schemeClr val="tx1"/>
                </a:solidFill>
                <a:cs typeface="B Nazanin" panose="00000400000000000000" pitchFamily="2" charset="-78"/>
              </a:rPr>
              <a:t>و</a:t>
            </a:r>
            <a:r>
              <a:rPr lang="en-US" b="1" dirty="0" smtClean="0">
                <a:solidFill>
                  <a:schemeClr val="tx1"/>
                </a:solidFill>
                <a:cs typeface="B Nazanin" panose="00000400000000000000" pitchFamily="2" charset="-78"/>
              </a:rPr>
              <a:t>G</a:t>
            </a:r>
            <a:r>
              <a:rPr lang="fa-IR" b="1" dirty="0" smtClean="0">
                <a:solidFill>
                  <a:schemeClr val="tx1"/>
                </a:solidFill>
                <a:cs typeface="B Nazanin" panose="00000400000000000000" pitchFamily="2" charset="-78"/>
              </a:rPr>
              <a:t> است انتهای چسبنده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تولید نمی شود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ectangle 2"/>
          <p:cNvSpPr/>
          <p:nvPr/>
        </p:nvSpPr>
        <p:spPr>
          <a:xfrm>
            <a:off x="1759058" y="5253924"/>
            <a:ext cx="2960176" cy="1301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b="1" dirty="0" smtClean="0">
                <a:solidFill>
                  <a:schemeClr val="tx1"/>
                </a:solidFill>
              </a:rPr>
              <a:t>ATC GAT</a:t>
            </a:r>
          </a:p>
          <a:p>
            <a:pPr algn="ctr"/>
            <a:r>
              <a:rPr lang="en-US" sz="4000" b="1" dirty="0" smtClean="0">
                <a:solidFill>
                  <a:schemeClr val="tx1"/>
                </a:solidFill>
              </a:rPr>
              <a:t>TAG CTA</a:t>
            </a:r>
            <a:endParaRPr lang="fa-IR" sz="4000" b="1" dirty="0">
              <a:solidFill>
                <a:schemeClr val="tx1"/>
              </a:solidFill>
            </a:endParaRPr>
          </a:p>
        </p:txBody>
      </p:sp>
      <p:cxnSp>
        <p:nvCxnSpPr>
          <p:cNvPr id="5" name="Straight Connector 4"/>
          <p:cNvCxnSpPr/>
          <p:nvPr/>
        </p:nvCxnSpPr>
        <p:spPr>
          <a:xfrm>
            <a:off x="3239146" y="5238427"/>
            <a:ext cx="0" cy="1301858"/>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6" name="Right Arrow 5"/>
          <p:cNvSpPr/>
          <p:nvPr/>
        </p:nvSpPr>
        <p:spPr>
          <a:xfrm>
            <a:off x="4468678" y="5726623"/>
            <a:ext cx="1627322" cy="356461"/>
          </a:xfrm>
          <a:prstGeom prst="rightArrow">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fa-IR"/>
          </a:p>
        </p:txBody>
      </p:sp>
      <p:sp>
        <p:nvSpPr>
          <p:cNvPr id="7" name="Rectangle 6"/>
          <p:cNvSpPr/>
          <p:nvPr/>
        </p:nvSpPr>
        <p:spPr>
          <a:xfrm>
            <a:off x="5845442" y="5238427"/>
            <a:ext cx="4026977" cy="1301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b="1" dirty="0" smtClean="0">
                <a:solidFill>
                  <a:schemeClr val="tx1"/>
                </a:solidFill>
              </a:rPr>
              <a:t>ATC          GAT</a:t>
            </a:r>
          </a:p>
          <a:p>
            <a:pPr algn="ctr"/>
            <a:r>
              <a:rPr lang="en-US" sz="4000" b="1" dirty="0" smtClean="0">
                <a:solidFill>
                  <a:schemeClr val="tx1"/>
                </a:solidFill>
              </a:rPr>
              <a:t>TAG          CTA</a:t>
            </a:r>
            <a:endParaRPr lang="fa-IR" sz="4000" b="1" dirty="0">
              <a:solidFill>
                <a:schemeClr val="tx1"/>
              </a:solidFill>
            </a:endParaRPr>
          </a:p>
        </p:txBody>
      </p:sp>
      <p:sp>
        <p:nvSpPr>
          <p:cNvPr id="8" name="Rectangle 7"/>
          <p:cNvSpPr/>
          <p:nvPr/>
        </p:nvSpPr>
        <p:spPr>
          <a:xfrm>
            <a:off x="7578671" y="5563892"/>
            <a:ext cx="379709" cy="5191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5400" dirty="0">
                <a:solidFill>
                  <a:schemeClr val="tx1"/>
                </a:solidFill>
                <a:cs typeface="B Titr" panose="00000700000000000000" pitchFamily="2" charset="-78"/>
              </a:rPr>
              <a:t>و</a:t>
            </a:r>
          </a:p>
        </p:txBody>
      </p:sp>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043430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5- آنزیم محدود کننده مانند</a:t>
            </a:r>
            <a:r>
              <a:rPr lang="en-US" b="1" dirty="0" smtClean="0">
                <a:solidFill>
                  <a:srgbClr val="FF0000"/>
                </a:solidFill>
                <a:cs typeface="B Nazanin" panose="00000400000000000000" pitchFamily="2" charset="-78"/>
              </a:rPr>
              <a:t>DNA</a:t>
            </a:r>
            <a:r>
              <a:rPr lang="fa-IR" b="1" dirty="0" smtClean="0">
                <a:solidFill>
                  <a:srgbClr val="FF0000"/>
                </a:solidFill>
                <a:cs typeface="B Nazanin" panose="00000400000000000000" pitchFamily="2" charset="-78"/>
              </a:rPr>
              <a:t>پلیمراز</a:t>
            </a:r>
            <a:r>
              <a:rPr lang="fa-IR" b="1" dirty="0" smtClean="0">
                <a:solidFill>
                  <a:schemeClr val="tx1"/>
                </a:solidFill>
                <a:cs typeface="B Nazanin" panose="00000400000000000000" pitchFamily="2" charset="-78"/>
              </a:rPr>
              <a:t> (در خاصیت ویرایش)در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شکستن پیوند های فسفودی استر بین دئوکسی ریبونوکلئوتیدها نقش دارد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6- همانند هلیکاز،</a:t>
            </a:r>
            <a:r>
              <a:rPr lang="en-US" b="1" dirty="0" smtClean="0">
                <a:solidFill>
                  <a:schemeClr val="tx1"/>
                </a:solidFill>
                <a:cs typeface="B Nazanin" panose="00000400000000000000" pitchFamily="2" charset="-78"/>
              </a:rPr>
              <a:t>RNA</a:t>
            </a:r>
            <a:r>
              <a:rPr lang="fa-IR" b="1" dirty="0" smtClean="0">
                <a:solidFill>
                  <a:schemeClr val="tx1"/>
                </a:solidFill>
                <a:cs typeface="B Nazanin" panose="00000400000000000000" pitchFamily="2" charset="-78"/>
              </a:rPr>
              <a:t>پلیمرازها در شکستن پیوند هیدروژنی نقش دارد.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646122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r>
              <a:rPr lang="fa-IR" sz="9800" dirty="0" smtClean="0">
                <a:solidFill>
                  <a:schemeClr val="tx1"/>
                </a:solidFill>
                <a:cs typeface="B Titr" panose="00000700000000000000" pitchFamily="2" charset="-78"/>
              </a:rPr>
              <a:t>فصل 2</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t>
            </a:r>
            <a:r>
              <a:rPr lang="fa-IR" sz="6700" dirty="0" smtClean="0">
                <a:solidFill>
                  <a:schemeClr val="tx1"/>
                </a:solidFill>
                <a:cs typeface="B Titr" panose="00000700000000000000" pitchFamily="2" charset="-78"/>
              </a:rPr>
              <a:t>تکنولوژی زیستی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هدف فصل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بررسی تکنولوژی ژن در خدمت</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به جامعه ی بشری و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مشکلات احتمالی آن</a:t>
            </a:r>
            <a:endParaRPr lang="fa-IR" dirty="0">
              <a:solidFill>
                <a:schemeClr val="tx1"/>
              </a:solidFill>
              <a:cs typeface="B Titr" panose="00000700000000000000" pitchFamily="2" charset="-78"/>
            </a:endParaRPr>
          </a:p>
        </p:txBody>
      </p:sp>
      <p:pic>
        <p:nvPicPr>
          <p:cNvPr id="5" name="Picture 4"/>
          <p:cNvPicPr>
            <a:picLocks noChangeAspect="1"/>
          </p:cNvPicPr>
          <p:nvPr/>
        </p:nvPicPr>
        <p:blipFill>
          <a:blip r:embed="rId2"/>
          <a:stretch>
            <a:fillRect/>
          </a:stretch>
        </p:blipFill>
        <p:spPr>
          <a:xfrm>
            <a:off x="-15498" y="0"/>
            <a:ext cx="6168325" cy="6858001"/>
          </a:xfrm>
          <a:prstGeom prst="rect">
            <a:avLst/>
          </a:prstGeom>
        </p:spPr>
      </p:pic>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839328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a:bodyPr>
          <a:lstStyle/>
          <a:p>
            <a:pPr algn="ctr"/>
            <a:r>
              <a:rPr lang="fa-IR" sz="9600" b="1" dirty="0" smtClean="0">
                <a:cs typeface="B Titr" panose="00000700000000000000" pitchFamily="2" charset="-78"/>
              </a:rPr>
              <a:t/>
            </a:r>
            <a:br>
              <a:rPr lang="fa-IR" sz="9600" b="1" dirty="0" smtClean="0">
                <a:cs typeface="B Titr" panose="00000700000000000000" pitchFamily="2" charset="-78"/>
              </a:rPr>
            </a:br>
            <a:r>
              <a:rPr lang="fa-IR" sz="9600" b="1" dirty="0" smtClean="0">
                <a:cs typeface="B Titr" panose="00000700000000000000" pitchFamily="2" charset="-78"/>
              </a:rPr>
              <a:t>به این انیمیشن توجه کنید</a:t>
            </a:r>
            <a:br>
              <a:rPr lang="fa-IR" sz="9600" b="1" dirty="0" smtClean="0">
                <a:cs typeface="B Titr" panose="00000700000000000000" pitchFamily="2" charset="-78"/>
              </a:rPr>
            </a:br>
            <a:r>
              <a:rPr lang="fa-IR" sz="9600" b="1" dirty="0">
                <a:cs typeface="B Titr" panose="00000700000000000000" pitchFamily="2" charset="-78"/>
              </a:rPr>
              <a:t/>
            </a:r>
            <a:br>
              <a:rPr lang="fa-IR" sz="9600" b="1" dirty="0">
                <a:cs typeface="B Titr" panose="00000700000000000000" pitchFamily="2" charset="-78"/>
              </a:rPr>
            </a:br>
            <a:r>
              <a:rPr lang="fa-IR" sz="9600" b="1" dirty="0" smtClean="0">
                <a:solidFill>
                  <a:srgbClr val="FF0000"/>
                </a:solidFill>
                <a:cs typeface="B Titr" panose="00000700000000000000" pitchFamily="2" charset="-78"/>
                <a:hlinkClick r:id="rId2" action="ppaction://hlinkfile"/>
              </a:rPr>
              <a:t>انیمیشن شماره4</a:t>
            </a:r>
            <a:endParaRPr lang="fa-IR" sz="9600" b="1" dirty="0">
              <a:solidFill>
                <a:srgbClr val="FF000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76002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وکتور (حامل)</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Titr" panose="00000700000000000000" pitchFamily="2" charset="-78"/>
              </a:rPr>
              <a:t> از جنس</a:t>
            </a:r>
            <a:r>
              <a:rPr lang="en-US" b="1" dirty="0" smtClean="0">
                <a:solidFill>
                  <a:srgbClr val="FF0000"/>
                </a:solidFill>
                <a:cs typeface="B Titr" panose="00000700000000000000" pitchFamily="2" charset="-78"/>
              </a:rPr>
              <a:t>DNA</a:t>
            </a:r>
            <a:r>
              <a:rPr lang="fa-IR" b="1" dirty="0" smtClean="0">
                <a:solidFill>
                  <a:srgbClr val="FF0000"/>
                </a:solidFill>
                <a:cs typeface="B Titr" panose="00000700000000000000" pitchFamily="2" charset="-78"/>
              </a:rPr>
              <a:t/>
            </a:r>
            <a:br>
              <a:rPr lang="fa-IR" b="1" dirty="0" smtClean="0">
                <a:solidFill>
                  <a:srgbClr val="FF0000"/>
                </a:solidFill>
                <a:cs typeface="B Titr" panose="00000700000000000000" pitchFamily="2" charset="-78"/>
              </a:rPr>
            </a:br>
            <a:r>
              <a:rPr lang="fa-IR" b="1" dirty="0" smtClean="0">
                <a:solidFill>
                  <a:srgbClr val="FF0000"/>
                </a:solidFill>
                <a:cs typeface="B Titr" panose="00000700000000000000" pitchFamily="2" charset="-78"/>
              </a:rPr>
              <a:t>     هستند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ight Brace 2"/>
          <p:cNvSpPr/>
          <p:nvPr/>
        </p:nvSpPr>
        <p:spPr>
          <a:xfrm>
            <a:off x="9655444" y="61994"/>
            <a:ext cx="557939" cy="6734014"/>
          </a:xfrm>
          <a:prstGeom prst="rightBrace">
            <a:avLst>
              <a:gd name="adj1" fmla="val 52777"/>
              <a:gd name="adj2" fmla="val 47238"/>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ln>
                <a:solidFill>
                  <a:sysClr val="windowText" lastClr="000000"/>
                </a:solidFill>
              </a:ln>
            </a:endParaRPr>
          </a:p>
        </p:txBody>
      </p:sp>
      <p:sp>
        <p:nvSpPr>
          <p:cNvPr id="4" name="TextBox 3"/>
          <p:cNvSpPr txBox="1"/>
          <p:nvPr/>
        </p:nvSpPr>
        <p:spPr>
          <a:xfrm>
            <a:off x="0" y="170481"/>
            <a:ext cx="9841424" cy="6494085"/>
          </a:xfrm>
          <a:prstGeom prst="rect">
            <a:avLst/>
          </a:prstGeom>
          <a:noFill/>
        </p:spPr>
        <p:txBody>
          <a:bodyPr wrap="square" rtlCol="1">
            <a:spAutoFit/>
          </a:bodyPr>
          <a:lstStyle/>
          <a:p>
            <a:r>
              <a:rPr lang="fa-IR" sz="3200" b="1" dirty="0" smtClean="0">
                <a:cs typeface="B Nazanin" panose="00000400000000000000" pitchFamily="2" charset="-78"/>
              </a:rPr>
              <a:t>1- در مهندسی ژنتیک برای انتقال </a:t>
            </a:r>
            <a:r>
              <a:rPr lang="fa-IR" sz="3200" b="1" dirty="0" smtClean="0">
                <a:solidFill>
                  <a:srgbClr val="FF0000"/>
                </a:solidFill>
                <a:cs typeface="B Titr" panose="00000700000000000000" pitchFamily="2" charset="-78"/>
              </a:rPr>
              <a:t>ژن خارجی </a:t>
            </a:r>
            <a:r>
              <a:rPr lang="fa-IR" sz="3200" b="1" dirty="0" smtClean="0">
                <a:cs typeface="B Nazanin" panose="00000400000000000000" pitchFamily="2" charset="-78"/>
              </a:rPr>
              <a:t>به جاندارساده(باکتری)</a:t>
            </a:r>
          </a:p>
          <a:p>
            <a:r>
              <a:rPr lang="fa-IR" sz="3200" b="1" dirty="0" smtClean="0">
                <a:cs typeface="B Nazanin" panose="00000400000000000000" pitchFamily="2" charset="-78"/>
              </a:rPr>
              <a:t>به کار می رود.</a:t>
            </a:r>
            <a:endParaRPr lang="fa-IR" sz="3200" b="1" dirty="0">
              <a:cs typeface="B Nazanin" panose="00000400000000000000" pitchFamily="2" charset="-78"/>
            </a:endParaRPr>
          </a:p>
          <a:p>
            <a:endParaRPr lang="fa-IR" sz="3200" b="1" dirty="0" smtClean="0">
              <a:cs typeface="B Nazanin" panose="00000400000000000000" pitchFamily="2" charset="-78"/>
            </a:endParaRPr>
          </a:p>
          <a:p>
            <a:r>
              <a:rPr lang="fa-IR" sz="3200" b="1" dirty="0" smtClean="0">
                <a:cs typeface="B Titr" panose="00000700000000000000" pitchFamily="2" charset="-78"/>
              </a:rPr>
              <a:t>ژن خارجی </a:t>
            </a:r>
            <a:r>
              <a:rPr lang="fa-IR" sz="3200" b="1" dirty="0" smtClean="0">
                <a:cs typeface="B Nazanin" panose="00000400000000000000" pitchFamily="2" charset="-78"/>
              </a:rPr>
              <a:t>: ژن مورد نظر را که از کروموزوم جدا کرده ایم و می خواهیم به جاندار دیگر انتقال دهیم.</a:t>
            </a:r>
          </a:p>
          <a:p>
            <a:endParaRPr lang="fa-IR" sz="3200" b="1" dirty="0" smtClean="0">
              <a:cs typeface="B Nazanin" panose="00000400000000000000" pitchFamily="2" charset="-78"/>
            </a:endParaRPr>
          </a:p>
          <a:p>
            <a:r>
              <a:rPr lang="fa-IR" sz="3200" b="1" dirty="0" smtClean="0">
                <a:cs typeface="B Nazanin" panose="00000400000000000000" pitchFamily="2" charset="-78"/>
              </a:rPr>
              <a:t>2- معمولترین آنها شامل </a:t>
            </a:r>
            <a:r>
              <a:rPr lang="fa-IR" sz="3200" b="1" dirty="0" smtClean="0">
                <a:solidFill>
                  <a:srgbClr val="FF0000"/>
                </a:solidFill>
                <a:cs typeface="B Titr" panose="00000700000000000000" pitchFamily="2" charset="-78"/>
              </a:rPr>
              <a:t>پلازمید</a:t>
            </a:r>
            <a:r>
              <a:rPr lang="fa-IR" sz="3200" b="1" dirty="0" smtClean="0">
                <a:cs typeface="B Nazanin" panose="00000400000000000000" pitchFamily="2" charset="-78"/>
              </a:rPr>
              <a:t> و </a:t>
            </a:r>
            <a:r>
              <a:rPr lang="fa-IR" sz="3200" b="1" dirty="0" smtClean="0">
                <a:solidFill>
                  <a:srgbClr val="FF0000"/>
                </a:solidFill>
                <a:cs typeface="B Titr" panose="00000700000000000000" pitchFamily="2" charset="-78"/>
              </a:rPr>
              <a:t>ویروس های </a:t>
            </a:r>
            <a:r>
              <a:rPr lang="en-US" sz="3200" b="1" dirty="0" smtClean="0">
                <a:solidFill>
                  <a:srgbClr val="FF0000"/>
                </a:solidFill>
                <a:cs typeface="B Titr" panose="00000700000000000000" pitchFamily="2" charset="-78"/>
              </a:rPr>
              <a:t>DNA</a:t>
            </a:r>
            <a:r>
              <a:rPr lang="fa-IR" sz="3200" b="1" dirty="0" smtClean="0">
                <a:solidFill>
                  <a:srgbClr val="FF0000"/>
                </a:solidFill>
                <a:cs typeface="B Titr" panose="00000700000000000000" pitchFamily="2" charset="-78"/>
              </a:rPr>
              <a:t> دار </a:t>
            </a:r>
            <a:r>
              <a:rPr lang="fa-IR" sz="3200" b="1" dirty="0" smtClean="0">
                <a:cs typeface="B Nazanin" panose="00000400000000000000" pitchFamily="2" charset="-78"/>
              </a:rPr>
              <a:t>است.</a:t>
            </a:r>
          </a:p>
          <a:p>
            <a:endParaRPr lang="fa-IR" sz="3200" b="1" dirty="0">
              <a:cs typeface="B Nazanin" panose="00000400000000000000" pitchFamily="2" charset="-78"/>
            </a:endParaRPr>
          </a:p>
          <a:p>
            <a:r>
              <a:rPr lang="fa-IR" sz="3200" b="1" dirty="0" smtClean="0">
                <a:cs typeface="B Nazanin" panose="00000400000000000000" pitchFamily="2" charset="-78"/>
              </a:rPr>
              <a:t>ویروس </a:t>
            </a:r>
            <a:r>
              <a:rPr lang="en-US" sz="3200" b="1" dirty="0" smtClean="0">
                <a:cs typeface="B Nazanin" panose="00000400000000000000" pitchFamily="2" charset="-78"/>
              </a:rPr>
              <a:t>DNA</a:t>
            </a:r>
            <a:r>
              <a:rPr lang="fa-IR" sz="3200" b="1" dirty="0" smtClean="0">
                <a:cs typeface="B Nazanin" panose="00000400000000000000" pitchFamily="2" charset="-78"/>
              </a:rPr>
              <a:t>دار مانند : </a:t>
            </a:r>
          </a:p>
          <a:p>
            <a:endParaRPr lang="fa-IR" sz="3200" b="1" dirty="0" smtClean="0">
              <a:cs typeface="B Nazanin" panose="00000400000000000000" pitchFamily="2" charset="-78"/>
            </a:endParaRPr>
          </a:p>
          <a:p>
            <a:r>
              <a:rPr lang="fa-IR" sz="3200" b="1" dirty="0" smtClean="0">
                <a:cs typeface="B Nazanin" panose="00000400000000000000" pitchFamily="2" charset="-78"/>
              </a:rPr>
              <a:t>باکتریوفاژ،آبله مرغان،زگیل،آبله ی گاوی و هرپس تناسلی</a:t>
            </a:r>
          </a:p>
          <a:p>
            <a:endParaRPr lang="fa-IR" sz="3200" b="1" dirty="0">
              <a:cs typeface="B Nazanin" panose="00000400000000000000" pitchFamily="2" charset="-78"/>
            </a:endParaRPr>
          </a:p>
          <a:p>
            <a:r>
              <a:rPr lang="fa-IR" sz="3200" b="1" dirty="0" smtClean="0">
                <a:solidFill>
                  <a:srgbClr val="FF0000"/>
                </a:solidFill>
                <a:cs typeface="B Titr" panose="00000700000000000000" pitchFamily="2" charset="-78"/>
              </a:rPr>
              <a:t>باکتریوفاژ</a:t>
            </a:r>
            <a:r>
              <a:rPr lang="fa-IR" sz="3200" b="1" dirty="0" smtClean="0">
                <a:cs typeface="B Titr" panose="00000700000000000000" pitchFamily="2" charset="-78"/>
              </a:rPr>
              <a:t> به ویروس هایی گفته می شود که باکتری ها حمله می کنند</a:t>
            </a: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828869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rgbClr val="FF0000"/>
                </a:solidFill>
                <a:cs typeface="B Titr" panose="00000700000000000000" pitchFamily="2" charset="-78"/>
              </a:rPr>
              <a:t>سوال. </a:t>
            </a:r>
            <a:r>
              <a:rPr lang="fa-IR" b="1" dirty="0" smtClean="0">
                <a:solidFill>
                  <a:schemeClr val="tx1"/>
                </a:solidFill>
                <a:cs typeface="B Titr" panose="00000700000000000000" pitchFamily="2" charset="-78"/>
              </a:rPr>
              <a:t>چرا از ویروس های </a:t>
            </a:r>
            <a:r>
              <a:rPr lang="en-US" b="1" dirty="0" smtClean="0">
                <a:solidFill>
                  <a:schemeClr val="tx1"/>
                </a:solidFill>
                <a:cs typeface="B Titr" panose="00000700000000000000" pitchFamily="2" charset="-78"/>
              </a:rPr>
              <a:t>DNA </a:t>
            </a:r>
            <a:r>
              <a:rPr lang="fa-IR" b="1" dirty="0" smtClean="0">
                <a:solidFill>
                  <a:schemeClr val="tx1"/>
                </a:solidFill>
                <a:cs typeface="B Titr" panose="00000700000000000000" pitchFamily="2" charset="-78"/>
              </a:rPr>
              <a:t>دار برای مهندسی ژنتیک استفاده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می شود؟</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rgbClr val="FF0000"/>
                </a:solidFill>
                <a:cs typeface="B Titr" panose="00000700000000000000" pitchFamily="2" charset="-78"/>
              </a:rPr>
              <a:t>جواب. </a:t>
            </a:r>
            <a:r>
              <a:rPr lang="fa-IR" b="1" dirty="0" smtClean="0">
                <a:solidFill>
                  <a:schemeClr val="tx1"/>
                </a:solidFill>
                <a:cs typeface="B Titr" panose="00000700000000000000" pitchFamily="2" charset="-78"/>
              </a:rPr>
              <a:t>چون آنزیم محدود کننده جایگاه تشخیص را که دو رشته ای و بخشی از </a:t>
            </a:r>
            <a:r>
              <a:rPr lang="en-US" b="1" dirty="0" smtClean="0">
                <a:solidFill>
                  <a:schemeClr val="tx1"/>
                </a:solidFill>
                <a:cs typeface="B Titr" panose="00000700000000000000" pitchFamily="2" charset="-78"/>
              </a:rPr>
              <a:t>DNA</a:t>
            </a:r>
            <a:r>
              <a:rPr lang="fa-IR" b="1" dirty="0" smtClean="0">
                <a:solidFill>
                  <a:schemeClr val="tx1"/>
                </a:solidFill>
                <a:cs typeface="B Titr" panose="00000700000000000000" pitchFamily="2" charset="-78"/>
              </a:rPr>
              <a:t> است شناسایی و برش می دهد در صورتی که </a:t>
            </a:r>
            <a:r>
              <a:rPr lang="en-US" b="1" dirty="0" smtClean="0">
                <a:solidFill>
                  <a:schemeClr val="tx1"/>
                </a:solidFill>
                <a:cs typeface="B Titr" panose="00000700000000000000" pitchFamily="2" charset="-78"/>
              </a:rPr>
              <a:t>RNA</a:t>
            </a:r>
            <a:r>
              <a:rPr lang="fa-IR" b="1" dirty="0" smtClean="0">
                <a:solidFill>
                  <a:schemeClr val="tx1"/>
                </a:solidFill>
                <a:cs typeface="B Titr" panose="00000700000000000000" pitchFamily="2" charset="-78"/>
              </a:rPr>
              <a:t> تک رشته ای و فاقد جایگاه تشخیص است</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پس از </a:t>
            </a:r>
            <a:r>
              <a:rPr lang="fa-IR" b="1" dirty="0" smtClean="0">
                <a:solidFill>
                  <a:schemeClr val="tx2">
                    <a:lumMod val="75000"/>
                  </a:schemeClr>
                </a:solidFill>
                <a:cs typeface="B Titr" panose="00000700000000000000" pitchFamily="2" charset="-78"/>
              </a:rPr>
              <a:t>ویروس های </a:t>
            </a:r>
            <a:r>
              <a:rPr lang="en-US" b="1" dirty="0" smtClean="0">
                <a:solidFill>
                  <a:schemeClr val="tx2">
                    <a:lumMod val="75000"/>
                  </a:schemeClr>
                </a:solidFill>
                <a:cs typeface="B Titr" panose="00000700000000000000" pitchFamily="2" charset="-78"/>
              </a:rPr>
              <a:t>RNA</a:t>
            </a:r>
            <a:r>
              <a:rPr lang="fa-IR" b="1" dirty="0" smtClean="0">
                <a:solidFill>
                  <a:schemeClr val="tx2">
                    <a:lumMod val="75000"/>
                  </a:schemeClr>
                </a:solidFill>
                <a:cs typeface="B Titr" panose="00000700000000000000" pitchFamily="2" charset="-78"/>
              </a:rPr>
              <a:t>دار(هاری،آنفولانزا و </a:t>
            </a:r>
            <a:r>
              <a:rPr lang="en-US" b="1" dirty="0" smtClean="0">
                <a:solidFill>
                  <a:schemeClr val="tx2">
                    <a:lumMod val="75000"/>
                  </a:schemeClr>
                </a:solidFill>
                <a:cs typeface="B Titr" panose="00000700000000000000" pitchFamily="2" charset="-78"/>
              </a:rPr>
              <a:t>HIV</a:t>
            </a:r>
            <a:r>
              <a:rPr lang="fa-IR" b="1" dirty="0" smtClean="0">
                <a:solidFill>
                  <a:schemeClr val="tx2">
                    <a:lumMod val="75000"/>
                  </a:schemeClr>
                </a:solidFill>
                <a:cs typeface="B Titr" panose="00000700000000000000" pitchFamily="2" charset="-78"/>
              </a:rPr>
              <a:t>)</a:t>
            </a:r>
            <a:r>
              <a:rPr lang="fa-IR" b="1" dirty="0" smtClean="0">
                <a:solidFill>
                  <a:schemeClr val="tx1"/>
                </a:solidFill>
                <a:cs typeface="B Titr" panose="00000700000000000000" pitchFamily="2" charset="-78"/>
              </a:rPr>
              <a:t> در مهندسی ژنتیک استفاده نمی شود</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endParaRPr lang="fa-IR" b="1"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709144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Titr" panose="00000700000000000000" pitchFamily="2" charset="-78"/>
              </a:rPr>
              <a:t>پلازمید</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ight Brace 2"/>
          <p:cNvSpPr/>
          <p:nvPr/>
        </p:nvSpPr>
        <p:spPr>
          <a:xfrm>
            <a:off x="10445858" y="61994"/>
            <a:ext cx="557939" cy="6734014"/>
          </a:xfrm>
          <a:prstGeom prst="rightBrace">
            <a:avLst>
              <a:gd name="adj1" fmla="val 52777"/>
              <a:gd name="adj2" fmla="val 54833"/>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ln>
                <a:solidFill>
                  <a:sysClr val="windowText" lastClr="000000"/>
                </a:solidFill>
              </a:ln>
            </a:endParaRPr>
          </a:p>
        </p:txBody>
      </p:sp>
      <p:sp>
        <p:nvSpPr>
          <p:cNvPr id="4" name="TextBox 3"/>
          <p:cNvSpPr txBox="1"/>
          <p:nvPr/>
        </p:nvSpPr>
        <p:spPr>
          <a:xfrm>
            <a:off x="0" y="185980"/>
            <a:ext cx="10600841" cy="6494085"/>
          </a:xfrm>
          <a:prstGeom prst="rect">
            <a:avLst/>
          </a:prstGeom>
          <a:noFill/>
        </p:spPr>
        <p:txBody>
          <a:bodyPr wrap="square" rtlCol="1">
            <a:spAutoFit/>
          </a:bodyPr>
          <a:lstStyle/>
          <a:p>
            <a:r>
              <a:rPr lang="fa-IR" sz="3200" b="1" dirty="0" smtClean="0">
                <a:cs typeface="B Nazanin" panose="00000400000000000000" pitchFamily="2" charset="-78"/>
              </a:rPr>
              <a:t>1- </a:t>
            </a:r>
            <a:r>
              <a:rPr lang="en-US" sz="3200" b="1" dirty="0" smtClean="0">
                <a:cs typeface="B Nazanin" panose="00000400000000000000" pitchFamily="2" charset="-78"/>
              </a:rPr>
              <a:t>DNA</a:t>
            </a:r>
            <a:r>
              <a:rPr lang="fa-IR" sz="3200" b="1" dirty="0" smtClean="0">
                <a:cs typeface="B Nazanin" panose="00000400000000000000" pitchFamily="2" charset="-78"/>
              </a:rPr>
              <a:t>حلقوی و کوچکی است</a:t>
            </a:r>
          </a:p>
          <a:p>
            <a:endParaRPr lang="fa-IR" sz="3200" b="1" dirty="0">
              <a:cs typeface="B Nazanin" panose="00000400000000000000" pitchFamily="2" charset="-78"/>
            </a:endParaRPr>
          </a:p>
          <a:p>
            <a:r>
              <a:rPr lang="fa-IR" sz="3200" b="1" dirty="0" smtClean="0">
                <a:cs typeface="B Nazanin" panose="00000400000000000000" pitchFamily="2" charset="-78"/>
              </a:rPr>
              <a:t>2- در بعضی از باکتری ها وجو دارد نه در همه ی آنها.</a:t>
            </a:r>
          </a:p>
          <a:p>
            <a:endParaRPr lang="fa-IR" sz="3200" b="1" dirty="0">
              <a:cs typeface="B Nazanin" panose="00000400000000000000" pitchFamily="2" charset="-78"/>
            </a:endParaRPr>
          </a:p>
          <a:p>
            <a:r>
              <a:rPr lang="fa-IR" sz="3200" b="1" dirty="0" smtClean="0">
                <a:cs typeface="B Nazanin" panose="00000400000000000000" pitchFamily="2" charset="-78"/>
              </a:rPr>
              <a:t>3- </a:t>
            </a:r>
            <a:r>
              <a:rPr lang="fa-IR" sz="3200" b="1" dirty="0" smtClean="0">
                <a:cs typeface="B Titr" panose="00000700000000000000" pitchFamily="2" charset="-78"/>
              </a:rPr>
              <a:t>کروموزوم کمکی </a:t>
            </a:r>
            <a:r>
              <a:rPr lang="fa-IR" sz="3200" b="1" dirty="0" smtClean="0">
                <a:cs typeface="B Nazanin" panose="00000400000000000000" pitchFamily="2" charset="-78"/>
              </a:rPr>
              <a:t>نامیده می شوند:چون حاوی ژن هایی است که در کروموزوم اصلی مشاهده نمی شوند</a:t>
            </a:r>
          </a:p>
          <a:p>
            <a:endParaRPr lang="fa-IR" sz="3200" b="1" dirty="0">
              <a:cs typeface="B Nazanin" panose="00000400000000000000" pitchFamily="2" charset="-78"/>
            </a:endParaRPr>
          </a:p>
          <a:p>
            <a:r>
              <a:rPr lang="fa-IR" sz="3200" b="1" dirty="0" smtClean="0">
                <a:cs typeface="B Nazanin" panose="00000400000000000000" pitchFamily="2" charset="-78"/>
              </a:rPr>
              <a:t>مانند</a:t>
            </a:r>
            <a:r>
              <a:rPr lang="fa-IR" sz="3200" b="1" dirty="0" smtClean="0">
                <a:solidFill>
                  <a:schemeClr val="accent6">
                    <a:lumMod val="50000"/>
                  </a:schemeClr>
                </a:solidFill>
                <a:cs typeface="B Nazanin" panose="00000400000000000000" pitchFamily="2" charset="-78"/>
              </a:rPr>
              <a:t> ژن های مقاومت نسبت به </a:t>
            </a:r>
            <a:r>
              <a:rPr lang="fa-IR" sz="3200" b="1" dirty="0" smtClean="0">
                <a:solidFill>
                  <a:schemeClr val="accent6">
                    <a:lumMod val="50000"/>
                  </a:schemeClr>
                </a:solidFill>
                <a:cs typeface="B Titr" panose="00000700000000000000" pitchFamily="2" charset="-78"/>
              </a:rPr>
              <a:t>آنتی بیوتیک ها</a:t>
            </a:r>
          </a:p>
          <a:p>
            <a:endParaRPr lang="fa-IR" sz="3200" b="1" dirty="0">
              <a:cs typeface="B Nazanin" panose="00000400000000000000" pitchFamily="2" charset="-78"/>
            </a:endParaRPr>
          </a:p>
          <a:p>
            <a:r>
              <a:rPr lang="fa-IR" sz="3200" b="1" dirty="0" smtClean="0">
                <a:cs typeface="B Nazanin" panose="00000400000000000000" pitchFamily="2" charset="-78"/>
              </a:rPr>
              <a:t>4- مستقل از کروموزوم اصلی همانندسازی می کنند</a:t>
            </a:r>
          </a:p>
          <a:p>
            <a:endParaRPr lang="fa-IR" sz="3200" b="1" dirty="0" smtClean="0">
              <a:cs typeface="B Nazanin" panose="00000400000000000000" pitchFamily="2" charset="-78"/>
            </a:endParaRPr>
          </a:p>
          <a:p>
            <a:r>
              <a:rPr lang="fa-IR" sz="3200" b="1" dirty="0" smtClean="0">
                <a:solidFill>
                  <a:schemeClr val="accent6">
                    <a:lumMod val="50000"/>
                  </a:schemeClr>
                </a:solidFill>
                <a:cs typeface="B Nazanin" panose="00000400000000000000" pitchFamily="2" charset="-78"/>
              </a:rPr>
              <a:t>پس زمانی که باکتری در حال تقسیم دوتایی نیست نیز به همانند سازی خود ادامه می دهند و امکان همانند سازی دائمی ژن را فراهم می کنند.</a:t>
            </a:r>
            <a:endParaRPr lang="fa-IR" sz="3200" b="1" dirty="0">
              <a:cs typeface="B Nazanin" panose="000004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125724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a:bodyPr>
          <a:lstStyle/>
          <a:p>
            <a:pPr algn="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آنتی بیوتیک</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ight Brace 2"/>
          <p:cNvSpPr/>
          <p:nvPr/>
        </p:nvSpPr>
        <p:spPr>
          <a:xfrm>
            <a:off x="9531458" y="61994"/>
            <a:ext cx="557939" cy="6734014"/>
          </a:xfrm>
          <a:prstGeom prst="rightBrace">
            <a:avLst>
              <a:gd name="adj1" fmla="val 52777"/>
              <a:gd name="adj2" fmla="val 53452"/>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ln>
                <a:solidFill>
                  <a:sysClr val="windowText" lastClr="000000"/>
                </a:solidFill>
              </a:ln>
            </a:endParaRPr>
          </a:p>
        </p:txBody>
      </p:sp>
      <p:sp>
        <p:nvSpPr>
          <p:cNvPr id="4" name="TextBox 3"/>
          <p:cNvSpPr txBox="1"/>
          <p:nvPr/>
        </p:nvSpPr>
        <p:spPr>
          <a:xfrm>
            <a:off x="0" y="123986"/>
            <a:ext cx="9701939" cy="6001643"/>
          </a:xfrm>
          <a:prstGeom prst="rect">
            <a:avLst/>
          </a:prstGeom>
          <a:noFill/>
        </p:spPr>
        <p:txBody>
          <a:bodyPr wrap="square" rtlCol="1">
            <a:spAutoFit/>
          </a:bodyPr>
          <a:lstStyle/>
          <a:p>
            <a:r>
              <a:rPr lang="fa-IR" sz="3200" b="1" dirty="0" smtClean="0">
                <a:cs typeface="B Nazanin" panose="00000400000000000000" pitchFamily="2" charset="-78"/>
              </a:rPr>
              <a:t>1- موادی با خاصیت </a:t>
            </a:r>
            <a:r>
              <a:rPr lang="fa-IR" sz="3200" b="1" dirty="0" smtClean="0">
                <a:solidFill>
                  <a:srgbClr val="FF0000"/>
                </a:solidFill>
                <a:cs typeface="B Nazanin" panose="00000400000000000000" pitchFamily="2" charset="-78"/>
              </a:rPr>
              <a:t>ضد باکتریایی </a:t>
            </a:r>
            <a:r>
              <a:rPr lang="fa-IR" sz="3200" b="1" dirty="0" smtClean="0">
                <a:cs typeface="B Nazanin" panose="00000400000000000000" pitchFamily="2" charset="-78"/>
              </a:rPr>
              <a:t>هستند</a:t>
            </a:r>
          </a:p>
          <a:p>
            <a:r>
              <a:rPr lang="fa-IR" sz="3200" b="1" dirty="0" smtClean="0">
                <a:cs typeface="B Nazanin" panose="00000400000000000000" pitchFamily="2" charset="-78"/>
              </a:rPr>
              <a:t>2- در فرآیندهای سلولی دخالت دارند</a:t>
            </a:r>
          </a:p>
          <a:p>
            <a:r>
              <a:rPr lang="fa-IR" sz="3200" b="1" dirty="0" smtClean="0">
                <a:solidFill>
                  <a:srgbClr val="FF0000"/>
                </a:solidFill>
                <a:cs typeface="B Titr" panose="00000700000000000000" pitchFamily="2" charset="-78"/>
              </a:rPr>
              <a:t>اریترومایسین</a:t>
            </a:r>
            <a:r>
              <a:rPr lang="fa-IR" sz="3200" b="1" dirty="0" smtClean="0">
                <a:cs typeface="B Nazanin" panose="00000400000000000000" pitchFamily="2" charset="-78"/>
              </a:rPr>
              <a:t> که از پروتئین سازی در باکتری جلوگیری می کند</a:t>
            </a:r>
            <a:endParaRPr lang="fa-IR" sz="3200" b="1" dirty="0">
              <a:cs typeface="B Nazanin" panose="00000400000000000000" pitchFamily="2" charset="-78"/>
            </a:endParaRPr>
          </a:p>
          <a:p>
            <a:r>
              <a:rPr lang="fa-IR" sz="3200" b="1" dirty="0" smtClean="0">
                <a:cs typeface="B Nazanin" panose="00000400000000000000" pitchFamily="2" charset="-78"/>
              </a:rPr>
              <a:t>بر ویروس ها مؤثر نیستند چون فرآیند سلولی ندارند</a:t>
            </a:r>
          </a:p>
          <a:p>
            <a:endParaRPr lang="fa-IR" sz="3200" b="1" dirty="0">
              <a:cs typeface="B Nazanin" panose="00000400000000000000" pitchFamily="2" charset="-78"/>
            </a:endParaRPr>
          </a:p>
          <a:p>
            <a:r>
              <a:rPr lang="fa-IR" sz="3200" b="1" dirty="0" smtClean="0">
                <a:cs typeface="B Nazanin" panose="00000400000000000000" pitchFamily="2" charset="-78"/>
              </a:rPr>
              <a:t>3-تولید به طور طبیعی یا شیمیایی(</a:t>
            </a:r>
            <a:r>
              <a:rPr lang="fa-IR" sz="3200" b="1" dirty="0" smtClean="0">
                <a:solidFill>
                  <a:srgbClr val="FF0000"/>
                </a:solidFill>
                <a:cs typeface="B Titr" panose="00000700000000000000" pitchFamily="2" charset="-78"/>
              </a:rPr>
              <a:t>تتراسایکیلین </a:t>
            </a:r>
            <a:r>
              <a:rPr lang="fa-IR" sz="3200" b="1" dirty="0" smtClean="0">
                <a:cs typeface="B Titr" panose="00000700000000000000" pitchFamily="2" charset="-78"/>
              </a:rPr>
              <a:t>و</a:t>
            </a:r>
            <a:r>
              <a:rPr lang="fa-IR" sz="3200" b="1" dirty="0" smtClean="0">
                <a:solidFill>
                  <a:srgbClr val="FF0000"/>
                </a:solidFill>
                <a:cs typeface="B Titr" panose="00000700000000000000" pitchFamily="2" charset="-78"/>
              </a:rPr>
              <a:t> آمپی سیلین</a:t>
            </a:r>
            <a:r>
              <a:rPr lang="fa-IR" sz="3200" b="1" dirty="0" smtClean="0">
                <a:cs typeface="B Nazanin" panose="00000400000000000000" pitchFamily="2" charset="-78"/>
              </a:rPr>
              <a:t>)</a:t>
            </a:r>
          </a:p>
          <a:p>
            <a:endParaRPr lang="fa-IR" sz="3200" b="1" dirty="0">
              <a:cs typeface="B Nazanin" panose="00000400000000000000" pitchFamily="2" charset="-78"/>
            </a:endParaRPr>
          </a:p>
          <a:p>
            <a:r>
              <a:rPr lang="fa-IR" sz="3200" b="1" dirty="0" smtClean="0">
                <a:cs typeface="B Nazanin" panose="00000400000000000000" pitchFamily="2" charset="-78"/>
              </a:rPr>
              <a:t>4- </a:t>
            </a:r>
            <a:r>
              <a:rPr lang="fa-IR" sz="3200" b="1" dirty="0" smtClean="0">
                <a:solidFill>
                  <a:srgbClr val="FF0000"/>
                </a:solidFill>
                <a:cs typeface="B Titr" panose="00000700000000000000" pitchFamily="2" charset="-78"/>
              </a:rPr>
              <a:t>پنی سیلین </a:t>
            </a:r>
            <a:r>
              <a:rPr lang="fa-IR" sz="3200" b="1" dirty="0" smtClean="0">
                <a:cs typeface="B Nazanin" panose="00000400000000000000" pitchFamily="2" charset="-78"/>
              </a:rPr>
              <a:t>توسط الکساندر فلمینگ در سال 1927 کشف شد</a:t>
            </a:r>
          </a:p>
          <a:p>
            <a:endParaRPr lang="fa-IR" sz="3200" b="1" dirty="0" smtClean="0">
              <a:cs typeface="B Nazanin" panose="00000400000000000000" pitchFamily="2" charset="-78"/>
            </a:endParaRPr>
          </a:p>
          <a:p>
            <a:endParaRPr lang="fa-IR" sz="3200" b="1" dirty="0">
              <a:cs typeface="B Nazanin" panose="00000400000000000000" pitchFamily="2" charset="-78"/>
            </a:endParaRPr>
          </a:p>
          <a:p>
            <a:r>
              <a:rPr lang="fa-IR" sz="3200" b="1" dirty="0" smtClean="0">
                <a:cs typeface="B Nazanin" panose="00000400000000000000" pitchFamily="2" charset="-78"/>
              </a:rPr>
              <a:t>5-تولید توسط</a:t>
            </a:r>
          </a:p>
          <a:p>
            <a:endParaRPr lang="fa-IR" sz="3200" b="1" dirty="0">
              <a:cs typeface="B Nazanin" panose="00000400000000000000" pitchFamily="2" charset="-78"/>
            </a:endParaRPr>
          </a:p>
        </p:txBody>
      </p:sp>
      <p:sp>
        <p:nvSpPr>
          <p:cNvPr id="5" name="Right Brace 4"/>
          <p:cNvSpPr/>
          <p:nvPr/>
        </p:nvSpPr>
        <p:spPr>
          <a:xfrm>
            <a:off x="6868332" y="4510724"/>
            <a:ext cx="743919" cy="1511086"/>
          </a:xfrm>
          <a:prstGeom prst="rightBrace">
            <a:avLst>
              <a:gd name="adj1" fmla="val 8333"/>
              <a:gd name="adj2" fmla="val 48974"/>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dirty="0"/>
          </a:p>
        </p:txBody>
      </p:sp>
      <p:sp>
        <p:nvSpPr>
          <p:cNvPr id="6" name="TextBox 5"/>
          <p:cNvSpPr txBox="1"/>
          <p:nvPr/>
        </p:nvSpPr>
        <p:spPr>
          <a:xfrm>
            <a:off x="524360" y="4573769"/>
            <a:ext cx="6669437" cy="1384995"/>
          </a:xfrm>
          <a:prstGeom prst="rect">
            <a:avLst/>
          </a:prstGeom>
          <a:noFill/>
        </p:spPr>
        <p:txBody>
          <a:bodyPr wrap="square" rtlCol="1">
            <a:spAutoFit/>
          </a:bodyPr>
          <a:lstStyle/>
          <a:p>
            <a:r>
              <a:rPr lang="fa-IR" sz="2800" b="1" dirty="0" smtClean="0">
                <a:cs typeface="B Nazanin" panose="00000400000000000000" pitchFamily="2" charset="-78"/>
              </a:rPr>
              <a:t>1-بعضی از گونه های پنی سیلیوم(قارچ (یوکاریوتی))</a:t>
            </a:r>
          </a:p>
          <a:p>
            <a:endParaRPr lang="fa-IR" sz="2800" b="1" dirty="0">
              <a:cs typeface="B Nazanin" panose="00000400000000000000" pitchFamily="2" charset="-78"/>
            </a:endParaRPr>
          </a:p>
          <a:p>
            <a:r>
              <a:rPr lang="fa-IR" sz="2800" b="1" dirty="0" smtClean="0">
                <a:cs typeface="B Nazanin" panose="00000400000000000000" pitchFamily="2" charset="-78"/>
              </a:rPr>
              <a:t>2- گونه های متعدد از استرپتومایسز(باکتری)</a:t>
            </a:r>
            <a:endParaRPr lang="fa-IR" sz="2800" b="1" dirty="0">
              <a:cs typeface="B Nazanin" panose="00000400000000000000" pitchFamily="2" charset="-78"/>
            </a:endParaRPr>
          </a:p>
        </p:txBody>
      </p:sp>
      <p:sp>
        <p:nvSpPr>
          <p:cNvPr id="7" name="Footer Placeholder 6"/>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487715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Titr" panose="00000700000000000000" pitchFamily="2" charset="-78"/>
              </a:rPr>
              <a:t>آزمایش فیلیمینگ در 1927</a:t>
            </a:r>
            <a:br>
              <a:rPr lang="fa-IR" b="1" dirty="0" smtClean="0">
                <a:solidFill>
                  <a:schemeClr val="tx1"/>
                </a:solidFill>
                <a:cs typeface="B Titr" panose="000007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rgbClr val="FF0000"/>
                </a:solidFill>
                <a:cs typeface="B Titr" panose="00000700000000000000" pitchFamily="2" charset="-78"/>
              </a:rPr>
              <a:t>مشاهده : </a:t>
            </a:r>
            <a:r>
              <a:rPr lang="fa-IR" b="1" dirty="0">
                <a:solidFill>
                  <a:schemeClr val="tx1"/>
                </a:solidFill>
                <a:cs typeface="B Nazanin" panose="00000400000000000000" pitchFamily="2" charset="-78"/>
              </a:rPr>
              <a:t>در محیط کشت باکتری استافیلوکوکوس اورئوس نوعی قارچ از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سرده </a:t>
            </a:r>
            <a:r>
              <a:rPr lang="fa-IR" b="1" dirty="0">
                <a:solidFill>
                  <a:schemeClr val="tx1"/>
                </a:solidFill>
                <a:cs typeface="B Nazanin" panose="00000400000000000000" pitchFamily="2" charset="-78"/>
              </a:rPr>
              <a:t>ی پنی سیلیوم رشد </a:t>
            </a:r>
            <a:r>
              <a:rPr lang="fa-IR" b="1" dirty="0" smtClean="0">
                <a:solidFill>
                  <a:schemeClr val="tx1"/>
                </a:solidFill>
                <a:cs typeface="B Nazanin" panose="00000400000000000000" pitchFamily="2" charset="-78"/>
              </a:rPr>
              <a:t>کرده </a:t>
            </a:r>
            <a:r>
              <a:rPr lang="fa-IR" b="1" dirty="0">
                <a:solidFill>
                  <a:schemeClr val="tx1"/>
                </a:solidFill>
                <a:cs typeface="B Nazanin" panose="00000400000000000000" pitchFamily="2" charset="-78"/>
              </a:rPr>
              <a:t>در اطراف آن هیچ باکتری مشاهده نمی شود</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rgbClr val="FF0000"/>
                </a:solidFill>
                <a:cs typeface="B Titr" panose="00000700000000000000" pitchFamily="2" charset="-78"/>
              </a:rPr>
              <a:t>نتیجه : </a:t>
            </a:r>
            <a:r>
              <a:rPr lang="fa-IR" b="1" dirty="0" smtClean="0">
                <a:solidFill>
                  <a:schemeClr val="tx1"/>
                </a:solidFill>
                <a:cs typeface="B Nazanin" panose="00000400000000000000" pitchFamily="2" charset="-78"/>
              </a:rPr>
              <a:t>قارچ ماده ای ترشح می کند که باکتری را می کشد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rgbClr val="FF0000"/>
                </a:solidFill>
                <a:cs typeface="B Titr" panose="00000700000000000000" pitchFamily="2" charset="-78"/>
              </a:rPr>
              <a:t>کار : </a:t>
            </a:r>
            <a:r>
              <a:rPr lang="fa-IR" b="1" dirty="0" smtClean="0">
                <a:solidFill>
                  <a:schemeClr val="tx1"/>
                </a:solidFill>
                <a:cs typeface="B Nazanin" panose="00000400000000000000" pitchFamily="2" charset="-78"/>
              </a:rPr>
              <a:t>این ماده را جدا کرد و پنی سیلین نامید.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در 1940 دانشمندان که این ماده در درمان بیماری های باکتریایی مانند ذات الریه مؤثر است</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152066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986" y="1"/>
            <a:ext cx="12315986" cy="6858000"/>
          </a:xfrm>
        </p:spPr>
        <p:txBody>
          <a:bodyPr>
            <a:noAutofit/>
          </a:bodyPr>
          <a:lstStyle/>
          <a:p>
            <a:pPr algn="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rgbClr val="FF0000"/>
                </a:solidFill>
                <a:cs typeface="B Titr" panose="00000700000000000000" pitchFamily="2" charset="-78"/>
              </a:rPr>
              <a:t>مراحل مهندسی ژنتیک</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rgbClr val="FF0000"/>
                </a:solidFill>
                <a:cs typeface="B Titr" panose="00000700000000000000" pitchFamily="2" charset="-78"/>
              </a:rPr>
              <a:t>نکته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در </a:t>
            </a:r>
            <a:r>
              <a:rPr lang="fa-IR" b="1" dirty="0" smtClean="0">
                <a:solidFill>
                  <a:schemeClr val="tx1"/>
                </a:solidFill>
                <a:cs typeface="B Titr" panose="00000700000000000000" pitchFamily="2" charset="-78"/>
              </a:rPr>
              <a:t>بسیاری</a:t>
            </a:r>
            <a:r>
              <a:rPr lang="fa-IR" b="1" dirty="0" smtClean="0">
                <a:solidFill>
                  <a:schemeClr val="tx1"/>
                </a:solidFill>
                <a:cs typeface="B Nazanin" panose="00000400000000000000" pitchFamily="2" charset="-78"/>
              </a:rPr>
              <a:t> از آزمایش های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مهندسی ژنتیک </a:t>
            </a:r>
            <a:r>
              <a:rPr lang="fa-IR" b="1" dirty="0" smtClean="0">
                <a:solidFill>
                  <a:schemeClr val="tx1"/>
                </a:solidFill>
                <a:cs typeface="B Titr" panose="00000700000000000000" pitchFamily="2" charset="-78"/>
              </a:rPr>
              <a:t>یکی</a:t>
            </a:r>
            <a:r>
              <a:rPr lang="fa-IR" b="1" dirty="0" smtClean="0">
                <a:solidFill>
                  <a:schemeClr val="tx1"/>
                </a:solidFill>
                <a:cs typeface="B Nazanin" panose="00000400000000000000" pitchFamily="2" charset="-78"/>
              </a:rPr>
              <a:t> یا </a:t>
            </a:r>
            <a:r>
              <a:rPr lang="fa-IR" b="1" dirty="0" smtClean="0">
                <a:solidFill>
                  <a:schemeClr val="tx1"/>
                </a:solidFill>
                <a:cs typeface="B Titr" panose="00000700000000000000" pitchFamily="2" charset="-78"/>
              </a:rPr>
              <a:t>همه ی</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این مراحل انجام می شود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pic>
        <p:nvPicPr>
          <p:cNvPr id="3" name="Picture 2"/>
          <p:cNvPicPr>
            <a:picLocks noChangeAspect="1"/>
          </p:cNvPicPr>
          <p:nvPr/>
        </p:nvPicPr>
        <p:blipFill rotWithShape="1">
          <a:blip r:embed="rId2"/>
          <a:srcRect l="20868" t="12023" r="27807" b="5561"/>
          <a:stretch/>
        </p:blipFill>
        <p:spPr>
          <a:xfrm>
            <a:off x="0" y="2"/>
            <a:ext cx="7098224" cy="6857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674995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sz="4000" b="1" dirty="0" smtClean="0">
                <a:solidFill>
                  <a:srgbClr val="FF0000"/>
                </a:solidFill>
                <a:cs typeface="B Titr" panose="00000700000000000000" pitchFamily="2" charset="-78"/>
              </a:rPr>
              <a:t>مراحل مهندسی ژنتیک</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برش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(استخراج ژن خارجی) و  (برش وکتور) توسط انزیم های محدود کننده</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از یک نوع انزیم محدود کننده از ابتدا تا پایان آزمایش استفاده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تا انتها های چسبده ی ایجاد شده از هر دو مکمل هم باشند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وکتور به کار برده شده در این آزمایش ،فقط دارای یک جایگاه تشخیص هستند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861320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ctr"/>
            <a:r>
              <a:rPr lang="fa-IR" b="1" dirty="0">
                <a:solidFill>
                  <a:schemeClr val="tx1"/>
                </a:solidFill>
                <a:cs typeface="B Titr" panose="00000700000000000000" pitchFamily="2" charset="-78"/>
              </a:rPr>
              <a:t>مثال: </a:t>
            </a:r>
            <a:r>
              <a:rPr lang="fa-IR" b="1" dirty="0" smtClean="0">
                <a:solidFill>
                  <a:srgbClr val="FF0000"/>
                </a:solidFill>
                <a:cs typeface="B Titr" panose="00000700000000000000" pitchFamily="2" charset="-78"/>
              </a:rPr>
              <a:t>(1)</a:t>
            </a:r>
            <a:r>
              <a:rPr lang="fa-IR" b="1" dirty="0" smtClean="0">
                <a:solidFill>
                  <a:schemeClr val="tx1"/>
                </a:solidFill>
                <a:cs typeface="B Titr" panose="00000700000000000000" pitchFamily="2" charset="-78"/>
              </a:rPr>
              <a:t>استخراج </a:t>
            </a:r>
            <a:r>
              <a:rPr lang="fa-IR" b="1" dirty="0">
                <a:solidFill>
                  <a:schemeClr val="tx1"/>
                </a:solidFill>
                <a:cs typeface="B Titr" panose="00000700000000000000" pitchFamily="2" charset="-78"/>
              </a:rPr>
              <a:t>ژن خارجی(ژن انسولین) و برش پلازمید با آنزیم </a:t>
            </a:r>
            <a:r>
              <a:rPr lang="en-US" b="1" dirty="0" err="1">
                <a:solidFill>
                  <a:schemeClr val="tx1"/>
                </a:solidFill>
                <a:cs typeface="B Titr" panose="00000700000000000000" pitchFamily="2" charset="-78"/>
              </a:rPr>
              <a:t>EcoR</a:t>
            </a:r>
            <a:r>
              <a:rPr lang="en-US" b="1" dirty="0">
                <a:solidFill>
                  <a:schemeClr val="tx1"/>
                </a:solidFill>
                <a:cs typeface="B Titr" panose="00000700000000000000" pitchFamily="2" charset="-78"/>
              </a:rPr>
              <a:t> I</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و</a:t>
            </a:r>
            <a:r>
              <a:rPr lang="fa-IR" b="1" dirty="0" smtClean="0">
                <a:solidFill>
                  <a:srgbClr val="FF0000"/>
                </a:solidFill>
                <a:cs typeface="B Titr" panose="00000700000000000000" pitchFamily="2" charset="-78"/>
              </a:rPr>
              <a:t>(2) </a:t>
            </a:r>
            <a:r>
              <a:rPr lang="fa-IR" b="1" dirty="0" smtClean="0">
                <a:solidFill>
                  <a:schemeClr val="tx1"/>
                </a:solidFill>
                <a:cs typeface="B Titr" panose="00000700000000000000" pitchFamily="2" charset="-78"/>
              </a:rPr>
              <a:t>ساخت </a:t>
            </a:r>
            <a:r>
              <a:rPr lang="en-US" b="1" dirty="0" smtClean="0">
                <a:solidFill>
                  <a:schemeClr val="tx1"/>
                </a:solidFill>
                <a:cs typeface="B Titr" panose="00000700000000000000" pitchFamily="2" charset="-78"/>
              </a:rPr>
              <a:t>DNA</a:t>
            </a:r>
            <a:r>
              <a:rPr lang="fa-IR" b="1" dirty="0" smtClean="0">
                <a:solidFill>
                  <a:schemeClr val="tx1"/>
                </a:solidFill>
                <a:cs typeface="B Titr" panose="00000700000000000000" pitchFamily="2" charset="-78"/>
              </a:rPr>
              <a:t> نوترکیب</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توجه:به جایگاه آغاز کننده ی همانندسازی و ژن مقاومت نسبت به آنتی بیوتیک توجه کنید</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endParaRPr lang="fa-IR" b="1" dirty="0">
              <a:solidFill>
                <a:schemeClr val="tx1"/>
              </a:solidFill>
              <a:cs typeface="B Titr" panose="00000700000000000000" pitchFamily="2" charset="-78"/>
            </a:endParaRPr>
          </a:p>
        </p:txBody>
      </p:sp>
      <p:pic>
        <p:nvPicPr>
          <p:cNvPr id="3" name="Picture 2"/>
          <p:cNvPicPr>
            <a:picLocks noChangeAspect="1"/>
          </p:cNvPicPr>
          <p:nvPr/>
        </p:nvPicPr>
        <p:blipFill rotWithShape="1">
          <a:blip r:embed="rId2"/>
          <a:srcRect l="14195" t="27278" r="12076" b="24417"/>
          <a:stretch/>
        </p:blipFill>
        <p:spPr>
          <a:xfrm>
            <a:off x="1" y="1332855"/>
            <a:ext cx="12191999" cy="4587498"/>
          </a:xfrm>
          <a:prstGeom prst="rect">
            <a:avLst/>
          </a:prstGeom>
          <a:ln>
            <a:noFill/>
          </a:ln>
          <a:effectLst>
            <a:softEdge rad="112500"/>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800234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Nazanin" panose="00000400000000000000" pitchFamily="2" charset="-78"/>
              </a:rPr>
              <a:t> </a:t>
            </a:r>
            <a:r>
              <a:rPr lang="fa-IR" sz="4000" b="1" dirty="0" smtClean="0">
                <a:solidFill>
                  <a:schemeClr val="tx1"/>
                </a:solidFill>
                <a:cs typeface="B Titr" panose="00000700000000000000" pitchFamily="2" charset="-78"/>
              </a:rPr>
              <a:t>در مرحله ی اول(برش </a:t>
            </a:r>
            <a:r>
              <a:rPr lang="en-US" sz="4000" b="1" dirty="0" smtClean="0">
                <a:solidFill>
                  <a:schemeClr val="tx1"/>
                </a:solidFill>
                <a:cs typeface="B Titr" panose="00000700000000000000" pitchFamily="2" charset="-78"/>
              </a:rPr>
              <a:t>DNA</a:t>
            </a:r>
            <a:r>
              <a:rPr lang="fa-IR" sz="4000" b="1" dirty="0" smtClean="0">
                <a:solidFill>
                  <a:schemeClr val="tx1"/>
                </a:solidFill>
                <a:cs typeface="B Titr" panose="00000700000000000000" pitchFamily="2" charset="-78"/>
              </a:rPr>
              <a:t> )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برای جدا کردن ژن انسولین انسانی دو جایگاه تشخیص در دو طرف ژن برش می یابد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برای برش پلازمید یک جایگاه تشخیص برش می یابد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sz="4000" b="1" dirty="0" smtClean="0">
                <a:solidFill>
                  <a:schemeClr val="tx1"/>
                </a:solidFill>
                <a:cs typeface="B Titr" panose="00000700000000000000" pitchFamily="2" charset="-78"/>
              </a:rPr>
              <a:t>پس در کل:</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1- 24 پیوند هیدروژنی(به ازای هر جایگاه 8 عدد) می شکند.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2- 6 پیوند فسفودی استر ( به ازای هر جایگاه 2 عدد) می شکند.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3- 6 انتهای چسبنده ایجاد می شود که 4 عدد در ساخت</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نوترکیب به کار می روند. </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874884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a:bodyPr>
          <a:lstStyle/>
          <a:p>
            <a:pPr algn="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مهندسی</a:t>
            </a:r>
            <a:r>
              <a:rPr lang="fa-IR" dirty="0" smtClean="0">
                <a:solidFill>
                  <a:schemeClr val="bg1"/>
                </a:solidFill>
                <a:cs typeface="B Titr" panose="00000700000000000000" pitchFamily="2" charset="-78"/>
              </a:rPr>
              <a:t> </a:t>
            </a:r>
            <a:r>
              <a:rPr lang="fa-IR" dirty="0" smtClean="0">
                <a:solidFill>
                  <a:schemeClr val="tx1"/>
                </a:solidFill>
                <a:cs typeface="B Titr" panose="00000700000000000000" pitchFamily="2" charset="-78"/>
              </a:rPr>
              <a:t>ژنتیک</a:t>
            </a:r>
            <a:endParaRPr lang="fa-IR" dirty="0">
              <a:solidFill>
                <a:schemeClr val="tx1"/>
              </a:solidFill>
              <a:cs typeface="B Titr" panose="00000700000000000000" pitchFamily="2" charset="-78"/>
            </a:endParaRPr>
          </a:p>
        </p:txBody>
      </p:sp>
      <p:sp>
        <p:nvSpPr>
          <p:cNvPr id="3" name="Right Brace 2"/>
          <p:cNvSpPr/>
          <p:nvPr/>
        </p:nvSpPr>
        <p:spPr>
          <a:xfrm>
            <a:off x="8849532" y="282844"/>
            <a:ext cx="743919" cy="6567703"/>
          </a:xfrm>
          <a:prstGeom prst="rightBrace">
            <a:avLst>
              <a:gd name="adj1" fmla="val 52083"/>
              <a:gd name="adj2" fmla="val 49528"/>
            </a:avLst>
          </a:prstGeom>
          <a:ln w="38100">
            <a:solidFill>
              <a:schemeClr val="tx1">
                <a:alpha val="60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ln>
                <a:solidFill>
                  <a:sysClr val="windowText" lastClr="000000"/>
                </a:solidFill>
              </a:ln>
            </a:endParaRPr>
          </a:p>
        </p:txBody>
      </p:sp>
      <p:sp>
        <p:nvSpPr>
          <p:cNvPr id="4" name="TextBox 3"/>
          <p:cNvSpPr txBox="1"/>
          <p:nvPr/>
        </p:nvSpPr>
        <p:spPr>
          <a:xfrm>
            <a:off x="139482" y="309969"/>
            <a:ext cx="9051010" cy="6494085"/>
          </a:xfrm>
          <a:prstGeom prst="rect">
            <a:avLst/>
          </a:prstGeom>
          <a:noFill/>
        </p:spPr>
        <p:txBody>
          <a:bodyPr wrap="square" rtlCol="1">
            <a:spAutoFit/>
          </a:bodyPr>
          <a:lstStyle/>
          <a:p>
            <a:r>
              <a:rPr lang="fa-IR" sz="3200" dirty="0" smtClean="0">
                <a:cs typeface="B Titr" panose="00000700000000000000" pitchFamily="2" charset="-78"/>
              </a:rPr>
              <a:t>1- به آن فرآیند دست ورزی در ژن ها گفته می شود</a:t>
            </a:r>
          </a:p>
          <a:p>
            <a:endParaRPr lang="fa-IR" sz="3200" dirty="0">
              <a:cs typeface="B Titr" panose="00000700000000000000" pitchFamily="2" charset="-78"/>
            </a:endParaRPr>
          </a:p>
          <a:p>
            <a:r>
              <a:rPr lang="fa-IR" sz="3200" dirty="0" smtClean="0">
                <a:cs typeface="B Titr" panose="00000700000000000000" pitchFamily="2" charset="-78"/>
              </a:rPr>
              <a:t>2- فناوری تولید </a:t>
            </a:r>
            <a:r>
              <a:rPr lang="en-US" sz="3200" b="1" dirty="0" smtClean="0">
                <a:solidFill>
                  <a:srgbClr val="FF0000"/>
                </a:solidFill>
                <a:cs typeface="B Titr" panose="00000700000000000000" pitchFamily="2" charset="-78"/>
              </a:rPr>
              <a:t>DNA</a:t>
            </a:r>
            <a:r>
              <a:rPr lang="fa-IR" sz="3200" b="1" dirty="0" smtClean="0">
                <a:solidFill>
                  <a:srgbClr val="FF0000"/>
                </a:solidFill>
                <a:cs typeface="B Titr" panose="00000700000000000000" pitchFamily="2" charset="-78"/>
              </a:rPr>
              <a:t> نوترکیب </a:t>
            </a:r>
            <a:r>
              <a:rPr lang="fa-IR" sz="3200" dirty="0" smtClean="0">
                <a:cs typeface="B Titr" panose="00000700000000000000" pitchFamily="2" charset="-78"/>
              </a:rPr>
              <a:t>نیز نامیده می شود چون یکی از مهمترین مراحل آن تولید </a:t>
            </a:r>
            <a:r>
              <a:rPr lang="en-US" sz="3200" b="1" dirty="0" smtClean="0">
                <a:cs typeface="B Titr" panose="00000700000000000000" pitchFamily="2" charset="-78"/>
              </a:rPr>
              <a:t>DNA</a:t>
            </a:r>
            <a:r>
              <a:rPr lang="fa-IR" sz="3200" dirty="0" smtClean="0">
                <a:cs typeface="B Titr" panose="00000700000000000000" pitchFamily="2" charset="-78"/>
              </a:rPr>
              <a:t>نوترکیب است.</a:t>
            </a:r>
          </a:p>
          <a:p>
            <a:endParaRPr lang="fa-IR" sz="3200" dirty="0">
              <a:cs typeface="B Titr" panose="00000700000000000000" pitchFamily="2" charset="-78"/>
            </a:endParaRPr>
          </a:p>
          <a:p>
            <a:endParaRPr lang="fa-IR" sz="3200" dirty="0" smtClean="0">
              <a:cs typeface="B Titr" panose="00000700000000000000" pitchFamily="2" charset="-78"/>
            </a:endParaRPr>
          </a:p>
          <a:p>
            <a:r>
              <a:rPr lang="fa-IR" sz="3200" dirty="0" smtClean="0">
                <a:cs typeface="B Titr" panose="00000700000000000000" pitchFamily="2" charset="-78"/>
              </a:rPr>
              <a:t>3- اهداف مهندسی ژنتیک:</a:t>
            </a:r>
          </a:p>
          <a:p>
            <a:endParaRPr lang="fa-IR" sz="3200" dirty="0">
              <a:cs typeface="B Titr" panose="00000700000000000000" pitchFamily="2" charset="-78"/>
            </a:endParaRPr>
          </a:p>
          <a:p>
            <a:r>
              <a:rPr lang="fa-IR" sz="3200" dirty="0" smtClean="0">
                <a:cs typeface="B Titr" panose="00000700000000000000" pitchFamily="2" charset="-78"/>
              </a:rPr>
              <a:t>دنبال کردن اهداف مختلفی از جمله  تولید ژن یا فرآورده ی ژن به مقدار انبوه</a:t>
            </a:r>
            <a:endParaRPr lang="fa-IR" sz="3200" dirty="0">
              <a:cs typeface="B Titr" panose="00000700000000000000" pitchFamily="2" charset="-78"/>
            </a:endParaRPr>
          </a:p>
          <a:p>
            <a:endParaRPr lang="fa-IR" sz="3200" dirty="0" smtClean="0">
              <a:cs typeface="B Titr" panose="00000700000000000000" pitchFamily="2" charset="-78"/>
            </a:endParaRPr>
          </a:p>
          <a:p>
            <a:r>
              <a:rPr lang="fa-IR" sz="3200" dirty="0" smtClean="0">
                <a:cs typeface="B Titr" panose="00000700000000000000" pitchFamily="2" charset="-78"/>
              </a:rPr>
              <a:t>4- می تواند برای مشکلات بشر مانند تامین غذا و مبارزه با بیماری ها راه حل هایی ارائه دهد.</a:t>
            </a: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897101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Titr" panose="00000700000000000000" pitchFamily="2" charset="-78"/>
              </a:rPr>
              <a:t>در مرحله ی دوم</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انتهای چسبنده ی ژن خارجی توسط </a:t>
            </a:r>
            <a:r>
              <a:rPr lang="fa-IR" b="1" dirty="0" smtClean="0">
                <a:solidFill>
                  <a:srgbClr val="FF0000"/>
                </a:solidFill>
                <a:cs typeface="B Titr" panose="00000700000000000000" pitchFamily="2" charset="-78"/>
              </a:rPr>
              <a:t>پیوندهای</a:t>
            </a:r>
            <a:r>
              <a:rPr lang="fa-IR" b="1" dirty="0" smtClean="0">
                <a:solidFill>
                  <a:schemeClr val="tx1"/>
                </a:solidFill>
                <a:cs typeface="B Nazanin" panose="00000400000000000000" pitchFamily="2" charset="-78"/>
              </a:rPr>
              <a:t> </a:t>
            </a:r>
            <a:r>
              <a:rPr lang="fa-IR" b="1" dirty="0" smtClean="0">
                <a:solidFill>
                  <a:srgbClr val="FF0000"/>
                </a:solidFill>
                <a:cs typeface="B Titr" panose="00000700000000000000" pitchFamily="2" charset="-78"/>
              </a:rPr>
              <a:t>هیدروژنی</a:t>
            </a:r>
            <a:r>
              <a:rPr lang="fa-IR" b="1" dirty="0" smtClean="0">
                <a:solidFill>
                  <a:schemeClr val="tx1"/>
                </a:solidFill>
                <a:cs typeface="B Nazanin" panose="00000400000000000000" pitchFamily="2" charset="-78"/>
              </a:rPr>
              <a:t> به2 انتهای چسبنده ی پلازمید متصل می شود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-برای برقراری4 پیوند فسفو دی استر بین دو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از آنزیم لیگاز(</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لیگاز)پلازمید)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استفاده می شود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به مولکول حاصل از این ترکیب(ژن خارجی+ پلازمید)،</a:t>
            </a:r>
            <a:r>
              <a:rPr lang="en-US" b="1" dirty="0" smtClean="0">
                <a:solidFill>
                  <a:srgbClr val="FF0000"/>
                </a:solidFill>
                <a:cs typeface="B Titr" panose="00000700000000000000" pitchFamily="2" charset="-78"/>
              </a:rPr>
              <a:t>DNA</a:t>
            </a:r>
            <a:r>
              <a:rPr lang="fa-IR" b="1" dirty="0" smtClean="0">
                <a:solidFill>
                  <a:srgbClr val="FF0000"/>
                </a:solidFill>
                <a:cs typeface="B Titr" panose="00000700000000000000" pitchFamily="2" charset="-78"/>
              </a:rPr>
              <a:t>نوترکیب </a:t>
            </a:r>
            <a:r>
              <a:rPr lang="fa-IR" b="1" dirty="0" smtClean="0">
                <a:solidFill>
                  <a:schemeClr val="tx1"/>
                </a:solidFill>
                <a:cs typeface="B Nazanin" panose="00000400000000000000" pitchFamily="2" charset="-78"/>
              </a:rPr>
              <a:t>می گویند.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-برای ساخت این مولکول 16 پیوند هیدروژنی و 4 پیوند فسفودی استر ایجاد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207810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Titr" panose="00000700000000000000" pitchFamily="2" charset="-78"/>
              </a:rPr>
              <a:t>3- کلون شدن ژن</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منظور از کلون شدن ایجاد نسخه های متعدد و  یکسان از ژن است.</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Titr" panose="00000700000000000000" pitchFamily="2" charset="-78"/>
              </a:rPr>
              <a:t>مراحل </a:t>
            </a:r>
            <a:r>
              <a:rPr lang="fa-IR" b="1" dirty="0" smtClean="0">
                <a:solidFill>
                  <a:schemeClr val="tx1"/>
                </a:solidFill>
                <a:cs typeface="B Nazanin" panose="00000400000000000000" pitchFamily="2" charset="-78"/>
              </a:rPr>
              <a:t>:</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قرار دادن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های نوترکیب در مجاورت باکتری ها</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جدب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های نوترکیب توسط تعداد کمی از باکتری ها( نه همه ی آنها)</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همانند سازی پی در پی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نوترکیب(و در نتیجه ژن خارجی)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درون باکتری با استفاده از امکانات سلول باکتری</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r>
              <a:rPr lang="fa-IR" b="1" dirty="0" smtClean="0">
                <a:solidFill>
                  <a:schemeClr val="tx1"/>
                </a:solidFill>
                <a:cs typeface="B Titr" panose="00000700000000000000" pitchFamily="2" charset="-78"/>
              </a:rPr>
              <a:t> ((  </a:t>
            </a:r>
            <a:r>
              <a:rPr lang="fa-IR" b="1" dirty="0" smtClean="0">
                <a:solidFill>
                  <a:srgbClr val="FF0000"/>
                </a:solidFill>
                <a:cs typeface="B Titr" panose="00000700000000000000" pitchFamily="2" charset="-78"/>
              </a:rPr>
              <a:t>نکته :همانند سازی با دخالت </a:t>
            </a:r>
            <a:r>
              <a:rPr lang="fa-IR" b="1" dirty="0" smtClean="0">
                <a:solidFill>
                  <a:schemeClr val="tx1"/>
                </a:solidFill>
                <a:cs typeface="B Titr" panose="00000700000000000000" pitchFamily="2" charset="-78"/>
              </a:rPr>
              <a:t>هلیکاز</a:t>
            </a:r>
            <a:r>
              <a:rPr lang="fa-IR" b="1" dirty="0" smtClean="0">
                <a:solidFill>
                  <a:srgbClr val="FF0000"/>
                </a:solidFill>
                <a:cs typeface="B Titr" panose="00000700000000000000" pitchFamily="2" charset="-78"/>
              </a:rPr>
              <a:t> و </a:t>
            </a:r>
            <a:r>
              <a:rPr lang="en-US" b="1" dirty="0" smtClean="0">
                <a:solidFill>
                  <a:schemeClr val="tx1"/>
                </a:solidFill>
                <a:cs typeface="B Titr" panose="00000700000000000000" pitchFamily="2" charset="-78"/>
              </a:rPr>
              <a:t>DNA</a:t>
            </a:r>
            <a:r>
              <a:rPr lang="fa-IR" b="1" dirty="0" smtClean="0">
                <a:solidFill>
                  <a:srgbClr val="FF0000"/>
                </a:solidFill>
                <a:cs typeface="B Titr" panose="00000700000000000000" pitchFamily="2" charset="-78"/>
              </a:rPr>
              <a:t> </a:t>
            </a:r>
            <a:r>
              <a:rPr lang="fa-IR" b="1" dirty="0" smtClean="0">
                <a:solidFill>
                  <a:schemeClr val="tx1"/>
                </a:solidFill>
                <a:cs typeface="B Titr" panose="00000700000000000000" pitchFamily="2" charset="-78"/>
              </a:rPr>
              <a:t>پلیمراز</a:t>
            </a:r>
            <a:r>
              <a:rPr lang="fa-IR" b="1" dirty="0" smtClean="0">
                <a:solidFill>
                  <a:srgbClr val="FF0000"/>
                </a:solidFill>
                <a:cs typeface="B Titr" panose="00000700000000000000" pitchFamily="2" charset="-78"/>
              </a:rPr>
              <a:t> انجام می شود  </a:t>
            </a:r>
            <a:r>
              <a:rPr lang="fa-IR" b="1" dirty="0" smtClean="0">
                <a:solidFill>
                  <a:schemeClr val="tx1"/>
                </a:solidFill>
                <a:cs typeface="B Titr" panose="00000700000000000000" pitchFamily="2" charset="-78"/>
              </a:rPr>
              <a:t>))</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710516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Nazanin" panose="00000400000000000000" pitchFamily="2" charset="-78"/>
              </a:rPr>
              <a:t>4- </a:t>
            </a:r>
            <a:r>
              <a:rPr lang="fa-IR" b="1" dirty="0" smtClean="0">
                <a:solidFill>
                  <a:schemeClr val="tx1"/>
                </a:solidFill>
                <a:cs typeface="B Titr" panose="00000700000000000000" pitchFamily="2" charset="-78"/>
              </a:rPr>
              <a:t>غربال کردن </a:t>
            </a:r>
            <a:r>
              <a:rPr lang="fa-IR" b="1" dirty="0" smtClean="0">
                <a:solidFill>
                  <a:schemeClr val="tx1"/>
                </a:solidFill>
                <a:cs typeface="B Nazanin" panose="00000400000000000000" pitchFamily="2" charset="-78"/>
              </a:rPr>
              <a:t>و </a:t>
            </a:r>
            <a:r>
              <a:rPr lang="fa-IR" b="1" dirty="0" smtClean="0">
                <a:solidFill>
                  <a:schemeClr val="tx1"/>
                </a:solidFill>
                <a:cs typeface="B Titr" panose="00000700000000000000" pitchFamily="2" charset="-78"/>
              </a:rPr>
              <a:t>استخراج ژن های تکثیر شده</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منظور از </a:t>
            </a:r>
            <a:r>
              <a:rPr lang="fa-IR" b="1" dirty="0" smtClean="0">
                <a:solidFill>
                  <a:srgbClr val="FF0000"/>
                </a:solidFill>
                <a:cs typeface="B Titr" panose="00000700000000000000" pitchFamily="2" charset="-78"/>
              </a:rPr>
              <a:t>غربال کردن </a:t>
            </a:r>
            <a:r>
              <a:rPr lang="fa-IR" b="1" dirty="0" smtClean="0">
                <a:solidFill>
                  <a:schemeClr val="tx1"/>
                </a:solidFill>
                <a:cs typeface="B Nazanin" panose="00000400000000000000" pitchFamily="2" charset="-78"/>
              </a:rPr>
              <a:t>: جدا کردن باکتری های دارای</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a:t>
            </a:r>
            <a:r>
              <a:rPr lang="en-US" b="1" dirty="0" smtClean="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نوترکیب، از باکتری های فاقد آن</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در این مرحله با آضافه کردن آنتی بیوتیک خاصی مانند تتراسایکیلین باکتری های فاقد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نوترکیب از بین می روند؟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دلیل:بخشی از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نوترکیب پلازمید است که دارای ژن مقاومت نسبت به آنتی بیوتیک است و با </a:t>
            </a:r>
            <a:r>
              <a:rPr lang="fa-IR" b="1" dirty="0" smtClean="0">
                <a:solidFill>
                  <a:srgbClr val="FF0000"/>
                </a:solidFill>
                <a:cs typeface="B Titr" panose="00000700000000000000" pitchFamily="2" charset="-78"/>
              </a:rPr>
              <a:t>بیان</a:t>
            </a:r>
            <a:r>
              <a:rPr lang="fa-IR" b="1" dirty="0" smtClean="0">
                <a:solidFill>
                  <a:schemeClr val="tx1"/>
                </a:solidFill>
                <a:cs typeface="B Nazanin" panose="00000400000000000000" pitchFamily="2" charset="-78"/>
              </a:rPr>
              <a:t> این ژن </a:t>
            </a:r>
            <a:r>
              <a:rPr lang="fa-IR" b="1" dirty="0" smtClean="0">
                <a:solidFill>
                  <a:srgbClr val="FF0000"/>
                </a:solidFill>
                <a:cs typeface="B Titr" panose="00000700000000000000" pitchFamily="2" charset="-78"/>
              </a:rPr>
              <a:t>پروتئین مقاومت نسبت به آنتی بیوتیک </a:t>
            </a:r>
            <a:r>
              <a:rPr lang="fa-IR" b="1" dirty="0" smtClean="0">
                <a:solidFill>
                  <a:schemeClr val="tx1"/>
                </a:solidFill>
                <a:cs typeface="B Nazanin" panose="00000400000000000000" pitchFamily="2" charset="-78"/>
              </a:rPr>
              <a:t>تولید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Titr" panose="00000700000000000000" pitchFamily="2" charset="-78"/>
              </a:rPr>
              <a:t>نکته :</a:t>
            </a:r>
            <a:r>
              <a:rPr lang="fa-IR" b="1" dirty="0" smtClean="0">
                <a:solidFill>
                  <a:schemeClr val="tx1"/>
                </a:solidFill>
                <a:cs typeface="B Nazanin" panose="00000400000000000000" pitchFamily="2" charset="-78"/>
              </a:rPr>
              <a:t> بیان ژن یعنی رونویسی از ژن پس در این مرحله آنزیم </a:t>
            </a:r>
            <a:r>
              <a:rPr lang="en-US" b="1" dirty="0" smtClean="0">
                <a:solidFill>
                  <a:srgbClr val="FF0000"/>
                </a:solidFill>
                <a:cs typeface="B Titr" panose="00000700000000000000" pitchFamily="2" charset="-78"/>
              </a:rPr>
              <a:t>RNA</a:t>
            </a:r>
            <a:r>
              <a:rPr lang="fa-IR" b="1" dirty="0" smtClean="0">
                <a:solidFill>
                  <a:srgbClr val="FF0000"/>
                </a:solidFill>
                <a:cs typeface="B Titr" panose="00000700000000000000" pitchFamily="2" charset="-78"/>
              </a:rPr>
              <a:t>پلیمراز پروکاریوتی</a:t>
            </a:r>
            <a:r>
              <a:rPr lang="fa-IR" b="1" dirty="0" smtClean="0">
                <a:solidFill>
                  <a:schemeClr val="tx1"/>
                </a:solidFill>
                <a:cs typeface="B Nazanin" panose="00000400000000000000" pitchFamily="2" charset="-78"/>
              </a:rPr>
              <a:t> از ژن مقاومت نسبت به آنتی بیوتیک جهت تولید</a:t>
            </a:r>
            <a:r>
              <a:rPr lang="en-US" b="1" dirty="0" smtClean="0">
                <a:solidFill>
                  <a:schemeClr val="tx1"/>
                </a:solidFill>
                <a:cs typeface="B Nazanin" panose="00000400000000000000" pitchFamily="2" charset="-78"/>
              </a:rPr>
              <a:t>mRNA</a:t>
            </a:r>
            <a:r>
              <a:rPr lang="fa-IR" b="1" dirty="0" smtClean="0">
                <a:solidFill>
                  <a:schemeClr val="tx1"/>
                </a:solidFill>
                <a:cs typeface="B Nazanin" panose="00000400000000000000" pitchFamily="2" charset="-78"/>
              </a:rPr>
              <a:t> ،رونویسی انجام می دهد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5682327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7999"/>
          </a:xfrm>
          <a:solidFill>
            <a:schemeClr val="accent2"/>
          </a:solidFill>
        </p:spPr>
        <p:txBody>
          <a:bodyPr>
            <a:normAutofit fontScale="90000"/>
          </a:bodyPr>
          <a:lstStyle/>
          <a:p>
            <a:pPr algn="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r>
              <a:rPr lang="fa-IR" b="1" dirty="0" smtClean="0">
                <a:solidFill>
                  <a:schemeClr val="bg1"/>
                </a:solidFill>
                <a:cs typeface="B Nazanin" panose="00000400000000000000" pitchFamily="2" charset="-78"/>
              </a:rPr>
              <a:t/>
            </a:r>
            <a:br>
              <a:rPr lang="fa-IR" b="1" dirty="0" smtClean="0">
                <a:solidFill>
                  <a:schemeClr val="bg1"/>
                </a:solidFill>
                <a:cs typeface="B Nazanin" panose="00000400000000000000" pitchFamily="2" charset="-78"/>
              </a:rPr>
            </a:br>
            <a:r>
              <a:rPr lang="fa-IR" b="1" dirty="0">
                <a:solidFill>
                  <a:schemeClr val="bg1"/>
                </a:solidFill>
                <a:cs typeface="B Nazanin" panose="00000400000000000000" pitchFamily="2" charset="-78"/>
              </a:rPr>
              <a:t/>
            </a:r>
            <a:br>
              <a:rPr lang="fa-IR" b="1" dirty="0">
                <a:solidFill>
                  <a:schemeClr val="bg1"/>
                </a:solidFill>
                <a:cs typeface="B Nazanin" panose="00000400000000000000" pitchFamily="2" charset="-78"/>
              </a:rPr>
            </a:br>
            <a:endParaRPr lang="fa-IR" b="1" dirty="0">
              <a:solidFill>
                <a:schemeClr val="bg1"/>
              </a:solidFill>
              <a:cs typeface="B Nazanin" panose="00000400000000000000" pitchFamily="2" charset="-78"/>
            </a:endParaRPr>
          </a:p>
        </p:txBody>
      </p:sp>
      <p:pic>
        <p:nvPicPr>
          <p:cNvPr id="3" name="Picture 2"/>
          <p:cNvPicPr>
            <a:picLocks noChangeAspect="1"/>
          </p:cNvPicPr>
          <p:nvPr/>
        </p:nvPicPr>
        <p:blipFill rotWithShape="1">
          <a:blip r:embed="rId2"/>
          <a:srcRect l="15784" t="27489" r="47352" b="19545"/>
          <a:stretch/>
        </p:blipFill>
        <p:spPr>
          <a:xfrm>
            <a:off x="2229173" y="1"/>
            <a:ext cx="7733653" cy="6858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5982345" y="4866468"/>
            <a:ext cx="1983783" cy="6354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dirty="0" smtClean="0">
                <a:solidFill>
                  <a:srgbClr val="FF0000"/>
                </a:solidFill>
                <a:cs typeface="B Titr" panose="00000700000000000000" pitchFamily="2" charset="-78"/>
              </a:rPr>
              <a:t>غربال کردن</a:t>
            </a:r>
            <a:endParaRPr lang="fa-IR" sz="3200" dirty="0">
              <a:solidFill>
                <a:srgbClr val="FF0000"/>
              </a:solidFill>
              <a:cs typeface="B Titr" panose="000007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993885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Autofit/>
          </a:bodyPr>
          <a:lstStyle/>
          <a:p>
            <a:pPr algn="r"/>
            <a:r>
              <a:rPr lang="fa-IR" sz="8000" b="1" dirty="0" smtClean="0">
                <a:cs typeface="B Titr" panose="00000700000000000000" pitchFamily="2" charset="-78"/>
              </a:rPr>
              <a:t>به این انیمیشن ها توجه کنید  </a:t>
            </a:r>
            <a:br>
              <a:rPr lang="fa-IR" sz="8000" b="1" dirty="0" smtClean="0">
                <a:cs typeface="B Titr" panose="00000700000000000000" pitchFamily="2" charset="-78"/>
              </a:rPr>
            </a:br>
            <a:r>
              <a:rPr lang="fa-IR" sz="8000" b="1" dirty="0">
                <a:cs typeface="B Titr" panose="00000700000000000000" pitchFamily="2" charset="-78"/>
              </a:rPr>
              <a:t/>
            </a:r>
            <a:br>
              <a:rPr lang="fa-IR" sz="8000" b="1" dirty="0">
                <a:cs typeface="B Titr" panose="00000700000000000000" pitchFamily="2" charset="-78"/>
              </a:rPr>
            </a:br>
            <a:r>
              <a:rPr lang="fa-IR" sz="8000" b="1" dirty="0" smtClean="0">
                <a:solidFill>
                  <a:srgbClr val="FF0000"/>
                </a:solidFill>
                <a:cs typeface="B Titr" panose="00000700000000000000" pitchFamily="2" charset="-78"/>
                <a:hlinkClick r:id="rId2" action="ppaction://hlinkfile"/>
              </a:rPr>
              <a:t>انیمیشن شماره 1</a:t>
            </a:r>
            <a:br>
              <a:rPr lang="fa-IR" sz="8000" b="1" dirty="0" smtClean="0">
                <a:solidFill>
                  <a:srgbClr val="FF0000"/>
                </a:solidFill>
                <a:cs typeface="B Titr" panose="00000700000000000000" pitchFamily="2" charset="-78"/>
                <a:hlinkClick r:id="rId2" action="ppaction://hlinkfile"/>
              </a:rPr>
            </a:br>
            <a:r>
              <a:rPr lang="fa-IR" sz="8000" b="1" dirty="0">
                <a:solidFill>
                  <a:srgbClr val="FF0000"/>
                </a:solidFill>
                <a:cs typeface="B Titr" panose="00000700000000000000" pitchFamily="2" charset="-78"/>
              </a:rPr>
              <a:t/>
            </a:r>
            <a:br>
              <a:rPr lang="fa-IR" sz="8000" b="1" dirty="0">
                <a:solidFill>
                  <a:srgbClr val="FF0000"/>
                </a:solidFill>
                <a:cs typeface="B Titr" panose="00000700000000000000" pitchFamily="2" charset="-78"/>
              </a:rPr>
            </a:br>
            <a:r>
              <a:rPr lang="fa-IR" sz="8000" b="1" dirty="0" smtClean="0">
                <a:solidFill>
                  <a:srgbClr val="FF0000"/>
                </a:solidFill>
                <a:cs typeface="B Titr" panose="00000700000000000000" pitchFamily="2" charset="-78"/>
                <a:hlinkClick r:id="rId3" action="ppaction://hlinkfile"/>
              </a:rPr>
              <a:t>انیمیشن شماره 2</a:t>
            </a:r>
            <a:endParaRPr lang="fa-IR" sz="8000" b="1" dirty="0">
              <a:solidFill>
                <a:srgbClr val="FF000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195781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rgbClr val="FF0000"/>
                </a:solidFill>
                <a:cs typeface="B Titr" panose="00000700000000000000" pitchFamily="2" charset="-78"/>
              </a:rPr>
              <a:t>استخراج ژن</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هدف جدا کردن ژن مورد نظر از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نوترکیب</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در این مرحله باید ازآنزیم محدود کننده برای برش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نوترکیب استفاده کرد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Nazanin" panose="00000400000000000000" pitchFamily="2" charset="-78"/>
              </a:rPr>
              <a:t>نتیجه:</a:t>
            </a:r>
            <a:r>
              <a:rPr lang="fa-IR" b="1" dirty="0" smtClean="0">
                <a:solidFill>
                  <a:schemeClr val="tx1"/>
                </a:solidFill>
                <a:cs typeface="B Nazanin" panose="00000400000000000000" pitchFamily="2" charset="-78"/>
              </a:rPr>
              <a:t>مخلوطی از دو نوع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به دست می آید(پلازمید و ژن خارجی)</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توجه : این آنزیم باید همان نوعی آنزیم محدودکننده باشد که در مرحله ی اول مورد استفاده قرار گرفت.در این مثال : </a:t>
            </a:r>
            <a:r>
              <a:rPr lang="en-US" b="1" dirty="0" err="1" smtClean="0">
                <a:solidFill>
                  <a:schemeClr val="tx1"/>
                </a:solidFill>
                <a:cs typeface="B Nazanin" panose="00000400000000000000" pitchFamily="2" charset="-78"/>
              </a:rPr>
              <a:t>EcoR</a:t>
            </a:r>
            <a:r>
              <a:rPr lang="en-US" b="1" dirty="0" smtClean="0">
                <a:solidFill>
                  <a:schemeClr val="tx1"/>
                </a:solidFill>
                <a:cs typeface="B Nazanin" panose="00000400000000000000" pitchFamily="2" charset="-78"/>
              </a:rPr>
              <a:t> I</a:t>
            </a:r>
            <a:r>
              <a:rPr lang="fa-IR" b="1" dirty="0" smtClean="0">
                <a:solidFill>
                  <a:schemeClr val="tx1"/>
                </a:solidFill>
                <a:cs typeface="B Nazanin" panose="00000400000000000000" pitchFamily="2" charset="-78"/>
              </a:rPr>
              <a:t>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به ازای استخراج هر ژن 2 جایگاه تشخیص برش داده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(یعنی شکستن 16 پیوند هیدروژنی و 4 پیوند فسفو دی استر)</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182393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جدا کردن دو نوع </a:t>
            </a:r>
            <a:r>
              <a:rPr lang="en-US"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از هم با </a:t>
            </a:r>
            <a:r>
              <a:rPr lang="fa-IR" dirty="0" smtClean="0">
                <a:solidFill>
                  <a:srgbClr val="FF0000"/>
                </a:solidFill>
                <a:cs typeface="B Titr" panose="00000700000000000000" pitchFamily="2" charset="-78"/>
              </a:rPr>
              <a:t>الکتروفورز روی ژل </a:t>
            </a:r>
            <a:r>
              <a:rPr lang="fa-IR" dirty="0" smtClean="0">
                <a:solidFill>
                  <a:schemeClr val="tx1"/>
                </a:solidFill>
                <a:cs typeface="B Titr" panose="00000700000000000000" pitchFamily="2" charset="-78"/>
              </a:rPr>
              <a:t>امکان پذیر است</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ژل</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Right Brace 2"/>
          <p:cNvSpPr/>
          <p:nvPr/>
        </p:nvSpPr>
        <p:spPr>
          <a:xfrm>
            <a:off x="10691253" y="2051424"/>
            <a:ext cx="712922" cy="3574461"/>
          </a:xfrm>
          <a:prstGeom prst="rightBrace">
            <a:avLst>
              <a:gd name="adj1" fmla="val 8333"/>
              <a:gd name="adj2" fmla="val 49285"/>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4" name="TextBox 3"/>
          <p:cNvSpPr txBox="1"/>
          <p:nvPr/>
        </p:nvSpPr>
        <p:spPr>
          <a:xfrm>
            <a:off x="-325464" y="2107601"/>
            <a:ext cx="11295681" cy="3539430"/>
          </a:xfrm>
          <a:prstGeom prst="rect">
            <a:avLst/>
          </a:prstGeom>
          <a:noFill/>
        </p:spPr>
        <p:txBody>
          <a:bodyPr wrap="square" rtlCol="1">
            <a:spAutoFit/>
          </a:bodyPr>
          <a:lstStyle/>
          <a:p>
            <a:r>
              <a:rPr lang="fa-IR" sz="2800" b="1" dirty="0" smtClean="0">
                <a:cs typeface="B Nazanin" panose="00000400000000000000" pitchFamily="2" charset="-78"/>
              </a:rPr>
              <a:t>1- ورقه ای مستطیلی شکل ژلاتینی است.</a:t>
            </a:r>
          </a:p>
          <a:p>
            <a:endParaRPr lang="fa-IR" sz="2800" b="1" dirty="0">
              <a:cs typeface="B Nazanin" panose="00000400000000000000" pitchFamily="2" charset="-78"/>
            </a:endParaRPr>
          </a:p>
          <a:p>
            <a:r>
              <a:rPr lang="fa-IR" sz="2800" b="1" dirty="0" smtClean="0">
                <a:cs typeface="B Nazanin" panose="00000400000000000000" pitchFamily="2" charset="-78"/>
              </a:rPr>
              <a:t>2- در یک سمت آن چاهک هایی وجود دارد که محل قرارگیری مخلوط مولکول های </a:t>
            </a:r>
            <a:r>
              <a:rPr lang="en-US" sz="2800" b="1" dirty="0" smtClean="0">
                <a:cs typeface="B Nazanin" panose="00000400000000000000" pitchFamily="2" charset="-78"/>
              </a:rPr>
              <a:t> DNA</a:t>
            </a:r>
            <a:r>
              <a:rPr lang="fa-IR" sz="2800" b="1" dirty="0" smtClean="0">
                <a:cs typeface="B Nazanin" panose="00000400000000000000" pitchFamily="2" charset="-78"/>
              </a:rPr>
              <a:t>است.</a:t>
            </a:r>
          </a:p>
          <a:p>
            <a:endParaRPr lang="fa-IR" sz="2800" b="1" dirty="0">
              <a:cs typeface="B Nazanin" panose="00000400000000000000" pitchFamily="2" charset="-78"/>
            </a:endParaRPr>
          </a:p>
          <a:p>
            <a:r>
              <a:rPr lang="fa-IR" sz="2800" b="1" dirty="0" smtClean="0">
                <a:cs typeface="B Nazanin" panose="00000400000000000000" pitchFamily="2" charset="-78"/>
              </a:rPr>
              <a:t>3- درون ژل تعداد زیادی منافذ ریز وجود دارد.</a:t>
            </a:r>
          </a:p>
          <a:p>
            <a:endParaRPr lang="fa-IR" sz="2800" b="1" dirty="0">
              <a:cs typeface="B Nazanin" panose="00000400000000000000" pitchFamily="2" charset="-78"/>
            </a:endParaRPr>
          </a:p>
          <a:p>
            <a:r>
              <a:rPr lang="fa-IR" sz="2800" b="1" dirty="0" smtClean="0">
                <a:cs typeface="B Nazanin" panose="00000400000000000000" pitchFamily="2" charset="-78"/>
              </a:rPr>
              <a:t>4- یک میدان الکتریکی از درون ژل می گذرد.</a:t>
            </a: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306794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a:solidFill>
                  <a:srgbClr val="FF0000"/>
                </a:solidFill>
                <a:cs typeface="B Nazanin" panose="00000400000000000000" pitchFamily="2" charset="-78"/>
              </a:rPr>
              <a:t> اساس کار الکتروفورز روی ژل</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عبور میدان الکتریکی از درون ژل</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مولکول های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به دلیل بار منفی از قطب منفی به قطب مثبت حرکت می کنند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مولکول ها از منافذ عبور می کنند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مولکول های کوچکتر سریع تر از منافذ عبور می کنند و به قطب مثبت نزدیکترند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مولکول های هم اندازه در یک ردیف قرار می گیرند و به صورت نواری در ژل تعیین موقعیت می شوند</a:t>
            </a:r>
            <a:br>
              <a:rPr lang="fa-IR" b="1" dirty="0" smtClean="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542002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a:solidFill>
            <a:schemeClr val="accent2">
              <a:lumMod val="40000"/>
              <a:lumOff val="60000"/>
            </a:schemeClr>
          </a:solidFill>
        </p:spPr>
        <p:txBody>
          <a:bodyPr>
            <a:normAutofit fontScale="90000"/>
          </a:bodyPr>
          <a:lstStyle/>
          <a:p>
            <a:pPr algn="r"/>
            <a:r>
              <a:rPr lang="fa-IR" dirty="0" smtClean="0">
                <a:solidFill>
                  <a:schemeClr val="tx1"/>
                </a:solidFill>
                <a:cs typeface="B Titr" panose="00000700000000000000" pitchFamily="2" charset="-78"/>
              </a:rPr>
              <a:t>بیشتر بدانید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endParaRPr lang="fa-IR" dirty="0">
              <a:solidFill>
                <a:schemeClr val="tx1"/>
              </a:solidFill>
              <a:cs typeface="B Titr" panose="00000700000000000000" pitchFamily="2" charset="-78"/>
            </a:endParaRPr>
          </a:p>
        </p:txBody>
      </p:sp>
      <p:pic>
        <p:nvPicPr>
          <p:cNvPr id="3" name="Picture 2"/>
          <p:cNvPicPr>
            <a:picLocks noChangeAspect="1"/>
          </p:cNvPicPr>
          <p:nvPr/>
        </p:nvPicPr>
        <p:blipFill rotWithShape="1">
          <a:blip r:embed="rId2"/>
          <a:srcRect l="16261" t="25371" r="39565" b="25900"/>
          <a:stretch/>
        </p:blipFill>
        <p:spPr>
          <a:xfrm>
            <a:off x="1425845" y="-1"/>
            <a:ext cx="8679051"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7656163" y="5656882"/>
            <a:ext cx="309966" cy="27897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3600" dirty="0" smtClean="0"/>
              <a:t>-</a:t>
            </a:r>
            <a:endParaRPr lang="fa-IR" sz="3600" dirty="0"/>
          </a:p>
        </p:txBody>
      </p:sp>
      <p:sp>
        <p:nvSpPr>
          <p:cNvPr id="5" name="Oval 4"/>
          <p:cNvSpPr/>
          <p:nvPr/>
        </p:nvSpPr>
        <p:spPr>
          <a:xfrm>
            <a:off x="1748726" y="5656882"/>
            <a:ext cx="309966" cy="27897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3600" dirty="0" smtClean="0"/>
              <a:t>+</a:t>
            </a:r>
            <a:endParaRPr lang="fa-IR" sz="3600" dirty="0"/>
          </a:p>
        </p:txBody>
      </p:sp>
      <p:sp>
        <p:nvSpPr>
          <p:cNvPr id="6" name="Footer Placeholder 5"/>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684604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نکات مهم الکتروفورز روی ژل</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1- تعداد چاهک ها تعیین کننده ی تعداد ستون ها است.</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2- تعداد نوارها(ردیف ها) تابعی از انواع مولکول های موجود در در چاهک هاست.</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3- در این آزمایش برای جداسازی چاهک ها در طرف قطب منفی قرار دارند.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4- در این آزمایش مولکول های کوچک(ژن خارجی) در طرف قطب مثبت و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مولکول های بزرگ (پلازمید)در طرف قطب منفی قرار دارند.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5-این روش برای </a:t>
            </a:r>
            <a:r>
              <a:rPr lang="fa-IR" dirty="0" smtClean="0">
                <a:solidFill>
                  <a:srgbClr val="FF0000"/>
                </a:solidFill>
                <a:cs typeface="B Titr" panose="00000700000000000000" pitchFamily="2" charset="-78"/>
              </a:rPr>
              <a:t>اسیدهای نوکلئیک </a:t>
            </a:r>
            <a:r>
              <a:rPr lang="fa-IR" dirty="0" smtClean="0">
                <a:solidFill>
                  <a:schemeClr val="tx1"/>
                </a:solidFill>
                <a:cs typeface="B Titr" panose="00000700000000000000" pitchFamily="2" charset="-78"/>
              </a:rPr>
              <a:t>و </a:t>
            </a:r>
            <a:r>
              <a:rPr lang="fa-IR" dirty="0" smtClean="0">
                <a:solidFill>
                  <a:srgbClr val="FF0000"/>
                </a:solidFill>
                <a:cs typeface="B Titr" panose="00000700000000000000" pitchFamily="2" charset="-78"/>
              </a:rPr>
              <a:t>پروتئین ها </a:t>
            </a:r>
            <a:r>
              <a:rPr lang="fa-IR" dirty="0" smtClean="0">
                <a:solidFill>
                  <a:schemeClr val="tx1"/>
                </a:solidFill>
                <a:cs typeface="B Titr" panose="00000700000000000000" pitchFamily="2" charset="-78"/>
              </a:rPr>
              <a:t>به کار می رود که پروتئین ها بر اساس </a:t>
            </a:r>
            <a:r>
              <a:rPr lang="fa-IR" dirty="0" smtClean="0">
                <a:solidFill>
                  <a:srgbClr val="FF0000"/>
                </a:solidFill>
                <a:cs typeface="B Titr" panose="00000700000000000000" pitchFamily="2" charset="-78"/>
              </a:rPr>
              <a:t>اندازه</a:t>
            </a:r>
            <a:r>
              <a:rPr lang="fa-IR" dirty="0" smtClean="0">
                <a:solidFill>
                  <a:schemeClr val="tx1"/>
                </a:solidFill>
                <a:cs typeface="B Titr" panose="00000700000000000000" pitchFamily="2" charset="-78"/>
              </a:rPr>
              <a:t> از هم جدا می شوند. </a:t>
            </a: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431883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Nazanin" panose="00000400000000000000" pitchFamily="2" charset="-78"/>
              </a:rPr>
              <a:t>مراحل تولید ژن به عنوان یکی از مهمترین اهداف مهندسی ژنتیک</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استخراج ژن مورد نظر از میان انبوه  ژن های موجود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وارد کردن ژن مورد نظر به جانداری ساده مانند باکتری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سوال:</a:t>
            </a:r>
            <a:r>
              <a:rPr lang="fa-IR" b="1" dirty="0" smtClean="0">
                <a:solidFill>
                  <a:srgbClr val="FF0000"/>
                </a:solidFill>
                <a:cs typeface="B Nazanin" panose="00000400000000000000" pitchFamily="2" charset="-78"/>
              </a:rPr>
              <a:t> دلیل انتخاب باکتری برای تکثیر ژن مورد نظر چیست؟</a:t>
            </a:r>
            <a:br>
              <a:rPr lang="fa-IR" b="1" dirty="0" smtClean="0">
                <a:solidFill>
                  <a:srgbClr val="FF0000"/>
                </a:solidFill>
                <a:cs typeface="B Nazanin" panose="00000400000000000000" pitchFamily="2" charset="-78"/>
              </a:rPr>
            </a:br>
            <a:r>
              <a:rPr lang="fa-IR" b="1" dirty="0" smtClean="0">
                <a:solidFill>
                  <a:schemeClr val="tx1"/>
                </a:solidFill>
                <a:cs typeface="B Nazanin" panose="00000400000000000000" pitchFamily="2" charset="-78"/>
              </a:rPr>
              <a:t>جواب : </a:t>
            </a:r>
            <a:r>
              <a:rPr lang="fa-IR" b="1" dirty="0" smtClean="0">
                <a:solidFill>
                  <a:srgbClr val="FF0000"/>
                </a:solidFill>
                <a:cs typeface="B Nazanin" panose="00000400000000000000" pitchFamily="2" charset="-78"/>
              </a:rPr>
              <a:t>چون تولید مثل سریعی دارند</a:t>
            </a:r>
            <a:r>
              <a:rPr lang="fa-IR" b="1" dirty="0">
                <a:solidFill>
                  <a:srgbClr val="FF0000"/>
                </a:solidFill>
                <a:cs typeface="B Nazanin" panose="00000400000000000000" pitchFamily="2" charset="-78"/>
              </a:rPr>
              <a:t/>
            </a:r>
            <a:br>
              <a:rPr lang="fa-IR" b="1" dirty="0">
                <a:solidFill>
                  <a:srgbClr val="FF0000"/>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3- زیاد شدن مقدار ژن در نتیجه ی همانند سازی های ژن درون باکتری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5220869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a:bodyPr>
          <a:lstStyle/>
          <a:p>
            <a:pPr algn="ctr"/>
            <a:r>
              <a:rPr lang="fa-IR" sz="9600" b="1" dirty="0" smtClean="0">
                <a:cs typeface="B Titr" panose="00000700000000000000" pitchFamily="2" charset="-78"/>
              </a:rPr>
              <a:t/>
            </a:r>
            <a:br>
              <a:rPr lang="fa-IR" sz="9600" b="1" dirty="0" smtClean="0">
                <a:cs typeface="B Titr" panose="00000700000000000000" pitchFamily="2" charset="-78"/>
              </a:rPr>
            </a:br>
            <a:r>
              <a:rPr lang="fa-IR" sz="9600" b="1" dirty="0" smtClean="0">
                <a:cs typeface="B Titr" panose="00000700000000000000" pitchFamily="2" charset="-78"/>
              </a:rPr>
              <a:t>به این انیمیشن توجه کنید</a:t>
            </a:r>
            <a:br>
              <a:rPr lang="fa-IR" sz="9600" b="1" dirty="0" smtClean="0">
                <a:cs typeface="B Titr" panose="00000700000000000000" pitchFamily="2" charset="-78"/>
              </a:rPr>
            </a:br>
            <a:r>
              <a:rPr lang="fa-IR" sz="9600" b="1" dirty="0">
                <a:cs typeface="B Titr" panose="00000700000000000000" pitchFamily="2" charset="-78"/>
              </a:rPr>
              <a:t/>
            </a:r>
            <a:br>
              <a:rPr lang="fa-IR" sz="9600" b="1" dirty="0">
                <a:cs typeface="B Titr" panose="00000700000000000000" pitchFamily="2" charset="-78"/>
              </a:rPr>
            </a:br>
            <a:r>
              <a:rPr lang="fa-IR" sz="9600" b="1" dirty="0" smtClean="0">
                <a:solidFill>
                  <a:srgbClr val="FF0000"/>
                </a:solidFill>
                <a:cs typeface="B Titr" panose="00000700000000000000" pitchFamily="2" charset="-78"/>
                <a:hlinkClick r:id="rId2" action="ppaction://hlinkfile"/>
              </a:rPr>
              <a:t>انیمیشن شماره3</a:t>
            </a:r>
            <a:endParaRPr lang="fa-IR" sz="9600" b="1" dirty="0">
              <a:solidFill>
                <a:srgbClr val="FF000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275525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کاربردهای مهندسی ژنتیک</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کاربرد در پزشکی شامل :</a:t>
            </a:r>
            <a:br>
              <a:rPr lang="fa-IR" dirty="0" smtClean="0">
                <a:solidFill>
                  <a:schemeClr val="tx1"/>
                </a:solidFill>
                <a:cs typeface="B Titr" panose="00000700000000000000" pitchFamily="2" charset="-78"/>
              </a:rPr>
            </a:br>
            <a:r>
              <a:rPr lang="fa-IR" dirty="0" smtClean="0">
                <a:solidFill>
                  <a:srgbClr val="FF0000"/>
                </a:solidFill>
                <a:cs typeface="B Titr" panose="00000700000000000000" pitchFamily="2" charset="-78"/>
              </a:rPr>
              <a:t>تولید</a:t>
            </a:r>
            <a:r>
              <a:rPr lang="fa-IR" dirty="0" smtClean="0">
                <a:solidFill>
                  <a:schemeClr val="tx1"/>
                </a:solidFill>
                <a:cs typeface="B Titr" panose="00000700000000000000" pitchFamily="2" charset="-78"/>
              </a:rPr>
              <a:t> </a:t>
            </a:r>
            <a:r>
              <a:rPr lang="fa-IR" dirty="0" smtClean="0">
                <a:solidFill>
                  <a:srgbClr val="FF0000"/>
                </a:solidFill>
                <a:cs typeface="B Titr" panose="00000700000000000000" pitchFamily="2" charset="-78"/>
              </a:rPr>
              <a:t>دارو  </a:t>
            </a:r>
            <a:r>
              <a:rPr lang="fa-IR" dirty="0" smtClean="0">
                <a:solidFill>
                  <a:schemeClr val="tx1"/>
                </a:solidFill>
                <a:cs typeface="B Titr" panose="00000700000000000000" pitchFamily="2" charset="-78"/>
              </a:rPr>
              <a:t> ،    </a:t>
            </a:r>
            <a:r>
              <a:rPr lang="fa-IR" dirty="0" smtClean="0">
                <a:solidFill>
                  <a:srgbClr val="FF0000"/>
                </a:solidFill>
                <a:cs typeface="B Titr" panose="00000700000000000000" pitchFamily="2" charset="-78"/>
              </a:rPr>
              <a:t>تولید واکسن  </a:t>
            </a:r>
            <a:r>
              <a:rPr lang="fa-IR" dirty="0" smtClean="0">
                <a:solidFill>
                  <a:schemeClr val="tx1"/>
                </a:solidFill>
                <a:cs typeface="B Titr" panose="00000700000000000000" pitchFamily="2" charset="-78"/>
              </a:rPr>
              <a:t> ،   </a:t>
            </a:r>
            <a:r>
              <a:rPr lang="fa-IR" dirty="0" smtClean="0">
                <a:solidFill>
                  <a:srgbClr val="FF0000"/>
                </a:solidFill>
                <a:cs typeface="B Titr" panose="00000700000000000000" pitchFamily="2" charset="-78"/>
              </a:rPr>
              <a:t>ژن درمانی   </a:t>
            </a:r>
            <a:r>
              <a:rPr lang="fa-IR" dirty="0" smtClean="0">
                <a:solidFill>
                  <a:schemeClr val="tx1"/>
                </a:solidFill>
                <a:cs typeface="B Titr" panose="00000700000000000000" pitchFamily="2" charset="-78"/>
              </a:rPr>
              <a:t>و  </a:t>
            </a:r>
            <a:r>
              <a:rPr lang="fa-IR" dirty="0" smtClean="0">
                <a:solidFill>
                  <a:srgbClr val="FF0000"/>
                </a:solidFill>
                <a:cs typeface="B Titr" panose="00000700000000000000" pitchFamily="2" charset="-78"/>
              </a:rPr>
              <a:t>پروژه ی ژنوم انسان</a:t>
            </a:r>
            <a:r>
              <a:rPr lang="fa-IR" dirty="0" smtClean="0">
                <a:solidFill>
                  <a:schemeClr val="tx1"/>
                </a:solidFill>
                <a:cs typeface="B Titr" panose="00000700000000000000" pitchFamily="2" charset="-78"/>
              </a:rPr>
              <a:t>(</a:t>
            </a:r>
            <a:r>
              <a:rPr lang="en-US" b="1" dirty="0" smtClean="0">
                <a:solidFill>
                  <a:srgbClr val="FF0000"/>
                </a:solidFill>
                <a:cs typeface="B Titr" panose="00000700000000000000" pitchFamily="2" charset="-78"/>
              </a:rPr>
              <a:t>HGP</a:t>
            </a:r>
            <a:r>
              <a:rPr lang="fa-IR" dirty="0" smtClean="0">
                <a:solidFill>
                  <a:schemeClr val="tx1"/>
                </a:solidFill>
                <a:cs typeface="B Titr" panose="00000700000000000000" pitchFamily="2" charset="-78"/>
              </a:rPr>
              <a:t>)</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کاربرد در کشاورزی شامل :</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rgbClr val="FF0000"/>
                </a:solidFill>
                <a:cs typeface="B Titr" panose="00000700000000000000" pitchFamily="2" charset="-78"/>
              </a:rPr>
              <a:t>اصلاح محصولات گیاهی با دست ورزی ژنی در آنها</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کاربرد در دامپزشکی شامل :</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rgbClr val="FF0000"/>
                </a:solidFill>
                <a:cs typeface="B Titr" panose="00000700000000000000" pitchFamily="2" charset="-78"/>
              </a:rPr>
              <a:t>اصلاح وتغییر دام ها</a:t>
            </a:r>
            <a:r>
              <a:rPr lang="fa-IR" dirty="0" smtClean="0">
                <a:solidFill>
                  <a:schemeClr val="tx1"/>
                </a:solidFill>
                <a:cs typeface="B Titr" panose="00000700000000000000" pitchFamily="2" charset="-78"/>
              </a:rPr>
              <a:t> ،</a:t>
            </a:r>
            <a:r>
              <a:rPr lang="fa-IR" dirty="0" smtClean="0">
                <a:solidFill>
                  <a:srgbClr val="FF0000"/>
                </a:solidFill>
                <a:cs typeface="B Titr" panose="00000700000000000000" pitchFamily="2" charset="-78"/>
              </a:rPr>
              <a:t> کلون کردن سلول های تخصص یافته</a:t>
            </a:r>
            <a:r>
              <a:rPr lang="fa-IR" dirty="0" smtClean="0">
                <a:solidFill>
                  <a:schemeClr val="tx1"/>
                </a:solidFill>
                <a:cs typeface="B Titr" panose="00000700000000000000" pitchFamily="2" charset="-78"/>
              </a:rPr>
              <a:t>  و  </a:t>
            </a:r>
            <a:r>
              <a:rPr lang="fa-IR" dirty="0" smtClean="0">
                <a:solidFill>
                  <a:srgbClr val="FF0000"/>
                </a:solidFill>
                <a:cs typeface="B Titr" panose="00000700000000000000" pitchFamily="2" charset="-78"/>
              </a:rPr>
              <a:t>تولید پروتئین های مفید </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661586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chemeClr val="tx1"/>
                </a:solidFill>
                <a:cs typeface="B Titr" panose="00000700000000000000" pitchFamily="2" charset="-78"/>
              </a:rPr>
              <a:t>کاربرد در پزشکی</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1-تولید دارو (برا ی درمان)- اثر موقتی دارد</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 برای درمان بیماری های ژنی ،که به علت عدم ساخت پروتئین های خاصی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ایجاد می شود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این پروتئین ها با روش مهندسی ژنتیک در باکتری ها تولید می شوند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از جمله ی این پروتئین ها:</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انسولین در درمان دیابت</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2- فاکتور انعقادی شماره </a:t>
            </a:r>
            <a:r>
              <a:rPr lang="en-US" b="1" dirty="0" smtClean="0">
                <a:solidFill>
                  <a:schemeClr val="tx1"/>
                </a:solidFill>
                <a:cs typeface="B Nazanin" panose="00000400000000000000" pitchFamily="2" charset="-78"/>
              </a:rPr>
              <a:t>VIII</a:t>
            </a:r>
            <a:r>
              <a:rPr lang="fa-IR" b="1" dirty="0" smtClean="0">
                <a:solidFill>
                  <a:schemeClr val="tx1"/>
                </a:solidFill>
                <a:cs typeface="B Nazanin" panose="00000400000000000000" pitchFamily="2" charset="-78"/>
              </a:rPr>
              <a:t> در درمان هموفیلی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3- مواد ضد انعقاد خون در جلوگیری از ایجاد لخته ی خونی</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747768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هموفیلی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Right Brace 2"/>
          <p:cNvSpPr/>
          <p:nvPr/>
        </p:nvSpPr>
        <p:spPr>
          <a:xfrm>
            <a:off x="9732934" y="0"/>
            <a:ext cx="1084882" cy="6858000"/>
          </a:xfrm>
          <a:prstGeom prst="rightBrace">
            <a:avLst>
              <a:gd name="adj1" fmla="val 8333"/>
              <a:gd name="adj2" fmla="val 41638"/>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dirty="0"/>
          </a:p>
        </p:txBody>
      </p:sp>
      <p:sp>
        <p:nvSpPr>
          <p:cNvPr id="4" name="TextBox 3"/>
          <p:cNvSpPr txBox="1"/>
          <p:nvPr/>
        </p:nvSpPr>
        <p:spPr>
          <a:xfrm>
            <a:off x="77490" y="0"/>
            <a:ext cx="10197885" cy="6494085"/>
          </a:xfrm>
          <a:prstGeom prst="rect">
            <a:avLst/>
          </a:prstGeom>
          <a:noFill/>
        </p:spPr>
        <p:txBody>
          <a:bodyPr wrap="square" rtlCol="1">
            <a:spAutoFit/>
          </a:bodyPr>
          <a:lstStyle/>
          <a:p>
            <a:r>
              <a:rPr lang="fa-IR" sz="3200" b="1" dirty="0" smtClean="0">
                <a:cs typeface="B Nazanin" panose="00000400000000000000" pitchFamily="2" charset="-78"/>
              </a:rPr>
              <a:t>1- </a:t>
            </a:r>
            <a:r>
              <a:rPr lang="fa-IR" sz="3200" b="1" dirty="0" smtClean="0">
                <a:solidFill>
                  <a:srgbClr val="FF0000"/>
                </a:solidFill>
                <a:cs typeface="B Nazanin" panose="00000400000000000000" pitchFamily="2" charset="-78"/>
              </a:rPr>
              <a:t>دلیل ایجاد</a:t>
            </a:r>
            <a:r>
              <a:rPr lang="fa-IR" sz="3200" b="1" dirty="0" smtClean="0">
                <a:cs typeface="B Nazanin" panose="00000400000000000000" pitchFamily="2" charset="-78"/>
              </a:rPr>
              <a:t>:</a:t>
            </a:r>
          </a:p>
          <a:p>
            <a:r>
              <a:rPr lang="fa-IR" sz="3200" b="1" dirty="0" smtClean="0">
                <a:cs typeface="B Nazanin" panose="00000400000000000000" pitchFamily="2" charset="-78"/>
              </a:rPr>
              <a:t>- عدم تولید پروتئین فاکتور انعقادی شماره </a:t>
            </a:r>
            <a:r>
              <a:rPr lang="en-US" sz="3200" b="1" dirty="0" smtClean="0">
                <a:cs typeface="B Nazanin" panose="00000400000000000000" pitchFamily="2" charset="-78"/>
              </a:rPr>
              <a:t>VIII</a:t>
            </a:r>
            <a:endParaRPr lang="fa-IR" sz="3200" b="1" dirty="0" smtClean="0">
              <a:cs typeface="B Nazanin" panose="00000400000000000000" pitchFamily="2" charset="-78"/>
            </a:endParaRPr>
          </a:p>
          <a:p>
            <a:r>
              <a:rPr lang="fa-IR" sz="3200" b="1" dirty="0" smtClean="0">
                <a:cs typeface="B Nazanin" panose="00000400000000000000" pitchFamily="2" charset="-78"/>
              </a:rPr>
              <a:t>- عدم ناتوانی در انعقاد خون در مواقع لزوم</a:t>
            </a:r>
            <a:endParaRPr lang="fa-IR" sz="3200" b="1" dirty="0">
              <a:cs typeface="B Nazanin" panose="00000400000000000000" pitchFamily="2" charset="-78"/>
            </a:endParaRPr>
          </a:p>
          <a:p>
            <a:endParaRPr lang="fa-IR" sz="3200" b="1" dirty="0" smtClean="0">
              <a:cs typeface="B Nazanin" panose="00000400000000000000" pitchFamily="2" charset="-78"/>
            </a:endParaRPr>
          </a:p>
          <a:p>
            <a:r>
              <a:rPr lang="fa-IR" sz="3200" b="1" dirty="0" smtClean="0">
                <a:cs typeface="B Nazanin" panose="00000400000000000000" pitchFamily="2" charset="-78"/>
              </a:rPr>
              <a:t>2- بیماری از نوع </a:t>
            </a:r>
            <a:r>
              <a:rPr lang="fa-IR" sz="3200" b="1" dirty="0" smtClean="0">
                <a:solidFill>
                  <a:srgbClr val="FF0000"/>
                </a:solidFill>
                <a:cs typeface="B Nazanin" panose="00000400000000000000" pitchFamily="2" charset="-78"/>
              </a:rPr>
              <a:t>وابسته به جنس(</a:t>
            </a:r>
            <a:r>
              <a:rPr lang="en-US" sz="3200" b="1" dirty="0" smtClean="0">
                <a:solidFill>
                  <a:srgbClr val="FF0000"/>
                </a:solidFill>
                <a:cs typeface="B Nazanin" panose="00000400000000000000" pitchFamily="2" charset="-78"/>
              </a:rPr>
              <a:t>X</a:t>
            </a:r>
            <a:r>
              <a:rPr lang="fa-IR" sz="3200" b="1" dirty="0" smtClean="0">
                <a:solidFill>
                  <a:srgbClr val="FF0000"/>
                </a:solidFill>
                <a:cs typeface="B Nazanin" panose="00000400000000000000" pitchFamily="2" charset="-78"/>
              </a:rPr>
              <a:t>) مغلوب </a:t>
            </a:r>
            <a:r>
              <a:rPr lang="fa-IR" sz="3200" b="1" dirty="0" smtClean="0">
                <a:cs typeface="B Nazanin" panose="00000400000000000000" pitchFamily="2" charset="-78"/>
              </a:rPr>
              <a:t>است</a:t>
            </a:r>
          </a:p>
          <a:p>
            <a:endParaRPr lang="fa-IR" sz="3200" b="1" dirty="0">
              <a:cs typeface="B Nazanin" panose="00000400000000000000" pitchFamily="2" charset="-78"/>
            </a:endParaRPr>
          </a:p>
          <a:p>
            <a:r>
              <a:rPr lang="fa-IR" sz="3200" b="1" dirty="0" smtClean="0">
                <a:cs typeface="B Nazanin" panose="00000400000000000000" pitchFamily="2" charset="-78"/>
              </a:rPr>
              <a:t>3- افراد مبتلا در خطر خونریزی بیش از حد قرار دارند</a:t>
            </a:r>
          </a:p>
          <a:p>
            <a:endParaRPr lang="fa-IR" sz="3200" b="1" dirty="0">
              <a:cs typeface="B Nazanin" panose="00000400000000000000" pitchFamily="2" charset="-78"/>
            </a:endParaRPr>
          </a:p>
          <a:p>
            <a:endParaRPr lang="fa-IR" sz="3200" b="1" dirty="0" smtClean="0">
              <a:cs typeface="B Nazanin" panose="00000400000000000000" pitchFamily="2" charset="-78"/>
            </a:endParaRPr>
          </a:p>
          <a:p>
            <a:r>
              <a:rPr lang="fa-IR" sz="3200" b="1" dirty="0" smtClean="0">
                <a:cs typeface="B Nazanin" panose="00000400000000000000" pitchFamily="2" charset="-78"/>
              </a:rPr>
              <a:t>4- درمان هموفیلی</a:t>
            </a:r>
            <a:endParaRPr lang="fa-IR" sz="3200" b="1" dirty="0">
              <a:cs typeface="B Nazanin" panose="00000400000000000000" pitchFamily="2" charset="-78"/>
            </a:endParaRPr>
          </a:p>
          <a:p>
            <a:endParaRPr lang="fa-IR" sz="3200" b="1" dirty="0" smtClean="0">
              <a:cs typeface="B Nazanin" panose="00000400000000000000" pitchFamily="2" charset="-78"/>
            </a:endParaRPr>
          </a:p>
          <a:p>
            <a:endParaRPr lang="fa-IR" sz="3200" b="1" dirty="0">
              <a:cs typeface="B Nazanin" panose="00000400000000000000" pitchFamily="2" charset="-78"/>
            </a:endParaRPr>
          </a:p>
          <a:p>
            <a:endParaRPr lang="fa-IR" sz="3200" b="1" dirty="0" smtClean="0">
              <a:cs typeface="B Nazanin" panose="00000400000000000000" pitchFamily="2" charset="-78"/>
            </a:endParaRPr>
          </a:p>
        </p:txBody>
      </p:sp>
      <p:sp>
        <p:nvSpPr>
          <p:cNvPr id="5" name="Right Brace 4"/>
          <p:cNvSpPr/>
          <p:nvPr/>
        </p:nvSpPr>
        <p:spPr>
          <a:xfrm>
            <a:off x="6966485" y="3654051"/>
            <a:ext cx="511444" cy="2867186"/>
          </a:xfrm>
          <a:prstGeom prst="rightBrace">
            <a:avLst>
              <a:gd name="adj1" fmla="val 8333"/>
              <a:gd name="adj2" fmla="val 3973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6" name="TextBox 5"/>
          <p:cNvSpPr txBox="1"/>
          <p:nvPr/>
        </p:nvSpPr>
        <p:spPr>
          <a:xfrm>
            <a:off x="154980" y="3748816"/>
            <a:ext cx="7067227" cy="2677656"/>
          </a:xfrm>
          <a:prstGeom prst="rect">
            <a:avLst/>
          </a:prstGeom>
          <a:noFill/>
        </p:spPr>
        <p:txBody>
          <a:bodyPr wrap="square" rtlCol="1">
            <a:spAutoFit/>
          </a:bodyPr>
          <a:lstStyle/>
          <a:p>
            <a:r>
              <a:rPr lang="fa-IR" sz="2400" b="1" dirty="0" smtClean="0">
                <a:cs typeface="B Nazanin" panose="00000400000000000000" pitchFamily="2" charset="-78"/>
              </a:rPr>
              <a:t>1- </a:t>
            </a:r>
            <a:r>
              <a:rPr lang="fa-IR" sz="2400" b="1" dirty="0" smtClean="0">
                <a:solidFill>
                  <a:srgbClr val="FF0000"/>
                </a:solidFill>
                <a:cs typeface="B Titr" panose="00000700000000000000" pitchFamily="2" charset="-78"/>
              </a:rPr>
              <a:t>شیوه ی قدیمی </a:t>
            </a:r>
            <a:r>
              <a:rPr lang="fa-IR" sz="2400" b="1" dirty="0" smtClean="0">
                <a:cs typeface="B Nazanin" panose="00000400000000000000" pitchFamily="2" charset="-78"/>
              </a:rPr>
              <a:t>: دریافت فاکتور انعقادی از خون های اهدایی</a:t>
            </a:r>
          </a:p>
          <a:p>
            <a:endParaRPr lang="fa-IR" sz="2400" b="1" dirty="0">
              <a:cs typeface="B Nazanin" panose="00000400000000000000" pitchFamily="2" charset="-78"/>
            </a:endParaRPr>
          </a:p>
          <a:p>
            <a:r>
              <a:rPr lang="fa-IR" sz="2400" b="1" dirty="0" smtClean="0">
                <a:cs typeface="B Nazanin" panose="00000400000000000000" pitchFamily="2" charset="-78"/>
              </a:rPr>
              <a:t>خطر این روش در این است که </a:t>
            </a:r>
            <a:r>
              <a:rPr lang="fa-IR" sz="2400" b="1" dirty="0" smtClean="0">
                <a:cs typeface="B Titr" panose="00000700000000000000" pitchFamily="2" charset="-78"/>
              </a:rPr>
              <a:t>بعضی</a:t>
            </a:r>
            <a:r>
              <a:rPr lang="fa-IR" sz="2400" b="1" dirty="0" smtClean="0">
                <a:cs typeface="B Nazanin" panose="00000400000000000000" pitchFamily="2" charset="-78"/>
              </a:rPr>
              <a:t> از خون های اهدایی آلوده به ویروس </a:t>
            </a:r>
            <a:r>
              <a:rPr lang="en-US" sz="2400" b="1" dirty="0" smtClean="0">
                <a:cs typeface="B Nazanin" panose="00000400000000000000" pitchFamily="2" charset="-78"/>
              </a:rPr>
              <a:t>HIV</a:t>
            </a:r>
            <a:r>
              <a:rPr lang="fa-IR" sz="2400" b="1" dirty="0" smtClean="0">
                <a:cs typeface="B Nazanin" panose="00000400000000000000" pitchFamily="2" charset="-78"/>
              </a:rPr>
              <a:t> و ویروس هپاتیت </a:t>
            </a:r>
            <a:r>
              <a:rPr lang="en-US" sz="2400" b="1" dirty="0" smtClean="0">
                <a:cs typeface="B Nazanin" panose="00000400000000000000" pitchFamily="2" charset="-78"/>
              </a:rPr>
              <a:t>B</a:t>
            </a:r>
            <a:r>
              <a:rPr lang="fa-IR" sz="2400" b="1" dirty="0" smtClean="0">
                <a:cs typeface="B Nazanin" panose="00000400000000000000" pitchFamily="2" charset="-78"/>
              </a:rPr>
              <a:t> بودند</a:t>
            </a:r>
          </a:p>
          <a:p>
            <a:endParaRPr lang="fa-IR" sz="2400" b="1" dirty="0">
              <a:cs typeface="B Nazanin" panose="00000400000000000000" pitchFamily="2" charset="-78"/>
            </a:endParaRPr>
          </a:p>
          <a:p>
            <a:r>
              <a:rPr lang="fa-IR" sz="2400" b="1" dirty="0" smtClean="0">
                <a:cs typeface="B Nazanin" panose="00000400000000000000" pitchFamily="2" charset="-78"/>
              </a:rPr>
              <a:t>2- </a:t>
            </a:r>
            <a:r>
              <a:rPr lang="fa-IR" sz="2400" b="1" dirty="0" smtClean="0">
                <a:solidFill>
                  <a:srgbClr val="FF0000"/>
                </a:solidFill>
                <a:cs typeface="B Titr" panose="00000700000000000000" pitchFamily="2" charset="-78"/>
              </a:rPr>
              <a:t>شیوه ی جدید </a:t>
            </a:r>
            <a:r>
              <a:rPr lang="fa-IR" sz="2400" b="1" dirty="0" smtClean="0">
                <a:cs typeface="B Nazanin" panose="00000400000000000000" pitchFamily="2" charset="-78"/>
              </a:rPr>
              <a:t>: تولید فاکتور انعقادی به روش مهندسی ژنتیک در باکتری ها</a:t>
            </a:r>
            <a:endParaRPr lang="fa-IR" sz="2400" b="1" dirty="0">
              <a:cs typeface="B Nazanin" panose="00000400000000000000" pitchFamily="2" charset="-78"/>
            </a:endParaRPr>
          </a:p>
        </p:txBody>
      </p:sp>
      <p:sp>
        <p:nvSpPr>
          <p:cNvPr id="7" name="Footer Placeholder 6"/>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444131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chemeClr val="tx1"/>
                </a:solidFill>
                <a:cs typeface="B Titr" panose="00000700000000000000" pitchFamily="2" charset="-78"/>
              </a:rPr>
              <a:t>کاربرد در </a:t>
            </a:r>
            <a:r>
              <a:rPr lang="fa-IR" b="1" spc="-150" dirty="0" smtClean="0">
                <a:solidFill>
                  <a:schemeClr val="tx1"/>
                </a:solidFill>
                <a:cs typeface="B Titr" panose="00000700000000000000" pitchFamily="2" charset="-78"/>
              </a:rPr>
              <a:t>پزشکی</a:t>
            </a: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2- تولید واکسن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برای پیشگیری ار بسیاری از بیماری های ویروسی که داروهای موجود درمان نمی شوند مانند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آبله ، فلج اطفال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واکسن ضد ویروس هپاتیت</a:t>
            </a:r>
            <a:r>
              <a:rPr lang="en-US" b="1" dirty="0" smtClean="0">
                <a:solidFill>
                  <a:schemeClr val="tx1"/>
                </a:solidFill>
                <a:cs typeface="B Nazanin" panose="00000400000000000000" pitchFamily="2" charset="-78"/>
              </a:rPr>
              <a:t>B</a:t>
            </a:r>
            <a:r>
              <a:rPr lang="fa-IR" b="1" dirty="0" smtClean="0">
                <a:solidFill>
                  <a:schemeClr val="tx1"/>
                </a:solidFill>
                <a:cs typeface="B Nazanin" panose="00000400000000000000" pitchFamily="2" charset="-78"/>
              </a:rPr>
              <a:t> و واکسن ضد ویروس هرپس تناسلی واکسن هایی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هستند که از طریق مهندسی ژنتیک ساخته شده اند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r>
              <a:rPr lang="fa-IR" b="1" dirty="0" smtClean="0">
                <a:solidFill>
                  <a:schemeClr val="tx1"/>
                </a:solidFill>
                <a:cs typeface="B Titr" panose="00000700000000000000" pitchFamily="2" charset="-78"/>
              </a:rPr>
              <a:t>توجه :هپاتیت </a:t>
            </a:r>
            <a:r>
              <a:rPr lang="en-US" b="1" dirty="0" smtClean="0">
                <a:solidFill>
                  <a:schemeClr val="tx1"/>
                </a:solidFill>
                <a:cs typeface="B Titr" panose="00000700000000000000" pitchFamily="2" charset="-78"/>
              </a:rPr>
              <a:t>B</a:t>
            </a:r>
            <a:r>
              <a:rPr lang="fa-IR" b="1" dirty="0" smtClean="0">
                <a:solidFill>
                  <a:schemeClr val="tx1"/>
                </a:solidFill>
                <a:cs typeface="B Titr" panose="00000700000000000000" pitchFamily="2" charset="-78"/>
              </a:rPr>
              <a:t> بیماری ویروسی که با التهاب کبد(جگر) همراه است و</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                                                می تواند کشنده باشد.</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8367382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chemeClr val="tx1"/>
                </a:solidFill>
                <a:cs typeface="B Titr" panose="00000700000000000000" pitchFamily="2" charset="-78"/>
              </a:rPr>
              <a:t>روش ها تهیه ی واکسن</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Titr" panose="00000700000000000000" pitchFamily="2" charset="-78"/>
              </a:rPr>
              <a:t>1- روش قدیمی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تهیه ی واکسن با میکروب بیماریزای کشته شده یا ضعیف شده که این امر موجب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می شدکه خود واکسن ایجاد بیماری نکند.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خطر این روش در این است که خطا  در کشتن یا ضعیف کردن میکروب خود می تواند موجب انتقال بیماری شود.</a:t>
            </a:r>
            <a:br>
              <a:rPr lang="fa-IR" b="1" dirty="0" smtClean="0">
                <a:solidFill>
                  <a:schemeClr val="tx1"/>
                </a:solidFill>
                <a:cs typeface="B Nazanin" panose="00000400000000000000" pitchFamily="2" charset="-78"/>
              </a:rPr>
            </a:br>
            <a:r>
              <a:rPr lang="fa-IR" b="1" dirty="0" smtClean="0">
                <a:solidFill>
                  <a:srgbClr val="FF0000"/>
                </a:solidFill>
                <a:cs typeface="B Titr" panose="00000700000000000000" pitchFamily="2" charset="-78"/>
              </a:rPr>
              <a:t>2- روش جدید(مهندسی ژنتیک)</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ژن مربوط به آنتی ژن یک بیمار زا را جدا می کنند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آن را به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یک باکتری یا ویروس غیر بیماریزا وارد می کنند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تغییر باکتری یا ویروس غیر بیماریزا و ایجاد </a:t>
            </a:r>
            <a:r>
              <a:rPr lang="fa-IR" b="1" dirty="0" smtClean="0">
                <a:solidFill>
                  <a:srgbClr val="FF0000"/>
                </a:solidFill>
                <a:cs typeface="B Nazanin" panose="00000400000000000000" pitchFamily="2" charset="-78"/>
              </a:rPr>
              <a:t>واکسن مطمئن</a:t>
            </a:r>
            <a:r>
              <a:rPr lang="fa-IR" b="1" dirty="0" smtClean="0">
                <a:solidFill>
                  <a:schemeClr val="tx1"/>
                </a:solidFill>
                <a:cs typeface="B Nazanin" panose="00000400000000000000" pitchFamily="2" charset="-78"/>
              </a:rPr>
              <a:t>(برخلاف روش قدیمی) و  مفید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49789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مکانیسم اثر واکسن</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تزریق واکسن</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شناسایی آنتی ژن های موجود در واکسن تو سط سیستم ایمنی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t>
            </a:r>
            <a:r>
              <a:rPr lang="fa-IR" dirty="0">
                <a:solidFill>
                  <a:schemeClr val="tx1"/>
                </a:solidFill>
                <a:cs typeface="B Titr" panose="00000700000000000000" pitchFamily="2" charset="-78"/>
              </a:rPr>
              <a:t>تولید پادتن(پاسخ ایمنی) </a:t>
            </a:r>
            <a:r>
              <a:rPr lang="fa-IR" dirty="0" smtClean="0">
                <a:solidFill>
                  <a:schemeClr val="tx1"/>
                </a:solidFill>
                <a:cs typeface="B Titr" panose="00000700000000000000" pitchFamily="2" charset="-78"/>
              </a:rPr>
              <a:t>و سلول های خاطره</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در این حالت اگر بعد از دتی همان نوع آنتی ژن وارد بدن شود با شدت بیشتری با آن برخورد می شود.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819489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a:solidFill>
            <a:schemeClr val="bg1"/>
          </a:solidFill>
        </p:spPr>
        <p:txBody>
          <a:bodyPr>
            <a:normAutofit fontScale="90000"/>
          </a:bodyPr>
          <a:lstStyle/>
          <a:p>
            <a:pPr algn="ctr"/>
            <a:r>
              <a:rPr lang="fa-IR" dirty="0" smtClean="0">
                <a:solidFill>
                  <a:schemeClr val="tx1"/>
                </a:solidFill>
                <a:cs typeface="B Titr" panose="00000700000000000000" pitchFamily="2" charset="-78"/>
              </a:rPr>
              <a:t>ساخت واکسن ضد هرپس به روش مهندسی ژنتیک</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pic>
        <p:nvPicPr>
          <p:cNvPr id="3" name="Picture 2"/>
          <p:cNvPicPr>
            <a:picLocks noChangeAspect="1"/>
          </p:cNvPicPr>
          <p:nvPr/>
        </p:nvPicPr>
        <p:blipFill rotWithShape="1">
          <a:blip r:embed="rId2"/>
          <a:srcRect l="14195" t="32150" r="11759" b="18485"/>
          <a:stretch/>
        </p:blipFill>
        <p:spPr>
          <a:xfrm>
            <a:off x="0" y="743918"/>
            <a:ext cx="12191999" cy="6114081"/>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886457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نکات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1- ویروس هرپس بیماریزا ولی ویروس آبله ی گاوی غیر بیماریزاست</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2- براساس شکل کپسید هرپس چند وجهی است و این ویروس دارای پوشش می باشد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3- ویروس آبله ی  گاوی نیز دارای پوشش می باشد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4- هر دو ویروس </a:t>
            </a:r>
            <a:r>
              <a:rPr lang="en-US" b="1" dirty="0" smtClean="0">
                <a:solidFill>
                  <a:schemeClr val="tx1"/>
                </a:solidFill>
                <a:cs typeface="B Titr" panose="00000700000000000000" pitchFamily="2" charset="-78"/>
              </a:rPr>
              <a:t>DNA</a:t>
            </a:r>
            <a:r>
              <a:rPr lang="fa-IR" b="1" dirty="0" smtClean="0">
                <a:solidFill>
                  <a:schemeClr val="tx1"/>
                </a:solidFill>
                <a:cs typeface="B Titr" panose="00000700000000000000" pitchFamily="2" charset="-78"/>
              </a:rPr>
              <a:t> دار می باشند</a:t>
            </a: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5- برای برش </a:t>
            </a:r>
            <a:r>
              <a:rPr lang="en-US" b="1"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دو ویروس از آنزیم محدود کننده استفاده می شود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3408816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6- </a:t>
            </a:r>
            <a:r>
              <a:rPr lang="fa-IR" dirty="0">
                <a:solidFill>
                  <a:schemeClr val="tx1"/>
                </a:solidFill>
                <a:cs typeface="B Titr" panose="00000700000000000000" pitchFamily="2" charset="-78"/>
              </a:rPr>
              <a:t>در این مثال </a:t>
            </a:r>
            <a:r>
              <a:rPr lang="en-US" b="1" dirty="0">
                <a:solidFill>
                  <a:schemeClr val="tx1"/>
                </a:solidFill>
                <a:cs typeface="B Titr" panose="00000700000000000000" pitchFamily="2" charset="-78"/>
              </a:rPr>
              <a:t>DNA</a:t>
            </a:r>
            <a:r>
              <a:rPr lang="fa-IR" dirty="0">
                <a:solidFill>
                  <a:schemeClr val="tx1"/>
                </a:solidFill>
                <a:cs typeface="B Titr" panose="00000700000000000000" pitchFamily="2" charset="-78"/>
              </a:rPr>
              <a:t> آبله ی گاوی نقش وکتور را ایفا می کند</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7- اتصال ژن هرپس به </a:t>
            </a:r>
            <a:r>
              <a:rPr lang="en-US" b="1" dirty="0">
                <a:solidFill>
                  <a:schemeClr val="tx1"/>
                </a:solidFill>
                <a:cs typeface="B Titr" panose="00000700000000000000" pitchFamily="2" charset="-78"/>
              </a:rPr>
              <a:t>DNA</a:t>
            </a:r>
            <a:r>
              <a:rPr lang="fa-IR" dirty="0">
                <a:solidFill>
                  <a:schemeClr val="tx1"/>
                </a:solidFill>
                <a:cs typeface="B Titr" panose="00000700000000000000" pitchFamily="2" charset="-78"/>
              </a:rPr>
              <a:t> آبله ی گاوی توسط آنزیم لیگاز انجام می شود</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8- </a:t>
            </a:r>
            <a:r>
              <a:rPr lang="en-US" b="1"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ویروس آبله ی گاوی تغییر شکل یافته بعد از ورود به میزبان(چرخه ی لیتیک یا لیزوژنی) باعث تولید ویروس هایی با آنتی ژن های هرپس در سطح خود می شود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که این ویروس ها به عنوان واکسن ضد هرپس به کار می روند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991487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sz="4000" b="1" dirty="0" smtClean="0">
                <a:solidFill>
                  <a:schemeClr val="tx1"/>
                </a:solidFill>
                <a:cs typeface="B Nazanin" panose="00000400000000000000" pitchFamily="2" charset="-78"/>
              </a:rPr>
              <a:t>آزمایشات استانلی کوهن</a:t>
            </a:r>
            <a:r>
              <a:rPr lang="fa-IR" sz="2000" b="1" dirty="0" smtClean="0">
                <a:solidFill>
                  <a:schemeClr val="tx1"/>
                </a:solidFill>
                <a:cs typeface="B Nazanin" panose="00000400000000000000" pitchFamily="2" charset="-78"/>
              </a:rPr>
              <a:t>(</a:t>
            </a:r>
            <a:r>
              <a:rPr lang="en-US" sz="2000" b="1" dirty="0" smtClean="0">
                <a:solidFill>
                  <a:srgbClr val="FF0000"/>
                </a:solidFill>
                <a:cs typeface="B Nazanin" panose="00000400000000000000" pitchFamily="2" charset="-78"/>
              </a:rPr>
              <a:t>Stanley</a:t>
            </a:r>
            <a:r>
              <a:rPr lang="en-US" sz="2000" b="1" dirty="0" smtClean="0">
                <a:solidFill>
                  <a:schemeClr val="tx1"/>
                </a:solidFill>
                <a:cs typeface="B Nazanin" panose="00000400000000000000" pitchFamily="2" charset="-78"/>
              </a:rPr>
              <a:t> </a:t>
            </a:r>
            <a:r>
              <a:rPr lang="en-US" sz="2000" b="1" dirty="0" err="1" smtClean="0">
                <a:solidFill>
                  <a:srgbClr val="FF0000"/>
                </a:solidFill>
                <a:cs typeface="B Nazanin" panose="00000400000000000000" pitchFamily="2" charset="-78"/>
              </a:rPr>
              <a:t>cohen</a:t>
            </a:r>
            <a:r>
              <a:rPr lang="fa-IR" sz="2000" b="1" dirty="0" smtClean="0">
                <a:solidFill>
                  <a:schemeClr val="tx1"/>
                </a:solidFill>
                <a:cs typeface="B Nazanin" panose="00000400000000000000" pitchFamily="2" charset="-78"/>
              </a:rPr>
              <a:t>) </a:t>
            </a:r>
            <a:r>
              <a:rPr lang="fa-IR" sz="4000" b="1" dirty="0" smtClean="0">
                <a:solidFill>
                  <a:schemeClr val="tx1"/>
                </a:solidFill>
                <a:cs typeface="B Nazanin" panose="00000400000000000000" pitchFamily="2" charset="-78"/>
              </a:rPr>
              <a:t>و هربرت بایر</a:t>
            </a:r>
            <a:r>
              <a:rPr lang="fa-IR" sz="2000" b="1" dirty="0" smtClean="0">
                <a:solidFill>
                  <a:srgbClr val="FF0000"/>
                </a:solidFill>
                <a:cs typeface="B Nazanin" panose="00000400000000000000" pitchFamily="2" charset="-78"/>
              </a:rPr>
              <a:t>(</a:t>
            </a:r>
            <a:r>
              <a:rPr lang="en-US" sz="2000" b="1" dirty="0" smtClean="0">
                <a:solidFill>
                  <a:srgbClr val="FF0000"/>
                </a:solidFill>
                <a:cs typeface="B Nazanin" panose="00000400000000000000" pitchFamily="2" charset="-78"/>
              </a:rPr>
              <a:t>Herbert </a:t>
            </a:r>
            <a:r>
              <a:rPr lang="en-US" sz="2000" b="1" dirty="0" err="1" smtClean="0">
                <a:solidFill>
                  <a:srgbClr val="FF0000"/>
                </a:solidFill>
                <a:cs typeface="B Nazanin" panose="00000400000000000000" pitchFamily="2" charset="-78"/>
              </a:rPr>
              <a:t>boyer</a:t>
            </a:r>
            <a:r>
              <a:rPr lang="fa-IR" sz="2000" b="1" dirty="0" smtClean="0">
                <a:solidFill>
                  <a:srgbClr val="FF0000"/>
                </a:solidFill>
                <a:cs typeface="B Nazanin" panose="00000400000000000000" pitchFamily="2" charset="-78"/>
              </a:rPr>
              <a:t>)</a:t>
            </a:r>
            <a:r>
              <a:rPr lang="fa-IR" sz="4000" b="1" dirty="0" smtClean="0">
                <a:solidFill>
                  <a:schemeClr val="tx1"/>
                </a:solidFill>
                <a:cs typeface="B Nazanin" panose="00000400000000000000" pitchFamily="2" charset="-78"/>
              </a:rPr>
              <a:t> در 1973</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کار آنها به اندیشه ی استفاده و دست ورزی  ژنها  جامه ی عمل پوشاند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مراحل کار کوهن و بایر</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1- استخراج </a:t>
            </a:r>
            <a:r>
              <a:rPr lang="fa-IR" dirty="0" smtClean="0">
                <a:solidFill>
                  <a:srgbClr val="FF0000"/>
                </a:solidFill>
                <a:cs typeface="B Titr" panose="00000700000000000000" pitchFamily="2" charset="-78"/>
              </a:rPr>
              <a:t>ژن رمزکننده ی </a:t>
            </a:r>
            <a:r>
              <a:rPr lang="en-US" b="1" dirty="0" smtClean="0">
                <a:solidFill>
                  <a:srgbClr val="FF0000"/>
                </a:solidFill>
                <a:cs typeface="B Titr" panose="00000700000000000000" pitchFamily="2" charset="-78"/>
              </a:rPr>
              <a:t>RNA</a:t>
            </a:r>
            <a:r>
              <a:rPr lang="fa-IR" dirty="0" smtClean="0">
                <a:solidFill>
                  <a:srgbClr val="FF0000"/>
                </a:solidFill>
                <a:latin typeface="Arial Black" panose="020B0A04020102020204" pitchFamily="34" charset="0"/>
                <a:cs typeface="B Titr" panose="00000700000000000000" pitchFamily="2" charset="-78"/>
              </a:rPr>
              <a:t>ریبوزومی </a:t>
            </a:r>
            <a:r>
              <a:rPr lang="fa-IR" dirty="0" smtClean="0">
                <a:solidFill>
                  <a:schemeClr val="tx1"/>
                </a:solidFill>
                <a:latin typeface="Arial Black" panose="020B0A04020102020204" pitchFamily="34" charset="0"/>
                <a:cs typeface="B Titr" panose="00000700000000000000" pitchFamily="2" charset="-78"/>
              </a:rPr>
              <a:t>از</a:t>
            </a:r>
            <a:r>
              <a:rPr lang="en-US" dirty="0" smtClean="0">
                <a:solidFill>
                  <a:schemeClr val="tx1"/>
                </a:solidFill>
                <a:latin typeface="Arial Black" panose="020B0A04020102020204" pitchFamily="34" charset="0"/>
                <a:cs typeface="B Titr" panose="00000700000000000000" pitchFamily="2" charset="-78"/>
              </a:rPr>
              <a:t>DNA</a:t>
            </a:r>
            <a:r>
              <a:rPr lang="fa-IR" dirty="0" smtClean="0">
                <a:solidFill>
                  <a:schemeClr val="tx1"/>
                </a:solidFill>
                <a:latin typeface="Arial Black" panose="020B0A04020102020204" pitchFamily="34" charset="0"/>
                <a:cs typeface="B Titr" panose="00000700000000000000" pitchFamily="2" charset="-78"/>
              </a:rPr>
              <a:t> نوعی قورباغه ی آفریقایی</a:t>
            </a: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2- وارد کردن ژن استخراج شده به باکتری اشریشیاکلای</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3- ساخته شدن </a:t>
            </a:r>
            <a:r>
              <a:rPr lang="en-US" b="1" dirty="0" err="1" smtClean="0">
                <a:solidFill>
                  <a:schemeClr val="tx1"/>
                </a:solidFill>
                <a:cs typeface="B Titr" panose="00000700000000000000" pitchFamily="2" charset="-78"/>
              </a:rPr>
              <a:t>rRNA</a:t>
            </a:r>
            <a:r>
              <a:rPr lang="fa-IR" dirty="0" smtClean="0">
                <a:solidFill>
                  <a:schemeClr val="tx1"/>
                </a:solidFill>
                <a:cs typeface="B Titr" panose="00000700000000000000" pitchFamily="2" charset="-78"/>
              </a:rPr>
              <a:t> قورباغه توسط باکتری به هنگام رونویسی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377149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مالاریا</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Right Brace 2"/>
          <p:cNvSpPr/>
          <p:nvPr/>
        </p:nvSpPr>
        <p:spPr>
          <a:xfrm>
            <a:off x="10538847" y="0"/>
            <a:ext cx="511445" cy="6858000"/>
          </a:xfrm>
          <a:prstGeom prst="rightBrace">
            <a:avLst>
              <a:gd name="adj1" fmla="val 75000"/>
              <a:gd name="adj2" fmla="val 47514"/>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4" name="TextBox 3"/>
          <p:cNvSpPr txBox="1"/>
          <p:nvPr/>
        </p:nvSpPr>
        <p:spPr>
          <a:xfrm>
            <a:off x="108488" y="123986"/>
            <a:ext cx="10554346" cy="6124754"/>
          </a:xfrm>
          <a:prstGeom prst="rect">
            <a:avLst/>
          </a:prstGeom>
          <a:noFill/>
        </p:spPr>
        <p:txBody>
          <a:bodyPr wrap="square" rtlCol="1">
            <a:spAutoFit/>
          </a:bodyPr>
          <a:lstStyle/>
          <a:p>
            <a:endParaRPr lang="fa-IR" sz="2800" b="1" dirty="0" smtClean="0">
              <a:cs typeface="B Nazanin" panose="00000400000000000000" pitchFamily="2" charset="-78"/>
            </a:endParaRPr>
          </a:p>
          <a:p>
            <a:r>
              <a:rPr lang="fa-IR" sz="2800" b="1" dirty="0" smtClean="0">
                <a:cs typeface="B Nazanin" panose="00000400000000000000" pitchFamily="2" charset="-78"/>
              </a:rPr>
              <a:t>1- توسط گروهی از آغازیان( انگل تک سلولی و غیر متحرک از گروه هاگداران) به نام</a:t>
            </a:r>
          </a:p>
          <a:p>
            <a:r>
              <a:rPr lang="fa-IR" sz="2800" b="1" dirty="0" smtClean="0">
                <a:cs typeface="B Nazanin" panose="00000400000000000000" pitchFamily="2" charset="-78"/>
              </a:rPr>
              <a:t>پلاسمودویوم ایجاد می شود</a:t>
            </a:r>
          </a:p>
          <a:p>
            <a:endParaRPr lang="fa-IR" sz="2800" b="1" dirty="0">
              <a:cs typeface="B Nazanin" panose="00000400000000000000" pitchFamily="2" charset="-78"/>
            </a:endParaRPr>
          </a:p>
          <a:p>
            <a:r>
              <a:rPr lang="fa-IR" sz="2800" b="1" dirty="0" smtClean="0">
                <a:cs typeface="B Nazanin" panose="00000400000000000000" pitchFamily="2" charset="-78"/>
              </a:rPr>
              <a:t>2- توسط پشه انتقال می یابد</a:t>
            </a:r>
          </a:p>
          <a:p>
            <a:endParaRPr lang="fa-IR" sz="2800" b="1" dirty="0">
              <a:cs typeface="B Nazanin" panose="00000400000000000000" pitchFamily="2" charset="-78"/>
            </a:endParaRPr>
          </a:p>
          <a:p>
            <a:r>
              <a:rPr lang="fa-IR" sz="2800" b="1" dirty="0" smtClean="0">
                <a:cs typeface="B Nazanin" panose="00000400000000000000" pitchFamily="2" charset="-78"/>
              </a:rPr>
              <a:t>3- در این بیمار ی به دلیل حمله ی انگل به گلبول های قرمز احتمال کم خونی افزایش می یابد</a:t>
            </a:r>
          </a:p>
          <a:p>
            <a:endParaRPr lang="fa-IR" sz="2800" b="1" dirty="0">
              <a:cs typeface="B Nazanin" panose="00000400000000000000" pitchFamily="2" charset="-78"/>
            </a:endParaRPr>
          </a:p>
          <a:p>
            <a:r>
              <a:rPr lang="fa-IR" sz="2800" b="1" dirty="0" smtClean="0">
                <a:cs typeface="B Nazanin" panose="00000400000000000000" pitchFamily="2" charset="-78"/>
              </a:rPr>
              <a:t>4- برای پیشگیری از مالاریا واکسنی تولید شده است(تفکر نقادانه سال سوم)که در آمریکای جنوبی مورد آزمایش قرار گرفت</a:t>
            </a:r>
          </a:p>
          <a:p>
            <a:endParaRPr lang="fa-IR" sz="2800" b="1" dirty="0">
              <a:cs typeface="B Nazanin" panose="00000400000000000000" pitchFamily="2" charset="-78"/>
            </a:endParaRPr>
          </a:p>
          <a:p>
            <a:r>
              <a:rPr lang="fa-IR" sz="2800" b="1" dirty="0" smtClean="0">
                <a:cs typeface="B Nazanin" panose="00000400000000000000" pitchFamily="2" charset="-78"/>
              </a:rPr>
              <a:t>نتیجه : واکسیناسیون گروه سنی 4-1 سال موثرتر از سایر سنین بود.</a:t>
            </a:r>
          </a:p>
          <a:p>
            <a:endParaRPr lang="fa-IR" sz="2800" b="1" dirty="0">
              <a:cs typeface="B Nazanin" panose="000004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521233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a:solidFill>
                  <a:schemeClr val="tx1"/>
                </a:solidFill>
                <a:cs typeface="B Titr" panose="00000700000000000000" pitchFamily="2" charset="-78"/>
              </a:rPr>
              <a:t>کاربرد در </a:t>
            </a:r>
            <a:r>
              <a:rPr lang="fa-IR" b="1" spc="-150" dirty="0">
                <a:solidFill>
                  <a:schemeClr val="tx1"/>
                </a:solidFill>
                <a:cs typeface="B Titr" panose="00000700000000000000" pitchFamily="2" charset="-78"/>
              </a:rPr>
              <a:t>پزشکی</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3- ژن درمانی(برای درمان) در صورت موفقیت اثر آن دائمی است</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یعنی قرار دادن یک نسخه ی سالم از یک ژن درون سلول های فردی که دارای نسخه ی ناقص همان ژن هستند</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rgbClr val="FF0000"/>
                </a:solidFill>
                <a:cs typeface="B Titr" panose="00000700000000000000" pitchFamily="2" charset="-78"/>
              </a:rPr>
              <a:t>نکته :سلول های مورد نظر باید آن ژن را به صورت روشن داشته باشند</a:t>
            </a: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به عبارتی :</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r>
              <a:rPr lang="fa-IR" b="1" dirty="0" smtClean="0">
                <a:solidFill>
                  <a:schemeClr val="tx1"/>
                </a:solidFill>
                <a:cs typeface="B Titr" panose="00000700000000000000" pitchFamily="2" charset="-78"/>
              </a:rPr>
              <a:t>ژن درمانی یعنی قرار دادن نسخه ی سالم ژن به جای نسخه ی ناقص آن در تمام سلول هایی که آن ژن را به صورت روشن دارند</a:t>
            </a:r>
            <a:br>
              <a:rPr lang="fa-IR" b="1" dirty="0" smtClean="0">
                <a:solidFill>
                  <a:schemeClr val="tx1"/>
                </a:solidFill>
                <a:cs typeface="B Titr" panose="00000700000000000000" pitchFamily="2" charset="-78"/>
              </a:rPr>
            </a:br>
            <a:r>
              <a:rPr lang="fa-IR" b="1" dirty="0">
                <a:solidFill>
                  <a:schemeClr val="tx1"/>
                </a:solidFill>
                <a:cs typeface="B Titr" panose="00000700000000000000" pitchFamily="2" charset="-78"/>
              </a:rPr>
              <a:t/>
            </a:r>
            <a:br>
              <a:rPr lang="fa-IR" b="1"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5770974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مراحل ژن درمانی</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1- سلول های دارای نسخه ی ناقص ژن را از بدن خارج می کنند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2- ژن ناقص را با ژن سالم تعویض می کنند(آنزیم محدود کننده و لیگاز)</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3- سلول های تغییر یافته را به بدن باز می گردانند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4- تولید ماده ای که در فرد بیمار وجود نداشت توسط سلول های دارای ژن جدید</a:t>
            </a:r>
            <a:br>
              <a:rPr lang="fa-IR" dirty="0" smtClean="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643370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a:bodyPr>
          <a:lstStyle/>
          <a:p>
            <a:pPr algn="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چه سلول هایی در ژن درمانی مورد استفاده قرار می گیرند؟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1- ژن مورد نظر را به صورت روشن داشته باشند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2- دارای قدرت تقسیم باشند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716851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rgbClr val="FF0000"/>
                </a:solidFill>
                <a:cs typeface="B Titr" panose="00000700000000000000" pitchFamily="2" charset="-78"/>
              </a:rPr>
              <a:t>تاریخچه ی ژن درمانی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اولین تلاش برای ژن درمانی در درمان </a:t>
            </a:r>
            <a:r>
              <a:rPr lang="fa-IR" dirty="0" smtClean="0">
                <a:solidFill>
                  <a:srgbClr val="FF0000"/>
                </a:solidFill>
                <a:cs typeface="B Titr" panose="00000700000000000000" pitchFamily="2" charset="-78"/>
              </a:rPr>
              <a:t>دختر بچه ای </a:t>
            </a:r>
            <a:r>
              <a:rPr lang="fa-IR" dirty="0" smtClean="0">
                <a:solidFill>
                  <a:schemeClr val="tx1"/>
                </a:solidFill>
                <a:cs typeface="B Titr" panose="00000700000000000000" pitchFamily="2" charset="-78"/>
              </a:rPr>
              <a:t>مبتلا به نوعی </a:t>
            </a:r>
            <a:r>
              <a:rPr lang="fa-IR" dirty="0" smtClean="0">
                <a:solidFill>
                  <a:srgbClr val="FF0000"/>
                </a:solidFill>
                <a:cs typeface="B Titr" panose="00000700000000000000" pitchFamily="2" charset="-78"/>
              </a:rPr>
              <a:t>بیماری ژنی </a:t>
            </a:r>
            <a:r>
              <a:rPr lang="fa-IR" dirty="0">
                <a:solidFill>
                  <a:srgbClr val="FF0000"/>
                </a:solidFill>
                <a:cs typeface="B Titr" panose="00000700000000000000" pitchFamily="2" charset="-78"/>
              </a:rPr>
              <a:t/>
            </a:r>
            <a:br>
              <a:rPr lang="fa-IR" dirty="0">
                <a:solidFill>
                  <a:srgbClr val="FF0000"/>
                </a:solidFill>
                <a:cs typeface="B Titr" panose="00000700000000000000" pitchFamily="2" charset="-78"/>
              </a:rPr>
            </a:br>
            <a:r>
              <a:rPr lang="fa-IR" dirty="0" smtClean="0">
                <a:solidFill>
                  <a:srgbClr val="FF0000"/>
                </a:solidFill>
                <a:cs typeface="B Titr" panose="00000700000000000000" pitchFamily="2" charset="-78"/>
              </a:rPr>
              <a:t>مربوط به دستگاه ایمنی</a:t>
            </a:r>
            <a:r>
              <a:rPr lang="fa-IR" dirty="0" smtClean="0">
                <a:solidFill>
                  <a:schemeClr val="tx1"/>
                </a:solidFill>
                <a:cs typeface="B Titr" panose="00000700000000000000" pitchFamily="2" charset="-78"/>
              </a:rPr>
              <a:t>(ناشی از عدم ساخت آنزیمی مهم در دستگاه ایمنی)صورت گرفت</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rgbClr val="00B050"/>
                </a:solidFill>
                <a:cs typeface="B Titr" panose="00000700000000000000" pitchFamily="2" charset="-78"/>
              </a:rPr>
              <a:t>                                                              مراحل کار :</a:t>
            </a: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1- استخراج سلول های مغز استخوان و قرار دادن نسخه ی سالم ژن در آن ها</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2-بازگرداندن سلول ها به مغز استخوان</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3- ساخته شدن آنزیم در بدن دختر بچه</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4- ادامه ی ساخت آنزیم در سلول های نسل بعد به دلیل قدرت تقسیم این سلول ها</a:t>
            </a: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0330526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 کاربرد در پزشکی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4- پروژه ی ژنوم انسان</a:t>
            </a:r>
            <a:r>
              <a:rPr lang="fa-IR" b="1" dirty="0" smtClean="0">
                <a:solidFill>
                  <a:schemeClr val="tx1"/>
                </a:solidFill>
                <a:cs typeface="B Titr" panose="00000700000000000000" pitchFamily="2" charset="-78"/>
              </a:rPr>
              <a:t>(</a:t>
            </a:r>
            <a:r>
              <a:rPr lang="en-US" b="1" dirty="0" smtClean="0">
                <a:solidFill>
                  <a:schemeClr val="tx1"/>
                </a:solidFill>
                <a:cs typeface="B Titr" panose="00000700000000000000" pitchFamily="2" charset="-78"/>
              </a:rPr>
              <a:t>HGP</a:t>
            </a:r>
            <a:r>
              <a:rPr lang="fa-IR" b="1" dirty="0" smtClean="0">
                <a:solidFill>
                  <a:schemeClr val="tx1"/>
                </a:solidFill>
                <a:cs typeface="B Titr" panose="00000700000000000000" pitchFamily="2" charset="-78"/>
              </a:rPr>
              <a:t>)</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هدف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t>
            </a:r>
            <a:r>
              <a:rPr lang="fa-IR" dirty="0" smtClean="0">
                <a:solidFill>
                  <a:srgbClr val="002060"/>
                </a:solidFill>
                <a:cs typeface="B Titr" panose="00000700000000000000" pitchFamily="2" charset="-78"/>
              </a:rPr>
              <a:t>تعیین توالی نوکلئوتیدی ژنوم انسان </a:t>
            </a:r>
            <a:r>
              <a:rPr lang="fa-IR" dirty="0" smtClean="0">
                <a:solidFill>
                  <a:schemeClr val="tx1"/>
                </a:solidFill>
                <a:cs typeface="B Titr" panose="00000700000000000000" pitchFamily="2" charset="-78"/>
              </a:rPr>
              <a:t>و </a:t>
            </a:r>
            <a:r>
              <a:rPr lang="fa-IR" dirty="0" smtClean="0">
                <a:solidFill>
                  <a:srgbClr val="002060"/>
                </a:solidFill>
                <a:cs typeface="B Titr" panose="00000700000000000000" pitchFamily="2" charset="-78"/>
              </a:rPr>
              <a:t>تعیین نقشه جایگاه هر ژن بر روی هر کروموزوم</a:t>
            </a:r>
            <a:br>
              <a:rPr lang="fa-IR" dirty="0" smtClean="0">
                <a:solidFill>
                  <a:srgbClr val="002060"/>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کاربرد :</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کمک به </a:t>
            </a:r>
            <a:r>
              <a:rPr lang="fa-IR" dirty="0" smtClean="0">
                <a:solidFill>
                  <a:srgbClr val="002060"/>
                </a:solidFill>
                <a:cs typeface="B Titr" panose="00000700000000000000" pitchFamily="2" charset="-78"/>
              </a:rPr>
              <a:t>تشخیص</a:t>
            </a:r>
            <a:r>
              <a:rPr lang="fa-IR" dirty="0" smtClean="0">
                <a:solidFill>
                  <a:schemeClr val="tx1"/>
                </a:solidFill>
                <a:cs typeface="B Titr" panose="00000700000000000000" pitchFamily="2" charset="-78"/>
              </a:rPr>
              <a:t>،</a:t>
            </a:r>
            <a:r>
              <a:rPr lang="fa-IR" dirty="0" smtClean="0">
                <a:solidFill>
                  <a:srgbClr val="002060"/>
                </a:solidFill>
                <a:cs typeface="B Titr" panose="00000700000000000000" pitchFamily="2" charset="-78"/>
              </a:rPr>
              <a:t>معالجه</a:t>
            </a:r>
            <a:r>
              <a:rPr lang="fa-IR" dirty="0" smtClean="0">
                <a:solidFill>
                  <a:schemeClr val="tx1"/>
                </a:solidFill>
                <a:cs typeface="B Titr" panose="00000700000000000000" pitchFamily="2" charset="-78"/>
              </a:rPr>
              <a:t> و </a:t>
            </a:r>
            <a:r>
              <a:rPr lang="fa-IR" dirty="0" smtClean="0">
                <a:solidFill>
                  <a:srgbClr val="002060"/>
                </a:solidFill>
                <a:cs typeface="B Titr" panose="00000700000000000000" pitchFamily="2" charset="-78"/>
              </a:rPr>
              <a:t>درمان</a:t>
            </a:r>
            <a:r>
              <a:rPr lang="fa-IR" dirty="0" smtClean="0">
                <a:solidFill>
                  <a:schemeClr val="tx1"/>
                </a:solidFill>
                <a:cs typeface="B Titr" panose="00000700000000000000" pitchFamily="2" charset="-78"/>
              </a:rPr>
              <a:t> حدود 4000 ناهنجاری ژنتیک در انسان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به طوری که موفق به کشف ژن دخیل در بیماری های </a:t>
            </a:r>
            <a:r>
              <a:rPr lang="fa-IR" dirty="0" smtClean="0">
                <a:solidFill>
                  <a:srgbClr val="7030A0"/>
                </a:solidFill>
                <a:cs typeface="B Titr" panose="00000700000000000000" pitchFamily="2" charset="-78"/>
              </a:rPr>
              <a:t>سیستیک</a:t>
            </a:r>
            <a:r>
              <a:rPr lang="fa-IR" dirty="0" smtClean="0">
                <a:solidFill>
                  <a:schemeClr val="tx1"/>
                </a:solidFill>
                <a:cs typeface="B Titr" panose="00000700000000000000" pitchFamily="2" charset="-78"/>
              </a:rPr>
              <a:t> </a:t>
            </a:r>
            <a:r>
              <a:rPr lang="fa-IR" dirty="0" smtClean="0">
                <a:solidFill>
                  <a:srgbClr val="7030A0"/>
                </a:solidFill>
                <a:cs typeface="B Titr" panose="00000700000000000000" pitchFamily="2" charset="-78"/>
              </a:rPr>
              <a:t>فیبروزیز</a:t>
            </a:r>
            <a:r>
              <a:rPr lang="fa-IR" dirty="0" smtClean="0">
                <a:solidFill>
                  <a:schemeClr val="tx1"/>
                </a:solidFill>
                <a:cs typeface="B Titr" panose="00000700000000000000" pitchFamily="2" charset="-78"/>
              </a:rPr>
              <a:t> ،</a:t>
            </a:r>
            <a:r>
              <a:rPr lang="fa-IR" dirty="0" smtClean="0">
                <a:solidFill>
                  <a:srgbClr val="7030A0"/>
                </a:solidFill>
                <a:cs typeface="B Titr" panose="00000700000000000000" pitchFamily="2" charset="-78"/>
              </a:rPr>
              <a:t>دیستروفی</a:t>
            </a:r>
            <a:r>
              <a:rPr lang="fa-IR" dirty="0" smtClean="0">
                <a:solidFill>
                  <a:schemeClr val="tx1"/>
                </a:solidFill>
                <a:cs typeface="B Titr" panose="00000700000000000000" pitchFamily="2" charset="-78"/>
              </a:rPr>
              <a:t> </a:t>
            </a:r>
            <a:r>
              <a:rPr lang="fa-IR" dirty="0" smtClean="0">
                <a:solidFill>
                  <a:srgbClr val="7030A0"/>
                </a:solidFill>
                <a:cs typeface="B Titr" panose="00000700000000000000" pitchFamily="2" charset="-78"/>
              </a:rPr>
              <a:t>عضلانی</a:t>
            </a:r>
            <a:r>
              <a:rPr lang="fa-IR" dirty="0" smtClean="0">
                <a:solidFill>
                  <a:schemeClr val="tx1"/>
                </a:solidFill>
                <a:cs typeface="B Titr" panose="00000700000000000000" pitchFamily="2" charset="-78"/>
              </a:rPr>
              <a:t> </a:t>
            </a:r>
            <a:r>
              <a:rPr lang="fa-IR" dirty="0" smtClean="0">
                <a:solidFill>
                  <a:srgbClr val="7030A0"/>
                </a:solidFill>
                <a:cs typeface="B Titr" panose="00000700000000000000" pitchFamily="2" charset="-78"/>
              </a:rPr>
              <a:t>دوشن</a:t>
            </a:r>
            <a:r>
              <a:rPr lang="fa-IR" dirty="0" smtClean="0">
                <a:solidFill>
                  <a:schemeClr val="tx1"/>
                </a:solidFill>
                <a:cs typeface="B Titr" panose="00000700000000000000" pitchFamily="2" charset="-78"/>
              </a:rPr>
              <a:t> و </a:t>
            </a:r>
            <a:r>
              <a:rPr lang="fa-IR" dirty="0" smtClean="0">
                <a:solidFill>
                  <a:srgbClr val="7030A0"/>
                </a:solidFill>
                <a:cs typeface="B Titr" panose="00000700000000000000" pitchFamily="2" charset="-78"/>
              </a:rPr>
              <a:t>سرطان </a:t>
            </a:r>
            <a:r>
              <a:rPr lang="fa-IR" dirty="0" smtClean="0">
                <a:solidFill>
                  <a:schemeClr val="tx1"/>
                </a:solidFill>
                <a:cs typeface="B Titr" panose="00000700000000000000" pitchFamily="2" charset="-78"/>
              </a:rPr>
              <a:t>شده است.</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اهمیت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مهمترین شاهد کارایی مهندسی ژنتیک است.</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585325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chemeClr val="tx1"/>
                </a:solidFill>
                <a:cs typeface="B Nazanin" panose="00000400000000000000" pitchFamily="2" charset="-78"/>
              </a:rPr>
              <a:t>مثالی از </a:t>
            </a:r>
            <a:r>
              <a:rPr lang="en-US" b="1" dirty="0" smtClean="0">
                <a:solidFill>
                  <a:schemeClr val="tx1"/>
                </a:solidFill>
                <a:cs typeface="B Nazanin" panose="00000400000000000000" pitchFamily="2" charset="-78"/>
              </a:rPr>
              <a:t>:HGP</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تعیین نقشه ی ژنی کروموزوم </a:t>
            </a:r>
            <a:r>
              <a:rPr lang="en-US" b="1" dirty="0" smtClean="0">
                <a:solidFill>
                  <a:schemeClr val="tx1"/>
                </a:solidFill>
                <a:cs typeface="B Nazanin" panose="00000400000000000000" pitchFamily="2" charset="-78"/>
              </a:rPr>
              <a:t>X</a:t>
            </a:r>
            <a:r>
              <a:rPr lang="fa-IR" b="1" dirty="0" smtClean="0">
                <a:solidFill>
                  <a:schemeClr val="tx1"/>
                </a:solidFill>
                <a:cs typeface="B Nazanin" panose="00000400000000000000" pitchFamily="2" charset="-78"/>
              </a:rPr>
              <a:t>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-روی آن بیشتر از 450ژن و 200 ناهنجاری  وجود دارد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smtClean="0">
                <a:solidFill>
                  <a:schemeClr val="tx1"/>
                </a:solidFill>
                <a:cs typeface="B Titr" panose="00000700000000000000" pitchFamily="2" charset="-78"/>
              </a:rPr>
              <a:t>ژن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سیناپسین1،پذیرنده آنژیوتانسین2-پروتئین ریبوزومی 10</a:t>
            </a:r>
            <a:r>
              <a:rPr lang="en-US" b="1" dirty="0" smtClean="0">
                <a:solidFill>
                  <a:schemeClr val="tx1"/>
                </a:solidFill>
                <a:cs typeface="B Nazanin" panose="00000400000000000000" pitchFamily="2" charset="-78"/>
              </a:rPr>
              <a:t>L</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Titr" panose="00000700000000000000" pitchFamily="2" charset="-78"/>
              </a:rPr>
              <a:t>بیماری: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هموفیلی،تحلیل عضلانی دوشن،کام شکاف دار وابسته به </a:t>
            </a:r>
            <a:r>
              <a:rPr lang="en-US" b="1" dirty="0" smtClean="0">
                <a:solidFill>
                  <a:schemeClr val="tx1"/>
                </a:solidFill>
                <a:cs typeface="B Nazanin" panose="00000400000000000000" pitchFamily="2" charset="-78"/>
              </a:rPr>
              <a:t>X</a:t>
            </a: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نشانگان زالی-ناشنوایی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pic>
        <p:nvPicPr>
          <p:cNvPr id="3" name="Picture 2"/>
          <p:cNvPicPr>
            <a:picLocks noChangeAspect="1"/>
          </p:cNvPicPr>
          <p:nvPr/>
        </p:nvPicPr>
        <p:blipFill rotWithShape="1">
          <a:blip r:embed="rId2"/>
          <a:srcRect l="52012" t="24311" r="18274" b="23358"/>
          <a:stretch/>
        </p:blipFill>
        <p:spPr>
          <a:xfrm>
            <a:off x="0" y="-1"/>
            <a:ext cx="3797085" cy="6857999"/>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776931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نکات (با توجه به شکل)</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1- کلیه ی این صفات وابسته به </a:t>
            </a:r>
            <a:r>
              <a:rPr lang="en-US" dirty="0" smtClean="0">
                <a:solidFill>
                  <a:schemeClr val="tx1"/>
                </a:solidFill>
                <a:cs typeface="B Titr" panose="00000700000000000000" pitchFamily="2" charset="-78"/>
              </a:rPr>
              <a:t>X</a:t>
            </a:r>
            <a:r>
              <a:rPr lang="fa-IR" dirty="0" smtClean="0">
                <a:solidFill>
                  <a:schemeClr val="tx1"/>
                </a:solidFill>
                <a:cs typeface="B Titr" panose="00000700000000000000" pitchFamily="2" charset="-78"/>
              </a:rPr>
              <a:t> بوده پس پیوسته هستند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(عدم پیروی از قانون دوم مندل(جورشدن مستقل ژن ها)</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2- مردان تنها یک آلل از این صفات را دارند پس از نظر</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این صفات مرد ناقل وجود ندارد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3- زنان از هر کدام از این صفات  دو آلل دارند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4- این صفات از مادر به پسر می رسند نه از پدر</a:t>
            </a:r>
            <a:r>
              <a:rPr lang="fa-IR" sz="6000" dirty="0" smtClean="0">
                <a:solidFill>
                  <a:srgbClr val="FF0000"/>
                </a:solidFill>
                <a:cs typeface="B Titr" panose="00000700000000000000" pitchFamily="2" charset="-78"/>
              </a:rPr>
              <a:t>؟</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pic>
        <p:nvPicPr>
          <p:cNvPr id="3" name="Picture 2"/>
          <p:cNvPicPr>
            <a:picLocks noChangeAspect="1"/>
          </p:cNvPicPr>
          <p:nvPr/>
        </p:nvPicPr>
        <p:blipFill rotWithShape="1">
          <a:blip r:embed="rId2"/>
          <a:srcRect l="52012" t="24311" r="18274" b="23358"/>
          <a:stretch/>
        </p:blipFill>
        <p:spPr>
          <a:xfrm>
            <a:off x="0" y="-1"/>
            <a:ext cx="4060556" cy="6857999"/>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332387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sz="4900" dirty="0" smtClean="0">
                <a:solidFill>
                  <a:srgbClr val="FF0000"/>
                </a:solidFill>
                <a:cs typeface="B Titr" panose="00000700000000000000" pitchFamily="2" charset="-78"/>
              </a:rPr>
              <a:t>ژنوم:   </a:t>
            </a:r>
            <a:r>
              <a:rPr lang="fa-IR" dirty="0" smtClean="0">
                <a:solidFill>
                  <a:schemeClr val="tx1"/>
                </a:solidFill>
                <a:cs typeface="B Titr" panose="00000700000000000000" pitchFamily="2" charset="-78"/>
              </a:rPr>
              <a:t>به کل محتوی </a:t>
            </a:r>
            <a:r>
              <a:rPr lang="en-US"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یک جاندار گفته می شود.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شامل :محتوای </a:t>
            </a:r>
            <a:r>
              <a:rPr lang="en-US"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هسته و </a:t>
            </a:r>
            <a:r>
              <a:rPr lang="en-US"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 سیتوپلاسمی است.</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ژنوم سلول باکتری=ژنوم سیتوپلاسمی شامل </a:t>
            </a:r>
            <a:r>
              <a:rPr lang="en-US" dirty="0" smtClean="0">
                <a:solidFill>
                  <a:schemeClr val="tx1"/>
                </a:solidFill>
                <a:cs typeface="B Titr" panose="00000700000000000000" pitchFamily="2" charset="-78"/>
              </a:rPr>
              <a:t>DNA</a:t>
            </a:r>
            <a:r>
              <a:rPr lang="fa-IR" dirty="0" smtClean="0">
                <a:solidFill>
                  <a:schemeClr val="tx1"/>
                </a:solidFill>
                <a:cs typeface="B Titr" panose="00000700000000000000" pitchFamily="2" charset="-78"/>
              </a:rPr>
              <a:t>حلقوی اصلی + بعضا پلازمید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ژنوم یوکاریوت فتوسنتز کننده=ژنوم هسته ای +ژنوم میتوکندری و ژنوم کلروپلاست</a:t>
            </a:r>
            <a:br>
              <a:rPr lang="fa-IR" dirty="0" smtClean="0">
                <a:solidFill>
                  <a:schemeClr val="tx1"/>
                </a:solidFill>
                <a:cs typeface="B Titr" panose="00000700000000000000" pitchFamily="2" charset="-78"/>
              </a:rPr>
            </a:br>
            <a:r>
              <a:rPr lang="fa-IR" dirty="0" smtClean="0">
                <a:solidFill>
                  <a:srgbClr val="FF0000"/>
                </a:solidFill>
                <a:cs typeface="B Titr" panose="00000700000000000000" pitchFamily="2" charset="-78"/>
              </a:rPr>
              <a:t>(گیاهان،بعضی آغازیان مانند جلبک ها،اوگلنای کلروپلاست دار،دیاتوم)</a:t>
            </a: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ژنوم یوکاریوت غیر فتوسنتز کننده=ژنوم هسته ای+ژنوم میتوکندری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rgbClr val="FF0000"/>
                </a:solidFill>
                <a:cs typeface="B Titr" panose="00000700000000000000" pitchFamily="2" charset="-78"/>
              </a:rPr>
              <a:t>(جانوران،قارچ ها،برخی آغازیان مانند آمیب،روزن داران،تاژکدار جانورمانند،اوگلنای فاقد کلروپلاست،هاگداران،مژکداران و آغازیان کپک مانند)</a:t>
            </a:r>
            <a:endParaRPr lang="fa-IR" dirty="0">
              <a:solidFill>
                <a:srgbClr val="FF0000"/>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163813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ژنوم هسته ای موجود دیپلوئید را با توجه به انواع کروموزوم ها بیان می کنند: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انسان</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در حالت طبیعی</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Right Brace 2"/>
          <p:cNvSpPr/>
          <p:nvPr/>
        </p:nvSpPr>
        <p:spPr>
          <a:xfrm>
            <a:off x="9314483" y="2324745"/>
            <a:ext cx="728420" cy="3254644"/>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4" name="TextBox 3"/>
          <p:cNvSpPr txBox="1"/>
          <p:nvPr/>
        </p:nvSpPr>
        <p:spPr>
          <a:xfrm>
            <a:off x="116239" y="2324745"/>
            <a:ext cx="9562454" cy="3108543"/>
          </a:xfrm>
          <a:prstGeom prst="rect">
            <a:avLst/>
          </a:prstGeom>
          <a:noFill/>
        </p:spPr>
        <p:txBody>
          <a:bodyPr wrap="square" rtlCol="1">
            <a:spAutoFit/>
          </a:bodyPr>
          <a:lstStyle/>
          <a:p>
            <a:r>
              <a:rPr lang="fa-IR" sz="2800" b="1" dirty="0" smtClean="0">
                <a:cs typeface="B Titr" panose="00000700000000000000" pitchFamily="2" charset="-78"/>
              </a:rPr>
              <a:t>- مرد : 44 کروموزوم اتوزوم + </a:t>
            </a:r>
            <a:r>
              <a:rPr lang="en-US" sz="2800" b="1" dirty="0" smtClean="0">
                <a:cs typeface="B Titr" panose="00000700000000000000" pitchFamily="2" charset="-78"/>
              </a:rPr>
              <a:t>X</a:t>
            </a:r>
            <a:r>
              <a:rPr lang="fa-IR" sz="2800" b="1" dirty="0" smtClean="0">
                <a:cs typeface="B Titr" panose="00000700000000000000" pitchFamily="2" charset="-78"/>
              </a:rPr>
              <a:t>و</a:t>
            </a:r>
            <a:r>
              <a:rPr lang="en-US" sz="2800" b="1" dirty="0" smtClean="0">
                <a:cs typeface="B Titr" panose="00000700000000000000" pitchFamily="2" charset="-78"/>
              </a:rPr>
              <a:t>Y</a:t>
            </a:r>
            <a:r>
              <a:rPr lang="fa-IR" sz="2800" b="1" dirty="0" smtClean="0">
                <a:cs typeface="B Titr" panose="00000700000000000000" pitchFamily="2" charset="-78"/>
              </a:rPr>
              <a:t>=</a:t>
            </a:r>
            <a:r>
              <a:rPr lang="en-US" sz="2800" b="1" dirty="0" smtClean="0">
                <a:cs typeface="B Titr" panose="00000700000000000000" pitchFamily="2" charset="-78"/>
              </a:rPr>
              <a:t>n</a:t>
            </a:r>
            <a:r>
              <a:rPr lang="fa-IR" sz="2800" b="1" dirty="0" smtClean="0">
                <a:cs typeface="B Titr" panose="00000700000000000000" pitchFamily="2" charset="-78"/>
              </a:rPr>
              <a:t>2</a:t>
            </a:r>
          </a:p>
          <a:p>
            <a:endParaRPr lang="fa-IR" sz="2800" b="1" dirty="0">
              <a:cs typeface="B Nazanin" panose="00000400000000000000" pitchFamily="2" charset="-78"/>
            </a:endParaRPr>
          </a:p>
          <a:p>
            <a:r>
              <a:rPr lang="fa-IR" sz="2800" b="1" dirty="0" smtClean="0">
                <a:cs typeface="B Nazanin" panose="00000400000000000000" pitchFamily="2" charset="-78"/>
              </a:rPr>
              <a:t>ژنوم هسته ای مرد:22 اتوزوم +</a:t>
            </a:r>
            <a:r>
              <a:rPr lang="en-US" sz="2800" b="1" dirty="0" smtClean="0">
                <a:cs typeface="B Nazanin" panose="00000400000000000000" pitchFamily="2" charset="-78"/>
              </a:rPr>
              <a:t>X</a:t>
            </a:r>
            <a:r>
              <a:rPr lang="fa-IR" sz="2800" b="1" dirty="0" smtClean="0">
                <a:cs typeface="B Nazanin" panose="00000400000000000000" pitchFamily="2" charset="-78"/>
              </a:rPr>
              <a:t>و</a:t>
            </a:r>
            <a:r>
              <a:rPr lang="en-US" sz="2800" b="1" dirty="0" smtClean="0">
                <a:cs typeface="B Nazanin" panose="00000400000000000000" pitchFamily="2" charset="-78"/>
              </a:rPr>
              <a:t>Y</a:t>
            </a:r>
            <a:r>
              <a:rPr lang="fa-IR" sz="2800" b="1" dirty="0" smtClean="0">
                <a:cs typeface="B Nazanin" panose="00000400000000000000" pitchFamily="2" charset="-78"/>
              </a:rPr>
              <a:t>=24نوع</a:t>
            </a:r>
          </a:p>
          <a:p>
            <a:endParaRPr lang="fa-IR" sz="2800" b="1" dirty="0">
              <a:cs typeface="B Titr" panose="00000700000000000000" pitchFamily="2" charset="-78"/>
            </a:endParaRPr>
          </a:p>
          <a:p>
            <a:r>
              <a:rPr lang="fa-IR" sz="2800" b="1" dirty="0" smtClean="0">
                <a:cs typeface="B Titr" panose="00000700000000000000" pitchFamily="2" charset="-78"/>
              </a:rPr>
              <a:t>- زن :44 کروموزوم اتوزوم + 2عدد</a:t>
            </a:r>
            <a:r>
              <a:rPr lang="en-US" sz="2800" b="1" dirty="0" smtClean="0">
                <a:cs typeface="B Titr" panose="00000700000000000000" pitchFamily="2" charset="-78"/>
              </a:rPr>
              <a:t>X</a:t>
            </a:r>
            <a:r>
              <a:rPr lang="fa-IR" sz="2800" b="1" dirty="0" smtClean="0">
                <a:cs typeface="B Titr" panose="00000700000000000000" pitchFamily="2" charset="-78"/>
              </a:rPr>
              <a:t>=</a:t>
            </a:r>
            <a:r>
              <a:rPr lang="en-US" sz="2800" b="1" dirty="0" smtClean="0">
                <a:cs typeface="B Titr" panose="00000700000000000000" pitchFamily="2" charset="-78"/>
              </a:rPr>
              <a:t>n</a:t>
            </a:r>
            <a:r>
              <a:rPr lang="fa-IR" sz="2800" b="1" dirty="0" smtClean="0">
                <a:cs typeface="B Titr" panose="00000700000000000000" pitchFamily="2" charset="-78"/>
              </a:rPr>
              <a:t>2</a:t>
            </a:r>
          </a:p>
          <a:p>
            <a:endParaRPr lang="fa-IR" sz="2800" b="1" dirty="0" smtClean="0">
              <a:cs typeface="B Nazanin" panose="00000400000000000000" pitchFamily="2" charset="-78"/>
            </a:endParaRPr>
          </a:p>
          <a:p>
            <a:r>
              <a:rPr lang="fa-IR" sz="2800" b="1" dirty="0" smtClean="0">
                <a:cs typeface="B Nazanin" panose="00000400000000000000" pitchFamily="2" charset="-78"/>
              </a:rPr>
              <a:t>ژنوم هسته ای زن :22 اتوزوم+</a:t>
            </a:r>
            <a:r>
              <a:rPr lang="en-US" sz="2800" b="1" dirty="0" smtClean="0">
                <a:cs typeface="B Nazanin" panose="00000400000000000000" pitchFamily="2" charset="-78"/>
              </a:rPr>
              <a:t>X</a:t>
            </a:r>
            <a:r>
              <a:rPr lang="fa-IR" sz="2800" b="1" dirty="0" smtClean="0">
                <a:cs typeface="B Nazanin" panose="00000400000000000000" pitchFamily="2" charset="-78"/>
              </a:rPr>
              <a:t>=23 نوع</a:t>
            </a:r>
            <a:endParaRPr lang="fa-IR" sz="2800" b="1" dirty="0">
              <a:cs typeface="B Nazanin" panose="00000400000000000000" pitchFamily="2" charset="-78"/>
            </a:endParaRPr>
          </a:p>
        </p:txBody>
      </p:sp>
      <p:sp>
        <p:nvSpPr>
          <p:cNvPr id="5" name="Footer Placeholder 4"/>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457909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b="1" dirty="0" smtClean="0">
                <a:solidFill>
                  <a:schemeClr val="tx1"/>
                </a:solidFill>
                <a:cs typeface="B Nazanin" panose="00000400000000000000" pitchFamily="2" charset="-78"/>
              </a:rPr>
              <a:t>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آنچه تا کنون برای </a:t>
            </a:r>
            <a:r>
              <a:rPr lang="fa-IR" b="1" dirty="0">
                <a:solidFill>
                  <a:schemeClr val="tx1"/>
                </a:solidFill>
                <a:cs typeface="B Nazanin" panose="00000400000000000000" pitchFamily="2" charset="-78"/>
              </a:rPr>
              <a:t>مهندسی </a:t>
            </a:r>
            <a:r>
              <a:rPr lang="fa-IR" b="1" dirty="0" smtClean="0">
                <a:solidFill>
                  <a:schemeClr val="tx1"/>
                </a:solidFill>
                <a:cs typeface="B Nazanin" panose="00000400000000000000" pitchFamily="2" charset="-78"/>
              </a:rPr>
              <a:t>ژنتیک لازم </a:t>
            </a:r>
            <a:r>
              <a:rPr lang="fa-IR" b="1" dirty="0">
                <a:solidFill>
                  <a:schemeClr val="tx1"/>
                </a:solidFill>
                <a:cs typeface="B Nazanin" panose="00000400000000000000" pitchFamily="2" charset="-78"/>
              </a:rPr>
              <a:t>است </a:t>
            </a:r>
            <a:r>
              <a:rPr lang="fa-IR" b="1" dirty="0" smtClean="0">
                <a:solidFill>
                  <a:schemeClr val="tx1"/>
                </a:solidFill>
                <a:cs typeface="B Nazanin" panose="00000400000000000000" pitchFamily="2" charset="-78"/>
              </a:rPr>
              <a:t>، عبارت اند از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ابزاری که بتوان به وسیله ی آن ژن مورد نظر را برش و از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جدا کرد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ابزاری که بتوان به وسیله ی آن ژن مورد نظر را وارد جاندار دیگر(مثلا باکتری)کرد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566217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مهندسی ژنتیک در کشاورزی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هدف : اصلاح محصولات  گیاهان</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rgbClr val="FF0000"/>
                </a:solidFill>
                <a:cs typeface="B Titr" panose="00000700000000000000" pitchFamily="2" charset="-78"/>
              </a:rPr>
              <a:t>اصلاح به روش قدیمی: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انتخاب بذرهای بهترین گیاهان</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کاشتن بذر ها و مجددا انتخاب بذرهای بهترین گیاهان خود</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نتیجه : اصلاح گیاهان در نسل های متمادی</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endParaRPr lang="fa-IR" dirty="0">
              <a:solidFill>
                <a:schemeClr val="tx1"/>
              </a:solidFill>
              <a:cs typeface="B Titr" panose="000007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598210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مهندسی ژنتیک در کشاورزی</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a:solidFill>
                  <a:srgbClr val="FF0000"/>
                </a:solidFill>
                <a:cs typeface="B Titr" panose="00000700000000000000" pitchFamily="2" charset="-78"/>
              </a:rPr>
              <a:t>اصلاح به روش </a:t>
            </a:r>
            <a:r>
              <a:rPr lang="fa-IR" b="1" dirty="0" smtClean="0">
                <a:solidFill>
                  <a:srgbClr val="FF0000"/>
                </a:solidFill>
                <a:cs typeface="B Titr" panose="00000700000000000000" pitchFamily="2" charset="-78"/>
              </a:rPr>
              <a:t>جدید(مهندسی ژنتیک) :</a:t>
            </a:r>
            <a:r>
              <a:rPr lang="fa-IR" b="1" dirty="0" smtClean="0">
                <a:solidFill>
                  <a:srgbClr val="FF0000"/>
                </a:solidFill>
                <a:cs typeface="B Nazanin" panose="00000400000000000000" pitchFamily="2" charset="-78"/>
              </a:rPr>
              <a:t/>
            </a:r>
            <a:br>
              <a:rPr lang="fa-IR" b="1" dirty="0" smtClean="0">
                <a:solidFill>
                  <a:srgbClr val="FF0000"/>
                </a:solidFill>
                <a:cs typeface="B Nazanin" panose="00000400000000000000" pitchFamily="2" charset="-78"/>
              </a:rPr>
            </a:br>
            <a:r>
              <a:rPr lang="fa-IR" b="1" dirty="0" smtClean="0">
                <a:solidFill>
                  <a:schemeClr val="tx1"/>
                </a:solidFill>
                <a:cs typeface="B Nazanin" panose="00000400000000000000" pitchFamily="2" charset="-78"/>
              </a:rPr>
              <a:t>وارد کردن یک ژن درون محصولات گیاهی وایجاد ویژگی های مطلوب در گیاهان مانند: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افزایش ارزش غذایی گیاهان(تولید سویه هایی از برنج با میزان بالای بتاکاروتن و آهن)</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r>
              <a:rPr lang="fa-IR" dirty="0" smtClean="0">
                <a:solidFill>
                  <a:srgbClr val="FF0000"/>
                </a:solidFill>
                <a:cs typeface="B Titr" panose="00000700000000000000" pitchFamily="2" charset="-78"/>
              </a:rPr>
              <a:t>توجه </a:t>
            </a:r>
            <a:r>
              <a:rPr lang="fa-IR" dirty="0">
                <a:solidFill>
                  <a:srgbClr val="FF0000"/>
                </a:solidFill>
                <a:cs typeface="B Titr" panose="00000700000000000000" pitchFamily="2" charset="-78"/>
              </a:rPr>
              <a:t>: بتاکاروتن در بدن به ویتامین </a:t>
            </a:r>
            <a:r>
              <a:rPr lang="en-US" dirty="0">
                <a:solidFill>
                  <a:srgbClr val="FF0000"/>
                </a:solidFill>
                <a:cs typeface="B Titr" panose="00000700000000000000" pitchFamily="2" charset="-78"/>
              </a:rPr>
              <a:t>A</a:t>
            </a:r>
            <a:r>
              <a:rPr lang="fa-IR" dirty="0">
                <a:solidFill>
                  <a:srgbClr val="FF0000"/>
                </a:solidFill>
                <a:cs typeface="B Titr" panose="00000700000000000000" pitchFamily="2" charset="-78"/>
              </a:rPr>
              <a:t> تبدیل می </a:t>
            </a:r>
            <a:r>
              <a:rPr lang="fa-IR" dirty="0" smtClean="0">
                <a:solidFill>
                  <a:srgbClr val="FF0000"/>
                </a:solidFill>
                <a:cs typeface="B Titr" panose="00000700000000000000" pitchFamily="2" charset="-78"/>
              </a:rPr>
              <a:t>شود</a:t>
            </a:r>
            <a:br>
              <a:rPr lang="fa-IR" dirty="0" smtClean="0">
                <a:solidFill>
                  <a:srgbClr val="FF0000"/>
                </a:solidFill>
                <a:cs typeface="B Titr" panose="000007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تنظیم سرعت رسیدن میوه ها</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تولید گیاهان مقاوم به شرایط خشکی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تولید گیاهان سازگار به خاک های مختلف،اقلیم های متفاوت و فشارهای محیطی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تولید گیاهان زراعی مقاوم به علف کش هایی که در طبیعت زود تجزیه می شوند</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-تولید گیاهان مقاوم به حشرات(اهمیت:عدم نیاز به استفاده از حشره کش ها)</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969432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اهمیت تولید برنج با میزان بالای بتاکاروتن و آهن:</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t>
            </a:r>
            <a:br>
              <a:rPr lang="fa-IR" dirty="0" smtClean="0">
                <a:solidFill>
                  <a:schemeClr val="tx1"/>
                </a:solidFill>
                <a:cs typeface="B Titr" panose="00000700000000000000" pitchFamily="2" charset="-78"/>
              </a:rPr>
            </a:br>
            <a:r>
              <a:rPr lang="fa-IR" b="1" dirty="0" smtClean="0">
                <a:solidFill>
                  <a:schemeClr val="tx1"/>
                </a:solidFill>
                <a:cs typeface="B Nazanin" panose="00000400000000000000" pitchFamily="2" charset="-78"/>
              </a:rPr>
              <a:t>در بخشی از قاره ی آسیا که مردم آن از کمبود آهن و ویتامین </a:t>
            </a:r>
            <a:r>
              <a:rPr lang="en-US" b="1" dirty="0" smtClean="0">
                <a:solidFill>
                  <a:schemeClr val="tx1"/>
                </a:solidFill>
                <a:cs typeface="B Nazanin" panose="00000400000000000000" pitchFamily="2" charset="-78"/>
              </a:rPr>
              <a:t>A</a:t>
            </a:r>
            <a:r>
              <a:rPr lang="fa-IR" b="1" dirty="0" smtClean="0">
                <a:solidFill>
                  <a:schemeClr val="tx1"/>
                </a:solidFill>
                <a:cs typeface="B Nazanin" panose="00000400000000000000" pitchFamily="2" charset="-78"/>
              </a:rPr>
              <a:t> رنج می برند</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dirty="0" smtClean="0">
                <a:solidFill>
                  <a:schemeClr val="tx1"/>
                </a:solidFill>
                <a:cs typeface="B Titr" panose="00000700000000000000" pitchFamily="2" charset="-78"/>
              </a:rPr>
              <a:t>اهمیت تولید گیاهان مقاوم به علف کش</a:t>
            </a:r>
            <a:br>
              <a:rPr lang="fa-IR" dirty="0" smtClean="0">
                <a:solidFill>
                  <a:schemeClr val="tx1"/>
                </a:solidFill>
                <a:cs typeface="B Titr" panose="00000700000000000000" pitchFamily="2" charset="-78"/>
              </a:rPr>
            </a:b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b="1" dirty="0" smtClean="0">
                <a:solidFill>
                  <a:schemeClr val="tx1"/>
                </a:solidFill>
                <a:cs typeface="B Nazanin" panose="00000400000000000000" pitchFamily="2" charset="-78"/>
              </a:rPr>
              <a:t>- استفاده از علف کش ها برضد علف های هرز بدون ضرر برای گیاهان زراعی</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کاهش فرسایش خاک سطحی به دلیل عدم نیاز به شخم زدن برای نابودی علف هرز</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912728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chemeClr val="tx1"/>
                </a:solidFill>
                <a:cs typeface="B Nazanin" panose="00000400000000000000" pitchFamily="2" charset="-78"/>
              </a:rPr>
              <a:t>کشف وکتور گیاهی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rgbClr val="FF0000"/>
                </a:solidFill>
                <a:cs typeface="B Nazanin" panose="00000400000000000000" pitchFamily="2" charset="-78"/>
              </a:rPr>
              <a:t>پلازمید</a:t>
            </a:r>
            <a:r>
              <a:rPr lang="en-US" b="1" dirty="0" smtClean="0">
                <a:solidFill>
                  <a:srgbClr val="FF0000"/>
                </a:solidFill>
                <a:cs typeface="B Nazanin" panose="00000400000000000000" pitchFamily="2" charset="-78"/>
              </a:rPr>
              <a:t>Ti</a:t>
            </a:r>
            <a:r>
              <a:rPr lang="fa-IR" b="1" dirty="0" smtClean="0">
                <a:solidFill>
                  <a:srgbClr val="FF0000"/>
                </a:solidFill>
                <a:cs typeface="B Nazanin" panose="00000400000000000000" pitchFamily="2" charset="-78"/>
              </a:rPr>
              <a:t> </a:t>
            </a:r>
            <a:r>
              <a:rPr lang="fa-IR" b="1" dirty="0" smtClean="0">
                <a:solidFill>
                  <a:schemeClr val="tx1"/>
                </a:solidFill>
                <a:cs typeface="B Nazanin" panose="00000400000000000000" pitchFamily="2" charset="-78"/>
              </a:rPr>
              <a:t>، یک پلازمید باکتریایی است که به عنوان وکتور در مهندسی ژنتیک در گیاهان مورد استفاده قرار می گیرند.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پلازمید</a:t>
            </a:r>
            <a:r>
              <a:rPr lang="en-US" b="1" dirty="0" smtClean="0">
                <a:solidFill>
                  <a:schemeClr val="tx1"/>
                </a:solidFill>
                <a:cs typeface="B Nazanin" panose="00000400000000000000" pitchFamily="2" charset="-78"/>
              </a:rPr>
              <a:t>Ti</a:t>
            </a:r>
            <a:r>
              <a:rPr lang="fa-IR" b="1" dirty="0" smtClean="0">
                <a:solidFill>
                  <a:schemeClr val="tx1"/>
                </a:solidFill>
                <a:cs typeface="B Nazanin" panose="00000400000000000000" pitchFamily="2" charset="-78"/>
              </a:rPr>
              <a:t>  عامل مولد </a:t>
            </a:r>
            <a:r>
              <a:rPr lang="fa-IR" b="1" dirty="0" smtClean="0">
                <a:solidFill>
                  <a:srgbClr val="FF0000"/>
                </a:solidFill>
                <a:cs typeface="B Nazanin" panose="00000400000000000000" pitchFamily="2" charset="-78"/>
              </a:rPr>
              <a:t>گال</a:t>
            </a:r>
            <a:r>
              <a:rPr lang="fa-IR" b="1" dirty="0" smtClean="0">
                <a:solidFill>
                  <a:schemeClr val="tx1"/>
                </a:solidFill>
                <a:cs typeface="B Nazanin" panose="00000400000000000000" pitchFamily="2" charset="-78"/>
              </a:rPr>
              <a:t> است.</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(گال بیماریی در گیاه که از نشانه های آن ایجاد تومورهای بزرگ بر روی گیاه می باشد)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پلازمید</a:t>
            </a:r>
            <a:r>
              <a:rPr lang="en-US" b="1" dirty="0" smtClean="0">
                <a:solidFill>
                  <a:schemeClr val="tx1"/>
                </a:solidFill>
                <a:cs typeface="B Nazanin" panose="00000400000000000000" pitchFamily="2" charset="-78"/>
              </a:rPr>
              <a:t>Ti</a:t>
            </a:r>
            <a:r>
              <a:rPr lang="fa-IR" b="1" dirty="0" smtClean="0">
                <a:solidFill>
                  <a:schemeClr val="tx1"/>
                </a:solidFill>
                <a:cs typeface="B Nazanin" panose="00000400000000000000" pitchFamily="2" charset="-78"/>
              </a:rPr>
              <a:t> پلازمید القای کننده ی تومور( </a:t>
            </a:r>
            <a:r>
              <a:rPr lang="en-US" b="1" dirty="0" smtClean="0">
                <a:solidFill>
                  <a:schemeClr val="tx1"/>
                </a:solidFill>
                <a:cs typeface="B Nazanin" panose="00000400000000000000" pitchFamily="2" charset="-78"/>
              </a:rPr>
              <a:t>inducing</a:t>
            </a:r>
            <a:r>
              <a:rPr lang="fa-IR" b="1" dirty="0" smtClean="0">
                <a:solidFill>
                  <a:schemeClr val="tx1"/>
                </a:solidFill>
                <a:cs typeface="B Nazanin" panose="00000400000000000000" pitchFamily="2" charset="-78"/>
              </a:rPr>
              <a:t> </a:t>
            </a:r>
            <a:r>
              <a:rPr lang="en-US" b="1" dirty="0" smtClean="0">
                <a:solidFill>
                  <a:schemeClr val="tx1"/>
                </a:solidFill>
                <a:cs typeface="B Nazanin" panose="00000400000000000000" pitchFamily="2" charset="-78"/>
              </a:rPr>
              <a:t>Tumor</a:t>
            </a:r>
            <a:r>
              <a:rPr lang="fa-IR" b="1" dirty="0" smtClean="0">
                <a:solidFill>
                  <a:schemeClr val="tx1"/>
                </a:solidFill>
                <a:cs typeface="B Nazanin" panose="00000400000000000000" pitchFamily="2" charset="-78"/>
              </a:rPr>
              <a:t>) می باشد.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باکتری دارای </a:t>
            </a:r>
            <a:r>
              <a:rPr lang="fa-IR" b="1" dirty="0">
                <a:solidFill>
                  <a:schemeClr val="tx1"/>
                </a:solidFill>
                <a:cs typeface="B Nazanin" panose="00000400000000000000" pitchFamily="2" charset="-78"/>
              </a:rPr>
              <a:t>پلازمید</a:t>
            </a:r>
            <a:r>
              <a:rPr lang="en-US" b="1" dirty="0">
                <a:solidFill>
                  <a:schemeClr val="tx1"/>
                </a:solidFill>
                <a:cs typeface="B Nazanin" panose="00000400000000000000" pitchFamily="2" charset="-78"/>
              </a:rPr>
              <a:t>Ti</a:t>
            </a:r>
            <a:r>
              <a:rPr lang="fa-IR" b="1" dirty="0">
                <a:solidFill>
                  <a:srgbClr val="FF0000"/>
                </a:solidFill>
                <a:cs typeface="B Nazanin" panose="00000400000000000000" pitchFamily="2" charset="-78"/>
              </a:rPr>
              <a:t> </a:t>
            </a:r>
            <a:r>
              <a:rPr lang="fa-IR" b="1" dirty="0" smtClean="0">
                <a:solidFill>
                  <a:srgbClr val="FF0000"/>
                </a:solidFill>
                <a:cs typeface="B Nazanin" panose="00000400000000000000" pitchFamily="2" charset="-78"/>
              </a:rPr>
              <a:t>بسیاری </a:t>
            </a:r>
            <a:r>
              <a:rPr lang="fa-IR" b="1" dirty="0" smtClean="0">
                <a:solidFill>
                  <a:schemeClr val="tx1"/>
                </a:solidFill>
                <a:cs typeface="B Nazanin" panose="00000400000000000000" pitchFamily="2" charset="-78"/>
              </a:rPr>
              <a:t>از گیاهان زراعی مانند </a:t>
            </a:r>
            <a:r>
              <a:rPr lang="fa-IR" b="1" dirty="0" smtClean="0">
                <a:solidFill>
                  <a:srgbClr val="FF0000"/>
                </a:solidFill>
                <a:cs typeface="B Nazanin" panose="00000400000000000000" pitchFamily="2" charset="-78"/>
              </a:rPr>
              <a:t>گوجه فرنگی،توتون،سویا</a:t>
            </a:r>
            <a:r>
              <a:rPr lang="fa-IR" b="1" dirty="0" smtClean="0">
                <a:solidFill>
                  <a:schemeClr val="tx1"/>
                </a:solidFill>
                <a:cs typeface="B Nazanin" panose="00000400000000000000" pitchFamily="2" charset="-78"/>
              </a:rPr>
              <a:t> را مورد حمله قرار می دهد</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371437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sz="4400" b="1" dirty="0" smtClean="0">
                <a:solidFill>
                  <a:srgbClr val="FF0000"/>
                </a:solidFill>
                <a:cs typeface="B Nazanin" panose="00000400000000000000" pitchFamily="2" charset="-78"/>
              </a:rPr>
              <a:t>چگونگی ایجاد آلودگی توسط </a:t>
            </a:r>
            <a:r>
              <a:rPr lang="fa-IR" sz="4400" b="1" dirty="0">
                <a:solidFill>
                  <a:srgbClr val="FF0000"/>
                </a:solidFill>
                <a:cs typeface="B Nazanin" panose="00000400000000000000" pitchFamily="2" charset="-78"/>
              </a:rPr>
              <a:t>پلازمید</a:t>
            </a:r>
            <a:r>
              <a:rPr lang="en-US" sz="4400" b="1" dirty="0">
                <a:solidFill>
                  <a:srgbClr val="FF0000"/>
                </a:solidFill>
                <a:cs typeface="B Nazanin" panose="00000400000000000000" pitchFamily="2" charset="-78"/>
              </a:rPr>
              <a:t>Ti</a:t>
            </a:r>
            <a:r>
              <a:rPr lang="fa-IR" sz="4400" b="1" dirty="0">
                <a:solidFill>
                  <a:srgbClr val="FF0000"/>
                </a:solidFill>
                <a:cs typeface="B Nazanin" panose="00000400000000000000" pitchFamily="2" charset="-78"/>
              </a:rPr>
              <a:t> </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آلودگی بافت گیاهی توسط باکتری (</a:t>
            </a:r>
            <a:r>
              <a:rPr lang="fa-IR" b="1" dirty="0">
                <a:solidFill>
                  <a:schemeClr val="tx1"/>
                </a:solidFill>
                <a:cs typeface="B Nazanin" panose="00000400000000000000" pitchFamily="2" charset="-78"/>
              </a:rPr>
              <a:t>آگروباکتریوم </a:t>
            </a:r>
            <a:r>
              <a:rPr lang="fa-IR" b="1" dirty="0" smtClean="0">
                <a:solidFill>
                  <a:schemeClr val="tx1"/>
                </a:solidFill>
                <a:cs typeface="B Nazanin" panose="00000400000000000000" pitchFamily="2" charset="-78"/>
              </a:rPr>
              <a:t>تومفاسینس)</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a:t>
            </a:r>
            <a:r>
              <a:rPr lang="fa-IR" b="1" dirty="0">
                <a:solidFill>
                  <a:schemeClr val="tx1"/>
                </a:solidFill>
                <a:cs typeface="B Nazanin" panose="00000400000000000000" pitchFamily="2" charset="-78"/>
              </a:rPr>
              <a:t>پلازمید</a:t>
            </a:r>
            <a:r>
              <a:rPr lang="en-US" b="1" dirty="0">
                <a:solidFill>
                  <a:schemeClr val="tx1"/>
                </a:solidFill>
                <a:cs typeface="B Nazanin" panose="00000400000000000000" pitchFamily="2" charset="-78"/>
              </a:rPr>
              <a:t>Ti</a:t>
            </a:r>
            <a:r>
              <a:rPr lang="fa-IR" b="1" dirty="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 بخشی از خود را با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 سلول گیاهی جایگزین می کند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پس در سلول های نسل های بعد نیز وجود خواهند داشت</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3- این قطعه ی جایگزین شده دارای ژن های تعیین خصوصیات</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سرطانی سلول های تغییر یافته می باشد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4- ایجاد گال با تقسیمات متوالی سلول های </a:t>
            </a:r>
            <a:r>
              <a:rPr lang="fa-IR" b="1" dirty="0">
                <a:solidFill>
                  <a:schemeClr val="tx1"/>
                </a:solidFill>
                <a:cs typeface="B Nazanin" panose="00000400000000000000" pitchFamily="2" charset="-78"/>
              </a:rPr>
              <a:t>تغییر یافته</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Rectangle 2"/>
          <p:cNvSpPr/>
          <p:nvPr/>
        </p:nvSpPr>
        <p:spPr>
          <a:xfrm>
            <a:off x="0" y="-1"/>
            <a:ext cx="2433234" cy="6857999"/>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fa-IR" sz="2800" b="1" dirty="0" smtClean="0">
                <a:solidFill>
                  <a:srgbClr val="FF0000"/>
                </a:solidFill>
                <a:cs typeface="B Titr" panose="00000700000000000000" pitchFamily="2" charset="-78"/>
              </a:rPr>
              <a:t>((بیشتر بدانید))</a:t>
            </a:r>
          </a:p>
          <a:p>
            <a:pPr algn="ctr"/>
            <a:endParaRPr lang="fa-IR" sz="2800" b="1" dirty="0">
              <a:cs typeface="B Titr" panose="00000700000000000000" pitchFamily="2" charset="-78"/>
            </a:endParaRPr>
          </a:p>
          <a:p>
            <a:pPr algn="ctr"/>
            <a:r>
              <a:rPr lang="fa-IR" sz="2800" b="1" dirty="0" smtClean="0">
                <a:solidFill>
                  <a:srgbClr val="FF0000"/>
                </a:solidFill>
                <a:cs typeface="B Titr" panose="00000700000000000000" pitchFamily="2" charset="-78"/>
              </a:rPr>
              <a:t>برگرفته از کتاب :</a:t>
            </a:r>
          </a:p>
          <a:p>
            <a:pPr algn="ctr"/>
            <a:r>
              <a:rPr lang="fa-IR" sz="2800" b="1" dirty="0" smtClean="0">
                <a:cs typeface="B Titr" panose="00000700000000000000" pitchFamily="2" charset="-78"/>
              </a:rPr>
              <a:t>زیست شناسی سلولی مولکولی و مهندسی ژنتیک</a:t>
            </a:r>
          </a:p>
          <a:p>
            <a:pPr algn="ctr"/>
            <a:endParaRPr lang="fa-IR" sz="2800" b="1" dirty="0">
              <a:cs typeface="B Titr" panose="00000700000000000000" pitchFamily="2" charset="-78"/>
            </a:endParaRPr>
          </a:p>
          <a:p>
            <a:pPr algn="ctr"/>
            <a:r>
              <a:rPr lang="fa-IR" sz="2800" b="1" dirty="0" smtClean="0">
                <a:solidFill>
                  <a:srgbClr val="FF0000"/>
                </a:solidFill>
                <a:cs typeface="B Titr" panose="00000700000000000000" pitchFamily="2" charset="-78"/>
              </a:rPr>
              <a:t>انتشارات:</a:t>
            </a:r>
            <a:r>
              <a:rPr lang="fa-IR" sz="2800" b="1" dirty="0" smtClean="0">
                <a:cs typeface="B Titr" panose="00000700000000000000" pitchFamily="2" charset="-78"/>
              </a:rPr>
              <a:t> خانه ی</a:t>
            </a:r>
          </a:p>
          <a:p>
            <a:pPr algn="ctr"/>
            <a:r>
              <a:rPr lang="fa-IR" sz="2800" b="1" dirty="0" smtClean="0">
                <a:cs typeface="B Titr" panose="00000700000000000000" pitchFamily="2" charset="-78"/>
              </a:rPr>
              <a:t> زیست شناسی</a:t>
            </a:r>
          </a:p>
          <a:p>
            <a:pPr algn="ctr"/>
            <a:endParaRPr lang="fa-IR" sz="2800" b="1" dirty="0">
              <a:cs typeface="B Titr" panose="00000700000000000000" pitchFamily="2" charset="-78"/>
            </a:endParaRPr>
          </a:p>
          <a:p>
            <a:pPr algn="ctr"/>
            <a:r>
              <a:rPr lang="fa-IR" sz="2800" b="1" dirty="0" smtClean="0">
                <a:solidFill>
                  <a:srgbClr val="FF0000"/>
                </a:solidFill>
                <a:cs typeface="B Titr" panose="00000700000000000000" pitchFamily="2" charset="-78"/>
              </a:rPr>
              <a:t>تالیف:</a:t>
            </a:r>
          </a:p>
          <a:p>
            <a:pPr algn="ctr"/>
            <a:r>
              <a:rPr lang="fa-IR" sz="2800" b="1" dirty="0" smtClean="0">
                <a:cs typeface="B Titr" panose="00000700000000000000" pitchFamily="2" charset="-78"/>
              </a:rPr>
              <a:t>مهدوی</a:t>
            </a:r>
          </a:p>
          <a:p>
            <a:pPr algn="ctr"/>
            <a:r>
              <a:rPr lang="fa-IR" sz="2800" b="1" dirty="0" smtClean="0">
                <a:cs typeface="B Titr" panose="00000700000000000000" pitchFamily="2" charset="-78"/>
              </a:rPr>
              <a:t>اردستانی </a:t>
            </a:r>
          </a:p>
          <a:p>
            <a:pPr algn="ctr"/>
            <a:r>
              <a:rPr lang="fa-IR" sz="2800" b="1" dirty="0">
                <a:cs typeface="B Titr" panose="00000700000000000000" pitchFamily="2" charset="-78"/>
              </a:rPr>
              <a:t>موسوی</a:t>
            </a:r>
          </a:p>
          <a:p>
            <a:pPr algn="ctr"/>
            <a:r>
              <a:rPr lang="fa-IR" sz="2800" b="1" dirty="0" smtClean="0">
                <a:cs typeface="B Titr" panose="00000700000000000000" pitchFamily="2" charset="-78"/>
              </a:rPr>
              <a:t>صادقی زاده</a:t>
            </a:r>
            <a:endParaRPr lang="fa-IR" sz="2800" b="1" dirty="0">
              <a:cs typeface="B Titr" panose="00000700000000000000" pitchFamily="2" charset="-78"/>
            </a:endParaRPr>
          </a:p>
        </p:txBody>
      </p:sp>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799679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fontScale="90000"/>
          </a:bodyPr>
          <a:lstStyle/>
          <a:p>
            <a:pPr algn="r"/>
            <a:r>
              <a:rPr lang="fa-IR" b="1" dirty="0" smtClean="0">
                <a:solidFill>
                  <a:srgbClr val="FF0000"/>
                </a:solidFill>
                <a:cs typeface="B Titr" panose="00000700000000000000" pitchFamily="2" charset="-78"/>
              </a:rPr>
              <a:t>چگونگی انتقال ژن به گیاهان</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انتقال ژن به گیاه (مثلا گندم) با شلیک به گیاه توسط تفنگ ژنی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2- استفاده از </a:t>
            </a:r>
            <a:r>
              <a:rPr lang="fa-IR" b="1" dirty="0">
                <a:solidFill>
                  <a:schemeClr val="tx1"/>
                </a:solidFill>
                <a:cs typeface="B Nazanin" panose="00000400000000000000" pitchFamily="2" charset="-78"/>
              </a:rPr>
              <a:t>پلازمید</a:t>
            </a:r>
            <a:r>
              <a:rPr lang="en-US" b="1" dirty="0">
                <a:solidFill>
                  <a:schemeClr val="tx1"/>
                </a:solidFill>
                <a:cs typeface="B Nazanin" panose="00000400000000000000" pitchFamily="2" charset="-78"/>
              </a:rPr>
              <a:t>Ti</a:t>
            </a:r>
            <a:r>
              <a:rPr lang="fa-IR" b="1" dirty="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که مراحل آن عبارت اند از:</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استخراج </a:t>
            </a:r>
            <a:r>
              <a:rPr lang="fa-IR" b="1" dirty="0">
                <a:solidFill>
                  <a:schemeClr val="tx1"/>
                </a:solidFill>
                <a:cs typeface="B Nazanin" panose="00000400000000000000" pitchFamily="2" charset="-78"/>
              </a:rPr>
              <a:t>پلازمید</a:t>
            </a:r>
            <a:r>
              <a:rPr lang="en-US" b="1" dirty="0">
                <a:solidFill>
                  <a:schemeClr val="tx1"/>
                </a:solidFill>
                <a:cs typeface="B Nazanin" panose="00000400000000000000" pitchFamily="2" charset="-78"/>
              </a:rPr>
              <a:t>Ti</a:t>
            </a:r>
            <a:r>
              <a:rPr lang="fa-IR" b="1" dirty="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 از باکتری در محل آلودگی بافت گیاهی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a:solidFill>
                  <a:schemeClr val="tx1"/>
                </a:solidFill>
                <a:cs typeface="B Nazanin" panose="00000400000000000000" pitchFamily="2" charset="-78"/>
              </a:rPr>
              <a:t>-جدا </a:t>
            </a:r>
            <a:r>
              <a:rPr lang="fa-IR" b="1" dirty="0" smtClean="0">
                <a:solidFill>
                  <a:schemeClr val="tx1"/>
                </a:solidFill>
                <a:cs typeface="B Nazanin" panose="00000400000000000000" pitchFamily="2" charset="-78"/>
              </a:rPr>
              <a:t>کردن </a:t>
            </a:r>
            <a:r>
              <a:rPr lang="fa-IR" b="1" dirty="0">
                <a:solidFill>
                  <a:schemeClr val="tx1"/>
                </a:solidFill>
                <a:cs typeface="B Nazanin" panose="00000400000000000000" pitchFamily="2" charset="-78"/>
              </a:rPr>
              <a:t>ژن القاکننده ی تومور از پلازمید</a:t>
            </a:r>
            <a:r>
              <a:rPr lang="en-US" b="1" dirty="0">
                <a:solidFill>
                  <a:schemeClr val="tx1"/>
                </a:solidFill>
                <a:cs typeface="B Nazanin" panose="00000400000000000000" pitchFamily="2" charset="-78"/>
              </a:rPr>
              <a:t>Ti</a:t>
            </a:r>
            <a:r>
              <a:rPr lang="fa-IR" b="1" dirty="0">
                <a:solidFill>
                  <a:schemeClr val="tx1"/>
                </a:solidFill>
                <a:cs typeface="B Nazanin" panose="00000400000000000000" pitchFamily="2" charset="-78"/>
              </a:rPr>
              <a:t> </a:t>
            </a: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-جایگزین کردن ژن القاکننده ی تومور از پلازمید</a:t>
            </a:r>
            <a:r>
              <a:rPr lang="en-US" b="1" dirty="0" smtClean="0">
                <a:solidFill>
                  <a:schemeClr val="tx1"/>
                </a:solidFill>
                <a:cs typeface="B Nazanin" panose="00000400000000000000" pitchFamily="2" charset="-78"/>
              </a:rPr>
              <a:t>Ti</a:t>
            </a:r>
            <a:r>
              <a:rPr lang="fa-IR" b="1" dirty="0" smtClean="0">
                <a:solidFill>
                  <a:schemeClr val="tx1"/>
                </a:solidFill>
                <a:cs typeface="B Nazanin" panose="00000400000000000000" pitchFamily="2" charset="-78"/>
              </a:rPr>
              <a:t>   با ژن مطلوب</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-انتقال به گیاه مثلا از راه شلیک </a:t>
            </a:r>
            <a:r>
              <a:rPr lang="en-US" b="1" dirty="0" smtClean="0">
                <a:solidFill>
                  <a:schemeClr val="tx1"/>
                </a:solidFill>
                <a:cs typeface="B Nazanin" panose="00000400000000000000" pitchFamily="2" charset="-78"/>
              </a:rPr>
              <a:t>DNA</a:t>
            </a:r>
            <a:r>
              <a:rPr lang="fa-IR" b="1" dirty="0" smtClean="0">
                <a:solidFill>
                  <a:schemeClr val="tx1"/>
                </a:solidFill>
                <a:cs typeface="B Nazanin" panose="00000400000000000000" pitchFamily="2" charset="-78"/>
              </a:rPr>
              <a:t>نوترکیب حاصل با تفنگ ژنی</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510033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Titr" panose="00000700000000000000" pitchFamily="2" charset="-78"/>
              </a:rPr>
              <a:t>تکنولوژی زیستی در دامداری</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solidFill>
                  <a:srgbClr val="FF0000"/>
                </a:solidFill>
                <a:cs typeface="B Titr" panose="00000700000000000000" pitchFamily="2" charset="-78"/>
              </a:rPr>
              <a:t>اصلاح دام </a:t>
            </a: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Titr" panose="00000700000000000000" pitchFamily="2" charset="-78"/>
              </a:rPr>
              <a:t>روش قدیمی : </a:t>
            </a:r>
            <a:br>
              <a:rPr lang="fa-IR" b="1" dirty="0" smtClean="0">
                <a:cs typeface="B Titr" panose="00000700000000000000" pitchFamily="2" charset="-78"/>
              </a:rPr>
            </a:br>
            <a:r>
              <a:rPr lang="fa-IR" b="1" dirty="0" smtClean="0">
                <a:cs typeface="B Nazanin" panose="00000400000000000000" pitchFamily="2" charset="-78"/>
              </a:rPr>
              <a:t>طی نسل های متوالی انتخاب گاو هایی که شیر بیشتری داشتند برای ادامه ی نسل</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اشکال این روش در طولانی و کم بازده بودن این روش است.</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Titr" panose="00000700000000000000" pitchFamily="2" charset="-78"/>
              </a:rPr>
              <a:t> روش جدید:</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اصلاح دام با استفاده از مهندسی ژنتیک</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92732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498"/>
            <a:ext cx="12192000" cy="6858000"/>
          </a:xfrm>
        </p:spPr>
        <p:txBody>
          <a:bodyPr>
            <a:normAutofit fontScale="90000"/>
          </a:bodyPr>
          <a:lstStyle/>
          <a:p>
            <a:pPr algn="r"/>
            <a:r>
              <a:rPr lang="fa-IR" b="1" dirty="0">
                <a:cs typeface="B Titr" panose="00000700000000000000" pitchFamily="2" charset="-78"/>
              </a:rPr>
              <a:t>تکنولوژی زیستی در </a:t>
            </a:r>
            <a:r>
              <a:rPr lang="fa-IR" b="1" dirty="0" smtClean="0">
                <a:cs typeface="B Titr" panose="00000700000000000000" pitchFamily="2" charset="-78"/>
              </a:rPr>
              <a:t>دامداری</a:t>
            </a:r>
            <a:br>
              <a:rPr lang="fa-IR" b="1" dirty="0" smtClean="0">
                <a:cs typeface="B Titr" panose="00000700000000000000" pitchFamily="2" charset="-78"/>
              </a:rPr>
            </a:br>
            <a:r>
              <a:rPr lang="fa-IR" b="1" dirty="0">
                <a:cs typeface="B Titr" panose="00000700000000000000" pitchFamily="2" charset="-78"/>
              </a:rPr>
              <a:t/>
            </a:r>
            <a:br>
              <a:rPr lang="fa-IR" b="1" dirty="0">
                <a:cs typeface="B Titr" panose="00000700000000000000" pitchFamily="2" charset="-78"/>
              </a:rPr>
            </a:br>
            <a:r>
              <a:rPr lang="fa-IR" b="1" dirty="0" smtClean="0">
                <a:cs typeface="B Titr" panose="00000700000000000000" pitchFamily="2" charset="-78"/>
              </a:rPr>
              <a:t>تولید هورمون رشد گاوی</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هورمون رشد گاوی جهت تولید شیر بیشتر به رژیم غذایی گاو اضافه می شود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sz="4000" b="1" dirty="0" smtClean="0">
                <a:solidFill>
                  <a:srgbClr val="FF0000"/>
                </a:solidFill>
                <a:cs typeface="B Nazanin" panose="00000400000000000000" pitchFamily="2" charset="-78"/>
              </a:rPr>
              <a:t>روش قدیمی:</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استخراج این هورمون از مغز (هیپوفیز)گاوهای کشته شده</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sz="4000" b="1" dirty="0" smtClean="0">
                <a:solidFill>
                  <a:srgbClr val="FF0000"/>
                </a:solidFill>
                <a:cs typeface="B Nazanin" panose="00000400000000000000" pitchFamily="2" charset="-78"/>
              </a:rPr>
              <a:t>روش جدید:</a:t>
            </a: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-وارد کردن ژن هورمون گاوی به باکتری</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تولید هورمون توسط باکتری با هزینه ای کم</a:t>
            </a:r>
            <a:br>
              <a:rPr lang="fa-IR" b="1" dirty="0" smtClean="0">
                <a:cs typeface="B Nazanin" panose="00000400000000000000" pitchFamily="2" charset="-78"/>
              </a:rPr>
            </a:br>
            <a:r>
              <a:rPr lang="fa-IR" b="1" dirty="0" smtClean="0">
                <a:cs typeface="B Nazanin" panose="00000400000000000000" pitchFamily="2" charset="-78"/>
              </a:rPr>
              <a:t>-اضافه کردن هورمون تولیدی به رژیم غذایی گاوها</a:t>
            </a: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156345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a:cs typeface="B Titr" panose="00000700000000000000" pitchFamily="2" charset="-78"/>
              </a:rPr>
              <a:t>تکنولوژی زیستی در </a:t>
            </a:r>
            <a:r>
              <a:rPr lang="fa-IR" b="1" dirty="0" smtClean="0">
                <a:cs typeface="B Titr" panose="00000700000000000000" pitchFamily="2" charset="-78"/>
              </a:rPr>
              <a:t>دامداری</a:t>
            </a:r>
            <a:br>
              <a:rPr lang="fa-IR" b="1" dirty="0" smtClean="0">
                <a:cs typeface="B Titr" panose="000007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solidFill>
                  <a:srgbClr val="FF0000"/>
                </a:solidFill>
                <a:cs typeface="B Titr" panose="00000700000000000000" pitchFamily="2" charset="-78"/>
              </a:rPr>
              <a:t>تولید پروتئین های مفید از نطر پزشکی</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در این روش ژن های انسان را به دام وارد می کنند.</a:t>
            </a:r>
            <a:br>
              <a:rPr lang="fa-IR" b="1" dirty="0" smtClean="0">
                <a:cs typeface="B Nazanin" panose="00000400000000000000" pitchFamily="2" charset="-78"/>
              </a:rPr>
            </a:br>
            <a:r>
              <a:rPr lang="fa-IR" b="1" dirty="0" smtClean="0">
                <a:cs typeface="B Nazanin" panose="00000400000000000000" pitchFamily="2" charset="-78"/>
              </a:rPr>
              <a:t>- پروتئین های انسان در شیر دام ظاهر می شود.</a:t>
            </a:r>
            <a:br>
              <a:rPr lang="fa-IR" b="1" dirty="0" smtClean="0">
                <a:cs typeface="B Nazanin" panose="00000400000000000000" pitchFamily="2" charset="-78"/>
              </a:rPr>
            </a:br>
            <a:r>
              <a:rPr lang="fa-IR" b="1" dirty="0" smtClean="0">
                <a:cs typeface="B Nazanin" panose="00000400000000000000" pitchFamily="2" charset="-78"/>
              </a:rPr>
              <a:t>- پروتئین ها را از شیر دام استخراج می کنند و برای اهداف دارویی به کار می برند</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Titr" panose="00000700000000000000" pitchFamily="2" charset="-78"/>
              </a:rPr>
              <a:t/>
            </a:r>
            <a:br>
              <a:rPr lang="fa-IR" b="1" dirty="0">
                <a:cs typeface="B Titr" panose="00000700000000000000" pitchFamily="2" charset="-78"/>
              </a:rPr>
            </a:br>
            <a:r>
              <a:rPr lang="fa-IR" b="1" dirty="0" smtClean="0">
                <a:cs typeface="B Titr" panose="00000700000000000000" pitchFamily="2" charset="-78"/>
              </a:rPr>
              <a:t>توجه: این روش بیشتر برای پروتئین های پیچیده ی انسانی به کار می روند که توسط باکتری ها نمی توانند تولید شوند.</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solidFill>
                  <a:srgbClr val="FF0000"/>
                </a:solidFill>
                <a:cs typeface="B Titr" panose="00000700000000000000" pitchFamily="2" charset="-78"/>
              </a:rPr>
              <a:t>جانور تراژن(</a:t>
            </a:r>
            <a:r>
              <a:rPr lang="en-US" sz="2200" b="1" dirty="0" smtClean="0">
                <a:solidFill>
                  <a:srgbClr val="FF0000"/>
                </a:solidFill>
                <a:cs typeface="B Titr" panose="00000700000000000000" pitchFamily="2" charset="-78"/>
              </a:rPr>
              <a:t>Transgenic</a:t>
            </a:r>
            <a:r>
              <a:rPr lang="fa-IR" b="1" dirty="0" smtClean="0">
                <a:solidFill>
                  <a:srgbClr val="FF0000"/>
                </a:solidFill>
                <a:cs typeface="B Titr" panose="00000700000000000000" pitchFamily="2" charset="-78"/>
              </a:rPr>
              <a:t>): جانوری که در سلول های آن </a:t>
            </a:r>
            <a:r>
              <a:rPr lang="en-US" b="1" dirty="0" smtClean="0">
                <a:solidFill>
                  <a:srgbClr val="FF0000"/>
                </a:solidFill>
                <a:cs typeface="B Titr" panose="00000700000000000000" pitchFamily="2" charset="-78"/>
              </a:rPr>
              <a:t>DNA</a:t>
            </a:r>
            <a:r>
              <a:rPr lang="fa-IR" b="1" dirty="0" smtClean="0">
                <a:solidFill>
                  <a:srgbClr val="FF0000"/>
                </a:solidFill>
                <a:cs typeface="B Titr" panose="00000700000000000000" pitchFamily="2" charset="-78"/>
              </a:rPr>
              <a:t>بیگانه وجود دارد</a:t>
            </a:r>
            <a:r>
              <a:rPr lang="fa-IR" b="1" dirty="0" smtClean="0">
                <a:cs typeface="B Nazanin" panose="00000400000000000000" pitchFamily="2" charset="-78"/>
              </a:rPr>
              <a:t/>
            </a:r>
            <a:br>
              <a:rPr lang="fa-IR" b="1" dirty="0" smtClean="0">
                <a:cs typeface="B Nazanin" panose="00000400000000000000" pitchFamily="2" charset="-78"/>
              </a:rPr>
            </a:b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0457372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a:cs typeface="B Titr" panose="00000700000000000000" pitchFamily="2" charset="-78"/>
              </a:rPr>
              <a:t>تکنولوژی زیستی در دامداری</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solidFill>
                  <a:srgbClr val="FF0000"/>
                </a:solidFill>
                <a:cs typeface="B Titr" panose="00000700000000000000" pitchFamily="2" charset="-78"/>
              </a:rPr>
              <a:t>کلون کردن از سلول های تخصص یافته</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Titr" panose="00000700000000000000" pitchFamily="2" charset="-78"/>
              </a:rPr>
              <a:t>روش قدیمی :</a:t>
            </a:r>
            <a:br>
              <a:rPr lang="fa-IR" b="1" dirty="0" smtClean="0">
                <a:cs typeface="B Titr" panose="00000700000000000000" pitchFamily="2" charset="-78"/>
              </a:rPr>
            </a:br>
            <a:r>
              <a:rPr lang="fa-IR" b="1" dirty="0">
                <a:cs typeface="B Titr" panose="00000700000000000000" pitchFamily="2" charset="-78"/>
              </a:rPr>
              <a:t/>
            </a:r>
            <a:br>
              <a:rPr lang="fa-IR" b="1" dirty="0">
                <a:cs typeface="B Titr" panose="00000700000000000000" pitchFamily="2" charset="-78"/>
              </a:rPr>
            </a:br>
            <a:r>
              <a:rPr lang="fa-IR" b="1" dirty="0" smtClean="0">
                <a:cs typeface="B Titr" panose="00000700000000000000" pitchFamily="2" charset="-78"/>
              </a:rPr>
              <a:t> </a:t>
            </a:r>
            <a:r>
              <a:rPr lang="fa-IR" b="1" dirty="0" smtClean="0">
                <a:cs typeface="B Nazanin" panose="00000400000000000000" pitchFamily="2" charset="-78"/>
              </a:rPr>
              <a:t>با استفاده از سلول های جنینی و نوزادی</a:t>
            </a:r>
            <a:r>
              <a:rPr lang="fa-IR" b="1" dirty="0">
                <a:cs typeface="B Nazanin" panose="00000400000000000000" pitchFamily="2" charset="-78"/>
              </a:rPr>
              <a:t/>
            </a:r>
            <a:br>
              <a:rPr lang="fa-IR" b="1" dirty="0">
                <a:cs typeface="B Nazanin" panose="00000400000000000000" pitchFamily="2" charset="-78"/>
              </a:rPr>
            </a:br>
            <a:r>
              <a:rPr lang="fa-IR" b="1" dirty="0" smtClean="0">
                <a:solidFill>
                  <a:schemeClr val="tx1"/>
                </a:solidFill>
                <a:cs typeface="B Titr" panose="00000700000000000000" pitchFamily="2" charset="-78"/>
              </a:rPr>
              <a:t/>
            </a:r>
            <a:br>
              <a:rPr lang="fa-IR" b="1" dirty="0" smtClean="0">
                <a:solidFill>
                  <a:schemeClr val="tx1"/>
                </a:solidFill>
                <a:cs typeface="B Titr" panose="00000700000000000000" pitchFamily="2" charset="-78"/>
              </a:rPr>
            </a:br>
            <a:r>
              <a:rPr lang="fa-IR" b="1" dirty="0" smtClean="0">
                <a:solidFill>
                  <a:schemeClr val="tx1"/>
                </a:solidFill>
                <a:cs typeface="B Titr" panose="00000700000000000000" pitchFamily="2" charset="-78"/>
              </a:rPr>
              <a:t>مهندسی ژنتیک :</a:t>
            </a:r>
            <a:br>
              <a:rPr lang="fa-IR" b="1" dirty="0" smtClean="0">
                <a:solidFill>
                  <a:schemeClr val="tx1"/>
                </a:solidFill>
                <a:cs typeface="B Titr" panose="000007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محققان تصور می کردند که با سلول های تخصص یافته نمی توان برای تولید موجود زنده استفاده کرد ولی </a:t>
            </a:r>
            <a:r>
              <a:rPr lang="fa-IR" b="1" dirty="0" smtClean="0">
                <a:solidFill>
                  <a:srgbClr val="FF0000"/>
                </a:solidFill>
                <a:cs typeface="B Titr" panose="00000700000000000000" pitchFamily="2" charset="-78"/>
              </a:rPr>
              <a:t>یان ویلموت </a:t>
            </a:r>
            <a:r>
              <a:rPr lang="fa-IR" b="1" dirty="0" smtClean="0">
                <a:cs typeface="B Nazanin" panose="00000400000000000000" pitchFamily="2" charset="-78"/>
              </a:rPr>
              <a:t>این  فرضیه را رد کرد</a:t>
            </a:r>
            <a:br>
              <a:rPr lang="fa-IR" b="1" dirty="0" smtClean="0">
                <a:cs typeface="B Nazanin" panose="00000400000000000000" pitchFamily="2" charset="-78"/>
              </a:rPr>
            </a:br>
            <a:r>
              <a:rPr lang="fa-IR" b="1" dirty="0" smtClean="0">
                <a:cs typeface="B Nazanin" panose="00000400000000000000" pitchFamily="2" charset="-78"/>
              </a:rPr>
              <a:t> </a:t>
            </a:r>
            <a:br>
              <a:rPr lang="fa-IR" b="1" dirty="0" smtClean="0">
                <a:cs typeface="B Nazanin" panose="00000400000000000000" pitchFamily="2" charset="-78"/>
              </a:rPr>
            </a:br>
            <a:r>
              <a:rPr lang="fa-IR" b="1" dirty="0" smtClean="0">
                <a:cs typeface="B Titr" panose="00000700000000000000" pitchFamily="2" charset="-78"/>
              </a:rPr>
              <a:t>کار او : کلون کردن هسته سلول پستان یک گوسفند بالغ و تولید یک بره</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t>
            </a: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39363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p:spPr>
        <p:txBody>
          <a:bodyPr>
            <a:normAutofit fontScale="90000"/>
          </a:bodyPr>
          <a:lstStyle/>
          <a:p>
            <a:pPr algn="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r>
              <a:rPr lang="fa-IR" dirty="0" smtClean="0">
                <a:solidFill>
                  <a:schemeClr val="bg1"/>
                </a:solidFill>
                <a:cs typeface="B Titr" panose="00000700000000000000" pitchFamily="2" charset="-78"/>
              </a:rPr>
              <a:t/>
            </a:r>
            <a:br>
              <a:rPr lang="fa-IR" dirty="0" smtClean="0">
                <a:solidFill>
                  <a:schemeClr val="bg1"/>
                </a:solidFill>
                <a:cs typeface="B Titr" panose="00000700000000000000" pitchFamily="2" charset="-78"/>
              </a:rPr>
            </a:br>
            <a:r>
              <a:rPr lang="fa-IR" dirty="0">
                <a:solidFill>
                  <a:schemeClr val="bg1"/>
                </a:solidFill>
                <a:cs typeface="B Titr" panose="00000700000000000000" pitchFamily="2" charset="-78"/>
              </a:rPr>
              <a:t/>
            </a:r>
            <a:br>
              <a:rPr lang="fa-IR" dirty="0">
                <a:solidFill>
                  <a:schemeClr val="bg1"/>
                </a:solidFill>
                <a:cs typeface="B Titr" panose="00000700000000000000" pitchFamily="2" charset="-78"/>
              </a:rPr>
            </a:br>
            <a:endParaRPr lang="fa-IR" dirty="0">
              <a:solidFill>
                <a:schemeClr val="bg1"/>
              </a:solidFill>
              <a:cs typeface="B Titr" panose="00000700000000000000" pitchFamily="2" charset="-78"/>
            </a:endParaRPr>
          </a:p>
        </p:txBody>
      </p:sp>
      <p:pic>
        <p:nvPicPr>
          <p:cNvPr id="4" name="Picture 3"/>
          <p:cNvPicPr>
            <a:picLocks noChangeAspect="1"/>
          </p:cNvPicPr>
          <p:nvPr/>
        </p:nvPicPr>
        <p:blipFill rotWithShape="1">
          <a:blip r:embed="rId3"/>
          <a:srcRect l="13559" t="31303" r="11918" b="13613"/>
          <a:stretch/>
        </p:blipFill>
        <p:spPr>
          <a:xfrm>
            <a:off x="0" y="-123985"/>
            <a:ext cx="12192000" cy="6981986"/>
          </a:xfrm>
          <a:prstGeom prst="rect">
            <a:avLst/>
          </a:prstGeom>
        </p:spPr>
      </p:pic>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211500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Titr" panose="00000700000000000000" pitchFamily="2" charset="-78"/>
              </a:rPr>
              <a:t>مراحل آزمایش یان ویلموت</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1- از یک </a:t>
            </a:r>
            <a:r>
              <a:rPr lang="fa-IR" b="1" dirty="0" smtClean="0">
                <a:solidFill>
                  <a:srgbClr val="FF0000"/>
                </a:solidFill>
                <a:cs typeface="B Nazanin" panose="00000400000000000000" pitchFamily="2" charset="-78"/>
              </a:rPr>
              <a:t>گوسفند ماده</a:t>
            </a:r>
            <a:r>
              <a:rPr lang="fa-IR" b="1" dirty="0" smtClean="0">
                <a:cs typeface="B Nazanin" panose="00000400000000000000" pitchFamily="2" charset="-78"/>
              </a:rPr>
              <a:t>(بر اساس شکل) </a:t>
            </a:r>
            <a:r>
              <a:rPr lang="fa-IR" b="1" u="sng" dirty="0" smtClean="0">
                <a:cs typeface="B Nazanin" panose="00000400000000000000" pitchFamily="2" charset="-78"/>
              </a:rPr>
              <a:t>سلول های غده های پستانی </a:t>
            </a:r>
            <a:r>
              <a:rPr lang="fa-IR" b="1" dirty="0" smtClean="0">
                <a:cs typeface="B Nazanin" panose="00000400000000000000" pitchFamily="2" charset="-78"/>
              </a:rPr>
              <a:t>را خارج کرد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solidFill>
                  <a:srgbClr val="C00000"/>
                </a:solidFill>
                <a:cs typeface="B Nazanin" panose="00000400000000000000" pitchFamily="2" charset="-78"/>
              </a:rPr>
              <a:t>(این سلول ها در محیط کشت ویژه ای قرار گرفتند که چرخه ی سلول را متوقف میکرد)</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از </a:t>
            </a:r>
            <a:r>
              <a:rPr lang="fa-IR" b="1" dirty="0" smtClean="0">
                <a:solidFill>
                  <a:srgbClr val="FF0000"/>
                </a:solidFill>
                <a:cs typeface="B Nazanin" panose="00000400000000000000" pitchFamily="2" charset="-78"/>
              </a:rPr>
              <a:t>گوسفند ماده ی دیگری</a:t>
            </a:r>
            <a:r>
              <a:rPr lang="fa-IR" b="1" dirty="0" smtClean="0">
                <a:cs typeface="B Nazanin" panose="00000400000000000000" pitchFamily="2" charset="-78"/>
              </a:rPr>
              <a:t>(بر اساس شکل و مفهوم کتاب با توجه به گرفتن تخمک از آن) </a:t>
            </a:r>
            <a:r>
              <a:rPr lang="fa-IR" b="1" u="sng" dirty="0" smtClean="0">
                <a:cs typeface="B Nazanin" panose="00000400000000000000" pitchFamily="2" charset="-78"/>
              </a:rPr>
              <a:t>سلول های تخمک را استخراج و هسته های آنها را خارج</a:t>
            </a:r>
            <a:r>
              <a:rPr lang="fa-IR" b="1" dirty="0" smtClean="0">
                <a:cs typeface="B Nazanin" panose="00000400000000000000" pitchFamily="2" charset="-78"/>
              </a:rPr>
              <a:t> کرد</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2-سلول پستانی را در کنار تخمک بدون هسته قرار داد و با تحریک الکتریکی موجب باز شدن غشای دو سلول و ادغام آنها شد</a:t>
            </a:r>
            <a:br>
              <a:rPr lang="fa-IR" b="1" dirty="0" smtClean="0">
                <a:cs typeface="B Nazanin" panose="00000400000000000000" pitchFamily="2" charset="-78"/>
              </a:rPr>
            </a:br>
            <a:r>
              <a:rPr lang="fa-IR" b="1" dirty="0" smtClean="0">
                <a:cs typeface="B Nazanin" panose="00000400000000000000" pitchFamily="2" charset="-78"/>
              </a:rPr>
              <a:t>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072520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endParaRPr lang="fa-IR" b="1" dirty="0">
              <a:cs typeface="B Nazanin" panose="00000400000000000000" pitchFamily="2" charset="-78"/>
            </a:endParaRPr>
          </a:p>
        </p:txBody>
      </p:sp>
      <p:pic>
        <p:nvPicPr>
          <p:cNvPr id="3" name="Picture 2"/>
          <p:cNvPicPr>
            <a:picLocks noChangeAspect="1"/>
          </p:cNvPicPr>
          <p:nvPr/>
        </p:nvPicPr>
        <p:blipFill rotWithShape="1">
          <a:blip r:embed="rId2"/>
          <a:srcRect l="14354" t="24311" r="12871" b="9586"/>
          <a:stretch/>
        </p:blipFill>
        <p:spPr>
          <a:xfrm>
            <a:off x="1" y="0"/>
            <a:ext cx="12192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425470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Titr" panose="00000700000000000000" pitchFamily="2" charset="-78"/>
              </a:rPr>
              <a:t>مراحل آزمایش یان ویلموت</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3- این سلول حاصل </a:t>
            </a:r>
            <a:r>
              <a:rPr lang="fa-IR" b="1" dirty="0" smtClean="0">
                <a:solidFill>
                  <a:srgbClr val="FF0000"/>
                </a:solidFill>
                <a:cs typeface="B Nazanin" panose="00000400000000000000" pitchFamily="2" charset="-78"/>
              </a:rPr>
              <a:t>تقسیمات میتوزی </a:t>
            </a:r>
            <a:r>
              <a:rPr lang="fa-IR" b="1" dirty="0" smtClean="0">
                <a:cs typeface="B Nazanin" panose="00000400000000000000" pitchFamily="2" charset="-78"/>
              </a:rPr>
              <a:t>خود را شروع کرد و اولین سلول های جنینی را حاصل کرد.</a:t>
            </a:r>
            <a:br>
              <a:rPr lang="fa-IR" b="1" dirty="0" smtClean="0">
                <a:cs typeface="B Nazanin" panose="00000400000000000000" pitchFamily="2" charset="-78"/>
              </a:rPr>
            </a:br>
            <a:r>
              <a:rPr lang="fa-IR" b="1" dirty="0" smtClean="0">
                <a:cs typeface="B Nazanin" panose="00000400000000000000" pitchFamily="2" charset="-78"/>
              </a:rPr>
              <a:t>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4- جنین در آزمایشگاه رشد و نمو یافت</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5- سپس به رحم گوسفند ماده (مادر جانشینی)دیگری انتقال یافت</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6- پس از </a:t>
            </a:r>
            <a:r>
              <a:rPr lang="fa-IR" b="1" dirty="0" smtClean="0">
                <a:solidFill>
                  <a:srgbClr val="FF0000"/>
                </a:solidFill>
                <a:cs typeface="B Nazanin" panose="00000400000000000000" pitchFamily="2" charset="-78"/>
              </a:rPr>
              <a:t>5 ماه حاملگی </a:t>
            </a:r>
            <a:r>
              <a:rPr lang="fa-IR" b="1" dirty="0" smtClean="0">
                <a:cs typeface="B Nazanin" panose="00000400000000000000" pitchFamily="2" charset="-78"/>
              </a:rPr>
              <a:t>بره ای متولد شد و آن را  دالی  نامیدند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326035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endParaRPr lang="fa-IR" b="1" dirty="0">
              <a:cs typeface="B Nazanin" panose="00000400000000000000" pitchFamily="2" charset="-78"/>
            </a:endParaRPr>
          </a:p>
        </p:txBody>
      </p:sp>
      <p:pic>
        <p:nvPicPr>
          <p:cNvPr id="3" name="Picture 2"/>
          <p:cNvPicPr>
            <a:picLocks noChangeAspect="1"/>
          </p:cNvPicPr>
          <p:nvPr/>
        </p:nvPicPr>
        <p:blipFill rotWithShape="1">
          <a:blip r:embed="rId2"/>
          <a:srcRect l="14672" t="34905" r="12553" b="23781"/>
          <a:stretch/>
        </p:blipFill>
        <p:spPr>
          <a:xfrm>
            <a:off x="0" y="0"/>
            <a:ext cx="12187313"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006248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Titr" panose="00000700000000000000" pitchFamily="2" charset="-78"/>
              </a:rPr>
              <a:t>نکات آزمایش یان ویلموت</a:t>
            </a: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1- در این آزمایش از سه گوسفند استفاده شده بود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2- همه ی گوسفندهای مورد استفاده ماده بودند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3-تعداد حالات ممکن در انواع و تعداد گوسفند ها</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a:t>
            </a:r>
            <a:r>
              <a:rPr lang="fa-IR" b="1" dirty="0" smtClean="0">
                <a:solidFill>
                  <a:srgbClr val="FF0000"/>
                </a:solidFill>
                <a:cs typeface="B Titr" panose="00000700000000000000" pitchFamily="2" charset="-78"/>
              </a:rPr>
              <a:t>حداکثر 3 عدد</a:t>
            </a:r>
            <a:r>
              <a:rPr lang="fa-IR" b="1" dirty="0" smtClean="0">
                <a:cs typeface="B Nazanin" panose="00000400000000000000" pitchFamily="2" charset="-78"/>
              </a:rPr>
              <a:t>(دهنده ی سلول تمایز یافته،دهنده ی تخمک و مادر جانشینی)</a:t>
            </a:r>
            <a:br>
              <a:rPr lang="fa-IR" b="1" dirty="0" smtClean="0">
                <a:cs typeface="B Nazanin" panose="00000400000000000000" pitchFamily="2" charset="-78"/>
              </a:rPr>
            </a:br>
            <a:r>
              <a:rPr lang="fa-IR" b="1" dirty="0" smtClean="0">
                <a:cs typeface="B Nazanin" panose="00000400000000000000" pitchFamily="2" charset="-78"/>
              </a:rPr>
              <a:t> -</a:t>
            </a:r>
            <a:r>
              <a:rPr lang="fa-IR" b="1" dirty="0" smtClean="0">
                <a:solidFill>
                  <a:srgbClr val="FF0000"/>
                </a:solidFill>
                <a:cs typeface="B Titr" panose="00000700000000000000" pitchFamily="2" charset="-78"/>
              </a:rPr>
              <a:t>حداقل 1 عدد</a:t>
            </a:r>
            <a:r>
              <a:rPr lang="fa-IR" sz="3100" b="1" dirty="0" smtClean="0">
                <a:cs typeface="B Nazanin" panose="00000400000000000000" pitchFamily="2" charset="-78"/>
              </a:rPr>
              <a:t>(یک گوسفند ماده دهنده </a:t>
            </a:r>
            <a:r>
              <a:rPr lang="fa-IR" sz="3100" b="1" dirty="0">
                <a:cs typeface="B Nazanin" panose="00000400000000000000" pitchFamily="2" charset="-78"/>
              </a:rPr>
              <a:t>ی سلول تمایز یافته،دهنده ی تخمک و مادر </a:t>
            </a:r>
            <a:r>
              <a:rPr lang="fa-IR" sz="3100" b="1" dirty="0" smtClean="0">
                <a:cs typeface="B Nazanin" panose="00000400000000000000" pitchFamily="2" charset="-78"/>
              </a:rPr>
              <a:t>جانشینی)</a:t>
            </a:r>
            <a:br>
              <a:rPr lang="fa-IR" sz="3100"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a:t>
            </a:r>
            <a:r>
              <a:rPr lang="fa-IR" b="1" dirty="0" smtClean="0">
                <a:solidFill>
                  <a:srgbClr val="FF0000"/>
                </a:solidFill>
                <a:cs typeface="B Titr" panose="00000700000000000000" pitchFamily="2" charset="-78"/>
              </a:rPr>
              <a:t>حداکثر 2نوع</a:t>
            </a:r>
            <a:r>
              <a:rPr lang="fa-IR" sz="3100" b="1" dirty="0" smtClean="0">
                <a:cs typeface="B Nazanin" panose="00000400000000000000" pitchFamily="2" charset="-78"/>
              </a:rPr>
              <a:t>(دهنده </a:t>
            </a:r>
            <a:r>
              <a:rPr lang="fa-IR" sz="3100" b="1" dirty="0">
                <a:cs typeface="B Nazanin" panose="00000400000000000000" pitchFamily="2" charset="-78"/>
              </a:rPr>
              <a:t>ی سلول تمایز </a:t>
            </a:r>
            <a:r>
              <a:rPr lang="fa-IR" sz="3100" b="1" dirty="0" smtClean="0">
                <a:cs typeface="B Nazanin" panose="00000400000000000000" pitchFamily="2" charset="-78"/>
              </a:rPr>
              <a:t>یافته(نر)،</a:t>
            </a:r>
            <a:r>
              <a:rPr lang="fa-IR" sz="3100" b="1" dirty="0">
                <a:cs typeface="B Nazanin" panose="00000400000000000000" pitchFamily="2" charset="-78"/>
              </a:rPr>
              <a:t>دهنده ی </a:t>
            </a:r>
            <a:r>
              <a:rPr lang="fa-IR" sz="3100" b="1" dirty="0" smtClean="0">
                <a:cs typeface="B Nazanin" panose="00000400000000000000" pitchFamily="2" charset="-78"/>
              </a:rPr>
              <a:t>تخمک(ماده)و </a:t>
            </a:r>
            <a:r>
              <a:rPr lang="fa-IR" sz="3100" b="1" dirty="0">
                <a:cs typeface="B Nazanin" panose="00000400000000000000" pitchFamily="2" charset="-78"/>
              </a:rPr>
              <a:t>مادر </a:t>
            </a:r>
            <a:r>
              <a:rPr lang="fa-IR" sz="3100" b="1" dirty="0" smtClean="0">
                <a:cs typeface="B Nazanin" panose="00000400000000000000" pitchFamily="2" charset="-78"/>
              </a:rPr>
              <a:t>جانشینی(ماده))</a:t>
            </a: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a:t>
            </a:r>
            <a:r>
              <a:rPr lang="fa-IR" b="1" dirty="0" smtClean="0">
                <a:solidFill>
                  <a:srgbClr val="FF0000"/>
                </a:solidFill>
                <a:cs typeface="B Titr" panose="00000700000000000000" pitchFamily="2" charset="-78"/>
              </a:rPr>
              <a:t>حداقل </a:t>
            </a:r>
            <a:r>
              <a:rPr lang="fa-IR" b="1" dirty="0">
                <a:solidFill>
                  <a:srgbClr val="FF0000"/>
                </a:solidFill>
                <a:cs typeface="B Titr" panose="00000700000000000000" pitchFamily="2" charset="-78"/>
              </a:rPr>
              <a:t>1 </a:t>
            </a:r>
            <a:r>
              <a:rPr lang="fa-IR" b="1" dirty="0" smtClean="0">
                <a:solidFill>
                  <a:srgbClr val="FF0000"/>
                </a:solidFill>
                <a:cs typeface="B Titr" panose="00000700000000000000" pitchFamily="2" charset="-78"/>
              </a:rPr>
              <a:t>نوع</a:t>
            </a:r>
            <a:r>
              <a:rPr lang="fa-IR" sz="3100" b="1" dirty="0" smtClean="0">
                <a:cs typeface="B Nazanin" panose="00000400000000000000" pitchFamily="2" charset="-78"/>
              </a:rPr>
              <a:t>(گوسفند </a:t>
            </a:r>
            <a:r>
              <a:rPr lang="fa-IR" sz="3100" b="1" dirty="0">
                <a:cs typeface="B Nazanin" panose="00000400000000000000" pitchFamily="2" charset="-78"/>
              </a:rPr>
              <a:t>ماده دهنده ی سلول تمایز یافته،دهنده ی تخمک و مادر جانشینی)</a:t>
            </a: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188770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fontScale="90000"/>
          </a:bodyPr>
          <a:lstStyle/>
          <a:p>
            <a:pPr algn="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4- بره ی دالی از نظر ژنتیکی کاملا شبیه گوسفندی بود که سلول های پستانی از آن گرفته شد</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پس بره ی دالی ماده بود</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5- کلون شدن در مورد گوسفند ،گاو و موش انجام گرفته است</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پس کلون کردن در مورد سایر </a:t>
            </a:r>
            <a:r>
              <a:rPr lang="fa-IR" b="1" dirty="0" smtClean="0">
                <a:solidFill>
                  <a:srgbClr val="FF0000"/>
                </a:solidFill>
                <a:cs typeface="B Nazanin" panose="00000400000000000000" pitchFamily="2" charset="-78"/>
              </a:rPr>
              <a:t>پستانداران </a:t>
            </a:r>
            <a:r>
              <a:rPr lang="fa-IR" b="1" dirty="0" smtClean="0">
                <a:solidFill>
                  <a:schemeClr val="tx1"/>
                </a:solidFill>
                <a:cs typeface="B Nazanin" panose="00000400000000000000" pitchFamily="2" charset="-78"/>
              </a:rPr>
              <a:t>نیز امکان پذیر است</a:t>
            </a: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6- کلون کردن انسان نیز غیرقابل تصور نیست فقط نکته  مهم پاسخگویی به قوانین اخلاقی این کار است.</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1853220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ormAutofit/>
          </a:bodyPr>
          <a:lstStyle/>
          <a:p>
            <a:pPr algn="r"/>
            <a:r>
              <a:rPr lang="en-US" b="1" dirty="0">
                <a:cs typeface="B Nazanin" panose="00000400000000000000" pitchFamily="2" charset="-78"/>
              </a:rPr>
              <a:t> </a:t>
            </a:r>
            <a:r>
              <a:rPr lang="en-US" b="1" dirty="0" smtClean="0">
                <a:cs typeface="B Nazanin" panose="00000400000000000000" pitchFamily="2" charset="-78"/>
              </a:rPr>
              <a:t/>
            </a:r>
            <a:br>
              <a:rPr lang="en-US" b="1" dirty="0" smtClean="0">
                <a:cs typeface="B Nazanin" panose="00000400000000000000" pitchFamily="2" charset="-78"/>
              </a:rPr>
            </a:br>
            <a:r>
              <a:rPr lang="fa-IR" b="1" dirty="0" smtClean="0">
                <a:cs typeface="B Nazanin" panose="00000400000000000000" pitchFamily="2" charset="-78"/>
              </a:rPr>
              <a:t>- مدرس گرامی و دانش آموز عزیز خواهشمندیم که در صورت وجود </a:t>
            </a:r>
            <a:br>
              <a:rPr lang="fa-IR" b="1" dirty="0" smtClean="0">
                <a:cs typeface="B Nazanin" panose="00000400000000000000" pitchFamily="2" charset="-78"/>
              </a:rPr>
            </a:br>
            <a:r>
              <a:rPr lang="fa-IR" b="1" dirty="0" smtClean="0">
                <a:cs typeface="B Nazanin" panose="00000400000000000000" pitchFamily="2" charset="-78"/>
              </a:rPr>
              <a:t>هرگونه اشتباه تایپی یا علمی در مجوعه ی پاورپوینت ها آنرا به آدرس سایت </a:t>
            </a:r>
            <a:r>
              <a:rPr lang="en-US" b="1" dirty="0" smtClean="0">
                <a:cs typeface="B Nazanin" panose="00000400000000000000" pitchFamily="2" charset="-78"/>
              </a:rPr>
              <a:t>www.biology86.ir</a:t>
            </a:r>
            <a:r>
              <a:rPr lang="fa-IR" b="1" dirty="0" smtClean="0">
                <a:cs typeface="B Nazanin" panose="00000400000000000000" pitchFamily="2" charset="-78"/>
              </a:rPr>
              <a:t> اطلاع دهید.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انتقادات و پیشنهادهای شما موجب پیشرفت و تهیه ی مجموعه های بهتر زیست شناسی خواهد بود.</a:t>
            </a:r>
            <a:br>
              <a:rPr lang="fa-IR" b="1" dirty="0" smtClean="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b="1" dirty="0">
                <a:cs typeface="B Nazanin" panose="00000400000000000000" pitchFamily="2" charset="-78"/>
              </a:rPr>
              <a:t> </a:t>
            </a:r>
            <a:r>
              <a:rPr lang="fa-IR" b="1" dirty="0" smtClean="0">
                <a:cs typeface="B Nazanin" panose="00000400000000000000" pitchFamily="2" charset="-78"/>
              </a:rPr>
              <a:t>                                          با تشکر-محمدی محصل</a:t>
            </a:r>
            <a:endParaRPr lang="fa-IR" b="1" dirty="0">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393559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20370" y="788789"/>
            <a:ext cx="9251122" cy="4524315"/>
          </a:xfrm>
          <a:prstGeom prst="rect">
            <a:avLst/>
          </a:prstGeom>
          <a:noFill/>
        </p:spPr>
        <p:txBody>
          <a:bodyPr wrap="square" rtlCol="0">
            <a:spAutoFit/>
          </a:bodyPr>
          <a:lstStyle/>
          <a:p>
            <a:pPr algn="r" rtl="1">
              <a:lnSpc>
                <a:spcPct val="150000"/>
              </a:lnSpc>
            </a:pPr>
            <a:r>
              <a:rPr lang="fa-IR" sz="2400" dirty="0" smtClean="0">
                <a:cs typeface="B Homa" panose="00000400000000000000" pitchFamily="2" charset="-78"/>
              </a:rPr>
              <a:t>توجه:</a:t>
            </a:r>
          </a:p>
          <a:p>
            <a:pPr algn="r" rtl="1">
              <a:lnSpc>
                <a:spcPct val="150000"/>
              </a:lnSpc>
            </a:pPr>
            <a:r>
              <a:rPr lang="fa-IR" sz="2400" dirty="0" smtClean="0">
                <a:cs typeface="B Homa" panose="00000400000000000000" pitchFamily="2" charset="-78"/>
              </a:rPr>
              <a:t>این پاورپوینت ها برای تدریس در کلاس های هوشمند تهیه شده اند.</a:t>
            </a:r>
          </a:p>
          <a:p>
            <a:pPr algn="r" rtl="1">
              <a:lnSpc>
                <a:spcPct val="150000"/>
              </a:lnSpc>
            </a:pPr>
            <a:r>
              <a:rPr lang="fa-IR" sz="2400" dirty="0" smtClean="0">
                <a:cs typeface="B Homa" panose="00000400000000000000" pitchFamily="2" charset="-78"/>
              </a:rPr>
              <a:t>هرگونه استفاده از این پاورپوینت ها بدون اجازه تولید کننده غیر مجاز و بر خلاف رضایت ماست </a:t>
            </a:r>
            <a:r>
              <a:rPr lang="fa-IR" sz="2400" dirty="0" smtClean="0">
                <a:solidFill>
                  <a:srgbClr val="FF0000"/>
                </a:solidFill>
                <a:cs typeface="B Homa" panose="00000400000000000000" pitchFamily="2" charset="-78"/>
              </a:rPr>
              <a:t>و شرعا حرام </a:t>
            </a:r>
            <a:r>
              <a:rPr lang="fa-IR" sz="2400" dirty="0" smtClean="0">
                <a:cs typeface="B Homa" panose="00000400000000000000" pitchFamily="2" charset="-78"/>
              </a:rPr>
              <a:t>است.</a:t>
            </a:r>
          </a:p>
          <a:p>
            <a:pPr algn="r" rtl="1">
              <a:lnSpc>
                <a:spcPct val="150000"/>
              </a:lnSpc>
            </a:pPr>
            <a:r>
              <a:rPr lang="fa-IR" sz="2400" dirty="0" smtClean="0">
                <a:cs typeface="B Homa" panose="00000400000000000000" pitchFamily="2" charset="-78"/>
              </a:rPr>
              <a:t>تمام حقوق این پاورپوینت ها متعلق به </a:t>
            </a:r>
            <a:r>
              <a:rPr lang="en-US" sz="2400" dirty="0" smtClean="0">
                <a:cs typeface="B Homa" panose="00000400000000000000" pitchFamily="2" charset="-78"/>
                <a:hlinkClick r:id="rId2"/>
              </a:rPr>
              <a:t>www.biology86.ir</a:t>
            </a:r>
            <a:r>
              <a:rPr lang="fa-IR" sz="2400" dirty="0" smtClean="0">
                <a:cs typeface="B Homa" panose="00000400000000000000" pitchFamily="2" charset="-78"/>
              </a:rPr>
              <a:t> است و هرگونه انتشار در سایت های دیگر و یا کپی کردن آن بر خلاف رضایت ما و شرعا حرام است.</a:t>
            </a:r>
          </a:p>
          <a:p>
            <a:pPr algn="r" rtl="1">
              <a:lnSpc>
                <a:spcPct val="150000"/>
              </a:lnSpc>
            </a:pPr>
            <a:r>
              <a:rPr lang="fa-IR" sz="2400" dirty="0" smtClean="0">
                <a:cs typeface="B Homa" panose="00000400000000000000" pitchFamily="2" charset="-78"/>
              </a:rPr>
              <a:t>تنها راه تهیه این پاورپوینت ها دانلود از طریق سایت</a:t>
            </a:r>
            <a:r>
              <a:rPr lang="en-US" sz="2400" dirty="0" smtClean="0">
                <a:cs typeface="B Homa" panose="00000400000000000000" pitchFamily="2" charset="-78"/>
              </a:rPr>
              <a:t> </a:t>
            </a:r>
            <a:r>
              <a:rPr lang="fa-IR" sz="2400" dirty="0" smtClean="0">
                <a:cs typeface="B Homa" panose="00000400000000000000" pitchFamily="2" charset="-78"/>
              </a:rPr>
              <a:t> </a:t>
            </a:r>
            <a:r>
              <a:rPr lang="en-US" sz="2400" dirty="0" smtClean="0">
                <a:cs typeface="B Homa" panose="00000400000000000000" pitchFamily="2" charset="-78"/>
              </a:rPr>
              <a:t>biology86</a:t>
            </a:r>
            <a:r>
              <a:rPr lang="fa-IR" sz="2400" dirty="0" smtClean="0">
                <a:cs typeface="B Homa" panose="00000400000000000000" pitchFamily="2" charset="-78"/>
              </a:rPr>
              <a:t> است.</a:t>
            </a:r>
          </a:p>
          <a:p>
            <a:pPr algn="r" rtl="1">
              <a:lnSpc>
                <a:spcPct val="150000"/>
              </a:lnSpc>
            </a:pPr>
            <a:endParaRPr lang="en-US" sz="2400" dirty="0">
              <a:cs typeface="B Homa" panose="00000400000000000000" pitchFamily="2" charset="-78"/>
            </a:endParaRPr>
          </a:p>
        </p:txBody>
      </p:sp>
      <p:sp>
        <p:nvSpPr>
          <p:cNvPr id="2" name="Footer Placeholder 1"/>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679683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a:xfrm>
            <a:off x="6233161" y="1421890"/>
            <a:ext cx="5749504" cy="543611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r" rtl="1">
              <a:lnSpc>
                <a:spcPct val="160000"/>
              </a:lnSpc>
            </a:pPr>
            <a:r>
              <a:rPr lang="fa-IR" sz="2000" dirty="0" smtClean="0">
                <a:cs typeface="B Homa" panose="00000400000000000000" pitchFamily="2" charset="-78"/>
              </a:rPr>
              <a:t>خدماتی که در سایت ما ارئه می شوند:</a:t>
            </a:r>
          </a:p>
          <a:p>
            <a:pPr algn="r" rtl="1">
              <a:lnSpc>
                <a:spcPct val="160000"/>
              </a:lnSpc>
            </a:pPr>
            <a:r>
              <a:rPr lang="fa-IR" sz="2000" dirty="0" smtClean="0">
                <a:cs typeface="B Homa" panose="00000400000000000000" pitchFamily="2" charset="-78"/>
              </a:rPr>
              <a:t>برنامه ریزی درسی</a:t>
            </a:r>
          </a:p>
          <a:p>
            <a:pPr algn="r" rtl="1">
              <a:lnSpc>
                <a:spcPct val="160000"/>
              </a:lnSpc>
            </a:pPr>
            <a:r>
              <a:rPr lang="fa-IR" sz="2000" dirty="0" smtClean="0">
                <a:cs typeface="B Homa" panose="00000400000000000000" pitchFamily="2" charset="-78"/>
              </a:rPr>
              <a:t>پاورپوینت های درسی</a:t>
            </a:r>
          </a:p>
          <a:p>
            <a:pPr algn="r" rtl="1">
              <a:lnSpc>
                <a:spcPct val="160000"/>
              </a:lnSpc>
            </a:pPr>
            <a:r>
              <a:rPr lang="fa-IR" sz="2000" dirty="0" smtClean="0">
                <a:cs typeface="B Homa" panose="00000400000000000000" pitchFamily="2" charset="-78"/>
              </a:rPr>
              <a:t>جزوه های کنکوری</a:t>
            </a:r>
          </a:p>
          <a:p>
            <a:pPr algn="r" rtl="1">
              <a:lnSpc>
                <a:spcPct val="160000"/>
              </a:lnSpc>
            </a:pPr>
            <a:r>
              <a:rPr lang="fa-IR" sz="2000" dirty="0" smtClean="0">
                <a:cs typeface="B Homa" panose="00000400000000000000" pitchFamily="2" charset="-78"/>
              </a:rPr>
              <a:t>تصاویر آموزشی</a:t>
            </a:r>
          </a:p>
          <a:p>
            <a:pPr algn="r" rtl="1">
              <a:lnSpc>
                <a:spcPct val="160000"/>
              </a:lnSpc>
            </a:pPr>
            <a:r>
              <a:rPr lang="fa-IR" sz="2000" dirty="0" smtClean="0">
                <a:cs typeface="B Homa" panose="00000400000000000000" pitchFamily="2" charset="-78"/>
              </a:rPr>
              <a:t>انیمیشن های آموزشی</a:t>
            </a:r>
          </a:p>
          <a:p>
            <a:pPr algn="r" rtl="1">
              <a:lnSpc>
                <a:spcPct val="160000"/>
              </a:lnSpc>
            </a:pPr>
            <a:r>
              <a:rPr lang="fa-IR" sz="2000" dirty="0" smtClean="0">
                <a:cs typeface="B Homa" panose="00000400000000000000" pitchFamily="2" charset="-78"/>
              </a:rPr>
              <a:t>اخبار و اطلاعیه های کنکور</a:t>
            </a:r>
          </a:p>
          <a:p>
            <a:pPr algn="r" rtl="1">
              <a:lnSpc>
                <a:spcPct val="160000"/>
              </a:lnSpc>
            </a:pPr>
            <a:r>
              <a:rPr lang="fa-IR" sz="2000" dirty="0" smtClean="0">
                <a:cs typeface="B Homa" panose="00000400000000000000" pitchFamily="2" charset="-78"/>
              </a:rPr>
              <a:t>و هزاران مطالب آموزشی دیگر</a:t>
            </a:r>
            <a:endParaRPr lang="en-US" sz="2000" dirty="0" smtClean="0">
              <a:cs typeface="B Homa" panose="00000400000000000000" pitchFamily="2" charset="-78"/>
            </a:endParaRPr>
          </a:p>
        </p:txBody>
      </p:sp>
      <p:sp>
        <p:nvSpPr>
          <p:cNvPr id="4" name="Title 1"/>
          <p:cNvSpPr txBox="1">
            <a:spLocks/>
          </p:cNvSpPr>
          <p:nvPr/>
        </p:nvSpPr>
        <p:spPr>
          <a:xfrm>
            <a:off x="8106320" y="147356"/>
            <a:ext cx="4085680" cy="1143001"/>
          </a:xfrm>
          <a:prstGeom prst="rect">
            <a:avLst/>
          </a:prstGeom>
        </p:spPr>
        <p:txBody>
          <a:bodyPr>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a-IR" dirty="0" smtClean="0">
                <a:solidFill>
                  <a:schemeClr val="accent5">
                    <a:lumMod val="75000"/>
                  </a:schemeClr>
                </a:solidFill>
                <a:effectLst>
                  <a:outerShdw blurRad="38100" dist="38100" dir="2700000" algn="tl">
                    <a:srgbClr val="000000">
                      <a:alpha val="43137"/>
                    </a:srgbClr>
                  </a:outerShdw>
                </a:effectLst>
                <a:cs typeface="B Yekan" panose="00000400000000000000" pitchFamily="2" charset="-78"/>
              </a:rPr>
              <a:t>با ما حرفه ای تدریس کنید و حرفه ای بیاموزید</a:t>
            </a:r>
            <a:endParaRPr lang="en-US" dirty="0">
              <a:solidFill>
                <a:schemeClr val="accent5">
                  <a:lumMod val="75000"/>
                </a:schemeClr>
              </a:solidFill>
              <a:effectLst>
                <a:outerShdw blurRad="38100" dist="38100" dir="2700000" algn="tl">
                  <a:srgbClr val="000000">
                    <a:alpha val="43137"/>
                  </a:srgbClr>
                </a:outerShdw>
              </a:effectLst>
              <a:cs typeface="B Yekan" panose="00000400000000000000" pitchFamily="2" charset="-78"/>
            </a:endParaRPr>
          </a:p>
        </p:txBody>
      </p:sp>
      <p:sp>
        <p:nvSpPr>
          <p:cNvPr id="2" name="Footer Placeholder 1"/>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22847852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a:solidFill>
            <a:srgbClr val="DDAFF1"/>
          </a:solidFill>
        </p:spPr>
        <p:txBody>
          <a:bodyPr>
            <a:normAutofit fontScale="90000"/>
          </a:bodyPr>
          <a:lstStyle/>
          <a:p>
            <a:pPr algn="r"/>
            <a:r>
              <a:rPr lang="fa-IR" b="1" dirty="0" smtClean="0">
                <a:solidFill>
                  <a:schemeClr val="tx1"/>
                </a:solidFill>
                <a:cs typeface="B Nazanin" panose="00000400000000000000" pitchFamily="2" charset="-78"/>
              </a:rPr>
              <a:t>نکات مهم</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1- جاندار آزمایشگاهی آزمایش کوهن و بایر </a:t>
            </a:r>
            <a:r>
              <a:rPr lang="fa-IR" b="1" dirty="0" smtClean="0">
                <a:solidFill>
                  <a:schemeClr val="accent6"/>
                </a:solidFill>
                <a:cs typeface="B Nazanin" panose="00000400000000000000" pitchFamily="2" charset="-78"/>
              </a:rPr>
              <a:t>نوعی  قورباغه ی آفریقایی </a:t>
            </a:r>
            <a:r>
              <a:rPr lang="fa-IR" b="1" dirty="0" smtClean="0">
                <a:solidFill>
                  <a:schemeClr val="tx1"/>
                </a:solidFill>
                <a:cs typeface="B Nazanin" panose="00000400000000000000" pitchFamily="2" charset="-78"/>
              </a:rPr>
              <a:t>بود</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قورباغه جانداری است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یوکاریوتی دیپلوئید،جانوری مهره دار و دوزیست</a:t>
            </a: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ماده ی دفعی نیتروژن دار آن  اوره است</a:t>
            </a:r>
            <a:br>
              <a:rPr lang="fa-IR" b="1" dirty="0" smtClean="0">
                <a:solidFill>
                  <a:schemeClr val="tx1"/>
                </a:solidFill>
                <a:cs typeface="B Nazanin" panose="00000400000000000000" pitchFamily="2" charset="-78"/>
              </a:rPr>
            </a:br>
            <a:r>
              <a:rPr lang="fa-IR" b="1" dirty="0">
                <a:solidFill>
                  <a:schemeClr val="tx1"/>
                </a:solidFill>
                <a:cs typeface="B Nazanin" panose="00000400000000000000" pitchFamily="2" charset="-78"/>
              </a:rPr>
              <a:t/>
            </a:r>
            <a:br>
              <a:rPr lang="fa-IR" b="1" dirty="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دستگاه گردش خون بسته ی مضاعف دارد(قلب آن نه 2 حفره ای و نه 4 حفره ای)</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
            </a:r>
            <a:br>
              <a:rPr lang="fa-IR" b="1" dirty="0" smtClean="0">
                <a:solidFill>
                  <a:schemeClr val="tx1"/>
                </a:solidFill>
                <a:cs typeface="B Nazanin" panose="00000400000000000000" pitchFamily="2" charset="-78"/>
              </a:rPr>
            </a:br>
            <a:r>
              <a:rPr lang="fa-IR" b="1" dirty="0" smtClean="0">
                <a:solidFill>
                  <a:schemeClr val="tx1"/>
                </a:solidFill>
                <a:cs typeface="B Nazanin" panose="00000400000000000000" pitchFamily="2" charset="-78"/>
              </a:rPr>
              <a:t>-دستگاه حرکتی استخوانی و سطح تنفسی آن شش می  باشد</a:t>
            </a:r>
            <a:endParaRPr lang="fa-IR"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48349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0"/>
          </a:xfrm>
          <a:solidFill>
            <a:srgbClr val="DDAFF1"/>
          </a:solidFill>
        </p:spPr>
        <p:txBody>
          <a:bodyPr>
            <a:normAutofit/>
          </a:bodyPr>
          <a:lstStyle/>
          <a:p>
            <a:pPr algn="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2- ژن رمز کننده ی </a:t>
            </a:r>
            <a:r>
              <a:rPr lang="en-US" sz="3200" b="1" dirty="0" smtClean="0">
                <a:solidFill>
                  <a:schemeClr val="tx1"/>
                </a:solidFill>
                <a:cs typeface="B Nazanin" panose="00000400000000000000" pitchFamily="2" charset="-78"/>
              </a:rPr>
              <a:t>RNA</a:t>
            </a:r>
            <a:r>
              <a:rPr lang="fa-IR" sz="3200" b="1" dirty="0" smtClean="0">
                <a:solidFill>
                  <a:schemeClr val="tx1"/>
                </a:solidFill>
                <a:cs typeface="B Nazanin" panose="00000400000000000000" pitchFamily="2" charset="-78"/>
              </a:rPr>
              <a:t>ریبوزومی(</a:t>
            </a:r>
            <a:r>
              <a:rPr lang="en-US" sz="3200" b="1" dirty="0" err="1" smtClean="0">
                <a:solidFill>
                  <a:schemeClr val="tx1"/>
                </a:solidFill>
                <a:cs typeface="B Nazanin" panose="00000400000000000000" pitchFamily="2" charset="-78"/>
              </a:rPr>
              <a:t>rRNA</a:t>
            </a:r>
            <a:r>
              <a:rPr lang="fa-IR" sz="3200" b="1" dirty="0" smtClean="0">
                <a:solidFill>
                  <a:schemeClr val="tx1"/>
                </a:solidFill>
                <a:cs typeface="B Nazanin" panose="00000400000000000000" pitchFamily="2" charset="-78"/>
              </a:rPr>
              <a:t>) را از یکی از کروموزوم های قورباغه جدا کردند.</a:t>
            </a:r>
            <a:br>
              <a:rPr lang="fa-IR" sz="3200" b="1" dirty="0" smtClean="0">
                <a:solidFill>
                  <a:schemeClr val="tx1"/>
                </a:solidFill>
                <a:cs typeface="B Nazanin" panose="00000400000000000000" pitchFamily="2" charset="-78"/>
              </a:rPr>
            </a:b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بخش جدا شده قسمتی از </a:t>
            </a:r>
            <a:r>
              <a:rPr lang="en-US" sz="3200" b="1" dirty="0" smtClean="0">
                <a:solidFill>
                  <a:schemeClr val="tx1"/>
                </a:solidFill>
                <a:cs typeface="B Nazanin" panose="00000400000000000000" pitchFamily="2" charset="-78"/>
              </a:rPr>
              <a:t>DNA</a:t>
            </a:r>
            <a:r>
              <a:rPr lang="fa-IR" sz="3200" b="1" dirty="0" smtClean="0">
                <a:solidFill>
                  <a:schemeClr val="tx1"/>
                </a:solidFill>
                <a:cs typeface="B Nazanin" panose="00000400000000000000" pitchFamily="2" charset="-78"/>
              </a:rPr>
              <a:t> یوکاریوتی بود</a:t>
            </a: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-آنها </a:t>
            </a:r>
            <a:r>
              <a:rPr lang="en-US" sz="3200" b="1" dirty="0" err="1" smtClean="0">
                <a:solidFill>
                  <a:schemeClr val="tx1"/>
                </a:solidFill>
                <a:cs typeface="B Nazanin" panose="00000400000000000000" pitchFamily="2" charset="-78"/>
              </a:rPr>
              <a:t>rRNA</a:t>
            </a:r>
            <a:r>
              <a:rPr lang="fa-IR" sz="3200" b="1" dirty="0" smtClean="0">
                <a:solidFill>
                  <a:schemeClr val="tx1"/>
                </a:solidFill>
                <a:cs typeface="B Nazanin" panose="00000400000000000000" pitchFamily="2" charset="-78"/>
              </a:rPr>
              <a:t> را جدا نکردند بلکه بخش رمزگردان آن را از </a:t>
            </a:r>
            <a:r>
              <a:rPr lang="en-US" sz="3200" b="1" dirty="0" smtClean="0">
                <a:solidFill>
                  <a:schemeClr val="tx1"/>
                </a:solidFill>
                <a:cs typeface="B Nazanin" panose="00000400000000000000" pitchFamily="2" charset="-78"/>
              </a:rPr>
              <a:t>DNA</a:t>
            </a:r>
            <a:r>
              <a:rPr lang="fa-IR" sz="3200" b="1" dirty="0" smtClean="0">
                <a:solidFill>
                  <a:schemeClr val="tx1"/>
                </a:solidFill>
                <a:cs typeface="B Nazanin" panose="00000400000000000000" pitchFamily="2" charset="-78"/>
              </a:rPr>
              <a:t>جدا کردند</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3- ژن جدا شده را به باکتری وارد کردند</a:t>
            </a:r>
            <a:r>
              <a:rPr lang="fa-IR" sz="3200" b="1" dirty="0">
                <a:solidFill>
                  <a:schemeClr val="tx1"/>
                </a:solidFill>
                <a:cs typeface="B Nazanin" panose="00000400000000000000" pitchFamily="2" charset="-78"/>
              </a:rPr>
              <a:t/>
            </a:r>
            <a:br>
              <a:rPr lang="fa-IR" sz="3200" b="1" dirty="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 ژن وارد کروموزوم اصلی نشده ولی از امکانات سلول برای رونویسی استفاده </a:t>
            </a:r>
            <a:br>
              <a:rPr lang="fa-IR" sz="3200" b="1" dirty="0" smtClean="0">
                <a:solidFill>
                  <a:schemeClr val="tx1"/>
                </a:solidFill>
                <a:cs typeface="B Nazanin" panose="00000400000000000000" pitchFamily="2" charset="-78"/>
              </a:rPr>
            </a:br>
            <a:r>
              <a:rPr lang="fa-IR" sz="3200" b="1" dirty="0" smtClean="0">
                <a:solidFill>
                  <a:schemeClr val="tx1"/>
                </a:solidFill>
                <a:cs typeface="B Nazanin" panose="00000400000000000000" pitchFamily="2" charset="-78"/>
              </a:rPr>
              <a:t>می کند</a:t>
            </a:r>
            <a:endParaRPr lang="fa-IR" sz="3200" b="1" dirty="0">
              <a:solidFill>
                <a:schemeClr val="tx1"/>
              </a:solidFill>
              <a:cs typeface="B Nazanin" panose="00000400000000000000" pitchFamily="2" charset="-78"/>
            </a:endParaRPr>
          </a:p>
        </p:txBody>
      </p:sp>
      <p:sp>
        <p:nvSpPr>
          <p:cNvPr id="3" name="Footer Placeholder 2"/>
          <p:cNvSpPr>
            <a:spLocks noGrp="1"/>
          </p:cNvSpPr>
          <p:nvPr>
            <p:ph type="ftr" sz="quarter" idx="11"/>
          </p:nvPr>
        </p:nvSpPr>
        <p:spPr/>
        <p:txBody>
          <a:bodyPr/>
          <a:lstStyle/>
          <a:p>
            <a:r>
              <a:rPr lang="en-US" smtClean="0"/>
              <a:t>www.biology86.ir</a:t>
            </a:r>
            <a:endParaRPr lang="fa-IR"/>
          </a:p>
        </p:txBody>
      </p:sp>
    </p:spTree>
    <p:extLst>
      <p:ext uri="{BB962C8B-B14F-4D97-AF65-F5344CB8AC3E}">
        <p14:creationId xmlns:p14="http://schemas.microsoft.com/office/powerpoint/2010/main" val="39179777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3305</TotalTime>
  <Words>1261</Words>
  <Application>Microsoft Office PowerPoint</Application>
  <PresentationFormat>Widescreen</PresentationFormat>
  <Paragraphs>315</Paragraphs>
  <Slides>78</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78</vt:i4>
      </vt:variant>
    </vt:vector>
  </HeadingPairs>
  <TitlesOfParts>
    <vt:vector size="91" baseType="lpstr">
      <vt:lpstr>Arial</vt:lpstr>
      <vt:lpstr>Arial Black</vt:lpstr>
      <vt:lpstr>B Homa</vt:lpstr>
      <vt:lpstr>B Nazanin</vt:lpstr>
      <vt:lpstr>B Titr</vt:lpstr>
      <vt:lpstr>B Yekan</vt:lpstr>
      <vt:lpstr>Calibri</vt:lpstr>
      <vt:lpstr>Century Gothic</vt:lpstr>
      <vt:lpstr>MS Reference Specialty</vt:lpstr>
      <vt:lpstr>Tahoma</vt:lpstr>
      <vt:lpstr>Times New Roman</vt:lpstr>
      <vt:lpstr>Wingdings 3</vt:lpstr>
      <vt:lpstr>Wisp</vt:lpstr>
      <vt:lpstr>به نام خداوند مهربان  مجموعه ی کنکوری و آموزشی پاورپوینت های زیست شناسی  پایه ی چهارم دبیرستان رشته ی علوم تجربی www.biology86.ir تهیه و تنظیم : زبیر محمدی محصل  کارشناسی ارشد فیزیولوژی گیاهی دبیر زیست شناسی شهرستان مهاباد</vt:lpstr>
      <vt:lpstr>                    فصل 2         تکنولوژی زیستی                         هدف فصل :          بررسی تکنولوژی ژن در خدمت                 به جامعه ی بشری و                مشکلات احتمالی آن</vt:lpstr>
      <vt:lpstr>      مهندسی ژنتیک</vt:lpstr>
      <vt:lpstr>مراحل تولید ژن به عنوان یکی از مهمترین اهداف مهندسی ژنتیک   1- استخراج ژن مورد نظر از میان انبوه  ژن های موجود  2- وارد کردن ژن مورد نظر به جانداری ساده مانند باکتری   سوال: دلیل انتخاب باکتری برای تکثیر ژن مورد نظر چیست؟ جواب : چون تولید مثل سریعی دارند  3- زیاد شدن مقدار ژن در نتیجه ی همانند سازی های ژن درون باکتری       </vt:lpstr>
      <vt:lpstr>آزمایشات استانلی کوهن(Stanley cohen) و هربرت بایر(Herbert boyer) در 1973  - کار آنها به اندیشه ی استفاده و دست ورزی  ژنها  جامه ی عمل پوشاند    مراحل کار کوهن و بایر  1- استخراج ژن رمزکننده ی RNAریبوزومی ازDNA نوعی قورباغه ی آفریقایی  2- وارد کردن ژن استخراج شده به باکتری اشریشیاکلای  3- ساخته شدن rRNA قورباغه توسط باکتری به هنگام رونویسی  </vt:lpstr>
      <vt:lpstr>   آنچه تا کنون برای مهندسی ژنتیک لازم است ، عبارت اند از :   1- ابزاری که بتوان به وسیله ی آن ژن مورد نظر را برش و از DNA جدا کرد   2- ابزاری که بتوان به وسیله ی آن ژن مورد نظر را وارد جاندار دیگر(مثلا باکتری)کرد     </vt:lpstr>
      <vt:lpstr>             </vt:lpstr>
      <vt:lpstr>نکات مهم  1- جاندار آزمایشگاهی آزمایش کوهن و بایر نوعی  قورباغه ی آفریقایی بود  قورباغه جانداری است :  - یوکاریوتی دیپلوئید،جانوری مهره دار و دوزیست  - ماده ی دفعی نیتروژن دار آن  اوره است  - دستگاه گردش خون بسته ی مضاعف دارد(قلب آن نه 2 حفره ای و نه 4 حفره ای)  -دستگاه حرکتی استخوانی و سطح تنفسی آن شش می  باشد</vt:lpstr>
      <vt:lpstr> 2- ژن رمز کننده ی RNAریبوزومی(rRNA) را از یکی از کروموزوم های قورباغه جدا کردند.  - بخش جدا شده قسمتی از DNA یوکاریوتی بود  -آنها rRNA را جدا نکردند بلکه بخش رمزگردان آن را از DNAجدا کردند   3- ژن جدا شده را به باکتری وارد کردند  - ژن وارد کروموزوم اصلی نشده ولی از امکانات سلول برای رونویسی استفاده  می کند</vt:lpstr>
      <vt:lpstr> 4- در جریان رونویسی، rRNA یوکاریوتی(قورباغه)در سلول پروکاریوتی (اشریشیاکلای)  ساخته شد   - این رونویسی توسط RNAپلیمراز پروکاریوتی و در سیتوپلاسم  انجام می شود  در صورتی که در قورباغه در هسته و توسط  RNAپلیمراز I  انجام می شود                            دلیل رونویسی ژن یوکاریوتی توسط سلول پروکاریوتی                                             عمومی بودن رمزهای ژنتیکی است.</vt:lpstr>
      <vt:lpstr> 4- اولین جانداری که دست ورزی ژنی (تغییر ژنتیکی پیدا کرد)شد باکتری اشریشیاکلای است :  - باکتری E.coli پروکاریوتی است.  - چون مواد مورد نیاز خود را محیط کسب می کند هتروتروف است.   - با توجه به پروکاریوتی بودن آن به ساختار سلولی ،همانند سازی و رونویسی و ..... و مقایسه ی آن با سلول یوکاریوتی توجه کنید.</vt:lpstr>
      <vt:lpstr>             آنزیم  محدود کننده  مانند ECOR I     </vt:lpstr>
      <vt:lpstr>اثر آنزیم محدود کننده بر DNAخطی  -اگر تعداد جایگاه های تشخیص در آن Xعدد باشد  با اثر آنزیم محدود کننده X+1  قعه ایجاد می شودو X2  پیوند فسفو دی استر می شکند     در شکل 3ه جایگاه تشخیص وجود دارد:   - 4 قطعه ایجاد می شود -6 پیوند فسفو دی استر شکسته می شود(به ازای هر جایگاه 2 عدد)</vt:lpstr>
      <vt:lpstr>اثر آنزیم محدود کننده بر DNAحلقوی  -اگر تعداد جایگاه های تشخیص در آن Xعدد باشد  با اثر آنزیم محدود کننده X  قعه ایجاد می شودو X2  پیوند فسفو دی استر می شکند     در شکل 3ه جایگاه تشخیص وجود دارد:   - 3 قطعه ایجاد می شود -6 پیوند فسفو دی استر شکسته می شود</vt:lpstr>
      <vt:lpstr>          جایگاه    تشخیص      </vt:lpstr>
      <vt:lpstr>               آنزیم محدود کننده و جایگاه تشخیص  مثال :    EcoR I            وجایگاه تشخیص آن      - EcoR I پیوند فسفودی استر بین دو نوکلئوتیدAوGرا در دو نقطه  می شکند و موجب شکسته شدن پیوندهای هیدروژنی بین دو رشته می شود          نتیجه : ایجاد دو انتهای کوتاه تک رشته ای به نام انتهای چسبنده</vt:lpstr>
      <vt:lpstr>نکات مهم مثال EcoR I و جایگاه تشخیص آن  1- این جایگاه تشخیص 12 (6جفت) دئوکسی ریبونوکلئوتید دارد که 6 عدد باز پورینی و 6عدد باز پیریمیدینی دارند.  2-اثر آنزیم :شکسته شدن 10 پیوند به ازای هر جایگاه تشخیص - شکسته شدن 2 پیوند فسفودی استر - شکسته شدن 8 پیوند هیدروژنی بین 4جفت AوT  یادآوری:بین CوG سه پیوند و بین AوT دو پیوند هیدروژنی وجود دارد  3- در جایگاه تشخیص24پیوند شامل 10 پیوند فسفودی استر و 14 پیوند هیدروژنی وجود دارد   </vt:lpstr>
      <vt:lpstr>4-انتهای چسبنده  -قطعاتی از DNAکوتاه تک رشته ای هستند  -توسط بیشتر آنزیم های محدود کننده تولید می شوند  - به ازای هر جایگاه تشخیص دو انتهای چسبنده تولید می شود البته به شرط آنکه محل برش روبروی هم نباشد که این دو انتهای چسبنده مکمل یکدیگرند  مثال:در این جایگاه تشخیص که محل برش بین CوG است انتهای چسبنده  تولید نمی شود   </vt:lpstr>
      <vt:lpstr>   5- آنزیم محدود کننده مانندDNAپلیمراز (در خاصیت ویرایش)در  شکستن پیوند های فسفودی استر بین دئوکسی ریبونوکلئوتیدها نقش دارد   6- همانند هلیکاز،RNAپلیمرازها در شکستن پیوند هیدروژنی نقش دارد.     </vt:lpstr>
      <vt:lpstr> به این انیمیشن توجه کنید  انیمیشن شماره4</vt:lpstr>
      <vt:lpstr>      وکتور (حامل)   از جنسDNA      هستند     </vt:lpstr>
      <vt:lpstr>سوال. چرا از ویروس های DNA دار برای مهندسی ژنتیک استفاده  می شود؟   جواب. چون آنزیم محدود کننده جایگاه تشخیص را که دو رشته ای و بخشی از DNA است شناسایی و برش می دهد در صورتی که RNA تک رشته ای و فاقد جایگاه تشخیص است   پس از ویروس های RNAدار(هاری،آنفولانزا و HIV) در مهندسی ژنتیک استفاده نمی شود    </vt:lpstr>
      <vt:lpstr>       پلازمید      </vt:lpstr>
      <vt:lpstr>      آنتی بیوتیک  </vt:lpstr>
      <vt:lpstr>آزمایش فیلیمینگ در 1927   مشاهده : در محیط کشت باکتری استافیلوکوکوس اورئوس نوعی قارچ از  سرده ی پنی سیلیوم رشد کرده در اطراف آن هیچ باکتری مشاهده نمی شود   نتیجه : قارچ ماده ای ترشح می کند که باکتری را می کشد  کار : این ماده را جدا کرد و پنی سیلین نامید.  در 1940 دانشمندان که این ماده در درمان بیماری های باکتریایی مانند ذات الریه مؤثر است </vt:lpstr>
      <vt:lpstr> مراحل مهندسی ژنتیک  نکته :  در بسیاری از آزمایش های  مهندسی ژنتیک یکی یا همه ی  این مراحل انجام می شود          </vt:lpstr>
      <vt:lpstr>مراحل مهندسی ژنتیک  1- برش DNA (استخراج ژن خارجی) و  (برش وکتور) توسط انزیم های محدود کننده   - از یک نوع انزیم محدود کننده از ابتدا تا پایان آزمایش استفاده می شود  تا انتها های چسبده ی ایجاد شده از هر دو مکمل هم باشند   - وکتور به کار برده شده در این آزمایش ،فقط دارای یک جایگاه تشخیص هستند  </vt:lpstr>
      <vt:lpstr>مثال: (1)استخراج ژن خارجی(ژن انسولین) و برش پلازمید با آنزیم EcoR I و(2) ساخت DNA نوترکیب           توجه:به جایگاه آغاز کننده ی همانندسازی و ژن مقاومت نسبت به آنتی بیوتیک توجه کنید </vt:lpstr>
      <vt:lpstr> در مرحله ی اول(برش DNA )   - برای جدا کردن ژن انسولین انسانی دو جایگاه تشخیص در دو طرف ژن برش می یابد  - برای برش پلازمید یک جایگاه تشخیص برش می یابد  پس در کل:  1- 24 پیوند هیدروژنی(به ازای هر جایگاه 8 عدد) می شکند.  2- 6 پیوند فسفودی استر ( به ازای هر جایگاه 2 عدد) می شکند.  3- 6 انتهای چسبنده ایجاد می شود که 4 عدد در ساختDNAنوترکیب به کار می روند. </vt:lpstr>
      <vt:lpstr>در مرحله ی دوم   -2 انتهای چسبنده ی ژن خارجی توسط پیوندهای هیدروژنی به2 انتهای چسبنده ی پلازمید متصل می شود  -برای برقراری4 پیوند فسفو دی استر بین دو DNA از آنزیم لیگاز(DNAلیگاز)پلازمید)  استفاده می شود   به مولکول حاصل از این ترکیب(ژن خارجی+ پلازمید)،DNAنوترکیب می گویند.   -برای ساخت این مولکول 16 پیوند هیدروژنی و 4 پیوند فسفودی استر ایجاد می شود </vt:lpstr>
      <vt:lpstr>3- کلون شدن ژن  - منظور از کلون شدن ایجاد نسخه های متعدد و  یکسان از ژن است.  مراحل : - قرار دادن DNA های نوترکیب در مجاورت باکتری ها  - جدب DNAهای نوترکیب توسط تعداد کمی از باکتری ها( نه همه ی آنها)  - همانند سازی پی در پی  DNAنوترکیب(و در نتیجه ژن خارجی)  درون باکتری با استفاده از امکانات سلول باکتری          ((  نکته :همانند سازی با دخالت هلیکاز و DNA پلیمراز انجام می شود  ))  </vt:lpstr>
      <vt:lpstr>4- غربال کردن و استخراج ژن های تکثیر شده  - منظور از غربال کردن : جدا کردن باکتری های دارایDNA  نوترکیب، از باکتری های فاقد آن  - در این مرحله با آضافه کردن آنتی بیوتیک خاصی مانند تتراسایکیلین باکتری های فاقد DNA نوترکیب از بین می روند؟  دلیل:بخشی از DNA نوترکیب پلازمید است که دارای ژن مقاومت نسبت به آنتی بیوتیک است و با بیان این ژن پروتئین مقاومت نسبت به آنتی بیوتیک تولید می شود  نکته : بیان ژن یعنی رونویسی از ژن پس در این مرحله آنزیم RNAپلیمراز پروکاریوتی از ژن مقاومت نسبت به آنتی بیوتیک جهت تولیدmRNA ،رونویسی انجام می دهد  </vt:lpstr>
      <vt:lpstr>             </vt:lpstr>
      <vt:lpstr>به این انیمیشن ها توجه کنید    انیمیشن شماره 1  انیمیشن شماره 2</vt:lpstr>
      <vt:lpstr>استخراج ژن  - هدف جدا کردن ژن مورد نظر از DNA نوترکیب  - در این مرحله باید ازآنزیم محدود کننده برای برش DNAنوترکیب استفاده کرد  نتیجه:مخلوطی از دو نوع DNA به دست می آید(پلازمید و ژن خارجی)  توجه : این آنزیم باید همان نوعی آنزیم محدودکننده باشد که در مرحله ی اول مورد استفاده قرار گرفت.در این مثال : EcoR I   - به ازای استخراج هر ژن 2 جایگاه تشخیص برش داده می شود (یعنی شکستن 16 پیوند هیدروژنی و 4 پیوند فسفو دی استر)  </vt:lpstr>
      <vt:lpstr>جدا کردن دو نوع DNA از هم با الکتروفورز روی ژل امکان پذیر است       ژل        </vt:lpstr>
      <vt:lpstr> اساس کار الکتروفورز روی ژل  - عبور میدان الکتریکی از درون ژل  - مولکول های DNA به دلیل بار منفی از قطب منفی به قطب مثبت حرکت می کنند  - مولکول ها از منافذ عبور می کنند  - مولکول های کوچکتر سریع تر از منافذ عبور می کنند و به قطب مثبت نزدیکترند   - مولکول های هم اندازه در یک ردیف قرار می گیرند و به صورت نواری در ژل تعیین موقعیت می شوند </vt:lpstr>
      <vt:lpstr>بیشتر بدانید                </vt:lpstr>
      <vt:lpstr>نکات مهم الکتروفورز روی ژل  1- تعداد چاهک ها تعیین کننده ی تعداد ستون ها است.  2- تعداد نوارها(ردیف ها) تابعی از انواع مولکول های موجود در در چاهک هاست.   3- در این آزمایش برای جداسازی چاهک ها در طرف قطب منفی قرار دارند.  4- در این آزمایش مولکول های کوچک(ژن خارجی) در طرف قطب مثبت و  مولکول های بزرگ (پلازمید)در طرف قطب منفی قرار دارند.  5-این روش برای اسیدهای نوکلئیک و پروتئین ها به کار می رود که پروتئین ها بر اساس اندازه از هم جدا می شوند. </vt:lpstr>
      <vt:lpstr> به این انیمیشن توجه کنید  انیمیشن شماره3</vt:lpstr>
      <vt:lpstr>کاربردهای مهندسی ژنتیک   کاربرد در پزشکی شامل : تولید دارو   ،    تولید واکسن   ،   ژن درمانی   و  پروژه ی ژنوم انسان(HGP)    کاربرد در کشاورزی شامل :  اصلاح محصولات گیاهی با دست ورزی ژنی در آنها  کاربرد در دامپزشکی شامل :  اصلاح وتغییر دام ها ، کلون کردن سلول های تخصص یافته  و  تولید پروتئین های مفید  </vt:lpstr>
      <vt:lpstr>کاربرد در پزشکی  1-تولید دارو (برا ی درمان)- اثر موقتی دارد   - برای درمان بیماری های ژنی ،که به علت عدم ساخت پروتئین های خاصی  ایجاد می شود - این پروتئین ها با روش مهندسی ژنتیک در باکتری ها تولید می شوند  - از جمله ی این پروتئین ها:  1- انسولین در درمان دیابت  2- فاکتور انعقادی شماره VIII در درمان هموفیلی  3- مواد ضد انعقاد خون در جلوگیری از ایجاد لخته ی خونی</vt:lpstr>
      <vt:lpstr>     هموفیلی         </vt:lpstr>
      <vt:lpstr>کاربرد در پزشکی  2- تولید واکسن   - برای پیشگیری ار بسیاری از بیماری های ویروسی که داروهای موجود درمان نمی شوند مانند  آبله ، فلج اطفال   - واکسن ضد ویروس هپاتیتB و واکسن ضد ویروس هرپس تناسلی واکسن هایی هستند که از طریق مهندسی ژنتیک ساخته شده اند          توجه :هپاتیت B بیماری ویروسی که با التهاب کبد(جگر) همراه است و                                                 می تواند کشنده باشد.  </vt:lpstr>
      <vt:lpstr>روش ها تهیه ی واکسن  1- روش قدیمی تهیه ی واکسن با میکروب بیماریزای کشته شده یا ضعیف شده که این امر موجب  می شدکه خود واکسن ایجاد بیماری نکند.   خطر این روش در این است که خطا  در کشتن یا ضعیف کردن میکروب خود می تواند موجب انتقال بیماری شود. 2- روش جدید(مهندسی ژنتیک)  - ژن مربوط به آنتی ژن یک بیمار زا را جدا می کنند - آن را به DNA یک باکتری یا ویروس غیر بیماریزا وارد می کنند - تغییر باکتری یا ویروس غیر بیماریزا و ایجاد واکسن مطمئن(برخلاف روش قدیمی) و  مفید </vt:lpstr>
      <vt:lpstr> مکانیسم اثر واکسن   - تزریق واکسن   - شناسایی آنتی ژن های موجود در واکسن تو سط سیستم ایمنی  - تولید پادتن(پاسخ ایمنی) و سلول های خاطره  - در این حالت اگر بعد از دتی همان نوع آنتی ژن وارد بدن شود با شدت بیشتری با آن برخورد می شود.   </vt:lpstr>
      <vt:lpstr>ساخت واکسن ضد هرپس به روش مهندسی ژنتیک              </vt:lpstr>
      <vt:lpstr>نکات    1- ویروس هرپس بیماریزا ولی ویروس آبله ی گاوی غیر بیماریزاست  2- براساس شکل کپسید هرپس چند وجهی است و این ویروس دارای پوشش می باشد  3- ویروس آبله ی  گاوی نیز دارای پوشش می باشد   4- هر دو ویروس DNA دار می باشند  5- برای برش DNA دو ویروس از آنزیم محدود کننده استفاده می شود  </vt:lpstr>
      <vt:lpstr> 6- در این مثال DNA آبله ی گاوی نقش وکتور را ایفا می کند  7- اتصال ژن هرپس به DNA آبله ی گاوی توسط آنزیم لیگاز انجام می شود    8- DNA ویروس آبله ی گاوی تغییر شکل یافته بعد از ورود به میزبان(چرخه ی لیتیک یا لیزوژنی) باعث تولید ویروس هایی با آنتی ژن های هرپس در سطح خود می شود  که این ویروس ها به عنوان واکسن ضد هرپس به کار می روند </vt:lpstr>
      <vt:lpstr>       مالاریا       </vt:lpstr>
      <vt:lpstr>کاربرد در پزشکی  3- ژن درمانی(برای درمان) در صورت موفقیت اثر آن دائمی است  یعنی قرار دادن یک نسخه ی سالم از یک ژن درون سلول های فردی که دارای نسخه ی ناقص همان ژن هستند  نکته :سلول های مورد نظر باید آن ژن را به صورت روشن داشته باشند  به عبارتی :  ژن درمانی یعنی قرار دادن نسخه ی سالم ژن به جای نسخه ی ناقص آن در تمام سلول هایی که آن ژن را به صورت روشن دارند  </vt:lpstr>
      <vt:lpstr> مراحل ژن درمانی   1- سلول های دارای نسخه ی ناقص ژن را از بدن خارج می کنند   2- ژن ناقص را با ژن سالم تعویض می کنند(آنزیم محدود کننده و لیگاز)   3- سلول های تغییر یافته را به بدن باز می گردانند  4- تولید ماده ای که در فرد بیمار وجود نداشت توسط سلول های دارای ژن جدید </vt:lpstr>
      <vt:lpstr>  چه سلول هایی در ژن درمانی مورد استفاده قرار می گیرند؟   1- ژن مورد نظر را به صورت روشن داشته باشند  2- دارای قدرت تقسیم باشند    </vt:lpstr>
      <vt:lpstr>تاریخچه ی ژن درمانی  اولین تلاش برای ژن درمانی در درمان دختر بچه ای مبتلا به نوعی بیماری ژنی  مربوط به دستگاه ایمنی(ناشی از عدم ساخت آنزیمی مهم در دستگاه ایمنی)صورت گرفت                                                                مراحل کار :   1- استخراج سلول های مغز استخوان و قرار دادن نسخه ی سالم ژن در آن ها  2-بازگرداندن سلول ها به مغز استخوان  3- ساخته شدن آنزیم در بدن دختر بچه 4- ادامه ی ساخت آنزیم در سلول های نسل بعد به دلیل قدرت تقسیم این سلول ها</vt:lpstr>
      <vt:lpstr> کاربرد در پزشکی  4- پروژه ی ژنوم انسان(HGP)  هدف :  تعیین توالی نوکلئوتیدی ژنوم انسان و تعیین نقشه جایگاه هر ژن بر روی هر کروموزوم  کاربرد : کمک به تشخیص،معالجه و درمان حدود 4000 ناهنجاری ژنتیک در انسان  به طوری که موفق به کشف ژن دخیل در بیماری های سیستیک فیبروزیز ،دیستروفی عضلانی دوشن و سرطان شده است.  اهمیت : مهمترین شاهد کارایی مهندسی ژنتیک است.    </vt:lpstr>
      <vt:lpstr>مثالی از :HGP  تعیین نقشه ی ژنی کروموزوم X   -روی آن بیشتر از 450ژن و 200 ناهنجاری  وجود دارد   ژن : سیناپسین1،پذیرنده آنژیوتانسین2-پروتئین ریبوزومی 10L  بیماری:  هموفیلی،تحلیل عضلانی دوشن،کام شکاف دار وابسته به X  نشانگان زالی-ناشنوایی </vt:lpstr>
      <vt:lpstr>نکات (با توجه به شکل)  1- کلیه ی این صفات وابسته به X بوده پس پیوسته هستند (عدم پیروی از قانون دوم مندل(جورشدن مستقل ژن ها)   2- مردان تنها یک آلل از این صفات را دارند پس از نظر این صفات مرد ناقل وجود ندارد   3- زنان از هر کدام از این صفات  دو آلل دارند  4- این صفات از مادر به پسر می رسند نه از پدر؟     </vt:lpstr>
      <vt:lpstr>ژنوم:   به کل محتوی DNA یک جاندار گفته می شود.  شامل :محتوای DNA هسته و DNA سیتوپلاسمی است.   ژنوم سلول باکتری=ژنوم سیتوپلاسمی شامل DNAحلقوی اصلی + بعضا پلازمید  ژنوم یوکاریوت فتوسنتز کننده=ژنوم هسته ای +ژنوم میتوکندری و ژنوم کلروپلاست (گیاهان،بعضی آغازیان مانند جلبک ها،اوگلنای کلروپلاست دار،دیاتوم)   ژنوم یوکاریوت غیر فتوسنتز کننده=ژنوم هسته ای+ژنوم میتوکندری (جانوران،قارچ ها،برخی آغازیان مانند آمیب،روزن داران،تاژکدار جانورمانند،اوگلنای فاقد کلروپلاست،هاگداران،مژکداران و آغازیان کپک مانند)</vt:lpstr>
      <vt:lpstr> ژنوم هسته ای موجود دیپلوئید را با توجه به انواع کروموزوم ها بیان می کنند:             انسان در حالت طبیعی    </vt:lpstr>
      <vt:lpstr>مهندسی ژنتیک در کشاورزی  هدف : اصلاح محصولات  گیاهان   اصلاح به روش قدیمی:  - انتخاب بذرهای بهترین گیاهان  - کاشتن بذر ها و مجددا انتخاب بذرهای بهترین گیاهان خود  نتیجه : اصلاح گیاهان در نسل های متمادی      </vt:lpstr>
      <vt:lpstr>مهندسی ژنتیک در کشاورزی  اصلاح به روش جدید(مهندسی ژنتیک) : وارد کردن یک ژن درون محصولات گیاهی وایجاد ویژگی های مطلوب در گیاهان مانند:  - افزایش ارزش غذایی گیاهان(تولید سویه هایی از برنج با میزان بالای بتاکاروتن و آهن)                    توجه : بتاکاروتن در بدن به ویتامین A تبدیل می شود  - تنظیم سرعت رسیدن میوه ها - تولید گیاهان مقاوم به شرایط خشکی  - تولید گیاهان سازگار به خاک های مختلف،اقلیم های متفاوت و فشارهای محیطی - تولید گیاهان زراعی مقاوم به علف کش هایی که در طبیعت زود تجزیه می شوند -تولید گیاهان مقاوم به حشرات(اهمیت:عدم نیاز به استفاده از حشره کش ها)</vt:lpstr>
      <vt:lpstr> اهمیت تولید برنج با میزان بالای بتاکاروتن و آهن:   در بخشی از قاره ی آسیا که مردم آن از کمبود آهن و ویتامین A رنج می برند   اهمیت تولید گیاهان مقاوم به علف کش  - استفاده از علف کش ها برضد علف های هرز بدون ضرر برای گیاهان زراعی  - کاهش فرسایش خاک سطحی به دلیل عدم نیاز به شخم زدن برای نابودی علف هرز   </vt:lpstr>
      <vt:lpstr>کشف وکتور گیاهی  پلازمیدTi ، یک پلازمید باکتریایی است که به عنوان وکتور در مهندسی ژنتیک در گیاهان مورد استفاده قرار می گیرند.  پلازمیدTi  عامل مولد گال است. (گال بیماریی در گیاه که از نشانه های آن ایجاد تومورهای بزرگ بر روی گیاه می باشد)   پلازمیدTi پلازمید القای کننده ی تومور( inducing Tumor) می باشد.   باکتری دارای پلازمیدTi بسیاری از گیاهان زراعی مانند گوجه فرنگی،توتون،سویا را مورد حمله قرار می دهد     </vt:lpstr>
      <vt:lpstr>چگونگی ایجاد آلودگی توسط پلازمیدTi   1- آلودگی بافت گیاهی توسط باکتری (آگروباکتریوم تومفاسینس)  2- پلازمیدTi  بخشی از خود را با DNA سلول گیاهی جایگزین می کند   پس در سلول های نسل های بعد نیز وجود خواهند داشت  3- این قطعه ی جایگزین شده دارای ژن های تعیین خصوصیات  سرطانی سلول های تغییر یافته می باشد  4- ایجاد گال با تقسیمات متوالی سلول های تغییر یافته </vt:lpstr>
      <vt:lpstr>چگونگی انتقال ژن به گیاهان   1- انتقال ژن به گیاه (مثلا گندم) با شلیک به گیاه توسط تفنگ ژنی  2- استفاده از پلازمیدTi که مراحل آن عبارت اند از:  - استخراج پلازمیدTi  از باکتری در محل آلودگی بافت گیاهی -جدا کردن ژن القاکننده ی تومور از پلازمیدTi   -جایگزین کردن ژن القاکننده ی تومور از پلازمیدTi   با ژن مطلوب -انتقال به گیاه مثلا از راه شلیک DNAنوترکیب حاصل با تفنگ ژنی   </vt:lpstr>
      <vt:lpstr>تکنولوژی زیستی در دامداری  اصلاح دام   روش قدیمی :  طی نسل های متوالی انتخاب گاو هایی که شیر بیشتری داشتند برای ادامه ی نسل  اشکال این روش در طولانی و کم بازده بودن این روش است.   روش جدید:  اصلاح دام با استفاده از مهندسی ژنتیک  </vt:lpstr>
      <vt:lpstr>تکنولوژی زیستی در دامداری  تولید هورمون رشد گاوی هورمون رشد گاوی جهت تولید شیر بیشتر به رژیم غذایی گاو اضافه می شود  روش قدیمی: استخراج این هورمون از مغز (هیپوفیز)گاوهای کشته شده  روش جدید:  -وارد کردن ژن هورمون گاوی به باکتری - تولید هورمون توسط باکتری با هزینه ای کم -اضافه کردن هورمون تولیدی به رژیم غذایی گاوها</vt:lpstr>
      <vt:lpstr>تکنولوژی زیستی در دامداری  تولید پروتئین های مفید از نطر پزشکی  - در این روش ژن های انسان را به دام وارد می کنند. - پروتئین های انسان در شیر دام ظاهر می شود. - پروتئین ها را از شیر دام استخراج می کنند و برای اهداف دارویی به کار می برند   توجه: این روش بیشتر برای پروتئین های پیچیده ی انسانی به کار می روند که توسط باکتری ها نمی توانند تولید شوند.  جانور تراژن(Transgenic): جانوری که در سلول های آن DNAبیگانه وجود دارد </vt:lpstr>
      <vt:lpstr>تکنولوژی زیستی در دامداری  کلون کردن از سلول های تخصص یافته  روش قدیمی :   با استفاده از سلول های جنینی و نوزادی  مهندسی ژنتیک :  محققان تصور می کردند که با سلول های تخصص یافته نمی توان برای تولید موجود زنده استفاده کرد ولی یان ویلموت این  فرضیه را رد کرد   کار او : کلون کردن هسته سلول پستان یک گوسفند بالغ و تولید یک بره    </vt:lpstr>
      <vt:lpstr>مراحل آزمایش یان ویلموت  1- از یک گوسفند ماده(بر اساس شکل) سلول های غده های پستانی را خارج کرد  (این سلول ها در محیط کشت ویژه ای قرار گرفتند که چرخه ی سلول را متوقف میکرد)  - از گوسفند ماده ی دیگری(بر اساس شکل و مفهوم کتاب با توجه به گرفتن تخمک از آن) سلول های تخمک را استخراج و هسته های آنها را خارج کرد   2-سلول پستانی را در کنار تخمک بدون هسته قرار داد و با تحریک الکتریکی موجب باز شدن غشای دو سلول و ادغام آنها شد      </vt:lpstr>
      <vt:lpstr>              </vt:lpstr>
      <vt:lpstr>مراحل آزمایش یان ویلموت  3- این سلول حاصل تقسیمات میتوزی خود را شروع کرد و اولین سلول های جنینی را حاصل کرد.    4- جنین در آزمایشگاه رشد و نمو یافت  5- سپس به رحم گوسفند ماده (مادر جانشینی)دیگری انتقال یافت  6- پس از 5 ماه حاملگی بره ای متولد شد و آن را  دالی  نامیدند   </vt:lpstr>
      <vt:lpstr>              </vt:lpstr>
      <vt:lpstr>نکات آزمایش یان ویلموت  1- در این آزمایش از سه گوسفند استفاده شده بود  2- همه ی گوسفندهای مورد استفاده ماده بودند  3-تعداد حالات ممکن در انواع و تعداد گوسفند ها  -حداکثر 3 عدد(دهنده ی سلول تمایز یافته،دهنده ی تخمک و مادر جانشینی)  -حداقل 1 عدد(یک گوسفند ماده دهنده ی سلول تمایز یافته،دهنده ی تخمک و مادر جانشینی)  -حداکثر 2نوع(دهنده ی سلول تمایز یافته(نر)،دهنده ی تخمک(ماده)و مادر جانشینی(ماده)) -حداقل 1 نوع(گوسفند ماده دهنده ی سلول تمایز یافته،دهنده ی تخمک و مادر جانشینی)</vt:lpstr>
      <vt:lpstr> 4- بره ی دالی از نظر ژنتیکی کاملا شبیه گوسفندی بود که سلول های پستانی از آن گرفته شد  - پس بره ی دالی ماده بود  5- کلون شدن در مورد گوسفند ،گاو و موش انجام گرفته است  پس کلون کردن در مورد سایر پستانداران نیز امکان پذیر است   6- کلون کردن انسان نیز غیرقابل تصور نیست فقط نکته  مهم پاسخگویی به قوانین اخلاقی این کار است.    </vt:lpstr>
      <vt:lpstr>  - مدرس گرامی و دانش آموز عزیز خواهشمندیم که در صورت وجود  هرگونه اشتباه تایپی یا علمی در مجوعه ی پاورپوینت ها آنرا به آدرس سایت www.biology86.ir اطلاع دهید.    انتقادات و پیشنهادهای شما موجب پیشرفت و تهیه ی مجموعه های بهتر زیست شناسی خواهد بود.                                              با تشکر-محمدی محصل</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خداوند مهربان  مجموعه ی کنکوری و آموزشی پاورپوینت های زیست شناسی  پایه ی چهارم دبیرستان رشته ی علوم تجربی   تهیه و تنظیم : زبیر محمدی محصل  کارشناسی ارشد فیزیولوژی گیاهی دبیر زیست شناسی شهرستان مهاباد</dc:title>
  <dc:creator>zaki</dc:creator>
  <cp:lastModifiedBy>mostafa ahmadi</cp:lastModifiedBy>
  <cp:revision>173</cp:revision>
  <dcterms:created xsi:type="dcterms:W3CDTF">2015-09-22T03:16:59Z</dcterms:created>
  <dcterms:modified xsi:type="dcterms:W3CDTF">2015-10-22T11:22:33Z</dcterms:modified>
</cp:coreProperties>
</file>