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handoutMasterIdLst>
    <p:handoutMasterId r:id="rId65"/>
  </p:handoutMasterIdLst>
  <p:sldIdLst>
    <p:sldId id="301" r:id="rId2"/>
    <p:sldId id="302"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80" r:id="rId27"/>
    <p:sldId id="279"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4" r:id="rId41"/>
    <p:sldId id="295" r:id="rId42"/>
    <p:sldId id="296" r:id="rId43"/>
    <p:sldId id="297" r:id="rId44"/>
    <p:sldId id="298" r:id="rId45"/>
    <p:sldId id="303" r:id="rId46"/>
    <p:sldId id="309" r:id="rId47"/>
    <p:sldId id="308" r:id="rId48"/>
    <p:sldId id="317" r:id="rId49"/>
    <p:sldId id="324" r:id="rId50"/>
    <p:sldId id="312" r:id="rId51"/>
    <p:sldId id="313" r:id="rId52"/>
    <p:sldId id="314" r:id="rId53"/>
    <p:sldId id="315" r:id="rId54"/>
    <p:sldId id="316" r:id="rId55"/>
    <p:sldId id="304" r:id="rId56"/>
    <p:sldId id="310" r:id="rId57"/>
    <p:sldId id="318" r:id="rId58"/>
    <p:sldId id="319" r:id="rId59"/>
    <p:sldId id="320" r:id="rId60"/>
    <p:sldId id="321" r:id="rId61"/>
    <p:sldId id="322" r:id="rId62"/>
    <p:sldId id="323"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FD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618" y="22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DEEE782-A0B1-4F06-8124-0383D2812D0D}" type="datetimeFigureOut">
              <a:rPr lang="en-US" smtClean="0"/>
              <a:pPr/>
              <a:t>11/14/2015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12431B-2B74-4569-86E7-4577C6972BDF}" type="slidenum">
              <a:rPr lang="en-US" smtClean="0"/>
              <a:pPr/>
              <a:t>‹#›</a:t>
            </a:fld>
            <a:endParaRPr lang="en-US"/>
          </a:p>
        </p:txBody>
      </p:sp>
    </p:spTree>
    <p:extLst>
      <p:ext uri="{BB962C8B-B14F-4D97-AF65-F5344CB8AC3E}">
        <p14:creationId xmlns:p14="http://schemas.microsoft.com/office/powerpoint/2010/main" val="3816336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277052-8DCF-497D-8F9C-3FF19067E1AA}" type="datetimeFigureOut">
              <a:rPr lang="en-US" smtClean="0"/>
              <a:pPr/>
              <a:t>11/14/2015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2AFCBB-7535-47F7-9D0A-E111DFA041F9}" type="slidenum">
              <a:rPr lang="en-US" smtClean="0"/>
              <a:pPr/>
              <a:t>‹#›</a:t>
            </a:fld>
            <a:endParaRPr lang="en-US"/>
          </a:p>
        </p:txBody>
      </p:sp>
    </p:spTree>
    <p:extLst>
      <p:ext uri="{BB962C8B-B14F-4D97-AF65-F5344CB8AC3E}">
        <p14:creationId xmlns:p14="http://schemas.microsoft.com/office/powerpoint/2010/main" val="2470761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02AFCBB-7535-47F7-9D0A-E111DFA041F9}"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5B8486-EF06-4558-96FE-FF0DCBF521BC}" type="datetimeFigureOut">
              <a:rPr lang="en-US" smtClean="0"/>
              <a:pPr/>
              <a:t>11/14/2015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B4E045-6EF0-47D7-84B3-65AC23E9CA57}"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5B8486-EF06-4558-96FE-FF0DCBF521BC}" type="datetimeFigureOut">
              <a:rPr lang="en-US" smtClean="0"/>
              <a:pPr/>
              <a:t>11/14/2015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B4E045-6EF0-47D7-84B3-65AC23E9CA57}"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5B8486-EF06-4558-96FE-FF0DCBF521BC}" type="datetimeFigureOut">
              <a:rPr lang="en-US" smtClean="0"/>
              <a:pPr/>
              <a:t>11/14/2015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B4E045-6EF0-47D7-84B3-65AC23E9CA57}"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5B8486-EF06-4558-96FE-FF0DCBF521BC}" type="datetimeFigureOut">
              <a:rPr lang="en-US" smtClean="0"/>
              <a:pPr/>
              <a:t>11/14/2015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B4E045-6EF0-47D7-84B3-65AC23E9CA57}"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5B8486-EF06-4558-96FE-FF0DCBF521BC}" type="datetimeFigureOut">
              <a:rPr lang="en-US" smtClean="0"/>
              <a:pPr/>
              <a:t>11/14/2015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B4E045-6EF0-47D7-84B3-65AC23E9CA57}"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5B8486-EF06-4558-96FE-FF0DCBF521BC}" type="datetimeFigureOut">
              <a:rPr lang="en-US" smtClean="0"/>
              <a:pPr/>
              <a:t>11/14/2015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B4E045-6EF0-47D7-84B3-65AC23E9CA57}"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5B8486-EF06-4558-96FE-FF0DCBF521BC}" type="datetimeFigureOut">
              <a:rPr lang="en-US" smtClean="0"/>
              <a:pPr/>
              <a:t>11/14/2015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B4E045-6EF0-47D7-84B3-65AC23E9CA57}"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5B8486-EF06-4558-96FE-FF0DCBF521BC}" type="datetimeFigureOut">
              <a:rPr lang="en-US" smtClean="0"/>
              <a:pPr/>
              <a:t>11/14/2015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B4E045-6EF0-47D7-84B3-65AC23E9CA57}"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B8486-EF06-4558-96FE-FF0DCBF521BC}" type="datetimeFigureOut">
              <a:rPr lang="en-US" smtClean="0"/>
              <a:pPr/>
              <a:t>11/14/2015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B4E045-6EF0-47D7-84B3-65AC23E9CA57}"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5B8486-EF06-4558-96FE-FF0DCBF521BC}" type="datetimeFigureOut">
              <a:rPr lang="en-US" smtClean="0"/>
              <a:pPr/>
              <a:t>11/14/2015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B4E045-6EF0-47D7-84B3-65AC23E9CA57}"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5B8486-EF06-4558-96FE-FF0DCBF521BC}" type="datetimeFigureOut">
              <a:rPr lang="en-US" smtClean="0"/>
              <a:pPr/>
              <a:t>11/14/2015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B4E045-6EF0-47D7-84B3-65AC23E9CA57}"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B8486-EF06-4558-96FE-FF0DCBF521BC}" type="datetimeFigureOut">
              <a:rPr lang="en-US" smtClean="0"/>
              <a:pPr/>
              <a:t>11/14/2015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B4E045-6EF0-47D7-84B3-65AC23E9CA5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7" descr="ffghnjhgt.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fa-IR" dirty="0" smtClean="0">
                <a:cs typeface="B Titr" pitchFamily="2" charset="-78"/>
              </a:rPr>
              <a:t>ماده 10</a:t>
            </a:r>
            <a:endParaRPr lang="en-US" dirty="0">
              <a:cs typeface="B Titr" pitchFamily="2" charset="-78"/>
            </a:endParaRPr>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chor="ctr">
            <a:normAutofit/>
          </a:bodyPr>
          <a:lstStyle/>
          <a:p>
            <a:pPr algn="ctr" rtl="1">
              <a:buNone/>
            </a:pPr>
            <a:r>
              <a:rPr lang="fa-IR" sz="4800" dirty="0" smtClean="0">
                <a:cs typeface="B Titr" pitchFamily="2" charset="-78"/>
              </a:rPr>
              <a:t>انتخاب شاخه / رشته تحصیلی دانش آموزان در پایان دوره متوسطه اول انجام می شود </a:t>
            </a:r>
            <a:endParaRPr lang="en-US" sz="4800" dirty="0">
              <a:cs typeface="B Titr" pitchFamily="2" charset="-78"/>
            </a:endParaRPr>
          </a:p>
        </p:txBody>
      </p:sp>
      <p:sp>
        <p:nvSpPr>
          <p:cNvPr id="11" name="Footer Placeholder 7"/>
          <p:cNvSpPr>
            <a:spLocks noGrp="1"/>
          </p:cNvSpPr>
          <p:nvPr>
            <p:ph type="ftr" sz="quarter" idx="11"/>
          </p:nvPr>
        </p:nvSpPr>
        <p:spPr>
          <a:xfrm>
            <a:off x="3124200" y="6356350"/>
            <a:ext cx="3376626" cy="365125"/>
          </a:xfrm>
        </p:spPr>
        <p:txBody>
          <a:bodyPr/>
          <a:lstStyle/>
          <a:p>
            <a:r>
              <a:rPr lang="fa-IR" dirty="0" smtClean="0">
                <a:solidFill>
                  <a:sysClr val="windowText" lastClr="000000"/>
                </a:solidFill>
              </a:rPr>
              <a:t>کارشناسی مشاوره اداره آموزش و پرورش شهرستان بروجرد مهدی احمدپور،احمد کاوند، حمید معظمی گودرزی </a:t>
            </a:r>
            <a:endParaRPr lang="en-US" dirty="0">
              <a:solidFill>
                <a:sysClr val="windowText" lastClr="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r>
              <a:rPr lang="fa-IR" dirty="0" smtClean="0">
                <a:cs typeface="B Titr" pitchFamily="2" charset="-78"/>
              </a:rPr>
              <a:t>ماده 11</a:t>
            </a:r>
            <a:r>
              <a:rPr lang="fa-IR" dirty="0" smtClean="0"/>
              <a:t> </a:t>
            </a:r>
            <a:endParaRPr lang="en-US"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algn="r" rtl="1">
              <a:buNone/>
            </a:pPr>
            <a:r>
              <a:rPr lang="fa-IR" dirty="0" smtClean="0">
                <a:cs typeface="B Lotus" pitchFamily="2" charset="-78"/>
              </a:rPr>
              <a:t>هدایت دانش آموزان به شرح زیر است :</a:t>
            </a:r>
          </a:p>
          <a:p>
            <a:pPr algn="r" rtl="1">
              <a:buNone/>
            </a:pPr>
            <a:r>
              <a:rPr lang="fa-IR" dirty="0" smtClean="0">
                <a:cs typeface="B Lotus" pitchFamily="2" charset="-78"/>
              </a:rPr>
              <a:t>بند 1-11 شاخه نظری : رشته های ادبیات و علوم انسانی ،علوم و معارف اسلامی ،علوم پایه</a:t>
            </a:r>
          </a:p>
          <a:p>
            <a:pPr algn="r" rtl="1">
              <a:buNone/>
            </a:pPr>
            <a:r>
              <a:rPr lang="fa-IR" dirty="0" smtClean="0">
                <a:cs typeface="B Lotus" pitchFamily="2" charset="-78"/>
              </a:rPr>
              <a:t>بند 2-11 شاخه کار و دانش و فنی و حرفه ای </a:t>
            </a:r>
          </a:p>
          <a:p>
            <a:pPr algn="r" rtl="1">
              <a:buNone/>
            </a:pPr>
            <a:r>
              <a:rPr lang="fa-IR" dirty="0" smtClean="0">
                <a:cs typeface="B Lotus" pitchFamily="2" charset="-78"/>
              </a:rPr>
              <a:t>بند3-11 ثبت نام در رشته علوم و معارف اسلامی صرفا در مدارس خاص که با مجوز وزارت آموزش و پرورش تشکیل شده اند </a:t>
            </a:r>
          </a:p>
          <a:p>
            <a:pPr algn="r" rtl="1">
              <a:buNone/>
            </a:pPr>
            <a:r>
              <a:rPr lang="fa-IR" dirty="0" smtClean="0">
                <a:cs typeface="B Lotus" pitchFamily="2" charset="-78"/>
              </a:rPr>
              <a:t>بند5-11 هدایت تحصیلی دانش آموزان واحد های آموزشی بزرگسالان ،ایثارگران ،استعدادهای درخشان ،استثنایی ،داوطلب آزاد و دانش آموزان تطبیقی همانند دانش آموزان مدارس عادی است و ضوابط ورود به این گونه مدارس براساس آیین نامه های مربوط می باشد</a:t>
            </a:r>
            <a:endParaRPr lang="en-US" dirty="0">
              <a:cs typeface="B Lotus" pitchFamily="2" charset="-78"/>
            </a:endParaRPr>
          </a:p>
        </p:txBody>
      </p:sp>
      <p:sp>
        <p:nvSpPr>
          <p:cNvPr id="11" name="Footer Placeholder 7"/>
          <p:cNvSpPr>
            <a:spLocks noGrp="1"/>
          </p:cNvSpPr>
          <p:nvPr>
            <p:ph type="ftr" sz="quarter" idx="11"/>
          </p:nvPr>
        </p:nvSpPr>
        <p:spPr>
          <a:xfrm>
            <a:off x="3124200" y="6356350"/>
            <a:ext cx="3376626" cy="365125"/>
          </a:xfrm>
        </p:spPr>
        <p:txBody>
          <a:bodyPr/>
          <a:lstStyle/>
          <a:p>
            <a:r>
              <a:rPr lang="fa-IR" dirty="0" smtClean="0">
                <a:solidFill>
                  <a:sysClr val="windowText" lastClr="000000"/>
                </a:solidFill>
              </a:rPr>
              <a:t>کارشناسی مشاوره اداره آموزش و پرورش شهرستان بروجرد مهدی احمدپور،احمد کاوند، حمید معظمی گودرزی </a:t>
            </a:r>
            <a:endParaRPr lang="en-US" dirty="0">
              <a:solidFill>
                <a:sysClr val="windowText" lastClr="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fa-IR" dirty="0" smtClean="0"/>
              <a:t>ماده 12</a:t>
            </a:r>
            <a:endParaRPr lang="en-US" dirty="0"/>
          </a:p>
        </p:txBody>
      </p:sp>
      <p:sp>
        <p:nvSpPr>
          <p:cNvPr id="3" name="Content Placeholder 2"/>
          <p:cNvSpPr>
            <a:spLocks noGrp="1"/>
          </p:cNvSpPr>
          <p:nvPr>
            <p:ph idx="1"/>
          </p:nvPr>
        </p:nvSpPr>
        <p:spPr/>
        <p:style>
          <a:lnRef idx="0">
            <a:schemeClr val="accent4"/>
          </a:lnRef>
          <a:fillRef idx="3">
            <a:schemeClr val="accent4"/>
          </a:fillRef>
          <a:effectRef idx="3">
            <a:schemeClr val="accent4"/>
          </a:effectRef>
          <a:fontRef idx="minor">
            <a:schemeClr val="lt1"/>
          </a:fontRef>
        </p:style>
        <p:txBody>
          <a:bodyPr/>
          <a:lstStyle/>
          <a:p>
            <a:pPr algn="r" rtl="1"/>
            <a:r>
              <a:rPr lang="fa-IR" dirty="0" smtClean="0">
                <a:cs typeface="B Lotus" pitchFamily="2" charset="-78"/>
              </a:rPr>
              <a:t>معاون اجرایی مدرسه یا مسئول ثبت نمرات موظف است نمرات درس های مرتبط با شاخه ها و رشته هاو امتیازات بررسی مشاوره ای را در نمون برگ شماره یک تحصیلی ثبت و امضا کند.</a:t>
            </a:r>
            <a:endParaRPr lang="en-US" dirty="0">
              <a:cs typeface="B Lotus" pitchFamily="2" charset="-78"/>
            </a:endParaRPr>
          </a:p>
        </p:txBody>
      </p:sp>
      <p:sp>
        <p:nvSpPr>
          <p:cNvPr id="11" name="Footer Placeholder 7"/>
          <p:cNvSpPr>
            <a:spLocks noGrp="1"/>
          </p:cNvSpPr>
          <p:nvPr>
            <p:ph type="ftr" sz="quarter" idx="11"/>
          </p:nvPr>
        </p:nvSpPr>
        <p:spPr>
          <a:xfrm>
            <a:off x="3124200" y="6356350"/>
            <a:ext cx="3376626" cy="365125"/>
          </a:xfrm>
        </p:spPr>
        <p:txBody>
          <a:bodyPr/>
          <a:lstStyle/>
          <a:p>
            <a:r>
              <a:rPr lang="fa-IR" dirty="0" smtClean="0">
                <a:solidFill>
                  <a:sysClr val="windowText" lastClr="000000"/>
                </a:solidFill>
              </a:rPr>
              <a:t>کارشناسی مشاوره اداره آموزش و پرورش شهرستان بروجرد مهدی احمدپور،احمد کاوند، حمید معظمی گودرزی </a:t>
            </a:r>
            <a:endParaRPr lang="en-US" dirty="0">
              <a:solidFill>
                <a:sysClr val="windowText" lastClr="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fa-IR" dirty="0" smtClean="0">
                <a:cs typeface="B Titr" pitchFamily="2" charset="-78"/>
              </a:rPr>
              <a:t>ماده 13</a:t>
            </a:r>
            <a:endParaRPr lang="en-US" dirty="0">
              <a:cs typeface="B Titr" pitchFamily="2" charset="-78"/>
            </a:endParaRPr>
          </a:p>
        </p:txBody>
      </p:sp>
      <p:sp>
        <p:nvSpPr>
          <p:cNvPr id="3" name="Content Placeholder 2"/>
          <p:cNvSpPr>
            <a:spLocks noGrp="1"/>
          </p:cNvSpPr>
          <p:nvPr>
            <p:ph idx="1"/>
          </p:nvPr>
        </p:nvSpPr>
        <p:spPr/>
        <p:style>
          <a:lnRef idx="0">
            <a:schemeClr val="accent5"/>
          </a:lnRef>
          <a:fillRef idx="3">
            <a:schemeClr val="accent5"/>
          </a:fillRef>
          <a:effectRef idx="3">
            <a:schemeClr val="accent5"/>
          </a:effectRef>
          <a:fontRef idx="minor">
            <a:schemeClr val="lt1"/>
          </a:fontRef>
        </p:style>
        <p:txBody>
          <a:bodyPr/>
          <a:lstStyle/>
          <a:p>
            <a:pPr algn="r" rtl="1"/>
            <a:r>
              <a:rPr lang="fa-IR" dirty="0" smtClean="0">
                <a:solidFill>
                  <a:schemeClr val="bg1"/>
                </a:solidFill>
                <a:cs typeface="B Lotus" pitchFamily="2" charset="-78"/>
              </a:rPr>
              <a:t>مسئولیت حسن اجرای امر هدایت تحصیلی دانش آموزان و تأیید نهایی نمون برگ شماره یک هدایت تحصیلی به عهدهی مدیر واحد آموزشی می باشد.</a:t>
            </a:r>
            <a:endParaRPr lang="en-US" dirty="0">
              <a:solidFill>
                <a:schemeClr val="bg1"/>
              </a:solidFill>
              <a:cs typeface="B Lotus" pitchFamily="2" charset="-78"/>
            </a:endParaRPr>
          </a:p>
        </p:txBody>
      </p:sp>
      <p:sp>
        <p:nvSpPr>
          <p:cNvPr id="11" name="Footer Placeholder 7"/>
          <p:cNvSpPr>
            <a:spLocks noGrp="1"/>
          </p:cNvSpPr>
          <p:nvPr>
            <p:ph type="ftr" sz="quarter" idx="11"/>
          </p:nvPr>
        </p:nvSpPr>
        <p:spPr>
          <a:xfrm>
            <a:off x="3124200" y="6356350"/>
            <a:ext cx="3376626" cy="365125"/>
          </a:xfrm>
        </p:spPr>
        <p:txBody>
          <a:bodyPr/>
          <a:lstStyle/>
          <a:p>
            <a:r>
              <a:rPr lang="fa-IR" dirty="0" smtClean="0">
                <a:solidFill>
                  <a:sysClr val="windowText" lastClr="000000"/>
                </a:solidFill>
                <a:cs typeface="B Lotus" pitchFamily="2" charset="-78"/>
              </a:rPr>
              <a:t>کارشناسی مشاوره اداره آموزش و پرورش شهرستان بروجرد </a:t>
            </a:r>
          </a:p>
          <a:p>
            <a:r>
              <a:rPr lang="fa-IR" dirty="0" smtClean="0">
                <a:solidFill>
                  <a:sysClr val="windowText" lastClr="000000"/>
                </a:solidFill>
                <a:cs typeface="B Lotus" pitchFamily="2" charset="-78"/>
              </a:rPr>
              <a:t>مهدی احمدپور،احمد کاوند، حمید معظمی گودرزی </a:t>
            </a:r>
            <a:endParaRPr lang="en-US" dirty="0">
              <a:solidFill>
                <a:sysClr val="windowText" lastClr="000000"/>
              </a:solidFill>
              <a:cs typeface="B Lotus"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fa-IR" dirty="0" smtClean="0">
                <a:cs typeface="B Titr" pitchFamily="2" charset="-78"/>
              </a:rPr>
              <a:t>ماده 14</a:t>
            </a:r>
            <a:endParaRPr lang="en-US" dirty="0">
              <a:cs typeface="B Titr" pitchFamily="2" charset="-78"/>
            </a:endParaRPr>
          </a:p>
        </p:txBody>
      </p:sp>
      <p:sp>
        <p:nvSpPr>
          <p:cNvPr id="3" name="Content Placeholder 2"/>
          <p:cNvSpPr>
            <a:spLocks noGrp="1"/>
          </p:cNvSpPr>
          <p:nvPr>
            <p:ph idx="1"/>
          </p:nvPr>
        </p:nvSpPr>
        <p:spPr/>
        <p:style>
          <a:lnRef idx="1">
            <a:schemeClr val="accent1"/>
          </a:lnRef>
          <a:fillRef idx="3">
            <a:schemeClr val="accent1"/>
          </a:fillRef>
          <a:effectRef idx="2">
            <a:schemeClr val="accent1"/>
          </a:effectRef>
          <a:fontRef idx="minor">
            <a:schemeClr val="lt1"/>
          </a:fontRef>
        </p:style>
        <p:txBody>
          <a:bodyPr>
            <a:normAutofit lnSpcReduction="10000"/>
          </a:bodyPr>
          <a:lstStyle/>
          <a:p>
            <a:pPr algn="r" rtl="1"/>
            <a:r>
              <a:rPr lang="fa-IR" dirty="0" smtClean="0">
                <a:cs typeface="B Lotus" pitchFamily="2" charset="-78"/>
              </a:rPr>
              <a:t>نمون برگ شماره ی یک هدایت تحصیلی باید با اعلام نتایج امتحانات خرداد ماه پایه نهم برای دانش آموز صادر شود و پس از تایید و امضای آن توسط مسئول ثبت نمرات ،مشاور و مدیر واحد آموزشی و پرورشی با دعوت از اولیای دانش آموز در اختیار آنان قرار گیرد.</a:t>
            </a:r>
          </a:p>
          <a:p>
            <a:pPr algn="r" rtl="1"/>
            <a:r>
              <a:rPr lang="fa-IR" dirty="0" smtClean="0">
                <a:cs typeface="B Lotus" pitchFamily="2" charset="-78"/>
              </a:rPr>
              <a:t>تبصره: دانش آموزی که شرایط شاخه/رشته ی مورد نظر خود را کسب نکرده است حداکثر تا پایان شهریور ماه مجدداً نسبت به تکمیل نمون برگ شماره یک هدایت تحصیلی عنداللزوم اقدام خواهد شد.</a:t>
            </a:r>
            <a:endParaRPr lang="en-US" dirty="0">
              <a:cs typeface="B Lotus" pitchFamily="2" charset="-78"/>
            </a:endParaRPr>
          </a:p>
        </p:txBody>
      </p:sp>
      <p:sp>
        <p:nvSpPr>
          <p:cNvPr id="11" name="Footer Placeholder 7"/>
          <p:cNvSpPr>
            <a:spLocks noGrp="1"/>
          </p:cNvSpPr>
          <p:nvPr>
            <p:ph type="ftr" sz="quarter" idx="11"/>
          </p:nvPr>
        </p:nvSpPr>
        <p:spPr>
          <a:xfrm>
            <a:off x="3124200" y="6356350"/>
            <a:ext cx="3376626" cy="365125"/>
          </a:xfrm>
        </p:spPr>
        <p:txBody>
          <a:bodyPr/>
          <a:lstStyle/>
          <a:p>
            <a:r>
              <a:rPr lang="fa-IR" dirty="0" smtClean="0">
                <a:solidFill>
                  <a:sysClr val="windowText" lastClr="000000"/>
                </a:solidFill>
              </a:rPr>
              <a:t>کارشناسی مشاوره اداره آموزش و پرورش شهرستان بروجرد مهدی احمدپور،احمد کاوند، حمید معظمی گودرزی </a:t>
            </a:r>
            <a:endParaRPr lang="en-US" dirty="0">
              <a:solidFill>
                <a:sysClr val="windowText" lastClr="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style>
          <a:lnRef idx="0">
            <a:schemeClr val="accent1"/>
          </a:lnRef>
          <a:fillRef idx="3">
            <a:schemeClr val="accent1"/>
          </a:fillRef>
          <a:effectRef idx="3">
            <a:schemeClr val="accent1"/>
          </a:effectRef>
          <a:fontRef idx="minor">
            <a:schemeClr val="lt1"/>
          </a:fontRef>
        </p:style>
        <p:txBody>
          <a:bodyPr anchor="ctr">
            <a:normAutofit/>
          </a:bodyPr>
          <a:lstStyle/>
          <a:p>
            <a:pPr algn="ctr" rtl="1">
              <a:buNone/>
            </a:pPr>
            <a:r>
              <a:rPr lang="fa-IR" sz="9600" dirty="0" smtClean="0">
                <a:solidFill>
                  <a:srgbClr val="FFFF00"/>
                </a:solidFill>
                <a:cs typeface="B Titr" pitchFamily="2" charset="-78"/>
              </a:rPr>
              <a:t>ملاک های هدایت تحصیلی </a:t>
            </a:r>
            <a:endParaRPr lang="en-US" sz="9600" dirty="0">
              <a:solidFill>
                <a:srgbClr val="FFFF00"/>
              </a:solidFill>
              <a:cs typeface="B Titr" pitchFamily="2" charset="-78"/>
            </a:endParaRPr>
          </a:p>
        </p:txBody>
      </p:sp>
      <p:sp>
        <p:nvSpPr>
          <p:cNvPr id="11" name="Footer Placeholder 7"/>
          <p:cNvSpPr>
            <a:spLocks noGrp="1"/>
          </p:cNvSpPr>
          <p:nvPr>
            <p:ph type="ftr" sz="quarter" idx="11"/>
          </p:nvPr>
        </p:nvSpPr>
        <p:spPr>
          <a:xfrm>
            <a:off x="3124200" y="6356350"/>
            <a:ext cx="3376626" cy="365125"/>
          </a:xfrm>
        </p:spPr>
        <p:txBody>
          <a:bodyPr/>
          <a:lstStyle/>
          <a:p>
            <a:r>
              <a:rPr lang="fa-IR" dirty="0" smtClean="0">
                <a:solidFill>
                  <a:sysClr val="windowText" lastClr="000000"/>
                </a:solidFill>
              </a:rPr>
              <a:t>کارشناسی مشاوره اداره آموزش و پرورش شهرستان بروجرد مهدی احمدپور،احمد کاوند، حمید معظمی گودرزی </a:t>
            </a:r>
            <a:endParaRPr lang="en-US" dirty="0">
              <a:solidFill>
                <a:sysClr val="windowText" lastClr="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fa-IR" dirty="0" smtClean="0">
                <a:cs typeface="B Titr" pitchFamily="2" charset="-78"/>
              </a:rPr>
              <a:t>ماده 15</a:t>
            </a:r>
            <a:endParaRPr lang="en-US" dirty="0">
              <a:cs typeface="B Titr" pitchFamily="2" charset="-78"/>
            </a:endParaRPr>
          </a:p>
        </p:txBody>
      </p:sp>
      <p:sp>
        <p:nvSpPr>
          <p:cNvPr id="3" name="Content Placeholder 2"/>
          <p:cNvSpPr>
            <a:spLocks noGrp="1"/>
          </p:cNvSpPr>
          <p:nvPr>
            <p:ph idx="1"/>
          </p:nvPr>
        </p:nvSpPr>
        <p:spPr>
          <a:xfrm>
            <a:off x="285720" y="1571612"/>
            <a:ext cx="8643998" cy="4554551"/>
          </a:xfrm>
        </p:spPr>
        <p:style>
          <a:lnRef idx="0">
            <a:schemeClr val="accent5"/>
          </a:lnRef>
          <a:fillRef idx="3">
            <a:schemeClr val="accent5"/>
          </a:fillRef>
          <a:effectRef idx="3">
            <a:schemeClr val="accent5"/>
          </a:effectRef>
          <a:fontRef idx="minor">
            <a:schemeClr val="lt1"/>
          </a:fontRef>
        </p:style>
        <p:txBody>
          <a:bodyPr>
            <a:normAutofit lnSpcReduction="10000"/>
          </a:bodyPr>
          <a:lstStyle/>
          <a:p>
            <a:pPr algn="r" rtl="1">
              <a:buNone/>
            </a:pPr>
            <a:r>
              <a:rPr lang="fa-IR" dirty="0" smtClean="0">
                <a:cs typeface="B Lotus" pitchFamily="2" charset="-78"/>
              </a:rPr>
              <a:t>هدایت دانش آموزان به شاخه ها/رشته های تحصیلی براساس</a:t>
            </a:r>
          </a:p>
          <a:p>
            <a:pPr algn="ctr" rtl="1">
              <a:buNone/>
            </a:pPr>
            <a:r>
              <a:rPr lang="fa-IR" dirty="0" smtClean="0">
                <a:cs typeface="B Lotus" pitchFamily="2" charset="-78"/>
              </a:rPr>
              <a:t> </a:t>
            </a:r>
            <a:r>
              <a:rPr lang="fa-IR" dirty="0" smtClean="0">
                <a:solidFill>
                  <a:srgbClr val="FF0000"/>
                </a:solidFill>
                <a:cs typeface="B Lotus" pitchFamily="2" charset="-78"/>
              </a:rPr>
              <a:t>استعداد</a:t>
            </a:r>
            <a:r>
              <a:rPr lang="fa-IR" dirty="0" smtClean="0">
                <a:cs typeface="B Lotus" pitchFamily="2" charset="-78"/>
              </a:rPr>
              <a:t>،</a:t>
            </a:r>
            <a:r>
              <a:rPr lang="fa-IR" dirty="0" smtClean="0">
                <a:solidFill>
                  <a:srgbClr val="C00000"/>
                </a:solidFill>
                <a:cs typeface="B Lotus" pitchFamily="2" charset="-78"/>
              </a:rPr>
              <a:t>توانایی </a:t>
            </a:r>
            <a:r>
              <a:rPr lang="fa-IR" dirty="0" smtClean="0">
                <a:cs typeface="B Lotus" pitchFamily="2" charset="-78"/>
              </a:rPr>
              <a:t>، </a:t>
            </a:r>
            <a:r>
              <a:rPr lang="fa-IR" dirty="0" smtClean="0">
                <a:solidFill>
                  <a:srgbClr val="FF0000"/>
                </a:solidFill>
                <a:cs typeface="B Lotus" pitchFamily="2" charset="-78"/>
              </a:rPr>
              <a:t>رغبت </a:t>
            </a:r>
            <a:r>
              <a:rPr lang="fa-IR" dirty="0" smtClean="0">
                <a:cs typeface="B Lotus" pitchFamily="2" charset="-78"/>
              </a:rPr>
              <a:t>،</a:t>
            </a:r>
            <a:r>
              <a:rPr lang="fa-IR" dirty="0" smtClean="0">
                <a:solidFill>
                  <a:srgbClr val="FF0000"/>
                </a:solidFill>
                <a:cs typeface="B Lotus" pitchFamily="2" charset="-78"/>
              </a:rPr>
              <a:t>علاقه </a:t>
            </a:r>
            <a:r>
              <a:rPr lang="fa-IR" dirty="0" smtClean="0">
                <a:solidFill>
                  <a:schemeClr val="bg1"/>
                </a:solidFill>
                <a:cs typeface="B Lotus" pitchFamily="2" charset="-78"/>
              </a:rPr>
              <a:t>و </a:t>
            </a:r>
            <a:r>
              <a:rPr lang="fa-IR" dirty="0" smtClean="0">
                <a:solidFill>
                  <a:srgbClr val="FF0000"/>
                </a:solidFill>
                <a:cs typeface="B Lotus" pitchFamily="2" charset="-78"/>
              </a:rPr>
              <a:t>و یژگیهای تحصیلی </a:t>
            </a:r>
          </a:p>
          <a:p>
            <a:pPr algn="r" rtl="1">
              <a:buNone/>
            </a:pPr>
            <a:r>
              <a:rPr lang="fa-IR" dirty="0" smtClean="0">
                <a:solidFill>
                  <a:schemeClr val="bg1"/>
                </a:solidFill>
                <a:cs typeface="B Lotus" pitchFamily="2" charset="-78"/>
              </a:rPr>
              <a:t>که از طریق عملکرد و سوابق آموزشی ،تربیتی و بررسی های مشاوره ای قابل سنجش و اندازه گیری و در پرونده تحصیلی و پرونده راهنمایی مشاوره ای ثبت شده است انجام می شود این ملاک ها به شرح ذیل می باشد .</a:t>
            </a:r>
          </a:p>
          <a:p>
            <a:pPr algn="r" rtl="1">
              <a:buNone/>
            </a:pPr>
            <a:r>
              <a:rPr lang="fa-IR" sz="2400" dirty="0" smtClean="0">
                <a:solidFill>
                  <a:schemeClr val="bg1"/>
                </a:solidFill>
                <a:cs typeface="B Lotus" pitchFamily="2" charset="-78"/>
              </a:rPr>
              <a:t>1</a:t>
            </a:r>
            <a:r>
              <a:rPr lang="fa-IR" sz="2400" dirty="0" smtClean="0">
                <a:solidFill>
                  <a:schemeClr val="tx1">
                    <a:lumMod val="95000"/>
                    <a:lumOff val="5000"/>
                  </a:schemeClr>
                </a:solidFill>
                <a:cs typeface="B Lotus" pitchFamily="2" charset="-78"/>
              </a:rPr>
              <a:t>-15 عملکرد و سوابق آموزشی : نمرات دروس مرتبط سه پایه دوره ی اول متوسطه برابر نمون برگ شماره یک هدایت تحصیلی (به میزان 50 امتیاز)</a:t>
            </a:r>
          </a:p>
          <a:p>
            <a:pPr algn="r" rtl="1">
              <a:buNone/>
            </a:pPr>
            <a:r>
              <a:rPr lang="fa-IR" sz="2400" dirty="0" smtClean="0">
                <a:solidFill>
                  <a:schemeClr val="accent6">
                    <a:lumMod val="50000"/>
                  </a:schemeClr>
                </a:solidFill>
                <a:cs typeface="B Lotus" pitchFamily="2" charset="-78"/>
              </a:rPr>
              <a:t>2-15 نظر مشاور که بر اساس نظر سنجی از معلمان ،اولیاء دانش آموزان و نتایج بررسی های مشاوره ای دوره اول متوسطه (به میزان 50 امتیاز) </a:t>
            </a:r>
            <a:endParaRPr lang="en-US" sz="2400" dirty="0">
              <a:solidFill>
                <a:schemeClr val="accent6">
                  <a:lumMod val="50000"/>
                </a:schemeClr>
              </a:solidFill>
              <a:cs typeface="B Lotus" pitchFamily="2" charset="-78"/>
            </a:endParaRPr>
          </a:p>
        </p:txBody>
      </p:sp>
      <p:sp>
        <p:nvSpPr>
          <p:cNvPr id="11" name="Footer Placeholder 7"/>
          <p:cNvSpPr>
            <a:spLocks noGrp="1"/>
          </p:cNvSpPr>
          <p:nvPr>
            <p:ph type="ftr" sz="quarter" idx="11"/>
          </p:nvPr>
        </p:nvSpPr>
        <p:spPr>
          <a:xfrm>
            <a:off x="3124200" y="6356350"/>
            <a:ext cx="3376626" cy="365125"/>
          </a:xfrm>
        </p:spPr>
        <p:txBody>
          <a:bodyPr/>
          <a:lstStyle/>
          <a:p>
            <a:r>
              <a:rPr lang="fa-IR" dirty="0" smtClean="0">
                <a:solidFill>
                  <a:sysClr val="windowText" lastClr="000000"/>
                </a:solidFill>
              </a:rPr>
              <a:t>کارشناسی مشاوره اداره آموزش و پرورش شهرستان بروجرد مهدی احمدپور،احمد کاوند، حمید معظمی گودرزی </a:t>
            </a:r>
            <a:endParaRPr lang="en-US" dirty="0">
              <a:solidFill>
                <a:sysClr val="windowText" lastClr="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iterate type="wd">
                                    <p:tmPct val="10000"/>
                                  </p:iterate>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fa-IR" dirty="0" smtClean="0">
                <a:cs typeface="B Titr" pitchFamily="2" charset="-78"/>
              </a:rPr>
              <a:t>ماده 16 </a:t>
            </a:r>
            <a:endParaRPr lang="en-US" dirty="0">
              <a:cs typeface="B Titr" pitchFamily="2" charset="-78"/>
            </a:endParaRPr>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chor="ctr">
            <a:normAutofit/>
          </a:bodyPr>
          <a:lstStyle/>
          <a:p>
            <a:pPr algn="ctr" rtl="1"/>
            <a:r>
              <a:rPr lang="fa-IR" sz="4800" dirty="0" smtClean="0">
                <a:cs typeface="B Titr" pitchFamily="2" charset="-78"/>
              </a:rPr>
              <a:t>ضوابط مربوط به نمرات درسی رشته ها و شاخه های تحصیلی</a:t>
            </a:r>
            <a:endParaRPr lang="en-US" sz="4800" dirty="0">
              <a:cs typeface="B Titr" pitchFamily="2" charset="-78"/>
            </a:endParaRPr>
          </a:p>
        </p:txBody>
      </p:sp>
      <p:sp>
        <p:nvSpPr>
          <p:cNvPr id="11" name="Footer Placeholder 7"/>
          <p:cNvSpPr>
            <a:spLocks noGrp="1"/>
          </p:cNvSpPr>
          <p:nvPr>
            <p:ph type="ftr" sz="quarter" idx="11"/>
          </p:nvPr>
        </p:nvSpPr>
        <p:spPr>
          <a:xfrm>
            <a:off x="3124200" y="6356350"/>
            <a:ext cx="3376626" cy="365125"/>
          </a:xfrm>
        </p:spPr>
        <p:txBody>
          <a:bodyPr/>
          <a:lstStyle/>
          <a:p>
            <a:r>
              <a:rPr lang="fa-IR" dirty="0" smtClean="0">
                <a:solidFill>
                  <a:sysClr val="windowText" lastClr="000000"/>
                </a:solidFill>
              </a:rPr>
              <a:t>کارشناسی مشاوره اداره آموزش و پرورش شهرستان بروجرد مهدی احمدپور،احمد کاوند، حمید معظمی گودرزی </a:t>
            </a:r>
            <a:endParaRPr lang="en-US" dirty="0">
              <a:solidFill>
                <a:sysClr val="windowText" lastClr="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fa-IR" dirty="0" smtClean="0">
                <a:cs typeface="B Titr" pitchFamily="2" charset="-78"/>
              </a:rPr>
              <a:t>1-16 – علوم پایه </a:t>
            </a:r>
            <a:endParaRPr lang="en-US" dirty="0">
              <a:cs typeface="B Titr" pitchFamily="2" charset="-78"/>
            </a:endParaRPr>
          </a:p>
        </p:txBody>
      </p:sp>
      <p:sp>
        <p:nvSpPr>
          <p:cNvPr id="3" name="Content Placeholder 2"/>
          <p:cNvSpPr>
            <a:spLocks noGrp="1"/>
          </p:cNvSpPr>
          <p:nvPr>
            <p:ph idx="1"/>
          </p:nvPr>
        </p:nvSpPr>
        <p:spPr>
          <a:xfrm>
            <a:off x="457200" y="1600200"/>
            <a:ext cx="8229600" cy="4614882"/>
          </a:xfrm>
        </p:spPr>
        <p:style>
          <a:lnRef idx="1">
            <a:schemeClr val="accent3"/>
          </a:lnRef>
          <a:fillRef idx="3">
            <a:schemeClr val="accent3"/>
          </a:fillRef>
          <a:effectRef idx="2">
            <a:schemeClr val="accent3"/>
          </a:effectRef>
          <a:fontRef idx="minor">
            <a:schemeClr val="lt1"/>
          </a:fontRef>
        </p:style>
        <p:txBody>
          <a:bodyPr/>
          <a:lstStyle/>
          <a:p>
            <a:pPr algn="r" rtl="1">
              <a:buNone/>
            </a:pPr>
            <a:r>
              <a:rPr lang="fa-IR" sz="2000" dirty="0" smtClean="0">
                <a:cs typeface="B Lotus" pitchFamily="2" charset="-78"/>
              </a:rPr>
              <a:t>1-1-16 مجموع سه نمره پذیرفته شده خرداد یا شهریور هریک از درس های ریاضی و علوم تجربی ، در سه پایه در دوره متوسطه اول بدون ضریب کمتر از 42 نباشد. </a:t>
            </a:r>
          </a:p>
          <a:p>
            <a:pPr algn="ctr" rtl="1">
              <a:buNone/>
            </a:pPr>
            <a:r>
              <a:rPr lang="fa-IR" sz="1600" dirty="0" smtClean="0">
                <a:solidFill>
                  <a:srgbClr val="FF0000"/>
                </a:solidFill>
                <a:cs typeface="B Titr" pitchFamily="2" charset="-78"/>
              </a:rPr>
              <a:t>42= نمره ریاضی سال اول + نمره ریاضی سال دوم+ نمره ریاضی سال سوم </a:t>
            </a:r>
          </a:p>
          <a:p>
            <a:pPr algn="r" rtl="1">
              <a:buNone/>
            </a:pPr>
            <a:r>
              <a:rPr lang="fa-IR" sz="2000" dirty="0" smtClean="0">
                <a:cs typeface="B Lotus" pitchFamily="2" charset="-78"/>
              </a:rPr>
              <a:t>2-1-16 نمره درس ریاضی و علوم تجربی در سه سال دوره اول متوسطه با ضریب 3 محاسبه می گردد.</a:t>
            </a:r>
          </a:p>
          <a:p>
            <a:pPr algn="r" rtl="1">
              <a:buNone/>
            </a:pPr>
            <a:r>
              <a:rPr lang="fa-IR" sz="2000" dirty="0" smtClean="0">
                <a:cs typeface="B Lotus" pitchFamily="2" charset="-78"/>
              </a:rPr>
              <a:t>3-1-16 مجموع دروس مرتبط با رشته در سه سال دوره متوسطه اول با در نظر گرفتن ضریب هریک از دروس حداقل 252 باشد . همچنین نمرات هردرس را بدون ضریب آن جمع نماییم و حاصل جمع را بر تعداد دروس مرتبط با رشته تقسیم نماییم معدل رشته باید حداقل 14 باشد .</a:t>
            </a:r>
            <a:endParaRPr lang="en-US" sz="2000" dirty="0" smtClean="0">
              <a:solidFill>
                <a:srgbClr val="FF0000"/>
              </a:solidFill>
              <a:cs typeface="B Lotus" pitchFamily="2" charset="-78"/>
            </a:endParaRPr>
          </a:p>
          <a:p>
            <a:pPr algn="r" rtl="1">
              <a:buNone/>
            </a:pPr>
            <a:r>
              <a:rPr lang="fa-IR" sz="2200" dirty="0" smtClean="0">
                <a:solidFill>
                  <a:srgbClr val="FF0000"/>
                </a:solidFill>
                <a:cs typeface="B Titr" pitchFamily="2" charset="-78"/>
              </a:rPr>
              <a:t>مجموع (3×ریاضی سال اول )+ (3×ریاضی سال دوم )+(3×ریاضی سال سوم )+ (3×علوم سال اول )+ (3×علوم  سال دوم )+(3×علوم سال سوم ) = 252</a:t>
            </a:r>
          </a:p>
          <a:p>
            <a:pPr algn="r" rtl="1">
              <a:buNone/>
            </a:pPr>
            <a:endParaRPr lang="fa-IR" sz="1100" dirty="0">
              <a:solidFill>
                <a:srgbClr val="FF0000"/>
              </a:solidFill>
              <a:cs typeface="B Titr" pitchFamily="2" charset="-78"/>
            </a:endParaRPr>
          </a:p>
          <a:p>
            <a:pPr algn="ctr" rtl="1">
              <a:buNone/>
            </a:pPr>
            <a:r>
              <a:rPr lang="fa-IR" sz="2200" dirty="0" smtClean="0">
                <a:solidFill>
                  <a:srgbClr val="FF0000"/>
                </a:solidFill>
                <a:cs typeface="B Titr" pitchFamily="2" charset="-78"/>
              </a:rPr>
              <a:t>14= 6÷84</a:t>
            </a:r>
            <a:endParaRPr lang="en-US" sz="2200" dirty="0">
              <a:solidFill>
                <a:srgbClr val="FF0000"/>
              </a:solidFill>
              <a:cs typeface="B Titr" pitchFamily="2" charset="-78"/>
            </a:endParaRPr>
          </a:p>
        </p:txBody>
      </p:sp>
      <p:sp>
        <p:nvSpPr>
          <p:cNvPr id="11" name="Footer Placeholder 7"/>
          <p:cNvSpPr>
            <a:spLocks noGrp="1"/>
          </p:cNvSpPr>
          <p:nvPr>
            <p:ph type="ftr" sz="quarter" idx="11"/>
          </p:nvPr>
        </p:nvSpPr>
        <p:spPr>
          <a:xfrm>
            <a:off x="3124200" y="6356350"/>
            <a:ext cx="3376626" cy="365125"/>
          </a:xfrm>
        </p:spPr>
        <p:txBody>
          <a:bodyPr/>
          <a:lstStyle/>
          <a:p>
            <a:r>
              <a:rPr lang="fa-IR" dirty="0" smtClean="0">
                <a:solidFill>
                  <a:sysClr val="windowText" lastClr="000000"/>
                </a:solidFill>
              </a:rPr>
              <a:t>کارشناسی مشاوره اداره آموزش و پرورش شهرستان بروجرد مهدی احمدپور،احمد کاوند، حمید معظمی گودرزی </a:t>
            </a:r>
            <a:endParaRPr lang="en-US" dirty="0">
              <a:solidFill>
                <a:sysClr val="windowText" lastClr="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type="wd">
                                    <p:tmPct val="10000"/>
                                  </p:iterate>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iterate type="wd">
                                    <p:tmPct val="10000"/>
                                  </p:iterate>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iterate type="lt">
                                    <p:tmPct val="10000"/>
                                  </p:iterate>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lnRef>
          <a:fillRef idx="1002">
            <a:schemeClr val="dk2"/>
          </a:fillRef>
          <a:effectRef idx="0">
            <a:schemeClr val="accent5"/>
          </a:effectRef>
          <a:fontRef idx="minor">
            <a:schemeClr val="dk1"/>
          </a:fontRef>
        </p:style>
        <p:txBody>
          <a:bodyPr/>
          <a:lstStyle/>
          <a:p>
            <a:r>
              <a:rPr lang="fa-IR" dirty="0" smtClean="0">
                <a:solidFill>
                  <a:srgbClr val="FF0000"/>
                </a:solidFill>
                <a:cs typeface="B Titr" pitchFamily="2" charset="-78"/>
              </a:rPr>
              <a:t>2-16 – رشته ادبیات و علوم انسانی</a:t>
            </a:r>
            <a:endParaRPr lang="en-US" dirty="0">
              <a:solidFill>
                <a:srgbClr val="FF0000"/>
              </a:solidFill>
              <a:cs typeface="B Titr" pitchFamily="2" charset="-78"/>
            </a:endParaRPr>
          </a:p>
        </p:txBody>
      </p:sp>
      <p:sp>
        <p:nvSpPr>
          <p:cNvPr id="3" name="Content Placeholder 2"/>
          <p:cNvSpPr>
            <a:spLocks noGrp="1"/>
          </p:cNvSpPr>
          <p:nvPr>
            <p:ph idx="1"/>
          </p:nvPr>
        </p:nvSpPr>
        <p:spPr/>
        <p:style>
          <a:lnRef idx="0">
            <a:scrgbClr r="0" g="0" b="0"/>
          </a:lnRef>
          <a:fillRef idx="1002">
            <a:schemeClr val="dk2"/>
          </a:fillRef>
          <a:effectRef idx="0">
            <a:scrgbClr r="0" g="0" b="0"/>
          </a:effectRef>
          <a:fontRef idx="major"/>
        </p:style>
        <p:txBody>
          <a:bodyPr>
            <a:normAutofit/>
          </a:bodyPr>
          <a:lstStyle/>
          <a:p>
            <a:pPr algn="r" rtl="1">
              <a:buNone/>
            </a:pPr>
            <a:r>
              <a:rPr lang="fa-IR" sz="2200" dirty="0" smtClean="0">
                <a:cs typeface="B Lotus" pitchFamily="2" charset="-78"/>
              </a:rPr>
              <a:t>1-2-16 مجموع سه نمره پذیرفته شده خرداد یا شهریور در هریک از درس های زبان و ادبیات فارسی (معدل درسهای فارسی ،دستور ،املا وانشاء)عربی مطالعات اجتماعی  در سه پایه در دوره متوسطه اول بدون ضریب کمتر از 42 نباشد. </a:t>
            </a:r>
          </a:p>
          <a:p>
            <a:pPr algn="r" rtl="1">
              <a:buNone/>
            </a:pPr>
            <a:r>
              <a:rPr lang="fa-IR" sz="2000" dirty="0" smtClean="0">
                <a:cs typeface="B Lotus" pitchFamily="2" charset="-78"/>
              </a:rPr>
              <a:t>2-2-16 نمره درس زبان وادبیات فارسی درسه سال دوره متوسطه اول باضریب4محاسبه می شو د.</a:t>
            </a:r>
          </a:p>
          <a:p>
            <a:pPr algn="r" rtl="1">
              <a:buNone/>
            </a:pPr>
            <a:r>
              <a:rPr lang="fa-IR" sz="2000" dirty="0" smtClean="0">
                <a:cs typeface="B Lotus" pitchFamily="2" charset="-78"/>
              </a:rPr>
              <a:t>3-2-16 نمره درس مطالعات اجتماعی در سه سال دوره متوسطه اول با ضریب 3 محاسبه می شود </a:t>
            </a:r>
          </a:p>
          <a:p>
            <a:pPr algn="r" rtl="1">
              <a:buNone/>
            </a:pPr>
            <a:r>
              <a:rPr lang="fa-IR" sz="2000" dirty="0" smtClean="0">
                <a:cs typeface="B Lotus" pitchFamily="2" charset="-78"/>
              </a:rPr>
              <a:t>4-2-16 نمره درس عربی در سه سال دوره متوسطه با ضریب 2 محاسبه می شود.</a:t>
            </a:r>
          </a:p>
          <a:p>
            <a:pPr algn="r" rtl="1">
              <a:buNone/>
            </a:pPr>
            <a:r>
              <a:rPr lang="fa-IR" sz="2000" dirty="0" smtClean="0">
                <a:cs typeface="B Lotus" pitchFamily="2" charset="-78"/>
              </a:rPr>
              <a:t>5-2-16 مجموع نمرات دروس مرتبط با رشته در سه سال دوره متوسطه اول با در نظر گرفتن ضریب هریک از دروس حداقل 378 باشد .همچنین نمرات هردرس را بدون ضریب آن جمع نماییم و حاصل جمع را بر تعداد دروس مرتبط با رشته تقسیم نماییم معدل رشته باید حداقل 14 باشد ..</a:t>
            </a:r>
          </a:p>
          <a:p>
            <a:pPr algn="ctr" rtl="1">
              <a:buNone/>
            </a:pPr>
            <a:r>
              <a:rPr lang="fa-IR" sz="2000" dirty="0" smtClean="0">
                <a:solidFill>
                  <a:srgbClr val="FF0000"/>
                </a:solidFill>
                <a:cs typeface="B Titr" pitchFamily="2" charset="-78"/>
              </a:rPr>
              <a:t>14= 9÷126</a:t>
            </a:r>
            <a:endParaRPr lang="en-US" sz="2000" dirty="0" smtClean="0">
              <a:solidFill>
                <a:srgbClr val="FF0000"/>
              </a:solidFill>
              <a:cs typeface="B Titr" pitchFamily="2" charset="-78"/>
            </a:endParaRPr>
          </a:p>
          <a:p>
            <a:pPr algn="r" rtl="1">
              <a:buNone/>
            </a:pPr>
            <a:endParaRPr lang="fa-IR" sz="2000" dirty="0" smtClean="0">
              <a:cs typeface="B Lotus" pitchFamily="2" charset="-78"/>
            </a:endParaRPr>
          </a:p>
        </p:txBody>
      </p:sp>
      <p:sp>
        <p:nvSpPr>
          <p:cNvPr id="11" name="Footer Placeholder 7"/>
          <p:cNvSpPr>
            <a:spLocks noGrp="1"/>
          </p:cNvSpPr>
          <p:nvPr>
            <p:ph type="ftr" sz="quarter" idx="11"/>
          </p:nvPr>
        </p:nvSpPr>
        <p:spPr>
          <a:xfrm>
            <a:off x="3124200" y="6356350"/>
            <a:ext cx="3376626" cy="365125"/>
          </a:xfrm>
        </p:spPr>
        <p:txBody>
          <a:bodyPr/>
          <a:lstStyle/>
          <a:p>
            <a:r>
              <a:rPr lang="fa-IR" dirty="0" smtClean="0">
                <a:solidFill>
                  <a:sysClr val="windowText" lastClr="000000"/>
                </a:solidFill>
              </a:rPr>
              <a:t>کارشناسی مشاوره اداره آموزش و پرورش شهرستان بروجرد مهدی احمدپور،احمد کاوند، حمید معظمی گودرزی </a:t>
            </a:r>
            <a:endParaRPr lang="en-US" dirty="0">
              <a:solidFill>
                <a:sysClr val="windowText" lastClr="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840435"/>
          </a:xfrm>
        </p:spPr>
        <p:style>
          <a:lnRef idx="1">
            <a:schemeClr val="accent6"/>
          </a:lnRef>
          <a:fillRef idx="2">
            <a:schemeClr val="accent6"/>
          </a:fillRef>
          <a:effectRef idx="1">
            <a:schemeClr val="accent6"/>
          </a:effectRef>
          <a:fontRef idx="minor">
            <a:schemeClr val="dk1"/>
          </a:fontRef>
        </p:style>
        <p:txBody>
          <a:bodyPr>
            <a:normAutofit fontScale="92500" lnSpcReduction="20000"/>
          </a:bodyPr>
          <a:lstStyle/>
          <a:p>
            <a:pPr algn="ctr" rtl="1">
              <a:buNone/>
            </a:pPr>
            <a:endParaRPr lang="fa-IR" dirty="0" smtClean="0">
              <a:cs typeface="B Titr" pitchFamily="2" charset="-78"/>
            </a:endParaRPr>
          </a:p>
          <a:p>
            <a:pPr algn="ctr" rtl="1">
              <a:buNone/>
            </a:pPr>
            <a:r>
              <a:rPr lang="fa-IR" dirty="0" smtClean="0">
                <a:solidFill>
                  <a:srgbClr val="0070C0"/>
                </a:solidFill>
                <a:cs typeface="B Titr" pitchFamily="2" charset="-78"/>
              </a:rPr>
              <a:t>دوره ضمن خدمت (24 ساعت)</a:t>
            </a:r>
          </a:p>
          <a:p>
            <a:pPr algn="ctr" rtl="1">
              <a:buNone/>
            </a:pPr>
            <a:endParaRPr lang="fa-IR" dirty="0" smtClean="0">
              <a:solidFill>
                <a:srgbClr val="0070C0"/>
              </a:solidFill>
              <a:cs typeface="B Titr" pitchFamily="2" charset="-78"/>
            </a:endParaRPr>
          </a:p>
          <a:p>
            <a:pPr algn="ctr" rtl="1">
              <a:buNone/>
            </a:pPr>
            <a:r>
              <a:rPr lang="fa-IR" dirty="0" smtClean="0">
                <a:solidFill>
                  <a:srgbClr val="0070C0"/>
                </a:solidFill>
                <a:cs typeface="B Titr" pitchFamily="2" charset="-78"/>
              </a:rPr>
              <a:t>آیین نامه هدایت تحصیلی  دانش آموزان و ضوابط آن </a:t>
            </a:r>
          </a:p>
          <a:p>
            <a:pPr algn="ctr" rtl="1">
              <a:buNone/>
            </a:pPr>
            <a:endParaRPr lang="fa-IR" dirty="0" smtClean="0">
              <a:solidFill>
                <a:srgbClr val="0070C0"/>
              </a:solidFill>
              <a:cs typeface="B Titr" pitchFamily="2" charset="-78"/>
            </a:endParaRPr>
          </a:p>
          <a:p>
            <a:pPr algn="ctr" rtl="1">
              <a:buNone/>
            </a:pPr>
            <a:r>
              <a:rPr lang="fa-IR" dirty="0" smtClean="0">
                <a:solidFill>
                  <a:srgbClr val="0070C0"/>
                </a:solidFill>
                <a:cs typeface="B Titr" pitchFamily="2" charset="-78"/>
              </a:rPr>
              <a:t>ویژه مدیران و مشاوران  </a:t>
            </a:r>
          </a:p>
          <a:p>
            <a:pPr algn="ctr" rtl="1">
              <a:buNone/>
            </a:pPr>
            <a:endParaRPr lang="fa-IR" dirty="0" smtClean="0">
              <a:solidFill>
                <a:srgbClr val="0070C0"/>
              </a:solidFill>
              <a:cs typeface="B Titr" pitchFamily="2" charset="-78"/>
            </a:endParaRPr>
          </a:p>
          <a:p>
            <a:pPr algn="ctr" rtl="1">
              <a:buNone/>
            </a:pPr>
            <a:r>
              <a:rPr lang="fa-IR" dirty="0" smtClean="0">
                <a:solidFill>
                  <a:srgbClr val="0070C0"/>
                </a:solidFill>
                <a:cs typeface="B Titr" pitchFamily="2" charset="-78"/>
              </a:rPr>
              <a:t>کارشناسی مشاوره  تربیتی </a:t>
            </a:r>
          </a:p>
          <a:p>
            <a:pPr algn="ctr" rtl="1">
              <a:buNone/>
            </a:pPr>
            <a:endParaRPr lang="fa-IR" dirty="0" smtClean="0">
              <a:solidFill>
                <a:srgbClr val="0070C0"/>
              </a:solidFill>
              <a:cs typeface="B Titr" pitchFamily="2" charset="-78"/>
            </a:endParaRPr>
          </a:p>
          <a:p>
            <a:pPr algn="ctr" rtl="1">
              <a:buNone/>
            </a:pPr>
            <a:r>
              <a:rPr lang="fa-IR" dirty="0" smtClean="0">
                <a:solidFill>
                  <a:srgbClr val="0070C0"/>
                </a:solidFill>
                <a:cs typeface="B Titr" pitchFamily="2" charset="-78"/>
              </a:rPr>
              <a:t>اداره آموزش و پرورش شهرستان بروجرد </a:t>
            </a:r>
          </a:p>
          <a:p>
            <a:pPr algn="ctr" rtl="1">
              <a:buNone/>
            </a:pPr>
            <a:endParaRPr lang="fa-IR" dirty="0" smtClean="0">
              <a:solidFill>
                <a:srgbClr val="0070C0"/>
              </a:solidFill>
              <a:cs typeface="B Titr" pitchFamily="2" charset="-78"/>
            </a:endParaRPr>
          </a:p>
          <a:p>
            <a:pPr algn="ctr">
              <a:buNone/>
            </a:pPr>
            <a:r>
              <a:rPr lang="fa-IR" dirty="0" smtClean="0">
                <a:solidFill>
                  <a:srgbClr val="0070C0"/>
                </a:solidFill>
                <a:cs typeface="B Titr" pitchFamily="2" charset="-78"/>
              </a:rPr>
              <a:t>1394</a:t>
            </a:r>
            <a:endParaRPr lang="en-US" dirty="0">
              <a:solidFill>
                <a:srgbClr val="0070C0"/>
              </a:solidFill>
              <a:cs typeface="B Titr" pitchFamily="2" charset="-78"/>
            </a:endParaRPr>
          </a:p>
        </p:txBody>
      </p:sp>
      <p:sp>
        <p:nvSpPr>
          <p:cNvPr id="5" name="Footer Placeholder 7"/>
          <p:cNvSpPr>
            <a:spLocks noGrp="1"/>
          </p:cNvSpPr>
          <p:nvPr>
            <p:ph type="ftr" sz="quarter" idx="11"/>
          </p:nvPr>
        </p:nvSpPr>
        <p:spPr>
          <a:xfrm>
            <a:off x="3124200" y="6356350"/>
            <a:ext cx="3376626" cy="365125"/>
          </a:xfrm>
        </p:spPr>
        <p:txBody>
          <a:bodyPr/>
          <a:lstStyle/>
          <a:p>
            <a:r>
              <a:rPr lang="fa-IR" dirty="0" smtClean="0">
                <a:solidFill>
                  <a:sysClr val="windowText" lastClr="000000"/>
                </a:solidFill>
              </a:rPr>
              <a:t>کارشناسی مشاوره اداره آموزش و پرورش شهرستان بروجرد مهدی احمدپور،احمد کاوند، حمید معظمی گودرزی </a:t>
            </a:r>
            <a:endParaRPr lang="en-US" dirty="0">
              <a:solidFill>
                <a:sysClr val="windowText" lastClr="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pPr rtl="1"/>
            <a:r>
              <a:rPr lang="fa-IR" dirty="0" smtClean="0">
                <a:cs typeface="B Titr" pitchFamily="2" charset="-78"/>
              </a:rPr>
              <a:t>ماده 3-16 رشته علوم معارف اسلامی</a:t>
            </a:r>
            <a:endParaRPr lang="en-US" dirty="0">
              <a:cs typeface="B Titr" pitchFamily="2" charset="-78"/>
            </a:endParaRPr>
          </a:p>
        </p:txBody>
      </p:sp>
      <p:sp>
        <p:nvSpPr>
          <p:cNvPr id="3" name="Content Placeholder 2"/>
          <p:cNvSpPr>
            <a:spLocks noGrp="1"/>
          </p:cNvSpPr>
          <p:nvPr>
            <p:ph idx="1"/>
          </p:nvPr>
        </p:nvSpPr>
        <p:spPr/>
        <p:style>
          <a:lnRef idx="0">
            <a:schemeClr val="accent6"/>
          </a:lnRef>
          <a:fillRef idx="3">
            <a:schemeClr val="accent6"/>
          </a:fillRef>
          <a:effectRef idx="3">
            <a:schemeClr val="accent6"/>
          </a:effectRef>
          <a:fontRef idx="minor">
            <a:schemeClr val="lt1"/>
          </a:fontRef>
        </p:style>
        <p:txBody>
          <a:bodyPr>
            <a:normAutofit lnSpcReduction="10000"/>
          </a:bodyPr>
          <a:lstStyle/>
          <a:p>
            <a:pPr algn="r" rtl="1">
              <a:buNone/>
            </a:pPr>
            <a:r>
              <a:rPr lang="fa-IR" sz="2400" dirty="0" smtClean="0">
                <a:cs typeface="B Lotus" pitchFamily="2" charset="-78"/>
              </a:rPr>
              <a:t>1-3-16مجموع سه نمره پذیرفته شده خرداد یا شهریور هریک از درسهای معارف اسلامی ،عربی ،زبان و ادبیات فارسی در سه پایه دوره  متوسطه اول بدون ضریب ،کمتر از 42 نباشد .</a:t>
            </a:r>
            <a:endParaRPr lang="en-US" sz="2400" dirty="0" smtClean="0">
              <a:cs typeface="B Lotus" pitchFamily="2" charset="-78"/>
            </a:endParaRPr>
          </a:p>
          <a:p>
            <a:pPr algn="r" rtl="1">
              <a:buNone/>
            </a:pPr>
            <a:r>
              <a:rPr lang="fa-IR" sz="2400" dirty="0" smtClean="0">
                <a:cs typeface="B Lotus" pitchFamily="2" charset="-78"/>
              </a:rPr>
              <a:t>2-3- 16نمره درس معارف اسلامی در سه سال دوره متوسطه اول با ضریب 4 محاسبه می شود .</a:t>
            </a:r>
            <a:endParaRPr lang="en-US" sz="2400" dirty="0" smtClean="0">
              <a:cs typeface="B Lotus" pitchFamily="2" charset="-78"/>
            </a:endParaRPr>
          </a:p>
          <a:p>
            <a:pPr algn="r" rtl="1">
              <a:buNone/>
            </a:pPr>
            <a:r>
              <a:rPr lang="fa-IR" sz="2400" dirty="0" smtClean="0">
                <a:cs typeface="B Lotus" pitchFamily="2" charset="-78"/>
              </a:rPr>
              <a:t>3-3- 16نمره درس عربی در سه سال دوره متوسط اول با ضریب 3 محاسبه می شود.</a:t>
            </a:r>
            <a:endParaRPr lang="en-US" sz="2400" dirty="0" smtClean="0">
              <a:cs typeface="B Lotus" pitchFamily="2" charset="-78"/>
            </a:endParaRPr>
          </a:p>
          <a:p>
            <a:pPr algn="r" rtl="1">
              <a:buNone/>
            </a:pPr>
            <a:r>
              <a:rPr lang="fa-IR" sz="2400" dirty="0" smtClean="0">
                <a:cs typeface="B Lotus" pitchFamily="2" charset="-78"/>
              </a:rPr>
              <a:t>4-3-16 نمره درس زبان و ادبیات فارسی در سه سال دوره متوسطه اول با ضریب 2 محاسبه می شود .</a:t>
            </a:r>
            <a:endParaRPr lang="en-US" sz="2400" dirty="0" smtClean="0">
              <a:cs typeface="B Lotus" pitchFamily="2" charset="-78"/>
            </a:endParaRPr>
          </a:p>
          <a:p>
            <a:pPr algn="r" rtl="1">
              <a:buNone/>
            </a:pPr>
            <a:r>
              <a:rPr lang="fa-IR" sz="2400" dirty="0" smtClean="0">
                <a:cs typeface="B Lotus" pitchFamily="2" charset="-78"/>
              </a:rPr>
              <a:t>5-3-16 مجموع نمرات دروس مرتبط با رشته در سه سال دوره متوسطه اول با در نظر گرفتن ضریب هریک از دروس حداقل 378 باشد</a:t>
            </a:r>
            <a:r>
              <a:rPr lang="en-US" sz="2400" dirty="0" smtClean="0">
                <a:cs typeface="B Lotus" pitchFamily="2" charset="-78"/>
              </a:rPr>
              <a:t>.</a:t>
            </a:r>
            <a:r>
              <a:rPr lang="fa-IR" sz="2400" dirty="0" smtClean="0">
                <a:cs typeface="B Lotus" pitchFamily="2" charset="-78"/>
              </a:rPr>
              <a:t> همچنین نمرات هردرس را بدون ضریب آن جمع نماییم و حاصل جمع را بر تعداد دروس مرتبط با رشته تقسیم نماییم معدل رشته باید حداقل 14 باشد .</a:t>
            </a:r>
          </a:p>
          <a:p>
            <a:pPr algn="r" rtl="1">
              <a:buNone/>
            </a:pPr>
            <a:endParaRPr lang="en-US" sz="2000" dirty="0" smtClean="0">
              <a:cs typeface="B Lotus" pitchFamily="2" charset="-78"/>
            </a:endParaRPr>
          </a:p>
          <a:p>
            <a:pPr algn="r"/>
            <a:endParaRPr lang="en-US" dirty="0"/>
          </a:p>
        </p:txBody>
      </p:sp>
      <p:sp>
        <p:nvSpPr>
          <p:cNvPr id="11" name="Footer Placeholder 7"/>
          <p:cNvSpPr>
            <a:spLocks noGrp="1"/>
          </p:cNvSpPr>
          <p:nvPr>
            <p:ph type="ftr" sz="quarter" idx="11"/>
          </p:nvPr>
        </p:nvSpPr>
        <p:spPr>
          <a:xfrm>
            <a:off x="3124200" y="6356350"/>
            <a:ext cx="3376626" cy="365125"/>
          </a:xfrm>
        </p:spPr>
        <p:txBody>
          <a:bodyPr/>
          <a:lstStyle/>
          <a:p>
            <a:r>
              <a:rPr lang="fa-IR" dirty="0" smtClean="0">
                <a:solidFill>
                  <a:sysClr val="windowText" lastClr="000000"/>
                </a:solidFill>
              </a:rPr>
              <a:t>کارشناسی مشاوره اداره آموزش و پرورش شهرستان بروجرد مهدی احمدپور،احمد کاوند، حمید معظمی گودرزی </a:t>
            </a:r>
            <a:endParaRPr lang="en-US" dirty="0">
              <a:solidFill>
                <a:sysClr val="windowText" lastClr="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nchor="ctr">
            <a:normAutofit fontScale="90000"/>
          </a:bodyPr>
          <a:lstStyle/>
          <a:p>
            <a:pPr rtl="1"/>
            <a:r>
              <a:rPr lang="fa-IR" dirty="0" smtClean="0">
                <a:cs typeface="B Titr" pitchFamily="2" charset="-78"/>
              </a:rPr>
              <a:t>4-16-شاخه فنی و حرفه ای و کار دانش</a:t>
            </a:r>
            <a:endParaRPr lang="en-US" dirty="0"/>
          </a:p>
        </p:txBody>
      </p:sp>
      <p:sp>
        <p:nvSpPr>
          <p:cNvPr id="3" name="Content Placeholder 2"/>
          <p:cNvSpPr>
            <a:spLocks noGrp="1"/>
          </p:cNvSpPr>
          <p:nvPr>
            <p:ph idx="1"/>
          </p:nvPr>
        </p:nvSpPr>
        <p:spPr>
          <a:solidFill>
            <a:schemeClr val="accent3">
              <a:lumMod val="60000"/>
              <a:lumOff val="40000"/>
            </a:schemeClr>
          </a:solidFill>
        </p:spPr>
        <p:style>
          <a:lnRef idx="0">
            <a:schemeClr val="accent5"/>
          </a:lnRef>
          <a:fillRef idx="3">
            <a:schemeClr val="accent5"/>
          </a:fillRef>
          <a:effectRef idx="3">
            <a:schemeClr val="accent5"/>
          </a:effectRef>
          <a:fontRef idx="minor">
            <a:schemeClr val="lt1"/>
          </a:fontRef>
        </p:style>
        <p:txBody>
          <a:bodyPr>
            <a:normAutofit/>
          </a:bodyPr>
          <a:lstStyle/>
          <a:p>
            <a:pPr algn="r" rtl="1">
              <a:buNone/>
            </a:pPr>
            <a:r>
              <a:rPr lang="fa-IR" sz="2000" dirty="0" smtClean="0">
                <a:solidFill>
                  <a:schemeClr val="tx1">
                    <a:lumMod val="95000"/>
                    <a:lumOff val="5000"/>
                  </a:schemeClr>
                </a:solidFill>
                <a:cs typeface="B Lotus" pitchFamily="2" charset="-78"/>
              </a:rPr>
              <a:t>1-4- 16مجموع سه نمره پذیرفته شده ی خرداد یا شهریور هریک از درس های ریاضی ،کار و فن آوری در سه پایه دوره متوسطه اول بدون ضریب کمتر از 36 نباشد .</a:t>
            </a:r>
            <a:endParaRPr lang="en-US" sz="2000" dirty="0" smtClean="0">
              <a:solidFill>
                <a:schemeClr val="tx1">
                  <a:lumMod val="95000"/>
                  <a:lumOff val="5000"/>
                </a:schemeClr>
              </a:solidFill>
              <a:cs typeface="B Lotus" pitchFamily="2" charset="-78"/>
            </a:endParaRPr>
          </a:p>
          <a:p>
            <a:pPr algn="r" rtl="1">
              <a:buNone/>
            </a:pPr>
            <a:r>
              <a:rPr lang="fa-IR" sz="2000" dirty="0" smtClean="0">
                <a:solidFill>
                  <a:schemeClr val="tx1">
                    <a:lumMod val="95000"/>
                    <a:lumOff val="5000"/>
                  </a:schemeClr>
                </a:solidFill>
                <a:cs typeface="B Lotus" pitchFamily="2" charset="-78"/>
              </a:rPr>
              <a:t>2-4- 16نمره درس </a:t>
            </a:r>
            <a:r>
              <a:rPr lang="fa-IR" sz="2000" b="1" dirty="0" smtClean="0">
                <a:solidFill>
                  <a:schemeClr val="tx1">
                    <a:lumMod val="95000"/>
                    <a:lumOff val="5000"/>
                  </a:schemeClr>
                </a:solidFill>
                <a:cs typeface="B Lotus" pitchFamily="2" charset="-78"/>
              </a:rPr>
              <a:t>ریاضی</a:t>
            </a:r>
            <a:r>
              <a:rPr lang="fa-IR" sz="2000" dirty="0" smtClean="0">
                <a:solidFill>
                  <a:schemeClr val="tx1">
                    <a:lumMod val="95000"/>
                    <a:lumOff val="5000"/>
                  </a:schemeClr>
                </a:solidFill>
                <a:cs typeface="B Lotus" pitchFamily="2" charset="-78"/>
              </a:rPr>
              <a:t> در سه سال دوره متوسطه اول با </a:t>
            </a:r>
            <a:r>
              <a:rPr lang="fa-IR" sz="2000" b="1" dirty="0" smtClean="0">
                <a:solidFill>
                  <a:schemeClr val="tx1">
                    <a:lumMod val="95000"/>
                    <a:lumOff val="5000"/>
                  </a:schemeClr>
                </a:solidFill>
                <a:cs typeface="B Lotus" pitchFamily="2" charset="-78"/>
              </a:rPr>
              <a:t>ضریب 2 </a:t>
            </a:r>
            <a:r>
              <a:rPr lang="fa-IR" sz="2000" dirty="0" smtClean="0">
                <a:solidFill>
                  <a:schemeClr val="tx1">
                    <a:lumMod val="95000"/>
                    <a:lumOff val="5000"/>
                  </a:schemeClr>
                </a:solidFill>
                <a:cs typeface="B Lotus" pitchFamily="2" charset="-78"/>
              </a:rPr>
              <a:t>محاسبه می شود .</a:t>
            </a:r>
            <a:endParaRPr lang="en-US" sz="2000" dirty="0" smtClean="0">
              <a:solidFill>
                <a:schemeClr val="tx1">
                  <a:lumMod val="95000"/>
                  <a:lumOff val="5000"/>
                </a:schemeClr>
              </a:solidFill>
              <a:cs typeface="B Lotus" pitchFamily="2" charset="-78"/>
            </a:endParaRPr>
          </a:p>
          <a:p>
            <a:pPr algn="r" rtl="1">
              <a:buNone/>
            </a:pPr>
            <a:r>
              <a:rPr lang="fa-IR" sz="2000" dirty="0" smtClean="0">
                <a:solidFill>
                  <a:schemeClr val="tx1">
                    <a:lumMod val="95000"/>
                    <a:lumOff val="5000"/>
                  </a:schemeClr>
                </a:solidFill>
                <a:cs typeface="B Lotus" pitchFamily="2" charset="-78"/>
              </a:rPr>
              <a:t>3-4-16 نمره درس </a:t>
            </a:r>
            <a:r>
              <a:rPr lang="fa-IR" sz="2000" b="1" dirty="0" smtClean="0">
                <a:solidFill>
                  <a:schemeClr val="tx1">
                    <a:lumMod val="95000"/>
                    <a:lumOff val="5000"/>
                  </a:schemeClr>
                </a:solidFill>
                <a:cs typeface="B Lotus" pitchFamily="2" charset="-78"/>
              </a:rPr>
              <a:t>کار و فن آوری </a:t>
            </a:r>
            <a:r>
              <a:rPr lang="fa-IR" sz="2000" dirty="0" smtClean="0">
                <a:solidFill>
                  <a:schemeClr val="tx1">
                    <a:lumMod val="95000"/>
                    <a:lumOff val="5000"/>
                  </a:schemeClr>
                </a:solidFill>
                <a:cs typeface="B Lotus" pitchFamily="2" charset="-78"/>
              </a:rPr>
              <a:t>در سه سال دوره متوسطه اول با </a:t>
            </a:r>
            <a:r>
              <a:rPr lang="fa-IR" sz="2000" b="1" dirty="0" smtClean="0">
                <a:solidFill>
                  <a:schemeClr val="tx1">
                    <a:lumMod val="95000"/>
                    <a:lumOff val="5000"/>
                  </a:schemeClr>
                </a:solidFill>
                <a:cs typeface="B Lotus" pitchFamily="2" charset="-78"/>
              </a:rPr>
              <a:t>ضریب 3 </a:t>
            </a:r>
            <a:r>
              <a:rPr lang="fa-IR" sz="2000" dirty="0" smtClean="0">
                <a:solidFill>
                  <a:schemeClr val="tx1">
                    <a:lumMod val="95000"/>
                    <a:lumOff val="5000"/>
                  </a:schemeClr>
                </a:solidFill>
                <a:cs typeface="B Lotus" pitchFamily="2" charset="-78"/>
              </a:rPr>
              <a:t>محاسبه می شود.</a:t>
            </a:r>
            <a:endParaRPr lang="en-US" sz="2000" dirty="0" smtClean="0">
              <a:solidFill>
                <a:schemeClr val="tx1">
                  <a:lumMod val="95000"/>
                  <a:lumOff val="5000"/>
                </a:schemeClr>
              </a:solidFill>
              <a:cs typeface="B Lotus" pitchFamily="2" charset="-78"/>
            </a:endParaRPr>
          </a:p>
          <a:p>
            <a:pPr algn="r" rtl="1">
              <a:buNone/>
            </a:pPr>
            <a:r>
              <a:rPr lang="fa-IR" sz="2000" dirty="0" smtClean="0">
                <a:solidFill>
                  <a:schemeClr val="tx1">
                    <a:lumMod val="95000"/>
                    <a:lumOff val="5000"/>
                  </a:schemeClr>
                </a:solidFill>
                <a:cs typeface="B Lotus" pitchFamily="2" charset="-78"/>
              </a:rPr>
              <a:t>4-4- 16مجموع نمرات دروس مرتبط با رشته در سه سال دوره متوسطه اول با در نظر گرفتن ضریب هریک از دروس حداقل </a:t>
            </a:r>
            <a:r>
              <a:rPr lang="fa-IR" sz="2000" b="1" dirty="0" smtClean="0">
                <a:solidFill>
                  <a:schemeClr val="tx1">
                    <a:lumMod val="95000"/>
                    <a:lumOff val="5000"/>
                  </a:schemeClr>
                </a:solidFill>
                <a:cs typeface="B Lotus" pitchFamily="2" charset="-78"/>
              </a:rPr>
              <a:t>180</a:t>
            </a:r>
            <a:r>
              <a:rPr lang="fa-IR" sz="2000" dirty="0" smtClean="0">
                <a:solidFill>
                  <a:schemeClr val="tx1">
                    <a:lumMod val="95000"/>
                    <a:lumOff val="5000"/>
                  </a:schemeClr>
                </a:solidFill>
                <a:cs typeface="B Lotus" pitchFamily="2" charset="-78"/>
              </a:rPr>
              <a:t>باشد </a:t>
            </a:r>
            <a:r>
              <a:rPr lang="fa-IR" sz="2000" dirty="0" smtClean="0">
                <a:solidFill>
                  <a:schemeClr val="tx1"/>
                </a:solidFill>
                <a:cs typeface="B Lotus" pitchFamily="2" charset="-78"/>
              </a:rPr>
              <a:t>همچنین نمرات هردرس را بدون ضریب آن جمع نماییم و حاصل جمع را بر تعداد دروس مرتبط با رشته تقسیم نماییم معدل رشته باید حداقل 12 باشد .</a:t>
            </a:r>
          </a:p>
          <a:p>
            <a:pPr algn="r" rtl="1">
              <a:buNone/>
            </a:pPr>
            <a:r>
              <a:rPr lang="fa-IR" sz="2000" dirty="0" smtClean="0">
                <a:solidFill>
                  <a:srgbClr val="0070C0"/>
                </a:solidFill>
              </a:rPr>
              <a:t>تبصره:پس از تعیین شاخه فنی و حرفه ای و کار دانش در پایان دوره اول متوسطه (سال نهم) و ثبت نام اولیه در هنرستان مربوطه هدایت دانش آموزان برای ورود به زمینه،گروه و رشته مورد نظر براساس بررسی های مشاوره ای و نظر فنی کمیته هدایت تحصیلی مستقر در هنرستان مربوطه صورت می پذیرد.</a:t>
            </a:r>
            <a:endParaRPr lang="en-US" sz="2000" dirty="0" smtClean="0">
              <a:solidFill>
                <a:srgbClr val="0070C0"/>
              </a:solidFill>
            </a:endParaRPr>
          </a:p>
          <a:p>
            <a:pPr algn="r" rtl="1">
              <a:buNone/>
            </a:pPr>
            <a:endParaRPr lang="en-US" sz="2000" dirty="0" smtClean="0">
              <a:solidFill>
                <a:schemeClr val="tx1">
                  <a:lumMod val="95000"/>
                  <a:lumOff val="5000"/>
                </a:schemeClr>
              </a:solidFill>
              <a:cs typeface="B Lotus" pitchFamily="2" charset="-78"/>
            </a:endParaRPr>
          </a:p>
          <a:p>
            <a:pPr algn="r" rtl="1"/>
            <a:endParaRPr lang="en-US" sz="2000" dirty="0">
              <a:cs typeface="B Lotus" pitchFamily="2" charset="-78"/>
            </a:endParaRPr>
          </a:p>
        </p:txBody>
      </p:sp>
      <p:sp>
        <p:nvSpPr>
          <p:cNvPr id="11" name="Footer Placeholder 7"/>
          <p:cNvSpPr>
            <a:spLocks noGrp="1"/>
          </p:cNvSpPr>
          <p:nvPr>
            <p:ph type="ftr" sz="quarter" idx="11"/>
          </p:nvPr>
        </p:nvSpPr>
        <p:spPr>
          <a:xfrm>
            <a:off x="3124200" y="6356350"/>
            <a:ext cx="3376626" cy="365125"/>
          </a:xfrm>
        </p:spPr>
        <p:txBody>
          <a:bodyPr/>
          <a:lstStyle/>
          <a:p>
            <a:r>
              <a:rPr lang="fa-IR" dirty="0" smtClean="0">
                <a:solidFill>
                  <a:sysClr val="windowText" lastClr="000000"/>
                </a:solidFill>
              </a:rPr>
              <a:t>کارشناسی مشاوره اداره آموزش و پرورش شهرستان بروجرد مهدی احمدپور،احمد کاوند، حمید معظمی گودرزی </a:t>
            </a:r>
            <a:endParaRPr lang="en-US" dirty="0">
              <a:solidFill>
                <a:sysClr val="windowText" lastClr="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14290"/>
            <a:ext cx="8443914" cy="1143000"/>
          </a:xfr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1"/>
          </a:fillRef>
          <a:effectRef idx="1">
            <a:schemeClr val="accent1"/>
          </a:effectRef>
          <a:fontRef idx="minor">
            <a:schemeClr val="lt1"/>
          </a:fontRef>
        </p:style>
        <p:txBody>
          <a:bodyPr/>
          <a:lstStyle/>
          <a:p>
            <a:r>
              <a:rPr lang="fa-IR" dirty="0" smtClean="0">
                <a:cs typeface="B Titr" pitchFamily="2" charset="-78"/>
              </a:rPr>
              <a:t>تبصره</a:t>
            </a:r>
            <a:endParaRPr lang="en-US" dirty="0">
              <a:cs typeface="B Titr" pitchFamily="2" charset="-78"/>
            </a:endParaRPr>
          </a:p>
        </p:txBody>
      </p:sp>
      <p:sp>
        <p:nvSpPr>
          <p:cNvPr id="3" name="Content Placeholder 2"/>
          <p:cNvSpPr>
            <a:spLocks noGrp="1"/>
          </p:cNvSpPr>
          <p:nvPr>
            <p:ph idx="1"/>
          </p:nvPr>
        </p:nvSpPr>
        <p:spPr>
          <a:effectLst>
            <a:glow rad="101600">
              <a:schemeClr val="accent4">
                <a:satMod val="175000"/>
                <a:alpha val="40000"/>
              </a:schemeClr>
            </a:glow>
            <a:outerShdw blurRad="40000" dist="23000" dir="5400000" rotWithShape="0">
              <a:srgbClr val="000000">
                <a:alpha val="35000"/>
              </a:srgbClr>
            </a:outerShdw>
          </a:effectLst>
          <a:scene3d>
            <a:camera prst="orthographicFront"/>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a:normAutofit fontScale="85000" lnSpcReduction="20000"/>
          </a:bodyPr>
          <a:lstStyle/>
          <a:p>
            <a:pPr algn="r" rtl="1"/>
            <a:r>
              <a:rPr lang="fa-IR" dirty="0" smtClean="0">
                <a:cs typeface="B Lotus" pitchFamily="2" charset="-78"/>
              </a:rPr>
              <a:t>نمرات دوره اول متوسطه دانش آموزی که به دلایل موجه نظیر: شرکت در امتحانات جامع دوره اول متوسطه ،شرکت در امتحان تعیین پایه (موضوع ماده این ایین نامه )، تحصیل در مدارس غیر ایرانی خارج از کشور و بروز حوادثی از قبیل سیل،زلزله ،جنگ ،آتش سوزی  و.....فاقد نمرات پایه های اول و دوم و سوم دوره اول متوسطه است به شرح زیر محاسبه می شود:</a:t>
            </a:r>
            <a:endParaRPr lang="en-US" dirty="0" smtClean="0">
              <a:cs typeface="B Lotus" pitchFamily="2" charset="-78"/>
            </a:endParaRPr>
          </a:p>
          <a:p>
            <a:pPr algn="r" rtl="1"/>
            <a:r>
              <a:rPr lang="fa-IR" b="1" dirty="0" smtClean="0">
                <a:cs typeface="B Lotus" pitchFamily="2" charset="-78"/>
              </a:rPr>
              <a:t>الف )</a:t>
            </a:r>
            <a:r>
              <a:rPr lang="fa-IR" dirty="0" smtClean="0">
                <a:cs typeface="B Lotus" pitchFamily="2" charset="-78"/>
              </a:rPr>
              <a:t>چنانچه نمرات پایه هفتم یا هشتم و یا هر دو پایه دوره اول متوسطه موجود نباشد نمرات درسهای مرتبط پایه نهم برای درس های هم نام پایه های مذکور نیز منظور می شود و با رعایت سایر ضوابط در نمونه برگ شماره 1 هدایت تحصیلی ثبت می گردد.</a:t>
            </a:r>
            <a:endParaRPr lang="en-US" dirty="0" smtClean="0">
              <a:cs typeface="B Lotus" pitchFamily="2" charset="-78"/>
            </a:endParaRPr>
          </a:p>
          <a:p>
            <a:pPr algn="r" rtl="1"/>
            <a:r>
              <a:rPr lang="fa-IR" b="1" dirty="0" smtClean="0">
                <a:cs typeface="B Lotus" pitchFamily="2" charset="-78"/>
              </a:rPr>
              <a:t>ب)</a:t>
            </a:r>
            <a:r>
              <a:rPr lang="fa-IR" dirty="0" smtClean="0">
                <a:cs typeface="B Lotus" pitchFamily="2" charset="-78"/>
              </a:rPr>
              <a:t>چنانچه نمرات پایه نهم دوره اول متوسطه موجود نباشد نمونه برگ شماره 1 هدایت تحصیلی براساس نمرات درس های مرتبط پایه های هفتم و هشتم با رعایت سایر ضوابط تنظیم می شود .</a:t>
            </a:r>
            <a:endParaRPr lang="en-US" dirty="0" smtClean="0">
              <a:cs typeface="B Lotus" pitchFamily="2" charset="-78"/>
            </a:endParaRPr>
          </a:p>
          <a:p>
            <a:pPr algn="r" rtl="1"/>
            <a:endParaRPr lang="en-US" dirty="0">
              <a:cs typeface="B Titr" pitchFamily="2" charset="-78"/>
            </a:endParaRPr>
          </a:p>
        </p:txBody>
      </p:sp>
      <p:sp>
        <p:nvSpPr>
          <p:cNvPr id="11" name="Footer Placeholder 7"/>
          <p:cNvSpPr>
            <a:spLocks noGrp="1"/>
          </p:cNvSpPr>
          <p:nvPr>
            <p:ph type="ftr" sz="quarter" idx="11"/>
          </p:nvPr>
        </p:nvSpPr>
        <p:spPr>
          <a:xfrm>
            <a:off x="3124200" y="6356350"/>
            <a:ext cx="3376626" cy="365125"/>
          </a:xfrm>
        </p:spPr>
        <p:txBody>
          <a:bodyPr/>
          <a:lstStyle/>
          <a:p>
            <a:r>
              <a:rPr lang="fa-IR" dirty="0" smtClean="0">
                <a:solidFill>
                  <a:sysClr val="windowText" lastClr="000000"/>
                </a:solidFill>
              </a:rPr>
              <a:t>کارشناسی مشاوره اداره آموزش و پرورش شهرستان بروجرد مهدی احمدپور،احمد کاوند، حمید معظمی گودرزی </a:t>
            </a:r>
            <a:endParaRPr lang="en-US" dirty="0">
              <a:solidFill>
                <a:sysClr val="windowText" lastClr="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down)">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a:noAutofit/>
          </a:bodyPr>
          <a:lstStyle/>
          <a:p>
            <a:pPr rtl="1"/>
            <a:r>
              <a:rPr lang="fa-IR" sz="3200" dirty="0" smtClean="0">
                <a:cs typeface="B Titr" pitchFamily="2" charset="-78"/>
              </a:rPr>
              <a:t>ماده 17:بررسی های مشاوره ای مندرج در بند 2-15 ماده 15 به شرح زیر می باشد:</a:t>
            </a:r>
            <a:endParaRPr lang="en-US" sz="3200" dirty="0">
              <a:cs typeface="B Titr" pitchFamily="2" charset="-78"/>
            </a:endParaRPr>
          </a:p>
        </p:txBody>
      </p:sp>
      <p:sp>
        <p:nvSpPr>
          <p:cNvPr id="3" name="Content Placeholder 2"/>
          <p:cNvSpPr>
            <a:spLocks noGrp="1"/>
          </p:cNvSpPr>
          <p:nvPr>
            <p:ph idx="1"/>
          </p:nvPr>
        </p:nvSpPr>
        <p:spPr>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a:normAutofit fontScale="85000" lnSpcReduction="20000"/>
          </a:bodyPr>
          <a:lstStyle/>
          <a:p>
            <a:pPr algn="r" rtl="1">
              <a:buNone/>
            </a:pPr>
            <a:r>
              <a:rPr lang="fa-IR" dirty="0" smtClean="0">
                <a:cs typeface="B Lotus" pitchFamily="2" charset="-78"/>
              </a:rPr>
              <a:t>با توجه به اهمیت بررسی های مشاوره ای که در طول تحصیل دانش آموزان ،از طریق گرد آوری اطلاعات و به شیوه های گوناگون انجام می شود 50 امتیاز به این قسمت اختصاص داده شده است در این بررسی ها مشاور موارد زیر را در نظر می گیرد و امتیاز آن را محاسبه می کند.</a:t>
            </a:r>
            <a:endParaRPr lang="en-US" dirty="0" smtClean="0">
              <a:cs typeface="B Lotus" pitchFamily="2" charset="-78"/>
            </a:endParaRPr>
          </a:p>
          <a:p>
            <a:pPr algn="r" rtl="1">
              <a:buNone/>
            </a:pPr>
            <a:r>
              <a:rPr lang="fa-IR" dirty="0" smtClean="0">
                <a:cs typeface="B Lotus" pitchFamily="2" charset="-78"/>
              </a:rPr>
              <a:t>1-نظر اولیای دانش آموز				  5 امتیاز</a:t>
            </a:r>
            <a:endParaRPr lang="en-US" dirty="0" smtClean="0">
              <a:cs typeface="B Lotus" pitchFamily="2" charset="-78"/>
            </a:endParaRPr>
          </a:p>
          <a:p>
            <a:pPr algn="r" rtl="1">
              <a:buNone/>
            </a:pPr>
            <a:r>
              <a:rPr lang="fa-IR" dirty="0" smtClean="0">
                <a:cs typeface="B Lotus" pitchFamily="2" charset="-78"/>
              </a:rPr>
              <a:t>2-نظر دانش آموز                   			  5 امتیاز</a:t>
            </a:r>
            <a:endParaRPr lang="en-US" dirty="0" smtClean="0">
              <a:cs typeface="B Lotus" pitchFamily="2" charset="-78"/>
            </a:endParaRPr>
          </a:p>
          <a:p>
            <a:pPr algn="r" rtl="1">
              <a:buNone/>
            </a:pPr>
            <a:r>
              <a:rPr lang="fa-IR" dirty="0" smtClean="0">
                <a:cs typeface="B Lotus" pitchFamily="2" charset="-78"/>
              </a:rPr>
              <a:t>3-نظر معلمان درس های مربوط  و مشاور              20 امتیاز</a:t>
            </a:r>
            <a:endParaRPr lang="en-US" dirty="0" smtClean="0">
              <a:cs typeface="B Lotus" pitchFamily="2" charset="-78"/>
            </a:endParaRPr>
          </a:p>
          <a:p>
            <a:pPr algn="r" rtl="1">
              <a:buNone/>
            </a:pPr>
            <a:r>
              <a:rPr lang="fa-IR" dirty="0" smtClean="0">
                <a:cs typeface="B Lotus" pitchFamily="2" charset="-78"/>
              </a:rPr>
              <a:t>4-نتایج آزمونهای رغبت                	            10 امتیاز</a:t>
            </a:r>
            <a:endParaRPr lang="en-US" dirty="0" smtClean="0">
              <a:cs typeface="B Lotus" pitchFamily="2" charset="-78"/>
            </a:endParaRPr>
          </a:p>
          <a:p>
            <a:pPr algn="r" rtl="1">
              <a:buNone/>
            </a:pPr>
            <a:r>
              <a:rPr lang="fa-IR" dirty="0" smtClean="0">
                <a:cs typeface="B Lotus" pitchFamily="2" charset="-78"/>
              </a:rPr>
              <a:t>5- نتایج آزمون توانایی ها                   	            10امتیاز</a:t>
            </a:r>
            <a:endParaRPr lang="en-US" dirty="0" smtClean="0">
              <a:cs typeface="B Lotus" pitchFamily="2" charset="-78"/>
            </a:endParaRPr>
          </a:p>
          <a:p>
            <a:pPr algn="r" rtl="1">
              <a:buNone/>
            </a:pPr>
            <a:r>
              <a:rPr lang="fa-IR" dirty="0" smtClean="0">
                <a:cs typeface="B Lotus" pitchFamily="2" charset="-78"/>
              </a:rPr>
              <a:t>تبصره :هریک از موارد یاد شده براساس شیوه نامه های مربوط و جداول پیوست و با توجه به وظیفه ی مشاور در این خصوص تنظیم می شود. </a:t>
            </a:r>
            <a:endParaRPr lang="en-US" dirty="0">
              <a:cs typeface="B Lotus" pitchFamily="2" charset="-78"/>
            </a:endParaRPr>
          </a:p>
        </p:txBody>
      </p:sp>
      <p:sp>
        <p:nvSpPr>
          <p:cNvPr id="11" name="Footer Placeholder 7"/>
          <p:cNvSpPr>
            <a:spLocks noGrp="1"/>
          </p:cNvSpPr>
          <p:nvPr>
            <p:ph type="ftr" sz="quarter" idx="11"/>
          </p:nvPr>
        </p:nvSpPr>
        <p:spPr>
          <a:xfrm>
            <a:off x="3124200" y="6356350"/>
            <a:ext cx="3376626" cy="365125"/>
          </a:xfrm>
        </p:spPr>
        <p:txBody>
          <a:bodyPr/>
          <a:lstStyle/>
          <a:p>
            <a:r>
              <a:rPr lang="fa-IR" dirty="0" smtClean="0">
                <a:solidFill>
                  <a:sysClr val="windowText" lastClr="000000"/>
                </a:solidFill>
              </a:rPr>
              <a:t>کارشناسی مشاوره اداره آموزش و پرورش شهرستان بروجرد مهدی احمدپور،احمد کاوند، حمید معظمی گودرزی </a:t>
            </a:r>
            <a:endParaRPr lang="en-US" dirty="0">
              <a:solidFill>
                <a:sysClr val="windowText" lastClr="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additive="base">
                                        <p:cTn id="4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additive="base">
                                        <p:cTn id="5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r>
              <a:rPr lang="fa-IR" sz="3600" dirty="0" smtClean="0">
                <a:cs typeface="B Titr" pitchFamily="2" charset="-78"/>
              </a:rPr>
              <a:t>ماده 18:تعیین مجدد شاخه یا رشته ی تحصیلی </a:t>
            </a:r>
            <a:endParaRPr lang="en-US" sz="3600" dirty="0">
              <a:cs typeface="B Titr" pitchFamily="2" charset="-78"/>
            </a:endParaRPr>
          </a:p>
        </p:txBody>
      </p:sp>
      <p:sp>
        <p:nvSpPr>
          <p:cNvPr id="3" name="Content Placeholder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lstStyle/>
          <a:p>
            <a:pPr algn="r" rtl="1">
              <a:buNone/>
            </a:pPr>
            <a:r>
              <a:rPr lang="fa-IR" dirty="0" smtClean="0">
                <a:cs typeface="B Lotus" pitchFamily="2" charset="-78"/>
              </a:rPr>
              <a:t>دانش آموزی که بعد از امتحانات خرداد ماه پایه نهم دوره اول متوسطه شرایط هیچ یک از شاخه ها و رشته ها و یا شاخه و رشته دلخواه یا شاخه و رشته هایی که در محل سکونت آن ها  وجود دارد را کسب نکرده است حداکثر تا پایان شهریور ماه پایه نهم دوره اول متوسطه می تواند نسبت به تعیین رشته مجدد با شرکت در امتحان تعیین رشته و با نظر مشاور اقدام نماید.</a:t>
            </a:r>
            <a:endParaRPr lang="en-US" dirty="0" smtClean="0">
              <a:cs typeface="B Lotus" pitchFamily="2" charset="-78"/>
            </a:endParaRPr>
          </a:p>
          <a:p>
            <a:pPr algn="r">
              <a:buNone/>
            </a:pPr>
            <a:endParaRPr lang="en-US" dirty="0">
              <a:cs typeface="B Lotus" pitchFamily="2" charset="-78"/>
            </a:endParaRPr>
          </a:p>
        </p:txBody>
      </p:sp>
      <p:sp>
        <p:nvSpPr>
          <p:cNvPr id="11" name="Footer Placeholder 7"/>
          <p:cNvSpPr>
            <a:spLocks noGrp="1"/>
          </p:cNvSpPr>
          <p:nvPr>
            <p:ph type="ftr" sz="quarter" idx="11"/>
          </p:nvPr>
        </p:nvSpPr>
        <p:spPr>
          <a:xfrm>
            <a:off x="3124200" y="6356350"/>
            <a:ext cx="3376626" cy="365125"/>
          </a:xfrm>
        </p:spPr>
        <p:txBody>
          <a:bodyPr/>
          <a:lstStyle/>
          <a:p>
            <a:r>
              <a:rPr lang="fa-IR" dirty="0" smtClean="0">
                <a:solidFill>
                  <a:sysClr val="windowText" lastClr="000000"/>
                </a:solidFill>
              </a:rPr>
              <a:t>کارشناسی مشاوره اداره آموزش و پرورش شهرستان بروجرد مهدی احمدپور،احمد کاوند، حمید معظمی گودرزی </a:t>
            </a:r>
            <a:endParaRPr lang="en-US" dirty="0">
              <a:solidFill>
                <a:sysClr val="windowText" lastClr="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fa-IR" dirty="0" smtClean="0">
                <a:cs typeface="B Titr" pitchFamily="2" charset="-78"/>
              </a:rPr>
              <a:t>بند1-18 </a:t>
            </a:r>
            <a:endParaRPr lang="en-US" dirty="0">
              <a:cs typeface="B Titr" pitchFamily="2" charset="-78"/>
            </a:endParaRPr>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pPr algn="r" rtl="1"/>
            <a:r>
              <a:rPr lang="fa-IR" dirty="0" smtClean="0">
                <a:cs typeface="B Lotus" pitchFamily="2" charset="-78"/>
              </a:rPr>
              <a:t>امتحان تعیین رشته مطابق با آئین نامه ارزشیابی تحصیلی دوره اول متوسطه برگزار می شود و نمره آن همانند امتحانات درس های شهریور ماه محاسبه می شود و در کارنامه  تحصیلی و نمون برگ شماره 1 هدایت تحصیلی دانش آموز (با عنوان)ثبت شده و تأثیری درمعدل سالانه یا کل دانش آموز ندارد و صرفاً درهدایت تحصیلی مورد استفاده قرار می گیرد.</a:t>
            </a:r>
            <a:endParaRPr lang="en-US" dirty="0" smtClean="0">
              <a:cs typeface="B Lotus" pitchFamily="2" charset="-78"/>
            </a:endParaRPr>
          </a:p>
          <a:p>
            <a:endParaRPr lang="en-US" dirty="0"/>
          </a:p>
        </p:txBody>
      </p:sp>
      <p:sp>
        <p:nvSpPr>
          <p:cNvPr id="11" name="Footer Placeholder 7"/>
          <p:cNvSpPr>
            <a:spLocks noGrp="1"/>
          </p:cNvSpPr>
          <p:nvPr>
            <p:ph type="ftr" sz="quarter" idx="11"/>
          </p:nvPr>
        </p:nvSpPr>
        <p:spPr>
          <a:xfrm>
            <a:off x="3124200" y="6356350"/>
            <a:ext cx="3376626" cy="365125"/>
          </a:xfrm>
        </p:spPr>
        <p:txBody>
          <a:bodyPr/>
          <a:lstStyle/>
          <a:p>
            <a:r>
              <a:rPr lang="fa-IR" dirty="0" smtClean="0">
                <a:solidFill>
                  <a:sysClr val="windowText" lastClr="000000"/>
                </a:solidFill>
              </a:rPr>
              <a:t>کارشناسی مشاوره اداره آموزش و پرورش شهرستان بروجرد مهدی احمدپور،احمد کاوند، حمید معظمی گودرزی </a:t>
            </a:r>
            <a:endParaRPr lang="en-US" dirty="0">
              <a:solidFill>
                <a:sysClr val="windowText" lastClr="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10000"/>
                                  </p:iterate>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10000"/>
                                  </p:iterate>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bldLvl="3"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fa-IR" dirty="0" smtClean="0">
                <a:cs typeface="B Titr" pitchFamily="2" charset="-78"/>
              </a:rPr>
              <a:t>بند 3-18</a:t>
            </a:r>
            <a:endParaRPr lang="en-US" dirty="0">
              <a:cs typeface="B Titr" pitchFamily="2" charset="-78"/>
            </a:endParaRPr>
          </a:p>
        </p:txBody>
      </p:sp>
      <p:sp>
        <p:nvSpPr>
          <p:cNvPr id="3" name="Content Placeholder 2"/>
          <p:cNvSpPr>
            <a:spLocks noGrp="1"/>
          </p:cNvSpPr>
          <p:nvPr>
            <p:ph idx="1"/>
          </p:nvPr>
        </p:nvSpPr>
        <p:spPr/>
        <p:style>
          <a:lnRef idx="0">
            <a:schemeClr val="accent2"/>
          </a:lnRef>
          <a:fillRef idx="3">
            <a:schemeClr val="accent2"/>
          </a:fillRef>
          <a:effectRef idx="3">
            <a:schemeClr val="accent2"/>
          </a:effectRef>
          <a:fontRef idx="minor">
            <a:schemeClr val="lt1"/>
          </a:fontRef>
        </p:style>
        <p:txBody>
          <a:bodyPr/>
          <a:lstStyle/>
          <a:p>
            <a:pPr algn="r" rtl="1">
              <a:buNone/>
            </a:pPr>
            <a:r>
              <a:rPr lang="fa-IR" dirty="0" smtClean="0">
                <a:solidFill>
                  <a:schemeClr val="tx1"/>
                </a:solidFill>
                <a:cs typeface="B Lotus" pitchFamily="2" charset="-78"/>
              </a:rPr>
              <a:t>درصورت اجرای بند های 1-18 و2-18 باید توضیحات لازم توسط مشاور در قسمت ملاحضات نمون برگ شماره 1 هدایت تحصیلی ثبت شود و به تأیید و امضای وی برسد</a:t>
            </a:r>
            <a:endParaRPr lang="en-US" dirty="0">
              <a:solidFill>
                <a:schemeClr val="tx1"/>
              </a:solidFill>
              <a:cs typeface="B Lotus" pitchFamily="2" charset="-78"/>
            </a:endParaRPr>
          </a:p>
        </p:txBody>
      </p:sp>
      <p:sp>
        <p:nvSpPr>
          <p:cNvPr id="11" name="Footer Placeholder 7"/>
          <p:cNvSpPr>
            <a:spLocks noGrp="1"/>
          </p:cNvSpPr>
          <p:nvPr>
            <p:ph type="ftr" sz="quarter" idx="11"/>
          </p:nvPr>
        </p:nvSpPr>
        <p:spPr>
          <a:xfrm>
            <a:off x="3124200" y="6356350"/>
            <a:ext cx="3376626" cy="365125"/>
          </a:xfrm>
        </p:spPr>
        <p:txBody>
          <a:bodyPr/>
          <a:lstStyle/>
          <a:p>
            <a:r>
              <a:rPr lang="fa-IR" dirty="0" smtClean="0">
                <a:solidFill>
                  <a:sysClr val="windowText" lastClr="000000"/>
                </a:solidFill>
              </a:rPr>
              <a:t>کارشناسی مشاوره اداره آموزش و پرورش شهرستان بروجرد مهدی احمدپور،احمد کاوند، حمید معظمی گودرزی </a:t>
            </a:r>
            <a:endParaRPr lang="en-US" dirty="0">
              <a:solidFill>
                <a:sysClr val="windowText" lastClr="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fa-IR" dirty="0" smtClean="0">
                <a:cs typeface="B Titr" pitchFamily="2" charset="-78"/>
              </a:rPr>
              <a:t>بند2-18</a:t>
            </a:r>
            <a:endParaRPr lang="en-US" dirty="0">
              <a:cs typeface="B Titr" pitchFamily="2" charset="-78"/>
            </a:endParaRPr>
          </a:p>
        </p:txBody>
      </p:sp>
      <p:sp>
        <p:nvSpPr>
          <p:cNvPr id="3" name="Content Placeholder 2"/>
          <p:cNvSpPr>
            <a:spLocks noGrp="1"/>
          </p:cNvSpPr>
          <p:nvPr>
            <p:ph idx="1"/>
          </p:nvPr>
        </p:nvSpPr>
        <p:spPr/>
        <p:style>
          <a:lnRef idx="1">
            <a:schemeClr val="accent1"/>
          </a:lnRef>
          <a:fillRef idx="3">
            <a:schemeClr val="accent1"/>
          </a:fillRef>
          <a:effectRef idx="2">
            <a:schemeClr val="accent1"/>
          </a:effectRef>
          <a:fontRef idx="minor">
            <a:schemeClr val="lt1"/>
          </a:fontRef>
        </p:style>
        <p:txBody>
          <a:bodyPr>
            <a:normAutofit fontScale="92500" lnSpcReduction="20000"/>
          </a:bodyPr>
          <a:lstStyle/>
          <a:p>
            <a:pPr algn="r" rtl="1">
              <a:buNone/>
            </a:pPr>
            <a:r>
              <a:rPr lang="fa-IR" dirty="0" smtClean="0">
                <a:solidFill>
                  <a:schemeClr val="tx1"/>
                </a:solidFill>
                <a:cs typeface="B Lotus" pitchFamily="2" charset="-78"/>
              </a:rPr>
              <a:t>چنانچه دانش آموز شرایط شاخه یا رشته ای را کسب کند ولی ظرفیت برای پذیرش وی وجود نداشته باشد و یا رشته مربوط در محل سکونت وی نباشد لازم است با نظر و تایید کمیته هدایت تحصیلی منطقه به یکی از رشته های موجود که براساس نمون برگ شماره 1 هدایت تحصیلی بالا ترین امتیاز را دارد هدایت شود . در هر صورت در پایان پایه نهم دوره اول متوسطه باید شاخه /رشته ی تحصیلی دانش آموزان قبول شده تعیین شده باشد . لازم به یادآوری است به منظور اخذ موافقت اداره آموزش و پرورش فهرست اسامی دانش آموزان مشمول این بند به رشته های پیشنهادی به کمیته اجرایی منطقه ارسال و پس از موافقت کمیته مذکور اقدام انجام می شود.</a:t>
            </a:r>
            <a:endParaRPr lang="en-US" dirty="0">
              <a:solidFill>
                <a:schemeClr val="tx1"/>
              </a:solidFill>
              <a:cs typeface="B Lotus" pitchFamily="2" charset="-78"/>
            </a:endParaRPr>
          </a:p>
        </p:txBody>
      </p:sp>
      <p:sp>
        <p:nvSpPr>
          <p:cNvPr id="11" name="Footer Placeholder 7"/>
          <p:cNvSpPr>
            <a:spLocks noGrp="1"/>
          </p:cNvSpPr>
          <p:nvPr>
            <p:ph type="ftr" sz="quarter" idx="11"/>
          </p:nvPr>
        </p:nvSpPr>
        <p:spPr>
          <a:xfrm>
            <a:off x="3124200" y="6356350"/>
            <a:ext cx="3376626" cy="365125"/>
          </a:xfrm>
        </p:spPr>
        <p:txBody>
          <a:bodyPr/>
          <a:lstStyle/>
          <a:p>
            <a:r>
              <a:rPr lang="fa-IR" dirty="0" smtClean="0">
                <a:solidFill>
                  <a:sysClr val="windowText" lastClr="000000"/>
                </a:solidFill>
              </a:rPr>
              <a:t>کارشناسی مشاوره اداره آموزش و پرورش شهرستان بروجرد مهدی احمدپور،احمد کاوند، حمید معظمی گودرزی </a:t>
            </a:r>
            <a:endParaRPr lang="en-US" dirty="0">
              <a:solidFill>
                <a:sysClr val="windowText" lastClr="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pPr rtl="1"/>
            <a:r>
              <a:rPr lang="fa-IR" dirty="0" smtClean="0">
                <a:cs typeface="B Titr" pitchFamily="2" charset="-78"/>
              </a:rPr>
              <a:t>ماده 19: تغییر شاخه یا رشته </a:t>
            </a:r>
            <a:endParaRPr lang="en-US" dirty="0">
              <a:cs typeface="B Titr" pitchFamily="2" charset="-78"/>
            </a:endParaRPr>
          </a:p>
        </p:txBody>
      </p:sp>
      <p:sp>
        <p:nvSpPr>
          <p:cNvPr id="3" name="Content Placeholder 2"/>
          <p:cNvSpPr>
            <a:spLocks noGrp="1"/>
          </p:cNvSpPr>
          <p:nvPr>
            <p:ph idx="1"/>
          </p:nvPr>
        </p:nvSpPr>
        <p:spPr/>
        <p:style>
          <a:lnRef idx="1">
            <a:schemeClr val="dk1"/>
          </a:lnRef>
          <a:fillRef idx="2">
            <a:schemeClr val="dk1"/>
          </a:fillRef>
          <a:effectRef idx="1">
            <a:schemeClr val="dk1"/>
          </a:effectRef>
          <a:fontRef idx="minor">
            <a:schemeClr val="dk1"/>
          </a:fontRef>
        </p:style>
        <p:txBody>
          <a:bodyPr/>
          <a:lstStyle/>
          <a:p>
            <a:pPr algn="r" rtl="1"/>
            <a:r>
              <a:rPr lang="fa-IR" dirty="0" smtClean="0">
                <a:cs typeface="B Lotus" pitchFamily="2" charset="-78"/>
              </a:rPr>
              <a:t>دانش آموزی که در پایه اول دوره دوم متوسط به تحصیل اشتغال دارد. چنانچه متقاضی تغییر شاخه یا رشته باشد (اعم از این که شرایط رشته مورد تقاضا را در نمون برگدشماره ی 1 هدایت تحصیلی کسب کرده یا نکرده باشد)با نظر مشاور و رعایت موارد ذیل می تواند در پایه دوم دوره متوسطه به شاخه یا رشته دلخواه هدایت شود. </a:t>
            </a:r>
            <a:endParaRPr lang="en-US" dirty="0">
              <a:cs typeface="B Lotus" pitchFamily="2" charset="-78"/>
            </a:endParaRPr>
          </a:p>
        </p:txBody>
      </p:sp>
      <p:sp>
        <p:nvSpPr>
          <p:cNvPr id="11" name="Footer Placeholder 7"/>
          <p:cNvSpPr>
            <a:spLocks noGrp="1"/>
          </p:cNvSpPr>
          <p:nvPr>
            <p:ph type="ftr" sz="quarter" idx="11"/>
          </p:nvPr>
        </p:nvSpPr>
        <p:spPr>
          <a:xfrm>
            <a:off x="3124200" y="6356350"/>
            <a:ext cx="3376626" cy="365125"/>
          </a:xfrm>
        </p:spPr>
        <p:txBody>
          <a:bodyPr/>
          <a:lstStyle/>
          <a:p>
            <a:r>
              <a:rPr lang="fa-IR" dirty="0" smtClean="0">
                <a:solidFill>
                  <a:sysClr val="windowText" lastClr="000000"/>
                </a:solidFill>
              </a:rPr>
              <a:t>کارشناسی مشاوره اداره آموزش و پرورش شهرستان بروجرد مهدی احمدپور،احمد کاوند، حمید معظمی گودرزی </a:t>
            </a:r>
            <a:endParaRPr lang="en-US" dirty="0">
              <a:solidFill>
                <a:sysClr val="windowText" lastClr="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2">
            <a:schemeClr val="dk2"/>
          </a:fillRef>
          <a:effectRef idx="0">
            <a:scrgbClr r="0" g="0" b="0"/>
          </a:effectRef>
          <a:fontRef idx="major"/>
        </p:style>
        <p:txBody>
          <a:bodyPr/>
          <a:lstStyle/>
          <a:p>
            <a:r>
              <a:rPr lang="fa-IR" dirty="0" smtClean="0">
                <a:cs typeface="B Titr" pitchFamily="2" charset="-78"/>
              </a:rPr>
              <a:t>بند1-19</a:t>
            </a:r>
            <a:endParaRPr lang="en-US" dirty="0">
              <a:cs typeface="B Titr" pitchFamily="2" charset="-78"/>
            </a:endParaRPr>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pPr algn="r" rtl="1">
              <a:buNone/>
            </a:pPr>
            <a:r>
              <a:rPr lang="fa-IR" dirty="0" smtClean="0">
                <a:cs typeface="B Lotus" pitchFamily="2" charset="-78"/>
              </a:rPr>
              <a:t>دانش آموزی که متقاضی تغیر رشته به رشته های شاخه نظری است باید در خرداد یا شهریور ماه پایه اول دوره دوم متوسطه در امتحان تغییر رشته درسهای تخصصی پایه اول دوره دوم متوسطه رشته جدید (صرفاًدرس هایی که پیش نیاز درس های پایه دوم رشته جدید هستند.)شرکت کند و چنانچه از کلیه ی درسهای مذکور نمره قبولی کسب کند با تغییر رشته وی موافقت می شود .  </a:t>
            </a:r>
            <a:endParaRPr lang="en-US" dirty="0">
              <a:cs typeface="B Lotus" pitchFamily="2" charset="-78"/>
            </a:endParaRPr>
          </a:p>
        </p:txBody>
      </p:sp>
      <p:sp>
        <p:nvSpPr>
          <p:cNvPr id="11" name="Footer Placeholder 7"/>
          <p:cNvSpPr>
            <a:spLocks noGrp="1"/>
          </p:cNvSpPr>
          <p:nvPr>
            <p:ph type="ftr" sz="quarter" idx="11"/>
          </p:nvPr>
        </p:nvSpPr>
        <p:spPr>
          <a:xfrm>
            <a:off x="3124200" y="6356350"/>
            <a:ext cx="3376626" cy="365125"/>
          </a:xfrm>
        </p:spPr>
        <p:txBody>
          <a:bodyPr/>
          <a:lstStyle/>
          <a:p>
            <a:r>
              <a:rPr lang="fa-IR" dirty="0" smtClean="0">
                <a:solidFill>
                  <a:sysClr val="windowText" lastClr="000000"/>
                </a:solidFill>
              </a:rPr>
              <a:t>کارشناسی مشاوره اداره آموزش و پرورش شهرستان بروجرد مهدی احمدپور،احمد کاوند، حمید معظمی گودرزی </a:t>
            </a:r>
            <a:endParaRPr lang="en-US" dirty="0">
              <a:solidFill>
                <a:sysClr val="windowText" lastClr="000000"/>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cs typeface="B Titr" pitchFamily="2" charset="-78"/>
            </a:endParaRPr>
          </a:p>
        </p:txBody>
      </p:sp>
      <p:sp>
        <p:nvSpPr>
          <p:cNvPr id="3" name="Subtitle 2"/>
          <p:cNvSpPr>
            <a:spLocks noGrp="1"/>
          </p:cNvSpPr>
          <p:nvPr>
            <p:ph type="subTitle" idx="1"/>
          </p:nvPr>
        </p:nvSpPr>
        <p:spPr>
          <a:xfrm>
            <a:off x="214282" y="214290"/>
            <a:ext cx="8715436" cy="6072230"/>
          </a:xfrm>
        </p:spPr>
        <p:style>
          <a:lnRef idx="1">
            <a:schemeClr val="accent2"/>
          </a:lnRef>
          <a:fillRef idx="2">
            <a:schemeClr val="accent2"/>
          </a:fillRef>
          <a:effectRef idx="1">
            <a:schemeClr val="accent2"/>
          </a:effectRef>
          <a:fontRef idx="minor">
            <a:schemeClr val="dk1"/>
          </a:fontRef>
        </p:style>
        <p:txBody>
          <a:bodyPr anchor="ctr"/>
          <a:lstStyle/>
          <a:p>
            <a:r>
              <a:rPr lang="fa-IR" sz="8800" dirty="0" smtClean="0">
                <a:solidFill>
                  <a:schemeClr val="tx1"/>
                </a:solidFill>
                <a:cs typeface="B Titr" pitchFamily="2" charset="-78"/>
              </a:rPr>
              <a:t>آیین نامه هدایت تحصیلی دانش آموزان و ضوابط آن</a:t>
            </a:r>
            <a:r>
              <a:rPr lang="fa-IR" dirty="0" smtClean="0">
                <a:cs typeface="B Titr" pitchFamily="2" charset="-78"/>
              </a:rPr>
              <a:t> </a:t>
            </a:r>
            <a:endParaRPr lang="en-US" dirty="0"/>
          </a:p>
        </p:txBody>
      </p:sp>
      <p:sp>
        <p:nvSpPr>
          <p:cNvPr id="11" name="Footer Placeholder 7"/>
          <p:cNvSpPr>
            <a:spLocks noGrp="1"/>
          </p:cNvSpPr>
          <p:nvPr>
            <p:ph type="ftr" sz="quarter" idx="11"/>
          </p:nvPr>
        </p:nvSpPr>
        <p:spPr>
          <a:xfrm>
            <a:off x="3124200" y="6356350"/>
            <a:ext cx="3376626" cy="365125"/>
          </a:xfrm>
        </p:spPr>
        <p:txBody>
          <a:bodyPr/>
          <a:lstStyle/>
          <a:p>
            <a:r>
              <a:rPr lang="fa-IR" dirty="0" smtClean="0">
                <a:solidFill>
                  <a:sysClr val="windowText" lastClr="000000"/>
                </a:solidFill>
              </a:rPr>
              <a:t>کارشناسی مشاوره اداره آموزش و پرورش شهرستان بروجرد مهدی احمدپور،احمد کاوند، حمید معظمی گودرزی </a:t>
            </a:r>
            <a:endParaRPr lang="en-US" dirty="0">
              <a:solidFill>
                <a:sysClr val="windowText" lastClr="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pPr rtl="1"/>
            <a:r>
              <a:rPr lang="fa-IR" dirty="0" smtClean="0">
                <a:cs typeface="B Titr" pitchFamily="2" charset="-78"/>
              </a:rPr>
              <a:t>بند 2-19</a:t>
            </a:r>
            <a:endParaRPr lang="en-US" dirty="0">
              <a:cs typeface="B Titr" pitchFamily="2" charset="-78"/>
            </a:endParaRPr>
          </a:p>
        </p:txBody>
      </p:sp>
      <p:sp>
        <p:nvSpPr>
          <p:cNvPr id="3" name="Content Placeholder 2"/>
          <p:cNvSpPr>
            <a:spLocks noGrp="1"/>
          </p:cNvSpPr>
          <p:nvPr>
            <p:ph idx="1"/>
          </p:nvPr>
        </p:nvSpPr>
        <p:spPr/>
        <p:style>
          <a:lnRef idx="2">
            <a:schemeClr val="accent1">
              <a:shade val="50000"/>
            </a:schemeClr>
          </a:lnRef>
          <a:fillRef idx="1">
            <a:schemeClr val="accent1"/>
          </a:fillRef>
          <a:effectRef idx="0">
            <a:schemeClr val="accent1"/>
          </a:effectRef>
          <a:fontRef idx="minor">
            <a:schemeClr val="lt1"/>
          </a:fontRef>
        </p:style>
        <p:txBody>
          <a:bodyPr/>
          <a:lstStyle/>
          <a:p>
            <a:pPr algn="r" rtl="1">
              <a:buNone/>
            </a:pPr>
            <a:r>
              <a:rPr lang="fa-IR" smtClean="0">
                <a:cs typeface="B Lotus" pitchFamily="2" charset="-78"/>
              </a:rPr>
              <a:t>تغیر رشته دانش آموزان شاخه های نظری به رشته های شاخه فنی و حرفه ای و کاردانش یا تغییر رشته در همان شاخه منوط به توفیق در امتحانات کلیه درسهای اختصاصی پایه اول دوره متوسط رشته جدید در خرداد یا شهریور ماه همان سال با در نظر گرفتن ظرفیت پذیرش در رشته هایی می باشد که اسامی آن از سوی معاونت آموزش متوسطه اعلام خواهد شد.</a:t>
            </a:r>
            <a:endParaRPr lang="en-US" dirty="0">
              <a:cs typeface="B Lotus" pitchFamily="2" charset="-78"/>
            </a:endParaRPr>
          </a:p>
        </p:txBody>
      </p:sp>
      <p:sp>
        <p:nvSpPr>
          <p:cNvPr id="11" name="Footer Placeholder 7"/>
          <p:cNvSpPr>
            <a:spLocks noGrp="1"/>
          </p:cNvSpPr>
          <p:nvPr>
            <p:ph type="ftr" sz="quarter" idx="11"/>
          </p:nvPr>
        </p:nvSpPr>
        <p:spPr>
          <a:xfrm>
            <a:off x="3124200" y="6356350"/>
            <a:ext cx="3376626" cy="365125"/>
          </a:xfrm>
        </p:spPr>
        <p:txBody>
          <a:bodyPr/>
          <a:lstStyle/>
          <a:p>
            <a:r>
              <a:rPr lang="fa-IR" dirty="0" smtClean="0">
                <a:solidFill>
                  <a:sysClr val="windowText" lastClr="000000"/>
                </a:solidFill>
              </a:rPr>
              <a:t>کارشناسی مشاوره اداره آموزش و پرورش شهرستان بروجرد مهدی احمدپور،احمد کاوند، حمید معظمی گودرزی </a:t>
            </a:r>
            <a:endParaRPr lang="en-US" dirty="0">
              <a:solidFill>
                <a:sysClr val="windowText" lastClr="000000"/>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fa-IR" dirty="0" smtClean="0">
                <a:cs typeface="B Titr" pitchFamily="2" charset="-78"/>
              </a:rPr>
              <a:t>بند3-19</a:t>
            </a:r>
            <a:endParaRPr lang="en-US" dirty="0">
              <a:cs typeface="B Titr" pitchFamily="2" charset="-78"/>
            </a:endParaRPr>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pPr algn="r" rtl="1">
              <a:buNone/>
            </a:pPr>
            <a:r>
              <a:rPr lang="fa-IR" dirty="0" smtClean="0">
                <a:cs typeface="B Lotus" pitchFamily="2" charset="-78"/>
              </a:rPr>
              <a:t>تغییر شاخه یا رشته از سایر شاخه ها و رشته ها به رشته های مهارتی شاخ کار و دانش در سال بلا مانع است و در مواردی که دانش آموز بخواهد در واحد های آموزشی کار و دانش دولتی تحت پوشش آموزش و پرورش ادامه تحصیل دهد به لحاظ رعایت ظرفیت رشته های مهارتی موافقت اداره آموزش و پرورش منطقه نیز الزامی است .</a:t>
            </a:r>
            <a:endParaRPr lang="en-US" dirty="0">
              <a:cs typeface="B Lotus"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fa-IR" dirty="0" smtClean="0">
                <a:cs typeface="B Titr" pitchFamily="2" charset="-78"/>
              </a:rPr>
              <a:t>بند 4-19 </a:t>
            </a:r>
            <a:endParaRPr lang="en-US" dirty="0">
              <a:cs typeface="B Titr" pitchFamily="2" charset="-78"/>
            </a:endParaRPr>
          </a:p>
        </p:txBody>
      </p:sp>
      <p:sp>
        <p:nvSpPr>
          <p:cNvPr id="3" name="Content Placeholder 2"/>
          <p:cNvSpPr>
            <a:spLocks noGrp="1"/>
          </p:cNvSpPr>
          <p:nvPr>
            <p:ph idx="1"/>
          </p:nvPr>
        </p:nvSpPr>
        <p:spPr/>
        <p:style>
          <a:lnRef idx="0">
            <a:schemeClr val="accent3"/>
          </a:lnRef>
          <a:fillRef idx="3">
            <a:schemeClr val="accent3"/>
          </a:fillRef>
          <a:effectRef idx="3">
            <a:schemeClr val="accent3"/>
          </a:effectRef>
          <a:fontRef idx="minor">
            <a:schemeClr val="lt1"/>
          </a:fontRef>
        </p:style>
        <p:txBody>
          <a:bodyPr>
            <a:normAutofit lnSpcReduction="10000"/>
          </a:bodyPr>
          <a:lstStyle/>
          <a:p>
            <a:pPr algn="r" rtl="1">
              <a:buNone/>
            </a:pPr>
            <a:r>
              <a:rPr lang="fa-IR" dirty="0" smtClean="0">
                <a:cs typeface="B Lotus" pitchFamily="2" charset="-78"/>
              </a:rPr>
              <a:t>زمان تغیر شاخه یا رشته در دوره روزانه حداکثر تا پایان شهریور ماه پایه اول دوره متوسطه دوم می باشد و دانش آموز موظف است حداکثر تا دوهفته قبل از شروع امتحانات خرداد یا شهریور ماه تقاضای کتبی خود را به مدیر واحد آموزشی و پرورشی تحویل دهد تا نسبت به انجام مراحل تغییر رشته اقدام شود.</a:t>
            </a:r>
          </a:p>
          <a:p>
            <a:pPr algn="r" rtl="1">
              <a:buNone/>
            </a:pPr>
            <a:r>
              <a:rPr lang="fa-IR" b="1" dirty="0" smtClean="0">
                <a:cs typeface="B Lotus" pitchFamily="2" charset="-78"/>
              </a:rPr>
              <a:t>تذکر: </a:t>
            </a:r>
            <a:r>
              <a:rPr lang="fa-IR" dirty="0" smtClean="0">
                <a:cs typeface="B Lotus" pitchFamily="2" charset="-78"/>
              </a:rPr>
              <a:t>دانش آموز متقاضی تغییر رشته می تواند درس های امتحان تغییر رشته را حداکثر در دو مرحله خرداد و شهریور ماه پایه اول دوره دوم متوسطه امتحان دهد.</a:t>
            </a:r>
            <a:endParaRPr lang="en-US" dirty="0">
              <a:cs typeface="B Lotus" pitchFamily="2" charset="-78"/>
            </a:endParaRPr>
          </a:p>
        </p:txBody>
      </p:sp>
      <p:sp>
        <p:nvSpPr>
          <p:cNvPr id="11" name="Footer Placeholder 7"/>
          <p:cNvSpPr>
            <a:spLocks noGrp="1"/>
          </p:cNvSpPr>
          <p:nvPr>
            <p:ph type="ftr" sz="quarter" idx="11"/>
          </p:nvPr>
        </p:nvSpPr>
        <p:spPr>
          <a:xfrm>
            <a:off x="3124200" y="6356350"/>
            <a:ext cx="3376626" cy="365125"/>
          </a:xfrm>
        </p:spPr>
        <p:txBody>
          <a:bodyPr/>
          <a:lstStyle/>
          <a:p>
            <a:r>
              <a:rPr lang="fa-IR" dirty="0" smtClean="0">
                <a:solidFill>
                  <a:sysClr val="windowText" lastClr="000000"/>
                </a:solidFill>
              </a:rPr>
              <a:t>کارشناسی مشاوره اداره آموزش و پرورش شهرستان بروجرد مهدی احمدپور،احمد کاوند، حمید معظمی گودرزی </a:t>
            </a:r>
            <a:endParaRPr lang="en-US" dirty="0">
              <a:solidFill>
                <a:sysClr val="windowText" lastClr="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fa-IR" dirty="0" smtClean="0">
                <a:cs typeface="B Titr" pitchFamily="2" charset="-78"/>
              </a:rPr>
              <a:t>بند 5-19</a:t>
            </a:r>
            <a:endParaRPr lang="en-US" dirty="0">
              <a:cs typeface="B Titr" pitchFamily="2" charset="-78"/>
            </a:endParaRPr>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pPr algn="r" rtl="1"/>
            <a:r>
              <a:rPr lang="fa-IR" dirty="0" smtClean="0">
                <a:cs typeface="B Lotus" pitchFamily="2" charset="-78"/>
              </a:rPr>
              <a:t>شرکت دانش آموز در امتحان درسهای تغییر رشته همراه با امتحان پایه اول دوره دوم متوسطه رشته اولیه وی بلامانع است نمره درسهای امتحان تغیر رشته همانند درسهای غیر حضوری محاسبه می شود و چنانچه دانش آموز در امتحان کلیه درس های تغییر رشته نمره قبولی کسب کند و تغییر رشته دهد نمرات درسهای مذکور از وی پذیرفته می شود و صرفا در معدل کل دانش آموز در رشته جدید منظور خواهد شد.</a:t>
            </a:r>
            <a:endParaRPr lang="en-US" dirty="0">
              <a:cs typeface="B Lotus" pitchFamily="2" charset="-78"/>
            </a:endParaRPr>
          </a:p>
        </p:txBody>
      </p:sp>
      <p:sp>
        <p:nvSpPr>
          <p:cNvPr id="11" name="Footer Placeholder 7"/>
          <p:cNvSpPr>
            <a:spLocks noGrp="1"/>
          </p:cNvSpPr>
          <p:nvPr>
            <p:ph type="ftr" sz="quarter" idx="11"/>
          </p:nvPr>
        </p:nvSpPr>
        <p:spPr>
          <a:xfrm>
            <a:off x="3124200" y="6356350"/>
            <a:ext cx="3376626" cy="365125"/>
          </a:xfrm>
        </p:spPr>
        <p:txBody>
          <a:bodyPr/>
          <a:lstStyle/>
          <a:p>
            <a:r>
              <a:rPr lang="fa-IR" dirty="0" smtClean="0">
                <a:solidFill>
                  <a:sysClr val="windowText" lastClr="000000"/>
                </a:solidFill>
              </a:rPr>
              <a:t>کارشناسی مشاوره اداره آموزش و پرورش شهرستان بروجرد مهدی احمدپور،احمد کاوند، حمید معظمی گودرزی </a:t>
            </a:r>
            <a:endParaRPr lang="en-US" dirty="0">
              <a:solidFill>
                <a:sysClr val="windowText" lastClr="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fa-IR" dirty="0" smtClean="0">
                <a:cs typeface="B Titr" pitchFamily="2" charset="-78"/>
              </a:rPr>
              <a:t>بند 6-19</a:t>
            </a:r>
            <a:endParaRPr lang="en-US" dirty="0">
              <a:cs typeface="B Titr" pitchFamily="2" charset="-78"/>
            </a:endParaRPr>
          </a:p>
        </p:txBody>
      </p:sp>
      <p:sp>
        <p:nvSpPr>
          <p:cNvPr id="3" name="Content Placeholder 2"/>
          <p:cNvSpPr>
            <a:spLocks noGrp="1"/>
          </p:cNvSpPr>
          <p:nvPr>
            <p:ph idx="1"/>
          </p:nvPr>
        </p:nvSpPr>
        <p:spPr/>
        <p:style>
          <a:lnRef idx="0">
            <a:schemeClr val="accent1"/>
          </a:lnRef>
          <a:fillRef idx="3">
            <a:schemeClr val="accent1"/>
          </a:fillRef>
          <a:effectRef idx="3">
            <a:schemeClr val="accent1"/>
          </a:effectRef>
          <a:fontRef idx="minor">
            <a:schemeClr val="lt1"/>
          </a:fontRef>
        </p:style>
        <p:txBody>
          <a:bodyPr/>
          <a:lstStyle/>
          <a:p>
            <a:pPr algn="r" rtl="1">
              <a:buNone/>
            </a:pPr>
            <a:r>
              <a:rPr lang="fa-IR" dirty="0" smtClean="0">
                <a:solidFill>
                  <a:schemeClr val="tx1"/>
                </a:solidFill>
                <a:cs typeface="B Lotus" pitchFamily="2" charset="-78"/>
              </a:rPr>
              <a:t>هزینه امتحان درسهای تغییر رشته معادل با تعرفه امتحانات داوطلبان آزاد از دانش آموز دریافت می شود</a:t>
            </a:r>
            <a:endParaRPr lang="en-US" dirty="0">
              <a:solidFill>
                <a:schemeClr val="tx1"/>
              </a:solidFill>
              <a:cs typeface="B Lotus" pitchFamily="2" charset="-78"/>
            </a:endParaRPr>
          </a:p>
        </p:txBody>
      </p:sp>
      <p:sp>
        <p:nvSpPr>
          <p:cNvPr id="11" name="Footer Placeholder 7"/>
          <p:cNvSpPr>
            <a:spLocks noGrp="1"/>
          </p:cNvSpPr>
          <p:nvPr>
            <p:ph type="ftr" sz="quarter" idx="11"/>
          </p:nvPr>
        </p:nvSpPr>
        <p:spPr>
          <a:xfrm>
            <a:off x="3124200" y="6356350"/>
            <a:ext cx="3376626" cy="365125"/>
          </a:xfrm>
        </p:spPr>
        <p:txBody>
          <a:bodyPr/>
          <a:lstStyle/>
          <a:p>
            <a:r>
              <a:rPr lang="fa-IR" dirty="0" smtClean="0">
                <a:solidFill>
                  <a:sysClr val="windowText" lastClr="000000"/>
                </a:solidFill>
              </a:rPr>
              <a:t>کارشناسی مشاوره اداره آموزش و پرورش شهرستان بروجرد مهدی احمدپور،احمد کاوند، حمید معظمی گودرزی </a:t>
            </a:r>
            <a:endParaRPr lang="en-US" dirty="0">
              <a:solidFill>
                <a:sysClr val="windowText" lastClr="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fa-IR" dirty="0" smtClean="0">
                <a:cs typeface="B Titr" pitchFamily="2" charset="-78"/>
              </a:rPr>
              <a:t>بند 7-19 </a:t>
            </a:r>
            <a:endParaRPr lang="en-US" dirty="0">
              <a:cs typeface="B Titr" pitchFamily="2" charset="-78"/>
            </a:endParaRPr>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pPr algn="r" rtl="1">
              <a:buNone/>
            </a:pPr>
            <a:r>
              <a:rPr lang="fa-IR" dirty="0" smtClean="0">
                <a:cs typeface="B Lotus" pitchFamily="2" charset="-78"/>
              </a:rPr>
              <a:t>دررسهای گذرانده شده که با تقاضای تغییر شاخه یا رشته وی موافقت می شود با درسهای رشته جدید مطابقت داده می شود و درسهای مازاد در سقف مجاز به عنوان درسهای انتخابی (درسهای اختیاری در شاخه کارو دانش ) پذیرفته می شود و دانش آموز موظف است سایر درسهای عمومی و اختصاصی پایه اول دوره دوم متوسطه رشته جدید را که نگذرانده است با رعایت سایر ضوابط انتخاب کند و بگذراند.</a:t>
            </a:r>
            <a:endParaRPr lang="en-US" dirty="0">
              <a:cs typeface="B Lotus" pitchFamily="2" charset="-78"/>
            </a:endParaRPr>
          </a:p>
        </p:txBody>
      </p:sp>
      <p:sp>
        <p:nvSpPr>
          <p:cNvPr id="11" name="Footer Placeholder 7"/>
          <p:cNvSpPr>
            <a:spLocks noGrp="1"/>
          </p:cNvSpPr>
          <p:nvPr>
            <p:ph type="ftr" sz="quarter" idx="11"/>
          </p:nvPr>
        </p:nvSpPr>
        <p:spPr>
          <a:xfrm>
            <a:off x="3124200" y="6356350"/>
            <a:ext cx="3376626" cy="365125"/>
          </a:xfrm>
        </p:spPr>
        <p:txBody>
          <a:bodyPr/>
          <a:lstStyle/>
          <a:p>
            <a:r>
              <a:rPr lang="fa-IR" dirty="0" smtClean="0">
                <a:solidFill>
                  <a:sysClr val="windowText" lastClr="000000"/>
                </a:solidFill>
              </a:rPr>
              <a:t>کارشناسی مشاوره اداره آموزش و پرورش شهرستان بروجرد مهدی احمدپور،احمد کاوند، حمید معظمی گودرزی </a:t>
            </a:r>
            <a:endParaRPr lang="en-US" dirty="0">
              <a:solidFill>
                <a:sysClr val="windowText" lastClr="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fa-IR" dirty="0" smtClean="0">
                <a:cs typeface="B Titr" pitchFamily="2" charset="-78"/>
              </a:rPr>
              <a:t>تبصره 1</a:t>
            </a:r>
            <a:endParaRPr lang="en-US" dirty="0">
              <a:cs typeface="B Titr" pitchFamily="2" charset="-78"/>
            </a:endParaRPr>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pPr algn="just" rtl="1">
              <a:buNone/>
            </a:pPr>
            <a:r>
              <a:rPr lang="fa-IR" dirty="0" smtClean="0">
                <a:cs typeface="B Lotus" pitchFamily="2" charset="-78"/>
              </a:rPr>
              <a:t>درسهای که از نظر محتوا با درسهای رشته جدید تطبیق دارد براساس جدولی که از سوی سازمان پژوهش و برنامه ریزی آموزشی تهیه و ابلاغ می شود به جای درسهای رشته جدید پذیرفته می شود .</a:t>
            </a:r>
            <a:endParaRPr lang="en-US" dirty="0">
              <a:cs typeface="B Lotus" pitchFamily="2" charset="-78"/>
            </a:endParaRPr>
          </a:p>
        </p:txBody>
      </p:sp>
      <p:sp>
        <p:nvSpPr>
          <p:cNvPr id="11" name="Footer Placeholder 7"/>
          <p:cNvSpPr>
            <a:spLocks noGrp="1"/>
          </p:cNvSpPr>
          <p:nvPr>
            <p:ph type="ftr" sz="quarter" idx="11"/>
          </p:nvPr>
        </p:nvSpPr>
        <p:spPr>
          <a:xfrm>
            <a:off x="3124200" y="6356350"/>
            <a:ext cx="3376626" cy="365125"/>
          </a:xfrm>
        </p:spPr>
        <p:txBody>
          <a:bodyPr/>
          <a:lstStyle/>
          <a:p>
            <a:r>
              <a:rPr lang="fa-IR" dirty="0" smtClean="0">
                <a:solidFill>
                  <a:sysClr val="windowText" lastClr="000000"/>
                </a:solidFill>
              </a:rPr>
              <a:t>کارشناسی مشاوره اداره آموزش و پرورش شهرستان بروجرد مهدی احمدپور،احمد کاوند، حمید معظمی گودرزی </a:t>
            </a:r>
            <a:endParaRPr lang="en-US" dirty="0">
              <a:solidFill>
                <a:sysClr val="windowText" lastClr="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r>
              <a:rPr lang="fa-IR" dirty="0" smtClean="0">
                <a:cs typeface="B Titr" pitchFamily="2" charset="-78"/>
              </a:rPr>
              <a:t>تبصره 2</a:t>
            </a:r>
            <a:endParaRPr lang="en-US" dirty="0">
              <a:cs typeface="B Titr" pitchFamily="2" charset="-78"/>
            </a:endParaRPr>
          </a:p>
        </p:txBody>
      </p:sp>
      <p:sp>
        <p:nvSpPr>
          <p:cNvPr id="3" name="Content Placeholder 2"/>
          <p:cNvSpPr>
            <a:spLocks noGrp="1"/>
          </p:cNvSpPr>
          <p:nvPr>
            <p:ph idx="1"/>
          </p:nvPr>
        </p:nvSpPr>
        <p:spPr>
          <a:xfrm>
            <a:off x="457200" y="1600200"/>
            <a:ext cx="8229600" cy="4614882"/>
          </a:xfrm>
        </p:spPr>
        <p:style>
          <a:lnRef idx="1">
            <a:schemeClr val="accent6"/>
          </a:lnRef>
          <a:fillRef idx="2">
            <a:schemeClr val="accent6"/>
          </a:fillRef>
          <a:effectRef idx="1">
            <a:schemeClr val="accent6"/>
          </a:effectRef>
          <a:fontRef idx="minor">
            <a:schemeClr val="dk1"/>
          </a:fontRef>
        </p:style>
        <p:txBody>
          <a:bodyPr>
            <a:noAutofit/>
          </a:bodyPr>
          <a:lstStyle/>
          <a:p>
            <a:pPr algn="r" rtl="1"/>
            <a:r>
              <a:rPr lang="fa-IR" sz="2600" dirty="0" smtClean="0">
                <a:cs typeface="B Lotus" pitchFamily="2" charset="-78"/>
              </a:rPr>
              <a:t>دانش آموز پایه اول دوره دوم متوسطه شاخه نظری چنانچه بخواهد پایه اول دوره دوم متوسطه شاخه فنی و حرفه ای را تکرار کند مشروط بر آنکه ضوابط ورود به شاخه فنی و حرفه ای در پایه نهم دوره اول متوسطه کسب کرده باشد و یا با شرکت در امتحانات تعیین رشته مجدد (موضوع ماده 18 همین آیین نامه) در خرداد یا شهریور ماه پایه اول دوره دوم متوسطه ،شرایط ورود به شاخه فنی و حرفه ای را کسب کند می تواند در واحد های آموزشی روزانه در پایه اول دوره دوم متوسطه در شاخه فنی و حرفه ای ثبت نام نموده و با رعایت سایر شرایط ادامه تحصیل دهد در این صورت کلیه دروس گذرانده پایه اول دوره دوم متوسطه شاخه نظری حذف و آن سال تحصیلی به سقف سنوات تحصیل دانش آموز افزوده می شود</a:t>
            </a:r>
            <a:endParaRPr lang="en-US" sz="2600" dirty="0">
              <a:cs typeface="B Lotus" pitchFamily="2" charset="-78"/>
            </a:endParaRPr>
          </a:p>
        </p:txBody>
      </p:sp>
      <p:sp>
        <p:nvSpPr>
          <p:cNvPr id="11" name="Footer Placeholder 7"/>
          <p:cNvSpPr>
            <a:spLocks noGrp="1"/>
          </p:cNvSpPr>
          <p:nvPr>
            <p:ph type="ftr" sz="quarter" idx="11"/>
          </p:nvPr>
        </p:nvSpPr>
        <p:spPr>
          <a:xfrm>
            <a:off x="3124200" y="6356350"/>
            <a:ext cx="3376626" cy="365125"/>
          </a:xfrm>
        </p:spPr>
        <p:txBody>
          <a:bodyPr/>
          <a:lstStyle/>
          <a:p>
            <a:r>
              <a:rPr lang="fa-IR" dirty="0" smtClean="0">
                <a:solidFill>
                  <a:sysClr val="windowText" lastClr="000000"/>
                </a:solidFill>
              </a:rPr>
              <a:t>کارشناسی مشاوره اداره آموزش و پرورش شهرستان بروجرد مهدی احمدپور،احمد کاوند، حمید معظمی گودرزی </a:t>
            </a:r>
            <a:endParaRPr lang="en-US" dirty="0">
              <a:solidFill>
                <a:sysClr val="windowText" lastClr="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rtl="1"/>
            <a:r>
              <a:rPr lang="fa-IR" dirty="0" smtClean="0">
                <a:cs typeface="B Titr" pitchFamily="2" charset="-78"/>
              </a:rPr>
              <a:t>ماده 20</a:t>
            </a:r>
            <a:endParaRPr lang="en-US" dirty="0">
              <a:cs typeface="B Titr" pitchFamily="2" charset="-78"/>
            </a:endParaRPr>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chor="ctr">
            <a:normAutofit/>
          </a:bodyPr>
          <a:lstStyle/>
          <a:p>
            <a:pPr algn="ctr">
              <a:buNone/>
            </a:pPr>
            <a:r>
              <a:rPr lang="fa-IR" sz="4000" dirty="0" smtClean="0">
                <a:cs typeface="B Titr" pitchFamily="2" charset="-78"/>
              </a:rPr>
              <a:t>کلید امتیازات نمرات دانش آموز</a:t>
            </a:r>
            <a:endParaRPr lang="en-US" sz="4000" dirty="0">
              <a:cs typeface="B Titr" pitchFamily="2" charset="-78"/>
            </a:endParaRPr>
          </a:p>
        </p:txBody>
      </p:sp>
      <p:sp>
        <p:nvSpPr>
          <p:cNvPr id="11" name="Footer Placeholder 7"/>
          <p:cNvSpPr>
            <a:spLocks noGrp="1"/>
          </p:cNvSpPr>
          <p:nvPr>
            <p:ph type="ftr" sz="quarter" idx="11"/>
          </p:nvPr>
        </p:nvSpPr>
        <p:spPr>
          <a:xfrm>
            <a:off x="3124200" y="6356350"/>
            <a:ext cx="3376626" cy="365125"/>
          </a:xfrm>
        </p:spPr>
        <p:txBody>
          <a:bodyPr/>
          <a:lstStyle/>
          <a:p>
            <a:r>
              <a:rPr lang="fa-IR" dirty="0" smtClean="0">
                <a:solidFill>
                  <a:sysClr val="windowText" lastClr="000000"/>
                </a:solidFill>
              </a:rPr>
              <a:t>کارشناسی مشاوره اداره آموزش و پرورش شهرستان بروجرد مهدی احمدپور،احمد کاوند، حمید معظمی گودرزی </a:t>
            </a:r>
            <a:endParaRPr lang="en-US" dirty="0">
              <a:solidFill>
                <a:sysClr val="windowText" lastClr="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8229600" cy="1143000"/>
          </a:xfrm>
        </p:spPr>
        <p:style>
          <a:lnRef idx="1">
            <a:schemeClr val="accent6"/>
          </a:lnRef>
          <a:fillRef idx="2">
            <a:schemeClr val="accent6"/>
          </a:fillRef>
          <a:effectRef idx="1">
            <a:schemeClr val="accent6"/>
          </a:effectRef>
          <a:fontRef idx="minor">
            <a:schemeClr val="dk1"/>
          </a:fontRef>
        </p:style>
        <p:txBody>
          <a:bodyPr/>
          <a:lstStyle/>
          <a:p>
            <a:r>
              <a:rPr lang="fa-IR" dirty="0" smtClean="0">
                <a:cs typeface="B Titr" pitchFamily="2" charset="-78"/>
              </a:rPr>
              <a:t>بند 1-20</a:t>
            </a:r>
            <a:endParaRPr lang="en-US" dirty="0">
              <a:cs typeface="B Titr" pitchFamily="2" charset="-78"/>
            </a:endParaRPr>
          </a:p>
        </p:txBody>
      </p:sp>
      <p:sp>
        <p:nvSpPr>
          <p:cNvPr id="3" name="Content Placeholder 2"/>
          <p:cNvSpPr>
            <a:spLocks noGrp="1"/>
          </p:cNvSpPr>
          <p:nvPr>
            <p:ph idx="1"/>
          </p:nvPr>
        </p:nvSpPr>
        <p:spPr>
          <a:xfrm>
            <a:off x="457200" y="1600200"/>
            <a:ext cx="8229600" cy="4686320"/>
          </a:xfrm>
        </p:spPr>
        <p:style>
          <a:lnRef idx="1">
            <a:schemeClr val="accent1"/>
          </a:lnRef>
          <a:fillRef idx="2">
            <a:schemeClr val="accent1"/>
          </a:fillRef>
          <a:effectRef idx="1">
            <a:schemeClr val="accent1"/>
          </a:effectRef>
          <a:fontRef idx="minor">
            <a:schemeClr val="dk1"/>
          </a:fontRef>
        </p:style>
        <p:txBody>
          <a:bodyPr/>
          <a:lstStyle/>
          <a:p>
            <a:pPr algn="just" rtl="1">
              <a:buNone/>
            </a:pPr>
            <a:r>
              <a:rPr lang="fa-IR" dirty="0" smtClean="0">
                <a:cs typeface="B Lotus" pitchFamily="2" charset="-78"/>
              </a:rPr>
              <a:t>امتیاز هر یک از دانش آموزان به شرح زیر تعیین می شود و درنمون برگ هدایت تحصیلی ثبت می شود با در نظر گرفتن 50 امتیاز برای نمره ها ،امتیاز هر یک نمره برابر 2/5 خواهد بود (امتیاز هر یک نمره 2/5=20÷50 )بدین صورت اگر دانش آموزی در شاخه یا رشته ای 15 باشد در مجموع امتیاز نمره های وی در آن شاخه یا رشته برابر 37/5 خواهد بود(37/5=2/5×15)  </a:t>
            </a:r>
          </a:p>
          <a:p>
            <a:pPr algn="just" rtl="1">
              <a:buNone/>
            </a:pPr>
            <a:r>
              <a:rPr lang="fa-IR" dirty="0" smtClean="0">
                <a:cs typeface="B Titr" pitchFamily="2" charset="-78"/>
              </a:rPr>
              <a:t>تبصره :</a:t>
            </a:r>
            <a:r>
              <a:rPr lang="fa-IR" dirty="0" smtClean="0">
                <a:cs typeface="B Lotus" pitchFamily="2" charset="-78"/>
              </a:rPr>
              <a:t>در محاسبه امتیاز معدل تا یک رقم اعشار محاسبه و درج می شود </a:t>
            </a:r>
            <a:r>
              <a:rPr lang="fa-IR" dirty="0" smtClean="0"/>
              <a:t>.</a:t>
            </a:r>
            <a:endParaRPr lang="en-US" dirty="0" smtClean="0"/>
          </a:p>
          <a:p>
            <a:pPr algn="just" rtl="1">
              <a:buNone/>
            </a:pPr>
            <a:endParaRPr lang="fa-IR" dirty="0" smtClean="0">
              <a:cs typeface="B Titr" pitchFamily="2" charset="-78"/>
            </a:endParaRPr>
          </a:p>
          <a:p>
            <a:pPr algn="just" rtl="1">
              <a:buNone/>
            </a:pPr>
            <a:endParaRPr lang="en-US" dirty="0">
              <a:cs typeface="B Lotus" pitchFamily="2" charset="-78"/>
            </a:endParaRPr>
          </a:p>
        </p:txBody>
      </p:sp>
      <p:sp>
        <p:nvSpPr>
          <p:cNvPr id="4" name="Footer Placeholder 7"/>
          <p:cNvSpPr>
            <a:spLocks noGrp="1"/>
          </p:cNvSpPr>
          <p:nvPr>
            <p:ph type="ftr" sz="quarter" idx="11"/>
          </p:nvPr>
        </p:nvSpPr>
        <p:spPr>
          <a:xfrm>
            <a:off x="3124200" y="6356350"/>
            <a:ext cx="3376626" cy="365125"/>
          </a:xfrm>
        </p:spPr>
        <p:txBody>
          <a:bodyPr/>
          <a:lstStyle/>
          <a:p>
            <a:r>
              <a:rPr lang="fa-IR" dirty="0" smtClean="0">
                <a:solidFill>
                  <a:sysClr val="windowText" lastClr="000000"/>
                </a:solidFill>
              </a:rPr>
              <a:t>کارشناسی مشاوره اداره آموزش و پرورش شهرستان بروجرد مهدی احمدپور،احمد کاوند، حمید معظمی گودرزی </a:t>
            </a:r>
            <a:endParaRPr lang="en-US" dirty="0">
              <a:solidFill>
                <a:sysClr val="windowText" lastClr="000000"/>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r>
              <a:rPr lang="fa-IR" dirty="0" smtClean="0">
                <a:cs typeface="B Titr" pitchFamily="2" charset="-78"/>
              </a:rPr>
              <a:t>هدف</a:t>
            </a:r>
            <a:endParaRPr lang="en-US" dirty="0">
              <a:cs typeface="B Titr" pitchFamily="2" charset="-78"/>
            </a:endParaRPr>
          </a:p>
        </p:txBody>
      </p:sp>
      <p:sp>
        <p:nvSpPr>
          <p:cNvPr id="3" name="Content Placeholder 2"/>
          <p:cNvSpPr>
            <a:spLocks noGrp="1"/>
          </p:cNvSpPr>
          <p:nvPr>
            <p:ph idx="1"/>
          </p:nvPr>
        </p:nvSpPr>
        <p:spPr/>
        <p:style>
          <a:lnRef idx="0">
            <a:schemeClr val="accent2"/>
          </a:lnRef>
          <a:fillRef idx="3">
            <a:schemeClr val="accent2"/>
          </a:fillRef>
          <a:effectRef idx="3">
            <a:schemeClr val="accent2"/>
          </a:effectRef>
          <a:fontRef idx="minor">
            <a:schemeClr val="lt1"/>
          </a:fontRef>
        </p:style>
        <p:txBody>
          <a:bodyPr/>
          <a:lstStyle/>
          <a:p>
            <a:pPr algn="r" rtl="1"/>
            <a:r>
              <a:rPr lang="fa-IR" dirty="0" smtClean="0">
                <a:cs typeface="B Lotus" pitchFamily="2" charset="-78"/>
              </a:rPr>
              <a:t>ایجاد زمینه و اتخاذ تدابیر لازم برای شناخت استعداد ها و هدایت تحصیلی و آماده کردن آنها برای انتخاب مسیر تحصیلی و شغلی آینده بر اساس استعداد ،توانایی ،رغبت ،علاقه  و ویژگیهای شخصیتی ،متناسب با امکانات و نیاز های شغلی کشور</a:t>
            </a:r>
            <a:endParaRPr lang="en-US" dirty="0">
              <a:cs typeface="B Lotus" pitchFamily="2" charset="-78"/>
            </a:endParaRPr>
          </a:p>
        </p:txBody>
      </p:sp>
      <p:sp>
        <p:nvSpPr>
          <p:cNvPr id="11" name="Footer Placeholder 7"/>
          <p:cNvSpPr>
            <a:spLocks noGrp="1"/>
          </p:cNvSpPr>
          <p:nvPr>
            <p:ph type="ftr" sz="quarter" idx="11"/>
          </p:nvPr>
        </p:nvSpPr>
        <p:spPr>
          <a:xfrm>
            <a:off x="3124200" y="6356350"/>
            <a:ext cx="3376626" cy="365125"/>
          </a:xfrm>
        </p:spPr>
        <p:txBody>
          <a:bodyPr/>
          <a:lstStyle/>
          <a:p>
            <a:r>
              <a:rPr lang="fa-IR" dirty="0" smtClean="0">
                <a:solidFill>
                  <a:sysClr val="windowText" lastClr="000000"/>
                </a:solidFill>
              </a:rPr>
              <a:t>کارشناسی مشاوره اداره آموزش و پرورش شهرستان بروجرد مهدی احمدپور،احمد کاوند، حمید معظمی گودرزی </a:t>
            </a:r>
            <a:endParaRPr lang="en-US" dirty="0">
              <a:solidFill>
                <a:sysClr val="windowText" lastClr="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endParaRPr lang="en-US" dirty="0"/>
          </a:p>
        </p:txBody>
      </p:sp>
      <p:sp>
        <p:nvSpPr>
          <p:cNvPr id="3" name="Content Placeholder 2"/>
          <p:cNvSpPr>
            <a:spLocks noGrp="1"/>
          </p:cNvSpPr>
          <p:nvPr>
            <p:ph idx="1"/>
          </p:nvPr>
        </p:nvSpPr>
        <p:spPr>
          <a:xfrm>
            <a:off x="457200" y="357166"/>
            <a:ext cx="8229600" cy="5768997"/>
          </a:xfrm>
        </p:spPr>
        <p:style>
          <a:lnRef idx="1">
            <a:schemeClr val="accent2"/>
          </a:lnRef>
          <a:fillRef idx="2">
            <a:schemeClr val="accent2"/>
          </a:fillRef>
          <a:effectRef idx="1">
            <a:schemeClr val="accent2"/>
          </a:effectRef>
          <a:fontRef idx="minor">
            <a:schemeClr val="dk1"/>
          </a:fontRef>
        </p:style>
        <p:txBody>
          <a:bodyPr anchor="ctr"/>
          <a:lstStyle/>
          <a:p>
            <a:pPr algn="ctr" rtl="1">
              <a:buNone/>
            </a:pPr>
            <a:r>
              <a:rPr lang="fa-IR" sz="9600" dirty="0" smtClean="0">
                <a:cs typeface="B Titr" pitchFamily="2" charset="-78"/>
              </a:rPr>
              <a:t>کلید های امتیازهای آزمون </a:t>
            </a:r>
            <a:endParaRPr lang="en-US" sz="9600" dirty="0" smtClean="0">
              <a:cs typeface="B Titr" pitchFamily="2" charset="-78"/>
            </a:endParaRPr>
          </a:p>
          <a:p>
            <a:pPr>
              <a:buNone/>
            </a:pPr>
            <a:endParaRPr lang="en-US" dirty="0"/>
          </a:p>
        </p:txBody>
      </p:sp>
      <p:sp>
        <p:nvSpPr>
          <p:cNvPr id="11" name="Footer Placeholder 7"/>
          <p:cNvSpPr>
            <a:spLocks noGrp="1"/>
          </p:cNvSpPr>
          <p:nvPr>
            <p:ph type="ftr" sz="quarter" idx="11"/>
          </p:nvPr>
        </p:nvSpPr>
        <p:spPr>
          <a:xfrm>
            <a:off x="3124200" y="6356350"/>
            <a:ext cx="3376626" cy="365125"/>
          </a:xfrm>
        </p:spPr>
        <p:txBody>
          <a:bodyPr/>
          <a:lstStyle/>
          <a:p>
            <a:r>
              <a:rPr lang="fa-IR" dirty="0" smtClean="0">
                <a:solidFill>
                  <a:sysClr val="windowText" lastClr="000000"/>
                </a:solidFill>
              </a:rPr>
              <a:t>کارشناسی مشاوره اداره آموزش و پرورش شهرستان بروجرد مهدی احمدپور،احمد کاوند، حمید معظمی گودرزی </a:t>
            </a:r>
            <a:endParaRPr lang="en-US" dirty="0">
              <a:solidFill>
                <a:sysClr val="windowText" lastClr="000000"/>
              </a:solidFill>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fa-IR" dirty="0" smtClean="0">
                <a:cs typeface="B Titr" pitchFamily="2" charset="-78"/>
              </a:rPr>
              <a:t>بند 2-20</a:t>
            </a:r>
            <a:endParaRPr lang="en-US" dirty="0">
              <a:cs typeface="B Titr" pitchFamily="2" charset="-78"/>
            </a:endParaRPr>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pPr algn="r" rtl="1">
              <a:buNone/>
            </a:pPr>
            <a:r>
              <a:rPr lang="fa-IR" dirty="0" smtClean="0">
                <a:cs typeface="B Lotus" pitchFamily="2" charset="-78"/>
              </a:rPr>
              <a:t>اجرا ،تصحیح ،نمره گزاری و تفسیر نتایج آزمونهای مربوط به هدایت تحصیلی از وظایف مشاور است که در خصوص اجرای آزمون های مذکور از همکاری سایرعوامل اجرای واحد آموزشی بهره مند شود. امتیاز های مربوط به آزمون شامل موارد ذیر می باشد.</a:t>
            </a:r>
          </a:p>
          <a:p>
            <a:pPr algn="r" rtl="1"/>
            <a:r>
              <a:rPr lang="fa-IR" dirty="0" smtClean="0">
                <a:cs typeface="B Lotus" pitchFamily="2" charset="-78"/>
              </a:rPr>
              <a:t>آزمون رغبت 	10 امتیاز (مطابق با شیوه نامه مربوط)</a:t>
            </a:r>
          </a:p>
          <a:p>
            <a:pPr algn="r" rtl="1"/>
            <a:r>
              <a:rPr lang="fa-IR" dirty="0" smtClean="0">
                <a:cs typeface="B Lotus" pitchFamily="2" charset="-78"/>
              </a:rPr>
              <a:t>آزمون استعداد	 10 امتیاز (مطابق با شیوه نامه مربوط)</a:t>
            </a:r>
            <a:endParaRPr lang="en-US" dirty="0">
              <a:cs typeface="B Lotus" pitchFamily="2" charset="-78"/>
            </a:endParaRPr>
          </a:p>
        </p:txBody>
      </p:sp>
      <p:sp>
        <p:nvSpPr>
          <p:cNvPr id="11" name="Footer Placeholder 7"/>
          <p:cNvSpPr>
            <a:spLocks noGrp="1"/>
          </p:cNvSpPr>
          <p:nvPr>
            <p:ph type="ftr" sz="quarter" idx="11"/>
          </p:nvPr>
        </p:nvSpPr>
        <p:spPr>
          <a:xfrm>
            <a:off x="3124200" y="6356350"/>
            <a:ext cx="3376626" cy="365125"/>
          </a:xfrm>
        </p:spPr>
        <p:txBody>
          <a:bodyPr/>
          <a:lstStyle/>
          <a:p>
            <a:r>
              <a:rPr lang="fa-IR" dirty="0" smtClean="0">
                <a:solidFill>
                  <a:sysClr val="windowText" lastClr="000000"/>
                </a:solidFill>
              </a:rPr>
              <a:t>کارشناسی مشاوره اداره آموزش و پرورش شهرستان بروجرد مهدی احمدپور،احمد کاوند، حمید معظمی گودرزی </a:t>
            </a:r>
            <a:endParaRPr lang="en-US" dirty="0">
              <a:solidFill>
                <a:sysClr val="windowText" lastClr="000000"/>
              </a:solidFill>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fa-IR" dirty="0" smtClean="0">
                <a:cs typeface="B Titr" pitchFamily="2" charset="-78"/>
              </a:rPr>
              <a:t>تبصره 1</a:t>
            </a:r>
            <a:endParaRPr lang="en-US" dirty="0">
              <a:cs typeface="B Titr" pitchFamily="2" charset="-78"/>
            </a:endParaRPr>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pPr algn="r" rtl="1">
              <a:buNone/>
            </a:pPr>
            <a:r>
              <a:rPr lang="fa-IR" dirty="0" smtClean="0">
                <a:cs typeface="B Lotus" pitchFamily="2" charset="-78"/>
              </a:rPr>
              <a:t>امتیاز آزمون استعداد و رغبت رشته علوم و معارف اسلامی همانند رشته ادبیات و علوم انسانی می باشد</a:t>
            </a:r>
            <a:endParaRPr lang="en-US" dirty="0">
              <a:cs typeface="B Lotus" pitchFamily="2" charset="-78"/>
            </a:endParaRPr>
          </a:p>
        </p:txBody>
      </p:sp>
      <p:sp>
        <p:nvSpPr>
          <p:cNvPr id="11" name="Footer Placeholder 7"/>
          <p:cNvSpPr>
            <a:spLocks noGrp="1"/>
          </p:cNvSpPr>
          <p:nvPr>
            <p:ph type="ftr" sz="quarter" idx="11"/>
          </p:nvPr>
        </p:nvSpPr>
        <p:spPr>
          <a:xfrm>
            <a:off x="3124200" y="6356350"/>
            <a:ext cx="3376626" cy="365125"/>
          </a:xfrm>
        </p:spPr>
        <p:txBody>
          <a:bodyPr/>
          <a:lstStyle/>
          <a:p>
            <a:r>
              <a:rPr lang="fa-IR" dirty="0" smtClean="0">
                <a:solidFill>
                  <a:sysClr val="windowText" lastClr="000000"/>
                </a:solidFill>
              </a:rPr>
              <a:t>کارشناسی مشاوره اداره آموزش و پرورش شهرستان بروجرد مهدی احمدپور،احمد کاوند، حمید معظمی گودرزی </a:t>
            </a:r>
            <a:endParaRPr lang="en-US" dirty="0">
              <a:solidFill>
                <a:sysClr val="windowText" lastClr="000000"/>
              </a:solidFill>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pPr rtl="1"/>
            <a:r>
              <a:rPr lang="fa-IR" dirty="0" smtClean="0">
                <a:cs typeface="B Titr" pitchFamily="2" charset="-78"/>
              </a:rPr>
              <a:t>بند 3-20</a:t>
            </a:r>
            <a:endParaRPr lang="en-US" dirty="0">
              <a:cs typeface="B Titr" pitchFamily="2" charset="-78"/>
            </a:endParaRPr>
          </a:p>
        </p:txBody>
      </p:sp>
      <p:sp>
        <p:nvSpPr>
          <p:cNvPr id="3" name="Content Placeholder 2"/>
          <p:cNvSpPr>
            <a:spLocks noGrp="1"/>
          </p:cNvSpPr>
          <p:nvPr>
            <p:ph idx="1"/>
          </p:nvPr>
        </p:nvSpPr>
        <p:spPr>
          <a:xfrm>
            <a:off x="500034" y="1571612"/>
            <a:ext cx="8229600" cy="4525963"/>
          </a:xfrm>
        </p:spPr>
        <p:style>
          <a:lnRef idx="1">
            <a:schemeClr val="accent3"/>
          </a:lnRef>
          <a:fillRef idx="2">
            <a:schemeClr val="accent3"/>
          </a:fillRef>
          <a:effectRef idx="1">
            <a:schemeClr val="accent3"/>
          </a:effectRef>
          <a:fontRef idx="minor">
            <a:schemeClr val="dk1"/>
          </a:fontRef>
        </p:style>
        <p:txBody>
          <a:bodyPr/>
          <a:lstStyle/>
          <a:p>
            <a:pPr algn="r" rtl="1">
              <a:buNone/>
            </a:pPr>
            <a:endParaRPr lang="en-US" dirty="0" smtClean="0">
              <a:cs typeface="B Lotus" pitchFamily="2" charset="-78"/>
            </a:endParaRPr>
          </a:p>
          <a:p>
            <a:pPr algn="ctr" rtl="1">
              <a:buNone/>
            </a:pPr>
            <a:r>
              <a:rPr lang="fa-IR" dirty="0" smtClean="0">
                <a:cs typeface="B Lotus" pitchFamily="2" charset="-78"/>
              </a:rPr>
              <a:t>امتیاز نمون برگ نظرخواهی از دانش آموز(5 امتیاز)</a:t>
            </a:r>
            <a:endParaRPr lang="en-US" dirty="0">
              <a:cs typeface="B Lotus" pitchFamily="2" charset="-78"/>
            </a:endParaRPr>
          </a:p>
        </p:txBody>
      </p:sp>
      <p:sp>
        <p:nvSpPr>
          <p:cNvPr id="12" name="Footer Placeholder 7"/>
          <p:cNvSpPr>
            <a:spLocks noGrp="1"/>
          </p:cNvSpPr>
          <p:nvPr>
            <p:ph type="ftr" sz="quarter" idx="11"/>
          </p:nvPr>
        </p:nvSpPr>
        <p:spPr>
          <a:xfrm>
            <a:off x="3124200" y="6356350"/>
            <a:ext cx="3376626" cy="365125"/>
          </a:xfrm>
        </p:spPr>
        <p:txBody>
          <a:bodyPr/>
          <a:lstStyle/>
          <a:p>
            <a:r>
              <a:rPr lang="fa-IR" dirty="0" smtClean="0">
                <a:solidFill>
                  <a:sysClr val="windowText" lastClr="000000"/>
                </a:solidFill>
              </a:rPr>
              <a:t>کارشناسی مشاوره اداره آموزش و پرورش شهرستان بروجرد مهدی احمدپور،احمد کاوند، حمید معظمی گودرزی </a:t>
            </a:r>
            <a:endParaRPr lang="en-US" dirty="0">
              <a:solidFill>
                <a:sysClr val="windowText" lastClr="000000"/>
              </a:solidFill>
            </a:endParaRPr>
          </a:p>
        </p:txBody>
      </p:sp>
      <p:graphicFrame>
        <p:nvGraphicFramePr>
          <p:cNvPr id="7" name="Table 6"/>
          <p:cNvGraphicFramePr>
            <a:graphicFrameLocks noGrp="1"/>
          </p:cNvGraphicFramePr>
          <p:nvPr/>
        </p:nvGraphicFramePr>
        <p:xfrm>
          <a:off x="2214546" y="3429000"/>
          <a:ext cx="5238788" cy="1428760"/>
        </p:xfrm>
        <a:graphic>
          <a:graphicData uri="http://schemas.openxmlformats.org/drawingml/2006/table">
            <a:tbl>
              <a:tblPr firstRow="1" bandRow="1">
                <a:tableStyleId>{5C22544A-7EE6-4342-B048-85BDC9FD1C3A}</a:tableStyleId>
              </a:tblPr>
              <a:tblGrid>
                <a:gridCol w="1309697"/>
                <a:gridCol w="1309697"/>
                <a:gridCol w="1309697"/>
                <a:gridCol w="1309697"/>
              </a:tblGrid>
              <a:tr h="714380">
                <a:tc>
                  <a:txBody>
                    <a:bodyPr/>
                    <a:lstStyle/>
                    <a:p>
                      <a:pPr algn="ctr" rtl="1"/>
                      <a:r>
                        <a:rPr lang="fa-IR" dirty="0" smtClean="0">
                          <a:cs typeface="B Titr" pitchFamily="2" charset="-78"/>
                        </a:rPr>
                        <a:t>انتخاب چهارم</a:t>
                      </a:r>
                      <a:endParaRPr lang="en-US" dirty="0">
                        <a:cs typeface="B Titr" pitchFamily="2" charset="-78"/>
                      </a:endParaRPr>
                    </a:p>
                  </a:txBody>
                  <a:tcPr anchor="ctr"/>
                </a:tc>
                <a:tc>
                  <a:txBody>
                    <a:bodyPr/>
                    <a:lstStyle/>
                    <a:p>
                      <a:pPr algn="ctr" rtl="1"/>
                      <a:r>
                        <a:rPr lang="fa-IR" dirty="0" smtClean="0">
                          <a:cs typeface="B Titr" pitchFamily="2" charset="-78"/>
                        </a:rPr>
                        <a:t>انتخاب سوم</a:t>
                      </a:r>
                      <a:endParaRPr lang="en-US" dirty="0">
                        <a:cs typeface="B Titr" pitchFamily="2" charset="-78"/>
                      </a:endParaRPr>
                    </a:p>
                  </a:txBody>
                  <a:tcPr anchor="ctr"/>
                </a:tc>
                <a:tc>
                  <a:txBody>
                    <a:bodyPr/>
                    <a:lstStyle/>
                    <a:p>
                      <a:pPr algn="ctr" rtl="1"/>
                      <a:r>
                        <a:rPr lang="fa-IR" dirty="0" smtClean="0">
                          <a:cs typeface="B Titr" pitchFamily="2" charset="-78"/>
                        </a:rPr>
                        <a:t>انتخاب دوم</a:t>
                      </a:r>
                      <a:endParaRPr lang="en-US" dirty="0">
                        <a:cs typeface="B Titr" pitchFamily="2" charset="-78"/>
                      </a:endParaRPr>
                    </a:p>
                  </a:txBody>
                  <a:tcPr anchor="ctr"/>
                </a:tc>
                <a:tc>
                  <a:txBody>
                    <a:bodyPr/>
                    <a:lstStyle/>
                    <a:p>
                      <a:pPr algn="ctr" rtl="1"/>
                      <a:r>
                        <a:rPr lang="fa-IR" dirty="0" smtClean="0">
                          <a:cs typeface="B Titr" pitchFamily="2" charset="-78"/>
                        </a:rPr>
                        <a:t>انتخاب اول</a:t>
                      </a:r>
                      <a:endParaRPr lang="en-US" dirty="0">
                        <a:cs typeface="B Titr" pitchFamily="2" charset="-78"/>
                      </a:endParaRPr>
                    </a:p>
                  </a:txBody>
                  <a:tcPr anchor="ctr"/>
                </a:tc>
              </a:tr>
              <a:tr h="714380">
                <a:tc>
                  <a:txBody>
                    <a:bodyPr/>
                    <a:lstStyle/>
                    <a:p>
                      <a:pPr algn="ctr" rtl="1"/>
                      <a:r>
                        <a:rPr lang="fa-IR" dirty="0" smtClean="0">
                          <a:cs typeface="B Titr" pitchFamily="2" charset="-78"/>
                        </a:rPr>
                        <a:t>2    امتیاز</a:t>
                      </a:r>
                      <a:endParaRPr lang="en-US" dirty="0">
                        <a:cs typeface="B Titr" pitchFamily="2" charset="-78"/>
                      </a:endParaRPr>
                    </a:p>
                  </a:txBody>
                  <a:tcPr anchor="ctr"/>
                </a:tc>
                <a:tc>
                  <a:txBody>
                    <a:bodyPr/>
                    <a:lstStyle/>
                    <a:p>
                      <a:pPr algn="ctr" rtl="1"/>
                      <a:r>
                        <a:rPr lang="fa-IR" dirty="0" smtClean="0">
                          <a:cs typeface="B Titr" pitchFamily="2" charset="-78"/>
                        </a:rPr>
                        <a:t>3</a:t>
                      </a:r>
                      <a:r>
                        <a:rPr lang="fa-IR" baseline="0" dirty="0" smtClean="0">
                          <a:cs typeface="B Titr" pitchFamily="2" charset="-78"/>
                        </a:rPr>
                        <a:t>    </a:t>
                      </a:r>
                      <a:r>
                        <a:rPr lang="fa-IR" dirty="0" smtClean="0">
                          <a:cs typeface="B Titr" pitchFamily="2" charset="-78"/>
                        </a:rPr>
                        <a:t>امتیاز</a:t>
                      </a:r>
                      <a:endParaRPr lang="en-US" dirty="0">
                        <a:cs typeface="B Titr" pitchFamily="2" charset="-78"/>
                      </a:endParaRPr>
                    </a:p>
                  </a:txBody>
                  <a:tcPr anchor="ctr"/>
                </a:tc>
                <a:tc>
                  <a:txBody>
                    <a:bodyPr/>
                    <a:lstStyle/>
                    <a:p>
                      <a:pPr algn="ctr" rtl="1"/>
                      <a:r>
                        <a:rPr lang="en-US" dirty="0" smtClean="0">
                          <a:cs typeface="B Titr" pitchFamily="2" charset="-78"/>
                        </a:rPr>
                        <a:t>    </a:t>
                      </a:r>
                      <a:r>
                        <a:rPr lang="fa-IR" dirty="0" smtClean="0">
                          <a:cs typeface="B Titr" pitchFamily="2" charset="-78"/>
                        </a:rPr>
                        <a:t>4      امتیاز</a:t>
                      </a:r>
                      <a:endParaRPr lang="en-US" dirty="0">
                        <a:cs typeface="B Titr" pitchFamily="2" charset="-78"/>
                      </a:endParaRPr>
                    </a:p>
                  </a:txBody>
                  <a:tcPr anchor="ctr"/>
                </a:tc>
                <a:tc>
                  <a:txBody>
                    <a:bodyPr/>
                    <a:lstStyle/>
                    <a:p>
                      <a:pPr algn="ctr" rtl="1"/>
                      <a:r>
                        <a:rPr lang="fa-IR" dirty="0" smtClean="0">
                          <a:cs typeface="B Titr" pitchFamily="2" charset="-78"/>
                        </a:rPr>
                        <a:t>5</a:t>
                      </a:r>
                      <a:r>
                        <a:rPr lang="en-US" dirty="0" smtClean="0">
                          <a:cs typeface="B Titr" pitchFamily="2" charset="-78"/>
                        </a:rPr>
                        <a:t>    </a:t>
                      </a:r>
                      <a:r>
                        <a:rPr lang="fa-IR" dirty="0" smtClean="0">
                          <a:cs typeface="B Titr" pitchFamily="2" charset="-78"/>
                        </a:rPr>
                        <a:t> امتیاز</a:t>
                      </a:r>
                      <a:endParaRPr lang="en-US" dirty="0">
                        <a:cs typeface="B Titr" pitchFamily="2" charset="-78"/>
                      </a:endParaRPr>
                    </a:p>
                  </a:txBody>
                  <a:tcPr anchor="ctr"/>
                </a:tc>
              </a:tr>
            </a:tbl>
          </a:graphicData>
        </a:graphic>
      </p:graphicFrame>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r>
              <a:rPr lang="fa-IR" dirty="0" smtClean="0">
                <a:cs typeface="B Titr" pitchFamily="2" charset="-78"/>
              </a:rPr>
              <a:t>بند 4-20 </a:t>
            </a:r>
            <a:endParaRPr lang="en-US" dirty="0">
              <a:cs typeface="B Titr" pitchFamily="2" charset="-78"/>
            </a:endParaRPr>
          </a:p>
        </p:txBody>
      </p:sp>
      <p:sp>
        <p:nvSpPr>
          <p:cNvPr id="3" name="Content Placeholder 2"/>
          <p:cNvSpPr>
            <a:spLocks noGrp="1"/>
          </p:cNvSpPr>
          <p:nvPr>
            <p:ph idx="1"/>
          </p:nvPr>
        </p:nvSpPr>
        <p:spPr/>
        <p:style>
          <a:lnRef idx="1">
            <a:schemeClr val="dk1"/>
          </a:lnRef>
          <a:fillRef idx="2">
            <a:schemeClr val="dk1"/>
          </a:fillRef>
          <a:effectRef idx="1">
            <a:schemeClr val="dk1"/>
          </a:effectRef>
          <a:fontRef idx="minor">
            <a:schemeClr val="dk1"/>
          </a:fontRef>
        </p:style>
        <p:txBody>
          <a:bodyPr/>
          <a:lstStyle/>
          <a:p>
            <a:pPr algn="r" rtl="1"/>
            <a:endParaRPr lang="fa-IR" dirty="0" smtClean="0">
              <a:cs typeface="B Lotus" pitchFamily="2" charset="-78"/>
            </a:endParaRPr>
          </a:p>
          <a:p>
            <a:pPr algn="ctr" rtl="1">
              <a:buNone/>
            </a:pPr>
            <a:r>
              <a:rPr lang="fa-IR" dirty="0" smtClean="0">
                <a:cs typeface="B Lotus" pitchFamily="2" charset="-78"/>
              </a:rPr>
              <a:t>امتیازهای نمون برگ نظر خواهی از والدین (5 امتیاز)</a:t>
            </a:r>
            <a:endParaRPr lang="en-US" dirty="0">
              <a:cs typeface="B Lotus" pitchFamily="2" charset="-78"/>
            </a:endParaRPr>
          </a:p>
        </p:txBody>
      </p:sp>
      <p:sp>
        <p:nvSpPr>
          <p:cNvPr id="12" name="Footer Placeholder 7"/>
          <p:cNvSpPr>
            <a:spLocks noGrp="1"/>
          </p:cNvSpPr>
          <p:nvPr>
            <p:ph type="ftr" sz="quarter" idx="11"/>
          </p:nvPr>
        </p:nvSpPr>
        <p:spPr>
          <a:xfrm>
            <a:off x="3124200" y="6356350"/>
            <a:ext cx="3376626" cy="365125"/>
          </a:xfrm>
        </p:spPr>
        <p:txBody>
          <a:bodyPr/>
          <a:lstStyle/>
          <a:p>
            <a:r>
              <a:rPr lang="fa-IR" dirty="0" smtClean="0">
                <a:solidFill>
                  <a:sysClr val="windowText" lastClr="000000"/>
                </a:solidFill>
              </a:rPr>
              <a:t>کارشناسی مشاوره اداره آموزش و پرورش شهرستان بروجرد مهدی احمدپور،احمد کاوند، حمید معظمی گودرزی </a:t>
            </a:r>
            <a:endParaRPr lang="en-US" dirty="0">
              <a:solidFill>
                <a:sysClr val="windowText" lastClr="000000"/>
              </a:solidFill>
            </a:endParaRPr>
          </a:p>
        </p:txBody>
      </p:sp>
      <p:graphicFrame>
        <p:nvGraphicFramePr>
          <p:cNvPr id="7" name="Table 6"/>
          <p:cNvGraphicFramePr>
            <a:graphicFrameLocks noGrp="1"/>
          </p:cNvGraphicFramePr>
          <p:nvPr/>
        </p:nvGraphicFramePr>
        <p:xfrm>
          <a:off x="2071670" y="3571876"/>
          <a:ext cx="5238788" cy="1428760"/>
        </p:xfrm>
        <a:graphic>
          <a:graphicData uri="http://schemas.openxmlformats.org/drawingml/2006/table">
            <a:tbl>
              <a:tblPr firstRow="1" bandRow="1">
                <a:tableStyleId>{5C22544A-7EE6-4342-B048-85BDC9FD1C3A}</a:tableStyleId>
              </a:tblPr>
              <a:tblGrid>
                <a:gridCol w="1309697"/>
                <a:gridCol w="1309697"/>
                <a:gridCol w="1309697"/>
                <a:gridCol w="1309697"/>
              </a:tblGrid>
              <a:tr h="714380">
                <a:tc>
                  <a:txBody>
                    <a:bodyPr/>
                    <a:lstStyle/>
                    <a:p>
                      <a:pPr algn="ctr" rtl="1"/>
                      <a:r>
                        <a:rPr lang="fa-IR" dirty="0" smtClean="0">
                          <a:cs typeface="B Titr" pitchFamily="2" charset="-78"/>
                        </a:rPr>
                        <a:t>انتخاب چهارم</a:t>
                      </a:r>
                      <a:endParaRPr lang="en-US" dirty="0">
                        <a:cs typeface="B Titr" pitchFamily="2" charset="-78"/>
                      </a:endParaRPr>
                    </a:p>
                  </a:txBody>
                  <a:tcPr anchor="ctr"/>
                </a:tc>
                <a:tc>
                  <a:txBody>
                    <a:bodyPr/>
                    <a:lstStyle/>
                    <a:p>
                      <a:pPr algn="ctr" rtl="1"/>
                      <a:r>
                        <a:rPr lang="fa-IR" dirty="0" smtClean="0">
                          <a:cs typeface="B Titr" pitchFamily="2" charset="-78"/>
                        </a:rPr>
                        <a:t>انتخاب سوم</a:t>
                      </a:r>
                      <a:endParaRPr lang="en-US" dirty="0">
                        <a:cs typeface="B Titr" pitchFamily="2" charset="-78"/>
                      </a:endParaRPr>
                    </a:p>
                  </a:txBody>
                  <a:tcPr anchor="ctr"/>
                </a:tc>
                <a:tc>
                  <a:txBody>
                    <a:bodyPr/>
                    <a:lstStyle/>
                    <a:p>
                      <a:pPr algn="ctr" rtl="1"/>
                      <a:r>
                        <a:rPr lang="fa-IR" dirty="0" smtClean="0">
                          <a:cs typeface="B Titr" pitchFamily="2" charset="-78"/>
                        </a:rPr>
                        <a:t>انتخاب دوم</a:t>
                      </a:r>
                      <a:endParaRPr lang="en-US" dirty="0">
                        <a:cs typeface="B Titr" pitchFamily="2" charset="-78"/>
                      </a:endParaRPr>
                    </a:p>
                  </a:txBody>
                  <a:tcPr anchor="ctr"/>
                </a:tc>
                <a:tc>
                  <a:txBody>
                    <a:bodyPr/>
                    <a:lstStyle/>
                    <a:p>
                      <a:pPr algn="ctr" rtl="1"/>
                      <a:r>
                        <a:rPr lang="fa-IR" dirty="0" smtClean="0">
                          <a:cs typeface="B Titr" pitchFamily="2" charset="-78"/>
                        </a:rPr>
                        <a:t>انتخاب اول</a:t>
                      </a:r>
                      <a:endParaRPr lang="en-US" dirty="0">
                        <a:cs typeface="B Titr" pitchFamily="2" charset="-78"/>
                      </a:endParaRPr>
                    </a:p>
                  </a:txBody>
                  <a:tcPr anchor="ctr"/>
                </a:tc>
              </a:tr>
              <a:tr h="714380">
                <a:tc>
                  <a:txBody>
                    <a:bodyPr/>
                    <a:lstStyle/>
                    <a:p>
                      <a:pPr algn="ctr" rtl="1"/>
                      <a:r>
                        <a:rPr lang="fa-IR" dirty="0" smtClean="0">
                          <a:cs typeface="B Titr" pitchFamily="2" charset="-78"/>
                        </a:rPr>
                        <a:t>2    امتیاز</a:t>
                      </a:r>
                      <a:endParaRPr lang="en-US" dirty="0">
                        <a:cs typeface="B Titr" pitchFamily="2" charset="-78"/>
                      </a:endParaRPr>
                    </a:p>
                  </a:txBody>
                  <a:tcPr anchor="ctr"/>
                </a:tc>
                <a:tc>
                  <a:txBody>
                    <a:bodyPr/>
                    <a:lstStyle/>
                    <a:p>
                      <a:pPr algn="ctr" rtl="1"/>
                      <a:r>
                        <a:rPr lang="fa-IR" dirty="0" smtClean="0">
                          <a:cs typeface="B Titr" pitchFamily="2" charset="-78"/>
                        </a:rPr>
                        <a:t>3</a:t>
                      </a:r>
                      <a:r>
                        <a:rPr lang="fa-IR" baseline="0" dirty="0" smtClean="0">
                          <a:cs typeface="B Titr" pitchFamily="2" charset="-78"/>
                        </a:rPr>
                        <a:t>    </a:t>
                      </a:r>
                      <a:r>
                        <a:rPr lang="fa-IR" dirty="0" smtClean="0">
                          <a:cs typeface="B Titr" pitchFamily="2" charset="-78"/>
                        </a:rPr>
                        <a:t>امتیاز</a:t>
                      </a:r>
                      <a:endParaRPr lang="en-US" dirty="0">
                        <a:cs typeface="B Titr" pitchFamily="2" charset="-78"/>
                      </a:endParaRPr>
                    </a:p>
                  </a:txBody>
                  <a:tcPr anchor="ctr"/>
                </a:tc>
                <a:tc>
                  <a:txBody>
                    <a:bodyPr/>
                    <a:lstStyle/>
                    <a:p>
                      <a:pPr algn="ctr" rtl="1"/>
                      <a:r>
                        <a:rPr lang="en-US" dirty="0" smtClean="0">
                          <a:cs typeface="B Titr" pitchFamily="2" charset="-78"/>
                        </a:rPr>
                        <a:t>    </a:t>
                      </a:r>
                      <a:r>
                        <a:rPr lang="fa-IR" dirty="0" smtClean="0">
                          <a:cs typeface="B Titr" pitchFamily="2" charset="-78"/>
                        </a:rPr>
                        <a:t>4      امتیاز</a:t>
                      </a:r>
                      <a:endParaRPr lang="en-US" dirty="0">
                        <a:cs typeface="B Titr" pitchFamily="2" charset="-78"/>
                      </a:endParaRPr>
                    </a:p>
                  </a:txBody>
                  <a:tcPr anchor="ctr"/>
                </a:tc>
                <a:tc>
                  <a:txBody>
                    <a:bodyPr/>
                    <a:lstStyle/>
                    <a:p>
                      <a:pPr algn="ctr" rtl="1"/>
                      <a:r>
                        <a:rPr lang="fa-IR" dirty="0" smtClean="0">
                          <a:cs typeface="B Titr" pitchFamily="2" charset="-78"/>
                        </a:rPr>
                        <a:t>5</a:t>
                      </a:r>
                      <a:r>
                        <a:rPr lang="en-US" dirty="0" smtClean="0">
                          <a:cs typeface="B Titr" pitchFamily="2" charset="-78"/>
                        </a:rPr>
                        <a:t>    </a:t>
                      </a:r>
                      <a:r>
                        <a:rPr lang="fa-IR" dirty="0" smtClean="0">
                          <a:cs typeface="B Titr" pitchFamily="2" charset="-78"/>
                        </a:rPr>
                        <a:t> امتیاز</a:t>
                      </a:r>
                      <a:endParaRPr lang="en-US" dirty="0">
                        <a:cs typeface="B Titr" pitchFamily="2" charset="-78"/>
                      </a:endParaRPr>
                    </a:p>
                  </a:txBody>
                  <a:tcPr anchor="ctr"/>
                </a:tc>
              </a:tr>
            </a:tbl>
          </a:graphicData>
        </a:graphic>
      </p:graphicFrame>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fa-IR" dirty="0" smtClean="0"/>
              <a:t>نمون برگ شماره 2</a:t>
            </a:r>
            <a:endParaRPr lang="en-US" dirty="0"/>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endParaRPr lang="en-US" dirty="0"/>
          </a:p>
        </p:txBody>
      </p:sp>
      <p:sp>
        <p:nvSpPr>
          <p:cNvPr id="4" name="Footer Placeholder 7"/>
          <p:cNvSpPr>
            <a:spLocks noGrp="1"/>
          </p:cNvSpPr>
          <p:nvPr>
            <p:ph type="ftr" sz="quarter" idx="11"/>
          </p:nvPr>
        </p:nvSpPr>
        <p:spPr>
          <a:xfrm>
            <a:off x="3124200" y="6356350"/>
            <a:ext cx="3376626" cy="365125"/>
          </a:xfrm>
        </p:spPr>
        <p:txBody>
          <a:bodyPr/>
          <a:lstStyle/>
          <a:p>
            <a:r>
              <a:rPr lang="fa-IR" dirty="0" smtClean="0">
                <a:solidFill>
                  <a:sysClr val="windowText" lastClr="000000"/>
                </a:solidFill>
              </a:rPr>
              <a:t>کارشناسی مشاوره اداره آموزش و پرورش شهرستان بروجرد مهدی احمدپور،احمد کاوند، حمید معظمی گودرزی </a:t>
            </a:r>
            <a:endParaRPr lang="en-US" dirty="0">
              <a:solidFill>
                <a:sysClr val="windowText" lastClr="000000"/>
              </a:solidFill>
            </a:endParaRPr>
          </a:p>
        </p:txBody>
      </p:sp>
      <p:pic>
        <p:nvPicPr>
          <p:cNvPr id="1027" name="Picture 3"/>
          <p:cNvPicPr>
            <a:picLocks noChangeAspect="1" noChangeArrowheads="1"/>
          </p:cNvPicPr>
          <p:nvPr/>
        </p:nvPicPr>
        <p:blipFill>
          <a:blip r:embed="rId2" cstate="print"/>
          <a:srcRect/>
          <a:stretch>
            <a:fillRect/>
          </a:stretch>
        </p:blipFill>
        <p:spPr bwMode="auto">
          <a:xfrm>
            <a:off x="2857489" y="1563742"/>
            <a:ext cx="3429024" cy="454634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r>
              <a:rPr lang="fa-IR" b="1" dirty="0" smtClean="0"/>
              <a:t>نمون برگ شماره ی 3</a:t>
            </a:r>
            <a:endParaRPr lang="en-US" dirty="0"/>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a:bodyPr>
          <a:lstStyle/>
          <a:p>
            <a:pPr algn="r" rtl="1">
              <a:buNone/>
            </a:pPr>
            <a:r>
              <a:rPr lang="fa-IR" sz="1600" b="1" dirty="0" smtClean="0">
                <a:cs typeface="B Lotus" pitchFamily="2" charset="-78"/>
              </a:rPr>
              <a:t>دانش آموز گرامی: </a:t>
            </a:r>
            <a:endParaRPr lang="en-US" sz="1600" dirty="0" smtClean="0">
              <a:cs typeface="B Lotus" pitchFamily="2" charset="-78"/>
            </a:endParaRPr>
          </a:p>
          <a:p>
            <a:pPr algn="r" rtl="1">
              <a:buNone/>
            </a:pPr>
            <a:r>
              <a:rPr lang="fa-IR" sz="1600" dirty="0" smtClean="0">
                <a:cs typeface="B Lotus" pitchFamily="2" charset="-78"/>
              </a:rPr>
              <a:t>نظر به اهمیت انتخاب صحیح شاخه یا رشته ی تحصیلی و نقش آن در تعیین سرنوشت شما، خواهشمند است علاقمندی خود را به دروس نسبت به هر یک از شاخه یا رشته های تحصیلی به ترتیب اولویت در جدول زیر ثبت فرمایید.</a:t>
            </a:r>
            <a:endParaRPr lang="en-US" sz="1600" dirty="0" smtClean="0">
              <a:cs typeface="B Lotus" pitchFamily="2" charset="-78"/>
            </a:endParaRPr>
          </a:p>
          <a:p>
            <a:pPr algn="r"/>
            <a:endParaRPr lang="en-US" sz="1600" dirty="0">
              <a:cs typeface="B Lotus" pitchFamily="2" charset="-78"/>
            </a:endParaRPr>
          </a:p>
        </p:txBody>
      </p:sp>
      <p:pic>
        <p:nvPicPr>
          <p:cNvPr id="3074" name="Picture 2"/>
          <p:cNvPicPr>
            <a:picLocks noChangeAspect="1" noChangeArrowheads="1"/>
          </p:cNvPicPr>
          <p:nvPr/>
        </p:nvPicPr>
        <p:blipFill>
          <a:blip r:embed="rId2"/>
          <a:srcRect/>
          <a:stretch>
            <a:fillRect/>
          </a:stretch>
        </p:blipFill>
        <p:spPr bwMode="auto">
          <a:xfrm>
            <a:off x="2500298" y="2428868"/>
            <a:ext cx="4643470" cy="3964148"/>
          </a:xfrm>
          <a:prstGeom prst="rect">
            <a:avLst/>
          </a:prstGeom>
          <a:noFill/>
          <a:ln w="9525">
            <a:noFill/>
            <a:miter lim="800000"/>
            <a:headEnd/>
            <a:tailEnd/>
          </a:ln>
          <a:effectLst/>
        </p:spPr>
      </p:pic>
      <p:sp>
        <p:nvSpPr>
          <p:cNvPr id="5" name="Footer Placeholder 7"/>
          <p:cNvSpPr>
            <a:spLocks noGrp="1"/>
          </p:cNvSpPr>
          <p:nvPr>
            <p:ph type="ftr" sz="quarter" idx="11"/>
          </p:nvPr>
        </p:nvSpPr>
        <p:spPr>
          <a:xfrm>
            <a:off x="3124200" y="6356350"/>
            <a:ext cx="3376626" cy="365125"/>
          </a:xfrm>
        </p:spPr>
        <p:txBody>
          <a:bodyPr/>
          <a:lstStyle/>
          <a:p>
            <a:r>
              <a:rPr lang="fa-IR" dirty="0" smtClean="0">
                <a:solidFill>
                  <a:sysClr val="windowText" lastClr="000000"/>
                </a:solidFill>
              </a:rPr>
              <a:t>کارشناسی مشاوره اداره آموزش و پرورش شهرستان بروجرد مهدی احمدپور،احمد کاوند، حمید معظمی گودرزی </a:t>
            </a:r>
            <a:endParaRPr lang="en-US" dirty="0">
              <a:solidFill>
                <a:sysClr val="windowText" lastClr="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fa-IR" dirty="0" smtClean="0"/>
              <a:t>نمون برگ شماره 4</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4714876" y="1643051"/>
            <a:ext cx="3905172" cy="4387438"/>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642911" y="1643050"/>
            <a:ext cx="4071966" cy="4374126"/>
          </a:xfrm>
          <a:prstGeom prst="rect">
            <a:avLst/>
          </a:prstGeom>
          <a:noFill/>
          <a:ln w="9525">
            <a:noFill/>
            <a:miter lim="800000"/>
            <a:headEnd/>
            <a:tailEnd/>
          </a:ln>
          <a:effectLst/>
        </p:spPr>
      </p:pic>
      <p:sp>
        <p:nvSpPr>
          <p:cNvPr id="6" name="Footer Placeholder 7"/>
          <p:cNvSpPr>
            <a:spLocks noGrp="1"/>
          </p:cNvSpPr>
          <p:nvPr>
            <p:ph type="ftr" sz="quarter" idx="11"/>
          </p:nvPr>
        </p:nvSpPr>
        <p:spPr>
          <a:xfrm>
            <a:off x="3124200" y="6356350"/>
            <a:ext cx="3376626" cy="365125"/>
          </a:xfrm>
        </p:spPr>
        <p:txBody>
          <a:bodyPr/>
          <a:lstStyle/>
          <a:p>
            <a:r>
              <a:rPr lang="fa-IR" dirty="0" smtClean="0">
                <a:solidFill>
                  <a:sysClr val="windowText" lastClr="000000"/>
                </a:solidFill>
                <a:cs typeface="B Titr" pitchFamily="2" charset="-78"/>
              </a:rPr>
              <a:t>کارشناسی مشاوره اداره آموزش و پرورش شهرستان بروجرد مهدی احمدپور،احمد کاوند، حمید معظمی گودرزی </a:t>
            </a:r>
            <a:endParaRPr lang="en-US" dirty="0">
              <a:solidFill>
                <a:sysClr val="windowText" lastClr="000000"/>
              </a:solidFill>
              <a:cs typeface="B Titr" pitchFamily="2" charset="-78"/>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457200" y="1600200"/>
            <a:ext cx="8229600" cy="4525963"/>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a:bodyPr>
          <a:lstStyle/>
          <a:p>
            <a:pPr algn="r" rtl="1"/>
            <a:r>
              <a:rPr lang="fa-IR" sz="3200" dirty="0">
                <a:cs typeface="B Lotus" pitchFamily="2" charset="-78"/>
              </a:rPr>
              <a:t>مشاوره پس از بررسی پرونده ی مشاوره ای با توجه به عوامل مختلف نظیر علاقه ها، استعدادها،      توانایی ها و ویژگی های شخصیتی با محاسبه ی امتیاز ملاک های زیر شاخه/ رشته ی تحصیلی را پیشنهاد می کند</a:t>
            </a:r>
            <a:r>
              <a:rPr lang="fa-IR" sz="3200" dirty="0"/>
              <a:t>.</a:t>
            </a:r>
            <a:endParaRPr lang="en-US" sz="3200" dirty="0"/>
          </a:p>
        </p:txBody>
      </p:sp>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r>
              <a:rPr lang="fa-IR" b="1" dirty="0">
                <a:cs typeface="B Titr" pitchFamily="2" charset="-78"/>
              </a:rPr>
              <a:t>نمون برگ شماره 5 بررسی های مشاوره ای</a:t>
            </a:r>
            <a:endParaRPr lang="en-US" dirty="0">
              <a:cs typeface="B Titr" pitchFamily="2" charset="-78"/>
            </a:endParaRPr>
          </a:p>
        </p:txBody>
      </p:sp>
      <p:graphicFrame>
        <p:nvGraphicFramePr>
          <p:cNvPr id="4" name="Content Placeholder 3"/>
          <p:cNvGraphicFramePr>
            <a:graphicFrameLocks noGrp="1"/>
          </p:cNvGraphicFramePr>
          <p:nvPr>
            <p:ph idx="1"/>
          </p:nvPr>
        </p:nvGraphicFramePr>
        <p:xfrm>
          <a:off x="571473" y="3857628"/>
          <a:ext cx="7786744" cy="2096224"/>
        </p:xfrm>
        <a:graphic>
          <a:graphicData uri="http://schemas.openxmlformats.org/drawingml/2006/table">
            <a:tbl>
              <a:tblPr firstRow="1" bandRow="1">
                <a:tableStyleId>{5C22544A-7EE6-4342-B048-85BDC9FD1C3A}</a:tableStyleId>
              </a:tblPr>
              <a:tblGrid>
                <a:gridCol w="1112392"/>
                <a:gridCol w="1112392"/>
                <a:gridCol w="1112392"/>
                <a:gridCol w="1112392"/>
                <a:gridCol w="1112392"/>
                <a:gridCol w="1010335"/>
                <a:gridCol w="1214449"/>
              </a:tblGrid>
              <a:tr h="348260">
                <a:tc>
                  <a:txBody>
                    <a:bodyPr/>
                    <a:lstStyle/>
                    <a:p>
                      <a:pPr algn="ctr"/>
                      <a:r>
                        <a:rPr lang="fa-IR" sz="1000" dirty="0" smtClean="0">
                          <a:cs typeface="B Titr" pitchFamily="2" charset="-78"/>
                        </a:rPr>
                        <a:t>جمع</a:t>
                      </a:r>
                      <a:endParaRPr lang="en-US" sz="1000" dirty="0">
                        <a:cs typeface="B Titr" pitchFamily="2" charset="-78"/>
                      </a:endParaRPr>
                    </a:p>
                  </a:txBody>
                  <a:tcPr anchor="ctr"/>
                </a:tc>
                <a:tc>
                  <a:txBody>
                    <a:bodyPr/>
                    <a:lstStyle/>
                    <a:p>
                      <a:pPr algn="ctr"/>
                      <a:r>
                        <a:rPr lang="fa-IR" sz="1000" dirty="0" smtClean="0">
                          <a:cs typeface="B Titr" pitchFamily="2" charset="-78"/>
                        </a:rPr>
                        <a:t>نمره آزمون استعداد</a:t>
                      </a:r>
                      <a:endParaRPr lang="en-US" sz="1000" dirty="0">
                        <a:cs typeface="B Titr" pitchFamily="2" charset="-78"/>
                      </a:endParaRPr>
                    </a:p>
                  </a:txBody>
                  <a:tcPr anchor="ctr"/>
                </a:tc>
                <a:tc>
                  <a:txBody>
                    <a:bodyPr/>
                    <a:lstStyle/>
                    <a:p>
                      <a:pPr algn="ctr"/>
                      <a:r>
                        <a:rPr lang="fa-IR" sz="1000" dirty="0" smtClean="0">
                          <a:cs typeface="B Titr" pitchFamily="2" charset="-78"/>
                        </a:rPr>
                        <a:t>نمره آزمون رغبت</a:t>
                      </a:r>
                      <a:endParaRPr lang="en-US" sz="1000" dirty="0">
                        <a:cs typeface="B Titr" pitchFamily="2" charset="-7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000" dirty="0" smtClean="0">
                          <a:cs typeface="B Titr" pitchFamily="2" charset="-78"/>
                        </a:rPr>
                        <a:t>نظر والدین</a:t>
                      </a:r>
                      <a:endParaRPr lang="en-US" sz="1000" dirty="0" smtClean="0">
                        <a:cs typeface="B Titr" pitchFamily="2" charset="-78"/>
                      </a:endParaRPr>
                    </a:p>
                  </a:txBody>
                  <a:tcPr anchor="ctr"/>
                </a:tc>
                <a:tc>
                  <a:txBody>
                    <a:bodyPr/>
                    <a:lstStyle/>
                    <a:p>
                      <a:pPr algn="ctr"/>
                      <a:r>
                        <a:rPr lang="fa-IR" sz="1000" dirty="0" smtClean="0">
                          <a:cs typeface="B Titr" pitchFamily="2" charset="-78"/>
                        </a:rPr>
                        <a:t>نظر دانش آموز</a:t>
                      </a:r>
                      <a:endParaRPr lang="en-US" sz="1000" dirty="0">
                        <a:cs typeface="B Titr" pitchFamily="2" charset="-78"/>
                      </a:endParaRPr>
                    </a:p>
                  </a:txBody>
                  <a:tcPr anchor="ctr"/>
                </a:tc>
                <a:tc>
                  <a:txBody>
                    <a:bodyPr/>
                    <a:lstStyle/>
                    <a:p>
                      <a:pPr algn="ctr"/>
                      <a:r>
                        <a:rPr lang="fa-IR" sz="1000" dirty="0" smtClean="0">
                          <a:cs typeface="B Titr" pitchFamily="2" charset="-78"/>
                        </a:rPr>
                        <a:t>نظر معلمان و مشاور</a:t>
                      </a:r>
                      <a:endParaRPr lang="en-US" sz="1000" dirty="0">
                        <a:cs typeface="B Titr" pitchFamily="2" charset="-78"/>
                      </a:endParaRPr>
                    </a:p>
                  </a:txBody>
                  <a:tcPr anchor="ctr"/>
                </a:tc>
                <a:tc rowSpan="2">
                  <a:txBody>
                    <a:bodyPr/>
                    <a:lstStyle/>
                    <a:p>
                      <a:pPr algn="ctr"/>
                      <a:r>
                        <a:rPr lang="fa-IR" sz="1000" dirty="0" smtClean="0">
                          <a:cs typeface="B Titr" pitchFamily="2" charset="-78"/>
                        </a:rPr>
                        <a:t>رشته /شاخه</a:t>
                      </a:r>
                      <a:endParaRPr lang="en-US" sz="1000" dirty="0">
                        <a:cs typeface="B Titr" pitchFamily="2" charset="-78"/>
                      </a:endParaRPr>
                    </a:p>
                  </a:txBody>
                  <a:tcPr anchor="ctr"/>
                </a:tc>
              </a:tr>
              <a:tr h="325936">
                <a:tc>
                  <a:txBody>
                    <a:bodyPr/>
                    <a:lstStyle/>
                    <a:p>
                      <a:pPr algn="ctr"/>
                      <a:r>
                        <a:rPr lang="fa-IR" sz="1000" dirty="0" smtClean="0">
                          <a:cs typeface="B Titr" pitchFamily="2" charset="-78"/>
                        </a:rPr>
                        <a:t>50</a:t>
                      </a:r>
                      <a:endParaRPr lang="en-US" sz="1000" dirty="0">
                        <a:cs typeface="B Titr" pitchFamily="2" charset="-78"/>
                      </a:endParaRPr>
                    </a:p>
                  </a:txBody>
                  <a:tcPr anchor="ctr"/>
                </a:tc>
                <a:tc>
                  <a:txBody>
                    <a:bodyPr/>
                    <a:lstStyle/>
                    <a:p>
                      <a:pPr algn="ctr"/>
                      <a:r>
                        <a:rPr lang="fa-IR" sz="1000" dirty="0" smtClean="0">
                          <a:cs typeface="B Titr" pitchFamily="2" charset="-78"/>
                        </a:rPr>
                        <a:t>10</a:t>
                      </a:r>
                      <a:endParaRPr lang="en-US" sz="1000" dirty="0">
                        <a:cs typeface="B Titr" pitchFamily="2" charset="-78"/>
                      </a:endParaRPr>
                    </a:p>
                  </a:txBody>
                  <a:tcPr anchor="ctr"/>
                </a:tc>
                <a:tc>
                  <a:txBody>
                    <a:bodyPr/>
                    <a:lstStyle/>
                    <a:p>
                      <a:pPr algn="ctr"/>
                      <a:r>
                        <a:rPr lang="fa-IR" sz="1000" dirty="0" smtClean="0">
                          <a:cs typeface="B Titr" pitchFamily="2" charset="-78"/>
                        </a:rPr>
                        <a:t>10</a:t>
                      </a:r>
                      <a:endParaRPr lang="en-US" sz="1000" dirty="0">
                        <a:cs typeface="B Titr" pitchFamily="2" charset="-78"/>
                      </a:endParaRPr>
                    </a:p>
                  </a:txBody>
                  <a:tcPr anchor="ctr"/>
                </a:tc>
                <a:tc>
                  <a:txBody>
                    <a:bodyPr/>
                    <a:lstStyle/>
                    <a:p>
                      <a:pPr algn="ctr"/>
                      <a:r>
                        <a:rPr lang="fa-IR" sz="1000" dirty="0" smtClean="0">
                          <a:cs typeface="B Titr" pitchFamily="2" charset="-78"/>
                        </a:rPr>
                        <a:t>5</a:t>
                      </a:r>
                      <a:endParaRPr lang="en-US" sz="1000" dirty="0">
                        <a:cs typeface="B Titr" pitchFamily="2" charset="-78"/>
                      </a:endParaRPr>
                    </a:p>
                  </a:txBody>
                  <a:tcPr anchor="ctr"/>
                </a:tc>
                <a:tc>
                  <a:txBody>
                    <a:bodyPr/>
                    <a:lstStyle/>
                    <a:p>
                      <a:pPr algn="ctr"/>
                      <a:r>
                        <a:rPr lang="fa-IR" sz="1000" dirty="0" smtClean="0">
                          <a:cs typeface="B Titr" pitchFamily="2" charset="-78"/>
                        </a:rPr>
                        <a:t>5</a:t>
                      </a:r>
                      <a:endParaRPr lang="en-US" sz="1000" dirty="0">
                        <a:cs typeface="B Titr" pitchFamily="2" charset="-78"/>
                      </a:endParaRPr>
                    </a:p>
                  </a:txBody>
                  <a:tcPr anchor="ctr"/>
                </a:tc>
                <a:tc>
                  <a:txBody>
                    <a:bodyPr/>
                    <a:lstStyle/>
                    <a:p>
                      <a:pPr algn="ctr"/>
                      <a:r>
                        <a:rPr lang="fa-IR" sz="1000" dirty="0" smtClean="0">
                          <a:cs typeface="B Titr" pitchFamily="2" charset="-78"/>
                        </a:rPr>
                        <a:t>20</a:t>
                      </a:r>
                      <a:endParaRPr lang="en-US" sz="1000" dirty="0">
                        <a:cs typeface="B Titr" pitchFamily="2" charset="-78"/>
                      </a:endParaRPr>
                    </a:p>
                  </a:txBody>
                  <a:tcPr anchor="ctr"/>
                </a:tc>
                <a:tc vMerge="1">
                  <a:txBody>
                    <a:bodyPr/>
                    <a:lstStyle/>
                    <a:p>
                      <a:endParaRPr lang="en-US"/>
                    </a:p>
                  </a:txBody>
                  <a:tcPr/>
                </a:tc>
              </a:tr>
              <a:tr h="325936">
                <a:tc>
                  <a:txBody>
                    <a:bodyPr/>
                    <a:lstStyle/>
                    <a:p>
                      <a:pPr algn="ctr"/>
                      <a:endParaRPr lang="en-US" sz="1000">
                        <a:cs typeface="B Titr" pitchFamily="2" charset="-78"/>
                      </a:endParaRPr>
                    </a:p>
                  </a:txBody>
                  <a:tcPr anchor="ctr"/>
                </a:tc>
                <a:tc>
                  <a:txBody>
                    <a:bodyPr/>
                    <a:lstStyle/>
                    <a:p>
                      <a:pPr algn="ctr"/>
                      <a:endParaRPr lang="en-US" sz="1000">
                        <a:cs typeface="B Titr" pitchFamily="2" charset="-78"/>
                      </a:endParaRPr>
                    </a:p>
                  </a:txBody>
                  <a:tcPr anchor="ctr"/>
                </a:tc>
                <a:tc>
                  <a:txBody>
                    <a:bodyPr/>
                    <a:lstStyle/>
                    <a:p>
                      <a:pPr algn="ctr"/>
                      <a:endParaRPr lang="en-US" sz="1000">
                        <a:cs typeface="B Titr" pitchFamily="2" charset="-78"/>
                      </a:endParaRPr>
                    </a:p>
                  </a:txBody>
                  <a:tcPr anchor="ctr"/>
                </a:tc>
                <a:tc>
                  <a:txBody>
                    <a:bodyPr/>
                    <a:lstStyle/>
                    <a:p>
                      <a:pPr algn="ctr"/>
                      <a:endParaRPr lang="en-US" sz="1000" dirty="0">
                        <a:cs typeface="B Titr" pitchFamily="2" charset="-78"/>
                      </a:endParaRPr>
                    </a:p>
                  </a:txBody>
                  <a:tcPr anchor="ctr"/>
                </a:tc>
                <a:tc>
                  <a:txBody>
                    <a:bodyPr/>
                    <a:lstStyle/>
                    <a:p>
                      <a:pPr algn="ctr"/>
                      <a:endParaRPr lang="en-US" sz="1000">
                        <a:cs typeface="B Titr" pitchFamily="2" charset="-78"/>
                      </a:endParaRPr>
                    </a:p>
                  </a:txBody>
                  <a:tcPr anchor="ctr"/>
                </a:tc>
                <a:tc>
                  <a:txBody>
                    <a:bodyPr/>
                    <a:lstStyle/>
                    <a:p>
                      <a:pPr algn="ctr"/>
                      <a:endParaRPr lang="en-US" sz="1000">
                        <a:cs typeface="B Titr" pitchFamily="2" charset="-78"/>
                      </a:endParaRPr>
                    </a:p>
                  </a:txBody>
                  <a:tcPr anchor="ctr"/>
                </a:tc>
                <a:tc>
                  <a:txBody>
                    <a:bodyPr/>
                    <a:lstStyle/>
                    <a:p>
                      <a:pPr algn="ctr"/>
                      <a:r>
                        <a:rPr lang="fa-IR" sz="1000" dirty="0" smtClean="0">
                          <a:cs typeface="B Titr" pitchFamily="2" charset="-78"/>
                        </a:rPr>
                        <a:t>رشته علوم پایه</a:t>
                      </a:r>
                      <a:endParaRPr lang="en-US" sz="1000" dirty="0">
                        <a:cs typeface="B Titr" pitchFamily="2" charset="-78"/>
                      </a:endParaRPr>
                    </a:p>
                  </a:txBody>
                  <a:tcPr anchor="ctr"/>
                </a:tc>
              </a:tr>
              <a:tr h="325936">
                <a:tc>
                  <a:txBody>
                    <a:bodyPr/>
                    <a:lstStyle/>
                    <a:p>
                      <a:pPr algn="ctr"/>
                      <a:endParaRPr lang="en-US" sz="1000">
                        <a:cs typeface="B Titr" pitchFamily="2" charset="-78"/>
                      </a:endParaRPr>
                    </a:p>
                  </a:txBody>
                  <a:tcPr anchor="ctr"/>
                </a:tc>
                <a:tc>
                  <a:txBody>
                    <a:bodyPr/>
                    <a:lstStyle/>
                    <a:p>
                      <a:pPr algn="ctr"/>
                      <a:endParaRPr lang="en-US" sz="1000">
                        <a:cs typeface="B Titr" pitchFamily="2" charset="-78"/>
                      </a:endParaRPr>
                    </a:p>
                  </a:txBody>
                  <a:tcPr anchor="ctr"/>
                </a:tc>
                <a:tc>
                  <a:txBody>
                    <a:bodyPr/>
                    <a:lstStyle/>
                    <a:p>
                      <a:pPr algn="ctr"/>
                      <a:endParaRPr lang="en-US" sz="1000">
                        <a:cs typeface="B Titr" pitchFamily="2" charset="-78"/>
                      </a:endParaRPr>
                    </a:p>
                  </a:txBody>
                  <a:tcPr anchor="ctr"/>
                </a:tc>
                <a:tc>
                  <a:txBody>
                    <a:bodyPr/>
                    <a:lstStyle/>
                    <a:p>
                      <a:pPr algn="ctr"/>
                      <a:endParaRPr lang="en-US" sz="1000">
                        <a:cs typeface="B Titr" pitchFamily="2" charset="-78"/>
                      </a:endParaRPr>
                    </a:p>
                  </a:txBody>
                  <a:tcPr anchor="ctr"/>
                </a:tc>
                <a:tc>
                  <a:txBody>
                    <a:bodyPr/>
                    <a:lstStyle/>
                    <a:p>
                      <a:pPr algn="ctr"/>
                      <a:endParaRPr lang="en-US" sz="1000">
                        <a:cs typeface="B Titr" pitchFamily="2" charset="-78"/>
                      </a:endParaRPr>
                    </a:p>
                  </a:txBody>
                  <a:tcPr anchor="ctr"/>
                </a:tc>
                <a:tc>
                  <a:txBody>
                    <a:bodyPr/>
                    <a:lstStyle/>
                    <a:p>
                      <a:pPr algn="ctr"/>
                      <a:endParaRPr lang="en-US" sz="1000">
                        <a:cs typeface="B Titr" pitchFamily="2" charset="-7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000" dirty="0" smtClean="0">
                          <a:cs typeface="B Titr" pitchFamily="2" charset="-78"/>
                        </a:rPr>
                        <a:t>رشته علوم انسانی</a:t>
                      </a:r>
                      <a:endParaRPr lang="en-US" sz="1000" dirty="0" smtClean="0">
                        <a:cs typeface="B Titr" pitchFamily="2" charset="-78"/>
                      </a:endParaRPr>
                    </a:p>
                  </a:txBody>
                  <a:tcPr anchor="ctr"/>
                </a:tc>
              </a:tr>
              <a:tr h="325936">
                <a:tc>
                  <a:txBody>
                    <a:bodyPr/>
                    <a:lstStyle/>
                    <a:p>
                      <a:pPr algn="ctr"/>
                      <a:endParaRPr lang="en-US" sz="1000" dirty="0">
                        <a:cs typeface="B Titr" pitchFamily="2" charset="-78"/>
                      </a:endParaRPr>
                    </a:p>
                  </a:txBody>
                  <a:tcPr anchor="ctr"/>
                </a:tc>
                <a:tc>
                  <a:txBody>
                    <a:bodyPr/>
                    <a:lstStyle/>
                    <a:p>
                      <a:pPr algn="ctr"/>
                      <a:endParaRPr lang="en-US" sz="1000" dirty="0">
                        <a:cs typeface="B Titr" pitchFamily="2" charset="-78"/>
                      </a:endParaRPr>
                    </a:p>
                  </a:txBody>
                  <a:tcPr anchor="ctr"/>
                </a:tc>
                <a:tc>
                  <a:txBody>
                    <a:bodyPr/>
                    <a:lstStyle/>
                    <a:p>
                      <a:pPr algn="ctr"/>
                      <a:endParaRPr lang="en-US" sz="1000" dirty="0">
                        <a:cs typeface="B Titr" pitchFamily="2" charset="-78"/>
                      </a:endParaRPr>
                    </a:p>
                  </a:txBody>
                  <a:tcPr anchor="ctr"/>
                </a:tc>
                <a:tc>
                  <a:txBody>
                    <a:bodyPr/>
                    <a:lstStyle/>
                    <a:p>
                      <a:pPr algn="ctr"/>
                      <a:endParaRPr lang="en-US" sz="1000" dirty="0">
                        <a:cs typeface="B Titr" pitchFamily="2" charset="-78"/>
                      </a:endParaRPr>
                    </a:p>
                  </a:txBody>
                  <a:tcPr anchor="ctr"/>
                </a:tc>
                <a:tc>
                  <a:txBody>
                    <a:bodyPr/>
                    <a:lstStyle/>
                    <a:p>
                      <a:pPr algn="ctr"/>
                      <a:endParaRPr lang="en-US" sz="1000" dirty="0">
                        <a:cs typeface="B Titr" pitchFamily="2" charset="-78"/>
                      </a:endParaRPr>
                    </a:p>
                  </a:txBody>
                  <a:tcPr anchor="ctr"/>
                </a:tc>
                <a:tc>
                  <a:txBody>
                    <a:bodyPr/>
                    <a:lstStyle/>
                    <a:p>
                      <a:pPr algn="ctr"/>
                      <a:endParaRPr lang="en-US" sz="1000" dirty="0">
                        <a:cs typeface="B Titr" pitchFamily="2" charset="-7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000" dirty="0" smtClean="0">
                          <a:cs typeface="B Titr" pitchFamily="2" charset="-78"/>
                        </a:rPr>
                        <a:t>رشته  معارف اسلامی</a:t>
                      </a:r>
                      <a:endParaRPr lang="en-US" sz="1000" dirty="0" smtClean="0">
                        <a:cs typeface="B Titr" pitchFamily="2" charset="-78"/>
                      </a:endParaRPr>
                    </a:p>
                  </a:txBody>
                  <a:tcPr anchor="ctr"/>
                </a:tc>
              </a:tr>
              <a:tr h="348260">
                <a:tc>
                  <a:txBody>
                    <a:bodyPr/>
                    <a:lstStyle/>
                    <a:p>
                      <a:pPr algn="ctr"/>
                      <a:endParaRPr lang="en-US" sz="1000" dirty="0">
                        <a:cs typeface="B Titr" pitchFamily="2" charset="-78"/>
                      </a:endParaRPr>
                    </a:p>
                  </a:txBody>
                  <a:tcPr anchor="ctr"/>
                </a:tc>
                <a:tc>
                  <a:txBody>
                    <a:bodyPr/>
                    <a:lstStyle/>
                    <a:p>
                      <a:pPr algn="ctr"/>
                      <a:endParaRPr lang="en-US" sz="1000" dirty="0">
                        <a:cs typeface="B Titr" pitchFamily="2" charset="-78"/>
                      </a:endParaRPr>
                    </a:p>
                  </a:txBody>
                  <a:tcPr anchor="ctr"/>
                </a:tc>
                <a:tc>
                  <a:txBody>
                    <a:bodyPr/>
                    <a:lstStyle/>
                    <a:p>
                      <a:pPr algn="ctr"/>
                      <a:endParaRPr lang="en-US" sz="1000" dirty="0">
                        <a:cs typeface="B Titr" pitchFamily="2" charset="-78"/>
                      </a:endParaRPr>
                    </a:p>
                  </a:txBody>
                  <a:tcPr anchor="ctr"/>
                </a:tc>
                <a:tc>
                  <a:txBody>
                    <a:bodyPr/>
                    <a:lstStyle/>
                    <a:p>
                      <a:pPr algn="ctr"/>
                      <a:endParaRPr lang="en-US" sz="1000" dirty="0">
                        <a:cs typeface="B Titr" pitchFamily="2" charset="-78"/>
                      </a:endParaRPr>
                    </a:p>
                  </a:txBody>
                  <a:tcPr anchor="ctr"/>
                </a:tc>
                <a:tc>
                  <a:txBody>
                    <a:bodyPr/>
                    <a:lstStyle/>
                    <a:p>
                      <a:pPr algn="ctr"/>
                      <a:endParaRPr lang="en-US" sz="1000" dirty="0">
                        <a:cs typeface="B Titr" pitchFamily="2" charset="-78"/>
                      </a:endParaRPr>
                    </a:p>
                  </a:txBody>
                  <a:tcPr anchor="ctr"/>
                </a:tc>
                <a:tc>
                  <a:txBody>
                    <a:bodyPr/>
                    <a:lstStyle/>
                    <a:p>
                      <a:pPr algn="ctr"/>
                      <a:endParaRPr lang="en-US" sz="1000" dirty="0">
                        <a:cs typeface="B Titr" pitchFamily="2" charset="-78"/>
                      </a:endParaRPr>
                    </a:p>
                  </a:txBody>
                  <a:tcPr anchor="ctr"/>
                </a:tc>
                <a:tc>
                  <a:txBody>
                    <a:bodyPr/>
                    <a:lstStyle/>
                    <a:p>
                      <a:pPr algn="ctr"/>
                      <a:r>
                        <a:rPr lang="fa-IR" sz="1000" dirty="0" smtClean="0">
                          <a:cs typeface="B Titr" pitchFamily="2" charset="-78"/>
                        </a:rPr>
                        <a:t>شاخه فنی و حرفه ای و کارودانش</a:t>
                      </a:r>
                      <a:endParaRPr lang="en-US" sz="1000" dirty="0">
                        <a:cs typeface="B Titr" pitchFamily="2" charset="-78"/>
                      </a:endParaRPr>
                    </a:p>
                  </a:txBody>
                  <a:tcPr anchor="ctr"/>
                </a:tc>
              </a:tr>
            </a:tbl>
          </a:graphicData>
        </a:graphic>
      </p:graphicFrame>
      <p:sp>
        <p:nvSpPr>
          <p:cNvPr id="5" name="Footer Placeholder 7"/>
          <p:cNvSpPr>
            <a:spLocks noGrp="1"/>
          </p:cNvSpPr>
          <p:nvPr>
            <p:ph type="ftr" sz="quarter" idx="11"/>
          </p:nvPr>
        </p:nvSpPr>
        <p:spPr>
          <a:xfrm>
            <a:off x="3124200" y="6356350"/>
            <a:ext cx="3376626" cy="365125"/>
          </a:xfrm>
        </p:spPr>
        <p:txBody>
          <a:bodyPr/>
          <a:lstStyle/>
          <a:p>
            <a:r>
              <a:rPr lang="fa-IR" dirty="0" smtClean="0">
                <a:solidFill>
                  <a:sysClr val="windowText" lastClr="000000"/>
                </a:solidFill>
                <a:cs typeface="B Titr" pitchFamily="2" charset="-78"/>
              </a:rPr>
              <a:t>کارشناسی مشاوره اداره آموزش و پرورش شهرستان بروجرد مهدی احمدپور،احمد کاوند، حمید معظمی گودرزی </a:t>
            </a:r>
            <a:endParaRPr lang="en-US" dirty="0">
              <a:solidFill>
                <a:sysClr val="windowText" lastClr="000000"/>
              </a:solidFill>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wipe(down)">
                                      <p:cBhvr>
                                        <p:cTn id="7" dur="500"/>
                                        <p:tgtEl>
                                          <p:spTgt spid="10">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down)">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chor="ctr">
            <a:normAutofit/>
          </a:bodyPr>
          <a:lstStyle/>
          <a:p>
            <a:pPr algn="ctr">
              <a:buNone/>
            </a:pPr>
            <a:r>
              <a:rPr lang="fa-IR" sz="9600" dirty="0" smtClean="0">
                <a:cs typeface="B Titr" pitchFamily="2" charset="-78"/>
              </a:rPr>
              <a:t>هوش</a:t>
            </a:r>
            <a:endParaRPr lang="en-US" sz="9600" dirty="0">
              <a:cs typeface="B Titr" pitchFamily="2" charset="-78"/>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96974"/>
          </a:xfrm>
          <a:solidFill>
            <a:srgbClr val="FF0000"/>
          </a:solidFill>
        </p:spPr>
        <p:txBody>
          <a:bodyPr>
            <a:normAutofit fontScale="90000"/>
          </a:bodyPr>
          <a:lstStyle/>
          <a:p>
            <a:r>
              <a:rPr lang="fa-IR" dirty="0" smtClean="0">
                <a:cs typeface="B Titr" pitchFamily="2" charset="-78"/>
              </a:rPr>
              <a:t>کمیته برنامه ریزی و نظارت بر فرایند هدایت تحصیلی در سطح اداره</a:t>
            </a:r>
            <a:endParaRPr lang="en-US" dirty="0">
              <a:cs typeface="B Titr" pitchFamily="2" charset="-78"/>
            </a:endParaRPr>
          </a:p>
        </p:txBody>
      </p:sp>
      <p:sp>
        <p:nvSpPr>
          <p:cNvPr id="3" name="Content Placeholder 2"/>
          <p:cNvSpPr>
            <a:spLocks noGrp="1"/>
          </p:cNvSpPr>
          <p:nvPr>
            <p:ph idx="1"/>
          </p:nvPr>
        </p:nvSpPr>
        <p:spPr>
          <a:solidFill>
            <a:schemeClr val="tx2">
              <a:lumMod val="60000"/>
              <a:lumOff val="40000"/>
            </a:schemeClr>
          </a:solidFill>
        </p:spPr>
        <p:txBody>
          <a:bodyPr>
            <a:normAutofit lnSpcReduction="10000"/>
          </a:bodyPr>
          <a:lstStyle/>
          <a:p>
            <a:pPr algn="r" rtl="1"/>
            <a:r>
              <a:rPr lang="fa-IR" dirty="0" smtClean="0">
                <a:cs typeface="B Lotus" pitchFamily="2" charset="-78"/>
              </a:rPr>
              <a:t>رئیس اداره آموزش و پرورش (رئیس کمیته)</a:t>
            </a:r>
          </a:p>
          <a:p>
            <a:pPr algn="r" rtl="1"/>
            <a:r>
              <a:rPr lang="fa-IR" dirty="0" smtClean="0">
                <a:cs typeface="B Lotus" pitchFamily="2" charset="-78"/>
              </a:rPr>
              <a:t>معاون پرورشی و تربیت بدنی(نایب رئیس کمیته)</a:t>
            </a:r>
          </a:p>
          <a:p>
            <a:pPr algn="r" rtl="1"/>
            <a:r>
              <a:rPr lang="fa-IR" dirty="0" smtClean="0">
                <a:cs typeface="B Lotus" pitchFamily="2" charset="-78"/>
              </a:rPr>
              <a:t>معاون آموزش متوسطه</a:t>
            </a:r>
          </a:p>
          <a:p>
            <a:pPr algn="r" rtl="1"/>
            <a:r>
              <a:rPr lang="fa-IR" dirty="0" smtClean="0">
                <a:cs typeface="B Lotus" pitchFamily="2" charset="-78"/>
              </a:rPr>
              <a:t>معاون آموزش ابتدایی</a:t>
            </a:r>
          </a:p>
          <a:p>
            <a:pPr algn="r" rtl="1"/>
            <a:r>
              <a:rPr lang="fa-IR" dirty="0" smtClean="0">
                <a:cs typeface="B Lotus" pitchFamily="2" charset="-78"/>
              </a:rPr>
              <a:t>کارشناس مشاوره(دبیرکمیته)</a:t>
            </a:r>
          </a:p>
          <a:p>
            <a:pPr algn="r" rtl="1"/>
            <a:r>
              <a:rPr lang="fa-IR" dirty="0" smtClean="0">
                <a:cs typeface="B Lotus" pitchFamily="2" charset="-78"/>
              </a:rPr>
              <a:t>کارشناس مسئول ارزیابی و عملکرد</a:t>
            </a:r>
            <a:endParaRPr lang="en-US" dirty="0" smtClean="0">
              <a:cs typeface="B Lotus" pitchFamily="2" charset="-78"/>
            </a:endParaRPr>
          </a:p>
          <a:p>
            <a:pPr algn="r" rtl="1"/>
            <a:r>
              <a:rPr lang="fa-IR" dirty="0" smtClean="0">
                <a:cs typeface="B Lotus" pitchFamily="2" charset="-78"/>
              </a:rPr>
              <a:t>کارشناس مسئول متوسطه اول </a:t>
            </a:r>
          </a:p>
          <a:p>
            <a:pPr algn="r" rtl="1"/>
            <a:r>
              <a:rPr lang="fa-IR" dirty="0" smtClean="0">
                <a:cs typeface="B Lotus" pitchFamily="2" charset="-78"/>
              </a:rPr>
              <a:t>کارشناس مسئول متوسطه دوم</a:t>
            </a:r>
          </a:p>
          <a:p>
            <a:pPr algn="r" rtl="1"/>
            <a:endParaRPr lang="fa-IR" dirty="0" smtClean="0"/>
          </a:p>
          <a:p>
            <a:pPr algn="r" rtl="1"/>
            <a:endParaRPr lang="en-US" dirty="0"/>
          </a:p>
        </p:txBody>
      </p:sp>
      <p:sp>
        <p:nvSpPr>
          <p:cNvPr id="11" name="Footer Placeholder 7"/>
          <p:cNvSpPr>
            <a:spLocks noGrp="1"/>
          </p:cNvSpPr>
          <p:nvPr>
            <p:ph type="ftr" sz="quarter" idx="11"/>
          </p:nvPr>
        </p:nvSpPr>
        <p:spPr>
          <a:xfrm>
            <a:off x="3124200" y="6356350"/>
            <a:ext cx="3376626" cy="365125"/>
          </a:xfrm>
        </p:spPr>
        <p:txBody>
          <a:bodyPr/>
          <a:lstStyle/>
          <a:p>
            <a:r>
              <a:rPr lang="fa-IR" dirty="0" smtClean="0">
                <a:solidFill>
                  <a:sysClr val="windowText" lastClr="000000"/>
                </a:solidFill>
              </a:rPr>
              <a:t>کارشناسی مشاوره اداره آموزش و پرورش شهرستان بروجرد مهدی احمدپور،احمد کاوند، حمید معظمی گودرزی </a:t>
            </a:r>
            <a:endParaRPr lang="en-US" dirty="0">
              <a:solidFill>
                <a:sysClr val="windowText" lastClr="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down)">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down)">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down)">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wipe(down)">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wipe(down)">
                                      <p:cBhvr>
                                        <p:cTn id="47" dur="5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wipe(down)">
                                      <p:cBhvr>
                                        <p:cTn id="5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500034" y="304800"/>
            <a:ext cx="8110566" cy="1017588"/>
          </a:xfrm>
        </p:spPr>
        <p:style>
          <a:lnRef idx="1">
            <a:schemeClr val="accent1"/>
          </a:lnRef>
          <a:fillRef idx="2">
            <a:schemeClr val="accent1"/>
          </a:fillRef>
          <a:effectRef idx="1">
            <a:schemeClr val="accent1"/>
          </a:effectRef>
          <a:fontRef idx="minor">
            <a:schemeClr val="dk1"/>
          </a:fontRef>
        </p:style>
        <p:txBody>
          <a:bodyPr/>
          <a:lstStyle/>
          <a:p>
            <a:pPr algn="ctr" eaLnBrk="1" hangingPunct="1"/>
            <a:r>
              <a:rPr lang="fa-IR" sz="3200" dirty="0" smtClean="0">
                <a:cs typeface="B Titr" pitchFamily="2" charset="-78"/>
              </a:rPr>
              <a:t>ماه</a:t>
            </a:r>
            <a:r>
              <a:rPr lang="ar-SA" sz="3200" dirty="0" smtClean="0">
                <a:cs typeface="B Titr" pitchFamily="2" charset="-78"/>
              </a:rPr>
              <a:t>ي</a:t>
            </a:r>
            <a:r>
              <a:rPr lang="fa-IR" sz="3200" dirty="0" smtClean="0">
                <a:cs typeface="B Titr" pitchFamily="2" charset="-78"/>
              </a:rPr>
              <a:t>ت هوش</a:t>
            </a:r>
            <a:endParaRPr lang="en-US" sz="3200" dirty="0" smtClean="0">
              <a:cs typeface="B Titr" pitchFamily="2" charset="-78"/>
            </a:endParaRPr>
          </a:p>
        </p:txBody>
      </p:sp>
      <p:sp>
        <p:nvSpPr>
          <p:cNvPr id="4100" name="Rectangle 3"/>
          <p:cNvSpPr>
            <a:spLocks noGrp="1" noChangeArrowheads="1"/>
          </p:cNvSpPr>
          <p:nvPr>
            <p:ph type="body" idx="1"/>
          </p:nvPr>
        </p:nvSpPr>
        <p:spPr>
          <a:xfrm>
            <a:off x="457200" y="1524000"/>
            <a:ext cx="8229600" cy="4762520"/>
          </a:xfrm>
        </p:spPr>
        <p:style>
          <a:lnRef idx="1">
            <a:schemeClr val="accent5"/>
          </a:lnRef>
          <a:fillRef idx="2">
            <a:schemeClr val="accent5"/>
          </a:fillRef>
          <a:effectRef idx="1">
            <a:schemeClr val="accent5"/>
          </a:effectRef>
          <a:fontRef idx="minor">
            <a:schemeClr val="dk1"/>
          </a:fontRef>
        </p:style>
        <p:txBody>
          <a:bodyPr>
            <a:normAutofit/>
          </a:bodyPr>
          <a:lstStyle/>
          <a:p>
            <a:pPr lvl="1" algn="r" rtl="1" eaLnBrk="1" hangingPunct="1">
              <a:buClr>
                <a:schemeClr val="tx1"/>
              </a:buClr>
              <a:buFont typeface="Wingdings" pitchFamily="2" charset="2"/>
              <a:buBlip>
                <a:blip r:embed="rId2"/>
              </a:buBlip>
            </a:pPr>
            <a:r>
              <a:rPr lang="fa-IR" sz="3200" dirty="0" smtClean="0">
                <a:solidFill>
                  <a:srgbClr val="990033"/>
                </a:solidFill>
                <a:cs typeface="B Lotus" pitchFamily="2" charset="-78"/>
              </a:rPr>
              <a:t>مشکل و مناقشه در تعر</a:t>
            </a:r>
            <a:r>
              <a:rPr lang="ar-SA" sz="3200" dirty="0" smtClean="0">
                <a:solidFill>
                  <a:srgbClr val="990033"/>
                </a:solidFill>
                <a:cs typeface="B Lotus" pitchFamily="2" charset="-78"/>
              </a:rPr>
              <a:t>ي</a:t>
            </a:r>
            <a:r>
              <a:rPr lang="fa-IR" sz="3200" dirty="0" smtClean="0">
                <a:solidFill>
                  <a:srgbClr val="990033"/>
                </a:solidFill>
                <a:cs typeface="B Lotus" pitchFamily="2" charset="-78"/>
              </a:rPr>
              <a:t>ف دق</a:t>
            </a:r>
            <a:r>
              <a:rPr lang="ar-SA" sz="3200" dirty="0" smtClean="0">
                <a:solidFill>
                  <a:srgbClr val="990033"/>
                </a:solidFill>
                <a:cs typeface="B Lotus" pitchFamily="2" charset="-78"/>
              </a:rPr>
              <a:t>ي</a:t>
            </a:r>
            <a:r>
              <a:rPr lang="fa-IR" sz="3200" dirty="0" smtClean="0">
                <a:solidFill>
                  <a:srgbClr val="990033"/>
                </a:solidFill>
                <a:cs typeface="B Lotus" pitchFamily="2" charset="-78"/>
              </a:rPr>
              <a:t>ق از هوش</a:t>
            </a:r>
          </a:p>
          <a:p>
            <a:pPr lvl="1" algn="r" rtl="1" eaLnBrk="1" hangingPunct="1">
              <a:buClr>
                <a:schemeClr val="tx1"/>
              </a:buClr>
              <a:buFont typeface="Wingdings" pitchFamily="2" charset="2"/>
              <a:buBlip>
                <a:blip r:embed="rId2"/>
              </a:buBlip>
            </a:pPr>
            <a:r>
              <a:rPr lang="fa-IR" sz="3200" dirty="0" smtClean="0">
                <a:solidFill>
                  <a:srgbClr val="990033"/>
                </a:solidFill>
                <a:cs typeface="B Lotus" pitchFamily="2" charset="-78"/>
              </a:rPr>
              <a:t>هوش </a:t>
            </a:r>
            <a:r>
              <a:rPr lang="ar-SA" sz="3200" dirty="0" smtClean="0">
                <a:solidFill>
                  <a:srgbClr val="990033"/>
                </a:solidFill>
                <a:cs typeface="B Lotus" pitchFamily="2" charset="-78"/>
              </a:rPr>
              <a:t>ي</a:t>
            </a:r>
            <a:r>
              <a:rPr lang="fa-IR" sz="3200" dirty="0" smtClean="0">
                <a:solidFill>
                  <a:srgbClr val="990033"/>
                </a:solidFill>
                <a:cs typeface="B Lotus" pitchFamily="2" charset="-78"/>
              </a:rPr>
              <a:t>ک مفهوم انتزاع</a:t>
            </a:r>
            <a:r>
              <a:rPr lang="ar-SA" sz="3200" dirty="0" smtClean="0">
                <a:solidFill>
                  <a:srgbClr val="990033"/>
                </a:solidFill>
                <a:cs typeface="B Lotus" pitchFamily="2" charset="-78"/>
              </a:rPr>
              <a:t>ي</a:t>
            </a:r>
            <a:r>
              <a:rPr lang="fa-IR" sz="3200" dirty="0" smtClean="0">
                <a:solidFill>
                  <a:srgbClr val="990033"/>
                </a:solidFill>
                <a:cs typeface="B Lotus" pitchFamily="2" charset="-78"/>
              </a:rPr>
              <a:t>، بدون پا</a:t>
            </a:r>
            <a:r>
              <a:rPr lang="ar-SA" sz="3200" dirty="0" smtClean="0">
                <a:solidFill>
                  <a:srgbClr val="990033"/>
                </a:solidFill>
                <a:cs typeface="B Lotus" pitchFamily="2" charset="-78"/>
              </a:rPr>
              <a:t>ي</a:t>
            </a:r>
            <a:r>
              <a:rPr lang="fa-IR" sz="3200" dirty="0" smtClean="0">
                <a:solidFill>
                  <a:srgbClr val="990033"/>
                </a:solidFill>
                <a:cs typeface="B Lotus" pitchFamily="2" charset="-78"/>
              </a:rPr>
              <a:t>ه ع</a:t>
            </a:r>
            <a:r>
              <a:rPr lang="ar-SA" sz="3200" dirty="0" smtClean="0">
                <a:solidFill>
                  <a:srgbClr val="990033"/>
                </a:solidFill>
                <a:cs typeface="B Lotus" pitchFamily="2" charset="-78"/>
              </a:rPr>
              <a:t>ي</a:t>
            </a:r>
            <a:r>
              <a:rPr lang="fa-IR" sz="3200" dirty="0" smtClean="0">
                <a:solidFill>
                  <a:srgbClr val="990033"/>
                </a:solidFill>
                <a:cs typeface="B Lotus" pitchFamily="2" charset="-78"/>
              </a:rPr>
              <a:t>ن</a:t>
            </a:r>
            <a:r>
              <a:rPr lang="ar-SA" sz="3200" dirty="0" smtClean="0">
                <a:solidFill>
                  <a:srgbClr val="990033"/>
                </a:solidFill>
                <a:cs typeface="B Lotus" pitchFamily="2" charset="-78"/>
              </a:rPr>
              <a:t>ي</a:t>
            </a:r>
            <a:r>
              <a:rPr lang="fa-IR" sz="3200" dirty="0" smtClean="0">
                <a:solidFill>
                  <a:srgbClr val="990033"/>
                </a:solidFill>
                <a:cs typeface="B Lotus" pitchFamily="2" charset="-78"/>
              </a:rPr>
              <a:t> و ف</a:t>
            </a:r>
            <a:r>
              <a:rPr lang="ar-SA" sz="3200" dirty="0" smtClean="0">
                <a:solidFill>
                  <a:srgbClr val="990033"/>
                </a:solidFill>
                <a:cs typeface="B Lotus" pitchFamily="2" charset="-78"/>
              </a:rPr>
              <a:t>ي</a:t>
            </a:r>
            <a:r>
              <a:rPr lang="fa-IR" sz="3200" dirty="0" smtClean="0">
                <a:solidFill>
                  <a:srgbClr val="990033"/>
                </a:solidFill>
                <a:cs typeface="B Lotus" pitchFamily="2" charset="-78"/>
              </a:rPr>
              <a:t>ز</a:t>
            </a:r>
            <a:r>
              <a:rPr lang="ar-SA" sz="3200" dirty="0" smtClean="0">
                <a:solidFill>
                  <a:srgbClr val="990033"/>
                </a:solidFill>
                <a:cs typeface="B Lotus" pitchFamily="2" charset="-78"/>
              </a:rPr>
              <a:t>ي</a:t>
            </a:r>
            <a:r>
              <a:rPr lang="fa-IR" sz="3200" dirty="0" smtClean="0">
                <a:solidFill>
                  <a:srgbClr val="990033"/>
                </a:solidFill>
                <a:cs typeface="B Lotus" pitchFamily="2" charset="-78"/>
              </a:rPr>
              <a:t>ک</a:t>
            </a:r>
            <a:r>
              <a:rPr lang="ar-SA" sz="3200" dirty="0" smtClean="0">
                <a:solidFill>
                  <a:srgbClr val="990033"/>
                </a:solidFill>
                <a:cs typeface="B Lotus" pitchFamily="2" charset="-78"/>
              </a:rPr>
              <a:t>ي</a:t>
            </a:r>
            <a:endParaRPr lang="fa-IR" sz="3200" dirty="0" smtClean="0">
              <a:solidFill>
                <a:srgbClr val="990033"/>
              </a:solidFill>
              <a:cs typeface="B Lotus" pitchFamily="2" charset="-78"/>
            </a:endParaRPr>
          </a:p>
          <a:p>
            <a:pPr lvl="1" algn="r" rtl="1">
              <a:buClr>
                <a:schemeClr val="tx1"/>
              </a:buClr>
              <a:buNone/>
            </a:pPr>
            <a:r>
              <a:rPr lang="fa-IR" sz="3200" dirty="0" smtClean="0">
                <a:solidFill>
                  <a:srgbClr val="990033"/>
                </a:solidFill>
                <a:cs typeface="B Lotus" pitchFamily="2" charset="-78"/>
              </a:rPr>
              <a:t>تعر</a:t>
            </a:r>
            <a:r>
              <a:rPr lang="ar-SA" sz="3200" dirty="0" smtClean="0">
                <a:solidFill>
                  <a:srgbClr val="990033"/>
                </a:solidFill>
                <a:cs typeface="B Lotus" pitchFamily="2" charset="-78"/>
              </a:rPr>
              <a:t>ي</a:t>
            </a:r>
            <a:r>
              <a:rPr lang="fa-IR" sz="3200" dirty="0" smtClean="0">
                <a:solidFill>
                  <a:srgbClr val="990033"/>
                </a:solidFill>
                <a:cs typeface="B Lotus" pitchFamily="2" charset="-78"/>
              </a:rPr>
              <a:t>ف متداول</a:t>
            </a:r>
          </a:p>
          <a:p>
            <a:pPr lvl="2" algn="r" rtl="1">
              <a:buClr>
                <a:schemeClr val="tx1"/>
              </a:buClr>
              <a:buNone/>
            </a:pPr>
            <a:r>
              <a:rPr lang="fa-IR" sz="3200" dirty="0" smtClean="0">
                <a:solidFill>
                  <a:srgbClr val="990033"/>
                </a:solidFill>
                <a:cs typeface="B Lotus" pitchFamily="2" charset="-78"/>
              </a:rPr>
              <a:t>” هوش </a:t>
            </a:r>
            <a:r>
              <a:rPr lang="ar-SA" sz="3200" dirty="0" smtClean="0">
                <a:solidFill>
                  <a:srgbClr val="990033"/>
                </a:solidFill>
                <a:cs typeface="B Lotus" pitchFamily="2" charset="-78"/>
              </a:rPr>
              <a:t>ي</a:t>
            </a:r>
            <a:r>
              <a:rPr lang="fa-IR" sz="3200" dirty="0" smtClean="0">
                <a:solidFill>
                  <a:srgbClr val="990033"/>
                </a:solidFill>
                <a:cs typeface="B Lotus" pitchFamily="2" charset="-78"/>
              </a:rPr>
              <a:t>ک مفهوم کل</a:t>
            </a:r>
            <a:r>
              <a:rPr lang="ar-SA" sz="3200" dirty="0" smtClean="0">
                <a:solidFill>
                  <a:srgbClr val="990033"/>
                </a:solidFill>
                <a:cs typeface="B Lotus" pitchFamily="2" charset="-78"/>
              </a:rPr>
              <a:t>ي</a:t>
            </a:r>
            <a:r>
              <a:rPr lang="fa-IR" sz="3200" dirty="0" smtClean="0">
                <a:solidFill>
                  <a:srgbClr val="990033"/>
                </a:solidFill>
                <a:cs typeface="B Lotus" pitchFamily="2" charset="-78"/>
              </a:rPr>
              <a:t> است که شامل توانا</a:t>
            </a:r>
            <a:r>
              <a:rPr lang="ar-SA" sz="3200" dirty="0" smtClean="0">
                <a:solidFill>
                  <a:srgbClr val="990033"/>
                </a:solidFill>
                <a:cs typeface="B Lotus" pitchFamily="2" charset="-78"/>
              </a:rPr>
              <a:t>يي</a:t>
            </a:r>
            <a:r>
              <a:rPr lang="fa-IR" sz="3200" dirty="0" smtClean="0">
                <a:solidFill>
                  <a:srgbClr val="990033"/>
                </a:solidFill>
                <a:cs typeface="B Lotus" pitchFamily="2" charset="-78"/>
              </a:rPr>
              <a:t>ها</a:t>
            </a:r>
            <a:r>
              <a:rPr lang="ar-SA" sz="3200" dirty="0" smtClean="0">
                <a:solidFill>
                  <a:srgbClr val="990033"/>
                </a:solidFill>
                <a:cs typeface="B Lotus" pitchFamily="2" charset="-78"/>
              </a:rPr>
              <a:t>ي</a:t>
            </a:r>
            <a:r>
              <a:rPr lang="fa-IR" sz="3200" dirty="0" smtClean="0">
                <a:solidFill>
                  <a:srgbClr val="990033"/>
                </a:solidFill>
                <a:cs typeface="B Lotus" pitchFamily="2" charset="-78"/>
              </a:rPr>
              <a:t> فرد برا</a:t>
            </a:r>
            <a:r>
              <a:rPr lang="ar-SA" sz="3200" dirty="0" smtClean="0">
                <a:solidFill>
                  <a:srgbClr val="990033"/>
                </a:solidFill>
                <a:cs typeface="B Lotus" pitchFamily="2" charset="-78"/>
              </a:rPr>
              <a:t>ي</a:t>
            </a:r>
            <a:r>
              <a:rPr lang="fa-IR" sz="3200" dirty="0" smtClean="0">
                <a:solidFill>
                  <a:srgbClr val="990033"/>
                </a:solidFill>
                <a:cs typeface="B Lotus" pitchFamily="2" charset="-78"/>
              </a:rPr>
              <a:t> اقدام هدفمندانه، تفکر منطق</a:t>
            </a:r>
            <a:r>
              <a:rPr lang="ar-SA" sz="3200" dirty="0" smtClean="0">
                <a:solidFill>
                  <a:srgbClr val="990033"/>
                </a:solidFill>
                <a:cs typeface="B Lotus" pitchFamily="2" charset="-78"/>
              </a:rPr>
              <a:t>ي</a:t>
            </a:r>
            <a:r>
              <a:rPr lang="fa-IR" sz="3200" dirty="0" smtClean="0">
                <a:solidFill>
                  <a:srgbClr val="990033"/>
                </a:solidFill>
                <a:cs typeface="B Lotus" pitchFamily="2" charset="-78"/>
              </a:rPr>
              <a:t> و برخورد موثر با مح</a:t>
            </a:r>
            <a:r>
              <a:rPr lang="ar-SA" sz="3200" dirty="0" smtClean="0">
                <a:solidFill>
                  <a:srgbClr val="990033"/>
                </a:solidFill>
                <a:cs typeface="B Lotus" pitchFamily="2" charset="-78"/>
              </a:rPr>
              <a:t>ي</a:t>
            </a:r>
            <a:r>
              <a:rPr lang="fa-IR" sz="3200" dirty="0" smtClean="0">
                <a:solidFill>
                  <a:srgbClr val="990033"/>
                </a:solidFill>
                <a:cs typeface="B Lotus" pitchFamily="2" charset="-78"/>
              </a:rPr>
              <a:t>ط است”</a:t>
            </a:r>
            <a:endParaRPr lang="en-US" sz="3200" dirty="0" smtClean="0">
              <a:cs typeface="B Lotus" pitchFamily="2" charset="-78"/>
            </a:endParaRPr>
          </a:p>
        </p:txBody>
      </p:sp>
      <p:sp>
        <p:nvSpPr>
          <p:cNvPr id="4" name="Footer Placeholder 7"/>
          <p:cNvSpPr>
            <a:spLocks noGrp="1"/>
          </p:cNvSpPr>
          <p:nvPr>
            <p:ph type="ftr" sz="quarter" idx="11"/>
          </p:nvPr>
        </p:nvSpPr>
        <p:spPr>
          <a:xfrm>
            <a:off x="3124200" y="6356350"/>
            <a:ext cx="3376626" cy="365125"/>
          </a:xfrm>
        </p:spPr>
        <p:txBody>
          <a:bodyPr/>
          <a:lstStyle/>
          <a:p>
            <a:r>
              <a:rPr lang="fa-IR" dirty="0" smtClean="0">
                <a:solidFill>
                  <a:sysClr val="windowText" lastClr="000000"/>
                </a:solidFill>
                <a:cs typeface="B Titr" pitchFamily="2" charset="-78"/>
              </a:rPr>
              <a:t>کارشناسی مشاوره اداره آموزش و پرورش شهرستان بروجرد مهدی احمدپور،احمد کاوند، حمید معظمی گودرزی </a:t>
            </a:r>
            <a:endParaRPr lang="en-US" dirty="0">
              <a:solidFill>
                <a:sysClr val="windowText" lastClr="000000"/>
              </a:solidFill>
              <a:cs typeface="B Titr"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100">
                                            <p:bg/>
                                          </p:spTgt>
                                        </p:tgtEl>
                                        <p:attrNameLst>
                                          <p:attrName>style.visibility</p:attrName>
                                        </p:attrNameLst>
                                      </p:cBhvr>
                                      <p:to>
                                        <p:strVal val="visible"/>
                                      </p:to>
                                    </p:set>
                                    <p:anim calcmode="lin" valueType="num">
                                      <p:cBhvr additive="base">
                                        <p:cTn id="12" dur="500" fill="hold"/>
                                        <p:tgtEl>
                                          <p:spTgt spid="4100">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100">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100">
                                            <p:txEl>
                                              <p:pRg st="0" end="0"/>
                                            </p:txEl>
                                          </p:spTgt>
                                        </p:tgtEl>
                                        <p:attrNameLst>
                                          <p:attrName>style.visibility</p:attrName>
                                        </p:attrNameLst>
                                      </p:cBhvr>
                                      <p:to>
                                        <p:strVal val="visible"/>
                                      </p:to>
                                    </p:set>
                                    <p:anim calcmode="lin" valueType="num">
                                      <p:cBhvr additive="base">
                                        <p:cTn id="16" dur="500" fill="hold"/>
                                        <p:tgtEl>
                                          <p:spTgt spid="4100">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100">
                                            <p:txEl>
                                              <p:pRg st="0" end="0"/>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4100">
                                            <p:txEl>
                                              <p:pRg st="1" end="1"/>
                                            </p:txEl>
                                          </p:spTgt>
                                        </p:tgtEl>
                                        <p:attrNameLst>
                                          <p:attrName>style.visibility</p:attrName>
                                        </p:attrNameLst>
                                      </p:cBhvr>
                                      <p:to>
                                        <p:strVal val="visible"/>
                                      </p:to>
                                    </p:set>
                                    <p:anim calcmode="lin" valueType="num">
                                      <p:cBhvr additive="base">
                                        <p:cTn id="20" dur="500" fill="hold"/>
                                        <p:tgtEl>
                                          <p:spTgt spid="4100">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100">
                                            <p:txEl>
                                              <p:pRg st="1" end="1"/>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4100">
                                            <p:txEl>
                                              <p:pRg st="2" end="2"/>
                                            </p:txEl>
                                          </p:spTgt>
                                        </p:tgtEl>
                                        <p:attrNameLst>
                                          <p:attrName>style.visibility</p:attrName>
                                        </p:attrNameLst>
                                      </p:cBhvr>
                                      <p:to>
                                        <p:strVal val="visible"/>
                                      </p:to>
                                    </p:set>
                                    <p:anim calcmode="lin" valueType="num">
                                      <p:cBhvr additive="base">
                                        <p:cTn id="24" dur="500" fill="hold"/>
                                        <p:tgtEl>
                                          <p:spTgt spid="4100">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100">
                                            <p:txEl>
                                              <p:pRg st="2" end="2"/>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100">
                                            <p:txEl>
                                              <p:pRg st="3" end="3"/>
                                            </p:txEl>
                                          </p:spTgt>
                                        </p:tgtEl>
                                        <p:attrNameLst>
                                          <p:attrName>style.visibility</p:attrName>
                                        </p:attrNameLst>
                                      </p:cBhvr>
                                      <p:to>
                                        <p:strVal val="visible"/>
                                      </p:to>
                                    </p:set>
                                    <p:anim calcmode="lin" valueType="num">
                                      <p:cBhvr additive="base">
                                        <p:cTn id="28" dur="500" fill="hold"/>
                                        <p:tgtEl>
                                          <p:spTgt spid="4100">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10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nimBg="1"/>
      <p:bldP spid="4100" grpId="0" build="p"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fa-IR" dirty="0" smtClean="0">
                <a:cs typeface="B Titr" pitchFamily="2" charset="-78"/>
              </a:rPr>
              <a:t>حوزه ها</a:t>
            </a:r>
            <a:r>
              <a:rPr lang="ar-SA" dirty="0" smtClean="0">
                <a:cs typeface="B Titr" pitchFamily="2" charset="-78"/>
              </a:rPr>
              <a:t>ي</a:t>
            </a:r>
            <a:r>
              <a:rPr lang="fa-IR" dirty="0" smtClean="0">
                <a:cs typeface="B Titr" pitchFamily="2" charset="-78"/>
              </a:rPr>
              <a:t> هوش</a:t>
            </a:r>
            <a:endParaRPr lang="en-US" dirty="0" smtClean="0">
              <a:cs typeface="B Titr" pitchFamily="2" charset="-78"/>
            </a:endParaRPr>
          </a:p>
        </p:txBody>
      </p:sp>
      <p:sp>
        <p:nvSpPr>
          <p:cNvPr id="175107" name="Rectangle 3"/>
          <p:cNvSpPr>
            <a:spLocks noGrp="1" noChangeArrowheads="1"/>
          </p:cNvSpPr>
          <p:nvPr>
            <p:ph type="body" idx="1"/>
          </p:nvPr>
        </p:nvSpPr>
        <p:spPr/>
        <p:style>
          <a:lnRef idx="1">
            <a:schemeClr val="accent4"/>
          </a:lnRef>
          <a:fillRef idx="2">
            <a:schemeClr val="accent4"/>
          </a:fillRef>
          <a:effectRef idx="1">
            <a:schemeClr val="accent4"/>
          </a:effectRef>
          <a:fontRef idx="minor">
            <a:schemeClr val="dk1"/>
          </a:fontRef>
        </p:style>
        <p:txBody>
          <a:bodyPr/>
          <a:lstStyle/>
          <a:p>
            <a:pPr algn="r" rtl="1">
              <a:buNone/>
            </a:pPr>
            <a:r>
              <a:rPr lang="fa-IR" dirty="0" smtClean="0">
                <a:cs typeface="B Lotus" pitchFamily="2" charset="-78"/>
              </a:rPr>
              <a:t>ب</a:t>
            </a:r>
            <a:r>
              <a:rPr lang="ar-SA" dirty="0" smtClean="0">
                <a:cs typeface="B Lotus" pitchFamily="2" charset="-78"/>
              </a:rPr>
              <a:t>ي</a:t>
            </a:r>
            <a:r>
              <a:rPr lang="fa-IR" dirty="0" smtClean="0">
                <a:cs typeface="B Lotus" pitchFamily="2" charset="-78"/>
              </a:rPr>
              <a:t>شتر تعر</a:t>
            </a:r>
            <a:r>
              <a:rPr lang="ar-SA" dirty="0" smtClean="0">
                <a:cs typeface="B Lotus" pitchFamily="2" charset="-78"/>
              </a:rPr>
              <a:t>ي</a:t>
            </a:r>
            <a:r>
              <a:rPr lang="fa-IR" dirty="0" smtClean="0">
                <a:cs typeface="B Lotus" pitchFamily="2" charset="-78"/>
              </a:rPr>
              <a:t>فها</a:t>
            </a:r>
            <a:r>
              <a:rPr lang="ar-SA" dirty="0" smtClean="0">
                <a:cs typeface="B Lotus" pitchFamily="2" charset="-78"/>
              </a:rPr>
              <a:t>ي</a:t>
            </a:r>
            <a:r>
              <a:rPr lang="fa-IR" dirty="0" smtClean="0">
                <a:cs typeface="B Lotus" pitchFamily="2" charset="-78"/>
              </a:rPr>
              <a:t> هوش، پنج حوزه ز</a:t>
            </a:r>
            <a:r>
              <a:rPr lang="ar-SA" dirty="0" smtClean="0">
                <a:cs typeface="B Lotus" pitchFamily="2" charset="-78"/>
              </a:rPr>
              <a:t>ي</a:t>
            </a:r>
            <a:r>
              <a:rPr lang="fa-IR" dirty="0" smtClean="0">
                <a:cs typeface="B Lotus" pitchFamily="2" charset="-78"/>
              </a:rPr>
              <a:t>ر را به صورت ضمن</a:t>
            </a:r>
            <a:r>
              <a:rPr lang="ar-SA" dirty="0" smtClean="0">
                <a:cs typeface="B Lotus" pitchFamily="2" charset="-78"/>
              </a:rPr>
              <a:t>ي</a:t>
            </a:r>
            <a:r>
              <a:rPr lang="fa-IR" dirty="0" smtClean="0">
                <a:cs typeface="B Lotus" pitchFamily="2" charset="-78"/>
              </a:rPr>
              <a:t> </a:t>
            </a:r>
            <a:r>
              <a:rPr lang="ar-SA" dirty="0" smtClean="0">
                <a:cs typeface="B Lotus" pitchFamily="2" charset="-78"/>
              </a:rPr>
              <a:t>ي</a:t>
            </a:r>
            <a:r>
              <a:rPr lang="fa-IR" dirty="0" smtClean="0">
                <a:cs typeface="B Lotus" pitchFamily="2" charset="-78"/>
              </a:rPr>
              <a:t>ا مستق</a:t>
            </a:r>
            <a:r>
              <a:rPr lang="ar-SA" dirty="0" smtClean="0">
                <a:cs typeface="B Lotus" pitchFamily="2" charset="-78"/>
              </a:rPr>
              <a:t>ي</a:t>
            </a:r>
            <a:r>
              <a:rPr lang="fa-IR" dirty="0" smtClean="0">
                <a:cs typeface="B Lotus" pitchFamily="2" charset="-78"/>
              </a:rPr>
              <a:t>م درنظر گرفته اند</a:t>
            </a:r>
          </a:p>
          <a:p>
            <a:pPr lvl="1" algn="r" rtl="1">
              <a:buFont typeface="Courier New" pitchFamily="49" charset="0"/>
              <a:buChar char="o"/>
            </a:pPr>
            <a:r>
              <a:rPr lang="fa-IR" dirty="0" smtClean="0">
                <a:cs typeface="B Lotus" pitchFamily="2" charset="-78"/>
              </a:rPr>
              <a:t>تفکر انتزاع</a:t>
            </a:r>
            <a:r>
              <a:rPr lang="ar-SA" dirty="0" smtClean="0">
                <a:cs typeface="B Lotus" pitchFamily="2" charset="-78"/>
              </a:rPr>
              <a:t>ي</a:t>
            </a:r>
            <a:endParaRPr lang="fa-IR" dirty="0" smtClean="0">
              <a:cs typeface="B Lotus" pitchFamily="2" charset="-78"/>
            </a:endParaRPr>
          </a:p>
          <a:p>
            <a:pPr lvl="1" algn="r" rtl="1">
              <a:buFont typeface="Courier New" pitchFamily="49" charset="0"/>
              <a:buChar char="o"/>
            </a:pPr>
            <a:r>
              <a:rPr lang="ar-SA" dirty="0" smtClean="0">
                <a:cs typeface="B Lotus" pitchFamily="2" charset="-78"/>
              </a:rPr>
              <a:t>ي</a:t>
            </a:r>
            <a:r>
              <a:rPr lang="fa-IR" dirty="0" smtClean="0">
                <a:cs typeface="B Lotus" pitchFamily="2" charset="-78"/>
              </a:rPr>
              <a:t>ادگ</a:t>
            </a:r>
            <a:r>
              <a:rPr lang="ar-SA" dirty="0" smtClean="0">
                <a:cs typeface="B Lotus" pitchFamily="2" charset="-78"/>
              </a:rPr>
              <a:t>ي</a:t>
            </a:r>
            <a:r>
              <a:rPr lang="fa-IR" dirty="0" smtClean="0">
                <a:cs typeface="B Lotus" pitchFamily="2" charset="-78"/>
              </a:rPr>
              <a:t>ر</a:t>
            </a:r>
            <a:r>
              <a:rPr lang="ar-SA" dirty="0" smtClean="0">
                <a:cs typeface="B Lotus" pitchFamily="2" charset="-78"/>
              </a:rPr>
              <a:t>ي</a:t>
            </a:r>
            <a:r>
              <a:rPr lang="fa-IR" dirty="0" smtClean="0">
                <a:cs typeface="B Lotus" pitchFamily="2" charset="-78"/>
              </a:rPr>
              <a:t> از تجربه</a:t>
            </a:r>
          </a:p>
          <a:p>
            <a:pPr lvl="1" algn="r" rtl="1">
              <a:buFont typeface="Courier New" pitchFamily="49" charset="0"/>
              <a:buChar char="o"/>
            </a:pPr>
            <a:r>
              <a:rPr lang="fa-IR" dirty="0" smtClean="0">
                <a:cs typeface="B Lotus" pitchFamily="2" charset="-78"/>
              </a:rPr>
              <a:t>حل مسا</a:t>
            </a:r>
            <a:r>
              <a:rPr lang="ar-SA" dirty="0" smtClean="0">
                <a:cs typeface="B Lotus" pitchFamily="2" charset="-78"/>
              </a:rPr>
              <a:t>ي</a:t>
            </a:r>
            <a:r>
              <a:rPr lang="fa-IR" dirty="0" smtClean="0">
                <a:cs typeface="B Lotus" pitchFamily="2" charset="-78"/>
              </a:rPr>
              <a:t>ل از راه ب</a:t>
            </a:r>
            <a:r>
              <a:rPr lang="ar-SA" dirty="0" smtClean="0">
                <a:cs typeface="B Lotus" pitchFamily="2" charset="-78"/>
              </a:rPr>
              <a:t>ي</a:t>
            </a:r>
            <a:r>
              <a:rPr lang="fa-IR" dirty="0" smtClean="0">
                <a:cs typeface="B Lotus" pitchFamily="2" charset="-78"/>
              </a:rPr>
              <a:t>نش</a:t>
            </a:r>
          </a:p>
          <a:p>
            <a:pPr lvl="1" algn="r" rtl="1">
              <a:buFont typeface="Courier New" pitchFamily="49" charset="0"/>
              <a:buChar char="o"/>
            </a:pPr>
            <a:r>
              <a:rPr lang="fa-IR" dirty="0" smtClean="0">
                <a:cs typeface="B Lotus" pitchFamily="2" charset="-78"/>
              </a:rPr>
              <a:t>سازگار شدن با موقع</a:t>
            </a:r>
            <a:r>
              <a:rPr lang="ar-SA" dirty="0" smtClean="0">
                <a:cs typeface="B Lotus" pitchFamily="2" charset="-78"/>
              </a:rPr>
              <a:t>ي</a:t>
            </a:r>
            <a:r>
              <a:rPr lang="fa-IR" dirty="0" smtClean="0">
                <a:cs typeface="B Lotus" pitchFamily="2" charset="-78"/>
              </a:rPr>
              <a:t>تها</a:t>
            </a:r>
            <a:r>
              <a:rPr lang="ar-SA" dirty="0" smtClean="0">
                <a:cs typeface="B Lotus" pitchFamily="2" charset="-78"/>
              </a:rPr>
              <a:t>ي</a:t>
            </a:r>
            <a:r>
              <a:rPr lang="fa-IR" dirty="0" smtClean="0">
                <a:cs typeface="B Lotus" pitchFamily="2" charset="-78"/>
              </a:rPr>
              <a:t> جد</a:t>
            </a:r>
            <a:r>
              <a:rPr lang="ar-SA" dirty="0" smtClean="0">
                <a:cs typeface="B Lotus" pitchFamily="2" charset="-78"/>
              </a:rPr>
              <a:t>ي</a:t>
            </a:r>
            <a:r>
              <a:rPr lang="fa-IR" dirty="0" smtClean="0">
                <a:cs typeface="B Lotus" pitchFamily="2" charset="-78"/>
              </a:rPr>
              <a:t>د</a:t>
            </a:r>
          </a:p>
          <a:p>
            <a:pPr lvl="1" algn="r" rtl="1">
              <a:buFont typeface="Courier New" pitchFamily="49" charset="0"/>
              <a:buChar char="o"/>
            </a:pPr>
            <a:r>
              <a:rPr lang="fa-IR" dirty="0" smtClean="0">
                <a:cs typeface="B Lotus" pitchFamily="2" charset="-78"/>
              </a:rPr>
              <a:t>تمرکز و تداوم در به کار انداختن توانا</a:t>
            </a:r>
            <a:r>
              <a:rPr lang="ar-SA" dirty="0" smtClean="0">
                <a:cs typeface="B Lotus" pitchFamily="2" charset="-78"/>
              </a:rPr>
              <a:t>يي</a:t>
            </a:r>
            <a:r>
              <a:rPr lang="fa-IR" dirty="0" smtClean="0">
                <a:cs typeface="B Lotus" pitchFamily="2" charset="-78"/>
              </a:rPr>
              <a:t>ها برا</a:t>
            </a:r>
            <a:r>
              <a:rPr lang="ar-SA" dirty="0" smtClean="0">
                <a:cs typeface="B Lotus" pitchFamily="2" charset="-78"/>
              </a:rPr>
              <a:t>ي</a:t>
            </a:r>
            <a:r>
              <a:rPr lang="fa-IR" dirty="0" smtClean="0">
                <a:cs typeface="B Lotus" pitchFamily="2" charset="-78"/>
              </a:rPr>
              <a:t> رس</a:t>
            </a:r>
            <a:r>
              <a:rPr lang="ar-SA" dirty="0" smtClean="0">
                <a:cs typeface="B Lotus" pitchFamily="2" charset="-78"/>
              </a:rPr>
              <a:t>ي</a:t>
            </a:r>
            <a:r>
              <a:rPr lang="fa-IR" dirty="0" smtClean="0">
                <a:cs typeface="B Lotus" pitchFamily="2" charset="-78"/>
              </a:rPr>
              <a:t>دن به </a:t>
            </a:r>
            <a:r>
              <a:rPr lang="ar-SA" dirty="0" smtClean="0">
                <a:cs typeface="B Lotus" pitchFamily="2" charset="-78"/>
              </a:rPr>
              <a:t>ي</a:t>
            </a:r>
            <a:r>
              <a:rPr lang="fa-IR" dirty="0" smtClean="0">
                <a:cs typeface="B Lotus" pitchFamily="2" charset="-78"/>
              </a:rPr>
              <a:t>ک هدف مطلوب</a:t>
            </a:r>
            <a:endParaRPr lang="en-US" dirty="0" smtClean="0">
              <a:cs typeface="B Lotus" pitchFamily="2" charset="-78"/>
            </a:endParaRPr>
          </a:p>
        </p:txBody>
      </p:sp>
      <p:sp>
        <p:nvSpPr>
          <p:cNvPr id="4" name="Footer Placeholder 7"/>
          <p:cNvSpPr>
            <a:spLocks noGrp="1"/>
          </p:cNvSpPr>
          <p:nvPr>
            <p:ph type="ftr" sz="quarter" idx="11"/>
          </p:nvPr>
        </p:nvSpPr>
        <p:spPr>
          <a:xfrm>
            <a:off x="3124200" y="6356350"/>
            <a:ext cx="3376626" cy="365125"/>
          </a:xfrm>
        </p:spPr>
        <p:txBody>
          <a:bodyPr/>
          <a:lstStyle/>
          <a:p>
            <a:r>
              <a:rPr lang="fa-IR" dirty="0" smtClean="0">
                <a:solidFill>
                  <a:sysClr val="windowText" lastClr="000000"/>
                </a:solidFill>
                <a:cs typeface="B Titr" pitchFamily="2" charset="-78"/>
              </a:rPr>
              <a:t>کارشناسی مشاوره اداره آموزش و پرورش شهرستان بروجرد مهدی احمدپور،احمد کاوند، حمید معظمی گودرزی </a:t>
            </a:r>
            <a:endParaRPr lang="en-US" dirty="0">
              <a:solidFill>
                <a:sysClr val="windowText" lastClr="000000"/>
              </a:solidFill>
              <a:cs typeface="B Titr" pitchFamily="2" charset="-78"/>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fa-IR" altLang="zh-CN" b="1" dirty="0" smtClean="0">
                <a:solidFill>
                  <a:srgbClr val="03FD9E"/>
                </a:solidFill>
                <a:cs typeface="B Titr" pitchFamily="2" charset="-78"/>
              </a:rPr>
              <a:t>هوش از دیدگاه </a:t>
            </a:r>
            <a:r>
              <a:rPr lang="ar-SA" altLang="zh-CN" b="1" dirty="0" smtClean="0">
                <a:solidFill>
                  <a:srgbClr val="66FF33"/>
                </a:solidFill>
                <a:cs typeface="B Titr" pitchFamily="2" charset="-78"/>
              </a:rPr>
              <a:t>هوارد گاردنر</a:t>
            </a:r>
            <a:r>
              <a:rPr lang="ar-SA" altLang="zh-CN" b="1" dirty="0" smtClean="0">
                <a:solidFill>
                  <a:schemeClr val="tx2"/>
                </a:solidFill>
                <a:cs typeface="B Titr" pitchFamily="2" charset="-78"/>
              </a:rPr>
              <a:t> </a:t>
            </a:r>
            <a:endParaRPr lang="en-US" dirty="0">
              <a:cs typeface="B Titr" pitchFamily="2" charset="-78"/>
            </a:endParaRPr>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92500"/>
          </a:bodyPr>
          <a:lstStyle/>
          <a:p>
            <a:pPr algn="r" rtl="1">
              <a:buNone/>
            </a:pPr>
            <a:r>
              <a:rPr lang="ar-SA" altLang="zh-CN" dirty="0" smtClean="0">
                <a:solidFill>
                  <a:schemeClr val="tx2"/>
                </a:solidFill>
                <a:cs typeface="B Lotus" pitchFamily="2" charset="-78"/>
              </a:rPr>
              <a:t>درسال </a:t>
            </a:r>
            <a:r>
              <a:rPr lang="ar-SA" altLang="zh-CN" dirty="0" smtClean="0">
                <a:solidFill>
                  <a:srgbClr val="FF00FF"/>
                </a:solidFill>
                <a:cs typeface="B Lotus" pitchFamily="2" charset="-78"/>
              </a:rPr>
              <a:t>1983</a:t>
            </a:r>
            <a:r>
              <a:rPr lang="ar-SA" altLang="zh-CN" dirty="0" smtClean="0">
                <a:solidFill>
                  <a:schemeClr val="tx2"/>
                </a:solidFill>
                <a:cs typeface="B Lotus" pitchFamily="2" charset="-78"/>
              </a:rPr>
              <a:t> دركتاب “</a:t>
            </a:r>
            <a:r>
              <a:rPr lang="ar-SA" altLang="zh-CN" b="1" dirty="0" smtClean="0">
                <a:solidFill>
                  <a:srgbClr val="FF9900"/>
                </a:solidFill>
                <a:cs typeface="B Lotus" pitchFamily="2" charset="-78"/>
              </a:rPr>
              <a:t>قالبهای ذهن</a:t>
            </a:r>
            <a:r>
              <a:rPr lang="ar-SA" altLang="zh-CN" dirty="0" smtClean="0">
                <a:solidFill>
                  <a:schemeClr val="tx2"/>
                </a:solidFill>
                <a:cs typeface="B Lotus" pitchFamily="2" charset="-78"/>
              </a:rPr>
              <a:t>” تئوري هوشهاي چند گانه را ارائه كرد.</a:t>
            </a:r>
            <a:endParaRPr lang="en-US" altLang="zh-CN" dirty="0" smtClean="0">
              <a:solidFill>
                <a:schemeClr val="tx2"/>
              </a:solidFill>
              <a:ea typeface="SimSun" pitchFamily="2" charset="-122"/>
              <a:cs typeface="B Lotus" pitchFamily="2" charset="-78"/>
            </a:endParaRPr>
          </a:p>
          <a:p>
            <a:pPr algn="r" rtl="1">
              <a:buNone/>
            </a:pPr>
            <a:r>
              <a:rPr lang="ar-SA" altLang="zh-CN" dirty="0" smtClean="0">
                <a:solidFill>
                  <a:schemeClr val="tx2"/>
                </a:solidFill>
                <a:cs typeface="B Lotus" pitchFamily="2" charset="-78"/>
              </a:rPr>
              <a:t>وی خاطر نشان کرد یکنوع واحد و یکپارچه هوش نیست که موفقیت درزندگی را تضمین می کند بلکه طیف گسترده ای ازهوش وجود دارد.</a:t>
            </a:r>
            <a:endParaRPr lang="fa-IR" altLang="zh-CN" dirty="0" smtClean="0">
              <a:solidFill>
                <a:schemeClr val="tx2"/>
              </a:solidFill>
              <a:cs typeface="B Lotus" pitchFamily="2" charset="-78"/>
            </a:endParaRPr>
          </a:p>
          <a:p>
            <a:pPr algn="r" rtl="1">
              <a:buFont typeface="Wingdings" pitchFamily="2" charset="2"/>
              <a:buChar char="ü"/>
            </a:pPr>
            <a:r>
              <a:rPr lang="fa-IR" dirty="0" smtClean="0">
                <a:cs typeface="B Lotus" pitchFamily="2" charset="-78"/>
              </a:rPr>
              <a:t>طبق نظریه گاردنر، برای به دست آوردن تمام قابليتها و استعدادهای یک فرد، نباید تنها به بررسی ضریب هوشی پرداخت بلکه انواع هوشهای دیگر او مثل هوش موسيقيایی، هوش درون فردی، هوش تصویری-فضایی و هوش کلامی- زبانی نيزباید در نظر گرفته شود.</a:t>
            </a:r>
            <a:endParaRPr lang="en-US" dirty="0">
              <a:cs typeface="B Lotus" pitchFamily="2" charset="-78"/>
            </a:endParaRPr>
          </a:p>
        </p:txBody>
      </p:sp>
      <p:sp>
        <p:nvSpPr>
          <p:cNvPr id="4" name="Footer Placeholder 7"/>
          <p:cNvSpPr>
            <a:spLocks noGrp="1"/>
          </p:cNvSpPr>
          <p:nvPr>
            <p:ph type="ftr" sz="quarter" idx="11"/>
          </p:nvPr>
        </p:nvSpPr>
        <p:spPr>
          <a:xfrm>
            <a:off x="3124200" y="6356350"/>
            <a:ext cx="3376626" cy="365125"/>
          </a:xfrm>
        </p:spPr>
        <p:txBody>
          <a:bodyPr/>
          <a:lstStyle/>
          <a:p>
            <a:r>
              <a:rPr lang="fa-IR" dirty="0" smtClean="0">
                <a:solidFill>
                  <a:sysClr val="windowText" lastClr="000000"/>
                </a:solidFill>
                <a:cs typeface="B Titr" pitchFamily="2" charset="-78"/>
              </a:rPr>
              <a:t>کارشناسی مشاوره اداره آموزش و پرورش شهرستان بروجرد مهدی احمدپور،احمد کاوند، حمید معظمی گودرزی </a:t>
            </a:r>
            <a:endParaRPr lang="en-US" dirty="0">
              <a:solidFill>
                <a:sysClr val="windowText" lastClr="000000"/>
              </a:solidFill>
              <a:cs typeface="B Titr"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611188" y="0"/>
            <a:ext cx="7631112" cy="86518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b" anchorCtr="1"/>
          <a:lstStyle/>
          <a:p>
            <a:pPr marL="762000" indent="-762000" algn="ctr"/>
            <a:r>
              <a:rPr lang="fa-IR" sz="3600" b="1" dirty="0" smtClean="0">
                <a:solidFill>
                  <a:srgbClr val="66FF33"/>
                </a:solidFill>
                <a:cs typeface="B Titr" pitchFamily="2" charset="-78"/>
              </a:rPr>
              <a:t>گاردنر</a:t>
            </a:r>
            <a:r>
              <a:rPr lang="ar-SA" sz="3600" b="1" dirty="0" smtClean="0">
                <a:solidFill>
                  <a:srgbClr val="66FF33"/>
                </a:solidFill>
                <a:cs typeface="B Titr" pitchFamily="2" charset="-78"/>
              </a:rPr>
              <a:t> </a:t>
            </a:r>
            <a:r>
              <a:rPr lang="ar-SA" sz="3600" b="1" dirty="0">
                <a:solidFill>
                  <a:srgbClr val="66FF33"/>
                </a:solidFill>
                <a:cs typeface="B Titr" pitchFamily="2" charset="-78"/>
              </a:rPr>
              <a:t>مفهوم هشت نوع هوش را معرفي كرد:</a:t>
            </a:r>
            <a:endParaRPr lang="en-US" sz="3600" b="1" dirty="0">
              <a:solidFill>
                <a:srgbClr val="66FF33"/>
              </a:solidFill>
              <a:cs typeface="B Titr" pitchFamily="2" charset="-78"/>
            </a:endParaRPr>
          </a:p>
        </p:txBody>
      </p:sp>
      <p:sp>
        <p:nvSpPr>
          <p:cNvPr id="11267" name="Rectangle 5"/>
          <p:cNvSpPr>
            <a:spLocks noChangeArrowheads="1"/>
          </p:cNvSpPr>
          <p:nvPr/>
        </p:nvSpPr>
        <p:spPr bwMode="auto">
          <a:xfrm>
            <a:off x="714348" y="1341438"/>
            <a:ext cx="7500990" cy="487364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609600" indent="-609600" rtl="1">
              <a:lnSpc>
                <a:spcPct val="80000"/>
              </a:lnSpc>
              <a:spcBef>
                <a:spcPct val="20000"/>
              </a:spcBef>
              <a:buClr>
                <a:schemeClr val="tx2"/>
              </a:buClr>
            </a:pPr>
            <a:r>
              <a:rPr lang="en-US" altLang="zh-CN" sz="2800" dirty="0">
                <a:ea typeface="SimSun" pitchFamily="2" charset="-122"/>
                <a:cs typeface="B Lotus" pitchFamily="2" charset="-78"/>
              </a:rPr>
              <a:t>	 	</a:t>
            </a:r>
            <a:endParaRPr lang="fa-IR" altLang="zh-CN" sz="2800" dirty="0" smtClean="0">
              <a:ea typeface="SimSun" pitchFamily="2" charset="-122"/>
              <a:cs typeface="B Lotus" pitchFamily="2" charset="-78"/>
            </a:endParaRPr>
          </a:p>
          <a:p>
            <a:pPr marL="609600" indent="-609600" rtl="1">
              <a:lnSpc>
                <a:spcPct val="80000"/>
              </a:lnSpc>
              <a:spcBef>
                <a:spcPct val="20000"/>
              </a:spcBef>
              <a:buClr>
                <a:schemeClr val="tx2"/>
              </a:buClr>
            </a:pPr>
            <a:endParaRPr lang="fa-IR" altLang="zh-CN" sz="2800" dirty="0" smtClean="0">
              <a:cs typeface="B Lotus" pitchFamily="2" charset="-78"/>
            </a:endParaRPr>
          </a:p>
          <a:p>
            <a:pPr marL="609600" indent="-609600" rtl="1">
              <a:lnSpc>
                <a:spcPct val="80000"/>
              </a:lnSpc>
              <a:spcBef>
                <a:spcPct val="20000"/>
              </a:spcBef>
              <a:buClr>
                <a:schemeClr val="tx2"/>
              </a:buClr>
            </a:pPr>
            <a:endParaRPr lang="fa-IR" altLang="zh-CN" sz="2800" dirty="0" smtClean="0">
              <a:cs typeface="B Lotus" pitchFamily="2" charset="-78"/>
            </a:endParaRPr>
          </a:p>
          <a:p>
            <a:pPr marL="609600" indent="-609600" rtl="1">
              <a:lnSpc>
                <a:spcPct val="80000"/>
              </a:lnSpc>
              <a:spcBef>
                <a:spcPct val="20000"/>
              </a:spcBef>
              <a:buClr>
                <a:schemeClr val="tx2"/>
              </a:buClr>
            </a:pPr>
            <a:r>
              <a:rPr lang="en-US" altLang="zh-CN" sz="2800" dirty="0">
                <a:ea typeface="SimSun" pitchFamily="2" charset="-122"/>
                <a:cs typeface="B Lotus" pitchFamily="2" charset="-78"/>
              </a:rPr>
              <a:t>	</a:t>
            </a:r>
            <a:r>
              <a:rPr lang="en-US" altLang="zh-CN" sz="2800" dirty="0" smtClean="0">
                <a:ea typeface="SimSun" pitchFamily="2" charset="-122"/>
                <a:cs typeface="B Lotus" pitchFamily="2" charset="-78"/>
              </a:rPr>
              <a:t>  </a:t>
            </a:r>
          </a:p>
          <a:p>
            <a:pPr marL="609600" indent="-609600" rtl="1">
              <a:lnSpc>
                <a:spcPct val="80000"/>
              </a:lnSpc>
              <a:spcBef>
                <a:spcPct val="20000"/>
              </a:spcBef>
              <a:buClr>
                <a:schemeClr val="tx2"/>
              </a:buClr>
            </a:pPr>
            <a:r>
              <a:rPr lang="en-US" altLang="zh-CN" sz="2800" dirty="0" smtClean="0">
                <a:ea typeface="SimSun" pitchFamily="2" charset="-122"/>
                <a:cs typeface="B Lotus" pitchFamily="2" charset="-78"/>
              </a:rPr>
              <a:t> </a:t>
            </a:r>
            <a:endParaRPr lang="fa-IR" altLang="zh-CN" sz="2800" dirty="0" smtClean="0">
              <a:ea typeface="SimSun" pitchFamily="2" charset="-122"/>
              <a:cs typeface="B Lotus" pitchFamily="2" charset="-78"/>
            </a:endParaRPr>
          </a:p>
          <a:p>
            <a:pPr marL="609600" indent="-609600" rtl="1">
              <a:lnSpc>
                <a:spcPct val="80000"/>
              </a:lnSpc>
              <a:spcBef>
                <a:spcPct val="20000"/>
              </a:spcBef>
              <a:buClr>
                <a:schemeClr val="tx2"/>
              </a:buClr>
            </a:pPr>
            <a:endParaRPr lang="fa-IR" altLang="zh-CN" sz="2800" dirty="0" smtClean="0">
              <a:ea typeface="SimSun" pitchFamily="2" charset="-122"/>
              <a:cs typeface="B Lotus" pitchFamily="2" charset="-78"/>
            </a:endParaRPr>
          </a:p>
          <a:p>
            <a:pPr marL="609600" indent="-609600" rtl="1">
              <a:lnSpc>
                <a:spcPct val="80000"/>
              </a:lnSpc>
              <a:spcBef>
                <a:spcPct val="20000"/>
              </a:spcBef>
              <a:buClr>
                <a:schemeClr val="tx2"/>
              </a:buClr>
            </a:pPr>
            <a:endParaRPr lang="fa-IR" altLang="zh-CN" sz="2800" dirty="0" smtClean="0">
              <a:ea typeface="SimSun" pitchFamily="2" charset="-122"/>
              <a:cs typeface="B Lotus" pitchFamily="2" charset="-78"/>
            </a:endParaRPr>
          </a:p>
          <a:p>
            <a:pPr marL="609600" indent="-609600" algn="ctr" rtl="1">
              <a:lnSpc>
                <a:spcPct val="80000"/>
              </a:lnSpc>
              <a:spcBef>
                <a:spcPct val="20000"/>
              </a:spcBef>
              <a:buClr>
                <a:schemeClr val="tx2"/>
              </a:buClr>
            </a:pPr>
            <a:endParaRPr lang="en-US" sz="2800" dirty="0">
              <a:cs typeface="B Lotus" pitchFamily="2" charset="-78"/>
            </a:endParaRPr>
          </a:p>
        </p:txBody>
      </p:sp>
      <p:sp>
        <p:nvSpPr>
          <p:cNvPr id="11268" name="AutoShape 6"/>
          <p:cNvSpPr>
            <a:spLocks/>
          </p:cNvSpPr>
          <p:nvPr/>
        </p:nvSpPr>
        <p:spPr bwMode="auto">
          <a:xfrm>
            <a:off x="5648329" y="1412875"/>
            <a:ext cx="217487" cy="792163"/>
          </a:xfrm>
          <a:prstGeom prst="rightBrace">
            <a:avLst>
              <a:gd name="adj1" fmla="val 30353"/>
              <a:gd name="adj2" fmla="val 50000"/>
            </a:avLst>
          </a:prstGeom>
          <a:noFill/>
          <a:ln w="38100">
            <a:solidFill>
              <a:srgbClr val="FF00FF"/>
            </a:solidFill>
            <a:round/>
            <a:headEnd/>
            <a:tailEnd/>
          </a:ln>
        </p:spPr>
        <p:txBody>
          <a:bodyPr wrap="none" anchor="ctr"/>
          <a:lstStyle/>
          <a:p>
            <a:endParaRPr lang="en-US"/>
          </a:p>
        </p:txBody>
      </p:sp>
      <p:sp>
        <p:nvSpPr>
          <p:cNvPr id="11269" name="Line 7"/>
          <p:cNvSpPr>
            <a:spLocks noChangeShapeType="1"/>
          </p:cNvSpPr>
          <p:nvPr/>
        </p:nvSpPr>
        <p:spPr bwMode="auto">
          <a:xfrm>
            <a:off x="6008691" y="1773238"/>
            <a:ext cx="719138" cy="0"/>
          </a:xfrm>
          <a:prstGeom prst="line">
            <a:avLst/>
          </a:prstGeom>
          <a:noFill/>
          <a:ln w="25400">
            <a:solidFill>
              <a:schemeClr val="tx1"/>
            </a:solidFill>
            <a:round/>
            <a:headEnd/>
            <a:tailEnd type="triangle" w="med" len="med"/>
          </a:ln>
        </p:spPr>
        <p:txBody>
          <a:bodyPr/>
          <a:lstStyle/>
          <a:p>
            <a:endParaRPr lang="en-US"/>
          </a:p>
        </p:txBody>
      </p:sp>
      <p:sp>
        <p:nvSpPr>
          <p:cNvPr id="11270" name="Rectangle 8"/>
          <p:cNvSpPr>
            <a:spLocks noChangeArrowheads="1"/>
          </p:cNvSpPr>
          <p:nvPr/>
        </p:nvSpPr>
        <p:spPr bwMode="auto">
          <a:xfrm>
            <a:off x="6872291" y="1412875"/>
            <a:ext cx="719138" cy="576263"/>
          </a:xfrm>
          <a:prstGeom prst="rect">
            <a:avLst/>
          </a:prstGeom>
          <a:noFill/>
          <a:ln w="0">
            <a:solidFill>
              <a:schemeClr val="tx1"/>
            </a:solidFill>
            <a:miter lim="800000"/>
            <a:headEnd/>
            <a:tailEnd/>
          </a:ln>
        </p:spPr>
        <p:txBody>
          <a:bodyPr wrap="none" lIns="90000" tIns="46800" rIns="90000" bIns="46800" anchor="ctr"/>
          <a:lstStyle/>
          <a:p>
            <a:pPr algn="ctr"/>
            <a:r>
              <a:rPr lang="en-US" sz="2800" b="1" dirty="0">
                <a:solidFill>
                  <a:srgbClr val="FFFF00"/>
                </a:solidFill>
              </a:rPr>
              <a:t>IQ</a:t>
            </a:r>
          </a:p>
        </p:txBody>
      </p:sp>
      <p:sp>
        <p:nvSpPr>
          <p:cNvPr id="11271" name="AutoShape 9"/>
          <p:cNvSpPr>
            <a:spLocks/>
          </p:cNvSpPr>
          <p:nvPr/>
        </p:nvSpPr>
        <p:spPr bwMode="auto">
          <a:xfrm>
            <a:off x="5143504" y="4292600"/>
            <a:ext cx="431800" cy="1296988"/>
          </a:xfrm>
          <a:prstGeom prst="rightBrace">
            <a:avLst>
              <a:gd name="adj1" fmla="val 25031"/>
              <a:gd name="adj2" fmla="val 50000"/>
            </a:avLst>
          </a:prstGeom>
          <a:noFill/>
          <a:ln w="38100">
            <a:solidFill>
              <a:srgbClr val="FF00FF"/>
            </a:solidFill>
            <a:round/>
            <a:headEnd/>
            <a:tailEnd/>
          </a:ln>
        </p:spPr>
        <p:txBody>
          <a:bodyPr wrap="none" anchor="ctr"/>
          <a:lstStyle/>
          <a:p>
            <a:endParaRPr lang="en-US"/>
          </a:p>
        </p:txBody>
      </p:sp>
      <p:sp>
        <p:nvSpPr>
          <p:cNvPr id="11272" name="Line 10"/>
          <p:cNvSpPr>
            <a:spLocks noChangeShapeType="1"/>
          </p:cNvSpPr>
          <p:nvPr/>
        </p:nvSpPr>
        <p:spPr bwMode="auto">
          <a:xfrm>
            <a:off x="5792791" y="4941888"/>
            <a:ext cx="792163" cy="0"/>
          </a:xfrm>
          <a:prstGeom prst="line">
            <a:avLst/>
          </a:prstGeom>
          <a:noFill/>
          <a:ln w="25400">
            <a:solidFill>
              <a:schemeClr val="tx1"/>
            </a:solidFill>
            <a:round/>
            <a:headEnd/>
            <a:tailEnd type="triangle" w="med" len="med"/>
          </a:ln>
        </p:spPr>
        <p:txBody>
          <a:bodyPr/>
          <a:lstStyle/>
          <a:p>
            <a:endParaRPr lang="en-US"/>
          </a:p>
        </p:txBody>
      </p:sp>
      <p:sp>
        <p:nvSpPr>
          <p:cNvPr id="11273" name="Rectangle 11"/>
          <p:cNvSpPr>
            <a:spLocks noChangeArrowheads="1"/>
          </p:cNvSpPr>
          <p:nvPr/>
        </p:nvSpPr>
        <p:spPr bwMode="auto">
          <a:xfrm>
            <a:off x="6800854" y="4581525"/>
            <a:ext cx="790575" cy="576263"/>
          </a:xfrm>
          <a:prstGeom prst="rect">
            <a:avLst/>
          </a:prstGeom>
          <a:noFill/>
          <a:ln w="0">
            <a:solidFill>
              <a:schemeClr val="tx1"/>
            </a:solidFill>
            <a:miter lim="800000"/>
            <a:headEnd/>
            <a:tailEnd/>
          </a:ln>
        </p:spPr>
        <p:txBody>
          <a:bodyPr wrap="none" anchor="ctr"/>
          <a:lstStyle/>
          <a:p>
            <a:pPr algn="ctr"/>
            <a:r>
              <a:rPr lang="en-US" sz="2800" b="1">
                <a:solidFill>
                  <a:srgbClr val="FFFF00"/>
                </a:solidFill>
              </a:rPr>
              <a:t>EQ</a:t>
            </a:r>
          </a:p>
        </p:txBody>
      </p:sp>
      <p:sp>
        <p:nvSpPr>
          <p:cNvPr id="11274" name="AutoShape 12"/>
          <p:cNvSpPr>
            <a:spLocks/>
          </p:cNvSpPr>
          <p:nvPr/>
        </p:nvSpPr>
        <p:spPr bwMode="auto">
          <a:xfrm>
            <a:off x="5432429" y="2565400"/>
            <a:ext cx="431800" cy="1296988"/>
          </a:xfrm>
          <a:prstGeom prst="rightBrace">
            <a:avLst>
              <a:gd name="adj1" fmla="val 25031"/>
              <a:gd name="adj2" fmla="val 50000"/>
            </a:avLst>
          </a:prstGeom>
          <a:noFill/>
          <a:ln w="38100">
            <a:solidFill>
              <a:srgbClr val="FF00FF"/>
            </a:solidFill>
            <a:round/>
            <a:headEnd/>
            <a:tailEnd/>
          </a:ln>
        </p:spPr>
        <p:txBody>
          <a:bodyPr wrap="none" anchor="ctr"/>
          <a:lstStyle/>
          <a:p>
            <a:endParaRPr lang="en-US"/>
          </a:p>
        </p:txBody>
      </p:sp>
      <p:sp>
        <p:nvSpPr>
          <p:cNvPr id="11275" name="Line 13"/>
          <p:cNvSpPr>
            <a:spLocks noChangeShapeType="1"/>
          </p:cNvSpPr>
          <p:nvPr/>
        </p:nvSpPr>
        <p:spPr bwMode="auto">
          <a:xfrm>
            <a:off x="6008691" y="3213100"/>
            <a:ext cx="719138" cy="0"/>
          </a:xfrm>
          <a:prstGeom prst="line">
            <a:avLst/>
          </a:prstGeom>
          <a:noFill/>
          <a:ln w="25400">
            <a:solidFill>
              <a:schemeClr val="tx1"/>
            </a:solidFill>
            <a:round/>
            <a:headEnd/>
            <a:tailEnd type="triangle" w="med" len="med"/>
          </a:ln>
        </p:spPr>
        <p:txBody>
          <a:bodyPr/>
          <a:lstStyle/>
          <a:p>
            <a:endParaRPr lang="en-US"/>
          </a:p>
        </p:txBody>
      </p:sp>
      <p:sp>
        <p:nvSpPr>
          <p:cNvPr id="11276" name="Rectangle 14"/>
          <p:cNvSpPr>
            <a:spLocks noChangeArrowheads="1"/>
          </p:cNvSpPr>
          <p:nvPr/>
        </p:nvSpPr>
        <p:spPr bwMode="auto">
          <a:xfrm>
            <a:off x="6872291" y="2852738"/>
            <a:ext cx="719138" cy="576262"/>
          </a:xfrm>
          <a:prstGeom prst="rect">
            <a:avLst/>
          </a:prstGeom>
          <a:noFill/>
          <a:ln w="0">
            <a:solidFill>
              <a:schemeClr val="tx1"/>
            </a:solidFill>
            <a:miter lim="800000"/>
            <a:headEnd/>
            <a:tailEnd/>
          </a:ln>
        </p:spPr>
        <p:txBody>
          <a:bodyPr wrap="none" lIns="90000" tIns="46800" rIns="90000" bIns="46800" anchor="ctr"/>
          <a:lstStyle/>
          <a:p>
            <a:pPr algn="ctr"/>
            <a:r>
              <a:rPr lang="en-US" sz="2800" b="1">
                <a:solidFill>
                  <a:srgbClr val="FFFF00"/>
                </a:solidFill>
              </a:rPr>
              <a:t>PQ</a:t>
            </a:r>
          </a:p>
        </p:txBody>
      </p:sp>
      <p:sp>
        <p:nvSpPr>
          <p:cNvPr id="13" name="Footer Placeholder 7"/>
          <p:cNvSpPr>
            <a:spLocks noGrp="1"/>
          </p:cNvSpPr>
          <p:nvPr>
            <p:ph type="ftr" sz="quarter" idx="11"/>
          </p:nvPr>
        </p:nvSpPr>
        <p:spPr>
          <a:xfrm>
            <a:off x="3124200" y="6356350"/>
            <a:ext cx="3376626" cy="365125"/>
          </a:xfrm>
        </p:spPr>
        <p:txBody>
          <a:bodyPr/>
          <a:lstStyle/>
          <a:p>
            <a:r>
              <a:rPr lang="fa-IR" dirty="0" smtClean="0">
                <a:solidFill>
                  <a:sysClr val="windowText" lastClr="000000"/>
                </a:solidFill>
                <a:cs typeface="B Titr" pitchFamily="2" charset="-78"/>
              </a:rPr>
              <a:t>کارشناسی مشاوره اداره آموزش و پرورش شهرستان بروجرد مهدی احمدپور،احمد کاوند، حمید معظمی گودرزی </a:t>
            </a:r>
            <a:endParaRPr lang="en-US" dirty="0">
              <a:solidFill>
                <a:sysClr val="windowText" lastClr="000000"/>
              </a:solidFill>
              <a:cs typeface="B Titr" pitchFamily="2" charset="-78"/>
            </a:endParaRPr>
          </a:p>
        </p:txBody>
      </p:sp>
      <p:sp>
        <p:nvSpPr>
          <p:cNvPr id="14" name="Title 1"/>
          <p:cNvSpPr>
            <a:spLocks noGrp="1"/>
          </p:cNvSpPr>
          <p:nvPr>
            <p:ph type="title"/>
          </p:nvPr>
        </p:nvSpPr>
        <p:spPr>
          <a:xfrm>
            <a:off x="714348" y="1428736"/>
            <a:ext cx="8229600" cy="1143000"/>
          </a:xfrm>
        </p:spPr>
        <p:txBody>
          <a:bodyPr>
            <a:normAutofit fontScale="90000"/>
          </a:bodyPr>
          <a:lstStyle/>
          <a:p>
            <a:pPr marL="609600" indent="-609600" algn="l" rtl="1">
              <a:lnSpc>
                <a:spcPct val="80000"/>
              </a:lnSpc>
              <a:spcBef>
                <a:spcPct val="20000"/>
              </a:spcBef>
            </a:pPr>
            <a:r>
              <a:rPr lang="fa-IR" altLang="zh-CN" dirty="0" smtClean="0">
                <a:cs typeface="B Lotus" pitchFamily="2" charset="-78"/>
              </a:rPr>
              <a:t>ریاضی _منطقی</a:t>
            </a:r>
            <a:r>
              <a:rPr lang="en-US" altLang="zh-CN" dirty="0" smtClean="0">
                <a:cs typeface="B Lotus" pitchFamily="2" charset="-78"/>
              </a:rPr>
              <a:t> </a:t>
            </a:r>
            <a:r>
              <a:rPr lang="fa-IR" altLang="zh-CN" dirty="0" smtClean="0">
                <a:cs typeface="B Lotus" pitchFamily="2" charset="-78"/>
              </a:rPr>
              <a:t>- 1</a:t>
            </a:r>
            <a:r>
              <a:rPr lang="en-US" altLang="zh-CN" dirty="0" smtClean="0">
                <a:ea typeface="SimSun" pitchFamily="2" charset="-122"/>
                <a:cs typeface="B Lotus" pitchFamily="2" charset="-78"/>
              </a:rPr>
              <a:t/>
            </a:r>
            <a:br>
              <a:rPr lang="en-US" altLang="zh-CN" dirty="0" smtClean="0">
                <a:ea typeface="SimSun" pitchFamily="2" charset="-122"/>
                <a:cs typeface="B Lotus" pitchFamily="2" charset="-78"/>
              </a:rPr>
            </a:br>
            <a:r>
              <a:rPr lang="en-US" altLang="zh-CN" dirty="0" smtClean="0">
                <a:ea typeface="SimSun" pitchFamily="2" charset="-122"/>
                <a:cs typeface="B Lotus" pitchFamily="2" charset="-78"/>
              </a:rPr>
              <a:t>                                           </a:t>
            </a:r>
            <a:r>
              <a:rPr lang="fa-IR" altLang="zh-CN" dirty="0" smtClean="0">
                <a:cs typeface="B Lotus" pitchFamily="2" charset="-78"/>
              </a:rPr>
              <a:t>زبانشناسی- 2</a:t>
            </a:r>
            <a:endParaRPr lang="en-US" dirty="0">
              <a:cs typeface="B Lotus" pitchFamily="2" charset="-78"/>
            </a:endParaRPr>
          </a:p>
        </p:txBody>
      </p:sp>
      <p:sp>
        <p:nvSpPr>
          <p:cNvPr id="15" name="Title 3"/>
          <p:cNvSpPr txBox="1">
            <a:spLocks/>
          </p:cNvSpPr>
          <p:nvPr/>
        </p:nvSpPr>
        <p:spPr>
          <a:xfrm>
            <a:off x="714348" y="2786058"/>
            <a:ext cx="8229600" cy="1143000"/>
          </a:xfrm>
          <a:prstGeom prst="rect">
            <a:avLst/>
          </a:prstGeom>
        </p:spPr>
        <p:txBody>
          <a:bodyPr vert="horz" lIns="91440" tIns="45720" rIns="91440" bIns="45720" rtlCol="0" anchor="ctr">
            <a:normAutofit fontScale="82500" lnSpcReduction="20000"/>
          </a:bodyPr>
          <a:lstStyle/>
          <a:p>
            <a:pPr marL="609600" marR="0" lvl="0" indent="-609600" algn="l" defTabSz="914400" rtl="1" eaLnBrk="1" fontAlgn="auto" latinLnBrk="0" hangingPunct="1">
              <a:lnSpc>
                <a:spcPct val="80000"/>
              </a:lnSpc>
              <a:spcBef>
                <a:spcPct val="20000"/>
              </a:spcBef>
              <a:spcAft>
                <a:spcPts val="0"/>
              </a:spcAft>
              <a:buClrTx/>
              <a:buSzTx/>
              <a:buFontTx/>
              <a:buNone/>
              <a:tabLst/>
              <a:defRPr/>
            </a:pPr>
            <a:r>
              <a:rPr kumimoji="0" lang="fa-IR" altLang="zh-CN" sz="4400" b="0" i="0" u="none" strike="noStrike" kern="1200" cap="none" spc="0" normalizeH="0" baseline="0" noProof="0" dirty="0" smtClean="0">
                <a:ln>
                  <a:noFill/>
                </a:ln>
                <a:solidFill>
                  <a:schemeClr val="tx1"/>
                </a:solidFill>
                <a:effectLst/>
                <a:uLnTx/>
                <a:uFillTx/>
                <a:latin typeface="+mj-lt"/>
                <a:ea typeface="+mj-ea"/>
                <a:cs typeface="B Lotus" pitchFamily="2" charset="-78"/>
              </a:rPr>
              <a:t>بدنی _حرکتی-3</a:t>
            </a:r>
            <a:r>
              <a:rPr kumimoji="0" lang="en-US" altLang="zh-CN" sz="4400" b="0" i="0" u="none" strike="noStrike" kern="1200" cap="none" spc="0" normalizeH="0" baseline="0" noProof="0" dirty="0" smtClean="0">
                <a:ln>
                  <a:noFill/>
                </a:ln>
                <a:solidFill>
                  <a:schemeClr val="tx1"/>
                </a:solidFill>
                <a:effectLst/>
                <a:uLnTx/>
                <a:uFillTx/>
                <a:latin typeface="+mj-lt"/>
                <a:ea typeface="SimSun" pitchFamily="2" charset="-122"/>
                <a:cs typeface="B Lotus" pitchFamily="2" charset="-78"/>
              </a:rPr>
              <a:t/>
            </a:r>
            <a:br>
              <a:rPr kumimoji="0" lang="en-US" altLang="zh-CN" sz="4400" b="0" i="0" u="none" strike="noStrike" kern="1200" cap="none" spc="0" normalizeH="0" baseline="0" noProof="0" dirty="0" smtClean="0">
                <a:ln>
                  <a:noFill/>
                </a:ln>
                <a:solidFill>
                  <a:schemeClr val="tx1"/>
                </a:solidFill>
                <a:effectLst/>
                <a:uLnTx/>
                <a:uFillTx/>
                <a:latin typeface="+mj-lt"/>
                <a:ea typeface="SimSun" pitchFamily="2" charset="-122"/>
                <a:cs typeface="B Lotus" pitchFamily="2" charset="-78"/>
              </a:rPr>
            </a:br>
            <a:r>
              <a:rPr kumimoji="0" lang="en-US" altLang="zh-CN" sz="4400" b="0" i="0" u="none" strike="noStrike" kern="1200" cap="none" spc="0" normalizeH="0" baseline="0" noProof="0" dirty="0" smtClean="0">
                <a:ln>
                  <a:noFill/>
                </a:ln>
                <a:solidFill>
                  <a:schemeClr val="tx1"/>
                </a:solidFill>
                <a:effectLst/>
                <a:uLnTx/>
                <a:uFillTx/>
                <a:latin typeface="+mj-lt"/>
                <a:ea typeface="SimSun" pitchFamily="2" charset="-122"/>
                <a:cs typeface="B Lotus" pitchFamily="2" charset="-78"/>
              </a:rPr>
              <a:t>	              </a:t>
            </a:r>
            <a:r>
              <a:rPr kumimoji="0" lang="fa-IR" altLang="zh-CN" sz="4400" b="0" i="0" u="none" strike="noStrike" kern="1200" cap="none" spc="0" normalizeH="0" baseline="0" noProof="0" dirty="0" smtClean="0">
                <a:ln>
                  <a:noFill/>
                </a:ln>
                <a:solidFill>
                  <a:schemeClr val="tx1"/>
                </a:solidFill>
                <a:effectLst/>
                <a:uLnTx/>
                <a:uFillTx/>
                <a:latin typeface="+mj-lt"/>
                <a:ea typeface="+mj-ea"/>
                <a:cs typeface="B Lotus" pitchFamily="2" charset="-78"/>
              </a:rPr>
              <a:t>فضایی	-4</a:t>
            </a:r>
            <a:r>
              <a:rPr kumimoji="0" lang="en-US" altLang="zh-CN" sz="4400" b="0" i="0" u="none" strike="noStrike" kern="1200" cap="none" spc="0" normalizeH="0" baseline="0" noProof="0" dirty="0" smtClean="0">
                <a:ln>
                  <a:noFill/>
                </a:ln>
                <a:solidFill>
                  <a:schemeClr val="tx1"/>
                </a:solidFill>
                <a:effectLst/>
                <a:uLnTx/>
                <a:uFillTx/>
                <a:latin typeface="+mj-lt"/>
                <a:ea typeface="SimSun" pitchFamily="2" charset="-122"/>
                <a:cs typeface="B Lotus" pitchFamily="2" charset="-78"/>
              </a:rPr>
              <a:t/>
            </a:r>
            <a:br>
              <a:rPr kumimoji="0" lang="en-US" altLang="zh-CN" sz="4400" b="0" i="0" u="none" strike="noStrike" kern="1200" cap="none" spc="0" normalizeH="0" baseline="0" noProof="0" dirty="0" smtClean="0">
                <a:ln>
                  <a:noFill/>
                </a:ln>
                <a:solidFill>
                  <a:schemeClr val="tx1"/>
                </a:solidFill>
                <a:effectLst/>
                <a:uLnTx/>
                <a:uFillTx/>
                <a:latin typeface="+mj-lt"/>
                <a:ea typeface="SimSun" pitchFamily="2" charset="-122"/>
                <a:cs typeface="B Lotus" pitchFamily="2" charset="-78"/>
              </a:rPr>
            </a:br>
            <a:r>
              <a:rPr kumimoji="0" lang="en-US" altLang="zh-CN" sz="4400" b="0" i="0" u="none" strike="noStrike" kern="1200" cap="none" spc="0" normalizeH="0" baseline="0" noProof="0" dirty="0" smtClean="0">
                <a:ln>
                  <a:noFill/>
                </a:ln>
                <a:solidFill>
                  <a:schemeClr val="tx1"/>
                </a:solidFill>
                <a:effectLst/>
                <a:uLnTx/>
                <a:uFillTx/>
                <a:latin typeface="+mj-lt"/>
                <a:ea typeface="SimSun" pitchFamily="2" charset="-122"/>
                <a:cs typeface="B Lotus" pitchFamily="2" charset="-78"/>
              </a:rPr>
              <a:t>	</a:t>
            </a:r>
            <a:r>
              <a:rPr kumimoji="0" lang="fa-IR" altLang="zh-CN" sz="4400" b="0" i="0" u="none" strike="noStrike" kern="1200" cap="none" spc="0" normalizeH="0" baseline="0" noProof="0" dirty="0" smtClean="0">
                <a:ln>
                  <a:noFill/>
                </a:ln>
                <a:solidFill>
                  <a:schemeClr val="tx1"/>
                </a:solidFill>
                <a:effectLst/>
                <a:uLnTx/>
                <a:uFillTx/>
                <a:latin typeface="+mj-lt"/>
                <a:ea typeface="+mj-ea"/>
                <a:cs typeface="B Lotus" pitchFamily="2" charset="-78"/>
              </a:rPr>
              <a:t>موسیقی  - 5</a:t>
            </a:r>
            <a:endParaRPr kumimoji="0" lang="en-US" sz="4400" b="0" i="0" u="none" strike="noStrike" kern="1200" cap="none" spc="0" normalizeH="0" baseline="0" noProof="0" dirty="0">
              <a:ln>
                <a:noFill/>
              </a:ln>
              <a:solidFill>
                <a:schemeClr val="tx1"/>
              </a:solidFill>
              <a:effectLst/>
              <a:uLnTx/>
              <a:uFillTx/>
              <a:latin typeface="+mj-lt"/>
              <a:ea typeface="+mj-ea"/>
              <a:cs typeface="B Lotus" pitchFamily="2" charset="-78"/>
            </a:endParaRPr>
          </a:p>
        </p:txBody>
      </p:sp>
      <p:sp>
        <p:nvSpPr>
          <p:cNvPr id="16" name="Title 4"/>
          <p:cNvSpPr txBox="1">
            <a:spLocks/>
          </p:cNvSpPr>
          <p:nvPr/>
        </p:nvSpPr>
        <p:spPr>
          <a:xfrm>
            <a:off x="771556" y="4357694"/>
            <a:ext cx="8229600" cy="1143000"/>
          </a:xfrm>
          <a:prstGeom prst="rect">
            <a:avLst/>
          </a:prstGeom>
        </p:spPr>
        <p:txBody>
          <a:bodyPr vert="horz" lIns="91440" tIns="45720" rIns="91440" bIns="45720" rtlCol="0" anchor="ctr">
            <a:normAutofit fontScale="82500" lnSpcReduction="20000"/>
          </a:bodyPr>
          <a:lstStyle/>
          <a:p>
            <a:pPr marL="609600" marR="0" lvl="0" indent="-609600" algn="l" defTabSz="914400" rtl="1" eaLnBrk="1" fontAlgn="auto" latinLnBrk="0" hangingPunct="1">
              <a:lnSpc>
                <a:spcPct val="80000"/>
              </a:lnSpc>
              <a:spcBef>
                <a:spcPct val="20000"/>
              </a:spcBef>
              <a:spcAft>
                <a:spcPts val="0"/>
              </a:spcAft>
              <a:buClrTx/>
              <a:buSzTx/>
              <a:buFontTx/>
              <a:buNone/>
              <a:tabLst/>
              <a:defRPr/>
            </a:pPr>
            <a:r>
              <a:rPr kumimoji="0" lang="en-US" altLang="zh-CN" sz="4400" b="0" i="0" u="none" strike="noStrike" kern="1200" cap="none" spc="0" normalizeH="0" baseline="0" noProof="0" dirty="0" smtClean="0">
                <a:ln>
                  <a:noFill/>
                </a:ln>
                <a:solidFill>
                  <a:schemeClr val="tx1"/>
                </a:solidFill>
                <a:effectLst/>
                <a:uLnTx/>
                <a:uFillTx/>
                <a:latin typeface="+mj-lt"/>
                <a:ea typeface="SimSun" pitchFamily="2" charset="-122"/>
                <a:cs typeface="B Lotus" pitchFamily="2" charset="-78"/>
              </a:rPr>
              <a:t> </a:t>
            </a:r>
            <a:r>
              <a:rPr kumimoji="0" lang="fa-IR" altLang="zh-CN" sz="4400" b="0" i="0" u="none" strike="noStrike" kern="1200" cap="none" spc="0" normalizeH="0" baseline="0" noProof="0" dirty="0" smtClean="0">
                <a:ln>
                  <a:noFill/>
                </a:ln>
                <a:solidFill>
                  <a:schemeClr val="tx1"/>
                </a:solidFill>
                <a:effectLst/>
                <a:uLnTx/>
                <a:uFillTx/>
                <a:latin typeface="+mj-lt"/>
                <a:ea typeface="+mj-ea"/>
                <a:cs typeface="B Lotus" pitchFamily="2" charset="-78"/>
              </a:rPr>
              <a:t>بیرون فردی </a:t>
            </a:r>
            <a:r>
              <a:rPr kumimoji="0" lang="en-US" altLang="zh-CN" sz="4400" b="0" i="0" u="none" strike="noStrike" kern="1200" cap="none" spc="0" normalizeH="0" baseline="0" noProof="0" dirty="0" smtClean="0">
                <a:ln>
                  <a:noFill/>
                </a:ln>
                <a:solidFill>
                  <a:schemeClr val="tx1"/>
                </a:solidFill>
                <a:effectLst/>
                <a:uLnTx/>
                <a:uFillTx/>
                <a:latin typeface="+mj-lt"/>
                <a:ea typeface="SimSun" pitchFamily="2" charset="-122"/>
                <a:cs typeface="B Lotus" pitchFamily="2" charset="-78"/>
              </a:rPr>
              <a:t> </a:t>
            </a:r>
            <a:r>
              <a:rPr kumimoji="0" lang="fa-IR" altLang="zh-CN" sz="4400" b="0" i="0" u="none" strike="noStrike" kern="1200" cap="none" spc="0" normalizeH="0" baseline="0" noProof="0" dirty="0" smtClean="0">
                <a:ln>
                  <a:noFill/>
                </a:ln>
                <a:solidFill>
                  <a:schemeClr val="tx1"/>
                </a:solidFill>
                <a:effectLst/>
                <a:uLnTx/>
                <a:uFillTx/>
                <a:latin typeface="+mj-lt"/>
                <a:ea typeface="SimSun" pitchFamily="2" charset="-122"/>
                <a:cs typeface="B Lotus" pitchFamily="2" charset="-78"/>
              </a:rPr>
              <a:t>- 6</a:t>
            </a:r>
            <a:r>
              <a:rPr kumimoji="0" lang="en-US" altLang="zh-CN" sz="4400" b="0" i="0" u="none" strike="noStrike" kern="1200" cap="none" spc="0" normalizeH="0" baseline="0" noProof="0" dirty="0" smtClean="0">
                <a:ln>
                  <a:noFill/>
                </a:ln>
                <a:solidFill>
                  <a:schemeClr val="tx1"/>
                </a:solidFill>
                <a:effectLst/>
                <a:uLnTx/>
                <a:uFillTx/>
                <a:latin typeface="+mj-lt"/>
                <a:ea typeface="SimSun" pitchFamily="2" charset="-122"/>
                <a:cs typeface="B Lotus" pitchFamily="2" charset="-78"/>
              </a:rPr>
              <a:t/>
            </a:r>
            <a:br>
              <a:rPr kumimoji="0" lang="en-US" altLang="zh-CN" sz="4400" b="0" i="0" u="none" strike="noStrike" kern="1200" cap="none" spc="0" normalizeH="0" baseline="0" noProof="0" dirty="0" smtClean="0">
                <a:ln>
                  <a:noFill/>
                </a:ln>
                <a:solidFill>
                  <a:schemeClr val="tx1"/>
                </a:solidFill>
                <a:effectLst/>
                <a:uLnTx/>
                <a:uFillTx/>
                <a:latin typeface="+mj-lt"/>
                <a:ea typeface="SimSun" pitchFamily="2" charset="-122"/>
                <a:cs typeface="B Lotus" pitchFamily="2" charset="-78"/>
              </a:rPr>
            </a:br>
            <a:r>
              <a:rPr kumimoji="0" lang="en-US" altLang="zh-CN" sz="4400" b="0" i="0" u="none" strike="noStrike" kern="1200" cap="none" spc="0" normalizeH="0" baseline="0" noProof="0" dirty="0" smtClean="0">
                <a:ln>
                  <a:noFill/>
                </a:ln>
                <a:solidFill>
                  <a:schemeClr val="tx1"/>
                </a:solidFill>
                <a:effectLst/>
                <a:uLnTx/>
                <a:uFillTx/>
                <a:latin typeface="+mj-lt"/>
                <a:ea typeface="SimSun" pitchFamily="2" charset="-122"/>
                <a:cs typeface="B Lotus" pitchFamily="2" charset="-78"/>
              </a:rPr>
              <a:t>	</a:t>
            </a:r>
            <a:r>
              <a:rPr kumimoji="0" lang="fa-IR" altLang="zh-CN" sz="4400" b="0" i="0" u="none" strike="noStrike" kern="1200" cap="none" spc="0" normalizeH="0" baseline="0" noProof="0" dirty="0" smtClean="0">
                <a:ln>
                  <a:noFill/>
                </a:ln>
                <a:solidFill>
                  <a:schemeClr val="tx1"/>
                </a:solidFill>
                <a:effectLst/>
                <a:uLnTx/>
                <a:uFillTx/>
                <a:latin typeface="+mj-lt"/>
                <a:ea typeface="+mj-ea"/>
                <a:cs typeface="B Lotus" pitchFamily="2" charset="-78"/>
              </a:rPr>
              <a:t>درون فردی- 7</a:t>
            </a:r>
            <a:r>
              <a:rPr kumimoji="0" lang="en-US" altLang="zh-CN" sz="4400" b="0" i="0" u="none" strike="noStrike" kern="1200" cap="none" spc="0" normalizeH="0" baseline="0" noProof="0" dirty="0" smtClean="0">
                <a:ln>
                  <a:noFill/>
                </a:ln>
                <a:solidFill>
                  <a:schemeClr val="tx1"/>
                </a:solidFill>
                <a:effectLst/>
                <a:uLnTx/>
                <a:uFillTx/>
                <a:latin typeface="+mj-lt"/>
                <a:ea typeface="SimSun" pitchFamily="2" charset="-122"/>
                <a:cs typeface="B Lotus" pitchFamily="2" charset="-78"/>
              </a:rPr>
              <a:t/>
            </a:r>
            <a:br>
              <a:rPr kumimoji="0" lang="en-US" altLang="zh-CN" sz="4400" b="0" i="0" u="none" strike="noStrike" kern="1200" cap="none" spc="0" normalizeH="0" baseline="0" noProof="0" dirty="0" smtClean="0">
                <a:ln>
                  <a:noFill/>
                </a:ln>
                <a:solidFill>
                  <a:schemeClr val="tx1"/>
                </a:solidFill>
                <a:effectLst/>
                <a:uLnTx/>
                <a:uFillTx/>
                <a:latin typeface="+mj-lt"/>
                <a:ea typeface="SimSun" pitchFamily="2" charset="-122"/>
                <a:cs typeface="B Lotus" pitchFamily="2" charset="-78"/>
              </a:rPr>
            </a:br>
            <a:r>
              <a:rPr kumimoji="0" lang="en-US" altLang="zh-CN" sz="4400" b="0" i="0" u="none" strike="noStrike" kern="1200" cap="none" spc="0" normalizeH="0" baseline="0" noProof="0" dirty="0" smtClean="0">
                <a:ln>
                  <a:noFill/>
                </a:ln>
                <a:solidFill>
                  <a:schemeClr val="tx1"/>
                </a:solidFill>
                <a:effectLst/>
                <a:uLnTx/>
                <a:uFillTx/>
                <a:latin typeface="+mj-lt"/>
                <a:ea typeface="SimSun" pitchFamily="2" charset="-122"/>
                <a:cs typeface="B Lotus" pitchFamily="2" charset="-78"/>
              </a:rPr>
              <a:t>		         </a:t>
            </a:r>
            <a:r>
              <a:rPr kumimoji="0" lang="fa-IR" altLang="zh-CN" sz="4400" b="0" i="0" u="none" strike="noStrike" kern="1200" cap="none" spc="0" normalizeH="0" baseline="0" noProof="0" dirty="0" smtClean="0">
                <a:ln>
                  <a:noFill/>
                </a:ln>
                <a:solidFill>
                  <a:schemeClr val="tx1"/>
                </a:solidFill>
                <a:effectLst/>
                <a:uLnTx/>
                <a:uFillTx/>
                <a:latin typeface="+mj-lt"/>
                <a:ea typeface="+mj-ea"/>
                <a:cs typeface="B Lotus" pitchFamily="2" charset="-78"/>
              </a:rPr>
              <a:t>طبیعی - 8</a:t>
            </a:r>
            <a:endParaRPr kumimoji="0" lang="en-US" sz="4400" b="0" i="0" u="none" strike="noStrike" kern="1200" cap="none" spc="0" normalizeH="0" baseline="0" noProof="0" dirty="0">
              <a:ln>
                <a:noFill/>
              </a:ln>
              <a:solidFill>
                <a:schemeClr val="tx1"/>
              </a:solidFill>
              <a:effectLst/>
              <a:uLnTx/>
              <a:uFillTx/>
              <a:latin typeface="+mj-lt"/>
              <a:ea typeface="+mj-ea"/>
              <a:cs typeface="B Lotus"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268"/>
                                        </p:tgtEl>
                                        <p:attrNameLst>
                                          <p:attrName>style.visibility</p:attrName>
                                        </p:attrNameLst>
                                      </p:cBhvr>
                                      <p:to>
                                        <p:strVal val="visible"/>
                                      </p:to>
                                    </p:set>
                                    <p:anim calcmode="lin" valueType="num">
                                      <p:cBhvr additive="base">
                                        <p:cTn id="11" dur="500" fill="hold"/>
                                        <p:tgtEl>
                                          <p:spTgt spid="11268"/>
                                        </p:tgtEl>
                                        <p:attrNameLst>
                                          <p:attrName>ppt_x</p:attrName>
                                        </p:attrNameLst>
                                      </p:cBhvr>
                                      <p:tavLst>
                                        <p:tav tm="0">
                                          <p:val>
                                            <p:strVal val="#ppt_x"/>
                                          </p:val>
                                        </p:tav>
                                        <p:tav tm="100000">
                                          <p:val>
                                            <p:strVal val="#ppt_x"/>
                                          </p:val>
                                        </p:tav>
                                      </p:tavLst>
                                    </p:anim>
                                    <p:anim calcmode="lin" valueType="num">
                                      <p:cBhvr additive="base">
                                        <p:cTn id="12" dur="500" fill="hold"/>
                                        <p:tgtEl>
                                          <p:spTgt spid="1126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269"/>
                                        </p:tgtEl>
                                        <p:attrNameLst>
                                          <p:attrName>style.visibility</p:attrName>
                                        </p:attrNameLst>
                                      </p:cBhvr>
                                      <p:to>
                                        <p:strVal val="visible"/>
                                      </p:to>
                                    </p:set>
                                    <p:anim calcmode="lin" valueType="num">
                                      <p:cBhvr additive="base">
                                        <p:cTn id="15" dur="500" fill="hold"/>
                                        <p:tgtEl>
                                          <p:spTgt spid="11269"/>
                                        </p:tgtEl>
                                        <p:attrNameLst>
                                          <p:attrName>ppt_x</p:attrName>
                                        </p:attrNameLst>
                                      </p:cBhvr>
                                      <p:tavLst>
                                        <p:tav tm="0">
                                          <p:val>
                                            <p:strVal val="#ppt_x"/>
                                          </p:val>
                                        </p:tav>
                                        <p:tav tm="100000">
                                          <p:val>
                                            <p:strVal val="#ppt_x"/>
                                          </p:val>
                                        </p:tav>
                                      </p:tavLst>
                                    </p:anim>
                                    <p:anim calcmode="lin" valueType="num">
                                      <p:cBhvr additive="base">
                                        <p:cTn id="16" dur="500" fill="hold"/>
                                        <p:tgtEl>
                                          <p:spTgt spid="1126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270"/>
                                        </p:tgtEl>
                                        <p:attrNameLst>
                                          <p:attrName>style.visibility</p:attrName>
                                        </p:attrNameLst>
                                      </p:cBhvr>
                                      <p:to>
                                        <p:strVal val="visible"/>
                                      </p:to>
                                    </p:set>
                                    <p:anim calcmode="lin" valueType="num">
                                      <p:cBhvr additive="base">
                                        <p:cTn id="19" dur="500" fill="hold"/>
                                        <p:tgtEl>
                                          <p:spTgt spid="11270"/>
                                        </p:tgtEl>
                                        <p:attrNameLst>
                                          <p:attrName>ppt_x</p:attrName>
                                        </p:attrNameLst>
                                      </p:cBhvr>
                                      <p:tavLst>
                                        <p:tav tm="0">
                                          <p:val>
                                            <p:strVal val="#ppt_x"/>
                                          </p:val>
                                        </p:tav>
                                        <p:tav tm="100000">
                                          <p:val>
                                            <p:strVal val="#ppt_x"/>
                                          </p:val>
                                        </p:tav>
                                      </p:tavLst>
                                    </p:anim>
                                    <p:anim calcmode="lin" valueType="num">
                                      <p:cBhvr additive="base">
                                        <p:cTn id="20" dur="500" fill="hold"/>
                                        <p:tgtEl>
                                          <p:spTgt spid="1127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267"/>
                                        </p:tgtEl>
                                        <p:attrNameLst>
                                          <p:attrName>style.visibility</p:attrName>
                                        </p:attrNameLst>
                                      </p:cBhvr>
                                      <p:to>
                                        <p:strVal val="visible"/>
                                      </p:to>
                                    </p:set>
                                    <p:anim calcmode="lin" valueType="num">
                                      <p:cBhvr additive="base">
                                        <p:cTn id="23" dur="500" fill="hold"/>
                                        <p:tgtEl>
                                          <p:spTgt spid="11267"/>
                                        </p:tgtEl>
                                        <p:attrNameLst>
                                          <p:attrName>ppt_x</p:attrName>
                                        </p:attrNameLst>
                                      </p:cBhvr>
                                      <p:tavLst>
                                        <p:tav tm="0">
                                          <p:val>
                                            <p:strVal val="#ppt_x"/>
                                          </p:val>
                                        </p:tav>
                                        <p:tav tm="100000">
                                          <p:val>
                                            <p:strVal val="#ppt_x"/>
                                          </p:val>
                                        </p:tav>
                                      </p:tavLst>
                                    </p:anim>
                                    <p:anim calcmode="lin" valueType="num">
                                      <p:cBhvr additive="base">
                                        <p:cTn id="24" dur="500" fill="hold"/>
                                        <p:tgtEl>
                                          <p:spTgt spid="1126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274"/>
                                        </p:tgtEl>
                                        <p:attrNameLst>
                                          <p:attrName>style.visibility</p:attrName>
                                        </p:attrNameLst>
                                      </p:cBhvr>
                                      <p:to>
                                        <p:strVal val="visible"/>
                                      </p:to>
                                    </p:set>
                                    <p:anim calcmode="lin" valueType="num">
                                      <p:cBhvr additive="base">
                                        <p:cTn id="33" dur="500" fill="hold"/>
                                        <p:tgtEl>
                                          <p:spTgt spid="11274"/>
                                        </p:tgtEl>
                                        <p:attrNameLst>
                                          <p:attrName>ppt_x</p:attrName>
                                        </p:attrNameLst>
                                      </p:cBhvr>
                                      <p:tavLst>
                                        <p:tav tm="0">
                                          <p:val>
                                            <p:strVal val="#ppt_x"/>
                                          </p:val>
                                        </p:tav>
                                        <p:tav tm="100000">
                                          <p:val>
                                            <p:strVal val="#ppt_x"/>
                                          </p:val>
                                        </p:tav>
                                      </p:tavLst>
                                    </p:anim>
                                    <p:anim calcmode="lin" valueType="num">
                                      <p:cBhvr additive="base">
                                        <p:cTn id="34" dur="500" fill="hold"/>
                                        <p:tgtEl>
                                          <p:spTgt spid="1127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1275"/>
                                        </p:tgtEl>
                                        <p:attrNameLst>
                                          <p:attrName>style.visibility</p:attrName>
                                        </p:attrNameLst>
                                      </p:cBhvr>
                                      <p:to>
                                        <p:strVal val="visible"/>
                                      </p:to>
                                    </p:set>
                                    <p:anim calcmode="lin" valueType="num">
                                      <p:cBhvr additive="base">
                                        <p:cTn id="37" dur="500" fill="hold"/>
                                        <p:tgtEl>
                                          <p:spTgt spid="11275"/>
                                        </p:tgtEl>
                                        <p:attrNameLst>
                                          <p:attrName>ppt_x</p:attrName>
                                        </p:attrNameLst>
                                      </p:cBhvr>
                                      <p:tavLst>
                                        <p:tav tm="0">
                                          <p:val>
                                            <p:strVal val="#ppt_x"/>
                                          </p:val>
                                        </p:tav>
                                        <p:tav tm="100000">
                                          <p:val>
                                            <p:strVal val="#ppt_x"/>
                                          </p:val>
                                        </p:tav>
                                      </p:tavLst>
                                    </p:anim>
                                    <p:anim calcmode="lin" valueType="num">
                                      <p:cBhvr additive="base">
                                        <p:cTn id="38" dur="500" fill="hold"/>
                                        <p:tgtEl>
                                          <p:spTgt spid="1127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1276"/>
                                        </p:tgtEl>
                                        <p:attrNameLst>
                                          <p:attrName>style.visibility</p:attrName>
                                        </p:attrNameLst>
                                      </p:cBhvr>
                                      <p:to>
                                        <p:strVal val="visible"/>
                                      </p:to>
                                    </p:set>
                                    <p:anim calcmode="lin" valueType="num">
                                      <p:cBhvr additive="base">
                                        <p:cTn id="41" dur="500" fill="hold"/>
                                        <p:tgtEl>
                                          <p:spTgt spid="11276"/>
                                        </p:tgtEl>
                                        <p:attrNameLst>
                                          <p:attrName>ppt_x</p:attrName>
                                        </p:attrNameLst>
                                      </p:cBhvr>
                                      <p:tavLst>
                                        <p:tav tm="0">
                                          <p:val>
                                            <p:strVal val="#ppt_x"/>
                                          </p:val>
                                        </p:tav>
                                        <p:tav tm="100000">
                                          <p:val>
                                            <p:strVal val="#ppt_x"/>
                                          </p:val>
                                        </p:tav>
                                      </p:tavLst>
                                    </p:anim>
                                    <p:anim calcmode="lin" valueType="num">
                                      <p:cBhvr additive="base">
                                        <p:cTn id="42" dur="500" fill="hold"/>
                                        <p:tgtEl>
                                          <p:spTgt spid="1127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1271"/>
                                        </p:tgtEl>
                                        <p:attrNameLst>
                                          <p:attrName>style.visibility</p:attrName>
                                        </p:attrNameLst>
                                      </p:cBhvr>
                                      <p:to>
                                        <p:strVal val="visible"/>
                                      </p:to>
                                    </p:set>
                                    <p:anim calcmode="lin" valueType="num">
                                      <p:cBhvr additive="base">
                                        <p:cTn id="51" dur="500" fill="hold"/>
                                        <p:tgtEl>
                                          <p:spTgt spid="11271"/>
                                        </p:tgtEl>
                                        <p:attrNameLst>
                                          <p:attrName>ppt_x</p:attrName>
                                        </p:attrNameLst>
                                      </p:cBhvr>
                                      <p:tavLst>
                                        <p:tav tm="0">
                                          <p:val>
                                            <p:strVal val="#ppt_x"/>
                                          </p:val>
                                        </p:tav>
                                        <p:tav tm="100000">
                                          <p:val>
                                            <p:strVal val="#ppt_x"/>
                                          </p:val>
                                        </p:tav>
                                      </p:tavLst>
                                    </p:anim>
                                    <p:anim calcmode="lin" valueType="num">
                                      <p:cBhvr additive="base">
                                        <p:cTn id="52" dur="500" fill="hold"/>
                                        <p:tgtEl>
                                          <p:spTgt spid="112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1272"/>
                                        </p:tgtEl>
                                        <p:attrNameLst>
                                          <p:attrName>style.visibility</p:attrName>
                                        </p:attrNameLst>
                                      </p:cBhvr>
                                      <p:to>
                                        <p:strVal val="visible"/>
                                      </p:to>
                                    </p:set>
                                    <p:anim calcmode="lin" valueType="num">
                                      <p:cBhvr additive="base">
                                        <p:cTn id="55" dur="500" fill="hold"/>
                                        <p:tgtEl>
                                          <p:spTgt spid="11272"/>
                                        </p:tgtEl>
                                        <p:attrNameLst>
                                          <p:attrName>ppt_x</p:attrName>
                                        </p:attrNameLst>
                                      </p:cBhvr>
                                      <p:tavLst>
                                        <p:tav tm="0">
                                          <p:val>
                                            <p:strVal val="#ppt_x"/>
                                          </p:val>
                                        </p:tav>
                                        <p:tav tm="100000">
                                          <p:val>
                                            <p:strVal val="#ppt_x"/>
                                          </p:val>
                                        </p:tav>
                                      </p:tavLst>
                                    </p:anim>
                                    <p:anim calcmode="lin" valueType="num">
                                      <p:cBhvr additive="base">
                                        <p:cTn id="56" dur="500" fill="hold"/>
                                        <p:tgtEl>
                                          <p:spTgt spid="112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1273"/>
                                        </p:tgtEl>
                                        <p:attrNameLst>
                                          <p:attrName>style.visibility</p:attrName>
                                        </p:attrNameLst>
                                      </p:cBhvr>
                                      <p:to>
                                        <p:strVal val="visible"/>
                                      </p:to>
                                    </p:set>
                                    <p:anim calcmode="lin" valueType="num">
                                      <p:cBhvr additive="base">
                                        <p:cTn id="59" dur="500" fill="hold"/>
                                        <p:tgtEl>
                                          <p:spTgt spid="11273"/>
                                        </p:tgtEl>
                                        <p:attrNameLst>
                                          <p:attrName>ppt_x</p:attrName>
                                        </p:attrNameLst>
                                      </p:cBhvr>
                                      <p:tavLst>
                                        <p:tav tm="0">
                                          <p:val>
                                            <p:strVal val="#ppt_x"/>
                                          </p:val>
                                        </p:tav>
                                        <p:tav tm="100000">
                                          <p:val>
                                            <p:strVal val="#ppt_x"/>
                                          </p:val>
                                        </p:tav>
                                      </p:tavLst>
                                    </p:anim>
                                    <p:anim calcmode="lin" valueType="num">
                                      <p:cBhvr additive="base">
                                        <p:cTn id="60" dur="500" fill="hold"/>
                                        <p:tgtEl>
                                          <p:spTgt spid="112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nimBg="1"/>
      <p:bldP spid="11268" grpId="0" animBg="1"/>
      <p:bldP spid="11269" grpId="0" animBg="1"/>
      <p:bldP spid="11270" grpId="0" animBg="1"/>
      <p:bldP spid="11271" grpId="0" animBg="1"/>
      <p:bldP spid="11272" grpId="0" animBg="1"/>
      <p:bldP spid="11273" grpId="0" animBg="1"/>
      <p:bldP spid="11274" grpId="0" animBg="1"/>
      <p:bldP spid="11275" grpId="0" animBg="1"/>
      <p:bldP spid="11276" grpId="0" animBg="1"/>
      <p:bldP spid="14" grpId="0"/>
      <p:bldP spid="15" grpId="0"/>
      <p:bldP spid="1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fa-IR" dirty="0" smtClean="0">
                <a:cs typeface="B Titr" pitchFamily="2" charset="-78"/>
              </a:rPr>
              <a:t>انتقادات وارده برنظریه گاردنر </a:t>
            </a:r>
            <a:endParaRPr lang="en-US" dirty="0">
              <a:cs typeface="B Titr" pitchFamily="2" charset="-78"/>
            </a:endParaRPr>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lstStyle/>
          <a:p>
            <a:pPr algn="r" rtl="1"/>
            <a:r>
              <a:rPr lang="fa-IR" dirty="0" smtClean="0">
                <a:cs typeface="B Lotus" pitchFamily="2" charset="-78"/>
              </a:rPr>
              <a:t>تعریف گاردنر از هوش بسياروسيع و گسترده است </a:t>
            </a:r>
          </a:p>
          <a:p>
            <a:pPr algn="r" rtl="1"/>
            <a:r>
              <a:rPr lang="fa-IR" dirty="0" smtClean="0">
                <a:cs typeface="B Lotus" pitchFamily="2" charset="-78"/>
              </a:rPr>
              <a:t>هشت نوع هوشی که او تعریف کرده فقط نشانگر استعدادها، خصوصيات شخصيتی وتوانائی هاست. </a:t>
            </a:r>
          </a:p>
          <a:p>
            <a:pPr algn="r" rtl="1"/>
            <a:r>
              <a:rPr lang="fa-IR" dirty="0" smtClean="0">
                <a:cs typeface="B Lotus" pitchFamily="2" charset="-78"/>
              </a:rPr>
              <a:t>کمبود پژوهش های عملی پشتيبان این نظریه.</a:t>
            </a:r>
            <a:endParaRPr lang="en-US" dirty="0">
              <a:cs typeface="B Lotus" pitchFamily="2" charset="-78"/>
            </a:endParaRPr>
          </a:p>
        </p:txBody>
      </p:sp>
      <p:sp>
        <p:nvSpPr>
          <p:cNvPr id="4" name="Footer Placeholder 7"/>
          <p:cNvSpPr>
            <a:spLocks noGrp="1"/>
          </p:cNvSpPr>
          <p:nvPr>
            <p:ph type="ftr" sz="quarter" idx="11"/>
          </p:nvPr>
        </p:nvSpPr>
        <p:spPr>
          <a:xfrm>
            <a:off x="3124200" y="6356350"/>
            <a:ext cx="3376626" cy="365125"/>
          </a:xfrm>
        </p:spPr>
        <p:txBody>
          <a:bodyPr/>
          <a:lstStyle/>
          <a:p>
            <a:r>
              <a:rPr lang="fa-IR" dirty="0" smtClean="0">
                <a:solidFill>
                  <a:sysClr val="windowText" lastClr="000000"/>
                </a:solidFill>
                <a:cs typeface="B Titr" pitchFamily="2" charset="-78"/>
              </a:rPr>
              <a:t>کارشناسی مشاوره اداره آموزش و پرورش شهرستان بروجرد مهدی احمدپور،احمد کاوند، حمید معظمی گودرزی </a:t>
            </a:r>
            <a:endParaRPr lang="en-US" dirty="0">
              <a:solidFill>
                <a:sysClr val="windowText" lastClr="000000"/>
              </a:solidFill>
              <a:cs typeface="B Titr"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fa-IR" b="1" dirty="0" smtClean="0">
                <a:cs typeface="B Titr" pitchFamily="2" charset="-78"/>
              </a:rPr>
              <a:t>هوش کلامی – زبانی</a:t>
            </a:r>
            <a:endParaRPr lang="en-US" dirty="0">
              <a:cs typeface="B Titr" pitchFamily="2" charset="-78"/>
            </a:endParaRPr>
          </a:p>
        </p:txBody>
      </p:sp>
      <p:sp>
        <p:nvSpPr>
          <p:cNvPr id="3" name="Content Placeholder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fontScale="62500" lnSpcReduction="20000"/>
          </a:bodyPr>
          <a:lstStyle/>
          <a:p>
            <a:pPr algn="r" rtl="1">
              <a:buNone/>
            </a:pPr>
            <a:r>
              <a:rPr lang="fa-IR" b="1" dirty="0" smtClean="0"/>
              <a:t>نقاط قوت</a:t>
            </a:r>
            <a:r>
              <a:rPr lang="en-US" b="1" dirty="0" smtClean="0"/>
              <a:t>:</a:t>
            </a:r>
            <a:r>
              <a:rPr lang="fa-IR" b="1" dirty="0" smtClean="0"/>
              <a:t> کلمات، زبان و نویسندگی</a:t>
            </a:r>
          </a:p>
          <a:p>
            <a:pPr algn="r" rtl="1">
              <a:buNone/>
            </a:pPr>
            <a:r>
              <a:rPr lang="fa-IR" dirty="0" smtClean="0"/>
              <a:t>کسانی که هوش کلامی- زبانی بالایی دارند به خوبی م یتوانند از کلمات، به هنگام نوشتن و حرف زدن، استفاده کنند.</a:t>
            </a:r>
          </a:p>
          <a:p>
            <a:pPr algn="r" rtl="1">
              <a:buNone/>
            </a:pPr>
            <a:r>
              <a:rPr lang="fa-IR" dirty="0" smtClean="0"/>
              <a:t>این افراد غالباً در نوشتن داستان، به خاطر سپردن اطلاعات و خواندن مهارت دارند.</a:t>
            </a:r>
          </a:p>
          <a:p>
            <a:pPr algn="r" rtl="1">
              <a:buNone/>
            </a:pPr>
            <a:r>
              <a:rPr lang="fa-IR" b="1" dirty="0" smtClean="0"/>
              <a:t>ویژگی های هوش کلامی- زبانی</a:t>
            </a:r>
          </a:p>
          <a:p>
            <a:pPr algn="r" rtl="1">
              <a:buNone/>
            </a:pPr>
            <a:r>
              <a:rPr lang="fa-IR" dirty="0" smtClean="0"/>
              <a:t>• مهارت در به یادآوردن اطلاعات نوشته یا گفته شده</a:t>
            </a:r>
          </a:p>
          <a:p>
            <a:pPr algn="r" rtl="1">
              <a:buNone/>
            </a:pPr>
            <a:r>
              <a:rPr lang="fa-IR" dirty="0" smtClean="0"/>
              <a:t>• لذت بردن از خواندن و نوشتن</a:t>
            </a:r>
          </a:p>
          <a:p>
            <a:pPr algn="r" rtl="1">
              <a:buNone/>
            </a:pPr>
            <a:r>
              <a:rPr lang="fa-IR" dirty="0" smtClean="0"/>
              <a:t>• مهارت در مباحثه یا صحبت های متقاعد کننده</a:t>
            </a:r>
          </a:p>
          <a:p>
            <a:pPr algn="r" rtl="1">
              <a:buNone/>
            </a:pPr>
            <a:r>
              <a:rPr lang="fa-IR" dirty="0" smtClean="0"/>
              <a:t>• توانائی در توضيح دادن مسائل</a:t>
            </a:r>
          </a:p>
          <a:p>
            <a:pPr algn="r" rtl="1">
              <a:buNone/>
            </a:pPr>
            <a:r>
              <a:rPr lang="fa-IR" dirty="0" smtClean="0"/>
              <a:t>• استفاده از شوخ طبعی به هنگام بيان داستا نها</a:t>
            </a:r>
          </a:p>
          <a:p>
            <a:pPr algn="r" rtl="1">
              <a:buNone/>
            </a:pPr>
            <a:r>
              <a:rPr lang="fa-IR" b="1" dirty="0" smtClean="0"/>
              <a:t>انتخاب های شغلی</a:t>
            </a:r>
          </a:p>
          <a:p>
            <a:pPr algn="r" rtl="1">
              <a:buNone/>
            </a:pPr>
            <a:r>
              <a:rPr lang="fa-IR" dirty="0" smtClean="0"/>
              <a:t>• نویسنده/ روزنامه نگار</a:t>
            </a:r>
          </a:p>
          <a:p>
            <a:pPr algn="r" rtl="1">
              <a:buNone/>
            </a:pPr>
            <a:r>
              <a:rPr lang="fa-IR" dirty="0" smtClean="0"/>
              <a:t>• وکيل</a:t>
            </a:r>
          </a:p>
          <a:p>
            <a:pPr algn="r" rtl="1">
              <a:buNone/>
            </a:pPr>
            <a:r>
              <a:rPr lang="fa-IR" dirty="0" smtClean="0"/>
              <a:t>• معلم</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additive="base">
                                        <p:cTn id="4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additive="base">
                                        <p:cTn id="5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 calcmode="lin" valueType="num">
                                      <p:cBhvr additive="base">
                                        <p:cTn id="6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
                                            <p:txEl>
                                              <p:pRg st="8" end="8"/>
                                            </p:txEl>
                                          </p:spTgt>
                                        </p:tgtEl>
                                        <p:attrNameLst>
                                          <p:attrName>style.visibility</p:attrName>
                                        </p:attrNameLst>
                                      </p:cBhvr>
                                      <p:to>
                                        <p:strVal val="visible"/>
                                      </p:to>
                                    </p:set>
                                    <p:anim calcmode="lin" valueType="num">
                                      <p:cBhvr additive="base">
                                        <p:cTn id="6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3">
                                            <p:txEl>
                                              <p:pRg st="9" end="9"/>
                                            </p:txEl>
                                          </p:spTgt>
                                        </p:tgtEl>
                                        <p:attrNameLst>
                                          <p:attrName>style.visibility</p:attrName>
                                        </p:attrNameLst>
                                      </p:cBhvr>
                                      <p:to>
                                        <p:strVal val="visible"/>
                                      </p:to>
                                    </p:set>
                                    <p:anim calcmode="lin" valueType="num">
                                      <p:cBhvr additive="base">
                                        <p:cTn id="7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3">
                                            <p:txEl>
                                              <p:pRg st="10" end="10"/>
                                            </p:txEl>
                                          </p:spTgt>
                                        </p:tgtEl>
                                        <p:attrNameLst>
                                          <p:attrName>style.visibility</p:attrName>
                                        </p:attrNameLst>
                                      </p:cBhvr>
                                      <p:to>
                                        <p:strVal val="visible"/>
                                      </p:to>
                                    </p:set>
                                    <p:anim calcmode="lin" valueType="num">
                                      <p:cBhvr additive="base">
                                        <p:cTn id="78"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 calcmode="lin" valueType="num">
                                      <p:cBhvr additive="base">
                                        <p:cTn id="84"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3">
                                            <p:txEl>
                                              <p:pRg st="12" end="12"/>
                                            </p:txEl>
                                          </p:spTgt>
                                        </p:tgtEl>
                                        <p:attrNameLst>
                                          <p:attrName>style.visibility</p:attrName>
                                        </p:attrNameLst>
                                      </p:cBhvr>
                                      <p:to>
                                        <p:strVal val="visible"/>
                                      </p:to>
                                    </p:set>
                                    <p:anim calcmode="lin" valueType="num">
                                      <p:cBhvr additive="base">
                                        <p:cTn id="90"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rtl="1"/>
            <a:r>
              <a:rPr lang="fa-IR" b="1" dirty="0" smtClean="0">
                <a:cs typeface="B Titr" pitchFamily="2" charset="-78"/>
              </a:rPr>
              <a:t>هوش تصویری – فضایی</a:t>
            </a:r>
            <a:endParaRPr lang="en-US" dirty="0">
              <a:cs typeface="B Titr" pitchFamily="2" charset="-78"/>
            </a:endParaRPr>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62500" lnSpcReduction="20000"/>
          </a:bodyPr>
          <a:lstStyle/>
          <a:p>
            <a:pPr algn="r" rtl="1">
              <a:buNone/>
            </a:pPr>
            <a:r>
              <a:rPr lang="fa-IR" b="1" dirty="0" smtClean="0">
                <a:cs typeface="B Titr" pitchFamily="2" charset="-78"/>
              </a:rPr>
              <a:t>نقاط قوت: </a:t>
            </a:r>
          </a:p>
          <a:p>
            <a:pPr algn="r" rtl="1">
              <a:buNone/>
            </a:pPr>
            <a:r>
              <a:rPr lang="fa-IR" b="1" dirty="0" smtClean="0">
                <a:cs typeface="B Lotus" pitchFamily="2" charset="-78"/>
              </a:rPr>
              <a:t>قدرت تشخيص تصویری و فضایی </a:t>
            </a:r>
            <a:r>
              <a:rPr lang="fa-IR" dirty="0" smtClean="0">
                <a:cs typeface="B Lotus" pitchFamily="2" charset="-78"/>
              </a:rPr>
              <a:t>کسانی که هوش تصویری-فضایی بالایی دارند در تجسّم چيزها قوی هستند. این افراد معمولاً جهت یابی خوبی دارند و با نقشه ها، نمودارها، عکس ها و تصاویر ویدیویی مشکلی ندارند.</a:t>
            </a:r>
          </a:p>
          <a:p>
            <a:pPr algn="r" rtl="1">
              <a:buNone/>
            </a:pPr>
            <a:r>
              <a:rPr lang="fa-IR" b="1" dirty="0" smtClean="0">
                <a:cs typeface="B Titr" pitchFamily="2" charset="-78"/>
              </a:rPr>
              <a:t>ویژگی های هوش تصویری-فضایی</a:t>
            </a:r>
          </a:p>
          <a:p>
            <a:pPr algn="r" rtl="1">
              <a:buNone/>
            </a:pPr>
            <a:r>
              <a:rPr lang="fa-IR" dirty="0" smtClean="0">
                <a:cs typeface="B Lotus" pitchFamily="2" charset="-78"/>
              </a:rPr>
              <a:t>• لذت بردن از خواندن و نوشتن</a:t>
            </a:r>
          </a:p>
          <a:p>
            <a:pPr algn="r" rtl="1">
              <a:buNone/>
            </a:pPr>
            <a:r>
              <a:rPr lang="fa-IR" dirty="0" smtClean="0">
                <a:cs typeface="B Lotus" pitchFamily="2" charset="-78"/>
              </a:rPr>
              <a:t>• مهارت در درست کردن پازل</a:t>
            </a:r>
          </a:p>
          <a:p>
            <a:pPr algn="r" rtl="1">
              <a:buNone/>
            </a:pPr>
            <a:r>
              <a:rPr lang="fa-IR" dirty="0" smtClean="0">
                <a:cs typeface="B Lotus" pitchFamily="2" charset="-78"/>
              </a:rPr>
              <a:t>• مهارت در تفسير عکس، گراف و نمودار</a:t>
            </a:r>
          </a:p>
          <a:p>
            <a:pPr algn="r" rtl="1">
              <a:buNone/>
            </a:pPr>
            <a:r>
              <a:rPr lang="fa-IR" dirty="0" smtClean="0">
                <a:cs typeface="B Lotus" pitchFamily="2" charset="-78"/>
              </a:rPr>
              <a:t>• لذت بردن از رسم، نقاشی و هنرهای تجسمی</a:t>
            </a:r>
          </a:p>
          <a:p>
            <a:pPr algn="r" rtl="1">
              <a:buNone/>
            </a:pPr>
            <a:r>
              <a:rPr lang="fa-IR" dirty="0" smtClean="0">
                <a:cs typeface="B Lotus" pitchFamily="2" charset="-78"/>
              </a:rPr>
              <a:t>• تشخيص راحت الگوها</a:t>
            </a:r>
          </a:p>
          <a:p>
            <a:pPr algn="r" rtl="1">
              <a:buNone/>
            </a:pPr>
            <a:r>
              <a:rPr lang="fa-IR" b="1" dirty="0" smtClean="0">
                <a:cs typeface="B Titr" pitchFamily="2" charset="-78"/>
              </a:rPr>
              <a:t>انتخاب های شغلی</a:t>
            </a:r>
          </a:p>
          <a:p>
            <a:pPr algn="r" rtl="1">
              <a:buNone/>
            </a:pPr>
            <a:r>
              <a:rPr lang="fa-IR" dirty="0" smtClean="0">
                <a:cs typeface="B Lotus" pitchFamily="2" charset="-78"/>
              </a:rPr>
              <a:t>• معمار</a:t>
            </a:r>
          </a:p>
          <a:p>
            <a:pPr algn="r" rtl="1">
              <a:buNone/>
            </a:pPr>
            <a:r>
              <a:rPr lang="fa-IR" dirty="0" smtClean="0">
                <a:cs typeface="B Lotus" pitchFamily="2" charset="-78"/>
              </a:rPr>
              <a:t>• هنرمند</a:t>
            </a:r>
          </a:p>
          <a:p>
            <a:pPr algn="r" rtl="1">
              <a:buNone/>
            </a:pPr>
            <a:r>
              <a:rPr lang="fa-IR" dirty="0" smtClean="0">
                <a:cs typeface="B Lotus" pitchFamily="2" charset="-78"/>
              </a:rPr>
              <a:t>• مهندس</a:t>
            </a:r>
            <a:endParaRPr lang="en-US" dirty="0">
              <a:cs typeface="B Lotus" pitchFamily="2" charset="-78"/>
            </a:endParaRPr>
          </a:p>
        </p:txBody>
      </p:sp>
      <p:sp>
        <p:nvSpPr>
          <p:cNvPr id="4" name="Footer Placeholder 7"/>
          <p:cNvSpPr>
            <a:spLocks noGrp="1"/>
          </p:cNvSpPr>
          <p:nvPr>
            <p:ph type="ftr" sz="quarter" idx="11"/>
          </p:nvPr>
        </p:nvSpPr>
        <p:spPr>
          <a:xfrm>
            <a:off x="3124200" y="6356350"/>
            <a:ext cx="3376626" cy="365125"/>
          </a:xfrm>
        </p:spPr>
        <p:txBody>
          <a:bodyPr/>
          <a:lstStyle/>
          <a:p>
            <a:r>
              <a:rPr lang="fa-IR" dirty="0" smtClean="0">
                <a:solidFill>
                  <a:sysClr val="windowText" lastClr="000000"/>
                </a:solidFill>
                <a:cs typeface="B Titr" pitchFamily="2" charset="-78"/>
              </a:rPr>
              <a:t>کارشناسی مشاوره اداره آموزش و پرورش شهرستان بروجرد مهدی احمدپور،احمد کاوند، حمید معظمی گودرزی </a:t>
            </a:r>
            <a:endParaRPr lang="en-US" dirty="0">
              <a:solidFill>
                <a:sysClr val="windowText" lastClr="000000"/>
              </a:solidFill>
              <a:cs typeface="B Titr"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additive="base">
                                        <p:cTn id="5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 calcmode="lin" valueType="num">
                                      <p:cBhvr additive="base">
                                        <p:cTn id="6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8" end="8"/>
                                            </p:txEl>
                                          </p:spTgt>
                                        </p:tgtEl>
                                        <p:attrNameLst>
                                          <p:attrName>style.visibility</p:attrName>
                                        </p:attrNameLst>
                                      </p:cBhvr>
                                      <p:to>
                                        <p:strVal val="visible"/>
                                      </p:to>
                                    </p:set>
                                    <p:anim calcmode="lin" valueType="num">
                                      <p:cBhvr additive="base">
                                        <p:cTn id="6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9" end="9"/>
                                            </p:txEl>
                                          </p:spTgt>
                                        </p:tgtEl>
                                        <p:attrNameLst>
                                          <p:attrName>style.visibility</p:attrName>
                                        </p:attrNameLst>
                                      </p:cBhvr>
                                      <p:to>
                                        <p:strVal val="visible"/>
                                      </p:to>
                                    </p:set>
                                    <p:anim calcmode="lin" valueType="num">
                                      <p:cBhvr additive="base">
                                        <p:cTn id="7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0" end="10"/>
                                            </p:txEl>
                                          </p:spTgt>
                                        </p:tgtEl>
                                        <p:attrNameLst>
                                          <p:attrName>style.visibility</p:attrName>
                                        </p:attrNameLst>
                                      </p:cBhvr>
                                      <p:to>
                                        <p:strVal val="visible"/>
                                      </p:to>
                                    </p:set>
                                    <p:anim calcmode="lin" valueType="num">
                                      <p:cBhvr additive="base">
                                        <p:cTn id="7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11" end="11"/>
                                            </p:txEl>
                                          </p:spTgt>
                                        </p:tgtEl>
                                        <p:attrNameLst>
                                          <p:attrName>style.visibility</p:attrName>
                                        </p:attrNameLst>
                                      </p:cBhvr>
                                      <p:to>
                                        <p:strVal val="visible"/>
                                      </p:to>
                                    </p:set>
                                    <p:anim calcmode="lin" valueType="num">
                                      <p:cBhvr additive="base">
                                        <p:cTn id="8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fa-IR" b="1" dirty="0" smtClean="0"/>
              <a:t>هوش منطقی – ریاضی</a:t>
            </a:r>
            <a:endParaRPr lang="en-US" dirty="0"/>
          </a:p>
        </p:txBody>
      </p:sp>
      <p:sp>
        <p:nvSpPr>
          <p:cNvPr id="3" name="Content Placeholder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fontScale="55000" lnSpcReduction="20000"/>
          </a:bodyPr>
          <a:lstStyle/>
          <a:p>
            <a:pPr algn="r" rtl="1">
              <a:buNone/>
            </a:pPr>
            <a:endParaRPr lang="fa-IR" b="1" dirty="0" smtClean="0">
              <a:cs typeface="B Lotus" pitchFamily="2" charset="-78"/>
            </a:endParaRPr>
          </a:p>
          <a:p>
            <a:pPr algn="r" rtl="1">
              <a:buNone/>
            </a:pPr>
            <a:r>
              <a:rPr lang="fa-IR" b="1" dirty="0" smtClean="0">
                <a:cs typeface="B Titr" pitchFamily="2" charset="-78"/>
              </a:rPr>
              <a:t>نقاط قوت</a:t>
            </a:r>
            <a:r>
              <a:rPr lang="en-US" b="1" dirty="0" smtClean="0">
                <a:cs typeface="B Lotus" pitchFamily="2" charset="-78"/>
              </a:rPr>
              <a:t>:</a:t>
            </a:r>
            <a:r>
              <a:rPr lang="fa-IR" b="1" dirty="0" smtClean="0">
                <a:cs typeface="B Lotus" pitchFamily="2" charset="-78"/>
              </a:rPr>
              <a:t> </a:t>
            </a:r>
            <a:endParaRPr lang="en-US" b="1" dirty="0" smtClean="0">
              <a:cs typeface="B Lotus" pitchFamily="2" charset="-78"/>
            </a:endParaRPr>
          </a:p>
          <a:p>
            <a:pPr algn="r" rtl="1">
              <a:buNone/>
            </a:pPr>
            <a:r>
              <a:rPr lang="fa-IR" b="1" dirty="0" smtClean="0">
                <a:cs typeface="B Lotus" pitchFamily="2" charset="-78"/>
              </a:rPr>
              <a:t>تحليل مسائل و عمليات ریاضی</a:t>
            </a:r>
          </a:p>
          <a:p>
            <a:pPr algn="r" rtl="1">
              <a:buNone/>
            </a:pPr>
            <a:r>
              <a:rPr lang="fa-IR" dirty="0" smtClean="0">
                <a:cs typeface="B Lotus" pitchFamily="2" charset="-78"/>
              </a:rPr>
              <a:t>کسانی که هوش منطقی- ریاضی بالایی دارند در استدلال، شناسایی الگوها و تحليل منطقی مسائل قوی هستند. این</a:t>
            </a:r>
            <a:r>
              <a:rPr lang="en-US" dirty="0" smtClean="0">
                <a:cs typeface="B Lotus" pitchFamily="2" charset="-78"/>
              </a:rPr>
              <a:t> </a:t>
            </a:r>
            <a:r>
              <a:rPr lang="fa-IR" dirty="0" smtClean="0">
                <a:cs typeface="B Lotus" pitchFamily="2" charset="-78"/>
              </a:rPr>
              <a:t>افراد به تفکر درباره مفهوم اعداد، روابط والگوها علاق همندند.</a:t>
            </a:r>
          </a:p>
          <a:p>
            <a:pPr algn="r" rtl="1">
              <a:buNone/>
            </a:pPr>
            <a:r>
              <a:rPr lang="fa-IR" b="1" dirty="0" smtClean="0">
                <a:cs typeface="B Titr" pitchFamily="2" charset="-78"/>
              </a:rPr>
              <a:t>ویژگی های هوش منطقی- ریاضی</a:t>
            </a:r>
          </a:p>
          <a:p>
            <a:pPr algn="r" rtl="1">
              <a:buNone/>
            </a:pPr>
            <a:r>
              <a:rPr lang="fa-IR" dirty="0" smtClean="0">
                <a:cs typeface="B Lotus" pitchFamily="2" charset="-78"/>
              </a:rPr>
              <a:t>• مهارت زیاد در حل مساله</a:t>
            </a:r>
          </a:p>
          <a:p>
            <a:pPr algn="r" rtl="1">
              <a:buNone/>
            </a:pPr>
            <a:r>
              <a:rPr lang="fa-IR" dirty="0" smtClean="0">
                <a:cs typeface="B Lotus" pitchFamily="2" charset="-78"/>
              </a:rPr>
              <a:t>• لذت بردن از تفکر درباره ایده های انتزاعی</a:t>
            </a:r>
          </a:p>
          <a:p>
            <a:pPr algn="r" rtl="1">
              <a:buNone/>
            </a:pPr>
            <a:r>
              <a:rPr lang="fa-IR" dirty="0" smtClean="0">
                <a:cs typeface="B Lotus" pitchFamily="2" charset="-78"/>
              </a:rPr>
              <a:t>• علاقه مندی به انجام آزمای شهای علمی</a:t>
            </a:r>
          </a:p>
          <a:p>
            <a:pPr algn="r" rtl="1">
              <a:buNone/>
            </a:pPr>
            <a:r>
              <a:rPr lang="fa-IR" dirty="0" smtClean="0">
                <a:cs typeface="B Lotus" pitchFamily="2" charset="-78"/>
              </a:rPr>
              <a:t>• مهارت در انجام محاسبات پيچيده</a:t>
            </a:r>
          </a:p>
          <a:p>
            <a:pPr algn="r" rtl="1">
              <a:buNone/>
            </a:pPr>
            <a:r>
              <a:rPr lang="fa-IR" b="1" dirty="0" smtClean="0">
                <a:cs typeface="B Titr" pitchFamily="2" charset="-78"/>
              </a:rPr>
              <a:t>انتخاب های شغلی</a:t>
            </a:r>
          </a:p>
          <a:p>
            <a:pPr algn="r" rtl="1">
              <a:buNone/>
            </a:pPr>
            <a:r>
              <a:rPr lang="fa-IR" dirty="0" smtClean="0">
                <a:cs typeface="B Lotus" pitchFamily="2" charset="-78"/>
              </a:rPr>
              <a:t>• دانشمند</a:t>
            </a:r>
          </a:p>
          <a:p>
            <a:pPr algn="r" rtl="1">
              <a:buNone/>
            </a:pPr>
            <a:r>
              <a:rPr lang="fa-IR" dirty="0" smtClean="0">
                <a:cs typeface="B Lotus" pitchFamily="2" charset="-78"/>
              </a:rPr>
              <a:t>• ریاضيدان</a:t>
            </a:r>
          </a:p>
          <a:p>
            <a:pPr algn="r" rtl="1">
              <a:buNone/>
            </a:pPr>
            <a:r>
              <a:rPr lang="fa-IR" dirty="0" smtClean="0">
                <a:cs typeface="B Lotus" pitchFamily="2" charset="-78"/>
              </a:rPr>
              <a:t>• برنامه نویس رایانه</a:t>
            </a:r>
          </a:p>
          <a:p>
            <a:pPr algn="r" rtl="1">
              <a:buNone/>
            </a:pPr>
            <a:r>
              <a:rPr lang="fa-IR" dirty="0" smtClean="0">
                <a:cs typeface="B Lotus" pitchFamily="2" charset="-78"/>
              </a:rPr>
              <a:t>• مهندس</a:t>
            </a:r>
          </a:p>
          <a:p>
            <a:pPr algn="r" rtl="1">
              <a:buNone/>
            </a:pPr>
            <a:r>
              <a:rPr lang="fa-IR" dirty="0" smtClean="0">
                <a:cs typeface="B Lotus" pitchFamily="2" charset="-78"/>
              </a:rPr>
              <a:t>• حسابدار</a:t>
            </a:r>
            <a:endParaRPr lang="en-US" dirty="0">
              <a:cs typeface="B Lotus" pitchFamily="2" charset="-78"/>
            </a:endParaRPr>
          </a:p>
        </p:txBody>
      </p:sp>
      <p:sp>
        <p:nvSpPr>
          <p:cNvPr id="4" name="Footer Placeholder 7"/>
          <p:cNvSpPr>
            <a:spLocks noGrp="1"/>
          </p:cNvSpPr>
          <p:nvPr>
            <p:ph type="ftr" sz="quarter" idx="11"/>
          </p:nvPr>
        </p:nvSpPr>
        <p:spPr>
          <a:xfrm>
            <a:off x="3124200" y="6356350"/>
            <a:ext cx="3376626" cy="365125"/>
          </a:xfrm>
        </p:spPr>
        <p:txBody>
          <a:bodyPr/>
          <a:lstStyle/>
          <a:p>
            <a:r>
              <a:rPr lang="fa-IR" dirty="0" smtClean="0">
                <a:solidFill>
                  <a:sysClr val="windowText" lastClr="000000"/>
                </a:solidFill>
                <a:cs typeface="B Titr" pitchFamily="2" charset="-78"/>
              </a:rPr>
              <a:t>کارشناسی مشاوره اداره آموزش و پرورش شهرستان بروجرد مهدی احمدپور،احمد کاوند، حمید معظمی گودرزی </a:t>
            </a:r>
            <a:endParaRPr lang="en-US" dirty="0">
              <a:solidFill>
                <a:sysClr val="windowText" lastClr="000000"/>
              </a:solidFill>
              <a:cs typeface="B Titr"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 calcmode="lin" valueType="num">
                                      <p:cBhvr additive="base">
                                        <p:cTn id="7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1" end="11"/>
                                            </p:txEl>
                                          </p:spTgt>
                                        </p:tgtEl>
                                        <p:attrNameLst>
                                          <p:attrName>style.visibility</p:attrName>
                                        </p:attrNameLst>
                                      </p:cBhvr>
                                      <p:to>
                                        <p:strVal val="visible"/>
                                      </p:to>
                                    </p:set>
                                    <p:anim calcmode="lin" valueType="num">
                                      <p:cBhvr additive="base">
                                        <p:cTn id="7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12" end="12"/>
                                            </p:txEl>
                                          </p:spTgt>
                                        </p:tgtEl>
                                        <p:attrNameLst>
                                          <p:attrName>style.visibility</p:attrName>
                                        </p:attrNameLst>
                                      </p:cBhvr>
                                      <p:to>
                                        <p:strVal val="visible"/>
                                      </p:to>
                                    </p:set>
                                    <p:anim calcmode="lin" valueType="num">
                                      <p:cBhvr additive="base">
                                        <p:cTn id="8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
                                            <p:txEl>
                                              <p:pRg st="13" end="13"/>
                                            </p:txEl>
                                          </p:spTgt>
                                        </p:tgtEl>
                                        <p:attrNameLst>
                                          <p:attrName>style.visibility</p:attrName>
                                        </p:attrNameLst>
                                      </p:cBhvr>
                                      <p:to>
                                        <p:strVal val="visible"/>
                                      </p:to>
                                    </p:set>
                                    <p:anim calcmode="lin" valueType="num">
                                      <p:cBhvr additive="base">
                                        <p:cTn id="9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
                                            <p:txEl>
                                              <p:pRg st="14" end="14"/>
                                            </p:txEl>
                                          </p:spTgt>
                                        </p:tgtEl>
                                        <p:attrNameLst>
                                          <p:attrName>style.visibility</p:attrName>
                                        </p:attrNameLst>
                                      </p:cBhvr>
                                      <p:to>
                                        <p:strVal val="visible"/>
                                      </p:to>
                                    </p:set>
                                    <p:anim calcmode="lin" valueType="num">
                                      <p:cBhvr additive="base">
                                        <p:cTn id="9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fontScale="90000"/>
          </a:bodyPr>
          <a:lstStyle/>
          <a:p>
            <a:r>
              <a:rPr lang="fa-IR" b="1" dirty="0" smtClean="0"/>
              <a:t>هوش اندامی- جنبشی</a:t>
            </a:r>
            <a:br>
              <a:rPr lang="fa-IR" b="1" dirty="0" smtClean="0"/>
            </a:br>
            <a:endParaRPr lang="en-US" dirty="0"/>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fontScale="55000" lnSpcReduction="20000"/>
          </a:bodyPr>
          <a:lstStyle/>
          <a:p>
            <a:pPr algn="r" rtl="1">
              <a:buNone/>
            </a:pPr>
            <a:r>
              <a:rPr lang="fa-IR" b="1" dirty="0" smtClean="0">
                <a:cs typeface="B Titr" pitchFamily="2" charset="-78"/>
              </a:rPr>
              <a:t>نقاط قوت:</a:t>
            </a:r>
            <a:endParaRPr lang="en-US" b="1" dirty="0" smtClean="0">
              <a:cs typeface="B Titr" pitchFamily="2" charset="-78"/>
            </a:endParaRPr>
          </a:p>
          <a:p>
            <a:pPr algn="r" rtl="1">
              <a:buNone/>
            </a:pPr>
            <a:r>
              <a:rPr lang="fa-IR" b="1" dirty="0" smtClean="0"/>
              <a:t> تحرک فيزیکی، کنترل حرکات</a:t>
            </a:r>
          </a:p>
          <a:p>
            <a:pPr algn="r" rtl="1">
              <a:buNone/>
            </a:pPr>
            <a:r>
              <a:rPr lang="fa-IR" dirty="0" smtClean="0"/>
              <a:t>کسانی که هوش اندامی- جنبشی بالایی دارند در حرکت های بدنی، انجام عمليات و کنترل فيزیکی قوی هستند. این افراد</a:t>
            </a:r>
          </a:p>
          <a:p>
            <a:pPr algn="r" rtl="1">
              <a:buNone/>
            </a:pPr>
            <a:r>
              <a:rPr lang="fa-IR" dirty="0" smtClean="0"/>
              <a:t>در هماهنگ سازی چشم و دست مهارت دارند و افراد چالاک وتردستی هستند.</a:t>
            </a:r>
          </a:p>
          <a:p>
            <a:pPr algn="r" rtl="1">
              <a:buNone/>
            </a:pPr>
            <a:r>
              <a:rPr lang="fa-IR" b="1" dirty="0" smtClean="0">
                <a:cs typeface="B Titr" pitchFamily="2" charset="-78"/>
              </a:rPr>
              <a:t>ویژگی های هوش اندامی- جنبشی</a:t>
            </a:r>
          </a:p>
          <a:p>
            <a:pPr algn="r" rtl="1">
              <a:buNone/>
            </a:pPr>
            <a:r>
              <a:rPr lang="fa-IR" dirty="0" smtClean="0"/>
              <a:t>• مهارت در ورزش و رقص</a:t>
            </a:r>
          </a:p>
          <a:p>
            <a:pPr algn="r" rtl="1">
              <a:buNone/>
            </a:pPr>
            <a:r>
              <a:rPr lang="fa-IR" dirty="0" smtClean="0"/>
              <a:t>• لذت بردن از ساختن چيزها با دست</a:t>
            </a:r>
          </a:p>
          <a:p>
            <a:pPr algn="r" rtl="1">
              <a:buNone/>
            </a:pPr>
            <a:r>
              <a:rPr lang="fa-IR" dirty="0" smtClean="0"/>
              <a:t>• هماهنگی فيزیکی عالی</a:t>
            </a:r>
          </a:p>
          <a:p>
            <a:pPr algn="r" rtl="1">
              <a:buNone/>
            </a:pPr>
            <a:r>
              <a:rPr lang="fa-IR" dirty="0" smtClean="0"/>
              <a:t>• به خاطر سپردن چيزها از طریق انجام دادن آ نها، به جای گوش کردن یا دیدن</a:t>
            </a:r>
          </a:p>
          <a:p>
            <a:pPr algn="r" rtl="1">
              <a:buNone/>
            </a:pPr>
            <a:r>
              <a:rPr lang="fa-IR" b="1" dirty="0" smtClean="0">
                <a:cs typeface="B Titr" pitchFamily="2" charset="-78"/>
              </a:rPr>
              <a:t>انتخاب های شغلی</a:t>
            </a:r>
          </a:p>
          <a:p>
            <a:pPr algn="r" rtl="1">
              <a:buNone/>
            </a:pPr>
            <a:r>
              <a:rPr lang="fa-IR" dirty="0" smtClean="0"/>
              <a:t>• رقصنده</a:t>
            </a:r>
          </a:p>
          <a:p>
            <a:pPr algn="r" rtl="1">
              <a:buNone/>
            </a:pPr>
            <a:r>
              <a:rPr lang="fa-IR" dirty="0" smtClean="0"/>
              <a:t>• هنرپيشه</a:t>
            </a:r>
          </a:p>
          <a:p>
            <a:pPr algn="r" rtl="1">
              <a:buNone/>
            </a:pPr>
            <a:r>
              <a:rPr lang="fa-IR" dirty="0" smtClean="0"/>
              <a:t>• مجسمه ساز</a:t>
            </a:r>
          </a:p>
          <a:p>
            <a:pPr algn="r" rtl="1">
              <a:buNone/>
            </a:pPr>
            <a:r>
              <a:rPr lang="fa-IR" dirty="0" smtClean="0"/>
              <a:t>• پيمانکار</a:t>
            </a:r>
            <a:endParaRPr lang="en-US" dirty="0"/>
          </a:p>
        </p:txBody>
      </p:sp>
      <p:sp>
        <p:nvSpPr>
          <p:cNvPr id="4" name="Footer Placeholder 7"/>
          <p:cNvSpPr>
            <a:spLocks noGrp="1"/>
          </p:cNvSpPr>
          <p:nvPr>
            <p:ph type="ftr" sz="quarter" idx="11"/>
          </p:nvPr>
        </p:nvSpPr>
        <p:spPr>
          <a:xfrm>
            <a:off x="3124200" y="6356350"/>
            <a:ext cx="3376626" cy="365125"/>
          </a:xfrm>
        </p:spPr>
        <p:txBody>
          <a:bodyPr/>
          <a:lstStyle/>
          <a:p>
            <a:r>
              <a:rPr lang="fa-IR" dirty="0" smtClean="0">
                <a:solidFill>
                  <a:sysClr val="windowText" lastClr="000000"/>
                </a:solidFill>
                <a:cs typeface="B Titr" pitchFamily="2" charset="-78"/>
              </a:rPr>
              <a:t>کارشناسی مشاوره اداره آموزش و پرورش شهرستان بروجرد مهدی احمدپور،احمد کاوند، حمید معظمی گودرزی </a:t>
            </a:r>
            <a:endParaRPr lang="en-US" dirty="0">
              <a:solidFill>
                <a:sysClr val="windowText" lastClr="000000"/>
              </a:solidFill>
              <a:cs typeface="B Titr"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additive="base">
                                        <p:cTn id="5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 calcmode="lin" valueType="num">
                                      <p:cBhvr additive="base">
                                        <p:cTn id="6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8" end="8"/>
                                            </p:txEl>
                                          </p:spTgt>
                                        </p:tgtEl>
                                        <p:attrNameLst>
                                          <p:attrName>style.visibility</p:attrName>
                                        </p:attrNameLst>
                                      </p:cBhvr>
                                      <p:to>
                                        <p:strVal val="visible"/>
                                      </p:to>
                                    </p:set>
                                    <p:anim calcmode="lin" valueType="num">
                                      <p:cBhvr additive="base">
                                        <p:cTn id="6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9" end="9"/>
                                            </p:txEl>
                                          </p:spTgt>
                                        </p:tgtEl>
                                        <p:attrNameLst>
                                          <p:attrName>style.visibility</p:attrName>
                                        </p:attrNameLst>
                                      </p:cBhvr>
                                      <p:to>
                                        <p:strVal val="visible"/>
                                      </p:to>
                                    </p:set>
                                    <p:anim calcmode="lin" valueType="num">
                                      <p:cBhvr additive="base">
                                        <p:cTn id="7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0" end="10"/>
                                            </p:txEl>
                                          </p:spTgt>
                                        </p:tgtEl>
                                        <p:attrNameLst>
                                          <p:attrName>style.visibility</p:attrName>
                                        </p:attrNameLst>
                                      </p:cBhvr>
                                      <p:to>
                                        <p:strVal val="visible"/>
                                      </p:to>
                                    </p:set>
                                    <p:anim calcmode="lin" valueType="num">
                                      <p:cBhvr additive="base">
                                        <p:cTn id="7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11" end="11"/>
                                            </p:txEl>
                                          </p:spTgt>
                                        </p:tgtEl>
                                        <p:attrNameLst>
                                          <p:attrName>style.visibility</p:attrName>
                                        </p:attrNameLst>
                                      </p:cBhvr>
                                      <p:to>
                                        <p:strVal val="visible"/>
                                      </p:to>
                                    </p:set>
                                    <p:anim calcmode="lin" valueType="num">
                                      <p:cBhvr additive="base">
                                        <p:cTn id="8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 calcmode="lin" valueType="num">
                                      <p:cBhvr additive="base">
                                        <p:cTn id="9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
                                            <p:txEl>
                                              <p:pRg st="13" end="13"/>
                                            </p:txEl>
                                          </p:spTgt>
                                        </p:tgtEl>
                                        <p:attrNameLst>
                                          <p:attrName>style.visibility</p:attrName>
                                        </p:attrNameLst>
                                      </p:cBhvr>
                                      <p:to>
                                        <p:strVal val="visible"/>
                                      </p:to>
                                    </p:set>
                                    <p:anim calcmode="lin" valueType="num">
                                      <p:cBhvr additive="base">
                                        <p:cTn id="9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fa-IR" b="1" dirty="0" smtClean="0">
                <a:cs typeface="B Titr" pitchFamily="2" charset="-78"/>
              </a:rPr>
              <a:t>هوش موسيقيایی</a:t>
            </a:r>
            <a:endParaRPr lang="en-US" dirty="0">
              <a:cs typeface="B Titr" pitchFamily="2" charset="-78"/>
            </a:endParaRPr>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55000" lnSpcReduction="20000"/>
          </a:bodyPr>
          <a:lstStyle/>
          <a:p>
            <a:pPr algn="r" rtl="1">
              <a:buNone/>
            </a:pPr>
            <a:r>
              <a:rPr lang="fa-IR" b="1" dirty="0" smtClean="0">
                <a:cs typeface="B Titr" pitchFamily="2" charset="-78"/>
              </a:rPr>
              <a:t>نقاط قوت: </a:t>
            </a:r>
            <a:endParaRPr lang="en-US" b="1" dirty="0" smtClean="0">
              <a:cs typeface="B Titr" pitchFamily="2" charset="-78"/>
            </a:endParaRPr>
          </a:p>
          <a:p>
            <a:pPr algn="r" rtl="1">
              <a:buNone/>
            </a:pPr>
            <a:r>
              <a:rPr lang="fa-IR" b="1" dirty="0" smtClean="0">
                <a:cs typeface="B Lotus" pitchFamily="2" charset="-78"/>
              </a:rPr>
              <a:t>ریتم و موسيقی</a:t>
            </a:r>
          </a:p>
          <a:p>
            <a:pPr algn="r" rtl="1">
              <a:buNone/>
            </a:pPr>
            <a:r>
              <a:rPr lang="fa-IR" dirty="0" smtClean="0">
                <a:cs typeface="B Lotus" pitchFamily="2" charset="-78"/>
              </a:rPr>
              <a:t>کسانی که هوش موسيقيایی بالایی دارند در فکر کردن به الگوها، ریت مها و صداها قوی هستند. این افراد از موسيقی لذت</a:t>
            </a:r>
          </a:p>
          <a:p>
            <a:pPr algn="r" rtl="1">
              <a:buNone/>
            </a:pPr>
            <a:r>
              <a:rPr lang="fa-IR" dirty="0" smtClean="0">
                <a:cs typeface="B Lotus" pitchFamily="2" charset="-78"/>
              </a:rPr>
              <a:t>می برند و معمولاً در نواختن سازهای موسيقی و آهنگسازی مهارت دارند.</a:t>
            </a:r>
          </a:p>
          <a:p>
            <a:pPr algn="r" rtl="1">
              <a:buNone/>
            </a:pPr>
            <a:r>
              <a:rPr lang="fa-IR" b="1" dirty="0" smtClean="0">
                <a:cs typeface="B Titr" pitchFamily="2" charset="-78"/>
              </a:rPr>
              <a:t>ویژگی های هوش موسيقيایی</a:t>
            </a:r>
          </a:p>
          <a:p>
            <a:pPr algn="r" rtl="1">
              <a:buNone/>
            </a:pPr>
            <a:r>
              <a:rPr lang="fa-IR" dirty="0" smtClean="0">
                <a:cs typeface="B Lotus" pitchFamily="2" charset="-78"/>
              </a:rPr>
              <a:t>• لذت بردن از آوارخوانی و نواختن سازهای موسيقی</a:t>
            </a:r>
          </a:p>
          <a:p>
            <a:pPr algn="r" rtl="1">
              <a:buNone/>
            </a:pPr>
            <a:r>
              <a:rPr lang="fa-IR" dirty="0" smtClean="0">
                <a:cs typeface="B Lotus" pitchFamily="2" charset="-78"/>
              </a:rPr>
              <a:t>• تشخيص آسان الگوها و ن تهای موسيقی</a:t>
            </a:r>
          </a:p>
          <a:p>
            <a:pPr algn="r" rtl="1">
              <a:buNone/>
            </a:pPr>
            <a:r>
              <a:rPr lang="fa-IR" dirty="0" smtClean="0">
                <a:cs typeface="B Lotus" pitchFamily="2" charset="-78"/>
              </a:rPr>
              <a:t>• توانایی به خاطرسپردن آهنگ ها و ملودی ها</a:t>
            </a:r>
          </a:p>
          <a:p>
            <a:pPr algn="r" rtl="1">
              <a:buNone/>
            </a:pPr>
            <a:r>
              <a:rPr lang="fa-IR" dirty="0" smtClean="0">
                <a:cs typeface="B Lotus" pitchFamily="2" charset="-78"/>
              </a:rPr>
              <a:t>• درک عميق از ساختار، ریتم و ن تهای موسيقی</a:t>
            </a:r>
          </a:p>
          <a:p>
            <a:pPr algn="r" rtl="1">
              <a:buNone/>
            </a:pPr>
            <a:r>
              <a:rPr lang="fa-IR" b="1" dirty="0" smtClean="0">
                <a:cs typeface="B Titr" pitchFamily="2" charset="-78"/>
              </a:rPr>
              <a:t>انتخاب های شغلی</a:t>
            </a:r>
          </a:p>
          <a:p>
            <a:pPr algn="r" rtl="1">
              <a:buNone/>
            </a:pPr>
            <a:r>
              <a:rPr lang="fa-IR" dirty="0" smtClean="0">
                <a:cs typeface="B Lotus" pitchFamily="2" charset="-78"/>
              </a:rPr>
              <a:t>• موسيقيدان</a:t>
            </a:r>
          </a:p>
          <a:p>
            <a:pPr algn="r" rtl="1">
              <a:buNone/>
            </a:pPr>
            <a:r>
              <a:rPr lang="fa-IR" dirty="0" smtClean="0">
                <a:cs typeface="B Lotus" pitchFamily="2" charset="-78"/>
              </a:rPr>
              <a:t>• آهنگساز</a:t>
            </a:r>
          </a:p>
          <a:p>
            <a:pPr algn="r" rtl="1">
              <a:buNone/>
            </a:pPr>
            <a:r>
              <a:rPr lang="fa-IR" dirty="0" smtClean="0">
                <a:cs typeface="B Lotus" pitchFamily="2" charset="-78"/>
              </a:rPr>
              <a:t>• خواننده</a:t>
            </a:r>
          </a:p>
          <a:p>
            <a:pPr algn="r" rtl="1">
              <a:buNone/>
            </a:pPr>
            <a:r>
              <a:rPr lang="fa-IR" dirty="0" smtClean="0">
                <a:cs typeface="B Lotus" pitchFamily="2" charset="-78"/>
              </a:rPr>
              <a:t>• معلم موسيقی</a:t>
            </a:r>
          </a:p>
          <a:p>
            <a:pPr algn="r" rtl="1">
              <a:buNone/>
            </a:pPr>
            <a:r>
              <a:rPr lang="fa-IR" dirty="0" smtClean="0">
                <a:cs typeface="B Lotus" pitchFamily="2" charset="-78"/>
              </a:rPr>
              <a:t>• رهبر ارکستر</a:t>
            </a:r>
            <a:endParaRPr lang="en-US" dirty="0">
              <a:cs typeface="B Lotus" pitchFamily="2" charset="-78"/>
            </a:endParaRPr>
          </a:p>
        </p:txBody>
      </p:sp>
      <p:sp>
        <p:nvSpPr>
          <p:cNvPr id="4" name="Footer Placeholder 7"/>
          <p:cNvSpPr>
            <a:spLocks noGrp="1"/>
          </p:cNvSpPr>
          <p:nvPr>
            <p:ph type="ftr" sz="quarter" idx="11"/>
          </p:nvPr>
        </p:nvSpPr>
        <p:spPr>
          <a:xfrm>
            <a:off x="3124200" y="6356350"/>
            <a:ext cx="3376626" cy="365125"/>
          </a:xfrm>
        </p:spPr>
        <p:txBody>
          <a:bodyPr/>
          <a:lstStyle/>
          <a:p>
            <a:r>
              <a:rPr lang="fa-IR" dirty="0" smtClean="0">
                <a:solidFill>
                  <a:sysClr val="windowText" lastClr="000000"/>
                </a:solidFill>
                <a:cs typeface="B Titr" pitchFamily="2" charset="-78"/>
              </a:rPr>
              <a:t>کارشناسی مشاوره اداره آموزش و پرورش شهرستان بروجرد مهدی احمدپور،احمد کاوند، حمید معظمی گودرزی </a:t>
            </a:r>
            <a:endParaRPr lang="en-US" dirty="0">
              <a:solidFill>
                <a:sysClr val="windowText" lastClr="000000"/>
              </a:solidFill>
              <a:cs typeface="B Titr"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additive="base">
                                        <p:cTn id="5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 calcmode="lin" valueType="num">
                                      <p:cBhvr additive="base">
                                        <p:cTn id="6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8" end="8"/>
                                            </p:txEl>
                                          </p:spTgt>
                                        </p:tgtEl>
                                        <p:attrNameLst>
                                          <p:attrName>style.visibility</p:attrName>
                                        </p:attrNameLst>
                                      </p:cBhvr>
                                      <p:to>
                                        <p:strVal val="visible"/>
                                      </p:to>
                                    </p:set>
                                    <p:anim calcmode="lin" valueType="num">
                                      <p:cBhvr additive="base">
                                        <p:cTn id="6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9" end="9"/>
                                            </p:txEl>
                                          </p:spTgt>
                                        </p:tgtEl>
                                        <p:attrNameLst>
                                          <p:attrName>style.visibility</p:attrName>
                                        </p:attrNameLst>
                                      </p:cBhvr>
                                      <p:to>
                                        <p:strVal val="visible"/>
                                      </p:to>
                                    </p:set>
                                    <p:anim calcmode="lin" valueType="num">
                                      <p:cBhvr additive="base">
                                        <p:cTn id="7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0" end="10"/>
                                            </p:txEl>
                                          </p:spTgt>
                                        </p:tgtEl>
                                        <p:attrNameLst>
                                          <p:attrName>style.visibility</p:attrName>
                                        </p:attrNameLst>
                                      </p:cBhvr>
                                      <p:to>
                                        <p:strVal val="visible"/>
                                      </p:to>
                                    </p:set>
                                    <p:anim calcmode="lin" valueType="num">
                                      <p:cBhvr additive="base">
                                        <p:cTn id="7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11" end="11"/>
                                            </p:txEl>
                                          </p:spTgt>
                                        </p:tgtEl>
                                        <p:attrNameLst>
                                          <p:attrName>style.visibility</p:attrName>
                                        </p:attrNameLst>
                                      </p:cBhvr>
                                      <p:to>
                                        <p:strVal val="visible"/>
                                      </p:to>
                                    </p:set>
                                    <p:anim calcmode="lin" valueType="num">
                                      <p:cBhvr additive="base">
                                        <p:cTn id="8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 calcmode="lin" valueType="num">
                                      <p:cBhvr additive="base">
                                        <p:cTn id="9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
                                            <p:txEl>
                                              <p:pRg st="13" end="13"/>
                                            </p:txEl>
                                          </p:spTgt>
                                        </p:tgtEl>
                                        <p:attrNameLst>
                                          <p:attrName>style.visibility</p:attrName>
                                        </p:attrNameLst>
                                      </p:cBhvr>
                                      <p:to>
                                        <p:strVal val="visible"/>
                                      </p:to>
                                    </p:set>
                                    <p:anim calcmode="lin" valueType="num">
                                      <p:cBhvr additive="base">
                                        <p:cTn id="9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3">
                                            <p:txEl>
                                              <p:pRg st="14" end="14"/>
                                            </p:txEl>
                                          </p:spTgt>
                                        </p:tgtEl>
                                        <p:attrNameLst>
                                          <p:attrName>style.visibility</p:attrName>
                                        </p:attrNameLst>
                                      </p:cBhvr>
                                      <p:to>
                                        <p:strVal val="visible"/>
                                      </p:to>
                                    </p:set>
                                    <p:anim calcmode="lin" valueType="num">
                                      <p:cBhvr additive="base">
                                        <p:cTn id="103"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style>
          <a:lnRef idx="0">
            <a:schemeClr val="accent5"/>
          </a:lnRef>
          <a:fillRef idx="3">
            <a:schemeClr val="accent5"/>
          </a:fillRef>
          <a:effectRef idx="3">
            <a:schemeClr val="accent5"/>
          </a:effectRef>
          <a:fontRef idx="minor">
            <a:schemeClr val="lt1"/>
          </a:fontRef>
        </p:style>
        <p:txBody>
          <a:bodyPr>
            <a:normAutofit/>
          </a:bodyPr>
          <a:lstStyle/>
          <a:p>
            <a:r>
              <a:rPr lang="fa-IR" dirty="0" smtClean="0">
                <a:cs typeface="B Titr" pitchFamily="2" charset="-78"/>
              </a:rPr>
              <a:t>کمیته هدایت تحصیلی واحد آموزشی</a:t>
            </a:r>
            <a:endParaRPr lang="en-US" dirty="0"/>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pPr algn="r" rtl="1"/>
            <a:r>
              <a:rPr lang="fa-IR" dirty="0" smtClean="0">
                <a:cs typeface="B Lotus" pitchFamily="2" charset="-78"/>
              </a:rPr>
              <a:t>مدیر مدرسه (رئیس کمیته )</a:t>
            </a:r>
          </a:p>
          <a:p>
            <a:pPr algn="r" rtl="1"/>
            <a:r>
              <a:rPr lang="fa-IR" dirty="0" smtClean="0">
                <a:cs typeface="B Lotus" pitchFamily="2" charset="-78"/>
              </a:rPr>
              <a:t>مشاوره آموزشگاه (دبیر کمیته)</a:t>
            </a:r>
          </a:p>
          <a:p>
            <a:pPr algn="r" rtl="1"/>
            <a:r>
              <a:rPr lang="fa-IR" dirty="0" smtClean="0">
                <a:cs typeface="B Lotus" pitchFamily="2" charset="-78"/>
              </a:rPr>
              <a:t>دبیران دروس مرتبط هر رشته:</a:t>
            </a:r>
          </a:p>
          <a:p>
            <a:pPr algn="r" rtl="1"/>
            <a:r>
              <a:rPr lang="fa-IR" dirty="0" smtClean="0">
                <a:cs typeface="B Lotus" pitchFamily="2" charset="-78"/>
              </a:rPr>
              <a:t>الف :علوم پایه (دبیرریاضی و علوم تجربی)</a:t>
            </a:r>
          </a:p>
          <a:p>
            <a:pPr algn="r" rtl="1"/>
            <a:r>
              <a:rPr lang="fa-IR" sz="2000" dirty="0" smtClean="0">
                <a:cs typeface="B Lotus" pitchFamily="2" charset="-78"/>
              </a:rPr>
              <a:t>ب: ادبیات و علوم انسانی(دبیر زبان و ادبیات فارسی،عربی،مطالعات اجتماعی)</a:t>
            </a:r>
          </a:p>
          <a:p>
            <a:pPr algn="r" rtl="1"/>
            <a:r>
              <a:rPr lang="fa-IR" sz="2000" dirty="0" smtClean="0">
                <a:cs typeface="B Lotus" pitchFamily="2" charset="-78"/>
              </a:rPr>
              <a:t>ج:علوم و معارف اسلامی(دبیرمعارف اسلامی،عربی،زبان و ادبیات فارسی )</a:t>
            </a:r>
          </a:p>
          <a:p>
            <a:pPr algn="r" rtl="1"/>
            <a:r>
              <a:rPr lang="fa-IR" sz="2000" dirty="0" smtClean="0">
                <a:cs typeface="B Lotus" pitchFamily="2" charset="-78"/>
              </a:rPr>
              <a:t>د: فنی و حرفه ای و کارو دانش(دبیر ریاضی ،کار و فن آوری)</a:t>
            </a:r>
          </a:p>
          <a:p>
            <a:pPr algn="r" rtl="1">
              <a:buNone/>
            </a:pPr>
            <a:endParaRPr lang="en-US" sz="2000" dirty="0">
              <a:cs typeface="B Lotus" pitchFamily="2" charset="-78"/>
            </a:endParaRPr>
          </a:p>
        </p:txBody>
      </p:sp>
      <p:sp>
        <p:nvSpPr>
          <p:cNvPr id="11" name="Footer Placeholder 7"/>
          <p:cNvSpPr>
            <a:spLocks noGrp="1"/>
          </p:cNvSpPr>
          <p:nvPr>
            <p:ph type="ftr" sz="quarter" idx="11"/>
          </p:nvPr>
        </p:nvSpPr>
        <p:spPr>
          <a:xfrm>
            <a:off x="3124200" y="6356350"/>
            <a:ext cx="3376626" cy="365125"/>
          </a:xfrm>
        </p:spPr>
        <p:txBody>
          <a:bodyPr/>
          <a:lstStyle/>
          <a:p>
            <a:r>
              <a:rPr lang="fa-IR" dirty="0" smtClean="0">
                <a:solidFill>
                  <a:sysClr val="windowText" lastClr="000000"/>
                </a:solidFill>
              </a:rPr>
              <a:t>کارشناسی مشاوره اداره آموزش و پرورش شهرستان بروجرد مهدی احمدپور،احمد کاوند، حمید معظمی گودرزی </a:t>
            </a:r>
            <a:endParaRPr lang="en-US" dirty="0">
              <a:solidFill>
                <a:sysClr val="windowText" lastClr="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additive="base">
                                        <p:cTn id="4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additive="base">
                                        <p:cTn id="5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rtl="1"/>
            <a:r>
              <a:rPr lang="fa-IR" b="1" dirty="0" smtClean="0"/>
              <a:t>هوش ميان فردی</a:t>
            </a:r>
            <a:endParaRPr lang="en-US" dirty="0"/>
          </a:p>
        </p:txBody>
      </p:sp>
      <p:sp>
        <p:nvSpPr>
          <p:cNvPr id="3" name="Content Placeholder 2"/>
          <p:cNvSpPr>
            <a:spLocks noGrp="1"/>
          </p:cNvSpPr>
          <p:nvPr>
            <p:ph idx="1"/>
          </p:nvPr>
        </p:nvSpPr>
        <p:spPr>
          <a:xfrm>
            <a:off x="457200" y="1600200"/>
            <a:ext cx="8229600" cy="4686320"/>
          </a:xfrm>
        </p:spPr>
        <p:style>
          <a:lnRef idx="1">
            <a:schemeClr val="accent5"/>
          </a:lnRef>
          <a:fillRef idx="2">
            <a:schemeClr val="accent5"/>
          </a:fillRef>
          <a:effectRef idx="1">
            <a:schemeClr val="accent5"/>
          </a:effectRef>
          <a:fontRef idx="minor">
            <a:schemeClr val="dk1"/>
          </a:fontRef>
        </p:style>
        <p:txBody>
          <a:bodyPr>
            <a:noAutofit/>
          </a:bodyPr>
          <a:lstStyle/>
          <a:p>
            <a:pPr algn="r" rtl="1">
              <a:buNone/>
            </a:pPr>
            <a:r>
              <a:rPr lang="fa-IR" sz="1600" b="1" dirty="0" smtClean="0">
                <a:cs typeface="B Titr" pitchFamily="2" charset="-78"/>
              </a:rPr>
              <a:t>نقاط قوت: </a:t>
            </a:r>
            <a:endParaRPr lang="en-US" sz="1600" b="1" dirty="0" smtClean="0">
              <a:cs typeface="B Titr" pitchFamily="2" charset="-78"/>
            </a:endParaRPr>
          </a:p>
          <a:p>
            <a:pPr algn="r" rtl="1">
              <a:buNone/>
            </a:pPr>
            <a:r>
              <a:rPr lang="fa-IR" sz="1600" b="1" dirty="0" smtClean="0"/>
              <a:t>ارتباط برقرار کردن و درک دیگران</a:t>
            </a:r>
          </a:p>
          <a:p>
            <a:pPr algn="r" rtl="1">
              <a:buNone/>
            </a:pPr>
            <a:r>
              <a:rPr lang="fa-IR" sz="1600" dirty="0" smtClean="0"/>
              <a:t>کسانی که هوش ميان فردی بالایی دارند در تعامل با دیگران و درک آ نها قوی هستند.این افراد در سنجش هيجانات،</a:t>
            </a:r>
          </a:p>
          <a:p>
            <a:pPr algn="r" rtl="1">
              <a:buNone/>
            </a:pPr>
            <a:r>
              <a:rPr lang="fa-IR" sz="1600" dirty="0" smtClean="0"/>
              <a:t>انگيزه ها، تمایلات و منظور کسانی که دور و برشان هستند مهارت دارند.</a:t>
            </a:r>
          </a:p>
          <a:p>
            <a:pPr algn="r" rtl="1">
              <a:buNone/>
            </a:pPr>
            <a:r>
              <a:rPr lang="fa-IR" sz="1600" b="1" dirty="0" smtClean="0">
                <a:cs typeface="B Titr" pitchFamily="2" charset="-78"/>
              </a:rPr>
              <a:t>ویژگی های هوش ميان فردی</a:t>
            </a:r>
          </a:p>
          <a:p>
            <a:pPr algn="r" rtl="1">
              <a:buNone/>
            </a:pPr>
            <a:r>
              <a:rPr lang="fa-IR" sz="1600" dirty="0" smtClean="0"/>
              <a:t>• مهارت در برقراری ارتباط کلامی</a:t>
            </a:r>
          </a:p>
          <a:p>
            <a:pPr algn="r" rtl="1">
              <a:buNone/>
            </a:pPr>
            <a:r>
              <a:rPr lang="fa-IR" sz="1600" dirty="0" smtClean="0"/>
              <a:t>• مهارت در ارتباط غيرکلامی</a:t>
            </a:r>
          </a:p>
          <a:p>
            <a:pPr algn="r" rtl="1">
              <a:buNone/>
            </a:pPr>
            <a:r>
              <a:rPr lang="fa-IR" sz="1600" dirty="0" smtClean="0"/>
              <a:t>• نگاه کردن به موقعيت ها از زوایای مختلف</a:t>
            </a:r>
          </a:p>
          <a:p>
            <a:pPr algn="r" rtl="1">
              <a:buNone/>
            </a:pPr>
            <a:r>
              <a:rPr lang="fa-IR" sz="1600" dirty="0" smtClean="0"/>
              <a:t>• ایجاد روابط مثبت با دیگران</a:t>
            </a:r>
          </a:p>
          <a:p>
            <a:pPr algn="r" rtl="1">
              <a:buNone/>
            </a:pPr>
            <a:r>
              <a:rPr lang="fa-IR" sz="1600" dirty="0" smtClean="0"/>
              <a:t>• مهارت در فرو نشاندن اختلافات در داخل گرو هها</a:t>
            </a:r>
          </a:p>
          <a:p>
            <a:pPr algn="r" rtl="1">
              <a:buNone/>
            </a:pPr>
            <a:r>
              <a:rPr lang="fa-IR" sz="1600" b="1" dirty="0" smtClean="0">
                <a:cs typeface="B Titr" pitchFamily="2" charset="-78"/>
              </a:rPr>
              <a:t>انتخاب های شغلی</a:t>
            </a:r>
          </a:p>
          <a:p>
            <a:pPr algn="r" rtl="1">
              <a:buNone/>
            </a:pPr>
            <a:r>
              <a:rPr lang="fa-IR" sz="1600" dirty="0" smtClean="0"/>
              <a:t>• روان شناسی</a:t>
            </a:r>
          </a:p>
          <a:p>
            <a:pPr algn="r" rtl="1">
              <a:buNone/>
            </a:pPr>
            <a:r>
              <a:rPr lang="fa-IR" sz="1600" dirty="0" smtClean="0"/>
              <a:t>• فيلسوف</a:t>
            </a:r>
          </a:p>
          <a:p>
            <a:pPr algn="r" rtl="1">
              <a:buNone/>
            </a:pPr>
            <a:r>
              <a:rPr lang="fa-IR" sz="1600" dirty="0" smtClean="0"/>
              <a:t>• مشاور</a:t>
            </a:r>
          </a:p>
          <a:p>
            <a:pPr algn="r" rtl="1">
              <a:buNone/>
            </a:pPr>
            <a:r>
              <a:rPr lang="fa-IR" sz="1600" dirty="0" smtClean="0"/>
              <a:t>• فروشنده</a:t>
            </a:r>
          </a:p>
          <a:p>
            <a:pPr algn="r" rtl="1">
              <a:buNone/>
            </a:pPr>
            <a:r>
              <a:rPr lang="fa-IR" sz="1600" dirty="0" smtClean="0"/>
              <a:t>• سياستمدار</a:t>
            </a:r>
            <a:endParaRPr lang="en-US" sz="1600" dirty="0"/>
          </a:p>
        </p:txBody>
      </p:sp>
      <p:sp>
        <p:nvSpPr>
          <p:cNvPr id="4" name="Footer Placeholder 7"/>
          <p:cNvSpPr>
            <a:spLocks noGrp="1"/>
          </p:cNvSpPr>
          <p:nvPr>
            <p:ph type="ftr" sz="quarter" idx="11"/>
          </p:nvPr>
        </p:nvSpPr>
        <p:spPr>
          <a:xfrm>
            <a:off x="3124200" y="6356350"/>
            <a:ext cx="3376626" cy="365125"/>
          </a:xfrm>
        </p:spPr>
        <p:txBody>
          <a:bodyPr/>
          <a:lstStyle/>
          <a:p>
            <a:r>
              <a:rPr lang="fa-IR" dirty="0" smtClean="0">
                <a:solidFill>
                  <a:sysClr val="windowText" lastClr="000000"/>
                </a:solidFill>
                <a:cs typeface="B Titr" pitchFamily="2" charset="-78"/>
              </a:rPr>
              <a:t>کارشناسی مشاوره اداره آموزش و پرورش شهرستان بروجرد مهدی احمدپور،احمد کاوند، حمید معظمی گودرزی </a:t>
            </a:r>
            <a:endParaRPr lang="en-US" dirty="0">
              <a:solidFill>
                <a:sysClr val="windowText" lastClr="000000"/>
              </a:solidFill>
              <a:cs typeface="B Titr"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additive="base">
                                        <p:cTn id="5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 calcmode="lin" valueType="num">
                                      <p:cBhvr additive="base">
                                        <p:cTn id="6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8" end="8"/>
                                            </p:txEl>
                                          </p:spTgt>
                                        </p:tgtEl>
                                        <p:attrNameLst>
                                          <p:attrName>style.visibility</p:attrName>
                                        </p:attrNameLst>
                                      </p:cBhvr>
                                      <p:to>
                                        <p:strVal val="visible"/>
                                      </p:to>
                                    </p:set>
                                    <p:anim calcmode="lin" valueType="num">
                                      <p:cBhvr additive="base">
                                        <p:cTn id="6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9" end="9"/>
                                            </p:txEl>
                                          </p:spTgt>
                                        </p:tgtEl>
                                        <p:attrNameLst>
                                          <p:attrName>style.visibility</p:attrName>
                                        </p:attrNameLst>
                                      </p:cBhvr>
                                      <p:to>
                                        <p:strVal val="visible"/>
                                      </p:to>
                                    </p:set>
                                    <p:anim calcmode="lin" valueType="num">
                                      <p:cBhvr additive="base">
                                        <p:cTn id="7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0" end="10"/>
                                            </p:txEl>
                                          </p:spTgt>
                                        </p:tgtEl>
                                        <p:attrNameLst>
                                          <p:attrName>style.visibility</p:attrName>
                                        </p:attrNameLst>
                                      </p:cBhvr>
                                      <p:to>
                                        <p:strVal val="visible"/>
                                      </p:to>
                                    </p:set>
                                    <p:anim calcmode="lin" valueType="num">
                                      <p:cBhvr additive="base">
                                        <p:cTn id="7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11" end="11"/>
                                            </p:txEl>
                                          </p:spTgt>
                                        </p:tgtEl>
                                        <p:attrNameLst>
                                          <p:attrName>style.visibility</p:attrName>
                                        </p:attrNameLst>
                                      </p:cBhvr>
                                      <p:to>
                                        <p:strVal val="visible"/>
                                      </p:to>
                                    </p:set>
                                    <p:anim calcmode="lin" valueType="num">
                                      <p:cBhvr additive="base">
                                        <p:cTn id="8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 calcmode="lin" valueType="num">
                                      <p:cBhvr additive="base">
                                        <p:cTn id="9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
                                            <p:txEl>
                                              <p:pRg st="13" end="13"/>
                                            </p:txEl>
                                          </p:spTgt>
                                        </p:tgtEl>
                                        <p:attrNameLst>
                                          <p:attrName>style.visibility</p:attrName>
                                        </p:attrNameLst>
                                      </p:cBhvr>
                                      <p:to>
                                        <p:strVal val="visible"/>
                                      </p:to>
                                    </p:set>
                                    <p:anim calcmode="lin" valueType="num">
                                      <p:cBhvr additive="base">
                                        <p:cTn id="9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3">
                                            <p:txEl>
                                              <p:pRg st="14" end="14"/>
                                            </p:txEl>
                                          </p:spTgt>
                                        </p:tgtEl>
                                        <p:attrNameLst>
                                          <p:attrName>style.visibility</p:attrName>
                                        </p:attrNameLst>
                                      </p:cBhvr>
                                      <p:to>
                                        <p:strVal val="visible"/>
                                      </p:to>
                                    </p:set>
                                    <p:anim calcmode="lin" valueType="num">
                                      <p:cBhvr additive="base">
                                        <p:cTn id="103"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3">
                                            <p:txEl>
                                              <p:pRg st="15" end="15"/>
                                            </p:txEl>
                                          </p:spTgt>
                                        </p:tgtEl>
                                        <p:attrNameLst>
                                          <p:attrName>style.visibility</p:attrName>
                                        </p:attrNameLst>
                                      </p:cBhvr>
                                      <p:to>
                                        <p:strVal val="visible"/>
                                      </p:to>
                                    </p:set>
                                    <p:anim calcmode="lin" valueType="num">
                                      <p:cBhvr additive="base">
                                        <p:cTn id="109"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r>
              <a:rPr lang="fa-IR" b="1" dirty="0" smtClean="0">
                <a:cs typeface="B Titr" pitchFamily="2" charset="-78"/>
              </a:rPr>
              <a:t>هوش درون فردی</a:t>
            </a:r>
            <a:endParaRPr lang="en-US" dirty="0">
              <a:cs typeface="B Titr" pitchFamily="2" charset="-78"/>
            </a:endParaRPr>
          </a:p>
        </p:txBody>
      </p:sp>
      <p:sp>
        <p:nvSpPr>
          <p:cNvPr id="3" name="Content Placeholder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fontScale="62500" lnSpcReduction="20000"/>
          </a:bodyPr>
          <a:lstStyle/>
          <a:p>
            <a:pPr algn="r" rtl="1">
              <a:buNone/>
            </a:pPr>
            <a:r>
              <a:rPr lang="fa-IR" b="1" dirty="0" smtClean="0">
                <a:cs typeface="B Titr" pitchFamily="2" charset="-78"/>
              </a:rPr>
              <a:t>نقاط قوت: </a:t>
            </a:r>
            <a:endParaRPr lang="en-US" b="1" dirty="0" smtClean="0">
              <a:cs typeface="B Titr" pitchFamily="2" charset="-78"/>
            </a:endParaRPr>
          </a:p>
          <a:p>
            <a:pPr algn="r" rtl="1">
              <a:buNone/>
            </a:pPr>
            <a:r>
              <a:rPr lang="fa-IR" b="1" dirty="0" smtClean="0">
                <a:cs typeface="B Karim" pitchFamily="2" charset="-78"/>
              </a:rPr>
              <a:t>درون نگری و خودآزمایی</a:t>
            </a:r>
          </a:p>
          <a:p>
            <a:pPr algn="r" rtl="1">
              <a:buNone/>
            </a:pPr>
            <a:r>
              <a:rPr lang="fa-IR" dirty="0" smtClean="0">
                <a:cs typeface="B Lotus" pitchFamily="2" charset="-78"/>
              </a:rPr>
              <a:t>کسانی که هوش درون فردی بالایی دارند، آگاهی خوبی از وضعيت هيجانی، احساسات و انگيز ههای خود دارند. این افراد</a:t>
            </a:r>
            <a:r>
              <a:rPr lang="en-US" dirty="0" smtClean="0">
                <a:cs typeface="B Lotus" pitchFamily="2" charset="-78"/>
              </a:rPr>
              <a:t> </a:t>
            </a:r>
            <a:r>
              <a:rPr lang="fa-IR" dirty="0" smtClean="0">
                <a:cs typeface="B Lotus" pitchFamily="2" charset="-78"/>
              </a:rPr>
              <a:t>از خودآزمایی، تخيل روزانه، کند و کاو کردن روابط خود با دیگران و برآورد توانائ یهای فردی خود لذت م یبرند.</a:t>
            </a:r>
          </a:p>
          <a:p>
            <a:pPr algn="r" rtl="1">
              <a:buNone/>
            </a:pPr>
            <a:r>
              <a:rPr lang="fa-IR" b="1" dirty="0" smtClean="0">
                <a:cs typeface="B Titr" pitchFamily="2" charset="-78"/>
              </a:rPr>
              <a:t>ویژگی های هوش درون فردی</a:t>
            </a:r>
          </a:p>
          <a:p>
            <a:pPr algn="r" rtl="1">
              <a:buNone/>
            </a:pPr>
            <a:r>
              <a:rPr lang="fa-IR" dirty="0" smtClean="0"/>
              <a:t>• </a:t>
            </a:r>
            <a:r>
              <a:rPr lang="fa-IR" dirty="0" smtClean="0">
                <a:cs typeface="B Lotus" pitchFamily="2" charset="-78"/>
              </a:rPr>
              <a:t>مهارت در تحليل نقاط قوت و ضعف خود</a:t>
            </a:r>
          </a:p>
          <a:p>
            <a:pPr algn="r" rtl="1">
              <a:buNone/>
            </a:pPr>
            <a:r>
              <a:rPr lang="fa-IR" dirty="0" smtClean="0">
                <a:cs typeface="B Lotus" pitchFamily="2" charset="-78"/>
              </a:rPr>
              <a:t>• لذت بردن از تجزیه و تحليل نظریه ها واید هها</a:t>
            </a:r>
          </a:p>
          <a:p>
            <a:pPr algn="r" rtl="1">
              <a:buNone/>
            </a:pPr>
            <a:r>
              <a:rPr lang="fa-IR" dirty="0" smtClean="0">
                <a:cs typeface="B Lotus" pitchFamily="2" charset="-78"/>
              </a:rPr>
              <a:t>• خودآگاهی زیاد</a:t>
            </a:r>
            <a:r>
              <a:rPr lang="en-US" dirty="0" smtClean="0">
                <a:cs typeface="B Lotus" pitchFamily="2" charset="-78"/>
              </a:rPr>
              <a:t> </a:t>
            </a:r>
            <a:r>
              <a:rPr lang="fa-IR" dirty="0" smtClean="0">
                <a:cs typeface="B Lotus" pitchFamily="2" charset="-78"/>
              </a:rPr>
              <a:t>داشتن درک روشن از ریشه انگيز هها و احساسات خود</a:t>
            </a:r>
          </a:p>
          <a:p>
            <a:pPr algn="r" rtl="1">
              <a:buNone/>
            </a:pPr>
            <a:r>
              <a:rPr lang="fa-IR" b="1" dirty="0" smtClean="0">
                <a:cs typeface="B Titr" pitchFamily="2" charset="-78"/>
              </a:rPr>
              <a:t>انتخاب های شغلی</a:t>
            </a:r>
          </a:p>
          <a:p>
            <a:pPr algn="r" rtl="1">
              <a:buNone/>
            </a:pPr>
            <a:r>
              <a:rPr lang="fa-IR" dirty="0" smtClean="0">
                <a:cs typeface="B Lotus" pitchFamily="2" charset="-78"/>
              </a:rPr>
              <a:t>• فيلسوف</a:t>
            </a:r>
          </a:p>
          <a:p>
            <a:pPr algn="r" rtl="1">
              <a:buNone/>
            </a:pPr>
            <a:r>
              <a:rPr lang="fa-IR" dirty="0" smtClean="0">
                <a:cs typeface="B Lotus" pitchFamily="2" charset="-78"/>
              </a:rPr>
              <a:t>• نویسنده</a:t>
            </a:r>
          </a:p>
          <a:p>
            <a:pPr algn="r" rtl="1">
              <a:buNone/>
            </a:pPr>
            <a:r>
              <a:rPr lang="fa-IR" dirty="0" smtClean="0">
                <a:cs typeface="B Lotus" pitchFamily="2" charset="-78"/>
              </a:rPr>
              <a:t>• نظریه پرداز</a:t>
            </a:r>
          </a:p>
          <a:p>
            <a:pPr algn="r" rtl="1">
              <a:buNone/>
            </a:pPr>
            <a:r>
              <a:rPr lang="fa-IR" dirty="0" smtClean="0">
                <a:cs typeface="B Lotus" pitchFamily="2" charset="-78"/>
              </a:rPr>
              <a:t>• دانشمند</a:t>
            </a:r>
            <a:endParaRPr lang="en-US" dirty="0">
              <a:cs typeface="B Lotus" pitchFamily="2" charset="-78"/>
            </a:endParaRPr>
          </a:p>
        </p:txBody>
      </p:sp>
      <p:sp>
        <p:nvSpPr>
          <p:cNvPr id="4" name="Footer Placeholder 7"/>
          <p:cNvSpPr>
            <a:spLocks noGrp="1"/>
          </p:cNvSpPr>
          <p:nvPr>
            <p:ph type="ftr" sz="quarter" idx="11"/>
          </p:nvPr>
        </p:nvSpPr>
        <p:spPr>
          <a:xfrm>
            <a:off x="3124200" y="6356350"/>
            <a:ext cx="3376626" cy="365125"/>
          </a:xfrm>
        </p:spPr>
        <p:txBody>
          <a:bodyPr/>
          <a:lstStyle/>
          <a:p>
            <a:r>
              <a:rPr lang="fa-IR" dirty="0" smtClean="0">
                <a:solidFill>
                  <a:sysClr val="windowText" lastClr="000000"/>
                </a:solidFill>
                <a:cs typeface="B Titr" pitchFamily="2" charset="-78"/>
              </a:rPr>
              <a:t>کارشناسی مشاوره اداره آموزش و پرورش شهرستان بروجرد مهدی احمدپور،احمد کاوند، حمید معظمی گودرزی </a:t>
            </a:r>
            <a:endParaRPr lang="en-US" dirty="0">
              <a:solidFill>
                <a:sysClr val="windowText" lastClr="000000"/>
              </a:solidFill>
              <a:cs typeface="B Titr"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additive="base">
                                        <p:cTn id="4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additive="base">
                                        <p:cTn id="5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 calcmode="lin" valueType="num">
                                      <p:cBhvr additive="base">
                                        <p:cTn id="6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
                                            <p:txEl>
                                              <p:pRg st="8" end="8"/>
                                            </p:txEl>
                                          </p:spTgt>
                                        </p:tgtEl>
                                        <p:attrNameLst>
                                          <p:attrName>style.visibility</p:attrName>
                                        </p:attrNameLst>
                                      </p:cBhvr>
                                      <p:to>
                                        <p:strVal val="visible"/>
                                      </p:to>
                                    </p:set>
                                    <p:anim calcmode="lin" valueType="num">
                                      <p:cBhvr additive="base">
                                        <p:cTn id="6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3">
                                            <p:txEl>
                                              <p:pRg st="9" end="9"/>
                                            </p:txEl>
                                          </p:spTgt>
                                        </p:tgtEl>
                                        <p:attrNameLst>
                                          <p:attrName>style.visibility</p:attrName>
                                        </p:attrNameLst>
                                      </p:cBhvr>
                                      <p:to>
                                        <p:strVal val="visible"/>
                                      </p:to>
                                    </p:set>
                                    <p:anim calcmode="lin" valueType="num">
                                      <p:cBhvr additive="base">
                                        <p:cTn id="7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3">
                                            <p:txEl>
                                              <p:pRg st="10" end="10"/>
                                            </p:txEl>
                                          </p:spTgt>
                                        </p:tgtEl>
                                        <p:attrNameLst>
                                          <p:attrName>style.visibility</p:attrName>
                                        </p:attrNameLst>
                                      </p:cBhvr>
                                      <p:to>
                                        <p:strVal val="visible"/>
                                      </p:to>
                                    </p:set>
                                    <p:anim calcmode="lin" valueType="num">
                                      <p:cBhvr additive="base">
                                        <p:cTn id="78"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 calcmode="lin" valueType="num">
                                      <p:cBhvr additive="base">
                                        <p:cTn id="84"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a:bodyPr>
          <a:lstStyle/>
          <a:p>
            <a:r>
              <a:rPr lang="fa-IR" b="1" dirty="0" smtClean="0">
                <a:cs typeface="B Titr" pitchFamily="2" charset="-78"/>
              </a:rPr>
              <a:t>هوش طبيعت گرا</a:t>
            </a:r>
            <a:endParaRPr lang="en-US" dirty="0">
              <a:cs typeface="B Titr" pitchFamily="2" charset="-78"/>
            </a:endParaRPr>
          </a:p>
        </p:txBody>
      </p:sp>
      <p:sp>
        <p:nvSpPr>
          <p:cNvPr id="3" name="Content Placeholder 2"/>
          <p:cNvSpPr>
            <a:spLocks noGrp="1"/>
          </p:cNvSpPr>
          <p:nvPr>
            <p:ph idx="1"/>
          </p:nvPr>
        </p:nvSpPr>
        <p:spPr>
          <a:xfrm>
            <a:off x="457200" y="1600200"/>
            <a:ext cx="8229600" cy="4686320"/>
          </a:xfrm>
        </p:spPr>
        <p:style>
          <a:lnRef idx="1">
            <a:schemeClr val="accent2"/>
          </a:lnRef>
          <a:fillRef idx="2">
            <a:schemeClr val="accent2"/>
          </a:fillRef>
          <a:effectRef idx="1">
            <a:schemeClr val="accent2"/>
          </a:effectRef>
          <a:fontRef idx="minor">
            <a:schemeClr val="dk1"/>
          </a:fontRef>
        </p:style>
        <p:txBody>
          <a:bodyPr>
            <a:noAutofit/>
          </a:bodyPr>
          <a:lstStyle/>
          <a:p>
            <a:pPr algn="r" rtl="1">
              <a:buNone/>
            </a:pPr>
            <a:r>
              <a:rPr lang="fa-IR" sz="1600" b="1" dirty="0" smtClean="0">
                <a:cs typeface="B Titr" pitchFamily="2" charset="-78"/>
              </a:rPr>
              <a:t>نقاط قوت: </a:t>
            </a:r>
          </a:p>
          <a:p>
            <a:pPr algn="r" rtl="1">
              <a:buNone/>
            </a:pPr>
            <a:r>
              <a:rPr lang="fa-IR" sz="1600" b="1" dirty="0" smtClean="0">
                <a:cs typeface="B Lotus" pitchFamily="2" charset="-78"/>
              </a:rPr>
              <a:t>یافتن الگوها و روابطی که با طبيعت وجود دارد</a:t>
            </a:r>
          </a:p>
          <a:p>
            <a:pPr algn="r" rtl="1">
              <a:buNone/>
            </a:pPr>
            <a:r>
              <a:rPr lang="fa-IR" sz="1600" dirty="0" smtClean="0">
                <a:cs typeface="B Lotus" pitchFamily="2" charset="-78"/>
              </a:rPr>
              <a:t>هوش طبيعت گرا آخرین نوع هوشی است که گاردنر درنظریه خود به هفت نوع قبلی افزوده و با مقاومت و مخالفت بيشتری</a:t>
            </a:r>
          </a:p>
          <a:p>
            <a:pPr algn="r" rtl="1">
              <a:buNone/>
            </a:pPr>
            <a:r>
              <a:rPr lang="fa-IR" sz="1600" dirty="0" smtClean="0">
                <a:cs typeface="B Lotus" pitchFamily="2" charset="-78"/>
              </a:rPr>
              <a:t>نسبت به بقيه روبرو گردیده است. به گفته گاردنر، کسانی که دارای هوش طبيعت گرای بالایی هستند، سازگاری بيشتری</a:t>
            </a:r>
          </a:p>
          <a:p>
            <a:pPr algn="r" rtl="1">
              <a:buNone/>
            </a:pPr>
            <a:r>
              <a:rPr lang="fa-IR" sz="1600" dirty="0" smtClean="0">
                <a:cs typeface="B Lotus" pitchFamily="2" charset="-78"/>
              </a:rPr>
              <a:t>با طبيعت دارند و معمولاً به پرورش، کشف محيط و یادگيری درباره موجودات علاق همندند. این افراد به سرعت از جزئی ترین</a:t>
            </a:r>
          </a:p>
          <a:p>
            <a:pPr algn="r" rtl="1">
              <a:buNone/>
            </a:pPr>
            <a:r>
              <a:rPr lang="fa-IR" sz="1600" dirty="0" smtClean="0">
                <a:cs typeface="B Lotus" pitchFamily="2" charset="-78"/>
              </a:rPr>
              <a:t>تغييرات در محيط شان آگاه می شوند.</a:t>
            </a:r>
          </a:p>
          <a:p>
            <a:pPr algn="r" rtl="1">
              <a:buNone/>
            </a:pPr>
            <a:r>
              <a:rPr lang="fa-IR" sz="1600" b="1" dirty="0" smtClean="0">
                <a:cs typeface="B Titr" pitchFamily="2" charset="-78"/>
              </a:rPr>
              <a:t>ویژگی های هوش طبيعت گرا</a:t>
            </a:r>
          </a:p>
          <a:p>
            <a:pPr algn="r" rtl="1">
              <a:buNone/>
            </a:pPr>
            <a:r>
              <a:rPr lang="fa-IR" sz="1600" dirty="0" smtClean="0">
                <a:cs typeface="B Lotus" pitchFamily="2" charset="-78"/>
              </a:rPr>
              <a:t>• علاقه مند به موضوعاتی از قبيل گيا هشناسی، زیست شناسی و جانورشناسی</a:t>
            </a:r>
          </a:p>
          <a:p>
            <a:pPr algn="r" rtl="1">
              <a:buNone/>
            </a:pPr>
            <a:r>
              <a:rPr lang="fa-IR" sz="1600" dirty="0" smtClean="0">
                <a:cs typeface="B Lotus" pitchFamily="2" charset="-78"/>
              </a:rPr>
              <a:t>• مهارت در رده بندی و فهرست بندی اطلاعات</a:t>
            </a:r>
          </a:p>
          <a:p>
            <a:pPr algn="r" rtl="1">
              <a:buNone/>
            </a:pPr>
            <a:r>
              <a:rPr lang="fa-IR" sz="1600" dirty="0" smtClean="0">
                <a:cs typeface="B Lotus" pitchFamily="2" charset="-78"/>
              </a:rPr>
              <a:t>• لذت بردن از باغبانی، کشف طبيعت، پياد هروی و چادر زدن در طبيعت</a:t>
            </a:r>
          </a:p>
          <a:p>
            <a:pPr algn="r" rtl="1">
              <a:buNone/>
            </a:pPr>
            <a:r>
              <a:rPr lang="fa-IR" sz="1600" dirty="0" smtClean="0">
                <a:cs typeface="B Lotus" pitchFamily="2" charset="-78"/>
              </a:rPr>
              <a:t>• بی علاقگی به یادگيری موضوعات ب یارتباط با طبيعت</a:t>
            </a:r>
          </a:p>
          <a:p>
            <a:pPr algn="r" rtl="1">
              <a:buNone/>
            </a:pPr>
            <a:r>
              <a:rPr lang="fa-IR" sz="1600" b="1" dirty="0" smtClean="0">
                <a:cs typeface="B Titr" pitchFamily="2" charset="-78"/>
              </a:rPr>
              <a:t>انتخاب های شغلی</a:t>
            </a:r>
          </a:p>
          <a:p>
            <a:pPr algn="r" rtl="1">
              <a:buNone/>
            </a:pPr>
            <a:r>
              <a:rPr lang="fa-IR" sz="1600" dirty="0" smtClean="0">
                <a:cs typeface="B Lotus" pitchFamily="2" charset="-78"/>
              </a:rPr>
              <a:t>• زیست شناس</a:t>
            </a:r>
          </a:p>
          <a:p>
            <a:pPr algn="r" rtl="1">
              <a:buNone/>
            </a:pPr>
            <a:r>
              <a:rPr lang="fa-IR" sz="1600" dirty="0" smtClean="0">
                <a:cs typeface="B Lotus" pitchFamily="2" charset="-78"/>
              </a:rPr>
              <a:t>• حفاظت از محيط زیست</a:t>
            </a:r>
          </a:p>
          <a:p>
            <a:pPr algn="r" rtl="1">
              <a:buNone/>
            </a:pPr>
            <a:r>
              <a:rPr lang="fa-IR" sz="1600" dirty="0" smtClean="0">
                <a:cs typeface="B Lotus" pitchFamily="2" charset="-78"/>
              </a:rPr>
              <a:t>• باغبان</a:t>
            </a:r>
          </a:p>
          <a:p>
            <a:pPr algn="r" rtl="1">
              <a:buNone/>
            </a:pPr>
            <a:r>
              <a:rPr lang="fa-IR" sz="1600" dirty="0" smtClean="0">
                <a:cs typeface="B Lotus" pitchFamily="2" charset="-78"/>
              </a:rPr>
              <a:t>• مزرعه دار</a:t>
            </a:r>
            <a:endParaRPr lang="en-US" sz="1600" dirty="0">
              <a:cs typeface="B Lotus" pitchFamily="2" charset="-78"/>
            </a:endParaRPr>
          </a:p>
        </p:txBody>
      </p:sp>
      <p:sp>
        <p:nvSpPr>
          <p:cNvPr id="4" name="Footer Placeholder 7"/>
          <p:cNvSpPr>
            <a:spLocks noGrp="1"/>
          </p:cNvSpPr>
          <p:nvPr>
            <p:ph type="ftr" sz="quarter" idx="11"/>
          </p:nvPr>
        </p:nvSpPr>
        <p:spPr>
          <a:xfrm>
            <a:off x="3124200" y="6356350"/>
            <a:ext cx="3376626" cy="365125"/>
          </a:xfrm>
        </p:spPr>
        <p:txBody>
          <a:bodyPr/>
          <a:lstStyle/>
          <a:p>
            <a:r>
              <a:rPr lang="fa-IR" dirty="0" smtClean="0">
                <a:solidFill>
                  <a:sysClr val="windowText" lastClr="000000"/>
                </a:solidFill>
                <a:cs typeface="B Titr" pitchFamily="2" charset="-78"/>
              </a:rPr>
              <a:t>کارشناسی مشاوره اداره آموزش و پرورش شهرستان بروجرد مهدی احمدپور،احمد کاوند، حمید معظمی گودرزی </a:t>
            </a:r>
            <a:endParaRPr lang="en-US" dirty="0">
              <a:solidFill>
                <a:sysClr val="windowText" lastClr="000000"/>
              </a:solidFill>
              <a:cs typeface="B Titr"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additive="base">
                                        <p:cTn id="5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 calcmode="lin" valueType="num">
                                      <p:cBhvr additive="base">
                                        <p:cTn id="6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8" end="8"/>
                                            </p:txEl>
                                          </p:spTgt>
                                        </p:tgtEl>
                                        <p:attrNameLst>
                                          <p:attrName>style.visibility</p:attrName>
                                        </p:attrNameLst>
                                      </p:cBhvr>
                                      <p:to>
                                        <p:strVal val="visible"/>
                                      </p:to>
                                    </p:set>
                                    <p:anim calcmode="lin" valueType="num">
                                      <p:cBhvr additive="base">
                                        <p:cTn id="6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9" end="9"/>
                                            </p:txEl>
                                          </p:spTgt>
                                        </p:tgtEl>
                                        <p:attrNameLst>
                                          <p:attrName>style.visibility</p:attrName>
                                        </p:attrNameLst>
                                      </p:cBhvr>
                                      <p:to>
                                        <p:strVal val="visible"/>
                                      </p:to>
                                    </p:set>
                                    <p:anim calcmode="lin" valueType="num">
                                      <p:cBhvr additive="base">
                                        <p:cTn id="7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0" end="10"/>
                                            </p:txEl>
                                          </p:spTgt>
                                        </p:tgtEl>
                                        <p:attrNameLst>
                                          <p:attrName>style.visibility</p:attrName>
                                        </p:attrNameLst>
                                      </p:cBhvr>
                                      <p:to>
                                        <p:strVal val="visible"/>
                                      </p:to>
                                    </p:set>
                                    <p:anim calcmode="lin" valueType="num">
                                      <p:cBhvr additive="base">
                                        <p:cTn id="7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11" end="11"/>
                                            </p:txEl>
                                          </p:spTgt>
                                        </p:tgtEl>
                                        <p:attrNameLst>
                                          <p:attrName>style.visibility</p:attrName>
                                        </p:attrNameLst>
                                      </p:cBhvr>
                                      <p:to>
                                        <p:strVal val="visible"/>
                                      </p:to>
                                    </p:set>
                                    <p:anim calcmode="lin" valueType="num">
                                      <p:cBhvr additive="base">
                                        <p:cTn id="8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 calcmode="lin" valueType="num">
                                      <p:cBhvr additive="base">
                                        <p:cTn id="9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
                                            <p:txEl>
                                              <p:pRg st="13" end="13"/>
                                            </p:txEl>
                                          </p:spTgt>
                                        </p:tgtEl>
                                        <p:attrNameLst>
                                          <p:attrName>style.visibility</p:attrName>
                                        </p:attrNameLst>
                                      </p:cBhvr>
                                      <p:to>
                                        <p:strVal val="visible"/>
                                      </p:to>
                                    </p:set>
                                    <p:anim calcmode="lin" valueType="num">
                                      <p:cBhvr additive="base">
                                        <p:cTn id="9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3">
                                            <p:txEl>
                                              <p:pRg st="14" end="14"/>
                                            </p:txEl>
                                          </p:spTgt>
                                        </p:tgtEl>
                                        <p:attrNameLst>
                                          <p:attrName>style.visibility</p:attrName>
                                        </p:attrNameLst>
                                      </p:cBhvr>
                                      <p:to>
                                        <p:strVal val="visible"/>
                                      </p:to>
                                    </p:set>
                                    <p:anim calcmode="lin" valueType="num">
                                      <p:cBhvr additive="base">
                                        <p:cTn id="103"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3">
                                            <p:txEl>
                                              <p:pRg st="15" end="15"/>
                                            </p:txEl>
                                          </p:spTgt>
                                        </p:tgtEl>
                                        <p:attrNameLst>
                                          <p:attrName>style.visibility</p:attrName>
                                        </p:attrNameLst>
                                      </p:cBhvr>
                                      <p:to>
                                        <p:strVal val="visible"/>
                                      </p:to>
                                    </p:set>
                                    <p:anim calcmode="lin" valueType="num">
                                      <p:cBhvr additive="base">
                                        <p:cTn id="109"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style>
          <a:lnRef idx="1">
            <a:schemeClr val="accent3"/>
          </a:lnRef>
          <a:fillRef idx="3">
            <a:schemeClr val="accent3"/>
          </a:fillRef>
          <a:effectRef idx="2">
            <a:schemeClr val="accent3"/>
          </a:effectRef>
          <a:fontRef idx="minor">
            <a:schemeClr val="lt1"/>
          </a:fontRef>
        </p:style>
        <p:txBody>
          <a:bodyPr/>
          <a:lstStyle/>
          <a:p>
            <a:r>
              <a:rPr lang="fa-IR" dirty="0" smtClean="0">
                <a:solidFill>
                  <a:schemeClr val="tx1"/>
                </a:solidFill>
                <a:cs typeface="B Titr" pitchFamily="2" charset="-78"/>
              </a:rPr>
              <a:t>طبق ماده 7 </a:t>
            </a:r>
            <a:endParaRPr lang="en-US" dirty="0">
              <a:solidFill>
                <a:schemeClr val="tx1"/>
              </a:solidFill>
              <a:cs typeface="B Titr" pitchFamily="2" charset="-78"/>
            </a:endParaRPr>
          </a:p>
        </p:txBody>
      </p:sp>
      <p:sp>
        <p:nvSpPr>
          <p:cNvPr id="3" name="Content Placeholder 2"/>
          <p:cNvSpPr>
            <a:spLocks noGrp="1"/>
          </p:cNvSpPr>
          <p:nvPr>
            <p:ph idx="1"/>
          </p:nvPr>
        </p:nvSpPr>
        <p:spPr/>
        <p:style>
          <a:lnRef idx="0">
            <a:schemeClr val="accent5"/>
          </a:lnRef>
          <a:fillRef idx="3">
            <a:schemeClr val="accent5"/>
          </a:fillRef>
          <a:effectRef idx="3">
            <a:schemeClr val="accent5"/>
          </a:effectRef>
          <a:fontRef idx="minor">
            <a:schemeClr val="lt1"/>
          </a:fontRef>
        </p:style>
        <p:txBody>
          <a:bodyPr/>
          <a:lstStyle/>
          <a:p>
            <a:pPr algn="r" rtl="1"/>
            <a:r>
              <a:rPr lang="fa-IR" dirty="0" smtClean="0">
                <a:cs typeface="B Lotus" pitchFamily="2" charset="-78"/>
              </a:rPr>
              <a:t>به منظور تعامل اثربخشی بین صف و ستاد ضرورت دارد کمیته ها و،مدیران و مشاوران مدارس نسبت به ارزیابی سیاست های ابلاغی و نیازهای واقعی دانش آموزان از طرق مختلف اقدام کرده و نتایج را به منظور تعدیل در توسعه کمی و کیفی شاخه ها و رشته های تحصیلی به اداره  منعکس نمایند.</a:t>
            </a:r>
            <a:endParaRPr lang="en-US" dirty="0">
              <a:cs typeface="B Lotus" pitchFamily="2" charset="-78"/>
            </a:endParaRPr>
          </a:p>
        </p:txBody>
      </p:sp>
      <p:sp>
        <p:nvSpPr>
          <p:cNvPr id="11" name="Footer Placeholder 7"/>
          <p:cNvSpPr>
            <a:spLocks noGrp="1"/>
          </p:cNvSpPr>
          <p:nvPr>
            <p:ph type="ftr" sz="quarter" idx="11"/>
          </p:nvPr>
        </p:nvSpPr>
        <p:spPr>
          <a:xfrm>
            <a:off x="3124200" y="6356350"/>
            <a:ext cx="3376626" cy="365125"/>
          </a:xfrm>
        </p:spPr>
        <p:txBody>
          <a:bodyPr/>
          <a:lstStyle/>
          <a:p>
            <a:r>
              <a:rPr lang="fa-IR" dirty="0" smtClean="0">
                <a:solidFill>
                  <a:sysClr val="windowText" lastClr="000000"/>
                </a:solidFill>
              </a:rPr>
              <a:t>کارشناسی مشاوره اداره آموزش و پرورش شهرستان بروجرد مهدی احمدپور،احمد کاوند، حمید معظمی گودرزی </a:t>
            </a:r>
            <a:endParaRPr lang="en-US" dirty="0">
              <a:solidFill>
                <a:sysClr val="windowText" lastClr="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fa-IR" dirty="0" smtClean="0">
                <a:cs typeface="B Titr" pitchFamily="2" charset="-78"/>
              </a:rPr>
              <a:t>طبق ماده 8</a:t>
            </a:r>
            <a:endParaRPr lang="en-US" dirty="0">
              <a:cs typeface="B Titr" pitchFamily="2" charset="-78"/>
            </a:endParaRPr>
          </a:p>
        </p:txBody>
      </p:sp>
      <p:sp>
        <p:nvSpPr>
          <p:cNvPr id="3" name="Content Placeholder 2"/>
          <p:cNvSpPr>
            <a:spLocks noGrp="1"/>
          </p:cNvSpPr>
          <p:nvPr>
            <p:ph idx="1"/>
          </p:nvPr>
        </p:nvSpPr>
        <p:spPr>
          <a:ln/>
        </p:spPr>
        <p:style>
          <a:lnRef idx="0">
            <a:schemeClr val="accent3"/>
          </a:lnRef>
          <a:fillRef idx="3">
            <a:schemeClr val="accent3"/>
          </a:fillRef>
          <a:effectRef idx="3">
            <a:schemeClr val="accent3"/>
          </a:effectRef>
          <a:fontRef idx="minor">
            <a:schemeClr val="lt1"/>
          </a:fontRef>
        </p:style>
        <p:txBody>
          <a:bodyPr/>
          <a:lstStyle/>
          <a:p>
            <a:pPr algn="r" rtl="1"/>
            <a:r>
              <a:rPr lang="fa-IR" dirty="0" smtClean="0">
                <a:solidFill>
                  <a:srgbClr val="002060"/>
                </a:solidFill>
                <a:cs typeface="B Lotus" pitchFamily="2" charset="-78"/>
              </a:rPr>
              <a:t>تشکیل پرونده راهنمایی و مشاوره ای </a:t>
            </a:r>
          </a:p>
          <a:p>
            <a:pPr algn="r" rtl="1">
              <a:buNone/>
            </a:pPr>
            <a:r>
              <a:rPr lang="fa-IR" dirty="0" smtClean="0">
                <a:solidFill>
                  <a:srgbClr val="FF0000"/>
                </a:solidFill>
                <a:cs typeface="B Lotus" pitchFamily="2" charset="-78"/>
              </a:rPr>
              <a:t>به منظور بررسی و ارزیابی نتایج استعدادها ،رغبت ها ،توانمندی ها و ویژگی های شخصیتی دانش آموزان پرونده راهنمایی و مشاوره برای کلیه  دانش آموزان بر اساس شیوه نامه اجرایی توسط مشاور مدرسه تشکیل می شود . </a:t>
            </a:r>
            <a:endParaRPr lang="en-US" dirty="0">
              <a:solidFill>
                <a:srgbClr val="FF0000"/>
              </a:solidFill>
              <a:cs typeface="B Lotus"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75000"/>
            </a:schemeClr>
          </a:solidFill>
        </p:spPr>
        <p:txBody>
          <a:bodyPr/>
          <a:lstStyle/>
          <a:p>
            <a:r>
              <a:rPr lang="fa-IR" dirty="0" smtClean="0">
                <a:cs typeface="B Titr" pitchFamily="2" charset="-78"/>
              </a:rPr>
              <a:t>طبق ماده 9</a:t>
            </a:r>
            <a:endParaRPr lang="en-US" dirty="0">
              <a:cs typeface="B Titr" pitchFamily="2" charset="-78"/>
            </a:endParaRPr>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pPr algn="r" rtl="1"/>
            <a:r>
              <a:rPr lang="fa-IR" dirty="0" smtClean="0">
                <a:cs typeface="B Lotus" pitchFamily="2" charset="-78"/>
              </a:rPr>
              <a:t>فرایند شناسایی و ثبت سوابق مرتبط با هدایت تحصیلی دانش آموزان در پرونده راهنمایی و مشاوره ای به عهده مشاور واحد آموزشی و پرورشی می باشد و سایر کارکنان موظفند با وی همکاری لازم را داشته باشند.</a:t>
            </a:r>
          </a:p>
          <a:p>
            <a:pPr algn="r" rtl="1"/>
            <a:endParaRPr lang="en-US" dirty="0"/>
          </a:p>
        </p:txBody>
      </p:sp>
      <p:sp>
        <p:nvSpPr>
          <p:cNvPr id="11" name="Footer Placeholder 7"/>
          <p:cNvSpPr>
            <a:spLocks noGrp="1"/>
          </p:cNvSpPr>
          <p:nvPr>
            <p:ph type="ftr" sz="quarter" idx="11"/>
          </p:nvPr>
        </p:nvSpPr>
        <p:spPr>
          <a:xfrm>
            <a:off x="3124200" y="6356350"/>
            <a:ext cx="3376626" cy="365125"/>
          </a:xfrm>
        </p:spPr>
        <p:txBody>
          <a:bodyPr/>
          <a:lstStyle/>
          <a:p>
            <a:r>
              <a:rPr lang="fa-IR" dirty="0" smtClean="0">
                <a:solidFill>
                  <a:sysClr val="windowText" lastClr="000000"/>
                </a:solidFill>
              </a:rPr>
              <a:t>کارشناسی مشاوره اداره آموزش و پرورش شهرستان بروجرد مهدی احمدپور،احمد کاوند، حمید معظمی گودرزی </a:t>
            </a:r>
            <a:endParaRPr lang="en-US" dirty="0">
              <a:solidFill>
                <a:sysClr val="windowText" lastClr="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732</TotalTime>
  <Words>5088</Words>
  <Application>Microsoft Office PowerPoint</Application>
  <PresentationFormat>On-screen Show (4:3)</PresentationFormat>
  <Paragraphs>403</Paragraphs>
  <Slides>62</Slides>
  <Notes>1</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PowerPoint Presentation</vt:lpstr>
      <vt:lpstr>PowerPoint Presentation</vt:lpstr>
      <vt:lpstr>PowerPoint Presentation</vt:lpstr>
      <vt:lpstr>هدف</vt:lpstr>
      <vt:lpstr>کمیته برنامه ریزی و نظارت بر فرایند هدایت تحصیلی در سطح اداره</vt:lpstr>
      <vt:lpstr>کمیته هدایت تحصیلی واحد آموزشی</vt:lpstr>
      <vt:lpstr>طبق ماده 7 </vt:lpstr>
      <vt:lpstr>طبق ماده 8</vt:lpstr>
      <vt:lpstr>طبق ماده 9</vt:lpstr>
      <vt:lpstr>ماده 10</vt:lpstr>
      <vt:lpstr>ماده 11 </vt:lpstr>
      <vt:lpstr>ماده 12</vt:lpstr>
      <vt:lpstr>ماده 13</vt:lpstr>
      <vt:lpstr>ماده 14</vt:lpstr>
      <vt:lpstr>PowerPoint Presentation</vt:lpstr>
      <vt:lpstr>ماده 15</vt:lpstr>
      <vt:lpstr>ماده 16 </vt:lpstr>
      <vt:lpstr>1-16 – علوم پایه </vt:lpstr>
      <vt:lpstr>2-16 – رشته ادبیات و علوم انسانی</vt:lpstr>
      <vt:lpstr>ماده 3-16 رشته علوم معارف اسلامی</vt:lpstr>
      <vt:lpstr>4-16-شاخه فنی و حرفه ای و کار دانش</vt:lpstr>
      <vt:lpstr>تبصره</vt:lpstr>
      <vt:lpstr>ماده 17:بررسی های مشاوره ای مندرج در بند 2-15 ماده 15 به شرح زیر می باشد:</vt:lpstr>
      <vt:lpstr>ماده 18:تعیین مجدد شاخه یا رشته ی تحصیلی </vt:lpstr>
      <vt:lpstr>بند1-18 </vt:lpstr>
      <vt:lpstr>بند 3-18</vt:lpstr>
      <vt:lpstr>بند2-18</vt:lpstr>
      <vt:lpstr>ماده 19: تغییر شاخه یا رشته </vt:lpstr>
      <vt:lpstr>بند1-19</vt:lpstr>
      <vt:lpstr>بند 2-19</vt:lpstr>
      <vt:lpstr>بند3-19</vt:lpstr>
      <vt:lpstr>بند 4-19 </vt:lpstr>
      <vt:lpstr>بند 5-19</vt:lpstr>
      <vt:lpstr>بند 6-19</vt:lpstr>
      <vt:lpstr>بند 7-19 </vt:lpstr>
      <vt:lpstr>تبصره 1</vt:lpstr>
      <vt:lpstr>تبصره 2</vt:lpstr>
      <vt:lpstr>ماده 20</vt:lpstr>
      <vt:lpstr>بند 1-20</vt:lpstr>
      <vt:lpstr>PowerPoint Presentation</vt:lpstr>
      <vt:lpstr>بند 2-20</vt:lpstr>
      <vt:lpstr>تبصره 1</vt:lpstr>
      <vt:lpstr>بند 3-20</vt:lpstr>
      <vt:lpstr>بند 4-20 </vt:lpstr>
      <vt:lpstr>نمون برگ شماره 2</vt:lpstr>
      <vt:lpstr>نمون برگ شماره ی 3</vt:lpstr>
      <vt:lpstr>نمون برگ شماره 4</vt:lpstr>
      <vt:lpstr>نمون برگ شماره 5 بررسی های مشاوره ای</vt:lpstr>
      <vt:lpstr>PowerPoint Presentation</vt:lpstr>
      <vt:lpstr>ماهيت هوش</vt:lpstr>
      <vt:lpstr>حوزه هاي هوش</vt:lpstr>
      <vt:lpstr>هوش از دیدگاه هوارد گاردنر </vt:lpstr>
      <vt:lpstr>ریاضی _منطقی - 1                                            زبانشناسی- 2</vt:lpstr>
      <vt:lpstr>انتقادات وارده برنظریه گاردنر </vt:lpstr>
      <vt:lpstr>هوش کلامی – زبانی</vt:lpstr>
      <vt:lpstr>هوش تصویری – فضایی</vt:lpstr>
      <vt:lpstr>هوش منطقی – ریاضی</vt:lpstr>
      <vt:lpstr>هوش اندامی- جنبشی </vt:lpstr>
      <vt:lpstr>هوش موسيقيایی</vt:lpstr>
      <vt:lpstr>هوش ميان فردی</vt:lpstr>
      <vt:lpstr>هوش درون فردی</vt:lpstr>
      <vt:lpstr>هوش طبيعت گرا</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آیین نامه هدایت تحصیلی دانش آموزان و ضوابط آن</dc:title>
  <dc:creator>mehdi</dc:creator>
  <cp:lastModifiedBy>jahany</cp:lastModifiedBy>
  <cp:revision>78</cp:revision>
  <dcterms:created xsi:type="dcterms:W3CDTF">2015-11-08T18:00:04Z</dcterms:created>
  <dcterms:modified xsi:type="dcterms:W3CDTF">2015-11-14T18:37:54Z</dcterms:modified>
</cp:coreProperties>
</file>