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9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6" r:id="rId6"/>
    <p:sldId id="262" r:id="rId7"/>
    <p:sldId id="263" r:id="rId8"/>
    <p:sldId id="264" r:id="rId9"/>
    <p:sldId id="265" r:id="rId10"/>
    <p:sldId id="26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B9EDC-24FF-4740-AACD-6579304B5D2E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CD51B-B630-4BD6-B6CA-BA8D6F13B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CD51B-B630-4BD6-B6CA-BA8D6F13B4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3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CD51B-B630-4BD6-B6CA-BA8D6F13B4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3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94A9-72C6-4EAB-AF61-AF233F8A8730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4C9A-F32A-4FE7-96CF-645D2FBF0F85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21DD-BE1B-4403-A4F3-835D6604E869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3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FC47-C41F-46BA-AE01-71CC152AE676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5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028E-8065-4ED5-9CA1-05B158C780F4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2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2954E-B2F7-4675-8D4A-0BC51EAB7B3E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3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9293-976E-4111-88E6-7C3DBA802B9F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2509-7D20-4C61-B748-40C9F3410E80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83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D85A-9D86-4CD2-B7C1-FB76AEC76901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437C-8F50-4B08-9FF3-68106565D908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F1C2-9644-436F-8397-C4BED267F33D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64E7-005F-41B6-ACED-156FAEF4D486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6069-5042-49B8-9D7F-808B682FCEC9}" type="datetime1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B88F-20EC-4E29-BBA6-54FF1C4697A5}" type="datetime1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7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93A7-7105-4354-A558-3DB13DE613CA}" type="datetime1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0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865F-D5C2-48E0-8C5B-1217C2F3FEFE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7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FDDC-C1B0-4BD5-9038-C04BFFD9FBFD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DE83D8-8BD7-44E2-8096-79D24097CE66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32F090-736E-4CCB-A120-F8DF5FA9E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  <p:sldLayoutId id="2147484063" r:id="rId14"/>
    <p:sldLayoutId id="2147484064" r:id="rId15"/>
    <p:sldLayoutId id="2147484065" r:id="rId16"/>
    <p:sldLayoutId id="2147484066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anose="00000400000000000000" pitchFamily="2" charset="-78"/>
              </a:rPr>
              <a:t>e3Value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anose="00000400000000000000" pitchFamily="2" charset="-78"/>
              </a:rPr>
              <a:t> معرفی تکنیک  </a:t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anose="00000400000000000000" pitchFamily="2" charset="-78"/>
              </a:rPr>
            </a:b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anose="00000400000000000000" pitchFamily="2" charset="-78"/>
              </a:rPr>
              <a:t>در تولید مدل های کسب و کار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736876"/>
          </a:xfrm>
        </p:spPr>
        <p:txBody>
          <a:bodyPr>
            <a:normAutofit fontScale="92500"/>
          </a:bodyPr>
          <a:lstStyle/>
          <a:p>
            <a:pPr algn="ctr"/>
            <a:r>
              <a:rPr lang="fa-IR" b="1" dirty="0" smtClean="0">
                <a:cs typeface="Nazanin" panose="00000400000000000000" pitchFamily="2" charset="-78"/>
              </a:rPr>
              <a:t>درس استراتژی های کسب و کار</a:t>
            </a:r>
          </a:p>
          <a:p>
            <a:pPr algn="ctr"/>
            <a:r>
              <a:rPr lang="fa-IR" b="1" dirty="0" err="1" smtClean="0">
                <a:cs typeface="Nazanin" panose="00000400000000000000" pitchFamily="2" charset="-78"/>
              </a:rPr>
              <a:t>نیمسال</a:t>
            </a:r>
            <a:r>
              <a:rPr lang="fa-IR" b="1" dirty="0" smtClean="0">
                <a:cs typeface="Nazanin" panose="00000400000000000000" pitchFamily="2" charset="-78"/>
              </a:rPr>
              <a:t> اول 92-93</a:t>
            </a:r>
          </a:p>
          <a:p>
            <a:pPr algn="ctr"/>
            <a:r>
              <a:rPr lang="fa-IR" b="1" dirty="0" smtClean="0">
                <a:cs typeface="Nazanin" panose="00000400000000000000" pitchFamily="2" charset="-78"/>
              </a:rPr>
              <a:t>استاد درس: جناب آقای دکتر روستا</a:t>
            </a:r>
          </a:p>
          <a:p>
            <a:pPr algn="ctr"/>
            <a:r>
              <a:rPr lang="fa-IR" b="1" dirty="0" smtClean="0">
                <a:cs typeface="Nazanin" panose="00000400000000000000" pitchFamily="2" charset="-78"/>
              </a:rPr>
              <a:t>ارائه دهنده: زینب </a:t>
            </a:r>
            <a:r>
              <a:rPr lang="fa-IR" b="1" dirty="0" err="1" smtClean="0">
                <a:cs typeface="Nazanin" panose="00000400000000000000" pitchFamily="2" charset="-78"/>
              </a:rPr>
              <a:t>ابوطالبی</a:t>
            </a:r>
            <a:endParaRPr lang="fa-IR" b="1" dirty="0" smtClean="0">
              <a:cs typeface="Nazanin" panose="00000400000000000000" pitchFamily="2" charset="-78"/>
            </a:endParaRPr>
          </a:p>
          <a:p>
            <a:pPr algn="ctr"/>
            <a:endParaRPr lang="en-US" b="1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72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2" cy="1752599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e3value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فرآیند مدل سازی بر گرفته از روش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1800" dirty="0" smtClean="0"/>
              <a:t>گام 1:داشتن ایده کسب و کار: با توجه به نکات مطرح شده در درس استراتژی های کسب و کار دکتر روستا از طرق زیر می توان به ایده های کارآمد دست یافت.</a:t>
            </a:r>
          </a:p>
          <a:p>
            <a:pPr lvl="1" algn="r" rtl="1"/>
            <a:r>
              <a:rPr lang="fa-IR" sz="1800" dirty="0" smtClean="0"/>
              <a:t>شناخت خود</a:t>
            </a:r>
          </a:p>
          <a:p>
            <a:pPr lvl="1" algn="r" rtl="1"/>
            <a:r>
              <a:rPr lang="fa-IR" sz="1800" dirty="0" smtClean="0"/>
              <a:t>پایش محیط</a:t>
            </a:r>
          </a:p>
          <a:p>
            <a:pPr lvl="1" algn="r" rtl="1"/>
            <a:r>
              <a:rPr lang="fa-IR" sz="1800" dirty="0" smtClean="0"/>
              <a:t>دیده بانی بازار</a:t>
            </a:r>
          </a:p>
          <a:p>
            <a:pPr lvl="1" algn="r" rtl="1"/>
            <a:r>
              <a:rPr lang="fa-IR" sz="1800" dirty="0" smtClean="0"/>
              <a:t>شناسایی مشتری</a:t>
            </a:r>
          </a:p>
          <a:p>
            <a:pPr marL="0" indent="0" algn="r" rtl="1">
              <a:buNone/>
            </a:pPr>
            <a:r>
              <a:rPr lang="fa-IR" sz="1800" dirty="0" smtClean="0"/>
              <a:t>گام 2: تشخیص </a:t>
            </a:r>
            <a:r>
              <a:rPr lang="fa-IR" sz="1800" dirty="0" err="1" smtClean="0"/>
              <a:t>سناریوهای</a:t>
            </a:r>
            <a:r>
              <a:rPr lang="fa-IR" sz="1800" dirty="0" smtClean="0"/>
              <a:t> کسب و کار به زبان ارزش ارائه شده</a:t>
            </a:r>
          </a:p>
          <a:p>
            <a:pPr marL="0" indent="0" algn="r" rtl="1">
              <a:buNone/>
            </a:pPr>
            <a:r>
              <a:rPr lang="fa-IR" sz="1800" dirty="0" smtClean="0"/>
              <a:t>گام 3: تهیه فهرست اولیه بازیگران</a:t>
            </a:r>
          </a:p>
          <a:p>
            <a:pPr marL="0" indent="0" algn="r" rtl="1">
              <a:buNone/>
            </a:pPr>
            <a:r>
              <a:rPr lang="fa-IR" sz="1800" dirty="0" smtClean="0"/>
              <a:t>گام 4: ایجاد شبکه ارزش اولیه با توجه به </a:t>
            </a:r>
            <a:r>
              <a:rPr lang="fa-IR" sz="1800" dirty="0" err="1" smtClean="0"/>
              <a:t>سناریوهای</a:t>
            </a:r>
            <a:r>
              <a:rPr lang="fa-IR" sz="1800" dirty="0" smtClean="0"/>
              <a:t> کسب و کار</a:t>
            </a:r>
          </a:p>
          <a:p>
            <a:pPr lvl="1" algn="r" rtl="1"/>
            <a:r>
              <a:rPr lang="fa-IR" sz="1800" dirty="0" smtClean="0"/>
              <a:t>تعیین اینکه هر بازیگر چه کاری انجام می دهد.</a:t>
            </a:r>
          </a:p>
          <a:p>
            <a:pPr lvl="1" algn="r" rtl="1"/>
            <a:r>
              <a:rPr lang="fa-IR" sz="1800" dirty="0" smtClean="0"/>
              <a:t>تعیین تبادل ارزش به </a:t>
            </a:r>
            <a:r>
              <a:rPr lang="fa-IR" sz="1800" dirty="0" err="1" smtClean="0"/>
              <a:t>ازای</a:t>
            </a:r>
            <a:r>
              <a:rPr lang="fa-IR" sz="1800" dirty="0" smtClean="0"/>
              <a:t> هر فعالیت ارزشی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7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تشکر از توجه شما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8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57514"/>
          </a:xfrm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پر کاربرد تعاریف مدل کسب و کار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89942" y="1827513"/>
            <a:ext cx="8513082" cy="503048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304799"/>
            <a:ext cx="10018713" cy="3124201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 dirty="0" smtClean="0"/>
              <a:t>همان طور که </a:t>
            </a:r>
            <a:r>
              <a:rPr lang="fa-IR" sz="2000" dirty="0" err="1" smtClean="0"/>
              <a:t>پتروویک</a:t>
            </a:r>
            <a:r>
              <a:rPr lang="fa-IR" sz="2000" dirty="0" smtClean="0"/>
              <a:t>، </a:t>
            </a:r>
            <a:r>
              <a:rPr lang="fa-IR" sz="2000" dirty="0" err="1" smtClean="0"/>
              <a:t>کیتل</a:t>
            </a:r>
            <a:r>
              <a:rPr lang="fa-IR" sz="2000" dirty="0" smtClean="0"/>
              <a:t> و </a:t>
            </a:r>
            <a:r>
              <a:rPr lang="fa-IR" sz="2000" dirty="0" err="1" smtClean="0"/>
              <a:t>تکستن</a:t>
            </a:r>
            <a:r>
              <a:rPr lang="fa-IR" sz="2000" dirty="0" smtClean="0"/>
              <a:t> شرح می دهند: مدل کسب و کار توصیف یک سیستم اجتماعی </a:t>
            </a:r>
            <a:r>
              <a:rPr lang="fa-IR" sz="2000" dirty="0" err="1" smtClean="0"/>
              <a:t>پیچده</a:t>
            </a:r>
            <a:r>
              <a:rPr lang="fa-IR" sz="2000" dirty="0" smtClean="0"/>
              <a:t> با تمام بازیگران و </a:t>
            </a:r>
            <a:r>
              <a:rPr lang="fa-IR" sz="2000" dirty="0" err="1" smtClean="0"/>
              <a:t>فرآیندهایش</a:t>
            </a:r>
            <a:r>
              <a:rPr lang="fa-IR" sz="2000" dirty="0" smtClean="0"/>
              <a:t> نیست. بلکه توصیفی از منطق یک سیستم تجاری برای خلق ارزشی معین، است. از این رو مدل کسب و کار از استراتژی سازمان نشات گرفته و به عنوان </a:t>
            </a:r>
            <a:r>
              <a:rPr lang="fa-IR" sz="2000" dirty="0" err="1" smtClean="0"/>
              <a:t>الگویی</a:t>
            </a:r>
            <a:r>
              <a:rPr lang="fa-IR" sz="2000" dirty="0" smtClean="0"/>
              <a:t> برای طراحی فرآیند های تجاری استفاده می شود.</a:t>
            </a:r>
          </a:p>
          <a:p>
            <a:pPr algn="just" rtl="1"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243" y="2467429"/>
            <a:ext cx="8579757" cy="439057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84943"/>
          </a:xfrm>
        </p:spPr>
        <p:txBody>
          <a:bodyPr/>
          <a:lstStyle/>
          <a:p>
            <a:pPr algn="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معرفی تکنیک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70743"/>
            <a:ext cx="10018713" cy="4020457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این تکنیک از سه دیدگاه متفاوت به کسب و کار الکترونیکی می پردازد: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دیدگاه کسب و کار</a:t>
            </a:r>
          </a:p>
          <a:p>
            <a:pPr lvl="1" algn="r" rtl="1"/>
            <a:r>
              <a:rPr lang="fa-IR" dirty="0" smtClean="0"/>
              <a:t>برای پاسخ به نیاز کسب و کار از دیدگاه ذی</a:t>
            </a:r>
            <a:r>
              <a:rPr lang="en-US" dirty="0" smtClean="0"/>
              <a:t> </a:t>
            </a:r>
            <a:r>
              <a:rPr lang="fa-IR" dirty="0" err="1" smtClean="0"/>
              <a:t>نفعان</a:t>
            </a:r>
            <a:r>
              <a:rPr lang="fa-IR" dirty="0" smtClean="0"/>
              <a:t> و سهامداران بررسی می شود.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دیدگاه فرآیندهای کسب و کار</a:t>
            </a:r>
          </a:p>
          <a:p>
            <a:pPr lvl="1" algn="r" rtl="1"/>
            <a:r>
              <a:rPr lang="fa-IR" dirty="0" smtClean="0"/>
              <a:t>در پاسخ به نیاز مدیران اجرایی بررسی و تهیه می شود.</a:t>
            </a:r>
          </a:p>
          <a:p>
            <a:pPr marL="514350" indent="-514350" algn="r" rtl="1">
              <a:buAutoNum type="arabicPeriod"/>
            </a:pPr>
            <a:r>
              <a:rPr lang="fa-IR" dirty="0" smtClean="0"/>
              <a:t>دیدگاه معماری سیستم</a:t>
            </a:r>
          </a:p>
          <a:p>
            <a:pPr lvl="1" algn="r" rtl="1"/>
            <a:r>
              <a:rPr lang="fa-IR" dirty="0" smtClean="0"/>
              <a:t>در پاسخ به نیازهای مدیران فن آوری اطلاعات و طراحان سیستم بررسی و تهیه می شود.</a:t>
            </a:r>
          </a:p>
          <a:p>
            <a:pPr marL="514350" indent="-514350" algn="r" rtl="1"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54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 smtClean="0"/>
              <a:t>با مطالعه بر روی این سه دیدگاه، سه مدل متفاوت توسط این روش برای درک بهتر کسب و کار ارائه می شود: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smtClean="0"/>
              <a:t>دیدگاه کسب و کار           مدل کسب و کار الکترونیکی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دیدگاه فرآیندها کسب و کار         </a:t>
            </a:r>
            <a:r>
              <a:rPr lang="en-US" dirty="0" smtClean="0"/>
              <a:t>   </a:t>
            </a:r>
            <a:r>
              <a:rPr lang="fa-IR" dirty="0" smtClean="0"/>
              <a:t>مدل فرآیندهای کسب و کار الکترونیکی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 دیدگاه معماری سیستم</a:t>
            </a:r>
            <a:r>
              <a:rPr lang="en-US" dirty="0" smtClean="0"/>
              <a:t>	        </a:t>
            </a:r>
            <a:r>
              <a:rPr lang="fa-IR" dirty="0" smtClean="0"/>
              <a:t>	مدل معماری سیستم الکترونیکی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7866742" y="3277054"/>
            <a:ext cx="885372" cy="4789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7053941" y="5027385"/>
            <a:ext cx="885372" cy="4789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6807199" y="4211864"/>
            <a:ext cx="885372" cy="4789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err="1" smtClean="0"/>
              <a:t>متدولوژی</a:t>
            </a:r>
            <a:r>
              <a:rPr lang="fa-IR" dirty="0" smtClean="0"/>
              <a:t> </a:t>
            </a:r>
            <a:r>
              <a:rPr lang="en-US" dirty="0" smtClean="0"/>
              <a:t>e3value</a:t>
            </a:r>
            <a:r>
              <a:rPr lang="fa-IR" dirty="0" smtClean="0"/>
              <a:t> از دو قسمت تشکیل شده است: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/>
              <a:t>1. واحدهای سازنده مدل که ایده کسب و کار را به وسیله آن ها نمایش می دهند.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/>
              <a:t>2. فرآیند مدل سازی، تجزیه و تحلیل و ارزیابی ایده کسب و کار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99457"/>
          </a:xfrm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واحدهای سازنده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e3value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40114"/>
            <a:ext cx="10018713" cy="5217885"/>
          </a:xfrm>
        </p:spPr>
        <p:txBody>
          <a:bodyPr>
            <a:normAutofit/>
          </a:bodyPr>
          <a:lstStyle/>
          <a:p>
            <a:pPr lvl="1" algn="r" rtl="1">
              <a:lnSpc>
                <a:spcPct val="200000"/>
              </a:lnSpc>
            </a:pPr>
            <a:r>
              <a:rPr lang="fa-IR" dirty="0" smtClean="0"/>
              <a:t>بازیگر </a:t>
            </a:r>
            <a:r>
              <a:rPr lang="en-US" dirty="0" smtClean="0"/>
              <a:t>Actor</a:t>
            </a:r>
            <a:r>
              <a:rPr lang="fa-IR" dirty="0" smtClean="0"/>
              <a:t>: موجودیت اقتصادی مستقلی که با هدف کسب سود و یا افزایش </a:t>
            </a:r>
            <a:r>
              <a:rPr lang="fa-IR" dirty="0" err="1" smtClean="0"/>
              <a:t>مطلوبیت</a:t>
            </a:r>
            <a:r>
              <a:rPr lang="fa-IR" dirty="0" smtClean="0"/>
              <a:t> خود فعالیت می کند.</a:t>
            </a:r>
          </a:p>
          <a:p>
            <a:pPr lvl="1" algn="r" rtl="1">
              <a:lnSpc>
                <a:spcPct val="200000"/>
              </a:lnSpc>
            </a:pPr>
            <a:r>
              <a:rPr lang="fa-IR" dirty="0" smtClean="0"/>
              <a:t>فعالیت منجر به خلق ارزش</a:t>
            </a:r>
            <a:r>
              <a:rPr lang="en-US" dirty="0" smtClean="0"/>
              <a:t>Value Activity</a:t>
            </a:r>
            <a:r>
              <a:rPr lang="fa-IR" dirty="0" smtClean="0"/>
              <a:t>: </a:t>
            </a:r>
            <a:r>
              <a:rPr lang="fa-IR" dirty="0" err="1" smtClean="0"/>
              <a:t>فرایندی</a:t>
            </a:r>
            <a:r>
              <a:rPr lang="fa-IR" dirty="0" smtClean="0"/>
              <a:t> که توسط آن بازیگر ارزشی را ایجاد یا اضافه می کند.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940" y="1785257"/>
            <a:ext cx="4254726" cy="1266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2354" y="5210175"/>
            <a:ext cx="5619750" cy="16478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9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واحدهای سازنده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e3value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dirty="0" smtClean="0"/>
              <a:t>ارزش </a:t>
            </a:r>
            <a:r>
              <a:rPr lang="en-US" dirty="0" smtClean="0"/>
              <a:t>Value Object</a:t>
            </a:r>
            <a:r>
              <a:rPr lang="fa-IR" dirty="0" smtClean="0"/>
              <a:t>: بازیگران ارزش ها را با یکدیگر مبادله می کنند؛ این ارزش ها می توانند خدمات، محصولات، پول و یا حتی تجربیات مشتریان باشند.</a:t>
            </a:r>
          </a:p>
          <a:p>
            <a:pPr algn="justLow" rtl="1"/>
            <a:r>
              <a:rPr lang="fa-IR" dirty="0" smtClean="0"/>
              <a:t>درگاه ارزش</a:t>
            </a:r>
            <a:r>
              <a:rPr lang="en-US" dirty="0" smtClean="0"/>
              <a:t>Value Port</a:t>
            </a:r>
            <a:r>
              <a:rPr lang="fa-IR" dirty="0" smtClean="0"/>
              <a:t>: عوامل و فعالیت های منجر به خلق ارزش از طریق درگاه ارزش با یکدیگر در ارتباط هستند.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744" y="5186362"/>
            <a:ext cx="4391025" cy="166687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0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واحدهای سازنده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e3value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47799"/>
            <a:ext cx="10018713" cy="3124201"/>
          </a:xfrm>
        </p:spPr>
        <p:txBody>
          <a:bodyPr/>
          <a:lstStyle/>
          <a:p>
            <a:pPr algn="r" rtl="1"/>
            <a:r>
              <a:rPr lang="fa-IR" dirty="0" smtClean="0"/>
              <a:t>سناریوی ارزش</a:t>
            </a:r>
            <a:r>
              <a:rPr lang="en-US" dirty="0" smtClean="0"/>
              <a:t>Value Scenario</a:t>
            </a:r>
            <a:r>
              <a:rPr lang="fa-IR" dirty="0" smtClean="0"/>
              <a:t>: سناریوی ارزش نشان دهنده توالی تبادلات فعالیت های منجر به خلق ارزش بین فعالیت های ارزش تولید شده توسط بازیگران می باشد.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899" y="3831771"/>
            <a:ext cx="4682671" cy="256993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F090-736E-4CCB-A120-F8DF5FA9E4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71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71</TotalTime>
  <Words>522</Words>
  <Application>Microsoft Office PowerPoint</Application>
  <PresentationFormat>Widescreen</PresentationFormat>
  <Paragraphs>54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Nazanin</vt:lpstr>
      <vt:lpstr>Tahoma</vt:lpstr>
      <vt:lpstr>Parallax</vt:lpstr>
      <vt:lpstr>e3Value معرفی تکنیک   در تولید مدل های کسب و کار</vt:lpstr>
      <vt:lpstr>پر کاربرد تعاریف مدل کسب و کار</vt:lpstr>
      <vt:lpstr>PowerPoint Presentation</vt:lpstr>
      <vt:lpstr>e3Valueمعرفی تکنیک </vt:lpstr>
      <vt:lpstr>با مطالعه بر روی این سه دیدگاه، سه مدل متفاوت توسط این روش برای درک بهتر کسب و کار ارائه می شود:</vt:lpstr>
      <vt:lpstr>متدولوژی e3value از دو قسمت تشکیل شده است:</vt:lpstr>
      <vt:lpstr>واحدهای سازنده e3value</vt:lpstr>
      <vt:lpstr>واحدهای سازنده e3value(ادامه)</vt:lpstr>
      <vt:lpstr>واحدهای سازنده e3value(ادامه)</vt:lpstr>
      <vt:lpstr>e3valueفرآیند مدل سازی بر گرفته از روش 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Z.Aboutalebi</dc:creator>
  <cp:lastModifiedBy>Z.Aboutalebi</cp:lastModifiedBy>
  <cp:revision>20</cp:revision>
  <dcterms:created xsi:type="dcterms:W3CDTF">2014-03-10T09:45:09Z</dcterms:created>
  <dcterms:modified xsi:type="dcterms:W3CDTF">2014-03-10T10:56:21Z</dcterms:modified>
</cp:coreProperties>
</file>