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74" r:id="rId5"/>
    <p:sldId id="275" r:id="rId6"/>
    <p:sldId id="27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92" autoAdjust="0"/>
    <p:restoredTop sz="94660"/>
  </p:normalViewPr>
  <p:slideViewPr>
    <p:cSldViewPr>
      <p:cViewPr varScale="1">
        <p:scale>
          <a:sx n="114" d="100"/>
          <a:sy n="114" d="100"/>
        </p:scale>
        <p:origin x="-9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BDD571-B9F3-449A-ABCC-FD22087A2D47}" type="datetimeFigureOut">
              <a:rPr lang="en-US" smtClean="0"/>
              <a:t>11/15/2013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923235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DD571-B9F3-449A-ABCC-FD22087A2D47}" type="datetimeFigureOut">
              <a:rPr lang="en-US" smtClean="0"/>
              <a:t>11/15/2013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3039334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DD571-B9F3-449A-ABCC-FD22087A2D47}" type="datetimeFigureOut">
              <a:rPr lang="en-US" smtClean="0"/>
              <a:t>11/15/2013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3748219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DD571-B9F3-449A-ABCC-FD22087A2D47}" type="datetimeFigureOut">
              <a:rPr lang="en-US" smtClean="0"/>
              <a:t>11/15/2013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1570572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BDD571-B9F3-449A-ABCC-FD22087A2D47}" type="datetimeFigureOut">
              <a:rPr lang="en-US" smtClean="0"/>
              <a:t>11/15/2013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343234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BDD571-B9F3-449A-ABCC-FD22087A2D47}" type="datetimeFigureOut">
              <a:rPr lang="en-US" smtClean="0"/>
              <a:t>11/15/2013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2314659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BDD571-B9F3-449A-ABCC-FD22087A2D47}" type="datetimeFigureOut">
              <a:rPr lang="en-US" smtClean="0"/>
              <a:t>11/15/2013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166069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BDD571-B9F3-449A-ABCC-FD22087A2D47}" type="datetimeFigureOut">
              <a:rPr lang="en-US" smtClean="0"/>
              <a:t>11/15/2013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2273922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DD571-B9F3-449A-ABCC-FD22087A2D47}" type="datetimeFigureOut">
              <a:rPr lang="en-US" smtClean="0"/>
              <a:t>11/15/2013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3075542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BDD571-B9F3-449A-ABCC-FD22087A2D47}" type="datetimeFigureOut">
              <a:rPr lang="en-US" smtClean="0"/>
              <a:t>11/15/2013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716561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BDD571-B9F3-449A-ABCC-FD22087A2D47}" type="datetimeFigureOut">
              <a:rPr lang="en-US" smtClean="0"/>
              <a:t>11/15/2013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8A29B-E121-4970-8407-D957412FA30C}" type="slidenum">
              <a:rPr lang="en-US" smtClean="0"/>
              <a:t>‹#›</a:t>
            </a:fld>
            <a:endParaRPr lang="en-US"/>
          </a:p>
        </p:txBody>
      </p:sp>
    </p:spTree>
    <p:extLst>
      <p:ext uri="{BB962C8B-B14F-4D97-AF65-F5344CB8AC3E}">
        <p14:creationId xmlns:p14="http://schemas.microsoft.com/office/powerpoint/2010/main" val="281977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BDD571-B9F3-449A-ABCC-FD22087A2D47}" type="datetimeFigureOut">
              <a:rPr lang="en-US" smtClean="0"/>
              <a:t>11/15/2013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38A29B-E121-4970-8407-D957412FA30C}" type="slidenum">
              <a:rPr lang="en-US" smtClean="0"/>
              <a:t>‹#›</a:t>
            </a:fld>
            <a:endParaRPr lang="en-US"/>
          </a:p>
        </p:txBody>
      </p:sp>
    </p:spTree>
    <p:extLst>
      <p:ext uri="{BB962C8B-B14F-4D97-AF65-F5344CB8AC3E}">
        <p14:creationId xmlns:p14="http://schemas.microsoft.com/office/powerpoint/2010/main" val="2356415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fa-IR" dirty="0" smtClean="0"/>
              <a:t>تحليل آماري                                                         </a:t>
            </a:r>
          </a:p>
          <a:p>
            <a:r>
              <a:rPr lang="fa-IR" dirty="0" smtClean="0">
                <a:solidFill>
                  <a:srgbClr val="FF0000"/>
                </a:solidFill>
              </a:rPr>
              <a:t>كليات آزمون فرض:                                                  </a:t>
            </a:r>
          </a:p>
          <a:p>
            <a:pPr algn="r"/>
            <a:r>
              <a:rPr lang="fa-IR" sz="2400" dirty="0" smtClean="0"/>
              <a:t>مفهوم آزمون فرض:فرآيندي است منظم و منطقي كه ازطرح ادعا آغاز و به قضاوت پيرامون آن يعني پذيرش يا رد فرضيه خاتمه مي يابد. در رياضيات براي رد يا بطلان يك ادعا داشتن يك مورد نقض كافي است ولي در آمار داشتن يك مورد صدق يا نقض براي پذيرش يا رد يك ادعا كافي نيست.                               </a:t>
            </a:r>
          </a:p>
          <a:p>
            <a:r>
              <a:rPr lang="fa-IR" dirty="0" smtClean="0"/>
              <a:t>انواع فرض ها                                                            </a:t>
            </a:r>
          </a:p>
          <a:p>
            <a:endParaRPr lang="fa-IR" dirty="0" smtClean="0"/>
          </a:p>
          <a:p>
            <a:endParaRPr lang="fa-IR" dirty="0"/>
          </a:p>
          <a:p>
            <a:r>
              <a:rPr lang="fa-IR" dirty="0" smtClean="0"/>
              <a:t>انواع خطاهاي آماري                                                    </a:t>
            </a:r>
            <a:endParaRPr lang="en-US" dirty="0"/>
          </a:p>
        </p:txBody>
      </p:sp>
      <p:sp>
        <p:nvSpPr>
          <p:cNvPr id="4" name="Right Brace 3"/>
          <p:cNvSpPr/>
          <p:nvPr/>
        </p:nvSpPr>
        <p:spPr>
          <a:xfrm>
            <a:off x="6765394" y="2743200"/>
            <a:ext cx="119589"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itle 1"/>
          <p:cNvSpPr txBox="1">
            <a:spLocks/>
          </p:cNvSpPr>
          <p:nvPr/>
        </p:nvSpPr>
        <p:spPr>
          <a:xfrm>
            <a:off x="4591456" y="274320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-فرض صفر(خنثي يا آماري)</a:t>
            </a:r>
            <a:endParaRPr lang="en-US" sz="1600" b="1" dirty="0">
              <a:cs typeface="B Nazanin" pitchFamily="2" charset="-78"/>
            </a:endParaRPr>
          </a:p>
        </p:txBody>
      </p:sp>
      <p:sp>
        <p:nvSpPr>
          <p:cNvPr id="6" name="Title 1"/>
          <p:cNvSpPr txBox="1">
            <a:spLocks/>
          </p:cNvSpPr>
          <p:nvPr/>
        </p:nvSpPr>
        <p:spPr>
          <a:xfrm>
            <a:off x="4819369" y="3188516"/>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-فرض مخالف(مقابل)</a:t>
            </a:r>
            <a:endParaRPr lang="en-US" sz="1600" b="1" dirty="0">
              <a:cs typeface="B Nazanin" pitchFamily="2" charset="-78"/>
            </a:endParaRPr>
          </a:p>
        </p:txBody>
      </p:sp>
      <p:sp>
        <p:nvSpPr>
          <p:cNvPr id="7" name="Right Brace 6"/>
          <p:cNvSpPr/>
          <p:nvPr/>
        </p:nvSpPr>
        <p:spPr>
          <a:xfrm>
            <a:off x="5975010" y="4911090"/>
            <a:ext cx="119589"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itle 1"/>
          <p:cNvSpPr txBox="1">
            <a:spLocks/>
          </p:cNvSpPr>
          <p:nvPr/>
        </p:nvSpPr>
        <p:spPr>
          <a:xfrm>
            <a:off x="3675659" y="462513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-خطاي نوع اول:رد فرض درست</a:t>
            </a:r>
            <a:endParaRPr lang="en-US" sz="1600" b="1" dirty="0">
              <a:cs typeface="B Nazanin" pitchFamily="2" charset="-78"/>
            </a:endParaRPr>
          </a:p>
        </p:txBody>
      </p:sp>
      <p:sp>
        <p:nvSpPr>
          <p:cNvPr id="9" name="Title 1"/>
          <p:cNvSpPr txBox="1">
            <a:spLocks/>
          </p:cNvSpPr>
          <p:nvPr/>
        </p:nvSpPr>
        <p:spPr>
          <a:xfrm>
            <a:off x="3365953" y="5287092"/>
            <a:ext cx="2906832"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-خطاي نوع دوم:پذيرش فرض غلط</a:t>
            </a:r>
            <a:endParaRPr lang="en-US" sz="1600" b="1" dirty="0">
              <a:cs typeface="B Nazanin" pitchFamily="2" charset="-78"/>
            </a:endParaRPr>
          </a:p>
        </p:txBody>
      </p:sp>
      <mc:AlternateContent xmlns:mc="http://schemas.openxmlformats.org/markup-compatibility/2006" xmlns:a14="http://schemas.microsoft.com/office/drawing/2010/main">
        <mc:Choice Requires="a14">
          <p:sp>
            <p:nvSpPr>
              <p:cNvPr id="10" name="Title 1"/>
              <p:cNvSpPr txBox="1">
                <a:spLocks/>
              </p:cNvSpPr>
              <p:nvPr/>
            </p:nvSpPr>
            <p:spPr>
              <a:xfrm>
                <a:off x="4309358" y="2711223"/>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1600" b="1" i="1" dirty="0" smtClean="0">
                          <a:latin typeface="Cambria Math"/>
                          <a:ea typeface="Cambria Math"/>
                          <a:cs typeface="B Nazanin" pitchFamily="2" charset="-78"/>
                        </a:rPr>
                        <m:t>𝑯</m:t>
                      </m:r>
                      <m:r>
                        <a:rPr lang="en-US" sz="1600" b="1" i="1" dirty="0" smtClean="0">
                          <a:latin typeface="Cambria Math"/>
                          <a:ea typeface="Cambria Math"/>
                          <a:cs typeface="B Nazanin" pitchFamily="2" charset="-78"/>
                        </a:rPr>
                        <m:t>𝟎</m:t>
                      </m:r>
                    </m:oMath>
                  </m:oMathPara>
                </a14:m>
                <a:endParaRPr lang="en-US" sz="1600" b="1" dirty="0">
                  <a:cs typeface="B Nazanin" pitchFamily="2" charset="-78"/>
                </a:endParaRPr>
              </a:p>
            </p:txBody>
          </p:sp>
        </mc:Choice>
        <mc:Fallback xmlns="">
          <p:sp>
            <p:nvSpPr>
              <p:cNvPr id="10" name="Title 1"/>
              <p:cNvSpPr txBox="1">
                <a:spLocks noRot="1" noChangeAspect="1" noMove="1" noResize="1" noEditPoints="1" noAdjustHandles="1" noChangeArrowheads="1" noChangeShapeType="1" noTextEdit="1"/>
              </p:cNvSpPr>
              <p:nvPr/>
            </p:nvSpPr>
            <p:spPr>
              <a:xfrm>
                <a:off x="4309358" y="2711223"/>
                <a:ext cx="718867" cy="616404"/>
              </a:xfrm>
              <a:prstGeom prst="rect">
                <a:avLst/>
              </a:prstGeom>
              <a:blipFill rotWithShape="1">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itle 1"/>
              <p:cNvSpPr txBox="1">
                <a:spLocks/>
              </p:cNvSpPr>
              <p:nvPr/>
            </p:nvSpPr>
            <p:spPr>
              <a:xfrm>
                <a:off x="4591456" y="3186513"/>
                <a:ext cx="718867" cy="616404"/>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m:rPr>
                          <m:sty m:val="p"/>
                        </m:rPr>
                        <a:rPr lang="en-US" sz="1600" b="1" i="1" dirty="0" smtClean="0">
                          <a:latin typeface="Cambria Math"/>
                          <a:ea typeface="Cambria Math"/>
                          <a:cs typeface="B Nazanin" pitchFamily="2" charset="-78"/>
                        </a:rPr>
                        <m:t>H</m:t>
                      </m:r>
                      <m:r>
                        <a:rPr lang="fa-IR" sz="1600" b="1" i="1" dirty="0" smtClean="0">
                          <a:latin typeface="Cambria Math"/>
                          <a:ea typeface="Cambria Math"/>
                          <a:cs typeface="B Nazanin" pitchFamily="2" charset="-78"/>
                        </a:rPr>
                        <m:t>𝟏</m:t>
                      </m:r>
                      <m:r>
                        <a:rPr lang="fa-IR" sz="1600" b="1" i="1" dirty="0" smtClean="0">
                          <a:latin typeface="Cambria Math"/>
                          <a:ea typeface="Cambria Math"/>
                          <a:cs typeface="B Nazanin" pitchFamily="2" charset="-78"/>
                        </a:rPr>
                        <m:t>يا</m:t>
                      </m:r>
                      <m:r>
                        <a:rPr lang="fa-IR" sz="1600" b="1" i="1" dirty="0" smtClean="0">
                          <a:latin typeface="Cambria Math"/>
                          <a:ea typeface="Cambria Math"/>
                          <a:cs typeface="B Nazanin" pitchFamily="2" charset="-78"/>
                        </a:rPr>
                        <m:t> </m:t>
                      </m:r>
                      <m:r>
                        <a:rPr lang="en-US" sz="1600" b="1" i="1" dirty="0" smtClean="0">
                          <a:latin typeface="Cambria Math"/>
                          <a:ea typeface="Cambria Math"/>
                          <a:cs typeface="B Nazanin" pitchFamily="2" charset="-78"/>
                        </a:rPr>
                        <m:t>𝑯𝒂</m:t>
                      </m:r>
                    </m:oMath>
                  </m:oMathPara>
                </a14:m>
                <a:endParaRPr lang="en-US" sz="1600" b="1" dirty="0">
                  <a:cs typeface="B Nazanin" pitchFamily="2" charset="-78"/>
                </a:endParaRPr>
              </a:p>
            </p:txBody>
          </p:sp>
        </mc:Choice>
        <mc:Fallback xmlns="">
          <p:sp>
            <p:nvSpPr>
              <p:cNvPr id="11" name="Title 1"/>
              <p:cNvSpPr txBox="1">
                <a:spLocks noRot="1" noChangeAspect="1" noMove="1" noResize="1" noEditPoints="1" noAdjustHandles="1" noChangeArrowheads="1" noChangeShapeType="1" noTextEdit="1"/>
              </p:cNvSpPr>
              <p:nvPr/>
            </p:nvSpPr>
            <p:spPr>
              <a:xfrm>
                <a:off x="4591456" y="3186513"/>
                <a:ext cx="718867" cy="616404"/>
              </a:xfrm>
              <a:prstGeom prst="rect">
                <a:avLst/>
              </a:prstGeom>
              <a:blipFill rotWithShape="1">
                <a:blip r:embed="rId3"/>
                <a:stretch>
                  <a:fillRect l="-6780"/>
                </a:stretch>
              </a:blipFill>
            </p:spPr>
            <p:txBody>
              <a:bodyPr/>
              <a:lstStyle/>
              <a:p>
                <a:r>
                  <a:rPr lang="en-US">
                    <a:noFill/>
                  </a:rPr>
                  <a:t> </a:t>
                </a:r>
              </a:p>
            </p:txBody>
          </p:sp>
        </mc:Fallback>
      </mc:AlternateContent>
    </p:spTree>
    <p:extLst>
      <p:ext uri="{BB962C8B-B14F-4D97-AF65-F5344CB8AC3E}">
        <p14:creationId xmlns:p14="http://schemas.microsoft.com/office/powerpoint/2010/main" val="1017018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fa-IR" dirty="0"/>
          </a:p>
          <a:p>
            <a:endParaRPr lang="fa-IR" dirty="0" smtClean="0"/>
          </a:p>
          <a:p>
            <a:endParaRPr lang="fa-IR" dirty="0" smtClean="0"/>
          </a:p>
          <a:p>
            <a:endParaRPr lang="fa-IR" dirty="0"/>
          </a:p>
          <a:p>
            <a:endParaRPr lang="fa-IR" dirty="0" smtClean="0"/>
          </a:p>
          <a:p>
            <a:pPr algn="ctr"/>
            <a:r>
              <a:rPr lang="fa-IR" dirty="0" smtClean="0">
                <a:solidFill>
                  <a:srgbClr val="FF0000"/>
                </a:solidFill>
              </a:rPr>
              <a:t>جدول خطاهاي آماري:                                                </a:t>
            </a:r>
          </a:p>
          <a:p>
            <a:pPr marL="0" indent="0" algn="ctr">
              <a:buNone/>
            </a:pPr>
            <a:endParaRPr lang="en-US" dirty="0"/>
          </a:p>
        </p:txBody>
      </p:sp>
      <p:sp>
        <p:nvSpPr>
          <p:cNvPr id="4" name="Right Brace 3"/>
          <p:cNvSpPr/>
          <p:nvPr/>
        </p:nvSpPr>
        <p:spPr>
          <a:xfrm>
            <a:off x="7542280" y="180976"/>
            <a:ext cx="119589"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e 4"/>
          <p:cNvSpPr/>
          <p:nvPr/>
        </p:nvSpPr>
        <p:spPr>
          <a:xfrm>
            <a:off x="7596064" y="1390138"/>
            <a:ext cx="119589"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itle 1"/>
          <p:cNvSpPr txBox="1">
            <a:spLocks/>
          </p:cNvSpPr>
          <p:nvPr/>
        </p:nvSpPr>
        <p:spPr>
          <a:xfrm>
            <a:off x="5867400" y="79194"/>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-درستي ادعا</a:t>
            </a:r>
            <a:endParaRPr lang="en-US" sz="1600" b="1" dirty="0">
              <a:cs typeface="B Nazanin" pitchFamily="2" charset="-78"/>
            </a:endParaRPr>
          </a:p>
        </p:txBody>
      </p:sp>
      <p:sp>
        <p:nvSpPr>
          <p:cNvPr id="7" name="Title 1"/>
          <p:cNvSpPr txBox="1">
            <a:spLocks/>
          </p:cNvSpPr>
          <p:nvPr/>
        </p:nvSpPr>
        <p:spPr>
          <a:xfrm>
            <a:off x="5837339" y="631644"/>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-نادرستي ادعا</a:t>
            </a:r>
            <a:endParaRPr lang="en-US" sz="1600" b="1" dirty="0">
              <a:cs typeface="B Nazanin" pitchFamily="2" charset="-78"/>
            </a:endParaRPr>
          </a:p>
        </p:txBody>
      </p:sp>
      <p:sp>
        <p:nvSpPr>
          <p:cNvPr id="8" name="Title 1"/>
          <p:cNvSpPr txBox="1">
            <a:spLocks/>
          </p:cNvSpPr>
          <p:nvPr/>
        </p:nvSpPr>
        <p:spPr>
          <a:xfrm>
            <a:off x="6019800" y="1847338"/>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-رد ادعا</a:t>
            </a:r>
            <a:endParaRPr lang="en-US" sz="1600" b="1" dirty="0">
              <a:cs typeface="B Nazanin" pitchFamily="2" charset="-78"/>
            </a:endParaRPr>
          </a:p>
        </p:txBody>
      </p:sp>
      <p:sp>
        <p:nvSpPr>
          <p:cNvPr id="9" name="Title 1"/>
          <p:cNvSpPr txBox="1">
            <a:spLocks/>
          </p:cNvSpPr>
          <p:nvPr/>
        </p:nvSpPr>
        <p:spPr>
          <a:xfrm>
            <a:off x="5855618" y="1246323"/>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-پذيرش ادعا</a:t>
            </a:r>
            <a:endParaRPr lang="en-US" sz="1600" b="1" dirty="0">
              <a:cs typeface="B Nazanin"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948482514"/>
              </p:ext>
            </p:extLst>
          </p:nvPr>
        </p:nvGraphicFramePr>
        <p:xfrm>
          <a:off x="1752600" y="3962400"/>
          <a:ext cx="6096000" cy="1483360"/>
        </p:xfrm>
        <a:graphic>
          <a:graphicData uri="http://schemas.openxmlformats.org/drawingml/2006/table">
            <a:tbl>
              <a:tblPr firstRow="1" bandRow="1">
                <a:tableStyleId>{5C22544A-7EE6-4342-B048-85BDC9FD1C3A}</a:tableStyleId>
              </a:tblPr>
              <a:tblGrid>
                <a:gridCol w="2032000"/>
                <a:gridCol w="2032000"/>
                <a:gridCol w="2032000"/>
              </a:tblGrid>
              <a:tr h="370840">
                <a:tc rowSpan="2">
                  <a:txBody>
                    <a:bodyPr/>
                    <a:lstStyle/>
                    <a:p>
                      <a:pPr algn="ctr"/>
                      <a:r>
                        <a:rPr lang="fa-IR" dirty="0" smtClean="0"/>
                        <a:t>واقعيت</a:t>
                      </a:r>
                      <a:endParaRPr lang="en-US" dirty="0"/>
                    </a:p>
                  </a:txBody>
                  <a:tcPr/>
                </a:tc>
                <a:tc gridSpan="2">
                  <a:txBody>
                    <a:bodyPr/>
                    <a:lstStyle/>
                    <a:p>
                      <a:pPr algn="ctr"/>
                      <a:r>
                        <a:rPr lang="fa-IR" dirty="0" smtClean="0"/>
                        <a:t>قضاوت</a:t>
                      </a:r>
                      <a:endParaRPr lang="en-US" dirty="0"/>
                    </a:p>
                  </a:txBody>
                  <a:tcPr/>
                </a:tc>
                <a:tc hMerge="1">
                  <a:txBody>
                    <a:bodyPr/>
                    <a:lstStyle/>
                    <a:p>
                      <a:endParaRPr lang="en-US" dirty="0"/>
                    </a:p>
                  </a:txBody>
                  <a:tcPr/>
                </a:tc>
              </a:tr>
              <a:tr h="370840">
                <a:tc vMerge="1">
                  <a:txBody>
                    <a:bodyPr/>
                    <a:lstStyle/>
                    <a:p>
                      <a:endParaRPr lang="en-US" dirty="0"/>
                    </a:p>
                  </a:txBody>
                  <a:tcPr/>
                </a:tc>
                <a:tc>
                  <a:txBody>
                    <a:bodyPr/>
                    <a:lstStyle/>
                    <a:p>
                      <a:pPr algn="ctr"/>
                      <a:r>
                        <a:rPr lang="en-US" dirty="0" smtClean="0"/>
                        <a:t>H0</a:t>
                      </a:r>
                      <a:r>
                        <a:rPr lang="fa-IR" baseline="0" dirty="0" smtClean="0"/>
                        <a:t> پذيرش </a:t>
                      </a:r>
                      <a:endParaRPr lang="en-US" dirty="0"/>
                    </a:p>
                  </a:txBody>
                  <a:tcPr/>
                </a:tc>
                <a:tc>
                  <a:txBody>
                    <a:bodyPr/>
                    <a:lstStyle/>
                    <a:p>
                      <a:pPr algn="ctr"/>
                      <a:r>
                        <a:rPr lang="en-US" dirty="0" smtClean="0"/>
                        <a:t>H0</a:t>
                      </a:r>
                      <a:r>
                        <a:rPr lang="fa-IR" dirty="0" smtClean="0"/>
                        <a:t> رد </a:t>
                      </a:r>
                      <a:endParaRPr lang="en-US" dirty="0"/>
                    </a:p>
                  </a:txBody>
                  <a:tcPr/>
                </a:tc>
              </a:tr>
              <a:tr h="370840">
                <a:tc>
                  <a:txBody>
                    <a:bodyPr/>
                    <a:lstStyle/>
                    <a:p>
                      <a:pPr algn="ctr"/>
                      <a:r>
                        <a:rPr lang="en-US" dirty="0" smtClean="0"/>
                        <a:t>H0</a:t>
                      </a:r>
                      <a:r>
                        <a:rPr lang="fa-IR" baseline="0" dirty="0" smtClean="0"/>
                        <a:t> درستي </a:t>
                      </a:r>
                      <a:endParaRPr lang="en-US" dirty="0"/>
                    </a:p>
                  </a:txBody>
                  <a:tcPr/>
                </a:tc>
                <a:tc>
                  <a:txBody>
                    <a:bodyPr/>
                    <a:lstStyle/>
                    <a:p>
                      <a:pPr algn="ctr"/>
                      <a:r>
                        <a:rPr lang="en-US" dirty="0" smtClean="0"/>
                        <a:t>-</a:t>
                      </a:r>
                      <a:endParaRPr lang="en-US" dirty="0"/>
                    </a:p>
                  </a:txBody>
                  <a:tcPr/>
                </a:tc>
                <a:tc>
                  <a:txBody>
                    <a:bodyPr/>
                    <a:lstStyle/>
                    <a:p>
                      <a:pPr algn="ctr"/>
                      <a:r>
                        <a:rPr lang="en-US" dirty="0" smtClean="0"/>
                        <a:t>I</a:t>
                      </a:r>
                      <a:endParaRPr lang="en-US" dirty="0"/>
                    </a:p>
                  </a:txBody>
                  <a:tcPr/>
                </a:tc>
              </a:tr>
              <a:tr h="370840">
                <a:tc>
                  <a:txBody>
                    <a:bodyPr/>
                    <a:lstStyle/>
                    <a:p>
                      <a:pPr algn="ctr"/>
                      <a:r>
                        <a:rPr lang="en-US" dirty="0" smtClean="0"/>
                        <a:t>H0</a:t>
                      </a:r>
                      <a:r>
                        <a:rPr lang="fa-IR" dirty="0" smtClean="0"/>
                        <a:t> نادرستي </a:t>
                      </a:r>
                      <a:endParaRPr lang="en-US" dirty="0"/>
                    </a:p>
                  </a:txBody>
                  <a:tcPr/>
                </a:tc>
                <a:tc>
                  <a:txBody>
                    <a:bodyPr/>
                    <a:lstStyle/>
                    <a:p>
                      <a:pPr algn="ctr"/>
                      <a:r>
                        <a:rPr lang="en-US" dirty="0" smtClean="0"/>
                        <a:t>II</a:t>
                      </a:r>
                      <a:endParaRPr lang="en-US" dirty="0"/>
                    </a:p>
                  </a:txBody>
                  <a:tcPr/>
                </a:tc>
                <a:tc>
                  <a:txBody>
                    <a:bodyPr/>
                    <a:lstStyle/>
                    <a:p>
                      <a:pPr algn="ctr"/>
                      <a:r>
                        <a:rPr lang="en-US" dirty="0" smtClean="0"/>
                        <a:t>-</a:t>
                      </a:r>
                      <a:endParaRPr lang="en-US" dirty="0"/>
                    </a:p>
                  </a:txBody>
                  <a:tcPr/>
                </a:tc>
              </a:tr>
            </a:tbl>
          </a:graphicData>
        </a:graphic>
      </p:graphicFrame>
      <p:sp>
        <p:nvSpPr>
          <p:cNvPr id="10" name="Title 1"/>
          <p:cNvSpPr txBox="1">
            <a:spLocks/>
          </p:cNvSpPr>
          <p:nvPr/>
        </p:nvSpPr>
        <p:spPr>
          <a:xfrm>
            <a:off x="6825187" y="1510085"/>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2000" dirty="0"/>
              <a:t>قضاوت</a:t>
            </a:r>
            <a:endParaRPr lang="en-US" sz="2000" b="1" dirty="0">
              <a:cs typeface="B Nazanin" pitchFamily="2" charset="-78"/>
            </a:endParaRPr>
          </a:p>
        </p:txBody>
      </p:sp>
      <p:sp>
        <p:nvSpPr>
          <p:cNvPr id="11" name="Title 1"/>
          <p:cNvSpPr txBox="1">
            <a:spLocks/>
          </p:cNvSpPr>
          <p:nvPr/>
        </p:nvSpPr>
        <p:spPr>
          <a:xfrm>
            <a:off x="6934200" y="361951"/>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2000" dirty="0"/>
              <a:t> واقعيت</a:t>
            </a:r>
          </a:p>
        </p:txBody>
      </p:sp>
    </p:spTree>
    <p:extLst>
      <p:ext uri="{BB962C8B-B14F-4D97-AF65-F5344CB8AC3E}">
        <p14:creationId xmlns:p14="http://schemas.microsoft.com/office/powerpoint/2010/main" val="2435871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65014" y="217415"/>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رد ادعاي درست = خطاي نوع اول</a:t>
            </a:r>
            <a:endParaRPr lang="en-US" sz="1600" b="1" dirty="0">
              <a:cs typeface="B Nazanin" pitchFamily="2" charset="-78"/>
            </a:endParaRPr>
          </a:p>
        </p:txBody>
      </p:sp>
      <p:sp>
        <p:nvSpPr>
          <p:cNvPr id="5" name="Title 1"/>
          <p:cNvSpPr txBox="1">
            <a:spLocks/>
          </p:cNvSpPr>
          <p:nvPr/>
        </p:nvSpPr>
        <p:spPr>
          <a:xfrm>
            <a:off x="2346944" y="217415"/>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 H0</a:t>
            </a:r>
            <a:r>
              <a:rPr lang="fa-IR" sz="1600" b="1" dirty="0" smtClean="0">
                <a:cs typeface="B Nazanin" pitchFamily="2" charset="-78"/>
              </a:rPr>
              <a:t> رد</a:t>
            </a:r>
            <a:r>
              <a:rPr lang="en-US" sz="1600" b="1" dirty="0" smtClean="0">
                <a:cs typeface="B Nazanin" pitchFamily="2" charset="-78"/>
              </a:rPr>
              <a:t> / H0=RH0/H0</a:t>
            </a:r>
            <a:endParaRPr lang="en-US" sz="1600" b="1" dirty="0">
              <a:cs typeface="B Nazanin" pitchFamily="2" charset="-78"/>
            </a:endParaRPr>
          </a:p>
        </p:txBody>
      </p:sp>
      <p:sp>
        <p:nvSpPr>
          <p:cNvPr id="6" name="Title 1"/>
          <p:cNvSpPr txBox="1">
            <a:spLocks/>
          </p:cNvSpPr>
          <p:nvPr/>
        </p:nvSpPr>
        <p:spPr>
          <a:xfrm>
            <a:off x="-381000" y="99060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R : Reject = </a:t>
            </a:r>
            <a:r>
              <a:rPr lang="fa-IR" sz="1600" b="1" dirty="0" smtClean="0">
                <a:cs typeface="B Nazanin" pitchFamily="2" charset="-78"/>
              </a:rPr>
              <a:t>رد</a:t>
            </a:r>
            <a:endParaRPr lang="en-US" sz="1600" b="1" dirty="0">
              <a:cs typeface="B Nazanin" pitchFamily="2" charset="-78"/>
            </a:endParaRPr>
          </a:p>
        </p:txBody>
      </p:sp>
      <mc:AlternateContent xmlns:mc="http://schemas.openxmlformats.org/markup-compatibility/2006" xmlns:a14="http://schemas.microsoft.com/office/drawing/2010/main">
        <mc:Choice Requires="a14">
          <p:sp>
            <p:nvSpPr>
              <p:cNvPr id="7" name="Title 1"/>
              <p:cNvSpPr txBox="1">
                <a:spLocks/>
              </p:cNvSpPr>
              <p:nvPr/>
            </p:nvSpPr>
            <p:spPr>
              <a:xfrm>
                <a:off x="265014" y="1828800"/>
                <a:ext cx="4191000"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14:m>
                  <m:oMath xmlns:m="http://schemas.openxmlformats.org/officeDocument/2006/math">
                    <m:r>
                      <a:rPr lang="en-US" sz="1600" b="1" i="1" dirty="0" smtClean="0">
                        <a:latin typeface="Cambria Math"/>
                        <a:ea typeface="Cambria Math"/>
                        <a:cs typeface="B Nazanin" pitchFamily="2" charset="-78"/>
                      </a:rPr>
                      <m:t>𝜶</m:t>
                    </m:r>
                    <m:r>
                      <a:rPr lang="en-US" sz="1600" b="1" i="1" dirty="0" smtClean="0">
                        <a:latin typeface="Cambria Math"/>
                        <a:ea typeface="Cambria Math"/>
                        <a:cs typeface="B Nazanin" pitchFamily="2" charset="-78"/>
                      </a:rPr>
                      <m:t>=</m:t>
                    </m:r>
                    <m:r>
                      <a:rPr lang="en-US" sz="1600" b="1" i="1" dirty="0" smtClean="0">
                        <a:latin typeface="Cambria Math"/>
                        <a:ea typeface="Cambria Math"/>
                        <a:cs typeface="B Nazanin" pitchFamily="2" charset="-78"/>
                      </a:rPr>
                      <m:t>𝑷</m:t>
                    </m:r>
                    <m:d>
                      <m:dPr>
                        <m:ctrlPr>
                          <a:rPr lang="en-US" sz="1600" b="1" i="1" dirty="0" smtClean="0">
                            <a:latin typeface="Cambria Math"/>
                            <a:ea typeface="Cambria Math"/>
                            <a:cs typeface="B Nazanin" pitchFamily="2" charset="-78"/>
                          </a:rPr>
                        </m:ctrlPr>
                      </m:dPr>
                      <m:e>
                        <m:r>
                          <a:rPr lang="en-US" sz="1600" b="1" i="1" dirty="0" smtClean="0">
                            <a:latin typeface="Cambria Math"/>
                            <a:ea typeface="Cambria Math"/>
                            <a:cs typeface="B Nazanin" pitchFamily="2" charset="-78"/>
                          </a:rPr>
                          <m:t>𝑯</m:t>
                        </m:r>
                        <m:r>
                          <a:rPr lang="en-US" sz="1600" b="1" i="1" dirty="0" smtClean="0">
                            <a:latin typeface="Cambria Math"/>
                            <a:ea typeface="Cambria Math"/>
                            <a:cs typeface="B Nazanin" pitchFamily="2" charset="-78"/>
                          </a:rPr>
                          <m:t>𝟎</m:t>
                        </m:r>
                      </m:e>
                      <m:e>
                        <m:r>
                          <a:rPr lang="en-US" sz="1600" b="1" i="1" dirty="0" smtClean="0">
                            <a:latin typeface="Cambria Math"/>
                            <a:ea typeface="Cambria Math"/>
                            <a:cs typeface="B Nazanin" pitchFamily="2" charset="-78"/>
                          </a:rPr>
                          <m:t>𝑯</m:t>
                        </m:r>
                        <m:r>
                          <a:rPr lang="en-US" sz="1600" b="1" i="1" dirty="0" smtClean="0">
                            <a:latin typeface="Cambria Math"/>
                            <a:ea typeface="Cambria Math"/>
                            <a:cs typeface="B Nazanin" pitchFamily="2" charset="-78"/>
                          </a:rPr>
                          <m:t>𝟎</m:t>
                        </m:r>
                      </m:e>
                    </m:d>
                    <m:r>
                      <a:rPr lang="en-US" sz="1600" b="1" i="1" dirty="0" smtClean="0">
                        <a:latin typeface="Cambria Math"/>
                        <a:ea typeface="Cambria Math"/>
                        <a:cs typeface="B Nazanin" pitchFamily="2" charset="-78"/>
                      </a:rPr>
                      <m:t>: </m:t>
                    </m:r>
                  </m:oMath>
                </a14:m>
                <a:r>
                  <a:rPr lang="fa-IR" sz="1600" b="1" dirty="0" smtClean="0">
                    <a:cs typeface="B Nazanin" pitchFamily="2" charset="-78"/>
                  </a:rPr>
                  <a:t>احتمال خطاي نوع اول (سطح آزمون)</a:t>
                </a:r>
                <a:endParaRPr lang="en-US" sz="1600" b="1" dirty="0">
                  <a:cs typeface="B Nazanin" pitchFamily="2" charset="-78"/>
                </a:endParaRPr>
              </a:p>
            </p:txBody>
          </p:sp>
        </mc:Choice>
        <mc:Fallback xmlns="">
          <p:sp>
            <p:nvSpPr>
              <p:cNvPr id="7" name="Title 1"/>
              <p:cNvSpPr txBox="1">
                <a:spLocks noRot="1" noChangeAspect="1" noMove="1" noResize="1" noEditPoints="1" noAdjustHandles="1" noChangeArrowheads="1" noChangeShapeType="1" noTextEdit="1"/>
              </p:cNvSpPr>
              <p:nvPr/>
            </p:nvSpPr>
            <p:spPr>
              <a:xfrm>
                <a:off x="265014" y="1828800"/>
                <a:ext cx="4191000" cy="552450"/>
              </a:xfrm>
              <a:prstGeom prst="rect">
                <a:avLst/>
              </a:prstGeom>
              <a:blipFill rotWithShape="1">
                <a:blip r:embed="rId2"/>
                <a:stretch>
                  <a:fillRect r="-29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itle 1"/>
              <p:cNvSpPr txBox="1">
                <a:spLocks/>
              </p:cNvSpPr>
              <p:nvPr/>
            </p:nvSpPr>
            <p:spPr>
              <a:xfrm>
                <a:off x="-34954" y="2811710"/>
                <a:ext cx="4191000"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14:m>
                  <m:oMath xmlns:m="http://schemas.openxmlformats.org/officeDocument/2006/math">
                    <m:r>
                      <a:rPr lang="en-US" sz="1600" b="1" i="1" dirty="0" smtClean="0">
                        <a:latin typeface="Cambria Math"/>
                        <a:ea typeface="Cambria Math"/>
                        <a:cs typeface="B Nazanin" pitchFamily="2" charset="-78"/>
                      </a:rPr>
                      <m:t>𝜸</m:t>
                    </m:r>
                    <m:r>
                      <a:rPr lang="fa-IR" sz="1600" b="1" i="1" dirty="0" smtClean="0">
                        <a:latin typeface="Cambria Math"/>
                        <a:ea typeface="Cambria Math"/>
                        <a:cs typeface="B Nazanin" pitchFamily="2" charset="-78"/>
                      </a:rPr>
                      <m:t>=</m:t>
                    </m:r>
                    <m:r>
                      <a:rPr lang="fa-IR" sz="1600" b="1" i="1" dirty="0" smtClean="0">
                        <a:latin typeface="Cambria Math"/>
                        <a:ea typeface="Cambria Math"/>
                        <a:cs typeface="B Nazanin" pitchFamily="2" charset="-78"/>
                      </a:rPr>
                      <m:t>𝟏</m:t>
                    </m:r>
                    <m:r>
                      <a:rPr lang="fa-IR" sz="1600" b="1" i="1" dirty="0" smtClean="0">
                        <a:latin typeface="Cambria Math"/>
                        <a:ea typeface="Cambria Math"/>
                        <a:cs typeface="B Nazanin" pitchFamily="2" charset="-78"/>
                      </a:rPr>
                      <m:t>−</m:t>
                    </m:r>
                    <m:r>
                      <a:rPr lang="fa-IR" sz="1600" b="1" i="1" dirty="0" smtClean="0">
                        <a:latin typeface="Cambria Math"/>
                        <a:ea typeface="Cambria Math"/>
                        <a:cs typeface="B Nazanin" pitchFamily="2" charset="-78"/>
                      </a:rPr>
                      <m:t>𝜶</m:t>
                    </m:r>
                  </m:oMath>
                </a14:m>
                <a:r>
                  <a:rPr lang="fa-IR" sz="1600" b="1" dirty="0" smtClean="0">
                    <a:cs typeface="B Nazanin" pitchFamily="2" charset="-78"/>
                  </a:rPr>
                  <a:t>     </a:t>
                </a:r>
                <a:r>
                  <a:rPr lang="en-US" sz="1600" b="1" dirty="0" smtClean="0">
                    <a:cs typeface="B Nazanin" pitchFamily="2" charset="-78"/>
                  </a:rPr>
                  <a:t>        </a:t>
                </a:r>
                <a:r>
                  <a:rPr lang="fa-IR" sz="1600" b="1" dirty="0" smtClean="0">
                    <a:cs typeface="B Nazanin" pitchFamily="2" charset="-78"/>
                  </a:rPr>
                  <a:t>سطح اطمينان=سطح اعتماد</a:t>
                </a:r>
                <a:endParaRPr lang="en-US" sz="1600" b="1" dirty="0">
                  <a:cs typeface="B Nazanin" pitchFamily="2" charset="-78"/>
                </a:endParaRPr>
              </a:p>
            </p:txBody>
          </p:sp>
        </mc:Choice>
        <mc:Fallback xmlns="">
          <p:sp>
            <p:nvSpPr>
              <p:cNvPr id="8" name="Title 1"/>
              <p:cNvSpPr txBox="1">
                <a:spLocks noRot="1" noChangeAspect="1" noMove="1" noResize="1" noEditPoints="1" noAdjustHandles="1" noChangeArrowheads="1" noChangeShapeType="1" noTextEdit="1"/>
              </p:cNvSpPr>
              <p:nvPr/>
            </p:nvSpPr>
            <p:spPr>
              <a:xfrm>
                <a:off x="-34954" y="2811710"/>
                <a:ext cx="4191000" cy="552450"/>
              </a:xfrm>
              <a:prstGeom prst="rect">
                <a:avLst/>
              </a:prstGeom>
              <a:blipFill rotWithShape="1">
                <a:blip r:embed="rId3"/>
                <a:stretch>
                  <a:fillRect/>
                </a:stretch>
              </a:blipFill>
            </p:spPr>
            <p:txBody>
              <a:bodyPr/>
              <a:lstStyle/>
              <a:p>
                <a:r>
                  <a:rPr lang="en-US">
                    <a:noFill/>
                  </a:rPr>
                  <a:t> </a:t>
                </a:r>
              </a:p>
            </p:txBody>
          </p:sp>
        </mc:Fallback>
      </mc:AlternateContent>
      <p:sp>
        <p:nvSpPr>
          <p:cNvPr id="10" name="Title 1"/>
          <p:cNvSpPr txBox="1">
            <a:spLocks/>
          </p:cNvSpPr>
          <p:nvPr/>
        </p:nvSpPr>
        <p:spPr>
          <a:xfrm>
            <a:off x="152400" y="3649211"/>
            <a:ext cx="30076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پذيرش ادعاي غلط= خطاي نوع دوم</a:t>
            </a:r>
            <a:endParaRPr lang="en-US" sz="1600" b="1" dirty="0">
              <a:cs typeface="B Nazanin" pitchFamily="2" charset="-78"/>
            </a:endParaRPr>
          </a:p>
        </p:txBody>
      </p:sp>
      <p:sp>
        <p:nvSpPr>
          <p:cNvPr id="11" name="Title 1"/>
          <p:cNvSpPr txBox="1">
            <a:spLocks/>
          </p:cNvSpPr>
          <p:nvPr/>
        </p:nvSpPr>
        <p:spPr>
          <a:xfrm>
            <a:off x="2779059" y="3669834"/>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 H0</a:t>
            </a:r>
            <a:r>
              <a:rPr lang="fa-IR" sz="1600" b="1" dirty="0" smtClean="0">
                <a:cs typeface="B Nazanin" pitchFamily="2" charset="-78"/>
              </a:rPr>
              <a:t> پذيرش</a:t>
            </a:r>
            <a:r>
              <a:rPr lang="en-US" sz="1600" b="1" dirty="0" smtClean="0">
                <a:cs typeface="B Nazanin" pitchFamily="2" charset="-78"/>
              </a:rPr>
              <a:t>/ H0</a:t>
            </a:r>
            <a:r>
              <a:rPr lang="fa-IR" sz="1600" b="1" dirty="0" smtClean="0">
                <a:cs typeface="B Nazanin" pitchFamily="2" charset="-78"/>
              </a:rPr>
              <a:t> پذيرش </a:t>
            </a:r>
            <a:r>
              <a:rPr lang="en-US" sz="1600" b="1" dirty="0" smtClean="0">
                <a:cs typeface="B Nazanin" pitchFamily="2" charset="-78"/>
              </a:rPr>
              <a:t>/H1</a:t>
            </a:r>
            <a:endParaRPr lang="en-US" sz="1600" b="1" dirty="0">
              <a:cs typeface="B Nazanin" pitchFamily="2" charset="-78"/>
            </a:endParaRPr>
          </a:p>
        </p:txBody>
      </p:sp>
      <p:sp>
        <p:nvSpPr>
          <p:cNvPr id="12" name="Title 1"/>
          <p:cNvSpPr txBox="1">
            <a:spLocks/>
          </p:cNvSpPr>
          <p:nvPr/>
        </p:nvSpPr>
        <p:spPr>
          <a:xfrm>
            <a:off x="-329617" y="4648200"/>
            <a:ext cx="30076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 خطاي نوع دوم</a:t>
            </a:r>
            <a:endParaRPr lang="en-US" sz="1600" b="1" dirty="0">
              <a:cs typeface="B Nazanin" pitchFamily="2" charset="-78"/>
            </a:endParaRPr>
          </a:p>
        </p:txBody>
      </p:sp>
      <p:sp>
        <p:nvSpPr>
          <p:cNvPr id="13" name="Title 1"/>
          <p:cNvSpPr txBox="1">
            <a:spLocks/>
          </p:cNvSpPr>
          <p:nvPr/>
        </p:nvSpPr>
        <p:spPr>
          <a:xfrm>
            <a:off x="851483" y="4580389"/>
            <a:ext cx="3653118"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A H0|H1    A:Accept</a:t>
            </a:r>
          </a:p>
          <a:p>
            <a:endParaRPr lang="en-US" sz="1600" b="1" dirty="0" smtClean="0">
              <a:cs typeface="B Nazanin" pitchFamily="2" charset="-78"/>
            </a:endParaRPr>
          </a:p>
          <a:p>
            <a:r>
              <a:rPr lang="en-US" sz="1600" b="1" dirty="0" smtClean="0">
                <a:cs typeface="B Nazanin" pitchFamily="2" charset="-78"/>
              </a:rPr>
              <a:t>B= P(AH0=H1</a:t>
            </a:r>
            <a:r>
              <a:rPr lang="en-US" sz="1600" b="1" dirty="0" smtClean="0">
                <a:cs typeface="B Nazanin" pitchFamily="2" charset="-78"/>
              </a:rPr>
              <a:t>)</a:t>
            </a:r>
            <a:endParaRPr lang="en-US" sz="1600" b="1" dirty="0">
              <a:cs typeface="B Nazanin" pitchFamily="2" charset="-78"/>
            </a:endParaRPr>
          </a:p>
        </p:txBody>
      </p:sp>
    </p:spTree>
    <p:extLst>
      <p:ext uri="{BB962C8B-B14F-4D97-AF65-F5344CB8AC3E}">
        <p14:creationId xmlns:p14="http://schemas.microsoft.com/office/powerpoint/2010/main" val="1210216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fa-IR" dirty="0" smtClean="0"/>
              <a:t>انواع آزمون ها:                                                         </a:t>
            </a:r>
          </a:p>
          <a:p>
            <a:r>
              <a:rPr lang="fa-IR" dirty="0" smtClean="0"/>
              <a:t>1-دسته بندي بر مبناي قاعده تصميم گيري                            2-دسته بندي بر مبناي فرض بنياني                                  </a:t>
            </a:r>
          </a:p>
          <a:p>
            <a:r>
              <a:rPr lang="fa-IR" dirty="0" smtClean="0"/>
              <a:t>3-دسته بندي بر مبناي تعداد جامعه هاي آماري                     </a:t>
            </a:r>
          </a:p>
          <a:p>
            <a:endParaRPr lang="fa-IR" dirty="0"/>
          </a:p>
          <a:p>
            <a:endParaRPr lang="fa-IR" dirty="0" smtClean="0"/>
          </a:p>
          <a:p>
            <a:r>
              <a:rPr lang="fa-IR" dirty="0" smtClean="0"/>
              <a:t>دسته بندي نوع اول                                                     </a:t>
            </a:r>
            <a:endParaRPr lang="en-US" dirty="0"/>
          </a:p>
        </p:txBody>
      </p:sp>
      <p:sp>
        <p:nvSpPr>
          <p:cNvPr id="4" name="Right Brace 3"/>
          <p:cNvSpPr/>
          <p:nvPr/>
        </p:nvSpPr>
        <p:spPr>
          <a:xfrm>
            <a:off x="6019801" y="2438400"/>
            <a:ext cx="59794" cy="3581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itle 1"/>
          <p:cNvSpPr txBox="1">
            <a:spLocks/>
          </p:cNvSpPr>
          <p:nvPr/>
        </p:nvSpPr>
        <p:spPr>
          <a:xfrm>
            <a:off x="4495800" y="2782388"/>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-دو طرفه</a:t>
            </a:r>
            <a:endParaRPr lang="en-US" sz="1600" b="1" dirty="0">
              <a:cs typeface="B Nazanin" pitchFamily="2" charset="-78"/>
            </a:endParaRPr>
          </a:p>
        </p:txBody>
      </p:sp>
      <p:sp>
        <p:nvSpPr>
          <p:cNvPr id="6" name="Title 1"/>
          <p:cNvSpPr txBox="1">
            <a:spLocks/>
          </p:cNvSpPr>
          <p:nvPr/>
        </p:nvSpPr>
        <p:spPr>
          <a:xfrm>
            <a:off x="4419600" y="5104213"/>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-جهت دار</a:t>
            </a:r>
            <a:endParaRPr lang="en-US" sz="1600" b="1" dirty="0">
              <a:cs typeface="B Nazanin" pitchFamily="2" charset="-78"/>
            </a:endParaRPr>
          </a:p>
        </p:txBody>
      </p:sp>
      <p:sp>
        <p:nvSpPr>
          <p:cNvPr id="7" name="Title 1"/>
          <p:cNvSpPr txBox="1">
            <a:spLocks/>
          </p:cNvSpPr>
          <p:nvPr/>
        </p:nvSpPr>
        <p:spPr>
          <a:xfrm>
            <a:off x="3048000" y="5737193"/>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-يك طرفه سمت چپ</a:t>
            </a:r>
            <a:endParaRPr lang="en-US" sz="1600" b="1" dirty="0">
              <a:cs typeface="B Nazanin" pitchFamily="2" charset="-78"/>
            </a:endParaRPr>
          </a:p>
        </p:txBody>
      </p:sp>
      <p:sp>
        <p:nvSpPr>
          <p:cNvPr id="8" name="Title 1"/>
          <p:cNvSpPr txBox="1">
            <a:spLocks/>
          </p:cNvSpPr>
          <p:nvPr/>
        </p:nvSpPr>
        <p:spPr>
          <a:xfrm>
            <a:off x="3004457" y="4483554"/>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-يك طرفه سمت راست</a:t>
            </a:r>
            <a:endParaRPr lang="en-US" sz="1600" b="1" dirty="0">
              <a:cs typeface="B Nazanin" pitchFamily="2" charset="-78"/>
            </a:endParaRPr>
          </a:p>
        </p:txBody>
      </p:sp>
      <p:sp>
        <p:nvSpPr>
          <p:cNvPr id="10" name="Right Brace 9"/>
          <p:cNvSpPr/>
          <p:nvPr/>
        </p:nvSpPr>
        <p:spPr>
          <a:xfrm>
            <a:off x="5029200" y="4510224"/>
            <a:ext cx="135991" cy="17907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Left Brace 1"/>
          <p:cNvSpPr/>
          <p:nvPr/>
        </p:nvSpPr>
        <p:spPr>
          <a:xfrm>
            <a:off x="533400" y="2604209"/>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itle 1"/>
          <p:cNvSpPr txBox="1">
            <a:spLocks/>
          </p:cNvSpPr>
          <p:nvPr/>
        </p:nvSpPr>
        <p:spPr>
          <a:xfrm>
            <a:off x="-188259" y="257175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 : =</a:t>
            </a:r>
            <a:endParaRPr lang="en-US" sz="1600" b="1" dirty="0">
              <a:cs typeface="B Nazanin" pitchFamily="2" charset="-78"/>
            </a:endParaRPr>
          </a:p>
        </p:txBody>
      </p:sp>
      <mc:AlternateContent xmlns:mc="http://schemas.openxmlformats.org/markup-compatibility/2006" xmlns:a14="http://schemas.microsoft.com/office/drawing/2010/main">
        <mc:Choice Requires="a14">
          <p:sp>
            <p:nvSpPr>
              <p:cNvPr id="14" name="Title 1"/>
              <p:cNvSpPr txBox="1">
                <a:spLocks/>
              </p:cNvSpPr>
              <p:nvPr/>
            </p:nvSpPr>
            <p:spPr>
              <a:xfrm>
                <a:off x="-152400" y="297180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H1 : </a:t>
                </a:r>
                <a14:m>
                  <m:oMath xmlns:m="http://schemas.openxmlformats.org/officeDocument/2006/math">
                    <m:r>
                      <a:rPr lang="en-US" sz="1600" b="1" i="1" dirty="0" smtClean="0">
                        <a:latin typeface="Cambria Math"/>
                        <a:ea typeface="Cambria Math"/>
                        <a:cs typeface="B Nazanin" pitchFamily="2" charset="-78"/>
                      </a:rPr>
                      <m:t>≠</m:t>
                    </m:r>
                  </m:oMath>
                </a14:m>
                <a:endParaRPr lang="en-US" sz="1600" b="1" dirty="0">
                  <a:cs typeface="B Nazanin" pitchFamily="2" charset="-78"/>
                </a:endParaRPr>
              </a:p>
            </p:txBody>
          </p:sp>
        </mc:Choice>
        <mc:Fallback xmlns="">
          <p:sp>
            <p:nvSpPr>
              <p:cNvPr id="14" name="Title 1"/>
              <p:cNvSpPr txBox="1">
                <a:spLocks noRot="1" noChangeAspect="1" noMove="1" noResize="1" noEditPoints="1" noAdjustHandles="1" noChangeArrowheads="1" noChangeShapeType="1" noTextEdit="1"/>
              </p:cNvSpPr>
              <p:nvPr/>
            </p:nvSpPr>
            <p:spPr>
              <a:xfrm>
                <a:off x="-152400" y="2971800"/>
                <a:ext cx="2550459" cy="552450"/>
              </a:xfrm>
              <a:prstGeom prst="rect">
                <a:avLst/>
              </a:prstGeom>
              <a:blipFill rotWithShape="1">
                <a:blip r:embed="rId2"/>
                <a:stretch>
                  <a:fillRect/>
                </a:stretch>
              </a:blipFill>
            </p:spPr>
            <p:txBody>
              <a:bodyPr/>
              <a:lstStyle/>
              <a:p>
                <a:r>
                  <a:rPr lang="en-US">
                    <a:noFill/>
                  </a:rPr>
                  <a:t> </a:t>
                </a:r>
              </a:p>
            </p:txBody>
          </p:sp>
        </mc:Fallback>
      </mc:AlternateContent>
      <p:sp>
        <p:nvSpPr>
          <p:cNvPr id="15" name="Left Brace 14"/>
          <p:cNvSpPr/>
          <p:nvPr/>
        </p:nvSpPr>
        <p:spPr>
          <a:xfrm>
            <a:off x="493059" y="4299659"/>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6" name="Title 1"/>
              <p:cNvSpPr txBox="1">
                <a:spLocks/>
              </p:cNvSpPr>
              <p:nvPr/>
            </p:nvSpPr>
            <p:spPr>
              <a:xfrm>
                <a:off x="-228600" y="426720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 : </a:t>
                </a:r>
                <a14:m>
                  <m:oMath xmlns:m="http://schemas.openxmlformats.org/officeDocument/2006/math">
                    <m:r>
                      <a:rPr lang="en-US" sz="1600" b="1" i="1" dirty="0" smtClean="0">
                        <a:latin typeface="Cambria Math"/>
                        <a:ea typeface="Cambria Math"/>
                        <a:cs typeface="B Nazanin" pitchFamily="2" charset="-78"/>
                      </a:rPr>
                      <m:t>≤</m:t>
                    </m:r>
                  </m:oMath>
                </a14:m>
                <a:endParaRPr lang="en-US" sz="1600" b="1" dirty="0">
                  <a:cs typeface="B Nazanin" pitchFamily="2" charset="-78"/>
                </a:endParaRPr>
              </a:p>
            </p:txBody>
          </p:sp>
        </mc:Choice>
        <mc:Fallback xmlns="">
          <p:sp>
            <p:nvSpPr>
              <p:cNvPr id="16" name="Title 1"/>
              <p:cNvSpPr txBox="1">
                <a:spLocks noRot="1" noChangeAspect="1" noMove="1" noResize="1" noEditPoints="1" noAdjustHandles="1" noChangeArrowheads="1" noChangeShapeType="1" noTextEdit="1"/>
              </p:cNvSpPr>
              <p:nvPr/>
            </p:nvSpPr>
            <p:spPr>
              <a:xfrm>
                <a:off x="-228600" y="4267200"/>
                <a:ext cx="2550459" cy="552450"/>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itle 1"/>
              <p:cNvSpPr txBox="1">
                <a:spLocks/>
              </p:cNvSpPr>
              <p:nvPr/>
            </p:nvSpPr>
            <p:spPr>
              <a:xfrm>
                <a:off x="-192741" y="466725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H1 : </a:t>
                </a:r>
                <a14:m>
                  <m:oMath xmlns:m="http://schemas.openxmlformats.org/officeDocument/2006/math">
                    <m:r>
                      <a:rPr lang="en-US" sz="1600" b="1" i="1" dirty="0" smtClean="0">
                        <a:latin typeface="Cambria Math"/>
                        <a:ea typeface="Cambria Math"/>
                        <a:cs typeface="B Nazanin" pitchFamily="2" charset="-78"/>
                      </a:rPr>
                      <m:t>&gt;</m:t>
                    </m:r>
                  </m:oMath>
                </a14:m>
                <a:endParaRPr lang="en-US" sz="1600" b="1" dirty="0">
                  <a:cs typeface="B Nazanin" pitchFamily="2" charset="-78"/>
                </a:endParaRPr>
              </a:p>
            </p:txBody>
          </p:sp>
        </mc:Choice>
        <mc:Fallback xmlns="">
          <p:sp>
            <p:nvSpPr>
              <p:cNvPr id="17" name="Title 1"/>
              <p:cNvSpPr txBox="1">
                <a:spLocks noRot="1" noChangeAspect="1" noMove="1" noResize="1" noEditPoints="1" noAdjustHandles="1" noChangeArrowheads="1" noChangeShapeType="1" noTextEdit="1"/>
              </p:cNvSpPr>
              <p:nvPr/>
            </p:nvSpPr>
            <p:spPr>
              <a:xfrm>
                <a:off x="-192741" y="4667250"/>
                <a:ext cx="2550459" cy="552450"/>
              </a:xfrm>
              <a:prstGeom prst="rect">
                <a:avLst/>
              </a:prstGeom>
              <a:blipFill rotWithShape="1">
                <a:blip r:embed="rId4"/>
                <a:stretch>
                  <a:fillRect/>
                </a:stretch>
              </a:blipFill>
            </p:spPr>
            <p:txBody>
              <a:bodyPr/>
              <a:lstStyle/>
              <a:p>
                <a:r>
                  <a:rPr lang="en-US">
                    <a:noFill/>
                  </a:rPr>
                  <a:t> </a:t>
                </a:r>
              </a:p>
            </p:txBody>
          </p:sp>
        </mc:Fallback>
      </mc:AlternateContent>
      <p:sp>
        <p:nvSpPr>
          <p:cNvPr id="18" name="Left Brace 17"/>
          <p:cNvSpPr/>
          <p:nvPr/>
        </p:nvSpPr>
        <p:spPr>
          <a:xfrm>
            <a:off x="493059" y="5518859"/>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itle 1"/>
              <p:cNvSpPr txBox="1">
                <a:spLocks/>
              </p:cNvSpPr>
              <p:nvPr/>
            </p:nvSpPr>
            <p:spPr>
              <a:xfrm>
                <a:off x="-228600" y="548640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 : </a:t>
                </a:r>
                <a14:m>
                  <m:oMath xmlns:m="http://schemas.openxmlformats.org/officeDocument/2006/math">
                    <m:r>
                      <a:rPr lang="en-US" sz="1600" b="1" i="1" dirty="0" smtClean="0">
                        <a:latin typeface="Cambria Math"/>
                        <a:ea typeface="Cambria Math"/>
                        <a:cs typeface="B Nazanin" pitchFamily="2" charset="-78"/>
                      </a:rPr>
                      <m:t>≥</m:t>
                    </m:r>
                  </m:oMath>
                </a14:m>
                <a:endParaRPr lang="en-US" sz="1600" b="1" dirty="0">
                  <a:cs typeface="B Nazanin" pitchFamily="2" charset="-78"/>
                </a:endParaRPr>
              </a:p>
            </p:txBody>
          </p:sp>
        </mc:Choice>
        <mc:Fallback xmlns="">
          <p:sp>
            <p:nvSpPr>
              <p:cNvPr id="19" name="Title 1"/>
              <p:cNvSpPr txBox="1">
                <a:spLocks noRot="1" noChangeAspect="1" noMove="1" noResize="1" noEditPoints="1" noAdjustHandles="1" noChangeArrowheads="1" noChangeShapeType="1" noTextEdit="1"/>
              </p:cNvSpPr>
              <p:nvPr/>
            </p:nvSpPr>
            <p:spPr>
              <a:xfrm>
                <a:off x="-228600" y="5486400"/>
                <a:ext cx="2550459" cy="552450"/>
              </a:xfrm>
              <a:prstGeom prst="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itle 1"/>
              <p:cNvSpPr txBox="1">
                <a:spLocks/>
              </p:cNvSpPr>
              <p:nvPr/>
            </p:nvSpPr>
            <p:spPr>
              <a:xfrm>
                <a:off x="-192741" y="588645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H1 : </a:t>
                </a:r>
                <a14:m>
                  <m:oMath xmlns:m="http://schemas.openxmlformats.org/officeDocument/2006/math">
                    <m:r>
                      <a:rPr lang="en-US" sz="1600" b="1" i="1" dirty="0" smtClean="0">
                        <a:latin typeface="Cambria Math"/>
                        <a:ea typeface="Cambria Math"/>
                        <a:cs typeface="B Nazanin" pitchFamily="2" charset="-78"/>
                      </a:rPr>
                      <m:t>&lt;</m:t>
                    </m:r>
                  </m:oMath>
                </a14:m>
                <a:endParaRPr lang="en-US" sz="1600" b="1" dirty="0">
                  <a:cs typeface="B Nazanin" pitchFamily="2" charset="-78"/>
                </a:endParaRPr>
              </a:p>
            </p:txBody>
          </p:sp>
        </mc:Choice>
        <mc:Fallback xmlns="">
          <p:sp>
            <p:nvSpPr>
              <p:cNvPr id="20" name="Title 1"/>
              <p:cNvSpPr txBox="1">
                <a:spLocks noRot="1" noChangeAspect="1" noMove="1" noResize="1" noEditPoints="1" noAdjustHandles="1" noChangeArrowheads="1" noChangeShapeType="1" noTextEdit="1"/>
              </p:cNvSpPr>
              <p:nvPr/>
            </p:nvSpPr>
            <p:spPr>
              <a:xfrm>
                <a:off x="-192741" y="5886450"/>
                <a:ext cx="2550459" cy="552450"/>
              </a:xfrm>
              <a:prstGeom prst="rect">
                <a:avLst/>
              </a:prstGeom>
              <a:blipFill rotWithShape="1">
                <a:blip r:embed="rId6"/>
                <a:stretch>
                  <a:fillRect/>
                </a:stretch>
              </a:blipFill>
            </p:spPr>
            <p:txBody>
              <a:bodyPr/>
              <a:lstStyle/>
              <a:p>
                <a:r>
                  <a:rPr lang="en-US">
                    <a:noFill/>
                  </a:rPr>
                  <a:t> </a:t>
                </a:r>
              </a:p>
            </p:txBody>
          </p:sp>
        </mc:Fallback>
      </mc:AlternateContent>
      <p:pic>
        <p:nvPicPr>
          <p:cNvPr id="1027"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827646" y="2451809"/>
            <a:ext cx="1467037" cy="1219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28800" y="4114800"/>
            <a:ext cx="1465883" cy="1136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827646" y="5410200"/>
            <a:ext cx="1467037" cy="130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itle 1"/>
          <p:cNvSpPr txBox="1">
            <a:spLocks/>
          </p:cNvSpPr>
          <p:nvPr/>
        </p:nvSpPr>
        <p:spPr>
          <a:xfrm>
            <a:off x="1925171" y="5943600"/>
            <a:ext cx="127522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000" b="1" dirty="0" smtClean="0">
                <a:cs typeface="B Nazanin" pitchFamily="2" charset="-78"/>
              </a:rPr>
              <a:t>سطح</a:t>
            </a:r>
            <a:endParaRPr lang="en-US" sz="1000" b="1" dirty="0" smtClean="0">
              <a:cs typeface="B Nazanin" pitchFamily="2" charset="-78"/>
            </a:endParaRPr>
          </a:p>
          <a:p>
            <a:r>
              <a:rPr lang="fa-IR" sz="1000" b="1" dirty="0" smtClean="0">
                <a:cs typeface="B Nazanin" pitchFamily="2" charset="-78"/>
              </a:rPr>
              <a:t> پذيرش </a:t>
            </a:r>
            <a:r>
              <a:rPr lang="en-US" sz="1000" b="1" dirty="0" smtClean="0">
                <a:cs typeface="B Nazanin" pitchFamily="2" charset="-78"/>
              </a:rPr>
              <a:t>H0</a:t>
            </a:r>
            <a:endParaRPr lang="en-US" sz="1000" b="1" dirty="0">
              <a:cs typeface="B Nazanin" pitchFamily="2" charset="-78"/>
            </a:endParaRPr>
          </a:p>
        </p:txBody>
      </p:sp>
      <p:sp>
        <p:nvSpPr>
          <p:cNvPr id="25" name="Title 1"/>
          <p:cNvSpPr txBox="1">
            <a:spLocks/>
          </p:cNvSpPr>
          <p:nvPr/>
        </p:nvSpPr>
        <p:spPr>
          <a:xfrm>
            <a:off x="1905000" y="2952750"/>
            <a:ext cx="127522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000" b="1" dirty="0" smtClean="0">
                <a:cs typeface="B Nazanin" pitchFamily="2" charset="-78"/>
              </a:rPr>
              <a:t>سطح</a:t>
            </a:r>
            <a:endParaRPr lang="en-US" sz="1000" b="1" dirty="0" smtClean="0">
              <a:cs typeface="B Nazanin" pitchFamily="2" charset="-78"/>
            </a:endParaRPr>
          </a:p>
          <a:p>
            <a:r>
              <a:rPr lang="fa-IR" sz="1000" b="1" dirty="0" smtClean="0">
                <a:cs typeface="B Nazanin" pitchFamily="2" charset="-78"/>
              </a:rPr>
              <a:t> پذيرش </a:t>
            </a:r>
            <a:r>
              <a:rPr lang="en-US" sz="1000" b="1" dirty="0" smtClean="0">
                <a:cs typeface="B Nazanin" pitchFamily="2" charset="-78"/>
              </a:rPr>
              <a:t>H0</a:t>
            </a:r>
            <a:endParaRPr lang="en-US" sz="1000" b="1" dirty="0">
              <a:cs typeface="B Nazanin" pitchFamily="2" charset="-78"/>
            </a:endParaRPr>
          </a:p>
        </p:txBody>
      </p:sp>
      <p:sp>
        <p:nvSpPr>
          <p:cNvPr id="26" name="Title 1"/>
          <p:cNvSpPr txBox="1">
            <a:spLocks/>
          </p:cNvSpPr>
          <p:nvPr/>
        </p:nvSpPr>
        <p:spPr>
          <a:xfrm>
            <a:off x="1905000" y="4552950"/>
            <a:ext cx="127522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000" b="1" dirty="0" smtClean="0">
                <a:cs typeface="B Nazanin" pitchFamily="2" charset="-78"/>
              </a:rPr>
              <a:t>سطح</a:t>
            </a:r>
            <a:endParaRPr lang="en-US" sz="1000" b="1" dirty="0" smtClean="0">
              <a:cs typeface="B Nazanin" pitchFamily="2" charset="-78"/>
            </a:endParaRPr>
          </a:p>
          <a:p>
            <a:r>
              <a:rPr lang="fa-IR" sz="1000" b="1" dirty="0" smtClean="0">
                <a:cs typeface="B Nazanin" pitchFamily="2" charset="-78"/>
              </a:rPr>
              <a:t> پذيرش </a:t>
            </a:r>
            <a:r>
              <a:rPr lang="en-US" sz="1000" b="1" dirty="0" smtClean="0">
                <a:cs typeface="B Nazanin" pitchFamily="2" charset="-78"/>
              </a:rPr>
              <a:t>H0</a:t>
            </a:r>
            <a:endParaRPr lang="en-US" sz="1000" b="1" dirty="0">
              <a:cs typeface="B Nazanin" pitchFamily="2" charset="-78"/>
            </a:endParaRPr>
          </a:p>
        </p:txBody>
      </p:sp>
    </p:spTree>
    <p:extLst>
      <p:ext uri="{BB962C8B-B14F-4D97-AF65-F5344CB8AC3E}">
        <p14:creationId xmlns:p14="http://schemas.microsoft.com/office/powerpoint/2010/main" val="615790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endParaRPr lang="fa-IR" dirty="0" smtClean="0"/>
          </a:p>
          <a:p>
            <a:r>
              <a:rPr lang="fa-IR" dirty="0" smtClean="0"/>
              <a:t>دسته بندي دوم                                                          </a:t>
            </a:r>
          </a:p>
          <a:p>
            <a:endParaRPr lang="fa-IR" dirty="0"/>
          </a:p>
          <a:p>
            <a:endParaRPr lang="fa-IR" dirty="0" smtClean="0"/>
          </a:p>
          <a:p>
            <a:r>
              <a:rPr lang="fa-IR" dirty="0" smtClean="0"/>
              <a:t>نكته:نام درست آزمون ها وابسته به نرمال بودن توزيع و </a:t>
            </a:r>
            <a:r>
              <a:rPr lang="fa-IR" dirty="0" smtClean="0"/>
              <a:t>آزمون </a:t>
            </a:r>
            <a:endParaRPr lang="fa-IR" dirty="0" smtClean="0"/>
          </a:p>
          <a:p>
            <a:pPr marL="0" indent="0">
              <a:buNone/>
            </a:pPr>
            <a:r>
              <a:rPr lang="fa-IR" dirty="0" smtClean="0"/>
              <a:t> است.            </a:t>
            </a:r>
            <a:r>
              <a:rPr lang="en-US" dirty="0" smtClean="0"/>
              <a:t>(Free</a:t>
            </a:r>
            <a:r>
              <a:rPr lang="fa-IR" dirty="0" smtClean="0"/>
              <a:t> </a:t>
            </a:r>
            <a:r>
              <a:rPr lang="en-US" dirty="0" smtClean="0"/>
              <a:t>Distribution Tests)</a:t>
            </a:r>
            <a:r>
              <a:rPr lang="fa-IR" dirty="0" smtClean="0"/>
              <a:t>   هاي آزاد از توزيع</a:t>
            </a:r>
            <a:endParaRPr lang="en-US" dirty="0"/>
          </a:p>
        </p:txBody>
      </p:sp>
      <p:sp>
        <p:nvSpPr>
          <p:cNvPr id="4" name="Right Brace 3"/>
          <p:cNvSpPr/>
          <p:nvPr/>
        </p:nvSpPr>
        <p:spPr>
          <a:xfrm>
            <a:off x="6779620" y="80554"/>
            <a:ext cx="304798" cy="2133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itle 1"/>
          <p:cNvSpPr txBox="1">
            <a:spLocks/>
          </p:cNvSpPr>
          <p:nvPr/>
        </p:nvSpPr>
        <p:spPr>
          <a:xfrm>
            <a:off x="4419600" y="1524699"/>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Non-Parametric  </a:t>
            </a:r>
            <a:r>
              <a:rPr lang="fa-IR" sz="1600" b="1" dirty="0" smtClean="0">
                <a:cs typeface="B Nazanin" pitchFamily="2" charset="-78"/>
              </a:rPr>
              <a:t>-ناپارامتريك</a:t>
            </a:r>
            <a:endParaRPr lang="en-US" sz="1600" b="1" dirty="0">
              <a:cs typeface="B Nazanin" pitchFamily="2" charset="-78"/>
            </a:endParaRPr>
          </a:p>
        </p:txBody>
      </p:sp>
      <p:sp>
        <p:nvSpPr>
          <p:cNvPr id="6" name="Title 1"/>
          <p:cNvSpPr txBox="1">
            <a:spLocks/>
          </p:cNvSpPr>
          <p:nvPr/>
        </p:nvSpPr>
        <p:spPr>
          <a:xfrm>
            <a:off x="4657494" y="100827"/>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Parametric  </a:t>
            </a:r>
            <a:r>
              <a:rPr lang="fa-IR" sz="1600" b="1" dirty="0" smtClean="0">
                <a:cs typeface="B Nazanin" pitchFamily="2" charset="-78"/>
              </a:rPr>
              <a:t>-پارامتريك</a:t>
            </a:r>
            <a:endParaRPr lang="en-US" sz="1600" b="1" dirty="0">
              <a:cs typeface="B Nazanin" pitchFamily="2" charset="-78"/>
            </a:endParaRPr>
          </a:p>
        </p:txBody>
      </p:sp>
      <p:sp>
        <p:nvSpPr>
          <p:cNvPr id="7" name="Title 1"/>
          <p:cNvSpPr txBox="1">
            <a:spLocks/>
          </p:cNvSpPr>
          <p:nvPr/>
        </p:nvSpPr>
        <p:spPr>
          <a:xfrm>
            <a:off x="4531659" y="3944224"/>
            <a:ext cx="2971800"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-قضاوت نسبت به يك جامعه آماري</a:t>
            </a:r>
            <a:endParaRPr lang="en-US" sz="1600" b="1" dirty="0">
              <a:cs typeface="B Nazanin" pitchFamily="2" charset="-78"/>
            </a:endParaRPr>
          </a:p>
        </p:txBody>
      </p:sp>
      <p:sp>
        <p:nvSpPr>
          <p:cNvPr id="8" name="Title 1"/>
          <p:cNvSpPr txBox="1">
            <a:spLocks/>
          </p:cNvSpPr>
          <p:nvPr/>
        </p:nvSpPr>
        <p:spPr>
          <a:xfrm>
            <a:off x="6553200" y="4756426"/>
            <a:ext cx="2971800"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دسته بندي سوم</a:t>
            </a:r>
            <a:endParaRPr lang="en-US" sz="1600" b="1" dirty="0">
              <a:cs typeface="B Nazanin" pitchFamily="2" charset="-78"/>
            </a:endParaRPr>
          </a:p>
        </p:txBody>
      </p:sp>
      <p:sp>
        <p:nvSpPr>
          <p:cNvPr id="9" name="Title 1"/>
          <p:cNvSpPr txBox="1">
            <a:spLocks/>
          </p:cNvSpPr>
          <p:nvPr/>
        </p:nvSpPr>
        <p:spPr>
          <a:xfrm>
            <a:off x="5181600" y="4767961"/>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-مقايسه2جامعه آماري</a:t>
            </a:r>
            <a:endParaRPr lang="en-US" sz="1600" b="1" dirty="0">
              <a:cs typeface="B Nazanin" pitchFamily="2" charset="-78"/>
            </a:endParaRPr>
          </a:p>
        </p:txBody>
      </p:sp>
      <p:sp>
        <p:nvSpPr>
          <p:cNvPr id="10" name="Title 1"/>
          <p:cNvSpPr txBox="1">
            <a:spLocks/>
          </p:cNvSpPr>
          <p:nvPr/>
        </p:nvSpPr>
        <p:spPr>
          <a:xfrm>
            <a:off x="4927833" y="5644480"/>
            <a:ext cx="2550459" cy="5524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 جامعه آماري</a:t>
            </a:r>
            <a:r>
              <a:rPr lang="en-US" sz="1600" b="1" dirty="0" smtClean="0">
                <a:cs typeface="B Nazanin" pitchFamily="2" charset="-78"/>
              </a:rPr>
              <a:t>K</a:t>
            </a:r>
            <a:r>
              <a:rPr lang="fa-IR" sz="1600" b="1" dirty="0" smtClean="0">
                <a:cs typeface="B Nazanin" pitchFamily="2" charset="-78"/>
              </a:rPr>
              <a:t>-مقايسه چند(</a:t>
            </a:r>
            <a:endParaRPr lang="en-US" sz="1600" b="1" dirty="0">
              <a:cs typeface="B Nazanin" pitchFamily="2" charset="-78"/>
            </a:endParaRPr>
          </a:p>
        </p:txBody>
      </p:sp>
      <p:sp>
        <p:nvSpPr>
          <p:cNvPr id="11" name="Right Brace 10"/>
          <p:cNvSpPr/>
          <p:nvPr/>
        </p:nvSpPr>
        <p:spPr>
          <a:xfrm>
            <a:off x="7074980" y="3948069"/>
            <a:ext cx="228600" cy="224886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724764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02" y="-33556"/>
            <a:ext cx="9144000" cy="6858000"/>
          </a:xfrm>
        </p:spPr>
        <p:txBody>
          <a:bodyPr/>
          <a:lstStyle/>
          <a:p>
            <a:endParaRPr lang="fa-IR" dirty="0" smtClean="0"/>
          </a:p>
          <a:p>
            <a:endParaRPr lang="fa-IR" dirty="0"/>
          </a:p>
          <a:p>
            <a:endParaRPr lang="fa-IR" dirty="0" smtClean="0"/>
          </a:p>
          <a:p>
            <a:endParaRPr lang="fa-IR" dirty="0" smtClean="0"/>
          </a:p>
          <a:p>
            <a:endParaRPr lang="fa-IR" dirty="0"/>
          </a:p>
          <a:p>
            <a:endParaRPr lang="fa-IR" dirty="0" smtClean="0"/>
          </a:p>
          <a:p>
            <a:r>
              <a:rPr lang="fa-IR" dirty="0" smtClean="0"/>
              <a:t>فرآيند كلي                                                              </a:t>
            </a:r>
          </a:p>
          <a:p>
            <a:r>
              <a:rPr lang="fa-IR" dirty="0" smtClean="0"/>
              <a:t>آزمون                                                                  </a:t>
            </a:r>
          </a:p>
          <a:p>
            <a:r>
              <a:rPr lang="fa-IR" dirty="0" smtClean="0"/>
              <a:t>فرضيه                                                                  </a:t>
            </a:r>
          </a:p>
        </p:txBody>
      </p:sp>
      <p:sp>
        <p:nvSpPr>
          <p:cNvPr id="4" name="Right Brace 3"/>
          <p:cNvSpPr/>
          <p:nvPr/>
        </p:nvSpPr>
        <p:spPr>
          <a:xfrm>
            <a:off x="7162800" y="152400"/>
            <a:ext cx="212195" cy="6629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itle 1"/>
          <p:cNvSpPr txBox="1">
            <a:spLocks/>
          </p:cNvSpPr>
          <p:nvPr/>
        </p:nvSpPr>
        <p:spPr>
          <a:xfrm>
            <a:off x="5562600" y="152400"/>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مرحله1:طرح فرضيات</a:t>
            </a:r>
            <a:endParaRPr lang="en-US" sz="1600" b="1" dirty="0">
              <a:cs typeface="B Nazanin" pitchFamily="2" charset="-78"/>
            </a:endParaRPr>
          </a:p>
        </p:txBody>
      </p:sp>
      <p:sp>
        <p:nvSpPr>
          <p:cNvPr id="6" name="Right Brace 5"/>
          <p:cNvSpPr/>
          <p:nvPr/>
        </p:nvSpPr>
        <p:spPr>
          <a:xfrm>
            <a:off x="5562600" y="0"/>
            <a:ext cx="304798" cy="13023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itle 1"/>
          <p:cNvSpPr txBox="1">
            <a:spLocks/>
          </p:cNvSpPr>
          <p:nvPr/>
        </p:nvSpPr>
        <p:spPr>
          <a:xfrm>
            <a:off x="3643618" y="-3402"/>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علامت تساوي در فرض</a:t>
            </a:r>
            <a:endParaRPr lang="en-US" sz="1600" b="1" dirty="0">
              <a:cs typeface="B Nazanin" pitchFamily="2" charset="-78"/>
            </a:endParaRPr>
          </a:p>
        </p:txBody>
      </p:sp>
      <p:sp>
        <p:nvSpPr>
          <p:cNvPr id="8" name="Title 1"/>
          <p:cNvSpPr txBox="1">
            <a:spLocks/>
          </p:cNvSpPr>
          <p:nvPr/>
        </p:nvSpPr>
        <p:spPr>
          <a:xfrm>
            <a:off x="3655008" y="342993"/>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فرض ها عكس يك ديگر</a:t>
            </a:r>
            <a:endParaRPr lang="en-US" sz="1600" b="1" dirty="0">
              <a:cs typeface="B Nazanin" pitchFamily="2" charset="-78"/>
            </a:endParaRPr>
          </a:p>
        </p:txBody>
      </p:sp>
      <p:sp>
        <p:nvSpPr>
          <p:cNvPr id="9" name="Title 1"/>
          <p:cNvSpPr txBox="1">
            <a:spLocks/>
          </p:cNvSpPr>
          <p:nvPr/>
        </p:nvSpPr>
        <p:spPr>
          <a:xfrm>
            <a:off x="3955200" y="702858"/>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فرض بر درستي</a:t>
            </a:r>
            <a:endParaRPr lang="en-US" sz="1600" b="1" dirty="0">
              <a:cs typeface="B Nazanin" pitchFamily="2" charset="-78"/>
            </a:endParaRPr>
          </a:p>
        </p:txBody>
      </p:sp>
      <p:sp>
        <p:nvSpPr>
          <p:cNvPr id="10" name="Title 1"/>
          <p:cNvSpPr txBox="1">
            <a:spLocks/>
          </p:cNvSpPr>
          <p:nvPr/>
        </p:nvSpPr>
        <p:spPr>
          <a:xfrm>
            <a:off x="5248016" y="1363116"/>
            <a:ext cx="21682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مرحله2:تعيين پيش فرض ها</a:t>
            </a:r>
            <a:endParaRPr lang="en-US" sz="1600" b="1" dirty="0">
              <a:cs typeface="B Nazanin" pitchFamily="2" charset="-78"/>
            </a:endParaRPr>
          </a:p>
        </p:txBody>
      </p:sp>
      <p:sp>
        <p:nvSpPr>
          <p:cNvPr id="11" name="Title 1"/>
          <p:cNvSpPr txBox="1">
            <a:spLocks/>
          </p:cNvSpPr>
          <p:nvPr/>
        </p:nvSpPr>
        <p:spPr>
          <a:xfrm>
            <a:off x="6009520" y="2564768"/>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مرحله3</a:t>
            </a:r>
            <a:endParaRPr lang="en-US" sz="1600" b="1" dirty="0">
              <a:cs typeface="B Nazanin" pitchFamily="2" charset="-78"/>
            </a:endParaRPr>
          </a:p>
        </p:txBody>
      </p:sp>
      <p:sp>
        <p:nvSpPr>
          <p:cNvPr id="12" name="Title 1"/>
          <p:cNvSpPr txBox="1">
            <a:spLocks/>
          </p:cNvSpPr>
          <p:nvPr/>
        </p:nvSpPr>
        <p:spPr>
          <a:xfrm>
            <a:off x="5333137" y="3432588"/>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مرحله4:تعيين قاعده تصميم</a:t>
            </a:r>
            <a:endParaRPr lang="en-US" sz="1600" b="1" dirty="0">
              <a:cs typeface="B Nazanin" pitchFamily="2" charset="-78"/>
            </a:endParaRPr>
          </a:p>
        </p:txBody>
      </p:sp>
      <p:sp>
        <p:nvSpPr>
          <p:cNvPr id="13" name="Title 1"/>
          <p:cNvSpPr txBox="1">
            <a:spLocks/>
          </p:cNvSpPr>
          <p:nvPr/>
        </p:nvSpPr>
        <p:spPr>
          <a:xfrm>
            <a:off x="5314961" y="4946196"/>
            <a:ext cx="1940859"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a-IR" sz="1600" b="1" dirty="0" smtClean="0">
                <a:cs typeface="B Nazanin" pitchFamily="2" charset="-78"/>
              </a:rPr>
              <a:t>مرحله5:محاسبه مقدار عددي ملاك آزمون</a:t>
            </a:r>
            <a:endParaRPr lang="en-US" sz="1600" b="1" dirty="0">
              <a:cs typeface="B Nazanin" pitchFamily="2" charset="-78"/>
            </a:endParaRPr>
          </a:p>
        </p:txBody>
      </p:sp>
      <p:sp>
        <p:nvSpPr>
          <p:cNvPr id="15" name="Title 1"/>
          <p:cNvSpPr txBox="1">
            <a:spLocks/>
          </p:cNvSpPr>
          <p:nvPr/>
        </p:nvSpPr>
        <p:spPr>
          <a:xfrm>
            <a:off x="4038600" y="1030190"/>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بديهيات عقلي</a:t>
            </a:r>
            <a:endParaRPr lang="en-US" sz="1600" b="1" dirty="0">
              <a:cs typeface="B Nazanin" pitchFamily="2" charset="-78"/>
            </a:endParaRPr>
          </a:p>
        </p:txBody>
      </p:sp>
      <p:sp>
        <p:nvSpPr>
          <p:cNvPr id="17" name="Title 1"/>
          <p:cNvSpPr txBox="1">
            <a:spLocks/>
          </p:cNvSpPr>
          <p:nvPr/>
        </p:nvSpPr>
        <p:spPr>
          <a:xfrm>
            <a:off x="3230070" y="1524000"/>
            <a:ext cx="2175358"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بديهيات با پشتوانه ي نظري</a:t>
            </a:r>
            <a:endParaRPr lang="en-US" sz="1600" b="1" dirty="0">
              <a:cs typeface="B Nazanin" pitchFamily="2" charset="-78"/>
            </a:endParaRPr>
          </a:p>
        </p:txBody>
      </p:sp>
      <p:sp>
        <p:nvSpPr>
          <p:cNvPr id="18" name="Title 1"/>
          <p:cNvSpPr txBox="1">
            <a:spLocks/>
          </p:cNvSpPr>
          <p:nvPr/>
        </p:nvSpPr>
        <p:spPr>
          <a:xfrm>
            <a:off x="3796017" y="1948364"/>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نتايج تحقيقات قبلي</a:t>
            </a:r>
            <a:endParaRPr lang="en-US" sz="1600" b="1" dirty="0">
              <a:cs typeface="B Nazanin" pitchFamily="2" charset="-78"/>
            </a:endParaRPr>
          </a:p>
        </p:txBody>
      </p:sp>
      <p:sp>
        <p:nvSpPr>
          <p:cNvPr id="19" name="Title 1"/>
          <p:cNvSpPr txBox="1">
            <a:spLocks/>
          </p:cNvSpPr>
          <p:nvPr/>
        </p:nvSpPr>
        <p:spPr>
          <a:xfrm>
            <a:off x="4324944" y="2502468"/>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تعيين ملاك آزمون</a:t>
            </a:r>
            <a:endParaRPr lang="en-US" sz="1600" b="1" dirty="0">
              <a:cs typeface="B Nazanin" pitchFamily="2" charset="-78"/>
            </a:endParaRPr>
          </a:p>
        </p:txBody>
      </p:sp>
      <p:sp>
        <p:nvSpPr>
          <p:cNvPr id="20" name="Title 1"/>
          <p:cNvSpPr txBox="1">
            <a:spLocks/>
          </p:cNvSpPr>
          <p:nvPr/>
        </p:nvSpPr>
        <p:spPr>
          <a:xfrm>
            <a:off x="3937020" y="2944113"/>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تعيين توزيع احتمالي آن</a:t>
            </a:r>
            <a:endParaRPr lang="en-US" sz="1600" b="1" dirty="0">
              <a:cs typeface="B Nazanin" pitchFamily="2" charset="-78"/>
            </a:endParaRPr>
          </a:p>
        </p:txBody>
      </p:sp>
      <p:sp>
        <p:nvSpPr>
          <p:cNvPr id="21" name="Title 1"/>
          <p:cNvSpPr txBox="1">
            <a:spLocks/>
          </p:cNvSpPr>
          <p:nvPr/>
        </p:nvSpPr>
        <p:spPr>
          <a:xfrm>
            <a:off x="4114800" y="3346763"/>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بر اساس     يا</a:t>
            </a:r>
            <a:endParaRPr lang="en-US" sz="1600" b="1" dirty="0">
              <a:cs typeface="B Nazanin" pitchFamily="2" charset="-78"/>
            </a:endParaRPr>
          </a:p>
        </p:txBody>
      </p:sp>
      <p:sp>
        <p:nvSpPr>
          <p:cNvPr id="22" name="Title 1"/>
          <p:cNvSpPr txBox="1">
            <a:spLocks/>
          </p:cNvSpPr>
          <p:nvPr/>
        </p:nvSpPr>
        <p:spPr>
          <a:xfrm>
            <a:off x="4068661" y="3819787"/>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با فرض درستي</a:t>
            </a:r>
            <a:endParaRPr lang="en-US" sz="1600" b="1" dirty="0">
              <a:cs typeface="B Nazanin" pitchFamily="2" charset="-78"/>
            </a:endParaRPr>
          </a:p>
        </p:txBody>
      </p:sp>
      <p:sp>
        <p:nvSpPr>
          <p:cNvPr id="23" name="Title 1"/>
          <p:cNvSpPr txBox="1">
            <a:spLocks/>
          </p:cNvSpPr>
          <p:nvPr/>
        </p:nvSpPr>
        <p:spPr>
          <a:xfrm>
            <a:off x="3816290" y="4326297"/>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تعيين مقدار كوانتيل</a:t>
            </a:r>
            <a:endParaRPr lang="en-US" sz="1600" b="1" dirty="0">
              <a:cs typeface="B Nazanin" pitchFamily="2" charset="-78"/>
            </a:endParaRPr>
          </a:p>
        </p:txBody>
      </p:sp>
      <p:sp>
        <p:nvSpPr>
          <p:cNvPr id="24" name="Title 1"/>
          <p:cNvSpPr txBox="1">
            <a:spLocks/>
          </p:cNvSpPr>
          <p:nvPr/>
        </p:nvSpPr>
        <p:spPr>
          <a:xfrm>
            <a:off x="3643617" y="4772612"/>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انتخاب نمونه تصادفي</a:t>
            </a:r>
            <a:endParaRPr lang="en-US" sz="1600" b="1" dirty="0">
              <a:cs typeface="B Nazanin" pitchFamily="2" charset="-78"/>
            </a:endParaRPr>
          </a:p>
        </p:txBody>
      </p:sp>
      <p:sp>
        <p:nvSpPr>
          <p:cNvPr id="25" name="Title 1"/>
          <p:cNvSpPr txBox="1">
            <a:spLocks/>
          </p:cNvSpPr>
          <p:nvPr/>
        </p:nvSpPr>
        <p:spPr>
          <a:xfrm>
            <a:off x="3935828" y="5254398"/>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محاسبات آماري</a:t>
            </a:r>
            <a:endParaRPr lang="en-US" sz="1600" b="1" dirty="0">
              <a:cs typeface="B Nazanin" pitchFamily="2" charset="-78"/>
            </a:endParaRPr>
          </a:p>
        </p:txBody>
      </p:sp>
      <p:sp>
        <p:nvSpPr>
          <p:cNvPr id="26" name="Title 1"/>
          <p:cNvSpPr txBox="1">
            <a:spLocks/>
          </p:cNvSpPr>
          <p:nvPr/>
        </p:nvSpPr>
        <p:spPr>
          <a:xfrm>
            <a:off x="4065166" y="5761929"/>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محاسبه ملاك</a:t>
            </a:r>
            <a:endParaRPr lang="en-US" sz="1600" b="1" dirty="0">
              <a:cs typeface="B Nazanin" pitchFamily="2" charset="-78"/>
            </a:endParaRPr>
          </a:p>
        </p:txBody>
      </p:sp>
      <p:sp>
        <p:nvSpPr>
          <p:cNvPr id="27" name="Title 1"/>
          <p:cNvSpPr txBox="1">
            <a:spLocks/>
          </p:cNvSpPr>
          <p:nvPr/>
        </p:nvSpPr>
        <p:spPr>
          <a:xfrm>
            <a:off x="4441166" y="6372412"/>
            <a:ext cx="1940859" cy="457107"/>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قضاوت</a:t>
            </a:r>
            <a:endParaRPr lang="en-US" sz="1600" b="1" dirty="0">
              <a:cs typeface="B Nazanin" pitchFamily="2" charset="-78"/>
            </a:endParaRPr>
          </a:p>
        </p:txBody>
      </p:sp>
      <p:sp>
        <p:nvSpPr>
          <p:cNvPr id="28" name="Title 1"/>
          <p:cNvSpPr txBox="1">
            <a:spLocks/>
          </p:cNvSpPr>
          <p:nvPr/>
        </p:nvSpPr>
        <p:spPr>
          <a:xfrm>
            <a:off x="5434445" y="6238101"/>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مرحله6:تصميم گيري</a:t>
            </a:r>
            <a:endParaRPr lang="en-US" sz="1600" b="1" dirty="0">
              <a:cs typeface="B Nazanin" pitchFamily="2" charset="-78"/>
            </a:endParaRPr>
          </a:p>
        </p:txBody>
      </p:sp>
      <p:sp>
        <p:nvSpPr>
          <p:cNvPr id="29" name="Title 1"/>
          <p:cNvSpPr txBox="1">
            <a:spLocks/>
          </p:cNvSpPr>
          <p:nvPr/>
        </p:nvSpPr>
        <p:spPr>
          <a:xfrm>
            <a:off x="2971800" y="5974961"/>
            <a:ext cx="22456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مقايسه مقدار عددي و قاعده</a:t>
            </a:r>
            <a:endParaRPr lang="en-US" sz="1600" b="1" dirty="0">
              <a:cs typeface="B Nazanin" pitchFamily="2" charset="-78"/>
            </a:endParaRPr>
          </a:p>
        </p:txBody>
      </p:sp>
      <p:sp>
        <p:nvSpPr>
          <p:cNvPr id="30" name="Title 1"/>
          <p:cNvSpPr txBox="1">
            <a:spLocks/>
          </p:cNvSpPr>
          <p:nvPr/>
        </p:nvSpPr>
        <p:spPr>
          <a:xfrm>
            <a:off x="533400" y="424782"/>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600" b="1" dirty="0">
              <a:cs typeface="B Nazanin" pitchFamily="2" charset="-78"/>
            </a:endParaRPr>
          </a:p>
        </p:txBody>
      </p:sp>
      <p:sp>
        <p:nvSpPr>
          <p:cNvPr id="31" name="Right Brace 30"/>
          <p:cNvSpPr/>
          <p:nvPr/>
        </p:nvSpPr>
        <p:spPr>
          <a:xfrm>
            <a:off x="5226714" y="1235534"/>
            <a:ext cx="304798" cy="13023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ight Brace 31"/>
          <p:cNvSpPr/>
          <p:nvPr/>
        </p:nvSpPr>
        <p:spPr>
          <a:xfrm>
            <a:off x="5827060" y="2502468"/>
            <a:ext cx="304798" cy="8832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Right Brace 32"/>
          <p:cNvSpPr/>
          <p:nvPr/>
        </p:nvSpPr>
        <p:spPr>
          <a:xfrm>
            <a:off x="5253029" y="3369739"/>
            <a:ext cx="304798" cy="13023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ight Brace 33"/>
          <p:cNvSpPr/>
          <p:nvPr/>
        </p:nvSpPr>
        <p:spPr>
          <a:xfrm>
            <a:off x="5226714" y="4772612"/>
            <a:ext cx="304798" cy="13023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Right Brace 34"/>
          <p:cNvSpPr/>
          <p:nvPr/>
        </p:nvSpPr>
        <p:spPr>
          <a:xfrm>
            <a:off x="5100630" y="6244435"/>
            <a:ext cx="304798" cy="61356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Title 1"/>
          <p:cNvSpPr txBox="1">
            <a:spLocks/>
          </p:cNvSpPr>
          <p:nvPr/>
        </p:nvSpPr>
        <p:spPr>
          <a:xfrm>
            <a:off x="3830170" y="6165396"/>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پذيرش</a:t>
            </a:r>
            <a:endParaRPr lang="en-US" sz="1600" b="1" dirty="0">
              <a:cs typeface="B Nazanin" pitchFamily="2" charset="-78"/>
            </a:endParaRPr>
          </a:p>
        </p:txBody>
      </p:sp>
      <p:sp>
        <p:nvSpPr>
          <p:cNvPr id="37" name="Title 1"/>
          <p:cNvSpPr txBox="1">
            <a:spLocks/>
          </p:cNvSpPr>
          <p:nvPr/>
        </p:nvSpPr>
        <p:spPr>
          <a:xfrm>
            <a:off x="4130200" y="6381033"/>
            <a:ext cx="1940859" cy="616404"/>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1600" b="1" dirty="0" smtClean="0">
                <a:cs typeface="B Nazanin" pitchFamily="2" charset="-78"/>
              </a:rPr>
              <a:t>رد</a:t>
            </a:r>
            <a:endParaRPr lang="en-US" sz="1600" b="1" dirty="0">
              <a:cs typeface="B Nazanin" pitchFamily="2" charset="-78"/>
            </a:endParaRPr>
          </a:p>
        </p:txBody>
      </p:sp>
      <p:sp>
        <p:nvSpPr>
          <p:cNvPr id="38" name="Right Brace 37"/>
          <p:cNvSpPr/>
          <p:nvPr/>
        </p:nvSpPr>
        <p:spPr>
          <a:xfrm>
            <a:off x="4309248" y="6414066"/>
            <a:ext cx="304798" cy="57626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Title 1"/>
          <p:cNvSpPr txBox="1">
            <a:spLocks/>
          </p:cNvSpPr>
          <p:nvPr/>
        </p:nvSpPr>
        <p:spPr>
          <a:xfrm>
            <a:off x="3319733" y="0"/>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a:t>
            </a:r>
            <a:endParaRPr lang="en-US" sz="1600" b="1" dirty="0">
              <a:cs typeface="B Nazanin" pitchFamily="2" charset="-78"/>
            </a:endParaRPr>
          </a:p>
        </p:txBody>
      </p:sp>
      <p:sp>
        <p:nvSpPr>
          <p:cNvPr id="40" name="Title 1"/>
          <p:cNvSpPr txBox="1">
            <a:spLocks/>
          </p:cNvSpPr>
          <p:nvPr/>
        </p:nvSpPr>
        <p:spPr>
          <a:xfrm>
            <a:off x="3886200" y="685800"/>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a:t>
            </a:r>
            <a:endParaRPr lang="en-US" sz="1600" b="1" dirty="0">
              <a:cs typeface="B Nazanin" pitchFamily="2" charset="-78"/>
            </a:endParaRPr>
          </a:p>
        </p:txBody>
      </p:sp>
      <p:sp>
        <p:nvSpPr>
          <p:cNvPr id="41" name="Title 1"/>
          <p:cNvSpPr txBox="1">
            <a:spLocks/>
          </p:cNvSpPr>
          <p:nvPr/>
        </p:nvSpPr>
        <p:spPr>
          <a:xfrm>
            <a:off x="3395933" y="6165396"/>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a:t>
            </a:r>
            <a:endParaRPr lang="en-US" sz="1600" b="1" dirty="0">
              <a:cs typeface="B Nazanin" pitchFamily="2" charset="-78"/>
            </a:endParaRPr>
          </a:p>
        </p:txBody>
      </p:sp>
      <p:sp>
        <p:nvSpPr>
          <p:cNvPr id="42" name="Title 1"/>
          <p:cNvSpPr txBox="1">
            <a:spLocks/>
          </p:cNvSpPr>
          <p:nvPr/>
        </p:nvSpPr>
        <p:spPr>
          <a:xfrm>
            <a:off x="3411333" y="6372412"/>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a:t>
            </a:r>
            <a:endParaRPr lang="en-US" sz="1600" b="1" dirty="0">
              <a:cs typeface="B Nazanin" pitchFamily="2" charset="-78"/>
            </a:endParaRPr>
          </a:p>
        </p:txBody>
      </p:sp>
      <p:sp>
        <p:nvSpPr>
          <p:cNvPr id="43" name="Title 1"/>
          <p:cNvSpPr txBox="1">
            <a:spLocks/>
          </p:cNvSpPr>
          <p:nvPr/>
        </p:nvSpPr>
        <p:spPr>
          <a:xfrm>
            <a:off x="3657600" y="3810000"/>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smtClean="0">
                <a:cs typeface="B Nazanin" pitchFamily="2" charset="-78"/>
              </a:rPr>
              <a:t>H0</a:t>
            </a:r>
            <a:endParaRPr lang="en-US" sz="1600" b="1" dirty="0">
              <a:cs typeface="B Nazanin" pitchFamily="2" charset="-78"/>
            </a:endParaRPr>
          </a:p>
        </p:txBody>
      </p:sp>
      <mc:AlternateContent xmlns:mc="http://schemas.openxmlformats.org/markup-compatibility/2006" xmlns:a14="http://schemas.microsoft.com/office/drawing/2010/main">
        <mc:Choice Requires="a14">
          <p:sp>
            <p:nvSpPr>
              <p:cNvPr id="44" name="Title 1"/>
              <p:cNvSpPr txBox="1">
                <a:spLocks/>
              </p:cNvSpPr>
              <p:nvPr/>
            </p:nvSpPr>
            <p:spPr>
              <a:xfrm>
                <a:off x="4081733" y="3345996"/>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1600" b="1" i="1" dirty="0" smtClean="0">
                          <a:latin typeface="Cambria Math"/>
                          <a:ea typeface="Cambria Math"/>
                          <a:cs typeface="B Nazanin" pitchFamily="2" charset="-78"/>
                        </a:rPr>
                        <m:t>𝜶</m:t>
                      </m:r>
                    </m:oMath>
                  </m:oMathPara>
                </a14:m>
                <a:endParaRPr lang="en-US" sz="1600" b="1" dirty="0">
                  <a:cs typeface="B Nazanin" pitchFamily="2" charset="-78"/>
                </a:endParaRPr>
              </a:p>
            </p:txBody>
          </p:sp>
        </mc:Choice>
        <mc:Fallback xmlns="">
          <p:sp>
            <p:nvSpPr>
              <p:cNvPr id="44" name="Title 1"/>
              <p:cNvSpPr txBox="1">
                <a:spLocks noRot="1" noChangeAspect="1" noMove="1" noResize="1" noEditPoints="1" noAdjustHandles="1" noChangeArrowheads="1" noChangeShapeType="1" noTextEdit="1"/>
              </p:cNvSpPr>
              <p:nvPr/>
            </p:nvSpPr>
            <p:spPr>
              <a:xfrm>
                <a:off x="4081733" y="3345996"/>
                <a:ext cx="718867" cy="616404"/>
              </a:xfrm>
              <a:prstGeom prst="rect">
                <a:avLst/>
              </a:prstGeom>
              <a:blipFill rotWithShape="1">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Title 1"/>
              <p:cNvSpPr txBox="1">
                <a:spLocks/>
              </p:cNvSpPr>
              <p:nvPr/>
            </p:nvSpPr>
            <p:spPr>
              <a:xfrm>
                <a:off x="3657600" y="3352800"/>
                <a:ext cx="718867" cy="6164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1600" b="1" i="1" dirty="0" smtClean="0">
                          <a:latin typeface="Cambria Math"/>
                          <a:ea typeface="Cambria Math"/>
                          <a:cs typeface="B Nazanin" pitchFamily="2" charset="-78"/>
                        </a:rPr>
                        <m:t>𝜶</m:t>
                      </m:r>
                      <m:r>
                        <a:rPr lang="en-US" sz="1600" b="1" i="0" dirty="0" smtClean="0">
                          <a:latin typeface="Cambria Math"/>
                          <a:ea typeface="Cambria Math"/>
                          <a:cs typeface="B Nazanin" pitchFamily="2" charset="-78"/>
                        </a:rPr>
                        <m:t>/</m:t>
                      </m:r>
                      <m:r>
                        <a:rPr lang="en-US" sz="1600" b="1" i="0" dirty="0" smtClean="0">
                          <a:latin typeface="Cambria Math"/>
                          <a:ea typeface="Cambria Math"/>
                          <a:cs typeface="B Nazanin" pitchFamily="2" charset="-78"/>
                        </a:rPr>
                        <m:t>𝟐</m:t>
                      </m:r>
                    </m:oMath>
                  </m:oMathPara>
                </a14:m>
                <a:endParaRPr lang="en-US" sz="1600" b="1" dirty="0">
                  <a:cs typeface="B Nazanin" pitchFamily="2" charset="-78"/>
                </a:endParaRPr>
              </a:p>
            </p:txBody>
          </p:sp>
        </mc:Choice>
        <mc:Fallback xmlns="">
          <p:sp>
            <p:nvSpPr>
              <p:cNvPr id="45" name="Title 1"/>
              <p:cNvSpPr txBox="1">
                <a:spLocks noRot="1" noChangeAspect="1" noMove="1" noResize="1" noEditPoints="1" noAdjustHandles="1" noChangeArrowheads="1" noChangeShapeType="1" noTextEdit="1"/>
              </p:cNvSpPr>
              <p:nvPr/>
            </p:nvSpPr>
            <p:spPr>
              <a:xfrm>
                <a:off x="3657600" y="3352800"/>
                <a:ext cx="718867" cy="616404"/>
              </a:xfrm>
              <a:prstGeom prst="rect">
                <a:avLst/>
              </a:prstGeom>
              <a:blipFill rotWithShape="1">
                <a:blip r:embed="rId3"/>
                <a:stretch>
                  <a:fillRect/>
                </a:stretch>
              </a:blipFill>
            </p:spPr>
            <p:txBody>
              <a:bodyPr/>
              <a:lstStyle/>
              <a:p>
                <a:r>
                  <a:rPr lang="en-US">
                    <a:noFill/>
                  </a:rPr>
                  <a:t> </a:t>
                </a:r>
              </a:p>
            </p:txBody>
          </p:sp>
        </mc:Fallback>
      </mc:AlternateContent>
      <p:sp>
        <p:nvSpPr>
          <p:cNvPr id="2" name="TextBox 1"/>
          <p:cNvSpPr txBox="1"/>
          <p:nvPr/>
        </p:nvSpPr>
        <p:spPr>
          <a:xfrm>
            <a:off x="1606661" y="358807"/>
            <a:ext cx="1789272" cy="584775"/>
          </a:xfrm>
          <a:prstGeom prst="rect">
            <a:avLst/>
          </a:prstGeom>
          <a:noFill/>
        </p:spPr>
        <p:txBody>
          <a:bodyPr wrap="none" rtlCol="0">
            <a:spAutoFit/>
          </a:bodyPr>
          <a:lstStyle/>
          <a:p>
            <a:r>
              <a:rPr lang="fa-IR" sz="1600" dirty="0"/>
              <a:t>مرحله هفتم: نتيجه گيري</a:t>
            </a:r>
          </a:p>
          <a:p>
            <a:endParaRPr lang="en-US" sz="1600" dirty="0"/>
          </a:p>
        </p:txBody>
      </p:sp>
    </p:spTree>
    <p:extLst>
      <p:ext uri="{BB962C8B-B14F-4D97-AF65-F5344CB8AC3E}">
        <p14:creationId xmlns:p14="http://schemas.microsoft.com/office/powerpoint/2010/main" val="2981987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411</Words>
  <Application>Microsoft Office PowerPoint</Application>
  <PresentationFormat>On-screen Show (4:3)</PresentationFormat>
  <Paragraphs>121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مفهوم روش تحقيق</dc:title>
  <dc:creator>Ahmad</dc:creator>
  <cp:lastModifiedBy>Ahmad</cp:lastModifiedBy>
  <cp:revision>23</cp:revision>
  <dcterms:created xsi:type="dcterms:W3CDTF">2013-10-25T05:43:10Z</dcterms:created>
  <dcterms:modified xsi:type="dcterms:W3CDTF">2013-11-15T16:34:11Z</dcterms:modified>
</cp:coreProperties>
</file>