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2"/>
  </p:sldMasterIdLst>
  <p:notesMasterIdLst>
    <p:notesMasterId r:id="rId26"/>
  </p:notesMasterIdLst>
  <p:handoutMasterIdLst>
    <p:handoutMasterId r:id="rId27"/>
  </p:handoutMasterIdLst>
  <p:sldIdLst>
    <p:sldId id="265" r:id="rId3"/>
    <p:sldId id="290" r:id="rId4"/>
    <p:sldId id="266" r:id="rId5"/>
    <p:sldId id="270" r:id="rId6"/>
    <p:sldId id="271"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4" d="100"/>
          <a:sy n="74" d="100"/>
        </p:scale>
        <p:origin x="576" y="90"/>
      </p:cViewPr>
      <p:guideLst>
        <p:guide orient="horz" pos="2160"/>
        <p:guide pos="3840"/>
      </p:guideLst>
    </p:cSldViewPr>
  </p:slideViewPr>
  <p:notesTextViewPr>
    <p:cViewPr>
      <p:scale>
        <a:sx n="1" d="1"/>
        <a:sy n="1" d="1"/>
      </p:scale>
      <p:origin x="0" y="0"/>
    </p:cViewPr>
  </p:notesTextViewPr>
  <p:notesViewPr>
    <p:cSldViewPr snapToGrid="0">
      <p:cViewPr varScale="1">
        <p:scale>
          <a:sx n="76" d="100"/>
          <a:sy n="76" d="100"/>
        </p:scale>
        <p:origin x="24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1658A34-83F4-4B2E-BC5A-DE51EE8822F9}" type="datetimeFigureOut">
              <a:rPr lang="en-US" smtClean="0"/>
              <a:t>12/18/2015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78FE58C-C1A6-4C4C-90C2-B7F5B0504B2D}" type="slidenum">
              <a:rPr lang="en-US" smtClean="0"/>
              <a:t>‹#›</a:t>
            </a:fld>
            <a:endParaRPr lang="en-US"/>
          </a:p>
        </p:txBody>
      </p:sp>
    </p:spTree>
    <p:extLst>
      <p:ext uri="{BB962C8B-B14F-4D97-AF65-F5344CB8AC3E}">
        <p14:creationId xmlns:p14="http://schemas.microsoft.com/office/powerpoint/2010/main" val="40346050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2E1917-0BAF-4687-978A-82FFF05559C3}" type="datetimeFigureOut">
              <a:rPr lang="en-US" smtClean="0"/>
              <a:t>12/18/2015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0E1E9A-E921-4174-A0FC-51868D7AC568}" type="slidenum">
              <a:rPr lang="en-US" smtClean="0"/>
              <a:t>‹#›</a:t>
            </a:fld>
            <a:endParaRPr lang="en-US"/>
          </a:p>
        </p:txBody>
      </p:sp>
    </p:spTree>
    <p:extLst>
      <p:ext uri="{BB962C8B-B14F-4D97-AF65-F5344CB8AC3E}">
        <p14:creationId xmlns:p14="http://schemas.microsoft.com/office/powerpoint/2010/main" val="373786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EAB7D7-3608-4730-B2E2-670834DF882C}" type="datetimeFigureOut">
              <a:rPr lang="en-US" smtClean="0"/>
              <a:t>12/18/2015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 name="Title 1"/>
          <p:cNvSpPr>
            <a:spLocks noGrp="1"/>
          </p:cNvSpPr>
          <p:nvPr>
            <p:ph type="ctrTitle"/>
          </p:nvPr>
        </p:nvSpPr>
        <p:spPr>
          <a:xfrm>
            <a:off x="1524000" y="1041400"/>
            <a:ext cx="9144000" cy="2387600"/>
          </a:xfrm>
        </p:spPr>
        <p:txBody>
          <a:bodyPr anchor="b"/>
          <a:lstStyle>
            <a:lvl1pPr algn="ctr">
              <a:defRPr sz="6000"/>
            </a:lvl1pPr>
          </a:lstStyle>
          <a:p>
            <a:r>
              <a:rPr lang="en-US" smtClean="0"/>
              <a:t>Click to edit Master title style</a:t>
            </a:r>
            <a:endParaRPr lang="en-US" dirty="0"/>
          </a:p>
        </p:txBody>
      </p:sp>
    </p:spTree>
    <p:extLst>
      <p:ext uri="{BB962C8B-B14F-4D97-AF65-F5344CB8AC3E}">
        <p14:creationId xmlns:p14="http://schemas.microsoft.com/office/powerpoint/2010/main" val="646705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EAB7D7-3608-4730-B2E2-670834DF882C}" type="datetimeFigureOut">
              <a:rPr lang="en-US" smtClean="0"/>
              <a:t>12/18/2015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
        <p:nvSpPr>
          <p:cNvPr id="3" name="Vertical Text Placeholder 2"/>
          <p:cNvSpPr>
            <a:spLocks noGrp="1"/>
          </p:cNvSpPr>
          <p:nvPr>
            <p:ph type="body" orient="vert" idx="1"/>
          </p:nvPr>
        </p:nvSpPr>
        <p:spPr>
          <a:xfrm>
            <a:off x="1562100" y="1825625"/>
            <a:ext cx="9791700" cy="43513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821885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EAB7D7-3608-4730-B2E2-670834DF882C}" type="datetimeFigureOut">
              <a:rPr lang="en-US" smtClean="0"/>
              <a:t>12/18/2015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
        <p:nvSpPr>
          <p:cNvPr id="3" name="Vertical Text Placeholder 2"/>
          <p:cNvSpPr>
            <a:spLocks noGrp="1"/>
          </p:cNvSpPr>
          <p:nvPr>
            <p:ph type="body" orient="vert" idx="1"/>
          </p:nvPr>
        </p:nvSpPr>
        <p:spPr>
          <a:xfrm>
            <a:off x="1562100" y="365125"/>
            <a:ext cx="70104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Tree>
    <p:extLst>
      <p:ext uri="{BB962C8B-B14F-4D97-AF65-F5344CB8AC3E}">
        <p14:creationId xmlns:p14="http://schemas.microsoft.com/office/powerpoint/2010/main" val="3388830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EAB7D7-3608-4730-B2E2-670834DF882C}" type="datetimeFigureOut">
              <a:rPr lang="en-US" smtClean="0"/>
              <a:t>12/18/2015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
        <p:nvSpPr>
          <p:cNvPr id="3" name="Picture Placeholder 2"/>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Title 1"/>
          <p:cNvSpPr>
            <a:spLocks noGrp="1"/>
          </p:cNvSpPr>
          <p:nvPr>
            <p:ph type="title"/>
          </p:nvPr>
        </p:nvSpPr>
        <p:spPr>
          <a:xfrm>
            <a:off x="1562100" y="457200"/>
            <a:ext cx="3932237" cy="1600200"/>
          </a:xfrm>
        </p:spPr>
        <p:txBody>
          <a:bodyPr anchor="b"/>
          <a:lstStyle>
            <a:lvl1pPr>
              <a:defRPr sz="3200"/>
            </a:lvl1pPr>
          </a:lstStyle>
          <a:p>
            <a:r>
              <a:rPr lang="en-US" smtClean="0"/>
              <a:t>Click to edit Master title style</a:t>
            </a:r>
            <a:endParaRPr lang="en-US"/>
          </a:p>
        </p:txBody>
      </p:sp>
    </p:spTree>
    <p:extLst>
      <p:ext uri="{BB962C8B-B14F-4D97-AF65-F5344CB8AC3E}">
        <p14:creationId xmlns:p14="http://schemas.microsoft.com/office/powerpoint/2010/main" val="3413888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EAB7D7-3608-4730-B2E2-670834DF882C}" type="datetimeFigureOut">
              <a:rPr lang="en-US" smtClean="0"/>
              <a:t>12/18/2015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198793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EAB7D7-3608-4730-B2E2-670834DF882C}" type="datetimeFigureOut">
              <a:rPr lang="en-US" smtClean="0"/>
              <a:t>12/18/2015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
        <p:nvSpPr>
          <p:cNvPr id="3" name="Text Placeholder 2"/>
          <p:cNvSpPr>
            <a:spLocks noGrp="1"/>
          </p:cNvSpPr>
          <p:nvPr>
            <p:ph type="body" idx="1"/>
          </p:nvPr>
        </p:nvSpPr>
        <p:spPr>
          <a:xfrm>
            <a:off x="1241658" y="4589463"/>
            <a:ext cx="10105791"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2" name="Title 1"/>
          <p:cNvSpPr>
            <a:spLocks noGrp="1"/>
          </p:cNvSpPr>
          <p:nvPr>
            <p:ph type="title"/>
          </p:nvPr>
        </p:nvSpPr>
        <p:spPr>
          <a:xfrm>
            <a:off x="1241658" y="1709738"/>
            <a:ext cx="10105791" cy="2862262"/>
          </a:xfrm>
        </p:spPr>
        <p:txBody>
          <a:bodyPr anchor="b"/>
          <a:lstStyle>
            <a:lvl1pPr>
              <a:defRPr sz="6000"/>
            </a:lvl1pPr>
          </a:lstStyle>
          <a:p>
            <a:r>
              <a:rPr lang="en-US" smtClean="0"/>
              <a:t>Click to edit Master title style</a:t>
            </a:r>
            <a:endParaRPr lang="en-US"/>
          </a:p>
        </p:txBody>
      </p:sp>
    </p:spTree>
    <p:extLst>
      <p:ext uri="{BB962C8B-B14F-4D97-AF65-F5344CB8AC3E}">
        <p14:creationId xmlns:p14="http://schemas.microsoft.com/office/powerpoint/2010/main" val="4067686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EAB7D7-3608-4730-B2E2-670834DF882C}" type="datetimeFigureOut">
              <a:rPr lang="en-US" smtClean="0"/>
              <a:t>12/18/2015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
        <p:nvSpPr>
          <p:cNvPr id="4" name="Content Placeholder 3"/>
          <p:cNvSpPr>
            <a:spLocks noGrp="1"/>
          </p:cNvSpPr>
          <p:nvPr>
            <p:ph sz="half" idx="2"/>
          </p:nvPr>
        </p:nvSpPr>
        <p:spPr>
          <a:xfrm>
            <a:off x="6605325" y="1825625"/>
            <a:ext cx="475488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Content Placeholder 2"/>
          <p:cNvSpPr>
            <a:spLocks noGrp="1"/>
          </p:cNvSpPr>
          <p:nvPr>
            <p:ph sz="half" idx="1"/>
          </p:nvPr>
        </p:nvSpPr>
        <p:spPr>
          <a:xfrm>
            <a:off x="1569700" y="1825625"/>
            <a:ext cx="475488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0636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84EAB7D7-3608-4730-B2E2-670834DF882C}" type="datetimeFigureOut">
              <a:rPr lang="en-US" smtClean="0"/>
              <a:t>12/18/2015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B7BAC7-FE87-40F6-AA24-4F4685D1B022}" type="slidenum">
              <a:rPr lang="en-US" smtClean="0"/>
              <a:t>‹#›</a:t>
            </a:fld>
            <a:endParaRPr lang="en-US"/>
          </a:p>
        </p:txBody>
      </p:sp>
      <p:sp>
        <p:nvSpPr>
          <p:cNvPr id="6" name="Content Placeholder 5"/>
          <p:cNvSpPr>
            <a:spLocks noGrp="1"/>
          </p:cNvSpPr>
          <p:nvPr>
            <p:ph sz="quarter" idx="4"/>
          </p:nvPr>
        </p:nvSpPr>
        <p:spPr>
          <a:xfrm>
            <a:off x="6598920" y="2193925"/>
            <a:ext cx="475488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598920" y="1489075"/>
            <a:ext cx="4754880" cy="641350"/>
          </a:xfrm>
          <a:noFill/>
          <a:ln>
            <a:noFill/>
          </a:ln>
        </p:spPr>
        <p:txBody>
          <a:bodyPr anchor="b"/>
          <a:lstStyle>
            <a:lvl1pPr marL="0" indent="0">
              <a:buNone/>
              <a:defRPr sz="24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62100" y="2193925"/>
            <a:ext cx="475488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1"/>
          </p:nvPr>
        </p:nvSpPr>
        <p:spPr>
          <a:xfrm>
            <a:off x="1562100" y="1489075"/>
            <a:ext cx="4754880" cy="641350"/>
          </a:xfrm>
          <a:noFill/>
          <a:ln>
            <a:noFill/>
          </a:ln>
        </p:spPr>
        <p:txBody>
          <a:bodyPr anchor="b"/>
          <a:lstStyle>
            <a:lvl1pPr marL="0" indent="0">
              <a:buNone/>
              <a:defRPr sz="24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 name="Title 1"/>
          <p:cNvSpPr>
            <a:spLocks noGrp="1"/>
          </p:cNvSpPr>
          <p:nvPr>
            <p:ph type="title"/>
          </p:nvPr>
        </p:nvSpPr>
        <p:spPr>
          <a:xfrm>
            <a:off x="2324100" y="274638"/>
            <a:ext cx="9023350" cy="1143000"/>
          </a:xfrm>
        </p:spPr>
        <p:txBody>
          <a:bodyPr/>
          <a:lstStyle/>
          <a:p>
            <a:r>
              <a:rPr lang="en-US" smtClean="0"/>
              <a:t>Click to edit Master title style</a:t>
            </a:r>
            <a:endParaRPr lang="en-US"/>
          </a:p>
        </p:txBody>
      </p:sp>
    </p:spTree>
    <p:extLst>
      <p:ext uri="{BB962C8B-B14F-4D97-AF65-F5344CB8AC3E}">
        <p14:creationId xmlns:p14="http://schemas.microsoft.com/office/powerpoint/2010/main" val="3231661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4EAB7D7-3608-4730-B2E2-670834DF882C}" type="datetimeFigureOut">
              <a:rPr lang="en-US" smtClean="0"/>
              <a:t>12/18/2015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B7BAC7-FE87-40F6-AA24-4F4685D1B022}" type="slidenum">
              <a:rPr lang="en-US" smtClean="0"/>
              <a:t>‹#›</a:t>
            </a:fld>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10586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EAB7D7-3608-4730-B2E2-670834DF882C}" type="datetimeFigureOut">
              <a:rPr lang="en-US" smtClean="0"/>
              <a:t>12/18/2015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215141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EAB7D7-3608-4730-B2E2-670834DF882C}" type="datetimeFigureOut">
              <a:rPr lang="en-US" smtClean="0"/>
              <a:t>12/18/2015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
        <p:nvSpPr>
          <p:cNvPr id="3" name="Content Placeholder 2"/>
          <p:cNvSpPr>
            <a:spLocks noGrp="1"/>
          </p:cNvSpPr>
          <p:nvPr>
            <p:ph idx="1"/>
          </p:nvPr>
        </p:nvSpPr>
        <p:spPr>
          <a:xfrm>
            <a:off x="5678905" y="987425"/>
            <a:ext cx="567648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2" name="Title 1"/>
          <p:cNvSpPr>
            <a:spLocks noGrp="1"/>
          </p:cNvSpPr>
          <p:nvPr>
            <p:ph type="title"/>
          </p:nvPr>
        </p:nvSpPr>
        <p:spPr>
          <a:xfrm>
            <a:off x="1562100" y="457200"/>
            <a:ext cx="3932237" cy="1600200"/>
          </a:xfrm>
        </p:spPr>
        <p:txBody>
          <a:bodyPr anchor="b"/>
          <a:lstStyle>
            <a:lvl1pPr>
              <a:defRPr sz="3200"/>
            </a:lvl1pPr>
          </a:lstStyle>
          <a:p>
            <a:r>
              <a:rPr lang="en-US" smtClean="0"/>
              <a:t>Click to edit Master title style</a:t>
            </a:r>
            <a:endParaRPr lang="en-US"/>
          </a:p>
        </p:txBody>
      </p:sp>
    </p:spTree>
    <p:extLst>
      <p:ext uri="{BB962C8B-B14F-4D97-AF65-F5344CB8AC3E}">
        <p14:creationId xmlns:p14="http://schemas.microsoft.com/office/powerpoint/2010/main" val="2198712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EAB7D7-3608-4730-B2E2-670834DF882C}" type="datetimeFigureOut">
              <a:rPr lang="en-US" smtClean="0"/>
              <a:t>12/18/2015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
        <p:nvSpPr>
          <p:cNvPr id="3" name="Picture Placeholder 2"/>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Title 1"/>
          <p:cNvSpPr>
            <a:spLocks noGrp="1"/>
          </p:cNvSpPr>
          <p:nvPr>
            <p:ph type="title"/>
          </p:nvPr>
        </p:nvSpPr>
        <p:spPr>
          <a:xfrm>
            <a:off x="1562100" y="457200"/>
            <a:ext cx="3932237" cy="1600200"/>
          </a:xfrm>
        </p:spPr>
        <p:txBody>
          <a:bodyPr anchor="b"/>
          <a:lstStyle>
            <a:lvl1pPr>
              <a:defRPr sz="3200"/>
            </a:lvl1pPr>
          </a:lstStyle>
          <a:p>
            <a:r>
              <a:rPr lang="en-US" smtClean="0"/>
              <a:t>Click to edit Master title style</a:t>
            </a:r>
            <a:endParaRPr lang="en-US"/>
          </a:p>
        </p:txBody>
      </p:sp>
    </p:spTree>
    <p:extLst>
      <p:ext uri="{BB962C8B-B14F-4D97-AF65-F5344CB8AC3E}">
        <p14:creationId xmlns:p14="http://schemas.microsoft.com/office/powerpoint/2010/main" val="1619359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1562100" y="6356350"/>
            <a:ext cx="25527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EAB7D7-3608-4730-B2E2-670834DF882C}" type="datetimeFigureOut">
              <a:rPr lang="en-US" smtClean="0"/>
              <a:pPr/>
              <a:t>12/18/2015</a:t>
            </a:fld>
            <a:endParaRPr lang="en-US"/>
          </a:p>
        </p:txBody>
      </p:sp>
      <p:sp>
        <p:nvSpPr>
          <p:cNvPr id="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B7BAC7-FE87-40F6-AA24-4F4685D1B022}" type="slidenum">
              <a:rPr lang="en-US" smtClean="0"/>
              <a:t>‹#›</a:t>
            </a:fld>
            <a:endParaRPr lang="en-US"/>
          </a:p>
        </p:txBody>
      </p:sp>
      <p:sp>
        <p:nvSpPr>
          <p:cNvPr id="3" name="Text Placeholder 2"/>
          <p:cNvSpPr>
            <a:spLocks noGrp="1"/>
          </p:cNvSpPr>
          <p:nvPr>
            <p:ph type="body" idx="1"/>
          </p:nvPr>
        </p:nvSpPr>
        <p:spPr>
          <a:xfrm>
            <a:off x="1562100" y="1825625"/>
            <a:ext cx="9791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Placeholder 1"/>
          <p:cNvSpPr>
            <a:spLocks noGrp="1"/>
          </p:cNvSpPr>
          <p:nvPr>
            <p:ph type="title"/>
          </p:nvPr>
        </p:nvSpPr>
        <p:spPr>
          <a:xfrm>
            <a:off x="2324100" y="365125"/>
            <a:ext cx="9029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32193672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81"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1" eaLnBrk="1" latinLnBrk="0" hangingPunct="1">
        <a:spcBef>
          <a:spcPct val="0"/>
        </a:spcBef>
        <a:buNone/>
        <a:defRPr sz="4400" kern="1200">
          <a:solidFill>
            <a:schemeClr val="accent1"/>
          </a:solidFill>
          <a:latin typeface="+mj-lt"/>
          <a:ea typeface="+mj-ea"/>
          <a:cs typeface="+mj-cs"/>
        </a:defRPr>
      </a:lvl1pPr>
    </p:titleStyle>
    <p:bodyStyle>
      <a:lvl1pPr marL="228600" indent="-228600" algn="r" defTabSz="914400" rtl="1" eaLnBrk="1" latinLnBrk="0" hangingPunct="1">
        <a:lnSpc>
          <a:spcPct val="90000"/>
        </a:lnSpc>
        <a:spcBef>
          <a:spcPct val="30000"/>
        </a:spcBef>
        <a:buClr>
          <a:schemeClr val="accent3"/>
        </a:buClr>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ct val="30000"/>
        </a:spcBef>
        <a:buClr>
          <a:schemeClr val="accent3"/>
        </a:buClr>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ct val="30000"/>
        </a:spcBef>
        <a:buClr>
          <a:schemeClr val="accent3"/>
        </a:buClr>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pos="1464" userDrawn="1">
          <p15:clr>
            <a:srgbClr val="F26B43"/>
          </p15:clr>
        </p15:guide>
        <p15:guide id="3" pos="7152" userDrawn="1">
          <p15:clr>
            <a:srgbClr val="F26B43"/>
          </p15:clr>
        </p15:guide>
        <p15:guide id="4" pos="984" userDrawn="1">
          <p15:clr>
            <a:srgbClr val="F26B43"/>
          </p15:clr>
        </p15:guide>
        <p15:guide id="5" orient="horz" pos="388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1016000"/>
            <a:ext cx="10236200" cy="5232400"/>
          </a:xfrm>
        </p:spPr>
        <p:txBody>
          <a:bodyPr>
            <a:normAutofit/>
          </a:bodyPr>
          <a:lstStyle/>
          <a:p>
            <a:pPr>
              <a:lnSpc>
                <a:spcPct val="100000"/>
              </a:lnSpc>
            </a:pPr>
            <a:r>
              <a:rPr lang="fa-IR" sz="3500" dirty="0" smtClean="0">
                <a:solidFill>
                  <a:schemeClr val="tx1"/>
                </a:solidFill>
              </a:rPr>
              <a:t>بنام خدا</a:t>
            </a:r>
          </a:p>
          <a:p>
            <a:pPr>
              <a:lnSpc>
                <a:spcPct val="100000"/>
              </a:lnSpc>
            </a:pPr>
            <a:endParaRPr lang="fa-IR" sz="3500" dirty="0" smtClean="0">
              <a:solidFill>
                <a:schemeClr val="tx1"/>
              </a:solidFill>
            </a:endParaRPr>
          </a:p>
          <a:p>
            <a:pPr>
              <a:lnSpc>
                <a:spcPct val="100000"/>
              </a:lnSpc>
            </a:pPr>
            <a:endParaRPr lang="fa-IR" dirty="0" smtClean="0">
              <a:solidFill>
                <a:schemeClr val="tx1"/>
              </a:solidFill>
            </a:endParaRPr>
          </a:p>
          <a:p>
            <a:pPr>
              <a:lnSpc>
                <a:spcPct val="100000"/>
              </a:lnSpc>
            </a:pPr>
            <a:r>
              <a:rPr lang="fa-IR" sz="5000" dirty="0" smtClean="0">
                <a:solidFill>
                  <a:schemeClr val="tx1"/>
                </a:solidFill>
              </a:rPr>
              <a:t>گروه </a:t>
            </a:r>
            <a:r>
              <a:rPr lang="fa-IR" sz="5000" dirty="0" smtClean="0">
                <a:solidFill>
                  <a:schemeClr val="tx1"/>
                </a:solidFill>
              </a:rPr>
              <a:t>8 درس زبان تخصصی کد 11514</a:t>
            </a:r>
            <a:endParaRPr lang="fa-IR" sz="5000" dirty="0" smtClean="0">
              <a:solidFill>
                <a:schemeClr val="tx1"/>
              </a:solidFill>
            </a:endParaRPr>
          </a:p>
          <a:p>
            <a:pPr>
              <a:lnSpc>
                <a:spcPct val="100000"/>
              </a:lnSpc>
            </a:pPr>
            <a:endParaRPr lang="fa-IR" dirty="0" smtClean="0">
              <a:solidFill>
                <a:schemeClr val="tx1"/>
              </a:solidFill>
            </a:endParaRPr>
          </a:p>
          <a:p>
            <a:pPr>
              <a:lnSpc>
                <a:spcPct val="100000"/>
              </a:lnSpc>
            </a:pPr>
            <a:endParaRPr lang="fa-IR" dirty="0" smtClean="0">
              <a:solidFill>
                <a:schemeClr val="tx1"/>
              </a:solidFill>
            </a:endParaRPr>
          </a:p>
          <a:p>
            <a:pPr>
              <a:lnSpc>
                <a:spcPct val="100000"/>
              </a:lnSpc>
            </a:pPr>
            <a:r>
              <a:rPr lang="fa-IR" sz="2800" dirty="0" smtClean="0">
                <a:solidFill>
                  <a:schemeClr val="tx1"/>
                </a:solidFill>
              </a:rPr>
              <a:t>آقایان: حسینی – شیرخانی - انوری</a:t>
            </a:r>
            <a:endParaRPr lang="en-US" sz="2800" dirty="0">
              <a:solidFill>
                <a:schemeClr val="tx1"/>
              </a:solidFill>
            </a:endParaRPr>
          </a:p>
        </p:txBody>
      </p:sp>
      <p:sp>
        <p:nvSpPr>
          <p:cNvPr id="2" name="Title 1"/>
          <p:cNvSpPr>
            <a:spLocks noGrp="1"/>
          </p:cNvSpPr>
          <p:nvPr>
            <p:ph type="ctrTitle"/>
          </p:nvPr>
        </p:nvSpPr>
        <p:spPr>
          <a:xfrm>
            <a:off x="1193800" y="0"/>
            <a:ext cx="10566400" cy="533400"/>
          </a:xfrm>
        </p:spPr>
        <p:txBody>
          <a:bodyPr>
            <a:noAutofit/>
          </a:bodyPr>
          <a:lstStyle/>
          <a:p>
            <a:pPr algn="l"/>
            <a:r>
              <a:rPr lang="fa-IR" sz="2800" dirty="0" smtClean="0">
                <a:cs typeface="B Nazanin" panose="00000400000000000000" pitchFamily="2" charset="-78"/>
              </a:rPr>
              <a:t>   </a:t>
            </a:r>
            <a:br>
              <a:rPr lang="fa-IR" sz="2800" dirty="0" smtClean="0">
                <a:cs typeface="B Nazanin" panose="00000400000000000000" pitchFamily="2" charset="-78"/>
              </a:rPr>
            </a:br>
            <a:endParaRPr lang="en-US" sz="2800" dirty="0">
              <a:cs typeface="B Nazanin" panose="00000400000000000000" pitchFamily="2" charset="-78"/>
            </a:endParaRPr>
          </a:p>
        </p:txBody>
      </p:sp>
    </p:spTree>
    <p:extLst>
      <p:ext uri="{BB962C8B-B14F-4D97-AF65-F5344CB8AC3E}">
        <p14:creationId xmlns:p14="http://schemas.microsoft.com/office/powerpoint/2010/main" val="923078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10236200" cy="2646362"/>
          </a:xfrm>
        </p:spPr>
        <p:txBody>
          <a:bodyPr>
            <a:normAutofit/>
          </a:bodyPr>
          <a:lstStyle/>
          <a:p>
            <a:pPr algn="r">
              <a:lnSpc>
                <a:spcPct val="100000"/>
              </a:lnSpc>
            </a:pPr>
            <a:r>
              <a:rPr lang="fa-IR" dirty="0" smtClean="0">
                <a:solidFill>
                  <a:schemeClr val="tx1"/>
                </a:solidFill>
              </a:rPr>
              <a:t>گروه </a:t>
            </a:r>
            <a:r>
              <a:rPr lang="en-US" dirty="0" smtClean="0">
                <a:solidFill>
                  <a:schemeClr val="tx1"/>
                </a:solidFill>
              </a:rPr>
              <a:t>GE</a:t>
            </a:r>
            <a:r>
              <a:rPr lang="fa-IR" dirty="0" smtClean="0">
                <a:solidFill>
                  <a:schemeClr val="tx1"/>
                </a:solidFill>
              </a:rPr>
              <a:t> به هدر کردن مقدار زیادی زمان برای طراحی اسباب کوچکتر با درخواست محدود خاتمه داد.</a:t>
            </a:r>
            <a:endParaRPr lang="en-US" dirty="0">
              <a:solidFill>
                <a:schemeClr val="tx1"/>
              </a:solidFill>
            </a:endParaRPr>
          </a:p>
        </p:txBody>
      </p:sp>
      <p:sp>
        <p:nvSpPr>
          <p:cNvPr id="2" name="Title 1"/>
          <p:cNvSpPr>
            <a:spLocks noGrp="1"/>
          </p:cNvSpPr>
          <p:nvPr>
            <p:ph type="ctrTitle"/>
          </p:nvPr>
        </p:nvSpPr>
        <p:spPr>
          <a:xfrm>
            <a:off x="1193800" y="0"/>
            <a:ext cx="10566400" cy="2082800"/>
          </a:xfrm>
        </p:spPr>
        <p:txBody>
          <a:bodyPr>
            <a:noAutofit/>
          </a:bodyPr>
          <a:lstStyle/>
          <a:p>
            <a:pPr algn="l"/>
            <a:r>
              <a:rPr lang="en-US" sz="2800" dirty="0"/>
              <a:t>GE ended up wasting a lot of time designing small appliances with limited demand.</a:t>
            </a:r>
            <a:endParaRPr lang="en-US" sz="2800" dirty="0">
              <a:cs typeface="B Nazanin" panose="00000400000000000000" pitchFamily="2" charset="-78"/>
            </a:endParaRPr>
          </a:p>
        </p:txBody>
      </p:sp>
    </p:spTree>
    <p:extLst>
      <p:ext uri="{BB962C8B-B14F-4D97-AF65-F5344CB8AC3E}">
        <p14:creationId xmlns:p14="http://schemas.microsoft.com/office/powerpoint/2010/main" val="26652781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10236200" cy="2646362"/>
          </a:xfrm>
        </p:spPr>
        <p:txBody>
          <a:bodyPr>
            <a:normAutofit/>
          </a:bodyPr>
          <a:lstStyle/>
          <a:p>
            <a:pPr algn="r">
              <a:lnSpc>
                <a:spcPct val="100000"/>
              </a:lnSpc>
            </a:pPr>
            <a:r>
              <a:rPr lang="fa-IR" dirty="0" smtClean="0">
                <a:solidFill>
                  <a:schemeClr val="tx1"/>
                </a:solidFill>
              </a:rPr>
              <a:t>تصویر (</a:t>
            </a:r>
            <a:r>
              <a:rPr lang="en-US" dirty="0" smtClean="0">
                <a:solidFill>
                  <a:schemeClr val="tx1"/>
                </a:solidFill>
              </a:rPr>
              <a:t>ivory tower</a:t>
            </a:r>
            <a:r>
              <a:rPr lang="fa-IR" dirty="0" smtClean="0">
                <a:solidFill>
                  <a:schemeClr val="tx1"/>
                </a:solidFill>
              </a:rPr>
              <a:t> برج عاج فیل) ممکن است شرکت ها، تجارت و مدیران اقتصادی را بسوی تنش و کشمکش سوق دهد.</a:t>
            </a:r>
            <a:endParaRPr lang="en-US" dirty="0">
              <a:solidFill>
                <a:schemeClr val="tx1"/>
              </a:solidFill>
            </a:endParaRPr>
          </a:p>
        </p:txBody>
      </p:sp>
      <p:sp>
        <p:nvSpPr>
          <p:cNvPr id="2" name="Title 1"/>
          <p:cNvSpPr>
            <a:spLocks noGrp="1"/>
          </p:cNvSpPr>
          <p:nvPr>
            <p:ph type="ctrTitle"/>
          </p:nvPr>
        </p:nvSpPr>
        <p:spPr>
          <a:xfrm>
            <a:off x="1193800" y="0"/>
            <a:ext cx="10566400" cy="2082800"/>
          </a:xfrm>
        </p:spPr>
        <p:txBody>
          <a:bodyPr>
            <a:noAutofit/>
          </a:bodyPr>
          <a:lstStyle/>
          <a:p>
            <a:r>
              <a:rPr lang="en-US" sz="2800" dirty="0"/>
              <a:t>The ivory tower concept of planning can also lead to tensions between corporate-, business-, and functional- level managers. </a:t>
            </a:r>
          </a:p>
        </p:txBody>
      </p:sp>
    </p:spTree>
    <p:extLst>
      <p:ext uri="{BB962C8B-B14F-4D97-AF65-F5344CB8AC3E}">
        <p14:creationId xmlns:p14="http://schemas.microsoft.com/office/powerpoint/2010/main" val="1793239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10236200" cy="2646362"/>
          </a:xfrm>
        </p:spPr>
        <p:txBody>
          <a:bodyPr>
            <a:normAutofit/>
          </a:bodyPr>
          <a:lstStyle/>
          <a:p>
            <a:pPr algn="r">
              <a:lnSpc>
                <a:spcPct val="100000"/>
              </a:lnSpc>
            </a:pPr>
            <a:r>
              <a:rPr lang="fa-IR" dirty="0" smtClean="0">
                <a:solidFill>
                  <a:schemeClr val="tx1"/>
                </a:solidFill>
              </a:rPr>
              <a:t>این تجربه گروه </a:t>
            </a:r>
            <a:r>
              <a:rPr lang="en-US" dirty="0" smtClean="0">
                <a:solidFill>
                  <a:schemeClr val="tx1"/>
                </a:solidFill>
              </a:rPr>
              <a:t>GE</a:t>
            </a:r>
            <a:r>
              <a:rPr lang="fa-IR" dirty="0" smtClean="0">
                <a:solidFill>
                  <a:schemeClr val="tx1"/>
                </a:solidFill>
              </a:rPr>
              <a:t> دوباره در حال پدیدار شدن است. اکثر مدیران شرکت ها در گروه طراحی در حال استخدام نیروهای جدید از شرکت های مشاوره و مدارس تجاری عالی هستند.</a:t>
            </a:r>
            <a:endParaRPr lang="en-US" dirty="0">
              <a:solidFill>
                <a:schemeClr val="tx1"/>
              </a:solidFill>
            </a:endParaRPr>
          </a:p>
        </p:txBody>
      </p:sp>
      <p:sp>
        <p:nvSpPr>
          <p:cNvPr id="2" name="Title 1"/>
          <p:cNvSpPr>
            <a:spLocks noGrp="1"/>
          </p:cNvSpPr>
          <p:nvPr>
            <p:ph type="ctrTitle"/>
          </p:nvPr>
        </p:nvSpPr>
        <p:spPr>
          <a:xfrm>
            <a:off x="1193800" y="0"/>
            <a:ext cx="10566400" cy="2082800"/>
          </a:xfrm>
        </p:spPr>
        <p:txBody>
          <a:bodyPr>
            <a:noAutofit/>
          </a:bodyPr>
          <a:lstStyle/>
          <a:p>
            <a:pPr algn="l"/>
            <a:r>
              <a:rPr lang="en-US" sz="2800" dirty="0"/>
              <a:t>The experience of GE’s appliance group is again illuminating. Many of the corporate managers in the planning group were recruited from consulting firms or top- flight business schools.</a:t>
            </a:r>
            <a:endParaRPr lang="en-US" sz="2800" dirty="0">
              <a:cs typeface="B Nazanin" panose="00000400000000000000" pitchFamily="2" charset="-78"/>
            </a:endParaRPr>
          </a:p>
        </p:txBody>
      </p:sp>
    </p:spTree>
    <p:extLst>
      <p:ext uri="{BB962C8B-B14F-4D97-AF65-F5344CB8AC3E}">
        <p14:creationId xmlns:p14="http://schemas.microsoft.com/office/powerpoint/2010/main" val="4007659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10236200" cy="2646362"/>
          </a:xfrm>
        </p:spPr>
        <p:txBody>
          <a:bodyPr>
            <a:normAutofit/>
          </a:bodyPr>
          <a:lstStyle/>
          <a:p>
            <a:pPr algn="r">
              <a:lnSpc>
                <a:spcPct val="100000"/>
              </a:lnSpc>
            </a:pPr>
            <a:r>
              <a:rPr lang="fa-IR" dirty="0" smtClean="0">
                <a:solidFill>
                  <a:schemeClr val="tx1"/>
                </a:solidFill>
              </a:rPr>
              <a:t>بسیاری از مدیران اقتصادی این الگوی استخدام نیروی جدید را به منزله عدم تفکر مدیران شرکت در مسایل استراتژیک تصور کردند.</a:t>
            </a:r>
            <a:endParaRPr lang="en-US" dirty="0">
              <a:solidFill>
                <a:schemeClr val="tx1"/>
              </a:solidFill>
            </a:endParaRPr>
          </a:p>
        </p:txBody>
      </p:sp>
      <p:sp>
        <p:nvSpPr>
          <p:cNvPr id="2" name="Title 1"/>
          <p:cNvSpPr>
            <a:spLocks noGrp="1"/>
          </p:cNvSpPr>
          <p:nvPr>
            <p:ph type="ctrTitle"/>
          </p:nvPr>
        </p:nvSpPr>
        <p:spPr>
          <a:xfrm>
            <a:off x="1193800" y="0"/>
            <a:ext cx="10566400" cy="2082800"/>
          </a:xfrm>
        </p:spPr>
        <p:txBody>
          <a:bodyPr>
            <a:noAutofit/>
          </a:bodyPr>
          <a:lstStyle/>
          <a:p>
            <a:pPr algn="l"/>
            <a:r>
              <a:rPr lang="en-US" sz="2800" dirty="0"/>
              <a:t>Many of the functional managers took this pattern of recruitment to mean that corporate managers did not think they were smart enough to think through strategic problems for themselves.</a:t>
            </a:r>
            <a:endParaRPr lang="en-US" sz="2800" dirty="0">
              <a:cs typeface="B Nazanin" panose="00000400000000000000" pitchFamily="2" charset="-78"/>
            </a:endParaRPr>
          </a:p>
        </p:txBody>
      </p:sp>
    </p:spTree>
    <p:extLst>
      <p:ext uri="{BB962C8B-B14F-4D97-AF65-F5344CB8AC3E}">
        <p14:creationId xmlns:p14="http://schemas.microsoft.com/office/powerpoint/2010/main" val="407002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10236200" cy="2646362"/>
          </a:xfrm>
        </p:spPr>
        <p:txBody>
          <a:bodyPr>
            <a:normAutofit/>
          </a:bodyPr>
          <a:lstStyle/>
          <a:p>
            <a:pPr algn="r">
              <a:lnSpc>
                <a:spcPct val="100000"/>
              </a:lnSpc>
            </a:pPr>
            <a:r>
              <a:rPr lang="fa-IR" dirty="0" smtClean="0">
                <a:solidFill>
                  <a:schemeClr val="tx1"/>
                </a:solidFill>
              </a:rPr>
              <a:t>آنها در عملیات تصمیم گیری احساس باخت کرده اند و اعتقاد داشتند غیر منصفانه تعیین شده اند.</a:t>
            </a:r>
            <a:endParaRPr lang="en-US" dirty="0">
              <a:solidFill>
                <a:schemeClr val="tx1"/>
              </a:solidFill>
            </a:endParaRPr>
          </a:p>
        </p:txBody>
      </p:sp>
      <p:sp>
        <p:nvSpPr>
          <p:cNvPr id="2" name="Title 1"/>
          <p:cNvSpPr>
            <a:spLocks noGrp="1"/>
          </p:cNvSpPr>
          <p:nvPr>
            <p:ph type="ctrTitle"/>
          </p:nvPr>
        </p:nvSpPr>
        <p:spPr>
          <a:xfrm>
            <a:off x="1193800" y="0"/>
            <a:ext cx="10566400" cy="2082800"/>
          </a:xfrm>
        </p:spPr>
        <p:txBody>
          <a:bodyPr>
            <a:noAutofit/>
          </a:bodyPr>
          <a:lstStyle/>
          <a:p>
            <a:pPr algn="l"/>
            <a:r>
              <a:rPr lang="en-US" sz="2800" dirty="0"/>
              <a:t>They felt shut out of the decision- making process, which they believed to be unfairly constituted.</a:t>
            </a:r>
            <a:endParaRPr lang="en-US" sz="2800" dirty="0">
              <a:cs typeface="B Nazanin" panose="00000400000000000000" pitchFamily="2" charset="-78"/>
            </a:endParaRPr>
          </a:p>
        </p:txBody>
      </p:sp>
    </p:spTree>
    <p:extLst>
      <p:ext uri="{BB962C8B-B14F-4D97-AF65-F5344CB8AC3E}">
        <p14:creationId xmlns:p14="http://schemas.microsoft.com/office/powerpoint/2010/main" val="2108904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10236200" cy="2646362"/>
          </a:xfrm>
        </p:spPr>
        <p:txBody>
          <a:bodyPr>
            <a:normAutofit/>
          </a:bodyPr>
          <a:lstStyle/>
          <a:p>
            <a:pPr algn="r">
              <a:lnSpc>
                <a:spcPct val="100000"/>
              </a:lnSpc>
            </a:pPr>
            <a:r>
              <a:rPr lang="fa-IR" dirty="0" smtClean="0">
                <a:solidFill>
                  <a:schemeClr val="tx1"/>
                </a:solidFill>
              </a:rPr>
              <a:t>خارج از این دید، نبود عدالت در این پروسه، یک تصور «ما در مقابل آنها» ایجاد کرد که سریعاً به شکل خصومت در آمد. در نتیجه حتی اگر طراحان درست میگفتند مدیران اجرایی به حرف آنها گوش نمیکردند.</a:t>
            </a:r>
            <a:endParaRPr lang="en-US" dirty="0">
              <a:solidFill>
                <a:schemeClr val="tx1"/>
              </a:solidFill>
            </a:endParaRPr>
          </a:p>
        </p:txBody>
      </p:sp>
      <p:sp>
        <p:nvSpPr>
          <p:cNvPr id="2" name="Title 1"/>
          <p:cNvSpPr>
            <a:spLocks noGrp="1"/>
          </p:cNvSpPr>
          <p:nvPr>
            <p:ph type="ctrTitle"/>
          </p:nvPr>
        </p:nvSpPr>
        <p:spPr>
          <a:xfrm>
            <a:off x="1193800" y="0"/>
            <a:ext cx="10566400" cy="2755900"/>
          </a:xfrm>
        </p:spPr>
        <p:txBody>
          <a:bodyPr>
            <a:noAutofit/>
          </a:bodyPr>
          <a:lstStyle/>
          <a:p>
            <a:pPr algn="l"/>
            <a:r>
              <a:rPr lang="en-US" sz="2800" dirty="0"/>
              <a:t>Out of this perceived lack of procedural justice grew an “us-versus- them” mind- set that quickly escalated into hostility. </a:t>
            </a:r>
            <a:br>
              <a:rPr lang="en-US" sz="2800" dirty="0"/>
            </a:br>
            <a:r>
              <a:rPr lang="en-US" sz="2800" dirty="0"/>
              <a:t> </a:t>
            </a:r>
            <a:br>
              <a:rPr lang="en-US" sz="2800" dirty="0"/>
            </a:br>
            <a:r>
              <a:rPr lang="en-US" sz="2800" dirty="0"/>
              <a:t>As a result, even when the planners were right, operating managers would not listen to them. </a:t>
            </a:r>
          </a:p>
        </p:txBody>
      </p:sp>
    </p:spTree>
    <p:extLst>
      <p:ext uri="{BB962C8B-B14F-4D97-AF65-F5344CB8AC3E}">
        <p14:creationId xmlns:p14="http://schemas.microsoft.com/office/powerpoint/2010/main" val="1753872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10236200" cy="2646362"/>
          </a:xfrm>
        </p:spPr>
        <p:txBody>
          <a:bodyPr>
            <a:normAutofit/>
          </a:bodyPr>
          <a:lstStyle/>
          <a:p>
            <a:pPr algn="r">
              <a:lnSpc>
                <a:spcPct val="100000"/>
              </a:lnSpc>
            </a:pPr>
            <a:r>
              <a:rPr lang="fa-IR" dirty="0" smtClean="0">
                <a:solidFill>
                  <a:schemeClr val="tx1"/>
                </a:solidFill>
              </a:rPr>
              <a:t>برای مثال: طراحان بدرستی اهمیت بازار جهانی و پدیدار شدن رفتار ژاپنی ها را شناسایی کردند.</a:t>
            </a:r>
          </a:p>
          <a:p>
            <a:pPr algn="r">
              <a:lnSpc>
                <a:spcPct val="100000"/>
              </a:lnSpc>
            </a:pPr>
            <a:r>
              <a:rPr lang="fa-IR" dirty="0" smtClean="0">
                <a:solidFill>
                  <a:schemeClr val="tx1"/>
                </a:solidFill>
              </a:rPr>
              <a:t>اگر چه مدیران اجرایی، آنهایی که </a:t>
            </a:r>
            <a:r>
              <a:rPr lang="en-US" dirty="0" smtClean="0">
                <a:solidFill>
                  <a:schemeClr val="tx1"/>
                </a:solidFill>
              </a:rPr>
              <a:t>SEARS ROEBUCK</a:t>
            </a:r>
            <a:r>
              <a:rPr lang="fa-IR" dirty="0" smtClean="0">
                <a:solidFill>
                  <a:schemeClr val="tx1"/>
                </a:solidFill>
              </a:rPr>
              <a:t> را بعنوان رقابت دیدند، به آنها توجه کمی کردند.</a:t>
            </a:r>
            <a:endParaRPr lang="en-US" dirty="0">
              <a:solidFill>
                <a:schemeClr val="tx1"/>
              </a:solidFill>
            </a:endParaRPr>
          </a:p>
        </p:txBody>
      </p:sp>
      <p:sp>
        <p:nvSpPr>
          <p:cNvPr id="2" name="Title 1"/>
          <p:cNvSpPr>
            <a:spLocks noGrp="1"/>
          </p:cNvSpPr>
          <p:nvPr>
            <p:ph type="ctrTitle"/>
          </p:nvPr>
        </p:nvSpPr>
        <p:spPr>
          <a:xfrm>
            <a:off x="1193800" y="0"/>
            <a:ext cx="10566400" cy="3073400"/>
          </a:xfrm>
        </p:spPr>
        <p:txBody>
          <a:bodyPr>
            <a:noAutofit/>
          </a:bodyPr>
          <a:lstStyle/>
          <a:p>
            <a:pPr algn="l"/>
            <a:r>
              <a:rPr lang="en-US" sz="2800" dirty="0"/>
              <a:t>For example, the planners correctly recognized the importance of the globalization of the appliance market and the emerging Japanese threat</a:t>
            </a:r>
            <a:r>
              <a:rPr lang="en-US" sz="2800" dirty="0" smtClean="0"/>
              <a:t>.</a:t>
            </a:r>
            <a:br>
              <a:rPr lang="en-US" sz="2800" dirty="0" smtClean="0"/>
            </a:br>
            <a:r>
              <a:rPr lang="en-US" sz="2800" dirty="0"/>
              <a:t>However, operating managers, who then saw Sears Roebuck as the competition, paid them little heed.</a:t>
            </a:r>
            <a:br>
              <a:rPr lang="en-US" sz="2800" dirty="0"/>
            </a:br>
            <a:endParaRPr lang="en-US" sz="2800" dirty="0">
              <a:cs typeface="B Nazanin" panose="00000400000000000000" pitchFamily="2" charset="-78"/>
            </a:endParaRPr>
          </a:p>
        </p:txBody>
      </p:sp>
    </p:spTree>
    <p:extLst>
      <p:ext uri="{BB962C8B-B14F-4D97-AF65-F5344CB8AC3E}">
        <p14:creationId xmlns:p14="http://schemas.microsoft.com/office/powerpoint/2010/main" val="1594033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10236200" cy="2646362"/>
          </a:xfrm>
        </p:spPr>
        <p:txBody>
          <a:bodyPr>
            <a:normAutofit/>
          </a:bodyPr>
          <a:lstStyle/>
          <a:p>
            <a:pPr algn="r">
              <a:lnSpc>
                <a:spcPct val="100000"/>
              </a:lnSpc>
            </a:pPr>
            <a:r>
              <a:rPr lang="fa-IR" dirty="0" smtClean="0">
                <a:solidFill>
                  <a:schemeClr val="tx1"/>
                </a:solidFill>
              </a:rPr>
              <a:t>سرانجام این طراحیئنقش استراتژی مهم خود مختارانه مدیران سطح پایین را رد میکند.</a:t>
            </a:r>
            <a:endParaRPr lang="en-US" dirty="0">
              <a:solidFill>
                <a:schemeClr val="tx1"/>
              </a:solidFill>
            </a:endParaRPr>
          </a:p>
        </p:txBody>
      </p:sp>
      <p:sp>
        <p:nvSpPr>
          <p:cNvPr id="2" name="Title 1"/>
          <p:cNvSpPr>
            <a:spLocks noGrp="1"/>
          </p:cNvSpPr>
          <p:nvPr>
            <p:ph type="ctrTitle"/>
          </p:nvPr>
        </p:nvSpPr>
        <p:spPr>
          <a:xfrm>
            <a:off x="1193800" y="0"/>
            <a:ext cx="10566400" cy="2082800"/>
          </a:xfrm>
        </p:spPr>
        <p:txBody>
          <a:bodyPr>
            <a:noAutofit/>
          </a:bodyPr>
          <a:lstStyle/>
          <a:p>
            <a:r>
              <a:rPr lang="en-US" sz="2800" dirty="0"/>
              <a:t>Finally, ivory tower planning ignores the important strategic role of autonomous action by lower- level managers and serendipity.</a:t>
            </a:r>
          </a:p>
        </p:txBody>
      </p:sp>
    </p:spTree>
    <p:extLst>
      <p:ext uri="{BB962C8B-B14F-4D97-AF65-F5344CB8AC3E}">
        <p14:creationId xmlns:p14="http://schemas.microsoft.com/office/powerpoint/2010/main" val="223964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10236200" cy="2646362"/>
          </a:xfrm>
        </p:spPr>
        <p:txBody>
          <a:bodyPr>
            <a:normAutofit/>
          </a:bodyPr>
          <a:lstStyle/>
          <a:p>
            <a:pPr algn="r">
              <a:lnSpc>
                <a:spcPct val="100000"/>
              </a:lnSpc>
            </a:pPr>
            <a:r>
              <a:rPr lang="fa-IR" dirty="0" smtClean="0">
                <a:solidFill>
                  <a:schemeClr val="tx1"/>
                </a:solidFill>
              </a:rPr>
              <a:t>تصحیح طراحی ایووری تاور نیازمند شناخت موفقی از طراحی استراتژیک استکه شامل تمامی مدیران شرکت در سطوح مختلف میشود.</a:t>
            </a:r>
            <a:endParaRPr lang="en-US" dirty="0">
              <a:solidFill>
                <a:schemeClr val="tx1"/>
              </a:solidFill>
            </a:endParaRPr>
          </a:p>
        </p:txBody>
      </p:sp>
      <p:sp>
        <p:nvSpPr>
          <p:cNvPr id="2" name="Title 1"/>
          <p:cNvSpPr>
            <a:spLocks noGrp="1"/>
          </p:cNvSpPr>
          <p:nvPr>
            <p:ph type="ctrTitle"/>
          </p:nvPr>
        </p:nvSpPr>
        <p:spPr>
          <a:xfrm>
            <a:off x="1193800" y="0"/>
            <a:ext cx="10566400" cy="2082800"/>
          </a:xfrm>
        </p:spPr>
        <p:txBody>
          <a:bodyPr>
            <a:noAutofit/>
          </a:bodyPr>
          <a:lstStyle/>
          <a:p>
            <a:pPr algn="l"/>
            <a:r>
              <a:rPr lang="en-US" sz="2800" dirty="0"/>
              <a:t>Correcting the ivory tower approach to planning requires recognizing that successful strategic planning encompasses managers at all levels of the corporation.</a:t>
            </a:r>
          </a:p>
        </p:txBody>
      </p:sp>
    </p:spTree>
    <p:extLst>
      <p:ext uri="{BB962C8B-B14F-4D97-AF65-F5344CB8AC3E}">
        <p14:creationId xmlns:p14="http://schemas.microsoft.com/office/powerpoint/2010/main" val="1826462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10236200" cy="2646362"/>
          </a:xfrm>
        </p:spPr>
        <p:txBody>
          <a:bodyPr>
            <a:normAutofit/>
          </a:bodyPr>
          <a:lstStyle/>
          <a:p>
            <a:pPr algn="r">
              <a:lnSpc>
                <a:spcPct val="100000"/>
              </a:lnSpc>
            </a:pPr>
            <a:r>
              <a:rPr lang="fa-IR" dirty="0" smtClean="0">
                <a:solidFill>
                  <a:schemeClr val="tx1"/>
                </a:solidFill>
              </a:rPr>
              <a:t>بهترین طراحی ها باید توسط مدیران تجاری و اقتصادی که به واقعیت نزدیکترند انجام شود.</a:t>
            </a:r>
            <a:endParaRPr lang="en-US" dirty="0">
              <a:solidFill>
                <a:schemeClr val="tx1"/>
              </a:solidFill>
            </a:endParaRPr>
          </a:p>
        </p:txBody>
      </p:sp>
      <p:sp>
        <p:nvSpPr>
          <p:cNvPr id="2" name="Title 1"/>
          <p:cNvSpPr>
            <a:spLocks noGrp="1"/>
          </p:cNvSpPr>
          <p:nvPr>
            <p:ph type="ctrTitle"/>
          </p:nvPr>
        </p:nvSpPr>
        <p:spPr>
          <a:xfrm>
            <a:off x="1193800" y="0"/>
            <a:ext cx="10566400" cy="2082800"/>
          </a:xfrm>
        </p:spPr>
        <p:txBody>
          <a:bodyPr>
            <a:noAutofit/>
          </a:bodyPr>
          <a:lstStyle/>
          <a:p>
            <a:pPr algn="l"/>
            <a:r>
              <a:rPr lang="en-US" sz="2800" dirty="0"/>
              <a:t>Much of the best planning can and should be done by business and functional managers who are closest to the facts— planning should be decentralized.</a:t>
            </a:r>
            <a:endParaRPr lang="en-US" sz="2800" dirty="0">
              <a:cs typeface="B Nazanin" panose="00000400000000000000" pitchFamily="2" charset="-78"/>
            </a:endParaRPr>
          </a:p>
        </p:txBody>
      </p:sp>
    </p:spTree>
    <p:extLst>
      <p:ext uri="{BB962C8B-B14F-4D97-AF65-F5344CB8AC3E}">
        <p14:creationId xmlns:p14="http://schemas.microsoft.com/office/powerpoint/2010/main" val="3992270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10236200" cy="2646362"/>
          </a:xfrm>
        </p:spPr>
        <p:txBody>
          <a:bodyPr>
            <a:normAutofit/>
          </a:bodyPr>
          <a:lstStyle/>
          <a:p>
            <a:pPr algn="r">
              <a:lnSpc>
                <a:spcPct val="100000"/>
              </a:lnSpc>
            </a:pPr>
            <a:r>
              <a:rPr lang="fa-IR" dirty="0" smtClean="0">
                <a:solidFill>
                  <a:schemeClr val="tx1"/>
                </a:solidFill>
              </a:rPr>
              <a:t>خاصیت بزرگی از نمایشنامه قصد دارد مطرح کند این است که مدیران را مجبور کند خارج از چارچوب فکر کنند تا پیش بینی کند آنچه را که در شرایط مختلف مجبور به انجام آن هستند تا یاد بگیرند که جهان مکانی غیر قابل پیش بینی است که بر روی نرمی و انعطاف پذیری ارزش می نهد در مقایسه با هدف های ثابتی که بر اساس حدس در مورد آینده هستند و ممکن است نادرست از آب دربیایند. </a:t>
            </a:r>
            <a:endParaRPr lang="en-US" dirty="0">
              <a:solidFill>
                <a:schemeClr val="tx1"/>
              </a:solidFill>
            </a:endParaRPr>
          </a:p>
        </p:txBody>
      </p:sp>
      <p:sp>
        <p:nvSpPr>
          <p:cNvPr id="2" name="Title 1"/>
          <p:cNvSpPr>
            <a:spLocks noGrp="1"/>
          </p:cNvSpPr>
          <p:nvPr>
            <p:ph type="ctrTitle"/>
          </p:nvPr>
        </p:nvSpPr>
        <p:spPr>
          <a:xfrm>
            <a:off x="1193800" y="0"/>
            <a:ext cx="10566400" cy="3429000"/>
          </a:xfrm>
        </p:spPr>
        <p:txBody>
          <a:bodyPr>
            <a:noAutofit/>
          </a:bodyPr>
          <a:lstStyle/>
          <a:p>
            <a:pPr algn="l"/>
            <a:r>
              <a:rPr lang="en-US" sz="2800" dirty="0" smtClean="0">
                <a:cs typeface="B Nazanin" panose="00000400000000000000" pitchFamily="2" charset="-78"/>
              </a:rPr>
              <a:t>The </a:t>
            </a:r>
            <a:r>
              <a:rPr lang="en-US" sz="2800" dirty="0">
                <a:cs typeface="B Nazanin" panose="00000400000000000000" pitchFamily="2" charset="-78"/>
              </a:rPr>
              <a:t>great virtue of the scenario approach to planning is that it can push managers to think outside of the box, to anticipate what they might have to do in different situations, and to learn that the world is a complex and unpredictable place which places a premium on flexibility, rather than inflexible plans based on assumptions about the future that may turn out to be incorrect.</a:t>
            </a:r>
            <a:br>
              <a:rPr lang="en-US" sz="2800" dirty="0">
                <a:cs typeface="B Nazanin" panose="00000400000000000000" pitchFamily="2" charset="-78"/>
              </a:rPr>
            </a:br>
            <a:endParaRPr lang="en-US" sz="2800" dirty="0">
              <a:cs typeface="B Nazanin" panose="00000400000000000000" pitchFamily="2" charset="-78"/>
            </a:endParaRPr>
          </a:p>
        </p:txBody>
      </p:sp>
    </p:spTree>
    <p:extLst>
      <p:ext uri="{BB962C8B-B14F-4D97-AF65-F5344CB8AC3E}">
        <p14:creationId xmlns:p14="http://schemas.microsoft.com/office/powerpoint/2010/main" val="2502665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10236200" cy="2646362"/>
          </a:xfrm>
        </p:spPr>
        <p:txBody>
          <a:bodyPr>
            <a:normAutofit/>
          </a:bodyPr>
          <a:lstStyle/>
          <a:p>
            <a:pPr algn="r">
              <a:lnSpc>
                <a:spcPct val="100000"/>
              </a:lnSpc>
            </a:pPr>
            <a:r>
              <a:rPr lang="fa-IR" dirty="0" smtClean="0">
                <a:solidFill>
                  <a:schemeClr val="tx1"/>
                </a:solidFill>
              </a:rPr>
              <a:t>طراحی باید غیر متمرکز شود و در سهولت این امر میبایست کسانی کمک میکردند به طراحان تجاری در انجام طراحی که با قرار دادن اهداف استراتژیک گسترده ای از شرکت و فراهم آوردن منابع برای شناخت استراتژی هایی که برای رسیدن به اهداف لازم و ضروری است.</a:t>
            </a:r>
            <a:endParaRPr lang="en-US" dirty="0">
              <a:solidFill>
                <a:schemeClr val="tx1"/>
              </a:solidFill>
            </a:endParaRPr>
          </a:p>
        </p:txBody>
      </p:sp>
      <p:sp>
        <p:nvSpPr>
          <p:cNvPr id="2" name="Title 1"/>
          <p:cNvSpPr>
            <a:spLocks noGrp="1"/>
          </p:cNvSpPr>
          <p:nvPr>
            <p:ph type="ctrTitle"/>
          </p:nvPr>
        </p:nvSpPr>
        <p:spPr>
          <a:xfrm>
            <a:off x="1193800" y="0"/>
            <a:ext cx="10566400" cy="2857500"/>
          </a:xfrm>
        </p:spPr>
        <p:txBody>
          <a:bodyPr>
            <a:noAutofit/>
          </a:bodyPr>
          <a:lstStyle/>
          <a:p>
            <a:pPr algn="l"/>
            <a:r>
              <a:rPr lang="en-US" sz="2800" dirty="0"/>
              <a:t>The role of corporate- level planners should be that of facilitators who help business and functional managers do the planning by setting the broad strategic goals of the organization and providing the resources required to identify the strategies that might be required to attain those goals.</a:t>
            </a:r>
            <a:endParaRPr lang="en-US" sz="2800" dirty="0">
              <a:cs typeface="B Nazanin" panose="00000400000000000000" pitchFamily="2" charset="-78"/>
            </a:endParaRPr>
          </a:p>
        </p:txBody>
      </p:sp>
    </p:spTree>
    <p:extLst>
      <p:ext uri="{BB962C8B-B14F-4D97-AF65-F5344CB8AC3E}">
        <p14:creationId xmlns:p14="http://schemas.microsoft.com/office/powerpoint/2010/main" val="833821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10236200" cy="2646362"/>
          </a:xfrm>
        </p:spPr>
        <p:txBody>
          <a:bodyPr>
            <a:normAutofit/>
          </a:bodyPr>
          <a:lstStyle/>
          <a:p>
            <a:pPr algn="r">
              <a:lnSpc>
                <a:spcPct val="100000"/>
              </a:lnSpc>
            </a:pPr>
            <a:r>
              <a:rPr lang="fa-IR" dirty="0" smtClean="0">
                <a:solidFill>
                  <a:schemeClr val="tx1"/>
                </a:solidFill>
              </a:rPr>
              <a:t>تصمیم گیری های استراتژی</a:t>
            </a:r>
          </a:p>
          <a:p>
            <a:pPr algn="r">
              <a:lnSpc>
                <a:spcPct val="100000"/>
              </a:lnSpc>
            </a:pPr>
            <a:r>
              <a:rPr lang="fa-IR" dirty="0" smtClean="0">
                <a:solidFill>
                  <a:schemeClr val="tx1"/>
                </a:solidFill>
              </a:rPr>
              <a:t>حتی سیستمهای برنامه ریزی که در بهترین حالت طراحی شده اند ممکن است به هدف نهایی خود نائل نشوند و دلیل آن عدم استفاده مدیران از اطلاعات بطور موثر میباشد.</a:t>
            </a:r>
            <a:endParaRPr lang="en-US" dirty="0">
              <a:solidFill>
                <a:schemeClr val="tx1"/>
              </a:solidFill>
            </a:endParaRPr>
          </a:p>
        </p:txBody>
      </p:sp>
      <p:sp>
        <p:nvSpPr>
          <p:cNvPr id="2" name="Title 1"/>
          <p:cNvSpPr>
            <a:spLocks noGrp="1"/>
          </p:cNvSpPr>
          <p:nvPr>
            <p:ph type="ctrTitle"/>
          </p:nvPr>
        </p:nvSpPr>
        <p:spPr>
          <a:xfrm>
            <a:off x="1193800" y="0"/>
            <a:ext cx="10566400" cy="2844800"/>
          </a:xfrm>
        </p:spPr>
        <p:txBody>
          <a:bodyPr>
            <a:noAutofit/>
          </a:bodyPr>
          <a:lstStyle/>
          <a:p>
            <a:pPr algn="l"/>
            <a:r>
              <a:rPr lang="en-US" sz="2800" b="1" dirty="0"/>
              <a:t>Strategic Decision Making</a:t>
            </a:r>
            <a:r>
              <a:rPr lang="en-US" sz="2800" dirty="0"/>
              <a:t/>
            </a:r>
            <a:br>
              <a:rPr lang="en-US" sz="2800" dirty="0"/>
            </a:br>
            <a:r>
              <a:rPr lang="en-US" sz="2800" dirty="0"/>
              <a:t> </a:t>
            </a:r>
            <a:br>
              <a:rPr lang="en-US" sz="2800" dirty="0"/>
            </a:br>
            <a:r>
              <a:rPr lang="en-US" sz="2800" dirty="0"/>
              <a:t>Even the best- designed strategic planning systems will fail to produce the desired results if managers do not use the information at their disposal effectively.</a:t>
            </a:r>
          </a:p>
        </p:txBody>
      </p:sp>
    </p:spTree>
    <p:extLst>
      <p:ext uri="{BB962C8B-B14F-4D97-AF65-F5344CB8AC3E}">
        <p14:creationId xmlns:p14="http://schemas.microsoft.com/office/powerpoint/2010/main" val="302927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10236200" cy="2646362"/>
          </a:xfrm>
        </p:spPr>
        <p:txBody>
          <a:bodyPr>
            <a:normAutofit/>
          </a:bodyPr>
          <a:lstStyle/>
          <a:p>
            <a:pPr algn="r">
              <a:lnSpc>
                <a:spcPct val="100000"/>
              </a:lnSpc>
            </a:pPr>
            <a:r>
              <a:rPr lang="fa-IR" dirty="0" smtClean="0">
                <a:solidFill>
                  <a:schemeClr val="tx1"/>
                </a:solidFill>
              </a:rPr>
              <a:t>بنابراین این مسأله حائز اهمیت استکه مدیران استراتژیک یاد بگیرند که از اطلاعاتشان استفاده بهینه نمایند و به این نتیجه برسند که چرا گاهی اوقات تصمیمات ضعیف و غیر کابردی میگیرند.</a:t>
            </a:r>
            <a:endParaRPr lang="en-US" dirty="0">
              <a:solidFill>
                <a:schemeClr val="tx1"/>
              </a:solidFill>
            </a:endParaRPr>
          </a:p>
        </p:txBody>
      </p:sp>
      <p:sp>
        <p:nvSpPr>
          <p:cNvPr id="2" name="Title 1"/>
          <p:cNvSpPr>
            <a:spLocks noGrp="1"/>
          </p:cNvSpPr>
          <p:nvPr>
            <p:ph type="ctrTitle"/>
          </p:nvPr>
        </p:nvSpPr>
        <p:spPr>
          <a:xfrm>
            <a:off x="1193800" y="0"/>
            <a:ext cx="10566400" cy="2336800"/>
          </a:xfrm>
        </p:spPr>
        <p:txBody>
          <a:bodyPr>
            <a:noAutofit/>
          </a:bodyPr>
          <a:lstStyle/>
          <a:p>
            <a:pPr algn="l"/>
            <a:r>
              <a:rPr lang="en-US" sz="2800" dirty="0"/>
              <a:t>Consequently, it is important that strategic managers learn to make better use of the information they have and understand the reasons why they sometimes make poor decisions.</a:t>
            </a:r>
          </a:p>
        </p:txBody>
      </p:sp>
    </p:spTree>
    <p:extLst>
      <p:ext uri="{BB962C8B-B14F-4D97-AF65-F5344CB8AC3E}">
        <p14:creationId xmlns:p14="http://schemas.microsoft.com/office/powerpoint/2010/main" val="3212744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10236200" cy="2646362"/>
          </a:xfrm>
        </p:spPr>
        <p:txBody>
          <a:bodyPr>
            <a:normAutofit/>
          </a:bodyPr>
          <a:lstStyle/>
          <a:p>
            <a:pPr algn="r">
              <a:lnSpc>
                <a:spcPct val="100000"/>
              </a:lnSpc>
            </a:pPr>
            <a:r>
              <a:rPr lang="fa-IR" smtClean="0">
                <a:solidFill>
                  <a:schemeClr val="tx1"/>
                </a:solidFill>
              </a:rPr>
              <a:t>یکی از راههایی که مدیران ارشد میتوانند در استفاده از اطلاعات خود داشته باشند این است که احساسات خود را در هنگام تصمیم گیری مدیریت کنند و این احساسات را بشناسند.</a:t>
            </a:r>
            <a:endParaRPr lang="en-US" dirty="0">
              <a:solidFill>
                <a:schemeClr val="tx1"/>
              </a:solidFill>
            </a:endParaRPr>
          </a:p>
        </p:txBody>
      </p:sp>
      <p:sp>
        <p:nvSpPr>
          <p:cNvPr id="2" name="Title 1"/>
          <p:cNvSpPr>
            <a:spLocks noGrp="1"/>
          </p:cNvSpPr>
          <p:nvPr>
            <p:ph type="ctrTitle"/>
          </p:nvPr>
        </p:nvSpPr>
        <p:spPr>
          <a:xfrm>
            <a:off x="1193800" y="0"/>
            <a:ext cx="10566400" cy="2336800"/>
          </a:xfrm>
        </p:spPr>
        <p:txBody>
          <a:bodyPr>
            <a:noAutofit/>
          </a:bodyPr>
          <a:lstStyle/>
          <a:p>
            <a:pPr algn="l"/>
            <a:r>
              <a:rPr lang="en-US" sz="2800" dirty="0"/>
              <a:t>One important way in which managers can make better use of their knowledge and information is to understand and manage their emotions during the course of decision making.</a:t>
            </a:r>
          </a:p>
        </p:txBody>
      </p:sp>
    </p:spTree>
    <p:extLst>
      <p:ext uri="{BB962C8B-B14F-4D97-AF65-F5344CB8AC3E}">
        <p14:creationId xmlns:p14="http://schemas.microsoft.com/office/powerpoint/2010/main" val="524093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1371600" y="3543300"/>
            <a:ext cx="10363200" cy="1930400"/>
          </a:xfrm>
        </p:spPr>
        <p:txBody>
          <a:bodyPr/>
          <a:lstStyle/>
          <a:p>
            <a:pPr marL="0" lvl="0" indent="0">
              <a:lnSpc>
                <a:spcPct val="100000"/>
              </a:lnSpc>
              <a:buNone/>
            </a:pPr>
            <a:r>
              <a:rPr lang="fa-IR" sz="2400" dirty="0" smtClean="0"/>
              <a:t>در بسیاری از موارد، در نتیجه تشکیلات طرح نمایشنامه ای که ممکن است یک استراتژی مهم را دنبال کند، در رابطه با سناریوی محتمل، سرمایه گذاری ای خواهند بود که برای جبران بدهی ها موثر است</a:t>
            </a:r>
          </a:p>
          <a:p>
            <a:pPr marL="0" lvl="0" indent="0">
              <a:buNone/>
            </a:pPr>
            <a:endParaRPr lang="en-US" dirty="0" smtClean="0"/>
          </a:p>
        </p:txBody>
      </p:sp>
      <p:sp>
        <p:nvSpPr>
          <p:cNvPr id="13" name="Title 12"/>
          <p:cNvSpPr>
            <a:spLocks noGrp="1"/>
          </p:cNvSpPr>
          <p:nvPr>
            <p:ph type="title"/>
          </p:nvPr>
        </p:nvSpPr>
        <p:spPr>
          <a:xfrm>
            <a:off x="1562100" y="304800"/>
            <a:ext cx="10172700" cy="2794000"/>
          </a:xfrm>
        </p:spPr>
        <p:txBody>
          <a:bodyPr>
            <a:noAutofit/>
          </a:bodyPr>
          <a:lstStyle/>
          <a:p>
            <a:r>
              <a:rPr lang="en-US" sz="2800" dirty="0"/>
              <a:t>In many cases, as a result of scenario planning organizations might pursue one dominant strategy, related to the scenario that is judged to be most likely, but make some investments that will pay off if other scenarios come to the fore </a:t>
            </a:r>
            <a:endParaRPr lang="en-US" sz="2800" dirty="0">
              <a:cs typeface="B Nazanin" panose="00000400000000000000" pitchFamily="2" charset="-78"/>
            </a:endParaRPr>
          </a:p>
        </p:txBody>
      </p:sp>
    </p:spTree>
    <p:extLst>
      <p:ext uri="{BB962C8B-B14F-4D97-AF65-F5344CB8AC3E}">
        <p14:creationId xmlns:p14="http://schemas.microsoft.com/office/powerpoint/2010/main" val="2364934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10236200" cy="2646362"/>
          </a:xfrm>
        </p:spPr>
        <p:txBody>
          <a:bodyPr>
            <a:normAutofit/>
          </a:bodyPr>
          <a:lstStyle/>
          <a:p>
            <a:pPr algn="r">
              <a:lnSpc>
                <a:spcPct val="100000"/>
              </a:lnSpc>
            </a:pPr>
            <a:r>
              <a:rPr lang="fa-IR" dirty="0" smtClean="0">
                <a:solidFill>
                  <a:schemeClr val="tx1"/>
                </a:solidFill>
              </a:rPr>
              <a:t>بنابراین استراتژی جاری بر اساس حدسی است که جهان از سوخت های کربنی تغییر شکل خواهد داد (سناریوی مکانیک حرکت)، لیکن شرکت از شرط بندیها دفاع میکند توسط سرمایه گذاری بر روی تکنولوژی های انرژی جدید و استراتژی آن را بمنظور دنبال کردن سناریوی دوم که در ادامه خواهد آمد جزء به جزء مطرح میکند. </a:t>
            </a:r>
            <a:endParaRPr lang="en-US" dirty="0">
              <a:solidFill>
                <a:schemeClr val="tx1"/>
              </a:solidFill>
            </a:endParaRPr>
          </a:p>
        </p:txBody>
      </p:sp>
      <p:sp>
        <p:nvSpPr>
          <p:cNvPr id="2" name="Title 1"/>
          <p:cNvSpPr>
            <a:spLocks noGrp="1"/>
          </p:cNvSpPr>
          <p:nvPr>
            <p:ph type="ctrTitle"/>
          </p:nvPr>
        </p:nvSpPr>
        <p:spPr>
          <a:xfrm>
            <a:off x="1193800" y="0"/>
            <a:ext cx="10566400" cy="3035300"/>
          </a:xfrm>
        </p:spPr>
        <p:txBody>
          <a:bodyPr>
            <a:noAutofit/>
          </a:bodyPr>
          <a:lstStyle/>
          <a:p>
            <a:pPr algn="l"/>
            <a:r>
              <a:rPr lang="en-US" sz="2800" dirty="0"/>
              <a:t>Thus the current strategy of Shell is based on the assumption that the world will only gradually shift way from carbon-based fuels (its “Dynamics as Usual” scenario), but the company is also hedging its bets by investing in new energy technologies and mapping out a strategy to pursue</a:t>
            </a:r>
            <a:br>
              <a:rPr lang="en-US" sz="2800" dirty="0"/>
            </a:br>
            <a:r>
              <a:rPr lang="en-US" sz="2800" dirty="0"/>
              <a:t>Should its second scenario come to pass.</a:t>
            </a:r>
          </a:p>
        </p:txBody>
      </p:sp>
    </p:spTree>
    <p:extLst>
      <p:ext uri="{BB962C8B-B14F-4D97-AF65-F5344CB8AC3E}">
        <p14:creationId xmlns:p14="http://schemas.microsoft.com/office/powerpoint/2010/main" val="268356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10236200" cy="2646362"/>
          </a:xfrm>
        </p:spPr>
        <p:txBody>
          <a:bodyPr>
            <a:normAutofit/>
          </a:bodyPr>
          <a:lstStyle/>
          <a:p>
            <a:pPr algn="r">
              <a:lnSpc>
                <a:spcPct val="100000"/>
              </a:lnSpc>
            </a:pPr>
            <a:r>
              <a:rPr lang="fa-IR" dirty="0" smtClean="0">
                <a:solidFill>
                  <a:schemeClr val="tx1"/>
                </a:solidFill>
              </a:rPr>
              <a:t>هدف بندی غیر متمرکز</a:t>
            </a:r>
          </a:p>
          <a:p>
            <a:pPr algn="r">
              <a:lnSpc>
                <a:spcPct val="100000"/>
              </a:lnSpc>
            </a:pPr>
            <a:r>
              <a:rPr lang="fa-IR" dirty="0" smtClean="0">
                <a:solidFill>
                  <a:schemeClr val="tx1"/>
                </a:solidFill>
              </a:rPr>
              <a:t>یک مشکل خیلی بزرگ که بعضی شرکتها در پروسه طراحی و تصمیم گیری هایشان انجام داده اند ساخت استراتژی شان بوده است.</a:t>
            </a:r>
            <a:endParaRPr lang="en-US" dirty="0">
              <a:solidFill>
                <a:schemeClr val="tx1"/>
              </a:solidFill>
            </a:endParaRPr>
          </a:p>
        </p:txBody>
      </p:sp>
      <p:sp>
        <p:nvSpPr>
          <p:cNvPr id="2" name="Title 1"/>
          <p:cNvSpPr>
            <a:spLocks noGrp="1"/>
          </p:cNvSpPr>
          <p:nvPr>
            <p:ph type="ctrTitle"/>
          </p:nvPr>
        </p:nvSpPr>
        <p:spPr>
          <a:xfrm>
            <a:off x="1193800" y="0"/>
            <a:ext cx="10566400" cy="3429000"/>
          </a:xfrm>
        </p:spPr>
        <p:txBody>
          <a:bodyPr>
            <a:noAutofit/>
          </a:bodyPr>
          <a:lstStyle/>
          <a:p>
            <a:pPr algn="l"/>
            <a:r>
              <a:rPr lang="en-US" sz="2800" b="1" dirty="0"/>
              <a:t>Decentralized Planning</a:t>
            </a:r>
            <a:r>
              <a:rPr lang="en-US" sz="2800" dirty="0"/>
              <a:t/>
            </a:r>
            <a:br>
              <a:rPr lang="en-US" sz="2800" dirty="0"/>
            </a:br>
            <a:r>
              <a:rPr lang="en-US" sz="2800" b="1" dirty="0"/>
              <a:t> </a:t>
            </a:r>
            <a:r>
              <a:rPr lang="en-US" sz="2800" dirty="0"/>
              <a:t/>
            </a:r>
            <a:br>
              <a:rPr lang="en-US" sz="2800" dirty="0"/>
            </a:br>
            <a:r>
              <a:rPr lang="en-US" sz="2800" dirty="0"/>
              <a:t>A mistake that some companies have made in constructing their strategic planning process has been to treat planning as an exclusively top management responsibility</a:t>
            </a:r>
            <a:r>
              <a:rPr lang="en-US" sz="2800" dirty="0" smtClean="0">
                <a:cs typeface="B Nazanin" panose="00000400000000000000" pitchFamily="2" charset="-78"/>
              </a:rPr>
              <a:t/>
            </a:r>
            <a:br>
              <a:rPr lang="en-US" sz="2800" dirty="0" smtClean="0">
                <a:cs typeface="B Nazanin" panose="00000400000000000000" pitchFamily="2" charset="-78"/>
              </a:rPr>
            </a:br>
            <a:endParaRPr lang="en-US" sz="2800" dirty="0">
              <a:cs typeface="B Nazanin" panose="00000400000000000000" pitchFamily="2" charset="-78"/>
            </a:endParaRPr>
          </a:p>
        </p:txBody>
      </p:sp>
    </p:spTree>
    <p:extLst>
      <p:ext uri="{BB962C8B-B14F-4D97-AF65-F5344CB8AC3E}">
        <p14:creationId xmlns:p14="http://schemas.microsoft.com/office/powerpoint/2010/main" val="66149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10236200" cy="2646362"/>
          </a:xfrm>
        </p:spPr>
        <p:txBody>
          <a:bodyPr>
            <a:normAutofit/>
          </a:bodyPr>
          <a:lstStyle/>
          <a:p>
            <a:pPr algn="r">
              <a:lnSpc>
                <a:spcPct val="100000"/>
              </a:lnSpc>
            </a:pPr>
            <a:r>
              <a:rPr lang="fa-IR" dirty="0" smtClean="0">
                <a:solidFill>
                  <a:schemeClr val="tx1"/>
                </a:solidFill>
              </a:rPr>
              <a:t>این دسترسی </a:t>
            </a:r>
            <a:r>
              <a:rPr lang="en-US" dirty="0" smtClean="0">
                <a:solidFill>
                  <a:schemeClr val="tx1"/>
                </a:solidFill>
              </a:rPr>
              <a:t>ivory tower)</a:t>
            </a:r>
            <a:r>
              <a:rPr lang="fa-IR" dirty="0" smtClean="0">
                <a:solidFill>
                  <a:schemeClr val="tx1"/>
                </a:solidFill>
              </a:rPr>
              <a:t> به معنای برج عاج فیل) میتواند در برنامه های استراتژیک نتظیم شده توسط مدیران برتر، آنهایی که درک کمتری از واقعیتهای اداره و اجرا دارند، نتیجه گذار باشد.</a:t>
            </a:r>
            <a:endParaRPr lang="en-US" dirty="0">
              <a:solidFill>
                <a:schemeClr val="tx1"/>
              </a:solidFill>
            </a:endParaRPr>
          </a:p>
        </p:txBody>
      </p:sp>
      <p:sp>
        <p:nvSpPr>
          <p:cNvPr id="2" name="Title 1"/>
          <p:cNvSpPr>
            <a:spLocks noGrp="1"/>
          </p:cNvSpPr>
          <p:nvPr>
            <p:ph type="ctrTitle"/>
          </p:nvPr>
        </p:nvSpPr>
        <p:spPr>
          <a:xfrm>
            <a:off x="1193800" y="0"/>
            <a:ext cx="10566400" cy="2082800"/>
          </a:xfrm>
        </p:spPr>
        <p:txBody>
          <a:bodyPr>
            <a:noAutofit/>
          </a:bodyPr>
          <a:lstStyle/>
          <a:p>
            <a:pPr algn="l"/>
            <a:r>
              <a:rPr lang="en-US" sz="2800" dirty="0"/>
              <a:t>This ivory tower approach can result in strategic plans formulated in a vacuum by top managers who have little understanding or appreciation of current operating realities.</a:t>
            </a:r>
            <a:endParaRPr lang="en-US" sz="2800" dirty="0">
              <a:cs typeface="B Nazanin" panose="00000400000000000000" pitchFamily="2" charset="-78"/>
            </a:endParaRPr>
          </a:p>
        </p:txBody>
      </p:sp>
    </p:spTree>
    <p:extLst>
      <p:ext uri="{BB962C8B-B14F-4D97-AF65-F5344CB8AC3E}">
        <p14:creationId xmlns:p14="http://schemas.microsoft.com/office/powerpoint/2010/main" val="236728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10236200" cy="2646362"/>
          </a:xfrm>
        </p:spPr>
        <p:txBody>
          <a:bodyPr>
            <a:normAutofit/>
          </a:bodyPr>
          <a:lstStyle/>
          <a:p>
            <a:pPr algn="r">
              <a:lnSpc>
                <a:spcPct val="100000"/>
              </a:lnSpc>
            </a:pPr>
            <a:r>
              <a:rPr lang="fa-IR" dirty="0" smtClean="0">
                <a:solidFill>
                  <a:schemeClr val="tx1"/>
                </a:solidFill>
              </a:rPr>
              <a:t>در نتیجه، مدیران برتر ممکن است استراتژی هایی را به اجرا درآورند که ضرر آنها از سودشان بیشتر است.</a:t>
            </a:r>
            <a:endParaRPr lang="en-US" dirty="0">
              <a:solidFill>
                <a:schemeClr val="tx1"/>
              </a:solidFill>
            </a:endParaRPr>
          </a:p>
        </p:txBody>
      </p:sp>
      <p:sp>
        <p:nvSpPr>
          <p:cNvPr id="2" name="Title 1"/>
          <p:cNvSpPr>
            <a:spLocks noGrp="1"/>
          </p:cNvSpPr>
          <p:nvPr>
            <p:ph type="ctrTitle"/>
          </p:nvPr>
        </p:nvSpPr>
        <p:spPr>
          <a:xfrm>
            <a:off x="1193800" y="457200"/>
            <a:ext cx="10566400" cy="1625600"/>
          </a:xfrm>
        </p:spPr>
        <p:txBody>
          <a:bodyPr>
            <a:noAutofit/>
          </a:bodyPr>
          <a:lstStyle/>
          <a:p>
            <a:pPr algn="l"/>
            <a:r>
              <a:rPr lang="en-US" sz="2800" dirty="0"/>
              <a:t>Consequently, top managers may formulate strategies that do more harm than good.</a:t>
            </a:r>
            <a:endParaRPr lang="en-US" sz="2800" dirty="0">
              <a:cs typeface="B Nazanin" panose="00000400000000000000" pitchFamily="2" charset="-78"/>
            </a:endParaRPr>
          </a:p>
        </p:txBody>
      </p:sp>
    </p:spTree>
    <p:extLst>
      <p:ext uri="{BB962C8B-B14F-4D97-AF65-F5344CB8AC3E}">
        <p14:creationId xmlns:p14="http://schemas.microsoft.com/office/powerpoint/2010/main" val="1840014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10236200" cy="2646362"/>
          </a:xfrm>
        </p:spPr>
        <p:txBody>
          <a:bodyPr>
            <a:normAutofit/>
          </a:bodyPr>
          <a:lstStyle/>
          <a:p>
            <a:pPr algn="r">
              <a:lnSpc>
                <a:spcPct val="100000"/>
              </a:lnSpc>
            </a:pPr>
            <a:r>
              <a:rPr lang="fa-IR" dirty="0" smtClean="0">
                <a:solidFill>
                  <a:schemeClr val="tx1"/>
                </a:solidFill>
              </a:rPr>
              <a:t>بطور مثال وقتی اطلاعات مربوط به جمعیت نشان میدهد خانه ها و خانواده ها در حال کوچک شدن بودند، طراحان در گروه </a:t>
            </a:r>
            <a:r>
              <a:rPr lang="en-US" dirty="0" smtClean="0">
                <a:solidFill>
                  <a:schemeClr val="tx1"/>
                </a:solidFill>
              </a:rPr>
              <a:t>GE</a:t>
            </a:r>
            <a:r>
              <a:rPr lang="fa-IR" dirty="0" smtClean="0">
                <a:solidFill>
                  <a:schemeClr val="tx1"/>
                </a:solidFill>
              </a:rPr>
              <a:t> به این نتیجه رسیدندکه اسباب کوچکتر موجی از آینده هستند.</a:t>
            </a:r>
            <a:endParaRPr lang="en-US" dirty="0">
              <a:solidFill>
                <a:schemeClr val="tx1"/>
              </a:solidFill>
            </a:endParaRPr>
          </a:p>
        </p:txBody>
      </p:sp>
      <p:sp>
        <p:nvSpPr>
          <p:cNvPr id="2" name="Title 1"/>
          <p:cNvSpPr>
            <a:spLocks noGrp="1"/>
          </p:cNvSpPr>
          <p:nvPr>
            <p:ph type="ctrTitle"/>
          </p:nvPr>
        </p:nvSpPr>
        <p:spPr>
          <a:xfrm>
            <a:off x="1193800" y="0"/>
            <a:ext cx="10566400" cy="2082800"/>
          </a:xfrm>
        </p:spPr>
        <p:txBody>
          <a:bodyPr>
            <a:noAutofit/>
          </a:bodyPr>
          <a:lstStyle/>
          <a:p>
            <a:r>
              <a:rPr lang="en-US" sz="2800" dirty="0"/>
              <a:t>For example, when demographic data indicated that houses and families were shrinking, planners at GE’s appliance group concluded that smaller appliances were the wave of the future.</a:t>
            </a:r>
          </a:p>
        </p:txBody>
      </p:sp>
    </p:spTree>
    <p:extLst>
      <p:ext uri="{BB962C8B-B14F-4D97-AF65-F5344CB8AC3E}">
        <p14:creationId xmlns:p14="http://schemas.microsoft.com/office/powerpoint/2010/main" val="692525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10236200" cy="2646362"/>
          </a:xfrm>
        </p:spPr>
        <p:txBody>
          <a:bodyPr>
            <a:normAutofit/>
          </a:bodyPr>
          <a:lstStyle/>
          <a:p>
            <a:pPr algn="r">
              <a:lnSpc>
                <a:spcPct val="100000"/>
              </a:lnSpc>
            </a:pPr>
            <a:r>
              <a:rPr lang="fa-IR" dirty="0" smtClean="0">
                <a:solidFill>
                  <a:schemeClr val="tx1"/>
                </a:solidFill>
              </a:rPr>
              <a:t>چون آنها ارتباط اندکی با خرده فروشان داشتند متوجه کوچک شدن آشپزخانه ها و سرویس ها نشدند و درک نکردند زمانیکه هر دوی زن و شوهر شاغل هستند تا کمتر برای خرید به سوپرمارکت مراجعه کنند.</a:t>
            </a:r>
            <a:endParaRPr lang="en-US" dirty="0">
              <a:solidFill>
                <a:schemeClr val="tx1"/>
              </a:solidFill>
            </a:endParaRPr>
          </a:p>
        </p:txBody>
      </p:sp>
      <p:sp>
        <p:nvSpPr>
          <p:cNvPr id="2" name="Title 1"/>
          <p:cNvSpPr>
            <a:spLocks noGrp="1"/>
          </p:cNvSpPr>
          <p:nvPr>
            <p:ph type="ctrTitle"/>
          </p:nvPr>
        </p:nvSpPr>
        <p:spPr>
          <a:xfrm>
            <a:off x="1193800" y="0"/>
            <a:ext cx="10566400" cy="2819400"/>
          </a:xfrm>
        </p:spPr>
        <p:txBody>
          <a:bodyPr>
            <a:noAutofit/>
          </a:bodyPr>
          <a:lstStyle/>
          <a:p>
            <a:pPr algn="l"/>
            <a:r>
              <a:rPr lang="en-US" sz="2800" dirty="0"/>
              <a:t>Because they had little contact with homebuilders and retailers, they did not realize that kitchens and bathrooms were the two rooms that were not shrinking</a:t>
            </a:r>
            <a:r>
              <a:rPr lang="en-US" sz="2800" dirty="0" smtClean="0"/>
              <a:t>.</a:t>
            </a:r>
            <a:br>
              <a:rPr lang="en-US" sz="2800" dirty="0" smtClean="0"/>
            </a:br>
            <a:r>
              <a:rPr lang="en-US" sz="2800" dirty="0"/>
              <a:t>Nor did they appreciate that when couples both worked, they wanted big refrigerators to cut down on trips to the supermarket.</a:t>
            </a:r>
            <a:endParaRPr lang="en-US" sz="2800" dirty="0">
              <a:cs typeface="B Nazanin" panose="00000400000000000000" pitchFamily="2" charset="-78"/>
            </a:endParaRPr>
          </a:p>
        </p:txBody>
      </p:sp>
    </p:spTree>
    <p:extLst>
      <p:ext uri="{BB962C8B-B14F-4D97-AF65-F5344CB8AC3E}">
        <p14:creationId xmlns:p14="http://schemas.microsoft.com/office/powerpoint/2010/main" val="3319802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Cloud skipper design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2"/>
        </a:lnRef>
        <a:fillRef idx="0">
          <a:schemeClr val="accent2"/>
        </a:fillRef>
        <a:effectRef idx="0">
          <a:schemeClr val="accent2"/>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Cloud skipper design template" id="{30DBBF30-EDA2-4408-9702-3B0A8AED6F12}" vid="{0F128B79-39D4-4007-9EC6-E245A2CC91E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A1AFEDE-5CAF-4D05-AC35-0F55C5366E1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Cloud skipper design slides</Template>
  <TotalTime>0</TotalTime>
  <Words>1346</Words>
  <Application>Microsoft Office PowerPoint</Application>
  <PresentationFormat>Widescreen</PresentationFormat>
  <Paragraphs>55</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B Nazanin</vt:lpstr>
      <vt:lpstr>Calibri</vt:lpstr>
      <vt:lpstr>Cambria</vt:lpstr>
      <vt:lpstr>Tahoma</vt:lpstr>
      <vt:lpstr>Cloud skipper design template</vt:lpstr>
      <vt:lpstr>    </vt:lpstr>
      <vt:lpstr>The great virtue of the scenario approach to planning is that it can push managers to think outside of the box, to anticipate what they might have to do in different situations, and to learn that the world is a complex and unpredictable place which places a premium on flexibility, rather than inflexible plans based on assumptions about the future that may turn out to be incorrect. </vt:lpstr>
      <vt:lpstr>In many cases, as a result of scenario planning organizations might pursue one dominant strategy, related to the scenario that is judged to be most likely, but make some investments that will pay off if other scenarios come to the fore </vt:lpstr>
      <vt:lpstr>Thus the current strategy of Shell is based on the assumption that the world will only gradually shift way from carbon-based fuels (its “Dynamics as Usual” scenario), but the company is also hedging its bets by investing in new energy technologies and mapping out a strategy to pursue Should its second scenario come to pass.</vt:lpstr>
      <vt:lpstr>Decentralized Planning   A mistake that some companies have made in constructing their strategic planning process has been to treat planning as an exclusively top management responsibility </vt:lpstr>
      <vt:lpstr>This ivory tower approach can result in strategic plans formulated in a vacuum by top managers who have little understanding or appreciation of current operating realities.</vt:lpstr>
      <vt:lpstr>Consequently, top managers may formulate strategies that do more harm than good.</vt:lpstr>
      <vt:lpstr>For example, when demographic data indicated that houses and families were shrinking, planners at GE’s appliance group concluded that smaller appliances were the wave of the future.</vt:lpstr>
      <vt:lpstr>Because they had little contact with homebuilders and retailers, they did not realize that kitchens and bathrooms were the two rooms that were not shrinking. Nor did they appreciate that when couples both worked, they wanted big refrigerators to cut down on trips to the supermarket.</vt:lpstr>
      <vt:lpstr>GE ended up wasting a lot of time designing small appliances with limited demand.</vt:lpstr>
      <vt:lpstr>The ivory tower concept of planning can also lead to tensions between corporate-, business-, and functional- level managers. </vt:lpstr>
      <vt:lpstr>The experience of GE’s appliance group is again illuminating. Many of the corporate managers in the planning group were recruited from consulting firms or top- flight business schools.</vt:lpstr>
      <vt:lpstr>Many of the functional managers took this pattern of recruitment to mean that corporate managers did not think they were smart enough to think through strategic problems for themselves.</vt:lpstr>
      <vt:lpstr>They felt shut out of the decision- making process, which they believed to be unfairly constituted.</vt:lpstr>
      <vt:lpstr>Out of this perceived lack of procedural justice grew an “us-versus- them” mind- set that quickly escalated into hostility.    As a result, even when the planners were right, operating managers would not listen to them. </vt:lpstr>
      <vt:lpstr>For example, the planners correctly recognized the importance of the globalization of the appliance market and the emerging Japanese threat. However, operating managers, who then saw Sears Roebuck as the competition, paid them little heed. </vt:lpstr>
      <vt:lpstr>Finally, ivory tower planning ignores the important strategic role of autonomous action by lower- level managers and serendipity.</vt:lpstr>
      <vt:lpstr>Correcting the ivory tower approach to planning requires recognizing that successful strategic planning encompasses managers at all levels of the corporation.</vt:lpstr>
      <vt:lpstr>Much of the best planning can and should be done by business and functional managers who are closest to the facts— planning should be decentralized.</vt:lpstr>
      <vt:lpstr>The role of corporate- level planners should be that of facilitators who help business and functional managers do the planning by setting the broad strategic goals of the organization and providing the resources required to identify the strategies that might be required to attain those goals.</vt:lpstr>
      <vt:lpstr>Strategic Decision Making   Even the best- designed strategic planning systems will fail to produce the desired results if managers do not use the information at their disposal effectively.</vt:lpstr>
      <vt:lpstr>Consequently, it is important that strategic managers learn to make better use of the information they have and understand the reasons why they sometimes make poor decisions.</vt:lpstr>
      <vt:lpstr>One important way in which managers can make better use of their knowledge and information is to understand and manage their emotions during the course of decision making.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2015-12-12T10:09:49Z</dcterms:created>
  <dcterms:modified xsi:type="dcterms:W3CDTF">2015-12-18T00:19:51Z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TC034605089991</vt:lpwstr>
  </property>
</Properties>
</file>