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5"/>
  </p:notesMasterIdLst>
  <p:handoutMasterIdLst>
    <p:handoutMasterId r:id="rId46"/>
  </p:handoutMasterIdLst>
  <p:sldIdLst>
    <p:sldId id="256" r:id="rId2"/>
    <p:sldId id="282" r:id="rId3"/>
    <p:sldId id="280" r:id="rId4"/>
    <p:sldId id="291" r:id="rId5"/>
    <p:sldId id="285" r:id="rId6"/>
    <p:sldId id="290" r:id="rId7"/>
    <p:sldId id="286" r:id="rId8"/>
    <p:sldId id="287" r:id="rId9"/>
    <p:sldId id="288" r:id="rId10"/>
    <p:sldId id="289" r:id="rId11"/>
    <p:sldId id="257" r:id="rId12"/>
    <p:sldId id="283" r:id="rId13"/>
    <p:sldId id="284" r:id="rId14"/>
    <p:sldId id="281" r:id="rId15"/>
    <p:sldId id="259" r:id="rId16"/>
    <p:sldId id="260" r:id="rId17"/>
    <p:sldId id="292" r:id="rId18"/>
    <p:sldId id="294" r:id="rId19"/>
    <p:sldId id="295" r:id="rId20"/>
    <p:sldId id="293"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6" r:id="rId36"/>
    <p:sldId id="277" r:id="rId37"/>
    <p:sldId id="278" r:id="rId38"/>
    <p:sldId id="279" r:id="rId39"/>
    <p:sldId id="296" r:id="rId40"/>
    <p:sldId id="297" r:id="rId41"/>
    <p:sldId id="298" r:id="rId42"/>
    <p:sldId id="299" r:id="rId43"/>
    <p:sldId id="27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00"/>
    <a:srgbClr val="2D7727"/>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06" autoAdjust="0"/>
    <p:restoredTop sz="94660"/>
  </p:normalViewPr>
  <p:slideViewPr>
    <p:cSldViewPr>
      <p:cViewPr varScale="1">
        <p:scale>
          <a:sx n="67" d="100"/>
          <a:sy n="67" d="100"/>
        </p:scale>
        <p:origin x="-63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8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52D196-6CEF-4BDC-9863-B594B3770C8A}" type="datetimeFigureOut">
              <a:rPr lang="en-US" smtClean="0"/>
              <a:pPr/>
              <a:t>5/23/2015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346BB6-0C1B-4B77-B38E-94ECB0953BB5}" type="slidenum">
              <a:rPr lang="en-US" smtClean="0"/>
              <a:pPr/>
              <a:t>‹#›</a:t>
            </a:fld>
            <a:endParaRPr lang="en-US"/>
          </a:p>
        </p:txBody>
      </p:sp>
    </p:spTree>
    <p:extLst>
      <p:ext uri="{BB962C8B-B14F-4D97-AF65-F5344CB8AC3E}">
        <p14:creationId xmlns="" xmlns:p14="http://schemas.microsoft.com/office/powerpoint/2010/main" val="6665170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AC0A0-56E4-4DE9-A27E-6E12B17D64E7}" type="datetimeFigureOut">
              <a:rPr lang="en-US" smtClean="0"/>
              <a:pPr/>
              <a:t>5/23/2015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0D06FA-F157-4C65-90B3-317B3328520E}" type="slidenum">
              <a:rPr lang="en-US" smtClean="0"/>
              <a:pPr/>
              <a:t>‹#›</a:t>
            </a:fld>
            <a:endParaRPr lang="en-US"/>
          </a:p>
        </p:txBody>
      </p:sp>
    </p:spTree>
    <p:extLst>
      <p:ext uri="{BB962C8B-B14F-4D97-AF65-F5344CB8AC3E}">
        <p14:creationId xmlns="" xmlns:p14="http://schemas.microsoft.com/office/powerpoint/2010/main" val="164727537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D0D06FA-F157-4C65-90B3-317B3328520E}" type="slidenum">
              <a:rPr lang="en-US" smtClean="0"/>
              <a:pPr/>
              <a:t>5</a:t>
            </a:fld>
            <a:endParaRPr lang="en-US"/>
          </a:p>
        </p:txBody>
      </p:sp>
    </p:spTree>
    <p:extLst>
      <p:ext uri="{BB962C8B-B14F-4D97-AF65-F5344CB8AC3E}">
        <p14:creationId xmlns="" xmlns:p14="http://schemas.microsoft.com/office/powerpoint/2010/main" val="173173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D0D06FA-F157-4C65-90B3-317B3328520E}" type="slidenum">
              <a:rPr lang="en-US" smtClean="0"/>
              <a:pPr/>
              <a:t>30</a:t>
            </a:fld>
            <a:endParaRPr lang="en-US"/>
          </a:p>
        </p:txBody>
      </p:sp>
    </p:spTree>
    <p:extLst>
      <p:ext uri="{BB962C8B-B14F-4D97-AF65-F5344CB8AC3E}">
        <p14:creationId xmlns="" xmlns:p14="http://schemas.microsoft.com/office/powerpoint/2010/main" val="371827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D0D06FA-F157-4C65-90B3-317B3328520E}" type="slidenum">
              <a:rPr lang="en-US" smtClean="0"/>
              <a:pPr/>
              <a:t>32</a:t>
            </a:fld>
            <a:endParaRPr lang="en-US"/>
          </a:p>
        </p:txBody>
      </p:sp>
    </p:spTree>
    <p:extLst>
      <p:ext uri="{BB962C8B-B14F-4D97-AF65-F5344CB8AC3E}">
        <p14:creationId xmlns="" xmlns:p14="http://schemas.microsoft.com/office/powerpoint/2010/main" val="2946634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3624E6-C08B-4562-BB6D-2D54FF5AA9C1}" type="datetime1">
              <a:rPr lang="fa-IR" smtClean="0"/>
              <a:pPr/>
              <a:t>1436/08/05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044036904"/>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D9232-4A43-407E-82E7-8AFA8289524A}" type="datetime1">
              <a:rPr lang="fa-IR" smtClean="0"/>
              <a:pPr/>
              <a:t>1436/08/05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759918441"/>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D9232-4A43-407E-82E7-8AFA8289524A}" type="datetime1">
              <a:rPr lang="fa-IR" smtClean="0"/>
              <a:pPr/>
              <a:t>1436/08/05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456907619"/>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D9232-4A43-407E-82E7-8AFA8289524A}" type="datetime1">
              <a:rPr lang="fa-IR" smtClean="0"/>
              <a:pPr/>
              <a:t>1436/08/05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 xmlns:p14="http://schemas.microsoft.com/office/powerpoint/2010/main" val="2277868290"/>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D9232-4A43-407E-82E7-8AFA8289524A}" type="datetime1">
              <a:rPr lang="fa-IR" smtClean="0"/>
              <a:pPr/>
              <a:t>1436/08/05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437376431"/>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ED9232-4A43-407E-82E7-8AFA8289524A}" type="datetime1">
              <a:rPr lang="fa-IR" smtClean="0"/>
              <a:pPr/>
              <a:t>1436/08/05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51363850"/>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ED9232-4A43-407E-82E7-8AFA8289524A}" type="datetime1">
              <a:rPr lang="fa-IR" smtClean="0"/>
              <a:pPr/>
              <a:t>1436/08/05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130020807"/>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E1B01-1C0F-4788-BE80-6A9F97C8DDC0}" type="datetime1">
              <a:rPr lang="fa-IR" smtClean="0"/>
              <a:pPr/>
              <a:t>1436/08/05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01366060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A513F-BC1E-4F12-8A02-2DAE60175C63}" type="datetime1">
              <a:rPr lang="fa-IR" smtClean="0"/>
              <a:pPr/>
              <a:t>1436/08/05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129637589"/>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FF1639-0F99-465C-9C84-537CF2A9F4E4}" type="datetime1">
              <a:rPr lang="fa-IR" smtClean="0"/>
              <a:pPr/>
              <a:t>1436/08/05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169527931"/>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D331C-6B4F-4FE4-9A64-94446B944F4A}" type="datetime1">
              <a:rPr lang="fa-IR" smtClean="0"/>
              <a:pPr/>
              <a:t>1436/08/05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20813557"/>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CDC34B-1306-4581-9F69-88EAC1B53663}" type="datetime1">
              <a:rPr lang="fa-IR" smtClean="0"/>
              <a:pPr/>
              <a:t>1436/08/05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145168557"/>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E86764-8021-4557-861C-3D9BAEF7FD87}" type="datetime1">
              <a:rPr lang="fa-IR" smtClean="0"/>
              <a:pPr/>
              <a:t>1436/08/05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4566284"/>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315CC48-905F-4FA8-936E-2F22D39696A4}" type="datetime1">
              <a:rPr lang="fa-IR" smtClean="0"/>
              <a:pPr/>
              <a:t>1436/08/05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501441891"/>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33BB01-64EC-4A21-96E9-0BB40659B419}" type="datetime1">
              <a:rPr lang="fa-IR" smtClean="0"/>
              <a:pPr/>
              <a:t>1436/08/05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678579937"/>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1B00878-DE9C-4A3E-98CA-8301D4BBFDB6}" type="datetime1">
              <a:rPr lang="fa-IR" smtClean="0"/>
              <a:pPr/>
              <a:t>1436/08/05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553294592"/>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9697E-B968-4410-BC30-777B0A6B3C7A}" type="datetime1">
              <a:rPr lang="fa-IR" smtClean="0"/>
              <a:pPr/>
              <a:t>1436/08/05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966676732"/>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FED9232-4A43-407E-82E7-8AFA8289524A}" type="datetime1">
              <a:rPr lang="fa-IR" smtClean="0"/>
              <a:pPr/>
              <a:t>1436/08/05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185364800"/>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fa.wikipedia.org/wiki/%D8%AF%D8%A7%D8%B1%D8%A7%DB%8C%DB%8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554867" cy="1143000"/>
          </a:xfrm>
        </p:spPr>
        <p:txBody>
          <a:bodyPr/>
          <a:lstStyle/>
          <a:p>
            <a:pPr algn="ctr"/>
            <a:r>
              <a:rPr lang="fa-IR" dirty="0" smtClean="0">
                <a:latin typeface="Titr" pitchFamily="2" charset="-78"/>
                <a:cs typeface="Titr" pitchFamily="2" charset="-78"/>
              </a:rPr>
              <a:t>به نام خدا</a:t>
            </a:r>
            <a:endParaRPr lang="en-US" dirty="0">
              <a:latin typeface="Titr" pitchFamily="2" charset="-78"/>
              <a:cs typeface="Titr" pitchFamily="2" charset="-78"/>
            </a:endParaRPr>
          </a:p>
        </p:txBody>
      </p:sp>
      <p:sp>
        <p:nvSpPr>
          <p:cNvPr id="3" name="Content Placeholder 2"/>
          <p:cNvSpPr>
            <a:spLocks noGrp="1"/>
          </p:cNvSpPr>
          <p:nvPr>
            <p:ph idx="1"/>
          </p:nvPr>
        </p:nvSpPr>
        <p:spPr>
          <a:xfrm>
            <a:off x="504908" y="1752600"/>
            <a:ext cx="6554867" cy="4648200"/>
          </a:xfrm>
        </p:spPr>
        <p:txBody>
          <a:bodyPr>
            <a:noAutofit/>
          </a:bodyPr>
          <a:lstStyle/>
          <a:p>
            <a:pPr marL="0" indent="0" algn="ctr" rtl="1">
              <a:buNone/>
            </a:pPr>
            <a:r>
              <a:rPr lang="fa-IR" sz="4000" b="1" dirty="0" smtClean="0">
                <a:solidFill>
                  <a:srgbClr val="002060"/>
                </a:solidFill>
                <a:effectLst>
                  <a:outerShdw blurRad="38100" dist="38100" dir="2700000" algn="tl">
                    <a:srgbClr val="000000">
                      <a:alpha val="43137"/>
                    </a:srgbClr>
                  </a:outerShdw>
                </a:effectLst>
                <a:cs typeface="B Bardiya" panose="00000400000000000000" pitchFamily="2" charset="-78"/>
              </a:rPr>
              <a:t>فصل چهارم  </a:t>
            </a:r>
          </a:p>
          <a:p>
            <a:pPr marL="0" indent="0" algn="ctr" rtl="1">
              <a:buNone/>
            </a:pPr>
            <a:r>
              <a:rPr lang="fa-IR" sz="2800" b="1" dirty="0" smtClean="0">
                <a:solidFill>
                  <a:srgbClr val="FF0000"/>
                </a:solidFill>
                <a:effectLst>
                  <a:outerShdw blurRad="38100" dist="38100" dir="2700000" algn="tl">
                    <a:srgbClr val="000000">
                      <a:alpha val="43137"/>
                    </a:srgbClr>
                  </a:outerShdw>
                </a:effectLst>
                <a:cs typeface="B Yekan" panose="00000400000000000000" pitchFamily="2" charset="-78"/>
              </a:rPr>
              <a:t>معرفی مدیریت ریسک</a:t>
            </a:r>
          </a:p>
          <a:p>
            <a:pPr marL="0" indent="0" algn="ctr" rtl="1">
              <a:buNone/>
            </a:pPr>
            <a:endParaRPr lang="fa-IR" sz="2800" b="1" dirty="0" smtClean="0">
              <a:solidFill>
                <a:srgbClr val="FF0000"/>
              </a:solidFill>
              <a:effectLst>
                <a:outerShdw blurRad="38100" dist="38100" dir="2700000" algn="tl">
                  <a:srgbClr val="000000">
                    <a:alpha val="43137"/>
                  </a:srgbClr>
                </a:outerShdw>
              </a:effectLst>
              <a:cs typeface="B Yekan" panose="00000400000000000000" pitchFamily="2" charset="-78"/>
            </a:endParaRPr>
          </a:p>
          <a:p>
            <a:pPr marL="0" indent="0" algn="ctr" rtl="1">
              <a:buNone/>
            </a:pPr>
            <a:r>
              <a:rPr lang="fa-IR" sz="2800" b="1" dirty="0" smtClean="0">
                <a:solidFill>
                  <a:srgbClr val="FFCC00"/>
                </a:solidFill>
                <a:effectLst>
                  <a:outerShdw blurRad="38100" dist="38100" dir="2700000" algn="tl">
                    <a:srgbClr val="000000">
                      <a:alpha val="43137"/>
                    </a:srgbClr>
                  </a:outerShdw>
                </a:effectLst>
                <a:cs typeface="Far.Arash" pitchFamily="2" charset="-78"/>
              </a:rPr>
              <a:t>استاد محترم : </a:t>
            </a:r>
            <a:r>
              <a:rPr lang="fa-IR" sz="4000" dirty="0" smtClean="0">
                <a:solidFill>
                  <a:srgbClr val="FFCC00"/>
                </a:solidFill>
                <a:effectLst>
                  <a:outerShdw blurRad="38100" dist="38100" dir="2700000" algn="tl">
                    <a:srgbClr val="000000">
                      <a:alpha val="43137"/>
                    </a:srgbClr>
                  </a:outerShdw>
                </a:effectLst>
                <a:cs typeface="Far.Arash" pitchFamily="2" charset="-78"/>
              </a:rPr>
              <a:t>جناب آقای دکتر ناطق گلستان</a:t>
            </a:r>
          </a:p>
          <a:p>
            <a:pPr marL="0" indent="0" algn="ctr" rtl="1">
              <a:buNone/>
            </a:pPr>
            <a:endParaRPr lang="fa-IR" sz="2800" b="1" dirty="0" smtClean="0">
              <a:solidFill>
                <a:srgbClr val="FFCC00"/>
              </a:solidFill>
              <a:effectLst>
                <a:outerShdw blurRad="38100" dist="38100" dir="2700000" algn="tl">
                  <a:srgbClr val="000000">
                    <a:alpha val="43137"/>
                  </a:srgbClr>
                </a:outerShdw>
              </a:effectLst>
              <a:cs typeface="Far.Arash" pitchFamily="2" charset="-78"/>
            </a:endParaRPr>
          </a:p>
          <a:p>
            <a:pPr marL="0" indent="0" algn="ctr" rtl="1">
              <a:buNone/>
            </a:pPr>
            <a:r>
              <a:rPr lang="fa-IR" sz="2800" b="1" dirty="0" smtClean="0">
                <a:solidFill>
                  <a:srgbClr val="FFCC00"/>
                </a:solidFill>
                <a:effectLst>
                  <a:outerShdw blurRad="38100" dist="38100" dir="2700000" algn="tl">
                    <a:srgbClr val="000000">
                      <a:alpha val="43137"/>
                    </a:srgbClr>
                  </a:outerShdw>
                </a:effectLst>
                <a:cs typeface="B Bardiya" panose="00000400000000000000" pitchFamily="2" charset="-78"/>
              </a:rPr>
              <a:t>گردآورنده : </a:t>
            </a:r>
            <a:r>
              <a:rPr lang="fa-IR" sz="2800" b="1" dirty="0" smtClean="0">
                <a:solidFill>
                  <a:srgbClr val="FFCC00"/>
                </a:solidFill>
                <a:effectLst>
                  <a:outerShdw blurRad="38100" dist="38100" dir="2700000" algn="tl">
                    <a:srgbClr val="000000">
                      <a:alpha val="43137"/>
                    </a:srgbClr>
                  </a:outerShdw>
                </a:effectLst>
                <a:cs typeface="B Yekan" panose="00000400000000000000" pitchFamily="2" charset="-78"/>
              </a:rPr>
              <a:t>غلامرضا میامی ، </a:t>
            </a:r>
            <a:r>
              <a:rPr lang="fa-IR" sz="2800" b="1" dirty="0">
                <a:solidFill>
                  <a:srgbClr val="FFCC00"/>
                </a:solidFill>
                <a:effectLst>
                  <a:outerShdw blurRad="38100" dist="38100" dir="2700000" algn="tl">
                    <a:srgbClr val="000000">
                      <a:alpha val="43137"/>
                    </a:srgbClr>
                  </a:outerShdw>
                </a:effectLst>
                <a:cs typeface="B Yekan" panose="00000400000000000000" pitchFamily="2" charset="-78"/>
              </a:rPr>
              <a:t>امیر فرهادی</a:t>
            </a:r>
          </a:p>
          <a:p>
            <a:pPr algn="ctr" rtl="1"/>
            <a:endParaRPr lang="fa-IR" sz="2800" b="1" dirty="0">
              <a:solidFill>
                <a:schemeClr val="tx1"/>
              </a:solidFill>
              <a:effectLst>
                <a:outerShdw blurRad="38100" dist="38100" dir="2700000" algn="tl">
                  <a:srgbClr val="000000">
                    <a:alpha val="43137"/>
                  </a:srgbClr>
                </a:outerShdw>
              </a:effectLst>
              <a:cs typeface="Far.Arash" pitchFamily="2" charset="-78"/>
            </a:endParaRPr>
          </a:p>
          <a:p>
            <a:pPr marL="0" indent="0" algn="ctr" rtl="1">
              <a:buNone/>
            </a:pPr>
            <a:r>
              <a:rPr lang="fa-IR" sz="4400" b="1" dirty="0">
                <a:solidFill>
                  <a:srgbClr val="00B050"/>
                </a:solidFill>
                <a:effectLst>
                  <a:outerShdw blurRad="38100" dist="38100" dir="2700000" algn="tl">
                    <a:srgbClr val="000000">
                      <a:alpha val="43137"/>
                    </a:srgbClr>
                  </a:outerShdw>
                </a:effectLst>
                <a:cs typeface="B Bardiya" panose="00000400000000000000" pitchFamily="2" charset="-78"/>
              </a:rPr>
              <a:t>بهار </a:t>
            </a:r>
            <a:r>
              <a:rPr lang="fa-IR" sz="4400" b="1" dirty="0">
                <a:solidFill>
                  <a:srgbClr val="FF0000"/>
                </a:solidFill>
                <a:effectLst>
                  <a:outerShdw blurRad="38100" dist="38100" dir="2700000" algn="tl">
                    <a:srgbClr val="000000">
                      <a:alpha val="43137"/>
                    </a:srgbClr>
                  </a:outerShdw>
                </a:effectLst>
                <a:cs typeface="B Bardiya" panose="00000400000000000000" pitchFamily="2" charset="-78"/>
              </a:rPr>
              <a:t>1394</a:t>
            </a:r>
            <a:endParaRPr lang="en-US" sz="4400" b="1" dirty="0">
              <a:solidFill>
                <a:srgbClr val="FF0000"/>
              </a:solidFill>
              <a:effectLst>
                <a:outerShdw blurRad="38100" dist="38100" dir="2700000" algn="tl">
                  <a:srgbClr val="000000">
                    <a:alpha val="43137"/>
                  </a:srgbClr>
                </a:outerShdw>
              </a:effectLst>
              <a:cs typeface="B Bardiya" panose="00000400000000000000"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 xmlns:p14="http://schemas.microsoft.com/office/powerpoint/2010/main" val="409785203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rtl="1">
              <a:buNone/>
            </a:pPr>
            <a:r>
              <a:rPr lang="fa-IR" dirty="0" smtClean="0"/>
              <a:t>یک شرکت میتواند از طریق توسعه محصول جدید یا توسعه بازارهای هدف یا تملک سایر شرکت ها و یا ادغام با آنها رشد پیدا کند . </a:t>
            </a:r>
          </a:p>
          <a:p>
            <a:pPr marL="0" indent="0" algn="just" rtl="1">
              <a:buNone/>
            </a:pPr>
            <a:r>
              <a:rPr lang="fa-IR" b="1" dirty="0" smtClean="0">
                <a:solidFill>
                  <a:srgbClr val="FF0000"/>
                </a:solidFill>
              </a:rPr>
              <a:t>مسئولیت پذیری : </a:t>
            </a:r>
            <a:r>
              <a:rPr lang="fa-IR" b="1" dirty="0" smtClean="0"/>
              <a:t>آخرین هدف مسئولیت اجتماعی است . که تاثیری را که یک خسارت بر سایر افراد یا جامعه خواهد گذاشت به حداقل می رساند .  بعنوان مثال یک خسارت شدید که باعث توقف عملیات کارخانه های در شهر کوچکی برای مدت طولانی می شود ، می تواند باعث آشفتگی اقتصادی قابل ملاحضه ای در یک شهر گردد </a:t>
            </a:r>
            <a:r>
              <a:rPr lang="fa-IR" b="1" dirty="0">
                <a:solidFill>
                  <a:schemeClr val="tx1">
                    <a:lumMod val="95000"/>
                  </a:schemeClr>
                </a:solidFill>
              </a:rPr>
              <a:t>.</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 xmlns:p14="http://schemas.microsoft.com/office/powerpoint/2010/main" val="3489120694"/>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059090" cy="609600"/>
          </a:xfrm>
        </p:spPr>
        <p:txBody>
          <a:bodyPr>
            <a:normAutofit/>
          </a:bodyPr>
          <a:lstStyle/>
          <a:p>
            <a:pPr algn="just" rtl="1"/>
            <a:r>
              <a:rPr lang="fa-IR" sz="2000" b="1" dirty="0" smtClean="0">
                <a:cs typeface="Far.Titr" pitchFamily="2" charset="-78"/>
              </a:rPr>
              <a:t> </a:t>
            </a:r>
            <a:r>
              <a:rPr lang="fa-IR" sz="3200" b="1" dirty="0" smtClean="0">
                <a:solidFill>
                  <a:srgbClr val="FFFF00"/>
                </a:solidFill>
                <a:cs typeface="Far.Titr" pitchFamily="2" charset="-78"/>
              </a:rPr>
              <a:t>وظایف و جایگاه مدیریت ریسک در سازمان :</a:t>
            </a:r>
            <a:endParaRPr lang="en-US" sz="2000" b="1" dirty="0">
              <a:solidFill>
                <a:srgbClr val="FFFF00"/>
              </a:solidFill>
              <a:cs typeface="Far.Titr" pitchFamily="2" charset="-78"/>
            </a:endParaRPr>
          </a:p>
        </p:txBody>
      </p:sp>
      <p:sp>
        <p:nvSpPr>
          <p:cNvPr id="3" name="Content Placeholder 2"/>
          <p:cNvSpPr>
            <a:spLocks noGrp="1"/>
          </p:cNvSpPr>
          <p:nvPr>
            <p:ph idx="1"/>
          </p:nvPr>
        </p:nvSpPr>
        <p:spPr>
          <a:xfrm>
            <a:off x="838200" y="1143000"/>
            <a:ext cx="6711654" cy="5109881"/>
          </a:xfrm>
        </p:spPr>
        <p:txBody>
          <a:bodyPr>
            <a:noAutofit/>
          </a:bodyPr>
          <a:lstStyle/>
          <a:p>
            <a:pPr marL="0" indent="0" algn="just" rtl="1">
              <a:buNone/>
            </a:pPr>
            <a:r>
              <a:rPr lang="en-US" sz="2800" b="1" dirty="0" smtClean="0">
                <a:cs typeface="Far.Nazanin" pitchFamily="2" charset="-78"/>
              </a:rPr>
              <a:t>    </a:t>
            </a:r>
            <a:r>
              <a:rPr lang="fa-IR" sz="2800" b="1" dirty="0" smtClean="0">
                <a:solidFill>
                  <a:srgbClr val="FF0000"/>
                </a:solidFill>
                <a:cs typeface="Far.Nazanin" pitchFamily="2" charset="-78"/>
              </a:rPr>
              <a:t>سازمان ها </a:t>
            </a:r>
            <a:r>
              <a:rPr lang="fa-IR" sz="2800" b="1" dirty="0" smtClean="0">
                <a:cs typeface="Far.Nazanin" pitchFamily="2" charset="-78"/>
              </a:rPr>
              <a:t>برای رسیدن به اهداف مشخصی به وجود می آیند و وظیفه مدیریت در سازمان ها، رسانیدن آنها به اهداف سازمانی تعیین شده است.</a:t>
            </a:r>
          </a:p>
          <a:p>
            <a:pPr marL="0" indent="0" algn="just" rtl="1">
              <a:buNone/>
            </a:pPr>
            <a:r>
              <a:rPr lang="en-US" sz="2800" b="1" dirty="0" smtClean="0">
                <a:solidFill>
                  <a:srgbClr val="FF0000"/>
                </a:solidFill>
                <a:cs typeface="Far.Nazanin" pitchFamily="2" charset="-78"/>
              </a:rPr>
              <a:t>    </a:t>
            </a:r>
            <a:r>
              <a:rPr lang="fa-IR" sz="2800" b="1" dirty="0" smtClean="0">
                <a:solidFill>
                  <a:srgbClr val="FF0000"/>
                </a:solidFill>
                <a:cs typeface="Far.Nazanin" pitchFamily="2" charset="-78"/>
              </a:rPr>
              <a:t>مدیریت </a:t>
            </a:r>
            <a:r>
              <a:rPr lang="fa-IR" sz="2800" b="1" dirty="0" smtClean="0">
                <a:cs typeface="Far.Nazanin" pitchFamily="2" charset="-78"/>
              </a:rPr>
              <a:t>باید برای رسیدن به اهداف تعیین شده، یک برنامه مشخص تدوین نماید و به کمک منابع سازمانی آن را به مرحله اجرا در آورد و با پایش مستمر نتایج، انحرافات را اصلاح کند تا با دستیابی به مقاصد تعیین شده، انتظارات سهام داران یا مالکیت شرکت را برآورده نماید.</a:t>
            </a:r>
          </a:p>
          <a:p>
            <a:pPr marL="0" indent="0" algn="just" rtl="1">
              <a:buNone/>
            </a:pPr>
            <a:r>
              <a:rPr lang="en-US" sz="2800" b="1" dirty="0" smtClean="0">
                <a:cs typeface="Far.Nazanin" pitchFamily="2" charset="-78"/>
              </a:rPr>
              <a:t> </a:t>
            </a:r>
            <a:r>
              <a:rPr lang="fa-IR" sz="2800" b="1" dirty="0" smtClean="0">
                <a:cs typeface="Far.Nazanin" pitchFamily="2" charset="-78"/>
              </a:rPr>
              <a:t>احتمال انحراف از نتایج و مقاصد تعیین شده</a:t>
            </a:r>
            <a:r>
              <a:rPr lang="fa-IR" sz="4000" b="1" dirty="0" smtClean="0">
                <a:solidFill>
                  <a:srgbClr val="FF0000"/>
                </a:solidFill>
                <a:cs typeface="Far.Nazanin" pitchFamily="2" charset="-78"/>
              </a:rPr>
              <a:t> </a:t>
            </a:r>
            <a:r>
              <a:rPr lang="fa-IR" sz="4000" b="1" u="sng" dirty="0" smtClean="0">
                <a:solidFill>
                  <a:srgbClr val="FF0000"/>
                </a:solidFill>
                <a:cs typeface="Far.Nazanin" pitchFamily="2" charset="-78"/>
              </a:rPr>
              <a:t>ریسک</a:t>
            </a:r>
            <a:r>
              <a:rPr lang="fa-IR" sz="4000" b="1" dirty="0" smtClean="0">
                <a:solidFill>
                  <a:srgbClr val="FF0000"/>
                </a:solidFill>
                <a:cs typeface="Far.Nazanin" pitchFamily="2" charset="-78"/>
              </a:rPr>
              <a:t> </a:t>
            </a:r>
            <a:r>
              <a:rPr lang="fa-IR" sz="2800" b="1" dirty="0" smtClean="0">
                <a:cs typeface="Far.Nazanin" pitchFamily="2" charset="-78"/>
              </a:rPr>
              <a:t>نام دارد.</a:t>
            </a:r>
          </a:p>
          <a:p>
            <a:pPr marL="0" indent="0" algn="just" rtl="1">
              <a:buNone/>
            </a:pPr>
            <a:r>
              <a:rPr lang="en-US" sz="2800" b="1" dirty="0" smtClean="0">
                <a:cs typeface="Far.Nazanin" pitchFamily="2" charset="-78"/>
              </a:rPr>
              <a:t>   </a:t>
            </a:r>
            <a:r>
              <a:rPr lang="fa-IR" sz="2800" b="1" dirty="0" smtClean="0">
                <a:cs typeface="Far.Nazanin" pitchFamily="2" charset="-78"/>
              </a:rPr>
              <a:t>امروزه در اکثر سازمان ها در کشورهای پیشرفته، صرف نظر از اندازه و نوع فعالیت ، اجرای وظایف مدیریت ریسک به عهده عالی ترین مقام های مالی شرکت می باشد و با عنوان های مدیر ریسک، معاون مدیرعامل در مدیریت ریسک، مدیر ریسک و بیمه مشغول فعالیت می باشند.</a:t>
            </a:r>
            <a:endParaRPr lang="en-US" sz="2800" b="1" dirty="0">
              <a:cs typeface="Far.Nazanin" pitchFamily="2" charset="-78"/>
            </a:endParaRPr>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 xmlns:p14="http://schemas.microsoft.com/office/powerpoint/2010/main" val="48582115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r>
            <a:br>
              <a:rPr lang="fa-IR" dirty="0" smtClean="0"/>
            </a:b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descr="http://www.115115.ir/wp-content/uploads/2014/05/Training_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6171" y="1479936"/>
            <a:ext cx="7252457" cy="3737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339172381"/>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1143000"/>
          </a:xfrm>
        </p:spPr>
        <p:txBody>
          <a:bodyPr/>
          <a:lstStyle/>
          <a:p>
            <a:endParaRPr lang="fa-IR" dirty="0"/>
          </a:p>
        </p:txBody>
      </p:sp>
      <p:sp>
        <p:nvSpPr>
          <p:cNvPr id="3" name="Content Placeholder 2"/>
          <p:cNvSpPr>
            <a:spLocks noGrp="1"/>
          </p:cNvSpPr>
          <p:nvPr>
            <p:ph idx="1"/>
          </p:nvPr>
        </p:nvSpPr>
        <p:spPr>
          <a:xfrm>
            <a:off x="304800" y="1219200"/>
            <a:ext cx="7772400" cy="5105406"/>
          </a:xfrm>
        </p:spPr>
        <p:txBody>
          <a:bodyPr/>
          <a:lstStyle/>
          <a:p>
            <a:pPr marL="0" indent="0" algn="r" rtl="1">
              <a:buNone/>
            </a:pPr>
            <a:r>
              <a:rPr lang="fa-IR" sz="2800" dirty="0" smtClean="0">
                <a:solidFill>
                  <a:srgbClr val="FFFF00"/>
                </a:solidFill>
              </a:rPr>
              <a:t>وظایف عمده مدیریت ریسک :</a:t>
            </a:r>
          </a:p>
          <a:p>
            <a:pPr marL="0" indent="0" algn="r" rtl="1">
              <a:buNone/>
            </a:pPr>
            <a:endParaRPr lang="en-US" dirty="0">
              <a:solidFill>
                <a:srgbClr val="FFFF00"/>
              </a:solidFill>
            </a:endParaRPr>
          </a:p>
          <a:p>
            <a:pPr marL="0" indent="0" algn="just" rtl="1">
              <a:buNone/>
            </a:pPr>
            <a:r>
              <a:rPr lang="fa-IR" dirty="0" smtClean="0"/>
              <a:t>بسته به نوع فعالیت ، اهداف و رسالت اصلی سازمان ، یک بیانیه و ماموریت کلی برای واحد </a:t>
            </a:r>
          </a:p>
          <a:p>
            <a:pPr marL="0" indent="0" algn="just" rtl="1">
              <a:buNone/>
            </a:pPr>
            <a:r>
              <a:rPr lang="fa-IR" dirty="0" smtClean="0"/>
              <a:t>مدیریت ریسک  سازمان تعریف میشود  که  بیانگر چارچوب اصلی مساعدت های مدیریت  </a:t>
            </a:r>
          </a:p>
          <a:p>
            <a:pPr marL="0" indent="0" algn="just" rtl="1">
              <a:buNone/>
            </a:pPr>
            <a:r>
              <a:rPr lang="fa-IR" dirty="0" smtClean="0"/>
              <a:t>ریسک برای دستیابی به اهداف عالی سازمان است . </a:t>
            </a:r>
          </a:p>
          <a:p>
            <a:pPr marL="0" indent="0" algn="just" rtl="1">
              <a:buNone/>
            </a:pPr>
            <a:r>
              <a:rPr lang="fa-IR" dirty="0" smtClean="0">
                <a:solidFill>
                  <a:srgbClr val="FF0000"/>
                </a:solidFill>
              </a:rPr>
              <a:t>برای مثال : </a:t>
            </a:r>
          </a:p>
          <a:p>
            <a:pPr marL="0" indent="0" algn="just" rtl="1">
              <a:buNone/>
            </a:pPr>
            <a:r>
              <a:rPr lang="fa-IR" dirty="0" smtClean="0"/>
              <a:t>در مورد اموال و دارایی های فیزیکی با عنوان ((حفاظت از منابع فیزیکی سازمان در مقابل </a:t>
            </a:r>
          </a:p>
          <a:p>
            <a:pPr marL="0" indent="0" algn="just" rtl="1">
              <a:buNone/>
            </a:pPr>
            <a:r>
              <a:rPr lang="fa-IR" dirty="0" smtClean="0"/>
              <a:t>حوادث فاجعه آمیز )) بیان میگردد .در خصوص کارکنان سازمان با عنوان ((صیانت از منابع </a:t>
            </a:r>
          </a:p>
          <a:p>
            <a:pPr marL="0" indent="0" algn="just" rtl="1">
              <a:buNone/>
            </a:pPr>
            <a:r>
              <a:rPr lang="fa-IR" dirty="0" smtClean="0"/>
              <a:t>انسانی و ایجاد محیط کاری ایمن )) و در باب وجوه نقد و سرمایه شرکت با عنوان ((حفاظت </a:t>
            </a:r>
          </a:p>
          <a:p>
            <a:pPr marL="0" indent="0" algn="just" rtl="1">
              <a:buNone/>
            </a:pPr>
            <a:r>
              <a:rPr lang="fa-IR" dirty="0" smtClean="0"/>
              <a:t>از منابع مالی سازمان و ایمن سازی گردش وجوه نقد و سرمایه گذاری مطمن )) بیان میشود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 xmlns:p14="http://schemas.microsoft.com/office/powerpoint/2010/main" val="1527579891"/>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4000" dirty="0">
                <a:solidFill>
                  <a:srgbClr val="FFFF00"/>
                </a:solidFill>
                <a:cs typeface="Far.Titr" pitchFamily="2" charset="-78"/>
              </a:rPr>
              <a:t>فرایند مدیریت ریسک :</a:t>
            </a:r>
            <a:endParaRPr lang="en-US" sz="4000" dirty="0">
              <a:solidFill>
                <a:srgbClr val="FFFF00"/>
              </a:solidFill>
            </a:endParaRPr>
          </a:p>
        </p:txBody>
      </p:sp>
      <p:sp>
        <p:nvSpPr>
          <p:cNvPr id="3" name="Content Placeholder 2"/>
          <p:cNvSpPr>
            <a:spLocks noGrp="1"/>
          </p:cNvSpPr>
          <p:nvPr>
            <p:ph idx="1"/>
          </p:nvPr>
        </p:nvSpPr>
        <p:spPr/>
        <p:txBody>
          <a:bodyPr>
            <a:noAutofit/>
          </a:bodyPr>
          <a:lstStyle/>
          <a:p>
            <a:pPr marL="0" indent="0" algn="just" rtl="1">
              <a:buNone/>
            </a:pPr>
            <a:r>
              <a:rPr lang="fa-IR" sz="2400" b="1" dirty="0" smtClean="0">
                <a:effectLst>
                  <a:outerShdw blurRad="38100" dist="38100" dir="2700000" algn="tl">
                    <a:srgbClr val="000000">
                      <a:alpha val="43137"/>
                    </a:srgbClr>
                  </a:outerShdw>
                </a:effectLst>
                <a:cs typeface="Far.Nazanin" pitchFamily="2" charset="-78"/>
              </a:rPr>
              <a:t>گام اول : </a:t>
            </a:r>
            <a:r>
              <a:rPr lang="fa-IR" sz="2400" b="1" dirty="0" smtClean="0">
                <a:solidFill>
                  <a:srgbClr val="FF0000"/>
                </a:solidFill>
                <a:effectLst>
                  <a:outerShdw blurRad="38100" dist="38100" dir="2700000" algn="tl">
                    <a:srgbClr val="000000">
                      <a:alpha val="43137"/>
                    </a:srgbClr>
                  </a:outerShdw>
                </a:effectLst>
                <a:cs typeface="Far.Nazanin" pitchFamily="2" charset="-78"/>
              </a:rPr>
              <a:t>شناسایی </a:t>
            </a:r>
            <a:r>
              <a:rPr lang="fa-IR" sz="2400" b="1" dirty="0">
                <a:solidFill>
                  <a:srgbClr val="FF0000"/>
                </a:solidFill>
                <a:effectLst>
                  <a:outerShdw blurRad="38100" dist="38100" dir="2700000" algn="tl">
                    <a:srgbClr val="000000">
                      <a:alpha val="43137"/>
                    </a:srgbClr>
                  </a:outerShdw>
                </a:effectLst>
                <a:cs typeface="Far.Nazanin" pitchFamily="2" charset="-78"/>
              </a:rPr>
              <a:t>موارد در معرض </a:t>
            </a:r>
            <a:r>
              <a:rPr lang="fa-IR" sz="2400" b="1" dirty="0" smtClean="0">
                <a:solidFill>
                  <a:srgbClr val="FF0000"/>
                </a:solidFill>
                <a:effectLst>
                  <a:outerShdw blurRad="38100" dist="38100" dir="2700000" algn="tl">
                    <a:srgbClr val="000000">
                      <a:alpha val="43137"/>
                    </a:srgbClr>
                  </a:outerShdw>
                </a:effectLst>
                <a:cs typeface="Far.Nazanin" pitchFamily="2" charset="-78"/>
              </a:rPr>
              <a:t>خسارت</a:t>
            </a:r>
          </a:p>
          <a:p>
            <a:pPr marL="0" indent="0" algn="just" rtl="1">
              <a:buNone/>
            </a:pPr>
            <a:endParaRPr lang="fa-IR" sz="2400" b="1" dirty="0" smtClean="0">
              <a:solidFill>
                <a:srgbClr val="FF0000"/>
              </a:solidFill>
              <a:effectLst>
                <a:outerShdw blurRad="38100" dist="38100" dir="2700000" algn="tl">
                  <a:srgbClr val="000000">
                    <a:alpha val="43137"/>
                  </a:srgbClr>
                </a:outerShdw>
              </a:effectLst>
              <a:cs typeface="Far.Nazanin" pitchFamily="2" charset="-78"/>
            </a:endParaRPr>
          </a:p>
          <a:p>
            <a:pPr marL="0" indent="0" algn="just" rtl="1">
              <a:buNone/>
            </a:pPr>
            <a:r>
              <a:rPr lang="fa-IR" sz="2400" b="1" dirty="0" smtClean="0">
                <a:effectLst>
                  <a:outerShdw blurRad="38100" dist="38100" dir="2700000" algn="tl">
                    <a:srgbClr val="000000">
                      <a:alpha val="43137"/>
                    </a:srgbClr>
                  </a:outerShdw>
                </a:effectLst>
                <a:cs typeface="Far.Nazanin" pitchFamily="2" charset="-78"/>
              </a:rPr>
              <a:t>گام دوم :  </a:t>
            </a:r>
            <a:r>
              <a:rPr lang="fa-IR" sz="2400" b="1" dirty="0" smtClean="0">
                <a:solidFill>
                  <a:srgbClr val="FF0000"/>
                </a:solidFill>
                <a:effectLst>
                  <a:outerShdw blurRad="38100" dist="38100" dir="2700000" algn="tl">
                    <a:srgbClr val="000000">
                      <a:alpha val="43137"/>
                    </a:srgbClr>
                  </a:outerShdw>
                </a:effectLst>
                <a:cs typeface="Far.Nazanin" pitchFamily="2" charset="-78"/>
              </a:rPr>
              <a:t>تجزیه </a:t>
            </a:r>
            <a:r>
              <a:rPr lang="fa-IR" sz="2400" b="1" dirty="0">
                <a:solidFill>
                  <a:srgbClr val="FF0000"/>
                </a:solidFill>
                <a:effectLst>
                  <a:outerShdw blurRad="38100" dist="38100" dir="2700000" algn="tl">
                    <a:srgbClr val="000000">
                      <a:alpha val="43137"/>
                    </a:srgbClr>
                  </a:outerShdw>
                </a:effectLst>
                <a:cs typeface="Far.Nazanin" pitchFamily="2" charset="-78"/>
              </a:rPr>
              <a:t>و تحلیل موارد در معرض </a:t>
            </a:r>
            <a:r>
              <a:rPr lang="fa-IR" sz="2400" b="1" dirty="0" smtClean="0">
                <a:solidFill>
                  <a:srgbClr val="FF0000"/>
                </a:solidFill>
                <a:effectLst>
                  <a:outerShdw blurRad="38100" dist="38100" dir="2700000" algn="tl">
                    <a:srgbClr val="000000">
                      <a:alpha val="43137"/>
                    </a:srgbClr>
                  </a:outerShdw>
                </a:effectLst>
                <a:cs typeface="Far.Nazanin" pitchFamily="2" charset="-78"/>
              </a:rPr>
              <a:t>خسارت</a:t>
            </a:r>
          </a:p>
          <a:p>
            <a:pPr marL="0" indent="0" algn="just" rtl="1">
              <a:buNone/>
            </a:pPr>
            <a:endParaRPr lang="fa-IR" sz="2400" b="1" dirty="0" smtClean="0">
              <a:solidFill>
                <a:srgbClr val="FF0000"/>
              </a:solidFill>
              <a:effectLst>
                <a:outerShdw blurRad="38100" dist="38100" dir="2700000" algn="tl">
                  <a:srgbClr val="000000">
                    <a:alpha val="43137"/>
                  </a:srgbClr>
                </a:outerShdw>
              </a:effectLst>
              <a:cs typeface="Far.Nazanin" pitchFamily="2" charset="-78"/>
            </a:endParaRPr>
          </a:p>
          <a:p>
            <a:pPr marL="0" indent="0" algn="just" rtl="1">
              <a:buNone/>
            </a:pPr>
            <a:r>
              <a:rPr lang="fa-IR" sz="2400" b="1" dirty="0" smtClean="0">
                <a:effectLst>
                  <a:outerShdw blurRad="38100" dist="38100" dir="2700000" algn="tl">
                    <a:srgbClr val="000000">
                      <a:alpha val="43137"/>
                    </a:srgbClr>
                  </a:outerShdw>
                </a:effectLst>
                <a:cs typeface="Far.Nazanin" pitchFamily="2" charset="-78"/>
              </a:rPr>
              <a:t>گام سوم : </a:t>
            </a:r>
            <a:r>
              <a:rPr lang="fa-IR" sz="2400" b="1" dirty="0" smtClean="0">
                <a:solidFill>
                  <a:srgbClr val="FF0000"/>
                </a:solidFill>
                <a:effectLst>
                  <a:outerShdw blurRad="38100" dist="38100" dir="2700000" algn="tl">
                    <a:srgbClr val="000000">
                      <a:alpha val="43137"/>
                    </a:srgbClr>
                  </a:outerShdw>
                </a:effectLst>
                <a:cs typeface="Far.Nazanin" pitchFamily="2" charset="-78"/>
              </a:rPr>
              <a:t>انتخاب </a:t>
            </a:r>
            <a:r>
              <a:rPr lang="fa-IR" sz="2400" b="1" dirty="0">
                <a:solidFill>
                  <a:srgbClr val="FF0000"/>
                </a:solidFill>
                <a:effectLst>
                  <a:outerShdw blurRad="38100" dist="38100" dir="2700000" algn="tl">
                    <a:srgbClr val="000000">
                      <a:alpha val="43137"/>
                    </a:srgbClr>
                  </a:outerShdw>
                </a:effectLst>
                <a:cs typeface="Far.Nazanin" pitchFamily="2" charset="-78"/>
              </a:rPr>
              <a:t>روش های مناسب برای اداره موارد در معرض </a:t>
            </a:r>
            <a:r>
              <a:rPr lang="fa-IR" sz="2400" b="1" dirty="0" smtClean="0">
                <a:solidFill>
                  <a:srgbClr val="FF0000"/>
                </a:solidFill>
                <a:effectLst>
                  <a:outerShdw blurRad="38100" dist="38100" dir="2700000" algn="tl">
                    <a:srgbClr val="000000">
                      <a:alpha val="43137"/>
                    </a:srgbClr>
                  </a:outerShdw>
                </a:effectLst>
                <a:cs typeface="Far.Nazanin" pitchFamily="2" charset="-78"/>
              </a:rPr>
              <a:t>خطر</a:t>
            </a:r>
          </a:p>
          <a:p>
            <a:pPr marL="0" indent="0" algn="just" rtl="1">
              <a:buNone/>
            </a:pPr>
            <a:endParaRPr lang="fa-IR" sz="2400" b="1" dirty="0" smtClean="0">
              <a:solidFill>
                <a:srgbClr val="FF0000"/>
              </a:solidFill>
              <a:effectLst>
                <a:outerShdw blurRad="38100" dist="38100" dir="2700000" algn="tl">
                  <a:srgbClr val="000000">
                    <a:alpha val="43137"/>
                  </a:srgbClr>
                </a:outerShdw>
              </a:effectLst>
              <a:cs typeface="Far.Nazanin" pitchFamily="2" charset="-78"/>
            </a:endParaRPr>
          </a:p>
          <a:p>
            <a:pPr marL="0" indent="0" algn="just" rtl="1">
              <a:buNone/>
            </a:pPr>
            <a:r>
              <a:rPr lang="fa-IR" sz="2400" b="1" dirty="0" smtClean="0">
                <a:effectLst>
                  <a:outerShdw blurRad="38100" dist="38100" dir="2700000" algn="tl">
                    <a:srgbClr val="000000">
                      <a:alpha val="43137"/>
                    </a:srgbClr>
                  </a:outerShdw>
                </a:effectLst>
                <a:cs typeface="Far.Nazanin" pitchFamily="2" charset="-78"/>
              </a:rPr>
              <a:t>گام چهارم : </a:t>
            </a:r>
            <a:r>
              <a:rPr lang="fa-IR" sz="2400" b="1" dirty="0" smtClean="0">
                <a:solidFill>
                  <a:srgbClr val="FF0000"/>
                </a:solidFill>
                <a:effectLst>
                  <a:outerShdw blurRad="38100" dist="38100" dir="2700000" algn="tl">
                    <a:srgbClr val="000000">
                      <a:alpha val="43137"/>
                    </a:srgbClr>
                  </a:outerShdw>
                </a:effectLst>
                <a:cs typeface="Far.Nazanin" pitchFamily="2" charset="-78"/>
              </a:rPr>
              <a:t>اجرا </a:t>
            </a:r>
            <a:r>
              <a:rPr lang="fa-IR" sz="2400" b="1" dirty="0">
                <a:solidFill>
                  <a:srgbClr val="FF0000"/>
                </a:solidFill>
                <a:effectLst>
                  <a:outerShdw blurRad="38100" dist="38100" dir="2700000" algn="tl">
                    <a:srgbClr val="000000">
                      <a:alpha val="43137"/>
                    </a:srgbClr>
                  </a:outerShdw>
                </a:effectLst>
                <a:cs typeface="Far.Nazanin" pitchFamily="2" charset="-78"/>
              </a:rPr>
              <a:t>و پایش برنامه مدیریت ریسک</a:t>
            </a:r>
          </a:p>
          <a:p>
            <a:pPr marL="0" indent="0" algn="just" rtl="1">
              <a:buNone/>
            </a:pPr>
            <a:endParaRPr lang="en-US" sz="2400" dirty="0">
              <a:solidFill>
                <a:srgbClr val="FF0000"/>
              </a:solidFill>
            </a:endParaRPr>
          </a:p>
        </p:txBody>
      </p:sp>
      <p:sp>
        <p:nvSpPr>
          <p:cNvPr id="4" name="Footer Placeholder 3"/>
          <p:cNvSpPr>
            <a:spLocks noGrp="1"/>
          </p:cNvSpPr>
          <p:nvPr>
            <p:ph type="ftr" sz="quarter" idx="11"/>
          </p:nvPr>
        </p:nvSpPr>
        <p:spPr>
          <a:xfrm rot="5400000">
            <a:off x="6141865" y="3354842"/>
            <a:ext cx="3859795" cy="45719"/>
          </a:xfrm>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6" name="AutoShape 2" descr="https://encrypted-tbn0.gstatic.com/images?q=tbn:ANd9GcTWqM8RblO5bflVp3ck34Ptnd0Y9NplLMXNoxvnxtEYf-ZKSm6i"/>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8300" y="1057915"/>
            <a:ext cx="3033059" cy="2209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916605213"/>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4400" dirty="0" smtClean="0">
                <a:solidFill>
                  <a:srgbClr val="FFFF00"/>
                </a:solidFill>
                <a:cs typeface="Far.Titr" pitchFamily="2" charset="-78"/>
              </a:rPr>
              <a:t>فرایند مدیریت ریسک :</a:t>
            </a:r>
            <a:r>
              <a:rPr lang="fa-IR" sz="2000" dirty="0" smtClean="0">
                <a:cs typeface="Far.Titr" pitchFamily="2" charset="-78"/>
              </a:rPr>
              <a:t>	</a:t>
            </a:r>
            <a:endParaRPr lang="en-US" sz="2000" dirty="0">
              <a:cs typeface="Far.Titr" pitchFamily="2" charset="-78"/>
            </a:endParaRPr>
          </a:p>
        </p:txBody>
      </p:sp>
      <p:sp>
        <p:nvSpPr>
          <p:cNvPr id="3" name="Content Placeholder 2"/>
          <p:cNvSpPr>
            <a:spLocks noGrp="1"/>
          </p:cNvSpPr>
          <p:nvPr>
            <p:ph idx="1"/>
          </p:nvPr>
        </p:nvSpPr>
        <p:spPr>
          <a:xfrm>
            <a:off x="827700" y="2052925"/>
            <a:ext cx="6711654" cy="4576475"/>
          </a:xfrm>
        </p:spPr>
        <p:txBody>
          <a:bodyPr>
            <a:normAutofit fontScale="92500" lnSpcReduction="20000"/>
          </a:bodyPr>
          <a:lstStyle/>
          <a:p>
            <a:pPr marL="0" indent="0" algn="just" rtl="1">
              <a:buNone/>
            </a:pPr>
            <a:r>
              <a:rPr lang="fa-IR" sz="2200" dirty="0" smtClean="0">
                <a:solidFill>
                  <a:srgbClr val="CC0000"/>
                </a:solidFill>
                <a:cs typeface="Far.Titr" pitchFamily="2" charset="-78"/>
              </a:rPr>
              <a:t>     </a:t>
            </a:r>
            <a:r>
              <a:rPr lang="fa-IR" sz="3000" dirty="0" smtClean="0">
                <a:solidFill>
                  <a:srgbClr val="CC0000"/>
                </a:solidFill>
                <a:cs typeface="Far.Titr" pitchFamily="2" charset="-78"/>
              </a:rPr>
              <a:t>گام اول : شناسایی موارد در معرض خسارت</a:t>
            </a:r>
          </a:p>
          <a:p>
            <a:pPr marL="0" indent="0" algn="just" rtl="1">
              <a:buNone/>
            </a:pPr>
            <a:endParaRPr lang="fa-IR" sz="2600" dirty="0" smtClean="0">
              <a:cs typeface="Far.Titr" pitchFamily="2" charset="-78"/>
            </a:endParaRPr>
          </a:p>
          <a:p>
            <a:pPr marL="0" indent="0" algn="just" rtl="1">
              <a:buNone/>
            </a:pPr>
            <a:r>
              <a:rPr lang="fa-IR" sz="2600" b="1" dirty="0" smtClean="0">
                <a:cs typeface="Far.Nazanin" pitchFamily="2" charset="-78"/>
              </a:rPr>
              <a:t>     1- اموال در معرض خسارت</a:t>
            </a:r>
          </a:p>
          <a:p>
            <a:pPr marL="0" indent="0" algn="r" rtl="1">
              <a:buNone/>
            </a:pPr>
            <a:r>
              <a:rPr lang="fa-IR" sz="2600" b="1" dirty="0" smtClean="0">
                <a:cs typeface="Far.Nazanin" pitchFamily="2" charset="-78"/>
              </a:rPr>
              <a:t>    2- مسئولیت در معرض خسارت</a:t>
            </a:r>
          </a:p>
          <a:p>
            <a:pPr marL="0" indent="0" algn="just" rtl="1">
              <a:buNone/>
            </a:pPr>
            <a:r>
              <a:rPr lang="fa-IR" sz="2600" b="1" dirty="0" smtClean="0">
                <a:cs typeface="Far.Nazanin" pitchFamily="2" charset="-78"/>
              </a:rPr>
              <a:t>    3- درآمد تجاری در معرض خسارت</a:t>
            </a:r>
          </a:p>
          <a:p>
            <a:pPr marL="0" indent="0" algn="just" rtl="1">
              <a:buNone/>
            </a:pPr>
            <a:r>
              <a:rPr lang="fa-IR" sz="2600" b="1" dirty="0" smtClean="0">
                <a:cs typeface="Far.Nazanin" pitchFamily="2" charset="-78"/>
              </a:rPr>
              <a:t>    4- منابع انسانی در معرض خسارت</a:t>
            </a:r>
          </a:p>
          <a:p>
            <a:pPr marL="0" indent="0" algn="just" rtl="1">
              <a:buNone/>
            </a:pPr>
            <a:r>
              <a:rPr lang="fa-IR" sz="2600" b="1" dirty="0" smtClean="0">
                <a:cs typeface="Far.Nazanin" pitchFamily="2" charset="-78"/>
              </a:rPr>
              <a:t>    5- موارد در معرض خسارت مربوط به جرم و جنایت</a:t>
            </a:r>
          </a:p>
          <a:p>
            <a:pPr marL="0" indent="0" algn="just" rtl="1">
              <a:buNone/>
            </a:pPr>
            <a:r>
              <a:rPr lang="fa-IR" sz="2600" b="1" dirty="0" smtClean="0">
                <a:cs typeface="Far.Nazanin" pitchFamily="2" charset="-78"/>
              </a:rPr>
              <a:t>    6- موارد در معرض خسارت مربوط به مزایای کارکنان</a:t>
            </a:r>
          </a:p>
          <a:p>
            <a:pPr marL="0" indent="0" algn="just" rtl="1">
              <a:buNone/>
            </a:pPr>
            <a:r>
              <a:rPr lang="fa-IR" sz="2600" b="1" dirty="0" smtClean="0">
                <a:cs typeface="Far.Nazanin" pitchFamily="2" charset="-78"/>
              </a:rPr>
              <a:t>    7- موارد در معرض خسارت خارجی</a:t>
            </a:r>
          </a:p>
          <a:p>
            <a:pPr marL="0" indent="0" algn="just" rtl="1">
              <a:buNone/>
            </a:pPr>
            <a:r>
              <a:rPr lang="fa-IR" sz="2600" b="1" dirty="0" smtClean="0">
                <a:cs typeface="Far.Nazanin" pitchFamily="2" charset="-78"/>
              </a:rPr>
              <a:t>    8- اعتبار و شهرت عمومی شرکت</a:t>
            </a:r>
            <a:endParaRPr lang="en-US" sz="2600" b="1" dirty="0">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3170" y="1063423"/>
            <a:ext cx="2447559" cy="3220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222279524"/>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200" dirty="0" smtClean="0">
                <a:solidFill>
                  <a:srgbClr val="FFFF00"/>
                </a:solidFill>
                <a:cs typeface="Far.Titr" pitchFamily="2" charset="-78"/>
              </a:rPr>
              <a:t>منابع اطلاعاتی در اختیار مدیر:</a:t>
            </a:r>
            <a:endParaRPr lang="en-US" sz="3200" dirty="0">
              <a:solidFill>
                <a:srgbClr val="FFFF00"/>
              </a:solidFill>
              <a:cs typeface="Far.Titr" pitchFamily="2" charset="-78"/>
            </a:endParaRPr>
          </a:p>
        </p:txBody>
      </p:sp>
      <p:sp>
        <p:nvSpPr>
          <p:cNvPr id="3" name="Content Placeholder 2"/>
          <p:cNvSpPr>
            <a:spLocks noGrp="1"/>
          </p:cNvSpPr>
          <p:nvPr>
            <p:ph idx="1"/>
          </p:nvPr>
        </p:nvSpPr>
        <p:spPr>
          <a:xfrm>
            <a:off x="228600" y="1295401"/>
            <a:ext cx="7772400" cy="5562600"/>
          </a:xfrm>
        </p:spPr>
        <p:txBody>
          <a:bodyPr>
            <a:normAutofit fontScale="77500" lnSpcReduction="20000"/>
          </a:bodyPr>
          <a:lstStyle/>
          <a:p>
            <a:pPr algn="r"/>
            <a:r>
              <a:rPr lang="fa-IR" sz="3200" b="1" dirty="0" smtClean="0">
                <a:cs typeface="Far.Nazanin" pitchFamily="2" charset="-78"/>
              </a:rPr>
              <a:t>    1- پرسشنامه تجزیه و تحلیل ریسک</a:t>
            </a:r>
          </a:p>
          <a:p>
            <a:pPr marL="0" indent="0" algn="r">
              <a:lnSpc>
                <a:spcPct val="170000"/>
              </a:lnSpc>
              <a:buNone/>
            </a:pPr>
            <a:r>
              <a:rPr lang="fa-IR" sz="3600" b="1" dirty="0" smtClean="0">
                <a:solidFill>
                  <a:srgbClr val="FF0000"/>
                </a:solidFill>
                <a:latin typeface="Tahoma"/>
              </a:rPr>
              <a:t>آنالیز </a:t>
            </a:r>
            <a:r>
              <a:rPr lang="fa-IR" sz="3600" b="1" dirty="0">
                <a:solidFill>
                  <a:srgbClr val="FF0000"/>
                </a:solidFill>
                <a:latin typeface="Tahoma"/>
              </a:rPr>
              <a:t>ریسک</a:t>
            </a:r>
            <a:r>
              <a:rPr lang="fa-IR" sz="3600" dirty="0">
                <a:solidFill>
                  <a:srgbClr val="252525"/>
                </a:solidFill>
                <a:latin typeface="Tahoma"/>
              </a:rPr>
              <a:t> </a:t>
            </a:r>
            <a:r>
              <a:rPr lang="fa-IR" sz="3600" dirty="0" smtClean="0">
                <a:solidFill>
                  <a:srgbClr val="252525"/>
                </a:solidFill>
                <a:latin typeface="Tahoma"/>
              </a:rPr>
              <a:t> تکنیکی </a:t>
            </a:r>
            <a:r>
              <a:rPr lang="fa-IR" sz="3600" dirty="0">
                <a:solidFill>
                  <a:srgbClr val="252525"/>
                </a:solidFill>
                <a:latin typeface="Tahoma"/>
              </a:rPr>
              <a:t>است که برای شناسایی و ارزیابی مولفه‌ها </a:t>
            </a:r>
            <a:r>
              <a:rPr lang="fa-IR" sz="3600" dirty="0" smtClean="0">
                <a:solidFill>
                  <a:srgbClr val="252525"/>
                </a:solidFill>
                <a:latin typeface="Tahoma"/>
              </a:rPr>
              <a:t>و</a:t>
            </a:r>
          </a:p>
          <a:p>
            <a:pPr marL="0" indent="0" algn="r">
              <a:buNone/>
            </a:pPr>
            <a:r>
              <a:rPr lang="fa-IR" sz="3600" dirty="0" smtClean="0">
                <a:solidFill>
                  <a:srgbClr val="252525"/>
                </a:solidFill>
                <a:latin typeface="Tahoma"/>
              </a:rPr>
              <a:t>عواملی </a:t>
            </a:r>
            <a:r>
              <a:rPr lang="fa-IR" sz="3600" dirty="0">
                <a:solidFill>
                  <a:srgbClr val="252525"/>
                </a:solidFill>
                <a:latin typeface="Tahoma"/>
              </a:rPr>
              <a:t>که ممکن است موفقیت یک پروژه یا دستیابی به یک هدف </a:t>
            </a:r>
            <a:endParaRPr lang="fa-IR" sz="3600" dirty="0" smtClean="0">
              <a:solidFill>
                <a:srgbClr val="252525"/>
              </a:solidFill>
              <a:latin typeface="Tahoma"/>
            </a:endParaRPr>
          </a:p>
          <a:p>
            <a:pPr marL="0" indent="0" algn="r">
              <a:buNone/>
            </a:pPr>
            <a:r>
              <a:rPr lang="fa-IR" sz="3600" dirty="0" smtClean="0">
                <a:solidFill>
                  <a:srgbClr val="252525"/>
                </a:solidFill>
                <a:latin typeface="Tahoma"/>
              </a:rPr>
              <a:t>را </a:t>
            </a:r>
            <a:r>
              <a:rPr lang="fa-IR" sz="3600" dirty="0">
                <a:solidFill>
                  <a:srgbClr val="252525"/>
                </a:solidFill>
                <a:latin typeface="Tahoma"/>
              </a:rPr>
              <a:t>به مخاطره بیندازند، مورد استفاده قرار می گیرد. نام دیگر این </a:t>
            </a:r>
            <a:endParaRPr lang="fa-IR" sz="3600" dirty="0" smtClean="0">
              <a:solidFill>
                <a:srgbClr val="252525"/>
              </a:solidFill>
              <a:latin typeface="Tahoma"/>
            </a:endParaRPr>
          </a:p>
          <a:p>
            <a:pPr marL="0" indent="0" algn="r" rtl="1">
              <a:buNone/>
            </a:pPr>
            <a:r>
              <a:rPr lang="fa-IR" sz="3600" dirty="0" smtClean="0">
                <a:solidFill>
                  <a:srgbClr val="252525"/>
                </a:solidFill>
                <a:latin typeface="Tahoma"/>
              </a:rPr>
              <a:t>فرایند</a:t>
            </a:r>
            <a:r>
              <a:rPr lang="fa-IR" sz="3600" dirty="0">
                <a:solidFill>
                  <a:srgbClr val="252525"/>
                </a:solidFill>
                <a:latin typeface="Tahoma"/>
              </a:rPr>
              <a:t>، «آنالیز حوادث پروژه» است. این فرایند نیازمند انجام یک تجزیه و </a:t>
            </a:r>
            <a:r>
              <a:rPr lang="fa-IR" sz="3600" dirty="0" smtClean="0">
                <a:solidFill>
                  <a:srgbClr val="252525"/>
                </a:solidFill>
                <a:latin typeface="Tahoma"/>
              </a:rPr>
              <a:t>تحلیل </a:t>
            </a:r>
            <a:r>
              <a:rPr lang="fa-IR" sz="3600" dirty="0">
                <a:solidFill>
                  <a:srgbClr val="252525"/>
                </a:solidFill>
                <a:latin typeface="Tahoma"/>
              </a:rPr>
              <a:t>هزینه-سود است. فرایند هزینه-سود </a:t>
            </a:r>
            <a:r>
              <a:rPr lang="fa-IR" sz="3600" dirty="0" smtClean="0">
                <a:solidFill>
                  <a:srgbClr val="252525"/>
                </a:solidFill>
                <a:latin typeface="Tahoma"/>
              </a:rPr>
              <a:t>میبایست </a:t>
            </a:r>
            <a:r>
              <a:rPr lang="fa-IR" sz="3600" dirty="0">
                <a:solidFill>
                  <a:srgbClr val="252525"/>
                </a:solidFill>
                <a:latin typeface="Tahoma"/>
              </a:rPr>
              <a:t>در بازنگری </a:t>
            </a:r>
            <a:r>
              <a:rPr lang="fa-IR" sz="3600" dirty="0" smtClean="0">
                <a:solidFill>
                  <a:srgbClr val="252525"/>
                </a:solidFill>
                <a:latin typeface="Tahoma"/>
              </a:rPr>
              <a:t>ویژگیها ومزایای </a:t>
            </a:r>
            <a:r>
              <a:rPr lang="fa-IR" sz="3600" dirty="0">
                <a:solidFill>
                  <a:srgbClr val="252525"/>
                </a:solidFill>
                <a:latin typeface="Tahoma"/>
              </a:rPr>
              <a:t>یک </a:t>
            </a:r>
            <a:r>
              <a:rPr lang="fa-IR" sz="3600" dirty="0">
                <a:solidFill>
                  <a:srgbClr val="0B0080"/>
                </a:solidFill>
                <a:latin typeface="Tahoma"/>
                <a:hlinkClick r:id="rId2" tooltip="دارایی"/>
              </a:rPr>
              <a:t>دارایی</a:t>
            </a:r>
            <a:r>
              <a:rPr lang="fa-IR" sz="3600" dirty="0">
                <a:solidFill>
                  <a:srgbClr val="252525"/>
                </a:solidFill>
                <a:latin typeface="Tahoma"/>
              </a:rPr>
              <a:t> یا فرایند دخیل </a:t>
            </a:r>
            <a:r>
              <a:rPr lang="fa-IR" sz="3600" dirty="0" smtClean="0">
                <a:solidFill>
                  <a:srgbClr val="252525"/>
                </a:solidFill>
                <a:latin typeface="Tahoma"/>
              </a:rPr>
              <a:t>باشد .</a:t>
            </a:r>
            <a:r>
              <a:rPr lang="fa-IR" sz="3600" dirty="0"/>
              <a:t/>
            </a:r>
            <a:br>
              <a:rPr lang="fa-IR" sz="3600" dirty="0"/>
            </a:br>
            <a:endParaRPr lang="fa-IR" sz="3600" b="1" dirty="0" smtClean="0">
              <a:cs typeface="Far.Nazanin" pitchFamily="2" charset="-78"/>
            </a:endParaRPr>
          </a:p>
          <a:p>
            <a:pPr marL="0" indent="0" algn="just" rtl="1">
              <a:buNone/>
            </a:pPr>
            <a:endParaRPr lang="fa-IR" sz="2000" b="1" dirty="0" smtClean="0">
              <a:cs typeface="Far.Nazanin" pitchFamily="2" charset="-78"/>
            </a:endParaRPr>
          </a:p>
          <a:p>
            <a:pPr marL="0" indent="0" algn="just" rtl="1">
              <a:buNone/>
            </a:pPr>
            <a:r>
              <a:rPr lang="fa-IR" sz="2000" b="1" dirty="0" smtClean="0">
                <a:cs typeface="Far.Nazanin" pitchFamily="2" charset="-78"/>
              </a:rPr>
              <a:t>.</a:t>
            </a:r>
            <a:endParaRPr lang="en-US" sz="2000" b="1" dirty="0">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4098" name="Picture 2" descr="http://risknews.ir/img/s/71630217948091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5800" y="4724400"/>
            <a:ext cx="2590800" cy="176910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27982621"/>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rtl="1">
              <a:spcBef>
                <a:spcPts val="1000"/>
              </a:spcBef>
            </a:pPr>
            <a:r>
              <a:rPr lang="fa-IR" sz="2800" b="1" dirty="0">
                <a:solidFill>
                  <a:srgbClr val="FFFF00"/>
                </a:solidFill>
                <a:cs typeface="Far.Nazanin" pitchFamily="2" charset="-78"/>
              </a:rPr>
              <a:t> 2- چک لیست خسارت های بالقوه</a:t>
            </a:r>
            <a:r>
              <a:rPr lang="fa-IR" sz="1400" b="1" dirty="0">
                <a:solidFill>
                  <a:prstClr val="white"/>
                </a:solidFill>
                <a:cs typeface="Far.Nazanin" pitchFamily="2" charset="-78"/>
              </a:rPr>
              <a:t/>
            </a:r>
            <a:br>
              <a:rPr lang="fa-IR" sz="1400" b="1" dirty="0">
                <a:solidFill>
                  <a:prstClr val="white"/>
                </a:solidFill>
                <a:cs typeface="Far.Nazanin" pitchFamily="2" charset="-78"/>
              </a:rPr>
            </a:br>
            <a:endParaRPr lang="fa-IR" dirty="0"/>
          </a:p>
        </p:txBody>
      </p:sp>
      <p:sp>
        <p:nvSpPr>
          <p:cNvPr id="3" name="Content Placeholder 2"/>
          <p:cNvSpPr>
            <a:spLocks noGrp="1"/>
          </p:cNvSpPr>
          <p:nvPr>
            <p:ph idx="1"/>
          </p:nvPr>
        </p:nvSpPr>
        <p:spPr>
          <a:xfrm>
            <a:off x="827700" y="2052925"/>
            <a:ext cx="7097100" cy="4195481"/>
          </a:xfrm>
        </p:spPr>
        <p:txBody>
          <a:bodyPr>
            <a:normAutofit/>
          </a:bodyPr>
          <a:lstStyle/>
          <a:p>
            <a:pPr marL="0" lvl="0" indent="0" algn="just" rtl="1">
              <a:buClr>
                <a:srgbClr val="ACD433"/>
              </a:buClr>
              <a:buNone/>
            </a:pPr>
            <a:r>
              <a:rPr lang="fa-IR" sz="1400" b="1" dirty="0">
                <a:solidFill>
                  <a:prstClr val="white"/>
                </a:solidFill>
                <a:cs typeface="Far.Nazanin" pitchFamily="2" charset="-78"/>
              </a:rPr>
              <a:t> </a:t>
            </a:r>
          </a:p>
          <a:p>
            <a:pPr marL="0" lvl="0" indent="0" algn="just" rtl="1">
              <a:buClr>
                <a:srgbClr val="ACD433"/>
              </a:buClr>
              <a:buNone/>
            </a:pPr>
            <a:r>
              <a:rPr lang="fa-IR" sz="2800" b="1" dirty="0">
                <a:solidFill>
                  <a:prstClr val="white"/>
                </a:solidFill>
                <a:cs typeface="Far.Nazanin" pitchFamily="2" charset="-78"/>
              </a:rPr>
              <a:t>در هر شرکتی، بسته به میزان تنوع فعالیتها و گستردگی حوزه عملکرد و منابع سازمانی موجود، طراحی چک لیست ممکن است توسط منابع داخلی و یا خارجی انجام گردد.</a:t>
            </a:r>
          </a:p>
          <a:p>
            <a:pPr marL="0" lvl="0" indent="0" algn="just" rtl="1">
              <a:buClr>
                <a:srgbClr val="ACD433"/>
              </a:buClr>
              <a:buNone/>
            </a:pPr>
            <a:r>
              <a:rPr lang="fa-IR" sz="4000" dirty="0" smtClean="0">
                <a:solidFill>
                  <a:srgbClr val="FF0000"/>
                </a:solidFill>
              </a:rPr>
              <a:t>منابع داخلی : </a:t>
            </a:r>
            <a:r>
              <a:rPr lang="fa-IR" dirty="0" smtClean="0"/>
              <a:t>مدیریت ریسک ، امکانات  و منابع فیزیکی و انسانی </a:t>
            </a:r>
          </a:p>
          <a:p>
            <a:pPr marL="0" lvl="0" indent="0" algn="just" rtl="1">
              <a:buClr>
                <a:srgbClr val="ACD433"/>
              </a:buClr>
              <a:buNone/>
            </a:pPr>
            <a:r>
              <a:rPr lang="fa-IR" sz="4000" dirty="0" smtClean="0">
                <a:solidFill>
                  <a:srgbClr val="FF0000"/>
                </a:solidFill>
              </a:rPr>
              <a:t>منابع خارجی : </a:t>
            </a:r>
            <a:r>
              <a:rPr lang="fa-IR" sz="2800" dirty="0" smtClean="0">
                <a:solidFill>
                  <a:prstClr val="white"/>
                </a:solidFill>
              </a:rPr>
              <a:t>همه افراد ، ساز</a:t>
            </a:r>
            <a:r>
              <a:rPr lang="fa-IR" sz="2800" dirty="0" smtClean="0"/>
              <a:t>مانها و موسساتی که جزئی از سازمان متبوع نبوده و وابستگی مالی و اداری با آن ندارند .</a:t>
            </a:r>
            <a:endParaRPr lang="fa-IR"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 xmlns:p14="http://schemas.microsoft.com/office/powerpoint/2010/main" val="42977608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FF00"/>
                </a:solidFill>
              </a:rPr>
              <a:t/>
            </a:r>
            <a:br>
              <a:rPr lang="fa-IR" dirty="0" smtClean="0">
                <a:solidFill>
                  <a:srgbClr val="FFFF00"/>
                </a:solidFill>
              </a:rPr>
            </a:br>
            <a:r>
              <a:rPr lang="fa-IR" dirty="0" smtClean="0">
                <a:solidFill>
                  <a:srgbClr val="FFFF00"/>
                </a:solidFill>
              </a:rPr>
              <a:t>نقاط قوت چک لیست </a:t>
            </a:r>
            <a:endParaRPr lang="fa-IR" dirty="0">
              <a:solidFill>
                <a:srgbClr val="FFFF00"/>
              </a:solidFill>
            </a:endParaRPr>
          </a:p>
        </p:txBody>
      </p:sp>
      <p:sp>
        <p:nvSpPr>
          <p:cNvPr id="3" name="Content Placeholder 2"/>
          <p:cNvSpPr>
            <a:spLocks noGrp="1"/>
          </p:cNvSpPr>
          <p:nvPr>
            <p:ph idx="1"/>
          </p:nvPr>
        </p:nvSpPr>
        <p:spPr/>
        <p:txBody>
          <a:bodyPr/>
          <a:lstStyle/>
          <a:p>
            <a:pPr marL="0" indent="0" algn="r" rtl="1">
              <a:buNone/>
            </a:pPr>
            <a:endParaRPr lang="fa-IR" dirty="0" smtClean="0"/>
          </a:p>
          <a:p>
            <a:pPr marL="0" indent="0" algn="r" rtl="1">
              <a:buNone/>
            </a:pPr>
            <a:r>
              <a:rPr lang="fa-IR" dirty="0"/>
              <a:t>1</a:t>
            </a:r>
            <a:r>
              <a:rPr lang="fa-IR" dirty="0" smtClean="0"/>
              <a:t>- تهیه چک لیست توسط  منابع داخلی و درون سازمانی باعث حفظ اطلاعات مربوط  به منابع و سیستم های عملیاتی می شود .</a:t>
            </a:r>
          </a:p>
          <a:p>
            <a:pPr marL="0" indent="0" algn="r" rtl="1">
              <a:buNone/>
            </a:pPr>
            <a:r>
              <a:rPr lang="fa-IR" dirty="0" smtClean="0"/>
              <a:t>2- استقلال سازمان حفظ میگردد . </a:t>
            </a:r>
          </a:p>
          <a:p>
            <a:pPr marL="0" indent="0" algn="r" rtl="1">
              <a:buNone/>
            </a:pPr>
            <a:r>
              <a:rPr lang="fa-IR" dirty="0" smtClean="0"/>
              <a:t>3- کارشناسان هر سازمان از وضعیت و عملکرد هر یک از بخش ها و روابط اجزای سیستم شناخت و اطلاعات کامل تری دارند . </a:t>
            </a:r>
          </a:p>
          <a:p>
            <a:pPr marL="0" indent="0" algn="r" rtl="1">
              <a:buNone/>
            </a:pPr>
            <a:r>
              <a:rPr lang="fa-IR" dirty="0" smtClean="0"/>
              <a:t>4- تعامل و همکاری نیروهای هر بخش با سایر بخش ها و قسمت های سازمان . </a:t>
            </a:r>
            <a:endParaRPr lang="fa-IR" dirty="0"/>
          </a:p>
          <a:p>
            <a:pPr marL="0" indent="0" algn="r" rtl="1">
              <a:buNone/>
            </a:pPr>
            <a:r>
              <a:rPr lang="fa-IR" dirty="0"/>
              <a:t>5</a:t>
            </a:r>
            <a:r>
              <a:rPr lang="fa-IR" dirty="0" smtClean="0"/>
              <a:t>- وفاداری کارکنان داخلی در مقایسه با نیروها و کارشناسان خارجی  . </a:t>
            </a:r>
          </a:p>
          <a:p>
            <a:pPr marL="0" indent="0" algn="r" rtl="1">
              <a:buNone/>
            </a:pPr>
            <a:r>
              <a:rPr lang="fa-IR" dirty="0" smtClean="0"/>
              <a:t>6- منافع مشترکی با سازمان دارند که باعث تلاش بیشتر آنها خواهد شد .</a:t>
            </a:r>
            <a:endParaRPr lang="fa-IR"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 xmlns:p14="http://schemas.microsoft.com/office/powerpoint/2010/main" val="888835213"/>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a:r>
            <a:br>
              <a:rPr lang="fa-IR" dirty="0" smtClean="0"/>
            </a:br>
            <a:r>
              <a:rPr lang="fa-IR" dirty="0" smtClean="0">
                <a:solidFill>
                  <a:srgbClr val="FFFF00"/>
                </a:solidFill>
              </a:rPr>
              <a:t>نقاط ضعف چک لیست </a:t>
            </a:r>
            <a:endParaRPr lang="fa-IR" dirty="0">
              <a:solidFill>
                <a:srgbClr val="FFFF00"/>
              </a:solidFill>
            </a:endParaRPr>
          </a:p>
        </p:txBody>
      </p:sp>
      <p:sp>
        <p:nvSpPr>
          <p:cNvPr id="3" name="Content Placeholder 2"/>
          <p:cNvSpPr>
            <a:spLocks noGrp="1"/>
          </p:cNvSpPr>
          <p:nvPr>
            <p:ph idx="1"/>
          </p:nvPr>
        </p:nvSpPr>
        <p:spPr/>
        <p:txBody>
          <a:bodyPr/>
          <a:lstStyle/>
          <a:p>
            <a:pPr marL="0" indent="0" algn="r" rtl="1">
              <a:buNone/>
            </a:pPr>
            <a:endParaRPr lang="fa-IR" dirty="0" smtClean="0"/>
          </a:p>
          <a:p>
            <a:pPr marL="400050" lvl="1" indent="0" algn="r" rtl="1">
              <a:buNone/>
            </a:pPr>
            <a:r>
              <a:rPr lang="fa-IR" sz="3200" dirty="0" smtClean="0"/>
              <a:t>1- عدم آشنایی به سیستم و اطلاعات سازمان </a:t>
            </a:r>
          </a:p>
          <a:p>
            <a:pPr marL="400050" lvl="1" indent="0" algn="r" rtl="1">
              <a:buNone/>
            </a:pPr>
            <a:r>
              <a:rPr lang="fa-IR" sz="3200" dirty="0" smtClean="0"/>
              <a:t>2- دیدگاه کارشناسان خارج از موسسه </a:t>
            </a:r>
          </a:p>
          <a:p>
            <a:pPr marL="400050" lvl="1" indent="0" algn="r" rtl="1">
              <a:buNone/>
            </a:pPr>
            <a:r>
              <a:rPr lang="fa-IR" sz="3200" dirty="0" smtClean="0"/>
              <a:t>3- عدم همکاری و عدم اطمینان </a:t>
            </a:r>
          </a:p>
          <a:p>
            <a:pPr marL="400050" lvl="1" indent="0" algn="r" rtl="1">
              <a:buNone/>
            </a:pPr>
            <a:r>
              <a:rPr lang="fa-IR" sz="3200" dirty="0" smtClean="0"/>
              <a:t>4- از بین رفتن استقلال سازمان </a:t>
            </a:r>
            <a:endParaRPr lang="fa-IR" sz="32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 xmlns:p14="http://schemas.microsoft.com/office/powerpoint/2010/main" val="3465471416"/>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pic>
        <p:nvPicPr>
          <p:cNvPr id="1026" name="Picture 2" descr="http://relaxed.ir/images/images4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6571" y="835055"/>
            <a:ext cx="6789123" cy="5085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204977933"/>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052925"/>
            <a:ext cx="7467600" cy="4195481"/>
          </a:xfrm>
        </p:spPr>
        <p:txBody>
          <a:bodyPr>
            <a:normAutofit/>
          </a:bodyPr>
          <a:lstStyle/>
          <a:p>
            <a:pPr marL="0" lvl="0" indent="0" algn="just" rtl="1">
              <a:buClr>
                <a:srgbClr val="ACD433"/>
              </a:buClr>
              <a:buNone/>
            </a:pPr>
            <a:r>
              <a:rPr lang="fa-IR" sz="2800" b="1" dirty="0">
                <a:solidFill>
                  <a:prstClr val="white"/>
                </a:solidFill>
                <a:cs typeface="Far.Nazanin" pitchFamily="2" charset="-78"/>
              </a:rPr>
              <a:t> </a:t>
            </a:r>
            <a:r>
              <a:rPr lang="fa-IR" sz="2800" b="1" dirty="0" smtClean="0">
                <a:solidFill>
                  <a:prstClr val="white"/>
                </a:solidFill>
                <a:cs typeface="Far.Nazanin" pitchFamily="2" charset="-78"/>
              </a:rPr>
              <a:t>   3 - </a:t>
            </a:r>
            <a:r>
              <a:rPr lang="fa-IR" sz="2800" b="1" dirty="0">
                <a:solidFill>
                  <a:prstClr val="white"/>
                </a:solidFill>
                <a:cs typeface="Far.Nazanin" pitchFamily="2" charset="-78"/>
              </a:rPr>
              <a:t>بازرسی </a:t>
            </a:r>
            <a:r>
              <a:rPr lang="fa-IR" sz="2800" b="1" dirty="0" smtClean="0">
                <a:solidFill>
                  <a:prstClr val="white"/>
                </a:solidFill>
                <a:cs typeface="Far.Nazanin" pitchFamily="2" charset="-78"/>
              </a:rPr>
              <a:t>فیزیکی</a:t>
            </a:r>
          </a:p>
          <a:p>
            <a:pPr marL="0" lvl="0" indent="0" algn="just" rtl="1">
              <a:buClr>
                <a:srgbClr val="ACD433"/>
              </a:buClr>
              <a:buNone/>
            </a:pPr>
            <a:r>
              <a:rPr lang="fa-IR" sz="2800" b="1" dirty="0" smtClean="0">
                <a:solidFill>
                  <a:prstClr val="white"/>
                </a:solidFill>
                <a:cs typeface="Far.Nazanin" pitchFamily="2" charset="-78"/>
              </a:rPr>
              <a:t>   4- </a:t>
            </a:r>
            <a:r>
              <a:rPr lang="fa-IR" sz="2800" b="1" dirty="0">
                <a:solidFill>
                  <a:prstClr val="white"/>
                </a:solidFill>
                <a:cs typeface="Far.Nazanin" pitchFamily="2" charset="-78"/>
              </a:rPr>
              <a:t>نمودارهای جریان کار</a:t>
            </a:r>
          </a:p>
          <a:p>
            <a:pPr marL="0" lvl="0" indent="0" algn="just" rtl="1">
              <a:buClr>
                <a:srgbClr val="ACD433"/>
              </a:buClr>
              <a:buNone/>
            </a:pPr>
            <a:r>
              <a:rPr lang="fa-IR" sz="2800" b="1" dirty="0">
                <a:solidFill>
                  <a:prstClr val="white"/>
                </a:solidFill>
                <a:cs typeface="Far.Nazanin" pitchFamily="2" charset="-78"/>
              </a:rPr>
              <a:t>   * </a:t>
            </a:r>
            <a:r>
              <a:rPr lang="fa-IR" sz="2800" b="1" dirty="0">
                <a:solidFill>
                  <a:srgbClr val="FF0000"/>
                </a:solidFill>
                <a:cs typeface="Far.Nazanin" pitchFamily="2" charset="-78"/>
              </a:rPr>
              <a:t>انواع معروف نمودارهای جریان کار :</a:t>
            </a:r>
          </a:p>
          <a:p>
            <a:pPr marL="0" lvl="0" indent="0" algn="just" rtl="1">
              <a:buClr>
                <a:srgbClr val="ACD433"/>
              </a:buClr>
              <a:buNone/>
            </a:pPr>
            <a:r>
              <a:rPr lang="fa-IR" sz="2800" b="1" dirty="0">
                <a:solidFill>
                  <a:prstClr val="white"/>
                </a:solidFill>
                <a:cs typeface="Far.Nazanin" pitchFamily="2" charset="-78"/>
              </a:rPr>
              <a:t>      نمودار فراگرد عملیات – نمودار مراحل فراگرد عملیات – نمودار جریان عملیات </a:t>
            </a:r>
          </a:p>
          <a:p>
            <a:pPr marL="0" lvl="0" indent="0" algn="just" rtl="1">
              <a:buClr>
                <a:srgbClr val="ACD433"/>
              </a:buClr>
              <a:buNone/>
            </a:pPr>
            <a:r>
              <a:rPr lang="fa-IR" sz="2800" b="1" dirty="0">
                <a:solidFill>
                  <a:prstClr val="white"/>
                </a:solidFill>
                <a:cs typeface="Far.Nazanin" pitchFamily="2" charset="-78"/>
              </a:rPr>
              <a:t>   5- صورتهای مالی</a:t>
            </a:r>
          </a:p>
          <a:p>
            <a:pPr marL="0" lvl="0" indent="0" algn="just" rtl="1">
              <a:buClr>
                <a:srgbClr val="ACD433"/>
              </a:buClr>
              <a:buNone/>
            </a:pPr>
            <a:r>
              <a:rPr lang="fa-IR" sz="2800" b="1" dirty="0">
                <a:solidFill>
                  <a:prstClr val="white"/>
                </a:solidFill>
                <a:cs typeface="Far.Nazanin" pitchFamily="2" charset="-78"/>
              </a:rPr>
              <a:t>   6- داده های آماری خسارتهای گذشته</a:t>
            </a:r>
            <a:endParaRPr lang="fa-IR" sz="4000" dirty="0">
              <a:solidFill>
                <a:prstClr val="white"/>
              </a:solidFill>
            </a:endParaRPr>
          </a:p>
          <a:p>
            <a:pPr marL="0" indent="0" algn="just" rtl="1">
              <a:buNone/>
            </a:pPr>
            <a:endParaRPr lang="fa-IR" sz="24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 xmlns:p14="http://schemas.microsoft.com/office/powerpoint/2010/main" val="2819236768"/>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sz="3600" dirty="0">
                <a:solidFill>
                  <a:srgbClr val="FFFF00"/>
                </a:solidFill>
                <a:cs typeface="Far.Titr" pitchFamily="2" charset="-78"/>
              </a:rPr>
              <a:t>فرایند </a:t>
            </a:r>
            <a:r>
              <a:rPr lang="fa-IR" sz="3200" dirty="0">
                <a:solidFill>
                  <a:srgbClr val="FFFF00"/>
                </a:solidFill>
                <a:cs typeface="Far.Titr" pitchFamily="2" charset="-78"/>
              </a:rPr>
              <a:t>مدیریت</a:t>
            </a:r>
            <a:r>
              <a:rPr lang="fa-IR" sz="3600" dirty="0">
                <a:solidFill>
                  <a:srgbClr val="FFFF00"/>
                </a:solidFill>
                <a:cs typeface="Far.Titr" pitchFamily="2" charset="-78"/>
              </a:rPr>
              <a:t> ریسک :</a:t>
            </a:r>
            <a:r>
              <a:rPr lang="fa-IR" sz="6000" dirty="0">
                <a:solidFill>
                  <a:srgbClr val="FFFF00"/>
                </a:solidFill>
              </a:rPr>
              <a:t>	</a:t>
            </a:r>
            <a:endParaRPr lang="en-US" sz="6000" dirty="0">
              <a:solidFill>
                <a:srgbClr val="FFFF00"/>
              </a:solidFill>
            </a:endParaRPr>
          </a:p>
        </p:txBody>
      </p:sp>
      <p:sp>
        <p:nvSpPr>
          <p:cNvPr id="3" name="Content Placeholder 2"/>
          <p:cNvSpPr>
            <a:spLocks noGrp="1"/>
          </p:cNvSpPr>
          <p:nvPr>
            <p:ph idx="1"/>
          </p:nvPr>
        </p:nvSpPr>
        <p:spPr>
          <a:xfrm>
            <a:off x="228600" y="1752599"/>
            <a:ext cx="8153400" cy="4953001"/>
          </a:xfrm>
        </p:spPr>
        <p:txBody>
          <a:bodyPr>
            <a:normAutofit lnSpcReduction="10000"/>
          </a:bodyPr>
          <a:lstStyle/>
          <a:p>
            <a:pPr marL="0" indent="0" algn="just" rtl="1">
              <a:buNone/>
            </a:pPr>
            <a:r>
              <a:rPr lang="fa-IR" sz="2000" dirty="0" smtClean="0">
                <a:cs typeface="Far.Titr" pitchFamily="2" charset="-78"/>
              </a:rPr>
              <a:t>  گام دوم : </a:t>
            </a:r>
            <a:r>
              <a:rPr lang="fa-IR" sz="2800" dirty="0" smtClean="0">
                <a:solidFill>
                  <a:srgbClr val="FF0000"/>
                </a:solidFill>
                <a:cs typeface="Far.Titr" pitchFamily="2" charset="-78"/>
              </a:rPr>
              <a:t>تجزیه و تحلیل موارد در معرض خسارت</a:t>
            </a:r>
          </a:p>
          <a:p>
            <a:pPr marL="0" indent="0" algn="just" rtl="1">
              <a:buNone/>
            </a:pPr>
            <a:r>
              <a:rPr lang="fa-IR" sz="2800" dirty="0" smtClean="0">
                <a:cs typeface="Far.Nazanin" pitchFamily="2" charset="-78"/>
              </a:rPr>
              <a:t>      این مرحله شامل تخمینی از تواتر و شدت خسارت است. بنابراین وقتی مدیر ریسک تواتر و دامنه خسارت را برای هرنوع از موارد در معرض خسارت پیش بینی کند، موارد در معرض خسارت مختلف را می توان بسته به اهمیت نسبی آنها رتبه بندی کرد. بنابراین مدیر ریسک باید همه خسارت هایی که احتمال دارد از یک حادثه ناشی شود را در نظر بگیرد. هر دو جنبه حداکثر خسارت احتمالی و حداکثر خسارت ممکن باید تخمین زده شوند.</a:t>
            </a:r>
          </a:p>
          <a:p>
            <a:pPr marL="0" indent="0" algn="just" rtl="1">
              <a:buNone/>
            </a:pPr>
            <a:endParaRPr lang="fa-IR" sz="2000" dirty="0" smtClean="0">
              <a:cs typeface="Far.Nazanin" pitchFamily="2" charset="-78"/>
            </a:endParaRPr>
          </a:p>
          <a:p>
            <a:pPr marL="0" indent="0" algn="just" rtl="1">
              <a:buNone/>
            </a:pPr>
            <a:r>
              <a:rPr lang="fa-IR" sz="2000" b="1" dirty="0" smtClean="0">
                <a:cs typeface="Far.Nazanin" pitchFamily="2" charset="-78"/>
              </a:rPr>
              <a:t>  </a:t>
            </a:r>
            <a:r>
              <a:rPr lang="fa-IR" sz="2800" b="1" dirty="0" smtClean="0">
                <a:solidFill>
                  <a:srgbClr val="FF0000"/>
                </a:solidFill>
                <a:cs typeface="Far.Nazanin" pitchFamily="2" charset="-78"/>
              </a:rPr>
              <a:t>حداکثر خسارت احتمالی </a:t>
            </a:r>
            <a:r>
              <a:rPr lang="fa-IR" sz="2800" dirty="0" smtClean="0">
                <a:solidFill>
                  <a:srgbClr val="FF0000"/>
                </a:solidFill>
                <a:cs typeface="Far.Nazanin" pitchFamily="2" charset="-78"/>
              </a:rPr>
              <a:t>: </a:t>
            </a:r>
            <a:r>
              <a:rPr lang="fa-IR" sz="2800" dirty="0" smtClean="0">
                <a:cs typeface="Far.Nazanin" pitchFamily="2" charset="-78"/>
              </a:rPr>
              <a:t>عبارت است از وخیم ترین خسارتی که احتمال دارد اتفاق بیفتد.</a:t>
            </a:r>
          </a:p>
          <a:p>
            <a:pPr marL="0" indent="0" algn="just" rtl="1">
              <a:buNone/>
            </a:pPr>
            <a:endParaRPr lang="en-US" sz="2000" dirty="0" smtClean="0">
              <a:cs typeface="Far.Nazanin" pitchFamily="2" charset="-78"/>
            </a:endParaRPr>
          </a:p>
          <a:p>
            <a:pPr marL="0" indent="0" algn="just" rtl="1">
              <a:buNone/>
            </a:pPr>
            <a:r>
              <a:rPr lang="fa-IR" sz="2800" dirty="0" smtClean="0">
                <a:cs typeface="Far.Nazanin" pitchFamily="2" charset="-78"/>
              </a:rPr>
              <a:t>     اگرچه مدیر  ریسک باید هر دو جنبه تواتر و دامنه خسارت را در نظر بگیرد، ولی دامنه خسارت بسیار مهمتر است. زیرا یک خسارت فاجعه آمیز می تواند موسسه را نابود کند.</a:t>
            </a:r>
          </a:p>
          <a:p>
            <a:pPr algn="just" rtl="1"/>
            <a:endParaRPr lang="en-US" sz="2000" dirty="0">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14400" y="304800"/>
            <a:ext cx="1981200" cy="1718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583466881"/>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86" y="0"/>
            <a:ext cx="7055380" cy="1629130"/>
          </a:xfrm>
        </p:spPr>
        <p:txBody>
          <a:bodyPr>
            <a:normAutofit/>
          </a:bodyPr>
          <a:lstStyle/>
          <a:p>
            <a:pPr algn="just" rtl="1"/>
            <a:r>
              <a:rPr lang="fa-IR" sz="3200" dirty="0" smtClean="0">
                <a:solidFill>
                  <a:srgbClr val="FFFF00"/>
                </a:solidFill>
                <a:cs typeface="Far.Titr" pitchFamily="2" charset="-78"/>
              </a:rPr>
              <a:t>فرایند مدیریت ریسک:	</a:t>
            </a:r>
            <a:endParaRPr lang="en-US" sz="3200" dirty="0">
              <a:solidFill>
                <a:srgbClr val="FFFF00"/>
              </a:solidFill>
              <a:cs typeface="Far.Titr" pitchFamily="2" charset="-78"/>
            </a:endParaRPr>
          </a:p>
        </p:txBody>
      </p:sp>
      <p:sp>
        <p:nvSpPr>
          <p:cNvPr id="3" name="Content Placeholder 2"/>
          <p:cNvSpPr>
            <a:spLocks noGrp="1"/>
          </p:cNvSpPr>
          <p:nvPr>
            <p:ph idx="1"/>
          </p:nvPr>
        </p:nvSpPr>
        <p:spPr>
          <a:xfrm>
            <a:off x="304800" y="457200"/>
            <a:ext cx="7543800" cy="6400800"/>
          </a:xfrm>
        </p:spPr>
        <p:txBody>
          <a:bodyPr>
            <a:noAutofit/>
          </a:bodyPr>
          <a:lstStyle/>
          <a:p>
            <a:pPr marL="0" indent="0" algn="just" rtl="1">
              <a:buNone/>
            </a:pPr>
            <a:r>
              <a:rPr lang="fa-IR" sz="1800" dirty="0" smtClean="0">
                <a:cs typeface="Far.Titr" pitchFamily="2" charset="-78"/>
              </a:rPr>
              <a:t>     گام سوم : </a:t>
            </a:r>
            <a:r>
              <a:rPr lang="fa-IR" sz="2800" dirty="0" smtClean="0">
                <a:solidFill>
                  <a:srgbClr val="FF0000"/>
                </a:solidFill>
                <a:cs typeface="Far.Titr" pitchFamily="2" charset="-78"/>
              </a:rPr>
              <a:t>انتخاب روش های مناسب برای اداره موارد در معرض خطر</a:t>
            </a:r>
          </a:p>
          <a:p>
            <a:pPr marL="0" indent="0" algn="just" rtl="1">
              <a:buNone/>
            </a:pPr>
            <a:r>
              <a:rPr lang="fa-IR" sz="1800" dirty="0" smtClean="0">
                <a:cs typeface="Far.Nazanin" pitchFamily="2" charset="-78"/>
              </a:rPr>
              <a:t>       این شیوه ها را بطور کلی می توان به دو دسته کنترل کننده ریسک و تامین مالی ریسک تقسیم کرد. </a:t>
            </a:r>
          </a:p>
          <a:p>
            <a:pPr marL="0" indent="0" algn="just" rtl="1">
              <a:buNone/>
            </a:pPr>
            <a:r>
              <a:rPr lang="fa-IR" sz="2400" b="1" dirty="0" smtClean="0">
                <a:solidFill>
                  <a:srgbClr val="FF0000"/>
                </a:solidFill>
                <a:cs typeface="Far.Nazanin" pitchFamily="2" charset="-78"/>
              </a:rPr>
              <a:t>کنترل ریسک : </a:t>
            </a:r>
            <a:r>
              <a:rPr lang="fa-IR" sz="1800" dirty="0" smtClean="0">
                <a:cs typeface="Far.Nazanin" pitchFamily="2" charset="-78"/>
              </a:rPr>
              <a:t>مربوط به تکنیک هایی است که تواتر و دامنه خسارت را کم می کند.</a:t>
            </a:r>
          </a:p>
          <a:p>
            <a:pPr marL="0" indent="0" algn="just" rtl="1">
              <a:buNone/>
            </a:pPr>
            <a:r>
              <a:rPr lang="fa-IR" sz="2800" dirty="0" smtClean="0">
                <a:solidFill>
                  <a:srgbClr val="FF0000"/>
                </a:solidFill>
                <a:cs typeface="Far.Nazanin" pitchFamily="2" charset="-78"/>
              </a:rPr>
              <a:t>عمده ترین روش های کنترل ریسک : </a:t>
            </a:r>
          </a:p>
          <a:p>
            <a:pPr marL="0" indent="0" algn="just" rtl="1">
              <a:buNone/>
            </a:pPr>
            <a:r>
              <a:rPr lang="fa-IR" dirty="0" smtClean="0">
                <a:cs typeface="Far.Nazanin" pitchFamily="2" charset="-78"/>
              </a:rPr>
              <a:t>      </a:t>
            </a:r>
            <a:r>
              <a:rPr lang="fa-IR" sz="2800" dirty="0" smtClean="0">
                <a:cs typeface="Far.Nazanin" pitchFamily="2" charset="-78"/>
              </a:rPr>
              <a:t>1- اجتناب از ریسک</a:t>
            </a:r>
          </a:p>
          <a:p>
            <a:pPr marL="0" indent="0" algn="just" rtl="1">
              <a:buNone/>
            </a:pPr>
            <a:r>
              <a:rPr lang="fa-IR" sz="2800" dirty="0" smtClean="0">
                <a:cs typeface="Far.Nazanin" pitchFamily="2" charset="-78"/>
              </a:rPr>
              <a:t>      2- جلوگیری از وقوع خسارت (پیشگیری از خسارت)</a:t>
            </a:r>
          </a:p>
          <a:p>
            <a:pPr marL="0" indent="0" algn="just" rtl="1">
              <a:buNone/>
            </a:pPr>
            <a:r>
              <a:rPr lang="fa-IR" sz="2800" dirty="0" smtClean="0">
                <a:cs typeface="Far.Nazanin" pitchFamily="2" charset="-78"/>
              </a:rPr>
              <a:t>      3- کاهش میزان خسارت </a:t>
            </a:r>
          </a:p>
          <a:p>
            <a:pPr marL="0" indent="0" algn="just" rtl="1">
              <a:buNone/>
            </a:pPr>
            <a:r>
              <a:rPr lang="fa-IR" sz="2800" b="1" dirty="0" smtClean="0">
                <a:cs typeface="Far.Nazanin" pitchFamily="2" charset="-78"/>
              </a:rPr>
              <a:t>     </a:t>
            </a:r>
            <a:r>
              <a:rPr lang="fa-IR" sz="2800" b="1" dirty="0" smtClean="0">
                <a:solidFill>
                  <a:srgbClr val="FF0000"/>
                </a:solidFill>
                <a:cs typeface="Far.Nazanin" pitchFamily="2" charset="-78"/>
              </a:rPr>
              <a:t>تامین مالی ریسک : </a:t>
            </a:r>
            <a:r>
              <a:rPr lang="fa-IR" sz="2800" dirty="0" smtClean="0">
                <a:cs typeface="Far.Nazanin" pitchFamily="2" charset="-78"/>
              </a:rPr>
              <a:t>مربوط به تکنیک هایی است که امکانات مالی را برای تامین وجه خسارت ها فراهم می آورد. به عبارت دیگر، به تکنیک هایی گفته می شود که برای بعد از وقوع خسارت، پشتوانه مالی فراهم می کند.</a:t>
            </a:r>
          </a:p>
          <a:p>
            <a:pPr marL="0" indent="0" algn="just" rtl="1">
              <a:buNone/>
            </a:pPr>
            <a:r>
              <a:rPr lang="fa-IR" sz="2800" dirty="0">
                <a:solidFill>
                  <a:srgbClr val="FF0000"/>
                </a:solidFill>
                <a:cs typeface="Far.Nazanin" pitchFamily="2" charset="-78"/>
              </a:rPr>
              <a:t>ر</a:t>
            </a:r>
            <a:r>
              <a:rPr lang="fa-IR" sz="2800" dirty="0" smtClean="0">
                <a:solidFill>
                  <a:srgbClr val="FF0000"/>
                </a:solidFill>
                <a:cs typeface="Far.Nazanin" pitchFamily="2" charset="-78"/>
              </a:rPr>
              <a:t>وش های </a:t>
            </a:r>
            <a:r>
              <a:rPr lang="fa-IR" sz="2800" dirty="0">
                <a:solidFill>
                  <a:srgbClr val="FF0000"/>
                </a:solidFill>
                <a:cs typeface="Far.Nazanin" pitchFamily="2" charset="-78"/>
              </a:rPr>
              <a:t>عمده </a:t>
            </a:r>
            <a:r>
              <a:rPr lang="fa-IR" sz="2800" dirty="0" smtClean="0">
                <a:solidFill>
                  <a:srgbClr val="FF0000"/>
                </a:solidFill>
                <a:cs typeface="Far.Nazanin" pitchFamily="2" charset="-78"/>
              </a:rPr>
              <a:t>تامین مالی ریسک :</a:t>
            </a:r>
            <a:r>
              <a:rPr lang="fa-IR" sz="2800" dirty="0" smtClean="0">
                <a:cs typeface="Far.Nazanin" pitchFamily="2" charset="-78"/>
              </a:rPr>
              <a:t>  </a:t>
            </a:r>
          </a:p>
          <a:p>
            <a:pPr marL="0" indent="0" algn="just" rtl="1">
              <a:buNone/>
            </a:pPr>
            <a:r>
              <a:rPr lang="fa-IR" sz="2800" dirty="0">
                <a:cs typeface="Far.Nazanin" pitchFamily="2" charset="-78"/>
              </a:rPr>
              <a:t>1</a:t>
            </a:r>
            <a:r>
              <a:rPr lang="fa-IR" sz="2800" dirty="0" smtClean="0">
                <a:cs typeface="Far.Nazanin" pitchFamily="2" charset="-78"/>
              </a:rPr>
              <a:t> - نگهداری ریسک  2-  انتقال به روش غیر بیمه ای  3-بیمه بازرگانی</a:t>
            </a: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766431" y="295736"/>
            <a:ext cx="691769" cy="767687"/>
          </a:xfrm>
        </p:spPr>
        <p:txBody>
          <a:bodyPr/>
          <a:lstStyle/>
          <a:p>
            <a:fld id="{B6F15528-21DE-4FAA-801E-634DDDAF4B2B}" type="slidenum">
              <a:rPr lang="en-US" smtClean="0"/>
              <a:pPr/>
              <a:t>22</a:t>
            </a:fld>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4800" y="2162629"/>
            <a:ext cx="2681514" cy="1787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123860164"/>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52400"/>
            <a:ext cx="7055380" cy="1447800"/>
          </a:xfrm>
        </p:spPr>
        <p:txBody>
          <a:bodyPr>
            <a:noAutofit/>
          </a:bodyPr>
          <a:lstStyle/>
          <a:p>
            <a:pPr algn="r" rtl="1"/>
            <a:r>
              <a:rPr lang="fa-IR" sz="4000" dirty="0" smtClean="0">
                <a:solidFill>
                  <a:srgbClr val="FFFF00"/>
                </a:solidFill>
                <a:cs typeface="Far.Titr" pitchFamily="2" charset="-78"/>
              </a:rPr>
              <a:t>نگهداری ریسک :</a:t>
            </a:r>
            <a:r>
              <a:rPr lang="fa-IR" sz="2000" dirty="0">
                <a:solidFill>
                  <a:prstClr val="white"/>
                </a:solidFill>
                <a:cs typeface="Far.Nazanin" pitchFamily="2" charset="-78"/>
              </a:rPr>
              <a:t> نگهداری ریسک به معنی آن است که یک موسسه پرداخت بخشی از خسارت یا همه زیان های ناشی از وقوع یک خسارت را به عهده می گیرد. </a:t>
            </a:r>
            <a:endParaRPr lang="en-US" sz="4000" dirty="0">
              <a:solidFill>
                <a:srgbClr val="FFFF00"/>
              </a:solidFill>
              <a:cs typeface="Far.Titr" pitchFamily="2" charset="-78"/>
            </a:endParaRPr>
          </a:p>
        </p:txBody>
      </p:sp>
      <p:sp>
        <p:nvSpPr>
          <p:cNvPr id="3" name="Content Placeholder 2"/>
          <p:cNvSpPr>
            <a:spLocks noGrp="1"/>
          </p:cNvSpPr>
          <p:nvPr>
            <p:ph idx="1"/>
          </p:nvPr>
        </p:nvSpPr>
        <p:spPr>
          <a:xfrm>
            <a:off x="228600" y="1295400"/>
            <a:ext cx="8153400" cy="4953007"/>
          </a:xfrm>
        </p:spPr>
        <p:txBody>
          <a:bodyPr>
            <a:noAutofit/>
          </a:bodyPr>
          <a:lstStyle/>
          <a:p>
            <a:pPr marL="0" indent="0" algn="just" rtl="1">
              <a:buNone/>
            </a:pPr>
            <a:r>
              <a:rPr lang="fa-IR" sz="2400" dirty="0" smtClean="0">
                <a:cs typeface="Far.Nazanin" pitchFamily="2" charset="-78"/>
              </a:rPr>
              <a:t>.</a:t>
            </a:r>
            <a:r>
              <a:rPr lang="fa-IR" sz="2400" dirty="0">
                <a:solidFill>
                  <a:prstClr val="white"/>
                </a:solidFill>
                <a:cs typeface="Far.Nazanin" pitchFamily="2" charset="-78"/>
              </a:rPr>
              <a:t> نگهداری ریسک می تواند</a:t>
            </a:r>
            <a:r>
              <a:rPr lang="fa-IR" sz="2400" dirty="0">
                <a:solidFill>
                  <a:srgbClr val="FF0000"/>
                </a:solidFill>
                <a:cs typeface="Far.Nazanin" pitchFamily="2" charset="-78"/>
              </a:rPr>
              <a:t> فعال </a:t>
            </a:r>
            <a:r>
              <a:rPr lang="fa-IR" sz="2400" dirty="0">
                <a:solidFill>
                  <a:prstClr val="white"/>
                </a:solidFill>
                <a:cs typeface="Far.Nazanin" pitchFamily="2" charset="-78"/>
              </a:rPr>
              <a:t>یا </a:t>
            </a:r>
            <a:r>
              <a:rPr lang="fa-IR" sz="2400" dirty="0">
                <a:solidFill>
                  <a:srgbClr val="FF0000"/>
                </a:solidFill>
                <a:cs typeface="Far.Nazanin" pitchFamily="2" charset="-78"/>
              </a:rPr>
              <a:t>انفعالی </a:t>
            </a:r>
            <a:r>
              <a:rPr lang="fa-IR" sz="2400" dirty="0">
                <a:solidFill>
                  <a:prstClr val="white"/>
                </a:solidFill>
                <a:cs typeface="Far.Nazanin" pitchFamily="2" charset="-78"/>
              </a:rPr>
              <a:t>باشد.</a:t>
            </a:r>
            <a:endParaRPr lang="fa-IR" sz="2400" dirty="0" smtClean="0">
              <a:cs typeface="Far.Nazanin" pitchFamily="2" charset="-78"/>
            </a:endParaRPr>
          </a:p>
          <a:p>
            <a:pPr marL="0" indent="0" algn="just" rtl="1">
              <a:buNone/>
            </a:pPr>
            <a:r>
              <a:rPr lang="fa-IR" sz="2400" b="1" dirty="0" smtClean="0">
                <a:solidFill>
                  <a:srgbClr val="FF0000"/>
                </a:solidFill>
                <a:cs typeface="Far.Nazanin" pitchFamily="2" charset="-78"/>
              </a:rPr>
              <a:t>نگهداری ریسک فعال : </a:t>
            </a:r>
            <a:r>
              <a:rPr lang="fa-IR" sz="2400" dirty="0" smtClean="0">
                <a:cs typeface="Far.Nazanin" pitchFamily="2" charset="-78"/>
              </a:rPr>
              <a:t>به معنی آن است که موسسه از موارد در معرض خسارت آگاهی دارد و برای نگهداری بخشی از ریسک و یا کل آن، برنامه ریزی کرده است.</a:t>
            </a:r>
          </a:p>
          <a:p>
            <a:pPr marL="0" indent="0" algn="just" rtl="1">
              <a:buNone/>
            </a:pPr>
            <a:r>
              <a:rPr lang="fa-IR" sz="2400" b="1" dirty="0" smtClean="0">
                <a:solidFill>
                  <a:srgbClr val="FF0000"/>
                </a:solidFill>
                <a:cs typeface="Far.Nazanin" pitchFamily="2" charset="-78"/>
              </a:rPr>
              <a:t>نگهداری ریسک انفعالی : </a:t>
            </a:r>
            <a:r>
              <a:rPr lang="fa-IR" sz="2400" dirty="0" smtClean="0">
                <a:cs typeface="Far.Nazanin" pitchFamily="2" charset="-78"/>
              </a:rPr>
              <a:t>به معنی ناتوانی در شناسایی موارد در معرض خسارت، ناتوانی در واکنش یا فراموش نمودن اقدام در خصوص موارد در معرض خسارت می باشد. </a:t>
            </a:r>
          </a:p>
          <a:p>
            <a:pPr marL="0" indent="0" algn="just" rtl="1">
              <a:buNone/>
            </a:pPr>
            <a:r>
              <a:rPr lang="fa-IR" sz="2400" dirty="0" smtClean="0">
                <a:solidFill>
                  <a:srgbClr val="FF0000"/>
                </a:solidFill>
                <a:cs typeface="Far.Nazanin" pitchFamily="2" charset="-78"/>
              </a:rPr>
              <a:t>قرار گرفتن موثر نگهداری ریسک در برنامه های مدیریت ریسک :</a:t>
            </a:r>
          </a:p>
          <a:p>
            <a:pPr marL="0" indent="0" algn="just" rtl="1">
              <a:buNone/>
            </a:pPr>
            <a:r>
              <a:rPr lang="fa-IR" sz="2400" dirty="0" smtClean="0">
                <a:cs typeface="Far.Nazanin" pitchFamily="2" charset="-78"/>
              </a:rPr>
              <a:t>     1- روش دیگری برای مقابله با ریسک وجود نداشته باشد.</a:t>
            </a:r>
          </a:p>
          <a:p>
            <a:pPr marL="0" indent="0" algn="just" rtl="1">
              <a:buNone/>
            </a:pPr>
            <a:r>
              <a:rPr lang="fa-IR" sz="2400" dirty="0" smtClean="0">
                <a:cs typeface="Far.Nazanin" pitchFamily="2" charset="-78"/>
              </a:rPr>
              <a:t>     2- بیمه گران ممکن است تمایلی برای صدور نوع خاصی از پوشش های بیمه ای نداشته باشند یا پوشش                                                    بیمه بسیار گران باشد.</a:t>
            </a:r>
          </a:p>
          <a:p>
            <a:pPr marL="0" indent="0" algn="just" rtl="1">
              <a:buNone/>
            </a:pPr>
            <a:r>
              <a:rPr lang="fa-IR" sz="2400" dirty="0" smtClean="0">
                <a:cs typeface="Far.Nazanin" pitchFamily="2" charset="-78"/>
              </a:rPr>
              <a:t>     3- انتقال به روش غیر بیمه ای ممکن است امکان پذیر نباشد.</a:t>
            </a:r>
          </a:p>
          <a:p>
            <a:pPr marL="0" indent="0" algn="just" rtl="1">
              <a:buNone/>
            </a:pPr>
            <a:r>
              <a:rPr lang="fa-IR" sz="2400" dirty="0" smtClean="0">
                <a:cs typeface="Far.Nazanin" pitchFamily="2" charset="-78"/>
              </a:rPr>
              <a:t>     4- ممکن است بدترین خسارت ممکن جدی نباشد.</a:t>
            </a:r>
          </a:p>
          <a:p>
            <a:pPr marL="0" indent="0" algn="just" rtl="1">
              <a:buNone/>
            </a:pPr>
            <a:r>
              <a:rPr lang="fa-IR" sz="2400" dirty="0" smtClean="0">
                <a:cs typeface="Far.Nazanin" pitchFamily="2" charset="-78"/>
              </a:rPr>
              <a:t>     5- در صورتی که خسارت ها تا حدود زیادی قابل پیش بینی باشد.</a:t>
            </a:r>
            <a:endParaRPr lang="en-US" sz="2400" dirty="0">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 xmlns:p14="http://schemas.microsoft.com/office/powerpoint/2010/main" val="2248406084"/>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dirty="0" smtClean="0">
                <a:solidFill>
                  <a:srgbClr val="FFFF00"/>
                </a:solidFill>
                <a:cs typeface="Far.Titr" pitchFamily="2" charset="-78"/>
              </a:rPr>
              <a:t>تعیین میزان نگهداری :</a:t>
            </a:r>
            <a:endParaRPr lang="en-US" sz="3600" dirty="0">
              <a:solidFill>
                <a:srgbClr val="FFFF00"/>
              </a:solidFill>
              <a:cs typeface="Far.Titr" pitchFamily="2" charset="-78"/>
            </a:endParaRPr>
          </a:p>
        </p:txBody>
      </p:sp>
      <p:sp>
        <p:nvSpPr>
          <p:cNvPr id="3" name="Content Placeholder 2"/>
          <p:cNvSpPr>
            <a:spLocks noGrp="1"/>
          </p:cNvSpPr>
          <p:nvPr>
            <p:ph idx="1"/>
          </p:nvPr>
        </p:nvSpPr>
        <p:spPr>
          <a:xfrm>
            <a:off x="457200" y="1447801"/>
            <a:ext cx="7620000" cy="4800606"/>
          </a:xfrm>
        </p:spPr>
        <p:txBody>
          <a:bodyPr>
            <a:noAutofit/>
          </a:bodyPr>
          <a:lstStyle/>
          <a:p>
            <a:pPr marL="0" indent="0" algn="just" rtl="1">
              <a:buNone/>
            </a:pPr>
            <a:r>
              <a:rPr lang="fa-IR" sz="2800" dirty="0" smtClean="0">
                <a:cs typeface="Far.Nazanin" pitchFamily="2" charset="-78"/>
              </a:rPr>
              <a:t>   اگر نگهداری مورد استفاده قرار گیرد، مدیر ریسک باید سطح نگهداری موسسه یعنی مقدار ریالی یا دلاری خسارتی که موسسه نگهداری خواهد کرد، تعیین </a:t>
            </a:r>
            <a:r>
              <a:rPr lang="fa-IR" sz="2800" smtClean="0">
                <a:cs typeface="Far.Nazanin" pitchFamily="2" charset="-78"/>
              </a:rPr>
              <a:t>نماید.</a:t>
            </a:r>
            <a:endParaRPr lang="fa-IR" sz="2800" dirty="0" smtClean="0">
              <a:cs typeface="Far.Nazanin" pitchFamily="2" charset="-78"/>
            </a:endParaRPr>
          </a:p>
          <a:p>
            <a:pPr marL="0" indent="0" algn="just" rtl="1">
              <a:buNone/>
            </a:pPr>
            <a:r>
              <a:rPr lang="fa-IR" sz="2800" b="1" dirty="0" smtClean="0">
                <a:solidFill>
                  <a:srgbClr val="FF0000"/>
                </a:solidFill>
                <a:cs typeface="Far.Nazanin" pitchFamily="2" charset="-78"/>
              </a:rPr>
              <a:t>   روش های تعیین میزان نگهداری:</a:t>
            </a:r>
            <a:endParaRPr lang="fa-IR" sz="2800" b="1" dirty="0" smtClean="0">
              <a:cs typeface="Far.Nazanin" pitchFamily="2" charset="-78"/>
            </a:endParaRPr>
          </a:p>
          <a:p>
            <a:pPr marL="0" indent="0" algn="just" rtl="1">
              <a:buNone/>
            </a:pPr>
            <a:r>
              <a:rPr lang="fa-IR" sz="2800" dirty="0" smtClean="0">
                <a:cs typeface="Far.Nazanin" pitchFamily="2" charset="-78"/>
              </a:rPr>
              <a:t>   1- یک شرکت حداکثر میزان خسارت بیمه نشده ای که نمی تواند تاثیر منفی بر درآمدش بگذارد، را تعیین و نگهداری نماید. یک قاعده احتمالی آن است که حداکثر سهم نگهداری می تواند </a:t>
            </a:r>
            <a:r>
              <a:rPr lang="fa-IR" sz="2800" u="sng" dirty="0" smtClean="0">
                <a:cs typeface="Far.Nazanin" pitchFamily="2" charset="-78"/>
              </a:rPr>
              <a:t>5</a:t>
            </a:r>
            <a:r>
              <a:rPr lang="fa-IR" sz="2800" dirty="0" smtClean="0">
                <a:cs typeface="Far.Nazanin" pitchFamily="2" charset="-78"/>
              </a:rPr>
              <a:t> درصد درآمد ناخالص سالانه موسسه از عملیات جاری باشد.</a:t>
            </a:r>
          </a:p>
          <a:p>
            <a:pPr marL="0" indent="0" algn="just" rtl="1">
              <a:buNone/>
            </a:pPr>
            <a:r>
              <a:rPr lang="fa-IR" sz="2800" dirty="0" smtClean="0">
                <a:cs typeface="Far.Nazanin" pitchFamily="2" charset="-78"/>
              </a:rPr>
              <a:t>   2- یک شرکت می تواند حداکثر میزان نگهداری را بعنوان درصدی از سرمایه در گردش خالص خود، بطور مثال </a:t>
            </a:r>
            <a:r>
              <a:rPr lang="fa-IR" sz="2800" u="sng" dirty="0" smtClean="0">
                <a:cs typeface="Far.Nazanin" pitchFamily="2" charset="-78"/>
              </a:rPr>
              <a:t>1</a:t>
            </a:r>
            <a:r>
              <a:rPr lang="fa-IR" sz="2800" dirty="0" smtClean="0">
                <a:cs typeface="Far.Nazanin" pitchFamily="2" charset="-78"/>
              </a:rPr>
              <a:t> تا </a:t>
            </a:r>
            <a:r>
              <a:rPr lang="fa-IR" sz="2800" u="sng" dirty="0" smtClean="0">
                <a:cs typeface="Far.Nazanin" pitchFamily="2" charset="-78"/>
              </a:rPr>
              <a:t>5</a:t>
            </a:r>
            <a:r>
              <a:rPr lang="fa-IR" sz="2800" dirty="0" smtClean="0">
                <a:cs typeface="Far.Nazanin" pitchFamily="2" charset="-78"/>
              </a:rPr>
              <a:t> درصد تعیین کند. اگرچه این روش موقعیت مالی کلی موسسه را برای نگهداری یک خسارت تعیین نمی کند، ولی توانایی موسسه در جبران یک خسارت را اندازه گیری می کند.</a:t>
            </a:r>
            <a:endParaRPr lang="en-US" sz="2800" dirty="0">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 xmlns:p14="http://schemas.microsoft.com/office/powerpoint/2010/main" val="3875102366"/>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dirty="0" smtClean="0">
                <a:solidFill>
                  <a:srgbClr val="FFCC00"/>
                </a:solidFill>
                <a:cs typeface="Far.Titr" pitchFamily="2" charset="-78"/>
              </a:rPr>
              <a:t>پرداخت خسارت :</a:t>
            </a:r>
            <a:endParaRPr lang="en-US" sz="3600" dirty="0">
              <a:solidFill>
                <a:srgbClr val="FFCC00"/>
              </a:solidFill>
              <a:cs typeface="Far.Titr" pitchFamily="2" charset="-78"/>
            </a:endParaRPr>
          </a:p>
        </p:txBody>
      </p:sp>
      <p:sp>
        <p:nvSpPr>
          <p:cNvPr id="3" name="Content Placeholder 2"/>
          <p:cNvSpPr>
            <a:spLocks noGrp="1"/>
          </p:cNvSpPr>
          <p:nvPr>
            <p:ph idx="1"/>
          </p:nvPr>
        </p:nvSpPr>
        <p:spPr>
          <a:xfrm>
            <a:off x="381000" y="1447800"/>
            <a:ext cx="7543800" cy="5181600"/>
          </a:xfrm>
        </p:spPr>
        <p:txBody>
          <a:bodyPr>
            <a:noAutofit/>
          </a:bodyPr>
          <a:lstStyle/>
          <a:p>
            <a:pPr marL="0" indent="0" algn="just" rtl="1">
              <a:buNone/>
            </a:pPr>
            <a:r>
              <a:rPr lang="fa-IR" sz="2400" dirty="0" smtClean="0">
                <a:cs typeface="Far.Nazanin" pitchFamily="2" charset="-78"/>
              </a:rPr>
              <a:t>    روش های پرداخت خسارت در صورتی که نگهداری خسارت مورد استفاده قرار گیرد :     </a:t>
            </a:r>
          </a:p>
          <a:p>
            <a:pPr marL="0" indent="0" algn="just" rtl="1">
              <a:buNone/>
            </a:pPr>
            <a:r>
              <a:rPr lang="fa-IR" sz="2400" dirty="0" smtClean="0">
                <a:solidFill>
                  <a:srgbClr val="FF0000"/>
                </a:solidFill>
                <a:cs typeface="Far.Nazanin" pitchFamily="2" charset="-78"/>
              </a:rPr>
              <a:t>   </a:t>
            </a:r>
            <a:r>
              <a:rPr lang="fa-IR" sz="3200" dirty="0" smtClean="0">
                <a:solidFill>
                  <a:srgbClr val="FF0000"/>
                </a:solidFill>
                <a:cs typeface="Far.Nazanin" pitchFamily="2" charset="-78"/>
              </a:rPr>
              <a:t>1- درآمد خالص جاری : </a:t>
            </a:r>
            <a:r>
              <a:rPr lang="fa-IR" sz="2400" dirty="0" smtClean="0">
                <a:cs typeface="Far.Nazanin" pitchFamily="2" charset="-78"/>
              </a:rPr>
              <a:t>موسسه می تواند خسارت ها را از محل درآمدهای جاری موسسه پرداخت و آن را به      حساب هزینه های همان دوره منظور نماید.</a:t>
            </a:r>
          </a:p>
          <a:p>
            <a:pPr marL="0" indent="0" algn="just" rtl="1">
              <a:buNone/>
            </a:pPr>
            <a:r>
              <a:rPr lang="fa-IR" sz="3200" dirty="0" smtClean="0">
                <a:cs typeface="Far.Nazanin" pitchFamily="2" charset="-78"/>
              </a:rPr>
              <a:t>   </a:t>
            </a:r>
            <a:r>
              <a:rPr lang="fa-IR" sz="3200" dirty="0" smtClean="0">
                <a:solidFill>
                  <a:srgbClr val="FF0000"/>
                </a:solidFill>
                <a:cs typeface="Far.Nazanin" pitchFamily="2" charset="-78"/>
              </a:rPr>
              <a:t>2- حساب ذخیره خسارت های احتمالی : </a:t>
            </a:r>
            <a:r>
              <a:rPr lang="fa-IR" sz="2400" dirty="0" smtClean="0">
                <a:cs typeface="Far.Nazanin" pitchFamily="2" charset="-78"/>
              </a:rPr>
              <a:t>حساب دفتری است که برای خسارت واقعی یا مورد انتظار مربوط    به یک مورد در معرض خسارت خاص در نظر گرفته می شود.</a:t>
            </a:r>
          </a:p>
          <a:p>
            <a:pPr marL="0" indent="0" algn="just" rtl="1">
              <a:buNone/>
            </a:pPr>
            <a:r>
              <a:rPr lang="fa-IR" sz="3200" dirty="0" smtClean="0">
                <a:solidFill>
                  <a:srgbClr val="FF0000"/>
                </a:solidFill>
                <a:cs typeface="Far.Nazanin" pitchFamily="2" charset="-78"/>
              </a:rPr>
              <a:t>   3- ذخیره سرمایه : </a:t>
            </a:r>
            <a:r>
              <a:rPr lang="fa-IR" sz="2400" dirty="0" smtClean="0">
                <a:cs typeface="Far.Nazanin" pitchFamily="2" charset="-78"/>
              </a:rPr>
              <a:t>به معنی کنار گذاشتن نقدینگی برای پرداختن خسارت است.  </a:t>
            </a:r>
          </a:p>
          <a:p>
            <a:pPr marL="0" indent="0" algn="just" rtl="1">
              <a:buNone/>
            </a:pPr>
            <a:r>
              <a:rPr lang="fa-IR" sz="2400" dirty="0" smtClean="0">
                <a:solidFill>
                  <a:srgbClr val="FF0000"/>
                </a:solidFill>
                <a:cs typeface="Far.Nazanin" pitchFamily="2" charset="-78"/>
              </a:rPr>
              <a:t>  </a:t>
            </a:r>
            <a:r>
              <a:rPr lang="fa-IR" sz="3200" dirty="0" smtClean="0">
                <a:solidFill>
                  <a:srgbClr val="FF0000"/>
                </a:solidFill>
                <a:cs typeface="Far.Nazanin" pitchFamily="2" charset="-78"/>
              </a:rPr>
              <a:t>4- قرارداد اعتباری : </a:t>
            </a:r>
            <a:r>
              <a:rPr lang="fa-IR" sz="2400" dirty="0" smtClean="0">
                <a:cs typeface="Far.Nazanin" pitchFamily="2" charset="-78"/>
              </a:rPr>
              <a:t>یک قرارداد اعتباری را می توان با یک بانک طراحی نمود و نقدینگی دریافتی </a:t>
            </a:r>
            <a:r>
              <a:rPr lang="fa-IR" sz="2400" dirty="0">
                <a:cs typeface="Far.Nazanin" pitchFamily="2" charset="-78"/>
              </a:rPr>
              <a:t> </a:t>
            </a:r>
            <a:r>
              <a:rPr lang="fa-IR" sz="2400" dirty="0" smtClean="0">
                <a:cs typeface="Far.Nazanin" pitchFamily="2" charset="-78"/>
              </a:rPr>
              <a:t>هنگام وقوع خسارت جهت پرداخت خسارت استفاده کرد.</a:t>
            </a:r>
          </a:p>
          <a:p>
            <a:pPr marL="0" indent="0" algn="just" rtl="1">
              <a:buNone/>
            </a:pPr>
            <a:r>
              <a:rPr lang="fa-IR" sz="3200" dirty="0" smtClean="0">
                <a:solidFill>
                  <a:srgbClr val="FF0000"/>
                </a:solidFill>
                <a:cs typeface="Far.Nazanin" pitchFamily="2" charset="-78"/>
              </a:rPr>
              <a:t>  5- بیمه گر وابسته : </a:t>
            </a:r>
            <a:r>
              <a:rPr lang="fa-IR" sz="2400" dirty="0" smtClean="0">
                <a:cs typeface="Far.Nazanin" pitchFamily="2" charset="-78"/>
              </a:rPr>
              <a:t>بیمه گری است که تحت مالکیت شرکت مادر خود است و هدف آن بیمه موارد در معرض خسارت شرکت مادر است.</a:t>
            </a: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 xmlns:p14="http://schemas.microsoft.com/office/powerpoint/2010/main" val="164484798"/>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4000" dirty="0" smtClean="0">
                <a:solidFill>
                  <a:srgbClr val="FFCC00"/>
                </a:solidFill>
                <a:cs typeface="Far.Titr" pitchFamily="2" charset="-78"/>
              </a:rPr>
              <a:t>بیمه گر وابسته :</a:t>
            </a:r>
            <a:endParaRPr lang="en-US" sz="4000" dirty="0">
              <a:solidFill>
                <a:srgbClr val="FFCC00"/>
              </a:solidFill>
              <a:cs typeface="Far.Titr" pitchFamily="2" charset="-78"/>
            </a:endParaRPr>
          </a:p>
        </p:txBody>
      </p:sp>
      <p:sp>
        <p:nvSpPr>
          <p:cNvPr id="3" name="Content Placeholder 2"/>
          <p:cNvSpPr>
            <a:spLocks noGrp="1"/>
          </p:cNvSpPr>
          <p:nvPr>
            <p:ph idx="1"/>
          </p:nvPr>
        </p:nvSpPr>
        <p:spPr>
          <a:xfrm>
            <a:off x="457200" y="1447800"/>
            <a:ext cx="7092654" cy="5228883"/>
          </a:xfrm>
        </p:spPr>
        <p:txBody>
          <a:bodyPr>
            <a:normAutofit fontScale="92500" lnSpcReduction="10000"/>
          </a:bodyPr>
          <a:lstStyle/>
          <a:p>
            <a:pPr marL="0" indent="0" algn="just" rtl="1">
              <a:buNone/>
            </a:pPr>
            <a:r>
              <a:rPr lang="fa-IR" sz="2800" dirty="0" smtClean="0">
                <a:solidFill>
                  <a:srgbClr val="FF0000"/>
                </a:solidFill>
                <a:cs typeface="Far.Nazanin" pitchFamily="2" charset="-78"/>
              </a:rPr>
              <a:t>انواع شرکت های بیمه گر وابسته :</a:t>
            </a:r>
          </a:p>
          <a:p>
            <a:pPr marL="0" indent="0" algn="just" rtl="1">
              <a:buNone/>
            </a:pPr>
            <a:r>
              <a:rPr lang="fa-IR" sz="2800" dirty="0" smtClean="0">
                <a:solidFill>
                  <a:srgbClr val="FF0000"/>
                </a:solidFill>
                <a:cs typeface="Far.Nazanin" pitchFamily="2" charset="-78"/>
              </a:rPr>
              <a:t>   1- بیمه گر وابسته اصلی : </a:t>
            </a:r>
            <a:r>
              <a:rPr lang="fa-IR" sz="2800" dirty="0" smtClean="0">
                <a:cs typeface="Far.Nazanin" pitchFamily="2" charset="-78"/>
              </a:rPr>
              <a:t>بیمه گری است که در مالکیت تنها یک شرکت است و در واقع همچون یک شرکت است.</a:t>
            </a:r>
          </a:p>
          <a:p>
            <a:pPr marL="0" indent="0" algn="just" rtl="1">
              <a:buNone/>
            </a:pPr>
            <a:r>
              <a:rPr lang="fa-IR" sz="2800" dirty="0" smtClean="0">
                <a:solidFill>
                  <a:srgbClr val="FF0000"/>
                </a:solidFill>
                <a:cs typeface="Far.Nazanin" pitchFamily="2" charset="-78"/>
              </a:rPr>
              <a:t>   2- بیمه گر وابسته گروهی : </a:t>
            </a:r>
            <a:r>
              <a:rPr lang="fa-IR" sz="2800" dirty="0" smtClean="0">
                <a:cs typeface="Far.Nazanin" pitchFamily="2" charset="-78"/>
              </a:rPr>
              <a:t>یبمه گری است که توسط چند شرکت بوجود می آید و در مالکیت آنهاست.</a:t>
            </a:r>
          </a:p>
          <a:p>
            <a:pPr marL="0" indent="0" algn="just" rtl="1">
              <a:buNone/>
            </a:pPr>
            <a:r>
              <a:rPr lang="fa-IR" sz="2800" dirty="0" smtClean="0">
                <a:solidFill>
                  <a:srgbClr val="FF0000"/>
                </a:solidFill>
                <a:cs typeface="Far.Nazanin" pitchFamily="2" charset="-78"/>
              </a:rPr>
              <a:t>دلایل بوجود آمدن بیمه گران وابسته :  </a:t>
            </a:r>
          </a:p>
          <a:p>
            <a:pPr marL="0" indent="0" algn="just" rtl="1">
              <a:buNone/>
            </a:pPr>
            <a:r>
              <a:rPr lang="fa-IR" sz="2800" dirty="0" smtClean="0">
                <a:cs typeface="Far.Nazanin" pitchFamily="2" charset="-78"/>
              </a:rPr>
              <a:t>   1- دشواری اخذ پوشش بیمه ای</a:t>
            </a:r>
          </a:p>
          <a:p>
            <a:pPr marL="0" indent="0" algn="just" rtl="1">
              <a:buNone/>
            </a:pPr>
            <a:r>
              <a:rPr lang="fa-IR" sz="2800" dirty="0" smtClean="0">
                <a:cs typeface="Far.Nazanin" pitchFamily="2" charset="-78"/>
              </a:rPr>
              <a:t>   2- هزینه های پایین تر</a:t>
            </a:r>
          </a:p>
          <a:p>
            <a:pPr marL="0" indent="0" algn="just" rtl="1">
              <a:buNone/>
            </a:pPr>
            <a:r>
              <a:rPr lang="fa-IR" sz="2800" dirty="0" smtClean="0">
                <a:cs typeface="Far.Nazanin" pitchFamily="2" charset="-78"/>
              </a:rPr>
              <a:t>   3- دسترسی آسانتر به بیمه های اتکایی</a:t>
            </a:r>
          </a:p>
          <a:p>
            <a:pPr marL="0" indent="0" algn="just" rtl="1">
              <a:buNone/>
            </a:pPr>
            <a:r>
              <a:rPr lang="fa-IR" sz="2800" dirty="0" smtClean="0">
                <a:cs typeface="Far.Nazanin" pitchFamily="2" charset="-78"/>
              </a:rPr>
              <a:t>   4- تشکیل یک مرکز سودآوری برای شرکت</a:t>
            </a:r>
          </a:p>
          <a:p>
            <a:pPr marL="0" indent="0" algn="just" rtl="1">
              <a:buNone/>
            </a:pPr>
            <a:r>
              <a:rPr lang="fa-IR" sz="2800" dirty="0" smtClean="0">
                <a:cs typeface="Far.Nazanin" pitchFamily="2" charset="-78"/>
              </a:rPr>
              <a:t>   5- کارکرد مالیاتی بیمه گران وابسته</a:t>
            </a:r>
            <a:endParaRPr lang="en-US" sz="2800" dirty="0">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7200" y="3810000"/>
            <a:ext cx="2983956" cy="28666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384937968"/>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dirty="0" smtClean="0">
                <a:solidFill>
                  <a:srgbClr val="FFCC00"/>
                </a:solidFill>
                <a:cs typeface="Far.Titr" pitchFamily="2" charset="-78"/>
              </a:rPr>
              <a:t>خود بیمه گری :</a:t>
            </a:r>
            <a:endParaRPr lang="en-US" sz="3600" dirty="0">
              <a:solidFill>
                <a:srgbClr val="FFCC00"/>
              </a:solidFill>
              <a:cs typeface="Far.Titr" pitchFamily="2" charset="-78"/>
            </a:endParaRPr>
          </a:p>
        </p:txBody>
      </p:sp>
      <p:sp>
        <p:nvSpPr>
          <p:cNvPr id="3" name="Content Placeholder 2"/>
          <p:cNvSpPr>
            <a:spLocks noGrp="1"/>
          </p:cNvSpPr>
          <p:nvPr>
            <p:ph idx="1"/>
          </p:nvPr>
        </p:nvSpPr>
        <p:spPr>
          <a:xfrm>
            <a:off x="656573" y="1414171"/>
            <a:ext cx="6711654" cy="4195481"/>
          </a:xfrm>
        </p:spPr>
        <p:txBody>
          <a:bodyPr>
            <a:normAutofit/>
          </a:bodyPr>
          <a:lstStyle/>
          <a:p>
            <a:pPr marL="0" indent="0" algn="just" rtl="1">
              <a:buNone/>
            </a:pPr>
            <a:r>
              <a:rPr lang="fa-IR" sz="2000" dirty="0" smtClean="0">
                <a:cs typeface="Far.Nazanin" pitchFamily="2" charset="-78"/>
              </a:rPr>
              <a:t>           خود بیمه گری به عنوان یک شکل خاصی از نگهداری برنامه ریزی شده است که از طریق آن بخشی یا همه موارد در معرض خسارت، توسط یک موسسه نگهداری می شود. نام دیگر خود بیمه گری تامین مالی ریسک از طریق ذخیره سازی است که بطور واضح بیانگر آن است که خسارت های احتمالی توسط خود شرکت تامین مالی و پرداخت می گردد. بیشتر در پرداخت غرامت کارکنان، پرداخت هزینه های درمان گروهی، دندانپزشکی، بینایی و نسخه داروهای تجویز شده برای کارکنان کاربرد دارد.</a:t>
            </a:r>
            <a:endParaRPr lang="en-US" sz="2000" dirty="0">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pic>
        <p:nvPicPr>
          <p:cNvPr id="5122" name="Picture 2" descr="http://www.aftabir.com/articles/economy_marketing_business/bank_insurance/images/ce61b08f8bab1a00df14339c94a319e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3344650"/>
            <a:ext cx="2857500" cy="2647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811918650"/>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200" dirty="0" smtClean="0">
                <a:solidFill>
                  <a:srgbClr val="FFCC00"/>
                </a:solidFill>
                <a:cs typeface="Far.Titr" pitchFamily="2" charset="-78"/>
              </a:rPr>
              <a:t>چرا سازمان ها خود بیمه گری می کنند ؟</a:t>
            </a:r>
            <a:endParaRPr lang="en-US" sz="3200" dirty="0">
              <a:solidFill>
                <a:srgbClr val="FFCC00"/>
              </a:solidFill>
              <a:cs typeface="Far.Titr" pitchFamily="2" charset="-78"/>
            </a:endParaRPr>
          </a:p>
        </p:txBody>
      </p:sp>
      <p:sp>
        <p:nvSpPr>
          <p:cNvPr id="3" name="Content Placeholder 2"/>
          <p:cNvSpPr>
            <a:spLocks noGrp="1"/>
          </p:cNvSpPr>
          <p:nvPr>
            <p:ph idx="1"/>
          </p:nvPr>
        </p:nvSpPr>
        <p:spPr/>
        <p:txBody>
          <a:bodyPr>
            <a:normAutofit lnSpcReduction="10000"/>
          </a:bodyPr>
          <a:lstStyle/>
          <a:p>
            <a:pPr marL="0" indent="0" algn="just" rtl="1">
              <a:buNone/>
            </a:pPr>
            <a:r>
              <a:rPr lang="fa-IR" sz="2000" dirty="0" smtClean="0">
                <a:cs typeface="Far.Nazanin" pitchFamily="2" charset="-78"/>
              </a:rPr>
              <a:t>      کارفرمایان به چند دلیل گزینه های خود بیمه گری را انتخاب می کنند :</a:t>
            </a:r>
          </a:p>
          <a:p>
            <a:pPr marL="0" indent="0" algn="just" rtl="1">
              <a:buNone/>
            </a:pPr>
            <a:r>
              <a:rPr lang="fa-IR" sz="2000" dirty="0" smtClean="0">
                <a:cs typeface="Far.Nazanin" pitchFamily="2" charset="-78"/>
              </a:rPr>
              <a:t>    1- کارفرما می تواند به جای آنکه یک طرح بیمه یک شکل عمومی انتخاب کند، طرحی را برگزیند که نیازهای خاص نیروی کار را برآورده سازد.  </a:t>
            </a:r>
          </a:p>
          <a:p>
            <a:pPr marL="0" indent="0" algn="just" rtl="1">
              <a:buNone/>
            </a:pPr>
            <a:r>
              <a:rPr lang="fa-IR" sz="2000" dirty="0" smtClean="0">
                <a:cs typeface="Far.Nazanin" pitchFamily="2" charset="-78"/>
              </a:rPr>
              <a:t>    2- کارفرما می تواند بر حجم ذخایر طرح بهداشت خود کنترل داشته باشد و مبالغی را که باید بعنوان حق بیمه بیمه گران می پرداخت، اکنون ذخیره و درآمد خود را حداکثر کند.</a:t>
            </a:r>
          </a:p>
          <a:p>
            <a:pPr marL="0" indent="0" algn="just" rtl="1">
              <a:buNone/>
            </a:pPr>
            <a:r>
              <a:rPr lang="fa-IR" sz="2000" dirty="0" smtClean="0">
                <a:cs typeface="Far.Nazanin" pitchFamily="2" charset="-78"/>
              </a:rPr>
              <a:t>    3- کارفرما مجبور نیست به خاطر پوشش مورد نیاز </a:t>
            </a:r>
            <a:r>
              <a:rPr lang="fa-IR" dirty="0" smtClean="0">
                <a:cs typeface="Far.Nazanin" pitchFamily="2" charset="-78"/>
              </a:rPr>
              <a:t>آ</a:t>
            </a:r>
            <a:r>
              <a:rPr lang="fa-IR" sz="2000" dirty="0" smtClean="0">
                <a:cs typeface="Far.Nazanin" pitchFamily="2" charset="-78"/>
              </a:rPr>
              <a:t>ینده، پیش پرداخت داشته باشد و بنابراین وضعیت جریان نقدی اش بهبود یابد.</a:t>
            </a:r>
          </a:p>
          <a:p>
            <a:pPr marL="0" indent="0" algn="just" rtl="1">
              <a:buNone/>
            </a:pPr>
            <a:r>
              <a:rPr lang="fa-IR" sz="2000" dirty="0" smtClean="0">
                <a:cs typeface="Far.Nazanin" pitchFamily="2" charset="-78"/>
              </a:rPr>
              <a:t>    4- کارفرما مجبور نیست تعارض قوانین و مقررات ایالتی و مزایای تعیین شده توسط قوانین فدرال را رعایت کند.</a:t>
            </a:r>
          </a:p>
          <a:p>
            <a:pPr marL="0" indent="0" algn="just" rtl="1">
              <a:buNone/>
            </a:pPr>
            <a:r>
              <a:rPr lang="fa-IR" sz="2000" dirty="0" smtClean="0">
                <a:cs typeface="Far.Nazanin" pitchFamily="2" charset="-78"/>
              </a:rPr>
              <a:t>    5- کارفرما مجبور به پرداخت مالیات 2 تا 3 درصدی بر حق بیمه ها که توسط قوانین ایالتی وضع می شوند، نیست.</a:t>
            </a:r>
          </a:p>
          <a:p>
            <a:pPr algn="just" rtl="1"/>
            <a:r>
              <a:rPr lang="fa-IR" sz="2000" b="1" dirty="0" smtClean="0">
                <a:effectLst>
                  <a:outerShdw blurRad="38100" dist="38100" dir="2700000" algn="tl">
                    <a:srgbClr val="000000">
                      <a:alpha val="43137"/>
                    </a:srgbClr>
                  </a:outerShdw>
                </a:effectLst>
                <a:cs typeface="Far.Nazanin" pitchFamily="2" charset="-78"/>
              </a:rPr>
              <a:t>منبع : برگرفته از موسسه خودبیمه گری آمریکا.</a:t>
            </a:r>
            <a:endParaRPr lang="en-US" sz="2000" b="1" dirty="0">
              <a:effectLst>
                <a:outerShdw blurRad="38100" dist="38100" dir="2700000" algn="tl">
                  <a:srgbClr val="000000">
                    <a:alpha val="43137"/>
                  </a:srgbClr>
                </a:outerShdw>
              </a:effectLst>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 xmlns:p14="http://schemas.microsoft.com/office/powerpoint/2010/main" val="1036502789"/>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200" dirty="0" smtClean="0">
                <a:solidFill>
                  <a:srgbClr val="FFCC00"/>
                </a:solidFill>
                <a:cs typeface="Far.Titr" pitchFamily="2" charset="-78"/>
              </a:rPr>
              <a:t>مزایا و معایب نگهداری ریسک :</a:t>
            </a:r>
            <a:endParaRPr lang="en-US" sz="3200" dirty="0">
              <a:solidFill>
                <a:srgbClr val="FFCC00"/>
              </a:solidFill>
              <a:cs typeface="Far.Titr" pitchFamily="2" charset="-78"/>
            </a:endParaRPr>
          </a:p>
        </p:txBody>
      </p:sp>
      <p:sp>
        <p:nvSpPr>
          <p:cNvPr id="3" name="Content Placeholder 2"/>
          <p:cNvSpPr>
            <a:spLocks noGrp="1"/>
          </p:cNvSpPr>
          <p:nvPr>
            <p:ph idx="1"/>
          </p:nvPr>
        </p:nvSpPr>
        <p:spPr/>
        <p:txBody>
          <a:bodyPr>
            <a:normAutofit fontScale="92500" lnSpcReduction="20000"/>
          </a:bodyPr>
          <a:lstStyle/>
          <a:p>
            <a:pPr marL="0" indent="0" algn="just" rtl="1">
              <a:buNone/>
            </a:pPr>
            <a:r>
              <a:rPr lang="fa-IR" sz="2000" dirty="0" smtClean="0">
                <a:cs typeface="Far.Nazanin" pitchFamily="2" charset="-78"/>
              </a:rPr>
              <a:t>   </a:t>
            </a:r>
            <a:r>
              <a:rPr lang="fa-IR" sz="3000" b="1" dirty="0" smtClean="0">
                <a:solidFill>
                  <a:srgbClr val="FF0000"/>
                </a:solidFill>
                <a:cs typeface="Far.Nazanin" pitchFamily="2" charset="-78"/>
              </a:rPr>
              <a:t>مزایا :</a:t>
            </a:r>
          </a:p>
          <a:p>
            <a:pPr marL="0" indent="0" algn="just" rtl="1">
              <a:buNone/>
            </a:pPr>
            <a:r>
              <a:rPr lang="fa-IR" sz="2000" dirty="0" smtClean="0">
                <a:cs typeface="Far.Nazanin" pitchFamily="2" charset="-78"/>
              </a:rPr>
              <a:t>    1- پس انداز پول </a:t>
            </a:r>
          </a:p>
          <a:p>
            <a:pPr marL="0" indent="0" algn="just" rtl="1">
              <a:buNone/>
            </a:pPr>
            <a:r>
              <a:rPr lang="fa-IR" sz="2000" dirty="0" smtClean="0">
                <a:cs typeface="Far.Nazanin" pitchFamily="2" charset="-78"/>
              </a:rPr>
              <a:t>    2- هزینه های کمتر</a:t>
            </a:r>
          </a:p>
          <a:p>
            <a:pPr marL="0" indent="0" algn="just" rtl="1">
              <a:buNone/>
            </a:pPr>
            <a:r>
              <a:rPr lang="fa-IR" sz="2000" dirty="0" smtClean="0">
                <a:cs typeface="Far.Nazanin" pitchFamily="2" charset="-78"/>
              </a:rPr>
              <a:t>    3- تشویق پیشگیری از وقوع خسارت</a:t>
            </a:r>
          </a:p>
          <a:p>
            <a:pPr marL="0" indent="0" algn="just" rtl="1">
              <a:buNone/>
            </a:pPr>
            <a:r>
              <a:rPr lang="fa-IR" sz="2000" dirty="0" smtClean="0">
                <a:cs typeface="Far.Nazanin" pitchFamily="2" charset="-78"/>
              </a:rPr>
              <a:t>    4- افزایش جریان نقدی</a:t>
            </a:r>
          </a:p>
          <a:p>
            <a:pPr marL="0" indent="0" algn="just" rtl="1">
              <a:buNone/>
            </a:pPr>
            <a:r>
              <a:rPr lang="fa-IR" sz="2000" dirty="0" smtClean="0">
                <a:cs typeface="Far.Nazanin" pitchFamily="2" charset="-78"/>
              </a:rPr>
              <a:t>  </a:t>
            </a:r>
            <a:r>
              <a:rPr lang="fa-IR" sz="3000" b="1" dirty="0" smtClean="0">
                <a:solidFill>
                  <a:srgbClr val="FF0000"/>
                </a:solidFill>
                <a:cs typeface="Far.Nazanin" pitchFamily="2" charset="-78"/>
              </a:rPr>
              <a:t>معایب :</a:t>
            </a:r>
          </a:p>
          <a:p>
            <a:pPr marL="0" indent="0" algn="just" rtl="1">
              <a:buNone/>
            </a:pPr>
            <a:r>
              <a:rPr lang="fa-IR" sz="2000" dirty="0" smtClean="0">
                <a:cs typeface="Far.Nazanin" pitchFamily="2" charset="-78"/>
              </a:rPr>
              <a:t>     خسارت های نگهداری شده توسط موسسه ممکن است بیشتر از صرفه جویی حاصل از نپرداختن حق بیمه به علت خریداری نکردن حق بیمه باشد. همچنین در یک دوره کوتاه مدت ممکن است رکورد بزرگی در سوابق خسارتی موسسه اتفاق بیفتد.</a:t>
            </a:r>
          </a:p>
          <a:p>
            <a:pPr marL="0" indent="0" algn="just" rtl="1">
              <a:buNone/>
            </a:pPr>
            <a:r>
              <a:rPr lang="fa-IR" sz="3000" dirty="0" smtClean="0">
                <a:cs typeface="Far.Nazanin" pitchFamily="2" charset="-78"/>
              </a:rPr>
              <a:t>     </a:t>
            </a:r>
            <a:r>
              <a:rPr lang="fa-IR" sz="3000" dirty="0" smtClean="0">
                <a:solidFill>
                  <a:srgbClr val="FF0000"/>
                </a:solidFill>
                <a:cs typeface="Far.Nazanin" pitchFamily="2" charset="-78"/>
              </a:rPr>
              <a:t>1- هزینه های احتمالی بالاتر</a:t>
            </a:r>
          </a:p>
          <a:p>
            <a:pPr marL="0" indent="0" algn="just" rtl="1">
              <a:buNone/>
            </a:pPr>
            <a:r>
              <a:rPr lang="fa-IR" sz="2000" dirty="0" smtClean="0">
                <a:cs typeface="Far.Nazanin" pitchFamily="2" charset="-78"/>
              </a:rPr>
              <a:t>     </a:t>
            </a:r>
            <a:r>
              <a:rPr lang="fa-IR" sz="3000" dirty="0" smtClean="0">
                <a:solidFill>
                  <a:srgbClr val="FF0000"/>
                </a:solidFill>
                <a:cs typeface="Far.Nazanin" pitchFamily="2" charset="-78"/>
              </a:rPr>
              <a:t>2- هزینه مالیاتی احتمالی بیشتر </a:t>
            </a:r>
          </a:p>
          <a:p>
            <a:pPr algn="just" rtl="1"/>
            <a:endParaRPr lang="en-US" sz="2000" dirty="0">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pic>
        <p:nvPicPr>
          <p:cNvPr id="7" name="Picture 2" descr="http://images.persianblog.ir/514684_ZaQkfcg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1314686"/>
            <a:ext cx="3124200" cy="2960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881396678"/>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2"/>
          </a:xfrm>
        </p:spPr>
        <p:txBody>
          <a:bodyPr>
            <a:normAutofit/>
          </a:bodyPr>
          <a:lstStyle/>
          <a:p>
            <a:pPr algn="r" rtl="1"/>
            <a:r>
              <a:rPr lang="fa-IR" dirty="0" smtClean="0">
                <a:solidFill>
                  <a:srgbClr val="FFFF00"/>
                </a:solidFill>
                <a:cs typeface="Far.Titr" pitchFamily="2" charset="-78"/>
              </a:rPr>
              <a:t>فهرست :</a:t>
            </a:r>
            <a:endParaRPr lang="en-US" dirty="0">
              <a:solidFill>
                <a:srgbClr val="FFFF00"/>
              </a:solidFill>
              <a:cs typeface="Far.Titr" pitchFamily="2" charset="-78"/>
            </a:endParaRPr>
          </a:p>
        </p:txBody>
      </p:sp>
      <p:sp>
        <p:nvSpPr>
          <p:cNvPr id="3" name="Content Placeholder 2"/>
          <p:cNvSpPr>
            <a:spLocks noGrp="1"/>
          </p:cNvSpPr>
          <p:nvPr>
            <p:ph idx="1"/>
          </p:nvPr>
        </p:nvSpPr>
        <p:spPr>
          <a:xfrm>
            <a:off x="827700" y="1524001"/>
            <a:ext cx="6711654" cy="4724406"/>
          </a:xfrm>
        </p:spPr>
        <p:txBody>
          <a:bodyPr>
            <a:normAutofit fontScale="70000" lnSpcReduction="20000"/>
          </a:bodyPr>
          <a:lstStyle/>
          <a:p>
            <a:pPr algn="just" rtl="1"/>
            <a:r>
              <a:rPr lang="fa-IR" sz="2000" dirty="0" smtClean="0">
                <a:cs typeface="Far.Nazanin" pitchFamily="2" charset="-78"/>
              </a:rPr>
              <a:t>مدیریت ریسک.......................................................................................................................................................................</a:t>
            </a:r>
          </a:p>
          <a:p>
            <a:pPr algn="just" rtl="1"/>
            <a:r>
              <a:rPr lang="fa-IR" sz="2000" dirty="0" smtClean="0">
                <a:cs typeface="Far.Nazanin" pitchFamily="2" charset="-78"/>
              </a:rPr>
              <a:t>ده عامل کاربردی ....................................................................................................................................................................</a:t>
            </a:r>
          </a:p>
          <a:p>
            <a:pPr algn="just" rtl="1"/>
            <a:r>
              <a:rPr lang="fa-IR" dirty="0" smtClean="0">
                <a:cs typeface="Far.Nazanin" pitchFamily="2" charset="-78"/>
              </a:rPr>
              <a:t>اهداف مدیریت ریسک ...........................................................................................................................................................</a:t>
            </a:r>
            <a:endParaRPr lang="fa-IR" sz="2000" dirty="0" smtClean="0">
              <a:cs typeface="Far.Nazanin" pitchFamily="2" charset="-78"/>
            </a:endParaRPr>
          </a:p>
          <a:p>
            <a:pPr algn="just" rtl="1"/>
            <a:r>
              <a:rPr lang="fa-IR" sz="2000" dirty="0" smtClean="0">
                <a:cs typeface="Far.Nazanin" pitchFamily="2" charset="-78"/>
              </a:rPr>
              <a:t>وظایف و جایگاه مدیریت ریسک در سازمان ...............................................................................................................................</a:t>
            </a:r>
          </a:p>
          <a:p>
            <a:pPr algn="just" rtl="1"/>
            <a:r>
              <a:rPr lang="fa-IR" sz="2000" dirty="0" smtClean="0">
                <a:cs typeface="Far.Nazanin" pitchFamily="2" charset="-78"/>
              </a:rPr>
              <a:t>شناسایی </a:t>
            </a:r>
            <a:r>
              <a:rPr lang="fa-IR" sz="2000" dirty="0">
                <a:cs typeface="Far.Nazanin" pitchFamily="2" charset="-78"/>
              </a:rPr>
              <a:t>موارد در معرض </a:t>
            </a:r>
            <a:r>
              <a:rPr lang="fa-IR" sz="2000" dirty="0" smtClean="0">
                <a:cs typeface="Far.Nazanin" pitchFamily="2" charset="-78"/>
              </a:rPr>
              <a:t>خسارت ............................................................................................................................................</a:t>
            </a:r>
          </a:p>
          <a:p>
            <a:pPr algn="just" rtl="1"/>
            <a:r>
              <a:rPr lang="fa-IR" sz="2000" dirty="0" smtClean="0">
                <a:cs typeface="Far.Nazanin" pitchFamily="2" charset="-78"/>
              </a:rPr>
              <a:t>تجزیه و تحلیل موارد در معرض خسارت .....................................................................................................................................</a:t>
            </a:r>
          </a:p>
          <a:p>
            <a:pPr algn="just" rtl="1"/>
            <a:r>
              <a:rPr lang="fa-IR" sz="2000" dirty="0" smtClean="0">
                <a:cs typeface="Far.Nazanin" pitchFamily="2" charset="-78"/>
              </a:rPr>
              <a:t>انتخاب روش های مناسب برای اداره موارد در معرض خطر ............................................................................................................</a:t>
            </a:r>
          </a:p>
          <a:p>
            <a:pPr algn="just" rtl="1"/>
            <a:r>
              <a:rPr lang="fa-IR" sz="2000" dirty="0" smtClean="0">
                <a:cs typeface="Far.Nazanin" pitchFamily="2" charset="-78"/>
              </a:rPr>
              <a:t>نگهداری ریسک .....................................................................................................................................................................</a:t>
            </a:r>
          </a:p>
          <a:p>
            <a:pPr algn="just" rtl="1"/>
            <a:r>
              <a:rPr lang="fa-IR" sz="2000" dirty="0" smtClean="0">
                <a:cs typeface="Far.Nazanin" pitchFamily="2" charset="-78"/>
              </a:rPr>
              <a:t>بیمه گر واسته ........................................................................................................................................................................</a:t>
            </a:r>
          </a:p>
          <a:p>
            <a:pPr algn="just" rtl="1"/>
            <a:r>
              <a:rPr lang="fa-IR" sz="2000" dirty="0" smtClean="0">
                <a:cs typeface="Far.Nazanin" pitchFamily="2" charset="-78"/>
              </a:rPr>
              <a:t>خود بیمه گری .......................................................................................................................................................................</a:t>
            </a:r>
          </a:p>
          <a:p>
            <a:pPr algn="just" rtl="1"/>
            <a:r>
              <a:rPr lang="fa-IR" sz="2000" dirty="0" smtClean="0">
                <a:cs typeface="Far.Nazanin" pitchFamily="2" charset="-78"/>
              </a:rPr>
              <a:t>انتقال های غیر بیمه ای ...........................................................................................................................................................</a:t>
            </a:r>
          </a:p>
          <a:p>
            <a:pPr algn="just" rtl="1"/>
            <a:r>
              <a:rPr lang="fa-IR" sz="2000" dirty="0" smtClean="0">
                <a:cs typeface="Far.Nazanin" pitchFamily="2" charset="-78"/>
              </a:rPr>
              <a:t>بیمه بازرگانی ..........................................................................................................................................................................</a:t>
            </a:r>
          </a:p>
          <a:p>
            <a:pPr algn="just" rtl="1"/>
            <a:r>
              <a:rPr lang="fa-IR" sz="2000" dirty="0" smtClean="0">
                <a:cs typeface="Far.Nazanin" pitchFamily="2" charset="-78"/>
              </a:rPr>
              <a:t>ماتریس مدیریت ریسک ...........................................................................................................................................................</a:t>
            </a:r>
          </a:p>
          <a:p>
            <a:pPr algn="just" rtl="1"/>
            <a:r>
              <a:rPr lang="fa-IR" sz="2000" dirty="0" smtClean="0">
                <a:cs typeface="Far.Nazanin" pitchFamily="2" charset="-78"/>
              </a:rPr>
              <a:t>اجرا و پایش برنامه مدیریت ریسک .............................................................................................................................................</a:t>
            </a:r>
          </a:p>
          <a:p>
            <a:pPr algn="just" rtl="1"/>
            <a:r>
              <a:rPr lang="fa-IR" sz="2000" dirty="0" smtClean="0">
                <a:cs typeface="Far.Nazanin" pitchFamily="2" charset="-78"/>
              </a:rPr>
              <a:t>مدیریت ریسک فردی ...............................................................................................................................................................</a:t>
            </a:r>
          </a:p>
          <a:p>
            <a:pPr algn="just" rtl="1"/>
            <a:endParaRPr lang="fa-IR" sz="2000" dirty="0" smtClean="0">
              <a:cs typeface="Far.Nazanin" pitchFamily="2" charset="-78"/>
            </a:endParaRPr>
          </a:p>
          <a:p>
            <a:pPr algn="just" rtl="1"/>
            <a:endParaRPr lang="fa-IR" sz="2000" dirty="0" smtClean="0">
              <a:cs typeface="Far.Nazanin" pitchFamily="2" charset="-78"/>
            </a:endParaRPr>
          </a:p>
          <a:p>
            <a:pPr algn="just" rtl="1"/>
            <a:endParaRPr lang="en-US" sz="2000" dirty="0">
              <a:cs typeface="Far.Nazanin" pitchFamily="2" charset="-78"/>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 xmlns:p14="http://schemas.microsoft.com/office/powerpoint/2010/main" val="3139770047"/>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200" dirty="0" smtClean="0">
                <a:solidFill>
                  <a:srgbClr val="FFCC00"/>
                </a:solidFill>
                <a:cs typeface="Far.Titr" pitchFamily="2" charset="-78"/>
              </a:rPr>
              <a:t>انتقال های غیر بیمه ای :</a:t>
            </a:r>
            <a:endParaRPr lang="en-US" sz="3200" dirty="0">
              <a:solidFill>
                <a:srgbClr val="FFCC00"/>
              </a:solidFill>
              <a:cs typeface="Far.Titr" pitchFamily="2" charset="-78"/>
            </a:endParaRPr>
          </a:p>
        </p:txBody>
      </p:sp>
      <p:sp>
        <p:nvSpPr>
          <p:cNvPr id="3" name="Content Placeholder 2"/>
          <p:cNvSpPr>
            <a:spLocks noGrp="1"/>
          </p:cNvSpPr>
          <p:nvPr>
            <p:ph idx="1"/>
          </p:nvPr>
        </p:nvSpPr>
        <p:spPr>
          <a:xfrm>
            <a:off x="457200" y="1371601"/>
            <a:ext cx="7543800" cy="5181600"/>
          </a:xfrm>
        </p:spPr>
        <p:txBody>
          <a:bodyPr>
            <a:normAutofit fontScale="85000" lnSpcReduction="10000"/>
          </a:bodyPr>
          <a:lstStyle/>
          <a:p>
            <a:pPr marL="0" indent="0" algn="just" rtl="1">
              <a:buNone/>
            </a:pPr>
            <a:r>
              <a:rPr lang="fa-IR" sz="2000" dirty="0" smtClean="0">
                <a:cs typeface="Far.Nazanin" pitchFamily="2" charset="-78"/>
              </a:rPr>
              <a:t>       انتقال های غیر بیمه ای یکی دیگر از شیوه های تامین مالی ریسک است. روش هایی به غیر از بیمه هستند که بوسیله آنها یک ریسک خالص و پیامدهای مالی بالقوه آن به </a:t>
            </a:r>
            <a:r>
              <a:rPr lang="fa-IR" dirty="0" smtClean="0">
                <a:cs typeface="Far.Nazanin" pitchFamily="2" charset="-78"/>
              </a:rPr>
              <a:t>شخص </a:t>
            </a:r>
            <a:r>
              <a:rPr lang="fa-IR" sz="2000" dirty="0" smtClean="0">
                <a:cs typeface="Far.Nazanin" pitchFamily="2" charset="-78"/>
              </a:rPr>
              <a:t>ثالث منتقل می شود.</a:t>
            </a:r>
          </a:p>
          <a:p>
            <a:pPr marL="0" indent="0" algn="just" rtl="1">
              <a:buNone/>
            </a:pPr>
            <a:r>
              <a:rPr lang="fa-IR" sz="2600" dirty="0" smtClean="0">
                <a:solidFill>
                  <a:srgbClr val="FF0000"/>
                </a:solidFill>
                <a:cs typeface="Far.Nazanin" pitchFamily="2" charset="-78"/>
              </a:rPr>
              <a:t>مزایای استفاده از انتقال های غیر بیمه ای :</a:t>
            </a:r>
          </a:p>
          <a:p>
            <a:pPr marL="0" indent="0" algn="just" rtl="1">
              <a:buNone/>
            </a:pPr>
            <a:r>
              <a:rPr lang="fa-IR" sz="2600" dirty="0" smtClean="0">
                <a:cs typeface="Far.Nazanin" pitchFamily="2" charset="-78"/>
              </a:rPr>
              <a:t>1- مدیر ریسک می تواند بخشی از خسارت های بالقوه خود را که توسط بیمه های بازرگانی قابل بیمه شدن نمی باشد، منتقل کند.</a:t>
            </a:r>
          </a:p>
          <a:p>
            <a:pPr marL="0" indent="0" algn="just" rtl="1">
              <a:buNone/>
            </a:pPr>
            <a:r>
              <a:rPr lang="fa-IR" sz="2600" dirty="0" smtClean="0">
                <a:cs typeface="Far.Nazanin" pitchFamily="2" charset="-78"/>
              </a:rPr>
              <a:t>2- انتقال های غیر بیمه ای اغلب دارای هزینه های کمتری از بیمه است.</a:t>
            </a:r>
          </a:p>
          <a:p>
            <a:pPr marL="0" indent="0" algn="just" rtl="1">
              <a:buNone/>
            </a:pPr>
            <a:r>
              <a:rPr lang="fa-IR" sz="2600" dirty="0">
                <a:cs typeface="Far.Nazanin" pitchFamily="2" charset="-78"/>
              </a:rPr>
              <a:t>3</a:t>
            </a:r>
            <a:r>
              <a:rPr lang="fa-IR" sz="2600" dirty="0" smtClean="0">
                <a:cs typeface="Far.Nazanin" pitchFamily="2" charset="-78"/>
              </a:rPr>
              <a:t>- خسارت های بالقوه را می توان به کسی که در موقعیت یا تجزیه کنترل خسارت بهتری باشد، منتقل نمود.</a:t>
            </a:r>
          </a:p>
          <a:p>
            <a:pPr marL="0" indent="0" algn="just" rtl="1">
              <a:buNone/>
            </a:pPr>
            <a:r>
              <a:rPr lang="fa-IR" sz="2600" dirty="0" smtClean="0">
                <a:solidFill>
                  <a:srgbClr val="FF0000"/>
                </a:solidFill>
                <a:cs typeface="Far.Nazanin" pitchFamily="2" charset="-78"/>
              </a:rPr>
              <a:t> معایب  اتقال های غیر بیمه ای  که عبارتند از :</a:t>
            </a:r>
          </a:p>
          <a:p>
            <a:pPr marL="0" indent="0" algn="just" rtl="1">
              <a:buNone/>
            </a:pPr>
            <a:r>
              <a:rPr lang="fa-IR" sz="2800" dirty="0" smtClean="0">
                <a:cs typeface="Far.Nazanin" pitchFamily="2" charset="-78"/>
              </a:rPr>
              <a:t>1- انتقال خسارت بالقوه ممکن است با شکست روبرو شود، زیرا زبان قرارداد پیچیده است.</a:t>
            </a:r>
          </a:p>
          <a:p>
            <a:pPr marL="0" indent="0" algn="just" rtl="1">
              <a:buNone/>
            </a:pPr>
            <a:r>
              <a:rPr lang="fa-IR" sz="2800" dirty="0" smtClean="0">
                <a:cs typeface="Far.Nazanin" pitchFamily="2" charset="-78"/>
              </a:rPr>
              <a:t>2- اگر کسی که خسارت بالقوه به او منتقل شده است قادر به پرداخت خسارت نباشد، از موسسه سلب مسئولیت نمی گردد و در مقابل خسارت اعلام شده مسئولیت دارد.</a:t>
            </a:r>
          </a:p>
          <a:p>
            <a:pPr marL="0" indent="0" algn="just" rtl="1">
              <a:buNone/>
            </a:pPr>
            <a:r>
              <a:rPr lang="fa-IR" sz="2800" dirty="0">
                <a:cs typeface="Far.Nazanin" pitchFamily="2" charset="-78"/>
              </a:rPr>
              <a:t>3</a:t>
            </a:r>
            <a:r>
              <a:rPr lang="fa-IR" sz="2800" dirty="0" smtClean="0">
                <a:cs typeface="Far.Nazanin" pitchFamily="2" charset="-78"/>
              </a:rPr>
              <a:t>- یک بیمه گر ممکن است اعتباری برای انتقالات نداشته باشد و هزینه  بیمه نیز اغلب کاهش نمی یابد و مسئولیت شرکت هنوز پابرجاست.</a:t>
            </a:r>
            <a:endParaRPr lang="fa-IR" sz="2800" dirty="0">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 xmlns:p14="http://schemas.microsoft.com/office/powerpoint/2010/main" val="1979135093"/>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dirty="0" smtClean="0">
                <a:solidFill>
                  <a:srgbClr val="FFCC00"/>
                </a:solidFill>
                <a:cs typeface="Far.Titr" pitchFamily="2" charset="-78"/>
              </a:rPr>
              <a:t>بیمه بازرگانی : </a:t>
            </a:r>
            <a:endParaRPr lang="en-US" sz="3600" dirty="0">
              <a:solidFill>
                <a:srgbClr val="FFCC00"/>
              </a:solidFill>
              <a:cs typeface="Far.Titr" pitchFamily="2" charset="-78"/>
            </a:endParaRPr>
          </a:p>
        </p:txBody>
      </p:sp>
      <p:sp>
        <p:nvSpPr>
          <p:cNvPr id="3" name="Content Placeholder 2"/>
          <p:cNvSpPr>
            <a:spLocks noGrp="1"/>
          </p:cNvSpPr>
          <p:nvPr>
            <p:ph idx="1"/>
          </p:nvPr>
        </p:nvSpPr>
        <p:spPr>
          <a:xfrm>
            <a:off x="152400" y="1219201"/>
            <a:ext cx="7848600" cy="5334000"/>
          </a:xfrm>
        </p:spPr>
        <p:txBody>
          <a:bodyPr>
            <a:normAutofit fontScale="92500" lnSpcReduction="10000"/>
          </a:bodyPr>
          <a:lstStyle/>
          <a:p>
            <a:pPr marL="0" indent="0" algn="just" rtl="1">
              <a:buNone/>
            </a:pPr>
            <a:r>
              <a:rPr lang="fa-IR" sz="2000" dirty="0" smtClean="0">
                <a:cs typeface="Far.Nazanin" pitchFamily="2" charset="-78"/>
              </a:rPr>
              <a:t>  </a:t>
            </a:r>
          </a:p>
          <a:p>
            <a:pPr marL="0" indent="0" algn="just" rtl="1">
              <a:buNone/>
            </a:pPr>
            <a:r>
              <a:rPr lang="fa-IR" sz="2200" dirty="0" smtClean="0">
                <a:cs typeface="Far.Nazanin" pitchFamily="2" charset="-78"/>
              </a:rPr>
              <a:t>  بیمه  بازرگانی برای مواردی که احتمال وقوع خسارت پائینی دارند اما شدت خسارت بالا است، کاربرد دارد.</a:t>
            </a:r>
          </a:p>
          <a:p>
            <a:pPr marL="0" indent="0" algn="just" rtl="1">
              <a:buNone/>
            </a:pPr>
            <a:r>
              <a:rPr lang="fa-IR" sz="2400" b="1" dirty="0" smtClean="0">
                <a:solidFill>
                  <a:srgbClr val="FF0000"/>
                </a:solidFill>
                <a:effectLst>
                  <a:outerShdw blurRad="38100" dist="38100" dir="2700000" algn="tl">
                    <a:srgbClr val="000000">
                      <a:alpha val="43137"/>
                    </a:srgbClr>
                  </a:outerShdw>
                </a:effectLst>
                <a:cs typeface="Far.Nazanin" pitchFamily="2" charset="-78"/>
              </a:rPr>
              <a:t>5 حوزه مورد توجه مدیر ریسک :</a:t>
            </a:r>
          </a:p>
          <a:p>
            <a:pPr marL="0" indent="0" algn="just" rtl="1">
              <a:buNone/>
            </a:pPr>
            <a:r>
              <a:rPr lang="fa-IR" sz="2800" dirty="0" smtClean="0">
                <a:cs typeface="Far.Nazanin" pitchFamily="2" charset="-78"/>
              </a:rPr>
              <a:t>1- انتخاب پوشش های بیمه ای</a:t>
            </a:r>
          </a:p>
          <a:p>
            <a:pPr marL="0" indent="0" algn="just" rtl="1">
              <a:buNone/>
            </a:pPr>
            <a:r>
              <a:rPr lang="fa-IR" sz="2800" dirty="0" smtClean="0">
                <a:cs typeface="Far.Nazanin" pitchFamily="2" charset="-78"/>
              </a:rPr>
              <a:t>2- انتخاب یک بیمه گر</a:t>
            </a:r>
          </a:p>
          <a:p>
            <a:pPr marL="0" indent="0" algn="just" rtl="1">
              <a:buNone/>
            </a:pPr>
            <a:r>
              <a:rPr lang="fa-IR" sz="2800" dirty="0" smtClean="0">
                <a:cs typeface="Far.Nazanin" pitchFamily="2" charset="-78"/>
              </a:rPr>
              <a:t>3- مذاکره در مورد شرایط بیمه</a:t>
            </a:r>
          </a:p>
          <a:p>
            <a:pPr marL="0" indent="0" algn="just" rtl="1">
              <a:buNone/>
            </a:pPr>
            <a:r>
              <a:rPr lang="fa-IR" sz="2800" dirty="0" smtClean="0">
                <a:cs typeface="Far.Nazanin" pitchFamily="2" charset="-78"/>
              </a:rPr>
              <a:t>4- اعلام اطلاعات مربوط به پوشش های بیمه ای</a:t>
            </a:r>
          </a:p>
          <a:p>
            <a:pPr marL="0" indent="0" algn="just" rtl="1">
              <a:buNone/>
            </a:pPr>
            <a:r>
              <a:rPr lang="fa-IR" sz="2800" dirty="0" smtClean="0">
                <a:cs typeface="Far.Nazanin" pitchFamily="2" charset="-78"/>
              </a:rPr>
              <a:t>5- مرور دوره ای برنامه ها</a:t>
            </a:r>
            <a:endParaRPr lang="fa-IR" sz="2800" b="1" dirty="0" smtClean="0">
              <a:cs typeface="Far.Nazanin" pitchFamily="2" charset="-78"/>
            </a:endParaRPr>
          </a:p>
          <a:p>
            <a:pPr marL="0" indent="0" algn="just" rtl="1">
              <a:buNone/>
            </a:pPr>
            <a:r>
              <a:rPr lang="fa-IR" sz="2800" b="1" dirty="0" smtClean="0">
                <a:cs typeface="Far.Nazanin" pitchFamily="2" charset="-78"/>
              </a:rPr>
              <a:t>    * </a:t>
            </a:r>
            <a:r>
              <a:rPr lang="fa-IR" sz="2800" b="1" dirty="0" smtClean="0">
                <a:solidFill>
                  <a:srgbClr val="FF0000"/>
                </a:solidFill>
                <a:cs typeface="Far.Nazanin" pitchFamily="2" charset="-78"/>
              </a:rPr>
              <a:t>فرانشیز : </a:t>
            </a:r>
            <a:r>
              <a:rPr lang="fa-IR" sz="2800" dirty="0" smtClean="0">
                <a:cs typeface="Far.Nazanin" pitchFamily="2" charset="-78"/>
              </a:rPr>
              <a:t>شرطی است که به موجب آن مقدار مشخصی از خسارت قابل پرداخت کسر می گردد. به عبارت دیگر، مقدار خسارتی است که پرداخت آن به عهده بیمه شده قرار می گیرد. یکی از شیوه های نگهداری ریسک است.</a:t>
            </a:r>
          </a:p>
          <a:p>
            <a:pPr marL="0" indent="0" algn="just" rtl="1">
              <a:buNone/>
            </a:pPr>
            <a:r>
              <a:rPr lang="fa-IR" sz="2800" dirty="0" smtClean="0">
                <a:cs typeface="Far.Nazanin" pitchFamily="2" charset="-78"/>
              </a:rPr>
              <a:t>    * روش دیگر، خرید </a:t>
            </a:r>
            <a:r>
              <a:rPr lang="fa-IR" sz="2800" b="1" u="sng" dirty="0" smtClean="0">
                <a:cs typeface="Far.Nazanin" pitchFamily="2" charset="-78"/>
              </a:rPr>
              <a:t>بیمه مازاد خسارت </a:t>
            </a:r>
            <a:r>
              <a:rPr lang="fa-IR" sz="2800" dirty="0" smtClean="0">
                <a:cs typeface="Far.Nazanin" pitchFamily="2" charset="-78"/>
              </a:rPr>
              <a:t>است.</a:t>
            </a:r>
            <a:endParaRPr lang="en-US" sz="2800" dirty="0">
              <a:cs typeface="Far.Nazanin" pitchFamily="2" charset="-78"/>
            </a:endParaRPr>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 xmlns:p14="http://schemas.microsoft.com/office/powerpoint/2010/main" val="206666595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dirty="0" smtClean="0">
                <a:solidFill>
                  <a:srgbClr val="FFCC00"/>
                </a:solidFill>
                <a:cs typeface="Far.Titr" pitchFamily="2" charset="-78"/>
              </a:rPr>
              <a:t>مزایای استفاده از بیمه بازرگانی : </a:t>
            </a:r>
            <a:endParaRPr lang="en-US" sz="3600" dirty="0">
              <a:solidFill>
                <a:srgbClr val="FFCC00"/>
              </a:solidFill>
              <a:cs typeface="Far.Titr" pitchFamily="2" charset="-78"/>
            </a:endParaRPr>
          </a:p>
        </p:txBody>
      </p:sp>
      <p:sp>
        <p:nvSpPr>
          <p:cNvPr id="3" name="Content Placeholder 2"/>
          <p:cNvSpPr>
            <a:spLocks noGrp="1"/>
          </p:cNvSpPr>
          <p:nvPr>
            <p:ph idx="1"/>
          </p:nvPr>
        </p:nvSpPr>
        <p:spPr>
          <a:xfrm>
            <a:off x="381000" y="1295399"/>
            <a:ext cx="7696200" cy="5257801"/>
          </a:xfrm>
        </p:spPr>
        <p:txBody>
          <a:bodyPr>
            <a:noAutofit/>
          </a:bodyPr>
          <a:lstStyle/>
          <a:p>
            <a:pPr marL="0" indent="0" algn="just" rtl="1">
              <a:buNone/>
            </a:pPr>
            <a:r>
              <a:rPr lang="fa-IR" sz="2800" dirty="0" smtClean="0">
                <a:cs typeface="Far.Nazanin" pitchFamily="2" charset="-78"/>
              </a:rPr>
              <a:t>    1- در صورتیکه خسارتی اتفاق بیفتد، خسارت موسسه جبران می شود. از این رو، می تواند بدون هیچ تغییراتی یا با تغییرات بسیار اندک در درآمد به فعالیت خود ادامه دهد.</a:t>
            </a:r>
          </a:p>
          <a:p>
            <a:pPr marL="0" indent="0" algn="just" rtl="1">
              <a:buNone/>
            </a:pPr>
            <a:r>
              <a:rPr lang="fa-IR" sz="2800" dirty="0" smtClean="0">
                <a:cs typeface="Far.Nazanin" pitchFamily="2" charset="-78"/>
              </a:rPr>
              <a:t>    2- عدم اطمینان کاهش می یابد که این امر به موسسه کمک می کند تا افق برنامه ریزی خود را وسیع تر کند. ترس و نگرانی مدیران و کارکنان کاهش می یابد که باعث بهبود عملکرد و بهره وری آنها می گردد.</a:t>
            </a:r>
          </a:p>
          <a:p>
            <a:pPr marL="0" indent="0" algn="just" rtl="1">
              <a:buNone/>
            </a:pPr>
            <a:r>
              <a:rPr lang="fa-IR" sz="2800" dirty="0" smtClean="0">
                <a:cs typeface="Far.Nazanin" pitchFamily="2" charset="-78"/>
              </a:rPr>
              <a:t>    3- بیمه گران می توانند خدمات مدیریت ریسک با ارزشی را ارائه نمایند. مانند : خدمات کنترل خسارت، تجزیه و تحلیل موارد در معرض خطر برای شناسایی موارد در معرض خسارت و تسویه خسارت.</a:t>
            </a:r>
          </a:p>
          <a:p>
            <a:pPr marL="0" indent="0" algn="just" rtl="1">
              <a:buNone/>
            </a:pPr>
            <a:r>
              <a:rPr lang="fa-IR" sz="2800" dirty="0" smtClean="0">
                <a:cs typeface="Far.Nazanin" pitchFamily="2" charset="-78"/>
              </a:rPr>
              <a:t>    4- حق بیمه های پرداختی به عنوان هزینه قابل قبول مالیاتی از درآمد مشمول مالیات کسر می گردد.</a:t>
            </a:r>
            <a:endParaRPr lang="en-US" sz="2800" dirty="0">
              <a:cs typeface="Far.Nazanin" pitchFamily="2" charset="-78"/>
            </a:endParaRPr>
          </a:p>
        </p:txBody>
      </p:sp>
      <p:sp>
        <p:nvSpPr>
          <p:cNvPr id="6" name="Footer Placeholder 5"/>
          <p:cNvSpPr>
            <a:spLocks noGrp="1"/>
          </p:cNvSpPr>
          <p:nvPr>
            <p:ph type="ftr" sz="quarter" idx="11"/>
          </p:nvPr>
        </p:nvSpPr>
        <p:spPr>
          <a:xfrm rot="5400000">
            <a:off x="6261632" y="3263368"/>
            <a:ext cx="3859795" cy="228660"/>
          </a:xfrm>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 xmlns:p14="http://schemas.microsoft.com/office/powerpoint/2010/main" val="3006453153"/>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4000" dirty="0" smtClean="0">
                <a:solidFill>
                  <a:srgbClr val="FFCC00"/>
                </a:solidFill>
                <a:cs typeface="Far.Titr" pitchFamily="2" charset="-78"/>
              </a:rPr>
              <a:t>معایب  استفاده </a:t>
            </a:r>
            <a:r>
              <a:rPr lang="fa-IR" sz="4000" dirty="0">
                <a:solidFill>
                  <a:srgbClr val="FFCC00"/>
                </a:solidFill>
                <a:cs typeface="Far.Titr" pitchFamily="2" charset="-78"/>
              </a:rPr>
              <a:t>از بیمه بازرگانی </a:t>
            </a:r>
            <a:r>
              <a:rPr lang="fa-IR" sz="4000" dirty="0" smtClean="0">
                <a:solidFill>
                  <a:srgbClr val="FFCC00"/>
                </a:solidFill>
                <a:cs typeface="Far.Titr" pitchFamily="2" charset="-78"/>
              </a:rPr>
              <a:t>:</a:t>
            </a:r>
            <a:endParaRPr lang="en-US" sz="4000" dirty="0">
              <a:solidFill>
                <a:srgbClr val="FFCC00"/>
              </a:solidFill>
            </a:endParaRPr>
          </a:p>
        </p:txBody>
      </p:sp>
      <p:sp>
        <p:nvSpPr>
          <p:cNvPr id="3" name="Content Placeholder 2"/>
          <p:cNvSpPr>
            <a:spLocks noGrp="1"/>
          </p:cNvSpPr>
          <p:nvPr>
            <p:ph idx="1"/>
          </p:nvPr>
        </p:nvSpPr>
        <p:spPr/>
        <p:txBody>
          <a:bodyPr>
            <a:normAutofit lnSpcReduction="10000"/>
          </a:bodyPr>
          <a:lstStyle/>
          <a:p>
            <a:pPr marL="0" indent="0" algn="just" rtl="1">
              <a:buNone/>
            </a:pPr>
            <a:r>
              <a:rPr lang="fa-IR" sz="2400" dirty="0" smtClean="0">
                <a:cs typeface="Far.Nazanin" pitchFamily="2" charset="-78"/>
              </a:rPr>
              <a:t>   1- پرداخت حق بیمه ها اولین هزینه عمده است، زیرا شامل یک بخش از پرداخت خسارت، مقداری برای هزینه های اداری و فوق العاده ای برای سود و پیش آمدهای احتمالی است، هزینه فرصت نیز وجود دارد.</a:t>
            </a:r>
          </a:p>
          <a:p>
            <a:pPr marL="0" indent="0" algn="just" rtl="1">
              <a:buNone/>
            </a:pPr>
            <a:r>
              <a:rPr lang="fa-IR" sz="2400" dirty="0" smtClean="0">
                <a:cs typeface="Far.Nazanin" pitchFamily="2" charset="-78"/>
              </a:rPr>
              <a:t>    2-تلاش و وقت قابل ملاحظه ای باید صرف مذاکره برای اخذ پوشش های بیمه گردد. بیمه گر یا بیمه گران باید انتخاب شوند، شرایط بیمه و حق بیمه ها باید مذاکره شود، موسسه باید در فعالیت های کنترل خسارت بیمه گر همکاری کند و پس از وقوع خسارت اقدامات لازم جهت جلوگیری از توسعه خسارت انجام گردد.</a:t>
            </a:r>
          </a:p>
          <a:p>
            <a:pPr marL="0" indent="0" algn="just" rtl="1">
              <a:buNone/>
            </a:pPr>
            <a:r>
              <a:rPr lang="fa-IR" sz="2400" dirty="0" smtClean="0">
                <a:cs typeface="Far.Nazanin" pitchFamily="2" charset="-78"/>
              </a:rPr>
              <a:t>3-مدیر ریسک ممکن است علاقه کمتری برای پیروی از یک برنامه کنترل خسارت داشته باشد، زیرا بیمه گر در صورت وقوع خسارت آن را پرداخت خواهد کرد. از این رو، یک کوتاهی در کنترل خسارت می تواند تعداد خسارت هایی که تحت پوشش بیمه ای قرار دارند را افزایش دهد. </a:t>
            </a:r>
          </a:p>
          <a:p>
            <a:pPr algn="just" rtl="1"/>
            <a:endParaRPr lang="en-US" sz="2400" dirty="0">
              <a:cs typeface="Far.Nazanin" pitchFamily="2" charset="-78"/>
            </a:endParaRPr>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 xmlns:p14="http://schemas.microsoft.com/office/powerpoint/2010/main" val="1195220359"/>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000" dirty="0" smtClean="0">
                <a:cs typeface="Far.Titr" pitchFamily="2" charset="-78"/>
              </a:rPr>
              <a:t>ماتریس مدیریت ریسک :</a:t>
            </a:r>
            <a:endParaRPr lang="en-US" sz="2000" dirty="0">
              <a:cs typeface="Far.Titr" pitchFamily="2" charset="-78"/>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554474672"/>
              </p:ext>
            </p:extLst>
          </p:nvPr>
        </p:nvGraphicFramePr>
        <p:xfrm>
          <a:off x="381000" y="2286000"/>
          <a:ext cx="8229600" cy="3388360"/>
        </p:xfrm>
        <a:graphic>
          <a:graphicData uri="http://schemas.openxmlformats.org/drawingml/2006/table">
            <a:tbl>
              <a:tblPr firstRow="1" bandRow="1">
                <a:tableStyleId>{69CF1AB2-1976-4502-BF36-3FF5EA218861}</a:tableStyleId>
              </a:tblPr>
              <a:tblGrid>
                <a:gridCol w="3886200"/>
                <a:gridCol w="1600200"/>
                <a:gridCol w="1600200"/>
                <a:gridCol w="1143000"/>
              </a:tblGrid>
              <a:tr h="370840">
                <a:tc>
                  <a:txBody>
                    <a:bodyPr/>
                    <a:lstStyle/>
                    <a:p>
                      <a:pPr algn="ctr" rtl="1"/>
                      <a:r>
                        <a:rPr lang="fa-IR" dirty="0" smtClean="0">
                          <a:cs typeface="Far.Titr" pitchFamily="2" charset="-78"/>
                        </a:rPr>
                        <a:t>شیوه مدیریت</a:t>
                      </a:r>
                      <a:r>
                        <a:rPr lang="fa-IR" baseline="0" dirty="0" smtClean="0">
                          <a:cs typeface="Far.Titr" pitchFamily="2" charset="-78"/>
                        </a:rPr>
                        <a:t> ریسک مناسب</a:t>
                      </a:r>
                      <a:endParaRPr lang="en-US" dirty="0">
                        <a:cs typeface="Far.Titr" pitchFamily="2" charset="-78"/>
                      </a:endParaRPr>
                    </a:p>
                  </a:txBody>
                  <a:tcPr/>
                </a:tc>
                <a:tc>
                  <a:txBody>
                    <a:bodyPr/>
                    <a:lstStyle/>
                    <a:p>
                      <a:pPr algn="ctr"/>
                      <a:r>
                        <a:rPr lang="fa-IR" dirty="0" smtClean="0">
                          <a:cs typeface="Far.Titr" pitchFamily="2" charset="-78"/>
                        </a:rPr>
                        <a:t>شدت خسارت</a:t>
                      </a:r>
                      <a:endParaRPr lang="en-US" dirty="0">
                        <a:cs typeface="Far.Titr" pitchFamily="2" charset="-78"/>
                      </a:endParaRPr>
                    </a:p>
                  </a:txBody>
                  <a:tcPr/>
                </a:tc>
                <a:tc>
                  <a:txBody>
                    <a:bodyPr/>
                    <a:lstStyle/>
                    <a:p>
                      <a:pPr algn="ctr"/>
                      <a:r>
                        <a:rPr lang="fa-IR" dirty="0" smtClean="0">
                          <a:cs typeface="Far.Titr" pitchFamily="2" charset="-78"/>
                        </a:rPr>
                        <a:t>تواتر خسارت</a:t>
                      </a:r>
                      <a:endParaRPr lang="en-US" dirty="0">
                        <a:cs typeface="Far.Titr" pitchFamily="2" charset="-78"/>
                      </a:endParaRPr>
                    </a:p>
                  </a:txBody>
                  <a:tcPr/>
                </a:tc>
                <a:tc>
                  <a:txBody>
                    <a:bodyPr/>
                    <a:lstStyle/>
                    <a:p>
                      <a:pPr algn="ctr"/>
                      <a:r>
                        <a:rPr lang="fa-IR" dirty="0" smtClean="0">
                          <a:cs typeface="Far.Titr" pitchFamily="2" charset="-78"/>
                        </a:rPr>
                        <a:t>نوع خسارت</a:t>
                      </a:r>
                      <a:endParaRPr lang="en-US" dirty="0">
                        <a:cs typeface="Far.Titr" pitchFamily="2" charset="-78"/>
                      </a:endParaRPr>
                    </a:p>
                  </a:txBody>
                  <a:tcPr/>
                </a:tc>
              </a:tr>
              <a:tr h="370840">
                <a:tc>
                  <a:txBody>
                    <a:bodyPr/>
                    <a:lstStyle/>
                    <a:p>
                      <a:pPr lvl="0" algn="ctr" rtl="1">
                        <a:lnSpc>
                          <a:spcPct val="100000"/>
                        </a:lnSpc>
                      </a:pPr>
                      <a:r>
                        <a:rPr lang="fa-IR" sz="2000" dirty="0" smtClean="0">
                          <a:cs typeface="Far.Nazanin" pitchFamily="2" charset="-78"/>
                        </a:rPr>
                        <a:t>نگهداری</a:t>
                      </a:r>
                      <a:endParaRPr lang="en-US" sz="2000" dirty="0">
                        <a:cs typeface="Far.Nazanin"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cs typeface="Far.Nazanin" pitchFamily="2" charset="-78"/>
                        </a:rPr>
                        <a:t>پائین</a:t>
                      </a:r>
                      <a:endParaRPr lang="en-US" sz="2000" dirty="0" smtClean="0">
                        <a:cs typeface="Far.Nazanin" pitchFamily="2" charset="-78"/>
                      </a:endParaRPr>
                    </a:p>
                    <a:p>
                      <a:pPr lvl="0" algn="ctr" rtl="1">
                        <a:lnSpc>
                          <a:spcPct val="100000"/>
                        </a:lnSpc>
                      </a:pPr>
                      <a:endParaRPr lang="en-US" sz="2000" dirty="0">
                        <a:cs typeface="Far.Nazanin" pitchFamily="2" charset="-78"/>
                      </a:endParaRPr>
                    </a:p>
                  </a:txBody>
                  <a:tcPr/>
                </a:tc>
                <a:tc>
                  <a:txBody>
                    <a:bodyPr/>
                    <a:lstStyle/>
                    <a:p>
                      <a:pPr lvl="0" algn="ctr" rtl="1">
                        <a:lnSpc>
                          <a:spcPct val="100000"/>
                        </a:lnSpc>
                      </a:pPr>
                      <a:r>
                        <a:rPr lang="fa-IR" sz="2000" dirty="0" smtClean="0">
                          <a:cs typeface="Far.Nazanin" pitchFamily="2" charset="-78"/>
                        </a:rPr>
                        <a:t>پائین</a:t>
                      </a:r>
                      <a:endParaRPr lang="en-US" sz="2000" dirty="0">
                        <a:cs typeface="Far.Nazanin" pitchFamily="2" charset="-78"/>
                      </a:endParaRPr>
                    </a:p>
                  </a:txBody>
                  <a:tcPr/>
                </a:tc>
                <a:tc>
                  <a:txBody>
                    <a:bodyPr/>
                    <a:lstStyle/>
                    <a:p>
                      <a:pPr lvl="0" algn="ctr" rtl="1">
                        <a:lnSpc>
                          <a:spcPct val="100000"/>
                        </a:lnSpc>
                      </a:pPr>
                      <a:endParaRPr lang="fa-IR" dirty="0" smtClean="0">
                        <a:cs typeface="Far.Titr" pitchFamily="2" charset="-78"/>
                      </a:endParaRPr>
                    </a:p>
                    <a:p>
                      <a:pPr lvl="0" algn="ctr" rtl="1">
                        <a:lnSpc>
                          <a:spcPct val="100000"/>
                        </a:lnSpc>
                      </a:pPr>
                      <a:r>
                        <a:rPr lang="fa-IR" dirty="0" smtClean="0">
                          <a:cs typeface="Far.Titr" pitchFamily="2" charset="-78"/>
                        </a:rPr>
                        <a:t>1</a:t>
                      </a:r>
                    </a:p>
                    <a:p>
                      <a:pPr lvl="0" algn="ctr" rtl="1">
                        <a:lnSpc>
                          <a:spcPct val="100000"/>
                        </a:lnSpc>
                      </a:pPr>
                      <a:endParaRPr lang="en-US" dirty="0">
                        <a:cs typeface="Far.Titr" pitchFamily="2" charset="-78"/>
                      </a:endParaRPr>
                    </a:p>
                  </a:txBody>
                  <a:tcPr/>
                </a:tc>
              </a:tr>
              <a:tr h="370840">
                <a:tc>
                  <a:txBody>
                    <a:bodyPr/>
                    <a:lstStyle/>
                    <a:p>
                      <a:pPr lvl="0" algn="ctr" rtl="1">
                        <a:lnSpc>
                          <a:spcPct val="100000"/>
                        </a:lnSpc>
                      </a:pPr>
                      <a:r>
                        <a:rPr lang="fa-IR" sz="2000" dirty="0" smtClean="0">
                          <a:cs typeface="Far.Nazanin" pitchFamily="2" charset="-78"/>
                        </a:rPr>
                        <a:t>ترکیب نگهداری و جلوگیری از وقوع خسارت</a:t>
                      </a:r>
                      <a:endParaRPr lang="en-US" sz="2000" dirty="0">
                        <a:cs typeface="Far.Nazanin"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smtClean="0">
                          <a:cs typeface="Far.Nazanin" pitchFamily="2" charset="-78"/>
                        </a:rPr>
                        <a:t>پائین</a:t>
                      </a:r>
                      <a:endParaRPr lang="en-US" sz="2000" smtClean="0">
                        <a:cs typeface="Far.Nazanin" pitchFamily="2" charset="-78"/>
                      </a:endParaRPr>
                    </a:p>
                    <a:p>
                      <a:pPr lvl="0" algn="ctr" rtl="1">
                        <a:lnSpc>
                          <a:spcPct val="100000"/>
                        </a:lnSpc>
                      </a:pPr>
                      <a:endParaRPr lang="en-US" sz="2000">
                        <a:cs typeface="Far.Nazanin"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cs typeface="Far.Nazanin" pitchFamily="2" charset="-78"/>
                        </a:rPr>
                        <a:t>بالا</a:t>
                      </a:r>
                      <a:endParaRPr lang="en-US" sz="2000" dirty="0" smtClean="0">
                        <a:cs typeface="Far.Nazanin" pitchFamily="2" charset="-78"/>
                      </a:endParaRPr>
                    </a:p>
                    <a:p>
                      <a:pPr lvl="0" algn="ctr" rtl="1">
                        <a:lnSpc>
                          <a:spcPct val="100000"/>
                        </a:lnSpc>
                      </a:pPr>
                      <a:endParaRPr lang="en-US" sz="2000" dirty="0">
                        <a:cs typeface="Far.Nazanin" pitchFamily="2" charset="-78"/>
                      </a:endParaRPr>
                    </a:p>
                  </a:txBody>
                  <a:tcPr/>
                </a:tc>
                <a:tc>
                  <a:txBody>
                    <a:bodyPr/>
                    <a:lstStyle/>
                    <a:p>
                      <a:pPr lvl="0" algn="ctr" rtl="1">
                        <a:lnSpc>
                          <a:spcPct val="100000"/>
                        </a:lnSpc>
                      </a:pPr>
                      <a:endParaRPr lang="fa-IR" dirty="0" smtClean="0">
                        <a:cs typeface="Far.Titr" pitchFamily="2" charset="-78"/>
                      </a:endParaRPr>
                    </a:p>
                    <a:p>
                      <a:pPr lvl="0" algn="ctr" rtl="1">
                        <a:lnSpc>
                          <a:spcPct val="100000"/>
                        </a:lnSpc>
                      </a:pPr>
                      <a:r>
                        <a:rPr lang="fa-IR" dirty="0" smtClean="0">
                          <a:cs typeface="Far.Titr" pitchFamily="2" charset="-78"/>
                        </a:rPr>
                        <a:t>2</a:t>
                      </a:r>
                      <a:endParaRPr lang="en-US" dirty="0">
                        <a:cs typeface="Far.Titr" pitchFamily="2" charset="-78"/>
                      </a:endParaRPr>
                    </a:p>
                  </a:txBody>
                  <a:tcPr/>
                </a:tc>
              </a:tr>
              <a:tr h="370840">
                <a:tc>
                  <a:txBody>
                    <a:bodyPr/>
                    <a:lstStyle/>
                    <a:p>
                      <a:pPr lvl="0" algn="ctr" rtl="1">
                        <a:lnSpc>
                          <a:spcPct val="100000"/>
                        </a:lnSpc>
                      </a:pPr>
                      <a:r>
                        <a:rPr lang="fa-IR" sz="2000" dirty="0" smtClean="0">
                          <a:cs typeface="Far.Nazanin" pitchFamily="2" charset="-78"/>
                        </a:rPr>
                        <a:t>بیمه بازرگانی</a:t>
                      </a:r>
                      <a:endParaRPr lang="en-US" sz="2000" dirty="0">
                        <a:cs typeface="Far.Nazanin" pitchFamily="2" charset="-78"/>
                      </a:endParaRPr>
                    </a:p>
                  </a:txBody>
                  <a:tcPr/>
                </a:tc>
                <a:tc>
                  <a:txBody>
                    <a:bodyPr/>
                    <a:lstStyle/>
                    <a:p>
                      <a:pPr lvl="0" algn="ctr" rtl="1">
                        <a:lnSpc>
                          <a:spcPct val="100000"/>
                        </a:lnSpc>
                      </a:pPr>
                      <a:r>
                        <a:rPr lang="fa-IR" sz="2000" dirty="0" smtClean="0">
                          <a:cs typeface="Far.Nazanin" pitchFamily="2" charset="-78"/>
                        </a:rPr>
                        <a:t>بالا</a:t>
                      </a:r>
                      <a:endParaRPr lang="en-US" sz="2000" dirty="0">
                        <a:cs typeface="Far.Nazanin"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cs typeface="Far.Nazanin" pitchFamily="2" charset="-78"/>
                        </a:rPr>
                        <a:t>پائین</a:t>
                      </a:r>
                      <a:endParaRPr lang="en-US" sz="2000" dirty="0" smtClean="0">
                        <a:cs typeface="Far.Nazanin" pitchFamily="2" charset="-78"/>
                      </a:endParaRPr>
                    </a:p>
                    <a:p>
                      <a:pPr lvl="0" algn="ctr" rtl="1">
                        <a:lnSpc>
                          <a:spcPct val="100000"/>
                        </a:lnSpc>
                      </a:pPr>
                      <a:endParaRPr lang="en-US" sz="2000" dirty="0">
                        <a:cs typeface="Far.Nazanin" pitchFamily="2" charset="-78"/>
                      </a:endParaRPr>
                    </a:p>
                  </a:txBody>
                  <a:tcPr/>
                </a:tc>
                <a:tc>
                  <a:txBody>
                    <a:bodyPr/>
                    <a:lstStyle/>
                    <a:p>
                      <a:pPr lvl="0" algn="ctr" rtl="1">
                        <a:lnSpc>
                          <a:spcPct val="100000"/>
                        </a:lnSpc>
                      </a:pPr>
                      <a:endParaRPr lang="fa-IR" dirty="0" smtClean="0">
                        <a:cs typeface="Far.Titr" pitchFamily="2" charset="-78"/>
                      </a:endParaRPr>
                    </a:p>
                    <a:p>
                      <a:pPr lvl="0" algn="ctr" rtl="1">
                        <a:lnSpc>
                          <a:spcPct val="100000"/>
                        </a:lnSpc>
                      </a:pPr>
                      <a:r>
                        <a:rPr lang="fa-IR" dirty="0" smtClean="0">
                          <a:cs typeface="Far.Titr" pitchFamily="2" charset="-78"/>
                        </a:rPr>
                        <a:t>3</a:t>
                      </a:r>
                      <a:endParaRPr lang="en-US" dirty="0">
                        <a:cs typeface="Far.Titr" pitchFamily="2" charset="-78"/>
                      </a:endParaRPr>
                    </a:p>
                  </a:txBody>
                  <a:tcPr/>
                </a:tc>
              </a:tr>
              <a:tr h="370840">
                <a:tc>
                  <a:txBody>
                    <a:bodyPr/>
                    <a:lstStyle/>
                    <a:p>
                      <a:pPr lvl="0" algn="ctr" rtl="1">
                        <a:lnSpc>
                          <a:spcPct val="100000"/>
                        </a:lnSpc>
                      </a:pPr>
                      <a:r>
                        <a:rPr lang="fa-IR" sz="2000" dirty="0" smtClean="0">
                          <a:cs typeface="Far.Nazanin" pitchFamily="2" charset="-78"/>
                        </a:rPr>
                        <a:t>اجتناب</a:t>
                      </a:r>
                      <a:endParaRPr lang="en-US" sz="2000" dirty="0">
                        <a:cs typeface="Far.Nazanin"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cs typeface="Far.Nazanin" pitchFamily="2" charset="-78"/>
                        </a:rPr>
                        <a:t>بالا</a:t>
                      </a:r>
                      <a:endParaRPr lang="en-US" sz="2000" dirty="0" smtClean="0">
                        <a:cs typeface="Far.Nazanin" pitchFamily="2" charset="-78"/>
                      </a:endParaRPr>
                    </a:p>
                    <a:p>
                      <a:pPr lvl="0" algn="ctr" rtl="1">
                        <a:lnSpc>
                          <a:spcPct val="100000"/>
                        </a:lnSpc>
                      </a:pPr>
                      <a:endParaRPr lang="en-US" sz="2000" dirty="0">
                        <a:cs typeface="Far.Nazanin"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cs typeface="Far.Nazanin" pitchFamily="2" charset="-78"/>
                        </a:rPr>
                        <a:t>بالا</a:t>
                      </a:r>
                      <a:endParaRPr lang="en-US" sz="2000" dirty="0" smtClean="0">
                        <a:cs typeface="Far.Nazanin" pitchFamily="2" charset="-78"/>
                      </a:endParaRPr>
                    </a:p>
                    <a:p>
                      <a:pPr lvl="0" algn="ctr" rtl="1">
                        <a:lnSpc>
                          <a:spcPct val="100000"/>
                        </a:lnSpc>
                      </a:pPr>
                      <a:endParaRPr lang="en-US" sz="2000" dirty="0">
                        <a:cs typeface="Far.Nazanin" pitchFamily="2" charset="-78"/>
                      </a:endParaRPr>
                    </a:p>
                  </a:txBody>
                  <a:tcPr/>
                </a:tc>
                <a:tc>
                  <a:txBody>
                    <a:bodyPr/>
                    <a:lstStyle/>
                    <a:p>
                      <a:pPr lvl="0" algn="ctr" rtl="1">
                        <a:lnSpc>
                          <a:spcPct val="100000"/>
                        </a:lnSpc>
                      </a:pPr>
                      <a:r>
                        <a:rPr lang="fa-IR" dirty="0" smtClean="0">
                          <a:cs typeface="Far.Titr" pitchFamily="2" charset="-78"/>
                        </a:rPr>
                        <a:t>4</a:t>
                      </a:r>
                    </a:p>
                    <a:p>
                      <a:pPr lvl="0" algn="ctr" rtl="1">
                        <a:lnSpc>
                          <a:spcPct val="100000"/>
                        </a:lnSpc>
                      </a:pPr>
                      <a:endParaRPr lang="en-US" dirty="0">
                        <a:cs typeface="Far.Titr" pitchFamily="2" charset="-78"/>
                      </a:endParaRPr>
                    </a:p>
                  </a:txBody>
                  <a:tcPr/>
                </a:tc>
              </a:tr>
            </a:tbl>
          </a:graphicData>
        </a:graphic>
      </p:graphicFrame>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 xmlns:p14="http://schemas.microsoft.com/office/powerpoint/2010/main" val="3500161848"/>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200" dirty="0">
                <a:solidFill>
                  <a:srgbClr val="FFCC00"/>
                </a:solidFill>
                <a:cs typeface="Far.Titr" pitchFamily="2" charset="-78"/>
              </a:rPr>
              <a:t>فرایند مدیریت ریسک :</a:t>
            </a:r>
            <a:endParaRPr lang="en-US" sz="3200" dirty="0">
              <a:solidFill>
                <a:srgbClr val="FFCC00"/>
              </a:solidFill>
            </a:endParaRPr>
          </a:p>
        </p:txBody>
      </p:sp>
      <p:sp>
        <p:nvSpPr>
          <p:cNvPr id="3" name="Content Placeholder 2"/>
          <p:cNvSpPr>
            <a:spLocks noGrp="1"/>
          </p:cNvSpPr>
          <p:nvPr>
            <p:ph idx="1"/>
          </p:nvPr>
        </p:nvSpPr>
        <p:spPr>
          <a:xfrm>
            <a:off x="457200" y="1447800"/>
            <a:ext cx="7620000" cy="5105400"/>
          </a:xfrm>
        </p:spPr>
        <p:txBody>
          <a:bodyPr>
            <a:noAutofit/>
          </a:bodyPr>
          <a:lstStyle/>
          <a:p>
            <a:pPr marL="0" indent="0" algn="just" rtl="1">
              <a:buNone/>
            </a:pPr>
            <a:r>
              <a:rPr lang="fa-IR" dirty="0" smtClean="0">
                <a:cs typeface="Far.Titr" pitchFamily="2" charset="-78"/>
              </a:rPr>
              <a:t>   گام چهارم : </a:t>
            </a:r>
            <a:r>
              <a:rPr lang="fa-IR" sz="2400" dirty="0" smtClean="0">
                <a:solidFill>
                  <a:srgbClr val="FF0000"/>
                </a:solidFill>
                <a:cs typeface="Far.Titr" pitchFamily="2" charset="-78"/>
              </a:rPr>
              <a:t>اجرا و پایش برنامه مدیریت ریسک</a:t>
            </a:r>
          </a:p>
          <a:p>
            <a:pPr marL="0" indent="0" algn="just" rtl="1">
              <a:buNone/>
            </a:pPr>
            <a:r>
              <a:rPr lang="fa-IR" b="1" dirty="0" smtClean="0">
                <a:cs typeface="Far.Nazanin" pitchFamily="2" charset="-78"/>
              </a:rPr>
              <a:t>         </a:t>
            </a:r>
            <a:r>
              <a:rPr lang="fa-IR" b="1" dirty="0" smtClean="0">
                <a:solidFill>
                  <a:srgbClr val="FF0000"/>
                </a:solidFill>
                <a:cs typeface="Far.Nazanin" pitchFamily="2" charset="-78"/>
              </a:rPr>
              <a:t>خط مشی ایمنی مدیریت ریسک : </a:t>
            </a:r>
            <a:r>
              <a:rPr lang="fa-IR" dirty="0" smtClean="0">
                <a:cs typeface="Far.Nazanin" pitchFamily="2" charset="-78"/>
              </a:rPr>
              <a:t>این خط مشی اهداف مدیریت ریسک و سیاست موسسه را در مورد نحوه برخورد با موارد در معرض خسارت ارائه می دهد. مدیران سطوح عالی سازمان را برای اداره فرایند مدیریت ریسک، آموزش می دهد و آماده می کند.به علاوه، یک دستورالعمل مدیریت ریسک ممکن است تهیه و در برنامه مدیریت ریسک استفاده شود.</a:t>
            </a:r>
          </a:p>
          <a:p>
            <a:pPr marL="0" indent="0" algn="just" rtl="1">
              <a:buNone/>
            </a:pPr>
            <a:r>
              <a:rPr lang="fa-IR" b="1" dirty="0" smtClean="0">
                <a:cs typeface="Far.Nazanin" pitchFamily="2" charset="-78"/>
              </a:rPr>
              <a:t>        </a:t>
            </a:r>
            <a:r>
              <a:rPr lang="fa-IR" b="1" dirty="0" smtClean="0">
                <a:solidFill>
                  <a:srgbClr val="FF0000"/>
                </a:solidFill>
                <a:cs typeface="Far.Nazanin" pitchFamily="2" charset="-78"/>
              </a:rPr>
              <a:t>تعاون و همکاری با سایر بخش ها : </a:t>
            </a:r>
            <a:r>
              <a:rPr lang="fa-IR" dirty="0" smtClean="0">
                <a:cs typeface="Far.Nazanin" pitchFamily="2" charset="-78"/>
              </a:rPr>
              <a:t>مدیر ریسک به تنهایی کار نمی کند. سایر بخش های کارکردی در موسسه تا حدود زیادی در شناسایی موارد در معرض خسارت واقعی و روش های مقابله با این موارد در معرض خسارت نقش دارند. بخش هایی که در فر ایند مدیرت ریسک می توانند همکاری نمایند: </a:t>
            </a:r>
          </a:p>
          <a:p>
            <a:pPr marL="0" indent="0" algn="just" rtl="1">
              <a:buNone/>
            </a:pPr>
            <a:r>
              <a:rPr lang="fa-IR" dirty="0" smtClean="0">
                <a:cs typeface="Far.Nazanin" pitchFamily="2" charset="-78"/>
              </a:rPr>
              <a:t>   1- حسابداری</a:t>
            </a:r>
          </a:p>
          <a:p>
            <a:pPr marL="0" indent="0" algn="just" rtl="1">
              <a:buNone/>
            </a:pPr>
            <a:r>
              <a:rPr lang="fa-IR" dirty="0" smtClean="0">
                <a:cs typeface="Far.Nazanin" pitchFamily="2" charset="-78"/>
              </a:rPr>
              <a:t>   2- امور مالی</a:t>
            </a:r>
          </a:p>
          <a:p>
            <a:pPr marL="0" indent="0" algn="just" rtl="1">
              <a:buNone/>
            </a:pPr>
            <a:r>
              <a:rPr lang="fa-IR" dirty="0" smtClean="0">
                <a:cs typeface="Far.Nazanin" pitchFamily="2" charset="-78"/>
              </a:rPr>
              <a:t>   3- بازاریابی</a:t>
            </a:r>
          </a:p>
          <a:p>
            <a:pPr marL="0" indent="0" algn="just" rtl="1">
              <a:buNone/>
            </a:pPr>
            <a:r>
              <a:rPr lang="fa-IR" dirty="0" smtClean="0">
                <a:cs typeface="Far.Nazanin" pitchFamily="2" charset="-78"/>
              </a:rPr>
              <a:t>   4- تولید</a:t>
            </a:r>
          </a:p>
          <a:p>
            <a:pPr marL="0" indent="0" algn="just" rtl="1">
              <a:buNone/>
            </a:pPr>
            <a:r>
              <a:rPr lang="fa-IR" dirty="0" smtClean="0">
                <a:cs typeface="Far.Nazanin" pitchFamily="2" charset="-78"/>
              </a:rPr>
              <a:t>   5- نیروی انسانی </a:t>
            </a:r>
            <a:endParaRPr lang="en-US" b="1" dirty="0">
              <a:cs typeface="Far.Nazanin" pitchFamily="2" charset="-78"/>
            </a:endParaRPr>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pic>
        <p:nvPicPr>
          <p:cNvPr id="7170" name="Picture 2" descr="http://sbi.ir/Files/Posts/Portal1/img63407967718234375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4400" y="4343400"/>
            <a:ext cx="3200400" cy="1677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4027539836"/>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solidFill>
                  <a:srgbClr val="FFCC00"/>
                </a:solidFill>
                <a:cs typeface="Far.Titr" pitchFamily="2" charset="-78"/>
              </a:rPr>
              <a:t>گام چهارم : اجرا و پایش برنامه مدیریت </a:t>
            </a:r>
            <a:r>
              <a:rPr lang="fa-IR" sz="3200" dirty="0" smtClean="0">
                <a:solidFill>
                  <a:srgbClr val="FFCC00"/>
                </a:solidFill>
                <a:cs typeface="Far.Titr" pitchFamily="2" charset="-78"/>
              </a:rPr>
              <a:t>ریسک :</a:t>
            </a:r>
            <a:r>
              <a:rPr lang="fa-IR" sz="3200" dirty="0">
                <a:solidFill>
                  <a:srgbClr val="FFCC00"/>
                </a:solidFill>
                <a:cs typeface="Far.Titr" pitchFamily="2" charset="-78"/>
              </a:rPr>
              <a:t/>
            </a:r>
            <a:br>
              <a:rPr lang="fa-IR" sz="3200" dirty="0">
                <a:solidFill>
                  <a:srgbClr val="FFCC00"/>
                </a:solidFill>
                <a:cs typeface="Far.Titr" pitchFamily="2" charset="-78"/>
              </a:rPr>
            </a:br>
            <a:endParaRPr lang="en-US" sz="3200" dirty="0">
              <a:solidFill>
                <a:srgbClr val="FFCC00"/>
              </a:solidFill>
            </a:endParaRPr>
          </a:p>
        </p:txBody>
      </p:sp>
      <p:sp>
        <p:nvSpPr>
          <p:cNvPr id="3" name="Content Placeholder 2"/>
          <p:cNvSpPr>
            <a:spLocks noGrp="1"/>
          </p:cNvSpPr>
          <p:nvPr>
            <p:ph idx="1"/>
          </p:nvPr>
        </p:nvSpPr>
        <p:spPr/>
        <p:txBody>
          <a:bodyPr>
            <a:normAutofit/>
          </a:bodyPr>
          <a:lstStyle/>
          <a:p>
            <a:pPr marL="0" indent="0" algn="just" rtl="1">
              <a:buNone/>
            </a:pPr>
            <a:r>
              <a:rPr lang="fa-IR" sz="2800" b="1" dirty="0" smtClean="0">
                <a:cs typeface="Far.Nazanin" pitchFamily="2" charset="-78"/>
              </a:rPr>
              <a:t>    </a:t>
            </a:r>
            <a:r>
              <a:rPr lang="fa-IR" sz="2800" b="1" dirty="0" smtClean="0">
                <a:solidFill>
                  <a:srgbClr val="FF0000"/>
                </a:solidFill>
                <a:cs typeface="Far.Nazanin" pitchFamily="2" charset="-78"/>
              </a:rPr>
              <a:t>بررسی و ارزیابی دوره ای :</a:t>
            </a:r>
            <a:r>
              <a:rPr lang="fa-IR" sz="2800" dirty="0" smtClean="0">
                <a:solidFill>
                  <a:srgbClr val="FF0000"/>
                </a:solidFill>
                <a:cs typeface="Far.Nazanin" pitchFamily="2" charset="-78"/>
              </a:rPr>
              <a:t> </a:t>
            </a:r>
            <a:r>
              <a:rPr lang="fa-IR" sz="2800" dirty="0" smtClean="0">
                <a:cs typeface="Far.Nazanin" pitchFamily="2" charset="-78"/>
              </a:rPr>
              <a:t>برای آنکه برنامه مدیریت ریسک اثر بخش داشته باشیم، باید بطور دوره ای آن را مورد بررسی و ارزیابی قرار دهیم تا تعیین شود اهداف مورد نظر برآورده شده است. بطور ویژه، هزینه های مدیریت ریسک، برنامه های ایمنی و برنامه های جلوگیری از خسارت باید بطور دقیق پایش شود. سرانجام آنکه مدیر ریسک باید تعیین کند آیا سیاست های مدیریت ریسک در کل موسسه اجرا گردیده یا نه ؟ و آیا مدیر ریسک همکاری سایر بخش های سازمان را در انجام وظایف مدیریت جلب کرده است؟ </a:t>
            </a:r>
            <a:endParaRPr lang="en-US" sz="2800" b="1" dirty="0">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 xmlns:p14="http://schemas.microsoft.com/office/powerpoint/2010/main" val="3079027284"/>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dirty="0" smtClean="0">
                <a:solidFill>
                  <a:srgbClr val="FFCC00"/>
                </a:solidFill>
                <a:cs typeface="Far.Titr" pitchFamily="2" charset="-78"/>
              </a:rPr>
              <a:t>مزایای مدیریت ریسک :</a:t>
            </a:r>
            <a:endParaRPr lang="en-US" sz="3600" dirty="0">
              <a:solidFill>
                <a:srgbClr val="FFCC00"/>
              </a:solidFill>
              <a:cs typeface="Far.Titr" pitchFamily="2" charset="-78"/>
            </a:endParaRPr>
          </a:p>
        </p:txBody>
      </p:sp>
      <p:sp>
        <p:nvSpPr>
          <p:cNvPr id="3" name="Content Placeholder 2"/>
          <p:cNvSpPr>
            <a:spLocks noGrp="1"/>
          </p:cNvSpPr>
          <p:nvPr>
            <p:ph idx="1"/>
          </p:nvPr>
        </p:nvSpPr>
        <p:spPr>
          <a:xfrm>
            <a:off x="533400" y="1066800"/>
            <a:ext cx="7620000" cy="5410199"/>
          </a:xfrm>
        </p:spPr>
        <p:txBody>
          <a:bodyPr>
            <a:noAutofit/>
          </a:bodyPr>
          <a:lstStyle/>
          <a:p>
            <a:pPr marL="0" indent="0" algn="just" rtl="1">
              <a:buNone/>
            </a:pPr>
            <a:endParaRPr lang="fa-IR" sz="3200" dirty="0" smtClean="0">
              <a:cs typeface="Far.Nazanin" pitchFamily="2" charset="-78"/>
            </a:endParaRPr>
          </a:p>
          <a:p>
            <a:pPr marL="0" indent="0" algn="just" rtl="1">
              <a:buNone/>
            </a:pPr>
            <a:r>
              <a:rPr lang="fa-IR" sz="3200" dirty="0" smtClean="0">
                <a:cs typeface="Far.Nazanin" pitchFamily="2" charset="-78"/>
              </a:rPr>
              <a:t>1- اهداف قبل و بعد از وقوع خسارت برنامه مدیریت ریسک، به سادگی بیشتری قابل دستیابی است.</a:t>
            </a:r>
          </a:p>
          <a:p>
            <a:pPr marL="0" indent="0" algn="just" rtl="1">
              <a:buNone/>
            </a:pPr>
            <a:r>
              <a:rPr lang="fa-IR" sz="3200" dirty="0" smtClean="0">
                <a:cs typeface="Far.Nazanin" pitchFamily="2" charset="-78"/>
              </a:rPr>
              <a:t>2- چون هزینه ریسک کاهش می یابد، ممکن است سود موسسه را افزایش دهد.</a:t>
            </a:r>
          </a:p>
          <a:p>
            <a:pPr marL="0" indent="0" algn="just" rtl="1">
              <a:buNone/>
            </a:pPr>
            <a:r>
              <a:rPr lang="fa-IR" sz="3200" dirty="0" smtClean="0">
                <a:cs typeface="Far.Nazanin" pitchFamily="2" charset="-78"/>
              </a:rPr>
              <a:t>3- از آنجائی که تاثیر مالی نامطلوب موارد در معرض خسارت واقعی کاهش می یابد، موسسه می تواند برنامه مدیریت ریسکی وضع کند که هم موارد در معرض خسارت واقعی و هم سوداگرانه را اداره کند.</a:t>
            </a:r>
          </a:p>
          <a:p>
            <a:pPr marL="0" indent="0" algn="just" rtl="1">
              <a:buNone/>
            </a:pPr>
            <a:r>
              <a:rPr lang="fa-IR" sz="3200" dirty="0" smtClean="0">
                <a:cs typeface="Far.Nazanin" pitchFamily="2" charset="-78"/>
              </a:rPr>
              <a:t> 4- جامعه بطور مستقیم و هم بطور غیر مستقیم سود می برد، زیرا خسارت ها کاهش می یابد و بعنوان یک نتیجه، از درد و رنج جامعه کاسته می شود.  </a:t>
            </a:r>
            <a:endParaRPr lang="en-US" sz="3200" dirty="0">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 xmlns:p14="http://schemas.microsoft.com/office/powerpoint/2010/main" val="270474543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200" dirty="0" smtClean="0">
                <a:solidFill>
                  <a:srgbClr val="FFCC00"/>
                </a:solidFill>
                <a:cs typeface="Far.Titr" pitchFamily="2" charset="-78"/>
              </a:rPr>
              <a:t>مدیریت ریسک فردی :</a:t>
            </a:r>
            <a:endParaRPr lang="en-US" sz="3200" dirty="0">
              <a:solidFill>
                <a:srgbClr val="FFCC00"/>
              </a:solidFill>
              <a:cs typeface="Far.Titr" pitchFamily="2" charset="-78"/>
            </a:endParaRPr>
          </a:p>
        </p:txBody>
      </p:sp>
      <p:sp>
        <p:nvSpPr>
          <p:cNvPr id="3" name="Content Placeholder 2"/>
          <p:cNvSpPr>
            <a:spLocks noGrp="1"/>
          </p:cNvSpPr>
          <p:nvPr>
            <p:ph idx="1"/>
          </p:nvPr>
        </p:nvSpPr>
        <p:spPr/>
        <p:txBody>
          <a:bodyPr>
            <a:normAutofit lnSpcReduction="10000"/>
          </a:bodyPr>
          <a:lstStyle/>
          <a:p>
            <a:pPr marL="0" indent="0" algn="just" rtl="1">
              <a:buNone/>
            </a:pPr>
            <a:r>
              <a:rPr lang="fa-IR" sz="3200" dirty="0" smtClean="0">
                <a:solidFill>
                  <a:srgbClr val="FF0000"/>
                </a:solidFill>
                <a:cs typeface="Far.Nazanin" pitchFamily="2" charset="-78"/>
              </a:rPr>
              <a:t>مدیریت ریسک فردی </a:t>
            </a:r>
            <a:r>
              <a:rPr lang="fa-IR" sz="2800" dirty="0" smtClean="0">
                <a:cs typeface="Far.Nazanin" pitchFamily="2" charset="-78"/>
              </a:rPr>
              <a:t>به معنی</a:t>
            </a:r>
            <a:r>
              <a:rPr lang="en-US" sz="2800" dirty="0" smtClean="0">
                <a:cs typeface="Far.Nazanin" pitchFamily="2" charset="-78"/>
              </a:rPr>
              <a:t> </a:t>
            </a:r>
            <a:r>
              <a:rPr lang="fa-IR" sz="2800" dirty="0" smtClean="0">
                <a:cs typeface="Far.Nazanin" pitchFamily="2" charset="-78"/>
              </a:rPr>
              <a:t> شناسایی ریسک های واقعی که یک فرد یا خانواده با آن روبرو است و انتخاب بهترین شیوه برای اداره این ریسک ها می باشد.</a:t>
            </a:r>
          </a:p>
          <a:p>
            <a:pPr marL="0" indent="0" algn="just" rtl="1">
              <a:buNone/>
            </a:pPr>
            <a:r>
              <a:rPr lang="fa-IR" sz="3200" b="1" dirty="0" smtClean="0">
                <a:solidFill>
                  <a:srgbClr val="FF0000"/>
                </a:solidFill>
                <a:cs typeface="Far.Nazanin" pitchFamily="2" charset="-78"/>
              </a:rPr>
              <a:t>مراحل فرآیند مدیریت ریسک فردی :   </a:t>
            </a:r>
          </a:p>
          <a:p>
            <a:pPr marL="0" indent="0" algn="just" rtl="1">
              <a:buNone/>
            </a:pPr>
            <a:r>
              <a:rPr lang="fa-IR" sz="2800" dirty="0" smtClean="0">
                <a:cs typeface="Far.Nazanin" pitchFamily="2" charset="-78"/>
              </a:rPr>
              <a:t>1- شناسایی موارد در معرض خسارت</a:t>
            </a:r>
          </a:p>
          <a:p>
            <a:pPr marL="0" indent="0" algn="just" rtl="1">
              <a:buNone/>
            </a:pPr>
            <a:r>
              <a:rPr lang="fa-IR" sz="2800" dirty="0">
                <a:cs typeface="Far.Nazanin" pitchFamily="2" charset="-78"/>
              </a:rPr>
              <a:t>2</a:t>
            </a:r>
            <a:r>
              <a:rPr lang="fa-IR" sz="2800" dirty="0" smtClean="0">
                <a:cs typeface="Far.Nazanin" pitchFamily="2" charset="-78"/>
              </a:rPr>
              <a:t>- تجزیه و تحلیل موارد در معرض خسارت</a:t>
            </a:r>
          </a:p>
          <a:p>
            <a:pPr marL="0" indent="0" algn="just" rtl="1">
              <a:buNone/>
            </a:pPr>
            <a:r>
              <a:rPr lang="fa-IR" sz="2800" dirty="0" smtClean="0">
                <a:cs typeface="Far.Nazanin" pitchFamily="2" charset="-78"/>
              </a:rPr>
              <a:t>3- انتخاب شیوه مناسب برای اداره موارد در معرض خسارت</a:t>
            </a:r>
          </a:p>
          <a:p>
            <a:pPr marL="0" indent="0" algn="just" rtl="1">
              <a:buNone/>
            </a:pPr>
            <a:r>
              <a:rPr lang="fa-IR" sz="2800" dirty="0" smtClean="0">
                <a:cs typeface="Far.Nazanin" pitchFamily="2" charset="-78"/>
              </a:rPr>
              <a:t>4- اجرا و بررسی دوره های برنامه</a:t>
            </a:r>
            <a:endParaRPr lang="en-US" sz="2800" dirty="0">
              <a:cs typeface="Far.Nazanin"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 xmlns:p14="http://schemas.microsoft.com/office/powerpoint/2010/main" val="3916701004"/>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762000"/>
            <a:ext cx="7055380" cy="1524000"/>
          </a:xfrm>
        </p:spPr>
        <p:txBody>
          <a:bodyPr/>
          <a:lstStyle/>
          <a:p>
            <a:pPr algn="r" rtl="1"/>
            <a:r>
              <a:rPr lang="fa-IR" sz="2800" dirty="0" smtClean="0">
                <a:solidFill>
                  <a:srgbClr val="FFFF00"/>
                </a:solidFill>
              </a:rPr>
              <a:t>شناسایی موارد درمعرض خسارت :</a:t>
            </a:r>
            <a:br>
              <a:rPr lang="fa-IR" sz="2800" dirty="0" smtClean="0">
                <a:solidFill>
                  <a:srgbClr val="FFFF00"/>
                </a:solidFill>
              </a:rPr>
            </a:br>
            <a:r>
              <a:rPr lang="fa-IR" sz="2800" dirty="0" smtClean="0">
                <a:solidFill>
                  <a:schemeClr val="tx1"/>
                </a:solidFill>
              </a:rPr>
              <a:t/>
            </a:r>
            <a:br>
              <a:rPr lang="fa-IR" sz="2800" dirty="0" smtClean="0">
                <a:solidFill>
                  <a:schemeClr val="tx1"/>
                </a:solidFill>
              </a:rPr>
            </a:br>
            <a:r>
              <a:rPr lang="fa-IR" sz="2400" dirty="0" smtClean="0">
                <a:solidFill>
                  <a:srgbClr val="FF0000"/>
                </a:solidFill>
              </a:rPr>
              <a:t>اولین گام </a:t>
            </a:r>
            <a:r>
              <a:rPr lang="fa-IR" sz="2400" dirty="0" smtClean="0">
                <a:solidFill>
                  <a:schemeClr val="tx1"/>
                </a:solidFill>
              </a:rPr>
              <a:t>، شناسایی همه موارد در معرض خسارتی است که می تواند مشکلات مالی جدی ایجاد نماید . عمده ترین آنها به شرح ذیل می باشند </a:t>
            </a:r>
            <a:br>
              <a:rPr lang="fa-IR" sz="2400" dirty="0" smtClean="0">
                <a:solidFill>
                  <a:schemeClr val="tx1"/>
                </a:solidFill>
              </a:rPr>
            </a:br>
            <a:r>
              <a:rPr lang="fa-IR" sz="2400" dirty="0">
                <a:solidFill>
                  <a:schemeClr val="tx1"/>
                </a:solidFill>
              </a:rPr>
              <a:t/>
            </a:r>
            <a:br>
              <a:rPr lang="fa-IR" sz="2400" dirty="0">
                <a:solidFill>
                  <a:schemeClr val="tx1"/>
                </a:solidFill>
              </a:rPr>
            </a:br>
            <a:r>
              <a:rPr lang="fa-IR" sz="2400" dirty="0" smtClean="0">
                <a:solidFill>
                  <a:schemeClr val="tx1"/>
                </a:solidFill>
              </a:rPr>
              <a:t/>
            </a:r>
            <a:br>
              <a:rPr lang="fa-IR" sz="2400" dirty="0" smtClean="0">
                <a:solidFill>
                  <a:schemeClr val="tx1"/>
                </a:solidFill>
              </a:rPr>
            </a:br>
            <a:r>
              <a:rPr lang="fa-IR" sz="2800" dirty="0" smtClean="0">
                <a:solidFill>
                  <a:srgbClr val="FFFF00"/>
                </a:solidFill>
              </a:rPr>
              <a:t/>
            </a:r>
            <a:br>
              <a:rPr lang="fa-IR" sz="2800" dirty="0" smtClean="0">
                <a:solidFill>
                  <a:srgbClr val="FFFF00"/>
                </a:solidFill>
              </a:rPr>
            </a:br>
            <a:r>
              <a:rPr lang="fa-IR" sz="2800" dirty="0">
                <a:solidFill>
                  <a:srgbClr val="FFFF00"/>
                </a:solidFill>
              </a:rPr>
              <a:t> </a:t>
            </a:r>
          </a:p>
        </p:txBody>
      </p:sp>
      <p:sp>
        <p:nvSpPr>
          <p:cNvPr id="3" name="Content Placeholder 2"/>
          <p:cNvSpPr>
            <a:spLocks noGrp="1"/>
          </p:cNvSpPr>
          <p:nvPr>
            <p:ph idx="1"/>
          </p:nvPr>
        </p:nvSpPr>
        <p:spPr>
          <a:xfrm>
            <a:off x="827700" y="3124200"/>
            <a:ext cx="6711654" cy="3124206"/>
          </a:xfrm>
        </p:spPr>
        <p:txBody>
          <a:bodyPr>
            <a:normAutofit/>
          </a:bodyPr>
          <a:lstStyle/>
          <a:p>
            <a:pPr marL="0" indent="0" algn="r" rtl="1">
              <a:buNone/>
            </a:pPr>
            <a:r>
              <a:rPr lang="fa-IR" sz="3200" dirty="0" smtClean="0">
                <a:solidFill>
                  <a:srgbClr val="FF0000"/>
                </a:solidFill>
              </a:rPr>
              <a:t>1- موارد در معرض خسارت شخصی </a:t>
            </a:r>
          </a:p>
          <a:p>
            <a:pPr marL="0" indent="0" algn="r" rtl="1">
              <a:buNone/>
            </a:pPr>
            <a:r>
              <a:rPr lang="fa-IR" sz="3200" dirty="0" smtClean="0">
                <a:solidFill>
                  <a:srgbClr val="FF0000"/>
                </a:solidFill>
              </a:rPr>
              <a:t>2- موارد در معرض خسارت مربوط به اموال </a:t>
            </a:r>
          </a:p>
          <a:p>
            <a:pPr marL="0" indent="0" algn="r" rtl="1">
              <a:buNone/>
            </a:pPr>
            <a:r>
              <a:rPr lang="fa-IR" sz="3200" dirty="0" smtClean="0">
                <a:solidFill>
                  <a:srgbClr val="FF0000"/>
                </a:solidFill>
              </a:rPr>
              <a:t>3- موارد در معرض خسارت مسئولیت </a:t>
            </a:r>
            <a:endParaRPr lang="fa-IR" sz="3200"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 xmlns:p14="http://schemas.microsoft.com/office/powerpoint/2010/main" val="3043896447"/>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5400" y="1981200"/>
            <a:ext cx="5791200" cy="350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97915208"/>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838200"/>
            <a:ext cx="7055380" cy="1015048"/>
          </a:xfrm>
        </p:spPr>
        <p:txBody>
          <a:bodyPr/>
          <a:lstStyle/>
          <a:p>
            <a:pPr algn="r" rtl="1"/>
            <a:r>
              <a:rPr lang="fa-IR" sz="2800" dirty="0" smtClean="0">
                <a:solidFill>
                  <a:srgbClr val="FFFF00"/>
                </a:solidFill>
              </a:rPr>
              <a:t>تجزیه و تحلیل موارد در معرض خسارت </a:t>
            </a:r>
            <a:r>
              <a:rPr lang="fa-IR" sz="2400" dirty="0" smtClean="0">
                <a:solidFill>
                  <a:srgbClr val="FFFF00"/>
                </a:solidFill>
              </a:rPr>
              <a:t/>
            </a:r>
            <a:br>
              <a:rPr lang="fa-IR" sz="2400" dirty="0" smtClean="0">
                <a:solidFill>
                  <a:srgbClr val="FFFF00"/>
                </a:solidFill>
              </a:rPr>
            </a:br>
            <a:endParaRPr lang="fa-IR" sz="2400" dirty="0">
              <a:solidFill>
                <a:srgbClr val="FFFF00"/>
              </a:solidFill>
            </a:endParaRPr>
          </a:p>
        </p:txBody>
      </p:sp>
      <p:sp>
        <p:nvSpPr>
          <p:cNvPr id="3" name="Content Placeholder 2"/>
          <p:cNvSpPr>
            <a:spLocks noGrp="1"/>
          </p:cNvSpPr>
          <p:nvPr>
            <p:ph idx="1"/>
          </p:nvPr>
        </p:nvSpPr>
        <p:spPr>
          <a:xfrm>
            <a:off x="827700" y="1752601"/>
            <a:ext cx="6711654" cy="4495806"/>
          </a:xfrm>
        </p:spPr>
        <p:txBody>
          <a:bodyPr>
            <a:noAutofit/>
          </a:bodyPr>
          <a:lstStyle/>
          <a:p>
            <a:pPr marL="0" indent="0" algn="just" rtl="1">
              <a:buNone/>
            </a:pPr>
            <a:endParaRPr lang="fa-IR" dirty="0" smtClean="0"/>
          </a:p>
          <a:p>
            <a:pPr marL="0" indent="0" algn="just" rtl="1">
              <a:buNone/>
            </a:pPr>
            <a:r>
              <a:rPr lang="fa-IR" dirty="0" smtClean="0"/>
              <a:t> </a:t>
            </a:r>
            <a:r>
              <a:rPr lang="fa-IR" dirty="0" smtClean="0">
                <a:solidFill>
                  <a:srgbClr val="FF0000"/>
                </a:solidFill>
              </a:rPr>
              <a:t>دومین گام </a:t>
            </a:r>
            <a:r>
              <a:rPr lang="fa-IR" dirty="0" smtClean="0"/>
              <a:t>، تجزیه و تحلیل موارد در معرض خسارت است . تواتر و شدت </a:t>
            </a:r>
          </a:p>
          <a:p>
            <a:pPr marL="0" indent="0" algn="just" rtl="1">
              <a:buNone/>
            </a:pPr>
            <a:r>
              <a:rPr lang="fa-IR" dirty="0" smtClean="0"/>
              <a:t>خسارت بالقوه باید تخمین زده شود ، به گونه ای که مناسب ترین شیوه مقابله </a:t>
            </a:r>
          </a:p>
          <a:p>
            <a:pPr marL="0" indent="0" algn="just" rtl="1">
              <a:buNone/>
            </a:pPr>
            <a:r>
              <a:rPr lang="fa-IR" dirty="0" smtClean="0"/>
              <a:t>انتخاب گردد . </a:t>
            </a:r>
          </a:p>
          <a:p>
            <a:pPr marL="0" indent="0" algn="r" rtl="1">
              <a:buNone/>
            </a:pPr>
            <a:endParaRPr lang="fa-IR" dirty="0" smtClean="0"/>
          </a:p>
          <a:p>
            <a:pPr marL="0" indent="0" algn="just" rtl="1">
              <a:buNone/>
            </a:pPr>
            <a:r>
              <a:rPr lang="fa-IR" sz="2800" dirty="0" smtClean="0">
                <a:solidFill>
                  <a:srgbClr val="FF0000"/>
                </a:solidFill>
              </a:rPr>
              <a:t>بعنوان مثال : </a:t>
            </a:r>
            <a:r>
              <a:rPr lang="fa-IR" sz="2800" dirty="0" smtClean="0"/>
              <a:t>احتمال اینکه خانه شما در جریان آتش سوزی ، ترنادو ، هاریکان و سایر بلاهای طبیعی کاملا ویران شود نسبتا کم است ، اما شدت خسارت می تواند فاجعه آمیز باشد . </a:t>
            </a:r>
            <a:endParaRPr lang="fa-IR" sz="2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 xmlns:p14="http://schemas.microsoft.com/office/powerpoint/2010/main" val="3429932508"/>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838200"/>
            <a:ext cx="7055380" cy="685800"/>
          </a:xfrm>
        </p:spPr>
        <p:txBody>
          <a:bodyPr/>
          <a:lstStyle/>
          <a:p>
            <a:pPr algn="r" rtl="1"/>
            <a:r>
              <a:rPr lang="fa-IR" sz="2400" dirty="0" smtClean="0">
                <a:solidFill>
                  <a:srgbClr val="FFFF00"/>
                </a:solidFill>
              </a:rPr>
              <a:t>انتخاب مناسب ترین شیوه برای اداره موارد در معرض خسارت </a:t>
            </a:r>
            <a:br>
              <a:rPr lang="fa-IR" sz="2400" dirty="0" smtClean="0">
                <a:solidFill>
                  <a:srgbClr val="FFFF00"/>
                </a:solidFill>
              </a:rPr>
            </a:br>
            <a:r>
              <a:rPr lang="fa-IR" sz="3200" dirty="0" smtClean="0">
                <a:solidFill>
                  <a:schemeClr val="tx1"/>
                </a:solidFill>
              </a:rPr>
              <a:t/>
            </a:r>
            <a:br>
              <a:rPr lang="fa-IR" sz="3200" dirty="0" smtClean="0">
                <a:solidFill>
                  <a:schemeClr val="tx1"/>
                </a:solidFill>
              </a:rPr>
            </a:br>
            <a:r>
              <a:rPr lang="fa-IR" sz="3200" dirty="0" smtClean="0">
                <a:solidFill>
                  <a:srgbClr val="FF0000"/>
                </a:solidFill>
              </a:rPr>
              <a:t>سومین گام </a:t>
            </a:r>
            <a:r>
              <a:rPr lang="fa-IR" sz="3200" dirty="0" smtClean="0">
                <a:solidFill>
                  <a:schemeClr val="tx1"/>
                </a:solidFill>
              </a:rPr>
              <a:t>، </a:t>
            </a:r>
            <a:r>
              <a:rPr lang="fa-IR" sz="2800" dirty="0">
                <a:solidFill>
                  <a:schemeClr val="tx1"/>
                </a:solidFill>
              </a:rPr>
              <a:t>انتخاب مناسب ترین شیوه برای اداره موارد در معرض خسارت </a:t>
            </a:r>
            <a:r>
              <a:rPr lang="fa-IR" sz="2800" dirty="0" smtClean="0">
                <a:solidFill>
                  <a:schemeClr val="tx1"/>
                </a:solidFill>
              </a:rPr>
              <a:t>است . </a:t>
            </a:r>
            <a:r>
              <a:rPr lang="fa-IR" sz="3200" dirty="0" smtClean="0">
                <a:solidFill>
                  <a:schemeClr val="tx1"/>
                </a:solidFill>
              </a:rPr>
              <a:t/>
            </a:r>
            <a:br>
              <a:rPr lang="fa-IR" sz="3200" dirty="0" smtClean="0">
                <a:solidFill>
                  <a:schemeClr val="tx1"/>
                </a:solidFill>
              </a:rPr>
            </a:br>
            <a:r>
              <a:rPr lang="fa-IR" sz="3200" dirty="0" smtClean="0">
                <a:solidFill>
                  <a:schemeClr val="tx1"/>
                </a:solidFill>
              </a:rPr>
              <a:t/>
            </a:r>
            <a:br>
              <a:rPr lang="fa-IR" sz="3200" dirty="0" smtClean="0">
                <a:solidFill>
                  <a:schemeClr val="tx1"/>
                </a:solidFill>
              </a:rPr>
            </a:br>
            <a:r>
              <a:rPr lang="fa-IR" sz="3200" dirty="0" smtClean="0">
                <a:solidFill>
                  <a:srgbClr val="FF0000"/>
                </a:solidFill>
              </a:rPr>
              <a:t>عمده ترین شیوه های اداره ریسک عبارتند از :</a:t>
            </a:r>
            <a:br>
              <a:rPr lang="fa-IR" sz="3200" dirty="0" smtClean="0">
                <a:solidFill>
                  <a:srgbClr val="FF0000"/>
                </a:solidFill>
              </a:rPr>
            </a:br>
            <a:r>
              <a:rPr lang="fa-IR" sz="3200" dirty="0">
                <a:solidFill>
                  <a:srgbClr val="FF0000"/>
                </a:solidFill>
              </a:rPr>
              <a:t/>
            </a:r>
            <a:br>
              <a:rPr lang="fa-IR" sz="3200" dirty="0">
                <a:solidFill>
                  <a:srgbClr val="FF0000"/>
                </a:solidFill>
              </a:rPr>
            </a:br>
            <a:r>
              <a:rPr lang="fa-IR" sz="3200" dirty="0" smtClean="0">
                <a:solidFill>
                  <a:srgbClr val="FF0000"/>
                </a:solidFill>
              </a:rPr>
              <a:t>1- اجتناب </a:t>
            </a:r>
            <a:br>
              <a:rPr lang="fa-IR" sz="3200" dirty="0" smtClean="0">
                <a:solidFill>
                  <a:srgbClr val="FF0000"/>
                </a:solidFill>
              </a:rPr>
            </a:br>
            <a:r>
              <a:rPr lang="fa-IR" sz="3200" dirty="0" smtClean="0">
                <a:solidFill>
                  <a:srgbClr val="FF0000"/>
                </a:solidFill>
              </a:rPr>
              <a:t>2- کنترل ریسک </a:t>
            </a:r>
            <a:br>
              <a:rPr lang="fa-IR" sz="3200" dirty="0" smtClean="0">
                <a:solidFill>
                  <a:srgbClr val="FF0000"/>
                </a:solidFill>
              </a:rPr>
            </a:br>
            <a:r>
              <a:rPr lang="fa-IR" sz="3200" dirty="0" smtClean="0">
                <a:solidFill>
                  <a:srgbClr val="FF0000"/>
                </a:solidFill>
              </a:rPr>
              <a:t>3- نگهداری </a:t>
            </a:r>
            <a:br>
              <a:rPr lang="fa-IR" sz="3200" dirty="0" smtClean="0">
                <a:solidFill>
                  <a:srgbClr val="FF0000"/>
                </a:solidFill>
              </a:rPr>
            </a:br>
            <a:r>
              <a:rPr lang="fa-IR" sz="3200" dirty="0" smtClean="0">
                <a:solidFill>
                  <a:srgbClr val="FF0000"/>
                </a:solidFill>
              </a:rPr>
              <a:t>4- انتقالات غیر بیمه ای </a:t>
            </a:r>
            <a:br>
              <a:rPr lang="fa-IR" sz="3200" dirty="0" smtClean="0">
                <a:solidFill>
                  <a:srgbClr val="FF0000"/>
                </a:solidFill>
              </a:rPr>
            </a:br>
            <a:r>
              <a:rPr lang="fa-IR" sz="3200" dirty="0" smtClean="0">
                <a:solidFill>
                  <a:srgbClr val="FF0000"/>
                </a:solidFill>
              </a:rPr>
              <a:t>5- بیمه </a:t>
            </a:r>
            <a:r>
              <a:rPr lang="fa-IR" sz="3200" dirty="0" smtClean="0">
                <a:solidFill>
                  <a:srgbClr val="FFFF00"/>
                </a:solidFill>
              </a:rPr>
              <a:t/>
            </a:r>
            <a:br>
              <a:rPr lang="fa-IR" sz="3200" dirty="0" smtClean="0">
                <a:solidFill>
                  <a:srgbClr val="FFFF00"/>
                </a:solidFill>
              </a:rPr>
            </a:br>
            <a:endParaRPr lang="fa-IR" sz="3200" dirty="0">
              <a:solidFill>
                <a:srgbClr val="FFFF00"/>
              </a:solidFill>
            </a:endParaRPr>
          </a:p>
        </p:txBody>
      </p:sp>
      <p:sp>
        <p:nvSpPr>
          <p:cNvPr id="3" name="Content Placeholder 2"/>
          <p:cNvSpPr>
            <a:spLocks noGrp="1"/>
          </p:cNvSpPr>
          <p:nvPr>
            <p:ph idx="1"/>
          </p:nvPr>
        </p:nvSpPr>
        <p:spPr>
          <a:xfrm>
            <a:off x="1295400" y="2590800"/>
            <a:ext cx="6553200" cy="3200400"/>
          </a:xfrm>
        </p:spPr>
        <p:txBody>
          <a:bodyPr/>
          <a:lstStyle/>
          <a:p>
            <a:pPr marL="0" indent="0" algn="r" rtl="1">
              <a:buNone/>
            </a:pPr>
            <a:r>
              <a:rPr lang="fa-IR" dirty="0" smtClean="0"/>
              <a:t> </a:t>
            </a:r>
          </a:p>
          <a:p>
            <a:pPr marL="0" indent="0" algn="r" rtl="1">
              <a:buNone/>
            </a:pPr>
            <a:endParaRPr lang="fa-IR" dirty="0" smtClean="0"/>
          </a:p>
          <a:p>
            <a:pPr marL="0" indent="0" algn="r" rtl="1">
              <a:buNone/>
            </a:pPr>
            <a:endParaRPr lang="fa-I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 xmlns:p14="http://schemas.microsoft.com/office/powerpoint/2010/main" val="4102986786"/>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a:r>
            <a:br>
              <a:rPr lang="fa-IR" dirty="0" smtClean="0"/>
            </a:br>
            <a:r>
              <a:rPr lang="fa-IR" dirty="0" smtClean="0">
                <a:solidFill>
                  <a:srgbClr val="FFFF00"/>
                </a:solidFill>
              </a:rPr>
              <a:t>اجرا و پایش دوره ای بیمه </a:t>
            </a:r>
            <a:endParaRPr lang="fa-IR" dirty="0">
              <a:solidFill>
                <a:srgbClr val="FFFF00"/>
              </a:solidFill>
            </a:endParaRPr>
          </a:p>
        </p:txBody>
      </p:sp>
      <p:sp>
        <p:nvSpPr>
          <p:cNvPr id="3" name="Content Placeholder 2"/>
          <p:cNvSpPr>
            <a:spLocks noGrp="1"/>
          </p:cNvSpPr>
          <p:nvPr>
            <p:ph idx="1"/>
          </p:nvPr>
        </p:nvSpPr>
        <p:spPr/>
        <p:txBody>
          <a:bodyPr>
            <a:normAutofit/>
          </a:bodyPr>
          <a:lstStyle/>
          <a:p>
            <a:pPr marL="0" indent="0" algn="r" rtl="1">
              <a:buNone/>
            </a:pPr>
            <a:r>
              <a:rPr lang="fa-IR" sz="2800" dirty="0" smtClean="0"/>
              <a:t> </a:t>
            </a:r>
          </a:p>
          <a:p>
            <a:pPr marL="0" indent="0" algn="r" rtl="1">
              <a:buNone/>
            </a:pPr>
            <a:r>
              <a:rPr lang="fa-IR" sz="2800" dirty="0" smtClean="0">
                <a:solidFill>
                  <a:srgbClr val="FF0000"/>
                </a:solidFill>
              </a:rPr>
              <a:t>آخرین گام </a:t>
            </a:r>
            <a:r>
              <a:rPr lang="fa-IR" sz="2800" dirty="0" smtClean="0"/>
              <a:t>، اجرای برنامه مدیریت ریسک فردی بررسی دوره ای آن است . حداقل هر دو یا سه سال یک بار ، شما باید تعیین کنید که آیا همه موارد درمعرض خسارت عمده به نحو مناسبی پوشش دارند . باید همچنین برنامه خود را در حوادث عمده زندگی شخصی شامل طلاق ، تولد فرزند ، خرید خانه ، تغییر شغل و مرگ همسر یا اعضای خانواده تان مرور کنید .</a:t>
            </a:r>
            <a:endParaRPr lang="fa-IR"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 xmlns:p14="http://schemas.microsoft.com/office/powerpoint/2010/main" val="1966782186"/>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rtl="1">
              <a:buNone/>
            </a:pPr>
            <a:endParaRPr lang="fa-IR" dirty="0" smtClean="0">
              <a:cs typeface="Far.Arash" pitchFamily="2" charset="-78"/>
            </a:endParaRPr>
          </a:p>
          <a:p>
            <a:pPr marL="0" indent="0" algn="ctr" rtl="1">
              <a:buNone/>
            </a:pPr>
            <a:endParaRPr lang="fa-IR" dirty="0">
              <a:cs typeface="Far.Arash" pitchFamily="2" charset="-78"/>
            </a:endParaRPr>
          </a:p>
          <a:p>
            <a:pPr marL="0" indent="0" algn="ctr" rtl="1">
              <a:buNone/>
            </a:pPr>
            <a:r>
              <a:rPr lang="fa-IR" dirty="0" smtClean="0">
                <a:cs typeface="Far.Arash" pitchFamily="2" charset="-78"/>
              </a:rPr>
              <a:t>با تشکر از توجه شما دوستان گرامی </a:t>
            </a:r>
          </a:p>
          <a:p>
            <a:pPr marL="0" indent="0" algn="ctr" rtl="1">
              <a:buNone/>
            </a:pPr>
            <a:endParaRPr lang="fa-IR" dirty="0" smtClean="0">
              <a:cs typeface="Far.Arash" pitchFamily="2" charset="-78"/>
            </a:endParaRPr>
          </a:p>
          <a:p>
            <a:pPr marL="0" indent="0" algn="ctr" rtl="1">
              <a:buNone/>
            </a:pPr>
            <a:endParaRPr lang="fa-IR" dirty="0">
              <a:cs typeface="Far.Arash" pitchFamily="2" charset="-78"/>
            </a:endParaRPr>
          </a:p>
          <a:p>
            <a:pPr marL="0" indent="0" algn="ctr" rtl="1">
              <a:buNone/>
            </a:pPr>
            <a:endParaRPr lang="fa-IR" dirty="0">
              <a:cs typeface="Far.Arash" pitchFamily="2" charset="-78"/>
            </a:endParaRPr>
          </a:p>
          <a:p>
            <a:pPr marL="0" indent="0" algn="ctr" rtl="1">
              <a:buNone/>
            </a:pPr>
            <a:r>
              <a:rPr lang="fa-IR" dirty="0" smtClean="0">
                <a:cs typeface="Far.Arash" pitchFamily="2" charset="-78"/>
              </a:rPr>
              <a:t>پایان</a:t>
            </a:r>
            <a:endParaRPr lang="en-US" dirty="0">
              <a:cs typeface="Far.Arash" pitchFamily="2" charset="-78"/>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pic>
        <p:nvPicPr>
          <p:cNvPr id="9220" name="Picture 4" descr="http://www.pokerarena.cz/obrazek/5264deb0b1097/the-end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76200"/>
            <a:ext cx="9144000" cy="69688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47192134"/>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r" rtl="1">
              <a:buNone/>
            </a:pPr>
            <a:r>
              <a:rPr lang="fa-IR" sz="3600" dirty="0" smtClean="0">
                <a:solidFill>
                  <a:srgbClr val="FFFF00"/>
                </a:solidFill>
              </a:rPr>
              <a:t>مدیریت ریسک :</a:t>
            </a:r>
          </a:p>
          <a:p>
            <a:pPr marL="0" indent="0" algn="just" rtl="1">
              <a:buNone/>
            </a:pPr>
            <a:r>
              <a:rPr lang="fa-IR" dirty="0" smtClean="0"/>
              <a:t>مدیریت ریسک فرآیندی است که موارد در معرض خسارت یک سازمان را شناسایی و بهترین شیوه رفتار با آنها را انتخاب میکند و به اجرا میگذارد .</a:t>
            </a:r>
          </a:p>
          <a:p>
            <a:pPr marL="0" indent="0" algn="just" rtl="1">
              <a:buNone/>
            </a:pPr>
            <a:r>
              <a:rPr lang="fa-IR" dirty="0" smtClean="0">
                <a:solidFill>
                  <a:srgbClr val="FF0000"/>
                </a:solidFill>
              </a:rPr>
              <a:t>به عنوان مثال : </a:t>
            </a:r>
            <a:r>
              <a:rPr lang="fa-IR" dirty="0" smtClean="0"/>
              <a:t>کارخانه تولیدی که ممکن است در اثر زلزله یا سیل خسارت ببیند یا ممکن است محصولات ناقص تولید کند که باعث اقامه دعوی علیه تولید کننده گردد . یا امکان سرقت اموال شرکت در نتیجه ایمنی نامناسب اتفاق بیفتد .</a:t>
            </a:r>
            <a:endParaRPr lang="fa-IR"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 xmlns:p14="http://schemas.microsoft.com/office/powerpoint/2010/main" val="3133519771"/>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09600" y="533400"/>
            <a:ext cx="9601200" cy="6400800"/>
          </a:xfrm>
        </p:spPr>
        <p:txBody>
          <a:bodyPr>
            <a:normAutofit fontScale="92500"/>
          </a:bodyPr>
          <a:lstStyle/>
          <a:p>
            <a:endParaRPr lang="en-US" dirty="0" smtClean="0"/>
          </a:p>
          <a:p>
            <a:endParaRPr lang="en-US" dirty="0" smtClean="0"/>
          </a:p>
          <a:p>
            <a:pPr algn="r" rtl="1"/>
            <a:r>
              <a:rPr lang="en-US" dirty="0" smtClean="0"/>
              <a:t> </a:t>
            </a:r>
            <a:r>
              <a:rPr lang="fa-IR" sz="2600" dirty="0" smtClean="0">
                <a:solidFill>
                  <a:srgbClr val="FFFF00"/>
                </a:solidFill>
              </a:rPr>
              <a:t>ده عامل کاربردی که بیانگر حوزه های اصلی ریسک برای موفقیت بنگاه های تجاری </a:t>
            </a:r>
            <a:r>
              <a:rPr lang="fa-IR" dirty="0" smtClean="0"/>
              <a:t>:</a:t>
            </a:r>
          </a:p>
          <a:p>
            <a:pPr algn="r" rtl="1"/>
            <a:r>
              <a:rPr lang="fa-IR" sz="2400" dirty="0" smtClean="0"/>
              <a:t>1- مکان و موقعیت (اینکه بنگاه در کجا واقع شده است  ،موقعیت مکانی)</a:t>
            </a:r>
          </a:p>
          <a:p>
            <a:pPr algn="r" rtl="1"/>
            <a:r>
              <a:rPr lang="fa-IR" sz="2400" dirty="0" smtClean="0"/>
              <a:t>2- محصول (محصول و یا خدمت ارایه شده ، مواد بکار رفته در محصول)</a:t>
            </a:r>
          </a:p>
          <a:p>
            <a:pPr algn="r" rtl="1"/>
            <a:r>
              <a:rPr lang="fa-IR" sz="2400" dirty="0" smtClean="0"/>
              <a:t>3- خرید (دسترسی به عرضه کنندگان و شرایط پرداخت هزینه )</a:t>
            </a:r>
          </a:p>
          <a:p>
            <a:pPr algn="r" rtl="1"/>
            <a:r>
              <a:rPr lang="fa-IR" sz="2400" dirty="0" smtClean="0"/>
              <a:t>4- افراد (کارگران در سازمان ، مهارت افراد ، نیازهای آموزشی و تعهد )</a:t>
            </a:r>
          </a:p>
          <a:p>
            <a:pPr algn="r" rtl="1"/>
            <a:r>
              <a:rPr lang="fa-IR" sz="2400" dirty="0" smtClean="0"/>
              <a:t>5-رویه ها (روش های تولید ، سیستم های بایگانی ، نحوه نظارت )</a:t>
            </a:r>
          </a:p>
          <a:p>
            <a:pPr algn="r" rtl="1"/>
            <a:r>
              <a:rPr lang="fa-IR" sz="2400" dirty="0" smtClean="0"/>
              <a:t>6-حفاظت (حفاظت شخصی از کارگران و سایرین ، ایمنی خودروها و داده ها)</a:t>
            </a:r>
          </a:p>
          <a:p>
            <a:pPr algn="r" rtl="1"/>
            <a:r>
              <a:rPr lang="fa-IR" sz="2400" dirty="0" smtClean="0"/>
              <a:t>7- فرایندها فرایند های تولید ، مواد اولیه و دور ریز ضایعات )</a:t>
            </a:r>
          </a:p>
          <a:p>
            <a:pPr algn="r" rtl="1"/>
            <a:r>
              <a:rPr lang="fa-IR" sz="2400" dirty="0" smtClean="0"/>
              <a:t>8- عملکرد ( هدف گذاری ، نظارت ، ابزار سنجش و اندازه گیری )</a:t>
            </a:r>
          </a:p>
          <a:p>
            <a:pPr algn="r" rtl="1"/>
            <a:r>
              <a:rPr lang="fa-IR" sz="2400" dirty="0" smtClean="0"/>
              <a:t>9- برنامه ریزی ( مهارت های مدیریتی ، عوامل خارجی و سطح کنترل )</a:t>
            </a:r>
          </a:p>
          <a:p>
            <a:pPr algn="r" rtl="1"/>
            <a:r>
              <a:rPr lang="fa-IR" sz="2400" dirty="0" smtClean="0"/>
              <a:t>10- سیاست گذاری (دامنه سیاست هایی که از طرح های استراتژیک شرکت حمایت می کنند )</a:t>
            </a:r>
            <a:endParaRPr lang="fa-IR" sz="24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 xmlns:p14="http://schemas.microsoft.com/office/powerpoint/2010/main" val="3812654033"/>
      </p:ext>
    </p:extLst>
  </p:cSld>
  <p:clrMapOvr>
    <a:masterClrMapping/>
  </p:clrMapOvr>
  <mc:AlternateContent xmlns:mc="http://schemas.openxmlformats.org/markup-compatibility/2006">
    <mc:Choice xmlns="" xmlns:p14="http://schemas.microsoft.com/office/powerpoint/2010/main" Requires="p14">
      <p:transition spd="slow" p14:dur="20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685800"/>
            <a:ext cx="7055380" cy="1167448"/>
          </a:xfrm>
        </p:spPr>
        <p:txBody>
          <a:bodyPr/>
          <a:lstStyle/>
          <a:p>
            <a:pPr lvl="0" algn="r">
              <a:spcBef>
                <a:spcPts val="1000"/>
              </a:spcBef>
            </a:pPr>
            <a:r>
              <a:rPr lang="fa-IR" sz="3600" dirty="0">
                <a:solidFill>
                  <a:srgbClr val="FFFF00"/>
                </a:solidFill>
              </a:rPr>
              <a:t>اهداف مدیریت ریسک</a:t>
            </a:r>
            <a:r>
              <a:rPr lang="fa-IR" sz="2000" dirty="0">
                <a:solidFill>
                  <a:srgbClr val="FFFF00"/>
                </a:solidFill>
              </a:rPr>
              <a:t> </a:t>
            </a:r>
            <a:br>
              <a:rPr lang="fa-IR" sz="2000" dirty="0">
                <a:solidFill>
                  <a:srgbClr val="FFFF00"/>
                </a:solidFill>
              </a:rPr>
            </a:br>
            <a:endParaRPr lang="fa-IR" dirty="0"/>
          </a:p>
        </p:txBody>
      </p:sp>
      <p:sp>
        <p:nvSpPr>
          <p:cNvPr id="3" name="Content Placeholder 2"/>
          <p:cNvSpPr>
            <a:spLocks noGrp="1"/>
          </p:cNvSpPr>
          <p:nvPr>
            <p:ph idx="1"/>
          </p:nvPr>
        </p:nvSpPr>
        <p:spPr/>
        <p:txBody>
          <a:bodyPr>
            <a:normAutofit/>
          </a:bodyPr>
          <a:lstStyle/>
          <a:p>
            <a:pPr marL="0" indent="0" algn="just" rtl="1">
              <a:buNone/>
            </a:pPr>
            <a:r>
              <a:rPr lang="fa-IR" sz="4000" dirty="0" smtClean="0">
                <a:solidFill>
                  <a:srgbClr val="FF0000"/>
                </a:solidFill>
              </a:rPr>
              <a:t>الف ) اهداف قبل از وقوع خسارت </a:t>
            </a:r>
          </a:p>
          <a:p>
            <a:pPr marL="0" indent="0" algn="just" rtl="1">
              <a:buNone/>
            </a:pPr>
            <a:endParaRPr lang="fa-IR" sz="4000" dirty="0" smtClean="0">
              <a:solidFill>
                <a:srgbClr val="FF0000"/>
              </a:solidFill>
            </a:endParaRPr>
          </a:p>
          <a:p>
            <a:pPr marL="0" indent="0" algn="just" rtl="1">
              <a:buNone/>
            </a:pPr>
            <a:r>
              <a:rPr lang="fa-IR" sz="4000" dirty="0" smtClean="0">
                <a:solidFill>
                  <a:srgbClr val="FF0000"/>
                </a:solidFill>
              </a:rPr>
              <a:t>ب) اهداف بعد از وقوع خسارت </a:t>
            </a:r>
            <a:endParaRPr lang="fa-IR" sz="4000" dirty="0">
              <a:solidFill>
                <a:srgbClr val="FF0000"/>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 xmlns:p14="http://schemas.microsoft.com/office/powerpoint/2010/main" val="1771475409"/>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533400" y="1066800"/>
            <a:ext cx="6944700" cy="5338481"/>
          </a:xfrm>
        </p:spPr>
        <p:txBody>
          <a:bodyPr>
            <a:normAutofit/>
          </a:bodyPr>
          <a:lstStyle/>
          <a:p>
            <a:pPr marL="0" indent="0" algn="r" rtl="1">
              <a:buNone/>
            </a:pPr>
            <a:r>
              <a:rPr lang="fa-IR" sz="2800" dirty="0" smtClean="0">
                <a:solidFill>
                  <a:srgbClr val="FFFF00"/>
                </a:solidFill>
              </a:rPr>
              <a:t>اهداف قبل از وقوع خسارت </a:t>
            </a:r>
          </a:p>
          <a:p>
            <a:pPr marL="0" indent="0" algn="r" rtl="1">
              <a:buNone/>
            </a:pPr>
            <a:endParaRPr lang="fa-IR" sz="2800" dirty="0" smtClean="0">
              <a:solidFill>
                <a:srgbClr val="FFFF00"/>
              </a:solidFill>
            </a:endParaRPr>
          </a:p>
          <a:p>
            <a:pPr marL="0" indent="0" algn="r" rtl="1">
              <a:buNone/>
            </a:pPr>
            <a:r>
              <a:rPr lang="fa-IR" dirty="0" smtClean="0"/>
              <a:t>اهداف وقوع قبل از خسارت شامل  : صرفه جویی  ، کاهش نگرانی و انجام تعهدهای قانونی است . </a:t>
            </a:r>
          </a:p>
          <a:p>
            <a:pPr marL="0" indent="0" algn="r" rtl="1">
              <a:buNone/>
            </a:pPr>
            <a:r>
              <a:rPr lang="fa-IR" dirty="0" smtClean="0">
                <a:solidFill>
                  <a:srgbClr val="FF0000"/>
                </a:solidFill>
              </a:rPr>
              <a:t>صرفه جویی : </a:t>
            </a:r>
            <a:r>
              <a:rPr lang="fa-IR" dirty="0" smtClean="0"/>
              <a:t>به معنای اینست که شرکت باید با خسارت های بالقوه به اقتصادی ترین روش عمل کند . هزینه طرح های ایمنی ، حق بیمه پرداختی  و هزینه های مرتبط  اقلامی از این دست میباشند . </a:t>
            </a:r>
          </a:p>
          <a:p>
            <a:pPr marL="0" indent="0" algn="r" rtl="1">
              <a:buNone/>
            </a:pPr>
            <a:r>
              <a:rPr lang="fa-IR" dirty="0" smtClean="0">
                <a:solidFill>
                  <a:srgbClr val="FF0000"/>
                </a:solidFill>
              </a:rPr>
              <a:t>کاهش نگرانی  : </a:t>
            </a:r>
            <a:r>
              <a:rPr lang="fa-IR" dirty="0" smtClean="0"/>
              <a:t>یکی دیگر از اهداف  قبل از وقوع خسارت میباشد . ترس اقامه دعوای فاجعه آمیزاز یک محصول ناقص میتواند نگرانی بزرگتری نسبت به یک خسارت کوچک ناشی از آتش سوزی جزیی ایجاد کند . </a:t>
            </a:r>
          </a:p>
          <a:p>
            <a:pPr marL="0" indent="0" algn="r" rtl="1">
              <a:buNone/>
            </a:pPr>
            <a:r>
              <a:rPr lang="fa-IR" dirty="0" smtClean="0">
                <a:solidFill>
                  <a:srgbClr val="FF0000"/>
                </a:solidFill>
              </a:rPr>
              <a:t>تعهدهای قانونی : </a:t>
            </a:r>
            <a:r>
              <a:rPr lang="fa-IR" dirty="0" smtClean="0">
                <a:solidFill>
                  <a:prstClr val="white"/>
                </a:solidFill>
              </a:rPr>
              <a:t>هدف </a:t>
            </a:r>
            <a:r>
              <a:rPr lang="fa-IR" dirty="0">
                <a:solidFill>
                  <a:prstClr val="white"/>
                </a:solidFill>
              </a:rPr>
              <a:t>نهایی آن است که به همه </a:t>
            </a:r>
            <a:r>
              <a:rPr lang="fa-IR" dirty="0" smtClean="0">
                <a:solidFill>
                  <a:prstClr val="white"/>
                </a:solidFill>
              </a:rPr>
              <a:t>تعهدهای قانونی </a:t>
            </a:r>
            <a:r>
              <a:rPr lang="fa-IR" dirty="0" smtClean="0"/>
              <a:t>خود عمل نماییم . برای مثال ممکن است قوانین یک شرکت را موظف نماید که ابزار ایمنی برای حفظ کارگران از صدمات را فراهم نماید و مواد باطله خطرزا را به نحو مطلوب از محل کار دور کند .</a:t>
            </a:r>
            <a:endParaRPr lang="fa-IR" dirty="0"/>
          </a:p>
          <a:p>
            <a:pPr marL="0" indent="0" algn="r" rtl="1">
              <a:buNone/>
            </a:pPr>
            <a:endParaRPr lang="fa-IR" dirty="0"/>
          </a:p>
        </p:txBody>
      </p:sp>
      <p:sp>
        <p:nvSpPr>
          <p:cNvPr id="4" name="Footer Placeholder 3"/>
          <p:cNvSpPr>
            <a:spLocks noGrp="1"/>
          </p:cNvSpPr>
          <p:nvPr>
            <p:ph type="ftr" sz="quarter" idx="11"/>
          </p:nvPr>
        </p:nvSpPr>
        <p:spPr/>
        <p:txBody>
          <a:bodyPr/>
          <a:lstStyle/>
          <a:p>
            <a:r>
              <a:rPr lang="fa-IR" dirty="0" smtClean="0"/>
              <a:t>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 xmlns:p14="http://schemas.microsoft.com/office/powerpoint/2010/main" val="2979749658"/>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27700" y="990601"/>
            <a:ext cx="6711654" cy="4800600"/>
          </a:xfrm>
        </p:spPr>
        <p:txBody>
          <a:bodyPr>
            <a:noAutofit/>
          </a:bodyPr>
          <a:lstStyle/>
          <a:p>
            <a:pPr algn="r" rtl="1"/>
            <a:r>
              <a:rPr lang="fa-IR" sz="2800" dirty="0" smtClean="0">
                <a:solidFill>
                  <a:srgbClr val="FFFF00"/>
                </a:solidFill>
              </a:rPr>
              <a:t>اهداف بعد از وقوع خسارت :</a:t>
            </a:r>
          </a:p>
          <a:p>
            <a:pPr marL="0" indent="0" algn="just" rtl="1">
              <a:buNone/>
            </a:pPr>
            <a:r>
              <a:rPr lang="fa-IR" dirty="0" smtClean="0"/>
              <a:t>این اهداف شامل ادامه حیات ، تداوم عملیات ، ثبات سود آوری ، رشد پیوسته و مسولیت پذیری اجتماعی است . </a:t>
            </a:r>
          </a:p>
          <a:p>
            <a:pPr marL="0" indent="0" algn="just" rtl="1">
              <a:buNone/>
            </a:pPr>
            <a:r>
              <a:rPr lang="fa-IR" dirty="0" smtClean="0">
                <a:solidFill>
                  <a:srgbClr val="FF0000"/>
                </a:solidFill>
              </a:rPr>
              <a:t>ادامه حیات : </a:t>
            </a:r>
            <a:r>
              <a:rPr lang="fa-IR" dirty="0" smtClean="0"/>
              <a:t>اولین و مهمترین هدف پس از وقوع خسارت  ، حیات و بقای سازمان است . یعنی اینکه عملیات ناتمام خود را در دوره زمانی قابل قبولی دوباره آغاز کند .</a:t>
            </a:r>
          </a:p>
          <a:p>
            <a:pPr marL="0" indent="0" algn="just" rtl="1">
              <a:buNone/>
            </a:pPr>
            <a:r>
              <a:rPr lang="fa-IR" dirty="0" smtClean="0"/>
              <a:t> </a:t>
            </a:r>
            <a:r>
              <a:rPr lang="fa-IR" dirty="0" smtClean="0">
                <a:solidFill>
                  <a:srgbClr val="FF0000"/>
                </a:solidFill>
              </a:rPr>
              <a:t>تداوم وپیوستگی : </a:t>
            </a:r>
            <a:r>
              <a:rPr lang="fa-IR" dirty="0" smtClean="0"/>
              <a:t>دومین هدف بعد از وقوع خسارت ، تداوم و پیوستگی عملیات است </a:t>
            </a:r>
            <a:r>
              <a:rPr lang="fa-IR" dirty="0"/>
              <a:t> </a:t>
            </a:r>
            <a:r>
              <a:rPr lang="fa-IR" dirty="0" smtClean="0"/>
              <a:t>، یعنی اینکه موسسه عام المنفعه باید به ارایه خدمات بپردازد . بعنوان مثال </a:t>
            </a:r>
          </a:p>
          <a:p>
            <a:pPr marL="0" indent="0" algn="just" rtl="1">
              <a:buNone/>
            </a:pPr>
            <a:r>
              <a:rPr lang="fa-IR" dirty="0" smtClean="0"/>
              <a:t>بانک ها ، نانوایی ها ، لبنیات فروشی ها و سایر موسسات رقابتی باید بتوانند پس از وقوع خسارت فعالیت خود را ادامه دهند . در غیر این صورت ، بازار به نفع رقبای خود را از دست خواهند داد . </a:t>
            </a:r>
          </a:p>
          <a:p>
            <a:pPr marL="0" indent="0" algn="just" rtl="1">
              <a:buNone/>
            </a:pPr>
            <a:r>
              <a:rPr lang="fa-IR" dirty="0" smtClean="0">
                <a:solidFill>
                  <a:srgbClr val="FF0000"/>
                </a:solidFill>
              </a:rPr>
              <a:t>ثبات سودآوری : </a:t>
            </a:r>
            <a:r>
              <a:rPr lang="fa-IR" dirty="0" smtClean="0"/>
              <a:t>سومین هدف بعد از وقوع خسارت ، ثبات سودآوری شرکت است . سود هر سهم را در صورتی میتوان حفظ کرد که شرکت به فعالیت خود ادامه دهد .  </a:t>
            </a:r>
          </a:p>
          <a:p>
            <a:pPr marL="0" indent="0" algn="just" rtl="1">
              <a:buNone/>
            </a:pPr>
            <a:r>
              <a:rPr lang="fa-IR" dirty="0" smtClean="0">
                <a:solidFill>
                  <a:srgbClr val="FF0000"/>
                </a:solidFill>
              </a:rPr>
              <a:t>تداوم رشد موسسه : </a:t>
            </a:r>
            <a:r>
              <a:rPr lang="fa-IR" dirty="0" smtClean="0"/>
              <a:t>چهارمین هدف تداوم رشد موسسه است .</a:t>
            </a:r>
            <a:endParaRPr lang="fa-IR"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 xmlns:p14="http://schemas.microsoft.com/office/powerpoint/2010/main" val="2509856098"/>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1194</TotalTime>
  <Words>4018</Words>
  <Application>Microsoft Office PowerPoint</Application>
  <PresentationFormat>On-screen Show (4:3)</PresentationFormat>
  <Paragraphs>347</Paragraphs>
  <Slides>43</Slides>
  <Notes>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Ion</vt:lpstr>
      <vt:lpstr>به نام خدا</vt:lpstr>
      <vt:lpstr>Slide 2</vt:lpstr>
      <vt:lpstr>فهرست :</vt:lpstr>
      <vt:lpstr>Slide 4</vt:lpstr>
      <vt:lpstr>Slide 5</vt:lpstr>
      <vt:lpstr>Slide 6</vt:lpstr>
      <vt:lpstr>اهداف مدیریت ریسک  </vt:lpstr>
      <vt:lpstr>Slide 8</vt:lpstr>
      <vt:lpstr>Slide 9</vt:lpstr>
      <vt:lpstr>Slide 10</vt:lpstr>
      <vt:lpstr> وظایف و جایگاه مدیریت ریسک در سازمان :</vt:lpstr>
      <vt:lpstr> </vt:lpstr>
      <vt:lpstr>Slide 13</vt:lpstr>
      <vt:lpstr>فرایند مدیریت ریسک :</vt:lpstr>
      <vt:lpstr>فرایند مدیریت ریسک : </vt:lpstr>
      <vt:lpstr>منابع اطلاعاتی در اختیار مدیر:</vt:lpstr>
      <vt:lpstr> 2- چک لیست خسارت های بالقوه </vt:lpstr>
      <vt:lpstr> نقاط قوت چک لیست </vt:lpstr>
      <vt:lpstr> نقاط ضعف چک لیست </vt:lpstr>
      <vt:lpstr>Slide 20</vt:lpstr>
      <vt:lpstr>فرایند مدیریت ریسک : </vt:lpstr>
      <vt:lpstr>فرایند مدیریت ریسک: </vt:lpstr>
      <vt:lpstr>نگهداری ریسک : نگهداری ریسک به معنی آن است که یک موسسه پرداخت بخشی از خسارت یا همه زیان های ناشی از وقوع یک خسارت را به عهده می گیرد. </vt:lpstr>
      <vt:lpstr>تعیین میزان نگهداری :</vt:lpstr>
      <vt:lpstr>پرداخت خسارت :</vt:lpstr>
      <vt:lpstr>بیمه گر وابسته :</vt:lpstr>
      <vt:lpstr>خود بیمه گری :</vt:lpstr>
      <vt:lpstr>چرا سازمان ها خود بیمه گری می کنند ؟</vt:lpstr>
      <vt:lpstr>مزایا و معایب نگهداری ریسک :</vt:lpstr>
      <vt:lpstr>انتقال های غیر بیمه ای :</vt:lpstr>
      <vt:lpstr>بیمه بازرگانی : </vt:lpstr>
      <vt:lpstr>مزایای استفاده از بیمه بازرگانی : </vt:lpstr>
      <vt:lpstr>معایب  استفاده از بیمه بازرگانی :</vt:lpstr>
      <vt:lpstr>ماتریس مدیریت ریسک :</vt:lpstr>
      <vt:lpstr>فرایند مدیریت ریسک :</vt:lpstr>
      <vt:lpstr>گام چهارم : اجرا و پایش برنامه مدیریت ریسک : </vt:lpstr>
      <vt:lpstr>مزایای مدیریت ریسک :</vt:lpstr>
      <vt:lpstr>مدیریت ریسک فردی :</vt:lpstr>
      <vt:lpstr>شناسایی موارد درمعرض خسارت :  اولین گام ، شناسایی همه موارد در معرض خسارتی است که می تواند مشکلات مالی جدی ایجاد نماید . عمده ترین آنها به شرح ذیل می باشند      </vt:lpstr>
      <vt:lpstr>تجزیه و تحلیل موارد در معرض خسارت  </vt:lpstr>
      <vt:lpstr>انتخاب مناسب ترین شیوه برای اداره موارد در معرض خسارت   سومین گام ، انتخاب مناسب ترین شیوه برای اداره موارد در معرض خسارت است .   عمده ترین شیوه های اداره ریسک عبارتند از :  1- اجتناب  2- کنترل ریسک  3- نگهداری  4- انتقالات غیر بیمه ای  5- بیمه  </vt:lpstr>
      <vt:lpstr> اجرا و پایش دوره ای بیمه </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Novin</dc:creator>
  <cp:lastModifiedBy>bimeh  iran</cp:lastModifiedBy>
  <cp:revision>168</cp:revision>
  <dcterms:created xsi:type="dcterms:W3CDTF">2006-08-16T00:00:00Z</dcterms:created>
  <dcterms:modified xsi:type="dcterms:W3CDTF">2015-05-23T07:37:08Z</dcterms:modified>
</cp:coreProperties>
</file>