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2" r:id="rId3"/>
    <p:sldId id="263" r:id="rId4"/>
    <p:sldId id="264" r:id="rId5"/>
    <p:sldId id="282" r:id="rId6"/>
    <p:sldId id="265" r:id="rId7"/>
    <p:sldId id="266" r:id="rId8"/>
    <p:sldId id="284" r:id="rId9"/>
    <p:sldId id="283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CABAB5-7CD2-4A6F-B818-D0BAD456B884}" type="datetimeFigureOut">
              <a:rPr lang="fa-IR" smtClean="0"/>
              <a:pPr/>
              <a:t>06/10/1435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45D1A9-DFE7-4EB4-A420-E40A67384FCB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BAB5-7CD2-4A6F-B818-D0BAD456B884}" type="datetimeFigureOut">
              <a:rPr lang="fa-IR" smtClean="0"/>
              <a:pPr/>
              <a:t>06/10/1435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1A9-DFE7-4EB4-A420-E40A67384FCB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BAB5-7CD2-4A6F-B818-D0BAD456B884}" type="datetimeFigureOut">
              <a:rPr lang="fa-IR" smtClean="0"/>
              <a:pPr/>
              <a:t>06/10/1435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1A9-DFE7-4EB4-A420-E40A67384FCB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BAB5-7CD2-4A6F-B818-D0BAD456B884}" type="datetimeFigureOut">
              <a:rPr lang="fa-IR" smtClean="0"/>
              <a:pPr/>
              <a:t>06/10/1435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1A9-DFE7-4EB4-A420-E40A67384FC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BAB5-7CD2-4A6F-B818-D0BAD456B884}" type="datetimeFigureOut">
              <a:rPr lang="fa-IR" smtClean="0"/>
              <a:pPr/>
              <a:t>06/10/1435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1A9-DFE7-4EB4-A420-E40A67384FC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BAB5-7CD2-4A6F-B818-D0BAD456B884}" type="datetimeFigureOut">
              <a:rPr lang="fa-IR" smtClean="0"/>
              <a:pPr/>
              <a:t>06/10/1435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1A9-DFE7-4EB4-A420-E40A67384FC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BAB5-7CD2-4A6F-B818-D0BAD456B884}" type="datetimeFigureOut">
              <a:rPr lang="fa-IR" smtClean="0"/>
              <a:pPr/>
              <a:t>06/10/1435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1A9-DFE7-4EB4-A420-E40A67384FCB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BAB5-7CD2-4A6F-B818-D0BAD456B884}" type="datetimeFigureOut">
              <a:rPr lang="fa-IR" smtClean="0"/>
              <a:pPr/>
              <a:t>06/10/1435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1A9-DFE7-4EB4-A420-E40A67384FCB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BAB5-7CD2-4A6F-B818-D0BAD456B884}" type="datetimeFigureOut">
              <a:rPr lang="fa-IR" smtClean="0"/>
              <a:pPr/>
              <a:t>06/10/1435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1A9-DFE7-4EB4-A420-E40A67384FC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BAB5-7CD2-4A6F-B818-D0BAD456B884}" type="datetimeFigureOut">
              <a:rPr lang="fa-IR" smtClean="0"/>
              <a:pPr/>
              <a:t>06/10/1435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1A9-DFE7-4EB4-A420-E40A67384FC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BAB5-7CD2-4A6F-B818-D0BAD456B884}" type="datetimeFigureOut">
              <a:rPr lang="fa-IR" smtClean="0"/>
              <a:pPr/>
              <a:t>06/10/1435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1A9-DFE7-4EB4-A420-E40A67384FC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ECABAB5-7CD2-4A6F-B818-D0BAD456B884}" type="datetimeFigureOut">
              <a:rPr lang="fa-IR" smtClean="0"/>
              <a:pPr/>
              <a:t>06/10/1435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445D1A9-DFE7-4EB4-A420-E40A67384FCB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540568" y="2492896"/>
            <a:ext cx="10297144" cy="158417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fa-IR" sz="5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فرقه‌های</a:t>
            </a:r>
            <a:r>
              <a:rPr lang="fa-IR" sz="5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 اساسی شیعه</a:t>
            </a:r>
            <a:endParaRPr lang="fa-IR" sz="5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0351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79512" y="332657"/>
            <a:ext cx="8856984" cy="936104"/>
          </a:xfrm>
        </p:spPr>
        <p:txBody>
          <a:bodyPr/>
          <a:lstStyle/>
          <a:p>
            <a:pPr marL="182880" indent="0" algn="r">
              <a:buNone/>
            </a:pPr>
            <a:r>
              <a:rPr lang="fa-IR" sz="3400" dirty="0" smtClean="0">
                <a:cs typeface="B Titr" panose="00000700000000000000" pitchFamily="2" charset="-78"/>
              </a:rPr>
              <a:t>وضعیت جغرافیایی شیعه (اکثریت) در طول تاریخ</a:t>
            </a:r>
            <a:endParaRPr lang="fa-IR" sz="3400" dirty="0">
              <a:cs typeface="B Titr" panose="00000700000000000000" pitchFamily="2" charset="-78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208912" cy="5328592"/>
          </a:xfrm>
        </p:spPr>
        <p:txBody>
          <a:bodyPr>
            <a:normAutofit/>
          </a:bodyPr>
          <a:lstStyle/>
          <a:p>
            <a:pPr algn="justLow">
              <a:lnSpc>
                <a:spcPct val="150000"/>
              </a:lnSpc>
            </a:pPr>
            <a:endParaRPr lang="fa-IR" sz="3600" b="1" dirty="0">
              <a:cs typeface="B Zar" panose="00000400000000000000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47927188"/>
              </p:ext>
            </p:extLst>
          </p:nvPr>
        </p:nvGraphicFramePr>
        <p:xfrm>
          <a:off x="467544" y="1556792"/>
          <a:ext cx="8136904" cy="463296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1463106"/>
                <a:gridCol w="814106"/>
                <a:gridCol w="950752"/>
                <a:gridCol w="819562"/>
                <a:gridCol w="1535832"/>
                <a:gridCol w="1491726"/>
                <a:gridCol w="1061820"/>
              </a:tblGrid>
              <a:tr h="629032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         مناطق</a:t>
                      </a:r>
                    </a:p>
                    <a:p>
                      <a:pPr algn="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ادوار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b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ایران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عراق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مصر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سوریه و لبنان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شمال آفریقا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حجاز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عصر خلفا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b="1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err="1" smtClean="0">
                          <a:cs typeface="B Titr" panose="00000700000000000000" pitchFamily="2" charset="-78"/>
                        </a:rPr>
                        <a:t>امویان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عباسیان </a:t>
                      </a:r>
                    </a:p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(از منصور تا هارون)</a:t>
                      </a:r>
                      <a:endParaRPr lang="fa-IR" sz="28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عباسیان</a:t>
                      </a:r>
                    </a:p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(از امین تا </a:t>
                      </a:r>
                      <a:r>
                        <a:rPr lang="fa-IR" sz="1600" dirty="0" err="1" smtClean="0">
                          <a:cs typeface="B Titr" panose="00000700000000000000" pitchFamily="2" charset="-78"/>
                        </a:rPr>
                        <a:t>واثق</a:t>
                      </a:r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)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عباسیان</a:t>
                      </a:r>
                    </a:p>
                    <a:p>
                      <a:pPr algn="ctr" rtl="1"/>
                      <a:r>
                        <a:rPr lang="fa-IR" sz="1200" dirty="0" smtClean="0">
                          <a:cs typeface="B Titr" panose="00000700000000000000" pitchFamily="2" charset="-78"/>
                        </a:rPr>
                        <a:t>(</a:t>
                      </a:r>
                      <a:r>
                        <a:rPr lang="fa-IR" sz="1200" dirty="0" err="1" smtClean="0">
                          <a:cs typeface="B Titr" panose="00000700000000000000" pitchFamily="2" charset="-78"/>
                        </a:rPr>
                        <a:t>متوکل</a:t>
                      </a:r>
                      <a:r>
                        <a:rPr lang="fa-IR" sz="1200" dirty="0" smtClean="0">
                          <a:cs typeface="B Titr" panose="00000700000000000000" pitchFamily="2" charset="-78"/>
                        </a:rPr>
                        <a:t> و پس از آن)</a:t>
                      </a:r>
                      <a:endParaRPr lang="fa-IR" sz="12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آل </a:t>
                      </a:r>
                      <a:r>
                        <a:rPr lang="fa-IR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بویه</a:t>
                      </a:r>
                      <a:endParaRPr lang="fa-IR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فاطمیان</a:t>
                      </a:r>
                      <a:endParaRPr lang="fa-IR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هوانیان</a:t>
                      </a:r>
                      <a:endParaRPr lang="fa-IR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59016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79512" y="332657"/>
            <a:ext cx="8856984" cy="936104"/>
          </a:xfrm>
        </p:spPr>
        <p:txBody>
          <a:bodyPr/>
          <a:lstStyle/>
          <a:p>
            <a:pPr marL="182880" indent="0" algn="r">
              <a:buNone/>
            </a:pPr>
            <a:r>
              <a:rPr lang="fa-IR" sz="3400" dirty="0" smtClean="0">
                <a:cs typeface="B Titr" panose="00000700000000000000" pitchFamily="2" charset="-78"/>
              </a:rPr>
              <a:t>وضعیت جغرافیایی شیعه (اکثریت) در طول تاریخ</a:t>
            </a:r>
            <a:endParaRPr lang="fa-IR" sz="3400" dirty="0">
              <a:cs typeface="B Titr" panose="00000700000000000000" pitchFamily="2" charset="-78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208912" cy="5328592"/>
          </a:xfrm>
        </p:spPr>
        <p:txBody>
          <a:bodyPr>
            <a:normAutofit/>
          </a:bodyPr>
          <a:lstStyle/>
          <a:p>
            <a:pPr algn="justLow">
              <a:lnSpc>
                <a:spcPct val="150000"/>
              </a:lnSpc>
            </a:pPr>
            <a:endParaRPr lang="fa-IR" sz="3600" b="1" dirty="0">
              <a:cs typeface="B Zar" panose="00000400000000000000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98453331"/>
              </p:ext>
            </p:extLst>
          </p:nvPr>
        </p:nvGraphicFramePr>
        <p:xfrm>
          <a:off x="467544" y="1556792"/>
          <a:ext cx="8136904" cy="304800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1463106"/>
                <a:gridCol w="814106"/>
                <a:gridCol w="950752"/>
                <a:gridCol w="819562"/>
                <a:gridCol w="1535832"/>
                <a:gridCol w="1491726"/>
                <a:gridCol w="1061820"/>
              </a:tblGrid>
              <a:tr h="629032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         مناطق</a:t>
                      </a:r>
                    </a:p>
                    <a:p>
                      <a:pPr algn="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ادوار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b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ایران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عراق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مصر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سوریه و لبنان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شمال آفریقا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حجاز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سلجوقیان</a:t>
                      </a:r>
                      <a:endParaRPr lang="fa-IR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×</a:t>
                      </a:r>
                      <a:endParaRPr lang="fa-IR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b="1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ایوبیان</a:t>
                      </a:r>
                      <a:endParaRPr lang="fa-IR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ایلخانان</a:t>
                      </a:r>
                      <a:endParaRPr lang="fa-IR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صفویان</a:t>
                      </a:r>
                      <a:endParaRPr lang="fa-IR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عثمانیان</a:t>
                      </a:r>
                      <a:endParaRPr lang="fa-IR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×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67963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گزارش اجمالی از وضعیت شیعه</a:t>
            </a:r>
            <a:endParaRPr lang="fa-IR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625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988841"/>
            <a:ext cx="9036496" cy="4680520"/>
          </a:xfrm>
        </p:spPr>
        <p:txBody>
          <a:bodyPr>
            <a:normAutofit/>
          </a:bodyPr>
          <a:lstStyle/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1ـ وضعیت شیعه: در اکثر این دوره از وضعیت مطلوبی برخوردار نبوده ولی در دوران خلافت ظاهری امام علی(ع) شرایط مطلوبی را به دست آوردند.</a:t>
            </a: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2ـ مهم‌ترین اتفاق: تبیین معارف توحیدی و تربیت دانشمندان در زمینه‌های مختلف علمی توسط حضرت علی(ع) </a:t>
            </a:r>
            <a:endParaRPr lang="fa-IR" sz="3200" b="1" dirty="0">
              <a:cs typeface="B Zar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>
                <a:cs typeface="B Titr" panose="00000700000000000000" pitchFamily="2" charset="-78"/>
              </a:rPr>
              <a:t>1) عصر خلفا</a:t>
            </a:r>
          </a:p>
        </p:txBody>
      </p:sp>
    </p:spTree>
    <p:extLst>
      <p:ext uri="{BB962C8B-B14F-4D97-AF65-F5344CB8AC3E}">
        <p14:creationId xmlns:p14="http://schemas.microsoft.com/office/powerpoint/2010/main" xmlns="" val="75229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988841"/>
            <a:ext cx="8856984" cy="4680520"/>
          </a:xfrm>
        </p:spPr>
        <p:txBody>
          <a:bodyPr>
            <a:normAutofit fontScale="92500"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1ـ وضعیت شیعه: در اکثر این دوران شرایط سیاسی کاملاً بر ضدّ شیعه بوده است ولی در اواخر حکومت امویان به دلیل سقوط و انقراض آنان؛ شرایط سیاسی نسبتاً خوبی برای اهل بیت </a:t>
            </a:r>
            <a:r>
              <a:rPr lang="fa-IR" sz="1900" b="1" dirty="0" smtClean="0">
                <a:cs typeface="B Zar" panose="00000400000000000000" pitchFamily="2" charset="-78"/>
              </a:rPr>
              <a:t>علیهم السلام </a:t>
            </a:r>
            <a:r>
              <a:rPr lang="fa-IR" sz="3200" b="1" dirty="0" smtClean="0">
                <a:cs typeface="B Zar" panose="00000400000000000000" pitchFamily="2" charset="-78"/>
              </a:rPr>
              <a:t>وپیروانشان فراهم شد.</a:t>
            </a: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2ـ مهم‌ترین اتفاق: این دوره مصادف با امامت امام باقر و امام صادق </a:t>
            </a:r>
            <a:r>
              <a:rPr lang="fa-IR" sz="2200" b="1" dirty="0" smtClean="0">
                <a:cs typeface="B Zar" panose="00000400000000000000" pitchFamily="2" charset="-78"/>
              </a:rPr>
              <a:t>علیهماالسلام</a:t>
            </a:r>
            <a:r>
              <a:rPr lang="fa-IR" sz="3200" b="1" dirty="0" smtClean="0">
                <a:cs typeface="B Zar" panose="00000400000000000000" pitchFamily="2" charset="-78"/>
              </a:rPr>
              <a:t> بود و این دو امام نهضت‌ علمی و فرهنگی بزرگی را به راه انداختند.</a:t>
            </a:r>
            <a:endParaRPr lang="fa-IR" sz="3200" b="1" dirty="0">
              <a:cs typeface="B Zar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 smtClean="0">
                <a:cs typeface="B Titr" panose="00000700000000000000" pitchFamily="2" charset="-78"/>
              </a:rPr>
              <a:t>2) </a:t>
            </a:r>
            <a:r>
              <a:rPr lang="fa-IR" sz="4000" dirty="0">
                <a:cs typeface="B Titr" panose="00000700000000000000" pitchFamily="2" charset="-78"/>
              </a:rPr>
              <a:t>عصر </a:t>
            </a:r>
            <a:r>
              <a:rPr lang="fa-IR" sz="4000" dirty="0" err="1" smtClean="0">
                <a:cs typeface="B Titr" panose="00000700000000000000" pitchFamily="2" charset="-78"/>
              </a:rPr>
              <a:t>امویان</a:t>
            </a:r>
            <a:endParaRPr lang="fa-IR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471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988841"/>
            <a:ext cx="8856984" cy="4680520"/>
          </a:xfrm>
        </p:spPr>
        <p:txBody>
          <a:bodyPr>
            <a:normAutofit fontScale="92500"/>
          </a:bodyPr>
          <a:lstStyle/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1ـ وضعیت شیعه: در زمان منصور علویان تحت فشار سیاسی سختی قرار داشتند و </a:t>
            </a:r>
            <a:r>
              <a:rPr lang="fa-IR" sz="3200" b="1" dirty="0" err="1" smtClean="0">
                <a:cs typeface="B Zar" panose="00000400000000000000" pitchFamily="2" charset="-78"/>
              </a:rPr>
              <a:t>شکنجه‌های</a:t>
            </a:r>
            <a:r>
              <a:rPr lang="fa-IR" sz="3200" b="1" dirty="0" smtClean="0">
                <a:cs typeface="B Zar" panose="00000400000000000000" pitchFamily="2" charset="-78"/>
              </a:rPr>
              <a:t> سنگینی را متحمّل </a:t>
            </a:r>
            <a:r>
              <a:rPr lang="fa-IR" sz="3200" b="1" dirty="0" err="1" smtClean="0">
                <a:cs typeface="B Zar" panose="00000400000000000000" pitchFamily="2" charset="-78"/>
              </a:rPr>
              <a:t>می‌شدند</a:t>
            </a:r>
            <a:r>
              <a:rPr lang="fa-IR" sz="3200" b="1" dirty="0" smtClean="0">
                <a:cs typeface="B Zar" panose="00000400000000000000" pitchFamily="2" charset="-78"/>
              </a:rPr>
              <a:t>.</a:t>
            </a: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2ـ مهم‌ترین اتفاق: شهادت امام صادق(ع) و دستگیری و زندانی شدن امام موسی کاظم(ع) بود.</a:t>
            </a: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3ـ ملاحظات: مهدی عباسی، هادی عباسی، و هارون </a:t>
            </a:r>
            <a:r>
              <a:rPr lang="fa-IR" sz="3200" b="1" dirty="0" err="1" smtClean="0">
                <a:cs typeface="B Zar" panose="00000400000000000000" pitchFamily="2" charset="-78"/>
              </a:rPr>
              <a:t>الرشید</a:t>
            </a:r>
            <a:r>
              <a:rPr lang="fa-IR" sz="3200" b="1" dirty="0" smtClean="0">
                <a:cs typeface="B Zar" panose="00000400000000000000" pitchFamily="2" charset="-78"/>
              </a:rPr>
              <a:t> در این دوره حکومت </a:t>
            </a:r>
            <a:r>
              <a:rPr lang="fa-IR" sz="3200" b="1" dirty="0" err="1" smtClean="0">
                <a:cs typeface="B Zar" panose="00000400000000000000" pitchFamily="2" charset="-78"/>
              </a:rPr>
              <a:t>می‌کرده‌اند</a:t>
            </a:r>
            <a:r>
              <a:rPr lang="fa-IR" sz="3200" b="1" dirty="0" smtClean="0">
                <a:cs typeface="B Zar" panose="00000400000000000000" pitchFamily="2" charset="-78"/>
              </a:rPr>
              <a:t>.</a:t>
            </a:r>
            <a:endParaRPr lang="fa-IR" sz="3200" b="1" dirty="0">
              <a:cs typeface="B Zar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 smtClean="0">
                <a:cs typeface="B Titr" panose="00000700000000000000" pitchFamily="2" charset="-78"/>
              </a:rPr>
              <a:t>3) از منصور تا هارون</a:t>
            </a:r>
            <a:endParaRPr lang="fa-IR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193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988841"/>
            <a:ext cx="8856984" cy="4680520"/>
          </a:xfrm>
        </p:spPr>
        <p:txBody>
          <a:bodyPr>
            <a:normAutofit fontScale="92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1ـ وضعیت شیعه: از آسایش برخوردار بوده و در زمان مأمون تشیع در اکثر کشورهای اسلامی نفوذ کرد.</a:t>
            </a: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2ـ مهم‌ترین اتفاق: 1) شهادت امام رضا(ع) 2) نشر عقاید شیعه3) بسیاری از کتب فلسفی و علمی از زبان یونانی و غیره به زبان عربی نشر یافت.</a:t>
            </a: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3ـ ملاحظات: </a:t>
            </a:r>
            <a:r>
              <a:rPr lang="fa-IR" sz="3200" b="1" dirty="0" err="1" smtClean="0">
                <a:cs typeface="B Zar" panose="00000400000000000000" pitchFamily="2" charset="-78"/>
              </a:rPr>
              <a:t>معتصم</a:t>
            </a:r>
            <a:r>
              <a:rPr lang="fa-IR" sz="3200" b="1" dirty="0" smtClean="0">
                <a:cs typeface="B Zar" panose="00000400000000000000" pitchFamily="2" charset="-78"/>
              </a:rPr>
              <a:t> و مأمون نیز در این دوره حکومت </a:t>
            </a:r>
            <a:r>
              <a:rPr lang="fa-IR" sz="3200" b="1" dirty="0" err="1" smtClean="0">
                <a:cs typeface="B Zar" panose="00000400000000000000" pitchFamily="2" charset="-78"/>
              </a:rPr>
              <a:t>می‌کردند</a:t>
            </a:r>
            <a:r>
              <a:rPr lang="fa-IR" sz="3200" b="1" dirty="0" smtClean="0">
                <a:cs typeface="B Zar" panose="00000400000000000000" pitchFamily="2" charset="-78"/>
              </a:rPr>
              <a:t>.</a:t>
            </a:r>
            <a:endParaRPr lang="fa-IR" sz="3200" b="1" dirty="0">
              <a:cs typeface="B Zar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 smtClean="0">
                <a:cs typeface="B Titr" panose="00000700000000000000" pitchFamily="2" charset="-78"/>
              </a:rPr>
              <a:t>4) از خلافت امین تا </a:t>
            </a:r>
            <a:r>
              <a:rPr lang="fa-IR" sz="4000" dirty="0" err="1" smtClean="0">
                <a:cs typeface="B Titr" panose="00000700000000000000" pitchFamily="2" charset="-78"/>
              </a:rPr>
              <a:t>واثق</a:t>
            </a:r>
            <a:endParaRPr lang="fa-IR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193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988841"/>
            <a:ext cx="8856984" cy="4680520"/>
          </a:xfrm>
        </p:spPr>
        <p:txBody>
          <a:bodyPr>
            <a:normAutofit/>
          </a:bodyPr>
          <a:lstStyle/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1ـ وضعیت شیعه: </a:t>
            </a:r>
            <a:r>
              <a:rPr lang="fa-IR" sz="3200" b="1" dirty="0" err="1" smtClean="0">
                <a:cs typeface="B Zar" panose="00000400000000000000" pitchFamily="2" charset="-78"/>
              </a:rPr>
              <a:t>سخت‌گیری</a:t>
            </a:r>
            <a:r>
              <a:rPr lang="fa-IR" sz="3200" b="1" dirty="0" smtClean="0">
                <a:cs typeface="B Zar" panose="00000400000000000000" pitchFamily="2" charset="-78"/>
              </a:rPr>
              <a:t> و </a:t>
            </a:r>
            <a:r>
              <a:rPr lang="fa-IR" sz="3200" b="1" dirty="0" err="1" smtClean="0">
                <a:cs typeface="B Zar" panose="00000400000000000000" pitchFamily="2" charset="-78"/>
              </a:rPr>
              <a:t>کینه‌توزی</a:t>
            </a:r>
            <a:r>
              <a:rPr lang="fa-IR" sz="3200" b="1" dirty="0" smtClean="0">
                <a:cs typeface="B Zar" panose="00000400000000000000" pitchFamily="2" charset="-78"/>
              </a:rPr>
              <a:t> آشکار با علویان صورت </a:t>
            </a:r>
            <a:r>
              <a:rPr lang="fa-IR" sz="3200" b="1" dirty="0" err="1" smtClean="0">
                <a:cs typeface="B Zar" panose="00000400000000000000" pitchFamily="2" charset="-78"/>
              </a:rPr>
              <a:t>می‌گرفت</a:t>
            </a:r>
            <a:r>
              <a:rPr lang="fa-IR" sz="3200" b="1" dirty="0" smtClean="0">
                <a:cs typeface="B Zar" panose="00000400000000000000" pitchFamily="2" charset="-78"/>
              </a:rPr>
              <a:t>.</a:t>
            </a: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2ـ مهم‌ترین اتفاق: ویران نمودن قبر امام حسین(ع) و منع از زیارت آن امام(ع)</a:t>
            </a: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3ـ ملاحظات: تا زمان </a:t>
            </a:r>
            <a:r>
              <a:rPr lang="fa-IR" sz="3200" b="1" dirty="0" err="1" smtClean="0">
                <a:cs typeface="B Zar" panose="00000400000000000000" pitchFamily="2" charset="-78"/>
              </a:rPr>
              <a:t>معتضد</a:t>
            </a:r>
            <a:r>
              <a:rPr lang="fa-IR" sz="3200" b="1" dirty="0" smtClean="0">
                <a:cs typeface="B Zar" panose="00000400000000000000" pitchFamily="2" charset="-78"/>
              </a:rPr>
              <a:t> عباسی 5 نفر دیگر به </a:t>
            </a:r>
            <a:r>
              <a:rPr lang="fa-IR" sz="3200" b="1" dirty="0" err="1" smtClean="0">
                <a:cs typeface="B Zar" panose="00000400000000000000" pitchFamily="2" charset="-78"/>
              </a:rPr>
              <a:t>نام‌های</a:t>
            </a:r>
            <a:r>
              <a:rPr lang="fa-IR" sz="3200" b="1" dirty="0" smtClean="0">
                <a:cs typeface="B Zar" panose="00000400000000000000" pitchFamily="2" charset="-78"/>
              </a:rPr>
              <a:t> </a:t>
            </a:r>
            <a:r>
              <a:rPr lang="fa-IR" sz="3200" b="1" dirty="0" err="1" smtClean="0">
                <a:cs typeface="B Zar" panose="00000400000000000000" pitchFamily="2" charset="-78"/>
              </a:rPr>
              <a:t>منتصر</a:t>
            </a:r>
            <a:r>
              <a:rPr lang="fa-IR" sz="3200" b="1" dirty="0" smtClean="0">
                <a:cs typeface="B Zar" panose="00000400000000000000" pitchFamily="2" charset="-78"/>
              </a:rPr>
              <a:t>، </a:t>
            </a:r>
            <a:r>
              <a:rPr lang="fa-IR" sz="3200" b="1" dirty="0" err="1" smtClean="0">
                <a:cs typeface="B Zar" panose="00000400000000000000" pitchFamily="2" charset="-78"/>
              </a:rPr>
              <a:t>مستعین</a:t>
            </a:r>
            <a:r>
              <a:rPr lang="fa-IR" sz="3200" b="1" dirty="0" smtClean="0">
                <a:cs typeface="B Zar" panose="00000400000000000000" pitchFamily="2" charset="-78"/>
              </a:rPr>
              <a:t>، </a:t>
            </a:r>
            <a:r>
              <a:rPr lang="fa-IR" sz="3200" b="1" dirty="0" err="1" smtClean="0">
                <a:cs typeface="B Zar" panose="00000400000000000000" pitchFamily="2" charset="-78"/>
              </a:rPr>
              <a:t>معتز</a:t>
            </a:r>
            <a:r>
              <a:rPr lang="fa-IR" sz="3200" b="1" dirty="0" smtClean="0">
                <a:cs typeface="B Zar" panose="00000400000000000000" pitchFamily="2" charset="-78"/>
              </a:rPr>
              <a:t> </a:t>
            </a:r>
            <a:r>
              <a:rPr lang="fa-IR" sz="3200" b="1" dirty="0" err="1" smtClean="0">
                <a:cs typeface="B Zar" panose="00000400000000000000" pitchFamily="2" charset="-78"/>
              </a:rPr>
              <a:t>مهتدی</a:t>
            </a:r>
            <a:r>
              <a:rPr lang="fa-IR" sz="3200" b="1" dirty="0" smtClean="0">
                <a:cs typeface="B Zar" panose="00000400000000000000" pitchFamily="2" charset="-78"/>
              </a:rPr>
              <a:t>، و معتمد به حکومت رسیدند.</a:t>
            </a:r>
            <a:endParaRPr lang="fa-IR" sz="3200" b="1" dirty="0">
              <a:cs typeface="B Zar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 smtClean="0">
                <a:cs typeface="B Titr" panose="00000700000000000000" pitchFamily="2" charset="-78"/>
              </a:rPr>
              <a:t>5) </a:t>
            </a:r>
            <a:r>
              <a:rPr lang="fa-IR" sz="4000" dirty="0">
                <a:cs typeface="B Titr" panose="00000700000000000000" pitchFamily="2" charset="-78"/>
              </a:rPr>
              <a:t>عصر </a:t>
            </a:r>
            <a:r>
              <a:rPr lang="fa-IR" sz="4000" dirty="0" err="1" smtClean="0">
                <a:cs typeface="B Titr" panose="00000700000000000000" pitchFamily="2" charset="-78"/>
              </a:rPr>
              <a:t>متوکل</a:t>
            </a:r>
            <a:r>
              <a:rPr lang="fa-IR" sz="4000" dirty="0" smtClean="0">
                <a:cs typeface="B Titr" panose="00000700000000000000" pitchFamily="2" charset="-78"/>
              </a:rPr>
              <a:t> و پس از آن</a:t>
            </a:r>
            <a:endParaRPr lang="fa-IR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193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988841"/>
            <a:ext cx="8856984" cy="4680520"/>
          </a:xfrm>
        </p:spPr>
        <p:txBody>
          <a:bodyPr>
            <a:normAutofit/>
          </a:bodyPr>
          <a:lstStyle/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1ـ وضعیت شیعه: شیعیان از آزادی عمل برخوردار </a:t>
            </a:r>
            <a:r>
              <a:rPr lang="fa-IR" sz="3200" b="1" dirty="0" err="1" smtClean="0">
                <a:cs typeface="B Zar" panose="00000400000000000000" pitchFamily="2" charset="-78"/>
              </a:rPr>
              <a:t>بوده‌اند</a:t>
            </a:r>
            <a:r>
              <a:rPr lang="fa-IR" sz="3200" b="1" dirty="0" smtClean="0">
                <a:cs typeface="B Zar" panose="00000400000000000000" pitchFamily="2" charset="-78"/>
              </a:rPr>
              <a:t> و مذهب تشیع رشد یافت.</a:t>
            </a: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2ـ مهم‌ترین اتفاق: شیخ مفید در این دوره </a:t>
            </a:r>
            <a:r>
              <a:rPr lang="fa-IR" sz="3200" b="1" dirty="0" err="1" smtClean="0">
                <a:cs typeface="B Zar" panose="00000400000000000000" pitchFamily="2" charset="-78"/>
              </a:rPr>
              <a:t>می‌زیسته</a:t>
            </a:r>
            <a:r>
              <a:rPr lang="fa-IR" sz="3200" b="1" dirty="0" smtClean="0">
                <a:cs typeface="B Zar" panose="00000400000000000000" pitchFamily="2" charset="-78"/>
              </a:rPr>
              <a:t> و سطح دانش و فرهنگ بالا رفته بود.</a:t>
            </a:r>
            <a:endParaRPr lang="fa-IR" sz="3200" b="1" dirty="0">
              <a:cs typeface="B Zar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 smtClean="0">
                <a:cs typeface="B Titr" panose="00000700000000000000" pitchFamily="2" charset="-78"/>
              </a:rPr>
              <a:t>6) </a:t>
            </a:r>
            <a:r>
              <a:rPr lang="fa-IR" sz="4000" dirty="0">
                <a:cs typeface="B Titr" panose="00000700000000000000" pitchFamily="2" charset="-78"/>
              </a:rPr>
              <a:t>عصر </a:t>
            </a:r>
            <a:r>
              <a:rPr lang="fa-IR" sz="4000" dirty="0" smtClean="0">
                <a:cs typeface="B Titr" panose="00000700000000000000" pitchFamily="2" charset="-78"/>
              </a:rPr>
              <a:t>آل </a:t>
            </a:r>
            <a:r>
              <a:rPr lang="fa-IR" sz="4000" dirty="0" err="1" smtClean="0">
                <a:cs typeface="B Titr" panose="00000700000000000000" pitchFamily="2" charset="-78"/>
              </a:rPr>
              <a:t>بویه</a:t>
            </a:r>
            <a:endParaRPr lang="fa-IR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193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0484" y="1988841"/>
            <a:ext cx="8856984" cy="4680520"/>
          </a:xfrm>
        </p:spPr>
        <p:txBody>
          <a:bodyPr>
            <a:normAutofit/>
          </a:bodyPr>
          <a:lstStyle/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1ـ وضعیت شیعه: اگرچه دوازده امامی نبودند ولی در حفظ شعایر مذهب </a:t>
            </a:r>
            <a:r>
              <a:rPr lang="fa-IR" sz="3200" b="1" dirty="0" err="1" smtClean="0">
                <a:cs typeface="B Zar" panose="00000400000000000000" pitchFamily="2" charset="-78"/>
              </a:rPr>
              <a:t>تشیّع</a:t>
            </a:r>
            <a:r>
              <a:rPr lang="fa-IR" sz="3200" b="1" dirty="0" smtClean="0">
                <a:cs typeface="B Zar" panose="00000400000000000000" pitchFamily="2" charset="-78"/>
              </a:rPr>
              <a:t> و </a:t>
            </a:r>
            <a:r>
              <a:rPr lang="fa-IR" sz="3200" b="1" dirty="0" err="1" smtClean="0">
                <a:cs typeface="B Zar" panose="00000400000000000000" pitchFamily="2" charset="-78"/>
              </a:rPr>
              <a:t>فراگرفتن</a:t>
            </a:r>
            <a:r>
              <a:rPr lang="fa-IR" sz="3200" b="1" dirty="0" smtClean="0">
                <a:cs typeface="B Zar" panose="00000400000000000000" pitchFamily="2" charset="-78"/>
              </a:rPr>
              <a:t> تعالیم اسلامی از طریق خاندان وحی همّت گماشتند.</a:t>
            </a: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2ـ مهم‌ترین اتفاق: تأسیس دانشگاه </a:t>
            </a:r>
            <a:r>
              <a:rPr lang="fa-IR" sz="3200" b="1" dirty="0" err="1" smtClean="0">
                <a:cs typeface="B Zar" panose="00000400000000000000" pitchFamily="2" charset="-78"/>
              </a:rPr>
              <a:t>الازهر</a:t>
            </a:r>
            <a:r>
              <a:rPr lang="fa-IR" sz="3200" b="1" dirty="0" smtClean="0">
                <a:cs typeface="B Zar" panose="00000400000000000000" pitchFamily="2" charset="-78"/>
              </a:rPr>
              <a:t>.</a:t>
            </a: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3ـ ملاحظات: </a:t>
            </a:r>
            <a:r>
              <a:rPr lang="fa-IR" sz="3200" b="1" dirty="0" err="1" smtClean="0">
                <a:cs typeface="B Zar" panose="00000400000000000000" pitchFamily="2" charset="-78"/>
              </a:rPr>
              <a:t>فاطمیان</a:t>
            </a:r>
            <a:r>
              <a:rPr lang="fa-IR" sz="3200" b="1" dirty="0" smtClean="0">
                <a:cs typeface="B Zar" panose="00000400000000000000" pitchFamily="2" charset="-78"/>
              </a:rPr>
              <a:t> در شمال آفریقا به قدرت رسیدند.</a:t>
            </a:r>
            <a:endParaRPr lang="fa-IR" sz="3200" b="1" dirty="0">
              <a:cs typeface="B Zar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 smtClean="0">
                <a:cs typeface="B Titr" panose="00000700000000000000" pitchFamily="2" charset="-78"/>
              </a:rPr>
              <a:t>7) </a:t>
            </a:r>
            <a:r>
              <a:rPr lang="fa-IR" sz="4000" dirty="0">
                <a:cs typeface="B Titr" panose="00000700000000000000" pitchFamily="2" charset="-78"/>
              </a:rPr>
              <a:t>عصر </a:t>
            </a:r>
            <a:r>
              <a:rPr lang="fa-IR" sz="4000" dirty="0" err="1" smtClean="0">
                <a:cs typeface="B Titr" panose="00000700000000000000" pitchFamily="2" charset="-78"/>
              </a:rPr>
              <a:t>فاطمیان</a:t>
            </a:r>
            <a:endParaRPr lang="fa-IR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193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79512" y="332657"/>
            <a:ext cx="8856984" cy="936104"/>
          </a:xfrm>
        </p:spPr>
        <p:txBody>
          <a:bodyPr/>
          <a:lstStyle/>
          <a:p>
            <a:pPr marL="182880" indent="0" algn="r">
              <a:buNone/>
            </a:pPr>
            <a:r>
              <a:rPr lang="fa-IR" sz="3600" dirty="0" err="1" smtClean="0">
                <a:cs typeface="B Titr" panose="00000700000000000000" pitchFamily="2" charset="-78"/>
              </a:rPr>
              <a:t>فرقه‌های</a:t>
            </a:r>
            <a:r>
              <a:rPr lang="fa-IR" sz="3600" dirty="0" smtClean="0">
                <a:cs typeface="B Titr" panose="00000700000000000000" pitchFamily="2" charset="-78"/>
              </a:rPr>
              <a:t> اساسی شیعه از دیدگاه </a:t>
            </a:r>
            <a:r>
              <a:rPr lang="fa-IR" sz="3600" dirty="0" err="1" smtClean="0">
                <a:cs typeface="B Titr" panose="00000700000000000000" pitchFamily="2" charset="-78"/>
              </a:rPr>
              <a:t>فرقه‌شناسان</a:t>
            </a:r>
            <a:r>
              <a:rPr lang="fa-IR" sz="3600" dirty="0" smtClean="0">
                <a:cs typeface="B Titr" panose="00000700000000000000" pitchFamily="2" charset="-78"/>
              </a:rPr>
              <a:t> شیعه</a:t>
            </a:r>
            <a:endParaRPr lang="fa-IR" sz="3600" dirty="0">
              <a:cs typeface="B Titr" panose="00000700000000000000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1107849"/>
              </p:ext>
            </p:extLst>
          </p:nvPr>
        </p:nvGraphicFramePr>
        <p:xfrm>
          <a:off x="323528" y="1988840"/>
          <a:ext cx="8424935" cy="323088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745415"/>
                <a:gridCol w="1380863"/>
                <a:gridCol w="1457079"/>
                <a:gridCol w="960297"/>
                <a:gridCol w="841129"/>
                <a:gridCol w="1066307"/>
                <a:gridCol w="720802"/>
                <a:gridCol w="1253043"/>
              </a:tblGrid>
              <a:tr h="629032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ردیف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         فرقه‌ها</a:t>
                      </a:r>
                    </a:p>
                    <a:p>
                      <a:pPr algn="r" rtl="1"/>
                      <a:r>
                        <a:rPr lang="fa-IR" sz="2000" dirty="0" err="1" smtClean="0">
                          <a:cs typeface="B Zar" panose="00000400000000000000" pitchFamily="2" charset="-78"/>
                        </a:rPr>
                        <a:t>فرقه‌شناس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b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err="1" smtClean="0">
                          <a:cs typeface="B Zar" panose="00000400000000000000" pitchFamily="2" charset="-78"/>
                        </a:rPr>
                        <a:t>امامیه</a:t>
                      </a:r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 </a:t>
                      </a:r>
                    </a:p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(اثنی </a:t>
                      </a:r>
                      <a:r>
                        <a:rPr lang="fa-IR" sz="2000" dirty="0" err="1" smtClean="0">
                          <a:cs typeface="B Zar" panose="00000400000000000000" pitchFamily="2" charset="-78"/>
                        </a:rPr>
                        <a:t>عشریه</a:t>
                      </a:r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)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کیسانیه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زیدیه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اسماعیلیه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غلات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مصادر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1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نوبختی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aseline="0" dirty="0" smtClean="0">
                          <a:cs typeface="B Titr" panose="00000700000000000000" pitchFamily="2" charset="-78"/>
                        </a:rPr>
                        <a:t> فرق الشیعه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2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محقق</a:t>
                      </a:r>
                      <a:r>
                        <a:rPr lang="fa-IR" sz="2000" baseline="0" dirty="0" smtClean="0">
                          <a:cs typeface="B Titr" panose="00000700000000000000" pitchFamily="2" charset="-78"/>
                        </a:rPr>
                        <a:t> طوسی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قواعد العقائد،</a:t>
                      </a:r>
                      <a:r>
                        <a:rPr lang="fa-IR" sz="2000" baseline="0" dirty="0" smtClean="0">
                          <a:cs typeface="B Titr" panose="00000700000000000000" pitchFamily="2" charset="-78"/>
                        </a:rPr>
                        <a:t> </a:t>
                      </a:r>
                    </a:p>
                    <a:p>
                      <a:pPr algn="ctr" rtl="1"/>
                      <a:r>
                        <a:rPr lang="fa-IR" sz="2000" baseline="0" dirty="0" smtClean="0">
                          <a:cs typeface="B Titr" panose="00000700000000000000" pitchFamily="2" charset="-78"/>
                        </a:rPr>
                        <a:t>ص 110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علامه طباطبایی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شیعه در اسلام، </a:t>
                      </a:r>
                    </a:p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ص 32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48978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988841"/>
            <a:ext cx="8856984" cy="4680520"/>
          </a:xfrm>
        </p:spPr>
        <p:txBody>
          <a:bodyPr>
            <a:normAutofit fontScale="92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1ـ وضعیت شیعه: حکومت شیعی است و لذا شیعیان از آرامش برخوردارند.</a:t>
            </a: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2ـ مهم‌ترین اتفاق: </a:t>
            </a:r>
            <a:r>
              <a:rPr lang="fa-IR" sz="3200" b="1" dirty="0" err="1" smtClean="0">
                <a:cs typeface="B Zar" panose="00000400000000000000" pitchFamily="2" charset="-78"/>
              </a:rPr>
              <a:t>حمدانیان</a:t>
            </a:r>
            <a:r>
              <a:rPr lang="fa-IR" sz="3200" b="1" dirty="0" smtClean="0">
                <a:cs typeface="B Zar" panose="00000400000000000000" pitchFamily="2" charset="-78"/>
              </a:rPr>
              <a:t> به جهت </a:t>
            </a:r>
            <a:r>
              <a:rPr lang="fa-IR" sz="3200" b="1" dirty="0" err="1" smtClean="0">
                <a:cs typeface="B Zar" panose="00000400000000000000" pitchFamily="2" charset="-78"/>
              </a:rPr>
              <a:t>روشن‌فکری</a:t>
            </a:r>
            <a:r>
              <a:rPr lang="fa-IR" sz="3200" b="1" dirty="0" smtClean="0">
                <a:cs typeface="B Zar" panose="00000400000000000000" pitchFamily="2" charset="-78"/>
              </a:rPr>
              <a:t> و </a:t>
            </a:r>
            <a:r>
              <a:rPr lang="fa-IR" sz="3200" b="1" dirty="0" err="1" smtClean="0">
                <a:cs typeface="B Zar" panose="00000400000000000000" pitchFamily="2" charset="-78"/>
              </a:rPr>
              <a:t>آزادمنشی</a:t>
            </a:r>
            <a:r>
              <a:rPr lang="fa-IR" sz="3200" b="1" dirty="0" smtClean="0">
                <a:cs typeface="B Zar" panose="00000400000000000000" pitchFamily="2" charset="-78"/>
              </a:rPr>
              <a:t> پناهگاه دانشمندان، فلاسفه، ادبا و </a:t>
            </a:r>
            <a:r>
              <a:rPr lang="fa-IR" sz="3200" b="1" dirty="0" err="1" smtClean="0">
                <a:cs typeface="B Zar" panose="00000400000000000000" pitchFamily="2" charset="-78"/>
              </a:rPr>
              <a:t>روشن‌فکران</a:t>
            </a:r>
            <a:r>
              <a:rPr lang="fa-IR" sz="3200" b="1" dirty="0" smtClean="0">
                <a:cs typeface="B Zar" panose="00000400000000000000" pitchFamily="2" charset="-78"/>
              </a:rPr>
              <a:t> از همه مذاهب و ادیان شدند.</a:t>
            </a: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3ـ ملاحظات: </a:t>
            </a:r>
            <a:r>
              <a:rPr lang="fa-IR" sz="3200" b="1" dirty="0" err="1" smtClean="0">
                <a:cs typeface="B Zar" panose="00000400000000000000" pitchFamily="2" charset="-78"/>
              </a:rPr>
              <a:t>حمدانیان</a:t>
            </a:r>
            <a:r>
              <a:rPr lang="fa-IR" sz="3200" b="1" dirty="0" smtClean="0">
                <a:cs typeface="B Zar" panose="00000400000000000000" pitchFamily="2" charset="-78"/>
              </a:rPr>
              <a:t> در شمال عراق، سوریه و لبنان حکومت </a:t>
            </a:r>
            <a:r>
              <a:rPr lang="fa-IR" sz="3200" b="1" dirty="0" err="1" smtClean="0">
                <a:cs typeface="B Zar" panose="00000400000000000000" pitchFamily="2" charset="-78"/>
              </a:rPr>
              <a:t>می‌کردند</a:t>
            </a:r>
            <a:r>
              <a:rPr lang="fa-IR" sz="3200" b="1" dirty="0" smtClean="0">
                <a:cs typeface="B Zar" panose="00000400000000000000" pitchFamily="2" charset="-78"/>
              </a:rPr>
              <a:t>.</a:t>
            </a:r>
            <a:endParaRPr lang="fa-IR" sz="3200" b="1" dirty="0">
              <a:cs typeface="B Zar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 smtClean="0">
                <a:cs typeface="B Titr" panose="00000700000000000000" pitchFamily="2" charset="-78"/>
              </a:rPr>
              <a:t>8) </a:t>
            </a:r>
            <a:r>
              <a:rPr lang="fa-IR" sz="4000" dirty="0">
                <a:cs typeface="B Titr" panose="00000700000000000000" pitchFamily="2" charset="-78"/>
              </a:rPr>
              <a:t>عصر </a:t>
            </a:r>
            <a:r>
              <a:rPr lang="fa-IR" sz="4000" dirty="0" err="1" smtClean="0">
                <a:cs typeface="B Titr" panose="00000700000000000000" pitchFamily="2" charset="-78"/>
              </a:rPr>
              <a:t>حمدانیان</a:t>
            </a:r>
            <a:endParaRPr lang="fa-IR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193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988841"/>
            <a:ext cx="8856984" cy="4680520"/>
          </a:xfrm>
        </p:spPr>
        <p:txBody>
          <a:bodyPr>
            <a:normAutofit/>
          </a:bodyPr>
          <a:lstStyle/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1ـ وضعیت شیعه: به دلیل </a:t>
            </a:r>
            <a:r>
              <a:rPr lang="fa-IR" sz="3200" b="1" dirty="0" err="1" smtClean="0">
                <a:cs typeface="B Zar" panose="00000400000000000000" pitchFamily="2" charset="-78"/>
              </a:rPr>
              <a:t>تعصّبی</a:t>
            </a:r>
            <a:r>
              <a:rPr lang="fa-IR" sz="3200" b="1" dirty="0" smtClean="0">
                <a:cs typeface="B Zar" panose="00000400000000000000" pitchFamily="2" charset="-78"/>
              </a:rPr>
              <a:t> که نسبت به مذهب تسنن داشتند با شیعیان با خصومت و عداوت برخورد </a:t>
            </a:r>
            <a:r>
              <a:rPr lang="fa-IR" sz="3200" b="1" dirty="0" err="1" smtClean="0">
                <a:cs typeface="B Zar" panose="00000400000000000000" pitchFamily="2" charset="-78"/>
              </a:rPr>
              <a:t>می‌کردند</a:t>
            </a:r>
            <a:r>
              <a:rPr lang="fa-IR" sz="3200" b="1" dirty="0" smtClean="0">
                <a:cs typeface="B Zar" panose="00000400000000000000" pitchFamily="2" charset="-78"/>
              </a:rPr>
              <a:t>.</a:t>
            </a: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2ـ مهم‌ترین اتفاق: عید گرفتن روز عاشورا و حذف دوباره حیّ علی خیر </a:t>
            </a:r>
            <a:r>
              <a:rPr lang="fa-IR" sz="3200" b="1" dirty="0" err="1" smtClean="0">
                <a:cs typeface="B Zar" panose="00000400000000000000" pitchFamily="2" charset="-78"/>
              </a:rPr>
              <a:t>العمل</a:t>
            </a:r>
            <a:endParaRPr lang="fa-IR" sz="3200" b="1" dirty="0" smtClean="0">
              <a:cs typeface="B Zar" panose="00000400000000000000" pitchFamily="2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3ـ ملاحظات: حکومت </a:t>
            </a:r>
            <a:r>
              <a:rPr lang="fa-IR" sz="3200" b="1" dirty="0" err="1" smtClean="0">
                <a:cs typeface="B Zar" panose="00000400000000000000" pitchFamily="2" charset="-78"/>
              </a:rPr>
              <a:t>ایوبیان</a:t>
            </a:r>
            <a:r>
              <a:rPr lang="fa-IR" sz="3200" b="1" dirty="0" smtClean="0">
                <a:cs typeface="B Zar" panose="00000400000000000000" pitchFamily="2" charset="-78"/>
              </a:rPr>
              <a:t> در دست صلاح </a:t>
            </a:r>
            <a:r>
              <a:rPr lang="fa-IR" sz="3200" b="1" dirty="0" err="1" smtClean="0">
                <a:cs typeface="B Zar" panose="00000400000000000000" pitchFamily="2" charset="-78"/>
              </a:rPr>
              <a:t>الدین</a:t>
            </a:r>
            <a:r>
              <a:rPr lang="fa-IR" sz="3200" b="1" dirty="0" smtClean="0">
                <a:cs typeface="B Zar" panose="00000400000000000000" pitchFamily="2" charset="-78"/>
              </a:rPr>
              <a:t> </a:t>
            </a:r>
            <a:r>
              <a:rPr lang="fa-IR" sz="3200" b="1" dirty="0" err="1" smtClean="0">
                <a:cs typeface="B Zar" panose="00000400000000000000" pitchFamily="2" charset="-78"/>
              </a:rPr>
              <a:t>ایوبی</a:t>
            </a:r>
            <a:r>
              <a:rPr lang="fa-IR" sz="3200" b="1" dirty="0" smtClean="0">
                <a:cs typeface="B Zar" panose="00000400000000000000" pitchFamily="2" charset="-78"/>
              </a:rPr>
              <a:t> در مصر و شامات بود.</a:t>
            </a:r>
            <a:endParaRPr lang="fa-IR" sz="3200" b="1" dirty="0">
              <a:cs typeface="B Zar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 smtClean="0">
                <a:cs typeface="B Titr" panose="00000700000000000000" pitchFamily="2" charset="-78"/>
              </a:rPr>
              <a:t>9) </a:t>
            </a:r>
            <a:r>
              <a:rPr lang="fa-IR" sz="4000" dirty="0">
                <a:cs typeface="B Titr" panose="00000700000000000000" pitchFamily="2" charset="-78"/>
              </a:rPr>
              <a:t>عصر </a:t>
            </a:r>
            <a:r>
              <a:rPr lang="fa-IR" sz="4000" dirty="0" err="1" smtClean="0">
                <a:cs typeface="B Titr" panose="00000700000000000000" pitchFamily="2" charset="-78"/>
              </a:rPr>
              <a:t>سلجوقیان</a:t>
            </a:r>
            <a:r>
              <a:rPr lang="fa-IR" sz="4000" dirty="0" smtClean="0">
                <a:cs typeface="B Titr" panose="00000700000000000000" pitchFamily="2" charset="-78"/>
              </a:rPr>
              <a:t> و </a:t>
            </a:r>
            <a:r>
              <a:rPr lang="fa-IR" sz="4000" dirty="0" err="1" smtClean="0">
                <a:cs typeface="B Titr" panose="00000700000000000000" pitchFamily="2" charset="-78"/>
              </a:rPr>
              <a:t>ایوبیان</a:t>
            </a:r>
            <a:endParaRPr lang="fa-IR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193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988841"/>
            <a:ext cx="8856984" cy="4680520"/>
          </a:xfrm>
        </p:spPr>
        <p:txBody>
          <a:bodyPr>
            <a:normAutofit fontScale="85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1ـ وضعیت شیعه: </a:t>
            </a:r>
            <a:r>
              <a:rPr lang="fa-IR" sz="3200" b="1" dirty="0" err="1" smtClean="0">
                <a:cs typeface="B Zar" panose="00000400000000000000" pitchFamily="2" charset="-78"/>
              </a:rPr>
              <a:t>هولاکوخان</a:t>
            </a:r>
            <a:r>
              <a:rPr lang="fa-IR" sz="3200" b="1" dirty="0" smtClean="0">
                <a:cs typeface="B Zar" panose="00000400000000000000" pitchFamily="2" charset="-78"/>
              </a:rPr>
              <a:t> پس از براندازی حکومت بنی‌‌عباس، تمامی مذاهب را در انجام مراسم مذهبی خود آزاد گذاشت؛ چون برخی از سلاطین مغول به تشیع گرویدند و شیعیان از وضعیت عمومی برخوردار بودند.</a:t>
            </a: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2ـ مهم‌ترین اتفاق: 1) ظهور دانشمندان بزرگ شیعه از جمله علامه </a:t>
            </a:r>
            <a:r>
              <a:rPr lang="fa-IR" sz="3200" b="1" dirty="0" err="1" smtClean="0">
                <a:cs typeface="B Zar" panose="00000400000000000000" pitchFamily="2" charset="-78"/>
              </a:rPr>
              <a:t>حلّی</a:t>
            </a:r>
            <a:r>
              <a:rPr lang="fa-IR" sz="3200" b="1" dirty="0" smtClean="0">
                <a:cs typeface="B Zar" panose="00000400000000000000" pitchFamily="2" charset="-78"/>
              </a:rPr>
              <a:t>، خواجه نصیر </a:t>
            </a:r>
            <a:r>
              <a:rPr lang="fa-IR" sz="3200" b="1" dirty="0" err="1" smtClean="0">
                <a:cs typeface="B Zar" panose="00000400000000000000" pitchFamily="2" charset="-78"/>
              </a:rPr>
              <a:t>الدین</a:t>
            </a:r>
            <a:r>
              <a:rPr lang="fa-IR" sz="3200" b="1" dirty="0" smtClean="0">
                <a:cs typeface="B Zar" panose="00000400000000000000" pitchFamily="2" charset="-78"/>
              </a:rPr>
              <a:t> طوسی و ... 2) پیدایی مدرسه سیّار.</a:t>
            </a: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3ـ ملاحظات: دولت ایلخانان توسط </a:t>
            </a:r>
            <a:r>
              <a:rPr lang="fa-IR" sz="3200" b="1" dirty="0" err="1" smtClean="0">
                <a:cs typeface="B Zar" panose="00000400000000000000" pitchFamily="2" charset="-78"/>
              </a:rPr>
              <a:t>هولاکوخان</a:t>
            </a:r>
            <a:r>
              <a:rPr lang="fa-IR" sz="3200" b="1" dirty="0" smtClean="0">
                <a:cs typeface="B Zar" panose="00000400000000000000" pitchFamily="2" charset="-78"/>
              </a:rPr>
              <a:t> در ایران و عراق تأسیس شد و با مرگ سلطان </a:t>
            </a:r>
            <a:r>
              <a:rPr lang="fa-IR" sz="3200" b="1" dirty="0" err="1" smtClean="0">
                <a:cs typeface="B Zar" panose="00000400000000000000" pitchFamily="2" charset="-78"/>
              </a:rPr>
              <a:t>ابو</a:t>
            </a:r>
            <a:r>
              <a:rPr lang="fa-IR" sz="3200" b="1" dirty="0" smtClean="0">
                <a:cs typeface="B Zar" panose="00000400000000000000" pitchFamily="2" charset="-78"/>
              </a:rPr>
              <a:t> سعید پایان یافت.</a:t>
            </a:r>
            <a:endParaRPr lang="fa-IR" sz="3200" b="1" dirty="0">
              <a:cs typeface="B Zar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 smtClean="0">
                <a:cs typeface="B Titr" panose="00000700000000000000" pitchFamily="2" charset="-78"/>
              </a:rPr>
              <a:t>10) </a:t>
            </a:r>
            <a:r>
              <a:rPr lang="fa-IR" sz="4000" dirty="0">
                <a:cs typeface="B Titr" panose="00000700000000000000" pitchFamily="2" charset="-78"/>
              </a:rPr>
              <a:t>عصر </a:t>
            </a:r>
            <a:r>
              <a:rPr lang="fa-IR" sz="4000" dirty="0" smtClean="0">
                <a:cs typeface="B Titr" panose="00000700000000000000" pitchFamily="2" charset="-78"/>
              </a:rPr>
              <a:t>حکومت ایلخانان</a:t>
            </a:r>
            <a:endParaRPr lang="fa-IR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193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988841"/>
            <a:ext cx="8856984" cy="4680520"/>
          </a:xfrm>
        </p:spPr>
        <p:txBody>
          <a:bodyPr>
            <a:normAutofit fontScale="92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1ـ وضعیت شیعه: مذهب شیعه به عنوان مذهب رسمی بود و شیعیان حکومت </a:t>
            </a:r>
            <a:r>
              <a:rPr lang="fa-IR" sz="3200" b="1" dirty="0" err="1" smtClean="0">
                <a:cs typeface="B Zar" panose="00000400000000000000" pitchFamily="2" charset="-78"/>
              </a:rPr>
              <a:t>می‌کردند</a:t>
            </a:r>
            <a:r>
              <a:rPr lang="fa-IR" sz="3200" b="1" dirty="0" smtClean="0">
                <a:cs typeface="B Zar" panose="00000400000000000000" pitchFamily="2" charset="-78"/>
              </a:rPr>
              <a:t>، لذا تشیع ترویج </a:t>
            </a:r>
            <a:r>
              <a:rPr lang="fa-IR" sz="3200" b="1" dirty="0" err="1" smtClean="0">
                <a:cs typeface="B Zar" panose="00000400000000000000" pitchFamily="2" charset="-78"/>
              </a:rPr>
              <a:t>می‌شد</a:t>
            </a:r>
            <a:r>
              <a:rPr lang="fa-IR" sz="3200" b="1" dirty="0" smtClean="0">
                <a:cs typeface="B Zar" panose="00000400000000000000" pitchFamily="2" charset="-78"/>
              </a:rPr>
              <a:t>.</a:t>
            </a: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2ـ مهم‌ترین اتفاق: تأسیس مراکز دینی، مساجد و </a:t>
            </a:r>
            <a:r>
              <a:rPr lang="fa-IR" sz="3200" b="1" dirty="0" err="1" smtClean="0">
                <a:cs typeface="B Zar" panose="00000400000000000000" pitchFamily="2" charset="-78"/>
              </a:rPr>
              <a:t>حسینیه‌ها</a:t>
            </a:r>
            <a:endParaRPr lang="fa-IR" sz="3200" b="1" dirty="0" smtClean="0">
              <a:cs typeface="B Zar" panose="00000400000000000000" pitchFamily="2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3ـ ملاحظات: 1) دولت صفویه توسط شاه اسماعیل اول تأسیس شد 2) علمای بزرگ شیعه در این عصر </a:t>
            </a:r>
            <a:r>
              <a:rPr lang="fa-IR" sz="3200" b="1" dirty="0" err="1" smtClean="0">
                <a:cs typeface="B Zar" panose="00000400000000000000" pitchFamily="2" charset="-78"/>
              </a:rPr>
              <a:t>می‌زیسته‌اند</a:t>
            </a:r>
            <a:r>
              <a:rPr lang="fa-IR" sz="3200" b="1" dirty="0" smtClean="0">
                <a:cs typeface="B Zar" panose="00000400000000000000" pitchFamily="2" charset="-78"/>
              </a:rPr>
              <a:t> از جمله: </a:t>
            </a:r>
            <a:r>
              <a:rPr lang="fa-IR" sz="3200" b="1" dirty="0" err="1" smtClean="0">
                <a:cs typeface="B Zar" panose="00000400000000000000" pitchFamily="2" charset="-78"/>
              </a:rPr>
              <a:t>میرداماد</a:t>
            </a:r>
            <a:r>
              <a:rPr lang="fa-IR" sz="3200" b="1" dirty="0" smtClean="0">
                <a:cs typeface="B Zar" panose="00000400000000000000" pitchFamily="2" charset="-78"/>
              </a:rPr>
              <a:t>، محقق کرکی، شیخ بهایی،‌ علامه مجلسی، فیض کاشانی.</a:t>
            </a:r>
            <a:endParaRPr lang="fa-IR" sz="3200" b="1" dirty="0">
              <a:cs typeface="B Zar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 smtClean="0">
                <a:cs typeface="B Titr" panose="00000700000000000000" pitchFamily="2" charset="-78"/>
              </a:rPr>
              <a:t>11) </a:t>
            </a:r>
            <a:r>
              <a:rPr lang="fa-IR" sz="4000" dirty="0">
                <a:cs typeface="B Titr" panose="00000700000000000000" pitchFamily="2" charset="-78"/>
              </a:rPr>
              <a:t>عصر </a:t>
            </a:r>
            <a:r>
              <a:rPr lang="fa-IR" sz="4000" dirty="0" err="1" smtClean="0">
                <a:cs typeface="B Titr" panose="00000700000000000000" pitchFamily="2" charset="-78"/>
              </a:rPr>
              <a:t>صفویان</a:t>
            </a:r>
            <a:endParaRPr lang="fa-IR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193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988841"/>
            <a:ext cx="8856984" cy="4680520"/>
          </a:xfrm>
        </p:spPr>
        <p:txBody>
          <a:bodyPr>
            <a:normAutofit fontScale="85000"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1ـ وضعیت شیعه: در عصر </a:t>
            </a:r>
            <a:r>
              <a:rPr lang="fa-IR" sz="3200" b="1" dirty="0" err="1" smtClean="0">
                <a:cs typeface="B Zar" panose="00000400000000000000" pitchFamily="2" charset="-78"/>
              </a:rPr>
              <a:t>صفویان</a:t>
            </a:r>
            <a:r>
              <a:rPr lang="fa-IR" sz="3200" b="1" dirty="0" smtClean="0">
                <a:cs typeface="B Zar" panose="00000400000000000000" pitchFamily="2" charset="-78"/>
              </a:rPr>
              <a:t> دولت عثمانی نیز بر </a:t>
            </a:r>
            <a:r>
              <a:rPr lang="fa-IR" sz="3200" b="1" dirty="0" err="1" smtClean="0">
                <a:cs typeface="B Zar" panose="00000400000000000000" pitchFamily="2" charset="-78"/>
              </a:rPr>
              <a:t>بخش‌های</a:t>
            </a:r>
            <a:r>
              <a:rPr lang="fa-IR" sz="3200" b="1" dirty="0" smtClean="0">
                <a:cs typeface="B Zar" panose="00000400000000000000" pitchFamily="2" charset="-78"/>
              </a:rPr>
              <a:t> وسیعی از </a:t>
            </a:r>
            <a:r>
              <a:rPr lang="fa-IR" sz="3200" b="1" dirty="0" err="1" smtClean="0">
                <a:cs typeface="B Zar" panose="00000400000000000000" pitchFamily="2" charset="-78"/>
              </a:rPr>
              <a:t>سرزمین‌های</a:t>
            </a:r>
            <a:r>
              <a:rPr lang="fa-IR" sz="3200" b="1" dirty="0" smtClean="0">
                <a:cs typeface="B Zar" panose="00000400000000000000" pitchFamily="2" charset="-78"/>
              </a:rPr>
              <a:t> اسلامی حکومت </a:t>
            </a:r>
            <a:r>
              <a:rPr lang="fa-IR" sz="3200" b="1" dirty="0" err="1" smtClean="0">
                <a:cs typeface="B Zar" panose="00000400000000000000" pitchFamily="2" charset="-78"/>
              </a:rPr>
              <a:t>می‌کردند</a:t>
            </a:r>
            <a:r>
              <a:rPr lang="fa-IR" sz="3200" b="1" dirty="0" smtClean="0">
                <a:cs typeface="B Zar" panose="00000400000000000000" pitchFamily="2" charset="-78"/>
              </a:rPr>
              <a:t> و چون نسبت به مذاهب اهل سنت </a:t>
            </a:r>
            <a:r>
              <a:rPr lang="fa-IR" sz="3200" b="1" dirty="0" err="1" smtClean="0">
                <a:cs typeface="B Zar" panose="00000400000000000000" pitchFamily="2" charset="-78"/>
              </a:rPr>
              <a:t>تعصّب</a:t>
            </a:r>
            <a:r>
              <a:rPr lang="fa-IR" sz="3200" b="1" dirty="0" smtClean="0">
                <a:cs typeface="B Zar" panose="00000400000000000000" pitchFamily="2" charset="-78"/>
              </a:rPr>
              <a:t> داشتند، با شیعیان خصومت </a:t>
            </a:r>
            <a:r>
              <a:rPr lang="fa-IR" sz="3200" b="1" dirty="0" err="1" smtClean="0">
                <a:cs typeface="B Zar" panose="00000400000000000000" pitchFamily="2" charset="-78"/>
              </a:rPr>
              <a:t>می‌ورزیدند</a:t>
            </a:r>
            <a:r>
              <a:rPr lang="fa-IR" sz="3200" b="1" dirty="0" smtClean="0">
                <a:cs typeface="B Zar" panose="00000400000000000000" pitchFamily="2" charset="-78"/>
              </a:rPr>
              <a:t> و نتیجه آن قتل تعداد بسیاری از شیعیان است.</a:t>
            </a: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2ـ مهم‌ترین اتفاق: شهادت شهید </a:t>
            </a:r>
            <a:r>
              <a:rPr lang="fa-IR" sz="3200" b="1" dirty="0" smtClean="0">
                <a:cs typeface="B Zar" panose="00000400000000000000" pitchFamily="2" charset="-78"/>
              </a:rPr>
              <a:t>ثالث(ره</a:t>
            </a:r>
            <a:r>
              <a:rPr lang="fa-IR" sz="3200" b="1" dirty="0" smtClean="0">
                <a:cs typeface="B Zar" panose="00000400000000000000" pitchFamily="2" charset="-78"/>
              </a:rPr>
              <a:t>) توسط عثمانی‌ها</a:t>
            </a: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3ـ ملاحظات: </a:t>
            </a:r>
            <a:r>
              <a:rPr lang="fa-IR" sz="3200" b="1" dirty="0" err="1" smtClean="0">
                <a:cs typeface="B Zar" panose="00000400000000000000" pitchFamily="2" charset="-78"/>
              </a:rPr>
              <a:t>مصایب</a:t>
            </a:r>
            <a:r>
              <a:rPr lang="fa-IR" sz="3200" b="1" dirty="0" smtClean="0">
                <a:cs typeface="B Zar" panose="00000400000000000000" pitchFamily="2" charset="-78"/>
              </a:rPr>
              <a:t> و مشکلات شیعیان در دولت عثمانی بیش از چهار قرن طول کشید.</a:t>
            </a:r>
            <a:endParaRPr lang="fa-IR" sz="3200" b="1" dirty="0">
              <a:cs typeface="B Zar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 smtClean="0">
                <a:cs typeface="B Titr" panose="00000700000000000000" pitchFamily="2" charset="-78"/>
              </a:rPr>
              <a:t>12) </a:t>
            </a:r>
            <a:r>
              <a:rPr lang="fa-IR" sz="4000" dirty="0">
                <a:cs typeface="B Titr" panose="00000700000000000000" pitchFamily="2" charset="-78"/>
              </a:rPr>
              <a:t>عصر </a:t>
            </a:r>
            <a:r>
              <a:rPr lang="fa-IR" sz="4000" dirty="0" smtClean="0">
                <a:cs typeface="B Titr" panose="00000700000000000000" pitchFamily="2" charset="-78"/>
              </a:rPr>
              <a:t> حکومت عثمانی</a:t>
            </a:r>
            <a:endParaRPr lang="fa-IR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193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79512" y="332657"/>
            <a:ext cx="8856984" cy="936104"/>
          </a:xfrm>
        </p:spPr>
        <p:txBody>
          <a:bodyPr/>
          <a:lstStyle/>
          <a:p>
            <a:pPr marL="182880" indent="0" algn="r">
              <a:buNone/>
            </a:pPr>
            <a:r>
              <a:rPr lang="fa-IR" sz="3400" dirty="0" err="1" smtClean="0">
                <a:cs typeface="B Titr" panose="00000700000000000000" pitchFamily="2" charset="-78"/>
              </a:rPr>
              <a:t>فرقه‌های</a:t>
            </a:r>
            <a:r>
              <a:rPr lang="fa-IR" sz="3400" dirty="0" smtClean="0">
                <a:cs typeface="B Titr" panose="00000700000000000000" pitchFamily="2" charset="-78"/>
              </a:rPr>
              <a:t> اساسی شیعه از دیدگاه </a:t>
            </a:r>
            <a:r>
              <a:rPr lang="fa-IR" sz="3400" dirty="0" err="1" smtClean="0">
                <a:cs typeface="B Titr" panose="00000700000000000000" pitchFamily="2" charset="-78"/>
              </a:rPr>
              <a:t>فرقه‌شناسان</a:t>
            </a:r>
            <a:r>
              <a:rPr lang="fa-IR" sz="3400" dirty="0" smtClean="0">
                <a:cs typeface="B Titr" panose="00000700000000000000" pitchFamily="2" charset="-78"/>
              </a:rPr>
              <a:t> اهل سنت</a:t>
            </a:r>
            <a:endParaRPr lang="fa-IR" sz="3400" dirty="0">
              <a:cs typeface="B Titr" panose="00000700000000000000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57975842"/>
              </p:ext>
            </p:extLst>
          </p:nvPr>
        </p:nvGraphicFramePr>
        <p:xfrm>
          <a:off x="251520" y="1556792"/>
          <a:ext cx="8424935" cy="451104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745415"/>
                <a:gridCol w="1380863"/>
                <a:gridCol w="1457079"/>
                <a:gridCol w="960297"/>
                <a:gridCol w="841129"/>
                <a:gridCol w="1066307"/>
                <a:gridCol w="720802"/>
                <a:gridCol w="1253043"/>
              </a:tblGrid>
              <a:tr h="629032">
                <a:tc>
                  <a:txBody>
                    <a:bodyPr/>
                    <a:lstStyle/>
                    <a:p>
                      <a:pPr algn="ctr" rtl="1"/>
                      <a:endParaRPr lang="fa-IR" sz="2000" dirty="0" smtClean="0">
                        <a:cs typeface="B Zar" panose="00000400000000000000" pitchFamily="2" charset="-78"/>
                      </a:endParaRPr>
                    </a:p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ردیف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         فرقه‌ها</a:t>
                      </a:r>
                    </a:p>
                    <a:p>
                      <a:pPr algn="r" rtl="1"/>
                      <a:r>
                        <a:rPr lang="fa-IR" sz="2000" dirty="0" err="1" smtClean="0">
                          <a:cs typeface="B Zar" panose="00000400000000000000" pitchFamily="2" charset="-78"/>
                        </a:rPr>
                        <a:t>فرقه‌شناس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b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err="1" smtClean="0">
                          <a:cs typeface="B Zar" panose="00000400000000000000" pitchFamily="2" charset="-78"/>
                        </a:rPr>
                        <a:t>امامیه</a:t>
                      </a:r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 </a:t>
                      </a:r>
                    </a:p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(اثنی </a:t>
                      </a:r>
                      <a:r>
                        <a:rPr lang="fa-IR" sz="2000" dirty="0" err="1" smtClean="0">
                          <a:cs typeface="B Zar" panose="00000400000000000000" pitchFamily="2" charset="-78"/>
                        </a:rPr>
                        <a:t>عشریه</a:t>
                      </a:r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)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کیسانیه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زیدیه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اسماعیلیه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غلات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anose="00000400000000000000" pitchFamily="2" charset="-78"/>
                        </a:rPr>
                        <a:t>منابع</a:t>
                      </a:r>
                      <a:endParaRPr lang="fa-IR" sz="2000" dirty="0"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1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ابوالحسن اشعری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 smtClean="0">
                        <a:cs typeface="B Titr" panose="00000700000000000000" pitchFamily="2" charset="-78"/>
                      </a:endParaRPr>
                    </a:p>
                    <a:p>
                      <a:pPr algn="ctr" rtl="1"/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 smtClean="0">
                        <a:cs typeface="B Titr" panose="00000700000000000000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 smtClean="0">
                        <a:cs typeface="B Titr" panose="00000700000000000000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 smtClean="0">
                        <a:cs typeface="B Titr" panose="00000700000000000000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مقالات </a:t>
                      </a:r>
                      <a:r>
                        <a:rPr lang="fa-IR" sz="2000" dirty="0" err="1" smtClean="0">
                          <a:cs typeface="B Titr" panose="00000700000000000000" pitchFamily="2" charset="-78"/>
                        </a:rPr>
                        <a:t>الاسلامیین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2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err="1" smtClean="0">
                          <a:cs typeface="B Titr" panose="00000700000000000000" pitchFamily="2" charset="-78"/>
                        </a:rPr>
                        <a:t>ملطی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err="1" smtClean="0">
                          <a:cs typeface="B Titr" panose="00000700000000000000" pitchFamily="2" charset="-78"/>
                        </a:rPr>
                        <a:t>التنبیه</a:t>
                      </a: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2000" dirty="0" err="1" smtClean="0">
                          <a:cs typeface="B Titr" panose="00000700000000000000" pitchFamily="2" charset="-78"/>
                        </a:rPr>
                        <a:t>والرد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بغدادی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err="1" smtClean="0">
                          <a:cs typeface="B Titr" panose="00000700000000000000" pitchFamily="2" charset="-78"/>
                        </a:rPr>
                        <a:t>الفرق</a:t>
                      </a: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 بین </a:t>
                      </a:r>
                      <a:r>
                        <a:rPr lang="fa-IR" sz="2000" dirty="0" err="1" smtClean="0">
                          <a:cs typeface="B Titr" panose="00000700000000000000" pitchFamily="2" charset="-78"/>
                        </a:rPr>
                        <a:t>الفرق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4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فخر رازی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 smtClean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err="1" smtClean="0">
                          <a:cs typeface="B Titr" panose="00000700000000000000" pitchFamily="2" charset="-78"/>
                        </a:rPr>
                        <a:t>المحصل</a:t>
                      </a: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؛ تلخیص </a:t>
                      </a:r>
                      <a:r>
                        <a:rPr lang="fa-IR" sz="2000" dirty="0" err="1" smtClean="0">
                          <a:cs typeface="B Titr" panose="00000700000000000000" pitchFamily="2" charset="-78"/>
                        </a:rPr>
                        <a:t>المحصل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5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err="1" smtClean="0">
                          <a:cs typeface="B Titr" panose="00000700000000000000" pitchFamily="2" charset="-78"/>
                        </a:rPr>
                        <a:t>عضدالدین</a:t>
                      </a:r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2000" dirty="0" err="1" smtClean="0">
                          <a:cs typeface="B Titr" panose="00000700000000000000" pitchFamily="2" charset="-78"/>
                        </a:rPr>
                        <a:t>ایجی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  <a:sym typeface="Wingdings 2"/>
                        </a:rPr>
                        <a:t>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Titr" panose="00000700000000000000" pitchFamily="2" charset="-78"/>
                        </a:rPr>
                        <a:t>شرح المواقف: 8/285</a:t>
                      </a:r>
                      <a:endParaRPr lang="fa-IR" sz="2000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58478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248347"/>
            <a:ext cx="8352927" cy="3877815"/>
          </a:xfrm>
        </p:spPr>
        <p:txBody>
          <a:bodyPr>
            <a:normAutofit/>
          </a:bodyPr>
          <a:lstStyle/>
          <a:p>
            <a:pPr indent="-792000">
              <a:spcBef>
                <a:spcPts val="1800"/>
              </a:spcBef>
            </a:pPr>
            <a:endParaRPr lang="fa-IR" sz="3600" dirty="0" smtClean="0">
              <a:cs typeface="B Jadid" panose="00000700000000000000" pitchFamily="2" charset="-78"/>
            </a:endParaRPr>
          </a:p>
          <a:p>
            <a:pPr indent="-792000">
              <a:spcBef>
                <a:spcPts val="1800"/>
              </a:spcBef>
            </a:pPr>
            <a:r>
              <a:rPr lang="fa-IR" sz="3600" dirty="0" smtClean="0">
                <a:cs typeface="B Jadid" panose="00000700000000000000" pitchFamily="2" charset="-78"/>
              </a:rPr>
              <a:t>1) دوران اختناق و سرکوب و عدم گسترش</a:t>
            </a:r>
          </a:p>
          <a:p>
            <a:pPr marL="0" indent="0">
              <a:spcBef>
                <a:spcPts val="1800"/>
              </a:spcBef>
              <a:buNone/>
            </a:pPr>
            <a:endParaRPr lang="fa-IR" sz="3600" dirty="0" smtClean="0">
              <a:cs typeface="B Jadid" panose="00000700000000000000" pitchFamily="2" charset="-78"/>
            </a:endParaRPr>
          </a:p>
          <a:p>
            <a:pPr indent="-792000">
              <a:spcBef>
                <a:spcPts val="1800"/>
              </a:spcBef>
            </a:pPr>
            <a:r>
              <a:rPr lang="fa-IR" sz="3600" dirty="0" smtClean="0">
                <a:cs typeface="B Jadid" panose="00000700000000000000" pitchFamily="2" charset="-78"/>
              </a:rPr>
              <a:t>2) دوران آزادی و گسترش</a:t>
            </a:r>
            <a:endParaRPr lang="fa-IR" sz="3600" dirty="0">
              <a:cs typeface="B Jadid" panose="000007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 smtClean="0">
                <a:cs typeface="B Titr" panose="00000700000000000000" pitchFamily="2" charset="-78"/>
              </a:rPr>
              <a:t>تحولات سیاسی و اجتماعی در تاریخ تشیع</a:t>
            </a:r>
            <a:endParaRPr lang="fa-IR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85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916832"/>
            <a:ext cx="7745505" cy="494116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fa-IR" sz="2800" b="1" dirty="0" smtClean="0">
                <a:cs typeface="B Zar" panose="00000400000000000000" pitchFamily="2" charset="-78"/>
              </a:rPr>
              <a:t>1ـ عصر خلفا (قرن اول)</a:t>
            </a:r>
          </a:p>
          <a:p>
            <a:pPr>
              <a:lnSpc>
                <a:spcPct val="150000"/>
              </a:lnSpc>
            </a:pPr>
            <a:r>
              <a:rPr lang="fa-IR" sz="2800" b="1" dirty="0" smtClean="0">
                <a:cs typeface="B Zar" panose="00000400000000000000" pitchFamily="2" charset="-78"/>
              </a:rPr>
              <a:t>2ـ عصر </a:t>
            </a:r>
            <a:r>
              <a:rPr lang="fa-IR" sz="2800" b="1" dirty="0" err="1" smtClean="0">
                <a:cs typeface="B Zar" panose="00000400000000000000" pitchFamily="2" charset="-78"/>
              </a:rPr>
              <a:t>امویان</a:t>
            </a:r>
            <a:endParaRPr lang="fa-IR" sz="2800" b="1" dirty="0" smtClean="0">
              <a:cs typeface="B Zar" panose="000004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800" b="1" dirty="0" smtClean="0">
                <a:cs typeface="B Zar" panose="00000400000000000000" pitchFamily="2" charset="-78"/>
              </a:rPr>
              <a:t>3ـ عصر عباسیان</a:t>
            </a:r>
          </a:p>
          <a:p>
            <a:pPr lvl="1">
              <a:lnSpc>
                <a:spcPct val="150000"/>
              </a:lnSpc>
            </a:pPr>
            <a:r>
              <a:rPr lang="fa-IR" sz="2800" b="1" dirty="0" smtClean="0">
                <a:cs typeface="B Zar" panose="00000400000000000000" pitchFamily="2" charset="-78"/>
              </a:rPr>
              <a:t>الف) از زمان منصور تا هارون (193ـ145)</a:t>
            </a:r>
          </a:p>
          <a:p>
            <a:pPr lvl="1">
              <a:lnSpc>
                <a:spcPct val="150000"/>
              </a:lnSpc>
            </a:pPr>
            <a:r>
              <a:rPr lang="fa-IR" sz="2800" b="1" dirty="0" smtClean="0">
                <a:cs typeface="B Zar" panose="00000400000000000000" pitchFamily="2" charset="-78"/>
              </a:rPr>
              <a:t>ب) عصر متوکل  و پس از آن (289ـ232)</a:t>
            </a:r>
          </a:p>
          <a:p>
            <a:pPr>
              <a:lnSpc>
                <a:spcPct val="150000"/>
              </a:lnSpc>
            </a:pPr>
            <a:r>
              <a:rPr lang="fa-IR" sz="2800" b="1" dirty="0" smtClean="0">
                <a:cs typeface="B Zar" panose="00000400000000000000" pitchFamily="2" charset="-78"/>
              </a:rPr>
              <a:t>4ـ عصر </a:t>
            </a:r>
            <a:r>
              <a:rPr lang="fa-IR" sz="2800" b="1" dirty="0" err="1" smtClean="0">
                <a:cs typeface="B Zar" panose="00000400000000000000" pitchFamily="2" charset="-78"/>
              </a:rPr>
              <a:t>سلجوقیان</a:t>
            </a:r>
            <a:r>
              <a:rPr lang="fa-IR" sz="2800" b="1" dirty="0" smtClean="0">
                <a:cs typeface="B Zar" panose="00000400000000000000" pitchFamily="2" charset="-78"/>
              </a:rPr>
              <a:t> : (اواسط قرن پنجم تا اواخر قرن هفتم)</a:t>
            </a:r>
            <a:r>
              <a:rPr lang="fa-IR" sz="2800" b="1" baseline="30000" dirty="0" smtClean="0">
                <a:cs typeface="B Zar" panose="00000400000000000000" pitchFamily="2" charset="-78"/>
              </a:rPr>
              <a:t>*</a:t>
            </a:r>
          </a:p>
          <a:p>
            <a:pPr marL="0" indent="0" algn="justLow">
              <a:lnSpc>
                <a:spcPct val="150000"/>
              </a:lnSpc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* در دوره </a:t>
            </a:r>
            <a:r>
              <a:rPr lang="fa-IR" sz="2800" b="1" dirty="0" err="1" smtClean="0">
                <a:cs typeface="B Nazanin" panose="00000400000000000000" pitchFamily="2" charset="-78"/>
              </a:rPr>
              <a:t>متوکل</a:t>
            </a:r>
            <a:r>
              <a:rPr lang="fa-IR" sz="2800" b="1" dirty="0" smtClean="0">
                <a:cs typeface="B Nazanin" panose="00000400000000000000" pitchFamily="2" charset="-78"/>
              </a:rPr>
              <a:t> بود که شیعیان از زیارت کربلا منع شدند. پس از </a:t>
            </a:r>
            <a:r>
              <a:rPr lang="fa-IR" sz="2800" b="1" dirty="0" err="1" smtClean="0">
                <a:cs typeface="B Nazanin" panose="00000400000000000000" pitchFamily="2" charset="-78"/>
              </a:rPr>
              <a:t>متوکل</a:t>
            </a:r>
            <a:r>
              <a:rPr lang="fa-IR" sz="2800" b="1" dirty="0" smtClean="0">
                <a:cs typeface="B Nazanin" panose="00000400000000000000" pitchFamily="2" charset="-78"/>
              </a:rPr>
              <a:t> حکومت عباسیان دچار آشفتگی شد و پنج حاکم در مدت کوتاهی </a:t>
            </a:r>
            <a:r>
              <a:rPr lang="fa-IR" sz="2800" b="1" dirty="0" err="1" smtClean="0">
                <a:cs typeface="B Nazanin" panose="00000400000000000000" pitchFamily="2" charset="-78"/>
              </a:rPr>
              <a:t>جابه‌جا</a:t>
            </a:r>
            <a:r>
              <a:rPr lang="fa-IR" sz="2800" b="1" dirty="0" smtClean="0">
                <a:cs typeface="B Nazanin" panose="00000400000000000000" pitchFamily="2" charset="-78"/>
              </a:rPr>
              <a:t> شدند. لذا در این دوران شیعیان از وضعیت بهتری برخوردار بودند.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 smtClean="0">
                <a:cs typeface="B Titr" panose="00000700000000000000" pitchFamily="2" charset="-78"/>
              </a:rPr>
              <a:t>1) دوران اختناق و سرکوب و عدم گسترش</a:t>
            </a:r>
            <a:endParaRPr lang="fa-IR" sz="3200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851920" y="5301208"/>
            <a:ext cx="4608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4520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916832"/>
            <a:ext cx="7745505" cy="494116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a-IR" sz="2800" b="1" dirty="0" smtClean="0">
                <a:cs typeface="B Zar" panose="00000400000000000000" pitchFamily="2" charset="-78"/>
              </a:rPr>
              <a:t>5 ـ عصر </a:t>
            </a:r>
            <a:r>
              <a:rPr lang="fa-IR" sz="2800" b="1" dirty="0" err="1" smtClean="0">
                <a:cs typeface="B Zar" panose="00000400000000000000" pitchFamily="2" charset="-78"/>
              </a:rPr>
              <a:t>ایوببیان</a:t>
            </a:r>
            <a:r>
              <a:rPr lang="fa-IR" sz="2800" b="1" dirty="0" smtClean="0">
                <a:cs typeface="B Zar" panose="00000400000000000000" pitchFamily="2" charset="-78"/>
              </a:rPr>
              <a:t>: (848 ـ 565)</a:t>
            </a:r>
            <a:r>
              <a:rPr lang="fa-IR" sz="2800" b="1" baseline="30000" dirty="0" smtClean="0">
                <a:cs typeface="B Zar" panose="00000400000000000000" pitchFamily="2" charset="-78"/>
              </a:rPr>
              <a:t>*</a:t>
            </a:r>
          </a:p>
          <a:p>
            <a:pPr>
              <a:lnSpc>
                <a:spcPct val="150000"/>
              </a:lnSpc>
            </a:pPr>
            <a:r>
              <a:rPr lang="fa-IR" sz="2800" b="1" dirty="0" smtClean="0">
                <a:cs typeface="B Zar" panose="00000400000000000000" pitchFamily="2" charset="-78"/>
              </a:rPr>
              <a:t>6ـ عصر عثمانیان (1924ـ1516)</a:t>
            </a:r>
            <a:r>
              <a:rPr lang="fa-IR" sz="2800" b="1" baseline="30000" dirty="0" smtClean="0">
                <a:cs typeface="B Zar" panose="00000400000000000000" pitchFamily="2" charset="-78"/>
              </a:rPr>
              <a:t>**</a:t>
            </a:r>
          </a:p>
          <a:p>
            <a:pPr marL="0" indent="0" algn="justLow">
              <a:lnSpc>
                <a:spcPct val="150000"/>
              </a:lnSpc>
              <a:buNone/>
            </a:pPr>
            <a:r>
              <a:rPr lang="fa-IR" sz="2600" b="1" dirty="0">
                <a:cs typeface="B Nazanin" panose="00000400000000000000" pitchFamily="2" charset="-78"/>
              </a:rPr>
              <a:t>* </a:t>
            </a:r>
            <a:r>
              <a:rPr lang="fa-IR" sz="2600" b="1" dirty="0" err="1">
                <a:cs typeface="B Nazanin" panose="00000400000000000000" pitchFamily="2" charset="-78"/>
              </a:rPr>
              <a:t>سلجوقیان</a:t>
            </a:r>
            <a:r>
              <a:rPr lang="fa-IR" sz="2600" b="1" dirty="0">
                <a:cs typeface="B Nazanin" panose="00000400000000000000" pitchFamily="2" charset="-78"/>
              </a:rPr>
              <a:t> از پیشرفت شیعه در عراق و مصر و شام و فارس و خراسان جلوگیری کرد.</a:t>
            </a:r>
          </a:p>
          <a:p>
            <a:pPr marL="0" indent="0" algn="justLow">
              <a:lnSpc>
                <a:spcPct val="150000"/>
              </a:lnSpc>
              <a:buNone/>
            </a:pPr>
            <a:r>
              <a:rPr lang="fa-IR" sz="2600" b="1" dirty="0">
                <a:cs typeface="B Nazanin" panose="00000400000000000000" pitchFamily="2" charset="-78"/>
              </a:rPr>
              <a:t>** </a:t>
            </a:r>
            <a:r>
              <a:rPr lang="fa-IR" sz="2600" b="1" dirty="0" err="1">
                <a:cs typeface="B Nazanin" panose="00000400000000000000" pitchFamily="2" charset="-78"/>
              </a:rPr>
              <a:t>ایوبیان</a:t>
            </a:r>
            <a:r>
              <a:rPr lang="fa-IR" sz="2600" b="1" dirty="0">
                <a:cs typeface="B Nazanin" panose="00000400000000000000" pitchFamily="2" charset="-78"/>
              </a:rPr>
              <a:t> به شدت تعصب به مذهب تسنن داشتند و به شدت هم با شیعیان عداوت </a:t>
            </a:r>
            <a:r>
              <a:rPr lang="fa-IR" sz="2600" b="1" dirty="0" err="1">
                <a:cs typeface="B Nazanin" panose="00000400000000000000" pitchFamily="2" charset="-78"/>
              </a:rPr>
              <a:t>می‌ورزیدند</a:t>
            </a:r>
            <a:r>
              <a:rPr lang="fa-IR" sz="2600" b="1" dirty="0">
                <a:cs typeface="B Nazanin" panose="00000400000000000000" pitchFamily="2" charset="-78"/>
              </a:rPr>
              <a:t>. این حکومت در مصر و شامات تشکیل شد. شیعه تا قرن دهم تقریباً همین وضع (دوران </a:t>
            </a:r>
            <a:r>
              <a:rPr lang="fa-IR" sz="2600" b="1" dirty="0" err="1">
                <a:cs typeface="B Nazanin" panose="00000400000000000000" pitchFamily="2" charset="-78"/>
              </a:rPr>
              <a:t>ایوبیان</a:t>
            </a:r>
            <a:r>
              <a:rPr lang="fa-IR" sz="2600" b="1" dirty="0">
                <a:cs typeface="B Nazanin" panose="00000400000000000000" pitchFamily="2" charset="-78"/>
              </a:rPr>
              <a:t> و </a:t>
            </a:r>
            <a:r>
              <a:rPr lang="fa-IR" sz="2600" b="1" dirty="0" err="1">
                <a:cs typeface="B Nazanin" panose="00000400000000000000" pitchFamily="2" charset="-78"/>
              </a:rPr>
              <a:t>سلجوقیان</a:t>
            </a:r>
            <a:r>
              <a:rPr lang="fa-IR" sz="2600" b="1" dirty="0">
                <a:cs typeface="B Nazanin" panose="00000400000000000000" pitchFamily="2" charset="-78"/>
              </a:rPr>
              <a:t>) را داشت.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 smtClean="0">
                <a:cs typeface="B Titr" panose="00000700000000000000" pitchFamily="2" charset="-78"/>
              </a:rPr>
              <a:t>1) دوران اختناق و سرکوب و عدم گسترش</a:t>
            </a:r>
            <a:endParaRPr lang="fa-IR" sz="3200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563888" y="3356992"/>
            <a:ext cx="48245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7646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7" y="1844824"/>
            <a:ext cx="8049216" cy="50131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sz="2800" b="1" dirty="0" smtClean="0">
                <a:cs typeface="B Zar" panose="00000400000000000000" pitchFamily="2" charset="-78"/>
              </a:rPr>
              <a:t>1ـ عصر امامت امیرالمؤمنین(ع)</a:t>
            </a:r>
          </a:p>
          <a:p>
            <a:pPr>
              <a:lnSpc>
                <a:spcPct val="150000"/>
              </a:lnSpc>
            </a:pPr>
            <a:r>
              <a:rPr lang="fa-IR" sz="2800" b="1" dirty="0" smtClean="0">
                <a:cs typeface="B Zar" panose="00000400000000000000" pitchFamily="2" charset="-78"/>
              </a:rPr>
              <a:t>2ـ اواخر حکومت </a:t>
            </a:r>
            <a:r>
              <a:rPr lang="fa-IR" sz="2800" b="1" dirty="0" err="1" smtClean="0">
                <a:cs typeface="B Zar" panose="00000400000000000000" pitchFamily="2" charset="-78"/>
              </a:rPr>
              <a:t>بنی‌امیه</a:t>
            </a:r>
            <a:r>
              <a:rPr lang="fa-IR" sz="2800" b="1" dirty="0" smtClean="0">
                <a:cs typeface="B Zar" panose="00000400000000000000" pitchFamily="2" charset="-78"/>
              </a:rPr>
              <a:t> (اوائل قرن دوم)</a:t>
            </a:r>
          </a:p>
          <a:p>
            <a:pPr>
              <a:lnSpc>
                <a:spcPct val="150000"/>
              </a:lnSpc>
            </a:pPr>
            <a:r>
              <a:rPr lang="fa-IR" sz="2800" b="1" dirty="0" smtClean="0">
                <a:cs typeface="B Zar" panose="00000400000000000000" pitchFamily="2" charset="-78"/>
              </a:rPr>
              <a:t>3ـ اوائل حکومت عباسیان (اوائل قرن دوم)</a:t>
            </a:r>
          </a:p>
          <a:p>
            <a:pPr>
              <a:lnSpc>
                <a:spcPct val="150000"/>
              </a:lnSpc>
            </a:pPr>
            <a:r>
              <a:rPr lang="fa-IR" sz="2800" b="1" dirty="0" smtClean="0">
                <a:cs typeface="B Zar" panose="00000400000000000000" pitchFamily="2" charset="-78"/>
              </a:rPr>
              <a:t>4ـ عصر حکومت عباسیان از زمان امین تا </a:t>
            </a:r>
            <a:r>
              <a:rPr lang="fa-IR" sz="2800" b="1" dirty="0" err="1" smtClean="0">
                <a:cs typeface="B Zar" panose="00000400000000000000" pitchFamily="2" charset="-78"/>
              </a:rPr>
              <a:t>واثق</a:t>
            </a:r>
            <a:r>
              <a:rPr lang="fa-IR" sz="2800" b="1" dirty="0" smtClean="0">
                <a:cs typeface="B Zar" panose="00000400000000000000" pitchFamily="2" charset="-78"/>
              </a:rPr>
              <a:t> (232 ـ 194)</a:t>
            </a:r>
          </a:p>
          <a:p>
            <a:pPr>
              <a:lnSpc>
                <a:spcPct val="150000"/>
              </a:lnSpc>
            </a:pPr>
            <a:r>
              <a:rPr lang="fa-IR" sz="2800" b="1" dirty="0" smtClean="0">
                <a:cs typeface="B Zar" panose="00000400000000000000" pitchFamily="2" charset="-78"/>
              </a:rPr>
              <a:t>5 ـ عصر آل </a:t>
            </a:r>
            <a:r>
              <a:rPr lang="fa-IR" sz="2800" b="1" dirty="0" err="1" smtClean="0">
                <a:cs typeface="B Zar" panose="00000400000000000000" pitchFamily="2" charset="-78"/>
              </a:rPr>
              <a:t>بویه</a:t>
            </a:r>
            <a:r>
              <a:rPr lang="fa-IR" sz="2800" b="1" dirty="0" smtClean="0">
                <a:cs typeface="B Zar" panose="00000400000000000000" pitchFamily="2" charset="-78"/>
              </a:rPr>
              <a:t> 477 ـ 320</a:t>
            </a:r>
            <a:r>
              <a:rPr lang="fa-IR" sz="2800" b="1" baseline="30000" dirty="0" smtClean="0">
                <a:cs typeface="B Zar" panose="00000400000000000000" pitchFamily="2" charset="-78"/>
              </a:rPr>
              <a:t>*</a:t>
            </a:r>
          </a:p>
          <a:p>
            <a:pPr marL="0" indent="0" algn="justLow">
              <a:lnSpc>
                <a:spcPct val="130000"/>
              </a:lnSpc>
              <a:buNone/>
            </a:pPr>
            <a:r>
              <a:rPr lang="fa-IR" b="1" dirty="0">
                <a:cs typeface="B Nazanin" panose="00000400000000000000" pitchFamily="2" charset="-78"/>
              </a:rPr>
              <a:t>* </a:t>
            </a:r>
            <a:r>
              <a:rPr lang="fa-IR" b="1" dirty="0" smtClean="0">
                <a:cs typeface="B Nazanin" panose="00000400000000000000" pitchFamily="2" charset="-78"/>
              </a:rPr>
              <a:t>قرن چهارم و پنجم هجری از نظر </a:t>
            </a:r>
            <a:r>
              <a:rPr lang="fa-IR" b="1" dirty="0" err="1" smtClean="0">
                <a:cs typeface="B Nazanin" panose="00000400000000000000" pitchFamily="2" charset="-78"/>
              </a:rPr>
              <a:t>شرائط</a:t>
            </a:r>
            <a:r>
              <a:rPr lang="fa-IR" b="1" dirty="0" smtClean="0">
                <a:cs typeface="B Nazanin" panose="00000400000000000000" pitchFamily="2" charset="-78"/>
              </a:rPr>
              <a:t> سیاسی از بهترین دوران شیعه به شمار می‌رود.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 smtClean="0">
                <a:cs typeface="B Titr" panose="00000700000000000000" pitchFamily="2" charset="-78"/>
              </a:rPr>
              <a:t>2) دوران آزادی و گسترش</a:t>
            </a:r>
            <a:endParaRPr lang="fa-IR" sz="3200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563888" y="5517232"/>
            <a:ext cx="48245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8388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7" y="1844824"/>
            <a:ext cx="8049216" cy="50131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sz="2800" b="1" dirty="0" smtClean="0">
                <a:cs typeface="B Zar" panose="00000400000000000000" pitchFamily="2" charset="-78"/>
              </a:rPr>
              <a:t>6ـ عصر </a:t>
            </a:r>
            <a:r>
              <a:rPr lang="fa-IR" sz="2800" b="1" dirty="0" err="1" smtClean="0">
                <a:cs typeface="B Zar" panose="00000400000000000000" pitchFamily="2" charset="-78"/>
              </a:rPr>
              <a:t>فاطمیان</a:t>
            </a:r>
            <a:r>
              <a:rPr lang="fa-IR" sz="2800" b="1" dirty="0" smtClean="0">
                <a:cs typeface="B Zar" panose="00000400000000000000" pitchFamily="2" charset="-78"/>
              </a:rPr>
              <a:t> (اوائل قرن چهارم تا 467)</a:t>
            </a:r>
            <a:r>
              <a:rPr lang="fa-IR" sz="2800" b="1" baseline="30000" dirty="0" smtClean="0">
                <a:cs typeface="B Zar" panose="00000400000000000000" pitchFamily="2" charset="-78"/>
              </a:rPr>
              <a:t>*</a:t>
            </a:r>
          </a:p>
          <a:p>
            <a:pPr>
              <a:lnSpc>
                <a:spcPct val="150000"/>
              </a:lnSpc>
            </a:pPr>
            <a:r>
              <a:rPr lang="fa-IR" sz="2800" b="1" dirty="0" smtClean="0">
                <a:cs typeface="B Zar" panose="00000400000000000000" pitchFamily="2" charset="-78"/>
              </a:rPr>
              <a:t>7ـ عصر </a:t>
            </a:r>
            <a:r>
              <a:rPr lang="fa-IR" sz="2800" b="1" dirty="0" err="1" smtClean="0">
                <a:cs typeface="B Zar" panose="00000400000000000000" pitchFamily="2" charset="-78"/>
              </a:rPr>
              <a:t>حمدانیان</a:t>
            </a:r>
            <a:r>
              <a:rPr lang="fa-IR" sz="2800" b="1" dirty="0" smtClean="0">
                <a:cs typeface="B Zar" panose="00000400000000000000" pitchFamily="2" charset="-78"/>
              </a:rPr>
              <a:t> (391ـ293)</a:t>
            </a:r>
            <a:r>
              <a:rPr lang="fa-IR" sz="2800" b="1" baseline="30000" dirty="0" smtClean="0">
                <a:cs typeface="B Zar" panose="00000400000000000000" pitchFamily="2" charset="-78"/>
              </a:rPr>
              <a:t>**</a:t>
            </a:r>
          </a:p>
          <a:p>
            <a:pPr marL="0" indent="0" algn="justLow">
              <a:lnSpc>
                <a:spcPct val="130000"/>
              </a:lnSpc>
              <a:buNone/>
            </a:pPr>
            <a:endParaRPr lang="fa-IR" b="1" dirty="0" smtClean="0">
              <a:cs typeface="B Nazanin" panose="00000400000000000000" pitchFamily="2" charset="-78"/>
            </a:endParaRPr>
          </a:p>
          <a:p>
            <a:pPr marL="0" indent="0" algn="justLow">
              <a:lnSpc>
                <a:spcPct val="130000"/>
              </a:lnSpc>
              <a:buNone/>
            </a:pPr>
            <a:r>
              <a:rPr lang="fa-IR" b="1" dirty="0" smtClean="0">
                <a:cs typeface="B Nazanin" panose="00000400000000000000" pitchFamily="2" charset="-78"/>
              </a:rPr>
              <a:t>* البته حکومت </a:t>
            </a:r>
            <a:r>
              <a:rPr lang="fa-IR" b="1" dirty="0" err="1" smtClean="0">
                <a:cs typeface="B Nazanin" panose="00000400000000000000" pitchFamily="2" charset="-78"/>
              </a:rPr>
              <a:t>فاطمیان</a:t>
            </a:r>
            <a:r>
              <a:rPr lang="fa-IR" b="1" dirty="0" smtClean="0">
                <a:cs typeface="B Nazanin" panose="00000400000000000000" pitchFamily="2" charset="-78"/>
              </a:rPr>
              <a:t> در شمال آفریقا بود نه همه بلاد اسلامی و این حکومت گرچه شیعه دوازده امامی نبود و اسماعیلیه بودند، اما بر مبنای دعوت به تشیع </a:t>
            </a:r>
            <a:r>
              <a:rPr lang="fa-IR" b="1" dirty="0" err="1" smtClean="0">
                <a:cs typeface="B Nazanin" panose="00000400000000000000" pitchFamily="2" charset="-78"/>
              </a:rPr>
              <a:t>پایه‌گذاری</a:t>
            </a:r>
            <a:r>
              <a:rPr lang="fa-IR" b="1" dirty="0" smtClean="0">
                <a:cs typeface="B Nazanin" panose="00000400000000000000" pitchFamily="2" charset="-78"/>
              </a:rPr>
              <a:t> شد.</a:t>
            </a:r>
          </a:p>
          <a:p>
            <a:pPr marL="0" indent="0" algn="justLow">
              <a:lnSpc>
                <a:spcPct val="130000"/>
              </a:lnSpc>
              <a:buNone/>
            </a:pPr>
            <a:r>
              <a:rPr lang="fa-IR" b="1" dirty="0" smtClean="0">
                <a:cs typeface="B Nazanin" panose="00000400000000000000" pitchFamily="2" charset="-78"/>
              </a:rPr>
              <a:t>** </a:t>
            </a:r>
            <a:r>
              <a:rPr lang="fa-IR" b="1" dirty="0" err="1" smtClean="0">
                <a:cs typeface="B Nazanin" panose="00000400000000000000" pitchFamily="2" charset="-78"/>
              </a:rPr>
              <a:t>حمدانیان</a:t>
            </a:r>
            <a:r>
              <a:rPr lang="fa-IR" b="1" dirty="0" smtClean="0">
                <a:cs typeface="B Nazanin" panose="00000400000000000000" pitchFamily="2" charset="-78"/>
              </a:rPr>
              <a:t> در شمال عراق و سوریه و لبنان حکومت </a:t>
            </a:r>
            <a:r>
              <a:rPr lang="fa-IR" b="1" dirty="0" err="1" smtClean="0">
                <a:cs typeface="B Nazanin" panose="00000400000000000000" pitchFamily="2" charset="-78"/>
              </a:rPr>
              <a:t>می‌کردند</a:t>
            </a:r>
            <a:r>
              <a:rPr lang="fa-IR" b="1" dirty="0" smtClean="0">
                <a:cs typeface="B Nazanin" panose="00000400000000000000" pitchFamily="2" charset="-78"/>
              </a:rPr>
              <a:t>.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 smtClean="0">
                <a:cs typeface="B Titr" panose="00000700000000000000" pitchFamily="2" charset="-78"/>
              </a:rPr>
              <a:t>2) دوران آزادی و گسترش</a:t>
            </a:r>
            <a:endParaRPr lang="fa-IR" sz="3200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779912" y="3789040"/>
            <a:ext cx="4608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3900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7" y="1844824"/>
            <a:ext cx="8049216" cy="50131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8ـ عصر ایلخانان (736ـ650)</a:t>
            </a:r>
            <a:r>
              <a:rPr lang="fa-IR" sz="3200" b="1" baseline="30000" dirty="0" smtClean="0">
                <a:cs typeface="B Zar" panose="00000400000000000000" pitchFamily="2" charset="-78"/>
              </a:rPr>
              <a:t>*</a:t>
            </a:r>
          </a:p>
          <a:p>
            <a:pPr>
              <a:lnSpc>
                <a:spcPct val="150000"/>
              </a:lnSpc>
            </a:pPr>
            <a:r>
              <a:rPr lang="fa-IR" sz="3200" b="1" dirty="0" smtClean="0">
                <a:cs typeface="B Zar" panose="00000400000000000000" pitchFamily="2" charset="-78"/>
              </a:rPr>
              <a:t>9ـ عصر </a:t>
            </a:r>
            <a:r>
              <a:rPr lang="fa-IR" sz="3200" b="1" dirty="0" err="1" smtClean="0">
                <a:cs typeface="B Zar" panose="00000400000000000000" pitchFamily="2" charset="-78"/>
              </a:rPr>
              <a:t>صفویان</a:t>
            </a:r>
            <a:r>
              <a:rPr lang="fa-IR" sz="3200" b="1" dirty="0" smtClean="0">
                <a:cs typeface="B Zar" panose="00000400000000000000" pitchFamily="2" charset="-78"/>
              </a:rPr>
              <a:t> (اوائل قرن 10 تا 1148)</a:t>
            </a:r>
            <a:r>
              <a:rPr lang="fa-IR" sz="3200" b="1" baseline="30000" dirty="0" smtClean="0">
                <a:cs typeface="B Zar" panose="00000400000000000000" pitchFamily="2" charset="-78"/>
              </a:rPr>
              <a:t>**</a:t>
            </a:r>
          </a:p>
          <a:p>
            <a:pPr marL="0" indent="0" algn="justLow">
              <a:lnSpc>
                <a:spcPct val="130000"/>
              </a:lnSpc>
              <a:buNone/>
            </a:pPr>
            <a:endParaRPr lang="fa-IR" sz="2800" b="1" dirty="0" smtClean="0">
              <a:cs typeface="B Nazanin" panose="00000400000000000000" pitchFamily="2" charset="-78"/>
            </a:endParaRPr>
          </a:p>
          <a:p>
            <a:pPr marL="0" indent="0" algn="justLow">
              <a:lnSpc>
                <a:spcPct val="130000"/>
              </a:lnSpc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* علی </a:t>
            </a:r>
            <a:r>
              <a:rPr lang="fa-IR" sz="2800" b="1" dirty="0" err="1" smtClean="0">
                <a:cs typeface="B Nazanin" panose="00000400000000000000" pitchFamily="2" charset="-78"/>
              </a:rPr>
              <a:t>الخصوص</a:t>
            </a:r>
            <a:r>
              <a:rPr lang="fa-IR" sz="2800" b="1" dirty="0" smtClean="0">
                <a:cs typeface="B Nazanin" panose="00000400000000000000" pitchFamily="2" charset="-78"/>
              </a:rPr>
              <a:t> در زمان سلطان خدابنده که به مذهب شیعه گرویده بود.</a:t>
            </a:r>
          </a:p>
          <a:p>
            <a:pPr marL="0" indent="0" algn="justLow">
              <a:lnSpc>
                <a:spcPct val="130000"/>
              </a:lnSpc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** فقط در ایران آن زمان، تشکیل حکومت شیعی دادند.</a:t>
            </a:r>
            <a:endParaRPr lang="fa-IR" sz="2800" b="1" dirty="0">
              <a:cs typeface="B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 smtClean="0">
                <a:cs typeface="B Titr" panose="00000700000000000000" pitchFamily="2" charset="-78"/>
              </a:rPr>
              <a:t>2) دوران آزادی و گسترش</a:t>
            </a:r>
            <a:endParaRPr lang="fa-IR" sz="3200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923928" y="4077072"/>
            <a:ext cx="4464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8028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246</TotalTime>
  <Words>1397</Words>
  <Application>Microsoft Office PowerPoint</Application>
  <PresentationFormat>On-screen Show (4:3)</PresentationFormat>
  <Paragraphs>228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Hardcover</vt:lpstr>
      <vt:lpstr>Slide 1</vt:lpstr>
      <vt:lpstr>فرقه‌های اساسی شیعه از دیدگاه فرقه‌شناسان شیعه</vt:lpstr>
      <vt:lpstr>فرقه‌های اساسی شیعه از دیدگاه فرقه‌شناسان اهل سنت</vt:lpstr>
      <vt:lpstr>تحولات سیاسی و اجتماعی در تاریخ تشیع</vt:lpstr>
      <vt:lpstr>1) دوران اختناق و سرکوب و عدم گسترش</vt:lpstr>
      <vt:lpstr>1) دوران اختناق و سرکوب و عدم گسترش</vt:lpstr>
      <vt:lpstr>2) دوران آزادی و گسترش</vt:lpstr>
      <vt:lpstr>2) دوران آزادی و گسترش</vt:lpstr>
      <vt:lpstr>2) دوران آزادی و گسترش</vt:lpstr>
      <vt:lpstr>وضعیت جغرافیایی شیعه (اکثریت) در طول تاریخ</vt:lpstr>
      <vt:lpstr>وضعیت جغرافیایی شیعه (اکثریت) در طول تاریخ</vt:lpstr>
      <vt:lpstr>گزارش اجمالی از وضعیت شیعه</vt:lpstr>
      <vt:lpstr>1) عصر خلفا</vt:lpstr>
      <vt:lpstr>2) عصر امویان</vt:lpstr>
      <vt:lpstr>3) از منصور تا هارون</vt:lpstr>
      <vt:lpstr>4) از خلافت امین تا واثق</vt:lpstr>
      <vt:lpstr>5) عصر متوکل و پس از آن</vt:lpstr>
      <vt:lpstr>6) عصر آل بویه</vt:lpstr>
      <vt:lpstr>7) عصر فاطمیان</vt:lpstr>
      <vt:lpstr>8) عصر حمدانیان</vt:lpstr>
      <vt:lpstr>9) عصر سلجوقیان و ایوبیان</vt:lpstr>
      <vt:lpstr>10) عصر حکومت ایلخانان</vt:lpstr>
      <vt:lpstr>11) عصر صفویان</vt:lpstr>
      <vt:lpstr>12) عصر  حکومت عثمانی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Akbar Jafari</dc:creator>
  <cp:lastModifiedBy>Windows User</cp:lastModifiedBy>
  <cp:revision>18</cp:revision>
  <dcterms:created xsi:type="dcterms:W3CDTF">2013-12-02T05:21:24Z</dcterms:created>
  <dcterms:modified xsi:type="dcterms:W3CDTF">2014-04-10T23:55:23Z</dcterms:modified>
</cp:coreProperties>
</file>