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303" r:id="rId10"/>
    <p:sldId id="265" r:id="rId11"/>
    <p:sldId id="290" r:id="rId12"/>
    <p:sldId id="266" r:id="rId13"/>
    <p:sldId id="267" r:id="rId14"/>
    <p:sldId id="268" r:id="rId15"/>
    <p:sldId id="269" r:id="rId16"/>
    <p:sldId id="291" r:id="rId17"/>
    <p:sldId id="270" r:id="rId18"/>
    <p:sldId id="292" r:id="rId19"/>
    <p:sldId id="295" r:id="rId20"/>
    <p:sldId id="271" r:id="rId21"/>
    <p:sldId id="272" r:id="rId22"/>
    <p:sldId id="273" r:id="rId23"/>
    <p:sldId id="274" r:id="rId24"/>
    <p:sldId id="293" r:id="rId25"/>
    <p:sldId id="304" r:id="rId26"/>
    <p:sldId id="275" r:id="rId27"/>
    <p:sldId id="300" r:id="rId28"/>
    <p:sldId id="276" r:id="rId29"/>
    <p:sldId id="305" r:id="rId30"/>
    <p:sldId id="306" r:id="rId31"/>
    <p:sldId id="277" r:id="rId32"/>
    <p:sldId id="278" r:id="rId33"/>
    <p:sldId id="294" r:id="rId34"/>
    <p:sldId id="280" r:id="rId35"/>
    <p:sldId id="282" r:id="rId36"/>
    <p:sldId id="283" r:id="rId37"/>
    <p:sldId id="296" r:id="rId38"/>
    <p:sldId id="284" r:id="rId39"/>
    <p:sldId id="287" r:id="rId40"/>
    <p:sldId id="297" r:id="rId41"/>
    <p:sldId id="288" r:id="rId42"/>
    <p:sldId id="307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0EFF44-A858-4EF2-906F-85B4A83E937F}">
          <p14:sldIdLst>
            <p14:sldId id="256"/>
            <p14:sldId id="257"/>
            <p14:sldId id="258"/>
            <p14:sldId id="259"/>
            <p14:sldId id="260"/>
          </p14:sldIdLst>
        </p14:section>
        <p14:section name="Untitled Section" id="{274D243F-ACEE-4CBA-B83F-F2B05C167B0A}">
          <p14:sldIdLst>
            <p14:sldId id="261"/>
            <p14:sldId id="262"/>
            <p14:sldId id="302"/>
            <p14:sldId id="303"/>
            <p14:sldId id="265"/>
            <p14:sldId id="290"/>
            <p14:sldId id="266"/>
            <p14:sldId id="267"/>
            <p14:sldId id="268"/>
            <p14:sldId id="269"/>
            <p14:sldId id="291"/>
            <p14:sldId id="270"/>
            <p14:sldId id="292"/>
            <p14:sldId id="295"/>
            <p14:sldId id="271"/>
            <p14:sldId id="272"/>
            <p14:sldId id="273"/>
            <p14:sldId id="274"/>
            <p14:sldId id="293"/>
            <p14:sldId id="304"/>
            <p14:sldId id="275"/>
            <p14:sldId id="300"/>
            <p14:sldId id="276"/>
            <p14:sldId id="305"/>
            <p14:sldId id="306"/>
            <p14:sldId id="277"/>
            <p14:sldId id="278"/>
            <p14:sldId id="294"/>
            <p14:sldId id="280"/>
            <p14:sldId id="282"/>
            <p14:sldId id="283"/>
            <p14:sldId id="296"/>
            <p14:sldId id="284"/>
            <p14:sldId id="287"/>
            <p14:sldId id="297"/>
            <p14:sldId id="288"/>
            <p14:sldId id="307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00B0F0"/>
          </a:fgClr>
          <a:bgClr>
            <a:schemeClr val="tx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89CCDE-E5B6-4D0E-BFB0-7839517C2CA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C6AB01-5EB6-4573-AED0-0CF3B2BF8D1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4710078" cy="1008112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eMarketing</a:t>
            </a:r>
            <a:endParaRPr lang="en-US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08566" y="5517232"/>
            <a:ext cx="6461760" cy="9274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dirty="0" smtClean="0">
                <a:solidFill>
                  <a:schemeClr val="tx1"/>
                </a:solidFill>
                <a:latin typeface="Mitra"/>
                <a:cs typeface="B Nazanin" panose="00000400000000000000" pitchFamily="2" charset="-78"/>
              </a:rPr>
              <a:t>تهیه کننده: سید امین حسینی</a:t>
            </a:r>
          </a:p>
          <a:p>
            <a:pPr algn="r" rtl="1"/>
            <a:r>
              <a:rPr lang="fa-IR" sz="2400" dirty="0" smtClean="0">
                <a:solidFill>
                  <a:schemeClr val="tx1"/>
                </a:solidFill>
                <a:latin typeface="Mitra"/>
                <a:cs typeface="B Nazanin" panose="00000400000000000000" pitchFamily="2" charset="-78"/>
              </a:rPr>
              <a:t>نام استاد: جناب آقای دکتر تاجیک</a:t>
            </a:r>
            <a:endParaRPr lang="fa-IR" sz="2400" dirty="0">
              <a:solidFill>
                <a:schemeClr val="tx1"/>
              </a:solidFill>
              <a:latin typeface="Mitra"/>
              <a:cs typeface="B Nazanin" panose="000004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31640" y="2924944"/>
            <a:ext cx="6461760" cy="22322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a"/>
                <a:cs typeface="B Nazanin" panose="00000400000000000000" pitchFamily="2" charset="-78"/>
              </a:rPr>
              <a:t>توسعه و طراحی صفحات وب</a:t>
            </a:r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a"/>
                <a:cs typeface="B Nazanin" panose="00000400000000000000" pitchFamily="2" charset="-78"/>
              </a:rPr>
              <a:t/>
            </a:r>
            <a:b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tra"/>
                <a:cs typeface="B Nazanin" panose="00000400000000000000" pitchFamily="2" charset="-78"/>
              </a:rPr>
            </a:b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fa-I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Design</a:t>
            </a:r>
            <a:endParaRPr lang="fa-I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a"/>
              <a:cs typeface="B Nazanin" panose="00000400000000000000" pitchFamily="2" charset="-78"/>
            </a:endParaRPr>
          </a:p>
          <a:p>
            <a:pPr algn="ctr" rtl="1"/>
            <a:endParaRPr lang="en-US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tr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0699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5061176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طراحی وب، یک روند </a:t>
            </a:r>
            <a:r>
              <a:rPr lang="fa-IR" sz="2600" b="1" dirty="0" smtClean="0">
                <a:cs typeface="B Nazanin" panose="00000400000000000000" pitchFamily="2" charset="-78"/>
              </a:rPr>
              <a:t>برای ایجاد </a:t>
            </a:r>
            <a:r>
              <a:rPr lang="fa-IR" sz="2600" b="1" dirty="0">
                <a:cs typeface="B Nazanin" panose="00000400000000000000" pitchFamily="2" charset="-78"/>
              </a:rPr>
              <a:t>تمام جنبه های بصری رابط </a:t>
            </a:r>
            <a:r>
              <a:rPr lang="fa-IR" sz="2600" b="1" dirty="0" smtClean="0">
                <a:cs typeface="B Nazanin" panose="00000400000000000000" pitchFamily="2" charset="-78"/>
              </a:rPr>
              <a:t>کاربری است</a:t>
            </a:r>
            <a:r>
              <a:rPr lang="fa-IR" sz="2600" b="1" dirty="0">
                <a:cs typeface="B Nazanin" panose="00000400000000000000" pitchFamily="2" charset="-78"/>
              </a:rPr>
              <a:t>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در واقع مواردی نظیر صفحه </a:t>
            </a:r>
            <a:r>
              <a:rPr lang="fa-IR" sz="2600" b="1" dirty="0">
                <a:cs typeface="B Nazanin" panose="00000400000000000000" pitchFamily="2" charset="-78"/>
              </a:rPr>
              <a:t>آرایی </a:t>
            </a:r>
            <a:r>
              <a:rPr lang="fa-IR" sz="2600" b="1" dirty="0" smtClean="0">
                <a:cs typeface="B Nazanin" panose="00000400000000000000" pitchFamily="2" charset="-78"/>
              </a:rPr>
              <a:t>، رنگ آمیزی ، </a:t>
            </a:r>
            <a:r>
              <a:rPr lang="fa-IR" sz="2600" b="1" dirty="0">
                <a:cs typeface="B Nazanin" panose="00000400000000000000" pitchFamily="2" charset="-78"/>
              </a:rPr>
              <a:t>تصاویر، </a:t>
            </a:r>
            <a:r>
              <a:rPr lang="fa-IR" sz="2600" b="1" dirty="0" smtClean="0">
                <a:cs typeface="B Nazanin" panose="00000400000000000000" pitchFamily="2" charset="-78"/>
              </a:rPr>
              <a:t>آرم ، نوع، </a:t>
            </a:r>
            <a:r>
              <a:rPr lang="fa-IR" sz="2600" b="1" dirty="0">
                <a:cs typeface="B Nazanin" panose="00000400000000000000" pitchFamily="2" charset="-78"/>
              </a:rPr>
              <a:t>عناصر </a:t>
            </a:r>
            <a:r>
              <a:rPr lang="fa-IR" sz="2600" b="1" dirty="0" smtClean="0">
                <a:cs typeface="B Nazanin" panose="00000400000000000000" pitchFamily="2" charset="-78"/>
              </a:rPr>
              <a:t>سایت </a:t>
            </a:r>
            <a:r>
              <a:rPr lang="fa-IR" sz="2600" b="1" dirty="0">
                <a:cs typeface="B Nazanin" panose="00000400000000000000" pitchFamily="2" charset="-78"/>
              </a:rPr>
              <a:t>(مانند دکمه ها و لینک ها) و هر چیز دیگری که شما می توانید ببینید را پوشش می دهد</a:t>
            </a:r>
            <a:r>
              <a:rPr lang="fa-IR" sz="26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وب سایت یک رسانه تصویری است، بنابراین </a:t>
            </a:r>
            <a:r>
              <a:rPr lang="fa-IR" sz="2600" b="1" dirty="0" smtClean="0">
                <a:cs typeface="B Nazanin" panose="00000400000000000000" pitchFamily="2" charset="-78"/>
              </a:rPr>
              <a:t>طراحی درست آن در جذاب و موثر بودن یک سایت</a:t>
            </a:r>
            <a:r>
              <a:rPr lang="en-US" sz="2600" b="1" dirty="0" smtClean="0"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cs typeface="B Nazanin" panose="00000400000000000000" pitchFamily="2" charset="-78"/>
              </a:rPr>
              <a:t> بسیار مهم است.</a:t>
            </a: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طراحی وب</a:t>
            </a:r>
            <a:r>
              <a:rPr lang="en-US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/>
            </a:r>
            <a:br>
              <a:rPr lang="en-US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</a:br>
            <a:r>
              <a:rPr lang="en-US" sz="1700" dirty="0"/>
              <a:t>Web design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91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662736" cy="468627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طراحان وب سایت در هر </a:t>
            </a:r>
            <a:r>
              <a:rPr lang="fa-IR" sz="2600" b="1" dirty="0" smtClean="0">
                <a:cs typeface="B Nazanin" panose="00000400000000000000" pitchFamily="2" charset="-78"/>
              </a:rPr>
              <a:t>زمانی </a:t>
            </a:r>
            <a:r>
              <a:rPr lang="fa-IR" sz="2600" b="1" dirty="0">
                <a:cs typeface="B Nazanin" panose="00000400000000000000" pitchFamily="2" charset="-78"/>
              </a:rPr>
              <a:t>باید جنبه های </a:t>
            </a:r>
            <a:r>
              <a:rPr lang="fa-IR" sz="2600" b="1" dirty="0" smtClean="0">
                <a:cs typeface="B Nazanin" panose="00000400000000000000" pitchFamily="2" charset="-78"/>
              </a:rPr>
              <a:t>فنی طراحی </a:t>
            </a:r>
            <a:r>
              <a:rPr lang="fa-IR" sz="2600" b="1" dirty="0">
                <a:cs typeface="B Nazanin" panose="00000400000000000000" pitchFamily="2" charset="-78"/>
              </a:rPr>
              <a:t>و همچنین همه ی عوامل مهم دیگر را به یاد داشته باشند.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خصوصیات </a:t>
            </a:r>
            <a:r>
              <a:rPr lang="fa-IR" sz="2600" b="1" dirty="0">
                <a:cs typeface="B Nazanin" panose="00000400000000000000" pitchFamily="2" charset="-78"/>
              </a:rPr>
              <a:t>دیجیتالی یک سایت نباید فقط زیبا باشد بلکه آنها نیاز به ایجاد یک تجربه ی خوب برای بازدید کننده و رسیدن به اهداف تجاری را باید دارا باشند.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92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90728" cy="468627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برقراری ارتباط </a:t>
            </a:r>
            <a:r>
              <a:rPr lang="fa-IR" sz="2600" b="1" dirty="0" smtClean="0">
                <a:cs typeface="B Nazanin" panose="00000400000000000000" pitchFamily="2" charset="-78"/>
              </a:rPr>
              <a:t>تصویری در طراحی وب سایت چیزی است </a:t>
            </a:r>
            <a:r>
              <a:rPr lang="fa-IR" sz="2600" b="1" dirty="0">
                <a:cs typeface="B Nazanin" panose="00000400000000000000" pitchFamily="2" charset="-78"/>
              </a:rPr>
              <a:t>که </a:t>
            </a:r>
            <a:r>
              <a:rPr lang="fa-IR" sz="2600" b="1" dirty="0" smtClean="0">
                <a:cs typeface="B Nazanin" panose="00000400000000000000" pitchFamily="2" charset="-78"/>
              </a:rPr>
              <a:t>کاربر آن را </a:t>
            </a:r>
            <a:r>
              <a:rPr lang="fa-IR" sz="2600" b="1" dirty="0">
                <a:cs typeface="B Nazanin" panose="00000400000000000000" pitchFamily="2" charset="-78"/>
              </a:rPr>
              <a:t>می بیند و با آن </a:t>
            </a:r>
            <a:r>
              <a:rPr lang="fa-IR" sz="2600" b="1" dirty="0" smtClean="0">
                <a:cs typeface="B Nazanin" panose="00000400000000000000" pitchFamily="2" charset="-78"/>
              </a:rPr>
              <a:t>تعامل </a:t>
            </a:r>
            <a:r>
              <a:rPr lang="fa-IR" sz="2600" b="1" dirty="0">
                <a:cs typeface="B Nazanin" panose="00000400000000000000" pitchFamily="2" charset="-78"/>
              </a:rPr>
              <a:t>برقرار می کند.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در واقع این </a:t>
            </a:r>
            <a:r>
              <a:rPr lang="fa-IR" sz="2600" b="1" dirty="0">
                <a:cs typeface="B Nazanin" panose="00000400000000000000" pitchFamily="2" charset="-78"/>
              </a:rPr>
              <a:t>چیزی است که برای اولین بار، وب سایت </a:t>
            </a:r>
            <a:r>
              <a:rPr lang="fa-IR" sz="2600" b="1" dirty="0" smtClean="0">
                <a:cs typeface="B Nazanin" panose="00000400000000000000" pitchFamily="2" charset="-78"/>
              </a:rPr>
              <a:t>توسط بازدید کننده مورد </a:t>
            </a:r>
            <a:r>
              <a:rPr lang="fa-IR" sz="2600" b="1" dirty="0">
                <a:cs typeface="B Nazanin" panose="00000400000000000000" pitchFamily="2" charset="-78"/>
              </a:rPr>
              <a:t>قضاوت قرار خواهد </a:t>
            </a:r>
            <a:r>
              <a:rPr lang="fa-IR" sz="2600" b="1" dirty="0" smtClean="0">
                <a:cs typeface="B Nazanin" panose="00000400000000000000" pitchFamily="2" charset="-78"/>
              </a:rPr>
              <a:t>گرفت و این گامی آغازین برای ایجاد یک تجربه کاربری لذت بخش برای بازدید کننده است.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هویت تصویری و طراحی برای اقناع</a:t>
            </a:r>
            <a:br>
              <a:rPr lang="fa-IR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</a:br>
            <a:r>
              <a:rPr lang="en-US" sz="1700" dirty="0"/>
              <a:t>Visual identity and designing for persuasion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1633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061176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طراحی فقط در مورد </a:t>
            </a:r>
            <a:r>
              <a:rPr lang="fa-IR" sz="2600" b="1" dirty="0" smtClean="0">
                <a:cs typeface="B Nazanin" panose="00000400000000000000" pitchFamily="2" charset="-78"/>
              </a:rPr>
              <a:t>مقوله زیبایی </a:t>
            </a:r>
            <a:r>
              <a:rPr lang="fa-IR" sz="2600" b="1" dirty="0">
                <a:cs typeface="B Nazanin" panose="00000400000000000000" pitchFamily="2" charset="-78"/>
              </a:rPr>
              <a:t>شناسی نیست، اگرچه </a:t>
            </a:r>
            <a:r>
              <a:rPr lang="fa-IR" sz="2600" b="1" dirty="0" smtClean="0">
                <a:cs typeface="B Nazanin" panose="00000400000000000000" pitchFamily="2" charset="-78"/>
              </a:rPr>
              <a:t>مهم به </a:t>
            </a:r>
            <a:r>
              <a:rPr lang="fa-IR" sz="2600" b="1" dirty="0">
                <a:cs typeface="B Nazanin" panose="00000400000000000000" pitchFamily="2" charset="-78"/>
              </a:rPr>
              <a:t>نظر می </a:t>
            </a:r>
            <a:r>
              <a:rPr lang="fa-IR" sz="2600" b="1" dirty="0" smtClean="0">
                <a:cs typeface="B Nazanin" panose="00000400000000000000" pitchFamily="2" charset="-78"/>
              </a:rPr>
              <a:t>رسد.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طراحی درمورد ایجاد ارتباط تصویری </a:t>
            </a:r>
            <a:r>
              <a:rPr lang="fa-IR" sz="2600" b="1" dirty="0">
                <a:cs typeface="B Nazanin" panose="00000400000000000000" pitchFamily="2" charset="-78"/>
              </a:rPr>
              <a:t>ما </a:t>
            </a:r>
            <a:r>
              <a:rPr lang="fa-IR" sz="2600" b="1" dirty="0" smtClean="0">
                <a:cs typeface="B Nazanin" panose="00000400000000000000" pitchFamily="2" charset="-78"/>
              </a:rPr>
              <a:t>با کاربرانمان </a:t>
            </a:r>
            <a:r>
              <a:rPr lang="fa-IR" sz="2600" b="1" dirty="0">
                <a:cs typeface="B Nazanin" panose="00000400000000000000" pitchFamily="2" charset="-78"/>
              </a:rPr>
              <a:t>است به طوری که آنها بدانند چه </a:t>
            </a:r>
            <a:r>
              <a:rPr lang="fa-IR" sz="2600" b="1" dirty="0" smtClean="0">
                <a:cs typeface="B Nazanin" panose="00000400000000000000" pitchFamily="2" charset="-78"/>
              </a:rPr>
              <a:t>کاری </a:t>
            </a:r>
            <a:r>
              <a:rPr lang="fa-IR" sz="2600" b="1" dirty="0">
                <a:cs typeface="B Nazanin" panose="00000400000000000000" pitchFamily="2" charset="-78"/>
              </a:rPr>
              <a:t>باید انجام دهند.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این </a:t>
            </a:r>
            <a:r>
              <a:rPr lang="fa-IR" sz="2600" b="1" dirty="0">
                <a:cs typeface="B Nazanin" panose="00000400000000000000" pitchFamily="2" charset="-78"/>
              </a:rPr>
              <a:t>برای بازدید کنندگان وب </a:t>
            </a:r>
            <a:r>
              <a:rPr lang="fa-IR" sz="2600" b="1" dirty="0" smtClean="0">
                <a:cs typeface="B Nazanin" panose="00000400000000000000" pitchFamily="2" charset="-78"/>
              </a:rPr>
              <a:t>ایجاد اعتبار </a:t>
            </a:r>
            <a:r>
              <a:rPr lang="fa-IR" sz="2600" b="1" dirty="0">
                <a:cs typeface="B Nazanin" panose="00000400000000000000" pitchFamily="2" charset="-78"/>
              </a:rPr>
              <a:t>و </a:t>
            </a:r>
            <a:r>
              <a:rPr lang="fa-IR" sz="2600" b="1" dirty="0" smtClean="0">
                <a:cs typeface="B Nazanin" panose="00000400000000000000" pitchFamily="2" charset="-78"/>
              </a:rPr>
              <a:t>همچنین توانایی </a:t>
            </a:r>
            <a:r>
              <a:rPr lang="fa-IR" sz="2600" b="1" dirty="0">
                <a:cs typeface="B Nazanin" panose="00000400000000000000" pitchFamily="2" charset="-78"/>
              </a:rPr>
              <a:t>ما </a:t>
            </a:r>
            <a:r>
              <a:rPr lang="fa-IR" sz="2600" b="1" dirty="0" smtClean="0">
                <a:cs typeface="B Nazanin" panose="00000400000000000000" pitchFamily="2" charset="-78"/>
              </a:rPr>
              <a:t>را برای </a:t>
            </a:r>
            <a:r>
              <a:rPr lang="fa-IR" sz="2600" b="1" dirty="0">
                <a:cs typeface="B Nazanin" panose="00000400000000000000" pitchFamily="2" charset="-78"/>
              </a:rPr>
              <a:t>پاسخ به سوالات آنها </a:t>
            </a:r>
            <a:r>
              <a:rPr lang="fa-IR" sz="2600" b="1" dirty="0" smtClean="0">
                <a:cs typeface="B Nazanin" panose="00000400000000000000" pitchFamily="2" charset="-78"/>
              </a:rPr>
              <a:t>تضمین </a:t>
            </a:r>
            <a:r>
              <a:rPr lang="fa-IR" sz="2600" b="1" dirty="0">
                <a:cs typeface="B Nazanin" panose="00000400000000000000" pitchFamily="2" charset="-78"/>
              </a:rPr>
              <a:t>می </a:t>
            </a:r>
            <a:r>
              <a:rPr lang="fa-IR" sz="2600" b="1" dirty="0" smtClean="0">
                <a:cs typeface="B Nazanin" panose="00000400000000000000" pitchFamily="2" charset="-78"/>
              </a:rPr>
              <a:t>کند و در نهایت آنها </a:t>
            </a:r>
            <a:r>
              <a:rPr lang="fa-IR" sz="2600" b="1" dirty="0">
                <a:cs typeface="B Nazanin" panose="00000400000000000000" pitchFamily="2" charset="-78"/>
              </a:rPr>
              <a:t>را به مشتری </a:t>
            </a:r>
            <a:r>
              <a:rPr lang="fa-IR" sz="2600" b="1" dirty="0" smtClean="0">
                <a:cs typeface="B Nazanin" panose="00000400000000000000" pitchFamily="2" charset="-78"/>
              </a:rPr>
              <a:t>واقعی تبدیل خواهد کرد.</a:t>
            </a: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77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3" y="1412776"/>
            <a:ext cx="8784976" cy="5328592"/>
          </a:xfrm>
        </p:spPr>
        <p:txBody>
          <a:bodyPr>
            <a:normAutofit fontScale="92500" lnSpcReduction="100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طراحی رابط کاربری خوب شامل </a:t>
            </a:r>
            <a:r>
              <a:rPr lang="fa-IR" sz="2600" b="1" dirty="0" smtClean="0">
                <a:cs typeface="B Nazanin" panose="00000400000000000000" pitchFamily="2" charset="-78"/>
              </a:rPr>
              <a:t>موارد زیر </a:t>
            </a:r>
            <a:r>
              <a:rPr lang="fa-IR" sz="2600" b="1" dirty="0">
                <a:cs typeface="B Nazanin" panose="00000400000000000000" pitchFamily="2" charset="-78"/>
              </a:rPr>
              <a:t>می باشد که در طراحی نقش کلیدی در تعریف آنها بازی می کند</a:t>
            </a:r>
            <a:r>
              <a:rPr lang="fa-IR" sz="2600" b="1" dirty="0" smtClean="0">
                <a:cs typeface="B Nazanin" panose="00000400000000000000" pitchFamily="2" charset="-78"/>
              </a:rPr>
              <a:t>:</a:t>
            </a: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1.ناوبری سایت به طوری که به </a:t>
            </a:r>
            <a:r>
              <a:rPr lang="fa-IR" sz="2600" b="1" dirty="0">
                <a:cs typeface="B Nazanin" panose="00000400000000000000" pitchFamily="2" charset="-78"/>
              </a:rPr>
              <a:t>کاربران </a:t>
            </a:r>
            <a:r>
              <a:rPr lang="fa-IR" sz="2600" b="1" dirty="0" smtClean="0">
                <a:cs typeface="B Nazanin" panose="00000400000000000000" pitchFamily="2" charset="-78"/>
              </a:rPr>
              <a:t>نشان دهد در جایی که </a:t>
            </a:r>
            <a:r>
              <a:rPr lang="fa-IR" sz="2600" b="1" dirty="0">
                <a:cs typeface="B Nazanin" panose="00000400000000000000" pitchFamily="2" charset="-78"/>
              </a:rPr>
              <a:t>هستند و جایی که می توانند </a:t>
            </a:r>
            <a:r>
              <a:rPr lang="fa-IR" sz="2600" b="1" dirty="0" smtClean="0">
                <a:cs typeface="B Nazanin" panose="00000400000000000000" pitchFamily="2" charset="-78"/>
              </a:rPr>
              <a:t>از محل فعلی به آنجا بروند.</a:t>
            </a: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2.چیدمان سایت به نحوه </a:t>
            </a:r>
            <a:r>
              <a:rPr lang="fa-IR" sz="2600" b="1" dirty="0">
                <a:cs typeface="B Nazanin" panose="00000400000000000000" pitchFamily="2" charset="-78"/>
              </a:rPr>
              <a:t>ای که محتوا </a:t>
            </a:r>
            <a:r>
              <a:rPr lang="fa-IR" sz="2600" b="1" dirty="0" smtClean="0">
                <a:cs typeface="B Nazanin" panose="00000400000000000000" pitchFamily="2" charset="-78"/>
              </a:rPr>
              <a:t>براساس آن نمایش </a:t>
            </a:r>
            <a:r>
              <a:rPr lang="fa-IR" sz="2600" b="1" dirty="0">
                <a:cs typeface="B Nazanin" panose="00000400000000000000" pitchFamily="2" charset="-78"/>
              </a:rPr>
              <a:t>داده می </a:t>
            </a:r>
            <a:r>
              <a:rPr lang="fa-IR" sz="2600" b="1" dirty="0" smtClean="0">
                <a:cs typeface="B Nazanin" panose="00000400000000000000" pitchFamily="2" charset="-78"/>
              </a:rPr>
              <a:t>شود.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3.سر برگ که به </a:t>
            </a:r>
            <a:r>
              <a:rPr lang="fa-IR" sz="2600" b="1" dirty="0">
                <a:cs typeface="B Nazanin" panose="00000400000000000000" pitchFamily="2" charset="-78"/>
              </a:rPr>
              <a:t>قسمت بالایی معمولا ثابت یک صفحه </a:t>
            </a:r>
            <a:r>
              <a:rPr lang="fa-IR" sz="2600" b="1" dirty="0" smtClean="0">
                <a:cs typeface="B Nazanin" panose="00000400000000000000" pitchFamily="2" charset="-78"/>
              </a:rPr>
              <a:t>وب می گویند.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4.پاورقی یا همان پایین وب سایت. </a:t>
            </a: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5.اعتبار که </a:t>
            </a:r>
            <a:r>
              <a:rPr lang="fa-IR" sz="2600" b="1" dirty="0">
                <a:cs typeface="B Nazanin" panose="00000400000000000000" pitchFamily="2" charset="-78"/>
              </a:rPr>
              <a:t>به کاربران می گوید که شما </a:t>
            </a:r>
            <a:r>
              <a:rPr lang="fa-IR" sz="2600" b="1" dirty="0" smtClean="0">
                <a:cs typeface="B Nazanin" panose="00000400000000000000" pitchFamily="2" charset="-78"/>
              </a:rPr>
              <a:t>کسی </a:t>
            </a:r>
            <a:r>
              <a:rPr lang="fa-IR" sz="2600" b="1" dirty="0">
                <a:cs typeface="B Nazanin" panose="00000400000000000000" pitchFamily="2" charset="-78"/>
              </a:rPr>
              <a:t>که </a:t>
            </a:r>
            <a:r>
              <a:rPr lang="fa-IR" sz="2600" b="1" dirty="0" smtClean="0">
                <a:cs typeface="B Nazanin" panose="00000400000000000000" pitchFamily="2" charset="-78"/>
              </a:rPr>
              <a:t>می گویید، هستید؟! که در واقع درجه اعتبار کاربر را مشخص می کند.</a:t>
            </a: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5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5061176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هویت بصری به این سوال پاسخ میدهد که: «چگونه کاربران میدانند آن برای ما است</a:t>
            </a:r>
            <a:r>
              <a:rPr lang="fa-IR" sz="2600" b="1" dirty="0" smtClean="0">
                <a:cs typeface="B Nazanin" panose="00000400000000000000" pitchFamily="2" charset="-78"/>
              </a:rPr>
              <a:t>؟»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en-US" sz="2600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عناصر طراحی </a:t>
            </a:r>
            <a:r>
              <a:rPr lang="fa-IR" sz="2600" b="1" dirty="0" smtClean="0">
                <a:cs typeface="B Nazanin" panose="00000400000000000000" pitchFamily="2" charset="-78"/>
              </a:rPr>
              <a:t>خاص برای </a:t>
            </a:r>
            <a:r>
              <a:rPr lang="fa-IR" sz="2600" b="1" dirty="0">
                <a:cs typeface="B Nazanin" panose="00000400000000000000" pitchFamily="2" charset="-78"/>
              </a:rPr>
              <a:t>یک نام تجاری </a:t>
            </a:r>
            <a:r>
              <a:rPr lang="fa-IR" sz="2600" b="1" dirty="0" smtClean="0">
                <a:cs typeface="B Nazanin" panose="00000400000000000000" pitchFamily="2" charset="-78"/>
              </a:rPr>
              <a:t>باید </a:t>
            </a:r>
            <a:r>
              <a:rPr lang="fa-IR" sz="2600" b="1" dirty="0">
                <a:cs typeface="B Nazanin" panose="00000400000000000000" pitchFamily="2" charset="-78"/>
              </a:rPr>
              <a:t>بر اساس تمام </a:t>
            </a:r>
            <a:r>
              <a:rPr lang="fa-IR" sz="2600" b="1" dirty="0" smtClean="0">
                <a:cs typeface="B Nazanin" panose="00000400000000000000" pitchFamily="2" charset="-78"/>
              </a:rPr>
              <a:t>دارایی های وب </a:t>
            </a:r>
            <a:r>
              <a:rPr lang="fa-IR" sz="2600" b="1" dirty="0">
                <a:cs typeface="B Nazanin" panose="00000400000000000000" pitchFamily="2" charset="-78"/>
              </a:rPr>
              <a:t>سایت </a:t>
            </a:r>
            <a:r>
              <a:rPr lang="fa-IR" sz="2600" b="1" dirty="0" smtClean="0">
                <a:cs typeface="B Nazanin" panose="00000400000000000000" pitchFamily="2" charset="-78"/>
              </a:rPr>
              <a:t> و همچنین رسانه های ارتباطی سنتی و چاپی اجرا </a:t>
            </a:r>
            <a:r>
              <a:rPr lang="fa-IR" sz="2600" b="1" dirty="0">
                <a:cs typeface="B Nazanin" panose="00000400000000000000" pitchFamily="2" charset="-78"/>
              </a:rPr>
              <a:t>شده </a:t>
            </a:r>
            <a:r>
              <a:rPr lang="fa-IR" sz="2600" b="1" dirty="0" smtClean="0">
                <a:cs typeface="B Nazanin" panose="00000400000000000000" pitchFamily="2" charset="-78"/>
              </a:rPr>
              <a:t>باشند</a:t>
            </a:r>
            <a:r>
              <a:rPr lang="fa-IR" sz="2600" b="1" dirty="0">
                <a:cs typeface="B Nazanin" panose="00000400000000000000" pitchFamily="2" charset="-78"/>
              </a:rPr>
              <a:t>. </a:t>
            </a: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هویت بصری</a:t>
            </a:r>
          </a:p>
          <a:p>
            <a:pPr algn="r" rtl="1"/>
            <a:r>
              <a:rPr lang="en-US" sz="1700" dirty="0"/>
              <a:t>Visual identity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12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5061176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اغلب</a:t>
            </a:r>
            <a:r>
              <a:rPr lang="en-US" sz="2600" b="1" dirty="0" smtClean="0"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cs typeface="B Nazanin" panose="00000400000000000000" pitchFamily="2" charset="-78"/>
              </a:rPr>
              <a:t>دستور </a:t>
            </a:r>
            <a:r>
              <a:rPr lang="fa-IR" sz="2600" b="1" dirty="0">
                <a:cs typeface="B Nazanin" panose="00000400000000000000" pitchFamily="2" charset="-78"/>
              </a:rPr>
              <a:t>العمل های هویت بصری برای </a:t>
            </a:r>
            <a:r>
              <a:rPr lang="fa-IR" sz="2600" b="1" dirty="0" smtClean="0">
                <a:cs typeface="B Nazanin" panose="00000400000000000000" pitchFamily="2" charset="-78"/>
              </a:rPr>
              <a:t>وب سایت توسط یک </a:t>
            </a:r>
            <a:r>
              <a:rPr lang="fa-IR" sz="2600" b="1" dirty="0">
                <a:cs typeface="B Nazanin" panose="00000400000000000000" pitchFamily="2" charset="-78"/>
              </a:rPr>
              <a:t>سند </a:t>
            </a:r>
            <a:r>
              <a:rPr lang="fa-IR" sz="2600" b="1" dirty="0" smtClean="0">
                <a:cs typeface="B Nazanin" panose="00000400000000000000" pitchFamily="2" charset="-78"/>
              </a:rPr>
              <a:t>راهنما با </a:t>
            </a:r>
            <a:r>
              <a:rPr lang="fa-IR" sz="2600" b="1" dirty="0">
                <a:cs typeface="B Nazanin" panose="00000400000000000000" pitchFamily="2" charset="-78"/>
              </a:rPr>
              <a:t>سبک دیجیتال </a:t>
            </a:r>
            <a:r>
              <a:rPr lang="fa-IR" sz="2600" b="1" dirty="0" smtClean="0">
                <a:cs typeface="B Nazanin" panose="00000400000000000000" pitchFamily="2" charset="-78"/>
              </a:rPr>
              <a:t>مانند </a:t>
            </a:r>
            <a:r>
              <a:rPr lang="en-US" sz="2000" b="1" dirty="0" smtClean="0">
                <a:cs typeface="B Nazanin" panose="00000400000000000000" pitchFamily="2" charset="-78"/>
              </a:rPr>
              <a:t>PDF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cs typeface="B Nazanin" panose="00000400000000000000" pitchFamily="2" charset="-78"/>
              </a:rPr>
              <a:t>برای </a:t>
            </a:r>
            <a:r>
              <a:rPr lang="fa-IR" sz="2600" b="1" dirty="0">
                <a:cs typeface="B Nazanin" panose="00000400000000000000" pitchFamily="2" charset="-78"/>
              </a:rPr>
              <a:t>اطمینان از </a:t>
            </a:r>
            <a:r>
              <a:rPr lang="fa-IR" sz="2600" b="1" dirty="0" smtClean="0">
                <a:cs typeface="B Nazanin" panose="00000400000000000000" pitchFamily="2" charset="-78"/>
              </a:rPr>
              <a:t>سازگاری </a:t>
            </a:r>
            <a:r>
              <a:rPr lang="fa-IR" sz="2600" b="1" dirty="0">
                <a:cs typeface="B Nazanin" panose="00000400000000000000" pitchFamily="2" charset="-78"/>
              </a:rPr>
              <a:t>میان </a:t>
            </a:r>
            <a:r>
              <a:rPr lang="fa-IR" sz="2600" b="1" dirty="0" smtClean="0">
                <a:cs typeface="B Nazanin" panose="00000400000000000000" pitchFamily="2" charset="-78"/>
              </a:rPr>
              <a:t>ارگانهای </a:t>
            </a:r>
            <a:r>
              <a:rPr lang="fa-IR" sz="2600" b="1" dirty="0">
                <a:cs typeface="B Nazanin" panose="00000400000000000000" pitchFamily="2" charset="-78"/>
              </a:rPr>
              <a:t>مختلف، طراحان و تیم </a:t>
            </a:r>
            <a:r>
              <a:rPr lang="fa-IR" sz="2600" b="1" dirty="0" smtClean="0">
                <a:cs typeface="B Nazanin" panose="00000400000000000000" pitchFamily="2" charset="-78"/>
              </a:rPr>
              <a:t>های کاری </a:t>
            </a:r>
            <a:r>
              <a:rPr lang="fa-IR" sz="2600" b="1" dirty="0">
                <a:cs typeface="B Nazanin" panose="00000400000000000000" pitchFamily="2" charset="-78"/>
              </a:rPr>
              <a:t>تدوین شده اند.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این </a:t>
            </a:r>
            <a:r>
              <a:rPr lang="fa-IR" sz="2600" b="1" dirty="0">
                <a:cs typeface="B Nazanin" panose="00000400000000000000" pitchFamily="2" charset="-78"/>
              </a:rPr>
              <a:t>سند می تواند شامل </a:t>
            </a:r>
            <a:r>
              <a:rPr lang="fa-IR" sz="2600" b="1" dirty="0" smtClean="0">
                <a:cs typeface="B Nazanin" panose="00000400000000000000" pitchFamily="2" charset="-78"/>
              </a:rPr>
              <a:t>راهنمایی </a:t>
            </a:r>
            <a:r>
              <a:rPr lang="fa-IR" sz="2600" b="1" dirty="0">
                <a:cs typeface="B Nazanin" panose="00000400000000000000" pitchFamily="2" charset="-78"/>
              </a:rPr>
              <a:t>برای ایجاد همه ی شیوه های </a:t>
            </a:r>
            <a:r>
              <a:rPr lang="fa-IR" sz="2600" b="1" dirty="0" smtClean="0">
                <a:cs typeface="B Nazanin" panose="00000400000000000000" pitchFamily="2" charset="-78"/>
              </a:rPr>
              <a:t>دارایی‌ های وب سایت </a:t>
            </a:r>
            <a:r>
              <a:rPr lang="fa-IR" sz="2600" b="1" dirty="0">
                <a:cs typeface="B Nazanin" panose="00000400000000000000" pitchFamily="2" charset="-78"/>
              </a:rPr>
              <a:t>از جمله آگهی ها، محتوای رسانه های اجتماعی و عناصر طراحی وب سایت باشد.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38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8" cy="496855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لوگو، روشی برجسته تر برای تقویت هویت نام تجاری شما بر روی وب سایت است. 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لوگو، بخشی از هویت سازمانی یک نام تجاری است </a:t>
            </a:r>
            <a:r>
              <a:rPr lang="en-US" sz="26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باید توجه داشت لوگوهایی که </a:t>
            </a:r>
            <a:r>
              <a:rPr lang="fa-IR" sz="2600" b="1" dirty="0">
                <a:cs typeface="B Nazanin" panose="00000400000000000000" pitchFamily="2" charset="-78"/>
              </a:rPr>
              <a:t>برای چاپ بر روی سربرگ ها طراحی شده اند </a:t>
            </a:r>
            <a:r>
              <a:rPr lang="fa-IR" sz="2600" b="1" dirty="0" smtClean="0">
                <a:cs typeface="B Nazanin" panose="00000400000000000000" pitchFamily="2" charset="-78"/>
              </a:rPr>
              <a:t>برای قرار دادن در وب سایت و </a:t>
            </a:r>
            <a:r>
              <a:rPr lang="fa-IR" sz="2600" b="1" dirty="0">
                <a:cs typeface="B Nazanin" panose="00000400000000000000" pitchFamily="2" charset="-78"/>
              </a:rPr>
              <a:t>خوانا </a:t>
            </a:r>
            <a:r>
              <a:rPr lang="fa-IR" sz="2600" b="1" dirty="0" smtClean="0">
                <a:cs typeface="B Nazanin" panose="00000400000000000000" pitchFamily="2" charset="-78"/>
              </a:rPr>
              <a:t>بودن </a:t>
            </a:r>
            <a:r>
              <a:rPr lang="fa-IR" sz="2600" b="1" dirty="0">
                <a:cs typeface="B Nazanin" panose="00000400000000000000" pitchFamily="2" charset="-78"/>
              </a:rPr>
              <a:t>آنها نیاز دارند با </a:t>
            </a:r>
            <a:r>
              <a:rPr lang="fa-IR" sz="2600" b="1" dirty="0" smtClean="0">
                <a:cs typeface="B Nazanin" panose="00000400000000000000" pitchFamily="2" charset="-78"/>
              </a:rPr>
              <a:t>وب سایت </a:t>
            </a:r>
            <a:r>
              <a:rPr lang="fa-IR" sz="2600" b="1" dirty="0">
                <a:cs typeface="B Nazanin" panose="00000400000000000000" pitchFamily="2" charset="-78"/>
              </a:rPr>
              <a:t>سازگار شوند، به خصوص زمانی که آنها تغییر اندازه </a:t>
            </a:r>
            <a:r>
              <a:rPr lang="fa-IR" sz="2600" b="1" dirty="0" smtClean="0">
                <a:cs typeface="B Nazanin" panose="00000400000000000000" pitchFamily="2" charset="-78"/>
              </a:rPr>
              <a:t>نیز می </a:t>
            </a:r>
            <a:r>
              <a:rPr lang="fa-IR" sz="2600" b="1" dirty="0">
                <a:cs typeface="B Nazanin" panose="00000400000000000000" pitchFamily="2" charset="-78"/>
              </a:rPr>
              <a:t>دهند. 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35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824536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فونت ها معمولا </a:t>
            </a:r>
            <a:r>
              <a:rPr lang="fa-IR" sz="2600" b="1" dirty="0">
                <a:cs typeface="B Nazanin" panose="00000400000000000000" pitchFamily="2" charset="-78"/>
              </a:rPr>
              <a:t>برای عناوین برجسته در سایت استفاده می شود، در حالی که </a:t>
            </a:r>
            <a:r>
              <a:rPr lang="fa-IR" sz="2600" b="1" dirty="0" smtClean="0">
                <a:cs typeface="B Nazanin" panose="00000400000000000000" pitchFamily="2" charset="-78"/>
              </a:rPr>
              <a:t>نسخه بدنه وب سایت اغلب با یک </a:t>
            </a:r>
            <a:r>
              <a:rPr lang="fa-IR" sz="2600" b="1" dirty="0">
                <a:cs typeface="B Nazanin" panose="00000400000000000000" pitchFamily="2" charset="-78"/>
              </a:rPr>
              <a:t>فونت وب استاندارد که به دقت با فونت ابتدایی </a:t>
            </a:r>
            <a:r>
              <a:rPr lang="fa-IR" sz="2600" b="1" dirty="0" smtClean="0">
                <a:cs typeface="B Nazanin" panose="00000400000000000000" pitchFamily="2" charset="-78"/>
              </a:rPr>
              <a:t>همخوان </a:t>
            </a:r>
            <a:r>
              <a:rPr lang="fa-IR" sz="2600" b="1" dirty="0">
                <a:cs typeface="B Nazanin" panose="00000400000000000000" pitchFamily="2" charset="-78"/>
              </a:rPr>
              <a:t>میشود، تنظیم </a:t>
            </a:r>
            <a:r>
              <a:rPr lang="fa-IR" sz="2600" b="1" dirty="0" smtClean="0">
                <a:cs typeface="B Nazanin" panose="00000400000000000000" pitchFamily="2" charset="-78"/>
              </a:rPr>
              <a:t> و قرار داده می شود.</a:t>
            </a:r>
            <a:endParaRPr lang="en-US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21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468627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en-US" sz="2000" b="1" dirty="0" err="1">
                <a:cs typeface="B Nazanin" panose="00000400000000000000" pitchFamily="2" charset="-78"/>
              </a:rPr>
              <a:t>Typekit</a:t>
            </a:r>
            <a:r>
              <a:rPr lang="fa-IR" sz="2000" b="1" dirty="0">
                <a:cs typeface="B Nazanin" panose="00000400000000000000" pitchFamily="2" charset="-78"/>
              </a:rPr>
              <a:t> </a:t>
            </a:r>
            <a:r>
              <a:rPr lang="fa-IR" sz="2600" b="1" dirty="0">
                <a:cs typeface="B Nazanin" panose="00000400000000000000" pitchFamily="2" charset="-78"/>
              </a:rPr>
              <a:t>با کدهای ساده به طراحان وب این اجازه را میدهد تا آنها از میان صدها فونت برای وب سایت خودشان انتخاب و در آن جاسازی کنند (ویکیپدیا 2013).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با این حال، محبوبیت رو به رشد </a:t>
            </a:r>
            <a:r>
              <a:rPr lang="en-US" sz="2000" b="1" dirty="0">
                <a:cs typeface="B Nazanin" panose="00000400000000000000" pitchFamily="2" charset="-78"/>
              </a:rPr>
              <a:t>HTML5</a:t>
            </a:r>
            <a:r>
              <a:rPr lang="fa-IR" sz="2600" b="1" dirty="0">
                <a:cs typeface="B Nazanin" panose="00000400000000000000" pitchFamily="2" charset="-78"/>
              </a:rPr>
              <a:t> در مرورگرهای مدرن باعث می شود جایگزینی فونت کمتری لازم باشد.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275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648072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اهداف این فصل:</a:t>
            </a:r>
            <a:endParaRPr lang="en-U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424936" cy="4483968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ایجاد درک صحیح در استفاده از خواصی که به لحاظ فنی صفحات یک وب سایت را یکپارچه ، کاربر پسند و در عین حال وب سایت را در راستای اهداف بازایابی قرار می دهد.</a:t>
            </a: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28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5061176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سبک دکمه ها ،</a:t>
            </a:r>
            <a:r>
              <a:rPr lang="fa-IR" sz="2600" b="1" dirty="0" smtClean="0">
                <a:cs typeface="B Nazanin" panose="00000400000000000000" pitchFamily="2" charset="-78"/>
              </a:rPr>
              <a:t> منوها و همچنین </a:t>
            </a:r>
            <a:r>
              <a:rPr lang="fa-IR" sz="2600" b="1" dirty="0">
                <a:cs typeface="B Nazanin" panose="00000400000000000000" pitchFamily="2" charset="-78"/>
              </a:rPr>
              <a:t>آیکون </a:t>
            </a:r>
            <a:r>
              <a:rPr lang="fa-IR" sz="2600" b="1" dirty="0" smtClean="0">
                <a:cs typeface="B Nazanin" panose="00000400000000000000" pitchFamily="2" charset="-78"/>
              </a:rPr>
              <a:t>ها ، </a:t>
            </a:r>
            <a:r>
              <a:rPr lang="fa-IR" sz="2600" b="1" dirty="0">
                <a:cs typeface="B Nazanin" panose="00000400000000000000" pitchFamily="2" charset="-78"/>
              </a:rPr>
              <a:t>نیز بخشی از هویت تصویری یک سایت هستند.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768752" cy="359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106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468627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طراحی وب سایت </a:t>
            </a:r>
            <a:r>
              <a:rPr lang="fa-IR" sz="2600" b="1" dirty="0">
                <a:cs typeface="B Nazanin" panose="00000400000000000000" pitchFamily="2" charset="-78"/>
              </a:rPr>
              <a:t>می تواند یک علم بسیار دقیق </a:t>
            </a:r>
            <a:r>
              <a:rPr lang="fa-IR" sz="2600" b="1" dirty="0" smtClean="0">
                <a:cs typeface="B Nazanin" panose="00000400000000000000" pitchFamily="2" charset="-78"/>
              </a:rPr>
              <a:t>باشد.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تحقیقات </a:t>
            </a:r>
            <a:r>
              <a:rPr lang="fa-IR" sz="2600" b="1" dirty="0">
                <a:cs typeface="B Nazanin" panose="00000400000000000000" pitchFamily="2" charset="-78"/>
              </a:rPr>
              <a:t>بسیاری بر روی آنچه که باعث می شود طراحی موثر باشد، وجود دارد.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همچنین </a:t>
            </a:r>
            <a:r>
              <a:rPr lang="fa-IR" sz="2600" b="1" dirty="0">
                <a:cs typeface="B Nazanin" panose="00000400000000000000" pitchFamily="2" charset="-78"/>
              </a:rPr>
              <a:t>تعدادی </a:t>
            </a:r>
            <a:r>
              <a:rPr lang="fa-IR" sz="2600" b="1" dirty="0" smtClean="0">
                <a:cs typeface="B Nazanin" panose="00000400000000000000" pitchFamily="2" charset="-78"/>
              </a:rPr>
              <a:t>اعمال مشترک که بر </a:t>
            </a:r>
            <a:r>
              <a:rPr lang="fa-IR" sz="2600" b="1" dirty="0">
                <a:cs typeface="B Nazanin" panose="00000400000000000000" pitchFamily="2" charset="-78"/>
              </a:rPr>
              <a:t>اساس </a:t>
            </a:r>
            <a:r>
              <a:rPr lang="fa-IR" sz="2600" b="1" dirty="0" smtClean="0">
                <a:cs typeface="B Nazanin" panose="00000400000000000000" pitchFamily="2" charset="-78"/>
              </a:rPr>
              <a:t>استانداردهای طراحی وب پذیرفته </a:t>
            </a:r>
            <a:r>
              <a:rPr lang="fa-IR" sz="2600" b="1" dirty="0">
                <a:cs typeface="B Nazanin" panose="00000400000000000000" pitchFamily="2" charset="-78"/>
              </a:rPr>
              <a:t>شده </a:t>
            </a:r>
            <a:r>
              <a:rPr lang="fa-IR" sz="2600" b="1" dirty="0" smtClean="0">
                <a:cs typeface="B Nazanin" panose="00000400000000000000" pitchFamily="2" charset="-78"/>
              </a:rPr>
              <a:t>است وجود </a:t>
            </a:r>
            <a:r>
              <a:rPr lang="fa-IR" sz="2600" b="1" dirty="0">
                <a:cs typeface="B Nazanin" panose="00000400000000000000" pitchFamily="2" charset="-78"/>
              </a:rPr>
              <a:t>دارد. 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تئوری طراحی</a:t>
            </a:r>
          </a:p>
          <a:p>
            <a:pPr algn="r" rtl="1"/>
            <a:r>
              <a:rPr lang="en-US" sz="1700" dirty="0"/>
              <a:t>Design theory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4362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68627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فولد </a:t>
            </a:r>
            <a:r>
              <a:rPr lang="fa-IR" sz="2600" b="1" dirty="0">
                <a:cs typeface="B Nazanin" panose="00000400000000000000" pitchFamily="2" charset="-78"/>
              </a:rPr>
              <a:t>خط فرضی در پایین مانیتور است که بخش </a:t>
            </a:r>
            <a:r>
              <a:rPr lang="fa-IR" sz="2600" b="1" dirty="0" smtClean="0">
                <a:cs typeface="B Nazanin" panose="00000400000000000000" pitchFamily="2" charset="-78"/>
              </a:rPr>
              <a:t>اول </a:t>
            </a:r>
            <a:r>
              <a:rPr lang="fa-IR" sz="2600" b="1" dirty="0">
                <a:cs typeface="B Nazanin" panose="00000400000000000000" pitchFamily="2" charset="-78"/>
              </a:rPr>
              <a:t>قابل مشاهده </a:t>
            </a:r>
            <a:r>
              <a:rPr lang="fa-IR" sz="2600" b="1" dirty="0" smtClean="0">
                <a:cs typeface="B Nazanin" panose="00000400000000000000" pitchFamily="2" charset="-78"/>
              </a:rPr>
              <a:t>وب </a:t>
            </a:r>
            <a:r>
              <a:rPr lang="fa-IR" sz="2600" b="1" dirty="0">
                <a:cs typeface="B Nazanin" panose="00000400000000000000" pitchFamily="2" charset="-78"/>
              </a:rPr>
              <a:t>سایت (مطالب بالای فولد) را از بخشی که تنها پس از پیمایش پایین قابل مشاهده است (محتوای زیر فولد) جدا می کند</a:t>
            </a:r>
            <a:r>
              <a:rPr lang="fa-IR" sz="26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en-US" sz="2600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مهمترین پیغام، محتوا یا </a:t>
            </a:r>
            <a:r>
              <a:rPr lang="fa-IR" sz="2600" b="1" dirty="0" smtClean="0">
                <a:cs typeface="B Nazanin" panose="00000400000000000000" pitchFamily="2" charset="-78"/>
              </a:rPr>
              <a:t>روش تماس شما با کاربران </a:t>
            </a:r>
            <a:r>
              <a:rPr lang="fa-IR" sz="2600" b="1" dirty="0">
                <a:cs typeface="B Nazanin" panose="00000400000000000000" pitchFamily="2" charset="-78"/>
              </a:rPr>
              <a:t>به صورت عملی باید معمولا بالای فولد قرار داده شده باشد. </a:t>
            </a: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خط فولد</a:t>
            </a:r>
          </a:p>
          <a:p>
            <a:pPr algn="r" rtl="1"/>
            <a:r>
              <a:rPr lang="en-US" sz="1700" dirty="0"/>
              <a:t>The fold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7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ثبات (انسجام) در استفاده از عناصر </a:t>
            </a:r>
            <a:r>
              <a:rPr lang="fa-IR" sz="2600" b="1" dirty="0" smtClean="0">
                <a:cs typeface="B Nazanin" panose="00000400000000000000" pitchFamily="2" charset="-78"/>
              </a:rPr>
              <a:t>تصویری در </a:t>
            </a:r>
            <a:r>
              <a:rPr lang="fa-IR" sz="2600" b="1" dirty="0">
                <a:cs typeface="B Nazanin" panose="00000400000000000000" pitchFamily="2" charset="-78"/>
              </a:rPr>
              <a:t>سراسر همه ی خصوصیت ها و شبکه های ارتباطی شما (مانند خبرنامه ی ایمیلی، صفحه فیس بوک و سایت پرتال فروشگاه شما</a:t>
            </a:r>
            <a:r>
              <a:rPr lang="fa-IR" sz="2600" b="1" dirty="0" smtClean="0">
                <a:cs typeface="B Nazanin" panose="00000400000000000000" pitchFamily="2" charset="-78"/>
              </a:rPr>
              <a:t>) </a:t>
            </a:r>
            <a:r>
              <a:rPr lang="fa-IR" sz="2600" b="1" dirty="0">
                <a:cs typeface="B Nazanin" panose="00000400000000000000" pitchFamily="2" charset="-78"/>
              </a:rPr>
              <a:t>برای حضور آنلاین شما بسیار حیاتی </a:t>
            </a:r>
            <a:r>
              <a:rPr lang="fa-IR" sz="2600" b="1" dirty="0" smtClean="0">
                <a:cs typeface="B Nazanin" panose="00000400000000000000" pitchFamily="2" charset="-78"/>
              </a:rPr>
              <a:t>است</a:t>
            </a:r>
            <a:r>
              <a:rPr lang="en-US" sz="26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به </a:t>
            </a:r>
            <a:r>
              <a:rPr lang="fa-IR" sz="2600" b="1" dirty="0">
                <a:cs typeface="B Nazanin" panose="00000400000000000000" pitchFamily="2" charset="-78"/>
              </a:rPr>
              <a:t>طوری که </a:t>
            </a:r>
            <a:r>
              <a:rPr lang="fa-IR" sz="2600" b="1" dirty="0" smtClean="0">
                <a:cs typeface="B Nazanin" panose="00000400000000000000" pitchFamily="2" charset="-78"/>
              </a:rPr>
              <a:t>کاربران تفاوت </a:t>
            </a:r>
            <a:r>
              <a:rPr lang="fa-IR" sz="2600" b="1" dirty="0">
                <a:cs typeface="B Nazanin" panose="00000400000000000000" pitchFamily="2" charset="-78"/>
              </a:rPr>
              <a:t>بین سیستم عامل ها یا حتی آنلاین یا آفلاین </a:t>
            </a:r>
            <a:r>
              <a:rPr lang="fa-IR" sz="2600" b="1" dirty="0" smtClean="0">
                <a:cs typeface="B Nazanin" panose="00000400000000000000" pitchFamily="2" charset="-78"/>
              </a:rPr>
              <a:t>بودن را </a:t>
            </a:r>
            <a:r>
              <a:rPr lang="fa-IR" sz="2600" b="1" dirty="0">
                <a:cs typeface="B Nazanin" panose="00000400000000000000" pitchFamily="2" charset="-78"/>
              </a:rPr>
              <a:t>درک نمی کنند.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کاربران آن </a:t>
            </a:r>
            <a:r>
              <a:rPr lang="fa-IR" sz="2600" b="1" dirty="0">
                <a:cs typeface="B Nazanin" panose="00000400000000000000" pitchFamily="2" charset="-78"/>
              </a:rPr>
              <a:t>را به عنوان یک پیغام در تمام نقاط </a:t>
            </a:r>
            <a:r>
              <a:rPr lang="fa-IR" sz="2600" b="1" dirty="0" smtClean="0">
                <a:cs typeface="B Nazanin" panose="00000400000000000000" pitchFamily="2" charset="-78"/>
              </a:rPr>
              <a:t>تماس با وب سایت به طور متعدد </a:t>
            </a:r>
            <a:r>
              <a:rPr lang="fa-IR" sz="2600" b="1" dirty="0">
                <a:cs typeface="B Nazanin" panose="00000400000000000000" pitchFamily="2" charset="-78"/>
              </a:rPr>
              <a:t>درک میکنند.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ثبات</a:t>
            </a:r>
          </a:p>
          <a:p>
            <a:pPr algn="r" rtl="1"/>
            <a:r>
              <a:rPr lang="en-US" sz="1700" dirty="0"/>
              <a:t>Consistency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2645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5061176"/>
          </a:xfrm>
        </p:spPr>
        <p:txBody>
          <a:bodyPr>
            <a:normAutofit fontScale="925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>
                <a:cs typeface="B Nazanin" panose="00000400000000000000" pitchFamily="2" charset="-78"/>
              </a:rPr>
              <a:t>در یک وب سایت، عناصر نیز باید سازگار باشند. </a:t>
            </a:r>
            <a:endParaRPr lang="en-US" sz="28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کد </a:t>
            </a:r>
            <a:r>
              <a:rPr lang="fa-IR" sz="2800" b="1" dirty="0">
                <a:cs typeface="B Nazanin" panose="00000400000000000000" pitchFamily="2" charset="-78"/>
              </a:rPr>
              <a:t>رنگ یا </a:t>
            </a:r>
            <a:r>
              <a:rPr lang="fa-IR" sz="2800" b="1" dirty="0" smtClean="0">
                <a:cs typeface="B Nazanin" panose="00000400000000000000" pitchFamily="2" charset="-78"/>
              </a:rPr>
              <a:t> همان تم رنگ </a:t>
            </a:r>
            <a:r>
              <a:rPr lang="fa-IR" sz="2800" b="1" dirty="0">
                <a:cs typeface="B Nazanin" panose="00000400000000000000" pitchFamily="2" charset="-78"/>
              </a:rPr>
              <a:t>می تواند با موفقیت بسیاری برای حوزه ها یا ویژگی های </a:t>
            </a:r>
            <a:r>
              <a:rPr lang="fa-IR" sz="2800" b="1" dirty="0" smtClean="0">
                <a:cs typeface="B Nazanin" panose="00000400000000000000" pitchFamily="2" charset="-78"/>
              </a:rPr>
              <a:t>یک گروه </a:t>
            </a:r>
            <a:r>
              <a:rPr lang="fa-IR" sz="2800" b="1" dirty="0">
                <a:cs typeface="B Nazanin" panose="00000400000000000000" pitchFamily="2" charset="-78"/>
              </a:rPr>
              <a:t>در یک وب سایت استفاده شده باشد. برای </a:t>
            </a:r>
            <a:r>
              <a:rPr lang="fa-IR" sz="2800" b="1" dirty="0" smtClean="0">
                <a:cs typeface="B Nazanin" panose="00000400000000000000" pitchFamily="2" charset="-78"/>
              </a:rPr>
              <a:t>مثال اگر </a:t>
            </a:r>
            <a:r>
              <a:rPr lang="fa-IR" sz="2800" b="1" dirty="0">
                <a:cs typeface="B Nazanin" panose="00000400000000000000" pitchFamily="2" charset="-78"/>
              </a:rPr>
              <a:t>دکمه ی </a:t>
            </a:r>
            <a:r>
              <a:rPr lang="en-US" sz="2200" b="1" dirty="0">
                <a:cs typeface="B Nazanin" panose="00000400000000000000" pitchFamily="2" charset="-78"/>
              </a:rPr>
              <a:t>Help</a:t>
            </a:r>
            <a:r>
              <a:rPr lang="fa-IR" sz="2800" b="1" dirty="0">
                <a:cs typeface="B Nazanin" panose="00000400000000000000" pitchFamily="2" charset="-78"/>
              </a:rPr>
              <a:t> و جهت یابی </a:t>
            </a:r>
            <a:r>
              <a:rPr lang="en-US" sz="2200" b="1" dirty="0" smtClean="0">
                <a:cs typeface="B Nazanin" panose="00000400000000000000" pitchFamily="2" charset="-78"/>
              </a:rPr>
              <a:t>Help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35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رنگ زرد </a:t>
            </a:r>
            <a:r>
              <a:rPr lang="fa-IR" sz="2800" b="1" dirty="0">
                <a:cs typeface="B Nazanin" panose="00000400000000000000" pitchFamily="2" charset="-78"/>
              </a:rPr>
              <a:t>شوند، پس از آن کاربر به سرعت به زرد با حمایت و کمک مرتبط می شود.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sz="2800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این </a:t>
            </a:r>
            <a:r>
              <a:rPr lang="fa-IR" sz="2800" b="1" dirty="0">
                <a:cs typeface="B Nazanin" panose="00000400000000000000" pitchFamily="2" charset="-78"/>
              </a:rPr>
              <a:t>یکی دیگر از میانبرهای مفید برای </a:t>
            </a:r>
            <a:r>
              <a:rPr lang="fa-IR" sz="2800" b="1" dirty="0" smtClean="0">
                <a:cs typeface="B Nazanin" panose="00000400000000000000" pitchFamily="2" charset="-78"/>
              </a:rPr>
              <a:t>ساخت </a:t>
            </a:r>
            <a:r>
              <a:rPr lang="fa-IR" sz="2800" b="1" dirty="0">
                <a:cs typeface="B Nazanin" panose="00000400000000000000" pitchFamily="2" charset="-78"/>
              </a:rPr>
              <a:t>سایت قابل استفاده و دیداری است. </a:t>
            </a:r>
            <a:endParaRPr lang="en-US" sz="2800" b="1" dirty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68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3" y="1628800"/>
            <a:ext cx="7432313" cy="437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640960" cy="5061176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فاصله در صفحه </a:t>
            </a:r>
            <a:r>
              <a:rPr lang="fa-IR" sz="2600" b="1" dirty="0" smtClean="0">
                <a:cs typeface="B Nazanin" panose="00000400000000000000" pitchFamily="2" charset="-78"/>
              </a:rPr>
              <a:t>وب سایت </a:t>
            </a:r>
            <a:r>
              <a:rPr lang="fa-IR" sz="2600" b="1" dirty="0">
                <a:cs typeface="B Nazanin" panose="00000400000000000000" pitchFamily="2" charset="-78"/>
              </a:rPr>
              <a:t>اجازه می دهد چشم به راحتی بین تکه های اطلاعات رفت و آمد کند و اجازه ی اسکن </a:t>
            </a:r>
            <a:r>
              <a:rPr lang="fa-IR" sz="2600" b="1" dirty="0" smtClean="0">
                <a:cs typeface="B Nazanin" panose="00000400000000000000" pitchFamily="2" charset="-78"/>
              </a:rPr>
              <a:t>آنها را می </a:t>
            </a:r>
            <a:r>
              <a:rPr lang="fa-IR" sz="2600" b="1" dirty="0">
                <a:cs typeface="B Nazanin" panose="00000400000000000000" pitchFamily="2" charset="-78"/>
              </a:rPr>
              <a:t>دهد.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این </a:t>
            </a:r>
            <a:r>
              <a:rPr lang="fa-IR" sz="2600" b="1" dirty="0">
                <a:cs typeface="B Nazanin" panose="00000400000000000000" pitchFamily="2" charset="-78"/>
              </a:rPr>
              <a:t>می تواند با استفاده از آنچه که فضای سفید نامیده می شود،  انجام شود.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این </a:t>
            </a:r>
            <a:r>
              <a:rPr lang="fa-IR" sz="2600" b="1" dirty="0">
                <a:cs typeface="B Nazanin" panose="00000400000000000000" pitchFamily="2" charset="-78"/>
              </a:rPr>
              <a:t>فضا لزوما سفید </a:t>
            </a:r>
            <a:r>
              <a:rPr lang="fa-IR" sz="2600" b="1" dirty="0" smtClean="0">
                <a:cs typeface="B Nazanin" panose="00000400000000000000" pitchFamily="2" charset="-78"/>
              </a:rPr>
              <a:t>نیست بلکه فضایی </a:t>
            </a:r>
            <a:r>
              <a:rPr lang="fa-IR" sz="2600" b="1" dirty="0">
                <a:cs typeface="B Nazanin" panose="00000400000000000000" pitchFamily="2" charset="-78"/>
              </a:rPr>
              <a:t>خالی </a:t>
            </a:r>
            <a:r>
              <a:rPr lang="fa-IR" sz="2600" b="1" dirty="0" smtClean="0">
                <a:cs typeface="B Nazanin" panose="00000400000000000000" pitchFamily="2" charset="-78"/>
              </a:rPr>
              <a:t>است که به </a:t>
            </a:r>
            <a:r>
              <a:rPr lang="fa-IR" sz="2600" b="1" dirty="0">
                <a:cs typeface="B Nazanin" panose="00000400000000000000" pitchFamily="2" charset="-78"/>
              </a:rPr>
              <a:t>فضای بین عناصر در یک صفحه اشاره می کند</a:t>
            </a:r>
            <a:r>
              <a:rPr lang="fa-IR" sz="2600" b="1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نکته</a:t>
            </a:r>
            <a:r>
              <a:rPr lang="fa-IR" sz="2600" b="1" dirty="0" smtClean="0">
                <a:cs typeface="B Nazanin" panose="00000400000000000000" pitchFamily="2" charset="-78"/>
              </a:rPr>
              <a:t>: همیشه </a:t>
            </a:r>
            <a:r>
              <a:rPr lang="fa-IR" sz="2600" b="1" dirty="0">
                <a:cs typeface="B Nazanin" panose="00000400000000000000" pitchFamily="2" charset="-78"/>
              </a:rPr>
              <a:t>از صفحات بهم </a:t>
            </a:r>
            <a:r>
              <a:rPr lang="fa-IR" sz="2600" b="1" dirty="0" smtClean="0">
                <a:cs typeface="B Nazanin" panose="00000400000000000000" pitchFamily="2" charset="-78"/>
              </a:rPr>
              <a:t>ریخته دوری کنید</a:t>
            </a:r>
            <a:r>
              <a:rPr lang="fa-IR" sz="2600" b="1" dirty="0">
                <a:cs typeface="B Nazanin" panose="00000400000000000000" pitchFamily="2" charset="-78"/>
              </a:rPr>
              <a:t>. </a:t>
            </a:r>
            <a:endParaRPr lang="fa-IR" sz="2600" b="1" dirty="0" smtClean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فضای سفید</a:t>
            </a:r>
          </a:p>
          <a:p>
            <a:pPr algn="r" rtl="1"/>
            <a:r>
              <a:rPr lang="en-US" sz="1700" dirty="0"/>
              <a:t>White space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639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74281"/>
            <a:ext cx="4611786" cy="41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9512" y="5589240"/>
            <a:ext cx="8712968" cy="6480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با تغییر ظاهر وب سایت بازدید کنندگان 14 درصد افزایش یافته اند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9808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2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رنگ یک اثر روانی باور نکردنی بر مردم دارد. </a:t>
            </a:r>
            <a:endParaRPr lang="en-US" sz="26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بر </a:t>
            </a:r>
            <a:r>
              <a:rPr lang="fa-IR" sz="2600" b="1" dirty="0">
                <a:cs typeface="B Nazanin" panose="00000400000000000000" pitchFamily="2" charset="-78"/>
              </a:rPr>
              <a:t>اساس </a:t>
            </a:r>
            <a:r>
              <a:rPr lang="fa-IR" sz="2600" b="1" dirty="0" smtClean="0">
                <a:cs typeface="B Nazanin" panose="00000400000000000000" pitchFamily="2" charset="-78"/>
              </a:rPr>
              <a:t>فرهنگ ها ،  </a:t>
            </a:r>
            <a:r>
              <a:rPr lang="fa-IR" sz="2600" b="1" dirty="0">
                <a:cs typeface="B Nazanin" panose="00000400000000000000" pitchFamily="2" charset="-78"/>
              </a:rPr>
              <a:t>اولویت ها و نشانه های </a:t>
            </a:r>
            <a:r>
              <a:rPr lang="fa-IR" sz="2600" b="1" dirty="0" smtClean="0">
                <a:cs typeface="B Nazanin" panose="00000400000000000000" pitchFamily="2" charset="-78"/>
              </a:rPr>
              <a:t>آموخته شده </a:t>
            </a:r>
            <a:r>
              <a:rPr lang="fa-IR" sz="2600" b="1" dirty="0">
                <a:cs typeface="B Nazanin" panose="00000400000000000000" pitchFamily="2" charset="-78"/>
              </a:rPr>
              <a:t>ما، مردم رنگ ها را به روش های بسیار خاصی تفسیر می </a:t>
            </a:r>
            <a:r>
              <a:rPr lang="fa-IR" sz="2600" b="1" dirty="0" smtClean="0">
                <a:cs typeface="B Nazanin" panose="00000400000000000000" pitchFamily="2" charset="-78"/>
              </a:rPr>
              <a:t>کنند </a:t>
            </a:r>
            <a:r>
              <a:rPr lang="fa-IR" sz="2600" b="1" dirty="0">
                <a:cs typeface="B Nazanin" panose="00000400000000000000" pitchFamily="2" charset="-78"/>
              </a:rPr>
              <a:t>و این می تواند برای اطلاع رسانی و </a:t>
            </a:r>
            <a:r>
              <a:rPr lang="fa-IR" sz="2600" b="1" dirty="0" smtClean="0">
                <a:cs typeface="B Nazanin" panose="00000400000000000000" pitchFamily="2" charset="-78"/>
              </a:rPr>
              <a:t>هدایت کاربران </a:t>
            </a:r>
            <a:r>
              <a:rPr lang="fa-IR" sz="2600" b="1" dirty="0">
                <a:cs typeface="B Nazanin" panose="00000400000000000000" pitchFamily="2" charset="-78"/>
              </a:rPr>
              <a:t>مورد استفاده قرار گیرد.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تئوری </a:t>
            </a:r>
            <a:r>
              <a:rPr lang="fa-IR" sz="2600" b="1" dirty="0">
                <a:cs typeface="B Nazanin" panose="00000400000000000000" pitchFamily="2" charset="-78"/>
              </a:rPr>
              <a:t>رنگ آنلاین به اصول ترکیب رنگ برای </a:t>
            </a:r>
            <a:r>
              <a:rPr lang="fa-IR" sz="2600" b="1" dirty="0" smtClean="0">
                <a:cs typeface="B Nazanin" panose="00000400000000000000" pitchFamily="2" charset="-78"/>
              </a:rPr>
              <a:t>جذب بیشتر </a:t>
            </a:r>
            <a:r>
              <a:rPr lang="fa-IR" sz="2600" b="1" dirty="0">
                <a:cs typeface="B Nazanin" panose="00000400000000000000" pitchFamily="2" charset="-78"/>
              </a:rPr>
              <a:t>مردم به سمت نام تجاری شما و عرضه </a:t>
            </a:r>
            <a:r>
              <a:rPr lang="fa-IR" sz="2600" b="1" dirty="0" smtClean="0">
                <a:cs typeface="B Nazanin" panose="00000400000000000000" pitchFamily="2" charset="-78"/>
              </a:rPr>
              <a:t>آن </a:t>
            </a:r>
            <a:r>
              <a:rPr lang="fa-IR" sz="2600" b="1" dirty="0">
                <a:cs typeface="B Nazanin" panose="00000400000000000000" pitchFamily="2" charset="-78"/>
              </a:rPr>
              <a:t>اشاره </a:t>
            </a:r>
            <a:r>
              <a:rPr lang="fa-IR" sz="2600" b="1" dirty="0" smtClean="0">
                <a:cs typeface="B Nazanin" panose="00000400000000000000" pitchFamily="2" charset="-78"/>
              </a:rPr>
              <a:t>دارد.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تئوری رنگ</a:t>
            </a:r>
          </a:p>
          <a:p>
            <a:pPr algn="r" rtl="1"/>
            <a:r>
              <a:rPr lang="en-US" sz="1700" dirty="0" err="1"/>
              <a:t>Colour</a:t>
            </a:r>
            <a:r>
              <a:rPr lang="en-US" sz="1700" dirty="0"/>
              <a:t> theory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7988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9438393"/>
              </p:ext>
            </p:extLst>
          </p:nvPr>
        </p:nvGraphicFramePr>
        <p:xfrm>
          <a:off x="316234" y="260648"/>
          <a:ext cx="8504238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2657"/>
                <a:gridCol w="1811581"/>
              </a:tblGrid>
              <a:tr h="324232">
                <a:tc>
                  <a:txBody>
                    <a:bodyPr/>
                    <a:lstStyle/>
                    <a:p>
                      <a:pPr algn="ctr"/>
                      <a:r>
                        <a:rPr lang="fa-IR" sz="2600" b="1" dirty="0" smtClean="0">
                          <a:cs typeface="B Nazanin" panose="00000400000000000000" pitchFamily="2" charset="-78"/>
                        </a:rPr>
                        <a:t>توضیح</a:t>
                      </a:r>
                      <a:endParaRPr lang="en-US" sz="26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600" b="1" dirty="0" smtClean="0">
                          <a:cs typeface="B Nazanin" panose="00000400000000000000" pitchFamily="2" charset="-78"/>
                        </a:rPr>
                        <a:t>رنگ</a:t>
                      </a:r>
                      <a:endParaRPr lang="en-US" sz="2600" b="1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خوشبینانه و جوان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اغلب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برای جلب توجه خریداران استفاده می شود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cap="none" spc="0" dirty="0" smtClean="0">
                          <a:ln w="18000">
                            <a:solidFill>
                              <a:srgbClr val="FFFF00"/>
                            </a:solidFill>
                            <a:prstDash val="solid"/>
                            <a:miter lim="800000"/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cs typeface="B Nazanin" panose="00000400000000000000" pitchFamily="2" charset="-78"/>
                        </a:rPr>
                        <a:t>زرد</a:t>
                      </a:r>
                      <a:endParaRPr lang="en-US" sz="2200" b="1" cap="none" spc="0" dirty="0">
                        <a:ln w="18000">
                          <a:solidFill>
                            <a:srgbClr val="FFFF00"/>
                          </a:solidFill>
                          <a:prstDash val="solid"/>
                          <a:miter lim="800000"/>
                        </a:ln>
                        <a:solidFill>
                          <a:srgbClr val="FFFF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انرژی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ضربان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قلب را افزایش می دهد</a:t>
                      </a:r>
                    </a:p>
                    <a:p>
                      <a:pPr algn="r" rtl="1"/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اضطرار ایجاد میکند</a:t>
                      </a:r>
                    </a:p>
                    <a:p>
                      <a:pPr algn="r" rtl="1"/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اغلب در فروش و ترخیص کالا استفاده می گردد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b="1" cap="none" spc="0" dirty="0" smtClean="0">
                          <a:ln w="10541" cmpd="sng">
                            <a:solidFill>
                              <a:srgbClr val="FF0000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cs typeface="B Nazanin" panose="00000400000000000000" pitchFamily="2" charset="-78"/>
                        </a:rPr>
                        <a:t>قرمز</a:t>
                      </a:r>
                      <a:endParaRPr lang="en-US" sz="2200" b="1" cap="none" spc="0" dirty="0">
                        <a:ln w="10541" cmpd="sng">
                          <a:solidFill>
                            <a:srgbClr val="FF0000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احساس اعتماد و امنیت ایجاد میکند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اغلب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برای بانک ها و شرکت ها استفاده می گردد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ln>
                            <a:solidFill>
                              <a:srgbClr val="00B0F0"/>
                            </a:solidFill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cs typeface="B Nazanin" panose="00000400000000000000" pitchFamily="2" charset="-78"/>
                        </a:rPr>
                        <a:t>آبی</a:t>
                      </a:r>
                      <a:endParaRPr lang="en-US" sz="2200" dirty="0">
                        <a:ln>
                          <a:solidFill>
                            <a:srgbClr val="00B0F0"/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مرتبط با ثروت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ساده ترین رنگ برای چشمها برای پردازش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در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فروشگاه های الکترونیکی برای استراحت استفاده می گردد</a:t>
                      </a:r>
                      <a:endParaRPr lang="fa-IR" sz="18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00B05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cs typeface="B Nazanin" panose="00000400000000000000" pitchFamily="2" charset="-78"/>
                        </a:rPr>
                        <a:t>سبز</a:t>
                      </a:r>
                      <a:endParaRPr lang="en-US" sz="220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rgbClr val="00B05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مهاجم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ایجاد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یک تماس برای عمل به اشتراک گذاری ، خرید یا فروش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solidFill>
                            <a:srgbClr val="FFC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cs typeface="B Nazanin" panose="00000400000000000000" pitchFamily="2" charset="-78"/>
                        </a:rPr>
                        <a:t>نارنجی</a:t>
                      </a:r>
                      <a:endParaRPr lang="en-US" sz="2200" dirty="0">
                        <a:solidFill>
                          <a:srgbClr val="FFC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رمانتیک و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زنانه</a:t>
                      </a:r>
                    </a:p>
                    <a:p>
                      <a:pPr algn="r" rtl="1"/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برای محصولات بازاری برای زنان و دختران استفاده می گردد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solidFill>
                            <a:srgbClr val="FF3399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cs typeface="B Nazanin" panose="00000400000000000000" pitchFamily="2" charset="-78"/>
                        </a:rPr>
                        <a:t>صورتی</a:t>
                      </a:r>
                      <a:endParaRPr lang="en-US" sz="2200" dirty="0">
                        <a:solidFill>
                          <a:srgbClr val="FF3399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قدرتمند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و براق</a:t>
                      </a:r>
                    </a:p>
                    <a:p>
                      <a:pPr algn="r" rtl="1"/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در بازار محصولات لوکس دیده میشود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cs typeface="B Nazanin" panose="00000400000000000000" pitchFamily="2" charset="-78"/>
                        </a:rPr>
                        <a:t>سیاه</a:t>
                      </a:r>
                      <a:endParaRPr lang="en-US" sz="22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برای تسکین آرامش دیده می شود</a:t>
                      </a:r>
                    </a:p>
                    <a:p>
                      <a:pPr algn="r" rtl="1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اغلب در محصولات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زیبایی و ضد پیری استفاده می گردد</a:t>
                      </a:r>
                      <a:endParaRPr lang="en-US" sz="180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200" dirty="0" smtClean="0">
                          <a:solidFill>
                            <a:srgbClr val="990099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cs typeface="B Nazanin" panose="00000400000000000000" pitchFamily="2" charset="-78"/>
                        </a:rPr>
                        <a:t>بنفش</a:t>
                      </a:r>
                      <a:endParaRPr lang="en-US" sz="2200" dirty="0">
                        <a:solidFill>
                          <a:srgbClr val="990099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0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12967" cy="5040560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در بسیاری از جهات برای وب سایت ها راه‌های بی شماری برای موفق شدن در مراکز بازاریابی دیجیتال وجود دارد.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در واقع این وب سایت ها خانه ما هستند</a:t>
            </a:r>
            <a:r>
              <a:rPr lang="en-US" sz="2600" b="1" dirty="0" smtClean="0"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cs typeface="B Nazanin" panose="00000400000000000000" pitchFamily="2" charset="-78"/>
              </a:rPr>
              <a:t>در دنیای وب!</a:t>
            </a:r>
            <a:endParaRPr lang="en-US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آنها دارای یک ویترین هستند که شما باید نظارت و کنترل کاملی بر روی آنها داشته باشید که در وهله اول کاربران را برای یافتن اطلاعات بیشتر در مورد شما متوقف می سازد.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طراحی و توسعه وب شامل بیش از وب سایت ها  می باشد.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520" y="239913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مقدمه</a:t>
            </a:r>
            <a:r>
              <a:rPr 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/>
            </a:r>
            <a:br>
              <a:rPr lang="en-US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en-US" sz="1700" dirty="0"/>
              <a:t>Introduction</a:t>
            </a:r>
            <a:endParaRPr lang="en-US" sz="17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466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3" y="1412776"/>
            <a:ext cx="8712968" cy="4713387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برخی از کنوانسیون های طراحی وب مرتبط </a:t>
            </a:r>
            <a:r>
              <a:rPr lang="fa-IR" sz="2600" b="1" dirty="0" smtClean="0">
                <a:cs typeface="B Nazanin" panose="00000400000000000000" pitchFamily="2" charset="-78"/>
              </a:rPr>
              <a:t>با </a:t>
            </a:r>
            <a:r>
              <a:rPr lang="fa-IR" sz="2600" b="1" dirty="0">
                <a:cs typeface="B Nazanin" panose="00000400000000000000" pitchFamily="2" charset="-78"/>
              </a:rPr>
              <a:t>رنگ که شما باید بدانید در زیر وجود دارد</a:t>
            </a:r>
            <a:r>
              <a:rPr lang="fa-IR" sz="2600" b="1" dirty="0" smtClean="0">
                <a:cs typeface="B Nazanin" panose="00000400000000000000" pitchFamily="2" charset="-78"/>
              </a:rPr>
              <a:t>: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قرمز</a:t>
            </a:r>
            <a:r>
              <a:rPr lang="fa-IR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600" b="1" dirty="0">
                <a:cs typeface="B Nazanin" panose="00000400000000000000" pitchFamily="2" charset="-78"/>
              </a:rPr>
              <a:t>برای هشدارها، پیغام های خطا و مشکلات استفاده می شود. 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سبز</a:t>
            </a:r>
            <a:r>
              <a:rPr lang="fa-IR" sz="2600" b="1" dirty="0">
                <a:cs typeface="B Nazanin" panose="00000400000000000000" pitchFamily="2" charset="-78"/>
              </a:rPr>
              <a:t> برای اقدامات موفق، گام های بعدی و ثبت درست استفاده می شود. 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B Nazanin" panose="00000400000000000000" pitchFamily="2" charset="-78"/>
              </a:rPr>
              <a:t>آبی</a:t>
            </a:r>
            <a:r>
              <a:rPr lang="fa-IR" sz="2600" b="1" dirty="0"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cs typeface="B Nazanin" panose="00000400000000000000" pitchFamily="2" charset="-78"/>
              </a:rPr>
              <a:t>که بهتر </a:t>
            </a:r>
            <a:r>
              <a:rPr lang="fa-IR" sz="2600" b="1" dirty="0">
                <a:cs typeface="B Nazanin" panose="00000400000000000000" pitchFamily="2" charset="-78"/>
              </a:rPr>
              <a:t>است برای لینک ها استفاده شود</a:t>
            </a:r>
            <a:r>
              <a:rPr lang="fa-IR" sz="2600" b="1" dirty="0" smtClean="0">
                <a:cs typeface="B Nazanin" panose="00000400000000000000" pitchFamily="2" charset="-78"/>
              </a:rPr>
              <a:t>.</a:t>
            </a:r>
          </a:p>
          <a:p>
            <a:pPr marL="0" lvl="0" indent="0" algn="r" rtl="1">
              <a:buNone/>
            </a:pPr>
            <a:endParaRPr lang="fa-IR" sz="2600" b="1" dirty="0">
              <a:cs typeface="B Nazanin" panose="00000400000000000000" pitchFamily="2" charset="-78"/>
            </a:endParaRPr>
          </a:p>
          <a:p>
            <a:pPr marL="0" lv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04" y="5301208"/>
            <a:ext cx="5600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143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چرخه </a:t>
            </a:r>
            <a:r>
              <a:rPr lang="fa-IR" sz="2600" b="1" dirty="0">
                <a:cs typeface="B Nazanin" panose="00000400000000000000" pitchFamily="2" charset="-78"/>
              </a:rPr>
              <a:t>رنگ کمک میکند تا طراحان رنگهایی را که به خوبی با هم کار می کنند و یک طرح </a:t>
            </a:r>
            <a:r>
              <a:rPr lang="fa-IR" sz="2600" b="1" dirty="0" smtClean="0">
                <a:cs typeface="B Nazanin" panose="00000400000000000000" pitchFamily="2" charset="-78"/>
              </a:rPr>
              <a:t>رنگی </a:t>
            </a:r>
            <a:r>
              <a:rPr lang="fa-IR" sz="2600" b="1" dirty="0">
                <a:cs typeface="B Nazanin" panose="00000400000000000000" pitchFamily="2" charset="-78"/>
              </a:rPr>
              <a:t>را ایجاد می </a:t>
            </a:r>
            <a:r>
              <a:rPr lang="fa-IR" sz="2600" b="1" dirty="0" smtClean="0">
                <a:cs typeface="B Nazanin" panose="00000400000000000000" pitchFamily="2" charset="-78"/>
              </a:rPr>
              <a:t>کنند </a:t>
            </a:r>
            <a:r>
              <a:rPr lang="fa-IR" sz="2600" b="1" dirty="0">
                <a:cs typeface="B Nazanin" panose="00000400000000000000" pitchFamily="2" charset="-78"/>
              </a:rPr>
              <a:t>پیدا کنند. رنگ هایی که مخالف یکدیگر به نظر می </a:t>
            </a:r>
            <a:r>
              <a:rPr lang="fa-IR" sz="2600" b="1" dirty="0" smtClean="0">
                <a:cs typeface="B Nazanin" panose="00000400000000000000" pitchFamily="2" charset="-78"/>
              </a:rPr>
              <a:t>رسند </a:t>
            </a:r>
            <a:r>
              <a:rPr lang="fa-IR" sz="2600" b="1" dirty="0">
                <a:cs typeface="B Nazanin" panose="00000400000000000000" pitchFamily="2" charset="-78"/>
              </a:rPr>
              <a:t>شبیه قرمز و </a:t>
            </a:r>
            <a:r>
              <a:rPr lang="fa-IR" sz="2600" b="1" dirty="0" smtClean="0">
                <a:cs typeface="B Nazanin" panose="00000400000000000000" pitchFamily="2" charset="-78"/>
              </a:rPr>
              <a:t>سبز </a:t>
            </a:r>
            <a:r>
              <a:rPr lang="fa-IR" sz="2600" b="1" dirty="0">
                <a:cs typeface="B Nazanin" panose="00000400000000000000" pitchFamily="2" charset="-78"/>
              </a:rPr>
              <a:t>به عنوان رنگ های مکمل شناخته شده اند.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به </a:t>
            </a:r>
            <a:r>
              <a:rPr lang="fa-IR" sz="2600" b="1" dirty="0">
                <a:cs typeface="B Nazanin" panose="00000400000000000000" pitchFamily="2" charset="-78"/>
              </a:rPr>
              <a:t>عنوان </a:t>
            </a:r>
            <a:r>
              <a:rPr lang="fa-IR" sz="2600" b="1" dirty="0" smtClean="0">
                <a:cs typeface="B Nazanin" panose="00000400000000000000" pitchFamily="2" charset="-78"/>
              </a:rPr>
              <a:t>مثال قرمز </a:t>
            </a:r>
            <a:r>
              <a:rPr lang="fa-IR" sz="2600" b="1" dirty="0">
                <a:cs typeface="B Nazanin" panose="00000400000000000000" pitchFamily="2" charset="-78"/>
              </a:rPr>
              <a:t>و سبز اغلب برای دکمه هایی که نزدیک به هم هستند به عنوان تمایز رنگ ها مورد استفاده قرار میگیرند و هم دیگر را برجسته </a:t>
            </a:r>
            <a:r>
              <a:rPr lang="fa-IR" sz="2600" b="1" dirty="0" smtClean="0">
                <a:cs typeface="B Nazanin" panose="00000400000000000000" pitchFamily="2" charset="-78"/>
              </a:rPr>
              <a:t>می کنند.</a:t>
            </a:r>
            <a:endParaRPr lang="en-US" sz="2600" b="1" dirty="0" smtClean="0">
              <a:cs typeface="B Nazanin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57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568952" cy="5061176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تضاد در </a:t>
            </a:r>
            <a:r>
              <a:rPr lang="fa-IR" sz="2600" b="1" dirty="0">
                <a:cs typeface="B Nazanin" panose="00000400000000000000" pitchFamily="2" charset="-78"/>
              </a:rPr>
              <a:t>هنگام نمایش متن </a:t>
            </a:r>
            <a:r>
              <a:rPr lang="fa-IR" sz="2600" b="1" dirty="0" smtClean="0">
                <a:cs typeface="B Nazanin" panose="00000400000000000000" pitchFamily="2" charset="-78"/>
              </a:rPr>
              <a:t>به صورت آنلاین </a:t>
            </a:r>
            <a:r>
              <a:rPr lang="fa-IR" sz="2600" b="1" dirty="0">
                <a:cs typeface="B Nazanin" panose="00000400000000000000" pitchFamily="2" charset="-78"/>
              </a:rPr>
              <a:t>بسیار مهم است.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اگر </a:t>
            </a:r>
            <a:r>
              <a:rPr lang="fa-IR" sz="2600" b="1" dirty="0">
                <a:cs typeface="B Nazanin" panose="00000400000000000000" pitchFamily="2" charset="-78"/>
              </a:rPr>
              <a:t>متن و پس زمینه هم رنگ هستند و هیچ تضادی وجود ندارد، این بدان معنی است که متن قابل خواندن نخواهد بود. 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بهترین </a:t>
            </a:r>
            <a:r>
              <a:rPr lang="fa-IR" sz="2600" b="1" dirty="0" smtClean="0">
                <a:cs typeface="B Nazanin" panose="00000400000000000000" pitchFamily="2" charset="-78"/>
              </a:rPr>
              <a:t>راه </a:t>
            </a:r>
            <a:r>
              <a:rPr lang="fa-IR" sz="2600" b="1" dirty="0">
                <a:cs typeface="B Nazanin" panose="00000400000000000000" pitchFamily="2" charset="-78"/>
              </a:rPr>
              <a:t>استفاده از یک رنگ پس زمینه روشن و یک رنگ تیره برای متن است. متن سیاه بر یک زمینه خاکستری روشن یا سفید به خوبی کار می کند.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تضاد </a:t>
            </a:r>
            <a:r>
              <a:rPr lang="fa-IR" sz="2600" b="1" dirty="0">
                <a:cs typeface="B Nazanin" panose="00000400000000000000" pitchFamily="2" charset="-78"/>
              </a:rPr>
              <a:t>همچنین یک روش خوب برای جلب خواننده شما </a:t>
            </a:r>
            <a:r>
              <a:rPr lang="fa-IR" sz="2600" b="1" dirty="0" smtClean="0">
                <a:cs typeface="B Nazanin" panose="00000400000000000000" pitchFamily="2" charset="-78"/>
              </a:rPr>
              <a:t>و </a:t>
            </a:r>
            <a:r>
              <a:rPr lang="fa-IR" sz="2600" b="1" dirty="0">
                <a:cs typeface="B Nazanin" panose="00000400000000000000" pitchFamily="2" charset="-78"/>
              </a:rPr>
              <a:t>تفاوت قائل شدن بین جنبه های مختلف صفحه است.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50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رنگ همچنین معانی مختلفی را برای مردم </a:t>
            </a:r>
            <a:r>
              <a:rPr lang="fa-IR" sz="2600" b="1" dirty="0" smtClean="0">
                <a:cs typeface="B Nazanin" panose="00000400000000000000" pitchFamily="2" charset="-78"/>
              </a:rPr>
              <a:t>مختلف ایجاد </a:t>
            </a:r>
            <a:r>
              <a:rPr lang="fa-IR" sz="2600" b="1" dirty="0">
                <a:cs typeface="B Nazanin" panose="00000400000000000000" pitchFamily="2" charset="-78"/>
              </a:rPr>
              <a:t>میکند. 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شما باید اطمینان حاصل کنید که این معانی را برای کاربرانی که </a:t>
            </a:r>
            <a:r>
              <a:rPr lang="fa-IR" sz="2600" b="1" dirty="0" smtClean="0">
                <a:cs typeface="B Nazanin" panose="00000400000000000000" pitchFamily="2" charset="-78"/>
              </a:rPr>
              <a:t>شما آنها را هدف قرار داده اید به </a:t>
            </a:r>
            <a:r>
              <a:rPr lang="fa-IR" sz="2600" b="1" dirty="0">
                <a:cs typeface="B Nazanin" panose="00000400000000000000" pitchFamily="2" charset="-78"/>
              </a:rPr>
              <a:t>خوبی می دانید.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برای </a:t>
            </a:r>
            <a:r>
              <a:rPr lang="fa-IR" sz="2600" b="1" dirty="0">
                <a:cs typeface="B Nazanin" panose="00000400000000000000" pitchFamily="2" charset="-78"/>
              </a:rPr>
              <a:t>مثال </a:t>
            </a:r>
            <a:r>
              <a:rPr lang="fa-IR" sz="2600" b="1" dirty="0" smtClean="0">
                <a:cs typeface="B Nazanin" panose="00000400000000000000" pitchFamily="2" charset="-78"/>
              </a:rPr>
              <a:t>رنگ قرمز </a:t>
            </a:r>
            <a:r>
              <a:rPr lang="fa-IR" sz="2600" b="1" dirty="0">
                <a:cs typeface="B Nazanin" panose="00000400000000000000" pitchFamily="2" charset="-78"/>
              </a:rPr>
              <a:t>دلالت بر شانس در فرهنگ های آسیایی </a:t>
            </a:r>
            <a:r>
              <a:rPr lang="fa-IR" sz="2600" b="1" dirty="0" smtClean="0">
                <a:cs typeface="B Nazanin" panose="00000400000000000000" pitchFamily="2" charset="-78"/>
              </a:rPr>
              <a:t>دارد اما به معنی </a:t>
            </a:r>
            <a:r>
              <a:rPr lang="fa-IR" sz="2600" b="1" dirty="0">
                <a:cs typeface="B Nazanin" panose="00000400000000000000" pitchFamily="2" charset="-78"/>
              </a:rPr>
              <a:t>خطر در بسیاری از فرهنگ های غربی </a:t>
            </a:r>
            <a:r>
              <a:rPr lang="fa-IR" sz="2600" b="1" dirty="0" smtClean="0">
                <a:cs typeface="B Nazanin" panose="00000400000000000000" pitchFamily="2" charset="-78"/>
              </a:rPr>
              <a:t>است.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77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2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عناصر یا المان هایی </a:t>
            </a:r>
            <a:r>
              <a:rPr lang="fa-IR" sz="2600" b="1" dirty="0">
                <a:cs typeface="B Nazanin" panose="00000400000000000000" pitchFamily="2" charset="-78"/>
              </a:rPr>
              <a:t>از قبیل رنگ های آرم </a:t>
            </a:r>
            <a:r>
              <a:rPr lang="fa-IR" sz="2600" b="1" dirty="0" smtClean="0">
                <a:cs typeface="B Nazanin" panose="00000400000000000000" pitchFamily="2" charset="-78"/>
              </a:rPr>
              <a:t>و....  </a:t>
            </a:r>
            <a:r>
              <a:rPr lang="fa-IR" sz="2600" b="1" dirty="0">
                <a:cs typeface="B Nazanin" panose="00000400000000000000" pitchFamily="2" charset="-78"/>
              </a:rPr>
              <a:t>نام تجاری شما را نشان می دهند. آخرین نسخه از این </a:t>
            </a:r>
            <a:r>
              <a:rPr lang="fa-IR" sz="2600" b="1" dirty="0" smtClean="0">
                <a:cs typeface="B Nazanin" panose="00000400000000000000" pitchFamily="2" charset="-78"/>
              </a:rPr>
              <a:t>عناصر با </a:t>
            </a:r>
            <a:r>
              <a:rPr lang="fa-IR" sz="2600" b="1" dirty="0">
                <a:cs typeface="B Nazanin" panose="00000400000000000000" pitchFamily="2" charset="-78"/>
              </a:rPr>
              <a:t>نام تجاری نیاز به در دسترس بودن برای طراح یا بازاریابی </a:t>
            </a:r>
            <a:r>
              <a:rPr lang="fa-IR" sz="2600" b="1" dirty="0" smtClean="0">
                <a:cs typeface="B Nazanin" panose="00000400000000000000" pitchFamily="2" charset="-78"/>
              </a:rPr>
              <a:t>طراحی </a:t>
            </a:r>
            <a:r>
              <a:rPr lang="fa-IR" sz="2600" b="1" dirty="0">
                <a:cs typeface="B Nazanin" panose="00000400000000000000" pitchFamily="2" charset="-78"/>
              </a:rPr>
              <a:t>وب سایت </a:t>
            </a:r>
            <a:r>
              <a:rPr lang="fa-IR" sz="2600" b="1" dirty="0" smtClean="0">
                <a:cs typeface="B Nazanin" panose="00000400000000000000" pitchFamily="2" charset="-78"/>
              </a:rPr>
              <a:t>شما </a:t>
            </a:r>
            <a:r>
              <a:rPr lang="fa-IR" sz="2600" b="1" dirty="0">
                <a:cs typeface="B Nazanin" panose="00000400000000000000" pitchFamily="2" charset="-78"/>
              </a:rPr>
              <a:t>دارد.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گرفتن عنصر یا المان </a:t>
            </a:r>
            <a:r>
              <a:rPr lang="fa-IR" sz="2600" b="1" dirty="0">
                <a:cs typeface="B Nazanin" panose="00000400000000000000" pitchFamily="2" charset="-78"/>
              </a:rPr>
              <a:t>با نام تجاری درست برای طراحان در یک فرمت با کیفیت خوب که آنها می توانند با دسترسی </a:t>
            </a:r>
            <a:r>
              <a:rPr lang="fa-IR" sz="2600" b="1" dirty="0" smtClean="0">
                <a:cs typeface="B Nazanin" panose="00000400000000000000" pitchFamily="2" charset="-78"/>
              </a:rPr>
              <a:t>آسان </a:t>
            </a:r>
            <a:r>
              <a:rPr lang="fa-IR" sz="2600" b="1" dirty="0">
                <a:cs typeface="B Nazanin" panose="00000400000000000000" pitchFamily="2" charset="-78"/>
              </a:rPr>
              <a:t>در زمان صرفه جویی کنند و از اشتباهات سنگین جلوگیری </a:t>
            </a:r>
            <a:r>
              <a:rPr lang="fa-IR" sz="2600" b="1" dirty="0" smtClean="0">
                <a:cs typeface="B Nazanin" panose="00000400000000000000" pitchFamily="2" charset="-78"/>
              </a:rPr>
              <a:t>کنند تا با </a:t>
            </a:r>
            <a:r>
              <a:rPr lang="fa-IR" sz="2600" b="1" dirty="0">
                <a:cs typeface="B Nazanin" panose="00000400000000000000" pitchFamily="2" charset="-78"/>
              </a:rPr>
              <a:t>انجام این </a:t>
            </a:r>
            <a:r>
              <a:rPr lang="fa-IR" sz="2600" b="1" dirty="0" smtClean="0">
                <a:cs typeface="B Nazanin" panose="00000400000000000000" pitchFamily="2" charset="-78"/>
              </a:rPr>
              <a:t>کار وب سایت شما </a:t>
            </a:r>
            <a:r>
              <a:rPr lang="fa-IR" sz="2600" b="1" dirty="0">
                <a:cs typeface="B Nazanin" panose="00000400000000000000" pitchFamily="2" charset="-78"/>
              </a:rPr>
              <a:t>با نسخه ی غلطی از لوگوی شما یا با رنگ های نام تجاری </a:t>
            </a:r>
            <a:r>
              <a:rPr lang="fa-IR" sz="2600" b="1" dirty="0" smtClean="0">
                <a:cs typeface="B Nazanin" panose="00000400000000000000" pitchFamily="2" charset="-78"/>
              </a:rPr>
              <a:t>نادرست </a:t>
            </a:r>
            <a:r>
              <a:rPr lang="fa-IR" sz="2600" b="1" dirty="0">
                <a:cs typeface="B Nazanin" panose="00000400000000000000" pitchFamily="2" charset="-78"/>
              </a:rPr>
              <a:t>طراحی نشده باشند. 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جمع آوری و تلفیق دارایی های طراحی </a:t>
            </a:r>
            <a:r>
              <a:rPr lang="fa-IR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شده</a:t>
            </a:r>
          </a:p>
          <a:p>
            <a:pPr algn="r" rtl="1"/>
            <a:r>
              <a:rPr lang="en-US" sz="1700" dirty="0"/>
              <a:t>Collecting and collating design assets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59156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2"/>
          </a:xfrm>
        </p:spPr>
        <p:txBody>
          <a:bodyPr>
            <a:normAutofit fontScale="85000" lnSpcReduction="20000"/>
          </a:bodyPr>
          <a:lstStyle/>
          <a:p>
            <a:pPr marL="0" lvl="0" indent="0" algn="just" rtl="1">
              <a:lnSpc>
                <a:spcPct val="150000"/>
              </a:lnSpc>
              <a:buNone/>
            </a:pPr>
            <a:r>
              <a:rPr lang="fa-IR" sz="3500" b="1" dirty="0">
                <a:cs typeface="B Nazanin" panose="00000400000000000000" pitchFamily="2" charset="-78"/>
              </a:rPr>
              <a:t>لوگو</a:t>
            </a:r>
            <a:r>
              <a:rPr lang="fa-IR" sz="2800" b="1" dirty="0">
                <a:cs typeface="B Nazanin" panose="00000400000000000000" pitchFamily="2" charset="-78"/>
              </a:rPr>
              <a:t> یا دیگر عناصر برندی </a:t>
            </a:r>
            <a:r>
              <a:rPr lang="fa-IR" sz="2800" b="1" dirty="0" smtClean="0">
                <a:cs typeface="B Nazanin" panose="00000400000000000000" pitchFamily="2" charset="-78"/>
              </a:rPr>
              <a:t>کلیدی </a:t>
            </a:r>
            <a:r>
              <a:rPr lang="fa-IR" sz="2800" b="1" dirty="0">
                <a:cs typeface="B Nazanin" panose="00000400000000000000" pitchFamily="2" charset="-78"/>
              </a:rPr>
              <a:t>می توانند در فرمت تصویرگر (</a:t>
            </a:r>
            <a:r>
              <a:rPr lang="en-US" sz="2200" b="1" dirty="0" err="1">
                <a:cs typeface="B Nazanin" panose="00000400000000000000" pitchFamily="2" charset="-78"/>
              </a:rPr>
              <a:t>ai</a:t>
            </a:r>
            <a:r>
              <a:rPr lang="fa-IR" sz="2800" b="1" dirty="0">
                <a:cs typeface="B Nazanin" panose="00000400000000000000" pitchFamily="2" charset="-78"/>
              </a:rPr>
              <a:t>) یا فرمت فتوشاپ (</a:t>
            </a:r>
            <a:r>
              <a:rPr lang="en-US" sz="2200" b="1" dirty="0">
                <a:cs typeface="B Nazanin" panose="00000400000000000000" pitchFamily="2" charset="-78"/>
              </a:rPr>
              <a:t>PSD</a:t>
            </a:r>
            <a:r>
              <a:rPr lang="fa-IR" sz="2800" b="1" dirty="0">
                <a:cs typeface="B Nazanin" panose="00000400000000000000" pitchFamily="2" charset="-78"/>
              </a:rPr>
              <a:t>) باشند</a:t>
            </a:r>
            <a:r>
              <a:rPr lang="fa-IR" sz="2800" b="1" dirty="0" smtClean="0">
                <a:cs typeface="B Nazanin" panose="00000400000000000000" pitchFamily="2" charset="-78"/>
              </a:rPr>
              <a:t>.</a:t>
            </a: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بهترین </a:t>
            </a:r>
            <a:r>
              <a:rPr lang="fa-IR" sz="2800" b="1" dirty="0">
                <a:cs typeface="B Nazanin" panose="00000400000000000000" pitchFamily="2" charset="-78"/>
              </a:rPr>
              <a:t>شیوه </a:t>
            </a:r>
            <a:r>
              <a:rPr lang="fa-IR" sz="2800" b="1" dirty="0" smtClean="0">
                <a:cs typeface="B Nazanin" panose="00000400000000000000" pitchFamily="2" charset="-78"/>
              </a:rPr>
              <a:t>این است </a:t>
            </a:r>
            <a:r>
              <a:rPr lang="fa-IR" sz="2800" b="1" dirty="0">
                <a:cs typeface="B Nazanin" panose="00000400000000000000" pitchFamily="2" charset="-78"/>
              </a:rPr>
              <a:t>که لوگوی خود را با استفاده از گرافیک برداری طراحی کنید.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اگر </a:t>
            </a:r>
            <a:r>
              <a:rPr lang="fa-IR" sz="2800" b="1" dirty="0">
                <a:cs typeface="B Nazanin" panose="00000400000000000000" pitchFamily="2" charset="-78"/>
              </a:rPr>
              <a:t>لوگوی شما یا دیگر </a:t>
            </a:r>
            <a:r>
              <a:rPr lang="fa-IR" sz="2800" b="1" dirty="0" smtClean="0">
                <a:cs typeface="B Nazanin" panose="00000400000000000000" pitchFamily="2" charset="-78"/>
              </a:rPr>
              <a:t>عناصر برندی </a:t>
            </a:r>
            <a:r>
              <a:rPr lang="fa-IR" sz="2800" b="1" dirty="0">
                <a:cs typeface="B Nazanin" panose="00000400000000000000" pitchFamily="2" charset="-78"/>
              </a:rPr>
              <a:t>شما در این فرمت ایجاد نشده </a:t>
            </a:r>
            <a:r>
              <a:rPr lang="fa-IR" sz="2800" b="1" dirty="0" smtClean="0">
                <a:cs typeface="B Nazanin" panose="00000400000000000000" pitchFamily="2" charset="-78"/>
              </a:rPr>
              <a:t>باشند </a:t>
            </a:r>
            <a:r>
              <a:rPr lang="fa-IR" sz="2800" b="1" dirty="0">
                <a:cs typeface="B Nazanin" panose="00000400000000000000" pitchFamily="2" charset="-78"/>
              </a:rPr>
              <a:t>آنها می توانند بدون اتلاف کیفیت بزرگ شوند. 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800" b="1" dirty="0" smtClean="0">
                <a:cs typeface="B Nazanin" panose="00000400000000000000" pitchFamily="2" charset="-78"/>
              </a:rPr>
              <a:t>فرمت </a:t>
            </a:r>
            <a:r>
              <a:rPr lang="fa-IR" sz="2800" b="1" dirty="0">
                <a:cs typeface="B Nazanin" panose="00000400000000000000" pitchFamily="2" charset="-78"/>
              </a:rPr>
              <a:t>های دیگر اجازه ی مقیاس بندی را ندارند و اگر بزرگتر از </a:t>
            </a:r>
            <a:r>
              <a:rPr lang="fa-IR" sz="2800" b="1" dirty="0" smtClean="0">
                <a:cs typeface="B Nazanin" panose="00000400000000000000" pitchFamily="2" charset="-78"/>
              </a:rPr>
              <a:t>مقصود </a:t>
            </a:r>
            <a:r>
              <a:rPr lang="fa-IR" sz="2800" b="1" dirty="0">
                <a:cs typeface="B Nazanin" panose="00000400000000000000" pitchFamily="2" charset="-78"/>
              </a:rPr>
              <a:t>طراح اصلی نمایش داده شوند، به یک تصویر با کیفیت </a:t>
            </a:r>
            <a:r>
              <a:rPr lang="fa-IR" sz="2800" b="1" dirty="0" smtClean="0">
                <a:cs typeface="B Nazanin" panose="00000400000000000000" pitchFamily="2" charset="-78"/>
              </a:rPr>
              <a:t>پایین تبدیل خواهد </a:t>
            </a:r>
            <a:r>
              <a:rPr lang="fa-IR" sz="2800" b="1" dirty="0">
                <a:cs typeface="B Nazanin" panose="00000400000000000000" pitchFamily="2" charset="-78"/>
              </a:rPr>
              <a:t>شد. اگر شما یک نسخه ی برداری از لوگوی در دسترستان نداشته باشید، پس شما باید مطمئن شوید که </a:t>
            </a:r>
            <a:r>
              <a:rPr lang="fa-IR" sz="2800" b="1" dirty="0" smtClean="0">
                <a:cs typeface="B Nazanin" panose="00000400000000000000" pitchFamily="2" charset="-78"/>
              </a:rPr>
              <a:t>تصویر </a:t>
            </a:r>
            <a:r>
              <a:rPr lang="fa-IR" sz="2800" b="1" dirty="0">
                <a:cs typeface="B Nazanin" panose="00000400000000000000" pitchFamily="2" charset="-78"/>
              </a:rPr>
              <a:t>شما حداقل 1000 پیکسلی </a:t>
            </a:r>
            <a:r>
              <a:rPr lang="fa-IR" sz="2800" b="1" dirty="0" smtClean="0">
                <a:cs typeface="B Nazanin" panose="00000400000000000000" pitchFamily="2" charset="-78"/>
              </a:rPr>
              <a:t>است</a:t>
            </a:r>
            <a:r>
              <a:rPr lang="fa-IR" sz="2800" b="1" dirty="0">
                <a:cs typeface="B Nazanin" panose="00000400000000000000" pitchFamily="2" charset="-78"/>
              </a:rPr>
              <a:t>!</a:t>
            </a:r>
            <a:endParaRPr lang="en-US" sz="2800" b="1" dirty="0">
              <a:cs typeface="B Nazanin" panose="00000400000000000000" pitchFamily="2" charset="-78"/>
            </a:endParaRPr>
          </a:p>
          <a:p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43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2"/>
          </a:xfrm>
        </p:spPr>
        <p:txBody>
          <a:bodyPr>
            <a:noAutofit/>
          </a:bodyPr>
          <a:lstStyle/>
          <a:p>
            <a:pPr marL="0" lvl="0" indent="0" algn="just" rtl="1">
              <a:lnSpc>
                <a:spcPct val="150000"/>
              </a:lnSpc>
              <a:buNone/>
            </a:pPr>
            <a:r>
              <a:rPr lang="fa-IR" sz="3000" b="1" dirty="0" smtClean="0">
                <a:cs typeface="B Nazanin" panose="00000400000000000000" pitchFamily="2" charset="-78"/>
              </a:rPr>
              <a:t>کتابخانه تصویری</a:t>
            </a:r>
            <a:r>
              <a:rPr lang="fa-IR" sz="2600" b="1" dirty="0" smtClean="0">
                <a:cs typeface="B Nazanin" panose="00000400000000000000" pitchFamily="2" charset="-78"/>
              </a:rPr>
              <a:t> عکس </a:t>
            </a:r>
            <a:r>
              <a:rPr lang="fa-IR" sz="2600" b="1" dirty="0">
                <a:cs typeface="B Nazanin" panose="00000400000000000000" pitchFamily="2" charset="-78"/>
              </a:rPr>
              <a:t>ها و تصاویر می توانند به صورت آنلاین </a:t>
            </a:r>
            <a:r>
              <a:rPr lang="fa-IR" sz="2600" b="1" dirty="0" smtClean="0">
                <a:cs typeface="B Nazanin" panose="00000400000000000000" pitchFamily="2" charset="-78"/>
              </a:rPr>
              <a:t>گروه بندی </a:t>
            </a:r>
            <a:r>
              <a:rPr lang="fa-IR" sz="2600" b="1" dirty="0">
                <a:cs typeface="B Nazanin" panose="00000400000000000000" pitchFamily="2" charset="-78"/>
              </a:rPr>
              <a:t>شده </a:t>
            </a:r>
            <a:r>
              <a:rPr lang="fa-IR" sz="2600" b="1" dirty="0" smtClean="0">
                <a:cs typeface="B Nazanin" panose="00000400000000000000" pitchFamily="2" charset="-78"/>
              </a:rPr>
              <a:t>باشند که </a:t>
            </a:r>
            <a:r>
              <a:rPr lang="fa-IR" sz="2600" b="1" dirty="0">
                <a:cs typeface="B Nazanin" panose="00000400000000000000" pitchFamily="2" charset="-78"/>
              </a:rPr>
              <a:t>در آن طراح می تواند </a:t>
            </a:r>
            <a:r>
              <a:rPr lang="fa-IR" sz="2600" b="1" dirty="0" smtClean="0">
                <a:cs typeface="B Nazanin" panose="00000400000000000000" pitchFamily="2" charset="-78"/>
              </a:rPr>
              <a:t>با </a:t>
            </a:r>
            <a:r>
              <a:rPr lang="fa-IR" sz="2600" b="1" dirty="0">
                <a:cs typeface="B Nazanin" panose="00000400000000000000" pitchFamily="2" charset="-78"/>
              </a:rPr>
              <a:t>یک ورود به آنها دسترسی داشته باشد. آنها همچنین می </a:t>
            </a:r>
            <a:r>
              <a:rPr lang="fa-IR" sz="2600" b="1" dirty="0" smtClean="0">
                <a:cs typeface="B Nazanin" panose="00000400000000000000" pitchFamily="2" charset="-78"/>
              </a:rPr>
              <a:t>توانند توسط یک سی </a:t>
            </a:r>
            <a:r>
              <a:rPr lang="fa-IR" sz="2600" b="1" dirty="0">
                <a:cs typeface="B Nazanin" panose="00000400000000000000" pitchFamily="2" charset="-78"/>
              </a:rPr>
              <a:t>دی ارسال شوند.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اطمینان </a:t>
            </a:r>
            <a:r>
              <a:rPr lang="fa-IR" sz="2600" b="1" dirty="0">
                <a:cs typeface="B Nazanin" panose="00000400000000000000" pitchFamily="2" charset="-78"/>
              </a:rPr>
              <a:t>حاصل کنید که تصاویر با کیفیت کافی هستند. </a:t>
            </a:r>
            <a:r>
              <a:rPr lang="fa-IR" sz="2600" b="1" dirty="0" smtClean="0">
                <a:cs typeface="B Nazanin" panose="00000400000000000000" pitchFamily="2" charset="-78"/>
              </a:rPr>
              <a:t>این </a:t>
            </a:r>
            <a:r>
              <a:rPr lang="fa-IR" sz="2600" b="1" dirty="0">
                <a:cs typeface="B Nazanin" panose="00000400000000000000" pitchFamily="2" charset="-78"/>
              </a:rPr>
              <a:t>بهترین روش برای ارائه تصاویری است که 330 نقطه در اینچ هستند</a:t>
            </a:r>
            <a:r>
              <a:rPr lang="fa-IR" sz="2600" b="1" dirty="0" smtClean="0">
                <a:cs typeface="B Nazanin" panose="00000400000000000000" pitchFamily="2" charset="-78"/>
              </a:rPr>
              <a:t>.</a:t>
            </a: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70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2"/>
          </a:xfrm>
        </p:spPr>
        <p:txBody>
          <a:bodyPr>
            <a:normAutofit/>
          </a:bodyPr>
          <a:lstStyle/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این </a:t>
            </a:r>
            <a:r>
              <a:rPr lang="fa-IR" sz="2600" b="1" dirty="0">
                <a:cs typeface="B Nazanin" panose="00000400000000000000" pitchFamily="2" charset="-78"/>
              </a:rPr>
              <a:t>معیار یک تصویر با کیفیت بالاست که کیفیت آن در هنگام تغییر اندازه حفظ خواهد شد.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اگرچه </a:t>
            </a:r>
            <a:r>
              <a:rPr lang="fa-IR" sz="2600" b="1" dirty="0">
                <a:cs typeface="B Nazanin" panose="00000400000000000000" pitchFamily="2" charset="-78"/>
              </a:rPr>
              <a:t>همه ی تصاویر بر روی وب در 72 نقطه در اینچ نمایش داده شده اند، یک تصویر با کیفیت بالا </a:t>
            </a:r>
            <a:r>
              <a:rPr lang="fa-IR" sz="2600" b="1" dirty="0" smtClean="0">
                <a:cs typeface="B Nazanin" panose="00000400000000000000" pitchFamily="2" charset="-78"/>
              </a:rPr>
              <a:t>به </a:t>
            </a:r>
            <a:r>
              <a:rPr lang="fa-IR" sz="2600" b="1" dirty="0">
                <a:cs typeface="B Nazanin" panose="00000400000000000000" pitchFamily="2" charset="-78"/>
              </a:rPr>
              <a:t>فضای طراحی شما امکان بهبود کارایی و تغییر اندازه و برداشت یا برش تصاویر را در جایی که نیاز است خواهد داد</a:t>
            </a:r>
            <a:r>
              <a:rPr lang="fa-IR" sz="2600" b="1" dirty="0" smtClean="0">
                <a:cs typeface="B Nazanin" panose="00000400000000000000" pitchFamily="2" charset="-78"/>
              </a:rPr>
              <a:t>.</a:t>
            </a: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44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5061176"/>
          </a:xfrm>
        </p:spPr>
        <p:txBody>
          <a:bodyPr>
            <a:noAutofit/>
          </a:bodyPr>
          <a:lstStyle/>
          <a:p>
            <a:pPr marL="0" lvl="0" indent="0" algn="just" rtl="1">
              <a:lnSpc>
                <a:spcPct val="150000"/>
              </a:lnSpc>
              <a:buNone/>
            </a:pPr>
            <a:r>
              <a:rPr lang="fa-IR" sz="3000" b="1" dirty="0" smtClean="0">
                <a:cs typeface="B Nazanin" panose="00000400000000000000" pitchFamily="2" charset="-78"/>
              </a:rPr>
              <a:t>پوشه </a:t>
            </a:r>
            <a:r>
              <a:rPr lang="fa-IR" sz="3000" b="1" dirty="0" smtClean="0">
                <a:cs typeface="B Nazanin" panose="00000400000000000000" pitchFamily="2" charset="-78"/>
              </a:rPr>
              <a:t>فونت </a:t>
            </a:r>
            <a:r>
              <a:rPr lang="fa-IR" sz="2600" b="1" dirty="0" smtClean="0">
                <a:cs typeface="B Nazanin" panose="00000400000000000000" pitchFamily="2" charset="-78"/>
              </a:rPr>
              <a:t>به </a:t>
            </a:r>
            <a:r>
              <a:rPr lang="fa-IR" sz="2600" b="1" dirty="0">
                <a:cs typeface="B Nazanin" panose="00000400000000000000" pitchFamily="2" charset="-78"/>
              </a:rPr>
              <a:t>ارائه </a:t>
            </a:r>
            <a:r>
              <a:rPr lang="fa-IR" sz="2600" b="1" dirty="0" smtClean="0">
                <a:cs typeface="B Nazanin" panose="00000400000000000000" pitchFamily="2" charset="-78"/>
              </a:rPr>
              <a:t>فونت های هر </a:t>
            </a:r>
            <a:r>
              <a:rPr lang="fa-IR" sz="2600" b="1" dirty="0">
                <a:cs typeface="B Nazanin" panose="00000400000000000000" pitchFamily="2" charset="-78"/>
              </a:rPr>
              <a:t>دو ورژن </a:t>
            </a:r>
            <a:r>
              <a:rPr lang="fa-IR" sz="2600" b="1" dirty="0" smtClean="0">
                <a:cs typeface="B Nazanin" panose="00000400000000000000" pitchFamily="2" charset="-78"/>
              </a:rPr>
              <a:t>سیستم عامل های مکینتاش و ویندوز که </a:t>
            </a:r>
            <a:r>
              <a:rPr lang="fa-IR" sz="2600" b="1" dirty="0">
                <a:cs typeface="B Nazanin" panose="00000400000000000000" pitchFamily="2" charset="-78"/>
              </a:rPr>
              <a:t>در راهنمای </a:t>
            </a:r>
            <a:r>
              <a:rPr lang="fa-IR" sz="2600" b="1" dirty="0" smtClean="0">
                <a:cs typeface="B Nazanin" panose="00000400000000000000" pitchFamily="2" charset="-78"/>
              </a:rPr>
              <a:t>سبک </a:t>
            </a:r>
            <a:r>
              <a:rPr lang="fa-IR" sz="2600" b="1" dirty="0" smtClean="0">
                <a:cs typeface="B Nazanin" panose="00000400000000000000" pitchFamily="2" charset="-78"/>
              </a:rPr>
              <a:t>یا قالب طراحی </a:t>
            </a:r>
            <a:r>
              <a:rPr lang="fa-IR" sz="2600" b="1" dirty="0" smtClean="0">
                <a:cs typeface="B Nazanin" panose="00000400000000000000" pitchFamily="2" charset="-78"/>
              </a:rPr>
              <a:t>سایت شما </a:t>
            </a:r>
            <a:r>
              <a:rPr lang="fa-IR" sz="2600" b="1" dirty="0" smtClean="0">
                <a:cs typeface="B Nazanin" panose="00000400000000000000" pitchFamily="2" charset="-78"/>
              </a:rPr>
              <a:t> که ذکر </a:t>
            </a:r>
            <a:r>
              <a:rPr lang="fa-IR" sz="2600" b="1" dirty="0">
                <a:cs typeface="B Nazanin" panose="00000400000000000000" pitchFamily="2" charset="-78"/>
              </a:rPr>
              <a:t>شده اند، نیاز خواهید داشت.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بسیاری </a:t>
            </a:r>
            <a:r>
              <a:rPr lang="fa-IR" sz="2600" b="1" dirty="0">
                <a:cs typeface="B Nazanin" panose="00000400000000000000" pitchFamily="2" charset="-78"/>
              </a:rPr>
              <a:t>از طراحان با مکینتاش کار می </a:t>
            </a:r>
            <a:r>
              <a:rPr lang="fa-IR" sz="2600" b="1" dirty="0" smtClean="0">
                <a:cs typeface="B Nazanin" panose="00000400000000000000" pitchFamily="2" charset="-78"/>
              </a:rPr>
              <a:t>کنند که با نسخه </a:t>
            </a:r>
            <a:r>
              <a:rPr lang="fa-IR" sz="2600" b="1" dirty="0">
                <a:cs typeface="B Nazanin" panose="00000400000000000000" pitchFamily="2" charset="-78"/>
              </a:rPr>
              <a:t>های فونت مختلفی </a:t>
            </a:r>
            <a:r>
              <a:rPr lang="fa-IR" sz="2600" b="1" dirty="0" smtClean="0">
                <a:cs typeface="B Nazanin" panose="00000400000000000000" pitchFamily="2" charset="-78"/>
              </a:rPr>
              <a:t>مورد </a:t>
            </a:r>
            <a:r>
              <a:rPr lang="fa-IR" sz="2600" b="1" dirty="0">
                <a:cs typeface="B Nazanin" panose="00000400000000000000" pitchFamily="2" charset="-78"/>
              </a:rPr>
              <a:t>استفاده قرار </a:t>
            </a:r>
            <a:r>
              <a:rPr lang="fa-IR" sz="2600" b="1" dirty="0" smtClean="0">
                <a:cs typeface="B Nazanin" panose="00000400000000000000" pitchFamily="2" charset="-78"/>
              </a:rPr>
              <a:t>می گیرند</a:t>
            </a:r>
            <a:r>
              <a:rPr lang="fa-IR" sz="2600" b="1" dirty="0">
                <a:cs typeface="B Nazanin" panose="00000400000000000000" pitchFamily="2" charset="-78"/>
              </a:rPr>
              <a:t>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رنگ های نام تجاری باید به طراحان </a:t>
            </a:r>
            <a:r>
              <a:rPr lang="fa-IR" sz="2600" b="1" dirty="0" smtClean="0">
                <a:cs typeface="B Nazanin" panose="00000400000000000000" pitchFamily="2" charset="-78"/>
              </a:rPr>
              <a:t>دیجیتالی </a:t>
            </a:r>
            <a:r>
              <a:rPr lang="fa-IR" sz="2600" b="1" dirty="0">
                <a:cs typeface="B Nazanin" panose="00000400000000000000" pitchFamily="2" charset="-78"/>
              </a:rPr>
              <a:t>در فرمت </a:t>
            </a:r>
            <a:r>
              <a:rPr lang="en-US" sz="2000" b="1" dirty="0">
                <a:cs typeface="B Nazanin" panose="00000400000000000000" pitchFamily="2" charset="-78"/>
              </a:rPr>
              <a:t>RGB</a:t>
            </a:r>
            <a:r>
              <a:rPr lang="fa-IR" sz="2600" b="1" dirty="0">
                <a:cs typeface="B Nazanin" panose="00000400000000000000" pitchFamily="2" charset="-78"/>
              </a:rPr>
              <a:t> داده </a:t>
            </a:r>
            <a:r>
              <a:rPr lang="fa-IR" sz="2600" b="1" dirty="0" smtClean="0">
                <a:cs typeface="B Nazanin" panose="00000400000000000000" pitchFamily="2" charset="-78"/>
              </a:rPr>
              <a:t>شوند.</a:t>
            </a:r>
          </a:p>
          <a:p>
            <a:pPr algn="just">
              <a:lnSpc>
                <a:spcPct val="150000"/>
              </a:lnSpc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29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3" y="1412776"/>
            <a:ext cx="8712968" cy="4713387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70000"/>
              </a:lnSpc>
              <a:buNone/>
            </a:pPr>
            <a:r>
              <a:rPr lang="fa-IR" sz="2600" b="1" dirty="0" smtClean="0">
                <a:latin typeface="Mitra"/>
                <a:cs typeface="B Nazanin" panose="00000400000000000000" pitchFamily="2" charset="-78"/>
              </a:rPr>
              <a:t>طرح چاپی می تواند برای کاربران محتوا که باید اول ببینند، جلب توجه کند. </a:t>
            </a: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sz="2600" b="1" dirty="0" smtClean="0">
                <a:latin typeface="Mitra"/>
                <a:cs typeface="B Nazanin" panose="00000400000000000000" pitchFamily="2" charset="-78"/>
              </a:rPr>
              <a:t>مشخص کنید که بخشی از اطلاعات اولویت دارند. </a:t>
            </a:r>
            <a:endParaRPr lang="fa-IR" sz="2600" b="1" dirty="0" smtClean="0">
              <a:latin typeface="Mitra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70000"/>
              </a:lnSpc>
              <a:buNone/>
            </a:pPr>
            <a:r>
              <a:rPr lang="fa-IR" sz="2600" b="1" dirty="0" smtClean="0">
                <a:latin typeface="Mitra"/>
                <a:cs typeface="B Nazanin" panose="00000400000000000000" pitchFamily="2" charset="-78"/>
              </a:rPr>
              <a:t>این </a:t>
            </a:r>
            <a:r>
              <a:rPr lang="fa-IR" sz="2600" b="1" dirty="0" smtClean="0">
                <a:latin typeface="Mitra"/>
                <a:cs typeface="B Nazanin" panose="00000400000000000000" pitchFamily="2" charset="-78"/>
              </a:rPr>
              <a:t>موضوع می تواند دلالت بر اندازه متن، رنگ، وزن، حروف بزرگ و کج داشته باشد. جایگذاری همچنین به نحوه ای که اهمیت متن به نظر می رسد کمک  می کند.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992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412775"/>
            <a:ext cx="8712967" cy="4968553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این </a:t>
            </a:r>
            <a:r>
              <a:rPr lang="fa-IR" sz="2600" b="1" dirty="0">
                <a:cs typeface="B Nazanin" panose="00000400000000000000" pitchFamily="2" charset="-78"/>
              </a:rPr>
              <a:t>اصول می تواند برای همه دارایی های دیجیتالی ما را از پلتفرم های موبایل گرفته تا پروفایل های شبکه های اجتماعی مورد استفاده قرار بگیرد.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ایجاد دارایی های آنلاین( مانند وب سایت ، پلت فرم موبایل و...) شامل سه فرآیند کلیدی  است که ظاهر سایت با آن ایجاد میگردد.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1.برنامه ریزی و طراحی که ظاهر وب سایت را ایجاد می کند.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2.طرح و سبکی که کاربران مشاهده می کنند.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3.توسعه وب سایت</a:t>
            </a:r>
          </a:p>
          <a:p>
            <a:pPr marL="457200" indent="-457200" algn="r" rtl="1">
              <a:buAutoNum type="arabicPeriod"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87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5061176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>
                <a:latin typeface="Mitra"/>
                <a:cs typeface="B Nazanin" panose="00000400000000000000" pitchFamily="2" charset="-78"/>
              </a:rPr>
              <a:t>فونت هایی که در محیط وب ایمن نیستند ممکن است در برخی کامپیوترها خیلی متفاوت به نظر برسند. </a:t>
            </a:r>
            <a:endParaRPr lang="fa-IR" sz="2600" b="1" dirty="0" smtClean="0">
              <a:latin typeface="Mitra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latin typeface="Mitra"/>
                <a:cs typeface="B Nazanin" panose="00000400000000000000" pitchFamily="2" charset="-78"/>
              </a:rPr>
              <a:t>طراحان</a:t>
            </a:r>
            <a:r>
              <a:rPr lang="fa-IR" sz="2600" b="1" dirty="0">
                <a:latin typeface="Mitra"/>
                <a:cs typeface="B Nazanin" panose="00000400000000000000" pitchFamily="2" charset="-78"/>
              </a:rPr>
              <a:t>، همیشه دوست ندارند برای استفاده از فونت های وب ایمن محدودیت داشته باشند، و دستور العمل های نام تجاری در بسیاری از موارد فونت های وب ایمن را به حساب نمی آورند. </a:t>
            </a:r>
            <a:endParaRPr lang="fa-IR" sz="2600" b="1" dirty="0" smtClean="0">
              <a:latin typeface="Mitra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latin typeface="Mitra"/>
                <a:cs typeface="B Nazanin" panose="00000400000000000000" pitchFamily="2" charset="-78"/>
              </a:rPr>
              <a:t>به این معنا که </a:t>
            </a:r>
            <a:r>
              <a:rPr lang="fa-IR" sz="2600" b="1" dirty="0">
                <a:latin typeface="Mitra"/>
                <a:cs typeface="B Nazanin" panose="00000400000000000000" pitchFamily="2" charset="-78"/>
              </a:rPr>
              <a:t>فونت ها باید توسط یک توسعه دهنده با استفاده از ابزارهایی مانند </a:t>
            </a:r>
            <a:r>
              <a:rPr lang="en-US" sz="2000" b="1" dirty="0" err="1">
                <a:latin typeface="Mitra"/>
                <a:cs typeface="B Nazanin" panose="00000400000000000000" pitchFamily="2" charset="-78"/>
              </a:rPr>
              <a:t>Typekit</a:t>
            </a:r>
            <a:r>
              <a:rPr lang="fa-IR" sz="2000" b="1" dirty="0">
                <a:latin typeface="Mitra"/>
                <a:cs typeface="B Nazanin" panose="00000400000000000000" pitchFamily="2" charset="-78"/>
              </a:rPr>
              <a:t> </a:t>
            </a:r>
            <a:r>
              <a:rPr lang="fa-IR" sz="2600" b="1" dirty="0">
                <a:latin typeface="Mitra"/>
                <a:cs typeface="B Nazanin" panose="00000400000000000000" pitchFamily="2" charset="-78"/>
              </a:rPr>
              <a:t>جاسازی شده </a:t>
            </a:r>
            <a:r>
              <a:rPr lang="fa-IR" sz="2600" b="1" dirty="0" smtClean="0">
                <a:latin typeface="Mitra"/>
                <a:cs typeface="B Nazanin" panose="00000400000000000000" pitchFamily="2" charset="-78"/>
              </a:rPr>
              <a:t>باشند یا </a:t>
            </a:r>
            <a:r>
              <a:rPr lang="fa-IR" sz="2600" b="1" dirty="0">
                <a:latin typeface="Mitra"/>
                <a:cs typeface="B Nazanin" panose="00000400000000000000" pitchFamily="2" charset="-78"/>
              </a:rPr>
              <a:t>فونت های جایگزین </a:t>
            </a:r>
            <a:r>
              <a:rPr lang="fa-IR" sz="2600" b="1" dirty="0" smtClean="0">
                <a:latin typeface="Mitra"/>
                <a:cs typeface="B Nazanin" panose="00000400000000000000" pitchFamily="2" charset="-78"/>
              </a:rPr>
              <a:t>که نیاز به انتخاب </a:t>
            </a:r>
            <a:r>
              <a:rPr lang="fa-IR" sz="2600" b="1" dirty="0">
                <a:latin typeface="Mitra"/>
                <a:cs typeface="B Nazanin" panose="00000400000000000000" pitchFamily="2" charset="-78"/>
              </a:rPr>
              <a:t>شدن دارند.</a:t>
            </a:r>
            <a:endParaRPr lang="en-US" sz="2600" b="1" dirty="0">
              <a:latin typeface="Mitra"/>
              <a:cs typeface="B Nazanin" panose="000004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فونت ها</a:t>
            </a:r>
          </a:p>
          <a:p>
            <a:pPr algn="r" rtl="1"/>
            <a:r>
              <a:rPr lang="en-US" sz="1700" dirty="0"/>
              <a:t>Fonts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6057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68627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نکته: شما همچنین می توانید از فونت های گوگل به عنوان یک جایگزین استفاده کنید، که شیکتر از فونت های استاندارد هستند اما هنوز هم توسط اکثر مردم قابل مشاهده نیستند. 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en-US" sz="2600" b="1" u="sng" dirty="0" smtClean="0">
                <a:cs typeface="B Nazanin" panose="00000400000000000000" pitchFamily="2" charset="-78"/>
              </a:rPr>
              <a:t>www.google.com/fonts</a:t>
            </a:r>
            <a:endParaRPr lang="en-US" sz="2600" b="1" u="sng" dirty="0">
              <a:cs typeface="B Nazanin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31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662736" cy="4686272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fa-IR" sz="2600" b="1" dirty="0">
                <a:cs typeface="B Nazanin" panose="00000400000000000000" pitchFamily="2" charset="-78"/>
              </a:rPr>
              <a:t>برخی از فونت های وب ایمن عبارتند از: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en-US" sz="2400" dirty="0"/>
              <a:t>Arial </a:t>
            </a:r>
            <a:r>
              <a:rPr lang="en-US" sz="2400" dirty="0" smtClean="0"/>
              <a:t>           Comic Sans             Courier </a:t>
            </a:r>
            <a:r>
              <a:rPr lang="en-US" sz="2400" dirty="0"/>
              <a:t>New</a:t>
            </a:r>
          </a:p>
          <a:p>
            <a:pPr marL="0" indent="0" algn="ctr">
              <a:buNone/>
            </a:pPr>
            <a:r>
              <a:rPr lang="en-US" sz="2400" dirty="0"/>
              <a:t>Georgia </a:t>
            </a:r>
            <a:r>
              <a:rPr lang="en-US" sz="2400" dirty="0" smtClean="0"/>
              <a:t>      Impact Times         </a:t>
            </a:r>
            <a:r>
              <a:rPr lang="en-US" sz="2400" dirty="0"/>
              <a:t>New </a:t>
            </a:r>
            <a:r>
              <a:rPr lang="en-US" sz="2400" dirty="0" smtClean="0"/>
              <a:t>Roman</a:t>
            </a:r>
          </a:p>
          <a:p>
            <a:pPr marL="0" indent="0" algn="ctr">
              <a:buNone/>
            </a:pPr>
            <a:r>
              <a:rPr lang="en-US" sz="2400" dirty="0" smtClean="0"/>
              <a:t>Trebuchet                   Verdana</a:t>
            </a:r>
            <a:br>
              <a:rPr lang="en-US" sz="2400" dirty="0" smtClean="0"/>
            </a:b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آدرس </a:t>
            </a:r>
            <a:r>
              <a:rPr 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سایت معرفی فونت های امن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600" b="1" u="sng" dirty="0">
                <a:cs typeface="B Nazanin" panose="00000400000000000000" pitchFamily="2" charset="-78"/>
              </a:rPr>
              <a:t>http://www.w3schools.com/cssref</a:t>
            </a:r>
          </a:p>
          <a:p>
            <a:pPr marL="0" indent="0" algn="just" rtl="1">
              <a:buNone/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877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8816" y="3184376"/>
            <a:ext cx="7467600" cy="103671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54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 تشکر از توجه شما</a:t>
            </a:r>
            <a:endParaRPr lang="en-US" sz="54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71800" y="188640"/>
            <a:ext cx="3672408" cy="7200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e</a:t>
            </a:r>
            <a:r>
              <a:rPr lang="en-US" sz="2400" b="1" dirty="0" err="1" smtClean="0"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Marketing</a:t>
            </a:r>
            <a:endParaRPr lang="fa-IR" sz="2400" b="1" dirty="0" smtClean="0">
              <a:solidFill>
                <a:schemeClr val="accent3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  <a:p>
            <a:r>
              <a:rPr lang="en-US" sz="1600" dirty="0" smtClean="0"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Web Development &amp; Design</a:t>
            </a:r>
            <a:endParaRPr lang="en-US" sz="1600" dirty="0">
              <a:solidFill>
                <a:schemeClr val="accent3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8680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5061176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>
                <a:cs typeface="B Nazanin" panose="00000400000000000000" pitchFamily="2" charset="-78"/>
              </a:rPr>
              <a:t>اصل اساسی توسعه </a:t>
            </a:r>
            <a:r>
              <a:rPr lang="fa-IR" sz="2600" b="1" dirty="0" smtClean="0">
                <a:cs typeface="B Nazanin" panose="00000400000000000000" pitchFamily="2" charset="-78"/>
              </a:rPr>
              <a:t>و </a:t>
            </a:r>
            <a:r>
              <a:rPr lang="fa-IR" sz="2600" b="1" dirty="0">
                <a:cs typeface="B Nazanin" panose="00000400000000000000" pitchFamily="2" charset="-78"/>
              </a:rPr>
              <a:t>طراحی </a:t>
            </a:r>
            <a:r>
              <a:rPr lang="fa-IR" sz="2600" b="1" dirty="0" smtClean="0">
                <a:cs typeface="B Nazanin" panose="00000400000000000000" pitchFamily="2" charset="-78"/>
              </a:rPr>
              <a:t>خوب </a:t>
            </a:r>
            <a:r>
              <a:rPr lang="fa-IR" sz="2600" b="1" dirty="0">
                <a:cs typeface="B Nazanin" panose="00000400000000000000" pitchFamily="2" charset="-78"/>
              </a:rPr>
              <a:t>درک </a:t>
            </a:r>
            <a:r>
              <a:rPr lang="fa-IR" sz="2600" b="1" dirty="0" smtClean="0">
                <a:cs typeface="B Nazanin" panose="00000400000000000000" pitchFamily="2" charset="-78"/>
              </a:rPr>
              <a:t>صحیح کاربران یا همان بازدید کنندگان است.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بازدید کنندگان در </a:t>
            </a:r>
            <a:r>
              <a:rPr lang="fa-IR" sz="2600" b="1" dirty="0">
                <a:cs typeface="B Nazanin" panose="00000400000000000000" pitchFamily="2" charset="-78"/>
              </a:rPr>
              <a:t>واقع </a:t>
            </a:r>
            <a:r>
              <a:rPr lang="fa-IR" sz="2600" b="1" dirty="0" smtClean="0">
                <a:cs typeface="B Nazanin" panose="00000400000000000000" pitchFamily="2" charset="-78"/>
              </a:rPr>
              <a:t>کسانی هستند که با </a:t>
            </a:r>
            <a:r>
              <a:rPr lang="fa-IR" sz="2600" b="1" dirty="0">
                <a:cs typeface="B Nazanin" panose="00000400000000000000" pitchFamily="2" charset="-78"/>
              </a:rPr>
              <a:t>وب سایت </a:t>
            </a:r>
            <a:r>
              <a:rPr lang="fa-IR" sz="2600" b="1" dirty="0" smtClean="0">
                <a:cs typeface="B Nazanin" panose="00000400000000000000" pitchFamily="2" charset="-78"/>
              </a:rPr>
              <a:t>شما ارتباط </a:t>
            </a:r>
            <a:r>
              <a:rPr lang="fa-IR" sz="2600" b="1" dirty="0">
                <a:cs typeface="B Nazanin" panose="00000400000000000000" pitchFamily="2" charset="-78"/>
              </a:rPr>
              <a:t>برقرار خواهند کرد و از </a:t>
            </a:r>
            <a:r>
              <a:rPr lang="fa-IR" sz="2600" b="1" dirty="0" smtClean="0">
                <a:cs typeface="B Nazanin" panose="00000400000000000000" pitchFamily="2" charset="-78"/>
              </a:rPr>
              <a:t>آن استفاده </a:t>
            </a:r>
            <a:r>
              <a:rPr lang="fa-IR" sz="2600" b="1" dirty="0">
                <a:cs typeface="B Nazanin" panose="00000400000000000000" pitchFamily="2" charset="-78"/>
              </a:rPr>
              <a:t>خواهند </a:t>
            </a:r>
            <a:r>
              <a:rPr lang="fa-IR" sz="2600" b="1" dirty="0" smtClean="0">
                <a:cs typeface="B Nazanin" panose="00000400000000000000" pitchFamily="2" charset="-78"/>
              </a:rPr>
              <a:t>نمود..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سوال اینجاست: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	</a:t>
            </a:r>
            <a:r>
              <a:rPr lang="fa-IR" sz="2600" b="1" dirty="0" smtClean="0">
                <a:cs typeface="B Nazanin" panose="00000400000000000000" pitchFamily="2" charset="-78"/>
              </a:rPr>
              <a:t>آنها دنبال </a:t>
            </a:r>
            <a:r>
              <a:rPr lang="fa-IR" sz="2600" b="1" dirty="0">
                <a:cs typeface="B Nazanin" panose="00000400000000000000" pitchFamily="2" charset="-78"/>
              </a:rPr>
              <a:t>چه هستند؟ </a:t>
            </a:r>
            <a:endParaRPr lang="fa-IR" sz="2600" b="1" dirty="0" smtClean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	اهداف </a:t>
            </a:r>
            <a:r>
              <a:rPr lang="fa-IR" sz="2600" b="1" dirty="0">
                <a:cs typeface="B Nazanin" panose="00000400000000000000" pitchFamily="2" charset="-78"/>
              </a:rPr>
              <a:t>آنها چیست؟ </a:t>
            </a: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10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68952" cy="5061176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1. نحوه ای </a:t>
            </a:r>
            <a:r>
              <a:rPr lang="fa-IR" sz="2600" b="1" dirty="0">
                <a:cs typeface="B Nazanin" panose="00000400000000000000" pitchFamily="2" charset="-78"/>
              </a:rPr>
              <a:t>که فرایند توسعه وب، از برنامه </a:t>
            </a:r>
            <a:r>
              <a:rPr lang="fa-IR" sz="2600" b="1" dirty="0" smtClean="0">
                <a:cs typeface="B Nazanin" panose="00000400000000000000" pitchFamily="2" charset="-78"/>
              </a:rPr>
              <a:t>ریزی گرفته </a:t>
            </a:r>
            <a:r>
              <a:rPr lang="fa-IR" sz="2600" b="1" dirty="0">
                <a:cs typeface="B Nazanin" panose="00000400000000000000" pitchFamily="2" charset="-78"/>
              </a:rPr>
              <a:t>تا طراحی و راه </a:t>
            </a:r>
            <a:r>
              <a:rPr lang="fa-IR" sz="2600" b="1" dirty="0" smtClean="0">
                <a:cs typeface="B Nazanin" panose="00000400000000000000" pitchFamily="2" charset="-78"/>
              </a:rPr>
              <a:t>اندازی باید انجام داد.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2. استفاده از بهترین </a:t>
            </a:r>
            <a:r>
              <a:rPr lang="fa-IR" sz="2600" b="1" dirty="0">
                <a:cs typeface="B Nazanin" panose="00000400000000000000" pitchFamily="2" charset="-78"/>
              </a:rPr>
              <a:t>شیوه های توسعه </a:t>
            </a:r>
            <a:r>
              <a:rPr lang="fa-IR" sz="2600" b="1" dirty="0" smtClean="0">
                <a:cs typeface="B Nazanin" panose="00000400000000000000" pitchFamily="2" charset="-78"/>
              </a:rPr>
              <a:t>، طراحی </a:t>
            </a:r>
            <a:r>
              <a:rPr lang="fa-IR" sz="2600" b="1" dirty="0">
                <a:cs typeface="B Nazanin" panose="00000400000000000000" pitchFamily="2" charset="-78"/>
              </a:rPr>
              <a:t>و </a:t>
            </a:r>
            <a:r>
              <a:rPr lang="fa-IR" sz="2600" b="1" dirty="0" smtClean="0">
                <a:cs typeface="B Nazanin" panose="00000400000000000000" pitchFamily="2" charset="-78"/>
              </a:rPr>
              <a:t>همچنین اصول </a:t>
            </a:r>
            <a:r>
              <a:rPr lang="fa-IR" sz="2600" b="1" dirty="0">
                <a:cs typeface="B Nazanin" panose="00000400000000000000" pitchFamily="2" charset="-78"/>
              </a:rPr>
              <a:t>طراحی برای </a:t>
            </a:r>
            <a:r>
              <a:rPr lang="fa-IR" sz="2600" b="1" dirty="0" smtClean="0">
                <a:cs typeface="B Nazanin" panose="00000400000000000000" pitchFamily="2" charset="-78"/>
              </a:rPr>
              <a:t>ترغیب بیشتر مشتریان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600" b="1" dirty="0" smtClean="0">
                <a:cs typeface="B Nazanin" panose="00000400000000000000" pitchFamily="2" charset="-78"/>
              </a:rPr>
              <a:t>3. نحوه </a:t>
            </a:r>
            <a:r>
              <a:rPr lang="fa-IR" sz="2600" b="1" dirty="0">
                <a:cs typeface="B Nazanin" panose="00000400000000000000" pitchFamily="2" charset="-78"/>
              </a:rPr>
              <a:t>ی ارزیابی کیفیت و اثربخشی طراحی و توسعه وب </a:t>
            </a:r>
            <a:r>
              <a:rPr lang="fa-IR" sz="2600" b="1" dirty="0" smtClean="0">
                <a:cs typeface="B Nazanin" panose="00000400000000000000" pitchFamily="2" charset="-78"/>
              </a:rPr>
              <a:t>سایت</a:t>
            </a:r>
            <a:r>
              <a:rPr lang="fa-IR" sz="2600" b="1" dirty="0">
                <a:cs typeface="B Nazanin" panose="00000400000000000000" pitchFamily="2" charset="-78"/>
              </a:rPr>
              <a:t/>
            </a:r>
            <a:br>
              <a:rPr lang="fa-IR" sz="2600" b="1" dirty="0">
                <a:cs typeface="B Nazanin" panose="00000400000000000000" pitchFamily="2" charset="-78"/>
              </a:rPr>
            </a:br>
            <a:r>
              <a:rPr lang="fa-IR" sz="2600" b="1" dirty="0" smtClean="0">
                <a:cs typeface="B Nazanin" panose="00000400000000000000" pitchFamily="2" charset="-78"/>
              </a:rPr>
              <a:t>4. نحوه </a:t>
            </a:r>
            <a:r>
              <a:rPr lang="fa-IR" sz="2600" b="1" dirty="0">
                <a:cs typeface="B Nazanin" panose="00000400000000000000" pitchFamily="2" charset="-78"/>
              </a:rPr>
              <a:t>ارزیابی مورد نیاز برای هر وب سایت ثابت </a:t>
            </a:r>
            <a:r>
              <a:rPr lang="fa-IR" sz="2600" b="1" dirty="0" smtClean="0">
                <a:cs typeface="B Nazanin" panose="00000400000000000000" pitchFamily="2" charset="-78"/>
              </a:rPr>
              <a:t>(</a:t>
            </a:r>
            <a:r>
              <a:rPr lang="en-US" sz="2000" b="1" dirty="0" smtClean="0">
                <a:cs typeface="B Nazanin" panose="00000400000000000000" pitchFamily="2" charset="-78"/>
              </a:rPr>
              <a:t>Static</a:t>
            </a:r>
            <a:r>
              <a:rPr lang="fa-IR" sz="2600" b="1" dirty="0" smtClean="0">
                <a:cs typeface="B Nazanin" panose="00000400000000000000" pitchFamily="2" charset="-78"/>
              </a:rPr>
              <a:t>)</a:t>
            </a:r>
            <a:r>
              <a:rPr lang="en-US" sz="2600" b="1" dirty="0" smtClean="0">
                <a:cs typeface="B Nazanin" panose="00000400000000000000" pitchFamily="2" charset="-78"/>
              </a:rPr>
              <a:t> </a:t>
            </a:r>
            <a:r>
              <a:rPr lang="fa-IR" sz="2600" b="1" dirty="0" smtClean="0">
                <a:cs typeface="B Nazanin" panose="00000400000000000000" pitchFamily="2" charset="-78"/>
              </a:rPr>
              <a:t>یا </a:t>
            </a:r>
            <a:r>
              <a:rPr lang="fa-IR" sz="2600" b="1" dirty="0">
                <a:cs typeface="B Nazanin" panose="00000400000000000000" pitchFamily="2" charset="-78"/>
              </a:rPr>
              <a:t>سیستم مدیریت </a:t>
            </a:r>
            <a:r>
              <a:rPr lang="fa-IR" sz="2600" b="1" dirty="0" smtClean="0">
                <a:cs typeface="B Nazanin" panose="00000400000000000000" pitchFamily="2" charset="-78"/>
              </a:rPr>
              <a:t>محتوا(</a:t>
            </a:r>
            <a:r>
              <a:rPr lang="en-US" sz="2000" b="1" dirty="0" smtClean="0">
                <a:cs typeface="B Nazanin" panose="00000400000000000000" pitchFamily="2" charset="-78"/>
              </a:rPr>
              <a:t>CMS</a:t>
            </a:r>
            <a:r>
              <a:rPr lang="fa-IR" sz="2600" b="1" dirty="0" smtClean="0">
                <a:cs typeface="B Nazanin" panose="00000400000000000000" pitchFamily="2" charset="-78"/>
              </a:rPr>
              <a:t>).</a:t>
            </a:r>
            <a:endParaRPr lang="en-US" sz="26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600" b="1" dirty="0">
              <a:cs typeface="B Nazanin" panose="00000400000000000000" pitchFamily="2" charset="-78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51520" y="404664"/>
            <a:ext cx="8568952" cy="6480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در این فصل شما خواهید آموخت</a:t>
            </a:r>
            <a:endParaRPr lang="en-US" sz="32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07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اصلاحات و مفاهیم اساسی</a:t>
            </a:r>
            <a:r>
              <a:rPr lang="en-US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/>
            </a:r>
            <a:br>
              <a:rPr lang="en-US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</a:br>
            <a:r>
              <a:rPr lang="en-US" sz="1700" dirty="0"/>
              <a:t>Key terms and concepts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091444"/>
              </p:ext>
            </p:extLst>
          </p:nvPr>
        </p:nvGraphicFramePr>
        <p:xfrm>
          <a:off x="281245" y="1619592"/>
          <a:ext cx="853922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613"/>
                <a:gridCol w="426961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Above the fold</a:t>
                      </a:r>
                      <a:r>
                        <a:rPr lang="fa-IR" sz="18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Accessibility</a:t>
                      </a:r>
                      <a:endParaRPr lang="fa-IR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Branding</a:t>
                      </a:r>
                      <a:endParaRPr lang="fa-IR" sz="18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Alt text</a:t>
                      </a:r>
                      <a:endParaRPr lang="fa-IR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Breadcrumbs</a:t>
                      </a:r>
                      <a:endParaRPr lang="fa-IR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Call to Action</a:t>
                      </a:r>
                      <a:endParaRPr lang="fa-IR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Content Management System (CMS)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Common page elements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Cascading Style Sheets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DPI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00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1520" y="219178"/>
            <a:ext cx="8640960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اصلاحات و مفاهیم اساسی</a:t>
            </a:r>
            <a:r>
              <a:rPr lang="en-US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/>
            </a:r>
            <a:br>
              <a:rPr lang="en-US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</a:br>
            <a:r>
              <a:rPr lang="en-US" sz="1700" dirty="0"/>
              <a:t>Key terms and concepts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372677"/>
              </p:ext>
            </p:extLst>
          </p:nvPr>
        </p:nvGraphicFramePr>
        <p:xfrm>
          <a:off x="281245" y="1619592"/>
          <a:ext cx="853922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613"/>
                <a:gridCol w="426961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Flash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Hyper Text  Markup Language (HTML)</a:t>
                      </a:r>
                      <a:endParaRPr lang="fa-IR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HTML5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Information architecture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Landing page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Meta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Native mobile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Navigation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Open 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Proprietary software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Robots.txt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4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251520" y="219178"/>
            <a:ext cx="8712968" cy="104958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>اصلاحات و مفاهیم اساسی</a:t>
            </a:r>
            <a:r>
              <a:rPr lang="en-US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  <a:t/>
            </a:r>
            <a:br>
              <a:rPr lang="en-US" sz="3200" b="1" dirty="0" smtClean="0">
                <a:solidFill>
                  <a:schemeClr val="accent3"/>
                </a:solidFill>
                <a:cs typeface="B Nazanin" panose="00000400000000000000" pitchFamily="2" charset="-78"/>
              </a:rPr>
            </a:br>
            <a:r>
              <a:rPr lang="en-US" sz="1700" dirty="0"/>
              <a:t>Key terms and concepts</a:t>
            </a:r>
            <a:endParaRPr lang="en-US" sz="17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14216"/>
              </p:ext>
            </p:extLst>
          </p:nvPr>
        </p:nvGraphicFramePr>
        <p:xfrm>
          <a:off x="281245" y="1844824"/>
          <a:ext cx="8539226" cy="333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9613"/>
                <a:gridCol w="4269613"/>
              </a:tblGrid>
              <a:tr h="145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Search engine results page (SERP)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Sitemap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Universal Resource Locator (URL)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Usability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Web application framework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W3C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 rtl="1">
                        <a:buNone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Web server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</a:rPr>
                        <a:t>eXtensible</a:t>
                      </a: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 Markup Language (XML)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79512" y="219178"/>
            <a:ext cx="2520280" cy="5455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Marketing</a:t>
            </a:r>
            <a:endParaRPr lang="fa-IR" sz="2000" b="1" dirty="0" smtClean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Web Development &amp; Design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62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9474</TotalTime>
  <Words>2778</Words>
  <Application>Microsoft Office PowerPoint</Application>
  <PresentationFormat>On-screen Show (4:3)</PresentationFormat>
  <Paragraphs>279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Civic</vt:lpstr>
      <vt:lpstr>eMarketing</vt:lpstr>
      <vt:lpstr>اهداف این فصل: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Marketing</dc:title>
  <dc:creator>amin</dc:creator>
  <cp:lastModifiedBy>amin</cp:lastModifiedBy>
  <cp:revision>104</cp:revision>
  <cp:lastPrinted>2015-11-10T17:25:25Z</cp:lastPrinted>
  <dcterms:created xsi:type="dcterms:W3CDTF">2015-11-08T18:37:46Z</dcterms:created>
  <dcterms:modified xsi:type="dcterms:W3CDTF">2015-11-20T10:48:02Z</dcterms:modified>
</cp:coreProperties>
</file>