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8"/>
  </p:notesMasterIdLst>
  <p:handoutMasterIdLst>
    <p:handoutMasterId r:id="rId99"/>
  </p:handoutMasterIdLst>
  <p:sldIdLst>
    <p:sldId id="256" r:id="rId2"/>
    <p:sldId id="393" r:id="rId3"/>
    <p:sldId id="448" r:id="rId4"/>
    <p:sldId id="449" r:id="rId5"/>
    <p:sldId id="437" r:id="rId6"/>
    <p:sldId id="428" r:id="rId7"/>
    <p:sldId id="427" r:id="rId8"/>
    <p:sldId id="451" r:id="rId9"/>
    <p:sldId id="450" r:id="rId10"/>
    <p:sldId id="394" r:id="rId11"/>
    <p:sldId id="370" r:id="rId12"/>
    <p:sldId id="285" r:id="rId13"/>
    <p:sldId id="287" r:id="rId14"/>
    <p:sldId id="288" r:id="rId15"/>
    <p:sldId id="392" r:id="rId16"/>
    <p:sldId id="452" r:id="rId17"/>
    <p:sldId id="418" r:id="rId18"/>
    <p:sldId id="361" r:id="rId19"/>
    <p:sldId id="376" r:id="rId20"/>
    <p:sldId id="263" r:id="rId21"/>
    <p:sldId id="453" r:id="rId22"/>
    <p:sldId id="454" r:id="rId23"/>
    <p:sldId id="455" r:id="rId24"/>
    <p:sldId id="430" r:id="rId25"/>
    <p:sldId id="364" r:id="rId26"/>
    <p:sldId id="271" r:id="rId27"/>
    <p:sldId id="431" r:id="rId28"/>
    <p:sldId id="368" r:id="rId29"/>
    <p:sldId id="273" r:id="rId30"/>
    <p:sldId id="432" r:id="rId31"/>
    <p:sldId id="369" r:id="rId32"/>
    <p:sldId id="276" r:id="rId33"/>
    <p:sldId id="456" r:id="rId34"/>
    <p:sldId id="433" r:id="rId35"/>
    <p:sldId id="277" r:id="rId36"/>
    <p:sldId id="278" r:id="rId37"/>
    <p:sldId id="457" r:id="rId38"/>
    <p:sldId id="434" r:id="rId39"/>
    <p:sldId id="279" r:id="rId40"/>
    <p:sldId id="280" r:id="rId41"/>
    <p:sldId id="435" r:id="rId42"/>
    <p:sldId id="281" r:id="rId43"/>
    <p:sldId id="282" r:id="rId44"/>
    <p:sldId id="436" r:id="rId45"/>
    <p:sldId id="283" r:id="rId46"/>
    <p:sldId id="292" r:id="rId47"/>
    <p:sldId id="383" r:id="rId48"/>
    <p:sldId id="338" r:id="rId49"/>
    <p:sldId id="340" r:id="rId50"/>
    <p:sldId id="341" r:id="rId51"/>
    <p:sldId id="342" r:id="rId52"/>
    <p:sldId id="384" r:id="rId53"/>
    <p:sldId id="343" r:id="rId54"/>
    <p:sldId id="345" r:id="rId55"/>
    <p:sldId id="348" r:id="rId56"/>
    <p:sldId id="349" r:id="rId57"/>
    <p:sldId id="388" r:id="rId58"/>
    <p:sldId id="350" r:id="rId59"/>
    <p:sldId id="337" r:id="rId60"/>
    <p:sldId id="463" r:id="rId61"/>
    <p:sldId id="464" r:id="rId62"/>
    <p:sldId id="458" r:id="rId63"/>
    <p:sldId id="459" r:id="rId64"/>
    <p:sldId id="460" r:id="rId65"/>
    <p:sldId id="461" r:id="rId66"/>
    <p:sldId id="462" r:id="rId67"/>
    <p:sldId id="379" r:id="rId68"/>
    <p:sldId id="380" r:id="rId69"/>
    <p:sldId id="389" r:id="rId70"/>
    <p:sldId id="439" r:id="rId71"/>
    <p:sldId id="440" r:id="rId72"/>
    <p:sldId id="441" r:id="rId73"/>
    <p:sldId id="381" r:id="rId74"/>
    <p:sldId id="382" r:id="rId75"/>
    <p:sldId id="390" r:id="rId76"/>
    <p:sldId id="422" r:id="rId77"/>
    <p:sldId id="423" r:id="rId78"/>
    <p:sldId id="424" r:id="rId79"/>
    <p:sldId id="465" r:id="rId80"/>
    <p:sldId id="466" r:id="rId81"/>
    <p:sldId id="467" r:id="rId82"/>
    <p:sldId id="468" r:id="rId83"/>
    <p:sldId id="469" r:id="rId84"/>
    <p:sldId id="470" r:id="rId85"/>
    <p:sldId id="472" r:id="rId86"/>
    <p:sldId id="371" r:id="rId87"/>
    <p:sldId id="372" r:id="rId88"/>
    <p:sldId id="373" r:id="rId89"/>
    <p:sldId id="385" r:id="rId90"/>
    <p:sldId id="442" r:id="rId91"/>
    <p:sldId id="443" r:id="rId92"/>
    <p:sldId id="444" r:id="rId93"/>
    <p:sldId id="445" r:id="rId94"/>
    <p:sldId id="446" r:id="rId95"/>
    <p:sldId id="447" r:id="rId96"/>
    <p:sldId id="323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819B8"/>
    <a:srgbClr val="274D99"/>
    <a:srgbClr val="FF3300"/>
    <a:srgbClr val="972960"/>
    <a:srgbClr val="254C9B"/>
    <a:srgbClr val="90307E"/>
    <a:srgbClr val="8B3554"/>
    <a:srgbClr val="5A5769"/>
    <a:srgbClr val="1D8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D0CA7-98D7-447C-9F3C-78E442CB9E72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842D-0613-4070-BA4A-B8B545F8C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633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EBDFB-05AD-410E-8FB9-FCEACF78DEB5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3EAD-4FEB-4A44-88CD-908701DCC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30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E5759-62AB-4E0D-B959-72401D6AB6C8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E5759-62AB-4E0D-B959-72401D6AB6C8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BE36-D623-4153-8989-44CE19B98BE6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2E9-A562-4E2E-8A39-7EBA98B6F22C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DCC7-8A9E-476C-B1D4-04404D5FBDBF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cs typeface="B Bad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cs typeface="B Badr" pitchFamily="2" charset="-78"/>
              </a:defRPr>
            </a:lvl1pPr>
            <a:lvl2pPr>
              <a:defRPr sz="2000">
                <a:cs typeface="B Badr" pitchFamily="2" charset="-78"/>
              </a:defRPr>
            </a:lvl2pPr>
            <a:lvl3pPr>
              <a:defRPr sz="1800">
                <a:cs typeface="B Badr" pitchFamily="2" charset="-78"/>
              </a:defRPr>
            </a:lvl3pPr>
            <a:lvl4pPr>
              <a:defRPr sz="1600">
                <a:cs typeface="B Badr" pitchFamily="2" charset="-78"/>
              </a:defRPr>
            </a:lvl4pPr>
            <a:lvl5pPr>
              <a:defRPr sz="1600">
                <a:cs typeface="B Badr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cs typeface="B Badr" pitchFamily="2" charset="-78"/>
              </a:defRPr>
            </a:lvl1pPr>
          </a:lstStyle>
          <a:p>
            <a:fld id="{287A8CD2-A316-4495-BBEA-5BBC6DCEED54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cs typeface="B Badr" pitchFamily="2" charset="-78"/>
              </a:defRPr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cs typeface="B Badr" pitchFamily="2" charset="-78"/>
              </a:defRPr>
            </a:lvl1pPr>
          </a:lstStyle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6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F79-01B7-4F97-8550-BBE449BD1EC4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cs typeface="B Badr" pitchFamily="2" charset="-78"/>
              </a:defRPr>
            </a:lvl1pPr>
            <a:lvl2pPr>
              <a:defRPr sz="2400">
                <a:cs typeface="B Badr" pitchFamily="2" charset="-78"/>
              </a:defRPr>
            </a:lvl2pPr>
            <a:lvl3pPr>
              <a:defRPr sz="2000">
                <a:cs typeface="B Badr" pitchFamily="2" charset="-78"/>
              </a:defRPr>
            </a:lvl3pPr>
            <a:lvl4pPr>
              <a:defRPr sz="1800">
                <a:cs typeface="B Badr" pitchFamily="2" charset="-78"/>
              </a:defRPr>
            </a:lvl4pPr>
            <a:lvl5pPr>
              <a:defRPr sz="1800">
                <a:cs typeface="B Badr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cs typeface="B Badr" pitchFamily="2" charset="-78"/>
              </a:defRPr>
            </a:lvl1pPr>
            <a:lvl2pPr>
              <a:defRPr sz="2400">
                <a:cs typeface="B Badr" pitchFamily="2" charset="-78"/>
              </a:defRPr>
            </a:lvl2pPr>
            <a:lvl3pPr>
              <a:defRPr sz="2000">
                <a:cs typeface="B Badr" pitchFamily="2" charset="-78"/>
              </a:defRPr>
            </a:lvl3pPr>
            <a:lvl4pPr>
              <a:defRPr sz="1800">
                <a:cs typeface="B Badr" pitchFamily="2" charset="-78"/>
              </a:defRPr>
            </a:lvl4pPr>
            <a:lvl5pPr>
              <a:defRPr sz="1800">
                <a:cs typeface="B Badr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BF75FEF1-CA73-4D43-B047-DF94A3DF1F41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cs typeface="B Badr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cs typeface="B Badr" pitchFamily="2" charset="-78"/>
              </a:defRPr>
            </a:lvl1pPr>
            <a:lvl2pPr>
              <a:defRPr sz="2000">
                <a:cs typeface="B Badr" pitchFamily="2" charset="-78"/>
              </a:defRPr>
            </a:lvl2pPr>
            <a:lvl3pPr>
              <a:defRPr sz="1800">
                <a:cs typeface="B Badr" pitchFamily="2" charset="-78"/>
              </a:defRPr>
            </a:lvl3pPr>
            <a:lvl4pPr>
              <a:defRPr sz="1600">
                <a:cs typeface="B Badr" pitchFamily="2" charset="-78"/>
              </a:defRPr>
            </a:lvl4pPr>
            <a:lvl5pPr>
              <a:defRPr sz="1600">
                <a:cs typeface="B Badr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cs typeface="B Badr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cs typeface="B Badr" pitchFamily="2" charset="-78"/>
              </a:defRPr>
            </a:lvl1pPr>
            <a:lvl2pPr>
              <a:defRPr sz="2000">
                <a:cs typeface="B Badr" pitchFamily="2" charset="-78"/>
              </a:defRPr>
            </a:lvl2pPr>
            <a:lvl3pPr>
              <a:defRPr sz="1800">
                <a:cs typeface="B Badr" pitchFamily="2" charset="-78"/>
              </a:defRPr>
            </a:lvl3pPr>
            <a:lvl4pPr>
              <a:defRPr sz="1600">
                <a:cs typeface="B Badr" pitchFamily="2" charset="-78"/>
              </a:defRPr>
            </a:lvl4pPr>
            <a:lvl5pPr>
              <a:defRPr sz="1600">
                <a:cs typeface="B Badr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C3A835F6-5030-4F54-8C10-F37301DFFCD1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4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F3DE0929-CB23-4E56-93E3-DCCE4A88C641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8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1B730165-7A2E-4241-82BB-1C7086D67A43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>
                <a:cs typeface="B Bad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cs typeface="B Badr" pitchFamily="2" charset="-78"/>
              </a:defRPr>
            </a:lvl1pPr>
            <a:lvl2pPr>
              <a:defRPr sz="2800">
                <a:cs typeface="B Badr" pitchFamily="2" charset="-78"/>
              </a:defRPr>
            </a:lvl2pPr>
            <a:lvl3pPr>
              <a:defRPr sz="2400">
                <a:cs typeface="B Badr" pitchFamily="2" charset="-78"/>
              </a:defRPr>
            </a:lvl3pPr>
            <a:lvl4pPr>
              <a:defRPr sz="2000">
                <a:cs typeface="B Badr" pitchFamily="2" charset="-78"/>
              </a:defRPr>
            </a:lvl4pPr>
            <a:lvl5pPr>
              <a:defRPr sz="2000">
                <a:cs typeface="B Badr" pitchFamily="2" charset="-7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cs typeface="B Badr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5C933633-9515-44C8-BC7D-4FEFA0D37709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>
                <a:cs typeface="B Bad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cs typeface="B Badr" pitchFamily="2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cs typeface="B Badr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fld id="{C97499F1-67C0-43E9-A47E-3F4811F922CB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Badr" pitchFamily="2" charset="-78"/>
              </a:defRPr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4264-30AD-45D5-9FAF-900E1CA018FB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3EC1-E3F0-4A8F-AFD7-22318660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Badr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Badr" pitchFamily="2" charset="-78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B Badr" pitchFamily="2" charset="-78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Badr" pitchFamily="2" charset="-78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B Badr" pitchFamily="2" charset="-78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B Badr" pitchFamily="2" charset="-78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039" y="2133600"/>
            <a:ext cx="5791200" cy="2057400"/>
          </a:xfrm>
          <a:solidFill>
            <a:srgbClr val="FF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sz="80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عمر</a:t>
            </a:r>
            <a:br>
              <a:rPr lang="fa-IR" sz="80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</a:br>
            <a:r>
              <a:rPr lang="fa-IR" sz="31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رویکردی تازه برای زندگی</a:t>
            </a:r>
            <a:r>
              <a:rPr lang="en-US" sz="31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 </a:t>
            </a:r>
            <a:r>
              <a:rPr lang="fa-IR" sz="31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بهتر</a:t>
            </a:r>
            <a:endParaRPr lang="en-US" sz="31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57800"/>
            <a:ext cx="5029200" cy="1219200"/>
          </a:xfrm>
        </p:spPr>
        <p:txBody>
          <a:bodyPr>
            <a:normAutofit fontScale="92500"/>
          </a:bodyPr>
          <a:lstStyle/>
          <a:p>
            <a:pPr algn="ctr" rtl="1"/>
            <a:r>
              <a:rPr lang="fa-IR" sz="3600" b="1" dirty="0" smtClean="0">
                <a:solidFill>
                  <a:schemeClr val="tx1"/>
                </a:solidFill>
                <a:latin typeface="Arial" pitchFamily="34" charset="0"/>
              </a:rPr>
              <a:t>دکتر احمد روستا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 rtl="1"/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AHMAD –ROOSTA (Ph.D.)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96000"/>
            <a:ext cx="5334000" cy="593725"/>
          </a:xfrm>
        </p:spPr>
        <p:txBody>
          <a:bodyPr/>
          <a:lstStyle/>
          <a:p>
            <a:pPr algn="ctr" rtl="1"/>
            <a:r>
              <a:rPr lang="en-US" sz="2000" b="1" dirty="0" smtClean="0">
                <a:solidFill>
                  <a:schemeClr val="tx1"/>
                </a:solidFill>
                <a:cs typeface="B Badr" pitchFamily="2" charset="-78"/>
              </a:rPr>
              <a:t>www.drroosta.com</a:t>
            </a:r>
            <a:endParaRPr lang="en-US" sz="2000" b="1" dirty="0">
              <a:solidFill>
                <a:schemeClr val="tx1"/>
              </a:solidFill>
              <a:cs typeface="B Bad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6096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cs typeface="B Badr" pitchFamily="2" charset="-78"/>
              </a:rPr>
              <a:t>LIFE   MANAGEMENT 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cs typeface="B Badr" pitchFamily="2" charset="-78"/>
              </a:rPr>
              <a:t>(A  NEW  APPROACH  FOR  BETTER LIFE)</a:t>
            </a:r>
            <a:endParaRPr lang="en-US" b="1" dirty="0">
              <a:solidFill>
                <a:schemeClr val="tx1"/>
              </a:solidFill>
              <a:cs typeface="B Badr" pitchFamily="2" charset="-78"/>
            </a:endParaRPr>
          </a:p>
        </p:txBody>
      </p:sp>
      <p:pic>
        <p:nvPicPr>
          <p:cNvPr id="1027" name="Picture 3" descr="C:\Users\user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667000" y="304800"/>
            <a:ext cx="6223248" cy="6356648"/>
          </a:xfrm>
        </p:spPr>
        <p:txBody>
          <a:bodyPr>
            <a:normAutofit/>
          </a:bodyPr>
          <a:lstStyle/>
          <a:p>
            <a:pPr algn="ctr" rtl="1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موفقیت نتیجه این سه عبارت است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 rtl="1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تجربه ديروز، استفاده امروز، اميد به فردا </a:t>
            </a:r>
          </a:p>
          <a:p>
            <a:pPr algn="ctr" rtl="1">
              <a:buFontTx/>
              <a:buNone/>
            </a:pPr>
            <a:endParaRPr lang="en-US" sz="32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 rtl="1">
              <a:buFontTx/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ولي ما با سه عبارت  ديگر، زندگي را تباه مي کنيم</a:t>
            </a:r>
          </a:p>
          <a:p>
            <a:pPr algn="ctr" rtl="1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>  </a:t>
            </a: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حسرت ديروز، اتلاف امروز، ترس از فردا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rtl="1"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</a:rPr>
              <a:t> </a:t>
            </a:r>
          </a:p>
          <a:p>
            <a:pPr algn="ctr" rtl="1">
              <a:buFontTx/>
              <a:buNone/>
            </a:pPr>
            <a:endParaRPr lang="en-US" sz="32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248400"/>
            <a:ext cx="1447800" cy="304800"/>
          </a:xfrm>
          <a:noFill/>
        </p:spPr>
        <p:txBody>
          <a:bodyPr/>
          <a:lstStyle/>
          <a:p>
            <a:r>
              <a:rPr lang="en-US" altLang="zh-TW" dirty="0" smtClean="0"/>
              <a:t>www.drroosta.com</a:t>
            </a:r>
          </a:p>
        </p:txBody>
      </p:sp>
      <p:pic>
        <p:nvPicPr>
          <p:cNvPr id="4098" name="Picture 2" descr="C:\Users\user\Desktop\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2667000" cy="68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7200" y="457200"/>
            <a:ext cx="4419600" cy="5715000"/>
          </a:xfrm>
        </p:spPr>
        <p:txBody>
          <a:bodyPr>
            <a:normAutofit/>
          </a:bodyPr>
          <a:lstStyle/>
          <a:p>
            <a:pPr algn="ctr" rtl="1"/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زندگانی به همان زیبایی است</a:t>
            </a:r>
            <a:b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که</a:t>
            </a:r>
            <a:b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خودت میخواهی</a:t>
            </a:r>
            <a:b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و</a:t>
            </a:r>
            <a:b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خودت می سازی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user\Desktop\G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5486400" cy="10207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دلایل ضرورت توجه به مدیریت عمر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19200"/>
            <a:ext cx="6553200" cy="54102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عدم آرامش وآسایش واقعی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خستگی، افسردگی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نومیدی وانزوا 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تکرار ویکنواختی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عدم رضایت،رغبت ولذت فردی وخانوادگی</a:t>
            </a:r>
            <a:endParaRPr lang="en-US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39624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172200" cy="8382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fa-IR" sz="3600" b="1" dirty="0" smtClean="0">
                <a:solidFill>
                  <a:schemeClr val="bg1"/>
                </a:solidFill>
                <a:latin typeface="Arial" pitchFamily="34" charset="0"/>
              </a:rPr>
              <a:t>چه افرادی به مدیریت عمر گرایش بیشتری دارند؟</a:t>
            </a:r>
            <a:endParaRPr 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71600"/>
            <a:ext cx="6019800" cy="49530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 smtClean="0">
              <a:latin typeface="Arial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کسانی که به توسعه وبالندگی خویش حساس هستند و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مدیریت بر خویشتن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را پیش نیاز هر نوع مدیریت می دانند.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کسانی که با رویکرد ونگرشی متفاوت ،جستارگر 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راهی نو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برای گذران عمر هستند.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971800" cy="304800"/>
          </a:xfrm>
        </p:spPr>
        <p:txBody>
          <a:bodyPr/>
          <a:lstStyle/>
          <a:p>
            <a:pPr algn="ctr" rtl="1"/>
            <a:r>
              <a:rPr lang="en-US" sz="1100" b="1" dirty="0" smtClean="0">
                <a:solidFill>
                  <a:schemeClr val="tx1"/>
                </a:solidFill>
                <a:cs typeface="B Badr" pitchFamily="2" charset="-78"/>
              </a:rPr>
              <a:t>www.drroosta.com</a:t>
            </a:r>
            <a:endParaRPr lang="en-US" sz="1100" b="1" dirty="0">
              <a:solidFill>
                <a:schemeClr val="tx1"/>
              </a:solidFill>
              <a:cs typeface="B Badr" pitchFamily="2" charset="-78"/>
            </a:endParaRPr>
          </a:p>
        </p:txBody>
      </p:sp>
      <p:pic>
        <p:nvPicPr>
          <p:cNvPr id="5" name="Picture 2" descr="C:\Users\user\Desktop\frf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172200" cy="8382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fa-IR" sz="3600" b="1" dirty="0" smtClean="0">
                <a:solidFill>
                  <a:schemeClr val="bg1"/>
                </a:solidFill>
                <a:latin typeface="Arial" pitchFamily="34" charset="0"/>
              </a:rPr>
              <a:t>چه افرادی به مدیریت عمر گرایش بیشتری دارند؟</a:t>
            </a:r>
            <a:endParaRPr 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43000"/>
            <a:ext cx="6477000" cy="55626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کسانی که علاوه بر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طول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 عمربه «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عرض ،ارتفاع و عمق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» عمر خویش حساس هستند وبرای هر یک از آنها تعریفی دارند ومی کوشند به آنها دست یابند.</a:t>
            </a:r>
          </a:p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کسانی که نمی خواهند فقط زنده باشند بلکه می خواهند «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زندگی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»کنند وعمر را فرصتی محدود برای رفع نیازهای خود ودیگران می دانند ومایلند مفید وموثر بوده و «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وجود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» داشته باشند.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381000"/>
          </a:xfrm>
        </p:spPr>
        <p:txBody>
          <a:bodyPr/>
          <a:lstStyle/>
          <a:p>
            <a:pPr algn="ctr" rtl="1"/>
            <a:r>
              <a:rPr lang="en-US" sz="1100" b="1" dirty="0" smtClean="0">
                <a:solidFill>
                  <a:schemeClr val="tx1"/>
                </a:solidFill>
                <a:cs typeface="B Badr" pitchFamily="2" charset="-78"/>
              </a:rPr>
              <a:t>www.drroosta.com</a:t>
            </a:r>
            <a:endParaRPr lang="en-US" sz="1100" b="1" dirty="0">
              <a:solidFill>
                <a:schemeClr val="tx1"/>
              </a:solidFill>
              <a:cs typeface="B Badr" pitchFamily="2" charset="-78"/>
            </a:endParaRPr>
          </a:p>
        </p:txBody>
      </p:sp>
      <p:pic>
        <p:nvPicPr>
          <p:cNvPr id="5" name="Picture 2" descr="C:\Users\user\Desktop\frf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62600" y="0"/>
            <a:ext cx="3581400" cy="1447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سه اصل مهم زندگی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4343400" cy="5714999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sz="3600" b="1" dirty="0" smtClean="0"/>
              <a:t>1-هیچ چیز ثابت نیست.</a:t>
            </a:r>
          </a:p>
          <a:p>
            <a:pPr algn="r" rtl="1" eaLnBrk="1" hangingPunct="1">
              <a:defRPr/>
            </a:pPr>
            <a:endParaRPr lang="fa-IR" sz="3600" b="1" dirty="0" smtClean="0"/>
          </a:p>
          <a:p>
            <a:pPr algn="r" rtl="1" eaLnBrk="1" hangingPunct="1">
              <a:defRPr/>
            </a:pPr>
            <a:r>
              <a:rPr lang="fa-IR" sz="3600" b="1" dirty="0" smtClean="0"/>
              <a:t>2-هیچ کس کامل نیست.</a:t>
            </a:r>
          </a:p>
          <a:p>
            <a:pPr algn="r" rtl="1" eaLnBrk="1" hangingPunct="1">
              <a:defRPr/>
            </a:pPr>
            <a:endParaRPr lang="fa-IR" sz="3600" b="1" dirty="0" smtClean="0"/>
          </a:p>
          <a:p>
            <a:pPr algn="r" rtl="1" eaLnBrk="1" hangingPunct="1">
              <a:defRPr/>
            </a:pPr>
            <a:r>
              <a:rPr lang="fa-IR" sz="3600" b="1" dirty="0" smtClean="0"/>
              <a:t>3-همه چیز نسبی و وابسته به چیزهای دیگر است.</a:t>
            </a:r>
            <a:endParaRPr lang="en-US" sz="3600" b="1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www.drroosta.com</a:t>
            </a:r>
          </a:p>
        </p:txBody>
      </p:sp>
      <p:pic>
        <p:nvPicPr>
          <p:cNvPr id="5122" name="Picture 2" descr="C:\Users\user\Desktop\j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54624"/>
            <a:ext cx="3581400" cy="54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7200" y="2516188"/>
            <a:ext cx="2793242" cy="15240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پیش نیازهای </a:t>
            </a:r>
          </a:p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مدیریت عمر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76600" y="3276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764887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304801"/>
            <a:ext cx="2971800" cy="920172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تحول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2691" y="3270463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9449" y="2820988"/>
            <a:ext cx="2971800" cy="9144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بهپوئی مستمر(سرآمدی)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20394" y="784588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43140" y="5997163"/>
            <a:ext cx="909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4049" y="5597763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سیستمی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28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5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2438400"/>
            <a:ext cx="2438400" cy="1524000"/>
          </a:xfrm>
          <a:prstGeom prst="ellipse">
            <a:avLst/>
          </a:prstGeom>
          <a:solidFill>
            <a:srgbClr val="10B02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Arial" pitchFamily="34" charset="0"/>
              </a:rPr>
              <a:t>هفت</a:t>
            </a:r>
          </a:p>
          <a:p>
            <a:pPr algn="ctr" rtl="1"/>
            <a:r>
              <a:rPr lang="fa-IR" sz="2400" b="1" dirty="0" smtClean="0">
                <a:latin typeface="Arial" pitchFamily="34" charset="0"/>
                <a:cs typeface="Arial" pitchFamily="34" charset="0"/>
              </a:rPr>
              <a:t>«دوره عمر»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43200" y="3276600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نوزادی وکودکی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08849" y="1626321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79028" y="1298864"/>
            <a:ext cx="2971800" cy="6858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خردسالی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99973" y="3274364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نوجوانی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18445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390573" y="2898433"/>
            <a:ext cx="2971800" cy="75951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جوانی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8849" y="87951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میانسالی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57339" y="5141912"/>
            <a:ext cx="951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09045" y="4761706"/>
            <a:ext cx="2971800" cy="760412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بزرگسالی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کهنسالی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imagesCAQS0E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44" grpId="0" animBg="1"/>
      <p:bldP spid="53" grpId="0" animBg="1"/>
      <p:bldP spid="57" grpId="0" animBg="1"/>
      <p:bldP spid="19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2438400"/>
            <a:ext cx="2438400" cy="1524000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هفت ویژگی اصلی «عمر»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43200" y="3276600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محدود وفانی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08849" y="1626321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79028" y="1298864"/>
            <a:ext cx="2971800" cy="6858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غیرقابل پیش بینی ونامعلوم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99973" y="3274364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غیرقابل توقف وگذرا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18445" y="6126497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390573" y="2898433"/>
            <a:ext cx="2971800" cy="75951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غیرقابل بازگشت وتکرار نشدنی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8849" y="87951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غیرقابل ذخیره ونگهداری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57339" y="5141912"/>
            <a:ext cx="951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10200" y="5791200"/>
            <a:ext cx="2971800" cy="7604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غیرقابل واگذاری ودادوستد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0200" y="48006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غیرقابل جایگزین و خاص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44" grpId="0" animBg="1"/>
      <p:bldP spid="53" grpId="0" animBg="1"/>
      <p:bldP spid="57" grpId="0" animBg="1"/>
      <p:bldP spid="19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33881" y="2473044"/>
            <a:ext cx="1644074" cy="992188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مدیریت ها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800600" y="3007017"/>
            <a:ext cx="443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43945" y="615372"/>
            <a:ext cx="0" cy="4904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248400" y="228600"/>
            <a:ext cx="2590800" cy="77354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«بهره وری»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257800" y="14081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57800" y="22098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248400" y="1066800"/>
            <a:ext cx="2590800" cy="6858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«چندگانه»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43945" y="301477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248400" y="1828800"/>
            <a:ext cx="2590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« چابک»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57800" y="552223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248400" y="2635017"/>
            <a:ext cx="2590800" cy="75951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«زمان»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57800" y="62017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43945" y="3889033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48400" y="3446554"/>
            <a:ext cx="2590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« ناب»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243945" y="4702245"/>
            <a:ext cx="1004455" cy="6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48400" y="4306309"/>
            <a:ext cx="2590800" cy="760412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«یکپارچه»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5141911"/>
            <a:ext cx="2590800" cy="755073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«توسعه فردی»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971800" y="626122"/>
            <a:ext cx="0" cy="4904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87963" y="4306309"/>
            <a:ext cx="489527" cy="6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62771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199" y="228600"/>
            <a:ext cx="2426855" cy="773543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محدود «فانی»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514601" y="1409700"/>
            <a:ext cx="457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1065212"/>
            <a:ext cx="2438402" cy="6858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غیرقابل پیش بینی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30155" y="3810215"/>
            <a:ext cx="1447800" cy="992188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ویژگیها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514601" y="2231015"/>
            <a:ext cx="457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0799" y="1853188"/>
            <a:ext cx="2463802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غیرقابل توقف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498438" y="3026030"/>
            <a:ext cx="457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799" y="2698404"/>
            <a:ext cx="2463802" cy="75951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غیرقابل بازگشت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498437" y="3880918"/>
            <a:ext cx="457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0782" y="3518728"/>
            <a:ext cx="2477656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غیرقابل جایگزین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30764" y="4708508"/>
            <a:ext cx="457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399" y="4370225"/>
            <a:ext cx="2489202" cy="760412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غیرقابل ذخیره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540001" y="5530197"/>
            <a:ext cx="457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5791" y="5172920"/>
            <a:ext cx="2504210" cy="724064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غیرقابل دادوستد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27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53" grpId="0" animBg="1"/>
      <p:bldP spid="57" grpId="0" animBg="1"/>
      <p:bldP spid="19" grpId="0" animBg="1"/>
      <p:bldP spid="21" grpId="0" animBg="1"/>
      <p:bldP spid="24" grpId="0" animBg="1"/>
      <p:bldP spid="29" grpId="0" animBg="1"/>
      <p:bldP spid="32" grpId="0" animBg="1"/>
      <p:bldP spid="35" grpId="0" animBg="1"/>
      <p:bldP spid="37" grpId="0" animBg="1"/>
      <p:bldP spid="39" grpId="0" animBg="1"/>
      <p:bldP spid="42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944562"/>
          </a:xfrm>
          <a:solidFill>
            <a:srgbClr val="00B050"/>
          </a:solidFill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عناوین سخنرانی: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2" y="1371600"/>
            <a:ext cx="5569528" cy="4648200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مفاهیم عمر،چرخه عمر ومدیریت عمر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دلایل اهمیت وگرایش به مدیریت عمر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ویژگیهای هفت گانه عمر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عناصر هفت گانه آمیزه عمر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رویکردهای هفت گانه مدیریت وکار</a:t>
            </a: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بر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د آنها در مدیریت عمر</a:t>
            </a:r>
          </a:p>
          <a:p>
            <a:pPr algn="r" rtl="1">
              <a:buNone/>
            </a:pPr>
            <a:endParaRPr lang="en-US" sz="3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3528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imagesCAFVKX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81000"/>
            <a:ext cx="5105400" cy="8382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ویژگیهای هفتگانه عمر: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47800"/>
            <a:ext cx="6400800" cy="4953000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1- محدود بودن</a:t>
            </a:r>
          </a:p>
          <a:p>
            <a:pPr algn="r" rtl="1">
              <a:buNone/>
            </a:pPr>
            <a:endParaRPr lang="fa-IR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جهد</a:t>
            </a: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را بسیار کن،عمر اندکی است</a:t>
            </a:r>
          </a:p>
          <a:p>
            <a:pPr algn="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کار را نیکو گزین،فرصت یکی است</a:t>
            </a:r>
          </a:p>
          <a:p>
            <a:pPr algn="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کاردانان چون رفو آموختند</a:t>
            </a:r>
          </a:p>
          <a:p>
            <a:pPr algn="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پاره های وقت بر هم دوختند</a:t>
            </a:r>
          </a:p>
          <a:p>
            <a:pPr algn="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عمر را باید رفو با کار کرد</a:t>
            </a:r>
          </a:p>
          <a:p>
            <a:pPr algn="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وقت کم را با هنر بسیار کرد</a:t>
            </a:r>
          </a:p>
          <a:p>
            <a:pPr algn="r" rtl="1">
              <a:buNone/>
            </a:pPr>
            <a:endParaRPr lang="fa-IR" sz="2800" b="1" dirty="0" smtClean="0">
              <a:latin typeface="Arial" pitchFamily="34" charset="0"/>
            </a:endParaRPr>
          </a:p>
          <a:p>
            <a:pPr rtl="1"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«پروین اعتصامی»</a:t>
            </a:r>
            <a:endParaRPr lang="en-US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3429000" cy="381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\Desktop\imagesCATBUT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هفتاد سال عمر انسان چگونه می گذرد: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sz="2800" b="1" dirty="0" smtClean="0">
                <a:solidFill>
                  <a:schemeClr val="tx1"/>
                </a:solidFill>
              </a:rPr>
              <a:t>25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سال خواب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rtl="1"/>
            <a:r>
              <a:rPr lang="fa-IR" sz="2800" b="1" dirty="0" smtClean="0">
                <a:solidFill>
                  <a:schemeClr val="tx1"/>
                </a:solidFill>
              </a:rPr>
              <a:t>8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سال مطالعه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rtl="1"/>
            <a:r>
              <a:rPr lang="fa-IR" sz="2800" b="1" dirty="0" smtClean="0">
                <a:solidFill>
                  <a:schemeClr val="tx1"/>
                </a:solidFill>
              </a:rPr>
              <a:t>7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سال تفریح ،وقت گذرانی وتعطیلات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</a:rPr>
              <a:t>6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سال استراحت و بیماری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rtl="1"/>
            <a:r>
              <a:rPr lang="fa-IR" sz="2800" b="1" dirty="0" smtClean="0">
                <a:solidFill>
                  <a:schemeClr val="tx1"/>
                </a:solidFill>
              </a:rPr>
              <a:t>5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سال رفت‌وآمدها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rtl="1"/>
            <a:r>
              <a:rPr lang="fa-IR" sz="2800" b="1" dirty="0" smtClean="0">
                <a:solidFill>
                  <a:schemeClr val="tx1"/>
                </a:solidFill>
              </a:rPr>
              <a:t>4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سال خوردن و آشامیدن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rtl="1"/>
            <a:r>
              <a:rPr lang="fa-IR" sz="2800" b="1" dirty="0" smtClean="0">
                <a:solidFill>
                  <a:schemeClr val="tx1"/>
                </a:solidFill>
              </a:rPr>
              <a:t>3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سال آمادگی برای انجام فعالیت‌های متفرقه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rtl="1"/>
            <a:r>
              <a:rPr lang="fa-IR" sz="2800" b="1" dirty="0" smtClean="0">
                <a:solidFill>
                  <a:schemeClr val="tx1"/>
                </a:solidFill>
              </a:rPr>
              <a:t>12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سال کار مفید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581400" cy="381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95400"/>
            <a:ext cx="5257800" cy="4876799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1"/>
                </a:solidFill>
              </a:rPr>
              <a:t>144 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ماه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1"/>
                </a:solidFill>
              </a:rPr>
              <a:t>626 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هفته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1"/>
                </a:solidFill>
              </a:rPr>
              <a:t>4383</a:t>
            </a:r>
            <a:r>
              <a:rPr lang="ar-SA" sz="3200" b="1" dirty="0" smtClean="0">
                <a:solidFill>
                  <a:schemeClr val="tx1"/>
                </a:solidFill>
                <a:latin typeface="Arial" pitchFamily="34" charset="0"/>
              </a:rPr>
              <a:t>ر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وز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فقط</a:t>
            </a:r>
            <a:r>
              <a:rPr lang="fa-IR" sz="3200" b="1" dirty="0" smtClean="0">
                <a:solidFill>
                  <a:schemeClr val="tx1"/>
                </a:solidFill>
              </a:rPr>
              <a:t> 105192 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ساعت برای کار مفید فرصت داریم.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user\Desktop\imagesCA1V5GM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76200"/>
            <a:ext cx="261937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بنابراین </a:t>
            </a:r>
            <a:r>
              <a:rPr lang="fa-IR" sz="36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فقط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:</a:t>
            </a:r>
            <a:endParaRPr lang="en-US" sz="3600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58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8374"/>
            <a:ext cx="6096000" cy="762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چگونگی گذران عمر در </a:t>
            </a:r>
            <a:r>
              <a:rPr lang="fa-IR" sz="3600" b="1" dirty="0" smtClean="0">
                <a:solidFill>
                  <a:schemeClr val="bg1"/>
                </a:solidFill>
                <a:latin typeface="Arial" pitchFamily="34" charset="0"/>
              </a:rPr>
              <a:t>80</a:t>
            </a:r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 سال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848600" cy="59436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28 سال خواب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10 سال استراحت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7 سال راه رفتن ورفت وآمد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6 سال خوردن وآشامیدن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5 سال تحصیل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5 سال انتظار کشیدن ووقت گذرانی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4 سال عیش ولذت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2سال آرایش و امور متفرقه</a:t>
            </a:r>
          </a:p>
          <a:p>
            <a:pPr marL="0" indent="0" algn="ctr" rtl="1">
              <a:buNone/>
            </a:pPr>
            <a:r>
              <a:rPr lang="fa-IR" sz="3600" b="1" dirty="0" smtClean="0">
                <a:solidFill>
                  <a:srgbClr val="00B050"/>
                </a:solidFill>
                <a:latin typeface="Arial" pitchFamily="34" charset="0"/>
              </a:rPr>
              <a:t>و فقط </a:t>
            </a:r>
          </a:p>
          <a:p>
            <a:pPr marL="0" indent="0" algn="r" rtl="1">
              <a:buNone/>
            </a:pPr>
            <a:r>
              <a:rPr lang="fa-IR" sz="4400" b="1" dirty="0" smtClean="0">
                <a:solidFill>
                  <a:srgbClr val="FF0000"/>
                </a:solidFill>
                <a:latin typeface="Arial" pitchFamily="34" charset="0"/>
              </a:rPr>
              <a:t>13 </a:t>
            </a:r>
            <a:r>
              <a:rPr lang="fa-IR" sz="4400" b="1" dirty="0">
                <a:solidFill>
                  <a:srgbClr val="FF0000"/>
                </a:solidFill>
                <a:latin typeface="Arial" pitchFamily="34" charset="0"/>
              </a:rPr>
              <a:t>سال</a:t>
            </a:r>
            <a:r>
              <a:rPr lang="fa-IR" sz="44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یعنی معادل </a:t>
            </a: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156 ماه 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فرصت کارداریم.</a:t>
            </a:r>
            <a:endParaRPr lang="fa-IR" sz="3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77000"/>
            <a:ext cx="3429000" cy="381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user\Desktop\f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12042" y="2516188"/>
            <a:ext cx="2438400" cy="15240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مدیریت محدود بودن عمر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76600" y="3276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در محدودیت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خلاقیت در محدودیت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18445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08849" y="87951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مزیت و جذابیت در محدودیت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مطلوبیت (بهره وری) در محدودیت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28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53" grpId="0" animBg="1"/>
      <p:bldP spid="19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2200" y="2586181"/>
            <a:ext cx="2667000" cy="990601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مدیریت بهره وری: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57200"/>
            <a:ext cx="5638800" cy="5943600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/>
              <a:t>صرفه جوئی درست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/>
              <a:t>حساسیت به هرینه – فایده عمر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/>
              <a:t>بازنگری،تغییر،بهبود واصلاح نحوه گذران عمر و انجام امور زندگی (بازمهندسی)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/>
              <a:t>استفاده از فنون،علوم و فناوریهای نوین در انجام امور زندگی و کسب وکار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pic>
        <p:nvPicPr>
          <p:cNvPr id="2050" name="Picture 2" descr="C:\Users\user\Desktop\G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819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GTH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819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029200" cy="9445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ویژگیهای هفتگانه عمر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953000" cy="4648199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2- غیر قابل پیش بینی( نامعلوم)</a:t>
            </a:r>
          </a:p>
          <a:p>
            <a:pPr algn="r" rtl="1">
              <a:buNone/>
            </a:pPr>
            <a:endParaRPr lang="fa-IR" sz="3200" b="1" dirty="0" smtClean="0">
              <a:latin typeface="Arial" pitchFamily="34" charset="0"/>
            </a:endParaRPr>
          </a:p>
          <a:p>
            <a:pPr algn="ct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«بکوش برای دنیای خود به قدری که گوئی مدتی طولانی زنده خواهی ماند وبکوش برای آخرت خود به طوری که گوئی لحظه ای بعد خواهی مرد»</a:t>
            </a:r>
          </a:p>
          <a:p>
            <a:pPr algn="ctr" rtl="1">
              <a:buNone/>
            </a:pPr>
            <a:endParaRPr lang="fa-IR" sz="32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حضرت علی (ع)</a:t>
            </a:r>
            <a:endParaRPr lang="en-US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00800"/>
            <a:ext cx="41910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user\Desktop\f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7200" y="2516188"/>
            <a:ext cx="2793242" cy="15240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B Badr" pitchFamily="2" charset="-78"/>
              </a:rPr>
              <a:t>مدیریت</a:t>
            </a: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B Badr" pitchFamily="2" charset="-78"/>
              </a:rPr>
              <a:t> « غیرقابل پیش بینی بودن» عمر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76600" y="3276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764887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304801"/>
            <a:ext cx="2971800" cy="920172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درست زندگی کنید</a:t>
            </a:r>
          </a:p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(آنی وآتی)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2691" y="3270463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9449" y="2820988"/>
            <a:ext cx="2971800" cy="9144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خوب زندگی کنید</a:t>
            </a:r>
          </a:p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(مفید وموثر)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20394" y="784588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43140" y="5997163"/>
            <a:ext cx="909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4049" y="5597763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چندگانه</a:t>
            </a:r>
          </a:p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(تاکتیکی و استراتژیکی)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28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53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2200" y="2514599"/>
            <a:ext cx="2590800" cy="990601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مدیریت چندگانه: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174" y="457200"/>
            <a:ext cx="4314826" cy="59436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/>
              <a:t>مدیریت پروژه های چندگانه (کوتاه مدت،میان مدت، بلند مدت)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/>
              <a:t>مدیریت مبتنی بر عدم یقین و ریسک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/>
              <a:t>مدیریت مبتنی برسناریوها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/>
              <a:t>استراتژی های موازی وهم افزا</a:t>
            </a: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pic>
        <p:nvPicPr>
          <p:cNvPr id="6" name="Picture 2" descr="C:\Users\user\Desktop\imagesCAF65EJ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1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953000" cy="944562"/>
          </a:xfrm>
          <a:solidFill>
            <a:srgbClr val="00B050"/>
          </a:solidFill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ویژگیهای هفتگانه عمر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571999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3- غیرقابل توقف</a:t>
            </a:r>
          </a:p>
          <a:p>
            <a:pPr algn="r" rtl="1">
              <a:buNone/>
            </a:pPr>
            <a:endParaRPr lang="fa-IR" sz="3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«بزرگترین فن زندگی استفاده از</a:t>
            </a:r>
          </a:p>
          <a:p>
            <a:pPr algn="ct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 فرصتهای بی نظیر است که بر ما می گذرد.»</a:t>
            </a:r>
          </a:p>
          <a:p>
            <a:pPr algn="ctr" rtl="1">
              <a:buNone/>
            </a:pPr>
            <a:endParaRPr lang="fa-IR" sz="32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«سالوئیل»</a:t>
            </a:r>
            <a:endParaRPr lang="en-US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00800"/>
            <a:ext cx="40386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dfr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3600" b="1" dirty="0" smtClean="0">
                <a:solidFill>
                  <a:schemeClr val="tx1"/>
                </a:solidFill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</a:rPr>
              <a:t>زندگی </a:t>
            </a:r>
            <a:r>
              <a:rPr lang="ar-SA" sz="3600" b="1" dirty="0">
                <a:solidFill>
                  <a:schemeClr val="tx1"/>
                </a:solidFill>
              </a:rPr>
              <a:t>چیست؟ چرا می آییم؟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 smtClean="0">
                <a:solidFill>
                  <a:schemeClr val="tx1"/>
                </a:solidFill>
              </a:rPr>
              <a:t>به </a:t>
            </a:r>
            <a:r>
              <a:rPr lang="ar-SA" sz="3600" b="1" dirty="0">
                <a:solidFill>
                  <a:schemeClr val="tx1"/>
                </a:solidFill>
              </a:rPr>
              <a:t>کجا باید رفت؟ </a:t>
            </a:r>
            <a:r>
              <a:rPr lang="fa-IR" sz="3600" b="1" dirty="0" smtClean="0">
                <a:solidFill>
                  <a:schemeClr val="tx1"/>
                </a:solidFill>
              </a:rPr>
              <a:t>به چه سان باید رفت؟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>
                <a:solidFill>
                  <a:schemeClr val="tx1"/>
                </a:solidFill>
              </a:rPr>
              <a:t>با کدامین توشه به سفر باید رفت</a:t>
            </a:r>
            <a:r>
              <a:rPr lang="ar-SA" sz="3600" b="1" dirty="0" smtClean="0">
                <a:solidFill>
                  <a:schemeClr val="tx1"/>
                </a:solidFill>
              </a:rPr>
              <a:t>؟</a:t>
            </a:r>
            <a:endParaRPr lang="fa-IR" sz="3600" b="1" dirty="0" smtClean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>
                <a:solidFill>
                  <a:schemeClr val="tx1"/>
                </a:solidFill>
              </a:rPr>
              <a:t>   من </a:t>
            </a:r>
            <a:r>
              <a:rPr lang="ar-SA" sz="3600" b="1" dirty="0" smtClean="0">
                <a:solidFill>
                  <a:schemeClr val="tx1"/>
                </a:solidFill>
              </a:rPr>
              <a:t>نپرسیدم</a:t>
            </a:r>
            <a:r>
              <a:rPr lang="fa-IR" sz="3600" b="1" dirty="0" smtClean="0">
                <a:solidFill>
                  <a:schemeClr val="tx1"/>
                </a:solidFill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</a:rPr>
              <a:t>و </a:t>
            </a:r>
            <a:r>
              <a:rPr lang="ar-SA" sz="3600" b="1" dirty="0">
                <a:solidFill>
                  <a:schemeClr val="tx1"/>
                </a:solidFill>
              </a:rPr>
              <a:t>کس نیز مرا هیچ نگفت</a:t>
            </a:r>
            <a:r>
              <a:rPr lang="ar-SA" sz="3600" b="1" dirty="0" smtClean="0">
                <a:solidFill>
                  <a:schemeClr val="tx1"/>
                </a:solidFill>
              </a:rPr>
              <a:t>!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www.drroosta.com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2516188"/>
            <a:ext cx="2717042" cy="15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مدیریت «غیرقابل توقف بودن عمر»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76600" y="3276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آماده باش دائمی برای بهره برداری درست عمر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کنترل ومهار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18445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08849" y="87951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پویائی و گذار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به هنگام(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JIT</a:t>
            </a:r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 ) و چابک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5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53" grpId="0" animBg="1"/>
      <p:bldP spid="19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2200" y="2514599"/>
            <a:ext cx="2590800" cy="990601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مدیریت چابک: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457200"/>
            <a:ext cx="3705226" cy="59436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/>
              <a:t>تشخیص وتحلیل فرصتها</a:t>
            </a:r>
          </a:p>
          <a:p>
            <a:pPr algn="r" rtl="1">
              <a:lnSpc>
                <a:spcPct val="150000"/>
              </a:lnSpc>
            </a:pPr>
            <a:endParaRPr lang="fa-IR" sz="2800" b="1" dirty="0"/>
          </a:p>
          <a:p>
            <a:pPr algn="r" rtl="1">
              <a:lnSpc>
                <a:spcPct val="150000"/>
              </a:lnSpc>
            </a:pPr>
            <a:r>
              <a:rPr lang="fa-IR" sz="2800" b="1" dirty="0" smtClean="0"/>
              <a:t>واکنش سریع به فرصتها</a:t>
            </a:r>
          </a:p>
          <a:p>
            <a:pPr algn="r" rtl="1">
              <a:lnSpc>
                <a:spcPct val="150000"/>
              </a:lnSpc>
            </a:pPr>
            <a:endParaRPr lang="fa-IR" sz="2800" b="1" dirty="0"/>
          </a:p>
          <a:p>
            <a:pPr algn="r" rtl="1">
              <a:lnSpc>
                <a:spcPct val="150000"/>
              </a:lnSpc>
            </a:pPr>
            <a:r>
              <a:rPr lang="fa-IR" sz="2800" b="1" dirty="0" smtClean="0"/>
              <a:t>آمادگی وبرنامه ریزی استفاده از فرصتها</a:t>
            </a:r>
          </a:p>
          <a:p>
            <a:pPr algn="r" rtl="1">
              <a:lnSpc>
                <a:spcPct val="150000"/>
              </a:lnSpc>
              <a:buNone/>
            </a:pPr>
            <a:endParaRPr lang="fa-IR" sz="2800" b="1" dirty="0"/>
          </a:p>
          <a:p>
            <a:pPr algn="r" rtl="1">
              <a:lnSpc>
                <a:spcPct val="150000"/>
              </a:lnSpc>
            </a:pPr>
            <a:r>
              <a:rPr lang="fa-IR" sz="2800" b="1" dirty="0" smtClean="0"/>
              <a:t>استفاده از فرصتها</a:t>
            </a: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pic>
        <p:nvPicPr>
          <p:cNvPr id="1027" name="Picture 3" descr="C:\Users\user\Desktop\imagesCAPTCL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8683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ویژگیهای هفتگانه عمر: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5334000" cy="4876800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4</a:t>
            </a: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غیرقابل بازگشت</a:t>
            </a:r>
          </a:p>
          <a:p>
            <a:pPr algn="r" rtl="1">
              <a:buNone/>
            </a:pPr>
            <a:endParaRPr lang="fa-I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سعدیا دی رفت وفردا همچنان موجود نیست</a:t>
            </a:r>
          </a:p>
          <a:p>
            <a:pPr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در میان این وآن،فرصت شمار امروز را</a:t>
            </a:r>
          </a:p>
          <a:p>
            <a:pPr rtl="1"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سعدی</a:t>
            </a:r>
          </a:p>
          <a:p>
            <a:pPr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بگذشته وآینده دریغ وهوس است</a:t>
            </a:r>
          </a:p>
          <a:p>
            <a:pPr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عمری که شنیده ای همین یک نفس است</a:t>
            </a:r>
          </a:p>
          <a:p>
            <a:pPr algn="ctr" rtl="1">
              <a:buNone/>
            </a:pPr>
            <a:endParaRPr lang="fa-I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rtl="1"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عبدالغنی همدانی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34290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 descr="C:\Users\user\Desktop\imagesCAVJDP6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33400"/>
            <a:ext cx="6096000" cy="55927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buNone/>
            </a:pPr>
            <a:r>
              <a:rPr lang="ar-SA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زمان‌ را بايد دريافت‌ </a:t>
            </a:r>
            <a:endParaRPr lang="en-US" sz="4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SA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 </a:t>
            </a:r>
            <a:endParaRPr lang="en-US" sz="4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SA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فرصت‌ را به‌ ثروت‌ تبديل‌ کرد</a:t>
            </a:r>
            <a:endParaRPr lang="en-US" sz="4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1">
              <a:buNone/>
            </a:pPr>
            <a:endParaRPr lang="fa-IR" sz="4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1">
              <a:buNone/>
            </a:pPr>
            <a:r>
              <a:rPr lang="fa-IR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حضرت علی (ع)</a:t>
            </a:r>
            <a:endParaRPr lang="en-US" sz="3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473952"/>
            <a:ext cx="4191000" cy="246888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imagesCAYVRYD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96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2516188"/>
            <a:ext cx="2717042" cy="15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مدیریت «غیرقابل  بازگشت بودن عمر»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76600" y="3276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19600" y="9144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410200" y="609600"/>
            <a:ext cx="2971800" cy="76200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 مدیریت زمان حال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18445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32766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10200" y="28956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استفاده از دامهای مدیریت زمان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زمان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5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19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944562"/>
          </a:xfrm>
          <a:solidFill>
            <a:srgbClr val="00B050"/>
          </a:solidFill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مدیریت زمان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5181600" cy="4876800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استفاده از گامها ،تکنیکها وفنون مدیریت زمان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موانع رابشناسید وآنها را بردارید.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هدفها را در قالب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بیان کنید.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هرچیز را به جا،به موقع وبه اندازه انجام دهید.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77000"/>
            <a:ext cx="3657600" cy="381000"/>
          </a:xfrm>
        </p:spPr>
        <p:txBody>
          <a:bodyPr/>
          <a:lstStyle/>
          <a:p>
            <a:pPr algn="ctr" rtl="1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Users\user\Desktop\gbvhgy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1545"/>
            <a:ext cx="2521527" cy="68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86200" y="76200"/>
            <a:ext cx="4800600" cy="9445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ویژگیهای هفتگانه عمر: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4953000" cy="4800599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5</a:t>
            </a: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غیرقابل جایگزین</a:t>
            </a:r>
          </a:p>
          <a:p>
            <a:pPr algn="r" rtl="1">
              <a:buNone/>
            </a:pPr>
            <a:endParaRPr lang="fa-I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آنچه ندارد عوض ای هوشیار</a:t>
            </a:r>
          </a:p>
          <a:p>
            <a:pPr algn="ct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عمر عزیز است ،غنیمت شمار</a:t>
            </a:r>
          </a:p>
          <a:p>
            <a:pPr algn="ctr" rtl="1">
              <a:buNone/>
            </a:pPr>
            <a:endParaRPr lang="fa-IR" sz="3200" b="1" dirty="0" smtClean="0">
              <a:latin typeface="Arial" pitchFamily="34" charset="0"/>
              <a:cs typeface="Arial" pitchFamily="34" charset="0"/>
            </a:endParaRPr>
          </a:p>
          <a:p>
            <a:pPr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سعدی</a:t>
            </a:r>
          </a:p>
          <a:p>
            <a:pPr algn="ctr" rtl="1">
              <a:buNone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28956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FGBH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33400"/>
            <a:ext cx="5791200" cy="5562600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sz="32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بی عوض دانی چه باشد در جهان</a:t>
            </a:r>
          </a:p>
          <a:p>
            <a:pPr algn="r" rtl="1">
              <a:buNone/>
            </a:pPr>
            <a:endParaRPr lang="fa-IR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عمر باشد،عمر،قدر آن بدان</a:t>
            </a:r>
          </a:p>
          <a:p>
            <a:pPr rtl="1">
              <a:buNone/>
            </a:pPr>
            <a:endParaRPr lang="fa-IR" sz="3200" b="1" dirty="0" smtClean="0">
              <a:latin typeface="Arial" pitchFamily="34" charset="0"/>
              <a:cs typeface="Arial" pitchFamily="34" charset="0"/>
            </a:endParaRPr>
          </a:p>
          <a:p>
            <a:pPr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شیخ بهائی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4290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imagesCA2XFI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54"/>
            <a:ext cx="2286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399" y="2516188"/>
            <a:ext cx="3446771" cy="1752136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مدیریت «غیرقابل  جایگزین بودن عمر»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76600" y="3276600"/>
            <a:ext cx="1449981" cy="1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20394" y="873016"/>
            <a:ext cx="426" cy="6052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676250" y="497516"/>
            <a:ext cx="3769951" cy="889341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B Badr" pitchFamily="2" charset="-78"/>
              </a:rPr>
              <a:t>مدیریت منبع « ویژه منحصر بفرد و ارزشمند»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419600" y="3276600"/>
            <a:ext cx="1256650" cy="1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410200" y="5714999"/>
            <a:ext cx="3866616" cy="1051281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ناب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18445" y="6135795"/>
            <a:ext cx="1256650" cy="1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08849" y="879510"/>
            <a:ext cx="1256650" cy="1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10200" y="2895600"/>
            <a:ext cx="3746517" cy="876068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هوشمندانه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04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5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5867400" cy="1066800"/>
          </a:xfrm>
          <a:solidFill>
            <a:srgbClr val="00B050"/>
          </a:solidFill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مدیریت ناب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447800"/>
            <a:ext cx="6019800" cy="49530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از تکنیکها وابزارهای مدیریت ناب استفاده کنید.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مراقب عوامل اتلاف عمر وهر نوع هدر دادن وهدر رفتن آن باشید.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ناخالصی ها ونادرستی ها را بشناسید وحذف کنید.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با دیده بانی ومحیط یابی وپایش فرصتها وتهدیدها وواکنش سریع به آنها از فرصتهای جدید استفاده کنید.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پیشگیری از ضایعات را مهمتر از پیگیری آنها بدانید.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در حذف ضایعات چابک باشید.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28956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imagesCAHL6BF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60"/>
            <a:ext cx="2362200" cy="68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438400" y="304800"/>
            <a:ext cx="6705600" cy="6356648"/>
          </a:xfrm>
        </p:spPr>
        <p:txBody>
          <a:bodyPr>
            <a:normAutofit fontScale="92500" lnSpcReduction="20000"/>
          </a:bodyPr>
          <a:lstStyle/>
          <a:p>
            <a:pPr algn="ctr" rtl="1">
              <a:buFontTx/>
              <a:buNone/>
            </a:pP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زندگی</a:t>
            </a:r>
          </a:p>
          <a:p>
            <a:pPr algn="ctr" rtl="1">
              <a:buFontTx/>
              <a:buNone/>
            </a:pP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 «</a:t>
            </a:r>
            <a:r>
              <a:rPr lang="fa-IR" sz="4000" b="1" dirty="0" smtClean="0">
                <a:solidFill>
                  <a:srgbClr val="00B050"/>
                </a:solidFill>
                <a:latin typeface="Arial" pitchFamily="34" charset="0"/>
              </a:rPr>
              <a:t>خواستن  و یافتن و ساختن</a:t>
            </a: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 »</a:t>
            </a:r>
          </a:p>
          <a:p>
            <a:pPr algn="ctr" rtl="1">
              <a:buFontTx/>
              <a:buNone/>
            </a:pP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است</a:t>
            </a:r>
          </a:p>
          <a:p>
            <a:pPr algn="ctr" rtl="1">
              <a:buFontTx/>
              <a:buNone/>
            </a:pP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تا </a:t>
            </a:r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</a:rPr>
              <a:t>نخواهی</a:t>
            </a: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 با </a:t>
            </a:r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</a:rPr>
              <a:t>دل</a:t>
            </a:r>
          </a:p>
          <a:p>
            <a:pPr algn="ctr" rtl="1">
              <a:buFontTx/>
              <a:buNone/>
            </a:pP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تا </a:t>
            </a:r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</a:rPr>
              <a:t>نیابی</a:t>
            </a: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 با </a:t>
            </a:r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</a:rPr>
              <a:t>عزم</a:t>
            </a:r>
          </a:p>
          <a:p>
            <a:pPr algn="ctr" rtl="1">
              <a:buFontTx/>
              <a:buNone/>
            </a:pP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تا </a:t>
            </a:r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</a:rPr>
              <a:t>نسازی</a:t>
            </a: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 با </a:t>
            </a:r>
            <a:r>
              <a:rPr lang="fa-IR" sz="4000" b="1" dirty="0" smtClean="0">
                <a:solidFill>
                  <a:srgbClr val="FF0000"/>
                </a:solidFill>
                <a:latin typeface="Arial" pitchFamily="34" charset="0"/>
              </a:rPr>
              <a:t>فکر</a:t>
            </a:r>
          </a:p>
          <a:p>
            <a:pPr algn="ctr" rtl="1">
              <a:buFontTx/>
              <a:buNone/>
            </a:pPr>
            <a:endParaRPr lang="fa-IR" sz="4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rtl="1">
              <a:buFontTx/>
              <a:buNone/>
            </a:pPr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</a:rPr>
              <a:t>بی ثمر می گذرد </a:t>
            </a:r>
          </a:p>
          <a:p>
            <a:pPr algn="ctr" rtl="1">
              <a:buFontTx/>
              <a:buNone/>
            </a:pPr>
            <a:r>
              <a:rPr lang="fa-IR" sz="4000" b="1" dirty="0" smtClean="0">
                <a:solidFill>
                  <a:srgbClr val="0819B8"/>
                </a:solidFill>
                <a:latin typeface="Arial" pitchFamily="34" charset="0"/>
              </a:rPr>
              <a:t>عمر گران</a:t>
            </a:r>
            <a:endParaRPr lang="en-US" sz="4000" b="1" dirty="0" smtClean="0">
              <a:solidFill>
                <a:srgbClr val="0819B8"/>
              </a:solidFill>
              <a:latin typeface="Arial" pitchFamily="34" charset="0"/>
            </a:endParaRPr>
          </a:p>
          <a:p>
            <a:pPr rtl="1">
              <a:buFontTx/>
              <a:buNone/>
            </a:pPr>
            <a:r>
              <a:rPr lang="fa-IR" sz="2600" b="1" dirty="0" smtClean="0">
                <a:solidFill>
                  <a:schemeClr val="tx1"/>
                </a:solidFill>
                <a:latin typeface="Arial" pitchFamily="34" charset="0"/>
              </a:rPr>
              <a:t>احمد روستا</a:t>
            </a:r>
            <a:endParaRPr lang="en-US" sz="26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 rtl="1">
              <a:buFontTx/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</a:rPr>
              <a:t> </a:t>
            </a:r>
          </a:p>
          <a:p>
            <a:pPr algn="ctr" rtl="1">
              <a:buFontTx/>
              <a:buNone/>
            </a:pPr>
            <a:endParaRPr lang="en-US" sz="40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248400"/>
            <a:ext cx="1447800" cy="304800"/>
          </a:xfrm>
          <a:noFill/>
        </p:spPr>
        <p:txBody>
          <a:bodyPr/>
          <a:lstStyle/>
          <a:p>
            <a:r>
              <a:rPr lang="en-US" altLang="zh-TW" dirty="0" smtClean="0"/>
              <a:t>www.drroosta.com</a:t>
            </a:r>
          </a:p>
        </p:txBody>
      </p:sp>
      <p:pic>
        <p:nvPicPr>
          <p:cNvPr id="4098" name="Picture 2" descr="C:\Users\user\Desktop\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2286000" cy="68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8382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ویژگیهای هفتگانه عمر: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219200"/>
            <a:ext cx="6096000" cy="4952999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6</a:t>
            </a: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غیرقابل ذخیره</a:t>
            </a:r>
          </a:p>
          <a:p>
            <a:pPr algn="ctr" rtl="1">
              <a:buNone/>
            </a:pPr>
            <a:endParaRPr lang="fa-I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ضایع کردن عمر وغنیمت نشمردن فرصت</a:t>
            </a:r>
          </a:p>
          <a:p>
            <a:pPr algn="ct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باعث غم واندوه است</a:t>
            </a:r>
          </a:p>
          <a:p>
            <a:pPr algn="ctr" rtl="1">
              <a:buNone/>
            </a:pPr>
            <a:endParaRPr lang="fa-I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rtl="1"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حضرت علی (ع)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2895600" cy="304800"/>
          </a:xfrm>
        </p:spPr>
        <p:txBody>
          <a:bodyPr/>
          <a:lstStyle/>
          <a:p>
            <a:pPr algn="ctr" rtl="1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fg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7200" y="2516188"/>
            <a:ext cx="2793242" cy="15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Arial" pitchFamily="34" charset="0"/>
              </a:rPr>
              <a:t>مدیریت</a:t>
            </a:r>
          </a:p>
          <a:p>
            <a:pPr algn="ctr" rtl="1"/>
            <a:r>
              <a:rPr lang="fa-IR" sz="2400" b="1" dirty="0" smtClean="0">
                <a:latin typeface="Arial" pitchFamily="34" charset="0"/>
                <a:cs typeface="Arial" pitchFamily="34" charset="0"/>
              </a:rPr>
              <a:t> « غیرقابل ذخیره  بودن» عمر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76600" y="3276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764887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304801"/>
            <a:ext cx="2971800" cy="92017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مدیریت مصرف (الگو وسبک زندگی)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79736" y="5539963"/>
            <a:ext cx="2971800" cy="9144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مدیریت یکپارچه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20394" y="784588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43140" y="5997163"/>
            <a:ext cx="909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944562"/>
          </a:xfrm>
          <a:solidFill>
            <a:srgbClr val="00B050"/>
          </a:solidFill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مدیت یکپارچه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47800"/>
            <a:ext cx="6248400" cy="5029200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با رعایت 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تناسب،تعادل وتوازن و یکپارچگی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امور گوناگون وآمیزه عمر، کیفیت زندگی را بهبود بخشید.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همواره در جستجوی راه کارهای تازه و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خلاقانه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باشید.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از 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مهارتهای زندگی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استفاده کنید.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28956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bv 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9445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ویژگیهای هفتگانه عمر: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4196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7- غیرقابل واگذاری ودادوستد</a:t>
            </a:r>
          </a:p>
          <a:p>
            <a:pPr algn="r" rtl="1">
              <a:buNone/>
            </a:pPr>
            <a:endParaRPr lang="fa-IR" sz="3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هر لحظه از زمان را از آن ِ خود گردان</a:t>
            </a:r>
          </a:p>
          <a:p>
            <a:pPr algn="ctr" rtl="1">
              <a:buNone/>
            </a:pPr>
            <a:endParaRPr lang="fa-IR" sz="3200" b="1" dirty="0" smtClean="0">
              <a:latin typeface="Arial" pitchFamily="34" charset="0"/>
            </a:endParaRPr>
          </a:p>
          <a:p>
            <a:pPr rtl="1"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مثل چینی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3352800" cy="304800"/>
          </a:xfrm>
        </p:spPr>
        <p:txBody>
          <a:bodyPr/>
          <a:lstStyle/>
          <a:p>
            <a:pPr algn="ctr" rtl="1"/>
            <a:r>
              <a:rPr lang="en-US" b="1" smtClean="0">
                <a:solidFill>
                  <a:schemeClr val="tx1"/>
                </a:solidFill>
              </a:rPr>
              <a:t>www.drroosta.com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2516188"/>
            <a:ext cx="2717042" cy="15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مدیریت «غیرقابل  دادوستد بودن عمر»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76600" y="3276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B Badr" pitchFamily="2" charset="-78"/>
              </a:rPr>
              <a:t>مدیریت برخویشتن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بالندگی خود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18445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08849" y="87951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برند خود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مدیریت بازاریابی خود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41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53" grpId="0" animBg="1"/>
      <p:bldP spid="19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9308"/>
            <a:ext cx="5943600" cy="9445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مدیریت توسعه وبالندگی خود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629400" cy="54102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عمر منبعی ارزشمند وفردی است. وظیفه ما استفاده از این منبع برای توسعه وبالندگی خویش است.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«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خودباوری،خودشناسی،خودسازی وخودباروری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» را از ارکان مدیریت بالندگی خود بدانید.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برای 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توسعه وبالندگی خود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از اصول،تکنیکها وراه کارهای مدیریت استراتژیک وبرنامه ریزی استراتژیک استفاده کنید.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از تکنیکها وسازوکارهای 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بازاریابی خود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، شناسه یا 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برند خود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و 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مهارتهای ارتباط با خود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استفاده کنید.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28956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user\Desktop\hbn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5169"/>
            <a:ext cx="5334000" cy="10207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chemeClr val="bg1"/>
                </a:solidFill>
                <a:latin typeface="Arial" pitchFamily="34" charset="0"/>
              </a:rPr>
              <a:t>اهداف وانگیزه ما در زندگی کدامند؟</a:t>
            </a:r>
            <a:endParaRPr 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953000"/>
          </a:xfrm>
        </p:spPr>
        <p:txBody>
          <a:bodyPr>
            <a:noAutofit/>
          </a:bodyPr>
          <a:lstStyle/>
          <a:p>
            <a:pPr algn="r" rtl="1">
              <a:buNone/>
            </a:pPr>
            <a:endParaRPr lang="fa-IR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مفید وموثر بودن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آرامش خاطر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آسایش در زندگی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ارزش های مادی ومعنوی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پیشرفت دائمی،رشد وتوسعه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تحول وتکامل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نیک نامی،آبرومندی،شهرت ومحبوبیت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آثار ماندگار ویادگار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وجودداشتن،خیرخواهی وخیررسانی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>رفع نیازهای خود ودیگران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2895600" cy="304800"/>
          </a:xfrm>
        </p:spPr>
        <p:txBody>
          <a:bodyPr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www.drroosta.com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jmn h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2438400"/>
            <a:ext cx="2438400" cy="1524000"/>
          </a:xfrm>
          <a:prstGeom prst="ellipse">
            <a:avLst/>
          </a:prstGeom>
          <a:solidFill>
            <a:srgbClr val="0819B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هفت</a:t>
            </a:r>
          </a:p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«ع» آمیزه عمر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43200" y="3276600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عقل وهوش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08849" y="1626321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79028" y="1298864"/>
            <a:ext cx="2971800" cy="6858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عاطفه وعلاقه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99973" y="3274364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عقیده وعهد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42495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390573" y="2898433"/>
            <a:ext cx="2971800" cy="75951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علم ودانش روز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408849" y="873016"/>
            <a:ext cx="965200" cy="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عرضه ومهارتها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99973" y="5134881"/>
            <a:ext cx="951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09045" y="4761706"/>
            <a:ext cx="2971800" cy="760412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عزت نفس و </a:t>
            </a:r>
          </a:p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اعتماد به نفس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عمل صالح و</a:t>
            </a:r>
          </a:p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عملکرد مثبت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75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44" grpId="0" animBg="1"/>
      <p:bldP spid="53" grpId="0" animBg="1"/>
      <p:bldP spid="57" grpId="0" animBg="1"/>
      <p:bldP spid="19" grpId="0" animBg="1"/>
      <p:bldP spid="21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152400"/>
            <a:ext cx="39624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عقل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524001"/>
            <a:ext cx="3810000" cy="34290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sz="3600" b="1" dirty="0" smtClean="0"/>
              <a:t>درست اندیشی</a:t>
            </a:r>
          </a:p>
          <a:p>
            <a:pPr algn="r" rtl="1"/>
            <a:endParaRPr lang="fa-IR" sz="3600" b="1" dirty="0"/>
          </a:p>
          <a:p>
            <a:pPr algn="r" rtl="1"/>
            <a:r>
              <a:rPr lang="fa-IR" sz="3600" b="1" dirty="0" smtClean="0"/>
              <a:t>دور اندیشی</a:t>
            </a:r>
          </a:p>
          <a:p>
            <a:pPr algn="r" rtl="1"/>
            <a:endParaRPr lang="fa-IR" sz="3600" b="1" dirty="0"/>
          </a:p>
          <a:p>
            <a:pPr algn="r" rtl="1"/>
            <a:r>
              <a:rPr lang="fa-IR" sz="3600" b="1" dirty="0" smtClean="0"/>
              <a:t>نو اندیشی</a:t>
            </a:r>
          </a:p>
          <a:p>
            <a:pPr algn="r" rtl="1"/>
            <a:endParaRPr lang="fa-IR" sz="3600" b="1" dirty="0"/>
          </a:p>
          <a:p>
            <a:pPr algn="r" rtl="1"/>
            <a:r>
              <a:rPr lang="fa-IR" sz="3600" b="1" dirty="0" smtClean="0"/>
              <a:t>باز اندیشی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5257800"/>
            <a:ext cx="38862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اندیشمندی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Users\user\Desktop\vrtftg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152400"/>
            <a:ext cx="39624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عاطفه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524001"/>
            <a:ext cx="3810000" cy="3429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عواطف و احساسات</a:t>
            </a:r>
          </a:p>
          <a:p>
            <a:pPr algn="r" rtl="1"/>
            <a:r>
              <a:rPr lang="fa-IR" sz="3600" b="1" dirty="0" smtClean="0"/>
              <a:t>سلائق</a:t>
            </a:r>
          </a:p>
          <a:p>
            <a:pPr algn="r" rtl="1"/>
            <a:r>
              <a:rPr lang="fa-IR" sz="3600" b="1" dirty="0" smtClean="0"/>
              <a:t>علائق</a:t>
            </a:r>
          </a:p>
          <a:p>
            <a:pPr algn="r" rtl="1"/>
            <a:r>
              <a:rPr lang="fa-IR" sz="3600" b="1" dirty="0" smtClean="0"/>
              <a:t>دلبستگی ها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7418" y="5257800"/>
            <a:ext cx="38862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علاقمندی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C:\Users\user\Desktop\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609600"/>
            <a:ext cx="6629400" cy="59436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600" b="1" dirty="0" smtClean="0">
                <a:solidFill>
                  <a:srgbClr val="FF0000"/>
                </a:solidFill>
                <a:latin typeface="Arial" pitchFamily="34" charset="0"/>
              </a:rPr>
              <a:t>عمر چیست؟</a:t>
            </a:r>
          </a:p>
          <a:p>
            <a:pPr algn="r" rtl="1">
              <a:buNone/>
            </a:pPr>
            <a:endParaRPr lang="fa-IR" sz="36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عمر، مدت زمان حیات هر کس از تولد تا مرگ است که معرف «</a:t>
            </a: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زنده بودن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» اوست.</a:t>
            </a:r>
          </a:p>
          <a:p>
            <a:pPr algn="r" rtl="1">
              <a:buNone/>
            </a:pPr>
            <a:endParaRPr lang="fa-IR" sz="2400" dirty="0" smtClean="0">
              <a:latin typeface="Arial" pitchFamily="34" charset="0"/>
            </a:endParaRPr>
          </a:p>
          <a:p>
            <a:pPr algn="r" rtl="1">
              <a:buNone/>
            </a:pPr>
            <a:endParaRPr lang="en-US" dirty="0" smtClean="0">
              <a:latin typeface="Arial" pitchFamily="34" charset="0"/>
            </a:endParaRPr>
          </a:p>
          <a:p>
            <a:pPr algn="r" rtl="1">
              <a:buNone/>
            </a:pPr>
            <a:endParaRPr lang="en-US" dirty="0" smtClean="0">
              <a:latin typeface="Arial" pitchFamily="34" charset="0"/>
            </a:endParaRPr>
          </a:p>
          <a:p>
            <a:pPr algn="r" rtl="1"/>
            <a:endParaRPr lang="en-US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248400"/>
            <a:ext cx="2590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Bad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553200"/>
            <a:ext cx="5715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B Badr" pitchFamily="2" charset="-78"/>
              </a:rPr>
              <a:t>www.drroosta.com</a:t>
            </a:r>
            <a:endParaRPr lang="en-US" sz="1400" b="1" dirty="0">
              <a:solidFill>
                <a:schemeClr val="tx1"/>
              </a:solidFill>
              <a:cs typeface="B Badr" pitchFamily="2" charset="-78"/>
            </a:endParaRPr>
          </a:p>
        </p:txBody>
      </p:sp>
      <p:pic>
        <p:nvPicPr>
          <p:cNvPr id="10242" name="Picture 2" descr="C:\Users\user\Desktop\vgg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152400"/>
            <a:ext cx="39624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عقیده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524001"/>
            <a:ext cx="3810000" cy="3429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توکل</a:t>
            </a:r>
          </a:p>
          <a:p>
            <a:pPr algn="r" rtl="1"/>
            <a:r>
              <a:rPr lang="fa-IR" sz="3600" b="1" dirty="0" smtClean="0"/>
              <a:t>ارزشها و اخلاقیات</a:t>
            </a:r>
          </a:p>
          <a:p>
            <a:pPr algn="r" rtl="1"/>
            <a:r>
              <a:rPr lang="fa-IR" sz="3600" b="1" dirty="0" smtClean="0"/>
              <a:t>باورها</a:t>
            </a:r>
          </a:p>
          <a:p>
            <a:pPr algn="r" rtl="1"/>
            <a:r>
              <a:rPr lang="fa-IR" sz="3600" b="1" dirty="0" smtClean="0"/>
              <a:t>پای بندی به تعهدات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7418" y="5257800"/>
            <a:ext cx="38862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ارزشمندی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user\Desktop\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152400"/>
            <a:ext cx="39624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علم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524001"/>
            <a:ext cx="3810000" cy="3429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دانائی</a:t>
            </a:r>
          </a:p>
          <a:p>
            <a:pPr algn="r" rtl="1"/>
            <a:r>
              <a:rPr lang="fa-IR" sz="3600" b="1" dirty="0" smtClean="0"/>
              <a:t>آگاهی</a:t>
            </a:r>
          </a:p>
          <a:p>
            <a:pPr algn="r" rtl="1"/>
            <a:r>
              <a:rPr lang="fa-IR" sz="3600" b="1" dirty="0" smtClean="0"/>
              <a:t>معلومات</a:t>
            </a:r>
          </a:p>
          <a:p>
            <a:pPr algn="r" rtl="1"/>
            <a:r>
              <a:rPr lang="fa-IR" sz="3600" b="1" dirty="0" smtClean="0"/>
              <a:t>معرفت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7418" y="5257800"/>
            <a:ext cx="38862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دانشمندی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C:\Users\user\Desktop\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152400"/>
            <a:ext cx="39624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عُرضه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524001"/>
            <a:ext cx="3810000" cy="3429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توانایی</a:t>
            </a:r>
          </a:p>
          <a:p>
            <a:pPr algn="r" rtl="1"/>
            <a:r>
              <a:rPr lang="fa-IR" sz="3600" b="1" dirty="0" smtClean="0"/>
              <a:t>شایستگی</a:t>
            </a:r>
          </a:p>
          <a:p>
            <a:pPr algn="r" rtl="1"/>
            <a:r>
              <a:rPr lang="fa-IR" sz="3600" b="1" dirty="0" smtClean="0"/>
              <a:t>مهارت</a:t>
            </a:r>
          </a:p>
          <a:p>
            <a:pPr algn="r" rtl="1"/>
            <a:r>
              <a:rPr lang="fa-IR" sz="3600" b="1" dirty="0" smtClean="0"/>
              <a:t>مزیت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7418" y="5257800"/>
            <a:ext cx="38862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توانمندی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C:\Users\user\Desktop\g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152400"/>
            <a:ext cx="39624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عزت نفس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524001"/>
            <a:ext cx="3810000" cy="3429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خودباوری</a:t>
            </a:r>
          </a:p>
          <a:p>
            <a:pPr algn="r" rtl="1"/>
            <a:r>
              <a:rPr lang="fa-IR" sz="3600" b="1" dirty="0" smtClean="0"/>
              <a:t>خودشناسی</a:t>
            </a:r>
          </a:p>
          <a:p>
            <a:pPr algn="r" rtl="1"/>
            <a:r>
              <a:rPr lang="fa-IR" sz="3600" b="1" dirty="0" smtClean="0"/>
              <a:t>خودسازی</a:t>
            </a:r>
          </a:p>
          <a:p>
            <a:pPr algn="r" rtl="1"/>
            <a:r>
              <a:rPr lang="fa-IR" sz="3600" b="1" dirty="0" smtClean="0"/>
              <a:t>خودباروری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7418" y="5257800"/>
            <a:ext cx="38862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آبرومندی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Users\user\Desktop\hg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2286000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152400"/>
            <a:ext cx="39624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عمل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524001"/>
            <a:ext cx="3810000" cy="3429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درستی</a:t>
            </a:r>
          </a:p>
          <a:p>
            <a:pPr algn="r" rtl="1"/>
            <a:r>
              <a:rPr lang="fa-IR" sz="3600" b="1" dirty="0" smtClean="0"/>
              <a:t>راستی</a:t>
            </a:r>
          </a:p>
          <a:p>
            <a:pPr algn="r" rtl="1"/>
            <a:r>
              <a:rPr lang="fa-IR" sz="3600" b="1" dirty="0" smtClean="0"/>
              <a:t>پاکی</a:t>
            </a:r>
          </a:p>
          <a:p>
            <a:pPr algn="r" rtl="1"/>
            <a:r>
              <a:rPr lang="fa-IR" sz="3600" b="1" dirty="0" smtClean="0"/>
              <a:t>نیکی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7418" y="5257800"/>
            <a:ext cx="38862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رضایتمندی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C:\Users\user\Desktop\imagesCA1AY6D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38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2438400"/>
            <a:ext cx="2438400" cy="15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« </a:t>
            </a:r>
            <a:r>
              <a:rPr lang="fa-IR" sz="2400" b="1" dirty="0" smtClean="0">
                <a:solidFill>
                  <a:srgbClr val="FFFF00"/>
                </a:solidFill>
                <a:latin typeface="Arial" pitchFamily="34" charset="0"/>
                <a:cs typeface="B Badr" pitchFamily="2" charset="-78"/>
              </a:rPr>
              <a:t>بابا</a:t>
            </a:r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 » </a:t>
            </a:r>
          </a:p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و</a:t>
            </a:r>
          </a:p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 مدیریت عمر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43200" y="3276600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rgbClr val="FFFF00"/>
                </a:solidFill>
                <a:latin typeface="Arial" pitchFamily="34" charset="0"/>
                <a:cs typeface="B Badr" pitchFamily="2" charset="-78"/>
              </a:rPr>
              <a:t>ب</a:t>
            </a:r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رنامه ریزی وبرنامه های درست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latin typeface="Arial" pitchFamily="34" charset="0"/>
                <a:cs typeface="B Badr" pitchFamily="2" charset="-78"/>
              </a:rPr>
              <a:t>ا</a:t>
            </a:r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جرا وانجام درست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18445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08849" y="87951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rgbClr val="FFFF00"/>
                </a:solidFill>
                <a:latin typeface="Arial" pitchFamily="34" charset="0"/>
                <a:cs typeface="B Badr" pitchFamily="2" charset="-78"/>
              </a:rPr>
              <a:t>ب</a:t>
            </a:r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ازنگری وبازسازی درست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rgbClr val="FFFF00"/>
                </a:solidFill>
                <a:latin typeface="Arial" pitchFamily="34" charset="0"/>
                <a:cs typeface="B Badr" pitchFamily="2" charset="-78"/>
              </a:rPr>
              <a:t>ا</a:t>
            </a:r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صلاح و اقدام درست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55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53" grpId="0" animBg="1"/>
      <p:bldP spid="19" grpId="0" animBg="1"/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2438400"/>
            <a:ext cx="2438400" cy="1524000"/>
          </a:xfrm>
          <a:prstGeom prst="ellipse">
            <a:avLst/>
          </a:prstGeom>
          <a:solidFill>
            <a:srgbClr val="8B355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هفت فرصت تحول در مدیریت عمر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43200" y="3276600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لحظه تحویل سال نو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08849" y="1626321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79028" y="1298864"/>
            <a:ext cx="2971800" cy="6858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آغاز هر فصل سال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99973" y="3274364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سالروز تولد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29268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390573" y="2898433"/>
            <a:ext cx="2971800" cy="75951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روزهای خاص و خاطره انگیز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8849" y="87951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شبهای قدر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22343" y="5134881"/>
            <a:ext cx="951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09045" y="4761706"/>
            <a:ext cx="2971800" cy="760412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سالگرد تحول یا موفقیتی ویژه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رویدادها واتفاقات پیش بینی نشده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72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44" grpId="0" animBg="1"/>
      <p:bldP spid="53" grpId="0" animBg="1"/>
      <p:bldP spid="57" grpId="0" animBg="1"/>
      <p:bldP spid="19" grpId="0" animBg="1"/>
      <p:bldP spid="21" grpId="0" animBg="1"/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8683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فرصتهای تحول ومدیریت تحول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76400"/>
            <a:ext cx="5943600" cy="48768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تحول را یک </a:t>
            </a: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نبرد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 بدانید،شامل: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ن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ظام فکری ونگرش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ب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اور وبینش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ر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فتار وروش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د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رک ودانش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32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3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3276600" cy="381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 descr="C:\Users\user\Desktop\hnj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2438400"/>
            <a:ext cx="2438400" cy="1524000"/>
          </a:xfrm>
          <a:prstGeom prst="ellipse">
            <a:avLst/>
          </a:prstGeom>
          <a:solidFill>
            <a:srgbClr val="274D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هفت مهارت زندگی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43200" y="3276600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ارتباطی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08849" y="1626321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79028" y="1298864"/>
            <a:ext cx="2971800" cy="6858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اطلاع یابی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99973" y="3274364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اطلاع رسانی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29268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390573" y="2898433"/>
            <a:ext cx="2971800" cy="75951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انتخاب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8849" y="87951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استفاده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22343" y="5134881"/>
            <a:ext cx="951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09045" y="4761706"/>
            <a:ext cx="2971800" cy="760412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ارزیابی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اصلاح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83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44" grpId="0" animBg="1"/>
      <p:bldP spid="53" grpId="0" animBg="1"/>
      <p:bldP spid="57" grpId="0" animBg="1"/>
      <p:bldP spid="19" grpId="0" animBg="1"/>
      <p:bldP spid="21" grpId="0" animBg="1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2438400"/>
            <a:ext cx="2438400" cy="1524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latin typeface="Arial" pitchFamily="34" charset="0"/>
                <a:cs typeface="B Badr" pitchFamily="2" charset="-78"/>
              </a:rPr>
              <a:t>مدیریت بر خویشتن</a:t>
            </a:r>
            <a:endParaRPr lang="en-US" sz="2400" b="1" dirty="0"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43200" y="3276600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18806" y="873016"/>
            <a:ext cx="1588" cy="526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4049" y="451427"/>
            <a:ext cx="2971800" cy="77354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خودباوری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08849" y="1626321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08849" y="243681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79028" y="1298864"/>
            <a:ext cx="2971800" cy="6858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خودشناسی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99973" y="3274364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90573" y="2057400"/>
            <a:ext cx="2971800" cy="76200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خودیابی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429268" y="6135795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390573" y="2898433"/>
            <a:ext cx="2971800" cy="75951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خودسازی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8849" y="87951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8445" y="4306309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045" y="3810000"/>
            <a:ext cx="2971800" cy="7988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خودباروری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99973" y="5141912"/>
            <a:ext cx="1009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09045" y="4761706"/>
            <a:ext cx="2971800" cy="760412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خودپنداری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4866" y="5638800"/>
            <a:ext cx="2953327" cy="762000"/>
          </a:xfrm>
          <a:prstGeom prst="rect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Arial" pitchFamily="34" charset="0"/>
                <a:cs typeface="B Badr" pitchFamily="2" charset="-78"/>
              </a:rPr>
              <a:t>خودآگاهی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02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44" grpId="0" animBg="1"/>
      <p:bldP spid="53" grpId="0" animBg="1"/>
      <p:bldP spid="57" grpId="0" animBg="1"/>
      <p:bldP spid="19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fa-IR" sz="4400" b="1" dirty="0" smtClean="0"/>
              <a:t>مدیریت چیست؟</a:t>
            </a:r>
            <a:endParaRPr lang="en-US" sz="4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305800" cy="4800599"/>
          </a:xfrm>
        </p:spPr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800" b="1" dirty="0" smtClean="0">
                <a:solidFill>
                  <a:srgbClr val="FF0000"/>
                </a:solidFill>
              </a:rPr>
              <a:t>مدیریت</a:t>
            </a:r>
            <a:r>
              <a:rPr lang="fa-IR" sz="2800" b="1" dirty="0" smtClean="0">
                <a:solidFill>
                  <a:schemeClr val="tx1"/>
                </a:solidFill>
              </a:rPr>
              <a:t> پیوند دو مصرع از دو بیت زیبای زبان فارسی است که عبارتند از: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800" b="1" dirty="0" smtClean="0">
                <a:solidFill>
                  <a:schemeClr val="tx1"/>
                </a:solidFill>
              </a:rPr>
              <a:t>جهان چون خط و خال و چشم و ابروست</a:t>
            </a: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8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fa-IR" sz="2800" b="1" dirty="0" smtClean="0">
                <a:solidFill>
                  <a:srgbClr val="FF0000"/>
                </a:solidFill>
              </a:rPr>
              <a:t>  که هرچیزی به جای خویش نیک</a:t>
            </a: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sz="2800" b="1" dirty="0" smtClean="0">
              <a:solidFill>
                <a:srgbClr val="FF0000"/>
              </a:solidFill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800" b="1" dirty="0" smtClean="0">
                <a:solidFill>
                  <a:schemeClr val="tx1"/>
                </a:solidFill>
              </a:rPr>
              <a:t>   *  *   *  *  *   *  *     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800" b="1" dirty="0" smtClean="0">
                <a:solidFill>
                  <a:srgbClr val="FF0000"/>
                </a:solidFill>
              </a:rPr>
              <a:t>اندازه نگه دار که اندازه نکوست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800" b="1" dirty="0" smtClean="0">
                <a:solidFill>
                  <a:schemeClr val="tx1"/>
                </a:solidFill>
              </a:rPr>
              <a:t>                           هم درخور دشمن است و هم درخوردوست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9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www.drroosta.com</a:t>
            </a:r>
          </a:p>
        </p:txBody>
      </p:sp>
    </p:spTree>
    <p:extLst>
      <p:ext uri="{BB962C8B-B14F-4D97-AF65-F5344CB8AC3E}">
        <p14:creationId xmlns:p14="http://schemas.microsoft.com/office/powerpoint/2010/main" val="26662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16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4000" dirty="0" smtClean="0"/>
              <a:t>آفت های</a:t>
            </a:r>
            <a:br>
              <a:rPr lang="fa-IR" sz="4000" dirty="0" smtClean="0"/>
            </a:br>
            <a:r>
              <a:rPr lang="fa-IR" sz="4000" dirty="0" smtClean="0"/>
              <a:t> مدیریت خویشتن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181600" cy="5714999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خودشیفتگی و خودپسندی زیاد</a:t>
            </a:r>
          </a:p>
          <a:p>
            <a:pPr algn="r" rtl="1"/>
            <a:r>
              <a:rPr lang="fa-IR" sz="3600" b="1" dirty="0" smtClean="0"/>
              <a:t>خودبینی و خودخواهی</a:t>
            </a:r>
          </a:p>
          <a:p>
            <a:pPr algn="r" rtl="1"/>
            <a:r>
              <a:rPr lang="fa-IR" sz="3600" b="1" dirty="0" smtClean="0"/>
              <a:t>خودفریبی وخودبزرگ بینی</a:t>
            </a:r>
          </a:p>
          <a:p>
            <a:pPr algn="r" rtl="1"/>
            <a:r>
              <a:rPr lang="fa-IR" sz="3600" b="1" dirty="0" smtClean="0"/>
              <a:t>خودخوری و خودباختگی</a:t>
            </a:r>
          </a:p>
          <a:p>
            <a:pPr algn="r" rtl="1"/>
            <a:r>
              <a:rPr lang="fa-IR" sz="3600" b="1" dirty="0" smtClean="0"/>
              <a:t>خودشکنی وخودزنی</a:t>
            </a:r>
          </a:p>
          <a:p>
            <a:pPr algn="r" rtl="1"/>
            <a:r>
              <a:rPr lang="fa-IR" sz="3600" b="1" dirty="0" smtClean="0"/>
              <a:t>خودتخریبی وخودگریزی</a:t>
            </a:r>
          </a:p>
          <a:p>
            <a:pPr marL="0" indent="0" algn="ctr" rtl="1">
              <a:buNone/>
            </a:pPr>
            <a:r>
              <a:rPr lang="fa-IR" sz="3600" b="1" dirty="0" smtClean="0"/>
              <a:t>«</a:t>
            </a:r>
            <a:r>
              <a:rPr lang="fa-IR" sz="3600" b="1" dirty="0" smtClean="0">
                <a:solidFill>
                  <a:srgbClr val="FF0000"/>
                </a:solidFill>
              </a:rPr>
              <a:t>سرخوردگی و افسردگی</a:t>
            </a:r>
            <a:r>
              <a:rPr lang="fa-IR" sz="3600" b="1" dirty="0" smtClean="0"/>
              <a:t>»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pic>
        <p:nvPicPr>
          <p:cNvPr id="5" name="Picture 2" descr="C:\Users\user\Desktop\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971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51728" y="9099"/>
            <a:ext cx="2971800" cy="16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4000" dirty="0" smtClean="0"/>
              <a:t>الزامات</a:t>
            </a:r>
            <a:br>
              <a:rPr lang="fa-IR" sz="4000" dirty="0" smtClean="0"/>
            </a:br>
            <a:r>
              <a:rPr lang="fa-IR" sz="4000" dirty="0" smtClean="0"/>
              <a:t> مدیریت خویشتن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"/>
            <a:ext cx="5562600" cy="571499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3600" b="1" dirty="0" smtClean="0"/>
              <a:t>خودباوری وخوددوستی </a:t>
            </a:r>
          </a:p>
          <a:p>
            <a:pPr algn="r" rtl="1"/>
            <a:r>
              <a:rPr lang="fa-IR" sz="3600" b="1" dirty="0" smtClean="0"/>
              <a:t>خودکاوی وخودیابی</a:t>
            </a:r>
          </a:p>
          <a:p>
            <a:pPr algn="r" rtl="1"/>
            <a:r>
              <a:rPr lang="fa-IR" sz="3600" b="1" dirty="0" smtClean="0"/>
              <a:t>خودشناسی وخودآگاهی</a:t>
            </a:r>
          </a:p>
          <a:p>
            <a:pPr algn="r" rtl="1"/>
            <a:r>
              <a:rPr lang="fa-IR" sz="3600" b="1" dirty="0" smtClean="0"/>
              <a:t>خودسازی وخودپروری</a:t>
            </a:r>
          </a:p>
          <a:p>
            <a:pPr algn="r" rtl="1"/>
            <a:r>
              <a:rPr lang="fa-IR" sz="3600" b="1" dirty="0" smtClean="0"/>
              <a:t>خودباروری،خودبالندگی</a:t>
            </a:r>
          </a:p>
          <a:p>
            <a:pPr algn="r" rtl="1"/>
            <a:endParaRPr lang="fa-IR" sz="3600" b="1" dirty="0"/>
          </a:p>
          <a:p>
            <a:pPr marL="0" indent="0" algn="r" rtl="1">
              <a:buNone/>
            </a:pPr>
            <a:r>
              <a:rPr lang="fa-IR" sz="3600" b="1" dirty="0" smtClean="0"/>
              <a:t>نتیجه:خودی شدن با خود،خودشدن واقعی</a:t>
            </a:r>
          </a:p>
          <a:p>
            <a:pPr marL="0" indent="0" algn="r" rtl="1">
              <a:buNone/>
            </a:pPr>
            <a:r>
              <a:rPr lang="fa-IR" sz="3600" b="1" dirty="0" smtClean="0"/>
              <a:t>« </a:t>
            </a:r>
            <a:r>
              <a:rPr lang="fa-IR" sz="3600" b="1" dirty="0" smtClean="0">
                <a:solidFill>
                  <a:srgbClr val="FF0000"/>
                </a:solidFill>
              </a:rPr>
              <a:t>عزت نفس واعتماد به نفس مناسب</a:t>
            </a:r>
            <a:r>
              <a:rPr lang="fa-IR" sz="3600" b="1" dirty="0" smtClean="0"/>
              <a:t>»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pic>
        <p:nvPicPr>
          <p:cNvPr id="8194" name="Picture 2" descr="C:\Users\user\Desktop\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971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6629400"/>
          </a:xfrm>
        </p:spPr>
        <p:txBody>
          <a:bodyPr/>
          <a:lstStyle/>
          <a:p>
            <a:pPr marL="0" indent="0" algn="r" rtl="1">
              <a:buNone/>
            </a:pP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752600"/>
            <a:ext cx="64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757882" y="1119909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0" y="228600"/>
            <a:ext cx="1905000" cy="89130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Badr" pitchFamily="2" charset="-78"/>
            </a:endParaRPr>
          </a:p>
          <a:p>
            <a:pPr algn="ctr"/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Badr" pitchFamily="2" charset="-78"/>
              </a:rPr>
              <a:t>مهارتهای زندگی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Badr" pitchFamily="2" charset="-78"/>
              </a:rPr>
              <a:t>LIFE SKILLS(4Hs)</a:t>
            </a:r>
            <a:endParaRPr lang="fa-I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Badr" pitchFamily="2" charset="-78"/>
            </a:endParaRPr>
          </a:p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1752600"/>
            <a:ext cx="0" cy="6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6" idx="0"/>
          </p:cNvCxnSpPr>
          <p:nvPr/>
        </p:nvCxnSpPr>
        <p:spPr>
          <a:xfrm>
            <a:off x="3610264" y="1729509"/>
            <a:ext cx="9236" cy="708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7" idx="0"/>
          </p:cNvCxnSpPr>
          <p:nvPr/>
        </p:nvCxnSpPr>
        <p:spPr>
          <a:xfrm>
            <a:off x="6096000" y="1752600"/>
            <a:ext cx="0" cy="6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24800" y="175260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2000" y="2413000"/>
            <a:ext cx="1600200" cy="863600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سر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HEAD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9400" y="2438400"/>
            <a:ext cx="1600200" cy="863600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دل(قلب)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HEART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0" y="2387600"/>
            <a:ext cx="1524000" cy="914400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دستان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HANDS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9000" y="2387600"/>
            <a:ext cx="1447800" cy="889000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سلامتی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HEALTH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0" y="3302000"/>
            <a:ext cx="0" cy="58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5800" y="38862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5800" y="38862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362200" y="38862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828800" y="4343400"/>
            <a:ext cx="1371600" cy="609600"/>
          </a:xfrm>
          <a:prstGeom prst="rect">
            <a:avLst/>
          </a:prstGeom>
          <a:solidFill>
            <a:srgbClr val="6E084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اداره کردن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MANAGING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0500" y="4343400"/>
            <a:ext cx="1257300" cy="609600"/>
          </a:xfrm>
          <a:prstGeom prst="rect">
            <a:avLst/>
          </a:prstGeom>
          <a:solidFill>
            <a:srgbClr val="6E084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فکر کردن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THINKING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610264" y="3302000"/>
            <a:ext cx="9236" cy="195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209800" y="5693064"/>
            <a:ext cx="1205346" cy="555336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ارتباطی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RELATING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860964" y="5257800"/>
            <a:ext cx="1406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60964" y="5257800"/>
            <a:ext cx="1" cy="417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67200" y="5257800"/>
            <a:ext cx="0" cy="417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714750" y="5693064"/>
            <a:ext cx="1162050" cy="555336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پرستاری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CARING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096000" y="3302000"/>
            <a:ext cx="0" cy="73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34000" y="40386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0" y="40386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58000" y="40386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648200" y="4419600"/>
            <a:ext cx="1295400" cy="533400"/>
          </a:xfrm>
          <a:prstGeom prst="rect">
            <a:avLst/>
          </a:prstGeom>
          <a:solidFill>
            <a:srgbClr val="6E084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ارائه دادن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GIVING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250709" y="4419600"/>
            <a:ext cx="1219200" cy="533400"/>
          </a:xfrm>
          <a:prstGeom prst="rect">
            <a:avLst/>
          </a:prstGeom>
          <a:solidFill>
            <a:srgbClr val="6E084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کارکردن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WORKING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7962900" y="3302000"/>
            <a:ext cx="0" cy="195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315200" y="52578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315200" y="52578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534400" y="5257800"/>
            <a:ext cx="0" cy="401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629400" y="5659582"/>
            <a:ext cx="1238250" cy="588818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زندگی کردن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LIVING</a:t>
            </a:r>
            <a:endParaRPr lang="fa-IR" b="1" dirty="0" smtClean="0">
              <a:solidFill>
                <a:schemeClr val="bg1"/>
              </a:solidFill>
              <a:cs typeface="B Badr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62900" y="5675456"/>
            <a:ext cx="1104900" cy="572944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Badr" pitchFamily="2" charset="-78"/>
              </a:rPr>
              <a:t>بودن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B Badr" pitchFamily="2" charset="-78"/>
              </a:rPr>
              <a:t>BEING</a:t>
            </a:r>
            <a:endParaRPr lang="en-US" b="1" dirty="0">
              <a:solidFill>
                <a:schemeClr val="bg1"/>
              </a:solidFill>
              <a:cs typeface="B Badr" pitchFamily="2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90500" y="6553200"/>
            <a:ext cx="2781300" cy="230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solidFill>
                  <a:schemeClr val="tx1"/>
                </a:solidFill>
                <a:cs typeface="B Badr" pitchFamily="2" charset="-78"/>
              </a:rPr>
              <a:t>منبع: کتاب مهارتهای زندگی- منصور دهستانی</a:t>
            </a:r>
            <a:endParaRPr lang="en-US" sz="1200" b="1" dirty="0">
              <a:solidFill>
                <a:schemeClr val="tx1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525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6" grpId="0" animBg="1"/>
      <p:bldP spid="27" grpId="0" animBg="1"/>
      <p:bldP spid="28" grpId="0" animBg="1"/>
      <p:bldP spid="42" grpId="0" animBg="1"/>
      <p:bldP spid="44" grpId="0" animBg="1"/>
      <p:bldP spid="47" grpId="0" animBg="1"/>
      <p:bldP spid="54" grpId="0" animBg="1"/>
      <p:bldP spid="70" grpId="0" animBg="1"/>
      <p:bldP spid="72" grpId="0" animBg="1"/>
      <p:bldP spid="83" grpId="0" animBg="1"/>
      <p:bldP spid="84" grpId="0" animBg="1"/>
      <p:bldP spid="9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553200" y="2438400"/>
            <a:ext cx="1828800" cy="16002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Badr" pitchFamily="2" charset="-78"/>
              </a:rPr>
              <a:t>سلامتی</a:t>
            </a:r>
          </a:p>
          <a:p>
            <a:pPr algn="ctr"/>
            <a:r>
              <a:rPr lang="en-US" sz="2400" b="1" dirty="0" smtClean="0">
                <a:cs typeface="B Badr" pitchFamily="2" charset="-78"/>
              </a:rPr>
              <a:t>HEALTH</a:t>
            </a:r>
            <a:endParaRPr lang="en-US" sz="2400" b="1" dirty="0">
              <a:cs typeface="B Badr" pitchFamily="2" charset="-78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5829300" y="3238500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29300" y="1524000"/>
            <a:ext cx="0" cy="171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9300" y="3238500"/>
            <a:ext cx="0" cy="148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05400" y="1524000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146964" y="4724400"/>
            <a:ext cx="689264" cy="4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81400" y="1154545"/>
            <a:ext cx="15240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Badr" pitchFamily="2" charset="-78"/>
              </a:rPr>
              <a:t>زندگی کردن</a:t>
            </a:r>
          </a:p>
          <a:p>
            <a:pPr algn="ctr"/>
            <a:r>
              <a:rPr lang="en-US" b="1" dirty="0" smtClean="0">
                <a:cs typeface="B Badr" pitchFamily="2" charset="-78"/>
              </a:rPr>
              <a:t>LIVING</a:t>
            </a:r>
            <a:endParaRPr lang="en-US" b="1" dirty="0">
              <a:cs typeface="B Bad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6763" y="4329545"/>
            <a:ext cx="1593273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Badr" pitchFamily="2" charset="-78"/>
              </a:rPr>
              <a:t>بودن</a:t>
            </a:r>
          </a:p>
          <a:p>
            <a:pPr algn="ctr"/>
            <a:r>
              <a:rPr lang="en-US" b="1" dirty="0" smtClean="0">
                <a:cs typeface="B Badr" pitchFamily="2" charset="-78"/>
              </a:rPr>
              <a:t>BEING</a:t>
            </a:r>
            <a:endParaRPr lang="en-US" b="1" dirty="0">
              <a:cs typeface="B Badr" pitchFamily="2" charset="-7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124200" y="1616363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200" y="1616363"/>
            <a:ext cx="2182091" cy="21336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Badr" pitchFamily="2" charset="-78"/>
              </a:rPr>
              <a:t>عزت نفس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Badr" pitchFamily="2" charset="-78"/>
              </a:rPr>
              <a:t>مسئولیت پذیری فوری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Badr" pitchFamily="2" charset="-78"/>
              </a:rPr>
              <a:t>خودآگاهی،شخصیت ومدیریت احساس ها</a:t>
            </a:r>
            <a:endParaRPr lang="en-US" b="1" dirty="0">
              <a:cs typeface="B Badr" pitchFamily="2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132282" y="1611745"/>
            <a:ext cx="0" cy="979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39291" y="2590800"/>
            <a:ext cx="492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98800" y="4953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98800" y="41910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39291" y="4191000"/>
            <a:ext cx="4595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7200" y="3810000"/>
            <a:ext cx="2182091" cy="1981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Badr" pitchFamily="2" charset="-78"/>
              </a:rPr>
              <a:t>خودنظمی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Badr" pitchFamily="2" charset="-78"/>
              </a:rPr>
              <a:t>سلامت فردی والگوی زندگی سالم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Badr" pitchFamily="2" charset="-78"/>
              </a:rPr>
              <a:t>پیشگیری از بیماریها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Badr" pitchFamily="2" charset="-78"/>
              </a:rPr>
              <a:t>استرس ورویاروئی با آن</a:t>
            </a:r>
            <a:endParaRPr lang="en-US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70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28" grpId="0" animBg="1"/>
      <p:bldP spid="4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553200" y="2438400"/>
            <a:ext cx="1828800" cy="16002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دل(قلب)</a:t>
            </a:r>
          </a:p>
          <a:p>
            <a:pPr algn="ctr"/>
            <a:r>
              <a:rPr lang="en-US" sz="2400" b="1" dirty="0" smtClean="0"/>
              <a:t>HEART</a:t>
            </a:r>
            <a:endParaRPr lang="en-US" sz="2400" b="1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5829300" y="3238500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29300" y="1524000"/>
            <a:ext cx="0" cy="171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9300" y="3238500"/>
            <a:ext cx="0" cy="148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05400" y="1524000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146964" y="4724400"/>
            <a:ext cx="689264" cy="4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81400" y="1154545"/>
            <a:ext cx="15240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رابطه مندی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RELATING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6763" y="4329545"/>
            <a:ext cx="1593273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مراقبت (پرستاری)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CARING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124200" y="1616363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200" y="1616363"/>
            <a:ext cx="2182091" cy="21336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ارتباطات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هماهنگی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مهارتهای اجتماعی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حل اختلافات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پذیرش تفاوتها</a:t>
            </a:r>
            <a:endParaRPr lang="en-US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32282" y="1611745"/>
            <a:ext cx="0" cy="979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39291" y="2590800"/>
            <a:ext cx="492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98800" y="4953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98800" y="41910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39291" y="4191000"/>
            <a:ext cx="4595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7200" y="3810000"/>
            <a:ext cx="2182091" cy="1981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ملاحظه کردن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همدلی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سهیم شدن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تقویت روابط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69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28" grpId="0" animBg="1"/>
      <p:bldP spid="4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553200" y="2438400"/>
            <a:ext cx="1828800" cy="16002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دستان</a:t>
            </a:r>
          </a:p>
          <a:p>
            <a:pPr algn="ctr"/>
            <a:r>
              <a:rPr lang="en-US" sz="2400" b="1" dirty="0" smtClean="0"/>
              <a:t>HANDS</a:t>
            </a:r>
            <a:endParaRPr lang="en-US" sz="2400" b="1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5829300" y="3238500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29300" y="1524000"/>
            <a:ext cx="0" cy="171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9300" y="3238500"/>
            <a:ext cx="0" cy="148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05400" y="1524000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146964" y="4724400"/>
            <a:ext cx="689264" cy="4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81400" y="1154545"/>
            <a:ext cx="15240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ارائه دادن</a:t>
            </a:r>
          </a:p>
          <a:p>
            <a:pPr algn="ctr"/>
            <a:r>
              <a:rPr lang="en-US" b="1" dirty="0" smtClean="0"/>
              <a:t>GIVING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6763" y="4329545"/>
            <a:ext cx="1593273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کارکردن</a:t>
            </a:r>
          </a:p>
          <a:p>
            <a:pPr algn="ctr"/>
            <a:r>
              <a:rPr lang="en-US" b="1" dirty="0" smtClean="0"/>
              <a:t>WORKING</a:t>
            </a:r>
            <a:endParaRPr lang="en-US" b="1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124200" y="1616363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200" y="1616363"/>
            <a:ext cx="2182091" cy="21336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خدمات اجتماعی داوطلبانه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رهبری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شهروند مسئول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مشارکت در فعالیتهای گروهی</a:t>
            </a:r>
            <a:endParaRPr lang="en-US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32282" y="1611745"/>
            <a:ext cx="0" cy="979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39291" y="2590800"/>
            <a:ext cx="492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98800" y="4953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98800" y="41910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39291" y="4191000"/>
            <a:ext cx="4595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7200" y="3810000"/>
            <a:ext cx="2182091" cy="1981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مهارتهای بازاری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کارجمعی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خود انگیزشی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44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28" grpId="0" animBg="1"/>
      <p:bldP spid="4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553200" y="2438400"/>
            <a:ext cx="1828800" cy="16002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سر(مغز)</a:t>
            </a:r>
          </a:p>
          <a:p>
            <a:pPr algn="ctr"/>
            <a:r>
              <a:rPr lang="en-US" sz="2400" b="1" dirty="0" smtClean="0"/>
              <a:t>HEAD</a:t>
            </a:r>
            <a:endParaRPr lang="en-US" sz="2400" b="1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5829300" y="3238500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29300" y="1524000"/>
            <a:ext cx="0" cy="171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9300" y="3238500"/>
            <a:ext cx="0" cy="148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05400" y="1524000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146964" y="4724400"/>
            <a:ext cx="689264" cy="4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81400" y="1154545"/>
            <a:ext cx="15240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تفکر(اندیشیدن)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THINKING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6763" y="4329545"/>
            <a:ext cx="1593273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اداره کردن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MANAGING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124200" y="1616363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200" y="1524000"/>
            <a:ext cx="2182091" cy="22259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یادگیری خدمت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تفکر حیاتی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حل مسأله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تصمیم گیری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یادگیری ویاددادن</a:t>
            </a:r>
            <a:endParaRPr lang="en-US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32282" y="1611745"/>
            <a:ext cx="0" cy="979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39291" y="2590800"/>
            <a:ext cx="492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98800" y="4953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98800" y="41910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39291" y="4191000"/>
            <a:ext cx="4595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7200" y="3810000"/>
            <a:ext cx="2182091" cy="2209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تعیین هدف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برنامه ریزی و سازماندهی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استفاده هوشمندانه منابع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نگهداری گزارشها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/>
              <a:t>شفافیت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49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28" grpId="0" animBg="1"/>
      <p:bldP spid="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1981200"/>
            <a:ext cx="2286000" cy="1676400"/>
          </a:xfrm>
        </p:spPr>
        <p:txBody>
          <a:bodyPr>
            <a:normAutofit/>
          </a:bodyPr>
          <a:lstStyle/>
          <a:p>
            <a:r>
              <a:rPr lang="fa-IR" sz="4400" dirty="0" smtClean="0"/>
              <a:t>عزت نفس: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2895600" cy="365125"/>
          </a:xfrm>
        </p:spPr>
        <p:txBody>
          <a:bodyPr/>
          <a:lstStyle/>
          <a:p>
            <a:r>
              <a:rPr lang="en-US" dirty="0" smtClean="0"/>
              <a:t>www.drroosta.com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2400"/>
            <a:ext cx="5791200" cy="655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Badr" pitchFamily="2" charset="-78"/>
              </a:rPr>
              <a:t>«</a:t>
            </a:r>
            <a:r>
              <a:rPr lang="fa-IR" sz="3200" b="1" dirty="0" smtClean="0">
                <a:solidFill>
                  <a:srgbClr val="972960"/>
                </a:solidFill>
                <a:cs typeface="B Badr" pitchFamily="2" charset="-78"/>
              </a:rPr>
              <a:t>احساس خوشایند ارزشمند بودن</a:t>
            </a:r>
            <a:r>
              <a:rPr lang="fa-IR" sz="3200" b="1" dirty="0" smtClean="0">
                <a:solidFill>
                  <a:schemeClr val="tx1"/>
                </a:solidFill>
                <a:cs typeface="B Badr" pitchFamily="2" charset="-78"/>
              </a:rPr>
              <a:t>» یا خودباوری واقعی.</a:t>
            </a:r>
          </a:p>
          <a:p>
            <a:pPr marL="571500" indent="-571500" algn="r" rtl="1">
              <a:buFont typeface="Arial" pitchFamily="34" charset="0"/>
              <a:buChar char="•"/>
            </a:pPr>
            <a:endParaRPr lang="fa-IR" sz="3200" b="1" dirty="0">
              <a:solidFill>
                <a:schemeClr val="tx1"/>
              </a:solidFill>
              <a:cs typeface="B Badr" pitchFamily="2" charset="-78"/>
            </a:endParaRPr>
          </a:p>
          <a:p>
            <a:pPr marL="571500" indent="-571500" algn="r" rtl="1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Badr" pitchFamily="2" charset="-78"/>
              </a:rPr>
              <a:t>دوست داشتن،پذیرفتن واعتماد کردن به آنچه هستیم وداریم وآمادگی و انگیزه داشتن برای بدست آوردن آنچه نداریم ومی خواهیم.</a:t>
            </a:r>
          </a:p>
          <a:p>
            <a:pPr marL="571500" indent="-571500" algn="r" rtl="1">
              <a:buFont typeface="Arial" pitchFamily="34" charset="0"/>
              <a:buChar char="•"/>
            </a:pPr>
            <a:endParaRPr lang="fa-IR" sz="3200" b="1" dirty="0" smtClean="0">
              <a:solidFill>
                <a:schemeClr val="tx1"/>
              </a:solidFill>
              <a:cs typeface="B Badr" pitchFamily="2" charset="-78"/>
            </a:endParaRPr>
          </a:p>
          <a:p>
            <a:pPr marL="571500" indent="-571500" algn="r" rtl="1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Badr" pitchFamily="2" charset="-78"/>
              </a:rPr>
              <a:t>بالیدن به داشته ها به جای نالیدن از نداشته ها .</a:t>
            </a:r>
          </a:p>
          <a:p>
            <a:pPr marL="571500" indent="-571500" algn="r" rtl="1">
              <a:buFont typeface="Arial" pitchFamily="34" charset="0"/>
              <a:buChar char="•"/>
            </a:pPr>
            <a:endParaRPr lang="fa-IR" sz="3200" b="1" dirty="0" smtClean="0">
              <a:solidFill>
                <a:schemeClr val="tx1"/>
              </a:solidFill>
              <a:cs typeface="B Badr" pitchFamily="2" charset="-78"/>
            </a:endParaRPr>
          </a:p>
          <a:p>
            <a:pPr marL="571500" indent="-571500" algn="r" rtl="1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Badr" pitchFamily="2" charset="-78"/>
              </a:rPr>
              <a:t>حس خوب زندگی و حس خوب و احترام به خود ودیگران.</a:t>
            </a:r>
            <a:endParaRPr lang="en-US" sz="3200" b="1" dirty="0">
              <a:solidFill>
                <a:schemeClr val="tx1"/>
              </a:solidFill>
              <a:cs typeface="B Badr" pitchFamily="2" charset="-78"/>
            </a:endParaRPr>
          </a:p>
        </p:txBody>
      </p:sp>
      <p:pic>
        <p:nvPicPr>
          <p:cNvPr id="31747" name="Picture 3" descr="C:\Users\user\Desktop\imagesCA40626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28" y="152400"/>
            <a:ext cx="2667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imagesCA40626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66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9400" y="2514600"/>
            <a:ext cx="2209800" cy="762000"/>
          </a:xfrm>
          <a:solidFill>
            <a:srgbClr val="CC33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عزت نفس قوی: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28600"/>
            <a:ext cx="4800600" cy="64008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</a:rPr>
              <a:t>انتخاب وتصمیم گیری درست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</a:rPr>
              <a:t>بالیدن ورضایت از موفقیت ها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</a:rPr>
              <a:t>اظهار وابراز عواطف واحساسات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</a:rPr>
              <a:t>یادگیری وفراگیری تازه ها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</a:rPr>
              <a:t>سازگاری با تحولات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</a:rPr>
              <a:t>مسئولیت پذیری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</a:rPr>
              <a:t>خودپذیری در شکست و پیروزی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chemeClr val="tx1"/>
                </a:solidFill>
              </a:rPr>
              <a:t>حرمت واحترام به خود ودیگران</a:t>
            </a:r>
          </a:p>
          <a:p>
            <a:pPr algn="r" rtl="1">
              <a:buFont typeface="Wingdings" pitchFamily="2" charset="2"/>
              <a:buChar char="ü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286000" cy="124048"/>
          </a:xfrm>
        </p:spPr>
        <p:txBody>
          <a:bodyPr/>
          <a:lstStyle/>
          <a:p>
            <a:pPr algn="ctr"/>
            <a:r>
              <a:rPr lang="en-US" dirty="0" smtClean="0"/>
              <a:t>www.drroosta.com</a:t>
            </a:r>
            <a:endParaRPr lang="en-US" dirty="0"/>
          </a:p>
        </p:txBody>
      </p:sp>
      <p:pic>
        <p:nvPicPr>
          <p:cNvPr id="33794" name="Picture 2" descr="C:\Users\user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0" y="2514600"/>
            <a:ext cx="2590800" cy="914400"/>
          </a:xfrm>
          <a:solidFill>
            <a:srgbClr val="CC33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عزت نفس ضعیف 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76400" y="457200"/>
            <a:ext cx="4724400" cy="56388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تردید ،نگرانی وترس در انتخاب ها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نالیدن و احساس ناتوانی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سردی و بی تفاوتی در ابراز احساسات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فرار از مبارزه و چالشها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ناسازگاری و خشک بودن در برابر تحولات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تأثیرپذیری زیاد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بهانه گیری ودل نازکی و خودسرزنش کردن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خودگریزی و احساس بی کفایتی و بی ارزشی</a:t>
            </a: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286000" cy="124048"/>
          </a:xfrm>
        </p:spPr>
        <p:txBody>
          <a:bodyPr/>
          <a:lstStyle/>
          <a:p>
            <a:pPr algn="ctr"/>
            <a:r>
              <a:rPr lang="en-US" dirty="0" smtClean="0"/>
              <a:t>www.drroosta.com</a:t>
            </a:r>
            <a:endParaRPr lang="en-US" dirty="0"/>
          </a:p>
        </p:txBody>
      </p:sp>
      <p:pic>
        <p:nvPicPr>
          <p:cNvPr id="33794" name="Picture 2" descr="C:\Users\user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77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solidFill>
                  <a:schemeClr val="tx1"/>
                </a:solidFill>
              </a:rPr>
              <a:t> 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800" b="1" dirty="0" smtClean="0">
                <a:solidFill>
                  <a:srgbClr val="FF0000"/>
                </a:solidFill>
              </a:rPr>
              <a:t> از پیوند دو مصرع :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sz="2800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800" b="1" dirty="0" smtClean="0">
                <a:solidFill>
                  <a:srgbClr val="274D99"/>
                </a:solidFill>
              </a:rPr>
              <a:t>هر چیز به جای خویش نیکوست    اندازه نگه دار که اندازه نکوست</a:t>
            </a:r>
            <a:r>
              <a:rPr lang="fa-IR" sz="3200" b="1" dirty="0" smtClean="0">
                <a:solidFill>
                  <a:srgbClr val="274D99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3200" b="1" dirty="0" smtClean="0">
                <a:solidFill>
                  <a:schemeClr val="tx1"/>
                </a:solidFill>
              </a:rPr>
              <a:t> می توان تعریف تازه ای از مدیریت ارائه داد یعنی اینکه: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sz="3200" b="1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solidFill>
                  <a:srgbClr val="CC3300"/>
                </a:solidFill>
              </a:rPr>
              <a:t>مدیریت</a:t>
            </a:r>
            <a:endParaRPr lang="fa-IR" sz="3200" b="1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3200" b="1" dirty="0" smtClean="0">
                <a:solidFill>
                  <a:schemeClr val="tx1"/>
                </a:solidFill>
              </a:rPr>
              <a:t>«</a:t>
            </a:r>
            <a:r>
              <a:rPr lang="fa-IR" sz="3200" b="1" dirty="0" smtClean="0">
                <a:solidFill>
                  <a:srgbClr val="00B050"/>
                </a:solidFill>
              </a:rPr>
              <a:t>انتخاب واستفاده</a:t>
            </a:r>
            <a:r>
              <a:rPr lang="fa-IR" sz="3200" b="1" dirty="0" smtClean="0">
                <a:solidFill>
                  <a:schemeClr val="tx1"/>
                </a:solidFill>
              </a:rPr>
              <a:t>» </a:t>
            </a:r>
            <a:r>
              <a:rPr lang="fa-IR" sz="3200" b="1" dirty="0" smtClean="0">
                <a:solidFill>
                  <a:srgbClr val="FF0000"/>
                </a:solidFill>
              </a:rPr>
              <a:t>درست(بجا،بموقع وبه اندازه)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3200" b="1" dirty="0" smtClean="0">
                <a:solidFill>
                  <a:srgbClr val="FF0000"/>
                </a:solidFill>
              </a:rPr>
              <a:t>هرچیز</a:t>
            </a:r>
            <a:r>
              <a:rPr lang="fa-IR" sz="3200" b="1" dirty="0" smtClean="0">
                <a:solidFill>
                  <a:schemeClr val="tx1"/>
                </a:solidFill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</a:rPr>
              <a:t>( عمر،فرصت ،پدیده ها و انسانها ) </a:t>
            </a:r>
            <a:r>
              <a:rPr lang="fa-IR" sz="3200" b="1" dirty="0" smtClean="0">
                <a:solidFill>
                  <a:schemeClr val="tx1"/>
                </a:solidFill>
              </a:rPr>
              <a:t>برای دستیابی </a:t>
            </a:r>
            <a:r>
              <a:rPr lang="fa-IR" sz="2800" b="1" dirty="0" smtClean="0">
                <a:solidFill>
                  <a:schemeClr val="tx1"/>
                </a:solidFill>
              </a:rPr>
              <a:t>به </a:t>
            </a: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800" b="1" dirty="0" smtClean="0">
                <a:solidFill>
                  <a:schemeClr val="tx1"/>
                </a:solidFill>
              </a:rPr>
              <a:t>اهداف گوناگون است.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sz="2800" b="1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0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www.drroosta.com</a:t>
            </a:r>
          </a:p>
        </p:txBody>
      </p:sp>
    </p:spTree>
    <p:extLst>
      <p:ext uri="{BB962C8B-B14F-4D97-AF65-F5344CB8AC3E}">
        <p14:creationId xmlns:p14="http://schemas.microsoft.com/office/powerpoint/2010/main" val="25541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b="1" dirty="0" smtClean="0"/>
              <a:t>پرسشنامه ارزیابی عزت نفس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257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/>
              <a:t>1- تا چه اندازه از جملات «</a:t>
            </a:r>
            <a:r>
              <a:rPr lang="fa-IR" sz="2800" b="1" dirty="0" smtClean="0">
                <a:solidFill>
                  <a:srgbClr val="FF0000"/>
                </a:solidFill>
              </a:rPr>
              <a:t>دیگر نمی توانم</a:t>
            </a:r>
            <a:r>
              <a:rPr lang="fa-IR" sz="2800" b="1" dirty="0" smtClean="0"/>
              <a:t>»،«</a:t>
            </a:r>
            <a:r>
              <a:rPr lang="fa-IR" sz="2800" b="1" dirty="0" smtClean="0">
                <a:solidFill>
                  <a:srgbClr val="FF0000"/>
                </a:solidFill>
              </a:rPr>
              <a:t>نمیشود</a:t>
            </a:r>
            <a:r>
              <a:rPr lang="fa-IR" sz="2800" b="1" dirty="0" smtClean="0"/>
              <a:t>»،« </a:t>
            </a:r>
            <a:r>
              <a:rPr lang="fa-IR" sz="2800" b="1" dirty="0" smtClean="0">
                <a:solidFill>
                  <a:srgbClr val="FF0000"/>
                </a:solidFill>
              </a:rPr>
              <a:t>نمی خواهم کاری را انجام دهم</a:t>
            </a:r>
            <a:r>
              <a:rPr lang="fa-IR" sz="2800" b="1" dirty="0" smtClean="0"/>
              <a:t>» استفاده می کنید؟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2-تا چه اندازه فکر می کنید دیگران برایتان ارزش قایل نیستند؟</a:t>
            </a:r>
          </a:p>
          <a:p>
            <a:pPr marL="0" indent="0" algn="r" rtl="1">
              <a:buNone/>
            </a:pPr>
            <a:r>
              <a:rPr lang="fa-IR" sz="2800" b="1" dirty="0" smtClean="0"/>
              <a:t>3-تا چه اندازه نسبت به محبت افراد خانواده ونزدیکان شک دارید؟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4-تا چه اندازه احساس درماندگی وعدم اطمینان در انجام امورتان دارید؟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5-تا چه اندازه احساس درماندگی وعدم اطمینان در انجام امورتان دارید؟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6-تاچه اندازه از ابراز احساسات و هیجانات ، خجالت می کشید؟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16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a-IR" b="1" dirty="0" smtClean="0"/>
              <a:t>پرسشنامه ارزیابی عزت نفس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/>
              <a:t>7- تا چه اندازه در برابر بحرانها،مشکلات وشرایط نامناسب ،کم تحمل هستید؟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8- تا چه اندازه از انتقاد برای انجام ندادن کارها بهانه می آورید؟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9- تا چه اندازه خودتان را دست کم می گیرید؟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10- تا چه اندازه فکر می کنید دنیا با شما سرناسازگاری دارد؟</a:t>
            </a:r>
          </a:p>
          <a:p>
            <a:pPr marL="0" indent="0" algn="r" rtl="1">
              <a:buNone/>
            </a:pP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41203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62200"/>
            <a:ext cx="3505200" cy="2133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4000" b="1" dirty="0" smtClean="0"/>
              <a:t>نتایج ارزیابی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19600" cy="51053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800" b="1" dirty="0" smtClean="0"/>
          </a:p>
          <a:p>
            <a:pPr marL="0" indent="0" algn="r" rtl="1">
              <a:buNone/>
            </a:pPr>
            <a:endParaRPr lang="fa-IR" sz="2800" b="1" dirty="0"/>
          </a:p>
          <a:p>
            <a:pPr marL="0" indent="0" algn="r" rtl="1">
              <a:buNone/>
            </a:pPr>
            <a:r>
              <a:rPr lang="fa-IR" sz="2800" b="1" dirty="0" smtClean="0"/>
              <a:t>50-40 </a:t>
            </a:r>
            <a:r>
              <a:rPr lang="fa-IR" sz="2800" b="1" dirty="0"/>
              <a:t>عدم اعتماد به نفس </a:t>
            </a:r>
          </a:p>
          <a:p>
            <a:pPr marL="0" indent="0" algn="r" rtl="1">
              <a:buNone/>
            </a:pPr>
            <a:r>
              <a:rPr lang="fa-IR" sz="2800" b="1" dirty="0"/>
              <a:t>40-30 عزت نفس شما قابل قبول</a:t>
            </a:r>
          </a:p>
          <a:p>
            <a:pPr marL="0" indent="0" algn="r" rtl="1">
              <a:buNone/>
            </a:pPr>
            <a:r>
              <a:rPr lang="fa-IR" sz="2800" b="1" dirty="0"/>
              <a:t>20-10 عزت نفس بسیار بالا</a:t>
            </a:r>
            <a:endParaRPr lang="en-US" sz="2800" b="1" dirty="0"/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626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2514600"/>
            <a:ext cx="2438400" cy="9144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اعتماد به نفس: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www.drroosta.com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52400"/>
            <a:ext cx="5791200" cy="655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Badr" pitchFamily="2" charset="-78"/>
              </a:rPr>
              <a:t>اعتماد به نفس حسی درونی و بدون وابستگی به دنیای بیرون ورویدادهاست. </a:t>
            </a:r>
          </a:p>
          <a:p>
            <a:pPr marL="571500" indent="-571500" algn="r" rtl="1">
              <a:buFont typeface="Arial" pitchFamily="34" charset="0"/>
              <a:buChar char="•"/>
            </a:pPr>
            <a:endParaRPr lang="fa-IR" sz="2800" b="1" dirty="0">
              <a:solidFill>
                <a:schemeClr val="tx1"/>
              </a:solidFill>
              <a:cs typeface="B Badr" pitchFamily="2" charset="-78"/>
            </a:endParaRPr>
          </a:p>
          <a:p>
            <a:pPr marL="571500" indent="-571500" algn="r" rtl="1">
              <a:buFont typeface="Arial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Badr" pitchFamily="2" charset="-78"/>
              </a:rPr>
              <a:t>اعتماد به نفس دو نوع است: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Badr" pitchFamily="2" charset="-78"/>
              </a:rPr>
              <a:t>      </a:t>
            </a:r>
            <a:r>
              <a:rPr lang="fa-IR" sz="2800" b="1" dirty="0" smtClean="0">
                <a:solidFill>
                  <a:srgbClr val="972960"/>
                </a:solidFill>
                <a:cs typeface="B Badr" pitchFamily="2" charset="-78"/>
              </a:rPr>
              <a:t>واقعی وکاذب</a:t>
            </a: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Badr" pitchFamily="2" charset="-78"/>
            </a:endParaRPr>
          </a:p>
          <a:p>
            <a:pPr marL="457200" indent="-457200" algn="r" rtl="1">
              <a:buFontTx/>
              <a:buChar char="-"/>
            </a:pPr>
            <a:r>
              <a:rPr lang="fa-IR" sz="2800" b="1" dirty="0" smtClean="0">
                <a:solidFill>
                  <a:srgbClr val="FF0000"/>
                </a:solidFill>
                <a:cs typeface="B Badr" pitchFamily="2" charset="-78"/>
              </a:rPr>
              <a:t>اعتماد به نفس ناب: </a:t>
            </a:r>
            <a:r>
              <a:rPr lang="fa-IR" sz="2800" b="1" dirty="0" smtClean="0">
                <a:solidFill>
                  <a:schemeClr val="tx1"/>
                </a:solidFill>
                <a:cs typeface="B Badr" pitchFamily="2" charset="-78"/>
              </a:rPr>
              <a:t>به خود توجه دارد ونهادی است.</a:t>
            </a:r>
          </a:p>
          <a:p>
            <a:pPr algn="r" rtl="1"/>
            <a:endParaRPr lang="fa-IR" sz="2800" b="1" dirty="0" smtClean="0">
              <a:solidFill>
                <a:schemeClr val="tx1"/>
              </a:solidFill>
              <a:cs typeface="B Badr" pitchFamily="2" charset="-78"/>
            </a:endParaRPr>
          </a:p>
          <a:p>
            <a:pPr marL="457200" indent="-457200" algn="r" rtl="1">
              <a:buFontTx/>
              <a:buChar char="-"/>
            </a:pPr>
            <a:r>
              <a:rPr lang="fa-IR" sz="2800" b="1" dirty="0" smtClean="0">
                <a:solidFill>
                  <a:srgbClr val="FF0000"/>
                </a:solidFill>
                <a:cs typeface="B Badr" pitchFamily="2" charset="-78"/>
              </a:rPr>
              <a:t>اعتماد به نفس کاذب: </a:t>
            </a:r>
            <a:r>
              <a:rPr lang="fa-IR" sz="2800" b="1" dirty="0" smtClean="0">
                <a:solidFill>
                  <a:schemeClr val="tx1"/>
                </a:solidFill>
                <a:cs typeface="B Badr" pitchFamily="2" charset="-78"/>
              </a:rPr>
              <a:t>به دیگران توجه دارد و نمادی است.</a:t>
            </a:r>
          </a:p>
        </p:txBody>
      </p:sp>
      <p:pic>
        <p:nvPicPr>
          <p:cNvPr id="3074" name="Picture 2" descr="C:\Users\user\Desktop\imagesCAB60FM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336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8600"/>
            <a:ext cx="5867400" cy="6400800"/>
          </a:xfrm>
        </p:spPr>
        <p:txBody>
          <a:bodyPr>
            <a:normAutofit/>
          </a:bodyPr>
          <a:lstStyle/>
          <a:p>
            <a:pPr marL="45720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</a:rPr>
              <a:t>اعتماد به نفس ناب:</a:t>
            </a:r>
          </a:p>
          <a:p>
            <a:pPr marL="45720" indent="0" algn="r" rtl="1">
              <a:buNone/>
            </a:pPr>
            <a:endParaRPr lang="fa-IR" sz="2400" b="1" dirty="0" smtClean="0">
              <a:solidFill>
                <a:srgbClr val="FF0000"/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</a:rPr>
              <a:t>وجود شکر،تشکر،پوزش و پذیرش اشتباه در گفتار ورفتار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</a:rPr>
              <a:t>اعتدال ومیانه روی در افکار،عواطف وامور زندگی و گوش دادن به دیگران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</a:rPr>
              <a:t>خود ممیزی وخود اصلاحی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</a:rPr>
              <a:t>استقامت وبردباری در برابر ناملایمات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</a:rPr>
              <a:t>آمادگی برای پیشرفت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</a:rPr>
              <a:t>خودداری از مقایسه های نادرست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</a:rPr>
              <a:t>بی نیاز بودن به توجیه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</a:rPr>
              <a:t>مبتنی بر اصالت ها</a:t>
            </a:r>
          </a:p>
          <a:p>
            <a:pPr algn="r" rtl="1">
              <a:buFont typeface="Wingdings" pitchFamily="2" charset="2"/>
              <a:buChar char="ü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286000" cy="124048"/>
          </a:xfrm>
        </p:spPr>
        <p:txBody>
          <a:bodyPr/>
          <a:lstStyle/>
          <a:p>
            <a:pPr algn="ctr"/>
            <a:r>
              <a:rPr lang="en-US" dirty="0" smtClean="0"/>
              <a:t>www.drroosta.com</a:t>
            </a:r>
            <a:endParaRPr lang="en-US" dirty="0"/>
          </a:p>
        </p:txBody>
      </p:sp>
      <p:pic>
        <p:nvPicPr>
          <p:cNvPr id="34818" name="Picture 2" descr="C:\Users\user\Desktop\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64" y="2309"/>
            <a:ext cx="2295525" cy="33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user\Desktop\imagesCADIC3Y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63" y="3352800"/>
            <a:ext cx="22955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5943600" cy="6248400"/>
          </a:xfrm>
        </p:spPr>
        <p:txBody>
          <a:bodyPr>
            <a:noAutofit/>
          </a:bodyPr>
          <a:lstStyle/>
          <a:p>
            <a:pPr marL="45720" indent="0" algn="r" rtl="1">
              <a:buNone/>
            </a:pPr>
            <a:r>
              <a:rPr lang="fa-IR" sz="2000" b="1" dirty="0" smtClean="0"/>
              <a:t> </a:t>
            </a:r>
            <a:r>
              <a:rPr lang="fa-IR" sz="2800" b="1" dirty="0" smtClean="0">
                <a:solidFill>
                  <a:srgbClr val="FF0000"/>
                </a:solidFill>
              </a:rPr>
              <a:t>اعتماد به نفس کاذب:</a:t>
            </a:r>
          </a:p>
          <a:p>
            <a:pPr marL="45720" indent="0" algn="r" rtl="1">
              <a:buNone/>
            </a:pPr>
            <a:endParaRPr lang="fa-IR" sz="2800" b="1" dirty="0" smtClean="0">
              <a:solidFill>
                <a:srgbClr val="FF0000"/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ناسپاسی وناشکری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خودشیفتگی و خودباختگی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پرروئی وگستاخی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تظاهر به آنچه ندارند ونیستند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نیازمند به تأئید و تمجید وتعریف دیگران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پرادعای کم محتوا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مردد ونگران بودن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/>
              <a:t>تکبر وخودبینی</a:t>
            </a: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286000" cy="124048"/>
          </a:xfrm>
        </p:spPr>
        <p:txBody>
          <a:bodyPr/>
          <a:lstStyle/>
          <a:p>
            <a:pPr algn="ctr"/>
            <a:r>
              <a:rPr lang="en-US" dirty="0" smtClean="0"/>
              <a:t>www.drroosta.com</a:t>
            </a:r>
            <a:endParaRPr lang="en-US" dirty="0"/>
          </a:p>
        </p:txBody>
      </p:sp>
      <p:pic>
        <p:nvPicPr>
          <p:cNvPr id="34818" name="Picture 2" descr="C:\Users\user\Desktop\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64" y="2309"/>
            <a:ext cx="2295525" cy="32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user\Desktop\imagesCADIC3Y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63" y="3276600"/>
            <a:ext cx="2295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1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b="1" dirty="0" smtClean="0"/>
              <a:t>پرسشنامه ارزیابی اعتماد به نفس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b="1" dirty="0" smtClean="0"/>
              <a:t>1- تا چه اندازه خرج وخرید کردن،تفریح کردن،وقت گذرانی خودتان تصمیم می گیرید؟</a:t>
            </a:r>
          </a:p>
          <a:p>
            <a:pPr marL="0" indent="0" algn="r" rtl="1">
              <a:buNone/>
            </a:pPr>
            <a:r>
              <a:rPr lang="fa-IR" sz="3200" b="1" dirty="0" smtClean="0"/>
              <a:t>2- تا چه اندازه مسئولیت کارهائی را که انجام می دهید می پذیرید؟</a:t>
            </a:r>
          </a:p>
          <a:p>
            <a:pPr marL="0" indent="0" algn="r" rtl="1">
              <a:buNone/>
            </a:pPr>
            <a:r>
              <a:rPr lang="fa-IR" sz="3200" b="1" dirty="0" smtClean="0"/>
              <a:t>3-تا چه اندازه به دیگران احترام می گذاریدوآنها را دوست دارید؟</a:t>
            </a:r>
          </a:p>
          <a:p>
            <a:pPr marL="0" indent="0" algn="r" rtl="1">
              <a:buNone/>
            </a:pPr>
            <a:r>
              <a:rPr lang="fa-IR" sz="3200" b="1" dirty="0" smtClean="0"/>
              <a:t>4-تا چه اندازه داوطلبانه به کمک دیگران می روید؟</a:t>
            </a:r>
          </a:p>
          <a:p>
            <a:pPr marL="0" indent="0" algn="r" rtl="1">
              <a:buNone/>
            </a:pPr>
            <a:r>
              <a:rPr lang="fa-IR" sz="3200" b="1" dirty="0" smtClean="0"/>
              <a:t>5-تا چه اندازه به استقبال شغل های ناشناخته یا آموزشهای جدید با فرصتهای تازه می روید؟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87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b="1" dirty="0" smtClean="0"/>
              <a:t>پرسشنامه ارزیابی اعتماد به نفس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/>
              <a:t>6-تا چه اندازه عواطف،احساسات و هیجانات خود را ابراز می کنید؟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7- تا چه اندازه به موفقیت هایتان افتخار می کنید ولذت می برید؟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8-تا چه اندازه در برابر شکست ها تحمل دارید؟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9- تا چه اندازه فکر می کنید می توانید روی دیگران تأثیر گذار باشید؟</a:t>
            </a:r>
          </a:p>
          <a:p>
            <a:pPr marL="0" indent="0" algn="r" rtl="1">
              <a:buNone/>
            </a:pPr>
            <a:r>
              <a:rPr lang="fa-IR" sz="2800" b="1" dirty="0" smtClean="0"/>
              <a:t>10- تا چه اندازه هنگام اشتباه کردن، اشتباهات را می پذیرید و خودتان را محاکمه می کنید؟</a:t>
            </a:r>
          </a:p>
        </p:txBody>
      </p:sp>
    </p:spTree>
    <p:extLst>
      <p:ext uri="{BB962C8B-B14F-4D97-AF65-F5344CB8AC3E}">
        <p14:creationId xmlns:p14="http://schemas.microsoft.com/office/powerpoint/2010/main" val="4282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</a:rPr>
              <a:t>وابستگی های افراد با اعتماد به نفس کم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76799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/>
              <a:t>وابستگی به بیرون</a:t>
            </a:r>
          </a:p>
          <a:p>
            <a:pPr algn="r" rtl="1"/>
            <a:r>
              <a:rPr lang="fa-IR" sz="3200" b="1" dirty="0" smtClean="0"/>
              <a:t>وابستگی خوراکی:«غذا،دارو،آدامس برای تسکین»</a:t>
            </a:r>
          </a:p>
          <a:p>
            <a:pPr algn="r" rtl="1"/>
            <a:r>
              <a:rPr lang="fa-IR" sz="3200" b="1" dirty="0" smtClean="0"/>
              <a:t>وابستگی عاطفی: وابسته به محبوب و تأئید او</a:t>
            </a:r>
          </a:p>
          <a:p>
            <a:pPr algn="r" rtl="1"/>
            <a:r>
              <a:rPr lang="fa-IR" sz="3200" b="1" dirty="0" smtClean="0"/>
              <a:t>وابستگی رفتاری: تماشای تلویزیون،خرج،قمار</a:t>
            </a:r>
          </a:p>
          <a:p>
            <a:pPr algn="r" rtl="1"/>
            <a:r>
              <a:rPr lang="fa-IR" sz="3200" b="1" dirty="0" smtClean="0"/>
              <a:t>وابستگی مالی: ارزش و شایستگی را در پول و پولدار بودن</a:t>
            </a:r>
          </a:p>
          <a:p>
            <a:pPr algn="r" rtl="1"/>
            <a:r>
              <a:rPr lang="fa-IR" sz="3200" b="1" dirty="0" smtClean="0"/>
              <a:t>وابستگی غریزی: پناه بردن به لذتها برای آرامش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421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486400" cy="868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</a:rPr>
              <a:t>راهکارهای مثبت اندیشی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66800"/>
            <a:ext cx="6400800" cy="5638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/>
              <a:t>1- از بزرگ کردن بدیها،شکست ها،افراط ها وتفریط ها بپرهیزید.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2-در برابر افکار وامواج منفی بگوئید بس است، تمام کن.</a:t>
            </a:r>
          </a:p>
          <a:p>
            <a:pPr marL="0" indent="0" algn="r" rtl="1">
              <a:buNone/>
            </a:pPr>
            <a:r>
              <a:rPr lang="fa-IR" sz="2800" b="1" dirty="0" smtClean="0"/>
              <a:t>3- برروی مثبت ها ،قوتها وخوبیها توجه وتمرکز کنید.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4-اشتباه را بپذیرید ،حل وجبران کنید.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5-انتقادپذیرباشید وعیب خود را قبول کنید.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6-مقایسه غلط نکنید ودر حد و اندازه توانتان انتظار داشته باشید.</a:t>
            </a:r>
          </a:p>
          <a:p>
            <a:pPr marL="0" indent="0" algn="r" rtl="1">
              <a:buNone/>
            </a:pPr>
            <a:r>
              <a:rPr lang="fa-IR" sz="2800" b="1" dirty="0"/>
              <a:t>7- به جای سرزنش وتخریب،دلجوئی و تشویق را بیشتر کنید.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10242" name="Picture 2" descr="C:\Users\user\Desktop\gbjhn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" y="0"/>
            <a:ext cx="2332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77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solidFill>
                  <a:schemeClr val="tx1"/>
                </a:solidFill>
              </a:rPr>
              <a:t> 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3600" b="1" dirty="0" smtClean="0">
                <a:solidFill>
                  <a:srgbClr val="FF0000"/>
                </a:solidFill>
              </a:rPr>
              <a:t> ساده تر بگوئیم: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sz="3600" b="1" dirty="0" smtClean="0">
              <a:solidFill>
                <a:srgbClr val="002060"/>
              </a:solidFill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3600" b="1" dirty="0" smtClean="0">
                <a:solidFill>
                  <a:srgbClr val="002060"/>
                </a:solidFill>
              </a:rPr>
              <a:t>مدیریت عبارتست از </a:t>
            </a:r>
            <a:r>
              <a:rPr lang="fa-IR" sz="3600" b="1" dirty="0" smtClean="0">
                <a:solidFill>
                  <a:srgbClr val="FF0000"/>
                </a:solidFill>
              </a:rPr>
              <a:t>انتخاب و استفاده درست </a:t>
            </a:r>
            <a:r>
              <a:rPr lang="fa-IR" sz="3600" b="1" dirty="0" smtClean="0">
                <a:solidFill>
                  <a:srgbClr val="002060"/>
                </a:solidFill>
              </a:rPr>
              <a:t>از هر چیز برای دستیابی به اهداف گوناگون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0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www.drroosta.com</a:t>
            </a:r>
          </a:p>
        </p:txBody>
      </p:sp>
    </p:spTree>
    <p:extLst>
      <p:ext uri="{BB962C8B-B14F-4D97-AF65-F5344CB8AC3E}">
        <p14:creationId xmlns:p14="http://schemas.microsoft.com/office/powerpoint/2010/main" val="25541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5715000" cy="914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</a:rPr>
              <a:t>راهکارهای مثبت اندیشی: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990600"/>
            <a:ext cx="6477000" cy="5715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/>
              <a:t>8- هر مشکل و اشتباهی که پیش آمده اگر مقصر نیستید نپذیرید.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9-هر چیزی را نپذیرید وهمه کاره نباشید.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10- عواطف و احساسات خودتان را اداره کنید وبا خودتان ملایم رفتار کنید.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11- به خودتان فرصت بدهید.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12- منفی های گذشته خود را فراموش کنید.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13- ناراحتی ها، دلخوریها ومشکلات را کش ندهید.</a:t>
            </a:r>
          </a:p>
          <a:p>
            <a:pPr marL="0" indent="0" algn="r" rtl="1">
              <a:buNone/>
            </a:pPr>
            <a:r>
              <a:rPr lang="fa-IR" sz="2800" b="1" dirty="0" smtClean="0"/>
              <a:t>14-برآنچه می توانید،می خواهید و میشود ها تأکید کنید.</a:t>
            </a:r>
            <a:endParaRPr lang="en-US" sz="2800" b="1" dirty="0"/>
          </a:p>
        </p:txBody>
      </p:sp>
      <p:pic>
        <p:nvPicPr>
          <p:cNvPr id="11266" name="Picture 2" descr="C:\Users\user\Desktop\mkjnj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4109113" cy="1066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b="1" dirty="0" smtClean="0"/>
              <a:t>اداره زندگی و حل مسائل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19200"/>
            <a:ext cx="5257800" cy="5638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 برای حل مسائل زندگی:</a:t>
            </a:r>
          </a:p>
          <a:p>
            <a:pPr algn="r" rtl="1"/>
            <a:r>
              <a:rPr lang="fa-IR" sz="2800" b="1" dirty="0" smtClean="0"/>
              <a:t>خوب فکر کنید.</a:t>
            </a:r>
          </a:p>
          <a:p>
            <a:pPr algn="r" rtl="1"/>
            <a:r>
              <a:rPr lang="fa-IR" sz="2800" b="1" dirty="0" smtClean="0"/>
              <a:t>یادبگیرید.</a:t>
            </a:r>
          </a:p>
          <a:p>
            <a:pPr algn="r" rtl="1"/>
            <a:r>
              <a:rPr lang="fa-IR" sz="2800" b="1" dirty="0" smtClean="0"/>
              <a:t>خوب انتخاب کنید.</a:t>
            </a: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 برای اداره امور زندگی:</a:t>
            </a:r>
          </a:p>
          <a:p>
            <a:pPr algn="r" rtl="1"/>
            <a:r>
              <a:rPr lang="fa-IR" sz="2800" b="1" dirty="0" smtClean="0"/>
              <a:t>برنامه داشته باشید.</a:t>
            </a:r>
          </a:p>
          <a:p>
            <a:pPr algn="r" rtl="1"/>
            <a:r>
              <a:rPr lang="fa-IR" sz="2800" b="1" dirty="0" smtClean="0"/>
              <a:t>به نظم وسیستم توجه کنید .</a:t>
            </a:r>
          </a:p>
          <a:p>
            <a:pPr algn="r" rtl="1"/>
            <a:r>
              <a:rPr lang="fa-IR" sz="2800" b="1" dirty="0" smtClean="0"/>
              <a:t>از منابع خوب استفاده کنید .</a:t>
            </a:r>
          </a:p>
          <a:p>
            <a:pPr algn="r" rtl="1"/>
            <a:r>
              <a:rPr lang="fa-IR" sz="2800" b="1" dirty="0" smtClean="0"/>
              <a:t>ارزیابی کنید.</a:t>
            </a:r>
            <a:endParaRPr lang="en-US" sz="2800" b="1" dirty="0"/>
          </a:p>
        </p:txBody>
      </p:sp>
      <p:pic>
        <p:nvPicPr>
          <p:cNvPr id="12290" name="Picture 2" descr="C:\Users\user\Desktop\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962400" cy="1066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b="1" dirty="0" smtClean="0"/>
              <a:t>زندگی سالم وفردی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562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</a:rPr>
              <a:t> برای خوب زندگی کردن:</a:t>
            </a:r>
          </a:p>
          <a:p>
            <a:pPr algn="r" rtl="1"/>
            <a:r>
              <a:rPr lang="fa-IR" sz="2400" b="1" dirty="0" smtClean="0"/>
              <a:t>عزت نفس داشته باشید.</a:t>
            </a:r>
          </a:p>
          <a:p>
            <a:pPr algn="r" rtl="1"/>
            <a:r>
              <a:rPr lang="fa-IR" sz="2400" b="1" dirty="0" smtClean="0"/>
              <a:t>مسئولیت پذیر باشید.</a:t>
            </a:r>
          </a:p>
          <a:p>
            <a:pPr algn="r" rtl="1"/>
            <a:r>
              <a:rPr lang="fa-IR" sz="2400" b="1" dirty="0" smtClean="0"/>
              <a:t>عواطف خود را اداره کنید .</a:t>
            </a:r>
          </a:p>
          <a:p>
            <a:pPr algn="r" rtl="1"/>
            <a:r>
              <a:rPr lang="fa-IR" sz="2400" b="1" dirty="0" smtClean="0"/>
              <a:t>خودآگاهی داشته باشید.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</a:rPr>
              <a:t> برای سالم زندگی کردن:</a:t>
            </a:r>
          </a:p>
          <a:p>
            <a:pPr algn="r" rtl="1"/>
            <a:r>
              <a:rPr lang="fa-IR" sz="2400" b="1" dirty="0" smtClean="0"/>
              <a:t>به سلامت فردی والگوی زندگی سالم توجه کنید.</a:t>
            </a:r>
          </a:p>
          <a:p>
            <a:pPr algn="r" rtl="1"/>
            <a:r>
              <a:rPr lang="fa-IR" sz="2400" b="1" dirty="0" smtClean="0"/>
              <a:t>به خودتان برسید. </a:t>
            </a:r>
          </a:p>
          <a:p>
            <a:pPr algn="r" rtl="1"/>
            <a:r>
              <a:rPr lang="fa-IR" sz="2400" b="1" dirty="0" smtClean="0"/>
              <a:t>پیشگیری کنید.</a:t>
            </a:r>
          </a:p>
        </p:txBody>
      </p:sp>
      <p:pic>
        <p:nvPicPr>
          <p:cNvPr id="4" name="Picture 2" descr="C:\Users\user\Desktop\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41148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sz="3200" b="1" dirty="0" smtClean="0"/>
              <a:t>زندگی کاری و حرفه ای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برای زندگی کاری خود:</a:t>
            </a:r>
          </a:p>
          <a:p>
            <a:pPr algn="r" rtl="1"/>
            <a:r>
              <a:rPr lang="fa-IR" sz="2800" b="1" dirty="0" smtClean="0"/>
              <a:t>انگیزه در خود ایجاد کنید.</a:t>
            </a:r>
          </a:p>
          <a:p>
            <a:pPr algn="r" rtl="1"/>
            <a:r>
              <a:rPr lang="fa-IR" sz="2800" b="1" dirty="0" smtClean="0"/>
              <a:t>بادیگران کار کنید.</a:t>
            </a:r>
          </a:p>
          <a:p>
            <a:pPr algn="r" rtl="1"/>
            <a:r>
              <a:rPr lang="fa-IR" sz="2800" b="1" dirty="0" smtClean="0"/>
              <a:t>مهارتها را بیاموزید.</a:t>
            </a: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برای زندگی با دیگران:</a:t>
            </a:r>
          </a:p>
          <a:p>
            <a:pPr algn="r" rtl="1"/>
            <a:r>
              <a:rPr lang="fa-IR" sz="2800" b="1" dirty="0" smtClean="0"/>
              <a:t>داوطلب خدمت باشید.</a:t>
            </a:r>
          </a:p>
          <a:p>
            <a:pPr algn="r" rtl="1"/>
            <a:r>
              <a:rPr lang="fa-IR" sz="2800" b="1" dirty="0" smtClean="0"/>
              <a:t>حس شهروندی داشته باشید.</a:t>
            </a:r>
          </a:p>
          <a:p>
            <a:pPr algn="r" rtl="1"/>
            <a:r>
              <a:rPr lang="fa-IR" sz="2800" b="1" dirty="0" smtClean="0"/>
              <a:t>در فعالیتهای اجتماعی حضور داشته باشید.</a:t>
            </a:r>
          </a:p>
        </p:txBody>
      </p:sp>
      <p:pic>
        <p:nvPicPr>
          <p:cNvPr id="4" name="Picture 2" descr="C:\Users\user\Desktop\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b="1" dirty="0" smtClean="0"/>
              <a:t>زندگی عاطفی واحساسی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</a:rPr>
              <a:t>برای زندگی با دل خود:</a:t>
            </a:r>
          </a:p>
          <a:p>
            <a:pPr algn="r" rtl="1"/>
            <a:r>
              <a:rPr lang="fa-IR" sz="2400" b="1" dirty="0" smtClean="0"/>
              <a:t>به دیگران توجه کنید.</a:t>
            </a:r>
          </a:p>
          <a:p>
            <a:pPr algn="r" rtl="1"/>
            <a:r>
              <a:rPr lang="fa-IR" sz="2400" b="1" dirty="0" smtClean="0"/>
              <a:t>همدلی کنید.</a:t>
            </a:r>
          </a:p>
          <a:p>
            <a:pPr algn="r" rtl="1"/>
            <a:r>
              <a:rPr lang="fa-IR" sz="2400" b="1" dirty="0" smtClean="0"/>
              <a:t>روابط را بهبود بخشید.</a:t>
            </a:r>
          </a:p>
          <a:p>
            <a:pPr algn="r" rtl="1"/>
            <a:r>
              <a:rPr lang="fa-IR" sz="2400" b="1" dirty="0" smtClean="0"/>
              <a:t>سهیم شوید.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</a:rPr>
              <a:t>زندگی ارتباطی / اجتماعی:</a:t>
            </a:r>
          </a:p>
          <a:p>
            <a:pPr algn="r" rtl="1"/>
            <a:r>
              <a:rPr lang="fa-IR" sz="2400" b="1" dirty="0" smtClean="0"/>
              <a:t>ارتباطات فراگیر</a:t>
            </a:r>
          </a:p>
          <a:p>
            <a:pPr algn="r" rtl="1"/>
            <a:r>
              <a:rPr lang="fa-IR" sz="2400" b="1" dirty="0" smtClean="0"/>
              <a:t>هماهنگی</a:t>
            </a:r>
          </a:p>
          <a:p>
            <a:pPr algn="r" rtl="1"/>
            <a:r>
              <a:rPr lang="fa-IR" sz="2400" b="1" dirty="0" smtClean="0"/>
              <a:t>مهارتهای اجتماعی</a:t>
            </a:r>
          </a:p>
          <a:p>
            <a:pPr marL="0" indent="0" algn="r" rtl="1">
              <a:buNone/>
            </a:pPr>
            <a:endParaRPr lang="fa-IR" sz="2400" dirty="0" smtClean="0"/>
          </a:p>
        </p:txBody>
      </p:sp>
      <p:pic>
        <p:nvPicPr>
          <p:cNvPr id="4" name="Picture 2" descr="C:\Users\user\Desktop\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85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Critically reflective practice/skills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0" y="7620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en-GB" sz="2400" b="1" dirty="0"/>
              <a:t>What to change. </a:t>
            </a:r>
            <a:r>
              <a:rPr lang="en-GB" sz="2400" dirty="0"/>
              <a:t>(Diagnosis and goal-setting)</a:t>
            </a:r>
          </a:p>
          <a:p>
            <a:pPr marL="0" indent="0">
              <a:buFontTx/>
              <a:buNone/>
            </a:pPr>
            <a:endParaRPr lang="en-GB" sz="2400" dirty="0"/>
          </a:p>
          <a:p>
            <a:pPr marL="0" indent="0">
              <a:buFontTx/>
              <a:buNone/>
            </a:pPr>
            <a:endParaRPr lang="en-GB" sz="2400" dirty="0"/>
          </a:p>
          <a:p>
            <a:pPr marL="0" indent="0">
              <a:buFontTx/>
              <a:buNone/>
            </a:pPr>
            <a:r>
              <a:rPr lang="en-GB" sz="2400" b="1" dirty="0"/>
              <a:t>How to change it</a:t>
            </a:r>
            <a:r>
              <a:rPr lang="en-GB" sz="2400" dirty="0"/>
              <a:t> - intermediate goals and actions defined + problem solving</a:t>
            </a:r>
          </a:p>
          <a:p>
            <a:pPr marL="0" indent="0">
              <a:buFontTx/>
              <a:buNone/>
            </a:pPr>
            <a:endParaRPr lang="en-GB" sz="2400" dirty="0"/>
          </a:p>
          <a:p>
            <a:pPr marL="0" indent="0">
              <a:buFontTx/>
              <a:buNone/>
            </a:pPr>
            <a:r>
              <a:rPr lang="en-GB" sz="2400" b="1" dirty="0"/>
              <a:t>Change it!</a:t>
            </a:r>
            <a:r>
              <a:rPr lang="en-GB" sz="2400" dirty="0"/>
              <a:t> (Actions)</a:t>
            </a:r>
            <a:endParaRPr lang="en-GB" sz="2400" b="1" dirty="0"/>
          </a:p>
          <a:p>
            <a:pPr marL="0" indent="0">
              <a:buFontTx/>
              <a:buNone/>
            </a:pPr>
            <a:endParaRPr lang="en-GB" sz="2400" b="1" dirty="0"/>
          </a:p>
          <a:p>
            <a:pPr marL="0" indent="0">
              <a:buFontTx/>
              <a:buNone/>
            </a:pPr>
            <a:r>
              <a:rPr lang="en-GB" sz="2400" b="1" dirty="0"/>
              <a:t>Did it change?</a:t>
            </a:r>
            <a:r>
              <a:rPr lang="en-GB" sz="2400" dirty="0"/>
              <a:t> (Evaluation)</a:t>
            </a:r>
            <a:endParaRPr lang="en-GB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425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A. Analyse your current situation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236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B. Set some goals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" y="2895600"/>
            <a:ext cx="443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C. Plan how to achieve those goals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3400" y="4419600"/>
            <a:ext cx="258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D. Execute the plan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33400" y="5334000"/>
            <a:ext cx="4162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E. Assess how far you have met </a:t>
            </a:r>
          </a:p>
          <a:p>
            <a:r>
              <a:rPr lang="en-GB" dirty="0"/>
              <a:t>those goals 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133600" y="1295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133600" y="2286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133600" y="3276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2133600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2133600" y="601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304800" y="6400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04800" y="10668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304800" y="106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495800" y="914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105400" y="914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3276600" y="2362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41148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105400" y="2667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4114800" y="3886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191000" y="4495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51054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4191000" y="5029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4114800" y="5334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H="1">
            <a:off x="51054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4114800" y="6019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3" grpId="0"/>
      <p:bldP spid="17414" grpId="0"/>
      <p:bldP spid="17415" grpId="0"/>
      <p:bldP spid="1741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8473"/>
            <a:ext cx="5867400" cy="667327"/>
          </a:xfrm>
          <a:solidFill>
            <a:srgbClr val="00B050"/>
          </a:solidFill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توصیه های مدیریت عمر: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6096000" cy="55626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1-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 با بررسی ومطالعه ویژگیهای عمروچگونگی گذران آن در 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هفتاد سال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ودر نظر گرفتن </a:t>
            </a: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سن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 ودوره فعلی از چرخه عمرتان، آمادگی خود را برای توجه بیشتر به خودتان وعمرتان افزایش دهید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Arial" pitchFamily="34" charset="0"/>
              </a:rPr>
              <a:t>2-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</a:rPr>
              <a:t> شیوه ها وراه کارهای استفاده از دانش وتجربیات مدیریتی خود در انواع زمینه ها برای مدیریت دوره فعلی عمرتان را شناسائی کرده وبه کار گیرید.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7338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9236"/>
            <a:ext cx="2279073" cy="68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18473"/>
            <a:ext cx="5867400" cy="667327"/>
          </a:xfrm>
          <a:solidFill>
            <a:srgbClr val="00B050"/>
          </a:solidFill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توصیه های مدیریت عمر: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334000" cy="4953000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  <a:buNone/>
            </a:pPr>
            <a:endParaRPr lang="fa-IR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3-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 انواع مهارتها،تکنیکها وفرایندهای مربوط به </a:t>
            </a: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رویکردهای گوناگون مدیریت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را که قابل استفاده برای مدیریت دوره فعلی شما هستند تعیین، تعریف وتدوین کنید.</a:t>
            </a:r>
          </a:p>
          <a:p>
            <a:pPr algn="r" rtl="1">
              <a:lnSpc>
                <a:spcPct val="150000"/>
              </a:lnSpc>
              <a:buNone/>
            </a:pPr>
            <a:endParaRPr lang="fa-IR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4-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مهارتها،راه کارها وفرایندهای استفاده درست از </a:t>
            </a: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عناصر آمیزه عمر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را معین ومدون کنید.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user\Desktop\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9236"/>
            <a:ext cx="2279073" cy="68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18473"/>
            <a:ext cx="5867400" cy="667327"/>
          </a:xfrm>
          <a:solidFill>
            <a:srgbClr val="00B050"/>
          </a:solidFill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latin typeface="Arial" pitchFamily="34" charset="0"/>
              </a:rPr>
              <a:t>توصیه های مدیریت عمر: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09600"/>
            <a:ext cx="5715000" cy="5791200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endParaRPr lang="fa-IR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5-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 آثار ونتایج حاصل از مدیریت دوره فعلی عمرتان را هر </a:t>
            </a: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شش ماه یکبار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 ارزیابی واندازه گیری کرده وعوامل بهبود آنها را شناسائی کنید.</a:t>
            </a:r>
          </a:p>
          <a:p>
            <a:pPr algn="r" rtl="1">
              <a:lnSpc>
                <a:spcPct val="150000"/>
              </a:lnSpc>
              <a:buNone/>
            </a:pPr>
            <a:endParaRPr lang="fa-IR" sz="2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6-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 با توجه به نتایج حاصل از مدیریت دوره فعلی عمرتان، </a:t>
            </a:r>
            <a:r>
              <a:rPr lang="fa-IR" sz="2800" b="1" dirty="0" smtClean="0">
                <a:solidFill>
                  <a:srgbClr val="FF0000"/>
                </a:solidFill>
                <a:latin typeface="Arial" pitchFamily="34" charset="0"/>
              </a:rPr>
              <a:t>الزامات، اقدامات والگوی مدیریت </a:t>
            </a:r>
            <a:r>
              <a:rPr lang="fa-IR" sz="2800" b="1" dirty="0" smtClean="0">
                <a:solidFill>
                  <a:schemeClr val="tx1"/>
                </a:solidFill>
                <a:latin typeface="Arial" pitchFamily="34" charset="0"/>
              </a:rPr>
              <a:t>عمرتان را برای هر دوره وهر مرحله از عمرتان تعریف وتعیین کرده ومورد استفاده قرار دهید.</a:t>
            </a:r>
          </a:p>
          <a:p>
            <a:pPr algn="r" rtl="1">
              <a:buNone/>
            </a:pPr>
            <a:endParaRPr lang="fa-IR" sz="28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7338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user\Desktop\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9236"/>
            <a:ext cx="2279073" cy="68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95401"/>
            <a:ext cx="4267200" cy="47244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</a:rPr>
              <a:t>ع</a:t>
            </a:r>
            <a:r>
              <a:rPr lang="fa-IR" sz="3200" b="1" dirty="0" smtClean="0">
                <a:solidFill>
                  <a:schemeClr val="tx1"/>
                </a:solidFill>
              </a:rPr>
              <a:t>زت« آرامش»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</a:rPr>
              <a:t>م</a:t>
            </a:r>
            <a:r>
              <a:rPr lang="fa-IR" sz="3200" b="1" dirty="0" smtClean="0">
                <a:solidFill>
                  <a:schemeClr val="tx1"/>
                </a:solidFill>
              </a:rPr>
              <a:t>وفقیت « آسایش»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</a:rPr>
              <a:t>ر</a:t>
            </a:r>
            <a:r>
              <a:rPr lang="fa-IR" sz="3200" b="1" dirty="0" smtClean="0">
                <a:solidFill>
                  <a:schemeClr val="tx1"/>
                </a:solidFill>
              </a:rPr>
              <a:t>ضایت« ارزش»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www.drroosta.com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user\Desktop\imagesCA1V5GM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457200"/>
            <a:ext cx="4172527" cy="914400"/>
          </a:xfrm>
          <a:prstGeom prst="rect">
            <a:avLst/>
          </a:prstGeom>
          <a:solidFill>
            <a:srgbClr val="903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نتیجه نهایی عمر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7924800" y="1371600"/>
            <a:ext cx="914400" cy="4343400"/>
          </a:xfrm>
          <a:prstGeom prst="rect">
            <a:avLst/>
          </a:prstGeom>
          <a:solidFill>
            <a:srgbClr val="903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/>
              <a:t>ع</a:t>
            </a:r>
          </a:p>
          <a:p>
            <a:pPr algn="ctr"/>
            <a:endParaRPr lang="fa-IR" sz="3200" b="1" dirty="0"/>
          </a:p>
          <a:p>
            <a:pPr algn="ctr"/>
            <a:r>
              <a:rPr lang="fa-IR" sz="3200" b="1" dirty="0" smtClean="0"/>
              <a:t>م</a:t>
            </a:r>
          </a:p>
          <a:p>
            <a:pPr algn="ctr"/>
            <a:endParaRPr lang="fa-IR" sz="3200" b="1" dirty="0"/>
          </a:p>
          <a:p>
            <a:pPr algn="ctr"/>
            <a:r>
              <a:rPr lang="fa-IR" sz="3200" b="1" dirty="0" smtClean="0"/>
              <a:t>ر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29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685800"/>
            <a:ext cx="6629400" cy="5867400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sz="2400" dirty="0" smtClean="0">
              <a:latin typeface="Arial" pitchFamily="34" charset="0"/>
            </a:endParaRPr>
          </a:p>
          <a:p>
            <a:pPr algn="ctr" rtl="1">
              <a:buNone/>
            </a:pPr>
            <a:r>
              <a:rPr lang="fa-IR" sz="3600" b="1" dirty="0" smtClean="0">
                <a:solidFill>
                  <a:srgbClr val="FF0000"/>
                </a:solidFill>
                <a:latin typeface="Arial" pitchFamily="34" charset="0"/>
              </a:rPr>
              <a:t>مدیریت عمر چیست؟ </a:t>
            </a:r>
          </a:p>
          <a:p>
            <a:pPr algn="r" rtl="1">
              <a:buNone/>
            </a:pPr>
            <a:endParaRPr lang="en-US" sz="3200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مدیریت عمر، 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چگونگی گذراندن عمر در هر یک از مراحل چرخه عمر است که معرف «</a:t>
            </a: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زندگی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» است.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latin typeface="Arial" pitchFamily="34" charset="0"/>
              </a:rPr>
              <a:t>مدیریت عمر</a:t>
            </a: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، چگونگی استفاده از منبع ارزشمند عمر برای دستیابی به اهداف گوناگون است.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rtl="1">
              <a:buNone/>
            </a:pPr>
            <a:endParaRPr lang="en-US" dirty="0" smtClean="0">
              <a:latin typeface="Arial" pitchFamily="34" charset="0"/>
            </a:endParaRPr>
          </a:p>
          <a:p>
            <a:pPr algn="r" rtl="1">
              <a:buNone/>
            </a:pPr>
            <a:endParaRPr lang="en-US" dirty="0" smtClean="0">
              <a:latin typeface="Arial" pitchFamily="34" charset="0"/>
            </a:endParaRPr>
          </a:p>
          <a:p>
            <a:pPr algn="r" rtl="1"/>
            <a:endParaRPr lang="en-US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248400"/>
            <a:ext cx="2590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Bad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553200"/>
            <a:ext cx="5715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B Badr" pitchFamily="2" charset="-78"/>
              </a:rPr>
              <a:t>www.drroosta.com</a:t>
            </a:r>
            <a:endParaRPr lang="en-US" sz="1400" b="1" dirty="0">
              <a:solidFill>
                <a:schemeClr val="tx1"/>
              </a:solidFill>
              <a:cs typeface="B Badr" pitchFamily="2" charset="-78"/>
            </a:endParaRPr>
          </a:p>
        </p:txBody>
      </p:sp>
      <p:pic>
        <p:nvPicPr>
          <p:cNvPr id="10242" name="Picture 2" descr="C:\Users\user\Desktop\vgg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3600" b="1" dirty="0" smtClean="0">
                <a:solidFill>
                  <a:schemeClr val="tx1"/>
                </a:solidFill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</a:rPr>
              <a:t>زندگی </a:t>
            </a:r>
            <a:r>
              <a:rPr lang="ar-SA" sz="3600" b="1" dirty="0">
                <a:solidFill>
                  <a:schemeClr val="tx1"/>
                </a:solidFill>
              </a:rPr>
              <a:t>چیست؟ چرا می آییم؟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 smtClean="0">
                <a:solidFill>
                  <a:schemeClr val="tx1"/>
                </a:solidFill>
              </a:rPr>
              <a:t>به </a:t>
            </a:r>
            <a:r>
              <a:rPr lang="ar-SA" sz="3600" b="1" dirty="0">
                <a:solidFill>
                  <a:schemeClr val="tx1"/>
                </a:solidFill>
              </a:rPr>
              <a:t>کجا باید رفت؟ </a:t>
            </a:r>
            <a:r>
              <a:rPr lang="fa-IR" sz="3600" b="1" dirty="0" smtClean="0">
                <a:solidFill>
                  <a:schemeClr val="tx1"/>
                </a:solidFill>
              </a:rPr>
              <a:t>به چه سان باید رفت؟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>
                <a:solidFill>
                  <a:schemeClr val="tx1"/>
                </a:solidFill>
              </a:rPr>
              <a:t>با کدامین توشه به سفر باید رفت</a:t>
            </a:r>
            <a:r>
              <a:rPr lang="ar-SA" sz="3600" b="1" dirty="0" smtClean="0">
                <a:solidFill>
                  <a:schemeClr val="tx1"/>
                </a:solidFill>
              </a:rPr>
              <a:t>؟</a:t>
            </a:r>
            <a:endParaRPr lang="fa-IR" sz="3600" b="1" dirty="0" smtClean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>
                <a:solidFill>
                  <a:schemeClr val="tx1"/>
                </a:solidFill>
              </a:rPr>
              <a:t>   من </a:t>
            </a:r>
            <a:r>
              <a:rPr lang="ar-SA" sz="3600" b="1" dirty="0" smtClean="0">
                <a:solidFill>
                  <a:schemeClr val="tx1"/>
                </a:solidFill>
              </a:rPr>
              <a:t>نپرسیدم</a:t>
            </a:r>
            <a:r>
              <a:rPr lang="fa-IR" sz="3600" b="1" dirty="0" smtClean="0">
                <a:solidFill>
                  <a:schemeClr val="tx1"/>
                </a:solidFill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</a:rPr>
              <a:t>و </a:t>
            </a:r>
            <a:r>
              <a:rPr lang="ar-SA" sz="3600" b="1" dirty="0">
                <a:solidFill>
                  <a:schemeClr val="tx1"/>
                </a:solidFill>
              </a:rPr>
              <a:t>کس نیز مرا هیچ نگفت</a:t>
            </a:r>
            <a:r>
              <a:rPr lang="ar-SA" sz="3600" b="1" dirty="0" smtClean="0">
                <a:solidFill>
                  <a:schemeClr val="tx1"/>
                </a:solidFill>
              </a:rPr>
              <a:t>!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www.drroosta.com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sz="3600" b="1" dirty="0" smtClean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 smtClean="0">
                <a:solidFill>
                  <a:schemeClr val="tx1"/>
                </a:solidFill>
              </a:rPr>
              <a:t>نه تفکّر، نه تعمّق و نه اندیشه دمی،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 smtClean="0">
                <a:solidFill>
                  <a:schemeClr val="tx1"/>
                </a:solidFill>
              </a:rPr>
              <a:t>عمر بگذشت به بی حاصلی و مسخرگی...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 smtClean="0">
                <a:solidFill>
                  <a:schemeClr val="tx1"/>
                </a:solidFill>
              </a:rPr>
              <a:t>چه توان</a:t>
            </a:r>
            <a:r>
              <a:rPr lang="fa-IR" sz="3600" b="1" dirty="0" smtClean="0">
                <a:solidFill>
                  <a:schemeClr val="tx1"/>
                </a:solidFill>
              </a:rPr>
              <a:t>ای</a:t>
            </a:r>
            <a:r>
              <a:rPr lang="ar-SA" sz="3600" b="1" dirty="0" smtClean="0">
                <a:solidFill>
                  <a:schemeClr val="tx1"/>
                </a:solidFill>
              </a:rPr>
              <a:t>ی</a:t>
            </a:r>
            <a:r>
              <a:rPr lang="fa-IR" sz="3600" b="1" dirty="0" smtClean="0">
                <a:solidFill>
                  <a:schemeClr val="tx1"/>
                </a:solidFill>
              </a:rPr>
              <a:t> ها</a:t>
            </a:r>
            <a:r>
              <a:rPr lang="ar-SA" sz="3600" b="1" dirty="0" smtClean="0">
                <a:solidFill>
                  <a:schemeClr val="tx1"/>
                </a:solidFill>
              </a:rPr>
              <a:t> که زکف دادم مفت،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600" b="1" dirty="0" smtClean="0">
                <a:solidFill>
                  <a:schemeClr val="tx1"/>
                </a:solidFill>
              </a:rPr>
              <a:t>من نفهمیدم و کس نیز مرا هیچ نگفت.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www.drroosta.com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200" b="1" dirty="0" smtClean="0">
                <a:solidFill>
                  <a:schemeClr val="tx1"/>
                </a:solidFill>
              </a:rPr>
              <a:t>آن </a:t>
            </a:r>
            <a:r>
              <a:rPr lang="ar-SA" sz="3200" b="1" dirty="0">
                <a:solidFill>
                  <a:schemeClr val="tx1"/>
                </a:solidFill>
              </a:rPr>
              <a:t>کسانی که نمی دانستند "زندگی یعنی چه؟" </a:t>
            </a:r>
            <a:endParaRPr lang="fa-IR" sz="3200" b="1" dirty="0" smtClean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 smtClean="0">
                <a:solidFill>
                  <a:schemeClr val="tx1"/>
                </a:solidFill>
              </a:rPr>
              <a:t>رهنمایم </a:t>
            </a:r>
            <a:r>
              <a:rPr lang="ar-SA" sz="3200" b="1" dirty="0">
                <a:solidFill>
                  <a:schemeClr val="tx1"/>
                </a:solidFill>
              </a:rPr>
              <a:t>بودند،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عمرشان طی می گشت بیخود و بیهوده،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ومرا می گفتند که چو آنان باشم،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که چو آنها دائم، فکر خوردن باشم،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فکر تأمین معاش، فکر گشتن باشم،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فکر ثروت باشم، فکر یک زندگی بی </a:t>
            </a:r>
            <a:r>
              <a:rPr lang="ar-SA" sz="3200" b="1" dirty="0" smtClean="0">
                <a:solidFill>
                  <a:schemeClr val="tx1"/>
                </a:solidFill>
              </a:rPr>
              <a:t>جنجال</a:t>
            </a:r>
            <a:r>
              <a:rPr lang="fa-IR" sz="3200" b="1" dirty="0" smtClean="0">
                <a:solidFill>
                  <a:schemeClr val="tx1"/>
                </a:solidFill>
              </a:rPr>
              <a:t>.</a:t>
            </a:r>
            <a:r>
              <a:rPr lang="ar-SA" sz="3200" b="1" dirty="0" smtClean="0">
                <a:solidFill>
                  <a:schemeClr val="tx1"/>
                </a:solidFill>
              </a:rPr>
              <a:t>..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www.drroosta.com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کس مرا هیچ نگفت: زندگی ثروت نیست،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 smtClean="0">
                <a:solidFill>
                  <a:schemeClr val="tx1"/>
                </a:solidFill>
              </a:rPr>
              <a:t>زندگی داشتن همسر نیست،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 smtClean="0">
                <a:solidFill>
                  <a:schemeClr val="tx1"/>
                </a:solidFill>
              </a:rPr>
              <a:t>زندگانی </a:t>
            </a:r>
            <a:r>
              <a:rPr lang="ar-SA" sz="3200" b="1" dirty="0">
                <a:solidFill>
                  <a:schemeClr val="tx1"/>
                </a:solidFill>
              </a:rPr>
              <a:t>کردن فکر خود بودن و غافل ز جهان بودن نیست،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من نفهمیدم و کس نیز مرا هیچ نگفت...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......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ای صد افسوس که چون عمر گذشت، معنیش </a:t>
            </a:r>
            <a:r>
              <a:rPr lang="fa-IR" sz="3200" b="1" dirty="0" smtClean="0">
                <a:solidFill>
                  <a:schemeClr val="tx1"/>
                </a:solidFill>
              </a:rPr>
              <a:t>فهمیدم</a:t>
            </a:r>
            <a:r>
              <a:rPr lang="ar-SA" sz="3200" b="1" dirty="0" smtClean="0">
                <a:solidFill>
                  <a:schemeClr val="tx1"/>
                </a:solidFill>
              </a:rPr>
              <a:t>...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حال می پندارم هدف از زیستن این است رفیق: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من شدم خلق که با عزمی جزم، پای از بند هواها گسلم...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گام در راه حقایق بنهم...     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www.drroosta.com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با دلی آسوده، فارغ از شهوت و آز وحسد و کینه و بخل، 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مملو از عشق و جوانمردی و زهد...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در ره کشف حقایق کوشم،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شربت جرأت و امّید و شهامت نوشم،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fa-IR" sz="3200" b="1" dirty="0" smtClean="0">
                <a:solidFill>
                  <a:schemeClr val="tx1"/>
                </a:solidFill>
              </a:rPr>
              <a:t>زِرِه </a:t>
            </a:r>
            <a:r>
              <a:rPr lang="ar-SA" sz="3200" b="1" dirty="0" smtClean="0">
                <a:solidFill>
                  <a:schemeClr val="tx1"/>
                </a:solidFill>
              </a:rPr>
              <a:t>جنگ </a:t>
            </a:r>
            <a:r>
              <a:rPr lang="ar-SA" sz="3200" b="1" dirty="0">
                <a:solidFill>
                  <a:schemeClr val="tx1"/>
                </a:solidFill>
              </a:rPr>
              <a:t>برای بد و ناحق پوشم،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ره حق پویم و حق جویم و بس حق گویم...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آنچه آموخته ام  بر دگران نیز نکو آموزم...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شمع راه دگران گردم و با شعله ی خویش،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ره نمایم به </a:t>
            </a:r>
            <a:r>
              <a:rPr lang="ar-SA" sz="3200" b="1" dirty="0" smtClean="0">
                <a:solidFill>
                  <a:schemeClr val="tx1"/>
                </a:solidFill>
              </a:rPr>
              <a:t>همه</a:t>
            </a:r>
            <a:r>
              <a:rPr lang="fa-IR" sz="3200" b="1" dirty="0" smtClean="0">
                <a:solidFill>
                  <a:schemeClr val="tx1"/>
                </a:solidFill>
              </a:rPr>
              <a:t>،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گر چه سرا پا سوزم...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www.drroosta.com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من شدم خلق که مثمر باشم،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نه چنین زائد و بیجوش و خروش،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عمر بر باد و به حسرت خاموش...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ای صد افسوس که چون عمر گذشت، معنیش می فهمم...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کاین سه روز از عمرم به چه ترتیب گذشت...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کودکی بی حاصل، نوجوانی باطل، وقت پیری غافل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به زبانی دیگر: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کودکی در غفلت، نوجوانی شهوت، در کهولت حسرت... </a:t>
            </a:r>
            <a:endParaRPr lang="en-US" sz="3200" b="1" dirty="0">
              <a:solidFill>
                <a:schemeClr val="tx1"/>
              </a:solidFill>
            </a:endParaRPr>
          </a:p>
          <a:p>
            <a:pPr rtl="1">
              <a:buNone/>
            </a:pPr>
            <a:r>
              <a:rPr lang="ar-SA" sz="3200" b="1" dirty="0">
                <a:solidFill>
                  <a:schemeClr val="tx1"/>
                </a:solidFill>
              </a:rPr>
              <a:t>" مهدی سهیلی"</a:t>
            </a:r>
            <a:endParaRPr lang="en-US" sz="3200" b="1" dirty="0">
              <a:solidFill>
                <a:schemeClr val="tx1"/>
              </a:solidFill>
            </a:endParaRPr>
          </a:p>
          <a:p>
            <a:pPr algn="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www.drroosta.com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5833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  <a:t>دردرا باید گفت</a:t>
            </a:r>
            <a:b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  <a:t>حرف را باید زد</a:t>
            </a:r>
            <a:b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  <a:t>رودباید شدو رفت</a:t>
            </a:r>
            <a:b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  <a:t>دشت باید شد و خواند</a:t>
            </a:r>
            <a:b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  <a:t>کوه باید شد و ماند</a:t>
            </a:r>
            <a:b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27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fa-IR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fa-IR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 با سپاس</a:t>
            </a:r>
            <a:b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a-IR" sz="3200" b="1" dirty="0" smtClean="0">
                <a:solidFill>
                  <a:schemeClr val="tx1"/>
                </a:solidFill>
                <a:latin typeface="Arial" pitchFamily="34" charset="0"/>
              </a:rPr>
              <a:t>    احمد روستا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10594" name="Content Placeholder 4" descr="28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3394472" cy="4525963"/>
          </a:xfrm>
        </p:spPr>
      </p:pic>
      <p:sp>
        <p:nvSpPr>
          <p:cNvPr id="11059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248400"/>
            <a:ext cx="3200400" cy="476250"/>
          </a:xfrm>
          <a:noFill/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www.drroosta.com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3373</Words>
  <Application>Microsoft Office PowerPoint</Application>
  <PresentationFormat>On-screen Show (4:3)</PresentationFormat>
  <Paragraphs>789</Paragraphs>
  <Slides>96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مدیریت عمر رویکردی تازه برای زندگی بهتر</vt:lpstr>
      <vt:lpstr>عناوین سخنرانی:</vt:lpstr>
      <vt:lpstr>PowerPoint Presentation</vt:lpstr>
      <vt:lpstr>PowerPoint Presentation</vt:lpstr>
      <vt:lpstr>PowerPoint Presentation</vt:lpstr>
      <vt:lpstr>مدیریت چیست؟</vt:lpstr>
      <vt:lpstr>PowerPoint Presentation</vt:lpstr>
      <vt:lpstr>PowerPoint Presentation</vt:lpstr>
      <vt:lpstr>PowerPoint Presentation</vt:lpstr>
      <vt:lpstr>PowerPoint Presentation</vt:lpstr>
      <vt:lpstr>زندگانی به همان زیبایی است  که  خودت میخواهی  و خودت می سازی</vt:lpstr>
      <vt:lpstr>دلایل ضرورت توجه به مدیریت عمر</vt:lpstr>
      <vt:lpstr>چه افرادی به مدیریت عمر گرایش بیشتری دارند؟</vt:lpstr>
      <vt:lpstr>چه افرادی به مدیریت عمر گرایش بیشتری دارند؟</vt:lpstr>
      <vt:lpstr>سه اصل مهم زندگی</vt:lpstr>
      <vt:lpstr>PowerPoint Presentation</vt:lpstr>
      <vt:lpstr>PowerPoint Presentation</vt:lpstr>
      <vt:lpstr>PowerPoint Presentation</vt:lpstr>
      <vt:lpstr>PowerPoint Presentation</vt:lpstr>
      <vt:lpstr>ویژگیهای هفتگانه عمر:</vt:lpstr>
      <vt:lpstr>هفتاد سال عمر انسان چگونه می گذرد:</vt:lpstr>
      <vt:lpstr>PowerPoint Presentation</vt:lpstr>
      <vt:lpstr>چگونگی گذران عمر در 80 سال</vt:lpstr>
      <vt:lpstr>PowerPoint Presentation</vt:lpstr>
      <vt:lpstr>مدیریت بهره وری:</vt:lpstr>
      <vt:lpstr>ویژگیهای هفتگانه عمر</vt:lpstr>
      <vt:lpstr>PowerPoint Presentation</vt:lpstr>
      <vt:lpstr>مدیریت چندگانه:</vt:lpstr>
      <vt:lpstr>ویژگیهای هفتگانه عمر</vt:lpstr>
      <vt:lpstr>PowerPoint Presentation</vt:lpstr>
      <vt:lpstr>مدیریت چابک:</vt:lpstr>
      <vt:lpstr>ویژگیهای هفتگانه عمر:</vt:lpstr>
      <vt:lpstr>PowerPoint Presentation</vt:lpstr>
      <vt:lpstr>PowerPoint Presentation</vt:lpstr>
      <vt:lpstr>مدیریت زمان</vt:lpstr>
      <vt:lpstr>ویژگیهای هفتگانه عمر:</vt:lpstr>
      <vt:lpstr>PowerPoint Presentation</vt:lpstr>
      <vt:lpstr>PowerPoint Presentation</vt:lpstr>
      <vt:lpstr>مدیریت ناب</vt:lpstr>
      <vt:lpstr>ویژگیهای هفتگانه عمر:</vt:lpstr>
      <vt:lpstr>PowerPoint Presentation</vt:lpstr>
      <vt:lpstr>مدیت یکپارچه</vt:lpstr>
      <vt:lpstr>ویژگیهای هفتگانه عمر:</vt:lpstr>
      <vt:lpstr>PowerPoint Presentation</vt:lpstr>
      <vt:lpstr>مدیریت توسعه وبالندگی خود</vt:lpstr>
      <vt:lpstr>اهداف وانگیزه ما در زندگی کدامند؟</vt:lpstr>
      <vt:lpstr>PowerPoint Presentation</vt:lpstr>
      <vt:lpstr>عقل</vt:lpstr>
      <vt:lpstr>عاطفه</vt:lpstr>
      <vt:lpstr>عقیده</vt:lpstr>
      <vt:lpstr>علم</vt:lpstr>
      <vt:lpstr>عُرضه</vt:lpstr>
      <vt:lpstr>عزت نفس</vt:lpstr>
      <vt:lpstr>عمل</vt:lpstr>
      <vt:lpstr>PowerPoint Presentation</vt:lpstr>
      <vt:lpstr>PowerPoint Presentation</vt:lpstr>
      <vt:lpstr>فرصتهای تحول ومدیریت تحول</vt:lpstr>
      <vt:lpstr>PowerPoint Presentation</vt:lpstr>
      <vt:lpstr>PowerPoint Presentation</vt:lpstr>
      <vt:lpstr>آفت های  مدیریت خویشتن</vt:lpstr>
      <vt:lpstr>الزامات  مدیریت خویشتن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عزت نفس:</vt:lpstr>
      <vt:lpstr>  عزت نفس قوی:</vt:lpstr>
      <vt:lpstr>  عزت نفس ضعیف :</vt:lpstr>
      <vt:lpstr>پرسشنامه ارزیابی عزت نفس</vt:lpstr>
      <vt:lpstr>پرسشنامه ارزیابی عزت نفس</vt:lpstr>
      <vt:lpstr>نتایج ارزیابی</vt:lpstr>
      <vt:lpstr>اعتماد به نفس:</vt:lpstr>
      <vt:lpstr>PowerPoint Presentation</vt:lpstr>
      <vt:lpstr>PowerPoint Presentation</vt:lpstr>
      <vt:lpstr>پرسشنامه ارزیابی اعتماد به نفس</vt:lpstr>
      <vt:lpstr>پرسشنامه ارزیابی اعتماد به نفس</vt:lpstr>
      <vt:lpstr>وابستگی های افراد با اعتماد به نفس کم</vt:lpstr>
      <vt:lpstr>راهکارهای مثبت اندیشی</vt:lpstr>
      <vt:lpstr>راهکارهای مثبت اندیشی:</vt:lpstr>
      <vt:lpstr>اداره زندگی و حل مسائل</vt:lpstr>
      <vt:lpstr>زندگی سالم وفردی</vt:lpstr>
      <vt:lpstr>زندگی کاری و حرفه ای</vt:lpstr>
      <vt:lpstr>زندگی عاطفی واحساسی</vt:lpstr>
      <vt:lpstr>Critically reflective practice/skills</vt:lpstr>
      <vt:lpstr>توصیه های مدیریت عمر:</vt:lpstr>
      <vt:lpstr>توصیه های مدیریت عمر:</vt:lpstr>
      <vt:lpstr>توصیه های مدیریت عمر: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دردرا باید گفت حرف را باید زد  رودباید شدو رفت دشت باید شد و خواند کوه باید شد و ماند     با سپاس     احمد روستا</vt:lpstr>
    </vt:vector>
  </TitlesOfParts>
  <Company>HamiSoft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عمر رویکردی تازه برای زندگی بهتر</dc:title>
  <dc:creator>Hami</dc:creator>
  <cp:lastModifiedBy>Hami</cp:lastModifiedBy>
  <cp:revision>4</cp:revision>
  <dcterms:created xsi:type="dcterms:W3CDTF">2014-04-27T14:17:00Z</dcterms:created>
  <dcterms:modified xsi:type="dcterms:W3CDTF">2014-04-27T14:54:32Z</dcterms:modified>
</cp:coreProperties>
</file>