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  <p:sldMasterId id="2147483708" r:id="rId2"/>
  </p:sldMasterIdLst>
  <p:sldIdLst>
    <p:sldId id="258" r:id="rId3"/>
    <p:sldId id="256" r:id="rId4"/>
    <p:sldId id="257" r:id="rId5"/>
    <p:sldId id="264" r:id="rId6"/>
    <p:sldId id="376" r:id="rId7"/>
    <p:sldId id="322" r:id="rId8"/>
    <p:sldId id="324" r:id="rId9"/>
    <p:sldId id="360" r:id="rId10"/>
    <p:sldId id="374" r:id="rId11"/>
    <p:sldId id="377" r:id="rId12"/>
    <p:sldId id="378" r:id="rId13"/>
    <p:sldId id="381" r:id="rId14"/>
    <p:sldId id="380" r:id="rId15"/>
    <p:sldId id="382" r:id="rId16"/>
    <p:sldId id="369" r:id="rId17"/>
    <p:sldId id="383" r:id="rId18"/>
    <p:sldId id="384" r:id="rId19"/>
    <p:sldId id="261" r:id="rId20"/>
  </p:sldIdLst>
  <p:sldSz cx="9144000" cy="6858000" type="screen4x3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B Yekan" pitchFamily="2" charset="-78"/>
      <p:regular r:id="rId25"/>
    </p:embeddedFont>
    <p:embeddedFont>
      <p:font typeface="Aharoni" pitchFamily="2" charset="-79"/>
      <p:bold r:id="rId26"/>
    </p:embeddedFont>
    <p:embeddedFont>
      <p:font typeface="IRDast Nevis" pitchFamily="2" charset="-78"/>
      <p:regular r:id="rId27"/>
    </p:embeddedFont>
    <p:embeddedFont>
      <p:font typeface="B Titr" pitchFamily="2" charset="-78"/>
      <p:bold r:id="rId28"/>
    </p:embeddedFont>
    <p:embeddedFont>
      <p:font typeface="굴림" pitchFamily="34" charset="-127"/>
      <p:regular r:id="rId29"/>
    </p:embeddedFont>
    <p:embeddedFont>
      <p:font typeface="B Nazanin" pitchFamily="2" charset="-78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U53ja0UZpaq00jGhxtLlGw==" hashData="Hppvwlilwmvdjo9Q3LJzgm1iWug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C300"/>
    <a:srgbClr val="FFC300"/>
    <a:srgbClr val="F8682C"/>
    <a:srgbClr val="00B4F1"/>
    <a:srgbClr val="3B1E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96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C8B15-D22E-46BE-955F-0CCADA7B08B4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C8B15-D22E-46BE-955F-0CCADA7B08B4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473" y="476672"/>
            <a:ext cx="5909118" cy="61926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75656" y="6309320"/>
            <a:ext cx="6624736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31640" y="188640"/>
            <a:ext cx="6624736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-1404665" y="3284983"/>
            <a:ext cx="6624736" cy="4320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4103948" y="2816932"/>
            <a:ext cx="6408712" cy="12961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rtl="1">
                <a:lnSpc>
                  <a:spcPct val="200000"/>
                </a:lnSpc>
              </a:pPr>
              <a:endParaRPr lang="fa-IR" sz="800" dirty="0" smtClean="0">
                <a:solidFill>
                  <a:schemeClr val="tx1"/>
                </a:solidFill>
                <a:cs typeface="B Yekan" pitchFamily="2" charset="-78"/>
              </a:endParaRPr>
            </a:p>
          </p:txBody>
        </p:sp>
      </p:grp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Single Corner Rectangle 16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6</a:t>
            </a:r>
            <a:endParaRPr lang="en-US" dirty="0">
              <a:cs typeface="B Yekan" pitchFamily="2" charset="-78"/>
            </a:endParaRPr>
          </a:p>
        </p:txBody>
      </p:sp>
      <p:pic>
        <p:nvPicPr>
          <p:cNvPr id="18" name="Picture 17" descr="free-vector-diamond-vector_006032_dmn 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6622" y="332656"/>
            <a:ext cx="3037866" cy="114946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319064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3975248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شش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grpSp>
        <p:nvGrpSpPr>
          <p:cNvPr id="31" name="Group 31"/>
          <p:cNvGrpSpPr/>
          <p:nvPr/>
        </p:nvGrpSpPr>
        <p:grpSpPr>
          <a:xfrm>
            <a:off x="611560" y="116632"/>
            <a:ext cx="1512000" cy="1656000"/>
            <a:chOff x="5762915" y="2479199"/>
            <a:chExt cx="1779546" cy="1737933"/>
          </a:xfrm>
          <a:effectLst/>
        </p:grpSpPr>
        <p:sp>
          <p:nvSpPr>
            <p:cNvPr id="32" name="Round Same Side Corner Rectangle 31"/>
            <p:cNvSpPr/>
            <p:nvPr/>
          </p:nvSpPr>
          <p:spPr>
            <a:xfrm>
              <a:off x="5762915" y="2479199"/>
              <a:ext cx="1779546" cy="1328394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5762915" y="3807591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200" dirty="0" smtClean="0">
                  <a:cs typeface="B Yekan" pitchFamily="2" charset="-78"/>
                </a:rPr>
                <a:t>مختصات و محاسبات بلورشناسی 2</a:t>
              </a:r>
              <a:endParaRPr lang="en-US" sz="1200" dirty="0">
                <a:cs typeface="B Yekan" pitchFamily="2" charset="-78"/>
              </a:endParaRPr>
            </a:p>
          </p:txBody>
        </p: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6435" y="2512362"/>
            <a:ext cx="2019607" cy="11016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2" y="4636592"/>
            <a:ext cx="1920212" cy="1103100"/>
          </a:xfrm>
          <a:prstGeom prst="rect">
            <a:avLst/>
          </a:prstGeom>
          <a:noFill/>
        </p:spPr>
      </p:pic>
      <p:grpSp>
        <p:nvGrpSpPr>
          <p:cNvPr id="28" name="Group 27"/>
          <p:cNvGrpSpPr/>
          <p:nvPr/>
        </p:nvGrpSpPr>
        <p:grpSpPr>
          <a:xfrm>
            <a:off x="1475656" y="2060848"/>
            <a:ext cx="1792288" cy="2004628"/>
            <a:chOff x="1979712" y="2060848"/>
            <a:chExt cx="1792288" cy="2004628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2263788" y="2060848"/>
              <a:ext cx="1224136" cy="122413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Subtitle 2"/>
            <p:cNvSpPr txBox="1">
              <a:spLocks/>
            </p:cNvSpPr>
            <p:nvPr/>
          </p:nvSpPr>
          <p:spPr>
            <a:xfrm>
              <a:off x="1979712" y="3537012"/>
              <a:ext cx="1792288" cy="5284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1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B Yekan" pitchFamily="2" charset="-78"/>
                </a:rPr>
                <a:t>خط</a:t>
              </a:r>
              <a:r>
                <a:rPr lang="fa-IR" sz="2400" dirty="0" smtClean="0">
                  <a:solidFill>
                    <a:srgbClr val="FF0000"/>
                  </a:solidFill>
                  <a:cs typeface="B Yekan" pitchFamily="2" charset="-78"/>
                </a:rPr>
                <a:t>ی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475656" y="4210980"/>
            <a:ext cx="1792288" cy="1954324"/>
            <a:chOff x="1979712" y="4210980"/>
            <a:chExt cx="1792288" cy="1954324"/>
          </a:xfrm>
        </p:grpSpPr>
        <p:sp>
          <p:nvSpPr>
            <p:cNvPr id="25" name="Rectangle 24"/>
            <p:cNvSpPr/>
            <p:nvPr/>
          </p:nvSpPr>
          <p:spPr>
            <a:xfrm>
              <a:off x="2252936" y="4210980"/>
              <a:ext cx="1245840" cy="12458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ubtitle 2"/>
            <p:cNvSpPr txBox="1">
              <a:spLocks/>
            </p:cNvSpPr>
            <p:nvPr/>
          </p:nvSpPr>
          <p:spPr>
            <a:xfrm>
              <a:off x="1979712" y="5636840"/>
              <a:ext cx="1792288" cy="5284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1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B Yekan" pitchFamily="2" charset="-78"/>
                </a:rPr>
                <a:t>سطح</a:t>
              </a: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B Yekan" pitchFamily="2" charset="-78"/>
                </a:rPr>
                <a:t>ی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endParaRPr>
            </a:p>
          </p:txBody>
        </p:sp>
      </p:grpSp>
      <p:sp>
        <p:nvSpPr>
          <p:cNvPr id="35" name="Round Same Side Corner Rectangle 34"/>
          <p:cNvSpPr/>
          <p:nvPr/>
        </p:nvSpPr>
        <p:spPr>
          <a:xfrm>
            <a:off x="6588224" y="2132856"/>
            <a:ext cx="2016000" cy="576064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1"/>
            <a:r>
              <a:rPr lang="fa-IR" dirty="0" smtClean="0">
                <a:cs typeface="B Yekan" pitchFamily="2" charset="-78"/>
              </a:rPr>
              <a:t>2مفهوم × 2شکل</a:t>
            </a:r>
            <a:endParaRPr lang="en-US" dirty="0">
              <a:cs typeface="B Yekan" pitchFamily="2" charset="-78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492372" y="2276872"/>
            <a:ext cx="0" cy="381642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ound Same Side Corner Rectangle 11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B05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انباشتگی و دانسیته</a:t>
            </a:r>
            <a:endParaRPr lang="en-US" dirty="0">
              <a:cs typeface="B Yek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rtl="1">
                <a:lnSpc>
                  <a:spcPct val="200000"/>
                </a:lnSpc>
              </a:pPr>
              <a:endParaRPr lang="fa-IR" sz="800" dirty="0" smtClean="0">
                <a:solidFill>
                  <a:schemeClr val="tx1"/>
                </a:solidFill>
                <a:cs typeface="B Yekan" pitchFamily="2" charset="-78"/>
              </a:endParaRPr>
            </a:p>
          </p:txBody>
        </p:sp>
      </p:grp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Single Corner Rectangle 16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7</a:t>
            </a:r>
            <a:endParaRPr lang="en-US" dirty="0">
              <a:cs typeface="B Yekan" pitchFamily="2" charset="-78"/>
            </a:endParaRPr>
          </a:p>
        </p:txBody>
      </p:sp>
      <p:pic>
        <p:nvPicPr>
          <p:cNvPr id="18" name="Picture 17" descr="free-vector-diamond-vector_006032_dmn 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6622" y="332656"/>
            <a:ext cx="3037866" cy="114946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319064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3975248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شش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611560" y="116632"/>
            <a:ext cx="1512000" cy="1656000"/>
            <a:chOff x="5762915" y="2479199"/>
            <a:chExt cx="1779546" cy="1737933"/>
          </a:xfrm>
          <a:effectLst/>
        </p:grpSpPr>
        <p:sp>
          <p:nvSpPr>
            <p:cNvPr id="32" name="Round Same Side Corner Rectangle 31"/>
            <p:cNvSpPr/>
            <p:nvPr/>
          </p:nvSpPr>
          <p:spPr>
            <a:xfrm>
              <a:off x="5762915" y="2479199"/>
              <a:ext cx="1779546" cy="1328394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5762915" y="3807591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200" dirty="0" smtClean="0">
                  <a:cs typeface="B Yekan" pitchFamily="2" charset="-78"/>
                </a:rPr>
                <a:t>مختصات و محاسبات بلورشناسی 2</a:t>
              </a:r>
              <a:endParaRPr lang="en-US" sz="1200" dirty="0">
                <a:cs typeface="B Yekan" pitchFamily="2" charset="-78"/>
              </a:endParaRPr>
            </a:p>
          </p:txBody>
        </p: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99992" y="2859901"/>
            <a:ext cx="41376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ثابت شبکه نیکل (شبکه مکعبی مرکز سطحی):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1.241 </a:t>
            </a:r>
            <a:r>
              <a:rPr lang="fa-IR" dirty="0" smtClean="0">
                <a:cs typeface="B Yekan" pitchFamily="2" charset="-78"/>
              </a:rPr>
              <a:t>آنگستروم، جهت  </a:t>
            </a:r>
            <a:r>
              <a:rPr lang="en-US" dirty="0" smtClean="0">
                <a:latin typeface="Times New Roman" pitchFamily="18" charset="0"/>
              </a:rPr>
              <a:t>[100</a:t>
            </a:r>
            <a:r>
              <a:rPr lang="en-US" dirty="0" smtClean="0">
                <a:latin typeface="Times New Roman" pitchFamily="18" charset="0"/>
              </a:rPr>
              <a:t>]</a:t>
            </a:r>
            <a:endParaRPr lang="fa-IR" dirty="0" smtClean="0">
              <a:cs typeface="B Yeka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شعاع اتمی آهن آلفا (شبکه مکعبی مرکز حجمی):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0.1241 </a:t>
            </a:r>
            <a:r>
              <a:rPr lang="fa-IR" dirty="0" smtClean="0">
                <a:cs typeface="B Yekan" pitchFamily="2" charset="-78"/>
              </a:rPr>
              <a:t>نانومتر، جهت  </a:t>
            </a:r>
            <a:r>
              <a:rPr lang="en-US" dirty="0" smtClean="0">
                <a:latin typeface="Times New Roman" pitchFamily="18" charset="0"/>
              </a:rPr>
              <a:t>[111</a:t>
            </a:r>
            <a:r>
              <a:rPr lang="en-US" dirty="0" smtClean="0">
                <a:latin typeface="Times New Roman" pitchFamily="18" charset="0"/>
              </a:rPr>
              <a:t>]</a:t>
            </a:r>
            <a:endParaRPr lang="fa-IR" dirty="0" smtClean="0">
              <a:cs typeface="B Yeka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ثابت شبکه تیتانیوم (شبکه </a:t>
            </a:r>
            <a:r>
              <a:rPr lang="fa-IR" dirty="0" smtClean="0">
                <a:cs typeface="B Yekan" pitchFamily="2" charset="-78"/>
              </a:rPr>
              <a:t>مکعبی مرکز حجمی):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0.322 نانومتر، جها</a:t>
            </a:r>
            <a:r>
              <a:rPr lang="fa-IR" dirty="0" smtClean="0">
                <a:cs typeface="B Yekan" pitchFamily="2" charset="-78"/>
              </a:rPr>
              <a:t>ت  </a:t>
            </a:r>
            <a:r>
              <a:rPr lang="en-US" dirty="0" smtClean="0">
                <a:latin typeface="Times New Roman" pitchFamily="18" charset="0"/>
              </a:rPr>
              <a:t>[011</a:t>
            </a:r>
            <a:r>
              <a:rPr lang="en-US" dirty="0" smtClean="0">
                <a:latin typeface="Times New Roman" pitchFamily="18" charset="0"/>
              </a:rPr>
              <a:t>]</a:t>
            </a:r>
            <a:r>
              <a:rPr lang="fa-IR" dirty="0" smtClean="0">
                <a:latin typeface="Times New Roman" pitchFamily="18" charset="0"/>
              </a:rPr>
              <a:t> </a:t>
            </a:r>
            <a:r>
              <a:rPr lang="fa-IR" dirty="0" smtClean="0">
                <a:latin typeface="Times New Roman" pitchFamily="18" charset="0"/>
                <a:cs typeface="B Yekan" pitchFamily="2" charset="-78"/>
              </a:rPr>
              <a:t>و</a:t>
            </a:r>
            <a:r>
              <a:rPr lang="fa-IR" dirty="0" smtClean="0">
                <a:latin typeface="Times New Roman" pitchFamily="18" charset="0"/>
              </a:rPr>
              <a:t> </a:t>
            </a:r>
            <a:r>
              <a:rPr lang="fa-IR" dirty="0" smtClean="0">
                <a:cs typeface="B Yekan" pitchFamily="2" charset="-78"/>
              </a:rPr>
              <a:t> </a:t>
            </a:r>
            <a:r>
              <a:rPr lang="en-US" dirty="0" smtClean="0">
                <a:latin typeface="Times New Roman" pitchFamily="18" charset="0"/>
              </a:rPr>
              <a:t>[1</a:t>
            </a:r>
            <a:r>
              <a:rPr lang="en-US" dirty="0" smtClean="0">
                <a:latin typeface="Times New Roman" pitchFamily="18" charset="0"/>
                <a:sym typeface="Symbol" pitchFamily="18" charset="2"/>
              </a:rPr>
              <a:t></a:t>
            </a:r>
            <a:r>
              <a:rPr lang="en-US" dirty="0" smtClean="0">
                <a:latin typeface="Times New Roman" pitchFamily="18" charset="0"/>
              </a:rPr>
              <a:t>10</a:t>
            </a:r>
            <a:r>
              <a:rPr lang="en-US" dirty="0" smtClean="0">
                <a:latin typeface="Times New Roman" pitchFamily="18" charset="0"/>
              </a:rPr>
              <a:t>]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57" name="Round Same Side Corner Rectangle 56"/>
          <p:cNvSpPr/>
          <p:nvPr/>
        </p:nvSpPr>
        <p:spPr>
          <a:xfrm>
            <a:off x="6588224" y="2132856"/>
            <a:ext cx="2016000" cy="576064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1"/>
            <a:r>
              <a:rPr lang="fa-IR" dirty="0" smtClean="0">
                <a:cs typeface="B Yekan" pitchFamily="2" charset="-78"/>
              </a:rPr>
              <a:t>شبکه های مکعبی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B05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انباشتگی و دانسیته</a:t>
            </a:r>
            <a:endParaRPr lang="en-US" dirty="0">
              <a:cs typeface="B Yekan" pitchFamily="2" charset="-78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957874" y="2773253"/>
            <a:ext cx="3230172" cy="3087990"/>
            <a:chOff x="957874" y="2773253"/>
            <a:chExt cx="3230172" cy="3087990"/>
          </a:xfrm>
        </p:grpSpPr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1786421" y="2773253"/>
              <a:ext cx="2401625" cy="2170253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60" name="Line 5"/>
            <p:cNvSpPr>
              <a:spLocks noChangeShapeType="1"/>
            </p:cNvSpPr>
            <p:nvPr/>
          </p:nvSpPr>
          <p:spPr bwMode="auto">
            <a:xfrm flipH="1">
              <a:off x="957874" y="2773253"/>
              <a:ext cx="828547" cy="917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1" name="Line 6"/>
            <p:cNvSpPr>
              <a:spLocks noChangeShapeType="1"/>
            </p:cNvSpPr>
            <p:nvPr/>
          </p:nvSpPr>
          <p:spPr bwMode="auto">
            <a:xfrm flipH="1">
              <a:off x="3359499" y="2773253"/>
              <a:ext cx="828547" cy="917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2" name="Line 7"/>
            <p:cNvSpPr>
              <a:spLocks noChangeShapeType="1"/>
            </p:cNvSpPr>
            <p:nvPr/>
          </p:nvSpPr>
          <p:spPr bwMode="auto">
            <a:xfrm flipH="1">
              <a:off x="3359499" y="4943506"/>
              <a:ext cx="828547" cy="917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3" name="Line 8"/>
            <p:cNvSpPr>
              <a:spLocks noChangeShapeType="1"/>
            </p:cNvSpPr>
            <p:nvPr/>
          </p:nvSpPr>
          <p:spPr bwMode="auto">
            <a:xfrm flipH="1">
              <a:off x="957874" y="4943506"/>
              <a:ext cx="828547" cy="917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73" name="Rectangle 4"/>
            <p:cNvSpPr>
              <a:spLocks noChangeArrowheads="1"/>
            </p:cNvSpPr>
            <p:nvPr/>
          </p:nvSpPr>
          <p:spPr bwMode="auto">
            <a:xfrm>
              <a:off x="957874" y="3690990"/>
              <a:ext cx="2401625" cy="2170253"/>
            </a:xfrm>
            <a:prstGeom prst="rect">
              <a:avLst/>
            </a:prstGeom>
            <a:solidFill>
              <a:srgbClr val="EAEAEA">
                <a:alpha val="35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rtl="1">
                <a:lnSpc>
                  <a:spcPct val="200000"/>
                </a:lnSpc>
              </a:pPr>
              <a:endParaRPr lang="fa-IR" sz="800" dirty="0" smtClean="0">
                <a:solidFill>
                  <a:schemeClr val="tx1"/>
                </a:solidFill>
                <a:cs typeface="B Yekan" pitchFamily="2" charset="-78"/>
              </a:endParaRPr>
            </a:p>
          </p:txBody>
        </p:sp>
      </p:grp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Single Corner Rectangle 16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8</a:t>
            </a:r>
            <a:endParaRPr lang="en-US" dirty="0">
              <a:cs typeface="B Yekan" pitchFamily="2" charset="-78"/>
            </a:endParaRPr>
          </a:p>
        </p:txBody>
      </p:sp>
      <p:pic>
        <p:nvPicPr>
          <p:cNvPr id="18" name="Picture 17" descr="free-vector-diamond-vector_006032_dmn 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6622" y="332656"/>
            <a:ext cx="3037866" cy="114946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319064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3975248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شش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611560" y="116632"/>
            <a:ext cx="1512000" cy="1656000"/>
            <a:chOff x="5762915" y="2479199"/>
            <a:chExt cx="1779546" cy="1737933"/>
          </a:xfrm>
          <a:effectLst/>
        </p:grpSpPr>
        <p:sp>
          <p:nvSpPr>
            <p:cNvPr id="32" name="Round Same Side Corner Rectangle 31"/>
            <p:cNvSpPr/>
            <p:nvPr/>
          </p:nvSpPr>
          <p:spPr>
            <a:xfrm>
              <a:off x="5762915" y="2479199"/>
              <a:ext cx="1779546" cy="1328394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5762915" y="3807591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200" dirty="0" smtClean="0">
                  <a:cs typeface="B Yekan" pitchFamily="2" charset="-78"/>
                </a:rPr>
                <a:t>مختصات و محاسبات بلورشناسی 2</a:t>
              </a:r>
              <a:endParaRPr lang="en-US" sz="1200" dirty="0">
                <a:cs typeface="B Yekan" pitchFamily="2" charset="-78"/>
              </a:endParaRPr>
            </a:p>
          </p:txBody>
        </p: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 Same Side Corner Rectangle 56"/>
          <p:cNvSpPr/>
          <p:nvPr/>
        </p:nvSpPr>
        <p:spPr>
          <a:xfrm>
            <a:off x="6588224" y="2132856"/>
            <a:ext cx="2016000" cy="576064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1"/>
            <a:r>
              <a:rPr lang="fa-IR" dirty="0" smtClean="0">
                <a:cs typeface="B Yekan" pitchFamily="2" charset="-78"/>
              </a:rPr>
              <a:t>شبکه های مکعبی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B05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انباشتگی و دانسیته</a:t>
            </a:r>
            <a:endParaRPr lang="en-US" dirty="0">
              <a:cs typeface="B Yekan" pitchFamily="2" charset="-78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957874" y="2773253"/>
            <a:ext cx="3230172" cy="3087990"/>
            <a:chOff x="957874" y="2773253"/>
            <a:chExt cx="3230172" cy="3087990"/>
          </a:xfrm>
        </p:grpSpPr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1786421" y="2773253"/>
              <a:ext cx="2401625" cy="2170253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37" name="Line 5"/>
            <p:cNvSpPr>
              <a:spLocks noChangeShapeType="1"/>
            </p:cNvSpPr>
            <p:nvPr/>
          </p:nvSpPr>
          <p:spPr bwMode="auto">
            <a:xfrm flipH="1">
              <a:off x="957874" y="2773253"/>
              <a:ext cx="828547" cy="917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8" name="Line 6"/>
            <p:cNvSpPr>
              <a:spLocks noChangeShapeType="1"/>
            </p:cNvSpPr>
            <p:nvPr/>
          </p:nvSpPr>
          <p:spPr bwMode="auto">
            <a:xfrm flipH="1">
              <a:off x="3359499" y="2773253"/>
              <a:ext cx="828547" cy="917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9" name="Line 7"/>
            <p:cNvSpPr>
              <a:spLocks noChangeShapeType="1"/>
            </p:cNvSpPr>
            <p:nvPr/>
          </p:nvSpPr>
          <p:spPr bwMode="auto">
            <a:xfrm flipH="1">
              <a:off x="3359499" y="4943506"/>
              <a:ext cx="828547" cy="917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40" name="Line 8"/>
            <p:cNvSpPr>
              <a:spLocks noChangeShapeType="1"/>
            </p:cNvSpPr>
            <p:nvPr/>
          </p:nvSpPr>
          <p:spPr bwMode="auto">
            <a:xfrm flipH="1">
              <a:off x="957874" y="4943506"/>
              <a:ext cx="828547" cy="917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41" name="Rectangle 4"/>
            <p:cNvSpPr>
              <a:spLocks noChangeArrowheads="1"/>
            </p:cNvSpPr>
            <p:nvPr/>
          </p:nvSpPr>
          <p:spPr bwMode="auto">
            <a:xfrm>
              <a:off x="957874" y="3690990"/>
              <a:ext cx="2401625" cy="2170253"/>
            </a:xfrm>
            <a:prstGeom prst="rect">
              <a:avLst/>
            </a:prstGeom>
            <a:solidFill>
              <a:srgbClr val="EAEAEA">
                <a:alpha val="35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499992" y="2859901"/>
            <a:ext cx="41376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ثابت شبکه نیکل (شبکه مکعبی مرکز سطحی):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1.241 </a:t>
            </a:r>
            <a:r>
              <a:rPr lang="fa-IR" dirty="0" smtClean="0">
                <a:cs typeface="B Yekan" pitchFamily="2" charset="-78"/>
              </a:rPr>
              <a:t>آنگستروم، صفحه  </a:t>
            </a:r>
            <a:r>
              <a:rPr lang="en-US" dirty="0" smtClean="0">
                <a:latin typeface="Times New Roman" pitchFamily="18" charset="0"/>
              </a:rPr>
              <a:t>(100)</a:t>
            </a:r>
            <a:endParaRPr lang="fa-IR" dirty="0" smtClean="0">
              <a:cs typeface="B Yeka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شعاع اتمی آهن آلفا (شبکه مکعبی مرکز حجمی):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0.1241 </a:t>
            </a:r>
            <a:r>
              <a:rPr lang="fa-IR" dirty="0" smtClean="0">
                <a:cs typeface="B Yekan" pitchFamily="2" charset="-78"/>
              </a:rPr>
              <a:t>نانومتر، صفحه  </a:t>
            </a:r>
            <a:r>
              <a:rPr lang="en-US" dirty="0" smtClean="0">
                <a:latin typeface="Times New Roman" pitchFamily="18" charset="0"/>
              </a:rPr>
              <a:t>(111)</a:t>
            </a:r>
            <a:endParaRPr lang="fa-IR" dirty="0" smtClean="0">
              <a:cs typeface="B Yeka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ثابت شبکه تیتانیوم (شبکه </a:t>
            </a:r>
            <a:r>
              <a:rPr lang="fa-IR" dirty="0" smtClean="0">
                <a:cs typeface="B Yekan" pitchFamily="2" charset="-78"/>
              </a:rPr>
              <a:t>مکعبی مرکز حجمی):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0.322 نانومتر، صفحه</a:t>
            </a:r>
            <a:r>
              <a:rPr lang="fa-IR" dirty="0" smtClean="0">
                <a:cs typeface="B Yekan" pitchFamily="2" charset="-78"/>
              </a:rPr>
              <a:t>  </a:t>
            </a:r>
            <a:r>
              <a:rPr lang="en-US" dirty="0" smtClean="0">
                <a:latin typeface="Times New Roman" pitchFamily="18" charset="0"/>
              </a:rPr>
              <a:t>(011)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rtl="1">
                <a:lnSpc>
                  <a:spcPct val="200000"/>
                </a:lnSpc>
              </a:pPr>
              <a:endParaRPr lang="fa-IR" sz="800" dirty="0" smtClean="0">
                <a:solidFill>
                  <a:schemeClr val="tx1"/>
                </a:solidFill>
                <a:cs typeface="B Yekan" pitchFamily="2" charset="-78"/>
              </a:endParaRPr>
            </a:p>
          </p:txBody>
        </p:sp>
      </p:grp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Single Corner Rectangle 16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9</a:t>
            </a:r>
            <a:endParaRPr lang="en-US" dirty="0">
              <a:cs typeface="B Yekan" pitchFamily="2" charset="-78"/>
            </a:endParaRPr>
          </a:p>
        </p:txBody>
      </p:sp>
      <p:pic>
        <p:nvPicPr>
          <p:cNvPr id="18" name="Picture 17" descr="free-vector-diamond-vector_006032_dmn 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6622" y="332656"/>
            <a:ext cx="3037866" cy="114946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319064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3975248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شش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611560" y="116632"/>
            <a:ext cx="1512000" cy="1656000"/>
            <a:chOff x="5762915" y="2479199"/>
            <a:chExt cx="1779546" cy="1737933"/>
          </a:xfrm>
          <a:effectLst/>
        </p:grpSpPr>
        <p:sp>
          <p:nvSpPr>
            <p:cNvPr id="32" name="Round Same Side Corner Rectangle 31"/>
            <p:cNvSpPr/>
            <p:nvPr/>
          </p:nvSpPr>
          <p:spPr>
            <a:xfrm>
              <a:off x="5762915" y="2479199"/>
              <a:ext cx="1779546" cy="1328394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5762915" y="3807591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200" dirty="0" smtClean="0">
                  <a:cs typeface="B Yekan" pitchFamily="2" charset="-78"/>
                </a:rPr>
                <a:t>مختصات و محاسبات بلورشناسی 2</a:t>
              </a:r>
              <a:endParaRPr lang="en-US" sz="1200" dirty="0">
                <a:cs typeface="B Yekan" pitchFamily="2" charset="-78"/>
              </a:endParaRPr>
            </a:p>
          </p:txBody>
        </p: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55976" y="2924944"/>
            <a:ext cx="42816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dirty="0" smtClean="0">
                <a:cs typeface="B Yekan" pitchFamily="2" charset="-78"/>
              </a:rPr>
              <a:t>ثابت شبکه </a:t>
            </a:r>
            <a:r>
              <a:rPr lang="fa-IR" dirty="0" smtClean="0">
                <a:cs typeface="B Yekan" pitchFamily="2" charset="-78"/>
              </a:rPr>
              <a:t>کبالت </a:t>
            </a:r>
            <a:r>
              <a:rPr lang="fa-IR" dirty="0" smtClean="0">
                <a:cs typeface="B Yekan" pitchFamily="2" charset="-78"/>
              </a:rPr>
              <a:t>(شبکه </a:t>
            </a:r>
            <a:r>
              <a:rPr lang="fa-IR" dirty="0" smtClean="0">
                <a:cs typeface="B Yekan" pitchFamily="2" charset="-78"/>
              </a:rPr>
              <a:t>شش گوشی فشرده):</a:t>
            </a:r>
            <a:endParaRPr lang="fa-IR" dirty="0" smtClean="0">
              <a:cs typeface="B Yeka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1600" dirty="0" smtClean="0">
                <a:cs typeface="B Yekan" pitchFamily="2" charset="-78"/>
              </a:rPr>
              <a:t>2.507 آنگستروم و 4.068 آنگستروم</a:t>
            </a:r>
            <a:r>
              <a:rPr lang="fa-IR" sz="1600" dirty="0" smtClean="0">
                <a:cs typeface="B Yekan" pitchFamily="2" charset="-78"/>
              </a:rPr>
              <a:t>، جهت  </a:t>
            </a:r>
            <a:r>
              <a:rPr lang="en-US" sz="1600" dirty="0" smtClean="0">
                <a:latin typeface="Times New Roman" pitchFamily="18" charset="0"/>
              </a:rPr>
              <a:t>[</a:t>
            </a:r>
            <a:r>
              <a:rPr lang="en-US" sz="1600" dirty="0" smtClean="0">
                <a:latin typeface="Times New Roman" pitchFamily="18" charset="0"/>
              </a:rPr>
              <a:t>1010</a:t>
            </a:r>
            <a:r>
              <a:rPr lang="en-US" sz="1600" dirty="0" smtClean="0">
                <a:latin typeface="Times New Roman" pitchFamily="18" charset="0"/>
              </a:rPr>
              <a:t>]</a:t>
            </a:r>
            <a:r>
              <a:rPr lang="fa-IR" sz="1600" dirty="0" smtClean="0">
                <a:cs typeface="B Yekan" pitchFamily="2" charset="-78"/>
              </a:rPr>
              <a:t> </a:t>
            </a:r>
          </a:p>
          <a:p>
            <a:pPr algn="r" rtl="1">
              <a:lnSpc>
                <a:spcPct val="200000"/>
              </a:lnSpc>
            </a:pPr>
            <a:r>
              <a:rPr lang="fa-IR" dirty="0" smtClean="0">
                <a:cs typeface="B Yekan" pitchFamily="2" charset="-78"/>
              </a:rPr>
              <a:t>ثابت شبکه </a:t>
            </a:r>
            <a:r>
              <a:rPr lang="fa-IR" dirty="0" smtClean="0">
                <a:cs typeface="B Yekan" pitchFamily="2" charset="-78"/>
              </a:rPr>
              <a:t>تیتانیوم </a:t>
            </a:r>
            <a:r>
              <a:rPr lang="fa-IR" dirty="0" smtClean="0">
                <a:cs typeface="B Yekan" pitchFamily="2" charset="-78"/>
              </a:rPr>
              <a:t>(شبکه شش گوشی فشرده):</a:t>
            </a:r>
          </a:p>
          <a:p>
            <a:pPr algn="r" rtl="1">
              <a:lnSpc>
                <a:spcPct val="200000"/>
              </a:lnSpc>
            </a:pPr>
            <a:r>
              <a:rPr lang="fa-IR" sz="1600" dirty="0" smtClean="0">
                <a:cs typeface="B Yekan" pitchFamily="2" charset="-78"/>
              </a:rPr>
              <a:t>0.2978 نانومتر </a:t>
            </a:r>
            <a:r>
              <a:rPr lang="fa-IR" sz="1600" dirty="0" smtClean="0">
                <a:cs typeface="B Yekan" pitchFamily="2" charset="-78"/>
              </a:rPr>
              <a:t>و </a:t>
            </a:r>
            <a:r>
              <a:rPr lang="fa-IR" sz="1600" dirty="0" smtClean="0">
                <a:cs typeface="B Yekan" pitchFamily="2" charset="-78"/>
              </a:rPr>
              <a:t>0.4735 نانومتر</a:t>
            </a:r>
            <a:r>
              <a:rPr lang="fa-IR" sz="1600" dirty="0" smtClean="0">
                <a:cs typeface="B Yekan" pitchFamily="2" charset="-78"/>
              </a:rPr>
              <a:t> ، جهت  </a:t>
            </a:r>
            <a:r>
              <a:rPr lang="en-US" sz="1600" dirty="0" smtClean="0">
                <a:latin typeface="Times New Roman" pitchFamily="18" charset="0"/>
              </a:rPr>
              <a:t>[0111]</a:t>
            </a:r>
            <a:r>
              <a:rPr lang="fa-IR" sz="1600" dirty="0" smtClean="0">
                <a:cs typeface="B Yekan" pitchFamily="2" charset="-78"/>
              </a:rPr>
              <a:t> </a:t>
            </a:r>
            <a:endParaRPr lang="fa-IR" sz="1600" dirty="0" smtClean="0">
              <a:cs typeface="B Yekan" pitchFamily="2" charset="-78"/>
            </a:endParaRPr>
          </a:p>
        </p:txBody>
      </p:sp>
      <p:sp>
        <p:nvSpPr>
          <p:cNvPr id="55" name="Hexagon 54"/>
          <p:cNvSpPr/>
          <p:nvPr/>
        </p:nvSpPr>
        <p:spPr>
          <a:xfrm>
            <a:off x="1043608" y="2852936"/>
            <a:ext cx="2664296" cy="648072"/>
          </a:xfrm>
          <a:prstGeom prst="hexagon">
            <a:avLst>
              <a:gd name="adj" fmla="val 122423"/>
              <a:gd name="vf" fmla="val 115470"/>
            </a:avLst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>
            <a:stCxn id="55" idx="3"/>
            <a:endCxn id="55" idx="0"/>
          </p:cNvCxnSpPr>
          <p:nvPr/>
        </p:nvCxnSpPr>
        <p:spPr>
          <a:xfrm>
            <a:off x="1043608" y="3176972"/>
            <a:ext cx="266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5" idx="4"/>
            <a:endCxn id="55" idx="1"/>
          </p:cNvCxnSpPr>
          <p:nvPr/>
        </p:nvCxnSpPr>
        <p:spPr>
          <a:xfrm>
            <a:off x="1836997" y="2852936"/>
            <a:ext cx="1077518" cy="648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5" idx="5"/>
            <a:endCxn id="55" idx="2"/>
          </p:cNvCxnSpPr>
          <p:nvPr/>
        </p:nvCxnSpPr>
        <p:spPr>
          <a:xfrm flipH="1">
            <a:off x="1836997" y="2852936"/>
            <a:ext cx="1077518" cy="648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Hexagon 66"/>
          <p:cNvSpPr/>
          <p:nvPr/>
        </p:nvSpPr>
        <p:spPr>
          <a:xfrm>
            <a:off x="1043608" y="5229200"/>
            <a:ext cx="2664296" cy="648072"/>
          </a:xfrm>
          <a:prstGeom prst="hexagon">
            <a:avLst>
              <a:gd name="adj" fmla="val 122423"/>
              <a:gd name="vf" fmla="val 115470"/>
            </a:avLst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67" idx="3"/>
          </p:cNvCxnSpPr>
          <p:nvPr/>
        </p:nvCxnSpPr>
        <p:spPr>
          <a:xfrm>
            <a:off x="1043608" y="5553236"/>
            <a:ext cx="3312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67" idx="1"/>
          </p:cNvCxnSpPr>
          <p:nvPr/>
        </p:nvCxnSpPr>
        <p:spPr>
          <a:xfrm>
            <a:off x="1477825" y="5013176"/>
            <a:ext cx="1436690" cy="8640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7" idx="5"/>
          </p:cNvCxnSpPr>
          <p:nvPr/>
        </p:nvCxnSpPr>
        <p:spPr>
          <a:xfrm flipH="1">
            <a:off x="1358100" y="5229200"/>
            <a:ext cx="1556415" cy="936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5" idx="3"/>
            <a:endCxn id="67" idx="3"/>
          </p:cNvCxnSpPr>
          <p:nvPr/>
        </p:nvCxnSpPr>
        <p:spPr>
          <a:xfrm>
            <a:off x="1043608" y="3176972"/>
            <a:ext cx="0" cy="2376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835696" y="3501008"/>
            <a:ext cx="0" cy="2376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835696" y="2852936"/>
            <a:ext cx="0" cy="2376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915816" y="3501008"/>
            <a:ext cx="0" cy="2376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55" idx="0"/>
            <a:endCxn id="67" idx="0"/>
          </p:cNvCxnSpPr>
          <p:nvPr/>
        </p:nvCxnSpPr>
        <p:spPr>
          <a:xfrm>
            <a:off x="3707904" y="3176972"/>
            <a:ext cx="0" cy="2376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915816" y="2852936"/>
            <a:ext cx="0" cy="2376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379720" y="2321170"/>
            <a:ext cx="0" cy="32265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Subtitle 2"/>
          <p:cNvSpPr txBox="1">
            <a:spLocks/>
          </p:cNvSpPr>
          <p:nvPr/>
        </p:nvSpPr>
        <p:spPr>
          <a:xfrm>
            <a:off x="899592" y="6021288"/>
            <a:ext cx="568152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cs typeface="B Yekan" pitchFamily="2" charset="-78"/>
              </a:rPr>
              <a:t>a</a:t>
            </a:r>
            <a:r>
              <a:rPr lang="fa-IR" sz="1600" dirty="0" smtClean="0">
                <a:cs typeface="B Yekan" pitchFamily="2" charset="-78"/>
              </a:rPr>
              <a:t>1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355976" y="5301208"/>
            <a:ext cx="453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dirty="0" smtClean="0">
                <a:cs typeface="B Yekan" pitchFamily="2" charset="-78"/>
              </a:rPr>
              <a:t>a</a:t>
            </a:r>
            <a:r>
              <a:rPr lang="fa-IR" sz="1600" dirty="0" smtClean="0">
                <a:cs typeface="B Yekan" pitchFamily="2" charset="-78"/>
              </a:rPr>
              <a:t>2</a:t>
            </a:r>
            <a:endParaRPr lang="en-US" sz="2400" dirty="0" smtClean="0">
              <a:cs typeface="B Yekan" pitchFamily="2" charset="-78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115616" y="4551511"/>
            <a:ext cx="453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dirty="0" smtClean="0">
                <a:cs typeface="B Yekan" pitchFamily="2" charset="-78"/>
              </a:rPr>
              <a:t>a</a:t>
            </a:r>
            <a:r>
              <a:rPr lang="fa-IR" sz="1600" dirty="0" smtClean="0">
                <a:cs typeface="B Yekan" pitchFamily="2" charset="-78"/>
              </a:rPr>
              <a:t>3</a:t>
            </a:r>
            <a:endParaRPr lang="en-US" sz="2400" dirty="0" smtClean="0">
              <a:cs typeface="B Yekan" pitchFamily="2" charset="-78"/>
            </a:endParaRPr>
          </a:p>
        </p:txBody>
      </p:sp>
      <p:sp>
        <p:nvSpPr>
          <p:cNvPr id="93" name="Subtitle 2"/>
          <p:cNvSpPr txBox="1">
            <a:spLocks/>
          </p:cNvSpPr>
          <p:nvPr/>
        </p:nvSpPr>
        <p:spPr>
          <a:xfrm>
            <a:off x="2123728" y="1844824"/>
            <a:ext cx="568152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cs typeface="B Yekan" pitchFamily="2" charset="-78"/>
              </a:rPr>
              <a:t>c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94" name="Round Same Side Corner Rectangle 93"/>
          <p:cNvSpPr/>
          <p:nvPr/>
        </p:nvSpPr>
        <p:spPr>
          <a:xfrm>
            <a:off x="6588224" y="2132856"/>
            <a:ext cx="2016000" cy="576064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1"/>
            <a:r>
              <a:rPr lang="fa-IR" dirty="0" smtClean="0">
                <a:cs typeface="B Yekan" pitchFamily="2" charset="-78"/>
              </a:rPr>
              <a:t>شبکه شش گوشی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B05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انباشتگی و دانسیته</a:t>
            </a:r>
            <a:endParaRPr lang="en-US" dirty="0">
              <a:cs typeface="B Yek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rtl="1">
                <a:lnSpc>
                  <a:spcPct val="200000"/>
                </a:lnSpc>
              </a:pPr>
              <a:endParaRPr lang="fa-IR" sz="800" dirty="0" smtClean="0">
                <a:solidFill>
                  <a:schemeClr val="tx1"/>
                </a:solidFill>
                <a:cs typeface="B Yekan" pitchFamily="2" charset="-78"/>
              </a:endParaRPr>
            </a:p>
          </p:txBody>
        </p:sp>
      </p:grp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Single Corner Rectangle 16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10</a:t>
            </a:r>
            <a:endParaRPr lang="en-US" sz="1400" dirty="0">
              <a:cs typeface="B Yekan" pitchFamily="2" charset="-78"/>
            </a:endParaRPr>
          </a:p>
        </p:txBody>
      </p:sp>
      <p:pic>
        <p:nvPicPr>
          <p:cNvPr id="18" name="Picture 17" descr="free-vector-diamond-vector_006032_dmn 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6622" y="332656"/>
            <a:ext cx="3037866" cy="114946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319064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3975248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شش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611560" y="116632"/>
            <a:ext cx="1512000" cy="1656000"/>
            <a:chOff x="5762915" y="2479199"/>
            <a:chExt cx="1779546" cy="1737933"/>
          </a:xfrm>
          <a:effectLst/>
        </p:grpSpPr>
        <p:sp>
          <p:nvSpPr>
            <p:cNvPr id="32" name="Round Same Side Corner Rectangle 31"/>
            <p:cNvSpPr/>
            <p:nvPr/>
          </p:nvSpPr>
          <p:spPr>
            <a:xfrm>
              <a:off x="5762915" y="2479199"/>
              <a:ext cx="1779546" cy="1328394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5762915" y="3807591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200" dirty="0" smtClean="0">
                  <a:cs typeface="B Yekan" pitchFamily="2" charset="-78"/>
                </a:rPr>
                <a:t>مختصات و محاسبات بلورشناسی 2</a:t>
              </a:r>
              <a:endParaRPr lang="en-US" sz="1200" dirty="0">
                <a:cs typeface="B Yekan" pitchFamily="2" charset="-78"/>
              </a:endParaRPr>
            </a:p>
          </p:txBody>
        </p: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55976" y="2924944"/>
            <a:ext cx="4281624" cy="217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dirty="0" smtClean="0">
                <a:cs typeface="B Yekan" pitchFamily="2" charset="-78"/>
              </a:rPr>
              <a:t>ثابت شبکه </a:t>
            </a:r>
            <a:r>
              <a:rPr lang="fa-IR" dirty="0" smtClean="0">
                <a:cs typeface="B Yekan" pitchFamily="2" charset="-78"/>
              </a:rPr>
              <a:t>کبالت </a:t>
            </a:r>
            <a:r>
              <a:rPr lang="fa-IR" dirty="0" smtClean="0">
                <a:cs typeface="B Yekan" pitchFamily="2" charset="-78"/>
              </a:rPr>
              <a:t>(شبکه </a:t>
            </a:r>
            <a:r>
              <a:rPr lang="fa-IR" dirty="0" smtClean="0">
                <a:cs typeface="B Yekan" pitchFamily="2" charset="-78"/>
              </a:rPr>
              <a:t>شش گوشی فشرده):</a:t>
            </a:r>
            <a:endParaRPr lang="fa-IR" dirty="0" smtClean="0">
              <a:cs typeface="B Yeka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1595" dirty="0" smtClean="0">
                <a:cs typeface="B Yekan" pitchFamily="2" charset="-78"/>
              </a:rPr>
              <a:t>2.507 آنگستروم و 4.068 آنگستروم</a:t>
            </a:r>
            <a:r>
              <a:rPr lang="fa-IR" sz="1595" dirty="0" smtClean="0">
                <a:cs typeface="B Yekan" pitchFamily="2" charset="-78"/>
              </a:rPr>
              <a:t>، صفحه  </a:t>
            </a:r>
            <a:r>
              <a:rPr lang="en-US" sz="1595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(112 1)</a:t>
            </a:r>
            <a:endParaRPr lang="fa-IR" sz="1595" dirty="0" smtClean="0">
              <a:cs typeface="B Yeka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dirty="0" smtClean="0">
                <a:cs typeface="B Yekan" pitchFamily="2" charset="-78"/>
              </a:rPr>
              <a:t>ثابت شبکه تیتانیوم (شبکه شش گوشی فشرده):</a:t>
            </a:r>
          </a:p>
          <a:p>
            <a:pPr algn="r" rtl="1">
              <a:lnSpc>
                <a:spcPct val="200000"/>
              </a:lnSpc>
            </a:pPr>
            <a:r>
              <a:rPr lang="fa-IR" sz="1600" dirty="0" smtClean="0">
                <a:cs typeface="B Yekan" pitchFamily="2" charset="-78"/>
              </a:rPr>
              <a:t>0.2978 نانومتر </a:t>
            </a:r>
            <a:r>
              <a:rPr lang="fa-IR" sz="1600" dirty="0" smtClean="0">
                <a:cs typeface="B Yekan" pitchFamily="2" charset="-78"/>
              </a:rPr>
              <a:t>و </a:t>
            </a:r>
            <a:r>
              <a:rPr lang="fa-IR" sz="1600" dirty="0" smtClean="0">
                <a:cs typeface="B Yekan" pitchFamily="2" charset="-78"/>
              </a:rPr>
              <a:t>0.4735 نانومتر</a:t>
            </a:r>
            <a:r>
              <a:rPr lang="fa-IR" sz="1600" dirty="0" smtClean="0">
                <a:cs typeface="B Yekan" pitchFamily="2" charset="-78"/>
              </a:rPr>
              <a:t> ، </a:t>
            </a:r>
            <a:r>
              <a:rPr lang="fa-IR" sz="1600" dirty="0" smtClean="0">
                <a:cs typeface="B Yekan" pitchFamily="2" charset="-78"/>
              </a:rPr>
              <a:t>صفحه 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(1 01  1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lang="en-US" sz="1600" dirty="0" smtClean="0"/>
          </a:p>
        </p:txBody>
      </p:sp>
      <p:sp>
        <p:nvSpPr>
          <p:cNvPr id="55" name="Hexagon 54"/>
          <p:cNvSpPr/>
          <p:nvPr/>
        </p:nvSpPr>
        <p:spPr>
          <a:xfrm>
            <a:off x="1043608" y="2852936"/>
            <a:ext cx="2664296" cy="648072"/>
          </a:xfrm>
          <a:prstGeom prst="hexagon">
            <a:avLst>
              <a:gd name="adj" fmla="val 122423"/>
              <a:gd name="vf" fmla="val 115470"/>
            </a:avLst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>
            <a:stCxn id="55" idx="3"/>
            <a:endCxn id="55" idx="0"/>
          </p:cNvCxnSpPr>
          <p:nvPr/>
        </p:nvCxnSpPr>
        <p:spPr>
          <a:xfrm>
            <a:off x="1043608" y="3176972"/>
            <a:ext cx="266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5" idx="4"/>
            <a:endCxn id="55" idx="1"/>
          </p:cNvCxnSpPr>
          <p:nvPr/>
        </p:nvCxnSpPr>
        <p:spPr>
          <a:xfrm>
            <a:off x="1836997" y="2852936"/>
            <a:ext cx="1077518" cy="648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5" idx="5"/>
            <a:endCxn id="55" idx="2"/>
          </p:cNvCxnSpPr>
          <p:nvPr/>
        </p:nvCxnSpPr>
        <p:spPr>
          <a:xfrm flipH="1">
            <a:off x="1836997" y="2852936"/>
            <a:ext cx="1077518" cy="648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Hexagon 66"/>
          <p:cNvSpPr/>
          <p:nvPr/>
        </p:nvSpPr>
        <p:spPr>
          <a:xfrm>
            <a:off x="1043608" y="5229200"/>
            <a:ext cx="2664296" cy="648072"/>
          </a:xfrm>
          <a:prstGeom prst="hexagon">
            <a:avLst>
              <a:gd name="adj" fmla="val 122423"/>
              <a:gd name="vf" fmla="val 115470"/>
            </a:avLst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67" idx="3"/>
          </p:cNvCxnSpPr>
          <p:nvPr/>
        </p:nvCxnSpPr>
        <p:spPr>
          <a:xfrm>
            <a:off x="1043608" y="5553236"/>
            <a:ext cx="3312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67" idx="1"/>
          </p:cNvCxnSpPr>
          <p:nvPr/>
        </p:nvCxnSpPr>
        <p:spPr>
          <a:xfrm>
            <a:off x="1477825" y="5013176"/>
            <a:ext cx="1436690" cy="8640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7" idx="5"/>
          </p:cNvCxnSpPr>
          <p:nvPr/>
        </p:nvCxnSpPr>
        <p:spPr>
          <a:xfrm flipH="1">
            <a:off x="1358100" y="5229200"/>
            <a:ext cx="1556415" cy="936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5" idx="3"/>
            <a:endCxn id="67" idx="3"/>
          </p:cNvCxnSpPr>
          <p:nvPr/>
        </p:nvCxnSpPr>
        <p:spPr>
          <a:xfrm>
            <a:off x="1043608" y="3176972"/>
            <a:ext cx="0" cy="2376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835696" y="3501008"/>
            <a:ext cx="0" cy="2376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835696" y="2852936"/>
            <a:ext cx="0" cy="2376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915816" y="3501008"/>
            <a:ext cx="0" cy="2376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55" idx="0"/>
            <a:endCxn id="67" idx="0"/>
          </p:cNvCxnSpPr>
          <p:nvPr/>
        </p:nvCxnSpPr>
        <p:spPr>
          <a:xfrm>
            <a:off x="3707904" y="3176972"/>
            <a:ext cx="0" cy="2376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915816" y="2852936"/>
            <a:ext cx="0" cy="2376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379720" y="2321170"/>
            <a:ext cx="0" cy="32265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Subtitle 2"/>
          <p:cNvSpPr txBox="1">
            <a:spLocks/>
          </p:cNvSpPr>
          <p:nvPr/>
        </p:nvSpPr>
        <p:spPr>
          <a:xfrm>
            <a:off x="899592" y="6021288"/>
            <a:ext cx="568152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cs typeface="B Yekan" pitchFamily="2" charset="-78"/>
              </a:rPr>
              <a:t>a</a:t>
            </a:r>
            <a:r>
              <a:rPr lang="fa-IR" sz="1600" dirty="0" smtClean="0">
                <a:cs typeface="B Yekan" pitchFamily="2" charset="-78"/>
              </a:rPr>
              <a:t>1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355976" y="5301208"/>
            <a:ext cx="453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dirty="0" smtClean="0">
                <a:cs typeface="B Yekan" pitchFamily="2" charset="-78"/>
              </a:rPr>
              <a:t>a</a:t>
            </a:r>
            <a:r>
              <a:rPr lang="fa-IR" sz="1600" dirty="0" smtClean="0">
                <a:cs typeface="B Yekan" pitchFamily="2" charset="-78"/>
              </a:rPr>
              <a:t>2</a:t>
            </a:r>
            <a:endParaRPr lang="en-US" sz="2400" dirty="0" smtClean="0">
              <a:cs typeface="B Yekan" pitchFamily="2" charset="-78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115616" y="4551511"/>
            <a:ext cx="453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dirty="0" smtClean="0">
                <a:cs typeface="B Yekan" pitchFamily="2" charset="-78"/>
              </a:rPr>
              <a:t>a</a:t>
            </a:r>
            <a:r>
              <a:rPr lang="fa-IR" sz="1600" dirty="0" smtClean="0">
                <a:cs typeface="B Yekan" pitchFamily="2" charset="-78"/>
              </a:rPr>
              <a:t>3</a:t>
            </a:r>
            <a:endParaRPr lang="en-US" sz="2400" dirty="0" smtClean="0">
              <a:cs typeface="B Yekan" pitchFamily="2" charset="-78"/>
            </a:endParaRPr>
          </a:p>
        </p:txBody>
      </p:sp>
      <p:sp>
        <p:nvSpPr>
          <p:cNvPr id="93" name="Subtitle 2"/>
          <p:cNvSpPr txBox="1">
            <a:spLocks/>
          </p:cNvSpPr>
          <p:nvPr/>
        </p:nvSpPr>
        <p:spPr>
          <a:xfrm>
            <a:off x="2123728" y="1844824"/>
            <a:ext cx="568152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cs typeface="B Yekan" pitchFamily="2" charset="-78"/>
              </a:rPr>
              <a:t>c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94" name="Round Same Side Corner Rectangle 93"/>
          <p:cNvSpPr/>
          <p:nvPr/>
        </p:nvSpPr>
        <p:spPr>
          <a:xfrm>
            <a:off x="6588224" y="2132856"/>
            <a:ext cx="2016000" cy="576064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1"/>
            <a:r>
              <a:rPr lang="fa-IR" dirty="0" smtClean="0">
                <a:cs typeface="B Yekan" pitchFamily="2" charset="-78"/>
              </a:rPr>
              <a:t>شبکه شش گوشی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B05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انباشتگی و دانسیته</a:t>
            </a:r>
            <a:endParaRPr lang="en-US" dirty="0">
              <a:cs typeface="B Yek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>
            <a:stCxn id="43" idx="1"/>
            <a:endCxn id="43" idx="5"/>
          </p:cNvCxnSpPr>
          <p:nvPr/>
        </p:nvCxnSpPr>
        <p:spPr>
          <a:xfrm flipV="1">
            <a:off x="1668780" y="4640580"/>
            <a:ext cx="342900" cy="304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756479" y="1614202"/>
            <a:ext cx="6199897" cy="4874910"/>
            <a:chOff x="1684471" y="1614202"/>
            <a:chExt cx="6199897" cy="4874910"/>
          </a:xfrm>
        </p:grpSpPr>
        <p:sp>
          <p:nvSpPr>
            <p:cNvPr id="39" name="Rounded Rectangle 38"/>
            <p:cNvSpPr/>
            <p:nvPr/>
          </p:nvSpPr>
          <p:spPr>
            <a:xfrm>
              <a:off x="2051720" y="4437112"/>
              <a:ext cx="2520280" cy="2052000"/>
            </a:xfrm>
            <a:prstGeom prst="roundRect">
              <a:avLst/>
            </a:prstGeom>
            <a:solidFill>
              <a:srgbClr val="0070C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>
                <a:lnSpc>
                  <a:spcPct val="150000"/>
                </a:lnSpc>
              </a:pPr>
              <a:endParaRPr lang="fa-IR" dirty="0" smtClean="0">
                <a:cs typeface="B Yekan" pitchFamily="2" charset="-78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fa-IR" dirty="0" smtClean="0">
                  <a:cs typeface="B Yekan" pitchFamily="2" charset="-78"/>
                </a:rPr>
                <a:t>؟؟؟</a:t>
              </a:r>
            </a:p>
            <a:p>
              <a:pPr algn="ctr" rtl="1">
                <a:lnSpc>
                  <a:spcPct val="150000"/>
                </a:lnSpc>
              </a:pPr>
              <a:r>
                <a:rPr lang="fa-IR" dirty="0" smtClean="0">
                  <a:cs typeface="B Yekan" pitchFamily="2" charset="-78"/>
                </a:rPr>
                <a:t>؟؟؟</a:t>
              </a:r>
              <a:endParaRPr lang="en-US" dirty="0" smtClean="0">
                <a:cs typeface="B Yekan" pitchFamily="2" charset="-78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fa-IR" dirty="0" smtClean="0">
                  <a:cs typeface="B Yekan" pitchFamily="2" charset="-78"/>
                </a:rPr>
                <a:t>؟؟؟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220072" y="4437112"/>
              <a:ext cx="2520280" cy="20520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>
                <a:lnSpc>
                  <a:spcPct val="150000"/>
                </a:lnSpc>
              </a:pPr>
              <a:endParaRPr lang="fa-IR" dirty="0" smtClean="0">
                <a:cs typeface="B Yekan" pitchFamily="2" charset="-78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fa-IR" dirty="0" smtClean="0">
                  <a:cs typeface="B Yekan" pitchFamily="2" charset="-78"/>
                </a:rPr>
                <a:t>روابط جهات و صفحات</a:t>
              </a:r>
              <a:endParaRPr lang="fa-IR" dirty="0" smtClean="0">
                <a:cs typeface="B Yekan" pitchFamily="2" charset="-78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fa-IR" dirty="0" smtClean="0">
                  <a:cs typeface="B Yekan" pitchFamily="2" charset="-78"/>
                </a:rPr>
                <a:t>قاعده کمپلیکاسیون</a:t>
              </a:r>
            </a:p>
            <a:p>
              <a:pPr algn="ctr" rtl="1">
                <a:lnSpc>
                  <a:spcPct val="150000"/>
                </a:lnSpc>
              </a:pPr>
              <a:r>
                <a:rPr lang="fa-IR" dirty="0" smtClean="0">
                  <a:cs typeface="B Yekan" pitchFamily="2" charset="-78"/>
                </a:rPr>
                <a:t>قوانین پائولینگ</a:t>
              </a:r>
              <a:endParaRPr lang="fa-IR" dirty="0" smtClean="0">
                <a:cs typeface="B Yekan" pitchFamily="2" charset="-78"/>
              </a:endParaRPr>
            </a:p>
          </p:txBody>
        </p:sp>
        <p:grpSp>
          <p:nvGrpSpPr>
            <p:cNvPr id="2" name="Group 140"/>
            <p:cNvGrpSpPr/>
            <p:nvPr/>
          </p:nvGrpSpPr>
          <p:grpSpPr>
            <a:xfrm>
              <a:off x="1684471" y="1614202"/>
              <a:ext cx="3031545" cy="3326964"/>
              <a:chOff x="100295" y="1398180"/>
              <a:chExt cx="3031545" cy="332696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" name="Group 31"/>
              <p:cNvGrpSpPr/>
              <p:nvPr/>
            </p:nvGrpSpPr>
            <p:grpSpPr>
              <a:xfrm>
                <a:off x="293947" y="1628800"/>
                <a:ext cx="2837893" cy="3096344"/>
                <a:chOff x="5762915" y="2479198"/>
                <a:chExt cx="1779546" cy="1737935"/>
              </a:xfrm>
            </p:grpSpPr>
            <p:sp>
              <p:nvSpPr>
                <p:cNvPr id="55" name="Round Same Side Corner Rectangle 54"/>
                <p:cNvSpPr/>
                <p:nvPr/>
              </p:nvSpPr>
              <p:spPr>
                <a:xfrm>
                  <a:off x="5762915" y="2479198"/>
                  <a:ext cx="1779546" cy="1328393"/>
                </a:xfrm>
                <a:prstGeom prst="round2SameRect">
                  <a:avLst>
                    <a:gd name="adj1" fmla="val 8000"/>
                    <a:gd name="adj2" fmla="val 0"/>
                  </a:avLst>
                </a:prstGeom>
                <a:blipFill>
                  <a:blip r:embed="rId2" cstate="print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5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56" name="Rectangle 55"/>
                <p:cNvSpPr/>
                <p:nvPr/>
              </p:nvSpPr>
              <p:spPr>
                <a:xfrm>
                  <a:off x="5762915" y="3807592"/>
                  <a:ext cx="1779546" cy="40954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5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rtl="1"/>
                  <a:endParaRPr lang="en-US" sz="4400" dirty="0">
                    <a:solidFill>
                      <a:srgbClr val="FF0000"/>
                    </a:solidFill>
                    <a:latin typeface="Aharoni" pitchFamily="2" charset="-79"/>
                    <a:cs typeface="Aharoni" pitchFamily="2" charset="-79"/>
                  </a:endParaRPr>
                </a:p>
              </p:txBody>
            </p:sp>
          </p:grpSp>
          <p:grpSp>
            <p:nvGrpSpPr>
              <p:cNvPr id="4" name="Group 139"/>
              <p:cNvGrpSpPr/>
              <p:nvPr/>
            </p:nvGrpSpPr>
            <p:grpSpPr>
              <a:xfrm>
                <a:off x="100295" y="1398180"/>
                <a:ext cx="1633801" cy="525760"/>
                <a:chOff x="100295" y="1398180"/>
                <a:chExt cx="1633801" cy="525760"/>
              </a:xfrm>
            </p:grpSpPr>
            <p:sp>
              <p:nvSpPr>
                <p:cNvPr id="52" name="Flowchart: Alternate Process 51"/>
                <p:cNvSpPr/>
                <p:nvPr/>
              </p:nvSpPr>
              <p:spPr>
                <a:xfrm>
                  <a:off x="437952" y="1481040"/>
                  <a:ext cx="1296144" cy="360040"/>
                </a:xfrm>
                <a:prstGeom prst="flowChartAlternateProcess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324000" rtlCol="0" anchor="b"/>
                <a:lstStyle/>
                <a:p>
                  <a:pPr algn="r" rtl="1"/>
                  <a:r>
                    <a:rPr lang="fa-IR" sz="1600" dirty="0" smtClean="0">
                      <a:solidFill>
                        <a:schemeClr val="tx1"/>
                      </a:solidFill>
                      <a:latin typeface="IRDast Nevis" pitchFamily="2" charset="-78"/>
                      <a:cs typeface="IRDast Nevis" pitchFamily="2" charset="-78"/>
                    </a:rPr>
                    <a:t>کلاس پلاس</a:t>
                  </a:r>
                  <a:endParaRPr lang="en-US" sz="1600" dirty="0">
                    <a:solidFill>
                      <a:schemeClr val="tx1"/>
                    </a:solidFill>
                    <a:latin typeface="IRDast Nevis" pitchFamily="2" charset="-78"/>
                    <a:cs typeface="IRDast Nevis" pitchFamily="2" charset="-78"/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100295" y="1398180"/>
                  <a:ext cx="525600" cy="52576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54" name="Cross 53"/>
                <p:cNvSpPr/>
                <p:nvPr/>
              </p:nvSpPr>
              <p:spPr>
                <a:xfrm>
                  <a:off x="237095" y="1535060"/>
                  <a:ext cx="252000" cy="252000"/>
                </a:xfrm>
                <a:prstGeom prst="plus">
                  <a:avLst>
                    <a:gd name="adj" fmla="val 38209"/>
                  </a:avLst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rtl="1"/>
                  <a:endParaRPr lang="en-US" dirty="0">
                    <a:latin typeface="IRDast Nevis" pitchFamily="2" charset="-78"/>
                    <a:cs typeface="IRDast Nevis" pitchFamily="2" charset="-78"/>
                  </a:endParaRPr>
                </a:p>
              </p:txBody>
            </p:sp>
          </p:grpSp>
        </p:grpSp>
        <p:grpSp>
          <p:nvGrpSpPr>
            <p:cNvPr id="6" name="Group 31"/>
            <p:cNvGrpSpPr/>
            <p:nvPr/>
          </p:nvGrpSpPr>
          <p:grpSpPr>
            <a:xfrm>
              <a:off x="5076056" y="1844822"/>
              <a:ext cx="2808312" cy="3096344"/>
              <a:chOff x="5762915" y="2479199"/>
              <a:chExt cx="1779546" cy="173793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Round Same Side Corner Rectangle 45"/>
              <p:cNvSpPr/>
              <p:nvPr/>
            </p:nvSpPr>
            <p:spPr>
              <a:xfrm>
                <a:off x="5762915" y="2479198"/>
                <a:ext cx="1779546" cy="1328393"/>
              </a:xfrm>
              <a:prstGeom prst="round2SameRect">
                <a:avLst>
                  <a:gd name="adj1" fmla="val 8000"/>
                  <a:gd name="adj2" fmla="val 0"/>
                </a:avLst>
              </a:prstGeom>
              <a:blipFill>
                <a:blip r:embed="rId3" cstate="print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7" name="Rectangle 46"/>
              <p:cNvSpPr/>
              <p:nvPr/>
            </p:nvSpPr>
            <p:spPr>
              <a:xfrm>
                <a:off x="5762915" y="3807591"/>
                <a:ext cx="1779546" cy="409541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r>
                  <a:rPr lang="fa-IR" dirty="0" smtClean="0">
                    <a:cs typeface="B Yekan" pitchFamily="2" charset="-78"/>
                  </a:rPr>
                  <a:t>قواعد بلورشناسی و تقارن ها</a:t>
                </a:r>
                <a:endParaRPr lang="en-US" dirty="0">
                  <a:cs typeface="B Yekan" pitchFamily="2" charset="-78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-180528" y="4534179"/>
            <a:ext cx="2035126" cy="695021"/>
            <a:chOff x="-396432" y="4068872"/>
            <a:chExt cx="2035126" cy="695021"/>
          </a:xfrm>
        </p:grpSpPr>
        <p:sp>
          <p:nvSpPr>
            <p:cNvPr id="31" name="Snip Same Side Corner Rectangle 30"/>
            <p:cNvSpPr/>
            <p:nvPr/>
          </p:nvSpPr>
          <p:spPr>
            <a:xfrm rot="4506191">
              <a:off x="651782" y="3596602"/>
              <a:ext cx="514642" cy="1459182"/>
            </a:xfrm>
            <a:prstGeom prst="snip2Same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333525" y="4120052"/>
              <a:ext cx="180339" cy="180000"/>
            </a:xfrm>
            <a:prstGeom prst="ellipse">
              <a:avLst/>
            </a:prstGeom>
            <a:solidFill>
              <a:schemeClr val="bg1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ubtitle 2"/>
            <p:cNvSpPr txBox="1">
              <a:spLocks/>
            </p:cNvSpPr>
            <p:nvPr/>
          </p:nvSpPr>
          <p:spPr>
            <a:xfrm rot="20832779">
              <a:off x="-396432" y="4235429"/>
              <a:ext cx="1792288" cy="5284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r" defTabSz="914400" rtl="1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fa-IR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B Yekan" pitchFamily="2" charset="-78"/>
                </a:rPr>
                <a:t>داوطلبانه </a:t>
              </a:r>
              <a:r>
                <a:rPr kumimoji="0" lang="fa-IR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B Yekan" pitchFamily="2" charset="-78"/>
                </a:rPr>
                <a:t>اجباری</a:t>
              </a: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endParaRPr>
            </a:p>
          </p:txBody>
        </p:sp>
      </p:grpSp>
      <p:sp>
        <p:nvSpPr>
          <p:cNvPr id="38" name="Oval 37"/>
          <p:cNvSpPr/>
          <p:nvPr/>
        </p:nvSpPr>
        <p:spPr>
          <a:xfrm>
            <a:off x="1979712" y="4509120"/>
            <a:ext cx="180339" cy="180000"/>
          </a:xfrm>
          <a:prstGeom prst="ellipse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1668780" y="4545330"/>
            <a:ext cx="436880" cy="133350"/>
          </a:xfrm>
          <a:custGeom>
            <a:avLst/>
            <a:gdLst>
              <a:gd name="connsiteX0" fmla="*/ 53340 w 436880"/>
              <a:gd name="connsiteY0" fmla="*/ 133350 h 133350"/>
              <a:gd name="connsiteX1" fmla="*/ 0 w 436880"/>
              <a:gd name="connsiteY1" fmla="*/ 125730 h 133350"/>
              <a:gd name="connsiteX2" fmla="*/ 243840 w 436880"/>
              <a:gd name="connsiteY2" fmla="*/ 11430 h 133350"/>
              <a:gd name="connsiteX3" fmla="*/ 419100 w 436880"/>
              <a:gd name="connsiteY3" fmla="*/ 57150 h 133350"/>
              <a:gd name="connsiteX4" fmla="*/ 350520 w 436880"/>
              <a:gd name="connsiteY4" fmla="*/ 87630 h 133350"/>
              <a:gd name="connsiteX5" fmla="*/ 342900 w 436880"/>
              <a:gd name="connsiteY5" fmla="*/ 952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880" h="133350">
                <a:moveTo>
                  <a:pt x="53340" y="133350"/>
                </a:moveTo>
                <a:lnTo>
                  <a:pt x="0" y="125730"/>
                </a:lnTo>
                <a:cubicBezTo>
                  <a:pt x="31750" y="105410"/>
                  <a:pt x="173990" y="22860"/>
                  <a:pt x="243840" y="11430"/>
                </a:cubicBezTo>
                <a:cubicBezTo>
                  <a:pt x="313690" y="0"/>
                  <a:pt x="401320" y="44450"/>
                  <a:pt x="419100" y="57150"/>
                </a:cubicBezTo>
                <a:cubicBezTo>
                  <a:pt x="436880" y="69850"/>
                  <a:pt x="363220" y="81280"/>
                  <a:pt x="350520" y="87630"/>
                </a:cubicBezTo>
                <a:cubicBezTo>
                  <a:pt x="337820" y="93980"/>
                  <a:pt x="340360" y="94615"/>
                  <a:pt x="342900" y="9525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2490334" y="4060484"/>
            <a:ext cx="1787068" cy="854570"/>
            <a:chOff x="2339752" y="3933056"/>
            <a:chExt cx="2088232" cy="998587"/>
          </a:xfrm>
        </p:grpSpPr>
        <p:pic>
          <p:nvPicPr>
            <p:cNvPr id="42" name="Picture 41" descr="startup-weekend-logo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25200" b="16259"/>
            <a:stretch>
              <a:fillRect/>
            </a:stretch>
          </p:blipFill>
          <p:spPr>
            <a:xfrm>
              <a:off x="2411760" y="3933056"/>
              <a:ext cx="2016224" cy="976422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 rot="20664710">
              <a:off x="2483606" y="4662058"/>
              <a:ext cx="123922" cy="25206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339752" y="4535560"/>
              <a:ext cx="195930" cy="3960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itle 1"/>
          <p:cNvSpPr txBox="1">
            <a:spLocks/>
          </p:cNvSpPr>
          <p:nvPr/>
        </p:nvSpPr>
        <p:spPr>
          <a:xfrm>
            <a:off x="3131840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4788024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هفتم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pic>
        <p:nvPicPr>
          <p:cNvPr id="35" name="Picture 34" descr="free-vector-diamond-vector_006032_dmn 1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269997"/>
            <a:ext cx="2009062" cy="120543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07504" y="1772816"/>
            <a:ext cx="8784976" cy="4896544"/>
          </a:xfrm>
          <a:prstGeom prst="roundRect">
            <a:avLst>
              <a:gd name="adj" fmla="val 433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/>
          </a:p>
        </p:txBody>
      </p:sp>
      <p:sp>
        <p:nvSpPr>
          <p:cNvPr id="33" name="Rounded Rectangle 32"/>
          <p:cNvSpPr/>
          <p:nvPr/>
        </p:nvSpPr>
        <p:spPr>
          <a:xfrm>
            <a:off x="179512" y="1844824"/>
            <a:ext cx="8640960" cy="4752528"/>
          </a:xfrm>
          <a:prstGeom prst="roundRect">
            <a:avLst>
              <a:gd name="adj" fmla="val 4332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>
              <a:lnSpc>
                <a:spcPct val="150000"/>
              </a:lnSpc>
            </a:pPr>
            <a:endParaRPr lang="fa-IR" sz="2800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1" name="Round Same Side Corner Rectangle 20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70C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dirty="0" smtClean="0">
                <a:cs typeface="B Yekan" pitchFamily="2" charset="-78"/>
              </a:rPr>
              <a:t>  کلاس پلاس</a:t>
            </a:r>
            <a:endParaRPr lang="en-US" sz="2000" dirty="0">
              <a:cs typeface="B Yekan" pitchFamily="2" charset="-78"/>
            </a:endParaRPr>
          </a:p>
        </p:txBody>
      </p:sp>
      <p:grpSp>
        <p:nvGrpSpPr>
          <p:cNvPr id="2" name="Group 74"/>
          <p:cNvGrpSpPr/>
          <p:nvPr/>
        </p:nvGrpSpPr>
        <p:grpSpPr>
          <a:xfrm>
            <a:off x="6804379" y="1866528"/>
            <a:ext cx="338234" cy="338336"/>
            <a:chOff x="100295" y="1614202"/>
            <a:chExt cx="525600" cy="525760"/>
          </a:xfrm>
        </p:grpSpPr>
        <p:sp>
          <p:nvSpPr>
            <p:cNvPr id="60" name="Oval 59"/>
            <p:cNvSpPr/>
            <p:nvPr/>
          </p:nvSpPr>
          <p:spPr>
            <a:xfrm>
              <a:off x="100295" y="1614202"/>
              <a:ext cx="525600" cy="5257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4" name="Cross 73"/>
            <p:cNvSpPr/>
            <p:nvPr/>
          </p:nvSpPr>
          <p:spPr>
            <a:xfrm>
              <a:off x="237095" y="1751082"/>
              <a:ext cx="252000" cy="252000"/>
            </a:xfrm>
            <a:prstGeom prst="plus">
              <a:avLst>
                <a:gd name="adj" fmla="val 38209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1"/>
              <a:endParaRPr lang="en-US" dirty="0">
                <a:latin typeface="IRDast Nevis" pitchFamily="2" charset="-78"/>
                <a:cs typeface="IRDast Nevis" pitchFamily="2" charset="-78"/>
              </a:endParaRPr>
            </a:p>
          </p:txBody>
        </p:sp>
      </p:grpSp>
      <p:sp>
        <p:nvSpPr>
          <p:cNvPr id="31" name="Round Single Corner Rectangle 30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11</a:t>
            </a:r>
            <a:endParaRPr lang="en-US" sz="1400" dirty="0">
              <a:cs typeface="B Yekan" pitchFamily="2" charset="-78"/>
            </a:endParaRPr>
          </a:p>
        </p:txBody>
      </p:sp>
      <p:grpSp>
        <p:nvGrpSpPr>
          <p:cNvPr id="3" name="Group 140"/>
          <p:cNvGrpSpPr/>
          <p:nvPr/>
        </p:nvGrpSpPr>
        <p:grpSpPr>
          <a:xfrm>
            <a:off x="467544" y="-27384"/>
            <a:ext cx="1681200" cy="1846800"/>
            <a:chOff x="100295" y="1398180"/>
            <a:chExt cx="3031545" cy="3326964"/>
          </a:xfrm>
          <a:effectLst/>
        </p:grpSpPr>
        <p:grpSp>
          <p:nvGrpSpPr>
            <p:cNvPr id="4" name="Group 31"/>
            <p:cNvGrpSpPr/>
            <p:nvPr/>
          </p:nvGrpSpPr>
          <p:grpSpPr>
            <a:xfrm>
              <a:off x="293947" y="1628800"/>
              <a:ext cx="2837893" cy="3096344"/>
              <a:chOff x="5762915" y="2479198"/>
              <a:chExt cx="1779546" cy="1737935"/>
            </a:xfrm>
          </p:grpSpPr>
          <p:sp>
            <p:nvSpPr>
              <p:cNvPr id="51" name="Round Same Side Corner Rectangle 50"/>
              <p:cNvSpPr/>
              <p:nvPr/>
            </p:nvSpPr>
            <p:spPr>
              <a:xfrm>
                <a:off x="5762915" y="2479198"/>
                <a:ext cx="1779546" cy="1328393"/>
              </a:xfrm>
              <a:prstGeom prst="round2SameRect">
                <a:avLst>
                  <a:gd name="adj1" fmla="val 8000"/>
                  <a:gd name="adj2" fmla="val 0"/>
                </a:avLst>
              </a:prstGeom>
              <a:blipFill>
                <a:blip r:embed="rId2" cstate="print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2" name="Rectangle 51"/>
              <p:cNvSpPr/>
              <p:nvPr/>
            </p:nvSpPr>
            <p:spPr>
              <a:xfrm>
                <a:off x="5762915" y="3807592"/>
                <a:ext cx="1779546" cy="40954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r>
                  <a:rPr lang="en-US" sz="2800" dirty="0" smtClean="0">
                    <a:solidFill>
                      <a:srgbClr val="FF0000"/>
                    </a:solidFill>
                    <a:latin typeface="Aharoni" pitchFamily="2" charset="-79"/>
                    <a:cs typeface="Aharoni" pitchFamily="2" charset="-79"/>
                  </a:rPr>
                  <a:t>TED</a:t>
                </a:r>
                <a:endParaRPr lang="en-US" sz="2800" dirty="0">
                  <a:cs typeface="B Yekan" pitchFamily="2" charset="-78"/>
                </a:endParaRPr>
              </a:p>
            </p:txBody>
          </p:sp>
        </p:grpSp>
        <p:grpSp>
          <p:nvGrpSpPr>
            <p:cNvPr id="5" name="Group 139"/>
            <p:cNvGrpSpPr/>
            <p:nvPr/>
          </p:nvGrpSpPr>
          <p:grpSpPr>
            <a:xfrm>
              <a:off x="100295" y="1398180"/>
              <a:ext cx="1633801" cy="525760"/>
              <a:chOff x="100295" y="1398180"/>
              <a:chExt cx="1633801" cy="525760"/>
            </a:xfrm>
          </p:grpSpPr>
          <p:sp>
            <p:nvSpPr>
              <p:cNvPr id="48" name="Flowchart: Alternate Process 47"/>
              <p:cNvSpPr/>
              <p:nvPr/>
            </p:nvSpPr>
            <p:spPr>
              <a:xfrm>
                <a:off x="437952" y="1481040"/>
                <a:ext cx="1296144" cy="360040"/>
              </a:xfrm>
              <a:prstGeom prst="flowChartAlternateProcess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1"/>
                <a:r>
                  <a:rPr lang="fa-IR" sz="800" dirty="0" smtClean="0">
                    <a:solidFill>
                      <a:schemeClr val="tx1"/>
                    </a:solidFill>
                    <a:latin typeface="IRDast Nevis" pitchFamily="2" charset="-78"/>
                    <a:cs typeface="IRDast Nevis" pitchFamily="2" charset="-78"/>
                  </a:rPr>
                  <a:t>کلاس پلاس</a:t>
                </a:r>
                <a:endParaRPr lang="en-US" sz="800" dirty="0">
                  <a:solidFill>
                    <a:schemeClr val="tx1"/>
                  </a:solidFill>
                  <a:latin typeface="IRDast Nevis" pitchFamily="2" charset="-78"/>
                  <a:cs typeface="IRDast Nevis" pitchFamily="2" charset="-78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00295" y="1398180"/>
                <a:ext cx="525600" cy="5257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sz="12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50" name="Cross 49"/>
              <p:cNvSpPr/>
              <p:nvPr/>
            </p:nvSpPr>
            <p:spPr>
              <a:xfrm>
                <a:off x="237095" y="1535060"/>
                <a:ext cx="252000" cy="252000"/>
              </a:xfrm>
              <a:prstGeom prst="plus">
                <a:avLst>
                  <a:gd name="adj" fmla="val 38209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1"/>
                <a:endParaRPr lang="en-US" sz="1200" dirty="0">
                  <a:latin typeface="IRDast Nevis" pitchFamily="2" charset="-78"/>
                  <a:cs typeface="IRDast Nevis" pitchFamily="2" charset="-78"/>
                </a:endParaRPr>
              </a:p>
            </p:txBody>
          </p:sp>
        </p:grpSp>
      </p:grpSp>
      <p:pic>
        <p:nvPicPr>
          <p:cNvPr id="46" name="Picture 45" descr="free-vector-diamond-vector_006032_dmn 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6622" y="332656"/>
            <a:ext cx="3037866" cy="114946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7" name="Title 1"/>
          <p:cNvSpPr txBox="1">
            <a:spLocks/>
          </p:cNvSpPr>
          <p:nvPr/>
        </p:nvSpPr>
        <p:spPr>
          <a:xfrm>
            <a:off x="2319064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3" name="Subtitle 2"/>
          <p:cNvSpPr txBox="1">
            <a:spLocks/>
          </p:cNvSpPr>
          <p:nvPr/>
        </p:nvSpPr>
        <p:spPr>
          <a:xfrm>
            <a:off x="3975248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شش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419872" y="3429000"/>
            <a:ext cx="2592288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07504" y="1772816"/>
            <a:ext cx="8784976" cy="4896544"/>
          </a:xfrm>
          <a:prstGeom prst="roundRect">
            <a:avLst>
              <a:gd name="adj" fmla="val 433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/>
          </a:p>
        </p:txBody>
      </p:sp>
      <p:sp>
        <p:nvSpPr>
          <p:cNvPr id="33" name="Rounded Rectangle 32"/>
          <p:cNvSpPr/>
          <p:nvPr/>
        </p:nvSpPr>
        <p:spPr>
          <a:xfrm>
            <a:off x="179512" y="1844824"/>
            <a:ext cx="8640960" cy="4752528"/>
          </a:xfrm>
          <a:prstGeom prst="roundRect">
            <a:avLst>
              <a:gd name="adj" fmla="val 4332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>
              <a:lnSpc>
                <a:spcPct val="150000"/>
              </a:lnSpc>
            </a:pPr>
            <a:endParaRPr lang="fa-IR" sz="2800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1" name="Round Same Side Corner Rectangle 20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70C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dirty="0" smtClean="0">
                <a:cs typeface="B Yekan" pitchFamily="2" charset="-78"/>
              </a:rPr>
              <a:t>  کلاس پلاس</a:t>
            </a:r>
            <a:endParaRPr lang="en-US" sz="2000" dirty="0">
              <a:cs typeface="B Yekan" pitchFamily="2" charset="-78"/>
            </a:endParaRPr>
          </a:p>
        </p:txBody>
      </p:sp>
      <p:grpSp>
        <p:nvGrpSpPr>
          <p:cNvPr id="2" name="Group 74"/>
          <p:cNvGrpSpPr/>
          <p:nvPr/>
        </p:nvGrpSpPr>
        <p:grpSpPr>
          <a:xfrm>
            <a:off x="6804379" y="1866528"/>
            <a:ext cx="338234" cy="338336"/>
            <a:chOff x="100295" y="1614202"/>
            <a:chExt cx="525600" cy="525760"/>
          </a:xfrm>
        </p:grpSpPr>
        <p:sp>
          <p:nvSpPr>
            <p:cNvPr id="60" name="Oval 59"/>
            <p:cNvSpPr/>
            <p:nvPr/>
          </p:nvSpPr>
          <p:spPr>
            <a:xfrm>
              <a:off x="100295" y="1614202"/>
              <a:ext cx="525600" cy="5257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4" name="Cross 73"/>
            <p:cNvSpPr/>
            <p:nvPr/>
          </p:nvSpPr>
          <p:spPr>
            <a:xfrm>
              <a:off x="237095" y="1751082"/>
              <a:ext cx="252000" cy="252000"/>
            </a:xfrm>
            <a:prstGeom prst="plus">
              <a:avLst>
                <a:gd name="adj" fmla="val 38209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1"/>
              <a:endParaRPr lang="en-US" dirty="0">
                <a:latin typeface="IRDast Nevis" pitchFamily="2" charset="-78"/>
                <a:cs typeface="IRDast Nevis" pitchFamily="2" charset="-78"/>
              </a:endParaRPr>
            </a:p>
          </p:txBody>
        </p:sp>
      </p:grpSp>
      <p:sp>
        <p:nvSpPr>
          <p:cNvPr id="31" name="Round Single Corner Rectangle 30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11</a:t>
            </a:r>
            <a:endParaRPr lang="en-US" sz="1400" dirty="0">
              <a:cs typeface="B Yekan" pitchFamily="2" charset="-78"/>
            </a:endParaRPr>
          </a:p>
        </p:txBody>
      </p:sp>
      <p:grpSp>
        <p:nvGrpSpPr>
          <p:cNvPr id="3" name="Group 140"/>
          <p:cNvGrpSpPr/>
          <p:nvPr/>
        </p:nvGrpSpPr>
        <p:grpSpPr>
          <a:xfrm>
            <a:off x="467544" y="-27384"/>
            <a:ext cx="1681200" cy="1846800"/>
            <a:chOff x="100295" y="1398180"/>
            <a:chExt cx="3031545" cy="3326964"/>
          </a:xfrm>
          <a:effectLst/>
        </p:grpSpPr>
        <p:grpSp>
          <p:nvGrpSpPr>
            <p:cNvPr id="4" name="Group 31"/>
            <p:cNvGrpSpPr/>
            <p:nvPr/>
          </p:nvGrpSpPr>
          <p:grpSpPr>
            <a:xfrm>
              <a:off x="293947" y="1628800"/>
              <a:ext cx="2837893" cy="3096344"/>
              <a:chOff x="5762915" y="2479198"/>
              <a:chExt cx="1779546" cy="1737935"/>
            </a:xfrm>
          </p:grpSpPr>
          <p:sp>
            <p:nvSpPr>
              <p:cNvPr id="51" name="Round Same Side Corner Rectangle 50"/>
              <p:cNvSpPr/>
              <p:nvPr/>
            </p:nvSpPr>
            <p:spPr>
              <a:xfrm>
                <a:off x="5762915" y="2479198"/>
                <a:ext cx="1779546" cy="1328393"/>
              </a:xfrm>
              <a:prstGeom prst="round2SameRect">
                <a:avLst>
                  <a:gd name="adj1" fmla="val 8000"/>
                  <a:gd name="adj2" fmla="val 0"/>
                </a:avLst>
              </a:prstGeom>
              <a:blipFill>
                <a:blip r:embed="rId2" cstate="print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2" name="Rectangle 51"/>
              <p:cNvSpPr/>
              <p:nvPr/>
            </p:nvSpPr>
            <p:spPr>
              <a:xfrm>
                <a:off x="5762915" y="3807592"/>
                <a:ext cx="1779546" cy="40954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r>
                  <a:rPr lang="en-US" sz="2800" dirty="0" smtClean="0">
                    <a:solidFill>
                      <a:srgbClr val="FF0000"/>
                    </a:solidFill>
                    <a:latin typeface="Aharoni" pitchFamily="2" charset="-79"/>
                    <a:cs typeface="Aharoni" pitchFamily="2" charset="-79"/>
                  </a:rPr>
                  <a:t>TED</a:t>
                </a:r>
                <a:endParaRPr lang="en-US" sz="2800" dirty="0">
                  <a:cs typeface="B Yekan" pitchFamily="2" charset="-78"/>
                </a:endParaRPr>
              </a:p>
            </p:txBody>
          </p:sp>
        </p:grpSp>
        <p:grpSp>
          <p:nvGrpSpPr>
            <p:cNvPr id="5" name="Group 139"/>
            <p:cNvGrpSpPr/>
            <p:nvPr/>
          </p:nvGrpSpPr>
          <p:grpSpPr>
            <a:xfrm>
              <a:off x="100295" y="1398180"/>
              <a:ext cx="1633801" cy="525760"/>
              <a:chOff x="100295" y="1398180"/>
              <a:chExt cx="1633801" cy="525760"/>
            </a:xfrm>
          </p:grpSpPr>
          <p:sp>
            <p:nvSpPr>
              <p:cNvPr id="48" name="Flowchart: Alternate Process 47"/>
              <p:cNvSpPr/>
              <p:nvPr/>
            </p:nvSpPr>
            <p:spPr>
              <a:xfrm>
                <a:off x="437952" y="1481040"/>
                <a:ext cx="1296144" cy="360040"/>
              </a:xfrm>
              <a:prstGeom prst="flowChartAlternateProcess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1"/>
                <a:r>
                  <a:rPr lang="fa-IR" sz="800" dirty="0" smtClean="0">
                    <a:solidFill>
                      <a:schemeClr val="tx1"/>
                    </a:solidFill>
                    <a:latin typeface="IRDast Nevis" pitchFamily="2" charset="-78"/>
                    <a:cs typeface="IRDast Nevis" pitchFamily="2" charset="-78"/>
                  </a:rPr>
                  <a:t>کلاس پلاس</a:t>
                </a:r>
                <a:endParaRPr lang="en-US" sz="800" dirty="0">
                  <a:solidFill>
                    <a:schemeClr val="tx1"/>
                  </a:solidFill>
                  <a:latin typeface="IRDast Nevis" pitchFamily="2" charset="-78"/>
                  <a:cs typeface="IRDast Nevis" pitchFamily="2" charset="-78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00295" y="1398180"/>
                <a:ext cx="525600" cy="5257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sz="12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50" name="Cross 49"/>
              <p:cNvSpPr/>
              <p:nvPr/>
            </p:nvSpPr>
            <p:spPr>
              <a:xfrm>
                <a:off x="237095" y="1535060"/>
                <a:ext cx="252000" cy="252000"/>
              </a:xfrm>
              <a:prstGeom prst="plus">
                <a:avLst>
                  <a:gd name="adj" fmla="val 38209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1"/>
                <a:endParaRPr lang="en-US" sz="1200" dirty="0">
                  <a:latin typeface="IRDast Nevis" pitchFamily="2" charset="-78"/>
                  <a:cs typeface="IRDast Nevis" pitchFamily="2" charset="-78"/>
                </a:endParaRPr>
              </a:p>
            </p:txBody>
          </p:sp>
        </p:grpSp>
      </p:grpSp>
      <p:pic>
        <p:nvPicPr>
          <p:cNvPr id="46" name="Picture 45" descr="free-vector-diamond-vector_006032_dmn 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6622" y="332656"/>
            <a:ext cx="3037866" cy="114946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7" name="Title 1"/>
          <p:cNvSpPr txBox="1">
            <a:spLocks/>
          </p:cNvSpPr>
          <p:nvPr/>
        </p:nvSpPr>
        <p:spPr>
          <a:xfrm>
            <a:off x="2319064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3" name="Subtitle 2"/>
          <p:cNvSpPr txBox="1">
            <a:spLocks/>
          </p:cNvSpPr>
          <p:nvPr/>
        </p:nvSpPr>
        <p:spPr>
          <a:xfrm>
            <a:off x="3975248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شش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grpSp>
        <p:nvGrpSpPr>
          <p:cNvPr id="6" name="Group 61"/>
          <p:cNvGrpSpPr/>
          <p:nvPr/>
        </p:nvGrpSpPr>
        <p:grpSpPr>
          <a:xfrm>
            <a:off x="521306" y="4407495"/>
            <a:ext cx="2682542" cy="461665"/>
            <a:chOff x="1214505" y="2488541"/>
            <a:chExt cx="2682542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14505" y="2488541"/>
              <a:ext cx="9092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sz="2400" dirty="0" smtClean="0">
                  <a:cs typeface="B Yekan" pitchFamily="2" charset="-78"/>
                </a:rPr>
                <a:t>1984</a:t>
              </a:r>
              <a:endParaRPr lang="en-US" sz="2400" dirty="0">
                <a:cs typeface="B Yekan" pitchFamily="2" charset="-7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987824" y="2488541"/>
              <a:ext cx="9092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sz="2400" dirty="0" smtClean="0">
                  <a:cs typeface="B Yekan" pitchFamily="2" charset="-78"/>
                </a:rPr>
                <a:t>1990</a:t>
              </a:r>
              <a:endParaRPr lang="en-US" sz="2400" dirty="0">
                <a:cs typeface="B Yekan" pitchFamily="2" charset="-78"/>
              </a:endParaRPr>
            </a:p>
          </p:txBody>
        </p:sp>
        <p:cxnSp>
          <p:nvCxnSpPr>
            <p:cNvPr id="57" name="Straight Arrow Connector 56"/>
            <p:cNvCxnSpPr>
              <a:stCxn id="54" idx="3"/>
              <a:endCxn id="55" idx="1"/>
            </p:cNvCxnSpPr>
            <p:nvPr/>
          </p:nvCxnSpPr>
          <p:spPr>
            <a:xfrm>
              <a:off x="2123728" y="2719374"/>
              <a:ext cx="8640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61" name="Picture 60" descr="ted-talk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060848"/>
            <a:ext cx="2857500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6" name="TextBox 65"/>
          <p:cNvSpPr txBox="1"/>
          <p:nvPr/>
        </p:nvSpPr>
        <p:spPr>
          <a:xfrm>
            <a:off x="467544" y="4941168"/>
            <a:ext cx="2740618" cy="103858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rtl="1"/>
            <a:endParaRPr lang="fa-IR" sz="700" dirty="0" smtClean="0">
              <a:cs typeface="B Yekan" pitchFamily="2" charset="-78"/>
            </a:endParaRPr>
          </a:p>
          <a:p>
            <a:pPr algn="ctr" rtl="1"/>
            <a:r>
              <a:rPr lang="fa-IR" sz="2000" dirty="0" smtClean="0">
                <a:cs typeface="B Yekan" pitchFamily="2" charset="-78"/>
              </a:rPr>
              <a:t>زمان: 18 دقیقه</a:t>
            </a:r>
          </a:p>
          <a:p>
            <a:pPr algn="ctr" rtl="1"/>
            <a:r>
              <a:rPr lang="fa-IR" sz="2000" dirty="0" smtClean="0">
                <a:cs typeface="B Yekan" pitchFamily="2" charset="-78"/>
              </a:rPr>
              <a:t>پاورپوینت انگلیسی</a:t>
            </a:r>
          </a:p>
          <a:p>
            <a:pPr algn="ctr" rtl="1"/>
            <a:endParaRPr lang="en-US" sz="700" dirty="0">
              <a:cs typeface="B Yekan" pitchFamily="2" charset="-78"/>
            </a:endParaRPr>
          </a:p>
        </p:txBody>
      </p:sp>
      <p:pic>
        <p:nvPicPr>
          <p:cNvPr id="67" name="Picture 66" descr="ted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3717032"/>
            <a:ext cx="5272604" cy="2730782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3419872" y="3429000"/>
            <a:ext cx="2592288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3500723" y="1984772"/>
            <a:ext cx="38075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T</a:t>
            </a:r>
            <a:r>
              <a:rPr lang="en-US" sz="4800" dirty="0" smtClean="0"/>
              <a:t>echnology</a:t>
            </a:r>
          </a:p>
          <a:p>
            <a:r>
              <a:rPr lang="en-US" sz="4800" dirty="0" smtClean="0">
                <a:solidFill>
                  <a:srgbClr val="FF0000"/>
                </a:solidFill>
              </a:rPr>
              <a:t>E</a:t>
            </a:r>
            <a:r>
              <a:rPr lang="en-US" sz="4800" dirty="0" smtClean="0"/>
              <a:t>ntertainment</a:t>
            </a:r>
          </a:p>
          <a:p>
            <a:r>
              <a:rPr lang="en-US" sz="4800" dirty="0" smtClean="0">
                <a:solidFill>
                  <a:srgbClr val="FF0000"/>
                </a:solidFill>
              </a:rPr>
              <a:t>D</a:t>
            </a:r>
            <a:r>
              <a:rPr lang="en-US" sz="4800" dirty="0" smtClean="0"/>
              <a:t>esign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altLang="en-US" dirty="0" smtClean="0">
                <a:cs typeface="B Yekan" pitchFamily="2" charset="-78"/>
              </a:rPr>
              <a:t>و بی نگاه تو نتوانم رفت ...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fa-IR" sz="2400" dirty="0" smtClean="0">
                <a:cs typeface="B Nazanin" panose="00000400000000000000" pitchFamily="2" charset="-78"/>
              </a:rPr>
              <a:t>الهی! دانایی ده که از راه نیفتیم و بینایی ده که در چاه نیفتیم.</a:t>
            </a:r>
          </a:p>
          <a:p>
            <a:pPr rtl="1"/>
            <a:endParaRPr lang="en-US" sz="2400" dirty="0"/>
          </a:p>
        </p:txBody>
      </p:sp>
      <p:pic>
        <p:nvPicPr>
          <p:cNvPr id="13" name="Picture 12" descr="free-vector-diamond-vector_006032_dmn 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6622" y="332656"/>
            <a:ext cx="3037866" cy="114946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319064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975248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شش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3976" y="2247007"/>
            <a:ext cx="7772400" cy="1470025"/>
          </a:xfrm>
        </p:spPr>
        <p:txBody>
          <a:bodyPr>
            <a:normAutofit/>
          </a:bodyPr>
          <a:lstStyle/>
          <a:p>
            <a:pPr algn="l" rtl="1"/>
            <a:r>
              <a:rPr lang="fa-IR" sz="5400" dirty="0" smtClean="0">
                <a:cs typeface="B Yekan" pitchFamily="2" charset="-78"/>
              </a:rPr>
              <a:t>حل تمرین بلورشناسی</a:t>
            </a:r>
            <a:endParaRPr lang="en-US" sz="5400" dirty="0">
              <a:cs typeface="B Yekan" pitchFamily="2" charset="-78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638128" y="3645024"/>
            <a:ext cx="2152328" cy="648072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Yekan" pitchFamily="2" charset="-78"/>
              </a:rPr>
              <a:t>جلسه ششم</a:t>
            </a:r>
            <a:endParaRPr lang="en-US" dirty="0">
              <a:cs typeface="B Yekan" pitchFamily="2" charset="-78"/>
            </a:endParaRPr>
          </a:p>
        </p:txBody>
      </p:sp>
      <p:pic>
        <p:nvPicPr>
          <p:cNvPr id="5" name="Picture 4" descr="free-vector-diamond-vector_006032_dmn 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835420"/>
            <a:ext cx="2952328" cy="1117095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8455420" y="2132856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1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455420" y="2747492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Yekan" pitchFamily="2" charset="-78"/>
              </a:rPr>
              <a:t>2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455420" y="3362128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Yekan" pitchFamily="2" charset="-78"/>
              </a:rPr>
              <a:t>3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455420" y="3976764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Yekan" pitchFamily="2" charset="-78"/>
              </a:rPr>
              <a:t>4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455420" y="4591400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Yekan" pitchFamily="2" charset="-78"/>
              </a:rPr>
              <a:t>5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455420" y="5206036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805481" y="2139619"/>
            <a:ext cx="3548552" cy="506936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مقدمات بلورشناسی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805481" y="2754255"/>
            <a:ext cx="3548552" cy="506936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انواع بلورها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805678" y="3368891"/>
            <a:ext cx="3548158" cy="506936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محاسبات بلورشناسی 1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805678" y="3983527"/>
            <a:ext cx="3548158" cy="506936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شبکه های یونی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805678" y="4598163"/>
            <a:ext cx="3548158" cy="506936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مختصات بلورشناسی 1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805678" y="5212799"/>
            <a:ext cx="3548158" cy="506936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مختصات و محاسبات بلورشناسی 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892997" y="2441172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Yekan" pitchFamily="2" charset="-78"/>
              </a:rPr>
              <a:t>7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892997" y="3055808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Yekan" pitchFamily="2" charset="-78"/>
              </a:rPr>
              <a:t>8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92997" y="3670444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Yekan" pitchFamily="2" charset="-78"/>
              </a:rPr>
              <a:t>9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892997" y="4285080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10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892997" y="4899716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11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892997" y="5514352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12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43452" y="2446937"/>
            <a:ext cx="3548158" cy="506936"/>
          </a:xfrm>
          <a:prstGeom prst="roundRect">
            <a:avLst/>
          </a:prstGeom>
          <a:solidFill>
            <a:srgbClr val="00B4F1"/>
          </a:solidFill>
          <a:ln>
            <a:solidFill>
              <a:srgbClr val="00B4F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700" dirty="0" smtClean="0">
                <a:cs typeface="B Yekan" pitchFamily="2" charset="-78"/>
              </a:rPr>
              <a:t>قواعد بلورشناسی و تقارن ها</a:t>
            </a:r>
            <a:endParaRPr lang="en-US" sz="1700" dirty="0">
              <a:cs typeface="B Yekan" pitchFamily="2" charset="-7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43452" y="3061573"/>
            <a:ext cx="3548158" cy="506936"/>
          </a:xfrm>
          <a:prstGeom prst="roundRect">
            <a:avLst/>
          </a:prstGeom>
          <a:solidFill>
            <a:srgbClr val="00B4F1"/>
          </a:solidFill>
          <a:ln>
            <a:solidFill>
              <a:srgbClr val="00B4F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تصاویر استریوگرافیک 1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43452" y="3676209"/>
            <a:ext cx="3548158" cy="506936"/>
          </a:xfrm>
          <a:prstGeom prst="roundRect">
            <a:avLst/>
          </a:prstGeom>
          <a:solidFill>
            <a:srgbClr val="00B4F1"/>
          </a:solidFill>
          <a:ln>
            <a:solidFill>
              <a:srgbClr val="00B4F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تصاویر استریوگرافیک 2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43452" y="4290845"/>
            <a:ext cx="3548158" cy="506936"/>
          </a:xfrm>
          <a:prstGeom prst="roundRect">
            <a:avLst/>
          </a:prstGeom>
          <a:solidFill>
            <a:srgbClr val="00B4F1"/>
          </a:solidFill>
          <a:ln>
            <a:solidFill>
              <a:srgbClr val="00B4F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اشعه ایکس در بلورشناسی 1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43452" y="4905481"/>
            <a:ext cx="3548158" cy="506936"/>
          </a:xfrm>
          <a:prstGeom prst="roundRect">
            <a:avLst/>
          </a:prstGeom>
          <a:solidFill>
            <a:srgbClr val="00B4F1"/>
          </a:solidFill>
          <a:ln>
            <a:solidFill>
              <a:srgbClr val="00B4F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اشعه ایکس در بلورشناسی 2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43452" y="5520112"/>
            <a:ext cx="3548158" cy="506936"/>
          </a:xfrm>
          <a:prstGeom prst="roundRect">
            <a:avLst/>
          </a:prstGeom>
          <a:solidFill>
            <a:srgbClr val="00B4F1"/>
          </a:solidFill>
          <a:ln>
            <a:solidFill>
              <a:srgbClr val="00B4F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مرور</a:t>
            </a:r>
            <a:endParaRPr lang="en-US" dirty="0">
              <a:cs typeface="B Yekan" pitchFamily="2" charset="-78"/>
            </a:endParaRPr>
          </a:p>
        </p:txBody>
      </p:sp>
      <p:pic>
        <p:nvPicPr>
          <p:cNvPr id="30" name="Picture 29" descr="free-vector-diamond-vector_006032_dmn 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6622" y="332656"/>
            <a:ext cx="3037866" cy="114946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5" name="Title 1"/>
          <p:cNvSpPr txBox="1">
            <a:spLocks/>
          </p:cNvSpPr>
          <p:nvPr/>
        </p:nvSpPr>
        <p:spPr>
          <a:xfrm>
            <a:off x="2319064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6" name="Subtitle 2"/>
          <p:cNvSpPr txBox="1">
            <a:spLocks/>
          </p:cNvSpPr>
          <p:nvPr/>
        </p:nvSpPr>
        <p:spPr>
          <a:xfrm>
            <a:off x="3975248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شش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free-vector-diamond-vector_006032_dmn 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6622" y="332656"/>
            <a:ext cx="3037866" cy="114946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2319064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3975248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شش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123728" y="4437112"/>
            <a:ext cx="2520280" cy="205200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endParaRPr lang="fa-IR" dirty="0" smtClean="0">
              <a:cs typeface="B Yekan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؟؟؟</a:t>
            </a:r>
          </a:p>
          <a:p>
            <a:pPr algn="ct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؟؟؟</a:t>
            </a:r>
            <a:endParaRPr lang="en-US" dirty="0" smtClean="0">
              <a:cs typeface="B Yekan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؟؟؟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292080" y="4437112"/>
            <a:ext cx="2520280" cy="20520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endParaRPr lang="fa-IR" dirty="0" smtClean="0">
              <a:cs typeface="B Yekan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انباشتگی و چگالی</a:t>
            </a:r>
          </a:p>
          <a:p>
            <a:pPr algn="ct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نسبت شعاعها</a:t>
            </a:r>
          </a:p>
        </p:txBody>
      </p:sp>
      <p:cxnSp>
        <p:nvCxnSpPr>
          <p:cNvPr id="40" name="Straight Connector 39"/>
          <p:cNvCxnSpPr>
            <a:stCxn id="57" idx="1"/>
            <a:endCxn id="57" idx="5"/>
          </p:cNvCxnSpPr>
          <p:nvPr/>
        </p:nvCxnSpPr>
        <p:spPr>
          <a:xfrm flipV="1">
            <a:off x="1668780" y="4640580"/>
            <a:ext cx="342900" cy="304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5" name="Group 140"/>
          <p:cNvGrpSpPr/>
          <p:nvPr/>
        </p:nvGrpSpPr>
        <p:grpSpPr>
          <a:xfrm>
            <a:off x="1756479" y="1614202"/>
            <a:ext cx="3031545" cy="3326964"/>
            <a:chOff x="100295" y="1398180"/>
            <a:chExt cx="3031545" cy="3326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2" name="Group 31"/>
            <p:cNvGrpSpPr/>
            <p:nvPr/>
          </p:nvGrpSpPr>
          <p:grpSpPr>
            <a:xfrm>
              <a:off x="293947" y="1628800"/>
              <a:ext cx="2837893" cy="3096344"/>
              <a:chOff x="5762915" y="2479198"/>
              <a:chExt cx="1779546" cy="1737935"/>
            </a:xfrm>
          </p:grpSpPr>
          <p:sp>
            <p:nvSpPr>
              <p:cNvPr id="37" name="Round Same Side Corner Rectangle 36"/>
              <p:cNvSpPr/>
              <p:nvPr/>
            </p:nvSpPr>
            <p:spPr>
              <a:xfrm>
                <a:off x="5762915" y="2479198"/>
                <a:ext cx="1779546" cy="1328393"/>
              </a:xfrm>
              <a:prstGeom prst="round2SameRect">
                <a:avLst>
                  <a:gd name="adj1" fmla="val 8000"/>
                  <a:gd name="adj2" fmla="val 0"/>
                </a:avLst>
              </a:prstGeom>
              <a:blipFill>
                <a:blip r:embed="rId3" cstate="print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8" name="Rectangle 37"/>
              <p:cNvSpPr/>
              <p:nvPr/>
            </p:nvSpPr>
            <p:spPr>
              <a:xfrm>
                <a:off x="5762915" y="3807592"/>
                <a:ext cx="1779546" cy="40954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r>
                  <a:rPr lang="en-US" sz="4800" dirty="0" smtClean="0">
                    <a:solidFill>
                      <a:srgbClr val="FF0000"/>
                    </a:solidFill>
                    <a:latin typeface="Aharoni" pitchFamily="2" charset="-79"/>
                    <a:cs typeface="Aharoni" pitchFamily="2" charset="-79"/>
                  </a:rPr>
                  <a:t>TED</a:t>
                </a:r>
                <a:endParaRPr lang="en-US" sz="4400" dirty="0">
                  <a:solidFill>
                    <a:srgbClr val="FF0000"/>
                  </a:solidFill>
                  <a:latin typeface="Aharoni" pitchFamily="2" charset="-79"/>
                  <a:cs typeface="Aharoni" pitchFamily="2" charset="-79"/>
                </a:endParaRPr>
              </a:p>
            </p:txBody>
          </p:sp>
        </p:grpSp>
        <p:grpSp>
          <p:nvGrpSpPr>
            <p:cNvPr id="33" name="Group 139"/>
            <p:cNvGrpSpPr/>
            <p:nvPr/>
          </p:nvGrpSpPr>
          <p:grpSpPr>
            <a:xfrm>
              <a:off x="100295" y="1398180"/>
              <a:ext cx="1633801" cy="525760"/>
              <a:chOff x="100295" y="1398180"/>
              <a:chExt cx="1633801" cy="525760"/>
            </a:xfrm>
          </p:grpSpPr>
          <p:sp>
            <p:nvSpPr>
              <p:cNvPr id="34" name="Flowchart: Alternate Process 33"/>
              <p:cNvSpPr/>
              <p:nvPr/>
            </p:nvSpPr>
            <p:spPr>
              <a:xfrm>
                <a:off x="437952" y="1481040"/>
                <a:ext cx="1296144" cy="360040"/>
              </a:xfrm>
              <a:prstGeom prst="flowChartAlternateProcess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24000" rtlCol="0" anchor="b"/>
              <a:lstStyle/>
              <a:p>
                <a:pPr algn="r" rtl="1"/>
                <a:r>
                  <a:rPr lang="fa-IR" sz="1600" dirty="0" smtClean="0">
                    <a:solidFill>
                      <a:schemeClr val="tx1"/>
                    </a:solidFill>
                    <a:latin typeface="IRDast Nevis" pitchFamily="2" charset="-78"/>
                    <a:cs typeface="IRDast Nevis" pitchFamily="2" charset="-78"/>
                  </a:rPr>
                  <a:t>کلاس پلاس</a:t>
                </a:r>
                <a:endParaRPr lang="en-US" sz="1600" dirty="0">
                  <a:solidFill>
                    <a:schemeClr val="tx1"/>
                  </a:solidFill>
                  <a:latin typeface="IRDast Nevis" pitchFamily="2" charset="-78"/>
                  <a:cs typeface="IRDast Nevis" pitchFamily="2" charset="-78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00295" y="1398180"/>
                <a:ext cx="525600" cy="5257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36" name="Cross 35"/>
              <p:cNvSpPr/>
              <p:nvPr/>
            </p:nvSpPr>
            <p:spPr>
              <a:xfrm>
                <a:off x="237095" y="1535060"/>
                <a:ext cx="252000" cy="252000"/>
              </a:xfrm>
              <a:prstGeom prst="plus">
                <a:avLst>
                  <a:gd name="adj" fmla="val 38209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1"/>
                <a:endParaRPr lang="en-US" dirty="0">
                  <a:latin typeface="IRDast Nevis" pitchFamily="2" charset="-78"/>
                  <a:cs typeface="IRDast Nevis" pitchFamily="2" charset="-78"/>
                </a:endParaRPr>
              </a:p>
            </p:txBody>
          </p:sp>
        </p:grpSp>
      </p:grpSp>
      <p:grpSp>
        <p:nvGrpSpPr>
          <p:cNvPr id="27" name="Group 31"/>
          <p:cNvGrpSpPr/>
          <p:nvPr/>
        </p:nvGrpSpPr>
        <p:grpSpPr>
          <a:xfrm>
            <a:off x="5148064" y="1844820"/>
            <a:ext cx="2808312" cy="3096343"/>
            <a:chOff x="5762915" y="2479199"/>
            <a:chExt cx="1779546" cy="17379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Round Same Side Corner Rectangle 29"/>
            <p:cNvSpPr/>
            <p:nvPr/>
          </p:nvSpPr>
          <p:spPr>
            <a:xfrm>
              <a:off x="5762915" y="2479199"/>
              <a:ext cx="1779546" cy="1328394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4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5762915" y="3807591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600" dirty="0" smtClean="0">
                  <a:cs typeface="B Yekan" pitchFamily="2" charset="-78"/>
                </a:rPr>
                <a:t>مختصات و محاسبات بلورشناسی 2</a:t>
              </a:r>
              <a:endParaRPr lang="en-US" sz="1600" dirty="0">
                <a:cs typeface="B Yekan" pitchFamily="2" charset="-78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180528" y="4534179"/>
            <a:ext cx="2035126" cy="695021"/>
            <a:chOff x="-396432" y="4068872"/>
            <a:chExt cx="2035126" cy="695021"/>
          </a:xfrm>
        </p:grpSpPr>
        <p:sp>
          <p:nvSpPr>
            <p:cNvPr id="44" name="Snip Same Side Corner Rectangle 43"/>
            <p:cNvSpPr/>
            <p:nvPr/>
          </p:nvSpPr>
          <p:spPr>
            <a:xfrm rot="4506191">
              <a:off x="651782" y="3596602"/>
              <a:ext cx="514642" cy="1459182"/>
            </a:xfrm>
            <a:prstGeom prst="snip2Same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333525" y="4120052"/>
              <a:ext cx="180339" cy="180000"/>
            </a:xfrm>
            <a:prstGeom prst="ellipse">
              <a:avLst/>
            </a:prstGeom>
            <a:solidFill>
              <a:schemeClr val="bg1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ubtitle 2"/>
            <p:cNvSpPr txBox="1">
              <a:spLocks/>
            </p:cNvSpPr>
            <p:nvPr/>
          </p:nvSpPr>
          <p:spPr>
            <a:xfrm rot="20832779">
              <a:off x="-396432" y="4235429"/>
              <a:ext cx="1792288" cy="5284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r" defTabSz="914400" rtl="1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fa-IR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B Yekan" pitchFamily="2" charset="-78"/>
                </a:rPr>
                <a:t>داوطلبانه </a:t>
              </a:r>
              <a:r>
                <a:rPr kumimoji="0" lang="fa-IR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B Yekan" pitchFamily="2" charset="-78"/>
                </a:rPr>
                <a:t>اجباری</a:t>
              </a: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endParaRPr>
            </a:p>
          </p:txBody>
        </p:sp>
      </p:grpSp>
      <p:sp>
        <p:nvSpPr>
          <p:cNvPr id="54" name="Oval 53"/>
          <p:cNvSpPr/>
          <p:nvPr/>
        </p:nvSpPr>
        <p:spPr>
          <a:xfrm>
            <a:off x="1979712" y="4509120"/>
            <a:ext cx="180339" cy="180000"/>
          </a:xfrm>
          <a:prstGeom prst="ellipse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1668780" y="4545330"/>
            <a:ext cx="436880" cy="133350"/>
          </a:xfrm>
          <a:custGeom>
            <a:avLst/>
            <a:gdLst>
              <a:gd name="connsiteX0" fmla="*/ 53340 w 436880"/>
              <a:gd name="connsiteY0" fmla="*/ 133350 h 133350"/>
              <a:gd name="connsiteX1" fmla="*/ 0 w 436880"/>
              <a:gd name="connsiteY1" fmla="*/ 125730 h 133350"/>
              <a:gd name="connsiteX2" fmla="*/ 243840 w 436880"/>
              <a:gd name="connsiteY2" fmla="*/ 11430 h 133350"/>
              <a:gd name="connsiteX3" fmla="*/ 419100 w 436880"/>
              <a:gd name="connsiteY3" fmla="*/ 57150 h 133350"/>
              <a:gd name="connsiteX4" fmla="*/ 350520 w 436880"/>
              <a:gd name="connsiteY4" fmla="*/ 87630 h 133350"/>
              <a:gd name="connsiteX5" fmla="*/ 342900 w 436880"/>
              <a:gd name="connsiteY5" fmla="*/ 952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880" h="133350">
                <a:moveTo>
                  <a:pt x="53340" y="133350"/>
                </a:moveTo>
                <a:lnTo>
                  <a:pt x="0" y="125730"/>
                </a:lnTo>
                <a:cubicBezTo>
                  <a:pt x="31750" y="105410"/>
                  <a:pt x="173990" y="22860"/>
                  <a:pt x="243840" y="11430"/>
                </a:cubicBezTo>
                <a:cubicBezTo>
                  <a:pt x="313690" y="0"/>
                  <a:pt x="401320" y="44450"/>
                  <a:pt x="419100" y="57150"/>
                </a:cubicBezTo>
                <a:cubicBezTo>
                  <a:pt x="436880" y="69850"/>
                  <a:pt x="363220" y="81280"/>
                  <a:pt x="350520" y="87630"/>
                </a:cubicBezTo>
                <a:cubicBezTo>
                  <a:pt x="337820" y="93980"/>
                  <a:pt x="340360" y="94615"/>
                  <a:pt x="342900" y="9525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07504" y="1772816"/>
            <a:ext cx="8784976" cy="4896544"/>
          </a:xfrm>
          <a:prstGeom prst="roundRect">
            <a:avLst>
              <a:gd name="adj" fmla="val 433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79512" y="1844824"/>
            <a:ext cx="8640960" cy="4752528"/>
          </a:xfrm>
          <a:prstGeom prst="roundRect">
            <a:avLst>
              <a:gd name="adj" fmla="val 4332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37" name="Round Same Side Corner Rectangle 36"/>
          <p:cNvSpPr/>
          <p:nvPr/>
        </p:nvSpPr>
        <p:spPr>
          <a:xfrm>
            <a:off x="3851920" y="5552636"/>
            <a:ext cx="2158640" cy="900700"/>
          </a:xfrm>
          <a:prstGeom prst="round2SameRect">
            <a:avLst>
              <a:gd name="adj1" fmla="val 0"/>
              <a:gd name="adj2" fmla="val 31711"/>
            </a:avLst>
          </a:prstGeom>
          <a:solidFill>
            <a:srgbClr val="00B4F1"/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1600" dirty="0" smtClean="0">
                <a:cs typeface="B Yekan" pitchFamily="2" charset="-78"/>
              </a:rPr>
              <a:t>Amorphous</a:t>
            </a:r>
            <a:endParaRPr lang="fa-IR" sz="1600" dirty="0" smtClean="0">
              <a:cs typeface="B Yekan" pitchFamily="2" charset="-78"/>
            </a:endParaRPr>
          </a:p>
          <a:p>
            <a:pPr algn="ctr" rtl="1"/>
            <a:r>
              <a:rPr lang="fa-IR" sz="1600" dirty="0" smtClean="0">
                <a:cs typeface="B Yekan" pitchFamily="2" charset="-78"/>
              </a:rPr>
              <a:t>دارای نظم کوتاه برد</a:t>
            </a:r>
          </a:p>
          <a:p>
            <a:pPr algn="ctr" rtl="1"/>
            <a:r>
              <a:rPr lang="en-US" sz="1600" dirty="0" smtClean="0">
                <a:cs typeface="B Yekan" pitchFamily="2" charset="-78"/>
              </a:rPr>
              <a:t>Short Range Order</a:t>
            </a:r>
            <a:endParaRPr lang="en-US" sz="1600" dirty="0">
              <a:cs typeface="B Yekan" pitchFamily="2" charset="-78"/>
            </a:endParaRPr>
          </a:p>
        </p:txBody>
      </p:sp>
      <p:sp>
        <p:nvSpPr>
          <p:cNvPr id="47" name="Snip Diagonal Corner Rectangle 46"/>
          <p:cNvSpPr/>
          <p:nvPr/>
        </p:nvSpPr>
        <p:spPr>
          <a:xfrm>
            <a:off x="6660232" y="1963120"/>
            <a:ext cx="2016000" cy="1350000"/>
          </a:xfrm>
          <a:prstGeom prst="snip2DiagRect">
            <a:avLst/>
          </a:prstGeom>
          <a:solidFill>
            <a:srgbClr val="7030A0"/>
          </a:solidFill>
          <a:ln w="889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cs typeface="B Yekan" pitchFamily="2" charset="-78"/>
              </a:rPr>
              <a:t>نظم اتمی مواد</a:t>
            </a:r>
            <a:endParaRPr lang="en-US" sz="2400" dirty="0">
              <a:cs typeface="B Yekan" pitchFamily="2" charset="-78"/>
            </a:endParaRPr>
          </a:p>
        </p:txBody>
      </p:sp>
      <p:pic>
        <p:nvPicPr>
          <p:cNvPr id="41" name="Picture 40" descr="1352308771170_insulina.jpg"/>
          <p:cNvPicPr>
            <a:picLocks noChangeAspect="1"/>
          </p:cNvPicPr>
          <p:nvPr/>
        </p:nvPicPr>
        <p:blipFill>
          <a:blip r:embed="rId2" cstate="print">
            <a:lum bright="-10000" contrast="25000"/>
          </a:blip>
          <a:stretch>
            <a:fillRect/>
          </a:stretch>
        </p:blipFill>
        <p:spPr>
          <a:xfrm>
            <a:off x="3512774" y="2060848"/>
            <a:ext cx="2593888" cy="2779743"/>
          </a:xfrm>
          <a:prstGeom prst="snip2DiagRect">
            <a:avLst>
              <a:gd name="adj1" fmla="val 1669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 descr="1352308771170_insulina.jpg"/>
          <p:cNvPicPr>
            <a:picLocks noChangeAspect="1"/>
          </p:cNvPicPr>
          <p:nvPr/>
        </p:nvPicPr>
        <p:blipFill>
          <a:blip r:embed="rId3" cstate="print">
            <a:lum bright="-10000" contrast="25000"/>
          </a:blip>
          <a:stretch>
            <a:fillRect/>
          </a:stretch>
        </p:blipFill>
        <p:spPr>
          <a:xfrm flipH="1">
            <a:off x="691608" y="2060848"/>
            <a:ext cx="2593888" cy="2779743"/>
          </a:xfrm>
          <a:prstGeom prst="snip2DiagRect">
            <a:avLst>
              <a:gd name="adj1" fmla="val 1669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Snip Diagonal Corner Rectangle 27"/>
          <p:cNvSpPr/>
          <p:nvPr/>
        </p:nvSpPr>
        <p:spPr>
          <a:xfrm>
            <a:off x="3512774" y="5005068"/>
            <a:ext cx="2593888" cy="54066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0B4F1"/>
          </a:solidFill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cs typeface="B Yekan" pitchFamily="2" charset="-78"/>
              </a:rPr>
              <a:t>بی شکل</a:t>
            </a:r>
            <a:endParaRPr lang="en-US" sz="2400" dirty="0">
              <a:cs typeface="B Yekan" pitchFamily="2" charset="-78"/>
            </a:endParaRPr>
          </a:p>
        </p:txBody>
      </p:sp>
      <p:sp>
        <p:nvSpPr>
          <p:cNvPr id="38" name="Round Same Side Corner Rectangle 37"/>
          <p:cNvSpPr/>
          <p:nvPr/>
        </p:nvSpPr>
        <p:spPr>
          <a:xfrm>
            <a:off x="755576" y="5552636"/>
            <a:ext cx="2158640" cy="900700"/>
          </a:xfrm>
          <a:prstGeom prst="round2SameRect">
            <a:avLst>
              <a:gd name="adj1" fmla="val 0"/>
              <a:gd name="adj2" fmla="val 31711"/>
            </a:avLst>
          </a:prstGeom>
          <a:solidFill>
            <a:srgbClr val="F8682C"/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1600" dirty="0" smtClean="0">
                <a:cs typeface="B Yekan" pitchFamily="2" charset="-78"/>
              </a:rPr>
              <a:t>Crystalline</a:t>
            </a:r>
            <a:endParaRPr lang="fa-IR" sz="1600" dirty="0" smtClean="0">
              <a:cs typeface="B Yekan" pitchFamily="2" charset="-78"/>
            </a:endParaRPr>
          </a:p>
          <a:p>
            <a:pPr algn="ctr" rtl="1"/>
            <a:r>
              <a:rPr lang="fa-IR" sz="1600" dirty="0" smtClean="0">
                <a:cs typeface="B Yekan" pitchFamily="2" charset="-78"/>
              </a:rPr>
              <a:t>دارای نظم بلند برد</a:t>
            </a:r>
          </a:p>
          <a:p>
            <a:pPr algn="ctr" rtl="1"/>
            <a:r>
              <a:rPr lang="en-US" sz="1600" dirty="0" smtClean="0">
                <a:cs typeface="B Yekan" pitchFamily="2" charset="-78"/>
              </a:rPr>
              <a:t>Long Range Order</a:t>
            </a:r>
            <a:endParaRPr lang="en-US" sz="1600" dirty="0">
              <a:cs typeface="B Yekan" pitchFamily="2" charset="-78"/>
            </a:endParaRPr>
          </a:p>
        </p:txBody>
      </p:sp>
      <p:sp>
        <p:nvSpPr>
          <p:cNvPr id="35" name="Snip Diagonal Corner Rectangle 34"/>
          <p:cNvSpPr/>
          <p:nvPr/>
        </p:nvSpPr>
        <p:spPr>
          <a:xfrm flipH="1">
            <a:off x="691608" y="5005068"/>
            <a:ext cx="2593888" cy="54066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8682C"/>
          </a:solidFill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cs typeface="B Yekan" pitchFamily="2" charset="-78"/>
              </a:rPr>
              <a:t>بلورین</a:t>
            </a:r>
            <a:endParaRPr lang="en-US" sz="2400" dirty="0">
              <a:cs typeface="B Yekan" pitchFamily="2" charset="-78"/>
            </a:endParaRPr>
          </a:p>
        </p:txBody>
      </p:sp>
      <p:grpSp>
        <p:nvGrpSpPr>
          <p:cNvPr id="2" name="Group 31"/>
          <p:cNvGrpSpPr/>
          <p:nvPr/>
        </p:nvGrpSpPr>
        <p:grpSpPr>
          <a:xfrm>
            <a:off x="611560" y="116632"/>
            <a:ext cx="1512168" cy="1656184"/>
            <a:chOff x="5762915" y="2479195"/>
            <a:chExt cx="1779546" cy="1737938"/>
          </a:xfrm>
        </p:grpSpPr>
        <p:sp>
          <p:nvSpPr>
            <p:cNvPr id="26" name="Round Same Side Corner Rectangle 25"/>
            <p:cNvSpPr/>
            <p:nvPr/>
          </p:nvSpPr>
          <p:spPr>
            <a:xfrm>
              <a:off x="5762915" y="2479195"/>
              <a:ext cx="1779546" cy="1328392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4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5762915" y="3807592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rtl="1"/>
              <a:r>
                <a:rPr lang="fa-IR" sz="1400" dirty="0" smtClean="0">
                  <a:cs typeface="B Yekan" pitchFamily="2" charset="-78"/>
                </a:rPr>
                <a:t>انواع بلورها</a:t>
              </a:r>
              <a:endParaRPr lang="en-US" sz="1400" dirty="0">
                <a:cs typeface="B Yekan" pitchFamily="2" charset="-7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rot="2631951">
            <a:off x="1337159" y="489144"/>
            <a:ext cx="1590451" cy="1279816"/>
            <a:chOff x="6623341" y="3498167"/>
            <a:chExt cx="1590451" cy="1279816"/>
          </a:xfrm>
        </p:grpSpPr>
        <p:pic>
          <p:nvPicPr>
            <p:cNvPr id="20" name="Picture 19" descr="vector-mohr-www.barGGraph.com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693808" flipH="1">
              <a:off x="6623341" y="3498167"/>
              <a:ext cx="1590451" cy="127981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 rot="20485020">
              <a:off x="6897614" y="3754740"/>
              <a:ext cx="9813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3600" dirty="0" smtClean="0">
                  <a:solidFill>
                    <a:srgbClr val="C00000"/>
                  </a:solidFill>
                  <a:cs typeface="B Titr" pitchFamily="2" charset="-78"/>
                </a:rPr>
                <a:t>مرور</a:t>
              </a:r>
              <a:endParaRPr lang="en-US" sz="3600" dirty="0">
                <a:solidFill>
                  <a:srgbClr val="C00000"/>
                </a:solidFill>
                <a:cs typeface="B Titr" pitchFamily="2" charset="-78"/>
              </a:endParaRPr>
            </a:p>
          </p:txBody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635896" y="125760"/>
            <a:ext cx="3693096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Yekan" pitchFamily="2" charset="-78"/>
              </a:rPr>
              <a:t>حل تمرین بلورشناسی</a:t>
            </a:r>
            <a:endParaRPr lang="en-US" sz="3200" dirty="0"/>
          </a:p>
        </p:txBody>
      </p:sp>
      <p:pic>
        <p:nvPicPr>
          <p:cNvPr id="31" name="Picture 30" descr="free-vector-diamond-vector_006032_dmn 1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259744"/>
            <a:ext cx="1080120" cy="1295286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5868144" y="1028328"/>
            <a:ext cx="143224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اول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40" name="Round Single Corner Rectangle 39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1</a:t>
            </a:r>
            <a:endParaRPr lang="en-US" dirty="0">
              <a:cs typeface="B Yek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051720" y="125760"/>
            <a:ext cx="3693096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Yekan" pitchFamily="2" charset="-78"/>
              </a:rPr>
              <a:t>حل تمرین بلورشناسی</a:t>
            </a:r>
            <a:endParaRPr lang="en-US" sz="3200" dirty="0"/>
          </a:p>
        </p:txBody>
      </p:sp>
      <p:pic>
        <p:nvPicPr>
          <p:cNvPr id="24" name="Picture 23" descr="free-vector-diamond-vector_006032_dmn 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8149" y="404664"/>
            <a:ext cx="2869831" cy="112397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611560" y="116632"/>
            <a:ext cx="1512168" cy="1656184"/>
            <a:chOff x="5762915" y="2479195"/>
            <a:chExt cx="1779546" cy="1737938"/>
          </a:xfrm>
        </p:grpSpPr>
        <p:sp>
          <p:nvSpPr>
            <p:cNvPr id="1093" name="Round Same Side Corner Rectangle 1092"/>
            <p:cNvSpPr/>
            <p:nvPr/>
          </p:nvSpPr>
          <p:spPr>
            <a:xfrm>
              <a:off x="5762915" y="2479195"/>
              <a:ext cx="1779546" cy="1328392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94" name="Rectangle 1093"/>
            <p:cNvSpPr/>
            <p:nvPr/>
          </p:nvSpPr>
          <p:spPr>
            <a:xfrm>
              <a:off x="5762915" y="3807592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rtl="1"/>
              <a:r>
                <a:rPr lang="fa-IR" sz="1400" dirty="0" smtClean="0">
                  <a:cs typeface="B Yekan" pitchFamily="2" charset="-78"/>
                </a:rPr>
                <a:t>انواع بلورها</a:t>
              </a:r>
              <a:endParaRPr lang="en-US" sz="1400" dirty="0">
                <a:cs typeface="B Yekan" pitchFamily="2" charset="-78"/>
              </a:endParaRPr>
            </a:p>
          </p:txBody>
        </p:sp>
      </p:grp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btitle 2"/>
          <p:cNvSpPr txBox="1">
            <a:spLocks/>
          </p:cNvSpPr>
          <p:nvPr/>
        </p:nvSpPr>
        <p:spPr>
          <a:xfrm>
            <a:off x="-684584" y="1028328"/>
            <a:ext cx="6400800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دوم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pic>
        <p:nvPicPr>
          <p:cNvPr id="49" name="Picture 15"/>
          <p:cNvPicPr>
            <a:picLocks noGrp="1" noChangeAspect="1" noChangeArrowheads="1"/>
          </p:cNvPicPr>
          <p:nvPr>
            <p:ph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8" t="14845" r="3889" b="10324"/>
          <a:stretch>
            <a:fillRect/>
          </a:stretch>
        </p:blipFill>
        <p:spPr>
          <a:xfrm>
            <a:off x="847110" y="2129029"/>
            <a:ext cx="7248555" cy="4324307"/>
          </a:xfrm>
          <a:noFill/>
        </p:spPr>
      </p:pic>
      <p:grpSp>
        <p:nvGrpSpPr>
          <p:cNvPr id="4" name="Group 49"/>
          <p:cNvGrpSpPr/>
          <p:nvPr/>
        </p:nvGrpSpPr>
        <p:grpSpPr>
          <a:xfrm>
            <a:off x="755576" y="2057128"/>
            <a:ext cx="7540113" cy="4326359"/>
            <a:chOff x="490538" y="1340768"/>
            <a:chExt cx="8293100" cy="4758407"/>
          </a:xfrm>
        </p:grpSpPr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755576" y="1412503"/>
              <a:ext cx="4451498" cy="136842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r" rtl="1" eaLnBrk="1" hangingPunct="1"/>
              <a:endParaRPr lang="fa-IR"/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5646738" y="1340768"/>
              <a:ext cx="2879725" cy="144016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r" rtl="1" eaLnBrk="1" hangingPunct="1"/>
              <a:endParaRPr lang="fa-IR"/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490538" y="2924175"/>
              <a:ext cx="6480175" cy="172878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r" rtl="1" eaLnBrk="1" hangingPunct="1"/>
              <a:endParaRPr lang="fa-IR"/>
            </a:p>
          </p:txBody>
        </p:sp>
        <p:sp>
          <p:nvSpPr>
            <p:cNvPr id="54" name="AutoShape 20"/>
            <p:cNvSpPr>
              <a:spLocks noChangeArrowheads="1"/>
            </p:cNvSpPr>
            <p:nvPr/>
          </p:nvSpPr>
          <p:spPr bwMode="auto">
            <a:xfrm>
              <a:off x="7342188" y="2924175"/>
              <a:ext cx="1441450" cy="165735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r" rtl="1" eaLnBrk="1" hangingPunct="1"/>
              <a:endParaRPr lang="fa-IR"/>
            </a:p>
          </p:txBody>
        </p:sp>
        <p:sp>
          <p:nvSpPr>
            <p:cNvPr id="55" name="AutoShape 21"/>
            <p:cNvSpPr>
              <a:spLocks noChangeArrowheads="1"/>
            </p:cNvSpPr>
            <p:nvPr/>
          </p:nvSpPr>
          <p:spPr bwMode="auto">
            <a:xfrm>
              <a:off x="1259632" y="4797152"/>
              <a:ext cx="1224136" cy="113550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r" rtl="1" eaLnBrk="1" hangingPunct="1"/>
              <a:endParaRPr lang="fa-IR"/>
            </a:p>
          </p:txBody>
        </p:sp>
        <p:sp>
          <p:nvSpPr>
            <p:cNvPr id="56" name="AutoShape 22"/>
            <p:cNvSpPr>
              <a:spLocks noChangeArrowheads="1"/>
            </p:cNvSpPr>
            <p:nvPr/>
          </p:nvSpPr>
          <p:spPr bwMode="auto">
            <a:xfrm>
              <a:off x="3141648" y="4797425"/>
              <a:ext cx="2870024" cy="130175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r" rtl="1" eaLnBrk="1" hangingPunct="1"/>
              <a:endParaRPr lang="fa-IR"/>
            </a:p>
          </p:txBody>
        </p:sp>
        <p:sp>
          <p:nvSpPr>
            <p:cNvPr id="57" name="AutoShape 23"/>
            <p:cNvSpPr>
              <a:spLocks noChangeArrowheads="1"/>
            </p:cNvSpPr>
            <p:nvPr/>
          </p:nvSpPr>
          <p:spPr bwMode="auto">
            <a:xfrm>
              <a:off x="6444208" y="4797152"/>
              <a:ext cx="1533525" cy="1223863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r" rtl="1" eaLnBrk="1" hangingPunct="1"/>
              <a:endParaRPr lang="fa-IR"/>
            </a:p>
          </p:txBody>
        </p:sp>
      </p:grpSp>
      <p:grpSp>
        <p:nvGrpSpPr>
          <p:cNvPr id="21" name="Group 20"/>
          <p:cNvGrpSpPr/>
          <p:nvPr/>
        </p:nvGrpSpPr>
        <p:grpSpPr>
          <a:xfrm rot="2631951">
            <a:off x="1337159" y="489144"/>
            <a:ext cx="1590451" cy="1279816"/>
            <a:chOff x="6623341" y="3498167"/>
            <a:chExt cx="1590451" cy="1279816"/>
          </a:xfrm>
        </p:grpSpPr>
        <p:pic>
          <p:nvPicPr>
            <p:cNvPr id="23" name="Picture 22" descr="vector-mohr-www.barGGraph.com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693808" flipH="1">
              <a:off x="6623341" y="3498167"/>
              <a:ext cx="1590451" cy="127981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 rot="20485020">
              <a:off x="6897614" y="3754740"/>
              <a:ext cx="9813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3600" dirty="0" smtClean="0">
                  <a:solidFill>
                    <a:srgbClr val="C00000"/>
                  </a:solidFill>
                  <a:cs typeface="B Titr" pitchFamily="2" charset="-78"/>
                </a:rPr>
                <a:t>مرور</a:t>
              </a:r>
              <a:endParaRPr lang="en-US" sz="3600" dirty="0">
                <a:solidFill>
                  <a:srgbClr val="C00000"/>
                </a:solidFill>
                <a:cs typeface="B Titr" pitchFamily="2" charset="-78"/>
              </a:endParaRPr>
            </a:p>
          </p:txBody>
        </p:sp>
      </p:grpSp>
      <p:sp>
        <p:nvSpPr>
          <p:cNvPr id="26" name="Round Single Corner Rectangle 25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2</a:t>
            </a:r>
            <a:endParaRPr lang="en-US" dirty="0">
              <a:cs typeface="B Yek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>
                <a:lnSpc>
                  <a:spcPct val="200000"/>
                </a:lnSpc>
              </a:pPr>
              <a:r>
                <a:rPr lang="fa-IR" sz="2400" dirty="0" smtClean="0">
                  <a:solidFill>
                    <a:schemeClr val="tx1"/>
                  </a:solidFill>
                  <a:cs typeface="B Yekan" pitchFamily="2" charset="-78"/>
                </a:rPr>
                <a:t>محاسبات ماده بالک</a:t>
              </a:r>
            </a:p>
            <a:p>
              <a:pPr algn="ctr" rtl="1">
                <a:lnSpc>
                  <a:spcPct val="200000"/>
                </a:lnSpc>
              </a:pPr>
              <a:r>
                <a:rPr lang="fa-IR" sz="2400" dirty="0" smtClean="0">
                  <a:solidFill>
                    <a:schemeClr val="tx1"/>
                  </a:solidFill>
                  <a:cs typeface="B Yekan" pitchFamily="2" charset="-78"/>
                </a:rPr>
                <a:t>محاسبه چگالی نظری</a:t>
              </a:r>
            </a:p>
            <a:p>
              <a:pPr algn="ctr" rtl="1">
                <a:lnSpc>
                  <a:spcPct val="200000"/>
                </a:lnSpc>
              </a:pPr>
              <a:r>
                <a:rPr lang="fa-IR" sz="2400" dirty="0" smtClean="0">
                  <a:solidFill>
                    <a:schemeClr val="tx1"/>
                  </a:solidFill>
                  <a:cs typeface="B Yekan" pitchFamily="2" charset="-78"/>
                </a:rPr>
                <a:t>محاسبه ثابت شبکه</a:t>
              </a:r>
              <a:endParaRPr lang="en-US" sz="2400" dirty="0" smtClean="0">
                <a:solidFill>
                  <a:schemeClr val="tx1"/>
                </a:solidFill>
                <a:cs typeface="B Yekan" pitchFamily="2" charset="-78"/>
              </a:endParaRPr>
            </a:p>
            <a:p>
              <a:pPr algn="ctr" rtl="1">
                <a:lnSpc>
                  <a:spcPct val="200000"/>
                </a:lnSpc>
              </a:pPr>
              <a:r>
                <a:rPr lang="fa-IR" sz="2400" dirty="0" smtClean="0">
                  <a:solidFill>
                    <a:schemeClr val="tx1"/>
                  </a:solidFill>
                  <a:cs typeface="B Yekan" pitchFamily="2" charset="-78"/>
                </a:rPr>
                <a:t>پیش بینی شبکه بلوری</a:t>
              </a:r>
            </a:p>
            <a:p>
              <a:pPr algn="ctr" rtl="1">
                <a:lnSpc>
                  <a:spcPct val="200000"/>
                </a:lnSpc>
              </a:pPr>
              <a:r>
                <a:rPr lang="fa-IR" sz="2400" dirty="0" smtClean="0">
                  <a:solidFill>
                    <a:schemeClr val="tx1"/>
                  </a:solidFill>
                  <a:cs typeface="B Yekan" pitchFamily="2" charset="-78"/>
                </a:rPr>
                <a:t>تغییر حجم در استحاله های فازی</a:t>
              </a:r>
            </a:p>
          </p:txBody>
        </p:sp>
      </p:grp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free-vector-diamond-vector_006032_dmn 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838" y="259744"/>
            <a:ext cx="1031116" cy="1295286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851920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796136" y="1028328"/>
            <a:ext cx="1504256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سوم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grpSp>
        <p:nvGrpSpPr>
          <p:cNvPr id="18" name="Group 31"/>
          <p:cNvGrpSpPr/>
          <p:nvPr/>
        </p:nvGrpSpPr>
        <p:grpSpPr>
          <a:xfrm>
            <a:off x="611560" y="105510"/>
            <a:ext cx="1512000" cy="1656000"/>
            <a:chOff x="5762915" y="2479198"/>
            <a:chExt cx="1779546" cy="1737935"/>
          </a:xfrm>
          <a:effectLst/>
        </p:grpSpPr>
        <p:sp>
          <p:nvSpPr>
            <p:cNvPr id="19" name="Round Same Side Corner Rectangle 18"/>
            <p:cNvSpPr/>
            <p:nvPr/>
          </p:nvSpPr>
          <p:spPr>
            <a:xfrm>
              <a:off x="5762915" y="2479198"/>
              <a:ext cx="1779546" cy="1328393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5762915" y="3807592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390" dirty="0" smtClean="0">
                  <a:cs typeface="B Yekan" pitchFamily="2" charset="-78"/>
                </a:rPr>
                <a:t>محاسبات بلورشناسی</a:t>
              </a:r>
              <a:endParaRPr lang="en-US" sz="1390" dirty="0">
                <a:cs typeface="B Yekan" pitchFamily="2" charset="-7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 rot="2631951">
            <a:off x="1337159" y="489144"/>
            <a:ext cx="1590451" cy="1279816"/>
            <a:chOff x="6623341" y="3498167"/>
            <a:chExt cx="1590451" cy="1279816"/>
          </a:xfrm>
        </p:grpSpPr>
        <p:pic>
          <p:nvPicPr>
            <p:cNvPr id="16" name="Picture 15" descr="vector-mohr-www.barGGraph.com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693808" flipH="1">
              <a:off x="6623341" y="3498167"/>
              <a:ext cx="1590451" cy="127981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20485020">
              <a:off x="6897614" y="3754740"/>
              <a:ext cx="9813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3600" dirty="0" smtClean="0">
                  <a:solidFill>
                    <a:srgbClr val="C00000"/>
                  </a:solidFill>
                  <a:cs typeface="B Titr" pitchFamily="2" charset="-78"/>
                </a:rPr>
                <a:t>مرور</a:t>
              </a:r>
              <a:endParaRPr lang="en-US" sz="3600" dirty="0">
                <a:solidFill>
                  <a:srgbClr val="C00000"/>
                </a:solidFill>
                <a:cs typeface="B Titr" pitchFamily="2" charset="-78"/>
              </a:endParaRPr>
            </a:p>
          </p:txBody>
        </p:sp>
      </p:grpSp>
      <p:sp>
        <p:nvSpPr>
          <p:cNvPr id="21" name="Round Single Corner Rectangle 20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3</a:t>
            </a:r>
            <a:endParaRPr lang="en-US" dirty="0">
              <a:cs typeface="B Yek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rtl="1">
                <a:lnSpc>
                  <a:spcPct val="200000"/>
                </a:lnSpc>
              </a:pPr>
              <a:endParaRPr lang="fa-IR" sz="800" dirty="0" smtClean="0">
                <a:solidFill>
                  <a:schemeClr val="tx1"/>
                </a:solidFill>
                <a:cs typeface="B Yekan" pitchFamily="2" charset="-78"/>
              </a:endParaRPr>
            </a:p>
            <a:p>
              <a:pPr algn="r" rtl="1">
                <a:lnSpc>
                  <a:spcPct val="200000"/>
                </a:lnSpc>
              </a:pPr>
              <a:endParaRPr lang="en-US" sz="1600" dirty="0">
                <a:solidFill>
                  <a:schemeClr val="tx1"/>
                </a:solidFill>
                <a:cs typeface="B Yekan" pitchFamily="2" charset="-78"/>
              </a:endParaRPr>
            </a:p>
          </p:txBody>
        </p:sp>
      </p:grp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51920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B05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dirty="0" smtClean="0">
                <a:cs typeface="B Yekan" pitchFamily="2" charset="-78"/>
              </a:rPr>
              <a:t>فضاهای بی نشین</a:t>
            </a:r>
            <a:endParaRPr lang="en-US" sz="2000" dirty="0">
              <a:cs typeface="B Yekan" pitchFamily="2" charset="-78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508104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چهارم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pic>
        <p:nvPicPr>
          <p:cNvPr id="15" name="Picture 14" descr="free-vector-diamond-vector_006032_dmn 1 (1).jpg"/>
          <p:cNvPicPr>
            <a:picLocks noChangeAspect="1"/>
          </p:cNvPicPr>
          <p:nvPr/>
        </p:nvPicPr>
        <p:blipFill>
          <a:blip r:embed="rId2" cstate="print"/>
          <a:srcRect l="-4320" t="-4320" r="-4320" b="-4320"/>
          <a:stretch>
            <a:fillRect/>
          </a:stretch>
        </p:blipFill>
        <p:spPr>
          <a:xfrm>
            <a:off x="7395795" y="260648"/>
            <a:ext cx="1487348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7" name="Round Single Corner Rectangle 16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4</a:t>
            </a:r>
            <a:endParaRPr lang="en-US" dirty="0">
              <a:cs typeface="B Yekan" pitchFamily="2" charset="-78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611560" y="116632"/>
            <a:ext cx="1512000" cy="1656000"/>
            <a:chOff x="5762915" y="2479198"/>
            <a:chExt cx="1779546" cy="1737935"/>
          </a:xfrm>
          <a:effectLst/>
        </p:grpSpPr>
        <p:sp>
          <p:nvSpPr>
            <p:cNvPr id="24" name="Round Same Side Corner Rectangle 23"/>
            <p:cNvSpPr/>
            <p:nvPr/>
          </p:nvSpPr>
          <p:spPr>
            <a:xfrm>
              <a:off x="5762915" y="2479198"/>
              <a:ext cx="1779546" cy="1328393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5762915" y="3807592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600" dirty="0" smtClean="0">
                  <a:cs typeface="B Yekan" pitchFamily="2" charset="-78"/>
                </a:rPr>
                <a:t>شبکه های یونی</a:t>
              </a:r>
              <a:endParaRPr lang="en-US" sz="1600" dirty="0">
                <a:cs typeface="B Yekan" pitchFamily="2" charset="-78"/>
              </a:endParaRPr>
            </a:p>
          </p:txBody>
        </p:sp>
      </p:grpSp>
      <p:pic>
        <p:nvPicPr>
          <p:cNvPr id="18" name="Picture 17" descr="closepack_tetrahedr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9842" y="3202805"/>
            <a:ext cx="2604606" cy="2236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closepack_tetrahedr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1160" y="2924944"/>
            <a:ext cx="5350960" cy="2607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1" name="Group 20"/>
          <p:cNvGrpSpPr/>
          <p:nvPr/>
        </p:nvGrpSpPr>
        <p:grpSpPr>
          <a:xfrm rot="2631951">
            <a:off x="1337159" y="489144"/>
            <a:ext cx="1590451" cy="1279816"/>
            <a:chOff x="6623341" y="3498167"/>
            <a:chExt cx="1590451" cy="1279816"/>
          </a:xfrm>
        </p:grpSpPr>
        <p:pic>
          <p:nvPicPr>
            <p:cNvPr id="22" name="Picture 21" descr="vector-mohr-www.barGGraph.com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693808" flipH="1">
              <a:off x="6623341" y="3498167"/>
              <a:ext cx="1590451" cy="127981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rot="20485020">
              <a:off x="6897614" y="3754740"/>
              <a:ext cx="9813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3600" dirty="0" smtClean="0">
                  <a:solidFill>
                    <a:srgbClr val="C00000"/>
                  </a:solidFill>
                  <a:cs typeface="B Titr" pitchFamily="2" charset="-78"/>
                </a:rPr>
                <a:t>مرور</a:t>
              </a:r>
              <a:endParaRPr lang="en-US" sz="3600" dirty="0">
                <a:solidFill>
                  <a:srgbClr val="C00000"/>
                </a:solidFill>
                <a:cs typeface="B Titr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rtl="1">
                <a:lnSpc>
                  <a:spcPct val="200000"/>
                </a:lnSpc>
              </a:pPr>
              <a:endParaRPr lang="fa-IR" sz="800" dirty="0" smtClean="0">
                <a:solidFill>
                  <a:schemeClr val="tx1"/>
                </a:solidFill>
                <a:cs typeface="B Yekan" pitchFamily="2" charset="-78"/>
              </a:endParaRPr>
            </a:p>
          </p:txBody>
        </p:sp>
      </p:grpSp>
      <p:cxnSp>
        <p:nvCxnSpPr>
          <p:cNvPr id="59" name="Shape 58"/>
          <p:cNvCxnSpPr/>
          <p:nvPr/>
        </p:nvCxnSpPr>
        <p:spPr>
          <a:xfrm>
            <a:off x="6804248" y="4276328"/>
            <a:ext cx="239720" cy="1113656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hape 59"/>
          <p:cNvCxnSpPr/>
          <p:nvPr/>
        </p:nvCxnSpPr>
        <p:spPr>
          <a:xfrm flipH="1">
            <a:off x="7428624" y="4276328"/>
            <a:ext cx="239720" cy="1113656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B05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مختصات بلورشناسی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7" name="Round Single Corner Rectangle 16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5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851920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5508104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پنجم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grpSp>
        <p:nvGrpSpPr>
          <p:cNvPr id="22" name="Group 31"/>
          <p:cNvGrpSpPr/>
          <p:nvPr/>
        </p:nvGrpSpPr>
        <p:grpSpPr>
          <a:xfrm>
            <a:off x="611560" y="116632"/>
            <a:ext cx="1512168" cy="1656000"/>
            <a:chOff x="5762915" y="2479199"/>
            <a:chExt cx="1779546" cy="1737934"/>
          </a:xfrm>
          <a:effectLst/>
        </p:grpSpPr>
        <p:sp>
          <p:nvSpPr>
            <p:cNvPr id="23" name="Round Same Side Corner Rectangle 22"/>
            <p:cNvSpPr/>
            <p:nvPr/>
          </p:nvSpPr>
          <p:spPr>
            <a:xfrm>
              <a:off x="5762915" y="2479199"/>
              <a:ext cx="1779546" cy="1328394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5762915" y="3807592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400" dirty="0" smtClean="0">
                  <a:cs typeface="B Yekan" pitchFamily="2" charset="-78"/>
                </a:rPr>
                <a:t>مختصات بلورشناسی</a:t>
              </a:r>
              <a:endParaRPr lang="en-US" sz="1400" dirty="0">
                <a:cs typeface="B Yekan" pitchFamily="2" charset="-78"/>
              </a:endParaRPr>
            </a:p>
          </p:txBody>
        </p:sp>
      </p:grpSp>
      <p:pic>
        <p:nvPicPr>
          <p:cNvPr id="35" name="Picture 34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884275"/>
            <a:ext cx="3766264" cy="2754752"/>
          </a:xfrm>
          <a:prstGeom prst="rect">
            <a:avLst/>
          </a:prstGeom>
        </p:spPr>
      </p:pic>
      <p:cxnSp>
        <p:nvCxnSpPr>
          <p:cNvPr id="40" name="Shape 39"/>
          <p:cNvCxnSpPr/>
          <p:nvPr/>
        </p:nvCxnSpPr>
        <p:spPr>
          <a:xfrm>
            <a:off x="5436096" y="4276328"/>
            <a:ext cx="239720" cy="1113656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hape 55"/>
          <p:cNvCxnSpPr/>
          <p:nvPr/>
        </p:nvCxnSpPr>
        <p:spPr>
          <a:xfrm flipH="1">
            <a:off x="6060472" y="4276328"/>
            <a:ext cx="239720" cy="1113656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4860032" y="3933056"/>
            <a:ext cx="653008" cy="653008"/>
          </a:xfrm>
          <a:prstGeom prst="roundRect">
            <a:avLst/>
          </a:prstGeom>
          <a:solidFill>
            <a:srgbClr val="FFC3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37" name="Rounded Rectangle 36"/>
          <p:cNvSpPr/>
          <p:nvPr/>
        </p:nvSpPr>
        <p:spPr>
          <a:xfrm>
            <a:off x="6239036" y="3933056"/>
            <a:ext cx="653008" cy="653008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38" name="Rounded Rectangle 37"/>
          <p:cNvSpPr/>
          <p:nvPr/>
        </p:nvSpPr>
        <p:spPr>
          <a:xfrm>
            <a:off x="7618040" y="3933056"/>
            <a:ext cx="653008" cy="653008"/>
          </a:xfrm>
          <a:prstGeom prst="roundRect">
            <a:avLst/>
          </a:prstGeom>
          <a:solidFill>
            <a:srgbClr val="00B4F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57" name="Rounded Rectangle 56"/>
          <p:cNvSpPr/>
          <p:nvPr/>
        </p:nvSpPr>
        <p:spPr>
          <a:xfrm>
            <a:off x="5549534" y="5445224"/>
            <a:ext cx="653008" cy="653008"/>
          </a:xfrm>
          <a:prstGeom prst="roundRect">
            <a:avLst/>
          </a:prstGeom>
          <a:solidFill>
            <a:srgbClr val="F8682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γ</a:t>
            </a:r>
            <a:endParaRPr lang="en-US" sz="3200" dirty="0"/>
          </a:p>
        </p:txBody>
      </p:sp>
      <p:sp>
        <p:nvSpPr>
          <p:cNvPr id="58" name="Rounded Rectangle 57"/>
          <p:cNvSpPr/>
          <p:nvPr/>
        </p:nvSpPr>
        <p:spPr>
          <a:xfrm>
            <a:off x="6928538" y="5445224"/>
            <a:ext cx="653008" cy="653008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α</a:t>
            </a:r>
            <a:endParaRPr lang="en-US" sz="3200" dirty="0"/>
          </a:p>
        </p:txBody>
      </p:sp>
      <p:cxnSp>
        <p:nvCxnSpPr>
          <p:cNvPr id="69" name="Shape 68"/>
          <p:cNvCxnSpPr>
            <a:stCxn id="38" idx="0"/>
          </p:cNvCxnSpPr>
          <p:nvPr/>
        </p:nvCxnSpPr>
        <p:spPr>
          <a:xfrm rot="16200000" flipV="1">
            <a:off x="7038514" y="3027025"/>
            <a:ext cx="864095" cy="947967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hape 69"/>
          <p:cNvCxnSpPr>
            <a:stCxn id="36" idx="0"/>
          </p:cNvCxnSpPr>
          <p:nvPr/>
        </p:nvCxnSpPr>
        <p:spPr>
          <a:xfrm rot="5400000" flipH="1" flipV="1">
            <a:off x="5220073" y="3035425"/>
            <a:ext cx="864095" cy="931169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6228184" y="2708920"/>
            <a:ext cx="653008" cy="653008"/>
          </a:xfrm>
          <a:prstGeom prst="roundRect">
            <a:avLst/>
          </a:prstGeom>
          <a:solidFill>
            <a:srgbClr val="91C3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β</a:t>
            </a:r>
            <a:endParaRPr lang="en-US" sz="3200" dirty="0"/>
          </a:p>
        </p:txBody>
      </p:sp>
      <p:pic>
        <p:nvPicPr>
          <p:cNvPr id="28" name="Picture 27" descr="free-vector-diamond-vector_006032_dmn 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5795" y="282255"/>
            <a:ext cx="1487348" cy="118092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7" name="Group 26"/>
          <p:cNvGrpSpPr/>
          <p:nvPr/>
        </p:nvGrpSpPr>
        <p:grpSpPr>
          <a:xfrm rot="2631951">
            <a:off x="1337159" y="489144"/>
            <a:ext cx="1590451" cy="1279816"/>
            <a:chOff x="6623341" y="3498167"/>
            <a:chExt cx="1590451" cy="1279816"/>
          </a:xfrm>
        </p:grpSpPr>
        <p:pic>
          <p:nvPicPr>
            <p:cNvPr id="30" name="Picture 29" descr="vector-mohr-www.barGGraph.com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693808" flipH="1">
              <a:off x="6623341" y="3498167"/>
              <a:ext cx="1590451" cy="127981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 rot="20485020">
              <a:off x="6897614" y="3754740"/>
              <a:ext cx="9813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3600" dirty="0" smtClean="0">
                  <a:solidFill>
                    <a:srgbClr val="C00000"/>
                  </a:solidFill>
                  <a:cs typeface="B Titr" pitchFamily="2" charset="-78"/>
                </a:rPr>
                <a:t>مرور</a:t>
              </a:r>
              <a:endParaRPr lang="en-US" sz="3600" dirty="0">
                <a:solidFill>
                  <a:srgbClr val="C00000"/>
                </a:solidFill>
                <a:cs typeface="B Titr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2749</TotalTime>
  <Words>559</Words>
  <Application>Microsoft Office PowerPoint</Application>
  <PresentationFormat>On-screen Show (4:3)</PresentationFormat>
  <Paragraphs>185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B Yekan</vt:lpstr>
      <vt:lpstr>Aharoni</vt:lpstr>
      <vt:lpstr>IRDast Nevis</vt:lpstr>
      <vt:lpstr>B Titr</vt:lpstr>
      <vt:lpstr>굴림</vt:lpstr>
      <vt:lpstr>Times New Roman</vt:lpstr>
      <vt:lpstr>Symbol</vt:lpstr>
      <vt:lpstr>B Nazanin</vt:lpstr>
      <vt:lpstr>Office Theme</vt:lpstr>
      <vt:lpstr>1_Office Theme</vt:lpstr>
      <vt:lpstr>Slide 1</vt:lpstr>
      <vt:lpstr>حل تمرین بلورشناسی</vt:lpstr>
      <vt:lpstr>Slide 3</vt:lpstr>
      <vt:lpstr>Slide 4</vt:lpstr>
      <vt:lpstr>حل تمرین بلورشناسی</vt:lpstr>
      <vt:lpstr>حل تمرین بلورشناسی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و بی نگاه تو نتوانم رفت 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 XP</dc:creator>
  <cp:lastModifiedBy>WIN XP</cp:lastModifiedBy>
  <cp:revision>490</cp:revision>
  <dcterms:created xsi:type="dcterms:W3CDTF">2015-01-31T17:42:16Z</dcterms:created>
  <dcterms:modified xsi:type="dcterms:W3CDTF">2015-04-11T00:41:36Z</dcterms:modified>
</cp:coreProperties>
</file>