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56" r:id="rId8"/>
    <p:sldMasterId id="2147483768" r:id="rId9"/>
    <p:sldMasterId id="2147483804" r:id="rId10"/>
    <p:sldMasterId id="2147483816" r:id="rId11"/>
    <p:sldMasterId id="2147483828" r:id="rId12"/>
  </p:sldMasterIdLst>
  <p:sldIdLst>
    <p:sldId id="256" r:id="rId13"/>
    <p:sldId id="296" r:id="rId14"/>
    <p:sldId id="257" r:id="rId15"/>
    <p:sldId id="258" r:id="rId16"/>
    <p:sldId id="259" r:id="rId17"/>
    <p:sldId id="260" r:id="rId18"/>
    <p:sldId id="261" r:id="rId19"/>
    <p:sldId id="263" r:id="rId20"/>
    <p:sldId id="262" r:id="rId21"/>
    <p:sldId id="264" r:id="rId22"/>
    <p:sldId id="265" r:id="rId23"/>
    <p:sldId id="266" r:id="rId24"/>
    <p:sldId id="267" r:id="rId25"/>
    <p:sldId id="268" r:id="rId26"/>
    <p:sldId id="269" r:id="rId27"/>
    <p:sldId id="270" r:id="rId28"/>
    <p:sldId id="271" r:id="rId29"/>
    <p:sldId id="272" r:id="rId30"/>
    <p:sldId id="301"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FF33"/>
    <a:srgbClr val="FF0066"/>
    <a:srgbClr val="ECE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0"/>
  </p:normalViewPr>
  <p:slideViewPr>
    <p:cSldViewPr>
      <p:cViewPr>
        <p:scale>
          <a:sx n="75" d="100"/>
          <a:sy n="75" d="100"/>
        </p:scale>
        <p:origin x="-135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776F69F-6471-4436-AF1E-2C623D7E6AD7}" type="datetimeFigureOut">
              <a:rPr lang="en-US" smtClean="0"/>
              <a:pPr/>
              <a:t>10/15/2014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E0F7A1D-EB84-416C-AF59-DAF66FC352F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776F69F-6471-4436-AF1E-2C623D7E6AD7}" type="datetimeFigureOut">
              <a:rPr lang="en-US" smtClean="0"/>
              <a:pPr/>
              <a:t>10/15/2014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776F69F-6471-4436-AF1E-2C623D7E6AD7}" type="datetimeFigureOut">
              <a:rPr lang="en-US" smtClean="0"/>
              <a:pPr/>
              <a:t>10/15/2014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0F7A1D-EB84-416C-AF59-DAF66FC35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E0F7A1D-EB84-416C-AF59-DAF66FC352F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E0F7A1D-EB84-416C-AF59-DAF66FC352F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776F69F-6471-4436-AF1E-2C623D7E6AD7}" type="datetimeFigureOut">
              <a:rPr lang="en-US" smtClean="0"/>
              <a:pPr/>
              <a:t>10/15/2014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E0F7A1D-EB84-416C-AF59-DAF66FC352F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E0F7A1D-EB84-416C-AF59-DAF66FC352F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E0F7A1D-EB84-416C-AF59-DAF66FC35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76F69F-6471-4436-AF1E-2C623D7E6AD7}" type="datetimeFigureOut">
              <a:rPr lang="en-US" smtClean="0"/>
              <a:pPr/>
              <a:t>10/15/2014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0F7A1D-EB84-416C-AF59-DAF66FC352FF}"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0F7A1D-EB84-416C-AF59-DAF66FC352F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16" name="Slide Number Placeholder 15"/>
          <p:cNvSpPr>
            <a:spLocks noGrp="1"/>
          </p:cNvSpPr>
          <p:nvPr>
            <p:ph type="sldNum" sz="quarter" idx="11"/>
          </p:nvPr>
        </p:nvSpPr>
        <p:spPr/>
        <p:txBody>
          <a:bodyPr/>
          <a:lstStyle/>
          <a:p>
            <a:fld id="{BE0F7A1D-EB84-416C-AF59-DAF66FC352F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776F69F-6471-4436-AF1E-2C623D7E6AD7}" type="datetimeFigureOut">
              <a:rPr lang="en-US" smtClean="0"/>
              <a:pPr/>
              <a:t>10/15/2014</a:t>
            </a:fld>
            <a:endParaRPr lang="en-US"/>
          </a:p>
        </p:txBody>
      </p:sp>
      <p:sp>
        <p:nvSpPr>
          <p:cNvPr id="15" name="Slide Number Placeholder 14"/>
          <p:cNvSpPr>
            <a:spLocks noGrp="1"/>
          </p:cNvSpPr>
          <p:nvPr>
            <p:ph type="sldNum" sz="quarter" idx="15"/>
          </p:nvPr>
        </p:nvSpPr>
        <p:spPr/>
        <p:txBody>
          <a:bodyPr/>
          <a:lstStyle>
            <a:lvl1pPr algn="ctr">
              <a:defRPr/>
            </a:lvl1pPr>
          </a:lstStyle>
          <a:p>
            <a:fld id="{BE0F7A1D-EB84-416C-AF59-DAF66FC352F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7A1D-EB84-416C-AF59-DAF66FC352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5"/>
          </p:nvPr>
        </p:nvSpPr>
        <p:spPr/>
        <p:txBody>
          <a:bodyPr/>
          <a:lstStyle/>
          <a:p>
            <a:fld id="{BE0F7A1D-EB84-416C-AF59-DAF66FC352F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1"/>
          </p:nvPr>
        </p:nvSpPr>
        <p:spPr/>
        <p:txBody>
          <a:bodyPr/>
          <a:lstStyle/>
          <a:p>
            <a:fld id="{BE0F7A1D-EB84-416C-AF59-DAF66FC352F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776F69F-6471-4436-AF1E-2C623D7E6AD7}" type="datetimeFigureOut">
              <a:rPr lang="en-US" smtClean="0"/>
              <a:pPr/>
              <a:t>10/15/2014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E0F7A1D-EB84-416C-AF59-DAF66FC352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5"/>
          </p:nvPr>
        </p:nvSpPr>
        <p:spPr/>
        <p:txBody>
          <a:bodyPr rtlCol="0"/>
          <a:lstStyle/>
          <a:p>
            <a:fld id="{BE0F7A1D-EB84-416C-AF59-DAF66FC352F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E0F7A1D-EB84-416C-AF59-DAF66FC35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776F69F-6471-4436-AF1E-2C623D7E6AD7}" type="datetimeFigureOut">
              <a:rPr lang="en-US" smtClean="0"/>
              <a:pPr/>
              <a:t>10/15/2014</a:t>
            </a:fld>
            <a:endParaRPr lang="en-US"/>
          </a:p>
        </p:txBody>
      </p:sp>
      <p:sp>
        <p:nvSpPr>
          <p:cNvPr id="7" name="Slide Number Placeholder 6"/>
          <p:cNvSpPr>
            <a:spLocks noGrp="1"/>
          </p:cNvSpPr>
          <p:nvPr>
            <p:ph type="sldNum" sz="quarter" idx="11"/>
          </p:nvPr>
        </p:nvSpPr>
        <p:spPr/>
        <p:txBody>
          <a:bodyPr rtlCol="0"/>
          <a:lstStyle/>
          <a:p>
            <a:fld id="{BE0F7A1D-EB84-416C-AF59-DAF66FC352F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776F69F-6471-4436-AF1E-2C623D7E6AD7}" type="datetimeFigureOut">
              <a:rPr lang="en-US" smtClean="0"/>
              <a:pPr/>
              <a:t>10/15/2014</a:t>
            </a:fld>
            <a:endParaRPr lang="en-US"/>
          </a:p>
        </p:txBody>
      </p:sp>
      <p:sp>
        <p:nvSpPr>
          <p:cNvPr id="22" name="Slide Number Placeholder 21"/>
          <p:cNvSpPr>
            <a:spLocks noGrp="1"/>
          </p:cNvSpPr>
          <p:nvPr>
            <p:ph type="sldNum" sz="quarter" idx="15"/>
          </p:nvPr>
        </p:nvSpPr>
        <p:spPr/>
        <p:txBody>
          <a:bodyPr rtlCol="0"/>
          <a:lstStyle/>
          <a:p>
            <a:fld id="{BE0F7A1D-EB84-416C-AF59-DAF66FC352F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776F69F-6471-4436-AF1E-2C623D7E6AD7}" type="datetimeFigureOut">
              <a:rPr lang="en-US" smtClean="0"/>
              <a:pPr/>
              <a:t>10/15/2014</a:t>
            </a:fld>
            <a:endParaRPr lang="en-US"/>
          </a:p>
        </p:txBody>
      </p:sp>
      <p:sp>
        <p:nvSpPr>
          <p:cNvPr id="18" name="Slide Number Placeholder 17"/>
          <p:cNvSpPr>
            <a:spLocks noGrp="1"/>
          </p:cNvSpPr>
          <p:nvPr>
            <p:ph type="sldNum" sz="quarter" idx="11"/>
          </p:nvPr>
        </p:nvSpPr>
        <p:spPr/>
        <p:txBody>
          <a:bodyPr rtlCol="0"/>
          <a:lstStyle/>
          <a:p>
            <a:fld id="{BE0F7A1D-EB84-416C-AF59-DAF66FC352F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0F7A1D-EB84-416C-AF59-DAF66FC35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E0F7A1D-EB84-416C-AF59-DAF66FC352F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16" name="Slide Number Placeholder 15"/>
          <p:cNvSpPr>
            <a:spLocks noGrp="1"/>
          </p:cNvSpPr>
          <p:nvPr>
            <p:ph type="sldNum" sz="quarter" idx="11"/>
          </p:nvPr>
        </p:nvSpPr>
        <p:spPr/>
        <p:txBody>
          <a:bodyPr/>
          <a:lstStyle/>
          <a:p>
            <a:fld id="{BE0F7A1D-EB84-416C-AF59-DAF66FC352F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776F69F-6471-4436-AF1E-2C623D7E6AD7}" type="datetimeFigureOut">
              <a:rPr lang="en-US" smtClean="0"/>
              <a:pPr/>
              <a:t>10/15/2014</a:t>
            </a:fld>
            <a:endParaRPr lang="en-US"/>
          </a:p>
        </p:txBody>
      </p:sp>
      <p:sp>
        <p:nvSpPr>
          <p:cNvPr id="15" name="Slide Number Placeholder 14"/>
          <p:cNvSpPr>
            <a:spLocks noGrp="1"/>
          </p:cNvSpPr>
          <p:nvPr>
            <p:ph type="sldNum" sz="quarter" idx="15"/>
          </p:nvPr>
        </p:nvSpPr>
        <p:spPr/>
        <p:txBody>
          <a:bodyPr/>
          <a:lstStyle>
            <a:lvl1pPr algn="ctr">
              <a:defRPr/>
            </a:lvl1pPr>
          </a:lstStyle>
          <a:p>
            <a:fld id="{BE0F7A1D-EB84-416C-AF59-DAF66FC352F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E0F7A1D-EB84-416C-AF59-DAF66FC352F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7A1D-EB84-416C-AF59-DAF66FC352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5"/>
          </p:nvPr>
        </p:nvSpPr>
        <p:spPr/>
        <p:txBody>
          <a:bodyPr/>
          <a:lstStyle/>
          <a:p>
            <a:fld id="{BE0F7A1D-EB84-416C-AF59-DAF66FC352F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9" name="Slide Number Placeholder 8"/>
          <p:cNvSpPr>
            <a:spLocks noGrp="1"/>
          </p:cNvSpPr>
          <p:nvPr>
            <p:ph type="sldNum" sz="quarter" idx="11"/>
          </p:nvPr>
        </p:nvSpPr>
        <p:spPr/>
        <p:txBody>
          <a:bodyPr/>
          <a:lstStyle/>
          <a:p>
            <a:fld id="{BE0F7A1D-EB84-416C-AF59-DAF66FC352F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76F69F-6471-4436-AF1E-2C623D7E6AD7}" type="datetimeFigureOut">
              <a:rPr lang="en-US" smtClean="0"/>
              <a:pPr/>
              <a:t>10/15/2014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0F7A1D-EB84-416C-AF59-DAF66FC35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7A1D-EB84-416C-AF59-DAF66FC352FF}"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0F7A1D-EB84-416C-AF59-DAF66FC352F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76F69F-6471-4436-AF1E-2C623D7E6AD7}" type="datetimeFigureOut">
              <a:rPr lang="en-US" smtClean="0"/>
              <a:pPr/>
              <a:t>10/15/2014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0F7A1D-EB84-416C-AF59-DAF66FC352F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6F69F-6471-4436-AF1E-2C623D7E6AD7}"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0F7A1D-EB84-416C-AF59-DAF66FC35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6F69F-6471-4436-AF1E-2C623D7E6AD7}" type="datetimeFigureOut">
              <a:rPr lang="en-US" smtClean="0"/>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F7A1D-EB84-416C-AF59-DAF66FC35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776F69F-6471-4436-AF1E-2C623D7E6AD7}" type="datetimeFigureOut">
              <a:rPr lang="en-US" smtClean="0"/>
              <a:pPr/>
              <a:t>10/15/2014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E0F7A1D-EB84-416C-AF59-DAF66FC352F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76F69F-6471-4436-AF1E-2C623D7E6AD7}" type="datetimeFigureOut">
              <a:rPr lang="en-US" smtClean="0"/>
              <a:pPr/>
              <a:t>10/15/2014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E0F7A1D-EB84-416C-AF59-DAF66FC35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76F69F-6471-4436-AF1E-2C623D7E6AD7}" type="datetimeFigureOut">
              <a:rPr lang="en-US" smtClean="0"/>
              <a:pPr/>
              <a:t>10/15/2014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E0F7A1D-EB84-416C-AF59-DAF66FC352F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776F69F-6471-4436-AF1E-2C623D7E6AD7}" type="datetimeFigureOut">
              <a:rPr lang="en-US" smtClean="0"/>
              <a:pPr/>
              <a:t>10/15/2014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E0F7A1D-EB84-416C-AF59-DAF66FC352F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76F69F-6471-4436-AF1E-2C623D7E6AD7}" type="datetimeFigureOut">
              <a:rPr lang="en-US" smtClean="0"/>
              <a:pPr/>
              <a:t>10/15/2014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0F7A1D-EB84-416C-AF59-DAF66FC352F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76F69F-6471-4436-AF1E-2C623D7E6AD7}" type="datetimeFigureOut">
              <a:rPr lang="en-US" smtClean="0"/>
              <a:pPr/>
              <a:t>10/15/2014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0F7A1D-EB84-416C-AF59-DAF66FC35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76F69F-6471-4436-AF1E-2C623D7E6AD7}" type="datetimeFigureOut">
              <a:rPr lang="en-US" smtClean="0"/>
              <a:pPr/>
              <a:t>10/15/2014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E0F7A1D-EB84-416C-AF59-DAF66FC352F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76F69F-6471-4436-AF1E-2C623D7E6AD7}" type="datetimeFigureOut">
              <a:rPr lang="en-US" smtClean="0"/>
              <a:pPr/>
              <a:t>10/15/2014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E0F7A1D-EB84-416C-AF59-DAF66FC35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76F69F-6471-4436-AF1E-2C623D7E6AD7}" type="datetimeFigureOut">
              <a:rPr lang="en-US" smtClean="0"/>
              <a:pPr/>
              <a:t>10/15/2014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E0F7A1D-EB84-416C-AF59-DAF66FC352F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76F69F-6471-4436-AF1E-2C623D7E6AD7}" type="datetimeFigureOut">
              <a:rPr lang="en-US" smtClean="0"/>
              <a:pPr/>
              <a:t>10/15/2014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E0F7A1D-EB84-416C-AF59-DAF66FC352F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76F69F-6471-4436-AF1E-2C623D7E6AD7}" type="datetimeFigureOut">
              <a:rPr lang="en-US" smtClean="0"/>
              <a:pPr/>
              <a:t>10/15/2014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0F7A1D-EB84-416C-AF59-DAF66FC35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http://www.nfpa.org/"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11111111111111111111111111111111\گل\FB096.JPG"/>
          <p:cNvPicPr>
            <a:picLocks noChangeAspect="1" noChangeArrowheads="1"/>
          </p:cNvPicPr>
          <p:nvPr/>
        </p:nvPicPr>
        <p:blipFill>
          <a:blip r:embed="rId2" cstate="print"/>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ctrTitle"/>
          </p:nvPr>
        </p:nvSpPr>
        <p:spPr>
          <a:xfrm>
            <a:off x="685800" y="1643051"/>
            <a:ext cx="7772400" cy="3357586"/>
          </a:xfrm>
        </p:spPr>
        <p:txBody>
          <a:bodyPr>
            <a:normAutofit/>
          </a:bodyPr>
          <a:lstStyle/>
          <a:p>
            <a:pPr rtl="1"/>
            <a:r>
              <a:rPr lang="fa-IR" b="1" dirty="0"/>
              <a:t>معرفی سازمان </a:t>
            </a:r>
            <a:r>
              <a:rPr lang="en-US" b="1" dirty="0"/>
              <a:t>NFPA</a:t>
            </a:r>
            <a:r>
              <a:rPr lang="fa-IR" b="1" dirty="0"/>
              <a:t>:</a:t>
            </a:r>
            <a:r>
              <a:rPr lang="en-US" dirty="0"/>
              <a:t/>
            </a:r>
            <a:br>
              <a:rPr lang="en-US" dirty="0"/>
            </a:br>
            <a:r>
              <a:rPr lang="en-US" b="1" dirty="0"/>
              <a:t>National Fire Protection Agency  </a:t>
            </a:r>
            <a:r>
              <a:rPr lang="en-US" dirty="0"/>
              <a:t/>
            </a:r>
            <a:br>
              <a:rPr lang="en-US" dirty="0"/>
            </a:br>
            <a:endParaRPr lang="en-US" dirty="0"/>
          </a:p>
        </p:txBody>
      </p:sp>
      <p:pic>
        <p:nvPicPr>
          <p:cNvPr id="4098" name="Picture 2" descr="C:\Documents and Settings\Sahand Rayan Ofogh\Desktop\com-8\1تحلیل\عكس آتش\FireMTMobile.Ir_.gif"/>
          <p:cNvPicPr>
            <a:picLocks noChangeAspect="1" noChangeArrowheads="1"/>
          </p:cNvPicPr>
          <p:nvPr/>
        </p:nvPicPr>
        <p:blipFill>
          <a:blip r:embed="rId3" cstate="print"/>
          <a:srcRect/>
          <a:stretch>
            <a:fillRect/>
          </a:stretch>
        </p:blipFill>
        <p:spPr bwMode="auto">
          <a:xfrm>
            <a:off x="-12732" y="3779862"/>
            <a:ext cx="2286000" cy="3048000"/>
          </a:xfrm>
          <a:prstGeom prst="ellipse">
            <a:avLst/>
          </a:prstGeom>
          <a:ln>
            <a:noFill/>
          </a:ln>
          <a:effectLst>
            <a:softEdge rad="112500"/>
          </a:effectLst>
        </p:spPr>
      </p:pic>
      <p:pic>
        <p:nvPicPr>
          <p:cNvPr id="4099" name="Picture 3" descr="C:\Documents and Settings\Sahand Rayan Ofogh\Desktop\com-8\1تحلیل\عكس آتش\FireMTMobile.Ir_.gif"/>
          <p:cNvPicPr>
            <a:picLocks noChangeAspect="1" noChangeArrowheads="1"/>
          </p:cNvPicPr>
          <p:nvPr/>
        </p:nvPicPr>
        <p:blipFill>
          <a:blip r:embed="rId3" cstate="print"/>
          <a:srcRect/>
          <a:stretch>
            <a:fillRect/>
          </a:stretch>
        </p:blipFill>
        <p:spPr bwMode="auto">
          <a:xfrm>
            <a:off x="6861208" y="3810024"/>
            <a:ext cx="2286000" cy="3048000"/>
          </a:xfrm>
          <a:prstGeom prst="ellipse">
            <a:avLst/>
          </a:prstGeom>
          <a:ln>
            <a:noFill/>
          </a:ln>
          <a:effectLst>
            <a:softEdge rad="112500"/>
          </a:effectLst>
        </p:spPr>
      </p:pic>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a:bodyPr>
          <a:lstStyle/>
          <a:p>
            <a:pPr lvl="0" algn="justLow" rtl="1"/>
            <a:r>
              <a:rPr lang="fa-IR" dirty="0" smtClean="0"/>
              <a:t>آموزش </a:t>
            </a:r>
            <a:r>
              <a:rPr lang="fa-IR" dirty="0"/>
              <a:t>ايمني انسان وآتش ،كارمندان ،بخش هاي مسئول وعموم مردم ازدسته هاي آتش </a:t>
            </a:r>
            <a:endParaRPr lang="en-US" dirty="0"/>
          </a:p>
          <a:p>
            <a:pPr lvl="0" algn="justLow" rtl="1"/>
            <a:r>
              <a:rPr lang="fa-IR" dirty="0"/>
              <a:t>شرايط وسكونت هاي موجود ،طرح وساختار ساختمان هاي جديد،تغيير وتركيب ساختمان هاي موجود</a:t>
            </a:r>
            <a:endParaRPr lang="en-US" dirty="0"/>
          </a:p>
          <a:p>
            <a:pPr lvl="0" algn="justLow" rtl="1"/>
            <a:r>
              <a:rPr lang="fa-IR" dirty="0" smtClean="0"/>
              <a:t>طراحي،تغييرو </a:t>
            </a:r>
            <a:r>
              <a:rPr lang="fa-IR" dirty="0"/>
              <a:t>اصلاح ،ساختار ونگهداري وآزمايش تجهيزات وسيستم هاي حفاظت آزآتش </a:t>
            </a:r>
            <a:endParaRPr lang="en-US" dirty="0"/>
          </a:p>
          <a:p>
            <a:pPr lvl="0" algn="justLow" rtl="1"/>
            <a:r>
              <a:rPr lang="fa-IR" dirty="0"/>
              <a:t>دست يابي به نيازها وخواست هاي بخش هاي سازمان آتش </a:t>
            </a:r>
            <a:endParaRPr lang="en-US" dirty="0"/>
          </a:p>
          <a:p>
            <a:pPr algn="justLow" rtl="1"/>
            <a:r>
              <a:rPr lang="fa-IR" dirty="0"/>
              <a:t>خطرات آتش هاي محيطي درگياهان ،زباله ها ،خانه هاي مخروبه ومواد ديگر</a:t>
            </a:r>
            <a:endParaRPr lang="en-US" dirty="0"/>
          </a:p>
        </p:txBody>
      </p:sp>
      <p:pic>
        <p:nvPicPr>
          <p:cNvPr id="7170" name="Picture 2"/>
          <p:cNvPicPr>
            <a:picLocks noChangeAspect="1" noChangeArrowheads="1" noCrop="1"/>
          </p:cNvPicPr>
          <p:nvPr/>
        </p:nvPicPr>
        <p:blipFill>
          <a:blip r:embed="rId2" cstate="print"/>
          <a:srcRect/>
          <a:stretch>
            <a:fillRect/>
          </a:stretch>
        </p:blipFill>
        <p:spPr bwMode="auto">
          <a:xfrm>
            <a:off x="1638276" y="5195905"/>
            <a:ext cx="5715040" cy="137636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Low" rtl="1"/>
            <a:r>
              <a:rPr lang="fa-IR" dirty="0"/>
              <a:t>تنظيم وكنترل رويدادهاي خاص </a:t>
            </a:r>
            <a:r>
              <a:rPr lang="fa-IR" dirty="0" smtClean="0"/>
              <a:t>شامل:انجمن </a:t>
            </a:r>
            <a:r>
              <a:rPr lang="fa-IR" dirty="0"/>
              <a:t>مردمي، </a:t>
            </a:r>
            <a:r>
              <a:rPr lang="fa-IR" dirty="0" smtClean="0"/>
              <a:t>پارك </a:t>
            </a:r>
            <a:r>
              <a:rPr lang="fa-IR" dirty="0"/>
              <a:t>هاي شادي ،خانه هايي </a:t>
            </a:r>
            <a:r>
              <a:rPr lang="fa-IR" dirty="0" smtClean="0"/>
              <a:t>با رفت </a:t>
            </a:r>
            <a:r>
              <a:rPr lang="fa-IR" dirty="0"/>
              <a:t>وآمدزياد،رويدادهاي خروجي وديگر سكونت هاي موقتي و دائم </a:t>
            </a:r>
            <a:r>
              <a:rPr lang="fa-IR" dirty="0" smtClean="0"/>
              <a:t>خاص</a:t>
            </a:r>
            <a:endParaRPr lang="en-US" dirty="0"/>
          </a:p>
          <a:p>
            <a:pPr lvl="0" algn="justLow" rtl="1"/>
            <a:r>
              <a:rPr lang="fa-IR" dirty="0"/>
              <a:t>روش ها، تزئينات ومبلمان داخلي وديگر وسايل احتراق پذيرکه به گسترش حریق،بار آتش و تولید دود کمک می کنند.</a:t>
            </a:r>
            <a:endParaRPr lang="en-US" dirty="0"/>
          </a:p>
          <a:p>
            <a:pPr lvl="0" algn="justLow" rtl="1"/>
            <a:r>
              <a:rPr lang="fa-IR" dirty="0"/>
              <a:t>انبارداري،استفاده ،پردازش ،جابه جايي وحمل ونقل گازها، مايعات وجامدات احتراق </a:t>
            </a:r>
            <a:r>
              <a:rPr lang="fa-IR" dirty="0" smtClean="0"/>
              <a:t>پذير و اشتعال </a:t>
            </a:r>
            <a:r>
              <a:rPr lang="fa-IR" dirty="0"/>
              <a:t>پذیر </a:t>
            </a:r>
            <a:endParaRPr lang="en-US" dirty="0"/>
          </a:p>
          <a:p>
            <a:pPr algn="justLow" rtl="1"/>
            <a:endParaRPr lang="en-US" dirty="0"/>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r" rtl="1"/>
            <a:r>
              <a:rPr lang="fa-IR" dirty="0"/>
              <a:t>انبارداري ،استفاده ،پردازش ،جابه جايي وحمل و نقل موادشيميايي خطرناك</a:t>
            </a:r>
            <a:endParaRPr lang="en-US" dirty="0"/>
          </a:p>
          <a:p>
            <a:pPr lvl="0" algn="r" rtl="1"/>
            <a:r>
              <a:rPr lang="fa-IR" dirty="0"/>
              <a:t>كنترل ادارات ومراحل اورژانسي </a:t>
            </a:r>
            <a:endParaRPr lang="en-US" dirty="0"/>
          </a:p>
          <a:p>
            <a:pPr lvl="0" algn="r" rtl="1"/>
            <a:r>
              <a:rPr lang="fa-IR" dirty="0"/>
              <a:t>شرايطي كه بر ايمني حريق هواپيمايي جنگنده تاثيرمي گذارد</a:t>
            </a:r>
            <a:endParaRPr lang="en-US" dirty="0"/>
          </a:p>
          <a:p>
            <a:pPr lvl="0" algn="r" rtl="1"/>
            <a:r>
              <a:rPr lang="fa-IR" dirty="0"/>
              <a:t>ترتيب ،طراحي ،ساختارو دگرگوني وسايل خروجي موجود وجديد</a:t>
            </a:r>
            <a:endParaRPr lang="en-US" dirty="0"/>
          </a:p>
          <a:p>
            <a:pPr algn="r"/>
            <a:endParaRPr lang="en-US" dirty="0"/>
          </a:p>
        </p:txBody>
      </p:sp>
      <p:pic>
        <p:nvPicPr>
          <p:cNvPr id="6146" name="Picture 2"/>
          <p:cNvPicPr>
            <a:picLocks noChangeAspect="1" noChangeArrowheads="1" noCrop="1"/>
          </p:cNvPicPr>
          <p:nvPr/>
        </p:nvPicPr>
        <p:blipFill>
          <a:blip r:embed="rId2" cstate="print"/>
          <a:srcRect/>
          <a:stretch>
            <a:fillRect/>
          </a:stretch>
        </p:blipFill>
        <p:spPr bwMode="auto">
          <a:xfrm>
            <a:off x="4119566" y="4357694"/>
            <a:ext cx="5024434" cy="2500307"/>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543824" cy="5929354"/>
          </a:xfrm>
        </p:spPr>
        <p:txBody>
          <a:bodyPr>
            <a:normAutofit lnSpcReduction="10000"/>
          </a:bodyPr>
          <a:lstStyle/>
          <a:p>
            <a:pPr algn="r" rtl="1">
              <a:buNone/>
            </a:pPr>
            <a:r>
              <a:rPr lang="fa-IR" b="1" dirty="0">
                <a:solidFill>
                  <a:srgbClr val="FF0000"/>
                </a:solidFill>
              </a:rPr>
              <a:t>كميته هاي </a:t>
            </a:r>
            <a:r>
              <a:rPr lang="en-US" b="1" dirty="0">
                <a:solidFill>
                  <a:srgbClr val="FF0000"/>
                </a:solidFill>
              </a:rPr>
              <a:t>NFPA</a:t>
            </a:r>
            <a:r>
              <a:rPr lang="fa-IR" b="1" dirty="0">
                <a:solidFill>
                  <a:srgbClr val="FF0000"/>
                </a:solidFill>
              </a:rPr>
              <a:t>:</a:t>
            </a:r>
            <a:endParaRPr lang="en-US" dirty="0">
              <a:solidFill>
                <a:srgbClr val="FF0000"/>
              </a:solidFill>
            </a:endParaRPr>
          </a:p>
          <a:p>
            <a:pPr lvl="0" algn="r" rtl="1"/>
            <a:r>
              <a:rPr lang="fa-IR" dirty="0"/>
              <a:t>كميته هاي بازرسي </a:t>
            </a:r>
            <a:endParaRPr lang="en-US" dirty="0"/>
          </a:p>
          <a:p>
            <a:pPr lvl="0" algn="r" rtl="1"/>
            <a:r>
              <a:rPr lang="fa-IR" dirty="0"/>
              <a:t>كميته هاي ميدان خسارت </a:t>
            </a:r>
            <a:endParaRPr lang="en-US" dirty="0"/>
          </a:p>
          <a:p>
            <a:pPr lvl="0" algn="r" rtl="1"/>
            <a:r>
              <a:rPr lang="fa-IR" dirty="0"/>
              <a:t>كميته هاي اجرايي </a:t>
            </a:r>
            <a:endParaRPr lang="en-US" dirty="0"/>
          </a:p>
          <a:p>
            <a:pPr lvl="0" algn="r" rtl="1"/>
            <a:r>
              <a:rPr lang="fa-IR" dirty="0"/>
              <a:t>كميته هاي امورمالي </a:t>
            </a:r>
            <a:endParaRPr lang="en-US" dirty="0"/>
          </a:p>
          <a:p>
            <a:pPr lvl="0" algn="r" rtl="1"/>
            <a:r>
              <a:rPr lang="fa-IR" dirty="0"/>
              <a:t>كميته هاي سرمايه گذاري يادبود آموزش ايمني حريق </a:t>
            </a:r>
            <a:endParaRPr lang="en-US" dirty="0"/>
          </a:p>
          <a:p>
            <a:pPr lvl="0" algn="r" rtl="1"/>
            <a:r>
              <a:rPr lang="fa-IR" dirty="0"/>
              <a:t>كميته هاي اموراداري </a:t>
            </a:r>
            <a:endParaRPr lang="en-US" dirty="0"/>
          </a:p>
          <a:p>
            <a:pPr lvl="0" algn="r" rtl="1"/>
            <a:r>
              <a:rPr lang="fa-IR" dirty="0"/>
              <a:t>كميته هاي برنامه انجمن </a:t>
            </a:r>
            <a:endParaRPr lang="en-US" dirty="0"/>
          </a:p>
          <a:p>
            <a:pPr lvl="0" algn="r" rtl="1"/>
            <a:r>
              <a:rPr lang="fa-IR" dirty="0"/>
              <a:t>كميته هاي عضويت </a:t>
            </a:r>
            <a:endParaRPr lang="en-US" dirty="0"/>
          </a:p>
          <a:p>
            <a:pPr lvl="0" algn="r" rtl="1"/>
            <a:r>
              <a:rPr lang="fa-IR" dirty="0"/>
              <a:t>كميته هاي كانديداها</a:t>
            </a:r>
            <a:endParaRPr lang="en-US" dirty="0"/>
          </a:p>
          <a:p>
            <a:pPr lvl="0" algn="r" rtl="1"/>
            <a:r>
              <a:rPr lang="fa-IR" dirty="0"/>
              <a:t>كميته هاي حقوق بازنشگستگي </a:t>
            </a:r>
            <a:endParaRPr lang="en-US" dirty="0"/>
          </a:p>
          <a:p>
            <a:pPr lvl="0" algn="r" rtl="1"/>
            <a:r>
              <a:rPr lang="en-US" dirty="0" err="1"/>
              <a:t>Paul.c</a:t>
            </a:r>
            <a:r>
              <a:rPr lang="fa-IR" dirty="0"/>
              <a:t> كميته ي اهداء پاداش </a:t>
            </a:r>
            <a:endParaRPr lang="en-US" dirty="0"/>
          </a:p>
          <a:p>
            <a:pPr algn="r" rtl="1"/>
            <a:r>
              <a:rPr lang="fa-IR" dirty="0"/>
              <a:t>رولف </a:t>
            </a:r>
            <a:r>
              <a:rPr lang="en-US" dirty="0"/>
              <a:t>H</a:t>
            </a:r>
            <a:r>
              <a:rPr lang="fa-IR" dirty="0"/>
              <a:t>.جنسن كميته ي اهداء يادبود آموزش عمومي </a:t>
            </a:r>
            <a:endParaRPr lang="en-US" dirty="0"/>
          </a:p>
        </p:txBody>
      </p:sp>
      <p:pic>
        <p:nvPicPr>
          <p:cNvPr id="6146" name="Picture 2" descr="C:\Documents and Settings\Sahand Rayan Ofogh\Desktop\com-8\1تحلیل\عكس آتش\tatan11.gif"/>
          <p:cNvPicPr>
            <a:picLocks noChangeAspect="1" noChangeArrowheads="1" noCrop="1"/>
          </p:cNvPicPr>
          <p:nvPr/>
        </p:nvPicPr>
        <p:blipFill>
          <a:blip r:embed="rId2" cstate="print"/>
          <a:srcRect/>
          <a:stretch>
            <a:fillRect/>
          </a:stretch>
        </p:blipFill>
        <p:spPr bwMode="auto">
          <a:xfrm>
            <a:off x="7724806" y="357166"/>
            <a:ext cx="1276350" cy="942975"/>
          </a:xfrm>
          <a:prstGeom prst="rect">
            <a:avLst/>
          </a:prstGeom>
          <a:noFill/>
        </p:spPr>
      </p:pic>
    </p:spTree>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08" y="1500174"/>
            <a:ext cx="5357850"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14348" y="3286124"/>
            <a:ext cx="8072494" cy="85725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00166" y="4286256"/>
            <a:ext cx="6286544" cy="1857388"/>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900634"/>
          </a:xfrm>
        </p:spPr>
        <p:txBody>
          <a:bodyPr/>
          <a:lstStyle/>
          <a:p>
            <a:pPr algn="r" rtl="1">
              <a:buNone/>
            </a:pPr>
            <a:r>
              <a:rPr lang="fa-IR" dirty="0" smtClean="0"/>
              <a:t>            - </a:t>
            </a:r>
            <a:r>
              <a:rPr lang="fa-IR" dirty="0"/>
              <a:t>اجرايي   1)رئيس ومديرعامل </a:t>
            </a:r>
            <a:endParaRPr lang="en-US" dirty="0"/>
          </a:p>
          <a:p>
            <a:pPr algn="r" rtl="1">
              <a:buNone/>
            </a:pPr>
            <a:r>
              <a:rPr lang="fa-IR" dirty="0"/>
              <a:t>            </a:t>
            </a:r>
            <a:r>
              <a:rPr lang="fa-IR" dirty="0" smtClean="0"/>
              <a:t>              </a:t>
            </a:r>
            <a:r>
              <a:rPr lang="fa-IR" dirty="0"/>
              <a:t>2)مديردفتراجرايي </a:t>
            </a:r>
            <a:endParaRPr lang="en-US" dirty="0"/>
          </a:p>
          <a:p>
            <a:pPr algn="r" rtl="1">
              <a:buNone/>
            </a:pPr>
            <a:r>
              <a:rPr lang="fa-IR" dirty="0"/>
              <a:t> </a:t>
            </a:r>
            <a:endParaRPr lang="en-US" dirty="0"/>
          </a:p>
          <a:p>
            <a:pPr algn="r" rtl="1">
              <a:buNone/>
            </a:pPr>
            <a:r>
              <a:rPr lang="fa-IR" dirty="0"/>
              <a:t> </a:t>
            </a:r>
            <a:r>
              <a:rPr lang="fa-IR" dirty="0" smtClean="0"/>
              <a:t>- بنياد </a:t>
            </a:r>
            <a:r>
              <a:rPr lang="fa-IR" dirty="0"/>
              <a:t>تحقيقات حفاظت ازآتش          مديراجرايي</a:t>
            </a:r>
            <a:endParaRPr lang="en-US" dirty="0"/>
          </a:p>
          <a:p>
            <a:pPr algn="r" rtl="1">
              <a:buNone/>
            </a:pPr>
            <a:r>
              <a:rPr lang="fa-IR" dirty="0"/>
              <a:t> </a:t>
            </a:r>
            <a:endParaRPr lang="en-US" dirty="0"/>
          </a:p>
          <a:p>
            <a:pPr algn="r" rtl="1">
              <a:buNone/>
            </a:pPr>
            <a:r>
              <a:rPr lang="fa-IR" dirty="0" smtClean="0"/>
              <a:t>           - </a:t>
            </a:r>
            <a:r>
              <a:rPr lang="fa-IR" dirty="0"/>
              <a:t>منابع انساني   1)معاون رئيس جمهور</a:t>
            </a:r>
            <a:endParaRPr lang="en-US" dirty="0"/>
          </a:p>
          <a:p>
            <a:pPr algn="r" rtl="1">
              <a:buNone/>
            </a:pPr>
            <a:r>
              <a:rPr lang="fa-IR" dirty="0"/>
              <a:t>           </a:t>
            </a:r>
            <a:r>
              <a:rPr lang="fa-IR" dirty="0" smtClean="0"/>
              <a:t>                   </a:t>
            </a:r>
            <a:r>
              <a:rPr lang="fa-IR" dirty="0"/>
              <a:t>2)مديرمنابع انساني </a:t>
            </a:r>
            <a:endParaRPr lang="en-US" dirty="0"/>
          </a:p>
          <a:p>
            <a:pPr algn="r">
              <a:buNone/>
            </a:pPr>
            <a:endParaRPr lang="en-US" dirty="0"/>
          </a:p>
        </p:txBody>
      </p:sp>
      <p:sp>
        <p:nvSpPr>
          <p:cNvPr id="9" name="Flowchart: Terminator 8"/>
          <p:cNvSpPr/>
          <p:nvPr/>
        </p:nvSpPr>
        <p:spPr>
          <a:xfrm>
            <a:off x="3700454" y="285728"/>
            <a:ext cx="1928826" cy="100013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rgbClr val="FF0000"/>
                </a:solidFill>
              </a:rPr>
              <a:t>تيم مديريت </a:t>
            </a:r>
            <a:endParaRPr lang="fa-IR" sz="3200" dirty="0">
              <a:solidFill>
                <a:srgbClr val="FF0000"/>
              </a:solidFill>
            </a:endParaRPr>
          </a:p>
        </p:txBody>
      </p:sp>
      <p:pic>
        <p:nvPicPr>
          <p:cNvPr id="4098" name="Picture 2"/>
          <p:cNvPicPr>
            <a:picLocks noChangeAspect="1" noChangeArrowheads="1" noCrop="1"/>
          </p:cNvPicPr>
          <p:nvPr/>
        </p:nvPicPr>
        <p:blipFill>
          <a:blip r:embed="rId2" cstate="print"/>
          <a:srcRect/>
          <a:stretch>
            <a:fillRect/>
          </a:stretch>
        </p:blipFill>
        <p:spPr bwMode="auto">
          <a:xfrm>
            <a:off x="0" y="5143512"/>
            <a:ext cx="1571604" cy="1428760"/>
          </a:xfrm>
          <a:prstGeom prst="rect">
            <a:avLst/>
          </a:prstGeom>
          <a:noFill/>
          <a:ln w="9525">
            <a:noFill/>
            <a:miter lim="800000"/>
            <a:headEnd/>
            <a:tailEnd/>
          </a:ln>
        </p:spPr>
      </p:pic>
      <p:pic>
        <p:nvPicPr>
          <p:cNvPr id="8" name="Picture 2"/>
          <p:cNvPicPr>
            <a:picLocks noChangeAspect="1" noChangeArrowheads="1" noCrop="1"/>
          </p:cNvPicPr>
          <p:nvPr/>
        </p:nvPicPr>
        <p:blipFill>
          <a:blip r:embed="rId2" cstate="print"/>
          <a:srcRect/>
          <a:stretch>
            <a:fillRect/>
          </a:stretch>
        </p:blipFill>
        <p:spPr bwMode="auto">
          <a:xfrm>
            <a:off x="7715304" y="5143512"/>
            <a:ext cx="1571604" cy="142876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857224" y="0"/>
            <a:ext cx="7429552" cy="2857496"/>
          </a:xfrm>
          <a:prstGeom prst="wave">
            <a:avLst>
              <a:gd name="adj1" fmla="val 12500"/>
              <a:gd name="adj2" fmla="val 121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Wave 4"/>
          <p:cNvSpPr/>
          <p:nvPr/>
        </p:nvSpPr>
        <p:spPr>
          <a:xfrm>
            <a:off x="928662" y="2428868"/>
            <a:ext cx="7572428" cy="2143140"/>
          </a:xfrm>
          <a:prstGeom prst="wave">
            <a:avLst>
              <a:gd name="adj1" fmla="val 15732"/>
              <a:gd name="adj2" fmla="val 146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Wave 5"/>
          <p:cNvSpPr/>
          <p:nvPr/>
        </p:nvSpPr>
        <p:spPr>
          <a:xfrm>
            <a:off x="1142976" y="4143380"/>
            <a:ext cx="7358114" cy="2000240"/>
          </a:xfrm>
          <a:prstGeom prst="wave">
            <a:avLst>
              <a:gd name="adj1" fmla="val 16656"/>
              <a:gd name="adj2" fmla="val 18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5720" y="571480"/>
            <a:ext cx="8229600" cy="5554683"/>
          </a:xfrm>
        </p:spPr>
        <p:txBody>
          <a:bodyPr/>
          <a:lstStyle/>
          <a:p>
            <a:pPr algn="r" rtl="1">
              <a:buNone/>
            </a:pPr>
            <a:r>
              <a:rPr lang="fa-IR" dirty="0" smtClean="0"/>
              <a:t>      - </a:t>
            </a:r>
            <a:r>
              <a:rPr lang="fa-IR" dirty="0"/>
              <a:t>قانوني  1) معاون رئيس جمهورومشاوره عمومي </a:t>
            </a:r>
            <a:endParaRPr lang="en-US" dirty="0"/>
          </a:p>
          <a:p>
            <a:pPr algn="r" rtl="1">
              <a:buNone/>
            </a:pPr>
            <a:r>
              <a:rPr lang="fa-IR" dirty="0"/>
              <a:t>        </a:t>
            </a:r>
            <a:r>
              <a:rPr lang="fa-IR" dirty="0" smtClean="0"/>
              <a:t>           </a:t>
            </a:r>
            <a:r>
              <a:rPr lang="fa-IR" dirty="0"/>
              <a:t>2) وزيرامورخارجه </a:t>
            </a:r>
            <a:endParaRPr lang="en-US" dirty="0"/>
          </a:p>
          <a:p>
            <a:pPr algn="r" rtl="1">
              <a:buNone/>
            </a:pPr>
            <a:r>
              <a:rPr lang="fa-IR" dirty="0"/>
              <a:t>         </a:t>
            </a:r>
            <a:r>
              <a:rPr lang="fa-IR" dirty="0" smtClean="0"/>
              <a:t>          </a:t>
            </a:r>
            <a:r>
              <a:rPr lang="fa-IR" dirty="0"/>
              <a:t>3) وزير</a:t>
            </a:r>
            <a:endParaRPr lang="en-US" dirty="0"/>
          </a:p>
          <a:p>
            <a:pPr algn="r" rtl="1">
              <a:buNone/>
            </a:pPr>
            <a:r>
              <a:rPr lang="fa-IR" dirty="0"/>
              <a:t> </a:t>
            </a:r>
            <a:endParaRPr lang="en-US" dirty="0"/>
          </a:p>
          <a:p>
            <a:pPr algn="r" rtl="1">
              <a:buNone/>
            </a:pPr>
            <a:r>
              <a:rPr lang="fa-IR" dirty="0" smtClean="0"/>
              <a:t>   - </a:t>
            </a:r>
            <a:r>
              <a:rPr lang="fa-IR" dirty="0"/>
              <a:t>امورعمومي   1)نائب رئيس وارتباطات </a:t>
            </a:r>
            <a:endParaRPr lang="en-US" dirty="0"/>
          </a:p>
          <a:p>
            <a:pPr algn="r" rtl="1">
              <a:buNone/>
            </a:pPr>
            <a:r>
              <a:rPr lang="fa-IR" dirty="0"/>
              <a:t>   </a:t>
            </a:r>
            <a:r>
              <a:rPr lang="fa-IR" dirty="0" smtClean="0"/>
              <a:t>                   2)مدير</a:t>
            </a:r>
          </a:p>
          <a:p>
            <a:pPr algn="r" rtl="1">
              <a:buNone/>
            </a:pPr>
            <a:endParaRPr lang="fa-IR" dirty="0"/>
          </a:p>
          <a:p>
            <a:pPr algn="r" rtl="1">
              <a:buNone/>
            </a:pPr>
            <a:r>
              <a:rPr lang="fa-IR" dirty="0" smtClean="0"/>
              <a:t>- پروژه </a:t>
            </a:r>
            <a:r>
              <a:rPr lang="fa-IR" dirty="0"/>
              <a:t>هاي فني           معاون رئيس جمهور</a:t>
            </a:r>
            <a:endParaRPr lang="en-US" dirty="0"/>
          </a:p>
          <a:p>
            <a:pPr algn="r" rtl="1">
              <a:buNone/>
            </a:pPr>
            <a:endParaRPr lang="en-US" dirty="0"/>
          </a:p>
        </p:txBody>
      </p:sp>
      <p:pic>
        <p:nvPicPr>
          <p:cNvPr id="13315" name="Picture 3"/>
          <p:cNvPicPr>
            <a:picLocks noChangeAspect="1" noChangeArrowheads="1" noCrop="1"/>
          </p:cNvPicPr>
          <p:nvPr/>
        </p:nvPicPr>
        <p:blipFill>
          <a:blip r:embed="rId2" cstate="print"/>
          <a:srcRect/>
          <a:stretch>
            <a:fillRect/>
          </a:stretch>
        </p:blipFill>
        <p:spPr bwMode="auto">
          <a:xfrm>
            <a:off x="6651640" y="1104884"/>
            <a:ext cx="1643074" cy="157163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85786" y="500042"/>
            <a:ext cx="7929618" cy="1857388"/>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714348" y="2643182"/>
            <a:ext cx="8001056" cy="1071570"/>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714348" y="3929066"/>
            <a:ext cx="8001056" cy="1643074"/>
          </a:xfrm>
          <a:prstGeom prst="round2Diag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00042"/>
            <a:ext cx="8229600" cy="5626121"/>
          </a:xfrm>
        </p:spPr>
        <p:txBody>
          <a:bodyPr>
            <a:normAutofit/>
          </a:bodyPr>
          <a:lstStyle/>
          <a:p>
            <a:pPr algn="r" rtl="1">
              <a:buNone/>
            </a:pPr>
            <a:r>
              <a:rPr lang="fa-IR" dirty="0"/>
              <a:t>- امورمالي حسابداري   1) مديركنترل ،نائب رئيس ارشد </a:t>
            </a:r>
            <a:endParaRPr lang="en-US" dirty="0"/>
          </a:p>
          <a:p>
            <a:pPr algn="r" rtl="1">
              <a:buNone/>
            </a:pPr>
            <a:r>
              <a:rPr lang="fa-IR" dirty="0"/>
              <a:t>                               2) امورمالي </a:t>
            </a:r>
            <a:endParaRPr lang="en-US" dirty="0"/>
          </a:p>
          <a:p>
            <a:pPr algn="r" rtl="1">
              <a:buNone/>
            </a:pPr>
            <a:r>
              <a:rPr lang="fa-IR" dirty="0"/>
              <a:t>  </a:t>
            </a:r>
            <a:r>
              <a:rPr lang="fa-IR" dirty="0" smtClean="0"/>
              <a:t>                               </a:t>
            </a:r>
            <a:r>
              <a:rPr lang="fa-IR" dirty="0"/>
              <a:t>3)</a:t>
            </a:r>
            <a:r>
              <a:rPr lang="en-US" dirty="0"/>
              <a:t>CFO </a:t>
            </a:r>
            <a:endParaRPr lang="fa-IR" dirty="0" smtClean="0"/>
          </a:p>
          <a:p>
            <a:pPr algn="r" rtl="1">
              <a:buNone/>
            </a:pPr>
            <a:endParaRPr lang="en-US" dirty="0"/>
          </a:p>
          <a:p>
            <a:pPr algn="r" rtl="1">
              <a:buNone/>
            </a:pPr>
            <a:r>
              <a:rPr lang="fa-IR" dirty="0"/>
              <a:t>- خدمات اطلاعات رساني           مديربخش </a:t>
            </a:r>
            <a:endParaRPr lang="en-US" dirty="0"/>
          </a:p>
          <a:p>
            <a:pPr algn="r" rtl="1">
              <a:buNone/>
            </a:pPr>
            <a:r>
              <a:rPr lang="fa-IR" dirty="0"/>
              <a:t> </a:t>
            </a:r>
            <a:endParaRPr lang="en-US" dirty="0"/>
          </a:p>
          <a:p>
            <a:pPr algn="r" rtl="1">
              <a:buNone/>
            </a:pPr>
            <a:r>
              <a:rPr lang="fa-IR" dirty="0"/>
              <a:t>- كسب كار    1) نائب رئيس ،بازاريابي فروشي </a:t>
            </a:r>
            <a:endParaRPr lang="en-US" dirty="0"/>
          </a:p>
          <a:p>
            <a:pPr algn="r" rtl="1">
              <a:buNone/>
            </a:pPr>
            <a:r>
              <a:rPr lang="fa-IR" dirty="0"/>
              <a:t>                 2) دبيراجرايي </a:t>
            </a:r>
            <a:endParaRPr lang="en-US" dirty="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857224" y="500042"/>
            <a:ext cx="8001056" cy="1214446"/>
          </a:xfrm>
          <a:prstGeom prst="parallelogram">
            <a:avLst>
              <a:gd name="adj" fmla="val 60365"/>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714348" y="2000240"/>
            <a:ext cx="8001056" cy="1428760"/>
          </a:xfrm>
          <a:prstGeom prst="parallelogram">
            <a:avLst>
              <a:gd name="adj" fmla="val 45364"/>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500034" y="3929066"/>
            <a:ext cx="8143932" cy="1428760"/>
          </a:xfrm>
          <a:prstGeom prst="parallelogram">
            <a:avLst>
              <a:gd name="adj" fmla="val 5603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71480"/>
            <a:ext cx="8229600" cy="5554683"/>
          </a:xfrm>
        </p:spPr>
        <p:txBody>
          <a:bodyPr>
            <a:normAutofit lnSpcReduction="10000"/>
          </a:bodyPr>
          <a:lstStyle/>
          <a:p>
            <a:pPr algn="r" rtl="1">
              <a:buNone/>
            </a:pPr>
            <a:r>
              <a:rPr lang="fa-IR" dirty="0"/>
              <a:t>- همايش ها وجلسات  1) مديربخش </a:t>
            </a:r>
            <a:endParaRPr lang="en-US" dirty="0"/>
          </a:p>
          <a:p>
            <a:pPr algn="r" rtl="1">
              <a:buNone/>
            </a:pPr>
            <a:r>
              <a:rPr lang="fa-IR" dirty="0"/>
              <a:t>                          2) وزير</a:t>
            </a:r>
            <a:endParaRPr lang="en-US" dirty="0"/>
          </a:p>
          <a:p>
            <a:pPr algn="r" rtl="1">
              <a:buNone/>
            </a:pPr>
            <a:r>
              <a:rPr lang="fa-IR" dirty="0"/>
              <a:t> </a:t>
            </a:r>
            <a:endParaRPr lang="en-US" dirty="0"/>
          </a:p>
          <a:p>
            <a:pPr algn="r" rtl="1">
              <a:buNone/>
            </a:pPr>
            <a:r>
              <a:rPr lang="fa-IR" dirty="0" smtClean="0"/>
              <a:t>    - </a:t>
            </a:r>
            <a:r>
              <a:rPr lang="fa-IR" dirty="0"/>
              <a:t>بازاريابي وفروش   1) مديربخش     </a:t>
            </a:r>
            <a:endParaRPr lang="en-US" dirty="0"/>
          </a:p>
          <a:p>
            <a:pPr algn="r" rtl="1">
              <a:buNone/>
            </a:pPr>
            <a:r>
              <a:rPr lang="fa-IR" dirty="0"/>
              <a:t>    </a:t>
            </a:r>
            <a:r>
              <a:rPr lang="fa-IR" dirty="0" smtClean="0"/>
              <a:t>                          </a:t>
            </a:r>
            <a:r>
              <a:rPr lang="fa-IR" dirty="0"/>
              <a:t>2) وزير</a:t>
            </a:r>
            <a:endParaRPr lang="en-US" dirty="0"/>
          </a:p>
          <a:p>
            <a:pPr algn="r" rtl="1">
              <a:buNone/>
            </a:pPr>
            <a:r>
              <a:rPr lang="fa-IR" dirty="0"/>
              <a:t> </a:t>
            </a:r>
            <a:endParaRPr lang="en-US" dirty="0"/>
          </a:p>
          <a:p>
            <a:pPr algn="r" rtl="1">
              <a:buNone/>
            </a:pPr>
            <a:r>
              <a:rPr lang="fa-IR" dirty="0"/>
              <a:t> </a:t>
            </a:r>
            <a:endParaRPr lang="en-US" dirty="0"/>
          </a:p>
          <a:p>
            <a:pPr algn="r" rtl="1">
              <a:buNone/>
            </a:pPr>
            <a:r>
              <a:rPr lang="fa-IR" dirty="0" smtClean="0"/>
              <a:t>     - </a:t>
            </a:r>
            <a:r>
              <a:rPr lang="fa-IR" dirty="0"/>
              <a:t>توسعه محصول وتوليد   1) مديربخش </a:t>
            </a:r>
            <a:endParaRPr lang="en-US" dirty="0"/>
          </a:p>
          <a:p>
            <a:pPr algn="r" rtl="1">
              <a:buNone/>
            </a:pPr>
            <a:r>
              <a:rPr lang="fa-IR" dirty="0"/>
              <a:t>                           </a:t>
            </a:r>
            <a:r>
              <a:rPr lang="fa-IR" dirty="0" smtClean="0"/>
              <a:t>       </a:t>
            </a:r>
            <a:r>
              <a:rPr lang="fa-IR" dirty="0"/>
              <a:t>2) توسعه محصول ومديريت </a:t>
            </a:r>
            <a:endParaRPr lang="en-US" dirty="0"/>
          </a:p>
          <a:p>
            <a:pPr algn="r" rtl="1">
              <a:buNone/>
            </a:pPr>
            <a:r>
              <a:rPr lang="fa-IR" dirty="0"/>
              <a:t> </a:t>
            </a:r>
            <a:endParaRPr lang="en-US" dirty="0"/>
          </a:p>
          <a:p>
            <a:pPr algn="r" rtl="1">
              <a:buNone/>
            </a:pPr>
            <a:endParaRPr lang="en-US" dirty="0"/>
          </a:p>
        </p:txBody>
      </p:sp>
      <p:pic>
        <p:nvPicPr>
          <p:cNvPr id="14338" name="Picture 2"/>
          <p:cNvPicPr>
            <a:picLocks noChangeAspect="1" noChangeArrowheads="1" noCrop="1"/>
          </p:cNvPicPr>
          <p:nvPr/>
        </p:nvPicPr>
        <p:blipFill>
          <a:blip r:embed="rId2" cstate="print"/>
          <a:srcRect/>
          <a:stretch>
            <a:fillRect/>
          </a:stretch>
        </p:blipFill>
        <p:spPr bwMode="auto">
          <a:xfrm>
            <a:off x="1428736" y="5715022"/>
            <a:ext cx="1143000" cy="857250"/>
          </a:xfrm>
          <a:prstGeom prst="rect">
            <a:avLst/>
          </a:prstGeom>
          <a:noFill/>
          <a:ln w="9525">
            <a:noFill/>
            <a:miter lim="800000"/>
            <a:headEnd/>
            <a:tailEnd/>
          </a:ln>
        </p:spPr>
      </p:pic>
      <p:pic>
        <p:nvPicPr>
          <p:cNvPr id="7" name="Picture 2"/>
          <p:cNvPicPr>
            <a:picLocks noChangeAspect="1" noChangeArrowheads="1" noCrop="1"/>
          </p:cNvPicPr>
          <p:nvPr/>
        </p:nvPicPr>
        <p:blipFill>
          <a:blip r:embed="rId2" cstate="print"/>
          <a:srcRect/>
          <a:stretch>
            <a:fillRect/>
          </a:stretch>
        </p:blipFill>
        <p:spPr bwMode="auto">
          <a:xfrm>
            <a:off x="5500694" y="5724540"/>
            <a:ext cx="1143000" cy="857250"/>
          </a:xfrm>
          <a:prstGeom prst="rect">
            <a:avLst/>
          </a:prstGeom>
          <a:noFill/>
          <a:ln w="9525">
            <a:noFill/>
            <a:miter lim="800000"/>
            <a:headEnd/>
            <a:tailEnd/>
          </a:ln>
        </p:spPr>
      </p:pic>
      <p:pic>
        <p:nvPicPr>
          <p:cNvPr id="8" name="Picture 2"/>
          <p:cNvPicPr>
            <a:picLocks noChangeAspect="1" noChangeArrowheads="1" noCrop="1"/>
          </p:cNvPicPr>
          <p:nvPr/>
        </p:nvPicPr>
        <p:blipFill>
          <a:blip r:embed="rId2" cstate="print"/>
          <a:srcRect/>
          <a:stretch>
            <a:fillRect/>
          </a:stretch>
        </p:blipFill>
        <p:spPr bwMode="auto">
          <a:xfrm>
            <a:off x="6786578" y="5786454"/>
            <a:ext cx="1143000" cy="857250"/>
          </a:xfrm>
          <a:prstGeom prst="rect">
            <a:avLst/>
          </a:prstGeom>
          <a:noFill/>
          <a:ln w="9525">
            <a:noFill/>
            <a:miter lim="800000"/>
            <a:headEnd/>
            <a:tailEnd/>
          </a:ln>
        </p:spPr>
      </p:pic>
      <p:pic>
        <p:nvPicPr>
          <p:cNvPr id="9" name="Picture 2"/>
          <p:cNvPicPr>
            <a:picLocks noChangeAspect="1" noChangeArrowheads="1" noCrop="1"/>
          </p:cNvPicPr>
          <p:nvPr/>
        </p:nvPicPr>
        <p:blipFill>
          <a:blip r:embed="rId2" cstate="print"/>
          <a:srcRect/>
          <a:stretch>
            <a:fillRect/>
          </a:stretch>
        </p:blipFill>
        <p:spPr bwMode="auto">
          <a:xfrm>
            <a:off x="7929586" y="5786454"/>
            <a:ext cx="1143000" cy="857250"/>
          </a:xfrm>
          <a:prstGeom prst="rect">
            <a:avLst/>
          </a:prstGeom>
          <a:noFill/>
          <a:ln w="9525">
            <a:noFill/>
            <a:miter lim="800000"/>
            <a:headEnd/>
            <a:tailEnd/>
          </a:ln>
        </p:spPr>
      </p:pic>
      <p:pic>
        <p:nvPicPr>
          <p:cNvPr id="10" name="Picture 2"/>
          <p:cNvPicPr>
            <a:picLocks noChangeAspect="1" noChangeArrowheads="1" noCrop="1"/>
          </p:cNvPicPr>
          <p:nvPr/>
        </p:nvPicPr>
        <p:blipFill>
          <a:blip r:embed="rId2" cstate="print"/>
          <a:srcRect/>
          <a:stretch>
            <a:fillRect/>
          </a:stretch>
        </p:blipFill>
        <p:spPr bwMode="auto">
          <a:xfrm>
            <a:off x="-32" y="5724540"/>
            <a:ext cx="1143000" cy="857250"/>
          </a:xfrm>
          <a:prstGeom prst="rect">
            <a:avLst/>
          </a:prstGeom>
          <a:noFill/>
          <a:ln w="9525">
            <a:noFill/>
            <a:miter lim="800000"/>
            <a:headEnd/>
            <a:tailEnd/>
          </a:ln>
        </p:spPr>
      </p:pic>
      <p:pic>
        <p:nvPicPr>
          <p:cNvPr id="11" name="Picture 2"/>
          <p:cNvPicPr>
            <a:picLocks noChangeAspect="1" noChangeArrowheads="1" noCrop="1"/>
          </p:cNvPicPr>
          <p:nvPr/>
        </p:nvPicPr>
        <p:blipFill>
          <a:blip r:embed="rId2" cstate="print"/>
          <a:srcRect/>
          <a:stretch>
            <a:fillRect/>
          </a:stretch>
        </p:blipFill>
        <p:spPr bwMode="auto">
          <a:xfrm>
            <a:off x="2857488" y="5715016"/>
            <a:ext cx="1143000" cy="857250"/>
          </a:xfrm>
          <a:prstGeom prst="rect">
            <a:avLst/>
          </a:prstGeom>
          <a:noFill/>
          <a:ln w="9525">
            <a:noFill/>
            <a:miter lim="800000"/>
            <a:headEnd/>
            <a:tailEnd/>
          </a:ln>
        </p:spPr>
      </p:pic>
      <p:pic>
        <p:nvPicPr>
          <p:cNvPr id="12" name="Picture 2"/>
          <p:cNvPicPr>
            <a:picLocks noChangeAspect="1" noChangeArrowheads="1" noCrop="1"/>
          </p:cNvPicPr>
          <p:nvPr/>
        </p:nvPicPr>
        <p:blipFill>
          <a:blip r:embed="rId2" cstate="print"/>
          <a:srcRect/>
          <a:stretch>
            <a:fillRect/>
          </a:stretch>
        </p:blipFill>
        <p:spPr bwMode="auto">
          <a:xfrm>
            <a:off x="4143380" y="5715016"/>
            <a:ext cx="1143000" cy="8572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71472" y="0"/>
            <a:ext cx="8143932" cy="157163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5720" y="1643050"/>
            <a:ext cx="8643966" cy="15716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0002" y="3357562"/>
            <a:ext cx="8501154" cy="17859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0034" y="5286388"/>
            <a:ext cx="8429684" cy="142876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428604"/>
            <a:ext cx="8686800" cy="6143668"/>
          </a:xfrm>
        </p:spPr>
        <p:txBody>
          <a:bodyPr>
            <a:normAutofit lnSpcReduction="10000"/>
          </a:bodyPr>
          <a:lstStyle/>
          <a:p>
            <a:pPr algn="r" rtl="1">
              <a:buNone/>
            </a:pPr>
            <a:r>
              <a:rPr lang="fa-IR" dirty="0" smtClean="0"/>
              <a:t>       -</a:t>
            </a:r>
            <a:r>
              <a:rPr lang="fa-IR" dirty="0"/>
              <a:t>توسعه حرفه اي    1) مديريت بخش </a:t>
            </a:r>
            <a:endParaRPr lang="en-US" dirty="0"/>
          </a:p>
          <a:p>
            <a:pPr algn="r" rtl="1">
              <a:buNone/>
            </a:pPr>
            <a:r>
              <a:rPr lang="fa-IR" dirty="0"/>
              <a:t>                    </a:t>
            </a:r>
            <a:r>
              <a:rPr lang="fa-IR" dirty="0" smtClean="0"/>
              <a:t>          </a:t>
            </a:r>
            <a:r>
              <a:rPr lang="fa-IR" dirty="0"/>
              <a:t>2) مديرپشتيباني </a:t>
            </a:r>
            <a:endParaRPr lang="en-US" dirty="0"/>
          </a:p>
          <a:p>
            <a:pPr algn="r" rtl="1">
              <a:buNone/>
            </a:pPr>
            <a:r>
              <a:rPr lang="fa-IR" dirty="0"/>
              <a:t> </a:t>
            </a:r>
            <a:endParaRPr lang="en-US" dirty="0"/>
          </a:p>
          <a:p>
            <a:pPr algn="r" rtl="1">
              <a:buNone/>
            </a:pPr>
            <a:r>
              <a:rPr lang="fa-IR" dirty="0" smtClean="0"/>
              <a:t>  - استانداردهاي </a:t>
            </a:r>
            <a:r>
              <a:rPr lang="fa-IR" dirty="0"/>
              <a:t>دستوالعمل ها  </a:t>
            </a:r>
            <a:r>
              <a:rPr lang="fa-IR" dirty="0" smtClean="0"/>
              <a:t> </a:t>
            </a:r>
            <a:r>
              <a:rPr lang="fa-IR" dirty="0"/>
              <a:t>1) نائب رئيس </a:t>
            </a:r>
            <a:r>
              <a:rPr lang="fa-IR" dirty="0" smtClean="0"/>
              <a:t>ومهندس </a:t>
            </a:r>
            <a:r>
              <a:rPr lang="fa-IR" dirty="0"/>
              <a:t>ارشد</a:t>
            </a:r>
            <a:endParaRPr lang="en-US" dirty="0"/>
          </a:p>
          <a:p>
            <a:pPr algn="r" rtl="1">
              <a:buNone/>
            </a:pPr>
            <a:r>
              <a:rPr lang="fa-IR" dirty="0"/>
              <a:t>                              </a:t>
            </a:r>
            <a:r>
              <a:rPr lang="fa-IR" dirty="0" smtClean="0"/>
              <a:t>        </a:t>
            </a:r>
            <a:r>
              <a:rPr lang="fa-IR" dirty="0"/>
              <a:t>2) دبيراجرايي </a:t>
            </a:r>
            <a:endParaRPr lang="en-US" dirty="0"/>
          </a:p>
          <a:p>
            <a:pPr algn="r" rtl="1">
              <a:buNone/>
            </a:pPr>
            <a:r>
              <a:rPr lang="fa-IR" dirty="0"/>
              <a:t> </a:t>
            </a:r>
            <a:endParaRPr lang="en-US" dirty="0"/>
          </a:p>
          <a:p>
            <a:pPr lvl="0" algn="r" rtl="1">
              <a:buNone/>
            </a:pPr>
            <a:r>
              <a:rPr lang="fa-IR" dirty="0" smtClean="0"/>
              <a:t> - كد </a:t>
            </a:r>
            <a:r>
              <a:rPr lang="fa-IR" dirty="0"/>
              <a:t>واداره استاندارد  </a:t>
            </a:r>
            <a:r>
              <a:rPr lang="fa-IR" dirty="0" smtClean="0"/>
              <a:t>   </a:t>
            </a:r>
            <a:r>
              <a:rPr lang="fa-IR" dirty="0"/>
              <a:t>1) مديربخش </a:t>
            </a:r>
            <a:r>
              <a:rPr lang="fa-IR" dirty="0" smtClean="0"/>
              <a:t>وزيرامورخارجه</a:t>
            </a:r>
            <a:endParaRPr lang="en-US" dirty="0"/>
          </a:p>
          <a:p>
            <a:pPr algn="r" rtl="1">
              <a:buNone/>
            </a:pPr>
            <a:r>
              <a:rPr lang="fa-IR" dirty="0"/>
              <a:t>                        </a:t>
            </a:r>
            <a:r>
              <a:rPr lang="fa-IR" dirty="0" smtClean="0"/>
              <a:t>      </a:t>
            </a:r>
            <a:r>
              <a:rPr lang="fa-IR" dirty="0"/>
              <a:t>2) وزير</a:t>
            </a:r>
            <a:endParaRPr lang="en-US" dirty="0"/>
          </a:p>
          <a:p>
            <a:pPr algn="r" rtl="1">
              <a:buNone/>
            </a:pPr>
            <a:endParaRPr lang="en-US" dirty="0" smtClean="0"/>
          </a:p>
          <a:p>
            <a:pPr lvl="0" algn="r" rtl="1">
              <a:buNone/>
            </a:pPr>
            <a:endParaRPr lang="fa-IR" dirty="0" smtClean="0"/>
          </a:p>
          <a:p>
            <a:pPr lvl="0" algn="r" rtl="1">
              <a:buNone/>
            </a:pPr>
            <a:r>
              <a:rPr lang="fa-IR" dirty="0" smtClean="0"/>
              <a:t>- آموزش </a:t>
            </a:r>
            <a:r>
              <a:rPr lang="fa-IR" dirty="0"/>
              <a:t>عمومي         مدير </a:t>
            </a:r>
            <a:r>
              <a:rPr lang="fa-IR" dirty="0" smtClean="0"/>
              <a:t>بخش</a:t>
            </a:r>
            <a:endParaRPr lang="en-US" dirty="0"/>
          </a:p>
        </p:txBody>
      </p:sp>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endParaRPr lang="fa-IR" dirty="0"/>
          </a:p>
        </p:txBody>
      </p:sp>
      <p:sp>
        <p:nvSpPr>
          <p:cNvPr id="4" name="Wave 3"/>
          <p:cNvSpPr/>
          <p:nvPr/>
        </p:nvSpPr>
        <p:spPr>
          <a:xfrm>
            <a:off x="841352" y="228600"/>
            <a:ext cx="7429552" cy="1571636"/>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buNone/>
            </a:pPr>
            <a:r>
              <a:rPr lang="fa-IR" sz="2400" dirty="0" smtClean="0"/>
              <a:t>- حفاظت ازساختمان آتش نشاني وايمني زندگي    1) مديربخش </a:t>
            </a:r>
            <a:endParaRPr lang="en-US" sz="2400" dirty="0" smtClean="0"/>
          </a:p>
          <a:p>
            <a:pPr algn="r" rtl="1">
              <a:buNone/>
            </a:pPr>
            <a:r>
              <a:rPr lang="fa-IR" sz="2400" dirty="0" smtClean="0"/>
              <a:t>                                                         2) وزير</a:t>
            </a:r>
            <a:endParaRPr lang="en-US" sz="2400" dirty="0"/>
          </a:p>
        </p:txBody>
      </p:sp>
      <p:sp>
        <p:nvSpPr>
          <p:cNvPr id="14" name="Wave 13"/>
          <p:cNvSpPr/>
          <p:nvPr/>
        </p:nvSpPr>
        <p:spPr>
          <a:xfrm>
            <a:off x="857228" y="1643050"/>
            <a:ext cx="7429552" cy="1571636"/>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buNone/>
            </a:pPr>
            <a:r>
              <a:rPr lang="fa-IR" sz="2400" dirty="0" smtClean="0"/>
              <a:t>- برق     1) مديربخش </a:t>
            </a:r>
            <a:endParaRPr lang="en-US" sz="2400" dirty="0" smtClean="0"/>
          </a:p>
          <a:p>
            <a:pPr algn="r" rtl="1">
              <a:buNone/>
            </a:pPr>
            <a:r>
              <a:rPr lang="fa-IR" sz="2400" dirty="0" smtClean="0"/>
              <a:t>           2) وزير</a:t>
            </a:r>
            <a:endParaRPr lang="fa-IR" sz="2400" dirty="0"/>
          </a:p>
        </p:txBody>
      </p:sp>
      <p:sp>
        <p:nvSpPr>
          <p:cNvPr id="15" name="Wave 14"/>
          <p:cNvSpPr/>
          <p:nvPr/>
        </p:nvSpPr>
        <p:spPr>
          <a:xfrm>
            <a:off x="831828" y="3147998"/>
            <a:ext cx="7429552" cy="1571636"/>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buNone/>
            </a:pPr>
            <a:r>
              <a:rPr lang="fa-IR" sz="2400" dirty="0" smtClean="0"/>
              <a:t>- حفاظت ازسيستم هاي آتش         مديربخش </a:t>
            </a:r>
            <a:endParaRPr lang="en-US" sz="2400" dirty="0"/>
          </a:p>
        </p:txBody>
      </p:sp>
      <p:sp>
        <p:nvSpPr>
          <p:cNvPr id="16" name="Wave 15"/>
          <p:cNvSpPr/>
          <p:nvPr/>
        </p:nvSpPr>
        <p:spPr>
          <a:xfrm>
            <a:off x="857228" y="4654540"/>
            <a:ext cx="7429552" cy="1571636"/>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buNone/>
            </a:pPr>
            <a:r>
              <a:rPr lang="fa-IR" sz="2800" dirty="0" smtClean="0"/>
              <a:t>- صنعتي ومهندسي شيمي     1) مديربخش </a:t>
            </a:r>
            <a:endParaRPr lang="en-US" sz="2800" dirty="0" smtClean="0"/>
          </a:p>
          <a:p>
            <a:pPr algn="r" rtl="1">
              <a:buNone/>
            </a:pPr>
            <a:r>
              <a:rPr lang="fa-IR" sz="2800" dirty="0" smtClean="0"/>
              <a:t>                                  2) وزيرارشد، فني ومهندسي </a:t>
            </a:r>
            <a:endParaRPr lang="en-US" sz="2800" dirty="0"/>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Sahand Rayan Ofogh\Desktop\com-8\1تحلیل\عكس آتش\atash_dishlame_com_.gif"/>
          <p:cNvPicPr>
            <a:picLocks noChangeAspect="1" noChangeArrowheads="1" noCrop="1"/>
          </p:cNvPicPr>
          <p:nvPr/>
        </p:nvPicPr>
        <p:blipFill>
          <a:blip r:embed="rId2" cstate="print"/>
          <a:srcRect/>
          <a:stretch>
            <a:fillRect/>
          </a:stretch>
        </p:blipFill>
        <p:spPr bwMode="auto">
          <a:xfrm>
            <a:off x="142844" y="0"/>
            <a:ext cx="1643074" cy="1571612"/>
          </a:xfrm>
          <a:prstGeom prst="rect">
            <a:avLst/>
          </a:prstGeom>
          <a:noFill/>
        </p:spPr>
      </p:pic>
      <p:sp>
        <p:nvSpPr>
          <p:cNvPr id="3" name="Content Placeholder 2"/>
          <p:cNvSpPr>
            <a:spLocks noGrp="1"/>
          </p:cNvSpPr>
          <p:nvPr>
            <p:ph idx="1"/>
          </p:nvPr>
        </p:nvSpPr>
        <p:spPr/>
        <p:txBody>
          <a:bodyPr>
            <a:normAutofit/>
          </a:bodyPr>
          <a:lstStyle/>
          <a:p>
            <a:pPr algn="justLow" rtl="1">
              <a:buNone/>
            </a:pPr>
            <a:r>
              <a:rPr lang="en-US" dirty="0" smtClean="0"/>
              <a:t>   </a:t>
            </a:r>
            <a:r>
              <a:rPr lang="ar-SA" dirty="0" smtClean="0"/>
              <a:t>ازقرن </a:t>
            </a:r>
            <a:r>
              <a:rPr lang="ar-SA" dirty="0"/>
              <a:t>پیش چندین گروه کوچک ازمردان ایده هایی داشتند که بیش ازصدسال بعد آنها ایده هایشان رابه صورت یک مفهوم وتصورکلی به صورت سازمانی که امروزه مابه اسم </a:t>
            </a:r>
            <a:r>
              <a:rPr lang="en-US" dirty="0"/>
              <a:t>NFPA</a:t>
            </a:r>
            <a:r>
              <a:rPr lang="ar-SA" dirty="0"/>
              <a:t>می شناسیم رشددادند</a:t>
            </a:r>
            <a:r>
              <a:rPr lang="fa-IR" dirty="0"/>
              <a:t>.</a:t>
            </a:r>
            <a:r>
              <a:rPr lang="ar-SA" dirty="0"/>
              <a:t>برای بسیاری ازمردم </a:t>
            </a:r>
            <a:r>
              <a:rPr lang="ar-SA" dirty="0" smtClean="0"/>
              <a:t>درسراسرجهان </a:t>
            </a:r>
            <a:r>
              <a:rPr lang="ar-SA" dirty="0"/>
              <a:t>که علاقه به فعالیتهای سازمان ملی حفاظت ازاتش داشتندسال </a:t>
            </a:r>
            <a:r>
              <a:rPr lang="fa-IR" dirty="0"/>
              <a:t>1996</a:t>
            </a:r>
            <a:r>
              <a:rPr lang="ar-SA" dirty="0"/>
              <a:t>واقعآ خاص است</a:t>
            </a:r>
            <a:r>
              <a:rPr lang="fa-IR" dirty="0"/>
              <a:t>.</a:t>
            </a:r>
            <a:r>
              <a:rPr lang="ar-SA" dirty="0"/>
              <a:t>سالنامه ی </a:t>
            </a:r>
            <a:r>
              <a:rPr lang="fa-IR" dirty="0"/>
              <a:t>1995-1996</a:t>
            </a:r>
            <a:r>
              <a:rPr lang="ar-SA" dirty="0"/>
              <a:t>شروع تاسیس </a:t>
            </a:r>
            <a:r>
              <a:rPr lang="en-US" dirty="0"/>
              <a:t>NFPA</a:t>
            </a:r>
            <a:r>
              <a:rPr lang="ar-SA" dirty="0"/>
              <a:t>رامشخص خواهدکرد</a:t>
            </a:r>
            <a:r>
              <a:rPr lang="fa-IR" dirty="0" smtClean="0"/>
              <a:t>.اما با نگاهی به تاریخ در می یابیم که شالوده تاسیس در تاریخچه انجمن بدون شک در سال1896 بوده است . </a:t>
            </a:r>
            <a:endParaRPr lang="en-US" dirty="0"/>
          </a:p>
        </p:txBody>
      </p:sp>
      <p:sp>
        <p:nvSpPr>
          <p:cNvPr id="4" name="Rectangle 3"/>
          <p:cNvSpPr/>
          <p:nvPr/>
        </p:nvSpPr>
        <p:spPr>
          <a:xfrm>
            <a:off x="1988185" y="428604"/>
            <a:ext cx="5167633" cy="923330"/>
          </a:xfrm>
          <a:prstGeom prst="rect">
            <a:avLst/>
          </a:prstGeom>
          <a:noFill/>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NFPA</a:t>
            </a:r>
            <a:r>
              <a:rPr lang="fa-IR"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تاريخچه تولد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42910" y="357166"/>
            <a:ext cx="7786742" cy="15001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85786" y="2143116"/>
            <a:ext cx="7543824" cy="2125659"/>
          </a:xfrm>
          <a:prstGeom prst="horizontalScroll">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1745" name="Rectangle 1"/>
          <p:cNvSpPr>
            <a:spLocks noChangeArrowheads="1"/>
          </p:cNvSpPr>
          <p:nvPr/>
        </p:nvSpPr>
        <p:spPr bwMode="auto">
          <a:xfrm>
            <a:off x="1285852" y="2643182"/>
            <a:ext cx="66436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fa-I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حفاظت عمومي آتش    1) مديربخش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 ناظر فني پروژه ها</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1214414" y="642919"/>
            <a:ext cx="696075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fa-IR"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عمليات صحرايي وآموزش وپرورش    1) معاون رئيس جمهور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 مديرعمليات منطقه اي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Horizontal Scroll 8"/>
          <p:cNvSpPr/>
          <p:nvPr/>
        </p:nvSpPr>
        <p:spPr>
          <a:xfrm>
            <a:off x="928662" y="4857760"/>
            <a:ext cx="7572428" cy="1571636"/>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
          <p:cNvSpPr>
            <a:spLocks noChangeArrowheads="1"/>
          </p:cNvSpPr>
          <p:nvPr/>
        </p:nvSpPr>
        <p:spPr bwMode="auto">
          <a:xfrm>
            <a:off x="1428728" y="5143512"/>
            <a:ext cx="68579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تحقيقات وتجزيه وتحليل آتش     1) مديربخش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 وزير</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804" y="1785926"/>
            <a:ext cx="8229600" cy="4786346"/>
          </a:xfrm>
        </p:spPr>
        <p:txBody>
          <a:bodyPr>
            <a:normAutofit/>
          </a:bodyPr>
          <a:lstStyle/>
          <a:p>
            <a:pPr lvl="0" algn="r" rtl="1">
              <a:buFont typeface="Wingdings" pitchFamily="2" charset="2"/>
              <a:buChar char="ü"/>
            </a:pPr>
            <a:r>
              <a:rPr lang="en-US" dirty="0" smtClean="0"/>
              <a:t>NFPA 1</a:t>
            </a:r>
            <a:r>
              <a:rPr lang="fa-IR" dirty="0" smtClean="0"/>
              <a:t> </a:t>
            </a:r>
            <a:r>
              <a:rPr lang="fa-IR" dirty="0"/>
              <a:t>كد آتش </a:t>
            </a:r>
            <a:endParaRPr lang="en-US" dirty="0"/>
          </a:p>
          <a:p>
            <a:pPr lvl="0" algn="r" rtl="1">
              <a:buFont typeface="Wingdings" pitchFamily="2" charset="2"/>
              <a:buChar char="ü"/>
            </a:pPr>
            <a:r>
              <a:rPr lang="en-US" dirty="0" smtClean="0"/>
              <a:t> NFPA 2</a:t>
            </a:r>
            <a:r>
              <a:rPr lang="fa-IR" dirty="0" smtClean="0"/>
              <a:t>كد </a:t>
            </a:r>
            <a:r>
              <a:rPr lang="fa-IR" dirty="0"/>
              <a:t>فن آوري هيدروژن </a:t>
            </a:r>
            <a:endParaRPr lang="en-US" dirty="0"/>
          </a:p>
          <a:p>
            <a:pPr lvl="0" algn="r" rtl="1">
              <a:buFont typeface="Wingdings" pitchFamily="2" charset="2"/>
              <a:buChar char="ü"/>
            </a:pPr>
            <a:r>
              <a:rPr lang="en-US" dirty="0" smtClean="0"/>
              <a:t>NFPA 10</a:t>
            </a:r>
            <a:r>
              <a:rPr lang="fa-IR" dirty="0" smtClean="0"/>
              <a:t>  </a:t>
            </a:r>
            <a:r>
              <a:rPr lang="fa-IR" dirty="0"/>
              <a:t>استاندارد براي خاموش كننده هاي قابل حمل</a:t>
            </a:r>
            <a:endParaRPr lang="en-US" dirty="0"/>
          </a:p>
          <a:p>
            <a:pPr lvl="0" algn="r" rtl="1">
              <a:buFont typeface="Wingdings" pitchFamily="2" charset="2"/>
              <a:buChar char="ü"/>
            </a:pPr>
            <a:r>
              <a:rPr lang="en-US" dirty="0" smtClean="0"/>
              <a:t>NFPA 12</a:t>
            </a:r>
            <a:r>
              <a:rPr lang="fa-IR" dirty="0" smtClean="0"/>
              <a:t>  </a:t>
            </a:r>
            <a:r>
              <a:rPr lang="fa-IR" dirty="0"/>
              <a:t>استاندارد سيستم هاي خاموش كننده دي اكسيدكربن </a:t>
            </a:r>
            <a:endParaRPr lang="en-US" dirty="0"/>
          </a:p>
          <a:p>
            <a:pPr lvl="0" algn="r" rtl="1">
              <a:buFont typeface="Wingdings" pitchFamily="2" charset="2"/>
              <a:buChar char="ü"/>
            </a:pPr>
            <a:r>
              <a:rPr lang="en-US" dirty="0" smtClean="0"/>
              <a:t>NFPA 12A</a:t>
            </a:r>
            <a:r>
              <a:rPr lang="fa-IR" dirty="0" smtClean="0"/>
              <a:t> استانداردهاي </a:t>
            </a:r>
            <a:r>
              <a:rPr lang="fa-IR" dirty="0"/>
              <a:t>سيستم هاي خاموش كننده هالون 1301</a:t>
            </a:r>
            <a:endParaRPr lang="en-US" dirty="0"/>
          </a:p>
          <a:p>
            <a:pPr lvl="0" algn="r" rtl="1">
              <a:buFont typeface="Wingdings" pitchFamily="2" charset="2"/>
              <a:buChar char="ü"/>
            </a:pPr>
            <a:r>
              <a:rPr lang="en-US" dirty="0"/>
              <a:t>NFPA </a:t>
            </a:r>
            <a:r>
              <a:rPr lang="en-US" dirty="0" smtClean="0"/>
              <a:t>13</a:t>
            </a:r>
            <a:r>
              <a:rPr lang="fa-IR" dirty="0" smtClean="0"/>
              <a:t> استانداردهاي </a:t>
            </a:r>
            <a:r>
              <a:rPr lang="fa-IR" dirty="0"/>
              <a:t>براي نصب وراه اندازي سيستم هاي آب پاشي </a:t>
            </a:r>
            <a:endParaRPr lang="en-US" dirty="0"/>
          </a:p>
          <a:p>
            <a:pPr lvl="0" algn="r" rtl="1">
              <a:buFont typeface="Wingdings" pitchFamily="2" charset="2"/>
              <a:buChar char="ü"/>
            </a:pPr>
            <a:r>
              <a:rPr lang="en-US" dirty="0"/>
              <a:t>NFPA 30</a:t>
            </a:r>
            <a:r>
              <a:rPr lang="fa-IR" dirty="0"/>
              <a:t>  كد مايعات قابل احتراق واشتعال </a:t>
            </a:r>
            <a:endParaRPr lang="en-US" dirty="0"/>
          </a:p>
          <a:p>
            <a:pPr algn="r">
              <a:buFont typeface="Wingdings" pitchFamily="2" charset="2"/>
              <a:buChar char="ü"/>
            </a:pPr>
            <a:endParaRPr lang="en-US" dirty="0"/>
          </a:p>
        </p:txBody>
      </p:sp>
      <p:sp>
        <p:nvSpPr>
          <p:cNvPr id="2" name="Title 1"/>
          <p:cNvSpPr>
            <a:spLocks noGrp="1"/>
          </p:cNvSpPr>
          <p:nvPr>
            <p:ph type="title"/>
          </p:nvPr>
        </p:nvSpPr>
        <p:spPr/>
        <p:txBody>
          <a:bodyPr>
            <a:normAutofit fontScale="90000"/>
          </a:bodyPr>
          <a:lstStyle/>
          <a:p>
            <a:pPr rtl="1"/>
            <a:r>
              <a:rPr lang="en-US" dirty="0"/>
              <a:t/>
            </a:r>
            <a:br>
              <a:rPr lang="en-US" dirty="0"/>
            </a:br>
            <a:endParaRPr lang="en-US" dirty="0"/>
          </a:p>
        </p:txBody>
      </p:sp>
      <p:sp>
        <p:nvSpPr>
          <p:cNvPr id="4" name="Horizontal Scroll 3"/>
          <p:cNvSpPr/>
          <p:nvPr/>
        </p:nvSpPr>
        <p:spPr>
          <a:xfrm>
            <a:off x="2285984" y="157138"/>
            <a:ext cx="4000528" cy="14287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0066"/>
                </a:solidFill>
              </a:rPr>
              <a:t>NFPA </a:t>
            </a:r>
            <a:r>
              <a:rPr lang="fa-IR" sz="2800" b="1" dirty="0" smtClean="0">
                <a:solidFill>
                  <a:srgbClr val="FF0066"/>
                </a:solidFill>
              </a:rPr>
              <a:t>كدها و استانداردهاي</a:t>
            </a:r>
            <a:endParaRPr lang="fa-IR" sz="2800" dirty="0">
              <a:solidFill>
                <a:srgbClr val="FF0066"/>
              </a:solidFill>
            </a:endParaRPr>
          </a:p>
        </p:txBody>
      </p:sp>
      <p:pic>
        <p:nvPicPr>
          <p:cNvPr id="7170" name="Picture 2" descr="C:\Documents and Settings\Sahand Rayan Ofogh\Desktop\com-8\1تحلیل\عكس آتش\Torch-01-june.gif"/>
          <p:cNvPicPr>
            <a:picLocks noChangeAspect="1" noChangeArrowheads="1" noCrop="1"/>
          </p:cNvPicPr>
          <p:nvPr/>
        </p:nvPicPr>
        <p:blipFill>
          <a:blip r:embed="rId2" cstate="print"/>
          <a:srcRect/>
          <a:stretch>
            <a:fillRect/>
          </a:stretch>
        </p:blipFill>
        <p:spPr bwMode="auto">
          <a:xfrm>
            <a:off x="357158" y="142852"/>
            <a:ext cx="1000132" cy="2857520"/>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29718" cy="4525963"/>
          </a:xfrm>
        </p:spPr>
        <p:txBody>
          <a:bodyPr>
            <a:normAutofit/>
          </a:bodyPr>
          <a:lstStyle/>
          <a:p>
            <a:pPr lvl="0" algn="r" rtl="1">
              <a:buFont typeface="Wingdings" pitchFamily="2" charset="2"/>
              <a:buChar char="ü"/>
            </a:pPr>
            <a:r>
              <a:rPr lang="en-US" dirty="0"/>
              <a:t>NFPA 31</a:t>
            </a:r>
            <a:r>
              <a:rPr lang="fa-IR" dirty="0"/>
              <a:t>  استاندارد براي نصب وراه اندازي تجهيزات نفت سوز</a:t>
            </a:r>
            <a:endParaRPr lang="en-US" dirty="0"/>
          </a:p>
          <a:p>
            <a:pPr lvl="0" algn="r" rtl="1">
              <a:buFont typeface="Wingdings" pitchFamily="2" charset="2"/>
              <a:buChar char="ü"/>
            </a:pPr>
            <a:r>
              <a:rPr lang="en-US" dirty="0"/>
              <a:t>NFPA 40</a:t>
            </a:r>
            <a:r>
              <a:rPr lang="fa-IR" dirty="0"/>
              <a:t>  استاندارد براي ذخيره سازي و كار با فیلم نيترات سلولز</a:t>
            </a:r>
            <a:endParaRPr lang="en-US" dirty="0"/>
          </a:p>
          <a:p>
            <a:pPr lvl="0" algn="r" rtl="1">
              <a:buFont typeface="Wingdings" pitchFamily="2" charset="2"/>
              <a:buChar char="ü"/>
            </a:pPr>
            <a:r>
              <a:rPr lang="en-US" dirty="0"/>
              <a:t>  NFPA 45</a:t>
            </a:r>
            <a:r>
              <a:rPr lang="fa-IR" dirty="0"/>
              <a:t>استاندارد حفاظت حريق در آزمایشگاه های مواد شیمیایی</a:t>
            </a:r>
            <a:endParaRPr lang="en-US" dirty="0"/>
          </a:p>
          <a:p>
            <a:pPr lvl="0" algn="r" rtl="1">
              <a:buFont typeface="Wingdings" pitchFamily="2" charset="2"/>
              <a:buChar char="ü"/>
            </a:pPr>
            <a:r>
              <a:rPr lang="en-US" dirty="0"/>
              <a:t>NFPA 51</a:t>
            </a:r>
            <a:r>
              <a:rPr lang="fa-IR" dirty="0"/>
              <a:t>  استاندارد براي طراحی، نصب و راه اندازی سیستم های سوخت وگاز</a:t>
            </a:r>
            <a:endParaRPr lang="en-US" dirty="0"/>
          </a:p>
          <a:p>
            <a:pPr lvl="0" algn="r" rtl="1">
              <a:buFont typeface="Wingdings" pitchFamily="2" charset="2"/>
              <a:buChar char="ü"/>
            </a:pPr>
            <a:r>
              <a:rPr lang="en-US" dirty="0" smtClean="0"/>
              <a:t> NFPA </a:t>
            </a:r>
            <a:r>
              <a:rPr lang="en-US" dirty="0"/>
              <a:t>51B </a:t>
            </a:r>
            <a:r>
              <a:rPr lang="fa-IR" dirty="0"/>
              <a:t>استاندارد برای پیش گیری از حریق در جوشکاری ، برشکاری و کار های دیگر </a:t>
            </a:r>
            <a:endParaRPr lang="en-US" dirty="0"/>
          </a:p>
          <a:p>
            <a:pPr algn="r">
              <a:buFont typeface="Wingdings" pitchFamily="2" charset="2"/>
              <a:buChar char="ü"/>
            </a:pPr>
            <a:endParaRPr lang="en-US" dirty="0"/>
          </a:p>
        </p:txBody>
      </p:sp>
      <p:pic>
        <p:nvPicPr>
          <p:cNvPr id="8195" name="Picture 3" descr="C:\Documents and Settings\Sahand Rayan Ofogh\Desktop\com-8\1تحلیل\عكس آتش\Torch-01-june.gif"/>
          <p:cNvPicPr>
            <a:picLocks noChangeAspect="1" noChangeArrowheads="1" noCrop="1"/>
          </p:cNvPicPr>
          <p:nvPr/>
        </p:nvPicPr>
        <p:blipFill>
          <a:blip r:embed="rId2" cstate="print"/>
          <a:srcRect/>
          <a:stretch>
            <a:fillRect/>
          </a:stretch>
        </p:blipFill>
        <p:spPr bwMode="auto">
          <a:xfrm>
            <a:off x="357158" y="285729"/>
            <a:ext cx="785818" cy="250033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2918"/>
            <a:ext cx="8929718" cy="5597533"/>
          </a:xfrm>
        </p:spPr>
        <p:txBody>
          <a:bodyPr>
            <a:normAutofit/>
          </a:bodyPr>
          <a:lstStyle/>
          <a:p>
            <a:pPr lvl="0" algn="r" rtl="1">
              <a:buFont typeface="Wingdings" pitchFamily="2" charset="2"/>
              <a:buChar char="ü"/>
            </a:pPr>
            <a:r>
              <a:rPr lang="en-US" sz="2800" dirty="0"/>
              <a:t> </a:t>
            </a:r>
            <a:r>
              <a:rPr lang="en-US" sz="2800" dirty="0" smtClean="0"/>
              <a:t> </a:t>
            </a:r>
            <a:r>
              <a:rPr lang="en-US" sz="2800" dirty="0"/>
              <a:t>NFPA 52</a:t>
            </a:r>
            <a:r>
              <a:rPr lang="fa-IR" sz="2800" dirty="0"/>
              <a:t>  كد سيستم هاي سوخت گازي فضایی </a:t>
            </a:r>
            <a:endParaRPr lang="en-US" sz="2800" dirty="0"/>
          </a:p>
          <a:p>
            <a:pPr lvl="0" algn="r" rtl="1">
              <a:buFont typeface="Wingdings" pitchFamily="2" charset="2"/>
              <a:buChar char="ü"/>
            </a:pPr>
            <a:r>
              <a:rPr lang="en-US" sz="2800" dirty="0"/>
              <a:t>NFPA 54</a:t>
            </a:r>
            <a:r>
              <a:rPr lang="fa-IR" sz="2800" dirty="0"/>
              <a:t>   كد ملی سوخت گازی </a:t>
            </a:r>
            <a:endParaRPr lang="en-US" sz="2800" dirty="0"/>
          </a:p>
          <a:p>
            <a:pPr lvl="0" algn="r" rtl="1">
              <a:buFont typeface="Wingdings" pitchFamily="2" charset="2"/>
              <a:buChar char="ü"/>
            </a:pPr>
            <a:r>
              <a:rPr lang="en-US" sz="2800" dirty="0"/>
              <a:t>NFPA 55</a:t>
            </a:r>
            <a:r>
              <a:rPr lang="fa-IR" sz="2800" dirty="0"/>
              <a:t>   كد سيالات وگازهاي فشرده </a:t>
            </a:r>
            <a:endParaRPr lang="en-US" sz="2800" dirty="0"/>
          </a:p>
          <a:p>
            <a:pPr lvl="0" algn="r" rtl="1">
              <a:buFont typeface="Wingdings" pitchFamily="2" charset="2"/>
              <a:buChar char="ü"/>
            </a:pPr>
            <a:r>
              <a:rPr lang="en-US" sz="2800" dirty="0"/>
              <a:t>NFPA 58</a:t>
            </a:r>
            <a:r>
              <a:rPr lang="fa-IR" sz="2800" dirty="0"/>
              <a:t>   کد گاز نفت مایع </a:t>
            </a:r>
            <a:endParaRPr lang="en-US" sz="2800" dirty="0"/>
          </a:p>
          <a:p>
            <a:pPr lvl="0" algn="r" rtl="1">
              <a:buFont typeface="Wingdings" pitchFamily="2" charset="2"/>
              <a:buChar char="ü"/>
            </a:pPr>
            <a:r>
              <a:rPr lang="en-US" sz="2800" dirty="0"/>
              <a:t>NFPA 59A</a:t>
            </a:r>
            <a:r>
              <a:rPr lang="fa-IR" sz="2800" dirty="0"/>
              <a:t>  </a:t>
            </a:r>
            <a:r>
              <a:rPr lang="fa-IR" sz="2800" dirty="0" smtClean="0"/>
              <a:t>استاندارد براي </a:t>
            </a:r>
            <a:r>
              <a:rPr lang="fa-IR" sz="2800" dirty="0"/>
              <a:t>توليد،نگهداري </a:t>
            </a:r>
            <a:r>
              <a:rPr lang="fa-IR" sz="2800" dirty="0" smtClean="0"/>
              <a:t>وكاربا گازطبيعي </a:t>
            </a:r>
            <a:r>
              <a:rPr lang="fa-IR" sz="2800" dirty="0"/>
              <a:t>مايع شده </a:t>
            </a:r>
            <a:endParaRPr lang="en-US" sz="2800" dirty="0"/>
          </a:p>
          <a:p>
            <a:pPr lvl="0" algn="r" rtl="1">
              <a:buFont typeface="Wingdings" pitchFamily="2" charset="2"/>
              <a:buChar char="ü"/>
            </a:pPr>
            <a:r>
              <a:rPr lang="en-US" sz="2800" dirty="0"/>
              <a:t>NFPA </a:t>
            </a:r>
            <a:r>
              <a:rPr lang="en-US" sz="2800" dirty="0" smtClean="0"/>
              <a:t>69</a:t>
            </a:r>
            <a:r>
              <a:rPr lang="fa-IR" sz="2800" dirty="0" smtClean="0"/>
              <a:t>    استانداردبراي </a:t>
            </a:r>
            <a:r>
              <a:rPr lang="fa-IR" sz="2800" dirty="0"/>
              <a:t>سيستم هاي پيشگيري ازانفجار </a:t>
            </a:r>
            <a:endParaRPr lang="en-US" sz="2800" dirty="0"/>
          </a:p>
          <a:p>
            <a:pPr lvl="0" algn="r" rtl="1">
              <a:buFont typeface="Wingdings" pitchFamily="2" charset="2"/>
              <a:buChar char="ü"/>
            </a:pPr>
            <a:r>
              <a:rPr lang="en-US" sz="2800" dirty="0"/>
              <a:t>NFPA </a:t>
            </a:r>
            <a:r>
              <a:rPr lang="en-US" sz="2800" dirty="0" smtClean="0"/>
              <a:t>70</a:t>
            </a:r>
            <a:r>
              <a:rPr lang="fa-IR" sz="2800" dirty="0" smtClean="0"/>
              <a:t>   كد </a:t>
            </a:r>
            <a:r>
              <a:rPr lang="fa-IR" sz="2800" dirty="0"/>
              <a:t>ملي برق </a:t>
            </a:r>
            <a:endParaRPr lang="en-US" sz="2800" dirty="0"/>
          </a:p>
          <a:p>
            <a:pPr lvl="0" algn="r" rtl="1">
              <a:buFont typeface="Wingdings" pitchFamily="2" charset="2"/>
              <a:buChar char="ü"/>
            </a:pPr>
            <a:r>
              <a:rPr lang="en-US" sz="2800" dirty="0"/>
              <a:t>NFPA70E</a:t>
            </a:r>
            <a:r>
              <a:rPr lang="fa-IR" sz="2800" dirty="0"/>
              <a:t>  </a:t>
            </a:r>
            <a:r>
              <a:rPr lang="fa-IR" sz="2800" dirty="0" smtClean="0"/>
              <a:t>استاندارد براي </a:t>
            </a:r>
            <a:r>
              <a:rPr lang="fa-IR" sz="2800" dirty="0"/>
              <a:t>ايمني برق درمحل كار </a:t>
            </a:r>
            <a:endParaRPr lang="en-US" sz="2800" dirty="0"/>
          </a:p>
          <a:p>
            <a:pPr lvl="0" algn="r" rtl="1">
              <a:buFont typeface="Wingdings" pitchFamily="2" charset="2"/>
              <a:buChar char="ü"/>
            </a:pPr>
            <a:r>
              <a:rPr lang="en-US" sz="2800" dirty="0"/>
              <a:t>NFPA 75</a:t>
            </a:r>
            <a:r>
              <a:rPr lang="fa-IR" sz="2800" dirty="0"/>
              <a:t>   </a:t>
            </a:r>
            <a:r>
              <a:rPr lang="fa-IR" sz="2800" dirty="0" smtClean="0"/>
              <a:t>استاندارد براي </a:t>
            </a:r>
            <a:r>
              <a:rPr lang="fa-IR" sz="2800" dirty="0"/>
              <a:t>حفاظت ازتجهيزات فناوري اطلاعات</a:t>
            </a:r>
            <a:endParaRPr lang="en-US" sz="2800" dirty="0"/>
          </a:p>
          <a:p>
            <a:pPr lvl="0" algn="r" rtl="1">
              <a:buFont typeface="Wingdings" pitchFamily="2" charset="2"/>
              <a:buChar char="ü"/>
            </a:pPr>
            <a:r>
              <a:rPr lang="en-US" sz="2800" dirty="0"/>
              <a:t>NFPA 79</a:t>
            </a:r>
            <a:r>
              <a:rPr lang="fa-IR" sz="2800" dirty="0"/>
              <a:t>   </a:t>
            </a:r>
            <a:r>
              <a:rPr lang="fa-IR" sz="2800" dirty="0" smtClean="0"/>
              <a:t>استاندارد برق </a:t>
            </a:r>
            <a:r>
              <a:rPr lang="fa-IR" sz="2800" dirty="0"/>
              <a:t>ماشين آلات صنعتي</a:t>
            </a:r>
            <a:endParaRPr lang="en-US" sz="2800" dirty="0"/>
          </a:p>
          <a:p>
            <a:pPr lvl="0" algn="r" rtl="1">
              <a:buFont typeface="Wingdings" pitchFamily="2" charset="2"/>
              <a:buChar char="ü"/>
            </a:pPr>
            <a:r>
              <a:rPr lang="en-US" sz="2800" dirty="0"/>
              <a:t>NFPA </a:t>
            </a:r>
            <a:r>
              <a:rPr lang="en-US" sz="2800" dirty="0" smtClean="0"/>
              <a:t>85</a:t>
            </a:r>
            <a:r>
              <a:rPr lang="fa-IR" sz="2800" dirty="0" smtClean="0"/>
              <a:t>   كد </a:t>
            </a:r>
            <a:r>
              <a:rPr lang="fa-IR" sz="2800" dirty="0"/>
              <a:t>خطرات ديگ بخاروسيستم هاي احتراق </a:t>
            </a:r>
            <a:endParaRPr lang="en-US" sz="2800" dirty="0"/>
          </a:p>
          <a:p>
            <a:pPr algn="r">
              <a:buFont typeface="Wingdings" pitchFamily="2" charset="2"/>
              <a:buChar char="ü"/>
            </a:pPr>
            <a:endParaRPr lang="en-US" sz="2800" dirty="0"/>
          </a:p>
        </p:txBody>
      </p:sp>
      <p:pic>
        <p:nvPicPr>
          <p:cNvPr id="9218" name="Picture 2" descr="C:\Documents and Settings\Sahand Rayan Ofogh\Desktop\com-8\1تحلیل\عكس آتش\Torch-01-june.gif"/>
          <p:cNvPicPr>
            <a:picLocks noChangeAspect="1" noChangeArrowheads="1" noCrop="1"/>
          </p:cNvPicPr>
          <p:nvPr/>
        </p:nvPicPr>
        <p:blipFill>
          <a:blip r:embed="rId2" cstate="print"/>
          <a:srcRect/>
          <a:stretch>
            <a:fillRect/>
          </a:stretch>
        </p:blipFill>
        <p:spPr bwMode="auto">
          <a:xfrm>
            <a:off x="428596" y="214290"/>
            <a:ext cx="707832" cy="2071702"/>
          </a:xfrm>
          <a:prstGeom prst="rect">
            <a:avLst/>
          </a:prstGeom>
          <a:noFill/>
        </p:spPr>
      </p:pic>
    </p:spTree>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472518" cy="5768997"/>
          </a:xfrm>
        </p:spPr>
        <p:txBody>
          <a:bodyPr>
            <a:noAutofit/>
          </a:bodyPr>
          <a:lstStyle/>
          <a:p>
            <a:pPr lvl="0" algn="r" rtl="1"/>
            <a:r>
              <a:rPr lang="en-US" sz="2400" dirty="0"/>
              <a:t>NFPA 86</a:t>
            </a:r>
            <a:r>
              <a:rPr lang="fa-IR" sz="2400" dirty="0"/>
              <a:t>  استانداردبراي اجاق وكوره</a:t>
            </a:r>
            <a:endParaRPr lang="en-US" sz="2400" dirty="0"/>
          </a:p>
          <a:p>
            <a:pPr lvl="0" algn="r" rtl="1"/>
            <a:r>
              <a:rPr lang="en-US" sz="2400" dirty="0" smtClean="0"/>
              <a:t> NFPA </a:t>
            </a:r>
            <a:r>
              <a:rPr lang="en-US" sz="2400" dirty="0"/>
              <a:t>86c </a:t>
            </a:r>
            <a:r>
              <a:rPr lang="fa-IR" sz="2400" dirty="0"/>
              <a:t>استاندارد براي كوره هاي صنعتي بااستفاده ازيك فضاي پردازش ويژه </a:t>
            </a:r>
            <a:endParaRPr lang="en-US" sz="2400" dirty="0"/>
          </a:p>
          <a:p>
            <a:pPr lvl="0" algn="r" rtl="1"/>
            <a:r>
              <a:rPr lang="en-US" sz="2400" dirty="0"/>
              <a:t>NFPA 90A </a:t>
            </a:r>
            <a:r>
              <a:rPr lang="fa-IR" sz="2400" dirty="0" smtClean="0"/>
              <a:t> استاندارد براي </a:t>
            </a:r>
            <a:r>
              <a:rPr lang="fa-IR" sz="2400" dirty="0"/>
              <a:t>نصب تهويه مطبوع وسيستم هاي تهويه</a:t>
            </a:r>
            <a:endParaRPr lang="en-US" sz="2400" dirty="0"/>
          </a:p>
          <a:p>
            <a:pPr lvl="0" algn="r" rtl="1"/>
            <a:r>
              <a:rPr lang="en-US" sz="2400" dirty="0"/>
              <a:t>NFPA 111 </a:t>
            </a:r>
            <a:r>
              <a:rPr lang="fa-IR" sz="2400" dirty="0" smtClean="0"/>
              <a:t> استاندارد </a:t>
            </a:r>
            <a:r>
              <a:rPr lang="fa-IR" sz="2400" dirty="0"/>
              <a:t>درذخيره سازي انرژي برق اضطراري وسيستم قدرت آماده به كار</a:t>
            </a:r>
            <a:endParaRPr lang="en-US" sz="2400" dirty="0"/>
          </a:p>
          <a:p>
            <a:pPr lvl="0" algn="r" rtl="1"/>
            <a:r>
              <a:rPr lang="en-US" sz="2400" dirty="0" smtClean="0"/>
              <a:t>NFPA 120</a:t>
            </a:r>
            <a:r>
              <a:rPr lang="fa-IR" sz="2400" dirty="0" smtClean="0"/>
              <a:t> استاندارد براي </a:t>
            </a:r>
            <a:r>
              <a:rPr lang="fa-IR" sz="2400" dirty="0"/>
              <a:t>پيشگيري وكنترل آتش درمعادن ذغال سنگ </a:t>
            </a:r>
            <a:endParaRPr lang="en-US" sz="2400" dirty="0"/>
          </a:p>
          <a:p>
            <a:pPr lvl="0" algn="r" rtl="1"/>
            <a:r>
              <a:rPr lang="en-US" sz="2400" dirty="0"/>
              <a:t>NFPA 211 </a:t>
            </a:r>
            <a:r>
              <a:rPr lang="fa-IR" sz="2400" dirty="0" smtClean="0"/>
              <a:t> استاندارد براي </a:t>
            </a:r>
            <a:r>
              <a:rPr lang="fa-IR" sz="2400" dirty="0"/>
              <a:t>دودكش ها ،شومينه ،منافذ وسوخت لوازم جامد سوز</a:t>
            </a:r>
            <a:endParaRPr lang="en-US" sz="2400" dirty="0"/>
          </a:p>
          <a:p>
            <a:pPr lvl="0" algn="r" rtl="1"/>
            <a:r>
              <a:rPr lang="en-US" sz="2400" dirty="0" smtClean="0"/>
              <a:t> NFPA </a:t>
            </a:r>
            <a:r>
              <a:rPr lang="en-US" sz="2400" dirty="0"/>
              <a:t>214  </a:t>
            </a:r>
            <a:r>
              <a:rPr lang="fa-IR" sz="2400" dirty="0" smtClean="0"/>
              <a:t>استاندارد برج </a:t>
            </a:r>
            <a:r>
              <a:rPr lang="fa-IR" sz="2400" dirty="0"/>
              <a:t>خنك كننده آب </a:t>
            </a:r>
            <a:endParaRPr lang="en-US" sz="2400" dirty="0"/>
          </a:p>
          <a:p>
            <a:pPr lvl="0" algn="r" rtl="1"/>
            <a:r>
              <a:rPr lang="en-US" sz="2400" dirty="0"/>
              <a:t>NFPA 231c</a:t>
            </a:r>
            <a:r>
              <a:rPr lang="fa-IR" sz="2400" dirty="0"/>
              <a:t>  </a:t>
            </a:r>
            <a:r>
              <a:rPr lang="fa-IR" sz="2400" dirty="0" smtClean="0"/>
              <a:t>استاندارد براي </a:t>
            </a:r>
            <a:r>
              <a:rPr lang="fa-IR" sz="2400" dirty="0"/>
              <a:t>ذخيره سازي مواد</a:t>
            </a:r>
            <a:endParaRPr lang="en-US" sz="2400" dirty="0"/>
          </a:p>
          <a:p>
            <a:pPr lvl="0" algn="r" rtl="1"/>
            <a:r>
              <a:rPr lang="en-US" sz="2400" dirty="0"/>
              <a:t>NFPA 231d </a:t>
            </a:r>
            <a:r>
              <a:rPr lang="fa-IR" sz="2400" dirty="0"/>
              <a:t> استاندارد براي ذخيره سازي لاستيك     </a:t>
            </a:r>
            <a:endParaRPr lang="en-US" sz="2400" dirty="0"/>
          </a:p>
          <a:p>
            <a:pPr lvl="0" algn="r" rtl="1"/>
            <a:r>
              <a:rPr lang="en-US" sz="2400" dirty="0"/>
              <a:t>NFPA    </a:t>
            </a:r>
            <a:r>
              <a:rPr lang="en-US" sz="2400" dirty="0" smtClean="0"/>
              <a:t>241</a:t>
            </a:r>
            <a:r>
              <a:rPr lang="fa-IR" sz="2400" dirty="0" smtClean="0"/>
              <a:t> استاندارد </a:t>
            </a:r>
            <a:r>
              <a:rPr lang="fa-IR" sz="2400" dirty="0"/>
              <a:t>براي حفاظت ازساخت وساز،تعمير و عمليات تخريب </a:t>
            </a:r>
            <a:endParaRPr lang="en-US" sz="2400" dirty="0"/>
          </a:p>
          <a:p>
            <a:pPr lvl="0" algn="r" rtl="1"/>
            <a:r>
              <a:rPr lang="en-US" sz="2400" dirty="0"/>
              <a:t>NFPA 257</a:t>
            </a:r>
            <a:r>
              <a:rPr lang="fa-IR" sz="2400" dirty="0"/>
              <a:t>  استاندارد تست آتش براي بلوك ها وپنجره هاي شيشه اي </a:t>
            </a:r>
            <a:r>
              <a:rPr lang="fa-IR" sz="2400" dirty="0" smtClean="0"/>
              <a:t>مجامع</a:t>
            </a:r>
            <a:endParaRPr lang="en-US" sz="2400" dirty="0"/>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lgn="r" rtl="1">
              <a:buFont typeface="Wingdings" pitchFamily="2" charset="2"/>
              <a:buChar char="ü"/>
            </a:pPr>
            <a:r>
              <a:rPr lang="en-US" dirty="0" smtClean="0"/>
              <a:t>NFPA  275</a:t>
            </a:r>
            <a:r>
              <a:rPr lang="fa-IR" dirty="0" smtClean="0"/>
              <a:t> روش استاندارد تست آتش براي بررسي موانع حرارتي مورداستفاده دربيش ازعايق فوم پلاستيك </a:t>
            </a:r>
          </a:p>
          <a:p>
            <a:pPr lvl="0" algn="r" rtl="1">
              <a:buFont typeface="Wingdings" pitchFamily="2" charset="2"/>
              <a:buChar char="ü"/>
            </a:pPr>
            <a:r>
              <a:rPr lang="en-US" dirty="0"/>
              <a:t>NFPA 289</a:t>
            </a:r>
            <a:r>
              <a:rPr lang="fa-IR" dirty="0"/>
              <a:t>  روش استاندارد تست آتش براي پكيج هاي سوخت فردي </a:t>
            </a:r>
            <a:endParaRPr lang="en-US" dirty="0"/>
          </a:p>
          <a:p>
            <a:pPr lvl="0" algn="r" rtl="1">
              <a:buFont typeface="Wingdings" pitchFamily="2" charset="2"/>
              <a:buChar char="ü"/>
            </a:pPr>
            <a:r>
              <a:rPr lang="en-US" dirty="0" smtClean="0"/>
              <a:t> NFPA </a:t>
            </a:r>
            <a:r>
              <a:rPr lang="en-US" dirty="0"/>
              <a:t>290 </a:t>
            </a:r>
            <a:r>
              <a:rPr lang="fa-IR" dirty="0"/>
              <a:t>استاندارد تست آتش براي حفاظت ازمواد غيرفعال مورداستفاده در ظروف گاز ليپوپروتئين </a:t>
            </a:r>
            <a:endParaRPr lang="en-US" dirty="0"/>
          </a:p>
          <a:p>
            <a:pPr lvl="0" algn="r" rtl="1">
              <a:buFont typeface="Wingdings" pitchFamily="2" charset="2"/>
              <a:buChar char="ü"/>
            </a:pPr>
            <a:r>
              <a:rPr lang="en-US" dirty="0" smtClean="0"/>
              <a:t>NFPA 291 </a:t>
            </a:r>
            <a:r>
              <a:rPr lang="fa-IR" dirty="0" smtClean="0"/>
              <a:t>  </a:t>
            </a:r>
            <a:r>
              <a:rPr lang="fa-IR" dirty="0"/>
              <a:t>تمرين توصيه شده براي تست جريان آتش و علامت گذاري هيدرانت ها</a:t>
            </a:r>
            <a:endParaRPr lang="en-US" dirty="0"/>
          </a:p>
          <a:p>
            <a:pPr lvl="0" algn="r" rtl="1">
              <a:buFont typeface="Wingdings" pitchFamily="2" charset="2"/>
              <a:buChar char="ü"/>
            </a:pPr>
            <a:r>
              <a:rPr lang="en-US" dirty="0"/>
              <a:t>NFPA 295</a:t>
            </a:r>
            <a:r>
              <a:rPr lang="fa-IR" dirty="0"/>
              <a:t>   استاندارد براي كنترل اتش سوزي </a:t>
            </a:r>
            <a:endParaRPr lang="en-US" dirty="0"/>
          </a:p>
          <a:p>
            <a:pPr lvl="0" algn="r" rtl="1">
              <a:buFont typeface="Wingdings" pitchFamily="2" charset="2"/>
              <a:buChar char="ü"/>
            </a:pPr>
            <a:r>
              <a:rPr lang="en-US" dirty="0" smtClean="0"/>
              <a:t>NFPA 297</a:t>
            </a:r>
            <a:r>
              <a:rPr lang="fa-IR" dirty="0" smtClean="0"/>
              <a:t> راهنما </a:t>
            </a:r>
            <a:r>
              <a:rPr lang="fa-IR" dirty="0"/>
              <a:t>درمورد اصول وروش ها براي سيستم هاي ارتباطي </a:t>
            </a:r>
            <a:endParaRPr lang="en-US" dirty="0"/>
          </a:p>
          <a:p>
            <a:pPr lvl="0" algn="r" rtl="1">
              <a:buFont typeface="Wingdings" pitchFamily="2" charset="2"/>
              <a:buChar char="ü"/>
            </a:pPr>
            <a:r>
              <a:rPr lang="en-US" dirty="0"/>
              <a:t>NFPA 299</a:t>
            </a:r>
            <a:r>
              <a:rPr lang="fa-IR" dirty="0"/>
              <a:t>  استاندارد براي حفاظت جان ومال ازآتش سوزي </a:t>
            </a:r>
            <a:endParaRPr lang="en-US" dirty="0"/>
          </a:p>
          <a:p>
            <a:pPr lvl="0" algn="r" rtl="1">
              <a:buFont typeface="Wingdings" pitchFamily="2" charset="2"/>
              <a:buChar char="ü"/>
            </a:pPr>
            <a:r>
              <a:rPr lang="en-US" dirty="0"/>
              <a:t>NFPA 306</a:t>
            </a:r>
            <a:r>
              <a:rPr lang="fa-IR" dirty="0"/>
              <a:t>   استاندار </a:t>
            </a:r>
            <a:r>
              <a:rPr lang="fa-IR" dirty="0" smtClean="0"/>
              <a:t>د براي </a:t>
            </a:r>
            <a:r>
              <a:rPr lang="fa-IR" dirty="0"/>
              <a:t>كنترل خطرات گاز در مخازن </a:t>
            </a:r>
            <a:endParaRPr lang="en-US" dirty="0"/>
          </a:p>
          <a:p>
            <a:pPr lvl="0" algn="r" rtl="1">
              <a:buFont typeface="Wingdings" pitchFamily="2" charset="2"/>
              <a:buChar char="ü"/>
            </a:pPr>
            <a:r>
              <a:rPr lang="en-US" dirty="0" smtClean="0"/>
              <a:t> NFPA </a:t>
            </a:r>
            <a:r>
              <a:rPr lang="en-US" dirty="0"/>
              <a:t>312 </a:t>
            </a:r>
            <a:r>
              <a:rPr lang="fa-IR" dirty="0"/>
              <a:t>استاندارد براي حفاظت ازحريق براي مخازن درطول ساخت ،تبديل ، ترميم</a:t>
            </a:r>
            <a:endParaRPr lang="en-US" dirty="0"/>
          </a:p>
          <a:p>
            <a:pPr lvl="0" algn="r" rtl="1">
              <a:buFont typeface="Wingdings" pitchFamily="2" charset="2"/>
              <a:buChar char="ü"/>
            </a:pPr>
            <a:endParaRPr lang="en-US" dirty="0" smtClean="0"/>
          </a:p>
          <a:p>
            <a:pPr algn="r">
              <a:buFont typeface="Wingdings" pitchFamily="2" charset="2"/>
              <a:buChar char="ü"/>
            </a:pPr>
            <a:endParaRPr lang="en-US" dirty="0"/>
          </a:p>
        </p:txBody>
      </p:sp>
      <p:pic>
        <p:nvPicPr>
          <p:cNvPr id="10242" name="Picture 2" descr="C:\Documents and Settings\Sahand Rayan Ofogh\Desktop\com-8\1تحلیل\عكس آتش\Torch-01-june.gif"/>
          <p:cNvPicPr>
            <a:picLocks noChangeAspect="1" noChangeArrowheads="1" noCrop="1"/>
          </p:cNvPicPr>
          <p:nvPr/>
        </p:nvPicPr>
        <p:blipFill>
          <a:blip r:embed="rId2" cstate="print"/>
          <a:srcRect/>
          <a:stretch>
            <a:fillRect/>
          </a:stretch>
        </p:blipFill>
        <p:spPr bwMode="auto">
          <a:xfrm>
            <a:off x="357158" y="285727"/>
            <a:ext cx="642942" cy="1881781"/>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lgn="r" rtl="1">
              <a:buFont typeface="Wingdings" pitchFamily="2" charset="2"/>
              <a:buChar char="ü"/>
            </a:pPr>
            <a:r>
              <a:rPr lang="en-US" dirty="0"/>
              <a:t>NFPA  318</a:t>
            </a:r>
            <a:r>
              <a:rPr lang="fa-IR" dirty="0"/>
              <a:t> استاندارد براي حمايت ازتسهيلات ساخت نيمه هادي</a:t>
            </a:r>
            <a:endParaRPr lang="en-US" dirty="0"/>
          </a:p>
          <a:p>
            <a:pPr lvl="0" algn="r" rtl="1">
              <a:buFont typeface="Wingdings" pitchFamily="2" charset="2"/>
              <a:buChar char="ü"/>
            </a:pPr>
            <a:r>
              <a:rPr lang="en-US" dirty="0"/>
              <a:t>NFPA  385</a:t>
            </a:r>
            <a:r>
              <a:rPr lang="fa-IR" dirty="0"/>
              <a:t> استاندارد براي وسيله نقليه تانك براي مايعات قابل اشتعال وقابل احتراق</a:t>
            </a:r>
            <a:endParaRPr lang="en-US" dirty="0"/>
          </a:p>
          <a:p>
            <a:pPr lvl="0" algn="r" rtl="1">
              <a:buFont typeface="Wingdings" pitchFamily="2" charset="2"/>
              <a:buChar char="ü"/>
            </a:pPr>
            <a:r>
              <a:rPr lang="en-US" dirty="0"/>
              <a:t>NFPA 400</a:t>
            </a:r>
            <a:r>
              <a:rPr lang="fa-IR" dirty="0"/>
              <a:t>  كدهاي مواد خطرناك</a:t>
            </a:r>
            <a:endParaRPr lang="en-US" dirty="0"/>
          </a:p>
          <a:p>
            <a:pPr lvl="0" algn="r" rtl="1">
              <a:buFont typeface="Wingdings" pitchFamily="2" charset="2"/>
              <a:buChar char="ü"/>
            </a:pPr>
            <a:r>
              <a:rPr lang="en-US" dirty="0"/>
              <a:t>NFPA 407</a:t>
            </a:r>
            <a:r>
              <a:rPr lang="fa-IR" dirty="0"/>
              <a:t>  استاندارد براي سرويس سوخت هواپيما</a:t>
            </a:r>
            <a:endParaRPr lang="en-US" dirty="0"/>
          </a:p>
          <a:p>
            <a:pPr lvl="0" algn="r" rtl="1">
              <a:buFont typeface="Wingdings" pitchFamily="2" charset="2"/>
              <a:buChar char="ü"/>
            </a:pPr>
            <a:r>
              <a:rPr lang="en-US" dirty="0" smtClean="0"/>
              <a:t> NFPA   </a:t>
            </a:r>
            <a:r>
              <a:rPr lang="en-US" dirty="0"/>
              <a:t>410</a:t>
            </a:r>
            <a:r>
              <a:rPr lang="fa-IR" dirty="0"/>
              <a:t>استاندارد در تعمیر و نگه داری هواپیما </a:t>
            </a:r>
            <a:endParaRPr lang="en-US" dirty="0"/>
          </a:p>
          <a:p>
            <a:pPr lvl="0" algn="r" rtl="1">
              <a:buFont typeface="Wingdings" pitchFamily="2" charset="2"/>
              <a:buChar char="ü"/>
            </a:pPr>
            <a:r>
              <a:rPr lang="en-US" dirty="0"/>
              <a:t>NFPA   </a:t>
            </a:r>
            <a:r>
              <a:rPr lang="en-US" dirty="0" smtClean="0"/>
              <a:t>484</a:t>
            </a:r>
            <a:r>
              <a:rPr lang="fa-IR" dirty="0" smtClean="0"/>
              <a:t> استاندارد </a:t>
            </a:r>
            <a:r>
              <a:rPr lang="fa-IR" dirty="0"/>
              <a:t>براي فلزات قابل احتراق </a:t>
            </a:r>
            <a:endParaRPr lang="en-US" dirty="0"/>
          </a:p>
          <a:p>
            <a:pPr lvl="0" algn="r" rtl="1">
              <a:buFont typeface="Wingdings" pitchFamily="2" charset="2"/>
              <a:buChar char="ü"/>
            </a:pPr>
            <a:r>
              <a:rPr lang="en-US" dirty="0"/>
              <a:t>NFPA 495</a:t>
            </a:r>
            <a:r>
              <a:rPr lang="fa-IR" dirty="0"/>
              <a:t>  كد مواد منفجره </a:t>
            </a:r>
            <a:endParaRPr lang="en-US" dirty="0"/>
          </a:p>
          <a:p>
            <a:pPr lvl="0" algn="r" rtl="1">
              <a:buFont typeface="Wingdings" pitchFamily="2" charset="2"/>
              <a:buChar char="ü"/>
            </a:pPr>
            <a:r>
              <a:rPr lang="en-US" dirty="0"/>
              <a:t>NFPA 513</a:t>
            </a:r>
            <a:r>
              <a:rPr lang="fa-IR" dirty="0"/>
              <a:t> </a:t>
            </a:r>
            <a:r>
              <a:rPr lang="fa-IR" dirty="0" smtClean="0"/>
              <a:t>استاندارد براي </a:t>
            </a:r>
            <a:r>
              <a:rPr lang="fa-IR" dirty="0"/>
              <a:t>حمل ونقل پايانه هاي موتور </a:t>
            </a:r>
            <a:endParaRPr lang="en-US" dirty="0"/>
          </a:p>
          <a:p>
            <a:pPr lvl="0" algn="r" rtl="1">
              <a:buFont typeface="Wingdings" pitchFamily="2" charset="2"/>
              <a:buChar char="ü"/>
            </a:pPr>
            <a:r>
              <a:rPr lang="en-US" dirty="0" smtClean="0"/>
              <a:t> NFPA </a:t>
            </a:r>
            <a:r>
              <a:rPr lang="en-US" dirty="0"/>
              <a:t>1965 </a:t>
            </a:r>
            <a:r>
              <a:rPr lang="fa-IR" dirty="0"/>
              <a:t>استاندارد برای لوازم شيلنگ آتش نشاني</a:t>
            </a:r>
            <a:endParaRPr lang="en-US" dirty="0"/>
          </a:p>
          <a:p>
            <a:pPr algn="r">
              <a:buFont typeface="Wingdings" pitchFamily="2" charset="2"/>
              <a:buChar char="ü"/>
            </a:pPr>
            <a:endParaRPr lang="en-US" dirty="0"/>
          </a:p>
        </p:txBody>
      </p:sp>
      <p:pic>
        <p:nvPicPr>
          <p:cNvPr id="11266" name="Picture 2" descr="C:\Documents and Settings\Sahand Rayan Ofogh\Desktop\com-8\1تحلیل\عكس آتش\Torch-01-june.gif"/>
          <p:cNvPicPr>
            <a:picLocks noChangeAspect="1" noChangeArrowheads="1" noCrop="1"/>
          </p:cNvPicPr>
          <p:nvPr/>
        </p:nvPicPr>
        <p:blipFill>
          <a:blip r:embed="rId2" cstate="print"/>
          <a:srcRect/>
          <a:stretch>
            <a:fillRect/>
          </a:stretch>
        </p:blipFill>
        <p:spPr bwMode="auto">
          <a:xfrm>
            <a:off x="428596" y="214290"/>
            <a:ext cx="561384" cy="1643074"/>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1538" y="2428868"/>
            <a:ext cx="6500858" cy="4071966"/>
          </a:xfrm>
        </p:spPr>
        <p:txBody>
          <a:bodyPr/>
          <a:lstStyle/>
          <a:p>
            <a:pPr algn="justLow" rtl="1"/>
            <a:r>
              <a:rPr lang="fa-IR" dirty="0"/>
              <a:t>اهداف انجمن (</a:t>
            </a:r>
            <a:r>
              <a:rPr lang="en-US" dirty="0" err="1"/>
              <a:t>Associatin</a:t>
            </a:r>
            <a:r>
              <a:rPr lang="fa-IR" dirty="0"/>
              <a:t>) </a:t>
            </a:r>
            <a:r>
              <a:rPr lang="fa-IR" dirty="0" smtClean="0"/>
              <a:t>توسعه </a:t>
            </a:r>
            <a:r>
              <a:rPr lang="fa-IR" dirty="0"/>
              <a:t>آگاهي ودانش وبهبود روش هاي حفاظت ازآتش سوزي وحفاظت الكتريكي و ديگراهداف حفاظتي </a:t>
            </a:r>
            <a:r>
              <a:rPr lang="fa-IR" dirty="0" smtClean="0"/>
              <a:t>مي باشد . </a:t>
            </a:r>
            <a:endParaRPr lang="en-US" dirty="0"/>
          </a:p>
          <a:p>
            <a:pPr algn="justLow" rtl="1"/>
            <a:endParaRPr lang="en-US" dirty="0"/>
          </a:p>
        </p:txBody>
      </p:sp>
      <p:sp>
        <p:nvSpPr>
          <p:cNvPr id="4" name="Cloud 3"/>
          <p:cNvSpPr/>
          <p:nvPr/>
        </p:nvSpPr>
        <p:spPr>
          <a:xfrm>
            <a:off x="2857520" y="128556"/>
            <a:ext cx="3143272" cy="16573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B0F0"/>
                </a:solidFill>
              </a:rPr>
              <a:t>اهداف</a:t>
            </a:r>
            <a:endParaRPr lang="fa-IR" sz="2800" dirty="0">
              <a:solidFill>
                <a:srgbClr val="00B0F0"/>
              </a:solidFill>
            </a:endParaRPr>
          </a:p>
        </p:txBody>
      </p:sp>
      <p:pic>
        <p:nvPicPr>
          <p:cNvPr id="2050" name="Picture 2"/>
          <p:cNvPicPr>
            <a:picLocks noChangeAspect="1" noChangeArrowheads="1" noCrop="1"/>
          </p:cNvPicPr>
          <p:nvPr/>
        </p:nvPicPr>
        <p:blipFill>
          <a:blip r:embed="rId2" cstate="print"/>
          <a:srcRect/>
          <a:stretch>
            <a:fillRect/>
          </a:stretch>
        </p:blipFill>
        <p:spPr bwMode="auto">
          <a:xfrm>
            <a:off x="1195397" y="4776801"/>
            <a:ext cx="6376999" cy="1223967"/>
          </a:xfrm>
          <a:prstGeom prst="rect">
            <a:avLst/>
          </a:prstGeom>
          <a:noFill/>
          <a:ln w="9525">
            <a:noFill/>
            <a:miter lim="800000"/>
            <a:headEnd/>
            <a:tailEnd/>
          </a:ln>
        </p:spPr>
      </p:pic>
    </p:spTree>
  </p:cSld>
  <p:clrMapOvr>
    <a:masterClrMapping/>
  </p:clrMapOvr>
  <p:transition spd="slow">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4429156"/>
          </a:xfrm>
        </p:spPr>
        <p:txBody>
          <a:bodyPr/>
          <a:lstStyle/>
          <a:p>
            <a:pPr algn="r" rtl="1">
              <a:buNone/>
            </a:pPr>
            <a:r>
              <a:rPr lang="fa-IR" dirty="0"/>
              <a:t>طبقات اعضاء (طبقه بندي اعضاء)</a:t>
            </a:r>
            <a:endParaRPr lang="en-US" dirty="0"/>
          </a:p>
          <a:p>
            <a:pPr algn="r" rtl="1">
              <a:buNone/>
            </a:pPr>
            <a:r>
              <a:rPr lang="fa-IR" dirty="0"/>
              <a:t>شش طبقه </a:t>
            </a:r>
            <a:r>
              <a:rPr lang="fa-IR" dirty="0" smtClean="0"/>
              <a:t>براي اعضاءجود دارد</a:t>
            </a:r>
            <a:r>
              <a:rPr lang="fa-IR" dirty="0"/>
              <a:t>:</a:t>
            </a:r>
            <a:endParaRPr lang="en-US" dirty="0"/>
          </a:p>
          <a:p>
            <a:pPr algn="r" rtl="1">
              <a:buNone/>
            </a:pPr>
            <a:r>
              <a:rPr lang="fa-IR" dirty="0"/>
              <a:t>- اعضاي داراي حق </a:t>
            </a:r>
            <a:r>
              <a:rPr lang="fa-IR" dirty="0" smtClean="0"/>
              <a:t>رأي </a:t>
            </a:r>
            <a:endParaRPr lang="en-US" dirty="0"/>
          </a:p>
          <a:p>
            <a:pPr algn="r" rtl="1">
              <a:buNone/>
            </a:pPr>
            <a:r>
              <a:rPr lang="fa-IR" dirty="0"/>
              <a:t>- اعضاي بدون حق </a:t>
            </a:r>
            <a:r>
              <a:rPr lang="fa-IR" dirty="0" smtClean="0"/>
              <a:t>رأي </a:t>
            </a:r>
            <a:endParaRPr lang="en-US" dirty="0"/>
          </a:p>
          <a:p>
            <a:pPr algn="r" rtl="1">
              <a:buNone/>
            </a:pPr>
            <a:r>
              <a:rPr lang="fa-IR" dirty="0"/>
              <a:t>- اعضاي قانوني (عادي )</a:t>
            </a:r>
            <a:endParaRPr lang="en-US" dirty="0"/>
          </a:p>
          <a:p>
            <a:pPr algn="r" rtl="1">
              <a:buNone/>
            </a:pPr>
            <a:r>
              <a:rPr lang="fa-IR" dirty="0"/>
              <a:t>- اعضاءملي (رئيس )</a:t>
            </a:r>
            <a:endParaRPr lang="en-US" dirty="0"/>
          </a:p>
          <a:p>
            <a:pPr algn="r" rtl="1">
              <a:buNone/>
            </a:pPr>
            <a:r>
              <a:rPr lang="fa-IR" dirty="0"/>
              <a:t>- اعضاي افتخاري </a:t>
            </a:r>
            <a:endParaRPr lang="en-US" dirty="0"/>
          </a:p>
          <a:p>
            <a:pPr algn="r">
              <a:buNone/>
            </a:pPr>
            <a:endParaRPr lang="en-US" dirty="0"/>
          </a:p>
        </p:txBody>
      </p:sp>
      <p:sp>
        <p:nvSpPr>
          <p:cNvPr id="4" name="16-Point Star 3"/>
          <p:cNvSpPr/>
          <p:nvPr/>
        </p:nvSpPr>
        <p:spPr>
          <a:xfrm>
            <a:off x="2928926" y="142852"/>
            <a:ext cx="2928958" cy="1857388"/>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FF3399"/>
                </a:solidFill>
              </a:rPr>
              <a:t>اعضاء</a:t>
            </a:r>
            <a:endParaRPr lang="fa-IR" sz="4000" dirty="0">
              <a:solidFill>
                <a:srgbClr val="FF3399"/>
              </a:solidFill>
            </a:endParaRPr>
          </a:p>
        </p:txBody>
      </p:sp>
      <p:pic>
        <p:nvPicPr>
          <p:cNvPr id="1026" name="Picture 2"/>
          <p:cNvPicPr>
            <a:picLocks noChangeAspect="1" noChangeArrowheads="1" noCrop="1"/>
          </p:cNvPicPr>
          <p:nvPr/>
        </p:nvPicPr>
        <p:blipFill>
          <a:blip r:embed="rId2" cstate="print"/>
          <a:srcRect/>
          <a:stretch>
            <a:fillRect/>
          </a:stretch>
        </p:blipFill>
        <p:spPr bwMode="auto">
          <a:xfrm>
            <a:off x="233362" y="284162"/>
            <a:ext cx="1284265" cy="1212835"/>
          </a:xfrm>
          <a:prstGeom prst="rect">
            <a:avLst/>
          </a:prstGeom>
          <a:noFill/>
          <a:ln w="9525">
            <a:noFill/>
            <a:miter lim="800000"/>
            <a:headEnd/>
            <a:tailEnd/>
          </a:ln>
        </p:spPr>
      </p:pic>
      <p:pic>
        <p:nvPicPr>
          <p:cNvPr id="5" name="Picture 2"/>
          <p:cNvPicPr>
            <a:picLocks noChangeAspect="1" noChangeArrowheads="1" noCrop="1"/>
          </p:cNvPicPr>
          <p:nvPr/>
        </p:nvPicPr>
        <p:blipFill>
          <a:blip r:embed="rId2" cstate="print"/>
          <a:srcRect/>
          <a:stretch>
            <a:fillRect/>
          </a:stretch>
        </p:blipFill>
        <p:spPr bwMode="auto">
          <a:xfrm>
            <a:off x="7607353" y="284162"/>
            <a:ext cx="1284265" cy="121283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7430"/>
            <a:ext cx="8229600" cy="3768733"/>
          </a:xfrm>
        </p:spPr>
        <p:txBody>
          <a:bodyPr/>
          <a:lstStyle/>
          <a:p>
            <a:pPr algn="justLow" rtl="1">
              <a:buNone/>
            </a:pPr>
            <a:r>
              <a:rPr lang="fa-IR" b="1" dirty="0" smtClean="0"/>
              <a:t>    افرادي </a:t>
            </a:r>
            <a:r>
              <a:rPr lang="fa-IR" b="1" dirty="0"/>
              <a:t>كه </a:t>
            </a:r>
            <a:r>
              <a:rPr lang="fa-IR" dirty="0"/>
              <a:t>تمايل</a:t>
            </a:r>
            <a:r>
              <a:rPr lang="fa-IR" b="1" dirty="0"/>
              <a:t> </a:t>
            </a:r>
            <a:r>
              <a:rPr lang="fa-IR" dirty="0"/>
              <a:t>به توسعه اهداف انجمن دارند بايد واجد شرايط اعضاءعادي </a:t>
            </a:r>
            <a:r>
              <a:rPr lang="fa-IR" dirty="0" smtClean="0"/>
              <a:t>باشند. یك </a:t>
            </a:r>
            <a:r>
              <a:rPr lang="fa-IR" dirty="0"/>
              <a:t>عضو عادي بايد يك حق </a:t>
            </a:r>
            <a:r>
              <a:rPr lang="fa-IR" dirty="0" smtClean="0"/>
              <a:t>رأي </a:t>
            </a:r>
            <a:r>
              <a:rPr lang="fa-IR" dirty="0"/>
              <a:t>درتصميمات انجمن داشته باشد و بايد عوارض تعيين شده مطابق بااين آيين نامه رابپردازد.</a:t>
            </a:r>
            <a:endParaRPr lang="en-US" dirty="0"/>
          </a:p>
          <a:p>
            <a:pPr algn="justLow" rtl="1">
              <a:buNone/>
            </a:pPr>
            <a:endParaRPr lang="en-US" dirty="0"/>
          </a:p>
        </p:txBody>
      </p:sp>
      <p:sp>
        <p:nvSpPr>
          <p:cNvPr id="6" name="Wave 5"/>
          <p:cNvSpPr/>
          <p:nvPr/>
        </p:nvSpPr>
        <p:spPr>
          <a:xfrm>
            <a:off x="2643174" y="357166"/>
            <a:ext cx="3571900" cy="15716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t>اعضاءقانوني</a:t>
            </a:r>
            <a:endParaRPr lang="fa-IR" sz="4000" dirty="0"/>
          </a:p>
        </p:txBody>
      </p:sp>
      <p:pic>
        <p:nvPicPr>
          <p:cNvPr id="14338" name="Picture 2" descr="C:\Documents and Settings\Sahand Rayan Ofogh\Desktop\com-8\1تحلیل\عكس آتش\467976cko9hdq4re.gif"/>
          <p:cNvPicPr>
            <a:picLocks noChangeAspect="1" noChangeArrowheads="1" noCrop="1"/>
          </p:cNvPicPr>
          <p:nvPr/>
        </p:nvPicPr>
        <p:blipFill>
          <a:blip r:embed="rId2" cstate="print"/>
          <a:srcRect/>
          <a:stretch>
            <a:fillRect/>
          </a:stretch>
        </p:blipFill>
        <p:spPr bwMode="auto">
          <a:xfrm>
            <a:off x="285752" y="4857760"/>
            <a:ext cx="8572528" cy="928694"/>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4620"/>
            <a:ext cx="8229600" cy="3714776"/>
          </a:xfrm>
        </p:spPr>
        <p:txBody>
          <a:bodyPr>
            <a:normAutofit/>
          </a:bodyPr>
          <a:lstStyle/>
          <a:p>
            <a:pPr algn="r" rtl="1"/>
            <a:r>
              <a:rPr lang="fa-IR" dirty="0" smtClean="0"/>
              <a:t>سازمان </a:t>
            </a:r>
            <a:r>
              <a:rPr lang="fa-IR" dirty="0"/>
              <a:t>ملي حفاظت </a:t>
            </a:r>
            <a:r>
              <a:rPr lang="fa-IR" dirty="0" smtClean="0"/>
              <a:t>ازآتش  </a:t>
            </a:r>
            <a:r>
              <a:rPr lang="en-US" dirty="0"/>
              <a:t>NFPA</a:t>
            </a:r>
            <a:r>
              <a:rPr lang="fa-IR" dirty="0"/>
              <a:t>  سازمان خصوصي معتبر برجسته درزمينه تكنيكي ،اطلاعات وسفارش مصرف كننده براي حفاظت </a:t>
            </a:r>
            <a:r>
              <a:rPr lang="fa-IR" dirty="0" smtClean="0"/>
              <a:t>ازآتش </a:t>
            </a:r>
            <a:r>
              <a:rPr lang="fa-IR" dirty="0"/>
              <a:t>، مشكلات وپيش گيري است .سایت اين سازمان  </a:t>
            </a:r>
            <a:r>
              <a:rPr lang="en-US" u="sng" dirty="0">
                <a:hlinkClick r:id="rId2"/>
              </a:rPr>
              <a:t>WWW.NFPA.org</a:t>
            </a:r>
            <a:r>
              <a:rPr lang="fa-IR" dirty="0"/>
              <a:t> است اهداف اوليه </a:t>
            </a:r>
            <a:r>
              <a:rPr lang="en-US" dirty="0"/>
              <a:t>NFPA </a:t>
            </a:r>
            <a:r>
              <a:rPr lang="fa-IR" dirty="0"/>
              <a:t>كاهش بارجهاني حريق وخطرات ديگرمربوط به كيفيت زندگي با مهيا كردن وطرفداري علمي است و كدهاي عمومي واستاندارد ،تحقيقات وآموزش راپايه ريزي مي </a:t>
            </a:r>
            <a:r>
              <a:rPr lang="fa-IR" dirty="0" smtClean="0"/>
              <a:t>كند.</a:t>
            </a:r>
            <a:endParaRPr lang="en-US" dirty="0"/>
          </a:p>
          <a:p>
            <a:pPr algn="r"/>
            <a:endParaRPr lang="en-US" dirty="0"/>
          </a:p>
        </p:txBody>
      </p:sp>
      <p:sp>
        <p:nvSpPr>
          <p:cNvPr id="4" name="Curved Down Ribbon 3"/>
          <p:cNvSpPr/>
          <p:nvPr/>
        </p:nvSpPr>
        <p:spPr>
          <a:xfrm>
            <a:off x="1957380" y="242864"/>
            <a:ext cx="5143536" cy="178595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solidFill>
                  <a:srgbClr val="00B050"/>
                </a:solidFill>
              </a:rPr>
              <a:t>NFPA </a:t>
            </a:r>
            <a:r>
              <a:rPr lang="fa-IR" sz="3600" dirty="0" smtClean="0">
                <a:solidFill>
                  <a:srgbClr val="00B050"/>
                </a:solidFill>
              </a:rPr>
              <a:t>تعريف</a:t>
            </a:r>
            <a:endParaRPr lang="fa-IR" sz="3600" dirty="0">
              <a:solidFill>
                <a:srgbClr val="00B050"/>
              </a:solidFill>
            </a:endParaRPr>
          </a:p>
        </p:txBody>
      </p:sp>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8868"/>
            <a:ext cx="8229600" cy="3697295"/>
          </a:xfrm>
        </p:spPr>
        <p:txBody>
          <a:bodyPr/>
          <a:lstStyle/>
          <a:p>
            <a:pPr algn="r" rtl="1">
              <a:buNone/>
            </a:pPr>
            <a:r>
              <a:rPr lang="fa-IR" dirty="0" smtClean="0"/>
              <a:t>   يك </a:t>
            </a:r>
            <a:r>
              <a:rPr lang="fa-IR" dirty="0"/>
              <a:t>عضوي كه داراي حق </a:t>
            </a:r>
            <a:r>
              <a:rPr lang="fa-IR" dirty="0" smtClean="0"/>
              <a:t>رأي </a:t>
            </a:r>
            <a:r>
              <a:rPr lang="fa-IR" dirty="0"/>
              <a:t>مي باشد به طوردائم براي 55سال شايستگي عضوتحقيق شدن دارد</a:t>
            </a:r>
            <a:r>
              <a:rPr lang="fa-IR" dirty="0" smtClean="0"/>
              <a:t>. يك </a:t>
            </a:r>
            <a:r>
              <a:rPr lang="fa-IR" dirty="0"/>
              <a:t>عضوتحقيق داراي همه منافعي که اعضاي قانوني دارند می باشد اما ازپرداخت ماليات ساليانه معاف مي باشد.</a:t>
            </a:r>
            <a:endParaRPr lang="en-US" dirty="0"/>
          </a:p>
        </p:txBody>
      </p:sp>
      <p:sp>
        <p:nvSpPr>
          <p:cNvPr id="4" name="Double Wave 3"/>
          <p:cNvSpPr/>
          <p:nvPr/>
        </p:nvSpPr>
        <p:spPr>
          <a:xfrm>
            <a:off x="2928926" y="585776"/>
            <a:ext cx="3214710" cy="1143008"/>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t>اعضاءتحقيق :</a:t>
            </a:r>
            <a:endParaRPr lang="fa-IR" sz="4000" dirty="0"/>
          </a:p>
        </p:txBody>
      </p:sp>
      <p:pic>
        <p:nvPicPr>
          <p:cNvPr id="12290" name="Picture 2" descr="C:\Documents and Settings\Sahand Rayan Ofogh\Desktop\com-8\1تحلیل\عكس آتش\696762uhbu9m8j9g.gif"/>
          <p:cNvPicPr>
            <a:picLocks noChangeAspect="1" noChangeArrowheads="1" noCrop="1"/>
          </p:cNvPicPr>
          <p:nvPr/>
        </p:nvPicPr>
        <p:blipFill>
          <a:blip r:embed="rId2" cstate="print"/>
          <a:srcRect/>
          <a:stretch>
            <a:fillRect/>
          </a:stretch>
        </p:blipFill>
        <p:spPr bwMode="auto">
          <a:xfrm>
            <a:off x="1571604" y="5143512"/>
            <a:ext cx="6072230" cy="78581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7430"/>
            <a:ext cx="8229600" cy="3768733"/>
          </a:xfrm>
        </p:spPr>
        <p:txBody>
          <a:bodyPr/>
          <a:lstStyle/>
          <a:p>
            <a:pPr algn="justLow" rtl="1">
              <a:buNone/>
            </a:pPr>
            <a:r>
              <a:rPr lang="fa-IR" dirty="0" smtClean="0"/>
              <a:t>   فردی </a:t>
            </a:r>
            <a:r>
              <a:rPr lang="fa-IR" dirty="0"/>
              <a:t>که 65 سال</a:t>
            </a:r>
            <a:r>
              <a:rPr lang="fa-IR" b="1" dirty="0"/>
              <a:t> </a:t>
            </a:r>
            <a:r>
              <a:rPr lang="fa-IR" dirty="0"/>
              <a:t>یا </a:t>
            </a:r>
            <a:r>
              <a:rPr lang="fa-IR" dirty="0" smtClean="0"/>
              <a:t>بیشتر سن </a:t>
            </a:r>
            <a:r>
              <a:rPr lang="fa-IR" dirty="0"/>
              <a:t>دارد وباید شایستگی عضو اصلی شدن را داشته باشد. یک عضو اصلی </a:t>
            </a:r>
            <a:r>
              <a:rPr lang="fa-IR" dirty="0" smtClean="0"/>
              <a:t>داراي </a:t>
            </a:r>
            <a:r>
              <a:rPr lang="fa-IR" dirty="0"/>
              <a:t>همه ی منافع اعضای قانونی </a:t>
            </a:r>
            <a:r>
              <a:rPr lang="fa-IR" dirty="0" smtClean="0"/>
              <a:t>مي باشد و موظف به پرداخت </a:t>
            </a:r>
            <a:r>
              <a:rPr lang="fa-IR" dirty="0"/>
              <a:t>ماليات تعيين شده مطابق با </a:t>
            </a:r>
            <a:r>
              <a:rPr lang="fa-IR" dirty="0" smtClean="0"/>
              <a:t>آيين </a:t>
            </a:r>
            <a:r>
              <a:rPr lang="fa-IR" dirty="0"/>
              <a:t>نامه </a:t>
            </a:r>
            <a:r>
              <a:rPr lang="fa-IR" dirty="0" smtClean="0"/>
              <a:t>مي باشد. </a:t>
            </a:r>
            <a:endParaRPr lang="en-US" dirty="0"/>
          </a:p>
          <a:p>
            <a:pPr algn="justLow" rtl="1">
              <a:buNone/>
            </a:pPr>
            <a:endParaRPr lang="en-US" dirty="0"/>
          </a:p>
        </p:txBody>
      </p:sp>
      <p:sp>
        <p:nvSpPr>
          <p:cNvPr id="4" name="Double Wave 3"/>
          <p:cNvSpPr/>
          <p:nvPr/>
        </p:nvSpPr>
        <p:spPr>
          <a:xfrm>
            <a:off x="2786050" y="500042"/>
            <a:ext cx="3643338" cy="135732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t>اعضاء اصلی :</a:t>
            </a:r>
            <a:endParaRPr lang="fa-IR" sz="4000" dirty="0"/>
          </a:p>
        </p:txBody>
      </p:sp>
      <p:pic>
        <p:nvPicPr>
          <p:cNvPr id="13314" name="Picture 2" descr="C:\Documents and Settings\Sahand Rayan Ofogh\Desktop\com-8\1تحلیل\عكس آتش\634950t7vde8eg7v.gif"/>
          <p:cNvPicPr>
            <a:picLocks noChangeAspect="1" noChangeArrowheads="1" noCrop="1"/>
          </p:cNvPicPr>
          <p:nvPr/>
        </p:nvPicPr>
        <p:blipFill>
          <a:blip r:embed="rId2" cstate="print"/>
          <a:srcRect/>
          <a:stretch>
            <a:fillRect/>
          </a:stretch>
        </p:blipFill>
        <p:spPr bwMode="auto">
          <a:xfrm>
            <a:off x="500034" y="4857760"/>
            <a:ext cx="8334410" cy="71438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2928934"/>
            <a:ext cx="7500990" cy="3697295"/>
          </a:xfrm>
        </p:spPr>
        <p:txBody>
          <a:bodyPr/>
          <a:lstStyle/>
          <a:p>
            <a:pPr algn="justLow">
              <a:buNone/>
            </a:pPr>
            <a:r>
              <a:rPr lang="fa-IR" dirty="0" smtClean="0"/>
              <a:t>  فرد </a:t>
            </a:r>
            <a:r>
              <a:rPr lang="fa-IR" dirty="0"/>
              <a:t>كه درتعيين عضو انجمن روي پيشنهادات هيئت مديره فعاليت مي كند </a:t>
            </a:r>
            <a:r>
              <a:rPr lang="fa-IR" dirty="0" smtClean="0"/>
              <a:t>هرعضوافتخاري </a:t>
            </a:r>
            <a:r>
              <a:rPr lang="fa-IR" dirty="0"/>
              <a:t>همه حقوق وبهره هاي عضوقانوني رادارد اما ازپرداخت ماليات ساليانه معاف مي باشد.</a:t>
            </a:r>
            <a:endParaRPr lang="en-US" dirty="0"/>
          </a:p>
          <a:p>
            <a:pPr algn="justLow">
              <a:buNone/>
            </a:pPr>
            <a:endParaRPr lang="en-US" dirty="0"/>
          </a:p>
        </p:txBody>
      </p:sp>
      <p:sp>
        <p:nvSpPr>
          <p:cNvPr id="5" name="Wave 4"/>
          <p:cNvSpPr/>
          <p:nvPr/>
        </p:nvSpPr>
        <p:spPr>
          <a:xfrm>
            <a:off x="2786050" y="857232"/>
            <a:ext cx="3544918" cy="163989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rgbClr val="FF0000"/>
                </a:solidFill>
              </a:rPr>
              <a:t>اعضاءافتخاري :</a:t>
            </a:r>
            <a:endParaRPr lang="fa-IR" sz="4000" dirty="0">
              <a:solidFill>
                <a:srgbClr val="FF0000"/>
              </a:solidFill>
            </a:endParaRPr>
          </a:p>
        </p:txBody>
      </p:sp>
      <p:pic>
        <p:nvPicPr>
          <p:cNvPr id="15362" name="Picture 2" descr="C:\Documents and Settings\Sahand Rayan Ofogh\Desktop\com-8\1تحلیل\عكس آتش\187841zzukfm12dl.gif"/>
          <p:cNvPicPr>
            <a:picLocks noChangeAspect="1" noChangeArrowheads="1" noCrop="1"/>
          </p:cNvPicPr>
          <p:nvPr/>
        </p:nvPicPr>
        <p:blipFill>
          <a:blip r:embed="rId2" cstate="print"/>
          <a:srcRect/>
          <a:stretch>
            <a:fillRect/>
          </a:stretch>
        </p:blipFill>
        <p:spPr bwMode="auto">
          <a:xfrm>
            <a:off x="2285984" y="5124465"/>
            <a:ext cx="4610100" cy="876303"/>
          </a:xfrm>
          <a:prstGeom prst="rect">
            <a:avLst/>
          </a:prstGeom>
          <a:noFill/>
        </p:spPr>
      </p:pic>
    </p:spTree>
  </p:cSld>
  <p:clrMapOvr>
    <a:masterClrMapping/>
  </p:clrMapOvr>
  <p:transition>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normAutofit/>
          </a:bodyPr>
          <a:lstStyle/>
          <a:p>
            <a:pPr algn="r" rtl="1">
              <a:buNone/>
            </a:pPr>
            <a:r>
              <a:rPr lang="fa-IR" b="1" dirty="0" smtClean="0"/>
              <a:t>بعدعضويت</a:t>
            </a:r>
            <a:r>
              <a:rPr lang="fa-IR" dirty="0" smtClean="0"/>
              <a:t> </a:t>
            </a:r>
            <a:r>
              <a:rPr lang="fa-IR" dirty="0"/>
              <a:t>:</a:t>
            </a:r>
            <a:r>
              <a:rPr lang="fa-IR" dirty="0" smtClean="0"/>
              <a:t>هيئت </a:t>
            </a:r>
            <a:r>
              <a:rPr lang="fa-IR" dirty="0"/>
              <a:t>مديره با3/ 2آرا </a:t>
            </a:r>
            <a:r>
              <a:rPr lang="fa-IR" dirty="0" smtClean="0"/>
              <a:t>مي تواند هر عضویتی را باطل كند.</a:t>
            </a:r>
            <a:endParaRPr lang="en-US" dirty="0"/>
          </a:p>
          <a:p>
            <a:pPr algn="r" rtl="1">
              <a:buNone/>
            </a:pPr>
            <a:r>
              <a:rPr lang="fa-IR" dirty="0" smtClean="0"/>
              <a:t>به وسیله هیئت مدیره به علت عدم فعالیت یا به خاطر قصور در پرداخت بدهی ،شاید عضویت پایان یابد .</a:t>
            </a:r>
            <a:endParaRPr lang="en-US" dirty="0"/>
          </a:p>
          <a:p>
            <a:pPr algn="r" rtl="1">
              <a:buNone/>
            </a:pPr>
            <a:r>
              <a:rPr lang="fa-IR" b="1" dirty="0"/>
              <a:t> طبقات ديگرعضويت </a:t>
            </a:r>
            <a:endParaRPr lang="en-US" dirty="0"/>
          </a:p>
          <a:p>
            <a:pPr algn="r" rtl="1">
              <a:buNone/>
            </a:pPr>
            <a:r>
              <a:rPr lang="fa-IR" dirty="0" smtClean="0"/>
              <a:t>هيئت </a:t>
            </a:r>
            <a:r>
              <a:rPr lang="fa-IR" dirty="0"/>
              <a:t>مديره ممكن است </a:t>
            </a:r>
            <a:r>
              <a:rPr lang="fa-IR" dirty="0" smtClean="0"/>
              <a:t>طبقات </a:t>
            </a:r>
            <a:r>
              <a:rPr lang="fa-IR" dirty="0"/>
              <a:t>اضافه شده </a:t>
            </a:r>
            <a:r>
              <a:rPr lang="fa-IR" dirty="0" smtClean="0"/>
              <a:t>عضويت را  </a:t>
            </a:r>
            <a:r>
              <a:rPr lang="fa-IR" dirty="0"/>
              <a:t>بدون </a:t>
            </a:r>
            <a:r>
              <a:rPr lang="fa-IR" dirty="0" smtClean="0"/>
              <a:t>رأي اضافه کند یا کم کند یا تغییر بدهد .</a:t>
            </a:r>
            <a:endParaRPr lang="en-US" dirty="0" smtClean="0"/>
          </a:p>
          <a:p>
            <a:pPr>
              <a:buNone/>
            </a:pPr>
            <a:r>
              <a:rPr lang="fa-IR" b="1" dirty="0" smtClean="0"/>
              <a:t>حقوق عضويت</a:t>
            </a:r>
            <a:r>
              <a:rPr lang="fa-IR" dirty="0" smtClean="0"/>
              <a:t> :ساختارحق عضويت بايستي درزمان هاي مختلف بوسيله هيئت مديره تعيين شود.</a:t>
            </a:r>
            <a:endParaRPr lang="en-US" dirty="0" smtClean="0"/>
          </a:p>
          <a:p>
            <a:pPr algn="r" rtl="1">
              <a:buNone/>
            </a:pPr>
            <a:r>
              <a:rPr lang="fa-IR" dirty="0" smtClean="0"/>
              <a:t>جلسات </a:t>
            </a:r>
            <a:r>
              <a:rPr lang="fa-IR" dirty="0"/>
              <a:t>ساليانه سازمان </a:t>
            </a:r>
            <a:r>
              <a:rPr lang="fa-IR" dirty="0" smtClean="0"/>
              <a:t>درطي </a:t>
            </a:r>
            <a:r>
              <a:rPr lang="fa-IR" dirty="0"/>
              <a:t>هرماه </a:t>
            </a:r>
            <a:r>
              <a:rPr lang="fa-IR" dirty="0" smtClean="0"/>
              <a:t>برگزار می شود مگراينكه  </a:t>
            </a:r>
            <a:r>
              <a:rPr lang="fa-IR" dirty="0"/>
              <a:t>به صورت ديگرتوسط </a:t>
            </a:r>
            <a:r>
              <a:rPr lang="fa-IR" dirty="0" smtClean="0"/>
              <a:t>هيئت </a:t>
            </a:r>
            <a:r>
              <a:rPr lang="fa-IR" dirty="0"/>
              <a:t>مديره تعيين شود.وظايف آن </a:t>
            </a:r>
            <a:r>
              <a:rPr lang="fa-IR" dirty="0" smtClean="0"/>
              <a:t>توسط </a:t>
            </a:r>
            <a:r>
              <a:rPr lang="fa-IR" dirty="0"/>
              <a:t>كميته </a:t>
            </a:r>
            <a:r>
              <a:rPr lang="fa-IR" dirty="0" smtClean="0"/>
              <a:t>گزارش می شود .</a:t>
            </a:r>
            <a:endParaRPr lang="en-US" dirty="0"/>
          </a:p>
          <a:p>
            <a:pPr algn="r">
              <a:buNone/>
            </a:pPr>
            <a:endParaRPr lang="en-US" dirty="0"/>
          </a:p>
        </p:txBody>
      </p:sp>
    </p:spTree>
  </p:cSld>
  <p:clrMapOvr>
    <a:masterClrMapping/>
  </p:clrMapOvr>
  <p:transition spd="slow">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G:\11111111111111111111111111111111\گل\020425192048graci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609600" y="533400"/>
            <a:ext cx="2409635"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spc="150" dirty="0" smtClean="0">
                <a:ln w="11430"/>
                <a:solidFill>
                  <a:srgbClr val="F8F8F8"/>
                </a:solidFill>
                <a:effectLst>
                  <a:outerShdw blurRad="25400" algn="tl" rotWithShape="0">
                    <a:srgbClr val="000000">
                      <a:alpha val="43000"/>
                    </a:srgbClr>
                  </a:outerShdw>
                </a:effectLst>
              </a:rPr>
              <a:t>خدا قوت </a:t>
            </a:r>
            <a:endParaRPr lang="en-U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11111111111111111111111111111111\گل\پتتتت.bmp"/>
          <p:cNvPicPr>
            <a:picLocks noGrp="1" noChangeAspect="1" noChangeArrowheads="1"/>
          </p:cNvPicPr>
          <p:nvPr>
            <p:ph idx="1"/>
          </p:nvPr>
        </p:nvPicPr>
        <p:blipFill>
          <a:blip r:embed="rId2" cstate="print"/>
          <a:srcRect/>
          <a:stretch>
            <a:fillRect/>
          </a:stretch>
        </p:blipFill>
        <p:spPr bwMode="auto">
          <a:xfrm>
            <a:off x="-228600" y="0"/>
            <a:ext cx="9143999"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488"/>
            <a:ext cx="8229600" cy="4292803"/>
          </a:xfrm>
        </p:spPr>
        <p:txBody>
          <a:bodyPr/>
          <a:lstStyle/>
          <a:p>
            <a:pPr algn="justLow" rtl="1">
              <a:buFont typeface="Wingdings" pitchFamily="2" charset="2"/>
              <a:buChar char="q"/>
            </a:pPr>
            <a:r>
              <a:rPr lang="fa-IR" dirty="0"/>
              <a:t>حمايت برجسته ي جهاني پيش گيري ازحريق ومنابع معتبر برروي ايمني عمومي منجربه توسعه،انتشارآن ونشربيش از300 كدعمومي (توافقي )واستاندارد به منظوربه حداقل رساندن امكان واثرات  حريق وريسك هاي ديگرشد.</a:t>
            </a:r>
            <a:endParaRPr lang="en-US" dirty="0"/>
          </a:p>
          <a:p>
            <a:pPr algn="justLow" rtl="1">
              <a:buFont typeface="Wingdings" pitchFamily="2" charset="2"/>
              <a:buChar char="q"/>
            </a:pPr>
            <a:r>
              <a:rPr lang="fa-IR" dirty="0"/>
              <a:t>مجموع اعضاء   بيش از  75000نفردرجهان است </a:t>
            </a:r>
            <a:r>
              <a:rPr lang="fa-IR" dirty="0" smtClean="0"/>
              <a:t>.</a:t>
            </a:r>
          </a:p>
          <a:p>
            <a:pPr algn="justLow" rtl="1">
              <a:buFont typeface="Wingdings" pitchFamily="2" charset="2"/>
              <a:buChar char="q"/>
            </a:pPr>
            <a:endParaRPr lang="fa-IR" dirty="0" smtClean="0"/>
          </a:p>
          <a:p>
            <a:pPr algn="justLow" rtl="1">
              <a:buFont typeface="Wingdings" pitchFamily="2" charset="2"/>
              <a:buChar char="q"/>
            </a:pPr>
            <a:endParaRPr lang="fa-IR" dirty="0" smtClean="0"/>
          </a:p>
          <a:p>
            <a:pPr algn="justLow" rtl="1">
              <a:buFont typeface="Wingdings" pitchFamily="2" charset="2"/>
              <a:buChar char="q"/>
            </a:pPr>
            <a:endParaRPr lang="en-US" dirty="0"/>
          </a:p>
          <a:p>
            <a:pPr algn="justLow">
              <a:buFont typeface="Wingdings" pitchFamily="2" charset="2"/>
              <a:buChar char="q"/>
            </a:pPr>
            <a:endParaRPr lang="en-US" dirty="0"/>
          </a:p>
        </p:txBody>
      </p:sp>
    </p:spTree>
  </p:cSld>
  <p:clrMapOvr>
    <a:masterClrMapping/>
  </p:clrMapOvr>
  <p:transition spd="slow">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8229600" cy="4268799"/>
          </a:xfrm>
        </p:spPr>
        <p:txBody>
          <a:bodyPr/>
          <a:lstStyle/>
          <a:p>
            <a:pPr algn="r" rtl="1">
              <a:buFont typeface="Wingdings" pitchFamily="2" charset="2"/>
              <a:buChar char="ü"/>
            </a:pPr>
            <a:r>
              <a:rPr lang="fa-IR" dirty="0"/>
              <a:t>دپارتمان اداره ي بين المللي  </a:t>
            </a:r>
            <a:r>
              <a:rPr lang="en-US" dirty="0"/>
              <a:t>NFPA</a:t>
            </a:r>
            <a:r>
              <a:rPr lang="fa-IR" dirty="0"/>
              <a:t>  برای توسعه وافزايش آگاهي جهاني از </a:t>
            </a:r>
            <a:r>
              <a:rPr lang="en-US" dirty="0"/>
              <a:t>NFPA</a:t>
            </a:r>
            <a:r>
              <a:rPr lang="fa-IR" dirty="0"/>
              <a:t> ،ماموريت وتخصص آن به وسيله ترفيع دادن جهاني با استفاده ازاطلاعات آموزشي وتكنيكي </a:t>
            </a:r>
            <a:r>
              <a:rPr lang="en-US" dirty="0"/>
              <a:t>NFPA </a:t>
            </a:r>
            <a:r>
              <a:rPr lang="fa-IR" dirty="0"/>
              <a:t>فعاليت مي كند.اداره هاي بين المللي </a:t>
            </a:r>
            <a:r>
              <a:rPr lang="en-US" dirty="0"/>
              <a:t>NFPA</a:t>
            </a:r>
            <a:r>
              <a:rPr lang="fa-IR" dirty="0"/>
              <a:t>،نواحي اسيا ،اورپا وآمريكا لاتين راپوشش مي دهد وبراي توصيه استفاده واقتباس ازكدها واستانداردهاي </a:t>
            </a:r>
            <a:r>
              <a:rPr lang="en-US" dirty="0"/>
              <a:t>NFPA</a:t>
            </a:r>
            <a:r>
              <a:rPr lang="fa-IR" dirty="0"/>
              <a:t>ازحريق كشورمان فعاليت مي كند.</a:t>
            </a:r>
            <a:endParaRPr lang="en-US" dirty="0"/>
          </a:p>
        </p:txBody>
      </p:sp>
      <p:pic>
        <p:nvPicPr>
          <p:cNvPr id="8195" name="Picture 3"/>
          <p:cNvPicPr>
            <a:picLocks noChangeAspect="1" noChangeArrowheads="1" noCrop="1"/>
          </p:cNvPicPr>
          <p:nvPr/>
        </p:nvPicPr>
        <p:blipFill>
          <a:blip r:embed="rId2" cstate="print"/>
          <a:srcRect/>
          <a:stretch>
            <a:fillRect/>
          </a:stretch>
        </p:blipFill>
        <p:spPr bwMode="auto">
          <a:xfrm>
            <a:off x="358777" y="358777"/>
            <a:ext cx="1427141" cy="1427149"/>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normAutofit/>
          </a:bodyPr>
          <a:lstStyle/>
          <a:p>
            <a:r>
              <a:rPr lang="fa-IR" dirty="0"/>
              <a:t>پرسنل بين المللي به طور نزديك با حكومت وصنايع رسمي فعاليت مي كنند وبرنامه هاي </a:t>
            </a:r>
            <a:r>
              <a:rPr lang="fa-IR" dirty="0" smtClean="0"/>
              <a:t>آموزشي </a:t>
            </a:r>
            <a:r>
              <a:rPr lang="fa-IR" dirty="0"/>
              <a:t>را توسعه ودسته بندي مي كنند و</a:t>
            </a:r>
            <a:r>
              <a:rPr lang="en-US" dirty="0"/>
              <a:t> NFPA</a:t>
            </a:r>
            <a:r>
              <a:rPr lang="fa-IR" dirty="0"/>
              <a:t>رادرسمينارها وكنفرانس ها </a:t>
            </a:r>
            <a:r>
              <a:rPr lang="fa-IR" dirty="0" smtClean="0"/>
              <a:t>با هدف ايمني آتش ،ساختمان ها وانسان وافراد جهان معرفي </a:t>
            </a:r>
            <a:r>
              <a:rPr lang="fa-IR" dirty="0"/>
              <a:t>مي </a:t>
            </a:r>
            <a:r>
              <a:rPr lang="fa-IR" dirty="0" smtClean="0"/>
              <a:t>كنند. </a:t>
            </a:r>
            <a:r>
              <a:rPr lang="en-US" dirty="0" smtClean="0"/>
              <a:t> </a:t>
            </a:r>
            <a:r>
              <a:rPr lang="en-US" dirty="0"/>
              <a:t>NFPA</a:t>
            </a:r>
            <a:r>
              <a:rPr lang="fa-IR" dirty="0"/>
              <a:t>پيشنهاد مي كند كه اعضاي بين المللي آن به آخرين استانداردها و كدهاي ايمني حريق ،الكتريكي ،ساختمان وانسان دسترسي پيدا كنند.تعدادي ازكدهاي </a:t>
            </a:r>
            <a:r>
              <a:rPr lang="en-US" dirty="0"/>
              <a:t>NFPA</a:t>
            </a:r>
            <a:r>
              <a:rPr lang="fa-IR" dirty="0"/>
              <a:t>به زبان هاي مختلف ترجمه شده است و آموزش هاي آن لاین  </a:t>
            </a:r>
            <a:r>
              <a:rPr lang="en-US" dirty="0"/>
              <a:t>NFPA</a:t>
            </a:r>
            <a:r>
              <a:rPr lang="fa-IR" dirty="0"/>
              <a:t>فرصتي براي اعضاي بين المللي فراهم مي كنند تا آموزش هاي تكنيكي با كيفيت بالا را بدون نيازبه مساعدت دريافت كنند.</a:t>
            </a:r>
            <a:endParaRPr lang="en-US" dirty="0"/>
          </a:p>
          <a:p>
            <a:pPr algn="r" rtl="1"/>
            <a:endParaRPr lang="en-US" dirty="0"/>
          </a:p>
        </p:txBody>
      </p:sp>
      <p:pic>
        <p:nvPicPr>
          <p:cNvPr id="9218" name="Picture 2"/>
          <p:cNvPicPr>
            <a:picLocks noChangeAspect="1" noChangeArrowheads="1" noCrop="1"/>
          </p:cNvPicPr>
          <p:nvPr/>
        </p:nvPicPr>
        <p:blipFill>
          <a:blip r:embed="rId2" cstate="print"/>
          <a:srcRect/>
          <a:stretch>
            <a:fillRect/>
          </a:stretch>
        </p:blipFill>
        <p:spPr bwMode="auto">
          <a:xfrm>
            <a:off x="857224" y="5214950"/>
            <a:ext cx="7429552" cy="114776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buFont typeface="Wingdings" pitchFamily="2" charset="2"/>
              <a:buChar char="ü"/>
            </a:pPr>
            <a:r>
              <a:rPr lang="fa-IR" dirty="0"/>
              <a:t>راهنماي حفاظت از حریق </a:t>
            </a:r>
            <a:r>
              <a:rPr lang="en-US" dirty="0"/>
              <a:t> NFPA</a:t>
            </a:r>
            <a:r>
              <a:rPr lang="fa-IR" dirty="0"/>
              <a:t>براي موادشيميايي خطرناك (ويرايش 2010) شامل 704</a:t>
            </a:r>
            <a:r>
              <a:rPr lang="en-US" dirty="0"/>
              <a:t>NFPA </a:t>
            </a:r>
            <a:r>
              <a:rPr lang="fa-IR" dirty="0"/>
              <a:t>است كه يك سيستم استاندارد براي تعريف خطرات ومواد براي پاسخ هاي اضطراري وهم چنين اطلاعات مناسب ازانواع نشريه هاي ديگر</a:t>
            </a:r>
            <a:r>
              <a:rPr lang="en-US" dirty="0"/>
              <a:t> NFPA </a:t>
            </a:r>
            <a:r>
              <a:rPr lang="fa-IR" dirty="0"/>
              <a:t>مي باشد(شامل دسته بندي </a:t>
            </a:r>
            <a:r>
              <a:rPr lang="en-US" dirty="0"/>
              <a:t>NFPA </a:t>
            </a:r>
            <a:r>
              <a:rPr lang="fa-IR" dirty="0"/>
              <a:t>704 براي بيش از 300 ماده ي شيميايي خاص واطلاعاتي كه مشمول </a:t>
            </a:r>
            <a:r>
              <a:rPr lang="en-US" dirty="0"/>
              <a:t>NFPA</a:t>
            </a:r>
            <a:r>
              <a:rPr lang="fa-IR" dirty="0"/>
              <a:t>704 نمي باشد).</a:t>
            </a:r>
            <a:endParaRPr lang="en-US" dirty="0"/>
          </a:p>
        </p:txBody>
      </p:sp>
      <p:pic>
        <p:nvPicPr>
          <p:cNvPr id="5122" name="Picture 2" descr="C:\Documents and Settings\Sahand Rayan Ofogh\Desktop\com-8\1تحلیل\عكس آتش\Mobfa.Org-animation fires (15).gif"/>
          <p:cNvPicPr>
            <a:picLocks noChangeAspect="1" noChangeArrowheads="1" noCrop="1"/>
          </p:cNvPicPr>
          <p:nvPr/>
        </p:nvPicPr>
        <p:blipFill>
          <a:blip r:embed="rId2" cstate="print"/>
          <a:srcRect/>
          <a:stretch>
            <a:fillRect/>
          </a:stretch>
        </p:blipFill>
        <p:spPr bwMode="auto">
          <a:xfrm>
            <a:off x="357158" y="3571876"/>
            <a:ext cx="2000264" cy="3429024"/>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285860"/>
            <a:ext cx="8229600" cy="4389120"/>
          </a:xfrm>
        </p:spPr>
        <p:txBody>
          <a:bodyPr>
            <a:normAutofit/>
          </a:bodyPr>
          <a:lstStyle/>
          <a:p>
            <a:pPr algn="r" rtl="1">
              <a:buFont typeface="Wingdings" pitchFamily="2" charset="2"/>
              <a:buChar char="ü"/>
            </a:pPr>
            <a:r>
              <a:rPr lang="fa-IR" dirty="0"/>
              <a:t>يكي ازوظايف </a:t>
            </a:r>
            <a:r>
              <a:rPr lang="en-US" dirty="0"/>
              <a:t>NFPA</a:t>
            </a:r>
            <a:r>
              <a:rPr lang="fa-IR" dirty="0"/>
              <a:t>همان طوركه گفته </a:t>
            </a:r>
            <a:r>
              <a:rPr lang="fa-IR" dirty="0" smtClean="0"/>
              <a:t>شد برچسب </a:t>
            </a:r>
            <a:r>
              <a:rPr lang="fa-IR" dirty="0"/>
              <a:t>گذاري مواد  شيميايي خطرناك مي باشد كه به لوزي شناسايي خطر معروف است.برچسب در اين روش به شكل يك لوزي است كه به چهار لوزي ديگرتقسیم شده است لوزي آبي براي خطرات بهداشتي ،لوزي قرمز </a:t>
            </a:r>
            <a:r>
              <a:rPr lang="fa-IR" dirty="0" smtClean="0"/>
              <a:t>براي </a:t>
            </a:r>
            <a:r>
              <a:rPr lang="fa-IR" dirty="0"/>
              <a:t>آتش گيري ،لوزي زرد براي واكنش پذيري ولوزي سفيد براي خطرهاي ويژه بكارمي رود.درهر يك ازلوزي هاي رنگي كدهاي عددي ازصفر تا 4 نوشته مي شود كه نشان دهنده ي درجه همان خطر است كه صفربراي نشان دادن كمترين خطرو كد 4 براي نشان دادن بيش ترين خطربه كارمي رود.</a:t>
            </a:r>
            <a:endParaRPr lang="en-US" dirty="0"/>
          </a:p>
          <a:p>
            <a:pPr algn="r" rtl="1">
              <a:buFont typeface="Wingdings" pitchFamily="2" charset="2"/>
              <a:buChar char="ü"/>
            </a:pPr>
            <a:endParaRPr lang="en-US" dirty="0"/>
          </a:p>
        </p:txBody>
      </p:sp>
      <p:pic>
        <p:nvPicPr>
          <p:cNvPr id="12291" name="Picture 3"/>
          <p:cNvPicPr>
            <a:picLocks noChangeAspect="1" noChangeArrowheads="1" noCrop="1"/>
          </p:cNvPicPr>
          <p:nvPr/>
        </p:nvPicPr>
        <p:blipFill>
          <a:blip r:embed="rId2" cstate="print"/>
          <a:srcRect/>
          <a:stretch>
            <a:fillRect/>
          </a:stretch>
        </p:blipFill>
        <p:spPr bwMode="auto">
          <a:xfrm>
            <a:off x="538149" y="5105422"/>
            <a:ext cx="2105025" cy="146685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643470"/>
          </a:xfrm>
        </p:spPr>
        <p:txBody>
          <a:bodyPr>
            <a:normAutofit/>
          </a:bodyPr>
          <a:lstStyle/>
          <a:p>
            <a:pPr algn="r" rtl="1">
              <a:buNone/>
            </a:pPr>
            <a:r>
              <a:rPr lang="fa-IR" dirty="0" smtClean="0"/>
              <a:t>دامنه </a:t>
            </a:r>
            <a:r>
              <a:rPr lang="fa-IR" dirty="0"/>
              <a:t>هاي </a:t>
            </a:r>
            <a:r>
              <a:rPr lang="en-US" dirty="0"/>
              <a:t>NFPA </a:t>
            </a:r>
            <a:r>
              <a:rPr lang="fa-IR" dirty="0"/>
              <a:t>شامل موارد زيراست (اما به اينها محدود نمي شود</a:t>
            </a:r>
            <a:r>
              <a:rPr lang="fa-IR" dirty="0" smtClean="0"/>
              <a:t>):</a:t>
            </a:r>
          </a:p>
          <a:p>
            <a:pPr algn="r" rtl="1">
              <a:buNone/>
            </a:pPr>
            <a:endParaRPr lang="en-US" dirty="0"/>
          </a:p>
          <a:p>
            <a:pPr marL="514350" lvl="0" indent="-514350" algn="r" rtl="1"/>
            <a:r>
              <a:rPr lang="fa-IR" dirty="0"/>
              <a:t>بررسي پايداروموقتي ساختمان ها ،فرايندها ،تجهيزات ،سيستم ها،محل هاي مربوط به ايمني آتش </a:t>
            </a:r>
            <a:endParaRPr lang="en-US" dirty="0"/>
          </a:p>
          <a:p>
            <a:pPr marL="514350" lvl="0" indent="-514350" algn="r" rtl="1"/>
            <a:r>
              <a:rPr lang="fa-IR" dirty="0"/>
              <a:t>بررسي آتش ،انفجار،حوادث مواد شيميايي خطرناك وحوادث اضطراري مرتبط ديگر </a:t>
            </a:r>
            <a:endParaRPr lang="en-US" dirty="0"/>
          </a:p>
          <a:p>
            <a:pPr marL="514350" indent="-514350" algn="justLow" rtl="1"/>
            <a:r>
              <a:rPr lang="fa-IR" dirty="0"/>
              <a:t>بازديد ازطرح هاي ساختماني ،نقشه كشي ها و مشخصات سيستم هاي ايمني ،سيستم حفاظت ازآتش </a:t>
            </a:r>
            <a:r>
              <a:rPr lang="fa-IR" dirty="0" smtClean="0"/>
              <a:t>،</a:t>
            </a:r>
            <a:r>
              <a:rPr lang="fa-IR" dirty="0"/>
              <a:t>فراهم كننده </a:t>
            </a:r>
            <a:r>
              <a:rPr lang="fa-IR" dirty="0" smtClean="0"/>
              <a:t>ها(تداركات</a:t>
            </a:r>
            <a:r>
              <a:rPr lang="fa-IR" dirty="0"/>
              <a:t>)،آب،فرايندها،مواد شيميايي خطرناك وديگرموضوعات ايمني انسان وآتش</a:t>
            </a:r>
            <a:endParaRPr lang="en-US" dirty="0"/>
          </a:p>
        </p:txBody>
      </p:sp>
      <p:sp>
        <p:nvSpPr>
          <p:cNvPr id="5" name="12-Point Star 4"/>
          <p:cNvSpPr/>
          <p:nvPr/>
        </p:nvSpPr>
        <p:spPr>
          <a:xfrm>
            <a:off x="1743054" y="71414"/>
            <a:ext cx="6215106" cy="1500198"/>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FF00"/>
                </a:solidFill>
              </a:rPr>
              <a:t> : NFPA </a:t>
            </a:r>
            <a:r>
              <a:rPr lang="fa-IR" sz="2800" b="1" dirty="0" smtClean="0">
                <a:solidFill>
                  <a:srgbClr val="FFFF00"/>
                </a:solidFill>
              </a:rPr>
              <a:t>حيطه و دامنه</a:t>
            </a:r>
            <a:endParaRPr lang="fa-IR" sz="2800" dirty="0">
              <a:solidFill>
                <a:srgbClr val="FFFF00"/>
              </a:solidFill>
            </a:endParaRPr>
          </a:p>
        </p:txBody>
      </p:sp>
      <p:pic>
        <p:nvPicPr>
          <p:cNvPr id="10242" name="Picture 2"/>
          <p:cNvPicPr>
            <a:picLocks noChangeAspect="1" noChangeArrowheads="1" noCrop="1"/>
          </p:cNvPicPr>
          <p:nvPr/>
        </p:nvPicPr>
        <p:blipFill>
          <a:blip r:embed="rId2" cstate="print"/>
          <a:srcRect/>
          <a:stretch>
            <a:fillRect/>
          </a:stretch>
        </p:blipFill>
        <p:spPr bwMode="auto">
          <a:xfrm>
            <a:off x="430215" y="144462"/>
            <a:ext cx="1069951" cy="185577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1682</Words>
  <Application>Microsoft Office PowerPoint</Application>
  <PresentationFormat>On-screen Show (4:3)</PresentationFormat>
  <Paragraphs>181</Paragraphs>
  <Slides>35</Slides>
  <Notes>0</Notes>
  <HiddenSlides>0</HiddenSlides>
  <MMClips>0</MMClips>
  <ScaleCrop>false</ScaleCrop>
  <HeadingPairs>
    <vt:vector size="4" baseType="variant">
      <vt:variant>
        <vt:lpstr>Theme</vt:lpstr>
      </vt:variant>
      <vt:variant>
        <vt:i4>12</vt:i4>
      </vt:variant>
      <vt:variant>
        <vt:lpstr>Slide Titles</vt:lpstr>
      </vt:variant>
      <vt:variant>
        <vt:i4>35</vt:i4>
      </vt:variant>
    </vt:vector>
  </HeadingPairs>
  <TitlesOfParts>
    <vt:vector size="47" baseType="lpstr">
      <vt:lpstr>Office Theme</vt:lpstr>
      <vt:lpstr>Foundry</vt:lpstr>
      <vt:lpstr>Apex</vt:lpstr>
      <vt:lpstr>Concourse</vt:lpstr>
      <vt:lpstr>Paper</vt:lpstr>
      <vt:lpstr>Oriel</vt:lpstr>
      <vt:lpstr>Flow</vt:lpstr>
      <vt:lpstr>1_Paper</vt:lpstr>
      <vt:lpstr>1_Concourse</vt:lpstr>
      <vt:lpstr>1_Foundry</vt:lpstr>
      <vt:lpstr>Aspect</vt:lpstr>
      <vt:lpstr>1_Flow</vt:lpstr>
      <vt:lpstr>معرفی سازمان NFPA: National Fire Protection Agency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سازمان NFPA: National Fire Protection Agency   </dc:title>
  <dc:creator>Parse</dc:creator>
  <cp:lastModifiedBy>dr.mirzaei</cp:lastModifiedBy>
  <cp:revision>51</cp:revision>
  <dcterms:created xsi:type="dcterms:W3CDTF">2010-12-14T11:43:34Z</dcterms:created>
  <dcterms:modified xsi:type="dcterms:W3CDTF">2014-10-15T18:50:16Z</dcterms:modified>
</cp:coreProperties>
</file>