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06B0A-347C-4C7F-9EC0-C25908A9CC77}"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413692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06B0A-347C-4C7F-9EC0-C25908A9CC77}"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382476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06B0A-347C-4C7F-9EC0-C25908A9CC77}"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173463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06B0A-347C-4C7F-9EC0-C25908A9CC77}"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213325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06B0A-347C-4C7F-9EC0-C25908A9CC77}"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292059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06B0A-347C-4C7F-9EC0-C25908A9CC77}"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70193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06B0A-347C-4C7F-9EC0-C25908A9CC77}" type="datetimeFigureOut">
              <a:rPr lang="en-US" smtClean="0"/>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44859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06B0A-347C-4C7F-9EC0-C25908A9CC77}" type="datetimeFigureOut">
              <a:rPr lang="en-US" smtClean="0"/>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144703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06B0A-347C-4C7F-9EC0-C25908A9CC77}" type="datetimeFigureOut">
              <a:rPr lang="en-US" smtClean="0"/>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160005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06B0A-347C-4C7F-9EC0-C25908A9CC77}"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167983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06B0A-347C-4C7F-9EC0-C25908A9CC77}"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F4DB9-399C-4CE8-8A0D-E2FDE3BD93D8}" type="slidenum">
              <a:rPr lang="en-US" smtClean="0"/>
              <a:t>‹#›</a:t>
            </a:fld>
            <a:endParaRPr lang="en-US"/>
          </a:p>
        </p:txBody>
      </p:sp>
    </p:spTree>
    <p:extLst>
      <p:ext uri="{BB962C8B-B14F-4D97-AF65-F5344CB8AC3E}">
        <p14:creationId xmlns:p14="http://schemas.microsoft.com/office/powerpoint/2010/main" val="380737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06B0A-347C-4C7F-9EC0-C25908A9CC77}" type="datetimeFigureOut">
              <a:rPr lang="en-US" smtClean="0"/>
              <a:t>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F4DB9-399C-4CE8-8A0D-E2FDE3BD93D8}" type="slidenum">
              <a:rPr lang="en-US" smtClean="0"/>
              <a:t>‹#›</a:t>
            </a:fld>
            <a:endParaRPr lang="en-US"/>
          </a:p>
        </p:txBody>
      </p:sp>
    </p:spTree>
    <p:extLst>
      <p:ext uri="{BB962C8B-B14F-4D97-AF65-F5344CB8AC3E}">
        <p14:creationId xmlns:p14="http://schemas.microsoft.com/office/powerpoint/2010/main" val="412465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772400" cy="1470025"/>
          </a:xfrm>
        </p:spPr>
        <p:txBody>
          <a:bodyPr>
            <a:normAutofit/>
          </a:bodyPr>
          <a:lstStyle/>
          <a:p>
            <a:r>
              <a:rPr lang="fa-IR" sz="7200" dirty="0" smtClean="0"/>
              <a:t>به نام خداوند جان وخرد</a:t>
            </a:r>
            <a:endParaRPr lang="en-US" sz="7200" dirty="0"/>
          </a:p>
        </p:txBody>
      </p:sp>
      <p:sp>
        <p:nvSpPr>
          <p:cNvPr id="3" name="Subtitle 2"/>
          <p:cNvSpPr>
            <a:spLocks noGrp="1"/>
          </p:cNvSpPr>
          <p:nvPr>
            <p:ph type="subTitle" idx="1"/>
          </p:nvPr>
        </p:nvSpPr>
        <p:spPr/>
        <p:txBody>
          <a:bodyPr>
            <a:normAutofit/>
          </a:bodyPr>
          <a:lstStyle/>
          <a:p>
            <a:r>
              <a:rPr lang="fa-IR" sz="4800" dirty="0" smtClean="0">
                <a:solidFill>
                  <a:srgbClr val="FFFF00"/>
                </a:solidFill>
                <a:cs typeface="Nazanin" pitchFamily="2" charset="-78"/>
              </a:rPr>
              <a:t>نام ونام خانوادگی</a:t>
            </a:r>
            <a:r>
              <a:rPr lang="fa-IR" sz="4800" dirty="0" smtClean="0">
                <a:solidFill>
                  <a:srgbClr val="FF0000"/>
                </a:solidFill>
                <a:cs typeface="Nazanin" pitchFamily="2" charset="-78"/>
              </a:rPr>
              <a:t>:</a:t>
            </a:r>
            <a:r>
              <a:rPr lang="fa-IR" sz="4800" dirty="0" smtClean="0">
                <a:solidFill>
                  <a:schemeClr val="tx1"/>
                </a:solidFill>
                <a:cs typeface="Nazanin" pitchFamily="2" charset="-78"/>
              </a:rPr>
              <a:t>علی ملای</a:t>
            </a:r>
          </a:p>
          <a:p>
            <a:r>
              <a:rPr lang="fa-IR" sz="4800" dirty="0" smtClean="0">
                <a:solidFill>
                  <a:srgbClr val="FFFF00"/>
                </a:solidFill>
                <a:cs typeface="Nazanin" pitchFamily="2" charset="-78"/>
              </a:rPr>
              <a:t>موضوع</a:t>
            </a:r>
            <a:r>
              <a:rPr lang="fa-IR" sz="4800" dirty="0" smtClean="0">
                <a:solidFill>
                  <a:srgbClr val="FF0000"/>
                </a:solidFill>
                <a:cs typeface="Nazanin" pitchFamily="2" charset="-78"/>
              </a:rPr>
              <a:t>:</a:t>
            </a:r>
            <a:r>
              <a:rPr lang="fa-IR" sz="4800" dirty="0" smtClean="0">
                <a:solidFill>
                  <a:schemeClr val="tx1"/>
                </a:solidFill>
                <a:cs typeface="Nazanin" pitchFamily="2" charset="-78"/>
              </a:rPr>
              <a:t>درس 11</a:t>
            </a:r>
            <a:endParaRPr lang="en-US" sz="4800" dirty="0">
              <a:solidFill>
                <a:schemeClr val="tx1"/>
              </a:solidFill>
              <a:cs typeface="Nazanin" pitchFamily="2" charset="-78"/>
            </a:endParaRPr>
          </a:p>
        </p:txBody>
      </p:sp>
    </p:spTree>
    <p:extLst>
      <p:ext uri="{BB962C8B-B14F-4D97-AF65-F5344CB8AC3E}">
        <p14:creationId xmlns:p14="http://schemas.microsoft.com/office/powerpoint/2010/main" val="2735927343"/>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pplause.wav"/>
          </p:stSnd>
        </p:sndAc>
      </p:transition>
    </mc:Choice>
    <mc:Fallback xmlns="">
      <p:transition spd="med">
        <p:fade/>
        <p:sndAc>
          <p:stSnd>
            <p:snd r:embed="rId4"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5410200"/>
          </a:xfrm>
        </p:spPr>
        <p:txBody>
          <a:bodyPr>
            <a:normAutofit/>
          </a:bodyPr>
          <a:lstStyle/>
          <a:p>
            <a:r>
              <a:rPr lang="fa-IR" dirty="0" smtClean="0">
                <a:solidFill>
                  <a:srgbClr val="FFC000"/>
                </a:solidFill>
              </a:rPr>
              <a:t>جهان اجتماعی از بستر اعتبار وخواسته های آدمیان پدید می آید واین پدیده پس از آن که با کنش و رفتار انسان تحقق پیدا کرد پیامدها والزام هایی را به دنبال می آورد که به اعتبار واراده ی ما نیست البته این پیامدها  موقعیت جدیدی برای کنش ها وانتخاب های بعدی ما به وجود می آورد</a:t>
            </a:r>
            <a:r>
              <a:rPr lang="fa-IR" dirty="0" smtClean="0">
                <a:solidFill>
                  <a:srgbClr val="FF0000"/>
                </a:solidFill>
              </a:rPr>
              <a:t>.</a:t>
            </a:r>
            <a:endParaRPr lang="en-US" dirty="0">
              <a:solidFill>
                <a:srgbClr val="FF0000"/>
              </a:solidFill>
            </a:endParaRPr>
          </a:p>
        </p:txBody>
      </p:sp>
      <p:sp>
        <p:nvSpPr>
          <p:cNvPr id="3" name="Subtitle 2"/>
          <p:cNvSpPr>
            <a:spLocks noGrp="1"/>
          </p:cNvSpPr>
          <p:nvPr>
            <p:ph type="subTitle" idx="1"/>
          </p:nvPr>
        </p:nvSpPr>
        <p:spPr>
          <a:xfrm flipH="1" flipV="1">
            <a:off x="228600" y="6096000"/>
            <a:ext cx="609600" cy="533400"/>
          </a:xfrm>
        </p:spPr>
        <p:txBody>
          <a:bodyPr>
            <a:normAutofit lnSpcReduction="10000"/>
          </a:bodyPr>
          <a:lstStyle/>
          <a:p>
            <a:endParaRPr lang="en-US" dirty="0"/>
          </a:p>
        </p:txBody>
      </p:sp>
    </p:spTree>
    <p:extLst>
      <p:ext uri="{BB962C8B-B14F-4D97-AF65-F5344CB8AC3E}">
        <p14:creationId xmlns:p14="http://schemas.microsoft.com/office/powerpoint/2010/main" val="52152154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4"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6000" dirty="0" smtClean="0"/>
              <a:t>ساختن جهانی جدید نیازمند گسترش معرفت و آگاهی واراده ی نوین است وممکن است جهان موجود اجازه ی بسط آن را نیز ندهد</a:t>
            </a:r>
            <a:r>
              <a:rPr lang="fa-IR" sz="6000" dirty="0" smtClean="0">
                <a:solidFill>
                  <a:srgbClr val="FF0000"/>
                </a:solidFill>
              </a:rPr>
              <a:t>.</a:t>
            </a:r>
            <a:endParaRPr lang="en-US" sz="6000" dirty="0">
              <a:solidFill>
                <a:srgbClr val="FF0000"/>
              </a:solidFill>
            </a:endParaRPr>
          </a:p>
        </p:txBody>
      </p:sp>
      <p:sp>
        <p:nvSpPr>
          <p:cNvPr id="3" name="Subtitle 2"/>
          <p:cNvSpPr>
            <a:spLocks noGrp="1"/>
          </p:cNvSpPr>
          <p:nvPr>
            <p:ph type="subTitle" idx="1"/>
          </p:nvPr>
        </p:nvSpPr>
        <p:spPr>
          <a:xfrm flipH="1" flipV="1">
            <a:off x="381000" y="5638800"/>
            <a:ext cx="990600" cy="762000"/>
          </a:xfrm>
        </p:spPr>
        <p:txBody>
          <a:bodyPr/>
          <a:lstStyle/>
          <a:p>
            <a:endParaRPr lang="en-US" dirty="0"/>
          </a:p>
        </p:txBody>
      </p:sp>
    </p:spTree>
    <p:extLst>
      <p:ext uri="{BB962C8B-B14F-4D97-AF65-F5344CB8AC3E}">
        <p14:creationId xmlns:p14="http://schemas.microsoft.com/office/powerpoint/2010/main" val="29428900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laser.wav"/>
          </p:stSnd>
        </p:sndAc>
      </p:transition>
    </mc:Choice>
    <mc:Fallback xmlns="">
      <p:transition spd="slow">
        <p:fade/>
        <p:sndAc>
          <p:stSnd>
            <p:snd r:embed="rId4" name="laser.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5400" dirty="0" smtClean="0">
                <a:solidFill>
                  <a:srgbClr val="FFFF00"/>
                </a:solidFill>
              </a:rPr>
              <a:t>با تغییر جهان اجتماعی موجود وبرداشته شدن الزام های آن جهان اجتماعی جدیدی شکل  خواهد گرفت وبه دنبال آن الزام های دیگری  به وجود می آید که بر فعالیت اجتماعی اعضای آن تاثیر می گذارد</a:t>
            </a:r>
            <a:r>
              <a:rPr lang="fa-IR" sz="5400" dirty="0" smtClean="0">
                <a:solidFill>
                  <a:srgbClr val="FF0000"/>
                </a:solidFill>
              </a:rPr>
              <a:t>.</a:t>
            </a:r>
            <a:endParaRPr lang="en-US" sz="5400" dirty="0">
              <a:solidFill>
                <a:srgbClr val="FF0000"/>
              </a:solidFill>
            </a:endParaRPr>
          </a:p>
        </p:txBody>
      </p:sp>
      <p:sp>
        <p:nvSpPr>
          <p:cNvPr id="3" name="Subtitle 2"/>
          <p:cNvSpPr>
            <a:spLocks noGrp="1"/>
          </p:cNvSpPr>
          <p:nvPr>
            <p:ph type="subTitle" idx="1"/>
          </p:nvPr>
        </p:nvSpPr>
        <p:spPr>
          <a:xfrm flipH="1" flipV="1">
            <a:off x="228600" y="5638800"/>
            <a:ext cx="1143000" cy="990600"/>
          </a:xfrm>
        </p:spPr>
        <p:txBody>
          <a:bodyPr/>
          <a:lstStyle/>
          <a:p>
            <a:endParaRPr lang="en-US"/>
          </a:p>
        </p:txBody>
      </p:sp>
    </p:spTree>
    <p:extLst>
      <p:ext uri="{BB962C8B-B14F-4D97-AF65-F5344CB8AC3E}">
        <p14:creationId xmlns:p14="http://schemas.microsoft.com/office/powerpoint/2010/main" val="346663000"/>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whoosh.wav"/>
          </p:stSnd>
        </p:sndAc>
      </p:transition>
    </mc:Choice>
    <mc:Fallback xmlns="">
      <p:transition spd="slow">
        <p:fade/>
        <p:sndAc>
          <p:stSnd>
            <p:snd r:embed="rId4" name="whoosh.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447799"/>
          </a:xfrm>
        </p:spPr>
        <p:txBody>
          <a:bodyPr>
            <a:noAutofit/>
          </a:bodyPr>
          <a:lstStyle/>
          <a:p>
            <a:r>
              <a:rPr lang="fa-IR" sz="9600" dirty="0" smtClean="0">
                <a:solidFill>
                  <a:srgbClr val="FF0000"/>
                </a:solidFill>
              </a:rPr>
              <a:t>جهان متجدد</a:t>
            </a:r>
            <a:endParaRPr lang="en-US" sz="9600" dirty="0">
              <a:solidFill>
                <a:srgbClr val="FF0000"/>
              </a:solidFill>
            </a:endParaRPr>
          </a:p>
        </p:txBody>
      </p:sp>
      <p:sp>
        <p:nvSpPr>
          <p:cNvPr id="3" name="Subtitle 2"/>
          <p:cNvSpPr>
            <a:spLocks noGrp="1"/>
          </p:cNvSpPr>
          <p:nvPr>
            <p:ph type="subTitle" idx="1"/>
          </p:nvPr>
        </p:nvSpPr>
        <p:spPr>
          <a:xfrm>
            <a:off x="1447800" y="2133600"/>
            <a:ext cx="6400800" cy="4572000"/>
          </a:xfrm>
        </p:spPr>
        <p:txBody>
          <a:bodyPr>
            <a:normAutofit/>
          </a:bodyPr>
          <a:lstStyle/>
          <a:p>
            <a:r>
              <a:rPr lang="fa-IR" dirty="0" smtClean="0">
                <a:solidFill>
                  <a:srgbClr val="FF0000"/>
                </a:solidFill>
                <a:cs typeface="Nazanin" pitchFamily="2" charset="-78"/>
              </a:rPr>
              <a:t>1.</a:t>
            </a:r>
            <a:r>
              <a:rPr lang="fa-IR" dirty="0" smtClean="0">
                <a:solidFill>
                  <a:srgbClr val="00B0F0"/>
                </a:solidFill>
                <a:cs typeface="B Mashhad" pitchFamily="2" charset="-78"/>
              </a:rPr>
              <a:t>رویکرد دنیوی واین جهانی</a:t>
            </a:r>
          </a:p>
          <a:p>
            <a:r>
              <a:rPr lang="fa-IR" dirty="0" smtClean="0">
                <a:solidFill>
                  <a:srgbClr val="FF0000"/>
                </a:solidFill>
                <a:cs typeface="B Mashhad" pitchFamily="2" charset="-78"/>
              </a:rPr>
              <a:t>2.</a:t>
            </a:r>
            <a:r>
              <a:rPr lang="fa-IR" dirty="0" smtClean="0">
                <a:solidFill>
                  <a:srgbClr val="00B0F0"/>
                </a:solidFill>
                <a:cs typeface="B Mashhad" pitchFamily="2" charset="-78"/>
              </a:rPr>
              <a:t>افسون زدایی</a:t>
            </a:r>
          </a:p>
          <a:p>
            <a:r>
              <a:rPr lang="fa-IR" dirty="0" smtClean="0">
                <a:solidFill>
                  <a:srgbClr val="FF0000"/>
                </a:solidFill>
                <a:cs typeface="B Mashhad" pitchFamily="2" charset="-78"/>
              </a:rPr>
              <a:t>3.</a:t>
            </a:r>
            <a:r>
              <a:rPr lang="fa-IR" dirty="0" smtClean="0">
                <a:solidFill>
                  <a:srgbClr val="00B0F0"/>
                </a:solidFill>
                <a:cs typeface="B Mashhad" pitchFamily="2" charset="-78"/>
              </a:rPr>
              <a:t>زوال عقلانیت ذاتی</a:t>
            </a:r>
          </a:p>
          <a:p>
            <a:r>
              <a:rPr lang="fa-IR" dirty="0" smtClean="0">
                <a:solidFill>
                  <a:srgbClr val="FF0000"/>
                </a:solidFill>
                <a:cs typeface="B Mashhad" pitchFamily="2" charset="-78"/>
              </a:rPr>
              <a:t>4.</a:t>
            </a:r>
            <a:r>
              <a:rPr lang="fa-IR" dirty="0" smtClean="0">
                <a:solidFill>
                  <a:srgbClr val="00B0F0"/>
                </a:solidFill>
                <a:cs typeface="B Mashhad" pitchFamily="2" charset="-78"/>
              </a:rPr>
              <a:t>قفس آهنین</a:t>
            </a:r>
          </a:p>
          <a:p>
            <a:r>
              <a:rPr lang="fa-IR" dirty="0" smtClean="0">
                <a:solidFill>
                  <a:srgbClr val="FF0000"/>
                </a:solidFill>
                <a:cs typeface="B Mashhad" pitchFamily="2" charset="-78"/>
              </a:rPr>
              <a:t>5.</a:t>
            </a:r>
            <a:r>
              <a:rPr lang="fa-IR" dirty="0" smtClean="0">
                <a:solidFill>
                  <a:srgbClr val="00B0F0"/>
                </a:solidFill>
                <a:cs typeface="B Mashhad" pitchFamily="2" charset="-78"/>
              </a:rPr>
              <a:t>غلبه ی کنش های عقلانی معطوف به هدف</a:t>
            </a:r>
          </a:p>
          <a:p>
            <a:r>
              <a:rPr lang="fa-IR" dirty="0" smtClean="0">
                <a:solidFill>
                  <a:srgbClr val="FF0000"/>
                </a:solidFill>
                <a:cs typeface="B Mashhad" pitchFamily="2" charset="-78"/>
              </a:rPr>
              <a:t>6.</a:t>
            </a:r>
            <a:r>
              <a:rPr lang="fa-IR" dirty="0" smtClean="0">
                <a:solidFill>
                  <a:srgbClr val="00B0F0"/>
                </a:solidFill>
                <a:cs typeface="B Mashhad" pitchFamily="2" charset="-78"/>
              </a:rPr>
              <a:t>بسط و توسعه ی عقلانیت ابزاری</a:t>
            </a:r>
            <a:endParaRPr lang="en-US" dirty="0" smtClean="0">
              <a:solidFill>
                <a:srgbClr val="00B0F0"/>
              </a:solidFill>
              <a:cs typeface="B Mashhad" pitchFamily="2" charset="-78"/>
            </a:endParaRPr>
          </a:p>
        </p:txBody>
      </p:sp>
    </p:spTree>
    <p:extLst>
      <p:ext uri="{BB962C8B-B14F-4D97-AF65-F5344CB8AC3E}">
        <p14:creationId xmlns:p14="http://schemas.microsoft.com/office/powerpoint/2010/main" val="21468632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1783"/>
            <a:ext cx="7772400" cy="6075218"/>
          </a:xfrm>
        </p:spPr>
        <p:txBody>
          <a:bodyPr>
            <a:noAutofit/>
          </a:bodyPr>
          <a:lstStyle/>
          <a:p>
            <a:r>
              <a:rPr lang="fa-IR" sz="4800" dirty="0" smtClean="0"/>
              <a:t>جهان اجتماعی از بستر اعتبار و خواسته های آدمیان پدید می آید و این پدیده پس از آنکه با کنش و رفتار انسان تحقق پیدا کرد.</a:t>
            </a:r>
            <a:br>
              <a:rPr lang="fa-IR" sz="4800" dirty="0" smtClean="0"/>
            </a:br>
            <a:r>
              <a:rPr lang="fa-IR" sz="4800" dirty="0" smtClean="0">
                <a:solidFill>
                  <a:srgbClr val="7030A0"/>
                </a:solidFill>
              </a:rPr>
              <a:t>ساختن جهانی جدید نیازمند گسترش معرفت و آگاهی واراده ی نوین است و ممکن است جهان اجتماعی موجود اجازه ی بسط آن را نیز </a:t>
            </a:r>
            <a:r>
              <a:rPr lang="fa-IR" sz="4800" dirty="0" smtClean="0">
                <a:solidFill>
                  <a:srgbClr val="7030A0"/>
                </a:solidFill>
              </a:rPr>
              <a:t>ندهد</a:t>
            </a:r>
            <a:r>
              <a:rPr lang="fa-IR" sz="4800" dirty="0" smtClean="0">
                <a:solidFill>
                  <a:srgbClr val="FF0000"/>
                </a:solidFill>
              </a:rPr>
              <a:t>.آنچه از این درس آموختیم</a:t>
            </a:r>
            <a:endParaRPr lang="en-US" sz="4800" dirty="0">
              <a:solidFill>
                <a:srgbClr val="FF0000"/>
              </a:solidFill>
            </a:endParaRPr>
          </a:p>
        </p:txBody>
      </p:sp>
      <p:sp>
        <p:nvSpPr>
          <p:cNvPr id="3" name="Subtitle 2"/>
          <p:cNvSpPr>
            <a:spLocks noGrp="1"/>
          </p:cNvSpPr>
          <p:nvPr>
            <p:ph type="subTitle" idx="1"/>
          </p:nvPr>
        </p:nvSpPr>
        <p:spPr>
          <a:xfrm flipH="1" flipV="1">
            <a:off x="152400" y="6629400"/>
            <a:ext cx="76200" cy="152400"/>
          </a:xfrm>
        </p:spPr>
        <p:txBody>
          <a:bodyPr>
            <a:normAutofit fontScale="25000" lnSpcReduction="20000"/>
          </a:bodyPr>
          <a:lstStyle/>
          <a:p>
            <a:endParaRPr lang="en-US" sz="9600" dirty="0">
              <a:solidFill>
                <a:srgbClr val="FF0000"/>
              </a:solidFill>
            </a:endParaRPr>
          </a:p>
        </p:txBody>
      </p:sp>
    </p:spTree>
    <p:extLst>
      <p:ext uri="{BB962C8B-B14F-4D97-AF65-F5344CB8AC3E}">
        <p14:creationId xmlns:p14="http://schemas.microsoft.com/office/powerpoint/2010/main" val="1475079910"/>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suction.wav"/>
          </p:stSnd>
        </p:sndAc>
      </p:transition>
    </mc:Choice>
    <mc:Fallback xmlns="">
      <p:transition spd="slow">
        <p:fade/>
        <p:sndAc>
          <p:stSnd>
            <p:snd r:embed="rId4" name="suction.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182</Words>
  <Application>Microsoft Office PowerPoint</Application>
  <PresentationFormat>On-screen Show (4:3)</PresentationFormat>
  <Paragraphs>14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به نام خداوند جان وخرد</vt:lpstr>
      <vt:lpstr>جهان اجتماعی از بستر اعتبار وخواسته های آدمیان پدید می آید واین پدیده پس از آن که با کنش و رفتار انسان تحقق پیدا کرد پیامدها والزام هایی را به دنبال می آورد که به اعتبار واراده ی ما نیست البته این پیامدها  موقعیت جدیدی برای کنش ها وانتخاب های بعدی ما به وجود می آورد.</vt:lpstr>
      <vt:lpstr>ساختن جهانی جدید نیازمند گسترش معرفت و آگاهی واراده ی نوین است وممکن است جهان موجود اجازه ی بسط آن را نیز ندهد.</vt:lpstr>
      <vt:lpstr>با تغییر جهان اجتماعی موجود وبرداشته شدن الزام های آن جهان اجتماعی جدیدی شکل  خواهد گرفت وبه دنبال آن الزام های دیگری  به وجود می آید که بر فعالیت اجتماعی اعضای آن تاثیر می گذارد.</vt:lpstr>
      <vt:lpstr>جهان متجدد</vt:lpstr>
      <vt:lpstr>جهان اجتماعی از بستر اعتبار و خواسته های آدمیان پدید می آید و این پدیده پس از آنکه با کنش و رفتار انسان تحقق پیدا کرد. ساختن جهانی جدید نیازمند گسترش معرفت و آگاهی واراده ی نوین است و ممکن است جهان اجتماعی موجود اجازه ی بسط آن را نیز ندهد.آنچه از این درس آموختیم</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خداوند جان وخرد</dc:title>
  <dc:creator>MRT Pack 24 DVDs</dc:creator>
  <cp:lastModifiedBy>MRT Pack 24 DVDs</cp:lastModifiedBy>
  <cp:revision>7</cp:revision>
  <dcterms:created xsi:type="dcterms:W3CDTF">2016-02-04T08:18:21Z</dcterms:created>
  <dcterms:modified xsi:type="dcterms:W3CDTF">2016-02-04T11:22:38Z</dcterms:modified>
</cp:coreProperties>
</file>