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9906000" cy="6858000" type="A4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6E2"/>
    <a:srgbClr val="FDEA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1446" y="18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5359-8C6B-44AC-BFE8-91F73E9742C4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5C64-2524-496B-881B-1A2EC3A7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83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5359-8C6B-44AC-BFE8-91F73E9742C4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5C64-2524-496B-881B-1A2EC3A7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0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6387" y="366714"/>
            <a:ext cx="1671638" cy="7800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477" y="366714"/>
            <a:ext cx="4849813" cy="7800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5359-8C6B-44AC-BFE8-91F73E9742C4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5C64-2524-496B-881B-1A2EC3A7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57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5359-8C6B-44AC-BFE8-91F73E9742C4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5C64-2524-496B-881B-1A2EC3A7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91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5359-8C6B-44AC-BFE8-91F73E9742C4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5C64-2524-496B-881B-1A2EC3A7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120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7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7302" y="2133601"/>
            <a:ext cx="3260725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5359-8C6B-44AC-BFE8-91F73E9742C4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5C64-2524-496B-881B-1A2EC3A7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516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5359-8C6B-44AC-BFE8-91F73E9742C4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5C64-2524-496B-881B-1A2EC3A7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07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5359-8C6B-44AC-BFE8-91F73E9742C4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5C64-2524-496B-881B-1A2EC3A7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88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5359-8C6B-44AC-BFE8-91F73E9742C4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5C64-2524-496B-881B-1A2EC3A7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674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1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1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5359-8C6B-44AC-BFE8-91F73E9742C4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5C64-2524-496B-881B-1A2EC3A7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5359-8C6B-44AC-BFE8-91F73E9742C4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35C64-2524-496B-881B-1A2EC3A7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92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C5359-8C6B-44AC-BFE8-91F73E9742C4}" type="datetimeFigureOut">
              <a:rPr lang="en-US" smtClean="0"/>
              <a:t>9/24/2014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35C64-2524-496B-881B-1A2EC3A7D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54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7620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063156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386756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75260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0540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86756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7102" y="5063156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19029" y="656229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0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1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702" y="167640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1102" y="3386756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2302" y="1710356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6" name="Rectangle 125"/>
          <p:cNvSpPr/>
          <p:nvPr/>
        </p:nvSpPr>
        <p:spPr>
          <a:xfrm>
            <a:off x="5242560" y="2080736"/>
            <a:ext cx="20726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مگر مردگان هم شهید می شوند که ما شهید شویم!؟ </a:t>
            </a:r>
            <a:endParaRPr lang="en-US" sz="1400" dirty="0" smtClean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شهادت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تنها برای زنده هاست...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8001000" y="1752600"/>
            <a:ext cx="17526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ه اشک اگر وضو سازی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و به امام عشق اقتدا کنی،</a:t>
            </a:r>
            <a:br>
              <a:rPr lang="fa-IR" sz="1400" dirty="0">
                <a:latin typeface="IranNastaliq" pitchFamily="2" charset="0"/>
                <a:cs typeface="IranNastaliq" pitchFamily="2" charset="0"/>
              </a:rPr>
            </a:br>
            <a:r>
              <a:rPr lang="fa-IR" sz="1400" dirty="0">
                <a:latin typeface="IranNastaliq" pitchFamily="2" charset="0"/>
                <a:cs typeface="IranNastaliq" pitchFamily="2" charset="0"/>
              </a:rPr>
              <a:t>شهادت نمی دهی، شهادت می گیری..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و سلام را در بهشت خواهی داد: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السلام علیک ایها النبی و رحمة ا.. و برکاته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grpSp>
        <p:nvGrpSpPr>
          <p:cNvPr id="128" name="Group 127"/>
          <p:cNvGrpSpPr/>
          <p:nvPr/>
        </p:nvGrpSpPr>
        <p:grpSpPr>
          <a:xfrm>
            <a:off x="-2362200" y="52754"/>
            <a:ext cx="12192000" cy="6752492"/>
            <a:chOff x="-1752600" y="0"/>
            <a:chExt cx="8610600" cy="9906000"/>
          </a:xfrm>
        </p:grpSpPr>
        <p:sp>
          <p:nvSpPr>
            <p:cNvPr id="129" name="Rectangle 128"/>
            <p:cNvSpPr/>
            <p:nvPr/>
          </p:nvSpPr>
          <p:spPr>
            <a:xfrm>
              <a:off x="1714500" y="74295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1714500" y="49530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1714500" y="24765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1714500" y="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0" y="74295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0" y="49530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0" y="24765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0" y="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429000" y="74295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137"/>
            <p:cNvSpPr/>
            <p:nvPr/>
          </p:nvSpPr>
          <p:spPr>
            <a:xfrm>
              <a:off x="3429000" y="49530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429000" y="24765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429000" y="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-1752600" y="1524000"/>
              <a:ext cx="127891" cy="541815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42" name="Rectangle 141"/>
          <p:cNvSpPr/>
          <p:nvPr/>
        </p:nvSpPr>
        <p:spPr>
          <a:xfrm>
            <a:off x="0" y="112693"/>
            <a:ext cx="4953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بالت شکسته است اگر،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غمت مباد!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شهادت ، بال نمی خواهد،حال می خواهد...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بال را پس از شهادت می دهند، نه پیش از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آن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5707265" y="520243"/>
            <a:ext cx="169187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ما هنوز شهادتی بی درد می ظلبیم،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غافل  که شهادت را جز به اهل درد نمی دهند 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029200" y="3664803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یار اگر دیدنی است، بی دیده باید دید...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-2469257" y="2398693"/>
            <a:ext cx="4953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اگر شهادت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 حیات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حقیقی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 است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، 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نمی دانم از چه خضر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 راه حیات  را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می جست؟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8001000" y="228600"/>
            <a:ext cx="1752600" cy="846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شهادت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را مگر در و دیوار است که می گویند: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" باب شهادت را بستند."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شهادت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هماره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د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ر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شهادت است...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47" name="Rectangle 146"/>
          <p:cNvSpPr/>
          <p:nvPr/>
        </p:nvSpPr>
        <p:spPr>
          <a:xfrm>
            <a:off x="4800600" y="5791200"/>
            <a:ext cx="425030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پس از آنها ،من نه از رفتن، که از ماندن می ترسم؛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می ترسم مرده بمانم، مرده بمیرم..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4876800" y="4038600"/>
            <a:ext cx="4953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پرنده ها به حال ما غبطه خواهند خورد،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روزی که بی بال پرواز کنیم 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-76200" y="4038600"/>
            <a:ext cx="4953000" cy="8463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گروهی مرگ را در آغوش گرفتند و شهید شدند ،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و ما را مرگ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 در برگرفت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و مردیم...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-2514600" y="3376136"/>
            <a:ext cx="4953000" cy="8463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آنانکه یک عمر مرده اند،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یک لحظه ام شهید نخواهند شد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...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1600200" y="5791200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تا خدا هست ،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می توان شهید شد...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-609600" y="5715000"/>
            <a:ext cx="4953000" cy="8463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به بال ، نه!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از بال که گذشتی ، پرواز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 توانی  کرد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...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52" name="Rectangle 151"/>
          <p:cNvSpPr/>
          <p:nvPr/>
        </p:nvSpPr>
        <p:spPr>
          <a:xfrm>
            <a:off x="14411" y="2060348"/>
            <a:ext cx="4953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6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600" dirty="0">
                <a:latin typeface="IranNastaliq" pitchFamily="2" charset="0"/>
                <a:cs typeface="IranNastaliq" pitchFamily="2" charset="0"/>
              </a:rPr>
              <a:t>حفظ جان واجب است ،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600" dirty="0">
                <a:latin typeface="IranNastaliq" pitchFamily="2" charset="0"/>
                <a:cs typeface="IranNastaliq" pitchFamily="2" charset="0"/>
              </a:rPr>
              <a:t>ولی حفظ جان </a:t>
            </a:r>
            <a:r>
              <a:rPr lang="fa-IR" sz="1600" dirty="0" smtClean="0">
                <a:latin typeface="IranNastaliq" pitchFamily="2" charset="0"/>
                <a:cs typeface="IranNastaliq" pitchFamily="2" charset="0"/>
              </a:rPr>
              <a:t>جان </a:t>
            </a:r>
            <a:r>
              <a:rPr lang="fa-IR" sz="1600" dirty="0">
                <a:latin typeface="IranNastaliq" pitchFamily="2" charset="0"/>
                <a:cs typeface="IranNastaliq" pitchFamily="2" charset="0"/>
              </a:rPr>
              <a:t>واجب تر...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6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53" name="Rectangle 152"/>
          <p:cNvSpPr/>
          <p:nvPr/>
        </p:nvSpPr>
        <p:spPr>
          <a:xfrm>
            <a:off x="-3112226" y="0"/>
            <a:ext cx="495300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دارایی ات را اگر از دست دادی ، 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شهید نمی شوی،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با دست اگر دادی،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شهید خواهی شد...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-2438400" y="5077361"/>
            <a:ext cx="4953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مرز مردن وشهادت 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خون نیست، 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خود است...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</p:txBody>
      </p:sp>
      <p:pic>
        <p:nvPicPr>
          <p:cNvPr id="158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902" y="33956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9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42900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0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10540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20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75260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386756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7640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902" y="33956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Rectangle 30"/>
          <p:cNvSpPr/>
          <p:nvPr/>
        </p:nvSpPr>
        <p:spPr>
          <a:xfrm>
            <a:off x="4800600" y="3985736"/>
            <a:ext cx="4953000" cy="8463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پرنده ها به حال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 ما عبطه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خواهند خورد،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روزی که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بی 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بال پرواز کنیم 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-685800" y="5791200"/>
            <a:ext cx="4953000" cy="8463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به بال ، نه!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از بال که گذشتی ، پرواز توانی کرد...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pic>
        <p:nvPicPr>
          <p:cNvPr id="39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35280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Rectangle 39"/>
          <p:cNvSpPr/>
          <p:nvPr/>
        </p:nvSpPr>
        <p:spPr>
          <a:xfrm>
            <a:off x="3368270" y="3918990"/>
            <a:ext cx="156783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گروهی مرگ را 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در 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آغوش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گرفتند 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و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شهید شدند ،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و ما را مرگ 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در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برگرفت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و مردیم...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pic>
        <p:nvPicPr>
          <p:cNvPr id="41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8733429" y="4771029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102" y="175260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42900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902" y="342900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63156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02920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502" y="5139356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7" name="Group 106"/>
          <p:cNvGrpSpPr/>
          <p:nvPr/>
        </p:nvGrpSpPr>
        <p:grpSpPr>
          <a:xfrm>
            <a:off x="-2362200" y="52754"/>
            <a:ext cx="12192000" cy="6752492"/>
            <a:chOff x="-1752600" y="0"/>
            <a:chExt cx="8610600" cy="9906000"/>
          </a:xfrm>
        </p:grpSpPr>
        <p:sp>
          <p:nvSpPr>
            <p:cNvPr id="108" name="Rectangle 107"/>
            <p:cNvSpPr/>
            <p:nvPr/>
          </p:nvSpPr>
          <p:spPr>
            <a:xfrm>
              <a:off x="1714500" y="74295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1714500" y="49530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1714500" y="24765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1" name="Rectangle 110"/>
            <p:cNvSpPr/>
            <p:nvPr/>
          </p:nvSpPr>
          <p:spPr>
            <a:xfrm>
              <a:off x="1714500" y="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12" name="Rectangle 111"/>
            <p:cNvSpPr/>
            <p:nvPr/>
          </p:nvSpPr>
          <p:spPr>
            <a:xfrm>
              <a:off x="0" y="74295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0" y="49530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0" y="24765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Rectangle 114"/>
            <p:cNvSpPr/>
            <p:nvPr/>
          </p:nvSpPr>
          <p:spPr>
            <a:xfrm>
              <a:off x="0" y="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Rectangle 115"/>
            <p:cNvSpPr/>
            <p:nvPr/>
          </p:nvSpPr>
          <p:spPr>
            <a:xfrm>
              <a:off x="3429000" y="74295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Rectangle 116"/>
            <p:cNvSpPr/>
            <p:nvPr/>
          </p:nvSpPr>
          <p:spPr>
            <a:xfrm>
              <a:off x="3429000" y="49530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3429000" y="247650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/>
            <p:cNvSpPr/>
            <p:nvPr/>
          </p:nvSpPr>
          <p:spPr>
            <a:xfrm>
              <a:off x="3429000" y="0"/>
              <a:ext cx="3429000" cy="2476500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-1752600" y="1524000"/>
              <a:ext cx="127891" cy="541815"/>
            </a:xfrm>
            <a:prstGeom prst="rect">
              <a:avLst/>
            </a:prstGeom>
            <a:noFill/>
            <a:ln w="1270">
              <a:solidFill>
                <a:schemeClr val="bg1">
                  <a:lumMod val="75000"/>
                </a:schemeClr>
              </a:solidFill>
              <a:prstDash val="sysDot"/>
            </a:ln>
          </p:spPr>
          <p:txBody>
            <a:bodyPr wrap="non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121" name="Rectangle 120"/>
          <p:cNvSpPr/>
          <p:nvPr/>
        </p:nvSpPr>
        <p:spPr>
          <a:xfrm>
            <a:off x="2362200" y="609600"/>
            <a:ext cx="4953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به ما گفتند بمانید</a:t>
            </a:r>
            <a:r>
              <a:rPr lang="fa-IR" sz="1600" dirty="0" smtClean="0">
                <a:latin typeface="IranNastaliq" pitchFamily="2" charset="0"/>
                <a:cs typeface="IranNastaliq" pitchFamily="2" charset="0"/>
              </a:rPr>
              <a:t>!</a:t>
            </a:r>
          </a:p>
          <a:p>
            <a:pPr algn="r" rtl="1"/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نگفتند : در </a:t>
            </a:r>
            <a:r>
              <a:rPr lang="fa-IR" sz="1600" dirty="0" smtClean="0">
                <a:latin typeface="IranNastaliq" pitchFamily="2" charset="0"/>
                <a:cs typeface="IranNastaliq" pitchFamily="2" charset="0"/>
              </a:rPr>
              <a:t>گِل </a:t>
            </a:r>
            <a:r>
              <a:rPr lang="fa-IR" sz="1600" dirty="0">
                <a:latin typeface="IranNastaliq" pitchFamily="2" charset="0"/>
                <a:cs typeface="IranNastaliq" pitchFamily="2" charset="0"/>
              </a:rPr>
              <a:t>بمانید...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5736578" y="1524000"/>
            <a:ext cx="1692921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می گویند :"جایشان خالی است."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غافل که در 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نظام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تکوینی ، 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هیچ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جایی خالی نیست...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441960" y="1928336"/>
            <a:ext cx="207264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مگر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مردگان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 هم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شهید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می شوند 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که 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ما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شهید 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شویم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!؟ </a:t>
            </a:r>
            <a:endParaRPr lang="en-US" sz="1400" dirty="0" smtClean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شهادت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تنها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 برای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زنده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ها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ست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...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-76200" y="646093"/>
            <a:ext cx="4953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بالت شکسته است اگر،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غمت مباد!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شهادت ، بال نمی خواهد،حال می خواهد...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بال را پس از شهادت می دهند، نه پیش از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آن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7990210" y="1852136"/>
            <a:ext cx="176338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ما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هنوز شهادتی 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بی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درد 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می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ظلبیم،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غافل  که شهادت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 را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جز به </a:t>
            </a:r>
            <a:r>
              <a:rPr lang="en-US" sz="1400" dirty="0" smtClean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اهل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درد نمی دهند 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5089930" y="3429000"/>
            <a:ext cx="14632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یار اگر دیدنی است، بی دیده باید دید...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4800600" y="76200"/>
            <a:ext cx="4953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شهادت را مگر در و دیوار است که می گویند: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" باب شهادت را بستند."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شهادت هماره در شهادت است...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28" name="Rectangle 127"/>
          <p:cNvSpPr/>
          <p:nvPr/>
        </p:nvSpPr>
        <p:spPr>
          <a:xfrm>
            <a:off x="4876800" y="5791200"/>
            <a:ext cx="4953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پس از آنها ،من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 نه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از رفتن، که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از  </a:t>
            </a:r>
            <a:r>
              <a:rPr lang="fa-IR" sz="1400" dirty="0">
                <a:latin typeface="IranNastaliq" pitchFamily="2" charset="0"/>
                <a:cs typeface="IranNastaliq" pitchFamily="2" charset="0"/>
              </a:rPr>
              <a:t>ماندن می ترسم؛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می ترسم مرده بمانم، مرده بمیرم..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29" name="Rectangle 128"/>
          <p:cNvSpPr/>
          <p:nvPr/>
        </p:nvSpPr>
        <p:spPr>
          <a:xfrm>
            <a:off x="1752600" y="5715000"/>
            <a:ext cx="4953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تا خدا هست ،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می توان شهید شد...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0" y="2580382"/>
            <a:ext cx="4953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حفظ جان واجب است ،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ولی حفظ جان </a:t>
            </a:r>
            <a:r>
              <a:rPr lang="en-US" sz="1600" dirty="0">
                <a:latin typeface="IranNastaliq" pitchFamily="2" charset="0"/>
                <a:cs typeface="IranNastaliq" pitchFamily="2" charset="0"/>
              </a:rPr>
              <a:t> </a:t>
            </a:r>
            <a:r>
              <a:rPr lang="fa-IR" sz="1600" dirty="0" smtClean="0">
                <a:latin typeface="IranNastaliq" pitchFamily="2" charset="0"/>
                <a:cs typeface="IranNastaliq" pitchFamily="2" charset="0"/>
              </a:rPr>
              <a:t>جان </a:t>
            </a:r>
            <a:r>
              <a:rPr lang="fa-IR" sz="1600" dirty="0">
                <a:latin typeface="IranNastaliq" pitchFamily="2" charset="0"/>
                <a:cs typeface="IranNastaliq" pitchFamily="2" charset="0"/>
              </a:rPr>
              <a:t>واجب تر...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-3048000" y="506849"/>
            <a:ext cx="4953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دارایی ات را اگر از دست دادی ، 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شهید نمی شوی،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با دست اگر دادی،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شهید خواهی شد...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-2438400" y="5077361"/>
            <a:ext cx="4953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مرز مردن وشهادت 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خون نیست، 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خود است...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  <a:p>
            <a:pPr algn="r" rtl="1"/>
            <a:r>
              <a:rPr lang="fa-IR" sz="16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600" dirty="0">
              <a:latin typeface="IranNastaliq" pitchFamily="2" charset="0"/>
              <a:cs typeface="IranNastaliq" pitchFamily="2" charset="0"/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1034808" y="3856121"/>
            <a:ext cx="14309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fa-IR" sz="1400" dirty="0">
                <a:latin typeface="IranNastaliq" pitchFamily="2" charset="0"/>
                <a:cs typeface="IranNastaliq" pitchFamily="2" charset="0"/>
              </a:rPr>
              <a:t> 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آنانکه یک عمر مرده اند،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  <a:p>
            <a:pPr algn="r" rtl="1">
              <a:lnSpc>
                <a:spcPct val="150000"/>
              </a:lnSpc>
            </a:pPr>
            <a:r>
              <a:rPr lang="fa-IR" sz="1400" dirty="0">
                <a:latin typeface="IranNastaliq" pitchFamily="2" charset="0"/>
                <a:cs typeface="IranNastaliq" pitchFamily="2" charset="0"/>
              </a:rPr>
              <a:t>یک لحظه ام شهید نخواهند شد </a:t>
            </a:r>
            <a:r>
              <a:rPr lang="fa-IR" sz="1400" dirty="0" smtClean="0">
                <a:latin typeface="IranNastaliq" pitchFamily="2" charset="0"/>
                <a:cs typeface="IranNastaliq" pitchFamily="2" charset="0"/>
              </a:rPr>
              <a:t>...</a:t>
            </a:r>
            <a:endParaRPr lang="en-US" sz="1400" dirty="0">
              <a:latin typeface="IranNastaliq" pitchFamily="2" charset="0"/>
              <a:cs typeface="IranNastaliq" pitchFamily="2" charset="0"/>
            </a:endParaRPr>
          </a:p>
        </p:txBody>
      </p:sp>
      <p:pic>
        <p:nvPicPr>
          <p:cNvPr id="134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0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19029" y="596927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C:\Users\pc\Desktop\1252169612464500464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7819029" y="2349527"/>
            <a:ext cx="626498" cy="1566244"/>
          </a:xfrm>
          <a:prstGeom prst="rect">
            <a:avLst/>
          </a:prstGeom>
          <a:noFill/>
          <a:effectLst>
            <a:softEdge rad="1270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06711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182</Words>
  <Application>Microsoft Office PowerPoint</Application>
  <PresentationFormat>A4 Paper (210x297 mm)</PresentationFormat>
  <Paragraphs>110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IranNastaliq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Administrator</cp:lastModifiedBy>
  <cp:revision>12</cp:revision>
  <cp:lastPrinted>2014-09-24T04:41:56Z</cp:lastPrinted>
  <dcterms:created xsi:type="dcterms:W3CDTF">2014-09-23T16:50:07Z</dcterms:created>
  <dcterms:modified xsi:type="dcterms:W3CDTF">2014-09-24T04:42:39Z</dcterms:modified>
</cp:coreProperties>
</file>