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B Nazanin" panose="00000400000000000000" pitchFamily="2" charset="-78"/>
      <p:regular r:id="rId55"/>
    </p:embeddedFont>
    <p:embeddedFont>
      <p:font typeface="Cambria Math" panose="02040503050406030204" pitchFamily="18" charset="0"/>
      <p:regular r:id="rId56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4B0-6293-4A89-8991-B0192E135673}" type="datetimeFigureOut">
              <a:rPr lang="fa-IR" smtClean="0"/>
              <a:t>10/15/1442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61B6-4B9B-4773-A022-AECF3692C7F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91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4B0-6293-4A89-8991-B0192E135673}" type="datetimeFigureOut">
              <a:rPr lang="fa-IR" smtClean="0"/>
              <a:t>10/15/1442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61B6-4B9B-4773-A022-AECF3692C7F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517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4B0-6293-4A89-8991-B0192E135673}" type="datetimeFigureOut">
              <a:rPr lang="fa-IR" smtClean="0"/>
              <a:t>10/15/1442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61B6-4B9B-4773-A022-AECF3692C7F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431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4B0-6293-4A89-8991-B0192E135673}" type="datetimeFigureOut">
              <a:rPr lang="fa-IR" smtClean="0"/>
              <a:t>10/15/1442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61B6-4B9B-4773-A022-AECF3692C7F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162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4B0-6293-4A89-8991-B0192E135673}" type="datetimeFigureOut">
              <a:rPr lang="fa-IR" smtClean="0"/>
              <a:t>10/15/1442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61B6-4B9B-4773-A022-AECF3692C7F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985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4B0-6293-4A89-8991-B0192E135673}" type="datetimeFigureOut">
              <a:rPr lang="fa-IR" smtClean="0"/>
              <a:t>10/15/1442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61B6-4B9B-4773-A022-AECF3692C7F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661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4B0-6293-4A89-8991-B0192E135673}" type="datetimeFigureOut">
              <a:rPr lang="fa-IR" smtClean="0"/>
              <a:t>10/15/1442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61B6-4B9B-4773-A022-AECF3692C7F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104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4B0-6293-4A89-8991-B0192E135673}" type="datetimeFigureOut">
              <a:rPr lang="fa-IR" smtClean="0"/>
              <a:t>10/15/1442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61B6-4B9B-4773-A022-AECF3692C7F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252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4B0-6293-4A89-8991-B0192E135673}" type="datetimeFigureOut">
              <a:rPr lang="fa-IR" smtClean="0"/>
              <a:t>10/15/1442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61B6-4B9B-4773-A022-AECF3692C7F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282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4B0-6293-4A89-8991-B0192E135673}" type="datetimeFigureOut">
              <a:rPr lang="fa-IR" smtClean="0"/>
              <a:t>10/15/1442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61B6-4B9B-4773-A022-AECF3692C7F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57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A4B0-6293-4A89-8991-B0192E135673}" type="datetimeFigureOut">
              <a:rPr lang="fa-IR" smtClean="0"/>
              <a:t>10/15/1442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61B6-4B9B-4773-A022-AECF3692C7F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308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EA4B0-6293-4A89-8991-B0192E135673}" type="datetimeFigureOut">
              <a:rPr lang="fa-IR" smtClean="0"/>
              <a:t>10/15/1442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61B6-4B9B-4773-A022-AECF3692C7F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021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28912" y="301408"/>
            <a:ext cx="27655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سوال امتحانی: 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367" y="1738168"/>
            <a:ext cx="104230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در شکل داده شده مسافت و بردار جابجایی دونده را مشخص کنید.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215730" y="3015929"/>
            <a:ext cx="2416111" cy="1636097"/>
          </a:xfrm>
          <a:custGeom>
            <a:avLst/>
            <a:gdLst>
              <a:gd name="connsiteX0" fmla="*/ 355491 w 2416111"/>
              <a:gd name="connsiteY0" fmla="*/ 863365 h 1636097"/>
              <a:gd name="connsiteX1" fmla="*/ 291097 w 2416111"/>
              <a:gd name="connsiteY1" fmla="*/ 876244 h 1636097"/>
              <a:gd name="connsiteX2" fmla="*/ 252460 w 2416111"/>
              <a:gd name="connsiteY2" fmla="*/ 902002 h 1636097"/>
              <a:gd name="connsiteX3" fmla="*/ 213824 w 2416111"/>
              <a:gd name="connsiteY3" fmla="*/ 914880 h 1636097"/>
              <a:gd name="connsiteX4" fmla="*/ 175187 w 2416111"/>
              <a:gd name="connsiteY4" fmla="*/ 940638 h 1636097"/>
              <a:gd name="connsiteX5" fmla="*/ 33520 w 2416111"/>
              <a:gd name="connsiteY5" fmla="*/ 940638 h 1636097"/>
              <a:gd name="connsiteX6" fmla="*/ 33520 w 2416111"/>
              <a:gd name="connsiteY6" fmla="*/ 528514 h 1636097"/>
              <a:gd name="connsiteX7" fmla="*/ 72156 w 2416111"/>
              <a:gd name="connsiteY7" fmla="*/ 502757 h 1636097"/>
              <a:gd name="connsiteX8" fmla="*/ 136551 w 2416111"/>
              <a:gd name="connsiteY8" fmla="*/ 425483 h 1636097"/>
              <a:gd name="connsiteX9" fmla="*/ 213824 w 2416111"/>
              <a:gd name="connsiteY9" fmla="*/ 386847 h 1636097"/>
              <a:gd name="connsiteX10" fmla="*/ 252460 w 2416111"/>
              <a:gd name="connsiteY10" fmla="*/ 361089 h 1636097"/>
              <a:gd name="connsiteX11" fmla="*/ 291097 w 2416111"/>
              <a:gd name="connsiteY11" fmla="*/ 322452 h 1636097"/>
              <a:gd name="connsiteX12" fmla="*/ 329734 w 2416111"/>
              <a:gd name="connsiteY12" fmla="*/ 309573 h 1636097"/>
              <a:gd name="connsiteX13" fmla="*/ 407007 w 2416111"/>
              <a:gd name="connsiteY13" fmla="*/ 258058 h 1636097"/>
              <a:gd name="connsiteX14" fmla="*/ 471401 w 2416111"/>
              <a:gd name="connsiteY14" fmla="*/ 206542 h 1636097"/>
              <a:gd name="connsiteX15" fmla="*/ 535796 w 2416111"/>
              <a:gd name="connsiteY15" fmla="*/ 155027 h 1636097"/>
              <a:gd name="connsiteX16" fmla="*/ 587311 w 2416111"/>
              <a:gd name="connsiteY16" fmla="*/ 116390 h 1636097"/>
              <a:gd name="connsiteX17" fmla="*/ 625948 w 2416111"/>
              <a:gd name="connsiteY17" fmla="*/ 90633 h 1636097"/>
              <a:gd name="connsiteX18" fmla="*/ 754736 w 2416111"/>
              <a:gd name="connsiteY18" fmla="*/ 77754 h 1636097"/>
              <a:gd name="connsiteX19" fmla="*/ 806252 w 2416111"/>
              <a:gd name="connsiteY19" fmla="*/ 64875 h 1636097"/>
              <a:gd name="connsiteX20" fmla="*/ 844889 w 2416111"/>
              <a:gd name="connsiteY20" fmla="*/ 39117 h 1636097"/>
              <a:gd name="connsiteX21" fmla="*/ 986556 w 2416111"/>
              <a:gd name="connsiteY21" fmla="*/ 26238 h 1636097"/>
              <a:gd name="connsiteX22" fmla="*/ 1231255 w 2416111"/>
              <a:gd name="connsiteY22" fmla="*/ 480 h 1636097"/>
              <a:gd name="connsiteX23" fmla="*/ 1540348 w 2416111"/>
              <a:gd name="connsiteY23" fmla="*/ 13359 h 1636097"/>
              <a:gd name="connsiteX24" fmla="*/ 1656258 w 2416111"/>
              <a:gd name="connsiteY24" fmla="*/ 77754 h 1636097"/>
              <a:gd name="connsiteX25" fmla="*/ 1694894 w 2416111"/>
              <a:gd name="connsiteY25" fmla="*/ 103511 h 1636097"/>
              <a:gd name="connsiteX26" fmla="*/ 1733531 w 2416111"/>
              <a:gd name="connsiteY26" fmla="*/ 116390 h 1636097"/>
              <a:gd name="connsiteX27" fmla="*/ 1759289 w 2416111"/>
              <a:gd name="connsiteY27" fmla="*/ 155027 h 1636097"/>
              <a:gd name="connsiteX28" fmla="*/ 1836562 w 2416111"/>
              <a:gd name="connsiteY28" fmla="*/ 206542 h 1636097"/>
              <a:gd name="connsiteX29" fmla="*/ 1862320 w 2416111"/>
              <a:gd name="connsiteY29" fmla="*/ 245179 h 1636097"/>
              <a:gd name="connsiteX30" fmla="*/ 1939593 w 2416111"/>
              <a:gd name="connsiteY30" fmla="*/ 296695 h 1636097"/>
              <a:gd name="connsiteX31" fmla="*/ 1978229 w 2416111"/>
              <a:gd name="connsiteY31" fmla="*/ 283816 h 1636097"/>
              <a:gd name="connsiteX32" fmla="*/ 1991108 w 2416111"/>
              <a:gd name="connsiteY32" fmla="*/ 245179 h 1636097"/>
              <a:gd name="connsiteX33" fmla="*/ 2042624 w 2416111"/>
              <a:gd name="connsiteY33" fmla="*/ 167906 h 1636097"/>
              <a:gd name="connsiteX34" fmla="*/ 2068382 w 2416111"/>
              <a:gd name="connsiteY34" fmla="*/ 129269 h 1636097"/>
              <a:gd name="connsiteX35" fmla="*/ 2222928 w 2416111"/>
              <a:gd name="connsiteY35" fmla="*/ 51996 h 1636097"/>
              <a:gd name="connsiteX36" fmla="*/ 2261565 w 2416111"/>
              <a:gd name="connsiteY36" fmla="*/ 39117 h 1636097"/>
              <a:gd name="connsiteX37" fmla="*/ 2364596 w 2416111"/>
              <a:gd name="connsiteY37" fmla="*/ 77754 h 1636097"/>
              <a:gd name="connsiteX38" fmla="*/ 2377475 w 2416111"/>
              <a:gd name="connsiteY38" fmla="*/ 155027 h 1636097"/>
              <a:gd name="connsiteX39" fmla="*/ 2403232 w 2416111"/>
              <a:gd name="connsiteY39" fmla="*/ 412604 h 1636097"/>
              <a:gd name="connsiteX40" fmla="*/ 2416111 w 2416111"/>
              <a:gd name="connsiteY40" fmla="*/ 476999 h 1636097"/>
              <a:gd name="connsiteX41" fmla="*/ 2390353 w 2416111"/>
              <a:gd name="connsiteY41" fmla="*/ 850486 h 1636097"/>
              <a:gd name="connsiteX42" fmla="*/ 2377475 w 2416111"/>
              <a:gd name="connsiteY42" fmla="*/ 1005033 h 1636097"/>
              <a:gd name="connsiteX43" fmla="*/ 2351717 w 2416111"/>
              <a:gd name="connsiteY43" fmla="*/ 1108064 h 1636097"/>
              <a:gd name="connsiteX44" fmla="*/ 2338838 w 2416111"/>
              <a:gd name="connsiteY44" fmla="*/ 1172458 h 1636097"/>
              <a:gd name="connsiteX45" fmla="*/ 2313080 w 2416111"/>
              <a:gd name="connsiteY45" fmla="*/ 1211095 h 1636097"/>
              <a:gd name="connsiteX46" fmla="*/ 2235807 w 2416111"/>
              <a:gd name="connsiteY46" fmla="*/ 1236852 h 1636097"/>
              <a:gd name="connsiteX47" fmla="*/ 2016866 w 2416111"/>
              <a:gd name="connsiteY47" fmla="*/ 1223973 h 1636097"/>
              <a:gd name="connsiteX48" fmla="*/ 1952472 w 2416111"/>
              <a:gd name="connsiteY48" fmla="*/ 1159579 h 1636097"/>
              <a:gd name="connsiteX49" fmla="*/ 1926714 w 2416111"/>
              <a:gd name="connsiteY49" fmla="*/ 1082306 h 1636097"/>
              <a:gd name="connsiteX50" fmla="*/ 1900956 w 2416111"/>
              <a:gd name="connsiteY50" fmla="*/ 992154 h 1636097"/>
              <a:gd name="connsiteX51" fmla="*/ 1862320 w 2416111"/>
              <a:gd name="connsiteY51" fmla="*/ 914880 h 1636097"/>
              <a:gd name="connsiteX52" fmla="*/ 1823683 w 2416111"/>
              <a:gd name="connsiteY52" fmla="*/ 902002 h 1636097"/>
              <a:gd name="connsiteX53" fmla="*/ 1720652 w 2416111"/>
              <a:gd name="connsiteY53" fmla="*/ 811849 h 1636097"/>
              <a:gd name="connsiteX54" fmla="*/ 1630500 w 2416111"/>
              <a:gd name="connsiteY54" fmla="*/ 824728 h 1636097"/>
              <a:gd name="connsiteX55" fmla="*/ 1604742 w 2416111"/>
              <a:gd name="connsiteY55" fmla="*/ 863365 h 1636097"/>
              <a:gd name="connsiteX56" fmla="*/ 1566106 w 2416111"/>
              <a:gd name="connsiteY56" fmla="*/ 876244 h 1636097"/>
              <a:gd name="connsiteX57" fmla="*/ 1475953 w 2416111"/>
              <a:gd name="connsiteY57" fmla="*/ 992154 h 1636097"/>
              <a:gd name="connsiteX58" fmla="*/ 1450196 w 2416111"/>
              <a:gd name="connsiteY58" fmla="*/ 1030790 h 1636097"/>
              <a:gd name="connsiteX59" fmla="*/ 1437317 w 2416111"/>
              <a:gd name="connsiteY59" fmla="*/ 1159579 h 1636097"/>
              <a:gd name="connsiteX60" fmla="*/ 1424438 w 2416111"/>
              <a:gd name="connsiteY60" fmla="*/ 1223973 h 1636097"/>
              <a:gd name="connsiteX61" fmla="*/ 1372922 w 2416111"/>
              <a:gd name="connsiteY61" fmla="*/ 1301247 h 1636097"/>
              <a:gd name="connsiteX62" fmla="*/ 1347165 w 2416111"/>
              <a:gd name="connsiteY62" fmla="*/ 1352762 h 1636097"/>
              <a:gd name="connsiteX63" fmla="*/ 1334286 w 2416111"/>
              <a:gd name="connsiteY63" fmla="*/ 1391399 h 1636097"/>
              <a:gd name="connsiteX64" fmla="*/ 1269891 w 2416111"/>
              <a:gd name="connsiteY64" fmla="*/ 1468672 h 1636097"/>
              <a:gd name="connsiteX65" fmla="*/ 1244134 w 2416111"/>
              <a:gd name="connsiteY65" fmla="*/ 1507309 h 1636097"/>
              <a:gd name="connsiteX66" fmla="*/ 1205497 w 2416111"/>
              <a:gd name="connsiteY66" fmla="*/ 1558824 h 1636097"/>
              <a:gd name="connsiteX67" fmla="*/ 1179739 w 2416111"/>
              <a:gd name="connsiteY67" fmla="*/ 1597461 h 1636097"/>
              <a:gd name="connsiteX68" fmla="*/ 1102466 w 2416111"/>
              <a:gd name="connsiteY68" fmla="*/ 1636097 h 1636097"/>
              <a:gd name="connsiteX69" fmla="*/ 999435 w 2416111"/>
              <a:gd name="connsiteY69" fmla="*/ 1610340 h 1636097"/>
              <a:gd name="connsiteX70" fmla="*/ 960798 w 2416111"/>
              <a:gd name="connsiteY70" fmla="*/ 1584582 h 1636097"/>
              <a:gd name="connsiteX71" fmla="*/ 922162 w 2416111"/>
              <a:gd name="connsiteY71" fmla="*/ 1507309 h 1636097"/>
              <a:gd name="connsiteX72" fmla="*/ 883525 w 2416111"/>
              <a:gd name="connsiteY72" fmla="*/ 1430035 h 1636097"/>
              <a:gd name="connsiteX73" fmla="*/ 819131 w 2416111"/>
              <a:gd name="connsiteY73" fmla="*/ 1417157 h 1636097"/>
              <a:gd name="connsiteX74" fmla="*/ 754736 w 2416111"/>
              <a:gd name="connsiteY74" fmla="*/ 1339883 h 1636097"/>
              <a:gd name="connsiteX75" fmla="*/ 741858 w 2416111"/>
              <a:gd name="connsiteY75" fmla="*/ 1301247 h 1636097"/>
              <a:gd name="connsiteX76" fmla="*/ 690342 w 2416111"/>
              <a:gd name="connsiteY76" fmla="*/ 1223973 h 1636097"/>
              <a:gd name="connsiteX77" fmla="*/ 638827 w 2416111"/>
              <a:gd name="connsiteY77" fmla="*/ 1069427 h 1636097"/>
              <a:gd name="connsiteX78" fmla="*/ 625948 w 2416111"/>
              <a:gd name="connsiteY78" fmla="*/ 1030790 h 1636097"/>
              <a:gd name="connsiteX79" fmla="*/ 587311 w 2416111"/>
              <a:gd name="connsiteY79" fmla="*/ 992154 h 1636097"/>
              <a:gd name="connsiteX80" fmla="*/ 574432 w 2416111"/>
              <a:gd name="connsiteY80" fmla="*/ 953517 h 1636097"/>
              <a:gd name="connsiteX81" fmla="*/ 471401 w 2416111"/>
              <a:gd name="connsiteY81" fmla="*/ 863365 h 1636097"/>
              <a:gd name="connsiteX82" fmla="*/ 355491 w 2416111"/>
              <a:gd name="connsiteY82" fmla="*/ 863365 h 163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416111" h="1636097">
                <a:moveTo>
                  <a:pt x="355491" y="863365"/>
                </a:moveTo>
                <a:cubicBezTo>
                  <a:pt x="334026" y="867658"/>
                  <a:pt x="311593" y="868558"/>
                  <a:pt x="291097" y="876244"/>
                </a:cubicBezTo>
                <a:cubicBezTo>
                  <a:pt x="276604" y="881679"/>
                  <a:pt x="266305" y="895080"/>
                  <a:pt x="252460" y="902002"/>
                </a:cubicBezTo>
                <a:cubicBezTo>
                  <a:pt x="240318" y="908073"/>
                  <a:pt x="226703" y="910587"/>
                  <a:pt x="213824" y="914880"/>
                </a:cubicBezTo>
                <a:cubicBezTo>
                  <a:pt x="200945" y="923466"/>
                  <a:pt x="189031" y="933716"/>
                  <a:pt x="175187" y="940638"/>
                </a:cubicBezTo>
                <a:cubicBezTo>
                  <a:pt x="122775" y="966845"/>
                  <a:pt x="101431" y="949127"/>
                  <a:pt x="33520" y="940638"/>
                </a:cubicBezTo>
                <a:cubicBezTo>
                  <a:pt x="-15877" y="792450"/>
                  <a:pt x="-6210" y="836423"/>
                  <a:pt x="33520" y="528514"/>
                </a:cubicBezTo>
                <a:cubicBezTo>
                  <a:pt x="35501" y="513163"/>
                  <a:pt x="60265" y="512666"/>
                  <a:pt x="72156" y="502757"/>
                </a:cubicBezTo>
                <a:cubicBezTo>
                  <a:pt x="198747" y="397264"/>
                  <a:pt x="35245" y="526789"/>
                  <a:pt x="136551" y="425483"/>
                </a:cubicBezTo>
                <a:cubicBezTo>
                  <a:pt x="161516" y="400518"/>
                  <a:pt x="182401" y="397321"/>
                  <a:pt x="213824" y="386847"/>
                </a:cubicBezTo>
                <a:cubicBezTo>
                  <a:pt x="226703" y="378261"/>
                  <a:pt x="240569" y="370998"/>
                  <a:pt x="252460" y="361089"/>
                </a:cubicBezTo>
                <a:cubicBezTo>
                  <a:pt x="266452" y="349429"/>
                  <a:pt x="275942" y="332555"/>
                  <a:pt x="291097" y="322452"/>
                </a:cubicBezTo>
                <a:cubicBezTo>
                  <a:pt x="302393" y="314922"/>
                  <a:pt x="317867" y="316166"/>
                  <a:pt x="329734" y="309573"/>
                </a:cubicBezTo>
                <a:cubicBezTo>
                  <a:pt x="356795" y="294539"/>
                  <a:pt x="407007" y="258058"/>
                  <a:pt x="407007" y="258058"/>
                </a:cubicBezTo>
                <a:cubicBezTo>
                  <a:pt x="480825" y="147332"/>
                  <a:pt x="382535" y="277635"/>
                  <a:pt x="471401" y="206542"/>
                </a:cubicBezTo>
                <a:cubicBezTo>
                  <a:pt x="554620" y="139967"/>
                  <a:pt x="438682" y="187398"/>
                  <a:pt x="535796" y="155027"/>
                </a:cubicBezTo>
                <a:cubicBezTo>
                  <a:pt x="552968" y="142148"/>
                  <a:pt x="569844" y="128866"/>
                  <a:pt x="587311" y="116390"/>
                </a:cubicBezTo>
                <a:cubicBezTo>
                  <a:pt x="599906" y="107393"/>
                  <a:pt x="610866" y="94113"/>
                  <a:pt x="625948" y="90633"/>
                </a:cubicBezTo>
                <a:cubicBezTo>
                  <a:pt x="667987" y="80932"/>
                  <a:pt x="711807" y="82047"/>
                  <a:pt x="754736" y="77754"/>
                </a:cubicBezTo>
                <a:cubicBezTo>
                  <a:pt x="771908" y="73461"/>
                  <a:pt x="789983" y="71848"/>
                  <a:pt x="806252" y="64875"/>
                </a:cubicBezTo>
                <a:cubicBezTo>
                  <a:pt x="820479" y="58778"/>
                  <a:pt x="829754" y="42360"/>
                  <a:pt x="844889" y="39117"/>
                </a:cubicBezTo>
                <a:cubicBezTo>
                  <a:pt x="891254" y="29182"/>
                  <a:pt x="939334" y="30531"/>
                  <a:pt x="986556" y="26238"/>
                </a:cubicBezTo>
                <a:cubicBezTo>
                  <a:pt x="1082360" y="-5697"/>
                  <a:pt x="1052821" y="480"/>
                  <a:pt x="1231255" y="480"/>
                </a:cubicBezTo>
                <a:cubicBezTo>
                  <a:pt x="1334375" y="480"/>
                  <a:pt x="1437317" y="9066"/>
                  <a:pt x="1540348" y="13359"/>
                </a:cubicBezTo>
                <a:cubicBezTo>
                  <a:pt x="1608353" y="36028"/>
                  <a:pt x="1567688" y="18708"/>
                  <a:pt x="1656258" y="77754"/>
                </a:cubicBezTo>
                <a:cubicBezTo>
                  <a:pt x="1669137" y="86340"/>
                  <a:pt x="1680210" y="98616"/>
                  <a:pt x="1694894" y="103511"/>
                </a:cubicBezTo>
                <a:lnTo>
                  <a:pt x="1733531" y="116390"/>
                </a:lnTo>
                <a:cubicBezTo>
                  <a:pt x="1742117" y="129269"/>
                  <a:pt x="1747640" y="144834"/>
                  <a:pt x="1759289" y="155027"/>
                </a:cubicBezTo>
                <a:cubicBezTo>
                  <a:pt x="1782586" y="175412"/>
                  <a:pt x="1836562" y="206542"/>
                  <a:pt x="1836562" y="206542"/>
                </a:cubicBezTo>
                <a:cubicBezTo>
                  <a:pt x="1845148" y="219421"/>
                  <a:pt x="1850671" y="234986"/>
                  <a:pt x="1862320" y="245179"/>
                </a:cubicBezTo>
                <a:cubicBezTo>
                  <a:pt x="1885617" y="265564"/>
                  <a:pt x="1939593" y="296695"/>
                  <a:pt x="1939593" y="296695"/>
                </a:cubicBezTo>
                <a:cubicBezTo>
                  <a:pt x="1952472" y="292402"/>
                  <a:pt x="1968630" y="293415"/>
                  <a:pt x="1978229" y="283816"/>
                </a:cubicBezTo>
                <a:cubicBezTo>
                  <a:pt x="1987828" y="274216"/>
                  <a:pt x="1984515" y="257046"/>
                  <a:pt x="1991108" y="245179"/>
                </a:cubicBezTo>
                <a:cubicBezTo>
                  <a:pt x="2006142" y="218118"/>
                  <a:pt x="2025452" y="193664"/>
                  <a:pt x="2042624" y="167906"/>
                </a:cubicBezTo>
                <a:cubicBezTo>
                  <a:pt x="2051210" y="155027"/>
                  <a:pt x="2055503" y="137855"/>
                  <a:pt x="2068382" y="129269"/>
                </a:cubicBezTo>
                <a:cubicBezTo>
                  <a:pt x="2168246" y="62694"/>
                  <a:pt x="2116287" y="87543"/>
                  <a:pt x="2222928" y="51996"/>
                </a:cubicBezTo>
                <a:lnTo>
                  <a:pt x="2261565" y="39117"/>
                </a:lnTo>
                <a:cubicBezTo>
                  <a:pt x="2281584" y="43121"/>
                  <a:pt x="2349857" y="48276"/>
                  <a:pt x="2364596" y="77754"/>
                </a:cubicBezTo>
                <a:cubicBezTo>
                  <a:pt x="2376274" y="101110"/>
                  <a:pt x="2373504" y="129218"/>
                  <a:pt x="2377475" y="155027"/>
                </a:cubicBezTo>
                <a:cubicBezTo>
                  <a:pt x="2407303" y="348917"/>
                  <a:pt x="2371365" y="125801"/>
                  <a:pt x="2403232" y="412604"/>
                </a:cubicBezTo>
                <a:cubicBezTo>
                  <a:pt x="2405649" y="434360"/>
                  <a:pt x="2411818" y="455534"/>
                  <a:pt x="2416111" y="476999"/>
                </a:cubicBezTo>
                <a:cubicBezTo>
                  <a:pt x="2407525" y="601495"/>
                  <a:pt x="2400716" y="726126"/>
                  <a:pt x="2390353" y="850486"/>
                </a:cubicBezTo>
                <a:cubicBezTo>
                  <a:pt x="2386060" y="902002"/>
                  <a:pt x="2385143" y="953911"/>
                  <a:pt x="2377475" y="1005033"/>
                </a:cubicBezTo>
                <a:cubicBezTo>
                  <a:pt x="2372224" y="1040042"/>
                  <a:pt x="2358660" y="1073351"/>
                  <a:pt x="2351717" y="1108064"/>
                </a:cubicBezTo>
                <a:cubicBezTo>
                  <a:pt x="2347424" y="1129529"/>
                  <a:pt x="2346524" y="1151962"/>
                  <a:pt x="2338838" y="1172458"/>
                </a:cubicBezTo>
                <a:cubicBezTo>
                  <a:pt x="2333403" y="1186951"/>
                  <a:pt x="2326206" y="1202891"/>
                  <a:pt x="2313080" y="1211095"/>
                </a:cubicBezTo>
                <a:cubicBezTo>
                  <a:pt x="2290056" y="1225485"/>
                  <a:pt x="2235807" y="1236852"/>
                  <a:pt x="2235807" y="1236852"/>
                </a:cubicBezTo>
                <a:cubicBezTo>
                  <a:pt x="2162827" y="1232559"/>
                  <a:pt x="2089164" y="1234817"/>
                  <a:pt x="2016866" y="1223973"/>
                </a:cubicBezTo>
                <a:cubicBezTo>
                  <a:pt x="1990288" y="1219986"/>
                  <a:pt x="1961876" y="1180739"/>
                  <a:pt x="1952472" y="1159579"/>
                </a:cubicBezTo>
                <a:cubicBezTo>
                  <a:pt x="1941445" y="1134768"/>
                  <a:pt x="1935300" y="1108064"/>
                  <a:pt x="1926714" y="1082306"/>
                </a:cubicBezTo>
                <a:cubicBezTo>
                  <a:pt x="1895836" y="989673"/>
                  <a:pt x="1933297" y="1105347"/>
                  <a:pt x="1900956" y="992154"/>
                </a:cubicBezTo>
                <a:cubicBezTo>
                  <a:pt x="1894043" y="967960"/>
                  <a:pt x="1883224" y="931603"/>
                  <a:pt x="1862320" y="914880"/>
                </a:cubicBezTo>
                <a:cubicBezTo>
                  <a:pt x="1851719" y="906399"/>
                  <a:pt x="1836562" y="906295"/>
                  <a:pt x="1823683" y="902002"/>
                </a:cubicBezTo>
                <a:cubicBezTo>
                  <a:pt x="1733531" y="841900"/>
                  <a:pt x="1763582" y="876244"/>
                  <a:pt x="1720652" y="811849"/>
                </a:cubicBezTo>
                <a:cubicBezTo>
                  <a:pt x="1690601" y="816142"/>
                  <a:pt x="1658239" y="812399"/>
                  <a:pt x="1630500" y="824728"/>
                </a:cubicBezTo>
                <a:cubicBezTo>
                  <a:pt x="1616355" y="831015"/>
                  <a:pt x="1616829" y="853695"/>
                  <a:pt x="1604742" y="863365"/>
                </a:cubicBezTo>
                <a:cubicBezTo>
                  <a:pt x="1594142" y="871846"/>
                  <a:pt x="1578985" y="871951"/>
                  <a:pt x="1566106" y="876244"/>
                </a:cubicBezTo>
                <a:cubicBezTo>
                  <a:pt x="1505579" y="936769"/>
                  <a:pt x="1537571" y="899726"/>
                  <a:pt x="1475953" y="992154"/>
                </a:cubicBezTo>
                <a:lnTo>
                  <a:pt x="1450196" y="1030790"/>
                </a:lnTo>
                <a:cubicBezTo>
                  <a:pt x="1445903" y="1073720"/>
                  <a:pt x="1443019" y="1116814"/>
                  <a:pt x="1437317" y="1159579"/>
                </a:cubicBezTo>
                <a:cubicBezTo>
                  <a:pt x="1434424" y="1181277"/>
                  <a:pt x="1433496" y="1204045"/>
                  <a:pt x="1424438" y="1223973"/>
                </a:cubicBezTo>
                <a:cubicBezTo>
                  <a:pt x="1411628" y="1252155"/>
                  <a:pt x="1386766" y="1273558"/>
                  <a:pt x="1372922" y="1301247"/>
                </a:cubicBezTo>
                <a:cubicBezTo>
                  <a:pt x="1364336" y="1318419"/>
                  <a:pt x="1354728" y="1335116"/>
                  <a:pt x="1347165" y="1352762"/>
                </a:cubicBezTo>
                <a:cubicBezTo>
                  <a:pt x="1341817" y="1365240"/>
                  <a:pt x="1340357" y="1379257"/>
                  <a:pt x="1334286" y="1391399"/>
                </a:cubicBezTo>
                <a:cubicBezTo>
                  <a:pt x="1310304" y="1439362"/>
                  <a:pt x="1305494" y="1425948"/>
                  <a:pt x="1269891" y="1468672"/>
                </a:cubicBezTo>
                <a:cubicBezTo>
                  <a:pt x="1259982" y="1480563"/>
                  <a:pt x="1253131" y="1494714"/>
                  <a:pt x="1244134" y="1507309"/>
                </a:cubicBezTo>
                <a:cubicBezTo>
                  <a:pt x="1231658" y="1524776"/>
                  <a:pt x="1217973" y="1541357"/>
                  <a:pt x="1205497" y="1558824"/>
                </a:cubicBezTo>
                <a:cubicBezTo>
                  <a:pt x="1196500" y="1571419"/>
                  <a:pt x="1190684" y="1586516"/>
                  <a:pt x="1179739" y="1597461"/>
                </a:cubicBezTo>
                <a:cubicBezTo>
                  <a:pt x="1154774" y="1622426"/>
                  <a:pt x="1133889" y="1625623"/>
                  <a:pt x="1102466" y="1636097"/>
                </a:cubicBezTo>
                <a:cubicBezTo>
                  <a:pt x="1077981" y="1631200"/>
                  <a:pt x="1025832" y="1623538"/>
                  <a:pt x="999435" y="1610340"/>
                </a:cubicBezTo>
                <a:cubicBezTo>
                  <a:pt x="985590" y="1603418"/>
                  <a:pt x="973677" y="1593168"/>
                  <a:pt x="960798" y="1584582"/>
                </a:cubicBezTo>
                <a:cubicBezTo>
                  <a:pt x="928431" y="1487473"/>
                  <a:pt x="972091" y="1607165"/>
                  <a:pt x="922162" y="1507309"/>
                </a:cubicBezTo>
                <a:cubicBezTo>
                  <a:pt x="910924" y="1484833"/>
                  <a:pt x="909362" y="1444799"/>
                  <a:pt x="883525" y="1430035"/>
                </a:cubicBezTo>
                <a:cubicBezTo>
                  <a:pt x="864519" y="1419175"/>
                  <a:pt x="840596" y="1421450"/>
                  <a:pt x="819131" y="1417157"/>
                </a:cubicBezTo>
                <a:cubicBezTo>
                  <a:pt x="790648" y="1388674"/>
                  <a:pt x="772666" y="1375744"/>
                  <a:pt x="754736" y="1339883"/>
                </a:cubicBezTo>
                <a:cubicBezTo>
                  <a:pt x="748665" y="1327741"/>
                  <a:pt x="748451" y="1313114"/>
                  <a:pt x="741858" y="1301247"/>
                </a:cubicBezTo>
                <a:cubicBezTo>
                  <a:pt x="726824" y="1274185"/>
                  <a:pt x="700132" y="1253342"/>
                  <a:pt x="690342" y="1223973"/>
                </a:cubicBezTo>
                <a:lnTo>
                  <a:pt x="638827" y="1069427"/>
                </a:lnTo>
                <a:cubicBezTo>
                  <a:pt x="634534" y="1056548"/>
                  <a:pt x="635548" y="1040389"/>
                  <a:pt x="625948" y="1030790"/>
                </a:cubicBezTo>
                <a:lnTo>
                  <a:pt x="587311" y="992154"/>
                </a:lnTo>
                <a:cubicBezTo>
                  <a:pt x="583018" y="979275"/>
                  <a:pt x="580503" y="965660"/>
                  <a:pt x="574432" y="953517"/>
                </a:cubicBezTo>
                <a:cubicBezTo>
                  <a:pt x="557260" y="919172"/>
                  <a:pt x="510041" y="863365"/>
                  <a:pt x="471401" y="863365"/>
                </a:cubicBezTo>
                <a:lnTo>
                  <a:pt x="355491" y="86336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227959" y="3572367"/>
            <a:ext cx="9877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شروع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A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2993" y="2615819"/>
            <a:ext cx="11015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مسیرحرکت</a:t>
            </a:r>
            <a:endParaRPr lang="en-US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2993" y="4821791"/>
            <a:ext cx="11015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مسیرحرکت</a:t>
            </a:r>
            <a:endParaRPr lang="en-US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9104" y="4421681"/>
            <a:ext cx="77053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36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هرگاه نقطه شروع و پایان حرکت یک جسم با هم   یکی باشند در این صورت بردار جابجایی صفر است.</a:t>
            </a:r>
          </a:p>
        </p:txBody>
      </p:sp>
    </p:spTree>
    <p:extLst>
      <p:ext uri="{BB962C8B-B14F-4D97-AF65-F5344CB8AC3E}">
        <p14:creationId xmlns:p14="http://schemas.microsoft.com/office/powerpoint/2010/main" val="20047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07896" y="723465"/>
            <a:ext cx="28007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تندی متوسط: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6826" y="785021"/>
            <a:ext cx="77053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مقدار مسافت پیموده شده در واحد زمان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6826" y="2453412"/>
                <a:ext cx="10425174" cy="9755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fa-IR" sz="40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است یعنی</a:t>
                </a:r>
                <a:r>
                  <a:rPr lang="en-US" sz="40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20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40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𝑲𝒎</m:t>
                        </m:r>
                      </m:num>
                      <m:den>
                        <m:r>
                          <a:rPr lang="en-US" sz="40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𝒉</m:t>
                        </m:r>
                      </m:den>
                    </m:f>
                  </m:oMath>
                </a14:m>
                <a:r>
                  <a:rPr lang="fa-IR" sz="40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مثلا وقتی می گوییم تندی متوسط خودرویی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826" y="2453412"/>
                <a:ext cx="10425174" cy="975588"/>
              </a:xfrm>
              <a:prstGeom prst="rect">
                <a:avLst/>
              </a:prstGeom>
              <a:blipFill>
                <a:blip r:embed="rId3"/>
                <a:stretch>
                  <a:fillRect b="-2484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16228" y="4327950"/>
            <a:ext cx="11159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مسافت طی می کند.</a:t>
            </a:r>
            <a:r>
              <a:rPr lang="en-US" sz="4000" b="1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20km</a:t>
            </a:r>
            <a:r>
              <a:rPr lang="fa-IR" sz="4000" b="1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این خودرو در هر ساعت به طور متوسط</a:t>
            </a:r>
          </a:p>
        </p:txBody>
      </p:sp>
    </p:spTree>
    <p:extLst>
      <p:ext uri="{BB962C8B-B14F-4D97-AF65-F5344CB8AC3E}">
        <p14:creationId xmlns:p14="http://schemas.microsoft.com/office/powerpoint/2010/main" val="35452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16201" y="440131"/>
            <a:ext cx="53174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محاسبه تندی متوسط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193" y="2835600"/>
            <a:ext cx="3110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=</a:t>
            </a:r>
            <a:r>
              <a:rPr lang="fa-IR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تندی متوسط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66340" y="2616437"/>
                <a:ext cx="3528210" cy="136165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شده</m:t>
                          </m:r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پیموده</m:t>
                          </m:r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مسافت</m:t>
                          </m:r>
                        </m:num>
                        <m:den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شده</m:t>
                          </m:r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مصرف</m:t>
                          </m:r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زمان</m:t>
                          </m:r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مدت</m:t>
                          </m:r>
                        </m:den>
                      </m:f>
                    </m:oMath>
                  </m:oMathPara>
                </a14:m>
                <a:endParaRPr lang="fa-IR" sz="36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340" y="2616437"/>
                <a:ext cx="3528210" cy="1361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700" y="249892"/>
            <a:ext cx="116894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برای فرمول های 3 کمیتی می توان از این مثلث کمک </a:t>
            </a:r>
          </a:p>
          <a:p>
            <a:pPr algn="r"/>
            <a:r>
              <a:rPr lang="fa-I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گرفت؛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489397" y="1365160"/>
            <a:ext cx="3129566" cy="2537139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6" name="Straight Connector 5"/>
          <p:cNvCxnSpPr>
            <a:stCxn id="3" idx="1"/>
            <a:endCxn id="3" idx="5"/>
          </p:cNvCxnSpPr>
          <p:nvPr/>
        </p:nvCxnSpPr>
        <p:spPr>
          <a:xfrm>
            <a:off x="1271789" y="2633730"/>
            <a:ext cx="15647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3"/>
          </p:cNvCxnSpPr>
          <p:nvPr/>
        </p:nvCxnSpPr>
        <p:spPr>
          <a:xfrm flipH="1" flipV="1">
            <a:off x="2047741" y="2627290"/>
            <a:ext cx="6439" cy="127500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18589" y="1931034"/>
            <a:ext cx="10583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مسافت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2035" y="3041246"/>
            <a:ext cx="768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زمان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5052" y="2795024"/>
            <a:ext cx="10887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تندی</a:t>
            </a:r>
          </a:p>
          <a:p>
            <a:pPr algn="ctr"/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متوسط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83069" y="2979690"/>
                <a:ext cx="667170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4000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×</m:t>
                      </m:r>
                    </m:oMath>
                  </m:oMathPara>
                </a14:m>
                <a:endPara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69" y="2979690"/>
                <a:ext cx="66717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83069" y="22695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fa-IR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69" y="2269588"/>
                <a:ext cx="57868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2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-15258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49226" y="443076"/>
            <a:ext cx="124412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واحد مسافت و جابجایی در حرکت معمولا متر   یاکیلومتر    است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3241" y="535408"/>
            <a:ext cx="553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914" y="535407"/>
            <a:ext cx="1139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9919" y="1717149"/>
            <a:ext cx="1139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km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91153" y="2926430"/>
            <a:ext cx="2496452" cy="20306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29278" y="2548145"/>
            <a:ext cx="73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41626" y="2386262"/>
                <a:ext cx="1230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8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a-IR" sz="28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</m:t>
                      </m:r>
                    </m:oMath>
                  </m:oMathPara>
                </a14:m>
                <a:endParaRPr lang="fa-IR" sz="28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626" y="2386262"/>
                <a:ext cx="123072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4654940" y="3212984"/>
            <a:ext cx="2365458" cy="20304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57651" y="3455773"/>
                <a:ext cx="9986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a-IR" sz="280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2800" dirty="0" smtClean="0">
                    <a:solidFill>
                      <a:srgbClr val="FF0066"/>
                    </a:solidFill>
                  </a:rPr>
                  <a:t>1000</a:t>
                </a:r>
                <a:endParaRPr lang="fa-IR" sz="28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651" y="3455773"/>
                <a:ext cx="998671" cy="430887"/>
              </a:xfrm>
              <a:prstGeom prst="rect">
                <a:avLst/>
              </a:prstGeom>
              <a:blipFill>
                <a:blip r:embed="rId4"/>
                <a:stretch>
                  <a:fillRect t="-23944" r="-18902" b="-4929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4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26047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278" y="584744"/>
            <a:ext cx="117535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واحد زمان در تندی با هم توافق می کنیم که مسافت مشخص </a:t>
            </a:r>
          </a:p>
          <a:p>
            <a:pPr algn="r"/>
            <a:r>
              <a:rPr lang="fa-I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کند.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6908" y="2471775"/>
            <a:ext cx="5331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{آقا بالا سرش یا خانم بالاسرش}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48849" y="3867115"/>
            <a:ext cx="124107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اگر واحد مسافت کیلومتر      بودواحد زمان ساعت    در نظر می گیریم.</a:t>
            </a:r>
          </a:p>
        </p:txBody>
      </p:sp>
      <p:sp>
        <p:nvSpPr>
          <p:cNvPr id="2" name="Rectangle 1"/>
          <p:cNvSpPr/>
          <p:nvPr/>
        </p:nvSpPr>
        <p:spPr>
          <a:xfrm>
            <a:off x="6976835" y="3944388"/>
            <a:ext cx="9492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(km)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2257" y="3944387"/>
            <a:ext cx="8370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(h)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6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8337" y="584744"/>
            <a:ext cx="94804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پس اگر دقیقه داد حتما باید به ساعت تبدیل شود.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5249" y="2000485"/>
            <a:ext cx="25923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(Min)</a:t>
            </a:r>
            <a:r>
              <a:rPr lang="fa-I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دقیقه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687626" y="2415983"/>
            <a:ext cx="1803042" cy="128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37341" y="1973637"/>
            <a:ext cx="2002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(h)</a:t>
            </a:r>
            <a:r>
              <a:rPr lang="fa-I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ساعت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90563" y="1973637"/>
                <a:ext cx="7512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a-I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563" y="1973637"/>
                <a:ext cx="751295" cy="369332"/>
              </a:xfrm>
              <a:prstGeom prst="rect">
                <a:avLst/>
              </a:prstGeom>
              <a:blipFill>
                <a:blip r:embed="rId3"/>
                <a:stretch>
                  <a:fillRect l="-4878" r="-8130" b="-1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-368422" y="3619046"/>
            <a:ext cx="124909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ولی اگر واحد مسافت متر بود واحد زمان را ثانیه درنظرمی گیریم.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40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5084" y="584744"/>
            <a:ext cx="80137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پس اگر دقیقه داد به ثانیه تبدیل می شود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5249" y="2000485"/>
            <a:ext cx="25923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(Min)</a:t>
            </a:r>
            <a:r>
              <a:rPr lang="fa-I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دقیقه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687626" y="2415983"/>
            <a:ext cx="1803042" cy="128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90668" y="2000484"/>
            <a:ext cx="16145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(s)</a:t>
            </a:r>
            <a:r>
              <a:rPr lang="fa-I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ثانیه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90563" y="1973637"/>
                <a:ext cx="7416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fa-I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563" y="1973637"/>
                <a:ext cx="741678" cy="369332"/>
              </a:xfrm>
              <a:prstGeom prst="rect">
                <a:avLst/>
              </a:prstGeom>
              <a:blipFill>
                <a:blip r:embed="rId3"/>
                <a:stretch>
                  <a:fillRect l="-6612" r="-8264" b="-10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5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55484" y="584744"/>
            <a:ext cx="37433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واحد تندی متوسط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2158176"/>
                <a:ext cx="4883068" cy="14525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en-US" sz="4800" b="1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48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تندی متوسط</a:t>
                </a:r>
                <a:r>
                  <a:rPr lang="en-US" sz="4800" b="1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مسافت</m:t>
                        </m:r>
                      </m:num>
                      <m:den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زمان</m:t>
                        </m:r>
                      </m:den>
                    </m:f>
                  </m:oMath>
                </a14:m>
                <a:endParaRPr lang="en-US" sz="48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8176"/>
                <a:ext cx="4883068" cy="1452577"/>
              </a:xfrm>
              <a:prstGeom prst="rect">
                <a:avLst/>
              </a:prstGeom>
              <a:blipFill>
                <a:blip r:embed="rId3"/>
                <a:stretch>
                  <a:fillRect b="-84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883068" y="2884464"/>
            <a:ext cx="14522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35351" y="2370605"/>
                <a:ext cx="930062" cy="102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32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𝒌𝒎</m:t>
                          </m:r>
                        </m:num>
                        <m:den>
                          <m:r>
                            <a:rPr lang="en-US" sz="32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fa-IR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351" y="2370605"/>
                <a:ext cx="930062" cy="1027717"/>
              </a:xfrm>
              <a:prstGeom prst="rect">
                <a:avLst/>
              </a:prstGeom>
              <a:blipFill>
                <a:blip r:embed="rId4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568182" y="2592075"/>
            <a:ext cx="22990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کیلومتر بر ساعت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68762" y="4511484"/>
                <a:ext cx="1914306" cy="14525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fa-IR" sz="48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یا</a:t>
                </a:r>
                <a:r>
                  <a:rPr lang="en-US" sz="4800" b="1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مسافت</m:t>
                        </m:r>
                      </m:num>
                      <m:den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زمان</m:t>
                        </m:r>
                      </m:den>
                    </m:f>
                  </m:oMath>
                </a14:m>
                <a:endParaRPr lang="en-US" sz="48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762" y="4511484"/>
                <a:ext cx="1914306" cy="1452577"/>
              </a:xfrm>
              <a:prstGeom prst="rect">
                <a:avLst/>
              </a:prstGeom>
              <a:blipFill>
                <a:blip r:embed="rId5"/>
                <a:stretch>
                  <a:fillRect l="-14968" b="-84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883068" y="5237772"/>
            <a:ext cx="14522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281466" y="4723913"/>
                <a:ext cx="678391" cy="94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32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𝒎</m:t>
                          </m:r>
                        </m:num>
                        <m:den>
                          <m:r>
                            <a:rPr lang="en-US" sz="32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fa-IR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466" y="4723913"/>
                <a:ext cx="678391" cy="942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933666" y="4902904"/>
            <a:ext cx="15680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Nazanin" panose="00000400000000000000" pitchFamily="2" charset="-78"/>
              </a:rPr>
              <a:t>متر بر ثانیه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0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4393" y="584744"/>
            <a:ext cx="103044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اگر بخواهیم واحد های تندی را به یکدیگر تبدیل کنیم؛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69170" y="2498422"/>
                <a:ext cx="1768433" cy="186115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48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fa-IR" sz="48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کیلومتر</m:t>
                          </m:r>
                        </m:num>
                        <m:den>
                          <m:r>
                            <a:rPr lang="fa-IR" sz="48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ساعت</m:t>
                          </m:r>
                        </m:den>
                      </m:f>
                    </m:oMath>
                  </m:oMathPara>
                </a14:m>
                <a:endParaRPr lang="en-US" sz="48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170" y="2498422"/>
                <a:ext cx="1768433" cy="18611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86565" y="2856692"/>
                <a:ext cx="998991" cy="114460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36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36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𝒌𝒎</m:t>
                          </m:r>
                        </m:num>
                        <m:den>
                          <m:r>
                            <a:rPr lang="en-US" sz="36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3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65" y="2856692"/>
                <a:ext cx="998991" cy="1144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4185556" y="3428996"/>
            <a:ext cx="149402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1014" y="2897609"/>
                <a:ext cx="7527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fa-I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a-I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a-I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fa-I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14" y="2897609"/>
                <a:ext cx="752707" cy="307777"/>
              </a:xfrm>
              <a:prstGeom prst="rect">
                <a:avLst/>
              </a:prstGeom>
              <a:blipFill>
                <a:blip r:embed="rId5"/>
                <a:stretch>
                  <a:fillRect l="-4878" r="-7317" b="-3725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77530" y="2498420"/>
                <a:ext cx="1141658" cy="186115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48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fa-IR" sz="48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متر</m:t>
                          </m:r>
                        </m:num>
                        <m:den>
                          <m:r>
                            <a:rPr lang="fa-IR" sz="48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ثانیه</m:t>
                          </m:r>
                        </m:den>
                      </m:f>
                    </m:oMath>
                  </m:oMathPara>
                </a14:m>
                <a:endParaRPr lang="en-US" sz="48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530" y="2498420"/>
                <a:ext cx="1141658" cy="18611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655695" y="2952231"/>
                <a:ext cx="716863" cy="104907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36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36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𝒎</m:t>
                          </m:r>
                        </m:num>
                        <m:den>
                          <m:r>
                            <a:rPr lang="en-US" sz="36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en-US" sz="36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695" y="2952231"/>
                <a:ext cx="716863" cy="1049070"/>
              </a:xfrm>
              <a:prstGeom prst="rect">
                <a:avLst/>
              </a:prstGeom>
              <a:blipFill>
                <a:blip r:embed="rId7"/>
                <a:stretch>
                  <a:fillRect b="-58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185556" y="3774388"/>
            <a:ext cx="1422089" cy="33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27954" y="3969192"/>
                <a:ext cx="7430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a-I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a-I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a-I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fa-I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954" y="3969192"/>
                <a:ext cx="743089" cy="307777"/>
              </a:xfrm>
              <a:prstGeom prst="rect">
                <a:avLst/>
              </a:prstGeom>
              <a:blipFill>
                <a:blip r:embed="rId8"/>
                <a:stretch>
                  <a:fillRect l="-4918" r="-6557" b="-3725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6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906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t="18556" r="33028" b="2564"/>
          <a:stretch/>
        </p:blipFill>
        <p:spPr>
          <a:xfrm>
            <a:off x="0" y="-1"/>
            <a:ext cx="12192000" cy="71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609" y="202733"/>
            <a:ext cx="1154675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سوال امتحانی: </a:t>
            </a:r>
          </a:p>
          <a:p>
            <a:pPr algn="r"/>
            <a:r>
              <a:rPr lang="fa-IR" sz="4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دوچرخه سواری مسافت840متر را در مدت زمان60ثانیه می پیماید</a:t>
            </a:r>
          </a:p>
          <a:p>
            <a:pPr algn="r"/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تندی متوسط دوچرخه سوار چند متر بر ثانیه است؟</a:t>
            </a:r>
            <a:endParaRPr lang="en-US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09" y="3429000"/>
            <a:ext cx="19575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نوشتن داده ها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09" y="4226859"/>
            <a:ext cx="22076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3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840=مسافت</a:t>
            </a:r>
          </a:p>
          <a:p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زمان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=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60</a:t>
            </a:r>
          </a:p>
          <a:p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=تندی متوسط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?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6468" y="3508321"/>
            <a:ext cx="14414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نوشتن فرمول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05410" y="4226859"/>
                <a:ext cx="2143536" cy="65928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en-US" sz="2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0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تندی متوسط</a:t>
                </a:r>
                <a:r>
                  <a:rPr lang="en-US" sz="2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مسافت</m:t>
                        </m:r>
                      </m:num>
                      <m:den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زمان</m:t>
                        </m:r>
                      </m:den>
                    </m:f>
                  </m:oMath>
                </a14:m>
                <a:endParaRPr lang="en-US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10" y="4226859"/>
                <a:ext cx="2143536" cy="659283"/>
              </a:xfrm>
              <a:prstGeom prst="rect">
                <a:avLst/>
              </a:prstGeom>
              <a:blipFill>
                <a:blip r:embed="rId3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930494" y="3508321"/>
            <a:ext cx="12891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جای گذاری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503293" y="4226858"/>
                <a:ext cx="2143536" cy="65928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en-US" sz="2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0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تندی متوسط</a:t>
                </a:r>
                <a:r>
                  <a:rPr lang="en-US" sz="2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مسافت</m:t>
                        </m:r>
                      </m:num>
                      <m:den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زمان</m:t>
                        </m:r>
                      </m:den>
                    </m:f>
                  </m:oMath>
                </a14:m>
                <a:endParaRPr lang="en-US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293" y="4226858"/>
                <a:ext cx="2143536" cy="659283"/>
              </a:xfrm>
              <a:prstGeom prst="rect">
                <a:avLst/>
              </a:prstGeom>
              <a:blipFill>
                <a:blip r:embed="rId4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Isosceles Triangle 9"/>
          <p:cNvSpPr/>
          <p:nvPr/>
        </p:nvSpPr>
        <p:spPr>
          <a:xfrm>
            <a:off x="5390601" y="5059514"/>
            <a:ext cx="1211818" cy="1160982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1" name="Straight Connector 10"/>
          <p:cNvCxnSpPr>
            <a:stCxn id="10" idx="1"/>
            <a:endCxn id="10" idx="5"/>
          </p:cNvCxnSpPr>
          <p:nvPr/>
        </p:nvCxnSpPr>
        <p:spPr>
          <a:xfrm>
            <a:off x="5693556" y="5640005"/>
            <a:ext cx="6059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004344" y="5640005"/>
            <a:ext cx="7834" cy="5804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33284" y="5305736"/>
            <a:ext cx="51167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مسافت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9123" y="5763338"/>
            <a:ext cx="4748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زمان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43781" y="5668640"/>
            <a:ext cx="5790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تندی</a:t>
            </a:r>
          </a:p>
          <a:p>
            <a:pPr algn="ctr"/>
            <a:r>
              <a:rPr lang="fa-I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متوسط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50636" y="5749196"/>
                <a:ext cx="402674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×</m:t>
                      </m:r>
                    </m:oMath>
                  </m:oMathPara>
                </a14:m>
                <a:endPara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636" y="5749196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65691" y="5426703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fa-IR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91" y="5426703"/>
                <a:ext cx="314189" cy="369332"/>
              </a:xfrm>
              <a:prstGeom prst="rect">
                <a:avLst/>
              </a:prstGeom>
              <a:blipFill>
                <a:blip r:embed="rId6"/>
                <a:stretch>
                  <a:fillRect l="-11538" r="-9615" b="-163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5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4293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521" y="202733"/>
            <a:ext cx="1191383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سوال امتحانی: </a:t>
            </a:r>
          </a:p>
          <a:p>
            <a:pPr algn="r"/>
            <a:r>
              <a:rPr lang="fa-IR" sz="4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خودرویی با تندی متوسط       ، مسافت    120ماهشهر به اهواز را </a:t>
            </a:r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از </a:t>
            </a:r>
          </a:p>
          <a:p>
            <a:pPr algn="r"/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مسیر اتوبان خلیج فارس طی می کند. چند ساعت طول می کشد تا </a:t>
            </a:r>
          </a:p>
          <a:p>
            <a:pPr algn="r"/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این خودرو به مقصد برسد؟(نوشتن فرمول الزامی است)</a:t>
            </a:r>
            <a:endParaRPr lang="en-US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16072" y="978843"/>
                <a:ext cx="1020472" cy="624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a-IR" sz="2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100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24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072" y="978843"/>
                <a:ext cx="1020472" cy="624273"/>
              </a:xfrm>
              <a:prstGeom prst="rect">
                <a:avLst/>
              </a:prstGeom>
              <a:blipFill>
                <a:blip r:embed="rId3"/>
                <a:stretch>
                  <a:fillRect l="-9524" b="-1274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00164" y="866025"/>
            <a:ext cx="6992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km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730" y="4664741"/>
            <a:ext cx="25939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3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100=تندی متوسط</a:t>
            </a:r>
          </a:p>
          <a:p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مسافت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=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120</a:t>
            </a:r>
          </a:p>
          <a:p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زمان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=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38787" y="4622428"/>
                <a:ext cx="604653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𝒌𝒎</m:t>
                          </m:r>
                        </m:num>
                        <m:den>
                          <m:r>
                            <a:rPr lang="en-US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787" y="4622428"/>
                <a:ext cx="604653" cy="6166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Isosceles Triangle 9"/>
          <p:cNvSpPr/>
          <p:nvPr/>
        </p:nvSpPr>
        <p:spPr>
          <a:xfrm>
            <a:off x="5390601" y="5059514"/>
            <a:ext cx="1211818" cy="1160982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1" name="Straight Connector 10"/>
          <p:cNvCxnSpPr>
            <a:stCxn id="10" idx="1"/>
            <a:endCxn id="10" idx="5"/>
          </p:cNvCxnSpPr>
          <p:nvPr/>
        </p:nvCxnSpPr>
        <p:spPr>
          <a:xfrm>
            <a:off x="5693556" y="5640005"/>
            <a:ext cx="6059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004344" y="5640005"/>
            <a:ext cx="7834" cy="5804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33284" y="5305736"/>
            <a:ext cx="51167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مسافت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89123" y="5763338"/>
            <a:ext cx="4748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زمان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43781" y="5668640"/>
            <a:ext cx="5790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تندی</a:t>
            </a:r>
          </a:p>
          <a:p>
            <a:pPr algn="ctr"/>
            <a:r>
              <a:rPr lang="fa-IR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متوسط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50636" y="5749196"/>
                <a:ext cx="402674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×</m:t>
                      </m:r>
                    </m:oMath>
                  </m:oMathPara>
                </a14:m>
                <a:endPara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636" y="5749196"/>
                <a:ext cx="4026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65691" y="5426703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fa-IR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91" y="5426703"/>
                <a:ext cx="314189" cy="369332"/>
              </a:xfrm>
              <a:prstGeom prst="rect">
                <a:avLst/>
              </a:prstGeom>
              <a:blipFill>
                <a:blip r:embed="rId6"/>
                <a:stretch>
                  <a:fillRect l="-11538" r="-9615" b="-163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705272" y="4226858"/>
                <a:ext cx="1941557" cy="65928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en-US" sz="2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0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زمان</a:t>
                </a:r>
                <a:r>
                  <a:rPr lang="en-US" sz="2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مسافت</m:t>
                        </m:r>
                      </m:num>
                      <m:den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متوسط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تندی</m:t>
                        </m:r>
                      </m:den>
                    </m:f>
                  </m:oMath>
                </a14:m>
                <a:endParaRPr lang="en-US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272" y="4226858"/>
                <a:ext cx="1941557" cy="659283"/>
              </a:xfrm>
              <a:prstGeom prst="rect">
                <a:avLst/>
              </a:prstGeom>
              <a:blipFill>
                <a:blip r:embed="rId7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581840" y="5270967"/>
                <a:ext cx="2064989" cy="54162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en-US" sz="2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0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زمان</a:t>
                </a:r>
                <a:r>
                  <a:rPr lang="en-US" sz="2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𝟏𝟐𝟎</m:t>
                        </m:r>
                        <m:r>
                          <a:rPr lang="en-US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𝒌𝒎</m:t>
                        </m:r>
                      </m:num>
                      <m:den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a-IR" sz="2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1/2=</a:t>
                </a:r>
                <a:r>
                  <a:rPr lang="en-US" sz="2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h</a:t>
                </a:r>
                <a:endParaRPr lang="en-US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840" y="5270967"/>
                <a:ext cx="2064989" cy="541623"/>
              </a:xfrm>
              <a:prstGeom prst="rect">
                <a:avLst/>
              </a:prstGeom>
              <a:blipFill>
                <a:blip r:embed="rId8"/>
                <a:stretch>
                  <a:fillRect r="-4425" b="-1910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48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7" grpId="0"/>
      <p:bldP spid="8" grpId="0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280007"/>
            <a:ext cx="12192000" cy="65779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153" y="280006"/>
            <a:ext cx="1193794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سوال امتحانی: </a:t>
            </a:r>
          </a:p>
          <a:p>
            <a:pPr algn="r"/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فاصله بین مسجد جامع و مسجد خلیج فارس در شهر بوشهر حدود6</a:t>
            </a:r>
          </a:p>
          <a:p>
            <a:pPr algn="r"/>
            <a:r>
              <a:rPr lang="fa-IR" sz="4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کیلومتر است اگر 10 دقیقه طول بکشد تا شخصی با خودرو از مسجد </a:t>
            </a:r>
          </a:p>
          <a:p>
            <a:pPr algn="r"/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جامع به مسجدخلیج فارس برود تندی متوسط وی را برحسب متر بر </a:t>
            </a:r>
          </a:p>
          <a:p>
            <a:pPr algn="r"/>
            <a:r>
              <a:rPr lang="fa-IR" sz="4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ثانیه     و       حساب کنید.</a:t>
            </a:r>
            <a:endParaRPr lang="fa-IR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r"/>
            <a:endParaRPr lang="en-US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35553" y="2908312"/>
                <a:ext cx="683072" cy="10413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6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553" y="2908312"/>
                <a:ext cx="683072" cy="1041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450843" y="2826912"/>
                <a:ext cx="937949" cy="114435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36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843" y="2826912"/>
                <a:ext cx="937949" cy="1144352"/>
              </a:xfrm>
              <a:prstGeom prst="rect">
                <a:avLst/>
              </a:prstGeom>
              <a:blipFill>
                <a:blip r:embed="rId4"/>
                <a:stretch>
                  <a:fillRect b="-5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2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-9148" y="-192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093" y="878352"/>
            <a:ext cx="504978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مسافت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=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6= فاصله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km</a:t>
            </a: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زمان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=10min                0/16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ساعت</a:t>
            </a:r>
          </a:p>
          <a:p>
            <a:pPr>
              <a:lnSpc>
                <a:spcPct val="150000"/>
              </a:lnSpc>
            </a:pP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؟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=تندی متوسط 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46986" y="2833352"/>
            <a:ext cx="1249251" cy="128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26072" y="2371687"/>
                <a:ext cx="89107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fa-IR" sz="2400" b="0" i="1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072" y="2371687"/>
                <a:ext cx="89107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18768" y="3295017"/>
                <a:ext cx="484428" cy="5041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cap="none" spc="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cap="none" spc="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b="0" i="1" cap="none" spc="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</a:t>
                </a:r>
                <a:endPara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768" y="3295017"/>
                <a:ext cx="484428" cy="504177"/>
              </a:xfrm>
              <a:prstGeom prst="rect">
                <a:avLst/>
              </a:prstGeom>
              <a:blipFill>
                <a:blip r:embed="rId4"/>
                <a:stretch>
                  <a:fillRect t="-1220" r="-18987" b="-1463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29644" y="3296427"/>
                <a:ext cx="487505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14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𝑘𝑚</m:t>
                          </m:r>
                        </m:num>
                        <m:den>
                          <m:r>
                            <a:rPr lang="en-US" sz="14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644" y="3296427"/>
                <a:ext cx="487505" cy="501356"/>
              </a:xfrm>
              <a:prstGeom prst="rect">
                <a:avLst/>
              </a:prstGeom>
              <a:blipFill>
                <a:blip r:embed="rId5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11348" y="1485803"/>
                <a:ext cx="2929008" cy="8858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تندی متوسط</a:t>
                </a:r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مسافت</m:t>
                        </m:r>
                      </m:num>
                      <m:den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زمان</m:t>
                        </m:r>
                      </m:den>
                    </m:f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348" y="1485803"/>
                <a:ext cx="2929008" cy="885884"/>
              </a:xfrm>
              <a:prstGeom prst="rect">
                <a:avLst/>
              </a:prstGeom>
              <a:blipFill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11348" y="2752148"/>
                <a:ext cx="3507114" cy="67685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تندی متوسط</a:t>
                </a:r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4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𝟔</m:t>
                        </m:r>
                        <m:r>
                          <a:rPr lang="en-US" sz="24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𝒌𝒎</m:t>
                        </m:r>
                      </m:num>
                      <m:den>
                        <m:r>
                          <a:rPr lang="fa-IR" sz="24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4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𝟎</m:t>
                        </m:r>
                        <m:r>
                          <a:rPr lang="fa-IR" sz="24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/</m:t>
                        </m:r>
                        <m:r>
                          <a:rPr lang="fa-IR" sz="24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𝟔</m:t>
                        </m:r>
                        <m:r>
                          <a:rPr lang="en-US" sz="24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𝒉</m:t>
                        </m:r>
                      </m:den>
                    </m:f>
                    <m:r>
                      <a:rPr lang="fa-IR" sz="2400" b="1" i="0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=</m:t>
                    </m:r>
                    <m:r>
                      <a:rPr lang="fa-IR" sz="2400" b="1" i="0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𝟑𝟕</m:t>
                    </m:r>
                  </m:oMath>
                </a14:m>
                <a:endParaRPr lang="en-US" sz="2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348" y="2752148"/>
                <a:ext cx="3507114" cy="676852"/>
              </a:xfrm>
              <a:prstGeom prst="rect">
                <a:avLst/>
              </a:prstGeom>
              <a:blipFill>
                <a:blip r:embed="rId7"/>
                <a:stretch>
                  <a:fillRect t="-3571" b="-196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554072" y="2752148"/>
                <a:ext cx="615425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𝑘𝑚</m:t>
                          </m:r>
                        </m:num>
                        <m:den>
                          <m:r>
                            <a:rPr lang="en-US" sz="2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a-IR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072" y="2752148"/>
                <a:ext cx="615425" cy="676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17153" y="4290083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𝟑𝟕</m:t>
                      </m:r>
                    </m:oMath>
                  </m:oMathPara>
                </a14:m>
                <a:endParaRPr lang="en-US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153" y="4290083"/>
                <a:ext cx="5132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055614" y="4120650"/>
                <a:ext cx="615425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𝑘𝑚</m:t>
                          </m:r>
                        </m:num>
                        <m:den>
                          <m:r>
                            <a:rPr lang="en-US" sz="2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a-IR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614" y="4120650"/>
                <a:ext cx="615425" cy="6766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7671039" y="4474749"/>
            <a:ext cx="7598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72256" y="4120650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56" y="4120650"/>
                <a:ext cx="237244" cy="276999"/>
              </a:xfrm>
              <a:prstGeom prst="rect">
                <a:avLst/>
              </a:prstGeom>
              <a:blipFill>
                <a:blip r:embed="rId11"/>
                <a:stretch>
                  <a:fillRect l="-12821" r="-10256" b="-222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436906" y="4206891"/>
                <a:ext cx="981359" cy="5041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1/084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cap="none" spc="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cap="none" spc="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b="0" i="1" cap="none" spc="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906" y="4206891"/>
                <a:ext cx="981359" cy="504177"/>
              </a:xfrm>
              <a:prstGeom prst="rect">
                <a:avLst/>
              </a:prstGeom>
              <a:blipFill>
                <a:blip r:embed="rId12"/>
                <a:stretch>
                  <a:fillRect l="-6832" b="-1325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8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4984" y="146862"/>
            <a:ext cx="44117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7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سرعت متوسط: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93926" y="2196812"/>
                <a:ext cx="6736138" cy="14525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b="1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48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سرعت متوسط</a:t>
                </a:r>
                <a:r>
                  <a:rPr lang="en-US" sz="4800" b="1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بردارجابجایی</m:t>
                        </m:r>
                      </m:num>
                      <m:den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شده</m:t>
                        </m:r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صرف</m:t>
                        </m:r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زمان</m:t>
                        </m:r>
                      </m:den>
                    </m:f>
                  </m:oMath>
                </a14:m>
                <a:endParaRPr lang="en-US" sz="48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926" y="2196812"/>
                <a:ext cx="6736138" cy="1452577"/>
              </a:xfrm>
              <a:prstGeom prst="rect">
                <a:avLst/>
              </a:prstGeom>
              <a:blipFill>
                <a:blip r:embed="rId3"/>
                <a:stretch>
                  <a:fillRect b="-795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/>
          <p:cNvSpPr/>
          <p:nvPr/>
        </p:nvSpPr>
        <p:spPr>
          <a:xfrm>
            <a:off x="4316152" y="3992451"/>
            <a:ext cx="2691684" cy="2279560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" name="Straight Connector 6"/>
          <p:cNvCxnSpPr>
            <a:endCxn id="3" idx="3"/>
          </p:cNvCxnSpPr>
          <p:nvPr/>
        </p:nvCxnSpPr>
        <p:spPr>
          <a:xfrm>
            <a:off x="5661994" y="5132231"/>
            <a:ext cx="0" cy="113978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1"/>
            <a:endCxn id="3" idx="5"/>
          </p:cNvCxnSpPr>
          <p:nvPr/>
        </p:nvCxnSpPr>
        <p:spPr>
          <a:xfrm>
            <a:off x="4989073" y="5132231"/>
            <a:ext cx="134584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39254" y="4629767"/>
                <a:ext cx="1045479" cy="372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1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بردارجابجایی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54" y="4629767"/>
                <a:ext cx="1045479" cy="372090"/>
              </a:xfrm>
              <a:prstGeom prst="rect">
                <a:avLst/>
              </a:prstGeom>
              <a:blipFill>
                <a:blip r:embed="rId4"/>
                <a:stretch>
                  <a:fillRect l="-1163" r="-1163" b="-2580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742377" y="5446153"/>
                <a:ext cx="793807" cy="581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زمان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77" y="5446153"/>
                <a:ext cx="793807" cy="5818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33142" y="5317388"/>
                <a:ext cx="902042" cy="881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سرعت</m:t>
                      </m:r>
                    </m:oMath>
                  </m:oMathPara>
                </a14:m>
                <a:endParaRPr lang="fa-IR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  <a:p>
                <a:pPr algn="ctr"/>
                <a:r>
                  <a:rPr lang="fa-IR" sz="24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متوسط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142" y="5317388"/>
                <a:ext cx="902042" cy="881267"/>
              </a:xfrm>
              <a:prstGeom prst="rect">
                <a:avLst/>
              </a:prstGeom>
              <a:blipFill>
                <a:blip r:embed="rId6"/>
                <a:stretch>
                  <a:fillRect l="-12838" t="-690" r="-8108" b="-1793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8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72466" y="280006"/>
            <a:ext cx="1226496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سوال امتحانی: </a:t>
            </a:r>
          </a:p>
          <a:p>
            <a:pPr algn="r"/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قایق تندرویی در مسیر مستقیم از غرب به شرق در حرکت است و پس</a:t>
            </a:r>
          </a:p>
          <a:p>
            <a:pPr algn="r"/>
            <a:r>
              <a:rPr lang="fa-IR" sz="4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از 8 ثانیه حدود 160 متر جابجا می شود. سرعت متوسط قایق برحسب</a:t>
            </a:r>
          </a:p>
          <a:p>
            <a:pPr algn="r"/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    و       چقدر است؟</a:t>
            </a:r>
            <a:endParaRPr lang="en-US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409423" y="2319404"/>
                <a:ext cx="683072" cy="10413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6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9423" y="2319404"/>
                <a:ext cx="683072" cy="1041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094787" y="2216427"/>
                <a:ext cx="937949" cy="114435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3600" b="0" i="1" cap="none" spc="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787" y="2216427"/>
                <a:ext cx="937949" cy="1144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1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030" y="-383778"/>
            <a:ext cx="508985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endParaRPr lang="fa-IR" sz="32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مسافت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=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6= فاصله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km</a:t>
            </a:r>
            <a:endParaRPr lang="fa-IR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زمان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=8s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بردار جابجایی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= 160 m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به طرف شرق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؟=سرعت متوسط 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35364" y="316496"/>
                <a:ext cx="4007827" cy="8858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سرعت متوسط</a:t>
                </a:r>
                <a:r>
                  <a:rPr lang="en-US" sz="2800" b="1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بردارجابجایی</m:t>
                        </m:r>
                      </m:num>
                      <m:den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شده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صرف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زمان</m:t>
                        </m:r>
                      </m:den>
                    </m:f>
                  </m:oMath>
                </a14:m>
                <a:endParaRPr lang="en-US" sz="28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364" y="316496"/>
                <a:ext cx="4007827" cy="885884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21281" y="1718815"/>
                <a:ext cx="3209533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سرعت متوسط</a:t>
                </a:r>
                <a:r>
                  <a:rPr lang="en-US" sz="2800" b="1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𝟏𝟔𝟎</m:t>
                        </m:r>
                        <m:r>
                          <a:rPr lang="en-US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𝒎</m:t>
                        </m:r>
                      </m:num>
                      <m:den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𝟖</m:t>
                        </m:r>
                        <m:r>
                          <a:rPr lang="en-US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𝒔</m:t>
                        </m:r>
                      </m:den>
                    </m:f>
                  </m:oMath>
                </a14:m>
                <a:r>
                  <a:rPr lang="fa-IR" sz="4400" b="1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</a:t>
                </a:r>
                <a:endParaRPr lang="en-US" sz="44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281" y="1718815"/>
                <a:ext cx="3209533" cy="769441"/>
              </a:xfrm>
              <a:prstGeom prst="rect">
                <a:avLst/>
              </a:prstGeom>
              <a:blipFill>
                <a:blip r:embed="rId4"/>
                <a:stretch>
                  <a:fillRect t="-15079" r="-8175" b="-4444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609293" y="1811083"/>
                <a:ext cx="867796" cy="584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20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24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𝒎</m:t>
                        </m:r>
                      </m:num>
                      <m:den>
                        <m:r>
                          <a:rPr lang="en-US" sz="24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𝒔</m:t>
                        </m:r>
                      </m:den>
                    </m:f>
                  </m:oMath>
                </a14:m>
                <a:endParaRPr lang="fa-IR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293" y="1811083"/>
                <a:ext cx="867796" cy="584904"/>
              </a:xfrm>
              <a:prstGeom prst="rect">
                <a:avLst/>
              </a:prstGeom>
              <a:blipFill>
                <a:blip r:embed="rId5"/>
                <a:stretch>
                  <a:fillRect l="-11888" t="-2083" b="-156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624754" y="3300054"/>
                <a:ext cx="772969" cy="5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24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𝒎</m:t>
                        </m:r>
                      </m:num>
                      <m:den>
                        <m:r>
                          <a:rPr lang="en-US" sz="24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𝒔</m:t>
                        </m:r>
                      </m:den>
                    </m:f>
                  </m:oMath>
                </a14:m>
                <a:endParaRPr lang="fa-IR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754" y="3300054"/>
                <a:ext cx="772969" cy="584904"/>
              </a:xfrm>
              <a:prstGeom prst="rect">
                <a:avLst/>
              </a:prstGeom>
              <a:blipFill>
                <a:blip r:embed="rId6"/>
                <a:stretch>
                  <a:fillRect l="-14173" t="-2083" b="-156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8328793" y="3592506"/>
            <a:ext cx="9718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48845" y="3277507"/>
                <a:ext cx="5970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fa-IR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45" y="3277507"/>
                <a:ext cx="597023" cy="246221"/>
              </a:xfrm>
              <a:prstGeom prst="rect">
                <a:avLst/>
              </a:prstGeom>
              <a:blipFill>
                <a:blip r:embed="rId7"/>
                <a:stretch>
                  <a:fillRect l="-5102" r="-6122" b="-3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23001" y="4649900"/>
            <a:ext cx="1181445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ب) تندی متوسط قایق در مثال بالا چقدر است؟</a:t>
            </a:r>
          </a:p>
          <a:p>
            <a:pPr algn="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چون مسیر حرکت مستقیم و بدون تغییر جهت بوده اندازه مساحت و بردار جابجایی </a:t>
            </a:r>
          </a:p>
          <a:p>
            <a:pPr algn="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برابراست پس اندازه عددی سرعت متوسط و تندی متوسط یکسان است</a:t>
            </a:r>
            <a:endParaRPr lang="fa-I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03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858" y="280006"/>
            <a:ext cx="1201963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سوال امتحانی: </a:t>
            </a:r>
          </a:p>
          <a:p>
            <a:pPr algn="r"/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خودرویی مسیری مطابق شکل زیر را در مدت 30دقیقه طی می کند. </a:t>
            </a:r>
            <a:endParaRPr lang="fa-IR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r"/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اگر طول مسیر(مسافت)برابر46کیلومتر و بردار جابجایی 24کیلومتر به </a:t>
            </a:r>
          </a:p>
          <a:p>
            <a:pPr algn="r"/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طرف جنوب شرقی باشد؟</a:t>
            </a:r>
            <a:endParaRPr lang="en-US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337" y="4246111"/>
            <a:ext cx="118193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الف) تندی متوسط و ب) سرعت متوسط را در این مدت بدست آورید</a:t>
            </a:r>
          </a:p>
          <a:p>
            <a:pPr algn="r"/>
            <a:r>
              <a:rPr lang="fa-IR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و مفهوم فیزیکی هریک از مقادیر بدست آمده را توضیح دهید.</a:t>
            </a:r>
            <a:endParaRPr lang="en-US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798490" y="2511380"/>
            <a:ext cx="5422006" cy="1160178"/>
          </a:xfrm>
          <a:custGeom>
            <a:avLst/>
            <a:gdLst>
              <a:gd name="connsiteX0" fmla="*/ 0 w 5422006"/>
              <a:gd name="connsiteY0" fmla="*/ 437882 h 1160178"/>
              <a:gd name="connsiteX1" fmla="*/ 64395 w 5422006"/>
              <a:gd name="connsiteY1" fmla="*/ 489397 h 1160178"/>
              <a:gd name="connsiteX2" fmla="*/ 141668 w 5422006"/>
              <a:gd name="connsiteY2" fmla="*/ 515155 h 1160178"/>
              <a:gd name="connsiteX3" fmla="*/ 283335 w 5422006"/>
              <a:gd name="connsiteY3" fmla="*/ 476519 h 1160178"/>
              <a:gd name="connsiteX4" fmla="*/ 334851 w 5422006"/>
              <a:gd name="connsiteY4" fmla="*/ 283335 h 1160178"/>
              <a:gd name="connsiteX5" fmla="*/ 373487 w 5422006"/>
              <a:gd name="connsiteY5" fmla="*/ 206062 h 1160178"/>
              <a:gd name="connsiteX6" fmla="*/ 386366 w 5422006"/>
              <a:gd name="connsiteY6" fmla="*/ 167426 h 1160178"/>
              <a:gd name="connsiteX7" fmla="*/ 463640 w 5422006"/>
              <a:gd name="connsiteY7" fmla="*/ 128789 h 1160178"/>
              <a:gd name="connsiteX8" fmla="*/ 682580 w 5422006"/>
              <a:gd name="connsiteY8" fmla="*/ 141668 h 1160178"/>
              <a:gd name="connsiteX9" fmla="*/ 721217 w 5422006"/>
              <a:gd name="connsiteY9" fmla="*/ 167426 h 1160178"/>
              <a:gd name="connsiteX10" fmla="*/ 772733 w 5422006"/>
              <a:gd name="connsiteY10" fmla="*/ 180305 h 1160178"/>
              <a:gd name="connsiteX11" fmla="*/ 850006 w 5422006"/>
              <a:gd name="connsiteY11" fmla="*/ 206062 h 1160178"/>
              <a:gd name="connsiteX12" fmla="*/ 927279 w 5422006"/>
              <a:gd name="connsiteY12" fmla="*/ 257578 h 1160178"/>
              <a:gd name="connsiteX13" fmla="*/ 991673 w 5422006"/>
              <a:gd name="connsiteY13" fmla="*/ 321972 h 1160178"/>
              <a:gd name="connsiteX14" fmla="*/ 1043189 w 5422006"/>
              <a:gd name="connsiteY14" fmla="*/ 412124 h 1160178"/>
              <a:gd name="connsiteX15" fmla="*/ 1081825 w 5422006"/>
              <a:gd name="connsiteY15" fmla="*/ 437882 h 1160178"/>
              <a:gd name="connsiteX16" fmla="*/ 1159099 w 5422006"/>
              <a:gd name="connsiteY16" fmla="*/ 515155 h 1160178"/>
              <a:gd name="connsiteX17" fmla="*/ 1197735 w 5422006"/>
              <a:gd name="connsiteY17" fmla="*/ 553792 h 1160178"/>
              <a:gd name="connsiteX18" fmla="*/ 1249251 w 5422006"/>
              <a:gd name="connsiteY18" fmla="*/ 631065 h 1160178"/>
              <a:gd name="connsiteX19" fmla="*/ 1326524 w 5422006"/>
              <a:gd name="connsiteY19" fmla="*/ 682581 h 1160178"/>
              <a:gd name="connsiteX20" fmla="*/ 1339403 w 5422006"/>
              <a:gd name="connsiteY20" fmla="*/ 721217 h 1160178"/>
              <a:gd name="connsiteX21" fmla="*/ 1365161 w 5422006"/>
              <a:gd name="connsiteY21" fmla="*/ 824248 h 1160178"/>
              <a:gd name="connsiteX22" fmla="*/ 1378040 w 5422006"/>
              <a:gd name="connsiteY22" fmla="*/ 862885 h 1160178"/>
              <a:gd name="connsiteX23" fmla="*/ 1442434 w 5422006"/>
              <a:gd name="connsiteY23" fmla="*/ 940158 h 1160178"/>
              <a:gd name="connsiteX24" fmla="*/ 1481071 w 5422006"/>
              <a:gd name="connsiteY24" fmla="*/ 1017431 h 1160178"/>
              <a:gd name="connsiteX25" fmla="*/ 1493949 w 5422006"/>
              <a:gd name="connsiteY25" fmla="*/ 1056068 h 1160178"/>
              <a:gd name="connsiteX26" fmla="*/ 1532586 w 5422006"/>
              <a:gd name="connsiteY26" fmla="*/ 1081826 h 1160178"/>
              <a:gd name="connsiteX27" fmla="*/ 1609859 w 5422006"/>
              <a:gd name="connsiteY27" fmla="*/ 1030310 h 1160178"/>
              <a:gd name="connsiteX28" fmla="*/ 1648496 w 5422006"/>
              <a:gd name="connsiteY28" fmla="*/ 1004552 h 1160178"/>
              <a:gd name="connsiteX29" fmla="*/ 1700011 w 5422006"/>
              <a:gd name="connsiteY29" fmla="*/ 927279 h 1160178"/>
              <a:gd name="connsiteX30" fmla="*/ 1751527 w 5422006"/>
              <a:gd name="connsiteY30" fmla="*/ 914400 h 1160178"/>
              <a:gd name="connsiteX31" fmla="*/ 1854558 w 5422006"/>
              <a:gd name="connsiteY31" fmla="*/ 862885 h 1160178"/>
              <a:gd name="connsiteX32" fmla="*/ 1893195 w 5422006"/>
              <a:gd name="connsiteY32" fmla="*/ 850006 h 1160178"/>
              <a:gd name="connsiteX33" fmla="*/ 1931831 w 5422006"/>
              <a:gd name="connsiteY33" fmla="*/ 811369 h 1160178"/>
              <a:gd name="connsiteX34" fmla="*/ 2009104 w 5422006"/>
              <a:gd name="connsiteY34" fmla="*/ 785612 h 1160178"/>
              <a:gd name="connsiteX35" fmla="*/ 2047741 w 5422006"/>
              <a:gd name="connsiteY35" fmla="*/ 759854 h 1160178"/>
              <a:gd name="connsiteX36" fmla="*/ 2137893 w 5422006"/>
              <a:gd name="connsiteY36" fmla="*/ 669702 h 1160178"/>
              <a:gd name="connsiteX37" fmla="*/ 2176530 w 5422006"/>
              <a:gd name="connsiteY37" fmla="*/ 643944 h 1160178"/>
              <a:gd name="connsiteX38" fmla="*/ 2215166 w 5422006"/>
              <a:gd name="connsiteY38" fmla="*/ 605307 h 1160178"/>
              <a:gd name="connsiteX39" fmla="*/ 2253803 w 5422006"/>
              <a:gd name="connsiteY39" fmla="*/ 592428 h 1160178"/>
              <a:gd name="connsiteX40" fmla="*/ 2395471 w 5422006"/>
              <a:gd name="connsiteY40" fmla="*/ 566671 h 1160178"/>
              <a:gd name="connsiteX41" fmla="*/ 2472744 w 5422006"/>
              <a:gd name="connsiteY41" fmla="*/ 540913 h 1160178"/>
              <a:gd name="connsiteX42" fmla="*/ 2562896 w 5422006"/>
              <a:gd name="connsiteY42" fmla="*/ 515155 h 1160178"/>
              <a:gd name="connsiteX43" fmla="*/ 2730321 w 5422006"/>
              <a:gd name="connsiteY43" fmla="*/ 502276 h 1160178"/>
              <a:gd name="connsiteX44" fmla="*/ 2794716 w 5422006"/>
              <a:gd name="connsiteY44" fmla="*/ 489397 h 1160178"/>
              <a:gd name="connsiteX45" fmla="*/ 3103809 w 5422006"/>
              <a:gd name="connsiteY45" fmla="*/ 515155 h 1160178"/>
              <a:gd name="connsiteX46" fmla="*/ 3232597 w 5422006"/>
              <a:gd name="connsiteY46" fmla="*/ 643944 h 1160178"/>
              <a:gd name="connsiteX47" fmla="*/ 3271234 w 5422006"/>
              <a:gd name="connsiteY47" fmla="*/ 682581 h 1160178"/>
              <a:gd name="connsiteX48" fmla="*/ 3309871 w 5422006"/>
              <a:gd name="connsiteY48" fmla="*/ 721217 h 1160178"/>
              <a:gd name="connsiteX49" fmla="*/ 3348507 w 5422006"/>
              <a:gd name="connsiteY49" fmla="*/ 798490 h 1160178"/>
              <a:gd name="connsiteX50" fmla="*/ 3387144 w 5422006"/>
              <a:gd name="connsiteY50" fmla="*/ 811369 h 1160178"/>
              <a:gd name="connsiteX51" fmla="*/ 3412902 w 5422006"/>
              <a:gd name="connsiteY51" fmla="*/ 850006 h 1160178"/>
              <a:gd name="connsiteX52" fmla="*/ 3451538 w 5422006"/>
              <a:gd name="connsiteY52" fmla="*/ 875764 h 1160178"/>
              <a:gd name="connsiteX53" fmla="*/ 3541690 w 5422006"/>
              <a:gd name="connsiteY53" fmla="*/ 978795 h 1160178"/>
              <a:gd name="connsiteX54" fmla="*/ 3567448 w 5422006"/>
              <a:gd name="connsiteY54" fmla="*/ 1017431 h 1160178"/>
              <a:gd name="connsiteX55" fmla="*/ 3670479 w 5422006"/>
              <a:gd name="connsiteY55" fmla="*/ 1017431 h 1160178"/>
              <a:gd name="connsiteX56" fmla="*/ 3721995 w 5422006"/>
              <a:gd name="connsiteY56" fmla="*/ 940158 h 1160178"/>
              <a:gd name="connsiteX57" fmla="*/ 3760631 w 5422006"/>
              <a:gd name="connsiteY57" fmla="*/ 862885 h 1160178"/>
              <a:gd name="connsiteX58" fmla="*/ 3747752 w 5422006"/>
              <a:gd name="connsiteY58" fmla="*/ 721217 h 1160178"/>
              <a:gd name="connsiteX59" fmla="*/ 3721995 w 5422006"/>
              <a:gd name="connsiteY59" fmla="*/ 643944 h 1160178"/>
              <a:gd name="connsiteX60" fmla="*/ 3683358 w 5422006"/>
              <a:gd name="connsiteY60" fmla="*/ 566671 h 1160178"/>
              <a:gd name="connsiteX61" fmla="*/ 3670479 w 5422006"/>
              <a:gd name="connsiteY61" fmla="*/ 463640 h 1160178"/>
              <a:gd name="connsiteX62" fmla="*/ 3657600 w 5422006"/>
              <a:gd name="connsiteY62" fmla="*/ 425003 h 1160178"/>
              <a:gd name="connsiteX63" fmla="*/ 3644721 w 5422006"/>
              <a:gd name="connsiteY63" fmla="*/ 373488 h 1160178"/>
              <a:gd name="connsiteX64" fmla="*/ 3709116 w 5422006"/>
              <a:gd name="connsiteY64" fmla="*/ 115910 h 1160178"/>
              <a:gd name="connsiteX65" fmla="*/ 3747752 w 5422006"/>
              <a:gd name="connsiteY65" fmla="*/ 90152 h 1160178"/>
              <a:gd name="connsiteX66" fmla="*/ 3773510 w 5422006"/>
              <a:gd name="connsiteY66" fmla="*/ 51516 h 1160178"/>
              <a:gd name="connsiteX67" fmla="*/ 3812147 w 5422006"/>
              <a:gd name="connsiteY67" fmla="*/ 38637 h 1160178"/>
              <a:gd name="connsiteX68" fmla="*/ 3915178 w 5422006"/>
              <a:gd name="connsiteY68" fmla="*/ 12879 h 1160178"/>
              <a:gd name="connsiteX69" fmla="*/ 3966693 w 5422006"/>
              <a:gd name="connsiteY69" fmla="*/ 0 h 1160178"/>
              <a:gd name="connsiteX70" fmla="*/ 4043966 w 5422006"/>
              <a:gd name="connsiteY70" fmla="*/ 12879 h 1160178"/>
              <a:gd name="connsiteX71" fmla="*/ 4198513 w 5422006"/>
              <a:gd name="connsiteY71" fmla="*/ 51516 h 1160178"/>
              <a:gd name="connsiteX72" fmla="*/ 4237149 w 5422006"/>
              <a:gd name="connsiteY72" fmla="*/ 90152 h 1160178"/>
              <a:gd name="connsiteX73" fmla="*/ 4288665 w 5422006"/>
              <a:gd name="connsiteY73" fmla="*/ 167426 h 1160178"/>
              <a:gd name="connsiteX74" fmla="*/ 4262907 w 5422006"/>
              <a:gd name="connsiteY74" fmla="*/ 360609 h 1160178"/>
              <a:gd name="connsiteX75" fmla="*/ 4250028 w 5422006"/>
              <a:gd name="connsiteY75" fmla="*/ 399245 h 1160178"/>
              <a:gd name="connsiteX76" fmla="*/ 4224271 w 5422006"/>
              <a:gd name="connsiteY76" fmla="*/ 502276 h 1160178"/>
              <a:gd name="connsiteX77" fmla="*/ 4198513 w 5422006"/>
              <a:gd name="connsiteY77" fmla="*/ 540913 h 1160178"/>
              <a:gd name="connsiteX78" fmla="*/ 4172755 w 5422006"/>
              <a:gd name="connsiteY78" fmla="*/ 618186 h 1160178"/>
              <a:gd name="connsiteX79" fmla="*/ 4159876 w 5422006"/>
              <a:gd name="connsiteY79" fmla="*/ 656823 h 1160178"/>
              <a:gd name="connsiteX80" fmla="*/ 4134118 w 5422006"/>
              <a:gd name="connsiteY80" fmla="*/ 695459 h 1160178"/>
              <a:gd name="connsiteX81" fmla="*/ 4121240 w 5422006"/>
              <a:gd name="connsiteY81" fmla="*/ 734096 h 1160178"/>
              <a:gd name="connsiteX82" fmla="*/ 4095482 w 5422006"/>
              <a:gd name="connsiteY82" fmla="*/ 772733 h 1160178"/>
              <a:gd name="connsiteX83" fmla="*/ 4134118 w 5422006"/>
              <a:gd name="connsiteY83" fmla="*/ 785612 h 1160178"/>
              <a:gd name="connsiteX84" fmla="*/ 4237149 w 5422006"/>
              <a:gd name="connsiteY84" fmla="*/ 798490 h 1160178"/>
              <a:gd name="connsiteX85" fmla="*/ 4353059 w 5422006"/>
              <a:gd name="connsiteY85" fmla="*/ 862885 h 1160178"/>
              <a:gd name="connsiteX86" fmla="*/ 4456090 w 5422006"/>
              <a:gd name="connsiteY86" fmla="*/ 914400 h 1160178"/>
              <a:gd name="connsiteX87" fmla="*/ 4572000 w 5422006"/>
              <a:gd name="connsiteY87" fmla="*/ 978795 h 1160178"/>
              <a:gd name="connsiteX88" fmla="*/ 4610637 w 5422006"/>
              <a:gd name="connsiteY88" fmla="*/ 991674 h 1160178"/>
              <a:gd name="connsiteX89" fmla="*/ 4662152 w 5422006"/>
              <a:gd name="connsiteY89" fmla="*/ 1017431 h 1160178"/>
              <a:gd name="connsiteX90" fmla="*/ 4739425 w 5422006"/>
              <a:gd name="connsiteY90" fmla="*/ 1056068 h 1160178"/>
              <a:gd name="connsiteX91" fmla="*/ 5138671 w 5422006"/>
              <a:gd name="connsiteY91" fmla="*/ 1068947 h 1160178"/>
              <a:gd name="connsiteX92" fmla="*/ 5215944 w 5422006"/>
              <a:gd name="connsiteY92" fmla="*/ 1094705 h 1160178"/>
              <a:gd name="connsiteX93" fmla="*/ 5267459 w 5422006"/>
              <a:gd name="connsiteY93" fmla="*/ 1120462 h 1160178"/>
              <a:gd name="connsiteX94" fmla="*/ 5331854 w 5422006"/>
              <a:gd name="connsiteY94" fmla="*/ 1146220 h 1160178"/>
              <a:gd name="connsiteX95" fmla="*/ 5370490 w 5422006"/>
              <a:gd name="connsiteY95" fmla="*/ 1159099 h 1160178"/>
              <a:gd name="connsiteX96" fmla="*/ 5422006 w 5422006"/>
              <a:gd name="connsiteY96" fmla="*/ 1159099 h 116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422006" h="1160178">
                <a:moveTo>
                  <a:pt x="0" y="437882"/>
                </a:moveTo>
                <a:cubicBezTo>
                  <a:pt x="21465" y="455054"/>
                  <a:pt x="40263" y="476234"/>
                  <a:pt x="64395" y="489397"/>
                </a:cubicBezTo>
                <a:cubicBezTo>
                  <a:pt x="88231" y="502398"/>
                  <a:pt x="141668" y="515155"/>
                  <a:pt x="141668" y="515155"/>
                </a:cubicBezTo>
                <a:cubicBezTo>
                  <a:pt x="239707" y="482475"/>
                  <a:pt x="192317" y="494721"/>
                  <a:pt x="283335" y="476519"/>
                </a:cubicBezTo>
                <a:cubicBezTo>
                  <a:pt x="371197" y="417944"/>
                  <a:pt x="311194" y="472588"/>
                  <a:pt x="334851" y="283335"/>
                </a:cubicBezTo>
                <a:cubicBezTo>
                  <a:pt x="340246" y="240177"/>
                  <a:pt x="354314" y="244408"/>
                  <a:pt x="373487" y="206062"/>
                </a:cubicBezTo>
                <a:cubicBezTo>
                  <a:pt x="379558" y="193920"/>
                  <a:pt x="377885" y="178026"/>
                  <a:pt x="386366" y="167426"/>
                </a:cubicBezTo>
                <a:cubicBezTo>
                  <a:pt x="404524" y="144729"/>
                  <a:pt x="438187" y="137273"/>
                  <a:pt x="463640" y="128789"/>
                </a:cubicBezTo>
                <a:cubicBezTo>
                  <a:pt x="536620" y="133082"/>
                  <a:pt x="610283" y="130823"/>
                  <a:pt x="682580" y="141668"/>
                </a:cubicBezTo>
                <a:cubicBezTo>
                  <a:pt x="697887" y="143964"/>
                  <a:pt x="706990" y="161329"/>
                  <a:pt x="721217" y="167426"/>
                </a:cubicBezTo>
                <a:cubicBezTo>
                  <a:pt x="737486" y="174399"/>
                  <a:pt x="755779" y="175219"/>
                  <a:pt x="772733" y="180305"/>
                </a:cubicBezTo>
                <a:cubicBezTo>
                  <a:pt x="798739" y="188107"/>
                  <a:pt x="850006" y="206062"/>
                  <a:pt x="850006" y="206062"/>
                </a:cubicBezTo>
                <a:cubicBezTo>
                  <a:pt x="875764" y="223234"/>
                  <a:pt x="910107" y="231820"/>
                  <a:pt x="927279" y="257578"/>
                </a:cubicBezTo>
                <a:cubicBezTo>
                  <a:pt x="961623" y="309093"/>
                  <a:pt x="940158" y="287628"/>
                  <a:pt x="991673" y="321972"/>
                </a:cubicBezTo>
                <a:cubicBezTo>
                  <a:pt x="1006409" y="366179"/>
                  <a:pt x="1004203" y="373138"/>
                  <a:pt x="1043189" y="412124"/>
                </a:cubicBezTo>
                <a:cubicBezTo>
                  <a:pt x="1054134" y="423069"/>
                  <a:pt x="1070256" y="427599"/>
                  <a:pt x="1081825" y="437882"/>
                </a:cubicBezTo>
                <a:cubicBezTo>
                  <a:pt x="1109051" y="462083"/>
                  <a:pt x="1133341" y="489397"/>
                  <a:pt x="1159099" y="515155"/>
                </a:cubicBezTo>
                <a:cubicBezTo>
                  <a:pt x="1171978" y="528034"/>
                  <a:pt x="1187632" y="538638"/>
                  <a:pt x="1197735" y="553792"/>
                </a:cubicBezTo>
                <a:cubicBezTo>
                  <a:pt x="1214907" y="579550"/>
                  <a:pt x="1223493" y="613893"/>
                  <a:pt x="1249251" y="631065"/>
                </a:cubicBezTo>
                <a:lnTo>
                  <a:pt x="1326524" y="682581"/>
                </a:lnTo>
                <a:cubicBezTo>
                  <a:pt x="1330817" y="695460"/>
                  <a:pt x="1335831" y="708120"/>
                  <a:pt x="1339403" y="721217"/>
                </a:cubicBezTo>
                <a:cubicBezTo>
                  <a:pt x="1348718" y="755370"/>
                  <a:pt x="1353966" y="790664"/>
                  <a:pt x="1365161" y="824248"/>
                </a:cubicBezTo>
                <a:cubicBezTo>
                  <a:pt x="1369454" y="837127"/>
                  <a:pt x="1371969" y="850743"/>
                  <a:pt x="1378040" y="862885"/>
                </a:cubicBezTo>
                <a:cubicBezTo>
                  <a:pt x="1395970" y="898746"/>
                  <a:pt x="1413951" y="911675"/>
                  <a:pt x="1442434" y="940158"/>
                </a:cubicBezTo>
                <a:cubicBezTo>
                  <a:pt x="1474808" y="1037281"/>
                  <a:pt x="1431136" y="917559"/>
                  <a:pt x="1481071" y="1017431"/>
                </a:cubicBezTo>
                <a:cubicBezTo>
                  <a:pt x="1487142" y="1029573"/>
                  <a:pt x="1485469" y="1045467"/>
                  <a:pt x="1493949" y="1056068"/>
                </a:cubicBezTo>
                <a:cubicBezTo>
                  <a:pt x="1503618" y="1068155"/>
                  <a:pt x="1519707" y="1073240"/>
                  <a:pt x="1532586" y="1081826"/>
                </a:cubicBezTo>
                <a:lnTo>
                  <a:pt x="1609859" y="1030310"/>
                </a:lnTo>
                <a:lnTo>
                  <a:pt x="1648496" y="1004552"/>
                </a:lnTo>
                <a:cubicBezTo>
                  <a:pt x="1665668" y="978794"/>
                  <a:pt x="1669978" y="934787"/>
                  <a:pt x="1700011" y="927279"/>
                </a:cubicBezTo>
                <a:cubicBezTo>
                  <a:pt x="1717183" y="922986"/>
                  <a:pt x="1735188" y="921208"/>
                  <a:pt x="1751527" y="914400"/>
                </a:cubicBezTo>
                <a:cubicBezTo>
                  <a:pt x="1786971" y="899632"/>
                  <a:pt x="1818131" y="875027"/>
                  <a:pt x="1854558" y="862885"/>
                </a:cubicBezTo>
                <a:lnTo>
                  <a:pt x="1893195" y="850006"/>
                </a:lnTo>
                <a:cubicBezTo>
                  <a:pt x="1906074" y="837127"/>
                  <a:pt x="1915910" y="820214"/>
                  <a:pt x="1931831" y="811369"/>
                </a:cubicBezTo>
                <a:cubicBezTo>
                  <a:pt x="1955565" y="798183"/>
                  <a:pt x="2009104" y="785612"/>
                  <a:pt x="2009104" y="785612"/>
                </a:cubicBezTo>
                <a:cubicBezTo>
                  <a:pt x="2021983" y="777026"/>
                  <a:pt x="2036236" y="770209"/>
                  <a:pt x="2047741" y="759854"/>
                </a:cubicBezTo>
                <a:cubicBezTo>
                  <a:pt x="2079330" y="731424"/>
                  <a:pt x="2102532" y="693276"/>
                  <a:pt x="2137893" y="669702"/>
                </a:cubicBezTo>
                <a:cubicBezTo>
                  <a:pt x="2150772" y="661116"/>
                  <a:pt x="2164639" y="653853"/>
                  <a:pt x="2176530" y="643944"/>
                </a:cubicBezTo>
                <a:cubicBezTo>
                  <a:pt x="2190522" y="632284"/>
                  <a:pt x="2200012" y="615410"/>
                  <a:pt x="2215166" y="605307"/>
                </a:cubicBezTo>
                <a:cubicBezTo>
                  <a:pt x="2226462" y="597777"/>
                  <a:pt x="2240750" y="596157"/>
                  <a:pt x="2253803" y="592428"/>
                </a:cubicBezTo>
                <a:cubicBezTo>
                  <a:pt x="2314522" y="575080"/>
                  <a:pt x="2322518" y="577093"/>
                  <a:pt x="2395471" y="566671"/>
                </a:cubicBezTo>
                <a:lnTo>
                  <a:pt x="2472744" y="540913"/>
                </a:lnTo>
                <a:cubicBezTo>
                  <a:pt x="2497731" y="532584"/>
                  <a:pt x="2537902" y="518096"/>
                  <a:pt x="2562896" y="515155"/>
                </a:cubicBezTo>
                <a:cubicBezTo>
                  <a:pt x="2618486" y="508615"/>
                  <a:pt x="2674513" y="506569"/>
                  <a:pt x="2730321" y="502276"/>
                </a:cubicBezTo>
                <a:cubicBezTo>
                  <a:pt x="2751786" y="497983"/>
                  <a:pt x="2772826" y="489397"/>
                  <a:pt x="2794716" y="489397"/>
                </a:cubicBezTo>
                <a:cubicBezTo>
                  <a:pt x="3038158" y="489397"/>
                  <a:pt x="2985652" y="475769"/>
                  <a:pt x="3103809" y="515155"/>
                </a:cubicBezTo>
                <a:lnTo>
                  <a:pt x="3232597" y="643944"/>
                </a:lnTo>
                <a:lnTo>
                  <a:pt x="3271234" y="682581"/>
                </a:lnTo>
                <a:lnTo>
                  <a:pt x="3309871" y="721217"/>
                </a:lnTo>
                <a:cubicBezTo>
                  <a:pt x="3318355" y="746671"/>
                  <a:pt x="3325809" y="780332"/>
                  <a:pt x="3348507" y="798490"/>
                </a:cubicBezTo>
                <a:cubicBezTo>
                  <a:pt x="3359108" y="806971"/>
                  <a:pt x="3374265" y="807076"/>
                  <a:pt x="3387144" y="811369"/>
                </a:cubicBezTo>
                <a:cubicBezTo>
                  <a:pt x="3395730" y="824248"/>
                  <a:pt x="3401957" y="839061"/>
                  <a:pt x="3412902" y="850006"/>
                </a:cubicBezTo>
                <a:cubicBezTo>
                  <a:pt x="3423847" y="860951"/>
                  <a:pt x="3441345" y="864115"/>
                  <a:pt x="3451538" y="875764"/>
                </a:cubicBezTo>
                <a:cubicBezTo>
                  <a:pt x="3556715" y="995967"/>
                  <a:pt x="3454759" y="920839"/>
                  <a:pt x="3541690" y="978795"/>
                </a:cubicBezTo>
                <a:cubicBezTo>
                  <a:pt x="3550276" y="991674"/>
                  <a:pt x="3555361" y="1007762"/>
                  <a:pt x="3567448" y="1017431"/>
                </a:cubicBezTo>
                <a:cubicBezTo>
                  <a:pt x="3599130" y="1042776"/>
                  <a:pt x="3637471" y="1024033"/>
                  <a:pt x="3670479" y="1017431"/>
                </a:cubicBezTo>
                <a:cubicBezTo>
                  <a:pt x="3687651" y="991673"/>
                  <a:pt x="3712206" y="969527"/>
                  <a:pt x="3721995" y="940158"/>
                </a:cubicBezTo>
                <a:cubicBezTo>
                  <a:pt x="3739767" y="886837"/>
                  <a:pt x="3727343" y="912816"/>
                  <a:pt x="3760631" y="862885"/>
                </a:cubicBezTo>
                <a:cubicBezTo>
                  <a:pt x="3756338" y="815662"/>
                  <a:pt x="3755992" y="767913"/>
                  <a:pt x="3747752" y="721217"/>
                </a:cubicBezTo>
                <a:cubicBezTo>
                  <a:pt x="3743034" y="694479"/>
                  <a:pt x="3730581" y="669702"/>
                  <a:pt x="3721995" y="643944"/>
                </a:cubicBezTo>
                <a:cubicBezTo>
                  <a:pt x="3704222" y="590624"/>
                  <a:pt x="3716646" y="616601"/>
                  <a:pt x="3683358" y="566671"/>
                </a:cubicBezTo>
                <a:cubicBezTo>
                  <a:pt x="3679065" y="532327"/>
                  <a:pt x="3676670" y="497693"/>
                  <a:pt x="3670479" y="463640"/>
                </a:cubicBezTo>
                <a:cubicBezTo>
                  <a:pt x="3668050" y="450283"/>
                  <a:pt x="3661330" y="438056"/>
                  <a:pt x="3657600" y="425003"/>
                </a:cubicBezTo>
                <a:cubicBezTo>
                  <a:pt x="3652737" y="407984"/>
                  <a:pt x="3649014" y="390660"/>
                  <a:pt x="3644721" y="373488"/>
                </a:cubicBezTo>
                <a:cubicBezTo>
                  <a:pt x="3656437" y="186039"/>
                  <a:pt x="3609881" y="200970"/>
                  <a:pt x="3709116" y="115910"/>
                </a:cubicBezTo>
                <a:cubicBezTo>
                  <a:pt x="3720868" y="105837"/>
                  <a:pt x="3734873" y="98738"/>
                  <a:pt x="3747752" y="90152"/>
                </a:cubicBezTo>
                <a:cubicBezTo>
                  <a:pt x="3756338" y="77273"/>
                  <a:pt x="3761423" y="61185"/>
                  <a:pt x="3773510" y="51516"/>
                </a:cubicBezTo>
                <a:cubicBezTo>
                  <a:pt x="3784111" y="43035"/>
                  <a:pt x="3799050" y="42209"/>
                  <a:pt x="3812147" y="38637"/>
                </a:cubicBezTo>
                <a:cubicBezTo>
                  <a:pt x="3846300" y="29322"/>
                  <a:pt x="3880834" y="21465"/>
                  <a:pt x="3915178" y="12879"/>
                </a:cubicBezTo>
                <a:lnTo>
                  <a:pt x="3966693" y="0"/>
                </a:lnTo>
                <a:cubicBezTo>
                  <a:pt x="3992451" y="4293"/>
                  <a:pt x="4018115" y="9186"/>
                  <a:pt x="4043966" y="12879"/>
                </a:cubicBezTo>
                <a:cubicBezTo>
                  <a:pt x="4114109" y="22899"/>
                  <a:pt x="4144851" y="13186"/>
                  <a:pt x="4198513" y="51516"/>
                </a:cubicBezTo>
                <a:cubicBezTo>
                  <a:pt x="4213334" y="62102"/>
                  <a:pt x="4225967" y="75775"/>
                  <a:pt x="4237149" y="90152"/>
                </a:cubicBezTo>
                <a:cubicBezTo>
                  <a:pt x="4256155" y="114588"/>
                  <a:pt x="4288665" y="167426"/>
                  <a:pt x="4288665" y="167426"/>
                </a:cubicBezTo>
                <a:cubicBezTo>
                  <a:pt x="4285531" y="192498"/>
                  <a:pt x="4268832" y="330986"/>
                  <a:pt x="4262907" y="360609"/>
                </a:cubicBezTo>
                <a:cubicBezTo>
                  <a:pt x="4260245" y="373921"/>
                  <a:pt x="4253600" y="386148"/>
                  <a:pt x="4250028" y="399245"/>
                </a:cubicBezTo>
                <a:cubicBezTo>
                  <a:pt x="4240714" y="433398"/>
                  <a:pt x="4243908" y="472821"/>
                  <a:pt x="4224271" y="502276"/>
                </a:cubicBezTo>
                <a:cubicBezTo>
                  <a:pt x="4215685" y="515155"/>
                  <a:pt x="4204800" y="526768"/>
                  <a:pt x="4198513" y="540913"/>
                </a:cubicBezTo>
                <a:cubicBezTo>
                  <a:pt x="4187486" y="565724"/>
                  <a:pt x="4181341" y="592428"/>
                  <a:pt x="4172755" y="618186"/>
                </a:cubicBezTo>
                <a:cubicBezTo>
                  <a:pt x="4168462" y="631065"/>
                  <a:pt x="4167407" y="645527"/>
                  <a:pt x="4159876" y="656823"/>
                </a:cubicBezTo>
                <a:lnTo>
                  <a:pt x="4134118" y="695459"/>
                </a:lnTo>
                <a:cubicBezTo>
                  <a:pt x="4129825" y="708338"/>
                  <a:pt x="4127311" y="721954"/>
                  <a:pt x="4121240" y="734096"/>
                </a:cubicBezTo>
                <a:cubicBezTo>
                  <a:pt x="4114318" y="747941"/>
                  <a:pt x="4091728" y="757716"/>
                  <a:pt x="4095482" y="772733"/>
                </a:cubicBezTo>
                <a:cubicBezTo>
                  <a:pt x="4098774" y="785903"/>
                  <a:pt x="4120762" y="783184"/>
                  <a:pt x="4134118" y="785612"/>
                </a:cubicBezTo>
                <a:cubicBezTo>
                  <a:pt x="4168171" y="791803"/>
                  <a:pt x="4202805" y="794197"/>
                  <a:pt x="4237149" y="798490"/>
                </a:cubicBezTo>
                <a:cubicBezTo>
                  <a:pt x="4343999" y="834107"/>
                  <a:pt x="4175912" y="774312"/>
                  <a:pt x="4353059" y="862885"/>
                </a:cubicBezTo>
                <a:cubicBezTo>
                  <a:pt x="4387403" y="880057"/>
                  <a:pt x="4423165" y="894645"/>
                  <a:pt x="4456090" y="914400"/>
                </a:cubicBezTo>
                <a:cubicBezTo>
                  <a:pt x="4496793" y="938822"/>
                  <a:pt x="4528892" y="960320"/>
                  <a:pt x="4572000" y="978795"/>
                </a:cubicBezTo>
                <a:cubicBezTo>
                  <a:pt x="4584478" y="984143"/>
                  <a:pt x="4598159" y="986326"/>
                  <a:pt x="4610637" y="991674"/>
                </a:cubicBezTo>
                <a:cubicBezTo>
                  <a:pt x="4628283" y="999237"/>
                  <a:pt x="4645483" y="1007906"/>
                  <a:pt x="4662152" y="1017431"/>
                </a:cubicBezTo>
                <a:cubicBezTo>
                  <a:pt x="4688803" y="1032660"/>
                  <a:pt x="4706523" y="1054133"/>
                  <a:pt x="4739425" y="1056068"/>
                </a:cubicBezTo>
                <a:cubicBezTo>
                  <a:pt x="4872346" y="1063887"/>
                  <a:pt x="5005589" y="1064654"/>
                  <a:pt x="5138671" y="1068947"/>
                </a:cubicBezTo>
                <a:cubicBezTo>
                  <a:pt x="5164429" y="1077533"/>
                  <a:pt x="5190735" y="1084621"/>
                  <a:pt x="5215944" y="1094705"/>
                </a:cubicBezTo>
                <a:cubicBezTo>
                  <a:pt x="5233769" y="1101835"/>
                  <a:pt x="5249915" y="1112665"/>
                  <a:pt x="5267459" y="1120462"/>
                </a:cubicBezTo>
                <a:cubicBezTo>
                  <a:pt x="5288585" y="1129851"/>
                  <a:pt x="5310207" y="1138102"/>
                  <a:pt x="5331854" y="1146220"/>
                </a:cubicBezTo>
                <a:cubicBezTo>
                  <a:pt x="5344565" y="1150987"/>
                  <a:pt x="5357051" y="1157179"/>
                  <a:pt x="5370490" y="1159099"/>
                </a:cubicBezTo>
                <a:cubicBezTo>
                  <a:pt x="5387489" y="1161528"/>
                  <a:pt x="5404834" y="1159099"/>
                  <a:pt x="5422006" y="1159099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76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14309"/>
            <a:ext cx="3610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 0/5           دقیقه30 =زمان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h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0987" y="994970"/>
                <a:ext cx="362792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fa-I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fa-IR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987" y="994970"/>
                <a:ext cx="362792" cy="184666"/>
              </a:xfrm>
              <a:prstGeom prst="rect">
                <a:avLst/>
              </a:prstGeom>
              <a:blipFill>
                <a:blip r:embed="rId3"/>
                <a:stretch>
                  <a:fillRect l="-5085" r="-10169"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0" y="1670725"/>
            <a:ext cx="32816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46 = طول مسیر مسافت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km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25" y="2193945"/>
            <a:ext cx="3740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؟=تندی متوسط و مفهوم فیزیکی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4188" y="1275919"/>
            <a:ext cx="79639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967840" y="832977"/>
                <a:ext cx="3320140" cy="8858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تندی متوسط</a:t>
                </a:r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مسافت</m:t>
                        </m:r>
                      </m:num>
                      <m:den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زمان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مدت</m:t>
                        </m:r>
                      </m:den>
                    </m:f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840" y="832977"/>
                <a:ext cx="3320140" cy="885884"/>
              </a:xfrm>
              <a:prstGeom prst="rect">
                <a:avLst/>
              </a:prstGeom>
              <a:blipFill>
                <a:blip r:embed="rId4"/>
                <a:stretch>
                  <a:fillRect b="-620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82881" y="2533332"/>
                <a:ext cx="3490059" cy="7741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تندی متوسط</a:t>
                </a:r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𝟒𝟔</m:t>
                        </m:r>
                        <m:r>
                          <a:rPr lang="en-US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𝒌𝒎</m:t>
                        </m:r>
                      </m:num>
                      <m:den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𝟎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/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𝟓</m:t>
                        </m:r>
                        <m:r>
                          <a:rPr lang="en-US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𝒉</m:t>
                        </m:r>
                      </m:den>
                    </m:f>
                  </m:oMath>
                </a14:m>
                <a:r>
                  <a:rPr lang="fa-IR" sz="36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92=</a:t>
                </a:r>
                <a:endParaRPr lang="en-US" sz="3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881" y="2533332"/>
                <a:ext cx="3490059" cy="774186"/>
              </a:xfrm>
              <a:prstGeom prst="rect">
                <a:avLst/>
              </a:prstGeom>
              <a:blipFill>
                <a:blip r:embed="rId5"/>
                <a:stretch>
                  <a:fillRect t="-3937" r="-5934" b="-2677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287980" y="2611205"/>
                <a:ext cx="604653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𝒌𝒎</m:t>
                          </m:r>
                        </m:num>
                        <m:den>
                          <m:r>
                            <a:rPr lang="fa-IR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 </m:t>
                          </m:r>
                          <m:r>
                            <a:rPr lang="en-US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980" y="2611205"/>
                <a:ext cx="604653" cy="618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00835" y="4187835"/>
            <a:ext cx="117903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مفهوم فیزیکی:</a:t>
            </a:r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این</a:t>
            </a:r>
            <a:r>
              <a:rPr lang="fa-IR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خودرو در هر ساعت به طور متوسط12کیلومتر</a:t>
            </a:r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مسیر را طی کرده است.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10284" y="2146335"/>
                <a:ext cx="604653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𝒌𝒎</m:t>
                          </m:r>
                        </m:num>
                        <m:den>
                          <m:r>
                            <a:rPr lang="fa-IR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 </m:t>
                          </m:r>
                          <m:r>
                            <a:rPr lang="en-US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284" y="2146335"/>
                <a:ext cx="604653" cy="618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8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819" y="1181734"/>
            <a:ext cx="14734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= سرعت متوسط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46883" y="1023004"/>
                <a:ext cx="780470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؟</m:t>
                      </m:r>
                      <m:f>
                        <m:fPr>
                          <m:ctrlPr>
                            <a:rPr lang="fa-IR" sz="20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𝒌𝒎</m:t>
                          </m:r>
                        </m:num>
                        <m:den>
                          <m:r>
                            <a:rPr lang="fa-IR" sz="20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 </m:t>
                          </m:r>
                          <m:r>
                            <a:rPr lang="en-US" sz="20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fa-IR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883" y="1023004"/>
                <a:ext cx="780470" cy="676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31819" y="1971061"/>
            <a:ext cx="1531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؟</a:t>
            </a:r>
            <a:r>
              <a:rPr lang="fa-I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= مفهوم فیزیکی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819" y="2610086"/>
            <a:ext cx="36343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24= بردار جابجایی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km</a:t>
            </a:r>
            <a:r>
              <a:rPr lang="fa-I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به طرف جنوب شرقی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819" y="3305691"/>
            <a:ext cx="14462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دقیقه30 = </a:t>
            </a:r>
            <a:r>
              <a:rPr lang="fa-I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زمان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8049" y="3534196"/>
            <a:ext cx="9492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83597" y="3334141"/>
            <a:ext cx="6126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0/5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h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53840" y="832977"/>
                <a:ext cx="3748142" cy="8858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سرعت متوسط</a:t>
                </a:r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جابجایی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بردار</m:t>
                        </m:r>
                      </m:num>
                      <m:den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زمان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</m:den>
                    </m:f>
                  </m:oMath>
                </a14:m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40" y="832977"/>
                <a:ext cx="3748142" cy="885884"/>
              </a:xfrm>
              <a:prstGeom prst="rect">
                <a:avLst/>
              </a:prstGeom>
              <a:blipFill>
                <a:blip r:embed="rId4"/>
                <a:stretch>
                  <a:fillRect b="-620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40777" y="2273264"/>
                <a:ext cx="4386558" cy="8000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سرعت متوسط</a:t>
                </a:r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fa-IR" sz="28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</m:ctrlPr>
                          </m:eqArrPr>
                          <m:e>
                            <m:r>
                              <a:rPr lang="fa-IR" sz="28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 </m:t>
                            </m:r>
                            <m:r>
                              <a:rPr lang="fa-IR" sz="28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𝟐𝟒</m:t>
                            </m:r>
                            <m:r>
                              <a:rPr lang="en-US" sz="28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𝒌𝒎</m:t>
                            </m:r>
                            <m:r>
                              <a:rPr lang="fa-IR" sz="28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  </m:t>
                            </m:r>
                          </m:e>
                          <m:e>
                            <m:r>
                              <a:rPr lang="fa-IR" sz="2800" b="1" i="1" cap="none" spc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B Nazanin" panose="00000400000000000000" pitchFamily="2" charset="-78"/>
                              </a:rPr>
                              <m:t> </m:t>
                            </m:r>
                          </m:e>
                        </m:eqArr>
                      </m:num>
                      <m:den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𝟎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/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𝟓</m:t>
                        </m:r>
                        <m:r>
                          <a:rPr lang="en-US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𝒉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</m:den>
                    </m:f>
                  </m:oMath>
                </a14:m>
                <a:r>
                  <a:rPr lang="fa-IR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48</a:t>
                </a:r>
                <a:r>
                  <a:rPr lang="fa-IR" sz="4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</a:t>
                </a:r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777" y="2273264"/>
                <a:ext cx="4386558" cy="800027"/>
              </a:xfrm>
              <a:prstGeom prst="rect">
                <a:avLst/>
              </a:prstGeom>
              <a:blipFill>
                <a:blip r:embed="rId5"/>
                <a:stretch>
                  <a:fillRect t="-7634" b="-3282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906924" y="2334818"/>
                <a:ext cx="2276072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0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𝒌𝒎</m:t>
                          </m:r>
                        </m:num>
                        <m:den>
                          <m:r>
                            <a:rPr lang="fa-IR" sz="20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 </m:t>
                          </m:r>
                          <m:r>
                            <a:rPr lang="en-US" sz="20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𝒉</m:t>
                          </m:r>
                        </m:den>
                      </m:f>
                      <m:r>
                        <a:rPr lang="fa-IR" sz="2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شرق</m:t>
                      </m:r>
                      <m:r>
                        <a:rPr lang="fa-IR" sz="2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 </m:t>
                      </m:r>
                      <m:r>
                        <a:rPr lang="fa-IR" sz="2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جنوب</m:t>
                      </m:r>
                      <m:r>
                        <a:rPr lang="fa-IR" sz="2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 </m:t>
                      </m:r>
                      <m:r>
                        <a:rPr lang="fa-IR" sz="2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طرف</m:t>
                      </m:r>
                      <m:r>
                        <a:rPr lang="fa-IR" sz="2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 </m:t>
                      </m:r>
                      <m:r>
                        <a:rPr lang="fa-IR" sz="2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به</m:t>
                      </m:r>
                    </m:oMath>
                  </m:oMathPara>
                </a14:m>
                <a:endParaRPr lang="fa-IR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924" y="2334818"/>
                <a:ext cx="2276072" cy="676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00835" y="4187835"/>
            <a:ext cx="117903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مفهوم فیزیکی:</a:t>
            </a:r>
            <a:r>
              <a:rPr lang="fa-I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خودرو در هر ساعت به طور متوسط 48کیلومتر به مقصد نزدیک تر می شود.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54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8871" y="705158"/>
            <a:ext cx="4307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چکیده مطالب فصل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4545" y="1983194"/>
            <a:ext cx="5936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حل نمونه سوال نهایی فصل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5909" y="3391518"/>
            <a:ext cx="7588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تهیه کننده و مدرس: </a:t>
            </a:r>
            <a:r>
              <a:rPr lang="fa-IR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ستاره عیوضی</a:t>
            </a:r>
            <a:endParaRPr lang="en-US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392" y="5020006"/>
            <a:ext cx="106218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دبیر نمونه دولتی فرزانگان و دبیرستان غیر دولتی رضوان</a:t>
            </a:r>
            <a:endParaRPr lang="en-US" sz="48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06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835" y="1135543"/>
            <a:ext cx="117903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تندی لحظه ای(تندی): </a:t>
            </a:r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به تندی خودرو در هر لحظه گفته می شود.</a:t>
            </a:r>
            <a:endParaRPr lang="en-US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835" y="2978972"/>
            <a:ext cx="117903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4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می دانستید کیلومتر شمار یک خودرو تندی ماشین در هر لحظه برای ما نشان می دهد</a:t>
            </a:r>
            <a:r>
              <a:rPr lang="fa-IR" sz="40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(تندی لحظه ای).</a:t>
            </a:r>
            <a:endParaRPr lang="en-US" sz="40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66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49235" y="532899"/>
            <a:ext cx="31662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انواع حرکت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60408" y="2076305"/>
            <a:ext cx="32896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1- حرکت یکنواخت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0281" y="3209528"/>
            <a:ext cx="101473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اگر تندی لحظه ای ثابت بماند آن را حرکت یکنواخت می گویند </a:t>
            </a:r>
          </a:p>
          <a:p>
            <a:pPr algn="ctr"/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یا تندی لحظه ای = تندی متوسط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52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18151"/>
            <a:ext cx="119201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اگر متحرکی روی مسیر غیر مستقیم با تندی ثابت حرکت کند حرکت آن یکنواخت است</a:t>
            </a:r>
            <a:r>
              <a:rPr lang="fa-IR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(لزوما حرکت یکنواخت روی مسیر مستقیم تنها نیست)</a:t>
            </a:r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.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18964"/>
            <a:ext cx="11920191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نکته مهم:</a:t>
            </a:r>
          </a:p>
          <a:p>
            <a:pPr algn="r"/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اگر حرکت یکنواخت روی مسیر مستقیم انجام شود </a:t>
            </a:r>
            <a:r>
              <a:rPr lang="fa-IR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آن را حرکت </a:t>
            </a:r>
            <a:r>
              <a:rPr lang="fa-IR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یکنواخت روی خط راست می گویند.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2566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904" y="408869"/>
            <a:ext cx="119201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سوال امتحانی: </a:t>
            </a:r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در جمله زیر غلط علمی وجود دارد، آن را پیدا کرده و تصحیح</a:t>
            </a:r>
          </a:p>
          <a:p>
            <a:pPr algn="r">
              <a:lnSpc>
                <a:spcPct val="150000"/>
              </a:lnSpc>
            </a:pPr>
            <a:r>
              <a:rPr lang="fa-I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کنید.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79786"/>
            <a:ext cx="120560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اگر خودرویی روی مسیر غیرمستقیم(مثلا دور یک </a:t>
            </a:r>
            <a:r>
              <a:rPr lang="fa-IR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میدان</a:t>
            </a:r>
            <a:r>
              <a:rPr lang="fa-IR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) </a:t>
            </a:r>
            <a:r>
              <a:rPr lang="fa-IR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 تندی ثابت حرکت کند حرکت آن شتابدار است.</a:t>
            </a:r>
            <a:endParaRPr lang="en-US" sz="4000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77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12716" y="431821"/>
            <a:ext cx="545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سرعت(سرعت لحظه ای):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647" y="2352249"/>
            <a:ext cx="115227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اگر هم اندازه </a:t>
            </a:r>
            <a:r>
              <a:rPr lang="fa-IR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تندی</a:t>
            </a:r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و هم </a:t>
            </a:r>
            <a:r>
              <a:rPr lang="fa-IR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جهت حرکت </a:t>
            </a:r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جسم را بدانیم </a:t>
            </a:r>
          </a:p>
          <a:p>
            <a:pPr algn="ctr"/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سرعت را درواقع می توانیم بیان کنیم</a:t>
            </a:r>
            <a:endParaRPr lang="en-US" sz="5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62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989" y="684814"/>
            <a:ext cx="11253360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7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به عبارتی:</a:t>
            </a:r>
          </a:p>
          <a:p>
            <a:pPr algn="ctr"/>
            <a:endParaRPr lang="fa-IR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ctr"/>
            <a:endParaRPr lang="fa-IR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ctr"/>
            <a:r>
              <a:rPr lang="fa-IR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اندازه تندی</a:t>
            </a:r>
            <a:r>
              <a:rPr lang="fa-IR" sz="8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+</a:t>
            </a:r>
            <a:r>
              <a:rPr lang="fa-IR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جهت حرکت</a:t>
            </a:r>
            <a:r>
              <a:rPr lang="fa-IR" sz="8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=</a:t>
            </a:r>
            <a:r>
              <a:rPr lang="fa-IR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سرعت</a:t>
            </a:r>
          </a:p>
          <a:p>
            <a:pPr algn="ctr"/>
            <a:endParaRPr lang="fa-IR" sz="5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ctr"/>
            <a:endParaRPr lang="en-US" sz="5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12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99809" y="304508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نتیجه مهم: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51837"/>
            <a:ext cx="121655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پس سرعت کمیتی است که هم دارای</a:t>
            </a:r>
            <a:r>
              <a:rPr lang="fa-IR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54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اندازه</a:t>
            </a:r>
            <a:r>
              <a:rPr lang="fa-IR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و </a:t>
            </a:r>
            <a:r>
              <a:rPr lang="fa-IR" sz="54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جهت</a:t>
            </a:r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است</a:t>
            </a:r>
          </a:p>
          <a:p>
            <a:pPr algn="ctr"/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و لی تندی دارای </a:t>
            </a:r>
            <a:r>
              <a:rPr lang="fa-IR" sz="54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اندازه</a:t>
            </a:r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است</a:t>
            </a:r>
            <a:endParaRPr lang="en-US" sz="5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47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08023" y="280455"/>
            <a:ext cx="4097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2- حرکت شتابدار: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28781"/>
            <a:ext cx="12075458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حرکتی که سرعت جسم تغییر می کند</a:t>
            </a:r>
          </a:p>
          <a:p>
            <a:pPr algn="ctr"/>
            <a:r>
              <a:rPr lang="fa-I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(مثل شروع حرکت، </a:t>
            </a:r>
            <a:r>
              <a:rPr lang="fa-IR" sz="440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افزایش سرعت،کاهش سرعت،تغییرجهت حرکت)</a:t>
            </a:r>
            <a:endParaRPr lang="en-US" sz="4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83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6164" y="329334"/>
            <a:ext cx="120754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سوال امتحانی:</a:t>
            </a:r>
            <a:endParaRPr lang="en-US" sz="48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538"/>
            <a:ext cx="12192000" cy="30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67426" y="426494"/>
            <a:ext cx="12192000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مفهوم شتاب:</a:t>
            </a:r>
            <a:endParaRPr lang="en-US" sz="5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r"/>
            <a:endParaRPr lang="fa-IR" sz="5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r"/>
            <a:endParaRPr lang="fa-IR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ctr"/>
            <a:r>
              <a:rPr lang="fa-IR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نشان دهنده تغییرات سرعت در واحد زمان است.</a:t>
            </a:r>
          </a:p>
          <a:p>
            <a:pPr algn="r"/>
            <a:endParaRPr lang="fa-IR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r"/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77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15198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28912" y="301408"/>
            <a:ext cx="27655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سوال امتحانی: 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2950" y="1802563"/>
            <a:ext cx="97914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الف) در شکل مقابل متحرک چند متر مسافت طی کرده است؟</a:t>
            </a:r>
          </a:p>
          <a:p>
            <a:pPr algn="r"/>
            <a:r>
              <a:rPr lang="fa-I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است.)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B</a:t>
            </a:r>
            <a:r>
              <a:rPr lang="fa-I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ونقطه پایانی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A</a:t>
            </a:r>
            <a:r>
              <a:rPr lang="fa-I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(نقطه شروع نقطه 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6514" y="4442669"/>
            <a:ext cx="66078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ب) بردار جابجایی را در شکل نشان دهید.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2353" y="3012143"/>
            <a:ext cx="0" cy="126402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2353" y="3012143"/>
            <a:ext cx="108921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36422" y="3012143"/>
            <a:ext cx="268941" cy="6320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005363" y="3012142"/>
            <a:ext cx="751284" cy="63201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56647" y="3012142"/>
            <a:ext cx="0" cy="11429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1881" y="4276164"/>
            <a:ext cx="340944" cy="5961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86175" y="4276164"/>
            <a:ext cx="340944" cy="5961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8797" y="3644153"/>
            <a:ext cx="1107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40m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8735" y="2550477"/>
            <a:ext cx="1107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200m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3953664">
            <a:off x="1423589" y="3034410"/>
            <a:ext cx="110728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300m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19160196">
            <a:off x="1827364" y="3398975"/>
            <a:ext cx="11072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400m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12703" y="3468271"/>
            <a:ext cx="1107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300m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0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10618" y="1333928"/>
                <a:ext cx="8477001" cy="14525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b="1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48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شتاب متوسط</a:t>
                </a:r>
                <a:r>
                  <a:rPr lang="en-US" sz="4800" b="1" cap="none" spc="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سرعت</m:t>
                        </m:r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تغییرات</m:t>
                        </m:r>
                      </m:num>
                      <m:den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سرعت</m:t>
                        </m:r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تغییرات</m:t>
                        </m:r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زمان</m:t>
                        </m:r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4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مدت</m:t>
                        </m:r>
                      </m:den>
                    </m:f>
                  </m:oMath>
                </a14:m>
                <a:endParaRPr lang="en-US" sz="48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618" y="1333928"/>
                <a:ext cx="8477001" cy="1452577"/>
              </a:xfrm>
              <a:prstGeom prst="rect">
                <a:avLst/>
              </a:prstGeom>
              <a:blipFill>
                <a:blip r:embed="rId3"/>
                <a:stretch>
                  <a:fillRect b="-84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3655" y="4120433"/>
            <a:ext cx="11372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سرعت قبلی(اولیه) </a:t>
            </a:r>
            <a:r>
              <a:rPr lang="fa-IR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-</a:t>
            </a:r>
            <a:r>
              <a:rPr lang="fa-I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سرعت جدید(فعلی)</a:t>
            </a:r>
            <a:r>
              <a:rPr lang="fa-IR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=</a:t>
            </a:r>
            <a:r>
              <a:rPr lang="fa-I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تغییرات سرعت</a:t>
            </a:r>
            <a:endParaRPr lang="en-US" sz="40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63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30218" y="115104"/>
            <a:ext cx="59710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سوال امتحانی:</a:t>
            </a:r>
            <a:endParaRPr lang="en-US" sz="36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80984"/>
            <a:ext cx="12067008" cy="25160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راننده ای در یک مسیر مستقیم و روبه شرق سرعت خودرویی را در مدت 5ثانیه از 18کیلومتر بر ساعت به 72کیلومتر بر ساعت رسانده است. شتاب متوسط خودرو را برحسب متر برمربع ثانیه حساب کنید.</a:t>
            </a:r>
          </a:p>
        </p:txBody>
      </p:sp>
    </p:spTree>
    <p:extLst>
      <p:ext uri="{BB962C8B-B14F-4D97-AF65-F5344CB8AC3E}">
        <p14:creationId xmlns:p14="http://schemas.microsoft.com/office/powerpoint/2010/main" val="8942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57573" y="1958783"/>
                <a:ext cx="604653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𝒌𝒎</m:t>
                          </m:r>
                        </m:num>
                        <m:den>
                          <m:r>
                            <a:rPr lang="fa-IR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 </m:t>
                          </m:r>
                          <m:r>
                            <a:rPr lang="en-US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573" y="1958783"/>
                <a:ext cx="604653" cy="61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92764" y="1069117"/>
            <a:ext cx="2313454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5=زمان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s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18= سرعت قبلی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310" y="2768723"/>
            <a:ext cx="2318263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72=سرعت جدید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شتاب متوسط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=?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74424" y="3676249"/>
                <a:ext cx="463588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𝒎</m:t>
                          </m:r>
                        </m:num>
                        <m:den>
                          <m:r>
                            <a:rPr lang="fa-IR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 </m:t>
                          </m:r>
                          <m:r>
                            <a:rPr lang="en-US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424" y="3676249"/>
                <a:ext cx="463588" cy="570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57573" y="3027900"/>
                <a:ext cx="604653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𝒌𝒎</m:t>
                          </m:r>
                        </m:num>
                        <m:den>
                          <m:r>
                            <a:rPr lang="fa-IR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 </m:t>
                          </m:r>
                          <m:r>
                            <a:rPr lang="en-US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573" y="3027900"/>
                <a:ext cx="604653" cy="61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92161" y="1069116"/>
                <a:ext cx="5662127" cy="150810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سرعت قبلی - سرعت جدید=تغییرات سرعت</a:t>
                </a:r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   720/8= تغییرات سرعت</a:t>
                </a:r>
                <a14:m>
                  <m:oMath xmlns:m="http://schemas.openxmlformats.org/officeDocument/2006/math">
                    <m:r>
                      <a:rPr lang="fa-IR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÷</m:t>
                    </m:r>
                  </m:oMath>
                </a14:m>
                <a:r>
                  <a:rPr lang="en-US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15= 3/6</a:t>
                </a:r>
                <a:endPara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161" y="1069116"/>
                <a:ext cx="5662127" cy="1508105"/>
              </a:xfrm>
              <a:prstGeom prst="rect">
                <a:avLst/>
              </a:prstGeom>
              <a:blipFill>
                <a:blip r:embed="rId6"/>
                <a:stretch>
                  <a:fillRect l="-3122" r="-2153" b="-1532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06562" y="2019696"/>
                <a:ext cx="495649" cy="49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a-IR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𝒌𝒎</m:t>
                        </m:r>
                      </m:num>
                      <m:den>
                        <m:r>
                          <a:rPr lang="fa-IR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en-US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𝒉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fa-I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562" y="2019696"/>
                <a:ext cx="495649" cy="496611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632146" y="2019696"/>
                <a:ext cx="510076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a-IR" sz="28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28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𝒎</m:t>
                        </m:r>
                      </m:num>
                      <m:den>
                        <m:r>
                          <a:rPr lang="fa-IR" sz="28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en-US" sz="28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𝒔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endParaRPr lang="fa-IR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146" y="2019696"/>
                <a:ext cx="510076" cy="6669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/>
          <p:cNvSpPr/>
          <p:nvPr/>
        </p:nvSpPr>
        <p:spPr>
          <a:xfrm>
            <a:off x="4692161" y="3385643"/>
            <a:ext cx="2060620" cy="1722549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5073125" y="4443211"/>
            <a:ext cx="12761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</p:cNvCxnSpPr>
          <p:nvPr/>
        </p:nvCxnSpPr>
        <p:spPr>
          <a:xfrm flipV="1">
            <a:off x="5722471" y="4443211"/>
            <a:ext cx="0" cy="6649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86481" y="3634789"/>
            <a:ext cx="67197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تغییرات</a:t>
            </a:r>
          </a:p>
          <a:p>
            <a:pPr>
              <a:lnSpc>
                <a:spcPct val="150000"/>
              </a:lnSpc>
            </a:pPr>
            <a:r>
              <a:rPr lang="fa-IR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سرعت</a:t>
            </a:r>
            <a:endParaRPr 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72873" y="4459298"/>
            <a:ext cx="550151" cy="5155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زمان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12161" y="4312074"/>
            <a:ext cx="635110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شتاب </a:t>
            </a:r>
          </a:p>
          <a:p>
            <a:pPr algn="ctr">
              <a:lnSpc>
                <a:spcPct val="150000"/>
              </a:lnSpc>
            </a:pPr>
            <a:r>
              <a:rPr lang="fa-IR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متوسط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051485" y="3385643"/>
                <a:ext cx="3640740" cy="65928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0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شتاب متوسط</a:t>
                </a:r>
                <a:r>
                  <a:rPr lang="en-US" sz="2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سرعت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تغییرات</m:t>
                        </m:r>
                      </m:num>
                      <m:den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سرعت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تغییرات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زمان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مدت</m:t>
                        </m:r>
                      </m:den>
                    </m:f>
                  </m:oMath>
                </a14:m>
                <a:endParaRPr lang="en-US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485" y="3385643"/>
                <a:ext cx="3640740" cy="659283"/>
              </a:xfrm>
              <a:prstGeom prst="rect">
                <a:avLst/>
              </a:prstGeom>
              <a:blipFill>
                <a:blip r:embed="rId9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010366" y="4492832"/>
                <a:ext cx="2993128" cy="7210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شتاب متوسط</a:t>
                </a:r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𝟏𝟓</m:t>
                        </m:r>
                      </m:num>
                      <m:den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8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𝟓</m:t>
                        </m:r>
                      </m:den>
                    </m:f>
                  </m:oMath>
                </a14:m>
                <a:r>
                  <a:rPr lang="fa-IR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3 =</a:t>
                </a:r>
                <a:endParaRPr 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66" y="4492832"/>
                <a:ext cx="2993128" cy="721031"/>
              </a:xfrm>
              <a:prstGeom prst="rect">
                <a:avLst/>
              </a:prstGeom>
              <a:blipFill>
                <a:blip r:embed="rId10"/>
                <a:stretch>
                  <a:fillRect r="-4684" b="-2203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844212" y="4546949"/>
                <a:ext cx="559769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a-IR" sz="28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28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𝒎</m:t>
                        </m:r>
                      </m:num>
                      <m:den>
                        <m:r>
                          <a:rPr lang="fa-IR" sz="28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en-US" sz="28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𝒔</m:t>
                        </m:r>
                        <m:r>
                          <a:rPr lang="en-US" sz="2800" b="1" i="1" baseline="3000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endParaRPr lang="fa-IR" sz="28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212" y="4546949"/>
                <a:ext cx="559769" cy="6669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5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9"/>
          <a:stretch/>
        </p:blipFill>
        <p:spPr>
          <a:xfrm>
            <a:off x="10107889" y="0"/>
            <a:ext cx="2084111" cy="24469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20" y="2255086"/>
            <a:ext cx="11125160" cy="37279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واحد شتاب متوسط معمولا     است، یعنی </a:t>
            </a:r>
          </a:p>
          <a:p>
            <a:pPr algn="ctr">
              <a:lnSpc>
                <a:spcPct val="150000"/>
              </a:lnSpc>
            </a:pPr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تغییرات سرعت معمولا باید     باشد و واحد زمان هم</a:t>
            </a:r>
          </a:p>
          <a:p>
            <a:pPr algn="ctr">
              <a:lnSpc>
                <a:spcPct val="150000"/>
              </a:lnSpc>
            </a:pPr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ثانیه باشد.   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18970" y="2502942"/>
                <a:ext cx="829073" cy="1077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a-IR" sz="48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48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𝒎</m:t>
                        </m:r>
                      </m:num>
                      <m:den>
                        <m:r>
                          <a:rPr lang="fa-IR" sz="48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en-US" sz="48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𝒔</m:t>
                        </m:r>
                        <m:r>
                          <a:rPr lang="en-US" sz="4800" b="1" i="1" baseline="3000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 smtClean="0"/>
                  <a:t> </a:t>
                </a:r>
                <a:endParaRPr lang="fa-IR" sz="4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970" y="2502942"/>
                <a:ext cx="829073" cy="1077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41169" y="3812173"/>
                <a:ext cx="740908" cy="1077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a-IR" sz="48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48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𝒎</m:t>
                        </m:r>
                      </m:num>
                      <m:den>
                        <m:r>
                          <a:rPr lang="fa-IR" sz="48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en-US" sz="48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𝒔</m:t>
                        </m:r>
                      </m:den>
                    </m:f>
                  </m:oMath>
                </a14:m>
                <a:r>
                  <a:rPr lang="en-US" sz="4800" dirty="0" smtClean="0"/>
                  <a:t> </a:t>
                </a:r>
                <a:endParaRPr lang="fa-IR" sz="4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169" y="3812173"/>
                <a:ext cx="740908" cy="1077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7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30218" y="115104"/>
            <a:ext cx="59710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سوال امتحانی:</a:t>
            </a:r>
            <a:endParaRPr lang="en-US" sz="36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80984"/>
            <a:ext cx="120670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موتور سواری در مسیر مستقیم از حال سکون سرعت حرکت می کند و پس از 6 ثانیه</a:t>
            </a:r>
          </a:p>
          <a:p>
            <a:pPr algn="r">
              <a:lnSpc>
                <a:spcPct val="150000"/>
              </a:lnSpc>
            </a:pP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سرعت آن به 54 کیلومتر بر ساعت به طرف شمال شرق می رسد.</a:t>
            </a:r>
          </a:p>
          <a:p>
            <a:pPr algn="r">
              <a:lnSpc>
                <a:spcPct val="150000"/>
              </a:lnSpc>
            </a:pP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شتاب متوسط موتور سوار را حساب کنید.</a:t>
            </a:r>
          </a:p>
        </p:txBody>
      </p:sp>
    </p:spTree>
    <p:extLst>
      <p:ext uri="{BB962C8B-B14F-4D97-AF65-F5344CB8AC3E}">
        <p14:creationId xmlns:p14="http://schemas.microsoft.com/office/powerpoint/2010/main" val="345063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764" y="1069117"/>
            <a:ext cx="41424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 0 = سرعت اولیه = حال سکون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6 = زمان تغییرات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S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  54 = سرعت متوسط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40908" y="2759002"/>
                <a:ext cx="604653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𝒌𝒎</m:t>
                          </m:r>
                        </m:num>
                        <m:den>
                          <m:r>
                            <a:rPr lang="fa-IR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 </m:t>
                          </m:r>
                          <m:r>
                            <a:rPr lang="en-US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908" y="2759002"/>
                <a:ext cx="604653" cy="61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92161" y="1069116"/>
                <a:ext cx="5662127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سرعت قبلی - سرعت جدید=تغییرات سرعت</a:t>
                </a:r>
                <a:endParaRPr lang="fa-IR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a-IR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- 54= تغییرات سرعت</a:t>
                </a:r>
                <a:r>
                  <a:rPr lang="fa-IR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fa-IR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 </m:t>
                    </m:r>
                  </m:oMath>
                </a14:m>
                <a:r>
                  <a:rPr lang="fa-IR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54</a:t>
                </a:r>
                <a:r>
                  <a:rPr lang="fa-IR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0</a:t>
                </a:r>
                <a14:m>
                  <m:oMath xmlns:m="http://schemas.openxmlformats.org/officeDocument/2006/math">
                    <m:r>
                      <a:rPr lang="fa-IR" sz="3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÷</m:t>
                    </m:r>
                  </m:oMath>
                </a14:m>
                <a:r>
                  <a:rPr lang="fa-IR" sz="3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15=3/6</a:t>
                </a:r>
                <a:endPara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161" y="1069116"/>
                <a:ext cx="5662127" cy="1569660"/>
              </a:xfrm>
              <a:prstGeom prst="rect">
                <a:avLst/>
              </a:prstGeom>
              <a:blipFill>
                <a:blip r:embed="rId4"/>
                <a:stretch>
                  <a:fillRect l="-3122" r="-2153" b="-1085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051961" y="2020337"/>
                <a:ext cx="463588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𝒎</m:t>
                          </m:r>
                        </m:num>
                        <m:den>
                          <m:r>
                            <a:rPr lang="fa-IR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 </m:t>
                          </m:r>
                          <m:r>
                            <a:rPr lang="en-US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961" y="2020337"/>
                <a:ext cx="463588" cy="5706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28009" y="3192460"/>
                <a:ext cx="3640740" cy="65928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0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شتاب متوسط</a:t>
                </a:r>
                <a:r>
                  <a:rPr lang="en-US" sz="2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سرعت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تغییرات</m:t>
                        </m:r>
                      </m:num>
                      <m:den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سرعت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تغییرات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زمان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0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مدت</m:t>
                        </m:r>
                      </m:den>
                    </m:f>
                  </m:oMath>
                </a14:m>
                <a:endParaRPr lang="en-US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009" y="3192460"/>
                <a:ext cx="3640740" cy="659283"/>
              </a:xfrm>
              <a:prstGeom prst="rect">
                <a:avLst/>
              </a:prstGeom>
              <a:blipFill>
                <a:blip r:embed="rId6"/>
                <a:stretch>
                  <a:fillRect b="-463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17539" y="4387872"/>
                <a:ext cx="2214068" cy="6312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8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 </a:t>
                </a:r>
                <a:r>
                  <a:rPr lang="fa-IR" sz="24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شتاب متوسط</a:t>
                </a:r>
                <a:r>
                  <a:rPr lang="en-US" sz="24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fa-IR" sz="24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𝟏𝟓</m:t>
                        </m:r>
                      </m:num>
                      <m:den>
                        <m:r>
                          <a:rPr lang="fa-IR" sz="24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r>
                          <a:rPr lang="fa-IR" sz="2400" b="1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39" y="4387872"/>
                <a:ext cx="2214068" cy="631263"/>
              </a:xfrm>
              <a:prstGeom prst="rect">
                <a:avLst/>
              </a:prstGeom>
              <a:blipFill>
                <a:blip r:embed="rId7"/>
                <a:stretch>
                  <a:fillRect b="-300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346300" y="4292300"/>
                <a:ext cx="370614" cy="411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12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12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𝒎</m:t>
                          </m:r>
                        </m:num>
                        <m:den>
                          <m:r>
                            <a:rPr lang="fa-IR" sz="12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 </m:t>
                          </m:r>
                          <m:r>
                            <a:rPr lang="en-US" sz="12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fa-IR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00" y="4292300"/>
                <a:ext cx="370614" cy="411203"/>
              </a:xfrm>
              <a:prstGeom prst="rect">
                <a:avLst/>
              </a:prstGeom>
              <a:blipFill>
                <a:blip r:embed="rId8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374352" y="4742815"/>
                <a:ext cx="3145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𝑺</m:t>
                      </m:r>
                    </m:oMath>
                  </m:oMathPara>
                </a14:m>
                <a:endParaRPr lang="fa-IR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352" y="4742815"/>
                <a:ext cx="31450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32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62627" y="481712"/>
            <a:ext cx="20233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نکته پایانی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29339" y="2827056"/>
            <a:ext cx="16898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در شتاب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474299" y="1421247"/>
            <a:ext cx="1488328" cy="3581060"/>
          </a:xfrm>
          <a:prstGeom prst="rightBrace">
            <a:avLst>
              <a:gd name="adj1" fmla="val 2996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118506" y="1095355"/>
                <a:ext cx="8690392" cy="65178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a-IR" sz="32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سرعت قبلی باشد تغییرات سرعت مثبت می شود</a:t>
                </a:r>
                <a14:m>
                  <m:oMath xmlns:m="http://schemas.openxmlformats.org/officeDocument/2006/math">
                    <m:r>
                      <a:rPr lang="fa-IR" sz="32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&lt;</m:t>
                    </m:r>
                    <m:r>
                      <a:rPr lang="fa-IR" sz="32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جدید</m:t>
                    </m:r>
                    <m:r>
                      <a:rPr lang="fa-IR" sz="32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 </m:t>
                    </m:r>
                    <m:r>
                      <a:rPr lang="fa-IR" sz="32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سرعت</m:t>
                    </m:r>
                    <m:r>
                      <a:rPr lang="fa-IR" sz="32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 </m:t>
                    </m:r>
                    <m:r>
                      <a:rPr lang="fa-IR" sz="32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اگر</m:t>
                    </m:r>
                  </m:oMath>
                </a14:m>
                <a:endParaRPr lang="fa-IR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506" y="1095355"/>
                <a:ext cx="8690392" cy="651781"/>
              </a:xfrm>
              <a:prstGeom prst="rect">
                <a:avLst/>
              </a:prstGeom>
              <a:blipFill>
                <a:blip r:embed="rId3"/>
                <a:stretch>
                  <a:fillRect l="-1684" t="-5607" b="-3364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Arrow 8"/>
          <p:cNvSpPr/>
          <p:nvPr/>
        </p:nvSpPr>
        <p:spPr>
          <a:xfrm>
            <a:off x="7743773" y="1909482"/>
            <a:ext cx="1252309" cy="510989"/>
          </a:xfrm>
          <a:prstGeom prst="leftArrow">
            <a:avLst>
              <a:gd name="adj1" fmla="val 50000"/>
              <a:gd name="adj2" fmla="val 6052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5767007" y="1835696"/>
            <a:ext cx="19175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شتاب افزاینده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88049" y="4537231"/>
                <a:ext cx="8659935" cy="65178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a-IR" sz="32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B Nazanin" panose="00000400000000000000" pitchFamily="2" charset="-78"/>
                  </a:rPr>
                  <a:t>سرعت قبلی باشد تغییرات سرعت منفی می شود</a:t>
                </a:r>
                <a14:m>
                  <m:oMath xmlns:m="http://schemas.openxmlformats.org/officeDocument/2006/math">
                    <m:r>
                      <a:rPr lang="fa-IR" sz="32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&gt;</m:t>
                    </m:r>
                    <m:r>
                      <a:rPr lang="fa-IR" sz="32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جدید</m:t>
                    </m:r>
                    <m:r>
                      <a:rPr lang="fa-IR" sz="32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 </m:t>
                    </m:r>
                    <m:r>
                      <a:rPr lang="fa-IR" sz="32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سرعت</m:t>
                    </m:r>
                    <m:r>
                      <a:rPr lang="fa-IR" sz="32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 </m:t>
                    </m:r>
                    <m:r>
                      <a:rPr lang="fa-IR" sz="32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اگر</m:t>
                    </m:r>
                  </m:oMath>
                </a14:m>
                <a:endParaRPr lang="fa-IR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049" y="4537231"/>
                <a:ext cx="8659935" cy="651781"/>
              </a:xfrm>
              <a:prstGeom prst="rect">
                <a:avLst/>
              </a:prstGeom>
              <a:blipFill>
                <a:blip r:embed="rId4"/>
                <a:stretch>
                  <a:fillRect l="-1690" t="-4673" b="-3364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Arrow 11"/>
          <p:cNvSpPr/>
          <p:nvPr/>
        </p:nvSpPr>
        <p:spPr>
          <a:xfrm>
            <a:off x="7370670" y="5419164"/>
            <a:ext cx="1252309" cy="510989"/>
          </a:xfrm>
          <a:prstGeom prst="leftArrow">
            <a:avLst>
              <a:gd name="adj1" fmla="val 50000"/>
              <a:gd name="adj2" fmla="val 6052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5482813" y="5419164"/>
            <a:ext cx="1858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شتاب کاهنده</a:t>
            </a:r>
          </a:p>
        </p:txBody>
      </p:sp>
    </p:spTree>
    <p:extLst>
      <p:ext uri="{BB962C8B-B14F-4D97-AF65-F5344CB8AC3E}">
        <p14:creationId xmlns:p14="http://schemas.microsoft.com/office/powerpoint/2010/main" val="20444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8966" y="752168"/>
            <a:ext cx="947406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پایان فصل چهارم</a:t>
            </a:r>
            <a:endParaRPr 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429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2050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040" y="1336399"/>
            <a:ext cx="88761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طول مسیر های پیموده شده را جمع می کنیم= </a:t>
            </a:r>
            <a:r>
              <a:rPr lang="fa-IR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مسافت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40" y="2470434"/>
            <a:ext cx="72362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1600=300+400+300+200+400</a:t>
            </a:r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= </a:t>
            </a:r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مسافت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03" y="3567983"/>
            <a:ext cx="93105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بایک بردار نقطه شروع را به پایان وصل می کند= جابجایی</a:t>
            </a:r>
            <a:endParaRPr lang="en-US" sz="40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13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61672" y="162338"/>
            <a:ext cx="1079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نتیجه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5299" y="2581420"/>
            <a:ext cx="23455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مسیر حرکت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8474299" y="1648496"/>
            <a:ext cx="1081825" cy="2768958"/>
          </a:xfrm>
          <a:prstGeom prst="rightBrace">
            <a:avLst>
              <a:gd name="adj1" fmla="val 2142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1081825" y="1203380"/>
            <a:ext cx="73924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مسافت: </a:t>
            </a:r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طول مسیر های پیموده شده از مبدا تا مقصد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1673" y="4063511"/>
            <a:ext cx="74826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جابجایی: </a:t>
            </a:r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برداری که نقطه شروع را به پایان </a:t>
            </a:r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وصل می </a:t>
            </a:r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کند.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71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42645" y="497189"/>
            <a:ext cx="17027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8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نکته:</a:t>
            </a:r>
            <a:endParaRPr lang="en-US" sz="8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670" y="2967335"/>
            <a:ext cx="119346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به پاره خط  جهت دار                 </a:t>
            </a:r>
            <a:r>
              <a:rPr lang="fa-IR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بردار</a:t>
            </a:r>
            <a:r>
              <a:rPr lang="fa-IR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می گویند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05330" y="3606085"/>
            <a:ext cx="2717442" cy="128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9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3401"/>
            <a:ext cx="11842896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شباهت مسافت و جابجایی:</a:t>
            </a:r>
          </a:p>
          <a:p>
            <a:pPr algn="r"/>
            <a:r>
              <a:rPr lang="fa-I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  <a:endParaRPr lang="fa-IR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ctr"/>
            <a:r>
              <a:rPr lang="fa-I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یکای(واحد) آن ها شبیه هم است. معمولا درحرکت متر و کیلومتر </a:t>
            </a:r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است.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89965" y="3650700"/>
            <a:ext cx="12232861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تفاوت مسافت و جابجایی:</a:t>
            </a:r>
          </a:p>
          <a:p>
            <a:pPr algn="r"/>
            <a:r>
              <a:rPr lang="fa-I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  <a:endParaRPr lang="fa-IR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  <a:p>
            <a:pPr algn="r"/>
            <a:r>
              <a:rPr lang="fa-I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جابجایی کمیت برداری(جهت بردار) است، ولی مسافت کمیت بدون جهت (نرده ای) است.</a:t>
            </a:r>
          </a:p>
        </p:txBody>
      </p:sp>
    </p:spTree>
    <p:extLst>
      <p:ext uri="{BB962C8B-B14F-4D97-AF65-F5344CB8AC3E}">
        <p14:creationId xmlns:p14="http://schemas.microsoft.com/office/powerpoint/2010/main" val="2123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40000" contrast="-20000"/>
          </a:blip>
          <a:srcRect l="14582" t="34852" r="14390" b="10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28912" y="301408"/>
            <a:ext cx="27655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سوال امتحانی: 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1318" y="1738168"/>
            <a:ext cx="120357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یک جسم باید چگونه حرکت کند تا مسافت طی شده توسط آن با اندازه بردار</a:t>
            </a:r>
          </a:p>
          <a:p>
            <a:pPr algn="r"/>
            <a:r>
              <a:rPr lang="fa-I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جابجایی اش یکسان باشد؟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145" y="4251917"/>
            <a:ext cx="116317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4000" b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هرگاه جسم روی خط راست حرکت کند و هنگام حرکت تغییر جهت ندهد.</a:t>
            </a:r>
            <a:endParaRPr lang="en-US" sz="40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60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1351</Words>
  <Application>Microsoft Office PowerPoint</Application>
  <PresentationFormat>Widescreen</PresentationFormat>
  <Paragraphs>277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Calibri</vt:lpstr>
      <vt:lpstr>Times New Roman</vt:lpstr>
      <vt:lpstr>Calibri Light</vt:lpstr>
      <vt:lpstr>B Nazanin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Entekhabat</dc:creator>
  <cp:lastModifiedBy>Entekhabat</cp:lastModifiedBy>
  <cp:revision>49</cp:revision>
  <dcterms:created xsi:type="dcterms:W3CDTF">2021-05-22T19:58:54Z</dcterms:created>
  <dcterms:modified xsi:type="dcterms:W3CDTF">2021-05-25T21:34:53Z</dcterms:modified>
</cp:coreProperties>
</file>