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7" r:id="rId21"/>
    <p:sldId id="278" r:id="rId22"/>
    <p:sldId id="288" r:id="rId23"/>
    <p:sldId id="289" r:id="rId24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arzad" initials="F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5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8-02-28T00:00:26.375" idx="1">
    <p:pos x="5750" y="10"/>
    <p:text/>
  </p:cm>
</p:cmLst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8C9FA8E-3A0A-4099-A8D1-0DE8E43C2229}" type="datetimeFigureOut">
              <a:rPr lang="fa-IR" smtClean="0"/>
              <a:t>1439/06/20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EDE8991-C49B-4A63-BA11-95F7D199C79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C9FA8E-3A0A-4099-A8D1-0DE8E43C2229}" type="datetimeFigureOut">
              <a:rPr lang="fa-IR" smtClean="0"/>
              <a:t>1439/06/20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DE8991-C49B-4A63-BA11-95F7D199C79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C9FA8E-3A0A-4099-A8D1-0DE8E43C2229}" type="datetimeFigureOut">
              <a:rPr lang="fa-IR" smtClean="0"/>
              <a:t>1439/06/20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DE8991-C49B-4A63-BA11-95F7D199C79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C9FA8E-3A0A-4099-A8D1-0DE8E43C2229}" type="datetimeFigureOut">
              <a:rPr lang="fa-IR" smtClean="0"/>
              <a:t>1439/06/20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DE8991-C49B-4A63-BA11-95F7D199C799}" type="slidenum">
              <a:rPr lang="fa-IR" smtClean="0"/>
              <a:t>‹#›</a:t>
            </a:fld>
            <a:endParaRPr lang="fa-I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C9FA8E-3A0A-4099-A8D1-0DE8E43C2229}" type="datetimeFigureOut">
              <a:rPr lang="fa-IR" smtClean="0"/>
              <a:t>1439/06/20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DE8991-C49B-4A63-BA11-95F7D199C799}" type="slidenum">
              <a:rPr lang="fa-IR" smtClean="0"/>
              <a:t>‹#›</a:t>
            </a:fld>
            <a:endParaRPr lang="fa-I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C9FA8E-3A0A-4099-A8D1-0DE8E43C2229}" type="datetimeFigureOut">
              <a:rPr lang="fa-IR" smtClean="0"/>
              <a:t>1439/06/20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DE8991-C49B-4A63-BA11-95F7D199C799}" type="slidenum">
              <a:rPr lang="fa-IR" smtClean="0"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C9FA8E-3A0A-4099-A8D1-0DE8E43C2229}" type="datetimeFigureOut">
              <a:rPr lang="fa-IR" smtClean="0"/>
              <a:t>1439/06/20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DE8991-C49B-4A63-BA11-95F7D199C799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C9FA8E-3A0A-4099-A8D1-0DE8E43C2229}" type="datetimeFigureOut">
              <a:rPr lang="fa-IR" smtClean="0"/>
              <a:t>1439/06/20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DE8991-C49B-4A63-BA11-95F7D199C799}" type="slidenum">
              <a:rPr lang="fa-IR" smtClean="0"/>
              <a:t>‹#›</a:t>
            </a:fld>
            <a:endParaRPr lang="fa-I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8C9FA8E-3A0A-4099-A8D1-0DE8E43C2229}" type="datetimeFigureOut">
              <a:rPr lang="fa-IR" smtClean="0"/>
              <a:t>1439/06/20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DE8991-C49B-4A63-BA11-95F7D199C799}" type="slidenum">
              <a:rPr lang="fa-IR" smtClean="0"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8C9FA8E-3A0A-4099-A8D1-0DE8E43C2229}" type="datetimeFigureOut">
              <a:rPr lang="fa-IR" smtClean="0"/>
              <a:t>1439/06/20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DE8991-C49B-4A63-BA11-95F7D199C799}" type="slidenum">
              <a:rPr lang="fa-IR" smtClean="0"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8C9FA8E-3A0A-4099-A8D1-0DE8E43C2229}" type="datetimeFigureOut">
              <a:rPr lang="fa-IR" smtClean="0"/>
              <a:t>1439/06/20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EDE8991-C49B-4A63-BA11-95F7D199C799}" type="slidenum">
              <a:rPr lang="fa-IR" smtClean="0"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8C9FA8E-3A0A-4099-A8D1-0DE8E43C2229}" type="datetimeFigureOut">
              <a:rPr lang="fa-IR" smtClean="0"/>
              <a:t>1439/06/20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EDE8991-C49B-4A63-BA11-95F7D199C799}" type="slidenum">
              <a:rPr lang="fa-IR" smtClean="0"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091"/>
            <a:ext cx="9144001" cy="7254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97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2800" dirty="0" smtClean="0"/>
              <a:t>2-تهديد </a:t>
            </a:r>
            <a:r>
              <a:rPr lang="fa-IR" sz="2800" dirty="0"/>
              <a:t>نرم</a:t>
            </a:r>
          </a:p>
          <a:p>
            <a:r>
              <a:rPr lang="fa-IR" sz="1800" dirty="0"/>
              <a:t>پس از ارائه تعاريف مختلف از قدرت نرم لازم است به مقوله تهديد نرم اشاره</a:t>
            </a:r>
          </a:p>
          <a:p>
            <a:r>
              <a:rPr lang="fa-IR" sz="1800" dirty="0"/>
              <a:t>گردد. وقتی بحث از امنیت م یشود یعنی “ فقدان تهدید” علیه سیستم </a:t>
            </a:r>
            <a:r>
              <a:rPr lang="fa-IR" sz="1800" dirty="0" smtClean="0"/>
              <a:t>سیاسی</a:t>
            </a:r>
          </a:p>
          <a:p>
            <a:r>
              <a:rPr lang="fa-IR" sz="1800" dirty="0"/>
              <a:t>فرهنگ، منابع </a:t>
            </a:r>
            <a:r>
              <a:rPr lang="fa-IR" sz="1800" dirty="0" smtClean="0"/>
              <a:t>قدرت&lt; مادی </a:t>
            </a:r>
            <a:r>
              <a:rPr lang="fa-IR" sz="1800" dirty="0"/>
              <a:t>یا </a:t>
            </a:r>
            <a:r>
              <a:rPr lang="fa-IR" sz="1800" dirty="0" smtClean="0"/>
              <a:t>معنوی&gt; </a:t>
            </a:r>
            <a:r>
              <a:rPr lang="fa-IR" sz="1800" dirty="0"/>
              <a:t>و... می باشد. تهدید یعنی لطمه زدن یا</a:t>
            </a:r>
          </a:p>
          <a:p>
            <a:r>
              <a:rPr lang="fa-IR" sz="1800" dirty="0"/>
              <a:t>کاهش ضریب امنیت </a:t>
            </a:r>
            <a:r>
              <a:rPr lang="fa-IR" sz="1800" dirty="0" smtClean="0"/>
              <a:t>&lt;مادی </a:t>
            </a:r>
            <a:r>
              <a:rPr lang="fa-IR" sz="1800" dirty="0"/>
              <a:t>یا </a:t>
            </a:r>
            <a:r>
              <a:rPr lang="fa-IR" sz="1800" dirty="0" smtClean="0"/>
              <a:t>معنوی&gt;یک </a:t>
            </a:r>
            <a:r>
              <a:rPr lang="fa-IR" sz="1800" dirty="0"/>
              <a:t>ملت- کشور می باشد. تهدید سخت</a:t>
            </a:r>
          </a:p>
          <a:p>
            <a:r>
              <a:rPr lang="fa-IR" sz="1800" dirty="0"/>
              <a:t>افزارانه امنیت علیه منابع ملموس </a:t>
            </a:r>
            <a:r>
              <a:rPr lang="fa-IR" sz="1800" dirty="0" smtClean="0"/>
              <a:t>قدرت &lt;مادی&gt;یک </a:t>
            </a:r>
            <a:r>
              <a:rPr lang="fa-IR" sz="1800" dirty="0"/>
              <a:t>کشور مانند مردم، سرزمین،</a:t>
            </a:r>
          </a:p>
          <a:p>
            <a:r>
              <a:rPr lang="fa-IR" sz="1800" dirty="0"/>
              <a:t>منابع و نیروهای مسلح بروز میک‌ند. در حالیک‌ه وقتی بحث از تهدید نرم علیه</a:t>
            </a:r>
          </a:p>
          <a:p>
            <a:r>
              <a:rPr lang="fa-IR" sz="1800" dirty="0"/>
              <a:t>امنیت یک کشور م یشود یعنی تهدید علیه منابع غیر ملموس قدرت </a:t>
            </a:r>
            <a:r>
              <a:rPr lang="fa-IR" sz="1800" dirty="0" smtClean="0"/>
              <a:t>&lt;معنوی&gt;</a:t>
            </a:r>
            <a:endParaRPr lang="fa-IR" sz="1800" dirty="0"/>
          </a:p>
          <a:p>
            <a:r>
              <a:rPr lang="fa-IR" sz="1800" dirty="0"/>
              <a:t>یک کشور مانند سیتم سیاسی، فرهنگ، ایدئولوژی، اعتقادات و دین شکل گرفته</a:t>
            </a:r>
          </a:p>
          <a:p>
            <a:r>
              <a:rPr lang="fa-IR" sz="1800" dirty="0"/>
              <a:t>است. تهدید حالت بین صلح و جنگ است. مرحله قبل جنگ که بعضاً آن را بحران</a:t>
            </a:r>
          </a:p>
          <a:p>
            <a:r>
              <a:rPr lang="fa-IR" sz="1800" dirty="0"/>
              <a:t>نیز می نامند. تهديد نرم در واقع حرکتي است که اگر عملی شود موجب دگرگوني</a:t>
            </a:r>
          </a:p>
          <a:p>
            <a:r>
              <a:rPr lang="fa-IR" sz="1800" dirty="0"/>
              <a:t>هويت، فرهنگ و الگوي رفتاري مورد قبول يک نظام سياسي مي شود</a:t>
            </a:r>
          </a:p>
        </p:txBody>
      </p:sp>
    </p:spTree>
    <p:extLst>
      <p:ext uri="{BB962C8B-B14F-4D97-AF65-F5344CB8AC3E}">
        <p14:creationId xmlns:p14="http://schemas.microsoft.com/office/powerpoint/2010/main" val="3309960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476672"/>
            <a:ext cx="8229600" cy="4525963"/>
          </a:xfrm>
        </p:spPr>
        <p:txBody>
          <a:bodyPr>
            <a:normAutofit/>
          </a:bodyPr>
          <a:lstStyle/>
          <a:p>
            <a:r>
              <a:rPr lang="fa-IR" sz="1800" dirty="0"/>
              <a:t>تهديد نرم</a:t>
            </a:r>
          </a:p>
          <a:p>
            <a:r>
              <a:rPr lang="fa-IR" sz="1800" dirty="0"/>
              <a:t>حرکت اولیه است که اگر کامل شود باعث سلطه کامل بر ابعاد سه گا نه ) غیر مادی(</a:t>
            </a:r>
          </a:p>
          <a:p>
            <a:r>
              <a:rPr lang="fa-IR" sz="1800" dirty="0"/>
              <a:t>حکومت- اقتصاد و فرهنگ می شود. استحاله و دگرگوني زير ساخ تهاي فکري،</a:t>
            </a:r>
          </a:p>
          <a:p>
            <a:r>
              <a:rPr lang="fa-IR" sz="1800" dirty="0"/>
              <a:t>باورها، الگوي رفتاري در حوزه سياسي، اقتصادي و فرهنگي در نهایت به ارمغان</a:t>
            </a:r>
          </a:p>
          <a:p>
            <a:r>
              <a:rPr lang="fa-IR" sz="1800" dirty="0"/>
              <a:t>م یآورد. به عبارت ديگر تقويت و استمرار بحرا نهاي ش شگانه )بحران هويت،</a:t>
            </a:r>
          </a:p>
          <a:p>
            <a:r>
              <a:rPr lang="fa-IR" sz="1800" dirty="0"/>
              <a:t>مقبوليت، مشروعيت، مشارکت، نفوذ و توزيع لوسين پاي( را تحقق م يبخشد.</a:t>
            </a:r>
          </a:p>
          <a:p>
            <a:r>
              <a:rPr lang="fa-IR" sz="1800" dirty="0"/>
              <a:t>تغييرات ناشي از تهديد نرم ماهوي، ذهني، تدريجي و نرم افزارانه است. کاربرد</a:t>
            </a:r>
          </a:p>
          <a:p>
            <a:r>
              <a:rPr lang="fa-IR" sz="1800" dirty="0"/>
              <a:t>تهديد نرم منجر به حذف باورمندي نخبگان و مردم يک نظام سياسي و سلب</a:t>
            </a:r>
          </a:p>
          <a:p>
            <a:r>
              <a:rPr lang="fa-IR" sz="1800" dirty="0"/>
              <a:t>اراده و روحيه مقاومت و در مجموع استحاله فرهنگي- سياسي را به دنبال دارد.</a:t>
            </a:r>
          </a:p>
          <a:p>
            <a:r>
              <a:rPr lang="fa-IR" sz="1800" dirty="0"/>
              <a:t>تهديد نرم مؤثرترين، کارآمدترين، کم هزينه ترين و در عين حال خطرنا کترين و</a:t>
            </a:r>
          </a:p>
          <a:p>
            <a:r>
              <a:rPr lang="fa-IR" sz="1800" dirty="0"/>
              <a:t>پيچيده ترين نوع تهديد عليه امنيت ملي يک کشور است. تهديد نرم عملی شده در</a:t>
            </a:r>
          </a:p>
          <a:p>
            <a:r>
              <a:rPr lang="fa-IR" sz="1800" dirty="0"/>
              <a:t>پایان روحيه ملي و مقاومت را نابود ميک‌ند</a:t>
            </a:r>
            <a:r>
              <a:rPr lang="fa-IR" sz="1800" dirty="0" smtClean="0"/>
              <a:t>.&lt;نائيني</a:t>
            </a:r>
            <a:r>
              <a:rPr lang="fa-IR" sz="1800" dirty="0"/>
              <a:t>، 1387 : </a:t>
            </a:r>
            <a:r>
              <a:rPr lang="fa-IR" sz="1800" dirty="0" smtClean="0"/>
              <a:t>302&gt;</a:t>
            </a:r>
            <a:endParaRPr lang="fa-IR" sz="1800" dirty="0"/>
          </a:p>
        </p:txBody>
      </p:sp>
    </p:spTree>
    <p:extLst>
      <p:ext uri="{BB962C8B-B14F-4D97-AF65-F5344CB8AC3E}">
        <p14:creationId xmlns:p14="http://schemas.microsoft.com/office/powerpoint/2010/main" val="3054417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89" y="5680"/>
            <a:ext cx="9385454" cy="6852320"/>
          </a:xfrm>
        </p:spPr>
      </p:pic>
    </p:spTree>
    <p:extLst>
      <p:ext uri="{BB962C8B-B14F-4D97-AF65-F5344CB8AC3E}">
        <p14:creationId xmlns:p14="http://schemas.microsoft.com/office/powerpoint/2010/main" val="2793357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476672"/>
            <a:ext cx="8229600" cy="4525963"/>
          </a:xfrm>
        </p:spPr>
        <p:txBody>
          <a:bodyPr>
            <a:normAutofit/>
          </a:bodyPr>
          <a:lstStyle/>
          <a:p>
            <a:r>
              <a:rPr lang="fa-IR" sz="3100" dirty="0" smtClean="0"/>
              <a:t>3-جنگ </a:t>
            </a:r>
            <a:r>
              <a:rPr lang="fa-IR" sz="3100" dirty="0"/>
              <a:t>نرم</a:t>
            </a:r>
          </a:p>
          <a:p>
            <a:r>
              <a:rPr lang="fa-IR" sz="1800" dirty="0"/>
              <a:t>پس از تبيين قدرت و تهديد نرم در اين جا به مقوله جنگ نرم مي پردازيم. جنگ</a:t>
            </a:r>
          </a:p>
          <a:p>
            <a:r>
              <a:rPr lang="fa-IR" sz="1800" dirty="0"/>
              <a:t>در مقابل صلح است. زمانیک‌ه صلح بر قرار است جنگ منتفی است. کنار گذاشتن</a:t>
            </a:r>
          </a:p>
          <a:p>
            <a:r>
              <a:rPr lang="fa-IR" sz="1800" dirty="0"/>
              <a:t>صلح به تهدید ) بحران( و اجراء تهدید به جنگ منجر می شود. اگر چه تحقق</a:t>
            </a:r>
          </a:p>
          <a:p>
            <a:r>
              <a:rPr lang="fa-IR" sz="1800" dirty="0"/>
              <a:t>این مفاهیم مطلق و صد در صد نبوده و نسبی است که از لحاظ مفهوم شناسیبحثی مستقل می طلبد و جای آن این جا نیست. ولی جنگ به معنی عام نفی صلح</a:t>
            </a:r>
          </a:p>
          <a:p>
            <a:r>
              <a:rPr lang="fa-IR" sz="1800" dirty="0"/>
              <a:t>است. جنگ نیز دو بعد سخت افزاری و نرم افزاری دارد. جنگ سخت افزارانه یعنی</a:t>
            </a:r>
          </a:p>
          <a:p>
            <a:r>
              <a:rPr lang="fa-IR" sz="1800" dirty="0"/>
              <a:t>هجوم، اشغال یا ضربه زدن به منابع مادی قدرت یک ملت )مثل سرزمین، جمعیت،</a:t>
            </a:r>
          </a:p>
          <a:p>
            <a:r>
              <a:rPr lang="fa-IR" sz="1800" dirty="0"/>
              <a:t>منابع طبیعی، صنایع، تکنولوژی و نیروهای مسلح( و جنگ نرم بعد دیگر جنگ</a:t>
            </a:r>
          </a:p>
          <a:p>
            <a:r>
              <a:rPr lang="fa-IR" sz="1800" dirty="0"/>
              <a:t>است یعنی هجوم، ضربه زدن و نابود نمودن منابع معنوی قدرت یک ملت ) مانند</a:t>
            </a:r>
          </a:p>
          <a:p>
            <a:r>
              <a:rPr lang="fa-IR" sz="1800" dirty="0"/>
              <a:t>فرهنگ، علم، ایدئولوژی، دین و اعتقادات، روحیه ملی و اعتماد به نفس و ...(</a:t>
            </a:r>
          </a:p>
          <a:p>
            <a:r>
              <a:rPr lang="fa-IR" sz="1800" dirty="0"/>
              <a:t>می باشد. جنگ نرم شامل هر گونه اقدام رواني و تبليغات رسان هاي که جامعه هدف</a:t>
            </a:r>
          </a:p>
          <a:p>
            <a:r>
              <a:rPr lang="fa-IR" sz="1800" dirty="0"/>
              <a:t>يا گروه هدف را بدون درگيري نظامي و گشوده شدن آتش، رقيب را به انفعال </a:t>
            </a:r>
            <a:r>
              <a:rPr lang="fa-IR" sz="1800" dirty="0" smtClean="0"/>
              <a:t>وا میدارد</a:t>
            </a:r>
            <a:endParaRPr lang="fa-IR" sz="1800" dirty="0"/>
          </a:p>
        </p:txBody>
      </p:sp>
    </p:spTree>
    <p:extLst>
      <p:ext uri="{BB962C8B-B14F-4D97-AF65-F5344CB8AC3E}">
        <p14:creationId xmlns:p14="http://schemas.microsoft.com/office/powerpoint/2010/main" val="431245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a-IR" dirty="0" smtClean="0"/>
              <a:t>&lt;ماه </a:t>
            </a:r>
            <a:r>
              <a:rPr lang="fa-IR" dirty="0"/>
              <a:t>پيشانيان، 1381 : 74 - 57 </a:t>
            </a:r>
            <a:r>
              <a:rPr lang="fa-IR" dirty="0" smtClean="0"/>
              <a:t>&gt; </a:t>
            </a:r>
            <a:r>
              <a:rPr lang="fa-IR" dirty="0"/>
              <a:t>در واقع هجوم به منابع نرم قدرت یک ملت</a:t>
            </a:r>
          </a:p>
          <a:p>
            <a:r>
              <a:rPr lang="fa-IR" dirty="0"/>
              <a:t>یعنی تخریب فرهنگ، اعتقادات، دین و ایدئولوژی یک ملت و جایگزینی آن با</a:t>
            </a:r>
          </a:p>
          <a:p>
            <a:r>
              <a:rPr lang="fa-IR" dirty="0"/>
              <a:t>منابع معنوی قدرت دشمن را می توان تحقق جنگ نرم نامید.</a:t>
            </a:r>
          </a:p>
          <a:p>
            <a:r>
              <a:rPr lang="fa-IR" dirty="0"/>
              <a:t>جوزف ناي سه دسته جنگ معرفي ميک‌ند:</a:t>
            </a:r>
          </a:p>
          <a:p>
            <a:r>
              <a:rPr lang="fa-IR" dirty="0"/>
              <a:t>-1 جنگ سخت &lt;</a:t>
            </a:r>
            <a:r>
              <a:rPr lang="fa-IR" dirty="0" smtClean="0"/>
              <a:t>اشغال </a:t>
            </a:r>
            <a:r>
              <a:rPr lang="fa-IR" dirty="0"/>
              <a:t>سرزمين و ايجاد </a:t>
            </a:r>
            <a:r>
              <a:rPr lang="fa-IR" dirty="0" smtClean="0"/>
              <a:t>حکومت&gt;</a:t>
            </a:r>
            <a:endParaRPr lang="fa-IR" dirty="0"/>
          </a:p>
          <a:p>
            <a:r>
              <a:rPr lang="fa-IR" dirty="0"/>
              <a:t>-2 جنگ نيمه سخت </a:t>
            </a:r>
            <a:r>
              <a:rPr lang="fa-IR" dirty="0" smtClean="0"/>
              <a:t>&lt;ايجاد </a:t>
            </a:r>
            <a:r>
              <a:rPr lang="fa-IR" dirty="0"/>
              <a:t>دولت دست نشانده و تصرف بازار </a:t>
            </a:r>
            <a:r>
              <a:rPr lang="fa-IR" dirty="0" smtClean="0"/>
              <a:t>اقتصادي&gt;</a:t>
            </a:r>
            <a:endParaRPr lang="fa-IR" dirty="0"/>
          </a:p>
          <a:p>
            <a:r>
              <a:rPr lang="fa-IR" dirty="0"/>
              <a:t>-3 جنگ نرم </a:t>
            </a:r>
            <a:r>
              <a:rPr lang="fa-IR" dirty="0" smtClean="0"/>
              <a:t>&lt;تسخير </a:t>
            </a:r>
            <a:r>
              <a:rPr lang="fa-IR" dirty="0"/>
              <a:t>قلوب و </a:t>
            </a:r>
            <a:r>
              <a:rPr lang="fa-IR" dirty="0" smtClean="0"/>
              <a:t>اذهان&gt;&lt;ناي</a:t>
            </a:r>
            <a:r>
              <a:rPr lang="fa-IR" dirty="0"/>
              <a:t>، 1384 : </a:t>
            </a:r>
            <a:r>
              <a:rPr lang="fa-IR" dirty="0" smtClean="0"/>
              <a:t>24&gt;</a:t>
            </a:r>
            <a:endParaRPr lang="fa-IR" dirty="0"/>
          </a:p>
          <a:p>
            <a:r>
              <a:rPr lang="fa-IR" dirty="0"/>
              <a:t>در واقع هدف در جنگ سخت تسخير سرزمين </a:t>
            </a:r>
            <a:r>
              <a:rPr lang="fa-IR" dirty="0" smtClean="0"/>
              <a:t>&lt;استعمار قديم&gt; </a:t>
            </a:r>
            <a:r>
              <a:rPr lang="fa-IR" dirty="0"/>
              <a:t>و نيمه سخت</a:t>
            </a:r>
          </a:p>
          <a:p>
            <a:r>
              <a:rPr lang="fa-IR" dirty="0"/>
              <a:t>تسخير بازار )استعمار نو( مي باشد در حالي که در جنگ نرم هدف تسخير اذهان</a:t>
            </a:r>
          </a:p>
          <a:p>
            <a:r>
              <a:rPr lang="fa-IR" dirty="0"/>
              <a:t>و قلوب </a:t>
            </a:r>
            <a:r>
              <a:rPr lang="fa-IR" dirty="0" smtClean="0"/>
              <a:t>&lt;استعمار فرانو&gt; </a:t>
            </a:r>
            <a:r>
              <a:rPr lang="fa-IR" dirty="0"/>
              <a:t>مي باشد. نتیجه جنگ نرم خلع سلاح فکری، اعتقادی،</a:t>
            </a:r>
          </a:p>
          <a:p>
            <a:r>
              <a:rPr lang="fa-IR" dirty="0"/>
              <a:t>فرهنگی و ارزشی یک جامعه و منفعل نمودن آن است. حداکثر نتیجه یک جنگ</a:t>
            </a:r>
          </a:p>
          <a:p>
            <a:r>
              <a:rPr lang="fa-IR" dirty="0"/>
              <a:t>نرم جایگزینی فرهنگ، اعتقادات، افکار و ارزش های دشمن در قلب و ذهن و افکار</a:t>
            </a:r>
          </a:p>
          <a:p>
            <a:r>
              <a:rPr lang="fa-IR" dirty="0"/>
              <a:t>یک ملت رقیب و پیرو خود کردن آ نها می تواند باشد</a:t>
            </a:r>
          </a:p>
        </p:txBody>
      </p:sp>
    </p:spTree>
    <p:extLst>
      <p:ext uri="{BB962C8B-B14F-4D97-AF65-F5344CB8AC3E}">
        <p14:creationId xmlns:p14="http://schemas.microsoft.com/office/powerpoint/2010/main" val="2077302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525963"/>
          </a:xfrm>
        </p:spPr>
        <p:txBody>
          <a:bodyPr>
            <a:normAutofit/>
          </a:bodyPr>
          <a:lstStyle/>
          <a:p>
            <a:r>
              <a:rPr lang="fa-IR" sz="2100" dirty="0" smtClean="0"/>
              <a:t>4-منابع </a:t>
            </a:r>
            <a:r>
              <a:rPr lang="fa-IR" sz="2100" dirty="0"/>
              <a:t>قدرت نرم</a:t>
            </a:r>
          </a:p>
          <a:p>
            <a:r>
              <a:rPr lang="fa-IR" sz="2100" dirty="0"/>
              <a:t>منابع قدرت نرم هر کشور متنوع مي باشد ولي اهم آن ها عبارتند از:</a:t>
            </a:r>
          </a:p>
          <a:p>
            <a:r>
              <a:rPr lang="fa-IR" sz="2100" dirty="0" smtClean="0"/>
              <a:t>الف&lt; </a:t>
            </a:r>
            <a:r>
              <a:rPr lang="fa-IR" sz="2100" dirty="0"/>
              <a:t>فرهنگ، </a:t>
            </a:r>
            <a:r>
              <a:rPr lang="fa-IR" sz="2100" dirty="0" smtClean="0"/>
              <a:t>ب&gt; </a:t>
            </a:r>
            <a:r>
              <a:rPr lang="fa-IR" sz="2100" dirty="0"/>
              <a:t>اقتصاد، </a:t>
            </a:r>
            <a:r>
              <a:rPr lang="fa-IR" sz="2100" dirty="0" smtClean="0"/>
              <a:t>ج&lt;ارزش </a:t>
            </a:r>
            <a:r>
              <a:rPr lang="fa-IR" sz="2100" dirty="0"/>
              <a:t>هاي سياسي، </a:t>
            </a:r>
            <a:r>
              <a:rPr lang="fa-IR" sz="2100" dirty="0" smtClean="0"/>
              <a:t>د&gt; </a:t>
            </a:r>
            <a:r>
              <a:rPr lang="fa-IR" sz="2100" dirty="0"/>
              <a:t>سياست خارجي.</a:t>
            </a:r>
          </a:p>
          <a:p>
            <a:r>
              <a:rPr lang="fa-IR" sz="2100" dirty="0"/>
              <a:t>الف( فرهنگ شامل بخش هاي جذابي مانند )هنر شامل: سينما، فيلم، سرگرميموسيقي و تئاتر و هنرهاي نمايشي- رسانه ها شامل: راديو، تلويزيون، روزنامه،</a:t>
            </a:r>
          </a:p>
          <a:p>
            <a:r>
              <a:rPr lang="fa-IR" sz="2100" dirty="0"/>
              <a:t>مجلات، اينترنت، ماهواره، دانش و ورزش- غذاها و لبا سها شامل: شکل، مدل و</a:t>
            </a:r>
          </a:p>
          <a:p>
            <a:r>
              <a:rPr lang="fa-IR" sz="2100" dirty="0"/>
              <a:t>ترکيب غذاها و مدل، رنگ و طرح هاي لباس و پوشش- موقعيت ممتاز فرهنگي</a:t>
            </a:r>
          </a:p>
          <a:p>
            <a:r>
              <a:rPr lang="fa-IR" sz="2100" dirty="0"/>
              <a:t>شامل: آثار باستاني، گردشگري، بزرگان ادبيات هنر و علم، شعر، رمان، موسيقي،</a:t>
            </a:r>
          </a:p>
          <a:p>
            <a:r>
              <a:rPr lang="fa-IR" sz="2100" dirty="0"/>
              <a:t>هنر(- تعداد محصولات فرهنگي شامل )توليدات علمي، تعداد و رتبه دانشگا هها،</a:t>
            </a:r>
          </a:p>
          <a:p>
            <a:r>
              <a:rPr lang="fa-IR" sz="2100" dirty="0"/>
              <a:t>مراکز علمي و تحقيقاتي(- ورزش شامل )رشت ههاي مختلف ورزشي، کسب</a:t>
            </a:r>
          </a:p>
          <a:p>
            <a:r>
              <a:rPr lang="fa-IR" sz="1800" dirty="0"/>
              <a:t>مدا </a:t>
            </a:r>
            <a:r>
              <a:rPr lang="fa-IR" sz="1800" dirty="0" smtClean="0"/>
              <a:t>لها&lt;مي </a:t>
            </a:r>
            <a:r>
              <a:rPr lang="fa-IR" sz="1800" dirty="0"/>
              <a:t>گردد</a:t>
            </a:r>
            <a:r>
              <a:rPr lang="fa-IR" sz="1800" dirty="0" smtClean="0"/>
              <a:t>.&gt;</a:t>
            </a:r>
            <a:endParaRPr lang="fa-IR" sz="1800" dirty="0"/>
          </a:p>
        </p:txBody>
      </p:sp>
    </p:spTree>
    <p:extLst>
      <p:ext uri="{BB962C8B-B14F-4D97-AF65-F5344CB8AC3E}">
        <p14:creationId xmlns:p14="http://schemas.microsoft.com/office/powerpoint/2010/main" val="87426510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8" y="116632"/>
            <a:ext cx="8229600" cy="4525963"/>
          </a:xfrm>
        </p:spPr>
        <p:txBody>
          <a:bodyPr>
            <a:noAutofit/>
          </a:bodyPr>
          <a:lstStyle/>
          <a:p>
            <a:r>
              <a:rPr lang="fa-IR" sz="1800" dirty="0"/>
              <a:t>به عنوان مثال آمريکا چهار حرکت فرهنگي: 1- فرهنگ داووس )شهري در</a:t>
            </a:r>
          </a:p>
          <a:p>
            <a:r>
              <a:rPr lang="fa-IR" sz="1800" dirty="0"/>
              <a:t>سوئيس است كه نخبگان پولدار جهان، بهترين امکانات را در آن جا دارا مي باشند(،</a:t>
            </a:r>
          </a:p>
          <a:p>
            <a:r>
              <a:rPr lang="fa-IR" sz="1800" dirty="0"/>
              <a:t>-2 فرهنگ دانشگاهي )تعداد تحصيلک‌ردگان در آمريکا از مناطق مختلف جهان</a:t>
            </a:r>
          </a:p>
          <a:p>
            <a:r>
              <a:rPr lang="fa-IR" sz="1800" dirty="0"/>
              <a:t>بسيار بالاست(، 3- فرهنگ جهاني مک دونالد )مک دونالد يعني غذا ب ههمراه</a:t>
            </a:r>
          </a:p>
          <a:p>
            <a:r>
              <a:rPr lang="fa-IR" sz="1800" dirty="0"/>
              <a:t>رقص راک و ارز شهاي آمريکائي که به مصرف کننده منتقل مي شود(، 4- فرهنگ</a:t>
            </a:r>
          </a:p>
          <a:p>
            <a:r>
              <a:rPr lang="fa-IR" sz="1800" dirty="0"/>
              <a:t>پروتستانيسم اوانگليک ) </a:t>
            </a:r>
            <a:r>
              <a:rPr lang="en-US" sz="1800" dirty="0"/>
              <a:t>Evangelical </a:t>
            </a:r>
            <a:r>
              <a:rPr lang="en-US" sz="1800" dirty="0" smtClean="0"/>
              <a:t>Protestantism)</a:t>
            </a:r>
            <a:r>
              <a:rPr lang="fa-IR" sz="1800" dirty="0"/>
              <a:t>مذهب پروتستانيسم مورد نظر</a:t>
            </a:r>
          </a:p>
          <a:p>
            <a:r>
              <a:rPr lang="fa-IR" sz="1800" dirty="0"/>
              <a:t>ماکس وبر يعني دنياگرايي مي </a:t>
            </a:r>
            <a:r>
              <a:rPr lang="fa-IR" sz="1800" dirty="0" smtClean="0"/>
              <a:t>باشد&gt;. </a:t>
            </a:r>
            <a:r>
              <a:rPr lang="fa-IR" sz="1800" dirty="0"/>
              <a:t>)رنجبر، 1388 : 67 (</a:t>
            </a:r>
          </a:p>
          <a:p>
            <a:r>
              <a:rPr lang="fa-IR" sz="1800" dirty="0"/>
              <a:t>فرهنگ آمريکائي درخشندگي آن ناشي از مادي گرائي، سکس، خشونت، و</a:t>
            </a:r>
          </a:p>
          <a:p>
            <a:r>
              <a:rPr lang="fa-IR" sz="1800" dirty="0"/>
              <a:t>پو چگرايي است که عامه مردم معمولاً به آن تمايل دارند و در اين بستر ارز شهاي</a:t>
            </a:r>
          </a:p>
          <a:p>
            <a:r>
              <a:rPr lang="fa-IR" sz="1800" dirty="0"/>
              <a:t>فرهنگي، سياسي و اقتصادي آمريکايي منتقل مي شود. از ديد ژوزف ناي معيارهاي</a:t>
            </a:r>
          </a:p>
          <a:p>
            <a:r>
              <a:rPr lang="fa-IR" sz="1800" dirty="0"/>
              <a:t>فرهنگي قدرت نرم آمريکا شامل 1- رتبه اول جذب مهاجر خارجي، 2- رتبه اول</a:t>
            </a:r>
          </a:p>
          <a:p>
            <a:r>
              <a:rPr lang="fa-IR" sz="1800" dirty="0"/>
              <a:t>توليد فيلم، 3- رتبه اول جذب دانشجوي خارجي ) 28 % دانشجويان خارجي جهان</a:t>
            </a:r>
          </a:p>
          <a:p>
            <a:r>
              <a:rPr lang="fa-IR" sz="1800" dirty="0"/>
              <a:t>را جذب ميک‌ند( 4- رتبه اول جذب محقق خارجي، 5- رتبه اول چاپ کتاب،</a:t>
            </a:r>
          </a:p>
          <a:p>
            <a:r>
              <a:rPr lang="fa-IR" sz="1800" dirty="0"/>
              <a:t>فروش موسيقي و حضور در اينترنت و وب- کسب جوايز نوبل فيزيک و شيمي،</a:t>
            </a:r>
          </a:p>
          <a:p>
            <a:r>
              <a:rPr lang="fa-IR" sz="1800" dirty="0"/>
              <a:t>اقتصاد، ادبيات، 6- رتبه اول توليد مقاله علمي را دارا مي باشد. )رنجبر، 1388 : 76 (</a:t>
            </a:r>
          </a:p>
          <a:p>
            <a:r>
              <a:rPr lang="fa-IR" sz="1800" dirty="0"/>
              <a:t>اليگا گريگ ) </a:t>
            </a:r>
            <a:r>
              <a:rPr lang="en-US" sz="1800" dirty="0"/>
              <a:t>Eligah Graig </a:t>
            </a:r>
            <a:r>
              <a:rPr lang="en-US" sz="1800" dirty="0" smtClean="0"/>
              <a:t>( </a:t>
            </a:r>
            <a:r>
              <a:rPr lang="fa-IR" sz="1800" dirty="0"/>
              <a:t>معتقد است فرهنگ آمريکايي دومين فرهنگ هر</a:t>
            </a:r>
          </a:p>
          <a:p>
            <a:r>
              <a:rPr lang="fa-IR" sz="1800" dirty="0"/>
              <a:t>کس در دنيا شده است و از اين طريق م يتواند رفتار آن ها خصوصاً ايرانيان را</a:t>
            </a:r>
          </a:p>
          <a:p>
            <a:r>
              <a:rPr lang="fa-IR" sz="1800" dirty="0"/>
              <a:t>منطبق با رفتار آمريکائي کرد. )مانسون، 2005 : 16 (</a:t>
            </a:r>
          </a:p>
          <a:p>
            <a:r>
              <a:rPr lang="fa-IR" sz="1800" dirty="0"/>
              <a:t>ب( اقتصاد منبع دوم قدرت نرم يک کشور شامل کارآئي اقتصادي، ميزان مبادلات</a:t>
            </a:r>
          </a:p>
        </p:txBody>
      </p:sp>
    </p:spTree>
    <p:extLst>
      <p:ext uri="{BB962C8B-B14F-4D97-AF65-F5344CB8AC3E}">
        <p14:creationId xmlns:p14="http://schemas.microsoft.com/office/powerpoint/2010/main" val="3280327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1800" dirty="0"/>
              <a:t>تجاري، ارزي، سرمايه گذاري، رفاه، اميد به زندگي، پائين بودن بيکاري، دارا بودن</a:t>
            </a:r>
          </a:p>
          <a:p>
            <a:r>
              <a:rPr lang="fa-IR" sz="1800" dirty="0"/>
              <a:t>مزيت نسبي توليد و توزيع کالا و خدمات هنري، صنعتي، کشاورزي خصوصاً</a:t>
            </a:r>
          </a:p>
          <a:p>
            <a:r>
              <a:rPr lang="fa-IR" sz="1800" dirty="0"/>
              <a:t>هنري(- کمک اقتصادي به ديگر دول تها مي گردد )مثل کمک هاي اقتصادي که</a:t>
            </a:r>
          </a:p>
          <a:p>
            <a:r>
              <a:rPr lang="fa-IR" sz="1800" dirty="0"/>
              <a:t>آمريکا به متحدين خود و چين به عنوان رهبر جهان سوم به اين کشورها خصوصاً</a:t>
            </a:r>
          </a:p>
          <a:p>
            <a:r>
              <a:rPr lang="fa-IR" sz="1800" dirty="0"/>
              <a:t>در آفريقا و شوروي سابق به دول تهاي چپ </a:t>
            </a:r>
            <a:r>
              <a:rPr lang="fa-IR" sz="1800" dirty="0" smtClean="0"/>
              <a:t>ميک‌رد&lt;صباغيان</a:t>
            </a:r>
            <a:r>
              <a:rPr lang="fa-IR" sz="1800" dirty="0"/>
              <a:t>، 1388 : 59 - 58 </a:t>
            </a:r>
            <a:r>
              <a:rPr lang="fa-IR" sz="1800" dirty="0" smtClean="0"/>
              <a:t>&gt;</a:t>
            </a:r>
            <a:endParaRPr lang="fa-IR" sz="1800" dirty="0"/>
          </a:p>
          <a:p>
            <a:r>
              <a:rPr lang="fa-IR" sz="1800" dirty="0"/>
              <a:t>ج( ارز شهاي سياسي منبع سوم قدرت نرم نوع حکومت، ميزان تأثيرگذاري بر</a:t>
            </a:r>
          </a:p>
          <a:p>
            <a:r>
              <a:rPr lang="fa-IR" sz="1800" dirty="0"/>
              <a:t>افکار عمومي، رعايت حقوق بشر، کارآمدي و پاسخگوئي قضائي، رعايت عدالت،</a:t>
            </a:r>
          </a:p>
          <a:p>
            <a:r>
              <a:rPr lang="fa-IR" sz="1800" dirty="0"/>
              <a:t>جذب مهاجر و توريسم، جذابيت ايدئولوژي، کمي جرم و جنايت در کشور،</a:t>
            </a:r>
          </a:p>
          <a:p>
            <a:r>
              <a:rPr lang="fa-IR" sz="1800" dirty="0"/>
              <a:t>ارزش هائي مانند آزادي </a:t>
            </a:r>
            <a:r>
              <a:rPr lang="fa-IR" sz="1800" dirty="0" smtClean="0"/>
              <a:t>&lt;بيان- </a:t>
            </a:r>
            <a:r>
              <a:rPr lang="fa-IR" sz="1800" dirty="0"/>
              <a:t>سياسي- </a:t>
            </a:r>
            <a:r>
              <a:rPr lang="fa-IR" sz="1800" dirty="0" smtClean="0"/>
              <a:t>فردي&gt;،</a:t>
            </a:r>
            <a:r>
              <a:rPr lang="fa-IR" sz="1800" dirty="0"/>
              <a:t>قانون، اخلاق و اعتقادات ديني</a:t>
            </a:r>
          </a:p>
          <a:p>
            <a:r>
              <a:rPr lang="fa-IR" sz="1800" dirty="0" smtClean="0"/>
              <a:t>&lt;زرشناس</a:t>
            </a:r>
            <a:r>
              <a:rPr lang="fa-IR" sz="1800" dirty="0"/>
              <a:t>، 1387 : </a:t>
            </a:r>
            <a:r>
              <a:rPr lang="fa-IR" sz="1800" dirty="0" smtClean="0"/>
              <a:t>9&gt; </a:t>
            </a:r>
            <a:r>
              <a:rPr lang="fa-IR" sz="1800" dirty="0"/>
              <a:t>تأثيرگذاري و شکل دهندگي به تصميمات سياست نهادها</a:t>
            </a:r>
          </a:p>
          <a:p>
            <a:r>
              <a:rPr lang="fa-IR" sz="1800" dirty="0"/>
              <a:t>و حقوق بي نالملل از تجليات اين مسأله است. مثلاً آمريکا و بريتانيا به دليلسياست خارجي خوبي که داشته اند نقش عمده اي در تأسيس نهادهاي بين الملل</a:t>
            </a:r>
          </a:p>
          <a:p>
            <a:r>
              <a:rPr lang="fa-IR" sz="1800" dirty="0" smtClean="0"/>
              <a:t>&lt;سازمان </a:t>
            </a:r>
            <a:r>
              <a:rPr lang="fa-IR" sz="1800" dirty="0"/>
              <a:t>ملل، صندوق بين الملل پول، بانک </a:t>
            </a:r>
            <a:r>
              <a:rPr lang="fa-IR" sz="1800" dirty="0" smtClean="0"/>
              <a:t>جهاني.&gt; </a:t>
            </a:r>
            <a:r>
              <a:rPr lang="fa-IR" sz="1800" dirty="0"/>
              <a:t>داشته و تا کنون در هدايت</a:t>
            </a:r>
          </a:p>
        </p:txBody>
      </p:sp>
    </p:spTree>
    <p:extLst>
      <p:ext uri="{BB962C8B-B14F-4D97-AF65-F5344CB8AC3E}">
        <p14:creationId xmlns:p14="http://schemas.microsoft.com/office/powerpoint/2010/main" val="2617165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1800" dirty="0"/>
              <a:t>و رهبري آن بازگيري مي نمايند. جوزف ناي مي گويد: «پس از حمله آمريکا به</a:t>
            </a:r>
          </a:p>
          <a:p>
            <a:r>
              <a:rPr lang="fa-IR" sz="1800" dirty="0"/>
              <a:t>عراق و اشغال اين کشور، قدرت نرم آمريکا در افکار عمومي اروپا و مسلمانان 30</a:t>
            </a:r>
          </a:p>
          <a:p>
            <a:r>
              <a:rPr lang="fa-IR" sz="1800" dirty="0"/>
              <a:t>درصد کاهش يافته است. براي رهائي از اين وضع با کاربرد ديپلماسي عمومي و</a:t>
            </a:r>
          </a:p>
          <a:p>
            <a:r>
              <a:rPr lang="fa-IR" sz="1800" dirty="0"/>
              <a:t>ترويج ارزش هاي ليبرال دموکراسي- حقوق بشر- کمک هاي انسان دوستانه مي توان</a:t>
            </a:r>
          </a:p>
          <a:p>
            <a:r>
              <a:rPr lang="fa-IR" sz="1800" dirty="0"/>
              <a:t>اين ضعف را جبران کرد. » </a:t>
            </a:r>
            <a:r>
              <a:rPr lang="fa-IR" sz="1800" dirty="0" smtClean="0"/>
              <a:t>&lt;ناي</a:t>
            </a:r>
            <a:r>
              <a:rPr lang="fa-IR" sz="1800" dirty="0"/>
              <a:t>، 1383 : 22 - 21 </a:t>
            </a:r>
            <a:r>
              <a:rPr lang="fa-IR" sz="1800" dirty="0" smtClean="0"/>
              <a:t>&gt;حجم </a:t>
            </a:r>
            <a:r>
              <a:rPr lang="fa-IR" sz="1800" dirty="0"/>
              <a:t>تعامل با ديگر کشورها</a:t>
            </a:r>
          </a:p>
          <a:p>
            <a:r>
              <a:rPr lang="fa-IR" sz="1800" dirty="0"/>
              <a:t>و سازما نهاي بي نالمللي، ارائه کمک انسان دوستانه، حجم مبادلات و مناسبات</a:t>
            </a:r>
          </a:p>
          <a:p>
            <a:r>
              <a:rPr lang="fa-IR" sz="1800" dirty="0"/>
              <a:t>فرهنگي، ارتباطات ديپلماتيک مطلوب و گسترده، اتخاذ استراتژي مقبول در مسائل</a:t>
            </a:r>
          </a:p>
          <a:p>
            <a:r>
              <a:rPr lang="fa-IR" sz="1800" dirty="0"/>
              <a:t>جهان، برگزاري کنفران سها و نمايشگاه هاي موفق بي نالمللي از ديگر مصاديق</a:t>
            </a:r>
          </a:p>
          <a:p>
            <a:r>
              <a:rPr lang="fa-IR" sz="1800" dirty="0"/>
              <a:t>ارزش هاي سياسي مي باشد.</a:t>
            </a:r>
          </a:p>
          <a:p>
            <a:r>
              <a:rPr lang="fa-IR" sz="1800" dirty="0" smtClean="0"/>
              <a:t>در </a:t>
            </a:r>
            <a:r>
              <a:rPr lang="fa-IR" sz="1800" dirty="0"/>
              <a:t>سياست خارجي &lt;</a:t>
            </a:r>
            <a:r>
              <a:rPr lang="fa-IR" sz="1800" dirty="0" smtClean="0"/>
              <a:t>ديپلماسي عمومي&gt; </a:t>
            </a:r>
            <a:r>
              <a:rPr lang="fa-IR" sz="1800" dirty="0"/>
              <a:t>منبع چهارم قدرت نرم سياست خارجي</a:t>
            </a:r>
          </a:p>
          <a:p>
            <a:r>
              <a:rPr lang="fa-IR" sz="1800" dirty="0"/>
              <a:t>است که در صورت قانوني و مسئولانه بودن جايگاه قدرت نرم خوبي به آن </a:t>
            </a:r>
            <a:r>
              <a:rPr lang="fa-IR" sz="1800" dirty="0" smtClean="0"/>
              <a:t>کشور میدهد</a:t>
            </a:r>
            <a:endParaRPr lang="fa-IR" sz="1800" dirty="0"/>
          </a:p>
        </p:txBody>
      </p:sp>
    </p:spTree>
    <p:extLst>
      <p:ext uri="{BB962C8B-B14F-4D97-AF65-F5344CB8AC3E}">
        <p14:creationId xmlns:p14="http://schemas.microsoft.com/office/powerpoint/2010/main" val="2603307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fa-IR" dirty="0"/>
              <a:t>5 تاکتيک هاي جنگ نرم دول تها در جنگ نرم از تاکني کهاي </a:t>
            </a:r>
            <a:r>
              <a:rPr lang="fa-IR" dirty="0" smtClean="0"/>
              <a:t>رواني-</a:t>
            </a:r>
          </a:p>
          <a:p>
            <a:r>
              <a:rPr lang="fa-IR" dirty="0"/>
              <a:t>جامعه شناختي خاصي عليه دشمن استفاده مي نمايند. اهم اين تاکتيک ها را مي توان</a:t>
            </a:r>
          </a:p>
          <a:p>
            <a:r>
              <a:rPr lang="fa-IR" dirty="0"/>
              <a:t>شامل: 1- برچسب زدن، 2- تلطيف و تنوير مسائل خاص، 3- انتقال، 4- تصديق</a:t>
            </a:r>
          </a:p>
          <a:p>
            <a:r>
              <a:rPr lang="fa-IR" dirty="0"/>
              <a:t>ديدگاه خود، 5- شايعه پراکني، 6- کلي گوئي براي توجيه تحليل خود، 7- دروغ</a:t>
            </a:r>
          </a:p>
          <a:p>
            <a:r>
              <a:rPr lang="fa-IR" dirty="0"/>
              <a:t>بزرگ درست کردن، 8- پاره حقيقت گوئي جهت برحق جلوه دادن خود، 9-</a:t>
            </a:r>
          </a:p>
          <a:p>
            <a:r>
              <a:rPr lang="fa-IR" dirty="0"/>
              <a:t>انسانيت زدائي و اهريمن سازي از دشمن، 10 - ارائه پيشگوئ يهاي فاجع هآميز</a:t>
            </a:r>
          </a:p>
          <a:p>
            <a:r>
              <a:rPr lang="fa-IR" dirty="0"/>
              <a:t>از دشمن، 11 - قطره چکاني اطلاعات درست را دادن، 12 - حذف )سانسور(</a:t>
            </a:r>
          </a:p>
          <a:p>
            <a:r>
              <a:rPr lang="fa-IR" dirty="0"/>
              <a:t>اطلاعات مضر به خود، 13 - ايجاد تفرقه و تضاد در نيروهاي رقيب، 14 - استفاده</a:t>
            </a:r>
          </a:p>
          <a:p>
            <a:r>
              <a:rPr lang="fa-IR" dirty="0"/>
              <a:t>از ادبيات سياه نمائي دشمن، 15 - ترور شخصيت دشمن، 16 - تکرار يک خبر و</a:t>
            </a:r>
          </a:p>
          <a:p>
            <a:r>
              <a:rPr lang="fa-IR" dirty="0"/>
              <a:t>تحليل و ... استفاده م ينمايند</a:t>
            </a:r>
            <a:r>
              <a:rPr lang="fa-IR" dirty="0" smtClean="0"/>
              <a:t>.&lt;ورنر</a:t>
            </a:r>
            <a:r>
              <a:rPr lang="fa-IR" dirty="0"/>
              <a:t>، 1384 : 160 - 158 </a:t>
            </a:r>
            <a:r>
              <a:rPr lang="fa-IR" dirty="0" smtClean="0"/>
              <a:t>&gt;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785596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4525963"/>
          </a:xfrm>
        </p:spPr>
        <p:txBody>
          <a:bodyPr>
            <a:noAutofit/>
          </a:bodyPr>
          <a:lstStyle/>
          <a:p>
            <a:pPr lvl="1"/>
            <a:r>
              <a:rPr lang="fa-IR" sz="1800" dirty="0" smtClean="0"/>
              <a:t>روش هاو ابزار ها و راه کار ها</a:t>
            </a:r>
          </a:p>
          <a:p>
            <a:r>
              <a:rPr lang="fa-IR" sz="1800" dirty="0" smtClean="0"/>
              <a:t>چکيده</a:t>
            </a:r>
          </a:p>
          <a:p>
            <a:r>
              <a:rPr lang="fa-IR" sz="1800" dirty="0" smtClean="0"/>
              <a:t>در عصر انقلاب ارتباطات و اطلاعات کشورهايي که ابزار و سهم و توان بيشتر در استفاده از آن</a:t>
            </a:r>
          </a:p>
          <a:p>
            <a:r>
              <a:rPr lang="fa-IR" sz="1800" dirty="0" smtClean="0"/>
              <a:t>را داشته باشند، جهت دستيابي به اهداف خارجي خود موفق تر عمل می نمايند. آمريکا و متحدين</a:t>
            </a:r>
          </a:p>
          <a:p>
            <a:r>
              <a:rPr lang="fa-IR" sz="1800" dirty="0" smtClean="0"/>
              <a:t>غربي آن در اين شرايط مناسب و با امکانات ارتباطي- اطلاعاتي برتر جهت سلطه فرهنگي-</a:t>
            </a:r>
          </a:p>
          <a:p>
            <a:r>
              <a:rPr lang="fa-IR" sz="1800" dirty="0" smtClean="0"/>
              <a:t>تمدني از اين محيط با جنگ نرم براي اضمحلال و به حاشيه راندن رقباي فرهنگي- تمدني خود</a:t>
            </a:r>
          </a:p>
          <a:p>
            <a:r>
              <a:rPr lang="fa-IR" sz="1800" dirty="0" smtClean="0"/>
              <a:t>در جهان اقدام نموده اند. جمهوري اسلامي ايران ب طور خاص و جهان اسلام ب طور عام مورد</a:t>
            </a:r>
          </a:p>
          <a:p>
            <a:r>
              <a:rPr lang="fa-IR" sz="1800" dirty="0" smtClean="0"/>
              <a:t>هجوم جنگ نرم غرب قرار گرفته اند.</a:t>
            </a:r>
          </a:p>
          <a:p>
            <a:r>
              <a:rPr lang="fa-IR" sz="1800" dirty="0" smtClean="0"/>
              <a:t>در جنگ نرم با استفاده از جنبه های برتر فرهنگی، تمدنی، علمی و فنی خود برای تأثیر بر فکر</a:t>
            </a:r>
          </a:p>
          <a:p>
            <a:r>
              <a:rPr lang="fa-IR" sz="1800" dirty="0" smtClean="0"/>
              <a:t>و اندیشه دشمن و به تبع تغییر رفتار او تلاش می شود. با استفاده از ابزارهای نوین ارتباطی</a:t>
            </a:r>
          </a:p>
          <a:p>
            <a:r>
              <a:rPr lang="fa-IR" sz="1800" dirty="0" smtClean="0"/>
              <a:t>مثل ماهواره، اینترنت و...  تکنیک های پیچیده روان شناسی و جامعه شناسی با تأ کید بر نقاط</a:t>
            </a:r>
          </a:p>
          <a:p>
            <a:r>
              <a:rPr lang="fa-IR" sz="1800" dirty="0" smtClean="0"/>
              <a:t>قوت عناصر قدرت نرم خود و نقاط ضعف عناصر قدرت نرم دشمن او را خلع سلاح فکری و</a:t>
            </a:r>
          </a:p>
          <a:p>
            <a:r>
              <a:rPr lang="fa-IR" sz="1800" dirty="0" smtClean="0"/>
              <a:t>اندیشه ای نموده و رفتار سیاسی، اجتماعی و فرهنگی او را به نفع خود تغییر می دهد. در نتیجه</a:t>
            </a:r>
          </a:p>
          <a:p>
            <a:r>
              <a:rPr lang="fa-IR" sz="1800" dirty="0" smtClean="0"/>
              <a:t>به صورت مسالمت امیز جریان سیاسی و یا نظام سیاسی مطلوب خود را روی کار آورده تا منافع</a:t>
            </a:r>
          </a:p>
          <a:p>
            <a:r>
              <a:rPr lang="fa-IR" sz="1800" dirty="0" smtClean="0"/>
              <a:t>حداکثری خود را تأمین نماید.</a:t>
            </a:r>
          </a:p>
          <a:p>
            <a:r>
              <a:rPr lang="fa-IR" sz="1800" dirty="0" smtClean="0"/>
              <a:t>سؤال اصلی این مقاله این است که جنگ نرم غرب، سازکارها و ابزارهای آن علیه ج.ا.ایران چیست؟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327"/>
            <a:ext cx="8229600" cy="1143000"/>
          </a:xfrm>
        </p:spPr>
        <p:txBody>
          <a:bodyPr>
            <a:normAutofit/>
          </a:bodyPr>
          <a:lstStyle/>
          <a:p>
            <a:r>
              <a:rPr lang="fa-IR" dirty="0" smtClean="0"/>
              <a:t>جنگ </a:t>
            </a:r>
            <a:r>
              <a:rPr lang="fa-IR" dirty="0" smtClean="0"/>
              <a:t>نرم و تعریف اصطلاحات آن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0936788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7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6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0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3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a-IR" sz="3200" dirty="0"/>
              <a:t>- ابزارها و ساز و کارهاي جنگ نرم:</a:t>
            </a:r>
          </a:p>
          <a:p>
            <a:r>
              <a:rPr lang="fa-IR" dirty="0"/>
              <a:t>ابزارهای جگ نرم عمدتاً از طریق رسان ههای جمعی مانند رادیو، تلویزیون،</a:t>
            </a:r>
          </a:p>
          <a:p>
            <a:r>
              <a:rPr lang="fa-IR" dirty="0"/>
              <a:t>مطبوعات و اخیراً رسان ههای مدرن مانند سایت های اینترنتی و شبک ههای ماهوار های</a:t>
            </a:r>
          </a:p>
          <a:p>
            <a:r>
              <a:rPr lang="fa-IR" dirty="0"/>
              <a:t>می باشد. به گون های که امروز حدود 3500 کانال ماهوار های و 45 هزار سایت</a:t>
            </a:r>
          </a:p>
          <a:p>
            <a:r>
              <a:rPr lang="fa-IR" dirty="0"/>
              <a:t>اینترنتی به زبان فارسی مستقیم و غیر مستقیم علیه ج.ا.ایران فعالیت میک‌ند. )آرین</a:t>
            </a:r>
          </a:p>
          <a:p>
            <a:r>
              <a:rPr lang="fa-IR" dirty="0"/>
              <a:t>منش، 1387 : 1( ساز و کارهاي جنگ نرم آمريکا عليه ايران متنوع مي باشد. که اهم</a:t>
            </a:r>
          </a:p>
          <a:p>
            <a:r>
              <a:rPr lang="fa-IR" dirty="0"/>
              <a:t>آ نها را مي توان به شرح ذيل اشاره کرد:</a:t>
            </a:r>
          </a:p>
          <a:p>
            <a:r>
              <a:rPr lang="fa-IR" dirty="0"/>
              <a:t>دموکراسي سازي</a:t>
            </a:r>
          </a:p>
          <a:p>
            <a:r>
              <a:rPr lang="fa-IR" dirty="0"/>
              <a:t>شبکه سازي</a:t>
            </a:r>
          </a:p>
          <a:p>
            <a:r>
              <a:rPr lang="fa-IR" dirty="0"/>
              <a:t>انقلاب مخملين</a:t>
            </a:r>
          </a:p>
          <a:p>
            <a:r>
              <a:rPr lang="fa-IR" dirty="0"/>
              <a:t>اعطاء بورس</a:t>
            </a:r>
          </a:p>
          <a:p>
            <a:r>
              <a:rPr lang="fa-IR" dirty="0"/>
              <a:t>ايجاد شکاف بين دو نسل</a:t>
            </a:r>
          </a:p>
          <a:p>
            <a:r>
              <a:rPr lang="fa-IR" dirty="0"/>
              <a:t>الغاء روحیه یأس، نا امیدی و تردید نسبت به الگوی توسعه ایرانی – اسلامی</a:t>
            </a:r>
          </a:p>
          <a:p>
            <a:r>
              <a:rPr lang="fa-IR" dirty="0"/>
              <a:t>و آینده کشور</a:t>
            </a:r>
          </a:p>
          <a:p>
            <a:r>
              <a:rPr lang="fa-IR" dirty="0"/>
              <a:t>حمايت از ميان هروها</a:t>
            </a:r>
          </a:p>
          <a:p>
            <a:r>
              <a:rPr lang="fa-IR" dirty="0"/>
              <a:t>حمایت از فدرالیسم</a:t>
            </a:r>
          </a:p>
          <a:p>
            <a:r>
              <a:rPr lang="fa-IR" dirty="0"/>
              <a:t>غرب به سرکردگي آمريکا پس از سه دهه استفاده از ساز و کارهاي </a:t>
            </a:r>
            <a:r>
              <a:rPr lang="fa-IR" dirty="0" smtClean="0"/>
              <a:t>جنگ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80698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2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2000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1800" dirty="0"/>
              <a:t>سخت )دخالت نظامي- جنگ تحميلي- تحري مهاي اقتصادي( به اين جمع بندي</a:t>
            </a:r>
          </a:p>
          <a:p>
            <a:r>
              <a:rPr lang="fa-IR" sz="1800" dirty="0"/>
              <a:t>رسيده تا با بهک‌ارگيري ساز و کارهاي جنگ نرم به تغيير يا براندازي رژيم در ايران</a:t>
            </a:r>
          </a:p>
          <a:p>
            <a:r>
              <a:rPr lang="fa-IR" sz="1800" dirty="0"/>
              <a:t>دست يابد. </a:t>
            </a:r>
            <a:r>
              <a:rPr lang="fa-IR" sz="1800" dirty="0" smtClean="0"/>
              <a:t>)</a:t>
            </a:r>
            <a:endParaRPr lang="fa-IR" sz="1800" dirty="0"/>
          </a:p>
        </p:txBody>
      </p:sp>
    </p:spTree>
    <p:extLst>
      <p:ext uri="{BB962C8B-B14F-4D97-AF65-F5344CB8AC3E}">
        <p14:creationId xmlns:p14="http://schemas.microsoft.com/office/powerpoint/2010/main" val="2123340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a-IR" dirty="0"/>
              <a:t>منابع</a:t>
            </a:r>
          </a:p>
          <a:p>
            <a:r>
              <a:rPr lang="fa-IR" dirty="0"/>
              <a:t>- آرين منش، جواد ) « .)1387 آخرين آمار دي شهاي ماهواره اي در ايران »، چهارم آذر 1387 ،</a:t>
            </a:r>
          </a:p>
          <a:p>
            <a:r>
              <a:rPr lang="fa-IR" dirty="0"/>
              <a:t>.</a:t>
            </a:r>
            <a:r>
              <a:rPr lang="en-US" dirty="0"/>
              <a:t>www.asiran.com</a:t>
            </a:r>
          </a:p>
          <a:p>
            <a:r>
              <a:rPr lang="en-US" dirty="0"/>
              <a:t>- </a:t>
            </a:r>
            <a:r>
              <a:rPr lang="fa-IR" dirty="0"/>
              <a:t>جعفرپور، محمود ) « .)1387 قدرت نرم: درآمدي بر جن گهاي رسانه اي و رايانه اي ،»</a:t>
            </a:r>
          </a:p>
          <a:p>
            <a:r>
              <a:rPr lang="fa-IR" dirty="0"/>
              <a:t>مجموعه مقالات برگزيده همايش بسيج و قدرت نرم، جلد 1، تهران، پژوهشكده مطالعات و</a:t>
            </a:r>
          </a:p>
          <a:p>
            <a:r>
              <a:rPr lang="fa-IR" dirty="0"/>
              <a:t>تحقيقات بسيج دانشگاه امام صادق )ع(.</a:t>
            </a:r>
          </a:p>
          <a:p>
            <a:r>
              <a:rPr lang="fa-IR" dirty="0"/>
              <a:t>- رنجبران، داود ) 1388 (. جنگ نرم، تهران، ساحل انديشه تهران.</a:t>
            </a:r>
          </a:p>
          <a:p>
            <a:r>
              <a:rPr lang="fa-IR" dirty="0"/>
              <a:t>- زرشناس، شهريار ) 1387 (. اشاراتي درباره ليبراليسم در ايران، چاپ دوم، تهران، انتشارات</a:t>
            </a:r>
          </a:p>
          <a:p>
            <a:r>
              <a:rPr lang="fa-IR" dirty="0"/>
              <a:t>كيهان.</a:t>
            </a:r>
          </a:p>
          <a:p>
            <a:r>
              <a:rPr lang="fa-IR" dirty="0"/>
              <a:t>- سلطاني فر، م ) « .)1387 قدرت نرم »، وبلاگ روابط عمومي، پنجشنبه 28 / 10 / 1387 .</a:t>
            </a:r>
          </a:p>
          <a:p>
            <a:r>
              <a:rPr lang="fa-IR" dirty="0"/>
              <a:t>- شيلر، هربرت ) 1377 (. وسائل ارتباط جمعي و امپراتوري آمريكا، ترجمه احمد مير</a:t>
            </a:r>
          </a:p>
          <a:p>
            <a:r>
              <a:rPr lang="fa-IR" dirty="0"/>
              <a:t>عابديني، تهران، نشر سروش.</a:t>
            </a:r>
          </a:p>
          <a:p>
            <a:r>
              <a:rPr lang="fa-IR" dirty="0"/>
              <a:t>- صباغيان، علي ) « .)1388 المپيك رسان هها »، همشهري ديپلماتيك، شماره 29 ، نيمه آبان 1388 .</a:t>
            </a:r>
          </a:p>
          <a:p>
            <a:r>
              <a:rPr lang="fa-IR" dirty="0"/>
              <a:t>- ضيايي پرور، حميد ) 1383 (. جنگ نرم، تهران، ابرار معاصر</a:t>
            </a:r>
          </a:p>
        </p:txBody>
      </p:sp>
    </p:spTree>
    <p:extLst>
      <p:ext uri="{BB962C8B-B14F-4D97-AF65-F5344CB8AC3E}">
        <p14:creationId xmlns:p14="http://schemas.microsoft.com/office/powerpoint/2010/main" val="252253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9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3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4000" dirty="0" smtClean="0"/>
              <a:t>پایان </a:t>
            </a:r>
          </a:p>
          <a:p>
            <a:r>
              <a:rPr lang="fa-IR" sz="4000" dirty="0" smtClean="0"/>
              <a:t>سید امیر موسوی</a:t>
            </a:r>
          </a:p>
          <a:p>
            <a:r>
              <a:rPr lang="fa-IR" sz="4000" dirty="0" smtClean="0"/>
              <a:t>کلاس نهم امید </a:t>
            </a:r>
          </a:p>
          <a:p>
            <a:r>
              <a:rPr lang="fa-IR" sz="4000" dirty="0" smtClean="0"/>
              <a:t>درس دفاعی</a:t>
            </a:r>
            <a:endParaRPr lang="fa-IR" sz="4000" dirty="0"/>
          </a:p>
        </p:txBody>
      </p:sp>
    </p:spTree>
    <p:extLst>
      <p:ext uri="{BB962C8B-B14F-4D97-AF65-F5344CB8AC3E}">
        <p14:creationId xmlns:p14="http://schemas.microsoft.com/office/powerpoint/2010/main" val="3009739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404664"/>
            <a:ext cx="8229600" cy="4525963"/>
          </a:xfrm>
        </p:spPr>
        <p:txBody>
          <a:bodyPr>
            <a:normAutofit/>
          </a:bodyPr>
          <a:lstStyle/>
          <a:p>
            <a:r>
              <a:rPr lang="fa-IR" sz="1800" dirty="0"/>
              <a:t>فرضيه اصلي ما اين است که جنگ نرم يک حرکت پیچیده فکری، فرهنگی با استفاده</a:t>
            </a:r>
          </a:p>
          <a:p>
            <a:r>
              <a:rPr lang="fa-IR" sz="1800" dirty="0"/>
              <a:t>ازسازکارها و ابزارهای ارتباطی نوین از طرف غرب عليه ج.ا. ايران شکل گرفته است. روش</a:t>
            </a:r>
          </a:p>
          <a:p>
            <a:r>
              <a:rPr lang="fa-IR" sz="1800" dirty="0"/>
              <a:t>تحقيق توصيفي- تحليلي با استفاده از ابزار </a:t>
            </a:r>
            <a:r>
              <a:rPr lang="fa-IR" sz="1800" dirty="0" smtClean="0"/>
              <a:t>کتابخانه ای خواهد </a:t>
            </a:r>
            <a:r>
              <a:rPr lang="fa-IR" sz="1800" dirty="0"/>
              <a:t>بود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750" y="2257287"/>
            <a:ext cx="5328592" cy="2327785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226824177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a-IR" sz="1800" dirty="0"/>
              <a:t>گرچه جنگ نرم </a:t>
            </a:r>
            <a:r>
              <a:rPr lang="en-US" sz="1800" dirty="0" smtClean="0"/>
              <a:t>soft </a:t>
            </a:r>
            <a:r>
              <a:rPr lang="en-US" sz="1800" dirty="0"/>
              <a:t>war </a:t>
            </a:r>
            <a:r>
              <a:rPr lang="fa-IR" sz="1800" dirty="0" smtClean="0"/>
              <a:t>مانند </a:t>
            </a:r>
            <a:r>
              <a:rPr lang="fa-IR" sz="1800" dirty="0"/>
              <a:t>جنگ </a:t>
            </a:r>
            <a:r>
              <a:rPr lang="fa-IR" sz="1800" dirty="0" smtClean="0"/>
              <a:t>سخت</a:t>
            </a:r>
            <a:r>
              <a:rPr lang="en-US" sz="1800" dirty="0" smtClean="0"/>
              <a:t>Hard war </a:t>
            </a:r>
            <a:r>
              <a:rPr lang="fa-IR" sz="1800" dirty="0" smtClean="0"/>
              <a:t>قدمت </a:t>
            </a:r>
            <a:r>
              <a:rPr lang="fa-IR" sz="1800" dirty="0"/>
              <a:t>آن به تولد</a:t>
            </a:r>
          </a:p>
          <a:p>
            <a:r>
              <a:rPr lang="fa-IR" sz="1800" dirty="0"/>
              <a:t>تاريخ بشري </a:t>
            </a:r>
            <a:r>
              <a:rPr lang="fa-IR" sz="1800" dirty="0" smtClean="0"/>
              <a:t>بازميگردد</a:t>
            </a:r>
            <a:r>
              <a:rPr lang="fa-IR" sz="1800" dirty="0"/>
              <a:t>، ولي با تحولات علم، تکنولوژي و ارتباطات در اين حوزه</a:t>
            </a:r>
          </a:p>
          <a:p>
            <a:r>
              <a:rPr lang="fa-IR" sz="1800" dirty="0"/>
              <a:t>شکل آن نيز تغيير کرده است. شکل مدرن به کارگيري جنگ نرم به دهه 70 ميلاي</a:t>
            </a:r>
          </a:p>
          <a:p>
            <a:r>
              <a:rPr lang="fa-IR" sz="1800" dirty="0"/>
              <a:t>باز </a:t>
            </a:r>
            <a:r>
              <a:rPr lang="fa-IR" sz="1800" dirty="0" smtClean="0"/>
              <a:t> ميگردد</a:t>
            </a:r>
            <a:r>
              <a:rPr lang="fa-IR" sz="1800" dirty="0"/>
              <a:t>. در اين دهه آمريکا کميت هاي به نام “کميته خطر جاري” در اوج جنگ</a:t>
            </a:r>
          </a:p>
          <a:p>
            <a:r>
              <a:rPr lang="fa-IR" sz="1800" dirty="0"/>
              <a:t>سرد تأسيس مي نمايد. در دهة 80 فعاليت آن گسترده شد و با مشارکت اساتيد</a:t>
            </a:r>
          </a:p>
          <a:p>
            <a:r>
              <a:rPr lang="fa-IR" sz="1800" dirty="0"/>
              <a:t>برجسته علوم سياسي و مديران سابق هدار سازمان سيا و پنتاگون به برنام هريزي اقدام</a:t>
            </a:r>
          </a:p>
          <a:p>
            <a:r>
              <a:rPr lang="fa-IR" sz="1800" dirty="0"/>
              <a:t>ميک‌ند. اين کميته در زمان اصلاحات گورباچف </a:t>
            </a:r>
            <a:r>
              <a:rPr lang="fa-IR" sz="1800" dirty="0" smtClean="0"/>
              <a:t>&lt;پروستوريکا </a:t>
            </a:r>
            <a:r>
              <a:rPr lang="fa-IR" sz="1800" dirty="0"/>
              <a:t>و </a:t>
            </a:r>
            <a:r>
              <a:rPr lang="fa-IR" sz="1800" dirty="0" smtClean="0"/>
              <a:t>گلاسنوست&gt;</a:t>
            </a:r>
            <a:endParaRPr lang="fa-IR" sz="1800" dirty="0"/>
          </a:p>
          <a:p>
            <a:r>
              <a:rPr lang="fa-IR" sz="1800" dirty="0"/>
              <a:t>جنگ سخت </a:t>
            </a:r>
            <a:r>
              <a:rPr lang="fa-IR" sz="1800" dirty="0" smtClean="0"/>
              <a:t>&lt;نظامي- اقتصادي&gt;را </a:t>
            </a:r>
            <a:r>
              <a:rPr lang="fa-IR" sz="1800" dirty="0"/>
              <a:t>عليه شوروي منتفي دانسته و جنگ نرم را براي</a:t>
            </a:r>
          </a:p>
          <a:p>
            <a:r>
              <a:rPr lang="fa-IR" sz="1800" dirty="0"/>
              <a:t>براندازي با سه راهبرد 1- دکترين مهار، 2- نبرد رسانه اي، 3- نافرماني مدني که در</a:t>
            </a:r>
          </a:p>
          <a:p>
            <a:r>
              <a:rPr lang="fa-IR" sz="1800" dirty="0"/>
              <a:t>نهايت به فروپاشي شوروي منجر م يگردد، مديريت ميک‌ند.</a:t>
            </a:r>
          </a:p>
          <a:p>
            <a:r>
              <a:rPr lang="fa-IR" sz="1800" dirty="0"/>
              <a:t>در طول سي سال گذشته غرب به رهبري آمريکا عملاً جنگ نرم مدرن را عليه</a:t>
            </a:r>
          </a:p>
          <a:p>
            <a:r>
              <a:rPr lang="fa-IR" sz="1800" dirty="0"/>
              <a:t>جمهوری اسلامي ايران شروع نموده است. ولي در دهة اخير پس از ناکام يها</a:t>
            </a:r>
          </a:p>
          <a:p>
            <a:r>
              <a:rPr lang="fa-IR" sz="1800" dirty="0"/>
              <a:t>در جنگ سخت </a:t>
            </a:r>
            <a:r>
              <a:rPr lang="fa-IR" sz="1800" dirty="0" smtClean="0"/>
              <a:t>&lt;نظامي- اقتصادي&gt; </a:t>
            </a:r>
            <a:r>
              <a:rPr lang="fa-IR" sz="1800" dirty="0"/>
              <a:t>عليه ايران بهک‌ارگيري اين جنگ با تحولات</a:t>
            </a:r>
          </a:p>
          <a:p>
            <a:r>
              <a:rPr lang="fa-IR" sz="1800" dirty="0"/>
              <a:t>ارتباطي- اطلاعاتي را به اوج خود رسانده است. جنگ نرم سي ساله غرب عليه</a:t>
            </a:r>
          </a:p>
          <a:p>
            <a:r>
              <a:rPr lang="fa-IR" sz="1800" dirty="0"/>
              <a:t>جمهوري اسلامي به دو نوع جهان بيني مادي و الهي باز مي گردد</a:t>
            </a:r>
            <a:r>
              <a:rPr lang="fa-IR" sz="1800" dirty="0" smtClean="0"/>
              <a:t>.</a:t>
            </a:r>
            <a:endParaRPr lang="fa-IR" sz="1800" dirty="0"/>
          </a:p>
        </p:txBody>
      </p:sp>
    </p:spTree>
    <p:extLst>
      <p:ext uri="{BB962C8B-B14F-4D97-AF65-F5344CB8AC3E}">
        <p14:creationId xmlns:p14="http://schemas.microsoft.com/office/powerpoint/2010/main" val="4291538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 thruBlk="1"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1800" dirty="0"/>
              <a:t>قران کريم نيز هزار و چهارصد سال قبل به جنگ نرم تضاد اصلي اسلام و</a:t>
            </a:r>
          </a:p>
          <a:p>
            <a:r>
              <a:rPr lang="fa-IR" sz="1800" dirty="0"/>
              <a:t>کفر اشاره ميک‌ند «لايزالون يقاتلونکم حتي يردوکم عن دينکم ان استطاعوا » )بقره:</a:t>
            </a:r>
          </a:p>
          <a:p>
            <a:r>
              <a:rPr lang="fa-IR" sz="1800" dirty="0"/>
              <a:t>« ،)217 دشمنان دائماً با شما در حال جنگ )نظامي- اقتصاد و فرهنگي( تا شما را</a:t>
            </a:r>
          </a:p>
          <a:p>
            <a:r>
              <a:rPr lang="fa-IR" sz="1800" dirty="0"/>
              <a:t>از دينتان برگردانند اگر بتوانند. » و يا مي فرمايد: «لن ترضي اليهود و انصاري </a:t>
            </a:r>
            <a:r>
              <a:rPr lang="fa-IR" sz="1800" dirty="0" smtClean="0"/>
              <a:t>منكم</a:t>
            </a:r>
          </a:p>
          <a:p>
            <a:r>
              <a:rPr lang="fa-IR" sz="1800" dirty="0"/>
              <a:t>حتي تتبع ملتهم » )بقره: « ،)120 يهود و نصاري از تو راضي نمي شوند تا اينک‌ه تو</a:t>
            </a:r>
          </a:p>
          <a:p>
            <a:r>
              <a:rPr lang="fa-IR" sz="1800" dirty="0"/>
              <a:t>از دينت دست برداري و به دين آن ها درآئي. »</a:t>
            </a:r>
          </a:p>
          <a:p>
            <a:r>
              <a:rPr lang="fa-IR" sz="1800" dirty="0"/>
              <a:t>دنياي مدرن به جهان براساس سکولاريسم )دنياگرائي و قطع رابطه با</a:t>
            </a:r>
          </a:p>
          <a:p>
            <a:r>
              <a:rPr lang="fa-IR" sz="1800" dirty="0"/>
              <a:t>ماوراء الطبيعه يعني خدا، انبياء، معاد...( م ينگرد. به اعتقاد غرب مدرن دنيا خودش</a:t>
            </a:r>
          </a:p>
          <a:p>
            <a:r>
              <a:rPr lang="fa-IR" sz="1800" dirty="0"/>
              <a:t>مي تواند خود را تبيين کند. علم گرائي تجربي سکولار خود خدا مي شود. اين</a:t>
            </a:r>
          </a:p>
          <a:p>
            <a:r>
              <a:rPr lang="fa-IR" sz="1800" dirty="0"/>
              <a:t>علم )تجربي( حس گرائي محور است )چون خدا و معاد را با خداي حس و</a:t>
            </a:r>
          </a:p>
          <a:p>
            <a:r>
              <a:rPr lang="fa-IR" sz="1800" dirty="0"/>
              <a:t>تجربه نمي شود اثبات کرد پس بايد کنار گذاشت. بعد هم مي گويد حر فهاي دين</a:t>
            </a:r>
          </a:p>
          <a:p>
            <a:r>
              <a:rPr lang="fa-IR" sz="1800" dirty="0"/>
              <a:t>)جهان بيني الهي( علمي )تجربي( نيست پس بايد آن را کنار گذاشت.</a:t>
            </a:r>
          </a:p>
          <a:p>
            <a:r>
              <a:rPr lang="fa-IR" sz="1800" dirty="0"/>
              <a:t>انديشه علم تجربي اثبا تگرا &lt;</a:t>
            </a:r>
            <a:r>
              <a:rPr lang="fa-IR" sz="1800" dirty="0" smtClean="0"/>
              <a:t>پوزيتويستي &gt;است</a:t>
            </a:r>
            <a:r>
              <a:rPr lang="fa-IR" sz="1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3854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a-IR" sz="1800" dirty="0"/>
              <a:t>مدعي است تنها ملاک</a:t>
            </a:r>
          </a:p>
          <a:p>
            <a:r>
              <a:rPr lang="fa-IR" sz="1800" dirty="0"/>
              <a:t>حقيقت علم حسي است. علم دين چون از راه تجربه حسي قابل اثبات نيست را</a:t>
            </a:r>
          </a:p>
          <a:p>
            <a:r>
              <a:rPr lang="fa-IR" sz="1800" dirty="0"/>
              <a:t>غير حقيقي </a:t>
            </a:r>
            <a:r>
              <a:rPr lang="fa-IR" sz="1800" dirty="0" smtClean="0"/>
              <a:t> ميداند</a:t>
            </a:r>
            <a:r>
              <a:rPr lang="fa-IR" sz="1800" dirty="0"/>
              <a:t>. به تبع عالم ماوراء را قبول ندارد و به مبارزه عليه آن مي پردازد.</a:t>
            </a:r>
          </a:p>
          <a:p>
            <a:r>
              <a:rPr lang="fa-IR" sz="1800" dirty="0"/>
              <a:t>در نتيجه آثار دين ستيزي، بي تقوائي، بي عدالتي... را در دنيا به دنبال مي آورد. هدف</a:t>
            </a:r>
          </a:p>
          <a:p>
            <a:r>
              <a:rPr lang="fa-IR" sz="1800" dirty="0"/>
              <a:t>را در دنيا پيشرفت )مقابله با عقب ماندگي(تعريف ميک‌ند. در اين ديدگاه دستيابي</a:t>
            </a:r>
          </a:p>
          <a:p>
            <a:r>
              <a:rPr lang="fa-IR" sz="1800" dirty="0"/>
              <a:t>به پيشرفت يعني رسيدن به هدف است. کشورهاي پيشرفته گروه هشت به اين</a:t>
            </a:r>
          </a:p>
          <a:p>
            <a:r>
              <a:rPr lang="fa-IR" sz="1800" dirty="0"/>
              <a:t>هدف رسيده اند.</a:t>
            </a:r>
          </a:p>
          <a:p>
            <a:r>
              <a:rPr lang="fa-IR" sz="1800" dirty="0"/>
              <a:t>بنابراين دو نوع نگاه 1- نگاه ديني به عالم )اسلام(، 2- نگاه مدرن )غرب( امروز</a:t>
            </a:r>
          </a:p>
          <a:p>
            <a:r>
              <a:rPr lang="fa-IR" sz="1800" dirty="0"/>
              <a:t>شاخ به شاخ يکديگر شده و جنگ نرم در اين حوزه مطرح است. جمهوري اسلامي</a:t>
            </a:r>
          </a:p>
          <a:p>
            <a:r>
              <a:rPr lang="fa-IR" sz="1800" dirty="0"/>
              <a:t>ايران پس از انقلاب پرچم دار نگاه انديشه ديني به عالم )اسلام( و در مقابل غرب</a:t>
            </a:r>
          </a:p>
          <a:p>
            <a:r>
              <a:rPr lang="fa-IR" sz="1800" dirty="0"/>
              <a:t>به سرکردگي آمريکا با نگاه انديشه مدرن )ليبرال دموکراسي 1( به تقابل پرداخته</a:t>
            </a:r>
          </a:p>
          <a:p>
            <a:r>
              <a:rPr lang="fa-IR" sz="1800" dirty="0"/>
              <a:t>است. ایران نظم نا عادلانه بی نالمللی موجود، سلطه قدرت ها بر سازمان ملل متحد</a:t>
            </a:r>
          </a:p>
          <a:p>
            <a:r>
              <a:rPr lang="fa-IR" sz="1800" dirty="0"/>
              <a:t>که نتیجه ناشی از آن سلطه گری، استعمار با اشکال مختلف آن، جنگ، فقر و تبعض</a:t>
            </a:r>
          </a:p>
          <a:p>
            <a:r>
              <a:rPr lang="fa-IR" sz="1800" dirty="0"/>
              <a:t>شده است را به چالش کشیده است</a:t>
            </a:r>
          </a:p>
        </p:txBody>
      </p:sp>
    </p:spTree>
    <p:extLst>
      <p:ext uri="{BB962C8B-B14F-4D97-AF65-F5344CB8AC3E}">
        <p14:creationId xmlns:p14="http://schemas.microsoft.com/office/powerpoint/2010/main" val="4179436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sz="1800" dirty="0"/>
              <a:t>ریشه این مسائل را در اندیش ههای ماتریالیستی</a:t>
            </a:r>
          </a:p>
          <a:p>
            <a:r>
              <a:rPr lang="fa-IR" sz="1800" dirty="0"/>
              <a:t>حاکم بر جهان )سوسیالیسم شرق و لیبرال دمکراسی غرب( می داند که با تحول در</a:t>
            </a:r>
          </a:p>
          <a:p>
            <a:r>
              <a:rPr lang="fa-IR" sz="1800" dirty="0"/>
              <a:t>این مبانی فکری و حاکمیت اکثریت )مل تها( به جای مافیای قدرت سرمایه </a:t>
            </a:r>
            <a:r>
              <a:rPr lang="fa-IR" sz="1800" dirty="0" smtClean="0"/>
              <a:t>داری</a:t>
            </a:r>
          </a:p>
          <a:p>
            <a:r>
              <a:rPr lang="fa-IR" sz="1800" dirty="0"/>
              <a:t>)لیبرالیسم – صهیونیسم( می توان جهانی بهتر داشت. در حالیک‌ه غرب با این</a:t>
            </a:r>
          </a:p>
          <a:p>
            <a:r>
              <a:rPr lang="fa-IR" sz="1800" dirty="0"/>
              <a:t>حرکت و طرز فکر احساس تهدید و خطر نموده با تمام توان قدرت نرم خود به</a:t>
            </a:r>
          </a:p>
          <a:p>
            <a:r>
              <a:rPr lang="fa-IR" sz="1800" dirty="0"/>
              <a:t>جنگ با آن برای مهار یا فروپاشی برخواسته است. در دکترين آمريکا مطرح است</a:t>
            </a:r>
          </a:p>
          <a:p>
            <a:r>
              <a:rPr lang="fa-IR" sz="1800" dirty="0"/>
              <a:t>ايران امروز يک قدرت فرهنگي سياسي، نظامي و اقتصادي شده است و ديگر پس</a:t>
            </a:r>
          </a:p>
          <a:p>
            <a:r>
              <a:rPr lang="fa-IR" sz="1800" dirty="0"/>
              <a:t>از سه دهه تجربه و شکست نمي توان آن را از طريق جنگ سخت نابود کرد</a:t>
            </a:r>
          </a:p>
        </p:txBody>
      </p:sp>
    </p:spTree>
    <p:extLst>
      <p:ext uri="{BB962C8B-B14F-4D97-AF65-F5344CB8AC3E}">
        <p14:creationId xmlns:p14="http://schemas.microsoft.com/office/powerpoint/2010/main" val="3858150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a-IR" sz="1800" dirty="0"/>
              <a:t>براي ارائه تعريف جنگ نرم لازم است ابتدا به مقول ههاي قدرت نرم، تهديد نرم،</a:t>
            </a:r>
          </a:p>
          <a:p>
            <a:r>
              <a:rPr lang="fa-IR" sz="1800" dirty="0"/>
              <a:t>جنگ نرم و پس از آن به منابع قدرت نرم، و در نهايت تاکتيک هاي آن </a:t>
            </a:r>
            <a:r>
              <a:rPr lang="fa-IR" sz="1800" dirty="0" smtClean="0"/>
              <a:t>اشاره</a:t>
            </a:r>
          </a:p>
          <a:p>
            <a:r>
              <a:rPr lang="fa-IR" sz="2800" dirty="0" smtClean="0"/>
              <a:t>1-قدرت نرم</a:t>
            </a:r>
          </a:p>
          <a:p>
            <a:r>
              <a:rPr lang="fa-IR" sz="1800" dirty="0"/>
              <a:t>قدرت به دو گونه قدرت سخت و قدرت نرم قابل تقسيم است. تعريف از </a:t>
            </a:r>
            <a:r>
              <a:rPr lang="fa-IR" sz="1800" dirty="0" smtClean="0"/>
              <a:t>قدرت</a:t>
            </a:r>
          </a:p>
          <a:p>
            <a:r>
              <a:rPr lang="fa-IR" sz="1800" dirty="0"/>
              <a:t>سخت متنوع است. مثلاً راسل ) </a:t>
            </a:r>
            <a:r>
              <a:rPr lang="en-US" sz="1800" dirty="0"/>
              <a:t>Russell ( </a:t>
            </a:r>
            <a:r>
              <a:rPr lang="fa-IR" sz="1800" dirty="0"/>
              <a:t>م يگويد: “پديد آوردن آثار مطلوب”؛ يا</a:t>
            </a:r>
          </a:p>
          <a:p>
            <a:r>
              <a:rPr lang="fa-IR" sz="1800" dirty="0"/>
              <a:t>ريمون آرون ) </a:t>
            </a:r>
            <a:r>
              <a:rPr lang="en-US" sz="1800" dirty="0"/>
              <a:t>Raymond Aaron ( </a:t>
            </a:r>
            <a:r>
              <a:rPr lang="fa-IR" sz="1800" dirty="0"/>
              <a:t>م يگويد: “سلطه انسان بر انسان”؛ يا گا لبرايت</a:t>
            </a:r>
          </a:p>
          <a:p>
            <a:r>
              <a:rPr lang="en-US" sz="1800" dirty="0"/>
              <a:t>Gal bright( ( </a:t>
            </a:r>
            <a:r>
              <a:rPr lang="fa-IR" sz="1800" dirty="0"/>
              <a:t>مي گويد: “توانائي فرد يا گروه در کسب تسليم و اطاعت ديگران”؛ دال</a:t>
            </a:r>
          </a:p>
          <a:p>
            <a:r>
              <a:rPr lang="en-US" sz="1800" dirty="0"/>
              <a:t>Dull( (</a:t>
            </a:r>
            <a:r>
              <a:rPr lang="fa-IR" sz="1800" dirty="0"/>
              <a:t>م يگويد: کنترل رفتار ديگران. از قدرت نرم نيز تعاريف مختلفي ارائه شده</a:t>
            </a:r>
          </a:p>
          <a:p>
            <a:r>
              <a:rPr lang="fa-IR" sz="1800" dirty="0"/>
              <a:t>است، مثلاً جوزف ناي ) </a:t>
            </a:r>
            <a:r>
              <a:rPr lang="en-US" sz="1800" dirty="0"/>
              <a:t>Joseph Nye ( </a:t>
            </a:r>
            <a:r>
              <a:rPr lang="fa-IR" sz="1800" dirty="0"/>
              <a:t>در اين زمينه مي گويد: قدرت در حال گذار</a:t>
            </a:r>
          </a:p>
          <a:p>
            <a:r>
              <a:rPr lang="fa-IR" sz="1800" dirty="0"/>
              <a:t>از غناي ثروت به غناي اطلاعات است. )ناي، 1382 : 149 ( تعريف ديگر </a:t>
            </a:r>
            <a:r>
              <a:rPr lang="fa-IR" sz="1800" dirty="0" smtClean="0"/>
              <a:t>قدرت</a:t>
            </a:r>
          </a:p>
          <a:p>
            <a:r>
              <a:rPr lang="fa-IR" sz="1800" dirty="0"/>
              <a:t>به سه دسته تقسيم ميک‌ند: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fa-IR" sz="2800" dirty="0" smtClean="0"/>
              <a:t>تعریف اصطلاحات</a:t>
            </a:r>
            <a:endParaRPr lang="fa-IR" sz="2800" dirty="0"/>
          </a:p>
        </p:txBody>
      </p:sp>
    </p:spTree>
    <p:extLst>
      <p:ext uri="{BB962C8B-B14F-4D97-AF65-F5344CB8AC3E}">
        <p14:creationId xmlns:p14="http://schemas.microsoft.com/office/powerpoint/2010/main" val="3448240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836712"/>
            <a:ext cx="8229600" cy="4525963"/>
          </a:xfrm>
        </p:spPr>
        <p:txBody>
          <a:bodyPr>
            <a:noAutofit/>
          </a:bodyPr>
          <a:lstStyle/>
          <a:p>
            <a:r>
              <a:rPr lang="fa-IR" sz="1800" dirty="0" smtClean="0"/>
              <a:t>1-قدرت </a:t>
            </a:r>
            <a:r>
              <a:rPr lang="fa-IR" sz="1800" dirty="0"/>
              <a:t>سخت مبتني بر زور و تهديد</a:t>
            </a:r>
          </a:p>
          <a:p>
            <a:r>
              <a:rPr lang="fa-IR" sz="1800" dirty="0"/>
              <a:t>-2 قدرت اقتصادي مبتني بر هزينه و تطميع</a:t>
            </a:r>
          </a:p>
          <a:p>
            <a:r>
              <a:rPr lang="fa-IR" sz="1800" dirty="0"/>
              <a:t>-3 قدرت نرم مبتني بر جاذبه )تغيير فکر- انديشه و عمل( که آن را قدرت برتر</a:t>
            </a:r>
          </a:p>
          <a:p>
            <a:r>
              <a:rPr lang="fa-IR" sz="1800" dirty="0"/>
              <a:t>جهان مي داند. )رنجبران، 1388 : 28 (</a:t>
            </a:r>
          </a:p>
          <a:p>
            <a:r>
              <a:rPr lang="fa-IR" sz="1800" dirty="0"/>
              <a:t>“قدرت نرم توانائي به دست آوردن خواست هها از طريق مجذوب کردن )به جاي</a:t>
            </a:r>
          </a:p>
          <a:p>
            <a:r>
              <a:rPr lang="fa-IR" sz="1800" dirty="0"/>
              <a:t>اجبار و يا امتياز( است که از طريق جذابي تهاي فرهنگي، ايد ههاي سياسي و ...</a:t>
            </a:r>
          </a:p>
          <a:p>
            <a:r>
              <a:rPr lang="fa-IR" sz="1800" dirty="0"/>
              <a:t>شکل مي گيرد. )کلاهچيان، 1387 : 172 ( تعريف ديگري مي گويد:” قدرت نرم يعني</a:t>
            </a:r>
          </a:p>
          <a:p>
            <a:r>
              <a:rPr lang="fa-IR" sz="1800" dirty="0"/>
              <a:t>توانايي رسيدن به اهداف مورد نظر از طريق جلب ديگران به جاي استفاده از زور”.</a:t>
            </a:r>
          </a:p>
          <a:p>
            <a:r>
              <a:rPr lang="fa-IR" sz="1800" dirty="0"/>
              <a:t>)جعفرپور، 1387 : 313 ( سون تزو چيني نيز در سال 250 قبل از ميلاد به قدرت نرم</a:t>
            </a:r>
          </a:p>
          <a:p>
            <a:r>
              <a:rPr lang="fa-IR" sz="1800" dirty="0"/>
              <a:t>يعني روش غير نظامي سلطه )قدرت نرم( بر دشمن اشاره دارد و مي گويد: “يک</a:t>
            </a:r>
          </a:p>
          <a:p>
            <a:r>
              <a:rPr lang="fa-IR" sz="1800" dirty="0"/>
              <a:t>صد پيروزي در يک صد جنگ اين مهارت و موفقيت نيست موفقيت در اين است</a:t>
            </a:r>
          </a:p>
          <a:p>
            <a:r>
              <a:rPr lang="fa-IR" sz="1800" dirty="0"/>
              <a:t>که دشمن را بدون درگيري تسلیم خود کني.” )مانسون، 2005 : 1( تعريف ديگر</a:t>
            </a:r>
          </a:p>
          <a:p>
            <a:r>
              <a:rPr lang="fa-IR" sz="1800" dirty="0"/>
              <a:t>مي گويد قدرت نرم توانائي شکل دهي بر توجيهات ديگران است جنس قدرت نرم</a:t>
            </a:r>
          </a:p>
          <a:p>
            <a:r>
              <a:rPr lang="fa-IR" sz="1800" dirty="0"/>
              <a:t>نه زور است نه پول بلكه سرمايه گذاري روي ذهنيت و ايجاد جذابيت براي ايجاد</a:t>
            </a:r>
          </a:p>
          <a:p>
            <a:r>
              <a:rPr lang="fa-IR" sz="1800" dirty="0"/>
              <a:t>ارز شهاي مشترک </a:t>
            </a:r>
            <a:r>
              <a:rPr lang="fa-IR" sz="1800" dirty="0" smtClean="0"/>
              <a:t>است ..&lt;سلطاني </a:t>
            </a:r>
            <a:r>
              <a:rPr lang="fa-IR" sz="1800" dirty="0"/>
              <a:t>فر، 1387 : </a:t>
            </a:r>
            <a:r>
              <a:rPr lang="fa-IR" sz="1800" dirty="0" smtClean="0"/>
              <a:t>2&gt;</a:t>
            </a:r>
            <a:endParaRPr lang="fa-IR" sz="1800" dirty="0"/>
          </a:p>
        </p:txBody>
      </p:sp>
    </p:spTree>
    <p:extLst>
      <p:ext uri="{BB962C8B-B14F-4D97-AF65-F5344CB8AC3E}">
        <p14:creationId xmlns:p14="http://schemas.microsoft.com/office/powerpoint/2010/main" val="406339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142</TotalTime>
  <Words>3557</Words>
  <Application>Microsoft Office PowerPoint</Application>
  <PresentationFormat>On-screen Show (4:3)</PresentationFormat>
  <Paragraphs>246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Concourse</vt:lpstr>
      <vt:lpstr>PowerPoint Presentation</vt:lpstr>
      <vt:lpstr>جنگ نرم و تعریف اصطلاحات آن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تعریف اصطلاحات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Farzad</dc:creator>
  <cp:lastModifiedBy>Farzad</cp:lastModifiedBy>
  <cp:revision>18</cp:revision>
  <dcterms:created xsi:type="dcterms:W3CDTF">2018-02-19T08:59:45Z</dcterms:created>
  <dcterms:modified xsi:type="dcterms:W3CDTF">2018-03-06T20:36:08Z</dcterms:modified>
</cp:coreProperties>
</file>