
<file path=[Content_Types].xml><?xml version="1.0" encoding="utf-8"?>
<Types xmlns="http://schemas.openxmlformats.org/package/2006/content-types">
  <Default Extension="tmp" ContentType="image/png"/>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1" r:id="rId16"/>
    <p:sldId id="270" r:id="rId17"/>
    <p:sldId id="273" r:id="rId18"/>
    <p:sldId id="272"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DFB"/>
    <a:srgbClr val="64A9FC"/>
    <a:srgbClr val="0000FF"/>
    <a:srgbClr val="D1E6FF"/>
    <a:srgbClr val="0569E1"/>
    <a:srgbClr val="91C2FD"/>
    <a:srgbClr val="E8E7FF"/>
    <a:srgbClr val="99CCFF"/>
    <a:srgbClr val="0F01CB"/>
    <a:srgbClr val="4F3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70" d="100"/>
          <a:sy n="70"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8ECF094-2E19-46E0-8240-173AD32D7ABE}" type="datetimeFigureOut">
              <a:rPr lang="en-US" smtClean="0"/>
              <a:t>1/4/2002</a:t>
            </a:fld>
            <a:endParaRPr lang="en-US"/>
          </a:p>
        </p:txBody>
      </p:sp>
      <p:sp>
        <p:nvSpPr>
          <p:cNvPr id="8" name="Slide Number Placeholder 7"/>
          <p:cNvSpPr>
            <a:spLocks noGrp="1"/>
          </p:cNvSpPr>
          <p:nvPr>
            <p:ph type="sldNum" sz="quarter" idx="11"/>
          </p:nvPr>
        </p:nvSpPr>
        <p:spPr/>
        <p:txBody>
          <a:bodyPr/>
          <a:lstStyle/>
          <a:p>
            <a:fld id="{C771ADC1-CEA4-458F-B93C-A1617B939F1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CF094-2E19-46E0-8240-173AD32D7ABE}" type="datetimeFigureOut">
              <a:rPr lang="en-US" smtClean="0"/>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CF094-2E19-46E0-8240-173AD32D7ABE}" type="datetimeFigureOut">
              <a:rPr lang="en-US" smtClean="0"/>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8ECF094-2E19-46E0-8240-173AD32D7ABE}" type="datetimeFigureOut">
              <a:rPr lang="en-US" smtClean="0"/>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CF094-2E19-46E0-8240-173AD32D7ABE}" type="datetimeFigureOut">
              <a:rPr lang="en-US" smtClean="0"/>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1ADC1-CEA4-458F-B93C-A1617B939F1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8ECF094-2E19-46E0-8240-173AD32D7ABE}" type="datetimeFigureOut">
              <a:rPr lang="en-US" smtClean="0"/>
              <a:t>1/4/2002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1ADC1-CEA4-458F-B93C-A1617B939F1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8ECF094-2E19-46E0-8240-173AD32D7ABE}" type="datetimeFigureOut">
              <a:rPr lang="en-US" smtClean="0"/>
              <a:t>1/4/2002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1ADC1-CEA4-458F-B93C-A1617B939F1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ECF094-2E19-46E0-8240-173AD32D7ABE}" type="datetimeFigureOut">
              <a:rPr lang="en-US" smtClean="0"/>
              <a:t>1/4/2002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CF094-2E19-46E0-8240-173AD32D7ABE}" type="datetimeFigureOut">
              <a:rPr lang="en-US" smtClean="0"/>
              <a:t>1/4/2002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CF094-2E19-46E0-8240-173AD32D7ABE}" type="datetimeFigureOut">
              <a:rPr lang="en-US" smtClean="0"/>
              <a:t>1/4/2002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CF094-2E19-46E0-8240-173AD32D7ABE}" type="datetimeFigureOut">
              <a:rPr lang="en-US" smtClean="0"/>
              <a:t>1/4/2002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1ADC1-CEA4-458F-B93C-A1617B939F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8ECF094-2E19-46E0-8240-173AD32D7ABE}" type="datetimeFigureOut">
              <a:rPr lang="en-US" smtClean="0"/>
              <a:t>1/4/2002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771ADC1-CEA4-458F-B93C-A1617B939F1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bmp"/><Relationship Id="rId5" Type="http://schemas.openxmlformats.org/officeDocument/2006/relationships/image" Target="../media/image9.gif"/><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56832" y="1602953"/>
            <a:ext cx="6630341" cy="3770263"/>
          </a:xfrm>
          <a:prstGeom prst="rect">
            <a:avLst/>
          </a:prstGeom>
          <a:noFill/>
        </p:spPr>
        <p:txBody>
          <a:bodyPr wrap="none" lIns="91440" tIns="45720" rIns="91440" bIns="45720">
            <a:spAutoFit/>
          </a:bodyPr>
          <a:lstStyle/>
          <a:p>
            <a:pPr algn="ctr"/>
            <a:r>
              <a:rPr lang="en-US" sz="239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110_Besmellah" pitchFamily="2" charset="0"/>
              </a:rPr>
              <a:t>e</a:t>
            </a:r>
            <a:endParaRPr lang="en-US" sz="287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2925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160" y="44624"/>
            <a:ext cx="3096344" cy="954107"/>
          </a:xfrm>
          <a:prstGeom prst="rect">
            <a:avLst/>
          </a:prstGeom>
          <a:noFill/>
        </p:spPr>
        <p:txBody>
          <a:bodyPr wrap="square" rtlCol="0">
            <a:spAutoFit/>
          </a:bodyPr>
          <a:lstStyle/>
          <a:p>
            <a:pPr algn="r" rtl="1"/>
            <a:r>
              <a:rPr lang="fa-IR" sz="2800" dirty="0" smtClean="0">
                <a:cs typeface="B Titr" pitchFamily="2" charset="-78"/>
              </a:rPr>
              <a:t>انواع مختلف ابر</a:t>
            </a:r>
            <a:endParaRPr lang="en-US" sz="2800" dirty="0" smtClean="0">
              <a:cs typeface="B Titr" pitchFamily="2" charset="-78"/>
            </a:endParaRPr>
          </a:p>
          <a:p>
            <a:pPr algn="r" rtl="1"/>
            <a:endParaRPr lang="en-US" sz="2800" dirty="0">
              <a:cs typeface="B Titr" pitchFamily="2" charset="-78"/>
            </a:endParaRPr>
          </a:p>
        </p:txBody>
      </p:sp>
      <p:sp>
        <p:nvSpPr>
          <p:cNvPr id="4" name="TextBox 3"/>
          <p:cNvSpPr txBox="1"/>
          <p:nvPr/>
        </p:nvSpPr>
        <p:spPr>
          <a:xfrm>
            <a:off x="5220072" y="548680"/>
            <a:ext cx="3744416" cy="4524315"/>
          </a:xfrm>
          <a:prstGeom prst="rect">
            <a:avLst/>
          </a:prstGeom>
          <a:noFill/>
        </p:spPr>
        <p:txBody>
          <a:bodyPr wrap="square" rtlCol="0">
            <a:spAutoFit/>
          </a:bodyPr>
          <a:lstStyle/>
          <a:p>
            <a:pPr algn="just" rtl="1"/>
            <a:r>
              <a:rPr lang="fa-IR" sz="2800" b="1" dirty="0">
                <a:solidFill>
                  <a:srgbClr val="0000FF"/>
                </a:solidFill>
                <a:cs typeface="B Nazanin" pitchFamily="2" charset="-78"/>
              </a:rPr>
              <a:t>ابر خصوصی: </a:t>
            </a:r>
            <a:r>
              <a:rPr lang="fa-IR" b="1" dirty="0">
                <a:cs typeface="B Nazanin" pitchFamily="2" charset="-78"/>
              </a:rPr>
              <a:t>ابرهای خصوصی برای کاربران دسترسی سریع به منابع رایانشی موجود درون زیرساخت سازمان را فراهم می‌سازد. </a:t>
            </a:r>
            <a:endParaRPr lang="en-US" b="1" dirty="0" smtClean="0">
              <a:cs typeface="B Nazanin" pitchFamily="2" charset="-78"/>
            </a:endParaRPr>
          </a:p>
          <a:p>
            <a:pPr algn="just" rtl="1"/>
            <a:endParaRPr lang="en-US" b="1" dirty="0" smtClean="0">
              <a:cs typeface="B Nazanin" pitchFamily="2" charset="-78"/>
            </a:endParaRPr>
          </a:p>
          <a:p>
            <a:pPr algn="just" rtl="1"/>
            <a:endParaRPr lang="en-US" b="1" dirty="0">
              <a:cs typeface="B Nazanin" pitchFamily="2" charset="-78"/>
            </a:endParaRPr>
          </a:p>
          <a:p>
            <a:pPr algn="just" rtl="1"/>
            <a:endParaRPr lang="en-US" b="1" dirty="0" smtClean="0">
              <a:cs typeface="B Nazanin" pitchFamily="2" charset="-78"/>
            </a:endParaRPr>
          </a:p>
          <a:p>
            <a:pPr algn="just" rtl="1"/>
            <a:endParaRPr lang="en-US" b="1" dirty="0">
              <a:cs typeface="B Nazanin" pitchFamily="2" charset="-78"/>
            </a:endParaRPr>
          </a:p>
          <a:p>
            <a:pPr algn="just" rtl="1"/>
            <a:endParaRPr lang="en-US" b="1" dirty="0" smtClean="0">
              <a:cs typeface="B Nazanin" pitchFamily="2" charset="-78"/>
            </a:endParaRPr>
          </a:p>
          <a:p>
            <a:pPr algn="just" rtl="1"/>
            <a:r>
              <a:rPr lang="fa-IR" sz="2400" b="1" dirty="0" smtClean="0">
                <a:solidFill>
                  <a:srgbClr val="0000FF"/>
                </a:solidFill>
                <a:cs typeface="B Nazanin" pitchFamily="2" charset="-78"/>
              </a:rPr>
              <a:t>ابر </a:t>
            </a:r>
            <a:r>
              <a:rPr lang="fa-IR" sz="2400" b="1" dirty="0">
                <a:solidFill>
                  <a:srgbClr val="0000FF"/>
                </a:solidFill>
                <a:cs typeface="B Nazanin" pitchFamily="2" charset="-78"/>
              </a:rPr>
              <a:t>عمومی: </a:t>
            </a:r>
            <a:r>
              <a:rPr lang="fa-IR" b="1" dirty="0">
                <a:cs typeface="B Nazanin" pitchFamily="2" charset="-78"/>
              </a:rPr>
              <a:t>ابرهای عمومی دسترسی به منابع </a:t>
            </a:r>
            <a:r>
              <a:rPr lang="fa-IR" b="1" dirty="0" smtClean="0">
                <a:cs typeface="B Nazanin" pitchFamily="2" charset="-78"/>
              </a:rPr>
              <a:t>رایانشی را</a:t>
            </a:r>
            <a:r>
              <a:rPr lang="fa-IR" b="1" dirty="0">
                <a:cs typeface="B Nazanin" pitchFamily="2" charset="-78"/>
              </a:rPr>
              <a:t>  برای عموم روی بستر اینترنت فراهم می‌کنند. </a:t>
            </a:r>
            <a:endParaRPr lang="en-US" b="1" dirty="0" smtClean="0">
              <a:cs typeface="B Nazanin" pitchFamily="2" charset="-78"/>
            </a:endParaRPr>
          </a:p>
          <a:p>
            <a:pPr algn="just" rtl="1"/>
            <a:endParaRPr lang="en-US" b="1" dirty="0">
              <a:cs typeface="B Nazanin" pitchFamily="2" charset="-78"/>
            </a:endParaRPr>
          </a:p>
          <a:p>
            <a:pPr algn="just" rtl="1"/>
            <a:endParaRPr lang="en-US" b="1" dirty="0" smtClean="0">
              <a:cs typeface="B Nazanin" pitchFamily="2" charset="-78"/>
            </a:endParaRPr>
          </a:p>
          <a:p>
            <a:pPr algn="just" rtl="1"/>
            <a:endParaRPr lang="en-US" sz="2000" dirty="0">
              <a:cs typeface="B Nazanin" pitchFamily="2" charset="-78"/>
            </a:endParaRPr>
          </a:p>
        </p:txBody>
      </p:sp>
      <p:sp>
        <p:nvSpPr>
          <p:cNvPr id="6" name="TextBox 5"/>
          <p:cNvSpPr txBox="1"/>
          <p:nvPr/>
        </p:nvSpPr>
        <p:spPr>
          <a:xfrm>
            <a:off x="539552" y="5517232"/>
            <a:ext cx="8064896" cy="1046440"/>
          </a:xfrm>
          <a:prstGeom prst="rect">
            <a:avLst/>
          </a:prstGeom>
          <a:noFill/>
        </p:spPr>
        <p:txBody>
          <a:bodyPr wrap="square" rtlCol="0">
            <a:spAutoFit/>
          </a:bodyPr>
          <a:lstStyle/>
          <a:p>
            <a:pPr algn="ctr"/>
            <a:r>
              <a:rPr lang="fa-IR" sz="2400" b="1" dirty="0">
                <a:solidFill>
                  <a:srgbClr val="0000FF"/>
                </a:solidFill>
                <a:cs typeface="B Nazanin" pitchFamily="2" charset="-78"/>
              </a:rPr>
              <a:t>ابر آمیخته</a:t>
            </a:r>
            <a:r>
              <a:rPr lang="fa-IR" sz="2400" dirty="0">
                <a:solidFill>
                  <a:srgbClr val="0000FF"/>
                </a:solidFill>
                <a:cs typeface="B Nazanin" pitchFamily="2" charset="-78"/>
              </a:rPr>
              <a:t>: </a:t>
            </a:r>
            <a:r>
              <a:rPr lang="fa-IR" b="1" dirty="0">
                <a:cs typeface="B Nazanin" pitchFamily="2" charset="-78"/>
              </a:rPr>
              <a:t>ابر آمیخته منابع رایانشی ( مانند سرورها، شبکه ، فضای ذخیره‌سازی و…) را که از یک یا چند ابر عمومی و یک یا چند ابر خصوصی گرفته می شود را ترکیب می کند.</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89" y="116632"/>
            <a:ext cx="4200467" cy="25202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24" y="2852936"/>
            <a:ext cx="4340795" cy="2604477"/>
          </a:xfrm>
          <a:prstGeom prst="rect">
            <a:avLst/>
          </a:prstGeom>
        </p:spPr>
      </p:pic>
    </p:spTree>
    <p:extLst>
      <p:ext uri="{BB962C8B-B14F-4D97-AF65-F5344CB8AC3E}">
        <p14:creationId xmlns:p14="http://schemas.microsoft.com/office/powerpoint/2010/main" val="18802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160" y="44624"/>
            <a:ext cx="3096344" cy="954107"/>
          </a:xfrm>
          <a:prstGeom prst="rect">
            <a:avLst/>
          </a:prstGeom>
          <a:noFill/>
        </p:spPr>
        <p:txBody>
          <a:bodyPr wrap="square" rtlCol="0">
            <a:spAutoFit/>
          </a:bodyPr>
          <a:lstStyle/>
          <a:p>
            <a:pPr algn="r" rtl="1"/>
            <a:r>
              <a:rPr lang="fa-IR" sz="2800" dirty="0" smtClean="0">
                <a:cs typeface="B Titr" pitchFamily="2" charset="-78"/>
              </a:rPr>
              <a:t>لایه های ابر</a:t>
            </a:r>
            <a:endParaRPr lang="en-US" sz="2800" dirty="0" smtClean="0">
              <a:cs typeface="B Titr" pitchFamily="2" charset="-78"/>
            </a:endParaRPr>
          </a:p>
          <a:p>
            <a:pPr algn="r" rtl="1"/>
            <a:endParaRPr lang="en-US" sz="2800" dirty="0">
              <a:cs typeface="B Titr" pitchFamily="2" charset="-78"/>
            </a:endParaRPr>
          </a:p>
        </p:txBody>
      </p:sp>
      <p:sp>
        <p:nvSpPr>
          <p:cNvPr id="5" name="TextBox 4"/>
          <p:cNvSpPr txBox="1"/>
          <p:nvPr/>
        </p:nvSpPr>
        <p:spPr>
          <a:xfrm>
            <a:off x="395536" y="-27384"/>
            <a:ext cx="6912768" cy="984885"/>
          </a:xfrm>
          <a:prstGeom prst="rect">
            <a:avLst/>
          </a:prstGeom>
          <a:noFill/>
        </p:spPr>
        <p:txBody>
          <a:bodyPr wrap="square" rtlCol="0">
            <a:spAutoFit/>
          </a:bodyPr>
          <a:lstStyle/>
          <a:p>
            <a:pPr algn="r" rtl="1"/>
            <a:r>
              <a:rPr lang="fa-IR" sz="2000" b="1" dirty="0" smtClean="0">
                <a:cs typeface="B Nazanin" pitchFamily="2" charset="-78"/>
              </a:rPr>
              <a:t>جهت تعین سطوح دسترسی و همچنین خط مشی و حوزه سرویس دهی رایانش ابری را به لایه های زیر تقسیم کرده اند:</a:t>
            </a:r>
          </a:p>
          <a:p>
            <a:endParaRPr lang="en-US" dirty="0"/>
          </a:p>
        </p:txBody>
      </p:sp>
      <p:sp>
        <p:nvSpPr>
          <p:cNvPr id="11" name="Rectangle 10"/>
          <p:cNvSpPr/>
          <p:nvPr/>
        </p:nvSpPr>
        <p:spPr>
          <a:xfrm>
            <a:off x="1806185" y="574324"/>
            <a:ext cx="7272808" cy="1512168"/>
          </a:xfrm>
          <a:prstGeom prst="rect">
            <a:avLst/>
          </a:prstGeom>
          <a:solidFill>
            <a:srgbClr val="D1E6FF"/>
          </a:solidFill>
          <a:ln>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600" b="1" dirty="0" smtClean="0">
                <a:solidFill>
                  <a:srgbClr val="FF0000"/>
                </a:solidFill>
                <a:cs typeface="B Nazanin" pitchFamily="2" charset="-78"/>
              </a:rPr>
              <a:t>لایه کاربردی(</a:t>
            </a:r>
            <a:r>
              <a:rPr lang="en-US" sz="1600" b="1" dirty="0" smtClean="0">
                <a:solidFill>
                  <a:srgbClr val="FF0000"/>
                </a:solidFill>
                <a:cs typeface="B Nazanin" pitchFamily="2" charset="-78"/>
              </a:rPr>
              <a:t>client</a:t>
            </a:r>
            <a:r>
              <a:rPr lang="fa-IR" sz="1600" b="1" dirty="0" smtClean="0">
                <a:solidFill>
                  <a:srgbClr val="FF0000"/>
                </a:solidFill>
                <a:cs typeface="B Nazanin" pitchFamily="2" charset="-78"/>
              </a:rPr>
              <a:t>): </a:t>
            </a:r>
          </a:p>
          <a:p>
            <a:pPr algn="r" rtl="1"/>
            <a:r>
              <a:rPr lang="fa-IR" sz="1600" b="1" dirty="0" smtClean="0">
                <a:cs typeface="B Nazanin" pitchFamily="2" charset="-78"/>
              </a:rPr>
              <a:t>این لایه معمولا شامل یک سخت افزار و نرم افزار کامپیوتری است. که برای اجرای برنامه ها روی ابر تکیه دارد. به طوری که بدون وجود اتصال آنلاین با ابر غیر قابل استفاده می شود و خصوصیات زیر را دارد:</a:t>
            </a:r>
          </a:p>
          <a:p>
            <a:pPr marL="342900" indent="-342900" algn="r" rtl="1">
              <a:buFont typeface="+mj-lt"/>
              <a:buAutoNum type="arabicPeriod"/>
            </a:pPr>
            <a:r>
              <a:rPr lang="fa-IR" sz="1600" b="1" dirty="0" smtClean="0">
                <a:cs typeface="B Nazanin" pitchFamily="2" charset="-78"/>
              </a:rPr>
              <a:t>نرم افزاری یا سخت افزاری</a:t>
            </a:r>
          </a:p>
          <a:p>
            <a:pPr marL="342900" indent="-342900" algn="r" rtl="1">
              <a:buFont typeface="+mj-lt"/>
              <a:buAutoNum type="arabicPeriod"/>
            </a:pPr>
            <a:r>
              <a:rPr lang="fa-IR" sz="1600" b="1" dirty="0" smtClean="0">
                <a:cs typeface="B Nazanin" pitchFamily="2" charset="-78"/>
              </a:rPr>
              <a:t>فقط گیرنده سرویس</a:t>
            </a:r>
          </a:p>
          <a:p>
            <a:pPr marL="342900" indent="-342900" algn="r" rtl="1">
              <a:buFont typeface="+mj-lt"/>
              <a:buAutoNum type="arabicPeriod"/>
            </a:pPr>
            <a:r>
              <a:rPr lang="fa-IR" sz="1600" b="1" dirty="0" smtClean="0">
                <a:cs typeface="B Nazanin" pitchFamily="2" charset="-78"/>
              </a:rPr>
              <a:t>عدم کارایی بدون اتصال به ابر</a:t>
            </a:r>
            <a:endParaRPr lang="en-US" sz="1600" b="1" dirty="0">
              <a:cs typeface="B Nazanin" pitchFamily="2" charset="-78"/>
            </a:endParaRPr>
          </a:p>
        </p:txBody>
      </p:sp>
      <p:sp>
        <p:nvSpPr>
          <p:cNvPr id="14" name="Cloud Callout 13"/>
          <p:cNvSpPr/>
          <p:nvPr/>
        </p:nvSpPr>
        <p:spPr>
          <a:xfrm>
            <a:off x="107504" y="476672"/>
            <a:ext cx="1512168" cy="1152128"/>
          </a:xfrm>
          <a:prstGeom prst="cloudCallout">
            <a:avLst>
              <a:gd name="adj1" fmla="val 72128"/>
              <a:gd name="adj2" fmla="val 53023"/>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Mobile </a:t>
            </a:r>
          </a:p>
          <a:p>
            <a:pPr algn="ctr"/>
            <a:r>
              <a:rPr lang="en-US" sz="1600" dirty="0" smtClean="0"/>
              <a:t>Laptop</a:t>
            </a:r>
          </a:p>
          <a:p>
            <a:pPr algn="ctr"/>
            <a:r>
              <a:rPr lang="en-US" sz="1600" dirty="0" smtClean="0"/>
              <a:t>Pc</a:t>
            </a:r>
            <a:endParaRPr lang="en-US" dirty="0"/>
          </a:p>
        </p:txBody>
      </p:sp>
      <p:sp>
        <p:nvSpPr>
          <p:cNvPr id="15" name="Rectangle 14"/>
          <p:cNvSpPr/>
          <p:nvPr/>
        </p:nvSpPr>
        <p:spPr>
          <a:xfrm>
            <a:off x="1810347" y="2168860"/>
            <a:ext cx="7272808" cy="1260140"/>
          </a:xfrm>
          <a:prstGeom prst="rect">
            <a:avLst/>
          </a:prstGeom>
          <a:solidFill>
            <a:srgbClr val="91C2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solidFill>
                  <a:srgbClr val="FF0000"/>
                </a:solidFill>
                <a:cs typeface="B Nazanin" pitchFamily="2" charset="-78"/>
              </a:rPr>
              <a:t>برنامه ها(</a:t>
            </a:r>
            <a:r>
              <a:rPr lang="en-US" sz="1600" b="1" dirty="0" smtClean="0">
                <a:solidFill>
                  <a:srgbClr val="FF0000"/>
                </a:solidFill>
                <a:cs typeface="B Nazanin" pitchFamily="2" charset="-78"/>
              </a:rPr>
              <a:t>application</a:t>
            </a:r>
            <a:r>
              <a:rPr lang="fa-IR" sz="1600" b="1" dirty="0" smtClean="0">
                <a:solidFill>
                  <a:srgbClr val="FF0000"/>
                </a:solidFill>
                <a:cs typeface="B Nazanin" pitchFamily="2" charset="-78"/>
              </a:rPr>
              <a:t>):</a:t>
            </a:r>
          </a:p>
          <a:p>
            <a:pPr algn="r" rtl="1"/>
            <a:r>
              <a:rPr lang="fa-IR" sz="1600" b="1" dirty="0" smtClean="0">
                <a:solidFill>
                  <a:schemeClr val="tx1"/>
                </a:solidFill>
                <a:cs typeface="B Nazanin" pitchFamily="2" charset="-78"/>
              </a:rPr>
              <a:t>این همان لایه </a:t>
            </a:r>
            <a:r>
              <a:rPr lang="en-US" sz="1600" b="1" dirty="0" err="1" smtClean="0">
                <a:solidFill>
                  <a:schemeClr val="tx1"/>
                </a:solidFill>
                <a:cs typeface="B Nazanin" pitchFamily="2" charset="-78"/>
              </a:rPr>
              <a:t>saas</a:t>
            </a:r>
            <a:r>
              <a:rPr lang="fa-IR" sz="1600" b="1" dirty="0" smtClean="0">
                <a:solidFill>
                  <a:schemeClr val="tx1"/>
                </a:solidFill>
                <a:cs typeface="B Nazanin" pitchFamily="2" charset="-78"/>
              </a:rPr>
              <a:t> هست . در این لایه برنامه های کاربردی بصورت سرویس ارائه می گردند. </a:t>
            </a:r>
            <a:endParaRPr lang="fa-IR" sz="1600" b="1" dirty="0">
              <a:solidFill>
                <a:schemeClr val="tx1"/>
              </a:solidFill>
              <a:cs typeface="B Nazanin" pitchFamily="2" charset="-78"/>
            </a:endParaRPr>
          </a:p>
          <a:p>
            <a:pPr marL="342900" indent="-342900" algn="r" rtl="1">
              <a:buFont typeface="+mj-lt"/>
              <a:buAutoNum type="arabicPeriod"/>
            </a:pPr>
            <a:r>
              <a:rPr lang="fa-IR" sz="1600" b="1" dirty="0" smtClean="0">
                <a:solidFill>
                  <a:schemeClr val="tx1"/>
                </a:solidFill>
                <a:cs typeface="B Nazanin" pitchFamily="2" charset="-78"/>
              </a:rPr>
              <a:t>برطرف کردن نیاز به نصب نرم افزار بر روی سیستم کاربر</a:t>
            </a:r>
          </a:p>
          <a:p>
            <a:pPr marL="342900" indent="-342900" algn="r" rtl="1">
              <a:buFont typeface="+mj-lt"/>
              <a:buAutoNum type="arabicPeriod"/>
            </a:pPr>
            <a:r>
              <a:rPr lang="fa-IR" sz="1600" b="1" dirty="0" smtClean="0">
                <a:solidFill>
                  <a:schemeClr val="tx1"/>
                </a:solidFill>
                <a:cs typeface="B Nazanin" pitchFamily="2" charset="-78"/>
              </a:rPr>
              <a:t>کاهش هزینه های بروز رسانی و پشتیبانی</a:t>
            </a:r>
          </a:p>
          <a:p>
            <a:pPr marL="342900" indent="-342900" algn="r" rtl="1">
              <a:buFont typeface="+mj-lt"/>
              <a:buAutoNum type="arabicPeriod"/>
            </a:pPr>
            <a:r>
              <a:rPr lang="fa-IR" sz="1600" b="1" dirty="0" smtClean="0">
                <a:solidFill>
                  <a:schemeClr val="tx1"/>
                </a:solidFill>
                <a:cs typeface="B Nazanin" pitchFamily="2" charset="-78"/>
              </a:rPr>
              <a:t>عدم مواجه با سرورها و مسائل امنیتی و کارائی</a:t>
            </a:r>
            <a:endParaRPr lang="en-US" sz="1600" b="1" dirty="0">
              <a:solidFill>
                <a:schemeClr val="tx1"/>
              </a:solidFill>
              <a:cs typeface="B Nazanin" pitchFamily="2" charset="-78"/>
            </a:endParaRPr>
          </a:p>
        </p:txBody>
      </p:sp>
      <p:sp>
        <p:nvSpPr>
          <p:cNvPr id="16" name="Cloud Callout 15"/>
          <p:cNvSpPr/>
          <p:nvPr/>
        </p:nvSpPr>
        <p:spPr>
          <a:xfrm>
            <a:off x="136497" y="1844190"/>
            <a:ext cx="1483175" cy="1033756"/>
          </a:xfrm>
          <a:prstGeom prst="cloudCallout">
            <a:avLst>
              <a:gd name="adj1" fmla="val 83030"/>
              <a:gd name="adj2" fmla="val 60055"/>
            </a:avLst>
          </a:prstGeom>
          <a:solidFill>
            <a:srgbClr val="0000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Google app</a:t>
            </a:r>
            <a:endParaRPr lang="en-US" dirty="0"/>
          </a:p>
        </p:txBody>
      </p:sp>
      <p:sp>
        <p:nvSpPr>
          <p:cNvPr id="17" name="Rectangle 16"/>
          <p:cNvSpPr/>
          <p:nvPr/>
        </p:nvSpPr>
        <p:spPr>
          <a:xfrm>
            <a:off x="1835696" y="3465004"/>
            <a:ext cx="7272808" cy="1260140"/>
          </a:xfrm>
          <a:prstGeom prst="rect">
            <a:avLst/>
          </a:prstGeom>
          <a:solidFill>
            <a:srgbClr val="64A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solidFill>
                  <a:srgbClr val="FF0000"/>
                </a:solidFill>
                <a:cs typeface="B Nazanin" pitchFamily="2" charset="-78"/>
              </a:rPr>
              <a:t>سکو(</a:t>
            </a:r>
            <a:r>
              <a:rPr lang="en-US" sz="1600" b="1" dirty="0" smtClean="0">
                <a:solidFill>
                  <a:srgbClr val="FF0000"/>
                </a:solidFill>
                <a:cs typeface="B Nazanin" pitchFamily="2" charset="-78"/>
              </a:rPr>
              <a:t>platform</a:t>
            </a:r>
            <a:r>
              <a:rPr lang="fa-IR" sz="1600" b="1" dirty="0" smtClean="0">
                <a:solidFill>
                  <a:srgbClr val="FF0000"/>
                </a:solidFill>
                <a:cs typeface="B Nazanin" pitchFamily="2" charset="-78"/>
              </a:rPr>
              <a:t>):</a:t>
            </a:r>
          </a:p>
          <a:p>
            <a:pPr algn="r" rtl="1"/>
            <a:r>
              <a:rPr lang="fa-IR" sz="1600" b="1" dirty="0" smtClean="0">
                <a:solidFill>
                  <a:schemeClr val="tx1"/>
                </a:solidFill>
                <a:cs typeface="B Nazanin" pitchFamily="2" charset="-78"/>
              </a:rPr>
              <a:t>این همان لایه </a:t>
            </a:r>
            <a:r>
              <a:rPr lang="en-US" sz="1600" b="1" dirty="0" smtClean="0">
                <a:solidFill>
                  <a:schemeClr val="tx1"/>
                </a:solidFill>
                <a:cs typeface="B Nazanin" pitchFamily="2" charset="-78"/>
              </a:rPr>
              <a:t>pass</a:t>
            </a:r>
            <a:r>
              <a:rPr lang="fa-IR" sz="1600" b="1" dirty="0" smtClean="0">
                <a:solidFill>
                  <a:schemeClr val="tx1"/>
                </a:solidFill>
                <a:cs typeface="B Nazanin" pitchFamily="2" charset="-78"/>
              </a:rPr>
              <a:t>هست . در این لایه ارائه سرویهای توسعه برنامه های کاربردی صورت می گیرد.</a:t>
            </a:r>
            <a:endParaRPr lang="fa-IR" sz="1600" b="1" dirty="0">
              <a:solidFill>
                <a:schemeClr val="tx1"/>
              </a:solidFill>
              <a:cs typeface="B Nazanin" pitchFamily="2" charset="-78"/>
            </a:endParaRPr>
          </a:p>
          <a:p>
            <a:pPr marL="342900" indent="-342900" algn="r" rtl="1">
              <a:buFont typeface="+mj-lt"/>
              <a:buAutoNum type="arabicPeriod"/>
            </a:pPr>
            <a:r>
              <a:rPr lang="fa-IR" sz="1600" b="1" dirty="0" smtClean="0">
                <a:solidFill>
                  <a:schemeClr val="tx1"/>
                </a:solidFill>
                <a:cs typeface="B Nazanin" pitchFamily="2" charset="-78"/>
              </a:rPr>
              <a:t>تسهیل در توصعه برنامه های کاربردی  بدون هزینه و پیچیدگی در تامین سخت افزار و نرم افزار</a:t>
            </a:r>
          </a:p>
          <a:p>
            <a:pPr marL="342900" indent="-342900" algn="r" rtl="1">
              <a:buFont typeface="+mj-lt"/>
              <a:buAutoNum type="arabicPeriod"/>
            </a:pPr>
            <a:r>
              <a:rPr lang="fa-IR" sz="1600" b="1" dirty="0" smtClean="0">
                <a:solidFill>
                  <a:schemeClr val="tx1"/>
                </a:solidFill>
                <a:cs typeface="B Nazanin" pitchFamily="2" charset="-78"/>
              </a:rPr>
              <a:t>ارئه نیازهای اصلی چرخه تولید نرم افزار</a:t>
            </a:r>
            <a:endParaRPr lang="en-US" sz="1600" b="1" dirty="0">
              <a:solidFill>
                <a:schemeClr val="tx1"/>
              </a:solidFill>
              <a:cs typeface="B Nazanin" pitchFamily="2" charset="-78"/>
            </a:endParaRPr>
          </a:p>
        </p:txBody>
      </p:sp>
      <p:sp>
        <p:nvSpPr>
          <p:cNvPr id="18" name="Cloud Callout 17"/>
          <p:cNvSpPr/>
          <p:nvPr/>
        </p:nvSpPr>
        <p:spPr>
          <a:xfrm>
            <a:off x="107504" y="3078983"/>
            <a:ext cx="1483175" cy="1033756"/>
          </a:xfrm>
          <a:prstGeom prst="cloudCallout">
            <a:avLst>
              <a:gd name="adj1" fmla="val 83030"/>
              <a:gd name="adj2" fmla="val 60055"/>
            </a:avLst>
          </a:prstGeom>
          <a:solidFill>
            <a:srgbClr val="0000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.net</a:t>
            </a:r>
            <a:endParaRPr lang="en-US" dirty="0" smtClean="0"/>
          </a:p>
          <a:p>
            <a:pPr algn="ctr"/>
            <a:r>
              <a:rPr lang="en-US" dirty="0" smtClean="0"/>
              <a:t>Java </a:t>
            </a:r>
          </a:p>
          <a:p>
            <a:pPr algn="ctr"/>
            <a:endParaRPr lang="en-US" dirty="0"/>
          </a:p>
        </p:txBody>
      </p:sp>
      <p:sp>
        <p:nvSpPr>
          <p:cNvPr id="19" name="Rectangle 18"/>
          <p:cNvSpPr/>
          <p:nvPr/>
        </p:nvSpPr>
        <p:spPr>
          <a:xfrm>
            <a:off x="1835696" y="4761148"/>
            <a:ext cx="7272808" cy="1260140"/>
          </a:xfrm>
          <a:prstGeom prst="rect">
            <a:avLst/>
          </a:prstGeom>
          <a:solidFill>
            <a:srgbClr val="0569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solidFill>
                  <a:srgbClr val="FF0000"/>
                </a:solidFill>
                <a:cs typeface="B Nazanin" pitchFamily="2" charset="-78"/>
              </a:rPr>
              <a:t>زیر ساخت(</a:t>
            </a:r>
            <a:r>
              <a:rPr lang="en-US" sz="1600" b="1" dirty="0" smtClean="0">
                <a:solidFill>
                  <a:srgbClr val="FF0000"/>
                </a:solidFill>
                <a:cs typeface="B Nazanin" pitchFamily="2" charset="-78"/>
              </a:rPr>
              <a:t>Infrastructure</a:t>
            </a:r>
            <a:r>
              <a:rPr lang="fa-IR" sz="1600" b="1" dirty="0" smtClean="0">
                <a:solidFill>
                  <a:srgbClr val="FF0000"/>
                </a:solidFill>
                <a:cs typeface="B Nazanin" pitchFamily="2" charset="-78"/>
              </a:rPr>
              <a:t>):</a:t>
            </a:r>
          </a:p>
          <a:p>
            <a:pPr algn="r" rtl="1"/>
            <a:r>
              <a:rPr lang="fa-IR" sz="1600" b="1" dirty="0" smtClean="0">
                <a:solidFill>
                  <a:schemeClr val="tx1"/>
                </a:solidFill>
                <a:cs typeface="B Nazanin" pitchFamily="2" charset="-78"/>
              </a:rPr>
              <a:t>این لایه همان </a:t>
            </a:r>
            <a:r>
              <a:rPr lang="en-US" sz="1600" b="1" dirty="0" err="1" smtClean="0">
                <a:solidFill>
                  <a:schemeClr val="tx1"/>
                </a:solidFill>
                <a:cs typeface="B Nazanin" pitchFamily="2" charset="-78"/>
              </a:rPr>
              <a:t>iaas</a:t>
            </a:r>
            <a:r>
              <a:rPr lang="fa-IR" sz="1600" b="1" dirty="0" smtClean="0">
                <a:solidFill>
                  <a:schemeClr val="tx1"/>
                </a:solidFill>
                <a:cs typeface="B Nazanin" pitchFamily="2" charset="-78"/>
              </a:rPr>
              <a:t> می باشد یعنی ارائه زیر ساختهای محاسباتی به عنوان سرویس</a:t>
            </a:r>
          </a:p>
          <a:p>
            <a:pPr marL="342900" indent="-342900" algn="r" rtl="1">
              <a:buFont typeface="+mj-lt"/>
              <a:buAutoNum type="arabicPeriod"/>
            </a:pPr>
            <a:r>
              <a:rPr lang="fa-IR" sz="1600" b="1" dirty="0" smtClean="0">
                <a:solidFill>
                  <a:schemeClr val="tx1"/>
                </a:solidFill>
                <a:cs typeface="B Nazanin" pitchFamily="2" charset="-78"/>
              </a:rPr>
              <a:t>ارتباطلات</a:t>
            </a:r>
          </a:p>
          <a:p>
            <a:pPr marL="342900" indent="-342900" algn="r" rtl="1">
              <a:buFont typeface="+mj-lt"/>
              <a:buAutoNum type="arabicPeriod"/>
            </a:pPr>
            <a:r>
              <a:rPr lang="fa-IR" sz="1600" b="1" dirty="0" smtClean="0">
                <a:solidFill>
                  <a:schemeClr val="tx1"/>
                </a:solidFill>
                <a:cs typeface="B Nazanin" pitchFamily="2" charset="-78"/>
              </a:rPr>
              <a:t>ذخیره سازی</a:t>
            </a:r>
          </a:p>
          <a:p>
            <a:pPr marL="342900" indent="-342900" algn="r" rtl="1">
              <a:buFont typeface="+mj-lt"/>
              <a:buAutoNum type="arabicPeriod"/>
            </a:pPr>
            <a:r>
              <a:rPr lang="fa-IR" sz="1600" b="1" dirty="0" smtClean="0">
                <a:solidFill>
                  <a:schemeClr val="tx1"/>
                </a:solidFill>
                <a:cs typeface="B Nazanin" pitchFamily="2" charset="-78"/>
              </a:rPr>
              <a:t>محاسبات</a:t>
            </a:r>
            <a:endParaRPr lang="en-US" sz="1600" b="1" dirty="0">
              <a:solidFill>
                <a:schemeClr val="tx1"/>
              </a:solidFill>
              <a:cs typeface="B Nazanin" pitchFamily="2" charset="-78"/>
            </a:endParaRPr>
          </a:p>
        </p:txBody>
      </p:sp>
      <p:sp>
        <p:nvSpPr>
          <p:cNvPr id="20" name="Cloud Callout 19"/>
          <p:cNvSpPr/>
          <p:nvPr/>
        </p:nvSpPr>
        <p:spPr>
          <a:xfrm>
            <a:off x="107505" y="4423464"/>
            <a:ext cx="1702842" cy="1033756"/>
          </a:xfrm>
          <a:prstGeom prst="cloudCallout">
            <a:avLst>
              <a:gd name="adj1" fmla="val 83030"/>
              <a:gd name="adj2" fmla="val 60055"/>
            </a:avLst>
          </a:prstGeom>
          <a:solidFill>
            <a:srgbClr val="0000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dirty="0" smtClean="0"/>
              <a:t>network</a:t>
            </a:r>
          </a:p>
          <a:p>
            <a:pPr algn="ctr"/>
            <a:endParaRPr lang="en-US" dirty="0" smtClean="0"/>
          </a:p>
          <a:p>
            <a:pPr algn="ctr"/>
            <a:endParaRPr lang="en-US" dirty="0" smtClean="0"/>
          </a:p>
          <a:p>
            <a:pPr algn="ctr"/>
            <a:endParaRPr lang="en-US" dirty="0"/>
          </a:p>
        </p:txBody>
      </p:sp>
      <p:sp>
        <p:nvSpPr>
          <p:cNvPr id="21" name="Rectangle 20"/>
          <p:cNvSpPr/>
          <p:nvPr/>
        </p:nvSpPr>
        <p:spPr>
          <a:xfrm>
            <a:off x="1806185" y="6093296"/>
            <a:ext cx="7272808" cy="71046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solidFill>
                  <a:srgbClr val="FF0000"/>
                </a:solidFill>
                <a:cs typeface="B Nazanin" pitchFamily="2" charset="-78"/>
              </a:rPr>
              <a:t>سرور(</a:t>
            </a:r>
            <a:r>
              <a:rPr lang="en-US" sz="1600" b="1" dirty="0" smtClean="0">
                <a:solidFill>
                  <a:srgbClr val="FF0000"/>
                </a:solidFill>
                <a:cs typeface="B Nazanin" pitchFamily="2" charset="-78"/>
              </a:rPr>
              <a:t>server</a:t>
            </a:r>
            <a:r>
              <a:rPr lang="fa-IR" sz="1600" b="1" dirty="0" smtClean="0">
                <a:solidFill>
                  <a:srgbClr val="FF0000"/>
                </a:solidFill>
                <a:cs typeface="B Nazanin" pitchFamily="2" charset="-78"/>
              </a:rPr>
              <a:t>):</a:t>
            </a:r>
          </a:p>
          <a:p>
            <a:pPr algn="r" rtl="1"/>
            <a:r>
              <a:rPr lang="fa-IR" sz="1600" b="1" dirty="0" smtClean="0">
                <a:solidFill>
                  <a:schemeClr val="bg1">
                    <a:lumMod val="65000"/>
                  </a:schemeClr>
                </a:solidFill>
                <a:cs typeface="B Nazanin" pitchFamily="2" charset="-78"/>
              </a:rPr>
              <a:t>بخش فیزیکی ابر و به سخت افزارها یا نرم افزارهایی که به طور ویژه به  خدمات رایانش ابری اختصاص دارند.</a:t>
            </a:r>
          </a:p>
        </p:txBody>
      </p:sp>
      <p:sp>
        <p:nvSpPr>
          <p:cNvPr id="22" name="Cloud Callout 21"/>
          <p:cNvSpPr/>
          <p:nvPr/>
        </p:nvSpPr>
        <p:spPr>
          <a:xfrm>
            <a:off x="95928" y="5654837"/>
            <a:ext cx="1494751" cy="876918"/>
          </a:xfrm>
          <a:prstGeom prst="cloudCallout">
            <a:avLst>
              <a:gd name="adj1" fmla="val 83030"/>
              <a:gd name="adj2" fmla="val 60055"/>
            </a:avLst>
          </a:prstGeom>
          <a:solidFill>
            <a:srgbClr val="0000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dirty="0" smtClean="0"/>
              <a:t>cisco</a:t>
            </a:r>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748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plus(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plus(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plus(in)">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plus(in)">
                                      <p:cBhvr>
                                        <p:cTn id="50" dur="2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plus(in)">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0527" y="44624"/>
            <a:ext cx="5717977" cy="954107"/>
          </a:xfrm>
          <a:prstGeom prst="rect">
            <a:avLst/>
          </a:prstGeom>
          <a:noFill/>
        </p:spPr>
        <p:txBody>
          <a:bodyPr wrap="square" rtlCol="0">
            <a:spAutoFit/>
          </a:bodyPr>
          <a:lstStyle/>
          <a:p>
            <a:pPr algn="r" rtl="1"/>
            <a:r>
              <a:rPr lang="fa-IR" sz="2800" dirty="0" smtClean="0">
                <a:cs typeface="B Titr" pitchFamily="2" charset="-78"/>
              </a:rPr>
              <a:t>مزایای استفاده از ابر</a:t>
            </a:r>
            <a:r>
              <a:rPr lang="en-US" sz="2800" dirty="0" smtClean="0">
                <a:cs typeface="B Titr" pitchFamily="2" charset="-78"/>
              </a:rPr>
              <a:t> </a:t>
            </a:r>
            <a:r>
              <a:rPr lang="fa-IR" sz="2800" dirty="0" smtClean="0">
                <a:cs typeface="B Titr" pitchFamily="2" charset="-78"/>
              </a:rPr>
              <a:t> برای کاربران</a:t>
            </a:r>
            <a:endParaRPr lang="en-US" sz="2800" dirty="0" smtClean="0">
              <a:cs typeface="B Titr" pitchFamily="2" charset="-78"/>
            </a:endParaRPr>
          </a:p>
          <a:p>
            <a:pPr algn="r" rtl="1"/>
            <a:endParaRPr lang="en-US" sz="2800" dirty="0">
              <a:cs typeface="B Titr" pitchFamily="2" charset="-78"/>
            </a:endParaRPr>
          </a:p>
        </p:txBody>
      </p:sp>
      <p:sp>
        <p:nvSpPr>
          <p:cNvPr id="4" name="TextBox 3"/>
          <p:cNvSpPr txBox="1"/>
          <p:nvPr/>
        </p:nvSpPr>
        <p:spPr>
          <a:xfrm>
            <a:off x="251520" y="548680"/>
            <a:ext cx="8712968" cy="892552"/>
          </a:xfrm>
          <a:prstGeom prst="rect">
            <a:avLst/>
          </a:prstGeom>
          <a:noFill/>
        </p:spPr>
        <p:txBody>
          <a:bodyPr wrap="square" rtlCol="0">
            <a:spAutoFit/>
          </a:bodyPr>
          <a:lstStyle/>
          <a:p>
            <a:pPr algn="just" rtl="1"/>
            <a:endParaRPr lang="fa-IR" sz="2800" dirty="0" smtClean="0">
              <a:cs typeface="B Nazanin" pitchFamily="2" charset="-78"/>
            </a:endParaRPr>
          </a:p>
          <a:p>
            <a:pPr algn="r" rtl="1"/>
            <a:endParaRPr lang="en-US" sz="2400" dirty="0">
              <a:cs typeface="B Nazanin" pitchFamily="2" charset="-78"/>
            </a:endParaRPr>
          </a:p>
        </p:txBody>
      </p:sp>
      <p:sp>
        <p:nvSpPr>
          <p:cNvPr id="5" name="TextBox 4"/>
          <p:cNvSpPr txBox="1"/>
          <p:nvPr/>
        </p:nvSpPr>
        <p:spPr>
          <a:xfrm>
            <a:off x="0" y="609716"/>
            <a:ext cx="9001000" cy="5509200"/>
          </a:xfrm>
          <a:prstGeom prst="rect">
            <a:avLst/>
          </a:prstGeom>
          <a:noFill/>
        </p:spPr>
        <p:txBody>
          <a:bodyPr wrap="square" rtlCol="0">
            <a:spAutoFit/>
          </a:bodyPr>
          <a:lstStyle/>
          <a:p>
            <a:pPr marL="342900" indent="-342900" algn="r" rtl="1">
              <a:buFont typeface="+mj-lt"/>
              <a:buAutoNum type="arabicParenR"/>
            </a:pPr>
            <a:r>
              <a:rPr lang="fa-IR" sz="2400" b="1" dirty="0" smtClean="0">
                <a:solidFill>
                  <a:srgbClr val="0000FF"/>
                </a:solidFill>
                <a:cs typeface="B Nazanin" pitchFamily="2" charset="-78"/>
              </a:rPr>
              <a:t>عدم نیاز به کامپیوترهای قوی </a:t>
            </a:r>
            <a:r>
              <a:rPr lang="fa-IR" sz="2400" b="1" dirty="0" smtClean="0">
                <a:cs typeface="B Nazanin" pitchFamily="2" charset="-78"/>
              </a:rPr>
              <a:t>چون به ابر متصل می شوید فقط باید مرورگر و اینترنت داشته باشید</a:t>
            </a:r>
          </a:p>
          <a:p>
            <a:pPr marL="342900" indent="-342900" algn="r" rtl="1">
              <a:buFont typeface="+mj-lt"/>
              <a:buAutoNum type="arabicParenR"/>
            </a:pPr>
            <a:r>
              <a:rPr lang="fa-IR" sz="2400" b="1" dirty="0" smtClean="0">
                <a:solidFill>
                  <a:srgbClr val="0000FF"/>
                </a:solidFill>
                <a:cs typeface="B Nazanin" pitchFamily="2" charset="-78"/>
              </a:rPr>
              <a:t>کارایی بهینه و سریع کاربران </a:t>
            </a:r>
            <a:r>
              <a:rPr lang="en-US" sz="2400" b="1" dirty="0" smtClean="0">
                <a:solidFill>
                  <a:srgbClr val="0000FF"/>
                </a:solidFill>
                <a:cs typeface="B Nazanin" pitchFamily="2" charset="-78"/>
              </a:rPr>
              <a:t>pc</a:t>
            </a:r>
            <a:r>
              <a:rPr lang="fa-IR" sz="2400" b="1" dirty="0" smtClean="0">
                <a:solidFill>
                  <a:srgbClr val="0000FF"/>
                </a:solidFill>
                <a:cs typeface="B Nazanin" pitchFamily="2" charset="-78"/>
              </a:rPr>
              <a:t> </a:t>
            </a:r>
            <a:r>
              <a:rPr lang="fa-IR" sz="2400" b="1" dirty="0" smtClean="0">
                <a:cs typeface="B Nazanin" pitchFamily="2" charset="-78"/>
              </a:rPr>
              <a:t>در استفاده از کامپیوتر بدلیل بوت سریع و دیگر نیازهای سیستمی</a:t>
            </a:r>
          </a:p>
          <a:p>
            <a:pPr marL="342900" indent="-342900" algn="r" rtl="1">
              <a:buFont typeface="+mj-lt"/>
              <a:buAutoNum type="arabicParenR"/>
            </a:pPr>
            <a:r>
              <a:rPr lang="fa-IR" sz="2400" b="1" dirty="0" smtClean="0">
                <a:solidFill>
                  <a:srgbClr val="0000FF"/>
                </a:solidFill>
                <a:cs typeface="B Nazanin" pitchFamily="2" charset="-78"/>
              </a:rPr>
              <a:t>صرفه جویی در خرید و آپدیت نرم افزارها</a:t>
            </a:r>
          </a:p>
          <a:p>
            <a:pPr marL="342900" indent="-342900" algn="r" rtl="1">
              <a:buFont typeface="+mj-lt"/>
              <a:buAutoNum type="arabicParenR"/>
            </a:pPr>
            <a:r>
              <a:rPr lang="fa-IR" sz="2400" b="1" dirty="0" smtClean="0">
                <a:solidFill>
                  <a:srgbClr val="0000FF"/>
                </a:solidFill>
                <a:cs typeface="B Nazanin" pitchFamily="2" charset="-78"/>
              </a:rPr>
              <a:t>ظرفیت ذخیره نا محمدود </a:t>
            </a:r>
          </a:p>
          <a:p>
            <a:pPr marL="342900" indent="-342900" algn="r" rtl="1">
              <a:buFont typeface="+mj-lt"/>
              <a:buAutoNum type="arabicParenR"/>
            </a:pPr>
            <a:r>
              <a:rPr lang="fa-IR" sz="2400" b="1" dirty="0" smtClean="0">
                <a:solidFill>
                  <a:srgbClr val="0000FF"/>
                </a:solidFill>
                <a:cs typeface="B Nazanin" pitchFamily="2" charset="-78"/>
              </a:rPr>
              <a:t>محافظت</a:t>
            </a:r>
            <a:r>
              <a:rPr lang="fa-IR" sz="2400" b="1" dirty="0" smtClean="0">
                <a:cs typeface="B Nazanin" pitchFamily="2" charset="-78"/>
              </a:rPr>
              <a:t> از تمام داده ها و اطلاعات کاربران قابلیت اعتماد</a:t>
            </a:r>
          </a:p>
          <a:p>
            <a:pPr marL="342900" indent="-342900" algn="r" rtl="1">
              <a:buFont typeface="+mj-lt"/>
              <a:buAutoNum type="arabicParenR"/>
            </a:pPr>
            <a:r>
              <a:rPr lang="fa-IR" sz="2400" b="1" dirty="0" smtClean="0">
                <a:solidFill>
                  <a:srgbClr val="0000FF"/>
                </a:solidFill>
                <a:cs typeface="B Nazanin" pitchFamily="2" charset="-78"/>
              </a:rPr>
              <a:t>امکان دسترسی سهل </a:t>
            </a:r>
            <a:r>
              <a:rPr lang="fa-IR" sz="2400" b="1" dirty="0" smtClean="0">
                <a:cs typeface="B Nazanin" pitchFamily="2" charset="-78"/>
              </a:rPr>
              <a:t>و آسان توسط کاربران به اطلاعات خود در هر لحظه و هر مکان و توسط هر دستگاهی</a:t>
            </a:r>
          </a:p>
          <a:p>
            <a:pPr marL="342900" indent="-342900" algn="r" rtl="1">
              <a:buFont typeface="+mj-lt"/>
              <a:buAutoNum type="arabicParenR"/>
            </a:pPr>
            <a:r>
              <a:rPr lang="fa-IR" sz="2400" b="1" dirty="0" smtClean="0">
                <a:solidFill>
                  <a:srgbClr val="0000FF"/>
                </a:solidFill>
                <a:cs typeface="B Nazanin" pitchFamily="2" charset="-78"/>
              </a:rPr>
              <a:t>مستقل از سخت افزار </a:t>
            </a:r>
            <a:r>
              <a:rPr lang="fa-IR" sz="2400" b="1" dirty="0" smtClean="0">
                <a:cs typeface="B Nazanin" pitchFamily="2" charset="-78"/>
              </a:rPr>
              <a:t>اگر چند بار ویندوز عوض کنید یا سخت افزار ارتقا بدید اطلاعات سر جای خودش است</a:t>
            </a:r>
          </a:p>
          <a:p>
            <a:pPr marL="342900" indent="-342900" algn="r" rtl="1">
              <a:buFont typeface="+mj-lt"/>
              <a:buAutoNum type="arabicParenR"/>
            </a:pPr>
            <a:r>
              <a:rPr lang="fa-IR" sz="2400" b="1" dirty="0" smtClean="0">
                <a:solidFill>
                  <a:srgbClr val="0000FF"/>
                </a:solidFill>
                <a:cs typeface="B Nazanin" pitchFamily="2" charset="-78"/>
              </a:rPr>
              <a:t>دسترسی و کار همزمان </a:t>
            </a:r>
            <a:r>
              <a:rPr lang="fa-IR" sz="2400" b="1" dirty="0" smtClean="0">
                <a:cs typeface="B Nazanin" pitchFamily="2" charset="-78"/>
              </a:rPr>
              <a:t>در صورتی که همراه گروهی مشغول به کار بر روی پروژه ای هستید به آنها اجازه می دهید کدهای شما را ویرایش کنند</a:t>
            </a:r>
          </a:p>
          <a:p>
            <a:pPr marL="342900" indent="-342900" algn="r" rtl="1">
              <a:buFont typeface="+mj-lt"/>
              <a:buAutoNum type="arabicParenR"/>
            </a:pPr>
            <a:endParaRPr lang="fa-IR" dirty="0" smtClean="0"/>
          </a:p>
          <a:p>
            <a:pPr marL="342900" indent="-342900" algn="r" rtl="1">
              <a:buFont typeface="+mj-lt"/>
              <a:buAutoNum type="arabicParen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650" y="765015"/>
            <a:ext cx="3428037" cy="2548113"/>
          </a:xfrm>
          <a:prstGeom prst="rect">
            <a:avLst/>
          </a:prstGeom>
        </p:spPr>
      </p:pic>
      <p:sp>
        <p:nvSpPr>
          <p:cNvPr id="7" name="Rectangle 6"/>
          <p:cNvSpPr/>
          <p:nvPr/>
        </p:nvSpPr>
        <p:spPr>
          <a:xfrm>
            <a:off x="1331640" y="2276872"/>
            <a:ext cx="3528392" cy="27363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p:cNvGrpSpPr/>
          <p:nvPr/>
        </p:nvGrpSpPr>
        <p:grpSpPr>
          <a:xfrm>
            <a:off x="5763041" y="968630"/>
            <a:ext cx="3132348" cy="2232248"/>
            <a:chOff x="1475656" y="2564904"/>
            <a:chExt cx="3132348" cy="2232248"/>
          </a:xfrm>
        </p:grpSpPr>
        <p:cxnSp>
          <p:nvCxnSpPr>
            <p:cNvPr id="9" name="Straight Connector 8"/>
            <p:cNvCxnSpPr/>
            <p:nvPr/>
          </p:nvCxnSpPr>
          <p:spPr>
            <a:xfrm>
              <a:off x="1475656" y="2564904"/>
              <a:ext cx="3132348" cy="2088232"/>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flipH="1">
              <a:off x="1475656" y="2564904"/>
              <a:ext cx="2376264" cy="223224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802" y="3969060"/>
            <a:ext cx="2859970" cy="2088232"/>
          </a:xfrm>
          <a:prstGeom prst="rect">
            <a:avLst/>
          </a:prstGeom>
        </p:spPr>
      </p:pic>
      <p:cxnSp>
        <p:nvCxnSpPr>
          <p:cNvPr id="15" name="Straight Arrow Connector 14"/>
          <p:cNvCxnSpPr/>
          <p:nvPr/>
        </p:nvCxnSpPr>
        <p:spPr>
          <a:xfrm flipH="1">
            <a:off x="5051653" y="5042254"/>
            <a:ext cx="900100" cy="0"/>
          </a:xfrm>
          <a:prstGeom prst="straightConnector1">
            <a:avLst/>
          </a:prstGeom>
          <a:ln>
            <a:solidFill>
              <a:srgbClr val="0000FF"/>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3125401" y="4564267"/>
            <a:ext cx="1094293"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116" y="3998712"/>
            <a:ext cx="3117273" cy="212020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3" y="4250166"/>
            <a:ext cx="3015791" cy="1589403"/>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223" y="765015"/>
            <a:ext cx="2736304" cy="2736304"/>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5579" y="908720"/>
            <a:ext cx="4083726" cy="2736304"/>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086" y="833313"/>
            <a:ext cx="6682529" cy="5005446"/>
          </a:xfrm>
          <a:prstGeom prst="rect">
            <a:avLst/>
          </a:prstGeom>
        </p:spPr>
      </p:pic>
    </p:spTree>
    <p:extLst>
      <p:ext uri="{BB962C8B-B14F-4D97-AF65-F5344CB8AC3E}">
        <p14:creationId xmlns:p14="http://schemas.microsoft.com/office/powerpoint/2010/main" val="31036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nodeType="after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250"/>
                            </p:stCondLst>
                            <p:childTnLst>
                              <p:par>
                                <p:cTn id="20" presetID="10" presetClass="entr" presetSubtype="0"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 presetClass="entr" presetSubtype="0" fill="hold" nodeType="afterEffect">
                                  <p:stCondLst>
                                    <p:cond delay="28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2280"/>
                            </p:stCondLst>
                            <p:childTnLst>
                              <p:par>
                                <p:cTn id="27" presetID="35" presetClass="path" presetSubtype="0" accel="50000" decel="50000" fill="hold" nodeType="afterEffect">
                                  <p:stCondLst>
                                    <p:cond delay="250"/>
                                  </p:stCondLst>
                                  <p:childTnLst>
                                    <p:animMotion origin="layout" path="M 0.05 -0.06967 L -0.2 -0.06967 " pathEditMode="relative" rAng="0" ptsTypes="AA">
                                      <p:cBhvr>
                                        <p:cTn id="28" dur="2000" fill="hold"/>
                                        <p:tgtEl>
                                          <p:spTgt spid="15"/>
                                        </p:tgtEl>
                                        <p:attrNameLst>
                                          <p:attrName>ppt_x</p:attrName>
                                          <p:attrName>ppt_y</p:attrName>
                                        </p:attrNameLst>
                                      </p:cBhvr>
                                      <p:rCtr x="-12500" y="0"/>
                                    </p:animMotion>
                                  </p:childTnLst>
                                </p:cTn>
                              </p:par>
                            </p:childTnLst>
                          </p:cTn>
                        </p:par>
                        <p:par>
                          <p:cTn id="29" fill="hold">
                            <p:stCondLst>
                              <p:cond delay="453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030"/>
                            </p:stCondLst>
                            <p:childTnLst>
                              <p:par>
                                <p:cTn id="34" presetID="10" presetClass="entr" presetSubtype="0" fill="hold" nodeType="afterEffect">
                                  <p:stCondLst>
                                    <p:cond delay="4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930"/>
                            </p:stCondLst>
                            <p:childTnLst>
                              <p:par>
                                <p:cTn id="38" presetID="63" presetClass="path" presetSubtype="0" accel="50000" decel="50000" fill="hold" nodeType="afterEffect">
                                  <p:stCondLst>
                                    <p:cond delay="250"/>
                                  </p:stCondLst>
                                  <p:childTnLst>
                                    <p:animMotion origin="layout" path="M 0 0 L 0.25 0 E" pathEditMode="relative" ptsTypes="">
                                      <p:cBhvr>
                                        <p:cTn id="39" dur="2000" fill="hold"/>
                                        <p:tgtEl>
                                          <p:spTgt spid="20"/>
                                        </p:tgtEl>
                                        <p:attrNameLst>
                                          <p:attrName>ppt_x</p:attrName>
                                          <p:attrName>ppt_y</p:attrName>
                                        </p:attrNameLst>
                                      </p:cBhvr>
                                    </p:animMotion>
                                  </p:childTnLst>
                                </p:cTn>
                              </p:par>
                            </p:childTnLst>
                          </p:cTn>
                        </p:par>
                        <p:par>
                          <p:cTn id="40" fill="hold">
                            <p:stCondLst>
                              <p:cond delay="818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nodeType="clickEffect">
                                  <p:stCondLst>
                                    <p:cond delay="100"/>
                                  </p:stCondLst>
                                  <p:childTnLst>
                                    <p:animEffect transition="out" filter="barn(inVertical)">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6" presetClass="exit" presetSubtype="21" fill="hold" nodeType="withEffect">
                                  <p:stCondLst>
                                    <p:cond delay="100"/>
                                  </p:stCondLst>
                                  <p:childTnLst>
                                    <p:animEffect transition="out" filter="barn(inVertic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6" presetClass="exit" presetSubtype="21" fill="hold" nodeType="withEffect">
                                  <p:stCondLst>
                                    <p:cond delay="100"/>
                                  </p:stCondLst>
                                  <p:childTnLst>
                                    <p:animEffect transition="out" filter="barn(inVertic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6" presetClass="exit" presetSubtype="21" fill="hold" nodeType="withEffect">
                                  <p:stCondLst>
                                    <p:cond delay="100"/>
                                  </p:stCondLst>
                                  <p:childTnLst>
                                    <p:animEffect transition="out" filter="barn(inVertic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6" presetClass="exit" presetSubtype="21" fill="hold" nodeType="withEffect">
                                  <p:stCondLst>
                                    <p:cond delay="100"/>
                                  </p:stCondLst>
                                  <p:childTnLst>
                                    <p:animEffect transition="out" filter="barn(inVertical)">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6" presetClass="exit" presetSubtype="21" fill="hold" nodeType="withEffect">
                                  <p:stCondLst>
                                    <p:cond delay="100"/>
                                  </p:stCondLst>
                                  <p:childTnLst>
                                    <p:animEffect transition="out" filter="barn(inVertic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6" presetClass="exit" presetSubtype="21" fill="hold" nodeType="withEffect">
                                  <p:stCondLst>
                                    <p:cond delay="100"/>
                                  </p:stCondLst>
                                  <p:childTnLst>
                                    <p:animEffect transition="out" filter="barn(inVertical)">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Effect transition="in" filter="fade">
                                      <p:cBhvr>
                                        <p:cTn id="71" dur="1000"/>
                                        <p:tgtEl>
                                          <p:spTgt spid="5">
                                            <p:txEl>
                                              <p:pRg st="1" end="1"/>
                                            </p:txEl>
                                          </p:spTgt>
                                        </p:tgtEl>
                                      </p:cBhvr>
                                    </p:animEffect>
                                    <p:anim calcmode="lin" valueType="num">
                                      <p:cBhvr>
                                        <p:cTn id="7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5">
                                            <p:txEl>
                                              <p:pRg st="2" end="2"/>
                                            </p:txEl>
                                          </p:spTgt>
                                        </p:tgtEl>
                                        <p:attrNameLst>
                                          <p:attrName>style.visibility</p:attrName>
                                        </p:attrNameLst>
                                      </p:cBhvr>
                                      <p:to>
                                        <p:strVal val="visible"/>
                                      </p:to>
                                    </p:set>
                                    <p:animEffect transition="in" filter="fade">
                                      <p:cBhvr>
                                        <p:cTn id="78" dur="1000"/>
                                        <p:tgtEl>
                                          <p:spTgt spid="5">
                                            <p:txEl>
                                              <p:pRg st="2" end="2"/>
                                            </p:txEl>
                                          </p:spTgt>
                                        </p:tgtEl>
                                      </p:cBhvr>
                                    </p:animEffect>
                                    <p:anim calcmode="lin" valueType="num">
                                      <p:cBhvr>
                                        <p:cTn id="7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25"/>
                                        </p:tgtEl>
                                        <p:attrNameLst>
                                          <p:attrName>ppt_x</p:attrName>
                                        </p:attrNameLst>
                                      </p:cBhvr>
                                      <p:tavLst>
                                        <p:tav tm="0">
                                          <p:val>
                                            <p:strVal val="ppt_x"/>
                                          </p:val>
                                        </p:tav>
                                        <p:tav tm="100000">
                                          <p:val>
                                            <p:strVal val="ppt_x"/>
                                          </p:val>
                                        </p:tav>
                                      </p:tavLst>
                                    </p:anim>
                                    <p:anim calcmode="lin" valueType="num">
                                      <p:cBhvr additive="base">
                                        <p:cTn id="93" dur="500"/>
                                        <p:tgtEl>
                                          <p:spTgt spid="25"/>
                                        </p:tgtEl>
                                        <p:attrNameLst>
                                          <p:attrName>ppt_y</p:attrName>
                                        </p:attrNameLst>
                                      </p:cBhvr>
                                      <p:tavLst>
                                        <p:tav tm="0">
                                          <p:val>
                                            <p:strVal val="ppt_y"/>
                                          </p:val>
                                        </p:tav>
                                        <p:tav tm="100000">
                                          <p:val>
                                            <p:strVal val="1+ppt_h/2"/>
                                          </p:val>
                                        </p:tav>
                                      </p:tavLst>
                                    </p:anim>
                                    <p:set>
                                      <p:cBhvr>
                                        <p:cTn id="94" dur="1" fill="hold">
                                          <p:stCondLst>
                                            <p:cond delay="499"/>
                                          </p:stCondLst>
                                        </p:cTn>
                                        <p:tgtEl>
                                          <p:spTgt spid="25"/>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ppt_x"/>
                                          </p:val>
                                        </p:tav>
                                      </p:tavLst>
                                    </p:anim>
                                    <p:anim calcmode="lin" valueType="num">
                                      <p:cBhvr additive="base">
                                        <p:cTn id="97" dur="500"/>
                                        <p:tgtEl>
                                          <p:spTgt spid="26"/>
                                        </p:tgtEl>
                                        <p:attrNameLst>
                                          <p:attrName>ppt_y</p:attrName>
                                        </p:attrNameLst>
                                      </p:cBhvr>
                                      <p:tavLst>
                                        <p:tav tm="0">
                                          <p:val>
                                            <p:strVal val="ppt_y"/>
                                          </p:val>
                                        </p:tav>
                                        <p:tav tm="100000">
                                          <p:val>
                                            <p:strVal val="1+ppt_h/2"/>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nodeType="clickEffect">
                                  <p:stCondLst>
                                    <p:cond delay="0"/>
                                  </p:stCondLst>
                                  <p:childTnLst>
                                    <p:set>
                                      <p:cBhvr>
                                        <p:cTn id="102" dur="1" fill="hold">
                                          <p:stCondLst>
                                            <p:cond delay="0"/>
                                          </p:stCondLst>
                                        </p:cTn>
                                        <p:tgtEl>
                                          <p:spTgt spid="5">
                                            <p:txEl>
                                              <p:pRg st="3" end="3"/>
                                            </p:txEl>
                                          </p:spTgt>
                                        </p:tgtEl>
                                        <p:attrNameLst>
                                          <p:attrName>style.visibility</p:attrName>
                                        </p:attrNameLst>
                                      </p:cBhvr>
                                      <p:to>
                                        <p:strVal val="visible"/>
                                      </p:to>
                                    </p:set>
                                    <p:animEffect transition="in" filter="fade">
                                      <p:cBhvr>
                                        <p:cTn id="103" dur="1000"/>
                                        <p:tgtEl>
                                          <p:spTgt spid="5">
                                            <p:txEl>
                                              <p:pRg st="3" end="3"/>
                                            </p:txEl>
                                          </p:spTgt>
                                        </p:tgtEl>
                                      </p:cBhvr>
                                    </p:animEffect>
                                    <p:anim calcmode="lin" valueType="num">
                                      <p:cBhvr>
                                        <p:cTn id="10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0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nodeType="clickEffect">
                                  <p:stCondLst>
                                    <p:cond delay="0"/>
                                  </p:stCondLst>
                                  <p:childTnLst>
                                    <p:set>
                                      <p:cBhvr>
                                        <p:cTn id="109" dur="1" fill="hold">
                                          <p:stCondLst>
                                            <p:cond delay="0"/>
                                          </p:stCondLst>
                                        </p:cTn>
                                        <p:tgtEl>
                                          <p:spTgt spid="5">
                                            <p:txEl>
                                              <p:pRg st="4" end="4"/>
                                            </p:txEl>
                                          </p:spTgt>
                                        </p:tgtEl>
                                        <p:attrNameLst>
                                          <p:attrName>style.visibility</p:attrName>
                                        </p:attrNameLst>
                                      </p:cBhvr>
                                      <p:to>
                                        <p:strVal val="visible"/>
                                      </p:to>
                                    </p:set>
                                    <p:animEffect transition="in" filter="fade">
                                      <p:cBhvr>
                                        <p:cTn id="110" dur="1000"/>
                                        <p:tgtEl>
                                          <p:spTgt spid="5">
                                            <p:txEl>
                                              <p:pRg st="4" end="4"/>
                                            </p:txEl>
                                          </p:spTgt>
                                        </p:tgtEl>
                                      </p:cBhvr>
                                    </p:animEffect>
                                    <p:anim calcmode="lin" valueType="num">
                                      <p:cBhvr>
                                        <p:cTn id="11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nodeType="clickEffect">
                                  <p:stCondLst>
                                    <p:cond delay="0"/>
                                  </p:stCondLst>
                                  <p:childTnLst>
                                    <p:anim calcmode="lin" valueType="num">
                                      <p:cBhvr additive="base">
                                        <p:cTn id="120" dur="500"/>
                                        <p:tgtEl>
                                          <p:spTgt spid="27"/>
                                        </p:tgtEl>
                                        <p:attrNameLst>
                                          <p:attrName>ppt_x</p:attrName>
                                        </p:attrNameLst>
                                      </p:cBhvr>
                                      <p:tavLst>
                                        <p:tav tm="0">
                                          <p:val>
                                            <p:strVal val="ppt_x"/>
                                          </p:val>
                                        </p:tav>
                                        <p:tav tm="100000">
                                          <p:val>
                                            <p:strVal val="ppt_x"/>
                                          </p:val>
                                        </p:tav>
                                      </p:tavLst>
                                    </p:anim>
                                    <p:anim calcmode="lin" valueType="num">
                                      <p:cBhvr additive="base">
                                        <p:cTn id="121" dur="500"/>
                                        <p:tgtEl>
                                          <p:spTgt spid="27"/>
                                        </p:tgtEl>
                                        <p:attrNameLst>
                                          <p:attrName>ppt_y</p:attrName>
                                        </p:attrNameLst>
                                      </p:cBhvr>
                                      <p:tavLst>
                                        <p:tav tm="0">
                                          <p:val>
                                            <p:strVal val="ppt_y"/>
                                          </p:val>
                                        </p:tav>
                                        <p:tav tm="100000">
                                          <p:val>
                                            <p:strVal val="1+ppt_h/2"/>
                                          </p:val>
                                        </p:tav>
                                      </p:tavLst>
                                    </p:anim>
                                    <p:set>
                                      <p:cBhvr>
                                        <p:cTn id="122" dur="1" fill="hold">
                                          <p:stCondLst>
                                            <p:cond delay="499"/>
                                          </p:stCondLst>
                                        </p:cTn>
                                        <p:tgtEl>
                                          <p:spTgt spid="2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nodeType="clickEffect">
                                  <p:stCondLst>
                                    <p:cond delay="0"/>
                                  </p:stCondLst>
                                  <p:childTnLst>
                                    <p:set>
                                      <p:cBhvr>
                                        <p:cTn id="126" dur="1" fill="hold">
                                          <p:stCondLst>
                                            <p:cond delay="0"/>
                                          </p:stCondLst>
                                        </p:cTn>
                                        <p:tgtEl>
                                          <p:spTgt spid="5">
                                            <p:txEl>
                                              <p:pRg st="5" end="5"/>
                                            </p:txEl>
                                          </p:spTgt>
                                        </p:tgtEl>
                                        <p:attrNameLst>
                                          <p:attrName>style.visibility</p:attrName>
                                        </p:attrNameLst>
                                      </p:cBhvr>
                                      <p:to>
                                        <p:strVal val="visible"/>
                                      </p:to>
                                    </p:set>
                                    <p:animEffect transition="in" filter="fade">
                                      <p:cBhvr>
                                        <p:cTn id="127" dur="1000"/>
                                        <p:tgtEl>
                                          <p:spTgt spid="5">
                                            <p:txEl>
                                              <p:pRg st="5" end="5"/>
                                            </p:txEl>
                                          </p:spTgt>
                                        </p:tgtEl>
                                      </p:cBhvr>
                                    </p:animEffect>
                                    <p:anim calcmode="lin" valueType="num">
                                      <p:cBhvr>
                                        <p:cTn id="1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2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nodeType="clickEffect">
                                  <p:stCondLst>
                                    <p:cond delay="0"/>
                                  </p:stCondLst>
                                  <p:childTnLst>
                                    <p:set>
                                      <p:cBhvr>
                                        <p:cTn id="133" dur="1" fill="hold">
                                          <p:stCondLst>
                                            <p:cond delay="0"/>
                                          </p:stCondLst>
                                        </p:cTn>
                                        <p:tgtEl>
                                          <p:spTgt spid="5">
                                            <p:txEl>
                                              <p:pRg st="6" end="6"/>
                                            </p:txEl>
                                          </p:spTgt>
                                        </p:tgtEl>
                                        <p:attrNameLst>
                                          <p:attrName>style.visibility</p:attrName>
                                        </p:attrNameLst>
                                      </p:cBhvr>
                                      <p:to>
                                        <p:strVal val="visible"/>
                                      </p:to>
                                    </p:set>
                                    <p:animEffect transition="in" filter="fade">
                                      <p:cBhvr>
                                        <p:cTn id="134" dur="1000"/>
                                        <p:tgtEl>
                                          <p:spTgt spid="5">
                                            <p:txEl>
                                              <p:pRg st="6" end="6"/>
                                            </p:txEl>
                                          </p:spTgt>
                                        </p:tgtEl>
                                      </p:cBhvr>
                                    </p:animEffect>
                                    <p:anim calcmode="lin" valueType="num">
                                      <p:cBhvr>
                                        <p:cTn id="1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nodeType="clickEffect">
                                  <p:stCondLst>
                                    <p:cond delay="0"/>
                                  </p:stCondLst>
                                  <p:childTnLst>
                                    <p:set>
                                      <p:cBhvr>
                                        <p:cTn id="140" dur="1" fill="hold">
                                          <p:stCondLst>
                                            <p:cond delay="0"/>
                                          </p:stCondLst>
                                        </p:cTn>
                                        <p:tgtEl>
                                          <p:spTgt spid="5">
                                            <p:txEl>
                                              <p:pRg st="7" end="7"/>
                                            </p:txEl>
                                          </p:spTgt>
                                        </p:tgtEl>
                                        <p:attrNameLst>
                                          <p:attrName>style.visibility</p:attrName>
                                        </p:attrNameLst>
                                      </p:cBhvr>
                                      <p:to>
                                        <p:strVal val="visible"/>
                                      </p:to>
                                    </p:set>
                                    <p:animEffect transition="in" filter="fade">
                                      <p:cBhvr>
                                        <p:cTn id="141" dur="1000"/>
                                        <p:tgtEl>
                                          <p:spTgt spid="5">
                                            <p:txEl>
                                              <p:pRg st="7" end="7"/>
                                            </p:txEl>
                                          </p:spTgt>
                                        </p:tgtEl>
                                      </p:cBhvr>
                                    </p:animEffect>
                                    <p:anim calcmode="lin" valueType="num">
                                      <p:cBhvr>
                                        <p:cTn id="1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44624"/>
            <a:ext cx="5472608" cy="954107"/>
          </a:xfrm>
          <a:prstGeom prst="rect">
            <a:avLst/>
          </a:prstGeom>
          <a:noFill/>
        </p:spPr>
        <p:txBody>
          <a:bodyPr wrap="square" rtlCol="0">
            <a:spAutoFit/>
          </a:bodyPr>
          <a:lstStyle/>
          <a:p>
            <a:pPr algn="r" rtl="1"/>
            <a:r>
              <a:rPr lang="fa-IR" sz="2800" dirty="0" smtClean="0">
                <a:cs typeface="B Titr" pitchFamily="2" charset="-78"/>
              </a:rPr>
              <a:t>مزایای استفاده از ابر برای توسعه دهندگان</a:t>
            </a:r>
            <a:endParaRPr lang="en-US" sz="2800" dirty="0" smtClean="0">
              <a:cs typeface="B Titr" pitchFamily="2" charset="-78"/>
            </a:endParaRPr>
          </a:p>
          <a:p>
            <a:pPr algn="r" rtl="1"/>
            <a:endParaRPr lang="en-US" sz="2800" dirty="0">
              <a:cs typeface="B Titr" pitchFamily="2" charset="-78"/>
            </a:endParaRPr>
          </a:p>
        </p:txBody>
      </p:sp>
      <p:sp>
        <p:nvSpPr>
          <p:cNvPr id="4" name="TextBox 3"/>
          <p:cNvSpPr txBox="1"/>
          <p:nvPr/>
        </p:nvSpPr>
        <p:spPr>
          <a:xfrm>
            <a:off x="251520" y="548680"/>
            <a:ext cx="8712968" cy="892552"/>
          </a:xfrm>
          <a:prstGeom prst="rect">
            <a:avLst/>
          </a:prstGeom>
          <a:noFill/>
        </p:spPr>
        <p:txBody>
          <a:bodyPr wrap="square" rtlCol="0">
            <a:spAutoFit/>
          </a:bodyPr>
          <a:lstStyle/>
          <a:p>
            <a:pPr algn="just" rtl="1"/>
            <a:endParaRPr lang="fa-IR" sz="2800" dirty="0" smtClean="0">
              <a:cs typeface="B Nazanin" pitchFamily="2" charset="-78"/>
            </a:endParaRPr>
          </a:p>
          <a:p>
            <a:pPr algn="r" rtl="1"/>
            <a:endParaRPr lang="en-US" sz="2400" dirty="0">
              <a:cs typeface="B Nazanin" pitchFamily="2" charset="-78"/>
            </a:endParaRPr>
          </a:p>
        </p:txBody>
      </p:sp>
      <p:sp>
        <p:nvSpPr>
          <p:cNvPr id="3" name="TextBox 2"/>
          <p:cNvSpPr txBox="1"/>
          <p:nvPr/>
        </p:nvSpPr>
        <p:spPr>
          <a:xfrm>
            <a:off x="107504" y="692696"/>
            <a:ext cx="8928992" cy="5447645"/>
          </a:xfrm>
          <a:prstGeom prst="rect">
            <a:avLst/>
          </a:prstGeom>
          <a:noFill/>
        </p:spPr>
        <p:txBody>
          <a:bodyPr wrap="square" rtlCol="0">
            <a:spAutoFit/>
          </a:bodyPr>
          <a:lstStyle/>
          <a:p>
            <a:pPr marL="342900" indent="-342900" algn="r" rtl="1">
              <a:lnSpc>
                <a:spcPct val="150000"/>
              </a:lnSpc>
              <a:buFont typeface="+mj-lt"/>
              <a:buAutoNum type="arabicParenR"/>
            </a:pPr>
            <a:r>
              <a:rPr lang="fa-IR" sz="2400" b="1" dirty="0" smtClean="0">
                <a:solidFill>
                  <a:srgbClr val="0000FF"/>
                </a:solidFill>
                <a:cs typeface="B Nazanin" pitchFamily="2" charset="-78"/>
              </a:rPr>
              <a:t>راحتی توسعه </a:t>
            </a:r>
            <a:r>
              <a:rPr lang="fa-IR" sz="2400" b="1" dirty="0" smtClean="0">
                <a:cs typeface="B Nazanin" pitchFamily="2" charset="-78"/>
              </a:rPr>
              <a:t>چون دیگر قرار نیست روی انواع مختلفی از سخت افزارها نصب شود روی سرور نصب می شود و نتیجه روی تمام سیستمها کامپیوتری نمایش می یابد.</a:t>
            </a:r>
          </a:p>
          <a:p>
            <a:pPr marL="342900" indent="-342900" algn="r" rtl="1">
              <a:lnSpc>
                <a:spcPct val="150000"/>
              </a:lnSpc>
              <a:buFont typeface="+mj-lt"/>
              <a:buAutoNum type="arabicParenR"/>
            </a:pPr>
            <a:r>
              <a:rPr lang="fa-IR" sz="2400" b="1" dirty="0" smtClean="0">
                <a:solidFill>
                  <a:srgbClr val="0000FF"/>
                </a:solidFill>
                <a:cs typeface="B Nazanin" pitchFamily="2" charset="-78"/>
              </a:rPr>
              <a:t>امنیت بیشتر </a:t>
            </a:r>
            <a:r>
              <a:rPr lang="fa-IR" sz="2400" b="1" dirty="0" smtClean="0">
                <a:cs typeface="B Nazanin" pitchFamily="2" charset="-78"/>
              </a:rPr>
              <a:t>به دلیل در امان بودن از دست هکرهای نرم افزاری</a:t>
            </a:r>
          </a:p>
          <a:p>
            <a:pPr marL="342900" indent="-342900" algn="r" rtl="1">
              <a:lnSpc>
                <a:spcPct val="150000"/>
              </a:lnSpc>
              <a:buFont typeface="+mj-lt"/>
              <a:buAutoNum type="arabicParenR"/>
            </a:pPr>
            <a:r>
              <a:rPr lang="fa-IR" sz="2400" b="1" dirty="0" smtClean="0">
                <a:solidFill>
                  <a:srgbClr val="0000FF"/>
                </a:solidFill>
                <a:cs typeface="B Nazanin" pitchFamily="2" charset="-78"/>
              </a:rPr>
              <a:t>تعدد مشتری</a:t>
            </a:r>
            <a:r>
              <a:rPr lang="fa-IR" sz="2400" b="1" dirty="0" smtClean="0">
                <a:cs typeface="B Nazanin" pitchFamily="2" charset="-78"/>
              </a:rPr>
              <a:t> چون نرم افزار تولیدی روی هر وسیله ای که به اینترنت متصل شود راه اندازی می شود</a:t>
            </a:r>
          </a:p>
          <a:p>
            <a:pPr marL="342900" indent="-342900" algn="r" rtl="1">
              <a:lnSpc>
                <a:spcPct val="150000"/>
              </a:lnSpc>
              <a:buFont typeface="+mj-lt"/>
              <a:buAutoNum type="arabicParenR"/>
            </a:pPr>
            <a:r>
              <a:rPr lang="fa-IR" sz="2400" b="1" dirty="0" smtClean="0">
                <a:solidFill>
                  <a:srgbClr val="0000FF"/>
                </a:solidFill>
                <a:cs typeface="B Nazanin" pitchFamily="2" charset="-78"/>
              </a:rPr>
              <a:t>عدم نیاز به امور محاوره ای </a:t>
            </a:r>
            <a:r>
              <a:rPr lang="fa-IR" sz="2400" b="1" dirty="0" smtClean="0">
                <a:cs typeface="B Nazanin" pitchFamily="2" charset="-78"/>
              </a:rPr>
              <a:t>برای نشر نرم افزار در بازار یا مشارکت با شرکتهای پخش</a:t>
            </a:r>
          </a:p>
          <a:p>
            <a:pPr marL="342900" indent="-342900" algn="r" rtl="1">
              <a:lnSpc>
                <a:spcPct val="150000"/>
              </a:lnSpc>
              <a:buFont typeface="+mj-lt"/>
              <a:buAutoNum type="arabicParenR"/>
            </a:pPr>
            <a:r>
              <a:rPr lang="fa-IR" sz="2400" b="1" dirty="0" smtClean="0">
                <a:solidFill>
                  <a:srgbClr val="0000FF"/>
                </a:solidFill>
                <a:cs typeface="B Nazanin" pitchFamily="2" charset="-78"/>
              </a:rPr>
              <a:t>پشتیبانی راحت </a:t>
            </a:r>
            <a:r>
              <a:rPr lang="fa-IR" sz="2400" b="1" dirty="0" smtClean="0">
                <a:cs typeface="B Nazanin" pitchFamily="2" charset="-78"/>
              </a:rPr>
              <a:t>و بی دردسر</a:t>
            </a:r>
          </a:p>
          <a:p>
            <a:pPr marL="342900" indent="-342900" algn="r" rtl="1">
              <a:lnSpc>
                <a:spcPct val="150000"/>
              </a:lnSpc>
              <a:buFont typeface="+mj-lt"/>
              <a:buAutoNum type="arabicParenR"/>
            </a:pPr>
            <a:r>
              <a:rPr lang="fa-IR" sz="2400" b="1" dirty="0" smtClean="0">
                <a:cs typeface="B Nazanin" pitchFamily="2" charset="-78"/>
              </a:rPr>
              <a:t>تمرکز بر روی تولید </a:t>
            </a:r>
            <a:r>
              <a:rPr lang="fa-IR" sz="2400" b="1" dirty="0" smtClean="0">
                <a:solidFill>
                  <a:srgbClr val="0000FF"/>
                </a:solidFill>
                <a:cs typeface="B Nazanin" pitchFamily="2" charset="-78"/>
              </a:rPr>
              <a:t>محصول با کیفیت </a:t>
            </a:r>
            <a:r>
              <a:rPr lang="fa-IR" sz="2400" b="1" dirty="0" smtClean="0">
                <a:cs typeface="B Nazanin" pitchFamily="2" charset="-78"/>
              </a:rPr>
              <a:t>بیشتر بدلیل نداشتن مشکلات فوق</a:t>
            </a:r>
          </a:p>
          <a:p>
            <a:pPr marL="342900" indent="-342900" algn="r" rtl="1">
              <a:buFont typeface="+mj-lt"/>
              <a:buAutoNum type="arabicParenR"/>
            </a:pPr>
            <a:endParaRPr lang="en-US" sz="2400"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46763"/>
            <a:ext cx="7602011" cy="37819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0" y="843999"/>
            <a:ext cx="8459420" cy="41979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3027" y="1638014"/>
            <a:ext cx="3125275" cy="29194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341" y="2335724"/>
            <a:ext cx="1524000" cy="1524000"/>
          </a:xfrm>
          <a:prstGeom prst="rect">
            <a:avLst/>
          </a:prstGeom>
        </p:spPr>
      </p:pic>
      <p:cxnSp>
        <p:nvCxnSpPr>
          <p:cNvPr id="11" name="Straight Arrow Connector 10"/>
          <p:cNvCxnSpPr/>
          <p:nvPr/>
        </p:nvCxnSpPr>
        <p:spPr>
          <a:xfrm>
            <a:off x="1619672" y="3097724"/>
            <a:ext cx="1440160" cy="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grpSp>
        <p:nvGrpSpPr>
          <p:cNvPr id="17" name="Group 16"/>
          <p:cNvGrpSpPr/>
          <p:nvPr/>
        </p:nvGrpSpPr>
        <p:grpSpPr>
          <a:xfrm>
            <a:off x="5076056" y="1414765"/>
            <a:ext cx="3384376" cy="3238371"/>
            <a:chOff x="5076056" y="1414765"/>
            <a:chExt cx="3384376" cy="3238371"/>
          </a:xfrm>
        </p:grpSpPr>
        <p:cxnSp>
          <p:nvCxnSpPr>
            <p:cNvPr id="14" name="Straight Connector 13"/>
            <p:cNvCxnSpPr/>
            <p:nvPr/>
          </p:nvCxnSpPr>
          <p:spPr>
            <a:xfrm>
              <a:off x="5076056" y="1414765"/>
              <a:ext cx="3384376" cy="3238371"/>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5076056" y="1441232"/>
              <a:ext cx="3384376" cy="3211904"/>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50" y="723689"/>
            <a:ext cx="7099300" cy="50673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80" y="1727790"/>
            <a:ext cx="2393975" cy="239397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2994" y="1764223"/>
            <a:ext cx="2357541" cy="2357541"/>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9773" y="658213"/>
            <a:ext cx="6464454" cy="5132776"/>
          </a:xfrm>
          <a:prstGeom prst="rect">
            <a:avLst/>
          </a:prstGeom>
        </p:spPr>
      </p:pic>
    </p:spTree>
    <p:extLst>
      <p:ext uri="{BB962C8B-B14F-4D97-AF65-F5344CB8AC3E}">
        <p14:creationId xmlns:p14="http://schemas.microsoft.com/office/powerpoint/2010/main" val="3917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nodeType="clickEffect">
                                  <p:stCondLst>
                                    <p:cond delay="0"/>
                                  </p:stCondLst>
                                  <p:childTnLst>
                                    <p:anim calcmode="lin" valueType="num">
                                      <p:cBhvr>
                                        <p:cTn id="38" dur="500"/>
                                        <p:tgtEl>
                                          <p:spTgt spid="6"/>
                                        </p:tgtEl>
                                        <p:attrNameLst>
                                          <p:attrName>ppt_w</p:attrName>
                                        </p:attrNameLst>
                                      </p:cBhvr>
                                      <p:tavLst>
                                        <p:tav tm="0">
                                          <p:val>
                                            <p:strVal val="ppt_w"/>
                                          </p:val>
                                        </p:tav>
                                        <p:tav tm="100000">
                                          <p:val>
                                            <p:fltVal val="0"/>
                                          </p:val>
                                        </p:tav>
                                      </p:tavLst>
                                    </p:anim>
                                    <p:anim calcmode="lin" valueType="num">
                                      <p:cBhvr>
                                        <p:cTn id="39" dur="500"/>
                                        <p:tgtEl>
                                          <p:spTgt spid="6"/>
                                        </p:tgtEl>
                                        <p:attrNameLst>
                                          <p:attrName>ppt_h</p:attrName>
                                        </p:attrNameLst>
                                      </p:cBhvr>
                                      <p:tavLst>
                                        <p:tav tm="0">
                                          <p:val>
                                            <p:strVal val="ppt_h"/>
                                          </p:val>
                                        </p:tav>
                                        <p:tav tm="100000">
                                          <p:val>
                                            <p:fltVal val="0"/>
                                          </p:val>
                                        </p:tav>
                                      </p:tavLst>
                                    </p:anim>
                                    <p:set>
                                      <p:cBhvr>
                                        <p:cTn id="40" dur="1" fill="hold">
                                          <p:stCondLst>
                                            <p:cond delay="499"/>
                                          </p:stCondLst>
                                        </p:cTn>
                                        <p:tgtEl>
                                          <p:spTgt spid="6"/>
                                        </p:tgtEl>
                                        <p:attrNameLst>
                                          <p:attrName>style.visibility</p:attrName>
                                        </p:attrNameLst>
                                      </p:cBhvr>
                                      <p:to>
                                        <p:strVal val="hidden"/>
                                      </p:to>
                                    </p:se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par>
                          <p:cTn id="51" fill="hold">
                            <p:stCondLst>
                              <p:cond delay="0"/>
                            </p:stCondLst>
                            <p:childTnLst>
                              <p:par>
                                <p:cTn id="52" presetID="26" presetClass="emph" presetSubtype="0" fill="hold" nodeType="afterEffect">
                                  <p:stCondLst>
                                    <p:cond delay="0"/>
                                  </p:stCondLst>
                                  <p:childTnLst>
                                    <p:animEffect transition="out" filter="fade">
                                      <p:cBhvr>
                                        <p:cTn id="53" dur="500" tmFilter="0, 0; .2, .5; .8, .5; 1, 0"/>
                                        <p:tgtEl>
                                          <p:spTgt spid="9"/>
                                        </p:tgtEl>
                                      </p:cBhvr>
                                    </p:animEffect>
                                    <p:animScale>
                                      <p:cBhvr>
                                        <p:cTn id="54" dur="250" autoRev="1" fill="hold"/>
                                        <p:tgtEl>
                                          <p:spTgt spid="9"/>
                                        </p:tgtEl>
                                      </p:cBhvr>
                                      <p:by x="105000" y="105000"/>
                                    </p:animScale>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5.55556E-7 1.92414E-6 L 0.25 1.92414E-6 " pathEditMode="relative" rAng="0" ptsTypes="AA">
                                      <p:cBhvr>
                                        <p:cTn id="61" dur="2000" fill="hold"/>
                                        <p:tgtEl>
                                          <p:spTgt spid="11"/>
                                        </p:tgtEl>
                                        <p:attrNameLst>
                                          <p:attrName>ppt_x</p:attrName>
                                          <p:attrName>ppt_y</p:attrName>
                                        </p:attrNameLst>
                                      </p:cBhvr>
                                      <p:rCtr x="12500" y="0"/>
                                    </p:animMotion>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5"/>
                                        </p:tgtEl>
                                        <p:attrNameLst>
                                          <p:attrName>ppt_x</p:attrName>
                                        </p:attrNameLst>
                                      </p:cBhvr>
                                      <p:tavLst>
                                        <p:tav tm="0">
                                          <p:val>
                                            <p:strVal val="ppt_x"/>
                                          </p:val>
                                        </p:tav>
                                        <p:tav tm="100000">
                                          <p:val>
                                            <p:strVal val="ppt_x"/>
                                          </p:val>
                                        </p:tav>
                                      </p:tavLst>
                                    </p:anim>
                                    <p:anim calcmode="lin" valueType="num">
                                      <p:cBhvr additive="base">
                                        <p:cTn id="71" dur="500"/>
                                        <p:tgtEl>
                                          <p:spTgt spid="5"/>
                                        </p:tgtEl>
                                        <p:attrNameLst>
                                          <p:attrName>ppt_y</p:attrName>
                                        </p:attrNameLst>
                                      </p:cBhvr>
                                      <p:tavLst>
                                        <p:tav tm="0">
                                          <p:val>
                                            <p:strVal val="ppt_y"/>
                                          </p:val>
                                        </p:tav>
                                        <p:tav tm="100000">
                                          <p:val>
                                            <p:strVal val="1+ppt_h/2"/>
                                          </p:val>
                                        </p:tav>
                                      </p:tavLst>
                                    </p:anim>
                                    <p:set>
                                      <p:cBhvr>
                                        <p:cTn id="72" dur="1" fill="hold">
                                          <p:stCondLst>
                                            <p:cond delay="499"/>
                                          </p:stCondLst>
                                        </p:cTn>
                                        <p:tgtEl>
                                          <p:spTgt spid="5"/>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6"/>
                                        </p:tgtEl>
                                        <p:attrNameLst>
                                          <p:attrName>ppt_x</p:attrName>
                                        </p:attrNameLst>
                                      </p:cBhvr>
                                      <p:tavLst>
                                        <p:tav tm="0">
                                          <p:val>
                                            <p:strVal val="ppt_x"/>
                                          </p:val>
                                        </p:tav>
                                        <p:tav tm="100000">
                                          <p:val>
                                            <p:strVal val="ppt_x"/>
                                          </p:val>
                                        </p:tav>
                                      </p:tavLst>
                                    </p:anim>
                                    <p:anim calcmode="lin" valueType="num">
                                      <p:cBhvr additive="base">
                                        <p:cTn id="75" dur="500"/>
                                        <p:tgtEl>
                                          <p:spTgt spid="6"/>
                                        </p:tgtEl>
                                        <p:attrNameLst>
                                          <p:attrName>ppt_y</p:attrName>
                                        </p:attrNameLst>
                                      </p:cBhvr>
                                      <p:tavLst>
                                        <p:tav tm="0">
                                          <p:val>
                                            <p:strVal val="ppt_y"/>
                                          </p:val>
                                        </p:tav>
                                        <p:tav tm="100000">
                                          <p:val>
                                            <p:strVal val="1+ppt_h/2"/>
                                          </p:val>
                                        </p:tav>
                                      </p:tavLst>
                                    </p:anim>
                                    <p:set>
                                      <p:cBhvr>
                                        <p:cTn id="76" dur="1" fill="hold">
                                          <p:stCondLst>
                                            <p:cond delay="499"/>
                                          </p:stCondLst>
                                        </p:cTn>
                                        <p:tgtEl>
                                          <p:spTgt spid="6"/>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7"/>
                                        </p:tgtEl>
                                        <p:attrNameLst>
                                          <p:attrName>ppt_x</p:attrName>
                                        </p:attrNameLst>
                                      </p:cBhvr>
                                      <p:tavLst>
                                        <p:tav tm="0">
                                          <p:val>
                                            <p:strVal val="ppt_x"/>
                                          </p:val>
                                        </p:tav>
                                        <p:tav tm="100000">
                                          <p:val>
                                            <p:strVal val="ppt_x"/>
                                          </p:val>
                                        </p:tav>
                                      </p:tavLst>
                                    </p:anim>
                                    <p:anim calcmode="lin" valueType="num">
                                      <p:cBhvr additive="base">
                                        <p:cTn id="79" dur="500"/>
                                        <p:tgtEl>
                                          <p:spTgt spid="7"/>
                                        </p:tgtEl>
                                        <p:attrNameLst>
                                          <p:attrName>ppt_y</p:attrName>
                                        </p:attrNameLst>
                                      </p:cBhvr>
                                      <p:tavLst>
                                        <p:tav tm="0">
                                          <p:val>
                                            <p:strVal val="ppt_y"/>
                                          </p:val>
                                        </p:tav>
                                        <p:tav tm="100000">
                                          <p:val>
                                            <p:strVal val="1+ppt_h/2"/>
                                          </p:val>
                                        </p:tav>
                                      </p:tavLst>
                                    </p:anim>
                                    <p:set>
                                      <p:cBhvr>
                                        <p:cTn id="80" dur="1" fill="hold">
                                          <p:stCondLst>
                                            <p:cond delay="499"/>
                                          </p:stCondLst>
                                        </p:cTn>
                                        <p:tgtEl>
                                          <p:spTgt spid="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9"/>
                                        </p:tgtEl>
                                        <p:attrNameLst>
                                          <p:attrName>ppt_x</p:attrName>
                                        </p:attrNameLst>
                                      </p:cBhvr>
                                      <p:tavLst>
                                        <p:tav tm="0">
                                          <p:val>
                                            <p:strVal val="ppt_x"/>
                                          </p:val>
                                        </p:tav>
                                        <p:tav tm="100000">
                                          <p:val>
                                            <p:strVal val="ppt_x"/>
                                          </p:val>
                                        </p:tav>
                                      </p:tavLst>
                                    </p:anim>
                                    <p:anim calcmode="lin" valueType="num">
                                      <p:cBhvr additive="base">
                                        <p:cTn id="83" dur="500"/>
                                        <p:tgtEl>
                                          <p:spTgt spid="9"/>
                                        </p:tgtEl>
                                        <p:attrNameLst>
                                          <p:attrName>ppt_y</p:attrName>
                                        </p:attrNameLst>
                                      </p:cBhvr>
                                      <p:tavLst>
                                        <p:tav tm="0">
                                          <p:val>
                                            <p:strVal val="ppt_y"/>
                                          </p:val>
                                        </p:tav>
                                        <p:tav tm="100000">
                                          <p:val>
                                            <p:strVal val="1+ppt_h/2"/>
                                          </p:val>
                                        </p:tav>
                                      </p:tavLst>
                                    </p:anim>
                                    <p:set>
                                      <p:cBhvr>
                                        <p:cTn id="84" dur="1" fill="hold">
                                          <p:stCondLst>
                                            <p:cond delay="499"/>
                                          </p:stCondLst>
                                        </p:cTn>
                                        <p:tgtEl>
                                          <p:spTgt spid="9"/>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11"/>
                                        </p:tgtEl>
                                        <p:attrNameLst>
                                          <p:attrName>ppt_x</p:attrName>
                                        </p:attrNameLst>
                                      </p:cBhvr>
                                      <p:tavLst>
                                        <p:tav tm="0">
                                          <p:val>
                                            <p:strVal val="ppt_x"/>
                                          </p:val>
                                        </p:tav>
                                        <p:tav tm="100000">
                                          <p:val>
                                            <p:strVal val="ppt_x"/>
                                          </p:val>
                                        </p:tav>
                                      </p:tavLst>
                                    </p:anim>
                                    <p:anim calcmode="lin" valueType="num">
                                      <p:cBhvr additive="base">
                                        <p:cTn id="87" dur="500"/>
                                        <p:tgtEl>
                                          <p:spTgt spid="11"/>
                                        </p:tgtEl>
                                        <p:attrNameLst>
                                          <p:attrName>ppt_y</p:attrName>
                                        </p:attrNameLst>
                                      </p:cBhvr>
                                      <p:tavLst>
                                        <p:tav tm="0">
                                          <p:val>
                                            <p:strVal val="ppt_y"/>
                                          </p:val>
                                        </p:tav>
                                        <p:tav tm="100000">
                                          <p:val>
                                            <p:strVal val="1+ppt_h/2"/>
                                          </p:val>
                                        </p:tav>
                                      </p:tavLst>
                                    </p:anim>
                                    <p:set>
                                      <p:cBhvr>
                                        <p:cTn id="88" dur="1" fill="hold">
                                          <p:stCondLst>
                                            <p:cond delay="499"/>
                                          </p:stCondLst>
                                        </p:cTn>
                                        <p:tgtEl>
                                          <p:spTgt spid="11"/>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17"/>
                                        </p:tgtEl>
                                        <p:attrNameLst>
                                          <p:attrName>ppt_x</p:attrName>
                                        </p:attrNameLst>
                                      </p:cBhvr>
                                      <p:tavLst>
                                        <p:tav tm="0">
                                          <p:val>
                                            <p:strVal val="ppt_x"/>
                                          </p:val>
                                        </p:tav>
                                        <p:tav tm="100000">
                                          <p:val>
                                            <p:strVal val="ppt_x"/>
                                          </p:val>
                                        </p:tav>
                                      </p:tavLst>
                                    </p:anim>
                                    <p:anim calcmode="lin" valueType="num">
                                      <p:cBhvr additive="base">
                                        <p:cTn id="91" dur="500"/>
                                        <p:tgtEl>
                                          <p:spTgt spid="17"/>
                                        </p:tgtEl>
                                        <p:attrNameLst>
                                          <p:attrName>ppt_y</p:attrName>
                                        </p:attrNameLst>
                                      </p:cBhvr>
                                      <p:tavLst>
                                        <p:tav tm="0">
                                          <p:val>
                                            <p:strVal val="ppt_y"/>
                                          </p:val>
                                        </p:tav>
                                        <p:tav tm="100000">
                                          <p:val>
                                            <p:strVal val="1+ppt_h/2"/>
                                          </p:val>
                                        </p:tav>
                                      </p:tavLst>
                                    </p:anim>
                                    <p:set>
                                      <p:cBhvr>
                                        <p:cTn id="92" dur="1" fill="hold">
                                          <p:stCondLst>
                                            <p:cond delay="499"/>
                                          </p:stCondLst>
                                        </p:cTn>
                                        <p:tgtEl>
                                          <p:spTgt spid="1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3">
                                            <p:txEl>
                                              <p:pRg st="2" end="2"/>
                                            </p:txEl>
                                          </p:spTgt>
                                        </p:tgtEl>
                                        <p:attrNameLst>
                                          <p:attrName>style.visibility</p:attrName>
                                        </p:attrNameLst>
                                      </p:cBhvr>
                                      <p:to>
                                        <p:strVal val="visible"/>
                                      </p:to>
                                    </p:set>
                                    <p:animEffect transition="in" filter="fade">
                                      <p:cBhvr>
                                        <p:cTn id="97" dur="1000"/>
                                        <p:tgtEl>
                                          <p:spTgt spid="3">
                                            <p:txEl>
                                              <p:pRg st="2" end="2"/>
                                            </p:txEl>
                                          </p:spTgt>
                                        </p:tgtEl>
                                      </p:cBhvr>
                                    </p:animEffect>
                                    <p:anim calcmode="lin" valueType="num">
                                      <p:cBhvr>
                                        <p:cTn id="9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xit" presetSubtype="0" fill="hold" nodeType="clickEffect">
                                  <p:stCondLst>
                                    <p:cond delay="0"/>
                                  </p:stCondLst>
                                  <p:childTnLst>
                                    <p:animEffect transition="out" filter="fade">
                                      <p:cBhvr>
                                        <p:cTn id="108" dur="1000"/>
                                        <p:tgtEl>
                                          <p:spTgt spid="18"/>
                                        </p:tgtEl>
                                      </p:cBhvr>
                                    </p:animEffect>
                                    <p:anim calcmode="lin" valueType="num">
                                      <p:cBhvr>
                                        <p:cTn id="109" dur="1000"/>
                                        <p:tgtEl>
                                          <p:spTgt spid="18"/>
                                        </p:tgtEl>
                                        <p:attrNameLst>
                                          <p:attrName>ppt_x</p:attrName>
                                        </p:attrNameLst>
                                      </p:cBhvr>
                                      <p:tavLst>
                                        <p:tav tm="0">
                                          <p:val>
                                            <p:strVal val="ppt_x"/>
                                          </p:val>
                                        </p:tav>
                                        <p:tav tm="100000">
                                          <p:val>
                                            <p:strVal val="ppt_x"/>
                                          </p:val>
                                        </p:tav>
                                      </p:tavLst>
                                    </p:anim>
                                    <p:anim calcmode="lin" valueType="num">
                                      <p:cBhvr>
                                        <p:cTn id="110" dur="1000"/>
                                        <p:tgtEl>
                                          <p:spTgt spid="18"/>
                                        </p:tgtEl>
                                        <p:attrNameLst>
                                          <p:attrName>ppt_y</p:attrName>
                                        </p:attrNameLst>
                                      </p:cBhvr>
                                      <p:tavLst>
                                        <p:tav tm="0">
                                          <p:val>
                                            <p:strVal val="ppt_y"/>
                                          </p:val>
                                        </p:tav>
                                        <p:tav tm="100000">
                                          <p:val>
                                            <p:strVal val="ppt_y+.1"/>
                                          </p:val>
                                        </p:tav>
                                      </p:tavLst>
                                    </p:anim>
                                    <p:set>
                                      <p:cBhvr>
                                        <p:cTn id="111" dur="1" fill="hold">
                                          <p:stCondLst>
                                            <p:cond delay="999"/>
                                          </p:stCondLst>
                                        </p:cTn>
                                        <p:tgtEl>
                                          <p:spTgt spid="1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nodeType="clickEffect">
                                  <p:stCondLst>
                                    <p:cond delay="0"/>
                                  </p:stCondLst>
                                  <p:childTnLst>
                                    <p:set>
                                      <p:cBhvr>
                                        <p:cTn id="115" dur="1" fill="hold">
                                          <p:stCondLst>
                                            <p:cond delay="0"/>
                                          </p:stCondLst>
                                        </p:cTn>
                                        <p:tgtEl>
                                          <p:spTgt spid="3">
                                            <p:txEl>
                                              <p:pRg st="3" end="3"/>
                                            </p:txEl>
                                          </p:spTgt>
                                        </p:tgtEl>
                                        <p:attrNameLst>
                                          <p:attrName>style.visibility</p:attrName>
                                        </p:attrNameLst>
                                      </p:cBhvr>
                                      <p:to>
                                        <p:strVal val="visible"/>
                                      </p:to>
                                    </p:set>
                                    <p:animEffect transition="in" filter="fade">
                                      <p:cBhvr>
                                        <p:cTn id="116" dur="1000"/>
                                        <p:tgtEl>
                                          <p:spTgt spid="3">
                                            <p:txEl>
                                              <p:pRg st="3" end="3"/>
                                            </p:txEl>
                                          </p:spTgt>
                                        </p:tgtEl>
                                      </p:cBhvr>
                                    </p:animEffect>
                                    <p:anim calcmode="lin" valueType="num">
                                      <p:cBhvr>
                                        <p:cTn id="1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Effect transition="in" filter="fade">
                                      <p:cBhvr>
                                        <p:cTn id="123" dur="1000"/>
                                        <p:tgtEl>
                                          <p:spTgt spid="3">
                                            <p:txEl>
                                              <p:pRg st="4" end="4"/>
                                            </p:txEl>
                                          </p:spTgt>
                                        </p:tgtEl>
                                      </p:cBhvr>
                                    </p:animEffect>
                                    <p:anim calcmode="lin" valueType="num">
                                      <p:cBhvr>
                                        <p:cTn id="1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nodeType="clickEffect">
                                  <p:stCondLst>
                                    <p:cond delay="0"/>
                                  </p:stCondLst>
                                  <p:childTnLst>
                                    <p:set>
                                      <p:cBhvr>
                                        <p:cTn id="129" dur="1" fill="hold">
                                          <p:stCondLst>
                                            <p:cond delay="0"/>
                                          </p:stCondLst>
                                        </p:cTn>
                                        <p:tgtEl>
                                          <p:spTgt spid="19"/>
                                        </p:tgtEl>
                                        <p:attrNameLst>
                                          <p:attrName>style.visibility</p:attrName>
                                        </p:attrNameLst>
                                      </p:cBhvr>
                                      <p:to>
                                        <p:strVal val="visible"/>
                                      </p:to>
                                    </p:set>
                                    <p:anim calcmode="lin" valueType="num">
                                      <p:cBhvr additive="base">
                                        <p:cTn id="130" dur="500" fill="hold"/>
                                        <p:tgtEl>
                                          <p:spTgt spid="19"/>
                                        </p:tgtEl>
                                        <p:attrNameLst>
                                          <p:attrName>ppt_x</p:attrName>
                                        </p:attrNameLst>
                                      </p:cBhvr>
                                      <p:tavLst>
                                        <p:tav tm="0">
                                          <p:val>
                                            <p:strVal val="0-#ppt_w/2"/>
                                          </p:val>
                                        </p:tav>
                                        <p:tav tm="100000">
                                          <p:val>
                                            <p:strVal val="#ppt_x"/>
                                          </p:val>
                                        </p:tav>
                                      </p:tavLst>
                                    </p:anim>
                                    <p:anim calcmode="lin" valueType="num">
                                      <p:cBhvr additive="base">
                                        <p:cTn id="13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8" fill="hold" nodeType="clickEffect">
                                  <p:stCondLst>
                                    <p:cond delay="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500" fill="hold"/>
                                        <p:tgtEl>
                                          <p:spTgt spid="20"/>
                                        </p:tgtEl>
                                        <p:attrNameLst>
                                          <p:attrName>ppt_x</p:attrName>
                                        </p:attrNameLst>
                                      </p:cBhvr>
                                      <p:tavLst>
                                        <p:tav tm="0">
                                          <p:val>
                                            <p:strVal val="0-#ppt_w/2"/>
                                          </p:val>
                                        </p:tav>
                                        <p:tav tm="100000">
                                          <p:val>
                                            <p:strVal val="#ppt_x"/>
                                          </p:val>
                                        </p:tav>
                                      </p:tavLst>
                                    </p:anim>
                                    <p:anim calcmode="lin" valueType="num">
                                      <p:cBhvr additive="base">
                                        <p:cTn id="13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53" presetClass="exit" presetSubtype="32" fill="hold" nodeType="clickEffect">
                                  <p:stCondLst>
                                    <p:cond delay="0"/>
                                  </p:stCondLst>
                                  <p:childTnLst>
                                    <p:anim calcmode="lin" valueType="num">
                                      <p:cBhvr>
                                        <p:cTn id="141" dur="500"/>
                                        <p:tgtEl>
                                          <p:spTgt spid="19"/>
                                        </p:tgtEl>
                                        <p:attrNameLst>
                                          <p:attrName>ppt_w</p:attrName>
                                        </p:attrNameLst>
                                      </p:cBhvr>
                                      <p:tavLst>
                                        <p:tav tm="0">
                                          <p:val>
                                            <p:strVal val="ppt_w"/>
                                          </p:val>
                                        </p:tav>
                                        <p:tav tm="100000">
                                          <p:val>
                                            <p:fltVal val="0"/>
                                          </p:val>
                                        </p:tav>
                                      </p:tavLst>
                                    </p:anim>
                                    <p:anim calcmode="lin" valueType="num">
                                      <p:cBhvr>
                                        <p:cTn id="142" dur="500"/>
                                        <p:tgtEl>
                                          <p:spTgt spid="19"/>
                                        </p:tgtEl>
                                        <p:attrNameLst>
                                          <p:attrName>ppt_h</p:attrName>
                                        </p:attrNameLst>
                                      </p:cBhvr>
                                      <p:tavLst>
                                        <p:tav tm="0">
                                          <p:val>
                                            <p:strVal val="ppt_h"/>
                                          </p:val>
                                        </p:tav>
                                        <p:tav tm="100000">
                                          <p:val>
                                            <p:fltVal val="0"/>
                                          </p:val>
                                        </p:tav>
                                      </p:tavLst>
                                    </p:anim>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53" presetClass="exit" presetSubtype="32" fill="hold" nodeType="withEffect">
                                  <p:stCondLst>
                                    <p:cond delay="0"/>
                                  </p:stCondLst>
                                  <p:childTnLst>
                                    <p:anim calcmode="lin" valueType="num">
                                      <p:cBhvr>
                                        <p:cTn id="146" dur="500"/>
                                        <p:tgtEl>
                                          <p:spTgt spid="20"/>
                                        </p:tgtEl>
                                        <p:attrNameLst>
                                          <p:attrName>ppt_w</p:attrName>
                                        </p:attrNameLst>
                                      </p:cBhvr>
                                      <p:tavLst>
                                        <p:tav tm="0">
                                          <p:val>
                                            <p:strVal val="ppt_w"/>
                                          </p:val>
                                        </p:tav>
                                        <p:tav tm="100000">
                                          <p:val>
                                            <p:fltVal val="0"/>
                                          </p:val>
                                        </p:tav>
                                      </p:tavLst>
                                    </p:anim>
                                    <p:anim calcmode="lin" valueType="num">
                                      <p:cBhvr>
                                        <p:cTn id="147" dur="500"/>
                                        <p:tgtEl>
                                          <p:spTgt spid="20"/>
                                        </p:tgtEl>
                                        <p:attrNameLst>
                                          <p:attrName>ppt_h</p:attrName>
                                        </p:attrNameLst>
                                      </p:cBhvr>
                                      <p:tavLst>
                                        <p:tav tm="0">
                                          <p:val>
                                            <p:strVal val="ppt_h"/>
                                          </p:val>
                                        </p:tav>
                                        <p:tav tm="100000">
                                          <p:val>
                                            <p:fltVal val="0"/>
                                          </p:val>
                                        </p:tav>
                                      </p:tavLst>
                                    </p:anim>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21"/>
                                        </p:tgtEl>
                                        <p:attrNameLst>
                                          <p:attrName>style.visibility</p:attrName>
                                        </p:attrNameLst>
                                      </p:cBhvr>
                                      <p:to>
                                        <p:strVal val="visible"/>
                                      </p:to>
                                    </p:set>
                                    <p:anim calcmode="lin" valueType="num">
                                      <p:cBhvr>
                                        <p:cTn id="154" dur="500" fill="hold"/>
                                        <p:tgtEl>
                                          <p:spTgt spid="21"/>
                                        </p:tgtEl>
                                        <p:attrNameLst>
                                          <p:attrName>ppt_w</p:attrName>
                                        </p:attrNameLst>
                                      </p:cBhvr>
                                      <p:tavLst>
                                        <p:tav tm="0">
                                          <p:val>
                                            <p:fltVal val="0"/>
                                          </p:val>
                                        </p:tav>
                                        <p:tav tm="100000">
                                          <p:val>
                                            <p:strVal val="#ppt_w"/>
                                          </p:val>
                                        </p:tav>
                                      </p:tavLst>
                                    </p:anim>
                                    <p:anim calcmode="lin" valueType="num">
                                      <p:cBhvr>
                                        <p:cTn id="155" dur="500" fill="hold"/>
                                        <p:tgtEl>
                                          <p:spTgt spid="21"/>
                                        </p:tgtEl>
                                        <p:attrNameLst>
                                          <p:attrName>ppt_h</p:attrName>
                                        </p:attrNameLst>
                                      </p:cBhvr>
                                      <p:tavLst>
                                        <p:tav tm="0">
                                          <p:val>
                                            <p:fltVal val="0"/>
                                          </p:val>
                                        </p:tav>
                                        <p:tav tm="100000">
                                          <p:val>
                                            <p:strVal val="#ppt_h"/>
                                          </p:val>
                                        </p:tav>
                                      </p:tavLst>
                                    </p:anim>
                                    <p:animEffect transition="in" filter="fade">
                                      <p:cBhvr>
                                        <p:cTn id="156" dur="500"/>
                                        <p:tgtEl>
                                          <p:spTgt spid="21"/>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xit" presetSubtype="4" fill="hold" nodeType="clickEffect">
                                  <p:stCondLst>
                                    <p:cond delay="0"/>
                                  </p:stCondLst>
                                  <p:childTnLst>
                                    <p:anim calcmode="lin" valueType="num">
                                      <p:cBhvr additive="base">
                                        <p:cTn id="160" dur="500"/>
                                        <p:tgtEl>
                                          <p:spTgt spid="21"/>
                                        </p:tgtEl>
                                        <p:attrNameLst>
                                          <p:attrName>ppt_x</p:attrName>
                                        </p:attrNameLst>
                                      </p:cBhvr>
                                      <p:tavLst>
                                        <p:tav tm="0">
                                          <p:val>
                                            <p:strVal val="ppt_x"/>
                                          </p:val>
                                        </p:tav>
                                        <p:tav tm="100000">
                                          <p:val>
                                            <p:strVal val="ppt_x"/>
                                          </p:val>
                                        </p:tav>
                                      </p:tavLst>
                                    </p:anim>
                                    <p:anim calcmode="lin" valueType="num">
                                      <p:cBhvr additive="base">
                                        <p:cTn id="161" dur="500"/>
                                        <p:tgtEl>
                                          <p:spTgt spid="21"/>
                                        </p:tgtEl>
                                        <p:attrNameLst>
                                          <p:attrName>ppt_y</p:attrName>
                                        </p:attrNameLst>
                                      </p:cBhvr>
                                      <p:tavLst>
                                        <p:tav tm="0">
                                          <p:val>
                                            <p:strVal val="ppt_y"/>
                                          </p:val>
                                        </p:tav>
                                        <p:tav tm="100000">
                                          <p:val>
                                            <p:strVal val="1+ppt_h/2"/>
                                          </p:val>
                                        </p:tav>
                                      </p:tavLst>
                                    </p:anim>
                                    <p:set>
                                      <p:cBhvr>
                                        <p:cTn id="162" dur="1" fill="hold">
                                          <p:stCondLst>
                                            <p:cond delay="499"/>
                                          </p:stCondLst>
                                        </p:cTn>
                                        <p:tgtEl>
                                          <p:spTgt spid="2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nodeType="clickEffect">
                                  <p:stCondLst>
                                    <p:cond delay="0"/>
                                  </p:stCondLst>
                                  <p:childTnLst>
                                    <p:set>
                                      <p:cBhvr>
                                        <p:cTn id="166" dur="1" fill="hold">
                                          <p:stCondLst>
                                            <p:cond delay="0"/>
                                          </p:stCondLst>
                                        </p:cTn>
                                        <p:tgtEl>
                                          <p:spTgt spid="3">
                                            <p:txEl>
                                              <p:pRg st="5" end="5"/>
                                            </p:txEl>
                                          </p:spTgt>
                                        </p:tgtEl>
                                        <p:attrNameLst>
                                          <p:attrName>style.visibility</p:attrName>
                                        </p:attrNameLst>
                                      </p:cBhvr>
                                      <p:to>
                                        <p:strVal val="visible"/>
                                      </p:to>
                                    </p:set>
                                    <p:animEffect transition="in" filter="fade">
                                      <p:cBhvr>
                                        <p:cTn id="167" dur="1000"/>
                                        <p:tgtEl>
                                          <p:spTgt spid="3">
                                            <p:txEl>
                                              <p:pRg st="5" end="5"/>
                                            </p:txEl>
                                          </p:spTgt>
                                        </p:tgtEl>
                                      </p:cBhvr>
                                    </p:animEffect>
                                    <p:anim calcmode="lin" valueType="num">
                                      <p:cBhvr>
                                        <p:cTn id="1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160" y="44624"/>
            <a:ext cx="3096344" cy="954107"/>
          </a:xfrm>
          <a:prstGeom prst="rect">
            <a:avLst/>
          </a:prstGeom>
          <a:noFill/>
        </p:spPr>
        <p:txBody>
          <a:bodyPr wrap="square" rtlCol="0">
            <a:spAutoFit/>
          </a:bodyPr>
          <a:lstStyle/>
          <a:p>
            <a:pPr algn="r" rtl="1"/>
            <a:r>
              <a:rPr lang="fa-IR" sz="2800" dirty="0" smtClean="0">
                <a:cs typeface="B Titr" pitchFamily="2" charset="-78"/>
              </a:rPr>
              <a:t>نقاط ضعف</a:t>
            </a:r>
            <a:endParaRPr lang="en-US" sz="2800" dirty="0" smtClean="0">
              <a:cs typeface="B Titr" pitchFamily="2" charset="-78"/>
            </a:endParaRPr>
          </a:p>
          <a:p>
            <a:pPr algn="r" rtl="1"/>
            <a:endParaRPr lang="en-US" sz="2800" dirty="0">
              <a:cs typeface="B Titr" pitchFamily="2" charset="-78"/>
            </a:endParaRPr>
          </a:p>
        </p:txBody>
      </p:sp>
      <p:sp>
        <p:nvSpPr>
          <p:cNvPr id="4" name="TextBox 3"/>
          <p:cNvSpPr txBox="1"/>
          <p:nvPr/>
        </p:nvSpPr>
        <p:spPr>
          <a:xfrm>
            <a:off x="251520" y="548680"/>
            <a:ext cx="8712968" cy="892552"/>
          </a:xfrm>
          <a:prstGeom prst="rect">
            <a:avLst/>
          </a:prstGeom>
          <a:noFill/>
        </p:spPr>
        <p:txBody>
          <a:bodyPr wrap="square" rtlCol="0">
            <a:spAutoFit/>
          </a:bodyPr>
          <a:lstStyle/>
          <a:p>
            <a:pPr algn="just" rtl="1"/>
            <a:endParaRPr lang="fa-IR" sz="2800" dirty="0" smtClean="0">
              <a:cs typeface="B Nazanin" pitchFamily="2" charset="-78"/>
            </a:endParaRPr>
          </a:p>
          <a:p>
            <a:pPr algn="r" rtl="1"/>
            <a:endParaRPr lang="en-US" sz="2400"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8680"/>
            <a:ext cx="8856984" cy="6141404"/>
          </a:xfrm>
          <a:prstGeom prst="rect">
            <a:avLst/>
          </a:prstGeom>
          <a:effectLst>
            <a:glow rad="127000">
              <a:schemeClr val="accent1"/>
            </a:glow>
          </a:effectLst>
        </p:spPr>
      </p:pic>
      <p:sp>
        <p:nvSpPr>
          <p:cNvPr id="6" name="Cloud 5"/>
          <p:cNvSpPr/>
          <p:nvPr/>
        </p:nvSpPr>
        <p:spPr>
          <a:xfrm>
            <a:off x="2519772" y="2653285"/>
            <a:ext cx="4176464" cy="2376264"/>
          </a:xfrm>
          <a:prstGeom prst="cloud">
            <a:avLst/>
          </a:prstGeom>
          <a:solidFill>
            <a:schemeClr val="bg2"/>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dirty="0" smtClean="0">
                <a:solidFill>
                  <a:srgbClr val="0000FF"/>
                </a:solidFill>
                <a:cs typeface="B Titr" pitchFamily="2" charset="-78"/>
              </a:rPr>
              <a:t>رایانش ابری</a:t>
            </a:r>
            <a:endParaRPr lang="en-US" sz="5400" dirty="0">
              <a:solidFill>
                <a:srgbClr val="0000FF"/>
              </a:solidFill>
              <a:cs typeface="B Titr" pitchFamily="2" charset="-78"/>
            </a:endParaRPr>
          </a:p>
        </p:txBody>
      </p:sp>
      <p:grpSp>
        <p:nvGrpSpPr>
          <p:cNvPr id="10" name="Group 9"/>
          <p:cNvGrpSpPr/>
          <p:nvPr/>
        </p:nvGrpSpPr>
        <p:grpSpPr>
          <a:xfrm>
            <a:off x="899592" y="2498162"/>
            <a:ext cx="1969765" cy="1794934"/>
            <a:chOff x="1475656" y="1591776"/>
            <a:chExt cx="1969765" cy="179493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91776"/>
              <a:ext cx="1969765" cy="1794934"/>
            </a:xfrm>
            <a:prstGeom prst="rect">
              <a:avLst/>
            </a:prstGeom>
          </p:spPr>
        </p:pic>
        <p:sp>
          <p:nvSpPr>
            <p:cNvPr id="9" name="TextBox 8"/>
            <p:cNvSpPr txBox="1"/>
            <p:nvPr/>
          </p:nvSpPr>
          <p:spPr>
            <a:xfrm>
              <a:off x="1708696" y="1700808"/>
              <a:ext cx="13511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a-IR" sz="2400" dirty="0" smtClean="0">
                  <a:solidFill>
                    <a:srgbClr val="FF0000"/>
                  </a:solidFill>
                  <a:cs typeface="B Titr" pitchFamily="2" charset="-78"/>
                </a:rPr>
                <a:t>حریم خصوصی</a:t>
              </a:r>
              <a:endParaRPr lang="en-US" sz="2400" dirty="0">
                <a:solidFill>
                  <a:srgbClr val="FF0000"/>
                </a:solidFill>
                <a:cs typeface="B Titr" pitchFamily="2" charset="-78"/>
              </a:endParaRPr>
            </a:p>
          </p:txBody>
        </p:sp>
      </p:grpSp>
      <p:grpSp>
        <p:nvGrpSpPr>
          <p:cNvPr id="12" name="Group 11"/>
          <p:cNvGrpSpPr/>
          <p:nvPr/>
        </p:nvGrpSpPr>
        <p:grpSpPr>
          <a:xfrm>
            <a:off x="3491880" y="985994"/>
            <a:ext cx="1969765" cy="1794934"/>
            <a:chOff x="1475656" y="1591776"/>
            <a:chExt cx="1969765" cy="1794934"/>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91776"/>
              <a:ext cx="1969765" cy="1794934"/>
            </a:xfrm>
            <a:prstGeom prst="rect">
              <a:avLst/>
            </a:prstGeom>
          </p:spPr>
        </p:pic>
        <p:sp>
          <p:nvSpPr>
            <p:cNvPr id="14" name="TextBox 13"/>
            <p:cNvSpPr txBox="1"/>
            <p:nvPr/>
          </p:nvSpPr>
          <p:spPr>
            <a:xfrm>
              <a:off x="1708696" y="1700808"/>
              <a:ext cx="13511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a-IR" sz="2400" dirty="0" smtClean="0">
                  <a:solidFill>
                    <a:srgbClr val="FF0000"/>
                  </a:solidFill>
                  <a:cs typeface="B Titr" pitchFamily="2" charset="-78"/>
                </a:rPr>
                <a:t>اطمینان</a:t>
              </a:r>
            </a:p>
            <a:p>
              <a:pPr algn="ctr"/>
              <a:r>
                <a:rPr lang="fa-IR" sz="2400" dirty="0" smtClean="0">
                  <a:solidFill>
                    <a:srgbClr val="FF0000"/>
                  </a:solidFill>
                  <a:cs typeface="B Titr" pitchFamily="2" charset="-78"/>
                </a:rPr>
                <a:t>سرمایه دار</a:t>
              </a:r>
              <a:endParaRPr lang="en-US" sz="2400" dirty="0">
                <a:solidFill>
                  <a:srgbClr val="FF0000"/>
                </a:solidFill>
                <a:cs typeface="B Titr" pitchFamily="2" charset="-78"/>
              </a:endParaRPr>
            </a:p>
          </p:txBody>
        </p:sp>
      </p:grpSp>
      <p:grpSp>
        <p:nvGrpSpPr>
          <p:cNvPr id="15" name="Group 14"/>
          <p:cNvGrpSpPr/>
          <p:nvPr/>
        </p:nvGrpSpPr>
        <p:grpSpPr>
          <a:xfrm>
            <a:off x="6516216" y="2420888"/>
            <a:ext cx="1969765" cy="1794934"/>
            <a:chOff x="1475656" y="1591776"/>
            <a:chExt cx="1969765" cy="1794934"/>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91776"/>
              <a:ext cx="1969765" cy="1794934"/>
            </a:xfrm>
            <a:prstGeom prst="rect">
              <a:avLst/>
            </a:prstGeom>
          </p:spPr>
        </p:pic>
        <p:sp>
          <p:nvSpPr>
            <p:cNvPr id="17" name="TextBox 16"/>
            <p:cNvSpPr txBox="1"/>
            <p:nvPr/>
          </p:nvSpPr>
          <p:spPr>
            <a:xfrm>
              <a:off x="1708696" y="1700808"/>
              <a:ext cx="13511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a-IR" sz="2400" dirty="0" smtClean="0">
                  <a:solidFill>
                    <a:srgbClr val="FF0000"/>
                  </a:solidFill>
                  <a:cs typeface="B Titr" pitchFamily="2" charset="-78"/>
                </a:rPr>
                <a:t>اینترنت</a:t>
              </a:r>
            </a:p>
            <a:p>
              <a:pPr algn="ctr"/>
              <a:endParaRPr lang="en-US" sz="2400" dirty="0">
                <a:solidFill>
                  <a:srgbClr val="FF0000"/>
                </a:solidFill>
                <a:cs typeface="B Titr" pitchFamily="2" charset="-78"/>
              </a:endParaRPr>
            </a:p>
          </p:txBody>
        </p:sp>
      </p:grpSp>
      <p:grpSp>
        <p:nvGrpSpPr>
          <p:cNvPr id="18" name="Group 17"/>
          <p:cNvGrpSpPr/>
          <p:nvPr/>
        </p:nvGrpSpPr>
        <p:grpSpPr>
          <a:xfrm>
            <a:off x="3635896" y="4653136"/>
            <a:ext cx="1969765" cy="1794934"/>
            <a:chOff x="1475656" y="1591776"/>
            <a:chExt cx="1969765" cy="1794934"/>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91776"/>
              <a:ext cx="1969765" cy="1794934"/>
            </a:xfrm>
            <a:prstGeom prst="rect">
              <a:avLst/>
            </a:prstGeom>
          </p:spPr>
        </p:pic>
        <p:sp>
          <p:nvSpPr>
            <p:cNvPr id="20" name="TextBox 19"/>
            <p:cNvSpPr txBox="1"/>
            <p:nvPr/>
          </p:nvSpPr>
          <p:spPr>
            <a:xfrm>
              <a:off x="1708696" y="1700808"/>
              <a:ext cx="135113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a-IR" sz="2400" dirty="0" smtClean="0">
                  <a:solidFill>
                    <a:srgbClr val="FF0000"/>
                  </a:solidFill>
                  <a:cs typeface="B Titr" pitchFamily="2" charset="-78"/>
                </a:rPr>
                <a:t>عدم همکاری</a:t>
              </a:r>
              <a:endParaRPr lang="en-US" sz="2400" dirty="0">
                <a:solidFill>
                  <a:srgbClr val="FF0000"/>
                </a:solidFill>
                <a:cs typeface="B Titr" pitchFamily="2" charset="-78"/>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869952"/>
            <a:ext cx="1783184" cy="1783184"/>
          </a:xfrm>
          <a:prstGeom prst="rect">
            <a:avLst/>
          </a:prstGeom>
        </p:spPr>
      </p:pic>
      <p:sp>
        <p:nvSpPr>
          <p:cNvPr id="22" name="Cloud 21"/>
          <p:cNvSpPr/>
          <p:nvPr/>
        </p:nvSpPr>
        <p:spPr>
          <a:xfrm>
            <a:off x="1610587" y="1024280"/>
            <a:ext cx="2745389" cy="676528"/>
          </a:xfrm>
          <a:prstGeom prst="cloud">
            <a:avLst/>
          </a:prstGeom>
          <a:solidFill>
            <a:srgbClr val="F0F4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smtClean="0">
                <a:solidFill>
                  <a:schemeClr val="tx2">
                    <a:lumMod val="20000"/>
                    <a:lumOff val="80000"/>
                  </a:schemeClr>
                </a:solidFill>
                <a:cs typeface="B Titr" pitchFamily="2" charset="-78"/>
              </a:rPr>
              <a:t>ر</a:t>
            </a:r>
            <a:r>
              <a:rPr lang="fa-IR" sz="2800" dirty="0" smtClean="0">
                <a:solidFill>
                  <a:schemeClr val="tx2">
                    <a:lumMod val="40000"/>
                    <a:lumOff val="60000"/>
                  </a:schemeClr>
                </a:solidFill>
                <a:cs typeface="B Titr" pitchFamily="2" charset="-78"/>
              </a:rPr>
              <a:t>ا</a:t>
            </a:r>
            <a:r>
              <a:rPr lang="fa-IR" sz="2800" dirty="0" smtClean="0">
                <a:solidFill>
                  <a:schemeClr val="tx2">
                    <a:lumMod val="60000"/>
                    <a:lumOff val="40000"/>
                  </a:schemeClr>
                </a:solidFill>
                <a:cs typeface="B Titr" pitchFamily="2" charset="-78"/>
              </a:rPr>
              <a:t>ی</a:t>
            </a:r>
            <a:r>
              <a:rPr lang="fa-IR" sz="2800" dirty="0" smtClean="0">
                <a:solidFill>
                  <a:schemeClr val="tx2">
                    <a:lumMod val="75000"/>
                  </a:schemeClr>
                </a:solidFill>
                <a:cs typeface="B Titr" pitchFamily="2" charset="-78"/>
              </a:rPr>
              <a:t>ان</a:t>
            </a:r>
            <a:r>
              <a:rPr lang="fa-IR" sz="2800" dirty="0" smtClean="0">
                <a:solidFill>
                  <a:srgbClr val="9F9FFB"/>
                </a:solidFill>
                <a:cs typeface="B Titr" pitchFamily="2" charset="-78"/>
              </a:rPr>
              <a:t>ش</a:t>
            </a:r>
            <a:r>
              <a:rPr lang="fa-IR" sz="2800" dirty="0" smtClean="0">
                <a:solidFill>
                  <a:schemeClr val="bg1">
                    <a:lumMod val="50000"/>
                  </a:schemeClr>
                </a:solidFill>
                <a:cs typeface="B Titr" pitchFamily="2" charset="-78"/>
              </a:rPr>
              <a:t> </a:t>
            </a:r>
            <a:r>
              <a:rPr lang="fa-IR" sz="2800" dirty="0" smtClean="0">
                <a:solidFill>
                  <a:srgbClr val="6F68FC"/>
                </a:solidFill>
                <a:cs typeface="B Titr" pitchFamily="2" charset="-78"/>
              </a:rPr>
              <a:t>ا</a:t>
            </a:r>
            <a:r>
              <a:rPr lang="fa-IR" sz="2800" dirty="0" smtClean="0">
                <a:solidFill>
                  <a:srgbClr val="4F33F9"/>
                </a:solidFill>
                <a:cs typeface="B Titr" pitchFamily="2" charset="-78"/>
              </a:rPr>
              <a:t>بر</a:t>
            </a:r>
            <a:r>
              <a:rPr lang="fa-IR" sz="2800" dirty="0" smtClean="0">
                <a:solidFill>
                  <a:srgbClr val="0F01CB"/>
                </a:solidFill>
                <a:cs typeface="B Titr" pitchFamily="2" charset="-78"/>
              </a:rPr>
              <a:t>ی</a:t>
            </a:r>
            <a:endParaRPr lang="en-US" sz="2800" dirty="0">
              <a:solidFill>
                <a:srgbClr val="0F01CB"/>
              </a:solidFill>
              <a:cs typeface="B Titr" pitchFamily="2" charset="-78"/>
            </a:endParaRPr>
          </a:p>
        </p:txBody>
      </p:sp>
    </p:spTree>
    <p:extLst>
      <p:ext uri="{BB962C8B-B14F-4D97-AF65-F5344CB8AC3E}">
        <p14:creationId xmlns:p14="http://schemas.microsoft.com/office/powerpoint/2010/main" val="39457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0-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1+ppt_w/2"/>
                                          </p:val>
                                        </p:tav>
                                      </p:tavLst>
                                    </p:anim>
                                    <p:anim calcmode="lin" valueType="num">
                                      <p:cBhvr additive="base">
                                        <p:cTn id="13" dur="500"/>
                                        <p:tgtEl>
                                          <p:spTgt spid="15"/>
                                        </p:tgtEl>
                                        <p:attrNameLst>
                                          <p:attrName>ppt_y</p:attrName>
                                        </p:attrNameLst>
                                      </p:cBhvr>
                                      <p:tavLst>
                                        <p:tav tm="0">
                                          <p:val>
                                            <p:strVal val="ppt_y"/>
                                          </p:val>
                                        </p:tav>
                                        <p:tav tm="100000">
                                          <p:val>
                                            <p:strVal val="ppt_y"/>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0-ppt_w/2"/>
                                          </p:val>
                                        </p:tav>
                                      </p:tavLst>
                                    </p:anim>
                                    <p:anim calcmode="lin" valueType="num">
                                      <p:cBhvr additive="base">
                                        <p:cTn id="25" dur="500"/>
                                        <p:tgtEl>
                                          <p:spTgt spid="10"/>
                                        </p:tgtEl>
                                        <p:attrNameLst>
                                          <p:attrName>ppt_y</p:attrName>
                                        </p:attrNameLst>
                                      </p:cBhvr>
                                      <p:tavLst>
                                        <p:tav tm="0">
                                          <p:val>
                                            <p:strVal val="ppt_y"/>
                                          </p:val>
                                        </p:tav>
                                        <p:tav tm="100000">
                                          <p:val>
                                            <p:strVal val="ppt_y"/>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1"/>
                                        </p:tgtEl>
                                        <p:attrNameLst>
                                          <p:attrName>ppt_x</p:attrName>
                                        </p:attrNameLst>
                                      </p:cBhvr>
                                      <p:tavLst>
                                        <p:tav tm="0">
                                          <p:val>
                                            <p:strVal val="ppt_x"/>
                                          </p:val>
                                        </p:tav>
                                        <p:tav tm="100000">
                                          <p:val>
                                            <p:strVal val="ppt_x"/>
                                          </p:val>
                                        </p:tav>
                                      </p:tavLst>
                                    </p:anim>
                                    <p:anim calcmode="lin" valueType="num">
                                      <p:cBhvr additive="base">
                                        <p:cTn id="38" dur="500"/>
                                        <p:tgtEl>
                                          <p:spTgt spid="11"/>
                                        </p:tgtEl>
                                        <p:attrNameLst>
                                          <p:attrName>ppt_y</p:attrName>
                                        </p:attrNameLst>
                                      </p:cBhvr>
                                      <p:tavLst>
                                        <p:tav tm="0">
                                          <p:val>
                                            <p:strVal val="ppt_y"/>
                                          </p:val>
                                        </p:tav>
                                        <p:tav tm="100000">
                                          <p:val>
                                            <p:strVal val="1+ppt_h/2"/>
                                          </p:val>
                                        </p:tav>
                                      </p:tavLst>
                                    </p:anim>
                                    <p:set>
                                      <p:cBhvr>
                                        <p:cTn id="39" dur="1" fill="hold">
                                          <p:stCondLst>
                                            <p:cond delay="499"/>
                                          </p:stCondLst>
                                        </p:cTn>
                                        <p:tgtEl>
                                          <p:spTgt spid="11"/>
                                        </p:tgtEl>
                                        <p:attrNameLst>
                                          <p:attrName>style.visibility</p:attrName>
                                        </p:attrNameLst>
                                      </p:cBhvr>
                                      <p:to>
                                        <p:strVal val="hidden"/>
                                      </p:to>
                                    </p:set>
                                  </p:childTnLst>
                                </p:cTn>
                              </p:par>
                              <p:par>
                                <p:cTn id="40" presetID="2" presetClass="exit" presetSubtype="4" fill="hold" grpId="0" nodeType="with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Scale>
                                      <p:cBhvr>
                                        <p:cTn id="48"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2"/>
                                        </p:tgtEl>
                                        <p:attrNameLst>
                                          <p:attrName>ppt_x</p:attrName>
                                          <p:attrName>ppt_y</p:attrName>
                                        </p:attrNameLst>
                                      </p:cBhvr>
                                    </p:animMotion>
                                    <p:animEffect transition="in" filter="fade">
                                      <p:cBhvr>
                                        <p:cTn id="50" dur="1000"/>
                                        <p:tgtEl>
                                          <p:spTgt spid="22"/>
                                        </p:tgtEl>
                                      </p:cBhvr>
                                    </p:animEffect>
                                  </p:childTnLst>
                                </p:cTn>
                              </p:par>
                            </p:childTnLst>
                          </p:cTn>
                        </p:par>
                        <p:par>
                          <p:cTn id="51" fill="hold">
                            <p:stCondLst>
                              <p:cond delay="1000"/>
                            </p:stCondLst>
                            <p:childTnLst>
                              <p:par>
                                <p:cTn id="52" presetID="26" presetClass="emph" presetSubtype="0" fill="hold" grpId="1" nodeType="afterEffect">
                                  <p:stCondLst>
                                    <p:cond delay="0"/>
                                  </p:stCondLst>
                                  <p:childTnLst>
                                    <p:animEffect transition="out" filter="fade">
                                      <p:cBhvr>
                                        <p:cTn id="53" dur="500" tmFilter="0, 0; .2, .5; .8, .5; 1, 0"/>
                                        <p:tgtEl>
                                          <p:spTgt spid="22"/>
                                        </p:tgtEl>
                                      </p:cBhvr>
                                    </p:animEffect>
                                    <p:animScale>
                                      <p:cBhvr>
                                        <p:cTn id="54"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8" y="292587"/>
            <a:ext cx="4464496" cy="461665"/>
          </a:xfrm>
          <a:prstGeom prst="rect">
            <a:avLst/>
          </a:prstGeom>
          <a:noFill/>
        </p:spPr>
        <p:txBody>
          <a:bodyPr wrap="square" rtlCol="0">
            <a:spAutoFit/>
          </a:bodyPr>
          <a:lstStyle/>
          <a:p>
            <a:pPr algn="r" rtl="1"/>
            <a:r>
              <a:rPr lang="fa-IR" sz="2400" b="1" dirty="0" smtClean="0">
                <a:cs typeface="B Nazanin" pitchFamily="2" charset="-78"/>
              </a:rPr>
              <a:t>آینده پردازش ابری</a:t>
            </a:r>
            <a:endParaRPr lang="en-US" sz="2400" b="1" dirty="0">
              <a:cs typeface="B Nazanin" pitchFamily="2" charset="-78"/>
            </a:endParaRPr>
          </a:p>
        </p:txBody>
      </p:sp>
      <p:sp>
        <p:nvSpPr>
          <p:cNvPr id="2" name="Cloud Callout 1"/>
          <p:cNvSpPr/>
          <p:nvPr/>
        </p:nvSpPr>
        <p:spPr>
          <a:xfrm>
            <a:off x="107504" y="188640"/>
            <a:ext cx="4176464" cy="1786508"/>
          </a:xfrm>
          <a:prstGeom prst="cloudCallout">
            <a:avLst>
              <a:gd name="adj1" fmla="val 47216"/>
              <a:gd name="adj2" fmla="val 1028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00FF"/>
                </a:solidFill>
                <a:cs typeface="B Nazanin" pitchFamily="2" charset="-78"/>
              </a:rPr>
              <a:t>شرکتها برای تشویق مشتریان بیشتر برای خرید محصولات در ازای ارائه سرویسهای پردازش ابری</a:t>
            </a:r>
          </a:p>
          <a:p>
            <a:pPr algn="ctr"/>
            <a:endParaRPr lang="en-US" dirty="0"/>
          </a:p>
        </p:txBody>
      </p:sp>
      <p:sp>
        <p:nvSpPr>
          <p:cNvPr id="3" name="Cloud Callout 2"/>
          <p:cNvSpPr/>
          <p:nvPr/>
        </p:nvSpPr>
        <p:spPr>
          <a:xfrm>
            <a:off x="179512" y="3865869"/>
            <a:ext cx="2736304" cy="1867387"/>
          </a:xfrm>
          <a:prstGeom prst="cloudCallout">
            <a:avLst>
              <a:gd name="adj1" fmla="val 70136"/>
              <a:gd name="adj2" fmla="val -375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0000FF"/>
                </a:solidFill>
                <a:cs typeface="B Nazanin" pitchFamily="2" charset="-78"/>
              </a:rPr>
              <a:t>ارائه راه کارهای جدید برای اتصال با اینترنت کم سرعت و آفلاین</a:t>
            </a:r>
            <a:endParaRPr lang="fa-IR" b="1" dirty="0">
              <a:solidFill>
                <a:srgbClr val="0000FF"/>
              </a:solidFill>
              <a:cs typeface="B Nazanin" pitchFamily="2" charset="-78"/>
            </a:endParaRPr>
          </a:p>
          <a:p>
            <a:pPr algn="ctr"/>
            <a:endParaRPr lang="en-US" dirty="0"/>
          </a:p>
        </p:txBody>
      </p:sp>
      <p:sp>
        <p:nvSpPr>
          <p:cNvPr id="5" name="Cloud Callout 4"/>
          <p:cNvSpPr/>
          <p:nvPr/>
        </p:nvSpPr>
        <p:spPr>
          <a:xfrm>
            <a:off x="5739598" y="5039394"/>
            <a:ext cx="3440914" cy="1845990"/>
          </a:xfrm>
          <a:prstGeom prst="cloudCallout">
            <a:avLst>
              <a:gd name="adj1" fmla="val -47879"/>
              <a:gd name="adj2" fmla="val -8123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00FF"/>
                </a:solidFill>
                <a:cs typeface="B Nazanin" pitchFamily="2" charset="-78"/>
              </a:rPr>
              <a:t>توسعه بازار کسب و کار نرم افزار بدلیل بسته شدن دست هکرها برای هک نرم افزارها</a:t>
            </a:r>
          </a:p>
          <a:p>
            <a:pPr algn="ctr"/>
            <a:endParaRPr lang="en-US" dirty="0"/>
          </a:p>
        </p:txBody>
      </p:sp>
      <p:sp>
        <p:nvSpPr>
          <p:cNvPr id="7" name="Cloud Callout 6"/>
          <p:cNvSpPr/>
          <p:nvPr/>
        </p:nvSpPr>
        <p:spPr>
          <a:xfrm>
            <a:off x="0" y="2219057"/>
            <a:ext cx="2607634" cy="1309238"/>
          </a:xfrm>
          <a:prstGeom prst="cloudCallout">
            <a:avLst>
              <a:gd name="adj1" fmla="val 102684"/>
              <a:gd name="adj2" fmla="val 3122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00FF"/>
                </a:solidFill>
                <a:cs typeface="B Nazanin" pitchFamily="2" charset="-78"/>
              </a:rPr>
              <a:t>عدم نیاز به سخت افزار های قدرتمند</a:t>
            </a:r>
          </a:p>
          <a:p>
            <a:pPr algn="ctr"/>
            <a:endParaRPr lang="en-US" dirty="0"/>
          </a:p>
        </p:txBody>
      </p:sp>
      <p:sp>
        <p:nvSpPr>
          <p:cNvPr id="8" name="Cloud Callout 7"/>
          <p:cNvSpPr/>
          <p:nvPr/>
        </p:nvSpPr>
        <p:spPr>
          <a:xfrm>
            <a:off x="4128186" y="754252"/>
            <a:ext cx="3600400" cy="1844824"/>
          </a:xfrm>
          <a:prstGeom prst="cloudCallout">
            <a:avLst>
              <a:gd name="adj1" fmla="val -12873"/>
              <a:gd name="adj2" fmla="val 6028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00FF"/>
                </a:solidFill>
                <a:cs typeface="B Nazanin" pitchFamily="2" charset="-78"/>
              </a:rPr>
              <a:t>شغلی جدید و رشته های آکادمیک جدید ( مسآله ای که برای هوش مصنوعی اتفاق افتاد)</a:t>
            </a:r>
          </a:p>
          <a:p>
            <a:pPr algn="ctr"/>
            <a:endParaRPr lang="en-US" dirty="0"/>
          </a:p>
        </p:txBody>
      </p:sp>
      <p:sp>
        <p:nvSpPr>
          <p:cNvPr id="9" name="Cloud 8"/>
          <p:cNvSpPr/>
          <p:nvPr/>
        </p:nvSpPr>
        <p:spPr>
          <a:xfrm>
            <a:off x="3203848" y="2873676"/>
            <a:ext cx="3744416" cy="1872208"/>
          </a:xfrm>
          <a:prstGeom prst="cloud">
            <a:avLst/>
          </a:prstGeom>
          <a:solidFill>
            <a:srgbClr val="157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Cloud computing</a:t>
            </a:r>
            <a:endParaRPr lang="en-US" sz="3600" dirty="0">
              <a:solidFill>
                <a:schemeClr val="bg1"/>
              </a:solidFill>
            </a:endParaRPr>
          </a:p>
        </p:txBody>
      </p:sp>
      <p:sp>
        <p:nvSpPr>
          <p:cNvPr id="10" name="Cloud Callout 9"/>
          <p:cNvSpPr/>
          <p:nvPr/>
        </p:nvSpPr>
        <p:spPr>
          <a:xfrm>
            <a:off x="2760034" y="4869160"/>
            <a:ext cx="2736304" cy="1867387"/>
          </a:xfrm>
          <a:prstGeom prst="cloudCallout">
            <a:avLst>
              <a:gd name="adj1" fmla="val 26245"/>
              <a:gd name="adj2" fmla="val -6750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0000FF"/>
                </a:solidFill>
                <a:cs typeface="B Nazanin" pitchFamily="2" charset="-78"/>
              </a:rPr>
              <a:t>به کار گیری سیستم عاملهای رایگان و در راس آنها لینوکس</a:t>
            </a:r>
          </a:p>
          <a:p>
            <a:pPr algn="ctr"/>
            <a:endParaRPr lang="en-US" dirty="0"/>
          </a:p>
        </p:txBody>
      </p:sp>
      <p:sp>
        <p:nvSpPr>
          <p:cNvPr id="11" name="Cloud Callout 10"/>
          <p:cNvSpPr/>
          <p:nvPr/>
        </p:nvSpPr>
        <p:spPr>
          <a:xfrm>
            <a:off x="7092280" y="2348880"/>
            <a:ext cx="2051720" cy="2520280"/>
          </a:xfrm>
          <a:prstGeom prst="cloudCallout">
            <a:avLst>
              <a:gd name="adj1" fmla="val -58164"/>
              <a:gd name="adj2" fmla="val -1202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0000FF"/>
                </a:solidFill>
                <a:cs typeface="B Nazanin" pitchFamily="2" charset="-78"/>
              </a:rPr>
              <a:t>افزایش اعتماد و سابقه درخشان برای جلب رضایت استفاده کنندگان</a:t>
            </a:r>
            <a:endParaRPr lang="fa-IR" b="1" dirty="0">
              <a:solidFill>
                <a:srgbClr val="0000FF"/>
              </a:solidFill>
              <a:cs typeface="B Nazanin" pitchFamily="2" charset="-78"/>
            </a:endParaRPr>
          </a:p>
          <a:p>
            <a:pPr algn="ctr"/>
            <a:endParaRPr lang="en-US" dirty="0"/>
          </a:p>
        </p:txBody>
      </p:sp>
    </p:spTree>
    <p:extLst>
      <p:ext uri="{BB962C8B-B14F-4D97-AF65-F5344CB8AC3E}">
        <p14:creationId xmlns:p14="http://schemas.microsoft.com/office/powerpoint/2010/main" val="39326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Scale>
                                      <p:cBhvr>
                                        <p:cTn id="2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
                                        </p:tgtEl>
                                        <p:attrNameLst>
                                          <p:attrName>ppt_x</p:attrName>
                                          <p:attrName>ppt_y</p:attrName>
                                        </p:attrNameLst>
                                      </p:cBhvr>
                                    </p:animMotion>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Scale>
                                      <p:cBhvr>
                                        <p:cTn id="3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
                                        </p:tgtEl>
                                        <p:attrNameLst>
                                          <p:attrName>ppt_x</p:attrName>
                                          <p:attrName>ppt_y</p:attrName>
                                        </p:attrNameLst>
                                      </p:cBhvr>
                                    </p:animMotion>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Scale>
                                      <p:cBhvr>
                                        <p:cTn id="4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gtEl>
                                        <p:attrNameLst>
                                          <p:attrName>ppt_x</p:attrName>
                                          <p:attrName>ppt_y</p:attrName>
                                        </p:attrNameLst>
                                      </p:cBhvr>
                                    </p:animMotion>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Scale>
                                      <p:cBhvr>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
                                        </p:tgtEl>
                                        <p:attrNameLst>
                                          <p:attrName>ppt_x</p:attrName>
                                          <p:attrName>ppt_y</p:attrName>
                                        </p:attrNameLst>
                                      </p:cBhvr>
                                    </p:animMotion>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8" y="292586"/>
            <a:ext cx="4464496" cy="461665"/>
          </a:xfrm>
          <a:prstGeom prst="rect">
            <a:avLst/>
          </a:prstGeom>
          <a:noFill/>
        </p:spPr>
        <p:txBody>
          <a:bodyPr wrap="square" rtlCol="0">
            <a:spAutoFit/>
          </a:bodyPr>
          <a:lstStyle/>
          <a:p>
            <a:pPr algn="r" rtl="1"/>
            <a:r>
              <a:rPr lang="fa-IR" sz="2400" b="1" dirty="0" smtClean="0">
                <a:cs typeface="B Nazanin" pitchFamily="2" charset="-78"/>
              </a:rPr>
              <a:t>خلاصه و نتیجه گیری</a:t>
            </a:r>
            <a:endParaRPr lang="en-US" sz="2400" b="1" dirty="0">
              <a:cs typeface="B Nazanin" pitchFamily="2" charset="-78"/>
            </a:endParaRPr>
          </a:p>
        </p:txBody>
      </p:sp>
      <p:sp>
        <p:nvSpPr>
          <p:cNvPr id="6" name="TextBox 5"/>
          <p:cNvSpPr txBox="1"/>
          <p:nvPr/>
        </p:nvSpPr>
        <p:spPr>
          <a:xfrm>
            <a:off x="395536" y="950525"/>
            <a:ext cx="8280920" cy="5170646"/>
          </a:xfrm>
          <a:prstGeom prst="rect">
            <a:avLst/>
          </a:prstGeom>
          <a:noFill/>
        </p:spPr>
        <p:txBody>
          <a:bodyPr wrap="square" rtlCol="0">
            <a:spAutoFit/>
          </a:bodyPr>
          <a:lstStyle/>
          <a:p>
            <a:pPr algn="just" rtl="1"/>
            <a:r>
              <a:rPr lang="fa-IR" sz="2400" dirty="0" smtClean="0">
                <a:cs typeface="B Nazanin" pitchFamily="2" charset="-78"/>
              </a:rPr>
              <a:t>پردازش ابری فناوری نوین برای بکارگیری توان پردازشی پردازنده های با قدرت بالا و انتقال برنامه های سنگین به ابر برای اجرا و معاف کردن کاربران برای خرید سیستمهای گران قیمت جهت اجرای این نرم افزارهای می باشد.</a:t>
            </a:r>
          </a:p>
          <a:p>
            <a:pPr algn="just" rtl="1"/>
            <a:r>
              <a:rPr lang="fa-IR" sz="2400" dirty="0" smtClean="0">
                <a:cs typeface="B Nazanin" pitchFamily="2" charset="-78"/>
              </a:rPr>
              <a:t>بدلیل مشکلات فراوان این فناوری در حال حاظر توسط بزرگان نرم افزاری و اینترنتی دنیا عرضه می شود ولی دیری نمی انجامد که  این فناوری چنان جای خود را در دنیای کامپیوتر باز کند که حتی رشته های دانشگاهی هم درباره آن(مثل هوش مصنوعی) ایجاد شود.</a:t>
            </a:r>
          </a:p>
          <a:p>
            <a:pPr algn="just" rtl="1"/>
            <a:r>
              <a:rPr lang="fa-IR" sz="2400" dirty="0" smtClean="0">
                <a:cs typeface="B Nazanin" pitchFamily="2" charset="-78"/>
              </a:rPr>
              <a:t>البته بدلیل نبود اینترنت مطلوب باعث عدم بهره برداری هر چه بهتر و بیشتر از آن شده است. ولی امید است در آینده مدلها و راهکارهایی معرفی شود که با اینترنت کم سرعت و بصورت آفلاین نیز با ابر کار کرد.</a:t>
            </a:r>
          </a:p>
          <a:p>
            <a:pPr algn="just" rtl="1"/>
            <a:r>
              <a:rPr lang="fa-IR" sz="2400" dirty="0" smtClean="0">
                <a:cs typeface="B Nazanin" pitchFamily="2" charset="-78"/>
              </a:rPr>
              <a:t>پردازش ابری باید برای دانشجویان رشته های کامپیوتری به خوبی تفهیم شود و شاید این مشعل این فناوری بدستان دانشجویانی دیگر مانند سران گوگل و یاهو و اچ پی و ... فروزان شود.</a:t>
            </a:r>
          </a:p>
          <a:p>
            <a:pPr algn="r" rtl="1"/>
            <a:endParaRPr lang="en-US" dirty="0"/>
          </a:p>
        </p:txBody>
      </p:sp>
    </p:spTree>
    <p:extLst>
      <p:ext uri="{BB962C8B-B14F-4D97-AF65-F5344CB8AC3E}">
        <p14:creationId xmlns:p14="http://schemas.microsoft.com/office/powerpoint/2010/main" val="4015944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8" y="292586"/>
            <a:ext cx="4464496" cy="461665"/>
          </a:xfrm>
          <a:prstGeom prst="rect">
            <a:avLst/>
          </a:prstGeom>
          <a:noFill/>
        </p:spPr>
        <p:txBody>
          <a:bodyPr wrap="square" rtlCol="0">
            <a:spAutoFit/>
          </a:bodyPr>
          <a:lstStyle/>
          <a:p>
            <a:pPr algn="r" rtl="1"/>
            <a:r>
              <a:rPr lang="fa-IR" sz="2400" b="1" dirty="0" smtClean="0">
                <a:cs typeface="B Nazanin" pitchFamily="2" charset="-78"/>
              </a:rPr>
              <a:t>منابع</a:t>
            </a:r>
            <a:endParaRPr lang="en-US" sz="2400" b="1" dirty="0">
              <a:cs typeface="B Nazanin" pitchFamily="2" charset="-78"/>
            </a:endParaRPr>
          </a:p>
        </p:txBody>
      </p:sp>
      <p:sp>
        <p:nvSpPr>
          <p:cNvPr id="6" name="TextBox 5"/>
          <p:cNvSpPr txBox="1"/>
          <p:nvPr/>
        </p:nvSpPr>
        <p:spPr>
          <a:xfrm>
            <a:off x="251520" y="950525"/>
            <a:ext cx="8784976" cy="4154984"/>
          </a:xfrm>
          <a:prstGeom prst="rect">
            <a:avLst/>
          </a:prstGeom>
          <a:noFill/>
        </p:spPr>
        <p:txBody>
          <a:bodyPr wrap="square" rtlCol="0">
            <a:spAutoFit/>
          </a:bodyPr>
          <a:lstStyle/>
          <a:p>
            <a:r>
              <a:rPr lang="en-US" sz="2000" dirty="0" smtClean="0">
                <a:cs typeface="B Nazanin" pitchFamily="2" charset="-78"/>
              </a:rPr>
              <a:t>[1] Anthony , </a:t>
            </a:r>
            <a:r>
              <a:rPr lang="en-US" sz="2000" dirty="0">
                <a:cs typeface="B Nazanin" pitchFamily="2" charset="-78"/>
              </a:rPr>
              <a:t>T. </a:t>
            </a:r>
            <a:r>
              <a:rPr lang="en-US" sz="2000" dirty="0" err="1" smtClean="0">
                <a:cs typeface="B Nazanin" pitchFamily="2" charset="-78"/>
              </a:rPr>
              <a:t>Velte</a:t>
            </a:r>
            <a:r>
              <a:rPr lang="en-US" sz="2000" dirty="0" smtClean="0">
                <a:cs typeface="B Nazanin" pitchFamily="2" charset="-78"/>
              </a:rPr>
              <a:t> , “</a:t>
            </a:r>
            <a:r>
              <a:rPr lang="en-US" sz="2000" i="1" dirty="0">
                <a:cs typeface="B Nazanin" pitchFamily="2" charset="-78"/>
              </a:rPr>
              <a:t>Cloud </a:t>
            </a:r>
            <a:r>
              <a:rPr lang="en-US" sz="2000" i="1" dirty="0" err="1" smtClean="0">
                <a:cs typeface="B Nazanin" pitchFamily="2" charset="-78"/>
              </a:rPr>
              <a:t>Computing:A</a:t>
            </a:r>
            <a:r>
              <a:rPr lang="en-US" sz="2000" i="1" dirty="0" smtClean="0">
                <a:cs typeface="B Nazanin" pitchFamily="2" charset="-78"/>
              </a:rPr>
              <a:t> </a:t>
            </a:r>
            <a:r>
              <a:rPr lang="en-US" sz="2000" i="1" dirty="0">
                <a:cs typeface="B Nazanin" pitchFamily="2" charset="-78"/>
              </a:rPr>
              <a:t>Practical </a:t>
            </a:r>
            <a:r>
              <a:rPr lang="en-US" sz="2000" i="1" dirty="0" smtClean="0">
                <a:cs typeface="B Nazanin" pitchFamily="2" charset="-78"/>
              </a:rPr>
              <a:t>Approach</a:t>
            </a:r>
            <a:r>
              <a:rPr lang="en-US" sz="2000" dirty="0" smtClean="0">
                <a:cs typeface="B Nazanin" pitchFamily="2" charset="-78"/>
              </a:rPr>
              <a:t>” , </a:t>
            </a:r>
            <a:r>
              <a:rPr lang="en-US" sz="2000" dirty="0" err="1" smtClean="0">
                <a:cs typeface="B Nazanin" pitchFamily="2" charset="-78"/>
              </a:rPr>
              <a:t>mcgrawhill</a:t>
            </a:r>
            <a:r>
              <a:rPr lang="en-US" sz="2000" dirty="0" smtClean="0">
                <a:cs typeface="B Nazanin" pitchFamily="2" charset="-78"/>
              </a:rPr>
              <a:t> , 2010</a:t>
            </a:r>
            <a:endParaRPr lang="fa-IR" sz="2000" dirty="0" smtClean="0">
              <a:cs typeface="B Nazanin" pitchFamily="2" charset="-78"/>
            </a:endParaRPr>
          </a:p>
          <a:p>
            <a:endParaRPr lang="en-US" sz="2000" dirty="0" smtClean="0">
              <a:cs typeface="B Nazanin" pitchFamily="2" charset="-78"/>
            </a:endParaRPr>
          </a:p>
          <a:p>
            <a:r>
              <a:rPr lang="en-US" sz="2000" dirty="0" smtClean="0">
                <a:cs typeface="B Nazanin" pitchFamily="2" charset="-78"/>
              </a:rPr>
              <a:t>[</a:t>
            </a:r>
            <a:r>
              <a:rPr lang="en-US" sz="2400" dirty="0" smtClean="0">
                <a:cs typeface="B Nazanin" pitchFamily="2" charset="-78"/>
              </a:rPr>
              <a:t>2] </a:t>
            </a:r>
            <a:r>
              <a:rPr lang="en-US" sz="2400" dirty="0" err="1" smtClean="0">
                <a:cs typeface="B Nazanin" pitchFamily="2" charset="-78"/>
              </a:rPr>
              <a:t>Armbrust</a:t>
            </a:r>
            <a:r>
              <a:rPr lang="en-US" sz="2400" dirty="0" smtClean="0">
                <a:cs typeface="B Nazanin" pitchFamily="2" charset="-78"/>
              </a:rPr>
              <a:t> , Michael , “</a:t>
            </a:r>
            <a:r>
              <a:rPr lang="en-US" sz="2400" i="1" dirty="0">
                <a:cs typeface="B Nazanin" pitchFamily="2" charset="-78"/>
              </a:rPr>
              <a:t>Above the Clouds: A Berkeley View of </a:t>
            </a:r>
            <a:r>
              <a:rPr lang="en-US" sz="2400" i="1" dirty="0" smtClean="0">
                <a:cs typeface="B Nazanin" pitchFamily="2" charset="-78"/>
              </a:rPr>
              <a:t>Cloud Computing</a:t>
            </a:r>
            <a:r>
              <a:rPr lang="en-US" sz="2400" dirty="0" smtClean="0">
                <a:cs typeface="B Nazanin" pitchFamily="2" charset="-78"/>
              </a:rPr>
              <a:t>” , Berkeley </a:t>
            </a:r>
            <a:r>
              <a:rPr lang="en-US" sz="2400" dirty="0" err="1" smtClean="0">
                <a:cs typeface="B Nazanin" pitchFamily="2" charset="-78"/>
              </a:rPr>
              <a:t>edu</a:t>
            </a:r>
            <a:r>
              <a:rPr lang="en-US" sz="2400" dirty="0" smtClean="0">
                <a:cs typeface="B Nazanin" pitchFamily="2" charset="-78"/>
              </a:rPr>
              <a:t> , 2009</a:t>
            </a:r>
            <a:endParaRPr lang="fa-IR" sz="2400" dirty="0" smtClean="0">
              <a:cs typeface="B Nazanin" pitchFamily="2" charset="-78"/>
            </a:endParaRPr>
          </a:p>
          <a:p>
            <a:endParaRPr lang="fa-IR" sz="2400" dirty="0" smtClean="0">
              <a:cs typeface="B Nazanin" pitchFamily="2" charset="-78"/>
            </a:endParaRPr>
          </a:p>
          <a:p>
            <a:pPr algn="r" rtl="1"/>
            <a:r>
              <a:rPr lang="en-US" sz="2400" dirty="0" smtClean="0">
                <a:cs typeface="B Nazanin" pitchFamily="2" charset="-78"/>
              </a:rPr>
              <a:t>]</a:t>
            </a:r>
            <a:r>
              <a:rPr lang="fa-IR" sz="2400" dirty="0" smtClean="0">
                <a:cs typeface="B Nazanin" pitchFamily="2" charset="-78"/>
              </a:rPr>
              <a:t>3</a:t>
            </a:r>
            <a:r>
              <a:rPr lang="en-US" sz="2400" dirty="0" smtClean="0">
                <a:cs typeface="B Nazanin" pitchFamily="2" charset="-78"/>
              </a:rPr>
              <a:t>[</a:t>
            </a:r>
            <a:r>
              <a:rPr lang="fa-IR" sz="2400" dirty="0">
                <a:cs typeface="B Nazanin" pitchFamily="2" charset="-78"/>
              </a:rPr>
              <a:t>غانم زاده، ناصر، </a:t>
            </a:r>
            <a:r>
              <a:rPr lang="en-US" sz="2400" dirty="0">
                <a:cs typeface="B Nazanin" pitchFamily="2" charset="-78"/>
              </a:rPr>
              <a:t>“</a:t>
            </a:r>
            <a:r>
              <a:rPr lang="fa-IR" sz="2400" dirty="0">
                <a:cs typeface="B Nazanin" pitchFamily="2" charset="-78"/>
              </a:rPr>
              <a:t> </a:t>
            </a:r>
            <a:r>
              <a:rPr lang="fa-IR" sz="2400" i="1" dirty="0">
                <a:cs typeface="B Nazanin" pitchFamily="2" charset="-78"/>
              </a:rPr>
              <a:t>رایانش ابری </a:t>
            </a:r>
            <a:r>
              <a:rPr lang="en-US" sz="2400" dirty="0">
                <a:cs typeface="B Nazanin" pitchFamily="2" charset="-78"/>
              </a:rPr>
              <a:t>“</a:t>
            </a:r>
            <a:r>
              <a:rPr lang="fa-IR" sz="2400" dirty="0">
                <a:cs typeface="B Nazanin" pitchFamily="2" charset="-78"/>
              </a:rPr>
              <a:t> ، دانشگاه صنعتی اصفهان ، 1390</a:t>
            </a:r>
          </a:p>
          <a:p>
            <a:endParaRPr lang="en-US" sz="2400" dirty="0" smtClean="0">
              <a:cs typeface="B Nazanin" pitchFamily="2" charset="-78"/>
            </a:endParaRPr>
          </a:p>
          <a:p>
            <a:pPr algn="r" rtl="1"/>
            <a:r>
              <a:rPr lang="en-US" sz="2400" dirty="0" smtClean="0">
                <a:cs typeface="B Nazanin" pitchFamily="2" charset="-78"/>
              </a:rPr>
              <a:t>]</a:t>
            </a:r>
            <a:r>
              <a:rPr lang="fa-IR" sz="2400" dirty="0" smtClean="0">
                <a:cs typeface="B Nazanin" pitchFamily="2" charset="-78"/>
              </a:rPr>
              <a:t>4</a:t>
            </a:r>
            <a:r>
              <a:rPr lang="en-US" sz="2400" dirty="0" smtClean="0">
                <a:cs typeface="B Nazanin" pitchFamily="2" charset="-78"/>
              </a:rPr>
              <a:t>[</a:t>
            </a:r>
            <a:r>
              <a:rPr lang="fa-IR" sz="2400" dirty="0" smtClean="0">
                <a:cs typeface="B Nazanin" pitchFamily="2" charset="-78"/>
              </a:rPr>
              <a:t> سلطانی ، غلامرضا ، </a:t>
            </a:r>
            <a:r>
              <a:rPr lang="en-US" sz="2400" dirty="0" smtClean="0">
                <a:cs typeface="B Nazanin" pitchFamily="2" charset="-78"/>
              </a:rPr>
              <a:t>“</a:t>
            </a:r>
            <a:r>
              <a:rPr lang="fa-IR" sz="2400" dirty="0" smtClean="0">
                <a:cs typeface="B Nazanin" pitchFamily="2" charset="-78"/>
              </a:rPr>
              <a:t> </a:t>
            </a:r>
            <a:r>
              <a:rPr lang="fa-IR" sz="2400" i="1" dirty="0" smtClean="0">
                <a:cs typeface="B Nazanin" pitchFamily="2" charset="-78"/>
              </a:rPr>
              <a:t>آشنایی با فناوری جدید </a:t>
            </a:r>
            <a:r>
              <a:rPr lang="en-US" sz="2400" i="1" dirty="0" smtClean="0">
                <a:cs typeface="B Nazanin" pitchFamily="2" charset="-78"/>
              </a:rPr>
              <a:t>cloud</a:t>
            </a:r>
            <a:r>
              <a:rPr lang="en-US" sz="2400" dirty="0" smtClean="0">
                <a:cs typeface="B Nazanin" pitchFamily="2" charset="-78"/>
              </a:rPr>
              <a:t> </a:t>
            </a:r>
            <a:r>
              <a:rPr lang="en-US" sz="2400" i="1" dirty="0" smtClean="0">
                <a:cs typeface="B Nazanin" pitchFamily="2" charset="-78"/>
              </a:rPr>
              <a:t>computing</a:t>
            </a:r>
            <a:r>
              <a:rPr lang="fa-IR" sz="2400" dirty="0" smtClean="0">
                <a:cs typeface="B Nazanin" pitchFamily="2" charset="-78"/>
              </a:rPr>
              <a:t> </a:t>
            </a:r>
            <a:r>
              <a:rPr lang="en-US" sz="2400" dirty="0" smtClean="0">
                <a:cs typeface="B Nazanin" pitchFamily="2" charset="-78"/>
              </a:rPr>
              <a:t>“</a:t>
            </a:r>
            <a:r>
              <a:rPr lang="fa-IR" sz="2400" dirty="0" smtClean="0">
                <a:cs typeface="B Nazanin" pitchFamily="2" charset="-78"/>
              </a:rPr>
              <a:t> ، 1389</a:t>
            </a:r>
          </a:p>
          <a:p>
            <a:pPr algn="r" rtl="1"/>
            <a:endParaRPr lang="fa-IR" sz="2400" dirty="0" smtClean="0">
              <a:cs typeface="B Nazanin" pitchFamily="2" charset="-78"/>
            </a:endParaRPr>
          </a:p>
          <a:p>
            <a:pPr algn="r" rtl="1"/>
            <a:endParaRPr lang="fa-IR" dirty="0" smtClean="0">
              <a:cs typeface="B Nazanin" pitchFamily="2" charset="-78"/>
            </a:endParaRPr>
          </a:p>
          <a:p>
            <a:pPr algn="r" rtl="1"/>
            <a:endParaRPr lang="en-US" dirty="0"/>
          </a:p>
        </p:txBody>
      </p:sp>
    </p:spTree>
    <p:extLst>
      <p:ext uri="{BB962C8B-B14F-4D97-AF65-F5344CB8AC3E}">
        <p14:creationId xmlns:p14="http://schemas.microsoft.com/office/powerpoint/2010/main" val="2751052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68" y="292586"/>
            <a:ext cx="4464496" cy="461665"/>
          </a:xfrm>
          <a:prstGeom prst="rect">
            <a:avLst/>
          </a:prstGeom>
          <a:noFill/>
        </p:spPr>
        <p:txBody>
          <a:bodyPr wrap="square" rtlCol="0">
            <a:spAutoFit/>
          </a:bodyPr>
          <a:lstStyle/>
          <a:p>
            <a:pPr algn="r" rtl="1"/>
            <a:r>
              <a:rPr lang="fa-IR" sz="2400" b="1" dirty="0" smtClean="0">
                <a:cs typeface="B Nazanin" pitchFamily="2" charset="-78"/>
              </a:rPr>
              <a:t>سوال؟</a:t>
            </a:r>
            <a:endParaRPr lang="en-US" sz="2400" b="1" dirty="0">
              <a:cs typeface="B Nazanin" pitchFamily="2" charset="-78"/>
            </a:endParaRPr>
          </a:p>
        </p:txBody>
      </p:sp>
      <p:sp>
        <p:nvSpPr>
          <p:cNvPr id="6" name="TextBox 5"/>
          <p:cNvSpPr txBox="1"/>
          <p:nvPr/>
        </p:nvSpPr>
        <p:spPr>
          <a:xfrm>
            <a:off x="395536" y="950525"/>
            <a:ext cx="8280920" cy="369332"/>
          </a:xfrm>
          <a:prstGeom prst="rect">
            <a:avLst/>
          </a:prstGeom>
          <a:noFill/>
        </p:spPr>
        <p:txBody>
          <a:bodyPr wrap="square" rtlCol="0">
            <a:spAutoFit/>
          </a:bodyPr>
          <a:lstStyle/>
          <a:p>
            <a:pPr algn="r" rtl="1"/>
            <a:endParaRPr lang="en-US" dirty="0"/>
          </a:p>
        </p:txBody>
      </p:sp>
      <p:grpSp>
        <p:nvGrpSpPr>
          <p:cNvPr id="3" name="Group 2"/>
          <p:cNvGrpSpPr/>
          <p:nvPr/>
        </p:nvGrpSpPr>
        <p:grpSpPr>
          <a:xfrm>
            <a:off x="1595586" y="268263"/>
            <a:ext cx="6000750" cy="4960937"/>
            <a:chOff x="1547664" y="260648"/>
            <a:chExt cx="6000750" cy="4960937"/>
          </a:xfrm>
        </p:grpSpPr>
        <p:pic>
          <p:nvPicPr>
            <p:cNvPr id="5" name="Picture 3" descr="C:\Documents and Settings\naaseri.TARA\Desktop\‍Cloud Computing\cloud-computing-simply-explained-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600075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6228184" y="1988840"/>
              <a:ext cx="720080" cy="792088"/>
            </a:xfrm>
            <a:prstGeom prst="cloudCallout">
              <a:avLst>
                <a:gd name="adj1" fmla="val 24654"/>
                <a:gd name="adj2" fmla="val 138312"/>
              </a:avLst>
            </a:prstGeom>
            <a:solidFill>
              <a:srgbClr val="D1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0000FF"/>
                  </a:solidFill>
                </a:rPr>
                <a:t>?</a:t>
              </a:r>
              <a:endParaRPr lang="en-US" dirty="0">
                <a:solidFill>
                  <a:srgbClr val="0000FF"/>
                </a:solidFill>
              </a:endParaRPr>
            </a:p>
          </p:txBody>
        </p:sp>
        <p:sp>
          <p:nvSpPr>
            <p:cNvPr id="8" name="TextBox 7"/>
            <p:cNvSpPr txBox="1"/>
            <p:nvPr/>
          </p:nvSpPr>
          <p:spPr>
            <a:xfrm>
              <a:off x="1691680" y="369529"/>
              <a:ext cx="1080120" cy="307777"/>
            </a:xfrm>
            <a:prstGeom prst="rect">
              <a:avLst/>
            </a:prstGeom>
            <a:noFill/>
          </p:spPr>
          <p:txBody>
            <a:bodyPr wrap="square" rtlCol="0">
              <a:spAutoFit/>
            </a:bodyPr>
            <a:lstStyle/>
            <a:p>
              <a:r>
                <a:rPr lang="en-US" sz="1400" dirty="0" smtClean="0"/>
                <a:t>cloud</a:t>
              </a:r>
              <a:endParaRPr lang="en-US" dirty="0"/>
            </a:p>
          </p:txBody>
        </p:sp>
        <p:sp>
          <p:nvSpPr>
            <p:cNvPr id="9" name="TextBox 8"/>
            <p:cNvSpPr txBox="1"/>
            <p:nvPr/>
          </p:nvSpPr>
          <p:spPr>
            <a:xfrm>
              <a:off x="2915816" y="332656"/>
              <a:ext cx="1080120" cy="307777"/>
            </a:xfrm>
            <a:prstGeom prst="rect">
              <a:avLst/>
            </a:prstGeom>
            <a:noFill/>
          </p:spPr>
          <p:txBody>
            <a:bodyPr wrap="square" rtlCol="0">
              <a:spAutoFit/>
            </a:bodyPr>
            <a:lstStyle/>
            <a:p>
              <a:r>
                <a:rPr lang="en-US" sz="1400" dirty="0" err="1" smtClean="0"/>
                <a:t>c</a:t>
              </a:r>
              <a:r>
                <a:rPr lang="en-US" sz="1400" dirty="0" err="1"/>
                <a:t>o</a:t>
              </a:r>
              <a:r>
                <a:rPr lang="en-US" sz="1400" dirty="0" err="1" smtClean="0"/>
                <a:t>mput</a:t>
              </a:r>
              <a:endParaRPr lang="en-US" dirty="0"/>
            </a:p>
          </p:txBody>
        </p:sp>
        <p:sp>
          <p:nvSpPr>
            <p:cNvPr id="10" name="TextBox 9"/>
            <p:cNvSpPr txBox="1"/>
            <p:nvPr/>
          </p:nvSpPr>
          <p:spPr>
            <a:xfrm>
              <a:off x="4572000" y="332656"/>
              <a:ext cx="2040186" cy="276999"/>
            </a:xfrm>
            <a:prstGeom prst="rect">
              <a:avLst/>
            </a:prstGeom>
            <a:noFill/>
          </p:spPr>
          <p:txBody>
            <a:bodyPr wrap="square" rtlCol="0">
              <a:spAutoFit/>
            </a:bodyPr>
            <a:lstStyle/>
            <a:p>
              <a:r>
                <a:rPr lang="en-US" sz="1200" dirty="0" smtClean="0"/>
                <a:t>Cloud computing</a:t>
              </a:r>
              <a:endParaRPr lang="en-US" sz="1200" dirty="0"/>
            </a:p>
          </p:txBody>
        </p:sp>
        <p:sp>
          <p:nvSpPr>
            <p:cNvPr id="11" name="TextBox 10"/>
            <p:cNvSpPr txBox="1"/>
            <p:nvPr/>
          </p:nvSpPr>
          <p:spPr>
            <a:xfrm>
              <a:off x="1651523" y="1484784"/>
              <a:ext cx="1080120" cy="307777"/>
            </a:xfrm>
            <a:prstGeom prst="rect">
              <a:avLst/>
            </a:prstGeom>
            <a:noFill/>
          </p:spPr>
          <p:txBody>
            <a:bodyPr wrap="square" rtlCol="0">
              <a:spAutoFit/>
            </a:bodyPr>
            <a:lstStyle/>
            <a:p>
              <a:r>
                <a:rPr lang="en-US" sz="1400" dirty="0" smtClean="0"/>
                <a:t>cloud</a:t>
              </a:r>
              <a:endParaRPr lang="en-US" dirty="0"/>
            </a:p>
          </p:txBody>
        </p:sp>
        <p:sp>
          <p:nvSpPr>
            <p:cNvPr id="12" name="TextBox 11"/>
            <p:cNvSpPr txBox="1"/>
            <p:nvPr/>
          </p:nvSpPr>
          <p:spPr>
            <a:xfrm>
              <a:off x="2987824" y="1412776"/>
              <a:ext cx="1080120" cy="307777"/>
            </a:xfrm>
            <a:prstGeom prst="rect">
              <a:avLst/>
            </a:prstGeom>
            <a:noFill/>
          </p:spPr>
          <p:txBody>
            <a:bodyPr wrap="square" rtlCol="0">
              <a:spAutoFit/>
            </a:bodyPr>
            <a:lstStyle/>
            <a:p>
              <a:r>
                <a:rPr lang="en-US" sz="1400" dirty="0" err="1" smtClean="0"/>
                <a:t>comput</a:t>
              </a:r>
              <a:endParaRPr lang="en-US" sz="1400" dirty="0"/>
            </a:p>
          </p:txBody>
        </p:sp>
        <p:sp>
          <p:nvSpPr>
            <p:cNvPr id="13" name="TextBox 12"/>
            <p:cNvSpPr txBox="1"/>
            <p:nvPr/>
          </p:nvSpPr>
          <p:spPr>
            <a:xfrm>
              <a:off x="1835696" y="2492896"/>
              <a:ext cx="1080120" cy="307777"/>
            </a:xfrm>
            <a:prstGeom prst="rect">
              <a:avLst/>
            </a:prstGeom>
            <a:noFill/>
          </p:spPr>
          <p:txBody>
            <a:bodyPr wrap="square" rtlCol="0">
              <a:spAutoFit/>
            </a:bodyPr>
            <a:lstStyle/>
            <a:p>
              <a:r>
                <a:rPr lang="en-US" sz="1400" dirty="0" smtClean="0"/>
                <a:t>rain</a:t>
              </a:r>
              <a:endParaRPr lang="en-US" dirty="0"/>
            </a:p>
          </p:txBody>
        </p:sp>
      </p:grpSp>
      <p:sp>
        <p:nvSpPr>
          <p:cNvPr id="2" name="Right Arrow 1">
            <a:hlinkClick r:id="" action="ppaction://hlinkshowjump?jump=nextslide"/>
          </p:cNvPr>
          <p:cNvSpPr/>
          <p:nvPr/>
        </p:nvSpPr>
        <p:spPr>
          <a:xfrm>
            <a:off x="5063878" y="5265489"/>
            <a:ext cx="2544242" cy="1484784"/>
          </a:xfrm>
          <a:prstGeom prst="rightArrow">
            <a:avLst/>
          </a:prstGeom>
          <a:solidFill>
            <a:srgbClr val="157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cs typeface="B Nazanin" pitchFamily="2" charset="-78"/>
              </a:rPr>
              <a:t>نمایش فیلم</a:t>
            </a:r>
            <a:endParaRPr lang="en-US" sz="4000" dirty="0">
              <a:cs typeface="B Nazanin" pitchFamily="2" charset="-78"/>
            </a:endParaRPr>
          </a:p>
        </p:txBody>
      </p:sp>
      <p:sp>
        <p:nvSpPr>
          <p:cNvPr id="14" name="Left Arrow 13">
            <a:hlinkClick r:id="" action="ppaction://hlinkshowjump?jump=endshow"/>
          </p:cNvPr>
          <p:cNvSpPr/>
          <p:nvPr/>
        </p:nvSpPr>
        <p:spPr>
          <a:xfrm>
            <a:off x="1547664" y="5229200"/>
            <a:ext cx="2448272" cy="1521073"/>
          </a:xfrm>
          <a:prstGeom prst="leftArrow">
            <a:avLst/>
          </a:prstGeom>
          <a:solidFill>
            <a:srgbClr val="157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smtClean="0">
                <a:cs typeface="B Nazanin" pitchFamily="2" charset="-78"/>
              </a:rPr>
              <a:t>پایان</a:t>
            </a:r>
            <a:endParaRPr lang="en-US" dirty="0">
              <a:cs typeface="B Nazanin" pitchFamily="2" charset="-78"/>
            </a:endParaRPr>
          </a:p>
        </p:txBody>
      </p:sp>
    </p:spTree>
    <p:extLst>
      <p:ext uri="{BB962C8B-B14F-4D97-AF65-F5344CB8AC3E}">
        <p14:creationId xmlns:p14="http://schemas.microsoft.com/office/powerpoint/2010/main" val="2762691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763688" y="188640"/>
            <a:ext cx="6336704" cy="1368152"/>
          </a:xfrm>
          <a:prstGeom prst="cloud">
            <a:avLst/>
          </a:prstGeom>
          <a:solidFill>
            <a:srgbClr val="157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B Nazanin" pitchFamily="2" charset="-78"/>
              </a:rPr>
              <a:t>Windows azure cloud operation system</a:t>
            </a:r>
          </a:p>
          <a:p>
            <a:pPr algn="ctr"/>
            <a:r>
              <a:rPr lang="fa-IR" b="1" dirty="0">
                <a:cs typeface="B Nazanin" pitchFamily="2" charset="-78"/>
              </a:rPr>
              <a:t>سیستم عامل ابری شرکت مایکروسافت</a:t>
            </a:r>
            <a:endParaRPr lang="en-US" b="1" dirty="0">
              <a:cs typeface="B Nazanin" pitchFamily="2" charset="-78"/>
            </a:endParaRPr>
          </a:p>
          <a:p>
            <a:pPr algn="ctr"/>
            <a:endParaRPr lang="en-US" dirty="0" smtClean="0">
              <a:cs typeface="B Nazanin" pitchFamily="2" charset="-78"/>
            </a:endParaRPr>
          </a:p>
        </p:txBody>
      </p:sp>
    </p:spTree>
    <p:extLst>
      <p:ext uri="{BB962C8B-B14F-4D97-AF65-F5344CB8AC3E}">
        <p14:creationId xmlns:p14="http://schemas.microsoft.com/office/powerpoint/2010/main" val="3248446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093947"/>
            <a:ext cx="8784976" cy="830997"/>
          </a:xfrm>
          <a:prstGeom prst="rect">
            <a:avLst/>
          </a:prstGeom>
          <a:noFill/>
        </p:spPr>
        <p:txBody>
          <a:bodyPr wrap="square" rtlCol="0">
            <a:spAutoFit/>
          </a:bodyPr>
          <a:lstStyle/>
          <a:p>
            <a:r>
              <a:rPr lang="fa-IR" sz="4800" dirty="0" smtClean="0">
                <a:solidFill>
                  <a:srgbClr val="FF0000"/>
                </a:solidFill>
                <a:cs typeface="B Titr" pitchFamily="2" charset="-78"/>
              </a:rPr>
              <a:t>رایانش ابری </a:t>
            </a:r>
            <a:r>
              <a:rPr lang="fa-IR" sz="4800" dirty="0" smtClean="0">
                <a:cs typeface="B Titr" pitchFamily="2" charset="-78"/>
              </a:rPr>
              <a:t>و سرویسهای مبتنی بر آن</a:t>
            </a:r>
            <a:endParaRPr lang="en-US" sz="4800" dirty="0">
              <a:cs typeface="B Titr" pitchFamily="2" charset="-78"/>
            </a:endParaRPr>
          </a:p>
        </p:txBody>
      </p:sp>
      <p:sp>
        <p:nvSpPr>
          <p:cNvPr id="3" name="TextBox 2"/>
          <p:cNvSpPr txBox="1"/>
          <p:nvPr/>
        </p:nvSpPr>
        <p:spPr>
          <a:xfrm>
            <a:off x="1403648" y="3503910"/>
            <a:ext cx="6768752" cy="1077218"/>
          </a:xfrm>
          <a:prstGeom prst="rect">
            <a:avLst/>
          </a:prstGeom>
          <a:noFill/>
        </p:spPr>
        <p:txBody>
          <a:bodyPr wrap="square" rtlCol="0">
            <a:spAutoFit/>
          </a:bodyPr>
          <a:lstStyle/>
          <a:p>
            <a:pPr algn="ctr"/>
            <a:r>
              <a:rPr lang="fa-IR" sz="3200" dirty="0" smtClean="0">
                <a:cs typeface="B Nazanin" pitchFamily="2" charset="-78"/>
              </a:rPr>
              <a:t>ارائه دهنده:  مهرداد سیف زاده</a:t>
            </a:r>
          </a:p>
          <a:p>
            <a:pPr algn="ctr"/>
            <a:r>
              <a:rPr lang="fa-IR" sz="3200" dirty="0" smtClean="0">
                <a:cs typeface="B Nazanin" pitchFamily="2" charset="-78"/>
              </a:rPr>
              <a:t>استاد راهنما:  استاد دفتری</a:t>
            </a:r>
            <a:endParaRPr lang="en-US" sz="3200" dirty="0">
              <a:cs typeface="B Nazanin" pitchFamily="2" charset="-78"/>
            </a:endParaRPr>
          </a:p>
        </p:txBody>
      </p:sp>
      <p:sp>
        <p:nvSpPr>
          <p:cNvPr id="4" name="TextBox 3"/>
          <p:cNvSpPr txBox="1"/>
          <p:nvPr/>
        </p:nvSpPr>
        <p:spPr>
          <a:xfrm>
            <a:off x="3923928" y="5868561"/>
            <a:ext cx="1584176" cy="584775"/>
          </a:xfrm>
          <a:prstGeom prst="rect">
            <a:avLst/>
          </a:prstGeom>
          <a:noFill/>
        </p:spPr>
        <p:txBody>
          <a:bodyPr wrap="square" rtlCol="0">
            <a:spAutoFit/>
          </a:bodyPr>
          <a:lstStyle/>
          <a:p>
            <a:r>
              <a:rPr lang="fa-IR" sz="3200" dirty="0" smtClean="0">
                <a:cs typeface="B Nazanin" pitchFamily="2" charset="-78"/>
              </a:rPr>
              <a:t>آبان 1390</a:t>
            </a:r>
            <a:endParaRPr lang="en-US" sz="3200"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88640"/>
            <a:ext cx="1784982" cy="1512168"/>
          </a:xfrm>
          <a:prstGeom prst="rect">
            <a:avLst/>
          </a:prstGeom>
        </p:spPr>
      </p:pic>
    </p:spTree>
    <p:extLst>
      <p:ext uri="{BB962C8B-B14F-4D97-AF65-F5344CB8AC3E}">
        <p14:creationId xmlns:p14="http://schemas.microsoft.com/office/powerpoint/2010/main" val="1142047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27584" y="188640"/>
            <a:ext cx="6984776" cy="1269687"/>
          </a:xfrm>
          <a:prstGeom prst="cloud">
            <a:avLst/>
          </a:prstGeom>
          <a:solidFill>
            <a:srgbClr val="157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cs typeface="B Nazanin" pitchFamily="2" charset="-78"/>
              </a:rPr>
              <a:t>Paas</a:t>
            </a:r>
            <a:endParaRPr lang="en-US" sz="2800" dirty="0">
              <a:cs typeface="B Nazanin" pitchFamily="2" charset="-78"/>
            </a:endParaRPr>
          </a:p>
          <a:p>
            <a:pPr algn="ctr" rtl="1"/>
            <a:r>
              <a:rPr lang="fa-IR" sz="2000" dirty="0">
                <a:cs typeface="B Nazanin" pitchFamily="2" charset="-78"/>
              </a:rPr>
              <a:t>خدمات برنامه نویسی </a:t>
            </a:r>
            <a:r>
              <a:rPr lang="en-US" sz="2000" dirty="0">
                <a:cs typeface="B Nazanin" pitchFamily="2" charset="-78"/>
              </a:rPr>
              <a:t> </a:t>
            </a:r>
            <a:r>
              <a:rPr lang="fa-IR" sz="2000" dirty="0">
                <a:cs typeface="B Nazanin" pitchFamily="2" charset="-78"/>
              </a:rPr>
              <a:t>مایکروسافت و توسعه دهنده بر مبنای </a:t>
            </a:r>
            <a:r>
              <a:rPr lang="en-US" sz="2000" dirty="0" err="1">
                <a:cs typeface="B Nazanin" pitchFamily="2" charset="-78"/>
              </a:rPr>
              <a:t>paas</a:t>
            </a:r>
            <a:endParaRPr lang="en-US" sz="2000" dirty="0">
              <a:cs typeface="B Nazanin" pitchFamily="2" charset="-78"/>
            </a:endParaRPr>
          </a:p>
          <a:p>
            <a:pPr algn="ctr"/>
            <a:endParaRPr lang="en-US" sz="2000" dirty="0" smtClean="0">
              <a:cs typeface="B Nazanin" pitchFamily="2" charset="-78"/>
            </a:endParaRPr>
          </a:p>
        </p:txBody>
      </p:sp>
    </p:spTree>
    <p:extLst>
      <p:ext uri="{BB962C8B-B14F-4D97-AF65-F5344CB8AC3E}">
        <p14:creationId xmlns:p14="http://schemas.microsoft.com/office/powerpoint/2010/main" val="2250093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103615" y="260648"/>
            <a:ext cx="6996777" cy="1584176"/>
          </a:xfrm>
          <a:prstGeom prst="cloud">
            <a:avLst/>
          </a:prstGeom>
          <a:solidFill>
            <a:srgbClr val="157D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cs typeface="B Nazanin" pitchFamily="2" charset="-78"/>
              </a:rPr>
              <a:t>Photoshop</a:t>
            </a:r>
          </a:p>
          <a:p>
            <a:pPr algn="ctr" rtl="1"/>
            <a:r>
              <a:rPr lang="fa-IR" sz="2800" dirty="0">
                <a:cs typeface="B Nazanin" pitchFamily="2" charset="-78"/>
              </a:rPr>
              <a:t>فتوشاپ بر طبق سرویس ابری</a:t>
            </a:r>
            <a:endParaRPr lang="en-US" sz="2800" dirty="0">
              <a:cs typeface="B Nazanin" pitchFamily="2" charset="-78"/>
            </a:endParaRPr>
          </a:p>
          <a:p>
            <a:pPr algn="ctr"/>
            <a:endParaRPr lang="en-US" sz="2800" dirty="0" smtClean="0">
              <a:cs typeface="B Nazanin" pitchFamily="2" charset="-78"/>
            </a:endParaRPr>
          </a:p>
        </p:txBody>
      </p:sp>
    </p:spTree>
    <p:extLst>
      <p:ext uri="{BB962C8B-B14F-4D97-AF65-F5344CB8AC3E}">
        <p14:creationId xmlns:p14="http://schemas.microsoft.com/office/powerpoint/2010/main" val="378115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69476"/>
            <a:ext cx="4608512" cy="523220"/>
          </a:xfrm>
          <a:prstGeom prst="rect">
            <a:avLst/>
          </a:prstGeom>
          <a:noFill/>
        </p:spPr>
        <p:txBody>
          <a:bodyPr wrap="square" rtlCol="0">
            <a:spAutoFit/>
          </a:bodyPr>
          <a:lstStyle/>
          <a:p>
            <a:pPr algn="ctr"/>
            <a:r>
              <a:rPr lang="fa-IR" sz="2800" b="1" dirty="0" smtClean="0">
                <a:cs typeface="B Zar" pitchFamily="2" charset="-78"/>
              </a:rPr>
              <a:t>فهرست عناوین</a:t>
            </a:r>
            <a:endParaRPr lang="en-US" sz="2800" b="1" dirty="0">
              <a:cs typeface="B Zar" pitchFamily="2" charset="-78"/>
            </a:endParaRPr>
          </a:p>
        </p:txBody>
      </p:sp>
      <p:sp>
        <p:nvSpPr>
          <p:cNvPr id="3" name="TextBox 2"/>
          <p:cNvSpPr txBox="1"/>
          <p:nvPr/>
        </p:nvSpPr>
        <p:spPr>
          <a:xfrm>
            <a:off x="2843808" y="836712"/>
            <a:ext cx="5688632" cy="5447645"/>
          </a:xfrm>
          <a:prstGeom prst="rect">
            <a:avLst/>
          </a:prstGeom>
          <a:noFill/>
        </p:spPr>
        <p:txBody>
          <a:bodyPr wrap="square" rtlCol="0">
            <a:spAutoFit/>
          </a:bodyPr>
          <a:lstStyle/>
          <a:p>
            <a:pPr marL="342900" indent="-342900" algn="r" rtl="1">
              <a:lnSpc>
                <a:spcPct val="150000"/>
              </a:lnSpc>
              <a:buFont typeface="+mj-lt"/>
              <a:buAutoNum type="arabicParenR"/>
            </a:pPr>
            <a:r>
              <a:rPr lang="fa-IR" sz="3200" dirty="0" smtClean="0">
                <a:cs typeface="B Zar" pitchFamily="2" charset="-78"/>
              </a:rPr>
              <a:t>چکیده</a:t>
            </a:r>
          </a:p>
          <a:p>
            <a:pPr marL="342900" indent="-342900" algn="r" rtl="1">
              <a:lnSpc>
                <a:spcPct val="150000"/>
              </a:lnSpc>
              <a:buFont typeface="+mj-lt"/>
              <a:buAutoNum type="arabicParenR"/>
            </a:pPr>
            <a:r>
              <a:rPr lang="fa-IR" sz="3200" dirty="0" smtClean="0">
                <a:cs typeface="B Zar" pitchFamily="2" charset="-78"/>
              </a:rPr>
              <a:t>رایانش ابری چیست؟</a:t>
            </a:r>
          </a:p>
          <a:p>
            <a:pPr marL="342900" indent="-342900" algn="r" rtl="1">
              <a:lnSpc>
                <a:spcPct val="150000"/>
              </a:lnSpc>
              <a:buFont typeface="+mj-lt"/>
              <a:buAutoNum type="arabicParenR"/>
            </a:pPr>
            <a:r>
              <a:rPr lang="fa-IR" sz="3200" dirty="0" smtClean="0">
                <a:cs typeface="B Zar" pitchFamily="2" charset="-78"/>
              </a:rPr>
              <a:t>عناصر زیر بنایی </a:t>
            </a:r>
          </a:p>
          <a:p>
            <a:pPr marL="342900" indent="-342900" algn="r" rtl="1">
              <a:lnSpc>
                <a:spcPct val="150000"/>
              </a:lnSpc>
              <a:buFont typeface="+mj-lt"/>
              <a:buAutoNum type="arabicParenR"/>
            </a:pPr>
            <a:r>
              <a:rPr lang="fa-IR" sz="3200" dirty="0" smtClean="0">
                <a:cs typeface="B Zar" pitchFamily="2" charset="-78"/>
              </a:rPr>
              <a:t>خدمات </a:t>
            </a:r>
          </a:p>
          <a:p>
            <a:pPr marL="342900" indent="-342900" algn="r" rtl="1">
              <a:lnSpc>
                <a:spcPct val="150000"/>
              </a:lnSpc>
              <a:buFont typeface="+mj-lt"/>
              <a:buAutoNum type="arabicParenR"/>
            </a:pPr>
            <a:r>
              <a:rPr lang="fa-IR" sz="3200" dirty="0" smtClean="0">
                <a:cs typeface="B Zar" pitchFamily="2" charset="-78"/>
              </a:rPr>
              <a:t>مزایای استفاده</a:t>
            </a:r>
          </a:p>
          <a:p>
            <a:pPr marL="342900" indent="-342900" algn="r" rtl="1">
              <a:lnSpc>
                <a:spcPct val="150000"/>
              </a:lnSpc>
              <a:buFont typeface="+mj-lt"/>
              <a:buAutoNum type="arabicParenR"/>
            </a:pPr>
            <a:r>
              <a:rPr lang="fa-IR" sz="3200" dirty="0" smtClean="0">
                <a:cs typeface="B Zar" pitchFamily="2" charset="-78"/>
              </a:rPr>
              <a:t>نقاط ضعف</a:t>
            </a:r>
          </a:p>
          <a:p>
            <a:pPr marL="342900" indent="-342900" algn="r" rtl="1">
              <a:lnSpc>
                <a:spcPct val="150000"/>
              </a:lnSpc>
              <a:buFont typeface="+mj-lt"/>
              <a:buAutoNum type="arabicParenR"/>
            </a:pPr>
            <a:r>
              <a:rPr lang="fa-IR" sz="3200" dirty="0" smtClean="0">
                <a:cs typeface="B Zar" pitchFamily="2" charset="-78"/>
              </a:rPr>
              <a:t>خلاصه نتیجه گیری</a:t>
            </a:r>
          </a:p>
          <a:p>
            <a:pPr marL="342900" indent="-342900" algn="r" rtl="1">
              <a:buFont typeface="+mj-lt"/>
              <a:buAutoNum type="arabicParenR"/>
            </a:pPr>
            <a:endParaRPr lang="fa-IR" sz="1200" dirty="0" smtClean="0"/>
          </a:p>
        </p:txBody>
      </p:sp>
    </p:spTree>
    <p:extLst>
      <p:ext uri="{BB962C8B-B14F-4D97-AF65-F5344CB8AC3E}">
        <p14:creationId xmlns:p14="http://schemas.microsoft.com/office/powerpoint/2010/main" val="114204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0312" y="332656"/>
            <a:ext cx="1512168" cy="523220"/>
          </a:xfrm>
          <a:prstGeom prst="rect">
            <a:avLst/>
          </a:prstGeom>
          <a:noFill/>
        </p:spPr>
        <p:txBody>
          <a:bodyPr wrap="square" rtlCol="0">
            <a:spAutoFit/>
          </a:bodyPr>
          <a:lstStyle/>
          <a:p>
            <a:pPr algn="r" rtl="1"/>
            <a:r>
              <a:rPr lang="fa-IR" sz="2800" dirty="0" smtClean="0">
                <a:cs typeface="B Titr" pitchFamily="2" charset="-78"/>
              </a:rPr>
              <a:t>چکیده</a:t>
            </a:r>
            <a:endParaRPr lang="en-US" sz="2800" dirty="0">
              <a:cs typeface="B Titr" pitchFamily="2" charset="-78"/>
            </a:endParaRPr>
          </a:p>
        </p:txBody>
      </p:sp>
      <p:sp>
        <p:nvSpPr>
          <p:cNvPr id="4" name="TextBox 3"/>
          <p:cNvSpPr txBox="1"/>
          <p:nvPr/>
        </p:nvSpPr>
        <p:spPr>
          <a:xfrm>
            <a:off x="755576" y="962719"/>
            <a:ext cx="7992888" cy="4770537"/>
          </a:xfrm>
          <a:prstGeom prst="rect">
            <a:avLst/>
          </a:prstGeom>
          <a:noFill/>
        </p:spPr>
        <p:txBody>
          <a:bodyPr wrap="square" rtlCol="0">
            <a:spAutoFit/>
          </a:bodyPr>
          <a:lstStyle/>
          <a:p>
            <a:pPr algn="just" rtl="1"/>
            <a:r>
              <a:rPr lang="fa-IR" sz="2800" b="1" dirty="0" smtClean="0">
                <a:solidFill>
                  <a:srgbClr val="FF0000"/>
                </a:solidFill>
                <a:cs typeface="B Nazanin" pitchFamily="2" charset="-78"/>
              </a:rPr>
              <a:t>رایانش ابری (</a:t>
            </a:r>
            <a:r>
              <a:rPr lang="en-US" sz="2800" b="1" dirty="0" smtClean="0">
                <a:solidFill>
                  <a:srgbClr val="FF0000"/>
                </a:solidFill>
                <a:cs typeface="B Nazanin" pitchFamily="2" charset="-78"/>
              </a:rPr>
              <a:t>cloud computing</a:t>
            </a:r>
            <a:r>
              <a:rPr lang="fa-IR" sz="2800" b="1" dirty="0" smtClean="0">
                <a:solidFill>
                  <a:srgbClr val="FF0000"/>
                </a:solidFill>
                <a:cs typeface="B Nazanin" pitchFamily="2" charset="-78"/>
              </a:rPr>
              <a:t>) فناوری جدیدی </a:t>
            </a:r>
            <a:r>
              <a:rPr lang="fa-IR" sz="2800" b="1" dirty="0" smtClean="0">
                <a:cs typeface="B Nazanin" pitchFamily="2" charset="-78"/>
              </a:rPr>
              <a:t>در جهت پردازش در سرورهای بزرگ و ارائه نتایج بر روی کامپیوتر کاربران. </a:t>
            </a:r>
          </a:p>
          <a:p>
            <a:pPr algn="just" rtl="1"/>
            <a:r>
              <a:rPr lang="fa-IR" sz="2800" b="1" dirty="0" smtClean="0">
                <a:cs typeface="B Nazanin" pitchFamily="2" charset="-78"/>
              </a:rPr>
              <a:t>این پردازشها در </a:t>
            </a:r>
            <a:r>
              <a:rPr lang="fa-IR" sz="2800" b="1" dirty="0" smtClean="0">
                <a:solidFill>
                  <a:srgbClr val="FF0000"/>
                </a:solidFill>
                <a:cs typeface="B Nazanin" pitchFamily="2" charset="-78"/>
              </a:rPr>
              <a:t>ابر انجام </a:t>
            </a:r>
            <a:r>
              <a:rPr lang="fa-IR" sz="2800" b="1" dirty="0" smtClean="0">
                <a:cs typeface="B Nazanin" pitchFamily="2" charset="-78"/>
              </a:rPr>
              <a:t>می شود و بدین دلیل </a:t>
            </a:r>
            <a:r>
              <a:rPr lang="fa-IR" sz="2800" b="1" dirty="0" smtClean="0">
                <a:solidFill>
                  <a:srgbClr val="FF0000"/>
                </a:solidFill>
                <a:cs typeface="B Nazanin" pitchFamily="2" charset="-78"/>
              </a:rPr>
              <a:t>ابر نامیده </a:t>
            </a:r>
            <a:r>
              <a:rPr lang="fa-IR" sz="2800" b="1" dirty="0" smtClean="0">
                <a:cs typeface="B Nazanin" pitchFamily="2" charset="-78"/>
              </a:rPr>
              <a:t>چون با وجود </a:t>
            </a:r>
            <a:r>
              <a:rPr lang="fa-IR" sz="2800" b="1" dirty="0" smtClean="0">
                <a:solidFill>
                  <a:srgbClr val="FF0000"/>
                </a:solidFill>
                <a:cs typeface="B Nazanin" pitchFamily="2" charset="-78"/>
              </a:rPr>
              <a:t>لایه های مختلف </a:t>
            </a:r>
            <a:r>
              <a:rPr lang="fa-IR" sz="2800" b="1" dirty="0" smtClean="0">
                <a:cs typeface="B Nazanin" pitchFamily="2" charset="-78"/>
              </a:rPr>
              <a:t>از دید کاربر </a:t>
            </a:r>
            <a:r>
              <a:rPr lang="fa-IR" sz="2800" b="1" dirty="0" smtClean="0">
                <a:solidFill>
                  <a:srgbClr val="FF0000"/>
                </a:solidFill>
                <a:cs typeface="B Nazanin" pitchFamily="2" charset="-78"/>
              </a:rPr>
              <a:t>پنهان است </a:t>
            </a:r>
            <a:r>
              <a:rPr lang="fa-IR" sz="2800" b="1" dirty="0" smtClean="0">
                <a:cs typeface="B Nazanin" pitchFamily="2" charset="-78"/>
              </a:rPr>
              <a:t>و استفاده کنند فقط از آن </a:t>
            </a:r>
            <a:r>
              <a:rPr lang="fa-IR" sz="2800" b="1" dirty="0" smtClean="0">
                <a:solidFill>
                  <a:srgbClr val="FF0000"/>
                </a:solidFill>
                <a:cs typeface="B Nazanin" pitchFamily="2" charset="-78"/>
              </a:rPr>
              <a:t>لذت</a:t>
            </a:r>
            <a:r>
              <a:rPr lang="fa-IR" sz="2800" b="1" dirty="0" smtClean="0">
                <a:cs typeface="B Nazanin" pitchFamily="2" charset="-78"/>
              </a:rPr>
              <a:t> می برد. در واقع نرم افزارها بجای </a:t>
            </a:r>
            <a:r>
              <a:rPr lang="fa-IR" sz="2800" b="1" dirty="0" smtClean="0">
                <a:solidFill>
                  <a:srgbClr val="FF0000"/>
                </a:solidFill>
                <a:cs typeface="B Nazanin" pitchFamily="2" charset="-78"/>
              </a:rPr>
              <a:t>نصب</a:t>
            </a:r>
            <a:r>
              <a:rPr lang="fa-IR" sz="2800" b="1" dirty="0" smtClean="0">
                <a:cs typeface="B Nazanin" pitchFamily="2" charset="-78"/>
              </a:rPr>
              <a:t> بر روی </a:t>
            </a:r>
            <a:r>
              <a:rPr lang="fa-IR" sz="2800" b="1" dirty="0" smtClean="0">
                <a:solidFill>
                  <a:srgbClr val="FF0000"/>
                </a:solidFill>
                <a:cs typeface="B Nazanin" pitchFamily="2" charset="-78"/>
              </a:rPr>
              <a:t>سیستم کاربر </a:t>
            </a:r>
            <a:r>
              <a:rPr lang="fa-IR" sz="2800" b="1" dirty="0" smtClean="0">
                <a:cs typeface="B Nazanin" pitchFamily="2" charset="-78"/>
              </a:rPr>
              <a:t>و اشغال فضا ذخیره سازی، استفاده از حافظه، و پردازشکر  </a:t>
            </a:r>
            <a:r>
              <a:rPr lang="fa-IR" sz="2800" b="1" dirty="0" smtClean="0">
                <a:solidFill>
                  <a:srgbClr val="FF0000"/>
                </a:solidFill>
                <a:cs typeface="B Nazanin" pitchFamily="2" charset="-78"/>
              </a:rPr>
              <a:t>بر روی ابرنصب می شود </a:t>
            </a:r>
            <a:r>
              <a:rPr lang="fa-IR" sz="2800" b="1" dirty="0" smtClean="0">
                <a:cs typeface="B Nazanin" pitchFamily="2" charset="-78"/>
              </a:rPr>
              <a:t>و کاربرانی که قصد استفاده از این نرم افزارها را دارند از طریق اینترنت به ابر متصل و در کثری از زمان با سرعتی بیشتر از اجرای ان در کامپیوتر، اجرا می گردد.</a:t>
            </a:r>
          </a:p>
          <a:p>
            <a:pPr algn="just" rtl="1"/>
            <a:endParaRPr lang="fa-IR" sz="2800" dirty="0" smtClean="0">
              <a:cs typeface="B Nazanin" pitchFamily="2" charset="-78"/>
            </a:endParaRPr>
          </a:p>
          <a:p>
            <a:pPr algn="r" rtl="1"/>
            <a:endParaRPr lang="en-US" sz="2400" dirty="0">
              <a:cs typeface="B Nazanin" pitchFamily="2" charset="-78"/>
            </a:endParaRPr>
          </a:p>
        </p:txBody>
      </p:sp>
    </p:spTree>
    <p:extLst>
      <p:ext uri="{BB962C8B-B14F-4D97-AF65-F5344CB8AC3E}">
        <p14:creationId xmlns:p14="http://schemas.microsoft.com/office/powerpoint/2010/main" val="1142047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6136" y="116632"/>
            <a:ext cx="3096344" cy="523220"/>
          </a:xfrm>
          <a:prstGeom prst="rect">
            <a:avLst/>
          </a:prstGeom>
          <a:noFill/>
        </p:spPr>
        <p:txBody>
          <a:bodyPr wrap="square" rtlCol="0">
            <a:spAutoFit/>
          </a:bodyPr>
          <a:lstStyle/>
          <a:p>
            <a:pPr algn="r" rtl="1"/>
            <a:r>
              <a:rPr lang="fa-IR" sz="2800" dirty="0" smtClean="0">
                <a:cs typeface="B Titr" pitchFamily="2" charset="-78"/>
              </a:rPr>
              <a:t>رایانش ابری چیست؟</a:t>
            </a:r>
            <a:endParaRPr lang="en-US" sz="2800" dirty="0">
              <a:cs typeface="B Titr" pitchFamily="2" charset="-78"/>
            </a:endParaRPr>
          </a:p>
        </p:txBody>
      </p:sp>
      <p:sp>
        <p:nvSpPr>
          <p:cNvPr id="4" name="TextBox 3"/>
          <p:cNvSpPr txBox="1"/>
          <p:nvPr/>
        </p:nvSpPr>
        <p:spPr>
          <a:xfrm>
            <a:off x="251520" y="836712"/>
            <a:ext cx="8784976" cy="3539430"/>
          </a:xfrm>
          <a:prstGeom prst="rect">
            <a:avLst/>
          </a:prstGeom>
          <a:noFill/>
        </p:spPr>
        <p:txBody>
          <a:bodyPr wrap="square" rtlCol="0">
            <a:spAutoFit/>
          </a:bodyPr>
          <a:lstStyle/>
          <a:p>
            <a:pPr algn="just" rtl="1"/>
            <a:r>
              <a:rPr lang="fa-IR" sz="2000" b="1" dirty="0">
                <a:solidFill>
                  <a:srgbClr val="FF0000"/>
                </a:solidFill>
                <a:cs typeface="B Nazanin" pitchFamily="2" charset="-78"/>
              </a:rPr>
              <a:t>پردازش</a:t>
            </a:r>
            <a:r>
              <a:rPr lang="fa-IR" sz="2000" b="1" dirty="0">
                <a:cs typeface="B Nazanin" pitchFamily="2" charset="-78"/>
              </a:rPr>
              <a:t> و محاسبات از اهداف اصلی پیدایش کامپیوتر بوده. بعد از </a:t>
            </a:r>
            <a:r>
              <a:rPr lang="fa-IR" sz="2000" b="1" dirty="0">
                <a:solidFill>
                  <a:srgbClr val="FF0000"/>
                </a:solidFill>
                <a:cs typeface="B Nazanin" pitchFamily="2" charset="-78"/>
              </a:rPr>
              <a:t>پیشرفته تر شدن </a:t>
            </a:r>
            <a:r>
              <a:rPr lang="fa-IR" sz="2000" b="1" dirty="0">
                <a:cs typeface="B Nazanin" pitchFamily="2" charset="-78"/>
              </a:rPr>
              <a:t>دنیای کامپیوتر به فکر اتصال چند کامپیوتر برای </a:t>
            </a:r>
            <a:r>
              <a:rPr lang="fa-IR" sz="2000" b="1" dirty="0">
                <a:solidFill>
                  <a:srgbClr val="FF0000"/>
                </a:solidFill>
                <a:cs typeface="B Nazanin" pitchFamily="2" charset="-78"/>
              </a:rPr>
              <a:t>پردازش قویتر </a:t>
            </a:r>
            <a:r>
              <a:rPr lang="fa-IR" sz="2000" b="1" dirty="0">
                <a:cs typeface="B Nazanin" pitchFamily="2" charset="-78"/>
              </a:rPr>
              <a:t>افتادند. </a:t>
            </a:r>
          </a:p>
          <a:p>
            <a:pPr algn="just" rtl="1"/>
            <a:r>
              <a:rPr lang="fa-IR" sz="2400" b="1" dirty="0" smtClean="0">
                <a:cs typeface="B Nazanin" pitchFamily="2" charset="-78"/>
              </a:rPr>
              <a:t>در ابتدا بحث پردازش خوشه ای</a:t>
            </a:r>
            <a:r>
              <a:rPr lang="en-US" sz="2400" b="1" dirty="0">
                <a:cs typeface="B Nazanin" pitchFamily="2" charset="-78"/>
              </a:rPr>
              <a:t> </a:t>
            </a:r>
            <a:r>
              <a:rPr lang="en-US" sz="2000" b="1" dirty="0" err="1" smtClean="0">
                <a:solidFill>
                  <a:srgbClr val="FF0000"/>
                </a:solidFill>
                <a:cs typeface="B Nazanin" pitchFamily="2" charset="-78"/>
              </a:rPr>
              <a:t>ClusterComputing</a:t>
            </a:r>
            <a:r>
              <a:rPr lang="fa-IR" sz="2000" b="1" dirty="0" smtClean="0">
                <a:solidFill>
                  <a:srgbClr val="FF0000"/>
                </a:solidFill>
                <a:cs typeface="B Nazanin" pitchFamily="2" charset="-78"/>
              </a:rPr>
              <a:t> </a:t>
            </a:r>
            <a:r>
              <a:rPr lang="fa-IR" sz="2400" b="1" dirty="0" smtClean="0">
                <a:cs typeface="B Nazanin" pitchFamily="2" charset="-78"/>
              </a:rPr>
              <a:t>و بعد </a:t>
            </a:r>
            <a:r>
              <a:rPr lang="en-US" sz="2000" b="1" dirty="0" err="1" smtClean="0">
                <a:solidFill>
                  <a:srgbClr val="FF0000"/>
                </a:solidFill>
                <a:cs typeface="B Nazanin" pitchFamily="2" charset="-78"/>
              </a:rPr>
              <a:t>GridComputing</a:t>
            </a:r>
            <a:r>
              <a:rPr lang="fa-IR" sz="2000" b="1" dirty="0" smtClean="0">
                <a:cs typeface="B Nazanin" pitchFamily="2" charset="-78"/>
              </a:rPr>
              <a:t>  </a:t>
            </a:r>
            <a:r>
              <a:rPr lang="fa-IR" sz="2400" b="1" dirty="0" smtClean="0">
                <a:cs typeface="B Nazanin" pitchFamily="2" charset="-78"/>
              </a:rPr>
              <a:t>ولی چندان راه به جایی نبردند ولی با معرفی و طراحی مدلی جدید بنام پردازش ابری </a:t>
            </a:r>
            <a:r>
              <a:rPr lang="en-US" sz="2000" b="1" dirty="0" smtClean="0">
                <a:solidFill>
                  <a:srgbClr val="0000FF"/>
                </a:solidFill>
                <a:cs typeface="B Nazanin" pitchFamily="2" charset="-78"/>
              </a:rPr>
              <a:t>cloud computing</a:t>
            </a:r>
            <a:r>
              <a:rPr lang="fa-IR" sz="2000" b="1" dirty="0" smtClean="0">
                <a:cs typeface="B Nazanin" pitchFamily="2" charset="-78"/>
              </a:rPr>
              <a:t> </a:t>
            </a:r>
            <a:r>
              <a:rPr lang="fa-IR" sz="2400" b="1" dirty="0" smtClean="0">
                <a:cs typeface="B Nazanin" pitchFamily="2" charset="-78"/>
              </a:rPr>
              <a:t>دنیای پردازش و محاسبات به کلی تغییر کرد و راحتی را به تمام کاربران و ارائه دهندگان هدیه کرد.</a:t>
            </a:r>
          </a:p>
          <a:p>
            <a:pPr algn="just" rtl="1"/>
            <a:endParaRPr lang="fa-IR" sz="2800" dirty="0" smtClean="0">
              <a:cs typeface="B Nazanin" pitchFamily="2" charset="-78"/>
            </a:endParaRPr>
          </a:p>
          <a:p>
            <a:pPr algn="just" rtl="1"/>
            <a:endParaRPr lang="fa-IR" sz="2800" dirty="0" smtClean="0">
              <a:cs typeface="B Nazanin" pitchFamily="2" charset="-78"/>
            </a:endParaRPr>
          </a:p>
          <a:p>
            <a:pPr algn="r" rtl="1"/>
            <a:endParaRPr lang="en-US" sz="2400" dirty="0">
              <a:cs typeface="B Nazanin" pitchFamily="2" charset="-78"/>
            </a:endParaRPr>
          </a:p>
        </p:txBody>
      </p:sp>
      <p:sp>
        <p:nvSpPr>
          <p:cNvPr id="5" name="Notched Right Arrow 4"/>
          <p:cNvSpPr/>
          <p:nvPr/>
        </p:nvSpPr>
        <p:spPr>
          <a:xfrm>
            <a:off x="35496" y="3192365"/>
            <a:ext cx="2520280" cy="1917419"/>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Arial Black" pitchFamily="34" charset="0"/>
                <a:cs typeface="Mongolian Baiti" pitchFamily="66" charset="0"/>
              </a:rPr>
              <a:t>computer</a:t>
            </a:r>
            <a:endParaRPr lang="en-US" sz="2000" dirty="0">
              <a:latin typeface="Arial Black" pitchFamily="34" charset="0"/>
              <a:cs typeface="Mongolian Baiti" pitchFamily="66" charset="0"/>
            </a:endParaRPr>
          </a:p>
        </p:txBody>
      </p:sp>
      <p:sp>
        <p:nvSpPr>
          <p:cNvPr id="6" name="Notched Right Arrow 5"/>
          <p:cNvSpPr/>
          <p:nvPr/>
        </p:nvSpPr>
        <p:spPr>
          <a:xfrm>
            <a:off x="2195736" y="3167765"/>
            <a:ext cx="2520280" cy="1917419"/>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Arial Black" pitchFamily="34" charset="0"/>
                <a:cs typeface="Mongolian Baiti" pitchFamily="66" charset="0"/>
              </a:rPr>
              <a:t>Network=</a:t>
            </a:r>
          </a:p>
          <a:p>
            <a:pPr algn="ctr"/>
            <a:r>
              <a:rPr lang="en-US" sz="2000" dirty="0" smtClean="0">
                <a:latin typeface="Arial Black" pitchFamily="34" charset="0"/>
                <a:cs typeface="Mongolian Baiti" pitchFamily="66" charset="0"/>
              </a:rPr>
              <a:t>Super computer</a:t>
            </a:r>
          </a:p>
        </p:txBody>
      </p:sp>
      <p:sp>
        <p:nvSpPr>
          <p:cNvPr id="7" name="Notched Right Arrow 6"/>
          <p:cNvSpPr/>
          <p:nvPr/>
        </p:nvSpPr>
        <p:spPr>
          <a:xfrm>
            <a:off x="4355976" y="3140968"/>
            <a:ext cx="2520280" cy="1917419"/>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Arial Black" pitchFamily="34" charset="0"/>
                <a:cs typeface="Mongolian Baiti" pitchFamily="66" charset="0"/>
              </a:rPr>
              <a:t>Cluster &amp; grid</a:t>
            </a:r>
            <a:endParaRPr lang="en-US" sz="2000" dirty="0">
              <a:latin typeface="Arial Black" pitchFamily="34" charset="0"/>
              <a:cs typeface="Mongolian Baiti" pitchFamily="66" charset="0"/>
            </a:endParaRPr>
          </a:p>
        </p:txBody>
      </p:sp>
      <p:grpSp>
        <p:nvGrpSpPr>
          <p:cNvPr id="19" name="Group 18"/>
          <p:cNvGrpSpPr/>
          <p:nvPr/>
        </p:nvGrpSpPr>
        <p:grpSpPr>
          <a:xfrm>
            <a:off x="6516216" y="2996952"/>
            <a:ext cx="2587249" cy="2061435"/>
            <a:chOff x="6516216" y="2996952"/>
            <a:chExt cx="2587249" cy="2061435"/>
          </a:xfrm>
        </p:grpSpPr>
        <p:sp>
          <p:nvSpPr>
            <p:cNvPr id="13" name="Notched Right Arrow 12"/>
            <p:cNvSpPr/>
            <p:nvPr/>
          </p:nvSpPr>
          <p:spPr>
            <a:xfrm>
              <a:off x="6516216" y="3140968"/>
              <a:ext cx="2520280" cy="1917419"/>
            </a:xfrm>
            <a:prstGeom prst="notchedRightArrow">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rgbClr val="0000FF"/>
                </a:solidFill>
                <a:latin typeface="Arial Black" pitchFamily="34" charset="0"/>
                <a:cs typeface="Mongolian Baiti" pitchFamily="66" charset="0"/>
              </a:endParaRPr>
            </a:p>
          </p:txBody>
        </p:sp>
        <p:sp>
          <p:nvSpPr>
            <p:cNvPr id="18" name="Cloud 17"/>
            <p:cNvSpPr/>
            <p:nvPr/>
          </p:nvSpPr>
          <p:spPr>
            <a:xfrm>
              <a:off x="7020272" y="2996952"/>
              <a:ext cx="2083193" cy="2061435"/>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Arial Black" pitchFamily="34" charset="0"/>
                  <a:cs typeface="Mongolian Baiti" pitchFamily="66" charset="0"/>
                </a:rPr>
                <a:t>cloud</a:t>
              </a:r>
              <a:endParaRPr lang="en-US" sz="2800" dirty="0"/>
            </a:p>
          </p:txBody>
        </p:sp>
      </p:grpSp>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8968391" cy="46993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048" y="1124744"/>
            <a:ext cx="6759935" cy="4032448"/>
          </a:xfrm>
          <a:prstGeom prst="rect">
            <a:avLst/>
          </a:prstGeom>
        </p:spPr>
      </p:pic>
    </p:spTree>
    <p:extLst>
      <p:ext uri="{BB962C8B-B14F-4D97-AF65-F5344CB8AC3E}">
        <p14:creationId xmlns:p14="http://schemas.microsoft.com/office/powerpoint/2010/main" val="212239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
                                        </p:tgtEl>
                                        <p:attrNameLst>
                                          <p:attrName>ppt_x</p:attrName>
                                        </p:attrNameLst>
                                      </p:cBhvr>
                                      <p:tavLst>
                                        <p:tav tm="0">
                                          <p:val>
                                            <p:strVal val="ppt_x"/>
                                          </p:val>
                                        </p:tav>
                                        <p:tav tm="100000">
                                          <p:val>
                                            <p:strVal val="ppt_x"/>
                                          </p:val>
                                        </p:tav>
                                      </p:tavLst>
                                    </p:anim>
                                    <p:anim calcmode="lin" valueType="num">
                                      <p:cBhvr additive="base">
                                        <p:cTn id="28" dur="500"/>
                                        <p:tgtEl>
                                          <p:spTgt spid="3"/>
                                        </p:tgtEl>
                                        <p:attrNameLst>
                                          <p:attrName>ppt_y</p:attrName>
                                        </p:attrNameLst>
                                      </p:cBhvr>
                                      <p:tavLst>
                                        <p:tav tm="0">
                                          <p:val>
                                            <p:strVal val="ppt_y"/>
                                          </p:val>
                                        </p:tav>
                                        <p:tav tm="100000">
                                          <p:val>
                                            <p:strVal val="1+ppt_h/2"/>
                                          </p:val>
                                        </p:tav>
                                      </p:tavLst>
                                    </p:anim>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8144" y="-27384"/>
            <a:ext cx="3096344" cy="523220"/>
          </a:xfrm>
          <a:prstGeom prst="rect">
            <a:avLst/>
          </a:prstGeom>
          <a:noFill/>
        </p:spPr>
        <p:txBody>
          <a:bodyPr wrap="square" rtlCol="0">
            <a:spAutoFit/>
          </a:bodyPr>
          <a:lstStyle/>
          <a:p>
            <a:pPr algn="r" rtl="1"/>
            <a:r>
              <a:rPr lang="fa-IR" sz="2800" dirty="0" smtClean="0">
                <a:cs typeface="B Titr" pitchFamily="2" charset="-78"/>
              </a:rPr>
              <a:t>رایانش ابری چیست؟</a:t>
            </a:r>
            <a:endParaRPr lang="en-US" sz="2800" dirty="0">
              <a:cs typeface="B Titr" pitchFamily="2" charset="-78"/>
            </a:endParaRPr>
          </a:p>
        </p:txBody>
      </p:sp>
      <p:grpSp>
        <p:nvGrpSpPr>
          <p:cNvPr id="7" name="Group 6"/>
          <p:cNvGrpSpPr/>
          <p:nvPr/>
        </p:nvGrpSpPr>
        <p:grpSpPr>
          <a:xfrm>
            <a:off x="179512" y="476672"/>
            <a:ext cx="8640960" cy="2376264"/>
            <a:chOff x="251520" y="1052736"/>
            <a:chExt cx="8640960" cy="2376264"/>
          </a:xfrm>
        </p:grpSpPr>
        <p:sp>
          <p:nvSpPr>
            <p:cNvPr id="5" name="Cloud 4"/>
            <p:cNvSpPr/>
            <p:nvPr/>
          </p:nvSpPr>
          <p:spPr>
            <a:xfrm>
              <a:off x="251520" y="1052736"/>
              <a:ext cx="8640960" cy="23762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59632" y="1268760"/>
              <a:ext cx="6228692" cy="1631216"/>
            </a:xfrm>
            <a:prstGeom prst="rect">
              <a:avLst/>
            </a:prstGeom>
            <a:noFill/>
          </p:spPr>
          <p:txBody>
            <a:bodyPr wrap="square" rtlCol="0">
              <a:spAutoFit/>
            </a:bodyPr>
            <a:lstStyle/>
            <a:p>
              <a:pPr algn="r" rtl="1"/>
              <a:r>
                <a:rPr lang="en-US" sz="2000" b="1" dirty="0" smtClean="0">
                  <a:solidFill>
                    <a:schemeClr val="bg1"/>
                  </a:solidFill>
                  <a:cs typeface="B Nazanin" pitchFamily="2" charset="-78"/>
                </a:rPr>
                <a:t>Cloud computing </a:t>
              </a:r>
              <a:r>
                <a:rPr lang="fa-IR" sz="2000" b="1" dirty="0" smtClean="0">
                  <a:solidFill>
                    <a:schemeClr val="bg1"/>
                  </a:solidFill>
                  <a:cs typeface="B Nazanin" pitchFamily="2" charset="-78"/>
                </a:rPr>
                <a:t> از دید زیر ساخت ، به گونه ای سیستم های توزیع شده موازی طلقی می گردد که مجموعه ای از سیستمهای مجازی که به هم متصل هستند را شامل می شود. این کامپیوترها بطور پویا عرضه شده  و به عنوان یک یاچند منبع محاسباتی  یکپارچه بر اساس توافقات سطح سرویس ارائه می شود.</a:t>
              </a:r>
              <a:endParaRPr lang="en-US" sz="2000" b="1" dirty="0">
                <a:solidFill>
                  <a:schemeClr val="bg1"/>
                </a:solidFill>
                <a:cs typeface="B Nazanin" pitchFamily="2" charset="-78"/>
              </a:endParaRPr>
            </a:p>
          </p:txBody>
        </p:sp>
      </p:grpSp>
      <p:grpSp>
        <p:nvGrpSpPr>
          <p:cNvPr id="8" name="Group 7"/>
          <p:cNvGrpSpPr/>
          <p:nvPr/>
        </p:nvGrpSpPr>
        <p:grpSpPr>
          <a:xfrm>
            <a:off x="220269" y="2276872"/>
            <a:ext cx="8640960" cy="2376264"/>
            <a:chOff x="251520" y="1052736"/>
            <a:chExt cx="8640960" cy="2376264"/>
          </a:xfrm>
        </p:grpSpPr>
        <p:sp>
          <p:nvSpPr>
            <p:cNvPr id="9" name="Cloud 8"/>
            <p:cNvSpPr/>
            <p:nvPr/>
          </p:nvSpPr>
          <p:spPr>
            <a:xfrm>
              <a:off x="251520" y="1052736"/>
              <a:ext cx="8640960" cy="23762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74858" y="1365736"/>
              <a:ext cx="6372709" cy="1631216"/>
            </a:xfrm>
            <a:prstGeom prst="rect">
              <a:avLst/>
            </a:prstGeom>
            <a:noFill/>
          </p:spPr>
          <p:txBody>
            <a:bodyPr wrap="square" rtlCol="0">
              <a:spAutoFit/>
            </a:bodyPr>
            <a:lstStyle/>
            <a:p>
              <a:pPr algn="r" rtl="1"/>
              <a:r>
                <a:rPr lang="en-US" sz="2000" b="1" dirty="0" smtClean="0">
                  <a:solidFill>
                    <a:schemeClr val="bg1"/>
                  </a:solidFill>
                  <a:cs typeface="B Nazanin" pitchFamily="2" charset="-78"/>
                </a:rPr>
                <a:t>Cloud computing</a:t>
              </a:r>
              <a:r>
                <a:rPr lang="fa-IR" sz="2000" b="1" dirty="0" smtClean="0">
                  <a:solidFill>
                    <a:schemeClr val="bg1"/>
                  </a:solidFill>
                  <a:cs typeface="B Nazanin" pitchFamily="2" charset="-78"/>
                </a:rPr>
                <a:t> مدلی برای  داشتن  دسترسی آسان و بنا به سفارش شبکه ، به مجموعه ای از منابع محاسباتی پیکر بندی پذیر( مثل شبکه ها، سرورها، فضای ذخیره سازی، سرویس ها و برنامه ها کاربردی) که بتواند  با کمترین کار و زحمت یا نیاز به دخالت  فراهم کننده سرویس، به سرعت فراهم شده یا آزاد گردند. </a:t>
              </a:r>
              <a:endParaRPr lang="en-US" sz="2000" b="1" dirty="0">
                <a:solidFill>
                  <a:schemeClr val="bg1"/>
                </a:solidFill>
                <a:cs typeface="B Nazanin" pitchFamily="2" charset="-78"/>
              </a:endParaRPr>
            </a:p>
          </p:txBody>
        </p:sp>
      </p:grpSp>
      <p:grpSp>
        <p:nvGrpSpPr>
          <p:cNvPr id="11" name="Group 10"/>
          <p:cNvGrpSpPr/>
          <p:nvPr/>
        </p:nvGrpSpPr>
        <p:grpSpPr>
          <a:xfrm>
            <a:off x="323528" y="4149080"/>
            <a:ext cx="8640960" cy="2376264"/>
            <a:chOff x="251520" y="1052736"/>
            <a:chExt cx="8640960" cy="2376264"/>
          </a:xfrm>
        </p:grpSpPr>
        <p:sp>
          <p:nvSpPr>
            <p:cNvPr id="12" name="Cloud 11"/>
            <p:cNvSpPr/>
            <p:nvPr/>
          </p:nvSpPr>
          <p:spPr>
            <a:xfrm>
              <a:off x="251520" y="1052736"/>
              <a:ext cx="8640960" cy="23762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99592" y="1785590"/>
              <a:ext cx="6552728" cy="1015663"/>
            </a:xfrm>
            <a:prstGeom prst="rect">
              <a:avLst/>
            </a:prstGeom>
            <a:noFill/>
          </p:spPr>
          <p:txBody>
            <a:bodyPr wrap="square" rtlCol="0">
              <a:spAutoFit/>
            </a:bodyPr>
            <a:lstStyle/>
            <a:p>
              <a:pPr algn="r" rtl="1"/>
              <a:r>
                <a:rPr lang="en-US" sz="2000" b="1" dirty="0" smtClean="0">
                  <a:solidFill>
                    <a:schemeClr val="bg1"/>
                  </a:solidFill>
                  <a:cs typeface="B Nazanin" pitchFamily="2" charset="-78"/>
                </a:rPr>
                <a:t>Cloud computing </a:t>
              </a:r>
              <a:r>
                <a:rPr lang="fa-IR" sz="2000" b="1" dirty="0" smtClean="0">
                  <a:solidFill>
                    <a:schemeClr val="bg1"/>
                  </a:solidFill>
                  <a:cs typeface="B Nazanin" pitchFamily="2" charset="-78"/>
                </a:rPr>
                <a:t>  به معنی توسعه و بکارگیری فناوری کامپیوتر بر مبنای اینترنت می باشد . در واقع قابلیتهای کامپیوتری به صورت  یک سرویس اینترنتی  به کاربر عرضه می شود.</a:t>
              </a:r>
              <a:endParaRPr lang="en-US" sz="2000" b="1" dirty="0">
                <a:solidFill>
                  <a:schemeClr val="bg1"/>
                </a:solidFill>
                <a:cs typeface="B Nazanin" pitchFamily="2" charset="-78"/>
              </a:endParaRPr>
            </a:p>
          </p:txBody>
        </p:sp>
      </p:grpSp>
    </p:spTree>
    <p:extLst>
      <p:ext uri="{BB962C8B-B14F-4D97-AF65-F5344CB8AC3E}">
        <p14:creationId xmlns:p14="http://schemas.microsoft.com/office/powerpoint/2010/main" val="28312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160" y="44624"/>
            <a:ext cx="3096344" cy="954107"/>
          </a:xfrm>
          <a:prstGeom prst="rect">
            <a:avLst/>
          </a:prstGeom>
          <a:noFill/>
        </p:spPr>
        <p:txBody>
          <a:bodyPr wrap="square" rtlCol="0">
            <a:spAutoFit/>
          </a:bodyPr>
          <a:lstStyle/>
          <a:p>
            <a:pPr algn="r" rtl="1"/>
            <a:r>
              <a:rPr lang="fa-IR" sz="2800" dirty="0" smtClean="0">
                <a:cs typeface="B Titr" pitchFamily="2" charset="-78"/>
              </a:rPr>
              <a:t>رایانش ابری چیست؟</a:t>
            </a:r>
            <a:endParaRPr lang="en-US" sz="2800" dirty="0" smtClean="0">
              <a:cs typeface="B Titr" pitchFamily="2" charset="-78"/>
            </a:endParaRPr>
          </a:p>
          <a:p>
            <a:pPr algn="r" rtl="1"/>
            <a:endParaRPr lang="en-US" sz="2800" dirty="0">
              <a:cs typeface="B Titr" pitchFamily="2" charset="-78"/>
            </a:endParaRPr>
          </a:p>
        </p:txBody>
      </p:sp>
      <p:sp>
        <p:nvSpPr>
          <p:cNvPr id="4" name="TextBox 3"/>
          <p:cNvSpPr txBox="1"/>
          <p:nvPr/>
        </p:nvSpPr>
        <p:spPr>
          <a:xfrm>
            <a:off x="251520" y="548680"/>
            <a:ext cx="8712968" cy="6924973"/>
          </a:xfrm>
          <a:prstGeom prst="rect">
            <a:avLst/>
          </a:prstGeom>
          <a:noFill/>
        </p:spPr>
        <p:txBody>
          <a:bodyPr wrap="square" rtlCol="0">
            <a:spAutoFit/>
          </a:bodyPr>
          <a:lstStyle/>
          <a:p>
            <a:pPr algn="just" rtl="1"/>
            <a:r>
              <a:rPr lang="fa-IR" sz="2800" b="1" dirty="0" smtClean="0">
                <a:solidFill>
                  <a:srgbClr val="FF0000"/>
                </a:solidFill>
                <a:cs typeface="B Nazanin" pitchFamily="2" charset="-78"/>
              </a:rPr>
              <a:t>دنیا به سمت پیشرفت فناوری</a:t>
            </a:r>
            <a:r>
              <a:rPr lang="fa-IR" sz="2800" b="1" dirty="0" smtClean="0">
                <a:cs typeface="B Nazanin" pitchFamily="2" charset="-78"/>
              </a:rPr>
              <a:t> و آسان تر شدن کارهای روزمره است. دیگر نیاز نیست برای ایجاد و ویرایش یک سند یا ویرایش یک عکس برنامه ورد یا فتوشاپ را بر روی کامپیوتر خود نصب کنید بلکه تمام این ها به آسانی بصورت آنلاین فراهم شده است. </a:t>
            </a:r>
          </a:p>
          <a:p>
            <a:pPr algn="just" rtl="1"/>
            <a:r>
              <a:rPr lang="fa-IR" sz="2800" b="1" dirty="0" smtClean="0">
                <a:cs typeface="B Nazanin" pitchFamily="2" charset="-78"/>
              </a:rPr>
              <a:t>ایده اصلی رایانش ابری </a:t>
            </a:r>
            <a:r>
              <a:rPr lang="fa-IR" sz="2800" b="1" dirty="0" smtClean="0">
                <a:solidFill>
                  <a:srgbClr val="FF0000"/>
                </a:solidFill>
                <a:cs typeface="B Nazanin" pitchFamily="2" charset="-78"/>
              </a:rPr>
              <a:t>ارائه خدمات نرم افزاری و سخت افزاری</a:t>
            </a:r>
            <a:r>
              <a:rPr lang="fa-IR" sz="2800" b="1" dirty="0" smtClean="0">
                <a:cs typeface="B Nazanin" pitchFamily="2" charset="-78"/>
              </a:rPr>
              <a:t> از طریق اینترنت به کاربران و سازمانها در تمام سطوح.</a:t>
            </a:r>
          </a:p>
          <a:p>
            <a:pPr algn="just" rtl="1"/>
            <a:r>
              <a:rPr lang="fa-IR" sz="2800" b="1" dirty="0" smtClean="0">
                <a:solidFill>
                  <a:srgbClr val="FF0000"/>
                </a:solidFill>
                <a:cs typeface="B Nazanin" pitchFamily="2" charset="-78"/>
              </a:rPr>
              <a:t>نرم افزار، قدرت پردازش، فضای ذخیره سازی و پایگاه داده ها </a:t>
            </a:r>
            <a:r>
              <a:rPr lang="fa-IR" sz="2800" b="1" dirty="0" smtClean="0">
                <a:cs typeface="B Nazanin" pitchFamily="2" charset="-78"/>
              </a:rPr>
              <a:t>از جمله خدماتی است که توسط غولهای سخت افزاری و نرم افزاری دنیا ارائه می شود.</a:t>
            </a:r>
          </a:p>
          <a:p>
            <a:pPr algn="just" rtl="1"/>
            <a:r>
              <a:rPr lang="fa-IR" sz="2800" b="1" dirty="0" smtClean="0">
                <a:cs typeface="B Nazanin" pitchFamily="2" charset="-78"/>
              </a:rPr>
              <a:t>کاربران در </a:t>
            </a:r>
            <a:r>
              <a:rPr lang="fa-IR" sz="2800" b="1" dirty="0" smtClean="0">
                <a:solidFill>
                  <a:srgbClr val="FF0000"/>
                </a:solidFill>
                <a:cs typeface="B Nazanin" pitchFamily="2" charset="-78"/>
              </a:rPr>
              <a:t>ازای میزان استفاده و خدماتی </a:t>
            </a:r>
            <a:r>
              <a:rPr lang="fa-IR" sz="2800" b="1" dirty="0" smtClean="0">
                <a:cs typeface="B Nazanin" pitchFamily="2" charset="-78"/>
              </a:rPr>
              <a:t>که دریافت می کنند پول پرداخت می کند(</a:t>
            </a:r>
            <a:r>
              <a:rPr lang="en-US" sz="2800" b="1" dirty="0" smtClean="0">
                <a:cs typeface="B Nazanin" pitchFamily="2" charset="-78"/>
              </a:rPr>
              <a:t>a pay – per – use</a:t>
            </a:r>
            <a:r>
              <a:rPr lang="fa-IR" sz="2800" b="1" dirty="0" smtClean="0">
                <a:cs typeface="B Nazanin" pitchFamily="2" charset="-78"/>
              </a:rPr>
              <a:t>) </a:t>
            </a:r>
          </a:p>
          <a:p>
            <a:pPr algn="just" rtl="1"/>
            <a:r>
              <a:rPr lang="fa-IR" sz="2800" b="1" dirty="0" smtClean="0">
                <a:cs typeface="B Nazanin" pitchFamily="2" charset="-78"/>
              </a:rPr>
              <a:t>در رایانش ابری داده ها و اطلاعات </a:t>
            </a:r>
            <a:r>
              <a:rPr lang="fa-IR" sz="2800" b="1" dirty="0" smtClean="0">
                <a:solidFill>
                  <a:srgbClr val="FF0000"/>
                </a:solidFill>
                <a:cs typeface="B Nazanin" pitchFamily="2" charset="-78"/>
              </a:rPr>
              <a:t>روی ابر ذخیره می شود </a:t>
            </a:r>
            <a:r>
              <a:rPr lang="fa-IR" sz="2800" b="1" dirty="0" smtClean="0">
                <a:cs typeface="B Nazanin" pitchFamily="2" charset="-78"/>
              </a:rPr>
              <a:t>و همیشه و در همه جا به آن دسترسی دارد.</a:t>
            </a:r>
          </a:p>
          <a:p>
            <a:pPr algn="just" rtl="1"/>
            <a:r>
              <a:rPr lang="fa-IR" sz="2800" b="1" dirty="0" smtClean="0">
                <a:cs typeface="B Nazanin" pitchFamily="2" charset="-78"/>
              </a:rPr>
              <a:t>کاربران نیاز به </a:t>
            </a:r>
            <a:r>
              <a:rPr lang="fa-IR" sz="2800" b="1" dirty="0" smtClean="0">
                <a:solidFill>
                  <a:srgbClr val="FF0000"/>
                </a:solidFill>
                <a:cs typeface="B Nazanin" pitchFamily="2" charset="-78"/>
              </a:rPr>
              <a:t>سخت افزار پر قدرت </a:t>
            </a:r>
            <a:r>
              <a:rPr lang="fa-IR" sz="2800" b="1" dirty="0" smtClean="0">
                <a:cs typeface="B Nazanin" pitchFamily="2" charset="-78"/>
              </a:rPr>
              <a:t>ندارند.</a:t>
            </a:r>
          </a:p>
          <a:p>
            <a:pPr algn="just" rtl="1"/>
            <a:endParaRPr lang="fa-IR" sz="2800" dirty="0" smtClean="0">
              <a:cs typeface="B Nazanin" pitchFamily="2" charset="-78"/>
            </a:endParaRPr>
          </a:p>
          <a:p>
            <a:pPr algn="r" rtl="1"/>
            <a:endParaRPr lang="en-US" sz="2400" dirty="0">
              <a:cs typeface="B Nazanin" pitchFamily="2" charset="-78"/>
            </a:endParaRPr>
          </a:p>
        </p:txBody>
      </p:sp>
    </p:spTree>
    <p:extLst>
      <p:ext uri="{BB962C8B-B14F-4D97-AF65-F5344CB8AC3E}">
        <p14:creationId xmlns:p14="http://schemas.microsoft.com/office/powerpoint/2010/main" val="30738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800" decel="100000"/>
                                        <p:tgtEl>
                                          <p:spTgt spid="4">
                                            <p:txEl>
                                              <p:pRg st="2" end="2"/>
                                            </p:txEl>
                                          </p:spTgt>
                                        </p:tgtEl>
                                      </p:cBhvr>
                                    </p:animEffect>
                                    <p:anim calcmode="lin" valueType="num">
                                      <p:cBhvr>
                                        <p:cTn id="22"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800" decel="100000"/>
                                        <p:tgtEl>
                                          <p:spTgt spid="4">
                                            <p:txEl>
                                              <p:pRg st="3" end="3"/>
                                            </p:txEl>
                                          </p:spTgt>
                                        </p:tgtEl>
                                      </p:cBhvr>
                                    </p:animEffect>
                                    <p:anim calcmode="lin" valueType="num">
                                      <p:cBhvr>
                                        <p:cTn id="30"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800" decel="100000"/>
                                        <p:tgtEl>
                                          <p:spTgt spid="4">
                                            <p:txEl>
                                              <p:pRg st="4" end="4"/>
                                            </p:txEl>
                                          </p:spTgt>
                                        </p:tgtEl>
                                      </p:cBhvr>
                                    </p:animEffect>
                                    <p:anim calcmode="lin" valueType="num">
                                      <p:cBhvr>
                                        <p:cTn id="38"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800" decel="100000"/>
                                        <p:tgtEl>
                                          <p:spTgt spid="4">
                                            <p:txEl>
                                              <p:pRg st="5" end="5"/>
                                            </p:txEl>
                                          </p:spTgt>
                                        </p:tgtEl>
                                      </p:cBhvr>
                                    </p:animEffect>
                                    <p:anim calcmode="lin" valueType="num">
                                      <p:cBhvr>
                                        <p:cTn id="46"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176" y="-116815"/>
            <a:ext cx="3096344" cy="1169551"/>
          </a:xfrm>
          <a:prstGeom prst="rect">
            <a:avLst/>
          </a:prstGeom>
          <a:noFill/>
        </p:spPr>
        <p:txBody>
          <a:bodyPr wrap="square" rtlCol="0">
            <a:spAutoFit/>
          </a:bodyPr>
          <a:lstStyle/>
          <a:p>
            <a:pPr marL="342900" indent="-342900" algn="r" rtl="1">
              <a:lnSpc>
                <a:spcPct val="150000"/>
              </a:lnSpc>
              <a:buFont typeface="+mj-lt"/>
              <a:buAutoNum type="arabicParenR"/>
            </a:pPr>
            <a:r>
              <a:rPr lang="fa-IR" sz="2800" b="1" dirty="0" smtClean="0">
                <a:cs typeface="B Zar" pitchFamily="2" charset="-78"/>
              </a:rPr>
              <a:t>عناصر زیر بنایی</a:t>
            </a:r>
          </a:p>
          <a:p>
            <a:pPr algn="r" rtl="1"/>
            <a:endParaRPr lang="en-US" sz="2800" dirty="0">
              <a:cs typeface="B Titr" pitchFamily="2" charset="-78"/>
            </a:endParaRPr>
          </a:p>
        </p:txBody>
      </p:sp>
      <p:sp>
        <p:nvSpPr>
          <p:cNvPr id="4" name="TextBox 3"/>
          <p:cNvSpPr txBox="1"/>
          <p:nvPr/>
        </p:nvSpPr>
        <p:spPr>
          <a:xfrm>
            <a:off x="323528" y="594554"/>
            <a:ext cx="8640960" cy="1754326"/>
          </a:xfrm>
          <a:prstGeom prst="rect">
            <a:avLst/>
          </a:prstGeom>
          <a:noFill/>
        </p:spPr>
        <p:txBody>
          <a:bodyPr wrap="square" rtlCol="0">
            <a:spAutoFit/>
          </a:bodyPr>
          <a:lstStyle/>
          <a:p>
            <a:pPr algn="just" rtl="1"/>
            <a:r>
              <a:rPr lang="en-US" sz="2400" b="1" dirty="0" smtClean="0">
                <a:solidFill>
                  <a:srgbClr val="0000FF"/>
                </a:solidFill>
                <a:cs typeface="B Nazanin" pitchFamily="2" charset="-78"/>
              </a:rPr>
              <a:t>Virtualization</a:t>
            </a:r>
            <a:r>
              <a:rPr lang="fa-IR" sz="2000" b="1" dirty="0" smtClean="0">
                <a:cs typeface="B Nazanin" pitchFamily="2" charset="-78"/>
              </a:rPr>
              <a:t>: هدف از آن تقسیم یک سیستم سخت افزاری به چندین سیستم مستقل از هم که استفاده بهینه از سخت افزارمی شود. در پردازش ابری بصورت </a:t>
            </a:r>
            <a:r>
              <a:rPr lang="en-US" b="1" dirty="0" err="1" smtClean="0">
                <a:cs typeface="B Nazanin" pitchFamily="2" charset="-78"/>
              </a:rPr>
              <a:t>VirtualService</a:t>
            </a:r>
            <a:r>
              <a:rPr lang="fa-IR" b="1" dirty="0" smtClean="0">
                <a:cs typeface="B Nazanin" pitchFamily="2" charset="-78"/>
              </a:rPr>
              <a:t> </a:t>
            </a:r>
            <a:r>
              <a:rPr lang="fa-IR" sz="2000" b="1" dirty="0" smtClean="0">
                <a:cs typeface="B Nazanin" pitchFamily="2" charset="-78"/>
              </a:rPr>
              <a:t>می باشد که با ایجاد یک لایه انتزاعی بر روی کلیه منابع فیزیکی و سرورها، امکان مدیریت پویای منابع فیزیکی را فراهم می کند.</a:t>
            </a:r>
            <a:endParaRPr lang="fa-IR" sz="2000" dirty="0" smtClean="0">
              <a:cs typeface="B Nazanin" pitchFamily="2" charset="-78"/>
            </a:endParaRPr>
          </a:p>
          <a:p>
            <a:pPr algn="r" rtl="1"/>
            <a:endParaRPr lang="en-US" sz="2400" dirty="0">
              <a:cs typeface="B Nazanin" pitchFamily="2" charset="-78"/>
            </a:endParaRPr>
          </a:p>
        </p:txBody>
      </p:sp>
      <p:sp>
        <p:nvSpPr>
          <p:cNvPr id="6" name="TextBox 5"/>
          <p:cNvSpPr txBox="1"/>
          <p:nvPr/>
        </p:nvSpPr>
        <p:spPr>
          <a:xfrm>
            <a:off x="107504" y="1890698"/>
            <a:ext cx="8856984" cy="1384995"/>
          </a:xfrm>
          <a:prstGeom prst="rect">
            <a:avLst/>
          </a:prstGeom>
          <a:noFill/>
        </p:spPr>
        <p:txBody>
          <a:bodyPr wrap="square" rtlCol="0">
            <a:spAutoFit/>
          </a:bodyPr>
          <a:lstStyle/>
          <a:p>
            <a:pPr algn="r" rtl="1"/>
            <a:r>
              <a:rPr lang="en-US" sz="2400" b="1" dirty="0" smtClean="0">
                <a:solidFill>
                  <a:srgbClr val="0000FF"/>
                </a:solidFill>
              </a:rPr>
              <a:t>Grid</a:t>
            </a:r>
            <a:r>
              <a:rPr lang="en-US" sz="2400" b="1" dirty="0" smtClean="0"/>
              <a:t> </a:t>
            </a:r>
            <a:r>
              <a:rPr lang="en-US" sz="2400" b="1" dirty="0" smtClean="0">
                <a:solidFill>
                  <a:srgbClr val="0000FF"/>
                </a:solidFill>
              </a:rPr>
              <a:t>Computing</a:t>
            </a:r>
            <a:r>
              <a:rPr lang="fa-IR" b="1" dirty="0" smtClean="0">
                <a:cs typeface="B Nazanin" pitchFamily="2" charset="-78"/>
              </a:rPr>
              <a:t>: </a:t>
            </a:r>
            <a:r>
              <a:rPr lang="fa-IR" sz="2000" b="1" dirty="0" smtClean="0">
                <a:cs typeface="B Nazanin" pitchFamily="2" charset="-78"/>
              </a:rPr>
              <a:t>در این فناوری دستگاه های سخت افزاری را از طریق شبکه( اترنت یا اینترنت) بهم متصل می کنند تا از توان و قدرت انها به صورت مجتمع استفاده کنند ولی با رایانش ابری تفاوت دارد چون در آنجا قدرت رم و سی پی یو با هم ادغام شده برای اهداف خاص(سوپر کامپیوتر) ولی این جا برای پردازش های سنگین از توان چند سرور به صورت مجتمع استفاده می شود.</a:t>
            </a:r>
            <a:endParaRPr lang="en-US" sz="2000" dirty="0">
              <a:cs typeface="B Nazanin" pitchFamily="2" charset="-78"/>
            </a:endParaRPr>
          </a:p>
        </p:txBody>
      </p:sp>
      <p:sp>
        <p:nvSpPr>
          <p:cNvPr id="8" name="TextBox 7"/>
          <p:cNvSpPr txBox="1"/>
          <p:nvPr/>
        </p:nvSpPr>
        <p:spPr>
          <a:xfrm>
            <a:off x="107504" y="3429000"/>
            <a:ext cx="8807032" cy="1015663"/>
          </a:xfrm>
          <a:prstGeom prst="rect">
            <a:avLst/>
          </a:prstGeom>
          <a:noFill/>
        </p:spPr>
        <p:txBody>
          <a:bodyPr wrap="square" rtlCol="0">
            <a:spAutoFit/>
          </a:bodyPr>
          <a:lstStyle/>
          <a:p>
            <a:pPr algn="r" rtl="1"/>
            <a:r>
              <a:rPr lang="en-US" sz="2400" b="1" dirty="0" err="1">
                <a:solidFill>
                  <a:srgbClr val="0000FF"/>
                </a:solidFill>
              </a:rPr>
              <a:t>UtilityComputing</a:t>
            </a:r>
            <a:r>
              <a:rPr lang="fa-IR" b="1" dirty="0" smtClean="0">
                <a:cs typeface="B Nazanin" pitchFamily="2" charset="-78"/>
              </a:rPr>
              <a:t>: نوعی از خدمات پردازشی و محاسباتی است که کاربر به میزان خدماتی که دریافت می کند پول پرداخت می کند مثل آب و برق و گاز و تلفن که از زیر ساختها و طریقه ارائه خدمات جزئیاتی نمی داند.</a:t>
            </a:r>
            <a:endParaRPr lang="en-US" sz="2000" dirty="0">
              <a:cs typeface="B Nazanin" pitchFamily="2" charset="-78"/>
            </a:endParaRPr>
          </a:p>
        </p:txBody>
      </p:sp>
      <p:sp>
        <p:nvSpPr>
          <p:cNvPr id="10" name="TextBox 9"/>
          <p:cNvSpPr txBox="1"/>
          <p:nvPr/>
        </p:nvSpPr>
        <p:spPr>
          <a:xfrm>
            <a:off x="121960" y="4673390"/>
            <a:ext cx="8807032" cy="1569660"/>
          </a:xfrm>
          <a:prstGeom prst="rect">
            <a:avLst/>
          </a:prstGeom>
          <a:noFill/>
        </p:spPr>
        <p:txBody>
          <a:bodyPr wrap="square" rtlCol="0">
            <a:spAutoFit/>
          </a:bodyPr>
          <a:lstStyle/>
          <a:p>
            <a:pPr algn="r" rtl="1"/>
            <a:r>
              <a:rPr lang="en-US" sz="2400" b="1" dirty="0" smtClean="0">
                <a:solidFill>
                  <a:srgbClr val="0000FF"/>
                </a:solidFill>
              </a:rPr>
              <a:t>web2</a:t>
            </a:r>
            <a:r>
              <a:rPr lang="fa-IR" b="1" dirty="0" smtClean="0">
                <a:cs typeface="B Nazanin" pitchFamily="2" charset="-78"/>
              </a:rPr>
              <a:t>: تا چند دهه گذشته فضای اینترنت و وب استاتیک بود ولی حالا با نگاهی اندک به سایتها از پویا بودن و نرم افزارهای تحت وب آگاه می شوید در واقع وب2 نسخه تکامل یافته وب برای نصل جدید وب است مثلا فیس بوک یا توییتر. که در گذشته قبل از ظهور آنها کاربران فقط قادر به بهره برداری از اطلاعات بودند ولی حالا می توانند خودشان در آن اطلاعات قرار دهند ، اطلاعات قبلی را ویرایش کنند، برای دیگران ارسال کنند، نظر و پیشنهاد درباره مطلبی بدهند.</a:t>
            </a:r>
            <a:endParaRPr lang="en-US" sz="2000" dirty="0">
              <a:cs typeface="B Nazanin" pitchFamily="2"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192" y="469448"/>
            <a:ext cx="6264696" cy="632734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608" y="540389"/>
            <a:ext cx="7416824" cy="588895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04" y="497764"/>
            <a:ext cx="8158960" cy="606569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540389"/>
            <a:ext cx="6768752" cy="60522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41" y="1031776"/>
            <a:ext cx="8811895" cy="4372903"/>
          </a:xfrm>
          <a:prstGeom prst="rect">
            <a:avLst/>
          </a:prstGeom>
        </p:spPr>
      </p:pic>
    </p:spTree>
    <p:extLst>
      <p:ext uri="{BB962C8B-B14F-4D97-AF65-F5344CB8AC3E}">
        <p14:creationId xmlns:p14="http://schemas.microsoft.com/office/powerpoint/2010/main" val="29975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1000"/>
                                        <p:tgtEl>
                                          <p:spTgt spid="8">
                                            <p:txEl>
                                              <p:pRg st="0" end="0"/>
                                            </p:txEl>
                                          </p:spTgt>
                                        </p:tgtEl>
                                      </p:cBhvr>
                                    </p:animEffect>
                                    <p:anim calcmode="lin" valueType="num">
                                      <p:cBhvr>
                                        <p:cTn id="4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7"/>
                                        </p:tgtEl>
                                        <p:attrNameLst>
                                          <p:attrName>ppt_x</p:attrName>
                                        </p:attrNameLst>
                                      </p:cBhvr>
                                      <p:tavLst>
                                        <p:tav tm="0">
                                          <p:val>
                                            <p:strVal val="ppt_x"/>
                                          </p:val>
                                        </p:tav>
                                        <p:tav tm="100000">
                                          <p:val>
                                            <p:strVal val="ppt_x"/>
                                          </p:val>
                                        </p:tav>
                                      </p:tavLst>
                                    </p:anim>
                                    <p:anim calcmode="lin" valueType="num">
                                      <p:cBhvr additive="base">
                                        <p:cTn id="57" dur="500"/>
                                        <p:tgtEl>
                                          <p:spTgt spid="17"/>
                                        </p:tgtEl>
                                        <p:attrNameLst>
                                          <p:attrName>ppt_y</p:attrName>
                                        </p:attrNameLst>
                                      </p:cBhvr>
                                      <p:tavLst>
                                        <p:tav tm="0">
                                          <p:val>
                                            <p:strVal val="ppt_y"/>
                                          </p:val>
                                        </p:tav>
                                        <p:tav tm="100000">
                                          <p:val>
                                            <p:strVal val="1+ppt_h/2"/>
                                          </p:val>
                                        </p:tav>
                                      </p:tavLst>
                                    </p:anim>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18"/>
                                        </p:tgtEl>
                                        <p:attrNameLst>
                                          <p:attrName>ppt_x</p:attrName>
                                        </p:attrNameLst>
                                      </p:cBhvr>
                                      <p:tavLst>
                                        <p:tav tm="0">
                                          <p:val>
                                            <p:strVal val="ppt_x"/>
                                          </p:val>
                                        </p:tav>
                                        <p:tav tm="100000">
                                          <p:val>
                                            <p:strVal val="ppt_x"/>
                                          </p:val>
                                        </p:tav>
                                      </p:tavLst>
                                    </p:anim>
                                    <p:anim calcmode="lin" valueType="num">
                                      <p:cBhvr additive="base">
                                        <p:cTn id="75" dur="500"/>
                                        <p:tgtEl>
                                          <p:spTgt spid="18"/>
                                        </p:tgtEl>
                                        <p:attrNameLst>
                                          <p:attrName>ppt_y</p:attrName>
                                        </p:attrNameLst>
                                      </p:cBhvr>
                                      <p:tavLst>
                                        <p:tav tm="0">
                                          <p:val>
                                            <p:strVal val="ppt_y"/>
                                          </p:val>
                                        </p:tav>
                                        <p:tav tm="100000">
                                          <p:val>
                                            <p:strVal val="1+ppt_h/2"/>
                                          </p:val>
                                        </p:tav>
                                      </p:tavLst>
                                    </p:anim>
                                    <p:set>
                                      <p:cBhvr>
                                        <p:cTn id="76" dur="1" fill="hold">
                                          <p:stCondLst>
                                            <p:cond delay="499"/>
                                          </p:stCondLst>
                                        </p:cTn>
                                        <p:tgtEl>
                                          <p:spTgt spid="1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160" y="44624"/>
            <a:ext cx="3096344" cy="954107"/>
          </a:xfrm>
          <a:prstGeom prst="rect">
            <a:avLst/>
          </a:prstGeom>
          <a:noFill/>
        </p:spPr>
        <p:txBody>
          <a:bodyPr wrap="square" rtlCol="0">
            <a:spAutoFit/>
          </a:bodyPr>
          <a:lstStyle/>
          <a:p>
            <a:pPr algn="r" rtl="1"/>
            <a:r>
              <a:rPr lang="fa-IR" sz="2800" dirty="0" smtClean="0">
                <a:cs typeface="B Titr" pitchFamily="2" charset="-78"/>
              </a:rPr>
              <a:t>خدمات</a:t>
            </a:r>
            <a:endParaRPr lang="en-US" sz="2800" dirty="0" smtClean="0">
              <a:cs typeface="B Titr" pitchFamily="2" charset="-78"/>
            </a:endParaRPr>
          </a:p>
          <a:p>
            <a:pPr algn="r" rtl="1"/>
            <a:endParaRPr lang="en-US" sz="2800" dirty="0">
              <a:cs typeface="B Titr" pitchFamily="2" charset="-78"/>
            </a:endParaRPr>
          </a:p>
        </p:txBody>
      </p:sp>
      <p:sp>
        <p:nvSpPr>
          <p:cNvPr id="4" name="TextBox 3"/>
          <p:cNvSpPr txBox="1"/>
          <p:nvPr/>
        </p:nvSpPr>
        <p:spPr>
          <a:xfrm>
            <a:off x="323528" y="548680"/>
            <a:ext cx="8640960" cy="1692771"/>
          </a:xfrm>
          <a:prstGeom prst="rect">
            <a:avLst/>
          </a:prstGeom>
          <a:noFill/>
        </p:spPr>
        <p:txBody>
          <a:bodyPr wrap="square" rtlCol="0">
            <a:spAutoFit/>
          </a:bodyPr>
          <a:lstStyle/>
          <a:p>
            <a:pPr algn="ctr" rtl="1"/>
            <a:r>
              <a:rPr lang="fa-IR" sz="2400" b="1" dirty="0" smtClean="0">
                <a:solidFill>
                  <a:srgbClr val="0000FF"/>
                </a:solidFill>
                <a:cs typeface="B Nazanin" pitchFamily="2" charset="-78"/>
              </a:rPr>
              <a:t>خدمات ابر </a:t>
            </a:r>
            <a:r>
              <a:rPr lang="fa-IR" sz="2400" b="1" dirty="0">
                <a:solidFill>
                  <a:srgbClr val="0000FF"/>
                </a:solidFill>
                <a:cs typeface="B Nazanin" pitchFamily="2" charset="-78"/>
              </a:rPr>
              <a:t> </a:t>
            </a:r>
            <a:r>
              <a:rPr lang="fa-IR" sz="2400" b="1" dirty="0" smtClean="0">
                <a:solidFill>
                  <a:srgbClr val="0000FF"/>
                </a:solidFill>
                <a:cs typeface="B Nazanin" pitchFamily="2" charset="-78"/>
              </a:rPr>
              <a:t>بر طبق سه شکل مختلف ارائه می شود :</a:t>
            </a:r>
          </a:p>
          <a:p>
            <a:pPr algn="just" rtl="1"/>
            <a:r>
              <a:rPr lang="fa-IR" sz="2800" b="1" dirty="0" smtClean="0">
                <a:cs typeface="B Nazanin" pitchFamily="2" charset="-78"/>
              </a:rPr>
              <a:t> </a:t>
            </a:r>
          </a:p>
          <a:p>
            <a:pPr algn="just" rtl="1"/>
            <a:endParaRPr lang="fa-IR" sz="2800" dirty="0" smtClean="0">
              <a:cs typeface="B Nazanin" pitchFamily="2" charset="-78"/>
            </a:endParaRPr>
          </a:p>
          <a:p>
            <a:pPr algn="r" rtl="1"/>
            <a:endParaRPr lang="en-US" sz="2400" dirty="0">
              <a:cs typeface="B Nazanin" pitchFamily="2" charset="-78"/>
            </a:endParaRPr>
          </a:p>
        </p:txBody>
      </p:sp>
      <p:sp>
        <p:nvSpPr>
          <p:cNvPr id="3" name="TextBox 2"/>
          <p:cNvSpPr txBox="1"/>
          <p:nvPr/>
        </p:nvSpPr>
        <p:spPr>
          <a:xfrm>
            <a:off x="107504" y="980728"/>
            <a:ext cx="9012261" cy="1569660"/>
          </a:xfrm>
          <a:prstGeom prst="rect">
            <a:avLst/>
          </a:prstGeom>
          <a:noFill/>
        </p:spPr>
        <p:txBody>
          <a:bodyPr wrap="square" rtlCol="0">
            <a:spAutoFit/>
          </a:bodyPr>
          <a:lstStyle/>
          <a:p>
            <a:pPr algn="just" rtl="1"/>
            <a:r>
              <a:rPr lang="fa-IR" sz="2400" b="1" dirty="0">
                <a:solidFill>
                  <a:srgbClr val="FF0000"/>
                </a:solidFill>
                <a:cs typeface="B Nazanin" pitchFamily="2" charset="-78"/>
              </a:rPr>
              <a:t>نرم‌افزار ابری به عنوان سرویس </a:t>
            </a:r>
            <a:r>
              <a:rPr lang="fa-IR" sz="2000" b="1" dirty="0" smtClean="0">
                <a:solidFill>
                  <a:srgbClr val="FF0000"/>
                </a:solidFill>
              </a:rPr>
              <a:t>(</a:t>
            </a:r>
            <a:r>
              <a:rPr lang="en-US" sz="2000" b="1" dirty="0" err="1" smtClean="0">
                <a:solidFill>
                  <a:srgbClr val="FF0000"/>
                </a:solidFill>
              </a:rPr>
              <a:t>SaaS</a:t>
            </a:r>
            <a:r>
              <a:rPr lang="fa-IR" sz="2000" b="1" dirty="0" smtClean="0">
                <a:solidFill>
                  <a:srgbClr val="FF0000"/>
                </a:solidFill>
              </a:rPr>
              <a:t>) </a:t>
            </a:r>
            <a:r>
              <a:rPr lang="fa-IR" b="1" dirty="0" smtClean="0">
                <a:cs typeface="B Nazanin" pitchFamily="2" charset="-78"/>
              </a:rPr>
              <a:t>چیزی </a:t>
            </a:r>
            <a:r>
              <a:rPr lang="fa-IR" b="1" dirty="0">
                <a:cs typeface="B Nazanin" pitchFamily="2" charset="-78"/>
              </a:rPr>
              <a:t>که برای مشتری فراهم شده است برنامه کاربردیِ فراهم کننده است که بر روی زیرساخت ابری، در حال اجراست و توسط  دستگاه‌های کلاینت‌ مختلف  از طریق یک رابط برای کلاینت ضعیف همچون مرورگر وب (مثل: ایمیل وبی) در دسترس است. مشتری زیرساخت ابری، شبکه، سرورها، سیستم‌های عامل، فضای ذخیره سازی زیرین یا حتا نرم‌افزار کاربردی را مدیریت یا کنترل نمی‌کند، البته به جز تنظیمات محدود پیکربندی‌های  برنامه در سطح کاربر.</a:t>
            </a:r>
            <a:endParaRPr lang="en-US" b="1" dirty="0">
              <a:cs typeface="B Nazanin" pitchFamily="2" charset="-78"/>
            </a:endParaRPr>
          </a:p>
        </p:txBody>
      </p:sp>
      <p:sp>
        <p:nvSpPr>
          <p:cNvPr id="5" name="TextBox 4"/>
          <p:cNvSpPr txBox="1"/>
          <p:nvPr/>
        </p:nvSpPr>
        <p:spPr>
          <a:xfrm>
            <a:off x="96243" y="2708920"/>
            <a:ext cx="9012261" cy="1569660"/>
          </a:xfrm>
          <a:prstGeom prst="rect">
            <a:avLst/>
          </a:prstGeom>
          <a:noFill/>
        </p:spPr>
        <p:txBody>
          <a:bodyPr wrap="square" rtlCol="0">
            <a:spAutoFit/>
          </a:bodyPr>
          <a:lstStyle/>
          <a:p>
            <a:pPr algn="just" rtl="1"/>
            <a:r>
              <a:rPr lang="fa-IR" sz="2400" b="1" dirty="0">
                <a:solidFill>
                  <a:srgbClr val="FF0000"/>
                </a:solidFill>
                <a:cs typeface="B Nazanin" pitchFamily="2" charset="-78"/>
              </a:rPr>
              <a:t>بستر ابری به عنوان سرویس </a:t>
            </a:r>
            <a:r>
              <a:rPr lang="fa-IR" sz="2400" b="1" dirty="0" smtClean="0">
                <a:solidFill>
                  <a:srgbClr val="FF0000"/>
                </a:solidFill>
                <a:cs typeface="B Nazanin" pitchFamily="2" charset="-78"/>
              </a:rPr>
              <a:t>(</a:t>
            </a:r>
            <a:r>
              <a:rPr lang="en-US" sz="2400" b="1" dirty="0" err="1">
                <a:solidFill>
                  <a:srgbClr val="FF0000"/>
                </a:solidFill>
                <a:cs typeface="B Nazanin" pitchFamily="2" charset="-78"/>
              </a:rPr>
              <a:t>PaaS</a:t>
            </a:r>
            <a:r>
              <a:rPr lang="en-US" sz="2400" b="1" dirty="0">
                <a:solidFill>
                  <a:srgbClr val="FF0000"/>
                </a:solidFill>
                <a:cs typeface="B Nazanin" pitchFamily="2" charset="-78"/>
              </a:rPr>
              <a:t> </a:t>
            </a:r>
            <a:r>
              <a:rPr lang="fa-IR" sz="2400" b="1" dirty="0" smtClean="0">
                <a:solidFill>
                  <a:srgbClr val="FF0000"/>
                </a:solidFill>
                <a:cs typeface="B Nazanin" pitchFamily="2" charset="-78"/>
              </a:rPr>
              <a:t>) </a:t>
            </a:r>
            <a:r>
              <a:rPr lang="fa-IR" b="1" dirty="0" smtClean="0">
                <a:cs typeface="B Nazanin" pitchFamily="2" charset="-78"/>
              </a:rPr>
              <a:t>مشتری </a:t>
            </a:r>
            <a:r>
              <a:rPr lang="fa-IR" b="1" dirty="0">
                <a:cs typeface="B Nazanin" pitchFamily="2" charset="-78"/>
              </a:rPr>
              <a:t>امکان دارد که برنامه‌کاربردی ساخته شده توسط خود را  بر روی  زیرساخت ابری قرار دهد. این برنامه  با استفاده از زبان‌های برنامه‌نویسی و ابزارهایی که توسط فراهم‌کننده پشتیبانی می‌شوند (مثل: جاوا، پایتون، دات‌نت) ساخته شده است. مشتری زیرساخت ابری، شبکه، سرورها یا  فضای ذخیره‌سازی زیرین را مدیریت یا کنترل نمی‌کند اما بر روی برنامه کاربردی قرارداده شده و احتمالا پیکربندی محیط میزبانی (هاست) برنامه کنترل دارد.</a:t>
            </a:r>
            <a:endParaRPr lang="en-US" b="1" dirty="0">
              <a:cs typeface="B Nazanin" pitchFamily="2" charset="-78"/>
            </a:endParaRPr>
          </a:p>
        </p:txBody>
      </p:sp>
      <p:sp>
        <p:nvSpPr>
          <p:cNvPr id="7" name="TextBox 6"/>
          <p:cNvSpPr txBox="1"/>
          <p:nvPr/>
        </p:nvSpPr>
        <p:spPr>
          <a:xfrm>
            <a:off x="96243" y="4509120"/>
            <a:ext cx="8868245" cy="1569660"/>
          </a:xfrm>
          <a:prstGeom prst="rect">
            <a:avLst/>
          </a:prstGeom>
          <a:noFill/>
        </p:spPr>
        <p:txBody>
          <a:bodyPr wrap="square" rtlCol="0">
            <a:spAutoFit/>
          </a:bodyPr>
          <a:lstStyle/>
          <a:p>
            <a:pPr algn="r" rtl="1"/>
            <a:r>
              <a:rPr lang="fa-IR" sz="2400" b="1" dirty="0">
                <a:solidFill>
                  <a:srgbClr val="FF0000"/>
                </a:solidFill>
                <a:cs typeface="B Nazanin" pitchFamily="2" charset="-78"/>
              </a:rPr>
              <a:t>زیرساخت ابری به عنوان سرویس </a:t>
            </a:r>
            <a:r>
              <a:rPr lang="fa-IR" sz="2400" b="1" dirty="0" smtClean="0">
                <a:solidFill>
                  <a:srgbClr val="FF0000"/>
                </a:solidFill>
                <a:cs typeface="B Nazanin" pitchFamily="2" charset="-78"/>
              </a:rPr>
              <a:t>(</a:t>
            </a:r>
            <a:r>
              <a:rPr lang="en-US" sz="2400" b="1" dirty="0" err="1">
                <a:solidFill>
                  <a:srgbClr val="FF0000"/>
                </a:solidFill>
                <a:cs typeface="B Nazanin" pitchFamily="2" charset="-78"/>
              </a:rPr>
              <a:t>IaaS</a:t>
            </a:r>
            <a:r>
              <a:rPr lang="en-US" sz="2400" b="1" dirty="0">
                <a:solidFill>
                  <a:srgbClr val="FF0000"/>
                </a:solidFill>
                <a:cs typeface="B Nazanin" pitchFamily="2" charset="-78"/>
              </a:rPr>
              <a:t> </a:t>
            </a:r>
            <a:r>
              <a:rPr lang="fa-IR" b="1" dirty="0" smtClean="0">
                <a:cs typeface="B Nazanin" pitchFamily="2" charset="-78"/>
              </a:rPr>
              <a:t>) امکانی </a:t>
            </a:r>
            <a:r>
              <a:rPr lang="fa-IR" b="1" dirty="0">
                <a:cs typeface="B Nazanin" pitchFamily="2" charset="-78"/>
              </a:rPr>
              <a:t>که برای مشتری فراهم آوری شده توان پردازشی، فضای ذخیرسازی، شبکه‌ها و دیگر منابع پایه‌ای رایانشی است به گونه‌ای که مشتری می‌تواند نرم‌افزار دلخواه خود که می‌تواند شامل سیستم‌های عامل و برنامه‌های کاربردی باشد را قرار داده و اجرا کند. مشتری زیرساخت ابری زیرین را مدیریت یا کنترل نمی‌کند ولی بر روی سیستم‌های عامل، فضای ذخیره‌سازی، برنامه‌های قرارداده شده و احتمالا گزینش اجزا شبکه‌بندی (مثل: دیواره‌های آتش، همسنگ(متعادل) کننده بار) کنترل دارد.</a:t>
            </a:r>
            <a:endParaRPr lang="en-US" b="1" dirty="0">
              <a:cs typeface="B Nazanin"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59" y="695286"/>
            <a:ext cx="7452828" cy="55969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78" y="770578"/>
            <a:ext cx="7933260" cy="552163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25" y="770578"/>
            <a:ext cx="8239583" cy="5486938"/>
          </a:xfrm>
          <a:prstGeom prst="rect">
            <a:avLst/>
          </a:prstGeom>
        </p:spPr>
      </p:pic>
    </p:spTree>
    <p:extLst>
      <p:ext uri="{BB962C8B-B14F-4D97-AF65-F5344CB8AC3E}">
        <p14:creationId xmlns:p14="http://schemas.microsoft.com/office/powerpoint/2010/main" val="40792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ppt_x"/>
                                          </p:val>
                                        </p:tav>
                                      </p:tavLst>
                                    </p:anim>
                                    <p:anim calcmode="lin" valueType="num">
                                      <p:cBhvr additive="base">
                                        <p:cTn id="20" dur="500"/>
                                        <p:tgtEl>
                                          <p:spTgt spid="8"/>
                                        </p:tgtEl>
                                        <p:attrNameLst>
                                          <p:attrName>ppt_y</p:attrName>
                                        </p:attrNameLst>
                                      </p:cBhvr>
                                      <p:tavLst>
                                        <p:tav tm="0">
                                          <p:val>
                                            <p:strVal val="ppt_y"/>
                                          </p:val>
                                        </p:tav>
                                        <p:tav tm="100000">
                                          <p:val>
                                            <p:strVal val="1+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ppt_x"/>
                                          </p:val>
                                        </p:tav>
                                      </p:tavLst>
                                    </p:anim>
                                    <p:anim calcmode="lin" valueType="num">
                                      <p:cBhvr additive="base">
                                        <p:cTn id="39" dur="500"/>
                                        <p:tgtEl>
                                          <p:spTgt spid="9"/>
                                        </p:tgtEl>
                                        <p:attrNameLst>
                                          <p:attrName>ppt_y</p:attrName>
                                        </p:attrNameLst>
                                      </p:cBhvr>
                                      <p:tavLst>
                                        <p:tav tm="0">
                                          <p:val>
                                            <p:strVal val="ppt_y"/>
                                          </p:val>
                                        </p:tav>
                                        <p:tav tm="100000">
                                          <p:val>
                                            <p:strVal val="1+ppt_h/2"/>
                                          </p:val>
                                        </p:tav>
                                      </p:tavLst>
                                    </p:anim>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nodeType="clickEffect">
                                  <p:stCondLst>
                                    <p:cond delay="0"/>
                                  </p:stCondLst>
                                  <p:childTnLst>
                                    <p:anim calcmode="lin" valueType="num">
                                      <p:cBhvr additive="base">
                                        <p:cTn id="57" dur="500"/>
                                        <p:tgtEl>
                                          <p:spTgt spid="10"/>
                                        </p:tgtEl>
                                        <p:attrNameLst>
                                          <p:attrName>ppt_x</p:attrName>
                                        </p:attrNameLst>
                                      </p:cBhvr>
                                      <p:tavLst>
                                        <p:tav tm="0">
                                          <p:val>
                                            <p:strVal val="ppt_x"/>
                                          </p:val>
                                        </p:tav>
                                        <p:tav tm="100000">
                                          <p:val>
                                            <p:strVal val="ppt_x"/>
                                          </p:val>
                                        </p:tav>
                                      </p:tavLst>
                                    </p:anim>
                                    <p:anim calcmode="lin" valueType="num">
                                      <p:cBhvr additive="base">
                                        <p:cTn id="58" dur="500"/>
                                        <p:tgtEl>
                                          <p:spTgt spid="10"/>
                                        </p:tgtEl>
                                        <p:attrNameLst>
                                          <p:attrName>ppt_y</p:attrName>
                                        </p:attrNameLst>
                                      </p:cBhvr>
                                      <p:tavLst>
                                        <p:tav tm="0">
                                          <p:val>
                                            <p:strVal val="ppt_y"/>
                                          </p:val>
                                        </p:tav>
                                        <p:tav tm="100000">
                                          <p:val>
                                            <p:strVal val="1+ppt_h/2"/>
                                          </p:val>
                                        </p:tav>
                                      </p:tavLst>
                                    </p:anim>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rgbClr val="157DFB"/>
        </a:solidFill>
      </a:spPr>
      <a:bodyPr rtlCol="0" anchor="ctr"/>
      <a:lstStyle>
        <a:defPPr algn="ctr">
          <a:defRPr sz="4800" dirty="0" smtClean="0">
            <a:cs typeface="B Nazanin" pitchFamily="2" charset="-7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1188</TotalTime>
  <Words>1915</Words>
  <Application>Microsoft Office PowerPoint</Application>
  <PresentationFormat>On-screen Show (4:3)</PresentationFormat>
  <Paragraphs>159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www.IRWIT.com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Gsoft Group</dc:creator>
  <cp:lastModifiedBy>Gsoft Group</cp:lastModifiedBy>
  <cp:revision>125</cp:revision>
  <dcterms:created xsi:type="dcterms:W3CDTF">2002-01-01T16:14:24Z</dcterms:created>
  <dcterms:modified xsi:type="dcterms:W3CDTF">2002-01-04T19:52:27Z</dcterms:modified>
</cp:coreProperties>
</file>