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35" r:id="rId1"/>
  </p:sldMasterIdLst>
  <p:notesMasterIdLst>
    <p:notesMasterId r:id="rId16"/>
  </p:notesMasterIdLst>
  <p:handoutMasterIdLst>
    <p:handoutMasterId r:id="rId17"/>
  </p:handoutMasterIdLst>
  <p:sldIdLst>
    <p:sldId id="300" r:id="rId2"/>
    <p:sldId id="259" r:id="rId3"/>
    <p:sldId id="295" r:id="rId4"/>
    <p:sldId id="288" r:id="rId5"/>
    <p:sldId id="281" r:id="rId6"/>
    <p:sldId id="282" r:id="rId7"/>
    <p:sldId id="283" r:id="rId8"/>
    <p:sldId id="284" r:id="rId9"/>
    <p:sldId id="298" r:id="rId10"/>
    <p:sldId id="296" r:id="rId11"/>
    <p:sldId id="299" r:id="rId12"/>
    <p:sldId id="297" r:id="rId13"/>
    <p:sldId id="301" r:id="rId14"/>
    <p:sldId id="30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CC93D-E52E-4D84-901B-11D7331DD495}">
          <p14:sldIdLst>
            <p14:sldId id="300"/>
            <p14:sldId id="259"/>
            <p14:sldId id="295"/>
          </p14:sldIdLst>
        </p14:section>
        <p14:section name="Overview and Objectives" id="{ABA716BF-3A5C-4ADB-94C9-CFEF84EBA240}">
          <p14:sldIdLst>
            <p14:sldId id="288"/>
            <p14:sldId id="281"/>
            <p14:sldId id="282"/>
            <p14:sldId id="283"/>
            <p14:sldId id="284"/>
            <p14:sldId id="298"/>
            <p14:sldId id="296"/>
            <p14:sldId id="299"/>
            <p14:sldId id="297"/>
            <p14:sldId id="301"/>
            <p14:sldId id="30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62" autoAdjust="0"/>
    <p:restoredTop sz="99424" autoAdjust="0"/>
  </p:normalViewPr>
  <p:slideViewPr>
    <p:cSldViewPr>
      <p:cViewPr>
        <p:scale>
          <a:sx n="75" d="100"/>
          <a:sy n="75" d="100"/>
        </p:scale>
        <p:origin x="-1458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386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305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This is another option</a:t>
            </a:r>
            <a:r>
              <a:rPr lang="en-US" sz="1200" baseline="0" dirty="0" smtClean="0"/>
              <a:t> for an Overview slides using transitions.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4814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  <p:sldLayoutId id="2147483947" r:id="rId12"/>
    <p:sldLayoutId id="2147483948" r:id="rId13"/>
    <p:sldLayoutId id="2147483949" r:id="rId14"/>
    <p:sldLayoutId id="2147483650" r:id="rId15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7200" dirty="0" smtClean="0">
                <a:latin typeface="Andalus" pitchFamily="18" charset="-78"/>
                <a:cs typeface="Andalus" pitchFamily="18" charset="-78"/>
              </a:rPr>
              <a:t>بسم الله الرحمن الرحیم</a:t>
            </a:r>
            <a:endParaRPr lang="en-US" sz="72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90600" y="2743200"/>
            <a:ext cx="7772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2800" dirty="0" smtClean="0">
                <a:cs typeface="2  Badr" pitchFamily="2" charset="-78"/>
              </a:rPr>
              <a:t>1-میزان </a:t>
            </a:r>
            <a:r>
              <a:rPr lang="fa-IR" sz="2800" dirty="0">
                <a:cs typeface="2  Badr" pitchFamily="2" charset="-78"/>
              </a:rPr>
              <a:t>ساعات تدریس ماده درسی در هفته </a:t>
            </a:r>
          </a:p>
          <a:p>
            <a:pPr algn="r"/>
            <a:r>
              <a:rPr lang="fa-IR" sz="2800" dirty="0">
                <a:cs typeface="2  Badr" pitchFamily="2" charset="-78"/>
              </a:rPr>
              <a:t>2- مشخص کردن روزهای تدریس ماده درسی در برنامه</a:t>
            </a:r>
            <a:endParaRPr lang="en-US" sz="2800" dirty="0">
              <a:cs typeface="2  Badr" pitchFamily="2" charset="-78"/>
            </a:endParaRPr>
          </a:p>
          <a:p>
            <a:pPr algn="r"/>
            <a:r>
              <a:rPr lang="fa-IR" sz="2800" dirty="0">
                <a:cs typeface="2  Badr" pitchFamily="2" charset="-78"/>
              </a:rPr>
              <a:t>3-مشخص کردن تعداد جلسات خالص با توجه به تعطیلات احتمالی </a:t>
            </a:r>
          </a:p>
          <a:p>
            <a:pPr algn="r"/>
            <a:r>
              <a:rPr lang="fa-IR" sz="2800" dirty="0">
                <a:cs typeface="2  Badr" pitchFamily="2" charset="-78"/>
              </a:rPr>
              <a:t>4-مشخص کردن سهم تدریس در هر جلسه</a:t>
            </a:r>
            <a:endParaRPr lang="en-US" sz="2800" dirty="0">
              <a:cs typeface="2  Bad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0" y="1447800"/>
            <a:ext cx="439248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200" dirty="0" smtClean="0">
                <a:cs typeface="2  Koodak" pitchFamily="2" charset="-78"/>
              </a:rPr>
              <a:t>عناصر طرح درس سالانه</a:t>
            </a:r>
            <a:endParaRPr lang="fa-IR" sz="3200" dirty="0">
              <a:cs typeface="2  Koodak" pitchFamily="2" charset="-7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758079"/>
              </p:ext>
            </p:extLst>
          </p:nvPr>
        </p:nvGraphicFramePr>
        <p:xfrm>
          <a:off x="228600" y="5029200"/>
          <a:ext cx="8534400" cy="124968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853440"/>
                <a:gridCol w="853440"/>
                <a:gridCol w="853440"/>
                <a:gridCol w="853440"/>
                <a:gridCol w="853440"/>
                <a:gridCol w="853440"/>
                <a:gridCol w="853440"/>
                <a:gridCol w="853440"/>
                <a:gridCol w="853440"/>
                <a:gridCol w="853440"/>
              </a:tblGrid>
              <a:tr h="8382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2  Koodak" pitchFamily="2" charset="-78"/>
                        </a:rPr>
                        <a:t>فعالیت</a:t>
                      </a:r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2  Koodak" pitchFamily="2" charset="-78"/>
                        </a:rPr>
                        <a:t>هدف</a:t>
                      </a:r>
                      <a:r>
                        <a:rPr lang="fa-IR" baseline="0" dirty="0" smtClean="0">
                          <a:cs typeface="2  Koodak" pitchFamily="2" charset="-78"/>
                        </a:rPr>
                        <a:t> کلی</a:t>
                      </a:r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2  Koodak" pitchFamily="2" charset="-78"/>
                        </a:rPr>
                        <a:t>موضوع</a:t>
                      </a:r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2  Koodak" pitchFamily="2" charset="-78"/>
                        </a:rPr>
                        <a:t>صفحه</a:t>
                      </a:r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2  Koodak" pitchFamily="2" charset="-78"/>
                        </a:rPr>
                        <a:t>درس</a:t>
                      </a:r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2  Koodak" pitchFamily="2" charset="-78"/>
                        </a:rPr>
                        <a:t>بخش</a:t>
                      </a:r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2  Koodak" pitchFamily="2" charset="-78"/>
                        </a:rPr>
                        <a:t>تاریخ</a:t>
                      </a:r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2  Koodak" pitchFamily="2" charset="-78"/>
                        </a:rPr>
                        <a:t>جلسه</a:t>
                      </a:r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2  Koodak" pitchFamily="2" charset="-78"/>
                        </a:rPr>
                        <a:t>هفته</a:t>
                      </a:r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2  Koodak" pitchFamily="2" charset="-78"/>
                        </a:rPr>
                        <a:t>ماه</a:t>
                      </a:r>
                      <a:endParaRPr lang="en-US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09826">
                <a:tc>
                  <a:txBody>
                    <a:bodyPr/>
                    <a:lstStyle/>
                    <a:p>
                      <a:pPr algn="ctr"/>
                      <a:endParaRPr lang="fa-IR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 smtClean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09826">
                <a:tc>
                  <a:txBody>
                    <a:bodyPr/>
                    <a:lstStyle/>
                    <a:p>
                      <a:pPr algn="ctr"/>
                      <a:endParaRPr lang="fa-IR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 smtClean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09826">
                <a:tc>
                  <a:txBody>
                    <a:bodyPr/>
                    <a:lstStyle/>
                    <a:p>
                      <a:pPr algn="ctr"/>
                      <a:endParaRPr lang="fa-IR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a-IR" dirty="0" smtClean="0">
                        <a:cs typeface="2  Koodak" pitchFamily="2" charset="-78"/>
                      </a:endParaRPr>
                    </a:p>
                  </a:txBody>
                  <a:tcPr marL="19050" marR="19050" marT="19050" marB="1905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14571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91000" y="990600"/>
            <a:ext cx="381642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Koodak" pitchFamily="2" charset="-78"/>
              </a:rPr>
              <a:t>طرح درس روزانه</a:t>
            </a:r>
            <a:endParaRPr lang="fa-I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Koodak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895601"/>
            <a:ext cx="91440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2800" b="1" dirty="0" smtClean="0">
                <a:cs typeface="2  Badr" pitchFamily="2" charset="-78"/>
              </a:rPr>
              <a:t>برنامه </a:t>
            </a:r>
            <a:r>
              <a:rPr lang="fa-IR" sz="2800" b="1" dirty="0">
                <a:cs typeface="2  Badr" pitchFamily="2" charset="-78"/>
              </a:rPr>
              <a:t>ای مدون وسنجیده برای یک موضوع  (در کلاسهای تک پایه </a:t>
            </a:r>
            <a:r>
              <a:rPr lang="fa-IR" sz="2800" b="1" dirty="0" smtClean="0">
                <a:cs typeface="2  Badr" pitchFamily="2" charset="-78"/>
              </a:rPr>
              <a:t>)</a:t>
            </a:r>
          </a:p>
          <a:p>
            <a:pPr algn="r"/>
            <a:endParaRPr lang="fa-IR" sz="2800" b="1" dirty="0" smtClean="0">
              <a:cs typeface="2  Badr" pitchFamily="2" charset="-78"/>
            </a:endParaRPr>
          </a:p>
          <a:p>
            <a:pPr algn="r"/>
            <a:r>
              <a:rPr lang="fa-IR" sz="2800" b="1" dirty="0" smtClean="0">
                <a:cs typeface="2  Badr" pitchFamily="2" charset="-78"/>
              </a:rPr>
              <a:t>و چند موضوع(در </a:t>
            </a:r>
            <a:r>
              <a:rPr lang="fa-IR" sz="2800" b="1" dirty="0">
                <a:cs typeface="2  Badr" pitchFamily="2" charset="-78"/>
              </a:rPr>
              <a:t>کلاس های چند پایه) در طول یک </a:t>
            </a:r>
            <a:r>
              <a:rPr lang="fa-IR" sz="2800" b="1" dirty="0" smtClean="0">
                <a:cs typeface="2  Badr" pitchFamily="2" charset="-78"/>
              </a:rPr>
              <a:t>روز </a:t>
            </a:r>
            <a:r>
              <a:rPr lang="fa-IR" sz="2800" b="1" dirty="0">
                <a:cs typeface="2  Badr" pitchFamily="2" charset="-78"/>
              </a:rPr>
              <a:t>تدریس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51713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114800" y="762000"/>
            <a:ext cx="3962000" cy="838200"/>
          </a:xfrm>
          <a:prstGeom prst="rect">
            <a:avLst/>
          </a:prstGeom>
        </p:spPr>
        <p:txBody>
          <a:bodyPr/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3600" dirty="0" smtClean="0">
                <a:solidFill>
                  <a:schemeClr val="tx1"/>
                </a:solidFill>
                <a:cs typeface="2  Koodak" pitchFamily="2" charset="-78"/>
              </a:rPr>
              <a:t>عناصر طرح درس روزانه</a:t>
            </a:r>
            <a:endParaRPr lang="en-US" sz="3600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1873240"/>
            <a:ext cx="5486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>
              <a:lnSpc>
                <a:spcPct val="150000"/>
              </a:lnSpc>
            </a:pPr>
            <a:r>
              <a:rPr lang="fa-IR" sz="2400" b="1" i="1" dirty="0" smtClean="0">
                <a:cs typeface="2  Badr" pitchFamily="2" charset="-78"/>
              </a:rPr>
              <a:t>و</a:t>
            </a:r>
            <a:r>
              <a:rPr lang="fa-IR" sz="2400" b="1" i="1" dirty="0">
                <a:cs typeface="2  Badr" pitchFamily="2" charset="-78"/>
              </a:rPr>
              <a:t>: </a:t>
            </a:r>
            <a:r>
              <a:rPr lang="fa-IR" sz="2400" dirty="0">
                <a:cs typeface="2  Badr" pitchFamily="2" charset="-78"/>
              </a:rPr>
              <a:t>مراحل تدريس:</a:t>
            </a:r>
            <a:endParaRPr lang="en-US" sz="2400" dirty="0">
              <a:cs typeface="2  Badr" pitchFamily="2" charset="-78"/>
            </a:endParaRPr>
          </a:p>
          <a:p>
            <a:pPr eaLnBrk="0" hangingPunct="0">
              <a:lnSpc>
                <a:spcPct val="150000"/>
              </a:lnSpc>
            </a:pPr>
            <a:r>
              <a:rPr lang="fa-IR" sz="2400" dirty="0" smtClean="0">
                <a:cs typeface="2  Badr" pitchFamily="2" charset="-78"/>
              </a:rPr>
              <a:t>ـ </a:t>
            </a:r>
            <a:r>
              <a:rPr lang="fa-IR" sz="2400" dirty="0">
                <a:cs typeface="2  Badr" pitchFamily="2" charset="-78"/>
              </a:rPr>
              <a:t>آماده‌سازي (حضوروغياب، خلاصه درس قبلي و...)</a:t>
            </a:r>
            <a:endParaRPr lang="en-US" sz="2400" dirty="0">
              <a:cs typeface="2  Badr" pitchFamily="2" charset="-78"/>
            </a:endParaRPr>
          </a:p>
          <a:p>
            <a:pPr eaLnBrk="0" hangingPunct="0">
              <a:lnSpc>
                <a:spcPct val="150000"/>
              </a:lnSpc>
            </a:pPr>
            <a:r>
              <a:rPr lang="fa-IR" sz="2400" b="1" i="1" dirty="0" smtClean="0">
                <a:cs typeface="2  Badr" pitchFamily="2" charset="-78"/>
              </a:rPr>
              <a:t>- </a:t>
            </a:r>
            <a:r>
              <a:rPr lang="fa-IR" sz="2400" dirty="0">
                <a:cs typeface="2  Badr" pitchFamily="2" charset="-78"/>
              </a:rPr>
              <a:t>معرفي درس </a:t>
            </a:r>
            <a:r>
              <a:rPr lang="fa-IR" sz="2400" dirty="0" smtClean="0">
                <a:cs typeface="2  Badr" pitchFamily="2" charset="-78"/>
              </a:rPr>
              <a:t>جديد</a:t>
            </a:r>
            <a:r>
              <a:rPr lang="en-US" sz="2400" dirty="0" smtClean="0">
                <a:cs typeface="2  Badr" pitchFamily="2" charset="-78"/>
              </a:rPr>
              <a:t> </a:t>
            </a:r>
            <a:r>
              <a:rPr lang="fa-IR" sz="2400" dirty="0" smtClean="0">
                <a:cs typeface="2  Badr" pitchFamily="2" charset="-78"/>
              </a:rPr>
              <a:t>- </a:t>
            </a:r>
            <a:r>
              <a:rPr lang="fa-IR" sz="2400" dirty="0">
                <a:cs typeface="2  Badr" pitchFamily="2" charset="-78"/>
              </a:rPr>
              <a:t>ارائه درس جديد</a:t>
            </a:r>
          </a:p>
          <a:p>
            <a:pPr>
              <a:lnSpc>
                <a:spcPct val="150000"/>
              </a:lnSpc>
            </a:pPr>
            <a:r>
              <a:rPr lang="fa-IR" sz="2400" b="1" i="1" dirty="0" smtClean="0">
                <a:cs typeface="2  Badr" pitchFamily="2" charset="-78"/>
              </a:rPr>
              <a:t>- </a:t>
            </a:r>
            <a:r>
              <a:rPr lang="fa-IR" sz="2400" dirty="0">
                <a:cs typeface="2  Badr" pitchFamily="2" charset="-78"/>
              </a:rPr>
              <a:t>تمرين هاي مستقل براي نيل به عملكرد مطلوب يادگيري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cs typeface="2  Badr" pitchFamily="2" charset="-78"/>
              </a:rPr>
              <a:t>-</a:t>
            </a:r>
            <a:r>
              <a:rPr lang="fa-IR" sz="2400" b="1" i="1" dirty="0" smtClean="0">
                <a:cs typeface="2  Badr" pitchFamily="2" charset="-78"/>
              </a:rPr>
              <a:t> </a:t>
            </a:r>
            <a:r>
              <a:rPr lang="fa-IR" sz="2400" dirty="0" smtClean="0">
                <a:cs typeface="2  Badr" pitchFamily="2" charset="-78"/>
              </a:rPr>
              <a:t>خلاصه</a:t>
            </a:r>
            <a:r>
              <a:rPr lang="fa-IR" sz="2400" dirty="0">
                <a:cs typeface="2  Badr" pitchFamily="2" charset="-78"/>
              </a:rPr>
              <a:t>، جمع‌بندي و </a:t>
            </a:r>
            <a:r>
              <a:rPr lang="fa-IR" sz="2400" dirty="0" smtClean="0">
                <a:cs typeface="2  Badr" pitchFamily="2" charset="-78"/>
              </a:rPr>
              <a:t>اختتام</a:t>
            </a:r>
          </a:p>
        </p:txBody>
      </p:sp>
      <p:sp>
        <p:nvSpPr>
          <p:cNvPr id="8" name="Rectangle 7"/>
          <p:cNvSpPr/>
          <p:nvPr/>
        </p:nvSpPr>
        <p:spPr>
          <a:xfrm>
            <a:off x="4267200" y="1873240"/>
            <a:ext cx="4572000" cy="28161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eaLnBrk="0" hangingPunct="0">
              <a:lnSpc>
                <a:spcPct val="150000"/>
              </a:lnSpc>
            </a:pPr>
            <a:r>
              <a:rPr lang="fa-IR" sz="2400" b="1" i="1" dirty="0" smtClean="0">
                <a:cs typeface="2  Badr" pitchFamily="2" charset="-78"/>
              </a:rPr>
              <a:t>الف: </a:t>
            </a:r>
            <a:r>
              <a:rPr lang="fa-IR" sz="2400" dirty="0" smtClean="0">
                <a:cs typeface="2  Badr" pitchFamily="2" charset="-78"/>
              </a:rPr>
              <a:t>موضوع تدریس</a:t>
            </a:r>
          </a:p>
          <a:p>
            <a:pPr algn="r" eaLnBrk="0" hangingPunct="0">
              <a:lnSpc>
                <a:spcPct val="150000"/>
              </a:lnSpc>
            </a:pPr>
            <a:r>
              <a:rPr lang="fa-IR" sz="2400" b="1" i="1" dirty="0" smtClean="0">
                <a:cs typeface="2  Badr" pitchFamily="2" charset="-78"/>
              </a:rPr>
              <a:t>ب: </a:t>
            </a:r>
            <a:r>
              <a:rPr lang="fa-IR" sz="2400" dirty="0" smtClean="0">
                <a:cs typeface="2  Badr" pitchFamily="2" charset="-78"/>
              </a:rPr>
              <a:t>مخاطبان</a:t>
            </a:r>
          </a:p>
          <a:p>
            <a:pPr algn="r" eaLnBrk="0" hangingPunct="0">
              <a:lnSpc>
                <a:spcPct val="150000"/>
              </a:lnSpc>
            </a:pPr>
            <a:r>
              <a:rPr lang="fa-IR" sz="2400" b="1" i="1" dirty="0" smtClean="0">
                <a:cs typeface="2  Badr" pitchFamily="2" charset="-78"/>
              </a:rPr>
              <a:t>ج: </a:t>
            </a:r>
            <a:r>
              <a:rPr lang="fa-IR" sz="2400" dirty="0" smtClean="0">
                <a:cs typeface="2  Badr" pitchFamily="2" charset="-78"/>
              </a:rPr>
              <a:t>زمان</a:t>
            </a:r>
          </a:p>
          <a:p>
            <a:pPr algn="r" eaLnBrk="0" hangingPunct="0">
              <a:lnSpc>
                <a:spcPct val="150000"/>
              </a:lnSpc>
            </a:pPr>
            <a:r>
              <a:rPr lang="fa-IR" sz="2400" b="1" i="1" dirty="0" smtClean="0">
                <a:cs typeface="2  Badr" pitchFamily="2" charset="-78"/>
              </a:rPr>
              <a:t>د: </a:t>
            </a:r>
            <a:r>
              <a:rPr lang="fa-IR" sz="2400" dirty="0" smtClean="0">
                <a:cs typeface="2  Badr" pitchFamily="2" charset="-78"/>
              </a:rPr>
              <a:t>هدف كلي</a:t>
            </a:r>
          </a:p>
          <a:p>
            <a:pPr algn="r" eaLnBrk="0" hangingPunct="0">
              <a:lnSpc>
                <a:spcPct val="150000"/>
              </a:lnSpc>
            </a:pPr>
            <a:r>
              <a:rPr lang="fa-IR" sz="2400" b="1" i="1" dirty="0" smtClean="0">
                <a:cs typeface="2  Badr" pitchFamily="2" charset="-78"/>
              </a:rPr>
              <a:t>ه: </a:t>
            </a:r>
            <a:r>
              <a:rPr lang="fa-IR" sz="2400" dirty="0" smtClean="0">
                <a:cs typeface="2  Badr" pitchFamily="2" charset="-78"/>
              </a:rPr>
              <a:t>هدف هاي عینی</a:t>
            </a:r>
            <a:endParaRPr lang="en-US" dirty="0">
              <a:cs typeface="2  Badr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5334000"/>
            <a:ext cx="815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400" b="1" i="1" dirty="0" smtClean="0">
                <a:cs typeface="2  Badr" pitchFamily="2" charset="-78"/>
              </a:rPr>
              <a:t> ز: </a:t>
            </a:r>
            <a:r>
              <a:rPr lang="fa-IR" sz="2400" dirty="0" smtClean="0">
                <a:cs typeface="2  Badr" pitchFamily="2" charset="-78"/>
              </a:rPr>
              <a:t>زمان مورد نياز، روش هاي تدريس و مواد آموزشي لازم براي هر مرحله از تدريس</a:t>
            </a:r>
          </a:p>
          <a:p>
            <a:pPr algn="r">
              <a:lnSpc>
                <a:spcPct val="150000"/>
              </a:lnSpc>
            </a:pPr>
            <a:r>
              <a:rPr lang="fa-IR" sz="2400" b="1" i="1" dirty="0" smtClean="0">
                <a:cs typeface="2  Badr" pitchFamily="2" charset="-78"/>
              </a:rPr>
              <a:t>ح: </a:t>
            </a:r>
            <a:r>
              <a:rPr lang="fa-IR" sz="2400" dirty="0" smtClean="0">
                <a:cs typeface="2  Badr" pitchFamily="2" charset="-78"/>
              </a:rPr>
              <a:t>نحوه ارزشيابي از هدف كلي درس </a:t>
            </a:r>
            <a:endParaRPr lang="en-US" sz="2400" dirty="0">
              <a:cs typeface="2  Bad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8714571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685800" y="762000"/>
            <a:ext cx="8077200" cy="1371600"/>
          </a:xfrm>
          <a:prstGeom prst="rect">
            <a:avLst/>
          </a:prstGeom>
        </p:spPr>
        <p:txBody>
          <a:bodyPr vert="horz" lIns="0" rIns="0" bIns="0" anchor="t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5400" b="1" i="0" u="none" strike="noStrike" kern="1200" cap="small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2  Koodak" pitchFamily="2" charset="-78"/>
              </a:rPr>
              <a:t>تجربيات ياددهي- يادگيري موفق در اجراي طرح درس </a:t>
            </a:r>
            <a:endParaRPr kumimoji="0" lang="en-US" sz="5400" b="1" i="0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2  Koodak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00200" y="2286000"/>
            <a:ext cx="7162800" cy="3861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000" dirty="0" smtClean="0">
                <a:cs typeface="2  Badr" pitchFamily="2" charset="-78"/>
              </a:rPr>
              <a:t>حضور </a:t>
            </a:r>
            <a:r>
              <a:rPr lang="fa-IR" sz="2000" dirty="0">
                <a:cs typeface="2  Badr" pitchFamily="2" charset="-78"/>
              </a:rPr>
              <a:t>به موقع مدرس در كلاس درس </a:t>
            </a:r>
          </a:p>
          <a:p>
            <a:pPr algn="r">
              <a:lnSpc>
                <a:spcPct val="150000"/>
              </a:lnSpc>
            </a:pPr>
            <a:r>
              <a:rPr lang="fa-IR" sz="2000" dirty="0">
                <a:cs typeface="2  Badr" pitchFamily="2" charset="-78"/>
              </a:rPr>
              <a:t>اجراي ارزيابي تشخيصي، توجه به تجارب قبلی مخاطبان و بیان انتظارات به صورت شفاف</a:t>
            </a:r>
          </a:p>
          <a:p>
            <a:pPr algn="r">
              <a:lnSpc>
                <a:spcPct val="150000"/>
              </a:lnSpc>
            </a:pPr>
            <a:r>
              <a:rPr lang="fa-IR" sz="2000" dirty="0">
                <a:cs typeface="2  Badr" pitchFamily="2" charset="-78"/>
              </a:rPr>
              <a:t>آماده سازي و حصول اطمينان از يادگيري درس جلسه قبلي</a:t>
            </a:r>
            <a:endParaRPr lang="en-US" sz="2000" dirty="0">
              <a:cs typeface="2  Badr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sz="2000" dirty="0" smtClean="0">
                <a:cs typeface="2  Badr" pitchFamily="2" charset="-78"/>
              </a:rPr>
              <a:t>آمادگي </a:t>
            </a:r>
            <a:r>
              <a:rPr lang="fa-IR" sz="2000" dirty="0">
                <a:cs typeface="2  Badr" pitchFamily="2" charset="-78"/>
              </a:rPr>
              <a:t>قبل از ورود به كلاس </a:t>
            </a:r>
            <a:endParaRPr lang="en-US" sz="2000" dirty="0" smtClean="0">
              <a:cs typeface="2  Badr" pitchFamily="2" charset="-78"/>
            </a:endParaRPr>
          </a:p>
          <a:p>
            <a:pPr algn="r" eaLnBrk="0" hangingPunct="0">
              <a:lnSpc>
                <a:spcPct val="150000"/>
              </a:lnSpc>
              <a:tabLst>
                <a:tab pos="228600" algn="l"/>
                <a:tab pos="1196975" algn="l"/>
              </a:tabLst>
            </a:pPr>
            <a:r>
              <a:rPr lang="fa-IR" sz="2000" dirty="0">
                <a:cs typeface="2  Badr" pitchFamily="2" charset="-78"/>
              </a:rPr>
              <a:t>درنظر گرفتن فرصت هاي يكسان براي دانشجويان و ترغیب آنان به صحبت کردن در کلاس</a:t>
            </a:r>
          </a:p>
          <a:p>
            <a:pPr algn="r" eaLnBrk="0" hangingPunct="0">
              <a:lnSpc>
                <a:spcPct val="150000"/>
              </a:lnSpc>
              <a:tabLst>
                <a:tab pos="228600" algn="l"/>
                <a:tab pos="1196975" algn="l"/>
              </a:tabLst>
            </a:pPr>
            <a:r>
              <a:rPr lang="fa-IR" sz="2000" dirty="0">
                <a:cs typeface="2  Badr" pitchFamily="2" charset="-78"/>
              </a:rPr>
              <a:t>تاکید بر تعامل و کارگروهی و استفاده از مشاركت دانشجويان در تدریس</a:t>
            </a:r>
          </a:p>
          <a:p>
            <a:pPr algn="r" eaLnBrk="0" hangingPunct="0">
              <a:lnSpc>
                <a:spcPct val="150000"/>
              </a:lnSpc>
              <a:tabLst>
                <a:tab pos="228600" algn="l"/>
                <a:tab pos="1196975" algn="l"/>
              </a:tabLst>
            </a:pPr>
            <a:r>
              <a:rPr lang="fa-IR" sz="2000" dirty="0">
                <a:cs typeface="2  Badr" pitchFamily="2" charset="-78"/>
              </a:rPr>
              <a:t> بيان مطالب به زباني ساده و عدم روخواني مطالب و كاهش اتكاء به كتاب و يادداشت‌ها</a:t>
            </a:r>
          </a:p>
          <a:p>
            <a:pPr algn="r" eaLnBrk="0" hangingPunct="0">
              <a:lnSpc>
                <a:spcPct val="150000"/>
              </a:lnSpc>
              <a:tabLst>
                <a:tab pos="228600" algn="l"/>
                <a:tab pos="1196975" algn="l"/>
              </a:tabLst>
            </a:pPr>
            <a:r>
              <a:rPr lang="fa-IR" sz="2000" dirty="0">
                <a:cs typeface="2  Badr" pitchFamily="2" charset="-78"/>
              </a:rPr>
              <a:t>تاکيد بر مسئله محوری وترغيب دانشجويان به یادگیری در طول </a:t>
            </a:r>
            <a:r>
              <a:rPr lang="fa-IR" sz="2000" dirty="0" smtClean="0">
                <a:cs typeface="2  Badr" pitchFamily="2" charset="-78"/>
              </a:rPr>
              <a:t>ترم</a:t>
            </a:r>
            <a:endParaRPr lang="fa-IR" sz="2000" dirty="0">
              <a:cs typeface="2  Badr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51713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438400" y="3429000"/>
            <a:ext cx="4495800" cy="8382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92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5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2  Koodak" pitchFamily="2" charset="-78"/>
              </a:rPr>
              <a:t>با تشکر از توجه شما</a:t>
            </a:r>
            <a:endParaRPr kumimoji="0" lang="fa-IR" sz="56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2 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8714571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43000" y="838200"/>
            <a:ext cx="8001000" cy="97457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fa-IR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Koodak" pitchFamily="2" charset="-78"/>
              </a:rPr>
              <a:t>طرح درس </a:t>
            </a:r>
            <a:r>
              <a:rPr lang="fa-IR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Koodak" pitchFamily="2" charset="-78"/>
              </a:rPr>
              <a:t>و</a:t>
            </a:r>
            <a:br>
              <a:rPr lang="fa-IR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Koodak" pitchFamily="2" charset="-78"/>
              </a:rPr>
            </a:br>
            <a:r>
              <a:rPr lang="fa-IR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Koodak" pitchFamily="2" charset="-78"/>
              </a:rPr>
              <a:t>تجربه </a:t>
            </a:r>
            <a:r>
              <a:rPr lang="fa-IR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Koodak" pitchFamily="2" charset="-78"/>
              </a:rPr>
              <a:t>هاي ياددهي- </a:t>
            </a:r>
            <a:r>
              <a:rPr lang="fa-IR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Koodak" pitchFamily="2" charset="-78"/>
              </a:rPr>
              <a:t>يادگيري</a:t>
            </a:r>
            <a:endParaRPr lang="fa-IR" b="0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Koodak" pitchFamily="2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657600" y="3200400"/>
            <a:ext cx="4772528" cy="990600"/>
          </a:xfrm>
        </p:spPr>
        <p:txBody>
          <a:bodyPr>
            <a:noAutofit/>
          </a:bodyPr>
          <a:lstStyle/>
          <a:p>
            <a:r>
              <a:rPr lang="fa-IR" sz="3600" dirty="0" smtClean="0">
                <a:latin typeface="+mn-lt"/>
                <a:cs typeface="2  Arabic Style" pitchFamily="2" charset="-78"/>
              </a:rPr>
              <a:t>مجید مومنی</a:t>
            </a:r>
          </a:p>
          <a:p>
            <a:r>
              <a:rPr lang="fa-IR" sz="3600" dirty="0" smtClean="0">
                <a:latin typeface="+mn-lt"/>
                <a:cs typeface="2  Arabic Style" pitchFamily="2" charset="-78"/>
              </a:rPr>
              <a:t>محمدرضا عادل خانی</a:t>
            </a:r>
          </a:p>
          <a:p>
            <a:r>
              <a:rPr lang="fa-IR" sz="3600" smtClean="0">
                <a:latin typeface="+mn-lt"/>
                <a:cs typeface="2  Arabic Style" pitchFamily="2" charset="-78"/>
              </a:rPr>
              <a:t>دانشگاه تربیت دبیر شهید رجایی</a:t>
            </a:r>
          </a:p>
          <a:p>
            <a:r>
              <a:rPr lang="fa-IR" sz="3600" smtClean="0">
                <a:latin typeface="+mn-lt"/>
                <a:cs typeface="2  Arabic Style" pitchFamily="2" charset="-78"/>
              </a:rPr>
              <a:t>ورودی </a:t>
            </a:r>
            <a:r>
              <a:rPr lang="fa-IR" sz="3600" dirty="0" smtClean="0">
                <a:latin typeface="+mn-lt"/>
                <a:cs typeface="2  Arabic Style" pitchFamily="2" charset="-78"/>
              </a:rPr>
              <a:t>بهمن 91</a:t>
            </a:r>
          </a:p>
          <a:p>
            <a:r>
              <a:rPr lang="fa-IR" sz="3600" dirty="0" smtClean="0">
                <a:latin typeface="+mn-lt"/>
                <a:cs typeface="2  Arabic Style" pitchFamily="2" charset="-78"/>
              </a:rPr>
              <a:t>رشته فیزیک</a:t>
            </a:r>
            <a:endParaRPr lang="en-US" sz="3600" dirty="0">
              <a:latin typeface="+mn-lt"/>
              <a:cs typeface="2  Arabic Style" pitchFamily="2" charset="-78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/>
          <p:cNvSpPr txBox="1">
            <a:spLocks/>
          </p:cNvSpPr>
          <p:nvPr/>
        </p:nvSpPr>
        <p:spPr>
          <a:xfrm>
            <a:off x="2590800" y="1524000"/>
            <a:ext cx="5184576" cy="9300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2500" lnSpcReduction="10000"/>
          </a:bodyPr>
          <a:lstStyle>
            <a:lvl1pPr algn="r" defTabSz="914400" rtl="1" eaLnBrk="1" latinLnBrk="0" hangingPunct="1">
              <a:spcBef>
                <a:spcPct val="0"/>
              </a:spcBef>
              <a:buNone/>
              <a:defRPr sz="4400" b="1" kern="1200" cap="small" baseline="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Koodak" pitchFamily="2" charset="-78"/>
              </a:rPr>
              <a:t>رويكردهاي ياددهي- يادگيري</a:t>
            </a:r>
            <a:endParaRPr lang="fa-I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Koodak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0200" y="3505200"/>
            <a:ext cx="2063729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800" dirty="0" smtClean="0">
                <a:cs typeface="2  Koodak" pitchFamily="2" charset="-78"/>
              </a:rPr>
              <a:t>انفرادی</a:t>
            </a:r>
          </a:p>
          <a:p>
            <a:pPr algn="r">
              <a:lnSpc>
                <a:spcPct val="150000"/>
              </a:lnSpc>
            </a:pPr>
            <a:r>
              <a:rPr lang="fa-IR" sz="2800" dirty="0" smtClean="0">
                <a:cs typeface="2  Koodak" pitchFamily="2" charset="-78"/>
              </a:rPr>
              <a:t>رقابتي</a:t>
            </a:r>
            <a:endParaRPr lang="fa-IR" sz="2800" dirty="0">
              <a:cs typeface="2  Koodak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sz="2800" dirty="0">
                <a:cs typeface="2  Koodak" pitchFamily="2" charset="-78"/>
              </a:rPr>
              <a:t>مشاركتي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51713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784" y="2438400"/>
            <a:ext cx="8821216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fa-IR" sz="3500" b="0" dirty="0">
                <a:cs typeface="2  Koodak" pitchFamily="2" charset="-78"/>
              </a:rPr>
              <a:t> </a:t>
            </a:r>
            <a:r>
              <a:rPr lang="fa-IR" sz="42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Koodak" pitchFamily="2" charset="-78"/>
              </a:rPr>
              <a:t>رويكرد جديد ياددهي- </a:t>
            </a:r>
            <a:r>
              <a:rPr lang="fa-IR" sz="4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Koodak" pitchFamily="2" charset="-78"/>
              </a:rPr>
              <a:t>يادگيري</a:t>
            </a:r>
            <a:r>
              <a:rPr lang="en-US" sz="4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Koodak" pitchFamily="2" charset="-78"/>
              </a:rPr>
              <a:t> </a:t>
            </a:r>
            <a:r>
              <a:rPr lang="fa-IR" sz="4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Koodak" pitchFamily="2" charset="-78"/>
              </a:rPr>
              <a:t>و</a:t>
            </a:r>
            <a:r>
              <a:rPr lang="en-US" sz="4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Koodak" pitchFamily="2" charset="-78"/>
              </a:rPr>
              <a:t> </a:t>
            </a:r>
            <a:r>
              <a:rPr lang="fa-IR" sz="4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Koodak" pitchFamily="2" charset="-78"/>
              </a:rPr>
              <a:t>تغيير </a:t>
            </a:r>
            <a:r>
              <a:rPr lang="fa-IR" sz="42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Koodak" pitchFamily="2" charset="-78"/>
              </a:rPr>
              <a:t>نقش مدرس در كلاس </a:t>
            </a:r>
            <a:r>
              <a:rPr lang="fa-IR" sz="4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Koodak" pitchFamily="2" charset="-78"/>
              </a:rPr>
              <a:t>درس</a:t>
            </a:r>
            <a:endParaRPr lang="fa-IR" sz="42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Koodak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4343400"/>
            <a:ext cx="7770440" cy="12311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2800" dirty="0">
                <a:latin typeface="Arial" charset="0"/>
                <a:cs typeface="B Lotus" pitchFamily="2" charset="-78"/>
              </a:rPr>
              <a:t>دانشجويان در گروه هاي كوچك ناهمگون با هم كار مي كنند تا يادگيري خود و سايرين را به حداكثر برسانند.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8714571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685800"/>
            <a:ext cx="5472608" cy="194421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US" sz="5400" dirty="0">
                <a:latin typeface="Arial" charset="0"/>
                <a:cs typeface="2  Koodak" pitchFamily="2" charset="-78"/>
              </a:rPr>
              <a:t> </a:t>
            </a:r>
            <a:r>
              <a:rPr lang="fa-I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2  Koodak" pitchFamily="2" charset="-78"/>
              </a:rPr>
              <a:t>ويژگي هاي رويكرد </a:t>
            </a:r>
            <a:r>
              <a:rPr lang="fa-I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2  Koodak" pitchFamily="2" charset="-78"/>
              </a:rPr>
              <a:t>جديد</a:t>
            </a:r>
          </a:p>
          <a:p>
            <a:pPr algn="ctr"/>
            <a:r>
              <a:rPr lang="fa-I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2  Koodak" pitchFamily="2" charset="-78"/>
              </a:rPr>
              <a:t>ياددهي- يادگيري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Koodak" pitchFamily="2" charset="-7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000" y="0"/>
            <a:ext cx="7765662" cy="164761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43000" y="2819400"/>
            <a:ext cx="6742191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2400" dirty="0">
                <a:cs typeface="2  Badr" pitchFamily="2" charset="-78"/>
              </a:rPr>
              <a:t>وابستگي دروني مثبت</a:t>
            </a:r>
          </a:p>
          <a:p>
            <a:pPr algn="r"/>
            <a:r>
              <a:rPr lang="fa-IR" sz="2400" dirty="0">
                <a:cs typeface="2  Badr" pitchFamily="2" charset="-78"/>
              </a:rPr>
              <a:t>احساس مسئوليت فردي براي يادگيري</a:t>
            </a:r>
          </a:p>
          <a:p>
            <a:pPr algn="r"/>
            <a:r>
              <a:rPr lang="fa-IR" sz="2400" dirty="0">
                <a:cs typeface="2  Badr" pitchFamily="2" charset="-78"/>
              </a:rPr>
              <a:t>تعامل رو در رو براي دست يابي به يادگيري مطلوب</a:t>
            </a:r>
          </a:p>
          <a:p>
            <a:pPr algn="r"/>
            <a:r>
              <a:rPr lang="fa-IR" sz="2400" dirty="0">
                <a:cs typeface="2  Badr" pitchFamily="2" charset="-78"/>
              </a:rPr>
              <a:t>نقش مدرس به عنوان راهنما در فرآيند يادگيري</a:t>
            </a:r>
          </a:p>
          <a:p>
            <a:pPr algn="r"/>
            <a:r>
              <a:rPr lang="fa-IR" sz="2400" dirty="0">
                <a:cs typeface="2  Badr" pitchFamily="2" charset="-78"/>
              </a:rPr>
              <a:t>توجه به ناهمگون بودن دانشجويان در داخل گروه هاي يادگيري</a:t>
            </a:r>
          </a:p>
          <a:p>
            <a:pPr algn="r"/>
            <a:r>
              <a:rPr lang="fa-IR" sz="2400" dirty="0">
                <a:cs typeface="2  Badr" pitchFamily="2" charset="-78"/>
              </a:rPr>
              <a:t>پرهيز از رقابت بين فردي و ترغيب دانشجو به رقابت با خود</a:t>
            </a:r>
          </a:p>
          <a:p>
            <a:pPr algn="r"/>
            <a:r>
              <a:rPr lang="fa-IR" sz="2400" dirty="0">
                <a:cs typeface="2  Badr" pitchFamily="2" charset="-78"/>
              </a:rPr>
              <a:t>فرصت برابر براي موفقيت در عملكرد يادگيري</a:t>
            </a:r>
            <a:endParaRPr lang="fa-IR" dirty="0">
              <a:cs typeface="2  Badr" pitchFamily="2" charset="-78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53000" y="0"/>
            <a:ext cx="7765662" cy="164761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0" y="2209800"/>
            <a:ext cx="6284168" cy="2667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defRPr/>
            </a:pPr>
            <a:r>
              <a:rPr lang="fa-IR" sz="7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B Lotus" pitchFamily="2" charset="-78"/>
              </a:rPr>
              <a:t>تهیه </a:t>
            </a:r>
            <a:r>
              <a:rPr lang="fa-I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B Lotus" pitchFamily="2" charset="-78"/>
              </a:rPr>
              <a:t>طرح درس</a:t>
            </a:r>
            <a:endParaRPr lang="en-US" sz="7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B Lotus" pitchFamily="2" charset="-78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63332" y="-6858000"/>
            <a:ext cx="7765662" cy="164761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-316180" y="3775286"/>
            <a:ext cx="2895600" cy="33904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4600" y="990600"/>
            <a:ext cx="6335960" cy="141306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fa-IR" sz="7200" dirty="0">
                <a:cs typeface="2  Koodak" pitchFamily="2" charset="-78"/>
              </a:rPr>
              <a:t> </a:t>
            </a:r>
            <a:r>
              <a:rPr lang="fa-IR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Koodak" pitchFamily="2" charset="-78"/>
              </a:rPr>
              <a:t>ضرورت تدوين طرح درس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57400" y="2819400"/>
            <a:ext cx="6858000" cy="28007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eaLnBrk="0" hangingPunct="0"/>
            <a:r>
              <a:rPr lang="fa-IR" sz="2800" dirty="0">
                <a:cs typeface="B Lotus" pitchFamily="2" charset="-78"/>
              </a:rPr>
              <a:t>كمك به مدرس در ارزشيابي از عملكرد يادگيري دانشجويان</a:t>
            </a:r>
          </a:p>
          <a:p>
            <a:pPr algn="r" eaLnBrk="0" hangingPunct="0"/>
            <a:r>
              <a:rPr lang="fa-IR" sz="2800" dirty="0">
                <a:cs typeface="B Lotus" pitchFamily="2" charset="-78"/>
              </a:rPr>
              <a:t>كمك به دانشجو در يادگيري بهتر</a:t>
            </a:r>
            <a:r>
              <a:rPr lang="fa-IR" sz="3200" dirty="0">
                <a:cs typeface="Times New Roman" pitchFamily="18" charset="0"/>
              </a:rPr>
              <a:t> </a:t>
            </a:r>
            <a:endParaRPr lang="fa-IR" sz="3200" dirty="0"/>
          </a:p>
          <a:p>
            <a:pPr algn="r" eaLnBrk="0" hangingPunct="0"/>
            <a:r>
              <a:rPr lang="fa-IR" sz="2800" dirty="0">
                <a:cs typeface="B Lotus" pitchFamily="2" charset="-78"/>
              </a:rPr>
              <a:t>كمك به مدرس در تدريس بهتر</a:t>
            </a:r>
            <a:r>
              <a:rPr lang="fa-IR" sz="3200" dirty="0">
                <a:cs typeface="Times New Roman" pitchFamily="18" charset="0"/>
              </a:rPr>
              <a:t> </a:t>
            </a:r>
            <a:endParaRPr lang="fa-IR" sz="3200" dirty="0"/>
          </a:p>
          <a:p>
            <a:pPr algn="r" eaLnBrk="0" hangingPunct="0"/>
            <a:r>
              <a:rPr lang="fa-IR" sz="2800" dirty="0">
                <a:cs typeface="B Lotus" pitchFamily="2" charset="-78"/>
              </a:rPr>
              <a:t>جلوگيري از كمبود و مازاد وقت </a:t>
            </a:r>
          </a:p>
          <a:p>
            <a:pPr algn="r" eaLnBrk="0" hangingPunct="0"/>
            <a:r>
              <a:rPr lang="fa-IR" sz="2800" dirty="0">
                <a:cs typeface="B Lotus" pitchFamily="2" charset="-78"/>
              </a:rPr>
              <a:t>اطمينان خاطر مدرس از دستيابي به هدف هاي يادگيري</a:t>
            </a:r>
          </a:p>
          <a:p>
            <a:pPr algn="r"/>
            <a:endParaRPr lang="fa-IR" sz="28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108261" y="-3142205"/>
            <a:ext cx="2895600" cy="686108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91680" y="2204864"/>
            <a:ext cx="65882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a-IR" sz="3600" dirty="0">
                <a:latin typeface="Arial" charset="0"/>
                <a:cs typeface="B Lotus" pitchFamily="2" charset="-78"/>
              </a:rPr>
              <a:t>طرح درس براي يك </a:t>
            </a:r>
            <a:r>
              <a:rPr lang="fa-IR" sz="3600" dirty="0" smtClean="0">
                <a:latin typeface="Arial" charset="0"/>
                <a:cs typeface="B Lotus" pitchFamily="2" charset="-78"/>
              </a:rPr>
              <a:t>سال تحصیلی</a:t>
            </a:r>
          </a:p>
          <a:p>
            <a:pPr algn="ctr">
              <a:defRPr/>
            </a:pPr>
            <a:r>
              <a:rPr lang="fa-IR" sz="3600" dirty="0" smtClean="0">
                <a:latin typeface="Arial" charset="0"/>
                <a:cs typeface="B Lotus" pitchFamily="2" charset="-78"/>
              </a:rPr>
              <a:t>(طرح </a:t>
            </a:r>
            <a:r>
              <a:rPr lang="fa-IR" sz="3600" dirty="0">
                <a:latin typeface="Arial" charset="0"/>
                <a:cs typeface="B Lotus" pitchFamily="2" charset="-78"/>
              </a:rPr>
              <a:t>درس سالانه</a:t>
            </a:r>
            <a:r>
              <a:rPr lang="fa-IR" sz="3600" dirty="0" smtClean="0">
                <a:latin typeface="Arial" charset="0"/>
                <a:cs typeface="B Lotus" pitchFamily="2" charset="-78"/>
              </a:rPr>
              <a:t>)</a:t>
            </a:r>
            <a:endParaRPr lang="en-US" sz="3600" dirty="0" smtClean="0">
              <a:latin typeface="Arial" charset="0"/>
              <a:cs typeface="B Lotus" pitchFamily="2" charset="-78"/>
            </a:endParaRPr>
          </a:p>
          <a:p>
            <a:pPr algn="ctr">
              <a:defRPr/>
            </a:pPr>
            <a:endParaRPr lang="en-US" sz="3600" dirty="0">
              <a:latin typeface="Arial" charset="0"/>
              <a:cs typeface="B Lotus" pitchFamily="2" charset="-78"/>
            </a:endParaRPr>
          </a:p>
          <a:p>
            <a:pPr algn="ctr">
              <a:defRPr/>
            </a:pPr>
            <a:r>
              <a:rPr lang="fa-IR" sz="3200" dirty="0">
                <a:latin typeface="Arial" charset="0"/>
                <a:cs typeface="Arial" charset="0"/>
              </a:rPr>
              <a:t> </a:t>
            </a:r>
            <a:r>
              <a:rPr lang="fa-IR" sz="3600" dirty="0">
                <a:latin typeface="Arial" charset="0"/>
                <a:cs typeface="B Lotus" pitchFamily="2" charset="-78"/>
              </a:rPr>
              <a:t>طرح درس براي يك جلسه </a:t>
            </a:r>
            <a:r>
              <a:rPr lang="fa-IR" sz="3600" dirty="0" smtClean="0">
                <a:latin typeface="Arial" charset="0"/>
                <a:cs typeface="B Lotus" pitchFamily="2" charset="-78"/>
              </a:rPr>
              <a:t>درسي</a:t>
            </a:r>
          </a:p>
          <a:p>
            <a:pPr algn="ctr">
              <a:defRPr/>
            </a:pPr>
            <a:r>
              <a:rPr lang="fa-IR" sz="3600" dirty="0" smtClean="0">
                <a:latin typeface="Arial" charset="0"/>
                <a:cs typeface="B Lotus" pitchFamily="2" charset="-78"/>
              </a:rPr>
              <a:t> </a:t>
            </a:r>
            <a:r>
              <a:rPr lang="fa-IR" sz="3600" dirty="0">
                <a:latin typeface="Arial" charset="0"/>
                <a:cs typeface="B Lotus" pitchFamily="2" charset="-78"/>
              </a:rPr>
              <a:t>(طرح درس روزانه)</a:t>
            </a:r>
            <a:r>
              <a:rPr lang="fa-IR" sz="3200" b="1" dirty="0">
                <a:latin typeface="Arial" charset="0"/>
                <a:cs typeface="Arial" charset="0"/>
              </a:rPr>
              <a:t> </a:t>
            </a:r>
            <a:endParaRPr lang="en-US" sz="32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76800" y="914400"/>
            <a:ext cx="2815194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600" b="1" dirty="0">
                <a:cs typeface="2  Koodak" pitchFamily="2" charset="-78"/>
              </a:rPr>
              <a:t>طرح درس </a:t>
            </a:r>
            <a:r>
              <a:rPr lang="fa-IR" sz="3600" b="1" dirty="0" smtClean="0">
                <a:cs typeface="2  Koodak" pitchFamily="2" charset="-78"/>
              </a:rPr>
              <a:t>سالانه</a:t>
            </a:r>
          </a:p>
          <a:p>
            <a:endParaRPr lang="fa-IR" sz="3200" dirty="0"/>
          </a:p>
        </p:txBody>
      </p:sp>
      <p:sp>
        <p:nvSpPr>
          <p:cNvPr id="5" name="Rectangle 4"/>
          <p:cNvSpPr/>
          <p:nvPr/>
        </p:nvSpPr>
        <p:spPr>
          <a:xfrm>
            <a:off x="1066800" y="2667000"/>
            <a:ext cx="78634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3200" b="1" dirty="0">
                <a:cs typeface="2  Badr" pitchFamily="2" charset="-78"/>
              </a:rPr>
              <a:t>برنامه ایست مدون وسنجیده برای مدت یک سال </a:t>
            </a:r>
            <a:r>
              <a:rPr lang="fa-IR" sz="3200" b="1" dirty="0" smtClean="0">
                <a:cs typeface="2  Badr" pitchFamily="2" charset="-78"/>
              </a:rPr>
              <a:t>تحصیلی </a:t>
            </a:r>
            <a:r>
              <a:rPr lang="fa-IR" sz="3200" b="1" dirty="0">
                <a:cs typeface="2  Badr" pitchFamily="2" charset="-78"/>
              </a:rPr>
              <a:t>که برای هر یک از مواد درسی </a:t>
            </a:r>
            <a:r>
              <a:rPr lang="fa-IR" sz="3200" b="1" dirty="0" smtClean="0">
                <a:cs typeface="2  Badr" pitchFamily="2" charset="-78"/>
              </a:rPr>
              <a:t>تدوین میشود</a:t>
            </a:r>
            <a:endParaRPr lang="en-US" sz="3200" b="1" dirty="0" smtClean="0">
              <a:cs typeface="2  Badr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51713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59A9F2"/>
      </a:accent5>
      <a:accent6>
        <a:srgbClr val="4FCEFF"/>
      </a:accent6>
      <a:hlink>
        <a:srgbClr val="5DF0F6"/>
      </a:hlink>
      <a:folHlink>
        <a:srgbClr val="59A9F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485</Words>
  <Application>Microsoft Office PowerPoint</Application>
  <PresentationFormat>On-screen Show (4:3)</PresentationFormat>
  <Paragraphs>88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بسم الله الرحمن الرحیم</vt:lpstr>
      <vt:lpstr>طرح درس و تجربه هاي ياددهي- يادگيري</vt:lpstr>
      <vt:lpstr>PowerPoint Presentation</vt:lpstr>
      <vt:lpstr> رويكرد جديد ياددهي- يادگيري و تغيير نقش مدرس در كلاس درس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2014-04-17T13:23:16Z</dcterms:created>
  <dcterms:modified xsi:type="dcterms:W3CDTF">2014-04-24T07:59:20Z</dcterms:modified>
</cp:coreProperties>
</file>