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58" r:id="rId2"/>
    <p:sldId id="260" r:id="rId3"/>
    <p:sldId id="316" r:id="rId4"/>
    <p:sldId id="317" r:id="rId5"/>
    <p:sldId id="355" r:id="rId6"/>
    <p:sldId id="356" r:id="rId7"/>
    <p:sldId id="357" r:id="rId8"/>
    <p:sldId id="320" r:id="rId9"/>
    <p:sldId id="321" r:id="rId10"/>
    <p:sldId id="322" r:id="rId11"/>
    <p:sldId id="324" r:id="rId12"/>
    <p:sldId id="325" r:id="rId13"/>
    <p:sldId id="326" r:id="rId14"/>
    <p:sldId id="327" r:id="rId15"/>
    <p:sldId id="323" r:id="rId16"/>
    <p:sldId id="339" r:id="rId17"/>
    <p:sldId id="333" r:id="rId18"/>
    <p:sldId id="342" r:id="rId19"/>
    <p:sldId id="334" r:id="rId20"/>
    <p:sldId id="344" r:id="rId21"/>
    <p:sldId id="335" r:id="rId22"/>
    <p:sldId id="345" r:id="rId23"/>
    <p:sldId id="346" r:id="rId24"/>
    <p:sldId id="336" r:id="rId25"/>
    <p:sldId id="347" r:id="rId26"/>
    <p:sldId id="337" r:id="rId27"/>
    <p:sldId id="343" r:id="rId28"/>
    <p:sldId id="338" r:id="rId29"/>
    <p:sldId id="348" r:id="rId30"/>
    <p:sldId id="353" r:id="rId31"/>
    <p:sldId id="351" r:id="rId32"/>
    <p:sldId id="330" r:id="rId33"/>
    <p:sldId id="349" r:id="rId34"/>
    <p:sldId id="350" r:id="rId35"/>
    <p:sldId id="329" r:id="rId36"/>
    <p:sldId id="328" r:id="rId37"/>
    <p:sldId id="354" r:id="rId38"/>
    <p:sldId id="304" r:id="rId39"/>
    <p:sldId id="360" r:id="rId40"/>
    <p:sldId id="359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70" r:id="rId50"/>
    <p:sldId id="371" r:id="rId51"/>
    <p:sldId id="369" r:id="rId5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C25"/>
    <a:srgbClr val="7E0D81"/>
    <a:srgbClr val="F0F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62F7CEC-6413-4D61-AAFF-D30C2A856B28}" type="datetimeFigureOut">
              <a:rPr lang="fa-IR" smtClean="0"/>
              <a:pPr/>
              <a:t>1433/09/27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B52492-DDEA-44FB-B470-D15B3C3D655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رلذ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63"/>
          <a:ext cx="8229600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موج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تردد درآمد و شد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حاصب‏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باد تندى است كه ريگ و شن و سنگ با خود بياورد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نكير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عقوبت و دگرگون شدن نعمت‏/انكار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طير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پرواز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صافات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مرغان در هوا بال خود را باز مى‏كنند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يقبضن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مرغان در هوا بال خود را مى‏بندند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امَّنْ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نه، بلكه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أم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بلكه‏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زلفة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قرب،نزديكى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غور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فرو رفتن آب در زمين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معين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آب جارى 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51351"/>
              </p:ext>
            </p:extLst>
          </p:nvPr>
        </p:nvGraphicFramePr>
        <p:xfrm>
          <a:off x="395536" y="692696"/>
          <a:ext cx="8229600" cy="593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ملک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عذاب3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هو 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کفروا2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نذیر4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رب2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خلق4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سعیر3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قدیر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جهنم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عزیز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بئس المصیر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غفور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القوا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طباقا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القی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تری2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سمع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رحمان4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سمعوا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ینقلب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خزنه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زینا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کذب2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جعل3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نزل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شیاطین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ضلال2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اعتدنا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کبیر2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7779" y="179348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/>
              <a:t>واژه نامه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214290"/>
          <a:ext cx="8229600" cy="6304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سماوات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ارض4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سماء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ذلول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اعترفوا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امشوا/مشی2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ذنب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مناکب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سحق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کلوا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یخشون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رزق2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غیب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نشور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مغفره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امنتم2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اجر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هی2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یرسل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جهر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تعلمون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علیم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کیف2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ذات الصدور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یروا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یعلم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یمسک / امسک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لطیف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بصیر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خبیر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جند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6304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ینصر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تشکرون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کافرون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تحشرون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غرور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متی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یرزقکم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وعد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لجوا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صادقین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عتو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علم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نفور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عند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مکبا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الله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وجه/وجوه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مبین2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اهدی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رأوه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سویا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سیئت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صراط مستقیم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تدعون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انشاء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أرئیتم2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ابصار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اهلکنی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افئده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معی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قلیلا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رحمنا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82296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یجیر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ماء2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کافرین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الذی8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الیم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الذین4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امنا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توکلنا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یعلمون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اصبح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370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عتو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سركشى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نفور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فاصله گرفتن از حق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دسته بندی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1-4</a:t>
            </a:r>
          </a:p>
          <a:p>
            <a:r>
              <a:rPr lang="fa-IR" dirty="0" smtClean="0"/>
              <a:t>5-9</a:t>
            </a:r>
          </a:p>
          <a:p>
            <a:r>
              <a:rPr lang="fa-IR" dirty="0" smtClean="0"/>
              <a:t>10-11</a:t>
            </a:r>
          </a:p>
          <a:p>
            <a:r>
              <a:rPr lang="fa-IR" dirty="0" smtClean="0"/>
              <a:t>12-15</a:t>
            </a:r>
          </a:p>
          <a:p>
            <a:r>
              <a:rPr lang="fa-IR" dirty="0" smtClean="0"/>
              <a:t>16-18</a:t>
            </a:r>
          </a:p>
          <a:p>
            <a:r>
              <a:rPr lang="fa-IR" dirty="0" smtClean="0"/>
              <a:t>19-22</a:t>
            </a:r>
          </a:p>
          <a:p>
            <a:r>
              <a:rPr lang="fa-IR" dirty="0" smtClean="0"/>
              <a:t>23-30</a:t>
            </a:r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229600" cy="5760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آیه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موضوع آیه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کلیدواژه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موضوع دسته آیه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کلیدواژه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تَبارَكَ الَّذي بِيَدِهِ الْمُلْكُ وَ هُوَ عَلى‏ كُلِّ شَيْ‏ءٍ قَديرٌ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خیر</a:t>
                      </a:r>
                      <a:r>
                        <a:rPr lang="fa-IR" baseline="0" dirty="0" smtClean="0"/>
                        <a:t>  برکت (تمام هستی) در دست خدای قادر است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تبارک،ید،ملک ،قدیر</a:t>
                      </a:r>
                      <a:endParaRPr lang="fa-I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کمال تسلط  و قدرت</a:t>
                      </a:r>
                      <a:r>
                        <a:rPr lang="fa-IR" baseline="0" dirty="0" smtClean="0"/>
                        <a:t> </a:t>
                      </a:r>
                      <a:r>
                        <a:rPr lang="fa-IR" dirty="0" smtClean="0"/>
                        <a:t>خدا بر ملک/امتحان انسانها/ احتجاج درباره عدم وجود</a:t>
                      </a:r>
                      <a:r>
                        <a:rPr lang="fa-IR" baseline="0" dirty="0" smtClean="0"/>
                        <a:t> تفاوت و نقص در خلقت</a:t>
                      </a:r>
                      <a:endParaRPr lang="fa-I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ید ،ملک ،خلق ،یبلو</a:t>
                      </a:r>
                      <a:r>
                        <a:rPr lang="fa-IR" baseline="0" dirty="0" smtClean="0"/>
                        <a:t> ،تفاوت ،فطور،ارجاع بصر ،قدیر ،عزیز ،غفور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الَّذي خَلَقَ الْمَوْتَ وَ الْحَياةَ لِيَبْلُوَكُمْ أَيُّكُمْ أَحْسَنُ عَمَلاً وَ هُوَ الْعَزيزُ الْغَفُورُ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خلقت وسیله امتحان انسان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خلق ،یبلو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الَّذي خَلَقَ سَبْعَ سَماواتٍ طِباقاً ما تَرى‏ في‏ خَلْقِ الرَّحْمنِ مِنْ تَفاوُتٍ فَارْجِعِ الْبَصَرَ هَلْ تَرى‏ مِنْ فُطُورٍ </a:t>
                      </a:r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هر چقدر بگردی هیچ</a:t>
                      </a:r>
                      <a:r>
                        <a:rPr lang="fa-IR" baseline="0" dirty="0" smtClean="0"/>
                        <a:t> تفاوت یا نقصی در خلقت نیست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خلق ،تفاوت ،فطور ،ارجاع</a:t>
                      </a:r>
                      <a:r>
                        <a:rPr lang="fa-IR" baseline="0" dirty="0" smtClean="0"/>
                        <a:t> بصر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ثُمَّ ارْجِعِ الْبَصَرَ كَرَّتَيْنِ يَنْقَلِبْ إِلَيْكَ الْبَصَرُ خاسِئاً وَ هُوَ حَسيرٌ 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ارجاع بصر ،خاسئا ،حسیر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37494">
                <a:tc gridSpan="5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رلدر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7999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 rot="2257160">
            <a:off x="1269538" y="4419365"/>
            <a:ext cx="1357322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/>
              <a:t>نقص</a:t>
            </a:r>
            <a:endParaRPr lang="fa-IR" sz="2800" dirty="0"/>
          </a:p>
        </p:txBody>
      </p:sp>
      <p:sp>
        <p:nvSpPr>
          <p:cNvPr id="4" name="&quot;No&quot; Symbol 3"/>
          <p:cNvSpPr/>
          <p:nvPr/>
        </p:nvSpPr>
        <p:spPr>
          <a:xfrm rot="2344391">
            <a:off x="1542025" y="4450127"/>
            <a:ext cx="1000132" cy="714380"/>
          </a:xfrm>
          <a:prstGeom prst="noSmoking">
            <a:avLst>
              <a:gd name="adj" fmla="val 812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 rot="2770214">
            <a:off x="2418368" y="786130"/>
            <a:ext cx="914400" cy="21431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575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r>
              <a:rPr lang="fa-IR" dirty="0" smtClean="0"/>
              <a:t>احاطه </a:t>
            </a:r>
          </a:p>
          <a:p>
            <a:pPr algn="ctr"/>
            <a:r>
              <a:rPr lang="fa-IR" dirty="0" smtClean="0"/>
              <a:t>قدرت خدا</a:t>
            </a:r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r>
              <a:rPr lang="fa-IR" dirty="0" smtClean="0"/>
              <a:t>ابتلا</a:t>
            </a:r>
            <a:endParaRPr lang="fa-IR" dirty="0"/>
          </a:p>
        </p:txBody>
      </p:sp>
      <p:sp>
        <p:nvSpPr>
          <p:cNvPr id="6" name="Striped Right Arrow 5"/>
          <p:cNvSpPr/>
          <p:nvPr/>
        </p:nvSpPr>
        <p:spPr>
          <a:xfrm rot="20612529">
            <a:off x="2086900" y="2002506"/>
            <a:ext cx="2607646" cy="484632"/>
          </a:xfrm>
          <a:prstGeom prst="stripedRightArrow">
            <a:avLst>
              <a:gd name="adj1" fmla="val 33424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Donut 6"/>
          <p:cNvSpPr/>
          <p:nvPr/>
        </p:nvSpPr>
        <p:spPr>
          <a:xfrm>
            <a:off x="5286380" y="214290"/>
            <a:ext cx="1428760" cy="1428760"/>
          </a:xfrm>
          <a:prstGeom prst="donut">
            <a:avLst>
              <a:gd name="adj" fmla="val 2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 rot="3136468">
            <a:off x="4478967" y="1040718"/>
            <a:ext cx="1164002" cy="1058484"/>
          </a:xfrm>
          <a:prstGeom prst="star7">
            <a:avLst/>
          </a:prstGeom>
          <a:solidFill>
            <a:srgbClr val="F0F5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rgbClr val="00B050"/>
                </a:solidFill>
              </a:rPr>
              <a:t>احسن عمل</a:t>
            </a:r>
            <a:endParaRPr lang="fa-IR" dirty="0">
              <a:solidFill>
                <a:srgbClr val="00B050"/>
              </a:solidFill>
            </a:endParaRPr>
          </a:p>
        </p:txBody>
      </p:sp>
      <p:pic>
        <p:nvPicPr>
          <p:cNvPr id="10" name="Picture 9" descr="CAB14HCJCAKRCUR1CAHHMSQICA19QG3FCA96S8VKCA1476NQCAGH6U3DCAERH6UICAYXCWQ1CA2XXQPRCAAHPOSVCAQM0JNKCAKAMQIKCALHQ0XSCAL2HZVKCA6G9YMMCARZSJX5CA4WYAUVCAN46NTJCAOFRC0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2026">
            <a:off x="2659430" y="4888804"/>
            <a:ext cx="1143008" cy="714356"/>
          </a:xfrm>
          <a:prstGeom prst="rect">
            <a:avLst/>
          </a:prstGeom>
        </p:spPr>
      </p:pic>
      <p:pic>
        <p:nvPicPr>
          <p:cNvPr id="11" name="Picture 10" descr="CATB9KYMCARC9IEQCARBQXYUCAF6I9NBCAYVDO77CAF8KLI9CACXT3KICA07QPBDCAWIV2XICA4Q33HUCAKZMMG3CAGGL38UCAFBOPIFCAP18R11CAJZIPGWCALYJ74KCA300Z9SCAY1CS6ZCADOMCD1CA69U6Y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656178">
            <a:off x="1992913" y="5564962"/>
            <a:ext cx="1145720" cy="854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4948"/>
          <a:ext cx="8229600" cy="668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لَقَدْ زَيَّنَّا السَّماءَ الدُّنْيا بِمَصابيحَ وَ جَعَلْناها رُجُوماً لِلشَّياطينِ وَ أَعْتَدْنا لَهُمْ عَذابَ السَّعيرِ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چراغهای آسمان وسیله دور کردن شیاطین /</a:t>
                      </a:r>
                      <a:r>
                        <a:rPr lang="fa-IR" baseline="0" dirty="0" smtClean="0"/>
                        <a:t> آتش در انتظار شیاطین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مصابیح ،رجم شیاطین ،عذاب سعیر</a:t>
                      </a:r>
                      <a:endParaRPr lang="fa-I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rtl="1"/>
                      <a:endParaRPr lang="fa-IR" baseline="0" dirty="0" smtClean="0"/>
                    </a:p>
                    <a:p>
                      <a:pPr rtl="1"/>
                      <a:endParaRPr lang="fa-IR" baseline="0" dirty="0" smtClean="0"/>
                    </a:p>
                    <a:p>
                      <a:pPr rtl="1"/>
                      <a:endParaRPr lang="fa-IR" baseline="0" dirty="0" smtClean="0"/>
                    </a:p>
                    <a:p>
                      <a:pPr rtl="1"/>
                      <a:endParaRPr lang="fa-IR" baseline="0" dirty="0" smtClean="0"/>
                    </a:p>
                    <a:p>
                      <a:pPr rtl="1"/>
                      <a:endParaRPr lang="fa-IR" baseline="0" dirty="0" smtClean="0"/>
                    </a:p>
                    <a:p>
                      <a:pPr rtl="1"/>
                      <a:endParaRPr lang="fa-IR" baseline="0" dirty="0" smtClean="0"/>
                    </a:p>
                    <a:p>
                      <a:pPr rtl="1"/>
                      <a:endParaRPr lang="fa-IR" baseline="0" dirty="0" smtClean="0"/>
                    </a:p>
                    <a:p>
                      <a:pPr rtl="1"/>
                      <a:endParaRPr lang="fa-IR" baseline="0" dirty="0" smtClean="0"/>
                    </a:p>
                    <a:p>
                      <a:pPr rtl="1"/>
                      <a:r>
                        <a:rPr lang="fa-IR" baseline="0" dirty="0" smtClean="0"/>
                        <a:t>تجلی قدرت خدا در آسمان / باور مکذبین ،جایگاه و  عاقبت کافران</a:t>
                      </a:r>
                      <a:endParaRPr lang="fa-I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مصابیح</a:t>
                      </a:r>
                      <a:r>
                        <a:rPr lang="fa-IR" baseline="0" dirty="0" smtClean="0"/>
                        <a:t> ، شیاطین ، کفروا ، عذاب ،شهیق ، تفور ،غیظ ، خزنه ،سأل،نذیر ، ضلال کبیر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لِلَّذينَ كَفَرُوا بِرَبِّهِمْ عَذابُ جَهَنَّمَ وَ بِئْسَ الْمَصيرُ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جایگاه بد و سختی در انتظار کافران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کفروا ،عذاب جهنم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إِذا أُلْقُوا فيها سَمِعُوا لَها شَهيقاً وَ هِيَ تَفُورُ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صدای ناهنجار افتادن</a:t>
                      </a:r>
                      <a:r>
                        <a:rPr lang="fa-IR" baseline="0" dirty="0" smtClean="0"/>
                        <a:t> کافران در آتش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سمع ،شهیق ،تفور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تَكادُ تَمَيَّزُ مِنَ الْغَيْظِ كُلَّما أُلْقِيَ فيها فَوْجٌ سَأَلَهُمْ خَزَنَتُها أَ لَمْ يَأْتِكُمْ نَذيرٌ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شدت عذاب</a:t>
                      </a:r>
                      <a:r>
                        <a:rPr lang="fa-IR" baseline="0" dirty="0" smtClean="0"/>
                        <a:t> ، سوال خازنان از معذبین درباره نذیر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تمیز ،غیظ ،سأل خزنه ،نذیر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قالُوا بَلى‏ قَدْ جاءَنا نَذيرٌ فَكَذَّبْنا وَ قُلْنا ما نَزَّلَ اللَّهُ مِنْ شَيْ‏ءٍ إِنْ أَنْتُمْ إِلاَّ في‏ ضَلالٍ كَبيرٍ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پاسخ معذبین و باور آنها درباره گمراهی فرستادگان الهی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نذیر ،کذب ،ما نزل الله ،ضلال کبیر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شناسنامه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17631"/>
            <a:ext cx="8229600" cy="5340369"/>
          </a:xfrm>
        </p:spPr>
        <p:txBody>
          <a:bodyPr/>
          <a:lstStyle/>
          <a:p>
            <a:r>
              <a:rPr lang="fa-IR" dirty="0" smtClean="0"/>
              <a:t> </a:t>
            </a:r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سوره ملك سرآغاز جزء 29 قرآن مجيد و سوره 67 قرآن است از سوره‏هايى است كه بنا بر مشهور، تمام آن در مكه نازل شده. و 30آيه دارداين سوره دومين سوره‏اى است كه با كلمه" تبارك" آغاز مى‏گردد، سوره ديگر سوره فرقان بود كه با جمله" تَبارَكَ الَّذِي نَزَّلَ الْفُرْقانَ عَلى‏ عَبْدِهِ لِيَكُونَ لِلْعالَمِينَ نَذِيراً" آغاز گرديده. 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سوره" ملك" كه نام ديگرش سوره" منجية" (نجاتبخش) و نام سومش" واقية" يا" مانعة" است (زيرا تلاوت‏كننده خود را از عذاب الهى يا عذاب قبر نگاه مى‏دارد) از سوره‏هاى بسيار پرفضيلت قرآن مى‏باشد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bh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3" name="Picture 2" descr="CA66WPJ7CADDXB5XCABDCI0UCAUI3NIDCAXBG40YCATCCLULCAXB02HOCAGSFUQXCAFZVFMZCA1GY81VCA521ADDCAFUMVP2CAU0I2J1CAU4I58TCAF662MRCAFBE8KJCAPGUVT9CAVIGN3ZCA36BB8CCAXW8FX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3" y="3500438"/>
            <a:ext cx="3571868" cy="335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313"/>
          <a:ext cx="8229600" cy="4668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قالُوا لَوْ كُنَّا نَسْمَعُ أَوْ نَعْقِلُ ما كُنَّا في‏ أَصْحابِ السَّعيرِ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اعتراف</a:t>
                      </a:r>
                      <a:r>
                        <a:rPr lang="fa-IR" baseline="0" dirty="0" smtClean="0"/>
                        <a:t> به عدم توجه به نذیر علت عذاب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نسمع ،نعقل ،</a:t>
                      </a:r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اعتراف اهل عذاب به گناه بی توجهی </a:t>
                      </a:r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نسمع،نعقل،ذنب</a:t>
                      </a:r>
                      <a:r>
                        <a:rPr lang="fa-IR" baseline="0" dirty="0" smtClean="0"/>
                        <a:t> ،سحق،سعیر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فَاعْتَرَفُوا بِذَنْبِهِمْ فَسُحْقاً لِأَصْحابِ السَّعيرِ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اعتراف به گناهان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ذنب ،سحق،اصحاب</a:t>
                      </a:r>
                      <a:r>
                        <a:rPr lang="fa-IR" baseline="0" dirty="0" smtClean="0"/>
                        <a:t> سعیر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إِنَّ الَّذينَ يَخْشَوْنَ رَبَّهُمْ بِالْغَيْبِ لَهُمْ مَغْفِرَةٌ وَ أَجْرٌ كَبيرٌ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ترس در نهانها مأجور</a:t>
                      </a:r>
                      <a:r>
                        <a:rPr lang="fa-IR" baseline="0" dirty="0" smtClean="0"/>
                        <a:t> است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خشی ،غیب،مغفره ،اجر</a:t>
                      </a:r>
                      <a:endParaRPr lang="fa-I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بازگشت</a:t>
                      </a:r>
                      <a:r>
                        <a:rPr lang="fa-IR" baseline="0" dirty="0" smtClean="0"/>
                        <a:t> به  سوی کسی است که حتی از نهان دلها هم خبر دارد و برای تمام زندگی برنامه دارد ،پس در نهان ها باید از او خشیت داشت</a:t>
                      </a:r>
                      <a:endParaRPr lang="fa-I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خشی ،علیم،خبیر،غیب،ذات صدور،سر و جهر،مشی</a:t>
                      </a:r>
                      <a:r>
                        <a:rPr lang="fa-IR" baseline="0" dirty="0" smtClean="0"/>
                        <a:t> ، رزق ، الیه النشور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أَسِرُّوا قَوْلَكُمْ أَوِ اجْهَرُوا بِهِ إِنَّهُ عَليمٌ بِذاتِ الصُّدُورِ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خدا  از نهان دلها هم خبر دارد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سر ،جهر ، قول ، علیم ،ذات صدور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 لا يَعْلَمُ مَنْ خَلَقَ وَ هُوَ اللَّطيفُ الْخَبيرُ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سازنده</a:t>
                      </a:r>
                      <a:r>
                        <a:rPr lang="fa-IR" baseline="0" dirty="0" smtClean="0"/>
                        <a:t> از احوال صنع با خبر است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یعلم، خلق ،لطیف ،خبیر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14282" y="214290"/>
            <a:ext cx="2000264" cy="2000264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/>
              <a:t>نسمع</a:t>
            </a:r>
            <a:endParaRPr lang="fa-IR" sz="4000" dirty="0"/>
          </a:p>
        </p:txBody>
      </p:sp>
      <p:sp>
        <p:nvSpPr>
          <p:cNvPr id="3" name="Flowchart: Connector 2"/>
          <p:cNvSpPr/>
          <p:nvPr/>
        </p:nvSpPr>
        <p:spPr>
          <a:xfrm>
            <a:off x="214282" y="3357562"/>
            <a:ext cx="2000264" cy="1857388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400" dirty="0" smtClean="0"/>
              <a:t>نعقل</a:t>
            </a:r>
            <a:endParaRPr lang="fa-IR" sz="4400" dirty="0"/>
          </a:p>
        </p:txBody>
      </p:sp>
      <p:sp>
        <p:nvSpPr>
          <p:cNvPr id="4" name="Plus 3"/>
          <p:cNvSpPr/>
          <p:nvPr/>
        </p:nvSpPr>
        <p:spPr>
          <a:xfrm>
            <a:off x="571472" y="2357430"/>
            <a:ext cx="1214446" cy="985838"/>
          </a:xfrm>
          <a:prstGeom prst="mathPlus">
            <a:avLst>
              <a:gd name="adj1" fmla="val 20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Not Equal 4"/>
          <p:cNvSpPr/>
          <p:nvPr/>
        </p:nvSpPr>
        <p:spPr>
          <a:xfrm>
            <a:off x="2571736" y="2357430"/>
            <a:ext cx="1128714" cy="914400"/>
          </a:xfrm>
          <a:prstGeom prst="mathNotEqual">
            <a:avLst>
              <a:gd name="adj1" fmla="val 13996"/>
              <a:gd name="adj2" fmla="val 6600000"/>
              <a:gd name="adj3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pic>
        <p:nvPicPr>
          <p:cNvPr id="8" name="Picture 7" descr="هتخع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0"/>
            <a:ext cx="535781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42910" y="1071546"/>
            <a:ext cx="8143932" cy="40005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/>
              <a:t>بازگشت همه به سوی کسی است که حتی از نهان دلها هم خبر دارد و حواسش به رفت و آمد وخوراک آنها هست،پس باید در نهان ها از او خشیت داشت</a:t>
            </a:r>
            <a:endParaRPr lang="fa-I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-239372"/>
          <a:ext cx="8229600" cy="6954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هُوَ الَّذي جَعَلَ لَكُمُ الْأَرْضَ ذَلُولاً فَامْشُوا في‏ مَناكِبِها وَ كُلُوا مِنْ رِزْقِهِ وَ إِلَيْهِ النُّشُورُ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بازگشت همه به سوی کسی است</a:t>
                      </a:r>
                      <a:r>
                        <a:rPr lang="fa-IR" baseline="0" dirty="0" smtClean="0"/>
                        <a:t> که حواسش به رفت و آمد و خوراک آنهاست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جعل ،ارض،مشی،مناکب ،کلوا ،رزق،الیه النشور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 أَمِنْتُمْ مَنْ فِي السَّماءِ أَنْ يَخْسِفَ بِكُمُ الْأَرْضَ فَإِذا هِيَ تَمُورُ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امنتم،خسف ارض،تمور</a:t>
                      </a:r>
                      <a:endParaRPr lang="fa-I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امنیت آسمان و</a:t>
                      </a:r>
                      <a:r>
                        <a:rPr lang="fa-IR" baseline="0" dirty="0" smtClean="0"/>
                        <a:t> زمین به دست خداست / خسف ارض و ارسال حاصب نذیر هستند و این فهمیدنی است /انکار کنندگان مجازات می شوند</a:t>
                      </a:r>
                      <a:endParaRPr lang="fa-I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امنتم ، خسف ارض ،ارسال حاصب ، علم ،نذیر، کذّب ،نکیر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أَمْ أَمِنْتُمْ مَنْ فِي السَّماءِ أَنْ يُرْسِلَ عَلَيْكُمْ حاصِباً فَسَتَعْلَمُونَ كَيْفَ نَذيرِ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امنتم ،ارسال حاصب ،علم ، نذیر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لَقَدْ كَذَّبَ الَّذينَ مِنْ قَبْلِهِمْ فَكَيْفَ كانَ نَكيرِ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مجازات انکار کنندگان سخت است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کذّب ، نکیر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 وَ لَمْ يَرَوْا إِلَى الطَّيْرِ فَوْقَهُمْ صافَّاتٍ وَ يَقْبِضْنَ ما يُمْسِكُهُنَّ إِلاَّ الرَّحْمنُ إِنَّهُ بِكُلِّ شَيْ‏ءٍ بَصيرٌ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نشانه های بصیرت خدا در پرواز پرندگان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یروا ،</a:t>
                      </a:r>
                      <a:r>
                        <a:rPr lang="fa-IR" baseline="0" dirty="0" smtClean="0"/>
                        <a:t> طیر ، فوق ،صافات ،یقبضن،یمسک ،رحمن ،بصیر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باید به نشانه</a:t>
                      </a:r>
                      <a:r>
                        <a:rPr lang="fa-IR" baseline="0" dirty="0" smtClean="0"/>
                        <a:t> های بصیرت خدا در پرواز پرندگان توجه کرد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151446">
                <a:tc gridSpan="5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O5RIKLCAEZKZ83CA8LUD11CAQ020GGCAKN006MCAA6KV17CAWQ0F98CA7HH6TYCAF3QKTZCAZ1GHPCCAFZQFO2CARA741FCAFIN398CANIIQ1DCAZS75T3CA3XB72DCA3TMU55CAYYJ81BCAITIMO4CAS4G49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643446"/>
            <a:ext cx="2114550" cy="1400175"/>
          </a:xfrm>
          <a:prstGeom prst="rect">
            <a:avLst/>
          </a:prstGeom>
        </p:spPr>
      </p:pic>
      <p:pic>
        <p:nvPicPr>
          <p:cNvPr id="3" name="Picture 2" descr="CAT6XZDYCAXXMPL0CAKM0JJTCA9VR0Q9CA8IUZ7ZCA5VLKYJCAJE2541CAL7LHXGCA5BEYSLCAAS612GCA1LA5T6CADLJIY2CACHV867CAKDDG0QCAJ4Z8FTCAQHSSBQCA5FY32PCAH42P9RCAU73AVZCA80EWY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28604"/>
            <a:ext cx="1866900" cy="1390650"/>
          </a:xfrm>
          <a:prstGeom prst="rect">
            <a:avLst/>
          </a:prstGeom>
        </p:spPr>
      </p:pic>
      <p:pic>
        <p:nvPicPr>
          <p:cNvPr id="4" name="Picture 3" descr="dtuy6j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CAO5RIKLCAEZKZ83CA8LUD11CAQ020GGCAKN006MCAA6KV17CAWQ0F98CA7HH6TYCAF3QKTZCAZ1GHPCCAFZQFO2CARA741FCAFIN398CANIIQ1DCAZS75T3CA3XB72DCA3TMU55CAYYJ81BCAITIMO4CAS4G49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38" y="3571876"/>
            <a:ext cx="3500462" cy="3286124"/>
          </a:xfrm>
          <a:prstGeom prst="rect">
            <a:avLst/>
          </a:prstGeom>
        </p:spPr>
      </p:pic>
      <p:pic>
        <p:nvPicPr>
          <p:cNvPr id="6" name="Picture 5" descr="CAT6XZDYCAXXMPL0CAKM0JJTCA9VR0Q9CA8IUZ7ZCA5VLKYJCAJE2541CAL7LHXGCA5BEYSLCAAS612GCA1LA5T6CADLJIY2CACHV867CAKDDG0QCAJ4Z8FTCAQHSSBQCA5FY32PCAH42P9RCAU73AVZCA80EWY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86182" cy="3470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229600" cy="6588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أَمَّنْ هذَا الَّذي هُوَ جُنْدٌ لَكُمْ يَنْصُرُكُمْ مِنْ دُونِ الرَّحْمنِ إِنِ الْكافِرُونَ إِلاَّ في‏ غُرُورٍ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یاوری</a:t>
                      </a:r>
                      <a:r>
                        <a:rPr lang="fa-IR" baseline="0" dirty="0" smtClean="0"/>
                        <a:t> غیر از خدا وجود ندارد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جند،؛نصر</a:t>
                      </a:r>
                      <a:r>
                        <a:rPr lang="fa-IR" baseline="0" dirty="0" smtClean="0"/>
                        <a:t> ،هو،رحمن</a:t>
                      </a:r>
                      <a:endParaRPr lang="fa-I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کسی جز</a:t>
                      </a:r>
                      <a:r>
                        <a:rPr lang="fa-IR" baseline="0" dirty="0" smtClean="0"/>
                        <a:t> خدا نمیتواند نفع و ضرری برایتان داشته باشد./ </a:t>
                      </a:r>
                      <a:endParaRPr lang="fa-I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نصر ،رزق</a:t>
                      </a:r>
                      <a:endParaRPr lang="fa-IR" dirty="0"/>
                    </a:p>
                  </a:txBody>
                  <a:tcPr/>
                </a:tc>
              </a:tr>
              <a:tr h="10236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أَمَّنْ هذَا الَّذي يَرْزُقُكُمْ إِنْ أَمْسَكَ رِزْقَهُ بَلْ لَجُّوا في‏ عُتُوٍّ وَ نُفُورٍ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تنها روزی رسان خداست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یرزق ،امسک،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26368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 فَمَنْ يَمْشي‏ مُكِبًّا عَلى‏ وَجْهِهِ أَهْدى‏ أَمَّنْ يَمْشي‏ سَوِيًّا عَلى‏ صِراطٍ مُسْتَقيمٍ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آن که بر صراط مستقیم قدم بر میدارد</a:t>
                      </a:r>
                      <a:r>
                        <a:rPr lang="fa-IR" baseline="0" dirty="0" smtClean="0"/>
                        <a:t> با آنکه روی صورتش می خزد برابر نیست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مشی ،وجه</a:t>
                      </a:r>
                      <a:r>
                        <a:rPr lang="fa-IR" baseline="0" dirty="0" smtClean="0"/>
                        <a:t> ،سویا،صراط مستقیم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086524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قُلْ هُوَ الَّذي أَنْشَأَكُمْ وَ جَعَلَ لَكُمُ السَّمْعَ وَ الْأَبْصارَ وَ الْأَفْئِدَةَ قَليلاً ما تَشْكُرُونَ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او شمارا</a:t>
                      </a:r>
                      <a:r>
                        <a:rPr lang="fa-IR" baseline="0" dirty="0" smtClean="0"/>
                        <a:t> کامل خلق کرده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انشاء،سمع</a:t>
                      </a:r>
                      <a:r>
                        <a:rPr lang="fa-IR" baseline="0" dirty="0" smtClean="0"/>
                        <a:t> ،بصر ،افئده</a:t>
                      </a:r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خلقت کامل هدفمند</a:t>
                      </a:r>
                      <a:r>
                        <a:rPr lang="fa-IR" baseline="0" dirty="0" smtClean="0"/>
                        <a:t> بوده</a:t>
                      </a: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انشا ء، سمع ،بصر،افئده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قُلْ هُوَ الَّذي ذَرَأَكُمْ فِي الْأَرْضِ وَ إِلَيْهِ تُحْشَرُونَ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جایگاه واقعی شما زمین نیست به سوی او برمی</a:t>
                      </a:r>
                      <a:r>
                        <a:rPr lang="fa-IR" baseline="0" dirty="0" smtClean="0"/>
                        <a:t> کردید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ذرأ،حشر</a:t>
                      </a:r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9WQS23CAS4OPEUCAMQOZ8ZCA6OFUMQCAFZ2HU4CAHN2NXACAHYYMQWCAHUEOGLCA2FX0THCAR1038NCAH4OCLMCAB0ZQYVCA97NLS5CAM38V46CA9A0X3ECA3JTVFICACNZVQICAIGFLTNCA07AX7ZCA3UBF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4786322"/>
            <a:ext cx="759855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/>
              <a:t>کسی جز خدا نمیتواند نفع و ضرری برایتان داشته باشد.</a:t>
            </a:r>
            <a:endParaRPr lang="fa-I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0"/>
          <a:ext cx="8229600" cy="6309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42852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وقتی زمان باز گشت به سوی خدا فرا میرسد کافران روسیاه میشوند و هیچ یاوری در برابر خداوند مهربان</a:t>
                      </a:r>
                      <a:r>
                        <a:rPr lang="fa-IR" baseline="0" dirty="0" smtClean="0"/>
                        <a:t> ندارند کسی که حتی جریان آب هم به دست اوست</a:t>
                      </a:r>
                      <a:endParaRPr lang="fa-IR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يَقُولُونَ مَتى‏ هذَا الْوَعْدُ إِنْ كُنْتُمْ صادِقينَ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زمان وعده قیامت را می پرسند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قُلْ إِنَّمَا الْعِلْمُ عِنْدَ اللَّهِ وَ إِنَّما أَنَا نَذيرٌ مُبينٌ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علم نزد خداست و پیامبر نذیر است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فَلَمَّا رَأَوْهُ زُلْفَةً سيئَتْ وُجُوهُ الَّذينَ كَفَرُوا وَ قيلَ هذَا الَّذي كُنْتُمْ بِهِ تَدَّعُونَ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وقتی زمانش فرا رسید کافران</a:t>
                      </a:r>
                      <a:r>
                        <a:rPr lang="fa-IR" baseline="0" dirty="0" smtClean="0"/>
                        <a:t> روسیاه اند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قُلْ أَ رَأَيْتُمْ إِنْ أَهْلَكَنِيَ اللَّهُ وَ مَنْ مَعِيَ أَوْ رَحِمَنا فَمَنْ يُجيرُ الْكافِرينَ مِنْ عَذابٍ أَليمٍ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خدا اگر بخواهد پیامبرش را هلاک یا یاری میکند اما</a:t>
                      </a:r>
                      <a:r>
                        <a:rPr lang="fa-IR" baseline="0" dirty="0" smtClean="0"/>
                        <a:t> چه کسی میتواند کافران را از عذاب نجات دهد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قُلْ هُوَ الرَّحْمنُ آمَنَّا بِهِ وَ عَلَيْهِ تَوَكَّلْنا فَسَتَعْلَمُونَ مَنْ هُوَ في‏ ضَلالٍ مُبينٍ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ما به خدای رحمن</a:t>
                      </a:r>
                      <a:r>
                        <a:rPr lang="fa-IR" baseline="0" dirty="0" smtClean="0"/>
                        <a:t> ایمان آوردیم و به او توکل داریم و بزودی گمراهان شناخنکینبتن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472" y="5943600"/>
          <a:ext cx="8072495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قُلْ أَ رَأَيْتُمْ إِنْ أَصْبَحَ ماؤُكُمْ غَوْراً فَمَنْ يَأْتيكُمْ بِماءٍ مَعينٍ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آب</a:t>
                      </a:r>
                      <a:r>
                        <a:rPr lang="fa-IR" baseline="0" dirty="0" smtClean="0"/>
                        <a:t> فقط به اذن خدا جریان میابد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F69G1JCAI1V47HCANPDD2YCARW3QY8CAKR4VNXCALD4K9SCAMTJ0N6CAR9VVR9CAGYG560CAPOLK00CA5NNNGLCAJ5ZXZQCAJO2AHPCAGB0QO9CA3RX399CAILDADQCACNLFU7CA60VAV2CA1IQJ18CA9ZSOE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AN0371WCA2EG72JCAXU4JJXCAFF63CGCAPRBICECAUARD5LCAKTY4PXCA54T9CFCAFDZKUGCAQ5WAPQCAHHRCHBCANHW94YCAI8RPCSCAGOZEMHCA13A8FSCA7KBIFOCA8MXGTNCAFWVAK3CA9YLPMXCA4HLXD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28934"/>
            <a:ext cx="3857620" cy="3929066"/>
          </a:xfrm>
          <a:prstGeom prst="rect">
            <a:avLst/>
          </a:prstGeom>
        </p:spPr>
      </p:pic>
      <p:sp>
        <p:nvSpPr>
          <p:cNvPr id="10" name="Curved Left Arrow 9"/>
          <p:cNvSpPr/>
          <p:nvPr/>
        </p:nvSpPr>
        <p:spPr>
          <a:xfrm>
            <a:off x="3786182" y="1571612"/>
            <a:ext cx="1357322" cy="2287722"/>
          </a:xfrm>
          <a:prstGeom prst="curvedLeftArrow">
            <a:avLst>
              <a:gd name="adj1" fmla="val 44558"/>
              <a:gd name="adj2" fmla="val 66168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solidFill>
                  <a:srgbClr val="00B050"/>
                </a:solidFill>
              </a:rPr>
              <a:t>الهم عجل لولیک الفرج</a:t>
            </a:r>
            <a:endParaRPr lang="fa-I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17631"/>
            <a:ext cx="8229600" cy="5340369"/>
          </a:xfrm>
        </p:spPr>
        <p:txBody>
          <a:bodyPr>
            <a:normAutofit fontScale="77500" lnSpcReduction="20000"/>
          </a:bodyPr>
          <a:lstStyle/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‏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روايات زيادى در فضيلت اين سوره از پيامبر (ص) و ائمه (ع) نقل شده است: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از جمله در حديثى از پيامبر (ص) مى‏خوانيم: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:" كسى كه سوره" تبارك" را بخواند چنان است كه گويى شب قدر را احيا داشته"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و در حديث ديگرى از همان حضرت آمده است: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:" دوست مى‏داشتم كه سوره تبارك در قلب همه مؤمنان ثبت بود"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در حديثى از امام الباقر مى‏خوانيم كه فرمود: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.." سوره ملك سوره" مانعه" است، يعنى از عذاب قبر ممانعت مى‏كند، و در تورات به همين نام ثبت است، كسى كه آن را در شبى بخواند بسيار خوانده، و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خوب خوانده، و از غافلان محسوب نمى‏شود"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و احاديث در اين زمينه بسيار است.</a:t>
            </a:r>
          </a:p>
          <a:p>
            <a:r>
              <a:rPr lang="fa-IR" i="1" dirty="0" smtClean="0">
                <a:solidFill>
                  <a:schemeClr val="tx2">
                    <a:lumMod val="75000"/>
                  </a:schemeClr>
                </a:solidFill>
              </a:rPr>
              <a:t>البته اينهمه آثار عظيم مربوط به خواندن بدون فكر و عمل نيست، هدف خواندنى است آميخته با الهام گرفتن براى عمل.</a:t>
            </a:r>
            <a:endParaRPr lang="fa-IR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0240" y="500042"/>
            <a:ext cx="285847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solidFill>
                  <a:schemeClr val="tx2">
                    <a:lumMod val="75000"/>
                  </a:schemeClr>
                </a:solidFill>
              </a:rPr>
              <a:t>فضيلت تلاوت سوره</a:t>
            </a:r>
            <a:endParaRPr lang="fa-I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غرر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            غرر واژه ها</a:t>
            </a:r>
            <a:endParaRPr lang="fa-I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a-IR" dirty="0" smtClean="0"/>
              <a:t>    غرر آیات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     نسمع   و     نعقل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ar-SA" dirty="0" smtClean="0"/>
              <a:t>وَ قالُوا لَوْ كُنَّا نَسْمَعُ أَوْ نَعْقِلُ ما كُنَّا في‏ أَصْحابِ السَّعيرِ </a:t>
            </a:r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نقش رسول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331720"/>
            <a:ext cx="8229600" cy="4526280"/>
          </a:xfrm>
        </p:spPr>
        <p:txBody>
          <a:bodyPr/>
          <a:lstStyle/>
          <a:p>
            <a:r>
              <a:rPr lang="fa-IR" dirty="0" smtClean="0"/>
              <a:t>در آیه 18 خداوند روی صحبت را از کافرین میگرداند و ازین پس به رسول خطاب می کند .</a:t>
            </a:r>
          </a:p>
          <a:p>
            <a:r>
              <a:rPr lang="fa-IR" dirty="0" smtClean="0"/>
              <a:t>باید نشانه های ربوبیت را به کافران ابراز کند.</a:t>
            </a:r>
          </a:p>
          <a:p>
            <a:r>
              <a:rPr lang="fa-IR" dirty="0" smtClean="0"/>
              <a:t>باید ابراز کند که علم به زمان حشر فقط نزد خداست .</a:t>
            </a:r>
          </a:p>
          <a:p>
            <a:r>
              <a:rPr lang="fa-IR" dirty="0" smtClean="0"/>
              <a:t>نقش:نذیر مبین</a:t>
            </a:r>
          </a:p>
          <a:p>
            <a:pPr>
              <a:buNone/>
            </a:pPr>
            <a:r>
              <a:rPr lang="fa-IR" dirty="0" smtClean="0"/>
              <a:t> به خدا ایمان دارد </a:t>
            </a:r>
          </a:p>
          <a:p>
            <a:pPr>
              <a:buNone/>
            </a:pPr>
            <a:r>
              <a:rPr lang="fa-IR" dirty="0" smtClean="0"/>
              <a:t> بر خدا توکل می کند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شخصیتهای سوره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آدم بدها</a:t>
            </a:r>
            <a:endParaRPr lang="fa-I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a-IR" dirty="0" smtClean="0"/>
              <a:t>آدم خوبها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a-IR" dirty="0" smtClean="0"/>
              <a:t>کافرین....اصحاب سعیر/تکذیب نذیر/فی ضلال مبین/عدم نسمع و نعقل/به دنبال یاوری غیر خدا/غرور/لجوا/عتو/نفور/مکبا علی وجهه/استهزاءوعده قیامت/سیئت وجوههم</a:t>
            </a:r>
          </a:p>
          <a:p>
            <a:r>
              <a:rPr lang="fa-IR" dirty="0" smtClean="0"/>
              <a:t>الذین من قبلهم.....مکذبین</a:t>
            </a:r>
          </a:p>
          <a:p>
            <a:r>
              <a:rPr lang="fa-IR" dirty="0" smtClean="0"/>
              <a:t>اصحاب سعیر</a:t>
            </a:r>
          </a:p>
          <a:p>
            <a:r>
              <a:rPr lang="fa-IR" dirty="0" smtClean="0"/>
              <a:t>شیاطین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smtClean="0"/>
              <a:t>پیامبر........نذیرمبین/امنا/توکلنا/قل</a:t>
            </a:r>
          </a:p>
          <a:p>
            <a:r>
              <a:rPr lang="fa-IR" dirty="0" smtClean="0"/>
              <a:t>من معی.....امنا/توکلنا</a:t>
            </a:r>
          </a:p>
          <a:p>
            <a:r>
              <a:rPr lang="fa-IR" dirty="0" smtClean="0"/>
              <a:t>الذین یخشون ربهم بالغیب.....احسن عملا/ارجاع بصر/نسمع ونعقل/صاحبان مغفرت و اجر کبیر/یمشی سویا علی صراط مستقیم/تشکرون</a:t>
            </a:r>
          </a:p>
          <a:p>
            <a:r>
              <a:rPr lang="fa-IR" dirty="0" smtClean="0"/>
              <a:t>خزنه جهنم...سال عن اصحاب السعیر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اسماء و صفات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5643602"/>
          </a:xfrm>
        </p:spPr>
        <p:txBody>
          <a:bodyPr>
            <a:normAutofit/>
          </a:bodyPr>
          <a:lstStyle/>
          <a:p>
            <a:pPr lvl="0"/>
            <a:r>
              <a:rPr lang="fa-IR" dirty="0" smtClean="0"/>
              <a:t>تبارك............خیر و ببرکت زیاد و مداوم</a:t>
            </a:r>
          </a:p>
          <a:p>
            <a:pPr lvl="0"/>
            <a:r>
              <a:rPr lang="fa-IR" dirty="0" smtClean="0"/>
              <a:t>رحمان ..........رحمت واسعه اش همه موجودات را در بر گرفته</a:t>
            </a:r>
          </a:p>
          <a:p>
            <a:r>
              <a:rPr lang="fa-IR" dirty="0" smtClean="0"/>
              <a:t>غفور ............ محو کننده اثر گناه</a:t>
            </a:r>
          </a:p>
          <a:p>
            <a:pPr>
              <a:buNone/>
            </a:pPr>
            <a:endParaRPr lang="fa-IR" dirty="0" smtClean="0"/>
          </a:p>
          <a:p>
            <a:r>
              <a:rPr lang="fa-IR" dirty="0" smtClean="0"/>
              <a:t>قدیر............قادر مطلقی که بر انجام و ترک هر کاری توانا است و همه موجودات تحت سلطه اویند.</a:t>
            </a:r>
          </a:p>
          <a:p>
            <a:r>
              <a:rPr lang="fa-IR" dirty="0" smtClean="0"/>
              <a:t>عزیز ...........برهمه آنچه در آسمانها و زمین و بین آنهاست برتری و استیلاء دارد.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46325"/>
            <a:ext cx="8229600" cy="4411675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رب .............پرورش دهنده موجودات</a:t>
            </a:r>
          </a:p>
          <a:p>
            <a:r>
              <a:rPr lang="fa-IR" dirty="0" smtClean="0"/>
              <a:t>خلق ............ایجاد شیء</a:t>
            </a:r>
          </a:p>
          <a:p>
            <a:r>
              <a:rPr lang="fa-IR" dirty="0" smtClean="0"/>
              <a:t>علیم ........دارای حضور و احاطه بر همه چیز</a:t>
            </a:r>
          </a:p>
          <a:p>
            <a:r>
              <a:rPr lang="fa-IR" dirty="0" smtClean="0"/>
              <a:t>لطیف ............دقت و توجه به جزئیات همراه مدارا</a:t>
            </a:r>
          </a:p>
          <a:p>
            <a:r>
              <a:rPr lang="fa-IR" dirty="0" smtClean="0"/>
              <a:t>خبیر ............اطلاع نافذ و علم با تحقیق و احاطه و دقت</a:t>
            </a:r>
          </a:p>
          <a:p>
            <a:r>
              <a:rPr lang="fa-IR" dirty="0" smtClean="0"/>
              <a:t>بصیر ......... ناظر و عالمی که هیچ چیز از او پوشییده نیست </a:t>
            </a:r>
          </a:p>
          <a:p>
            <a:endParaRPr lang="fa-IR" dirty="0" smtClean="0"/>
          </a:p>
          <a:p>
            <a:r>
              <a:rPr lang="fa-IR" dirty="0" smtClean="0"/>
              <a:t>الله ............مستجمع جمیع صفات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اوامر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فَارْجِعِ الْبَصَرَ </a:t>
            </a:r>
            <a:endParaRPr lang="fa-IR" dirty="0" smtClean="0"/>
          </a:p>
          <a:p>
            <a:r>
              <a:rPr lang="ar-SA" dirty="0" smtClean="0"/>
              <a:t>فَامْشُوا في‏ مَناكِبِها وَ كُلُوا مِنْ رِزْقِهِ</a:t>
            </a:r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قوانین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6000768"/>
          </a:xfrm>
        </p:spPr>
        <p:txBody>
          <a:bodyPr/>
          <a:lstStyle/>
          <a:p>
            <a:r>
              <a:rPr lang="ar-SA" dirty="0" smtClean="0"/>
              <a:t>إِنَّمَا الْعِلْمُ عِنْدَ اللَّهِ وَ إِنَّما أَنَا نَذيرٌ مُبينٌ </a:t>
            </a:r>
            <a:endParaRPr lang="fa-IR" dirty="0" smtClean="0"/>
          </a:p>
          <a:p>
            <a:r>
              <a:rPr lang="ar-SA" dirty="0" smtClean="0"/>
              <a:t>إِنِ الْكافِرُونَ إِلاَّ في‏ غُرُورٍ </a:t>
            </a:r>
            <a:endParaRPr lang="fa-IR" dirty="0" smtClean="0"/>
          </a:p>
          <a:p>
            <a:r>
              <a:rPr lang="ar-SA" dirty="0" smtClean="0"/>
              <a:t>إِنَّهُ بِكُلِّ شَيْ‏ءٍ بَصيرٌ</a:t>
            </a:r>
            <a:endParaRPr lang="fa-IR" dirty="0" smtClean="0"/>
          </a:p>
          <a:p>
            <a:r>
              <a:rPr lang="ar-SA" dirty="0" smtClean="0"/>
              <a:t>وَ لَقَدْ كَذَّبَ الَّذينَ مِنْ قَبْلِهِمْ فَكَيْفَ كانَ نَكيرِ </a:t>
            </a:r>
            <a:endParaRPr lang="fa-IR" dirty="0" smtClean="0"/>
          </a:p>
          <a:p>
            <a:r>
              <a:rPr lang="ar-SA" dirty="0" smtClean="0"/>
              <a:t>أَ لا يَعْلَمُ مَنْ خَلَقَ وَ </a:t>
            </a:r>
            <a:endParaRPr lang="fa-IR" dirty="0" smtClean="0"/>
          </a:p>
          <a:p>
            <a:r>
              <a:rPr lang="ar-SA" dirty="0" smtClean="0"/>
              <a:t>إِنَّهُ عَليمٌ بِذاتِ الصُّدُورِ </a:t>
            </a:r>
            <a:endParaRPr lang="fa-IR" dirty="0" smtClean="0"/>
          </a:p>
          <a:p>
            <a:r>
              <a:rPr lang="ar-SA" dirty="0" smtClean="0"/>
              <a:t>إِنَّ الَّذينَ يَخْشَوْنَ رَبَّهُمْ بِالْغَيْبِ لَهُمْ مَغْفِرَةٌ وَ أَجْرٌ كَبيرٌ قَدْ جاءَنا نَذير</a:t>
            </a:r>
            <a:endParaRPr lang="fa-IR" dirty="0" smtClean="0"/>
          </a:p>
          <a:p>
            <a:r>
              <a:rPr lang="ar-SA" dirty="0" smtClean="0"/>
              <a:t>إِنْ أَنْتُمْ إِلاَّ في‏ ضَلالٍ كَبيرٍ </a:t>
            </a:r>
            <a:endParaRPr lang="fa-IR" dirty="0" smtClean="0"/>
          </a:p>
          <a:p>
            <a:r>
              <a:rPr lang="ar-SA" dirty="0" smtClean="0"/>
              <a:t>لَقَدْ زَيَّنَّا السَّماءَ الدُّنْيا بِمَصابيحَ وَ جَعَلْناها رُجُوماً لِلشَّياطينِ وَ </a:t>
            </a:r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غرض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استفاده از امکانات برای حرکت به سوی خدا و کسب حیات </a:t>
            </a:r>
          </a:p>
          <a:p>
            <a:pPr>
              <a:buNone/>
            </a:pPr>
            <a:r>
              <a:rPr lang="fa-IR" dirty="0" smtClean="0"/>
              <a:t>مادی و معنوی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483245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سوره" ملك" با حاكميت و مالكيت خداوند شروع شد، و با رحمانيت او كه آنهم شاخه‏اى از حاكميت و مالكيت او است پايان مى‏گيرد، و به اين ترتيب آغاز و انجامش كاملا منسجم است.</a:t>
            </a:r>
          </a:p>
          <a:p>
            <a:r>
              <a:rPr lang="fa-IR" dirty="0" smtClean="0"/>
              <a:t>خداوندا! ما را مشمول رحمت عام و خاصت گردان، و از آب حيات ولايت اوليائت سيراب فرما.</a:t>
            </a:r>
          </a:p>
          <a:p>
            <a:r>
              <a:rPr lang="fa-IR" dirty="0" smtClean="0"/>
              <a:t>پروردگارا! ظهور حضرت مهدى ع آن چشمه آب حيات را تسريع كن، و تشنگان جمالش را با ظهورش سيراب گردان.</a:t>
            </a:r>
          </a:p>
          <a:p>
            <a:endParaRPr lang="fa-IR" dirty="0" smtClean="0"/>
          </a:p>
          <a:p>
            <a:r>
              <a:rPr lang="fa-IR" dirty="0" smtClean="0"/>
              <a:t>بارالها! به ما چشم بينا و گوش شنوا و عقل دانا، مرحمت فرمودى، حجابهاى خودخواهى و غرور را از مقابل آنها برگير، تا چهره حقيقت را آن چنان كه هست ببينيم، و در صراط مستقيم هدايت تو راست قامت گام برداريم.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3169240" y="214290"/>
            <a:ext cx="162256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/>
              <a:t>جمع بندی</a:t>
            </a:r>
            <a:endParaRPr lang="fa-I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357430"/>
            <a:ext cx="614366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000" dirty="0" smtClean="0">
                <a:solidFill>
                  <a:schemeClr val="bg2">
                    <a:lumMod val="50000"/>
                  </a:schemeClr>
                </a:solidFill>
              </a:rPr>
              <a:t>آنچه من فهمیدم . . . </a:t>
            </a:r>
            <a:endParaRPr lang="fa-IR" sz="6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fa-IR" dirty="0" smtClean="0"/>
              <a:t>سوره زندگي و حيات است. و از پر خير و بركت بودن آن كه ملك به دست اوست خبر مي‌دهد سوره‌اي است كه علاوه بر تعريف زندگي از ارتباط پيوسته ادراك و عمل پرده بر مي​دارد و سرّ ‌حيات يافتن انسان و از طلوعي به طلوعي ديگر روانه شدنش را در اين پيوند مي داند.</a:t>
            </a:r>
          </a:p>
          <a:p>
            <a:r>
              <a:rPr lang="fa-IR" dirty="0" smtClean="0"/>
              <a:t> مسائل زيادى در آن مطرح شده كه عمدتا بر سه محور دور مى‏زند.</a:t>
            </a:r>
          </a:p>
          <a:p>
            <a:r>
              <a:rPr lang="fa-IR" dirty="0" smtClean="0"/>
              <a:t>1- بحثهايى پيرامون" مبدأ" و صفات خداوند، و نظام شگفت‏انگيز خلقت مخصوصا آفرينش آسمانها و ستارگان، و آفرينش زمين و مواهب آن، و همچنين آفرينش پرندگان، و آبهاى جارى و آفرينش گوش و چشم و ابزار شناخت.</a:t>
            </a:r>
          </a:p>
          <a:p>
            <a:r>
              <a:rPr lang="fa-IR" dirty="0" smtClean="0"/>
              <a:t>2- بحثهايى پيرامون" معاد" و عذاب دوزخ، و گفتگوهاى ماموران عذاب با دوزخيان، و مانند آن.</a:t>
            </a:r>
          </a:p>
          <a:p>
            <a:r>
              <a:rPr lang="fa-IR" dirty="0" smtClean="0"/>
              <a:t>3- انذار و تهديد كافران و ظالمان به انواع عذابهاى دنيا و آخرت.</a:t>
            </a:r>
          </a:p>
          <a:p>
            <a:r>
              <a:rPr lang="fa-IR" dirty="0" smtClean="0"/>
              <a:t>و به گفته بعضى از نظر محور اصلى تمام سوره را همان مالكيت و حاكميت خدا تشكيل مى‏دهد كه در نخستين آيه آمده است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214290"/>
            <a:ext cx="3571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محتواى سوره ملك‏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ارتباط واژه </a:t>
            </a:r>
            <a:r>
              <a:rPr lang="fa-IR" dirty="0" smtClean="0">
                <a:solidFill>
                  <a:srgbClr val="00B050"/>
                </a:solidFill>
              </a:rPr>
              <a:t>تبارک</a:t>
            </a:r>
            <a:r>
              <a:rPr lang="fa-IR" dirty="0" smtClean="0"/>
              <a:t> با </a:t>
            </a:r>
            <a:r>
              <a:rPr lang="fa-IR" dirty="0" smtClean="0">
                <a:solidFill>
                  <a:srgbClr val="00B050"/>
                </a:solidFill>
              </a:rPr>
              <a:t>ماء معین </a:t>
            </a:r>
            <a:r>
              <a:rPr lang="fa-IR" dirty="0" smtClean="0"/>
              <a:t>. . .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اینکه رزق و حیات معنوی انسانها بطور کلی قطع نشده و بعد از شهادت هر نذیری ،از ابتدای خلقت تا کنون ، نذیر دیگری آمده و راه را ادامه داده ،این یعنی برکت وجود نذیر...</a:t>
            </a:r>
          </a:p>
          <a:p>
            <a:r>
              <a:rPr lang="fa-IR" dirty="0" smtClean="0"/>
              <a:t>یعنی برکت وجود آب جاری که هرگز به طور کامل قطع نمیشود و خشکسالی ناشی از آن باعث نابودی حیات عالم نمیشود.</a:t>
            </a:r>
          </a:p>
          <a:p>
            <a:r>
              <a:rPr lang="fa-IR" dirty="0" smtClean="0"/>
              <a:t>امام که واسطه فیض و برکت است ، اگر روی زمین نباشد،زمین اهلش را فرو میبرد و حیات از بین خواهد رفت.... 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</a:rPr>
              <a:t>پيامبر (ص) :</a:t>
            </a:r>
            <a:br>
              <a:rPr lang="fa-IR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</a:rPr>
              <a:t>" كسى كه سوره" تبارك" را بخواند چنان است كه گويى شب قدر را احيا داشته"</a:t>
            </a:r>
            <a:br>
              <a:rPr lang="fa-IR" sz="24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15219"/>
          </a:xfrm>
        </p:spPr>
        <p:txBody>
          <a:bodyPr/>
          <a:lstStyle/>
          <a:p>
            <a:r>
              <a:rPr lang="fa-IR" dirty="0" smtClean="0"/>
              <a:t>1- دعای جوشن کبیر،که در اعمال شب قدر وارد شده ،ذکر کننده 1000 صفت و اسم خداوند است که در پایان هر بند دعا ،بعد از تسبیح حضرت حق و اعتراف به توحید ، طلب نجات از عذاب آمده است.</a:t>
            </a:r>
          </a:p>
          <a:p>
            <a:r>
              <a:rPr lang="fa-IR" dirty="0" smtClean="0"/>
              <a:t>در سوره ملک،12 صفت و اسم از خداوند ذکر شده ،و انسان دعوت شده به دیدن و تفکر در نشانه های ربوبیت خداوند و نتیجه عدم توجه به نشانه ها ،عذاب ،ذکر شده است.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5243847"/>
          </a:xfrm>
        </p:spPr>
        <p:txBody>
          <a:bodyPr/>
          <a:lstStyle/>
          <a:p>
            <a:r>
              <a:rPr lang="fa-IR" dirty="0" smtClean="0"/>
              <a:t>2- در شب قدر توصیه زیادی به استغفار  و تصمیم برای جبران گذشته شده است.اگر کسی این شب را درک کند ،اجر بسیاری دارد.</a:t>
            </a:r>
          </a:p>
          <a:p>
            <a:r>
              <a:rPr lang="fa-IR" dirty="0" smtClean="0"/>
              <a:t>در سوره ملک،خداوند پس از اینکه هدف از خلقت را امتحان انسانها برای معاد بیان فرموده،خود را عزیز و غفور معرفی می نماید .و باز میفرماید : مغفرت از آن کسانی است  که در نهان ها از خدا خشیت دارند  و کسی که مورد مغفرت باشد ،اجر کبیر دارد.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815351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3-رحمت عام خداوند در این شب ها و در تمام زمان ها شامل حال همه موجودات و مخلوقات است. و در این شب درهای رحمت الهی بروی بندگان باز است.</a:t>
            </a:r>
          </a:p>
          <a:p>
            <a:r>
              <a:rPr lang="fa-IR" dirty="0" smtClean="0"/>
              <a:t>در این سوره تأکید زیادی روی رحمانیت خداوند در مورد همه مخلوقات و در همه احوالات شده است.</a:t>
            </a:r>
          </a:p>
          <a:p>
            <a:r>
              <a:rPr lang="fa-IR" dirty="0" smtClean="0"/>
              <a:t>4- در شب قدر ،زیارت امام حسین (ع) سفارش شده ،و هرکس ایشان را زیارت کند ،تمام گناهانش بخشیده شده و حوائجش برآورده میشود و عاقبت بخیر است.</a:t>
            </a:r>
          </a:p>
          <a:p>
            <a:r>
              <a:rPr lang="fa-IR" dirty="0" smtClean="0"/>
              <a:t>در سوره ملک ،تأکید زیادی روی ارتباط با نذیر و تبعیت از ایشان شده و یکی از علل افتادن در سعیر عدم تبعیت از نذیر ذکر شده است.و انها که با نذیر هستند و بر خدا توکل دارند ، در صراط مستقیم قرار میگیرند.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5529623"/>
          </a:xfrm>
        </p:spPr>
        <p:txBody>
          <a:bodyPr/>
          <a:lstStyle/>
          <a:p>
            <a:r>
              <a:rPr lang="fa-IR" dirty="0" smtClean="0"/>
              <a:t>5- یکی دیگر از اعمال این شب ،قرآن سر گرفتن و خود را در پناه قرآن قرار دادن و تلاوت قرآن است.</a:t>
            </a:r>
          </a:p>
          <a:p>
            <a:r>
              <a:rPr lang="fa-IR" dirty="0" smtClean="0"/>
              <a:t>در این سوره ،تلاش میشود که انسانها با دیدن و توجه به نشانه های ربوبیت خداوند،خود را در سایه ولایت خدا قراردهند و از نادیده گرفتن ها و لجاجت و سر کشی و دوری از حق ، دست بردارند.</a:t>
            </a:r>
          </a:p>
          <a:p>
            <a:r>
              <a:rPr lang="fa-IR" dirty="0" smtClean="0"/>
              <a:t>6- غسل کردن هم جزء اعمال سفارش شده این شب است ، که باعث طهارت روح و جسم میشود.</a:t>
            </a:r>
          </a:p>
          <a:p>
            <a:r>
              <a:rPr lang="fa-IR" dirty="0" smtClean="0"/>
              <a:t>اتصال و ارتباط با امام هم که ماء معین است،میتواند باعث طهارت روح شود.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886789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7- در شب قدر ،یکی از عبادتهای با ارزش ،تفکر است.تفکری که نتیجه اش تصمیم برای تغییر و عمل درست باشد.</a:t>
            </a:r>
          </a:p>
          <a:p>
            <a:r>
              <a:rPr lang="fa-IR" dirty="0" smtClean="0"/>
              <a:t>یکی از محورهای اصلی این سوره،تفکر و تعقل است که مانع گرفتار شدن به عذاب میشود.</a:t>
            </a:r>
          </a:p>
          <a:p>
            <a:endParaRPr lang="fa-IR" dirty="0" smtClean="0"/>
          </a:p>
          <a:p>
            <a:r>
              <a:rPr lang="fa-IR" dirty="0" smtClean="0"/>
              <a:t>8- در این شب مقدرات 1 سال بندگان ، به حضور امام ارائه میشودو امضاء میگردد.(رابطه امام و عاقبت انسانها) در این شب بواسطه انزال قرآن بر قلب امام ،ملک و ملکوت بهم نزدیک میشوند.</a:t>
            </a:r>
          </a:p>
          <a:p>
            <a:r>
              <a:rPr lang="fa-IR" dirty="0" smtClean="0"/>
              <a:t>در سوره ملک ،نذیر، راهنما و رابط شناخت خداوند (شناخت ملکیان از  ملکوت) معرفی شده و چگونگی ارتباط با نذیر تعیین کننده مقدرات زندگی انسان و قرار گرفتنش در گروه مکذبین و عذاب شوندگان و یا همراهان نذیر، است.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86591"/>
          </a:xfrm>
        </p:spPr>
        <p:txBody>
          <a:bodyPr/>
          <a:lstStyle/>
          <a:p>
            <a:r>
              <a:rPr lang="fa-IR" dirty="0" smtClean="0"/>
              <a:t>9- یکی از راز و رمز های این شب،خیر وبرکت فراوان آن است که ان را برتر از هزار ماه قرار میدهد.</a:t>
            </a:r>
          </a:p>
          <a:p>
            <a:r>
              <a:rPr lang="fa-IR" dirty="0" smtClean="0"/>
              <a:t>آیه ابتدای سوره ملک، به بیان خیر و برکت فراوان و دائمی  اشاره دارد که ، از آن خداوندی است که برتمام عالم مسلط و قادر مطلق است.</a:t>
            </a:r>
          </a:p>
          <a:p>
            <a:endParaRPr lang="fa-IR" dirty="0" smtClean="0"/>
          </a:p>
          <a:p>
            <a:r>
              <a:rPr lang="fa-IR" dirty="0" smtClean="0"/>
              <a:t>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815351"/>
          </a:xfrm>
        </p:spPr>
        <p:txBody>
          <a:bodyPr/>
          <a:lstStyle/>
          <a:p>
            <a:r>
              <a:rPr lang="fa-IR" dirty="0" smtClean="0"/>
              <a:t>10- اگر کسی این شب را بدرستی درک کند ،میتواند ورودی های ادراکش را درست انتخاب کند تا به عمل درست منجر شود و حیات مادی و معنوی اش را تضمین نماید.</a:t>
            </a:r>
          </a:p>
          <a:p>
            <a:r>
              <a:rPr lang="fa-IR" dirty="0" smtClean="0"/>
              <a:t>اگر ما بتوانیم به ساحت مقدس و مهربان این سوره راه یابیم و دست از سرکشی و لجاجت و دوری از حق ، برداریم و با تفکرو تعقل ،تصمیم به اصلاح امورمان بگیریم و درست عمل کنیم ،قطعا در سایه تبعیت از ولی و نذیر و ارتباط با رب ، حیات مادی و معنویمان تضمین میشود.</a:t>
            </a:r>
          </a:p>
          <a:p>
            <a:r>
              <a:rPr lang="fa-IR" dirty="0" smtClean="0"/>
              <a:t>و مگر غیر از این است که این یعنی احیاء شب قدر...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886789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پس هر زمان که ما سیستم تفکرو تعقل و در پی آن سیستم عمل خود را اصلاح و فعال نماییم ، آن زمان ، شب قدر ماست.که قدرمان رادرآن تعیین نموده ایم.و ظرفمان را برای بودن در کنار نذیر و بهره مندی از فیوضات ماء معین و خشیت در برابر رب، گسترش داده ایم.</a:t>
            </a:r>
          </a:p>
          <a:p>
            <a:r>
              <a:rPr lang="fa-IR" dirty="0" smtClean="0"/>
              <a:t>هر کس به اندازه ظرف وجودی اش از ماء معین بهره مند میشود و این ظرفیت بدست نمیآید ،مگر با برداشتن موانع سمع و تعقل (غرور و سرکشی و لجاجت و دوری از حق)و اطاعت و پذیرش دستورات نذیرمبین و توجه به نشانه های رب .</a:t>
            </a:r>
          </a:p>
          <a:p>
            <a:r>
              <a:rPr lang="fa-IR" dirty="0" smtClean="0"/>
              <a:t>که همگی باعث استفاده درست از نعمت ها در زندگی دنیا برای حرکت به سمت آخرت می شوند.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شهید آوینی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هنر آن است که بمیری قبل از آنکه بمیرانندت.مبدأ و منشأ حیات آنانند که چنین زیسته اند.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3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واژه های پر تکرار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هو.........10 بار</a:t>
            </a:r>
          </a:p>
          <a:p>
            <a:r>
              <a:rPr lang="fa-IR" dirty="0" smtClean="0"/>
              <a:t>خلق.......3بار</a:t>
            </a:r>
          </a:p>
          <a:p>
            <a:r>
              <a:rPr lang="fa-IR" dirty="0" smtClean="0"/>
              <a:t>الذی........8بار</a:t>
            </a:r>
          </a:p>
          <a:p>
            <a:r>
              <a:rPr lang="fa-IR" dirty="0" smtClean="0"/>
              <a:t>سماء/سموات.....3بار</a:t>
            </a:r>
          </a:p>
          <a:p>
            <a:r>
              <a:rPr lang="fa-IR" dirty="0" smtClean="0"/>
              <a:t>ارض..........3بار</a:t>
            </a:r>
          </a:p>
          <a:p>
            <a:r>
              <a:rPr lang="fa-IR" dirty="0" smtClean="0"/>
              <a:t>رأی و بصر و مشتقات ...........9بار</a:t>
            </a:r>
          </a:p>
          <a:p>
            <a:r>
              <a:rPr lang="fa-IR" dirty="0" smtClean="0"/>
              <a:t>رحمن/رحمنا...........4بار</a:t>
            </a:r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اگر ما به این نتیجه برسیم که تبارک الذی بیده الملک در همه چیز،یعنی این سوره را خوب و زیاد خوانده ایم...</a:t>
            </a:r>
          </a:p>
          <a:p>
            <a:endParaRPr lang="fa-IR" dirty="0"/>
          </a:p>
          <a:p>
            <a:r>
              <a:rPr lang="fa-IR" dirty="0" smtClean="0"/>
              <a:t>همانطور که امام  باقر (ع) فرمودند.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288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1643" y="1285860"/>
            <a:ext cx="3129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solidFill>
                  <a:srgbClr val="92D050"/>
                </a:solidFill>
              </a:rPr>
              <a:t>.</a:t>
            </a:r>
            <a:endParaRPr lang="fa-IR" sz="4000" dirty="0">
              <a:solidFill>
                <a:srgbClr val="92D050"/>
              </a:solidFill>
            </a:endParaRPr>
          </a:p>
        </p:txBody>
      </p:sp>
      <p:pic>
        <p:nvPicPr>
          <p:cNvPr id="3" name="Picture 2" descr="يلسثقل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785850" y="214290"/>
            <a:ext cx="88582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400" dirty="0" smtClean="0">
                <a:solidFill>
                  <a:srgbClr val="92D050"/>
                </a:solidFill>
              </a:rPr>
              <a:t>سبحانک یا لا اله الا انت ،</a:t>
            </a:r>
          </a:p>
          <a:p>
            <a:r>
              <a:rPr lang="fa-IR" sz="4400" dirty="0" smtClean="0">
                <a:solidFill>
                  <a:srgbClr val="92D050"/>
                </a:solidFill>
              </a:rPr>
              <a:t>                     الغوث ،الغوث،</a:t>
            </a:r>
          </a:p>
          <a:p>
            <a:r>
              <a:rPr lang="fa-IR" sz="4400" dirty="0" smtClean="0">
                <a:solidFill>
                  <a:srgbClr val="92D050"/>
                </a:solidFill>
              </a:rPr>
              <a:t>                             خلصنا من النار یارب</a:t>
            </a:r>
            <a:endParaRPr lang="fa-IR" sz="4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endParaRPr lang="fa-IR" dirty="0" smtClean="0"/>
          </a:p>
          <a:p>
            <a:r>
              <a:rPr lang="fa-IR" dirty="0" smtClean="0"/>
              <a:t>جعل .....2بار</a:t>
            </a:r>
          </a:p>
          <a:p>
            <a:r>
              <a:rPr lang="fa-IR" dirty="0" smtClean="0"/>
              <a:t>عذاب........3بار</a:t>
            </a:r>
          </a:p>
          <a:p>
            <a:r>
              <a:rPr lang="fa-IR" dirty="0" smtClean="0"/>
              <a:t>کفروا/کافرین/کافرون............4بار</a:t>
            </a:r>
          </a:p>
          <a:p>
            <a:r>
              <a:rPr lang="fa-IR" dirty="0" smtClean="0"/>
              <a:t>سمع و مشتقات.......3بار</a:t>
            </a:r>
          </a:p>
          <a:p>
            <a:r>
              <a:rPr lang="fa-IR" dirty="0" smtClean="0"/>
              <a:t>القوا/القی........2بار</a:t>
            </a:r>
          </a:p>
          <a:p>
            <a:r>
              <a:rPr lang="fa-IR" dirty="0" smtClean="0"/>
              <a:t>نذیر........4بار</a:t>
            </a:r>
          </a:p>
          <a:p>
            <a:r>
              <a:rPr lang="fa-IR" dirty="0" smtClean="0"/>
              <a:t>کذب .............2بار</a:t>
            </a:r>
          </a:p>
          <a:p>
            <a:r>
              <a:rPr lang="fa-IR" dirty="0" smtClean="0"/>
              <a:t>ضلال ..........3بار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0240"/>
            <a:ext cx="8229600" cy="4411675"/>
          </a:xfrm>
        </p:spPr>
        <p:txBody>
          <a:bodyPr>
            <a:normAutofit fontScale="77500" lnSpcReduction="20000"/>
          </a:bodyPr>
          <a:lstStyle/>
          <a:p>
            <a:endParaRPr lang="fa-IR" dirty="0" smtClean="0"/>
          </a:p>
          <a:p>
            <a:r>
              <a:rPr lang="fa-IR" sz="3900" dirty="0" smtClean="0"/>
              <a:t>قل و مشتقات......9بار</a:t>
            </a:r>
          </a:p>
          <a:p>
            <a:r>
              <a:rPr lang="fa-IR" sz="3900" dirty="0" smtClean="0"/>
              <a:t>اصحاب سعیر.......2بار</a:t>
            </a:r>
          </a:p>
          <a:p>
            <a:r>
              <a:rPr lang="fa-IR" sz="3900" dirty="0" smtClean="0"/>
              <a:t>یمشی/فامشوا..........3بار</a:t>
            </a:r>
          </a:p>
          <a:p>
            <a:r>
              <a:rPr lang="fa-IR" sz="3900" dirty="0" smtClean="0"/>
              <a:t>مغفرت/غفور.......2بار</a:t>
            </a:r>
          </a:p>
          <a:p>
            <a:r>
              <a:rPr lang="fa-IR" sz="3900" dirty="0" smtClean="0"/>
              <a:t>علم و مشتقات........5بار</a:t>
            </a:r>
          </a:p>
          <a:p>
            <a:r>
              <a:rPr lang="fa-IR" sz="3900" dirty="0" smtClean="0"/>
              <a:t>أ امنتم .....2بار</a:t>
            </a:r>
          </a:p>
          <a:p>
            <a:r>
              <a:rPr lang="fa-IR" sz="3900" dirty="0" smtClean="0"/>
              <a:t>أرئیتم.....2بار</a:t>
            </a:r>
          </a:p>
          <a:p>
            <a:r>
              <a:rPr lang="fa-IR" sz="3900" dirty="0" smtClean="0"/>
              <a:t>زرق/یرزق......2بار</a:t>
            </a:r>
          </a:p>
          <a:p>
            <a:r>
              <a:rPr lang="fa-IR" sz="3900" dirty="0" smtClean="0"/>
              <a:t>وجه/وجوه....2بار</a:t>
            </a:r>
          </a:p>
          <a:p>
            <a:r>
              <a:rPr lang="fa-IR" sz="3900" dirty="0" smtClean="0"/>
              <a:t>ماء......2بار</a:t>
            </a:r>
            <a:endParaRPr lang="fa-IR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a-IR" dirty="0" smtClean="0"/>
              <a:t>واژگان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246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واژه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ترجمه التحقیق و مفردات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تبارك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كثرت صدور خيرات و بركات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حيات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چيزى كه حالتى دارد كه به خاطر داشتن آن حالت داراى شعور و اراده شده‏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موت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نداشتن آن حالت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بلا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امتحان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فوت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دور شدن چيزى است از انسان، به طورى كه دست يافتن به آن دشوار باشد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فطور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اختلال و بى‏نظمى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ارجاع بصر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تكرار نظر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خاسئ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نارسايى در ديد چشم/سرسرى ديدن و گذشتن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حسیر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خستگى در اثر تمام شدن نيرو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85728"/>
          <a:ext cx="8229600" cy="6202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كرتين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تثنيه كرة است كه به معناى رجعت و برگشتن‏</a:t>
                      </a:r>
                    </a:p>
                    <a:p>
                      <a:r>
                        <a:rPr lang="fa-IR" dirty="0" smtClean="0"/>
                        <a:t>(صيغه تثنيه :صرفا براى اين بوده كه تكثير و تكرار)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مصابيح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چراغ ها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رجم‏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تير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شهيق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طولانى شدن زفير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زفير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رد نفس، (بازدم)البته بازدمى كشيده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فوران(مصدر فعل" تفور" )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ارتفاع جوشش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تميز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تقطع و تفرق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غيظ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شدت خشم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فوج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جماعتى است كه به سرعت از جايى عبور كنند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سمع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شنيدن صدا و سخن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عقل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نيروى تشخيص خير از شر و نافع از مضر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سحق‏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چيزى را با دست تكه تكه و خرد كردن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مناكب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نام محل برخورد استخوان بازو با شانه 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خسف الارض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شکافته شدن زمین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مور (مصدر فعل" تمور" 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تردد درآمد و شد 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1721</TotalTime>
  <Words>3484</Words>
  <Application>Microsoft Office PowerPoint</Application>
  <PresentationFormat>On-screen Show (4:3)</PresentationFormat>
  <Paragraphs>530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Foundry</vt:lpstr>
      <vt:lpstr>PowerPoint Presentation</vt:lpstr>
      <vt:lpstr>شناسنامه</vt:lpstr>
      <vt:lpstr>PowerPoint Presentation</vt:lpstr>
      <vt:lpstr>PowerPoint Presentation</vt:lpstr>
      <vt:lpstr>واژه های پر تکرار</vt:lpstr>
      <vt:lpstr>PowerPoint Presentation</vt:lpstr>
      <vt:lpstr>PowerPoint Presentation</vt:lpstr>
      <vt:lpstr>واژگان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دسته بندی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غرر</vt:lpstr>
      <vt:lpstr>نقش رسول</vt:lpstr>
      <vt:lpstr>شخصیتهای سوره</vt:lpstr>
      <vt:lpstr>اسماء و صفات</vt:lpstr>
      <vt:lpstr>PowerPoint Presentation</vt:lpstr>
      <vt:lpstr>اوامر</vt:lpstr>
      <vt:lpstr>قوانین</vt:lpstr>
      <vt:lpstr>غرض</vt:lpstr>
      <vt:lpstr>PowerPoint Presentation</vt:lpstr>
      <vt:lpstr>PowerPoint Presentation</vt:lpstr>
      <vt:lpstr>ارتباط واژه تبارک با ماء معین . . . </vt:lpstr>
      <vt:lpstr>پيامبر (ص) : " كسى كه سوره" تبارك" را بخواند چنان است كه گويى شب قدر را احيا داشته"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شهید آوینی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سوره مبارکه ملک</dc:title>
  <dc:creator>110</dc:creator>
  <cp:lastModifiedBy>dejakam</cp:lastModifiedBy>
  <cp:revision>174</cp:revision>
  <dcterms:created xsi:type="dcterms:W3CDTF">2012-07-31T18:28:11Z</dcterms:created>
  <dcterms:modified xsi:type="dcterms:W3CDTF">2012-08-14T12:52:27Z</dcterms:modified>
</cp:coreProperties>
</file>