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7" d="100"/>
          <a:sy n="67" d="100"/>
        </p:scale>
        <p:origin x="-60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91F8A64B-81E3-4E3A-8629-712FBD45B42D}" type="datetimeFigureOut">
              <a:rPr lang="fa-IR" smtClean="0"/>
              <a:pPr/>
              <a:t>1434/07/26</a:t>
            </a:fld>
            <a:endParaRPr lang="fa-IR"/>
          </a:p>
        </p:txBody>
      </p:sp>
      <p:sp>
        <p:nvSpPr>
          <p:cNvPr id="20" name="Footer Placeholder 19"/>
          <p:cNvSpPr>
            <a:spLocks noGrp="1"/>
          </p:cNvSpPr>
          <p:nvPr>
            <p:ph type="ftr" sz="quarter" idx="11"/>
          </p:nvPr>
        </p:nvSpPr>
        <p:spPr/>
        <p:txBody>
          <a:bodyPr/>
          <a:lstStyle>
            <a:extLst/>
          </a:lstStyle>
          <a:p>
            <a:endParaRPr lang="fa-IR"/>
          </a:p>
        </p:txBody>
      </p:sp>
      <p:sp>
        <p:nvSpPr>
          <p:cNvPr id="10" name="Slide Number Placeholder 9"/>
          <p:cNvSpPr>
            <a:spLocks noGrp="1"/>
          </p:cNvSpPr>
          <p:nvPr>
            <p:ph type="sldNum" sz="quarter" idx="12"/>
          </p:nvPr>
        </p:nvSpPr>
        <p:spPr/>
        <p:txBody>
          <a:bodyPr/>
          <a:lstStyle>
            <a:extLst/>
          </a:lstStyle>
          <a:p>
            <a:fld id="{E408644B-D94C-473E-A685-3C2B2FBF947E}" type="slidenum">
              <a:rPr lang="fa-IR" smtClean="0"/>
              <a:pPr/>
              <a:t>‹#›</a:t>
            </a:fld>
            <a:endParaRPr lang="fa-I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1F8A64B-81E3-4E3A-8629-712FBD45B42D}" type="datetimeFigureOut">
              <a:rPr lang="fa-IR" smtClean="0"/>
              <a:pPr/>
              <a:t>1434/07/26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E408644B-D94C-473E-A685-3C2B2FBF947E}"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1F8A64B-81E3-4E3A-8629-712FBD45B42D}" type="datetimeFigureOut">
              <a:rPr lang="fa-IR" smtClean="0"/>
              <a:pPr/>
              <a:t>1434/07/26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E408644B-D94C-473E-A685-3C2B2FBF947E}"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1F8A64B-81E3-4E3A-8629-712FBD45B42D}" type="datetimeFigureOut">
              <a:rPr lang="fa-IR" smtClean="0"/>
              <a:pPr/>
              <a:t>1434/07/26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E408644B-D94C-473E-A685-3C2B2FBF947E}"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1F8A64B-81E3-4E3A-8629-712FBD45B42D}" type="datetimeFigureOut">
              <a:rPr lang="fa-IR" smtClean="0"/>
              <a:pPr/>
              <a:t>1434/07/26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E408644B-D94C-473E-A685-3C2B2FBF947E}" type="slidenum">
              <a:rPr lang="fa-IR" smtClean="0"/>
              <a:pPr/>
              <a:t>‹#›</a:t>
            </a:fld>
            <a:endParaRPr lang="fa-I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1F8A64B-81E3-4E3A-8629-712FBD45B42D}" type="datetimeFigureOut">
              <a:rPr lang="fa-IR" smtClean="0"/>
              <a:pPr/>
              <a:t>1434/07/26</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E408644B-D94C-473E-A685-3C2B2FBF947E}"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1F8A64B-81E3-4E3A-8629-712FBD45B42D}" type="datetimeFigureOut">
              <a:rPr lang="fa-IR" smtClean="0"/>
              <a:pPr/>
              <a:t>1434/07/26</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E408644B-D94C-473E-A685-3C2B2FBF947E}"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1F8A64B-81E3-4E3A-8629-712FBD45B42D}" type="datetimeFigureOut">
              <a:rPr lang="fa-IR" smtClean="0"/>
              <a:pPr/>
              <a:t>1434/07/26</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E408644B-D94C-473E-A685-3C2B2FBF947E}"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91F8A64B-81E3-4E3A-8629-712FBD45B42D}" type="datetimeFigureOut">
              <a:rPr lang="fa-IR" smtClean="0"/>
              <a:pPr/>
              <a:t>1434/07/26</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E408644B-D94C-473E-A685-3C2B2FBF947E}" type="slidenum">
              <a:rPr lang="fa-IR" smtClean="0"/>
              <a:pPr/>
              <a:t>‹#›</a:t>
            </a:fld>
            <a:endParaRPr lang="fa-I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1F8A64B-81E3-4E3A-8629-712FBD45B42D}" type="datetimeFigureOut">
              <a:rPr lang="fa-IR" smtClean="0"/>
              <a:pPr/>
              <a:t>1434/07/26</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E408644B-D94C-473E-A685-3C2B2FBF947E}"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91F8A64B-81E3-4E3A-8629-712FBD45B42D}" type="datetimeFigureOut">
              <a:rPr lang="fa-IR" smtClean="0"/>
              <a:pPr/>
              <a:t>1434/07/26</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E408644B-D94C-473E-A685-3C2B2FBF947E}" type="slidenum">
              <a:rPr lang="fa-IR" smtClean="0"/>
              <a:pPr/>
              <a:t>‹#›</a:t>
            </a:fld>
            <a:endParaRPr lang="fa-I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1F8A64B-81E3-4E3A-8629-712FBD45B42D}" type="datetimeFigureOut">
              <a:rPr lang="fa-IR" smtClean="0"/>
              <a:pPr/>
              <a:t>1434/07/26</a:t>
            </a:fld>
            <a:endParaRPr lang="fa-I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a-I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408644B-D94C-473E-A685-3C2B2FBF947E}" type="slidenum">
              <a:rPr lang="fa-IR" smtClean="0"/>
              <a:pPr/>
              <a:t>‹#›</a:t>
            </a:fld>
            <a:endParaRPr lang="fa-I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fa-IR" dirty="0" smtClean="0">
                <a:cs typeface="B Titr" pitchFamily="2" charset="-78"/>
              </a:rPr>
              <a:t>به نام خدا</a:t>
            </a:r>
            <a:endParaRPr lang="fa-IR" dirty="0">
              <a:cs typeface="B Titr" pitchFamily="2" charset="-78"/>
            </a:endParaRPr>
          </a:p>
        </p:txBody>
      </p:sp>
      <p:sp>
        <p:nvSpPr>
          <p:cNvPr id="5" name="Content Placeholder 4"/>
          <p:cNvSpPr>
            <a:spLocks noGrp="1"/>
          </p:cNvSpPr>
          <p:nvPr>
            <p:ph idx="1"/>
          </p:nvPr>
        </p:nvSpPr>
        <p:spPr/>
        <p:txBody>
          <a:bodyPr/>
          <a:lstStyle/>
          <a:p>
            <a:r>
              <a:rPr lang="fa-IR" dirty="0" smtClean="0">
                <a:cs typeface="B Badr" pitchFamily="2" charset="-78"/>
              </a:rPr>
              <a:t>استراتژی در صنعت بانکداری</a:t>
            </a:r>
          </a:p>
          <a:p>
            <a:pPr>
              <a:buNone/>
            </a:pPr>
            <a:endParaRPr lang="fa-IR" dirty="0" smtClean="0">
              <a:cs typeface="B Badr" pitchFamily="2" charset="-78"/>
            </a:endParaRPr>
          </a:p>
          <a:p>
            <a:r>
              <a:rPr lang="fa-IR" dirty="0" smtClean="0">
                <a:cs typeface="B Badr" pitchFamily="2" charset="-78"/>
              </a:rPr>
              <a:t>تهیه و تنظیم :آیدا فصیح</a:t>
            </a:r>
          </a:p>
          <a:p>
            <a:pPr>
              <a:buNone/>
            </a:pPr>
            <a:endParaRPr lang="fa-IR" dirty="0" smtClean="0">
              <a:cs typeface="B Badr" pitchFamily="2" charset="-78"/>
            </a:endParaRPr>
          </a:p>
          <a:p>
            <a:r>
              <a:rPr lang="fa-IR" dirty="0" smtClean="0">
                <a:cs typeface="B Badr" pitchFamily="2" charset="-78"/>
              </a:rPr>
              <a:t>استاد دکتر فرحبد</a:t>
            </a:r>
            <a:endParaRPr lang="fa-IR" dirty="0">
              <a:cs typeface="B Badr"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cs typeface="B Titr" pitchFamily="2" charset="-78"/>
              </a:rPr>
              <a:t>استراتژی های مایلز و اسنو</a:t>
            </a:r>
            <a:br>
              <a:rPr lang="fa-IR" dirty="0" smtClean="0">
                <a:cs typeface="B Titr" pitchFamily="2" charset="-78"/>
              </a:rPr>
            </a:br>
            <a:endParaRPr lang="fa-IR" dirty="0">
              <a:cs typeface="B Titr" pitchFamily="2" charset="-78"/>
            </a:endParaRPr>
          </a:p>
        </p:txBody>
      </p:sp>
      <p:sp>
        <p:nvSpPr>
          <p:cNvPr id="3" name="Content Placeholder 2"/>
          <p:cNvSpPr>
            <a:spLocks noGrp="1"/>
          </p:cNvSpPr>
          <p:nvPr>
            <p:ph idx="1"/>
          </p:nvPr>
        </p:nvSpPr>
        <p:spPr/>
        <p:txBody>
          <a:bodyPr/>
          <a:lstStyle/>
          <a:p>
            <a:r>
              <a:rPr lang="fa-IR" dirty="0" smtClean="0"/>
              <a:t>1.</a:t>
            </a:r>
            <a:r>
              <a:rPr lang="fa-IR" sz="2800" dirty="0" smtClean="0">
                <a:cs typeface="B Badr" pitchFamily="2" charset="-78"/>
              </a:rPr>
              <a:t> جستجو گرانه</a:t>
            </a:r>
          </a:p>
          <a:p>
            <a:r>
              <a:rPr lang="fa-IR" sz="2800" dirty="0" smtClean="0">
                <a:cs typeface="B Badr" pitchFamily="2" charset="-78"/>
              </a:rPr>
              <a:t>2.تحلیل گرانه</a:t>
            </a:r>
          </a:p>
          <a:p>
            <a:r>
              <a:rPr lang="fa-IR" sz="2800" dirty="0" smtClean="0">
                <a:cs typeface="B Badr" pitchFamily="2" charset="-78"/>
              </a:rPr>
              <a:t>3. دفاعی</a:t>
            </a:r>
          </a:p>
          <a:p>
            <a:r>
              <a:rPr lang="fa-IR" sz="2800" dirty="0" smtClean="0">
                <a:cs typeface="B Badr" pitchFamily="2" charset="-78"/>
              </a:rPr>
              <a:t>4. واکنشی</a:t>
            </a:r>
            <a:endParaRPr lang="fa-IR" sz="2800" dirty="0">
              <a:cs typeface="B Badr"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dirty="0" smtClean="0">
                <a:cs typeface="B Titr" pitchFamily="2" charset="-78"/>
              </a:rPr>
              <a:t>انواع دیگر استراتژی مورد مطالعه:</a:t>
            </a:r>
            <a:endParaRPr lang="fa-IR" sz="2800" dirty="0">
              <a:cs typeface="B Titr" pitchFamily="2" charset="-78"/>
            </a:endParaRPr>
          </a:p>
        </p:txBody>
      </p:sp>
      <p:sp>
        <p:nvSpPr>
          <p:cNvPr id="3" name="Content Placeholder 2"/>
          <p:cNvSpPr>
            <a:spLocks noGrp="1"/>
          </p:cNvSpPr>
          <p:nvPr>
            <p:ph idx="1"/>
          </p:nvPr>
        </p:nvSpPr>
        <p:spPr/>
        <p:txBody>
          <a:bodyPr/>
          <a:lstStyle/>
          <a:p>
            <a:r>
              <a:rPr lang="fa-IR" sz="2800" dirty="0" smtClean="0">
                <a:cs typeface="B Badr" pitchFamily="2" charset="-78"/>
              </a:rPr>
              <a:t>1. استراتژی میترز و واگراز</a:t>
            </a:r>
          </a:p>
          <a:p>
            <a:r>
              <a:rPr lang="fa-IR" sz="2800" dirty="0" smtClean="0">
                <a:cs typeface="B Badr" pitchFamily="2" charset="-78"/>
              </a:rPr>
              <a:t>2. استراتژی رهبری قیمت: تفکیک همراه با تاکید بر هزینه</a:t>
            </a:r>
          </a:p>
          <a:p>
            <a:r>
              <a:rPr lang="fa-IR" sz="2800" dirty="0" smtClean="0">
                <a:cs typeface="B Badr" pitchFamily="2" charset="-78"/>
              </a:rPr>
              <a:t>3.استراتژی کیوسک :یکپارجگی همراه لا تاکید بر هزینه</a:t>
            </a:r>
          </a:p>
          <a:p>
            <a:r>
              <a:rPr lang="fa-IR" sz="2800" dirty="0" smtClean="0">
                <a:cs typeface="B Badr" pitchFamily="2" charset="-78"/>
              </a:rPr>
              <a:t>4. استراتژی تمرکز تخصصی:تفکیک همراه با تاکید بر خدمات</a:t>
            </a:r>
          </a:p>
          <a:p>
            <a:r>
              <a:rPr lang="fa-IR" sz="2800" dirty="0" smtClean="0">
                <a:cs typeface="B Badr" pitchFamily="2" charset="-78"/>
              </a:rPr>
              <a:t>5. استراتژی خدمات شخصی: یکپارجگی همراه با تاکید بر خدمات</a:t>
            </a:r>
          </a:p>
          <a:p>
            <a:pPr>
              <a:buNone/>
            </a:pPr>
            <a:endParaRPr lang="fa-IR" sz="18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400" dirty="0" smtClean="0">
                <a:cs typeface="B Titr" pitchFamily="2" charset="-78"/>
              </a:rPr>
              <a:t>جمع بندی:</a:t>
            </a:r>
            <a:endParaRPr lang="fa-IR" sz="2400" dirty="0">
              <a:cs typeface="B Titr" pitchFamily="2" charset="-78"/>
            </a:endParaRPr>
          </a:p>
        </p:txBody>
      </p:sp>
      <p:sp>
        <p:nvSpPr>
          <p:cNvPr id="3" name="Content Placeholder 2"/>
          <p:cNvSpPr>
            <a:spLocks noGrp="1"/>
          </p:cNvSpPr>
          <p:nvPr>
            <p:ph idx="1"/>
          </p:nvPr>
        </p:nvSpPr>
        <p:spPr/>
        <p:txBody>
          <a:bodyPr>
            <a:normAutofit/>
          </a:bodyPr>
          <a:lstStyle/>
          <a:p>
            <a:pPr algn="just"/>
            <a:r>
              <a:rPr lang="fa-IR" sz="2800" dirty="0" smtClean="0">
                <a:cs typeface="B Badr" pitchFamily="2" charset="-78"/>
              </a:rPr>
              <a:t>در این مقاله ابتدا با استفاده از مدل پنج نیرویی پورتر شرایط صنعت بانکداری ایران را تحلیل نموده و ضرورت برنامه ریزی استراتژیک در مقطع آغاز مواجهه با تغییراتی پر شتاب را خاطر نشان کرده د بعد اثربخشی سه مدل پرکاربرد استراتژی یعنی پورتر، مایلز و اسنو ومیترزو واگراز را در صنعت بانکداری مورد بررسی قراردادیم . سپس با اشاره به کاربرد روزافزون تئوریهای منابع گراو اهمیت توجه به پس زمینه شکل گیری استراتژی برای توضیح استراتژی در صنعت بانکداری به استفاده از این تئوریها روی آوردیم.وبعد با توجه به ضعف ادبیات موجوددر برقراری ارتباط بین منابع کلیدی بنگاه و استراتژی مورد استفاده آن مدلی را برای برطرف ساختن این کمبود ارایه کردیم.</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Titr" pitchFamily="2" charset="-78"/>
              </a:rPr>
              <a:t>منابع:</a:t>
            </a:r>
            <a:endParaRPr lang="fa-IR" dirty="0">
              <a:cs typeface="B Titr" pitchFamily="2" charset="-78"/>
            </a:endParaRPr>
          </a:p>
        </p:txBody>
      </p:sp>
      <p:sp>
        <p:nvSpPr>
          <p:cNvPr id="3" name="Content Placeholder 2"/>
          <p:cNvSpPr>
            <a:spLocks noGrp="1"/>
          </p:cNvSpPr>
          <p:nvPr>
            <p:ph idx="1"/>
          </p:nvPr>
        </p:nvSpPr>
        <p:spPr>
          <a:xfrm>
            <a:off x="1503076" y="1447800"/>
            <a:ext cx="7498080" cy="5053034"/>
          </a:xfrm>
        </p:spPr>
        <p:txBody>
          <a:bodyPr>
            <a:normAutofit/>
          </a:bodyPr>
          <a:lstStyle/>
          <a:p>
            <a:pPr algn="l">
              <a:buNone/>
            </a:pPr>
            <a:r>
              <a:rPr lang="en-US" sz="1200" dirty="0" smtClean="0"/>
              <a:t>1. Barney ,J ,Firm Resources and Sustained Competitive Advantage , Journal of Management ,1991,Vol 17,No 1</a:t>
            </a:r>
          </a:p>
          <a:p>
            <a:pPr algn="l">
              <a:buNone/>
            </a:pPr>
            <a:r>
              <a:rPr lang="fa-IR" sz="1200" dirty="0" smtClean="0"/>
              <a:t>    </a:t>
            </a:r>
            <a:r>
              <a:rPr lang="en-US" sz="1200" dirty="0" smtClean="0"/>
              <a:t> 2.Canals j , Competitive  strategies in  European banking  , Marketing  Management,1993,Vol 2,No 2.</a:t>
            </a:r>
            <a:endParaRPr lang="fa-IR" sz="1200" dirty="0" smtClean="0"/>
          </a:p>
          <a:p>
            <a:pPr algn="l">
              <a:buNone/>
            </a:pPr>
            <a:r>
              <a:rPr lang="en-US" sz="1200" dirty="0" smtClean="0"/>
              <a:t>3. Chan ,R , Wong , Y , Bank Generic  Strategies : Does Porter `s Theory Apply  in  an  International  Business Review  , 1999,   </a:t>
            </a:r>
            <a:r>
              <a:rPr lang="en-US" sz="1200" dirty="0" err="1" smtClean="0"/>
              <a:t>Vol</a:t>
            </a:r>
            <a:r>
              <a:rPr lang="en-US" sz="1200" dirty="0" smtClean="0"/>
              <a:t>  8 </a:t>
            </a:r>
          </a:p>
          <a:p>
            <a:pPr algn="l">
              <a:buNone/>
            </a:pPr>
            <a:r>
              <a:rPr lang="en-US" sz="1200" dirty="0" smtClean="0"/>
              <a:t>4. Chen, T , Critical  success factors  for  various  Strategies  in  banking  industry,  International  Journal of Bank  Marketing  ,1999,Vol  17 No  2.</a:t>
            </a:r>
          </a:p>
          <a:p>
            <a:pPr algn="l">
              <a:buNone/>
            </a:pPr>
            <a:r>
              <a:rPr lang="en-US" sz="1200" dirty="0" smtClean="0"/>
              <a:t>5. Daft , R  , Organization  Theory  and  Design  ,  1983 , New York.</a:t>
            </a:r>
          </a:p>
          <a:p>
            <a:pPr algn="l">
              <a:buNone/>
            </a:pPr>
            <a:r>
              <a:rPr lang="en-US" sz="1200" dirty="0" smtClean="0"/>
              <a:t>6. </a:t>
            </a:r>
            <a:r>
              <a:rPr lang="en-US" sz="1200" dirty="0" err="1" smtClean="0"/>
              <a:t>Degryse</a:t>
            </a:r>
            <a:r>
              <a:rPr lang="en-US" sz="1200" dirty="0" smtClean="0"/>
              <a:t>   , H  , </a:t>
            </a:r>
            <a:r>
              <a:rPr lang="en-US" sz="1200" dirty="0" err="1" smtClean="0"/>
              <a:t>Ongena</a:t>
            </a:r>
            <a:r>
              <a:rPr lang="en-US" sz="1200" dirty="0" smtClean="0"/>
              <a:t>   , S  ,  Competition  and  Regulation  in  the  Banking  Sector  :  A  Review  of   the  Empirical  Evidence  on  the  Source  of  Bank  Rents  ,  Working  paper  of  Tilburg  University  ,  2005.  </a:t>
            </a:r>
          </a:p>
          <a:p>
            <a:pPr algn="l">
              <a:buNone/>
            </a:pPr>
            <a:r>
              <a:rPr lang="en-US" sz="1200" dirty="0" smtClean="0"/>
              <a:t>7. Ennis ,  H  ,  Some  Recent  Trends  In Commercial  Banking  ,  Federal  Reserve  Bank  Of  Richmond  Economic     </a:t>
            </a:r>
            <a:r>
              <a:rPr lang="en-US" sz="1200" dirty="0" err="1" smtClean="0"/>
              <a:t>Quartery</a:t>
            </a:r>
            <a:r>
              <a:rPr lang="en-US" sz="1200" dirty="0" smtClean="0"/>
              <a:t>   ,  Spring  , 2004  ,  </a:t>
            </a:r>
            <a:r>
              <a:rPr lang="en-US" sz="1200" dirty="0" err="1" smtClean="0"/>
              <a:t>Vol</a:t>
            </a:r>
            <a:r>
              <a:rPr lang="en-US" sz="1200" dirty="0" smtClean="0"/>
              <a:t>  90 , No 2.</a:t>
            </a:r>
          </a:p>
          <a:p>
            <a:pPr algn="l">
              <a:buNone/>
            </a:pPr>
            <a:r>
              <a:rPr lang="en-US" sz="1200" dirty="0" smtClean="0"/>
              <a:t>8. Meters ,R  Vargas  ,  V  , A  typology  of  De- coupling  Strategies  in  Mixed  Services  ,Journal  of  operations  Management ,2000 ,   </a:t>
            </a:r>
            <a:r>
              <a:rPr lang="en-US" sz="1200" dirty="0" err="1" smtClean="0"/>
              <a:t>Vol</a:t>
            </a:r>
            <a:r>
              <a:rPr lang="en-US" sz="1200" dirty="0" smtClean="0"/>
              <a:t>  18 .</a:t>
            </a:r>
          </a:p>
          <a:p>
            <a:pPr algn="l">
              <a:buNone/>
            </a:pPr>
            <a:r>
              <a:rPr lang="en-US" sz="1200" dirty="0" smtClean="0"/>
              <a:t>9. Miles , R , Snow  , J , Organization  Strategy , Structure  , and  Process  ,1978 ,New  York  ,MC  </a:t>
            </a:r>
            <a:r>
              <a:rPr lang="en-US" sz="1200" dirty="0" err="1" smtClean="0"/>
              <a:t>Graw</a:t>
            </a:r>
            <a:r>
              <a:rPr lang="en-US" sz="1200" dirty="0" smtClean="0"/>
              <a:t>-Hill.</a:t>
            </a:r>
          </a:p>
          <a:p>
            <a:pPr algn="l">
              <a:buNone/>
            </a:pPr>
            <a:r>
              <a:rPr lang="en-US" sz="1200" dirty="0" smtClean="0"/>
              <a:t>10.  Porter  ,  M .How  Competitive  Forces  Shape  Strategy  ,  Harvard  business  review  ,1979.   </a:t>
            </a:r>
            <a:endParaRPr lang="fa-IR" sz="12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Titr" pitchFamily="2" charset="-78"/>
              </a:rPr>
              <a:t>مقدمه</a:t>
            </a:r>
            <a:endParaRPr lang="fa-IR" dirty="0">
              <a:cs typeface="B Titr" pitchFamily="2" charset="-78"/>
            </a:endParaRPr>
          </a:p>
        </p:txBody>
      </p:sp>
      <p:sp>
        <p:nvSpPr>
          <p:cNvPr id="3" name="Content Placeholder 2"/>
          <p:cNvSpPr>
            <a:spLocks noGrp="1"/>
          </p:cNvSpPr>
          <p:nvPr>
            <p:ph idx="1"/>
          </p:nvPr>
        </p:nvSpPr>
        <p:spPr/>
        <p:txBody>
          <a:bodyPr>
            <a:normAutofit/>
          </a:bodyPr>
          <a:lstStyle/>
          <a:p>
            <a:r>
              <a:rPr lang="fa-IR" sz="2000" dirty="0" smtClean="0">
                <a:cs typeface="B Badr" pitchFamily="2" charset="-78"/>
              </a:rPr>
              <a:t>صنعت بانکداری ایران شرایط جدیدی را تجربه میکند.ورود بانک های خصوصی وهمچنین برنامه های اصلاحی بانک های دولتی روح رقابت را به این عرصه دمیده اند.از سوی دیگر این صنعت نیروی قدرتمندی را از سوی صنایع رقیب نظیر بازار بورس حس میکند. از سوی دیگر با وجود اینکه مدتهاست تکنولوژی اطلاعات راه حل های جدیدی برای خدمات بانکداری ممکن ساخته اما تاثیر این تحولات با ورود بانکهای ایرانی به عرصه بانکداری اینترنتی در حال ورود به ایران است.این سیر تحولات یعنی </a:t>
            </a:r>
          </a:p>
          <a:p>
            <a:r>
              <a:rPr lang="fa-IR" sz="2000" dirty="0" smtClean="0">
                <a:cs typeface="B Badr" pitchFamily="2" charset="-78"/>
              </a:rPr>
              <a:t>شدت گرفتن رقابت در صنعت بانکداری</a:t>
            </a:r>
          </a:p>
          <a:p>
            <a:r>
              <a:rPr lang="fa-IR" sz="2000" dirty="0" smtClean="0">
                <a:cs typeface="B Badr" pitchFamily="2" charset="-78"/>
              </a:rPr>
              <a:t>تاثیرگذاری تحولات تکنولوژیک بر بانکداری ایران</a:t>
            </a:r>
          </a:p>
          <a:p>
            <a:r>
              <a:rPr lang="fa-IR" sz="2000" dirty="0" smtClean="0">
                <a:cs typeface="B Badr" pitchFamily="2" charset="-78"/>
              </a:rPr>
              <a:t>تهدید قریب الوقوع کالاهای جایگزین ازجمله اوراق بهادار و تامین مالی از طریق بازار های بین المللی باعث شده تا بحث استراتژی در صنعت بانکداری در شرایط کنونی از اهمیتی خاص برخوردار باشد.</a:t>
            </a:r>
          </a:p>
          <a:p>
            <a:pPr>
              <a:buNone/>
            </a:pPr>
            <a:endParaRPr lang="fa-IR"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dirty="0" smtClean="0">
                <a:cs typeface="B Titr" pitchFamily="2" charset="-78"/>
              </a:rPr>
              <a:t>بررسی نیروهای رقابتی پورتر در بانکداری</a:t>
            </a:r>
            <a:endParaRPr lang="fa-IR" sz="2800" dirty="0">
              <a:cs typeface="B Titr" pitchFamily="2" charset="-78"/>
            </a:endParaRPr>
          </a:p>
        </p:txBody>
      </p:sp>
      <p:sp>
        <p:nvSpPr>
          <p:cNvPr id="3" name="Content Placeholder 2"/>
          <p:cNvSpPr>
            <a:spLocks noGrp="1"/>
          </p:cNvSpPr>
          <p:nvPr>
            <p:ph idx="1"/>
          </p:nvPr>
        </p:nvSpPr>
        <p:spPr/>
        <p:txBody>
          <a:bodyPr>
            <a:normAutofit/>
          </a:bodyPr>
          <a:lstStyle/>
          <a:p>
            <a:pPr algn="just"/>
            <a:r>
              <a:rPr lang="fa-IR" sz="2400" dirty="0" smtClean="0">
                <a:cs typeface="B Badr" pitchFamily="2" charset="-78"/>
              </a:rPr>
              <a:t>الگوی رقابتی پورتر یکی از رایج ترین ابزارهای تحلیل صنعت به شمار میرود.از دیدگاه این مدل تمام نیروهای رقابتی که به یک بنگاه وارد میشوند و در تعامل با نقاط قوت و ضعف آن به استراتژی بنگاه منجر میشوند را میتوان در 5 گروه خلاصه نمود:شدت رقابت در صنعت ،تهدید کالاهای جایگزین ،قدرت چانه زنی خریداران ،قدرت چانه زنی تامین کنندگان و تهدید تازه واردین.از دیدگاه مدل پورتر تمام تغییراتی که در بنگاه رخ میدهداز جمله تغییرات فرهنگی ،جمعیتی، قانونی و تکنولوژیکی از طریق این یک یا چند مورد از این پنج اهرم به بنگاه نیرو وارد میکنند</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Titr" pitchFamily="2" charset="-78"/>
              </a:rPr>
              <a:t>کالاها و محصولات جایگزین</a:t>
            </a:r>
            <a:endParaRPr lang="fa-IR" dirty="0">
              <a:cs typeface="B Titr" pitchFamily="2" charset="-78"/>
            </a:endParaRPr>
          </a:p>
        </p:txBody>
      </p:sp>
      <p:sp>
        <p:nvSpPr>
          <p:cNvPr id="3" name="Content Placeholder 2"/>
          <p:cNvSpPr>
            <a:spLocks noGrp="1"/>
          </p:cNvSpPr>
          <p:nvPr>
            <p:ph idx="1"/>
          </p:nvPr>
        </p:nvSpPr>
        <p:spPr/>
        <p:txBody>
          <a:bodyPr>
            <a:normAutofit fontScale="92500" lnSpcReduction="20000"/>
          </a:bodyPr>
          <a:lstStyle/>
          <a:p>
            <a:r>
              <a:rPr lang="fa-IR" dirty="0" smtClean="0"/>
              <a:t>بانک ها کارکردهای مختلف و به تبع آن محصولات و خدمات مختلفی دارند.هوگان کارکردهای بانک را در شش محور اصلی بررسی میکند:</a:t>
            </a:r>
          </a:p>
          <a:p>
            <a:r>
              <a:rPr lang="fa-IR" dirty="0" smtClean="0"/>
              <a:t>نقل و انتقال و تسویه</a:t>
            </a:r>
          </a:p>
          <a:p>
            <a:r>
              <a:rPr lang="fa-IR" dirty="0" smtClean="0"/>
              <a:t>یکجا کردن و تقسیم کردن</a:t>
            </a:r>
          </a:p>
          <a:p>
            <a:r>
              <a:rPr lang="fa-IR" dirty="0" smtClean="0"/>
              <a:t>انتقال منابع</a:t>
            </a:r>
          </a:p>
          <a:p>
            <a:r>
              <a:rPr lang="fa-IR" dirty="0" smtClean="0"/>
              <a:t>مدیریت ریسک</a:t>
            </a:r>
          </a:p>
          <a:p>
            <a:r>
              <a:rPr lang="fa-IR" dirty="0" smtClean="0"/>
              <a:t>اطلاعات</a:t>
            </a:r>
          </a:p>
          <a:p>
            <a:r>
              <a:rPr lang="fa-IR" dirty="0" smtClean="0"/>
              <a:t>تکمیل</a:t>
            </a:r>
          </a:p>
          <a:p>
            <a:pPr>
              <a:buNone/>
            </a:pPr>
            <a:r>
              <a:rPr lang="fa-IR" dirty="0" smtClean="0"/>
              <a:t>در این بخش سپرده ها و تسهیلات را به عنوان عمده ترین محصولات بانکی مورد بررسی قرار میدهیم.</a:t>
            </a:r>
            <a:endParaRPr lang="fa-I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Titr" pitchFamily="2" charset="-78"/>
              </a:rPr>
              <a:t>سپرده</a:t>
            </a:r>
            <a:endParaRPr lang="fa-IR" dirty="0">
              <a:cs typeface="B Titr" pitchFamily="2" charset="-78"/>
            </a:endParaRPr>
          </a:p>
        </p:txBody>
      </p:sp>
      <p:sp>
        <p:nvSpPr>
          <p:cNvPr id="3" name="Content Placeholder 2"/>
          <p:cNvSpPr>
            <a:spLocks noGrp="1"/>
          </p:cNvSpPr>
          <p:nvPr>
            <p:ph idx="1"/>
          </p:nvPr>
        </p:nvSpPr>
        <p:spPr/>
        <p:txBody>
          <a:bodyPr>
            <a:normAutofit lnSpcReduction="10000"/>
          </a:bodyPr>
          <a:lstStyle/>
          <a:p>
            <a:pPr marL="365760" lvl="8" indent="-283464" algn="just">
              <a:spcBef>
                <a:spcPts val="600"/>
              </a:spcBef>
              <a:buClr>
                <a:schemeClr val="accent1"/>
              </a:buClr>
              <a:buSzPct val="80000"/>
              <a:buFont typeface="Wingdings 2"/>
              <a:buChar char=""/>
            </a:pPr>
            <a:r>
              <a:rPr lang="fa-IR" sz="2400" dirty="0" smtClean="0">
                <a:cs typeface="B Badr" pitchFamily="2" charset="-78"/>
              </a:rPr>
              <a:t>بازار بورس با توجه به ریسک بالایی که از خود نشان داده در حال حاضر قابلیت جایگزینی کمی برای سپرده گذاری در بانک دارد.ریسک بالای این بازار باعث میشود که این بازار برای نوع دیگری از تقاضای سرمایه گذاری که تمایل بیشتری به پذیرش ریسک دارد قابلیت جایگزینی داشته باشد.اما در افق بلند مدت بورس هم تهدیدی قابل توجه برای سپرده گذاران در بانک خواهد بود.اما اوراق قرضه دولتی را شاید بتوان در حال حاضر جایگزینی برای سپرده گذاری در بانک ها تلقی کرد.شاید به نظر برسد که تقاضای سفته به علت نقد شوندگی پایین و همچنین ریسک نمیتواند به عنوان جایگزین مهمی برای سپرده گذاری مطرح باشد.اما شرایط بازار ایران که تاکنون  برای این نوع فعالیت ها بازدهی تقریبا قطعی را به نمایش گذارده و بازدهی بالای آنها که اغلب مستلزم تحمل ریسک بالایی نیست باعث میشود تا به عنوان جدی ترین رقیب سپرده گذاری در بانک ها یاد کنیم.البته با توجه به نقدشوندگی پایین تری که این نوع سرمایه گذاری در بردارد باید بیشتر آنرا جایگزین سپرده های بلند مدت بانک ها دانست تا سپردههای دیداری و کوتاه مدت.</a:t>
            </a:r>
          </a:p>
          <a:p>
            <a:endParaRPr lang="fa-I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Titr" pitchFamily="2" charset="-78"/>
              </a:rPr>
              <a:t>قدرت چانه زنی تامین کنندگان</a:t>
            </a:r>
            <a:endParaRPr lang="fa-IR" dirty="0">
              <a:cs typeface="B Titr" pitchFamily="2" charset="-78"/>
            </a:endParaRPr>
          </a:p>
        </p:txBody>
      </p:sp>
      <p:sp>
        <p:nvSpPr>
          <p:cNvPr id="3" name="Content Placeholder 2"/>
          <p:cNvSpPr>
            <a:spLocks noGrp="1"/>
          </p:cNvSpPr>
          <p:nvPr>
            <p:ph idx="1"/>
          </p:nvPr>
        </p:nvSpPr>
        <p:spPr/>
        <p:txBody>
          <a:bodyPr>
            <a:normAutofit/>
          </a:bodyPr>
          <a:lstStyle/>
          <a:p>
            <a:pPr algn="just"/>
            <a:r>
              <a:rPr lang="fa-IR" sz="2400" dirty="0" smtClean="0">
                <a:cs typeface="B Badr" pitchFamily="2" charset="-78"/>
              </a:rPr>
              <a:t>با وجود اینکه تحولات تکنولوژیک و بانکداری الکترونیک مدت هاست در اغلب دنیا صنعت بانکداری را تغییر داده اما در ایران آماده نبودن بسترهای مختلف باعث شده تا تاثیر تکنولوژی بر بانکداری تا کنون آنچنان که باید رشد نکرده .با این وصف بانکداری ایران تغییرات اساسی را انتظار میکشد که حاصل تزریق تکنولوژی به مدل کسب و کار بانک ها و تغییرات اساسی در آنها خواهد بود.رقابت کنونی بین بانکهای خصوصی به تدریج نیاز آنها به نیروی متخصص توانمند را افزایش خواهد دادو لذا این گروه از تامین کنندگان در کوتاه مدت قدرت چانه زنی مناسب در بازار بانکی خواهند داشت</a:t>
            </a:r>
            <a:r>
              <a:rPr lang="fa-IR" dirty="0" smtClean="0">
                <a:cs typeface="B Badr" pitchFamily="2" charset="-78"/>
              </a:rPr>
              <a:t>.</a:t>
            </a:r>
            <a:endParaRPr lang="fa-IR" dirty="0">
              <a:cs typeface="B Badr"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Titr" pitchFamily="2" charset="-78"/>
              </a:rPr>
              <a:t>تهدید تازه واردین</a:t>
            </a:r>
            <a:endParaRPr lang="fa-IR" dirty="0">
              <a:cs typeface="B Titr" pitchFamily="2" charset="-78"/>
            </a:endParaRPr>
          </a:p>
        </p:txBody>
      </p:sp>
      <p:sp>
        <p:nvSpPr>
          <p:cNvPr id="3" name="Content Placeholder 2"/>
          <p:cNvSpPr>
            <a:spLocks noGrp="1"/>
          </p:cNvSpPr>
          <p:nvPr>
            <p:ph idx="1"/>
          </p:nvPr>
        </p:nvSpPr>
        <p:spPr/>
        <p:txBody>
          <a:bodyPr>
            <a:normAutofit/>
          </a:bodyPr>
          <a:lstStyle/>
          <a:p>
            <a:pPr algn="just"/>
            <a:r>
              <a:rPr lang="fa-IR" sz="2400" dirty="0" smtClean="0">
                <a:cs typeface="B Badr" pitchFamily="2" charset="-78"/>
              </a:rPr>
              <a:t>در بازار بانکی ایران با شرایط متفاوتی رو به رو هستیم .روند آزاد سازی در بانکداری ایران مدتهاست آغاز شده ،بازیگران بزرگ عرصه بانکداری کم کمک شکل گرفته اند و اندازه آنها به حدی رسیده که صرفه به مقیاس آنها دست نایافتنی باشدو ارتباط آنها با مشتریان به حدی از دوام رسیده که تغییر آنها مستلزم هزینه زیادی باشد.</a:t>
            </a:r>
            <a:endParaRPr lang="fa-IR" sz="2400" dirty="0">
              <a:cs typeface="B Badr"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Titr" pitchFamily="2" charset="-78"/>
              </a:rPr>
              <a:t>چانه زنی مشتریان</a:t>
            </a:r>
            <a:endParaRPr lang="fa-IR" dirty="0">
              <a:cs typeface="B Titr" pitchFamily="2" charset="-78"/>
            </a:endParaRPr>
          </a:p>
        </p:txBody>
      </p:sp>
      <p:sp>
        <p:nvSpPr>
          <p:cNvPr id="3" name="Content Placeholder 2"/>
          <p:cNvSpPr>
            <a:spLocks noGrp="1"/>
          </p:cNvSpPr>
          <p:nvPr>
            <p:ph idx="1"/>
          </p:nvPr>
        </p:nvSpPr>
        <p:spPr/>
        <p:txBody>
          <a:bodyPr>
            <a:normAutofit/>
          </a:bodyPr>
          <a:lstStyle/>
          <a:p>
            <a:pPr algn="just"/>
            <a:r>
              <a:rPr lang="fa-IR" sz="2400" dirty="0" smtClean="0">
                <a:cs typeface="B Badr" pitchFamily="2" charset="-78"/>
              </a:rPr>
              <a:t>محصولات جایگزین محصولات بانکی ،تعداد رقبای موجود در بازارتعیین کننده های اصلی قدرت چانه زنی مشتریان به شمار میروند.برخی از هزینه ها در تمامی بازار های سپرده مشترک هستند.برای مثال میتوان از هزینه هایی که مشتری هنگام جستجو برای یک بانک جدید ،صرف زمان جهت افتتاح حساب جدید ،انتقال وجوه به حساب جدید و بستن حساب پیشین متحمل میشودنام برد. این گونه هزینه ها که به نسبت سیستم بانک –مشتری ،خارجی محسوب میشوند ورفتار بانکها ومشتریان تاثیری بر آن نخواهد داشت باعث میشوند که بانک بتواند با نرخ بهره پایین تری سپرده گذاران فعلی خود را حفظ کنند.</a:t>
            </a:r>
            <a:endParaRPr lang="fa-IR" sz="2400" dirty="0">
              <a:cs typeface="B Badr"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dirty="0" smtClean="0">
                <a:cs typeface="B Titr" pitchFamily="2" charset="-78"/>
              </a:rPr>
              <a:t>روشهای رقابتی مورد استفاده در رویکردهای مختلف</a:t>
            </a:r>
            <a:endParaRPr lang="fa-IR" sz="2800" dirty="0">
              <a:cs typeface="B Titr" pitchFamily="2" charset="-78"/>
            </a:endParaRPr>
          </a:p>
        </p:txBody>
      </p:sp>
      <p:sp>
        <p:nvSpPr>
          <p:cNvPr id="3" name="Content Placeholder 2"/>
          <p:cNvSpPr>
            <a:spLocks noGrp="1"/>
          </p:cNvSpPr>
          <p:nvPr>
            <p:ph idx="1"/>
          </p:nvPr>
        </p:nvSpPr>
        <p:spPr/>
        <p:txBody>
          <a:bodyPr>
            <a:normAutofit/>
          </a:bodyPr>
          <a:lstStyle/>
          <a:p>
            <a:r>
              <a:rPr lang="fa-IR" sz="1400" dirty="0" smtClean="0"/>
              <a:t>فاکتور اول: تمایز در قلمرو وسیع</a:t>
            </a:r>
          </a:p>
          <a:p>
            <a:r>
              <a:rPr lang="fa-IR" sz="1400" dirty="0" smtClean="0"/>
              <a:t>خدمات حرفه ای بانک</a:t>
            </a:r>
          </a:p>
          <a:p>
            <a:r>
              <a:rPr lang="fa-IR" sz="1400" dirty="0" smtClean="0"/>
              <a:t>شبکه و ارتباطات بین المللی</a:t>
            </a:r>
          </a:p>
          <a:p>
            <a:r>
              <a:rPr lang="fa-IR" sz="1400" dirty="0" smtClean="0"/>
              <a:t>شهرت و اعتبار بین المللی</a:t>
            </a:r>
          </a:p>
          <a:p>
            <a:r>
              <a:rPr lang="fa-IR" sz="1400" dirty="0" smtClean="0"/>
              <a:t>توانایی نوآوری محصول</a:t>
            </a:r>
          </a:p>
          <a:p>
            <a:r>
              <a:rPr lang="fa-IR" sz="1400" dirty="0" smtClean="0"/>
              <a:t>کارکنان توانمند و با استعداد</a:t>
            </a:r>
          </a:p>
          <a:p>
            <a:r>
              <a:rPr lang="fa-IR" sz="1400" dirty="0" smtClean="0"/>
              <a:t>فاکتور دوم : تمایز در قلمرو محدود</a:t>
            </a:r>
          </a:p>
          <a:p>
            <a:r>
              <a:rPr lang="fa-IR" sz="1400" dirty="0" smtClean="0"/>
              <a:t>سابقه طولانی</a:t>
            </a:r>
          </a:p>
          <a:p>
            <a:r>
              <a:rPr lang="fa-IR" sz="1400" dirty="0" smtClean="0"/>
              <a:t>انعطاف پذیری عملیاتی</a:t>
            </a:r>
          </a:p>
          <a:p>
            <a:r>
              <a:rPr lang="fa-IR" sz="1400" dirty="0" smtClean="0"/>
              <a:t>قرابت فرهنگی</a:t>
            </a:r>
          </a:p>
          <a:p>
            <a:r>
              <a:rPr lang="fa-IR" sz="1400" dirty="0" smtClean="0"/>
              <a:t>توانایی در بازاریابی</a:t>
            </a:r>
          </a:p>
          <a:p>
            <a:r>
              <a:rPr lang="fa-IR" sz="1400" dirty="0" smtClean="0"/>
              <a:t>فاکتور سوم:رهبری قیمت</a:t>
            </a:r>
          </a:p>
          <a:p>
            <a:r>
              <a:rPr lang="fa-IR" sz="1400" dirty="0" smtClean="0"/>
              <a:t>دسترسی به مفدار قابل توجهی سرمایه</a:t>
            </a:r>
          </a:p>
          <a:p>
            <a:r>
              <a:rPr lang="fa-IR" sz="1400" dirty="0" smtClean="0"/>
              <a:t>پشتیبانی از سوی شرکت مادر</a:t>
            </a:r>
          </a:p>
          <a:p>
            <a:r>
              <a:rPr lang="fa-IR" sz="1400" dirty="0" smtClean="0"/>
              <a:t>هزینه پایین تامین مالی</a:t>
            </a:r>
          </a:p>
          <a:p>
            <a:endParaRPr lang="fa-I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439</TotalTime>
  <Words>1294</Words>
  <Application>Microsoft Office PowerPoint</Application>
  <PresentationFormat>On-screen Show (4:3)</PresentationFormat>
  <Paragraphs>70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Solstice</vt:lpstr>
      <vt:lpstr>به نام خدا</vt:lpstr>
      <vt:lpstr>مقدمه</vt:lpstr>
      <vt:lpstr>بررسی نیروهای رقابتی پورتر در بانکداری</vt:lpstr>
      <vt:lpstr>کالاها و محصولات جایگزین</vt:lpstr>
      <vt:lpstr>سپرده</vt:lpstr>
      <vt:lpstr>قدرت چانه زنی تامین کنندگان</vt:lpstr>
      <vt:lpstr>تهدید تازه واردین</vt:lpstr>
      <vt:lpstr>چانه زنی مشتریان</vt:lpstr>
      <vt:lpstr>روشهای رقابتی مورد استفاده در رویکردهای مختلف</vt:lpstr>
      <vt:lpstr>استراتژی های مایلز و اسنو </vt:lpstr>
      <vt:lpstr>انواع دیگر استراتژی مورد مطالعه:</vt:lpstr>
      <vt:lpstr>جمع بندی:</vt:lpstr>
      <vt:lpstr>منابع:</vt:lpstr>
    </vt:vector>
  </TitlesOfParts>
  <Company>Khazar Informatic Co.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dc:title>
  <dc:creator>gilan</dc:creator>
  <cp:lastModifiedBy>sazman</cp:lastModifiedBy>
  <cp:revision>69</cp:revision>
  <dcterms:created xsi:type="dcterms:W3CDTF">2013-12-10T04:35:16Z</dcterms:created>
  <dcterms:modified xsi:type="dcterms:W3CDTF">2013-06-04T05:41:49Z</dcterms:modified>
</cp:coreProperties>
</file>