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notesMasterIdLst>
    <p:notesMasterId r:id="rId136"/>
  </p:notesMasterIdLst>
  <p:sldIdLst>
    <p:sldId id="256" r:id="rId2"/>
    <p:sldId id="257" r:id="rId3"/>
    <p:sldId id="365" r:id="rId4"/>
    <p:sldId id="366" r:id="rId5"/>
    <p:sldId id="367" r:id="rId6"/>
    <p:sldId id="368" r:id="rId7"/>
    <p:sldId id="369" r:id="rId8"/>
    <p:sldId id="370" r:id="rId9"/>
    <p:sldId id="371" r:id="rId10"/>
    <p:sldId id="372" r:id="rId11"/>
    <p:sldId id="373" r:id="rId12"/>
    <p:sldId id="374" r:id="rId13"/>
    <p:sldId id="375" r:id="rId14"/>
    <p:sldId id="376" r:id="rId15"/>
    <p:sldId id="377" r:id="rId16"/>
    <p:sldId id="378" r:id="rId17"/>
    <p:sldId id="379" r:id="rId18"/>
    <p:sldId id="380" r:id="rId19"/>
    <p:sldId id="260" r:id="rId20"/>
    <p:sldId id="261" r:id="rId21"/>
    <p:sldId id="265" r:id="rId22"/>
    <p:sldId id="266" r:id="rId23"/>
    <p:sldId id="267" r:id="rId24"/>
    <p:sldId id="268" r:id="rId25"/>
    <p:sldId id="269" r:id="rId26"/>
    <p:sldId id="270" r:id="rId27"/>
    <p:sldId id="271" r:id="rId28"/>
    <p:sldId id="272" r:id="rId29"/>
    <p:sldId id="273" r:id="rId30"/>
    <p:sldId id="274" r:id="rId31"/>
    <p:sldId id="332" r:id="rId32"/>
    <p:sldId id="275" r:id="rId33"/>
    <p:sldId id="276" r:id="rId34"/>
    <p:sldId id="277" r:id="rId35"/>
    <p:sldId id="278" r:id="rId36"/>
    <p:sldId id="279" r:id="rId37"/>
    <p:sldId id="280" r:id="rId38"/>
    <p:sldId id="341" r:id="rId39"/>
    <p:sldId id="342" r:id="rId40"/>
    <p:sldId id="282" r:id="rId41"/>
    <p:sldId id="283" r:id="rId42"/>
    <p:sldId id="349" r:id="rId43"/>
    <p:sldId id="350" r:id="rId44"/>
    <p:sldId id="351" r:id="rId45"/>
    <p:sldId id="352" r:id="rId46"/>
    <p:sldId id="353" r:id="rId47"/>
    <p:sldId id="354" r:id="rId48"/>
    <p:sldId id="355" r:id="rId49"/>
    <p:sldId id="356" r:id="rId50"/>
    <p:sldId id="357" r:id="rId51"/>
    <p:sldId id="358" r:id="rId52"/>
    <p:sldId id="359" r:id="rId53"/>
    <p:sldId id="360" r:id="rId54"/>
    <p:sldId id="361" r:id="rId55"/>
    <p:sldId id="343" r:id="rId56"/>
    <p:sldId id="344" r:id="rId57"/>
    <p:sldId id="345" r:id="rId58"/>
    <p:sldId id="346" r:id="rId59"/>
    <p:sldId id="347" r:id="rId60"/>
    <p:sldId id="348" r:id="rId61"/>
    <p:sldId id="325" r:id="rId62"/>
    <p:sldId id="326" r:id="rId63"/>
    <p:sldId id="327" r:id="rId64"/>
    <p:sldId id="328" r:id="rId65"/>
    <p:sldId id="329" r:id="rId66"/>
    <p:sldId id="330" r:id="rId67"/>
    <p:sldId id="363" r:id="rId68"/>
    <p:sldId id="296" r:id="rId69"/>
    <p:sldId id="284" r:id="rId70"/>
    <p:sldId id="286" r:id="rId71"/>
    <p:sldId id="287" r:id="rId72"/>
    <p:sldId id="288" r:id="rId73"/>
    <p:sldId id="289" r:id="rId74"/>
    <p:sldId id="291" r:id="rId75"/>
    <p:sldId id="290" r:id="rId76"/>
    <p:sldId id="292" r:id="rId77"/>
    <p:sldId id="294" r:id="rId78"/>
    <p:sldId id="293" r:id="rId79"/>
    <p:sldId id="295" r:id="rId80"/>
    <p:sldId id="264" r:id="rId81"/>
    <p:sldId id="297" r:id="rId82"/>
    <p:sldId id="298" r:id="rId83"/>
    <p:sldId id="381" r:id="rId84"/>
    <p:sldId id="382" r:id="rId85"/>
    <p:sldId id="383" r:id="rId86"/>
    <p:sldId id="384" r:id="rId87"/>
    <p:sldId id="385" r:id="rId88"/>
    <p:sldId id="386" r:id="rId89"/>
    <p:sldId id="387" r:id="rId90"/>
    <p:sldId id="388" r:id="rId91"/>
    <p:sldId id="389" r:id="rId92"/>
    <p:sldId id="390" r:id="rId93"/>
    <p:sldId id="391" r:id="rId94"/>
    <p:sldId id="392" r:id="rId95"/>
    <p:sldId id="393" r:id="rId96"/>
    <p:sldId id="394" r:id="rId97"/>
    <p:sldId id="395" r:id="rId98"/>
    <p:sldId id="396" r:id="rId99"/>
    <p:sldId id="397" r:id="rId100"/>
    <p:sldId id="398" r:id="rId101"/>
    <p:sldId id="399" r:id="rId102"/>
    <p:sldId id="400" r:id="rId103"/>
    <p:sldId id="401" r:id="rId104"/>
    <p:sldId id="402" r:id="rId105"/>
    <p:sldId id="403" r:id="rId106"/>
    <p:sldId id="404" r:id="rId107"/>
    <p:sldId id="405" r:id="rId108"/>
    <p:sldId id="406" r:id="rId109"/>
    <p:sldId id="300" r:id="rId110"/>
    <p:sldId id="301" r:id="rId111"/>
    <p:sldId id="302" r:id="rId112"/>
    <p:sldId id="303" r:id="rId113"/>
    <p:sldId id="304" r:id="rId114"/>
    <p:sldId id="305" r:id="rId115"/>
    <p:sldId id="306" r:id="rId116"/>
    <p:sldId id="307" r:id="rId117"/>
    <p:sldId id="308" r:id="rId118"/>
    <p:sldId id="309" r:id="rId119"/>
    <p:sldId id="310" r:id="rId120"/>
    <p:sldId id="311" r:id="rId121"/>
    <p:sldId id="312" r:id="rId122"/>
    <p:sldId id="313" r:id="rId123"/>
    <p:sldId id="314" r:id="rId124"/>
    <p:sldId id="407" r:id="rId125"/>
    <p:sldId id="315" r:id="rId126"/>
    <p:sldId id="316" r:id="rId127"/>
    <p:sldId id="317" r:id="rId128"/>
    <p:sldId id="318" r:id="rId129"/>
    <p:sldId id="319" r:id="rId130"/>
    <p:sldId id="320" r:id="rId131"/>
    <p:sldId id="321" r:id="rId132"/>
    <p:sldId id="322" r:id="rId133"/>
    <p:sldId id="323" r:id="rId134"/>
    <p:sldId id="364" r:id="rId13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868" autoAdjust="0"/>
    <p:restoredTop sz="92636" autoAdjust="0"/>
  </p:normalViewPr>
  <p:slideViewPr>
    <p:cSldViewPr>
      <p:cViewPr varScale="1">
        <p:scale>
          <a:sx n="69" d="100"/>
          <a:sy n="69" d="100"/>
        </p:scale>
        <p:origin x="1554" y="66"/>
      </p:cViewPr>
      <p:guideLst>
        <p:guide orient="horz" pos="2160"/>
        <p:guide pos="2880"/>
      </p:guideLst>
    </p:cSldViewPr>
  </p:slideViewPr>
  <p:outlineViewPr>
    <p:cViewPr>
      <p:scale>
        <a:sx n="33" d="100"/>
        <a:sy n="33" d="100"/>
      </p:scale>
      <p:origin x="0" y="-11107"/>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4BA0A7-B765-4737-87BC-BE801757D753}"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pPr rtl="1"/>
          <a:endParaRPr lang="fa-IR"/>
        </a:p>
      </dgm:t>
    </dgm:pt>
    <dgm:pt modelId="{9122DFFB-4A8A-42BD-AF5C-AC191251A101}">
      <dgm:prSet phldrT="[Text]"/>
      <dgm:spPr/>
      <dgm:t>
        <a:bodyPr/>
        <a:lstStyle/>
        <a:p>
          <a:pPr rtl="1"/>
          <a:r>
            <a:rPr lang="fa-IR" b="0" dirty="0" smtClean="0">
              <a:solidFill>
                <a:schemeClr val="tx1"/>
              </a:solidFill>
            </a:rPr>
            <a:t>بازشناسی</a:t>
          </a:r>
        </a:p>
        <a:p>
          <a:pPr rtl="1"/>
          <a:r>
            <a:rPr lang="fa-IR" b="0" dirty="0" smtClean="0">
              <a:solidFill>
                <a:schemeClr val="tx1"/>
              </a:solidFill>
            </a:rPr>
            <a:t>فراخوانی</a:t>
          </a:r>
          <a:endParaRPr lang="fa-IR" b="0" dirty="0">
            <a:solidFill>
              <a:schemeClr val="tx1"/>
            </a:solidFill>
          </a:endParaRPr>
        </a:p>
      </dgm:t>
    </dgm:pt>
    <dgm:pt modelId="{F3B17C27-F85C-4D85-BF17-BEAC8F7AA291}" type="parTrans" cxnId="{D1E5ABED-1C29-43C4-997B-66C9D7DB0AB3}">
      <dgm:prSet/>
      <dgm:spPr/>
      <dgm:t>
        <a:bodyPr/>
        <a:lstStyle/>
        <a:p>
          <a:pPr rtl="1"/>
          <a:endParaRPr lang="fa-IR"/>
        </a:p>
      </dgm:t>
    </dgm:pt>
    <dgm:pt modelId="{71FD997B-D040-4FA0-8958-691B5D6647A4}" type="sibTrans" cxnId="{D1E5ABED-1C29-43C4-997B-66C9D7DB0AB3}">
      <dgm:prSet/>
      <dgm:spPr/>
      <dgm:t>
        <a:bodyPr/>
        <a:lstStyle/>
        <a:p>
          <a:pPr rtl="1"/>
          <a:endParaRPr lang="fa-IR"/>
        </a:p>
      </dgm:t>
    </dgm:pt>
    <dgm:pt modelId="{5D2CE5F4-43C9-432F-9974-2F4D07283366}">
      <dgm:prSet phldrT="[Text]"/>
      <dgm:spPr/>
      <dgm:t>
        <a:bodyPr/>
        <a:lstStyle/>
        <a:p>
          <a:pPr rtl="1"/>
          <a:r>
            <a:rPr lang="fa-IR" dirty="0" smtClean="0">
              <a:solidFill>
                <a:schemeClr val="tx1"/>
              </a:solidFill>
            </a:rPr>
            <a:t>دانش</a:t>
          </a:r>
        </a:p>
        <a:p>
          <a:pPr rtl="1"/>
          <a:r>
            <a:rPr lang="fa-IR" dirty="0" smtClean="0">
              <a:solidFill>
                <a:schemeClr val="tx1"/>
              </a:solidFill>
            </a:rPr>
            <a:t>درک و فهم</a:t>
          </a:r>
          <a:endParaRPr lang="fa-IR" dirty="0">
            <a:solidFill>
              <a:schemeClr val="tx1"/>
            </a:solidFill>
          </a:endParaRPr>
        </a:p>
      </dgm:t>
    </dgm:pt>
    <dgm:pt modelId="{24C534C9-7C7E-4580-BE2C-47B384CFC75C}" type="parTrans" cxnId="{2348C57B-CEB1-4079-AF2C-993BC63ACB7F}">
      <dgm:prSet/>
      <dgm:spPr/>
      <dgm:t>
        <a:bodyPr/>
        <a:lstStyle/>
        <a:p>
          <a:pPr rtl="1"/>
          <a:endParaRPr lang="fa-IR"/>
        </a:p>
      </dgm:t>
    </dgm:pt>
    <dgm:pt modelId="{4A38BCEF-8510-4F73-AFCB-7E1FCA8DD568}" type="sibTrans" cxnId="{2348C57B-CEB1-4079-AF2C-993BC63ACB7F}">
      <dgm:prSet/>
      <dgm:spPr/>
      <dgm:t>
        <a:bodyPr/>
        <a:lstStyle/>
        <a:p>
          <a:pPr rtl="1"/>
          <a:endParaRPr lang="fa-IR"/>
        </a:p>
      </dgm:t>
    </dgm:pt>
    <dgm:pt modelId="{9AF2B291-5ACA-4C7F-A3B1-7989B00E42BF}">
      <dgm:prSet phldrT="[Text]"/>
      <dgm:spPr/>
      <dgm:t>
        <a:bodyPr/>
        <a:lstStyle/>
        <a:p>
          <a:pPr rtl="1"/>
          <a:r>
            <a:rPr lang="fa-IR" dirty="0" smtClean="0">
              <a:solidFill>
                <a:schemeClr val="tx1"/>
              </a:solidFill>
            </a:rPr>
            <a:t>اطلاعات </a:t>
          </a:r>
        </a:p>
        <a:p>
          <a:pPr rtl="1"/>
          <a:r>
            <a:rPr lang="fa-IR" dirty="0" smtClean="0">
              <a:solidFill>
                <a:schemeClr val="tx1"/>
              </a:solidFill>
            </a:rPr>
            <a:t>مفاهیم</a:t>
          </a:r>
          <a:endParaRPr lang="fa-IR" dirty="0">
            <a:solidFill>
              <a:schemeClr val="tx1"/>
            </a:solidFill>
          </a:endParaRPr>
        </a:p>
      </dgm:t>
    </dgm:pt>
    <dgm:pt modelId="{DE33BB66-B26C-497E-B8BE-F0261C340D0D}" type="parTrans" cxnId="{DA78E528-86D8-4D06-908E-AAECCC800A41}">
      <dgm:prSet/>
      <dgm:spPr/>
      <dgm:t>
        <a:bodyPr/>
        <a:lstStyle/>
        <a:p>
          <a:pPr rtl="1"/>
          <a:endParaRPr lang="fa-IR"/>
        </a:p>
      </dgm:t>
    </dgm:pt>
    <dgm:pt modelId="{3DDF9B72-BBA9-4DD5-88D5-6CBC4997B7F7}" type="sibTrans" cxnId="{DA78E528-86D8-4D06-908E-AAECCC800A41}">
      <dgm:prSet/>
      <dgm:spPr/>
      <dgm:t>
        <a:bodyPr/>
        <a:lstStyle/>
        <a:p>
          <a:pPr rtl="1"/>
          <a:endParaRPr lang="fa-IR"/>
        </a:p>
      </dgm:t>
    </dgm:pt>
    <dgm:pt modelId="{AF98CD82-988C-485A-97EA-3BD077ECFD65}">
      <dgm:prSet phldrT="[Text]"/>
      <dgm:spPr/>
      <dgm:t>
        <a:bodyPr/>
        <a:lstStyle/>
        <a:p>
          <a:pPr rtl="1"/>
          <a:r>
            <a:rPr lang="fa-IR" dirty="0" smtClean="0">
              <a:solidFill>
                <a:schemeClr val="tx1"/>
              </a:solidFill>
            </a:rPr>
            <a:t>ارائه</a:t>
          </a:r>
        </a:p>
        <a:p>
          <a:pPr rtl="1"/>
          <a:r>
            <a:rPr lang="fa-IR" dirty="0" smtClean="0">
              <a:solidFill>
                <a:schemeClr val="tx1"/>
              </a:solidFill>
            </a:rPr>
            <a:t>نمایش</a:t>
          </a:r>
          <a:endParaRPr lang="fa-IR" dirty="0">
            <a:solidFill>
              <a:schemeClr val="tx1"/>
            </a:solidFill>
          </a:endParaRPr>
        </a:p>
      </dgm:t>
    </dgm:pt>
    <dgm:pt modelId="{EE8230E3-CC98-4AB1-A2FE-047F2B4E79C2}" type="parTrans" cxnId="{067CFAF2-8B45-474E-98F8-519F1B0A85E4}">
      <dgm:prSet/>
      <dgm:spPr/>
      <dgm:t>
        <a:bodyPr/>
        <a:lstStyle/>
        <a:p>
          <a:pPr rtl="1"/>
          <a:endParaRPr lang="fa-IR"/>
        </a:p>
      </dgm:t>
    </dgm:pt>
    <dgm:pt modelId="{DC1219A1-F81A-4B31-A130-98DB05C80F2D}" type="sibTrans" cxnId="{067CFAF2-8B45-474E-98F8-519F1B0A85E4}">
      <dgm:prSet/>
      <dgm:spPr/>
      <dgm:t>
        <a:bodyPr/>
        <a:lstStyle/>
        <a:p>
          <a:pPr rtl="1"/>
          <a:endParaRPr lang="fa-IR"/>
        </a:p>
      </dgm:t>
    </dgm:pt>
    <dgm:pt modelId="{E69B688D-6018-4501-9E72-2C9CA1A78F23}" type="pres">
      <dgm:prSet presAssocID="{CB4BA0A7-B765-4737-87BC-BE801757D753}" presName="matrix" presStyleCnt="0">
        <dgm:presLayoutVars>
          <dgm:chMax val="1"/>
          <dgm:dir/>
          <dgm:resizeHandles val="exact"/>
        </dgm:presLayoutVars>
      </dgm:prSet>
      <dgm:spPr/>
      <dgm:t>
        <a:bodyPr/>
        <a:lstStyle/>
        <a:p>
          <a:pPr rtl="1"/>
          <a:endParaRPr lang="fa-IR"/>
        </a:p>
      </dgm:t>
    </dgm:pt>
    <dgm:pt modelId="{A6A98B80-4B3C-4BE9-B212-031FF1C19CDC}" type="pres">
      <dgm:prSet presAssocID="{CB4BA0A7-B765-4737-87BC-BE801757D753}" presName="diamond" presStyleLbl="bgShp" presStyleIdx="0" presStyleCnt="1" custScaleX="753" custLinFactNeighborX="248" custLinFactNeighborY="-1189"/>
      <dgm:spPr>
        <a:solidFill>
          <a:schemeClr val="bg1"/>
        </a:solidFill>
      </dgm:spPr>
    </dgm:pt>
    <dgm:pt modelId="{2AD4A546-AED9-44AC-A2EA-2BE7338B39E4}" type="pres">
      <dgm:prSet presAssocID="{CB4BA0A7-B765-4737-87BC-BE801757D753}" presName="quad1" presStyleLbl="node1" presStyleIdx="0" presStyleCnt="4" custScaleX="75661" custScaleY="45292" custLinFactNeighborX="9741" custLinFactNeighborY="18595">
        <dgm:presLayoutVars>
          <dgm:chMax val="0"/>
          <dgm:chPref val="0"/>
          <dgm:bulletEnabled val="1"/>
        </dgm:presLayoutVars>
      </dgm:prSet>
      <dgm:spPr/>
      <dgm:t>
        <a:bodyPr/>
        <a:lstStyle/>
        <a:p>
          <a:pPr rtl="1"/>
          <a:endParaRPr lang="fa-IR"/>
        </a:p>
      </dgm:t>
    </dgm:pt>
    <dgm:pt modelId="{AE2FFE94-40FE-418F-94CF-8AE664CE3012}" type="pres">
      <dgm:prSet presAssocID="{CB4BA0A7-B765-4737-87BC-BE801757D753}" presName="quad2" presStyleLbl="node1" presStyleIdx="1" presStyleCnt="4" custScaleX="76452" custScaleY="45292" custLinFactNeighborX="-18457" custLinFactNeighborY="18595">
        <dgm:presLayoutVars>
          <dgm:chMax val="0"/>
          <dgm:chPref val="0"/>
          <dgm:bulletEnabled val="1"/>
        </dgm:presLayoutVars>
      </dgm:prSet>
      <dgm:spPr/>
      <dgm:t>
        <a:bodyPr/>
        <a:lstStyle/>
        <a:p>
          <a:pPr rtl="1"/>
          <a:endParaRPr lang="fa-IR"/>
        </a:p>
      </dgm:t>
    </dgm:pt>
    <dgm:pt modelId="{ED7F6EB2-4B5D-4B2B-8181-560068498A90}" type="pres">
      <dgm:prSet presAssocID="{CB4BA0A7-B765-4737-87BC-BE801757D753}" presName="quad3" presStyleLbl="node1" presStyleIdx="2" presStyleCnt="4" custScaleX="75661" custScaleY="43549" custLinFactNeighborX="9741" custLinFactNeighborY="-41634">
        <dgm:presLayoutVars>
          <dgm:chMax val="0"/>
          <dgm:chPref val="0"/>
          <dgm:bulletEnabled val="1"/>
        </dgm:presLayoutVars>
      </dgm:prSet>
      <dgm:spPr/>
      <dgm:t>
        <a:bodyPr/>
        <a:lstStyle/>
        <a:p>
          <a:pPr rtl="1"/>
          <a:endParaRPr lang="fa-IR"/>
        </a:p>
      </dgm:t>
    </dgm:pt>
    <dgm:pt modelId="{6CC5100C-E6CF-4D62-83E6-B6F40AE338B5}" type="pres">
      <dgm:prSet presAssocID="{CB4BA0A7-B765-4737-87BC-BE801757D753}" presName="quad4" presStyleLbl="node1" presStyleIdx="3" presStyleCnt="4" custScaleX="76452" custScaleY="43549" custLinFactNeighborX="-18457" custLinFactNeighborY="-41634">
        <dgm:presLayoutVars>
          <dgm:chMax val="0"/>
          <dgm:chPref val="0"/>
          <dgm:bulletEnabled val="1"/>
        </dgm:presLayoutVars>
      </dgm:prSet>
      <dgm:spPr/>
      <dgm:t>
        <a:bodyPr/>
        <a:lstStyle/>
        <a:p>
          <a:pPr rtl="1"/>
          <a:endParaRPr lang="fa-IR"/>
        </a:p>
      </dgm:t>
    </dgm:pt>
  </dgm:ptLst>
  <dgm:cxnLst>
    <dgm:cxn modelId="{B8A793FD-D156-4CF8-BBA2-CEA6B617D0A8}" type="presOf" srcId="{9AF2B291-5ACA-4C7F-A3B1-7989B00E42BF}" destId="{ED7F6EB2-4B5D-4B2B-8181-560068498A90}" srcOrd="0" destOrd="0" presId="urn:microsoft.com/office/officeart/2005/8/layout/matrix3"/>
    <dgm:cxn modelId="{D1E5ABED-1C29-43C4-997B-66C9D7DB0AB3}" srcId="{CB4BA0A7-B765-4737-87BC-BE801757D753}" destId="{9122DFFB-4A8A-42BD-AF5C-AC191251A101}" srcOrd="0" destOrd="0" parTransId="{F3B17C27-F85C-4D85-BF17-BEAC8F7AA291}" sibTransId="{71FD997B-D040-4FA0-8958-691B5D6647A4}"/>
    <dgm:cxn modelId="{067CFAF2-8B45-474E-98F8-519F1B0A85E4}" srcId="{CB4BA0A7-B765-4737-87BC-BE801757D753}" destId="{AF98CD82-988C-485A-97EA-3BD077ECFD65}" srcOrd="3" destOrd="0" parTransId="{EE8230E3-CC98-4AB1-A2FE-047F2B4E79C2}" sibTransId="{DC1219A1-F81A-4B31-A130-98DB05C80F2D}"/>
    <dgm:cxn modelId="{B8297C0E-C16E-4281-A747-2BF9BABCA40A}" type="presOf" srcId="{AF98CD82-988C-485A-97EA-3BD077ECFD65}" destId="{6CC5100C-E6CF-4D62-83E6-B6F40AE338B5}" srcOrd="0" destOrd="0" presId="urn:microsoft.com/office/officeart/2005/8/layout/matrix3"/>
    <dgm:cxn modelId="{2348C57B-CEB1-4079-AF2C-993BC63ACB7F}" srcId="{CB4BA0A7-B765-4737-87BC-BE801757D753}" destId="{5D2CE5F4-43C9-432F-9974-2F4D07283366}" srcOrd="1" destOrd="0" parTransId="{24C534C9-7C7E-4580-BE2C-47B384CFC75C}" sibTransId="{4A38BCEF-8510-4F73-AFCB-7E1FCA8DD568}"/>
    <dgm:cxn modelId="{939919C0-597C-41EA-8BB7-BD8DBDC5DE62}" type="presOf" srcId="{5D2CE5F4-43C9-432F-9974-2F4D07283366}" destId="{AE2FFE94-40FE-418F-94CF-8AE664CE3012}" srcOrd="0" destOrd="0" presId="urn:microsoft.com/office/officeart/2005/8/layout/matrix3"/>
    <dgm:cxn modelId="{DA78E528-86D8-4D06-908E-AAECCC800A41}" srcId="{CB4BA0A7-B765-4737-87BC-BE801757D753}" destId="{9AF2B291-5ACA-4C7F-A3B1-7989B00E42BF}" srcOrd="2" destOrd="0" parTransId="{DE33BB66-B26C-497E-B8BE-F0261C340D0D}" sibTransId="{3DDF9B72-BBA9-4DD5-88D5-6CBC4997B7F7}"/>
    <dgm:cxn modelId="{14551AD2-44D2-406F-88BB-DC4AB3AD6E71}" type="presOf" srcId="{9122DFFB-4A8A-42BD-AF5C-AC191251A101}" destId="{2AD4A546-AED9-44AC-A2EA-2BE7338B39E4}" srcOrd="0" destOrd="0" presId="urn:microsoft.com/office/officeart/2005/8/layout/matrix3"/>
    <dgm:cxn modelId="{6511C9ED-EB49-4A83-BDEB-2C06F14686A0}" type="presOf" srcId="{CB4BA0A7-B765-4737-87BC-BE801757D753}" destId="{E69B688D-6018-4501-9E72-2C9CA1A78F23}" srcOrd="0" destOrd="0" presId="urn:microsoft.com/office/officeart/2005/8/layout/matrix3"/>
    <dgm:cxn modelId="{EA529A6A-F10A-424A-A548-7204272A7789}" type="presParOf" srcId="{E69B688D-6018-4501-9E72-2C9CA1A78F23}" destId="{A6A98B80-4B3C-4BE9-B212-031FF1C19CDC}" srcOrd="0" destOrd="0" presId="urn:microsoft.com/office/officeart/2005/8/layout/matrix3"/>
    <dgm:cxn modelId="{55BEA53D-4DFE-434C-B3AF-D82410282022}" type="presParOf" srcId="{E69B688D-6018-4501-9E72-2C9CA1A78F23}" destId="{2AD4A546-AED9-44AC-A2EA-2BE7338B39E4}" srcOrd="1" destOrd="0" presId="urn:microsoft.com/office/officeart/2005/8/layout/matrix3"/>
    <dgm:cxn modelId="{DB853DB6-4BD1-48BB-8762-E142A4A8E77F}" type="presParOf" srcId="{E69B688D-6018-4501-9E72-2C9CA1A78F23}" destId="{AE2FFE94-40FE-418F-94CF-8AE664CE3012}" srcOrd="2" destOrd="0" presId="urn:microsoft.com/office/officeart/2005/8/layout/matrix3"/>
    <dgm:cxn modelId="{E092798F-9080-4C0D-9589-5EB9A8A2DEEA}" type="presParOf" srcId="{E69B688D-6018-4501-9E72-2C9CA1A78F23}" destId="{ED7F6EB2-4B5D-4B2B-8181-560068498A90}" srcOrd="3" destOrd="0" presId="urn:microsoft.com/office/officeart/2005/8/layout/matrix3"/>
    <dgm:cxn modelId="{78E8E99B-9F94-4150-90D9-F5BCB32905A7}" type="presParOf" srcId="{E69B688D-6018-4501-9E72-2C9CA1A78F23}" destId="{6CC5100C-E6CF-4D62-83E6-B6F40AE338B5}"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B4BA0A7-B765-4737-87BC-BE801757D753}"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pPr rtl="1"/>
          <a:endParaRPr lang="fa-IR"/>
        </a:p>
      </dgm:t>
    </dgm:pt>
    <dgm:pt modelId="{9122DFFB-4A8A-42BD-AF5C-AC191251A101}">
      <dgm:prSet phldrT="[Text]"/>
      <dgm:spPr/>
      <dgm:t>
        <a:bodyPr/>
        <a:lstStyle/>
        <a:p>
          <a:pPr rtl="1"/>
          <a:r>
            <a:rPr lang="fa-IR" b="0" dirty="0" smtClean="0">
              <a:solidFill>
                <a:schemeClr val="tx1"/>
              </a:solidFill>
            </a:rPr>
            <a:t>بازسازی</a:t>
          </a:r>
          <a:endParaRPr lang="fa-IR" b="0" dirty="0">
            <a:solidFill>
              <a:schemeClr val="tx1"/>
            </a:solidFill>
          </a:endParaRPr>
        </a:p>
      </dgm:t>
    </dgm:pt>
    <dgm:pt modelId="{F3B17C27-F85C-4D85-BF17-BEAC8F7AA291}" type="parTrans" cxnId="{D1E5ABED-1C29-43C4-997B-66C9D7DB0AB3}">
      <dgm:prSet/>
      <dgm:spPr/>
      <dgm:t>
        <a:bodyPr/>
        <a:lstStyle/>
        <a:p>
          <a:pPr rtl="1"/>
          <a:endParaRPr lang="fa-IR"/>
        </a:p>
      </dgm:t>
    </dgm:pt>
    <dgm:pt modelId="{71FD997B-D040-4FA0-8958-691B5D6647A4}" type="sibTrans" cxnId="{D1E5ABED-1C29-43C4-997B-66C9D7DB0AB3}">
      <dgm:prSet/>
      <dgm:spPr/>
      <dgm:t>
        <a:bodyPr/>
        <a:lstStyle/>
        <a:p>
          <a:pPr rtl="1"/>
          <a:endParaRPr lang="fa-IR"/>
        </a:p>
      </dgm:t>
    </dgm:pt>
    <dgm:pt modelId="{5D2CE5F4-43C9-432F-9974-2F4D07283366}">
      <dgm:prSet phldrT="[Text]"/>
      <dgm:spPr/>
      <dgm:t>
        <a:bodyPr/>
        <a:lstStyle/>
        <a:p>
          <a:pPr rtl="1"/>
          <a:r>
            <a:rPr lang="fa-IR" dirty="0" smtClean="0">
              <a:solidFill>
                <a:schemeClr val="tx1"/>
              </a:solidFill>
            </a:rPr>
            <a:t>کاربرد</a:t>
          </a:r>
        </a:p>
        <a:p>
          <a:pPr rtl="1"/>
          <a:r>
            <a:rPr lang="fa-IR" dirty="0" smtClean="0">
              <a:solidFill>
                <a:schemeClr val="tx1"/>
              </a:solidFill>
            </a:rPr>
            <a:t>تجزیه و تحلیل</a:t>
          </a:r>
          <a:endParaRPr lang="fa-IR" dirty="0">
            <a:solidFill>
              <a:schemeClr val="tx1"/>
            </a:solidFill>
          </a:endParaRPr>
        </a:p>
      </dgm:t>
    </dgm:pt>
    <dgm:pt modelId="{24C534C9-7C7E-4580-BE2C-47B384CFC75C}" type="parTrans" cxnId="{2348C57B-CEB1-4079-AF2C-993BC63ACB7F}">
      <dgm:prSet/>
      <dgm:spPr/>
      <dgm:t>
        <a:bodyPr/>
        <a:lstStyle/>
        <a:p>
          <a:pPr rtl="1"/>
          <a:endParaRPr lang="fa-IR"/>
        </a:p>
      </dgm:t>
    </dgm:pt>
    <dgm:pt modelId="{4A38BCEF-8510-4F73-AFCB-7E1FCA8DD568}" type="sibTrans" cxnId="{2348C57B-CEB1-4079-AF2C-993BC63ACB7F}">
      <dgm:prSet/>
      <dgm:spPr/>
      <dgm:t>
        <a:bodyPr/>
        <a:lstStyle/>
        <a:p>
          <a:pPr rtl="1"/>
          <a:endParaRPr lang="fa-IR"/>
        </a:p>
      </dgm:t>
    </dgm:pt>
    <dgm:pt modelId="{9AF2B291-5ACA-4C7F-A3B1-7989B00E42BF}">
      <dgm:prSet phldrT="[Text]"/>
      <dgm:spPr/>
      <dgm:t>
        <a:bodyPr/>
        <a:lstStyle/>
        <a:p>
          <a:pPr rtl="1"/>
          <a:r>
            <a:rPr lang="fa-IR" dirty="0" smtClean="0">
              <a:solidFill>
                <a:schemeClr val="tx1"/>
              </a:solidFill>
            </a:rPr>
            <a:t>مسایل تعریف شده</a:t>
          </a:r>
        </a:p>
        <a:p>
          <a:pPr rtl="1"/>
          <a:r>
            <a:rPr lang="fa-IR" dirty="0" smtClean="0">
              <a:solidFill>
                <a:schemeClr val="tx1"/>
              </a:solidFill>
            </a:rPr>
            <a:t>اصول و قواعد</a:t>
          </a:r>
          <a:endParaRPr lang="fa-IR" dirty="0">
            <a:solidFill>
              <a:schemeClr val="tx1"/>
            </a:solidFill>
          </a:endParaRPr>
        </a:p>
      </dgm:t>
    </dgm:pt>
    <dgm:pt modelId="{DE33BB66-B26C-497E-B8BE-F0261C340D0D}" type="parTrans" cxnId="{DA78E528-86D8-4D06-908E-AAECCC800A41}">
      <dgm:prSet/>
      <dgm:spPr/>
      <dgm:t>
        <a:bodyPr/>
        <a:lstStyle/>
        <a:p>
          <a:pPr rtl="1"/>
          <a:endParaRPr lang="fa-IR"/>
        </a:p>
      </dgm:t>
    </dgm:pt>
    <dgm:pt modelId="{3DDF9B72-BBA9-4DD5-88D5-6CBC4997B7F7}" type="sibTrans" cxnId="{DA78E528-86D8-4D06-908E-AAECCC800A41}">
      <dgm:prSet/>
      <dgm:spPr/>
      <dgm:t>
        <a:bodyPr/>
        <a:lstStyle/>
        <a:p>
          <a:pPr rtl="1"/>
          <a:endParaRPr lang="fa-IR"/>
        </a:p>
      </dgm:t>
    </dgm:pt>
    <dgm:pt modelId="{AF98CD82-988C-485A-97EA-3BD077ECFD65}">
      <dgm:prSet phldrT="[Text]"/>
      <dgm:spPr/>
      <dgm:t>
        <a:bodyPr/>
        <a:lstStyle/>
        <a:p>
          <a:pPr rtl="1"/>
          <a:r>
            <a:rPr lang="fa-IR" dirty="0" smtClean="0">
              <a:solidFill>
                <a:schemeClr val="tx1"/>
              </a:solidFill>
            </a:rPr>
            <a:t>راهنمایی</a:t>
          </a:r>
        </a:p>
        <a:p>
          <a:pPr rtl="1"/>
          <a:r>
            <a:rPr lang="fa-IR" dirty="0" smtClean="0">
              <a:solidFill>
                <a:schemeClr val="tx1"/>
              </a:solidFill>
            </a:rPr>
            <a:t>تعامل</a:t>
          </a:r>
          <a:endParaRPr lang="fa-IR" dirty="0">
            <a:solidFill>
              <a:schemeClr val="tx1"/>
            </a:solidFill>
          </a:endParaRPr>
        </a:p>
      </dgm:t>
    </dgm:pt>
    <dgm:pt modelId="{EE8230E3-CC98-4AB1-A2FE-047F2B4E79C2}" type="parTrans" cxnId="{067CFAF2-8B45-474E-98F8-519F1B0A85E4}">
      <dgm:prSet/>
      <dgm:spPr/>
      <dgm:t>
        <a:bodyPr/>
        <a:lstStyle/>
        <a:p>
          <a:pPr rtl="1"/>
          <a:endParaRPr lang="fa-IR"/>
        </a:p>
      </dgm:t>
    </dgm:pt>
    <dgm:pt modelId="{DC1219A1-F81A-4B31-A130-98DB05C80F2D}" type="sibTrans" cxnId="{067CFAF2-8B45-474E-98F8-519F1B0A85E4}">
      <dgm:prSet/>
      <dgm:spPr/>
      <dgm:t>
        <a:bodyPr/>
        <a:lstStyle/>
        <a:p>
          <a:pPr rtl="1"/>
          <a:endParaRPr lang="fa-IR"/>
        </a:p>
      </dgm:t>
    </dgm:pt>
    <dgm:pt modelId="{E69B688D-6018-4501-9E72-2C9CA1A78F23}" type="pres">
      <dgm:prSet presAssocID="{CB4BA0A7-B765-4737-87BC-BE801757D753}" presName="matrix" presStyleCnt="0">
        <dgm:presLayoutVars>
          <dgm:chMax val="1"/>
          <dgm:dir/>
          <dgm:resizeHandles val="exact"/>
        </dgm:presLayoutVars>
      </dgm:prSet>
      <dgm:spPr/>
      <dgm:t>
        <a:bodyPr/>
        <a:lstStyle/>
        <a:p>
          <a:pPr rtl="1"/>
          <a:endParaRPr lang="fa-IR"/>
        </a:p>
      </dgm:t>
    </dgm:pt>
    <dgm:pt modelId="{A6A98B80-4B3C-4BE9-B212-031FF1C19CDC}" type="pres">
      <dgm:prSet presAssocID="{CB4BA0A7-B765-4737-87BC-BE801757D753}" presName="diamond" presStyleLbl="bgShp" presStyleIdx="0" presStyleCnt="1" custScaleX="753" custLinFactNeighborX="248" custLinFactNeighborY="-1189"/>
      <dgm:spPr>
        <a:solidFill>
          <a:schemeClr val="bg1"/>
        </a:solidFill>
      </dgm:spPr>
    </dgm:pt>
    <dgm:pt modelId="{2AD4A546-AED9-44AC-A2EA-2BE7338B39E4}" type="pres">
      <dgm:prSet presAssocID="{CB4BA0A7-B765-4737-87BC-BE801757D753}" presName="quad1" presStyleLbl="node1" presStyleIdx="0" presStyleCnt="4" custScaleX="75661" custScaleY="45292" custLinFactNeighborX="9741" custLinFactNeighborY="18595">
        <dgm:presLayoutVars>
          <dgm:chMax val="0"/>
          <dgm:chPref val="0"/>
          <dgm:bulletEnabled val="1"/>
        </dgm:presLayoutVars>
      </dgm:prSet>
      <dgm:spPr/>
      <dgm:t>
        <a:bodyPr/>
        <a:lstStyle/>
        <a:p>
          <a:pPr rtl="1"/>
          <a:endParaRPr lang="fa-IR"/>
        </a:p>
      </dgm:t>
    </dgm:pt>
    <dgm:pt modelId="{AE2FFE94-40FE-418F-94CF-8AE664CE3012}" type="pres">
      <dgm:prSet presAssocID="{CB4BA0A7-B765-4737-87BC-BE801757D753}" presName="quad2" presStyleLbl="node1" presStyleIdx="1" presStyleCnt="4" custScaleX="76452" custScaleY="45292" custLinFactNeighborX="-18457" custLinFactNeighborY="18595">
        <dgm:presLayoutVars>
          <dgm:chMax val="0"/>
          <dgm:chPref val="0"/>
          <dgm:bulletEnabled val="1"/>
        </dgm:presLayoutVars>
      </dgm:prSet>
      <dgm:spPr/>
      <dgm:t>
        <a:bodyPr/>
        <a:lstStyle/>
        <a:p>
          <a:pPr rtl="1"/>
          <a:endParaRPr lang="fa-IR"/>
        </a:p>
      </dgm:t>
    </dgm:pt>
    <dgm:pt modelId="{ED7F6EB2-4B5D-4B2B-8181-560068498A90}" type="pres">
      <dgm:prSet presAssocID="{CB4BA0A7-B765-4737-87BC-BE801757D753}" presName="quad3" presStyleLbl="node1" presStyleIdx="2" presStyleCnt="4" custScaleX="75661" custScaleY="43549" custLinFactNeighborX="9741" custLinFactNeighborY="-41634">
        <dgm:presLayoutVars>
          <dgm:chMax val="0"/>
          <dgm:chPref val="0"/>
          <dgm:bulletEnabled val="1"/>
        </dgm:presLayoutVars>
      </dgm:prSet>
      <dgm:spPr/>
      <dgm:t>
        <a:bodyPr/>
        <a:lstStyle/>
        <a:p>
          <a:pPr rtl="1"/>
          <a:endParaRPr lang="fa-IR"/>
        </a:p>
      </dgm:t>
    </dgm:pt>
    <dgm:pt modelId="{6CC5100C-E6CF-4D62-83E6-B6F40AE338B5}" type="pres">
      <dgm:prSet presAssocID="{CB4BA0A7-B765-4737-87BC-BE801757D753}" presName="quad4" presStyleLbl="node1" presStyleIdx="3" presStyleCnt="4" custScaleX="76452" custScaleY="43549" custLinFactNeighborX="-18457" custLinFactNeighborY="-41634">
        <dgm:presLayoutVars>
          <dgm:chMax val="0"/>
          <dgm:chPref val="0"/>
          <dgm:bulletEnabled val="1"/>
        </dgm:presLayoutVars>
      </dgm:prSet>
      <dgm:spPr/>
      <dgm:t>
        <a:bodyPr/>
        <a:lstStyle/>
        <a:p>
          <a:pPr rtl="1"/>
          <a:endParaRPr lang="fa-IR"/>
        </a:p>
      </dgm:t>
    </dgm:pt>
  </dgm:ptLst>
  <dgm:cxnLst>
    <dgm:cxn modelId="{36DF816F-7835-4560-AC9D-994F787E2B95}" type="presOf" srcId="{9122DFFB-4A8A-42BD-AF5C-AC191251A101}" destId="{2AD4A546-AED9-44AC-A2EA-2BE7338B39E4}" srcOrd="0" destOrd="0" presId="urn:microsoft.com/office/officeart/2005/8/layout/matrix3"/>
    <dgm:cxn modelId="{743D80C2-6C86-4A61-B74E-D4AC1B773280}" type="presOf" srcId="{5D2CE5F4-43C9-432F-9974-2F4D07283366}" destId="{AE2FFE94-40FE-418F-94CF-8AE664CE3012}" srcOrd="0" destOrd="0" presId="urn:microsoft.com/office/officeart/2005/8/layout/matrix3"/>
    <dgm:cxn modelId="{D1E5ABED-1C29-43C4-997B-66C9D7DB0AB3}" srcId="{CB4BA0A7-B765-4737-87BC-BE801757D753}" destId="{9122DFFB-4A8A-42BD-AF5C-AC191251A101}" srcOrd="0" destOrd="0" parTransId="{F3B17C27-F85C-4D85-BF17-BEAC8F7AA291}" sibTransId="{71FD997B-D040-4FA0-8958-691B5D6647A4}"/>
    <dgm:cxn modelId="{067CFAF2-8B45-474E-98F8-519F1B0A85E4}" srcId="{CB4BA0A7-B765-4737-87BC-BE801757D753}" destId="{AF98CD82-988C-485A-97EA-3BD077ECFD65}" srcOrd="3" destOrd="0" parTransId="{EE8230E3-CC98-4AB1-A2FE-047F2B4E79C2}" sibTransId="{DC1219A1-F81A-4B31-A130-98DB05C80F2D}"/>
    <dgm:cxn modelId="{77D0A1E2-8062-427D-BD0D-397C06382DB2}" type="presOf" srcId="{AF98CD82-988C-485A-97EA-3BD077ECFD65}" destId="{6CC5100C-E6CF-4D62-83E6-B6F40AE338B5}" srcOrd="0" destOrd="0" presId="urn:microsoft.com/office/officeart/2005/8/layout/matrix3"/>
    <dgm:cxn modelId="{A4012828-8C22-429B-95A3-37076CCDB569}" type="presOf" srcId="{9AF2B291-5ACA-4C7F-A3B1-7989B00E42BF}" destId="{ED7F6EB2-4B5D-4B2B-8181-560068498A90}" srcOrd="0" destOrd="0" presId="urn:microsoft.com/office/officeart/2005/8/layout/matrix3"/>
    <dgm:cxn modelId="{2348C57B-CEB1-4079-AF2C-993BC63ACB7F}" srcId="{CB4BA0A7-B765-4737-87BC-BE801757D753}" destId="{5D2CE5F4-43C9-432F-9974-2F4D07283366}" srcOrd="1" destOrd="0" parTransId="{24C534C9-7C7E-4580-BE2C-47B384CFC75C}" sibTransId="{4A38BCEF-8510-4F73-AFCB-7E1FCA8DD568}"/>
    <dgm:cxn modelId="{21DC3F94-6604-48CE-AF7E-4840CAB9D13E}" type="presOf" srcId="{CB4BA0A7-B765-4737-87BC-BE801757D753}" destId="{E69B688D-6018-4501-9E72-2C9CA1A78F23}" srcOrd="0" destOrd="0" presId="urn:microsoft.com/office/officeart/2005/8/layout/matrix3"/>
    <dgm:cxn modelId="{DA78E528-86D8-4D06-908E-AAECCC800A41}" srcId="{CB4BA0A7-B765-4737-87BC-BE801757D753}" destId="{9AF2B291-5ACA-4C7F-A3B1-7989B00E42BF}" srcOrd="2" destOrd="0" parTransId="{DE33BB66-B26C-497E-B8BE-F0261C340D0D}" sibTransId="{3DDF9B72-BBA9-4DD5-88D5-6CBC4997B7F7}"/>
    <dgm:cxn modelId="{11002FEA-845E-4A66-961D-A6B9B6EEDA8E}" type="presParOf" srcId="{E69B688D-6018-4501-9E72-2C9CA1A78F23}" destId="{A6A98B80-4B3C-4BE9-B212-031FF1C19CDC}" srcOrd="0" destOrd="0" presId="urn:microsoft.com/office/officeart/2005/8/layout/matrix3"/>
    <dgm:cxn modelId="{0E8292A1-1E1A-4C9A-9ACD-DAF72D8B05B6}" type="presParOf" srcId="{E69B688D-6018-4501-9E72-2C9CA1A78F23}" destId="{2AD4A546-AED9-44AC-A2EA-2BE7338B39E4}" srcOrd="1" destOrd="0" presId="urn:microsoft.com/office/officeart/2005/8/layout/matrix3"/>
    <dgm:cxn modelId="{9FB80DE4-F9CE-459F-8AF5-2B82A5C895B3}" type="presParOf" srcId="{E69B688D-6018-4501-9E72-2C9CA1A78F23}" destId="{AE2FFE94-40FE-418F-94CF-8AE664CE3012}" srcOrd="2" destOrd="0" presId="urn:microsoft.com/office/officeart/2005/8/layout/matrix3"/>
    <dgm:cxn modelId="{1FD0918D-8A5C-48A7-86B6-125E38A165E1}" type="presParOf" srcId="{E69B688D-6018-4501-9E72-2C9CA1A78F23}" destId="{ED7F6EB2-4B5D-4B2B-8181-560068498A90}" srcOrd="3" destOrd="0" presId="urn:microsoft.com/office/officeart/2005/8/layout/matrix3"/>
    <dgm:cxn modelId="{BA476124-B6A6-4649-8064-01BAEAF303B4}" type="presParOf" srcId="{E69B688D-6018-4501-9E72-2C9CA1A78F23}" destId="{6CC5100C-E6CF-4D62-83E6-B6F40AE338B5}"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B4BA0A7-B765-4737-87BC-BE801757D753}"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pPr rtl="1"/>
          <a:endParaRPr lang="fa-IR"/>
        </a:p>
      </dgm:t>
    </dgm:pt>
    <dgm:pt modelId="{9122DFFB-4A8A-42BD-AF5C-AC191251A101}">
      <dgm:prSet phldrT="[Text]"/>
      <dgm:spPr/>
      <dgm:t>
        <a:bodyPr/>
        <a:lstStyle/>
        <a:p>
          <a:pPr rtl="1"/>
          <a:r>
            <a:rPr lang="fa-IR" b="0" dirty="0" smtClean="0">
              <a:solidFill>
                <a:schemeClr val="tx1"/>
              </a:solidFill>
            </a:rPr>
            <a:t>ابداع</a:t>
          </a:r>
          <a:endParaRPr lang="fa-IR" b="0" dirty="0">
            <a:solidFill>
              <a:schemeClr val="tx1"/>
            </a:solidFill>
          </a:endParaRPr>
        </a:p>
      </dgm:t>
    </dgm:pt>
    <dgm:pt modelId="{F3B17C27-F85C-4D85-BF17-BEAC8F7AA291}" type="parTrans" cxnId="{D1E5ABED-1C29-43C4-997B-66C9D7DB0AB3}">
      <dgm:prSet/>
      <dgm:spPr/>
      <dgm:t>
        <a:bodyPr/>
        <a:lstStyle/>
        <a:p>
          <a:pPr rtl="1"/>
          <a:endParaRPr lang="fa-IR"/>
        </a:p>
      </dgm:t>
    </dgm:pt>
    <dgm:pt modelId="{71FD997B-D040-4FA0-8958-691B5D6647A4}" type="sibTrans" cxnId="{D1E5ABED-1C29-43C4-997B-66C9D7DB0AB3}">
      <dgm:prSet/>
      <dgm:spPr/>
      <dgm:t>
        <a:bodyPr/>
        <a:lstStyle/>
        <a:p>
          <a:pPr rtl="1"/>
          <a:endParaRPr lang="fa-IR"/>
        </a:p>
      </dgm:t>
    </dgm:pt>
    <dgm:pt modelId="{5D2CE5F4-43C9-432F-9974-2F4D07283366}">
      <dgm:prSet phldrT="[Text]"/>
      <dgm:spPr/>
      <dgm:t>
        <a:bodyPr/>
        <a:lstStyle/>
        <a:p>
          <a:pPr rtl="1"/>
          <a:r>
            <a:rPr lang="fa-IR" dirty="0" smtClean="0">
              <a:solidFill>
                <a:schemeClr val="tx1"/>
              </a:solidFill>
            </a:rPr>
            <a:t>ترکیب</a:t>
          </a:r>
        </a:p>
        <a:p>
          <a:pPr rtl="1"/>
          <a:r>
            <a:rPr lang="fa-IR" dirty="0" smtClean="0">
              <a:solidFill>
                <a:schemeClr val="tx1"/>
              </a:solidFill>
            </a:rPr>
            <a:t>ارزشیابی</a:t>
          </a:r>
          <a:endParaRPr lang="fa-IR" dirty="0">
            <a:solidFill>
              <a:schemeClr val="tx1"/>
            </a:solidFill>
          </a:endParaRPr>
        </a:p>
      </dgm:t>
    </dgm:pt>
    <dgm:pt modelId="{24C534C9-7C7E-4580-BE2C-47B384CFC75C}" type="parTrans" cxnId="{2348C57B-CEB1-4079-AF2C-993BC63ACB7F}">
      <dgm:prSet/>
      <dgm:spPr/>
      <dgm:t>
        <a:bodyPr/>
        <a:lstStyle/>
        <a:p>
          <a:pPr rtl="1"/>
          <a:endParaRPr lang="fa-IR"/>
        </a:p>
      </dgm:t>
    </dgm:pt>
    <dgm:pt modelId="{4A38BCEF-8510-4F73-AFCB-7E1FCA8DD568}" type="sibTrans" cxnId="{2348C57B-CEB1-4079-AF2C-993BC63ACB7F}">
      <dgm:prSet/>
      <dgm:spPr/>
      <dgm:t>
        <a:bodyPr/>
        <a:lstStyle/>
        <a:p>
          <a:pPr rtl="1"/>
          <a:endParaRPr lang="fa-IR"/>
        </a:p>
      </dgm:t>
    </dgm:pt>
    <dgm:pt modelId="{9AF2B291-5ACA-4C7F-A3B1-7989B00E42BF}">
      <dgm:prSet phldrT="[Text]"/>
      <dgm:spPr/>
      <dgm:t>
        <a:bodyPr/>
        <a:lstStyle/>
        <a:p>
          <a:pPr rtl="1"/>
          <a:r>
            <a:rPr lang="fa-IR" dirty="0" smtClean="0">
              <a:solidFill>
                <a:schemeClr val="tx1"/>
              </a:solidFill>
            </a:rPr>
            <a:t>مسایل تعریف نشده</a:t>
          </a:r>
        </a:p>
        <a:p>
          <a:pPr rtl="1"/>
          <a:r>
            <a:rPr lang="fa-IR" dirty="0" smtClean="0">
              <a:solidFill>
                <a:schemeClr val="tx1"/>
              </a:solidFill>
            </a:rPr>
            <a:t>جهت دهی</a:t>
          </a:r>
          <a:endParaRPr lang="fa-IR" dirty="0">
            <a:solidFill>
              <a:schemeClr val="tx1"/>
            </a:solidFill>
          </a:endParaRPr>
        </a:p>
      </dgm:t>
    </dgm:pt>
    <dgm:pt modelId="{DE33BB66-B26C-497E-B8BE-F0261C340D0D}" type="parTrans" cxnId="{DA78E528-86D8-4D06-908E-AAECCC800A41}">
      <dgm:prSet/>
      <dgm:spPr/>
      <dgm:t>
        <a:bodyPr/>
        <a:lstStyle/>
        <a:p>
          <a:pPr rtl="1"/>
          <a:endParaRPr lang="fa-IR"/>
        </a:p>
      </dgm:t>
    </dgm:pt>
    <dgm:pt modelId="{3DDF9B72-BBA9-4DD5-88D5-6CBC4997B7F7}" type="sibTrans" cxnId="{DA78E528-86D8-4D06-908E-AAECCC800A41}">
      <dgm:prSet/>
      <dgm:spPr/>
      <dgm:t>
        <a:bodyPr/>
        <a:lstStyle/>
        <a:p>
          <a:pPr rtl="1"/>
          <a:endParaRPr lang="fa-IR"/>
        </a:p>
      </dgm:t>
    </dgm:pt>
    <dgm:pt modelId="{AF98CD82-988C-485A-97EA-3BD077ECFD65}">
      <dgm:prSet phldrT="[Text]"/>
      <dgm:spPr/>
      <dgm:t>
        <a:bodyPr/>
        <a:lstStyle/>
        <a:p>
          <a:pPr rtl="1"/>
          <a:r>
            <a:rPr lang="fa-IR" dirty="0" smtClean="0">
              <a:solidFill>
                <a:schemeClr val="tx1"/>
              </a:solidFill>
            </a:rPr>
            <a:t>اکتشاف</a:t>
          </a:r>
          <a:endParaRPr lang="fa-IR" dirty="0">
            <a:solidFill>
              <a:schemeClr val="tx1"/>
            </a:solidFill>
          </a:endParaRPr>
        </a:p>
      </dgm:t>
    </dgm:pt>
    <dgm:pt modelId="{EE8230E3-CC98-4AB1-A2FE-047F2B4E79C2}" type="parTrans" cxnId="{067CFAF2-8B45-474E-98F8-519F1B0A85E4}">
      <dgm:prSet/>
      <dgm:spPr/>
      <dgm:t>
        <a:bodyPr/>
        <a:lstStyle/>
        <a:p>
          <a:pPr rtl="1"/>
          <a:endParaRPr lang="fa-IR"/>
        </a:p>
      </dgm:t>
    </dgm:pt>
    <dgm:pt modelId="{DC1219A1-F81A-4B31-A130-98DB05C80F2D}" type="sibTrans" cxnId="{067CFAF2-8B45-474E-98F8-519F1B0A85E4}">
      <dgm:prSet/>
      <dgm:spPr/>
      <dgm:t>
        <a:bodyPr/>
        <a:lstStyle/>
        <a:p>
          <a:pPr rtl="1"/>
          <a:endParaRPr lang="fa-IR"/>
        </a:p>
      </dgm:t>
    </dgm:pt>
    <dgm:pt modelId="{E69B688D-6018-4501-9E72-2C9CA1A78F23}" type="pres">
      <dgm:prSet presAssocID="{CB4BA0A7-B765-4737-87BC-BE801757D753}" presName="matrix" presStyleCnt="0">
        <dgm:presLayoutVars>
          <dgm:chMax val="1"/>
          <dgm:dir/>
          <dgm:resizeHandles val="exact"/>
        </dgm:presLayoutVars>
      </dgm:prSet>
      <dgm:spPr/>
      <dgm:t>
        <a:bodyPr/>
        <a:lstStyle/>
        <a:p>
          <a:pPr rtl="1"/>
          <a:endParaRPr lang="fa-IR"/>
        </a:p>
      </dgm:t>
    </dgm:pt>
    <dgm:pt modelId="{A6A98B80-4B3C-4BE9-B212-031FF1C19CDC}" type="pres">
      <dgm:prSet presAssocID="{CB4BA0A7-B765-4737-87BC-BE801757D753}" presName="diamond" presStyleLbl="bgShp" presStyleIdx="0" presStyleCnt="1" custScaleX="753" custLinFactNeighborX="248" custLinFactNeighborY="-1189"/>
      <dgm:spPr>
        <a:solidFill>
          <a:schemeClr val="bg1"/>
        </a:solidFill>
      </dgm:spPr>
    </dgm:pt>
    <dgm:pt modelId="{2AD4A546-AED9-44AC-A2EA-2BE7338B39E4}" type="pres">
      <dgm:prSet presAssocID="{CB4BA0A7-B765-4737-87BC-BE801757D753}" presName="quad1" presStyleLbl="node1" presStyleIdx="0" presStyleCnt="4" custScaleX="75661" custScaleY="45292" custLinFactNeighborX="9741" custLinFactNeighborY="18595">
        <dgm:presLayoutVars>
          <dgm:chMax val="0"/>
          <dgm:chPref val="0"/>
          <dgm:bulletEnabled val="1"/>
        </dgm:presLayoutVars>
      </dgm:prSet>
      <dgm:spPr/>
      <dgm:t>
        <a:bodyPr/>
        <a:lstStyle/>
        <a:p>
          <a:pPr rtl="1"/>
          <a:endParaRPr lang="fa-IR"/>
        </a:p>
      </dgm:t>
    </dgm:pt>
    <dgm:pt modelId="{AE2FFE94-40FE-418F-94CF-8AE664CE3012}" type="pres">
      <dgm:prSet presAssocID="{CB4BA0A7-B765-4737-87BC-BE801757D753}" presName="quad2" presStyleLbl="node1" presStyleIdx="1" presStyleCnt="4" custScaleX="76452" custScaleY="45292" custLinFactNeighborX="-18457" custLinFactNeighborY="18595">
        <dgm:presLayoutVars>
          <dgm:chMax val="0"/>
          <dgm:chPref val="0"/>
          <dgm:bulletEnabled val="1"/>
        </dgm:presLayoutVars>
      </dgm:prSet>
      <dgm:spPr/>
      <dgm:t>
        <a:bodyPr/>
        <a:lstStyle/>
        <a:p>
          <a:pPr rtl="1"/>
          <a:endParaRPr lang="fa-IR"/>
        </a:p>
      </dgm:t>
    </dgm:pt>
    <dgm:pt modelId="{ED7F6EB2-4B5D-4B2B-8181-560068498A90}" type="pres">
      <dgm:prSet presAssocID="{CB4BA0A7-B765-4737-87BC-BE801757D753}" presName="quad3" presStyleLbl="node1" presStyleIdx="2" presStyleCnt="4" custScaleX="75661" custScaleY="43549" custLinFactNeighborX="9741" custLinFactNeighborY="-41634">
        <dgm:presLayoutVars>
          <dgm:chMax val="0"/>
          <dgm:chPref val="0"/>
          <dgm:bulletEnabled val="1"/>
        </dgm:presLayoutVars>
      </dgm:prSet>
      <dgm:spPr/>
      <dgm:t>
        <a:bodyPr/>
        <a:lstStyle/>
        <a:p>
          <a:pPr rtl="1"/>
          <a:endParaRPr lang="fa-IR"/>
        </a:p>
      </dgm:t>
    </dgm:pt>
    <dgm:pt modelId="{6CC5100C-E6CF-4D62-83E6-B6F40AE338B5}" type="pres">
      <dgm:prSet presAssocID="{CB4BA0A7-B765-4737-87BC-BE801757D753}" presName="quad4" presStyleLbl="node1" presStyleIdx="3" presStyleCnt="4" custScaleX="76452" custScaleY="43549" custLinFactNeighborX="-18457" custLinFactNeighborY="-41634">
        <dgm:presLayoutVars>
          <dgm:chMax val="0"/>
          <dgm:chPref val="0"/>
          <dgm:bulletEnabled val="1"/>
        </dgm:presLayoutVars>
      </dgm:prSet>
      <dgm:spPr/>
      <dgm:t>
        <a:bodyPr/>
        <a:lstStyle/>
        <a:p>
          <a:pPr rtl="1"/>
          <a:endParaRPr lang="fa-IR"/>
        </a:p>
      </dgm:t>
    </dgm:pt>
  </dgm:ptLst>
  <dgm:cxnLst>
    <dgm:cxn modelId="{B64892FB-E765-4867-B986-0F0E77DA66BD}" type="presOf" srcId="{AF98CD82-988C-485A-97EA-3BD077ECFD65}" destId="{6CC5100C-E6CF-4D62-83E6-B6F40AE338B5}" srcOrd="0" destOrd="0" presId="urn:microsoft.com/office/officeart/2005/8/layout/matrix3"/>
    <dgm:cxn modelId="{D1E5ABED-1C29-43C4-997B-66C9D7DB0AB3}" srcId="{CB4BA0A7-B765-4737-87BC-BE801757D753}" destId="{9122DFFB-4A8A-42BD-AF5C-AC191251A101}" srcOrd="0" destOrd="0" parTransId="{F3B17C27-F85C-4D85-BF17-BEAC8F7AA291}" sibTransId="{71FD997B-D040-4FA0-8958-691B5D6647A4}"/>
    <dgm:cxn modelId="{067CFAF2-8B45-474E-98F8-519F1B0A85E4}" srcId="{CB4BA0A7-B765-4737-87BC-BE801757D753}" destId="{AF98CD82-988C-485A-97EA-3BD077ECFD65}" srcOrd="3" destOrd="0" parTransId="{EE8230E3-CC98-4AB1-A2FE-047F2B4E79C2}" sibTransId="{DC1219A1-F81A-4B31-A130-98DB05C80F2D}"/>
    <dgm:cxn modelId="{FA30B3BB-066E-4EEA-8353-5B80D08DBE10}" type="presOf" srcId="{5D2CE5F4-43C9-432F-9974-2F4D07283366}" destId="{AE2FFE94-40FE-418F-94CF-8AE664CE3012}" srcOrd="0" destOrd="0" presId="urn:microsoft.com/office/officeart/2005/8/layout/matrix3"/>
    <dgm:cxn modelId="{2A1804BC-F1A4-44BD-8078-DDF4C2BC6D71}" type="presOf" srcId="{9AF2B291-5ACA-4C7F-A3B1-7989B00E42BF}" destId="{ED7F6EB2-4B5D-4B2B-8181-560068498A90}" srcOrd="0" destOrd="0" presId="urn:microsoft.com/office/officeart/2005/8/layout/matrix3"/>
    <dgm:cxn modelId="{2348C57B-CEB1-4079-AF2C-993BC63ACB7F}" srcId="{CB4BA0A7-B765-4737-87BC-BE801757D753}" destId="{5D2CE5F4-43C9-432F-9974-2F4D07283366}" srcOrd="1" destOrd="0" parTransId="{24C534C9-7C7E-4580-BE2C-47B384CFC75C}" sibTransId="{4A38BCEF-8510-4F73-AFCB-7E1FCA8DD568}"/>
    <dgm:cxn modelId="{DA78E528-86D8-4D06-908E-AAECCC800A41}" srcId="{CB4BA0A7-B765-4737-87BC-BE801757D753}" destId="{9AF2B291-5ACA-4C7F-A3B1-7989B00E42BF}" srcOrd="2" destOrd="0" parTransId="{DE33BB66-B26C-497E-B8BE-F0261C340D0D}" sibTransId="{3DDF9B72-BBA9-4DD5-88D5-6CBC4997B7F7}"/>
    <dgm:cxn modelId="{13C0EA2E-3256-40A5-971F-2FF69F476806}" type="presOf" srcId="{9122DFFB-4A8A-42BD-AF5C-AC191251A101}" destId="{2AD4A546-AED9-44AC-A2EA-2BE7338B39E4}" srcOrd="0" destOrd="0" presId="urn:microsoft.com/office/officeart/2005/8/layout/matrix3"/>
    <dgm:cxn modelId="{C6E6B065-EE69-445D-9233-B4B4EFF4CC4B}" type="presOf" srcId="{CB4BA0A7-B765-4737-87BC-BE801757D753}" destId="{E69B688D-6018-4501-9E72-2C9CA1A78F23}" srcOrd="0" destOrd="0" presId="urn:microsoft.com/office/officeart/2005/8/layout/matrix3"/>
    <dgm:cxn modelId="{2B03EB32-E1B8-411D-93DF-66C39232E267}" type="presParOf" srcId="{E69B688D-6018-4501-9E72-2C9CA1A78F23}" destId="{A6A98B80-4B3C-4BE9-B212-031FF1C19CDC}" srcOrd="0" destOrd="0" presId="urn:microsoft.com/office/officeart/2005/8/layout/matrix3"/>
    <dgm:cxn modelId="{F9453ADC-C5E3-4E89-9120-4C5AEB49CCA0}" type="presParOf" srcId="{E69B688D-6018-4501-9E72-2C9CA1A78F23}" destId="{2AD4A546-AED9-44AC-A2EA-2BE7338B39E4}" srcOrd="1" destOrd="0" presId="urn:microsoft.com/office/officeart/2005/8/layout/matrix3"/>
    <dgm:cxn modelId="{ED2EA278-62B9-4A92-A0B4-5A462CC62E4F}" type="presParOf" srcId="{E69B688D-6018-4501-9E72-2C9CA1A78F23}" destId="{AE2FFE94-40FE-418F-94CF-8AE664CE3012}" srcOrd="2" destOrd="0" presId="urn:microsoft.com/office/officeart/2005/8/layout/matrix3"/>
    <dgm:cxn modelId="{8657300F-C701-4170-87CA-49169AB8F720}" type="presParOf" srcId="{E69B688D-6018-4501-9E72-2C9CA1A78F23}" destId="{ED7F6EB2-4B5D-4B2B-8181-560068498A90}" srcOrd="3" destOrd="0" presId="urn:microsoft.com/office/officeart/2005/8/layout/matrix3"/>
    <dgm:cxn modelId="{0B90D8B2-F384-4F51-B6FC-81DBF31756E8}" type="presParOf" srcId="{E69B688D-6018-4501-9E72-2C9CA1A78F23}" destId="{6CC5100C-E6CF-4D62-83E6-B6F40AE338B5}"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AD7C1DC-5D06-4CD3-B0FB-B17A75A73C71}" type="datetimeFigureOut">
              <a:rPr lang="fa-IR" smtClean="0"/>
              <a:pPr/>
              <a:t>04/03/1437</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27BC0CD-95B4-4E89-A1C6-43C639235D9E}" type="slidenum">
              <a:rPr lang="fa-IR" smtClean="0"/>
              <a:pPr/>
              <a:t>‹#›</a:t>
            </a:fld>
            <a:endParaRPr lang="fa-IR"/>
          </a:p>
        </p:txBody>
      </p:sp>
    </p:spTree>
    <p:extLst>
      <p:ext uri="{BB962C8B-B14F-4D97-AF65-F5344CB8AC3E}">
        <p14:creationId xmlns:p14="http://schemas.microsoft.com/office/powerpoint/2010/main" val="305814947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227BC0CD-95B4-4E89-A1C6-43C639235D9E}" type="slidenum">
              <a:rPr lang="fa-IR" smtClean="0"/>
              <a:pPr/>
              <a:t>2</a:t>
            </a:fld>
            <a:endParaRPr lang="fa-IR"/>
          </a:p>
        </p:txBody>
      </p:sp>
    </p:spTree>
    <p:extLst>
      <p:ext uri="{BB962C8B-B14F-4D97-AF65-F5344CB8AC3E}">
        <p14:creationId xmlns:p14="http://schemas.microsoft.com/office/powerpoint/2010/main" val="31571666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1pPr>
            <a:lvl2pPr marL="742950" indent="-28575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2pPr>
            <a:lvl3pPr marL="11430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3pPr>
            <a:lvl4pPr marL="16002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4pPr>
            <a:lvl5pPr marL="20574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rtl="0">
              <a:spcBef>
                <a:spcPct val="0"/>
              </a:spcBef>
              <a:buClrTx/>
              <a:buSzTx/>
              <a:buFontTx/>
              <a:buNone/>
            </a:pPr>
            <a:fld id="{4B14E9CE-10E9-48EA-AB3A-8A1A39919CD2}" type="slidenum">
              <a:rPr kumimoji="0" lang="ar-SA" sz="1200">
                <a:latin typeface="Arial" panose="020B0604020202020204" pitchFamily="34" charset="0"/>
              </a:rPr>
              <a:pPr rtl="0">
                <a:spcBef>
                  <a:spcPct val="0"/>
                </a:spcBef>
                <a:buClrTx/>
                <a:buSzTx/>
                <a:buFontTx/>
                <a:buNone/>
              </a:pPr>
              <a:t>85</a:t>
            </a:fld>
            <a:endParaRPr kumimoji="0" lang="en-US" sz="1200">
              <a:latin typeface="Arial" panose="020B0604020202020204" pitchFamily="34" charset="0"/>
            </a:endParaRPr>
          </a:p>
        </p:txBody>
      </p:sp>
      <p:sp>
        <p:nvSpPr>
          <p:cNvPr id="294915" name="Rectangle 2"/>
          <p:cNvSpPr>
            <a:spLocks noGrp="1" noRot="1" noChangeAspect="1" noChangeArrowheads="1" noTextEdit="1"/>
          </p:cNvSpPr>
          <p:nvPr>
            <p:ph type="sldImg"/>
          </p:nvPr>
        </p:nvSpPr>
        <p:spPr>
          <a:ln/>
        </p:spPr>
      </p:sp>
      <p:sp>
        <p:nvSpPr>
          <p:cNvPr id="294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9861590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1pPr>
            <a:lvl2pPr marL="742950" indent="-28575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2pPr>
            <a:lvl3pPr marL="11430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3pPr>
            <a:lvl4pPr marL="16002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4pPr>
            <a:lvl5pPr marL="20574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rtl="0">
              <a:spcBef>
                <a:spcPct val="0"/>
              </a:spcBef>
              <a:buClrTx/>
              <a:buSzTx/>
              <a:buFontTx/>
              <a:buNone/>
            </a:pPr>
            <a:fld id="{78A1194F-6207-494B-9130-538660D8ACC9}" type="slidenum">
              <a:rPr kumimoji="0" lang="ar-SA" sz="1200">
                <a:latin typeface="Arial" panose="020B0604020202020204" pitchFamily="34" charset="0"/>
              </a:rPr>
              <a:pPr rtl="0">
                <a:spcBef>
                  <a:spcPct val="0"/>
                </a:spcBef>
                <a:buClrTx/>
                <a:buSzTx/>
                <a:buFontTx/>
                <a:buNone/>
              </a:pPr>
              <a:t>86</a:t>
            </a:fld>
            <a:endParaRPr kumimoji="0" lang="en-US" sz="1200">
              <a:latin typeface="Arial" panose="020B0604020202020204" pitchFamily="34" charset="0"/>
            </a:endParaRPr>
          </a:p>
        </p:txBody>
      </p:sp>
      <p:sp>
        <p:nvSpPr>
          <p:cNvPr id="296963" name="Rectangle 2"/>
          <p:cNvSpPr>
            <a:spLocks noGrp="1" noRot="1" noChangeAspect="1" noChangeArrowheads="1" noTextEdit="1"/>
          </p:cNvSpPr>
          <p:nvPr>
            <p:ph type="sldImg"/>
          </p:nvPr>
        </p:nvSpPr>
        <p:spPr>
          <a:ln/>
        </p:spPr>
      </p:sp>
      <p:sp>
        <p:nvSpPr>
          <p:cNvPr id="296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46965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1pPr>
            <a:lvl2pPr marL="742950" indent="-28575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2pPr>
            <a:lvl3pPr marL="11430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3pPr>
            <a:lvl4pPr marL="16002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4pPr>
            <a:lvl5pPr marL="20574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rtl="0">
              <a:spcBef>
                <a:spcPct val="0"/>
              </a:spcBef>
              <a:buClrTx/>
              <a:buSzTx/>
              <a:buFontTx/>
              <a:buNone/>
            </a:pPr>
            <a:fld id="{C28EEF5D-DC66-4648-B491-046B313ECFE1}" type="slidenum">
              <a:rPr kumimoji="0" lang="ar-SA" sz="1200">
                <a:latin typeface="Arial" panose="020B0604020202020204" pitchFamily="34" charset="0"/>
              </a:rPr>
              <a:pPr rtl="0">
                <a:spcBef>
                  <a:spcPct val="0"/>
                </a:spcBef>
                <a:buClrTx/>
                <a:buSzTx/>
                <a:buFontTx/>
                <a:buNone/>
              </a:pPr>
              <a:t>87</a:t>
            </a:fld>
            <a:endParaRPr kumimoji="0" lang="en-US" sz="1200">
              <a:latin typeface="Arial" panose="020B0604020202020204" pitchFamily="34" charset="0"/>
            </a:endParaRPr>
          </a:p>
        </p:txBody>
      </p:sp>
      <p:sp>
        <p:nvSpPr>
          <p:cNvPr id="299011" name="Rectangle 2"/>
          <p:cNvSpPr>
            <a:spLocks noGrp="1" noRot="1" noChangeAspect="1" noChangeArrowheads="1" noTextEdit="1"/>
          </p:cNvSpPr>
          <p:nvPr>
            <p:ph type="sldImg"/>
          </p:nvPr>
        </p:nvSpPr>
        <p:spPr>
          <a:ln/>
        </p:spPr>
      </p:sp>
      <p:sp>
        <p:nvSpPr>
          <p:cNvPr id="299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8403760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1pPr>
            <a:lvl2pPr marL="742950" indent="-28575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2pPr>
            <a:lvl3pPr marL="11430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3pPr>
            <a:lvl4pPr marL="16002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4pPr>
            <a:lvl5pPr marL="20574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rtl="0">
              <a:spcBef>
                <a:spcPct val="0"/>
              </a:spcBef>
              <a:buClrTx/>
              <a:buSzTx/>
              <a:buFontTx/>
              <a:buNone/>
            </a:pPr>
            <a:fld id="{A40E92AF-10D4-453D-9C2B-D0F627519F72}" type="slidenum">
              <a:rPr kumimoji="0" lang="ar-SA" sz="1200">
                <a:latin typeface="Arial" panose="020B0604020202020204" pitchFamily="34" charset="0"/>
              </a:rPr>
              <a:pPr rtl="0">
                <a:spcBef>
                  <a:spcPct val="0"/>
                </a:spcBef>
                <a:buClrTx/>
                <a:buSzTx/>
                <a:buFontTx/>
                <a:buNone/>
              </a:pPr>
              <a:t>88</a:t>
            </a:fld>
            <a:endParaRPr kumimoji="0" lang="en-US" sz="1200">
              <a:latin typeface="Arial" panose="020B0604020202020204" pitchFamily="34" charset="0"/>
            </a:endParaRPr>
          </a:p>
        </p:txBody>
      </p:sp>
      <p:sp>
        <p:nvSpPr>
          <p:cNvPr id="301059" name="Rectangle 2"/>
          <p:cNvSpPr>
            <a:spLocks noGrp="1" noRot="1" noChangeAspect="1" noChangeArrowheads="1" noTextEdit="1"/>
          </p:cNvSpPr>
          <p:nvPr>
            <p:ph type="sldImg"/>
          </p:nvPr>
        </p:nvSpPr>
        <p:spPr>
          <a:ln/>
        </p:spPr>
      </p:sp>
      <p:sp>
        <p:nvSpPr>
          <p:cNvPr id="301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8516979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1pPr>
            <a:lvl2pPr marL="742950" indent="-28575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2pPr>
            <a:lvl3pPr marL="11430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3pPr>
            <a:lvl4pPr marL="16002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4pPr>
            <a:lvl5pPr marL="20574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rtl="0">
              <a:spcBef>
                <a:spcPct val="0"/>
              </a:spcBef>
              <a:buClrTx/>
              <a:buSzTx/>
              <a:buFontTx/>
              <a:buNone/>
            </a:pPr>
            <a:fld id="{14735685-BA76-4938-8A39-606943F3E988}" type="slidenum">
              <a:rPr kumimoji="0" lang="ar-SA" sz="1200">
                <a:latin typeface="Arial" panose="020B0604020202020204" pitchFamily="34" charset="0"/>
              </a:rPr>
              <a:pPr rtl="0">
                <a:spcBef>
                  <a:spcPct val="0"/>
                </a:spcBef>
                <a:buClrTx/>
                <a:buSzTx/>
                <a:buFontTx/>
                <a:buNone/>
              </a:pPr>
              <a:t>89</a:t>
            </a:fld>
            <a:endParaRPr kumimoji="0" lang="en-US" sz="1200">
              <a:latin typeface="Arial" panose="020B0604020202020204" pitchFamily="34" charset="0"/>
            </a:endParaRPr>
          </a:p>
        </p:txBody>
      </p:sp>
      <p:sp>
        <p:nvSpPr>
          <p:cNvPr id="303107" name="Rectangle 2"/>
          <p:cNvSpPr>
            <a:spLocks noGrp="1" noRot="1" noChangeAspect="1" noChangeArrowheads="1" noTextEdit="1"/>
          </p:cNvSpPr>
          <p:nvPr>
            <p:ph type="sldImg"/>
          </p:nvPr>
        </p:nvSpPr>
        <p:spPr>
          <a:ln/>
        </p:spPr>
      </p:sp>
      <p:sp>
        <p:nvSpPr>
          <p:cNvPr id="303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5706778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1pPr>
            <a:lvl2pPr marL="742950" indent="-28575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2pPr>
            <a:lvl3pPr marL="11430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3pPr>
            <a:lvl4pPr marL="16002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4pPr>
            <a:lvl5pPr marL="20574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rtl="0">
              <a:spcBef>
                <a:spcPct val="0"/>
              </a:spcBef>
              <a:buClrTx/>
              <a:buSzTx/>
              <a:buFontTx/>
              <a:buNone/>
            </a:pPr>
            <a:fld id="{662CE0F7-E334-452D-A671-2183346E344A}" type="slidenum">
              <a:rPr kumimoji="0" lang="ar-SA" sz="1200">
                <a:latin typeface="Arial" panose="020B0604020202020204" pitchFamily="34" charset="0"/>
              </a:rPr>
              <a:pPr rtl="0">
                <a:spcBef>
                  <a:spcPct val="0"/>
                </a:spcBef>
                <a:buClrTx/>
                <a:buSzTx/>
                <a:buFontTx/>
                <a:buNone/>
              </a:pPr>
              <a:t>90</a:t>
            </a:fld>
            <a:endParaRPr kumimoji="0" lang="en-US" sz="1200">
              <a:latin typeface="Arial" panose="020B0604020202020204" pitchFamily="34" charset="0"/>
            </a:endParaRPr>
          </a:p>
        </p:txBody>
      </p:sp>
      <p:sp>
        <p:nvSpPr>
          <p:cNvPr id="305155" name="Rectangle 2"/>
          <p:cNvSpPr>
            <a:spLocks noGrp="1" noRot="1" noChangeAspect="1" noChangeArrowheads="1" noTextEdit="1"/>
          </p:cNvSpPr>
          <p:nvPr>
            <p:ph type="sldImg"/>
          </p:nvPr>
        </p:nvSpPr>
        <p:spPr>
          <a:ln/>
        </p:spPr>
      </p:sp>
      <p:sp>
        <p:nvSpPr>
          <p:cNvPr id="305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40964827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1pPr>
            <a:lvl2pPr marL="742950" indent="-28575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2pPr>
            <a:lvl3pPr marL="11430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3pPr>
            <a:lvl4pPr marL="16002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4pPr>
            <a:lvl5pPr marL="20574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rtl="0">
              <a:spcBef>
                <a:spcPct val="0"/>
              </a:spcBef>
              <a:buClrTx/>
              <a:buSzTx/>
              <a:buFontTx/>
              <a:buNone/>
            </a:pPr>
            <a:fld id="{0EA11DF2-C1F8-4F60-8799-5F719A84E4CD}" type="slidenum">
              <a:rPr kumimoji="0" lang="ar-SA" sz="1200">
                <a:latin typeface="Arial" panose="020B0604020202020204" pitchFamily="34" charset="0"/>
              </a:rPr>
              <a:pPr rtl="0">
                <a:spcBef>
                  <a:spcPct val="0"/>
                </a:spcBef>
                <a:buClrTx/>
                <a:buSzTx/>
                <a:buFontTx/>
                <a:buNone/>
              </a:pPr>
              <a:t>91</a:t>
            </a:fld>
            <a:endParaRPr kumimoji="0" lang="en-US" sz="1200">
              <a:latin typeface="Arial" panose="020B0604020202020204" pitchFamily="34" charset="0"/>
            </a:endParaRPr>
          </a:p>
        </p:txBody>
      </p:sp>
      <p:sp>
        <p:nvSpPr>
          <p:cNvPr id="307203" name="Rectangle 2"/>
          <p:cNvSpPr>
            <a:spLocks noGrp="1" noRot="1" noChangeAspect="1" noChangeArrowheads="1" noTextEdit="1"/>
          </p:cNvSpPr>
          <p:nvPr>
            <p:ph type="sldImg"/>
          </p:nvPr>
        </p:nvSpPr>
        <p:spPr>
          <a:ln/>
        </p:spPr>
      </p:sp>
      <p:sp>
        <p:nvSpPr>
          <p:cNvPr id="307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6257665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1pPr>
            <a:lvl2pPr marL="742950" indent="-28575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2pPr>
            <a:lvl3pPr marL="11430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3pPr>
            <a:lvl4pPr marL="16002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4pPr>
            <a:lvl5pPr marL="20574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rtl="0">
              <a:spcBef>
                <a:spcPct val="0"/>
              </a:spcBef>
              <a:buClrTx/>
              <a:buSzTx/>
              <a:buFontTx/>
              <a:buNone/>
            </a:pPr>
            <a:fld id="{5E498E94-EF5D-4267-9C34-A764D29A2EBF}" type="slidenum">
              <a:rPr kumimoji="0" lang="ar-SA" sz="1200">
                <a:latin typeface="Arial" panose="020B0604020202020204" pitchFamily="34" charset="0"/>
              </a:rPr>
              <a:pPr rtl="0">
                <a:spcBef>
                  <a:spcPct val="0"/>
                </a:spcBef>
                <a:buClrTx/>
                <a:buSzTx/>
                <a:buFontTx/>
                <a:buNone/>
              </a:pPr>
              <a:t>92</a:t>
            </a:fld>
            <a:endParaRPr kumimoji="0" lang="en-US" sz="1200">
              <a:latin typeface="Arial" panose="020B0604020202020204" pitchFamily="34" charset="0"/>
            </a:endParaRPr>
          </a:p>
        </p:txBody>
      </p:sp>
      <p:sp>
        <p:nvSpPr>
          <p:cNvPr id="309251" name="Rectangle 2"/>
          <p:cNvSpPr>
            <a:spLocks noGrp="1" noRot="1" noChangeAspect="1" noChangeArrowheads="1" noTextEdit="1"/>
          </p:cNvSpPr>
          <p:nvPr>
            <p:ph type="sldImg"/>
          </p:nvPr>
        </p:nvSpPr>
        <p:spPr>
          <a:ln/>
        </p:spPr>
      </p:sp>
      <p:sp>
        <p:nvSpPr>
          <p:cNvPr id="309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1529431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1pPr>
            <a:lvl2pPr marL="742950" indent="-28575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2pPr>
            <a:lvl3pPr marL="11430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3pPr>
            <a:lvl4pPr marL="16002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4pPr>
            <a:lvl5pPr marL="20574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rtl="0">
              <a:spcBef>
                <a:spcPct val="0"/>
              </a:spcBef>
              <a:buClrTx/>
              <a:buSzTx/>
              <a:buFontTx/>
              <a:buNone/>
            </a:pPr>
            <a:fld id="{3EC16D9A-FED4-4E5C-8F6B-D6DB8D1BD1F8}" type="slidenum">
              <a:rPr kumimoji="0" lang="ar-SA" sz="1200">
                <a:latin typeface="Arial" panose="020B0604020202020204" pitchFamily="34" charset="0"/>
              </a:rPr>
              <a:pPr rtl="0">
                <a:spcBef>
                  <a:spcPct val="0"/>
                </a:spcBef>
                <a:buClrTx/>
                <a:buSzTx/>
                <a:buFontTx/>
                <a:buNone/>
              </a:pPr>
              <a:t>93</a:t>
            </a:fld>
            <a:endParaRPr kumimoji="0" lang="en-US" sz="1200">
              <a:latin typeface="Arial" panose="020B0604020202020204" pitchFamily="34" charset="0"/>
            </a:endParaRPr>
          </a:p>
        </p:txBody>
      </p:sp>
      <p:sp>
        <p:nvSpPr>
          <p:cNvPr id="311299" name="Rectangle 2"/>
          <p:cNvSpPr>
            <a:spLocks noGrp="1" noRot="1" noChangeAspect="1" noChangeArrowheads="1" noTextEdit="1"/>
          </p:cNvSpPr>
          <p:nvPr>
            <p:ph type="sldImg"/>
          </p:nvPr>
        </p:nvSpPr>
        <p:spPr>
          <a:ln/>
        </p:spPr>
      </p:sp>
      <p:sp>
        <p:nvSpPr>
          <p:cNvPr id="311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431959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1pPr>
            <a:lvl2pPr marL="742950" indent="-28575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2pPr>
            <a:lvl3pPr marL="11430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3pPr>
            <a:lvl4pPr marL="16002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4pPr>
            <a:lvl5pPr marL="20574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rtl="0">
              <a:spcBef>
                <a:spcPct val="0"/>
              </a:spcBef>
              <a:buClrTx/>
              <a:buSzTx/>
              <a:buFontTx/>
              <a:buNone/>
            </a:pPr>
            <a:fld id="{626FFCB7-6ECB-404E-BCE8-876614CEBD21}" type="slidenum">
              <a:rPr kumimoji="0" lang="ar-SA" sz="1200">
                <a:latin typeface="Arial" panose="020B0604020202020204" pitchFamily="34" charset="0"/>
              </a:rPr>
              <a:pPr rtl="0">
                <a:spcBef>
                  <a:spcPct val="0"/>
                </a:spcBef>
                <a:buClrTx/>
                <a:buSzTx/>
                <a:buFontTx/>
                <a:buNone/>
              </a:pPr>
              <a:t>94</a:t>
            </a:fld>
            <a:endParaRPr kumimoji="0" lang="en-US" sz="1200">
              <a:latin typeface="Arial" panose="020B0604020202020204" pitchFamily="34" charset="0"/>
            </a:endParaRPr>
          </a:p>
        </p:txBody>
      </p:sp>
      <p:sp>
        <p:nvSpPr>
          <p:cNvPr id="313347" name="Rectangle 2"/>
          <p:cNvSpPr>
            <a:spLocks noGrp="1" noRot="1" noChangeAspect="1" noChangeArrowheads="1" noTextEdit="1"/>
          </p:cNvSpPr>
          <p:nvPr>
            <p:ph type="sldImg"/>
          </p:nvPr>
        </p:nvSpPr>
        <p:spPr>
          <a:ln/>
        </p:spPr>
      </p:sp>
      <p:sp>
        <p:nvSpPr>
          <p:cNvPr id="313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4060871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1pPr>
            <a:lvl2pPr marL="742950" indent="-28575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2pPr>
            <a:lvl3pPr marL="11430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3pPr>
            <a:lvl4pPr marL="16002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4pPr>
            <a:lvl5pPr marL="20574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rtl="0">
              <a:spcBef>
                <a:spcPct val="0"/>
              </a:spcBef>
              <a:buClrTx/>
              <a:buSzTx/>
              <a:buFontTx/>
              <a:buNone/>
            </a:pPr>
            <a:fld id="{D45F5C1F-DAFA-41A7-906B-14D741B16442}" type="slidenum">
              <a:rPr kumimoji="0" lang="ar-SA" sz="1200">
                <a:latin typeface="Arial" panose="020B0604020202020204" pitchFamily="34" charset="0"/>
              </a:rPr>
              <a:pPr rtl="0">
                <a:spcBef>
                  <a:spcPct val="0"/>
                </a:spcBef>
                <a:buClrTx/>
                <a:buSzTx/>
                <a:buFontTx/>
                <a:buNone/>
              </a:pPr>
              <a:t>3</a:t>
            </a:fld>
            <a:endParaRPr kumimoji="0" lang="en-US" sz="1200">
              <a:latin typeface="Arial" panose="020B0604020202020204" pitchFamily="34"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4567719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1pPr>
            <a:lvl2pPr marL="742950" indent="-28575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2pPr>
            <a:lvl3pPr marL="11430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3pPr>
            <a:lvl4pPr marL="16002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4pPr>
            <a:lvl5pPr marL="20574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rtl="0">
              <a:spcBef>
                <a:spcPct val="0"/>
              </a:spcBef>
              <a:buClrTx/>
              <a:buSzTx/>
              <a:buFontTx/>
              <a:buNone/>
            </a:pPr>
            <a:fld id="{F44FF851-E61F-47C9-B0C1-44E5F58ED487}" type="slidenum">
              <a:rPr kumimoji="0" lang="ar-SA" sz="1200">
                <a:latin typeface="Arial" panose="020B0604020202020204" pitchFamily="34" charset="0"/>
              </a:rPr>
              <a:pPr rtl="0">
                <a:spcBef>
                  <a:spcPct val="0"/>
                </a:spcBef>
                <a:buClrTx/>
                <a:buSzTx/>
                <a:buFontTx/>
                <a:buNone/>
              </a:pPr>
              <a:t>95</a:t>
            </a:fld>
            <a:endParaRPr kumimoji="0" lang="en-US" sz="1200">
              <a:latin typeface="Arial" panose="020B0604020202020204" pitchFamily="34" charset="0"/>
            </a:endParaRPr>
          </a:p>
        </p:txBody>
      </p:sp>
      <p:sp>
        <p:nvSpPr>
          <p:cNvPr id="315395" name="Rectangle 2"/>
          <p:cNvSpPr>
            <a:spLocks noGrp="1" noRot="1" noChangeAspect="1" noChangeArrowheads="1" noTextEdit="1"/>
          </p:cNvSpPr>
          <p:nvPr>
            <p:ph type="sldImg"/>
          </p:nvPr>
        </p:nvSpPr>
        <p:spPr>
          <a:ln/>
        </p:spPr>
      </p:sp>
      <p:sp>
        <p:nvSpPr>
          <p:cNvPr id="315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0852484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1pPr>
            <a:lvl2pPr marL="742950" indent="-28575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2pPr>
            <a:lvl3pPr marL="11430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3pPr>
            <a:lvl4pPr marL="16002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4pPr>
            <a:lvl5pPr marL="20574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rtl="0">
              <a:spcBef>
                <a:spcPct val="0"/>
              </a:spcBef>
              <a:buClrTx/>
              <a:buSzTx/>
              <a:buFontTx/>
              <a:buNone/>
            </a:pPr>
            <a:fld id="{AA7F599B-DDB8-4075-8289-C8DE62A1DD3C}" type="slidenum">
              <a:rPr kumimoji="0" lang="ar-SA" sz="1200">
                <a:latin typeface="Arial" panose="020B0604020202020204" pitchFamily="34" charset="0"/>
              </a:rPr>
              <a:pPr rtl="0">
                <a:spcBef>
                  <a:spcPct val="0"/>
                </a:spcBef>
                <a:buClrTx/>
                <a:buSzTx/>
                <a:buFontTx/>
                <a:buNone/>
              </a:pPr>
              <a:t>96</a:t>
            </a:fld>
            <a:endParaRPr kumimoji="0" lang="en-US" sz="1200">
              <a:latin typeface="Arial" panose="020B0604020202020204" pitchFamily="34" charset="0"/>
            </a:endParaRPr>
          </a:p>
        </p:txBody>
      </p:sp>
      <p:sp>
        <p:nvSpPr>
          <p:cNvPr id="317443" name="Rectangle 2"/>
          <p:cNvSpPr>
            <a:spLocks noGrp="1" noRot="1" noChangeAspect="1" noChangeArrowheads="1" noTextEdit="1"/>
          </p:cNvSpPr>
          <p:nvPr>
            <p:ph type="sldImg"/>
          </p:nvPr>
        </p:nvSpPr>
        <p:spPr>
          <a:ln/>
        </p:spPr>
      </p:sp>
      <p:sp>
        <p:nvSpPr>
          <p:cNvPr id="317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6765794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1pPr>
            <a:lvl2pPr marL="742950" indent="-28575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2pPr>
            <a:lvl3pPr marL="11430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3pPr>
            <a:lvl4pPr marL="16002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4pPr>
            <a:lvl5pPr marL="20574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rtl="0">
              <a:spcBef>
                <a:spcPct val="0"/>
              </a:spcBef>
              <a:buClrTx/>
              <a:buSzTx/>
              <a:buFontTx/>
              <a:buNone/>
            </a:pPr>
            <a:fld id="{F5DDD0A4-3DAC-4296-971A-6915C6A09EF5}" type="slidenum">
              <a:rPr kumimoji="0" lang="ar-SA" sz="1200">
                <a:latin typeface="Arial" panose="020B0604020202020204" pitchFamily="34" charset="0"/>
              </a:rPr>
              <a:pPr rtl="0">
                <a:spcBef>
                  <a:spcPct val="0"/>
                </a:spcBef>
                <a:buClrTx/>
                <a:buSzTx/>
                <a:buFontTx/>
                <a:buNone/>
              </a:pPr>
              <a:t>97</a:t>
            </a:fld>
            <a:endParaRPr kumimoji="0" lang="en-US" sz="1200">
              <a:latin typeface="Arial" panose="020B0604020202020204" pitchFamily="34" charset="0"/>
            </a:endParaRPr>
          </a:p>
        </p:txBody>
      </p:sp>
      <p:sp>
        <p:nvSpPr>
          <p:cNvPr id="319491" name="Rectangle 2"/>
          <p:cNvSpPr>
            <a:spLocks noGrp="1" noRot="1" noChangeAspect="1" noChangeArrowheads="1" noTextEdit="1"/>
          </p:cNvSpPr>
          <p:nvPr>
            <p:ph type="sldImg"/>
          </p:nvPr>
        </p:nvSpPr>
        <p:spPr>
          <a:ln/>
        </p:spPr>
      </p:sp>
      <p:sp>
        <p:nvSpPr>
          <p:cNvPr id="319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7507379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1pPr>
            <a:lvl2pPr marL="742950" indent="-28575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2pPr>
            <a:lvl3pPr marL="11430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3pPr>
            <a:lvl4pPr marL="16002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4pPr>
            <a:lvl5pPr marL="20574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rtl="0">
              <a:spcBef>
                <a:spcPct val="0"/>
              </a:spcBef>
              <a:buClrTx/>
              <a:buSzTx/>
              <a:buFontTx/>
              <a:buNone/>
            </a:pPr>
            <a:fld id="{FEA767A3-2EEF-4511-BBE5-94F9461F615E}" type="slidenum">
              <a:rPr kumimoji="0" lang="ar-SA" sz="1200">
                <a:latin typeface="Arial" panose="020B0604020202020204" pitchFamily="34" charset="0"/>
              </a:rPr>
              <a:pPr rtl="0">
                <a:spcBef>
                  <a:spcPct val="0"/>
                </a:spcBef>
                <a:buClrTx/>
                <a:buSzTx/>
                <a:buFontTx/>
                <a:buNone/>
              </a:pPr>
              <a:t>98</a:t>
            </a:fld>
            <a:endParaRPr kumimoji="0" lang="en-US" sz="1200">
              <a:latin typeface="Arial" panose="020B0604020202020204" pitchFamily="34" charset="0"/>
            </a:endParaRPr>
          </a:p>
        </p:txBody>
      </p:sp>
      <p:sp>
        <p:nvSpPr>
          <p:cNvPr id="321539" name="Rectangle 2"/>
          <p:cNvSpPr>
            <a:spLocks noGrp="1" noRot="1" noChangeAspect="1" noChangeArrowheads="1" noTextEdit="1"/>
          </p:cNvSpPr>
          <p:nvPr>
            <p:ph type="sldImg"/>
          </p:nvPr>
        </p:nvSpPr>
        <p:spPr>
          <a:ln/>
        </p:spPr>
      </p:sp>
      <p:sp>
        <p:nvSpPr>
          <p:cNvPr id="321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3042778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1pPr>
            <a:lvl2pPr marL="742950" indent="-28575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2pPr>
            <a:lvl3pPr marL="11430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3pPr>
            <a:lvl4pPr marL="16002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4pPr>
            <a:lvl5pPr marL="20574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rtl="0">
              <a:spcBef>
                <a:spcPct val="0"/>
              </a:spcBef>
              <a:buClrTx/>
              <a:buSzTx/>
              <a:buFontTx/>
              <a:buNone/>
            </a:pPr>
            <a:fld id="{4D1E71D1-74C4-461D-827A-171F4FB53422}" type="slidenum">
              <a:rPr kumimoji="0" lang="ar-SA" sz="1200">
                <a:latin typeface="Arial" panose="020B0604020202020204" pitchFamily="34" charset="0"/>
              </a:rPr>
              <a:pPr rtl="0">
                <a:spcBef>
                  <a:spcPct val="0"/>
                </a:spcBef>
                <a:buClrTx/>
                <a:buSzTx/>
                <a:buFontTx/>
                <a:buNone/>
              </a:pPr>
              <a:t>99</a:t>
            </a:fld>
            <a:endParaRPr kumimoji="0" lang="en-US" sz="1200">
              <a:latin typeface="Arial" panose="020B0604020202020204" pitchFamily="34" charset="0"/>
            </a:endParaRPr>
          </a:p>
        </p:txBody>
      </p:sp>
      <p:sp>
        <p:nvSpPr>
          <p:cNvPr id="323587" name="Rectangle 2"/>
          <p:cNvSpPr>
            <a:spLocks noGrp="1" noRot="1" noChangeAspect="1" noChangeArrowheads="1" noTextEdit="1"/>
          </p:cNvSpPr>
          <p:nvPr>
            <p:ph type="sldImg"/>
          </p:nvPr>
        </p:nvSpPr>
        <p:spPr>
          <a:ln/>
        </p:spPr>
      </p:sp>
      <p:sp>
        <p:nvSpPr>
          <p:cNvPr id="323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626572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1pPr>
            <a:lvl2pPr marL="742950" indent="-28575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2pPr>
            <a:lvl3pPr marL="11430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3pPr>
            <a:lvl4pPr marL="16002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4pPr>
            <a:lvl5pPr marL="20574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rtl="0">
              <a:spcBef>
                <a:spcPct val="0"/>
              </a:spcBef>
              <a:buClrTx/>
              <a:buSzTx/>
              <a:buFontTx/>
              <a:buNone/>
            </a:pPr>
            <a:fld id="{9B49805D-5718-491E-81E2-81EA3BAD18FB}" type="slidenum">
              <a:rPr kumimoji="0" lang="ar-SA" sz="1200">
                <a:latin typeface="Arial" panose="020B0604020202020204" pitchFamily="34" charset="0"/>
              </a:rPr>
              <a:pPr rtl="0">
                <a:spcBef>
                  <a:spcPct val="0"/>
                </a:spcBef>
                <a:buClrTx/>
                <a:buSzTx/>
                <a:buFontTx/>
                <a:buNone/>
              </a:pPr>
              <a:t>100</a:t>
            </a:fld>
            <a:endParaRPr kumimoji="0" lang="en-US" sz="1200">
              <a:latin typeface="Arial" panose="020B0604020202020204" pitchFamily="34" charset="0"/>
            </a:endParaRPr>
          </a:p>
        </p:txBody>
      </p:sp>
      <p:sp>
        <p:nvSpPr>
          <p:cNvPr id="325635" name="Rectangle 2"/>
          <p:cNvSpPr>
            <a:spLocks noGrp="1" noRot="1" noChangeAspect="1" noChangeArrowheads="1" noTextEdit="1"/>
          </p:cNvSpPr>
          <p:nvPr>
            <p:ph type="sldImg"/>
          </p:nvPr>
        </p:nvSpPr>
        <p:spPr>
          <a:ln/>
        </p:spPr>
      </p:sp>
      <p:sp>
        <p:nvSpPr>
          <p:cNvPr id="325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4169891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1pPr>
            <a:lvl2pPr marL="742950" indent="-28575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2pPr>
            <a:lvl3pPr marL="11430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3pPr>
            <a:lvl4pPr marL="16002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4pPr>
            <a:lvl5pPr marL="20574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rtl="0">
              <a:spcBef>
                <a:spcPct val="0"/>
              </a:spcBef>
              <a:buClrTx/>
              <a:buSzTx/>
              <a:buFontTx/>
              <a:buNone/>
            </a:pPr>
            <a:fld id="{1D1EB80A-84F6-4E48-93A5-D4B9468EEBE4}" type="slidenum">
              <a:rPr kumimoji="0" lang="ar-SA" sz="1200">
                <a:latin typeface="Arial" panose="020B0604020202020204" pitchFamily="34" charset="0"/>
              </a:rPr>
              <a:pPr rtl="0">
                <a:spcBef>
                  <a:spcPct val="0"/>
                </a:spcBef>
                <a:buClrTx/>
                <a:buSzTx/>
                <a:buFontTx/>
                <a:buNone/>
              </a:pPr>
              <a:t>101</a:t>
            </a:fld>
            <a:endParaRPr kumimoji="0" lang="en-US" sz="1200">
              <a:latin typeface="Arial" panose="020B0604020202020204" pitchFamily="34" charset="0"/>
            </a:endParaRPr>
          </a:p>
        </p:txBody>
      </p:sp>
      <p:sp>
        <p:nvSpPr>
          <p:cNvPr id="327683" name="Rectangle 2"/>
          <p:cNvSpPr>
            <a:spLocks noGrp="1" noRot="1" noChangeAspect="1" noChangeArrowheads="1" noTextEdit="1"/>
          </p:cNvSpPr>
          <p:nvPr>
            <p:ph type="sldImg"/>
          </p:nvPr>
        </p:nvSpPr>
        <p:spPr>
          <a:ln/>
        </p:spPr>
      </p:sp>
      <p:sp>
        <p:nvSpPr>
          <p:cNvPr id="327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261574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1pPr>
            <a:lvl2pPr marL="742950" indent="-28575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2pPr>
            <a:lvl3pPr marL="11430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3pPr>
            <a:lvl4pPr marL="16002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4pPr>
            <a:lvl5pPr marL="20574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rtl="0">
              <a:spcBef>
                <a:spcPct val="0"/>
              </a:spcBef>
              <a:buClrTx/>
              <a:buSzTx/>
              <a:buFontTx/>
              <a:buNone/>
            </a:pPr>
            <a:fld id="{740F77EA-D0CB-4414-9526-5329E4C1B3B2}" type="slidenum">
              <a:rPr kumimoji="0" lang="ar-SA" sz="1200">
                <a:latin typeface="Arial" panose="020B0604020202020204" pitchFamily="34" charset="0"/>
              </a:rPr>
              <a:pPr rtl="0">
                <a:spcBef>
                  <a:spcPct val="0"/>
                </a:spcBef>
                <a:buClrTx/>
                <a:buSzTx/>
                <a:buFontTx/>
                <a:buNone/>
              </a:pPr>
              <a:t>102</a:t>
            </a:fld>
            <a:endParaRPr kumimoji="0" lang="en-US" sz="1200">
              <a:latin typeface="Arial" panose="020B0604020202020204" pitchFamily="34" charset="0"/>
            </a:endParaRPr>
          </a:p>
        </p:txBody>
      </p:sp>
      <p:sp>
        <p:nvSpPr>
          <p:cNvPr id="329731" name="Rectangle 2"/>
          <p:cNvSpPr>
            <a:spLocks noGrp="1" noRot="1" noChangeAspect="1" noChangeArrowheads="1" noTextEdit="1"/>
          </p:cNvSpPr>
          <p:nvPr>
            <p:ph type="sldImg"/>
          </p:nvPr>
        </p:nvSpPr>
        <p:spPr>
          <a:ln/>
        </p:spPr>
      </p:sp>
      <p:sp>
        <p:nvSpPr>
          <p:cNvPr id="329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0785609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1pPr>
            <a:lvl2pPr marL="742950" indent="-28575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2pPr>
            <a:lvl3pPr marL="11430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3pPr>
            <a:lvl4pPr marL="16002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4pPr>
            <a:lvl5pPr marL="20574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rtl="0">
              <a:spcBef>
                <a:spcPct val="0"/>
              </a:spcBef>
              <a:buClrTx/>
              <a:buSzTx/>
              <a:buFontTx/>
              <a:buNone/>
            </a:pPr>
            <a:fld id="{34896C38-14AD-4B0F-88C8-A50898BC0ED9}" type="slidenum">
              <a:rPr kumimoji="0" lang="ar-SA" sz="1200">
                <a:latin typeface="Arial" panose="020B0604020202020204" pitchFamily="34" charset="0"/>
              </a:rPr>
              <a:pPr rtl="0">
                <a:spcBef>
                  <a:spcPct val="0"/>
                </a:spcBef>
                <a:buClrTx/>
                <a:buSzTx/>
                <a:buFontTx/>
                <a:buNone/>
              </a:pPr>
              <a:t>103</a:t>
            </a:fld>
            <a:endParaRPr kumimoji="0" lang="en-US" sz="1200">
              <a:latin typeface="Arial" panose="020B0604020202020204" pitchFamily="34" charset="0"/>
            </a:endParaRPr>
          </a:p>
        </p:txBody>
      </p:sp>
      <p:sp>
        <p:nvSpPr>
          <p:cNvPr id="331779" name="Rectangle 2"/>
          <p:cNvSpPr>
            <a:spLocks noGrp="1" noRot="1" noChangeAspect="1" noChangeArrowheads="1" noTextEdit="1"/>
          </p:cNvSpPr>
          <p:nvPr>
            <p:ph type="sldImg"/>
          </p:nvPr>
        </p:nvSpPr>
        <p:spPr>
          <a:ln/>
        </p:spPr>
      </p:sp>
      <p:sp>
        <p:nvSpPr>
          <p:cNvPr id="331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8910606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1pPr>
            <a:lvl2pPr marL="742950" indent="-28575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2pPr>
            <a:lvl3pPr marL="11430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3pPr>
            <a:lvl4pPr marL="16002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4pPr>
            <a:lvl5pPr marL="20574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rtl="0">
              <a:spcBef>
                <a:spcPct val="0"/>
              </a:spcBef>
              <a:buClrTx/>
              <a:buSzTx/>
              <a:buFontTx/>
              <a:buNone/>
            </a:pPr>
            <a:fld id="{D1F0C701-2AD9-40C7-8971-BFCA7C394887}" type="slidenum">
              <a:rPr kumimoji="0" lang="ar-SA" sz="1200">
                <a:latin typeface="Arial" panose="020B0604020202020204" pitchFamily="34" charset="0"/>
              </a:rPr>
              <a:pPr rtl="0">
                <a:spcBef>
                  <a:spcPct val="0"/>
                </a:spcBef>
                <a:buClrTx/>
                <a:buSzTx/>
                <a:buFontTx/>
                <a:buNone/>
              </a:pPr>
              <a:t>104</a:t>
            </a:fld>
            <a:endParaRPr kumimoji="0" lang="en-US" sz="1200">
              <a:latin typeface="Arial" panose="020B0604020202020204" pitchFamily="34" charset="0"/>
            </a:endParaRPr>
          </a:p>
        </p:txBody>
      </p:sp>
      <p:sp>
        <p:nvSpPr>
          <p:cNvPr id="333827" name="Rectangle 2"/>
          <p:cNvSpPr>
            <a:spLocks noGrp="1" noRot="1" noChangeAspect="1" noChangeArrowheads="1" noTextEdit="1"/>
          </p:cNvSpPr>
          <p:nvPr>
            <p:ph type="sldImg"/>
          </p:nvPr>
        </p:nvSpPr>
        <p:spPr>
          <a:ln/>
        </p:spPr>
      </p:sp>
      <p:sp>
        <p:nvSpPr>
          <p:cNvPr id="333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137107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1pPr>
            <a:lvl2pPr marL="742950" indent="-28575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2pPr>
            <a:lvl3pPr marL="11430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3pPr>
            <a:lvl4pPr marL="16002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4pPr>
            <a:lvl5pPr marL="20574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rtl="0">
              <a:spcBef>
                <a:spcPct val="0"/>
              </a:spcBef>
              <a:buClrTx/>
              <a:buSzTx/>
              <a:buFontTx/>
              <a:buNone/>
            </a:pPr>
            <a:fld id="{520F8733-48FE-4F4D-9491-46D043BBF273}" type="slidenum">
              <a:rPr kumimoji="0" lang="ar-SA" sz="1200">
                <a:latin typeface="Arial" panose="020B0604020202020204" pitchFamily="34" charset="0"/>
              </a:rPr>
              <a:pPr rtl="0">
                <a:spcBef>
                  <a:spcPct val="0"/>
                </a:spcBef>
                <a:buClrTx/>
                <a:buSzTx/>
                <a:buFontTx/>
                <a:buNone/>
              </a:pPr>
              <a:t>4</a:t>
            </a:fld>
            <a:endParaRPr kumimoji="0" lang="en-US" sz="1200">
              <a:latin typeface="Arial" panose="020B0604020202020204" pitchFamily="34"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7314144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1pPr>
            <a:lvl2pPr marL="742950" indent="-28575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2pPr>
            <a:lvl3pPr marL="11430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3pPr>
            <a:lvl4pPr marL="16002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4pPr>
            <a:lvl5pPr marL="20574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rtl="0">
              <a:spcBef>
                <a:spcPct val="0"/>
              </a:spcBef>
              <a:buClrTx/>
              <a:buSzTx/>
              <a:buFontTx/>
              <a:buNone/>
            </a:pPr>
            <a:fld id="{64F14F98-6190-4C78-A406-091B622FDD22}" type="slidenum">
              <a:rPr kumimoji="0" lang="ar-SA" sz="1200">
                <a:latin typeface="Arial" panose="020B0604020202020204" pitchFamily="34" charset="0"/>
              </a:rPr>
              <a:pPr rtl="0">
                <a:spcBef>
                  <a:spcPct val="0"/>
                </a:spcBef>
                <a:buClrTx/>
                <a:buSzTx/>
                <a:buFontTx/>
                <a:buNone/>
              </a:pPr>
              <a:t>105</a:t>
            </a:fld>
            <a:endParaRPr kumimoji="0" lang="en-US" sz="1200">
              <a:latin typeface="Arial" panose="020B0604020202020204" pitchFamily="34" charset="0"/>
            </a:endParaRPr>
          </a:p>
        </p:txBody>
      </p:sp>
      <p:sp>
        <p:nvSpPr>
          <p:cNvPr id="335875" name="Rectangle 2"/>
          <p:cNvSpPr>
            <a:spLocks noGrp="1" noRot="1" noChangeAspect="1" noChangeArrowheads="1" noTextEdit="1"/>
          </p:cNvSpPr>
          <p:nvPr>
            <p:ph type="sldImg"/>
          </p:nvPr>
        </p:nvSpPr>
        <p:spPr>
          <a:ln/>
        </p:spPr>
      </p:sp>
      <p:sp>
        <p:nvSpPr>
          <p:cNvPr id="335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94690184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1pPr>
            <a:lvl2pPr marL="742950" indent="-28575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2pPr>
            <a:lvl3pPr marL="11430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3pPr>
            <a:lvl4pPr marL="16002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4pPr>
            <a:lvl5pPr marL="20574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rtl="0">
              <a:spcBef>
                <a:spcPct val="0"/>
              </a:spcBef>
              <a:buClrTx/>
              <a:buSzTx/>
              <a:buFontTx/>
              <a:buNone/>
            </a:pPr>
            <a:fld id="{982D366D-B5E1-4B62-83C5-3FEFDFE878B6}" type="slidenum">
              <a:rPr kumimoji="0" lang="ar-SA" sz="1200">
                <a:latin typeface="Arial" panose="020B0604020202020204" pitchFamily="34" charset="0"/>
              </a:rPr>
              <a:pPr rtl="0">
                <a:spcBef>
                  <a:spcPct val="0"/>
                </a:spcBef>
                <a:buClrTx/>
                <a:buSzTx/>
                <a:buFontTx/>
                <a:buNone/>
              </a:pPr>
              <a:t>106</a:t>
            </a:fld>
            <a:endParaRPr kumimoji="0" lang="en-US" sz="1200">
              <a:latin typeface="Arial" panose="020B0604020202020204" pitchFamily="34" charset="0"/>
            </a:endParaRPr>
          </a:p>
        </p:txBody>
      </p:sp>
      <p:sp>
        <p:nvSpPr>
          <p:cNvPr id="337923" name="Rectangle 2"/>
          <p:cNvSpPr>
            <a:spLocks noGrp="1" noRot="1" noChangeAspect="1" noChangeArrowheads="1" noTextEdit="1"/>
          </p:cNvSpPr>
          <p:nvPr>
            <p:ph type="sldImg"/>
          </p:nvPr>
        </p:nvSpPr>
        <p:spPr>
          <a:ln/>
        </p:spPr>
      </p:sp>
      <p:sp>
        <p:nvSpPr>
          <p:cNvPr id="337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757539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1pPr>
            <a:lvl2pPr marL="742950" indent="-28575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2pPr>
            <a:lvl3pPr marL="11430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3pPr>
            <a:lvl4pPr marL="16002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4pPr>
            <a:lvl5pPr marL="20574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rtl="0">
              <a:spcBef>
                <a:spcPct val="0"/>
              </a:spcBef>
              <a:buClrTx/>
              <a:buSzTx/>
              <a:buFontTx/>
              <a:buNone/>
            </a:pPr>
            <a:fld id="{F1DBF697-9924-4DDC-B64D-FADDD4D728C3}" type="slidenum">
              <a:rPr kumimoji="0" lang="ar-SA" sz="1200">
                <a:latin typeface="Arial" panose="020B0604020202020204" pitchFamily="34" charset="0"/>
              </a:rPr>
              <a:pPr rtl="0">
                <a:spcBef>
                  <a:spcPct val="0"/>
                </a:spcBef>
                <a:buClrTx/>
                <a:buSzTx/>
                <a:buFontTx/>
                <a:buNone/>
              </a:pPr>
              <a:t>107</a:t>
            </a:fld>
            <a:endParaRPr kumimoji="0" lang="en-US" sz="1200">
              <a:latin typeface="Arial" panose="020B0604020202020204" pitchFamily="34" charset="0"/>
            </a:endParaRPr>
          </a:p>
        </p:txBody>
      </p:sp>
      <p:sp>
        <p:nvSpPr>
          <p:cNvPr id="339971" name="Rectangle 2"/>
          <p:cNvSpPr>
            <a:spLocks noGrp="1" noRot="1" noChangeAspect="1" noChangeArrowheads="1" noTextEdit="1"/>
          </p:cNvSpPr>
          <p:nvPr>
            <p:ph type="sldImg"/>
          </p:nvPr>
        </p:nvSpPr>
        <p:spPr>
          <a:ln/>
        </p:spPr>
      </p:sp>
      <p:sp>
        <p:nvSpPr>
          <p:cNvPr id="339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8514178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1pPr>
            <a:lvl2pPr marL="742950" indent="-28575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2pPr>
            <a:lvl3pPr marL="11430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3pPr>
            <a:lvl4pPr marL="16002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4pPr>
            <a:lvl5pPr marL="20574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rtl="0">
              <a:spcBef>
                <a:spcPct val="0"/>
              </a:spcBef>
              <a:buClrTx/>
              <a:buSzTx/>
              <a:buFontTx/>
              <a:buNone/>
            </a:pPr>
            <a:fld id="{A92D5F62-C664-4B4C-A34B-EA2A5D8B0E7D}" type="slidenum">
              <a:rPr kumimoji="0" lang="ar-SA" sz="1200">
                <a:latin typeface="Arial" panose="020B0604020202020204" pitchFamily="34" charset="0"/>
              </a:rPr>
              <a:pPr rtl="0">
                <a:spcBef>
                  <a:spcPct val="0"/>
                </a:spcBef>
                <a:buClrTx/>
                <a:buSzTx/>
                <a:buFontTx/>
                <a:buNone/>
              </a:pPr>
              <a:t>108</a:t>
            </a:fld>
            <a:endParaRPr kumimoji="0" lang="en-US" sz="1200">
              <a:latin typeface="Arial" panose="020B0604020202020204" pitchFamily="34" charset="0"/>
            </a:endParaRPr>
          </a:p>
        </p:txBody>
      </p:sp>
      <p:sp>
        <p:nvSpPr>
          <p:cNvPr id="342019" name="Rectangle 2"/>
          <p:cNvSpPr>
            <a:spLocks noGrp="1" noRot="1" noChangeAspect="1" noChangeArrowheads="1" noTextEdit="1"/>
          </p:cNvSpPr>
          <p:nvPr>
            <p:ph type="sldImg"/>
          </p:nvPr>
        </p:nvSpPr>
        <p:spPr>
          <a:ln/>
        </p:spPr>
      </p:sp>
      <p:sp>
        <p:nvSpPr>
          <p:cNvPr id="342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97986331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227BC0CD-95B4-4E89-A1C6-43C639235D9E}" type="slidenum">
              <a:rPr lang="fa-IR" smtClean="0"/>
              <a:pPr/>
              <a:t>115</a:t>
            </a:fld>
            <a:endParaRPr lang="fa-IR"/>
          </a:p>
        </p:txBody>
      </p:sp>
    </p:spTree>
    <p:extLst>
      <p:ext uri="{BB962C8B-B14F-4D97-AF65-F5344CB8AC3E}">
        <p14:creationId xmlns:p14="http://schemas.microsoft.com/office/powerpoint/2010/main" val="5020179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1pPr>
            <a:lvl2pPr marL="742950" indent="-28575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2pPr>
            <a:lvl3pPr marL="11430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3pPr>
            <a:lvl4pPr marL="16002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4pPr>
            <a:lvl5pPr marL="20574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rtl="0">
              <a:spcBef>
                <a:spcPct val="0"/>
              </a:spcBef>
              <a:buClrTx/>
              <a:buSzTx/>
              <a:buFontTx/>
              <a:buNone/>
            </a:pPr>
            <a:fld id="{0CD78F53-8229-4632-8995-34D09341730C}" type="slidenum">
              <a:rPr kumimoji="0" lang="ar-SA" sz="1200">
                <a:latin typeface="Arial" panose="020B0604020202020204" pitchFamily="34" charset="0"/>
              </a:rPr>
              <a:pPr rtl="0">
                <a:spcBef>
                  <a:spcPct val="0"/>
                </a:spcBef>
                <a:buClrTx/>
                <a:buSzTx/>
                <a:buFontTx/>
                <a:buNone/>
              </a:pPr>
              <a:t>5</a:t>
            </a:fld>
            <a:endParaRPr kumimoji="0" lang="en-US" sz="1200">
              <a:latin typeface="Arial" panose="020B0604020202020204" pitchFamily="34"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1595411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1pPr>
            <a:lvl2pPr marL="742950" indent="-28575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2pPr>
            <a:lvl3pPr marL="11430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3pPr>
            <a:lvl4pPr marL="16002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4pPr>
            <a:lvl5pPr marL="20574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rtl="0">
              <a:spcBef>
                <a:spcPct val="0"/>
              </a:spcBef>
              <a:buClrTx/>
              <a:buSzTx/>
              <a:buFontTx/>
              <a:buNone/>
            </a:pPr>
            <a:fld id="{44D848C2-7486-41E8-A410-F8BC8FE000C0}" type="slidenum">
              <a:rPr kumimoji="0" lang="ar-SA" sz="1200">
                <a:latin typeface="Arial" panose="020B0604020202020204" pitchFamily="34" charset="0"/>
              </a:rPr>
              <a:pPr rtl="0">
                <a:spcBef>
                  <a:spcPct val="0"/>
                </a:spcBef>
                <a:buClrTx/>
                <a:buSzTx/>
                <a:buFontTx/>
                <a:buNone/>
              </a:pPr>
              <a:t>6</a:t>
            </a:fld>
            <a:endParaRPr kumimoji="0" lang="en-US" sz="1200">
              <a:latin typeface="Arial" panose="020B0604020202020204" pitchFamily="34"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025043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1pPr>
            <a:lvl2pPr marL="742950" indent="-28575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2pPr>
            <a:lvl3pPr marL="11430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3pPr>
            <a:lvl4pPr marL="16002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4pPr>
            <a:lvl5pPr marL="20574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rtl="0">
              <a:spcBef>
                <a:spcPct val="0"/>
              </a:spcBef>
              <a:buClrTx/>
              <a:buSzTx/>
              <a:buFontTx/>
              <a:buNone/>
            </a:pPr>
            <a:fld id="{51CA8CBD-6FE5-4E6F-AA17-AC888EFD9F41}" type="slidenum">
              <a:rPr kumimoji="0" lang="ar-SA" sz="1200">
                <a:latin typeface="Arial" panose="020B0604020202020204" pitchFamily="34" charset="0"/>
              </a:rPr>
              <a:pPr rtl="0">
                <a:spcBef>
                  <a:spcPct val="0"/>
                </a:spcBef>
                <a:buClrTx/>
                <a:buSzTx/>
                <a:buFontTx/>
                <a:buNone/>
              </a:pPr>
              <a:t>7</a:t>
            </a:fld>
            <a:endParaRPr kumimoji="0" lang="en-US" sz="1200">
              <a:latin typeface="Arial" panose="020B0604020202020204" pitchFamily="34"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8816806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1pPr>
            <a:lvl2pPr marL="742950" indent="-28575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2pPr>
            <a:lvl3pPr marL="11430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3pPr>
            <a:lvl4pPr marL="16002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4pPr>
            <a:lvl5pPr marL="20574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rtl="0">
              <a:spcBef>
                <a:spcPct val="0"/>
              </a:spcBef>
              <a:buClrTx/>
              <a:buSzTx/>
              <a:buFontTx/>
              <a:buNone/>
            </a:pPr>
            <a:fld id="{73897CE4-BF80-4830-B7F6-0D7523242D83}" type="slidenum">
              <a:rPr kumimoji="0" lang="ar-SA" sz="1200">
                <a:latin typeface="Arial" panose="020B0604020202020204" pitchFamily="34" charset="0"/>
              </a:rPr>
              <a:pPr rtl="0">
                <a:spcBef>
                  <a:spcPct val="0"/>
                </a:spcBef>
                <a:buClrTx/>
                <a:buSzTx/>
                <a:buFontTx/>
                <a:buNone/>
              </a:pPr>
              <a:t>11</a:t>
            </a:fld>
            <a:endParaRPr kumimoji="0" lang="en-US" sz="1200">
              <a:latin typeface="Arial" panose="020B0604020202020204" pitchFamily="34"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40500646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1pPr>
            <a:lvl2pPr marL="742950" indent="-28575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2pPr>
            <a:lvl3pPr marL="11430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3pPr>
            <a:lvl4pPr marL="16002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4pPr>
            <a:lvl5pPr marL="20574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rtl="0">
              <a:spcBef>
                <a:spcPct val="0"/>
              </a:spcBef>
              <a:buClrTx/>
              <a:buSzTx/>
              <a:buFontTx/>
              <a:buNone/>
            </a:pPr>
            <a:fld id="{771A3B20-5163-4E4D-A566-F8740E0C0708}" type="slidenum">
              <a:rPr kumimoji="0" lang="ar-SA" sz="1200">
                <a:latin typeface="Arial" panose="020B0604020202020204" pitchFamily="34" charset="0"/>
              </a:rPr>
              <a:pPr rtl="0">
                <a:spcBef>
                  <a:spcPct val="0"/>
                </a:spcBef>
                <a:buClrTx/>
                <a:buSzTx/>
                <a:buFontTx/>
                <a:buNone/>
              </a:pPr>
              <a:t>83</a:t>
            </a:fld>
            <a:endParaRPr kumimoji="0" lang="en-US" sz="1200">
              <a:latin typeface="Arial" panose="020B0604020202020204" pitchFamily="34" charset="0"/>
            </a:endParaRPr>
          </a:p>
        </p:txBody>
      </p:sp>
      <p:sp>
        <p:nvSpPr>
          <p:cNvPr id="290819" name="Rectangle 2"/>
          <p:cNvSpPr>
            <a:spLocks noGrp="1" noRot="1" noChangeAspect="1" noChangeArrowheads="1" noTextEdit="1"/>
          </p:cNvSpPr>
          <p:nvPr>
            <p:ph type="sldImg"/>
          </p:nvPr>
        </p:nvSpPr>
        <p:spPr>
          <a:ln/>
        </p:spPr>
      </p:sp>
      <p:sp>
        <p:nvSpPr>
          <p:cNvPr id="290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6761322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1pPr>
            <a:lvl2pPr marL="742950" indent="-28575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2pPr>
            <a:lvl3pPr marL="11430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3pPr>
            <a:lvl4pPr marL="16002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4pPr>
            <a:lvl5pPr marL="2057400" indent="-228600" algn="r" rtl="1">
              <a:spcBef>
                <a:spcPct val="20000"/>
              </a:spcBef>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rtl="0">
              <a:spcBef>
                <a:spcPct val="0"/>
              </a:spcBef>
              <a:buClrTx/>
              <a:buSzTx/>
              <a:buFontTx/>
              <a:buNone/>
            </a:pPr>
            <a:fld id="{5E5C43BB-A99B-458F-A577-32C2A26B0989}" type="slidenum">
              <a:rPr kumimoji="0" lang="ar-SA" sz="1200">
                <a:latin typeface="Arial" panose="020B0604020202020204" pitchFamily="34" charset="0"/>
              </a:rPr>
              <a:pPr rtl="0">
                <a:spcBef>
                  <a:spcPct val="0"/>
                </a:spcBef>
                <a:buClrTx/>
                <a:buSzTx/>
                <a:buFontTx/>
                <a:buNone/>
              </a:pPr>
              <a:t>84</a:t>
            </a:fld>
            <a:endParaRPr kumimoji="0" lang="en-US" sz="1200">
              <a:latin typeface="Arial" panose="020B0604020202020204" pitchFamily="34" charset="0"/>
            </a:endParaRPr>
          </a:p>
        </p:txBody>
      </p:sp>
      <p:sp>
        <p:nvSpPr>
          <p:cNvPr id="292867" name="Rectangle 2"/>
          <p:cNvSpPr>
            <a:spLocks noGrp="1" noRot="1" noChangeAspect="1" noChangeArrowheads="1" noTextEdit="1"/>
          </p:cNvSpPr>
          <p:nvPr>
            <p:ph type="sldImg"/>
          </p:nvPr>
        </p:nvSpPr>
        <p:spPr>
          <a:ln/>
        </p:spPr>
      </p:sp>
      <p:sp>
        <p:nvSpPr>
          <p:cNvPr id="292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829189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DC4121BE-CF1F-487D-8D36-B9EB6EFD6585}" type="datetimeFigureOut">
              <a:rPr lang="fa-IR" smtClean="0"/>
              <a:pPr/>
              <a:t>04/03/1437</a:t>
            </a:fld>
            <a:endParaRPr lang="fa-I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fa-I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7D5B0A33-49D9-4267-9477-23C822D28777}"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4121BE-CF1F-487D-8D36-B9EB6EFD6585}" type="datetimeFigureOut">
              <a:rPr lang="fa-IR" smtClean="0"/>
              <a:pPr/>
              <a:t>04/03/1437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D5B0A33-49D9-4267-9477-23C822D28777}"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4121BE-CF1F-487D-8D36-B9EB6EFD6585}" type="datetimeFigureOut">
              <a:rPr lang="fa-IR" smtClean="0"/>
              <a:pPr/>
              <a:t>04/03/1437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D5B0A33-49D9-4267-9477-23C822D28777}" type="slidenum">
              <a:rPr lang="fa-IR" smtClean="0"/>
              <a:pPr/>
              <a:t>‹#›</a:t>
            </a:fld>
            <a:endParaRPr lang="fa-I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48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3" name="Rectangle 69"/>
          <p:cNvSpPr>
            <a:spLocks noGrp="1" noChangeArrowheads="1"/>
          </p:cNvSpPr>
          <p:nvPr>
            <p:ph type="dt" sz="half" idx="10"/>
          </p:nvPr>
        </p:nvSpPr>
        <p:spPr>
          <a:ln/>
        </p:spPr>
        <p:txBody>
          <a:bodyPr/>
          <a:lstStyle>
            <a:lvl1pPr>
              <a:defRPr/>
            </a:lvl1pPr>
          </a:lstStyle>
          <a:p>
            <a:pPr>
              <a:defRPr/>
            </a:pPr>
            <a:endParaRPr lang="en-US"/>
          </a:p>
        </p:txBody>
      </p:sp>
      <p:sp>
        <p:nvSpPr>
          <p:cNvPr id="4" name="Rectangle 70"/>
          <p:cNvSpPr>
            <a:spLocks noGrp="1" noChangeArrowheads="1"/>
          </p:cNvSpPr>
          <p:nvPr>
            <p:ph type="ftr" sz="quarter" idx="11"/>
          </p:nvPr>
        </p:nvSpPr>
        <p:spPr>
          <a:ln/>
        </p:spPr>
        <p:txBody>
          <a:bodyPr/>
          <a:lstStyle>
            <a:lvl1pPr>
              <a:defRPr/>
            </a:lvl1pPr>
          </a:lstStyle>
          <a:p>
            <a:pPr>
              <a:defRPr/>
            </a:pPr>
            <a:endParaRPr lang="en-US"/>
          </a:p>
        </p:txBody>
      </p:sp>
      <p:sp>
        <p:nvSpPr>
          <p:cNvPr id="5" name="Rectangle 71"/>
          <p:cNvSpPr>
            <a:spLocks noGrp="1" noChangeArrowheads="1"/>
          </p:cNvSpPr>
          <p:nvPr>
            <p:ph type="sldNum" sz="quarter" idx="12"/>
          </p:nvPr>
        </p:nvSpPr>
        <p:spPr>
          <a:ln/>
        </p:spPr>
        <p:txBody>
          <a:bodyPr/>
          <a:lstStyle>
            <a:lvl1pPr>
              <a:defRPr/>
            </a:lvl1pPr>
          </a:lstStyle>
          <a:p>
            <a:pPr>
              <a:defRPr/>
            </a:pPr>
            <a:fld id="{73793E64-B9F4-4ACA-B7F6-E3EBFAB223A0}" type="slidenum">
              <a:rPr lang="ar-SA"/>
              <a:pPr>
                <a:defRPr/>
              </a:pPr>
              <a:t>‹#›</a:t>
            </a:fld>
            <a:endParaRPr lang="en-US"/>
          </a:p>
        </p:txBody>
      </p:sp>
    </p:spTree>
    <p:extLst>
      <p:ext uri="{BB962C8B-B14F-4D97-AF65-F5344CB8AC3E}">
        <p14:creationId xmlns:p14="http://schemas.microsoft.com/office/powerpoint/2010/main" val="518607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DC4121BE-CF1F-487D-8D36-B9EB6EFD6585}" type="datetimeFigureOut">
              <a:rPr lang="fa-IR" smtClean="0"/>
              <a:pPr/>
              <a:t>04/03/1437</a:t>
            </a:fld>
            <a:endParaRPr lang="fa-IR"/>
          </a:p>
        </p:txBody>
      </p:sp>
      <p:sp>
        <p:nvSpPr>
          <p:cNvPr id="9" name="Slide Number Placeholder 8"/>
          <p:cNvSpPr>
            <a:spLocks noGrp="1"/>
          </p:cNvSpPr>
          <p:nvPr>
            <p:ph type="sldNum" sz="quarter" idx="15"/>
          </p:nvPr>
        </p:nvSpPr>
        <p:spPr/>
        <p:txBody>
          <a:bodyPr rtlCol="0"/>
          <a:lstStyle/>
          <a:p>
            <a:fld id="{7D5B0A33-49D9-4267-9477-23C822D28777}" type="slidenum">
              <a:rPr lang="fa-IR" smtClean="0"/>
              <a:pPr/>
              <a:t>‹#›</a:t>
            </a:fld>
            <a:endParaRPr lang="fa-IR"/>
          </a:p>
        </p:txBody>
      </p:sp>
      <p:sp>
        <p:nvSpPr>
          <p:cNvPr id="10" name="Footer Placeholder 9"/>
          <p:cNvSpPr>
            <a:spLocks noGrp="1"/>
          </p:cNvSpPr>
          <p:nvPr>
            <p:ph type="ftr" sz="quarter" idx="16"/>
          </p:nvPr>
        </p:nvSpPr>
        <p:spPr/>
        <p:txBody>
          <a:bodyPr rtlCol="0"/>
          <a:lstStyle/>
          <a:p>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C4121BE-CF1F-487D-8D36-B9EB6EFD6585}" type="datetimeFigureOut">
              <a:rPr lang="fa-IR" smtClean="0"/>
              <a:pPr/>
              <a:t>04/03/1437</a:t>
            </a:fld>
            <a:endParaRPr lang="fa-I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fa-I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7D5B0A33-49D9-4267-9477-23C822D28777}"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C4121BE-CF1F-487D-8D36-B9EB6EFD6585}" type="datetimeFigureOut">
              <a:rPr lang="fa-IR" smtClean="0"/>
              <a:pPr/>
              <a:t>04/03/1437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D5B0A33-49D9-4267-9477-23C822D28777}" type="slidenum">
              <a:rPr lang="fa-IR" smtClean="0"/>
              <a:pPr/>
              <a:t>‹#›</a:t>
            </a:fld>
            <a:endParaRPr lang="fa-I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DC4121BE-CF1F-487D-8D36-B9EB6EFD6585}" type="datetimeFigureOut">
              <a:rPr lang="fa-IR" smtClean="0"/>
              <a:pPr/>
              <a:t>04/03/1437</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7D5B0A33-49D9-4267-9477-23C822D28777}" type="slidenum">
              <a:rPr lang="fa-IR" smtClean="0"/>
              <a:pPr/>
              <a:t>‹#›</a:t>
            </a:fld>
            <a:endParaRPr lang="fa-I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DC4121BE-CF1F-487D-8D36-B9EB6EFD6585}" type="datetimeFigureOut">
              <a:rPr lang="fa-IR" smtClean="0"/>
              <a:pPr/>
              <a:t>04/03/1437</a:t>
            </a:fld>
            <a:endParaRPr lang="fa-IR"/>
          </a:p>
        </p:txBody>
      </p:sp>
      <p:sp>
        <p:nvSpPr>
          <p:cNvPr id="7" name="Slide Number Placeholder 6"/>
          <p:cNvSpPr>
            <a:spLocks noGrp="1"/>
          </p:cNvSpPr>
          <p:nvPr>
            <p:ph type="sldNum" sz="quarter" idx="11"/>
          </p:nvPr>
        </p:nvSpPr>
        <p:spPr/>
        <p:txBody>
          <a:bodyPr rtlCol="0"/>
          <a:lstStyle/>
          <a:p>
            <a:fld id="{7D5B0A33-49D9-4267-9477-23C822D28777}" type="slidenum">
              <a:rPr lang="fa-IR" smtClean="0"/>
              <a:pPr/>
              <a:t>‹#›</a:t>
            </a:fld>
            <a:endParaRPr lang="fa-IR"/>
          </a:p>
        </p:txBody>
      </p:sp>
      <p:sp>
        <p:nvSpPr>
          <p:cNvPr id="8" name="Footer Placeholder 7"/>
          <p:cNvSpPr>
            <a:spLocks noGrp="1"/>
          </p:cNvSpPr>
          <p:nvPr>
            <p:ph type="ftr" sz="quarter" idx="12"/>
          </p:nvPr>
        </p:nvSpPr>
        <p:spPr/>
        <p:txBody>
          <a:bodyPr rtlCol="0"/>
          <a:lstStyle/>
          <a:p>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121BE-CF1F-487D-8D36-B9EB6EFD6585}" type="datetimeFigureOut">
              <a:rPr lang="fa-IR" smtClean="0"/>
              <a:pPr/>
              <a:t>04/03/1437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7D5B0A33-49D9-4267-9477-23C822D28777}"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DC4121BE-CF1F-487D-8D36-B9EB6EFD6585}" type="datetimeFigureOut">
              <a:rPr lang="fa-IR" smtClean="0"/>
              <a:pPr/>
              <a:t>04/03/1437</a:t>
            </a:fld>
            <a:endParaRPr lang="fa-IR"/>
          </a:p>
        </p:txBody>
      </p:sp>
      <p:sp>
        <p:nvSpPr>
          <p:cNvPr id="22" name="Slide Number Placeholder 21"/>
          <p:cNvSpPr>
            <a:spLocks noGrp="1"/>
          </p:cNvSpPr>
          <p:nvPr>
            <p:ph type="sldNum" sz="quarter" idx="15"/>
          </p:nvPr>
        </p:nvSpPr>
        <p:spPr/>
        <p:txBody>
          <a:bodyPr rtlCol="0"/>
          <a:lstStyle/>
          <a:p>
            <a:fld id="{7D5B0A33-49D9-4267-9477-23C822D28777}" type="slidenum">
              <a:rPr lang="fa-IR" smtClean="0"/>
              <a:pPr/>
              <a:t>‹#›</a:t>
            </a:fld>
            <a:endParaRPr lang="fa-IR"/>
          </a:p>
        </p:txBody>
      </p:sp>
      <p:sp>
        <p:nvSpPr>
          <p:cNvPr id="23" name="Footer Placeholder 22"/>
          <p:cNvSpPr>
            <a:spLocks noGrp="1"/>
          </p:cNvSpPr>
          <p:nvPr>
            <p:ph type="ftr" sz="quarter" idx="16"/>
          </p:nvPr>
        </p:nvSpPr>
        <p:spPr/>
        <p:txBody>
          <a:bodyPr rtlCol="0"/>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C4121BE-CF1F-487D-8D36-B9EB6EFD6585}" type="datetimeFigureOut">
              <a:rPr lang="fa-IR" smtClean="0"/>
              <a:pPr/>
              <a:t>04/03/1437</a:t>
            </a:fld>
            <a:endParaRPr lang="fa-IR"/>
          </a:p>
        </p:txBody>
      </p:sp>
      <p:sp>
        <p:nvSpPr>
          <p:cNvPr id="18" name="Slide Number Placeholder 17"/>
          <p:cNvSpPr>
            <a:spLocks noGrp="1"/>
          </p:cNvSpPr>
          <p:nvPr>
            <p:ph type="sldNum" sz="quarter" idx="11"/>
          </p:nvPr>
        </p:nvSpPr>
        <p:spPr/>
        <p:txBody>
          <a:bodyPr rtlCol="0"/>
          <a:lstStyle/>
          <a:p>
            <a:fld id="{7D5B0A33-49D9-4267-9477-23C822D28777}" type="slidenum">
              <a:rPr lang="fa-IR" smtClean="0"/>
              <a:pPr/>
              <a:t>‹#›</a:t>
            </a:fld>
            <a:endParaRPr lang="fa-IR"/>
          </a:p>
        </p:txBody>
      </p:sp>
      <p:sp>
        <p:nvSpPr>
          <p:cNvPr id="21" name="Footer Placeholder 20"/>
          <p:cNvSpPr>
            <a:spLocks noGrp="1"/>
          </p:cNvSpPr>
          <p:nvPr>
            <p:ph type="ftr" sz="quarter" idx="12"/>
          </p:nvPr>
        </p:nvSpPr>
        <p:spPr/>
        <p:txBody>
          <a:bodyPr rtlCol="0"/>
          <a:lstStyle/>
          <a:p>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C4121BE-CF1F-487D-8D36-B9EB6EFD6585}" type="datetimeFigureOut">
              <a:rPr lang="fa-IR" smtClean="0"/>
              <a:pPr/>
              <a:t>04/03/1437</a:t>
            </a:fld>
            <a:endParaRPr lang="fa-I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a-I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D5B0A33-49D9-4267-9477-23C822D28777}"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3" Type="http://schemas.openxmlformats.org/officeDocument/2006/relationships/hyperlink" Target="file:///F:\Tadrise%20xom\Teknoloji%20Amozeshi\Teknoloji%20Amozeshi.ppt#-1,45,Slide 45" TargetMode="External"/><Relationship Id="rId2" Type="http://schemas.openxmlformats.org/officeDocument/2006/relationships/hyperlink" Target="file:///F:\Tadrise%20xom\Ravesh%20ha%20Va%20Fonoone%20Tadris(Hasanzadeh).ppt#-1,187,&#1591;&#1585;&#1575;&#1581;&#1610; &#1570;&#1605;&#1608;&#1586;&#1588;&#1610;"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slide" Target="slide77.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slide" Target="slide77.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slide" Target="slide77.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7.xml.rels><?xml version="1.0" encoding="UTF-8" standalone="yes"?>
<Relationships xmlns="http://schemas.openxmlformats.org/package/2006/relationships"><Relationship Id="rId3" Type="http://schemas.openxmlformats.org/officeDocument/2006/relationships/slide" Target="slide74.xml"/><Relationship Id="rId2" Type="http://schemas.openxmlformats.org/officeDocument/2006/relationships/slide" Target="slide72.xml"/><Relationship Id="rId1" Type="http://schemas.openxmlformats.org/officeDocument/2006/relationships/slideLayout" Target="../slideLayouts/slideLayout2.xml"/><Relationship Id="rId4" Type="http://schemas.openxmlformats.org/officeDocument/2006/relationships/slide" Target="slide7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cs typeface="B Titr" pitchFamily="2" charset="-78"/>
              </a:rPr>
              <a:t>اصول طراحی نظام های آموزشی</a:t>
            </a:r>
            <a:endParaRPr lang="fa-IR" dirty="0">
              <a:cs typeface="B Titr" pitchFamily="2" charset="-78"/>
            </a:endParaRPr>
          </a:p>
        </p:txBody>
      </p:sp>
      <p:sp>
        <p:nvSpPr>
          <p:cNvPr id="3" name="Title 1"/>
          <p:cNvSpPr txBox="1">
            <a:spLocks/>
          </p:cNvSpPr>
          <p:nvPr/>
        </p:nvSpPr>
        <p:spPr>
          <a:xfrm>
            <a:off x="2123728" y="4071947"/>
            <a:ext cx="6172200" cy="1894362"/>
          </a:xfrm>
          <a:prstGeom prst="rect">
            <a:avLst/>
          </a:prstGeom>
        </p:spPr>
        <p:txBody>
          <a:bodyPr vert="horz" anchor="b">
            <a:normAutofit/>
          </a:bodyPr>
          <a:lstStyle>
            <a:lvl1pPr algn="l" rtl="1" eaLnBrk="1" latinLnBrk="0" hangingPunct="1">
              <a:spcBef>
                <a:spcPct val="0"/>
              </a:spcBef>
              <a:buNone/>
              <a:defRPr kumimoji="0" sz="3000" b="1" kern="1200" cap="small" baseline="0">
                <a:solidFill>
                  <a:schemeClr val="tx2"/>
                </a:solidFill>
                <a:latin typeface="+mj-lt"/>
                <a:ea typeface="+mj-ea"/>
                <a:cs typeface="+mj-cs"/>
              </a:defRPr>
            </a:lvl1pPr>
          </a:lstStyle>
          <a:p>
            <a:r>
              <a:rPr lang="fa-IR" sz="1800" dirty="0" smtClean="0">
                <a:cs typeface="B Titr" pitchFamily="2" charset="-78"/>
              </a:rPr>
              <a:t>محمد حسن زاده</a:t>
            </a:r>
            <a:endParaRPr lang="fa-IR" sz="1800" dirty="0">
              <a:cs typeface="B Titr"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ED96C2C4-6E73-46A8-8BC7-649479691736}" type="slidenum">
              <a:rPr kumimoji="0" lang="ar-SA" altLang="en-US" sz="1400">
                <a:latin typeface="Arial Narrow" panose="020B0606020202030204" pitchFamily="34" charset="0"/>
              </a:rPr>
              <a:pPr>
                <a:spcBef>
                  <a:spcPct val="50000"/>
                </a:spcBef>
                <a:buClrTx/>
                <a:buSzTx/>
                <a:buFontTx/>
                <a:buNone/>
              </a:pPr>
              <a:t>10</a:t>
            </a:fld>
            <a:endParaRPr kumimoji="0" lang="en-US" altLang="en-US" sz="1400">
              <a:latin typeface="Arial Narrow" panose="020B0606020202030204" pitchFamily="34" charset="0"/>
            </a:endParaRPr>
          </a:p>
        </p:txBody>
      </p:sp>
      <p:sp>
        <p:nvSpPr>
          <p:cNvPr id="603138" name="Rectangle 2"/>
          <p:cNvSpPr>
            <a:spLocks noGrp="1" noChangeArrowheads="1"/>
          </p:cNvSpPr>
          <p:nvPr>
            <p:ph type="title"/>
          </p:nvPr>
        </p:nvSpPr>
        <p:spPr>
          <a:xfrm>
            <a:off x="456131" y="623958"/>
            <a:ext cx="7467600" cy="1143000"/>
          </a:xfrm>
        </p:spPr>
        <p:txBody>
          <a:bodyPr/>
          <a:lstStyle/>
          <a:p>
            <a:pPr algn="r" rtl="1">
              <a:defRPr/>
            </a:pPr>
            <a:r>
              <a:rPr lang="fa-IR" sz="6000" dirty="0" smtClean="0">
                <a:solidFill>
                  <a:srgbClr val="FF0000"/>
                </a:solidFill>
                <a:cs typeface="B Nazanin" pitchFamily="2" charset="-78"/>
              </a:rPr>
              <a:t>5) مفهوم تجربه :</a:t>
            </a:r>
            <a:endParaRPr lang="en-US" sz="6000" dirty="0" smtClean="0">
              <a:solidFill>
                <a:srgbClr val="FF0000"/>
              </a:solidFill>
              <a:cs typeface="B Nazanin" pitchFamily="2" charset="-78"/>
            </a:endParaRPr>
          </a:p>
        </p:txBody>
      </p:sp>
      <p:sp>
        <p:nvSpPr>
          <p:cNvPr id="603139" name="Rectangle 3"/>
          <p:cNvSpPr>
            <a:spLocks noGrp="1" noChangeArrowheads="1"/>
          </p:cNvSpPr>
          <p:nvPr>
            <p:ph type="body" idx="1"/>
          </p:nvPr>
        </p:nvSpPr>
        <p:spPr>
          <a:xfrm>
            <a:off x="481996" y="2348880"/>
            <a:ext cx="7467600" cy="2188840"/>
          </a:xfrm>
        </p:spPr>
        <p:txBody>
          <a:bodyPr/>
          <a:lstStyle/>
          <a:p>
            <a:pPr algn="justLow" rtl="1">
              <a:buFont typeface="Monotype Sorts" pitchFamily="2" charset="2"/>
              <a:buNone/>
              <a:defRPr/>
            </a:pPr>
            <a:r>
              <a:rPr lang="fa-IR" sz="4800" dirty="0" smtClean="0">
                <a:cs typeface="B Nazanin" pitchFamily="2" charset="-78"/>
              </a:rPr>
              <a:t>یعنی یادگیری که در اثر تعامل فرد و محیط به وجود می آید .</a:t>
            </a:r>
            <a:endParaRPr lang="en-US" sz="4800" dirty="0" smtClean="0">
              <a:cs typeface="B Nazanin" pitchFamily="2" charset="-78"/>
            </a:endParaRPr>
          </a:p>
          <a:p>
            <a:pPr>
              <a:defRPr/>
            </a:pPr>
            <a:endParaRPr lang="en-US" sz="4400" dirty="0" smtClean="0"/>
          </a:p>
        </p:txBody>
      </p:sp>
    </p:spTree>
    <p:extLst>
      <p:ext uri="{BB962C8B-B14F-4D97-AF65-F5344CB8AC3E}">
        <p14:creationId xmlns:p14="http://schemas.microsoft.com/office/powerpoint/2010/main" val="224635489"/>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083298FB-984D-4339-8075-5BAFAF549A1F}" type="slidenum">
              <a:rPr kumimoji="0" lang="ar-SA" altLang="en-US" sz="1400">
                <a:latin typeface="Arial Narrow" panose="020B0606020202030204" pitchFamily="34" charset="0"/>
              </a:rPr>
              <a:pPr>
                <a:spcBef>
                  <a:spcPct val="50000"/>
                </a:spcBef>
                <a:buClrTx/>
                <a:buSzTx/>
                <a:buFontTx/>
                <a:buNone/>
              </a:pPr>
              <a:t>100</a:t>
            </a:fld>
            <a:endParaRPr kumimoji="0" lang="en-US" altLang="en-US" sz="1400">
              <a:latin typeface="Arial Narrow" panose="020B0606020202030204" pitchFamily="34" charset="0"/>
            </a:endParaRPr>
          </a:p>
        </p:txBody>
      </p:sp>
      <p:sp>
        <p:nvSpPr>
          <p:cNvPr id="214019" name="Rectangle 3"/>
          <p:cNvSpPr>
            <a:spLocks noGrp="1" noChangeArrowheads="1"/>
          </p:cNvSpPr>
          <p:nvPr>
            <p:ph type="body" idx="1"/>
          </p:nvPr>
        </p:nvSpPr>
        <p:spPr>
          <a:xfrm>
            <a:off x="467544" y="1268760"/>
            <a:ext cx="7850187" cy="4105275"/>
          </a:xfrm>
        </p:spPr>
        <p:txBody>
          <a:bodyPr/>
          <a:lstStyle/>
          <a:p>
            <a:pPr algn="justLow" rtl="1">
              <a:buFont typeface="Monotype Sorts" pitchFamily="2" charset="2"/>
              <a:buNone/>
              <a:defRPr/>
            </a:pPr>
            <a:r>
              <a:rPr lang="fa-IR" sz="5400" dirty="0" smtClean="0">
                <a:solidFill>
                  <a:srgbClr val="C00000"/>
                </a:solidFill>
                <a:cs typeface="B Nazanin" pitchFamily="2" charset="-78"/>
              </a:rPr>
              <a:t>6) ارزشیابی و قضاوت :</a:t>
            </a:r>
            <a:r>
              <a:rPr lang="fa-IR" sz="4400" dirty="0" smtClean="0">
                <a:solidFill>
                  <a:srgbClr val="C00000"/>
                </a:solidFill>
                <a:cs typeface="B Nazanin" pitchFamily="2" charset="-78"/>
              </a:rPr>
              <a:t> </a:t>
            </a:r>
            <a:r>
              <a:rPr lang="fa-IR" sz="4400" dirty="0" smtClean="0">
                <a:cs typeface="B Nazanin" pitchFamily="2" charset="-78"/>
              </a:rPr>
              <a:t>توانایی قضاوت دربارة امور ، اطلاعات و حتی روشهای رو به رو شدن با مسائل است . در واقع ارزشیابی نتیجه جریان شناخت است .</a:t>
            </a:r>
            <a:endParaRPr lang="en-US" sz="4400" dirty="0" smtClean="0">
              <a:cs typeface="B Nazanin" pitchFamily="2" charset="-78"/>
            </a:endParaRPr>
          </a:p>
        </p:txBody>
      </p:sp>
    </p:spTree>
    <p:extLst>
      <p:ext uri="{BB962C8B-B14F-4D97-AF65-F5344CB8AC3E}">
        <p14:creationId xmlns:p14="http://schemas.microsoft.com/office/powerpoint/2010/main" val="3521353895"/>
      </p:ext>
    </p:extLst>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6C1C738B-611C-4060-89E2-7DA2EB4D6FB3}" type="slidenum">
              <a:rPr kumimoji="0" lang="ar-SA" altLang="en-US" sz="1400">
                <a:latin typeface="Arial Narrow" panose="020B0606020202030204" pitchFamily="34" charset="0"/>
              </a:rPr>
              <a:pPr>
                <a:spcBef>
                  <a:spcPct val="50000"/>
                </a:spcBef>
                <a:buClrTx/>
                <a:buSzTx/>
                <a:buFontTx/>
                <a:buNone/>
              </a:pPr>
              <a:t>101</a:t>
            </a:fld>
            <a:endParaRPr kumimoji="0" lang="en-US" altLang="en-US" sz="1400">
              <a:latin typeface="Arial Narrow" panose="020B0606020202030204" pitchFamily="34" charset="0"/>
            </a:endParaRPr>
          </a:p>
        </p:txBody>
      </p:sp>
      <p:sp>
        <p:nvSpPr>
          <p:cNvPr id="215042" name="Rectangle 2"/>
          <p:cNvSpPr>
            <a:spLocks noGrp="1" noChangeArrowheads="1"/>
          </p:cNvSpPr>
          <p:nvPr>
            <p:ph type="title"/>
          </p:nvPr>
        </p:nvSpPr>
        <p:spPr/>
        <p:txBody>
          <a:bodyPr/>
          <a:lstStyle/>
          <a:p>
            <a:pPr algn="r" rtl="1">
              <a:defRPr/>
            </a:pPr>
            <a:r>
              <a:rPr lang="fa-IR" sz="5400" dirty="0" smtClean="0">
                <a:solidFill>
                  <a:srgbClr val="00B050"/>
                </a:solidFill>
                <a:effectLst>
                  <a:outerShdw blurRad="38100" dist="38100" dir="2700000" algn="tl">
                    <a:srgbClr val="000000">
                      <a:alpha val="43137"/>
                    </a:srgbClr>
                  </a:outerShdw>
                </a:effectLst>
                <a:cs typeface="B Nazanin" pitchFamily="2" charset="-78"/>
              </a:rPr>
              <a:t>سطوح یادگیری در حیطة عاطفی :</a:t>
            </a:r>
            <a:endParaRPr lang="en-US" sz="5400" dirty="0" smtClean="0">
              <a:solidFill>
                <a:srgbClr val="00B050"/>
              </a:solidFill>
              <a:effectLst>
                <a:outerShdw blurRad="38100" dist="38100" dir="2700000" algn="tl">
                  <a:srgbClr val="000000">
                    <a:alpha val="43137"/>
                  </a:srgbClr>
                </a:outerShdw>
              </a:effectLst>
              <a:cs typeface="B Nazanin" pitchFamily="2" charset="-78"/>
            </a:endParaRPr>
          </a:p>
        </p:txBody>
      </p:sp>
      <p:sp>
        <p:nvSpPr>
          <p:cNvPr id="215043" name="Rectangle 3"/>
          <p:cNvSpPr>
            <a:spLocks noGrp="1" noChangeArrowheads="1"/>
          </p:cNvSpPr>
          <p:nvPr>
            <p:ph type="body" idx="1"/>
          </p:nvPr>
        </p:nvSpPr>
        <p:spPr>
          <a:xfrm>
            <a:off x="467544" y="1880592"/>
            <a:ext cx="7920880" cy="4977408"/>
          </a:xfrm>
        </p:spPr>
        <p:txBody>
          <a:bodyPr>
            <a:normAutofit/>
          </a:bodyPr>
          <a:lstStyle/>
          <a:p>
            <a:pPr marL="609600" indent="-609600" algn="just" rtl="1">
              <a:lnSpc>
                <a:spcPct val="90000"/>
              </a:lnSpc>
              <a:buFont typeface="Monotype Sorts" pitchFamily="2" charset="2"/>
              <a:buNone/>
              <a:defRPr/>
            </a:pPr>
            <a:r>
              <a:rPr lang="fa-IR" sz="2800" dirty="0" smtClean="0">
                <a:solidFill>
                  <a:srgbClr val="002060"/>
                </a:solidFill>
                <a:cs typeface="B Nazanin" pitchFamily="2" charset="-78"/>
              </a:rPr>
              <a:t>هدفهای حیطة عاطفی ، آن قسمت از هدفهای آموزشی هستند که با </a:t>
            </a:r>
            <a:r>
              <a:rPr lang="fa-IR" sz="2800" u="sng" dirty="0" smtClean="0">
                <a:solidFill>
                  <a:srgbClr val="FF0000"/>
                </a:solidFill>
                <a:cs typeface="B Nazanin" pitchFamily="2" charset="-78"/>
              </a:rPr>
              <a:t>نگرشها</a:t>
            </a:r>
            <a:r>
              <a:rPr lang="fa-IR" sz="2800" dirty="0" smtClean="0">
                <a:solidFill>
                  <a:srgbClr val="FF0000"/>
                </a:solidFill>
                <a:cs typeface="B Nazanin" pitchFamily="2" charset="-78"/>
              </a:rPr>
              <a:t> ، </a:t>
            </a:r>
            <a:r>
              <a:rPr lang="fa-IR" sz="2800" u="sng" dirty="0" smtClean="0">
                <a:solidFill>
                  <a:srgbClr val="FF0000"/>
                </a:solidFill>
                <a:cs typeface="B Nazanin" pitchFamily="2" charset="-78"/>
              </a:rPr>
              <a:t>عواطف</a:t>
            </a:r>
            <a:r>
              <a:rPr lang="fa-IR" sz="2800" dirty="0" smtClean="0">
                <a:solidFill>
                  <a:srgbClr val="FF0000"/>
                </a:solidFill>
                <a:cs typeface="B Nazanin" pitchFamily="2" charset="-78"/>
              </a:rPr>
              <a:t> ، </a:t>
            </a:r>
            <a:r>
              <a:rPr lang="fa-IR" sz="2800" u="sng" dirty="0" smtClean="0">
                <a:solidFill>
                  <a:srgbClr val="FF0000"/>
                </a:solidFill>
                <a:cs typeface="B Nazanin" pitchFamily="2" charset="-78"/>
              </a:rPr>
              <a:t>علایق</a:t>
            </a:r>
            <a:r>
              <a:rPr lang="fa-IR" sz="2800" dirty="0" smtClean="0">
                <a:solidFill>
                  <a:srgbClr val="FF0000"/>
                </a:solidFill>
                <a:cs typeface="B Nazanin" pitchFamily="2" charset="-78"/>
              </a:rPr>
              <a:t> و </a:t>
            </a:r>
            <a:r>
              <a:rPr lang="fa-IR" sz="2800" u="sng" dirty="0" smtClean="0">
                <a:solidFill>
                  <a:srgbClr val="FF0000"/>
                </a:solidFill>
                <a:cs typeface="B Nazanin" pitchFamily="2" charset="-78"/>
              </a:rPr>
              <a:t>ارزشها</a:t>
            </a:r>
            <a:r>
              <a:rPr lang="fa-IR" sz="2800" dirty="0" smtClean="0">
                <a:solidFill>
                  <a:srgbClr val="002060"/>
                </a:solidFill>
                <a:cs typeface="B Nazanin" pitchFamily="2" charset="-78"/>
              </a:rPr>
              <a:t> سر و کار دارند .</a:t>
            </a:r>
          </a:p>
          <a:p>
            <a:pPr marL="609600" indent="-609600" algn="just" rtl="1">
              <a:lnSpc>
                <a:spcPct val="90000"/>
              </a:lnSpc>
              <a:buFont typeface="Monotype Sorts" pitchFamily="2" charset="2"/>
              <a:buNone/>
              <a:defRPr/>
            </a:pPr>
            <a:r>
              <a:rPr lang="fa-IR" sz="2800" dirty="0" smtClean="0">
                <a:solidFill>
                  <a:srgbClr val="002060"/>
                </a:solidFill>
                <a:cs typeface="B Nazanin" pitchFamily="2" charset="-78"/>
              </a:rPr>
              <a:t>سطوح یادگیری در این حیطه به پنج طبقه تقسیم می شوند :</a:t>
            </a:r>
          </a:p>
          <a:p>
            <a:pPr marL="609600" indent="-609600" algn="just" rtl="1">
              <a:lnSpc>
                <a:spcPct val="90000"/>
              </a:lnSpc>
              <a:buClr>
                <a:srgbClr val="00FFCC"/>
              </a:buClr>
              <a:buSzPct val="90000"/>
              <a:buFont typeface="Wingdings" pitchFamily="2" charset="2"/>
              <a:buAutoNum type="arabicParenR"/>
              <a:defRPr/>
            </a:pPr>
            <a:r>
              <a:rPr lang="fa-IR" sz="2800" dirty="0" smtClean="0">
                <a:cs typeface="B Nazanin" pitchFamily="2" charset="-78"/>
              </a:rPr>
              <a:t>دریافت و توجه کردن.</a:t>
            </a:r>
          </a:p>
          <a:p>
            <a:pPr marL="609600" indent="-609600" algn="just" rtl="1">
              <a:lnSpc>
                <a:spcPct val="90000"/>
              </a:lnSpc>
              <a:buClr>
                <a:srgbClr val="00FFCC"/>
              </a:buClr>
              <a:buSzPct val="90000"/>
              <a:buFont typeface="Wingdings" pitchFamily="2" charset="2"/>
              <a:buAutoNum type="arabicParenR"/>
              <a:defRPr/>
            </a:pPr>
            <a:r>
              <a:rPr lang="fa-IR" sz="2800" dirty="0" smtClean="0">
                <a:cs typeface="B Nazanin" pitchFamily="2" charset="-78"/>
              </a:rPr>
              <a:t>پاسخ دادن.</a:t>
            </a:r>
          </a:p>
          <a:p>
            <a:pPr marL="609600" indent="-609600" algn="just" rtl="1">
              <a:lnSpc>
                <a:spcPct val="90000"/>
              </a:lnSpc>
              <a:buClr>
                <a:srgbClr val="00FFCC"/>
              </a:buClr>
              <a:buSzPct val="90000"/>
              <a:buFont typeface="Wingdings" pitchFamily="2" charset="2"/>
              <a:buAutoNum type="arabicParenR"/>
              <a:defRPr/>
            </a:pPr>
            <a:r>
              <a:rPr lang="fa-IR" sz="2800" dirty="0" smtClean="0">
                <a:cs typeface="B Nazanin" pitchFamily="2" charset="-78"/>
              </a:rPr>
              <a:t>ارزش گذاری.</a:t>
            </a:r>
          </a:p>
          <a:p>
            <a:pPr marL="609600" indent="-609600" algn="just" rtl="1">
              <a:lnSpc>
                <a:spcPct val="90000"/>
              </a:lnSpc>
              <a:buClr>
                <a:srgbClr val="00FFCC"/>
              </a:buClr>
              <a:buSzPct val="90000"/>
              <a:buFont typeface="Wingdings" pitchFamily="2" charset="2"/>
              <a:buAutoNum type="arabicParenR"/>
              <a:defRPr/>
            </a:pPr>
            <a:r>
              <a:rPr lang="fa-IR" sz="2800" dirty="0" smtClean="0">
                <a:cs typeface="B Nazanin" pitchFamily="2" charset="-78"/>
              </a:rPr>
              <a:t>سازماندهی ارزشها.</a:t>
            </a:r>
          </a:p>
          <a:p>
            <a:pPr marL="609600" indent="-609600" algn="just" rtl="1">
              <a:lnSpc>
                <a:spcPct val="90000"/>
              </a:lnSpc>
              <a:buClr>
                <a:srgbClr val="00FFCC"/>
              </a:buClr>
              <a:buSzPct val="90000"/>
              <a:buFont typeface="Wingdings" pitchFamily="2" charset="2"/>
              <a:buAutoNum type="arabicParenR"/>
              <a:defRPr/>
            </a:pPr>
            <a:r>
              <a:rPr lang="fa-IR" sz="2800" dirty="0" smtClean="0">
                <a:cs typeface="B Nazanin" pitchFamily="2" charset="-78"/>
              </a:rPr>
              <a:t>تبلور ارزشهای سازمان یافته در شخصیت.</a:t>
            </a:r>
            <a:endParaRPr lang="en-US" sz="2800" dirty="0" smtClean="0">
              <a:cs typeface="B Nazanin" pitchFamily="2" charset="-78"/>
            </a:endParaRPr>
          </a:p>
        </p:txBody>
      </p:sp>
    </p:spTree>
    <p:extLst>
      <p:ext uri="{BB962C8B-B14F-4D97-AF65-F5344CB8AC3E}">
        <p14:creationId xmlns:p14="http://schemas.microsoft.com/office/powerpoint/2010/main" val="1974478923"/>
      </p:ext>
    </p:extLst>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Slide Number Placeholder 4"/>
          <p:cNvSpPr>
            <a:spLocks noGrp="1"/>
          </p:cNvSpPr>
          <p:nvPr>
            <p:ph type="sldNum" sz="quarter" idx="12"/>
          </p:nvPr>
        </p:nvSpPr>
        <p:spPr/>
        <p:txBody>
          <a:bodyPr/>
          <a:lstStyle>
            <a:lvl1pPr>
              <a:defRPr kumimoji="1" sz="5400">
                <a:solidFill>
                  <a:schemeClr val="tx1"/>
                </a:solidFill>
                <a:latin typeface="Impact" panose="020B0806030902050204" pitchFamily="34" charset="0"/>
                <a:cs typeface="Arial" panose="020B0604020202020204" pitchFamily="34" charset="0"/>
              </a:defRPr>
            </a:lvl1pPr>
            <a:lvl2pPr marL="742950" indent="-285750">
              <a:defRPr kumimoji="1" sz="5400">
                <a:solidFill>
                  <a:schemeClr val="tx1"/>
                </a:solidFill>
                <a:latin typeface="Impact" panose="020B0806030902050204" pitchFamily="34" charset="0"/>
                <a:cs typeface="Arial" panose="020B0604020202020204" pitchFamily="34" charset="0"/>
              </a:defRPr>
            </a:lvl2pPr>
            <a:lvl3pPr marL="1143000" indent="-228600">
              <a:defRPr kumimoji="1" sz="5400">
                <a:solidFill>
                  <a:schemeClr val="tx1"/>
                </a:solidFill>
                <a:latin typeface="Impact" panose="020B0806030902050204" pitchFamily="34" charset="0"/>
                <a:cs typeface="Arial" panose="020B0604020202020204" pitchFamily="34" charset="0"/>
              </a:defRPr>
            </a:lvl3pPr>
            <a:lvl4pPr marL="1600200" indent="-228600">
              <a:defRPr kumimoji="1" sz="5400">
                <a:solidFill>
                  <a:schemeClr val="tx1"/>
                </a:solidFill>
                <a:latin typeface="Impact" panose="020B0806030902050204" pitchFamily="34" charset="0"/>
                <a:cs typeface="Arial" panose="020B0604020202020204" pitchFamily="34" charset="0"/>
              </a:defRPr>
            </a:lvl4pPr>
            <a:lvl5pPr marL="2057400" indent="-228600">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a:defRPr/>
            </a:pPr>
            <a:fld id="{E4098263-BECD-4B1D-BFD9-A3737837F1D5}" type="slidenum">
              <a:rPr kumimoji="0" lang="ar-SA" sz="1400" smtClean="0">
                <a:latin typeface="Arial" panose="020B0604020202020204" pitchFamily="34" charset="0"/>
              </a:rPr>
              <a:pPr>
                <a:defRPr/>
              </a:pPr>
              <a:t>102</a:t>
            </a:fld>
            <a:endParaRPr kumimoji="0" lang="en-US" sz="1400" smtClean="0">
              <a:latin typeface="Arial" panose="020B0604020202020204" pitchFamily="34" charset="0"/>
            </a:endParaRPr>
          </a:p>
        </p:txBody>
      </p:sp>
      <p:graphicFrame>
        <p:nvGraphicFramePr>
          <p:cNvPr id="216178" name="Group 114"/>
          <p:cNvGraphicFramePr>
            <a:graphicFrameLocks noGrp="1"/>
          </p:cNvGraphicFramePr>
          <p:nvPr>
            <p:ph/>
            <p:extLst>
              <p:ext uri="{D42A27DB-BD31-4B8C-83A1-F6EECF244321}">
                <p14:modId xmlns:p14="http://schemas.microsoft.com/office/powerpoint/2010/main" val="3952876404"/>
              </p:ext>
            </p:extLst>
          </p:nvPr>
        </p:nvGraphicFramePr>
        <p:xfrm>
          <a:off x="519361" y="193835"/>
          <a:ext cx="8085087" cy="5764054"/>
        </p:xfrm>
        <a:graphic>
          <a:graphicData uri="http://schemas.openxmlformats.org/drawingml/2006/table">
            <a:tbl>
              <a:tblPr/>
              <a:tblGrid>
                <a:gridCol w="1617652"/>
                <a:gridCol w="1617653"/>
                <a:gridCol w="1614477"/>
                <a:gridCol w="1617653"/>
                <a:gridCol w="1617652"/>
              </a:tblGrid>
              <a:tr h="1701296">
                <a:tc gridSpan="3">
                  <a:txBody>
                    <a:bodyPr/>
                    <a:lstStyle/>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3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rPr>
                        <a:t>                             تبلور ارزشهای</a:t>
                      </a:r>
                    </a:p>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3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rPr>
                        <a:t>                              سازمان یافته </a:t>
                      </a:r>
                    </a:p>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3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rPr>
                        <a:t>                               در شخصیت</a:t>
                      </a:r>
                      <a:endParaRPr kumimoji="0" lang="en-US" sz="3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rowSpan="4">
                  <a:txBody>
                    <a:bodyPr/>
                    <a:lstStyle/>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fa-IR"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fa-IR"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fa-IR"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                            </a:t>
                      </a:r>
                    </a:p>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fa-IR"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fa-IR"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fa-IR"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پاسخ دادن</a:t>
                      </a:r>
                      <a:endParaRPr kumimoji="0" lang="en-US"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fa-IR" sz="3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fa-IR" sz="3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fa-IR" sz="3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fa-IR" sz="3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fa-IR" sz="3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fa-IR" sz="3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fa-IR" sz="3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fa-IR" sz="3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3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rPr>
                        <a:t>دریافت و توجه کردن</a:t>
                      </a:r>
                      <a:endParaRPr kumimoji="0" lang="en-US" sz="3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horzOverflow="overflow">
                    <a:lnL>
                      <a:noFill/>
                    </a:lnL>
                    <a:lnR cap="flat">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r>
              <a:tr h="1132222">
                <a:tc>
                  <a:txBody>
                    <a:bodyPr/>
                    <a:lstStyle/>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سازماندهی </a:t>
                      </a:r>
                    </a:p>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ارزشها</a:t>
                      </a:r>
                      <a:endParaRPr kumimoji="0" lang="en-US"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                 سازماندهی </a:t>
                      </a:r>
                    </a:p>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                   ارزشها</a:t>
                      </a:r>
                      <a:endParaRPr kumimoji="0" lang="en-US"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vMerge="1">
                  <a:txBody>
                    <a:bodyPr/>
                    <a:lstStyle/>
                    <a:p>
                      <a:pPr rtl="1"/>
                      <a:endParaRPr lang="fa-IR"/>
                    </a:p>
                  </a:txBody>
                  <a:tcPr/>
                </a:tc>
                <a:tc vMerge="1">
                  <a:txBody>
                    <a:bodyPr/>
                    <a:lstStyle/>
                    <a:p>
                      <a:pPr rtl="1"/>
                      <a:endParaRPr lang="fa-IR"/>
                    </a:p>
                  </a:txBody>
                  <a:tcPr/>
                </a:tc>
              </a:tr>
              <a:tr h="61903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ارزشگذاری</a:t>
                      </a:r>
                      <a:endParaRPr kumimoji="0" lang="en-US"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ارزشگذاری</a:t>
                      </a:r>
                      <a:endParaRPr kumimoji="0" lang="en-US"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ارزشگذاری</a:t>
                      </a:r>
                      <a:endParaRPr kumimoji="0" lang="en-US"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rtl="1"/>
                      <a:endParaRPr lang="fa-IR"/>
                    </a:p>
                  </a:txBody>
                  <a:tcPr/>
                </a:tc>
                <a:tc vMerge="1">
                  <a:txBody>
                    <a:bodyPr/>
                    <a:lstStyle/>
                    <a:p>
                      <a:pPr rtl="1"/>
                      <a:endParaRPr lang="fa-IR"/>
                    </a:p>
                  </a:txBody>
                  <a:tcPr/>
                </a:tc>
              </a:tr>
              <a:tr h="1132222">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fa-IR"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پاسخ دادن</a:t>
                      </a:r>
                      <a:endParaRPr kumimoji="0" lang="en-US"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fa-IR" sz="3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3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rPr>
                        <a:t>پاسخ دادن</a:t>
                      </a:r>
                      <a:endParaRPr kumimoji="0" lang="en-US" sz="3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fa-IR"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پاسخ دادن</a:t>
                      </a:r>
                      <a:endParaRPr kumimoji="0" lang="en-US"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rtl="1"/>
                      <a:endParaRPr lang="fa-IR"/>
                    </a:p>
                  </a:txBody>
                  <a:tcPr/>
                </a:tc>
                <a:tc vMerge="1">
                  <a:txBody>
                    <a:bodyPr/>
                    <a:lstStyle/>
                    <a:p>
                      <a:pPr rtl="1"/>
                      <a:endParaRPr lang="fa-IR"/>
                    </a:p>
                  </a:txBody>
                  <a:tcPr/>
                </a:tc>
              </a:tr>
              <a:tr h="1040463">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دریافت و توجه کردن</a:t>
                      </a:r>
                      <a:endParaRPr kumimoji="0" lang="en-US"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دریافت و توجه کردن</a:t>
                      </a:r>
                      <a:endParaRPr kumimoji="0" lang="en-US"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دریافت و توجه کردن</a:t>
                      </a:r>
                      <a:endParaRPr kumimoji="0" lang="en-US" sz="3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3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rPr>
                        <a:t>دریافت و توجه کردن</a:t>
                      </a:r>
                      <a:endParaRPr kumimoji="0" lang="en-US" sz="3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pPr rtl="1"/>
                      <a:endParaRPr lang="fa-IR"/>
                    </a:p>
                  </a:txBody>
                  <a:tcPr/>
                </a:tc>
              </a:tr>
            </a:tbl>
          </a:graphicData>
        </a:graphic>
      </p:graphicFrame>
      <p:sp>
        <p:nvSpPr>
          <p:cNvPr id="216180" name="Line 116"/>
          <p:cNvSpPr>
            <a:spLocks noChangeShapeType="1"/>
          </p:cNvSpPr>
          <p:nvPr/>
        </p:nvSpPr>
        <p:spPr bwMode="auto">
          <a:xfrm flipV="1">
            <a:off x="395536" y="347129"/>
            <a:ext cx="0" cy="5575834"/>
          </a:xfrm>
          <a:prstGeom prst="line">
            <a:avLst/>
          </a:prstGeom>
          <a:noFill/>
          <a:ln w="76200">
            <a:solidFill>
              <a:schemeClr val="accent1"/>
            </a:solidFill>
            <a:round/>
            <a:headEnd/>
            <a:tailEnd type="triangle" w="med" len="med"/>
          </a:ln>
          <a:effectLst/>
        </p:spPr>
        <p:txBody>
          <a:bodyPr/>
          <a:lstStyle/>
          <a:p>
            <a:pPr algn="r" rtl="1">
              <a:spcBef>
                <a:spcPct val="20000"/>
              </a:spcBef>
              <a:buClr>
                <a:schemeClr val="accent1"/>
              </a:buClr>
              <a:buSzPct val="75000"/>
              <a:buFont typeface="Monotype Sorts" pitchFamily="2" charset="2"/>
              <a:buNone/>
              <a:defRPr/>
            </a:pPr>
            <a:endParaRPr lang="fa-IR">
              <a:effectLst>
                <a:outerShdw blurRad="38100" dist="38100" dir="2700000" algn="tl">
                  <a:srgbClr val="000000">
                    <a:alpha val="43137"/>
                  </a:srgbClr>
                </a:outerShdw>
              </a:effectLst>
            </a:endParaRPr>
          </a:p>
        </p:txBody>
      </p:sp>
      <p:sp>
        <p:nvSpPr>
          <p:cNvPr id="216181" name="Line 117"/>
          <p:cNvSpPr>
            <a:spLocks noChangeShapeType="1"/>
          </p:cNvSpPr>
          <p:nvPr/>
        </p:nvSpPr>
        <p:spPr bwMode="auto">
          <a:xfrm flipH="1" flipV="1">
            <a:off x="2483098" y="460534"/>
            <a:ext cx="5761002" cy="4481353"/>
          </a:xfrm>
          <a:prstGeom prst="line">
            <a:avLst/>
          </a:prstGeom>
          <a:noFill/>
          <a:ln w="76200">
            <a:solidFill>
              <a:schemeClr val="accent1"/>
            </a:solidFill>
            <a:round/>
            <a:headEnd/>
            <a:tailEnd type="triangle" w="med" len="med"/>
          </a:ln>
          <a:effectLst/>
        </p:spPr>
        <p:txBody>
          <a:bodyPr/>
          <a:lstStyle/>
          <a:p>
            <a:pPr algn="r" rtl="1">
              <a:spcBef>
                <a:spcPct val="20000"/>
              </a:spcBef>
              <a:buClr>
                <a:schemeClr val="accent1"/>
              </a:buClr>
              <a:buSzPct val="75000"/>
              <a:buFont typeface="Monotype Sorts" pitchFamily="2" charset="2"/>
              <a:buNone/>
              <a:defRPr/>
            </a:pPr>
            <a:endParaRPr lang="fa-IR">
              <a:effectLst>
                <a:outerShdw blurRad="38100" dist="38100" dir="2700000" algn="tl">
                  <a:srgbClr val="000000">
                    <a:alpha val="43137"/>
                  </a:srgbClr>
                </a:outerShdw>
              </a:effectLst>
            </a:endParaRPr>
          </a:p>
        </p:txBody>
      </p:sp>
      <p:sp>
        <p:nvSpPr>
          <p:cNvPr id="216182" name="Text Box 118"/>
          <p:cNvSpPr txBox="1">
            <a:spLocks noChangeArrowheads="1"/>
          </p:cNvSpPr>
          <p:nvPr/>
        </p:nvSpPr>
        <p:spPr bwMode="auto">
          <a:xfrm>
            <a:off x="611188" y="5949950"/>
            <a:ext cx="7848600" cy="579438"/>
          </a:xfrm>
          <a:prstGeom prst="rect">
            <a:avLst/>
          </a:prstGeom>
          <a:noFill/>
          <a:ln w="76200" algn="ctr">
            <a:noFill/>
            <a:miter lim="800000"/>
            <a:headEnd/>
            <a:tailEnd/>
          </a:ln>
          <a:effectLst/>
        </p:spPr>
        <p:txBody>
          <a:bodyPr>
            <a:spAutoFit/>
          </a:bodyPr>
          <a:lstStyle/>
          <a:p>
            <a:pPr algn="ctr" eaLnBrk="1" hangingPunct="1">
              <a:spcBef>
                <a:spcPct val="50000"/>
              </a:spcBef>
              <a:defRPr/>
            </a:pPr>
            <a:r>
              <a:rPr kumimoji="0" lang="fa-IR" sz="3200" dirty="0">
                <a:solidFill>
                  <a:srgbClr val="FFC000"/>
                </a:solidFill>
                <a:effectLst>
                  <a:outerShdw blurRad="38100" dist="38100" dir="2700000" algn="tl">
                    <a:srgbClr val="000000"/>
                  </a:outerShdw>
                </a:effectLst>
                <a:latin typeface="Tahoma" pitchFamily="34" charset="0"/>
                <a:cs typeface="B Nazanin" pitchFamily="2" charset="-78"/>
              </a:rPr>
              <a:t>نمودار سطوح مختلف هدفهای آموزشی در حیطه عاطفی</a:t>
            </a:r>
            <a:endParaRPr kumimoji="0" lang="en-US" sz="3200" dirty="0">
              <a:solidFill>
                <a:srgbClr val="FFC000"/>
              </a:solidFill>
              <a:effectLst>
                <a:outerShdw blurRad="38100" dist="38100" dir="2700000" algn="tl">
                  <a:srgbClr val="000000"/>
                </a:outerShdw>
              </a:effectLst>
              <a:latin typeface="Tahoma" pitchFamily="34" charset="0"/>
              <a:cs typeface="B Nazanin" pitchFamily="2" charset="-78"/>
            </a:endParaRPr>
          </a:p>
        </p:txBody>
      </p:sp>
    </p:spTree>
    <p:extLst>
      <p:ext uri="{BB962C8B-B14F-4D97-AF65-F5344CB8AC3E}">
        <p14:creationId xmlns:p14="http://schemas.microsoft.com/office/powerpoint/2010/main" val="189221864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afterEffect">
                                  <p:stCondLst>
                                    <p:cond delay="0"/>
                                  </p:stCondLst>
                                  <p:childTnLst>
                                    <p:set>
                                      <p:cBhvr>
                                        <p:cTn id="6" dur="1" fill="hold">
                                          <p:stCondLst>
                                            <p:cond delay="0"/>
                                          </p:stCondLst>
                                        </p:cTn>
                                        <p:tgtEl>
                                          <p:spTgt spid="216178"/>
                                        </p:tgtEl>
                                        <p:attrNameLst>
                                          <p:attrName>style.visibility</p:attrName>
                                        </p:attrNameLst>
                                      </p:cBhvr>
                                      <p:to>
                                        <p:strVal val="visible"/>
                                      </p:to>
                                    </p:set>
                                    <p:anim calcmode="lin" valueType="num">
                                      <p:cBhvr>
                                        <p:cTn id="7" dur="1000" fill="hold"/>
                                        <p:tgtEl>
                                          <p:spTgt spid="216178"/>
                                        </p:tgtEl>
                                        <p:attrNameLst>
                                          <p:attrName>ppt_x</p:attrName>
                                        </p:attrNameLst>
                                      </p:cBhvr>
                                      <p:tavLst>
                                        <p:tav tm="0">
                                          <p:val>
                                            <p:strVal val="#ppt_x-.2"/>
                                          </p:val>
                                        </p:tav>
                                        <p:tav tm="100000">
                                          <p:val>
                                            <p:strVal val="#ppt_x"/>
                                          </p:val>
                                        </p:tav>
                                      </p:tavLst>
                                    </p:anim>
                                    <p:anim calcmode="lin" valueType="num">
                                      <p:cBhvr>
                                        <p:cTn id="8" dur="1000" fill="hold"/>
                                        <p:tgtEl>
                                          <p:spTgt spid="216178"/>
                                        </p:tgtEl>
                                        <p:attrNameLst>
                                          <p:attrName>ppt_y</p:attrName>
                                        </p:attrNameLst>
                                      </p:cBhvr>
                                      <p:tavLst>
                                        <p:tav tm="0">
                                          <p:val>
                                            <p:strVal val="#ppt_y"/>
                                          </p:val>
                                        </p:tav>
                                        <p:tav tm="100000">
                                          <p:val>
                                            <p:strVal val="#ppt_y"/>
                                          </p:val>
                                        </p:tav>
                                      </p:tavLst>
                                    </p:anim>
                                    <p:animEffect transition="in" filter="wipe(right)" prLst="gradientSize: 0.1">
                                      <p:cBhvr>
                                        <p:cTn id="9" dur="1000"/>
                                        <p:tgtEl>
                                          <p:spTgt spid="216178"/>
                                        </p:tgtEl>
                                      </p:cBhvr>
                                    </p:animEffect>
                                  </p:childTnLst>
                                </p:cTn>
                              </p:par>
                            </p:childTnLst>
                          </p:cTn>
                        </p:par>
                        <p:par>
                          <p:cTn id="10" fill="hold" nodeType="afterGroup">
                            <p:stCondLst>
                              <p:cond delay="1000"/>
                            </p:stCondLst>
                            <p:childTnLst>
                              <p:par>
                                <p:cTn id="11" presetID="2" presetClass="entr" presetSubtype="6" fill="hold" nodeType="afterEffect">
                                  <p:stCondLst>
                                    <p:cond delay="0"/>
                                  </p:stCondLst>
                                  <p:childTnLst>
                                    <p:set>
                                      <p:cBhvr>
                                        <p:cTn id="12" dur="1" fill="hold">
                                          <p:stCondLst>
                                            <p:cond delay="0"/>
                                          </p:stCondLst>
                                        </p:cTn>
                                        <p:tgtEl>
                                          <p:spTgt spid="216181"/>
                                        </p:tgtEl>
                                        <p:attrNameLst>
                                          <p:attrName>style.visibility</p:attrName>
                                        </p:attrNameLst>
                                      </p:cBhvr>
                                      <p:to>
                                        <p:strVal val="visible"/>
                                      </p:to>
                                    </p:set>
                                    <p:anim calcmode="lin" valueType="num">
                                      <p:cBhvr additive="base">
                                        <p:cTn id="13" dur="1000" fill="hold"/>
                                        <p:tgtEl>
                                          <p:spTgt spid="216181"/>
                                        </p:tgtEl>
                                        <p:attrNameLst>
                                          <p:attrName>ppt_x</p:attrName>
                                        </p:attrNameLst>
                                      </p:cBhvr>
                                      <p:tavLst>
                                        <p:tav tm="0">
                                          <p:val>
                                            <p:strVal val="1+#ppt_w/2"/>
                                          </p:val>
                                        </p:tav>
                                        <p:tav tm="100000">
                                          <p:val>
                                            <p:strVal val="#ppt_x"/>
                                          </p:val>
                                        </p:tav>
                                      </p:tavLst>
                                    </p:anim>
                                    <p:anim calcmode="lin" valueType="num">
                                      <p:cBhvr additive="base">
                                        <p:cTn id="14" dur="1000" fill="hold"/>
                                        <p:tgtEl>
                                          <p:spTgt spid="216181"/>
                                        </p:tgtEl>
                                        <p:attrNameLst>
                                          <p:attrName>ppt_y</p:attrName>
                                        </p:attrNameLst>
                                      </p:cBhvr>
                                      <p:tavLst>
                                        <p:tav tm="0">
                                          <p:val>
                                            <p:strVal val="1+#ppt_h/2"/>
                                          </p:val>
                                        </p:tav>
                                        <p:tav tm="100000">
                                          <p:val>
                                            <p:strVal val="#ppt_y"/>
                                          </p:val>
                                        </p:tav>
                                      </p:tavLst>
                                    </p:anim>
                                  </p:childTnLst>
                                </p:cTn>
                              </p:par>
                            </p:childTnLst>
                          </p:cTn>
                        </p:par>
                        <p:par>
                          <p:cTn id="15" fill="hold" nodeType="afterGroup">
                            <p:stCondLst>
                              <p:cond delay="2000"/>
                            </p:stCondLst>
                            <p:childTnLst>
                              <p:par>
                                <p:cTn id="16" presetID="2" presetClass="entr" presetSubtype="4" fill="hold" nodeType="afterEffect">
                                  <p:stCondLst>
                                    <p:cond delay="0"/>
                                  </p:stCondLst>
                                  <p:childTnLst>
                                    <p:set>
                                      <p:cBhvr>
                                        <p:cTn id="17" dur="1" fill="hold">
                                          <p:stCondLst>
                                            <p:cond delay="0"/>
                                          </p:stCondLst>
                                        </p:cTn>
                                        <p:tgtEl>
                                          <p:spTgt spid="216180"/>
                                        </p:tgtEl>
                                        <p:attrNameLst>
                                          <p:attrName>style.visibility</p:attrName>
                                        </p:attrNameLst>
                                      </p:cBhvr>
                                      <p:to>
                                        <p:strVal val="visible"/>
                                      </p:to>
                                    </p:set>
                                    <p:anim calcmode="lin" valueType="num">
                                      <p:cBhvr additive="base">
                                        <p:cTn id="18" dur="1000" fill="hold"/>
                                        <p:tgtEl>
                                          <p:spTgt spid="216180"/>
                                        </p:tgtEl>
                                        <p:attrNameLst>
                                          <p:attrName>ppt_x</p:attrName>
                                        </p:attrNameLst>
                                      </p:cBhvr>
                                      <p:tavLst>
                                        <p:tav tm="0">
                                          <p:val>
                                            <p:strVal val="#ppt_x"/>
                                          </p:val>
                                        </p:tav>
                                        <p:tav tm="100000">
                                          <p:val>
                                            <p:strVal val="#ppt_x"/>
                                          </p:val>
                                        </p:tav>
                                      </p:tavLst>
                                    </p:anim>
                                    <p:anim calcmode="lin" valueType="num">
                                      <p:cBhvr additive="base">
                                        <p:cTn id="19" dur="1000" fill="hold"/>
                                        <p:tgtEl>
                                          <p:spTgt spid="216180"/>
                                        </p:tgtEl>
                                        <p:attrNameLst>
                                          <p:attrName>ppt_y</p:attrName>
                                        </p:attrNameLst>
                                      </p:cBhvr>
                                      <p:tavLst>
                                        <p:tav tm="0">
                                          <p:val>
                                            <p:strVal val="1+#ppt_h/2"/>
                                          </p:val>
                                        </p:tav>
                                        <p:tav tm="100000">
                                          <p:val>
                                            <p:strVal val="#ppt_y"/>
                                          </p:val>
                                        </p:tav>
                                      </p:tavLst>
                                    </p:anim>
                                  </p:childTnLst>
                                </p:cTn>
                              </p:par>
                            </p:childTnLst>
                          </p:cTn>
                        </p:par>
                        <p:par>
                          <p:cTn id="20" fill="hold" nodeType="afterGroup">
                            <p:stCondLst>
                              <p:cond delay="3000"/>
                            </p:stCondLst>
                            <p:childTnLst>
                              <p:par>
                                <p:cTn id="21" presetID="50" presetClass="entr" presetSubtype="0" decel="100000" fill="hold" grpId="0" nodeType="afterEffect">
                                  <p:stCondLst>
                                    <p:cond delay="0"/>
                                  </p:stCondLst>
                                  <p:childTnLst>
                                    <p:set>
                                      <p:cBhvr>
                                        <p:cTn id="22" dur="1" fill="hold">
                                          <p:stCondLst>
                                            <p:cond delay="0"/>
                                          </p:stCondLst>
                                        </p:cTn>
                                        <p:tgtEl>
                                          <p:spTgt spid="216182"/>
                                        </p:tgtEl>
                                        <p:attrNameLst>
                                          <p:attrName>style.visibility</p:attrName>
                                        </p:attrNameLst>
                                      </p:cBhvr>
                                      <p:to>
                                        <p:strVal val="visible"/>
                                      </p:to>
                                    </p:set>
                                    <p:anim calcmode="lin" valueType="num">
                                      <p:cBhvr>
                                        <p:cTn id="23" dur="1000" fill="hold"/>
                                        <p:tgtEl>
                                          <p:spTgt spid="216182"/>
                                        </p:tgtEl>
                                        <p:attrNameLst>
                                          <p:attrName>ppt_w</p:attrName>
                                        </p:attrNameLst>
                                      </p:cBhvr>
                                      <p:tavLst>
                                        <p:tav tm="0">
                                          <p:val>
                                            <p:strVal val="#ppt_w+.3"/>
                                          </p:val>
                                        </p:tav>
                                        <p:tav tm="100000">
                                          <p:val>
                                            <p:strVal val="#ppt_w"/>
                                          </p:val>
                                        </p:tav>
                                      </p:tavLst>
                                    </p:anim>
                                    <p:anim calcmode="lin" valueType="num">
                                      <p:cBhvr>
                                        <p:cTn id="24" dur="1000" fill="hold"/>
                                        <p:tgtEl>
                                          <p:spTgt spid="216182"/>
                                        </p:tgtEl>
                                        <p:attrNameLst>
                                          <p:attrName>ppt_h</p:attrName>
                                        </p:attrNameLst>
                                      </p:cBhvr>
                                      <p:tavLst>
                                        <p:tav tm="0">
                                          <p:val>
                                            <p:strVal val="#ppt_h"/>
                                          </p:val>
                                        </p:tav>
                                        <p:tav tm="100000">
                                          <p:val>
                                            <p:strVal val="#ppt_h"/>
                                          </p:val>
                                        </p:tav>
                                      </p:tavLst>
                                    </p:anim>
                                    <p:animEffect transition="in" filter="fade">
                                      <p:cBhvr>
                                        <p:cTn id="25" dur="1000"/>
                                        <p:tgtEl>
                                          <p:spTgt spid="2161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182"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8CA626B8-4A97-4EF9-A1CF-6020EF56B2D5}" type="slidenum">
              <a:rPr kumimoji="0" lang="ar-SA" altLang="en-US" sz="1400">
                <a:latin typeface="Arial Narrow" panose="020B0606020202030204" pitchFamily="34" charset="0"/>
              </a:rPr>
              <a:pPr>
                <a:spcBef>
                  <a:spcPct val="50000"/>
                </a:spcBef>
                <a:buClrTx/>
                <a:buSzTx/>
                <a:buFontTx/>
                <a:buNone/>
              </a:pPr>
              <a:t>103</a:t>
            </a:fld>
            <a:endParaRPr kumimoji="0" lang="en-US" altLang="en-US" sz="1400">
              <a:latin typeface="Arial Narrow" panose="020B0606020202030204" pitchFamily="34" charset="0"/>
            </a:endParaRPr>
          </a:p>
        </p:txBody>
      </p:sp>
      <p:sp>
        <p:nvSpPr>
          <p:cNvPr id="217091" name="Rectangle 3"/>
          <p:cNvSpPr>
            <a:spLocks noGrp="1" noChangeArrowheads="1"/>
          </p:cNvSpPr>
          <p:nvPr>
            <p:ph type="body" idx="1"/>
          </p:nvPr>
        </p:nvSpPr>
        <p:spPr>
          <a:xfrm>
            <a:off x="539552" y="1052736"/>
            <a:ext cx="8085137" cy="4679950"/>
          </a:xfrm>
        </p:spPr>
        <p:txBody>
          <a:bodyPr/>
          <a:lstStyle/>
          <a:p>
            <a:pPr marL="609600" indent="-609600" algn="just" rtl="1">
              <a:lnSpc>
                <a:spcPct val="90000"/>
              </a:lnSpc>
              <a:buClr>
                <a:srgbClr val="00FFCC"/>
              </a:buClr>
              <a:buSzPct val="90000"/>
              <a:buFont typeface="Wingdings" pitchFamily="2" charset="2"/>
              <a:buAutoNum type="arabicParenR"/>
              <a:defRPr/>
            </a:pPr>
            <a:r>
              <a:rPr lang="fa-IR" sz="3600" dirty="0" smtClean="0">
                <a:solidFill>
                  <a:srgbClr val="FF0000"/>
                </a:solidFill>
                <a:cs typeface="B Nazanin" pitchFamily="2" charset="-78"/>
              </a:rPr>
              <a:t>دریافت و توجه کردن : </a:t>
            </a:r>
            <a:r>
              <a:rPr lang="fa-IR" sz="3600" dirty="0" smtClean="0">
                <a:cs typeface="B Nazanin" pitchFamily="2" charset="-78"/>
              </a:rPr>
              <a:t>این دسته از هدفها ، شامل رفتارهایی است که از وجود پدیده خبر می دهد و میل تحمل در برابر شنیدن یا دیدن آن را نمایان    می سازد.</a:t>
            </a:r>
          </a:p>
          <a:p>
            <a:pPr marL="609600" indent="-609600" algn="just" rtl="1">
              <a:lnSpc>
                <a:spcPct val="90000"/>
              </a:lnSpc>
              <a:buClr>
                <a:srgbClr val="00FFCC"/>
              </a:buClr>
              <a:buSzPct val="90000"/>
              <a:buFont typeface="Wingdings" pitchFamily="2" charset="2"/>
              <a:buAutoNum type="arabicParenR"/>
              <a:defRPr/>
            </a:pPr>
            <a:r>
              <a:rPr lang="fa-IR" sz="3600" dirty="0">
                <a:solidFill>
                  <a:srgbClr val="FF0000"/>
                </a:solidFill>
                <a:cs typeface="B Nazanin" pitchFamily="2" charset="-78"/>
              </a:rPr>
              <a:t>پاسخ دادن : </a:t>
            </a:r>
            <a:r>
              <a:rPr lang="fa-IR" sz="3600" dirty="0" smtClean="0">
                <a:cs typeface="B Nazanin" pitchFamily="2" charset="-78"/>
              </a:rPr>
              <a:t>در این سطح فرد واکنشی در مورد مسأله مورد نظرش نشان می دهد.</a:t>
            </a:r>
          </a:p>
          <a:p>
            <a:pPr marL="609600" indent="-609600" algn="just" rtl="1">
              <a:lnSpc>
                <a:spcPct val="90000"/>
              </a:lnSpc>
              <a:buClr>
                <a:srgbClr val="00FFCC"/>
              </a:buClr>
              <a:buSzPct val="90000"/>
              <a:buFont typeface="Wingdings" pitchFamily="2" charset="2"/>
              <a:buAutoNum type="arabicParenR"/>
              <a:defRPr/>
            </a:pPr>
            <a:r>
              <a:rPr lang="fa-IR" sz="3600" dirty="0">
                <a:solidFill>
                  <a:srgbClr val="FF0000"/>
                </a:solidFill>
                <a:cs typeface="B Nazanin" pitchFamily="2" charset="-78"/>
              </a:rPr>
              <a:t>ارزشگذاری : </a:t>
            </a:r>
            <a:r>
              <a:rPr lang="fa-IR" sz="3600" dirty="0" smtClean="0">
                <a:cs typeface="B Nazanin" pitchFamily="2" charset="-78"/>
              </a:rPr>
              <a:t>در این مرحله ، شیء یا واقعه ، پدیده یا رفتاری با ارزش جلوه می کند .</a:t>
            </a:r>
            <a:endParaRPr lang="en-US" sz="3600" dirty="0" smtClean="0">
              <a:cs typeface="B Nazanin" pitchFamily="2" charset="-78"/>
            </a:endParaRPr>
          </a:p>
        </p:txBody>
      </p:sp>
    </p:spTree>
    <p:extLst>
      <p:ext uri="{BB962C8B-B14F-4D97-AF65-F5344CB8AC3E}">
        <p14:creationId xmlns:p14="http://schemas.microsoft.com/office/powerpoint/2010/main" val="3439683794"/>
      </p:ext>
    </p:extLst>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EAAF10CF-17C3-4828-B21F-E16327CB247A}" type="slidenum">
              <a:rPr kumimoji="0" lang="ar-SA" altLang="en-US" sz="1400">
                <a:latin typeface="Arial Narrow" panose="020B0606020202030204" pitchFamily="34" charset="0"/>
              </a:rPr>
              <a:pPr>
                <a:spcBef>
                  <a:spcPct val="50000"/>
                </a:spcBef>
                <a:buClrTx/>
                <a:buSzTx/>
                <a:buFontTx/>
                <a:buNone/>
              </a:pPr>
              <a:t>104</a:t>
            </a:fld>
            <a:endParaRPr kumimoji="0" lang="en-US" altLang="en-US" sz="1400">
              <a:latin typeface="Arial Narrow" panose="020B0606020202030204" pitchFamily="34" charset="0"/>
            </a:endParaRPr>
          </a:p>
        </p:txBody>
      </p:sp>
      <p:sp>
        <p:nvSpPr>
          <p:cNvPr id="218115" name="Rectangle 3"/>
          <p:cNvSpPr>
            <a:spLocks noGrp="1" noChangeArrowheads="1"/>
          </p:cNvSpPr>
          <p:nvPr>
            <p:ph type="body" idx="1"/>
          </p:nvPr>
        </p:nvSpPr>
        <p:spPr>
          <a:xfrm>
            <a:off x="755576" y="908720"/>
            <a:ext cx="7570787" cy="4611688"/>
          </a:xfrm>
        </p:spPr>
        <p:txBody>
          <a:bodyPr>
            <a:normAutofit/>
          </a:bodyPr>
          <a:lstStyle/>
          <a:p>
            <a:pPr marL="609600" indent="-609600" algn="just" rtl="1">
              <a:lnSpc>
                <a:spcPct val="90000"/>
              </a:lnSpc>
              <a:buClr>
                <a:srgbClr val="00FFCC"/>
              </a:buClr>
              <a:buSzPct val="90000"/>
              <a:buFont typeface="Wingdings" pitchFamily="2" charset="2"/>
              <a:buAutoNum type="arabicParenR" startAt="4"/>
              <a:defRPr/>
            </a:pPr>
            <a:r>
              <a:rPr lang="fa-IR" sz="4000" dirty="0" smtClean="0">
                <a:solidFill>
                  <a:srgbClr val="FF0000"/>
                </a:solidFill>
                <a:cs typeface="B Nazanin" pitchFamily="2" charset="-78"/>
              </a:rPr>
              <a:t>سازماندهی ارزشها :</a:t>
            </a:r>
            <a:r>
              <a:rPr lang="fa-IR" sz="3200" dirty="0" smtClean="0">
                <a:solidFill>
                  <a:srgbClr val="FF0000"/>
                </a:solidFill>
                <a:cs typeface="B Nazanin" pitchFamily="2" charset="-78"/>
              </a:rPr>
              <a:t> </a:t>
            </a:r>
            <a:r>
              <a:rPr lang="fa-IR" sz="3200" dirty="0" smtClean="0">
                <a:cs typeface="B Nazanin" pitchFamily="2" charset="-78"/>
              </a:rPr>
              <a:t>عبارت است از ادغام ارزشهای مختلف ، رفع تعارضات بین آنها و بنا نهادن یک نظام ارزشی پایدار و منسجم.</a:t>
            </a:r>
          </a:p>
          <a:p>
            <a:pPr marL="609600" indent="-609600" algn="just" rtl="1">
              <a:lnSpc>
                <a:spcPct val="90000"/>
              </a:lnSpc>
              <a:buClr>
                <a:srgbClr val="00FFCC"/>
              </a:buClr>
              <a:buSzPct val="90000"/>
              <a:buFont typeface="Wingdings" pitchFamily="2" charset="2"/>
              <a:buAutoNum type="arabicParenR" startAt="4"/>
              <a:defRPr/>
            </a:pPr>
            <a:r>
              <a:rPr lang="fa-IR" sz="4000" dirty="0" smtClean="0">
                <a:solidFill>
                  <a:srgbClr val="FF0000"/>
                </a:solidFill>
                <a:cs typeface="B Nazanin" pitchFamily="2" charset="-78"/>
              </a:rPr>
              <a:t>تبلور ارزشهای سازمان یافته در شخصیت :</a:t>
            </a:r>
            <a:r>
              <a:rPr lang="fa-IR" sz="3200" dirty="0" smtClean="0">
                <a:solidFill>
                  <a:srgbClr val="FF0000"/>
                </a:solidFill>
                <a:cs typeface="B Nazanin" pitchFamily="2" charset="-78"/>
              </a:rPr>
              <a:t> </a:t>
            </a:r>
            <a:r>
              <a:rPr lang="fa-IR" sz="3200" dirty="0" smtClean="0">
                <a:cs typeface="B Nazanin" pitchFamily="2" charset="-78"/>
              </a:rPr>
              <a:t>در این مرحله ارزش یا مجموعه ای از ارزشها در رفتار فرد انعکاس دائم پیدا می کند و در شخصیتش متبلور و جزء فلسفه زندگی او می شود .</a:t>
            </a:r>
            <a:endParaRPr lang="en-US" sz="3200" dirty="0" smtClean="0">
              <a:cs typeface="B Nazanin" pitchFamily="2" charset="-78"/>
            </a:endParaRPr>
          </a:p>
        </p:txBody>
      </p:sp>
    </p:spTree>
    <p:extLst>
      <p:ext uri="{BB962C8B-B14F-4D97-AF65-F5344CB8AC3E}">
        <p14:creationId xmlns:p14="http://schemas.microsoft.com/office/powerpoint/2010/main" val="691619364"/>
      </p:ext>
    </p:extLst>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035AE10F-8FF7-479B-BBFB-BC8614E877EE}" type="slidenum">
              <a:rPr kumimoji="0" lang="ar-SA" altLang="en-US" sz="1400">
                <a:latin typeface="Arial Narrow" panose="020B0606020202030204" pitchFamily="34" charset="0"/>
              </a:rPr>
              <a:pPr>
                <a:spcBef>
                  <a:spcPct val="50000"/>
                </a:spcBef>
                <a:buClrTx/>
                <a:buSzTx/>
                <a:buFontTx/>
                <a:buNone/>
              </a:pPr>
              <a:t>105</a:t>
            </a:fld>
            <a:endParaRPr kumimoji="0" lang="en-US" altLang="en-US" sz="1400">
              <a:latin typeface="Arial Narrow" panose="020B0606020202030204" pitchFamily="34" charset="0"/>
            </a:endParaRPr>
          </a:p>
        </p:txBody>
      </p:sp>
      <p:sp>
        <p:nvSpPr>
          <p:cNvPr id="219138" name="Rectangle 2"/>
          <p:cNvSpPr>
            <a:spLocks noGrp="1" noChangeArrowheads="1"/>
          </p:cNvSpPr>
          <p:nvPr>
            <p:ph type="title"/>
          </p:nvPr>
        </p:nvSpPr>
        <p:spPr>
          <a:xfrm>
            <a:off x="179512" y="620688"/>
            <a:ext cx="8020050" cy="796925"/>
          </a:xfrm>
        </p:spPr>
        <p:txBody>
          <a:bodyPr>
            <a:normAutofit fontScale="90000"/>
          </a:bodyPr>
          <a:lstStyle/>
          <a:p>
            <a:pPr algn="r" rtl="1">
              <a:defRPr/>
            </a:pPr>
            <a:r>
              <a:rPr lang="fa-IR" sz="4800" dirty="0" smtClean="0">
                <a:solidFill>
                  <a:srgbClr val="00B050"/>
                </a:solidFill>
                <a:cs typeface="B Nazanin" pitchFamily="2" charset="-78"/>
              </a:rPr>
              <a:t>سطوح یادگیری در حیطه روانی ـ حرکتی:</a:t>
            </a:r>
            <a:endParaRPr lang="en-US" sz="4800" dirty="0" smtClean="0">
              <a:solidFill>
                <a:srgbClr val="00B050"/>
              </a:solidFill>
              <a:cs typeface="B Nazanin" pitchFamily="2" charset="-78"/>
            </a:endParaRPr>
          </a:p>
        </p:txBody>
      </p:sp>
      <p:sp>
        <p:nvSpPr>
          <p:cNvPr id="219139" name="Rectangle 3"/>
          <p:cNvSpPr>
            <a:spLocks noGrp="1" noChangeArrowheads="1"/>
          </p:cNvSpPr>
          <p:nvPr>
            <p:ph type="body" idx="1"/>
          </p:nvPr>
        </p:nvSpPr>
        <p:spPr>
          <a:xfrm>
            <a:off x="755576" y="1700808"/>
            <a:ext cx="7443986" cy="4679950"/>
          </a:xfrm>
        </p:spPr>
        <p:txBody>
          <a:bodyPr>
            <a:normAutofit/>
          </a:bodyPr>
          <a:lstStyle/>
          <a:p>
            <a:pPr marL="609600" indent="-609600" algn="justLow" rtl="1">
              <a:buFont typeface="Monotype Sorts" pitchFamily="2" charset="2"/>
              <a:buNone/>
              <a:defRPr/>
            </a:pPr>
            <a:r>
              <a:rPr lang="fa-IR" sz="2800" dirty="0" smtClean="0">
                <a:cs typeface="B Nazanin" pitchFamily="2" charset="-78"/>
              </a:rPr>
              <a:t>          این حیطه شامل مهارتهای عملی در زمینه های فنی و حرفه ای ، تربیت بدنی ، هنر ، کار آزمایشگاهی و امثال آنها است که سطوح زیر را در بر می گیرد :</a:t>
            </a:r>
          </a:p>
          <a:p>
            <a:pPr marL="609600" indent="-609600" algn="r" rtl="1">
              <a:buClr>
                <a:srgbClr val="00FFFF"/>
              </a:buClr>
              <a:buSzPct val="70000"/>
              <a:buFont typeface="Wingdings" pitchFamily="2" charset="2"/>
              <a:buAutoNum type="arabicPeriod"/>
              <a:defRPr/>
            </a:pPr>
            <a:r>
              <a:rPr lang="fa-IR" sz="2800" dirty="0" smtClean="0">
                <a:solidFill>
                  <a:srgbClr val="FF0000"/>
                </a:solidFill>
                <a:cs typeface="B Nazanin" pitchFamily="2" charset="-78"/>
              </a:rPr>
              <a:t>مشاهده و تقلید. </a:t>
            </a:r>
          </a:p>
          <a:p>
            <a:pPr marL="609600" indent="-609600" algn="r" rtl="1">
              <a:buClr>
                <a:srgbClr val="00FFFF"/>
              </a:buClr>
              <a:buSzPct val="70000"/>
              <a:buFont typeface="Wingdings" pitchFamily="2" charset="2"/>
              <a:buAutoNum type="arabicPeriod"/>
              <a:defRPr/>
            </a:pPr>
            <a:r>
              <a:rPr lang="fa-IR" sz="2800" dirty="0" smtClean="0">
                <a:solidFill>
                  <a:srgbClr val="FF0000"/>
                </a:solidFill>
                <a:cs typeface="B Nazanin" pitchFamily="2" charset="-78"/>
              </a:rPr>
              <a:t>اجرای عمل بدون کمک.</a:t>
            </a:r>
          </a:p>
          <a:p>
            <a:pPr marL="609600" indent="-609600" algn="r" rtl="1">
              <a:buClr>
                <a:srgbClr val="00FFFF"/>
              </a:buClr>
              <a:buSzPct val="70000"/>
              <a:buFont typeface="Wingdings" pitchFamily="2" charset="2"/>
              <a:buAutoNum type="arabicPeriod"/>
              <a:defRPr/>
            </a:pPr>
            <a:r>
              <a:rPr lang="fa-IR" sz="2800" dirty="0" smtClean="0">
                <a:solidFill>
                  <a:srgbClr val="FF0000"/>
                </a:solidFill>
                <a:cs typeface="B Nazanin" pitchFamily="2" charset="-78"/>
              </a:rPr>
              <a:t>دقت در عمل.</a:t>
            </a:r>
          </a:p>
          <a:p>
            <a:pPr marL="609600" indent="-609600" algn="r" rtl="1">
              <a:buClr>
                <a:srgbClr val="00FFFF"/>
              </a:buClr>
              <a:buSzPct val="70000"/>
              <a:buFont typeface="Wingdings" pitchFamily="2" charset="2"/>
              <a:buAutoNum type="arabicPeriod"/>
              <a:defRPr/>
            </a:pPr>
            <a:r>
              <a:rPr lang="fa-IR" sz="2800" dirty="0" smtClean="0">
                <a:solidFill>
                  <a:srgbClr val="FF0000"/>
                </a:solidFill>
                <a:cs typeface="B Nazanin" pitchFamily="2" charset="-78"/>
              </a:rPr>
              <a:t>هماهنگی حرکات. </a:t>
            </a:r>
          </a:p>
          <a:p>
            <a:pPr marL="609600" indent="-609600" algn="r" rtl="1">
              <a:buClr>
                <a:srgbClr val="00FFFF"/>
              </a:buClr>
              <a:buSzPct val="70000"/>
              <a:buFont typeface="Wingdings" pitchFamily="2" charset="2"/>
              <a:buAutoNum type="arabicPeriod"/>
              <a:defRPr/>
            </a:pPr>
            <a:r>
              <a:rPr lang="fa-IR" sz="2800" dirty="0" smtClean="0">
                <a:solidFill>
                  <a:srgbClr val="FF0000"/>
                </a:solidFill>
                <a:cs typeface="B Nazanin" pitchFamily="2" charset="-78"/>
              </a:rPr>
              <a:t>عادی شدن عمل. </a:t>
            </a:r>
            <a:endParaRPr lang="en-US" sz="2800" dirty="0" smtClean="0">
              <a:solidFill>
                <a:srgbClr val="FF0000"/>
              </a:solidFill>
              <a:cs typeface="B Nazanin" pitchFamily="2" charset="-78"/>
            </a:endParaRPr>
          </a:p>
        </p:txBody>
      </p:sp>
    </p:spTree>
    <p:extLst>
      <p:ext uri="{BB962C8B-B14F-4D97-AF65-F5344CB8AC3E}">
        <p14:creationId xmlns:p14="http://schemas.microsoft.com/office/powerpoint/2010/main" val="3252422181"/>
      </p:ext>
    </p:extLst>
  </p:cSld>
  <p:clrMapOvr>
    <a:masterClrMapping/>
  </p:clrMapOvr>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 name="Slide Number Placeholder 4"/>
          <p:cNvSpPr>
            <a:spLocks noGrp="1"/>
          </p:cNvSpPr>
          <p:nvPr>
            <p:ph type="sldNum" sz="quarter" idx="12"/>
          </p:nvPr>
        </p:nvSpPr>
        <p:spPr/>
        <p:txBody>
          <a:bodyPr/>
          <a:lstStyle>
            <a:lvl1pPr>
              <a:defRPr kumimoji="1" sz="5400">
                <a:solidFill>
                  <a:schemeClr val="tx1"/>
                </a:solidFill>
                <a:latin typeface="Impact" panose="020B0806030902050204" pitchFamily="34" charset="0"/>
                <a:cs typeface="Arial" panose="020B0604020202020204" pitchFamily="34" charset="0"/>
              </a:defRPr>
            </a:lvl1pPr>
            <a:lvl2pPr marL="742950" indent="-285750">
              <a:defRPr kumimoji="1" sz="5400">
                <a:solidFill>
                  <a:schemeClr val="tx1"/>
                </a:solidFill>
                <a:latin typeface="Impact" panose="020B0806030902050204" pitchFamily="34" charset="0"/>
                <a:cs typeface="Arial" panose="020B0604020202020204" pitchFamily="34" charset="0"/>
              </a:defRPr>
            </a:lvl2pPr>
            <a:lvl3pPr marL="1143000" indent="-228600">
              <a:defRPr kumimoji="1" sz="5400">
                <a:solidFill>
                  <a:schemeClr val="tx1"/>
                </a:solidFill>
                <a:latin typeface="Impact" panose="020B0806030902050204" pitchFamily="34" charset="0"/>
                <a:cs typeface="Arial" panose="020B0604020202020204" pitchFamily="34" charset="0"/>
              </a:defRPr>
            </a:lvl3pPr>
            <a:lvl4pPr marL="1600200" indent="-228600">
              <a:defRPr kumimoji="1" sz="5400">
                <a:solidFill>
                  <a:schemeClr val="tx1"/>
                </a:solidFill>
                <a:latin typeface="Impact" panose="020B0806030902050204" pitchFamily="34" charset="0"/>
                <a:cs typeface="Arial" panose="020B0604020202020204" pitchFamily="34" charset="0"/>
              </a:defRPr>
            </a:lvl4pPr>
            <a:lvl5pPr marL="2057400" indent="-228600">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a:defRPr/>
            </a:pPr>
            <a:fld id="{8FE6918A-14F4-4D32-88B4-36916AD2E018}" type="slidenum">
              <a:rPr kumimoji="0" lang="ar-SA" sz="1400" smtClean="0">
                <a:latin typeface="Arial" panose="020B0604020202020204" pitchFamily="34" charset="0"/>
              </a:rPr>
              <a:pPr>
                <a:defRPr/>
              </a:pPr>
              <a:t>106</a:t>
            </a:fld>
            <a:endParaRPr kumimoji="0" lang="en-US" sz="1400" smtClean="0">
              <a:latin typeface="Arial" panose="020B0604020202020204" pitchFamily="34" charset="0"/>
            </a:endParaRPr>
          </a:p>
        </p:txBody>
      </p:sp>
      <p:graphicFrame>
        <p:nvGraphicFramePr>
          <p:cNvPr id="220259" name="Group 99"/>
          <p:cNvGraphicFramePr>
            <a:graphicFrameLocks noGrp="1"/>
          </p:cNvGraphicFramePr>
          <p:nvPr>
            <p:ph/>
          </p:nvPr>
        </p:nvGraphicFramePr>
        <p:xfrm>
          <a:off x="457200" y="277813"/>
          <a:ext cx="8229600" cy="5848352"/>
        </p:xfrm>
        <a:graphic>
          <a:graphicData uri="http://schemas.openxmlformats.org/drawingml/2006/table">
            <a:tbl>
              <a:tblPr/>
              <a:tblGrid>
                <a:gridCol w="1646238"/>
                <a:gridCol w="1646237"/>
                <a:gridCol w="1644650"/>
                <a:gridCol w="1646238"/>
                <a:gridCol w="1646237"/>
              </a:tblGrid>
              <a:tr h="1169988">
                <a:tc gridSpan="5">
                  <a:txBody>
                    <a:bodyPr/>
                    <a:lstStyle/>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rPr>
                        <a:t>                                                                                       عادی شدن</a:t>
                      </a:r>
                    </a:p>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rPr>
                        <a:t>                                                                                         عمل</a:t>
                      </a:r>
                      <a:endParaRPr kumimoji="0" lang="en-US" sz="28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1169988">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هماهنگی حرکات</a:t>
                      </a: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                                             هماهنگی</a:t>
                      </a:r>
                    </a:p>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                                         حرکات</a:t>
                      </a: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rowSpan="2">
                  <a:txBody>
                    <a:bodyPr/>
                    <a:lstStyle/>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horzOverflow="overflow">
                    <a:lnL>
                      <a:noFill/>
                    </a:lnL>
                    <a:lnR cap="flat">
                      <a:noFill/>
                    </a:lnR>
                    <a:lnT>
                      <a:noFill/>
                    </a:lnT>
                    <a:lnB>
                      <a:noFill/>
                    </a:lnB>
                    <a:lnTlToBr>
                      <a:noFill/>
                    </a:lnTlToBr>
                    <a:lnBlToTr>
                      <a:noFill/>
                    </a:lnBlToTr>
                    <a:noFill/>
                  </a:tcPr>
                </a:tc>
              </a:tr>
              <a:tr h="116840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دقت در </a:t>
                      </a:r>
                    </a:p>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عمل</a:t>
                      </a: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دقت در </a:t>
                      </a:r>
                    </a:p>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عمل</a:t>
                      </a: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rPr>
                        <a:t>                            دقت در </a:t>
                      </a:r>
                    </a:p>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rPr>
                        <a:t>                          عمل</a:t>
                      </a:r>
                      <a:endParaRPr kumimoji="0" lang="en-US" sz="28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vMerge="1">
                  <a:txBody>
                    <a:bodyPr/>
                    <a:lstStyle/>
                    <a:p>
                      <a:pPr rtl="1"/>
                      <a:endParaRPr lang="fa-IR"/>
                    </a:p>
                  </a:txBody>
                  <a:tcPr/>
                </a:tc>
              </a:tr>
              <a:tr h="1169988">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اجرای عمل </a:t>
                      </a:r>
                    </a:p>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بدون کمک</a:t>
                      </a: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اجرای عمل </a:t>
                      </a:r>
                    </a:p>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بدون کمک</a:t>
                      </a: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اجرای عمل </a:t>
                      </a:r>
                    </a:p>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بدون کمک</a:t>
                      </a: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                      اجرای عمل </a:t>
                      </a:r>
                    </a:p>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                     بدون کمک</a:t>
                      </a: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r>
              <a:tr h="1169988">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مشاهده و تقلید</a:t>
                      </a: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مشاهده و تقلید</a:t>
                      </a: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مشاهده و تقلید</a:t>
                      </a: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مشاهده و تقلید</a:t>
                      </a: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مشاهده و تقلید</a:t>
                      </a: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cap="flat">
                      <a:noFill/>
                    </a:lnR>
                    <a:lnT>
                      <a:noFill/>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20254" name="Text Box 94"/>
          <p:cNvSpPr txBox="1">
            <a:spLocks noChangeArrowheads="1"/>
          </p:cNvSpPr>
          <p:nvPr/>
        </p:nvSpPr>
        <p:spPr bwMode="auto">
          <a:xfrm>
            <a:off x="468313" y="6165850"/>
            <a:ext cx="8207375" cy="579438"/>
          </a:xfrm>
          <a:prstGeom prst="rect">
            <a:avLst/>
          </a:prstGeom>
          <a:noFill/>
          <a:ln w="76200" algn="ctr">
            <a:noFill/>
            <a:miter lim="800000"/>
            <a:headEnd/>
            <a:tailEnd/>
          </a:ln>
          <a:effectLst/>
        </p:spPr>
        <p:txBody>
          <a:bodyPr>
            <a:spAutoFit/>
          </a:bodyPr>
          <a:lstStyle/>
          <a:p>
            <a:pPr algn="ctr" eaLnBrk="1" hangingPunct="1">
              <a:spcBef>
                <a:spcPct val="50000"/>
              </a:spcBef>
              <a:defRPr/>
            </a:pPr>
            <a:r>
              <a:rPr kumimoji="0" lang="fa-IR" sz="3200">
                <a:solidFill>
                  <a:srgbClr val="FFFF00"/>
                </a:solidFill>
                <a:effectLst>
                  <a:outerShdw blurRad="38100" dist="38100" dir="2700000" algn="tl">
                    <a:srgbClr val="000000"/>
                  </a:outerShdw>
                </a:effectLst>
                <a:latin typeface="Tahoma" pitchFamily="34" charset="0"/>
                <a:cs typeface="B Nazanin" pitchFamily="2" charset="-78"/>
              </a:rPr>
              <a:t>نمودار سطوح مختلف اهداف آموزشی در حیطة روانی _ حرکتی</a:t>
            </a:r>
            <a:endParaRPr kumimoji="0" lang="en-US" sz="3200">
              <a:solidFill>
                <a:srgbClr val="FFFF00"/>
              </a:solidFill>
              <a:effectLst>
                <a:outerShdw blurRad="38100" dist="38100" dir="2700000" algn="tl">
                  <a:srgbClr val="000000"/>
                </a:outerShdw>
              </a:effectLst>
              <a:latin typeface="Tahoma" pitchFamily="34" charset="0"/>
              <a:cs typeface="B Nazanin" pitchFamily="2" charset="-78"/>
            </a:endParaRPr>
          </a:p>
        </p:txBody>
      </p:sp>
      <p:sp>
        <p:nvSpPr>
          <p:cNvPr id="220255" name="Line 95"/>
          <p:cNvSpPr>
            <a:spLocks noChangeShapeType="1"/>
          </p:cNvSpPr>
          <p:nvPr/>
        </p:nvSpPr>
        <p:spPr bwMode="auto">
          <a:xfrm flipH="1" flipV="1">
            <a:off x="2339603" y="230292"/>
            <a:ext cx="6192837" cy="4608513"/>
          </a:xfrm>
          <a:prstGeom prst="line">
            <a:avLst/>
          </a:prstGeom>
          <a:noFill/>
          <a:ln w="76200">
            <a:solidFill>
              <a:schemeClr val="accent1"/>
            </a:solidFill>
            <a:round/>
            <a:headEnd/>
            <a:tailEnd type="triangle" w="med" len="med"/>
          </a:ln>
          <a:effectLst/>
        </p:spPr>
        <p:txBody>
          <a:bodyPr/>
          <a:lstStyle/>
          <a:p>
            <a:pPr algn="r" rtl="1">
              <a:spcBef>
                <a:spcPct val="20000"/>
              </a:spcBef>
              <a:buClr>
                <a:schemeClr val="accent1"/>
              </a:buClr>
              <a:buSzPct val="75000"/>
              <a:buFont typeface="Monotype Sorts" pitchFamily="2" charset="2"/>
              <a:buNone/>
              <a:defRPr/>
            </a:pPr>
            <a:endParaRPr lang="fa-IR">
              <a:effectLst>
                <a:outerShdw blurRad="38100" dist="38100" dir="2700000" algn="tl">
                  <a:srgbClr val="000000">
                    <a:alpha val="43137"/>
                  </a:srgbClr>
                </a:outerShdw>
              </a:effectLst>
            </a:endParaRPr>
          </a:p>
        </p:txBody>
      </p:sp>
      <p:sp>
        <p:nvSpPr>
          <p:cNvPr id="220257" name="Line 97"/>
          <p:cNvSpPr>
            <a:spLocks noChangeShapeType="1"/>
          </p:cNvSpPr>
          <p:nvPr/>
        </p:nvSpPr>
        <p:spPr bwMode="auto">
          <a:xfrm flipV="1">
            <a:off x="323528" y="189260"/>
            <a:ext cx="0" cy="5688012"/>
          </a:xfrm>
          <a:prstGeom prst="line">
            <a:avLst/>
          </a:prstGeom>
          <a:noFill/>
          <a:ln w="76200">
            <a:solidFill>
              <a:schemeClr val="accent1"/>
            </a:solidFill>
            <a:round/>
            <a:headEnd/>
            <a:tailEnd type="triangle" w="med" len="med"/>
          </a:ln>
          <a:effectLst/>
        </p:spPr>
        <p:txBody>
          <a:bodyPr/>
          <a:lstStyle/>
          <a:p>
            <a:pPr algn="r" rtl="1">
              <a:spcBef>
                <a:spcPct val="20000"/>
              </a:spcBef>
              <a:buClr>
                <a:schemeClr val="accent1"/>
              </a:buClr>
              <a:buSzPct val="75000"/>
              <a:buFont typeface="Monotype Sorts" pitchFamily="2" charset="2"/>
              <a:buNone/>
              <a:defRPr/>
            </a:pPr>
            <a:endParaRPr lang="fa-IR">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030800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499"/>
                                          </p:stCondLst>
                                        </p:cTn>
                                        <p:tgtEl>
                                          <p:spTgt spid="220259"/>
                                        </p:tgtEl>
                                        <p:attrNameLst>
                                          <p:attrName>style.visibility</p:attrName>
                                        </p:attrNameLst>
                                      </p:cBhvr>
                                      <p:to>
                                        <p:strVal val="visible"/>
                                      </p:to>
                                    </p:set>
                                  </p:childTnLst>
                                </p:cTn>
                              </p:par>
                            </p:childTnLst>
                          </p:cTn>
                        </p:par>
                        <p:par>
                          <p:cTn id="7" fill="hold" nodeType="afterGroup">
                            <p:stCondLst>
                              <p:cond delay="500"/>
                            </p:stCondLst>
                            <p:childTnLst>
                              <p:par>
                                <p:cTn id="8" presetID="2" presetClass="entr" presetSubtype="4" fill="hold" nodeType="afterEffect">
                                  <p:stCondLst>
                                    <p:cond delay="0"/>
                                  </p:stCondLst>
                                  <p:childTnLst>
                                    <p:set>
                                      <p:cBhvr>
                                        <p:cTn id="9" dur="1" fill="hold">
                                          <p:stCondLst>
                                            <p:cond delay="0"/>
                                          </p:stCondLst>
                                        </p:cTn>
                                        <p:tgtEl>
                                          <p:spTgt spid="220257"/>
                                        </p:tgtEl>
                                        <p:attrNameLst>
                                          <p:attrName>style.visibility</p:attrName>
                                        </p:attrNameLst>
                                      </p:cBhvr>
                                      <p:to>
                                        <p:strVal val="visible"/>
                                      </p:to>
                                    </p:set>
                                    <p:anim calcmode="lin" valueType="num">
                                      <p:cBhvr additive="base">
                                        <p:cTn id="10" dur="500" fill="hold"/>
                                        <p:tgtEl>
                                          <p:spTgt spid="220257"/>
                                        </p:tgtEl>
                                        <p:attrNameLst>
                                          <p:attrName>ppt_x</p:attrName>
                                        </p:attrNameLst>
                                      </p:cBhvr>
                                      <p:tavLst>
                                        <p:tav tm="0">
                                          <p:val>
                                            <p:strVal val="#ppt_x"/>
                                          </p:val>
                                        </p:tav>
                                        <p:tav tm="100000">
                                          <p:val>
                                            <p:strVal val="#ppt_x"/>
                                          </p:val>
                                        </p:tav>
                                      </p:tavLst>
                                    </p:anim>
                                    <p:anim calcmode="lin" valueType="num">
                                      <p:cBhvr additive="base">
                                        <p:cTn id="11" dur="500" fill="hold"/>
                                        <p:tgtEl>
                                          <p:spTgt spid="220257"/>
                                        </p:tgtEl>
                                        <p:attrNameLst>
                                          <p:attrName>ppt_y</p:attrName>
                                        </p:attrNameLst>
                                      </p:cBhvr>
                                      <p:tavLst>
                                        <p:tav tm="0">
                                          <p:val>
                                            <p:strVal val="1+#ppt_h/2"/>
                                          </p:val>
                                        </p:tav>
                                        <p:tav tm="100000">
                                          <p:val>
                                            <p:strVal val="#ppt_y"/>
                                          </p:val>
                                        </p:tav>
                                      </p:tavLst>
                                    </p:anim>
                                  </p:childTnLst>
                                </p:cTn>
                              </p:par>
                            </p:childTnLst>
                          </p:cTn>
                        </p:par>
                        <p:par>
                          <p:cTn id="12" fill="hold" nodeType="afterGroup">
                            <p:stCondLst>
                              <p:cond delay="1000"/>
                            </p:stCondLst>
                            <p:childTnLst>
                              <p:par>
                                <p:cTn id="13" presetID="2" presetClass="entr" presetSubtype="6" fill="hold" nodeType="afterEffect">
                                  <p:stCondLst>
                                    <p:cond delay="0"/>
                                  </p:stCondLst>
                                  <p:childTnLst>
                                    <p:set>
                                      <p:cBhvr>
                                        <p:cTn id="14" dur="1" fill="hold">
                                          <p:stCondLst>
                                            <p:cond delay="0"/>
                                          </p:stCondLst>
                                        </p:cTn>
                                        <p:tgtEl>
                                          <p:spTgt spid="220255"/>
                                        </p:tgtEl>
                                        <p:attrNameLst>
                                          <p:attrName>style.visibility</p:attrName>
                                        </p:attrNameLst>
                                      </p:cBhvr>
                                      <p:to>
                                        <p:strVal val="visible"/>
                                      </p:to>
                                    </p:set>
                                    <p:anim calcmode="lin" valueType="num">
                                      <p:cBhvr additive="base">
                                        <p:cTn id="15" dur="500" fill="hold"/>
                                        <p:tgtEl>
                                          <p:spTgt spid="220255"/>
                                        </p:tgtEl>
                                        <p:attrNameLst>
                                          <p:attrName>ppt_x</p:attrName>
                                        </p:attrNameLst>
                                      </p:cBhvr>
                                      <p:tavLst>
                                        <p:tav tm="0">
                                          <p:val>
                                            <p:strVal val="1+#ppt_w/2"/>
                                          </p:val>
                                        </p:tav>
                                        <p:tav tm="100000">
                                          <p:val>
                                            <p:strVal val="#ppt_x"/>
                                          </p:val>
                                        </p:tav>
                                      </p:tavLst>
                                    </p:anim>
                                    <p:anim calcmode="lin" valueType="num">
                                      <p:cBhvr additive="base">
                                        <p:cTn id="16" dur="500" fill="hold"/>
                                        <p:tgtEl>
                                          <p:spTgt spid="220255"/>
                                        </p:tgtEl>
                                        <p:attrNameLst>
                                          <p:attrName>ppt_y</p:attrName>
                                        </p:attrNameLst>
                                      </p:cBhvr>
                                      <p:tavLst>
                                        <p:tav tm="0">
                                          <p:val>
                                            <p:strVal val="1+#ppt_h/2"/>
                                          </p:val>
                                        </p:tav>
                                        <p:tav tm="100000">
                                          <p:val>
                                            <p:strVal val="#ppt_y"/>
                                          </p:val>
                                        </p:tav>
                                      </p:tavLst>
                                    </p:anim>
                                  </p:childTnLst>
                                </p:cTn>
                              </p:par>
                            </p:childTnLst>
                          </p:cTn>
                        </p:par>
                        <p:par>
                          <p:cTn id="17" fill="hold" nodeType="afterGroup">
                            <p:stCondLst>
                              <p:cond delay="1500"/>
                            </p:stCondLst>
                            <p:childTnLst>
                              <p:par>
                                <p:cTn id="18" presetID="1" presetClass="entr" presetSubtype="0" fill="hold" grpId="0" nodeType="afterEffect">
                                  <p:stCondLst>
                                    <p:cond delay="0"/>
                                  </p:stCondLst>
                                  <p:childTnLst>
                                    <p:set>
                                      <p:cBhvr>
                                        <p:cTn id="19" dur="1" fill="hold">
                                          <p:stCondLst>
                                            <p:cond delay="499"/>
                                          </p:stCondLst>
                                        </p:cTn>
                                        <p:tgtEl>
                                          <p:spTgt spid="2202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254" grpId="0" autoUpdateAnimBg="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029287E6-807C-4DBD-AD2A-C055FEA2A601}" type="slidenum">
              <a:rPr kumimoji="0" lang="ar-SA" altLang="en-US" sz="1400">
                <a:latin typeface="Arial Narrow" panose="020B0606020202030204" pitchFamily="34" charset="0"/>
              </a:rPr>
              <a:pPr>
                <a:spcBef>
                  <a:spcPct val="50000"/>
                </a:spcBef>
                <a:buClrTx/>
                <a:buSzTx/>
                <a:buFontTx/>
                <a:buNone/>
              </a:pPr>
              <a:t>107</a:t>
            </a:fld>
            <a:endParaRPr kumimoji="0" lang="en-US" altLang="en-US" sz="1400">
              <a:latin typeface="Arial Narrow" panose="020B0606020202030204" pitchFamily="34" charset="0"/>
            </a:endParaRPr>
          </a:p>
        </p:txBody>
      </p:sp>
      <p:sp>
        <p:nvSpPr>
          <p:cNvPr id="221187" name="Rectangle 3"/>
          <p:cNvSpPr>
            <a:spLocks noGrp="1" noChangeArrowheads="1"/>
          </p:cNvSpPr>
          <p:nvPr>
            <p:ph type="body" idx="1"/>
          </p:nvPr>
        </p:nvSpPr>
        <p:spPr>
          <a:xfrm>
            <a:off x="755576" y="764704"/>
            <a:ext cx="7272808" cy="4752528"/>
          </a:xfrm>
        </p:spPr>
        <p:txBody>
          <a:bodyPr>
            <a:normAutofit/>
          </a:bodyPr>
          <a:lstStyle/>
          <a:p>
            <a:pPr marL="609600" indent="-609600" algn="just" rtl="1">
              <a:buClr>
                <a:srgbClr val="00FFFF"/>
              </a:buClr>
              <a:buSzPct val="90000"/>
              <a:buFont typeface="Wingdings" pitchFamily="2" charset="2"/>
              <a:buAutoNum type="arabicParenR"/>
              <a:defRPr/>
            </a:pPr>
            <a:r>
              <a:rPr lang="fa-IR" sz="4400" dirty="0" smtClean="0">
                <a:solidFill>
                  <a:srgbClr val="FF0000"/>
                </a:solidFill>
                <a:cs typeface="B Nazanin" pitchFamily="2" charset="-78"/>
              </a:rPr>
              <a:t>مشاهده و تقلید :</a:t>
            </a:r>
            <a:r>
              <a:rPr lang="fa-IR" sz="3600" dirty="0" smtClean="0">
                <a:solidFill>
                  <a:srgbClr val="FF0000"/>
                </a:solidFill>
                <a:cs typeface="B Nazanin" pitchFamily="2" charset="-78"/>
              </a:rPr>
              <a:t> </a:t>
            </a:r>
            <a:r>
              <a:rPr lang="fa-IR" sz="3600" dirty="0" smtClean="0">
                <a:cs typeface="B Nazanin" pitchFamily="2" charset="-78"/>
              </a:rPr>
              <a:t>در این مرحله شاگرد به مشاهدة رفتار مربی ، که مشغول انجام مهارت مورد نظر است می پردازد .</a:t>
            </a:r>
          </a:p>
          <a:p>
            <a:pPr marL="609600" indent="-609600" algn="just" rtl="1">
              <a:buClr>
                <a:srgbClr val="00FFFF"/>
              </a:buClr>
              <a:buSzPct val="90000"/>
              <a:buFont typeface="Wingdings" pitchFamily="2" charset="2"/>
              <a:buAutoNum type="arabicParenR"/>
              <a:defRPr/>
            </a:pPr>
            <a:r>
              <a:rPr lang="fa-IR" sz="4400" dirty="0" smtClean="0">
                <a:solidFill>
                  <a:srgbClr val="FF0000"/>
                </a:solidFill>
                <a:cs typeface="B Nazanin" pitchFamily="2" charset="-78"/>
              </a:rPr>
              <a:t>اجرای عمل بدون کمک :</a:t>
            </a:r>
            <a:r>
              <a:rPr lang="fa-IR" sz="3600" dirty="0" smtClean="0">
                <a:solidFill>
                  <a:srgbClr val="FF0000"/>
                </a:solidFill>
                <a:cs typeface="B Nazanin" pitchFamily="2" charset="-78"/>
              </a:rPr>
              <a:t> </a:t>
            </a:r>
            <a:r>
              <a:rPr lang="fa-IR" sz="3600" dirty="0" smtClean="0">
                <a:cs typeface="B Nazanin" pitchFamily="2" charset="-78"/>
              </a:rPr>
              <a:t>در این مرحله میزان وابستگی شاگرد به مربی بسیار ناچیز است و نیازی به یاری مستقیم مربی نیست .</a:t>
            </a:r>
            <a:endParaRPr lang="en-US" sz="3600" dirty="0" smtClean="0">
              <a:cs typeface="B Nazanin" pitchFamily="2" charset="-78"/>
            </a:endParaRPr>
          </a:p>
        </p:txBody>
      </p:sp>
    </p:spTree>
    <p:extLst>
      <p:ext uri="{BB962C8B-B14F-4D97-AF65-F5344CB8AC3E}">
        <p14:creationId xmlns:p14="http://schemas.microsoft.com/office/powerpoint/2010/main" val="1011891796"/>
      </p:ext>
    </p:extLst>
  </p:cSld>
  <p:clrMapOvr>
    <a:masterClrMapping/>
  </p:clrMapOvr>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E0886D3A-9339-47C1-93F1-89C7D3B1596F}" type="slidenum">
              <a:rPr kumimoji="0" lang="ar-SA" altLang="en-US" sz="1400">
                <a:latin typeface="Arial Narrow" panose="020B0606020202030204" pitchFamily="34" charset="0"/>
              </a:rPr>
              <a:pPr>
                <a:spcBef>
                  <a:spcPct val="50000"/>
                </a:spcBef>
                <a:buClrTx/>
                <a:buSzTx/>
                <a:buFontTx/>
                <a:buNone/>
              </a:pPr>
              <a:t>108</a:t>
            </a:fld>
            <a:endParaRPr kumimoji="0" lang="en-US" altLang="en-US" sz="1400">
              <a:latin typeface="Arial Narrow" panose="020B0606020202030204" pitchFamily="34" charset="0"/>
            </a:endParaRPr>
          </a:p>
        </p:txBody>
      </p:sp>
      <p:sp>
        <p:nvSpPr>
          <p:cNvPr id="222211" name="Rectangle 3"/>
          <p:cNvSpPr>
            <a:spLocks noGrp="1" noChangeArrowheads="1"/>
          </p:cNvSpPr>
          <p:nvPr>
            <p:ph type="body" idx="1"/>
          </p:nvPr>
        </p:nvSpPr>
        <p:spPr>
          <a:xfrm>
            <a:off x="611560" y="1052736"/>
            <a:ext cx="7993062" cy="4751388"/>
          </a:xfrm>
        </p:spPr>
        <p:txBody>
          <a:bodyPr/>
          <a:lstStyle/>
          <a:p>
            <a:pPr marL="609600" indent="-609600" algn="justLow" rtl="1">
              <a:lnSpc>
                <a:spcPct val="90000"/>
              </a:lnSpc>
              <a:buClr>
                <a:srgbClr val="00FFFF"/>
              </a:buClr>
              <a:buSzPct val="90000"/>
              <a:buFont typeface="Wingdings" pitchFamily="2" charset="2"/>
              <a:buAutoNum type="arabicParenR" startAt="3"/>
              <a:defRPr/>
            </a:pPr>
            <a:r>
              <a:rPr lang="fa-IR" sz="4400" dirty="0" smtClean="0">
                <a:solidFill>
                  <a:srgbClr val="FF0000"/>
                </a:solidFill>
                <a:cs typeface="B Nazanin" pitchFamily="2" charset="-78"/>
              </a:rPr>
              <a:t>دقت در عمل :</a:t>
            </a:r>
            <a:r>
              <a:rPr lang="fa-IR" sz="3600" dirty="0" smtClean="0">
                <a:solidFill>
                  <a:srgbClr val="FF0000"/>
                </a:solidFill>
                <a:cs typeface="B Nazanin" pitchFamily="2" charset="-78"/>
              </a:rPr>
              <a:t> </a:t>
            </a:r>
            <a:r>
              <a:rPr lang="fa-IR" sz="3600" dirty="0" smtClean="0">
                <a:cs typeface="B Nazanin" pitchFamily="2" charset="-78"/>
              </a:rPr>
              <a:t>در این مرحله شاگرد کار را با دقت ، سرعت و ظرافت انجام می دهد و توانایی کنترل اعمال خود را بر حسب نیاز ها پیدا می کند .</a:t>
            </a:r>
          </a:p>
          <a:p>
            <a:pPr marL="609600" indent="-609600" algn="justLow" rtl="1">
              <a:lnSpc>
                <a:spcPct val="90000"/>
              </a:lnSpc>
              <a:buClr>
                <a:srgbClr val="00FFFF"/>
              </a:buClr>
              <a:buSzPct val="90000"/>
              <a:buFont typeface="Wingdings" pitchFamily="2" charset="2"/>
              <a:buAutoNum type="arabicParenR" startAt="3"/>
              <a:defRPr/>
            </a:pPr>
            <a:r>
              <a:rPr lang="fa-IR" sz="4400" dirty="0" smtClean="0">
                <a:solidFill>
                  <a:srgbClr val="FF0000"/>
                </a:solidFill>
                <a:cs typeface="B Nazanin" pitchFamily="2" charset="-78"/>
              </a:rPr>
              <a:t>هماهنگی حرکات :</a:t>
            </a:r>
            <a:r>
              <a:rPr lang="fa-IR" sz="3600" dirty="0" smtClean="0">
                <a:solidFill>
                  <a:srgbClr val="FF0000"/>
                </a:solidFill>
                <a:cs typeface="B Nazanin" pitchFamily="2" charset="-78"/>
              </a:rPr>
              <a:t> </a:t>
            </a:r>
            <a:r>
              <a:rPr lang="fa-IR" sz="3600" dirty="0" smtClean="0">
                <a:cs typeface="B Nazanin" pitchFamily="2" charset="-78"/>
              </a:rPr>
              <a:t>یعنی برقراری هماهنگی بین مجموعه ای از اعمال با رعایت نظم و کارایی لوازم .</a:t>
            </a:r>
          </a:p>
          <a:p>
            <a:pPr marL="609600" indent="-609600" algn="justLow" rtl="1">
              <a:lnSpc>
                <a:spcPct val="90000"/>
              </a:lnSpc>
              <a:buClr>
                <a:srgbClr val="00FFFF"/>
              </a:buClr>
              <a:buSzPct val="90000"/>
              <a:buFont typeface="Wingdings" pitchFamily="2" charset="2"/>
              <a:buAutoNum type="arabicParenR" startAt="3"/>
              <a:defRPr/>
            </a:pPr>
            <a:r>
              <a:rPr lang="fa-IR" sz="4400" dirty="0" smtClean="0">
                <a:solidFill>
                  <a:srgbClr val="FF0000"/>
                </a:solidFill>
                <a:cs typeface="B Nazanin" pitchFamily="2" charset="-78"/>
              </a:rPr>
              <a:t>عادی شدن عمل :</a:t>
            </a:r>
            <a:r>
              <a:rPr lang="fa-IR" sz="3600" dirty="0" smtClean="0">
                <a:solidFill>
                  <a:srgbClr val="FF0000"/>
                </a:solidFill>
                <a:cs typeface="B Nazanin" pitchFamily="2" charset="-78"/>
              </a:rPr>
              <a:t> </a:t>
            </a:r>
            <a:r>
              <a:rPr lang="fa-IR" sz="3600" dirty="0" smtClean="0">
                <a:cs typeface="B Nazanin" pitchFamily="2" charset="-78"/>
              </a:rPr>
              <a:t>در این مرحله شاگرد به طور خودکار به انجام دادن کارهای دقیق و موزون عادت می کند</a:t>
            </a:r>
            <a:r>
              <a:rPr lang="fa-IR" dirty="0" smtClean="0">
                <a:cs typeface="B Nazanin" pitchFamily="2" charset="-78"/>
              </a:rPr>
              <a:t> .</a:t>
            </a:r>
            <a:endParaRPr lang="en-US" dirty="0" smtClean="0">
              <a:cs typeface="B Nazanin" pitchFamily="2" charset="-78"/>
            </a:endParaRPr>
          </a:p>
        </p:txBody>
      </p:sp>
    </p:spTree>
    <p:extLst>
      <p:ext uri="{BB962C8B-B14F-4D97-AF65-F5344CB8AC3E}">
        <p14:creationId xmlns:p14="http://schemas.microsoft.com/office/powerpoint/2010/main" val="2628064831"/>
      </p:ext>
    </p:extLst>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76672"/>
            <a:ext cx="7787208" cy="5997280"/>
          </a:xfrm>
        </p:spPr>
        <p:txBody>
          <a:bodyPr>
            <a:normAutofit lnSpcReduction="10000"/>
          </a:bodyPr>
          <a:lstStyle/>
          <a:p>
            <a:pPr>
              <a:buNone/>
            </a:pPr>
            <a:r>
              <a:rPr lang="fa-IR" b="1" dirty="0" smtClean="0">
                <a:cs typeface="B Nazanin" pitchFamily="2" charset="-78"/>
              </a:rPr>
              <a:t>مرحله اول : تحليل و تنظيم هدفهاي آموزشي</a:t>
            </a:r>
            <a:r>
              <a:rPr lang="fa-IR" dirty="0" smtClean="0">
                <a:cs typeface="B Nazanin" pitchFamily="2" charset="-78"/>
              </a:rPr>
              <a:t/>
            </a:r>
            <a:br>
              <a:rPr lang="fa-IR" dirty="0" smtClean="0">
                <a:cs typeface="B Nazanin" pitchFamily="2" charset="-78"/>
              </a:rPr>
            </a:br>
            <a:r>
              <a:rPr lang="fa-IR" dirty="0" smtClean="0">
                <a:cs typeface="B Nazanin" pitchFamily="2" charset="-78"/>
              </a:rPr>
              <a:t>هدفهاي آموزشي، بيان کننده ي وضعيت مطلوب در يک رويداد آموزشي هستند. هدفهاي خوب تنظيم شده حداقل بايد داراي چهار ويژگي زير باشند: </a:t>
            </a:r>
            <a:br>
              <a:rPr lang="fa-IR" dirty="0" smtClean="0">
                <a:cs typeface="B Nazanin" pitchFamily="2" charset="-78"/>
              </a:rPr>
            </a:br>
            <a:r>
              <a:rPr lang="fa-IR" dirty="0" smtClean="0">
                <a:cs typeface="B Nazanin" pitchFamily="2" charset="-78"/>
              </a:rPr>
              <a:t>1. </a:t>
            </a:r>
            <a:r>
              <a:rPr lang="fa-IR" smtClean="0">
                <a:cs typeface="B Nazanin" pitchFamily="2" charset="-78"/>
              </a:rPr>
              <a:t>دانش آموز </a:t>
            </a:r>
            <a:r>
              <a:rPr lang="fa-IR" dirty="0" smtClean="0">
                <a:cs typeface="B Nazanin" pitchFamily="2" charset="-78"/>
              </a:rPr>
              <a:t>محور باشند؛ يعني بر اساس فعاليت هاي دانش آموزان تنظيم شوند. </a:t>
            </a:r>
            <a:br>
              <a:rPr lang="fa-IR" dirty="0" smtClean="0">
                <a:cs typeface="B Nazanin" pitchFamily="2" charset="-78"/>
              </a:rPr>
            </a:br>
            <a:r>
              <a:rPr lang="fa-IR" dirty="0" smtClean="0">
                <a:cs typeface="B Nazanin" pitchFamily="2" charset="-78"/>
              </a:rPr>
              <a:t>2. توصيفي از نتايج يادگيري باشند. </a:t>
            </a:r>
            <a:br>
              <a:rPr lang="fa-IR" dirty="0" smtClean="0">
                <a:cs typeface="B Nazanin" pitchFamily="2" charset="-78"/>
              </a:rPr>
            </a:br>
            <a:r>
              <a:rPr lang="fa-IR" dirty="0" smtClean="0">
                <a:cs typeface="B Nazanin" pitchFamily="2" charset="-78"/>
              </a:rPr>
              <a:t>3. صريح، روشن و قابل فهم باشند. (رفتار گرا)</a:t>
            </a:r>
            <a:br>
              <a:rPr lang="fa-IR" dirty="0" smtClean="0">
                <a:cs typeface="B Nazanin" pitchFamily="2" charset="-78"/>
              </a:rPr>
            </a:br>
            <a:r>
              <a:rPr lang="fa-IR" dirty="0" smtClean="0">
                <a:cs typeface="B Nazanin" pitchFamily="2" charset="-78"/>
              </a:rPr>
              <a:t>4. قابل مشاهده و اندازه گيري باشند. (رفتار گرا)</a:t>
            </a:r>
          </a:p>
          <a:p>
            <a:pPr>
              <a:buNone/>
            </a:pPr>
            <a:endParaRPr lang="fa-IR" dirty="0" smtClean="0">
              <a:cs typeface="B Nazanin" pitchFamily="2" charset="-78"/>
            </a:endParaRPr>
          </a:p>
          <a:p>
            <a:pPr algn="just">
              <a:buNone/>
            </a:pPr>
            <a:r>
              <a:rPr lang="fa-IR" b="1" dirty="0" smtClean="0">
                <a:cs typeface="B Nazanin" pitchFamily="2" charset="-78"/>
              </a:rPr>
              <a:t>مراحل نگارش هدفهاي آموزشي</a:t>
            </a:r>
            <a:endParaRPr lang="fa-IR" dirty="0" smtClean="0">
              <a:cs typeface="B Nazanin" pitchFamily="2" charset="-78"/>
            </a:endParaRPr>
          </a:p>
          <a:p>
            <a:pPr algn="just"/>
            <a:r>
              <a:rPr lang="fa-IR" dirty="0" smtClean="0">
                <a:cs typeface="B Nazanin" pitchFamily="2" charset="-78"/>
              </a:rPr>
              <a:t>براي نگارش هدفهاي آموزشي، چهار مرحله ي اساسي بايد طي شود. اگرچه اين چهار مرحله، تسلسلي و پيوسته هستند؛ اما در فرآيند طراحي، الزاماً چنين نيستند، زيرا طراح، پس از نوشتن هر مرحله ممکن است مجدداًً به عقب برگردد و به بازنگري اهداف نوشته شده بپردازد و به اصلاح و بازنويسي آنها اقدام کند. مراحل نگارش هدفهاي آموزشي عبارتند از:</a:t>
            </a:r>
          </a:p>
          <a:p>
            <a:pPr algn="just">
              <a:buNone/>
            </a:pPr>
            <a:r>
              <a:rPr lang="fa-IR" dirty="0" smtClean="0">
                <a:cs typeface="B Nazanin" pitchFamily="2" charset="-78"/>
              </a:rPr>
              <a:t> </a:t>
            </a:r>
            <a:br>
              <a:rPr lang="fa-IR" dirty="0" smtClean="0">
                <a:cs typeface="B Nazanin" pitchFamily="2" charset="-78"/>
              </a:rPr>
            </a:br>
            <a:endParaRPr lang="fa-IR" dirty="0" smtClean="0">
              <a:cs typeface="B Nazanin" pitchFamily="2" charset="-78"/>
            </a:endParaRPr>
          </a:p>
          <a:p>
            <a:pPr>
              <a:buNone/>
            </a:pP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21B31800-E541-4DFD-BF5D-D1E6518970D0}" type="slidenum">
              <a:rPr kumimoji="0" lang="ar-SA" altLang="en-US" sz="1400">
                <a:latin typeface="Arial Narrow" panose="020B0606020202030204" pitchFamily="34" charset="0"/>
              </a:rPr>
              <a:pPr>
                <a:spcBef>
                  <a:spcPct val="50000"/>
                </a:spcBef>
                <a:buClrTx/>
                <a:buSzTx/>
                <a:buFontTx/>
                <a:buNone/>
              </a:pPr>
              <a:t>11</a:t>
            </a:fld>
            <a:endParaRPr kumimoji="0" lang="en-US" altLang="en-US" sz="1400">
              <a:latin typeface="Arial Narrow" panose="020B0606020202030204" pitchFamily="34" charset="0"/>
            </a:endParaRPr>
          </a:p>
        </p:txBody>
      </p:sp>
      <p:sp>
        <p:nvSpPr>
          <p:cNvPr id="66562" name="Rectangle 2"/>
          <p:cNvSpPr>
            <a:spLocks noGrp="1" noChangeArrowheads="1"/>
          </p:cNvSpPr>
          <p:nvPr>
            <p:ph type="title"/>
          </p:nvPr>
        </p:nvSpPr>
        <p:spPr/>
        <p:txBody>
          <a:bodyPr>
            <a:normAutofit/>
          </a:bodyPr>
          <a:lstStyle/>
          <a:p>
            <a:pPr algn="r" rtl="1">
              <a:defRPr/>
            </a:pPr>
            <a:r>
              <a:rPr lang="fa-IR" sz="5400" dirty="0" smtClean="0">
                <a:solidFill>
                  <a:schemeClr val="accent1">
                    <a:lumMod val="75000"/>
                  </a:schemeClr>
                </a:solidFill>
                <a:cs typeface="B Nazanin" pitchFamily="2" charset="-78"/>
              </a:rPr>
              <a:t>عوامل مؤثر در یادگیری :</a:t>
            </a:r>
            <a:endParaRPr lang="en-US" sz="5400" dirty="0" smtClean="0">
              <a:solidFill>
                <a:schemeClr val="accent1">
                  <a:lumMod val="75000"/>
                </a:schemeClr>
              </a:solidFill>
              <a:cs typeface="B Nazanin" pitchFamily="2" charset="-78"/>
            </a:endParaRPr>
          </a:p>
        </p:txBody>
      </p:sp>
      <p:sp>
        <p:nvSpPr>
          <p:cNvPr id="66563" name="Rectangle 3"/>
          <p:cNvSpPr>
            <a:spLocks noGrp="1" noChangeArrowheads="1"/>
          </p:cNvSpPr>
          <p:nvPr>
            <p:ph type="body" sz="half" idx="1"/>
          </p:nvPr>
        </p:nvSpPr>
        <p:spPr>
          <a:xfrm>
            <a:off x="395536" y="2132856"/>
            <a:ext cx="4038600" cy="4114800"/>
          </a:xfrm>
        </p:spPr>
        <p:txBody>
          <a:bodyPr/>
          <a:lstStyle/>
          <a:p>
            <a:pPr marL="609600" indent="-609600" algn="r" rtl="1">
              <a:buClr>
                <a:srgbClr val="00FFFF"/>
              </a:buClr>
              <a:buSzPct val="90000"/>
              <a:buFont typeface="Wingdings" pitchFamily="2" charset="2"/>
              <a:buAutoNum type="arabicParenR" startAt="5"/>
              <a:defRPr/>
            </a:pPr>
            <a:r>
              <a:rPr lang="fa-IR" sz="4400" dirty="0" smtClean="0">
                <a:cs typeface="B Nazanin" pitchFamily="2" charset="-78"/>
              </a:rPr>
              <a:t>روش تدریس معلم</a:t>
            </a:r>
          </a:p>
          <a:p>
            <a:pPr marL="609600" indent="-609600" algn="r" rtl="1">
              <a:buClr>
                <a:srgbClr val="00FFFF"/>
              </a:buClr>
              <a:buSzPct val="90000"/>
              <a:buFont typeface="Wingdings" pitchFamily="2" charset="2"/>
              <a:buAutoNum type="arabicParenR" startAt="5"/>
              <a:defRPr/>
            </a:pPr>
            <a:r>
              <a:rPr lang="fa-IR" sz="4400" dirty="0" smtClean="0">
                <a:cs typeface="B Nazanin" pitchFamily="2" charset="-78"/>
              </a:rPr>
              <a:t>رابطه کل و جزء</a:t>
            </a:r>
          </a:p>
          <a:p>
            <a:pPr marL="609600" indent="-609600" algn="r" rtl="1">
              <a:buClr>
                <a:srgbClr val="00FFFF"/>
              </a:buClr>
              <a:buSzPct val="90000"/>
              <a:buFont typeface="Wingdings" pitchFamily="2" charset="2"/>
              <a:buAutoNum type="arabicParenR" startAt="5"/>
              <a:defRPr/>
            </a:pPr>
            <a:r>
              <a:rPr lang="fa-IR" sz="4400" dirty="0" smtClean="0">
                <a:cs typeface="B Nazanin" pitchFamily="2" charset="-78"/>
              </a:rPr>
              <a:t>تمرین وتکرار</a:t>
            </a:r>
            <a:endParaRPr lang="en-US" sz="4400" dirty="0" smtClean="0">
              <a:cs typeface="B Nazanin" pitchFamily="2" charset="-78"/>
            </a:endParaRPr>
          </a:p>
        </p:txBody>
      </p:sp>
      <p:sp>
        <p:nvSpPr>
          <p:cNvPr id="66564" name="Rectangle 4"/>
          <p:cNvSpPr>
            <a:spLocks noGrp="1" noChangeArrowheads="1"/>
          </p:cNvSpPr>
          <p:nvPr>
            <p:ph type="body" sz="half" idx="2"/>
          </p:nvPr>
        </p:nvSpPr>
        <p:spPr>
          <a:xfrm>
            <a:off x="4427786" y="2122488"/>
            <a:ext cx="4038600" cy="4114800"/>
          </a:xfrm>
        </p:spPr>
        <p:txBody>
          <a:bodyPr/>
          <a:lstStyle/>
          <a:p>
            <a:pPr marL="533400" indent="-533400" algn="r" rtl="1">
              <a:buClr>
                <a:srgbClr val="00FFFF"/>
              </a:buClr>
              <a:buSzPct val="90000"/>
              <a:buFont typeface="Wingdings" pitchFamily="2" charset="2"/>
              <a:buAutoNum type="arabicParenR"/>
              <a:defRPr/>
            </a:pPr>
            <a:r>
              <a:rPr lang="fa-IR" sz="4800" dirty="0" smtClean="0">
                <a:cs typeface="B Nazanin" pitchFamily="2" charset="-78"/>
              </a:rPr>
              <a:t>آمادگی </a:t>
            </a:r>
          </a:p>
          <a:p>
            <a:pPr marL="533400" indent="-533400" algn="r" rtl="1">
              <a:buClr>
                <a:srgbClr val="00FFFF"/>
              </a:buClr>
              <a:buSzPct val="90000"/>
              <a:buFont typeface="Wingdings" pitchFamily="2" charset="2"/>
              <a:buAutoNum type="arabicParenR"/>
              <a:defRPr/>
            </a:pPr>
            <a:r>
              <a:rPr lang="fa-IR" sz="4800" dirty="0" smtClean="0">
                <a:cs typeface="B Nazanin" pitchFamily="2" charset="-78"/>
              </a:rPr>
              <a:t>انگیزه و هدف</a:t>
            </a:r>
          </a:p>
          <a:p>
            <a:pPr marL="533400" indent="-533400" algn="r" rtl="1">
              <a:buClr>
                <a:srgbClr val="00FFFF"/>
              </a:buClr>
              <a:buSzPct val="90000"/>
              <a:buFont typeface="Wingdings" pitchFamily="2" charset="2"/>
              <a:buAutoNum type="arabicParenR"/>
              <a:defRPr/>
            </a:pPr>
            <a:r>
              <a:rPr lang="fa-IR" sz="4800" dirty="0" smtClean="0">
                <a:cs typeface="B Nazanin" pitchFamily="2" charset="-78"/>
              </a:rPr>
              <a:t>تجارب گذشته</a:t>
            </a:r>
          </a:p>
          <a:p>
            <a:pPr marL="533400" indent="-533400" algn="r" rtl="1">
              <a:buClr>
                <a:srgbClr val="00FFFF"/>
              </a:buClr>
              <a:buSzPct val="90000"/>
              <a:buFont typeface="Wingdings" pitchFamily="2" charset="2"/>
              <a:buAutoNum type="arabicParenR"/>
              <a:defRPr/>
            </a:pPr>
            <a:r>
              <a:rPr lang="fa-IR" sz="4800" dirty="0" smtClean="0">
                <a:cs typeface="B Nazanin" pitchFamily="2" charset="-78"/>
              </a:rPr>
              <a:t>موقعیت و محیط </a:t>
            </a:r>
          </a:p>
          <a:p>
            <a:pPr marL="533400" indent="-533400">
              <a:defRPr/>
            </a:pPr>
            <a:endParaRPr lang="en-US" sz="4000" dirty="0" smtClean="0"/>
          </a:p>
        </p:txBody>
      </p:sp>
    </p:spTree>
    <p:extLst>
      <p:ext uri="{BB962C8B-B14F-4D97-AF65-F5344CB8AC3E}">
        <p14:creationId xmlns:p14="http://schemas.microsoft.com/office/powerpoint/2010/main" val="170798035"/>
      </p:ext>
    </p:extLst>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8003232" cy="6192688"/>
          </a:xfrm>
        </p:spPr>
        <p:txBody>
          <a:bodyPr>
            <a:normAutofit/>
          </a:bodyPr>
          <a:lstStyle/>
          <a:p>
            <a:pPr algn="just">
              <a:buNone/>
            </a:pPr>
            <a:r>
              <a:rPr lang="fa-IR" b="1" dirty="0" smtClean="0">
                <a:cs typeface="B Nazanin" pitchFamily="2" charset="-78"/>
              </a:rPr>
              <a:t>الف – تعيين هدفهاي کلي [</a:t>
            </a:r>
            <a:r>
              <a:rPr lang="en-US" b="1" dirty="0" smtClean="0">
                <a:cs typeface="B Nazanin" pitchFamily="2" charset="-78"/>
              </a:rPr>
              <a:t>[Goals </a:t>
            </a:r>
            <a:r>
              <a:rPr lang="fa-IR" b="1" dirty="0" smtClean="0">
                <a:cs typeface="B Nazanin" pitchFamily="2" charset="-78"/>
              </a:rPr>
              <a:t>آموزشي:</a:t>
            </a:r>
          </a:p>
          <a:p>
            <a:pPr algn="just">
              <a:buNone/>
            </a:pPr>
            <a:r>
              <a:rPr lang="fa-IR" dirty="0" smtClean="0">
                <a:cs typeface="B Nazanin" pitchFamily="2" charset="-78"/>
              </a:rPr>
              <a:t>هدفهاي کلي آموزشي، اهدافي هستند که در پايان يک دوره يا جلسه ي آموزشي بايد تحقق يابند. اين دسته از اهداف، معمولاً به صورت عبارتهاي کلي مطرح مي شوند؛ مثلاً اگر بگوييم پس از مطالعه اين فصل «معلمان بايد با طراحي آموزشي آشنا شوند»، در واقع يک هدف کلي را بيان کرده ايم. هدفهاي کلي آموزشي، معمولاً به علت عدم صراحت مبهم و قابل تعبير و تفسير هستند و در مدت زمان بيشتري تحقق خواهند يافت و به دليل اينکه جهت عمومي فعاليتها را تعيين مي کنند، هدفهاي پرارزشي هستند، زيرا از طريق هدفهاي کلي آموزشي مي توان هدفهاي جزئي، رفتاري و فعاليت هاي آموزشي را مشخص کرد و به آنها جهت و هماهنگي لازم بخشيد.</a:t>
            </a:r>
          </a:p>
          <a:p>
            <a:pPr algn="just">
              <a:buNone/>
            </a:pPr>
            <a:r>
              <a:rPr lang="fa-IR" dirty="0" smtClean="0">
                <a:cs typeface="B Nazanin" pitchFamily="2" charset="-78"/>
              </a:rPr>
              <a:t>به عنوان مثال: براي رسيدن به اين هدف کلي که «معلمان با طراحي آموزشي آشنا شوند»، بايد تمام مراحل طراحي و فعاليت هايي که لازم است در مراحل اجرا دانش آموزان انجام دهند، به طور واضح و صريح مشخص شوند، در غير اين صورت هدف کلي، هرگز تحقق نخواهد يافت.</a:t>
            </a:r>
          </a:p>
          <a:p>
            <a:pPr algn="just">
              <a:buNone/>
            </a:pPr>
            <a:r>
              <a:rPr lang="fa-IR" dirty="0" smtClean="0">
                <a:cs typeface="B Nazanin" pitchFamily="2" charset="-78"/>
              </a:rPr>
              <a:t>  </a:t>
            </a:r>
            <a:br>
              <a:rPr lang="fa-IR" dirty="0" smtClean="0">
                <a:cs typeface="B Nazanin" pitchFamily="2" charset="-78"/>
              </a:rPr>
            </a:b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7931224" cy="6069288"/>
          </a:xfrm>
        </p:spPr>
        <p:txBody>
          <a:bodyPr/>
          <a:lstStyle/>
          <a:p>
            <a:pPr algn="just">
              <a:buNone/>
            </a:pPr>
            <a:r>
              <a:rPr lang="fa-IR" b="1" dirty="0" smtClean="0">
                <a:cs typeface="B Nazanin" pitchFamily="2" charset="-78"/>
              </a:rPr>
              <a:t>ب - تبديل هدف کلي به اهداف جزئي[</a:t>
            </a:r>
            <a:r>
              <a:rPr lang="en-US" dirty="0" smtClean="0">
                <a:cs typeface="B Nazanin" pitchFamily="2" charset="-78"/>
              </a:rPr>
              <a:t> [</a:t>
            </a:r>
            <a:r>
              <a:rPr lang="en-US" dirty="0" err="1" smtClean="0">
                <a:cs typeface="B Nazanin" pitchFamily="2" charset="-78"/>
              </a:rPr>
              <a:t>Subgoals</a:t>
            </a:r>
            <a:endParaRPr lang="en-US" dirty="0" smtClean="0">
              <a:cs typeface="B Nazanin" pitchFamily="2" charset="-78"/>
            </a:endParaRPr>
          </a:p>
          <a:p>
            <a:pPr algn="just">
              <a:buNone/>
            </a:pPr>
            <a:r>
              <a:rPr lang="fa-IR" dirty="0" smtClean="0">
                <a:cs typeface="B Nazanin" pitchFamily="2" charset="-78"/>
              </a:rPr>
              <a:t>هدفهاي جزئي از تجزيه هدفهاي کلي به دست مي آيند و مراحل رسيدن به هدفهاي کلي را مشخص مي کنند، به همين دليل، نسبت به هدفهاي کلي محدودتر و مشخص تر و نسبت به هدفهاي رفتاري، داراي جامعيت و شمول بيشتري هستند. هدفهاي جزئي، همچون هدفهاي کلي اغلب به صورت افعال کلي و مبهم نوشته مي شوند و خود نيز ممکن است قابل تجزيه به هدفهاي جزئي ريزتر باشند. ساده ترين راه نوشتن اهداف کلي و جزئي در فرآيند آموزش اين است که بر اساس موضوع اصلي درس، هدف کلي نوشته شود و بر اساس عناوين فرعي درس، اهداف جزئي تنظيم گردند. </a:t>
            </a:r>
          </a:p>
          <a:p>
            <a:pPr algn="just"/>
            <a:r>
              <a:rPr lang="fa-IR" dirty="0" smtClean="0">
                <a:cs typeface="B Nazanin" pitchFamily="2" charset="-78"/>
              </a:rPr>
              <a:t>نمونه هایی ازاهداف کلي و جزئي : </a:t>
            </a:r>
          </a:p>
          <a:p>
            <a:pPr>
              <a:buNone/>
            </a:pPr>
            <a:r>
              <a:rPr lang="fa-IR" dirty="0" smtClean="0">
                <a:cs typeface="B Nazanin" pitchFamily="2" charset="-78"/>
              </a:rPr>
              <a:t>آشنا شدن / دوست داشتن / دانستن / کسب کردن / ارزش گذاري کردن / تمايل داشتن</a:t>
            </a:r>
            <a:br>
              <a:rPr lang="fa-IR" dirty="0" smtClean="0">
                <a:cs typeface="B Nazanin" pitchFamily="2" charset="-78"/>
              </a:rPr>
            </a:br>
            <a:r>
              <a:rPr lang="fa-IR" dirty="0" smtClean="0">
                <a:cs typeface="B Nazanin" pitchFamily="2" charset="-78"/>
              </a:rPr>
              <a:t>فهميدن / باور کردن / تصديق کردن / ياد گرفتن / درک کردن </a:t>
            </a:r>
          </a:p>
          <a:p>
            <a:pPr algn="just"/>
            <a:endParaRPr lang="fa-IR" dirty="0">
              <a:cs typeface="B Nazanin" pitchFamily="2" charset="-78"/>
            </a:endParaRPr>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60648"/>
            <a:ext cx="8147248" cy="6480720"/>
          </a:xfrm>
        </p:spPr>
        <p:txBody>
          <a:bodyPr>
            <a:normAutofit lnSpcReduction="10000"/>
          </a:bodyPr>
          <a:lstStyle/>
          <a:p>
            <a:pPr algn="just">
              <a:buNone/>
            </a:pPr>
            <a:r>
              <a:rPr lang="fa-IR" b="1" dirty="0" smtClean="0"/>
              <a:t>ج - </a:t>
            </a:r>
            <a:r>
              <a:rPr lang="fa-IR" b="1" dirty="0" smtClean="0">
                <a:cs typeface="B Nazanin" pitchFamily="2" charset="-78"/>
              </a:rPr>
              <a:t>تبديل هدفهاي جزئي به هدفهاي رفتاري</a:t>
            </a:r>
            <a:endParaRPr lang="fa-IR" dirty="0" smtClean="0">
              <a:cs typeface="B Nazanin" pitchFamily="2" charset="-78"/>
            </a:endParaRPr>
          </a:p>
          <a:p>
            <a:pPr algn="just"/>
            <a:r>
              <a:rPr lang="fa-IR" dirty="0" smtClean="0">
                <a:cs typeface="B Nazanin" pitchFamily="2" charset="-78"/>
              </a:rPr>
              <a:t>هدفهاي رفتاري، اهدافي هستند که </a:t>
            </a:r>
            <a:r>
              <a:rPr lang="fa-IR" u="sng" dirty="0" smtClean="0">
                <a:cs typeface="B Nazanin" pitchFamily="2" charset="-78"/>
              </a:rPr>
              <a:t>نوع رفتارهاي شناختي، رواني - حرکتي (عملي)، عاطفي و قابليتها و مهارتهايي را که انتظار داريم در پايان يک فعاليت آموزشي در دانش آموزان ايجاد شود، به دقّت بيان مي کنند. </a:t>
            </a:r>
            <a:r>
              <a:rPr lang="fa-IR" dirty="0" smtClean="0">
                <a:cs typeface="B Nazanin" pitchFamily="2" charset="-78"/>
              </a:rPr>
              <a:t>در نوشتن هدفهاي رفتاري، نبايد اعمالي که معلم براي تدريس انجام مي دهد، تشريح شده باشد، بلکه بايد طوري نوشته شوند که دانش آموزان با مطالعه آنها بفهمند که چه انتظاراتي از آنها مي رود و چه بايد انجام دهند.</a:t>
            </a:r>
          </a:p>
          <a:p>
            <a:pPr algn="just">
              <a:buNone/>
            </a:pPr>
            <a:r>
              <a:rPr lang="fa-IR" dirty="0" smtClean="0">
                <a:cs typeface="B Nazanin" pitchFamily="2" charset="-78"/>
              </a:rPr>
              <a:t>اهداف رفتاري بايد </a:t>
            </a:r>
            <a:r>
              <a:rPr lang="fa-IR" u="sng" dirty="0" smtClean="0">
                <a:cs typeface="B Nazanin" pitchFamily="2" charset="-78"/>
              </a:rPr>
              <a:t>واقع بينانه </a:t>
            </a:r>
            <a:r>
              <a:rPr lang="fa-IR" dirty="0" smtClean="0">
                <a:cs typeface="B Nazanin" pitchFamily="2" charset="-78"/>
              </a:rPr>
              <a:t>تنظيم شوند. هميشه بايد امکانات و مدت زمان آموزش و همچنين سطح تحصيلي و علاقه مندي دانش آموزان را در نوشتن هدفهاي رفتاري در نظر گرفت. اگر هدفهاي رفتاري، واقع بينانه تنظيم شوند، آموزش هم درست و مؤثر انجام خواهد شد. اهداف رفتاري خوب تنظيم شده، اهدافي هستند که اکثر دانش آموزان براي رسيدن به آنها مشکل خاصي نداشته باشند.</a:t>
            </a:r>
            <a:r>
              <a:rPr lang="fa-IR" u="sng" dirty="0" smtClean="0">
                <a:cs typeface="B Nazanin" pitchFamily="2" charset="-78"/>
              </a:rPr>
              <a:t> اولين نکته در نوشتن هدف رفتاري، </a:t>
            </a:r>
            <a:r>
              <a:rPr lang="fa-IR" dirty="0" smtClean="0">
                <a:cs typeface="B Nazanin" pitchFamily="2" charset="-78"/>
              </a:rPr>
              <a:t>صراحت و قابل فهم بودن آن است.</a:t>
            </a:r>
          </a:p>
          <a:p>
            <a:pPr algn="just">
              <a:buNone/>
            </a:pPr>
            <a:r>
              <a:rPr lang="fa-IR" dirty="0" smtClean="0">
                <a:cs typeface="B Nazanin" pitchFamily="2" charset="-78"/>
              </a:rPr>
              <a:t>هدفهاي رفتاري علاوه بر صراحت بايد </a:t>
            </a:r>
            <a:r>
              <a:rPr lang="fa-IR" u="sng" dirty="0" smtClean="0">
                <a:cs typeface="B Nazanin" pitchFamily="2" charset="-78"/>
              </a:rPr>
              <a:t>قابل مشاهده و اندازه گيري باشند</a:t>
            </a:r>
            <a:r>
              <a:rPr lang="fa-IR" dirty="0" smtClean="0">
                <a:cs typeface="B Nazanin" pitchFamily="2" charset="-78"/>
              </a:rPr>
              <a:t>. محور ارزشيابي نتايج يادگيري، قابل مشاهده بودن آن نتايج است. کليد يک هدف قابل مشاهده، يک فعل قابل مشاهده است. فعل قابل مشاهده فعلي است که عمل قابل مشاهده يا رفتاري که نتيجه اش يک محصول قابل مشاهده باشد، توضيح دهد.</a:t>
            </a:r>
          </a:p>
          <a:p>
            <a:pPr algn="just">
              <a:buNone/>
            </a:pPr>
            <a:r>
              <a:rPr lang="fa-IR" dirty="0" smtClean="0">
                <a:cs typeface="B Nazanin" pitchFamily="2" charset="-78"/>
              </a:rPr>
              <a:t> </a:t>
            </a:r>
          </a:p>
          <a:p>
            <a:pPr algn="just"/>
            <a:endParaRPr lang="fa-IR" dirty="0">
              <a:cs typeface="B Nazanin" pitchFamily="2" charset="-78"/>
            </a:endParaRPr>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88640"/>
            <a:ext cx="8075240" cy="6552728"/>
          </a:xfrm>
        </p:spPr>
        <p:txBody>
          <a:bodyPr>
            <a:normAutofit fontScale="85000" lnSpcReduction="10000"/>
          </a:bodyPr>
          <a:lstStyle/>
          <a:p>
            <a:pPr algn="just">
              <a:buNone/>
            </a:pPr>
            <a:r>
              <a:rPr lang="fa-IR" dirty="0" smtClean="0">
                <a:cs typeface="B Nazanin" pitchFamily="2" charset="-78"/>
              </a:rPr>
              <a:t>هدفهاي رفتاري داراي سه ويژگي هستند: </a:t>
            </a:r>
          </a:p>
          <a:p>
            <a:pPr lvl="0" algn="just">
              <a:buNone/>
            </a:pPr>
            <a:r>
              <a:rPr lang="fa-IR" b="1" dirty="0" smtClean="0">
                <a:cs typeface="B Nazanin" pitchFamily="2" charset="-78"/>
              </a:rPr>
              <a:t>1- نوع رفتار بايد دقيقاً مشخص و خوب تعريف شده باشد.</a:t>
            </a:r>
            <a:endParaRPr lang="fa-IR" dirty="0" smtClean="0">
              <a:cs typeface="B Nazanin" pitchFamily="2" charset="-78"/>
            </a:endParaRPr>
          </a:p>
          <a:p>
            <a:pPr algn="just">
              <a:buNone/>
            </a:pPr>
            <a:r>
              <a:rPr lang="fa-IR" dirty="0" smtClean="0">
                <a:cs typeface="B Nazanin" pitchFamily="2" charset="-78"/>
              </a:rPr>
              <a:t>نکته کليدي در نوشتن نوع رفتار، آن است که از افعالي که بر انجام کار دلالت دارد استفاده شود، مانند: «حذف کند»، «پاک کند»، «تعريف کند»، «اندازه بگيرد»، «آزمايش کند» و غيره. لازم به يادآوري است که عملکرد يا رفتار، مي تواند هم در حيطه شناختي قرار گيرد و هم در حيطه رواني - حرکتي و عاطفي. </a:t>
            </a:r>
          </a:p>
          <a:p>
            <a:pPr algn="just">
              <a:buNone/>
            </a:pPr>
            <a:r>
              <a:rPr lang="fa-IR" b="1" dirty="0" smtClean="0"/>
              <a:t>2- </a:t>
            </a:r>
            <a:r>
              <a:rPr lang="fa-IR" b="1" dirty="0" smtClean="0">
                <a:cs typeface="B Nazanin" pitchFamily="2" charset="-78"/>
              </a:rPr>
              <a:t>شرايط انجام رفتار يا عملکرد بايد دقيقاً بيان شود.</a:t>
            </a:r>
            <a:endParaRPr lang="fa-IR" dirty="0" smtClean="0">
              <a:cs typeface="B Nazanin" pitchFamily="2" charset="-78"/>
            </a:endParaRPr>
          </a:p>
          <a:p>
            <a:pPr algn="just"/>
            <a:r>
              <a:rPr lang="fa-IR" dirty="0" smtClean="0">
                <a:cs typeface="B Nazanin" pitchFamily="2" charset="-78"/>
              </a:rPr>
              <a:t>شرايط و امکانات، معمولاً به موقعيت اشياء يا چيزهايي اطلاق مي شوند که بايد در آن موقعيت يا با به کار گرفتن آن امکانات، فعاليت انجام شود تا دانش آموزان قابليت خاص را کسب کنند. گاه شرايط و امکانات، محدوديتها و يا امکاناتي را که موجود نيستند بيان مي کند. مانند «بدون استفاده از نتايج يک آزمايش تشخيصي»، «يا بدون به کار بردن ماشين حساب» فرد بايد بتواند آن قابليت را از خود نشان دهد.</a:t>
            </a:r>
            <a:r>
              <a:rPr lang="fa-IR" dirty="0" smtClean="0"/>
              <a:t> </a:t>
            </a:r>
          </a:p>
          <a:p>
            <a:pPr algn="just"/>
            <a:r>
              <a:rPr lang="fa-IR" dirty="0" smtClean="0">
                <a:cs typeface="B Nazanin" pitchFamily="2" charset="-78"/>
              </a:rPr>
              <a:t>اگر شرايط براي تمام اهداف رفتاري يک درس يکسان باشد، تکرار آن در تک تک اهداف رفتاري ضرورت ندارد و کافي است قبل از نوشتن تک تک هدفهاي رفتاري، اين عبارت نوشته شود: «پس از پايان آموزش از دانش آموزان انتظار مي رود با مطالعه يا به کارگيري وسايل بتوانند </a:t>
            </a:r>
            <a:r>
              <a:rPr lang="fa-IR" dirty="0">
                <a:cs typeface="B Nazanin" pitchFamily="2" charset="-78"/>
              </a:rPr>
              <a:t>...»:</a:t>
            </a:r>
            <a:endParaRPr lang="fa-IR" dirty="0" smtClean="0">
              <a:cs typeface="B Nazanin" pitchFamily="2" charset="-78"/>
            </a:endParaRPr>
          </a:p>
          <a:p>
            <a:pPr algn="just">
              <a:buNone/>
            </a:pPr>
            <a:r>
              <a:rPr lang="fa-IR" dirty="0" smtClean="0">
                <a:cs typeface="B Nazanin" pitchFamily="2" charset="-78"/>
              </a:rPr>
              <a:t> </a:t>
            </a:r>
            <a:br>
              <a:rPr lang="fa-IR" dirty="0" smtClean="0">
                <a:cs typeface="B Nazanin" pitchFamily="2" charset="-78"/>
              </a:rPr>
            </a:br>
            <a:r>
              <a:rPr lang="fa-IR" dirty="0" smtClean="0">
                <a:cs typeface="B Nazanin" pitchFamily="2" charset="-78"/>
              </a:rPr>
              <a:t>الف - قانون ارشميدس را در دو سطر تعريف کنند. </a:t>
            </a:r>
          </a:p>
          <a:p>
            <a:pPr algn="just">
              <a:buNone/>
            </a:pPr>
            <a:r>
              <a:rPr lang="fa-IR" dirty="0" smtClean="0">
                <a:cs typeface="B Nazanin" pitchFamily="2" charset="-78"/>
              </a:rPr>
              <a:t/>
            </a:r>
            <a:br>
              <a:rPr lang="fa-IR" dirty="0" smtClean="0">
                <a:cs typeface="B Nazanin" pitchFamily="2" charset="-78"/>
              </a:rPr>
            </a:br>
            <a:r>
              <a:rPr lang="fa-IR" dirty="0" smtClean="0">
                <a:cs typeface="B Nazanin" pitchFamily="2" charset="-78"/>
              </a:rPr>
              <a:t>ب - آزمايش مربوط به آن را بدون اشتباه انجام دهند. </a:t>
            </a:r>
          </a:p>
          <a:p>
            <a:pPr algn="just">
              <a:buNone/>
            </a:pPr>
            <a:r>
              <a:rPr lang="fa-IR" dirty="0" smtClean="0">
                <a:cs typeface="B Nazanin" pitchFamily="2" charset="-78"/>
              </a:rPr>
              <a:t> </a:t>
            </a:r>
            <a:br>
              <a:rPr lang="fa-IR" dirty="0" smtClean="0">
                <a:cs typeface="B Nazanin" pitchFamily="2" charset="-78"/>
              </a:rPr>
            </a:br>
            <a:endParaRPr lang="fa-IR" dirty="0" smtClean="0">
              <a:cs typeface="B Nazanin" pitchFamily="2" charset="-78"/>
            </a:endParaRPr>
          </a:p>
          <a:p>
            <a:pPr algn="just"/>
            <a:endParaRPr lang="fa-IR" dirty="0">
              <a:cs typeface="B Nazanin" pitchFamily="2" charset="-78"/>
            </a:endParaRPr>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8003232" cy="6141296"/>
          </a:xfrm>
        </p:spPr>
        <p:txBody>
          <a:bodyPr>
            <a:normAutofit lnSpcReduction="10000"/>
          </a:bodyPr>
          <a:lstStyle/>
          <a:p>
            <a:pPr lvl="0" algn="just">
              <a:buNone/>
            </a:pPr>
            <a:r>
              <a:rPr lang="fa-IR" b="1" dirty="0" smtClean="0">
                <a:cs typeface="B Nazanin" pitchFamily="2" charset="-78"/>
              </a:rPr>
              <a:t>3- معيار سنجش رفتار مورد نظر دقيقاً معين شود. </a:t>
            </a:r>
            <a:endParaRPr lang="fa-IR" dirty="0" smtClean="0">
              <a:cs typeface="B Nazanin" pitchFamily="2" charset="-78"/>
            </a:endParaRPr>
          </a:p>
          <a:p>
            <a:pPr algn="just">
              <a:buNone/>
            </a:pPr>
            <a:r>
              <a:rPr lang="fa-IR" dirty="0" smtClean="0">
                <a:cs typeface="B Nazanin" pitchFamily="2" charset="-78"/>
              </a:rPr>
              <a:t>سومين ويژگي ضروري در نوشتن هدفهاي رفتاري، معيار است، که پايه و اساس قضاوت انجام رفتار را مشخص مي کند. به زبان ديگر، معيارها براي بررسي و تعيين ميزان مهارت دانش آموزان، به کار مي روند؛ مثلاً «با نود درصد دقت و بدون هيچ اشتباهي» يا «در مدت زمان مشخصي» انجام شود</a:t>
            </a:r>
          </a:p>
          <a:p>
            <a:pPr algn="just"/>
            <a:r>
              <a:rPr lang="fa-IR" sz="2800" dirty="0">
                <a:cs typeface="B Nazanin" pitchFamily="2" charset="-78"/>
              </a:rPr>
              <a:t>پس از پايان آموزش از دانش آموزان انتظار مي رود، بتوانند :- قسمتهاي مختلف قلب را براساس تصوير کتاب دقيقاً و بدون اشتباه مشخص کنند و بنويسند. </a:t>
            </a:r>
          </a:p>
          <a:p>
            <a:pPr algn="just"/>
            <a:r>
              <a:rPr lang="fa-IR" sz="2800" dirty="0">
                <a:cs typeface="B Nazanin" pitchFamily="2" charset="-78"/>
              </a:rPr>
              <a:t> با در دست داشتن يک نوار اندازه گيري، طول و عرض و ارتفاع مبلهاي داخل اطاق را بر اساس واحد سانتيمتر با 20 درصد خطا اندازه گيري کنند. </a:t>
            </a:r>
          </a:p>
          <a:p>
            <a:pPr algn="just"/>
            <a:r>
              <a:rPr lang="fa-IR" sz="2800" dirty="0">
                <a:cs typeface="B Nazanin" pitchFamily="2" charset="-78"/>
              </a:rPr>
              <a:t> قطعه شعر معاصري را که به آنها داده شده است، براساس ملاکهاي بحث شده در کلاس، ارزيابي کنند.</a:t>
            </a:r>
          </a:p>
          <a:p>
            <a:pPr algn="just">
              <a:buNone/>
            </a:pPr>
            <a:r>
              <a:rPr lang="fa-IR" dirty="0">
                <a:cs typeface="B Nazanin" pitchFamily="2" charset="-78"/>
              </a:rPr>
              <a:t> </a:t>
            </a:r>
            <a:br>
              <a:rPr lang="fa-IR" dirty="0">
                <a:cs typeface="B Nazanin" pitchFamily="2" charset="-78"/>
              </a:rPr>
            </a:b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60648"/>
            <a:ext cx="7859216" cy="6213304"/>
          </a:xfrm>
        </p:spPr>
        <p:txBody>
          <a:bodyPr/>
          <a:lstStyle/>
          <a:p>
            <a:pPr algn="just"/>
            <a:r>
              <a:rPr lang="fa-IR" dirty="0" smtClean="0">
                <a:cs typeface="B Nazanin" pitchFamily="2" charset="-78"/>
              </a:rPr>
              <a:t>معلمان بايد در نظر داشته باشند که فرآيندها و مهارتهايي وجود دارند که به طور مستقيم قابل مشاهده نيستند، اما نتايج قابل مشاهده اي توليد مي کنند.</a:t>
            </a:r>
          </a:p>
          <a:p>
            <a:pPr algn="just">
              <a:buNone/>
            </a:pPr>
            <a:r>
              <a:rPr lang="fa-IR" dirty="0" smtClean="0">
                <a:cs typeface="B Nazanin" pitchFamily="2" charset="-78"/>
              </a:rPr>
              <a:t> مثلاً ممکن نيست، معلمان فرآيند تفکر دانش آموزان را که تلاش مي کنند تا معادله اي را حل کنند، مشاهده کنند؛ اما آنها مي توانند پاسخهايي را که دانش آموزان مي دهند، تصميمهايي را که مي گيرند، يا هر گامي را که براي حل مسأله بر مي دارند و در نهايت نتايج حل معادلات را مشاهده، اندازه و قضاوت کنند.</a:t>
            </a:r>
          </a:p>
          <a:p>
            <a:pPr algn="just"/>
            <a:r>
              <a:rPr lang="fa-IR" dirty="0" smtClean="0">
                <a:cs typeface="B Nazanin" pitchFamily="2" charset="-78"/>
              </a:rPr>
              <a:t> وقتي که دانش آموزان متني را به نثر مي نويسند، يا يک قطعه شعري را به نثر ترجمه مي کنند، يا يک کار هنري مثل نقاشي را به اتمام مي رسانند، تماماً قابل مشاهده هستند.</a:t>
            </a:r>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2894761942"/>
              </p:ext>
            </p:extLst>
          </p:nvPr>
        </p:nvGraphicFramePr>
        <p:xfrm>
          <a:off x="251520" y="713080"/>
          <a:ext cx="8266536" cy="4516120"/>
        </p:xfrm>
        <a:graphic>
          <a:graphicData uri="http://schemas.openxmlformats.org/drawingml/2006/table">
            <a:tbl>
              <a:tblPr rtl="1" firstRow="1" bandRow="1">
                <a:tableStyleId>{5C22544A-7EE6-4342-B048-85BDC9FD1C3A}</a:tableStyleId>
              </a:tblPr>
              <a:tblGrid>
                <a:gridCol w="2637849"/>
                <a:gridCol w="2534790"/>
                <a:gridCol w="3093897"/>
              </a:tblGrid>
              <a:tr h="370840">
                <a:tc>
                  <a:txBody>
                    <a:bodyPr/>
                    <a:lstStyle/>
                    <a:p>
                      <a:pPr algn="ctr"/>
                      <a:r>
                        <a:rPr kumimoji="0" lang="fa-IR" sz="1800" b="1" kern="1200" dirty="0" smtClean="0">
                          <a:solidFill>
                            <a:schemeClr val="lt1"/>
                          </a:solidFill>
                          <a:latin typeface="+mn-lt"/>
                          <a:ea typeface="+mn-ea"/>
                          <a:cs typeface="B Nazanin" pitchFamily="2" charset="-78"/>
                        </a:rPr>
                        <a:t>افعال صريح در حيطه شناختي</a:t>
                      </a:r>
                      <a:endParaRPr lang="fa-IR" dirty="0">
                        <a:cs typeface="B Nazanin" pitchFamily="2" charset="-78"/>
                      </a:endParaRPr>
                    </a:p>
                  </a:txBody>
                  <a:tcPr marL="0" marR="0" marT="0" marB="0" anchor="ctr"/>
                </a:tc>
                <a:tc>
                  <a:txBody>
                    <a:bodyPr/>
                    <a:lstStyle/>
                    <a:p>
                      <a:pPr algn="ctr" rtl="1"/>
                      <a:r>
                        <a:rPr lang="fa-IR" dirty="0" smtClean="0">
                          <a:cs typeface="B Nazanin" pitchFamily="2" charset="-78"/>
                        </a:rPr>
                        <a:t>افعال صریح در حیطه عاطفی</a:t>
                      </a:r>
                      <a:endParaRPr lang="fa-IR" dirty="0">
                        <a:cs typeface="B Nazanin" pitchFamily="2" charset="-78"/>
                      </a:endParaRPr>
                    </a:p>
                  </a:txBody>
                  <a:tcPr anchor="ctr"/>
                </a:tc>
                <a:tc>
                  <a:txBody>
                    <a:bodyPr/>
                    <a:lstStyle/>
                    <a:p>
                      <a:pPr algn="ctr" rtl="1"/>
                      <a:r>
                        <a:rPr lang="fa-IR" dirty="0" smtClean="0">
                          <a:cs typeface="B Nazanin" pitchFamily="2" charset="-78"/>
                        </a:rPr>
                        <a:t>افعال صریح در حیطه روانی - حرکتی</a:t>
                      </a:r>
                      <a:endParaRPr lang="fa-IR" dirty="0">
                        <a:cs typeface="B Nazanin" pitchFamily="2" charset="-78"/>
                      </a:endParaRPr>
                    </a:p>
                  </a:txBody>
                  <a:tcPr anchor="ctr"/>
                </a:tc>
              </a:tr>
              <a:tr h="370840">
                <a:tc>
                  <a:txBody>
                    <a:bodyPr/>
                    <a:lstStyle/>
                    <a:p>
                      <a:pPr algn="ctr"/>
                      <a:r>
                        <a:rPr lang="fa-IR" sz="2800" dirty="0" smtClean="0">
                          <a:cs typeface="B Nazanin" pitchFamily="2" charset="-78"/>
                        </a:rPr>
                        <a:t>تعریف کردن</a:t>
                      </a:r>
                      <a:endParaRPr lang="fa-IR" sz="2800" dirty="0">
                        <a:cs typeface="B Nazanin" pitchFamily="2" charset="-78"/>
                      </a:endParaRPr>
                    </a:p>
                  </a:txBody>
                  <a:tcPr marL="0" marR="0" marT="0" marB="0" anchor="ctr"/>
                </a:tc>
                <a:tc>
                  <a:txBody>
                    <a:bodyPr/>
                    <a:lstStyle/>
                    <a:p>
                      <a:pPr algn="ctr" rtl="1"/>
                      <a:r>
                        <a:rPr lang="fa-IR" sz="2800" dirty="0" smtClean="0">
                          <a:cs typeface="B Nazanin" pitchFamily="2" charset="-78"/>
                        </a:rPr>
                        <a:t>قبول کردن</a:t>
                      </a:r>
                      <a:endParaRPr lang="fa-IR" sz="2800" dirty="0">
                        <a:cs typeface="B Nazanin" pitchFamily="2" charset="-78"/>
                      </a:endParaRPr>
                    </a:p>
                  </a:txBody>
                  <a:tcPr anchor="ctr"/>
                </a:tc>
                <a:tc>
                  <a:txBody>
                    <a:bodyPr/>
                    <a:lstStyle/>
                    <a:p>
                      <a:pPr algn="ctr" rtl="1"/>
                      <a:r>
                        <a:rPr lang="fa-IR" sz="2800" dirty="0" smtClean="0">
                          <a:cs typeface="B Nazanin" pitchFamily="2" charset="-78"/>
                        </a:rPr>
                        <a:t>با مهارت به کار گرفتن</a:t>
                      </a:r>
                      <a:endParaRPr lang="fa-IR" sz="2800" dirty="0">
                        <a:cs typeface="B Nazanin" pitchFamily="2" charset="-78"/>
                      </a:endParaRPr>
                    </a:p>
                  </a:txBody>
                  <a:tcPr anchor="ctr"/>
                </a:tc>
              </a:tr>
              <a:tr h="370840">
                <a:tc>
                  <a:txBody>
                    <a:bodyPr/>
                    <a:lstStyle/>
                    <a:p>
                      <a:pPr algn="ctr"/>
                      <a:r>
                        <a:rPr lang="fa-IR" sz="2800" dirty="0" smtClean="0">
                          <a:cs typeface="B Nazanin" pitchFamily="2" charset="-78"/>
                        </a:rPr>
                        <a:t>فهرست کردن</a:t>
                      </a:r>
                      <a:endParaRPr lang="fa-IR" sz="2800" dirty="0">
                        <a:cs typeface="B Nazanin" pitchFamily="2" charset="-78"/>
                      </a:endParaRPr>
                    </a:p>
                  </a:txBody>
                  <a:tcPr marL="0" marR="0" marT="0" marB="0" anchor="ctr"/>
                </a:tc>
                <a:tc>
                  <a:txBody>
                    <a:bodyPr/>
                    <a:lstStyle/>
                    <a:p>
                      <a:pPr algn="ctr" rtl="1"/>
                      <a:r>
                        <a:rPr lang="fa-IR" sz="2800" dirty="0" smtClean="0">
                          <a:cs typeface="B Nazanin" pitchFamily="2" charset="-78"/>
                        </a:rPr>
                        <a:t>تائید کردن</a:t>
                      </a:r>
                      <a:endParaRPr lang="fa-IR" sz="2800" dirty="0">
                        <a:cs typeface="B Nazanin" pitchFamily="2" charset="-78"/>
                      </a:endParaRPr>
                    </a:p>
                  </a:txBody>
                  <a:tcPr anchor="ctr"/>
                </a:tc>
                <a:tc>
                  <a:txBody>
                    <a:bodyPr/>
                    <a:lstStyle/>
                    <a:p>
                      <a:pPr algn="ctr" rtl="1"/>
                      <a:r>
                        <a:rPr lang="fa-IR" sz="2800" dirty="0" smtClean="0">
                          <a:cs typeface="B Nazanin" pitchFamily="2" charset="-78"/>
                        </a:rPr>
                        <a:t>درست اجرا کردن</a:t>
                      </a:r>
                      <a:endParaRPr lang="fa-IR" sz="2800" dirty="0">
                        <a:cs typeface="B Nazanin" pitchFamily="2" charset="-78"/>
                      </a:endParaRPr>
                    </a:p>
                  </a:txBody>
                  <a:tcPr anchor="ctr"/>
                </a:tc>
              </a:tr>
              <a:tr h="370840">
                <a:tc>
                  <a:txBody>
                    <a:bodyPr/>
                    <a:lstStyle/>
                    <a:p>
                      <a:pPr algn="ctr"/>
                      <a:r>
                        <a:rPr lang="fa-IR" sz="2800" dirty="0" smtClean="0">
                          <a:cs typeface="B Nazanin" pitchFamily="2" charset="-78"/>
                        </a:rPr>
                        <a:t>نام بردن</a:t>
                      </a:r>
                      <a:endParaRPr lang="fa-IR" sz="2800" dirty="0">
                        <a:cs typeface="B Nazanin" pitchFamily="2" charset="-78"/>
                      </a:endParaRPr>
                    </a:p>
                  </a:txBody>
                  <a:tcPr marL="0" marR="0" marT="0" marB="0" anchor="ctr"/>
                </a:tc>
                <a:tc>
                  <a:txBody>
                    <a:bodyPr/>
                    <a:lstStyle/>
                    <a:p>
                      <a:pPr algn="ctr" rtl="1"/>
                      <a:r>
                        <a:rPr lang="fa-IR" sz="2800" dirty="0" smtClean="0">
                          <a:cs typeface="B Nazanin" pitchFamily="2" charset="-78"/>
                        </a:rPr>
                        <a:t>همکاری کردن</a:t>
                      </a:r>
                      <a:endParaRPr lang="fa-IR" sz="2800" dirty="0">
                        <a:cs typeface="B Nazanin" pitchFamily="2" charset="-78"/>
                      </a:endParaRPr>
                    </a:p>
                  </a:txBody>
                  <a:tcPr anchor="ctr"/>
                </a:tc>
                <a:tc>
                  <a:txBody>
                    <a:bodyPr/>
                    <a:lstStyle/>
                    <a:p>
                      <a:pPr algn="ctr" rtl="1"/>
                      <a:r>
                        <a:rPr lang="fa-IR" sz="2800" dirty="0" smtClean="0">
                          <a:cs typeface="B Nazanin" pitchFamily="2" charset="-78"/>
                        </a:rPr>
                        <a:t>درست آزمایش کردن</a:t>
                      </a:r>
                      <a:endParaRPr lang="fa-IR" sz="2800" dirty="0">
                        <a:cs typeface="B Nazanin" pitchFamily="2" charset="-78"/>
                      </a:endParaRPr>
                    </a:p>
                  </a:txBody>
                  <a:tcPr anchor="ctr"/>
                </a:tc>
              </a:tr>
              <a:tr h="370840">
                <a:tc>
                  <a:txBody>
                    <a:bodyPr/>
                    <a:lstStyle/>
                    <a:p>
                      <a:pPr algn="ctr" rtl="1"/>
                      <a:r>
                        <a:rPr lang="fa-IR" sz="2800" dirty="0" smtClean="0">
                          <a:cs typeface="B Nazanin" pitchFamily="2" charset="-78"/>
                        </a:rPr>
                        <a:t>توضیح دادن</a:t>
                      </a:r>
                      <a:endParaRPr lang="fa-IR" sz="2800" dirty="0">
                        <a:cs typeface="B Nazanin" pitchFamily="2" charset="-78"/>
                      </a:endParaRPr>
                    </a:p>
                  </a:txBody>
                  <a:tcPr anchor="ctr"/>
                </a:tc>
                <a:tc>
                  <a:txBody>
                    <a:bodyPr/>
                    <a:lstStyle/>
                    <a:p>
                      <a:pPr algn="ctr" rtl="1"/>
                      <a:r>
                        <a:rPr lang="fa-IR" sz="2800" dirty="0" smtClean="0">
                          <a:cs typeface="B Nazanin" pitchFamily="2" charset="-78"/>
                        </a:rPr>
                        <a:t>علاقمند شدن</a:t>
                      </a:r>
                      <a:endParaRPr lang="fa-IR" sz="2800" dirty="0">
                        <a:cs typeface="B Nazanin" pitchFamily="2" charset="-78"/>
                      </a:endParaRPr>
                    </a:p>
                  </a:txBody>
                  <a:tcPr anchor="ctr"/>
                </a:tc>
                <a:tc>
                  <a:txBody>
                    <a:bodyPr/>
                    <a:lstStyle/>
                    <a:p>
                      <a:pPr algn="ctr" rtl="1"/>
                      <a:r>
                        <a:rPr lang="fa-IR" sz="2800" dirty="0" smtClean="0">
                          <a:cs typeface="B Nazanin" pitchFamily="2" charset="-78"/>
                        </a:rPr>
                        <a:t>بازسازی کردن</a:t>
                      </a:r>
                      <a:endParaRPr lang="fa-IR" sz="2800" dirty="0">
                        <a:cs typeface="B Nazanin" pitchFamily="2" charset="-78"/>
                      </a:endParaRPr>
                    </a:p>
                  </a:txBody>
                  <a:tcPr anchor="ctr"/>
                </a:tc>
              </a:tr>
              <a:tr h="370840">
                <a:tc>
                  <a:txBody>
                    <a:bodyPr/>
                    <a:lstStyle/>
                    <a:p>
                      <a:pPr algn="ctr" rtl="1"/>
                      <a:r>
                        <a:rPr lang="fa-IR" sz="2800" dirty="0" smtClean="0">
                          <a:cs typeface="B Nazanin" pitchFamily="2" charset="-78"/>
                        </a:rPr>
                        <a:t>تشخیص دادن</a:t>
                      </a:r>
                      <a:endParaRPr lang="fa-IR" sz="2800" dirty="0">
                        <a:cs typeface="B Nazanin" pitchFamily="2" charset="-78"/>
                      </a:endParaRPr>
                    </a:p>
                  </a:txBody>
                  <a:tcPr anchor="ctr"/>
                </a:tc>
                <a:tc>
                  <a:txBody>
                    <a:bodyPr/>
                    <a:lstStyle/>
                    <a:p>
                      <a:pPr algn="ctr" rtl="1"/>
                      <a:r>
                        <a:rPr lang="fa-IR" sz="2800" dirty="0" smtClean="0">
                          <a:cs typeface="B Nazanin" pitchFamily="2" charset="-78"/>
                        </a:rPr>
                        <a:t>هم عقیده شدن</a:t>
                      </a:r>
                      <a:endParaRPr lang="fa-IR" sz="2800" dirty="0">
                        <a:cs typeface="B Nazanin" pitchFamily="2" charset="-78"/>
                      </a:endParaRPr>
                    </a:p>
                  </a:txBody>
                  <a:tcPr anchor="ctr"/>
                </a:tc>
                <a:tc>
                  <a:txBody>
                    <a:bodyPr/>
                    <a:lstStyle/>
                    <a:p>
                      <a:pPr algn="ctr" rtl="1"/>
                      <a:r>
                        <a:rPr lang="fa-IR" sz="2800" dirty="0" smtClean="0">
                          <a:cs typeface="B Nazanin" pitchFamily="2" charset="-78"/>
                        </a:rPr>
                        <a:t>جابجا کردن</a:t>
                      </a:r>
                      <a:endParaRPr lang="fa-IR" sz="2800" dirty="0">
                        <a:cs typeface="B Nazanin" pitchFamily="2" charset="-78"/>
                      </a:endParaRPr>
                    </a:p>
                  </a:txBody>
                  <a:tcPr anchor="ctr"/>
                </a:tc>
              </a:tr>
              <a:tr h="370840">
                <a:tc>
                  <a:txBody>
                    <a:bodyPr/>
                    <a:lstStyle/>
                    <a:p>
                      <a:pPr algn="ctr" rtl="1"/>
                      <a:r>
                        <a:rPr lang="fa-IR" sz="2800" dirty="0" smtClean="0">
                          <a:cs typeface="B Nazanin" pitchFamily="2" charset="-78"/>
                        </a:rPr>
                        <a:t>طبقه بندی</a:t>
                      </a:r>
                      <a:r>
                        <a:rPr lang="fa-IR" sz="2800" baseline="0" dirty="0" smtClean="0">
                          <a:cs typeface="B Nazanin" pitchFamily="2" charset="-78"/>
                        </a:rPr>
                        <a:t> کردن</a:t>
                      </a:r>
                      <a:endParaRPr lang="fa-IR" sz="2800" dirty="0">
                        <a:cs typeface="B Nazanin" pitchFamily="2" charset="-78"/>
                      </a:endParaRPr>
                    </a:p>
                  </a:txBody>
                  <a:tcPr anchor="ctr"/>
                </a:tc>
                <a:tc>
                  <a:txBody>
                    <a:bodyPr/>
                    <a:lstStyle/>
                    <a:p>
                      <a:pPr algn="ctr" rtl="1"/>
                      <a:r>
                        <a:rPr lang="fa-IR" sz="2800" dirty="0" smtClean="0">
                          <a:cs typeface="B Nazanin" pitchFamily="2" charset="-78"/>
                        </a:rPr>
                        <a:t>تحریک شدن</a:t>
                      </a:r>
                      <a:endParaRPr lang="fa-IR" sz="2800" dirty="0">
                        <a:cs typeface="B Nazanin" pitchFamily="2" charset="-78"/>
                      </a:endParaRPr>
                    </a:p>
                  </a:txBody>
                  <a:tcPr anchor="ctr"/>
                </a:tc>
                <a:tc>
                  <a:txBody>
                    <a:bodyPr/>
                    <a:lstStyle/>
                    <a:p>
                      <a:pPr algn="ctr" rtl="1"/>
                      <a:r>
                        <a:rPr lang="fa-IR" sz="2800" dirty="0" smtClean="0">
                          <a:cs typeface="B Nazanin" pitchFamily="2" charset="-78"/>
                        </a:rPr>
                        <a:t>محکم کردن</a:t>
                      </a:r>
                      <a:endParaRPr lang="fa-IR" sz="2800" dirty="0">
                        <a:cs typeface="B Nazanin" pitchFamily="2" charset="-78"/>
                      </a:endParaRPr>
                    </a:p>
                  </a:txBody>
                  <a:tcPr anchor="ctr"/>
                </a:tc>
              </a:tr>
              <a:tr h="370840">
                <a:tc>
                  <a:txBody>
                    <a:bodyPr/>
                    <a:lstStyle/>
                    <a:p>
                      <a:pPr algn="ctr" rtl="1"/>
                      <a:r>
                        <a:rPr lang="fa-IR" sz="2800" dirty="0" smtClean="0">
                          <a:cs typeface="B Nazanin" pitchFamily="2" charset="-78"/>
                        </a:rPr>
                        <a:t>تجزیه و تحلیل کردن</a:t>
                      </a:r>
                      <a:endParaRPr lang="fa-IR" sz="2800" dirty="0">
                        <a:cs typeface="B Nazanin" pitchFamily="2" charset="-78"/>
                      </a:endParaRPr>
                    </a:p>
                  </a:txBody>
                  <a:tcPr anchor="ctr"/>
                </a:tc>
                <a:tc>
                  <a:txBody>
                    <a:bodyPr/>
                    <a:lstStyle/>
                    <a:p>
                      <a:pPr algn="ctr" rtl="1"/>
                      <a:r>
                        <a:rPr lang="fa-IR" sz="2800" dirty="0" smtClean="0">
                          <a:cs typeface="B Nazanin" pitchFamily="2" charset="-78"/>
                        </a:rPr>
                        <a:t>آرزو کردن </a:t>
                      </a:r>
                      <a:endParaRPr lang="fa-IR" sz="2800" dirty="0">
                        <a:cs typeface="B Nazanin" pitchFamily="2" charset="-78"/>
                      </a:endParaRPr>
                    </a:p>
                  </a:txBody>
                  <a:tcPr anchor="ctr"/>
                </a:tc>
                <a:tc>
                  <a:txBody>
                    <a:bodyPr/>
                    <a:lstStyle/>
                    <a:p>
                      <a:pPr algn="ctr" rtl="1"/>
                      <a:r>
                        <a:rPr lang="fa-IR" sz="2800" dirty="0" smtClean="0">
                          <a:cs typeface="B Nazanin" pitchFamily="2" charset="-78"/>
                        </a:rPr>
                        <a:t>عوض کردن</a:t>
                      </a:r>
                      <a:endParaRPr lang="fa-IR" sz="2800" dirty="0">
                        <a:cs typeface="B Nazanin" pitchFamily="2" charset="-78"/>
                      </a:endParaRPr>
                    </a:p>
                  </a:txBody>
                  <a:tcPr anchor="ctr"/>
                </a:tc>
              </a:tr>
              <a:tr h="370840">
                <a:tc>
                  <a:txBody>
                    <a:bodyPr/>
                    <a:lstStyle/>
                    <a:p>
                      <a:pPr algn="ctr" rtl="1"/>
                      <a:r>
                        <a:rPr lang="fa-IR" sz="2800" dirty="0" smtClean="0">
                          <a:cs typeface="B Nazanin" pitchFamily="2" charset="-78"/>
                        </a:rPr>
                        <a:t>قضاوت کردن</a:t>
                      </a:r>
                      <a:endParaRPr lang="fa-IR" sz="2800" dirty="0">
                        <a:cs typeface="B Nazanin" pitchFamily="2" charset="-78"/>
                      </a:endParaRPr>
                    </a:p>
                  </a:txBody>
                  <a:tcPr anchor="ctr"/>
                </a:tc>
                <a:tc>
                  <a:txBody>
                    <a:bodyPr/>
                    <a:lstStyle/>
                    <a:p>
                      <a:pPr algn="ctr" rtl="1"/>
                      <a:r>
                        <a:rPr lang="fa-IR" sz="2800" dirty="0" smtClean="0">
                          <a:cs typeface="B Nazanin" pitchFamily="2" charset="-78"/>
                        </a:rPr>
                        <a:t>تعهد داشتن</a:t>
                      </a:r>
                      <a:endParaRPr lang="fa-IR" sz="2800" dirty="0">
                        <a:cs typeface="B Nazanin" pitchFamily="2" charset="-78"/>
                      </a:endParaRPr>
                    </a:p>
                  </a:txBody>
                  <a:tcPr anchor="ctr"/>
                </a:tc>
                <a:tc>
                  <a:txBody>
                    <a:bodyPr/>
                    <a:lstStyle/>
                    <a:p>
                      <a:pPr algn="ctr" rtl="1"/>
                      <a:endParaRPr lang="fa-IR" sz="2800" dirty="0">
                        <a:cs typeface="B Nazanin" pitchFamily="2" charset="-78"/>
                      </a:endParaRPr>
                    </a:p>
                  </a:txBody>
                  <a:tcPr anchor="ctr"/>
                </a:tc>
              </a:tr>
            </a:tbl>
          </a:graphicData>
        </a:graphic>
      </p:graphicFrame>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95536" y="260648"/>
            <a:ext cx="7848872" cy="6408712"/>
          </a:xfrm>
        </p:spPr>
        <p:txBody>
          <a:bodyPr>
            <a:normAutofit fontScale="92500" lnSpcReduction="10000"/>
          </a:bodyPr>
          <a:lstStyle/>
          <a:p>
            <a:pPr>
              <a:buNone/>
            </a:pPr>
            <a:r>
              <a:rPr lang="fa-IR" b="1" dirty="0" smtClean="0">
                <a:cs typeface="B Nazanin" pitchFamily="2" charset="-78"/>
              </a:rPr>
              <a:t>2- مرحله دوم :تحليل و تعيين موقعيت آموزشي</a:t>
            </a:r>
            <a:endParaRPr lang="fa-IR" dirty="0" smtClean="0">
              <a:cs typeface="B Nazanin" pitchFamily="2" charset="-78"/>
            </a:endParaRPr>
          </a:p>
          <a:p>
            <a:r>
              <a:rPr lang="fa-IR" dirty="0" smtClean="0">
                <a:cs typeface="B Nazanin" pitchFamily="2" charset="-78"/>
              </a:rPr>
              <a:t>در اين مرحله معمولاً پرسشهايي به شرح زير ممکن است براي معلم مطرح شود:</a:t>
            </a:r>
          </a:p>
          <a:p>
            <a:r>
              <a:rPr lang="fa-IR" dirty="0" smtClean="0">
                <a:cs typeface="B Nazanin" pitchFamily="2" charset="-78"/>
              </a:rPr>
              <a:t> چگونه بايد فعاليت هاي آموزشي دانش آموزان را سازماندهي کرد تا هدفهاي آموزشي تعيين شده، تحقق يابند؟ </a:t>
            </a:r>
          </a:p>
          <a:p>
            <a:r>
              <a:rPr lang="fa-IR" dirty="0" smtClean="0">
                <a:cs typeface="B Nazanin" pitchFamily="2" charset="-78"/>
              </a:rPr>
              <a:t>رويدادها و تجاربي که سريعتر و بهتر دانش آموزان را به هدفهاي آموزشي مي رسانند، کدامند؟ </a:t>
            </a:r>
            <a:r>
              <a:rPr lang="fa-IR" dirty="0" smtClean="0"/>
              <a:t/>
            </a:r>
            <a:br>
              <a:rPr lang="fa-IR" dirty="0" smtClean="0"/>
            </a:br>
            <a:r>
              <a:rPr lang="fa-IR" dirty="0" smtClean="0">
                <a:cs typeface="B Nazanin" pitchFamily="2" charset="-78"/>
              </a:rPr>
              <a:t>پاسخ دادن به اين پرسشها نياز به بررسي تعدادي از عوامل دارد. به مجموعه ي اين بررسيها تحليل و تعيين موقعيت گفته مي شود. </a:t>
            </a:r>
          </a:p>
          <a:p>
            <a:pPr algn="just">
              <a:buNone/>
            </a:pPr>
            <a:r>
              <a:rPr lang="fa-IR" dirty="0" smtClean="0">
                <a:cs typeface="B Nazanin" pitchFamily="2" charset="-78"/>
              </a:rPr>
              <a:t>در اين مرحله، معلمان بايد کليه فعاليت هاي آموزشي را که منجر به يادگيري مي شوند، بررسي و يادداشت کنند. سپس آن دسته از فعاليتها را که براي رسيدن به هدفها چندان مهم و ضروري به نظر نمي رسند، از مجموعه فعاليت هاي آموزشي حذف کنند تا در نهايت مجموعه اي از فعاليت هاي مناسب و ضروري براي رسيدن به هدفهاي آموزشي به دست آيد. </a:t>
            </a:r>
          </a:p>
          <a:p>
            <a:pPr algn="just">
              <a:buNone/>
            </a:pPr>
            <a:r>
              <a:rPr lang="fa-IR" dirty="0" smtClean="0">
                <a:cs typeface="B Nazanin" pitchFamily="2" charset="-78"/>
              </a:rPr>
              <a:t>پس از تعيين فعاليت هاي آموزشي، روابط بين اهداف تعيين شده و ارتباط بين فعاليتها بايد مورد بررسي قرار گيرد تا سلسله مراتب فعاليتها، مشخص گردد. علاوه بر ترتيب و سلسله مراتب فعاليت </a:t>
            </a:r>
            <a:r>
              <a:rPr lang="fa-IR" dirty="0" smtClean="0">
                <a:solidFill>
                  <a:srgbClr val="FF0000"/>
                </a:solidFill>
                <a:cs typeface="B Nazanin" pitchFamily="2" charset="-78"/>
              </a:rPr>
              <a:t>تعيين گروههاي ياددهي- یادگیری </a:t>
            </a:r>
            <a:r>
              <a:rPr lang="fa-IR" dirty="0" smtClean="0">
                <a:cs typeface="B Nazanin" pitchFamily="2" charset="-78"/>
              </a:rPr>
              <a:t>نيز ازاهميت خاصي برخوردار است. طراح، موظف است نوع گروه، تعداد و نحوه فعاليت آنها را پيش بيني کند و نقطه ي آغاز فعاليتها را بر اساس ارزشيابي تشخيصي معين سازد.</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859216" cy="6141296"/>
          </a:xfrm>
        </p:spPr>
        <p:txBody>
          <a:bodyPr>
            <a:normAutofit fontScale="92500"/>
          </a:bodyPr>
          <a:lstStyle/>
          <a:p>
            <a:pPr algn="just"/>
            <a:r>
              <a:rPr lang="fa-IR" dirty="0" smtClean="0">
                <a:cs typeface="B Nazanin" pitchFamily="2" charset="-78"/>
              </a:rPr>
              <a:t>بنابراين تحليل و تعيين موقعيت آموزشي فرآيندي است که در آن </a:t>
            </a:r>
            <a:r>
              <a:rPr lang="fa-IR" u="sng" dirty="0" smtClean="0">
                <a:cs typeface="B Nazanin" pitchFamily="2" charset="-78"/>
              </a:rPr>
              <a:t>فعاليت هاي آموزشي</a:t>
            </a:r>
            <a:r>
              <a:rPr lang="fa-IR" dirty="0" smtClean="0">
                <a:cs typeface="B Nazanin" pitchFamily="2" charset="-78"/>
              </a:rPr>
              <a:t>، </a:t>
            </a:r>
            <a:r>
              <a:rPr lang="fa-IR" u="sng" dirty="0" smtClean="0">
                <a:cs typeface="B Nazanin" pitchFamily="2" charset="-78"/>
              </a:rPr>
              <a:t>نوع ارتباط بين هدفها و فعاليتها</a:t>
            </a:r>
            <a:r>
              <a:rPr lang="fa-IR" dirty="0" smtClean="0">
                <a:cs typeface="B Nazanin" pitchFamily="2" charset="-78"/>
              </a:rPr>
              <a:t>، </a:t>
            </a:r>
            <a:r>
              <a:rPr lang="fa-IR" u="sng" dirty="0" smtClean="0">
                <a:cs typeface="B Nazanin" pitchFamily="2" charset="-78"/>
              </a:rPr>
              <a:t>رفتار ورودي</a:t>
            </a:r>
            <a:r>
              <a:rPr lang="fa-IR" dirty="0" smtClean="0">
                <a:cs typeface="B Nazanin" pitchFamily="2" charset="-78"/>
              </a:rPr>
              <a:t>، نقطه ي آغاز فعاليت بر اساس </a:t>
            </a:r>
            <a:r>
              <a:rPr lang="fa-IR" u="sng" dirty="0" smtClean="0">
                <a:cs typeface="B Nazanin" pitchFamily="2" charset="-78"/>
              </a:rPr>
              <a:t>ارزشيابي تشخيصي </a:t>
            </a:r>
            <a:r>
              <a:rPr lang="fa-IR" dirty="0" smtClean="0">
                <a:cs typeface="B Nazanin" pitchFamily="2" charset="-78"/>
              </a:rPr>
              <a:t>و حتي </a:t>
            </a:r>
            <a:r>
              <a:rPr lang="fa-IR" u="sng" dirty="0" smtClean="0">
                <a:cs typeface="B Nazanin" pitchFamily="2" charset="-78"/>
              </a:rPr>
              <a:t>گروههاي یاددهی - يادگيري</a:t>
            </a:r>
            <a:r>
              <a:rPr lang="fa-IR" dirty="0" smtClean="0">
                <a:cs typeface="B Nazanin" pitchFamily="2" charset="-78"/>
              </a:rPr>
              <a:t>، تحليل و تعيين مي شوند</a:t>
            </a:r>
            <a:r>
              <a:rPr lang="fa-IR" b="1" dirty="0" smtClean="0">
                <a:cs typeface="B Nazanin" pitchFamily="2" charset="-78"/>
              </a:rPr>
              <a:t>. </a:t>
            </a:r>
          </a:p>
          <a:p>
            <a:pPr algn="just">
              <a:buNone/>
            </a:pPr>
            <a:r>
              <a:rPr lang="fa-IR" b="1" dirty="0" smtClean="0">
                <a:cs typeface="B Nazanin" pitchFamily="2" charset="-78"/>
              </a:rPr>
              <a:t>الف - فعاليت هاي آموزشي</a:t>
            </a:r>
            <a:endParaRPr lang="fa-IR" dirty="0" smtClean="0">
              <a:cs typeface="B Nazanin" pitchFamily="2" charset="-78"/>
            </a:endParaRPr>
          </a:p>
          <a:p>
            <a:pPr algn="just">
              <a:buNone/>
            </a:pPr>
            <a:r>
              <a:rPr lang="fa-IR" dirty="0" smtClean="0">
                <a:cs typeface="B Nazanin" pitchFamily="2" charset="-78"/>
              </a:rPr>
              <a:t>به مجموعه ي فعاليت هاي معلم و دانش آموزان در يک زمان معين، براي تحقق اهداف آموزشي معين فعاليت هاي آموزشي گفته مي شود. بنابراين فعاليت هاي آموزشي شامل دو قسمت فعاليت مشخص مي باشد:</a:t>
            </a:r>
          </a:p>
          <a:p>
            <a:pPr algn="just">
              <a:buNone/>
            </a:pPr>
            <a:r>
              <a:rPr lang="fa-IR" b="1" dirty="0" smtClean="0">
                <a:cs typeface="B Nazanin" pitchFamily="2" charset="-78"/>
              </a:rPr>
              <a:t>1- فعاليت هاي معلم (روش تدريس): </a:t>
            </a:r>
            <a:r>
              <a:rPr lang="fa-IR" dirty="0" smtClean="0">
                <a:cs typeface="B Nazanin" pitchFamily="2" charset="-78"/>
              </a:rPr>
              <a:t>در اجراي فعاليت هاي آموزشي، معلم بايد نقشهاي تعريف شده اي داشته باشد. نقشهايي از قبيل: توضيحات لازم در زمينه ي اصول و مفاهيم، جهت دادن فعاليت هاي يادگيري دانش آموزان، نظارت بر عملکرد دانش آموزان و راهنمايي آنها، دادن بازخورد به منظور تقويت و اصلاح فعاليت هاي آموزشي دانش آموزان و غيره. در هر صورت معلمان هميشه بايد دانش آموزان را در طول فعاليت هاي يادگيري و دستيابي به نتايج مطلوب بر اساس اهداف آموزشي راهنمايي کنند.</a:t>
            </a:r>
          </a:p>
          <a:p>
            <a:pPr algn="just">
              <a:buNone/>
            </a:pPr>
            <a:r>
              <a:rPr lang="fa-IR" dirty="0" smtClean="0">
                <a:cs typeface="B Nazanin" pitchFamily="2" charset="-78"/>
              </a:rPr>
              <a:t> براي دانش آموزان دانستن اين نکته که از آغاز يک فعاليت آموزشي، معلمانشان دقيقاً چه نقشي دارند و چقدر مي توانند از آنها انتظار راهنمايي داشته باشند، بسيار مفيد خواهد بود. </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23528" y="188640"/>
            <a:ext cx="8352928" cy="6480720"/>
          </a:xfrm>
        </p:spPr>
        <p:txBody>
          <a:bodyPr>
            <a:normAutofit fontScale="85000" lnSpcReduction="10000"/>
          </a:bodyPr>
          <a:lstStyle/>
          <a:p>
            <a:pPr algn="just">
              <a:buNone/>
            </a:pPr>
            <a:r>
              <a:rPr lang="fa-IR" b="1" dirty="0" smtClean="0"/>
              <a:t>2</a:t>
            </a:r>
            <a:r>
              <a:rPr lang="fa-IR" b="1" dirty="0" smtClean="0">
                <a:cs typeface="B Nazanin" pitchFamily="2" charset="-78"/>
              </a:rPr>
              <a:t>- فعاليت هاي دانش آموزان (تجارب يادگيري)</a:t>
            </a:r>
            <a:endParaRPr lang="en-US" b="1" dirty="0" smtClean="0">
              <a:cs typeface="B Nazanin" pitchFamily="2" charset="-78"/>
            </a:endParaRPr>
          </a:p>
          <a:p>
            <a:pPr algn="just">
              <a:buNone/>
            </a:pPr>
            <a:r>
              <a:rPr lang="fa-IR" dirty="0" smtClean="0">
                <a:cs typeface="B Nazanin" pitchFamily="2" charset="-78"/>
              </a:rPr>
              <a:t>وقتي که دانش آموزان را براي يک فعاليت آموزشي آماده مي کنيم، بسيار مفيد خواهد بود که به آنها بگوييم، چه چيز را نياز دارند و چه نوع فعاليتي را بايد انجام دهند تا به نتايج يادگيري مورد انتظار برسند.</a:t>
            </a:r>
          </a:p>
          <a:p>
            <a:pPr algn="just">
              <a:buNone/>
            </a:pPr>
            <a:r>
              <a:rPr lang="fa-IR" dirty="0" smtClean="0">
                <a:cs typeface="B Nazanin" pitchFamily="2" charset="-78"/>
              </a:rPr>
              <a:t>هدفهاي آموزشي خوب تنظيم شده، نتايج يادگيري را توضيح مي دهند. تعيين نتايج يادگيري اگرچه بسيار مفيد هستند؛ اما به تنهايي کافي نيستند. وقتي که نتايج يادگيري معين شدند، بايد فعاليت هايي را که براي دستيابي به چنين نتايجي مفيد هستند، مشخص کرد. بنابراين به مجموعه فعاليت هايي که دانش آموزان براي دستيابي به نتايج يادگيري انجام مي دهند، </a:t>
            </a:r>
            <a:r>
              <a:rPr lang="fa-IR" u="sng" dirty="0" smtClean="0">
                <a:cs typeface="B Nazanin" pitchFamily="2" charset="-78"/>
              </a:rPr>
              <a:t>تجارب يادگيري</a:t>
            </a:r>
            <a:r>
              <a:rPr lang="fa-IR" dirty="0" smtClean="0">
                <a:cs typeface="B Nazanin" pitchFamily="2" charset="-78"/>
              </a:rPr>
              <a:t> مي گويند. اين دسته از فعاليتها شامل فعاليت هاي معلمان در فرآيند آموزش نمي شوند. به فعاليت هاي معلمان، </a:t>
            </a:r>
            <a:r>
              <a:rPr lang="fa-IR" u="sng" dirty="0" smtClean="0">
                <a:cs typeface="B Nazanin" pitchFamily="2" charset="-78"/>
              </a:rPr>
              <a:t>روش تدريس</a:t>
            </a:r>
            <a:r>
              <a:rPr lang="fa-IR" dirty="0" smtClean="0">
                <a:cs typeface="B Nazanin" pitchFamily="2" charset="-78"/>
              </a:rPr>
              <a:t> گفته مي شود.</a:t>
            </a:r>
          </a:p>
          <a:p>
            <a:pPr algn="just">
              <a:buNone/>
            </a:pPr>
            <a:r>
              <a:rPr lang="fa-IR" dirty="0" smtClean="0">
                <a:cs typeface="B Nazanin" pitchFamily="2" charset="-78"/>
              </a:rPr>
              <a:t>تجارب يادگيري يا فعاليت هاي دانش آموزان، بايد متناسب با اهداف آموزشي و متنوع باشند. معلمان نبايد دانش آموزان خود را محدود به چند فعاليت يادگيري نمايند. يعني آنها مي توانند از ميان تعداد تقريباً نامحدودي از تجربه هاي يادگيري، آن دسته از فعاليتها را که بيشترين احتمال دستيابي به اهداف را ميسر مي سازند انتخاب کنند؛ مثلاً از دانش آموزان خود بخواهند که درباره موضوعي گزارشي تهيه کنند و با يکديگر به بحث و مناظره بپردازند. براي همکلاسي هاي خود سخنراني کنند، چيزي را بسازند، کاري را انجام دهند، اطلاعاتي را جمع آوري کنند و به شکل يک کل معنادار، ارائه دهند.</a:t>
            </a:r>
            <a:r>
              <a:rPr lang="fa-IR" dirty="0" smtClean="0"/>
              <a:t> </a:t>
            </a:r>
            <a:r>
              <a:rPr lang="fa-IR" dirty="0" smtClean="0">
                <a:cs typeface="B Nazanin" pitchFamily="2" charset="-78"/>
              </a:rPr>
              <a:t>نمايش و تئاتر اجرا کنند و بازيهايي را که جايگزين زندگي واقعي هستند انجام دهند. چيزي را به طور ذهني مجسم کرده و آن را بسازند. از روي تصاويري که خود گرفته اند و يا در اختيار آنان قرار داده شده، داستاني بنويسند و يا تصاوير و موقعيتهايي را مورد تعبير و تفسير قرار دهند. درباره چيزي يا انديشه اي تحليل و قضاوت کنند. </a:t>
            </a:r>
          </a:p>
          <a:p>
            <a:pPr algn="just">
              <a:buNone/>
            </a:pPr>
            <a:r>
              <a:rPr lang="fa-IR" dirty="0" smtClean="0">
                <a:cs typeface="B Nazanin" pitchFamily="2" charset="-78"/>
              </a:rPr>
              <a:t>  </a:t>
            </a:r>
            <a:br>
              <a:rPr lang="fa-IR" dirty="0" smtClean="0">
                <a:cs typeface="B Nazanin" pitchFamily="2" charset="-78"/>
              </a:rPr>
            </a:br>
            <a:endParaRPr lang="fa-IR" dirty="0" smtClean="0">
              <a:cs typeface="B Nazanin" pitchFamily="2" charset="-78"/>
            </a:endParaRPr>
          </a:p>
          <a:p>
            <a:endParaRPr lang="fa-I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00268187-2D82-472E-BC3C-91EA121CDF67}" type="slidenum">
              <a:rPr kumimoji="0" lang="ar-SA" altLang="en-US" sz="1400">
                <a:latin typeface="Arial Narrow" panose="020B0606020202030204" pitchFamily="34" charset="0"/>
              </a:rPr>
              <a:pPr>
                <a:spcBef>
                  <a:spcPct val="50000"/>
                </a:spcBef>
                <a:buClrTx/>
                <a:buSzTx/>
                <a:buFontTx/>
                <a:buNone/>
              </a:pPr>
              <a:t>12</a:t>
            </a:fld>
            <a:endParaRPr kumimoji="0" lang="en-US" altLang="en-US" sz="1400">
              <a:latin typeface="Arial Narrow" panose="020B0606020202030204" pitchFamily="34" charset="0"/>
            </a:endParaRPr>
          </a:p>
        </p:txBody>
      </p:sp>
      <p:sp>
        <p:nvSpPr>
          <p:cNvPr id="605186" name="Rectangle 2"/>
          <p:cNvSpPr>
            <a:spLocks noGrp="1" noChangeArrowheads="1"/>
          </p:cNvSpPr>
          <p:nvPr>
            <p:ph type="title"/>
          </p:nvPr>
        </p:nvSpPr>
        <p:spPr/>
        <p:txBody>
          <a:bodyPr/>
          <a:lstStyle/>
          <a:p>
            <a:pPr algn="r" rtl="1">
              <a:defRPr/>
            </a:pPr>
            <a:r>
              <a:rPr lang="fa-IR" sz="6600" dirty="0" smtClean="0">
                <a:solidFill>
                  <a:srgbClr val="FF3399"/>
                </a:solidFill>
                <a:cs typeface="B Nazanin" pitchFamily="2" charset="-78"/>
              </a:rPr>
              <a:t>1)</a:t>
            </a:r>
            <a:r>
              <a:rPr lang="fa-IR" sz="6600" dirty="0" smtClean="0">
                <a:solidFill>
                  <a:srgbClr val="66FF66"/>
                </a:solidFill>
                <a:cs typeface="B Nazanin" pitchFamily="2" charset="-78"/>
              </a:rPr>
              <a:t> </a:t>
            </a:r>
            <a:r>
              <a:rPr lang="fa-IR" sz="6600" dirty="0" smtClean="0">
                <a:solidFill>
                  <a:srgbClr val="00B050"/>
                </a:solidFill>
                <a:cs typeface="B Nazanin" pitchFamily="2" charset="-78"/>
              </a:rPr>
              <a:t>آ مادگی :</a:t>
            </a:r>
            <a:endParaRPr lang="en-US" sz="6600" dirty="0" smtClean="0">
              <a:solidFill>
                <a:srgbClr val="00B050"/>
              </a:solidFill>
              <a:cs typeface="B Nazanin" pitchFamily="2" charset="-78"/>
            </a:endParaRPr>
          </a:p>
        </p:txBody>
      </p:sp>
      <p:sp>
        <p:nvSpPr>
          <p:cNvPr id="605187" name="Rectangle 3"/>
          <p:cNvSpPr>
            <a:spLocks noGrp="1" noChangeArrowheads="1"/>
          </p:cNvSpPr>
          <p:nvPr>
            <p:ph type="body" idx="1"/>
          </p:nvPr>
        </p:nvSpPr>
        <p:spPr/>
        <p:txBody>
          <a:bodyPr/>
          <a:lstStyle/>
          <a:p>
            <a:pPr marL="609600" indent="-609600" algn="justLow" rtl="1">
              <a:buClr>
                <a:srgbClr val="FF0066"/>
              </a:buClr>
              <a:buSzPct val="90000"/>
              <a:buFont typeface="Wingdings" pitchFamily="2" charset="2"/>
              <a:buNone/>
              <a:defRPr/>
            </a:pPr>
            <a:r>
              <a:rPr lang="fa-IR" sz="4000" dirty="0" smtClean="0">
                <a:solidFill>
                  <a:schemeClr val="accent2">
                    <a:lumMod val="50000"/>
                  </a:schemeClr>
                </a:solidFill>
                <a:cs typeface="B Nazanin" pitchFamily="2" charset="-78"/>
              </a:rPr>
              <a:t>یعنی شاگرد باید از لحاظ جسمی ، عاطفی ، عقلی و ... به رشد کافی رسیده باشد تا یادگیری برایش ممکن شود .</a:t>
            </a:r>
          </a:p>
          <a:p>
            <a:pPr marL="609600" indent="-609600">
              <a:defRPr/>
            </a:pPr>
            <a:endParaRPr lang="en-US" dirty="0" smtClean="0">
              <a:solidFill>
                <a:schemeClr val="accent2">
                  <a:lumMod val="50000"/>
                </a:schemeClr>
              </a:solidFill>
            </a:endParaRPr>
          </a:p>
        </p:txBody>
      </p:sp>
    </p:spTree>
    <p:extLst>
      <p:ext uri="{BB962C8B-B14F-4D97-AF65-F5344CB8AC3E}">
        <p14:creationId xmlns:p14="http://schemas.microsoft.com/office/powerpoint/2010/main" val="3386545026"/>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60648"/>
            <a:ext cx="7859216" cy="6408712"/>
          </a:xfrm>
        </p:spPr>
        <p:txBody>
          <a:bodyPr>
            <a:normAutofit fontScale="92500"/>
          </a:bodyPr>
          <a:lstStyle/>
          <a:p>
            <a:pPr algn="just">
              <a:buNone/>
            </a:pPr>
            <a:r>
              <a:rPr lang="fa-IR" b="1" dirty="0" smtClean="0">
                <a:cs typeface="B Nazanin" pitchFamily="2" charset="-78"/>
              </a:rPr>
              <a:t>ب – رابطه بين اهداف آموزشي:</a:t>
            </a:r>
            <a:r>
              <a:rPr lang="fa-IR" dirty="0" smtClean="0">
                <a:cs typeface="B Nazanin" pitchFamily="2" charset="-78"/>
              </a:rPr>
              <a:t> پس از اينکه اهداف و فعاليت هاي آموزشي مشخص شدند، ممکن است اين سؤال مطرح شود که هدفها به چه ترتيب بايد تحقق يابند؟ يا فعاليت هاي يادگيري به چه ترتيبي بايد انجام پذيرند تا نتيجه بهتري به دست آيد؟ </a:t>
            </a:r>
          </a:p>
          <a:p>
            <a:pPr algn="just">
              <a:buNone/>
            </a:pPr>
            <a:r>
              <a:rPr lang="fa-IR" dirty="0" smtClean="0">
                <a:cs typeface="B Nazanin" pitchFamily="2" charset="-78"/>
              </a:rPr>
              <a:t>معمولاً هدفهاي آموزشي به سه صورت با يکديگر ارتباط دارند:</a:t>
            </a:r>
          </a:p>
          <a:p>
            <a:pPr algn="just">
              <a:buNone/>
            </a:pPr>
            <a:r>
              <a:rPr lang="fa-IR" dirty="0" smtClean="0">
                <a:cs typeface="B Nazanin" pitchFamily="2" charset="-78"/>
              </a:rPr>
              <a:t>1- ارتباط هدفها با هم به گونه اي است که قبل از تحقق هدف پايين تر، رسيدن به هدف بالاتر امکان ندارد. به عبارت بهتر، هدفهاي پايين تر، پيش نياز هدفهاي بالاترند و تا زماني که مطلب مربوط به هدف قبلي فرا گرفته نشده است، نبايد مطلب مربوط به هدف بعدي را آموزش داد. ارتباط چنين اهدافي را با هم «ارتباط تسلسلي يا ارتباط متوالي» مي گويند. </a:t>
            </a:r>
          </a:p>
          <a:p>
            <a:pPr>
              <a:buNone/>
            </a:pPr>
            <a:r>
              <a:rPr lang="fa-IR" dirty="0" smtClean="0">
                <a:cs typeface="B Nazanin" pitchFamily="2" charset="-78"/>
              </a:rPr>
              <a:t>2- اهداف و فعاليت هاي آموزشي ممکن است نسبت به هم تقّدم نداشته باشند و در عرض هم قابل اجرا و دستيابي باشند؛ يعني آموزش مطالب مربوط به هر هدف، قبل يا بعد از هدفهاي ديگر امکان پذير باشد. اين نوع ارتباط را «ارتباطِ هم تراز يا ارتباط موازي» مي گويند. </a:t>
            </a:r>
            <a:br>
              <a:rPr lang="fa-IR" dirty="0" smtClean="0">
                <a:cs typeface="B Nazanin" pitchFamily="2" charset="-78"/>
              </a:rPr>
            </a:br>
            <a:r>
              <a:rPr lang="fa-IR" dirty="0" smtClean="0">
                <a:cs typeface="B Nazanin" pitchFamily="2" charset="-78"/>
              </a:rPr>
              <a:t>3- در بيشتر مواقع، هدفهاي آموزشي حالت ترکيبي دارند؛ يعني اجزاي هدف آموزشي نهايي را ممکن است يک سلسله «هدفهاي تسلسلي» و «هدفهاي هم تراز» تشکيل داده باشند. در اين صورت، هدفها طوري بايد تنظيم شوند که توصيه هاي بندهاي 1 و 2 در آن رعايت شوند، تا دانش آموزان به نتيجه گيري مطلوب برسند. </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60648"/>
            <a:ext cx="7931224" cy="6213304"/>
          </a:xfrm>
        </p:spPr>
        <p:txBody>
          <a:bodyPr>
            <a:normAutofit fontScale="92500" lnSpcReduction="10000"/>
          </a:bodyPr>
          <a:lstStyle/>
          <a:p>
            <a:pPr algn="just">
              <a:buNone/>
            </a:pPr>
            <a:r>
              <a:rPr lang="fa-IR" b="1" dirty="0" smtClean="0">
                <a:cs typeface="B Nazanin" pitchFamily="2" charset="-78"/>
              </a:rPr>
              <a:t>ج - تعيين رفتار ورودي</a:t>
            </a:r>
            <a:r>
              <a:rPr lang="fa-IR" dirty="0" smtClean="0">
                <a:cs typeface="B Nazanin" pitchFamily="2" charset="-78"/>
              </a:rPr>
              <a:t>: تواناييها و قابليت هايي هستند که دانش آموزان بايد قبل از شروع يک فعاليت آموزشي جديد داشته باشند، تا مفاهيم جديد را بفهمند و بتوانند با موقعيت به هدفهاي جديد دست يابند. به رفتار ورودي، دانش و مهارتهاي پيش نياز نيز گفته مي شود. اگر معلمي از رفتار ورودي دانش آموزان خود مطلع نباشد، ممکن است فعاليت هاي آموزشي دانش آموزان را بدون توجه به تواناييها و قابليت هاي دانش آموزان انتخاب کند. در اين صورت، دانش آموزان نسبت به انجام فعاليت ها بي تفاوت مي شوند.</a:t>
            </a:r>
          </a:p>
          <a:p>
            <a:pPr algn="just">
              <a:buNone/>
            </a:pPr>
            <a:r>
              <a:rPr lang="fa-IR" dirty="0" smtClean="0">
                <a:cs typeface="B Nazanin" pitchFamily="2" charset="-78"/>
              </a:rPr>
              <a:t> </a:t>
            </a:r>
            <a:r>
              <a:rPr lang="fa-IR" b="1" dirty="0" smtClean="0">
                <a:cs typeface="B Nazanin" pitchFamily="2" charset="-78"/>
              </a:rPr>
              <a:t>د - ارزشيابي تشخيصي :</a:t>
            </a:r>
            <a:r>
              <a:rPr lang="fa-IR" dirty="0" smtClean="0">
                <a:cs typeface="B Nazanin" pitchFamily="2" charset="-78"/>
              </a:rPr>
              <a:t>نوعي ارزشيابي است که سؤالهاي مربوط به آن براساس رفتار ورودي طراحي مي شود و قبل از تدريس، بايد اجرا گردد.</a:t>
            </a:r>
          </a:p>
          <a:p>
            <a:pPr algn="just">
              <a:buNone/>
            </a:pPr>
            <a:r>
              <a:rPr lang="fa-IR" dirty="0" smtClean="0">
                <a:cs typeface="B Nazanin" pitchFamily="2" charset="-78"/>
              </a:rPr>
              <a:t>از طريق ارزشيابي تشخيصي مي توان معلومات و تواناييها و مهارتهاي لازم دانش آموزان را براي ورود به مطالب جديد، تشخيص داد. ارزشيابي تشخيصي علاوه بر اينکه معياري براي سنجش رفتار ورودي دانش آموزان است. وسيله اي است که به کمک آن مي توان نقطه آغاز فعاليتهاي آموزشي را به دقت مشخص کرد.</a:t>
            </a:r>
          </a:p>
          <a:p>
            <a:pPr algn="just">
              <a:buNone/>
            </a:pPr>
            <a:r>
              <a:rPr lang="fa-IR" dirty="0" smtClean="0">
                <a:cs typeface="B Nazanin" pitchFamily="2" charset="-78"/>
              </a:rPr>
              <a:t>اگر فعاليت هاي آموزشي به گونه اي طراحي شوند که تکرار رفتار ورودي دانش آموزان باشد، نه تنها دانش آموزان نسبت به فعاليت هاي آموزشي بي تفاوت خواهند شد، بلکه زماني که بايد براي پرورش قابليتهاي جديد صرف شود به هدر خواهد رفت و يا اگر آغاز درس بدون سنجش و تشخيص رفتار ورودي انجام شود، ممکن است فعاليتها به دليل نداشتن رفتار ورودي غير قابل فهم و مشکل باشد. در اين صورت، معلم حتماً بايد قبل از شروع درس جديد به ترميم رفتار ورودي بپردازد. مخصوصاً در صورت وجود ارتباط تسلسلي و متوالي بين هدفها، ترميم رفتار ورودي يا پيش نياز الزامي خواهد بود.</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859216" cy="6141296"/>
          </a:xfrm>
        </p:spPr>
        <p:txBody>
          <a:bodyPr/>
          <a:lstStyle/>
          <a:p>
            <a:pPr algn="just">
              <a:buNone/>
            </a:pPr>
            <a:r>
              <a:rPr lang="fa-IR" b="1" dirty="0" smtClean="0">
                <a:cs typeface="B Nazanin" pitchFamily="2" charset="-78"/>
              </a:rPr>
              <a:t>ه- تعيين گروههاي ياددهي – يادگيري:</a:t>
            </a:r>
            <a:r>
              <a:rPr lang="fa-IR" dirty="0" smtClean="0">
                <a:cs typeface="B Nazanin" pitchFamily="2" charset="-78"/>
              </a:rPr>
              <a:t> سازماندهي دانش آموزان و گروه بندي آنها در فعاليت هاي آموزشي از اهميت خاصي برخوردار است. متأسفانه اکثر معلمان، مجموعه فعاليت هاي آموزشي را در گروههاي يکسان به اجرا در </a:t>
            </a:r>
            <a:br>
              <a:rPr lang="fa-IR" dirty="0" smtClean="0">
                <a:cs typeface="B Nazanin" pitchFamily="2" charset="-78"/>
              </a:rPr>
            </a:br>
            <a:r>
              <a:rPr lang="fa-IR" dirty="0" smtClean="0">
                <a:cs typeface="B Nazanin" pitchFamily="2" charset="-78"/>
              </a:rPr>
              <a:t>مي آورند، در حالي که هميشه دستيابي به اهداف آموزشي مختلف از طريق گروههاي يکسان ميسر نمي باشد. </a:t>
            </a:r>
          </a:p>
          <a:p>
            <a:pPr algn="just">
              <a:buNone/>
            </a:pPr>
            <a:r>
              <a:rPr lang="fa-IR" dirty="0" smtClean="0">
                <a:cs typeface="B Nazanin" pitchFamily="2" charset="-78"/>
              </a:rPr>
              <a:t>يکي از عوامل مؤثر در انتخاب گروههاي ياددهي - يادگيري </a:t>
            </a:r>
            <a:r>
              <a:rPr lang="fa-IR" u="sng" dirty="0" smtClean="0">
                <a:cs typeface="B Nazanin" pitchFamily="2" charset="-78"/>
              </a:rPr>
              <a:t>ماهيت اهداف و فعاليت هاي آموزشي است؛</a:t>
            </a:r>
            <a:r>
              <a:rPr lang="fa-IR" dirty="0" smtClean="0">
                <a:cs typeface="B Nazanin" pitchFamily="2" charset="-78"/>
              </a:rPr>
              <a:t> معمولاً مناسبترين گروه براي </a:t>
            </a:r>
            <a:r>
              <a:rPr lang="fa-IR" u="sng" dirty="0" smtClean="0">
                <a:cs typeface="B Nazanin" pitchFamily="2" charset="-78"/>
              </a:rPr>
              <a:t>هدفهاي شناختي گروه بزرگ </a:t>
            </a:r>
            <a:r>
              <a:rPr lang="fa-IR" dirty="0" smtClean="0">
                <a:cs typeface="B Nazanin" pitchFamily="2" charset="-78"/>
              </a:rPr>
              <a:t>(30 تا 40 نفر)، براي </a:t>
            </a:r>
            <a:r>
              <a:rPr lang="fa-IR" u="sng" dirty="0" smtClean="0">
                <a:cs typeface="B Nazanin" pitchFamily="2" charset="-78"/>
              </a:rPr>
              <a:t>هدفهاي عاطفي، گروه کوچک يا متوسط </a:t>
            </a:r>
            <a:r>
              <a:rPr lang="fa-IR" dirty="0" smtClean="0">
                <a:cs typeface="B Nazanin" pitchFamily="2" charset="-78"/>
              </a:rPr>
              <a:t>(5 تا 20 نفر) و براي </a:t>
            </a:r>
            <a:r>
              <a:rPr lang="fa-IR" u="sng" dirty="0" smtClean="0">
                <a:cs typeface="B Nazanin" pitchFamily="2" charset="-78"/>
              </a:rPr>
              <a:t>هدفهاي رواني - حرکتي گروه کوچک يا حتي آموزش تک نفري </a:t>
            </a:r>
            <a:r>
              <a:rPr lang="fa-IR" dirty="0" smtClean="0">
                <a:cs typeface="B Nazanin" pitchFamily="2" charset="-78"/>
              </a:rPr>
              <a:t>مي باشد </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88640"/>
            <a:ext cx="7931224" cy="6480720"/>
          </a:xfrm>
        </p:spPr>
        <p:txBody>
          <a:bodyPr>
            <a:normAutofit fontScale="92500" lnSpcReduction="20000"/>
          </a:bodyPr>
          <a:lstStyle/>
          <a:p>
            <a:pPr algn="just">
              <a:buNone/>
            </a:pPr>
            <a:r>
              <a:rPr lang="fa-IR" b="1" dirty="0" smtClean="0">
                <a:cs typeface="B Nazanin" pitchFamily="2" charset="-78"/>
              </a:rPr>
              <a:t>3- مرحله سوم : تحليل و تعيين محتوا، روش و وسايل آموزشي: </a:t>
            </a:r>
            <a:r>
              <a:rPr lang="fa-IR" dirty="0" smtClean="0">
                <a:cs typeface="B Nazanin" pitchFamily="2" charset="-78"/>
              </a:rPr>
              <a:t>محتواي درسي مناسب ابزار اوليه تدريس هستند.  اگر محتوا، روش و وسايل متناسب با هدفهاي آموزشي انتخاب و تنظيم نشوند، حتي اگر هدفهاي آموزشي، دقيق و خوب تنظيم شده باشند فعاليت هاي آموزشي هرگز دانش آموزان را به آنچه که بايد برسند، هدايت نخواهد کرد.</a:t>
            </a:r>
          </a:p>
          <a:p>
            <a:pPr algn="just"/>
            <a:r>
              <a:rPr lang="fa-IR" dirty="0" smtClean="0">
                <a:cs typeface="B Nazanin" pitchFamily="2" charset="-78"/>
              </a:rPr>
              <a:t>البته محتوايي بايد انتخاب شود که کاملاً متناسب با اهداف و قابل تدريس در زمان تعيين شده باشد.</a:t>
            </a:r>
          </a:p>
          <a:p>
            <a:pPr algn="just"/>
            <a:r>
              <a:rPr lang="fa-IR" dirty="0" smtClean="0">
                <a:cs typeface="B Nazanin" pitchFamily="2" charset="-78"/>
              </a:rPr>
              <a:t>سازماندهي و تنظيم محتوا در فرآيند اجرا بسيار حائز اهميت است. </a:t>
            </a:r>
          </a:p>
          <a:p>
            <a:pPr algn="just"/>
            <a:r>
              <a:rPr lang="fa-IR" dirty="0" smtClean="0">
                <a:cs typeface="B Nazanin" pitchFamily="2" charset="-78"/>
              </a:rPr>
              <a:t>در صورت امکان، مطالب آسان بايد قبل از مطالب پيچيده و مشکل ارائه گردد.</a:t>
            </a:r>
          </a:p>
          <a:p>
            <a:pPr algn="just"/>
            <a:r>
              <a:rPr lang="fa-IR" dirty="0" smtClean="0">
                <a:cs typeface="B Nazanin" pitchFamily="2" charset="-78"/>
              </a:rPr>
              <a:t> مفاهيم نظري بايد قبل از فعاليت هاي عملي ارائه شوند.</a:t>
            </a:r>
          </a:p>
          <a:p>
            <a:pPr algn="just"/>
            <a:r>
              <a:rPr lang="fa-IR" dirty="0" smtClean="0">
                <a:cs typeface="B Nazanin" pitchFamily="2" charset="-78"/>
              </a:rPr>
              <a:t>محتوا بايد با توانايي دانش آموزان انطباق داشته باشد </a:t>
            </a:r>
          </a:p>
          <a:p>
            <a:pPr algn="just"/>
            <a:r>
              <a:rPr lang="fa-IR" dirty="0" smtClean="0">
                <a:cs typeface="B Nazanin" pitchFamily="2" charset="-78"/>
              </a:rPr>
              <a:t>اطلاعات را به طور مؤثر و قابل درک، ارائه نمايد. </a:t>
            </a:r>
          </a:p>
          <a:p>
            <a:pPr algn="just">
              <a:buNone/>
            </a:pPr>
            <a:r>
              <a:rPr lang="fa-IR" dirty="0" smtClean="0">
                <a:cs typeface="B Nazanin" pitchFamily="2" charset="-78"/>
              </a:rPr>
              <a:t>فعاليتهاي آموزشي نيز هرگز نبايد منحصر به محتواي کتاب درسي شود. فعاليت هاي يادگيري بايد متنوع و حتي در صورت لزوم فراتر از مطالب مطرح شده در کتاب درسي باشد. </a:t>
            </a:r>
          </a:p>
          <a:p>
            <a:pPr algn="just">
              <a:buNone/>
            </a:pPr>
            <a:r>
              <a:rPr lang="fa-IR" dirty="0" smtClean="0">
                <a:cs typeface="B Nazanin" pitchFamily="2" charset="-78"/>
              </a:rPr>
              <a:t>فعاليتها مي توانند شامل مطالعه ي آزاد، مطالعه کتب غيردرسي مرتبط با موضوع درس، تهيه گزارش، و خلاصه هاي مطالب آموزشي و نتايج تحقيقات و سفرهاي علمي و عملياتي کاملاً ابتکاري و نو باشند.</a:t>
            </a:r>
          </a:p>
          <a:p>
            <a:pPr algn="just">
              <a:buNone/>
            </a:pPr>
            <a:r>
              <a:rPr lang="fa-IR" dirty="0" smtClean="0">
                <a:cs typeface="B Nazanin" pitchFamily="2" charset="-78"/>
              </a:rPr>
              <a:t>پروژه هاي آموزشي، تمرينهايي هستند که بر اساس آن دانش آموزان مي توانند مهارت و دانش خود را در خلق و توليد يک موضوع علمي نشان دهند.</a:t>
            </a:r>
          </a:p>
          <a:p>
            <a:pPr algn="just">
              <a:buNone/>
            </a:pPr>
            <a:endParaRPr lang="fa-IR" dirty="0">
              <a:cs typeface="B Nazanin" pitchFamily="2" charset="-78"/>
            </a:endParaRPr>
          </a:p>
        </p:txBody>
      </p:sp>
      <p:sp>
        <p:nvSpPr>
          <p:cNvPr id="2" name="Rectangle 1"/>
          <p:cNvSpPr/>
          <p:nvPr/>
        </p:nvSpPr>
        <p:spPr>
          <a:xfrm>
            <a:off x="2136812" y="6023029"/>
            <a:ext cx="4595428" cy="646331"/>
          </a:xfrm>
          <a:prstGeom prst="rect">
            <a:avLst/>
          </a:prstGeom>
        </p:spPr>
        <p:txBody>
          <a:bodyPr wrap="square">
            <a:spAutoFit/>
          </a:bodyPr>
          <a:lstStyle/>
          <a:p>
            <a:pPr algn="justLow">
              <a:defRPr/>
            </a:pPr>
            <a:r>
              <a:rPr lang="fa-IR" dirty="0">
                <a:solidFill>
                  <a:srgbClr val="FF0000"/>
                </a:solidFill>
                <a:cs typeface="B Nazanin" pitchFamily="2" charset="-78"/>
              </a:rPr>
              <a:t>تهيه و تنظيم محتوا در ايران به عهده </a:t>
            </a:r>
            <a:r>
              <a:rPr lang="fa-IR" dirty="0">
                <a:solidFill>
                  <a:srgbClr val="FF0000"/>
                </a:solidFill>
                <a:latin typeface="Arial"/>
                <a:cs typeface="B Nazanin" pitchFamily="2" charset="-78"/>
              </a:rPr>
              <a:t>« دفتر تحقيقات و برنامه ريزي و تأليف كتابهاي درسي »</a:t>
            </a:r>
            <a:r>
              <a:rPr lang="fa-IR" dirty="0">
                <a:solidFill>
                  <a:srgbClr val="FF0000"/>
                </a:solidFill>
                <a:cs typeface="B Nazanin" pitchFamily="2" charset="-78"/>
              </a:rPr>
              <a:t> وزارت آموزش و پرورش است . </a:t>
            </a:r>
            <a:endParaRPr lang="en-US" dirty="0">
              <a:solidFill>
                <a:srgbClr val="FF0000"/>
              </a:solidFill>
              <a:cs typeface="B Nazanin" pitchFamily="2" charset="-78"/>
            </a:endParaRPr>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4E091180-EB3A-4CC4-9E5F-ADF6733E7126}" type="slidenum">
              <a:rPr kumimoji="0" lang="ar-SA" altLang="en-US" sz="1400">
                <a:latin typeface="Arial Narrow" panose="020B0606020202030204" pitchFamily="34" charset="0"/>
              </a:rPr>
              <a:pPr>
                <a:spcBef>
                  <a:spcPct val="50000"/>
                </a:spcBef>
                <a:buClrTx/>
                <a:buSzTx/>
                <a:buFontTx/>
                <a:buNone/>
              </a:pPr>
              <a:t>124</a:t>
            </a:fld>
            <a:endParaRPr kumimoji="0" lang="en-US" altLang="en-US" sz="1400">
              <a:latin typeface="Arial Narrow" panose="020B0606020202030204" pitchFamily="34" charset="0"/>
            </a:endParaRPr>
          </a:p>
        </p:txBody>
      </p:sp>
      <p:sp>
        <p:nvSpPr>
          <p:cNvPr id="396290" name="Rectangle 2"/>
          <p:cNvSpPr>
            <a:spLocks noGrp="1" noChangeArrowheads="1"/>
          </p:cNvSpPr>
          <p:nvPr>
            <p:ph type="title"/>
          </p:nvPr>
        </p:nvSpPr>
        <p:spPr/>
        <p:txBody>
          <a:bodyPr>
            <a:normAutofit fontScale="90000"/>
          </a:bodyPr>
          <a:lstStyle/>
          <a:p>
            <a:pPr algn="r" rtl="1">
              <a:defRPr/>
            </a:pPr>
            <a:r>
              <a:rPr lang="fa-IR" sz="4000" dirty="0" smtClean="0">
                <a:solidFill>
                  <a:srgbClr val="FF0000"/>
                </a:solidFill>
                <a:cs typeface="B Nazanin" pitchFamily="2" charset="-78"/>
              </a:rPr>
              <a:t>اصولي كه در تهيه و تنظيم محتواي آموزشي بايد مد نظر قرار گيرند :</a:t>
            </a:r>
            <a:endParaRPr lang="en-US" sz="4000" dirty="0" smtClean="0">
              <a:solidFill>
                <a:srgbClr val="FF0000"/>
              </a:solidFill>
              <a:cs typeface="B Nazanin" pitchFamily="2" charset="-78"/>
            </a:endParaRPr>
          </a:p>
        </p:txBody>
      </p:sp>
      <p:sp>
        <p:nvSpPr>
          <p:cNvPr id="396291" name="Rectangle 3"/>
          <p:cNvSpPr>
            <a:spLocks noGrp="1" noChangeArrowheads="1"/>
          </p:cNvSpPr>
          <p:nvPr>
            <p:ph type="body" idx="1"/>
          </p:nvPr>
        </p:nvSpPr>
        <p:spPr>
          <a:xfrm>
            <a:off x="3995936" y="1600200"/>
            <a:ext cx="4176464" cy="3484984"/>
          </a:xfrm>
        </p:spPr>
        <p:txBody>
          <a:bodyPr>
            <a:normAutofit/>
          </a:bodyPr>
          <a:lstStyle/>
          <a:p>
            <a:pPr algn="r" rtl="1">
              <a:buClr>
                <a:srgbClr val="FFFF00"/>
              </a:buClr>
              <a:buSzTx/>
              <a:buFont typeface="Wingdings 2" pitchFamily="18" charset="2"/>
              <a:buChar char="ï"/>
              <a:defRPr/>
            </a:pPr>
            <a:r>
              <a:rPr lang="fa-IR" sz="2800" dirty="0" smtClean="0">
                <a:cs typeface="B Nazanin" pitchFamily="2" charset="-78"/>
              </a:rPr>
              <a:t> ميزان علاقه، رغبت و توانايي شاگردان. </a:t>
            </a:r>
          </a:p>
          <a:p>
            <a:pPr algn="r" rtl="1">
              <a:buClr>
                <a:srgbClr val="FFFF00"/>
              </a:buClr>
              <a:buSzTx/>
              <a:buFont typeface="Wingdings 2" pitchFamily="18" charset="2"/>
              <a:buChar char="ï"/>
              <a:defRPr/>
            </a:pPr>
            <a:r>
              <a:rPr lang="fa-IR" sz="2800" dirty="0" smtClean="0">
                <a:cs typeface="B Nazanin" pitchFamily="2" charset="-78"/>
              </a:rPr>
              <a:t>مفاهيم ، اصول و قوانين هر علم. </a:t>
            </a:r>
          </a:p>
          <a:p>
            <a:pPr algn="r" rtl="1">
              <a:buClr>
                <a:srgbClr val="FFFF00"/>
              </a:buClr>
              <a:buSzTx/>
              <a:buFont typeface="Wingdings 2" pitchFamily="18" charset="2"/>
              <a:buChar char="ï"/>
              <a:defRPr/>
            </a:pPr>
            <a:r>
              <a:rPr lang="fa-IR" sz="2800" dirty="0" smtClean="0">
                <a:cs typeface="B Nazanin" pitchFamily="2" charset="-78"/>
              </a:rPr>
              <a:t>ساخت علوم مختلف. </a:t>
            </a:r>
          </a:p>
          <a:p>
            <a:pPr algn="r" rtl="1">
              <a:buClr>
                <a:srgbClr val="FFFF00"/>
              </a:buClr>
              <a:buSzTx/>
              <a:buFont typeface="Wingdings 2" pitchFamily="18" charset="2"/>
              <a:buChar char="ï"/>
              <a:defRPr/>
            </a:pPr>
            <a:r>
              <a:rPr lang="fa-IR" sz="2800" dirty="0" smtClean="0">
                <a:cs typeface="B Nazanin" pitchFamily="2" charset="-78"/>
              </a:rPr>
              <a:t>توالي مطالب. </a:t>
            </a:r>
          </a:p>
          <a:p>
            <a:pPr algn="r" rtl="1">
              <a:buClr>
                <a:srgbClr val="FFFF00"/>
              </a:buClr>
              <a:buSzTx/>
              <a:buFont typeface="Wingdings 2" pitchFamily="18" charset="2"/>
              <a:buChar char="ï"/>
              <a:defRPr/>
            </a:pPr>
            <a:r>
              <a:rPr lang="fa-IR" sz="2800" dirty="0" smtClean="0">
                <a:cs typeface="B Nazanin" pitchFamily="2" charset="-78"/>
              </a:rPr>
              <a:t>تازگي موضوع .</a:t>
            </a:r>
          </a:p>
          <a:p>
            <a:pPr algn="r" rtl="1">
              <a:buClr>
                <a:srgbClr val="FFFF00"/>
              </a:buClr>
              <a:buSzTx/>
              <a:buFont typeface="Wingdings 2" pitchFamily="18" charset="2"/>
              <a:buChar char="ï"/>
              <a:defRPr/>
            </a:pPr>
            <a:r>
              <a:rPr lang="fa-IR" sz="2800" dirty="0" smtClean="0">
                <a:cs typeface="B Nazanin" pitchFamily="2" charset="-78"/>
              </a:rPr>
              <a:t>ميراث فرهنگي. </a:t>
            </a:r>
            <a:endParaRPr lang="en-US" sz="2800" dirty="0" smtClean="0">
              <a:cs typeface="B Nazanin" pitchFamily="2" charset="-78"/>
            </a:endParaRPr>
          </a:p>
        </p:txBody>
      </p:sp>
      <p:sp>
        <p:nvSpPr>
          <p:cNvPr id="5" name="Rectangle 2"/>
          <p:cNvSpPr txBox="1">
            <a:spLocks noChangeArrowheads="1"/>
          </p:cNvSpPr>
          <p:nvPr/>
        </p:nvSpPr>
        <p:spPr>
          <a:xfrm>
            <a:off x="443699" y="1600200"/>
            <a:ext cx="3528393" cy="4277072"/>
          </a:xfrm>
          <a:prstGeom prst="rect">
            <a:avLst/>
          </a:prstGeom>
        </p:spPr>
        <p:txBody>
          <a:bodyPr vert="horz">
            <a:normAutofit/>
          </a:bodyPr>
          <a:lst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a:buClr>
                <a:srgbClr val="FFFF00"/>
              </a:buClr>
              <a:buSzTx/>
              <a:buFont typeface="Wingdings 2" pitchFamily="18" charset="2"/>
              <a:buChar char="ï"/>
              <a:defRPr/>
            </a:pPr>
            <a:r>
              <a:rPr lang="fa-IR" sz="2800" smtClean="0">
                <a:cs typeface="B Nazanin" pitchFamily="2" charset="-78"/>
              </a:rPr>
              <a:t> پروراندن مفاهيم اساسي و روشها.</a:t>
            </a:r>
          </a:p>
          <a:p>
            <a:pPr>
              <a:buClr>
                <a:srgbClr val="FFFF00"/>
              </a:buClr>
              <a:buSzTx/>
              <a:buFont typeface="Wingdings 2" pitchFamily="18" charset="2"/>
              <a:buChar char="ï"/>
              <a:defRPr/>
            </a:pPr>
            <a:r>
              <a:rPr lang="fa-IR" sz="2800" smtClean="0">
                <a:cs typeface="B Nazanin" pitchFamily="2" charset="-78"/>
              </a:rPr>
              <a:t>ارتباط با مسائل روز. </a:t>
            </a:r>
          </a:p>
          <a:p>
            <a:pPr>
              <a:buClr>
                <a:srgbClr val="FFFF00"/>
              </a:buClr>
              <a:buSzTx/>
              <a:buFont typeface="Wingdings 2" pitchFamily="18" charset="2"/>
              <a:buChar char="ï"/>
              <a:defRPr/>
            </a:pPr>
            <a:r>
              <a:rPr lang="fa-IR" sz="2800" smtClean="0">
                <a:cs typeface="B Nazanin" pitchFamily="2" charset="-78"/>
              </a:rPr>
              <a:t>انطباق با زمان آموزش. </a:t>
            </a:r>
          </a:p>
          <a:p>
            <a:pPr>
              <a:buClr>
                <a:srgbClr val="FFFF00"/>
              </a:buClr>
              <a:buSzTx/>
              <a:buFont typeface="Wingdings 2" pitchFamily="18" charset="2"/>
              <a:buChar char="ï"/>
              <a:defRPr/>
            </a:pPr>
            <a:r>
              <a:rPr lang="fa-IR" sz="2800" smtClean="0">
                <a:cs typeface="B Nazanin" pitchFamily="2" charset="-78"/>
              </a:rPr>
              <a:t>پايه اي براي آموزش مداوم. </a:t>
            </a:r>
          </a:p>
          <a:p>
            <a:pPr>
              <a:buClr>
                <a:srgbClr val="FFFF00"/>
              </a:buClr>
              <a:buSzTx/>
              <a:buFont typeface="Wingdings 2" pitchFamily="18" charset="2"/>
              <a:buChar char="ï"/>
              <a:defRPr/>
            </a:pPr>
            <a:r>
              <a:rPr lang="fa-IR" sz="2800" smtClean="0">
                <a:cs typeface="B Nazanin" pitchFamily="2" charset="-78"/>
              </a:rPr>
              <a:t>فرصت مناسب براي فعاليتهاي يادگيري چندگانه.  </a:t>
            </a:r>
            <a:endParaRPr lang="en-US" sz="2800" dirty="0" smtClean="0">
              <a:cs typeface="B Nazanin" pitchFamily="2" charset="-78"/>
            </a:endParaRPr>
          </a:p>
        </p:txBody>
      </p:sp>
    </p:spTree>
    <p:extLst>
      <p:ext uri="{BB962C8B-B14F-4D97-AF65-F5344CB8AC3E}">
        <p14:creationId xmlns:p14="http://schemas.microsoft.com/office/powerpoint/2010/main" val="3708844214"/>
      </p:ext>
    </p:extLst>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715200" cy="6141296"/>
          </a:xfrm>
        </p:spPr>
        <p:txBody>
          <a:bodyPr>
            <a:normAutofit lnSpcReduction="10000"/>
          </a:bodyPr>
          <a:lstStyle/>
          <a:p>
            <a:pPr algn="just">
              <a:buNone/>
            </a:pPr>
            <a:r>
              <a:rPr lang="fa-IR" dirty="0" smtClean="0">
                <a:cs typeface="B Nazanin" pitchFamily="2" charset="-78"/>
              </a:rPr>
              <a:t>سؤالهاي زير حداقل ضوابطي هستند که هر معلمي مي تواند در هنگام انتخاب محتوا آنها را معيار قرار دهد.</a:t>
            </a:r>
          </a:p>
          <a:p>
            <a:pPr>
              <a:buNone/>
            </a:pPr>
            <a:r>
              <a:rPr lang="fa-IR" dirty="0" smtClean="0">
                <a:cs typeface="B Nazanin" pitchFamily="2" charset="-78"/>
              </a:rPr>
              <a:t>1 - آيا به کارگيري محتوا رفتارهايي را که انتظار داريم، در دانش آموزان </a:t>
            </a:r>
            <a:br>
              <a:rPr lang="fa-IR" dirty="0" smtClean="0">
                <a:cs typeface="B Nazanin" pitchFamily="2" charset="-78"/>
              </a:rPr>
            </a:br>
            <a:r>
              <a:rPr lang="fa-IR" dirty="0" smtClean="0">
                <a:cs typeface="B Nazanin" pitchFamily="2" charset="-78"/>
              </a:rPr>
              <a:t>مي پروراند؟ </a:t>
            </a:r>
            <a:br>
              <a:rPr lang="fa-IR" dirty="0" smtClean="0">
                <a:cs typeface="B Nazanin" pitchFamily="2" charset="-78"/>
              </a:rPr>
            </a:br>
            <a:r>
              <a:rPr lang="fa-IR" dirty="0" smtClean="0">
                <a:cs typeface="B Nazanin" pitchFamily="2" charset="-78"/>
              </a:rPr>
              <a:t>2- آيا محتوا بر اساس تواناييهاي ذهني و علمي دانش آموزان تهيه شده است؟ </a:t>
            </a:r>
            <a:br>
              <a:rPr lang="fa-IR" dirty="0" smtClean="0">
                <a:cs typeface="B Nazanin" pitchFamily="2" charset="-78"/>
              </a:rPr>
            </a:br>
            <a:r>
              <a:rPr lang="fa-IR" dirty="0" smtClean="0">
                <a:cs typeface="B Nazanin" pitchFamily="2" charset="-78"/>
              </a:rPr>
              <a:t>3- آيا محتوا از توالي لازم برخوردار است؟ </a:t>
            </a:r>
            <a:br>
              <a:rPr lang="fa-IR" dirty="0" smtClean="0">
                <a:cs typeface="B Nazanin" pitchFamily="2" charset="-78"/>
              </a:rPr>
            </a:br>
            <a:r>
              <a:rPr lang="fa-IR" dirty="0" smtClean="0">
                <a:cs typeface="B Nazanin" pitchFamily="2" charset="-78"/>
              </a:rPr>
              <a:t>4- آيا محتوا با اصول و مفاهيم علمي آن رشته همسويي دارد؟ </a:t>
            </a:r>
            <a:br>
              <a:rPr lang="fa-IR" dirty="0" smtClean="0">
                <a:cs typeface="B Nazanin" pitchFamily="2" charset="-78"/>
              </a:rPr>
            </a:br>
            <a:r>
              <a:rPr lang="fa-IR" dirty="0" smtClean="0">
                <a:cs typeface="B Nazanin" pitchFamily="2" charset="-78"/>
              </a:rPr>
              <a:t>5- آيا محتوا با مدت زمان تخصيص يافته براي تدريس انطباق دارد؟ </a:t>
            </a:r>
          </a:p>
          <a:p>
            <a:pPr algn="just">
              <a:buNone/>
            </a:pPr>
            <a:r>
              <a:rPr lang="fa-IR" dirty="0" smtClean="0">
                <a:cs typeface="B Nazanin" pitchFamily="2" charset="-78"/>
              </a:rPr>
              <a:t>دومين اقدام در گام سوم، انتخاب روش تدريس است. انتخاب روش تدريس در فرآيند طراحي، يکي از عناصر و عوامل اصلي طراحي به شمار مي رود؛ زيرا تعيين کننده نوع وظايف معلم و زمينه ساز فعاليت هاي دانش آموزان در کلاس درس مي باشد.</a:t>
            </a:r>
          </a:p>
          <a:p>
            <a:pPr algn="just">
              <a:buNone/>
            </a:pPr>
            <a:r>
              <a:rPr lang="fa-IR" dirty="0" smtClean="0">
                <a:cs typeface="B Nazanin" pitchFamily="2" charset="-78"/>
              </a:rPr>
              <a:t> روش تدريس، تنها به سخنراني معلم اطلاق نمي شود بلکه شامل فعاليت هاي متعددي چون، سازماندهي فعاليت هاي آموزشي يک گروه کوچک يا بزرگ دانش آموزان، به کارگيري فيلم يا ريز رايانه ها، تدارک حلقه هاي يادگيري، راهنمايي و هدايت گروههاي يادگيري همياري، نظارت و رهبري آموزش انفرادي و غيره مي باشد.</a:t>
            </a:r>
          </a:p>
          <a:p>
            <a:pPr algn="just">
              <a:buNone/>
            </a:pPr>
            <a:endParaRPr lang="fa-IR" dirty="0" smtClean="0">
              <a:cs typeface="B Nazanin" pitchFamily="2" charset="-78"/>
            </a:endParaRPr>
          </a:p>
          <a:p>
            <a:pPr algn="just">
              <a:buNone/>
            </a:pP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7643192" cy="6069288"/>
          </a:xfrm>
        </p:spPr>
        <p:txBody>
          <a:bodyPr>
            <a:normAutofit/>
          </a:bodyPr>
          <a:lstStyle/>
          <a:p>
            <a:pPr algn="just"/>
            <a:r>
              <a:rPr lang="fa-IR" dirty="0" smtClean="0">
                <a:cs typeface="B Nazanin" pitchFamily="2" charset="-78"/>
              </a:rPr>
              <a:t>معلمان با تجربه حداقل چهار معيار: </a:t>
            </a:r>
            <a:r>
              <a:rPr lang="fa-IR" u="sng" dirty="0" smtClean="0">
                <a:cs typeface="B Nazanin" pitchFamily="2" charset="-78"/>
              </a:rPr>
              <a:t>اهداف آموزشي</a:t>
            </a:r>
            <a:r>
              <a:rPr lang="fa-IR" dirty="0" smtClean="0">
                <a:cs typeface="B Nazanin" pitchFamily="2" charset="-78"/>
              </a:rPr>
              <a:t>، </a:t>
            </a:r>
            <a:r>
              <a:rPr lang="fa-IR" u="sng" dirty="0" smtClean="0">
                <a:cs typeface="B Nazanin" pitchFamily="2" charset="-78"/>
              </a:rPr>
              <a:t>سبکهاي يادگيري </a:t>
            </a:r>
            <a:r>
              <a:rPr lang="fa-IR" dirty="0" smtClean="0">
                <a:cs typeface="B Nazanin" pitchFamily="2" charset="-78"/>
              </a:rPr>
              <a:t>دانش آموزان، </a:t>
            </a:r>
            <a:r>
              <a:rPr lang="fa-IR" u="sng" dirty="0" smtClean="0">
                <a:cs typeface="B Nazanin" pitchFamily="2" charset="-78"/>
              </a:rPr>
              <a:t>محتواي آموزشي </a:t>
            </a:r>
            <a:r>
              <a:rPr lang="fa-IR" dirty="0" smtClean="0">
                <a:cs typeface="B Nazanin" pitchFamily="2" charset="-78"/>
              </a:rPr>
              <a:t>و </a:t>
            </a:r>
            <a:r>
              <a:rPr lang="fa-IR" u="sng" dirty="0" smtClean="0">
                <a:cs typeface="B Nazanin" pitchFamily="2" charset="-78"/>
              </a:rPr>
              <a:t>امکانات موجود </a:t>
            </a:r>
            <a:r>
              <a:rPr lang="fa-IR" dirty="0" smtClean="0">
                <a:cs typeface="B Nazanin" pitchFamily="2" charset="-78"/>
              </a:rPr>
              <a:t>را در انتخاب روش تدريس مورد توجه قرار مي دهند. به هيچ وجه نبايد بدون تحليل موقعيت اقدام به تعيين روش آموزش نمود.</a:t>
            </a:r>
          </a:p>
          <a:p>
            <a:pPr algn="just">
              <a:buNone/>
            </a:pPr>
            <a:r>
              <a:rPr lang="fa-IR" dirty="0" smtClean="0">
                <a:cs typeface="B Nazanin" pitchFamily="2" charset="-78"/>
              </a:rPr>
              <a:t>سومين اقدام در گام سوم طراحي، تحليل و انتخاب وسايل آموزشي است. </a:t>
            </a:r>
          </a:p>
          <a:p>
            <a:pPr algn="just">
              <a:buNone/>
            </a:pPr>
            <a:r>
              <a:rPr lang="fa-IR" dirty="0" smtClean="0">
                <a:cs typeface="B Nazanin" pitchFamily="2" charset="-78"/>
              </a:rPr>
              <a:t>وسايل آموزشي به مجموعه امکاناتي اطلاق مي شوند که مي توانند شرايطي را فراهم سازند تا در آن شرايط، يادگيري سريعتر، بهتر و پايدارتر صورت گيرد. معلم کارآمد بايد انواع و اقسام رسانه ها و وسايل آموزشي را براي انتقال پيامهاي آموزشي و تسهيل يادگيري بشناسد و درست به کار گيرد. تدريس منظم و مؤثر کاملاً متکي بر رسانه ها و وسايل آموزشي است. با چنين رويکردي بايد گفت: حتي معلم، کتاب درسي و محيط مدرسه و ساير امکانات نيز جزو وسايل آموزشي محسوب مي شوند.</a:t>
            </a:r>
          </a:p>
          <a:p>
            <a:pPr algn="just">
              <a:buNone/>
            </a:pPr>
            <a:r>
              <a:rPr lang="fa-IR" dirty="0" smtClean="0">
                <a:cs typeface="B Nazanin" pitchFamily="2" charset="-78"/>
              </a:rPr>
              <a:t>اما در فرآيند طراحي آموزشي منظور از وسايل آموزشي، مجموعه ي وسايل گرافيکي، عکس و يا وسايل الکتريکي يا مکانيکي که براي دريافت اطلاعات، اعم از ديداري يا شنيداري به کار مي روند، اطلاق مي گردد.</a:t>
            </a:r>
          </a:p>
          <a:p>
            <a:pPr algn="just"/>
            <a:endParaRPr lang="fa-IR" dirty="0">
              <a:cs typeface="B Nazanin" pitchFamily="2" charset="-78"/>
            </a:endParaRPr>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7787208" cy="6069288"/>
          </a:xfrm>
        </p:spPr>
        <p:txBody>
          <a:bodyPr>
            <a:normAutofit fontScale="92500"/>
          </a:bodyPr>
          <a:lstStyle/>
          <a:p>
            <a:pPr algn="just"/>
            <a:r>
              <a:rPr lang="fa-IR" dirty="0" smtClean="0">
                <a:cs typeface="B Nazanin" pitchFamily="2" charset="-78"/>
              </a:rPr>
              <a:t>لازم است معلم مزايا، معايب و محدوديتهاي هريک از وسايل را براي آموزش درس خود بداند. معلمان بايد بدانند که هيچ وسيله ي خاصي را نمي توان به عنوان بهترين وسيله براي تمام اهداف آموزشي به کار گرفت. هدفهاي رفتاري بهترين راهنما و معيار براي انتخاب و به کارگيري وسايل آموزشي هستند. علاوه بر هدفهاي آموزشي، معيار و ضوابط ديگري نيز در عمل مؤثرند که مهمترين آنها عبارتند از:</a:t>
            </a:r>
          </a:p>
          <a:p>
            <a:pPr algn="just">
              <a:buNone/>
            </a:pPr>
            <a:r>
              <a:rPr lang="fa-IR" dirty="0" smtClean="0">
                <a:cs typeface="B Nazanin" pitchFamily="2" charset="-78"/>
              </a:rPr>
              <a:t>1- متناسب بودن : </a:t>
            </a:r>
          </a:p>
          <a:p>
            <a:pPr>
              <a:buNone/>
            </a:pPr>
            <a:r>
              <a:rPr lang="fa-IR" dirty="0" smtClean="0">
                <a:cs typeface="B Nazanin" pitchFamily="2" charset="-78"/>
              </a:rPr>
              <a:t>وسيله ي انتخاب شده بايد متناسب با موضوع آموزش و اهداف رفتاري تعيين شده باشد. </a:t>
            </a:r>
          </a:p>
          <a:p>
            <a:pPr>
              <a:buNone/>
            </a:pPr>
            <a:r>
              <a:rPr lang="fa-IR" dirty="0" smtClean="0">
                <a:cs typeface="B Nazanin" pitchFamily="2" charset="-78"/>
              </a:rPr>
              <a:t>2- کيفيت فني : </a:t>
            </a:r>
            <a:br>
              <a:rPr lang="fa-IR" dirty="0" smtClean="0">
                <a:cs typeface="B Nazanin" pitchFamily="2" charset="-78"/>
              </a:rPr>
            </a:br>
            <a:r>
              <a:rPr lang="fa-IR" dirty="0" smtClean="0">
                <a:cs typeface="B Nazanin" pitchFamily="2" charset="-78"/>
              </a:rPr>
              <a:t>خصوصيات فيزيکي هريک از وسايل آموزشي که براي درس خاصي انتخاب شده اند، بايد به نحوي باشد که در تدريس، کاملاً مؤثر باشد. </a:t>
            </a:r>
          </a:p>
          <a:p>
            <a:pPr>
              <a:buNone/>
            </a:pPr>
            <a:r>
              <a:rPr lang="fa-IR" dirty="0" smtClean="0">
                <a:cs typeface="B Nazanin" pitchFamily="2" charset="-78"/>
              </a:rPr>
              <a:t>3- قابليت دسترسي : </a:t>
            </a:r>
            <a:br>
              <a:rPr lang="fa-IR" dirty="0" smtClean="0">
                <a:cs typeface="B Nazanin" pitchFamily="2" charset="-78"/>
              </a:rPr>
            </a:br>
            <a:r>
              <a:rPr lang="fa-IR" dirty="0" smtClean="0">
                <a:cs typeface="B Nazanin" pitchFamily="2" charset="-78"/>
              </a:rPr>
              <a:t>گاهي وسيله اي براي تدريس يک هدف و محتواي خاص بسيار مناسب است؛ اما نمي توان آن را به راحتي به دست آورد و يا امکان استفاده ي مکرر از آن در مواقع دلخواه ميسر نيست. چنين وسيله اي امکان مناسبي براي آموزش نخواهد بود، زيرا وسيله اي که نتوان از آن استفاده کرد و يا در موقع لزوم امکان کاربرد آن نباشد، فايده اي ندارد. </a:t>
            </a:r>
            <a:br>
              <a:rPr lang="fa-IR" dirty="0" smtClean="0">
                <a:cs typeface="B Nazanin" pitchFamily="2" charset="-78"/>
              </a:rPr>
            </a:b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7859216" cy="6069288"/>
          </a:xfrm>
        </p:spPr>
        <p:txBody>
          <a:bodyPr/>
          <a:lstStyle/>
          <a:p>
            <a:pPr algn="just">
              <a:buNone/>
            </a:pPr>
            <a:r>
              <a:rPr lang="fa-IR" dirty="0" smtClean="0">
                <a:cs typeface="B Nazanin" pitchFamily="2" charset="-78"/>
              </a:rPr>
              <a:t>4- سادگي :</a:t>
            </a:r>
          </a:p>
          <a:p>
            <a:pPr algn="just">
              <a:buNone/>
            </a:pPr>
            <a:r>
              <a:rPr lang="fa-IR" dirty="0" smtClean="0">
                <a:cs typeface="B Nazanin" pitchFamily="2" charset="-78"/>
              </a:rPr>
              <a:t>گاهي با استفاده از رسانه اي پيچيده، مطالبي که از درک و فهم دانش آموزان فراتر است به آنها عرضه مي شود. البته اين دسته از وسايل ممکن است به علت جالب بودن در دانش آموزان ايجاد انگيزه کند؛ اما اطلاعات پيچيده ي آن ممکن است سبب ابهام در درک و فهم موضوع اصلي که بايد آموخته شود، نيز بگردد. مثلاً بسياري از فيلمهاي آموزشي هيچ هدف خاصي را دنبال نمي کنند، چون موضوع و هدف مشخصي ندارند، اهداف آموزشي را تحت تأثير قرار مي دهند و مانع رسيدن به هدف اصلي مي شوند. </a:t>
            </a:r>
          </a:p>
          <a:p>
            <a:pPr algn="just">
              <a:buNone/>
            </a:pPr>
            <a:r>
              <a:rPr lang="fa-IR" dirty="0" smtClean="0">
                <a:cs typeface="B Nazanin" pitchFamily="2" charset="-78"/>
              </a:rPr>
              <a:t>5- انعطاف پذيري :</a:t>
            </a:r>
          </a:p>
          <a:p>
            <a:pPr algn="just">
              <a:buNone/>
            </a:pPr>
            <a:r>
              <a:rPr lang="fa-IR" dirty="0" smtClean="0">
                <a:cs typeface="B Nazanin" pitchFamily="2" charset="-78"/>
              </a:rPr>
              <a:t>از عوامل مهم ديگر در استفاده ي مؤثر از وسايل آموزشي، انعطاف پذيري آن است. توان معلم براي کنترل و به کارگيري وسيله اي که با نياز او متناسب باشد، اهميت بسيار دارد. يک وسيله ي آموزشي خوب را بايد بتوان در زمانها و موقعيتهاي مختلف مورد استفاده قرار داد. </a:t>
            </a:r>
          </a:p>
          <a:p>
            <a:pPr algn="just">
              <a:buNone/>
            </a:pPr>
            <a:r>
              <a:rPr lang="fa-IR" dirty="0" smtClean="0"/>
              <a:t/>
            </a:r>
            <a:br>
              <a:rPr lang="fa-IR" dirty="0" smtClean="0"/>
            </a:br>
            <a:endParaRPr lang="fa-IR"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60648"/>
            <a:ext cx="7643192" cy="6213304"/>
          </a:xfrm>
        </p:spPr>
        <p:txBody>
          <a:bodyPr>
            <a:normAutofit/>
          </a:bodyPr>
          <a:lstStyle/>
          <a:p>
            <a:pPr algn="just">
              <a:buNone/>
            </a:pPr>
            <a:r>
              <a:rPr lang="fa-IR" dirty="0" smtClean="0">
                <a:cs typeface="B Nazanin" pitchFamily="2" charset="-78"/>
              </a:rPr>
              <a:t>6- سطح فرهنگي :</a:t>
            </a:r>
          </a:p>
          <a:p>
            <a:pPr algn="just">
              <a:buNone/>
            </a:pPr>
            <a:r>
              <a:rPr lang="fa-IR" dirty="0" smtClean="0">
                <a:cs typeface="B Nazanin" pitchFamily="2" charset="-78"/>
              </a:rPr>
              <a:t>وسايل آموزشي با توجه به واژگان به کار رفته در آن، سطح محتوايي، ديدگاههاي مختلف و هدف آن تعيين مي شود. به همين دليل ضروري است که معلم، مناسبت هر وسيله را با توجه به سطح فرهنگي متناسب با گروهي که مي خواهد وسيله را براي آنها به کار برد، بسنجد و انتخاب کند. ممکن است وسيله اي براي يک گروه در سطح خيلي بالا و براي گروهي ديگر در سطح بسيار نازلي باشد. در چنين مواردي به دليل عدم تناسب وسيله آموزشي با سطح دانش و توانايي دانش آموز، موجب خستگي و عدم علاقه او به موضوع مي شود. </a:t>
            </a:r>
            <a:br>
              <a:rPr lang="fa-IR" dirty="0" smtClean="0">
                <a:cs typeface="B Nazanin" pitchFamily="2" charset="-78"/>
              </a:rPr>
            </a:br>
            <a:r>
              <a:rPr lang="fa-IR" dirty="0" smtClean="0">
                <a:cs typeface="B Nazanin" pitchFamily="2" charset="-78"/>
              </a:rPr>
              <a:t>7- هزينه :</a:t>
            </a:r>
          </a:p>
          <a:p>
            <a:pPr algn="just">
              <a:buNone/>
            </a:pPr>
            <a:r>
              <a:rPr lang="fa-IR" dirty="0" smtClean="0">
                <a:cs typeface="B Nazanin" pitchFamily="2" charset="-78"/>
              </a:rPr>
              <a:t>در رابطه با وسايل، معلم بايد هم به قيمت ابزار و هم به ارزش زماني که صرف تهيه يا به کارگيري آن وسيله ي خاص در رابطه با تدريس مي شود، توجه کند. </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396EAA3D-BBA3-4E8D-817A-D42C29CCC0C7}" type="slidenum">
              <a:rPr kumimoji="0" lang="ar-SA" altLang="en-US" sz="1400">
                <a:latin typeface="Arial Narrow" panose="020B0606020202030204" pitchFamily="34" charset="0"/>
              </a:rPr>
              <a:pPr>
                <a:spcBef>
                  <a:spcPct val="50000"/>
                </a:spcBef>
                <a:buClrTx/>
                <a:buSzTx/>
                <a:buFontTx/>
                <a:buNone/>
              </a:pPr>
              <a:t>13</a:t>
            </a:fld>
            <a:endParaRPr kumimoji="0" lang="en-US" altLang="en-US" sz="1400">
              <a:latin typeface="Arial Narrow" panose="020B0606020202030204" pitchFamily="34" charset="0"/>
            </a:endParaRPr>
          </a:p>
        </p:txBody>
      </p:sp>
      <p:sp>
        <p:nvSpPr>
          <p:cNvPr id="607234" name="Rectangle 2"/>
          <p:cNvSpPr>
            <a:spLocks noGrp="1" noChangeArrowheads="1"/>
          </p:cNvSpPr>
          <p:nvPr>
            <p:ph type="title"/>
          </p:nvPr>
        </p:nvSpPr>
        <p:spPr/>
        <p:txBody>
          <a:bodyPr/>
          <a:lstStyle/>
          <a:p>
            <a:pPr algn="r" rtl="1">
              <a:defRPr/>
            </a:pPr>
            <a:r>
              <a:rPr lang="fa-IR" sz="6600" dirty="0" smtClean="0">
                <a:solidFill>
                  <a:srgbClr val="FF3399"/>
                </a:solidFill>
                <a:cs typeface="B Nazanin" pitchFamily="2" charset="-78"/>
              </a:rPr>
              <a:t>2) </a:t>
            </a:r>
            <a:r>
              <a:rPr lang="fa-IR" sz="6600" dirty="0" smtClean="0">
                <a:solidFill>
                  <a:srgbClr val="00B050"/>
                </a:solidFill>
                <a:cs typeface="B Nazanin" pitchFamily="2" charset="-78"/>
              </a:rPr>
              <a:t>انگیزه وهدف :</a:t>
            </a:r>
            <a:endParaRPr lang="en-US" sz="6600" dirty="0" smtClean="0">
              <a:solidFill>
                <a:srgbClr val="00B050"/>
              </a:solidFill>
              <a:cs typeface="B Nazanin" pitchFamily="2" charset="-78"/>
            </a:endParaRPr>
          </a:p>
        </p:txBody>
      </p:sp>
      <p:sp>
        <p:nvSpPr>
          <p:cNvPr id="607235" name="Rectangle 3"/>
          <p:cNvSpPr>
            <a:spLocks noGrp="1" noChangeArrowheads="1"/>
          </p:cNvSpPr>
          <p:nvPr>
            <p:ph type="body" idx="1"/>
          </p:nvPr>
        </p:nvSpPr>
        <p:spPr/>
        <p:txBody>
          <a:bodyPr/>
          <a:lstStyle/>
          <a:p>
            <a:pPr marL="990600" lvl="1" indent="-533400" algn="justLow" rtl="1">
              <a:buClr>
                <a:srgbClr val="FF0066"/>
              </a:buClr>
              <a:buSzPct val="90000"/>
              <a:buFont typeface="Wingdings" pitchFamily="2" charset="2"/>
              <a:buNone/>
              <a:defRPr/>
            </a:pPr>
            <a:r>
              <a:rPr lang="fa-IR" sz="4400" dirty="0" smtClean="0">
                <a:solidFill>
                  <a:srgbClr val="002060"/>
                </a:solidFill>
                <a:cs typeface="B Nazanin" pitchFamily="2" charset="-78"/>
              </a:rPr>
              <a:t>یعنی شاگرد باید میل و رغبت و علاقه نسبت به یادگیری داشته باشد برای این کار مفاهیم درس باید بر اساس نیاز شاگردان تنظیم شود .</a:t>
            </a:r>
            <a:endParaRPr lang="en-US" sz="4400" dirty="0" smtClean="0">
              <a:solidFill>
                <a:srgbClr val="002060"/>
              </a:solidFill>
              <a:cs typeface="B Nazanin" pitchFamily="2" charset="-78"/>
            </a:endParaRPr>
          </a:p>
          <a:p>
            <a:pPr marL="609600" indent="-609600">
              <a:defRPr/>
            </a:pPr>
            <a:endParaRPr lang="en-US" sz="4000" dirty="0" smtClean="0">
              <a:solidFill>
                <a:srgbClr val="002060"/>
              </a:solidFill>
            </a:endParaRPr>
          </a:p>
        </p:txBody>
      </p:sp>
    </p:spTree>
    <p:extLst>
      <p:ext uri="{BB962C8B-B14F-4D97-AF65-F5344CB8AC3E}">
        <p14:creationId xmlns:p14="http://schemas.microsoft.com/office/powerpoint/2010/main" val="281833999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787208" cy="6264696"/>
          </a:xfrm>
        </p:spPr>
        <p:txBody>
          <a:bodyPr>
            <a:normAutofit fontScale="77500" lnSpcReduction="20000"/>
          </a:bodyPr>
          <a:lstStyle/>
          <a:p>
            <a:pPr algn="just">
              <a:lnSpc>
                <a:spcPct val="120000"/>
              </a:lnSpc>
              <a:buNone/>
            </a:pPr>
            <a:r>
              <a:rPr lang="fa-IR" b="1" dirty="0" smtClean="0"/>
              <a:t>4- </a:t>
            </a:r>
            <a:r>
              <a:rPr lang="fa-IR" b="1" dirty="0" smtClean="0">
                <a:cs typeface="B Nazanin" pitchFamily="2" charset="-78"/>
              </a:rPr>
              <a:t>مرحله چهارم : تحليل و تعيين نظام ارزشيابي:</a:t>
            </a:r>
            <a:r>
              <a:rPr lang="fa-IR" dirty="0" smtClean="0">
                <a:cs typeface="B Nazanin" pitchFamily="2" charset="-78"/>
              </a:rPr>
              <a:t> لازم است دانش آموزان از ابتدا معيارها و امکاناتي را که به وسيله ي معلم در فرآيند ارزشيابي و نمره دادن به کار گرفته مي شود، بدانند خيلي از ترسهايي که دانش آموزان در فرآيند ارزشيابي دارند به علت عدم آگاهي آنها از معيارها و نحوه ي ارزشيابي معلمان است. معيارها بايد در اولين فرصت مناسب به طور واضح و روشن در اختيار دانش آموزان گذاشته شود. تاريخ ارزشيابي نيز از ابتداي آموزش بايد مشخص گردد تا به دانش آموزان امکان داده شود که خود را براي ارزشيابي آماده کنند.</a:t>
            </a:r>
          </a:p>
          <a:p>
            <a:pPr algn="just">
              <a:lnSpc>
                <a:spcPct val="120000"/>
              </a:lnSpc>
              <a:buNone/>
            </a:pPr>
            <a:r>
              <a:rPr lang="fa-IR" dirty="0" smtClean="0">
                <a:cs typeface="B Nazanin" pitchFamily="2" charset="-78"/>
              </a:rPr>
              <a:t>سوالها بايد متناسب با اهداف و فعاليت هاي آموزشي باشد.</a:t>
            </a:r>
          </a:p>
          <a:p>
            <a:pPr algn="just">
              <a:lnSpc>
                <a:spcPct val="120000"/>
              </a:lnSpc>
              <a:buNone/>
            </a:pPr>
            <a:r>
              <a:rPr lang="fa-IR" dirty="0" smtClean="0">
                <a:cs typeface="B Nazanin" pitchFamily="2" charset="-78"/>
              </a:rPr>
              <a:t>سؤالهاي ارزشيابي بايد داراي ويژگيهاي زير باشند :</a:t>
            </a:r>
          </a:p>
          <a:p>
            <a:pPr algn="just">
              <a:lnSpc>
                <a:spcPct val="120000"/>
              </a:lnSpc>
              <a:buNone/>
            </a:pPr>
            <a:r>
              <a:rPr lang="fa-IR" b="1" dirty="0" smtClean="0">
                <a:cs typeface="B Nazanin" pitchFamily="2" charset="-78"/>
              </a:rPr>
              <a:t>الف- واضح و روشن باشند.</a:t>
            </a:r>
          </a:p>
          <a:p>
            <a:pPr algn="just">
              <a:lnSpc>
                <a:spcPct val="120000"/>
              </a:lnSpc>
              <a:buNone/>
            </a:pPr>
            <a:r>
              <a:rPr lang="fa-IR" b="1" dirty="0" smtClean="0">
                <a:cs typeface="B Nazanin" pitchFamily="2" charset="-78"/>
              </a:rPr>
              <a:t>ب- از واژگان معمول استفاده شود.</a:t>
            </a:r>
          </a:p>
          <a:p>
            <a:pPr algn="just">
              <a:lnSpc>
                <a:spcPct val="120000"/>
              </a:lnSpc>
              <a:buNone/>
            </a:pPr>
            <a:r>
              <a:rPr lang="fa-IR" b="1" dirty="0" smtClean="0">
                <a:cs typeface="B Nazanin" pitchFamily="2" charset="-78"/>
              </a:rPr>
              <a:t>ج- محرکي براي انديشيدن و يادگيري باشد.</a:t>
            </a:r>
          </a:p>
          <a:p>
            <a:pPr algn="just">
              <a:lnSpc>
                <a:spcPct val="120000"/>
              </a:lnSpc>
              <a:buNone/>
            </a:pPr>
            <a:r>
              <a:rPr lang="fa-IR" dirty="0" smtClean="0">
                <a:cs typeface="B Nazanin" pitchFamily="2" charset="-78"/>
              </a:rPr>
              <a:t>براي به حداکثر رساندن اثربخشي ارزشيابي، معلم بايد سؤالها را به دقت و با توجه به مقاصد زير طرح نمايید:</a:t>
            </a:r>
          </a:p>
          <a:p>
            <a:pPr marL="457200" indent="-457200" algn="just">
              <a:lnSpc>
                <a:spcPct val="120000"/>
              </a:lnSpc>
              <a:buNone/>
            </a:pPr>
            <a:r>
              <a:rPr lang="fa-IR" dirty="0" smtClean="0">
                <a:cs typeface="B Nazanin" pitchFamily="2" charset="-78"/>
              </a:rPr>
              <a:t>1.علاقه دانش آموزان را نسبت به درس برانگيزد.</a:t>
            </a:r>
          </a:p>
          <a:p>
            <a:pPr marL="457200" indent="-457200" algn="just">
              <a:lnSpc>
                <a:spcPct val="120000"/>
              </a:lnSpc>
              <a:buNone/>
            </a:pPr>
            <a:r>
              <a:rPr lang="fa-IR" dirty="0" smtClean="0">
                <a:cs typeface="B Nazanin" pitchFamily="2" charset="-78"/>
              </a:rPr>
              <a:t>2.بين دانش آموزان و معلم ارتباط برقرار کند.</a:t>
            </a:r>
          </a:p>
          <a:p>
            <a:pPr marL="457200" indent="-457200" algn="just">
              <a:lnSpc>
                <a:spcPct val="120000"/>
              </a:lnSpc>
              <a:buNone/>
            </a:pPr>
            <a:r>
              <a:rPr lang="fa-IR" dirty="0" smtClean="0">
                <a:cs typeface="B Nazanin" pitchFamily="2" charset="-78"/>
              </a:rPr>
              <a:t>3.توجه دانش آموزان را به نکات اصلي و مفاهيم مهمي که بايد به خاطر سپرده شوند، جلب کند.</a:t>
            </a:r>
          </a:p>
          <a:p>
            <a:pPr marL="457200" indent="-457200" algn="just">
              <a:lnSpc>
                <a:spcPct val="120000"/>
              </a:lnSpc>
              <a:buNone/>
            </a:pPr>
            <a:r>
              <a:rPr lang="fa-IR" dirty="0" smtClean="0">
                <a:cs typeface="B Nazanin" pitchFamily="2" charset="-78"/>
              </a:rPr>
              <a:t>4.سبب شود که دانش آموزان ضمن تجزيه و تحليل مسائل براي پاسخگويي، اصول و قواعد مورد لزوم را به کار گيرند و کاربرد مفاهيم را بياموزند.</a:t>
            </a:r>
          </a:p>
          <a:p>
            <a:pPr marL="457200" indent="-457200" algn="just">
              <a:lnSpc>
                <a:spcPct val="120000"/>
              </a:lnSpc>
              <a:buNone/>
            </a:pP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8075240" cy="6141296"/>
          </a:xfrm>
        </p:spPr>
        <p:txBody>
          <a:bodyPr>
            <a:normAutofit/>
          </a:bodyPr>
          <a:lstStyle/>
          <a:p>
            <a:pPr>
              <a:buNone/>
            </a:pPr>
            <a:r>
              <a:rPr lang="fa-IR" dirty="0" smtClean="0"/>
              <a:t>5</a:t>
            </a:r>
            <a:r>
              <a:rPr lang="fa-IR" dirty="0" smtClean="0">
                <a:cs typeface="B Nazanin" pitchFamily="2" charset="-78"/>
              </a:rPr>
              <a:t>. در دانش آموزان احساس اعتماد به نفس و موفقيت را برانگيزد تا با انگيزه ي بيشتر به مطالعات و فعاليت هاي يادگيري بپردازند. </a:t>
            </a:r>
          </a:p>
          <a:p>
            <a:pPr marL="457200" indent="-457200">
              <a:buNone/>
            </a:pPr>
            <a:r>
              <a:rPr lang="fa-IR" dirty="0" smtClean="0">
                <a:cs typeface="B Nazanin" pitchFamily="2" charset="-78"/>
              </a:rPr>
              <a:t>6.قابليت سازماندهي افکار و سخن گفتن مؤثر را به دست آورند. </a:t>
            </a:r>
          </a:p>
          <a:p>
            <a:pPr marL="457200" indent="-457200">
              <a:buNone/>
            </a:pPr>
            <a:r>
              <a:rPr lang="fa-IR" dirty="0" smtClean="0">
                <a:cs typeface="B Nazanin" pitchFamily="2" charset="-78"/>
              </a:rPr>
              <a:t>7.دانش آموزان را وادار کنند که فکر نمايند نه آن که الگوي تفکر معلم يا نويسندگان کتاب را دنبال کنند. </a:t>
            </a:r>
          </a:p>
          <a:p>
            <a:pPr marL="457200" indent="-457200">
              <a:buNone/>
            </a:pPr>
            <a:r>
              <a:rPr lang="fa-IR" dirty="0" smtClean="0">
                <a:cs typeface="B Nazanin" pitchFamily="2" charset="-78"/>
              </a:rPr>
              <a:t>8.به واسطه فعاليتها و مسؤوليتهاي گروهي در کلاس درس فضاي همکاري ايجاد کنند. </a:t>
            </a:r>
          </a:p>
          <a:p>
            <a:pPr marL="457200" indent="-457200">
              <a:buNone/>
            </a:pPr>
            <a:r>
              <a:rPr lang="fa-IR" dirty="0" smtClean="0">
                <a:cs typeface="B Nazanin" pitchFamily="2" charset="-78"/>
              </a:rPr>
              <a:t>آزاد انديشي در يادگيري را تقويت کند. </a:t>
            </a:r>
          </a:p>
          <a:p>
            <a:pPr marL="457200" indent="-457200">
              <a:buNone/>
            </a:pPr>
            <a:r>
              <a:rPr lang="fa-IR" dirty="0" smtClean="0">
                <a:cs typeface="B Nazanin" pitchFamily="2" charset="-78"/>
              </a:rPr>
              <a:t> 9.اثر بخشي تدریس را ارزيابي کند و پيشنهادهاي ارزشمندي براي به کارگيري روشهاي بهتر ارا ئه دهد. </a:t>
            </a:r>
          </a:p>
          <a:p>
            <a:pPr marL="457200" indent="-457200">
              <a:buNone/>
            </a:pPr>
            <a:r>
              <a:rPr lang="fa-IR" dirty="0" smtClean="0">
                <a:cs typeface="B Nazanin" pitchFamily="2" charset="-78"/>
              </a:rPr>
              <a:t>10.نکات ضعف و قوت دانش آموزان را در فرآيند رسيدن به اهداف آموزشي نشان دهد. </a:t>
            </a:r>
          </a:p>
          <a:p>
            <a:pPr marL="457200" indent="-457200">
              <a:buNone/>
            </a:pPr>
            <a:r>
              <a:rPr lang="fa-IR" dirty="0" smtClean="0">
                <a:cs typeface="B Nazanin" pitchFamily="2" charset="-78"/>
              </a:rPr>
              <a:t>11.دانش آموزان را به فعاليت مستمر، وادار نمايد. </a:t>
            </a:r>
            <a:br>
              <a:rPr lang="fa-IR" dirty="0" smtClean="0">
                <a:cs typeface="B Nazanin" pitchFamily="2" charset="-78"/>
              </a:rPr>
            </a:br>
            <a:r>
              <a:rPr lang="fa-IR" dirty="0" smtClean="0">
                <a:cs typeface="B Nazanin" pitchFamily="2" charset="-78"/>
              </a:rPr>
              <a:t/>
            </a:r>
            <a:br>
              <a:rPr lang="fa-IR" dirty="0" smtClean="0">
                <a:cs typeface="B Nazanin" pitchFamily="2" charset="-78"/>
              </a:rPr>
            </a:br>
            <a:r>
              <a:rPr lang="fa-IR" dirty="0" smtClean="0">
                <a:cs typeface="B Nazanin" pitchFamily="2" charset="-78"/>
              </a:rPr>
              <a:t/>
            </a:r>
            <a:br>
              <a:rPr lang="fa-IR" dirty="0" smtClean="0">
                <a:cs typeface="B Nazanin" pitchFamily="2" charset="-78"/>
              </a:rPr>
            </a:br>
            <a:r>
              <a:rPr lang="fa-IR" dirty="0" smtClean="0">
                <a:cs typeface="B Nazanin" pitchFamily="2" charset="-78"/>
              </a:rPr>
              <a:t/>
            </a:r>
            <a:br>
              <a:rPr lang="fa-IR" dirty="0" smtClean="0">
                <a:cs typeface="B Nazanin" pitchFamily="2" charset="-78"/>
              </a:rPr>
            </a:b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787208" cy="6141296"/>
          </a:xfrm>
        </p:spPr>
        <p:txBody>
          <a:bodyPr>
            <a:normAutofit lnSpcReduction="10000"/>
          </a:bodyPr>
          <a:lstStyle/>
          <a:p>
            <a:pPr algn="justLow">
              <a:buNone/>
            </a:pPr>
            <a:r>
              <a:rPr lang="fa-IR" dirty="0" smtClean="0">
                <a:cs typeface="B Nazanin" pitchFamily="2" charset="-78"/>
              </a:rPr>
              <a:t>با توجه به تأثير مثبتي که ارزشيابي بر روي يادگيري دانش آموزان در سطوح مختلف حيطه ي شناختي دارد، معلم بايد فنون و روشهايي را به کارگيرد که بتواند سؤالهاي اثربخش و مناسبي طرح کند. براي طرح سؤالهاي مؤثر به ويژه در ارزشيابي هاي شفاهي بايد به نکات زير توجه شود: </a:t>
            </a:r>
          </a:p>
          <a:p>
            <a:pPr>
              <a:buNone/>
            </a:pPr>
            <a:r>
              <a:rPr lang="fa-IR" dirty="0" smtClean="0">
                <a:cs typeface="B Nazanin" pitchFamily="2" charset="-78"/>
              </a:rPr>
              <a:t>1–براي چه هدفي سؤال طرح شده است؟ </a:t>
            </a:r>
          </a:p>
          <a:p>
            <a:pPr>
              <a:buNone/>
            </a:pPr>
            <a:r>
              <a:rPr lang="fa-IR" dirty="0" smtClean="0">
                <a:cs typeface="B Nazanin" pitchFamily="2" charset="-78"/>
              </a:rPr>
              <a:t>سؤالها بايد متناسب با توان علمي دانش آموزان باشد. آنها بايد بدانند که سؤال کردن بخشي از فرآيند تدريس است و به دلايل مختلف؛ مثل روشن شدن موضوع، تشخيص، تأکيد، تحقيق و يا ارزشيابي يک مطلب ممکن است سؤال شود.</a:t>
            </a:r>
          </a:p>
          <a:p>
            <a:pPr>
              <a:buNone/>
            </a:pPr>
            <a:r>
              <a:rPr lang="fa-IR" dirty="0" smtClean="0">
                <a:cs typeface="B Nazanin" pitchFamily="2" charset="-78"/>
              </a:rPr>
              <a:t> 2–براي چه کساني سؤال طرح شده است؟ </a:t>
            </a:r>
          </a:p>
          <a:p>
            <a:pPr>
              <a:buNone/>
            </a:pPr>
            <a:r>
              <a:rPr lang="fa-IR" dirty="0" smtClean="0">
                <a:cs typeface="B Nazanin" pitchFamily="2" charset="-78"/>
              </a:rPr>
              <a:t>بايد کوشش شود که ميان سؤال و فردي که از او سؤال مي شود، تناسبي وجود داشته باشد. براي طرح سؤال لازم است معلم از تواناييها، دانش و اطلاعات دانش آموزان آگاه باشد. پاسخ دانش آموزان بايد به دقت ارزشيابي شود. پاسخ دهنده و کليه دانش آموزان کلاس بايد از درستي يا نادرستي پاسخ آگاه باشند. معلم بايد به پاسخهاي صحيح و غلط دانش آموزان در فرآيند تدريس يکسان توجه کند؛ زيرا هر دو پاسخ محصول انديشه ي آنها است، اما بايد به دلايل مستند و روشن پاسخهاي غلط را اصلاح کند</a:t>
            </a: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7715200" cy="6069288"/>
          </a:xfrm>
        </p:spPr>
        <p:txBody>
          <a:bodyPr/>
          <a:lstStyle/>
          <a:p>
            <a:pPr algn="just">
              <a:buNone/>
            </a:pPr>
            <a:r>
              <a:rPr lang="fa-IR" dirty="0" smtClean="0">
                <a:cs typeface="B Nazanin" pitchFamily="2" charset="-78"/>
              </a:rPr>
              <a:t>3–آيا فرصت لازم براي پاسخگويي در نظر گرفته شده است؟ </a:t>
            </a:r>
          </a:p>
          <a:p>
            <a:pPr algn="just">
              <a:buNone/>
            </a:pPr>
            <a:r>
              <a:rPr lang="fa-IR" dirty="0" smtClean="0">
                <a:cs typeface="B Nazanin" pitchFamily="2" charset="-78"/>
              </a:rPr>
              <a:t>بايد به دانش آموزان فرصت داد تا در مورد مطلب سؤال شده فکر کنند و پاسخ خود را به دقت تنظيم نمايند و سپس پاسخ دهند. آنها نبايد بلافاصله صرفاً محفوظات ذهني خود را بيرون بريزند.</a:t>
            </a:r>
          </a:p>
          <a:p>
            <a:pPr algn="just">
              <a:buNone/>
            </a:pPr>
            <a:r>
              <a:rPr lang="fa-IR" dirty="0" smtClean="0">
                <a:cs typeface="B Nazanin" pitchFamily="2" charset="-78"/>
              </a:rPr>
              <a:t> به همان اندازه که تقويت کلامي مؤثر است، تقويتهاي غيرکلامي نيز بسيار اهميت دارند. منظور از تقويت کلامي، پيامهاي رفتاري؛ مانند نگاه کردن و حرکات صورت و بدن است که بدان وسيله معلم نظر خود را به دانش آموزان اعلام مي کند. حرکات معلم در مقابل پاسخ دانش آموزان بدون اظهار هيچ کلامي به خوبي مي تواند درستي يا نادرستي پاسخ، رضايت يا عدم رضايت معلم را نشان دهد.</a:t>
            </a:r>
          </a:p>
          <a:p>
            <a:pPr algn="just">
              <a:buNone/>
            </a:pPr>
            <a:r>
              <a:rPr lang="fa-IR" dirty="0" smtClean="0">
                <a:cs typeface="B Nazanin" pitchFamily="2" charset="-78"/>
              </a:rPr>
              <a:t>با ارزيابي پاسخهاي دانش آموزان مي توان نکات ضعف يادگيري دانش آموزان را شناخت و بر اساس اين نکات، فعاليت هاي تکميلي خارج از کلاس به آنها ارائه داد. </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4" name="Content Placeholder 3"/>
          <p:cNvSpPr>
            <a:spLocks noGrp="1" noChangeArrowheads="1"/>
          </p:cNvSpPr>
          <p:nvPr>
            <p:ph sz="quarter" idx="1"/>
          </p:nvPr>
        </p:nvSpPr>
        <p:spPr>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r" rtl="1"/>
            <a:r>
              <a:rPr lang="fa-IR" sz="2400" dirty="0">
                <a:cs typeface="B Nazanin" pitchFamily="2" charset="-78"/>
              </a:rPr>
              <a:t>اگر براي يك سال نقشه مي كشيد به كشت گندم بپردازيد.</a:t>
            </a:r>
          </a:p>
          <a:p>
            <a:pPr algn="r" rtl="1"/>
            <a:endParaRPr lang="fa-IR" sz="2400" dirty="0">
              <a:cs typeface="B Nazanin" pitchFamily="2" charset="-78"/>
            </a:endParaRPr>
          </a:p>
          <a:p>
            <a:pPr algn="r" rtl="1"/>
            <a:r>
              <a:rPr lang="fa-IR" sz="2400" dirty="0">
                <a:cs typeface="B Nazanin" pitchFamily="2" charset="-78"/>
              </a:rPr>
              <a:t>اگر براي يك دهه برنامه مي ريزيد به دنبال كشت درخت باشيد.</a:t>
            </a:r>
          </a:p>
          <a:p>
            <a:pPr algn="r" rtl="1"/>
            <a:endParaRPr lang="fa-IR" sz="2400" dirty="0">
              <a:cs typeface="B Nazanin" pitchFamily="2" charset="-78"/>
            </a:endParaRPr>
          </a:p>
          <a:p>
            <a:pPr algn="r" rtl="1"/>
            <a:r>
              <a:rPr lang="fa-IR" sz="2400" dirty="0">
                <a:cs typeface="B Nazanin" pitchFamily="2" charset="-78"/>
              </a:rPr>
              <a:t>اگر براي يك عمر مي انديشيد در پي تعليم و تربيت مردمان براييد.</a:t>
            </a:r>
          </a:p>
          <a:p>
            <a:pPr algn="r" rtl="1">
              <a:buFont typeface="Wingdings" pitchFamily="2" charset="2"/>
              <a:buNone/>
            </a:pPr>
            <a:endParaRPr lang="en-US" dirty="0"/>
          </a:p>
        </p:txBody>
      </p:sp>
      <p:sp>
        <p:nvSpPr>
          <p:cNvPr id="3" name="Action Button: Custom 2">
            <a:hlinkClick r:id="rId2" action="ppaction://hlinkpres?slideindex=187&amp;slidetitle=طراحي آموزشي" highlightClick="1"/>
          </p:cNvPr>
          <p:cNvSpPr/>
          <p:nvPr/>
        </p:nvSpPr>
        <p:spPr>
          <a:xfrm>
            <a:off x="2195736" y="5085184"/>
            <a:ext cx="1512168" cy="792088"/>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t>طرح درس سالانه و روزانه</a:t>
            </a:r>
            <a:endParaRPr lang="fa-IR" dirty="0"/>
          </a:p>
        </p:txBody>
      </p:sp>
      <p:sp>
        <p:nvSpPr>
          <p:cNvPr id="5" name="Action Button: Forward or Next 4">
            <a:hlinkClick r:id="rId3" action="ppaction://hlinkpres?slideindex=45&amp;slidetitle=Slide 45" highlightClick="1"/>
          </p:cNvPr>
          <p:cNvSpPr/>
          <p:nvPr/>
        </p:nvSpPr>
        <p:spPr>
          <a:xfrm>
            <a:off x="5076056" y="5085184"/>
            <a:ext cx="1584176" cy="792088"/>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t>وسایل کمک آموزشی</a:t>
            </a:r>
            <a:endParaRPr lang="fa-IR" dirty="0"/>
          </a:p>
        </p:txBody>
      </p:sp>
    </p:spTree>
    <p:extLst>
      <p:ext uri="{BB962C8B-B14F-4D97-AF65-F5344CB8AC3E}">
        <p14:creationId xmlns:p14="http://schemas.microsoft.com/office/powerpoint/2010/main" val="42546074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2F78C9AA-9EF8-4A91-AFA8-E589B4A9535B}" type="slidenum">
              <a:rPr kumimoji="0" lang="ar-SA" altLang="en-US" sz="1400">
                <a:latin typeface="Arial Narrow" panose="020B0606020202030204" pitchFamily="34" charset="0"/>
              </a:rPr>
              <a:pPr>
                <a:spcBef>
                  <a:spcPct val="50000"/>
                </a:spcBef>
                <a:buClrTx/>
                <a:buSzTx/>
                <a:buFontTx/>
                <a:buNone/>
              </a:pPr>
              <a:t>14</a:t>
            </a:fld>
            <a:endParaRPr kumimoji="0" lang="en-US" altLang="en-US" sz="1400">
              <a:latin typeface="Arial Narrow" panose="020B0606020202030204" pitchFamily="34" charset="0"/>
            </a:endParaRPr>
          </a:p>
        </p:txBody>
      </p:sp>
      <p:sp>
        <p:nvSpPr>
          <p:cNvPr id="606210" name="Rectangle 2"/>
          <p:cNvSpPr>
            <a:spLocks noGrp="1" noChangeArrowheads="1"/>
          </p:cNvSpPr>
          <p:nvPr>
            <p:ph type="title"/>
          </p:nvPr>
        </p:nvSpPr>
        <p:spPr/>
        <p:txBody>
          <a:bodyPr/>
          <a:lstStyle/>
          <a:p>
            <a:pPr algn="r" rtl="1">
              <a:defRPr/>
            </a:pPr>
            <a:r>
              <a:rPr lang="fa-IR" sz="6000" dirty="0" smtClean="0">
                <a:solidFill>
                  <a:srgbClr val="00B050"/>
                </a:solidFill>
                <a:cs typeface="B Nazanin" pitchFamily="2" charset="-78"/>
              </a:rPr>
              <a:t>3)تجارب گذشته :</a:t>
            </a:r>
            <a:endParaRPr lang="en-US" sz="6000" dirty="0" smtClean="0">
              <a:solidFill>
                <a:srgbClr val="00B050"/>
              </a:solidFill>
              <a:cs typeface="B Nazanin" pitchFamily="2" charset="-78"/>
            </a:endParaRPr>
          </a:p>
        </p:txBody>
      </p:sp>
      <p:sp>
        <p:nvSpPr>
          <p:cNvPr id="606211" name="Rectangle 3"/>
          <p:cNvSpPr>
            <a:spLocks noGrp="1" noChangeArrowheads="1"/>
          </p:cNvSpPr>
          <p:nvPr>
            <p:ph type="body" idx="1"/>
          </p:nvPr>
        </p:nvSpPr>
        <p:spPr/>
        <p:txBody>
          <a:bodyPr/>
          <a:lstStyle/>
          <a:p>
            <a:pPr marL="609600" indent="-609600" algn="justLow" rtl="1">
              <a:buClr>
                <a:srgbClr val="3399FF"/>
              </a:buClr>
              <a:buSzPct val="80000"/>
              <a:buFont typeface="Wingdings" pitchFamily="2" charset="2"/>
              <a:buNone/>
              <a:defRPr/>
            </a:pPr>
            <a:r>
              <a:rPr lang="fa-IR" sz="4000" dirty="0" smtClean="0">
                <a:solidFill>
                  <a:srgbClr val="002060"/>
                </a:solidFill>
                <a:cs typeface="B Nazanin" pitchFamily="2" charset="-78"/>
              </a:rPr>
              <a:t>تجارب گذشته ساخت شناختی فرد را تشکیل  می دهد . یادگیری باید مرتبط با تجارب گذشته فرد باشد.</a:t>
            </a:r>
          </a:p>
          <a:p>
            <a:pPr marL="609600" indent="-609600" algn="r" rtl="1">
              <a:buFont typeface="Monotype Sorts" pitchFamily="2" charset="2"/>
              <a:buNone/>
              <a:defRPr/>
            </a:pPr>
            <a:endParaRPr lang="en-US" sz="3600" dirty="0" smtClean="0">
              <a:solidFill>
                <a:srgbClr val="002060"/>
              </a:solidFill>
            </a:endParaRPr>
          </a:p>
        </p:txBody>
      </p:sp>
    </p:spTree>
    <p:extLst>
      <p:ext uri="{BB962C8B-B14F-4D97-AF65-F5344CB8AC3E}">
        <p14:creationId xmlns:p14="http://schemas.microsoft.com/office/powerpoint/2010/main" val="29717434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040DDC1D-91EE-4888-A1A3-57478D379F4B}" type="slidenum">
              <a:rPr kumimoji="0" lang="ar-SA" altLang="en-US" sz="1400">
                <a:latin typeface="Arial Narrow" panose="020B0606020202030204" pitchFamily="34" charset="0"/>
              </a:rPr>
              <a:pPr>
                <a:spcBef>
                  <a:spcPct val="50000"/>
                </a:spcBef>
                <a:buClrTx/>
                <a:buSzTx/>
                <a:buFontTx/>
                <a:buNone/>
              </a:pPr>
              <a:t>15</a:t>
            </a:fld>
            <a:endParaRPr kumimoji="0" lang="en-US" altLang="en-US" sz="1400">
              <a:latin typeface="Arial Narrow" panose="020B0606020202030204" pitchFamily="34" charset="0"/>
            </a:endParaRPr>
          </a:p>
        </p:txBody>
      </p:sp>
      <p:sp>
        <p:nvSpPr>
          <p:cNvPr id="608258" name="Rectangle 2"/>
          <p:cNvSpPr>
            <a:spLocks noGrp="1" noChangeArrowheads="1"/>
          </p:cNvSpPr>
          <p:nvPr>
            <p:ph type="title"/>
          </p:nvPr>
        </p:nvSpPr>
        <p:spPr>
          <a:xfrm>
            <a:off x="899592" y="188913"/>
            <a:ext cx="7772400" cy="1143000"/>
          </a:xfrm>
        </p:spPr>
        <p:txBody>
          <a:bodyPr/>
          <a:lstStyle/>
          <a:p>
            <a:pPr algn="r" rtl="1">
              <a:defRPr/>
            </a:pPr>
            <a:r>
              <a:rPr lang="fa-IR" sz="6000" dirty="0" smtClean="0">
                <a:solidFill>
                  <a:srgbClr val="00B050"/>
                </a:solidFill>
                <a:cs typeface="B Nazanin" pitchFamily="2" charset="-78"/>
              </a:rPr>
              <a:t>4) موقعیت و محیط یادگیری :</a:t>
            </a:r>
            <a:endParaRPr lang="en-US" sz="6000" dirty="0" smtClean="0">
              <a:solidFill>
                <a:srgbClr val="00B050"/>
              </a:solidFill>
              <a:cs typeface="B Nazanin" pitchFamily="2" charset="-78"/>
            </a:endParaRPr>
          </a:p>
        </p:txBody>
      </p:sp>
      <p:sp>
        <p:nvSpPr>
          <p:cNvPr id="608259" name="Rectangle 3"/>
          <p:cNvSpPr>
            <a:spLocks noGrp="1" noChangeArrowheads="1"/>
          </p:cNvSpPr>
          <p:nvPr>
            <p:ph type="body" idx="1"/>
          </p:nvPr>
        </p:nvSpPr>
        <p:spPr/>
        <p:txBody>
          <a:bodyPr/>
          <a:lstStyle/>
          <a:p>
            <a:pPr marL="609600" indent="-609600" algn="justLow" rtl="1">
              <a:buClr>
                <a:srgbClr val="3399FF"/>
              </a:buClr>
              <a:buSzPct val="80000"/>
              <a:buFont typeface="Wingdings" pitchFamily="2" charset="2"/>
              <a:buNone/>
              <a:defRPr/>
            </a:pPr>
            <a:r>
              <a:rPr lang="fa-IR" sz="3600" dirty="0" smtClean="0">
                <a:solidFill>
                  <a:srgbClr val="002060"/>
                </a:solidFill>
                <a:cs typeface="B Nazanin" pitchFamily="2" charset="-78"/>
              </a:rPr>
              <a:t>یعنی شرایط محیط باید متناسب باشد که شامل</a:t>
            </a:r>
            <a:r>
              <a:rPr lang="fa-IR" sz="3600" dirty="0" smtClean="0">
                <a:solidFill>
                  <a:srgbClr val="FFFF00"/>
                </a:solidFill>
                <a:cs typeface="B Nazanin" pitchFamily="2" charset="-78"/>
              </a:rPr>
              <a:t>:  </a:t>
            </a:r>
            <a:r>
              <a:rPr lang="fa-IR" sz="3600" dirty="0" smtClean="0">
                <a:solidFill>
                  <a:srgbClr val="FF6600"/>
                </a:solidFill>
                <a:cs typeface="B Nazanin" pitchFamily="2" charset="-78"/>
              </a:rPr>
              <a:t>محیط فیزیکی</a:t>
            </a:r>
            <a:r>
              <a:rPr lang="fa-IR" sz="3600" dirty="0" smtClean="0">
                <a:solidFill>
                  <a:srgbClr val="FFFF00"/>
                </a:solidFill>
                <a:cs typeface="B Nazanin" pitchFamily="2" charset="-78"/>
              </a:rPr>
              <a:t> </a:t>
            </a:r>
            <a:r>
              <a:rPr lang="fa-IR" sz="3600" dirty="0" smtClean="0">
                <a:solidFill>
                  <a:srgbClr val="002060"/>
                </a:solidFill>
                <a:cs typeface="B Nazanin" pitchFamily="2" charset="-78"/>
              </a:rPr>
              <a:t>( نور ، هوا ، تجهیزات ، امکانات آموزشی) و </a:t>
            </a:r>
            <a:r>
              <a:rPr lang="fa-IR" sz="3600" dirty="0" smtClean="0">
                <a:solidFill>
                  <a:srgbClr val="FF6600"/>
                </a:solidFill>
                <a:cs typeface="B Nazanin" pitchFamily="2" charset="-78"/>
              </a:rPr>
              <a:t>محیط عاطفی</a:t>
            </a:r>
            <a:r>
              <a:rPr lang="fa-IR" sz="3600" dirty="0" smtClean="0">
                <a:solidFill>
                  <a:srgbClr val="FFFF00"/>
                </a:solidFill>
                <a:cs typeface="B Nazanin" pitchFamily="2" charset="-78"/>
              </a:rPr>
              <a:t> </a:t>
            </a:r>
            <a:r>
              <a:rPr lang="fa-IR" sz="3600" dirty="0" smtClean="0">
                <a:solidFill>
                  <a:srgbClr val="002060"/>
                </a:solidFill>
                <a:cs typeface="B Nazanin" pitchFamily="2" charset="-78"/>
              </a:rPr>
              <a:t>(رابطه معلم وشاگرد ـ رابطه والدین با هم) می شود.</a:t>
            </a:r>
            <a:endParaRPr lang="en-US" sz="3600" dirty="0" smtClean="0">
              <a:solidFill>
                <a:srgbClr val="002060"/>
              </a:solidFill>
              <a:cs typeface="B Nazanin" pitchFamily="2" charset="-78"/>
            </a:endParaRPr>
          </a:p>
          <a:p>
            <a:pPr marL="609600" indent="-609600" algn="r" rtl="1">
              <a:buFont typeface="Monotype Sorts" pitchFamily="2" charset="2"/>
              <a:buNone/>
              <a:defRPr/>
            </a:pPr>
            <a:endParaRPr lang="en-US" dirty="0" smtClean="0">
              <a:solidFill>
                <a:srgbClr val="FFFF00"/>
              </a:solidFill>
            </a:endParaRPr>
          </a:p>
        </p:txBody>
      </p:sp>
    </p:spTree>
    <p:extLst>
      <p:ext uri="{BB962C8B-B14F-4D97-AF65-F5344CB8AC3E}">
        <p14:creationId xmlns:p14="http://schemas.microsoft.com/office/powerpoint/2010/main" val="19445647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3FD2ABB9-0797-41BE-8A38-AF352C6528F4}" type="slidenum">
              <a:rPr kumimoji="0" lang="ar-SA" altLang="en-US" sz="1400">
                <a:latin typeface="Arial Narrow" panose="020B0606020202030204" pitchFamily="34" charset="0"/>
              </a:rPr>
              <a:pPr>
                <a:spcBef>
                  <a:spcPct val="50000"/>
                </a:spcBef>
                <a:buClrTx/>
                <a:buSzTx/>
                <a:buFontTx/>
                <a:buNone/>
              </a:pPr>
              <a:t>16</a:t>
            </a:fld>
            <a:endParaRPr kumimoji="0" lang="en-US" altLang="en-US" sz="1400">
              <a:latin typeface="Arial Narrow" panose="020B0606020202030204" pitchFamily="34" charset="0"/>
            </a:endParaRPr>
          </a:p>
        </p:txBody>
      </p:sp>
      <p:sp>
        <p:nvSpPr>
          <p:cNvPr id="609282" name="Rectangle 2"/>
          <p:cNvSpPr>
            <a:spLocks noGrp="1" noChangeArrowheads="1"/>
          </p:cNvSpPr>
          <p:nvPr>
            <p:ph type="title"/>
          </p:nvPr>
        </p:nvSpPr>
        <p:spPr/>
        <p:txBody>
          <a:bodyPr/>
          <a:lstStyle/>
          <a:p>
            <a:pPr algn="r" rtl="1">
              <a:defRPr/>
            </a:pPr>
            <a:r>
              <a:rPr lang="fa-IR" sz="6000" dirty="0" smtClean="0">
                <a:solidFill>
                  <a:srgbClr val="FF3399"/>
                </a:solidFill>
                <a:cs typeface="B Nazanin" pitchFamily="2" charset="-78"/>
              </a:rPr>
              <a:t>5)</a:t>
            </a:r>
            <a:r>
              <a:rPr lang="fa-IR" sz="6000" dirty="0" smtClean="0">
                <a:solidFill>
                  <a:srgbClr val="00B050"/>
                </a:solidFill>
                <a:cs typeface="B Nazanin" pitchFamily="2" charset="-78"/>
              </a:rPr>
              <a:t> روش تدریس معلم:</a:t>
            </a:r>
            <a:endParaRPr lang="en-US" sz="6000" dirty="0" smtClean="0">
              <a:solidFill>
                <a:srgbClr val="00B050"/>
              </a:solidFill>
              <a:cs typeface="B Nazanin" pitchFamily="2" charset="-78"/>
            </a:endParaRPr>
          </a:p>
        </p:txBody>
      </p:sp>
      <p:sp>
        <p:nvSpPr>
          <p:cNvPr id="609283" name="Rectangle 3"/>
          <p:cNvSpPr>
            <a:spLocks noGrp="1" noChangeArrowheads="1"/>
          </p:cNvSpPr>
          <p:nvPr>
            <p:ph type="body" idx="1"/>
          </p:nvPr>
        </p:nvSpPr>
        <p:spPr/>
        <p:txBody>
          <a:bodyPr/>
          <a:lstStyle/>
          <a:p>
            <a:pPr marL="609600" indent="-609600" algn="justLow" rtl="1">
              <a:buClr>
                <a:srgbClr val="3399FF"/>
              </a:buClr>
              <a:buSzPct val="80000"/>
              <a:buFont typeface="Wingdings" pitchFamily="2" charset="2"/>
              <a:buNone/>
              <a:defRPr/>
            </a:pPr>
            <a:r>
              <a:rPr lang="fa-IR" sz="4000" dirty="0" smtClean="0">
                <a:solidFill>
                  <a:srgbClr val="002060"/>
                </a:solidFill>
                <a:cs typeface="B Nazanin" pitchFamily="2" charset="-78"/>
              </a:rPr>
              <a:t>شامل مناسب بودن روش تدریس ـ تسلط بر روش تدریس ـ فعال یا منفعل کردن دانش آموز. </a:t>
            </a:r>
          </a:p>
          <a:p>
            <a:pPr marL="609600" indent="-609600">
              <a:defRPr/>
            </a:pPr>
            <a:endParaRPr lang="en-US" sz="3600" dirty="0" smtClean="0">
              <a:solidFill>
                <a:srgbClr val="002060"/>
              </a:solidFill>
            </a:endParaRPr>
          </a:p>
        </p:txBody>
      </p:sp>
    </p:spTree>
    <p:extLst>
      <p:ext uri="{BB962C8B-B14F-4D97-AF65-F5344CB8AC3E}">
        <p14:creationId xmlns:p14="http://schemas.microsoft.com/office/powerpoint/2010/main" val="11741423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6D23F120-581A-4417-BEC6-7634E6F39C7C}" type="slidenum">
              <a:rPr kumimoji="0" lang="ar-SA" altLang="en-US" sz="1400">
                <a:latin typeface="Arial Narrow" panose="020B0606020202030204" pitchFamily="34" charset="0"/>
              </a:rPr>
              <a:pPr>
                <a:spcBef>
                  <a:spcPct val="50000"/>
                </a:spcBef>
                <a:buClrTx/>
                <a:buSzTx/>
                <a:buFontTx/>
                <a:buNone/>
              </a:pPr>
              <a:t>17</a:t>
            </a:fld>
            <a:endParaRPr kumimoji="0" lang="en-US" altLang="en-US" sz="1400">
              <a:latin typeface="Arial Narrow" panose="020B0606020202030204" pitchFamily="34" charset="0"/>
            </a:endParaRPr>
          </a:p>
        </p:txBody>
      </p:sp>
      <p:sp>
        <p:nvSpPr>
          <p:cNvPr id="610306" name="Rectangle 2"/>
          <p:cNvSpPr>
            <a:spLocks noGrp="1" noChangeArrowheads="1"/>
          </p:cNvSpPr>
          <p:nvPr>
            <p:ph type="title"/>
          </p:nvPr>
        </p:nvSpPr>
        <p:spPr/>
        <p:txBody>
          <a:bodyPr/>
          <a:lstStyle/>
          <a:p>
            <a:pPr algn="r" rtl="1">
              <a:defRPr/>
            </a:pPr>
            <a:r>
              <a:rPr lang="fa-IR" sz="6000" dirty="0" smtClean="0">
                <a:solidFill>
                  <a:srgbClr val="FF3399"/>
                </a:solidFill>
                <a:cs typeface="B Nazanin" pitchFamily="2" charset="-78"/>
              </a:rPr>
              <a:t>6) </a:t>
            </a:r>
            <a:r>
              <a:rPr lang="fa-IR" sz="6000" dirty="0" smtClean="0">
                <a:solidFill>
                  <a:srgbClr val="00B050"/>
                </a:solidFill>
                <a:cs typeface="B Nazanin" pitchFamily="2" charset="-78"/>
              </a:rPr>
              <a:t>رابطة کل و جزء :</a:t>
            </a:r>
            <a:endParaRPr lang="en-US" sz="6000" dirty="0" smtClean="0">
              <a:solidFill>
                <a:srgbClr val="00B050"/>
              </a:solidFill>
              <a:cs typeface="B Nazanin" pitchFamily="2" charset="-78"/>
            </a:endParaRPr>
          </a:p>
        </p:txBody>
      </p:sp>
      <p:sp>
        <p:nvSpPr>
          <p:cNvPr id="610307" name="Rectangle 3"/>
          <p:cNvSpPr>
            <a:spLocks noGrp="1" noChangeArrowheads="1"/>
          </p:cNvSpPr>
          <p:nvPr>
            <p:ph type="body" idx="1"/>
          </p:nvPr>
        </p:nvSpPr>
        <p:spPr/>
        <p:txBody>
          <a:bodyPr/>
          <a:lstStyle/>
          <a:p>
            <a:pPr marL="609600" indent="-609600" algn="justLow" rtl="1">
              <a:buClr>
                <a:srgbClr val="3399FF"/>
              </a:buClr>
              <a:buSzPct val="80000"/>
              <a:buFont typeface="Wingdings" pitchFamily="2" charset="2"/>
              <a:buNone/>
              <a:defRPr/>
            </a:pPr>
            <a:r>
              <a:rPr lang="fa-IR" sz="4400" dirty="0" smtClean="0">
                <a:solidFill>
                  <a:srgbClr val="002060"/>
                </a:solidFill>
                <a:cs typeface="B Nazanin" pitchFamily="2" charset="-78"/>
              </a:rPr>
              <a:t>یعنی مطالب باید از کل به جزء ارائه شود .</a:t>
            </a:r>
          </a:p>
          <a:p>
            <a:pPr marL="609600" indent="-609600">
              <a:defRPr/>
            </a:pPr>
            <a:endParaRPr lang="en-US" sz="4000" dirty="0" smtClean="0">
              <a:solidFill>
                <a:srgbClr val="002060"/>
              </a:solidFill>
            </a:endParaRPr>
          </a:p>
        </p:txBody>
      </p:sp>
    </p:spTree>
    <p:extLst>
      <p:ext uri="{BB962C8B-B14F-4D97-AF65-F5344CB8AC3E}">
        <p14:creationId xmlns:p14="http://schemas.microsoft.com/office/powerpoint/2010/main" val="23971050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8765EE68-F02D-4491-B209-B0E0C954DD3D}" type="slidenum">
              <a:rPr kumimoji="0" lang="ar-SA" altLang="en-US" sz="1400">
                <a:latin typeface="Arial Narrow" panose="020B0606020202030204" pitchFamily="34" charset="0"/>
              </a:rPr>
              <a:pPr>
                <a:spcBef>
                  <a:spcPct val="50000"/>
                </a:spcBef>
                <a:buClrTx/>
                <a:buSzTx/>
                <a:buFontTx/>
                <a:buNone/>
              </a:pPr>
              <a:t>18</a:t>
            </a:fld>
            <a:endParaRPr kumimoji="0" lang="en-US" altLang="en-US" sz="1400">
              <a:latin typeface="Arial Narrow" panose="020B0606020202030204" pitchFamily="34" charset="0"/>
            </a:endParaRPr>
          </a:p>
        </p:txBody>
      </p:sp>
      <p:sp>
        <p:nvSpPr>
          <p:cNvPr id="611330" name="Rectangle 2"/>
          <p:cNvSpPr>
            <a:spLocks noGrp="1" noChangeArrowheads="1"/>
          </p:cNvSpPr>
          <p:nvPr>
            <p:ph type="title"/>
          </p:nvPr>
        </p:nvSpPr>
        <p:spPr>
          <a:xfrm>
            <a:off x="2627784" y="260350"/>
            <a:ext cx="5252120" cy="1143000"/>
          </a:xfrm>
        </p:spPr>
        <p:txBody>
          <a:bodyPr/>
          <a:lstStyle/>
          <a:p>
            <a:pPr algn="r" rtl="1">
              <a:defRPr/>
            </a:pPr>
            <a:r>
              <a:rPr lang="fa-IR" sz="6000" dirty="0" smtClean="0">
                <a:solidFill>
                  <a:srgbClr val="FF3399"/>
                </a:solidFill>
                <a:cs typeface="B Nazanin" pitchFamily="2" charset="-78"/>
              </a:rPr>
              <a:t>7) </a:t>
            </a:r>
            <a:r>
              <a:rPr lang="fa-IR" sz="6000" dirty="0" smtClean="0">
                <a:solidFill>
                  <a:srgbClr val="00B050"/>
                </a:solidFill>
                <a:cs typeface="B Nazanin" pitchFamily="2" charset="-78"/>
              </a:rPr>
              <a:t>تمرین و تکرار :</a:t>
            </a:r>
            <a:endParaRPr lang="en-US" sz="6000" dirty="0" smtClean="0">
              <a:solidFill>
                <a:srgbClr val="00B050"/>
              </a:solidFill>
              <a:cs typeface="B Nazanin" pitchFamily="2" charset="-78"/>
            </a:endParaRPr>
          </a:p>
        </p:txBody>
      </p:sp>
      <p:sp>
        <p:nvSpPr>
          <p:cNvPr id="611331" name="Rectangle 3"/>
          <p:cNvSpPr>
            <a:spLocks noGrp="1" noChangeArrowheads="1"/>
          </p:cNvSpPr>
          <p:nvPr>
            <p:ph type="body" idx="1"/>
          </p:nvPr>
        </p:nvSpPr>
        <p:spPr/>
        <p:txBody>
          <a:bodyPr/>
          <a:lstStyle/>
          <a:p>
            <a:pPr marL="609600" indent="-609600" algn="justLow" rtl="1">
              <a:buClr>
                <a:srgbClr val="3399FF"/>
              </a:buClr>
              <a:buSzPct val="80000"/>
              <a:buFont typeface="Wingdings" pitchFamily="2" charset="2"/>
              <a:buNone/>
              <a:defRPr/>
            </a:pPr>
            <a:r>
              <a:rPr lang="fa-IR" sz="4400" dirty="0" smtClean="0">
                <a:solidFill>
                  <a:srgbClr val="002060"/>
                </a:solidFill>
                <a:cs typeface="B Nazanin" pitchFamily="2" charset="-78"/>
              </a:rPr>
              <a:t>یعنی برای یادگیری بهتر باید شرایط ، کیفیت اجرا ، مقدار و زمان تمرین و تکرار رعایت شود.</a:t>
            </a:r>
            <a:endParaRPr lang="en-US" sz="4400" dirty="0" smtClean="0">
              <a:solidFill>
                <a:srgbClr val="002060"/>
              </a:solidFill>
              <a:cs typeface="B Nazanin" pitchFamily="2" charset="-78"/>
            </a:endParaRPr>
          </a:p>
          <a:p>
            <a:pPr marL="609600" indent="-609600">
              <a:defRPr/>
            </a:pPr>
            <a:endParaRPr lang="en-US" sz="4000" dirty="0" smtClean="0">
              <a:solidFill>
                <a:srgbClr val="002060"/>
              </a:solidFill>
            </a:endParaRPr>
          </a:p>
        </p:txBody>
      </p:sp>
    </p:spTree>
    <p:extLst>
      <p:ext uri="{BB962C8B-B14F-4D97-AF65-F5344CB8AC3E}">
        <p14:creationId xmlns:p14="http://schemas.microsoft.com/office/powerpoint/2010/main" val="6092995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chemeClr val="accent1">
                    <a:lumMod val="75000"/>
                  </a:schemeClr>
                </a:solidFill>
                <a:cs typeface="B Nazanin" pitchFamily="2" charset="-78"/>
              </a:rPr>
              <a:t>طراحی</a:t>
            </a:r>
            <a:endParaRPr lang="fa-IR" dirty="0">
              <a:solidFill>
                <a:schemeClr val="accent1">
                  <a:lumMod val="75000"/>
                </a:schemeClr>
              </a:solidFill>
              <a:cs typeface="B Nazanin" pitchFamily="2" charset="-78"/>
            </a:endParaRPr>
          </a:p>
        </p:txBody>
      </p:sp>
      <p:sp>
        <p:nvSpPr>
          <p:cNvPr id="3" name="Content Placeholder 2"/>
          <p:cNvSpPr>
            <a:spLocks noGrp="1"/>
          </p:cNvSpPr>
          <p:nvPr>
            <p:ph sz="quarter" idx="1"/>
          </p:nvPr>
        </p:nvSpPr>
        <p:spPr>
          <a:xfrm>
            <a:off x="457200" y="1600200"/>
            <a:ext cx="7467600" cy="3629000"/>
          </a:xfrm>
        </p:spPr>
        <p:txBody>
          <a:bodyPr/>
          <a:lstStyle/>
          <a:p>
            <a:pPr algn="just">
              <a:lnSpc>
                <a:spcPct val="150000"/>
              </a:lnSpc>
              <a:buNone/>
            </a:pPr>
            <a:r>
              <a:rPr lang="fa-IR" dirty="0" smtClean="0">
                <a:cs typeface="B Nazanin" pitchFamily="2" charset="-78"/>
              </a:rPr>
              <a:t>طراحی به معنی اختراع، اندیشیدن یا تنظیم یک نظریه ذهنی، ترسیم و آماده کردن پیش نویس یک نقشه، اختصاص یا بکارگیری منابع برای دستیابی به یک هدف و بالاخره </a:t>
            </a:r>
            <a:r>
              <a:rPr lang="fa-IR" u="sng" dirty="0" smtClean="0">
                <a:cs typeface="B Nazanin" pitchFamily="2" charset="-78"/>
              </a:rPr>
              <a:t>تهیه یک نقشه کاری برای حصول به آنچه از پیش تعیین شده است </a:t>
            </a:r>
            <a:r>
              <a:rPr lang="fa-IR" dirty="0" smtClean="0">
                <a:cs typeface="B Nazanin" pitchFamily="2" charset="-78"/>
              </a:rPr>
              <a:t>می باشد.</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smtClean="0">
                <a:solidFill>
                  <a:srgbClr val="FF0000"/>
                </a:solidFill>
                <a:cs typeface="B Nazanin" pitchFamily="2" charset="-78"/>
              </a:rPr>
              <a:t>سرفصل دروس</a:t>
            </a:r>
            <a:endParaRPr lang="fa-IR" b="1" dirty="0">
              <a:solidFill>
                <a:srgbClr val="FF0000"/>
              </a:solidFill>
              <a:cs typeface="B Nazanin" pitchFamily="2" charset="-78"/>
            </a:endParaRPr>
          </a:p>
        </p:txBody>
      </p:sp>
      <p:sp>
        <p:nvSpPr>
          <p:cNvPr id="3" name="Content Placeholder 2"/>
          <p:cNvSpPr>
            <a:spLocks noGrp="1"/>
          </p:cNvSpPr>
          <p:nvPr>
            <p:ph sz="quarter" idx="1"/>
          </p:nvPr>
        </p:nvSpPr>
        <p:spPr/>
        <p:txBody>
          <a:bodyPr/>
          <a:lstStyle/>
          <a:p>
            <a:r>
              <a:rPr lang="fa-IR" dirty="0" smtClean="0">
                <a:cs typeface="B Nazanin" pitchFamily="2" charset="-78"/>
              </a:rPr>
              <a:t>تعریف طراحی آموزشی</a:t>
            </a:r>
          </a:p>
          <a:p>
            <a:r>
              <a:rPr lang="fa-IR" dirty="0" smtClean="0">
                <a:cs typeface="B Nazanin" pitchFamily="2" charset="-78"/>
              </a:rPr>
              <a:t>رویکرد های مختلف در طراحی آموزشی</a:t>
            </a:r>
          </a:p>
          <a:p>
            <a:r>
              <a:rPr lang="fa-IR" dirty="0" smtClean="0">
                <a:cs typeface="B Nazanin" pitchFamily="2" charset="-78"/>
              </a:rPr>
              <a:t>الگوهای مختلف در طراحی آموزشی</a:t>
            </a:r>
          </a:p>
          <a:p>
            <a:r>
              <a:rPr lang="fa-IR" dirty="0" smtClean="0">
                <a:cs typeface="B Nazanin" pitchFamily="2" charset="-78"/>
              </a:rPr>
              <a:t>نظام آموزشی</a:t>
            </a:r>
          </a:p>
          <a:p>
            <a:r>
              <a:rPr lang="fa-IR" dirty="0" smtClean="0">
                <a:cs typeface="B Nazanin" pitchFamily="2" charset="-78"/>
              </a:rPr>
              <a:t>انواع نظام های آموزشی</a:t>
            </a:r>
          </a:p>
          <a:p>
            <a:r>
              <a:rPr lang="fa-IR" dirty="0" smtClean="0">
                <a:cs typeface="B Nazanin" pitchFamily="2" charset="-78"/>
              </a:rPr>
              <a:t>مراحل انجام طراحی آموزشی در یک نظام کوچک آموزشی</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chemeClr val="accent1">
                    <a:lumMod val="75000"/>
                  </a:schemeClr>
                </a:solidFill>
                <a:cs typeface="B Nazanin" pitchFamily="2" charset="-78"/>
              </a:rPr>
              <a:t>طراحی آموزشی</a:t>
            </a:r>
            <a:endParaRPr lang="fa-IR" dirty="0">
              <a:solidFill>
                <a:schemeClr val="accent1">
                  <a:lumMod val="75000"/>
                </a:schemeClr>
              </a:solidFill>
              <a:cs typeface="B Nazanin" pitchFamily="2" charset="-78"/>
            </a:endParaRPr>
          </a:p>
        </p:txBody>
      </p:sp>
      <p:sp>
        <p:nvSpPr>
          <p:cNvPr id="3" name="Content Placeholder 2"/>
          <p:cNvSpPr>
            <a:spLocks noGrp="1"/>
          </p:cNvSpPr>
          <p:nvPr>
            <p:ph sz="quarter" idx="1"/>
          </p:nvPr>
        </p:nvSpPr>
        <p:spPr>
          <a:xfrm>
            <a:off x="323528" y="1600200"/>
            <a:ext cx="7848872" cy="4873752"/>
          </a:xfrm>
        </p:spPr>
        <p:txBody>
          <a:bodyPr>
            <a:normAutofit/>
          </a:bodyPr>
          <a:lstStyle/>
          <a:p>
            <a:pPr lvl="1">
              <a:buNone/>
            </a:pPr>
            <a:r>
              <a:rPr lang="fa-IR" sz="2800" dirty="0" smtClean="0">
                <a:cs typeface="B Nazanin" pitchFamily="2" charset="-78"/>
              </a:rPr>
              <a:t>-</a:t>
            </a:r>
            <a:r>
              <a:rPr lang="fa-IR" sz="2400" b="1" dirty="0" smtClean="0">
                <a:cs typeface="B Nazanin" pitchFamily="2" charset="-78"/>
              </a:rPr>
              <a:t>تهیه نقشه کاری شامل برنامه ها، روش ها و موادی که موجب می شوند یادگیرندگان به اهداف مشخص یادگیری حصول یابند. </a:t>
            </a:r>
          </a:p>
          <a:p>
            <a:pPr lvl="1">
              <a:buNone/>
            </a:pPr>
            <a:r>
              <a:rPr lang="fa-IR" sz="2800" dirty="0" smtClean="0">
                <a:cs typeface="B Nazanin" pitchFamily="2" charset="-78"/>
              </a:rPr>
              <a:t>-طراحی آموزشی در معنای ساده استفاده از یک فرایند نظام مند برای فهم مشکلات عملکرد انسانی، یافتن راه حل ها و انجام آن هاست.</a:t>
            </a:r>
          </a:p>
          <a:p>
            <a:pPr algn="ctr">
              <a:buFontTx/>
              <a:buNone/>
            </a:pPr>
            <a:r>
              <a:rPr lang="fa-IR" b="1" dirty="0" smtClean="0">
                <a:cs typeface="B Nazanin" panose="00000400000000000000" pitchFamily="2" charset="-78"/>
              </a:rPr>
              <a:t>-پیش </a:t>
            </a:r>
            <a:r>
              <a:rPr lang="fa-IR" b="1" dirty="0">
                <a:cs typeface="B Nazanin" panose="00000400000000000000" pitchFamily="2" charset="-78"/>
              </a:rPr>
              <a:t>بینی </a:t>
            </a:r>
            <a:r>
              <a:rPr lang="fa-IR" b="1" dirty="0">
                <a:solidFill>
                  <a:srgbClr val="FF0000"/>
                </a:solidFill>
                <a:cs typeface="B Nazanin" panose="00000400000000000000" pitchFamily="2" charset="-78"/>
              </a:rPr>
              <a:t>روشها </a:t>
            </a:r>
            <a:r>
              <a:rPr lang="fa-IR" b="1" dirty="0">
                <a:solidFill>
                  <a:srgbClr val="0070C0"/>
                </a:solidFill>
                <a:cs typeface="B Nazanin" panose="00000400000000000000" pitchFamily="2" charset="-78"/>
              </a:rPr>
              <a:t>، انتخاب </a:t>
            </a:r>
            <a:r>
              <a:rPr lang="fa-IR" b="1" dirty="0">
                <a:cs typeface="B Nazanin" panose="00000400000000000000" pitchFamily="2" charset="-78"/>
              </a:rPr>
              <a:t>و </a:t>
            </a:r>
            <a:r>
              <a:rPr lang="fa-IR" b="1" dirty="0">
                <a:solidFill>
                  <a:srgbClr val="006600"/>
                </a:solidFill>
                <a:cs typeface="B Nazanin" panose="00000400000000000000" pitchFamily="2" charset="-78"/>
              </a:rPr>
              <a:t>ترتیب موادآموزشی </a:t>
            </a:r>
            <a:r>
              <a:rPr lang="fa-IR" b="1" dirty="0">
                <a:cs typeface="B Nazanin" panose="00000400000000000000" pitchFamily="2" charset="-78"/>
              </a:rPr>
              <a:t>در شرایط </a:t>
            </a:r>
            <a:r>
              <a:rPr lang="fa-IR" b="1" dirty="0" smtClean="0">
                <a:cs typeface="B Nazanin" panose="00000400000000000000" pitchFamily="2" charset="-78"/>
              </a:rPr>
              <a:t>خاص </a:t>
            </a:r>
            <a:r>
              <a:rPr lang="fa-IR" b="1" dirty="0">
                <a:cs typeface="B Nazanin" panose="00000400000000000000" pitchFamily="2" charset="-78"/>
              </a:rPr>
              <a:t>به منظور رسیدن به نتابج یادگیری به نحو موثر</a:t>
            </a:r>
          </a:p>
          <a:p>
            <a:pPr lvl="1">
              <a:buNone/>
            </a:pPr>
            <a:endParaRPr lang="fa-IR" sz="2800" dirty="0">
              <a:cs typeface="B Nazanin" pitchFamily="2" charset="-7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60648"/>
            <a:ext cx="7931224" cy="6213304"/>
          </a:xfrm>
        </p:spPr>
        <p:txBody>
          <a:bodyPr/>
          <a:lstStyle/>
          <a:p>
            <a:pPr algn="just"/>
            <a:r>
              <a:rPr lang="fa-IR" dirty="0" smtClean="0">
                <a:cs typeface="B Nazanin" pitchFamily="2" charset="-78"/>
              </a:rPr>
              <a:t>فناوری آموزشی با بکار گیری پایه های نظری روانشناسی یادگیری و تربیتی، از روش های موجود در حوزه طراحی آموزشی استفاده می کند.</a:t>
            </a:r>
          </a:p>
          <a:p>
            <a:pPr algn="just"/>
            <a:r>
              <a:rPr lang="fa-IR" dirty="0" smtClean="0">
                <a:cs typeface="B Nazanin" pitchFamily="2" charset="-78"/>
              </a:rPr>
              <a:t>طراحان آموزشی به عنوان </a:t>
            </a:r>
            <a:r>
              <a:rPr lang="fa-IR" u="sng" dirty="0" smtClean="0">
                <a:cs typeface="B Nazanin" pitchFamily="2" charset="-78"/>
              </a:rPr>
              <a:t>مهندسان عملکرد انسانی</a:t>
            </a:r>
            <a:r>
              <a:rPr lang="fa-IR" dirty="0" smtClean="0">
                <a:cs typeface="B Nazanin" pitchFamily="2" charset="-78"/>
              </a:rPr>
              <a:t>، به گونه ای محیط آموزشی را طراحی می کنند که آموزش موثر تر و کارامدتر باشد. امروزه با توجه به محوریت رویکرد ساختن گرایی در طراحی آموزشی، طراحان بجای طراحی محیط آموزشی به </a:t>
            </a:r>
            <a:r>
              <a:rPr lang="fa-IR" u="sng" dirty="0" smtClean="0">
                <a:cs typeface="B Nazanin" pitchFamily="2" charset="-78"/>
              </a:rPr>
              <a:t>طراحی محیط یادگیری </a:t>
            </a:r>
            <a:r>
              <a:rPr lang="fa-IR" dirty="0" smtClean="0">
                <a:cs typeface="B Nazanin" pitchFamily="2" charset="-78"/>
              </a:rPr>
              <a:t>بپردازند که در آن تمرکز اصلی بر فعالیتهای یادگیرنده است. </a:t>
            </a:r>
          </a:p>
          <a:p>
            <a:pPr algn="just">
              <a:buNone/>
            </a:pPr>
            <a:r>
              <a:rPr lang="fa-IR" dirty="0" smtClean="0">
                <a:cs typeface="B Nazanin" pitchFamily="2" charset="-78"/>
              </a:rPr>
              <a:t>به طور کلی طراحی آموزشی مبتنی بر فعالیتهای زیر است :</a:t>
            </a:r>
          </a:p>
          <a:p>
            <a:pPr algn="just"/>
            <a:r>
              <a:rPr lang="fa-IR" dirty="0" smtClean="0">
                <a:cs typeface="B Nazanin" pitchFamily="2" charset="-78"/>
              </a:rPr>
              <a:t>تعیین هدف</a:t>
            </a:r>
          </a:p>
          <a:p>
            <a:pPr algn="just"/>
            <a:r>
              <a:rPr lang="fa-IR" dirty="0" smtClean="0">
                <a:cs typeface="B Nazanin" pitchFamily="2" charset="-78"/>
              </a:rPr>
              <a:t>تحلیل موقعیت آموزشی</a:t>
            </a:r>
          </a:p>
          <a:p>
            <a:pPr algn="just"/>
            <a:r>
              <a:rPr lang="fa-IR" dirty="0" smtClean="0">
                <a:cs typeface="B Nazanin" pitchFamily="2" charset="-78"/>
              </a:rPr>
              <a:t>گزینش محتوا و رسانه</a:t>
            </a:r>
          </a:p>
          <a:p>
            <a:pPr algn="just"/>
            <a:r>
              <a:rPr lang="fa-IR" dirty="0" smtClean="0">
                <a:cs typeface="B Nazanin" pitchFamily="2" charset="-78"/>
              </a:rPr>
              <a:t>تعیین نظام ارزشیابی</a:t>
            </a:r>
          </a:p>
          <a:p>
            <a:pPr algn="just">
              <a:buNone/>
            </a:pPr>
            <a:r>
              <a:rPr lang="fa-IR" dirty="0" smtClean="0">
                <a:cs typeface="B Nazanin" pitchFamily="2" charset="-78"/>
              </a:rPr>
              <a:t>البته باید خاطر نشان ساخت که بسته به دیدگاهی که طراحی آموزشی بر آن استوار است(رفتار گرایی، شناخت گرایی و یا ساختن گرایی) اصول آن متنوع است. </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48680"/>
            <a:ext cx="7787208" cy="5925272"/>
          </a:xfrm>
        </p:spPr>
        <p:txBody>
          <a:bodyPr>
            <a:normAutofit/>
          </a:bodyPr>
          <a:lstStyle/>
          <a:p>
            <a:pPr algn="ctr">
              <a:buNone/>
            </a:pPr>
            <a:r>
              <a:rPr lang="fa-IR" b="1" dirty="0" smtClean="0">
                <a:solidFill>
                  <a:schemeClr val="accent1">
                    <a:lumMod val="75000"/>
                  </a:schemeClr>
                </a:solidFill>
                <a:cs typeface="B Nazanin" pitchFamily="2" charset="-78"/>
              </a:rPr>
              <a:t>رویکرد رفتار گرائی:</a:t>
            </a:r>
          </a:p>
          <a:p>
            <a:pPr algn="just"/>
            <a:r>
              <a:rPr lang="fa-IR" dirty="0" smtClean="0">
                <a:cs typeface="B Nazanin" pitchFamily="2" charset="-78"/>
              </a:rPr>
              <a:t> نظریه غالب نیمه اول قرن بیستم بود که بر </a:t>
            </a:r>
            <a:r>
              <a:rPr lang="fa-IR" u="sng" dirty="0" smtClean="0">
                <a:cs typeface="B Nazanin" pitchFamily="2" charset="-78"/>
              </a:rPr>
              <a:t>رفتار قابل مشاهده و اندازه گیری </a:t>
            </a:r>
            <a:r>
              <a:rPr lang="fa-IR" dirty="0" smtClean="0">
                <a:cs typeface="B Nazanin" pitchFamily="2" charset="-78"/>
              </a:rPr>
              <a:t>تأکید می کند. در این رویکرد </a:t>
            </a:r>
            <a:r>
              <a:rPr lang="fa-IR" u="sng" dirty="0" smtClean="0">
                <a:cs typeface="B Nazanin" pitchFamily="2" charset="-78"/>
              </a:rPr>
              <a:t>شرایط محیطی </a:t>
            </a:r>
            <a:r>
              <a:rPr lang="fa-IR" dirty="0" smtClean="0">
                <a:cs typeface="B Nazanin" pitchFamily="2" charset="-78"/>
              </a:rPr>
              <a:t>مهم ترین عامل در یادگیری است و یادگیرنده نقشی انفعالی دارد. یادگیری عبارت است از </a:t>
            </a:r>
            <a:r>
              <a:rPr lang="fa-IR" u="sng" dirty="0" smtClean="0">
                <a:cs typeface="B Nazanin" pitchFamily="2" charset="-78"/>
              </a:rPr>
              <a:t>پیوند بین محرک و پاسخ </a:t>
            </a:r>
            <a:r>
              <a:rPr lang="fa-IR" dirty="0" smtClean="0">
                <a:cs typeface="B Nazanin" pitchFamily="2" charset="-78"/>
              </a:rPr>
              <a:t>و پیامدهای محیطی ناشی از پاسخ که موجب تثبیت یا خاموشی این پیوند می شود.</a:t>
            </a:r>
          </a:p>
          <a:p>
            <a:pPr algn="just"/>
            <a:r>
              <a:rPr lang="fa-IR" dirty="0" smtClean="0">
                <a:cs typeface="B Nazanin" pitchFamily="2" charset="-78"/>
              </a:rPr>
              <a:t> آموزش در واقع </a:t>
            </a:r>
            <a:r>
              <a:rPr lang="fa-IR" u="sng" dirty="0" smtClean="0">
                <a:cs typeface="B Nazanin" pitchFamily="2" charset="-78"/>
              </a:rPr>
              <a:t>شرطی سازی </a:t>
            </a:r>
            <a:r>
              <a:rPr lang="fa-IR" dirty="0" smtClean="0">
                <a:cs typeface="B Nazanin" pitchFamily="2" charset="-78"/>
              </a:rPr>
              <a:t>یادگیرنده است و یادگیری به موجب </a:t>
            </a:r>
            <a:r>
              <a:rPr lang="fa-IR" u="sng" dirty="0" smtClean="0">
                <a:cs typeface="B Nazanin" pitchFamily="2" charset="-78"/>
              </a:rPr>
              <a:t>تمرین و تقویت و کسب عادت </a:t>
            </a:r>
            <a:r>
              <a:rPr lang="fa-IR" dirty="0" smtClean="0">
                <a:cs typeface="B Nazanin" pitchFamily="2" charset="-78"/>
              </a:rPr>
              <a:t>ایجاد می شود. طبق نظر رفتار گرایی هر رفتار را می توان به اجزای تشکیل دهنده آن تجزیه کرد و سپس با آموختن رفتار های جزئی، یک رفتار کلی را آموزش داد.</a:t>
            </a:r>
          </a:p>
          <a:p>
            <a:pPr algn="just"/>
            <a:r>
              <a:rPr lang="fa-IR" dirty="0" smtClean="0">
                <a:cs typeface="B Nazanin" pitchFamily="2" charset="-78"/>
              </a:rPr>
              <a:t>رفتار گرایان </a:t>
            </a:r>
            <a:r>
              <a:rPr lang="fa-IR" u="sng" dirty="0" smtClean="0">
                <a:cs typeface="B Nazanin" pitchFamily="2" charset="-78"/>
              </a:rPr>
              <a:t>از رسانه های آموزشی برای تمرین و تکرار استفاده می کنند</a:t>
            </a:r>
            <a:r>
              <a:rPr lang="fa-IR" dirty="0" smtClean="0">
                <a:cs typeface="B Nazanin" pitchFamily="2" charset="-78"/>
              </a:rPr>
              <a:t> و این رسانه ها یاددهنده را یاری می دهند تا یادگیرنده را به اهداف معین شده از قبل برساند.</a:t>
            </a:r>
          </a:p>
          <a:p>
            <a:pPr algn="just"/>
            <a:endParaRPr lang="fa-IR" dirty="0" smtClean="0">
              <a:cs typeface="B Nazanin" pitchFamily="2" charset="-7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20688"/>
            <a:ext cx="7787208" cy="5853264"/>
          </a:xfrm>
        </p:spPr>
        <p:txBody>
          <a:bodyPr/>
          <a:lstStyle/>
          <a:p>
            <a:pPr algn="just">
              <a:buNone/>
            </a:pPr>
            <a:r>
              <a:rPr lang="fa-IR" dirty="0" smtClean="0">
                <a:cs typeface="B Nazanin" pitchFamily="2" charset="-78"/>
              </a:rPr>
              <a:t>طراحی آموزشی در این رویکرد:</a:t>
            </a:r>
          </a:p>
          <a:p>
            <a:pPr algn="just"/>
            <a:r>
              <a:rPr lang="fa-IR" dirty="0" smtClean="0">
                <a:cs typeface="B Nazanin" pitchFamily="2" charset="-78"/>
              </a:rPr>
              <a:t> با </a:t>
            </a:r>
            <a:r>
              <a:rPr lang="fa-IR" u="sng" dirty="0" smtClean="0">
                <a:cs typeface="B Nazanin" pitchFamily="2" charset="-78"/>
              </a:rPr>
              <a:t>تحلیل وظیفه </a:t>
            </a:r>
            <a:r>
              <a:rPr lang="fa-IR" dirty="0" smtClean="0">
                <a:cs typeface="B Nazanin" pitchFamily="2" charset="-78"/>
              </a:rPr>
              <a:t>یا همان تعیین اهداف و موضوعات آموزشی شروع می شود.</a:t>
            </a:r>
          </a:p>
          <a:p>
            <a:pPr algn="just"/>
            <a:r>
              <a:rPr lang="fa-IR" dirty="0" smtClean="0">
                <a:cs typeface="B Nazanin" pitchFamily="2" charset="-78"/>
              </a:rPr>
              <a:t> مرحله بعدی </a:t>
            </a:r>
            <a:r>
              <a:rPr lang="fa-IR" u="sng" dirty="0" smtClean="0">
                <a:cs typeface="B Nazanin" pitchFamily="2" charset="-78"/>
              </a:rPr>
              <a:t>تشخیص تغییرات رفتاری </a:t>
            </a:r>
            <a:r>
              <a:rPr lang="fa-IR" dirty="0" smtClean="0">
                <a:cs typeface="B Nazanin" pitchFamily="2" charset="-78"/>
              </a:rPr>
              <a:t>مورد نیاز برای انجام آن وظیفه یا هدف خرد شده است. </a:t>
            </a:r>
          </a:p>
          <a:p>
            <a:pPr algn="just"/>
            <a:r>
              <a:rPr lang="fa-IR" dirty="0" smtClean="0">
                <a:cs typeface="B Nazanin" pitchFamily="2" charset="-78"/>
              </a:rPr>
              <a:t>سپس </a:t>
            </a:r>
            <a:r>
              <a:rPr lang="fa-IR" u="sng" dirty="0" smtClean="0">
                <a:cs typeface="B Nazanin" pitchFamily="2" charset="-78"/>
              </a:rPr>
              <a:t>توالی رویدادهای </a:t>
            </a:r>
            <a:r>
              <a:rPr lang="fa-IR" dirty="0" smtClean="0">
                <a:cs typeface="B Nazanin" pitchFamily="2" charset="-78"/>
              </a:rPr>
              <a:t>یادگیری(فعالیت های یادگیری) مشخص می شود.</a:t>
            </a:r>
          </a:p>
          <a:p>
            <a:pPr algn="just"/>
            <a:r>
              <a:rPr lang="fa-IR" u="sng" dirty="0" smtClean="0">
                <a:cs typeface="B Nazanin" pitchFamily="2" charset="-78"/>
              </a:rPr>
              <a:t>فراهم سازی فرصت ها</a:t>
            </a:r>
            <a:r>
              <a:rPr lang="fa-IR" dirty="0" smtClean="0">
                <a:cs typeface="B Nazanin" pitchFamily="2" charset="-78"/>
              </a:rPr>
              <a:t>یی برای یادگیرنده جهت تمرین </a:t>
            </a:r>
          </a:p>
          <a:p>
            <a:pPr algn="just"/>
            <a:r>
              <a:rPr lang="fa-IR" u="sng" dirty="0" smtClean="0">
                <a:cs typeface="B Nazanin" pitchFamily="2" charset="-78"/>
              </a:rPr>
              <a:t>ارزشیابی</a:t>
            </a:r>
            <a:r>
              <a:rPr lang="fa-IR" dirty="0" smtClean="0">
                <a:cs typeface="B Nazanin" pitchFamily="2" charset="-78"/>
              </a:rPr>
              <a:t> بر اساس ملاک های از پیش تعیین شده(اهداف آموزشی)</a:t>
            </a:r>
          </a:p>
          <a:p>
            <a:pPr algn="just">
              <a:buNone/>
            </a:pPr>
            <a:r>
              <a:rPr lang="fa-IR" dirty="0" smtClean="0">
                <a:cs typeface="B Nazanin" pitchFamily="2" charset="-78"/>
              </a:rPr>
              <a:t> نقطه قوت رویکرد رفتار گرایی: اهداف آشکار و واضح</a:t>
            </a:r>
          </a:p>
          <a:p>
            <a:pPr algn="just">
              <a:buNone/>
            </a:pPr>
            <a:r>
              <a:rPr lang="fa-IR" dirty="0" smtClean="0">
                <a:cs typeface="B Nazanin" pitchFamily="2" charset="-78"/>
              </a:rPr>
              <a:t>نقطه ضعف: همه نوع یادگیری را نمی توان در قالب تغییرات رفتاری قابل مشاهده و اندازه گیری گنجاند و بعضی از فعالیتهای ذهنی در این قالب نمی گنجند.</a:t>
            </a:r>
          </a:p>
          <a:p>
            <a:pPr algn="just">
              <a:buNone/>
            </a:pPr>
            <a:r>
              <a:rPr lang="fa-IR" dirty="0" smtClean="0">
                <a:cs typeface="B Nazanin" pitchFamily="2" charset="-78"/>
              </a:rPr>
              <a:t>نیاز، علاقه، انگیزه، تفاوتهای فردی، باورها، ارزشها و تفکر مورد توجه نیست.</a:t>
            </a:r>
          </a:p>
          <a:p>
            <a:pPr algn="just"/>
            <a:endParaRPr lang="fa-I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4082"/>
          </a:xfrm>
        </p:spPr>
        <p:txBody>
          <a:bodyPr/>
          <a:lstStyle/>
          <a:p>
            <a:pPr algn="ctr"/>
            <a:r>
              <a:rPr lang="fa-IR" dirty="0" smtClean="0">
                <a:solidFill>
                  <a:schemeClr val="accent1">
                    <a:lumMod val="75000"/>
                  </a:schemeClr>
                </a:solidFill>
                <a:cs typeface="B Nazanin" pitchFamily="2" charset="-78"/>
              </a:rPr>
              <a:t>الگوهای طراحی آموزشی رفتار گرا</a:t>
            </a:r>
            <a:endParaRPr lang="fa-IR" dirty="0">
              <a:solidFill>
                <a:schemeClr val="accent1">
                  <a:lumMod val="75000"/>
                </a:schemeClr>
              </a:solidFill>
              <a:cs typeface="B Nazanin" pitchFamily="2" charset="-78"/>
            </a:endParaRPr>
          </a:p>
        </p:txBody>
      </p:sp>
      <p:sp>
        <p:nvSpPr>
          <p:cNvPr id="3" name="Content Placeholder 2"/>
          <p:cNvSpPr>
            <a:spLocks noGrp="1"/>
          </p:cNvSpPr>
          <p:nvPr>
            <p:ph sz="quarter" idx="1"/>
          </p:nvPr>
        </p:nvSpPr>
        <p:spPr>
          <a:xfrm>
            <a:off x="457200" y="1052736"/>
            <a:ext cx="7467600" cy="5421216"/>
          </a:xfrm>
        </p:spPr>
        <p:txBody>
          <a:bodyPr/>
          <a:lstStyle/>
          <a:p>
            <a:pPr>
              <a:buNone/>
            </a:pPr>
            <a:r>
              <a:rPr lang="fa-IR" b="1" dirty="0" smtClean="0">
                <a:solidFill>
                  <a:schemeClr val="accent1">
                    <a:lumMod val="75000"/>
                  </a:schemeClr>
                </a:solidFill>
                <a:cs typeface="B Nazanin" pitchFamily="2" charset="-78"/>
              </a:rPr>
              <a:t>الگوی </a:t>
            </a:r>
            <a:r>
              <a:rPr lang="en-US" b="1" dirty="0" smtClean="0">
                <a:solidFill>
                  <a:schemeClr val="accent1">
                    <a:lumMod val="75000"/>
                  </a:schemeClr>
                </a:solidFill>
                <a:cs typeface="B Nazanin" pitchFamily="2" charset="-78"/>
              </a:rPr>
              <a:t>ADDIE</a:t>
            </a:r>
            <a:r>
              <a:rPr lang="fa-IR" b="1" dirty="0" smtClean="0">
                <a:solidFill>
                  <a:schemeClr val="accent1">
                    <a:lumMod val="75000"/>
                  </a:schemeClr>
                </a:solidFill>
                <a:cs typeface="B Nazanin" pitchFamily="2" charset="-78"/>
              </a:rPr>
              <a:t>: </a:t>
            </a:r>
          </a:p>
          <a:p>
            <a:pPr algn="just"/>
            <a:r>
              <a:rPr lang="fa-IR" dirty="0" smtClean="0">
                <a:solidFill>
                  <a:schemeClr val="accent2">
                    <a:lumMod val="75000"/>
                  </a:schemeClr>
                </a:solidFill>
                <a:cs typeface="B Nazanin" pitchFamily="2" charset="-78"/>
              </a:rPr>
              <a:t>تحلیل</a:t>
            </a:r>
            <a:r>
              <a:rPr lang="en-US" dirty="0" smtClean="0">
                <a:solidFill>
                  <a:schemeClr val="accent2">
                    <a:lumMod val="75000"/>
                  </a:schemeClr>
                </a:solidFill>
                <a:cs typeface="B Nazanin" pitchFamily="2" charset="-78"/>
              </a:rPr>
              <a:t>(Analysis) </a:t>
            </a:r>
            <a:r>
              <a:rPr lang="fa-IR" dirty="0" smtClean="0">
                <a:solidFill>
                  <a:schemeClr val="accent2">
                    <a:lumMod val="75000"/>
                  </a:schemeClr>
                </a:solidFill>
                <a:cs typeface="B Nazanin" pitchFamily="2" charset="-78"/>
              </a:rPr>
              <a:t>: </a:t>
            </a:r>
            <a:r>
              <a:rPr lang="fa-IR" dirty="0" smtClean="0">
                <a:cs typeface="B Nazanin" pitchFamily="2" charset="-78"/>
              </a:rPr>
              <a:t>تحلیل و جمع آوری اطلاعات درباره مخاطبان، نیازهای یادگیری، بودجه، امکانات و محدودیت ها</a:t>
            </a:r>
            <a:r>
              <a:rPr lang="en-US" dirty="0" smtClean="0">
                <a:cs typeface="B Nazanin" pitchFamily="2" charset="-78"/>
              </a:rPr>
              <a:t>)</a:t>
            </a:r>
            <a:r>
              <a:rPr lang="fa-IR" dirty="0" smtClean="0">
                <a:cs typeface="B Nazanin" pitchFamily="2" charset="-78"/>
              </a:rPr>
              <a:t>تعیین اهداف کلی و جزیی)</a:t>
            </a:r>
          </a:p>
          <a:p>
            <a:pPr algn="just"/>
            <a:r>
              <a:rPr lang="fa-IR" dirty="0" smtClean="0">
                <a:solidFill>
                  <a:schemeClr val="accent2">
                    <a:lumMod val="75000"/>
                  </a:schemeClr>
                </a:solidFill>
                <a:cs typeface="B Nazanin" pitchFamily="2" charset="-78"/>
              </a:rPr>
              <a:t>طراحی</a:t>
            </a:r>
            <a:r>
              <a:rPr lang="en-US" dirty="0" smtClean="0">
                <a:solidFill>
                  <a:schemeClr val="accent2">
                    <a:lumMod val="75000"/>
                  </a:schemeClr>
                </a:solidFill>
                <a:cs typeface="B Nazanin" pitchFamily="2" charset="-78"/>
              </a:rPr>
              <a:t>Design) </a:t>
            </a:r>
            <a:r>
              <a:rPr lang="fa-IR" dirty="0" smtClean="0">
                <a:solidFill>
                  <a:schemeClr val="accent2">
                    <a:lumMod val="75000"/>
                  </a:schemeClr>
                </a:solidFill>
                <a:cs typeface="B Nazanin" pitchFamily="2" charset="-78"/>
              </a:rPr>
              <a:t>): </a:t>
            </a:r>
            <a:r>
              <a:rPr lang="fa-IR" dirty="0" smtClean="0">
                <a:cs typeface="B Nazanin" pitchFamily="2" charset="-78"/>
              </a:rPr>
              <a:t>انتخاب مناسب ترین محیط آموزشی متناسب با اهداف آموزشی . تعیین اهداف رفتاری و طراحی محتوای مناسب آموزشی</a:t>
            </a:r>
          </a:p>
          <a:p>
            <a:pPr algn="just"/>
            <a:r>
              <a:rPr lang="fa-IR" dirty="0" smtClean="0">
                <a:solidFill>
                  <a:schemeClr val="accent2">
                    <a:lumMod val="75000"/>
                  </a:schemeClr>
                </a:solidFill>
                <a:cs typeface="B Nazanin" pitchFamily="2" charset="-78"/>
              </a:rPr>
              <a:t>تهیه</a:t>
            </a:r>
            <a:r>
              <a:rPr lang="en-US" dirty="0" smtClean="0">
                <a:solidFill>
                  <a:schemeClr val="accent2">
                    <a:lumMod val="75000"/>
                  </a:schemeClr>
                </a:solidFill>
                <a:cs typeface="B Nazanin" pitchFamily="2" charset="-78"/>
              </a:rPr>
              <a:t>(Development) </a:t>
            </a:r>
            <a:r>
              <a:rPr lang="fa-IR" dirty="0" smtClean="0">
                <a:cs typeface="B Nazanin" pitchFamily="2" charset="-78"/>
              </a:rPr>
              <a:t>: انتخاب یا تهیه مواد آموزشی یا رسانه آموزشی مورد نیاز، تصمیم گیری درباره فعالیتهای گروهی، انفرادی</a:t>
            </a:r>
          </a:p>
          <a:p>
            <a:pPr algn="just"/>
            <a:r>
              <a:rPr lang="fa-IR" dirty="0" smtClean="0">
                <a:solidFill>
                  <a:schemeClr val="accent2">
                    <a:lumMod val="75000"/>
                  </a:schemeClr>
                </a:solidFill>
                <a:cs typeface="B Nazanin" pitchFamily="2" charset="-78"/>
              </a:rPr>
              <a:t>اجرا</a:t>
            </a:r>
            <a:r>
              <a:rPr lang="en-US" dirty="0" smtClean="0">
                <a:solidFill>
                  <a:schemeClr val="accent2">
                    <a:lumMod val="75000"/>
                  </a:schemeClr>
                </a:solidFill>
                <a:cs typeface="B Nazanin" pitchFamily="2" charset="-78"/>
              </a:rPr>
              <a:t>(Implementation) </a:t>
            </a:r>
            <a:r>
              <a:rPr lang="fa-IR" dirty="0" smtClean="0">
                <a:solidFill>
                  <a:schemeClr val="accent2">
                    <a:lumMod val="75000"/>
                  </a:schemeClr>
                </a:solidFill>
                <a:cs typeface="B Nazanin" pitchFamily="2" charset="-78"/>
              </a:rPr>
              <a:t>: </a:t>
            </a:r>
            <a:r>
              <a:rPr lang="fa-IR" dirty="0" smtClean="0">
                <a:cs typeface="B Nazanin" pitchFamily="2" charset="-78"/>
              </a:rPr>
              <a:t>تکثیر و توزیع مواد آموزشی تهیه شده، اجرای آموزش و پشتیبانی از برنامه آموزشی و رفع مشکلات فنی</a:t>
            </a:r>
          </a:p>
          <a:p>
            <a:pPr algn="just"/>
            <a:r>
              <a:rPr lang="fa-IR" dirty="0" smtClean="0">
                <a:solidFill>
                  <a:schemeClr val="accent2">
                    <a:lumMod val="75000"/>
                  </a:schemeClr>
                </a:solidFill>
                <a:cs typeface="B Nazanin" pitchFamily="2" charset="-78"/>
              </a:rPr>
              <a:t>ارزشیابی</a:t>
            </a:r>
            <a:r>
              <a:rPr lang="en-US" dirty="0" smtClean="0">
                <a:solidFill>
                  <a:schemeClr val="accent2">
                    <a:lumMod val="75000"/>
                  </a:schemeClr>
                </a:solidFill>
                <a:cs typeface="B Nazanin" pitchFamily="2" charset="-78"/>
              </a:rPr>
              <a:t>(Evaluation) </a:t>
            </a:r>
            <a:r>
              <a:rPr lang="fa-IR" dirty="0" smtClean="0">
                <a:cs typeface="B Nazanin" pitchFamily="2" charset="-78"/>
              </a:rPr>
              <a:t>: آگاهی از میزان دستیابی به نتایج یادگیری با اجرای آزمونهای ملاک مرجع و بازخورد به یادگیرندگان. ارزشیابی تکوینی برای بهبود برنامه و تراکمی برای تعیین اثربخشی و حصول اهداف برنامه</a:t>
            </a:r>
            <a:endParaRPr lang="en-US" dirty="0" smtClean="0">
              <a:cs typeface="B Nazanin" pitchFamily="2" charset="-78"/>
            </a:endParaRPr>
          </a:p>
          <a:p>
            <a:pPr algn="just">
              <a:buNone/>
            </a:pP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16632"/>
            <a:ext cx="7931224" cy="6624736"/>
          </a:xfrm>
        </p:spPr>
        <p:txBody>
          <a:bodyPr>
            <a:normAutofit/>
          </a:bodyPr>
          <a:lstStyle/>
          <a:p>
            <a:pPr algn="just">
              <a:buNone/>
            </a:pPr>
            <a:r>
              <a:rPr lang="fa-IR" b="1" dirty="0" smtClean="0">
                <a:solidFill>
                  <a:schemeClr val="accent1">
                    <a:lumMod val="75000"/>
                  </a:schemeClr>
                </a:solidFill>
                <a:cs typeface="B Nazanin" pitchFamily="2" charset="-78"/>
              </a:rPr>
              <a:t>الگوی دیک و کاری:</a:t>
            </a:r>
            <a:r>
              <a:rPr lang="en-US" b="1" dirty="0" err="1" smtClean="0">
                <a:solidFill>
                  <a:schemeClr val="accent1">
                    <a:lumMod val="75000"/>
                  </a:schemeClr>
                </a:solidFill>
                <a:cs typeface="B Nazanin" pitchFamily="2" charset="-78"/>
              </a:rPr>
              <a:t>Dick&amp;Carey</a:t>
            </a:r>
            <a:endParaRPr lang="fa-IR" b="1" dirty="0" smtClean="0">
              <a:solidFill>
                <a:schemeClr val="accent1">
                  <a:lumMod val="75000"/>
                </a:schemeClr>
              </a:solidFill>
              <a:cs typeface="B Nazanin" pitchFamily="2" charset="-78"/>
            </a:endParaRPr>
          </a:p>
          <a:p>
            <a:pPr algn="just">
              <a:buNone/>
            </a:pPr>
            <a:r>
              <a:rPr lang="fa-IR" dirty="0" smtClean="0">
                <a:cs typeface="B Nazanin" pitchFamily="2" charset="-78"/>
              </a:rPr>
              <a:t>رویکردی نظام مند برای طراحی آموزشی است که از مراحل زیر تشکیل یافته است:</a:t>
            </a:r>
          </a:p>
          <a:p>
            <a:pPr algn="just"/>
            <a:r>
              <a:rPr lang="fa-IR" dirty="0" smtClean="0">
                <a:solidFill>
                  <a:schemeClr val="accent2">
                    <a:lumMod val="75000"/>
                  </a:schemeClr>
                </a:solidFill>
                <a:cs typeface="B Nazanin" pitchFamily="2" charset="-78"/>
              </a:rPr>
              <a:t>تصمیم گیری درباره غایت های آموزشی: </a:t>
            </a:r>
            <a:r>
              <a:rPr lang="fa-IR" dirty="0" smtClean="0">
                <a:cs typeface="B Nazanin" pitchFamily="2" charset="-78"/>
              </a:rPr>
              <a:t>تعیین اهداف کلی. در نظام های متمرکز این بخش توسط سیاستگذاران انجام می شود. غایت آموزش چیست و نظام آموزشی بدنبال رسیدن به چه مقاصدی است؟</a:t>
            </a:r>
          </a:p>
          <a:p>
            <a:pPr algn="just"/>
            <a:r>
              <a:rPr lang="fa-IR" dirty="0" smtClean="0">
                <a:solidFill>
                  <a:schemeClr val="accent2">
                    <a:lumMod val="75000"/>
                  </a:schemeClr>
                </a:solidFill>
                <a:cs typeface="B Nazanin" pitchFamily="2" charset="-78"/>
              </a:rPr>
              <a:t>تحلیل یادگیرنده و بافت یادگیری: </a:t>
            </a:r>
            <a:r>
              <a:rPr lang="fa-IR" dirty="0" smtClean="0">
                <a:cs typeface="B Nazanin" pitchFamily="2" charset="-78"/>
              </a:rPr>
              <a:t>با شناخت نسبی از یادگیرندگان اهداف عملیاتی و دست یافتنی(جزئی) تعیین می شوند. توجه به بافت یا زمینه ای که مهارت در آن آموخته می شود و بافتی که مورد استفاده قرار می گیرد و رابطه بین این دو نیز در این مرحله صورت می گیرد.</a:t>
            </a:r>
          </a:p>
          <a:p>
            <a:pPr algn="just"/>
            <a:r>
              <a:rPr lang="fa-IR" dirty="0" smtClean="0">
                <a:solidFill>
                  <a:schemeClr val="accent2">
                    <a:lumMod val="75000"/>
                  </a:schemeClr>
                </a:solidFill>
                <a:cs typeface="B Nazanin" pitchFamily="2" charset="-78"/>
              </a:rPr>
              <a:t>تعیین اهداف عملکردی (رفتاری): </a:t>
            </a:r>
            <a:r>
              <a:rPr lang="fa-IR" dirty="0" smtClean="0">
                <a:cs typeface="B Nazanin" pitchFamily="2" charset="-78"/>
              </a:rPr>
              <a:t>این اهداف عینی، روشن و قابل اندازه گیری هستند و تعیین کننده عملکردی هستند که فرد بر اساس آن سنجش می شود.</a:t>
            </a:r>
          </a:p>
          <a:p>
            <a:pPr algn="just"/>
            <a:r>
              <a:rPr lang="fa-IR" dirty="0" smtClean="0">
                <a:solidFill>
                  <a:schemeClr val="accent2">
                    <a:lumMod val="75000"/>
                  </a:schemeClr>
                </a:solidFill>
                <a:cs typeface="B Nazanin" pitchFamily="2" charset="-78"/>
              </a:rPr>
              <a:t>تهیه ابزارهای سنجش: </a:t>
            </a:r>
            <a:r>
              <a:rPr lang="fa-IR" dirty="0" smtClean="0">
                <a:cs typeface="B Nazanin" pitchFamily="2" charset="-78"/>
              </a:rPr>
              <a:t>تعیین راهبردها و روش های سنجش و ابزارهایی که برای اینکار مورد استفاده قرار می گیرند. ابزارها باید بر اساس اهداف و نوع موضوع طراحی می شوند.</a:t>
            </a:r>
          </a:p>
          <a:p>
            <a:pPr algn="just"/>
            <a:endParaRPr lang="fa-IR" dirty="0" smtClean="0">
              <a:cs typeface="B Nazanin" pitchFamily="2" charset="-78"/>
            </a:endParaRPr>
          </a:p>
          <a:p>
            <a:pPr algn="just"/>
            <a:endParaRPr lang="fa-IR" dirty="0">
              <a:cs typeface="B Nazanin" pitchFamily="2" charset="-7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7931224" cy="6192688"/>
          </a:xfrm>
        </p:spPr>
        <p:txBody>
          <a:bodyPr/>
          <a:lstStyle/>
          <a:p>
            <a:pPr algn="just"/>
            <a:r>
              <a:rPr lang="fa-IR" dirty="0" smtClean="0">
                <a:solidFill>
                  <a:schemeClr val="accent2">
                    <a:lumMod val="75000"/>
                  </a:schemeClr>
                </a:solidFill>
                <a:cs typeface="B Nazanin" pitchFamily="2" charset="-78"/>
              </a:rPr>
              <a:t>تعیین راهبردهای آموزشی: </a:t>
            </a:r>
            <a:r>
              <a:rPr lang="fa-IR" dirty="0" smtClean="0">
                <a:cs typeface="B Nazanin" pitchFamily="2" charset="-78"/>
              </a:rPr>
              <a:t>انتخاب راهبردها و روش هایی که برای آموزش محتوای آموزشی استفاده می شوند.</a:t>
            </a:r>
          </a:p>
          <a:p>
            <a:pPr algn="just"/>
            <a:r>
              <a:rPr lang="fa-IR" dirty="0" smtClean="0">
                <a:solidFill>
                  <a:schemeClr val="accent2">
                    <a:lumMod val="75000"/>
                  </a:schemeClr>
                </a:solidFill>
                <a:cs typeface="B Nazanin" pitchFamily="2" charset="-78"/>
              </a:rPr>
              <a:t>تهیه و انتخاب مواد آموزشی: </a:t>
            </a:r>
            <a:r>
              <a:rPr lang="fa-IR" dirty="0" smtClean="0">
                <a:cs typeface="B Nazanin" pitchFamily="2" charset="-78"/>
              </a:rPr>
              <a:t>انتخاب یا تولید مواد و رسانه های آموزشی که محتوای مورد نظر را به مخاطبان انتقال دهند.</a:t>
            </a:r>
          </a:p>
          <a:p>
            <a:pPr algn="just"/>
            <a:r>
              <a:rPr lang="fa-IR" dirty="0" smtClean="0">
                <a:solidFill>
                  <a:schemeClr val="accent2">
                    <a:lumMod val="75000"/>
                  </a:schemeClr>
                </a:solidFill>
                <a:cs typeface="B Nazanin" pitchFamily="2" charset="-78"/>
              </a:rPr>
              <a:t>طراحی و اجرای ارزشیابی تکوینی: </a:t>
            </a:r>
            <a:r>
              <a:rPr lang="fa-IR" dirty="0" smtClean="0">
                <a:cs typeface="B Nazanin" pitchFamily="2" charset="-78"/>
              </a:rPr>
              <a:t>به منظور بررسی و بهبود کلیه عناصر فرایند آموزشی مانند اهداف، روش ها، شرایط، یاددهنده، رسانه ها و ... </a:t>
            </a:r>
          </a:p>
          <a:p>
            <a:pPr algn="just"/>
            <a:r>
              <a:rPr lang="fa-IR" dirty="0" smtClean="0">
                <a:solidFill>
                  <a:schemeClr val="accent2">
                    <a:lumMod val="75000"/>
                  </a:schemeClr>
                </a:solidFill>
                <a:cs typeface="B Nazanin" pitchFamily="2" charset="-78"/>
              </a:rPr>
              <a:t>بازبینی آموزش: </a:t>
            </a:r>
            <a:r>
              <a:rPr lang="fa-IR" dirty="0" smtClean="0">
                <a:cs typeface="B Nazanin" pitchFamily="2" charset="-78"/>
              </a:rPr>
              <a:t>بر اساس نتایج حاصل از ارزشیابی تکوینی، بازبینی نظام، اصلاح و تدارک بازخوردهای لازم صورت می گیرد. </a:t>
            </a:r>
          </a:p>
          <a:p>
            <a:pPr algn="just"/>
            <a:r>
              <a:rPr lang="fa-IR" dirty="0" smtClean="0">
                <a:solidFill>
                  <a:schemeClr val="accent2">
                    <a:lumMod val="75000"/>
                  </a:schemeClr>
                </a:solidFill>
                <a:cs typeface="B Nazanin" pitchFamily="2" charset="-78"/>
              </a:rPr>
              <a:t>انجام ارزشیابی تراکمی(پایانی): </a:t>
            </a:r>
            <a:r>
              <a:rPr lang="fa-IR" dirty="0" smtClean="0">
                <a:cs typeface="B Nazanin" pitchFamily="2" charset="-78"/>
              </a:rPr>
              <a:t>پس از اتمام دوره جهت تعیین میزان دستیابی به اهداف و نتایج معین آموزشی و ارتقا به مرحله بالاتر</a:t>
            </a:r>
            <a:endParaRPr lang="fa-I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90066"/>
          </a:xfrm>
        </p:spPr>
        <p:txBody>
          <a:bodyPr>
            <a:normAutofit fontScale="90000"/>
          </a:bodyPr>
          <a:lstStyle/>
          <a:p>
            <a:pPr algn="ctr"/>
            <a:r>
              <a:rPr lang="fa-IR" b="1" dirty="0" smtClean="0">
                <a:solidFill>
                  <a:srgbClr val="FF0000"/>
                </a:solidFill>
                <a:cs typeface="B Nazanin" pitchFamily="2" charset="-78"/>
              </a:rPr>
              <a:t>رویکرد شناخت گرائی</a:t>
            </a:r>
            <a:endParaRPr lang="fa-IR" b="1" dirty="0">
              <a:solidFill>
                <a:srgbClr val="FF0000"/>
              </a:solidFill>
              <a:cs typeface="B Nazanin" pitchFamily="2" charset="-78"/>
            </a:endParaRPr>
          </a:p>
        </p:txBody>
      </p:sp>
      <p:sp>
        <p:nvSpPr>
          <p:cNvPr id="3" name="Content Placeholder 2"/>
          <p:cNvSpPr>
            <a:spLocks noGrp="1"/>
          </p:cNvSpPr>
          <p:nvPr>
            <p:ph sz="quarter" idx="1"/>
          </p:nvPr>
        </p:nvSpPr>
        <p:spPr>
          <a:xfrm>
            <a:off x="457200" y="908720"/>
            <a:ext cx="7787208" cy="5565232"/>
          </a:xfrm>
        </p:spPr>
        <p:txBody>
          <a:bodyPr/>
          <a:lstStyle/>
          <a:p>
            <a:pPr algn="just"/>
            <a:r>
              <a:rPr lang="fa-IR" dirty="0" smtClean="0">
                <a:cs typeface="B Nazanin" pitchFamily="2" charset="-78"/>
              </a:rPr>
              <a:t>دیدگاه شناخت گرائی به جای تاکید بر رفتار قابل مشاهده به فرایندهای ذهنی که در پس رفتار وجود دارند می پردازد. یادگیری زمانی روی می دهد که یادگیرنده بتواند محتوای جدید را با آنچه از قبل در ساخت شناختی خود دارد مرتبط ساخته و به فهم آن برسد. پس </a:t>
            </a:r>
            <a:r>
              <a:rPr lang="fa-IR" u="sng" dirty="0" smtClean="0">
                <a:cs typeface="B Nazanin" pitchFamily="2" charset="-78"/>
              </a:rPr>
              <a:t>یادگیرنده در فرایند یادگیری نقش فعالی </a:t>
            </a:r>
            <a:r>
              <a:rPr lang="fa-IR" dirty="0" smtClean="0">
                <a:cs typeface="B Nazanin" pitchFamily="2" charset="-78"/>
              </a:rPr>
              <a:t>دارد. </a:t>
            </a:r>
          </a:p>
          <a:p>
            <a:pPr algn="just"/>
            <a:r>
              <a:rPr lang="fa-IR" dirty="0" smtClean="0">
                <a:cs typeface="B Nazanin" pitchFamily="2" charset="-78"/>
              </a:rPr>
              <a:t>فناوری آموزشی و مواد آموزشی با داشتن </a:t>
            </a:r>
            <a:r>
              <a:rPr lang="fa-IR" u="sng" dirty="0" smtClean="0">
                <a:cs typeface="B Nazanin" pitchFamily="2" charset="-78"/>
              </a:rPr>
              <a:t>مثالهای مشخص و گویا </a:t>
            </a:r>
            <a:r>
              <a:rPr lang="fa-IR" dirty="0" smtClean="0">
                <a:cs typeface="B Nazanin" pitchFamily="2" charset="-78"/>
              </a:rPr>
              <a:t>یادگیرنده را در کسب دانش یاری می دهند و به او کمک می کنند تا مطالب و مفاهیم جدید را </a:t>
            </a:r>
            <a:r>
              <a:rPr lang="fa-IR" u="sng" dirty="0" smtClean="0">
                <a:cs typeface="B Nazanin" pitchFamily="2" charset="-78"/>
              </a:rPr>
              <a:t>در حافظه خود به شکل معنادار تری ذخیره و در موقعیت های عملی بکار </a:t>
            </a:r>
            <a:r>
              <a:rPr lang="fa-IR" dirty="0" smtClean="0">
                <a:cs typeface="B Nazanin" pitchFamily="2" charset="-78"/>
              </a:rPr>
              <a:t>بندد. </a:t>
            </a:r>
          </a:p>
          <a:p>
            <a:pPr algn="just"/>
            <a:r>
              <a:rPr lang="fa-IR" dirty="0" smtClean="0">
                <a:cs typeface="B Nazanin" pitchFamily="2" charset="-78"/>
              </a:rPr>
              <a:t>دیدگاه شناخت گرایی بر </a:t>
            </a:r>
            <a:r>
              <a:rPr lang="fa-IR" u="sng" dirty="0" smtClean="0">
                <a:cs typeface="B Nazanin" pitchFamily="2" charset="-78"/>
              </a:rPr>
              <a:t>راهنمایی و هدایت یادگیرنده </a:t>
            </a:r>
            <a:r>
              <a:rPr lang="fa-IR" dirty="0" smtClean="0">
                <a:cs typeface="B Nazanin" pitchFamily="2" charset="-78"/>
              </a:rPr>
              <a:t>در طی مسیر و ارائه بازخوردهای مناسب به وی تاکید دارد.</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76672"/>
            <a:ext cx="7715200" cy="5997280"/>
          </a:xfrm>
        </p:spPr>
        <p:txBody>
          <a:bodyPr/>
          <a:lstStyle/>
          <a:p>
            <a:pPr algn="just">
              <a:buNone/>
            </a:pPr>
            <a:r>
              <a:rPr lang="fa-IR" b="1" dirty="0" smtClean="0">
                <a:cs typeface="B Nazanin" pitchFamily="2" charset="-78"/>
              </a:rPr>
              <a:t>طراحی آموزشی در رویکرد شناخت گرا :</a:t>
            </a:r>
          </a:p>
          <a:p>
            <a:pPr algn="just"/>
            <a:r>
              <a:rPr lang="fa-IR" dirty="0" smtClean="0">
                <a:cs typeface="B Nazanin" pitchFamily="2" charset="-78"/>
              </a:rPr>
              <a:t>توجه به ساختار ذهنی یادگیرنده ( شناخت مخاطب و دانش پایه او)</a:t>
            </a:r>
          </a:p>
          <a:p>
            <a:pPr algn="just"/>
            <a:r>
              <a:rPr lang="fa-IR" dirty="0" smtClean="0">
                <a:cs typeface="B Nazanin" pitchFamily="2" charset="-78"/>
              </a:rPr>
              <a:t>در نظر داشتن نقش فعال یادگیرنده و تدارک موقعیت های واقعی یا شبیه سازی شده که فرصت و تجارب یادگیری را فراهم می سازند</a:t>
            </a:r>
          </a:p>
          <a:p>
            <a:pPr algn="just"/>
            <a:r>
              <a:rPr lang="fa-IR" dirty="0" smtClean="0">
                <a:cs typeface="B Nazanin" pitchFamily="2" charset="-78"/>
              </a:rPr>
              <a:t>تعیین اهداف مشخص برای یادگیری</a:t>
            </a:r>
          </a:p>
          <a:p>
            <a:pPr algn="just"/>
            <a:r>
              <a:rPr lang="fa-IR" dirty="0" smtClean="0">
                <a:cs typeface="B Nazanin" pitchFamily="2" charset="-78"/>
              </a:rPr>
              <a:t>تعیین فعالیت های مشخص برای رسیدن به اهداف و حل مساله</a:t>
            </a:r>
          </a:p>
          <a:p>
            <a:pPr algn="just"/>
            <a:r>
              <a:rPr lang="fa-IR" dirty="0" smtClean="0">
                <a:cs typeface="B Nazanin" pitchFamily="2" charset="-78"/>
              </a:rPr>
              <a:t>ارزشیابی ملاک محور</a:t>
            </a:r>
          </a:p>
          <a:p>
            <a:pPr algn="just"/>
            <a:r>
              <a:rPr lang="fa-IR" dirty="0" smtClean="0">
                <a:cs typeface="B Nazanin" pitchFamily="2" charset="-78"/>
              </a:rPr>
              <a:t>در این رویکرد یادگیرنده از اهداف آموزشی مطلع است و یاددهنده نیز بعنوان محرک از آنها استفاده می کند.</a:t>
            </a:r>
          </a:p>
          <a:p>
            <a:pPr algn="just">
              <a:buNone/>
            </a:pPr>
            <a:r>
              <a:rPr lang="fa-IR" dirty="0" smtClean="0">
                <a:cs typeface="B Nazanin" pitchFamily="2" charset="-78"/>
              </a:rPr>
              <a:t>نقطه قوت این رویکرد: تعامل با تجربیات آموزشی و کسب مهارت هایی که قابل انتقال به زندگی واقعی اند. هم چنین توجه به تأثیر گذاری تفکر، باورها و ارزش های یادگیرنده در فرایند یادگیری.</a:t>
            </a:r>
          </a:p>
          <a:p>
            <a:pPr algn="just">
              <a:buNone/>
            </a:pPr>
            <a:r>
              <a:rPr lang="fa-IR" dirty="0" smtClean="0">
                <a:cs typeface="B Nazanin" pitchFamily="2" charset="-78"/>
              </a:rPr>
              <a:t>نقطه ضعف: پیروی از روشی خاص برای یادگیری و داشتن اهداف و محرک های مشخص. در صورتی که ممکن است این روش بهترین نباشد. </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4082"/>
          </a:xfrm>
        </p:spPr>
        <p:txBody>
          <a:bodyPr/>
          <a:lstStyle/>
          <a:p>
            <a:pPr algn="ctr"/>
            <a:r>
              <a:rPr lang="fa-IR" dirty="0" smtClean="0">
                <a:solidFill>
                  <a:srgbClr val="FF0000"/>
                </a:solidFill>
                <a:cs typeface="B Nazanin" pitchFamily="2" charset="-78"/>
              </a:rPr>
              <a:t>الگوهای طراحی آموزشی شناخت گرا</a:t>
            </a:r>
            <a:endParaRPr lang="fa-IR" dirty="0">
              <a:solidFill>
                <a:srgbClr val="FF0000"/>
              </a:solidFill>
              <a:cs typeface="B Nazanin" pitchFamily="2" charset="-78"/>
            </a:endParaRPr>
          </a:p>
        </p:txBody>
      </p:sp>
      <p:sp>
        <p:nvSpPr>
          <p:cNvPr id="3" name="Content Placeholder 2"/>
          <p:cNvSpPr>
            <a:spLocks noGrp="1"/>
          </p:cNvSpPr>
          <p:nvPr>
            <p:ph sz="quarter" idx="1"/>
          </p:nvPr>
        </p:nvSpPr>
        <p:spPr>
          <a:xfrm>
            <a:off x="457200" y="1052736"/>
            <a:ext cx="7467600" cy="5421216"/>
          </a:xfrm>
        </p:spPr>
        <p:txBody>
          <a:bodyPr/>
          <a:lstStyle/>
          <a:p>
            <a:pPr algn="just">
              <a:buNone/>
            </a:pPr>
            <a:r>
              <a:rPr lang="fa-IR" dirty="0" smtClean="0">
                <a:cs typeface="B Nazanin" pitchFamily="2" charset="-78"/>
              </a:rPr>
              <a:t>الگوی نمایش اجزا(مریل، 1983)، نظریه شرح و بسط(رایگلوث، 1983)نظریه رویدادهای آموزشی(گانیه، بریگز و ویگر، 1988) با شناخت گرایی پیوند نزدیکی دارند.</a:t>
            </a:r>
          </a:p>
          <a:p>
            <a:pPr algn="just">
              <a:buNone/>
            </a:pPr>
            <a:r>
              <a:rPr lang="fa-IR" dirty="0" smtClean="0">
                <a:solidFill>
                  <a:srgbClr val="FF0000"/>
                </a:solidFill>
                <a:cs typeface="B Nazanin" pitchFamily="2" charset="-78"/>
              </a:rPr>
              <a:t>الگوی رویدادهای آموزشی:</a:t>
            </a:r>
          </a:p>
          <a:p>
            <a:pPr algn="just"/>
            <a:r>
              <a:rPr lang="fa-IR" dirty="0" smtClean="0">
                <a:cs typeface="B Nazanin" pitchFamily="2" charset="-78"/>
              </a:rPr>
              <a:t>از نظر گانیه آموزش مجموعه ای از رویدادهاست که نسبت به یادگیرنده بیرونی هستند و برای پشتیبانی از فرایندهای درونی یادگیرنده طراحی شده اند.</a:t>
            </a:r>
          </a:p>
          <a:p>
            <a:pPr algn="just"/>
            <a:r>
              <a:rPr lang="fa-IR" dirty="0" smtClean="0">
                <a:cs typeface="B Nazanin" pitchFamily="2" charset="-78"/>
              </a:rPr>
              <a:t>هدف از طراحی آموزشی طراحی رویدادهایی است که یادگیرنده را از موقعیت فعلی به موقعیت مورد نظر(هدف) برسانند. این رویدادها 9 تا هستندکه باید در آموزش مورد توجه قرار گیرند. البته لازم به ذکر است که انتخاب و ترتیب رویدادهای </a:t>
            </a:r>
            <a:r>
              <a:rPr lang="fa-IR" dirty="0">
                <a:cs typeface="B Nazanin" pitchFamily="2" charset="-78"/>
              </a:rPr>
              <a:t>آ</a:t>
            </a:r>
            <a:r>
              <a:rPr lang="fa-IR" dirty="0" smtClean="0">
                <a:cs typeface="B Nazanin" pitchFamily="2" charset="-78"/>
              </a:rPr>
              <a:t>موزشی و چگونگی انجام آنها به موقعیت یادگیری بستگی دارد.</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762C6D67-C175-4FF6-9DE9-8A0EE2F23907}" type="slidenum">
              <a:rPr kumimoji="0" lang="ar-SA" altLang="en-US" sz="1400">
                <a:latin typeface="Arial Narrow" panose="020B0606020202030204" pitchFamily="34" charset="0"/>
              </a:rPr>
              <a:pPr>
                <a:spcBef>
                  <a:spcPct val="50000"/>
                </a:spcBef>
                <a:buClrTx/>
                <a:buSzTx/>
                <a:buFontTx/>
                <a:buNone/>
              </a:pPr>
              <a:t>3</a:t>
            </a:fld>
            <a:endParaRPr kumimoji="0" lang="en-US" altLang="en-US" sz="1400">
              <a:latin typeface="Arial Narrow" panose="020B0606020202030204" pitchFamily="34" charset="0"/>
            </a:endParaRPr>
          </a:p>
        </p:txBody>
      </p:sp>
      <p:sp>
        <p:nvSpPr>
          <p:cNvPr id="60418" name="Rectangle 2"/>
          <p:cNvSpPr>
            <a:spLocks noGrp="1" noChangeArrowheads="1"/>
          </p:cNvSpPr>
          <p:nvPr>
            <p:ph type="title"/>
          </p:nvPr>
        </p:nvSpPr>
        <p:spPr>
          <a:xfrm>
            <a:off x="684213" y="333375"/>
            <a:ext cx="7200155" cy="1082675"/>
          </a:xfrm>
        </p:spPr>
        <p:txBody>
          <a:bodyPr>
            <a:normAutofit fontScale="90000"/>
          </a:bodyPr>
          <a:lstStyle/>
          <a:p>
            <a:pPr algn="r" rtl="1">
              <a:defRPr/>
            </a:pPr>
            <a:r>
              <a:rPr lang="fa-IR" sz="5400" dirty="0" smtClean="0">
                <a:solidFill>
                  <a:srgbClr val="FF0000"/>
                </a:solidFill>
                <a:cs typeface="B Nazanin" pitchFamily="2" charset="-78"/>
              </a:rPr>
              <a:t>تعریف یادگیری و تحلیل مفاهیم آن</a:t>
            </a:r>
            <a:endParaRPr lang="en-US" sz="5400" dirty="0" smtClean="0">
              <a:solidFill>
                <a:srgbClr val="FF0000"/>
              </a:solidFill>
              <a:cs typeface="B Nazanin" pitchFamily="2" charset="-78"/>
            </a:endParaRPr>
          </a:p>
        </p:txBody>
      </p:sp>
      <p:sp>
        <p:nvSpPr>
          <p:cNvPr id="60419" name="Rectangle 3"/>
          <p:cNvSpPr>
            <a:spLocks noGrp="1" noChangeArrowheads="1"/>
          </p:cNvSpPr>
          <p:nvPr>
            <p:ph type="body" idx="1"/>
          </p:nvPr>
        </p:nvSpPr>
        <p:spPr>
          <a:xfrm>
            <a:off x="684213" y="2204864"/>
            <a:ext cx="7200155" cy="3096344"/>
          </a:xfrm>
        </p:spPr>
        <p:txBody>
          <a:bodyPr>
            <a:normAutofit fontScale="92500"/>
          </a:bodyPr>
          <a:lstStyle/>
          <a:p>
            <a:pPr algn="justLow" rtl="1">
              <a:buFont typeface="Monotype Sorts" pitchFamily="2" charset="2"/>
              <a:buNone/>
              <a:defRPr/>
            </a:pPr>
            <a:r>
              <a:rPr lang="fa-IR" sz="4000" dirty="0" smtClean="0">
                <a:latin typeface="Sepehr" pitchFamily="2" charset="0"/>
                <a:cs typeface="B Nazanin" pitchFamily="2" charset="-78"/>
              </a:rPr>
              <a:t>یادگیری تنها در محیط مدرسه صورت نمی گیرد. بلکه شامل تمام مهارتها،گرایشها،دانشها ومعلوماتی است که آنان در طول زندگی خود کسب می کنند.</a:t>
            </a:r>
          </a:p>
          <a:p>
            <a:pPr algn="justLow" rtl="1">
              <a:buFont typeface="Monotype Sorts" pitchFamily="2" charset="2"/>
              <a:buNone/>
              <a:defRPr/>
            </a:pPr>
            <a:r>
              <a:rPr lang="fa-IR" sz="4000" dirty="0" smtClean="0">
                <a:latin typeface="Sepehr" pitchFamily="2" charset="0"/>
                <a:cs typeface="B Nazanin" pitchFamily="2" charset="-78"/>
              </a:rPr>
              <a:t>برای یادگیری تعاریف گوناگونی ارائه شده است: </a:t>
            </a:r>
            <a:endParaRPr lang="en-US" sz="4000" dirty="0" smtClean="0">
              <a:latin typeface="Sepehr" pitchFamily="2" charset="0"/>
              <a:cs typeface="B Nazanin" pitchFamily="2" charset="-78"/>
            </a:endParaRPr>
          </a:p>
        </p:txBody>
      </p:sp>
    </p:spTree>
    <p:extLst>
      <p:ext uri="{BB962C8B-B14F-4D97-AF65-F5344CB8AC3E}">
        <p14:creationId xmlns:p14="http://schemas.microsoft.com/office/powerpoint/2010/main" val="401033494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0" y="260350"/>
          <a:ext cx="8147050" cy="5616921"/>
        </p:xfrm>
        <a:graphic>
          <a:graphicData uri="http://schemas.openxmlformats.org/drawingml/2006/table">
            <a:tbl>
              <a:tblPr rtl="1" firstRow="1" bandRow="1">
                <a:tableStyleId>{5C22544A-7EE6-4342-B048-85BDC9FD1C3A}</a:tableStyleId>
              </a:tblPr>
              <a:tblGrid>
                <a:gridCol w="4073525"/>
                <a:gridCol w="4073525"/>
              </a:tblGrid>
              <a:tr h="523672">
                <a:tc>
                  <a:txBody>
                    <a:bodyPr/>
                    <a:lstStyle/>
                    <a:p>
                      <a:pPr algn="ctr" rtl="1"/>
                      <a:r>
                        <a:rPr lang="fa-IR" dirty="0" smtClean="0">
                          <a:cs typeface="B Nazanin" pitchFamily="2" charset="-78"/>
                        </a:rPr>
                        <a:t>روی دادهای آموزشی</a:t>
                      </a:r>
                      <a:endParaRPr lang="fa-IR" dirty="0">
                        <a:cs typeface="B Nazanin" pitchFamily="2" charset="-78"/>
                      </a:endParaRPr>
                    </a:p>
                  </a:txBody>
                  <a:tcPr/>
                </a:tc>
                <a:tc>
                  <a:txBody>
                    <a:bodyPr/>
                    <a:lstStyle/>
                    <a:p>
                      <a:pPr algn="ctr" rtl="1"/>
                      <a:r>
                        <a:rPr lang="fa-IR" dirty="0" smtClean="0">
                          <a:cs typeface="B Nazanin" pitchFamily="2" charset="-78"/>
                        </a:rPr>
                        <a:t>رابطه با فرایند یادگیری</a:t>
                      </a:r>
                      <a:endParaRPr lang="fa-IR" dirty="0">
                        <a:cs typeface="B Nazanin" pitchFamily="2" charset="-78"/>
                      </a:endParaRPr>
                    </a:p>
                  </a:txBody>
                  <a:tcPr/>
                </a:tc>
              </a:tr>
              <a:tr h="523672">
                <a:tc>
                  <a:txBody>
                    <a:bodyPr/>
                    <a:lstStyle/>
                    <a:p>
                      <a:pPr algn="ctr" rtl="1"/>
                      <a:r>
                        <a:rPr lang="fa-IR" dirty="0" smtClean="0">
                          <a:cs typeface="B Nazanin" pitchFamily="2" charset="-78"/>
                        </a:rPr>
                        <a:t>جلب توجه</a:t>
                      </a:r>
                      <a:endParaRPr lang="fa-IR" dirty="0">
                        <a:cs typeface="B Nazanin" pitchFamily="2" charset="-78"/>
                      </a:endParaRPr>
                    </a:p>
                  </a:txBody>
                  <a:tcPr/>
                </a:tc>
                <a:tc>
                  <a:txBody>
                    <a:bodyPr/>
                    <a:lstStyle/>
                    <a:p>
                      <a:pPr algn="ctr" rtl="1"/>
                      <a:r>
                        <a:rPr lang="fa-IR" dirty="0" smtClean="0">
                          <a:cs typeface="B Nazanin" pitchFamily="2" charset="-78"/>
                        </a:rPr>
                        <a:t>دریافت پیام</a:t>
                      </a:r>
                      <a:r>
                        <a:rPr lang="fa-IR" baseline="0" dirty="0" smtClean="0">
                          <a:cs typeface="B Nazanin" pitchFamily="2" charset="-78"/>
                        </a:rPr>
                        <a:t> از طریق گیرنده های حسی</a:t>
                      </a:r>
                      <a:endParaRPr lang="fa-IR" dirty="0">
                        <a:cs typeface="B Nazanin" pitchFamily="2" charset="-78"/>
                      </a:endParaRPr>
                    </a:p>
                  </a:txBody>
                  <a:tcPr/>
                </a:tc>
              </a:tr>
              <a:tr h="523672">
                <a:tc>
                  <a:txBody>
                    <a:bodyPr/>
                    <a:lstStyle/>
                    <a:p>
                      <a:pPr algn="ctr" rtl="1"/>
                      <a:r>
                        <a:rPr lang="fa-IR" dirty="0" smtClean="0">
                          <a:cs typeface="B Nazanin" pitchFamily="2" charset="-78"/>
                        </a:rPr>
                        <a:t>آگاه کردن یادگیرنده از هدف ها</a:t>
                      </a:r>
                      <a:endParaRPr lang="fa-IR" dirty="0">
                        <a:cs typeface="B Nazanin" pitchFamily="2" charset="-78"/>
                      </a:endParaRPr>
                    </a:p>
                  </a:txBody>
                  <a:tcPr/>
                </a:tc>
                <a:tc>
                  <a:txBody>
                    <a:bodyPr/>
                    <a:lstStyle/>
                    <a:p>
                      <a:pPr algn="ctr" rtl="1"/>
                      <a:r>
                        <a:rPr lang="fa-IR" dirty="0" smtClean="0">
                          <a:cs typeface="B Nazanin" pitchFamily="2" charset="-78"/>
                        </a:rPr>
                        <a:t>فعال کردن فرایند اجرایی کنترل(انتظارات)</a:t>
                      </a:r>
                      <a:endParaRPr lang="fa-IR" dirty="0">
                        <a:cs typeface="B Nazanin" pitchFamily="2" charset="-78"/>
                      </a:endParaRPr>
                    </a:p>
                  </a:txBody>
                  <a:tcPr/>
                </a:tc>
              </a:tr>
              <a:tr h="523672">
                <a:tc>
                  <a:txBody>
                    <a:bodyPr/>
                    <a:lstStyle/>
                    <a:p>
                      <a:pPr algn="ctr" rtl="1"/>
                      <a:r>
                        <a:rPr lang="fa-IR" dirty="0" smtClean="0">
                          <a:cs typeface="B Nazanin" pitchFamily="2" charset="-78"/>
                        </a:rPr>
                        <a:t>تحریک یادآوری پیش نیاز یادگیری</a:t>
                      </a:r>
                      <a:endParaRPr lang="fa-IR" dirty="0">
                        <a:cs typeface="B Nazanin" pitchFamily="2" charset="-78"/>
                      </a:endParaRPr>
                    </a:p>
                  </a:txBody>
                  <a:tcPr/>
                </a:tc>
                <a:tc>
                  <a:txBody>
                    <a:bodyPr/>
                    <a:lstStyle/>
                    <a:p>
                      <a:pPr algn="ctr" rtl="1"/>
                      <a:r>
                        <a:rPr lang="fa-IR" dirty="0" smtClean="0">
                          <a:cs typeface="B Nazanin" pitchFamily="2" charset="-78"/>
                        </a:rPr>
                        <a:t>فراخواندن یادگیری قبلی به حافظه فعال</a:t>
                      </a:r>
                      <a:endParaRPr lang="fa-IR" dirty="0">
                        <a:cs typeface="B Nazanin" pitchFamily="2" charset="-78"/>
                      </a:endParaRPr>
                    </a:p>
                  </a:txBody>
                  <a:tcPr/>
                </a:tc>
              </a:tr>
              <a:tr h="523672">
                <a:tc>
                  <a:txBody>
                    <a:bodyPr/>
                    <a:lstStyle/>
                    <a:p>
                      <a:pPr algn="ctr" rtl="1"/>
                      <a:r>
                        <a:rPr lang="fa-IR" dirty="0" smtClean="0">
                          <a:cs typeface="B Nazanin" pitchFamily="2" charset="-78"/>
                        </a:rPr>
                        <a:t>عرضه </a:t>
                      </a:r>
                      <a:r>
                        <a:rPr lang="fa-IR" smtClean="0">
                          <a:cs typeface="B Nazanin" pitchFamily="2" charset="-78"/>
                        </a:rPr>
                        <a:t>مطالب محرک (ارائه</a:t>
                      </a:r>
                      <a:r>
                        <a:rPr lang="fa-IR" baseline="0" smtClean="0">
                          <a:cs typeface="B Nazanin" pitchFamily="2" charset="-78"/>
                        </a:rPr>
                        <a:t> </a:t>
                      </a:r>
                      <a:r>
                        <a:rPr lang="fa-IR" smtClean="0">
                          <a:cs typeface="B Nazanin" pitchFamily="2" charset="-78"/>
                        </a:rPr>
                        <a:t>نمونه ها)</a:t>
                      </a:r>
                      <a:endParaRPr lang="fa-IR" dirty="0">
                        <a:cs typeface="B Nazanin" pitchFamily="2" charset="-78"/>
                      </a:endParaRPr>
                    </a:p>
                  </a:txBody>
                  <a:tcPr/>
                </a:tc>
                <a:tc>
                  <a:txBody>
                    <a:bodyPr/>
                    <a:lstStyle/>
                    <a:p>
                      <a:pPr algn="ctr" rtl="1"/>
                      <a:r>
                        <a:rPr lang="fa-IR" dirty="0" smtClean="0">
                          <a:cs typeface="B Nazanin" pitchFamily="2" charset="-78"/>
                        </a:rPr>
                        <a:t>تاکید بر اجزاء برای ادراک انتخابی(مقایسه)</a:t>
                      </a:r>
                      <a:endParaRPr lang="fa-IR" dirty="0">
                        <a:cs typeface="B Nazanin" pitchFamily="2" charset="-78"/>
                      </a:endParaRPr>
                    </a:p>
                  </a:txBody>
                  <a:tcPr/>
                </a:tc>
              </a:tr>
              <a:tr h="523672">
                <a:tc>
                  <a:txBody>
                    <a:bodyPr/>
                    <a:lstStyle/>
                    <a:p>
                      <a:pPr algn="ctr" rtl="1"/>
                      <a:r>
                        <a:rPr lang="fa-IR" dirty="0" smtClean="0">
                          <a:cs typeface="B Nazanin" pitchFamily="2" charset="-78"/>
                        </a:rPr>
                        <a:t>تدارک راهنمایی یادگیری</a:t>
                      </a:r>
                      <a:endParaRPr lang="fa-IR" dirty="0">
                        <a:cs typeface="B Nazanin" pitchFamily="2" charset="-78"/>
                      </a:endParaRPr>
                    </a:p>
                  </a:txBody>
                  <a:tcPr/>
                </a:tc>
                <a:tc>
                  <a:txBody>
                    <a:bodyPr/>
                    <a:lstStyle/>
                    <a:p>
                      <a:pPr algn="ctr" rtl="1"/>
                      <a:r>
                        <a:rPr lang="fa-IR" dirty="0" smtClean="0">
                          <a:cs typeface="B Nazanin" pitchFamily="2" charset="-78"/>
                        </a:rPr>
                        <a:t>رمز گذاری معنایی نشانه ها برای بازیابی(فرمول)</a:t>
                      </a:r>
                      <a:endParaRPr lang="fa-IR" dirty="0">
                        <a:cs typeface="B Nazanin" pitchFamily="2" charset="-78"/>
                      </a:endParaRPr>
                    </a:p>
                  </a:txBody>
                  <a:tcPr/>
                </a:tc>
              </a:tr>
              <a:tr h="523672">
                <a:tc>
                  <a:txBody>
                    <a:bodyPr/>
                    <a:lstStyle/>
                    <a:p>
                      <a:pPr algn="ctr" rtl="1"/>
                      <a:r>
                        <a:rPr lang="fa-IR" dirty="0" smtClean="0">
                          <a:cs typeface="B Nazanin" pitchFamily="2" charset="-78"/>
                        </a:rPr>
                        <a:t>فراخواندن عملکرد(تمرین)</a:t>
                      </a:r>
                      <a:endParaRPr lang="fa-IR" dirty="0">
                        <a:cs typeface="B Nazanin" pitchFamily="2" charset="-78"/>
                      </a:endParaRPr>
                    </a:p>
                  </a:txBody>
                  <a:tcPr/>
                </a:tc>
                <a:tc>
                  <a:txBody>
                    <a:bodyPr/>
                    <a:lstStyle/>
                    <a:p>
                      <a:pPr algn="ctr" rtl="1"/>
                      <a:r>
                        <a:rPr lang="fa-IR" dirty="0" smtClean="0">
                          <a:cs typeface="B Nazanin" pitchFamily="2" charset="-78"/>
                        </a:rPr>
                        <a:t>فعال کردن سازماندهی ادراک</a:t>
                      </a:r>
                      <a:endParaRPr lang="fa-IR" dirty="0">
                        <a:cs typeface="B Nazanin" pitchFamily="2" charset="-78"/>
                      </a:endParaRPr>
                    </a:p>
                  </a:txBody>
                  <a:tcPr/>
                </a:tc>
              </a:tr>
              <a:tr h="523672">
                <a:tc>
                  <a:txBody>
                    <a:bodyPr/>
                    <a:lstStyle/>
                    <a:p>
                      <a:pPr algn="ctr" rtl="1"/>
                      <a:r>
                        <a:rPr lang="fa-IR" dirty="0" smtClean="0">
                          <a:cs typeface="B Nazanin" pitchFamily="2" charset="-78"/>
                        </a:rPr>
                        <a:t>تدارک بازخورد در مورد درستی عملکرد</a:t>
                      </a:r>
                      <a:endParaRPr lang="fa-IR" dirty="0">
                        <a:cs typeface="B Nazanin" pitchFamily="2" charset="-78"/>
                      </a:endParaRPr>
                    </a:p>
                  </a:txBody>
                  <a:tcPr/>
                </a:tc>
                <a:tc>
                  <a:txBody>
                    <a:bodyPr/>
                    <a:lstStyle/>
                    <a:p>
                      <a:pPr algn="ctr" rtl="1"/>
                      <a:r>
                        <a:rPr lang="fa-IR" dirty="0" smtClean="0">
                          <a:cs typeface="B Nazanin" pitchFamily="2" charset="-78"/>
                        </a:rPr>
                        <a:t>پایه گذاری تقویت(تثبیت یادگیری)</a:t>
                      </a:r>
                      <a:endParaRPr lang="fa-IR" dirty="0">
                        <a:cs typeface="B Nazanin" pitchFamily="2" charset="-78"/>
                      </a:endParaRPr>
                    </a:p>
                  </a:txBody>
                  <a:tcPr/>
                </a:tc>
              </a:tr>
              <a:tr h="523672">
                <a:tc>
                  <a:txBody>
                    <a:bodyPr/>
                    <a:lstStyle/>
                    <a:p>
                      <a:pPr algn="ctr" rtl="1"/>
                      <a:r>
                        <a:rPr lang="fa-IR" dirty="0" smtClean="0">
                          <a:cs typeface="B Nazanin" pitchFamily="2" charset="-78"/>
                        </a:rPr>
                        <a:t>سنجش عملکرد(طرح مسئله)</a:t>
                      </a:r>
                      <a:endParaRPr lang="fa-IR" dirty="0">
                        <a:cs typeface="B Nazanin" pitchFamily="2" charset="-78"/>
                      </a:endParaRPr>
                    </a:p>
                  </a:txBody>
                  <a:tcPr/>
                </a:tc>
                <a:tc>
                  <a:txBody>
                    <a:bodyPr/>
                    <a:lstStyle/>
                    <a:p>
                      <a:pPr algn="ctr" rtl="1"/>
                      <a:r>
                        <a:rPr lang="fa-IR" dirty="0" smtClean="0">
                          <a:cs typeface="B Nazanin" pitchFamily="2" charset="-78"/>
                        </a:rPr>
                        <a:t>فعال کردن بازیابی و ممکن ساختن تقویت</a:t>
                      </a:r>
                      <a:endParaRPr lang="fa-IR" dirty="0">
                        <a:cs typeface="B Nazanin" pitchFamily="2" charset="-78"/>
                      </a:endParaRPr>
                    </a:p>
                  </a:txBody>
                  <a:tcPr/>
                </a:tc>
              </a:tr>
              <a:tr h="903873">
                <a:tc>
                  <a:txBody>
                    <a:bodyPr/>
                    <a:lstStyle/>
                    <a:p>
                      <a:pPr algn="ctr" rtl="1"/>
                      <a:r>
                        <a:rPr lang="fa-IR" dirty="0" smtClean="0">
                          <a:cs typeface="B Nazanin" pitchFamily="2" charset="-78"/>
                        </a:rPr>
                        <a:t>دست یابی به یادداری و انتقال(تنوع موقعیت ها و تمرین با فاصله های زمانی مناسب)</a:t>
                      </a:r>
                      <a:endParaRPr lang="fa-IR" dirty="0">
                        <a:cs typeface="B Nazanin" pitchFamily="2" charset="-78"/>
                      </a:endParaRPr>
                    </a:p>
                  </a:txBody>
                  <a:tcPr/>
                </a:tc>
                <a:tc>
                  <a:txBody>
                    <a:bodyPr/>
                    <a:lstStyle/>
                    <a:p>
                      <a:pPr algn="ctr" rtl="1"/>
                      <a:r>
                        <a:rPr lang="fa-IR" dirty="0" smtClean="0">
                          <a:cs typeface="B Nazanin" pitchFamily="2" charset="-78"/>
                        </a:rPr>
                        <a:t>تدارک نشانه ها و راهبردها برای بازیابی</a:t>
                      </a:r>
                      <a:endParaRPr lang="fa-IR" dirty="0">
                        <a:cs typeface="B Nazanin" pitchFamily="2" charset="-78"/>
                      </a:endParaRPr>
                    </a:p>
                  </a:txBody>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82000" cy="6073808"/>
          </a:xfrm>
        </p:spPr>
        <p:txBody>
          <a:bodyPr>
            <a:normAutofit/>
          </a:bodyPr>
          <a:lstStyle/>
          <a:p>
            <a:pPr>
              <a:buNone/>
            </a:pPr>
            <a:r>
              <a:rPr lang="fa-IR" b="1" dirty="0" smtClean="0">
                <a:solidFill>
                  <a:srgbClr val="FF0000"/>
                </a:solidFill>
                <a:cs typeface="B Nazanin" pitchFamily="2" charset="-78"/>
              </a:rPr>
              <a:t>هدف:آموزش مفهوم چگالی</a:t>
            </a:r>
          </a:p>
          <a:p>
            <a:pPr>
              <a:buNone/>
            </a:pPr>
            <a:r>
              <a:rPr lang="fa-IR" dirty="0" smtClean="0">
                <a:cs typeface="B Nazanin" pitchFamily="2" charset="-78"/>
              </a:rPr>
              <a:t>1-جلب توجه: دادن قطعه سربی به یادگیرندگان و سوال راجع به سنگینی آن</a:t>
            </a:r>
          </a:p>
          <a:p>
            <a:pPr>
              <a:buNone/>
            </a:pPr>
            <a:r>
              <a:rPr lang="fa-IR" dirty="0" smtClean="0">
                <a:cs typeface="B Nazanin" pitchFamily="2" charset="-78"/>
              </a:rPr>
              <a:t>2- آگاه کردن یادگیرندگان از اهداف آموزشی: آموزش مفهوم چگالی و محاسبه آن</a:t>
            </a:r>
          </a:p>
          <a:p>
            <a:pPr>
              <a:buNone/>
            </a:pPr>
            <a:r>
              <a:rPr lang="fa-IR" dirty="0" smtClean="0">
                <a:cs typeface="B Nazanin" pitchFamily="2" charset="-78"/>
              </a:rPr>
              <a:t>3- تحریک یادآوری پیش نیازهای یادگیری: یادآوری و پرسش راجع به جرم و حجم</a:t>
            </a:r>
          </a:p>
          <a:p>
            <a:pPr>
              <a:buNone/>
            </a:pPr>
            <a:r>
              <a:rPr lang="fa-IR" dirty="0" smtClean="0">
                <a:cs typeface="B Nazanin" pitchFamily="2" charset="-78"/>
              </a:rPr>
              <a:t>4- عرضه مطالب محرک: دادن نمونه اشیایی به یادگیرندگان و مقایسه توسط آنها</a:t>
            </a:r>
          </a:p>
          <a:p>
            <a:pPr>
              <a:buNone/>
            </a:pPr>
            <a:r>
              <a:rPr lang="fa-IR" dirty="0" smtClean="0">
                <a:cs typeface="B Nazanin" pitchFamily="2" charset="-78"/>
              </a:rPr>
              <a:t>5- تهیه راهنمای یادگیری: شرح فرمول و دادن اعدادی برای جای دادن در فرمول</a:t>
            </a:r>
          </a:p>
          <a:p>
            <a:pPr>
              <a:buNone/>
            </a:pPr>
            <a:r>
              <a:rPr lang="fa-IR" dirty="0" smtClean="0">
                <a:cs typeface="B Nazanin" pitchFamily="2" charset="-78"/>
              </a:rPr>
              <a:t>6- فراخواندن عملکرد: دادن چند شی به یادگیرندگان و خواستن محاسبه چگالی آنها از یادگیرندگان</a:t>
            </a:r>
          </a:p>
          <a:p>
            <a:pPr>
              <a:buNone/>
            </a:pPr>
            <a:r>
              <a:rPr lang="fa-IR" dirty="0" smtClean="0">
                <a:cs typeface="B Nazanin" pitchFamily="2" charset="-78"/>
              </a:rPr>
              <a:t>7- ارائه بازخورد: مشاهده نحوه عملکرد یادگیرندگان و آگاه کردن آنها از درستی یا نادرستی آن</a:t>
            </a:r>
          </a:p>
          <a:p>
            <a:pPr>
              <a:buNone/>
            </a:pPr>
            <a:r>
              <a:rPr lang="fa-IR" dirty="0" smtClean="0">
                <a:cs typeface="B Nazanin" pitchFamily="2" charset="-78"/>
              </a:rPr>
              <a:t>8- سنجش عملکرد: ارائه سوال و نمونه مسئله</a:t>
            </a:r>
          </a:p>
          <a:p>
            <a:pPr>
              <a:buNone/>
            </a:pPr>
            <a:r>
              <a:rPr lang="fa-IR" dirty="0" smtClean="0">
                <a:cs typeface="B Nazanin" pitchFamily="2" charset="-78"/>
              </a:rPr>
              <a:t>9- دست یابی به انتقال و یادداری: شناسایی اشیای اطراف و مقایسه و محاسبه چگالی آنها </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2074"/>
          </a:xfrm>
        </p:spPr>
        <p:txBody>
          <a:bodyPr/>
          <a:lstStyle/>
          <a:p>
            <a:pPr algn="ctr"/>
            <a:r>
              <a:rPr lang="fa-IR" dirty="0" smtClean="0">
                <a:solidFill>
                  <a:srgbClr val="FF0000"/>
                </a:solidFill>
                <a:cs typeface="B Nazanin" pitchFamily="2" charset="-78"/>
              </a:rPr>
              <a:t>رویکرد ساختن گرایی</a:t>
            </a:r>
            <a:endParaRPr lang="fa-IR" dirty="0">
              <a:solidFill>
                <a:srgbClr val="FF0000"/>
              </a:solidFill>
              <a:cs typeface="B Nazanin" pitchFamily="2" charset="-78"/>
            </a:endParaRPr>
          </a:p>
        </p:txBody>
      </p:sp>
      <p:sp>
        <p:nvSpPr>
          <p:cNvPr id="3" name="Content Placeholder 2"/>
          <p:cNvSpPr>
            <a:spLocks noGrp="1"/>
          </p:cNvSpPr>
          <p:nvPr>
            <p:ph sz="quarter" idx="1"/>
          </p:nvPr>
        </p:nvSpPr>
        <p:spPr>
          <a:xfrm>
            <a:off x="457200" y="980728"/>
            <a:ext cx="7859216" cy="5493224"/>
          </a:xfrm>
        </p:spPr>
        <p:txBody>
          <a:bodyPr/>
          <a:lstStyle/>
          <a:p>
            <a:pPr algn="just"/>
            <a:r>
              <a:rPr lang="fa-IR" dirty="0" smtClean="0">
                <a:cs typeface="B Nazanin" pitchFamily="2" charset="-78"/>
              </a:rPr>
              <a:t>دیدگاه ساختن گرایی یادگیری را فرایندی پویا در نظر می گیرد که در آن یادگیرندگان به سبب </a:t>
            </a:r>
            <a:r>
              <a:rPr lang="fa-IR" u="sng" dirty="0" smtClean="0">
                <a:cs typeface="B Nazanin" pitchFamily="2" charset="-78"/>
              </a:rPr>
              <a:t>تعامل فعال با محیط</a:t>
            </a:r>
            <a:r>
              <a:rPr lang="fa-IR" dirty="0" smtClean="0">
                <a:cs typeface="B Nazanin" pitchFamily="2" charset="-78"/>
              </a:rPr>
              <a:t> خود </a:t>
            </a:r>
            <a:r>
              <a:rPr lang="fa-IR" u="sng" dirty="0" smtClean="0">
                <a:cs typeface="B Nazanin" pitchFamily="2" charset="-78"/>
              </a:rPr>
              <a:t>دانش مورد نیاز خود را </a:t>
            </a:r>
            <a:br>
              <a:rPr lang="fa-IR" u="sng" dirty="0" smtClean="0">
                <a:cs typeface="B Nazanin" pitchFamily="2" charset="-78"/>
              </a:rPr>
            </a:br>
            <a:r>
              <a:rPr lang="fa-IR" u="sng" dirty="0" smtClean="0">
                <a:cs typeface="B Nazanin" pitchFamily="2" charset="-78"/>
              </a:rPr>
              <a:t>می سازند</a:t>
            </a:r>
            <a:r>
              <a:rPr lang="fa-IR" dirty="0" smtClean="0">
                <a:cs typeface="B Nazanin" pitchFamily="2" charset="-78"/>
              </a:rPr>
              <a:t> (پیوند بین دانش و مفاهیم جدید با دانش و مفاهیم پیشین و کسب معنا به صورت منحصر به فرد) . بدین ترتیب یادگیرندگان به طور پیوسته در حال </a:t>
            </a:r>
            <a:r>
              <a:rPr lang="fa-IR" u="sng" dirty="0" smtClean="0">
                <a:cs typeface="B Nazanin" pitchFamily="2" charset="-78"/>
              </a:rPr>
              <a:t>انطباق و متحول ساختن طرح واره ها و الگوهای ذهنی</a:t>
            </a:r>
            <a:r>
              <a:rPr lang="fa-IR" dirty="0" smtClean="0">
                <a:cs typeface="B Nazanin" pitchFamily="2" charset="-78"/>
              </a:rPr>
              <a:t> خود هستند.</a:t>
            </a:r>
          </a:p>
          <a:p>
            <a:pPr algn="just"/>
            <a:r>
              <a:rPr lang="fa-IR" dirty="0" smtClean="0">
                <a:cs typeface="B Nazanin" pitchFamily="2" charset="-78"/>
              </a:rPr>
              <a:t> یعنی در تعاملات اجتماعی است که افراد تجارب و دیدگاههای خود را با تجارب و دیدگاههای دیگران مقایسه و به چالش می گیرند و پیوسته در حال تبیین و توسعه تفکر خویش هستند.</a:t>
            </a:r>
          </a:p>
          <a:p>
            <a:pPr algn="just"/>
            <a:endParaRPr lang="fa-IR" dirty="0" smtClean="0">
              <a:cs typeface="B Nazanin" pitchFamily="2" charset="-78"/>
            </a:endParaRPr>
          </a:p>
          <a:p>
            <a:pPr algn="just"/>
            <a:r>
              <a:rPr lang="fa-IR" dirty="0" smtClean="0">
                <a:cs typeface="B Nazanin" pitchFamily="2" charset="-78"/>
              </a:rPr>
              <a:t> </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2074"/>
          </a:xfrm>
        </p:spPr>
        <p:txBody>
          <a:bodyPr/>
          <a:lstStyle/>
          <a:p>
            <a:pPr algn="ctr"/>
            <a:r>
              <a:rPr lang="fa-IR" dirty="0" smtClean="0">
                <a:solidFill>
                  <a:srgbClr val="FF0000"/>
                </a:solidFill>
                <a:cs typeface="B Nazanin" pitchFamily="2" charset="-78"/>
              </a:rPr>
              <a:t>ویژگی های محیط یادگیری ساختن گرایانه</a:t>
            </a:r>
            <a:endParaRPr lang="fa-IR" dirty="0">
              <a:solidFill>
                <a:srgbClr val="FF0000"/>
              </a:solidFill>
              <a:cs typeface="B Nazanin" pitchFamily="2" charset="-78"/>
            </a:endParaRPr>
          </a:p>
        </p:txBody>
      </p:sp>
      <p:sp>
        <p:nvSpPr>
          <p:cNvPr id="3" name="Content Placeholder 2"/>
          <p:cNvSpPr>
            <a:spLocks noGrp="1"/>
          </p:cNvSpPr>
          <p:nvPr>
            <p:ph sz="quarter" idx="1"/>
          </p:nvPr>
        </p:nvSpPr>
        <p:spPr>
          <a:xfrm>
            <a:off x="457200" y="980728"/>
            <a:ext cx="7931224" cy="5493224"/>
          </a:xfrm>
        </p:spPr>
        <p:txBody>
          <a:bodyPr>
            <a:normAutofit/>
          </a:bodyPr>
          <a:lstStyle/>
          <a:p>
            <a:pPr algn="just"/>
            <a:r>
              <a:rPr lang="fa-IR" dirty="0" smtClean="0">
                <a:solidFill>
                  <a:srgbClr val="0070C0"/>
                </a:solidFill>
                <a:cs typeface="B Nazanin" pitchFamily="2" charset="-78"/>
              </a:rPr>
              <a:t>یادگیری مستلزم دست کاری فعال است: </a:t>
            </a:r>
            <a:r>
              <a:rPr lang="fa-IR" dirty="0" smtClean="0">
                <a:cs typeface="B Nazanin" pitchFamily="2" charset="-78"/>
              </a:rPr>
              <a:t>یادگیری باید در </a:t>
            </a:r>
            <a:r>
              <a:rPr lang="fa-IR" u="sng" dirty="0" smtClean="0">
                <a:cs typeface="B Nazanin" pitchFamily="2" charset="-78"/>
              </a:rPr>
              <a:t>شرایط و موقعیت های طبیعی و غیر رسمی </a:t>
            </a:r>
            <a:r>
              <a:rPr lang="fa-IR" dirty="0" smtClean="0">
                <a:cs typeface="B Nazanin" pitchFamily="2" charset="-78"/>
              </a:rPr>
              <a:t>صورت گیرد طوری که یادگیرندگان در مواجهه با این شرایط آگاهانه و مسئولانه برخورد کنند.(اکتشاف و شهود)</a:t>
            </a:r>
          </a:p>
          <a:p>
            <a:pPr algn="just"/>
            <a:r>
              <a:rPr lang="fa-IR" dirty="0" smtClean="0">
                <a:solidFill>
                  <a:srgbClr val="0070C0"/>
                </a:solidFill>
                <a:cs typeface="B Nazanin" pitchFamily="2" charset="-78"/>
              </a:rPr>
              <a:t>یادگیری ساخته شدنی یا بنا شدنی است: </a:t>
            </a:r>
            <a:r>
              <a:rPr lang="fa-IR" dirty="0" smtClean="0">
                <a:cs typeface="B Nazanin" pitchFamily="2" charset="-78"/>
              </a:rPr>
              <a:t>یادگیری ساخت معنا است که حاصل </a:t>
            </a:r>
            <a:r>
              <a:rPr lang="fa-IR" u="sng" dirty="0" smtClean="0">
                <a:cs typeface="B Nazanin" pitchFamily="2" charset="-78"/>
              </a:rPr>
              <a:t>ترکیب و تلفیق دانش جدید و دانش پیشین و تشکیل مفهوم فردی </a:t>
            </a:r>
            <a:r>
              <a:rPr lang="fa-IR" dirty="0" smtClean="0">
                <a:cs typeface="B Nazanin" pitchFamily="2" charset="-78"/>
              </a:rPr>
              <a:t>برای یادگیرندگان است و </a:t>
            </a:r>
            <a:r>
              <a:rPr lang="fa-IR" i="1" u="sng" dirty="0" smtClean="0">
                <a:cs typeface="B Nazanin" pitchFamily="2" charset="-78"/>
              </a:rPr>
              <a:t>هر کس تنها چیزی را درک می کند که خود آن را می سازد</a:t>
            </a:r>
            <a:r>
              <a:rPr lang="fa-IR" dirty="0" smtClean="0">
                <a:cs typeface="B Nazanin" pitchFamily="2" charset="-78"/>
              </a:rPr>
              <a:t>.</a:t>
            </a:r>
          </a:p>
          <a:p>
            <a:pPr algn="just"/>
            <a:r>
              <a:rPr lang="fa-IR" dirty="0" smtClean="0">
                <a:solidFill>
                  <a:srgbClr val="0070C0"/>
                </a:solidFill>
                <a:cs typeface="B Nazanin" pitchFamily="2" charset="-78"/>
              </a:rPr>
              <a:t>یادگیری نیازمند همکاری است: </a:t>
            </a:r>
            <a:r>
              <a:rPr lang="fa-IR" dirty="0" smtClean="0">
                <a:cs typeface="B Nazanin" pitchFamily="2" charset="-78"/>
              </a:rPr>
              <a:t>محیط یادگیری ساختن گرایانه با توجه به گرایش طبیعی انسان به دریافت حمایت و همکاری در انجام امور، تفکر و کار گروهی </a:t>
            </a:r>
            <a:r>
              <a:rPr lang="fa-IR" u="sng" dirty="0" smtClean="0">
                <a:cs typeface="B Nazanin" pitchFamily="2" charset="-78"/>
              </a:rPr>
              <a:t>(مشارکتی) </a:t>
            </a:r>
            <a:r>
              <a:rPr lang="fa-IR" dirty="0" smtClean="0">
                <a:cs typeface="B Nazanin" pitchFamily="2" charset="-78"/>
              </a:rPr>
              <a:t>را مورد توجه قرار می دهد.</a:t>
            </a:r>
          </a:p>
          <a:p>
            <a:pPr algn="just"/>
            <a:r>
              <a:rPr lang="fa-IR" dirty="0" smtClean="0">
                <a:solidFill>
                  <a:srgbClr val="0070C0"/>
                </a:solidFill>
                <a:cs typeface="B Nazanin" pitchFamily="2" charset="-78"/>
              </a:rPr>
              <a:t>یادگیری هدفمند است: </a:t>
            </a:r>
            <a:r>
              <a:rPr lang="fa-IR" dirty="0" smtClean="0">
                <a:cs typeface="B Nazanin" pitchFamily="2" charset="-78"/>
              </a:rPr>
              <a:t>محیط یادگیری ساختن گرایانه به گونه ای است که یادگیرنده در آن در حرکت به سوی اهداف خود احساس حمایت می کند. اهداف تحمیلی و از پیش تعیین شده نیستند بلکه توافقی و مشارکتی اند.</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48680"/>
            <a:ext cx="7787208" cy="5925272"/>
          </a:xfrm>
        </p:spPr>
        <p:txBody>
          <a:bodyPr>
            <a:normAutofit/>
          </a:bodyPr>
          <a:lstStyle/>
          <a:p>
            <a:pPr algn="just"/>
            <a:r>
              <a:rPr lang="fa-IR" dirty="0" smtClean="0">
                <a:solidFill>
                  <a:srgbClr val="0070C0"/>
                </a:solidFill>
                <a:cs typeface="B Nazanin" pitchFamily="2" charset="-78"/>
              </a:rPr>
              <a:t>یادگیری با امور و مسایل پیچیده سروکار دارد: </a:t>
            </a:r>
            <a:r>
              <a:rPr lang="fa-IR" dirty="0" smtClean="0">
                <a:cs typeface="B Nazanin" pitchFamily="2" charset="-78"/>
              </a:rPr>
              <a:t>ساده انگاشتن جهان و پدیده های آن کار نادرستی است که محیط یادگیری ساختن گرایانه با آن مخالف است. در چنین محیطی یادگیرندگان با شرایطی مواجه می شوند که فاقد ساختار، سازمان، ابعاد و راه حل های مشخص است( </a:t>
            </a:r>
            <a:r>
              <a:rPr lang="fa-IR" u="sng" dirty="0" smtClean="0">
                <a:cs typeface="B Nazanin" pitchFamily="2" charset="-78"/>
              </a:rPr>
              <a:t>شرایط و موقعیت های زندگی واقعی نه شرایط ساختگی و ساده شده در کلاس درس</a:t>
            </a:r>
            <a:r>
              <a:rPr lang="fa-IR" dirty="0" smtClean="0">
                <a:cs typeface="B Nazanin" pitchFamily="2" charset="-78"/>
              </a:rPr>
              <a:t>)</a:t>
            </a:r>
          </a:p>
          <a:p>
            <a:pPr algn="just"/>
            <a:r>
              <a:rPr lang="fa-IR" dirty="0" smtClean="0">
                <a:solidFill>
                  <a:srgbClr val="0070C0"/>
                </a:solidFill>
                <a:cs typeface="B Nazanin" pitchFamily="2" charset="-78"/>
              </a:rPr>
              <a:t>یادگیری زمینه ای است: </a:t>
            </a:r>
            <a:r>
              <a:rPr lang="fa-IR" dirty="0" smtClean="0">
                <a:cs typeface="B Nazanin" pitchFamily="2" charset="-78"/>
              </a:rPr>
              <a:t>تکالیف یادگیری به گونه ای هستند که فرد را در موقعیتهای عینی و عملی زندگی(به طور واقعی یا شبیه سازی شده) قرار </a:t>
            </a:r>
            <a:br>
              <a:rPr lang="fa-IR" dirty="0" smtClean="0">
                <a:cs typeface="B Nazanin" pitchFamily="2" charset="-78"/>
              </a:rPr>
            </a:br>
            <a:r>
              <a:rPr lang="fa-IR" dirty="0" smtClean="0">
                <a:cs typeface="B Nazanin" pitchFamily="2" charset="-78"/>
              </a:rPr>
              <a:t>می دهند (یادگیری موقعیتی) و کاربرد دانش و مهارت آموخته شده در موقعیتهای مذکور را برای او در نظر می گیرند.</a:t>
            </a:r>
          </a:p>
          <a:p>
            <a:pPr algn="just"/>
            <a:r>
              <a:rPr lang="fa-IR" dirty="0" smtClean="0">
                <a:solidFill>
                  <a:srgbClr val="0070C0"/>
                </a:solidFill>
                <a:cs typeface="B Nazanin" pitchFamily="2" charset="-78"/>
              </a:rPr>
              <a:t>یادگیری محاوره ای است: </a:t>
            </a:r>
            <a:r>
              <a:rPr lang="fa-IR" dirty="0" smtClean="0">
                <a:cs typeface="B Nazanin" pitchFamily="2" charset="-78"/>
              </a:rPr>
              <a:t>یادگیری فرایندی اجتماعی و مبتنی بر </a:t>
            </a:r>
            <a:r>
              <a:rPr lang="fa-IR" u="sng" dirty="0" smtClean="0">
                <a:cs typeface="B Nazanin" pitchFamily="2" charset="-78"/>
              </a:rPr>
              <a:t>گفتگو و تبادل افکار و اندیشه ها </a:t>
            </a:r>
            <a:r>
              <a:rPr lang="fa-IR" dirty="0" smtClean="0">
                <a:cs typeface="B Nazanin" pitchFamily="2" charset="-78"/>
              </a:rPr>
              <a:t>در حل مسایل است.</a:t>
            </a:r>
          </a:p>
          <a:p>
            <a:pPr algn="just"/>
            <a:r>
              <a:rPr lang="fa-IR" dirty="0" smtClean="0">
                <a:solidFill>
                  <a:srgbClr val="0070C0"/>
                </a:solidFill>
                <a:cs typeface="B Nazanin" pitchFamily="2" charset="-78"/>
              </a:rPr>
              <a:t>یادگیری تاملی است: </a:t>
            </a:r>
            <a:r>
              <a:rPr lang="fa-IR" dirty="0" smtClean="0">
                <a:cs typeface="B Nazanin" pitchFamily="2" charset="-78"/>
              </a:rPr>
              <a:t>یادگیری مبتنی بر </a:t>
            </a:r>
            <a:r>
              <a:rPr lang="fa-IR" u="sng" dirty="0" smtClean="0">
                <a:cs typeface="B Nazanin" pitchFamily="2" charset="-78"/>
              </a:rPr>
              <a:t>فراشناخت و پرسش از خود برای آگاهی از ظرفیتهای خویش ا</a:t>
            </a:r>
            <a:r>
              <a:rPr lang="fa-IR" dirty="0" smtClean="0">
                <a:cs typeface="B Nazanin" pitchFamily="2" charset="-78"/>
              </a:rPr>
              <a:t>ست. این کار منجر به درک و فهم عمیق تر و امکان کاربرد دانش ساخته شده در موقعیتهای جدید می شود.</a:t>
            </a:r>
          </a:p>
          <a:p>
            <a:endParaRPr lang="fa-I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502452098"/>
              </p:ext>
            </p:extLst>
          </p:nvPr>
        </p:nvGraphicFramePr>
        <p:xfrm>
          <a:off x="457200" y="404813"/>
          <a:ext cx="7786688" cy="5486400"/>
        </p:xfrm>
        <a:graphic>
          <a:graphicData uri="http://schemas.openxmlformats.org/drawingml/2006/table">
            <a:tbl>
              <a:tblPr rtl="1" firstRow="1" bandRow="1">
                <a:tableStyleId>{5C22544A-7EE6-4342-B048-85BDC9FD1C3A}</a:tableStyleId>
              </a:tblPr>
              <a:tblGrid>
                <a:gridCol w="1411158"/>
                <a:gridCol w="1793942"/>
                <a:gridCol w="2301610"/>
                <a:gridCol w="2279978"/>
              </a:tblGrid>
              <a:tr h="370840">
                <a:tc>
                  <a:txBody>
                    <a:bodyPr/>
                    <a:lstStyle/>
                    <a:p>
                      <a:pPr algn="ctr" rtl="1"/>
                      <a:r>
                        <a:rPr lang="fa-IR" dirty="0" smtClean="0">
                          <a:cs typeface="B Nazanin" pitchFamily="2" charset="-78"/>
                        </a:rPr>
                        <a:t>رویکرد</a:t>
                      </a:r>
                    </a:p>
                    <a:p>
                      <a:pPr algn="ctr" rtl="1"/>
                      <a:endParaRPr lang="fa-IR" dirty="0" smtClean="0">
                        <a:cs typeface="B Nazanin" pitchFamily="2" charset="-78"/>
                      </a:endParaRPr>
                    </a:p>
                    <a:p>
                      <a:pPr algn="ctr" rtl="1"/>
                      <a:r>
                        <a:rPr lang="fa-IR" dirty="0" smtClean="0">
                          <a:cs typeface="B Nazanin" pitchFamily="2" charset="-78"/>
                        </a:rPr>
                        <a:t>مولفه</a:t>
                      </a:r>
                      <a:endParaRPr lang="fa-IR" dirty="0">
                        <a:cs typeface="B Nazanin" pitchFamily="2" charset="-78"/>
                      </a:endParaRPr>
                    </a:p>
                  </a:txBody>
                  <a:tcPr/>
                </a:tc>
                <a:tc>
                  <a:txBody>
                    <a:bodyPr/>
                    <a:lstStyle/>
                    <a:p>
                      <a:pPr algn="ctr" rtl="1"/>
                      <a:r>
                        <a:rPr lang="fa-IR" dirty="0" smtClean="0">
                          <a:cs typeface="B Nazanin" pitchFamily="2" charset="-78"/>
                        </a:rPr>
                        <a:t>رفتارگرائی</a:t>
                      </a:r>
                      <a:endParaRPr lang="fa-IR" dirty="0">
                        <a:cs typeface="B Nazanin" pitchFamily="2" charset="-78"/>
                      </a:endParaRPr>
                    </a:p>
                  </a:txBody>
                  <a:tcPr anchor="ctr"/>
                </a:tc>
                <a:tc>
                  <a:txBody>
                    <a:bodyPr/>
                    <a:lstStyle/>
                    <a:p>
                      <a:pPr algn="ctr" rtl="1"/>
                      <a:r>
                        <a:rPr lang="fa-IR" dirty="0" smtClean="0">
                          <a:cs typeface="B Nazanin" pitchFamily="2" charset="-78"/>
                        </a:rPr>
                        <a:t>شناخت گرائی</a:t>
                      </a:r>
                      <a:endParaRPr lang="fa-IR" dirty="0">
                        <a:cs typeface="B Nazanin" pitchFamily="2" charset="-78"/>
                      </a:endParaRPr>
                    </a:p>
                  </a:txBody>
                  <a:tcPr anchor="ctr"/>
                </a:tc>
                <a:tc>
                  <a:txBody>
                    <a:bodyPr/>
                    <a:lstStyle/>
                    <a:p>
                      <a:pPr algn="ctr" rtl="1"/>
                      <a:r>
                        <a:rPr lang="fa-IR" dirty="0" smtClean="0">
                          <a:cs typeface="B Nazanin" pitchFamily="2" charset="-78"/>
                        </a:rPr>
                        <a:t>ساختن گرائی</a:t>
                      </a:r>
                      <a:endParaRPr lang="fa-IR" dirty="0">
                        <a:cs typeface="B Nazanin" pitchFamily="2" charset="-78"/>
                      </a:endParaRPr>
                    </a:p>
                  </a:txBody>
                  <a:tcPr anchor="ctr"/>
                </a:tc>
              </a:tr>
              <a:tr h="370840">
                <a:tc>
                  <a:txBody>
                    <a:bodyPr/>
                    <a:lstStyle/>
                    <a:p>
                      <a:pPr algn="ctr" rtl="1"/>
                      <a:r>
                        <a:rPr lang="fa-IR" b="1" dirty="0" smtClean="0">
                          <a:cs typeface="B Nazanin" pitchFamily="2" charset="-78"/>
                        </a:rPr>
                        <a:t>یادگیری</a:t>
                      </a:r>
                      <a:endParaRPr lang="fa-IR" b="1" dirty="0">
                        <a:cs typeface="B Nazanin" pitchFamily="2" charset="-78"/>
                      </a:endParaRPr>
                    </a:p>
                  </a:txBody>
                  <a:tcPr anchor="ctr"/>
                </a:tc>
                <a:tc>
                  <a:txBody>
                    <a:bodyPr/>
                    <a:lstStyle/>
                    <a:p>
                      <a:pPr algn="ctr" rtl="1"/>
                      <a:r>
                        <a:rPr lang="fa-IR" dirty="0" smtClean="0">
                          <a:cs typeface="B Nazanin" pitchFamily="2" charset="-78"/>
                        </a:rPr>
                        <a:t>تغییر رفتار بیرونی در اثر شرطی سازی</a:t>
                      </a:r>
                      <a:endParaRPr lang="fa-IR" dirty="0">
                        <a:cs typeface="B Nazanin" pitchFamily="2" charset="-78"/>
                      </a:endParaRPr>
                    </a:p>
                  </a:txBody>
                  <a:tcPr anchor="ctr"/>
                </a:tc>
                <a:tc>
                  <a:txBody>
                    <a:bodyPr/>
                    <a:lstStyle/>
                    <a:p>
                      <a:pPr algn="ctr" rtl="1"/>
                      <a:r>
                        <a:rPr lang="fa-IR" dirty="0" smtClean="0">
                          <a:cs typeface="B Nazanin" pitchFamily="2" charset="-78"/>
                        </a:rPr>
                        <a:t>کسب دانش و تغییر در ساختار ذهنی</a:t>
                      </a:r>
                      <a:endParaRPr lang="fa-IR" dirty="0">
                        <a:cs typeface="B Nazanin" pitchFamily="2" charset="-78"/>
                      </a:endParaRPr>
                    </a:p>
                  </a:txBody>
                  <a:tcPr anchor="ctr"/>
                </a:tc>
                <a:tc>
                  <a:txBody>
                    <a:bodyPr/>
                    <a:lstStyle/>
                    <a:p>
                      <a:pPr algn="ctr" rtl="1"/>
                      <a:r>
                        <a:rPr lang="fa-IR" dirty="0" smtClean="0">
                          <a:cs typeface="B Nazanin" pitchFamily="2" charset="-78"/>
                        </a:rPr>
                        <a:t>اکتشاف شخصی مبتنی بر دریافت شهودی و خلق معنا از طریق تجربه</a:t>
                      </a:r>
                      <a:endParaRPr lang="fa-IR" dirty="0">
                        <a:cs typeface="B Nazanin" pitchFamily="2" charset="-78"/>
                      </a:endParaRPr>
                    </a:p>
                  </a:txBody>
                  <a:tcPr anchor="ctr"/>
                </a:tc>
              </a:tr>
              <a:tr h="370840">
                <a:tc>
                  <a:txBody>
                    <a:bodyPr/>
                    <a:lstStyle/>
                    <a:p>
                      <a:pPr algn="ctr" rtl="1"/>
                      <a:r>
                        <a:rPr lang="fa-IR" b="1" dirty="0" smtClean="0">
                          <a:cs typeface="B Nazanin" pitchFamily="2" charset="-78"/>
                        </a:rPr>
                        <a:t>انواع یادگیری</a:t>
                      </a:r>
                      <a:endParaRPr lang="fa-IR" b="1" dirty="0">
                        <a:cs typeface="B Nazanin" pitchFamily="2" charset="-78"/>
                      </a:endParaRPr>
                    </a:p>
                  </a:txBody>
                  <a:tcPr anchor="ctr"/>
                </a:tc>
                <a:tc>
                  <a:txBody>
                    <a:bodyPr/>
                    <a:lstStyle/>
                    <a:p>
                      <a:pPr algn="ctr" rtl="1"/>
                      <a:r>
                        <a:rPr lang="fa-IR" dirty="0" smtClean="0">
                          <a:cs typeface="B Nazanin" pitchFamily="2" charset="-78"/>
                        </a:rPr>
                        <a:t>تشخیص، تعمیم، تداعی و زنجیره ای</a:t>
                      </a:r>
                      <a:endParaRPr lang="fa-IR" dirty="0">
                        <a:cs typeface="B Nazanin" pitchFamily="2" charset="-78"/>
                      </a:endParaRPr>
                    </a:p>
                  </a:txBody>
                  <a:tcPr anchor="ctr"/>
                </a:tc>
                <a:tc>
                  <a:txBody>
                    <a:bodyPr/>
                    <a:lstStyle/>
                    <a:p>
                      <a:pPr algn="ctr" rtl="1"/>
                      <a:r>
                        <a:rPr lang="fa-IR" dirty="0" smtClean="0">
                          <a:cs typeface="B Nazanin" pitchFamily="2" charset="-78"/>
                        </a:rPr>
                        <a:t>ذخیره کوتاه</a:t>
                      </a:r>
                      <a:r>
                        <a:rPr lang="fa-IR" baseline="0" dirty="0" smtClean="0">
                          <a:cs typeface="B Nazanin" pitchFamily="2" charset="-78"/>
                        </a:rPr>
                        <a:t> مدت حسی، حافظه کوتاه مدت و بلند مدت</a:t>
                      </a:r>
                      <a:endParaRPr lang="fa-IR" dirty="0">
                        <a:cs typeface="B Nazanin" pitchFamily="2" charset="-78"/>
                      </a:endParaRPr>
                    </a:p>
                  </a:txBody>
                  <a:tcPr anchor="ctr"/>
                </a:tc>
                <a:tc>
                  <a:txBody>
                    <a:bodyPr/>
                    <a:lstStyle/>
                    <a:p>
                      <a:pPr algn="ctr" rtl="1"/>
                      <a:r>
                        <a:rPr lang="fa-IR" dirty="0" smtClean="0">
                          <a:cs typeface="B Nazanin" pitchFamily="2" charset="-78"/>
                        </a:rPr>
                        <a:t>مشکل گشایی</a:t>
                      </a:r>
                      <a:endParaRPr lang="fa-IR" dirty="0">
                        <a:cs typeface="B Nazanin" pitchFamily="2" charset="-78"/>
                      </a:endParaRPr>
                    </a:p>
                  </a:txBody>
                  <a:tcPr anchor="ctr"/>
                </a:tc>
              </a:tr>
              <a:tr h="370840">
                <a:tc>
                  <a:txBody>
                    <a:bodyPr/>
                    <a:lstStyle/>
                    <a:p>
                      <a:pPr algn="ctr" rtl="1"/>
                      <a:r>
                        <a:rPr lang="fa-IR" b="1" dirty="0" smtClean="0">
                          <a:cs typeface="B Nazanin" pitchFamily="2" charset="-78"/>
                        </a:rPr>
                        <a:t>عوامل موثر بر یادگیری</a:t>
                      </a:r>
                      <a:endParaRPr lang="fa-IR" b="1" dirty="0">
                        <a:cs typeface="B Nazanin" pitchFamily="2" charset="-78"/>
                      </a:endParaRPr>
                    </a:p>
                  </a:txBody>
                  <a:tcPr anchor="ctr"/>
                </a:tc>
                <a:tc>
                  <a:txBody>
                    <a:bodyPr/>
                    <a:lstStyle/>
                    <a:p>
                      <a:pPr algn="ctr" rtl="1"/>
                      <a:r>
                        <a:rPr lang="fa-IR" dirty="0" smtClean="0">
                          <a:cs typeface="B Nazanin" pitchFamily="2" charset="-78"/>
                        </a:rPr>
                        <a:t>عوامل محیطی، محرک و تقویت ها</a:t>
                      </a:r>
                      <a:endParaRPr lang="fa-IR" dirty="0">
                        <a:cs typeface="B Nazanin" pitchFamily="2" charset="-78"/>
                      </a:endParaRPr>
                    </a:p>
                  </a:txBody>
                  <a:tcPr anchor="ctr"/>
                </a:tc>
                <a:tc>
                  <a:txBody>
                    <a:bodyPr/>
                    <a:lstStyle/>
                    <a:p>
                      <a:pPr algn="ctr" rtl="1"/>
                      <a:r>
                        <a:rPr lang="fa-IR" dirty="0" smtClean="0">
                          <a:cs typeface="B Nazanin" pitchFamily="2" charset="-78"/>
                        </a:rPr>
                        <a:t>عوامل محیطی، توضیح ها، نمایش ها، ارائه مثال و غیر مثال، تمرین، بازخورد اطلاعاتی</a:t>
                      </a:r>
                      <a:endParaRPr lang="fa-IR" dirty="0">
                        <a:cs typeface="B Nazanin" pitchFamily="2" charset="-78"/>
                      </a:endParaRPr>
                    </a:p>
                  </a:txBody>
                  <a:tcPr anchor="ctr"/>
                </a:tc>
                <a:tc>
                  <a:txBody>
                    <a:bodyPr/>
                    <a:lstStyle/>
                    <a:p>
                      <a:pPr algn="ctr" rtl="1"/>
                      <a:r>
                        <a:rPr lang="fa-IR" dirty="0" smtClean="0">
                          <a:cs typeface="B Nazanin" pitchFamily="2" charset="-78"/>
                        </a:rPr>
                        <a:t>فرد، عوامل محیطی و تعامل بین آنها</a:t>
                      </a:r>
                      <a:endParaRPr lang="fa-IR" dirty="0">
                        <a:cs typeface="B Nazanin" pitchFamily="2" charset="-78"/>
                      </a:endParaRPr>
                    </a:p>
                  </a:txBody>
                  <a:tcPr anchor="ctr"/>
                </a:tc>
              </a:tr>
              <a:tr h="370840">
                <a:tc>
                  <a:txBody>
                    <a:bodyPr/>
                    <a:lstStyle/>
                    <a:p>
                      <a:pPr algn="ctr" rtl="1"/>
                      <a:r>
                        <a:rPr lang="fa-IR" b="1" dirty="0" smtClean="0">
                          <a:cs typeface="B Nazanin" pitchFamily="2" charset="-78"/>
                        </a:rPr>
                        <a:t>نقش حافظه در یادگیری</a:t>
                      </a:r>
                      <a:endParaRPr lang="fa-IR" b="1" dirty="0">
                        <a:cs typeface="B Nazanin" pitchFamily="2" charset="-78"/>
                      </a:endParaRPr>
                    </a:p>
                  </a:txBody>
                  <a:tcPr anchor="ctr"/>
                </a:tc>
                <a:tc>
                  <a:txBody>
                    <a:bodyPr/>
                    <a:lstStyle/>
                    <a:p>
                      <a:pPr algn="ctr" rtl="1"/>
                      <a:r>
                        <a:rPr lang="fa-IR" dirty="0" smtClean="0">
                          <a:cs typeface="B Nazanin" pitchFamily="2" charset="-78"/>
                        </a:rPr>
                        <a:t>مورد</a:t>
                      </a:r>
                      <a:r>
                        <a:rPr lang="fa-IR" baseline="0" dirty="0" smtClean="0">
                          <a:cs typeface="B Nazanin" pitchFamily="2" charset="-78"/>
                        </a:rPr>
                        <a:t> بحث نیست</a:t>
                      </a:r>
                      <a:endParaRPr lang="fa-IR" dirty="0">
                        <a:cs typeface="B Nazanin" pitchFamily="2" charset="-78"/>
                      </a:endParaRPr>
                    </a:p>
                  </a:txBody>
                  <a:tcPr anchor="ctr"/>
                </a:tc>
                <a:tc>
                  <a:txBody>
                    <a:bodyPr/>
                    <a:lstStyle/>
                    <a:p>
                      <a:pPr algn="ctr" rtl="1"/>
                      <a:r>
                        <a:rPr lang="fa-IR" dirty="0" smtClean="0">
                          <a:cs typeface="B Nazanin" pitchFamily="2" charset="-78"/>
                        </a:rPr>
                        <a:t>نقش مهم دارد. شکل های مختلف نگهداری و سازماندهی اطلاعات</a:t>
                      </a:r>
                      <a:endParaRPr lang="fa-IR" dirty="0">
                        <a:cs typeface="B Nazanin" pitchFamily="2" charset="-78"/>
                      </a:endParaRPr>
                    </a:p>
                  </a:txBody>
                  <a:tcPr anchor="ctr"/>
                </a:tc>
                <a:tc>
                  <a:txBody>
                    <a:bodyPr/>
                    <a:lstStyle/>
                    <a:p>
                      <a:pPr algn="ctr" rtl="1"/>
                      <a:r>
                        <a:rPr lang="fa-IR" dirty="0" smtClean="0">
                          <a:cs typeface="B Nazanin" pitchFamily="2" charset="-78"/>
                        </a:rPr>
                        <a:t>حافظه جاری و معطوف به حال است</a:t>
                      </a:r>
                      <a:endParaRPr lang="fa-IR" dirty="0">
                        <a:cs typeface="B Nazanin" pitchFamily="2" charset="-78"/>
                      </a:endParaRPr>
                    </a:p>
                  </a:txBody>
                  <a:tcPr anchor="ctr"/>
                </a:tc>
              </a:tr>
              <a:tr h="370840">
                <a:tc>
                  <a:txBody>
                    <a:bodyPr/>
                    <a:lstStyle/>
                    <a:p>
                      <a:pPr algn="ctr" rtl="1"/>
                      <a:r>
                        <a:rPr lang="fa-IR" b="1" dirty="0" smtClean="0">
                          <a:cs typeface="B Nazanin" pitchFamily="2" charset="-78"/>
                        </a:rPr>
                        <a:t>انتقال یادگیری</a:t>
                      </a:r>
                      <a:endParaRPr lang="fa-IR" b="1" dirty="0">
                        <a:cs typeface="B Nazanin" pitchFamily="2" charset="-78"/>
                      </a:endParaRPr>
                    </a:p>
                  </a:txBody>
                  <a:tcPr anchor="ctr"/>
                </a:tc>
                <a:tc>
                  <a:txBody>
                    <a:bodyPr/>
                    <a:lstStyle/>
                    <a:p>
                      <a:pPr algn="ctr" rtl="1"/>
                      <a:r>
                        <a:rPr lang="fa-IR" dirty="0" smtClean="0">
                          <a:cs typeface="B Nazanin" pitchFamily="2" charset="-78"/>
                        </a:rPr>
                        <a:t>تعمیم و موقعیتهای دارای عناصر شبیه</a:t>
                      </a:r>
                      <a:endParaRPr lang="fa-IR" dirty="0">
                        <a:cs typeface="B Nazanin" pitchFamily="2" charset="-78"/>
                      </a:endParaRPr>
                    </a:p>
                  </a:txBody>
                  <a:tcPr anchor="ctr"/>
                </a:tc>
                <a:tc>
                  <a:txBody>
                    <a:bodyPr/>
                    <a:lstStyle/>
                    <a:p>
                      <a:pPr algn="ctr" rtl="1"/>
                      <a:r>
                        <a:rPr lang="fa-IR" dirty="0" smtClean="0">
                          <a:cs typeface="B Nazanin" pitchFamily="2" charset="-78"/>
                        </a:rPr>
                        <a:t>تابع چگونگی نگهداری و سازماندهی اطلاعات در حافظه</a:t>
                      </a:r>
                      <a:endParaRPr lang="fa-IR" dirty="0">
                        <a:cs typeface="B Nazanin" pitchFamily="2" charset="-78"/>
                      </a:endParaRPr>
                    </a:p>
                  </a:txBody>
                  <a:tcPr anchor="ctr"/>
                </a:tc>
                <a:tc>
                  <a:txBody>
                    <a:bodyPr/>
                    <a:lstStyle/>
                    <a:p>
                      <a:pPr algn="ctr" rtl="1"/>
                      <a:r>
                        <a:rPr lang="fa-IR" dirty="0" smtClean="0">
                          <a:cs typeface="B Nazanin" pitchFamily="2" charset="-78"/>
                        </a:rPr>
                        <a:t>یادگیری در زمینه انجام می شود و انتقال بدون وجود زمینه ممکن نیست</a:t>
                      </a:r>
                      <a:endParaRPr lang="fa-IR" dirty="0">
                        <a:cs typeface="B Nazanin" pitchFamily="2" charset="-78"/>
                      </a:endParaRPr>
                    </a:p>
                  </a:txBody>
                  <a:tcPr anchor="ctr"/>
                </a:tc>
              </a:tr>
            </a:tbl>
          </a:graphicData>
        </a:graphic>
      </p:graphicFrame>
      <p:cxnSp>
        <p:nvCxnSpPr>
          <p:cNvPr id="6" name="Straight Connector 5"/>
          <p:cNvCxnSpPr/>
          <p:nvPr/>
        </p:nvCxnSpPr>
        <p:spPr>
          <a:xfrm flipH="1">
            <a:off x="6804248" y="476672"/>
            <a:ext cx="1440160" cy="86409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0" y="908720"/>
          <a:ext cx="8002588" cy="4572000"/>
        </p:xfrm>
        <a:graphic>
          <a:graphicData uri="http://schemas.openxmlformats.org/drawingml/2006/table">
            <a:tbl>
              <a:tblPr rtl="1" firstRow="1" bandRow="1">
                <a:tableStyleId>{5C22544A-7EE6-4342-B048-85BDC9FD1C3A}</a:tableStyleId>
              </a:tblPr>
              <a:tblGrid>
                <a:gridCol w="1309764"/>
                <a:gridCol w="1789668"/>
                <a:gridCol w="2469408"/>
                <a:gridCol w="2433748"/>
              </a:tblGrid>
              <a:tr h="136173">
                <a:tc>
                  <a:txBody>
                    <a:bodyPr/>
                    <a:lstStyle/>
                    <a:p>
                      <a:pPr algn="ctr" rtl="1"/>
                      <a:r>
                        <a:rPr lang="fa-IR" dirty="0" smtClean="0">
                          <a:cs typeface="B Nazanin" pitchFamily="2" charset="-78"/>
                        </a:rPr>
                        <a:t>رویکرد</a:t>
                      </a:r>
                    </a:p>
                    <a:p>
                      <a:pPr algn="ctr" rtl="1"/>
                      <a:endParaRPr lang="fa-IR" dirty="0" smtClean="0">
                        <a:cs typeface="B Nazanin" pitchFamily="2" charset="-78"/>
                      </a:endParaRPr>
                    </a:p>
                    <a:p>
                      <a:pPr algn="ctr" rtl="1"/>
                      <a:r>
                        <a:rPr lang="fa-IR" dirty="0" smtClean="0">
                          <a:cs typeface="B Nazanin" pitchFamily="2" charset="-78"/>
                        </a:rPr>
                        <a:t>مولفه</a:t>
                      </a:r>
                      <a:endParaRPr lang="fa-IR" dirty="0">
                        <a:cs typeface="B Nazanin" pitchFamily="2" charset="-78"/>
                      </a:endParaRPr>
                    </a:p>
                  </a:txBody>
                  <a:tcPr/>
                </a:tc>
                <a:tc>
                  <a:txBody>
                    <a:bodyPr/>
                    <a:lstStyle/>
                    <a:p>
                      <a:pPr algn="ctr" rtl="1"/>
                      <a:r>
                        <a:rPr lang="fa-IR" dirty="0" smtClean="0">
                          <a:cs typeface="B Nazanin" pitchFamily="2" charset="-78"/>
                        </a:rPr>
                        <a:t>رفتار گرائی</a:t>
                      </a:r>
                      <a:endParaRPr lang="fa-IR" dirty="0">
                        <a:cs typeface="B Nazanin" pitchFamily="2" charset="-78"/>
                      </a:endParaRPr>
                    </a:p>
                  </a:txBody>
                  <a:tcPr anchor="ctr"/>
                </a:tc>
                <a:tc>
                  <a:txBody>
                    <a:bodyPr/>
                    <a:lstStyle/>
                    <a:p>
                      <a:pPr algn="ctr" rtl="1"/>
                      <a:r>
                        <a:rPr lang="fa-IR" dirty="0" smtClean="0">
                          <a:cs typeface="B Nazanin" pitchFamily="2" charset="-78"/>
                        </a:rPr>
                        <a:t>شناخت گرائی</a:t>
                      </a:r>
                      <a:endParaRPr lang="fa-IR" dirty="0">
                        <a:cs typeface="B Nazanin" pitchFamily="2" charset="-78"/>
                      </a:endParaRPr>
                    </a:p>
                  </a:txBody>
                  <a:tcPr anchor="ctr"/>
                </a:tc>
                <a:tc>
                  <a:txBody>
                    <a:bodyPr/>
                    <a:lstStyle/>
                    <a:p>
                      <a:pPr algn="ctr" rtl="1"/>
                      <a:r>
                        <a:rPr lang="fa-IR" dirty="0" smtClean="0">
                          <a:cs typeface="B Nazanin" pitchFamily="2" charset="-78"/>
                        </a:rPr>
                        <a:t>ساختن گرائی</a:t>
                      </a:r>
                      <a:endParaRPr lang="fa-IR" dirty="0">
                        <a:cs typeface="B Nazanin" pitchFamily="2" charset="-78"/>
                      </a:endParaRPr>
                    </a:p>
                  </a:txBody>
                  <a:tcPr anchor="ctr"/>
                </a:tc>
              </a:tr>
              <a:tr h="370840">
                <a:tc>
                  <a:txBody>
                    <a:bodyPr/>
                    <a:lstStyle/>
                    <a:p>
                      <a:pPr algn="ctr" rtl="1"/>
                      <a:r>
                        <a:rPr lang="fa-IR" b="1" dirty="0" smtClean="0">
                          <a:cs typeface="B Nazanin" pitchFamily="2" charset="-78"/>
                        </a:rPr>
                        <a:t>هدف ها</a:t>
                      </a:r>
                      <a:endParaRPr lang="fa-IR" b="1" dirty="0">
                        <a:cs typeface="B Nazanin" pitchFamily="2" charset="-78"/>
                      </a:endParaRPr>
                    </a:p>
                  </a:txBody>
                  <a:tcPr anchor="ctr"/>
                </a:tc>
                <a:tc>
                  <a:txBody>
                    <a:bodyPr/>
                    <a:lstStyle/>
                    <a:p>
                      <a:pPr algn="ctr" rtl="1"/>
                      <a:r>
                        <a:rPr lang="fa-IR" dirty="0" smtClean="0">
                          <a:cs typeface="B Nazanin" pitchFamily="2" charset="-78"/>
                        </a:rPr>
                        <a:t>هدف ها رفتاری و از قبل تعیین شده</a:t>
                      </a:r>
                      <a:endParaRPr lang="fa-IR" dirty="0">
                        <a:cs typeface="B Nazanin" pitchFamily="2" charset="-78"/>
                      </a:endParaRPr>
                    </a:p>
                  </a:txBody>
                  <a:tcPr anchor="ctr"/>
                </a:tc>
                <a:tc>
                  <a:txBody>
                    <a:bodyPr/>
                    <a:lstStyle/>
                    <a:p>
                      <a:pPr algn="ctr" rtl="1"/>
                      <a:r>
                        <a:rPr lang="fa-IR" dirty="0" smtClean="0">
                          <a:cs typeface="B Nazanin" pitchFamily="2" charset="-78"/>
                        </a:rPr>
                        <a:t>هدف ها از قبل تعیین شده و عبارات هدف محور</a:t>
                      </a:r>
                      <a:endParaRPr lang="fa-IR" dirty="0">
                        <a:cs typeface="B Nazanin" pitchFamily="2" charset="-78"/>
                      </a:endParaRPr>
                    </a:p>
                  </a:txBody>
                  <a:tcPr anchor="ctr"/>
                </a:tc>
                <a:tc>
                  <a:txBody>
                    <a:bodyPr/>
                    <a:lstStyle/>
                    <a:p>
                      <a:pPr algn="ctr" rtl="1"/>
                      <a:r>
                        <a:rPr lang="fa-IR" dirty="0" smtClean="0">
                          <a:cs typeface="B Nazanin" pitchFamily="2" charset="-78"/>
                        </a:rPr>
                        <a:t>هدف ها از قبل تعیین شده نیستند و شخصی ،</a:t>
                      </a:r>
                      <a:r>
                        <a:rPr lang="fa-IR" baseline="0" dirty="0" smtClean="0">
                          <a:cs typeface="B Nazanin" pitchFamily="2" charset="-78"/>
                        </a:rPr>
                        <a:t> موسسه ای و قابل توافق هستند</a:t>
                      </a:r>
                      <a:endParaRPr lang="fa-IR" dirty="0">
                        <a:cs typeface="B Nazanin" pitchFamily="2" charset="-78"/>
                      </a:endParaRPr>
                    </a:p>
                  </a:txBody>
                  <a:tcPr anchor="ctr"/>
                </a:tc>
              </a:tr>
              <a:tr h="370840">
                <a:tc>
                  <a:txBody>
                    <a:bodyPr/>
                    <a:lstStyle/>
                    <a:p>
                      <a:pPr algn="ctr" rtl="1"/>
                      <a:r>
                        <a:rPr lang="fa-IR" b="1" dirty="0" smtClean="0">
                          <a:cs typeface="B Nazanin" pitchFamily="2" charset="-78"/>
                        </a:rPr>
                        <a:t>راهبردهای کلان آموزشی</a:t>
                      </a:r>
                      <a:endParaRPr lang="fa-IR" b="1" dirty="0">
                        <a:cs typeface="B Nazanin" pitchFamily="2" charset="-78"/>
                      </a:endParaRPr>
                    </a:p>
                  </a:txBody>
                  <a:tcPr anchor="ctr"/>
                </a:tc>
                <a:tc>
                  <a:txBody>
                    <a:bodyPr/>
                    <a:lstStyle/>
                    <a:p>
                      <a:pPr algn="ctr" rtl="1"/>
                      <a:r>
                        <a:rPr lang="fa-IR" dirty="0" smtClean="0">
                          <a:cs typeface="B Nazanin" pitchFamily="2" charset="-78"/>
                        </a:rPr>
                        <a:t>عرضه آموزش و امکان تمرین و بازخورد</a:t>
                      </a:r>
                      <a:endParaRPr lang="fa-IR" dirty="0">
                        <a:cs typeface="B Nazanin" pitchFamily="2" charset="-78"/>
                      </a:endParaRPr>
                    </a:p>
                  </a:txBody>
                  <a:tcPr anchor="ctr"/>
                </a:tc>
                <a:tc>
                  <a:txBody>
                    <a:bodyPr/>
                    <a:lstStyle/>
                    <a:p>
                      <a:pPr algn="ctr" rtl="1"/>
                      <a:r>
                        <a:rPr lang="fa-IR" dirty="0" smtClean="0">
                          <a:cs typeface="B Nazanin" pitchFamily="2" charset="-78"/>
                        </a:rPr>
                        <a:t>برنامه ریزی برای راهبردهای شناختی یادگیری</a:t>
                      </a:r>
                      <a:endParaRPr lang="fa-IR" dirty="0">
                        <a:cs typeface="B Nazanin" pitchFamily="2" charset="-78"/>
                      </a:endParaRPr>
                    </a:p>
                  </a:txBody>
                  <a:tcPr anchor="ctr"/>
                </a:tc>
                <a:tc>
                  <a:txBody>
                    <a:bodyPr/>
                    <a:lstStyle/>
                    <a:p>
                      <a:pPr algn="ctr" rtl="1"/>
                      <a:r>
                        <a:rPr lang="fa-IR" dirty="0" smtClean="0">
                          <a:cs typeface="B Nazanin" pitchFamily="2" charset="-78"/>
                        </a:rPr>
                        <a:t>شاگرد فعال، خودگردان و متفکر</a:t>
                      </a:r>
                      <a:endParaRPr lang="fa-IR" dirty="0">
                        <a:cs typeface="B Nazanin" pitchFamily="2" charset="-78"/>
                      </a:endParaRPr>
                    </a:p>
                  </a:txBody>
                  <a:tcPr anchor="ctr"/>
                </a:tc>
              </a:tr>
              <a:tr h="370840">
                <a:tc>
                  <a:txBody>
                    <a:bodyPr/>
                    <a:lstStyle/>
                    <a:p>
                      <a:pPr algn="ctr" rtl="1"/>
                      <a:r>
                        <a:rPr lang="fa-IR" b="1" dirty="0" smtClean="0">
                          <a:cs typeface="B Nazanin" pitchFamily="2" charset="-78"/>
                        </a:rPr>
                        <a:t>راهبردهای رسانه ای</a:t>
                      </a:r>
                      <a:endParaRPr lang="fa-IR" b="1" dirty="0">
                        <a:cs typeface="B Nazanin" pitchFamily="2" charset="-78"/>
                      </a:endParaRPr>
                    </a:p>
                  </a:txBody>
                  <a:tcPr anchor="ctr"/>
                </a:tc>
                <a:tc>
                  <a:txBody>
                    <a:bodyPr/>
                    <a:lstStyle/>
                    <a:p>
                      <a:pPr algn="ctr" rtl="1"/>
                      <a:r>
                        <a:rPr lang="fa-IR" dirty="0" smtClean="0">
                          <a:cs typeface="B Nazanin" pitchFamily="2" charset="-78"/>
                        </a:rPr>
                        <a:t>انواع رسانه ها، آموزش به کمک رایانه</a:t>
                      </a:r>
                      <a:endParaRPr lang="fa-IR" dirty="0">
                        <a:cs typeface="B Nazanin" pitchFamily="2" charset="-78"/>
                      </a:endParaRPr>
                    </a:p>
                  </a:txBody>
                  <a:tcPr anchor="ctr"/>
                </a:tc>
                <a:tc>
                  <a:txBody>
                    <a:bodyPr/>
                    <a:lstStyle/>
                    <a:p>
                      <a:pPr algn="ctr" rtl="1"/>
                      <a:r>
                        <a:rPr lang="fa-IR" dirty="0" smtClean="0">
                          <a:cs typeface="B Nazanin" pitchFamily="2" charset="-78"/>
                        </a:rPr>
                        <a:t>آموزش مبتنی بر رایانه</a:t>
                      </a:r>
                      <a:endParaRPr lang="fa-IR" dirty="0">
                        <a:cs typeface="B Nazanin" pitchFamily="2" charset="-78"/>
                      </a:endParaRPr>
                    </a:p>
                  </a:txBody>
                  <a:tcPr anchor="ctr"/>
                </a:tc>
                <a:tc>
                  <a:txBody>
                    <a:bodyPr/>
                    <a:lstStyle/>
                    <a:p>
                      <a:pPr algn="ctr" rtl="1"/>
                      <a:r>
                        <a:rPr lang="fa-IR" dirty="0" smtClean="0">
                          <a:cs typeface="B Nazanin" pitchFamily="2" charset="-78"/>
                        </a:rPr>
                        <a:t>محیط های پاسخ گو</a:t>
                      </a:r>
                      <a:endParaRPr lang="fa-IR" dirty="0">
                        <a:cs typeface="B Nazanin" pitchFamily="2" charset="-78"/>
                      </a:endParaRPr>
                    </a:p>
                  </a:txBody>
                  <a:tcPr anchor="ctr"/>
                </a:tc>
              </a:tr>
              <a:tr h="370840">
                <a:tc>
                  <a:txBody>
                    <a:bodyPr/>
                    <a:lstStyle/>
                    <a:p>
                      <a:pPr algn="ctr" rtl="1"/>
                      <a:r>
                        <a:rPr lang="fa-IR" b="1" dirty="0" smtClean="0">
                          <a:cs typeface="B Nazanin" pitchFamily="2" charset="-78"/>
                        </a:rPr>
                        <a:t>ارزشیابی</a:t>
                      </a:r>
                      <a:endParaRPr lang="fa-IR" b="1" dirty="0">
                        <a:cs typeface="B Nazanin" pitchFamily="2" charset="-78"/>
                      </a:endParaRPr>
                    </a:p>
                  </a:txBody>
                  <a:tcPr anchor="ctr"/>
                </a:tc>
                <a:tc>
                  <a:txBody>
                    <a:bodyPr/>
                    <a:lstStyle/>
                    <a:p>
                      <a:pPr algn="ctr" rtl="1"/>
                      <a:r>
                        <a:rPr lang="fa-IR" dirty="0" smtClean="0">
                          <a:cs typeface="B Nazanin" pitchFamily="2" charset="-78"/>
                        </a:rPr>
                        <a:t>فرایندها و محصول قابل ارزشیابی اند</a:t>
                      </a:r>
                    </a:p>
                    <a:p>
                      <a:pPr algn="ctr" rtl="1"/>
                      <a:r>
                        <a:rPr lang="fa-IR" dirty="0" smtClean="0">
                          <a:cs typeface="B Nazanin" pitchFamily="2" charset="-78"/>
                        </a:rPr>
                        <a:t>(ملاک</a:t>
                      </a:r>
                      <a:r>
                        <a:rPr lang="fa-IR" baseline="0" dirty="0" smtClean="0">
                          <a:cs typeface="B Nazanin" pitchFamily="2" charset="-78"/>
                        </a:rPr>
                        <a:t> محور، روشهای محدود و غیر مشارکتی)</a:t>
                      </a:r>
                      <a:endParaRPr lang="fa-IR" dirty="0">
                        <a:cs typeface="B Nazanin" pitchFamily="2" charset="-78"/>
                      </a:endParaRPr>
                    </a:p>
                  </a:txBody>
                  <a:tcPr anchor="ctr"/>
                </a:tc>
                <a:tc>
                  <a:txBody>
                    <a:bodyPr/>
                    <a:lstStyle/>
                    <a:p>
                      <a:pPr algn="ctr" rtl="1"/>
                      <a:r>
                        <a:rPr lang="fa-IR" dirty="0" smtClean="0">
                          <a:cs typeface="B Nazanin" pitchFamily="2" charset="-78"/>
                        </a:rPr>
                        <a:t>ارزشیابی تشخیصی است و از بازنمایی ها و پردازش های ذهنی</a:t>
                      </a:r>
                      <a:r>
                        <a:rPr lang="fa-IR" baseline="0" dirty="0" smtClean="0">
                          <a:cs typeface="B Nazanin" pitchFamily="2" charset="-78"/>
                        </a:rPr>
                        <a:t> شاگرد است(ملاک محور)</a:t>
                      </a:r>
                      <a:endParaRPr lang="fa-IR" dirty="0">
                        <a:cs typeface="B Nazanin" pitchFamily="2" charset="-78"/>
                      </a:endParaRPr>
                    </a:p>
                  </a:txBody>
                  <a:tcPr anchor="ctr"/>
                </a:tc>
                <a:tc>
                  <a:txBody>
                    <a:bodyPr/>
                    <a:lstStyle/>
                    <a:p>
                      <a:pPr algn="ctr" rtl="1"/>
                      <a:r>
                        <a:rPr lang="fa-IR" dirty="0" smtClean="0">
                          <a:cs typeface="B Nazanin" pitchFamily="2" charset="-78"/>
                        </a:rPr>
                        <a:t>فرایندها و محصول ها</a:t>
                      </a:r>
                    </a:p>
                    <a:p>
                      <a:pPr algn="ctr" rtl="1"/>
                      <a:r>
                        <a:rPr lang="fa-IR" dirty="0" smtClean="0">
                          <a:cs typeface="B Nazanin" pitchFamily="2" charset="-78"/>
                        </a:rPr>
                        <a:t>(خودارزیابی، متنوع و مشارکتی)</a:t>
                      </a:r>
                      <a:endParaRPr lang="fa-IR" dirty="0">
                        <a:cs typeface="B Nazanin" pitchFamily="2" charset="-78"/>
                      </a:endParaRPr>
                    </a:p>
                  </a:txBody>
                  <a:tcPr anchor="ctr"/>
                </a:tc>
              </a:tr>
            </a:tbl>
          </a:graphicData>
        </a:graphic>
      </p:graphicFrame>
      <p:cxnSp>
        <p:nvCxnSpPr>
          <p:cNvPr id="6" name="Straight Connector 5"/>
          <p:cNvCxnSpPr/>
          <p:nvPr/>
        </p:nvCxnSpPr>
        <p:spPr>
          <a:xfrm flipH="1">
            <a:off x="7164288" y="980728"/>
            <a:ext cx="1296144" cy="7920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48680"/>
            <a:ext cx="7467600" cy="5925272"/>
          </a:xfrm>
        </p:spPr>
        <p:txBody>
          <a:bodyPr>
            <a:normAutofit lnSpcReduction="10000"/>
          </a:bodyPr>
          <a:lstStyle/>
          <a:p>
            <a:pPr algn="just">
              <a:buNone/>
            </a:pPr>
            <a:r>
              <a:rPr lang="fa-IR" dirty="0" smtClean="0">
                <a:solidFill>
                  <a:srgbClr val="FF0000"/>
                </a:solidFill>
                <a:cs typeface="B Nazanin" pitchFamily="2" charset="-78"/>
              </a:rPr>
              <a:t>ویژگی های یاددهندگان ساختن گرا:</a:t>
            </a:r>
          </a:p>
          <a:p>
            <a:pPr algn="just"/>
            <a:r>
              <a:rPr lang="fa-IR" dirty="0" smtClean="0">
                <a:cs typeface="B Nazanin" pitchFamily="2" charset="-78"/>
              </a:rPr>
              <a:t>به جای انتقال دهنده دانش و مهارت، </a:t>
            </a:r>
            <a:r>
              <a:rPr lang="fa-IR" u="sng" dirty="0" smtClean="0">
                <a:cs typeface="B Nazanin" pitchFamily="2" charset="-78"/>
              </a:rPr>
              <a:t>تسهیل کننده، راهنما </a:t>
            </a:r>
            <a:r>
              <a:rPr lang="fa-IR" dirty="0" smtClean="0">
                <a:cs typeface="B Nazanin" pitchFamily="2" charset="-78"/>
              </a:rPr>
              <a:t>و کمک کننده در پیدا کردن راه حل های احتمالی.</a:t>
            </a:r>
          </a:p>
          <a:p>
            <a:pPr algn="just"/>
            <a:r>
              <a:rPr lang="fa-IR" dirty="0" smtClean="0">
                <a:cs typeface="B Nazanin" pitchFamily="2" charset="-78"/>
              </a:rPr>
              <a:t>پذیرفتن </a:t>
            </a:r>
            <a:r>
              <a:rPr lang="fa-IR" u="sng" dirty="0" smtClean="0">
                <a:cs typeface="B Nazanin" pitchFamily="2" charset="-78"/>
              </a:rPr>
              <a:t>خودمختاری و ابتکار عمل یادگیرنده </a:t>
            </a:r>
            <a:r>
              <a:rPr lang="fa-IR" dirty="0" smtClean="0">
                <a:cs typeface="B Nazanin" pitchFamily="2" charset="-78"/>
              </a:rPr>
              <a:t>و تشویق آنها</a:t>
            </a:r>
          </a:p>
          <a:p>
            <a:pPr algn="just"/>
            <a:r>
              <a:rPr lang="fa-IR" dirty="0" smtClean="0">
                <a:cs typeface="B Nazanin" pitchFamily="2" charset="-78"/>
              </a:rPr>
              <a:t>استفاده از واژگان شناختی چون طبقه بندی، تحلیل، پیش بینی و به وجود آمدن</a:t>
            </a:r>
          </a:p>
          <a:p>
            <a:pPr algn="just"/>
            <a:r>
              <a:rPr lang="fa-IR" dirty="0" smtClean="0">
                <a:cs typeface="B Nazanin" pitchFamily="2" charset="-78"/>
              </a:rPr>
              <a:t>اجازه دادن به یادگیرندگان برای </a:t>
            </a:r>
            <a:r>
              <a:rPr lang="fa-IR" u="sng" dirty="0" smtClean="0">
                <a:cs typeface="B Nazanin" pitchFamily="2" charset="-78"/>
              </a:rPr>
              <a:t>بیان دیدگاههای </a:t>
            </a:r>
            <a:r>
              <a:rPr lang="fa-IR" dirty="0" smtClean="0">
                <a:cs typeface="B Nazanin" pitchFamily="2" charset="-78"/>
              </a:rPr>
              <a:t>خود و تغییر راهبردهای آموزشی و تغییر متون درسی</a:t>
            </a:r>
          </a:p>
          <a:p>
            <a:pPr algn="just"/>
            <a:r>
              <a:rPr lang="fa-IR" u="sng" dirty="0" smtClean="0">
                <a:cs typeface="B Nazanin" pitchFamily="2" charset="-78"/>
              </a:rPr>
              <a:t>تحقیق درباره درک یادگیرندگان از مفاهیم ، </a:t>
            </a:r>
            <a:r>
              <a:rPr lang="fa-IR" dirty="0" smtClean="0">
                <a:cs typeface="B Nazanin" pitchFamily="2" charset="-78"/>
              </a:rPr>
              <a:t>قبل از به اطلاع رساندن درک خود از مفاهیم به آنها</a:t>
            </a:r>
          </a:p>
          <a:p>
            <a:pPr algn="just"/>
            <a:r>
              <a:rPr lang="fa-IR" dirty="0" smtClean="0">
                <a:cs typeface="B Nazanin" pitchFamily="2" charset="-78"/>
              </a:rPr>
              <a:t>تشویق یادگیرندگان به شرکت در </a:t>
            </a:r>
            <a:r>
              <a:rPr lang="fa-IR" u="sng" dirty="0" smtClean="0">
                <a:cs typeface="B Nazanin" pitchFamily="2" charset="-78"/>
              </a:rPr>
              <a:t>گفتمان ها</a:t>
            </a:r>
          </a:p>
          <a:p>
            <a:pPr algn="just"/>
            <a:r>
              <a:rPr lang="fa-IR" u="sng" dirty="0" smtClean="0">
                <a:cs typeface="B Nazanin" pitchFamily="2" charset="-78"/>
              </a:rPr>
              <a:t>پرسش سوالات باز </a:t>
            </a:r>
            <a:r>
              <a:rPr lang="fa-IR" dirty="0" smtClean="0">
                <a:cs typeface="B Nazanin" pitchFamily="2" charset="-78"/>
              </a:rPr>
              <a:t>و متفکرانه از یادگیرندگان برای تشویق آنها به تحقیق  و تشویق آنها به پرسش گری از یکدیگر</a:t>
            </a:r>
          </a:p>
          <a:p>
            <a:pPr algn="just"/>
            <a:r>
              <a:rPr lang="fa-IR" dirty="0" smtClean="0">
                <a:cs typeface="B Nazanin" pitchFamily="2" charset="-78"/>
              </a:rPr>
              <a:t>روبه رو کردن یادگیرندگان با </a:t>
            </a:r>
            <a:r>
              <a:rPr lang="fa-IR" u="sng" dirty="0" smtClean="0">
                <a:cs typeface="B Nazanin" pitchFamily="2" charset="-78"/>
              </a:rPr>
              <a:t>تجربیاتی که باعث بروز تناقضاتی</a:t>
            </a:r>
            <a:r>
              <a:rPr lang="fa-IR" dirty="0" smtClean="0">
                <a:cs typeface="B Nazanin" pitchFamily="2" charset="-78"/>
              </a:rPr>
              <a:t> در فرضیه های اولیه شان شود و سپس آغاز نمودن بحث</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7467600" cy="490066"/>
          </a:xfrm>
        </p:spPr>
        <p:txBody>
          <a:bodyPr>
            <a:normAutofit fontScale="90000"/>
          </a:bodyPr>
          <a:lstStyle/>
          <a:p>
            <a:pPr algn="ctr"/>
            <a:r>
              <a:rPr lang="fa-IR" b="1" dirty="0" smtClean="0">
                <a:solidFill>
                  <a:srgbClr val="FF0000"/>
                </a:solidFill>
                <a:cs typeface="B Nazanin" pitchFamily="2" charset="-78"/>
              </a:rPr>
              <a:t>طراحی آموزشی مبتنی بر ساختن گرائی</a:t>
            </a:r>
            <a:endParaRPr lang="fa-IR" b="1" dirty="0">
              <a:solidFill>
                <a:srgbClr val="FF0000"/>
              </a:solidFill>
              <a:cs typeface="B Nazanin" pitchFamily="2" charset="-78"/>
            </a:endParaRPr>
          </a:p>
        </p:txBody>
      </p:sp>
      <p:sp>
        <p:nvSpPr>
          <p:cNvPr id="3" name="Content Placeholder 2"/>
          <p:cNvSpPr>
            <a:spLocks noGrp="1"/>
          </p:cNvSpPr>
          <p:nvPr>
            <p:ph sz="quarter" idx="1"/>
          </p:nvPr>
        </p:nvSpPr>
        <p:spPr>
          <a:xfrm>
            <a:off x="457200" y="620688"/>
            <a:ext cx="7859216" cy="6048672"/>
          </a:xfrm>
        </p:spPr>
        <p:txBody>
          <a:bodyPr>
            <a:normAutofit fontScale="92500" lnSpcReduction="20000"/>
          </a:bodyPr>
          <a:lstStyle/>
          <a:p>
            <a:pPr algn="just"/>
            <a:r>
              <a:rPr lang="fa-IR" dirty="0" smtClean="0">
                <a:cs typeface="B Nazanin" pitchFamily="2" charset="-78"/>
              </a:rPr>
              <a:t>فراهم ساختن محیط هایی همچون </a:t>
            </a:r>
            <a:r>
              <a:rPr lang="fa-IR" u="sng" dirty="0" smtClean="0">
                <a:cs typeface="B Nazanin" pitchFamily="2" charset="-78"/>
              </a:rPr>
              <a:t>محیط های واقعی </a:t>
            </a:r>
            <a:r>
              <a:rPr lang="fa-IR" dirty="0" smtClean="0">
                <a:cs typeface="B Nazanin" pitchFamily="2" charset="-78"/>
              </a:rPr>
              <a:t>برای یادگیری</a:t>
            </a:r>
          </a:p>
          <a:p>
            <a:pPr algn="just"/>
            <a:r>
              <a:rPr lang="fa-IR" dirty="0" smtClean="0">
                <a:cs typeface="B Nazanin" pitchFamily="2" charset="-78"/>
              </a:rPr>
              <a:t>تمرکز بر رویکردهای واقع گرایانه برای حل مسایل دنیای واقعی</a:t>
            </a:r>
          </a:p>
          <a:p>
            <a:pPr algn="just"/>
            <a:r>
              <a:rPr lang="fa-IR" dirty="0" smtClean="0">
                <a:cs typeface="B Nazanin" pitchFamily="2" charset="-78"/>
              </a:rPr>
              <a:t>تاکید بر نقش راهنما و تحلیل گر راهبردهای آموزشی یاددهنده در حل مسایل</a:t>
            </a:r>
          </a:p>
          <a:p>
            <a:pPr algn="just"/>
            <a:r>
              <a:rPr lang="fa-IR" dirty="0" smtClean="0">
                <a:cs typeface="B Nazanin" pitchFamily="2" charset="-78"/>
              </a:rPr>
              <a:t>تاکید بر همبستگی مفاهیم برای ایجاد زمینه </a:t>
            </a:r>
            <a:r>
              <a:rPr lang="fa-IR" u="sng" dirty="0" smtClean="0">
                <a:cs typeface="B Nazanin" pitchFamily="2" charset="-78"/>
              </a:rPr>
              <a:t>طرح دیدگاههای متفاوت </a:t>
            </a:r>
            <a:r>
              <a:rPr lang="fa-IR" dirty="0" smtClean="0">
                <a:cs typeface="B Nazanin" pitchFamily="2" charset="-78"/>
              </a:rPr>
              <a:t>در محتوای آموزشی</a:t>
            </a:r>
          </a:p>
          <a:p>
            <a:pPr algn="just"/>
            <a:r>
              <a:rPr lang="fa-IR" dirty="0" smtClean="0">
                <a:cs typeface="B Nazanin" pitchFamily="2" charset="-78"/>
              </a:rPr>
              <a:t>در نظر گرفتن این که آیا اهداف کلی و عینی آموزش قابلیت اجرا دارند، و از تحمیل آنها بر یادگیرندگان پرهیز شود </a:t>
            </a:r>
            <a:r>
              <a:rPr lang="fa-IR" u="sng" dirty="0" smtClean="0">
                <a:cs typeface="B Nazanin" pitchFamily="2" charset="-78"/>
              </a:rPr>
              <a:t>(اهداف توافقی)</a:t>
            </a:r>
          </a:p>
          <a:p>
            <a:pPr algn="just"/>
            <a:r>
              <a:rPr lang="fa-IR" dirty="0" smtClean="0">
                <a:cs typeface="B Nazanin" pitchFamily="2" charset="-78"/>
              </a:rPr>
              <a:t>مورد توجه قرار دادن </a:t>
            </a:r>
            <a:r>
              <a:rPr lang="fa-IR" u="sng" dirty="0" smtClean="0">
                <a:cs typeface="B Nazanin" pitchFamily="2" charset="-78"/>
              </a:rPr>
              <a:t>ارزشیابی به عنوان یک ابزار خود تحلیلی</a:t>
            </a:r>
          </a:p>
          <a:p>
            <a:pPr algn="just"/>
            <a:r>
              <a:rPr lang="fa-IR" dirty="0" smtClean="0">
                <a:cs typeface="B Nazanin" pitchFamily="2" charset="-78"/>
              </a:rPr>
              <a:t>فراهم کردن محیط و تجهیزاتی که به یادگیرندگان در </a:t>
            </a:r>
            <a:r>
              <a:rPr lang="fa-IR" u="sng" dirty="0" smtClean="0">
                <a:cs typeface="B Nazanin" pitchFamily="2" charset="-78"/>
              </a:rPr>
              <a:t>تعبیر و تفسیر چندگانه از جهان </a:t>
            </a:r>
            <a:r>
              <a:rPr lang="fa-IR" dirty="0" smtClean="0">
                <a:cs typeface="B Nazanin" pitchFamily="2" charset="-78"/>
              </a:rPr>
              <a:t>کمک کند</a:t>
            </a:r>
          </a:p>
          <a:p>
            <a:pPr algn="just"/>
            <a:r>
              <a:rPr lang="fa-IR" u="sng" dirty="0" smtClean="0">
                <a:cs typeface="B Nazanin" pitchFamily="2" charset="-78"/>
              </a:rPr>
              <a:t>کنترل یادگیری توسط خود یادگیرندگان </a:t>
            </a:r>
            <a:r>
              <a:rPr lang="fa-IR" dirty="0" smtClean="0">
                <a:cs typeface="B Nazanin" pitchFamily="2" charset="-78"/>
              </a:rPr>
              <a:t>از درون</a:t>
            </a:r>
            <a:r>
              <a:rPr lang="en-US" dirty="0" smtClean="0">
                <a:cs typeface="B Nazanin" pitchFamily="2" charset="-78"/>
              </a:rPr>
              <a:t>)</a:t>
            </a:r>
            <a:r>
              <a:rPr lang="fa-IR" dirty="0" smtClean="0">
                <a:cs typeface="B Nazanin" pitchFamily="2" charset="-78"/>
              </a:rPr>
              <a:t>رضایت از عملکرد)</a:t>
            </a:r>
          </a:p>
          <a:p>
            <a:pPr algn="just"/>
            <a:r>
              <a:rPr lang="fa-IR" u="sng" dirty="0" smtClean="0">
                <a:cs typeface="B Nazanin" pitchFamily="2" charset="-78"/>
              </a:rPr>
              <a:t>عرضه واقعیت از چند منظر</a:t>
            </a:r>
          </a:p>
          <a:p>
            <a:pPr algn="just"/>
            <a:r>
              <a:rPr lang="fa-IR" dirty="0" smtClean="0">
                <a:cs typeface="B Nazanin" pitchFamily="2" charset="-78"/>
              </a:rPr>
              <a:t>توجه به فرایند </a:t>
            </a:r>
            <a:r>
              <a:rPr lang="fa-IR" u="sng" dirty="0" smtClean="0">
                <a:cs typeface="B Nazanin" pitchFamily="2" charset="-78"/>
              </a:rPr>
              <a:t>تولید دانش </a:t>
            </a:r>
            <a:r>
              <a:rPr lang="fa-IR" dirty="0" smtClean="0">
                <a:cs typeface="B Nazanin" pitchFamily="2" charset="-78"/>
              </a:rPr>
              <a:t>به جای تولید مجدد دانش</a:t>
            </a:r>
          </a:p>
          <a:p>
            <a:pPr algn="just"/>
            <a:r>
              <a:rPr lang="fa-IR" dirty="0" smtClean="0">
                <a:cs typeface="B Nazanin" pitchFamily="2" charset="-78"/>
              </a:rPr>
              <a:t>ایجاد محیط یادگیری بر حسب مورد و بر اساس دنیای واقعی به جای تعیین مراحل و اهداف از پیش تعیین شده</a:t>
            </a:r>
          </a:p>
          <a:p>
            <a:pPr algn="just"/>
            <a:r>
              <a:rPr lang="fa-IR" u="sng" dirty="0" smtClean="0">
                <a:cs typeface="B Nazanin" pitchFamily="2" charset="-78"/>
              </a:rPr>
              <a:t>پرورش اعمال متفکرانه و خلاقانه</a:t>
            </a:r>
          </a:p>
          <a:p>
            <a:pPr algn="just"/>
            <a:r>
              <a:rPr lang="fa-IR" dirty="0" smtClean="0">
                <a:cs typeface="B Nazanin" pitchFamily="2" charset="-78"/>
              </a:rPr>
              <a:t>قرار دادن زمینه و محتوای وابسته به ساخت دانش در اختیار یادگیرندگان </a:t>
            </a:r>
          </a:p>
          <a:p>
            <a:pPr algn="just"/>
            <a:r>
              <a:rPr lang="fa-IR" dirty="0" smtClean="0">
                <a:cs typeface="B Nazanin" pitchFamily="2" charset="-78"/>
              </a:rPr>
              <a:t>پشتیبانی از ساخت </a:t>
            </a:r>
            <a:r>
              <a:rPr lang="fa-IR" u="sng" dirty="0" smtClean="0">
                <a:cs typeface="B Nazanin" pitchFamily="2" charset="-78"/>
              </a:rPr>
              <a:t>دانش مشارکتی </a:t>
            </a:r>
            <a:r>
              <a:rPr lang="fa-IR" dirty="0" smtClean="0">
                <a:cs typeface="B Nazanin" pitchFamily="2" charset="-78"/>
              </a:rPr>
              <a:t>در خلال مباحثات اجتماعی</a:t>
            </a:r>
          </a:p>
          <a:p>
            <a:pPr algn="just"/>
            <a:endParaRPr lang="fa-IR" dirty="0">
              <a:cs typeface="B Nazanin" pitchFamily="2" charset="-78"/>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rgbClr val="FF0000"/>
                </a:solidFill>
                <a:cs typeface="B Nazanin" pitchFamily="2" charset="-78"/>
              </a:rPr>
              <a:t>خلاصه فرایند طراحی نظام های آموزشی مبتنی بر دیدگاه ساختن گرایی</a:t>
            </a:r>
            <a:endParaRPr lang="fa-IR" dirty="0">
              <a:solidFill>
                <a:srgbClr val="FF0000"/>
              </a:solidFill>
              <a:cs typeface="B Nazanin" pitchFamily="2" charset="-78"/>
            </a:endParaRPr>
          </a:p>
        </p:txBody>
      </p:sp>
      <p:sp>
        <p:nvSpPr>
          <p:cNvPr id="3" name="Content Placeholder 2"/>
          <p:cNvSpPr>
            <a:spLocks noGrp="1"/>
          </p:cNvSpPr>
          <p:nvPr>
            <p:ph sz="quarter" idx="1"/>
          </p:nvPr>
        </p:nvSpPr>
        <p:spPr/>
        <p:txBody>
          <a:bodyPr/>
          <a:lstStyle/>
          <a:p>
            <a:pPr algn="just"/>
            <a:r>
              <a:rPr lang="fa-IR" dirty="0" smtClean="0">
                <a:cs typeface="B Nazanin" pitchFamily="2" charset="-78"/>
              </a:rPr>
              <a:t>گنجاندن یادگیری در زمینه های مربوط و واقعی</a:t>
            </a:r>
          </a:p>
          <a:p>
            <a:pPr algn="just"/>
            <a:r>
              <a:rPr lang="fa-IR" dirty="0" smtClean="0">
                <a:cs typeface="B Nazanin" pitchFamily="2" charset="-78"/>
              </a:rPr>
              <a:t>گنجاندن یادگیری در تجارب اجتماعی</a:t>
            </a:r>
          </a:p>
          <a:p>
            <a:pPr algn="just"/>
            <a:r>
              <a:rPr lang="fa-IR" dirty="0" smtClean="0">
                <a:cs typeface="B Nazanin" pitchFamily="2" charset="-78"/>
              </a:rPr>
              <a:t>تشویق تملک و داشتن نظر در فرایند یادگیری</a:t>
            </a:r>
          </a:p>
          <a:p>
            <a:pPr algn="just"/>
            <a:r>
              <a:rPr lang="fa-IR" dirty="0" smtClean="0">
                <a:cs typeface="B Nazanin" pitchFamily="2" charset="-78"/>
              </a:rPr>
              <a:t>ارائه تجربه فرایند ساختن دانش</a:t>
            </a:r>
          </a:p>
          <a:p>
            <a:pPr algn="just"/>
            <a:r>
              <a:rPr lang="fa-IR" dirty="0" smtClean="0">
                <a:cs typeface="B Nazanin" pitchFamily="2" charset="-78"/>
              </a:rPr>
              <a:t>تشویق خود آگاهی از فرایند ساختن دانش</a:t>
            </a:r>
          </a:p>
          <a:p>
            <a:pPr algn="just"/>
            <a:r>
              <a:rPr lang="fa-IR" dirty="0" smtClean="0">
                <a:cs typeface="B Nazanin" pitchFamily="2" charset="-78"/>
              </a:rPr>
              <a:t>ارائه تجربه و تقدیر از دیدگاههای مختلف</a:t>
            </a:r>
          </a:p>
          <a:p>
            <a:pPr algn="just"/>
            <a:r>
              <a:rPr lang="fa-IR" dirty="0" smtClean="0">
                <a:cs typeface="B Nazanin" pitchFamily="2" charset="-78"/>
              </a:rPr>
              <a:t>تشویق استفاده از انواع روش های ارائه</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03874B3C-00D8-480E-A6E7-EB61AE7B1B54}" type="slidenum">
              <a:rPr kumimoji="0" lang="ar-SA" altLang="en-US" sz="1400">
                <a:latin typeface="Arial Narrow" panose="020B0606020202030204" pitchFamily="34" charset="0"/>
              </a:rPr>
              <a:pPr>
                <a:spcBef>
                  <a:spcPct val="50000"/>
                </a:spcBef>
                <a:buClrTx/>
                <a:buSzTx/>
                <a:buFontTx/>
                <a:buNone/>
              </a:pPr>
              <a:t>4</a:t>
            </a:fld>
            <a:endParaRPr kumimoji="0" lang="en-US" altLang="en-US" sz="1400">
              <a:latin typeface="Arial Narrow" panose="020B0606020202030204" pitchFamily="34" charset="0"/>
            </a:endParaRPr>
          </a:p>
        </p:txBody>
      </p:sp>
      <p:sp>
        <p:nvSpPr>
          <p:cNvPr id="61443" name="Rectangle 3"/>
          <p:cNvSpPr>
            <a:spLocks noGrp="1" noChangeArrowheads="1"/>
          </p:cNvSpPr>
          <p:nvPr>
            <p:ph type="body" idx="1"/>
          </p:nvPr>
        </p:nvSpPr>
        <p:spPr>
          <a:xfrm>
            <a:off x="539552" y="1196752"/>
            <a:ext cx="8013700" cy="4683125"/>
          </a:xfrm>
        </p:spPr>
        <p:txBody>
          <a:bodyPr/>
          <a:lstStyle/>
          <a:p>
            <a:pPr algn="justLow" rtl="1">
              <a:buSzPct val="80000"/>
              <a:buFontTx/>
              <a:buChar char="o"/>
              <a:defRPr/>
            </a:pPr>
            <a:r>
              <a:rPr lang="fa-IR" sz="4400" dirty="0" smtClean="0">
                <a:solidFill>
                  <a:srgbClr val="FF3399"/>
                </a:solidFill>
                <a:cs typeface="B Nazanin" pitchFamily="2" charset="-78"/>
              </a:rPr>
              <a:t>کسب اطلاعات ، معلومات یا مهارتهای خاص</a:t>
            </a:r>
          </a:p>
          <a:p>
            <a:pPr algn="justLow" rtl="1">
              <a:buSzPct val="80000"/>
              <a:buFontTx/>
              <a:buChar char="o"/>
              <a:defRPr/>
            </a:pPr>
            <a:r>
              <a:rPr lang="fa-IR" sz="4400" dirty="0" smtClean="0">
                <a:solidFill>
                  <a:srgbClr val="FF6600"/>
                </a:solidFill>
                <a:cs typeface="B Nazanin" pitchFamily="2" charset="-78"/>
              </a:rPr>
              <a:t>انتقال مفاهیم علمی از فردی به فرد  دیگر</a:t>
            </a:r>
          </a:p>
          <a:p>
            <a:pPr algn="justLow" rtl="1">
              <a:buFontTx/>
              <a:buNone/>
              <a:defRPr/>
            </a:pPr>
            <a:r>
              <a:rPr lang="fa-IR" sz="4400" dirty="0" smtClean="0">
                <a:solidFill>
                  <a:srgbClr val="00FF00"/>
                </a:solidFill>
                <a:cs typeface="B Nazanin" pitchFamily="2" charset="-78"/>
              </a:rPr>
              <a:t>رفتار گرایان</a:t>
            </a:r>
            <a:r>
              <a:rPr lang="fa-IR" sz="4400" dirty="0" smtClean="0">
                <a:solidFill>
                  <a:srgbClr val="FFFF00"/>
                </a:solidFill>
                <a:cs typeface="B Nazanin" pitchFamily="2" charset="-78"/>
              </a:rPr>
              <a:t> </a:t>
            </a:r>
            <a:r>
              <a:rPr lang="fa-IR" sz="4400" dirty="0" smtClean="0">
                <a:cs typeface="B Nazanin" pitchFamily="2" charset="-78"/>
              </a:rPr>
              <a:t>: يادگيري عبارت است از تغییر در رفتار قابل مشاهده و اندازه گیری.</a:t>
            </a:r>
          </a:p>
          <a:p>
            <a:pPr algn="justLow" rtl="1">
              <a:buFontTx/>
              <a:buNone/>
              <a:defRPr/>
            </a:pPr>
            <a:r>
              <a:rPr lang="fa-IR" sz="4400" dirty="0" smtClean="0">
                <a:solidFill>
                  <a:srgbClr val="00FF00"/>
                </a:solidFill>
                <a:cs typeface="B Nazanin" pitchFamily="2" charset="-78"/>
              </a:rPr>
              <a:t>گشتالت</a:t>
            </a:r>
            <a:r>
              <a:rPr lang="fa-IR" sz="4400" dirty="0" smtClean="0">
                <a:solidFill>
                  <a:srgbClr val="FFFF00"/>
                </a:solidFill>
                <a:cs typeface="B Nazanin" pitchFamily="2" charset="-78"/>
              </a:rPr>
              <a:t> </a:t>
            </a:r>
            <a:r>
              <a:rPr lang="fa-IR" sz="4400" dirty="0" smtClean="0">
                <a:cs typeface="B Nazanin" pitchFamily="2" charset="-78"/>
              </a:rPr>
              <a:t>: یادگیری عبارتست از کسب بینشهای جدید یا تغییر در بینشهای گذشته.</a:t>
            </a:r>
            <a:endParaRPr lang="en-US" sz="4400" dirty="0" smtClean="0">
              <a:cs typeface="B Nazanin" pitchFamily="2" charset="-78"/>
            </a:endParaRPr>
          </a:p>
        </p:txBody>
      </p:sp>
    </p:spTree>
    <p:extLst>
      <p:ext uri="{BB962C8B-B14F-4D97-AF65-F5344CB8AC3E}">
        <p14:creationId xmlns:p14="http://schemas.microsoft.com/office/powerpoint/2010/main" val="142778732"/>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90066"/>
          </a:xfrm>
        </p:spPr>
        <p:txBody>
          <a:bodyPr>
            <a:normAutofit fontScale="90000"/>
          </a:bodyPr>
          <a:lstStyle/>
          <a:p>
            <a:pPr algn="ctr"/>
            <a:r>
              <a:rPr lang="fa-IR" b="1" dirty="0" smtClean="0">
                <a:solidFill>
                  <a:srgbClr val="FF0000"/>
                </a:solidFill>
                <a:cs typeface="B Nazanin" pitchFamily="2" charset="-78"/>
              </a:rPr>
              <a:t>الگوهای طراحی آموزشی ساختن گرا </a:t>
            </a:r>
            <a:endParaRPr lang="fa-IR" b="1" dirty="0">
              <a:solidFill>
                <a:srgbClr val="FF0000"/>
              </a:solidFill>
              <a:cs typeface="B Nazanin" pitchFamily="2" charset="-78"/>
            </a:endParaRPr>
          </a:p>
        </p:txBody>
      </p:sp>
      <p:sp>
        <p:nvSpPr>
          <p:cNvPr id="3" name="Content Placeholder 2"/>
          <p:cNvSpPr>
            <a:spLocks noGrp="1"/>
          </p:cNvSpPr>
          <p:nvPr>
            <p:ph sz="quarter" idx="1"/>
          </p:nvPr>
        </p:nvSpPr>
        <p:spPr>
          <a:xfrm>
            <a:off x="457200" y="836712"/>
            <a:ext cx="7715200" cy="5637240"/>
          </a:xfrm>
        </p:spPr>
        <p:txBody>
          <a:bodyPr/>
          <a:lstStyle/>
          <a:p>
            <a:pPr algn="just"/>
            <a:r>
              <a:rPr lang="fa-IR" dirty="0" smtClean="0">
                <a:cs typeface="B Nazanin" pitchFamily="2" charset="-78"/>
              </a:rPr>
              <a:t>یادگیری مبتنی بر مساله(باروز، 1994)، یادگیری موقعیتی(براون، 1989)، نظریه انعطاف پذیری شناختی(اسپیرو، 1991) ، محیط های یادگیری ساختن گرایانه(جوناسن، 1999) و محیط های یادگیری آزاد (هانا فین و لند، 1999) اشاره کرد.</a:t>
            </a:r>
          </a:p>
          <a:p>
            <a:pPr algn="just">
              <a:buNone/>
            </a:pPr>
            <a:r>
              <a:rPr lang="fa-IR" dirty="0" smtClean="0">
                <a:cs typeface="B Nazanin" pitchFamily="2" charset="-78"/>
              </a:rPr>
              <a:t>به طور کلی در الگوهای طراحی مبتنی بر ساختن گرایی جریانهای آموزشی زیر را می توان مشاهده کرد:</a:t>
            </a:r>
          </a:p>
          <a:p>
            <a:pPr algn="just"/>
            <a:r>
              <a:rPr lang="fa-IR" dirty="0" smtClean="0">
                <a:cs typeface="B Nazanin" pitchFamily="2" charset="-78"/>
              </a:rPr>
              <a:t>مرحله معرفی کردن و آشنا کردن یادگیرنده با موضوع آموزش</a:t>
            </a:r>
          </a:p>
          <a:p>
            <a:pPr algn="just"/>
            <a:r>
              <a:rPr lang="fa-IR" dirty="0" smtClean="0">
                <a:cs typeface="B Nazanin" pitchFamily="2" charset="-78"/>
              </a:rPr>
              <a:t>طرح موقعیت مبهم و نامعلوم، طرح مسأله و سؤال</a:t>
            </a:r>
          </a:p>
          <a:p>
            <a:pPr algn="just"/>
            <a:r>
              <a:rPr lang="fa-IR" dirty="0" smtClean="0">
                <a:cs typeface="B Nazanin" pitchFamily="2" charset="-78"/>
              </a:rPr>
              <a:t>جمع آوری داده ها و اطلاعات مورد نیاز درباره مسأله بوسیله یادگیرندگان</a:t>
            </a:r>
          </a:p>
          <a:p>
            <a:pPr algn="just"/>
            <a:r>
              <a:rPr lang="fa-IR" dirty="0" smtClean="0">
                <a:cs typeface="B Nazanin" pitchFamily="2" charset="-78"/>
              </a:rPr>
              <a:t>فرضیه سازی و آزمون فرضیه</a:t>
            </a:r>
          </a:p>
          <a:p>
            <a:pPr algn="just"/>
            <a:r>
              <a:rPr lang="fa-IR" dirty="0" smtClean="0">
                <a:cs typeface="B Nazanin" pitchFamily="2" charset="-78"/>
              </a:rPr>
              <a:t>تحلیل فرایند کاوش و پژوهش</a:t>
            </a:r>
          </a:p>
          <a:p>
            <a:pPr algn="just"/>
            <a:r>
              <a:rPr lang="fa-IR" dirty="0" smtClean="0">
                <a:cs typeface="B Nazanin" pitchFamily="2" charset="-78"/>
              </a:rPr>
              <a:t>فعالیت کلاسی</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90066"/>
          </a:xfrm>
        </p:spPr>
        <p:txBody>
          <a:bodyPr>
            <a:normAutofit fontScale="90000"/>
          </a:bodyPr>
          <a:lstStyle/>
          <a:p>
            <a:pPr algn="ctr"/>
            <a:r>
              <a:rPr lang="fa-IR" b="1" dirty="0" smtClean="0">
                <a:solidFill>
                  <a:srgbClr val="FF0000"/>
                </a:solidFill>
                <a:cs typeface="B Nazanin" pitchFamily="2" charset="-78"/>
              </a:rPr>
              <a:t>الگوی طراحی آموزشی پنج مرحله ای</a:t>
            </a:r>
            <a:r>
              <a:rPr lang="en-US" b="1" dirty="0" smtClean="0">
                <a:solidFill>
                  <a:srgbClr val="FF0000"/>
                </a:solidFill>
                <a:cs typeface="B Nazanin" pitchFamily="2" charset="-78"/>
              </a:rPr>
              <a:t>(5e) </a:t>
            </a:r>
            <a:endParaRPr lang="fa-IR" b="1" dirty="0">
              <a:solidFill>
                <a:srgbClr val="FF0000"/>
              </a:solidFill>
              <a:cs typeface="B Nazanin" pitchFamily="2" charset="-78"/>
            </a:endParaRPr>
          </a:p>
        </p:txBody>
      </p:sp>
      <p:sp>
        <p:nvSpPr>
          <p:cNvPr id="3" name="Content Placeholder 2"/>
          <p:cNvSpPr>
            <a:spLocks noGrp="1"/>
          </p:cNvSpPr>
          <p:nvPr>
            <p:ph sz="quarter" idx="1"/>
          </p:nvPr>
        </p:nvSpPr>
        <p:spPr>
          <a:xfrm>
            <a:off x="457200" y="908720"/>
            <a:ext cx="8075240" cy="5760640"/>
          </a:xfrm>
        </p:spPr>
        <p:txBody>
          <a:bodyPr>
            <a:normAutofit fontScale="92500" lnSpcReduction="10000"/>
          </a:bodyPr>
          <a:lstStyle/>
          <a:p>
            <a:pPr algn="just">
              <a:buNone/>
            </a:pPr>
            <a:r>
              <a:rPr lang="fa-IR" b="1" dirty="0" smtClean="0">
                <a:solidFill>
                  <a:srgbClr val="0070C0"/>
                </a:solidFill>
                <a:cs typeface="B Nazanin" pitchFamily="2" charset="-78"/>
              </a:rPr>
              <a:t>1- درگیر نمودن یا فعال سازی</a:t>
            </a:r>
            <a:r>
              <a:rPr lang="en-US" b="1" dirty="0" smtClean="0">
                <a:solidFill>
                  <a:srgbClr val="0070C0"/>
                </a:solidFill>
                <a:cs typeface="B Nazanin" pitchFamily="2" charset="-78"/>
              </a:rPr>
              <a:t>(Engaging) </a:t>
            </a:r>
            <a:r>
              <a:rPr lang="fa-IR" b="1" dirty="0" smtClean="0">
                <a:solidFill>
                  <a:srgbClr val="0070C0"/>
                </a:solidFill>
                <a:cs typeface="B Nazanin" pitchFamily="2" charset="-78"/>
              </a:rPr>
              <a:t>: </a:t>
            </a:r>
            <a:r>
              <a:rPr lang="fa-IR" dirty="0" smtClean="0">
                <a:cs typeface="B Nazanin" pitchFamily="2" charset="-78"/>
              </a:rPr>
              <a:t>مواجهه با مساله از طریق پرسیدن یک سوال، تعریف یک رویداد، نشان دادن یک عکس، تجسم سازی یا رویا پردازی درباره یک موضوع و ...</a:t>
            </a:r>
          </a:p>
          <a:p>
            <a:pPr algn="just">
              <a:buNone/>
            </a:pPr>
            <a:r>
              <a:rPr lang="fa-IR" b="1" dirty="0" smtClean="0">
                <a:solidFill>
                  <a:srgbClr val="0070C0"/>
                </a:solidFill>
                <a:cs typeface="B Nazanin" pitchFamily="2" charset="-78"/>
              </a:rPr>
              <a:t>2- اکتشاف</a:t>
            </a:r>
            <a:r>
              <a:rPr lang="en-US" b="1" dirty="0" smtClean="0">
                <a:solidFill>
                  <a:srgbClr val="0070C0"/>
                </a:solidFill>
                <a:cs typeface="B Nazanin" pitchFamily="2" charset="-78"/>
              </a:rPr>
              <a:t>(Exploration) </a:t>
            </a:r>
            <a:r>
              <a:rPr lang="fa-IR" dirty="0" smtClean="0">
                <a:solidFill>
                  <a:srgbClr val="0070C0"/>
                </a:solidFill>
                <a:cs typeface="B Nazanin" pitchFamily="2" charset="-78"/>
              </a:rPr>
              <a:t>: </a:t>
            </a:r>
            <a:r>
              <a:rPr lang="fa-IR" dirty="0" smtClean="0">
                <a:cs typeface="B Nazanin" pitchFamily="2" charset="-78"/>
              </a:rPr>
              <a:t>فرصت پرداختن مستقیم یادگیرندگان به مسایل(ترجیحا در گروههای کوچک). تشویق یادگیرندگان به تجربه، آزمایش و جستجو. پرس و جو نیروی محرکه اکتشاف است.</a:t>
            </a:r>
          </a:p>
          <a:p>
            <a:pPr algn="just">
              <a:buNone/>
            </a:pPr>
            <a:r>
              <a:rPr lang="fa-IR" b="1" dirty="0" smtClean="0">
                <a:solidFill>
                  <a:srgbClr val="0070C0"/>
                </a:solidFill>
                <a:cs typeface="B Nazanin" pitchFamily="2" charset="-78"/>
              </a:rPr>
              <a:t>3- توضیح دادن</a:t>
            </a:r>
            <a:r>
              <a:rPr lang="en-US" b="1" dirty="0" smtClean="0">
                <a:solidFill>
                  <a:srgbClr val="0070C0"/>
                </a:solidFill>
                <a:cs typeface="B Nazanin" pitchFamily="2" charset="-78"/>
              </a:rPr>
              <a:t>(Explanation) </a:t>
            </a:r>
            <a:r>
              <a:rPr lang="fa-IR" b="1" dirty="0" smtClean="0">
                <a:solidFill>
                  <a:srgbClr val="0070C0"/>
                </a:solidFill>
                <a:cs typeface="B Nazanin" pitchFamily="2" charset="-78"/>
              </a:rPr>
              <a:t>: </a:t>
            </a:r>
            <a:r>
              <a:rPr lang="fa-IR" dirty="0" smtClean="0">
                <a:cs typeface="B Nazanin" pitchFamily="2" charset="-78"/>
              </a:rPr>
              <a:t>تشریح آزمایشات و نتایج، راه حل های احتمالی و توضیح مفاهیم، گوش دادن به انتقادات و پرسش از دیگران، استدلال آوردن و ...</a:t>
            </a:r>
          </a:p>
          <a:p>
            <a:pPr algn="just">
              <a:buNone/>
            </a:pPr>
            <a:r>
              <a:rPr lang="fa-IR" b="1" dirty="0" smtClean="0">
                <a:solidFill>
                  <a:srgbClr val="0070C0"/>
                </a:solidFill>
                <a:cs typeface="B Nazanin" pitchFamily="2" charset="-78"/>
              </a:rPr>
              <a:t>4- شرح و بسط </a:t>
            </a:r>
            <a:r>
              <a:rPr lang="en-US" b="1" dirty="0" smtClean="0">
                <a:solidFill>
                  <a:srgbClr val="0070C0"/>
                </a:solidFill>
                <a:cs typeface="B Nazanin" pitchFamily="2" charset="-78"/>
              </a:rPr>
              <a:t>(Elaboration)</a:t>
            </a:r>
            <a:r>
              <a:rPr lang="fa-IR" dirty="0" smtClean="0">
                <a:solidFill>
                  <a:srgbClr val="0070C0"/>
                </a:solidFill>
                <a:cs typeface="B Nazanin" pitchFamily="2" charset="-78"/>
              </a:rPr>
              <a:t>: </a:t>
            </a:r>
            <a:r>
              <a:rPr lang="fa-IR" dirty="0" smtClean="0">
                <a:cs typeface="B Nazanin" pitchFamily="2" charset="-78"/>
              </a:rPr>
              <a:t>در این مرحله یادگیرندگان داده ها و شواهد(مثالهایی از آنچه مورد بحث است) را برای درک موقعیت جدید به یاد آورده و با برقراری رابطه بین مفاهیم، درک خود را از موقعیت گسترش می دهند. در این مرحله از یادگیرندگان خواسته می شود تا پیشنهادات و راه حل های خود را ارائه دهند.</a:t>
            </a:r>
          </a:p>
          <a:p>
            <a:pPr algn="just">
              <a:buNone/>
            </a:pPr>
            <a:r>
              <a:rPr lang="fa-IR" b="1" dirty="0" smtClean="0">
                <a:solidFill>
                  <a:srgbClr val="0070C0"/>
                </a:solidFill>
                <a:cs typeface="B Nazanin" pitchFamily="2" charset="-78"/>
              </a:rPr>
              <a:t>5- ارزشیابی</a:t>
            </a:r>
            <a:r>
              <a:rPr lang="en-US" b="1" dirty="0" smtClean="0">
                <a:solidFill>
                  <a:srgbClr val="0070C0"/>
                </a:solidFill>
                <a:cs typeface="B Nazanin" pitchFamily="2" charset="-78"/>
              </a:rPr>
              <a:t>(Evaluation)</a:t>
            </a:r>
            <a:r>
              <a:rPr lang="fa-IR" b="1" dirty="0" smtClean="0">
                <a:solidFill>
                  <a:srgbClr val="0070C0"/>
                </a:solidFill>
                <a:cs typeface="B Nazanin" pitchFamily="2" charset="-78"/>
              </a:rPr>
              <a:t>: </a:t>
            </a:r>
            <a:r>
              <a:rPr lang="fa-IR" dirty="0" smtClean="0">
                <a:cs typeface="B Nazanin" pitchFamily="2" charset="-78"/>
              </a:rPr>
              <a:t>استفاده از پرسش های مرتبط با موضوع از یادگیرندگان، استفاده از چک لیست، مشاهده و ...ارزشیابی یاددهنده را در بر می گیرد و خود یادگیرندگان نیز با نحوه پاسخ دهی به سوالاتی که مطرح می شود خودارزیابی انجام می دهند </a:t>
            </a:r>
          </a:p>
          <a:p>
            <a:pPr algn="just">
              <a:buNone/>
            </a:pP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60648"/>
            <a:ext cx="8003232" cy="6213304"/>
          </a:xfrm>
        </p:spPr>
        <p:txBody>
          <a:bodyPr>
            <a:normAutofit/>
          </a:bodyPr>
          <a:lstStyle/>
          <a:p>
            <a:pPr>
              <a:buNone/>
            </a:pPr>
            <a:r>
              <a:rPr lang="fa-IR" b="1" dirty="0" smtClean="0"/>
              <a:t>مثال از </a:t>
            </a:r>
            <a:r>
              <a:rPr lang="ar-SA" dirty="0" smtClean="0">
                <a:cs typeface="B Nazanin" pitchFamily="2" charset="-78"/>
              </a:rPr>
              <a:t>الگوی پنج مرحله ای طراحی آموزشی ساخت گرایانه </a:t>
            </a:r>
            <a:endParaRPr lang="ar-SA" dirty="0" smtClean="0"/>
          </a:p>
          <a:p>
            <a:pPr algn="just">
              <a:buNone/>
            </a:pPr>
            <a:r>
              <a:rPr lang="ar-SA" b="1" dirty="0" smtClean="0">
                <a:cs typeface="B Nazanin" pitchFamily="2" charset="-78"/>
              </a:rPr>
              <a:t>عنوان درس :</a:t>
            </a:r>
            <a:r>
              <a:rPr lang="ar-SA" dirty="0" smtClean="0">
                <a:cs typeface="B Nazanin" pitchFamily="2" charset="-78"/>
              </a:rPr>
              <a:t> انبساط اجسام </a:t>
            </a:r>
          </a:p>
          <a:p>
            <a:pPr algn="just">
              <a:buNone/>
            </a:pPr>
            <a:r>
              <a:rPr lang="ar-SA" b="1" dirty="0" smtClean="0">
                <a:cs typeface="B Nazanin" pitchFamily="2" charset="-78"/>
              </a:rPr>
              <a:t>هدف آموزشي :</a:t>
            </a:r>
            <a:r>
              <a:rPr lang="ar-SA" dirty="0" smtClean="0">
                <a:cs typeface="B Nazanin" pitchFamily="2" charset="-78"/>
              </a:rPr>
              <a:t> دانش‌آموزان با پديده انبساط و پيامدهاي آن آشنا مي شوند. </a:t>
            </a:r>
          </a:p>
          <a:p>
            <a:pPr algn="just">
              <a:buNone/>
            </a:pPr>
            <a:r>
              <a:rPr lang="ar-SA" b="1" dirty="0" smtClean="0">
                <a:cs typeface="B Nazanin" pitchFamily="2" charset="-78"/>
              </a:rPr>
              <a:t>مرحله اول : فعال سازي </a:t>
            </a:r>
            <a:endParaRPr lang="ar-SA" dirty="0" smtClean="0">
              <a:cs typeface="B Nazanin" pitchFamily="2" charset="-78"/>
            </a:endParaRPr>
          </a:p>
          <a:p>
            <a:pPr algn="just"/>
            <a:r>
              <a:rPr lang="ar-SA" dirty="0" smtClean="0">
                <a:cs typeface="B Nazanin" pitchFamily="2" charset="-78"/>
              </a:rPr>
              <a:t>در آغاز درس در مقابل ديدگان دانش‌آموزان گوي فلزي را از حلقه عبور مي دهيم و از دانش آموزي مي خواهيم اين كار را انجام دهد. سپس گوي فلزي را روي شعله آتش مي گيريم. پس از گذشت چند دقيقه آن را برداشته و سعي مي كنيم كه آن را از حلقه عبور دهيم. دانش‌آموزان با ديدن اين منظره شگفت زده خواهند شد. سپس اين سوال را مطرح مي كنيم: </a:t>
            </a:r>
          </a:p>
          <a:p>
            <a:pPr algn="just"/>
            <a:r>
              <a:rPr lang="ar-SA" dirty="0" smtClean="0">
                <a:cs typeface="B Nazanin" pitchFamily="2" charset="-78"/>
              </a:rPr>
              <a:t>به نظر شما چرا گلوله از حلقه عبور نكرد؟</a:t>
            </a:r>
          </a:p>
          <a:p>
            <a:pPr algn="just"/>
            <a:r>
              <a:rPr lang="ar-SA" dirty="0" smtClean="0">
                <a:cs typeface="B Nazanin" pitchFamily="2" charset="-78"/>
              </a:rPr>
              <a:t>سپس به دانش‌آموزان مي گوييم: همان طور كه مي بينيد تغييري در شكل ظاهري هيچ يك از اين دو جسم ايجاد نشده است. بنابراين چه عاملي مي تواند باعث بروز اين پديده شود؟ </a:t>
            </a:r>
          </a:p>
          <a:p>
            <a:endParaRPr lang="fa-I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60648"/>
            <a:ext cx="8003232" cy="6213304"/>
          </a:xfrm>
        </p:spPr>
        <p:txBody>
          <a:bodyPr>
            <a:normAutofit/>
          </a:bodyPr>
          <a:lstStyle/>
          <a:p>
            <a:pPr algn="just">
              <a:buNone/>
            </a:pPr>
            <a:r>
              <a:rPr lang="ar-SA" b="1" dirty="0" smtClean="0">
                <a:cs typeface="B Nazanin" pitchFamily="2" charset="-78"/>
              </a:rPr>
              <a:t>مرحله دوم : اكتشاف</a:t>
            </a:r>
            <a:endParaRPr lang="ar-SA" dirty="0" smtClean="0">
              <a:cs typeface="B Nazanin" pitchFamily="2" charset="-78"/>
            </a:endParaRPr>
          </a:p>
          <a:p>
            <a:pPr algn="just"/>
            <a:r>
              <a:rPr lang="ar-SA" dirty="0" smtClean="0">
                <a:cs typeface="B Nazanin" pitchFamily="2" charset="-78"/>
              </a:rPr>
              <a:t>ابتدا دانش‌آموزان كلاس را كه 23 نفرند در 6 گروه تقسيم بندي مي كنيم. لوازمي چون حلقه ، گلوله فلزي ، خط كش ، ترازو ، شعله ، كوليس و ... را در اختيار آنان قرار مي دهيم. سپس از آنها مي خواهيم آزمايش حلقه و گلوله را انجام دهند. يكي از دانش‌آموزان در هر گروه به طور داوطلبانه نقش منشي گروه را بر عهده مي گيرد و به ثبت فعاليت‌ها ، مشاهدات و نتايج مي پردازد. آنها مي توانند از ابزارهاي موجود براي بررسي مساله استفاده كنند. به عنوان مثال وزن گلوله و حلقه را با ترازو و قطر آن را با كوليس اندازه گيري كنند. </a:t>
            </a:r>
          </a:p>
          <a:p>
            <a:pPr algn="just"/>
            <a:r>
              <a:rPr lang="ar-SA" dirty="0" smtClean="0">
                <a:cs typeface="B Nazanin" pitchFamily="2" charset="-78"/>
              </a:rPr>
              <a:t>سپس از دانش‌آموزان مي خواهيم ميله هاي فلزي را برداشته ، آنها را اندازه‌گيري كرده و اندازه هاي به دست آمده را ثبت نمايند. سپس ميله‌ها را تك‌تك حرارت دهند. در نهايت دانش‌آموزان به اندازه گيري طول و وزن ميله‌ها و ثبت اندازه هاي به دست آمده خواهند پرداخت. </a:t>
            </a:r>
            <a:endParaRPr lang="ar-SA" dirty="0">
              <a:cs typeface="B Nazanin" pitchFamily="2" charset="-78"/>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48680"/>
            <a:ext cx="8075240" cy="5925272"/>
          </a:xfrm>
        </p:spPr>
        <p:txBody>
          <a:bodyPr/>
          <a:lstStyle/>
          <a:p>
            <a:pPr algn="just">
              <a:buNone/>
            </a:pPr>
            <a:r>
              <a:rPr lang="ar-SA" b="1" dirty="0" smtClean="0">
                <a:cs typeface="B Nazanin" pitchFamily="2" charset="-78"/>
              </a:rPr>
              <a:t>مرحله سوم : توضيح </a:t>
            </a:r>
            <a:endParaRPr lang="ar-SA" dirty="0" smtClean="0">
              <a:cs typeface="B Nazanin" pitchFamily="2" charset="-78"/>
            </a:endParaRPr>
          </a:p>
          <a:p>
            <a:pPr algn="just"/>
            <a:r>
              <a:rPr lang="ar-SA" dirty="0" smtClean="0">
                <a:cs typeface="B Nazanin" pitchFamily="2" charset="-78"/>
              </a:rPr>
              <a:t>پس از آن كه دانش‌آموزان آزمايش هاي لازم را انجام دادند از آنها مي خواهيم فعاليت‌ها ، مشاهدات و نتايج خود را ارائه دهند. بدين منظور افراد گروه يكي از اعضا را به عنوان ارائه دهنده انتخاب مي كنند. ارائه دهنده آنچه را كه در حين انجام آزمايش مشاهده شده و دستاوردهاي گروه را ارائه و با استدلال هاي منطقي و شواهد به دست آمده سعي خواهد كرد نتايج گروه را پشتيباني كند. </a:t>
            </a:r>
          </a:p>
          <a:p>
            <a:pPr algn="just"/>
            <a:r>
              <a:rPr lang="ar-SA" dirty="0" smtClean="0">
                <a:cs typeface="B Nazanin" pitchFamily="2" charset="-78"/>
              </a:rPr>
              <a:t>پس از آن كه همه گروه‌ها نتايج خود را ارائه دادند جلسه بحث و گفتگو ميان گروه هاي مختلف را سازماندهي مي‌كنيم. </a:t>
            </a:r>
          </a:p>
          <a:p>
            <a:endParaRPr lang="fa-I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48680"/>
            <a:ext cx="8075240" cy="5925272"/>
          </a:xfrm>
        </p:spPr>
        <p:txBody>
          <a:bodyPr/>
          <a:lstStyle/>
          <a:p>
            <a:pPr algn="just">
              <a:buNone/>
            </a:pPr>
            <a:r>
              <a:rPr lang="ar-SA" b="1" dirty="0" smtClean="0">
                <a:cs typeface="B Nazanin" pitchFamily="2" charset="-78"/>
              </a:rPr>
              <a:t>مرحله چهارم: شرح و بسط </a:t>
            </a:r>
            <a:endParaRPr lang="ar-SA" dirty="0" smtClean="0">
              <a:cs typeface="B Nazanin" pitchFamily="2" charset="-78"/>
            </a:endParaRPr>
          </a:p>
          <a:p>
            <a:pPr algn="just"/>
            <a:r>
              <a:rPr lang="ar-SA" dirty="0" smtClean="0">
                <a:cs typeface="B Nazanin" pitchFamily="2" charset="-78"/>
              </a:rPr>
              <a:t>پس از آنكه مفهوم انبساط اجسام در خلال مرحله گذشته به كمك راهنمايي و بحث و گفتگو در ذهن دانش‌آموزان شكل گرفت از آنها مي خواهيم مواردي را در پيرامون خود شناسايي كنند كه انبساط اجسام در آن تاثيراتي را سبب مي شود. به طور مثال دانش‌آموزان به انبساط ريل راه آهن در تابستان اشاره مي كنند. سپس مي خواهيم براي مشكلاتي كه در اثر انبساط پيش مي آيد راه حل‌هايي پيشنهاد كنند. </a:t>
            </a:r>
          </a:p>
          <a:p>
            <a:endParaRPr lang="fa-I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48680"/>
            <a:ext cx="8075240" cy="5925272"/>
          </a:xfrm>
        </p:spPr>
        <p:txBody>
          <a:bodyPr/>
          <a:lstStyle/>
          <a:p>
            <a:pPr algn="just">
              <a:buNone/>
            </a:pPr>
            <a:r>
              <a:rPr lang="ar-SA" b="1" dirty="0" smtClean="0">
                <a:cs typeface="B Nazanin" pitchFamily="2" charset="-78"/>
              </a:rPr>
              <a:t>مرحله پنجم : ارزشيابي </a:t>
            </a:r>
            <a:endParaRPr lang="ar-SA" dirty="0" smtClean="0">
              <a:cs typeface="B Nazanin" pitchFamily="2" charset="-78"/>
            </a:endParaRPr>
          </a:p>
          <a:p>
            <a:pPr algn="just"/>
            <a:r>
              <a:rPr lang="ar-SA" dirty="0" smtClean="0">
                <a:cs typeface="B Nazanin" pitchFamily="2" charset="-78"/>
              </a:rPr>
              <a:t>براي ارزشيابي از يادگيري دانش‌آموزان سوالات زير را مطرح مي كنيم: </a:t>
            </a:r>
          </a:p>
          <a:p>
            <a:pPr algn="just"/>
            <a:r>
              <a:rPr lang="ar-SA" dirty="0" smtClean="0">
                <a:cs typeface="B Nazanin" pitchFamily="2" charset="-78"/>
              </a:rPr>
              <a:t>فكر مي كنيد چرا بين ريل هاي آهني فاصله مي گذارند؟ </a:t>
            </a:r>
          </a:p>
          <a:p>
            <a:pPr algn="just"/>
            <a:r>
              <a:rPr lang="ar-SA" dirty="0" smtClean="0">
                <a:cs typeface="B Nazanin" pitchFamily="2" charset="-78"/>
              </a:rPr>
              <a:t>چه شواهدي مي توانيد ارائه كنيد كه فلزاتي چون مس و آلومينيوم نيز در اثر حرارت منبسط مي شوند؟</a:t>
            </a:r>
          </a:p>
          <a:p>
            <a:pPr algn="just"/>
            <a:r>
              <a:rPr lang="ar-SA" dirty="0" smtClean="0">
                <a:cs typeface="B Nazanin" pitchFamily="2" charset="-78"/>
              </a:rPr>
              <a:t>اگر يك آلت موسيقي را در جاي گرم قرار دهيد صداي حاصل از آن بم تر مي شود. چگونه اين مساله را تشريح مي كنيد؟</a:t>
            </a:r>
          </a:p>
          <a:p>
            <a:pPr algn="just"/>
            <a:r>
              <a:rPr lang="ar-SA" dirty="0" smtClean="0">
                <a:cs typeface="B Nazanin" pitchFamily="2" charset="-78"/>
              </a:rPr>
              <a:t>پس از آن كه اين سوالات را مطرح كرديم يادداشت گروه هاي مختلف را جمع آوري مي كنيم و از آنها مي خواهيم براي جلسه بعد مواردي را بيابند كه در آن از انبساط اجسام براي ساختن وسايل خاصي استفاده شده است. </a:t>
            </a:r>
          </a:p>
          <a:p>
            <a:pPr algn="just"/>
            <a:endParaRPr lang="fa-IR" dirty="0">
              <a:cs typeface="B Nazanin" pitchFamily="2" charset="-78"/>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23528" y="260648"/>
            <a:ext cx="8496944" cy="6408712"/>
          </a:xfrm>
        </p:spPr>
        <p:txBody>
          <a:bodyPr>
            <a:normAutofit/>
          </a:bodyPr>
          <a:lstStyle/>
          <a:p>
            <a:pPr algn="ctr">
              <a:buNone/>
            </a:pPr>
            <a:r>
              <a:rPr lang="fa-IR" b="1" dirty="0" smtClean="0">
                <a:solidFill>
                  <a:srgbClr val="FF0000"/>
                </a:solidFill>
                <a:cs typeface="B Nazanin" pitchFamily="2" charset="-78"/>
              </a:rPr>
              <a:t>ساختن گرايي و مولفه هاي طراحي آموزشي</a:t>
            </a:r>
            <a:endParaRPr lang="en-US" b="1" dirty="0" smtClean="0">
              <a:solidFill>
                <a:srgbClr val="FF0000"/>
              </a:solidFill>
              <a:cs typeface="B Nazanin" pitchFamily="2" charset="-78"/>
            </a:endParaRPr>
          </a:p>
          <a:p>
            <a:r>
              <a:rPr lang="fa-IR" b="1" dirty="0" smtClean="0">
                <a:solidFill>
                  <a:schemeClr val="accent1">
                    <a:lumMod val="75000"/>
                  </a:schemeClr>
                </a:solidFill>
                <a:cs typeface="B Nazanin" pitchFamily="2" charset="-78"/>
              </a:rPr>
              <a:t>بیان اهداف:</a:t>
            </a:r>
            <a:endParaRPr lang="en-US" b="1" dirty="0" smtClean="0">
              <a:solidFill>
                <a:schemeClr val="accent1">
                  <a:lumMod val="75000"/>
                </a:schemeClr>
              </a:solidFill>
              <a:cs typeface="B Nazanin" pitchFamily="2" charset="-78"/>
            </a:endParaRPr>
          </a:p>
          <a:p>
            <a:r>
              <a:rPr lang="fa-IR" dirty="0" smtClean="0">
                <a:cs typeface="B Nazanin" pitchFamily="2" charset="-78"/>
              </a:rPr>
              <a:t>طراحان آموزشی با تعیین قبلی هدف و فعالیت یادگیری موافق نیستند و در </a:t>
            </a:r>
            <a:r>
              <a:rPr lang="fa-IR" u="sng" dirty="0" smtClean="0">
                <a:cs typeface="B Nazanin" pitchFamily="2" charset="-78"/>
              </a:rPr>
              <a:t>جستجوی تکالیف واقعی هستند </a:t>
            </a:r>
            <a:r>
              <a:rPr lang="fa-IR" dirty="0" smtClean="0">
                <a:cs typeface="B Nazanin" pitchFamily="2" charset="-78"/>
              </a:rPr>
              <a:t>. در چنین محیط هایی </a:t>
            </a:r>
            <a:r>
              <a:rPr lang="fa-IR" u="sng" dirty="0" smtClean="0">
                <a:cs typeface="B Nazanin" pitchFamily="2" charset="-78"/>
              </a:rPr>
              <a:t>هدف های آموزشی به صورت جریان یادگیری</a:t>
            </a:r>
            <a:r>
              <a:rPr lang="fa-IR" dirty="0" smtClean="0">
                <a:cs typeface="B Nazanin" pitchFamily="2" charset="-78"/>
              </a:rPr>
              <a:t> ظاهر می شوند. </a:t>
            </a:r>
            <a:endParaRPr lang="en-US" dirty="0" smtClean="0">
              <a:cs typeface="B Nazanin" pitchFamily="2" charset="-78"/>
            </a:endParaRPr>
          </a:p>
          <a:p>
            <a:r>
              <a:rPr lang="fa-IR" dirty="0" smtClean="0">
                <a:cs typeface="B Nazanin" pitchFamily="2" charset="-78"/>
              </a:rPr>
              <a:t>برای مثال : </a:t>
            </a:r>
            <a:r>
              <a:rPr lang="fa-IR" u="sng" dirty="0" smtClean="0">
                <a:cs typeface="B Nazanin" pitchFamily="2" charset="-78"/>
              </a:rPr>
              <a:t>هدف تدریس نسخه ای از تاریخ به دانش آموزان نیست بلکه اهداف تدریس این است که افراد چگونه مانند یک تاریخدان فکر کنند</a:t>
            </a:r>
            <a:r>
              <a:rPr lang="fa-IR" dirty="0" smtClean="0">
                <a:cs typeface="B Nazanin" pitchFamily="2" charset="-78"/>
              </a:rPr>
              <a:t> .</a:t>
            </a:r>
          </a:p>
          <a:p>
            <a:pPr>
              <a:buNone/>
            </a:pPr>
            <a:r>
              <a:rPr lang="fa-IR" dirty="0" smtClean="0">
                <a:cs typeface="B Nazanin" pitchFamily="2" charset="-78"/>
              </a:rPr>
              <a:t>با استفاده از محیط های یادگیری می توان ایجاد دانش هدفمند را آسان کرد محیط هائی که در آنها :</a:t>
            </a:r>
            <a:endParaRPr lang="en-US" dirty="0" smtClean="0">
              <a:cs typeface="B Nazanin" pitchFamily="2" charset="-78"/>
            </a:endParaRPr>
          </a:p>
          <a:p>
            <a:pPr lvl="1"/>
            <a:r>
              <a:rPr lang="fa-IR" dirty="0" smtClean="0">
                <a:cs typeface="B Nazanin" pitchFamily="2" charset="-78"/>
              </a:rPr>
              <a:t>نمونه هائی از واقعیت بازسازی و عرضه می شود ، با نمایش پیچیدگی طبیعی دنیا ، از بیش از حد ساده کردن آموزش جلوگیری می شود</a:t>
            </a:r>
            <a:r>
              <a:rPr lang="en-US" dirty="0" smtClean="0">
                <a:cs typeface="B Nazanin" pitchFamily="2" charset="-78"/>
              </a:rPr>
              <a:t> .</a:t>
            </a:r>
          </a:p>
          <a:p>
            <a:pPr lvl="1"/>
            <a:r>
              <a:rPr lang="fa-IR" dirty="0" smtClean="0">
                <a:cs typeface="B Nazanin" pitchFamily="2" charset="-78"/>
              </a:rPr>
              <a:t>تکالیف اصیل و موثق به فراگیران داده شود ، تکالیفی که در بافت قرار می گیرد</a:t>
            </a:r>
            <a:r>
              <a:rPr lang="en-US" dirty="0" smtClean="0">
                <a:cs typeface="B Nazanin" pitchFamily="2" charset="-78"/>
              </a:rPr>
              <a:t> .</a:t>
            </a:r>
          </a:p>
          <a:p>
            <a:pPr lvl="1"/>
            <a:r>
              <a:rPr lang="fa-IR" dirty="0" smtClean="0">
                <a:cs typeface="B Nazanin" pitchFamily="2" charset="-78"/>
              </a:rPr>
              <a:t>تمرین های واکنشی برای فراگیران تهیه شود</a:t>
            </a:r>
            <a:r>
              <a:rPr lang="en-US" dirty="0" smtClean="0">
                <a:cs typeface="B Nazanin" pitchFamily="2" charset="-78"/>
              </a:rPr>
              <a:t> .</a:t>
            </a:r>
          </a:p>
          <a:p>
            <a:pPr lvl="1"/>
            <a:r>
              <a:rPr lang="fa-IR" dirty="0" smtClean="0">
                <a:cs typeface="B Nazanin" pitchFamily="2" charset="-78"/>
              </a:rPr>
              <a:t>امکان ایجاد و ساخت دانش وابسته به زمینه و بافت فراهم می شود</a:t>
            </a:r>
            <a:r>
              <a:rPr lang="en-US" dirty="0" smtClean="0">
                <a:cs typeface="B Nazanin" pitchFamily="2" charset="-78"/>
              </a:rPr>
              <a:t> .</a:t>
            </a:r>
          </a:p>
          <a:p>
            <a:pPr lvl="1"/>
            <a:r>
              <a:rPr lang="fa-IR" dirty="0" smtClean="0">
                <a:cs typeface="B Nazanin" pitchFamily="2" charset="-78"/>
              </a:rPr>
              <a:t>این امکان فراهم می شود که از طریق مذاکرات اجتماعی ، همگی در ایجاد دانش مشارکت نمایند</a:t>
            </a:r>
            <a:endParaRPr lang="en-US" dirty="0">
              <a:cs typeface="B Nazanin" pitchFamily="2" charset="-78"/>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8075240" cy="6141296"/>
          </a:xfrm>
        </p:spPr>
        <p:txBody>
          <a:bodyPr>
            <a:normAutofit fontScale="92500"/>
          </a:bodyPr>
          <a:lstStyle/>
          <a:p>
            <a:r>
              <a:rPr lang="fa-IR" b="1" dirty="0" smtClean="0">
                <a:solidFill>
                  <a:schemeClr val="accent1">
                    <a:lumMod val="75000"/>
                  </a:schemeClr>
                </a:solidFill>
                <a:cs typeface="B Nazanin" pitchFamily="2" charset="-78"/>
              </a:rPr>
              <a:t>محتوا و سازماندهی آن :</a:t>
            </a:r>
            <a:endParaRPr lang="en-US" b="1" dirty="0" smtClean="0">
              <a:solidFill>
                <a:schemeClr val="accent1">
                  <a:lumMod val="75000"/>
                </a:schemeClr>
              </a:solidFill>
              <a:cs typeface="B Nazanin" pitchFamily="2" charset="-78"/>
            </a:endParaRPr>
          </a:p>
          <a:p>
            <a:pPr algn="just"/>
            <a:r>
              <a:rPr lang="fa-IR" dirty="0" smtClean="0">
                <a:cs typeface="B Nazanin" pitchFamily="2" charset="-78"/>
              </a:rPr>
              <a:t>در رویکرد سازنده گرایی برخلاف رویکرد سنتی محتوای آموزشی از قبل تعیین نمی شود. محیط یادگیری ساختن گرا می تواند به جای محتوا، </a:t>
            </a:r>
          </a:p>
          <a:p>
            <a:pPr algn="just">
              <a:buNone/>
            </a:pPr>
            <a:r>
              <a:rPr lang="fa-IR" u="sng" dirty="0" smtClean="0">
                <a:cs typeface="B Nazanin" pitchFamily="2" charset="-78"/>
              </a:rPr>
              <a:t>مبتنی بر سئوال یا موضوع ، پروژه یا مسأله </a:t>
            </a:r>
            <a:r>
              <a:rPr lang="fa-IR" dirty="0" smtClean="0">
                <a:cs typeface="B Nazanin" pitchFamily="2" charset="-78"/>
              </a:rPr>
              <a:t>باشد. یادگیری </a:t>
            </a:r>
            <a:r>
              <a:rPr lang="fa-IR" u="sng" dirty="0" smtClean="0">
                <a:cs typeface="B Nazanin" pitchFamily="2" charset="-78"/>
              </a:rPr>
              <a:t>با سئوالی شروع می شود که پاسخهای نامشخص و متناقض دارد</a:t>
            </a:r>
            <a:r>
              <a:rPr lang="fa-IR" dirty="0" smtClean="0">
                <a:cs typeface="B Nazanin" pitchFamily="2" charset="-78"/>
              </a:rPr>
              <a:t> .</a:t>
            </a:r>
          </a:p>
          <a:p>
            <a:pPr algn="just">
              <a:buNone/>
            </a:pPr>
            <a:r>
              <a:rPr lang="fa-IR" dirty="0" smtClean="0">
                <a:cs typeface="B Nazanin" pitchFamily="2" charset="-78"/>
              </a:rPr>
              <a:t> </a:t>
            </a:r>
            <a:r>
              <a:rPr lang="fa-IR" u="sng" dirty="0" smtClean="0">
                <a:cs typeface="B Nazanin" pitchFamily="2" charset="-78"/>
              </a:rPr>
              <a:t>مسأله نباید به طور کامل ، بلکه باید به طور ناقص مطرح شود تا برخی جنبه های آن را شاگرد مشخص کند.</a:t>
            </a:r>
            <a:r>
              <a:rPr lang="fa-IR" dirty="0" smtClean="0">
                <a:cs typeface="B Nazanin" pitchFamily="2" charset="-78"/>
              </a:rPr>
              <a:t> </a:t>
            </a:r>
          </a:p>
          <a:p>
            <a:pPr algn="just">
              <a:buNone/>
            </a:pPr>
            <a:r>
              <a:rPr lang="fa-IR" u="sng" dirty="0" smtClean="0">
                <a:cs typeface="B Nazanin" pitchFamily="2" charset="-78"/>
              </a:rPr>
              <a:t>معمولاً روزنامه ها و مجلات مملو از مسائل هستند که نیاز مند حل هستند .</a:t>
            </a:r>
          </a:p>
          <a:p>
            <a:pPr algn="just"/>
            <a:r>
              <a:rPr lang="fa-IR" u="sng" dirty="0" smtClean="0">
                <a:cs typeface="B Nazanin" pitchFamily="2" charset="-78"/>
              </a:rPr>
              <a:t>محتوای برنامه بر پایه علایق دانش آموزان و یا دخالت موثر ایشان انتخاب می شود.</a:t>
            </a:r>
            <a:r>
              <a:rPr lang="fa-IR" dirty="0" smtClean="0">
                <a:cs typeface="B Nazanin" pitchFamily="2" charset="-78"/>
              </a:rPr>
              <a:t> </a:t>
            </a:r>
            <a:r>
              <a:rPr lang="fa-IR" u="sng" dirty="0" smtClean="0">
                <a:cs typeface="B Nazanin" pitchFamily="2" charset="-78"/>
              </a:rPr>
              <a:t>تأکید می شود که محتوا بايد توسط شخص دانش آموز انتظام یابد نه توسط دیگران</a:t>
            </a:r>
            <a:r>
              <a:rPr lang="fa-IR" dirty="0" smtClean="0">
                <a:cs typeface="B Nazanin" pitchFamily="2" charset="-78"/>
              </a:rPr>
              <a:t> برای او .</a:t>
            </a:r>
          </a:p>
          <a:p>
            <a:pPr algn="just"/>
            <a:r>
              <a:rPr lang="fa-IR" dirty="0" smtClean="0">
                <a:cs typeface="B Nazanin" pitchFamily="2" charset="-78"/>
              </a:rPr>
              <a:t> در این گونه برنامه ها مفاهیم وسعت و توالی منطقی جایگاه رفیع خود را از دست داده و جای خود را به مفهوم تلفیق و ترکیب داده است. </a:t>
            </a:r>
            <a:r>
              <a:rPr lang="fa-IR" u="sng" dirty="0" smtClean="0">
                <a:cs typeface="B Nazanin" pitchFamily="2" charset="-78"/>
              </a:rPr>
              <a:t>فراگیر در این برنامه ها یک نوع تمامیت و یگانگی را تجربه می کند.</a:t>
            </a:r>
          </a:p>
          <a:p>
            <a:pPr algn="just"/>
            <a:r>
              <a:rPr lang="fa-IR" dirty="0" smtClean="0">
                <a:cs typeface="B Nazanin" pitchFamily="2" charset="-78"/>
              </a:rPr>
              <a:t>بهترین برنامه سازماندهی در این رویکرد همان</a:t>
            </a:r>
            <a:r>
              <a:rPr lang="fa-IR" u="sng" dirty="0" smtClean="0">
                <a:cs typeface="B Nazanin" pitchFamily="2" charset="-78"/>
              </a:rPr>
              <a:t> سازماندهی فرا متني و فرارسانه اي است. فرامتن ها دارای ساختار غیرخطی هستند</a:t>
            </a:r>
            <a:r>
              <a:rPr lang="fa-IR" dirty="0" smtClean="0">
                <a:cs typeface="B Nazanin" pitchFamily="2" charset="-78"/>
              </a:rPr>
              <a:t> که از انعطاف پذیری بالائی برخوردار است.</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48680"/>
            <a:ext cx="7931224" cy="5925272"/>
          </a:xfrm>
        </p:spPr>
        <p:txBody>
          <a:bodyPr>
            <a:normAutofit/>
          </a:bodyPr>
          <a:lstStyle/>
          <a:p>
            <a:pPr algn="just"/>
            <a:r>
              <a:rPr lang="fa-IR" b="1" dirty="0" smtClean="0">
                <a:solidFill>
                  <a:schemeClr val="accent1">
                    <a:lumMod val="75000"/>
                  </a:schemeClr>
                </a:solidFill>
                <a:cs typeface="B Nazanin" pitchFamily="2" charset="-78"/>
              </a:rPr>
              <a:t>راهبردهاي یاددهی یادگیری:</a:t>
            </a:r>
            <a:endParaRPr lang="en-US" b="1" dirty="0" smtClean="0">
              <a:solidFill>
                <a:schemeClr val="accent1">
                  <a:lumMod val="75000"/>
                </a:schemeClr>
              </a:solidFill>
              <a:cs typeface="B Nazanin" pitchFamily="2" charset="-78"/>
            </a:endParaRPr>
          </a:p>
          <a:p>
            <a:pPr algn="just"/>
            <a:r>
              <a:rPr lang="fa-IR" dirty="0" smtClean="0">
                <a:cs typeface="B Nazanin" pitchFamily="2" charset="-78"/>
              </a:rPr>
              <a:t>به جاي شروع كردن آموزش با اصول كلي و تدريجاً كار روي كاربرد هاي آن ، </a:t>
            </a:r>
            <a:r>
              <a:rPr lang="fa-IR" u="sng" dirty="0" smtClean="0">
                <a:cs typeface="B Nazanin" pitchFamily="2" charset="-78"/>
              </a:rPr>
              <a:t>آموزش مي تواند با موارد خاص (تفسير مجموعه اي از مشاهدات يا داده هاي آموزشي ، تحليل يك مطالعه موردي، يا حل يك مسئله از جهان واقعي ) شروع شود.</a:t>
            </a:r>
            <a:r>
              <a:rPr lang="fa-IR" dirty="0" smtClean="0">
                <a:cs typeface="B Nazanin" pitchFamily="2" charset="-78"/>
              </a:rPr>
              <a:t> وقتي شاگردان اقدام به تحليل داده ها يا سناريوها و يا حل مسائل مي كنند ، </a:t>
            </a:r>
            <a:r>
              <a:rPr lang="fa-IR" u="sng" dirty="0" smtClean="0">
                <a:cs typeface="B Nazanin" pitchFamily="2" charset="-78"/>
              </a:rPr>
              <a:t>نياز به دانستن حقايق ، قواعد ، روش كارها و اصول راهنما ايجاد مي شود كه در اين صورت مي توان اين اطلاعات را به آنها ارائه كرد يا به آنها كمك كرد تا خود به اين اطلاعات دست يابند</a:t>
            </a:r>
            <a:r>
              <a:rPr lang="fa-IR" dirty="0" smtClean="0">
                <a:cs typeface="B Nazanin" pitchFamily="2" charset="-78"/>
              </a:rPr>
              <a:t> . اين رويكرد به يادگيري وآموزش را </a:t>
            </a:r>
            <a:r>
              <a:rPr lang="fa-IR" u="sng" dirty="0" smtClean="0">
                <a:cs typeface="B Nazanin" pitchFamily="2" charset="-78"/>
              </a:rPr>
              <a:t>استقرائي يا ساختن گرا</a:t>
            </a:r>
            <a:r>
              <a:rPr lang="fa-IR" dirty="0" smtClean="0">
                <a:cs typeface="B Nazanin" pitchFamily="2" charset="-78"/>
              </a:rPr>
              <a:t> ناميده اند كه مبتني بر اصل مقبول ساختن معناي واقعيت توسط شاگرد و نه جذب آن از معلم است. كه شامل روش هاي آموزشي </a:t>
            </a:r>
            <a:r>
              <a:rPr lang="fa-IR" u="sng" dirty="0" smtClean="0">
                <a:cs typeface="B Nazanin" pitchFamily="2" charset="-78"/>
              </a:rPr>
              <a:t>يادگيري مبتني بر پروژه و مورد ، يادگيري مساله محور و يادگيري اكتشافي است.</a:t>
            </a:r>
          </a:p>
          <a:p>
            <a:pPr algn="just"/>
            <a:r>
              <a:rPr lang="fa-IR" u="sng" dirty="0" smtClean="0">
                <a:cs typeface="B Nazanin" pitchFamily="2" charset="-78"/>
              </a:rPr>
              <a:t>در اغلب محيط هاي يادگيري ساختن گرا ، شاگردان اقدام به انجام كشف ، به تصوير در آوردن آنچه ياد گرفته اند، انديشيدن (گمانه زني ، فرضيه پردازي ، آزمون)، دستكاري محيط براي ساختن وآزمون نظريه ها و الگوها، تفكر در مورد آنچه انجام داده اند و آنچه از فعاليت ها آموخته اند، هستند .</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8A3BD168-47D6-41D5-90A1-97A40533646F}" type="slidenum">
              <a:rPr kumimoji="0" lang="ar-SA" altLang="en-US" sz="1400">
                <a:latin typeface="Arial Narrow" panose="020B0606020202030204" pitchFamily="34" charset="0"/>
              </a:rPr>
              <a:pPr>
                <a:spcBef>
                  <a:spcPct val="50000"/>
                </a:spcBef>
                <a:buClrTx/>
                <a:buSzTx/>
                <a:buFontTx/>
                <a:buNone/>
              </a:pPr>
              <a:t>5</a:t>
            </a:fld>
            <a:endParaRPr kumimoji="0" lang="en-US" altLang="en-US" sz="1400">
              <a:latin typeface="Arial Narrow" panose="020B0606020202030204" pitchFamily="34" charset="0"/>
            </a:endParaRPr>
          </a:p>
        </p:txBody>
      </p:sp>
      <p:sp>
        <p:nvSpPr>
          <p:cNvPr id="62466" name="Rectangle 2"/>
          <p:cNvSpPr>
            <a:spLocks noGrp="1" noChangeArrowheads="1"/>
          </p:cNvSpPr>
          <p:nvPr>
            <p:ph type="title"/>
          </p:nvPr>
        </p:nvSpPr>
        <p:spPr>
          <a:xfrm>
            <a:off x="323528" y="260648"/>
            <a:ext cx="7467600" cy="1143000"/>
          </a:xfrm>
        </p:spPr>
        <p:txBody>
          <a:bodyPr>
            <a:normAutofit fontScale="90000"/>
          </a:bodyPr>
          <a:lstStyle/>
          <a:p>
            <a:pPr algn="r" rtl="1">
              <a:defRPr/>
            </a:pPr>
            <a:r>
              <a:rPr lang="fa-IR" sz="7200" dirty="0" smtClean="0">
                <a:solidFill>
                  <a:schemeClr val="accent1"/>
                </a:solidFill>
                <a:cs typeface="B Nazanin" pitchFamily="2" charset="-78"/>
              </a:rPr>
              <a:t>جامع ترین تعریف</a:t>
            </a:r>
            <a:endParaRPr lang="en-US" sz="7200" dirty="0" smtClean="0">
              <a:solidFill>
                <a:schemeClr val="accent1"/>
              </a:solidFill>
              <a:cs typeface="B Nazanin" pitchFamily="2" charset="-78"/>
            </a:endParaRPr>
          </a:p>
        </p:txBody>
      </p:sp>
      <p:sp>
        <p:nvSpPr>
          <p:cNvPr id="62467" name="Rectangle 3"/>
          <p:cNvSpPr>
            <a:spLocks noGrp="1" noChangeArrowheads="1"/>
          </p:cNvSpPr>
          <p:nvPr>
            <p:ph type="body" idx="1"/>
          </p:nvPr>
        </p:nvSpPr>
        <p:spPr>
          <a:xfrm>
            <a:off x="827584" y="1772816"/>
            <a:ext cx="7416998" cy="3600400"/>
          </a:xfrm>
        </p:spPr>
        <p:txBody>
          <a:bodyPr>
            <a:normAutofit fontScale="92500"/>
          </a:bodyPr>
          <a:lstStyle/>
          <a:p>
            <a:pPr algn="justLow" rtl="1">
              <a:buFont typeface="Monotype Sorts" pitchFamily="2" charset="2"/>
              <a:buNone/>
              <a:defRPr/>
            </a:pPr>
            <a:r>
              <a:rPr lang="fa-IR" sz="4400" dirty="0" smtClean="0">
                <a:solidFill>
                  <a:srgbClr val="00B0F0"/>
                </a:solidFill>
                <a:cs typeface="B Nazanin" pitchFamily="2" charset="-78"/>
              </a:rPr>
              <a:t>هیلگارد و مارکوئیز: یادگیری عبارت است از:</a:t>
            </a:r>
          </a:p>
          <a:p>
            <a:pPr algn="justLow" rtl="1">
              <a:buFont typeface="Monotype Sorts" pitchFamily="2" charset="2"/>
              <a:buNone/>
              <a:defRPr/>
            </a:pPr>
            <a:r>
              <a:rPr lang="fa-IR" sz="4400" dirty="0" smtClean="0">
                <a:solidFill>
                  <a:srgbClr val="FFFF00"/>
                </a:solidFill>
                <a:cs typeface="B Nazanin" pitchFamily="2" charset="-78"/>
              </a:rPr>
              <a:t> </a:t>
            </a:r>
            <a:r>
              <a:rPr lang="fa-IR" sz="4400" dirty="0" smtClean="0">
                <a:cs typeface="B Nazanin" pitchFamily="2" charset="-78"/>
              </a:rPr>
              <a:t>فرایند تغییرات نسبتاً پایدار در رفتار بالقوه فرد براثر تجربه.</a:t>
            </a:r>
          </a:p>
          <a:p>
            <a:pPr algn="justLow" rtl="1">
              <a:buFont typeface="Monotype Sorts" pitchFamily="2" charset="2"/>
              <a:buNone/>
              <a:defRPr/>
            </a:pPr>
            <a:r>
              <a:rPr lang="fa-IR" sz="4400" dirty="0" smtClean="0">
                <a:solidFill>
                  <a:srgbClr val="FFFF00"/>
                </a:solidFill>
                <a:cs typeface="B Nazanin" pitchFamily="2" charset="-78"/>
              </a:rPr>
              <a:t> </a:t>
            </a:r>
            <a:r>
              <a:rPr lang="fa-IR" sz="4400" dirty="0" smtClean="0">
                <a:solidFill>
                  <a:srgbClr val="00B050"/>
                </a:solidFill>
                <a:cs typeface="B Nazanin" pitchFamily="2" charset="-78"/>
              </a:rPr>
              <a:t>جهت درک بیشتر تعریف به تحلیل مختصری از مفاهیم موجود در یاد گیری می پردازیم.</a:t>
            </a:r>
            <a:endParaRPr lang="en-US" sz="4400" dirty="0" smtClean="0">
              <a:solidFill>
                <a:srgbClr val="00B050"/>
              </a:solidFill>
              <a:cs typeface="B Nazanin" pitchFamily="2" charset="-78"/>
            </a:endParaRPr>
          </a:p>
        </p:txBody>
      </p:sp>
    </p:spTree>
    <p:extLst>
      <p:ext uri="{BB962C8B-B14F-4D97-AF65-F5344CB8AC3E}">
        <p14:creationId xmlns:p14="http://schemas.microsoft.com/office/powerpoint/2010/main" val="384202987"/>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8003232" cy="6141296"/>
          </a:xfrm>
        </p:spPr>
        <p:txBody>
          <a:bodyPr>
            <a:normAutofit fontScale="92500" lnSpcReduction="20000"/>
          </a:bodyPr>
          <a:lstStyle/>
          <a:p>
            <a:r>
              <a:rPr lang="fa-IR" b="1" dirty="0" smtClean="0">
                <a:solidFill>
                  <a:schemeClr val="accent1">
                    <a:lumMod val="75000"/>
                  </a:schemeClr>
                </a:solidFill>
                <a:cs typeface="B Nazanin" pitchFamily="2" charset="-78"/>
              </a:rPr>
              <a:t>توالی فعالیت ها</a:t>
            </a:r>
            <a:endParaRPr lang="en-US" b="1" dirty="0" smtClean="0">
              <a:solidFill>
                <a:schemeClr val="accent1">
                  <a:lumMod val="75000"/>
                </a:schemeClr>
              </a:solidFill>
              <a:cs typeface="B Nazanin" pitchFamily="2" charset="-78"/>
            </a:endParaRPr>
          </a:p>
          <a:p>
            <a:pPr algn="just"/>
            <a:r>
              <a:rPr lang="fa-IR" u="sng" dirty="0" smtClean="0">
                <a:cs typeface="B Nazanin" pitchFamily="2" charset="-78"/>
              </a:rPr>
              <a:t>موقعیت</a:t>
            </a:r>
            <a:r>
              <a:rPr lang="fa-IR" dirty="0" smtClean="0">
                <a:cs typeface="B Nazanin" pitchFamily="2" charset="-78"/>
              </a:rPr>
              <a:t>: طراحی بر اساس رویکرد سازنده گرایی با ارائه موقعیت یا یک دید کلی از موضوع درس شروع می شود. مربی باید بیان روشنی از آنچه انتظار دارد فراگیران یاد بگیرند را ارائه دهد. عنصر موقعیت در این توالی، یادگیری رسمی مدرسه را با یادگیری زندگی واقعی در زمینه های اجتماعی پیوند می زند.</a:t>
            </a:r>
            <a:endParaRPr lang="en-US" dirty="0" smtClean="0">
              <a:cs typeface="B Nazanin" pitchFamily="2" charset="-78"/>
            </a:endParaRPr>
          </a:p>
          <a:p>
            <a:pPr algn="just"/>
            <a:r>
              <a:rPr lang="fa-IR" u="sng" dirty="0" smtClean="0">
                <a:cs typeface="B Nazanin" pitchFamily="2" charset="-78"/>
              </a:rPr>
              <a:t>گروه بندی : </a:t>
            </a:r>
            <a:r>
              <a:rPr lang="fa-IR" dirty="0" smtClean="0">
                <a:cs typeface="B Nazanin" pitchFamily="2" charset="-78"/>
              </a:rPr>
              <a:t>در این مرحله مربی اقدام به گروه بندی دانش آموزان ، مواد و آرایش آنها می کند. هدف از عنصر گروهبندی اینست که چگونه دانش آموزان برای تفکر درباره ایجاد معنا درباره موضوع سازماندهی شوند.</a:t>
            </a:r>
            <a:endParaRPr lang="en-US" dirty="0" smtClean="0">
              <a:cs typeface="B Nazanin" pitchFamily="2" charset="-78"/>
            </a:endParaRPr>
          </a:p>
          <a:p>
            <a:pPr algn="just"/>
            <a:r>
              <a:rPr lang="fa-IR" u="sng" dirty="0" smtClean="0">
                <a:cs typeface="B Nazanin" pitchFamily="2" charset="-78"/>
              </a:rPr>
              <a:t>پل زدن</a:t>
            </a:r>
            <a:r>
              <a:rPr lang="fa-IR" dirty="0" smtClean="0">
                <a:cs typeface="B Nazanin" pitchFamily="2" charset="-78"/>
              </a:rPr>
              <a:t>: </a:t>
            </a:r>
            <a:r>
              <a:rPr lang="fa-IR" u="sng" dirty="0" smtClean="0">
                <a:cs typeface="B Nazanin" pitchFamily="2" charset="-78"/>
              </a:rPr>
              <a:t>مربی پس از گروه بندی فراگیران اقدام به پل زدن میان دانش قبلی فراگیر و یادگیری اخیر او می کند</a:t>
            </a:r>
            <a:r>
              <a:rPr lang="fa-IR" dirty="0" smtClean="0">
                <a:cs typeface="B Nazanin" pitchFamily="2" charset="-78"/>
              </a:rPr>
              <a:t>. البته در کل فرایند فراگیر به عنوان مرکز طراحی در نظر گرفته می شود نه مربی.</a:t>
            </a:r>
            <a:endParaRPr lang="en-US" dirty="0" smtClean="0">
              <a:cs typeface="B Nazanin" pitchFamily="2" charset="-78"/>
            </a:endParaRPr>
          </a:p>
          <a:p>
            <a:pPr algn="just"/>
            <a:r>
              <a:rPr lang="fa-IR" u="sng" dirty="0" smtClean="0">
                <a:cs typeface="B Nazanin" pitchFamily="2" charset="-78"/>
              </a:rPr>
              <a:t>تکلیف</a:t>
            </a:r>
            <a:r>
              <a:rPr lang="fa-IR" dirty="0" smtClean="0">
                <a:cs typeface="B Nazanin" pitchFamily="2" charset="-78"/>
              </a:rPr>
              <a:t>: تکلیف </a:t>
            </a:r>
            <a:r>
              <a:rPr lang="fa-IR" u="sng" dirty="0" smtClean="0">
                <a:cs typeface="B Nazanin" pitchFamily="2" charset="-78"/>
              </a:rPr>
              <a:t>به عنوان بخش مرکزی یا ستون طراحی درس </a:t>
            </a:r>
            <a:r>
              <a:rPr lang="fa-IR" dirty="0" smtClean="0">
                <a:cs typeface="B Nazanin" pitchFamily="2" charset="-78"/>
              </a:rPr>
              <a:t>براساس رویکرد سازنده گرایی است. در این مرحله مربی باید تکالیفی را که فراگیران قرار است انجام دهند را استادانه بسازد. </a:t>
            </a:r>
            <a:endParaRPr lang="en-US" dirty="0" smtClean="0">
              <a:cs typeface="B Nazanin" pitchFamily="2" charset="-78"/>
            </a:endParaRPr>
          </a:p>
          <a:p>
            <a:pPr algn="just"/>
            <a:r>
              <a:rPr lang="fa-IR" u="sng" dirty="0" smtClean="0">
                <a:cs typeface="B Nazanin" pitchFamily="2" charset="-78"/>
              </a:rPr>
              <a:t>نمایش</a:t>
            </a:r>
            <a:r>
              <a:rPr lang="fa-IR" dirty="0" smtClean="0">
                <a:cs typeface="B Nazanin" pitchFamily="2" charset="-78"/>
              </a:rPr>
              <a:t>: در این مرحله باید </a:t>
            </a:r>
            <a:r>
              <a:rPr lang="fa-IR" u="sng" dirty="0" smtClean="0">
                <a:cs typeface="B Nazanin" pitchFamily="2" charset="-78"/>
              </a:rPr>
              <a:t>فراگیران کارهای انجام دهند تا تفکر آنها درباره موضوع آشکار شود.</a:t>
            </a:r>
            <a:r>
              <a:rPr lang="fa-IR" dirty="0" smtClean="0">
                <a:cs typeface="B Nazanin" pitchFamily="2" charset="-78"/>
              </a:rPr>
              <a:t> مربی باید این امکان را برای فراگیر فراهم آورد که او د</a:t>
            </a:r>
            <a:r>
              <a:rPr lang="fa-IR" u="sng" dirty="0" smtClean="0">
                <a:cs typeface="B Nazanin" pitchFamily="2" charset="-78"/>
              </a:rPr>
              <a:t>رباره موضوع عملی را انجام دهد</a:t>
            </a:r>
            <a:r>
              <a:rPr lang="fa-IR" dirty="0" smtClean="0">
                <a:cs typeface="B Nazanin" pitchFamily="2" charset="-78"/>
              </a:rPr>
              <a:t> تا تفکرش درباره موضوع روشن شود.</a:t>
            </a:r>
            <a:endParaRPr lang="en-US" dirty="0" smtClean="0">
              <a:cs typeface="B Nazanin" pitchFamily="2" charset="-78"/>
            </a:endParaRPr>
          </a:p>
          <a:p>
            <a:pPr algn="just"/>
            <a:r>
              <a:rPr lang="fa-IR" u="sng" dirty="0" smtClean="0">
                <a:cs typeface="B Nazanin" pitchFamily="2" charset="-78"/>
              </a:rPr>
              <a:t>انعکاس</a:t>
            </a:r>
            <a:r>
              <a:rPr lang="fa-IR" dirty="0" smtClean="0">
                <a:cs typeface="B Nazanin" pitchFamily="2" charset="-78"/>
              </a:rPr>
              <a:t>: در این مرحله </a:t>
            </a:r>
            <a:r>
              <a:rPr lang="fa-IR" u="sng" dirty="0" smtClean="0">
                <a:cs typeface="B Nazanin" pitchFamily="2" charset="-78"/>
              </a:rPr>
              <a:t>مربی تفکر فردی و گروهی دانش آموزان را درباره موضوع آشکار و به آنها انعکاس می دهد</a:t>
            </a:r>
            <a:r>
              <a:rPr lang="fa-IR" dirty="0" smtClean="0">
                <a:cs typeface="B Nazanin" pitchFamily="2" charset="-78"/>
              </a:rPr>
              <a:t>.</a:t>
            </a:r>
            <a:endParaRPr lang="en-US" dirty="0">
              <a:cs typeface="B Nazanin" pitchFamily="2" charset="-78"/>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931224" cy="6141296"/>
          </a:xfrm>
        </p:spPr>
        <p:txBody>
          <a:bodyPr>
            <a:normAutofit lnSpcReduction="10000"/>
          </a:bodyPr>
          <a:lstStyle/>
          <a:p>
            <a:pPr algn="just"/>
            <a:r>
              <a:rPr lang="fa-IR" b="1" dirty="0" smtClean="0">
                <a:solidFill>
                  <a:schemeClr val="accent1">
                    <a:lumMod val="75000"/>
                  </a:schemeClr>
                </a:solidFill>
                <a:cs typeface="B Nazanin" pitchFamily="2" charset="-78"/>
              </a:rPr>
              <a:t>نقش معلم:</a:t>
            </a:r>
            <a:endParaRPr lang="en-US" b="1" dirty="0" smtClean="0">
              <a:solidFill>
                <a:schemeClr val="accent1">
                  <a:lumMod val="75000"/>
                </a:schemeClr>
              </a:solidFill>
              <a:cs typeface="B Nazanin" pitchFamily="2" charset="-78"/>
            </a:endParaRPr>
          </a:p>
          <a:p>
            <a:pPr lvl="0" algn="just"/>
            <a:r>
              <a:rPr lang="fa-IR" u="sng" dirty="0" smtClean="0">
                <a:cs typeface="B Nazanin" pitchFamily="2" charset="-78"/>
              </a:rPr>
              <a:t>ارائه دهنده</a:t>
            </a:r>
            <a:r>
              <a:rPr lang="fa-IR" dirty="0" smtClean="0">
                <a:cs typeface="B Nazanin" pitchFamily="2" charset="-78"/>
              </a:rPr>
              <a:t> : معلم كسي است كه </a:t>
            </a:r>
            <a:r>
              <a:rPr lang="fa-IR" u="sng" dirty="0" smtClean="0">
                <a:cs typeface="B Nazanin" pitchFamily="2" charset="-78"/>
              </a:rPr>
              <a:t>درباره امور گوناگون توضيح مي دهد، الگو ارائه مي كند و فعاليت هاي متعددي براي فراگيران عرضه مي دارد</a:t>
            </a:r>
            <a:r>
              <a:rPr lang="en-US" u="sng" dirty="0" smtClean="0">
                <a:cs typeface="B Nazanin" pitchFamily="2" charset="-78"/>
              </a:rPr>
              <a:t>.</a:t>
            </a:r>
            <a:endParaRPr lang="en-US" dirty="0" smtClean="0">
              <a:cs typeface="B Nazanin" pitchFamily="2" charset="-78"/>
            </a:endParaRPr>
          </a:p>
          <a:p>
            <a:pPr lvl="0" algn="just"/>
            <a:r>
              <a:rPr lang="fa-IR" u="sng" dirty="0" smtClean="0">
                <a:cs typeface="B Nazanin" pitchFamily="2" charset="-78"/>
              </a:rPr>
              <a:t>مشاهده كننده</a:t>
            </a:r>
            <a:r>
              <a:rPr lang="fa-IR" dirty="0" smtClean="0">
                <a:cs typeface="B Nazanin" pitchFamily="2" charset="-78"/>
              </a:rPr>
              <a:t> : معلم بايد در فعاليت هاي رسمي و غير رسمي آموزشي، پيش دانسته ها وباورهاي دانش آموز را بازشناسد، به نحو مطلوب با آنان به تعامل بپردازد و اختيارات يادگيري ويژه اي به آنان بدهد</a:t>
            </a:r>
            <a:r>
              <a:rPr lang="en-US" dirty="0" smtClean="0">
                <a:cs typeface="B Nazanin" pitchFamily="2" charset="-78"/>
              </a:rPr>
              <a:t> .</a:t>
            </a:r>
          </a:p>
          <a:p>
            <a:pPr lvl="0" algn="just"/>
            <a:r>
              <a:rPr lang="fa-IR" u="sng" dirty="0" smtClean="0">
                <a:cs typeface="B Nazanin" pitchFamily="2" charset="-78"/>
              </a:rPr>
              <a:t>سوال كننده و ارائه دهنده مسئله</a:t>
            </a:r>
            <a:r>
              <a:rPr lang="en-US" dirty="0" smtClean="0">
                <a:cs typeface="B Nazanin" pitchFamily="2" charset="-78"/>
              </a:rPr>
              <a:t> : </a:t>
            </a:r>
            <a:r>
              <a:rPr lang="fa-IR" dirty="0" smtClean="0">
                <a:cs typeface="B Nazanin" pitchFamily="2" charset="-78"/>
              </a:rPr>
              <a:t>معلم بايد دانش آموزان را براي ايده سازي هدايت كند و انگيزه لازم را براي مفهوم سازي در آنان ايجاد كند</a:t>
            </a:r>
            <a:r>
              <a:rPr lang="en-US" dirty="0" smtClean="0">
                <a:cs typeface="B Nazanin" pitchFamily="2" charset="-78"/>
              </a:rPr>
              <a:t>.</a:t>
            </a:r>
          </a:p>
          <a:p>
            <a:pPr lvl="0" algn="just"/>
            <a:r>
              <a:rPr lang="fa-IR" u="sng" dirty="0" smtClean="0">
                <a:cs typeface="B Nazanin" pitchFamily="2" charset="-78"/>
              </a:rPr>
              <a:t>سازماندهنده محيط:</a:t>
            </a:r>
            <a:r>
              <a:rPr lang="fa-IR" dirty="0" smtClean="0">
                <a:cs typeface="B Nazanin" pitchFamily="2" charset="-78"/>
              </a:rPr>
              <a:t> معلم بايد با آگاهي از ديدگاههاي دانش آموزان ، </a:t>
            </a:r>
            <a:r>
              <a:rPr lang="fa-IR" u="sng" dirty="0" smtClean="0">
                <a:cs typeface="B Nazanin" pitchFamily="2" charset="-78"/>
              </a:rPr>
              <a:t>محيط را براي تجربه اندوزي آنان آماده كند ، همچنين بايد اجازه كاوش به آنان داده شود</a:t>
            </a:r>
            <a:r>
              <a:rPr lang="en-US" dirty="0" smtClean="0">
                <a:cs typeface="B Nazanin" pitchFamily="2" charset="-78"/>
              </a:rPr>
              <a:t>.</a:t>
            </a:r>
          </a:p>
          <a:p>
            <a:pPr lvl="0" algn="just"/>
            <a:r>
              <a:rPr lang="fa-IR" u="sng" dirty="0" smtClean="0">
                <a:cs typeface="B Nazanin" pitchFamily="2" charset="-78"/>
              </a:rPr>
              <a:t>هماهنگ كننده روابط عمومي:</a:t>
            </a:r>
            <a:r>
              <a:rPr lang="fa-IR" dirty="0" smtClean="0">
                <a:cs typeface="B Nazanin" pitchFamily="2" charset="-78"/>
              </a:rPr>
              <a:t> مربي كسي است كه </a:t>
            </a:r>
            <a:r>
              <a:rPr lang="fa-IR" u="sng" dirty="0" smtClean="0">
                <a:cs typeface="B Nazanin" pitchFamily="2" charset="-78"/>
              </a:rPr>
              <a:t>همياري براي بهبود روابط انساني و تحمل ديدگاههاي گوناگون</a:t>
            </a:r>
            <a:r>
              <a:rPr lang="fa-IR" dirty="0" smtClean="0">
                <a:cs typeface="B Nazanin" pitchFamily="2" charset="-78"/>
              </a:rPr>
              <a:t> در ميان دانش آموزان را تشويق كند</a:t>
            </a:r>
            <a:r>
              <a:rPr lang="en-US" dirty="0" smtClean="0">
                <a:cs typeface="B Nazanin" pitchFamily="2" charset="-78"/>
              </a:rPr>
              <a:t>.</a:t>
            </a:r>
          </a:p>
          <a:p>
            <a:pPr lvl="0" algn="just"/>
            <a:r>
              <a:rPr lang="fa-IR" u="sng" dirty="0" smtClean="0">
                <a:cs typeface="B Nazanin" pitchFamily="2" charset="-78"/>
              </a:rPr>
              <a:t>مستندساز يادگيري :</a:t>
            </a:r>
            <a:r>
              <a:rPr lang="fa-IR" dirty="0" smtClean="0">
                <a:cs typeface="B Nazanin" pitchFamily="2" charset="-78"/>
              </a:rPr>
              <a:t> </a:t>
            </a:r>
            <a:r>
              <a:rPr lang="fa-IR" u="sng" dirty="0" smtClean="0">
                <a:cs typeface="B Nazanin" pitchFamily="2" charset="-78"/>
              </a:rPr>
              <a:t>معلم بايد ميزان اثر گذاري تمرين هاي ارائه شده براي دانش سازي را بسنجد و انتظارات به وجود آمده را بررسي كند</a:t>
            </a:r>
            <a:r>
              <a:rPr lang="en-US" u="sng" dirty="0" smtClean="0">
                <a:cs typeface="B Nazanin" pitchFamily="2" charset="-78"/>
              </a:rPr>
              <a:t>.</a:t>
            </a:r>
            <a:endParaRPr lang="en-US" dirty="0" smtClean="0">
              <a:cs typeface="B Nazanin" pitchFamily="2" charset="-78"/>
            </a:endParaRPr>
          </a:p>
          <a:p>
            <a:pPr algn="just"/>
            <a:r>
              <a:rPr lang="fa-IR" u="sng" dirty="0" smtClean="0">
                <a:cs typeface="B Nazanin" pitchFamily="2" charset="-78"/>
              </a:rPr>
              <a:t>نظريه پرداز:</a:t>
            </a:r>
            <a:r>
              <a:rPr lang="fa-IR" dirty="0" smtClean="0">
                <a:cs typeface="B Nazanin" pitchFamily="2" charset="-78"/>
              </a:rPr>
              <a:t> معلم در حين فعاليت هاي خود </a:t>
            </a:r>
            <a:r>
              <a:rPr lang="fa-IR" u="sng" dirty="0" smtClean="0">
                <a:cs typeface="B Nazanin" pitchFamily="2" charset="-78"/>
              </a:rPr>
              <a:t>، دانش آموزان را ياري مي دهد</a:t>
            </a:r>
            <a:r>
              <a:rPr lang="fa-IR" dirty="0" smtClean="0">
                <a:cs typeface="B Nazanin" pitchFamily="2" charset="-78"/>
              </a:rPr>
              <a:t> </a:t>
            </a:r>
            <a:r>
              <a:rPr lang="fa-IR" u="sng" dirty="0" smtClean="0">
                <a:cs typeface="B Nazanin" pitchFamily="2" charset="-78"/>
              </a:rPr>
              <a:t>تابين دو يا چند فكر ارتباط برقرار كنند و الگوهاي معنادار بسازند</a:t>
            </a:r>
            <a:r>
              <a:rPr lang="fa-IR" dirty="0" smtClean="0">
                <a:cs typeface="B Nazanin" pitchFamily="2" charset="-78"/>
              </a:rPr>
              <a:t> .</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48680"/>
            <a:ext cx="7467600" cy="5925272"/>
          </a:xfrm>
        </p:spPr>
        <p:txBody>
          <a:bodyPr>
            <a:normAutofit/>
          </a:bodyPr>
          <a:lstStyle/>
          <a:p>
            <a:pPr algn="just"/>
            <a:r>
              <a:rPr lang="fa-IR" b="1" dirty="0" smtClean="0">
                <a:solidFill>
                  <a:schemeClr val="accent1">
                    <a:lumMod val="75000"/>
                  </a:schemeClr>
                </a:solidFill>
                <a:cs typeface="B Nazanin" pitchFamily="2" charset="-78"/>
              </a:rPr>
              <a:t>نقش یادگیرنده</a:t>
            </a:r>
            <a:endParaRPr lang="en-US" b="1" dirty="0" smtClean="0">
              <a:solidFill>
                <a:schemeClr val="accent1">
                  <a:lumMod val="75000"/>
                </a:schemeClr>
              </a:solidFill>
              <a:cs typeface="B Nazanin" pitchFamily="2" charset="-78"/>
            </a:endParaRPr>
          </a:p>
          <a:p>
            <a:pPr algn="just"/>
            <a:r>
              <a:rPr lang="fa-IR" dirty="0" smtClean="0">
                <a:cs typeface="B Nazanin" pitchFamily="2" charset="-78"/>
              </a:rPr>
              <a:t>دیدگاه سازنده گرایی ، </a:t>
            </a:r>
            <a:r>
              <a:rPr lang="fa-IR" u="sng" dirty="0" smtClean="0">
                <a:cs typeface="B Nazanin" pitchFamily="2" charset="-78"/>
              </a:rPr>
              <a:t>فرد را دانشمندی بالفعل تلقی می کند که فعالانه دانش را می سازد و مطابق تجربه، علاقه ها، عقاید و هدف های خود، دنیا را درک می کند.</a:t>
            </a:r>
            <a:r>
              <a:rPr lang="fa-IR" dirty="0" smtClean="0">
                <a:cs typeface="B Nazanin" pitchFamily="2" charset="-78"/>
              </a:rPr>
              <a:t> </a:t>
            </a:r>
            <a:r>
              <a:rPr lang="fa-IR" u="sng" dirty="0" smtClean="0">
                <a:cs typeface="B Nazanin" pitchFamily="2" charset="-78"/>
              </a:rPr>
              <a:t>یادگیرنده اطلاعات را ذخیره نمی کند، بلکه به طور مداوم دریافت های درونی اش را مورد آزمون قرار می دهد تا ساختار مناسبی از دانش را به وجود آورد.</a:t>
            </a:r>
            <a:endParaRPr lang="en-US" dirty="0">
              <a:cs typeface="B Nazanin" pitchFamily="2" charset="-78"/>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60648"/>
            <a:ext cx="8291264" cy="6408712"/>
          </a:xfrm>
        </p:spPr>
        <p:txBody>
          <a:bodyPr>
            <a:normAutofit fontScale="92500" lnSpcReduction="20000"/>
          </a:bodyPr>
          <a:lstStyle/>
          <a:p>
            <a:pPr algn="just"/>
            <a:r>
              <a:rPr lang="fa-IR" b="1" dirty="0" smtClean="0">
                <a:solidFill>
                  <a:schemeClr val="accent1">
                    <a:lumMod val="75000"/>
                  </a:schemeClr>
                </a:solidFill>
                <a:cs typeface="B Nazanin" pitchFamily="2" charset="-78"/>
              </a:rPr>
              <a:t>محیط ، مواد و منابع</a:t>
            </a:r>
            <a:endParaRPr lang="en-US" b="1" dirty="0" smtClean="0">
              <a:solidFill>
                <a:schemeClr val="accent1">
                  <a:lumMod val="75000"/>
                </a:schemeClr>
              </a:solidFill>
              <a:cs typeface="B Nazanin" pitchFamily="2" charset="-78"/>
            </a:endParaRPr>
          </a:p>
          <a:p>
            <a:pPr algn="just">
              <a:buNone/>
            </a:pPr>
            <a:r>
              <a:rPr lang="fa-IR" dirty="0" smtClean="0">
                <a:cs typeface="B Nazanin" pitchFamily="2" charset="-78"/>
              </a:rPr>
              <a:t>محیط یادگیری باید برای پاسخگویی به مسئله و تحقیق و اکتشاف برای حل و اثبات آن آماده شود. </a:t>
            </a:r>
            <a:r>
              <a:rPr lang="fa-IR" u="sng" dirty="0" smtClean="0">
                <a:cs typeface="B Nazanin" pitchFamily="2" charset="-78"/>
              </a:rPr>
              <a:t>در این الگو مسئله به عنوان هسته محیط یادگیری است که منابع و پشتیبانی هایی برای حل آن باید موجود باشند.</a:t>
            </a:r>
          </a:p>
          <a:p>
            <a:pPr algn="just"/>
            <a:r>
              <a:rPr lang="fa-IR" u="sng" dirty="0" smtClean="0">
                <a:cs typeface="B Nazanin" pitchFamily="2" charset="-78"/>
              </a:rPr>
              <a:t>فضای کار روی مسئله:</a:t>
            </a:r>
            <a:r>
              <a:rPr lang="fa-IR" dirty="0" smtClean="0">
                <a:cs typeface="B Nazanin" pitchFamily="2" charset="-78"/>
              </a:rPr>
              <a:t> شاگردان برای فعال بودن ، باید چیزی را دستکاری کنند، محصولی را بسازند ، عواملی را تغییر دهند، تصمیم بگیرند و روی محیط به نحوی تاثیر بگذارند. فضای کار روی مسئله، اشیا ، علامتها و ابزار لازم برای دستکاری محیط را فراهم می آورد.</a:t>
            </a:r>
            <a:endParaRPr lang="en-US" dirty="0" smtClean="0">
              <a:cs typeface="B Nazanin" pitchFamily="2" charset="-78"/>
            </a:endParaRPr>
          </a:p>
          <a:p>
            <a:pPr algn="just"/>
            <a:r>
              <a:rPr lang="fa-IR" u="sng" dirty="0" smtClean="0">
                <a:cs typeface="B Nazanin" pitchFamily="2" charset="-78"/>
              </a:rPr>
              <a:t>موارد مربوط: </a:t>
            </a:r>
            <a:r>
              <a:rPr lang="fa-IR" dirty="0" smtClean="0">
                <a:cs typeface="B Nazanin" pitchFamily="2" charset="-78"/>
              </a:rPr>
              <a:t>وقتی افراد مسئله یا موقعیتی را تجربه می کنند که آن را درک نمی کنند، باید داستانها و مسائلی درباره موقعیت های مشابه گفته شود تا از آن برای حل مسئله جاری خود کمک بگیرند. </a:t>
            </a:r>
            <a:endParaRPr lang="en-US" dirty="0" smtClean="0">
              <a:cs typeface="B Nazanin" pitchFamily="2" charset="-78"/>
            </a:endParaRPr>
          </a:p>
          <a:p>
            <a:pPr algn="just"/>
            <a:r>
              <a:rPr lang="fa-IR" u="sng" dirty="0" smtClean="0">
                <a:cs typeface="B Nazanin" pitchFamily="2" charset="-78"/>
              </a:rPr>
              <a:t>منابع اطلاعاتی:</a:t>
            </a:r>
            <a:r>
              <a:rPr lang="fa-IR" dirty="0" smtClean="0">
                <a:cs typeface="B Nazanin" pitchFamily="2" charset="-78"/>
              </a:rPr>
              <a:t> شاگردان برای تفحص درباره مسائل ، نیازمند اطلاعاتی در مورد آنها هستند تا بتوانند الگوهای ذهنی خود را بسازند و فرضیه ها را شکل دهند و همین امر منجر به دستکاری در فضای مسئله می باشد. این منابع شامل کتابها ، نقشه ها ، منابع صوتی ، ویدئوئی و نقاشی های متحرک است که به شاگرد برای درک مسئله و اصول آن کمک می کند.</a:t>
            </a:r>
          </a:p>
          <a:p>
            <a:pPr algn="just"/>
            <a:r>
              <a:rPr lang="fa-IR" u="sng" dirty="0" smtClean="0">
                <a:cs typeface="B Nazanin" pitchFamily="2" charset="-78"/>
              </a:rPr>
              <a:t>ابزارهای شناختی:</a:t>
            </a:r>
            <a:r>
              <a:rPr lang="fa-IR" dirty="0" smtClean="0">
                <a:cs typeface="B Nazanin" pitchFamily="2" charset="-78"/>
              </a:rPr>
              <a:t> ابزارهای شناختی همان ابزارهای قابل تعمیم رایانه ای است که به منظور ایجاد و تسهیل پردازش شناختی به کار می رود. ابزارهای هوشمندانه برای بازنمایی ، سازماندهی ، خودکار کردن یا پشتیبانی مهارت های تفکر به کار می روند. </a:t>
            </a:r>
            <a:endParaRPr lang="en-US" dirty="0" smtClean="0">
              <a:cs typeface="B Nazanin" pitchFamily="2" charset="-78"/>
            </a:endParaRPr>
          </a:p>
          <a:p>
            <a:pPr algn="just"/>
            <a:r>
              <a:rPr lang="fa-IR" u="sng" dirty="0" smtClean="0">
                <a:cs typeface="B Nazanin" pitchFamily="2" charset="-78"/>
              </a:rPr>
              <a:t>ابزارهای مباحثه/ همکاری:</a:t>
            </a:r>
            <a:r>
              <a:rPr lang="fa-IR" dirty="0" smtClean="0">
                <a:cs typeface="B Nazanin" pitchFamily="2" charset="-78"/>
              </a:rPr>
              <a:t> مسائل وقتی گشوده می شود که گروههایی برای ایجاد درک مشترکی از یک مسئله تلاش و نیروی خود را بر حل مسئله متمرکز کنند. اخیرا شبکه های رایانه ای با توسعه امکانات موجب پشتیبانی از مجموعه گفتگوکنندگان از طریق انواع کنفرانس های رایانه ای شده است.</a:t>
            </a:r>
            <a:endParaRPr lang="en-US" dirty="0" smtClean="0">
              <a:cs typeface="B Nazanin" pitchFamily="2" charset="-78"/>
            </a:endParaRPr>
          </a:p>
          <a:p>
            <a:pPr algn="just"/>
            <a:endParaRPr lang="en-US" dirty="0" smtClean="0">
              <a:cs typeface="B Nazanin" pitchFamily="2" charset="-78"/>
            </a:endParaRPr>
          </a:p>
          <a:p>
            <a:pPr algn="just"/>
            <a:endParaRPr lang="en-US" dirty="0">
              <a:cs typeface="B Nazanin" pitchFamily="2" charset="-78"/>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48680"/>
            <a:ext cx="8147248" cy="5925272"/>
          </a:xfrm>
        </p:spPr>
        <p:txBody>
          <a:bodyPr>
            <a:normAutofit/>
          </a:bodyPr>
          <a:lstStyle/>
          <a:p>
            <a:pPr algn="just"/>
            <a:r>
              <a:rPr lang="fa-IR" b="1" dirty="0" smtClean="0">
                <a:solidFill>
                  <a:schemeClr val="accent1">
                    <a:lumMod val="75000"/>
                  </a:schemeClr>
                </a:solidFill>
                <a:cs typeface="B Nazanin" pitchFamily="2" charset="-78"/>
              </a:rPr>
              <a:t>ارزشيابي:</a:t>
            </a:r>
            <a:endParaRPr lang="en-US" b="1" dirty="0" smtClean="0">
              <a:solidFill>
                <a:schemeClr val="accent1">
                  <a:lumMod val="75000"/>
                </a:schemeClr>
              </a:solidFill>
              <a:cs typeface="B Nazanin" pitchFamily="2" charset="-78"/>
            </a:endParaRPr>
          </a:p>
          <a:p>
            <a:pPr algn="just"/>
            <a:r>
              <a:rPr lang="fa-IR" u="sng" dirty="0" smtClean="0">
                <a:cs typeface="B Nazanin" pitchFamily="2" charset="-78"/>
              </a:rPr>
              <a:t>در يادگيري مساله محور تنها سنجش بازده يادگيري مد نظر نيست بلكه فرايند يادگيري نيز از اهميت بالايي برخوردار است .</a:t>
            </a:r>
            <a:endParaRPr lang="en-US" dirty="0" smtClean="0">
              <a:cs typeface="B Nazanin" pitchFamily="2" charset="-78"/>
            </a:endParaRPr>
          </a:p>
          <a:p>
            <a:pPr algn="just"/>
            <a:r>
              <a:rPr lang="fa-IR" dirty="0" smtClean="0">
                <a:cs typeface="B Nazanin" pitchFamily="2" charset="-78"/>
              </a:rPr>
              <a:t>الگوهاي سنجش اصيل و قضاوتي كه در محيط هاي يادگيري ساختن گرا استفاده مي شود مشتمل بر روش هاي </a:t>
            </a:r>
            <a:r>
              <a:rPr lang="fa-IR" u="sng" dirty="0" smtClean="0">
                <a:cs typeface="B Nazanin" pitchFamily="2" charset="-78"/>
              </a:rPr>
              <a:t>ارزشيابي مبتني بر عملکرد، آزمونهاي كتاب باز ، ارزشيابي همتايان، گزارش هاي موردي كتبي، كارپوشه و خود ارزشيابي است.</a:t>
            </a:r>
            <a:r>
              <a:rPr lang="fa-IR" dirty="0" smtClean="0">
                <a:cs typeface="B Nazanin" pitchFamily="2" charset="-78"/>
              </a:rPr>
              <a:t> </a:t>
            </a:r>
            <a:endParaRPr lang="en-US" dirty="0">
              <a:cs typeface="B Nazanin" pitchFamily="2" charset="-78"/>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23528" y="332656"/>
            <a:ext cx="8496944" cy="6336704"/>
          </a:xfrm>
        </p:spPr>
        <p:txBody>
          <a:bodyPr>
            <a:normAutofit/>
          </a:bodyPr>
          <a:lstStyle/>
          <a:p>
            <a:pPr algn="just">
              <a:buNone/>
            </a:pPr>
            <a:r>
              <a:rPr lang="fa-IR" b="1" dirty="0" smtClean="0">
                <a:cs typeface="B Nazanin" pitchFamily="2" charset="-78"/>
              </a:rPr>
              <a:t>چک لیست اصول ساختن گرايي در طراحي آموزشي</a:t>
            </a:r>
            <a:endParaRPr lang="fa-IR" dirty="0" smtClean="0">
              <a:cs typeface="B Nazanin" pitchFamily="2" charset="-78"/>
            </a:endParaRPr>
          </a:p>
          <a:p>
            <a:pPr algn="just"/>
            <a:r>
              <a:rPr lang="fa-IR" b="1" dirty="0" smtClean="0">
                <a:cs typeface="B Nazanin" pitchFamily="2" charset="-78"/>
              </a:rPr>
              <a:t>   اهداف                                                   </a:t>
            </a:r>
          </a:p>
          <a:p>
            <a:pPr algn="just">
              <a:buNone/>
            </a:pPr>
            <a:r>
              <a:rPr lang="fa-IR" dirty="0" smtClean="0">
                <a:cs typeface="B Nazanin" pitchFamily="2" charset="-78"/>
              </a:rPr>
              <a:t>خيلي زياد       زياد     متوسط    كم    خيلي كم   ا صلا   </a:t>
            </a:r>
          </a:p>
          <a:p>
            <a:pPr algn="just">
              <a:buNone/>
            </a:pPr>
            <a:r>
              <a:rPr lang="fa-IR" dirty="0" smtClean="0">
                <a:cs typeface="B Nazanin" pitchFamily="2" charset="-78"/>
              </a:rPr>
              <a:t>در اين برنا مه آموزشي تا چه ميزان...                        </a:t>
            </a:r>
          </a:p>
          <a:p>
            <a:pPr algn="just"/>
            <a:r>
              <a:rPr lang="fa-IR" dirty="0" smtClean="0">
                <a:cs typeface="B Nazanin" pitchFamily="2" charset="-78"/>
              </a:rPr>
              <a:t>اهداف يادگيري به صورت يك چشم انداز يا تصوير كلي بيان شده اند؟                 </a:t>
            </a:r>
          </a:p>
          <a:p>
            <a:pPr algn="just"/>
            <a:r>
              <a:rPr lang="fa-IR" dirty="0" smtClean="0">
                <a:cs typeface="B Nazanin" pitchFamily="2" charset="-78"/>
              </a:rPr>
              <a:t>در تعيين اهداف يادگيري از معيارهاي زندگي واقعي استفاده شده است؟</a:t>
            </a:r>
          </a:p>
          <a:p>
            <a:pPr algn="just"/>
            <a:r>
              <a:rPr lang="fa-IR" dirty="0" smtClean="0">
                <a:cs typeface="B Nazanin" pitchFamily="2" charset="-78"/>
              </a:rPr>
              <a:t>اهداف بر فرايند يادگيري بيشتر از نتايج يادگيري تاكيد مي كنند ؟</a:t>
            </a:r>
          </a:p>
          <a:p>
            <a:pPr algn="just"/>
            <a:r>
              <a:rPr lang="fa-IR" dirty="0" smtClean="0">
                <a:cs typeface="B Nazanin" pitchFamily="2" charset="-78"/>
              </a:rPr>
              <a:t>در بيان اهداف به رشد استعداد هاي بالقوه(استدلال ، تفكر انتقادي، حل مسئله) اهميت داده شده است؟</a:t>
            </a:r>
            <a:r>
              <a:rPr lang="fa-IR" b="1" dirty="0" smtClean="0"/>
              <a:t> </a:t>
            </a:r>
            <a:endParaRPr lang="fa-IR"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76672"/>
            <a:ext cx="7931224" cy="5997280"/>
          </a:xfrm>
        </p:spPr>
        <p:txBody>
          <a:bodyPr>
            <a:normAutofit lnSpcReduction="10000"/>
          </a:bodyPr>
          <a:lstStyle/>
          <a:p>
            <a:r>
              <a:rPr lang="fa-IR" b="1" dirty="0" smtClean="0">
                <a:cs typeface="B Nazanin" pitchFamily="2" charset="-78"/>
              </a:rPr>
              <a:t>محتوا و سازماندهي آن                                  </a:t>
            </a:r>
          </a:p>
          <a:p>
            <a:pPr>
              <a:buNone/>
            </a:pPr>
            <a:r>
              <a:rPr lang="fa-IR" dirty="0" smtClean="0">
                <a:cs typeface="B Nazanin" pitchFamily="2" charset="-78"/>
              </a:rPr>
              <a:t>خيلي زياد    زياد    متوسط   كم    خيلي كم    ا صلا   </a:t>
            </a:r>
          </a:p>
          <a:p>
            <a:pPr>
              <a:buNone/>
            </a:pPr>
            <a:r>
              <a:rPr lang="fa-IR" dirty="0" smtClean="0">
                <a:cs typeface="B Nazanin" pitchFamily="2" charset="-78"/>
              </a:rPr>
              <a:t>  در اين برنا مه آموزشي تا چه ميزان...</a:t>
            </a:r>
          </a:p>
          <a:p>
            <a:r>
              <a:rPr lang="fa-IR" dirty="0" smtClean="0">
                <a:cs typeface="B Nazanin" pitchFamily="2" charset="-78"/>
              </a:rPr>
              <a:t>به جاي يك محتواي مشخص از محتواهاي متعدد استفاده شده است؟</a:t>
            </a:r>
          </a:p>
          <a:p>
            <a:r>
              <a:rPr lang="fa-IR" dirty="0" smtClean="0">
                <a:cs typeface="B Nazanin" pitchFamily="2" charset="-78"/>
              </a:rPr>
              <a:t>مثال ها ونمونه ها به مسائل زندگي واقعي نزديك هستند؟ </a:t>
            </a:r>
          </a:p>
          <a:p>
            <a:r>
              <a:rPr lang="fa-IR" dirty="0" smtClean="0">
                <a:cs typeface="B Nazanin" pitchFamily="2" charset="-78"/>
              </a:rPr>
              <a:t>محتوا و مسائل در سطح كمي پيچيده تر از ساخت شناختي دانشجويان بيان شده است؟</a:t>
            </a:r>
          </a:p>
          <a:p>
            <a:r>
              <a:rPr lang="fa-IR" dirty="0" smtClean="0">
                <a:cs typeface="B Nazanin" pitchFamily="2" charset="-78"/>
              </a:rPr>
              <a:t>محتوا توسط فراگيران و استاد تعيين و طراحي شده است؟</a:t>
            </a:r>
          </a:p>
          <a:p>
            <a:r>
              <a:rPr lang="fa-IR" dirty="0" smtClean="0">
                <a:cs typeface="B Nazanin" pitchFamily="2" charset="-78"/>
              </a:rPr>
              <a:t>از محتواهاي قابل انتخاب توسط فراگير استفاده شده است؟</a:t>
            </a:r>
          </a:p>
          <a:p>
            <a:r>
              <a:rPr lang="fa-IR" dirty="0" smtClean="0">
                <a:cs typeface="B Nazanin" pitchFamily="2" charset="-78"/>
              </a:rPr>
              <a:t>بيشتر بر فرايند پيدايش قواعد و فرمول هاي رياضي تاكيد شده است تا صرف حفظ كردن آنها ؟  </a:t>
            </a:r>
          </a:p>
          <a:p>
            <a:r>
              <a:rPr lang="fa-IR" dirty="0" smtClean="0">
                <a:cs typeface="B Nazanin" pitchFamily="2" charset="-78"/>
              </a:rPr>
              <a:t>موضوعات در سي به صورت تلفيقي با ديگر دروس ارائه شده است؟ </a:t>
            </a:r>
          </a:p>
          <a:p>
            <a:r>
              <a:rPr lang="fa-IR" dirty="0" smtClean="0">
                <a:cs typeface="B Nazanin" pitchFamily="2" charset="-78"/>
              </a:rPr>
              <a:t>ازتنوع سازماندهي محتوا براي انتخاب دانشجو استفاده شده است؟</a:t>
            </a:r>
          </a:p>
          <a:p>
            <a:r>
              <a:rPr lang="fa-IR" dirty="0" smtClean="0">
                <a:cs typeface="B Nazanin" pitchFamily="2" charset="-78"/>
              </a:rPr>
              <a:t>از توالي فرامتني استفاده شده است كه شاگرد هر طوري كه بخواهد پيش برود؟</a:t>
            </a:r>
          </a:p>
          <a:p>
            <a:r>
              <a:rPr lang="fa-IR" dirty="0" smtClean="0">
                <a:cs typeface="B Nazanin" pitchFamily="2" charset="-78"/>
              </a:rPr>
              <a:t>مسائل و محتوا به صورت نا تمام و بدون ساختار ارائه شده است؟            </a:t>
            </a: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76672"/>
            <a:ext cx="7931224" cy="5997280"/>
          </a:xfrm>
        </p:spPr>
        <p:txBody>
          <a:bodyPr>
            <a:normAutofit/>
          </a:bodyPr>
          <a:lstStyle/>
          <a:p>
            <a:pPr algn="just"/>
            <a:r>
              <a:rPr lang="fa-IR" b="1" dirty="0" smtClean="0">
                <a:cs typeface="B Nazanin" pitchFamily="2" charset="-78"/>
              </a:rPr>
              <a:t>تجارب يادگيري                                                          </a:t>
            </a:r>
          </a:p>
          <a:p>
            <a:pPr algn="just">
              <a:buNone/>
            </a:pPr>
            <a:r>
              <a:rPr lang="fa-IR" dirty="0" smtClean="0">
                <a:cs typeface="B Nazanin" pitchFamily="2" charset="-78"/>
              </a:rPr>
              <a:t>خيلي زياد   زياد    متوسط   كم   خيلي كم   ا صلا   </a:t>
            </a:r>
          </a:p>
          <a:p>
            <a:pPr algn="just">
              <a:buNone/>
            </a:pPr>
            <a:r>
              <a:rPr lang="fa-IR" dirty="0" smtClean="0">
                <a:cs typeface="B Nazanin" pitchFamily="2" charset="-78"/>
              </a:rPr>
              <a:t>    در اين برنا مه آموزشي تا چه ميزان...</a:t>
            </a:r>
          </a:p>
          <a:p>
            <a:pPr algn="just"/>
            <a:r>
              <a:rPr lang="fa-IR" dirty="0" smtClean="0">
                <a:cs typeface="B Nazanin" pitchFamily="2" charset="-78"/>
              </a:rPr>
              <a:t>به فراگيران فرصت كافي براي تامل وتفكر براي ساختن معنا از مطالب داده شده است؟</a:t>
            </a:r>
          </a:p>
          <a:p>
            <a:pPr algn="just"/>
            <a:r>
              <a:rPr lang="fa-IR" dirty="0" smtClean="0">
                <a:cs typeface="B Nazanin" pitchFamily="2" charset="-78"/>
              </a:rPr>
              <a:t>فراگيران از فناوري ها و ابزارها براي جستجو و اكتشاف استفاده مي كنند؟</a:t>
            </a:r>
          </a:p>
          <a:p>
            <a:pPr algn="just"/>
            <a:r>
              <a:rPr lang="fa-IR" dirty="0" smtClean="0">
                <a:cs typeface="B Nazanin" pitchFamily="2" charset="-78"/>
              </a:rPr>
              <a:t>فراگيران از موقعيت هاي شبيه سازي شده استفاده مي كنند؟</a:t>
            </a:r>
          </a:p>
          <a:p>
            <a:pPr algn="just"/>
            <a:r>
              <a:rPr lang="fa-IR" dirty="0" smtClean="0">
                <a:cs typeface="B Nazanin" pitchFamily="2" charset="-78"/>
              </a:rPr>
              <a:t>فراگيران از آزمايشگاه هاي مجازي استفاده مي كنند؟</a:t>
            </a:r>
          </a:p>
          <a:p>
            <a:pPr algn="just"/>
            <a:r>
              <a:rPr lang="fa-IR" dirty="0" smtClean="0">
                <a:cs typeface="B Nazanin" pitchFamily="2" charset="-78"/>
              </a:rPr>
              <a:t>فراگيران به صورت فعال به جستجوي اطلاعات مي پردازند؟</a:t>
            </a:r>
          </a:p>
          <a:p>
            <a:pPr algn="just"/>
            <a:r>
              <a:rPr lang="fa-IR" dirty="0" smtClean="0">
                <a:cs typeface="B Nazanin" pitchFamily="2" charset="-78"/>
              </a:rPr>
              <a:t>فراگيران به انجام پرو‍ژه ، نوشتن مقاله و انجام تحقيق  مي پردازند؟</a:t>
            </a:r>
          </a:p>
          <a:p>
            <a:pPr algn="just"/>
            <a:r>
              <a:rPr lang="fa-IR" dirty="0" smtClean="0">
                <a:cs typeface="B Nazanin" pitchFamily="2" charset="-78"/>
              </a:rPr>
              <a:t>فراگيران پروژه ها و تكاليف را به صورت گروهي و مشاركتي انجام مي دهند؟ </a:t>
            </a:r>
          </a:p>
          <a:p>
            <a:endParaRPr lang="fa-IR"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48680"/>
            <a:ext cx="7931224" cy="5925272"/>
          </a:xfrm>
        </p:spPr>
        <p:txBody>
          <a:bodyPr>
            <a:normAutofit/>
          </a:bodyPr>
          <a:lstStyle/>
          <a:p>
            <a:r>
              <a:rPr lang="fa-IR" b="1" dirty="0" smtClean="0">
                <a:cs typeface="B Nazanin" pitchFamily="2" charset="-78"/>
              </a:rPr>
              <a:t>راهبرد هاي آموزشي                                                   </a:t>
            </a:r>
          </a:p>
          <a:p>
            <a:pPr>
              <a:buNone/>
            </a:pPr>
            <a:r>
              <a:rPr lang="fa-IR" dirty="0" smtClean="0">
                <a:cs typeface="B Nazanin" pitchFamily="2" charset="-78"/>
              </a:rPr>
              <a:t>خيلي زياد   زياد    متوسط   كم   خيلي كم   ا صلا   </a:t>
            </a:r>
          </a:p>
          <a:p>
            <a:pPr>
              <a:buNone/>
            </a:pPr>
            <a:r>
              <a:rPr lang="fa-IR" dirty="0" smtClean="0">
                <a:cs typeface="B Nazanin" pitchFamily="2" charset="-78"/>
              </a:rPr>
              <a:t>  در اين برنامه آموزشي تا چه ميزان...</a:t>
            </a:r>
          </a:p>
          <a:p>
            <a:r>
              <a:rPr lang="fa-IR" dirty="0" smtClean="0">
                <a:cs typeface="B Nazanin" pitchFamily="2" charset="-78"/>
              </a:rPr>
              <a:t>مربيان قبل از ارائه مطالب جديد ، با سوالاتي ساخت شناختي فراگيران را فعال مي كنند؟</a:t>
            </a:r>
          </a:p>
          <a:p>
            <a:r>
              <a:rPr lang="fa-IR" dirty="0" smtClean="0">
                <a:cs typeface="B Nazanin" pitchFamily="2" charset="-78"/>
              </a:rPr>
              <a:t>نقش مربيان به عنوان راهنما و تسهيل گر (راهنماي در كنار صحنه) است؟</a:t>
            </a:r>
          </a:p>
          <a:p>
            <a:r>
              <a:rPr lang="fa-IR" dirty="0" smtClean="0">
                <a:cs typeface="B Nazanin" pitchFamily="2" charset="-78"/>
              </a:rPr>
              <a:t>به دانشجويان اجازه داده مي شود تا ديدگاه خود را بيان كنند؟</a:t>
            </a:r>
          </a:p>
          <a:p>
            <a:r>
              <a:rPr lang="fa-IR" dirty="0" smtClean="0">
                <a:cs typeface="B Nazanin" pitchFamily="2" charset="-78"/>
              </a:rPr>
              <a:t>مطالب به گونه اي جذاب ارائه مي شوند تا درساخت شناختی فراگيران عدم تعادل ايجاد كنند؟</a:t>
            </a:r>
          </a:p>
          <a:p>
            <a:r>
              <a:rPr lang="fa-IR" dirty="0" smtClean="0">
                <a:cs typeface="B Nazanin" pitchFamily="2" charset="-78"/>
              </a:rPr>
              <a:t>مربيان از راهبردهاي آموزش گروهي استفاده مي كنند؟</a:t>
            </a:r>
          </a:p>
          <a:p>
            <a:r>
              <a:rPr lang="fa-IR" dirty="0" smtClean="0">
                <a:cs typeface="B Nazanin" pitchFamily="2" charset="-78"/>
              </a:rPr>
              <a:t>مربيان از شكل گيري دانش به صورت مشاركتي حمايت مي كند؟</a:t>
            </a:r>
          </a:p>
          <a:p>
            <a:r>
              <a:rPr lang="fa-IR" dirty="0" smtClean="0">
                <a:cs typeface="B Nazanin" pitchFamily="2" charset="-78"/>
              </a:rPr>
              <a:t>مربي به عنوان عضوي از گروه است و با شاگردان ارتباط متقابل دارد؟</a:t>
            </a:r>
          </a:p>
          <a:p>
            <a:endParaRPr lang="fa-IR"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48680"/>
            <a:ext cx="8003232" cy="5925272"/>
          </a:xfrm>
        </p:spPr>
        <p:txBody>
          <a:bodyPr>
            <a:normAutofit/>
          </a:bodyPr>
          <a:lstStyle/>
          <a:p>
            <a:r>
              <a:rPr lang="fa-IR" b="1" dirty="0" smtClean="0">
                <a:cs typeface="B Nazanin" pitchFamily="2" charset="-78"/>
              </a:rPr>
              <a:t>محيط، مواد ومنابع                                              </a:t>
            </a:r>
          </a:p>
          <a:p>
            <a:pPr>
              <a:buNone/>
            </a:pPr>
            <a:r>
              <a:rPr lang="fa-IR" dirty="0" smtClean="0">
                <a:cs typeface="B Nazanin" pitchFamily="2" charset="-78"/>
              </a:rPr>
              <a:t>خيلي زياد   زياد    متوسط   كم   خيلي كم   ا صلا   </a:t>
            </a:r>
          </a:p>
          <a:p>
            <a:pPr>
              <a:buNone/>
            </a:pPr>
            <a:r>
              <a:rPr lang="fa-IR" dirty="0" smtClean="0">
                <a:cs typeface="B Nazanin" pitchFamily="2" charset="-78"/>
              </a:rPr>
              <a:t>    در اين برنا مه آموزشي تا چه ميزان...</a:t>
            </a:r>
          </a:p>
          <a:p>
            <a:r>
              <a:rPr lang="fa-IR" dirty="0" smtClean="0">
                <a:cs typeface="B Nazanin" pitchFamily="2" charset="-78"/>
              </a:rPr>
              <a:t>نمو نه اي از مسائل حل شده و موارد مربوط در محيط قرار دارد ؟</a:t>
            </a:r>
          </a:p>
          <a:p>
            <a:r>
              <a:rPr lang="fa-IR" dirty="0" smtClean="0">
                <a:cs typeface="B Nazanin" pitchFamily="2" charset="-78"/>
              </a:rPr>
              <a:t>ازفرا متن و فرا رسانه ها كه به منابع ديگر لينك هستند ، استفاده شده است؟</a:t>
            </a:r>
          </a:p>
          <a:p>
            <a:r>
              <a:rPr lang="fa-IR" dirty="0" smtClean="0">
                <a:cs typeface="B Nazanin" pitchFamily="2" charset="-78"/>
              </a:rPr>
              <a:t>در فرايند يادگيري از منابع اجتماعي مثل متخصصان استفاده شده است؟</a:t>
            </a:r>
          </a:p>
          <a:p>
            <a:r>
              <a:rPr lang="fa-IR" dirty="0" smtClean="0">
                <a:cs typeface="B Nazanin" pitchFamily="2" charset="-78"/>
              </a:rPr>
              <a:t>ابزار و امكانات ارتباطي (ويدئو كنفرانس، چت، پست الكترونيكي) براي ايجاد يادگيري مشاركتي استفاده شده است؟</a:t>
            </a:r>
          </a:p>
          <a:p>
            <a:r>
              <a:rPr lang="fa-IR" dirty="0" smtClean="0">
                <a:cs typeface="B Nazanin" pitchFamily="2" charset="-78"/>
              </a:rPr>
              <a:t>بانك هاي اطلاعاتي و كتابخانه هاي ديجيتالي براي استفاده فراگيران وجود دارد؟</a:t>
            </a:r>
          </a:p>
          <a:p>
            <a:r>
              <a:rPr lang="fa-IR" dirty="0" smtClean="0">
                <a:cs typeface="B Nazanin" pitchFamily="2" charset="-78"/>
              </a:rPr>
              <a:t>محيط يادگيري باز و بدون ساختار است؟</a:t>
            </a:r>
          </a:p>
          <a:p>
            <a:r>
              <a:rPr lang="fa-IR" dirty="0" smtClean="0">
                <a:cs typeface="B Nazanin" pitchFamily="2" charset="-78"/>
              </a:rPr>
              <a:t>از كنفرانس هاي رايانه اي براي ايجاد دانش برتر استفاده شده است ؟</a:t>
            </a:r>
          </a:p>
          <a:p>
            <a:r>
              <a:rPr lang="fa-IR" dirty="0" smtClean="0">
                <a:cs typeface="B Nazanin" pitchFamily="2" charset="-78"/>
              </a:rPr>
              <a:t>محيط يادگيري واجد انگيزه هاي دروني است؟</a:t>
            </a: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C4B1FD2D-D202-4409-B771-1D2C601B6671}" type="slidenum">
              <a:rPr kumimoji="0" lang="ar-SA" altLang="en-US" sz="1400">
                <a:latin typeface="Arial Narrow" panose="020B0606020202030204" pitchFamily="34" charset="0"/>
              </a:rPr>
              <a:pPr>
                <a:spcBef>
                  <a:spcPct val="50000"/>
                </a:spcBef>
                <a:buClrTx/>
                <a:buSzTx/>
                <a:buFontTx/>
                <a:buNone/>
              </a:pPr>
              <a:t>6</a:t>
            </a:fld>
            <a:endParaRPr kumimoji="0" lang="en-US" altLang="en-US" sz="1400">
              <a:latin typeface="Arial Narrow" panose="020B0606020202030204" pitchFamily="34" charset="0"/>
            </a:endParaRPr>
          </a:p>
        </p:txBody>
      </p:sp>
      <p:sp>
        <p:nvSpPr>
          <p:cNvPr id="63490" name="Rectangle 2"/>
          <p:cNvSpPr>
            <a:spLocks noGrp="1" noChangeArrowheads="1"/>
          </p:cNvSpPr>
          <p:nvPr>
            <p:ph type="title"/>
          </p:nvPr>
        </p:nvSpPr>
        <p:spPr>
          <a:xfrm>
            <a:off x="539750" y="185738"/>
            <a:ext cx="7416626" cy="1371600"/>
          </a:xfrm>
        </p:spPr>
        <p:txBody>
          <a:bodyPr/>
          <a:lstStyle/>
          <a:p>
            <a:pPr algn="r" rtl="1">
              <a:defRPr/>
            </a:pPr>
            <a:r>
              <a:rPr lang="fa-IR" sz="6600" dirty="0" smtClean="0">
                <a:solidFill>
                  <a:srgbClr val="FF0000"/>
                </a:solidFill>
                <a:cs typeface="B Nazanin" pitchFamily="2" charset="-78"/>
              </a:rPr>
              <a:t>1) مفهوم فرایند:</a:t>
            </a:r>
            <a:r>
              <a:rPr lang="fa-IR" sz="4800" dirty="0" smtClean="0">
                <a:solidFill>
                  <a:srgbClr val="FF0000"/>
                </a:solidFill>
                <a:cs typeface="B Nazanin" pitchFamily="2" charset="-78"/>
              </a:rPr>
              <a:t>      </a:t>
            </a:r>
            <a:endParaRPr lang="en-US" sz="4800" dirty="0" smtClean="0">
              <a:solidFill>
                <a:srgbClr val="FF0000"/>
              </a:solidFill>
              <a:cs typeface="B Nazanin" pitchFamily="2" charset="-78"/>
            </a:endParaRPr>
          </a:p>
        </p:txBody>
      </p:sp>
      <p:sp>
        <p:nvSpPr>
          <p:cNvPr id="63491" name="Rectangle 3"/>
          <p:cNvSpPr>
            <a:spLocks noGrp="1" noChangeArrowheads="1"/>
          </p:cNvSpPr>
          <p:nvPr>
            <p:ph type="body" idx="1"/>
          </p:nvPr>
        </p:nvSpPr>
        <p:spPr>
          <a:xfrm>
            <a:off x="971551" y="2205039"/>
            <a:ext cx="6984825" cy="3384202"/>
          </a:xfrm>
        </p:spPr>
        <p:txBody>
          <a:bodyPr>
            <a:normAutofit fontScale="92500"/>
          </a:bodyPr>
          <a:lstStyle/>
          <a:p>
            <a:pPr algn="justLow" rtl="1">
              <a:buFont typeface="Monotype Sorts" pitchFamily="2" charset="2"/>
              <a:buNone/>
              <a:defRPr/>
            </a:pPr>
            <a:r>
              <a:rPr lang="fa-IR" sz="4000" dirty="0" smtClean="0">
                <a:cs typeface="B Nazanin" pitchFamily="2" charset="-78"/>
              </a:rPr>
              <a:t>فرایند ، بر وقایع و روابط پویا ، جاری ، مستمر و پیوسته در حال تغییر ، اطلاق می شود. </a:t>
            </a:r>
          </a:p>
          <a:p>
            <a:pPr algn="justLow" rtl="1">
              <a:buFont typeface="Monotype Sorts" pitchFamily="2" charset="2"/>
              <a:buNone/>
              <a:defRPr/>
            </a:pPr>
            <a:r>
              <a:rPr lang="fa-IR" sz="4000" dirty="0" smtClean="0">
                <a:cs typeface="B Nazanin" pitchFamily="2" charset="-78"/>
              </a:rPr>
              <a:t>یادگیری نیز یک فرایند است ؛ چون در اثر تعامل دائمی فرد با محیط ،همیشه و در همه جا به طور پیوسته مستمر صورت می گیرد.</a:t>
            </a:r>
            <a:endParaRPr lang="en-US" sz="4000" dirty="0" smtClean="0">
              <a:cs typeface="B Nazanin" pitchFamily="2" charset="-78"/>
            </a:endParaRPr>
          </a:p>
        </p:txBody>
      </p:sp>
    </p:spTree>
    <p:extLst>
      <p:ext uri="{BB962C8B-B14F-4D97-AF65-F5344CB8AC3E}">
        <p14:creationId xmlns:p14="http://schemas.microsoft.com/office/powerpoint/2010/main" val="4287795377"/>
      </p:ext>
    </p:extLst>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48680"/>
            <a:ext cx="8003232" cy="5925272"/>
          </a:xfrm>
        </p:spPr>
        <p:txBody>
          <a:bodyPr/>
          <a:lstStyle/>
          <a:p>
            <a:pPr algn="just"/>
            <a:r>
              <a:rPr lang="fa-IR" b="1" dirty="0" smtClean="0">
                <a:cs typeface="B Nazanin" pitchFamily="2" charset="-78"/>
              </a:rPr>
              <a:t>ارزشيابي                                                                         </a:t>
            </a:r>
          </a:p>
          <a:p>
            <a:pPr algn="just">
              <a:buNone/>
            </a:pPr>
            <a:r>
              <a:rPr lang="fa-IR" dirty="0" smtClean="0">
                <a:cs typeface="B Nazanin" pitchFamily="2" charset="-78"/>
              </a:rPr>
              <a:t>خيلي زياد   زياد    متوسط   كم   خيلي كم   ا صلا   </a:t>
            </a:r>
          </a:p>
          <a:p>
            <a:pPr algn="just">
              <a:buNone/>
            </a:pPr>
            <a:r>
              <a:rPr lang="fa-IR" dirty="0" smtClean="0">
                <a:cs typeface="B Nazanin" pitchFamily="2" charset="-78"/>
              </a:rPr>
              <a:t>در اين برنا مه آموزشي تا چه ميزان...</a:t>
            </a:r>
          </a:p>
          <a:p>
            <a:pPr algn="just"/>
            <a:r>
              <a:rPr lang="fa-IR" dirty="0" smtClean="0">
                <a:cs typeface="B Nazanin" pitchFamily="2" charset="-78"/>
              </a:rPr>
              <a:t> فراگيران اجازه ارزشيابي پيشرفت تحصيلي خود را دارند؟ </a:t>
            </a:r>
          </a:p>
          <a:p>
            <a:pPr algn="just"/>
            <a:r>
              <a:rPr lang="fa-IR" dirty="0" smtClean="0">
                <a:cs typeface="B Nazanin" pitchFamily="2" charset="-78"/>
              </a:rPr>
              <a:t>براي انتقال يادگيري ارزشيابي در زمينه هاي واقعي انجام مي گيرد ؟</a:t>
            </a:r>
          </a:p>
          <a:p>
            <a:pPr algn="just"/>
            <a:r>
              <a:rPr lang="fa-IR" dirty="0" smtClean="0">
                <a:cs typeface="B Nazanin" pitchFamily="2" charset="-78"/>
              </a:rPr>
              <a:t>ارزشيابي هاي مستمر براي تعيين ساختارهاي ذهني يادگيرنده انجام مي گيرد؟</a:t>
            </a:r>
          </a:p>
          <a:p>
            <a:pPr algn="just"/>
            <a:r>
              <a:rPr lang="fa-IR" dirty="0" smtClean="0">
                <a:cs typeface="B Nazanin" pitchFamily="2" charset="-78"/>
              </a:rPr>
              <a:t>در ارزشيابي </a:t>
            </a:r>
            <a:r>
              <a:rPr lang="fa-IR" smtClean="0">
                <a:cs typeface="B Nazanin" pitchFamily="2" charset="-78"/>
              </a:rPr>
              <a:t>از كارپوشه </a:t>
            </a:r>
            <a:r>
              <a:rPr lang="fa-IR" dirty="0" smtClean="0">
                <a:cs typeface="B Nazanin" pitchFamily="2" charset="-78"/>
              </a:rPr>
              <a:t>شامل پروژه ها </a:t>
            </a:r>
            <a:r>
              <a:rPr lang="fa-IR" smtClean="0">
                <a:cs typeface="B Nazanin" pitchFamily="2" charset="-78"/>
              </a:rPr>
              <a:t> و محصولات </a:t>
            </a:r>
            <a:r>
              <a:rPr lang="fa-IR" dirty="0" smtClean="0">
                <a:cs typeface="B Nazanin" pitchFamily="2" charset="-78"/>
              </a:rPr>
              <a:t>توليد شده دانشجويان استفاده شده است؟</a:t>
            </a:r>
          </a:p>
          <a:p>
            <a:pPr algn="just"/>
            <a:r>
              <a:rPr lang="fa-IR" dirty="0" smtClean="0">
                <a:cs typeface="B Nazanin" pitchFamily="2" charset="-78"/>
              </a:rPr>
              <a:t>فراگيران اجازه ارزشيابي مهارت هاي گروه خود را دارند؟</a:t>
            </a:r>
          </a:p>
          <a:p>
            <a:pPr algn="just"/>
            <a:r>
              <a:rPr lang="fa-IR" dirty="0" smtClean="0">
                <a:cs typeface="B Nazanin" pitchFamily="2" charset="-78"/>
              </a:rPr>
              <a:t>آزمونها بيشتر بر فرايند يادگيري تاكيد دارند؟  </a:t>
            </a:r>
          </a:p>
          <a:p>
            <a:pPr algn="just"/>
            <a:endParaRPr lang="fa-IR" dirty="0">
              <a:cs typeface="B Nazanin" pitchFamily="2" charset="-78"/>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50008"/>
          </a:xfrm>
        </p:spPr>
        <p:txBody>
          <a:bodyPr>
            <a:normAutofit/>
          </a:bodyPr>
          <a:lstStyle/>
          <a:p>
            <a:pPr>
              <a:buNone/>
            </a:pPr>
            <a:r>
              <a:rPr lang="fa-IR" b="1" dirty="0" smtClean="0">
                <a:cs typeface="B Nazanin" pitchFamily="2" charset="-78"/>
              </a:rPr>
              <a:t>مثال طراحی آموزشی (رویکرد ترکیبی):</a:t>
            </a:r>
          </a:p>
          <a:p>
            <a:r>
              <a:rPr lang="fa-IR" b="1" dirty="0" smtClean="0">
                <a:cs typeface="B Nazanin" pitchFamily="2" charset="-78"/>
              </a:rPr>
              <a:t>هدف کلی:</a:t>
            </a:r>
          </a:p>
          <a:p>
            <a:pPr lvl="1"/>
            <a:r>
              <a:rPr lang="fa-IR" dirty="0" smtClean="0">
                <a:cs typeface="B Nazanin" pitchFamily="2" charset="-78"/>
              </a:rPr>
              <a:t>آشنا شدن با مفهوم تغییرات شیمیایی و فیزیکی.</a:t>
            </a:r>
          </a:p>
          <a:p>
            <a:r>
              <a:rPr lang="fa-IR" b="1" dirty="0" smtClean="0">
                <a:cs typeface="B Nazanin" pitchFamily="2" charset="-78"/>
              </a:rPr>
              <a:t>اهداف جزیی:</a:t>
            </a:r>
          </a:p>
          <a:p>
            <a:pPr lvl="1"/>
            <a:r>
              <a:rPr lang="fa-IR" dirty="0" smtClean="0">
                <a:cs typeface="B Nazanin" pitchFamily="2" charset="-78"/>
              </a:rPr>
              <a:t>-آشنایی با برخی تغییرات در مواد ، با حفظ خاصیت مواد از نظر رنگ، بو، مزه و ...</a:t>
            </a:r>
          </a:p>
          <a:p>
            <a:pPr lvl="1"/>
            <a:r>
              <a:rPr lang="fa-IR" dirty="0" smtClean="0">
                <a:cs typeface="B Nazanin" pitchFamily="2" charset="-78"/>
              </a:rPr>
              <a:t>-آشنایی با برخی تغییرات در مواد، بدون حفظ خاصیت مواد از نظر رنگ، بو، مزه و ...</a:t>
            </a:r>
          </a:p>
          <a:p>
            <a:pPr lvl="1"/>
            <a:r>
              <a:rPr lang="fa-IR" dirty="0" smtClean="0">
                <a:cs typeface="B Nazanin" pitchFamily="2" charset="-78"/>
              </a:rPr>
              <a:t>-آشنایی با مفهوم و واژه تغییر فیزیکی </a:t>
            </a:r>
          </a:p>
          <a:p>
            <a:pPr lvl="1"/>
            <a:r>
              <a:rPr lang="fa-IR" dirty="0" smtClean="0">
                <a:cs typeface="B Nazanin" pitchFamily="2" charset="-78"/>
              </a:rPr>
              <a:t>-آشنایی با مفهوم و واژه تغییر شیمیایی </a:t>
            </a:r>
          </a:p>
          <a:p>
            <a:pPr lvl="1"/>
            <a:r>
              <a:rPr lang="fa-IR" dirty="0" smtClean="0">
                <a:cs typeface="B Nazanin" pitchFamily="2" charset="-78"/>
              </a:rPr>
              <a:t>-آشنایی با مثالهایی در مورد تغییرات فیزیکی </a:t>
            </a:r>
          </a:p>
          <a:p>
            <a:pPr lvl="1"/>
            <a:r>
              <a:rPr lang="fa-IR" dirty="0" smtClean="0">
                <a:cs typeface="B Nazanin" pitchFamily="2" charset="-78"/>
              </a:rPr>
              <a:t>- آشنایی با مثالهایی در مورد تغییرات شیمیایی </a:t>
            </a:r>
          </a:p>
          <a:p>
            <a:endParaRPr lang="fa-IR"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73808"/>
          </a:xfrm>
        </p:spPr>
        <p:txBody>
          <a:bodyPr>
            <a:normAutofit/>
          </a:bodyPr>
          <a:lstStyle/>
          <a:p>
            <a:r>
              <a:rPr lang="fa-IR" b="1" dirty="0" smtClean="0">
                <a:cs typeface="B Nazanin" pitchFamily="2" charset="-78"/>
              </a:rPr>
              <a:t>اهداف رفتاری:</a:t>
            </a:r>
          </a:p>
          <a:p>
            <a:pPr>
              <a:buNone/>
            </a:pPr>
            <a:r>
              <a:rPr lang="fa-IR" dirty="0" smtClean="0">
                <a:cs typeface="B Nazanin" pitchFamily="2" charset="-78"/>
              </a:rPr>
              <a:t>دانش آموز پایه پنجم ابتدایی بعد از مطالعه مبحث«تغییرات شیمیایی و فیزیکی» باید بتواند:</a:t>
            </a:r>
          </a:p>
          <a:p>
            <a:pPr lvl="1">
              <a:buNone/>
            </a:pPr>
            <a:r>
              <a:rPr lang="fa-IR" dirty="0" smtClean="0">
                <a:cs typeface="B Nazanin" pitchFamily="2" charset="-78"/>
              </a:rPr>
              <a:t>1- تغییر شیمیایی را تعریف کند.[شناختی-دانش]</a:t>
            </a:r>
          </a:p>
          <a:p>
            <a:pPr lvl="1">
              <a:buNone/>
            </a:pPr>
            <a:r>
              <a:rPr lang="fa-IR" dirty="0" smtClean="0">
                <a:cs typeface="B Nazanin" pitchFamily="2" charset="-78"/>
              </a:rPr>
              <a:t>2- تغییر فیزیکی را تعریف کند.[شناختی-دانش]</a:t>
            </a:r>
          </a:p>
          <a:p>
            <a:pPr lvl="1">
              <a:buNone/>
            </a:pPr>
            <a:r>
              <a:rPr lang="fa-IR" dirty="0" smtClean="0">
                <a:cs typeface="B Nazanin" pitchFamily="2" charset="-78"/>
              </a:rPr>
              <a:t>3- ویژگیهای تغییرات شیمیایی را توضیح دهید.[ شناختی-درک و فهم]</a:t>
            </a:r>
          </a:p>
          <a:p>
            <a:pPr lvl="1">
              <a:buNone/>
            </a:pPr>
            <a:r>
              <a:rPr lang="fa-IR" dirty="0" smtClean="0">
                <a:cs typeface="B Nazanin" pitchFamily="2" charset="-78"/>
              </a:rPr>
              <a:t>4- ویژگیهای تغییرات فیزیکی را توضیح دهید.[ شناختی-درک و فهم]</a:t>
            </a:r>
          </a:p>
          <a:p>
            <a:pPr lvl="1">
              <a:buNone/>
            </a:pPr>
            <a:r>
              <a:rPr lang="fa-IR" dirty="0" smtClean="0">
                <a:cs typeface="B Nazanin" pitchFamily="2" charset="-78"/>
              </a:rPr>
              <a:t>5- برای تغییرات شیمیایی مثال بزند. [ شناختی-درک و فهم]</a:t>
            </a:r>
          </a:p>
          <a:p>
            <a:pPr lvl="1">
              <a:buNone/>
            </a:pPr>
            <a:r>
              <a:rPr lang="fa-IR" dirty="0" smtClean="0">
                <a:cs typeface="B Nazanin" pitchFamily="2" charset="-78"/>
              </a:rPr>
              <a:t>6- برای تغییرات فیزیکی مثال بزند. [ شناختی-درک و فهم]</a:t>
            </a:r>
          </a:p>
          <a:p>
            <a:pPr lvl="1">
              <a:buNone/>
            </a:pPr>
            <a:r>
              <a:rPr lang="fa-IR" dirty="0" smtClean="0">
                <a:cs typeface="B Nazanin" pitchFamily="2" charset="-78"/>
              </a:rPr>
              <a:t>7- با کاربرد آموخته ها نوع تغییرات را مشخص کند.[ شناختی-کاربردی]</a:t>
            </a:r>
          </a:p>
          <a:p>
            <a:pPr lvl="1">
              <a:buNone/>
            </a:pPr>
            <a:r>
              <a:rPr lang="fa-IR" dirty="0" smtClean="0">
                <a:cs typeface="B Nazanin" pitchFamily="2" charset="-78"/>
              </a:rPr>
              <a:t>8- با مشاهده و جمع آوری اطلاعات، تغییرات مواد را در محیط اطراف طبقه بندی کند[ شناختی- ترکیب]</a:t>
            </a:r>
          </a:p>
          <a:p>
            <a:pPr lvl="1">
              <a:buNone/>
            </a:pPr>
            <a:r>
              <a:rPr lang="fa-IR" dirty="0" smtClean="0">
                <a:cs typeface="B Nazanin" pitchFamily="2" charset="-78"/>
              </a:rPr>
              <a:t>9- با انجام آزمایشها، تغییرات مواد را به دو گروه فیزیکی یا شیمیایی طبقه بندی کند[ شناختی-ترکیب]</a:t>
            </a:r>
          </a:p>
          <a:p>
            <a:endParaRPr lang="fa-IR"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400800"/>
          </a:xfrm>
        </p:spPr>
        <p:txBody>
          <a:bodyPr>
            <a:normAutofit lnSpcReduction="10000"/>
          </a:bodyPr>
          <a:lstStyle/>
          <a:p>
            <a:r>
              <a:rPr lang="fa-IR" b="1" dirty="0" smtClean="0">
                <a:cs typeface="B Nazanin" pitchFamily="2" charset="-78"/>
              </a:rPr>
              <a:t>فعالیتهای قبل از شروع تدریس</a:t>
            </a:r>
          </a:p>
          <a:p>
            <a:pPr lvl="1">
              <a:buNone/>
            </a:pPr>
            <a:r>
              <a:rPr lang="fa-IR" b="1" dirty="0" smtClean="0">
                <a:cs typeface="B Nazanin" pitchFamily="2" charset="-78"/>
              </a:rPr>
              <a:t>1- وسائل و مواد کمک آموزشی:</a:t>
            </a:r>
          </a:p>
          <a:p>
            <a:pPr algn="just">
              <a:buNone/>
            </a:pPr>
            <a:r>
              <a:rPr lang="fa-IR" dirty="0" smtClean="0">
                <a:cs typeface="B Nazanin" pitchFamily="2" charset="-78"/>
              </a:rPr>
              <a:t>کتاب درسی-گج و تخته پاک کن- تخته کلاس-کاغذ </a:t>
            </a:r>
            <a:r>
              <a:rPr lang="en-US" dirty="0" smtClean="0">
                <a:cs typeface="B Nazanin" pitchFamily="2" charset="-78"/>
              </a:rPr>
              <a:t>A4 – </a:t>
            </a:r>
            <a:r>
              <a:rPr lang="fa-IR" dirty="0" smtClean="0">
                <a:cs typeface="B Nazanin" pitchFamily="2" charset="-78"/>
              </a:rPr>
              <a:t>قطعه های چوب -کبریت-نان تازه-قند-نان کپک زده- جدول تهیه شده توسط معلم که در جریان تدریس به کارگرفته خواهد شد.-وسائل تشویق فردی و گروهی-کارت گروه بندی-جک لیست ارزشیابی</a:t>
            </a:r>
          </a:p>
          <a:p>
            <a:pPr lvl="1">
              <a:buNone/>
            </a:pPr>
            <a:r>
              <a:rPr lang="fa-IR" b="1" dirty="0" smtClean="0">
                <a:cs typeface="B Nazanin" pitchFamily="2" charset="-78"/>
              </a:rPr>
              <a:t>2- روش های یاد گیری و یاد دهی :</a:t>
            </a:r>
          </a:p>
          <a:p>
            <a:pPr algn="just">
              <a:buNone/>
            </a:pPr>
            <a:r>
              <a:rPr lang="fa-IR" dirty="0" smtClean="0">
                <a:cs typeface="B Nazanin" pitchFamily="2" charset="-78"/>
              </a:rPr>
              <a:t>همیاری (کار آیی تیم)- تفکر استقرایی- اجرای نمایش- پرسش و پاسخ- حل مسئله</a:t>
            </a:r>
          </a:p>
          <a:p>
            <a:pPr lvl="1" algn="just">
              <a:buNone/>
            </a:pPr>
            <a:r>
              <a:rPr lang="fa-IR" b="1" dirty="0" smtClean="0">
                <a:cs typeface="B Nazanin" pitchFamily="2" charset="-78"/>
              </a:rPr>
              <a:t>3- مدل و چینش کلاس:</a:t>
            </a:r>
          </a:p>
          <a:p>
            <a:pPr algn="just">
              <a:buNone/>
            </a:pPr>
            <a:r>
              <a:rPr lang="fa-IR" dirty="0" smtClean="0">
                <a:cs typeface="B Nazanin" pitchFamily="2" charset="-78"/>
              </a:rPr>
              <a:t>نیمکت های دانش آموزان به صورت </a:t>
            </a:r>
            <a:r>
              <a:rPr lang="en-US" dirty="0" smtClean="0">
                <a:cs typeface="B Nazanin" pitchFamily="2" charset="-78"/>
              </a:rPr>
              <a:t>U </a:t>
            </a:r>
            <a:r>
              <a:rPr lang="fa-IR" dirty="0" smtClean="0">
                <a:cs typeface="B Nazanin" pitchFamily="2" charset="-78"/>
              </a:rPr>
              <a:t> می باشد تا تعامل متقابل به بهترین شکل صورت گیرد.(4 گروه 5 نفره)</a:t>
            </a:r>
          </a:p>
          <a:p>
            <a:pPr lvl="1">
              <a:buNone/>
            </a:pPr>
            <a:r>
              <a:rPr lang="fa-IR" b="1" dirty="0" smtClean="0">
                <a:cs typeface="B Nazanin" pitchFamily="2" charset="-78"/>
              </a:rPr>
              <a:t>4- ارزشیابی تشخیصی-(سنجش رفتار ورودی):</a:t>
            </a:r>
          </a:p>
          <a:p>
            <a:pPr>
              <a:buNone/>
            </a:pPr>
            <a:r>
              <a:rPr lang="fa-IR" dirty="0" smtClean="0">
                <a:cs typeface="B Nazanin" pitchFamily="2" charset="-78"/>
              </a:rPr>
              <a:t>این جمله را روی تخته کلاس می نویسیم:[هوا امروز تغییر کرده است] و سپس از دانش آموزان این سوالات را می پرسیم:</a:t>
            </a:r>
          </a:p>
          <a:p>
            <a:pPr lvl="2"/>
            <a:r>
              <a:rPr lang="fa-IR" dirty="0" smtClean="0">
                <a:cs typeface="B Nazanin" pitchFamily="2" charset="-78"/>
              </a:rPr>
              <a:t>- </a:t>
            </a:r>
            <a:r>
              <a:rPr lang="fa-IR" sz="2100" dirty="0" smtClean="0">
                <a:cs typeface="B Nazanin" pitchFamily="2" charset="-78"/>
              </a:rPr>
              <a:t>این جمله یعنی چه؟</a:t>
            </a:r>
          </a:p>
          <a:p>
            <a:pPr lvl="2"/>
            <a:r>
              <a:rPr lang="fa-IR" sz="2100" dirty="0" smtClean="0">
                <a:cs typeface="B Nazanin" pitchFamily="2" charset="-78"/>
              </a:rPr>
              <a:t>- تغییر یعنی چه؟</a:t>
            </a:r>
          </a:p>
          <a:p>
            <a:pPr lvl="2"/>
            <a:r>
              <a:rPr lang="fa-IR" sz="2100" dirty="0" smtClean="0">
                <a:cs typeface="B Nazanin" pitchFamily="2" charset="-78"/>
              </a:rPr>
              <a:t>- آیا می توانید با کلمه«تغییر» یک جمله بسازید؟</a:t>
            </a:r>
          </a:p>
          <a:p>
            <a:pPr algn="just">
              <a:buNone/>
            </a:pPr>
            <a:endParaRPr lang="fa-IR" sz="2100"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97608"/>
          </a:xfrm>
        </p:spPr>
        <p:txBody>
          <a:bodyPr>
            <a:normAutofit lnSpcReduction="10000"/>
          </a:bodyPr>
          <a:lstStyle/>
          <a:p>
            <a:r>
              <a:rPr lang="fa-IR" b="1" dirty="0" smtClean="0">
                <a:cs typeface="B Nazanin" pitchFamily="2" charset="-78"/>
              </a:rPr>
              <a:t>ارائه درس جدید( همیاری-کارایی تیم-تفکر استقرایی-پرسش و پاسخ- حل مسئله)</a:t>
            </a:r>
          </a:p>
          <a:p>
            <a:pPr algn="just">
              <a:buNone/>
            </a:pPr>
            <a:r>
              <a:rPr lang="fa-IR" dirty="0" smtClean="0">
                <a:cs typeface="B Nazanin" pitchFamily="2" charset="-78"/>
              </a:rPr>
              <a:t>معلم: بچه ها من جدولی را به هر فرد می دهم که باید به صورت انفرادی آن را پس از انجام آزمایشات خواسته شده، تکمیل کنید شما باید 6 آزمایش زیر را انجام دهید(وسائل آزمایش از قبل توسط فراگیران آماده شده است.)</a:t>
            </a:r>
          </a:p>
          <a:p>
            <a:pPr>
              <a:buNone/>
            </a:pPr>
            <a:r>
              <a:rPr lang="fa-IR" dirty="0" smtClean="0">
                <a:cs typeface="B Nazanin" pitchFamily="2" charset="-78"/>
              </a:rPr>
              <a:t>1- پاره کردن کاغذ </a:t>
            </a:r>
          </a:p>
          <a:p>
            <a:pPr>
              <a:buNone/>
            </a:pPr>
            <a:r>
              <a:rPr lang="fa-IR" dirty="0" smtClean="0">
                <a:cs typeface="B Nazanin" pitchFamily="2" charset="-78"/>
              </a:rPr>
              <a:t>2- سوزاندن کاغذ</a:t>
            </a:r>
          </a:p>
          <a:p>
            <a:pPr>
              <a:buNone/>
            </a:pPr>
            <a:r>
              <a:rPr lang="fa-IR" dirty="0" smtClean="0">
                <a:cs typeface="B Nazanin" pitchFamily="2" charset="-78"/>
              </a:rPr>
              <a:t>3- شکستن چوب</a:t>
            </a:r>
          </a:p>
          <a:p>
            <a:pPr>
              <a:buNone/>
            </a:pPr>
            <a:r>
              <a:rPr lang="fa-IR" dirty="0" smtClean="0">
                <a:cs typeface="B Nazanin" pitchFamily="2" charset="-78"/>
              </a:rPr>
              <a:t>4- سوزندان چوب</a:t>
            </a:r>
          </a:p>
          <a:p>
            <a:pPr>
              <a:buNone/>
            </a:pPr>
            <a:r>
              <a:rPr lang="fa-IR" dirty="0" smtClean="0">
                <a:cs typeface="B Nazanin" pitchFamily="2" charset="-78"/>
              </a:rPr>
              <a:t>5- خرد گردن قند</a:t>
            </a:r>
          </a:p>
          <a:p>
            <a:pPr>
              <a:buNone/>
            </a:pPr>
            <a:r>
              <a:rPr lang="fa-IR" dirty="0" smtClean="0">
                <a:cs typeface="B Nazanin" pitchFamily="2" charset="-78"/>
              </a:rPr>
              <a:t>6- سوزندان قند</a:t>
            </a:r>
          </a:p>
          <a:p>
            <a:pPr algn="just">
              <a:buNone/>
            </a:pPr>
            <a:r>
              <a:rPr lang="fa-IR" dirty="0" smtClean="0">
                <a:cs typeface="B Nazanin" pitchFamily="2" charset="-78"/>
              </a:rPr>
              <a:t>شما تغییرات روداده در هر آزمایش را با هم مقایسه کرده و از روی شباهتها و تفاوتها و با توجه به نکات ذکر شده در جدول آنها را به دو گروه تقسیم کنید. توجه کنید در زیر هر قسمت اگر آن خاصیت را داشته باشد علامت(+) و اگر آن خاصیت را ندارد علامت(</a:t>
            </a:r>
            <a:r>
              <a:rPr lang="fa-IR" b="1" dirty="0" smtClean="0">
                <a:cs typeface="B Nazanin" pitchFamily="2" charset="-78"/>
              </a:rPr>
              <a:t>-</a:t>
            </a:r>
            <a:r>
              <a:rPr lang="fa-IR" dirty="0" smtClean="0">
                <a:cs typeface="B Nazanin" pitchFamily="2" charset="-78"/>
              </a:rPr>
              <a:t>)قرار دهید.</a:t>
            </a: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619672" y="332656"/>
          <a:ext cx="5562600" cy="2910840"/>
        </p:xfrm>
        <a:graphic>
          <a:graphicData uri="http://schemas.openxmlformats.org/drawingml/2006/table">
            <a:tbl>
              <a:tblPr rtl="1" firstRow="1" bandRow="1">
                <a:tableStyleId>{5C22544A-7EE6-4342-B048-85BDC9FD1C3A}</a:tableStyleId>
              </a:tblPr>
              <a:tblGrid>
                <a:gridCol w="1112520"/>
                <a:gridCol w="1112520"/>
                <a:gridCol w="1112520"/>
                <a:gridCol w="1112520"/>
                <a:gridCol w="1112520"/>
              </a:tblGrid>
              <a:tr h="603840">
                <a:tc>
                  <a:txBody>
                    <a:bodyPr/>
                    <a:lstStyle/>
                    <a:p>
                      <a:pPr rtl="1"/>
                      <a:r>
                        <a:rPr lang="fa-IR" dirty="0" smtClean="0"/>
                        <a:t>آزمایش</a:t>
                      </a:r>
                      <a:endParaRPr lang="fa-IR" dirty="0"/>
                    </a:p>
                  </a:txBody>
                  <a:tcPr/>
                </a:tc>
                <a:tc>
                  <a:txBody>
                    <a:bodyPr/>
                    <a:lstStyle/>
                    <a:p>
                      <a:pPr rtl="1"/>
                      <a:r>
                        <a:rPr lang="fa-IR" dirty="0" smtClean="0"/>
                        <a:t>تغییر رنگ </a:t>
                      </a:r>
                      <a:endParaRPr lang="fa-IR" dirty="0"/>
                    </a:p>
                  </a:txBody>
                  <a:tcPr/>
                </a:tc>
                <a:tc>
                  <a:txBody>
                    <a:bodyPr/>
                    <a:lstStyle/>
                    <a:p>
                      <a:pPr rtl="1"/>
                      <a:r>
                        <a:rPr lang="fa-IR" dirty="0" smtClean="0"/>
                        <a:t>تغییربو</a:t>
                      </a:r>
                      <a:endParaRPr lang="fa-IR" dirty="0"/>
                    </a:p>
                  </a:txBody>
                  <a:tcPr/>
                </a:tc>
                <a:tc>
                  <a:txBody>
                    <a:bodyPr/>
                    <a:lstStyle/>
                    <a:p>
                      <a:pPr rtl="1"/>
                      <a:r>
                        <a:rPr lang="fa-IR" dirty="0" smtClean="0"/>
                        <a:t>تغییر مزه</a:t>
                      </a:r>
                      <a:endParaRPr lang="fa-IR" dirty="0"/>
                    </a:p>
                  </a:txBody>
                  <a:tcPr/>
                </a:tc>
                <a:tc>
                  <a:txBody>
                    <a:bodyPr/>
                    <a:lstStyle/>
                    <a:p>
                      <a:pPr rtl="1"/>
                      <a:r>
                        <a:rPr lang="fa-IR" dirty="0" smtClean="0"/>
                        <a:t>ایجاد ماده جدید</a:t>
                      </a:r>
                      <a:endParaRPr lang="fa-IR" dirty="0"/>
                    </a:p>
                  </a:txBody>
                  <a:tcPr/>
                </a:tc>
              </a:tr>
              <a:tr h="235974">
                <a:tc>
                  <a:txBody>
                    <a:bodyPr/>
                    <a:lstStyle/>
                    <a:p>
                      <a:pPr rtl="1"/>
                      <a:r>
                        <a:rPr lang="fa-IR" dirty="0" smtClean="0"/>
                        <a:t>1</a:t>
                      </a:r>
                      <a:endParaRPr lang="fa-IR" dirty="0"/>
                    </a:p>
                  </a:txBody>
                  <a:tcPr/>
                </a:tc>
                <a:tc>
                  <a:txBody>
                    <a:bodyPr/>
                    <a:lstStyle/>
                    <a:p>
                      <a:pPr rtl="1"/>
                      <a:r>
                        <a:rPr lang="fa-IR" dirty="0" smtClean="0"/>
                        <a:t>-</a:t>
                      </a:r>
                      <a:endParaRPr lang="fa-IR" dirty="0"/>
                    </a:p>
                  </a:txBody>
                  <a:tcPr/>
                </a:tc>
                <a:tc>
                  <a:txBody>
                    <a:bodyPr/>
                    <a:lstStyle/>
                    <a:p>
                      <a:pPr rtl="1"/>
                      <a:r>
                        <a:rPr lang="fa-IR" dirty="0" smtClean="0"/>
                        <a:t>-</a:t>
                      </a:r>
                      <a:endParaRPr lang="fa-IR" dirty="0"/>
                    </a:p>
                  </a:txBody>
                  <a:tcPr/>
                </a:tc>
                <a:tc>
                  <a:txBody>
                    <a:bodyPr/>
                    <a:lstStyle/>
                    <a:p>
                      <a:pPr rtl="1"/>
                      <a:r>
                        <a:rPr lang="fa-IR" dirty="0" smtClean="0"/>
                        <a:t>-</a:t>
                      </a:r>
                      <a:endParaRPr lang="fa-IR" dirty="0"/>
                    </a:p>
                  </a:txBody>
                  <a:tcPr/>
                </a:tc>
                <a:tc>
                  <a:txBody>
                    <a:bodyPr/>
                    <a:lstStyle/>
                    <a:p>
                      <a:pPr rtl="1"/>
                      <a:r>
                        <a:rPr lang="fa-IR" dirty="0" smtClean="0"/>
                        <a:t>-</a:t>
                      </a:r>
                      <a:endParaRPr lang="fa-IR" dirty="0"/>
                    </a:p>
                  </a:txBody>
                  <a:tcPr/>
                </a:tc>
              </a:tr>
              <a:tr h="441960">
                <a:tc>
                  <a:txBody>
                    <a:bodyPr/>
                    <a:lstStyle/>
                    <a:p>
                      <a:pPr rtl="1"/>
                      <a:r>
                        <a:rPr lang="fa-IR" dirty="0" smtClean="0"/>
                        <a:t>2</a:t>
                      </a:r>
                      <a:endParaRPr lang="fa-IR" dirty="0"/>
                    </a:p>
                  </a:txBody>
                  <a:tcPr/>
                </a:tc>
                <a:tc>
                  <a:txBody>
                    <a:bodyPr/>
                    <a:lstStyle/>
                    <a:p>
                      <a:pPr rtl="1"/>
                      <a:r>
                        <a:rPr lang="fa-IR" dirty="0" smtClean="0"/>
                        <a:t>-</a:t>
                      </a:r>
                      <a:endParaRPr lang="fa-IR" dirty="0"/>
                    </a:p>
                  </a:txBody>
                  <a:tcPr/>
                </a:tc>
                <a:tc>
                  <a:txBody>
                    <a:bodyPr/>
                    <a:lstStyle/>
                    <a:p>
                      <a:pPr rtl="1"/>
                      <a:r>
                        <a:rPr lang="fa-IR" dirty="0" smtClean="0"/>
                        <a:t>-</a:t>
                      </a:r>
                      <a:endParaRPr lang="fa-IR" dirty="0"/>
                    </a:p>
                  </a:txBody>
                  <a:tcPr/>
                </a:tc>
                <a:tc>
                  <a:txBody>
                    <a:bodyPr/>
                    <a:lstStyle/>
                    <a:p>
                      <a:pPr rtl="1"/>
                      <a:r>
                        <a:rPr lang="fa-IR" dirty="0" smtClean="0"/>
                        <a:t>-</a:t>
                      </a:r>
                      <a:endParaRPr lang="fa-IR" dirty="0"/>
                    </a:p>
                  </a:txBody>
                  <a:tcPr/>
                </a:tc>
                <a:tc>
                  <a:txBody>
                    <a:bodyPr/>
                    <a:lstStyle/>
                    <a:p>
                      <a:pPr rtl="1"/>
                      <a:r>
                        <a:rPr lang="fa-IR" dirty="0" smtClean="0"/>
                        <a:t>-</a:t>
                      </a:r>
                      <a:endParaRPr lang="fa-IR" dirty="0"/>
                    </a:p>
                  </a:txBody>
                  <a:tcPr/>
                </a:tc>
              </a:tr>
              <a:tr h="235974">
                <a:tc>
                  <a:txBody>
                    <a:bodyPr/>
                    <a:lstStyle/>
                    <a:p>
                      <a:pPr rtl="1"/>
                      <a:r>
                        <a:rPr lang="fa-IR" dirty="0" smtClean="0"/>
                        <a:t>3</a:t>
                      </a:r>
                      <a:endParaRPr lang="fa-IR" dirty="0"/>
                    </a:p>
                  </a:txBody>
                  <a:tcPr/>
                </a:tc>
                <a:tc>
                  <a:txBody>
                    <a:bodyPr/>
                    <a:lstStyle/>
                    <a:p>
                      <a:pPr rtl="1"/>
                      <a:r>
                        <a:rPr lang="fa-IR" dirty="0" smtClean="0"/>
                        <a:t>-</a:t>
                      </a:r>
                      <a:endParaRPr lang="fa-IR" dirty="0"/>
                    </a:p>
                  </a:txBody>
                  <a:tcPr/>
                </a:tc>
                <a:tc>
                  <a:txBody>
                    <a:bodyPr/>
                    <a:lstStyle/>
                    <a:p>
                      <a:pPr rtl="1"/>
                      <a:r>
                        <a:rPr lang="fa-IR" dirty="0" smtClean="0"/>
                        <a:t>-</a:t>
                      </a:r>
                      <a:endParaRPr lang="fa-IR" dirty="0"/>
                    </a:p>
                  </a:txBody>
                  <a:tcPr/>
                </a:tc>
                <a:tc>
                  <a:txBody>
                    <a:bodyPr/>
                    <a:lstStyle/>
                    <a:p>
                      <a:pPr rtl="1"/>
                      <a:r>
                        <a:rPr lang="fa-IR" dirty="0" smtClean="0"/>
                        <a:t>-</a:t>
                      </a:r>
                      <a:endParaRPr lang="fa-IR" dirty="0"/>
                    </a:p>
                  </a:txBody>
                  <a:tcPr/>
                </a:tc>
                <a:tc>
                  <a:txBody>
                    <a:bodyPr/>
                    <a:lstStyle/>
                    <a:p>
                      <a:pPr rtl="1"/>
                      <a:r>
                        <a:rPr lang="fa-IR" dirty="0" smtClean="0"/>
                        <a:t>-</a:t>
                      </a:r>
                      <a:endParaRPr lang="fa-IR" dirty="0"/>
                    </a:p>
                  </a:txBody>
                  <a:tcPr/>
                </a:tc>
              </a:tr>
              <a:tr h="235974">
                <a:tc>
                  <a:txBody>
                    <a:bodyPr/>
                    <a:lstStyle/>
                    <a:p>
                      <a:pPr rtl="1"/>
                      <a:r>
                        <a:rPr lang="fa-IR" dirty="0" smtClean="0"/>
                        <a:t>4</a:t>
                      </a:r>
                      <a:endParaRPr lang="fa-IR" dirty="0"/>
                    </a:p>
                  </a:txBody>
                  <a:tcPr/>
                </a:tc>
                <a:tc>
                  <a:txBody>
                    <a:bodyPr/>
                    <a:lstStyle/>
                    <a:p>
                      <a:pPr rtl="1"/>
                      <a:r>
                        <a:rPr lang="fa-IR" dirty="0" smtClean="0"/>
                        <a:t>+</a:t>
                      </a:r>
                      <a:endParaRPr lang="fa-IR" dirty="0"/>
                    </a:p>
                  </a:txBody>
                  <a:tcPr/>
                </a:tc>
                <a:tc>
                  <a:txBody>
                    <a:bodyPr/>
                    <a:lstStyle/>
                    <a:p>
                      <a:pPr rtl="1"/>
                      <a:r>
                        <a:rPr lang="fa-IR" dirty="0" smtClean="0"/>
                        <a:t>+</a:t>
                      </a:r>
                      <a:endParaRPr lang="fa-IR" dirty="0"/>
                    </a:p>
                  </a:txBody>
                  <a:tcPr/>
                </a:tc>
                <a:tc>
                  <a:txBody>
                    <a:bodyPr/>
                    <a:lstStyle/>
                    <a:p>
                      <a:pPr rtl="1"/>
                      <a:r>
                        <a:rPr lang="fa-IR" dirty="0" smtClean="0"/>
                        <a:t>+</a:t>
                      </a:r>
                      <a:endParaRPr lang="fa-IR" dirty="0"/>
                    </a:p>
                  </a:txBody>
                  <a:tcPr/>
                </a:tc>
                <a:tc>
                  <a:txBody>
                    <a:bodyPr/>
                    <a:lstStyle/>
                    <a:p>
                      <a:pPr rtl="1"/>
                      <a:r>
                        <a:rPr lang="fa-IR" dirty="0" smtClean="0"/>
                        <a:t>+</a:t>
                      </a:r>
                      <a:endParaRPr lang="fa-IR" dirty="0"/>
                    </a:p>
                  </a:txBody>
                  <a:tcPr/>
                </a:tc>
              </a:tr>
              <a:tr h="235974">
                <a:tc>
                  <a:txBody>
                    <a:bodyPr/>
                    <a:lstStyle/>
                    <a:p>
                      <a:pPr rtl="1"/>
                      <a:r>
                        <a:rPr lang="fa-IR" dirty="0" smtClean="0"/>
                        <a:t>5</a:t>
                      </a:r>
                      <a:endParaRPr lang="fa-IR" dirty="0"/>
                    </a:p>
                  </a:txBody>
                  <a:tcPr/>
                </a:tc>
                <a:tc>
                  <a:txBody>
                    <a:bodyPr/>
                    <a:lstStyle/>
                    <a:p>
                      <a:pPr rtl="1"/>
                      <a:r>
                        <a:rPr lang="fa-IR" dirty="0" smtClean="0"/>
                        <a:t>+</a:t>
                      </a:r>
                      <a:endParaRPr lang="fa-IR" dirty="0"/>
                    </a:p>
                  </a:txBody>
                  <a:tcPr/>
                </a:tc>
                <a:tc>
                  <a:txBody>
                    <a:bodyPr/>
                    <a:lstStyle/>
                    <a:p>
                      <a:pPr rtl="1"/>
                      <a:r>
                        <a:rPr lang="fa-IR" dirty="0" smtClean="0"/>
                        <a:t>+</a:t>
                      </a:r>
                      <a:endParaRPr lang="fa-IR" dirty="0"/>
                    </a:p>
                  </a:txBody>
                  <a:tcPr/>
                </a:tc>
                <a:tc>
                  <a:txBody>
                    <a:bodyPr/>
                    <a:lstStyle/>
                    <a:p>
                      <a:pPr rtl="1"/>
                      <a:r>
                        <a:rPr lang="fa-IR" dirty="0" smtClean="0"/>
                        <a:t>+</a:t>
                      </a:r>
                      <a:endParaRPr lang="fa-IR" dirty="0"/>
                    </a:p>
                  </a:txBody>
                  <a:tcPr/>
                </a:tc>
                <a:tc>
                  <a:txBody>
                    <a:bodyPr/>
                    <a:lstStyle/>
                    <a:p>
                      <a:pPr rtl="1"/>
                      <a:r>
                        <a:rPr lang="fa-IR" dirty="0" smtClean="0"/>
                        <a:t>+</a:t>
                      </a:r>
                      <a:endParaRPr lang="fa-IR" dirty="0"/>
                    </a:p>
                  </a:txBody>
                  <a:tcPr/>
                </a:tc>
              </a:tr>
              <a:tr h="235974">
                <a:tc>
                  <a:txBody>
                    <a:bodyPr/>
                    <a:lstStyle/>
                    <a:p>
                      <a:pPr rtl="1"/>
                      <a:r>
                        <a:rPr lang="fa-IR" dirty="0" smtClean="0"/>
                        <a:t>6</a:t>
                      </a:r>
                      <a:endParaRPr lang="fa-IR" dirty="0"/>
                    </a:p>
                  </a:txBody>
                  <a:tcPr/>
                </a:tc>
                <a:tc>
                  <a:txBody>
                    <a:bodyPr/>
                    <a:lstStyle/>
                    <a:p>
                      <a:pPr rtl="1"/>
                      <a:r>
                        <a:rPr lang="fa-IR" dirty="0" smtClean="0"/>
                        <a:t>+</a:t>
                      </a:r>
                      <a:endParaRPr lang="fa-IR" dirty="0"/>
                    </a:p>
                  </a:txBody>
                  <a:tcPr/>
                </a:tc>
                <a:tc>
                  <a:txBody>
                    <a:bodyPr/>
                    <a:lstStyle/>
                    <a:p>
                      <a:pPr rtl="1"/>
                      <a:r>
                        <a:rPr lang="fa-IR" dirty="0" smtClean="0"/>
                        <a:t>+</a:t>
                      </a:r>
                      <a:endParaRPr lang="fa-IR" dirty="0"/>
                    </a:p>
                  </a:txBody>
                  <a:tcPr/>
                </a:tc>
                <a:tc>
                  <a:txBody>
                    <a:bodyPr/>
                    <a:lstStyle/>
                    <a:p>
                      <a:pPr rtl="1"/>
                      <a:r>
                        <a:rPr lang="fa-IR" dirty="0" smtClean="0"/>
                        <a:t>+</a:t>
                      </a:r>
                      <a:endParaRPr lang="fa-IR" dirty="0"/>
                    </a:p>
                  </a:txBody>
                  <a:tcPr/>
                </a:tc>
                <a:tc>
                  <a:txBody>
                    <a:bodyPr/>
                    <a:lstStyle/>
                    <a:p>
                      <a:pPr rtl="1"/>
                      <a:r>
                        <a:rPr lang="fa-IR" dirty="0" smtClean="0"/>
                        <a:t>+</a:t>
                      </a:r>
                      <a:endParaRPr lang="fa-IR" dirty="0"/>
                    </a:p>
                  </a:txBody>
                  <a:tcPr/>
                </a:tc>
              </a:tr>
            </a:tbl>
          </a:graphicData>
        </a:graphic>
      </p:graphicFrame>
      <p:sp>
        <p:nvSpPr>
          <p:cNvPr id="5" name="Rectangle 4"/>
          <p:cNvSpPr/>
          <p:nvPr/>
        </p:nvSpPr>
        <p:spPr>
          <a:xfrm>
            <a:off x="3886200" y="3429000"/>
            <a:ext cx="4876800" cy="3416320"/>
          </a:xfrm>
          <a:prstGeom prst="rect">
            <a:avLst/>
          </a:prstGeom>
        </p:spPr>
        <p:txBody>
          <a:bodyPr wrap="square">
            <a:spAutoFit/>
          </a:bodyPr>
          <a:lstStyle/>
          <a:p>
            <a:pPr algn="just" rtl="1"/>
            <a:r>
              <a:rPr lang="fa-IR" sz="2400" dirty="0" smtClean="0">
                <a:cs typeface="B Nazanin" pitchFamily="2" charset="-78"/>
              </a:rPr>
              <a:t>معلم به فراگیران می گوید: بچه ها حالا که جدول را با انجام آزمایشات خود تکمیل کرده اید، نوبت کار گروهی است، حالا پاسخهای خود را در گروه با هم مقایسه کنید و موضوعات را در تیم های یادگیری به بحث بگذارید تا به پاسخهای مشترکی که مورد توافق همه اعضای تیم باشد برسید.</a:t>
            </a:r>
          </a:p>
          <a:p>
            <a:pPr algn="just" rtl="1"/>
            <a:r>
              <a:rPr lang="fa-IR" sz="2400" dirty="0" smtClean="0">
                <a:cs typeface="B Nazanin" pitchFamily="2" charset="-78"/>
              </a:rPr>
              <a:t>بخش سه</a:t>
            </a:r>
            <a:r>
              <a:rPr lang="fa-IR" sz="2400" b="1" dirty="0" smtClean="0">
                <a:cs typeface="B Nazanin" pitchFamily="2" charset="-78"/>
              </a:rPr>
              <a:t>-</a:t>
            </a:r>
            <a:r>
              <a:rPr lang="fa-IR" sz="2400" dirty="0" smtClean="0">
                <a:cs typeface="B Nazanin" pitchFamily="2" charset="-78"/>
              </a:rPr>
              <a:t> تفسیر جدول داده شده و پر کردن جدول توسط معلم( عنوان دهی</a:t>
            </a:r>
            <a:r>
              <a:rPr lang="fa-IR" sz="2400" dirty="0" smtClean="0"/>
              <a:t>)</a:t>
            </a:r>
          </a:p>
          <a:p>
            <a:pPr algn="just" rtl="1"/>
            <a:endParaRPr lang="fa-IR" sz="2400" dirty="0"/>
          </a:p>
        </p:txBody>
      </p:sp>
      <p:sp>
        <p:nvSpPr>
          <p:cNvPr id="6" name="Rectangle 5"/>
          <p:cNvSpPr/>
          <p:nvPr/>
        </p:nvSpPr>
        <p:spPr>
          <a:xfrm>
            <a:off x="381000" y="4038600"/>
            <a:ext cx="3200400" cy="2308324"/>
          </a:xfrm>
          <a:prstGeom prst="rect">
            <a:avLst/>
          </a:prstGeom>
        </p:spPr>
        <p:txBody>
          <a:bodyPr wrap="square">
            <a:spAutoFit/>
          </a:bodyPr>
          <a:lstStyle/>
          <a:p>
            <a:pPr algn="just" rtl="1"/>
            <a:r>
              <a:rPr lang="fa-IR" sz="2400" dirty="0" smtClean="0">
                <a:cs typeface="B Nazanin" pitchFamily="2" charset="-78"/>
              </a:rPr>
              <a:t>تغییرات نوع اول که در آنها خاصیتهای ماده عوض نمی شود، تغییرات فیزیکی می گویند.</a:t>
            </a:r>
          </a:p>
          <a:p>
            <a:pPr algn="just" rtl="1"/>
            <a:r>
              <a:rPr lang="fa-IR" sz="2400" dirty="0" smtClean="0">
                <a:cs typeface="B Nazanin" pitchFamily="2" charset="-78"/>
              </a:rPr>
              <a:t>به تغییرات نوع دوم که در آنها خاصیتهای ماده عوض می شود تغییرات شیمیایی می گویند</a:t>
            </a:r>
            <a:r>
              <a:rPr lang="fa-IR" sz="2400" dirty="0" smtClean="0"/>
              <a:t>.</a:t>
            </a:r>
            <a:endParaRPr lang="fa-IR" sz="2400"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21408"/>
          </a:xfrm>
        </p:spPr>
        <p:txBody>
          <a:bodyPr>
            <a:normAutofit lnSpcReduction="10000"/>
          </a:bodyPr>
          <a:lstStyle/>
          <a:p>
            <a:r>
              <a:rPr lang="fa-IR" b="1" dirty="0" smtClean="0">
                <a:cs typeface="B Nazanin" pitchFamily="2" charset="-78"/>
              </a:rPr>
              <a:t>ارزشیابی پایانی:</a:t>
            </a:r>
          </a:p>
          <a:p>
            <a:pPr>
              <a:buNone/>
            </a:pPr>
            <a:r>
              <a:rPr lang="fa-IR" dirty="0" smtClean="0">
                <a:cs typeface="B Nazanin" pitchFamily="2" charset="-78"/>
              </a:rPr>
              <a:t>معلم سوالات زیر را در اختیار دانش آموزان قرار می دهد و از آنها می خواهد به آنها به صورت انفرادی پاسخ دهند.</a:t>
            </a:r>
          </a:p>
          <a:p>
            <a:pPr>
              <a:buNone/>
            </a:pPr>
            <a:r>
              <a:rPr lang="fa-IR" dirty="0" smtClean="0">
                <a:cs typeface="B Nazanin" pitchFamily="2" charset="-78"/>
              </a:rPr>
              <a:t>1- هر یک از تغییرات زیر را در جای خود قرار دهید.</a:t>
            </a:r>
          </a:p>
          <a:p>
            <a:pPr>
              <a:buNone/>
            </a:pPr>
            <a:r>
              <a:rPr lang="fa-IR" dirty="0" smtClean="0">
                <a:cs typeface="B Nazanin" pitchFamily="2" charset="-78"/>
              </a:rPr>
              <a:t>زرد شدن برگ درختان</a:t>
            </a:r>
            <a:r>
              <a:rPr lang="fa-IR" b="1" dirty="0" smtClean="0">
                <a:cs typeface="B Nazanin" pitchFamily="2" charset="-78"/>
              </a:rPr>
              <a:t>-</a:t>
            </a:r>
            <a:r>
              <a:rPr lang="fa-IR" dirty="0" smtClean="0">
                <a:cs typeface="B Nazanin" pitchFamily="2" charset="-78"/>
              </a:rPr>
              <a:t> پاک کردن سبزی</a:t>
            </a:r>
            <a:r>
              <a:rPr lang="fa-IR" b="1" dirty="0">
                <a:cs typeface="B Nazanin" pitchFamily="2" charset="-78"/>
              </a:rPr>
              <a:t>-</a:t>
            </a:r>
            <a:r>
              <a:rPr lang="fa-IR" dirty="0" smtClean="0">
                <a:cs typeface="B Nazanin" pitchFamily="2" charset="-78"/>
              </a:rPr>
              <a:t> پختن تخم مرغ</a:t>
            </a:r>
            <a:r>
              <a:rPr lang="fa-IR" b="1" dirty="0">
                <a:cs typeface="B Nazanin" pitchFamily="2" charset="-78"/>
              </a:rPr>
              <a:t>-</a:t>
            </a:r>
            <a:r>
              <a:rPr lang="fa-IR" dirty="0" smtClean="0">
                <a:cs typeface="B Nazanin" pitchFamily="2" charset="-78"/>
              </a:rPr>
              <a:t> ذوب یخ</a:t>
            </a:r>
            <a:r>
              <a:rPr lang="fa-IR" b="1" dirty="0">
                <a:cs typeface="B Nazanin" pitchFamily="2" charset="-78"/>
              </a:rPr>
              <a:t>-</a:t>
            </a:r>
            <a:r>
              <a:rPr lang="fa-IR" dirty="0" smtClean="0">
                <a:cs typeface="B Nazanin" pitchFamily="2" charset="-78"/>
              </a:rPr>
              <a:t>خرد شدن سنگ</a:t>
            </a:r>
            <a:r>
              <a:rPr lang="fa-IR" b="1" dirty="0">
                <a:cs typeface="B Nazanin" pitchFamily="2" charset="-78"/>
              </a:rPr>
              <a:t>-</a:t>
            </a:r>
            <a:r>
              <a:rPr lang="fa-IR" dirty="0" smtClean="0">
                <a:cs typeface="B Nazanin" pitchFamily="2" charset="-78"/>
              </a:rPr>
              <a:t> سرخ کردن سبزی</a:t>
            </a:r>
          </a:p>
          <a:p>
            <a:r>
              <a:rPr lang="fa-IR" dirty="0" smtClean="0">
                <a:cs typeface="B Nazanin" pitchFamily="2" charset="-78"/>
              </a:rPr>
              <a:t>تغییر فیزیکی:</a:t>
            </a:r>
          </a:p>
          <a:p>
            <a:r>
              <a:rPr lang="fa-IR" dirty="0" smtClean="0">
                <a:cs typeface="B Nazanin" pitchFamily="2" charset="-78"/>
              </a:rPr>
              <a:t>تغییر شیمیایی:</a:t>
            </a:r>
          </a:p>
          <a:p>
            <a:pPr>
              <a:buNone/>
            </a:pPr>
            <a:r>
              <a:rPr lang="fa-IR" dirty="0" smtClean="0"/>
              <a:t>2</a:t>
            </a:r>
            <a:r>
              <a:rPr lang="fa-IR" dirty="0" smtClean="0">
                <a:cs typeface="B Nazanin" pitchFamily="2" charset="-78"/>
              </a:rPr>
              <a:t>- تعیین تکلیف: (واحد کار یا پروژه)( تکلیف گروهی)</a:t>
            </a:r>
          </a:p>
          <a:p>
            <a:pPr>
              <a:buNone/>
            </a:pPr>
            <a:r>
              <a:rPr lang="fa-IR" dirty="0" smtClean="0">
                <a:cs typeface="B Nazanin" pitchFamily="2" charset="-78"/>
              </a:rPr>
              <a:t>از دانش آموزان می خواهیم آزمایش زیر را به صورت گروهی انجام دهند و پس از دو هفته نتیجه را به کلاس گزارش دهند.</a:t>
            </a:r>
          </a:p>
          <a:p>
            <a:r>
              <a:rPr lang="fa-IR" dirty="0" smtClean="0">
                <a:cs typeface="B Nazanin" pitchFamily="2" charset="-78"/>
              </a:rPr>
              <a:t>5 میخ به یک اندازه و یک نوع را تهیه کرده و هر یک را در مایعات زیر قرار می دهیم:</a:t>
            </a:r>
          </a:p>
          <a:p>
            <a:pPr lvl="1"/>
            <a:r>
              <a:rPr lang="fa-IR" dirty="0" smtClean="0">
                <a:cs typeface="B Nazanin" pitchFamily="2" charset="-78"/>
              </a:rPr>
              <a:t>مشاهدات خود را در دفتر علوم بنویسید.</a:t>
            </a:r>
          </a:p>
          <a:p>
            <a:pPr lvl="1"/>
            <a:r>
              <a:rPr lang="fa-IR" dirty="0" smtClean="0">
                <a:cs typeface="B Nazanin" pitchFamily="2" charset="-78"/>
              </a:rPr>
              <a:t>- چه اتفاقی برای هر میخ رخ داده است؟</a:t>
            </a:r>
          </a:p>
          <a:p>
            <a:pPr lvl="1"/>
            <a:r>
              <a:rPr lang="fa-IR" dirty="0" smtClean="0">
                <a:cs typeface="B Nazanin" pitchFamily="2" charset="-78"/>
              </a:rPr>
              <a:t>- علت وقوع اتفاق چیست؟</a:t>
            </a:r>
          </a:p>
          <a:p>
            <a:endParaRPr lang="fa-IR" dirty="0" smtClean="0">
              <a:cs typeface="B Nazanin" pitchFamily="2" charset="-78"/>
            </a:endParaRPr>
          </a:p>
          <a:p>
            <a:endParaRPr lang="fa-IR"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76672"/>
            <a:ext cx="7467600" cy="5997280"/>
          </a:xfrm>
        </p:spPr>
        <p:txBody>
          <a:bodyPr/>
          <a:lstStyle/>
          <a:p>
            <a:pPr algn="just">
              <a:buNone/>
            </a:pPr>
            <a:r>
              <a:rPr lang="fa-IR" b="1" dirty="0" smtClean="0">
                <a:cs typeface="B Nazanin" pitchFamily="2" charset="-78"/>
              </a:rPr>
              <a:t>طراحی آموزشی:</a:t>
            </a:r>
          </a:p>
          <a:p>
            <a:pPr algn="just"/>
            <a:r>
              <a:rPr lang="fa-IR" b="1" dirty="0" smtClean="0">
                <a:cs typeface="B Nazanin" pitchFamily="2" charset="-78"/>
              </a:rPr>
              <a:t>در سطح خرد: </a:t>
            </a:r>
            <a:r>
              <a:rPr lang="fa-IR" dirty="0" smtClean="0">
                <a:cs typeface="B Nazanin" pitchFamily="2" charset="-78"/>
              </a:rPr>
              <a:t>طراحی محتوا، و اجزای یادگیری در شرایط خاص و برای افراد مشخص (در سطح یک درس یا دوره).</a:t>
            </a:r>
            <a:r>
              <a:rPr lang="fa-IR" dirty="0" smtClean="0"/>
              <a:t> </a:t>
            </a:r>
            <a:r>
              <a:rPr lang="fa-IR" dirty="0" smtClean="0">
                <a:cs typeface="B Nazanin" pitchFamily="2" charset="-78"/>
              </a:rPr>
              <a:t>در فرآيند طراحي خُرد، توجه بايد بيشتر به حصول صلاحيتها و قابليتهاي مورد انتظار، جلب شود و با نگرشي سيستمي و نظام مند، مجموعه ي عناصري را که در يادگيري دانش آموزان مؤثرند، در نظر گرفت. </a:t>
            </a:r>
          </a:p>
          <a:p>
            <a:pPr algn="just"/>
            <a:r>
              <a:rPr lang="fa-IR" b="1" dirty="0" smtClean="0">
                <a:cs typeface="B Nazanin" pitchFamily="2" charset="-78"/>
              </a:rPr>
              <a:t>در سطح کلان: </a:t>
            </a:r>
            <a:r>
              <a:rPr lang="fa-IR" dirty="0" smtClean="0">
                <a:cs typeface="B Nazanin" pitchFamily="2" charset="-78"/>
              </a:rPr>
              <a:t>پیش بینی فعالیتهای یک نظام آموزشی، آرایش دادن و سازماندهی اجزا و عناصری که یک نظام را تشکیل می دهند. این نوع طراحی ارتباط بین نظام های گوناگون را نیز مد نظر قرار می دهد. نظام آموزشی خرده نظامی است که در نظام بزرگتری چون جامعه قرار دارد و با خرده نظام های دیگری چون نظام اقتصادی، سیاسی و اجتماعی پیوند نزدیکی دارد. توجه به ارتباط بین این خرده نظام ها نیازمند نگرش های کلی و کلان است.</a:t>
            </a:r>
          </a:p>
          <a:p>
            <a:pPr algn="just">
              <a:buNone/>
            </a:pPr>
            <a:r>
              <a:rPr lang="fa-IR" dirty="0" smtClean="0">
                <a:cs typeface="B Nazanin" pitchFamily="2" charset="-78"/>
              </a:rPr>
              <a:t>به عنوان مثال تولید علم که موجب تولید معرفت می شود بر توسعه اقتصادی، اجتماعی، سیاسی و فرهنگی و بطور کلی توسعه پایدار یک جامعه تاثیر فراوانی می گذارد.</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78098"/>
          </a:xfrm>
        </p:spPr>
        <p:txBody>
          <a:bodyPr/>
          <a:lstStyle/>
          <a:p>
            <a:pPr algn="ctr"/>
            <a:r>
              <a:rPr lang="fa-IR" dirty="0" smtClean="0">
                <a:solidFill>
                  <a:schemeClr val="accent1">
                    <a:lumMod val="75000"/>
                  </a:schemeClr>
                </a:solidFill>
                <a:cs typeface="B Nazanin" pitchFamily="2" charset="-78"/>
              </a:rPr>
              <a:t>نظام آموزشی</a:t>
            </a:r>
            <a:endParaRPr lang="fa-IR" dirty="0">
              <a:solidFill>
                <a:schemeClr val="accent1">
                  <a:lumMod val="75000"/>
                </a:schemeClr>
              </a:solidFill>
              <a:cs typeface="B Nazanin" pitchFamily="2" charset="-78"/>
            </a:endParaRPr>
          </a:p>
        </p:txBody>
      </p:sp>
      <p:sp>
        <p:nvSpPr>
          <p:cNvPr id="3" name="Content Placeholder 2"/>
          <p:cNvSpPr>
            <a:spLocks noGrp="1"/>
          </p:cNvSpPr>
          <p:nvPr>
            <p:ph sz="quarter" idx="1"/>
          </p:nvPr>
        </p:nvSpPr>
        <p:spPr>
          <a:xfrm>
            <a:off x="457200" y="1124744"/>
            <a:ext cx="7467600" cy="5349208"/>
          </a:xfrm>
        </p:spPr>
        <p:txBody>
          <a:bodyPr/>
          <a:lstStyle/>
          <a:p>
            <a:pPr algn="just">
              <a:buNone/>
            </a:pPr>
            <a:r>
              <a:rPr lang="fa-IR" b="1" dirty="0" smtClean="0">
                <a:cs typeface="B Nazanin" pitchFamily="2" charset="-78"/>
              </a:rPr>
              <a:t>تعریف نظام آموزشی:</a:t>
            </a:r>
          </a:p>
          <a:p>
            <a:pPr algn="just">
              <a:buNone/>
            </a:pPr>
            <a:r>
              <a:rPr lang="fa-IR" dirty="0" smtClean="0">
                <a:cs typeface="B Nazanin" pitchFamily="2" charset="-78"/>
              </a:rPr>
              <a:t>مجموعه برنامه ها، روش ها و موادی که به طور هماهنگ دستیابی یادگیرندگان به اهداف آموزشی را تسهیل می کنند.</a:t>
            </a:r>
          </a:p>
          <a:p>
            <a:pPr algn="just">
              <a:buNone/>
            </a:pPr>
            <a:r>
              <a:rPr lang="fa-IR" dirty="0" smtClean="0">
                <a:cs typeface="B Nazanin" pitchFamily="2" charset="-78"/>
              </a:rPr>
              <a:t>این نظام می تواند:</a:t>
            </a:r>
          </a:p>
          <a:p>
            <a:pPr algn="just"/>
            <a:r>
              <a:rPr lang="fa-IR" dirty="0" smtClean="0">
                <a:cs typeface="B Nazanin" pitchFamily="2" charset="-78"/>
              </a:rPr>
              <a:t> برنامه ای باشد که فرد برای مطالعه آزاد خود تدارک می بیند</a:t>
            </a:r>
          </a:p>
          <a:p>
            <a:pPr algn="just"/>
            <a:r>
              <a:rPr lang="fa-IR" dirty="0" smtClean="0">
                <a:cs typeface="B Nazanin" pitchFamily="2" charset="-78"/>
              </a:rPr>
              <a:t>برنامه ای باشد که فرد برای فرد یا افراد دیگر تهیه می کند</a:t>
            </a:r>
          </a:p>
          <a:p>
            <a:pPr algn="just"/>
            <a:r>
              <a:rPr lang="fa-IR" dirty="0" smtClean="0">
                <a:cs typeface="B Nazanin" pitchFamily="2" charset="-78"/>
              </a:rPr>
              <a:t>برنامه ای باشد که گروهی از متخصصان برای گروه انبوهی از یادگیرندگان تهیه می کنند</a:t>
            </a:r>
          </a:p>
          <a:p>
            <a:pPr algn="just">
              <a:buNone/>
            </a:pPr>
            <a:r>
              <a:rPr lang="fa-IR" dirty="0" smtClean="0">
                <a:cs typeface="B Nazanin" pitchFamily="2" charset="-78"/>
              </a:rPr>
              <a:t>وجه مشترک تمام این برنامه ها </a:t>
            </a:r>
            <a:r>
              <a:rPr lang="fa-IR" u="sng" dirty="0" smtClean="0">
                <a:cs typeface="B Nazanin" pitchFamily="2" charset="-78"/>
              </a:rPr>
              <a:t>تعیین روش ها و مواد لازم برای انتقال دانش و مهارتهای مشخص</a:t>
            </a:r>
            <a:r>
              <a:rPr lang="fa-IR" dirty="0" smtClean="0">
                <a:cs typeface="B Nazanin" pitchFamily="2" charset="-78"/>
              </a:rPr>
              <a:t> به مخاطبین است.</a:t>
            </a:r>
          </a:p>
          <a:p>
            <a:pPr algn="just"/>
            <a:endParaRPr lang="fa-IR" dirty="0">
              <a:cs typeface="B Nazanin" pitchFamily="2" charset="-78"/>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18058"/>
          </a:xfrm>
        </p:spPr>
        <p:txBody>
          <a:bodyPr>
            <a:normAutofit fontScale="90000"/>
          </a:bodyPr>
          <a:lstStyle/>
          <a:p>
            <a:pPr algn="ctr"/>
            <a:r>
              <a:rPr lang="fa-IR" b="1" dirty="0" smtClean="0">
                <a:solidFill>
                  <a:srgbClr val="FF0000"/>
                </a:solidFill>
                <a:cs typeface="B Nazanin" pitchFamily="2" charset="-78"/>
              </a:rPr>
              <a:t>اجزای نظام آموزشی</a:t>
            </a:r>
            <a:endParaRPr lang="fa-IR" b="1" dirty="0">
              <a:solidFill>
                <a:srgbClr val="FF0000"/>
              </a:solidFill>
              <a:cs typeface="B Nazanin" pitchFamily="2" charset="-78"/>
            </a:endParaRPr>
          </a:p>
        </p:txBody>
      </p:sp>
      <p:sp>
        <p:nvSpPr>
          <p:cNvPr id="3" name="Content Placeholder 2"/>
          <p:cNvSpPr>
            <a:spLocks noGrp="1"/>
          </p:cNvSpPr>
          <p:nvPr>
            <p:ph sz="quarter" idx="1"/>
          </p:nvPr>
        </p:nvSpPr>
        <p:spPr>
          <a:xfrm>
            <a:off x="457200" y="836712"/>
            <a:ext cx="7643192" cy="5637240"/>
          </a:xfrm>
        </p:spPr>
        <p:txBody>
          <a:bodyPr>
            <a:normAutofit fontScale="92500"/>
          </a:bodyPr>
          <a:lstStyle/>
          <a:p>
            <a:pPr algn="just">
              <a:buNone/>
            </a:pPr>
            <a:r>
              <a:rPr lang="fa-IR" dirty="0" smtClean="0">
                <a:cs typeface="B Nazanin" pitchFamily="2" charset="-78"/>
              </a:rPr>
              <a:t>نظام آموزشی مجموعه ای از اجزای بهم مرتبط است که برای رسیدن به هدفی مشخص با یکدیگر در تعامل هستند. </a:t>
            </a:r>
          </a:p>
          <a:p>
            <a:pPr algn="just">
              <a:buNone/>
            </a:pPr>
            <a:r>
              <a:rPr lang="fa-IR" dirty="0" smtClean="0">
                <a:cs typeface="B Nazanin" pitchFamily="2" charset="-78"/>
              </a:rPr>
              <a:t>می توان نظام آموزشی را به عنوان مجموعه ای از عوامل همچون برنامه درسی، مدرسه، معلم، یادگیرنده، تجهیزات، مواد آموزشی و نظایر آن دانست که در امر آموزش مشارکت می کنند و هدف آنها ایجاد یادگیری است.</a:t>
            </a:r>
          </a:p>
          <a:p>
            <a:pPr algn="just"/>
            <a:r>
              <a:rPr lang="fa-IR" b="1" dirty="0" smtClean="0">
                <a:cs typeface="B Nazanin" pitchFamily="2" charset="-78"/>
              </a:rPr>
              <a:t>درونداد</a:t>
            </a:r>
            <a:r>
              <a:rPr lang="fa-IR" dirty="0" smtClean="0">
                <a:cs typeface="B Nazanin" pitchFamily="2" charset="-78"/>
              </a:rPr>
              <a:t> (</a:t>
            </a:r>
            <a:r>
              <a:rPr lang="en-US" dirty="0" smtClean="0">
                <a:cs typeface="B Nazanin" pitchFamily="2" charset="-78"/>
              </a:rPr>
              <a:t>(Input</a:t>
            </a:r>
            <a:r>
              <a:rPr lang="fa-IR" dirty="0" smtClean="0">
                <a:cs typeface="B Nazanin" pitchFamily="2" charset="-78"/>
              </a:rPr>
              <a:t>: یادگیرنده و ویژگی های او</a:t>
            </a:r>
          </a:p>
          <a:p>
            <a:pPr algn="just"/>
            <a:r>
              <a:rPr lang="fa-IR" b="1" dirty="0" smtClean="0">
                <a:cs typeface="B Nazanin" pitchFamily="2" charset="-78"/>
              </a:rPr>
              <a:t>برونداد</a:t>
            </a:r>
            <a:r>
              <a:rPr lang="fa-IR" dirty="0" smtClean="0">
                <a:cs typeface="B Nazanin" pitchFamily="2" charset="-78"/>
              </a:rPr>
              <a:t> </a:t>
            </a:r>
            <a:r>
              <a:rPr lang="en-US" dirty="0" smtClean="0">
                <a:cs typeface="B Nazanin" pitchFamily="2" charset="-78"/>
              </a:rPr>
              <a:t>(Output)</a:t>
            </a:r>
            <a:r>
              <a:rPr lang="fa-IR" dirty="0" smtClean="0">
                <a:cs typeface="B Nazanin" pitchFamily="2" charset="-78"/>
              </a:rPr>
              <a:t>: محصول نظام آموزشی و یادگیری(یادگیری و فارغ التحصیلان)</a:t>
            </a:r>
          </a:p>
          <a:p>
            <a:pPr algn="just"/>
            <a:r>
              <a:rPr lang="fa-IR" b="1" dirty="0" smtClean="0">
                <a:cs typeface="B Nazanin" pitchFamily="2" charset="-78"/>
              </a:rPr>
              <a:t>فرایند</a:t>
            </a:r>
            <a:r>
              <a:rPr lang="en-US" dirty="0" smtClean="0">
                <a:cs typeface="B Nazanin" pitchFamily="2" charset="-78"/>
              </a:rPr>
              <a:t>(Process)</a:t>
            </a:r>
            <a:r>
              <a:rPr lang="fa-IR" dirty="0" smtClean="0">
                <a:cs typeface="B Nazanin" pitchFamily="2" charset="-78"/>
              </a:rPr>
              <a:t>: فعالیت ها و فرایندهایی که بر روی درون داد صورت می گیرد تا آن را به برون داد تغییر دهد. فرایند عبارت است از تعاملات و تأثیرات متقابلی که عناصر موجود در یک نظام بر روی هم دارند تا منجر به نتیجه یا محصول که همان برون داد است گردند. (یاددهنده، روش های یاددهی – یادگیری، مواد آموزشی، مدیریت، منابع ، فضا و امکانات آموزشی و ....) </a:t>
            </a:r>
          </a:p>
          <a:p>
            <a:pPr algn="just"/>
            <a:r>
              <a:rPr lang="fa-IR" b="1" dirty="0" smtClean="0">
                <a:cs typeface="B Nazanin" pitchFamily="2" charset="-78"/>
              </a:rPr>
              <a:t>بازخورد</a:t>
            </a:r>
            <a:r>
              <a:rPr lang="fa-IR" dirty="0" smtClean="0">
                <a:cs typeface="B Nazanin" pitchFamily="2" charset="-78"/>
              </a:rPr>
              <a:t> </a:t>
            </a:r>
            <a:r>
              <a:rPr lang="en-US" dirty="0" smtClean="0">
                <a:cs typeface="B Nazanin" pitchFamily="2" charset="-78"/>
              </a:rPr>
              <a:t>(Feedback)</a:t>
            </a:r>
            <a:r>
              <a:rPr lang="fa-IR" dirty="0" smtClean="0">
                <a:cs typeface="B Nazanin" pitchFamily="2" charset="-78"/>
              </a:rPr>
              <a:t>: مقایسه عملکرد درون داد با برون داد در یک نظام با توجه به اهداف و معیارهای معین و برگشت اثر </a:t>
            </a:r>
            <a:r>
              <a:rPr lang="fa-IR" dirty="0">
                <a:cs typeface="B Nazanin" pitchFamily="2" charset="-78"/>
              </a:rPr>
              <a:t>آ</a:t>
            </a:r>
            <a:r>
              <a:rPr lang="fa-IR" dirty="0" smtClean="0">
                <a:cs typeface="B Nazanin" pitchFamily="2" charset="-78"/>
              </a:rPr>
              <a:t>ن به نظام. بازخورد ممکن است باعث تقویت و یا اصلاح نظام شود.</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E7EE0A39-F3C8-4A67-BD54-E366618093BA}" type="slidenum">
              <a:rPr kumimoji="0" lang="ar-SA" altLang="en-US" sz="1400">
                <a:latin typeface="Arial Narrow" panose="020B0606020202030204" pitchFamily="34" charset="0"/>
              </a:rPr>
              <a:pPr>
                <a:spcBef>
                  <a:spcPct val="50000"/>
                </a:spcBef>
                <a:buClrTx/>
                <a:buSzTx/>
                <a:buFontTx/>
                <a:buNone/>
              </a:pPr>
              <a:t>7</a:t>
            </a:fld>
            <a:endParaRPr kumimoji="0" lang="en-US" altLang="en-US" sz="1400">
              <a:latin typeface="Arial Narrow" panose="020B0606020202030204" pitchFamily="34" charset="0"/>
            </a:endParaRPr>
          </a:p>
        </p:txBody>
      </p:sp>
      <p:sp>
        <p:nvSpPr>
          <p:cNvPr id="64515" name="Rectangle 3"/>
          <p:cNvSpPr>
            <a:spLocks noGrp="1" noChangeArrowheads="1"/>
          </p:cNvSpPr>
          <p:nvPr>
            <p:ph type="body" idx="1"/>
          </p:nvPr>
        </p:nvSpPr>
        <p:spPr>
          <a:xfrm>
            <a:off x="1258889" y="2516097"/>
            <a:ext cx="6409456" cy="3168178"/>
          </a:xfrm>
        </p:spPr>
        <p:txBody>
          <a:bodyPr vert="horz">
            <a:normAutofit lnSpcReduction="10000"/>
          </a:bodyPr>
          <a:lstStyle/>
          <a:p>
            <a:pPr algn="justLow">
              <a:buFont typeface="Monotype Sorts" pitchFamily="2" charset="2"/>
              <a:buNone/>
            </a:pPr>
            <a:r>
              <a:rPr lang="fa-IR" sz="4000" dirty="0">
                <a:cs typeface="B Nazanin" pitchFamily="2" charset="-78"/>
              </a:rPr>
              <a:t>منظور تغیيری است که در فرایند تجربه و بتدریج حاصل می شود و نه هرتغییری( رشد و بلوغ ، فیزیولوژیک).</a:t>
            </a:r>
          </a:p>
          <a:p>
            <a:pPr algn="justLow">
              <a:buFont typeface="Monotype Sorts" pitchFamily="2" charset="2"/>
              <a:buNone/>
            </a:pPr>
            <a:endParaRPr lang="fa-IR" sz="4000" dirty="0">
              <a:cs typeface="B Nazanin" pitchFamily="2" charset="-78"/>
            </a:endParaRPr>
          </a:p>
          <a:p>
            <a:pPr algn="justLow">
              <a:buFont typeface="Monotype Sorts" pitchFamily="2" charset="2"/>
              <a:buNone/>
            </a:pPr>
            <a:r>
              <a:rPr lang="fa-IR" sz="4000" dirty="0">
                <a:cs typeface="B Nazanin" pitchFamily="2" charset="-78"/>
              </a:rPr>
              <a:t>  </a:t>
            </a:r>
            <a:endParaRPr lang="en-US" sz="4000" dirty="0">
              <a:cs typeface="B Nazanin" pitchFamily="2" charset="-78"/>
            </a:endParaRPr>
          </a:p>
        </p:txBody>
      </p:sp>
      <p:sp>
        <p:nvSpPr>
          <p:cNvPr id="64516" name="Rectangle 4"/>
          <p:cNvSpPr>
            <a:spLocks noGrp="1" noChangeArrowheads="1"/>
          </p:cNvSpPr>
          <p:nvPr>
            <p:ph type="title"/>
          </p:nvPr>
        </p:nvSpPr>
        <p:spPr>
          <a:xfrm>
            <a:off x="647292" y="548680"/>
            <a:ext cx="7632650" cy="1371600"/>
          </a:xfrm>
        </p:spPr>
        <p:txBody>
          <a:bodyPr/>
          <a:lstStyle/>
          <a:p>
            <a:pPr algn="r" rtl="1">
              <a:defRPr/>
            </a:pPr>
            <a:r>
              <a:rPr lang="fa-IR" sz="6000" dirty="0" smtClean="0">
                <a:solidFill>
                  <a:srgbClr val="FF0000"/>
                </a:solidFill>
                <a:cs typeface="B Nazanin" pitchFamily="2" charset="-78"/>
              </a:rPr>
              <a:t>2) </a:t>
            </a:r>
            <a:r>
              <a:rPr lang="fa-IR" sz="6600" dirty="0" smtClean="0">
                <a:solidFill>
                  <a:srgbClr val="FF0000"/>
                </a:solidFill>
                <a:cs typeface="B Nazanin" pitchFamily="2" charset="-78"/>
              </a:rPr>
              <a:t>مفهوم تغيير:</a:t>
            </a:r>
            <a:r>
              <a:rPr lang="fa-IR" dirty="0" smtClean="0">
                <a:solidFill>
                  <a:srgbClr val="FF0000"/>
                </a:solidFill>
              </a:rPr>
              <a:t>      </a:t>
            </a:r>
            <a:endParaRPr lang="en-US" dirty="0" smtClean="0">
              <a:solidFill>
                <a:srgbClr val="FF0000"/>
              </a:solidFill>
            </a:endParaRPr>
          </a:p>
        </p:txBody>
      </p:sp>
    </p:spTree>
    <p:extLst>
      <p:ext uri="{BB962C8B-B14F-4D97-AF65-F5344CB8AC3E}">
        <p14:creationId xmlns:p14="http://schemas.microsoft.com/office/powerpoint/2010/main" val="2429953434"/>
      </p:ext>
    </p:extLst>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90066"/>
          </a:xfrm>
        </p:spPr>
        <p:txBody>
          <a:bodyPr>
            <a:normAutofit fontScale="90000"/>
          </a:bodyPr>
          <a:lstStyle/>
          <a:p>
            <a:pPr algn="ctr"/>
            <a:r>
              <a:rPr lang="fa-IR" b="1" dirty="0" smtClean="0">
                <a:solidFill>
                  <a:srgbClr val="FF0000"/>
                </a:solidFill>
                <a:cs typeface="B Nazanin" pitchFamily="2" charset="-78"/>
              </a:rPr>
              <a:t>اجزای نظام های آموزشی</a:t>
            </a:r>
            <a:endParaRPr lang="fa-IR" b="1" dirty="0">
              <a:solidFill>
                <a:srgbClr val="FF0000"/>
              </a:solidFill>
              <a:cs typeface="B Nazanin" pitchFamily="2" charset="-78"/>
            </a:endParaRPr>
          </a:p>
        </p:txBody>
      </p:sp>
      <p:sp>
        <p:nvSpPr>
          <p:cNvPr id="3" name="Content Placeholder 2"/>
          <p:cNvSpPr>
            <a:spLocks noGrp="1"/>
          </p:cNvSpPr>
          <p:nvPr>
            <p:ph sz="quarter" idx="1"/>
          </p:nvPr>
        </p:nvSpPr>
        <p:spPr>
          <a:xfrm>
            <a:off x="457200" y="980728"/>
            <a:ext cx="7787208" cy="5493224"/>
          </a:xfrm>
        </p:spPr>
        <p:txBody>
          <a:bodyPr/>
          <a:lstStyle/>
          <a:p>
            <a:pPr algn="just"/>
            <a:r>
              <a:rPr lang="fa-IR" b="1" dirty="0" smtClean="0">
                <a:cs typeface="B Nazanin" pitchFamily="2" charset="-78"/>
              </a:rPr>
              <a:t>هدف های آموزشی:</a:t>
            </a:r>
            <a:r>
              <a:rPr lang="fa-IR" dirty="0" smtClean="0">
                <a:cs typeface="B Nazanin" pitchFamily="2" charset="-78"/>
              </a:rPr>
              <a:t> شناختی، روانی – حرکتی و عاطفی که هر یک خود از سطوح مختلفی برخوردارند</a:t>
            </a:r>
          </a:p>
          <a:p>
            <a:pPr algn="just"/>
            <a:r>
              <a:rPr lang="fa-IR" b="1" dirty="0" smtClean="0">
                <a:cs typeface="B Nazanin" pitchFamily="2" charset="-78"/>
              </a:rPr>
              <a:t>تجربیات یادگیری: </a:t>
            </a:r>
            <a:r>
              <a:rPr lang="fa-IR" dirty="0" smtClean="0">
                <a:cs typeface="B Nazanin" pitchFamily="2" charset="-78"/>
              </a:rPr>
              <a:t>موقعیت ها و فرصت هایی که در اختیار یادگیرنده قرار </a:t>
            </a:r>
            <a:r>
              <a:rPr lang="fa-IR" dirty="0">
                <a:cs typeface="B Nazanin" pitchFamily="2" charset="-78"/>
              </a:rPr>
              <a:t/>
            </a:r>
            <a:br>
              <a:rPr lang="fa-IR" dirty="0">
                <a:cs typeface="B Nazanin" pitchFamily="2" charset="-78"/>
              </a:rPr>
            </a:br>
            <a:r>
              <a:rPr lang="fa-IR" dirty="0" smtClean="0">
                <a:cs typeface="B Nazanin" pitchFamily="2" charset="-78"/>
              </a:rPr>
              <a:t>می گیرد و برای آموزش دانش، مهارتها و نگرش ها مورد استفاده قرار می گیرند.</a:t>
            </a:r>
          </a:p>
          <a:p>
            <a:pPr algn="just"/>
            <a:r>
              <a:rPr lang="fa-IR" b="1" dirty="0" smtClean="0">
                <a:cs typeface="B Nazanin" pitchFamily="2" charset="-78"/>
              </a:rPr>
              <a:t>روش های یاددهی – یادگیری: </a:t>
            </a:r>
            <a:r>
              <a:rPr lang="fa-IR" dirty="0" smtClean="0">
                <a:cs typeface="B Nazanin" pitchFamily="2" charset="-78"/>
              </a:rPr>
              <a:t>ارائه، تعامل، راهنمایی، اکتشاف و ... از </a:t>
            </a:r>
            <a:br>
              <a:rPr lang="fa-IR" dirty="0" smtClean="0">
                <a:cs typeface="B Nazanin" pitchFamily="2" charset="-78"/>
              </a:rPr>
            </a:br>
            <a:r>
              <a:rPr lang="fa-IR" dirty="0" smtClean="0">
                <a:cs typeface="B Nazanin" pitchFamily="2" charset="-78"/>
              </a:rPr>
              <a:t>روش های مختلفی هستند که برای یاددهی – یادگیری مورد استفاده قرار </a:t>
            </a:r>
            <a:br>
              <a:rPr lang="fa-IR" dirty="0" smtClean="0">
                <a:cs typeface="B Nazanin" pitchFamily="2" charset="-78"/>
              </a:rPr>
            </a:br>
            <a:r>
              <a:rPr lang="fa-IR" dirty="0" smtClean="0">
                <a:cs typeface="B Nazanin" pitchFamily="2" charset="-78"/>
              </a:rPr>
              <a:t>می گیرند و بنا بر رویکرد مورد استفاده این روش ها متفاوتند.</a:t>
            </a:r>
          </a:p>
          <a:p>
            <a:pPr algn="just"/>
            <a:r>
              <a:rPr lang="fa-IR" b="1" dirty="0" smtClean="0">
                <a:cs typeface="B Nazanin" pitchFamily="2" charset="-78"/>
              </a:rPr>
              <a:t>سنجش عملکرد: </a:t>
            </a:r>
            <a:r>
              <a:rPr lang="fa-IR" dirty="0" smtClean="0">
                <a:cs typeface="B Nazanin" pitchFamily="2" charset="-78"/>
              </a:rPr>
              <a:t>ارزشیابی است که فراهم کننده بخشی از بازخورد نظام است. نحوه سنجش بسته به سطح هدف، نوع تجربیات یادگیری، روش های یاددهی – یادگیری و ... متنوعند. فراخوانی، بازسازی، ابداع پاسخ و ... از انواع روش های ارزشیابی هستند.</a:t>
            </a:r>
          </a:p>
          <a:p>
            <a:pPr algn="just"/>
            <a:r>
              <a:rPr lang="fa-IR" b="1" dirty="0" smtClean="0">
                <a:cs typeface="B Nazanin" pitchFamily="2" charset="-78"/>
              </a:rPr>
              <a:t>بازده:</a:t>
            </a:r>
            <a:r>
              <a:rPr lang="fa-IR" dirty="0" smtClean="0">
                <a:cs typeface="B Nazanin" pitchFamily="2" charset="-78"/>
              </a:rPr>
              <a:t> هدف کلی نظام آموزشی است که می تواند کسب علم، مصرف علم یا تولید آن باشد.</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2074"/>
          </a:xfrm>
        </p:spPr>
        <p:txBody>
          <a:bodyPr/>
          <a:lstStyle/>
          <a:p>
            <a:pPr algn="ctr"/>
            <a:r>
              <a:rPr lang="fa-IR" b="1" dirty="0" smtClean="0">
                <a:solidFill>
                  <a:srgbClr val="FF0000"/>
                </a:solidFill>
                <a:cs typeface="B Nazanin" pitchFamily="2" charset="-78"/>
              </a:rPr>
              <a:t>انواع نظام های آموزشی</a:t>
            </a:r>
            <a:endParaRPr lang="fa-IR" b="1" dirty="0">
              <a:solidFill>
                <a:srgbClr val="FF0000"/>
              </a:solidFill>
              <a:cs typeface="B Nazanin" pitchFamily="2" charset="-78"/>
            </a:endParaRPr>
          </a:p>
        </p:txBody>
      </p:sp>
      <p:sp>
        <p:nvSpPr>
          <p:cNvPr id="3" name="Content Placeholder 2"/>
          <p:cNvSpPr>
            <a:spLocks noGrp="1"/>
          </p:cNvSpPr>
          <p:nvPr>
            <p:ph sz="quarter" idx="1"/>
          </p:nvPr>
        </p:nvSpPr>
        <p:spPr>
          <a:xfrm>
            <a:off x="457200" y="836712"/>
            <a:ext cx="7643192" cy="5637240"/>
          </a:xfrm>
        </p:spPr>
        <p:txBody>
          <a:bodyPr/>
          <a:lstStyle/>
          <a:p>
            <a:pPr algn="just">
              <a:buNone/>
            </a:pPr>
            <a:r>
              <a:rPr lang="fa-IR" b="1" dirty="0" smtClean="0">
                <a:cs typeface="B Nazanin" pitchFamily="2" charset="-78"/>
              </a:rPr>
              <a:t>1- نظام آگاهی دهنده: </a:t>
            </a:r>
            <a:r>
              <a:rPr lang="fa-IR" dirty="0" smtClean="0">
                <a:cs typeface="B Nazanin" pitchFamily="2" charset="-78"/>
              </a:rPr>
              <a:t>عناصر این نظام به گونه ای طراحی شده اند که درباره پدیده، واقعه و رویدادی به یادگیرنده اگاهی و اطلاعاتی را </a:t>
            </a:r>
            <a:r>
              <a:rPr lang="fa-IR" u="sng" dirty="0" smtClean="0">
                <a:cs typeface="B Nazanin" pitchFamily="2" charset="-78"/>
              </a:rPr>
              <a:t>ارائه</a:t>
            </a:r>
            <a:r>
              <a:rPr lang="fa-IR" dirty="0" smtClean="0">
                <a:cs typeface="B Nazanin" pitchFamily="2" charset="-78"/>
              </a:rPr>
              <a:t> می دهند.</a:t>
            </a:r>
          </a:p>
          <a:p>
            <a:pPr algn="just"/>
            <a:r>
              <a:rPr lang="fa-IR" dirty="0" smtClean="0">
                <a:cs typeface="B Nazanin" pitchFamily="2" charset="-78"/>
              </a:rPr>
              <a:t>یادگیرنده با آمادگی وارد نظام شده، مفاهیم و اطلاعات را در قالب مواد یادگیری دریافت می کند. یادگیرنده فعالیت چندانی نمی کند و تنها مطالب اموخته شده را بازشناسی کرده و یا به یاد می آورد. هدف یادگیری دانش و نهایتا درک و فهم است و بازده آن کسب علم است که از طریق بازشناسی و فراخوانی ارزشیابی می شود.</a:t>
            </a:r>
            <a:endParaRPr lang="fa-IR" dirty="0">
              <a:cs typeface="B Nazanin" pitchFamily="2" charset="-78"/>
            </a:endParaRPr>
          </a:p>
        </p:txBody>
      </p:sp>
      <p:graphicFrame>
        <p:nvGraphicFramePr>
          <p:cNvPr id="4" name="Table 3"/>
          <p:cNvGraphicFramePr>
            <a:graphicFrameLocks noGrp="1"/>
          </p:cNvGraphicFramePr>
          <p:nvPr/>
        </p:nvGraphicFramePr>
        <p:xfrm>
          <a:off x="971602" y="4005064"/>
          <a:ext cx="6768750" cy="1368152"/>
        </p:xfrm>
        <a:graphic>
          <a:graphicData uri="http://schemas.openxmlformats.org/drawingml/2006/table">
            <a:tbl>
              <a:tblPr rtl="1" firstRow="1" bandRow="1">
                <a:tableStyleId>{5C22544A-7EE6-4342-B048-85BDC9FD1C3A}</a:tableStyleId>
              </a:tblPr>
              <a:tblGrid>
                <a:gridCol w="1128125"/>
                <a:gridCol w="1128125"/>
                <a:gridCol w="1128125"/>
                <a:gridCol w="1128125"/>
                <a:gridCol w="1128125"/>
                <a:gridCol w="1128125"/>
              </a:tblGrid>
              <a:tr h="684076">
                <a:tc>
                  <a:txBody>
                    <a:bodyPr/>
                    <a:lstStyle/>
                    <a:p>
                      <a:pPr algn="ctr" rtl="1"/>
                      <a:r>
                        <a:rPr lang="fa-IR" dirty="0" smtClean="0">
                          <a:cs typeface="B Nazanin" pitchFamily="2" charset="-78"/>
                        </a:rPr>
                        <a:t>نظام آموزشی</a:t>
                      </a:r>
                      <a:endParaRPr lang="fa-IR" dirty="0">
                        <a:cs typeface="B Nazanin" pitchFamily="2" charset="-78"/>
                      </a:endParaRPr>
                    </a:p>
                  </a:txBody>
                  <a:tcPr anchor="ctr"/>
                </a:tc>
                <a:tc>
                  <a:txBody>
                    <a:bodyPr/>
                    <a:lstStyle/>
                    <a:p>
                      <a:pPr algn="ctr" rtl="1"/>
                      <a:r>
                        <a:rPr lang="fa-IR" dirty="0" smtClean="0">
                          <a:cs typeface="B Nazanin" pitchFamily="2" charset="-78"/>
                        </a:rPr>
                        <a:t>سطح هدف</a:t>
                      </a:r>
                      <a:endParaRPr lang="fa-IR" dirty="0">
                        <a:cs typeface="B Nazanin" pitchFamily="2" charset="-78"/>
                      </a:endParaRPr>
                    </a:p>
                  </a:txBody>
                  <a:tcPr anchor="ctr"/>
                </a:tc>
                <a:tc>
                  <a:txBody>
                    <a:bodyPr/>
                    <a:lstStyle/>
                    <a:p>
                      <a:pPr algn="ctr" rtl="1"/>
                      <a:r>
                        <a:rPr lang="fa-IR" dirty="0" smtClean="0">
                          <a:cs typeface="B Nazanin" pitchFamily="2" charset="-78"/>
                        </a:rPr>
                        <a:t>تجارب یادگیری</a:t>
                      </a:r>
                      <a:endParaRPr lang="fa-IR" dirty="0">
                        <a:cs typeface="B Nazanin" pitchFamily="2" charset="-78"/>
                      </a:endParaRPr>
                    </a:p>
                  </a:txBody>
                  <a:tcPr anchor="ctr"/>
                </a:tc>
                <a:tc>
                  <a:txBody>
                    <a:bodyPr/>
                    <a:lstStyle/>
                    <a:p>
                      <a:pPr algn="ctr" rtl="1"/>
                      <a:r>
                        <a:rPr lang="fa-IR" dirty="0" smtClean="0">
                          <a:cs typeface="B Nazanin" pitchFamily="2" charset="-78"/>
                        </a:rPr>
                        <a:t>روش</a:t>
                      </a:r>
                      <a:endParaRPr lang="fa-IR" dirty="0">
                        <a:cs typeface="B Nazanin" pitchFamily="2" charset="-78"/>
                      </a:endParaRPr>
                    </a:p>
                  </a:txBody>
                  <a:tcPr anchor="ctr"/>
                </a:tc>
                <a:tc>
                  <a:txBody>
                    <a:bodyPr/>
                    <a:lstStyle/>
                    <a:p>
                      <a:pPr algn="ctr" rtl="1"/>
                      <a:r>
                        <a:rPr lang="fa-IR" dirty="0" smtClean="0">
                          <a:cs typeface="B Nazanin" pitchFamily="2" charset="-78"/>
                        </a:rPr>
                        <a:t>سنجش عملکرد</a:t>
                      </a:r>
                      <a:endParaRPr lang="fa-IR" dirty="0">
                        <a:cs typeface="B Nazanin" pitchFamily="2" charset="-78"/>
                      </a:endParaRPr>
                    </a:p>
                  </a:txBody>
                  <a:tcPr anchor="ctr"/>
                </a:tc>
                <a:tc>
                  <a:txBody>
                    <a:bodyPr/>
                    <a:lstStyle/>
                    <a:p>
                      <a:pPr algn="ctr" rtl="1"/>
                      <a:r>
                        <a:rPr lang="fa-IR" dirty="0" smtClean="0">
                          <a:cs typeface="B Nazanin" pitchFamily="2" charset="-78"/>
                        </a:rPr>
                        <a:t>بازده</a:t>
                      </a:r>
                      <a:endParaRPr lang="fa-IR" dirty="0">
                        <a:cs typeface="B Nazanin" pitchFamily="2" charset="-78"/>
                      </a:endParaRPr>
                    </a:p>
                  </a:txBody>
                  <a:tcPr anchor="ctr"/>
                </a:tc>
              </a:tr>
              <a:tr h="684076">
                <a:tc>
                  <a:txBody>
                    <a:bodyPr/>
                    <a:lstStyle/>
                    <a:p>
                      <a:pPr algn="ctr" rtl="1"/>
                      <a:r>
                        <a:rPr lang="fa-IR" dirty="0" smtClean="0">
                          <a:cs typeface="B Nazanin" pitchFamily="2" charset="-78"/>
                        </a:rPr>
                        <a:t>آگاهی دهنده</a:t>
                      </a:r>
                      <a:endParaRPr lang="fa-IR" dirty="0">
                        <a:cs typeface="B Nazanin" pitchFamily="2" charset="-78"/>
                      </a:endParaRPr>
                    </a:p>
                  </a:txBody>
                  <a:tcPr anchor="ctr"/>
                </a:tc>
                <a:tc>
                  <a:txBody>
                    <a:bodyPr/>
                    <a:lstStyle/>
                    <a:p>
                      <a:pPr algn="ctr" rtl="1"/>
                      <a:r>
                        <a:rPr lang="fa-IR" dirty="0" smtClean="0">
                          <a:cs typeface="B Nazanin" pitchFamily="2" charset="-78"/>
                        </a:rPr>
                        <a:t>دانش</a:t>
                      </a:r>
                    </a:p>
                    <a:p>
                      <a:pPr algn="ctr" rtl="1"/>
                      <a:r>
                        <a:rPr lang="fa-IR" dirty="0" smtClean="0">
                          <a:cs typeface="B Nazanin" pitchFamily="2" charset="-78"/>
                        </a:rPr>
                        <a:t>درک و فهم</a:t>
                      </a:r>
                      <a:endParaRPr lang="fa-IR" dirty="0">
                        <a:cs typeface="B Nazanin" pitchFamily="2" charset="-78"/>
                      </a:endParaRPr>
                    </a:p>
                  </a:txBody>
                  <a:tcPr anchor="ctr"/>
                </a:tc>
                <a:tc>
                  <a:txBody>
                    <a:bodyPr/>
                    <a:lstStyle/>
                    <a:p>
                      <a:pPr algn="ctr" rtl="1"/>
                      <a:r>
                        <a:rPr lang="fa-IR" dirty="0" smtClean="0">
                          <a:cs typeface="B Nazanin" pitchFamily="2" charset="-78"/>
                        </a:rPr>
                        <a:t>اطلاعات</a:t>
                      </a:r>
                      <a:r>
                        <a:rPr lang="fa-IR" baseline="0" dirty="0" smtClean="0">
                          <a:cs typeface="B Nazanin" pitchFamily="2" charset="-78"/>
                        </a:rPr>
                        <a:t> و مفاهیم</a:t>
                      </a:r>
                      <a:endParaRPr lang="fa-IR" dirty="0">
                        <a:cs typeface="B Nazanin" pitchFamily="2" charset="-78"/>
                      </a:endParaRPr>
                    </a:p>
                  </a:txBody>
                  <a:tcPr anchor="ctr"/>
                </a:tc>
                <a:tc>
                  <a:txBody>
                    <a:bodyPr/>
                    <a:lstStyle/>
                    <a:p>
                      <a:pPr algn="ctr" rtl="1"/>
                      <a:r>
                        <a:rPr lang="fa-IR" dirty="0" smtClean="0">
                          <a:cs typeface="B Nazanin" pitchFamily="2" charset="-78"/>
                        </a:rPr>
                        <a:t>ارائه</a:t>
                      </a:r>
                      <a:endParaRPr lang="fa-IR" dirty="0">
                        <a:cs typeface="B Nazanin" pitchFamily="2" charset="-78"/>
                      </a:endParaRPr>
                    </a:p>
                  </a:txBody>
                  <a:tcPr anchor="ctr"/>
                </a:tc>
                <a:tc>
                  <a:txBody>
                    <a:bodyPr/>
                    <a:lstStyle/>
                    <a:p>
                      <a:pPr algn="ctr" rtl="1"/>
                      <a:r>
                        <a:rPr lang="fa-IR" dirty="0" smtClean="0">
                          <a:cs typeface="B Nazanin" pitchFamily="2" charset="-78"/>
                        </a:rPr>
                        <a:t>بازشناسی و فراخوانی</a:t>
                      </a:r>
                      <a:endParaRPr lang="fa-IR" dirty="0">
                        <a:cs typeface="B Nazanin" pitchFamily="2" charset="-78"/>
                      </a:endParaRPr>
                    </a:p>
                  </a:txBody>
                  <a:tcPr anchor="ctr"/>
                </a:tc>
                <a:tc>
                  <a:txBody>
                    <a:bodyPr/>
                    <a:lstStyle/>
                    <a:p>
                      <a:pPr algn="ctr" rtl="1"/>
                      <a:r>
                        <a:rPr lang="fa-IR" dirty="0" smtClean="0">
                          <a:cs typeface="B Nazanin" pitchFamily="2" charset="-78"/>
                        </a:rPr>
                        <a:t>کسب علم</a:t>
                      </a:r>
                      <a:endParaRPr lang="fa-IR" dirty="0">
                        <a:cs typeface="B Nazanin" pitchFamily="2" charset="-78"/>
                      </a:endParaRPr>
                    </a:p>
                  </a:txBody>
                  <a:tcPr anchor="ct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512841318"/>
              </p:ext>
            </p:extLst>
          </p:nvPr>
        </p:nvGraphicFramePr>
        <p:xfrm>
          <a:off x="457200" y="404813"/>
          <a:ext cx="7643813" cy="6069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entagon 4"/>
          <p:cNvSpPr/>
          <p:nvPr/>
        </p:nvSpPr>
        <p:spPr>
          <a:xfrm>
            <a:off x="899592" y="2924944"/>
            <a:ext cx="1296144" cy="93610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solidFill>
                  <a:schemeClr val="tx1"/>
                </a:solidFill>
              </a:rPr>
              <a:t>(درونداد) آماده برای یادگیری</a:t>
            </a:r>
            <a:endParaRPr lang="fa-IR" dirty="0">
              <a:solidFill>
                <a:schemeClr val="tx1"/>
              </a:solidFill>
            </a:endParaRPr>
          </a:p>
        </p:txBody>
      </p:sp>
      <p:sp>
        <p:nvSpPr>
          <p:cNvPr id="6" name="Pentagon 5"/>
          <p:cNvSpPr/>
          <p:nvPr/>
        </p:nvSpPr>
        <p:spPr>
          <a:xfrm>
            <a:off x="6156176" y="2924944"/>
            <a:ext cx="1296144" cy="86409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solidFill>
                  <a:schemeClr val="tx1"/>
                </a:solidFill>
              </a:rPr>
              <a:t>(برونداد)</a:t>
            </a:r>
          </a:p>
          <a:p>
            <a:pPr algn="ctr"/>
            <a:r>
              <a:rPr lang="fa-IR" dirty="0" smtClean="0">
                <a:solidFill>
                  <a:schemeClr val="tx1"/>
                </a:solidFill>
              </a:rPr>
              <a:t>کسب کننده علم</a:t>
            </a:r>
            <a:endParaRPr lang="fa-IR" dirty="0">
              <a:solidFill>
                <a:schemeClr val="tx1"/>
              </a:solidFill>
            </a:endParaRPr>
          </a:p>
        </p:txBody>
      </p:sp>
      <p:sp>
        <p:nvSpPr>
          <p:cNvPr id="7" name="Rounded Rectangle 6"/>
          <p:cNvSpPr/>
          <p:nvPr/>
        </p:nvSpPr>
        <p:spPr>
          <a:xfrm>
            <a:off x="2699792" y="1484784"/>
            <a:ext cx="1008112" cy="504056"/>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dirty="0" smtClean="0">
                <a:solidFill>
                  <a:schemeClr val="tx1"/>
                </a:solidFill>
              </a:rPr>
              <a:t>سنجش</a:t>
            </a:r>
            <a:endParaRPr lang="fa-IR" b="1" dirty="0">
              <a:solidFill>
                <a:schemeClr val="tx1"/>
              </a:solidFill>
            </a:endParaRPr>
          </a:p>
        </p:txBody>
      </p:sp>
      <p:sp>
        <p:nvSpPr>
          <p:cNvPr id="8" name="Rounded Rectangle 7"/>
          <p:cNvSpPr/>
          <p:nvPr/>
        </p:nvSpPr>
        <p:spPr>
          <a:xfrm>
            <a:off x="4644008" y="4293096"/>
            <a:ext cx="1008112" cy="504056"/>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dirty="0" smtClean="0">
                <a:solidFill>
                  <a:schemeClr val="tx1"/>
                </a:solidFill>
              </a:rPr>
              <a:t>روش</a:t>
            </a:r>
            <a:endParaRPr lang="fa-IR" b="1" dirty="0">
              <a:solidFill>
                <a:schemeClr val="tx1"/>
              </a:solidFill>
            </a:endParaRPr>
          </a:p>
        </p:txBody>
      </p:sp>
      <p:sp>
        <p:nvSpPr>
          <p:cNvPr id="9" name="Rounded Rectangle 8"/>
          <p:cNvSpPr/>
          <p:nvPr/>
        </p:nvSpPr>
        <p:spPr>
          <a:xfrm>
            <a:off x="2699792" y="4293096"/>
            <a:ext cx="1008112" cy="504056"/>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dirty="0" smtClean="0">
                <a:solidFill>
                  <a:schemeClr val="tx1"/>
                </a:solidFill>
              </a:rPr>
              <a:t>تجارب</a:t>
            </a:r>
            <a:endParaRPr lang="fa-IR" b="1" dirty="0">
              <a:solidFill>
                <a:schemeClr val="tx1"/>
              </a:solidFill>
            </a:endParaRPr>
          </a:p>
        </p:txBody>
      </p:sp>
      <p:sp>
        <p:nvSpPr>
          <p:cNvPr id="10" name="Rounded Rectangle 9"/>
          <p:cNvSpPr/>
          <p:nvPr/>
        </p:nvSpPr>
        <p:spPr>
          <a:xfrm>
            <a:off x="4644008" y="1484784"/>
            <a:ext cx="1008112" cy="504056"/>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dirty="0" smtClean="0">
                <a:solidFill>
                  <a:schemeClr val="tx1"/>
                </a:solidFill>
              </a:rPr>
              <a:t>هدف</a:t>
            </a:r>
            <a:endParaRPr lang="fa-IR" b="1" dirty="0">
              <a:solidFill>
                <a:schemeClr val="tx1"/>
              </a:solidFill>
            </a:endParaRPr>
          </a:p>
        </p:txBody>
      </p:sp>
      <p:sp>
        <p:nvSpPr>
          <p:cNvPr id="12" name="Curved Left Arrow 11"/>
          <p:cNvSpPr/>
          <p:nvPr/>
        </p:nvSpPr>
        <p:spPr>
          <a:xfrm>
            <a:off x="4283968" y="2852936"/>
            <a:ext cx="288032" cy="792088"/>
          </a:xfrm>
          <a:prstGeom prst="curvedLef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15" name="Curved Down Arrow 14"/>
          <p:cNvSpPr/>
          <p:nvPr/>
        </p:nvSpPr>
        <p:spPr>
          <a:xfrm rot="16667964">
            <a:off x="3542850" y="3053639"/>
            <a:ext cx="735904" cy="272657"/>
          </a:xfrm>
          <a:prstGeom prst="curved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17" name="U-Turn Arrow 16"/>
          <p:cNvSpPr/>
          <p:nvPr/>
        </p:nvSpPr>
        <p:spPr>
          <a:xfrm rot="10800000">
            <a:off x="971600" y="4077072"/>
            <a:ext cx="6120680" cy="1656184"/>
          </a:xfrm>
          <a:prstGeom prst="uturnArrow">
            <a:avLst>
              <a:gd name="adj1" fmla="val 10368"/>
              <a:gd name="adj2" fmla="val 25000"/>
              <a:gd name="adj3" fmla="val 16639"/>
              <a:gd name="adj4" fmla="val 22847"/>
              <a:gd name="adj5"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18" name="U-Turn Arrow 17"/>
          <p:cNvSpPr/>
          <p:nvPr/>
        </p:nvSpPr>
        <p:spPr>
          <a:xfrm flipH="1">
            <a:off x="971600" y="836712"/>
            <a:ext cx="6120680" cy="1755576"/>
          </a:xfrm>
          <a:prstGeom prst="uturnArrow">
            <a:avLst>
              <a:gd name="adj1" fmla="val 10368"/>
              <a:gd name="adj2" fmla="val 25000"/>
              <a:gd name="adj3" fmla="val 16639"/>
              <a:gd name="adj4" fmla="val 22847"/>
              <a:gd name="adj5"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19" name="Down Arrow 18"/>
          <p:cNvSpPr/>
          <p:nvPr/>
        </p:nvSpPr>
        <p:spPr>
          <a:xfrm>
            <a:off x="4644008" y="1052736"/>
            <a:ext cx="144016" cy="10081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0" name="Down Arrow 19"/>
          <p:cNvSpPr/>
          <p:nvPr/>
        </p:nvSpPr>
        <p:spPr>
          <a:xfrm>
            <a:off x="3563888" y="1052736"/>
            <a:ext cx="144016" cy="10081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1" name="Up Arrow 20"/>
          <p:cNvSpPr/>
          <p:nvPr/>
        </p:nvSpPr>
        <p:spPr>
          <a:xfrm>
            <a:off x="4572000" y="4293096"/>
            <a:ext cx="144016" cy="122413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2" name="Up Arrow 21"/>
          <p:cNvSpPr/>
          <p:nvPr/>
        </p:nvSpPr>
        <p:spPr>
          <a:xfrm>
            <a:off x="3563888" y="4293096"/>
            <a:ext cx="144016" cy="122413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3" name="TextBox 22"/>
          <p:cNvSpPr txBox="1"/>
          <p:nvPr/>
        </p:nvSpPr>
        <p:spPr>
          <a:xfrm>
            <a:off x="3707904" y="5805264"/>
            <a:ext cx="864096" cy="369332"/>
          </a:xfrm>
          <a:prstGeom prst="rect">
            <a:avLst/>
          </a:prstGeom>
          <a:noFill/>
        </p:spPr>
        <p:txBody>
          <a:bodyPr wrap="square" rtlCol="1">
            <a:spAutoFit/>
          </a:bodyPr>
          <a:lstStyle/>
          <a:p>
            <a:r>
              <a:rPr lang="fa-IR" b="1" dirty="0" smtClean="0"/>
              <a:t>بازخورد</a:t>
            </a:r>
            <a:endParaRPr lang="fa-IR" b="1" dirty="0"/>
          </a:p>
        </p:txBody>
      </p:sp>
      <p:sp>
        <p:nvSpPr>
          <p:cNvPr id="2" name="TextBox 1"/>
          <p:cNvSpPr txBox="1"/>
          <p:nvPr/>
        </p:nvSpPr>
        <p:spPr>
          <a:xfrm>
            <a:off x="8244408" y="1052736"/>
            <a:ext cx="306495" cy="369332"/>
          </a:xfrm>
          <a:prstGeom prst="rect">
            <a:avLst/>
          </a:prstGeom>
          <a:noFill/>
        </p:spPr>
        <p:txBody>
          <a:bodyPr wrap="none" rtlCol="0">
            <a:spAutoFit/>
          </a:bodyPr>
          <a:lstStyle/>
          <a:p>
            <a:r>
              <a:rPr lang="fa-IR" dirty="0" smtClean="0">
                <a:hlinkClick r:id="rId7" action="ppaction://hlinksldjump"/>
              </a:rPr>
              <a:t>1</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7715200" cy="6264696"/>
          </a:xfrm>
        </p:spPr>
        <p:txBody>
          <a:bodyPr/>
          <a:lstStyle/>
          <a:p>
            <a:pPr algn="just">
              <a:buNone/>
            </a:pPr>
            <a:r>
              <a:rPr lang="fa-IR" b="1" dirty="0" smtClean="0"/>
              <a:t>2</a:t>
            </a:r>
            <a:r>
              <a:rPr lang="fa-IR" b="1" dirty="0" smtClean="0">
                <a:cs typeface="B Nazanin" pitchFamily="2" charset="-78"/>
              </a:rPr>
              <a:t>- نظام توانائی دهنده: </a:t>
            </a:r>
            <a:r>
              <a:rPr lang="fa-IR" dirty="0" smtClean="0">
                <a:cs typeface="B Nazanin" pitchFamily="2" charset="-78"/>
              </a:rPr>
              <a:t>مهارت</a:t>
            </a:r>
            <a:r>
              <a:rPr lang="fa-IR" b="1" dirty="0" smtClean="0">
                <a:cs typeface="B Nazanin" pitchFamily="2" charset="-78"/>
              </a:rPr>
              <a:t> </a:t>
            </a:r>
            <a:r>
              <a:rPr lang="fa-IR" dirty="0" smtClean="0">
                <a:cs typeface="B Nazanin" pitchFamily="2" charset="-78"/>
              </a:rPr>
              <a:t>بکار گیری دانش و تحلیل روابط بین اجزای مختلف دانش پایه این نظام است.</a:t>
            </a:r>
          </a:p>
          <a:p>
            <a:pPr algn="just"/>
            <a:r>
              <a:rPr lang="fa-IR" dirty="0" smtClean="0">
                <a:cs typeface="B Nazanin" pitchFamily="2" charset="-78"/>
              </a:rPr>
              <a:t>یادگیری اصول و قواعد(رابطه بین مفاهیم) موجب می شود که یادگیرنده این توانایی پیدا کند تا به شناسایی رابطه بین پدیده ها بپردازد و در موقعیت های عملی از دانسته های خود استفاده کند. در این نظام تجربیاتی برای یادگیرنده فراهم می شود که با توانایی تجزیه و تحلیل و کاربرد هم خوانی داشته باشد. </a:t>
            </a:r>
          </a:p>
          <a:p>
            <a:pPr algn="just"/>
            <a:r>
              <a:rPr lang="fa-IR" dirty="0" smtClean="0">
                <a:cs typeface="B Nazanin" pitchFamily="2" charset="-78"/>
              </a:rPr>
              <a:t>یادگیرنده دارای اطلاعات و مفاهیم به این نظام وارد می شود، با رسانه تعامل دارد و فقط دریافت کننده صرف نیست و در صورت لزوم راهنمایی دریافت کرده و مسایل را حل می کند. منتهی مسایل از قبل طراحی می شوند و پاسخ مشخص دارند. ارزشیابی نیز از طریق بازسازی دانسته ها و بکار بستن آنها انجام می شود.</a:t>
            </a:r>
          </a:p>
          <a:p>
            <a:pPr algn="just"/>
            <a:endParaRPr lang="fa-IR" dirty="0">
              <a:cs typeface="B Nazanin" pitchFamily="2" charset="-78"/>
            </a:endParaRPr>
          </a:p>
        </p:txBody>
      </p:sp>
      <p:graphicFrame>
        <p:nvGraphicFramePr>
          <p:cNvPr id="5" name="Table 4"/>
          <p:cNvGraphicFramePr>
            <a:graphicFrameLocks noGrp="1"/>
          </p:cNvGraphicFramePr>
          <p:nvPr/>
        </p:nvGraphicFramePr>
        <p:xfrm>
          <a:off x="755576" y="4725144"/>
          <a:ext cx="6912768" cy="1598476"/>
        </p:xfrm>
        <a:graphic>
          <a:graphicData uri="http://schemas.openxmlformats.org/drawingml/2006/table">
            <a:tbl>
              <a:tblPr rtl="1" firstRow="1" bandRow="1">
                <a:tableStyleId>{5C22544A-7EE6-4342-B048-85BDC9FD1C3A}</a:tableStyleId>
              </a:tblPr>
              <a:tblGrid>
                <a:gridCol w="1152128"/>
                <a:gridCol w="1152128"/>
                <a:gridCol w="1152128"/>
                <a:gridCol w="1152128"/>
                <a:gridCol w="1152128"/>
                <a:gridCol w="1152128"/>
              </a:tblGrid>
              <a:tr h="684076">
                <a:tc>
                  <a:txBody>
                    <a:bodyPr/>
                    <a:lstStyle/>
                    <a:p>
                      <a:pPr algn="ctr" rtl="1"/>
                      <a:r>
                        <a:rPr lang="fa-IR" dirty="0" smtClean="0">
                          <a:cs typeface="B Nazanin" pitchFamily="2" charset="-78"/>
                        </a:rPr>
                        <a:t>نظام آموزشی</a:t>
                      </a:r>
                      <a:endParaRPr lang="fa-IR" dirty="0">
                        <a:cs typeface="B Nazanin" pitchFamily="2" charset="-78"/>
                      </a:endParaRPr>
                    </a:p>
                  </a:txBody>
                  <a:tcPr anchor="ctr"/>
                </a:tc>
                <a:tc>
                  <a:txBody>
                    <a:bodyPr/>
                    <a:lstStyle/>
                    <a:p>
                      <a:pPr algn="ctr" rtl="1"/>
                      <a:r>
                        <a:rPr lang="fa-IR" dirty="0" smtClean="0">
                          <a:cs typeface="B Nazanin" pitchFamily="2" charset="-78"/>
                        </a:rPr>
                        <a:t>سطح هدف</a:t>
                      </a:r>
                      <a:endParaRPr lang="fa-IR" dirty="0">
                        <a:cs typeface="B Nazanin" pitchFamily="2" charset="-78"/>
                      </a:endParaRPr>
                    </a:p>
                  </a:txBody>
                  <a:tcPr anchor="ctr"/>
                </a:tc>
                <a:tc>
                  <a:txBody>
                    <a:bodyPr/>
                    <a:lstStyle/>
                    <a:p>
                      <a:pPr algn="ctr" rtl="1"/>
                      <a:r>
                        <a:rPr lang="fa-IR" dirty="0" smtClean="0">
                          <a:cs typeface="B Nazanin" pitchFamily="2" charset="-78"/>
                        </a:rPr>
                        <a:t>تجارب یادگیری</a:t>
                      </a:r>
                      <a:endParaRPr lang="fa-IR" dirty="0">
                        <a:cs typeface="B Nazanin" pitchFamily="2" charset="-78"/>
                      </a:endParaRPr>
                    </a:p>
                  </a:txBody>
                  <a:tcPr anchor="ctr"/>
                </a:tc>
                <a:tc>
                  <a:txBody>
                    <a:bodyPr/>
                    <a:lstStyle/>
                    <a:p>
                      <a:pPr algn="ctr" rtl="1"/>
                      <a:r>
                        <a:rPr lang="fa-IR" dirty="0" smtClean="0">
                          <a:cs typeface="B Nazanin" pitchFamily="2" charset="-78"/>
                        </a:rPr>
                        <a:t>روش</a:t>
                      </a:r>
                      <a:endParaRPr lang="fa-IR" dirty="0">
                        <a:cs typeface="B Nazanin" pitchFamily="2" charset="-78"/>
                      </a:endParaRPr>
                    </a:p>
                  </a:txBody>
                  <a:tcPr anchor="ctr"/>
                </a:tc>
                <a:tc>
                  <a:txBody>
                    <a:bodyPr/>
                    <a:lstStyle/>
                    <a:p>
                      <a:pPr algn="ctr" rtl="1"/>
                      <a:r>
                        <a:rPr lang="fa-IR" dirty="0" smtClean="0">
                          <a:cs typeface="B Nazanin" pitchFamily="2" charset="-78"/>
                        </a:rPr>
                        <a:t>سنجش عملکرد</a:t>
                      </a:r>
                      <a:endParaRPr lang="fa-IR" dirty="0">
                        <a:cs typeface="B Nazanin" pitchFamily="2" charset="-78"/>
                      </a:endParaRPr>
                    </a:p>
                  </a:txBody>
                  <a:tcPr anchor="ctr"/>
                </a:tc>
                <a:tc>
                  <a:txBody>
                    <a:bodyPr/>
                    <a:lstStyle/>
                    <a:p>
                      <a:pPr algn="ctr" rtl="1"/>
                      <a:r>
                        <a:rPr lang="fa-IR" dirty="0" smtClean="0">
                          <a:cs typeface="B Nazanin" pitchFamily="2" charset="-78"/>
                        </a:rPr>
                        <a:t>بازده</a:t>
                      </a:r>
                      <a:endParaRPr lang="fa-IR" dirty="0">
                        <a:cs typeface="B Nazanin" pitchFamily="2" charset="-78"/>
                      </a:endParaRPr>
                    </a:p>
                  </a:txBody>
                  <a:tcPr anchor="ctr"/>
                </a:tc>
              </a:tr>
              <a:tr h="684076">
                <a:tc>
                  <a:txBody>
                    <a:bodyPr/>
                    <a:lstStyle/>
                    <a:p>
                      <a:pPr algn="ctr" rtl="1"/>
                      <a:r>
                        <a:rPr lang="fa-IR" dirty="0" smtClean="0">
                          <a:cs typeface="B Nazanin" pitchFamily="2" charset="-78"/>
                        </a:rPr>
                        <a:t>توانائی دهنده</a:t>
                      </a:r>
                      <a:endParaRPr lang="fa-IR" dirty="0">
                        <a:cs typeface="B Nazanin" pitchFamily="2" charset="-78"/>
                      </a:endParaRPr>
                    </a:p>
                  </a:txBody>
                  <a:tcPr anchor="ctr"/>
                </a:tc>
                <a:tc>
                  <a:txBody>
                    <a:bodyPr/>
                    <a:lstStyle/>
                    <a:p>
                      <a:pPr algn="ctr" rtl="1"/>
                      <a:r>
                        <a:rPr lang="fa-IR" dirty="0" smtClean="0">
                          <a:cs typeface="B Nazanin" pitchFamily="2" charset="-78"/>
                        </a:rPr>
                        <a:t>کاربرد</a:t>
                      </a:r>
                    </a:p>
                    <a:p>
                      <a:pPr algn="ctr" rtl="1"/>
                      <a:r>
                        <a:rPr lang="fa-IR" dirty="0" smtClean="0">
                          <a:cs typeface="B Nazanin" pitchFamily="2" charset="-78"/>
                        </a:rPr>
                        <a:t>تجزیه</a:t>
                      </a:r>
                      <a:r>
                        <a:rPr lang="fa-IR" baseline="0" dirty="0" smtClean="0">
                          <a:cs typeface="B Nazanin" pitchFamily="2" charset="-78"/>
                        </a:rPr>
                        <a:t> و تحلیل</a:t>
                      </a:r>
                      <a:endParaRPr lang="fa-IR" dirty="0">
                        <a:cs typeface="B Nazanin" pitchFamily="2" charset="-78"/>
                      </a:endParaRPr>
                    </a:p>
                  </a:txBody>
                  <a:tcPr anchor="ctr"/>
                </a:tc>
                <a:tc>
                  <a:txBody>
                    <a:bodyPr/>
                    <a:lstStyle/>
                    <a:p>
                      <a:pPr algn="ctr" rtl="1"/>
                      <a:r>
                        <a:rPr lang="fa-IR" dirty="0" smtClean="0">
                          <a:cs typeface="B Nazanin" pitchFamily="2" charset="-78"/>
                        </a:rPr>
                        <a:t>اصول و قواعد</a:t>
                      </a:r>
                    </a:p>
                    <a:p>
                      <a:pPr algn="ctr" rtl="1"/>
                      <a:r>
                        <a:rPr lang="fa-IR" dirty="0" smtClean="0">
                          <a:cs typeface="B Nazanin" pitchFamily="2" charset="-78"/>
                        </a:rPr>
                        <a:t>مسایل تعریف</a:t>
                      </a:r>
                      <a:r>
                        <a:rPr lang="fa-IR" baseline="0" dirty="0" smtClean="0">
                          <a:cs typeface="B Nazanin" pitchFamily="2" charset="-78"/>
                        </a:rPr>
                        <a:t> شده</a:t>
                      </a:r>
                      <a:endParaRPr lang="fa-IR" dirty="0">
                        <a:cs typeface="B Nazanin" pitchFamily="2" charset="-78"/>
                      </a:endParaRPr>
                    </a:p>
                  </a:txBody>
                  <a:tcPr anchor="ctr"/>
                </a:tc>
                <a:tc>
                  <a:txBody>
                    <a:bodyPr/>
                    <a:lstStyle/>
                    <a:p>
                      <a:pPr algn="ctr" rtl="1"/>
                      <a:r>
                        <a:rPr lang="fa-IR" dirty="0" smtClean="0">
                          <a:cs typeface="B Nazanin" pitchFamily="2" charset="-78"/>
                        </a:rPr>
                        <a:t>تعامل</a:t>
                      </a:r>
                    </a:p>
                    <a:p>
                      <a:pPr algn="ctr" rtl="1"/>
                      <a:r>
                        <a:rPr lang="fa-IR" dirty="0" smtClean="0">
                          <a:cs typeface="B Nazanin" pitchFamily="2" charset="-78"/>
                        </a:rPr>
                        <a:t>راهنمایی</a:t>
                      </a:r>
                      <a:endParaRPr lang="fa-IR" dirty="0">
                        <a:cs typeface="B Nazanin" pitchFamily="2" charset="-78"/>
                      </a:endParaRPr>
                    </a:p>
                  </a:txBody>
                  <a:tcPr anchor="ctr"/>
                </a:tc>
                <a:tc>
                  <a:txBody>
                    <a:bodyPr/>
                    <a:lstStyle/>
                    <a:p>
                      <a:pPr algn="ctr" rtl="1"/>
                      <a:r>
                        <a:rPr lang="fa-IR" dirty="0" smtClean="0">
                          <a:cs typeface="B Nazanin" pitchFamily="2" charset="-78"/>
                        </a:rPr>
                        <a:t>بازسازی</a:t>
                      </a:r>
                      <a:endParaRPr lang="fa-IR" dirty="0">
                        <a:cs typeface="B Nazanin" pitchFamily="2" charset="-78"/>
                      </a:endParaRPr>
                    </a:p>
                  </a:txBody>
                  <a:tcPr anchor="ctr"/>
                </a:tc>
                <a:tc>
                  <a:txBody>
                    <a:bodyPr/>
                    <a:lstStyle/>
                    <a:p>
                      <a:pPr algn="ctr" rtl="1"/>
                      <a:r>
                        <a:rPr lang="fa-IR" dirty="0" smtClean="0">
                          <a:cs typeface="B Nazanin" pitchFamily="2" charset="-78"/>
                        </a:rPr>
                        <a:t>مصرف علم</a:t>
                      </a:r>
                      <a:endParaRPr lang="fa-IR" dirty="0">
                        <a:cs typeface="B Nazanin" pitchFamily="2" charset="-78"/>
                      </a:endParaRPr>
                    </a:p>
                  </a:txBody>
                  <a:tcPr anchor="ct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0" y="404813"/>
          <a:ext cx="7643813" cy="6069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entagon 4"/>
          <p:cNvSpPr/>
          <p:nvPr/>
        </p:nvSpPr>
        <p:spPr>
          <a:xfrm>
            <a:off x="899592" y="2924944"/>
            <a:ext cx="1296144" cy="93610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solidFill>
                  <a:schemeClr val="tx1"/>
                </a:solidFill>
              </a:rPr>
              <a:t>(درونداد) کسب کننده علم</a:t>
            </a:r>
            <a:endParaRPr lang="fa-IR" dirty="0">
              <a:solidFill>
                <a:schemeClr val="tx1"/>
              </a:solidFill>
            </a:endParaRPr>
          </a:p>
        </p:txBody>
      </p:sp>
      <p:sp>
        <p:nvSpPr>
          <p:cNvPr id="6" name="Pentagon 5"/>
          <p:cNvSpPr/>
          <p:nvPr/>
        </p:nvSpPr>
        <p:spPr>
          <a:xfrm>
            <a:off x="6156176" y="2924944"/>
            <a:ext cx="1296144" cy="86409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solidFill>
                  <a:schemeClr val="tx1"/>
                </a:solidFill>
              </a:rPr>
              <a:t>(برونداد)</a:t>
            </a:r>
          </a:p>
          <a:p>
            <a:pPr algn="ctr"/>
            <a:r>
              <a:rPr lang="fa-IR" dirty="0" smtClean="0">
                <a:solidFill>
                  <a:schemeClr val="tx1"/>
                </a:solidFill>
              </a:rPr>
              <a:t>مصرف کننده علم</a:t>
            </a:r>
            <a:endParaRPr lang="fa-IR" dirty="0">
              <a:solidFill>
                <a:schemeClr val="tx1"/>
              </a:solidFill>
            </a:endParaRPr>
          </a:p>
        </p:txBody>
      </p:sp>
      <p:sp>
        <p:nvSpPr>
          <p:cNvPr id="7" name="Rounded Rectangle 6"/>
          <p:cNvSpPr/>
          <p:nvPr/>
        </p:nvSpPr>
        <p:spPr>
          <a:xfrm>
            <a:off x="2699792" y="1484784"/>
            <a:ext cx="1008112" cy="504056"/>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dirty="0" smtClean="0">
                <a:solidFill>
                  <a:schemeClr val="tx1"/>
                </a:solidFill>
              </a:rPr>
              <a:t>سنجش</a:t>
            </a:r>
            <a:endParaRPr lang="fa-IR" b="1" dirty="0">
              <a:solidFill>
                <a:schemeClr val="tx1"/>
              </a:solidFill>
            </a:endParaRPr>
          </a:p>
        </p:txBody>
      </p:sp>
      <p:sp>
        <p:nvSpPr>
          <p:cNvPr id="8" name="Rounded Rectangle 7"/>
          <p:cNvSpPr/>
          <p:nvPr/>
        </p:nvSpPr>
        <p:spPr>
          <a:xfrm>
            <a:off x="4644008" y="4293096"/>
            <a:ext cx="1008112" cy="504056"/>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dirty="0" smtClean="0">
                <a:solidFill>
                  <a:schemeClr val="tx1"/>
                </a:solidFill>
              </a:rPr>
              <a:t>روش</a:t>
            </a:r>
            <a:endParaRPr lang="fa-IR" b="1" dirty="0">
              <a:solidFill>
                <a:schemeClr val="tx1"/>
              </a:solidFill>
            </a:endParaRPr>
          </a:p>
        </p:txBody>
      </p:sp>
      <p:sp>
        <p:nvSpPr>
          <p:cNvPr id="9" name="Rounded Rectangle 8"/>
          <p:cNvSpPr/>
          <p:nvPr/>
        </p:nvSpPr>
        <p:spPr>
          <a:xfrm>
            <a:off x="2699792" y="4293096"/>
            <a:ext cx="1008112" cy="504056"/>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dirty="0" smtClean="0">
                <a:solidFill>
                  <a:schemeClr val="tx1"/>
                </a:solidFill>
              </a:rPr>
              <a:t>تجارب</a:t>
            </a:r>
            <a:endParaRPr lang="fa-IR" b="1" dirty="0">
              <a:solidFill>
                <a:schemeClr val="tx1"/>
              </a:solidFill>
            </a:endParaRPr>
          </a:p>
        </p:txBody>
      </p:sp>
      <p:sp>
        <p:nvSpPr>
          <p:cNvPr id="10" name="Rounded Rectangle 9"/>
          <p:cNvSpPr/>
          <p:nvPr/>
        </p:nvSpPr>
        <p:spPr>
          <a:xfrm>
            <a:off x="4644008" y="1484784"/>
            <a:ext cx="1008112" cy="504056"/>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dirty="0" smtClean="0">
                <a:solidFill>
                  <a:schemeClr val="tx1"/>
                </a:solidFill>
              </a:rPr>
              <a:t>هدف</a:t>
            </a:r>
            <a:endParaRPr lang="fa-IR" b="1" dirty="0">
              <a:solidFill>
                <a:schemeClr val="tx1"/>
              </a:solidFill>
            </a:endParaRPr>
          </a:p>
        </p:txBody>
      </p:sp>
      <p:sp>
        <p:nvSpPr>
          <p:cNvPr id="12" name="Curved Left Arrow 11"/>
          <p:cNvSpPr/>
          <p:nvPr/>
        </p:nvSpPr>
        <p:spPr>
          <a:xfrm>
            <a:off x="4283968" y="2852936"/>
            <a:ext cx="288032" cy="792088"/>
          </a:xfrm>
          <a:prstGeom prst="curvedLef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15" name="Curved Down Arrow 14"/>
          <p:cNvSpPr/>
          <p:nvPr/>
        </p:nvSpPr>
        <p:spPr>
          <a:xfrm rot="16667964">
            <a:off x="3542850" y="3053639"/>
            <a:ext cx="735904" cy="272657"/>
          </a:xfrm>
          <a:prstGeom prst="curved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17" name="U-Turn Arrow 16"/>
          <p:cNvSpPr/>
          <p:nvPr/>
        </p:nvSpPr>
        <p:spPr>
          <a:xfrm rot="10800000">
            <a:off x="971600" y="4077072"/>
            <a:ext cx="6120680" cy="1656184"/>
          </a:xfrm>
          <a:prstGeom prst="uturnArrow">
            <a:avLst>
              <a:gd name="adj1" fmla="val 10368"/>
              <a:gd name="adj2" fmla="val 25000"/>
              <a:gd name="adj3" fmla="val 16639"/>
              <a:gd name="adj4" fmla="val 22847"/>
              <a:gd name="adj5"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18" name="U-Turn Arrow 17"/>
          <p:cNvSpPr/>
          <p:nvPr/>
        </p:nvSpPr>
        <p:spPr>
          <a:xfrm flipH="1">
            <a:off x="971600" y="836712"/>
            <a:ext cx="6120680" cy="1755576"/>
          </a:xfrm>
          <a:prstGeom prst="uturnArrow">
            <a:avLst>
              <a:gd name="adj1" fmla="val 10368"/>
              <a:gd name="adj2" fmla="val 25000"/>
              <a:gd name="adj3" fmla="val 16639"/>
              <a:gd name="adj4" fmla="val 22847"/>
              <a:gd name="adj5"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19" name="Down Arrow 18"/>
          <p:cNvSpPr/>
          <p:nvPr/>
        </p:nvSpPr>
        <p:spPr>
          <a:xfrm>
            <a:off x="4644008" y="1052736"/>
            <a:ext cx="144016" cy="10081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0" name="Down Arrow 19"/>
          <p:cNvSpPr/>
          <p:nvPr/>
        </p:nvSpPr>
        <p:spPr>
          <a:xfrm>
            <a:off x="3563888" y="1052736"/>
            <a:ext cx="144016" cy="10081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1" name="Up Arrow 20"/>
          <p:cNvSpPr/>
          <p:nvPr/>
        </p:nvSpPr>
        <p:spPr>
          <a:xfrm>
            <a:off x="4572000" y="4293096"/>
            <a:ext cx="144016" cy="122413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2" name="Up Arrow 21"/>
          <p:cNvSpPr/>
          <p:nvPr/>
        </p:nvSpPr>
        <p:spPr>
          <a:xfrm>
            <a:off x="3563888" y="4293096"/>
            <a:ext cx="144016" cy="122413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3" name="TextBox 22"/>
          <p:cNvSpPr txBox="1"/>
          <p:nvPr/>
        </p:nvSpPr>
        <p:spPr>
          <a:xfrm>
            <a:off x="3707904" y="5805264"/>
            <a:ext cx="864096" cy="369332"/>
          </a:xfrm>
          <a:prstGeom prst="rect">
            <a:avLst/>
          </a:prstGeom>
          <a:noFill/>
        </p:spPr>
        <p:txBody>
          <a:bodyPr wrap="square" rtlCol="1">
            <a:spAutoFit/>
          </a:bodyPr>
          <a:lstStyle/>
          <a:p>
            <a:r>
              <a:rPr lang="fa-IR" b="1" dirty="0" smtClean="0"/>
              <a:t>بازخورد</a:t>
            </a:r>
            <a:endParaRPr lang="fa-IR" b="1" dirty="0"/>
          </a:p>
        </p:txBody>
      </p:sp>
      <p:sp>
        <p:nvSpPr>
          <p:cNvPr id="2" name="TextBox 1"/>
          <p:cNvSpPr txBox="1"/>
          <p:nvPr/>
        </p:nvSpPr>
        <p:spPr>
          <a:xfrm>
            <a:off x="8276249" y="692696"/>
            <a:ext cx="306495" cy="369332"/>
          </a:xfrm>
          <a:prstGeom prst="rect">
            <a:avLst/>
          </a:prstGeom>
          <a:noFill/>
        </p:spPr>
        <p:txBody>
          <a:bodyPr wrap="none" rtlCol="0">
            <a:spAutoFit/>
          </a:bodyPr>
          <a:lstStyle/>
          <a:p>
            <a:r>
              <a:rPr lang="fa-IR" dirty="0" smtClean="0">
                <a:hlinkClick r:id="rId7" action="ppaction://hlinksldjump"/>
              </a:rPr>
              <a:t>2</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60648"/>
            <a:ext cx="7859216" cy="6213304"/>
          </a:xfrm>
        </p:spPr>
        <p:txBody>
          <a:bodyPr/>
          <a:lstStyle/>
          <a:p>
            <a:pPr algn="just">
              <a:buNone/>
            </a:pPr>
            <a:r>
              <a:rPr lang="fa-IR" b="1" dirty="0" smtClean="0">
                <a:cs typeface="B Nazanin" pitchFamily="2" charset="-78"/>
              </a:rPr>
              <a:t>3- نظام خلاق: </a:t>
            </a:r>
            <a:r>
              <a:rPr lang="fa-IR" dirty="0" smtClean="0">
                <a:cs typeface="B Nazanin" pitchFamily="2" charset="-78"/>
              </a:rPr>
              <a:t>خلاقیت و توانایی داوری درباره پدیده های خلق شده مهم ترین هدف نظام است. پرورش مهارت های سطوح بالا مانند ترکیب و ارزشیابی به جای به یادسپاری و یادگیری مطالب از پیش تعیین شده.</a:t>
            </a:r>
          </a:p>
          <a:p>
            <a:pPr algn="just"/>
            <a:r>
              <a:rPr lang="fa-IR" dirty="0" smtClean="0">
                <a:cs typeface="B Nazanin" pitchFamily="2" charset="-78"/>
              </a:rPr>
              <a:t>یادگیرنده با مسایل مبهم و تعریف نشده رو به رو می شود و ضمن جهت دهی کلی وارد فرایند </a:t>
            </a:r>
            <a:r>
              <a:rPr lang="fa-IR" u="sng" dirty="0" smtClean="0">
                <a:cs typeface="B Nazanin" pitchFamily="2" charset="-78"/>
              </a:rPr>
              <a:t>اکتشاف</a:t>
            </a:r>
            <a:r>
              <a:rPr lang="fa-IR" dirty="0" smtClean="0">
                <a:cs typeface="B Nazanin" pitchFamily="2" charset="-78"/>
              </a:rPr>
              <a:t> می شود. </a:t>
            </a:r>
          </a:p>
          <a:p>
            <a:pPr algn="just"/>
            <a:r>
              <a:rPr lang="fa-IR" dirty="0" smtClean="0">
                <a:cs typeface="B Nazanin" pitchFamily="2" charset="-78"/>
              </a:rPr>
              <a:t>یادگیرنده در حین ورود به نظام توانایی استفاده از دانش را دارد که بر روی پرورش خلاقیت، توانایی کشف مجهولات و ابداع راه حل های نوین او کار </a:t>
            </a:r>
            <a:br>
              <a:rPr lang="fa-IR" dirty="0" smtClean="0">
                <a:cs typeface="B Nazanin" pitchFamily="2" charset="-78"/>
              </a:rPr>
            </a:br>
            <a:r>
              <a:rPr lang="fa-IR" dirty="0" smtClean="0">
                <a:cs typeface="B Nazanin" pitchFamily="2" charset="-78"/>
              </a:rPr>
              <a:t>می شود و در حین خروج توانایی </a:t>
            </a:r>
            <a:r>
              <a:rPr lang="fa-IR" u="sng" dirty="0" smtClean="0">
                <a:cs typeface="B Nazanin" pitchFamily="2" charset="-78"/>
              </a:rPr>
              <a:t>تولید علم </a:t>
            </a:r>
            <a:r>
              <a:rPr lang="fa-IR" dirty="0" smtClean="0">
                <a:cs typeface="B Nazanin" pitchFamily="2" charset="-78"/>
              </a:rPr>
              <a:t>را دارد. سنجش در این نظام به نمایش گذاشتن ابداع یادگیرنده است. </a:t>
            </a:r>
            <a:endParaRPr lang="fa-IR" dirty="0">
              <a:cs typeface="B Nazanin" pitchFamily="2" charset="-78"/>
            </a:endParaRPr>
          </a:p>
        </p:txBody>
      </p:sp>
      <p:graphicFrame>
        <p:nvGraphicFramePr>
          <p:cNvPr id="4" name="Table 3"/>
          <p:cNvGraphicFramePr>
            <a:graphicFrameLocks noGrp="1"/>
          </p:cNvGraphicFramePr>
          <p:nvPr/>
        </p:nvGraphicFramePr>
        <p:xfrm>
          <a:off x="1043608" y="4221088"/>
          <a:ext cx="6912768" cy="1598476"/>
        </p:xfrm>
        <a:graphic>
          <a:graphicData uri="http://schemas.openxmlformats.org/drawingml/2006/table">
            <a:tbl>
              <a:tblPr rtl="1" firstRow="1" bandRow="1">
                <a:tableStyleId>{5C22544A-7EE6-4342-B048-85BDC9FD1C3A}</a:tableStyleId>
              </a:tblPr>
              <a:tblGrid>
                <a:gridCol w="1152128"/>
                <a:gridCol w="1152128"/>
                <a:gridCol w="1152128"/>
                <a:gridCol w="1152128"/>
                <a:gridCol w="1152128"/>
                <a:gridCol w="1152128"/>
              </a:tblGrid>
              <a:tr h="684076">
                <a:tc>
                  <a:txBody>
                    <a:bodyPr/>
                    <a:lstStyle/>
                    <a:p>
                      <a:pPr algn="ctr" rtl="1"/>
                      <a:r>
                        <a:rPr lang="fa-IR" dirty="0" smtClean="0">
                          <a:cs typeface="B Nazanin" pitchFamily="2" charset="-78"/>
                        </a:rPr>
                        <a:t>نظام آموزشی</a:t>
                      </a:r>
                      <a:endParaRPr lang="fa-IR" dirty="0">
                        <a:cs typeface="B Nazanin" pitchFamily="2" charset="-78"/>
                      </a:endParaRPr>
                    </a:p>
                  </a:txBody>
                  <a:tcPr anchor="ctr"/>
                </a:tc>
                <a:tc>
                  <a:txBody>
                    <a:bodyPr/>
                    <a:lstStyle/>
                    <a:p>
                      <a:pPr algn="ctr" rtl="1"/>
                      <a:r>
                        <a:rPr lang="fa-IR" dirty="0" smtClean="0">
                          <a:cs typeface="B Nazanin" pitchFamily="2" charset="-78"/>
                        </a:rPr>
                        <a:t>سطح هدف</a:t>
                      </a:r>
                      <a:endParaRPr lang="fa-IR" dirty="0">
                        <a:cs typeface="B Nazanin" pitchFamily="2" charset="-78"/>
                      </a:endParaRPr>
                    </a:p>
                  </a:txBody>
                  <a:tcPr anchor="ctr"/>
                </a:tc>
                <a:tc>
                  <a:txBody>
                    <a:bodyPr/>
                    <a:lstStyle/>
                    <a:p>
                      <a:pPr algn="ctr" rtl="1"/>
                      <a:r>
                        <a:rPr lang="fa-IR" dirty="0" smtClean="0">
                          <a:cs typeface="B Nazanin" pitchFamily="2" charset="-78"/>
                        </a:rPr>
                        <a:t>تجارب یادگیری</a:t>
                      </a:r>
                      <a:endParaRPr lang="fa-IR" dirty="0">
                        <a:cs typeface="B Nazanin" pitchFamily="2" charset="-78"/>
                      </a:endParaRPr>
                    </a:p>
                  </a:txBody>
                  <a:tcPr anchor="ctr"/>
                </a:tc>
                <a:tc>
                  <a:txBody>
                    <a:bodyPr/>
                    <a:lstStyle/>
                    <a:p>
                      <a:pPr algn="ctr" rtl="1"/>
                      <a:r>
                        <a:rPr lang="fa-IR" dirty="0" smtClean="0">
                          <a:cs typeface="B Nazanin" pitchFamily="2" charset="-78"/>
                        </a:rPr>
                        <a:t>روش</a:t>
                      </a:r>
                      <a:endParaRPr lang="fa-IR" dirty="0">
                        <a:cs typeface="B Nazanin" pitchFamily="2" charset="-78"/>
                      </a:endParaRPr>
                    </a:p>
                  </a:txBody>
                  <a:tcPr anchor="ctr"/>
                </a:tc>
                <a:tc>
                  <a:txBody>
                    <a:bodyPr/>
                    <a:lstStyle/>
                    <a:p>
                      <a:pPr algn="ctr" rtl="1"/>
                      <a:r>
                        <a:rPr lang="fa-IR" dirty="0" smtClean="0">
                          <a:cs typeface="B Nazanin" pitchFamily="2" charset="-78"/>
                        </a:rPr>
                        <a:t>سنجش عملکرد</a:t>
                      </a:r>
                      <a:endParaRPr lang="fa-IR" dirty="0">
                        <a:cs typeface="B Nazanin" pitchFamily="2" charset="-78"/>
                      </a:endParaRPr>
                    </a:p>
                  </a:txBody>
                  <a:tcPr anchor="ctr"/>
                </a:tc>
                <a:tc>
                  <a:txBody>
                    <a:bodyPr/>
                    <a:lstStyle/>
                    <a:p>
                      <a:pPr algn="ctr" rtl="1"/>
                      <a:r>
                        <a:rPr lang="fa-IR" dirty="0" smtClean="0">
                          <a:cs typeface="B Nazanin" pitchFamily="2" charset="-78"/>
                        </a:rPr>
                        <a:t>بازده</a:t>
                      </a:r>
                      <a:endParaRPr lang="fa-IR" dirty="0">
                        <a:cs typeface="B Nazanin" pitchFamily="2" charset="-78"/>
                      </a:endParaRPr>
                    </a:p>
                  </a:txBody>
                  <a:tcPr anchor="ctr"/>
                </a:tc>
              </a:tr>
              <a:tr h="684076">
                <a:tc>
                  <a:txBody>
                    <a:bodyPr/>
                    <a:lstStyle/>
                    <a:p>
                      <a:pPr algn="ctr" rtl="1"/>
                      <a:r>
                        <a:rPr lang="fa-IR" dirty="0" smtClean="0">
                          <a:cs typeface="B Nazanin" pitchFamily="2" charset="-78"/>
                        </a:rPr>
                        <a:t>خلاق</a:t>
                      </a:r>
                      <a:endParaRPr lang="fa-IR" dirty="0">
                        <a:cs typeface="B Nazanin" pitchFamily="2" charset="-78"/>
                      </a:endParaRPr>
                    </a:p>
                  </a:txBody>
                  <a:tcPr anchor="ctr"/>
                </a:tc>
                <a:tc>
                  <a:txBody>
                    <a:bodyPr/>
                    <a:lstStyle/>
                    <a:p>
                      <a:pPr algn="ctr" rtl="1"/>
                      <a:r>
                        <a:rPr lang="fa-IR" dirty="0" smtClean="0">
                          <a:cs typeface="B Nazanin" pitchFamily="2" charset="-78"/>
                        </a:rPr>
                        <a:t>ترکیب</a:t>
                      </a:r>
                    </a:p>
                    <a:p>
                      <a:pPr algn="ctr" rtl="1"/>
                      <a:r>
                        <a:rPr lang="fa-IR" dirty="0" smtClean="0">
                          <a:cs typeface="B Nazanin" pitchFamily="2" charset="-78"/>
                        </a:rPr>
                        <a:t>ارزشیابی</a:t>
                      </a:r>
                      <a:endParaRPr lang="fa-IR" dirty="0">
                        <a:cs typeface="B Nazanin" pitchFamily="2" charset="-78"/>
                      </a:endParaRPr>
                    </a:p>
                  </a:txBody>
                  <a:tcPr anchor="ctr"/>
                </a:tc>
                <a:tc>
                  <a:txBody>
                    <a:bodyPr/>
                    <a:lstStyle/>
                    <a:p>
                      <a:pPr algn="ctr" rtl="1"/>
                      <a:r>
                        <a:rPr lang="fa-IR" dirty="0" smtClean="0">
                          <a:cs typeface="B Nazanin" pitchFamily="2" charset="-78"/>
                        </a:rPr>
                        <a:t>مسایل تعریف نشده</a:t>
                      </a:r>
                    </a:p>
                    <a:p>
                      <a:pPr algn="ctr" rtl="1"/>
                      <a:r>
                        <a:rPr lang="fa-IR" dirty="0" smtClean="0">
                          <a:cs typeface="B Nazanin" pitchFamily="2" charset="-78"/>
                        </a:rPr>
                        <a:t>جهت دهی</a:t>
                      </a:r>
                      <a:endParaRPr lang="fa-IR" dirty="0">
                        <a:cs typeface="B Nazanin" pitchFamily="2" charset="-78"/>
                      </a:endParaRPr>
                    </a:p>
                  </a:txBody>
                  <a:tcPr anchor="ctr"/>
                </a:tc>
                <a:tc>
                  <a:txBody>
                    <a:bodyPr/>
                    <a:lstStyle/>
                    <a:p>
                      <a:pPr algn="ctr" rtl="1"/>
                      <a:r>
                        <a:rPr lang="fa-IR" dirty="0" smtClean="0">
                          <a:cs typeface="B Nazanin" pitchFamily="2" charset="-78"/>
                        </a:rPr>
                        <a:t>اکتشاف</a:t>
                      </a:r>
                      <a:endParaRPr lang="fa-IR" dirty="0">
                        <a:cs typeface="B Nazanin" pitchFamily="2" charset="-78"/>
                      </a:endParaRPr>
                    </a:p>
                  </a:txBody>
                  <a:tcPr anchor="ctr"/>
                </a:tc>
                <a:tc>
                  <a:txBody>
                    <a:bodyPr/>
                    <a:lstStyle/>
                    <a:p>
                      <a:pPr algn="ctr" rtl="1"/>
                      <a:r>
                        <a:rPr lang="fa-IR" dirty="0" smtClean="0">
                          <a:cs typeface="B Nazanin" pitchFamily="2" charset="-78"/>
                        </a:rPr>
                        <a:t>ابداع</a:t>
                      </a:r>
                      <a:endParaRPr lang="fa-IR" dirty="0">
                        <a:cs typeface="B Nazanin" pitchFamily="2" charset="-78"/>
                      </a:endParaRPr>
                    </a:p>
                  </a:txBody>
                  <a:tcPr anchor="ctr"/>
                </a:tc>
                <a:tc>
                  <a:txBody>
                    <a:bodyPr/>
                    <a:lstStyle/>
                    <a:p>
                      <a:pPr algn="ctr" rtl="1"/>
                      <a:r>
                        <a:rPr lang="fa-IR" dirty="0" smtClean="0">
                          <a:cs typeface="B Nazanin" pitchFamily="2" charset="-78"/>
                        </a:rPr>
                        <a:t>تولید علم</a:t>
                      </a:r>
                      <a:endParaRPr lang="fa-IR" dirty="0">
                        <a:cs typeface="B Nazanin" pitchFamily="2" charset="-78"/>
                      </a:endParaRPr>
                    </a:p>
                  </a:txBody>
                  <a:tcPr anchor="ct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0" y="404813"/>
          <a:ext cx="7643813" cy="6069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entagon 4"/>
          <p:cNvSpPr/>
          <p:nvPr/>
        </p:nvSpPr>
        <p:spPr>
          <a:xfrm>
            <a:off x="899592" y="2924944"/>
            <a:ext cx="1296144" cy="93610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solidFill>
                  <a:schemeClr val="tx1"/>
                </a:solidFill>
              </a:rPr>
              <a:t>(درونداد) مصرف کننده علم</a:t>
            </a:r>
            <a:endParaRPr lang="fa-IR" dirty="0">
              <a:solidFill>
                <a:schemeClr val="tx1"/>
              </a:solidFill>
            </a:endParaRPr>
          </a:p>
        </p:txBody>
      </p:sp>
      <p:sp>
        <p:nvSpPr>
          <p:cNvPr id="6" name="Pentagon 5"/>
          <p:cNvSpPr/>
          <p:nvPr/>
        </p:nvSpPr>
        <p:spPr>
          <a:xfrm>
            <a:off x="6156176" y="2924944"/>
            <a:ext cx="1296144" cy="86409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solidFill>
                  <a:schemeClr val="tx1"/>
                </a:solidFill>
              </a:rPr>
              <a:t>(برونداد)</a:t>
            </a:r>
          </a:p>
          <a:p>
            <a:pPr algn="ctr"/>
            <a:r>
              <a:rPr lang="fa-IR" dirty="0" smtClean="0">
                <a:solidFill>
                  <a:schemeClr val="tx1"/>
                </a:solidFill>
              </a:rPr>
              <a:t>تولید کننده علم</a:t>
            </a:r>
            <a:endParaRPr lang="fa-IR" dirty="0">
              <a:solidFill>
                <a:schemeClr val="tx1"/>
              </a:solidFill>
            </a:endParaRPr>
          </a:p>
        </p:txBody>
      </p:sp>
      <p:sp>
        <p:nvSpPr>
          <p:cNvPr id="7" name="Rounded Rectangle 6"/>
          <p:cNvSpPr/>
          <p:nvPr/>
        </p:nvSpPr>
        <p:spPr>
          <a:xfrm>
            <a:off x="2699792" y="1484784"/>
            <a:ext cx="1008112" cy="504056"/>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dirty="0" smtClean="0">
                <a:solidFill>
                  <a:schemeClr val="tx1"/>
                </a:solidFill>
              </a:rPr>
              <a:t>سنجش</a:t>
            </a:r>
            <a:endParaRPr lang="fa-IR" b="1" dirty="0">
              <a:solidFill>
                <a:schemeClr val="tx1"/>
              </a:solidFill>
            </a:endParaRPr>
          </a:p>
        </p:txBody>
      </p:sp>
      <p:sp>
        <p:nvSpPr>
          <p:cNvPr id="8" name="Rounded Rectangle 7"/>
          <p:cNvSpPr/>
          <p:nvPr/>
        </p:nvSpPr>
        <p:spPr>
          <a:xfrm>
            <a:off x="4644008" y="4293096"/>
            <a:ext cx="1008112" cy="504056"/>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dirty="0" smtClean="0">
                <a:solidFill>
                  <a:schemeClr val="tx1"/>
                </a:solidFill>
              </a:rPr>
              <a:t>روش</a:t>
            </a:r>
            <a:endParaRPr lang="fa-IR" b="1" dirty="0">
              <a:solidFill>
                <a:schemeClr val="tx1"/>
              </a:solidFill>
            </a:endParaRPr>
          </a:p>
        </p:txBody>
      </p:sp>
      <p:sp>
        <p:nvSpPr>
          <p:cNvPr id="9" name="Rounded Rectangle 8"/>
          <p:cNvSpPr/>
          <p:nvPr/>
        </p:nvSpPr>
        <p:spPr>
          <a:xfrm>
            <a:off x="2699792" y="4293096"/>
            <a:ext cx="1008112" cy="504056"/>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dirty="0" smtClean="0">
                <a:solidFill>
                  <a:schemeClr val="tx1"/>
                </a:solidFill>
              </a:rPr>
              <a:t>تجارب</a:t>
            </a:r>
            <a:endParaRPr lang="fa-IR" b="1" dirty="0">
              <a:solidFill>
                <a:schemeClr val="tx1"/>
              </a:solidFill>
            </a:endParaRPr>
          </a:p>
        </p:txBody>
      </p:sp>
      <p:sp>
        <p:nvSpPr>
          <p:cNvPr id="10" name="Rounded Rectangle 9"/>
          <p:cNvSpPr/>
          <p:nvPr/>
        </p:nvSpPr>
        <p:spPr>
          <a:xfrm>
            <a:off x="4644008" y="1484784"/>
            <a:ext cx="1008112" cy="504056"/>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dirty="0" smtClean="0">
                <a:solidFill>
                  <a:schemeClr val="tx1"/>
                </a:solidFill>
              </a:rPr>
              <a:t>هدف</a:t>
            </a:r>
            <a:endParaRPr lang="fa-IR" b="1" dirty="0">
              <a:solidFill>
                <a:schemeClr val="tx1"/>
              </a:solidFill>
            </a:endParaRPr>
          </a:p>
        </p:txBody>
      </p:sp>
      <p:sp>
        <p:nvSpPr>
          <p:cNvPr id="12" name="Curved Left Arrow 11"/>
          <p:cNvSpPr/>
          <p:nvPr/>
        </p:nvSpPr>
        <p:spPr>
          <a:xfrm>
            <a:off x="4283968" y="2852936"/>
            <a:ext cx="288032" cy="792088"/>
          </a:xfrm>
          <a:prstGeom prst="curvedLef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15" name="Curved Down Arrow 14"/>
          <p:cNvSpPr/>
          <p:nvPr/>
        </p:nvSpPr>
        <p:spPr>
          <a:xfrm rot="16667964">
            <a:off x="3542850" y="3053639"/>
            <a:ext cx="735904" cy="272657"/>
          </a:xfrm>
          <a:prstGeom prst="curved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17" name="U-Turn Arrow 16"/>
          <p:cNvSpPr/>
          <p:nvPr/>
        </p:nvSpPr>
        <p:spPr>
          <a:xfrm rot="10800000">
            <a:off x="971600" y="4077072"/>
            <a:ext cx="6120680" cy="1656184"/>
          </a:xfrm>
          <a:prstGeom prst="uturnArrow">
            <a:avLst>
              <a:gd name="adj1" fmla="val 10368"/>
              <a:gd name="adj2" fmla="val 25000"/>
              <a:gd name="adj3" fmla="val 16639"/>
              <a:gd name="adj4" fmla="val 22847"/>
              <a:gd name="adj5"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18" name="U-Turn Arrow 17"/>
          <p:cNvSpPr/>
          <p:nvPr/>
        </p:nvSpPr>
        <p:spPr>
          <a:xfrm flipH="1">
            <a:off x="971600" y="836712"/>
            <a:ext cx="6120680" cy="1755576"/>
          </a:xfrm>
          <a:prstGeom prst="uturnArrow">
            <a:avLst>
              <a:gd name="adj1" fmla="val 10368"/>
              <a:gd name="adj2" fmla="val 25000"/>
              <a:gd name="adj3" fmla="val 16639"/>
              <a:gd name="adj4" fmla="val 22847"/>
              <a:gd name="adj5"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19" name="Down Arrow 18"/>
          <p:cNvSpPr/>
          <p:nvPr/>
        </p:nvSpPr>
        <p:spPr>
          <a:xfrm>
            <a:off x="4644008" y="1052736"/>
            <a:ext cx="144016" cy="10081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0" name="Down Arrow 19"/>
          <p:cNvSpPr/>
          <p:nvPr/>
        </p:nvSpPr>
        <p:spPr>
          <a:xfrm>
            <a:off x="3563888" y="1052736"/>
            <a:ext cx="144016" cy="10081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1" name="Up Arrow 20"/>
          <p:cNvSpPr/>
          <p:nvPr/>
        </p:nvSpPr>
        <p:spPr>
          <a:xfrm>
            <a:off x="4572000" y="4293096"/>
            <a:ext cx="144016" cy="122413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2" name="Up Arrow 21"/>
          <p:cNvSpPr/>
          <p:nvPr/>
        </p:nvSpPr>
        <p:spPr>
          <a:xfrm>
            <a:off x="3563888" y="4293096"/>
            <a:ext cx="144016" cy="122413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3" name="TextBox 22"/>
          <p:cNvSpPr txBox="1"/>
          <p:nvPr/>
        </p:nvSpPr>
        <p:spPr>
          <a:xfrm>
            <a:off x="3707904" y="5805264"/>
            <a:ext cx="864096" cy="369332"/>
          </a:xfrm>
          <a:prstGeom prst="rect">
            <a:avLst/>
          </a:prstGeom>
          <a:noFill/>
        </p:spPr>
        <p:txBody>
          <a:bodyPr wrap="square" rtlCol="1">
            <a:spAutoFit/>
          </a:bodyPr>
          <a:lstStyle/>
          <a:p>
            <a:r>
              <a:rPr lang="fa-IR" b="1" dirty="0" smtClean="0"/>
              <a:t>بازخورد</a:t>
            </a:r>
            <a:endParaRPr lang="fa-IR" b="1" dirty="0"/>
          </a:p>
        </p:txBody>
      </p:sp>
      <p:sp>
        <p:nvSpPr>
          <p:cNvPr id="2" name="TextBox 1"/>
          <p:cNvSpPr txBox="1"/>
          <p:nvPr/>
        </p:nvSpPr>
        <p:spPr>
          <a:xfrm>
            <a:off x="8091160" y="868070"/>
            <a:ext cx="306495" cy="369332"/>
          </a:xfrm>
          <a:prstGeom prst="rect">
            <a:avLst/>
          </a:prstGeom>
          <a:noFill/>
        </p:spPr>
        <p:txBody>
          <a:bodyPr wrap="none" rtlCol="0">
            <a:spAutoFit/>
          </a:bodyPr>
          <a:lstStyle/>
          <a:p>
            <a:r>
              <a:rPr lang="fa-IR" dirty="0" smtClean="0">
                <a:hlinkClick r:id="rId7" action="ppaction://hlinksldjump"/>
              </a:rPr>
              <a:t>3</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20688"/>
            <a:ext cx="7467600" cy="5853264"/>
          </a:xfrm>
        </p:spPr>
        <p:txBody>
          <a:bodyPr/>
          <a:lstStyle/>
          <a:p>
            <a:pPr algn="just">
              <a:buNone/>
            </a:pPr>
            <a:r>
              <a:rPr lang="fa-IR" dirty="0" smtClean="0">
                <a:cs typeface="B Nazanin" pitchFamily="2" charset="-78"/>
              </a:rPr>
              <a:t>هر یک از الگوهای مطرح شده برای تحقق هدف های ویژه ای بکار می آیند. </a:t>
            </a:r>
          </a:p>
          <a:p>
            <a:pPr algn="just"/>
            <a:r>
              <a:rPr lang="fa-IR" dirty="0" smtClean="0">
                <a:cs typeface="B Nazanin" pitchFamily="2" charset="-78"/>
              </a:rPr>
              <a:t>الگوی آگاهی دهنده دانش پایه یادگیرنده را شکل می دهد و ساخت شناختی او را به منظور ایجاد توانایی های ذهنی دیگر آماده سازی می کند.</a:t>
            </a:r>
          </a:p>
          <a:p>
            <a:pPr algn="just"/>
            <a:r>
              <a:rPr lang="fa-IR" dirty="0" smtClean="0">
                <a:cs typeface="B Nazanin" pitchFamily="2" charset="-78"/>
              </a:rPr>
              <a:t>الگوی توانائی دهنده دانش یادگیرنده را با زندگی واقعی پیوند می زند و او را برای تعامل با محیط آماده می سازد.</a:t>
            </a:r>
          </a:p>
          <a:p>
            <a:pPr algn="just"/>
            <a:r>
              <a:rPr lang="fa-IR" dirty="0" smtClean="0">
                <a:cs typeface="B Nazanin" pitchFamily="2" charset="-78"/>
              </a:rPr>
              <a:t>الگوی خلاق با کشف دنیای مجهولات و پدیده های ناشناخته در ارتباط است و استقلال یادگیرنده در فعالیتهای علمی را افزایش می دهد.</a:t>
            </a:r>
          </a:p>
          <a:p>
            <a:pPr algn="just"/>
            <a:r>
              <a:rPr lang="fa-IR" dirty="0" smtClean="0">
                <a:cs typeface="B Nazanin" pitchFamily="2" charset="-78"/>
              </a:rPr>
              <a:t>ترکیب این الگوها الگوی </a:t>
            </a:r>
            <a:r>
              <a:rPr lang="fa-IR" u="sng" dirty="0" smtClean="0">
                <a:cs typeface="B Nazanin" pitchFamily="2" charset="-78"/>
              </a:rPr>
              <a:t>نظام آموزش تلفیقی </a:t>
            </a:r>
            <a:r>
              <a:rPr lang="fa-IR" dirty="0" smtClean="0">
                <a:cs typeface="B Nazanin" pitchFamily="2" charset="-78"/>
              </a:rPr>
              <a:t>را ایجاد می کند که بسته به ماهیت محتوا، موضوع، دوره، مقطع مورد استفاده قرار می گیرد.</a:t>
            </a:r>
            <a:endParaRPr lang="fa-IR" dirty="0">
              <a:cs typeface="B Nazanin" pitchFamily="2" charset="-78"/>
            </a:endParaRPr>
          </a:p>
        </p:txBody>
      </p:sp>
      <p:sp>
        <p:nvSpPr>
          <p:cNvPr id="4" name="Action Button: Back or Previous 3">
            <a:hlinkClick r:id="rId2" action="ppaction://hlinksldjump" highlightClick="1"/>
          </p:cNvPr>
          <p:cNvSpPr/>
          <p:nvPr/>
        </p:nvSpPr>
        <p:spPr>
          <a:xfrm>
            <a:off x="683568" y="5589240"/>
            <a:ext cx="1440160" cy="576064"/>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1</a:t>
            </a:r>
            <a:endParaRPr lang="en-US" dirty="0"/>
          </a:p>
        </p:txBody>
      </p:sp>
      <p:sp>
        <p:nvSpPr>
          <p:cNvPr id="7" name="Action Button: Back or Previous 6">
            <a:hlinkClick r:id="rId3" action="ppaction://hlinksldjump" highlightClick="1"/>
          </p:cNvPr>
          <p:cNvSpPr/>
          <p:nvPr/>
        </p:nvSpPr>
        <p:spPr>
          <a:xfrm>
            <a:off x="2843808" y="5589240"/>
            <a:ext cx="1224136" cy="504341"/>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2</a:t>
            </a:r>
            <a:endParaRPr lang="en-US" dirty="0"/>
          </a:p>
        </p:txBody>
      </p:sp>
      <p:sp>
        <p:nvSpPr>
          <p:cNvPr id="8" name="Action Button: Back or Previous 7">
            <a:hlinkClick r:id="rId4" action="ppaction://hlinksldjump" highlightClick="1"/>
          </p:cNvPr>
          <p:cNvSpPr/>
          <p:nvPr/>
        </p:nvSpPr>
        <p:spPr>
          <a:xfrm>
            <a:off x="5076056" y="5589239"/>
            <a:ext cx="1080120" cy="504341"/>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3</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4082"/>
          </a:xfrm>
        </p:spPr>
        <p:txBody>
          <a:bodyPr/>
          <a:lstStyle/>
          <a:p>
            <a:pPr algn="ctr"/>
            <a:r>
              <a:rPr lang="fa-IR" b="1" dirty="0" smtClean="0">
                <a:cs typeface="B Nazanin" pitchFamily="2" charset="-78"/>
              </a:rPr>
              <a:t>الگوی تلفیقی</a:t>
            </a:r>
            <a:endParaRPr lang="fa-IR" b="1" dirty="0">
              <a:cs typeface="B Nazanin" pitchFamily="2" charset="-78"/>
            </a:endParaRPr>
          </a:p>
        </p:txBody>
      </p:sp>
      <p:sp>
        <p:nvSpPr>
          <p:cNvPr id="3" name="Content Placeholder 2"/>
          <p:cNvSpPr>
            <a:spLocks noGrp="1"/>
          </p:cNvSpPr>
          <p:nvPr>
            <p:ph sz="quarter" idx="1"/>
          </p:nvPr>
        </p:nvSpPr>
        <p:spPr>
          <a:xfrm>
            <a:off x="457200" y="980728"/>
            <a:ext cx="7787208" cy="5493224"/>
          </a:xfrm>
        </p:spPr>
        <p:txBody>
          <a:bodyPr/>
          <a:lstStyle/>
          <a:p>
            <a:endParaRPr lang="fa-IR" dirty="0"/>
          </a:p>
        </p:txBody>
      </p:sp>
      <p:sp>
        <p:nvSpPr>
          <p:cNvPr id="4" name="Donut 3"/>
          <p:cNvSpPr/>
          <p:nvPr/>
        </p:nvSpPr>
        <p:spPr>
          <a:xfrm>
            <a:off x="3275856" y="2492896"/>
            <a:ext cx="2664296" cy="2664296"/>
          </a:xfrm>
          <a:prstGeom prst="donut">
            <a:avLst>
              <a:gd name="adj" fmla="val 8864"/>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dirty="0">
              <a:solidFill>
                <a:schemeClr val="tx1"/>
              </a:solidFill>
            </a:endParaRPr>
          </a:p>
        </p:txBody>
      </p:sp>
      <p:sp>
        <p:nvSpPr>
          <p:cNvPr id="5" name="Chevron 4"/>
          <p:cNvSpPr/>
          <p:nvPr/>
        </p:nvSpPr>
        <p:spPr>
          <a:xfrm rot="3628429">
            <a:off x="6145077" y="2627549"/>
            <a:ext cx="648072" cy="64469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8" name="Chevron 7"/>
          <p:cNvSpPr/>
          <p:nvPr/>
        </p:nvSpPr>
        <p:spPr>
          <a:xfrm rot="18351605">
            <a:off x="2138811" y="2980587"/>
            <a:ext cx="697965" cy="749324"/>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10" name="Chevron 9"/>
          <p:cNvSpPr/>
          <p:nvPr/>
        </p:nvSpPr>
        <p:spPr>
          <a:xfrm rot="12998452">
            <a:off x="4260892" y="5360998"/>
            <a:ext cx="614746" cy="79385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11" name="TextBox 10"/>
          <p:cNvSpPr txBox="1"/>
          <p:nvPr/>
        </p:nvSpPr>
        <p:spPr>
          <a:xfrm>
            <a:off x="3995936" y="3284984"/>
            <a:ext cx="1224136" cy="923330"/>
          </a:xfrm>
          <a:prstGeom prst="rect">
            <a:avLst/>
          </a:prstGeom>
          <a:noFill/>
        </p:spPr>
        <p:txBody>
          <a:bodyPr wrap="square" rtlCol="1">
            <a:spAutoFit/>
          </a:bodyPr>
          <a:lstStyle/>
          <a:p>
            <a:pPr algn="ctr"/>
            <a:r>
              <a:rPr lang="fa-IR" b="1" dirty="0" smtClean="0">
                <a:cs typeface="B Nazanin" pitchFamily="2" charset="-78"/>
              </a:rPr>
              <a:t>یادگیری</a:t>
            </a:r>
          </a:p>
          <a:p>
            <a:pPr algn="ctr"/>
            <a:r>
              <a:rPr lang="fa-IR" b="1" dirty="0" smtClean="0">
                <a:cs typeface="B Nazanin" pitchFamily="2" charset="-78"/>
              </a:rPr>
              <a:t> و</a:t>
            </a:r>
          </a:p>
          <a:p>
            <a:pPr algn="ctr"/>
            <a:r>
              <a:rPr lang="fa-IR" b="1" dirty="0" smtClean="0">
                <a:cs typeface="B Nazanin" pitchFamily="2" charset="-78"/>
              </a:rPr>
              <a:t> آموزش</a:t>
            </a:r>
            <a:endParaRPr lang="fa-IR" b="1" dirty="0">
              <a:cs typeface="B Nazanin" pitchFamily="2" charset="-78"/>
            </a:endParaRPr>
          </a:p>
        </p:txBody>
      </p:sp>
      <p:sp>
        <p:nvSpPr>
          <p:cNvPr id="13" name="Rectangle 12"/>
          <p:cNvSpPr/>
          <p:nvPr/>
        </p:nvSpPr>
        <p:spPr>
          <a:xfrm>
            <a:off x="3779912" y="1340768"/>
            <a:ext cx="1512168" cy="720080"/>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dirty="0" smtClean="0">
                <a:solidFill>
                  <a:schemeClr val="tx1"/>
                </a:solidFill>
                <a:cs typeface="B Nazanin" pitchFamily="2" charset="-78"/>
              </a:rPr>
              <a:t>نظام خلاق</a:t>
            </a:r>
            <a:endParaRPr lang="fa-IR" b="1" dirty="0">
              <a:solidFill>
                <a:schemeClr val="tx1"/>
              </a:solidFill>
              <a:cs typeface="B Nazanin" pitchFamily="2" charset="-78"/>
            </a:endParaRPr>
          </a:p>
        </p:txBody>
      </p:sp>
      <p:sp>
        <p:nvSpPr>
          <p:cNvPr id="15" name="Rectangle 14"/>
          <p:cNvSpPr/>
          <p:nvPr/>
        </p:nvSpPr>
        <p:spPr>
          <a:xfrm>
            <a:off x="6300192" y="4581128"/>
            <a:ext cx="1368152" cy="6480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dirty="0" smtClean="0">
                <a:solidFill>
                  <a:schemeClr val="tx1"/>
                </a:solidFill>
                <a:cs typeface="B Nazanin" pitchFamily="2" charset="-78"/>
              </a:rPr>
              <a:t>نظام آگاهی دهنده</a:t>
            </a:r>
            <a:endParaRPr lang="fa-IR" b="1" dirty="0">
              <a:solidFill>
                <a:schemeClr val="tx1"/>
              </a:solidFill>
              <a:cs typeface="B Nazanin" pitchFamily="2" charset="-78"/>
            </a:endParaRPr>
          </a:p>
        </p:txBody>
      </p:sp>
      <p:sp>
        <p:nvSpPr>
          <p:cNvPr id="16" name="Rectangle 15"/>
          <p:cNvSpPr/>
          <p:nvPr/>
        </p:nvSpPr>
        <p:spPr>
          <a:xfrm>
            <a:off x="1547664" y="4653136"/>
            <a:ext cx="1440160" cy="6480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dirty="0" smtClean="0">
                <a:solidFill>
                  <a:schemeClr val="tx1"/>
                </a:solidFill>
                <a:cs typeface="B Nazanin" pitchFamily="2" charset="-78"/>
              </a:rPr>
              <a:t>نظام توانائی دهنده</a:t>
            </a:r>
            <a:endParaRPr lang="fa-IR" b="1" dirty="0">
              <a:solidFill>
                <a:schemeClr val="tx1"/>
              </a:solidFill>
              <a:cs typeface="B Nazanin"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90066"/>
          </a:xfrm>
        </p:spPr>
        <p:txBody>
          <a:bodyPr>
            <a:normAutofit fontScale="90000"/>
          </a:bodyPr>
          <a:lstStyle/>
          <a:p>
            <a:pPr algn="ctr"/>
            <a:r>
              <a:rPr lang="fa-IR" b="1" dirty="0" smtClean="0">
                <a:solidFill>
                  <a:srgbClr val="FF0000"/>
                </a:solidFill>
                <a:cs typeface="B Nazanin" pitchFamily="2" charset="-78"/>
              </a:rPr>
              <a:t>نظام های آموزشی و رویکردهای یادگیری</a:t>
            </a:r>
            <a:endParaRPr lang="fa-IR" b="1" dirty="0">
              <a:solidFill>
                <a:srgbClr val="FF0000"/>
              </a:solidFill>
              <a:cs typeface="B Nazanin" pitchFamily="2" charset="-78"/>
            </a:endParaRPr>
          </a:p>
        </p:txBody>
      </p:sp>
      <p:sp>
        <p:nvSpPr>
          <p:cNvPr id="3" name="Content Placeholder 2"/>
          <p:cNvSpPr>
            <a:spLocks noGrp="1"/>
          </p:cNvSpPr>
          <p:nvPr>
            <p:ph sz="quarter" idx="1"/>
          </p:nvPr>
        </p:nvSpPr>
        <p:spPr>
          <a:xfrm>
            <a:off x="457200" y="836712"/>
            <a:ext cx="7643192" cy="5637240"/>
          </a:xfrm>
        </p:spPr>
        <p:txBody>
          <a:bodyPr/>
          <a:lstStyle/>
          <a:p>
            <a:pPr algn="just"/>
            <a:r>
              <a:rPr lang="fa-IR" dirty="0" smtClean="0">
                <a:cs typeface="B Nazanin" pitchFamily="2" charset="-78"/>
              </a:rPr>
              <a:t>نظام آموزشی آگاهی دهنده: رویکرد رفتار گرائی</a:t>
            </a:r>
          </a:p>
          <a:p>
            <a:pPr algn="just"/>
            <a:r>
              <a:rPr lang="fa-IR" dirty="0" smtClean="0">
                <a:cs typeface="B Nazanin" pitchFamily="2" charset="-78"/>
              </a:rPr>
              <a:t>نظام آموزشی توانائی دهنده: رویکرد شناخت گرائی</a:t>
            </a:r>
          </a:p>
          <a:p>
            <a:pPr algn="just"/>
            <a:r>
              <a:rPr lang="fa-IR" dirty="0" smtClean="0">
                <a:cs typeface="B Nazanin" pitchFamily="2" charset="-78"/>
              </a:rPr>
              <a:t>نظام آموزشی خلاق: رویکرد ساختن گرائی</a:t>
            </a:r>
            <a:endParaRPr lang="fa-IR" dirty="0">
              <a:cs typeface="B Nazanin"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0CB15B38-36B5-4504-9860-0B10BADB5698}" type="slidenum">
              <a:rPr kumimoji="0" lang="ar-SA" altLang="en-US" sz="1400">
                <a:latin typeface="Arial Narrow" panose="020B0606020202030204" pitchFamily="34" charset="0"/>
              </a:rPr>
              <a:pPr>
                <a:spcBef>
                  <a:spcPct val="50000"/>
                </a:spcBef>
                <a:buClrTx/>
                <a:buSzTx/>
                <a:buFontTx/>
                <a:buNone/>
              </a:pPr>
              <a:t>8</a:t>
            </a:fld>
            <a:endParaRPr kumimoji="0" lang="en-US" altLang="en-US" sz="1400">
              <a:latin typeface="Arial Narrow" panose="020B0606020202030204" pitchFamily="34" charset="0"/>
            </a:endParaRPr>
          </a:p>
        </p:txBody>
      </p:sp>
      <p:sp>
        <p:nvSpPr>
          <p:cNvPr id="602114" name="Rectangle 2"/>
          <p:cNvSpPr>
            <a:spLocks noGrp="1" noChangeArrowheads="1"/>
          </p:cNvSpPr>
          <p:nvPr>
            <p:ph type="title"/>
          </p:nvPr>
        </p:nvSpPr>
        <p:spPr>
          <a:xfrm>
            <a:off x="611560" y="764704"/>
            <a:ext cx="7772400" cy="1143000"/>
          </a:xfrm>
        </p:spPr>
        <p:txBody>
          <a:bodyPr/>
          <a:lstStyle/>
          <a:p>
            <a:pPr algn="r" rtl="1">
              <a:defRPr/>
            </a:pPr>
            <a:r>
              <a:rPr lang="fa-IR" sz="6000" dirty="0" smtClean="0">
                <a:solidFill>
                  <a:srgbClr val="FF0000"/>
                </a:solidFill>
                <a:cs typeface="B Nazanin" pitchFamily="2" charset="-78"/>
              </a:rPr>
              <a:t>3)مفهوم نسبتاً پایدار :</a:t>
            </a:r>
            <a:r>
              <a:rPr lang="fa-IR" sz="4800" dirty="0" smtClean="0">
                <a:solidFill>
                  <a:srgbClr val="FF0000"/>
                </a:solidFill>
                <a:cs typeface="B Nazanin" pitchFamily="2" charset="-78"/>
              </a:rPr>
              <a:t> </a:t>
            </a:r>
            <a:endParaRPr lang="en-US" sz="4800" dirty="0" smtClean="0">
              <a:solidFill>
                <a:srgbClr val="FF0000"/>
              </a:solidFill>
              <a:cs typeface="B Nazanin" pitchFamily="2" charset="-78"/>
            </a:endParaRPr>
          </a:p>
        </p:txBody>
      </p:sp>
      <p:sp>
        <p:nvSpPr>
          <p:cNvPr id="602115" name="Rectangle 3"/>
          <p:cNvSpPr>
            <a:spLocks noGrp="1" noChangeArrowheads="1"/>
          </p:cNvSpPr>
          <p:nvPr>
            <p:ph type="body" idx="1"/>
          </p:nvPr>
        </p:nvSpPr>
        <p:spPr>
          <a:xfrm>
            <a:off x="395536" y="2362200"/>
            <a:ext cx="7772400" cy="4114800"/>
          </a:xfrm>
        </p:spPr>
        <p:txBody>
          <a:bodyPr/>
          <a:lstStyle/>
          <a:p>
            <a:pPr algn="r" rtl="1">
              <a:buFont typeface="Monotype Sorts" pitchFamily="2" charset="2"/>
              <a:buNone/>
              <a:defRPr/>
            </a:pPr>
            <a:r>
              <a:rPr lang="fa-IR" sz="4400" dirty="0" smtClean="0">
                <a:cs typeface="B Nazanin" pitchFamily="2" charset="-78"/>
              </a:rPr>
              <a:t>  یعنی تغيیرات موقتی ، لحظه ای و تصادفی </a:t>
            </a:r>
          </a:p>
          <a:p>
            <a:pPr algn="r" rtl="1">
              <a:buFont typeface="Monotype Sorts" pitchFamily="2" charset="2"/>
              <a:buNone/>
              <a:defRPr/>
            </a:pPr>
            <a:r>
              <a:rPr lang="fa-IR" sz="4400" dirty="0" smtClean="0">
                <a:cs typeface="B Nazanin" pitchFamily="2" charset="-78"/>
              </a:rPr>
              <a:t>  رفتار ، یادگیری نیستند .</a:t>
            </a:r>
            <a:endParaRPr lang="en-US" sz="4400" dirty="0" smtClean="0">
              <a:cs typeface="B Nazanin" pitchFamily="2" charset="-78"/>
            </a:endParaRPr>
          </a:p>
        </p:txBody>
      </p:sp>
    </p:spTree>
    <p:extLst>
      <p:ext uri="{BB962C8B-B14F-4D97-AF65-F5344CB8AC3E}">
        <p14:creationId xmlns:p14="http://schemas.microsoft.com/office/powerpoint/2010/main" val="225706457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76672"/>
            <a:ext cx="7467600" cy="5997280"/>
          </a:xfrm>
        </p:spPr>
        <p:txBody>
          <a:bodyPr/>
          <a:lstStyle/>
          <a:p>
            <a:pPr algn="just"/>
            <a:r>
              <a:rPr lang="fa-IR" dirty="0" smtClean="0">
                <a:cs typeface="B Nazanin" pitchFamily="2" charset="-78"/>
              </a:rPr>
              <a:t>از آنجا که هر یک از مراحل کسب دانش نوع خاصی از یادگیری با رویکرد خاصی را اقتضا می کند، کسب دانش در مرحله مقدماتی بیشتر باید بر اساس روش های آموزشی مبتنی بر روش های طراحی آموزشی کلاسیک یا سیستمیک (نتایج یا اهداف یادگیری از قبل تعیین شده، تعامل های آموزشی مرتب و محدود شده، ارزشیابی معیار محور ) و در مراحل پیشرفته به کارگیری یادگیری ساخت گرا (خلق معنا، رفع سوء برداشتها و عمق بخشیدن به دانسته ها) مناسب ترند.</a:t>
            </a:r>
          </a:p>
          <a:p>
            <a:pPr algn="just"/>
            <a:endParaRPr lang="fa-IR" dirty="0">
              <a:cs typeface="B Nazanin"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852936"/>
            <a:ext cx="7467600" cy="1944216"/>
          </a:xfrm>
        </p:spPr>
        <p:txBody>
          <a:bodyPr/>
          <a:lstStyle/>
          <a:p>
            <a:pPr algn="ctr">
              <a:buNone/>
            </a:pPr>
            <a:r>
              <a:rPr lang="fa-IR" sz="3600" b="1" dirty="0" smtClean="0">
                <a:solidFill>
                  <a:srgbClr val="FF0000"/>
                </a:solidFill>
                <a:cs typeface="B Titr" pitchFamily="2" charset="-78"/>
              </a:rPr>
              <a:t>مراحل طراحي آموزشي</a:t>
            </a:r>
            <a:endParaRPr lang="fa-IR" sz="3600" dirty="0" smtClean="0">
              <a:solidFill>
                <a:srgbClr val="FF0000"/>
              </a:solidFill>
              <a:cs typeface="B Titr" pitchFamily="2" charset="-78"/>
            </a:endParaRPr>
          </a:p>
          <a:p>
            <a:pPr algn="ctr">
              <a:buNone/>
            </a:pPr>
            <a:endParaRPr lang="fa-IR"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23528" y="404664"/>
            <a:ext cx="8064896" cy="6069288"/>
          </a:xfrm>
        </p:spPr>
        <p:txBody>
          <a:bodyPr>
            <a:normAutofit/>
          </a:bodyPr>
          <a:lstStyle/>
          <a:p>
            <a:pPr algn="just">
              <a:buNone/>
            </a:pPr>
            <a:r>
              <a:rPr lang="fa-IR" dirty="0" smtClean="0">
                <a:cs typeface="B Nazanin" pitchFamily="2" charset="-78"/>
              </a:rPr>
              <a:t>هدف از طراحي آموزشي، فراهم کردن امکانات يادگيري است؛ زيرا انتخاب فعاليت هاي يادگيري مؤثر و مناسب، عامل مهمي در فرآيند طراحي يک درس محسوب </a:t>
            </a:r>
            <a:br>
              <a:rPr lang="fa-IR" dirty="0" smtClean="0">
                <a:cs typeface="B Nazanin" pitchFamily="2" charset="-78"/>
              </a:rPr>
            </a:br>
            <a:r>
              <a:rPr lang="fa-IR" dirty="0" smtClean="0">
                <a:cs typeface="B Nazanin" pitchFamily="2" charset="-78"/>
              </a:rPr>
              <a:t>مي شود. قبل از شروع آموزش، معلم بايد همه چيز را پيش بيني و آماده کند و برنامه ي خود را بنويسد؛ اما با توجه به اين که فرآيند تدريس، هيچگاه نمي تواند کامل باشد، برنامه هاي طراحي شده بايد </a:t>
            </a:r>
            <a:r>
              <a:rPr lang="fa-IR" u="sng" dirty="0" smtClean="0">
                <a:cs typeface="B Nazanin" pitchFamily="2" charset="-78"/>
              </a:rPr>
              <a:t>انعطاف پذير</a:t>
            </a:r>
            <a:r>
              <a:rPr lang="fa-IR" dirty="0" smtClean="0">
                <a:cs typeface="B Nazanin" pitchFamily="2" charset="-78"/>
              </a:rPr>
              <a:t>، </a:t>
            </a:r>
            <a:r>
              <a:rPr lang="fa-IR" u="sng" dirty="0" smtClean="0">
                <a:cs typeface="B Nazanin" pitchFamily="2" charset="-78"/>
              </a:rPr>
              <a:t>مرتب و به روز </a:t>
            </a:r>
            <a:r>
              <a:rPr lang="fa-IR" dirty="0" smtClean="0">
                <a:cs typeface="B Nazanin" pitchFamily="2" charset="-78"/>
              </a:rPr>
              <a:t>گردند. يک برنامه آموزشي خوب بايد به نحوي نوشته شود که دستيابي به قابليت و صلاحيت مورد نظر را تضمين کند. در فرآيند طراحي مي توان از</a:t>
            </a:r>
            <a:r>
              <a:rPr lang="fa-IR" u="sng" dirty="0" smtClean="0">
                <a:cs typeface="B Nazanin" pitchFamily="2" charset="-78"/>
              </a:rPr>
              <a:t> الگوهاي مختلف </a:t>
            </a:r>
            <a:r>
              <a:rPr lang="fa-IR" dirty="0" smtClean="0">
                <a:cs typeface="B Nazanin" pitchFamily="2" charset="-78"/>
              </a:rPr>
              <a:t>استفاده کرد؛ اما در تمام الگوها، حداقل چهار مرحله يا گام اساسي را بايد مورد توجه قرار داد. اين مراحل عبارتند از:</a:t>
            </a:r>
          </a:p>
          <a:p>
            <a:pPr>
              <a:buNone/>
            </a:pPr>
            <a:r>
              <a:rPr lang="fa-IR" dirty="0" smtClean="0">
                <a:cs typeface="B Nazanin" pitchFamily="2" charset="-78"/>
              </a:rPr>
              <a:t> </a:t>
            </a:r>
            <a:br>
              <a:rPr lang="fa-IR" dirty="0" smtClean="0">
                <a:cs typeface="B Nazanin" pitchFamily="2" charset="-78"/>
              </a:rPr>
            </a:br>
            <a:r>
              <a:rPr lang="fa-IR" b="1" dirty="0" smtClean="0">
                <a:cs typeface="B Nazanin" pitchFamily="2" charset="-78"/>
              </a:rPr>
              <a:t>مرحله اول : تحليل و تنظيم هدفهاي آموزشي </a:t>
            </a:r>
            <a:br>
              <a:rPr lang="fa-IR" b="1" dirty="0" smtClean="0">
                <a:cs typeface="B Nazanin" pitchFamily="2" charset="-78"/>
              </a:rPr>
            </a:br>
            <a:r>
              <a:rPr lang="fa-IR" b="1" dirty="0" smtClean="0">
                <a:cs typeface="B Nazanin" pitchFamily="2" charset="-78"/>
              </a:rPr>
              <a:t>مرحله دوم : تحليل موقعيت آموزشي </a:t>
            </a:r>
            <a:br>
              <a:rPr lang="fa-IR" b="1" dirty="0" smtClean="0">
                <a:cs typeface="B Nazanin" pitchFamily="2" charset="-78"/>
              </a:rPr>
            </a:br>
            <a:r>
              <a:rPr lang="fa-IR" b="1" dirty="0" smtClean="0">
                <a:cs typeface="B Nazanin" pitchFamily="2" charset="-78"/>
              </a:rPr>
              <a:t>مرحله سوم : تحليل و تعيين محتوا، روش و وسيله ي آموزشي </a:t>
            </a:r>
            <a:br>
              <a:rPr lang="fa-IR" b="1" dirty="0" smtClean="0">
                <a:cs typeface="B Nazanin" pitchFamily="2" charset="-78"/>
              </a:rPr>
            </a:br>
            <a:r>
              <a:rPr lang="fa-IR" b="1" dirty="0" smtClean="0">
                <a:cs typeface="B Nazanin" pitchFamily="2" charset="-78"/>
              </a:rPr>
              <a:t>مرحله چهارم : تحليل و تعيين نظام ارزشيابي </a:t>
            </a:r>
            <a:r>
              <a:rPr lang="fa-IR" b="1" dirty="0" smtClean="0"/>
              <a:t/>
            </a:r>
            <a:br>
              <a:rPr lang="fa-IR" b="1" dirty="0" smtClean="0"/>
            </a:br>
            <a:endParaRPr lang="fa-IR" b="1" dirty="0" smtClean="0"/>
          </a:p>
          <a:p>
            <a:endParaRPr lang="fa-IR"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46E6D98E-0A8A-40D5-930E-F3139BA0B2BD}" type="slidenum">
              <a:rPr kumimoji="0" lang="ar-SA" altLang="en-US" sz="1400">
                <a:latin typeface="Arial Narrow" panose="020B0606020202030204" pitchFamily="34" charset="0"/>
              </a:rPr>
              <a:pPr>
                <a:spcBef>
                  <a:spcPct val="50000"/>
                </a:spcBef>
                <a:buClrTx/>
                <a:buSzTx/>
                <a:buFontTx/>
                <a:buNone/>
              </a:pPr>
              <a:t>83</a:t>
            </a:fld>
            <a:endParaRPr kumimoji="0" lang="en-US" altLang="en-US" sz="1400">
              <a:latin typeface="Arial Narrow" panose="020B0606020202030204" pitchFamily="34" charset="0"/>
            </a:endParaRPr>
          </a:p>
        </p:txBody>
      </p:sp>
      <p:sp>
        <p:nvSpPr>
          <p:cNvPr id="192514" name="Rectangle 2"/>
          <p:cNvSpPr>
            <a:spLocks noGrp="1" noChangeArrowheads="1"/>
          </p:cNvSpPr>
          <p:nvPr>
            <p:ph type="title"/>
          </p:nvPr>
        </p:nvSpPr>
        <p:spPr/>
        <p:txBody>
          <a:bodyPr/>
          <a:lstStyle/>
          <a:p>
            <a:pPr algn="r" rtl="1">
              <a:defRPr/>
            </a:pPr>
            <a:r>
              <a:rPr lang="fa-IR" sz="6600" dirty="0" smtClean="0">
                <a:solidFill>
                  <a:srgbClr val="00B050"/>
                </a:solidFill>
                <a:cs typeface="B Nazanin" pitchFamily="2" charset="-78"/>
              </a:rPr>
              <a:t>تعریف هدف</a:t>
            </a:r>
            <a:endParaRPr lang="en-US" sz="6600" dirty="0" smtClean="0">
              <a:solidFill>
                <a:srgbClr val="00B050"/>
              </a:solidFill>
              <a:cs typeface="B Nazanin" pitchFamily="2" charset="-78"/>
            </a:endParaRPr>
          </a:p>
        </p:txBody>
      </p:sp>
      <p:sp>
        <p:nvSpPr>
          <p:cNvPr id="192515" name="Rectangle 3"/>
          <p:cNvSpPr>
            <a:spLocks noGrp="1" noChangeArrowheads="1"/>
          </p:cNvSpPr>
          <p:nvPr>
            <p:ph type="body" idx="1"/>
          </p:nvPr>
        </p:nvSpPr>
        <p:spPr>
          <a:xfrm>
            <a:off x="611560" y="1654175"/>
            <a:ext cx="7714877" cy="4439121"/>
          </a:xfrm>
        </p:spPr>
        <p:txBody>
          <a:bodyPr>
            <a:normAutofit fontScale="92500"/>
          </a:bodyPr>
          <a:lstStyle/>
          <a:p>
            <a:pPr algn="justLow" rtl="1">
              <a:lnSpc>
                <a:spcPct val="90000"/>
              </a:lnSpc>
              <a:buClr>
                <a:srgbClr val="FF99FF"/>
              </a:buClr>
              <a:buSzPct val="90000"/>
              <a:buFont typeface="Wingdings" pitchFamily="2" charset="2"/>
              <a:buChar char=""/>
              <a:defRPr/>
            </a:pPr>
            <a:r>
              <a:rPr lang="fa-IR" sz="3600" dirty="0" smtClean="0">
                <a:solidFill>
                  <a:srgbClr val="002060"/>
                </a:solidFill>
                <a:cs typeface="B Nazanin" pitchFamily="2" charset="-78"/>
              </a:rPr>
              <a:t>دیوئی : هدف به منزله روشی است برای دگرگون ساختن موقعیت موجود ، و هدف شایسته هدفی است که باتوجه به اوضاع و احوال موجود اتخاذ شود ـ هدف مرحله نهایی یک سلسله فعالیت مستمر است .</a:t>
            </a:r>
          </a:p>
          <a:p>
            <a:pPr algn="justLow" rtl="1">
              <a:lnSpc>
                <a:spcPct val="90000"/>
              </a:lnSpc>
              <a:buClr>
                <a:srgbClr val="FF99FF"/>
              </a:buClr>
              <a:buSzPct val="90000"/>
              <a:buFont typeface="Wingdings" pitchFamily="2" charset="2"/>
              <a:buChar char=""/>
              <a:defRPr/>
            </a:pPr>
            <a:r>
              <a:rPr lang="fa-IR" sz="3600" dirty="0" smtClean="0">
                <a:solidFill>
                  <a:srgbClr val="002060"/>
                </a:solidFill>
                <a:cs typeface="B Nazanin" pitchFamily="2" charset="-78"/>
              </a:rPr>
              <a:t>بنیامین بلوم : هدفهای تربیتی ، بیان صریح روشهایی است که با استفاده از آن می توان انتظار داشت که رفتار شاگرد تغییر کند .</a:t>
            </a:r>
          </a:p>
          <a:p>
            <a:pPr algn="justLow" rtl="1">
              <a:lnSpc>
                <a:spcPct val="90000"/>
              </a:lnSpc>
              <a:buClr>
                <a:srgbClr val="FF99FF"/>
              </a:buClr>
              <a:buSzPct val="90000"/>
              <a:buFont typeface="Wingdings" pitchFamily="2" charset="2"/>
              <a:buChar char=""/>
              <a:defRPr/>
            </a:pPr>
            <a:r>
              <a:rPr lang="fa-IR" sz="3600" dirty="0" smtClean="0">
                <a:solidFill>
                  <a:srgbClr val="002060"/>
                </a:solidFill>
                <a:cs typeface="B Nazanin" pitchFamily="2" charset="-78"/>
              </a:rPr>
              <a:t>رابرت اف.می گر : هدف بیان وضعیت مطلوبی است که باید در شاگرد به وجود آید.</a:t>
            </a:r>
            <a:endParaRPr lang="en-US" sz="3600" dirty="0" smtClean="0">
              <a:solidFill>
                <a:srgbClr val="002060"/>
              </a:solidFill>
              <a:cs typeface="B Nazanin" pitchFamily="2" charset="-78"/>
            </a:endParaRPr>
          </a:p>
        </p:txBody>
      </p:sp>
    </p:spTree>
    <p:extLst>
      <p:ext uri="{BB962C8B-B14F-4D97-AF65-F5344CB8AC3E}">
        <p14:creationId xmlns:p14="http://schemas.microsoft.com/office/powerpoint/2010/main" val="4215727931"/>
      </p:ext>
    </p:extLst>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DA1DDD63-172A-406B-8A23-06A71B5460A4}" type="slidenum">
              <a:rPr kumimoji="0" lang="ar-SA" altLang="en-US" sz="1400">
                <a:latin typeface="Arial Narrow" panose="020B0606020202030204" pitchFamily="34" charset="0"/>
              </a:rPr>
              <a:pPr>
                <a:spcBef>
                  <a:spcPct val="50000"/>
                </a:spcBef>
                <a:buClrTx/>
                <a:buSzTx/>
                <a:buFontTx/>
                <a:buNone/>
              </a:pPr>
              <a:t>84</a:t>
            </a:fld>
            <a:endParaRPr kumimoji="0" lang="en-US" altLang="en-US" sz="1400">
              <a:latin typeface="Arial Narrow" panose="020B0606020202030204" pitchFamily="34" charset="0"/>
            </a:endParaRPr>
          </a:p>
        </p:txBody>
      </p:sp>
      <p:sp>
        <p:nvSpPr>
          <p:cNvPr id="193538" name="Rectangle 2"/>
          <p:cNvSpPr>
            <a:spLocks noGrp="1" noChangeArrowheads="1"/>
          </p:cNvSpPr>
          <p:nvPr>
            <p:ph type="title"/>
          </p:nvPr>
        </p:nvSpPr>
        <p:spPr/>
        <p:txBody>
          <a:bodyPr/>
          <a:lstStyle/>
          <a:p>
            <a:pPr algn="r" rtl="1">
              <a:defRPr/>
            </a:pPr>
            <a:r>
              <a:rPr lang="fa-IR" sz="4800" dirty="0" smtClean="0">
                <a:solidFill>
                  <a:srgbClr val="00B050"/>
                </a:solidFill>
                <a:cs typeface="B Nazanin" pitchFamily="2" charset="-78"/>
              </a:rPr>
              <a:t>اصول دیوئی در تعیین هدفهای آموزشی</a:t>
            </a:r>
            <a:r>
              <a:rPr lang="fa-IR" sz="4000" dirty="0" smtClean="0">
                <a:solidFill>
                  <a:srgbClr val="00B050"/>
                </a:solidFill>
                <a:cs typeface="B Nazanin" pitchFamily="2" charset="-78"/>
              </a:rPr>
              <a:t> </a:t>
            </a:r>
            <a:endParaRPr lang="en-US" sz="4000" dirty="0" smtClean="0">
              <a:solidFill>
                <a:srgbClr val="00B050"/>
              </a:solidFill>
              <a:cs typeface="B Nazanin" pitchFamily="2" charset="-78"/>
            </a:endParaRPr>
          </a:p>
        </p:txBody>
      </p:sp>
      <p:sp>
        <p:nvSpPr>
          <p:cNvPr id="193539" name="Rectangle 3"/>
          <p:cNvSpPr>
            <a:spLocks noGrp="1" noChangeArrowheads="1"/>
          </p:cNvSpPr>
          <p:nvPr>
            <p:ph type="body" idx="1"/>
          </p:nvPr>
        </p:nvSpPr>
        <p:spPr>
          <a:xfrm>
            <a:off x="457200" y="1601788"/>
            <a:ext cx="7772400" cy="4462462"/>
          </a:xfrm>
        </p:spPr>
        <p:txBody>
          <a:bodyPr/>
          <a:lstStyle/>
          <a:p>
            <a:pPr marL="609600" indent="-609600" algn="justLow" rtl="1">
              <a:buClr>
                <a:srgbClr val="FF99FF"/>
              </a:buClr>
              <a:buSzPct val="90000"/>
              <a:buFont typeface="Wingdings" pitchFamily="2" charset="2"/>
              <a:buAutoNum type="arabicPeriod"/>
              <a:defRPr/>
            </a:pPr>
            <a:r>
              <a:rPr lang="fa-IR" sz="3600" dirty="0" smtClean="0">
                <a:solidFill>
                  <a:srgbClr val="002060"/>
                </a:solidFill>
                <a:cs typeface="B Nazanin" pitchFamily="2" charset="-78"/>
              </a:rPr>
              <a:t>روش و وسیله باید متناسب با هدف انتخاب شود.</a:t>
            </a:r>
          </a:p>
          <a:p>
            <a:pPr marL="609600" indent="-609600" algn="justLow" rtl="1">
              <a:buClr>
                <a:srgbClr val="FF99FF"/>
              </a:buClr>
              <a:buSzPct val="90000"/>
              <a:buFont typeface="Wingdings" pitchFamily="2" charset="2"/>
              <a:buAutoNum type="arabicPeriod"/>
              <a:defRPr/>
            </a:pPr>
            <a:r>
              <a:rPr lang="fa-IR" sz="3600" dirty="0" smtClean="0">
                <a:solidFill>
                  <a:srgbClr val="002060"/>
                </a:solidFill>
                <a:cs typeface="B Nazanin" pitchFamily="2" charset="-78"/>
              </a:rPr>
              <a:t>هدف نباید تغییر ناپذیر و غیر قابل انعطاف باشد .</a:t>
            </a:r>
          </a:p>
          <a:p>
            <a:pPr marL="609600" indent="-609600" algn="justLow" rtl="1">
              <a:buClr>
                <a:srgbClr val="FF99FF"/>
              </a:buClr>
              <a:buSzPct val="90000"/>
              <a:buFont typeface="Wingdings" pitchFamily="2" charset="2"/>
              <a:buAutoNum type="arabicPeriod"/>
              <a:defRPr/>
            </a:pPr>
            <a:r>
              <a:rPr lang="fa-IR" sz="3600" dirty="0" smtClean="0">
                <a:solidFill>
                  <a:srgbClr val="002060"/>
                </a:solidFill>
                <a:cs typeface="B Nazanin" pitchFamily="2" charset="-78"/>
              </a:rPr>
              <a:t>هدف باید فرد را به فعالیت بر انگیزد و به فعالیت او جهت دهد .</a:t>
            </a:r>
          </a:p>
          <a:p>
            <a:pPr marL="609600" indent="-609600" algn="justLow" rtl="1">
              <a:buClr>
                <a:srgbClr val="FF99FF"/>
              </a:buClr>
              <a:buSzPct val="90000"/>
              <a:buFont typeface="Wingdings" pitchFamily="2" charset="2"/>
              <a:buAutoNum type="arabicPeriod"/>
              <a:defRPr/>
            </a:pPr>
            <a:r>
              <a:rPr lang="fa-IR" sz="3600" dirty="0" smtClean="0">
                <a:solidFill>
                  <a:srgbClr val="002060"/>
                </a:solidFill>
                <a:cs typeface="B Nazanin" pitchFamily="2" charset="-78"/>
              </a:rPr>
              <a:t>هدف باید با اوضاع واحوال محیط شخص موافق باشد .</a:t>
            </a:r>
          </a:p>
          <a:p>
            <a:pPr marL="609600" indent="-609600" algn="justLow" rtl="1">
              <a:buClr>
                <a:srgbClr val="FF99FF"/>
              </a:buClr>
              <a:buSzPct val="90000"/>
              <a:buFont typeface="Wingdings" pitchFamily="2" charset="2"/>
              <a:buAutoNum type="arabicPeriod"/>
              <a:defRPr/>
            </a:pPr>
            <a:r>
              <a:rPr lang="fa-IR" sz="3600" dirty="0" smtClean="0">
                <a:solidFill>
                  <a:srgbClr val="002060"/>
                </a:solidFill>
                <a:cs typeface="B Nazanin" pitchFamily="2" charset="-78"/>
              </a:rPr>
              <a:t>هدفها باید عینی و قابل تصور و تحقق باشند.</a:t>
            </a:r>
            <a:endParaRPr lang="en-US" sz="3600" dirty="0" smtClean="0">
              <a:solidFill>
                <a:srgbClr val="002060"/>
              </a:solidFill>
              <a:cs typeface="B Nazanin" pitchFamily="2" charset="-78"/>
            </a:endParaRPr>
          </a:p>
        </p:txBody>
      </p:sp>
    </p:spTree>
    <p:extLst>
      <p:ext uri="{BB962C8B-B14F-4D97-AF65-F5344CB8AC3E}">
        <p14:creationId xmlns:p14="http://schemas.microsoft.com/office/powerpoint/2010/main" val="4104934768"/>
      </p:ext>
    </p:extLst>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Slide Number Placeholder 5"/>
          <p:cNvSpPr>
            <a:spLocks noGrp="1"/>
          </p:cNvSpPr>
          <p:nvPr>
            <p:ph type="sldNum" sz="quarter" idx="4294967295"/>
          </p:nvPr>
        </p:nvSpPr>
        <p:spPr>
          <a:xfrm>
            <a:off x="7020272" y="626114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E6C5CC72-E755-45DE-9D25-B341CE9C5261}" type="slidenum">
              <a:rPr kumimoji="0" lang="ar-SA" altLang="en-US" sz="1400">
                <a:latin typeface="Arial Narrow" panose="020B0606020202030204" pitchFamily="34" charset="0"/>
              </a:rPr>
              <a:pPr>
                <a:spcBef>
                  <a:spcPct val="50000"/>
                </a:spcBef>
                <a:buClrTx/>
                <a:buSzTx/>
                <a:buFontTx/>
                <a:buNone/>
              </a:pPr>
              <a:t>85</a:t>
            </a:fld>
            <a:endParaRPr kumimoji="0" lang="en-US" altLang="en-US" sz="1400" dirty="0">
              <a:latin typeface="Arial Narrow" panose="020B0606020202030204" pitchFamily="34" charset="0"/>
            </a:endParaRPr>
          </a:p>
        </p:txBody>
      </p:sp>
      <p:sp>
        <p:nvSpPr>
          <p:cNvPr id="194562" name="Rectangle 2"/>
          <p:cNvSpPr>
            <a:spLocks noGrp="1" noChangeArrowheads="1"/>
          </p:cNvSpPr>
          <p:nvPr>
            <p:ph type="title"/>
          </p:nvPr>
        </p:nvSpPr>
        <p:spPr>
          <a:xfrm>
            <a:off x="827584" y="23501"/>
            <a:ext cx="7467600" cy="1786210"/>
          </a:xfrm>
        </p:spPr>
        <p:txBody>
          <a:bodyPr>
            <a:normAutofit/>
          </a:bodyPr>
          <a:lstStyle/>
          <a:p>
            <a:pPr algn="ctr" rtl="1">
              <a:defRPr/>
            </a:pPr>
            <a:r>
              <a:rPr lang="fa-IR" sz="4000" dirty="0" smtClean="0">
                <a:solidFill>
                  <a:srgbClr val="00B050"/>
                </a:solidFill>
                <a:cs typeface="B Nazanin" pitchFamily="2" charset="-78"/>
              </a:rPr>
              <a:t>ضرورت تعیین و تنظیم هدفهای آموزشی</a:t>
            </a:r>
            <a:br>
              <a:rPr lang="fa-IR" sz="4000" dirty="0" smtClean="0">
                <a:solidFill>
                  <a:srgbClr val="00B050"/>
                </a:solidFill>
                <a:cs typeface="B Nazanin" pitchFamily="2" charset="-78"/>
              </a:rPr>
            </a:br>
            <a:r>
              <a:rPr lang="fa-IR" sz="4000" dirty="0" smtClean="0">
                <a:solidFill>
                  <a:srgbClr val="00B050"/>
                </a:solidFill>
                <a:cs typeface="B Nazanin" pitchFamily="2" charset="-78"/>
              </a:rPr>
              <a:t> درفرایند تدریس و یادگیری</a:t>
            </a:r>
            <a:r>
              <a:rPr lang="fa-IR" sz="5400" dirty="0" smtClean="0">
                <a:solidFill>
                  <a:srgbClr val="00B050"/>
                </a:solidFill>
                <a:cs typeface="B Nazanin" pitchFamily="2" charset="-78"/>
              </a:rPr>
              <a:t> </a:t>
            </a:r>
            <a:endParaRPr lang="en-US" sz="5400" dirty="0" smtClean="0">
              <a:solidFill>
                <a:srgbClr val="00B050"/>
              </a:solidFill>
              <a:cs typeface="B Nazanin" pitchFamily="2" charset="-78"/>
            </a:endParaRPr>
          </a:p>
        </p:txBody>
      </p:sp>
      <p:sp>
        <p:nvSpPr>
          <p:cNvPr id="194563" name="Rectangle 3"/>
          <p:cNvSpPr>
            <a:spLocks noGrp="1" noChangeArrowheads="1"/>
          </p:cNvSpPr>
          <p:nvPr>
            <p:ph type="body" idx="1"/>
          </p:nvPr>
        </p:nvSpPr>
        <p:spPr>
          <a:xfrm>
            <a:off x="508157" y="2233613"/>
            <a:ext cx="7772400" cy="3603625"/>
          </a:xfrm>
        </p:spPr>
        <p:txBody>
          <a:bodyPr/>
          <a:lstStyle/>
          <a:p>
            <a:pPr algn="justLow" rtl="1">
              <a:buFont typeface="Monotype Sorts" pitchFamily="2" charset="2"/>
              <a:buNone/>
              <a:defRPr/>
            </a:pPr>
            <a:r>
              <a:rPr lang="fa-IR" sz="3600" dirty="0" smtClean="0">
                <a:solidFill>
                  <a:srgbClr val="C00000"/>
                </a:solidFill>
                <a:cs typeface="B Nazanin" pitchFamily="2" charset="-78"/>
              </a:rPr>
              <a:t>اگر هدفهای تربیتی تهیه و تنظیم نشوند مشکلات زیر به وجود خواهد آمد :</a:t>
            </a:r>
          </a:p>
          <a:p>
            <a:pPr algn="justLow" rtl="1">
              <a:buClr>
                <a:srgbClr val="FF99FF"/>
              </a:buClr>
              <a:buSzPct val="90000"/>
              <a:buFont typeface="Wingdings" pitchFamily="2" charset="2"/>
              <a:buChar char="ü"/>
              <a:defRPr/>
            </a:pPr>
            <a:r>
              <a:rPr lang="fa-IR" sz="3600" dirty="0" smtClean="0">
                <a:solidFill>
                  <a:srgbClr val="002060"/>
                </a:solidFill>
                <a:cs typeface="B Nazanin" pitchFamily="2" charset="-78"/>
              </a:rPr>
              <a:t>امکان حرکت و فعالیت صحیح و در نهایت تحقق اهداف نظام میسر نخواهد شد .</a:t>
            </a:r>
          </a:p>
          <a:p>
            <a:pPr algn="justLow" rtl="1">
              <a:buClr>
                <a:srgbClr val="FF99FF"/>
              </a:buClr>
              <a:buSzPct val="90000"/>
              <a:buFont typeface="Wingdings" pitchFamily="2" charset="2"/>
              <a:buChar char="ü"/>
              <a:defRPr/>
            </a:pPr>
            <a:r>
              <a:rPr lang="fa-IR" sz="3600" dirty="0" smtClean="0">
                <a:solidFill>
                  <a:srgbClr val="002060"/>
                </a:solidFill>
                <a:cs typeface="B Nazanin" pitchFamily="2" charset="-78"/>
              </a:rPr>
              <a:t>اساس قابل قبولی برای ارزشیابی نتیجه کار در نظام آموزشی دردست نخواهد بود .</a:t>
            </a:r>
            <a:endParaRPr lang="en-US" sz="3600" dirty="0" smtClean="0">
              <a:solidFill>
                <a:srgbClr val="002060"/>
              </a:solidFill>
              <a:cs typeface="B Nazanin" pitchFamily="2" charset="-78"/>
            </a:endParaRPr>
          </a:p>
        </p:txBody>
      </p:sp>
    </p:spTree>
    <p:extLst>
      <p:ext uri="{BB962C8B-B14F-4D97-AF65-F5344CB8AC3E}">
        <p14:creationId xmlns:p14="http://schemas.microsoft.com/office/powerpoint/2010/main" val="1690113468"/>
      </p:ext>
    </p:extLst>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9422D308-A7F9-4138-A16E-60F4203D74FB}" type="slidenum">
              <a:rPr kumimoji="0" lang="ar-SA" altLang="en-US" sz="1400">
                <a:latin typeface="Arial Narrow" panose="020B0606020202030204" pitchFamily="34" charset="0"/>
              </a:rPr>
              <a:pPr>
                <a:spcBef>
                  <a:spcPct val="50000"/>
                </a:spcBef>
                <a:buClrTx/>
                <a:buSzTx/>
                <a:buFontTx/>
                <a:buNone/>
              </a:pPr>
              <a:t>86</a:t>
            </a:fld>
            <a:endParaRPr kumimoji="0" lang="en-US" altLang="en-US" sz="1400">
              <a:latin typeface="Arial Narrow" panose="020B0606020202030204" pitchFamily="34" charset="0"/>
            </a:endParaRPr>
          </a:p>
        </p:txBody>
      </p:sp>
      <p:sp>
        <p:nvSpPr>
          <p:cNvPr id="195587" name="Rectangle 3"/>
          <p:cNvSpPr>
            <a:spLocks noGrp="1" noChangeArrowheads="1"/>
          </p:cNvSpPr>
          <p:nvPr>
            <p:ph type="body" idx="1"/>
          </p:nvPr>
        </p:nvSpPr>
        <p:spPr>
          <a:xfrm>
            <a:off x="539552" y="1700808"/>
            <a:ext cx="7772400" cy="3997325"/>
          </a:xfrm>
        </p:spPr>
        <p:txBody>
          <a:bodyPr>
            <a:normAutofit lnSpcReduction="10000"/>
          </a:bodyPr>
          <a:lstStyle/>
          <a:p>
            <a:pPr algn="justLow" rtl="1">
              <a:buClr>
                <a:srgbClr val="FF99FF"/>
              </a:buClr>
              <a:buSzPct val="90000"/>
              <a:buFont typeface="Wingdings" pitchFamily="2" charset="2"/>
              <a:buChar char="ü"/>
              <a:defRPr/>
            </a:pPr>
            <a:r>
              <a:rPr lang="fa-IR" sz="3600" dirty="0" smtClean="0">
                <a:cs typeface="B Nazanin" pitchFamily="2" charset="-78"/>
              </a:rPr>
              <a:t>هیچ مبنای معتبری برای طراحی و انتخاب مواد و وسایل ، محتوا وروشهای آموزشی وجود نخواهد داشت .</a:t>
            </a:r>
          </a:p>
          <a:p>
            <a:pPr algn="justLow" rtl="1">
              <a:buClr>
                <a:srgbClr val="FF99FF"/>
              </a:buClr>
              <a:buSzPct val="90000"/>
              <a:buFont typeface="Wingdings" pitchFamily="2" charset="2"/>
              <a:buChar char="ü"/>
              <a:defRPr/>
            </a:pPr>
            <a:r>
              <a:rPr lang="fa-IR" sz="3600" dirty="0" smtClean="0">
                <a:solidFill>
                  <a:srgbClr val="C00000"/>
                </a:solidFill>
                <a:cs typeface="B Nazanin" pitchFamily="2" charset="-78"/>
              </a:rPr>
              <a:t>شاگردان نمی توانند کوششهای خود را سازمان وجهت دهند .</a:t>
            </a:r>
          </a:p>
          <a:p>
            <a:pPr algn="justLow" rtl="1">
              <a:buClr>
                <a:srgbClr val="FF99FF"/>
              </a:buClr>
              <a:buSzPct val="90000"/>
              <a:buFont typeface="Wingdings" pitchFamily="2" charset="2"/>
              <a:buChar char="ü"/>
              <a:defRPr/>
            </a:pPr>
            <a:r>
              <a:rPr lang="fa-IR" sz="3600" dirty="0" smtClean="0">
                <a:cs typeface="B Nazanin" pitchFamily="2" charset="-78"/>
              </a:rPr>
              <a:t>فعالیتهای پراکنده وبی نتیجه از طرف افراد مختلف صورت خواهد گرفت .</a:t>
            </a:r>
            <a:endParaRPr lang="en-US" sz="3600" dirty="0" smtClean="0">
              <a:cs typeface="B Nazanin" pitchFamily="2" charset="-78"/>
            </a:endParaRPr>
          </a:p>
        </p:txBody>
      </p:sp>
    </p:spTree>
    <p:extLst>
      <p:ext uri="{BB962C8B-B14F-4D97-AF65-F5344CB8AC3E}">
        <p14:creationId xmlns:p14="http://schemas.microsoft.com/office/powerpoint/2010/main" val="3922850403"/>
      </p:ext>
    </p:extLst>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083132DD-01C0-467D-A8E7-78DE363CD846}" type="slidenum">
              <a:rPr kumimoji="0" lang="ar-SA" altLang="en-US" sz="1400">
                <a:latin typeface="Arial Narrow" panose="020B0606020202030204" pitchFamily="34" charset="0"/>
              </a:rPr>
              <a:pPr>
                <a:spcBef>
                  <a:spcPct val="50000"/>
                </a:spcBef>
                <a:buClrTx/>
                <a:buSzTx/>
                <a:buFontTx/>
                <a:buNone/>
              </a:pPr>
              <a:t>87</a:t>
            </a:fld>
            <a:endParaRPr kumimoji="0" lang="en-US" altLang="en-US" sz="1400">
              <a:latin typeface="Arial Narrow" panose="020B0606020202030204" pitchFamily="34" charset="0"/>
            </a:endParaRPr>
          </a:p>
        </p:txBody>
      </p:sp>
      <p:sp>
        <p:nvSpPr>
          <p:cNvPr id="196611" name="Rectangle 3"/>
          <p:cNvSpPr>
            <a:spLocks noGrp="1" noChangeArrowheads="1"/>
          </p:cNvSpPr>
          <p:nvPr>
            <p:ph type="body" idx="1"/>
          </p:nvPr>
        </p:nvSpPr>
        <p:spPr>
          <a:xfrm>
            <a:off x="311150" y="548681"/>
            <a:ext cx="7789242" cy="5112568"/>
          </a:xfrm>
        </p:spPr>
        <p:txBody>
          <a:bodyPr>
            <a:normAutofit/>
          </a:bodyPr>
          <a:lstStyle/>
          <a:p>
            <a:pPr algn="r" rtl="1">
              <a:buFont typeface="Monotype Sorts" pitchFamily="2" charset="2"/>
              <a:buNone/>
              <a:defRPr/>
            </a:pPr>
            <a:endParaRPr lang="fa-IR" sz="3200" dirty="0" smtClean="0">
              <a:solidFill>
                <a:srgbClr val="66FF66"/>
              </a:solidFill>
              <a:cs typeface="B Nazanin" pitchFamily="2" charset="-78"/>
            </a:endParaRPr>
          </a:p>
          <a:p>
            <a:pPr marL="396000" algn="r" rtl="1">
              <a:lnSpc>
                <a:spcPct val="150000"/>
              </a:lnSpc>
              <a:buFont typeface="Monotype Sorts" pitchFamily="2" charset="2"/>
              <a:buNone/>
              <a:defRPr/>
            </a:pPr>
            <a:r>
              <a:rPr lang="fa-IR" sz="4000" dirty="0" smtClean="0">
                <a:solidFill>
                  <a:srgbClr val="00FFFF"/>
                </a:solidFill>
                <a:cs typeface="B Nazanin" pitchFamily="2" charset="-78"/>
              </a:rPr>
              <a:t>                                     </a:t>
            </a:r>
            <a:r>
              <a:rPr lang="fa-IR" sz="2800" b="1" dirty="0" smtClean="0">
                <a:solidFill>
                  <a:schemeClr val="accent3">
                    <a:lumMod val="75000"/>
                  </a:schemeClr>
                </a:solidFill>
                <a:cs typeface="B Nazanin" pitchFamily="2" charset="-78"/>
              </a:rPr>
              <a:t>نیاز شاگرد</a:t>
            </a:r>
          </a:p>
          <a:p>
            <a:pPr marL="396000" algn="r" rtl="1">
              <a:lnSpc>
                <a:spcPct val="150000"/>
              </a:lnSpc>
              <a:buFont typeface="Monotype Sorts" pitchFamily="2" charset="2"/>
              <a:buNone/>
              <a:defRPr/>
            </a:pPr>
            <a:r>
              <a:rPr lang="fa-IR" sz="2800" b="1" dirty="0" smtClean="0">
                <a:solidFill>
                  <a:srgbClr val="00B050"/>
                </a:solidFill>
                <a:cs typeface="B Nazanin" pitchFamily="2" charset="-78"/>
              </a:rPr>
              <a:t>منابع تعیین هدفهای آموزشی</a:t>
            </a:r>
            <a:r>
              <a:rPr lang="fa-IR" sz="1800" b="1" dirty="0" smtClean="0">
                <a:solidFill>
                  <a:srgbClr val="66FF66"/>
                </a:solidFill>
                <a:cs typeface="B Nazanin" pitchFamily="2" charset="-78"/>
              </a:rPr>
              <a:t>                      </a:t>
            </a:r>
            <a:r>
              <a:rPr lang="fa-IR" sz="2800" b="1" dirty="0" smtClean="0">
                <a:cs typeface="B Nazanin" pitchFamily="2" charset="-78"/>
              </a:rPr>
              <a:t>نیاز جامعه</a:t>
            </a:r>
            <a:r>
              <a:rPr lang="fa-IR" sz="2800" b="1" dirty="0" smtClean="0">
                <a:solidFill>
                  <a:srgbClr val="00FFFF"/>
                </a:solidFill>
                <a:cs typeface="B Nazanin" pitchFamily="2" charset="-78"/>
              </a:rPr>
              <a:t> </a:t>
            </a:r>
          </a:p>
          <a:p>
            <a:pPr marL="396000" algn="r" rtl="1">
              <a:lnSpc>
                <a:spcPct val="150000"/>
              </a:lnSpc>
              <a:buFont typeface="Monotype Sorts" pitchFamily="2" charset="2"/>
              <a:buNone/>
              <a:defRPr/>
            </a:pPr>
            <a:r>
              <a:rPr lang="fa-IR" sz="1800" b="1" dirty="0" smtClean="0">
                <a:solidFill>
                  <a:srgbClr val="66FF66"/>
                </a:solidFill>
                <a:cs typeface="B Nazanin" pitchFamily="2" charset="-78"/>
              </a:rPr>
              <a:t>                                                                                             </a:t>
            </a:r>
            <a:r>
              <a:rPr lang="fa-IR" sz="2800" b="1" dirty="0" smtClean="0">
                <a:solidFill>
                  <a:schemeClr val="accent3">
                    <a:lumMod val="75000"/>
                  </a:schemeClr>
                </a:solidFill>
                <a:cs typeface="B Nazanin" pitchFamily="2" charset="-78"/>
              </a:rPr>
              <a:t>دیدگاههای متخصصان</a:t>
            </a:r>
            <a:endParaRPr lang="en-US" sz="2800" b="1" dirty="0" smtClean="0">
              <a:solidFill>
                <a:schemeClr val="accent3">
                  <a:lumMod val="75000"/>
                </a:schemeClr>
              </a:solidFill>
              <a:cs typeface="B Nazanin" pitchFamily="2" charset="-78"/>
            </a:endParaRPr>
          </a:p>
        </p:txBody>
      </p:sp>
      <p:grpSp>
        <p:nvGrpSpPr>
          <p:cNvPr id="297988" name="Group 37"/>
          <p:cNvGrpSpPr>
            <a:grpSpLocks/>
          </p:cNvGrpSpPr>
          <p:nvPr/>
        </p:nvGrpSpPr>
        <p:grpSpPr bwMode="auto">
          <a:xfrm>
            <a:off x="3419872" y="1700808"/>
            <a:ext cx="785899" cy="1584176"/>
            <a:chOff x="2305" y="1706"/>
            <a:chExt cx="394" cy="953"/>
          </a:xfrm>
        </p:grpSpPr>
        <p:sp>
          <p:nvSpPr>
            <p:cNvPr id="196633" name="Line 25"/>
            <p:cNvSpPr>
              <a:spLocks noChangeShapeType="1"/>
            </p:cNvSpPr>
            <p:nvPr/>
          </p:nvSpPr>
          <p:spPr bwMode="auto">
            <a:xfrm flipH="1">
              <a:off x="2517" y="2205"/>
              <a:ext cx="182" cy="0"/>
            </a:xfrm>
            <a:prstGeom prst="line">
              <a:avLst/>
            </a:prstGeom>
            <a:noFill/>
            <a:ln w="76200">
              <a:solidFill>
                <a:schemeClr val="accent2">
                  <a:lumMod val="75000"/>
                </a:schemeClr>
              </a:solidFill>
              <a:round/>
              <a:headEnd/>
              <a:tailEnd/>
            </a:ln>
            <a:effectLst/>
          </p:spPr>
          <p:txBody>
            <a:bodyPr/>
            <a:lstStyle/>
            <a:p>
              <a:pPr algn="r" rtl="1">
                <a:spcBef>
                  <a:spcPct val="20000"/>
                </a:spcBef>
                <a:buClr>
                  <a:schemeClr val="accent1"/>
                </a:buClr>
                <a:buSzPct val="75000"/>
                <a:buFont typeface="Monotype Sorts" pitchFamily="2" charset="2"/>
                <a:buNone/>
                <a:defRPr/>
              </a:pPr>
              <a:endParaRPr lang="fa-IR">
                <a:effectLst>
                  <a:outerShdw blurRad="38100" dist="38100" dir="2700000" algn="tl">
                    <a:srgbClr val="000000">
                      <a:alpha val="43137"/>
                    </a:srgbClr>
                  </a:outerShdw>
                </a:effectLst>
              </a:endParaRPr>
            </a:p>
          </p:txBody>
        </p:sp>
        <p:sp>
          <p:nvSpPr>
            <p:cNvPr id="196634" name="Line 26"/>
            <p:cNvSpPr>
              <a:spLocks noChangeShapeType="1"/>
            </p:cNvSpPr>
            <p:nvPr/>
          </p:nvSpPr>
          <p:spPr bwMode="auto">
            <a:xfrm flipV="1">
              <a:off x="2517" y="1706"/>
              <a:ext cx="0" cy="953"/>
            </a:xfrm>
            <a:prstGeom prst="line">
              <a:avLst/>
            </a:prstGeom>
            <a:noFill/>
            <a:ln w="76200">
              <a:solidFill>
                <a:schemeClr val="accent2">
                  <a:lumMod val="75000"/>
                </a:schemeClr>
              </a:solidFill>
              <a:round/>
              <a:headEnd/>
              <a:tailEnd/>
            </a:ln>
            <a:effectLst/>
          </p:spPr>
          <p:txBody>
            <a:bodyPr/>
            <a:lstStyle/>
            <a:p>
              <a:pPr algn="r" rtl="1">
                <a:spcBef>
                  <a:spcPct val="20000"/>
                </a:spcBef>
                <a:buClr>
                  <a:schemeClr val="accent1"/>
                </a:buClr>
                <a:buSzPct val="75000"/>
                <a:buFont typeface="Monotype Sorts" pitchFamily="2" charset="2"/>
                <a:buNone/>
                <a:defRPr/>
              </a:pPr>
              <a:endParaRPr lang="fa-IR">
                <a:effectLst>
                  <a:outerShdw blurRad="38100" dist="38100" dir="2700000" algn="tl">
                    <a:srgbClr val="000000">
                      <a:alpha val="43137"/>
                    </a:srgbClr>
                  </a:outerShdw>
                </a:effectLst>
              </a:endParaRPr>
            </a:p>
          </p:txBody>
        </p:sp>
        <p:sp>
          <p:nvSpPr>
            <p:cNvPr id="196638" name="Line 30"/>
            <p:cNvSpPr>
              <a:spLocks noChangeShapeType="1"/>
            </p:cNvSpPr>
            <p:nvPr/>
          </p:nvSpPr>
          <p:spPr bwMode="auto">
            <a:xfrm flipH="1">
              <a:off x="2313" y="1718"/>
              <a:ext cx="204" cy="0"/>
            </a:xfrm>
            <a:prstGeom prst="line">
              <a:avLst/>
            </a:prstGeom>
            <a:noFill/>
            <a:ln w="76200">
              <a:solidFill>
                <a:schemeClr val="accent2">
                  <a:lumMod val="75000"/>
                </a:schemeClr>
              </a:solidFill>
              <a:round/>
              <a:headEnd/>
              <a:tailEnd type="triangle" w="med" len="med"/>
            </a:ln>
            <a:effectLst/>
          </p:spPr>
          <p:txBody>
            <a:bodyPr/>
            <a:lstStyle/>
            <a:p>
              <a:pPr algn="r" rtl="1">
                <a:spcBef>
                  <a:spcPct val="20000"/>
                </a:spcBef>
                <a:buClr>
                  <a:schemeClr val="accent1"/>
                </a:buClr>
                <a:buSzPct val="75000"/>
                <a:buFont typeface="Monotype Sorts" pitchFamily="2" charset="2"/>
                <a:buNone/>
                <a:defRPr/>
              </a:pPr>
              <a:endParaRPr lang="fa-IR">
                <a:effectLst>
                  <a:outerShdw blurRad="38100" dist="38100" dir="2700000" algn="tl">
                    <a:srgbClr val="000000">
                      <a:alpha val="43137"/>
                    </a:srgbClr>
                  </a:outerShdw>
                </a:effectLst>
              </a:endParaRPr>
            </a:p>
          </p:txBody>
        </p:sp>
        <p:sp>
          <p:nvSpPr>
            <p:cNvPr id="196639" name="Line 31"/>
            <p:cNvSpPr>
              <a:spLocks noChangeShapeType="1"/>
            </p:cNvSpPr>
            <p:nvPr/>
          </p:nvSpPr>
          <p:spPr bwMode="auto">
            <a:xfrm flipH="1">
              <a:off x="2305" y="2205"/>
              <a:ext cx="233" cy="0"/>
            </a:xfrm>
            <a:prstGeom prst="line">
              <a:avLst/>
            </a:prstGeom>
            <a:noFill/>
            <a:ln w="76200">
              <a:solidFill>
                <a:schemeClr val="accent2">
                  <a:lumMod val="75000"/>
                </a:schemeClr>
              </a:solidFill>
              <a:round/>
              <a:headEnd/>
              <a:tailEnd type="triangle" w="med" len="med"/>
            </a:ln>
            <a:effectLst/>
          </p:spPr>
          <p:txBody>
            <a:bodyPr/>
            <a:lstStyle/>
            <a:p>
              <a:pPr algn="r" rtl="1">
                <a:spcBef>
                  <a:spcPct val="20000"/>
                </a:spcBef>
                <a:buClr>
                  <a:schemeClr val="accent1"/>
                </a:buClr>
                <a:buSzPct val="75000"/>
                <a:buFont typeface="Monotype Sorts" pitchFamily="2" charset="2"/>
                <a:buNone/>
                <a:defRPr/>
              </a:pPr>
              <a:endParaRPr lang="fa-IR">
                <a:effectLst>
                  <a:outerShdw blurRad="38100" dist="38100" dir="2700000" algn="tl">
                    <a:srgbClr val="000000">
                      <a:alpha val="43137"/>
                    </a:srgbClr>
                  </a:outerShdw>
                </a:effectLst>
              </a:endParaRPr>
            </a:p>
          </p:txBody>
        </p:sp>
        <p:sp>
          <p:nvSpPr>
            <p:cNvPr id="196640" name="Line 32"/>
            <p:cNvSpPr>
              <a:spLocks noChangeShapeType="1"/>
            </p:cNvSpPr>
            <p:nvPr/>
          </p:nvSpPr>
          <p:spPr bwMode="auto">
            <a:xfrm flipH="1" flipV="1">
              <a:off x="2311" y="2659"/>
              <a:ext cx="227" cy="0"/>
            </a:xfrm>
            <a:prstGeom prst="line">
              <a:avLst/>
            </a:prstGeom>
            <a:noFill/>
            <a:ln w="76200">
              <a:solidFill>
                <a:schemeClr val="accent2">
                  <a:lumMod val="75000"/>
                </a:schemeClr>
              </a:solidFill>
              <a:round/>
              <a:headEnd/>
              <a:tailEnd type="triangle" w="med" len="med"/>
            </a:ln>
            <a:effectLst/>
          </p:spPr>
          <p:txBody>
            <a:bodyPr/>
            <a:lstStyle/>
            <a:p>
              <a:pPr algn="r" rtl="1">
                <a:spcBef>
                  <a:spcPct val="20000"/>
                </a:spcBef>
                <a:buClr>
                  <a:schemeClr val="accent1"/>
                </a:buClr>
                <a:buSzPct val="75000"/>
                <a:buFont typeface="Monotype Sorts" pitchFamily="2" charset="2"/>
                <a:buNone/>
                <a:defRPr/>
              </a:pPr>
              <a:endParaRPr lang="fa-IR">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1021545522"/>
      </p:ext>
    </p:extLst>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70E61765-4BF2-4E81-9AA4-9C0D6301D4EA}" type="slidenum">
              <a:rPr kumimoji="0" lang="ar-SA" altLang="en-US" sz="1400">
                <a:latin typeface="Arial Narrow" panose="020B0606020202030204" pitchFamily="34" charset="0"/>
              </a:rPr>
              <a:pPr>
                <a:spcBef>
                  <a:spcPct val="50000"/>
                </a:spcBef>
                <a:buClrTx/>
                <a:buSzTx/>
                <a:buFontTx/>
                <a:buNone/>
              </a:pPr>
              <a:t>88</a:t>
            </a:fld>
            <a:endParaRPr kumimoji="0" lang="en-US" altLang="en-US" sz="1400">
              <a:latin typeface="Arial Narrow" panose="020B0606020202030204" pitchFamily="34" charset="0"/>
            </a:endParaRPr>
          </a:p>
        </p:txBody>
      </p:sp>
      <p:sp>
        <p:nvSpPr>
          <p:cNvPr id="199683" name="Rectangle 3"/>
          <p:cNvSpPr>
            <a:spLocks noGrp="1" noChangeArrowheads="1"/>
          </p:cNvSpPr>
          <p:nvPr>
            <p:ph type="body" idx="1"/>
          </p:nvPr>
        </p:nvSpPr>
        <p:spPr>
          <a:xfrm>
            <a:off x="518616" y="872331"/>
            <a:ext cx="7797800" cy="5976937"/>
          </a:xfrm>
        </p:spPr>
        <p:txBody>
          <a:bodyPr/>
          <a:lstStyle/>
          <a:p>
            <a:pPr algn="justLow" rtl="1">
              <a:buFont typeface="Monotype Sorts" pitchFamily="2" charset="2"/>
              <a:buNone/>
              <a:defRPr/>
            </a:pPr>
            <a:r>
              <a:rPr lang="fa-IR" dirty="0" smtClean="0">
                <a:solidFill>
                  <a:schemeClr val="accent3">
                    <a:lumMod val="75000"/>
                  </a:schemeClr>
                </a:solidFill>
                <a:cs typeface="B Nazanin" pitchFamily="2" charset="-78"/>
              </a:rPr>
              <a:t>نیاز شاگردان : </a:t>
            </a:r>
            <a:r>
              <a:rPr lang="fa-IR" dirty="0" smtClean="0">
                <a:cs typeface="B Nazanin" pitchFamily="2" charset="-78"/>
              </a:rPr>
              <a:t>مازلو نیازهای انسان   </a:t>
            </a:r>
          </a:p>
          <a:p>
            <a:pPr algn="justLow" rtl="1">
              <a:buFont typeface="Monotype Sorts" pitchFamily="2" charset="2"/>
              <a:buNone/>
              <a:defRPr/>
            </a:pPr>
            <a:r>
              <a:rPr lang="fa-IR" dirty="0" smtClean="0">
                <a:cs typeface="B Nazanin" pitchFamily="2" charset="-78"/>
              </a:rPr>
              <a:t>را به پنج طبقه تقسیم کرده                         فیزیولیژیکی</a:t>
            </a:r>
          </a:p>
          <a:p>
            <a:pPr algn="justLow" rtl="1">
              <a:buFont typeface="Monotype Sorts" pitchFamily="2" charset="2"/>
              <a:buNone/>
              <a:defRPr/>
            </a:pPr>
            <a:r>
              <a:rPr lang="fa-IR" dirty="0" smtClean="0">
                <a:cs typeface="B Nazanin" pitchFamily="2" charset="-78"/>
              </a:rPr>
              <a:t>                                                            </a:t>
            </a:r>
            <a:r>
              <a:rPr lang="fa-IR" dirty="0" smtClean="0">
                <a:solidFill>
                  <a:srgbClr val="FF0000"/>
                </a:solidFill>
                <a:cs typeface="B Nazanin" pitchFamily="2" charset="-78"/>
              </a:rPr>
              <a:t>ایمنی</a:t>
            </a:r>
          </a:p>
          <a:p>
            <a:pPr algn="justLow" rtl="1">
              <a:buFont typeface="Monotype Sorts" pitchFamily="2" charset="2"/>
              <a:buNone/>
              <a:defRPr/>
            </a:pPr>
            <a:r>
              <a:rPr lang="fa-IR" dirty="0" smtClean="0">
                <a:cs typeface="B Nazanin" pitchFamily="2" charset="-78"/>
              </a:rPr>
              <a:t>که عبارتند از :                                          محبت </a:t>
            </a:r>
          </a:p>
          <a:p>
            <a:pPr algn="justLow" rtl="1">
              <a:buFont typeface="Monotype Sorts" pitchFamily="2" charset="2"/>
              <a:buNone/>
              <a:defRPr/>
            </a:pPr>
            <a:r>
              <a:rPr lang="fa-IR" dirty="0" smtClean="0">
                <a:cs typeface="B Nazanin" pitchFamily="2" charset="-78"/>
              </a:rPr>
              <a:t>                                                            </a:t>
            </a:r>
            <a:r>
              <a:rPr lang="fa-IR" dirty="0" smtClean="0">
                <a:solidFill>
                  <a:srgbClr val="FF0000"/>
                </a:solidFill>
                <a:cs typeface="B Nazanin" pitchFamily="2" charset="-78"/>
              </a:rPr>
              <a:t>احترام</a:t>
            </a:r>
          </a:p>
          <a:p>
            <a:pPr algn="justLow" rtl="1">
              <a:buFont typeface="Monotype Sorts" pitchFamily="2" charset="2"/>
              <a:buNone/>
              <a:defRPr/>
            </a:pPr>
            <a:r>
              <a:rPr lang="fa-IR" dirty="0" smtClean="0">
                <a:cs typeface="B Nazanin" pitchFamily="2" charset="-78"/>
              </a:rPr>
              <a:t>                                                           خودشکوفایی</a:t>
            </a:r>
          </a:p>
          <a:p>
            <a:pPr algn="justLow" rtl="1">
              <a:buFont typeface="Monotype Sorts" pitchFamily="2" charset="2"/>
              <a:buNone/>
              <a:defRPr/>
            </a:pPr>
            <a:r>
              <a:rPr lang="fa-IR" dirty="0" smtClean="0">
                <a:cs typeface="B Nazanin" pitchFamily="2" charset="-78"/>
              </a:rPr>
              <a:t>مازلو معتقد است تا نیاز های رده پایین ارضا نشود ،فرد فرصت ارضای نیازهای رده بالاتر را نخواهد داشت.</a:t>
            </a:r>
          </a:p>
          <a:p>
            <a:pPr algn="justLow" rtl="1">
              <a:buFont typeface="Monotype Sorts" pitchFamily="2" charset="2"/>
              <a:buNone/>
              <a:defRPr/>
            </a:pPr>
            <a:r>
              <a:rPr lang="fa-IR" dirty="0" smtClean="0">
                <a:solidFill>
                  <a:srgbClr val="00B050"/>
                </a:solidFill>
                <a:cs typeface="B Nazanin" pitchFamily="2" charset="-78"/>
              </a:rPr>
              <a:t>- شناخت نیاز های شاگردان در سنین مختلف از مهمترین کارهای معلم در تعیین هدفهای آموزشي است.</a:t>
            </a:r>
            <a:endParaRPr lang="en-US" dirty="0" smtClean="0">
              <a:solidFill>
                <a:srgbClr val="00B050"/>
              </a:solidFill>
              <a:cs typeface="B Nazanin" pitchFamily="2" charset="-78"/>
            </a:endParaRPr>
          </a:p>
        </p:txBody>
      </p:sp>
      <p:sp>
        <p:nvSpPr>
          <p:cNvPr id="199692" name="Oval 12"/>
          <p:cNvSpPr>
            <a:spLocks noChangeArrowheads="1"/>
          </p:cNvSpPr>
          <p:nvPr/>
        </p:nvSpPr>
        <p:spPr bwMode="auto">
          <a:xfrm>
            <a:off x="8820150" y="692150"/>
            <a:ext cx="215900" cy="360363"/>
          </a:xfrm>
          <a:prstGeom prst="ellipse">
            <a:avLst/>
          </a:prstGeom>
          <a:solidFill>
            <a:schemeClr val="accent1"/>
          </a:solidFill>
          <a:ln w="76200" algn="ctr">
            <a:solidFill>
              <a:srgbClr val="FF99FF"/>
            </a:solidFill>
            <a:round/>
            <a:headEnd/>
            <a:tailEnd/>
          </a:ln>
          <a:effectLst/>
        </p:spPr>
        <p:txBody>
          <a:bodyPr wrap="none" anchor="ctr"/>
          <a:lstStyle/>
          <a:p>
            <a:pPr algn="r" rtl="1">
              <a:spcBef>
                <a:spcPct val="20000"/>
              </a:spcBef>
              <a:buClr>
                <a:schemeClr val="accent1"/>
              </a:buClr>
              <a:buSzPct val="75000"/>
              <a:buFont typeface="Monotype Sorts" pitchFamily="2" charset="2"/>
              <a:buNone/>
              <a:defRPr/>
            </a:pPr>
            <a:endParaRPr lang="fa-IR">
              <a:effectLst>
                <a:outerShdw blurRad="38100" dist="38100" dir="2700000" algn="tl">
                  <a:srgbClr val="000000">
                    <a:alpha val="43137"/>
                  </a:srgbClr>
                </a:outerShdw>
              </a:effectLst>
            </a:endParaRPr>
          </a:p>
        </p:txBody>
      </p:sp>
      <p:grpSp>
        <p:nvGrpSpPr>
          <p:cNvPr id="2" name="Group 20"/>
          <p:cNvGrpSpPr>
            <a:grpSpLocks/>
          </p:cNvGrpSpPr>
          <p:nvPr/>
        </p:nvGrpSpPr>
        <p:grpSpPr bwMode="auto">
          <a:xfrm>
            <a:off x="3994820" y="1484784"/>
            <a:ext cx="2665412" cy="1873126"/>
            <a:chOff x="1655" y="799"/>
            <a:chExt cx="2087" cy="1316"/>
          </a:xfrm>
        </p:grpSpPr>
        <p:sp>
          <p:nvSpPr>
            <p:cNvPr id="199693" name="Line 13"/>
            <p:cNvSpPr>
              <a:spLocks noChangeShapeType="1"/>
            </p:cNvSpPr>
            <p:nvPr/>
          </p:nvSpPr>
          <p:spPr bwMode="auto">
            <a:xfrm flipH="1">
              <a:off x="2018" y="1480"/>
              <a:ext cx="1724" cy="0"/>
            </a:xfrm>
            <a:prstGeom prst="line">
              <a:avLst/>
            </a:prstGeom>
            <a:noFill/>
            <a:ln w="76200">
              <a:solidFill>
                <a:srgbClr val="FF99FF"/>
              </a:solidFill>
              <a:round/>
              <a:headEnd/>
              <a:tailEnd/>
            </a:ln>
            <a:effectLst/>
          </p:spPr>
          <p:txBody>
            <a:bodyPr/>
            <a:lstStyle/>
            <a:p>
              <a:pPr algn="r" rtl="1">
                <a:spcBef>
                  <a:spcPct val="20000"/>
                </a:spcBef>
                <a:buClr>
                  <a:schemeClr val="accent1"/>
                </a:buClr>
                <a:buSzPct val="75000"/>
                <a:buFont typeface="Monotype Sorts" pitchFamily="2" charset="2"/>
                <a:buNone/>
                <a:defRPr/>
              </a:pPr>
              <a:endParaRPr lang="fa-IR">
                <a:effectLst>
                  <a:outerShdw blurRad="38100" dist="38100" dir="2700000" algn="tl">
                    <a:srgbClr val="000000">
                      <a:alpha val="43137"/>
                    </a:srgbClr>
                  </a:outerShdw>
                </a:effectLst>
              </a:endParaRPr>
            </a:p>
          </p:txBody>
        </p:sp>
        <p:sp>
          <p:nvSpPr>
            <p:cNvPr id="199694" name="Line 14"/>
            <p:cNvSpPr>
              <a:spLocks noChangeShapeType="1"/>
            </p:cNvSpPr>
            <p:nvPr/>
          </p:nvSpPr>
          <p:spPr bwMode="auto">
            <a:xfrm>
              <a:off x="2018" y="799"/>
              <a:ext cx="0" cy="1316"/>
            </a:xfrm>
            <a:prstGeom prst="line">
              <a:avLst/>
            </a:prstGeom>
            <a:noFill/>
            <a:ln w="76200">
              <a:solidFill>
                <a:srgbClr val="FF99FF"/>
              </a:solidFill>
              <a:round/>
              <a:headEnd/>
              <a:tailEnd/>
            </a:ln>
            <a:effectLst/>
          </p:spPr>
          <p:txBody>
            <a:bodyPr/>
            <a:lstStyle/>
            <a:p>
              <a:pPr algn="r" rtl="1">
                <a:spcBef>
                  <a:spcPct val="20000"/>
                </a:spcBef>
                <a:buClr>
                  <a:schemeClr val="accent1"/>
                </a:buClr>
                <a:buSzPct val="75000"/>
                <a:buFont typeface="Monotype Sorts" pitchFamily="2" charset="2"/>
                <a:buNone/>
                <a:defRPr/>
              </a:pPr>
              <a:endParaRPr lang="fa-IR">
                <a:effectLst>
                  <a:outerShdw blurRad="38100" dist="38100" dir="2700000" algn="tl">
                    <a:srgbClr val="000000">
                      <a:alpha val="43137"/>
                    </a:srgbClr>
                  </a:outerShdw>
                </a:effectLst>
              </a:endParaRPr>
            </a:p>
          </p:txBody>
        </p:sp>
        <p:sp>
          <p:nvSpPr>
            <p:cNvPr id="199695" name="Line 15"/>
            <p:cNvSpPr>
              <a:spLocks noChangeShapeType="1"/>
            </p:cNvSpPr>
            <p:nvPr/>
          </p:nvSpPr>
          <p:spPr bwMode="auto">
            <a:xfrm flipH="1">
              <a:off x="1667" y="2109"/>
              <a:ext cx="363" cy="0"/>
            </a:xfrm>
            <a:prstGeom prst="line">
              <a:avLst/>
            </a:prstGeom>
            <a:noFill/>
            <a:ln w="76200">
              <a:solidFill>
                <a:srgbClr val="FF99FF"/>
              </a:solidFill>
              <a:round/>
              <a:headEnd/>
              <a:tailEnd type="triangle" w="med" len="med"/>
            </a:ln>
            <a:effectLst/>
          </p:spPr>
          <p:txBody>
            <a:bodyPr/>
            <a:lstStyle/>
            <a:p>
              <a:pPr algn="r" rtl="1">
                <a:spcBef>
                  <a:spcPct val="20000"/>
                </a:spcBef>
                <a:buClr>
                  <a:schemeClr val="accent1"/>
                </a:buClr>
                <a:buSzPct val="75000"/>
                <a:buFont typeface="Monotype Sorts" pitchFamily="2" charset="2"/>
                <a:buNone/>
                <a:defRPr/>
              </a:pPr>
              <a:endParaRPr lang="fa-IR">
                <a:effectLst>
                  <a:outerShdw blurRad="38100" dist="38100" dir="2700000" algn="tl">
                    <a:srgbClr val="000000">
                      <a:alpha val="43137"/>
                    </a:srgbClr>
                  </a:outerShdw>
                </a:effectLst>
              </a:endParaRPr>
            </a:p>
          </p:txBody>
        </p:sp>
        <p:sp>
          <p:nvSpPr>
            <p:cNvPr id="199696" name="Line 16"/>
            <p:cNvSpPr>
              <a:spLocks noChangeShapeType="1"/>
            </p:cNvSpPr>
            <p:nvPr/>
          </p:nvSpPr>
          <p:spPr bwMode="auto">
            <a:xfrm flipH="1">
              <a:off x="1655" y="1816"/>
              <a:ext cx="363" cy="0"/>
            </a:xfrm>
            <a:prstGeom prst="line">
              <a:avLst/>
            </a:prstGeom>
            <a:noFill/>
            <a:ln w="76200">
              <a:solidFill>
                <a:srgbClr val="FF99FF"/>
              </a:solidFill>
              <a:round/>
              <a:headEnd/>
              <a:tailEnd type="triangle" w="med" len="med"/>
            </a:ln>
            <a:effectLst/>
          </p:spPr>
          <p:txBody>
            <a:bodyPr/>
            <a:lstStyle/>
            <a:p>
              <a:pPr algn="r" rtl="1">
                <a:spcBef>
                  <a:spcPct val="20000"/>
                </a:spcBef>
                <a:buClr>
                  <a:schemeClr val="accent1"/>
                </a:buClr>
                <a:buSzPct val="75000"/>
                <a:buFont typeface="Monotype Sorts" pitchFamily="2" charset="2"/>
                <a:buNone/>
                <a:defRPr/>
              </a:pPr>
              <a:endParaRPr lang="fa-IR">
                <a:effectLst>
                  <a:outerShdw blurRad="38100" dist="38100" dir="2700000" algn="tl">
                    <a:srgbClr val="000000">
                      <a:alpha val="43137"/>
                    </a:srgbClr>
                  </a:outerShdw>
                </a:effectLst>
              </a:endParaRPr>
            </a:p>
          </p:txBody>
        </p:sp>
        <p:sp>
          <p:nvSpPr>
            <p:cNvPr id="199697" name="Line 17"/>
            <p:cNvSpPr>
              <a:spLocks noChangeShapeType="1"/>
            </p:cNvSpPr>
            <p:nvPr/>
          </p:nvSpPr>
          <p:spPr bwMode="auto">
            <a:xfrm flipH="1">
              <a:off x="1655" y="1480"/>
              <a:ext cx="363" cy="0"/>
            </a:xfrm>
            <a:prstGeom prst="line">
              <a:avLst/>
            </a:prstGeom>
            <a:noFill/>
            <a:ln w="76200">
              <a:solidFill>
                <a:srgbClr val="FF99FF"/>
              </a:solidFill>
              <a:round/>
              <a:headEnd/>
              <a:tailEnd type="triangle" w="med" len="med"/>
            </a:ln>
            <a:effectLst/>
          </p:spPr>
          <p:txBody>
            <a:bodyPr/>
            <a:lstStyle/>
            <a:p>
              <a:pPr algn="r" rtl="1">
                <a:spcBef>
                  <a:spcPct val="20000"/>
                </a:spcBef>
                <a:buClr>
                  <a:schemeClr val="accent1"/>
                </a:buClr>
                <a:buSzPct val="75000"/>
                <a:buFont typeface="Monotype Sorts" pitchFamily="2" charset="2"/>
                <a:buNone/>
                <a:defRPr/>
              </a:pPr>
              <a:endParaRPr lang="fa-IR">
                <a:effectLst>
                  <a:outerShdw blurRad="38100" dist="38100" dir="2700000" algn="tl">
                    <a:srgbClr val="000000">
                      <a:alpha val="43137"/>
                    </a:srgbClr>
                  </a:outerShdw>
                </a:effectLst>
              </a:endParaRPr>
            </a:p>
          </p:txBody>
        </p:sp>
        <p:sp>
          <p:nvSpPr>
            <p:cNvPr id="199698" name="Line 18"/>
            <p:cNvSpPr>
              <a:spLocks noChangeShapeType="1"/>
            </p:cNvSpPr>
            <p:nvPr/>
          </p:nvSpPr>
          <p:spPr bwMode="auto">
            <a:xfrm flipH="1" flipV="1">
              <a:off x="1655" y="1162"/>
              <a:ext cx="363" cy="0"/>
            </a:xfrm>
            <a:prstGeom prst="line">
              <a:avLst/>
            </a:prstGeom>
            <a:noFill/>
            <a:ln w="76200">
              <a:solidFill>
                <a:srgbClr val="FF99FF"/>
              </a:solidFill>
              <a:round/>
              <a:headEnd/>
              <a:tailEnd type="triangle" w="med" len="med"/>
            </a:ln>
            <a:effectLst/>
          </p:spPr>
          <p:txBody>
            <a:bodyPr/>
            <a:lstStyle/>
            <a:p>
              <a:pPr algn="r" rtl="1">
                <a:spcBef>
                  <a:spcPct val="20000"/>
                </a:spcBef>
                <a:buClr>
                  <a:schemeClr val="accent1"/>
                </a:buClr>
                <a:buSzPct val="75000"/>
                <a:buFont typeface="Monotype Sorts" pitchFamily="2" charset="2"/>
                <a:buNone/>
                <a:defRPr/>
              </a:pPr>
              <a:endParaRPr lang="fa-IR">
                <a:effectLst>
                  <a:outerShdw blurRad="38100" dist="38100" dir="2700000" algn="tl">
                    <a:srgbClr val="000000">
                      <a:alpha val="43137"/>
                    </a:srgbClr>
                  </a:outerShdw>
                </a:effectLst>
              </a:endParaRPr>
            </a:p>
          </p:txBody>
        </p:sp>
        <p:sp>
          <p:nvSpPr>
            <p:cNvPr id="199699" name="Line 19"/>
            <p:cNvSpPr>
              <a:spLocks noChangeShapeType="1"/>
            </p:cNvSpPr>
            <p:nvPr/>
          </p:nvSpPr>
          <p:spPr bwMode="auto">
            <a:xfrm flipH="1">
              <a:off x="1655" y="812"/>
              <a:ext cx="375" cy="0"/>
            </a:xfrm>
            <a:prstGeom prst="line">
              <a:avLst/>
            </a:prstGeom>
            <a:noFill/>
            <a:ln w="76200">
              <a:solidFill>
                <a:srgbClr val="FF99FF"/>
              </a:solidFill>
              <a:round/>
              <a:headEnd/>
              <a:tailEnd type="triangle" w="med" len="med"/>
            </a:ln>
            <a:effectLst/>
          </p:spPr>
          <p:txBody>
            <a:bodyPr/>
            <a:lstStyle/>
            <a:p>
              <a:pPr algn="r" rtl="1">
                <a:spcBef>
                  <a:spcPct val="20000"/>
                </a:spcBef>
                <a:buClr>
                  <a:schemeClr val="accent1"/>
                </a:buClr>
                <a:buSzPct val="75000"/>
                <a:buFont typeface="Monotype Sorts" pitchFamily="2" charset="2"/>
                <a:buNone/>
                <a:defRPr/>
              </a:pPr>
              <a:endParaRPr lang="fa-IR">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236704605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Effect transition="in" filter="fade">
                                      <p:cBhvr>
                                        <p:cTn id="9" dur="1000"/>
                                        <p:tgtEl>
                                          <p:spTgt spid="2"/>
                                        </p:tgtEl>
                                      </p:cBhvr>
                                    </p:animEffect>
                                  </p:childTnLst>
                                </p:cTn>
                              </p:par>
                            </p:childTnLst>
                          </p:cTn>
                        </p:par>
                        <p:par>
                          <p:cTn id="10" fill="hold" nodeType="afterGroup">
                            <p:stCondLst>
                              <p:cond delay="1000"/>
                            </p:stCondLst>
                            <p:childTnLst>
                              <p:par>
                                <p:cTn id="11" presetID="53" presetClass="entr" presetSubtype="0" fill="hold" grpId="0" nodeType="afterEffect">
                                  <p:stCondLst>
                                    <p:cond delay="0"/>
                                  </p:stCondLst>
                                  <p:childTnLst>
                                    <p:set>
                                      <p:cBhvr>
                                        <p:cTn id="12" dur="1" fill="hold">
                                          <p:stCondLst>
                                            <p:cond delay="0"/>
                                          </p:stCondLst>
                                        </p:cTn>
                                        <p:tgtEl>
                                          <p:spTgt spid="199692"/>
                                        </p:tgtEl>
                                        <p:attrNameLst>
                                          <p:attrName>style.visibility</p:attrName>
                                        </p:attrNameLst>
                                      </p:cBhvr>
                                      <p:to>
                                        <p:strVal val="visible"/>
                                      </p:to>
                                    </p:set>
                                    <p:anim calcmode="lin" valueType="num">
                                      <p:cBhvr>
                                        <p:cTn id="13" dur="1000" fill="hold"/>
                                        <p:tgtEl>
                                          <p:spTgt spid="199692"/>
                                        </p:tgtEl>
                                        <p:attrNameLst>
                                          <p:attrName>ppt_w</p:attrName>
                                        </p:attrNameLst>
                                      </p:cBhvr>
                                      <p:tavLst>
                                        <p:tav tm="0">
                                          <p:val>
                                            <p:fltVal val="0"/>
                                          </p:val>
                                        </p:tav>
                                        <p:tav tm="100000">
                                          <p:val>
                                            <p:strVal val="#ppt_w"/>
                                          </p:val>
                                        </p:tav>
                                      </p:tavLst>
                                    </p:anim>
                                    <p:anim calcmode="lin" valueType="num">
                                      <p:cBhvr>
                                        <p:cTn id="14" dur="1000" fill="hold"/>
                                        <p:tgtEl>
                                          <p:spTgt spid="199692"/>
                                        </p:tgtEl>
                                        <p:attrNameLst>
                                          <p:attrName>ppt_h</p:attrName>
                                        </p:attrNameLst>
                                      </p:cBhvr>
                                      <p:tavLst>
                                        <p:tav tm="0">
                                          <p:val>
                                            <p:fltVal val="0"/>
                                          </p:val>
                                        </p:tav>
                                        <p:tav tm="100000">
                                          <p:val>
                                            <p:strVal val="#ppt_h"/>
                                          </p:val>
                                        </p:tav>
                                      </p:tavLst>
                                    </p:anim>
                                    <p:animEffect transition="in" filter="fade">
                                      <p:cBhvr>
                                        <p:cTn id="15" dur="1000"/>
                                        <p:tgtEl>
                                          <p:spTgt spid="1996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92" grpId="0"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118B3923-D985-4CAD-90AA-D1D316D5863F}" type="slidenum">
              <a:rPr kumimoji="0" lang="ar-SA" altLang="en-US" sz="1400">
                <a:latin typeface="Arial Narrow" panose="020B0606020202030204" pitchFamily="34" charset="0"/>
              </a:rPr>
              <a:pPr>
                <a:spcBef>
                  <a:spcPct val="50000"/>
                </a:spcBef>
                <a:buClrTx/>
                <a:buSzTx/>
                <a:buFontTx/>
                <a:buNone/>
              </a:pPr>
              <a:t>89</a:t>
            </a:fld>
            <a:endParaRPr kumimoji="0" lang="en-US" altLang="en-US" sz="1400">
              <a:latin typeface="Arial Narrow" panose="020B0606020202030204" pitchFamily="34" charset="0"/>
            </a:endParaRPr>
          </a:p>
        </p:txBody>
      </p:sp>
      <p:sp>
        <p:nvSpPr>
          <p:cNvPr id="200707" name="Rectangle 3"/>
          <p:cNvSpPr>
            <a:spLocks noGrp="1" noChangeArrowheads="1"/>
          </p:cNvSpPr>
          <p:nvPr>
            <p:ph type="body" idx="1"/>
          </p:nvPr>
        </p:nvSpPr>
        <p:spPr>
          <a:xfrm>
            <a:off x="323528" y="1268760"/>
            <a:ext cx="8013700" cy="4611688"/>
          </a:xfrm>
        </p:spPr>
        <p:txBody>
          <a:bodyPr/>
          <a:lstStyle/>
          <a:p>
            <a:pPr algn="justLow" rtl="1">
              <a:buFont typeface="Monotype Sorts" pitchFamily="2" charset="2"/>
              <a:buNone/>
              <a:defRPr/>
            </a:pPr>
            <a:r>
              <a:rPr lang="fa-IR" sz="3600" dirty="0" smtClean="0">
                <a:solidFill>
                  <a:srgbClr val="66FF66"/>
                </a:solidFill>
                <a:cs typeface="B Nazanin" pitchFamily="2" charset="-78"/>
              </a:rPr>
              <a:t>     </a:t>
            </a:r>
            <a:r>
              <a:rPr lang="fa-IR" sz="3600" dirty="0" smtClean="0">
                <a:cs typeface="B Nazanin" pitchFamily="2" charset="-78"/>
              </a:rPr>
              <a:t>نیاز جامعه :</a:t>
            </a:r>
            <a:r>
              <a:rPr lang="fa-IR" sz="3600" dirty="0" smtClean="0">
                <a:solidFill>
                  <a:srgbClr val="00FFFF"/>
                </a:solidFill>
                <a:cs typeface="B Nazanin" pitchFamily="2" charset="-78"/>
              </a:rPr>
              <a:t> </a:t>
            </a:r>
            <a:r>
              <a:rPr lang="fa-IR" sz="3600" dirty="0" smtClean="0">
                <a:solidFill>
                  <a:srgbClr val="C00000"/>
                </a:solidFill>
                <a:cs typeface="B Nazanin" pitchFamily="2" charset="-78"/>
              </a:rPr>
              <a:t>باید وضع اقتصادی ، اجتماعی و فرهنگی جامعه را در زمان گذشته ، حال و آینده بررسی و هدفهای آموزشی را بر اساس نیازهای آن جامعه تنظیم کرد .</a:t>
            </a:r>
          </a:p>
          <a:p>
            <a:pPr algn="justLow" rtl="1">
              <a:buFont typeface="Monotype Sorts" pitchFamily="2" charset="2"/>
              <a:buNone/>
              <a:defRPr/>
            </a:pPr>
            <a:r>
              <a:rPr lang="fa-IR" sz="3600" dirty="0" smtClean="0">
                <a:solidFill>
                  <a:srgbClr val="00FFFF"/>
                </a:solidFill>
                <a:cs typeface="B Nazanin" pitchFamily="2" charset="-78"/>
              </a:rPr>
              <a:t>     </a:t>
            </a:r>
            <a:r>
              <a:rPr lang="fa-IR" sz="3600" dirty="0" smtClean="0">
                <a:cs typeface="B Nazanin" pitchFamily="2" charset="-78"/>
              </a:rPr>
              <a:t>دیدگاههای متخصصان :</a:t>
            </a:r>
            <a:r>
              <a:rPr lang="fa-IR" sz="3600" dirty="0" smtClean="0">
                <a:solidFill>
                  <a:srgbClr val="00FFFF"/>
                </a:solidFill>
                <a:cs typeface="B Nazanin" pitchFamily="2" charset="-78"/>
              </a:rPr>
              <a:t> </a:t>
            </a:r>
            <a:r>
              <a:rPr lang="fa-IR" sz="3600" dirty="0" smtClean="0">
                <a:solidFill>
                  <a:srgbClr val="C00000"/>
                </a:solidFill>
                <a:cs typeface="B Nazanin" pitchFamily="2" charset="-78"/>
              </a:rPr>
              <a:t>یعنی برای تعیین هدفهای هر درسی باید یافته های جدید ، نظریه های نو و اصول و قوانین کشف شده مربوط به آن درس یا رشته مورد توجه قرار گیرد .</a:t>
            </a:r>
            <a:endParaRPr lang="en-US" sz="3600" dirty="0" smtClean="0">
              <a:solidFill>
                <a:srgbClr val="C00000"/>
              </a:solidFill>
              <a:cs typeface="B Nazanin" pitchFamily="2" charset="-78"/>
            </a:endParaRPr>
          </a:p>
        </p:txBody>
      </p:sp>
      <p:grpSp>
        <p:nvGrpSpPr>
          <p:cNvPr id="2" name="Group 9"/>
          <p:cNvGrpSpPr>
            <a:grpSpLocks/>
          </p:cNvGrpSpPr>
          <p:nvPr/>
        </p:nvGrpSpPr>
        <p:grpSpPr bwMode="auto">
          <a:xfrm>
            <a:off x="8045450" y="1412776"/>
            <a:ext cx="287337" cy="2736850"/>
            <a:chOff x="5239" y="709"/>
            <a:chExt cx="181" cy="1724"/>
          </a:xfrm>
        </p:grpSpPr>
        <p:sp>
          <p:nvSpPr>
            <p:cNvPr id="200709" name="Oval 5"/>
            <p:cNvSpPr>
              <a:spLocks noChangeArrowheads="1"/>
            </p:cNvSpPr>
            <p:nvPr/>
          </p:nvSpPr>
          <p:spPr bwMode="auto">
            <a:xfrm>
              <a:off x="5239" y="709"/>
              <a:ext cx="136" cy="318"/>
            </a:xfrm>
            <a:prstGeom prst="ellipse">
              <a:avLst/>
            </a:prstGeom>
            <a:solidFill>
              <a:schemeClr val="accent1"/>
            </a:solidFill>
            <a:ln w="76200" algn="ctr">
              <a:solidFill>
                <a:srgbClr val="FF99FF"/>
              </a:solidFill>
              <a:round/>
              <a:headEnd/>
              <a:tailEnd/>
            </a:ln>
            <a:effectLst/>
          </p:spPr>
          <p:txBody>
            <a:bodyPr wrap="none" anchor="ctr"/>
            <a:lstStyle/>
            <a:p>
              <a:pPr algn="r" rtl="1">
                <a:spcBef>
                  <a:spcPct val="20000"/>
                </a:spcBef>
                <a:buClr>
                  <a:schemeClr val="accent1"/>
                </a:buClr>
                <a:buSzPct val="75000"/>
                <a:buFont typeface="Monotype Sorts" pitchFamily="2" charset="2"/>
                <a:buNone/>
                <a:defRPr/>
              </a:pPr>
              <a:endParaRPr lang="fa-IR">
                <a:effectLst>
                  <a:outerShdw blurRad="38100" dist="38100" dir="2700000" algn="tl">
                    <a:srgbClr val="000000">
                      <a:alpha val="43137"/>
                    </a:srgbClr>
                  </a:outerShdw>
                </a:effectLst>
              </a:endParaRPr>
            </a:p>
          </p:txBody>
        </p:sp>
        <p:sp>
          <p:nvSpPr>
            <p:cNvPr id="200711" name="Oval 7"/>
            <p:cNvSpPr>
              <a:spLocks noChangeArrowheads="1"/>
            </p:cNvSpPr>
            <p:nvPr/>
          </p:nvSpPr>
          <p:spPr bwMode="auto">
            <a:xfrm>
              <a:off x="5284" y="2115"/>
              <a:ext cx="136" cy="318"/>
            </a:xfrm>
            <a:prstGeom prst="ellipse">
              <a:avLst/>
            </a:prstGeom>
            <a:solidFill>
              <a:schemeClr val="accent1"/>
            </a:solidFill>
            <a:ln w="76200" algn="ctr">
              <a:solidFill>
                <a:srgbClr val="FF99FF"/>
              </a:solidFill>
              <a:round/>
              <a:headEnd/>
              <a:tailEnd/>
            </a:ln>
            <a:effectLst/>
          </p:spPr>
          <p:txBody>
            <a:bodyPr wrap="none" anchor="ctr"/>
            <a:lstStyle/>
            <a:p>
              <a:pPr algn="r" rtl="1">
                <a:spcBef>
                  <a:spcPct val="20000"/>
                </a:spcBef>
                <a:buClr>
                  <a:schemeClr val="accent1"/>
                </a:buClr>
                <a:buSzPct val="75000"/>
                <a:buFont typeface="Monotype Sorts" pitchFamily="2" charset="2"/>
                <a:buNone/>
                <a:defRPr/>
              </a:pPr>
              <a:endParaRPr lang="fa-IR">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265493786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103EF220-B085-4B14-A22F-FD72B463B6AA}" type="slidenum">
              <a:rPr kumimoji="0" lang="ar-SA" altLang="en-US" sz="1400">
                <a:latin typeface="Arial Narrow" panose="020B0606020202030204" pitchFamily="34" charset="0"/>
              </a:rPr>
              <a:pPr>
                <a:spcBef>
                  <a:spcPct val="50000"/>
                </a:spcBef>
                <a:buClrTx/>
                <a:buSzTx/>
                <a:buFontTx/>
                <a:buNone/>
              </a:pPr>
              <a:t>9</a:t>
            </a:fld>
            <a:endParaRPr kumimoji="0" lang="en-US" altLang="en-US" sz="1400">
              <a:latin typeface="Arial Narrow" panose="020B0606020202030204" pitchFamily="34" charset="0"/>
            </a:endParaRPr>
          </a:p>
        </p:txBody>
      </p:sp>
      <p:sp>
        <p:nvSpPr>
          <p:cNvPr id="604162" name="Rectangle 2"/>
          <p:cNvSpPr>
            <a:spLocks noGrp="1" noChangeArrowheads="1"/>
          </p:cNvSpPr>
          <p:nvPr>
            <p:ph type="title"/>
          </p:nvPr>
        </p:nvSpPr>
        <p:spPr/>
        <p:txBody>
          <a:bodyPr/>
          <a:lstStyle/>
          <a:p>
            <a:pPr algn="r" rtl="1">
              <a:defRPr/>
            </a:pPr>
            <a:r>
              <a:rPr lang="fa-IR" sz="6000" dirty="0" smtClean="0">
                <a:solidFill>
                  <a:srgbClr val="FF0000"/>
                </a:solidFill>
                <a:cs typeface="B Nazanin" pitchFamily="2" charset="-78"/>
              </a:rPr>
              <a:t>4) مفهوم رفتار بالقوه :</a:t>
            </a:r>
            <a:endParaRPr lang="en-US" sz="6000" dirty="0" smtClean="0">
              <a:solidFill>
                <a:srgbClr val="FF0000"/>
              </a:solidFill>
              <a:cs typeface="B Nazanin" pitchFamily="2" charset="-78"/>
            </a:endParaRPr>
          </a:p>
        </p:txBody>
      </p:sp>
      <p:sp>
        <p:nvSpPr>
          <p:cNvPr id="604163" name="Rectangle 3"/>
          <p:cNvSpPr>
            <a:spLocks noGrp="1" noChangeArrowheads="1"/>
          </p:cNvSpPr>
          <p:nvPr>
            <p:ph type="body" idx="1"/>
          </p:nvPr>
        </p:nvSpPr>
        <p:spPr>
          <a:xfrm>
            <a:off x="457200" y="1600200"/>
            <a:ext cx="7467600" cy="3484984"/>
          </a:xfrm>
        </p:spPr>
        <p:txBody>
          <a:bodyPr/>
          <a:lstStyle/>
          <a:p>
            <a:pPr algn="justLow" rtl="1">
              <a:buFont typeface="Monotype Sorts" pitchFamily="2" charset="2"/>
              <a:buNone/>
              <a:defRPr/>
            </a:pPr>
            <a:r>
              <a:rPr lang="fa-IR" sz="3600" dirty="0" smtClean="0">
                <a:cs typeface="B Nazanin" pitchFamily="2" charset="-78"/>
              </a:rPr>
              <a:t>کار برد این عبارت دلیل بر تفاوت مفهوم یادگیری و عملکرد است ، زیرا یادگیری تغیيراتی است که در ساخت ذهنی فرد ایجاد می شود و در حال حاضر قابل اندازه گیری نیست اگر شرایط مساعد باشد به بالفعل (عملکرد )تبدیل می شود .</a:t>
            </a:r>
          </a:p>
          <a:p>
            <a:pPr algn="justLow" rtl="1">
              <a:buFont typeface="Monotype Sorts" pitchFamily="2" charset="2"/>
              <a:buNone/>
              <a:defRPr/>
            </a:pPr>
            <a:r>
              <a:rPr lang="fa-IR" sz="3600" dirty="0" smtClean="0">
                <a:cs typeface="B Nazanin" pitchFamily="2" charset="-78"/>
              </a:rPr>
              <a:t> </a:t>
            </a:r>
          </a:p>
          <a:p>
            <a:pPr algn="r" rtl="1">
              <a:buFont typeface="Monotype Sorts" pitchFamily="2" charset="2"/>
              <a:buNone/>
              <a:defRPr/>
            </a:pPr>
            <a:endParaRPr lang="fa-IR" dirty="0" smtClean="0">
              <a:cs typeface="Arial" pitchFamily="34" charset="0"/>
            </a:endParaRPr>
          </a:p>
          <a:p>
            <a:pPr algn="r" rtl="1">
              <a:buFont typeface="Monotype Sorts" pitchFamily="2" charset="2"/>
              <a:buNone/>
              <a:defRPr/>
            </a:pPr>
            <a:endParaRPr lang="en-US" dirty="0" smtClean="0">
              <a:cs typeface="Arial" pitchFamily="34" charset="0"/>
            </a:endParaRPr>
          </a:p>
        </p:txBody>
      </p:sp>
    </p:spTree>
    <p:extLst>
      <p:ext uri="{BB962C8B-B14F-4D97-AF65-F5344CB8AC3E}">
        <p14:creationId xmlns:p14="http://schemas.microsoft.com/office/powerpoint/2010/main" val="1236339160"/>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4407D116-BDDF-48A7-A834-DEA49C6D9D4C}" type="slidenum">
              <a:rPr kumimoji="0" lang="ar-SA" altLang="en-US" sz="1400">
                <a:latin typeface="Arial Narrow" panose="020B0606020202030204" pitchFamily="34" charset="0"/>
              </a:rPr>
              <a:pPr>
                <a:spcBef>
                  <a:spcPct val="50000"/>
                </a:spcBef>
                <a:buClrTx/>
                <a:buSzTx/>
                <a:buFontTx/>
                <a:buNone/>
              </a:pPr>
              <a:t>90</a:t>
            </a:fld>
            <a:endParaRPr kumimoji="0" lang="en-US" altLang="en-US" sz="1400">
              <a:latin typeface="Arial Narrow" panose="020B0606020202030204" pitchFamily="34" charset="0"/>
            </a:endParaRPr>
          </a:p>
        </p:txBody>
      </p:sp>
      <p:sp>
        <p:nvSpPr>
          <p:cNvPr id="201731" name="Rectangle 3"/>
          <p:cNvSpPr>
            <a:spLocks noGrp="1" noChangeArrowheads="1"/>
          </p:cNvSpPr>
          <p:nvPr>
            <p:ph type="body" idx="1"/>
          </p:nvPr>
        </p:nvSpPr>
        <p:spPr>
          <a:xfrm>
            <a:off x="539552" y="1700808"/>
            <a:ext cx="7772400" cy="3340100"/>
          </a:xfrm>
        </p:spPr>
        <p:txBody>
          <a:bodyPr/>
          <a:lstStyle/>
          <a:p>
            <a:pPr algn="justLow" rtl="1">
              <a:buFont typeface="Monotype Sorts" pitchFamily="2" charset="2"/>
              <a:buNone/>
              <a:defRPr/>
            </a:pPr>
            <a:r>
              <a:rPr lang="fa-IR" sz="3600" dirty="0" smtClean="0">
                <a:cs typeface="B Nazanin" pitchFamily="2" charset="-78"/>
              </a:rPr>
              <a:t>سه منبع ذکر شده مستقیماًتحت تأثیر </a:t>
            </a:r>
            <a:r>
              <a:rPr lang="fa-IR" sz="3600" dirty="0" smtClean="0">
                <a:solidFill>
                  <a:srgbClr val="C00000"/>
                </a:solidFill>
                <a:cs typeface="B Nazanin" pitchFamily="2" charset="-78"/>
              </a:rPr>
              <a:t>فلسفه و ارزشهای حاکم برجامعه</a:t>
            </a:r>
            <a:r>
              <a:rPr lang="fa-IR" sz="3600" dirty="0" smtClean="0">
                <a:cs typeface="B Nazanin" pitchFamily="2" charset="-78"/>
              </a:rPr>
              <a:t> قرار دارد که باید از صافی </a:t>
            </a:r>
            <a:r>
              <a:rPr lang="fa-IR" sz="3600" dirty="0" smtClean="0">
                <a:solidFill>
                  <a:srgbClr val="C00000"/>
                </a:solidFill>
                <a:cs typeface="B Nazanin" pitchFamily="2" charset="-78"/>
              </a:rPr>
              <a:t>فلسفه آموزش وپرورش </a:t>
            </a:r>
            <a:r>
              <a:rPr lang="fa-IR" sz="3600" dirty="0" smtClean="0">
                <a:cs typeface="B Nazanin" pitchFamily="2" charset="-78"/>
              </a:rPr>
              <a:t>و </a:t>
            </a:r>
            <a:r>
              <a:rPr lang="fa-IR" sz="3600" dirty="0" smtClean="0">
                <a:solidFill>
                  <a:srgbClr val="C00000"/>
                </a:solidFill>
                <a:cs typeface="B Nazanin" pitchFamily="2" charset="-78"/>
              </a:rPr>
              <a:t>روانشناسی تربیتی </a:t>
            </a:r>
            <a:r>
              <a:rPr lang="fa-IR" sz="3600" dirty="0" smtClean="0">
                <a:cs typeface="B Nazanin" pitchFamily="2" charset="-78"/>
              </a:rPr>
              <a:t>گذراند و درصورت مغایرت نداشتن با آنها به عنوان هدفهای خالص و صریح آموزش انتخاب و اجرا کرد.</a:t>
            </a:r>
            <a:r>
              <a:rPr lang="fa-IR" dirty="0" smtClean="0">
                <a:cs typeface="B Nazanin" pitchFamily="2" charset="-78"/>
              </a:rPr>
              <a:t>   </a:t>
            </a:r>
            <a:endParaRPr lang="en-US" dirty="0" smtClean="0">
              <a:cs typeface="B Nazanin" pitchFamily="2" charset="-78"/>
            </a:endParaRPr>
          </a:p>
        </p:txBody>
      </p:sp>
    </p:spTree>
    <p:extLst>
      <p:ext uri="{BB962C8B-B14F-4D97-AF65-F5344CB8AC3E}">
        <p14:creationId xmlns:p14="http://schemas.microsoft.com/office/powerpoint/2010/main" val="1259008703"/>
      </p:ext>
    </p:extLst>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Slide Number Placeholder 5"/>
          <p:cNvSpPr>
            <a:spLocks noGrp="1"/>
          </p:cNvSpPr>
          <p:nvPr>
            <p:ph type="sldNum" sz="quarter" idx="4294967295"/>
          </p:nvPr>
        </p:nvSpPr>
        <p:spPr>
          <a:xfrm>
            <a:off x="7092950" y="6237312"/>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1717578D-A208-4A40-9885-915A488296C3}" type="slidenum">
              <a:rPr kumimoji="0" lang="ar-SA" altLang="en-US" sz="1400">
                <a:latin typeface="Arial Narrow" panose="020B0606020202030204" pitchFamily="34" charset="0"/>
              </a:rPr>
              <a:pPr>
                <a:spcBef>
                  <a:spcPct val="50000"/>
                </a:spcBef>
                <a:buClrTx/>
                <a:buSzTx/>
                <a:buFontTx/>
                <a:buNone/>
              </a:pPr>
              <a:t>91</a:t>
            </a:fld>
            <a:endParaRPr kumimoji="0" lang="en-US" altLang="en-US" sz="1400">
              <a:latin typeface="Arial Narrow" panose="020B0606020202030204" pitchFamily="34" charset="0"/>
            </a:endParaRPr>
          </a:p>
        </p:txBody>
      </p:sp>
      <p:grpSp>
        <p:nvGrpSpPr>
          <p:cNvPr id="2" name="Group 57"/>
          <p:cNvGrpSpPr>
            <a:grpSpLocks/>
          </p:cNvGrpSpPr>
          <p:nvPr/>
        </p:nvGrpSpPr>
        <p:grpSpPr bwMode="auto">
          <a:xfrm>
            <a:off x="359296" y="333375"/>
            <a:ext cx="7885112" cy="4681538"/>
            <a:chOff x="0" y="210"/>
            <a:chExt cx="5617" cy="3538"/>
          </a:xfrm>
          <a:solidFill>
            <a:schemeClr val="accent4">
              <a:lumMod val="40000"/>
              <a:lumOff val="60000"/>
            </a:schemeClr>
          </a:solidFill>
        </p:grpSpPr>
        <p:grpSp>
          <p:nvGrpSpPr>
            <p:cNvPr id="306191" name="Group 37"/>
            <p:cNvGrpSpPr>
              <a:grpSpLocks/>
            </p:cNvGrpSpPr>
            <p:nvPr/>
          </p:nvGrpSpPr>
          <p:grpSpPr bwMode="auto">
            <a:xfrm>
              <a:off x="91" y="210"/>
              <a:ext cx="5526" cy="3538"/>
              <a:chOff x="91" y="210"/>
              <a:chExt cx="5526" cy="3993"/>
            </a:xfrm>
            <a:grpFill/>
          </p:grpSpPr>
          <p:sp>
            <p:nvSpPr>
              <p:cNvPr id="202760" name="Rectangle 8"/>
              <p:cNvSpPr>
                <a:spLocks noChangeArrowheads="1"/>
              </p:cNvSpPr>
              <p:nvPr/>
            </p:nvSpPr>
            <p:spPr bwMode="auto">
              <a:xfrm>
                <a:off x="87" y="1162"/>
                <a:ext cx="1296" cy="408"/>
              </a:xfrm>
              <a:prstGeom prst="rect">
                <a:avLst/>
              </a:prstGeom>
              <a:grpFill/>
              <a:ln w="76200" algn="ctr">
                <a:solidFill>
                  <a:srgbClr val="FF99FF"/>
                </a:solidFill>
                <a:miter lim="800000"/>
                <a:headEnd/>
                <a:tailEnd/>
              </a:ln>
              <a:effectLst/>
            </p:spPr>
            <p:txBody>
              <a:bodyPr wrap="none" anchor="ctr"/>
              <a:lstStyle/>
              <a:p>
                <a:pPr algn="r" rtl="1">
                  <a:spcBef>
                    <a:spcPct val="20000"/>
                  </a:spcBef>
                  <a:buClr>
                    <a:schemeClr val="accent1"/>
                  </a:buClr>
                  <a:buSzPct val="75000"/>
                  <a:buFont typeface="Monotype Sorts" pitchFamily="2" charset="2"/>
                  <a:buNone/>
                  <a:defRPr/>
                </a:pPr>
                <a:endParaRPr lang="fa-IR" sz="2000">
                  <a:solidFill>
                    <a:srgbClr val="C00000"/>
                  </a:solidFill>
                </a:endParaRPr>
              </a:p>
            </p:txBody>
          </p:sp>
          <p:sp>
            <p:nvSpPr>
              <p:cNvPr id="202762" name="Rectangle 10"/>
              <p:cNvSpPr>
                <a:spLocks noChangeArrowheads="1"/>
              </p:cNvSpPr>
              <p:nvPr/>
            </p:nvSpPr>
            <p:spPr bwMode="auto">
              <a:xfrm>
                <a:off x="4286" y="1207"/>
                <a:ext cx="1293" cy="409"/>
              </a:xfrm>
              <a:prstGeom prst="rect">
                <a:avLst/>
              </a:prstGeom>
              <a:grpFill/>
              <a:ln w="76200" algn="ctr">
                <a:solidFill>
                  <a:srgbClr val="FF99FF"/>
                </a:solidFill>
                <a:miter lim="800000"/>
                <a:headEnd/>
                <a:tailEnd/>
              </a:ln>
              <a:effectLst/>
            </p:spPr>
            <p:txBody>
              <a:bodyPr wrap="none" anchor="ctr"/>
              <a:lstStyle/>
              <a:p>
                <a:pPr algn="r" rtl="1">
                  <a:spcBef>
                    <a:spcPct val="20000"/>
                  </a:spcBef>
                  <a:buClr>
                    <a:schemeClr val="accent1"/>
                  </a:buClr>
                  <a:buSzPct val="75000"/>
                  <a:buFont typeface="Monotype Sorts" pitchFamily="2" charset="2"/>
                  <a:buNone/>
                  <a:defRPr/>
                </a:pPr>
                <a:endParaRPr lang="fa-IR" sz="2000">
                  <a:solidFill>
                    <a:srgbClr val="C00000"/>
                  </a:solidFill>
                </a:endParaRPr>
              </a:p>
            </p:txBody>
          </p:sp>
          <p:sp>
            <p:nvSpPr>
              <p:cNvPr id="202774" name="Line 22"/>
              <p:cNvSpPr>
                <a:spLocks noChangeShapeType="1"/>
              </p:cNvSpPr>
              <p:nvPr/>
            </p:nvSpPr>
            <p:spPr bwMode="auto">
              <a:xfrm flipH="1">
                <a:off x="1427" y="664"/>
                <a:ext cx="814" cy="455"/>
              </a:xfrm>
              <a:prstGeom prst="line">
                <a:avLst/>
              </a:prstGeom>
              <a:grpFill/>
              <a:ln w="38100">
                <a:solidFill>
                  <a:srgbClr val="FF99FF"/>
                </a:solidFill>
                <a:round/>
                <a:headEnd/>
                <a:tailEnd type="triangle" w="med" len="med"/>
              </a:ln>
              <a:effectLst/>
            </p:spPr>
            <p:txBody>
              <a:bodyPr/>
              <a:lstStyle/>
              <a:p>
                <a:pPr algn="r" rtl="1">
                  <a:spcBef>
                    <a:spcPct val="20000"/>
                  </a:spcBef>
                  <a:buClr>
                    <a:schemeClr val="accent1"/>
                  </a:buClr>
                  <a:buSzPct val="75000"/>
                  <a:buFont typeface="Monotype Sorts" pitchFamily="2" charset="2"/>
                  <a:buNone/>
                  <a:defRPr/>
                </a:pPr>
                <a:endParaRPr lang="fa-IR" sz="2000">
                  <a:solidFill>
                    <a:srgbClr val="C00000"/>
                  </a:solidFill>
                </a:endParaRPr>
              </a:p>
            </p:txBody>
          </p:sp>
          <p:sp>
            <p:nvSpPr>
              <p:cNvPr id="202776" name="Line 24"/>
              <p:cNvSpPr>
                <a:spLocks noChangeShapeType="1"/>
              </p:cNvSpPr>
              <p:nvPr/>
            </p:nvSpPr>
            <p:spPr bwMode="auto">
              <a:xfrm flipV="1">
                <a:off x="1474" y="710"/>
                <a:ext cx="816" cy="452"/>
              </a:xfrm>
              <a:prstGeom prst="line">
                <a:avLst/>
              </a:prstGeom>
              <a:grpFill/>
              <a:ln w="38100">
                <a:solidFill>
                  <a:srgbClr val="FF99FF"/>
                </a:solidFill>
                <a:round/>
                <a:headEnd/>
                <a:tailEnd type="triangle" w="med" len="med"/>
              </a:ln>
              <a:effectLst/>
            </p:spPr>
            <p:txBody>
              <a:bodyPr/>
              <a:lstStyle/>
              <a:p>
                <a:pPr algn="r" rtl="1">
                  <a:spcBef>
                    <a:spcPct val="20000"/>
                  </a:spcBef>
                  <a:buClr>
                    <a:schemeClr val="accent1"/>
                  </a:buClr>
                  <a:buSzPct val="75000"/>
                  <a:buFont typeface="Monotype Sorts" pitchFamily="2" charset="2"/>
                  <a:buNone/>
                  <a:defRPr/>
                </a:pPr>
                <a:endParaRPr lang="fa-IR" sz="2000">
                  <a:solidFill>
                    <a:srgbClr val="C00000"/>
                  </a:solidFill>
                </a:endParaRPr>
              </a:p>
            </p:txBody>
          </p:sp>
          <p:sp>
            <p:nvSpPr>
              <p:cNvPr id="202777" name="Line 25"/>
              <p:cNvSpPr>
                <a:spLocks noChangeShapeType="1"/>
              </p:cNvSpPr>
              <p:nvPr/>
            </p:nvSpPr>
            <p:spPr bwMode="auto">
              <a:xfrm>
                <a:off x="3468" y="710"/>
                <a:ext cx="682" cy="409"/>
              </a:xfrm>
              <a:prstGeom prst="line">
                <a:avLst/>
              </a:prstGeom>
              <a:grpFill/>
              <a:ln w="38100">
                <a:solidFill>
                  <a:srgbClr val="FF99FF"/>
                </a:solidFill>
                <a:round/>
                <a:headEnd/>
                <a:tailEnd type="triangle" w="med" len="med"/>
              </a:ln>
              <a:effectLst/>
            </p:spPr>
            <p:txBody>
              <a:bodyPr/>
              <a:lstStyle/>
              <a:p>
                <a:pPr algn="r" rtl="1">
                  <a:spcBef>
                    <a:spcPct val="20000"/>
                  </a:spcBef>
                  <a:buClr>
                    <a:schemeClr val="accent1"/>
                  </a:buClr>
                  <a:buSzPct val="75000"/>
                  <a:buFont typeface="Monotype Sorts" pitchFamily="2" charset="2"/>
                  <a:buNone/>
                  <a:defRPr/>
                </a:pPr>
                <a:endParaRPr lang="fa-IR" sz="2000">
                  <a:solidFill>
                    <a:srgbClr val="C00000"/>
                  </a:solidFill>
                </a:endParaRPr>
              </a:p>
            </p:txBody>
          </p:sp>
          <p:sp>
            <p:nvSpPr>
              <p:cNvPr id="202778" name="Line 26"/>
              <p:cNvSpPr>
                <a:spLocks noChangeShapeType="1"/>
              </p:cNvSpPr>
              <p:nvPr/>
            </p:nvSpPr>
            <p:spPr bwMode="auto">
              <a:xfrm flipH="1" flipV="1">
                <a:off x="3424" y="754"/>
                <a:ext cx="726" cy="452"/>
              </a:xfrm>
              <a:prstGeom prst="line">
                <a:avLst/>
              </a:prstGeom>
              <a:grpFill/>
              <a:ln w="38100">
                <a:solidFill>
                  <a:srgbClr val="FF99FF"/>
                </a:solidFill>
                <a:round/>
                <a:headEnd/>
                <a:tailEnd type="triangle" w="med" len="med"/>
              </a:ln>
              <a:effectLst/>
            </p:spPr>
            <p:txBody>
              <a:bodyPr/>
              <a:lstStyle/>
              <a:p>
                <a:pPr algn="r" rtl="1">
                  <a:spcBef>
                    <a:spcPct val="20000"/>
                  </a:spcBef>
                  <a:buClr>
                    <a:schemeClr val="accent1"/>
                  </a:buClr>
                  <a:buSzPct val="75000"/>
                  <a:buFont typeface="Monotype Sorts" pitchFamily="2" charset="2"/>
                  <a:buNone/>
                  <a:defRPr/>
                </a:pPr>
                <a:endParaRPr lang="fa-IR" sz="2000">
                  <a:solidFill>
                    <a:srgbClr val="C00000"/>
                  </a:solidFill>
                </a:endParaRPr>
              </a:p>
            </p:txBody>
          </p:sp>
          <p:sp>
            <p:nvSpPr>
              <p:cNvPr id="202780" name="AutoShape 28"/>
              <p:cNvSpPr>
                <a:spLocks noChangeArrowheads="1"/>
              </p:cNvSpPr>
              <p:nvPr/>
            </p:nvSpPr>
            <p:spPr bwMode="auto">
              <a:xfrm>
                <a:off x="2245" y="210"/>
                <a:ext cx="1270" cy="680"/>
              </a:xfrm>
              <a:prstGeom prst="hexagon">
                <a:avLst>
                  <a:gd name="adj" fmla="val 46691"/>
                  <a:gd name="vf" fmla="val 115470"/>
                </a:avLst>
              </a:prstGeom>
              <a:grpFill/>
              <a:ln w="76200" algn="ctr">
                <a:solidFill>
                  <a:srgbClr val="FF99FF"/>
                </a:solidFill>
                <a:miter lim="800000"/>
                <a:headEnd/>
                <a:tailEnd/>
              </a:ln>
              <a:effectLst/>
            </p:spPr>
            <p:txBody>
              <a:bodyPr wrap="none" anchor="ctr"/>
              <a:lstStyle/>
              <a:p>
                <a:pPr algn="r" rtl="1">
                  <a:spcBef>
                    <a:spcPct val="20000"/>
                  </a:spcBef>
                  <a:buClr>
                    <a:schemeClr val="accent1"/>
                  </a:buClr>
                  <a:buSzPct val="75000"/>
                  <a:buFont typeface="Monotype Sorts" pitchFamily="2" charset="2"/>
                  <a:buNone/>
                  <a:defRPr/>
                </a:pPr>
                <a:endParaRPr lang="fa-IR" sz="2000">
                  <a:solidFill>
                    <a:srgbClr val="C00000"/>
                  </a:solidFill>
                </a:endParaRPr>
              </a:p>
            </p:txBody>
          </p:sp>
          <p:grpSp>
            <p:nvGrpSpPr>
              <p:cNvPr id="306203" name="Group 36"/>
              <p:cNvGrpSpPr>
                <a:grpSpLocks/>
              </p:cNvGrpSpPr>
              <p:nvPr/>
            </p:nvGrpSpPr>
            <p:grpSpPr bwMode="auto">
              <a:xfrm>
                <a:off x="91" y="890"/>
                <a:ext cx="5526" cy="3313"/>
                <a:chOff x="91" y="890"/>
                <a:chExt cx="5526" cy="3313"/>
              </a:xfrm>
              <a:grpFill/>
            </p:grpSpPr>
            <p:sp>
              <p:nvSpPr>
                <p:cNvPr id="202761" name="Rectangle 9"/>
                <p:cNvSpPr>
                  <a:spLocks noChangeArrowheads="1"/>
                </p:cNvSpPr>
                <p:nvPr/>
              </p:nvSpPr>
              <p:spPr bwMode="auto">
                <a:xfrm>
                  <a:off x="2187" y="1169"/>
                  <a:ext cx="1358" cy="408"/>
                </a:xfrm>
                <a:prstGeom prst="rect">
                  <a:avLst/>
                </a:prstGeom>
                <a:grpFill/>
                <a:ln w="76200" algn="ctr">
                  <a:solidFill>
                    <a:srgbClr val="FF99FF"/>
                  </a:solidFill>
                  <a:miter lim="800000"/>
                  <a:headEnd/>
                  <a:tailEnd/>
                </a:ln>
                <a:effectLst/>
              </p:spPr>
              <p:txBody>
                <a:bodyPr wrap="none" anchor="ctr"/>
                <a:lstStyle/>
                <a:p>
                  <a:pPr algn="r" rtl="1">
                    <a:spcBef>
                      <a:spcPct val="20000"/>
                    </a:spcBef>
                    <a:buClr>
                      <a:schemeClr val="accent1"/>
                    </a:buClr>
                    <a:buSzPct val="75000"/>
                    <a:buFont typeface="Monotype Sorts" pitchFamily="2" charset="2"/>
                    <a:buNone/>
                    <a:defRPr/>
                  </a:pPr>
                  <a:endParaRPr lang="fa-IR" sz="2000">
                    <a:solidFill>
                      <a:srgbClr val="C00000"/>
                    </a:solidFill>
                  </a:endParaRPr>
                </a:p>
              </p:txBody>
            </p:sp>
            <p:sp>
              <p:nvSpPr>
                <p:cNvPr id="202763" name="Rectangle 11"/>
                <p:cNvSpPr>
                  <a:spLocks noChangeArrowheads="1"/>
                </p:cNvSpPr>
                <p:nvPr/>
              </p:nvSpPr>
              <p:spPr bwMode="auto">
                <a:xfrm>
                  <a:off x="1797" y="2076"/>
                  <a:ext cx="2178" cy="589"/>
                </a:xfrm>
                <a:prstGeom prst="rect">
                  <a:avLst/>
                </a:prstGeom>
                <a:grpFill/>
                <a:ln w="76200" algn="ctr">
                  <a:solidFill>
                    <a:srgbClr val="FF99FF"/>
                  </a:solidFill>
                  <a:miter lim="800000"/>
                  <a:headEnd/>
                  <a:tailEnd/>
                </a:ln>
                <a:effectLst/>
              </p:spPr>
              <p:txBody>
                <a:bodyPr wrap="none" anchor="ctr"/>
                <a:lstStyle/>
                <a:p>
                  <a:pPr algn="r" rtl="1">
                    <a:spcBef>
                      <a:spcPct val="20000"/>
                    </a:spcBef>
                    <a:buClr>
                      <a:schemeClr val="accent1"/>
                    </a:buClr>
                    <a:buSzPct val="75000"/>
                    <a:buFont typeface="Monotype Sorts" pitchFamily="2" charset="2"/>
                    <a:buNone/>
                    <a:defRPr/>
                  </a:pPr>
                  <a:endParaRPr lang="fa-IR" sz="2000">
                    <a:solidFill>
                      <a:srgbClr val="C00000"/>
                    </a:solidFill>
                  </a:endParaRPr>
                </a:p>
              </p:txBody>
            </p:sp>
            <p:sp>
              <p:nvSpPr>
                <p:cNvPr id="202773" name="Line 21"/>
                <p:cNvSpPr>
                  <a:spLocks noChangeShapeType="1"/>
                </p:cNvSpPr>
                <p:nvPr/>
              </p:nvSpPr>
              <p:spPr bwMode="auto">
                <a:xfrm>
                  <a:off x="2879" y="1549"/>
                  <a:ext cx="0" cy="318"/>
                </a:xfrm>
                <a:prstGeom prst="line">
                  <a:avLst/>
                </a:prstGeom>
                <a:grpFill/>
                <a:ln w="76200">
                  <a:solidFill>
                    <a:srgbClr val="FF99FF"/>
                  </a:solidFill>
                  <a:round/>
                  <a:headEnd/>
                  <a:tailEnd type="triangle" w="med" len="med"/>
                </a:ln>
                <a:effectLst/>
              </p:spPr>
              <p:txBody>
                <a:bodyPr/>
                <a:lstStyle/>
                <a:p>
                  <a:pPr algn="r" rtl="1">
                    <a:spcBef>
                      <a:spcPct val="20000"/>
                    </a:spcBef>
                    <a:buClr>
                      <a:schemeClr val="accent1"/>
                    </a:buClr>
                    <a:buSzPct val="75000"/>
                    <a:buFont typeface="Monotype Sorts" pitchFamily="2" charset="2"/>
                    <a:buNone/>
                    <a:defRPr/>
                  </a:pPr>
                  <a:endParaRPr lang="fa-IR" sz="2000">
                    <a:solidFill>
                      <a:srgbClr val="C00000"/>
                    </a:solidFill>
                  </a:endParaRPr>
                </a:p>
              </p:txBody>
            </p:sp>
            <p:sp>
              <p:nvSpPr>
                <p:cNvPr id="202781" name="Line 29"/>
                <p:cNvSpPr>
                  <a:spLocks noChangeShapeType="1"/>
                </p:cNvSpPr>
                <p:nvPr/>
              </p:nvSpPr>
              <p:spPr bwMode="auto">
                <a:xfrm>
                  <a:off x="2913" y="890"/>
                  <a:ext cx="0" cy="227"/>
                </a:xfrm>
                <a:prstGeom prst="line">
                  <a:avLst/>
                </a:prstGeom>
                <a:grpFill/>
                <a:ln w="38100">
                  <a:solidFill>
                    <a:srgbClr val="FF99FF"/>
                  </a:solidFill>
                  <a:round/>
                  <a:headEnd/>
                  <a:tailEnd type="triangle" w="med" len="med"/>
                </a:ln>
                <a:effectLst/>
              </p:spPr>
              <p:txBody>
                <a:bodyPr/>
                <a:lstStyle/>
                <a:p>
                  <a:pPr algn="r" rtl="1">
                    <a:spcBef>
                      <a:spcPct val="20000"/>
                    </a:spcBef>
                    <a:buClr>
                      <a:schemeClr val="accent1"/>
                    </a:buClr>
                    <a:buSzPct val="75000"/>
                    <a:buFont typeface="Monotype Sorts" pitchFamily="2" charset="2"/>
                    <a:buNone/>
                    <a:defRPr/>
                  </a:pPr>
                  <a:endParaRPr lang="fa-IR" sz="2000">
                    <a:solidFill>
                      <a:srgbClr val="C00000"/>
                    </a:solidFill>
                  </a:endParaRPr>
                </a:p>
              </p:txBody>
            </p:sp>
            <p:sp>
              <p:nvSpPr>
                <p:cNvPr id="202782" name="Line 30"/>
                <p:cNvSpPr>
                  <a:spLocks noChangeShapeType="1"/>
                </p:cNvSpPr>
                <p:nvPr/>
              </p:nvSpPr>
              <p:spPr bwMode="auto">
                <a:xfrm flipV="1">
                  <a:off x="2831" y="933"/>
                  <a:ext cx="0" cy="226"/>
                </a:xfrm>
                <a:prstGeom prst="line">
                  <a:avLst/>
                </a:prstGeom>
                <a:grpFill/>
                <a:ln w="38100">
                  <a:solidFill>
                    <a:srgbClr val="FF99FF"/>
                  </a:solidFill>
                  <a:round/>
                  <a:headEnd/>
                  <a:tailEnd type="triangle" w="med" len="med"/>
                </a:ln>
                <a:effectLst/>
              </p:spPr>
              <p:txBody>
                <a:bodyPr/>
                <a:lstStyle/>
                <a:p>
                  <a:pPr algn="r" rtl="1">
                    <a:spcBef>
                      <a:spcPct val="20000"/>
                    </a:spcBef>
                    <a:buClr>
                      <a:schemeClr val="accent1"/>
                    </a:buClr>
                    <a:buSzPct val="75000"/>
                    <a:buFont typeface="Monotype Sorts" pitchFamily="2" charset="2"/>
                    <a:buNone/>
                    <a:defRPr/>
                  </a:pPr>
                  <a:endParaRPr lang="fa-IR" sz="2000">
                    <a:solidFill>
                      <a:srgbClr val="C00000"/>
                    </a:solidFill>
                  </a:endParaRPr>
                </a:p>
              </p:txBody>
            </p:sp>
            <p:grpSp>
              <p:nvGrpSpPr>
                <p:cNvPr id="306209" name="Group 35"/>
                <p:cNvGrpSpPr>
                  <a:grpSpLocks/>
                </p:cNvGrpSpPr>
                <p:nvPr/>
              </p:nvGrpSpPr>
              <p:grpSpPr bwMode="auto">
                <a:xfrm>
                  <a:off x="91" y="2765"/>
                  <a:ext cx="5526" cy="1438"/>
                  <a:chOff x="91" y="2765"/>
                  <a:chExt cx="5526" cy="1438"/>
                </a:xfrm>
                <a:grpFill/>
              </p:grpSpPr>
              <p:grpSp>
                <p:nvGrpSpPr>
                  <p:cNvPr id="306210" name="Group 34"/>
                  <p:cNvGrpSpPr>
                    <a:grpSpLocks/>
                  </p:cNvGrpSpPr>
                  <p:nvPr/>
                </p:nvGrpSpPr>
                <p:grpSpPr bwMode="auto">
                  <a:xfrm>
                    <a:off x="91" y="3067"/>
                    <a:ext cx="5526" cy="1136"/>
                    <a:chOff x="91" y="3067"/>
                    <a:chExt cx="5526" cy="1136"/>
                  </a:xfrm>
                  <a:grpFill/>
                </p:grpSpPr>
                <p:sp>
                  <p:nvSpPr>
                    <p:cNvPr id="202764" name="Rectangle 12"/>
                    <p:cNvSpPr>
                      <a:spLocks noChangeArrowheads="1"/>
                    </p:cNvSpPr>
                    <p:nvPr/>
                  </p:nvSpPr>
                  <p:spPr bwMode="auto">
                    <a:xfrm>
                      <a:off x="87" y="3067"/>
                      <a:ext cx="1296" cy="408"/>
                    </a:xfrm>
                    <a:prstGeom prst="rect">
                      <a:avLst/>
                    </a:prstGeom>
                    <a:grpFill/>
                    <a:ln w="76200" algn="ctr">
                      <a:solidFill>
                        <a:srgbClr val="FF99FF"/>
                      </a:solidFill>
                      <a:miter lim="800000"/>
                      <a:headEnd/>
                      <a:tailEnd/>
                    </a:ln>
                    <a:effectLst/>
                  </p:spPr>
                  <p:txBody>
                    <a:bodyPr wrap="none" anchor="ctr"/>
                    <a:lstStyle/>
                    <a:p>
                      <a:pPr algn="r" rtl="1">
                        <a:spcBef>
                          <a:spcPct val="20000"/>
                        </a:spcBef>
                        <a:buClr>
                          <a:schemeClr val="accent1"/>
                        </a:buClr>
                        <a:buSzPct val="75000"/>
                        <a:buFont typeface="Monotype Sorts" pitchFamily="2" charset="2"/>
                        <a:buNone/>
                        <a:defRPr/>
                      </a:pPr>
                      <a:endParaRPr lang="fa-IR" sz="2000">
                        <a:solidFill>
                          <a:srgbClr val="C00000"/>
                        </a:solidFill>
                      </a:endParaRPr>
                    </a:p>
                  </p:txBody>
                </p:sp>
                <p:sp>
                  <p:nvSpPr>
                    <p:cNvPr id="202765" name="Rectangle 13"/>
                    <p:cNvSpPr>
                      <a:spLocks noChangeArrowheads="1"/>
                    </p:cNvSpPr>
                    <p:nvPr/>
                  </p:nvSpPr>
                  <p:spPr bwMode="auto">
                    <a:xfrm>
                      <a:off x="4324" y="3067"/>
                      <a:ext cx="1293" cy="408"/>
                    </a:xfrm>
                    <a:prstGeom prst="rect">
                      <a:avLst/>
                    </a:prstGeom>
                    <a:grpFill/>
                    <a:ln w="76200" algn="ctr">
                      <a:solidFill>
                        <a:srgbClr val="FF99FF"/>
                      </a:solidFill>
                      <a:miter lim="800000"/>
                      <a:headEnd/>
                      <a:tailEnd/>
                    </a:ln>
                    <a:effectLst/>
                  </p:spPr>
                  <p:txBody>
                    <a:bodyPr wrap="none" anchor="ctr"/>
                    <a:lstStyle/>
                    <a:p>
                      <a:pPr algn="r" rtl="1">
                        <a:spcBef>
                          <a:spcPct val="20000"/>
                        </a:spcBef>
                        <a:buClr>
                          <a:schemeClr val="accent1"/>
                        </a:buClr>
                        <a:buSzPct val="75000"/>
                        <a:buFont typeface="Monotype Sorts" pitchFamily="2" charset="2"/>
                        <a:buNone/>
                        <a:defRPr/>
                      </a:pPr>
                      <a:endParaRPr lang="fa-IR" sz="2000">
                        <a:solidFill>
                          <a:srgbClr val="C00000"/>
                        </a:solidFill>
                      </a:endParaRPr>
                    </a:p>
                  </p:txBody>
                </p:sp>
                <p:sp>
                  <p:nvSpPr>
                    <p:cNvPr id="202767" name="Rectangle 15"/>
                    <p:cNvSpPr>
                      <a:spLocks noChangeArrowheads="1"/>
                    </p:cNvSpPr>
                    <p:nvPr/>
                  </p:nvSpPr>
                  <p:spPr bwMode="auto">
                    <a:xfrm>
                      <a:off x="1790" y="3614"/>
                      <a:ext cx="2179" cy="589"/>
                    </a:xfrm>
                    <a:prstGeom prst="rect">
                      <a:avLst/>
                    </a:prstGeom>
                    <a:grpFill/>
                    <a:ln w="76200" algn="ctr">
                      <a:solidFill>
                        <a:srgbClr val="FF99FF"/>
                      </a:solidFill>
                      <a:miter lim="800000"/>
                      <a:headEnd/>
                      <a:tailEnd/>
                    </a:ln>
                    <a:effectLst/>
                  </p:spPr>
                  <p:txBody>
                    <a:bodyPr wrap="none" anchor="ctr"/>
                    <a:lstStyle/>
                    <a:p>
                      <a:pPr algn="r" rtl="1">
                        <a:spcBef>
                          <a:spcPct val="20000"/>
                        </a:spcBef>
                        <a:buClr>
                          <a:schemeClr val="accent1"/>
                        </a:buClr>
                        <a:buSzPct val="75000"/>
                        <a:buFont typeface="Monotype Sorts" pitchFamily="2" charset="2"/>
                        <a:buNone/>
                        <a:defRPr/>
                      </a:pPr>
                      <a:endParaRPr lang="fa-IR" sz="2000">
                        <a:solidFill>
                          <a:srgbClr val="C00000"/>
                        </a:solidFill>
                      </a:endParaRPr>
                    </a:p>
                  </p:txBody>
                </p:sp>
                <p:sp>
                  <p:nvSpPr>
                    <p:cNvPr id="202768" name="Line 16"/>
                    <p:cNvSpPr>
                      <a:spLocks noChangeShapeType="1"/>
                    </p:cNvSpPr>
                    <p:nvPr/>
                  </p:nvSpPr>
                  <p:spPr bwMode="auto">
                    <a:xfrm>
                      <a:off x="1383" y="3475"/>
                      <a:ext cx="268" cy="138"/>
                    </a:xfrm>
                    <a:prstGeom prst="line">
                      <a:avLst/>
                    </a:prstGeom>
                    <a:grpFill/>
                    <a:ln w="76200">
                      <a:solidFill>
                        <a:srgbClr val="FF99FF"/>
                      </a:solidFill>
                      <a:round/>
                      <a:headEnd/>
                      <a:tailEnd type="triangle" w="med" len="med"/>
                    </a:ln>
                    <a:effectLst/>
                  </p:spPr>
                  <p:txBody>
                    <a:bodyPr/>
                    <a:lstStyle/>
                    <a:p>
                      <a:pPr algn="r" rtl="1">
                        <a:spcBef>
                          <a:spcPct val="20000"/>
                        </a:spcBef>
                        <a:buClr>
                          <a:schemeClr val="accent1"/>
                        </a:buClr>
                        <a:buSzPct val="75000"/>
                        <a:buFont typeface="Monotype Sorts" pitchFamily="2" charset="2"/>
                        <a:buNone/>
                        <a:defRPr/>
                      </a:pPr>
                      <a:endParaRPr lang="fa-IR" sz="2000">
                        <a:solidFill>
                          <a:srgbClr val="C00000"/>
                        </a:solidFill>
                      </a:endParaRPr>
                    </a:p>
                  </p:txBody>
                </p:sp>
                <p:sp>
                  <p:nvSpPr>
                    <p:cNvPr id="202769" name="Line 17"/>
                    <p:cNvSpPr>
                      <a:spLocks noChangeShapeType="1"/>
                    </p:cNvSpPr>
                    <p:nvPr/>
                  </p:nvSpPr>
                  <p:spPr bwMode="auto">
                    <a:xfrm flipH="1">
                      <a:off x="4059" y="3475"/>
                      <a:ext cx="274" cy="138"/>
                    </a:xfrm>
                    <a:prstGeom prst="line">
                      <a:avLst/>
                    </a:prstGeom>
                    <a:grpFill/>
                    <a:ln w="76200">
                      <a:solidFill>
                        <a:srgbClr val="FF99FF"/>
                      </a:solidFill>
                      <a:round/>
                      <a:headEnd/>
                      <a:tailEnd type="triangle" w="med" len="med"/>
                    </a:ln>
                    <a:effectLst/>
                  </p:spPr>
                  <p:txBody>
                    <a:bodyPr/>
                    <a:lstStyle/>
                    <a:p>
                      <a:pPr algn="r" rtl="1">
                        <a:spcBef>
                          <a:spcPct val="20000"/>
                        </a:spcBef>
                        <a:buClr>
                          <a:schemeClr val="accent1"/>
                        </a:buClr>
                        <a:buSzPct val="75000"/>
                        <a:buFont typeface="Monotype Sorts" pitchFamily="2" charset="2"/>
                        <a:buNone/>
                        <a:defRPr/>
                      </a:pPr>
                      <a:endParaRPr lang="fa-IR" sz="2000">
                        <a:solidFill>
                          <a:srgbClr val="C00000"/>
                        </a:solidFill>
                      </a:endParaRPr>
                    </a:p>
                  </p:txBody>
                </p:sp>
              </p:grpSp>
              <p:sp>
                <p:nvSpPr>
                  <p:cNvPr id="202770" name="Line 18"/>
                  <p:cNvSpPr>
                    <a:spLocks noChangeShapeType="1"/>
                  </p:cNvSpPr>
                  <p:nvPr/>
                </p:nvSpPr>
                <p:spPr bwMode="auto">
                  <a:xfrm>
                    <a:off x="2271" y="2776"/>
                    <a:ext cx="0" cy="635"/>
                  </a:xfrm>
                  <a:prstGeom prst="line">
                    <a:avLst/>
                  </a:prstGeom>
                  <a:grpFill/>
                  <a:ln w="38100">
                    <a:solidFill>
                      <a:srgbClr val="FF99FF"/>
                    </a:solidFill>
                    <a:round/>
                    <a:headEnd/>
                    <a:tailEnd type="triangle" w="med" len="med"/>
                  </a:ln>
                  <a:effectLst/>
                </p:spPr>
                <p:txBody>
                  <a:bodyPr/>
                  <a:lstStyle/>
                  <a:p>
                    <a:pPr algn="r" rtl="1">
                      <a:spcBef>
                        <a:spcPct val="20000"/>
                      </a:spcBef>
                      <a:buClr>
                        <a:schemeClr val="accent1"/>
                      </a:buClr>
                      <a:buSzPct val="75000"/>
                      <a:buFont typeface="Monotype Sorts" pitchFamily="2" charset="2"/>
                      <a:buNone/>
                      <a:defRPr/>
                    </a:pPr>
                    <a:endParaRPr lang="fa-IR" sz="2000">
                      <a:solidFill>
                        <a:srgbClr val="C00000"/>
                      </a:solidFill>
                    </a:endParaRPr>
                  </a:p>
                </p:txBody>
              </p:sp>
              <p:sp>
                <p:nvSpPr>
                  <p:cNvPr id="202772" name="Line 20"/>
                  <p:cNvSpPr>
                    <a:spLocks noChangeShapeType="1"/>
                  </p:cNvSpPr>
                  <p:nvPr/>
                </p:nvSpPr>
                <p:spPr bwMode="auto">
                  <a:xfrm>
                    <a:off x="3442" y="2769"/>
                    <a:ext cx="0" cy="680"/>
                  </a:xfrm>
                  <a:prstGeom prst="line">
                    <a:avLst/>
                  </a:prstGeom>
                  <a:grpFill/>
                  <a:ln w="38100">
                    <a:solidFill>
                      <a:srgbClr val="FF99FF"/>
                    </a:solidFill>
                    <a:round/>
                    <a:headEnd/>
                    <a:tailEnd type="triangle" w="med" len="med"/>
                  </a:ln>
                  <a:effectLst/>
                </p:spPr>
                <p:txBody>
                  <a:bodyPr/>
                  <a:lstStyle/>
                  <a:p>
                    <a:pPr algn="r" rtl="1">
                      <a:spcBef>
                        <a:spcPct val="20000"/>
                      </a:spcBef>
                      <a:buClr>
                        <a:schemeClr val="accent1"/>
                      </a:buClr>
                      <a:buSzPct val="75000"/>
                      <a:buFont typeface="Monotype Sorts" pitchFamily="2" charset="2"/>
                      <a:buNone/>
                      <a:defRPr/>
                    </a:pPr>
                    <a:endParaRPr lang="fa-IR" sz="2000">
                      <a:solidFill>
                        <a:srgbClr val="C00000"/>
                      </a:solidFill>
                    </a:endParaRPr>
                  </a:p>
                </p:txBody>
              </p:sp>
              <p:sp>
                <p:nvSpPr>
                  <p:cNvPr id="202779" name="Line 27"/>
                  <p:cNvSpPr>
                    <a:spLocks noChangeShapeType="1"/>
                  </p:cNvSpPr>
                  <p:nvPr/>
                </p:nvSpPr>
                <p:spPr bwMode="auto">
                  <a:xfrm>
                    <a:off x="2879" y="2765"/>
                    <a:ext cx="0" cy="680"/>
                  </a:xfrm>
                  <a:prstGeom prst="line">
                    <a:avLst/>
                  </a:prstGeom>
                  <a:grpFill/>
                  <a:ln w="38100">
                    <a:solidFill>
                      <a:srgbClr val="FF99FF"/>
                    </a:solidFill>
                    <a:round/>
                    <a:headEnd/>
                    <a:tailEnd type="triangle" w="med" len="med"/>
                  </a:ln>
                  <a:effectLst/>
                </p:spPr>
                <p:txBody>
                  <a:bodyPr/>
                  <a:lstStyle/>
                  <a:p>
                    <a:pPr algn="r" rtl="1">
                      <a:spcBef>
                        <a:spcPct val="20000"/>
                      </a:spcBef>
                      <a:buClr>
                        <a:schemeClr val="accent1"/>
                      </a:buClr>
                      <a:buSzPct val="75000"/>
                      <a:buFont typeface="Monotype Sorts" pitchFamily="2" charset="2"/>
                      <a:buNone/>
                      <a:defRPr/>
                    </a:pPr>
                    <a:endParaRPr lang="fa-IR" sz="2000">
                      <a:solidFill>
                        <a:srgbClr val="C00000"/>
                      </a:solidFill>
                    </a:endParaRPr>
                  </a:p>
                </p:txBody>
              </p:sp>
              <p:sp>
                <p:nvSpPr>
                  <p:cNvPr id="202783" name="Line 31"/>
                  <p:cNvSpPr>
                    <a:spLocks noChangeShapeType="1"/>
                  </p:cNvSpPr>
                  <p:nvPr/>
                </p:nvSpPr>
                <p:spPr bwMode="auto">
                  <a:xfrm>
                    <a:off x="1790" y="2932"/>
                    <a:ext cx="2179" cy="0"/>
                  </a:xfrm>
                  <a:prstGeom prst="line">
                    <a:avLst/>
                  </a:prstGeom>
                  <a:grpFill/>
                  <a:ln w="28575">
                    <a:solidFill>
                      <a:srgbClr val="FF99FF"/>
                    </a:solidFill>
                    <a:prstDash val="sysDot"/>
                    <a:round/>
                    <a:headEnd/>
                    <a:tailEnd/>
                  </a:ln>
                  <a:effectLst/>
                </p:spPr>
                <p:txBody>
                  <a:bodyPr/>
                  <a:lstStyle/>
                  <a:p>
                    <a:pPr algn="r" rtl="1">
                      <a:spcBef>
                        <a:spcPct val="20000"/>
                      </a:spcBef>
                      <a:buClr>
                        <a:schemeClr val="accent1"/>
                      </a:buClr>
                      <a:buSzPct val="75000"/>
                      <a:buFont typeface="Monotype Sorts" pitchFamily="2" charset="2"/>
                      <a:buNone/>
                      <a:defRPr/>
                    </a:pPr>
                    <a:endParaRPr lang="fa-IR" sz="2000">
                      <a:solidFill>
                        <a:srgbClr val="C00000"/>
                      </a:solidFill>
                    </a:endParaRPr>
                  </a:p>
                </p:txBody>
              </p:sp>
              <p:sp>
                <p:nvSpPr>
                  <p:cNvPr id="202784" name="Line 32"/>
                  <p:cNvSpPr>
                    <a:spLocks noChangeShapeType="1"/>
                  </p:cNvSpPr>
                  <p:nvPr/>
                </p:nvSpPr>
                <p:spPr bwMode="auto">
                  <a:xfrm>
                    <a:off x="1790" y="3113"/>
                    <a:ext cx="2222" cy="0"/>
                  </a:xfrm>
                  <a:prstGeom prst="line">
                    <a:avLst/>
                  </a:prstGeom>
                  <a:grpFill/>
                  <a:ln w="28575">
                    <a:solidFill>
                      <a:srgbClr val="FF99FF"/>
                    </a:solidFill>
                    <a:prstDash val="sysDot"/>
                    <a:round/>
                    <a:headEnd/>
                    <a:tailEnd/>
                  </a:ln>
                  <a:effectLst/>
                </p:spPr>
                <p:txBody>
                  <a:bodyPr/>
                  <a:lstStyle/>
                  <a:p>
                    <a:pPr algn="r" rtl="1">
                      <a:spcBef>
                        <a:spcPct val="20000"/>
                      </a:spcBef>
                      <a:buClr>
                        <a:schemeClr val="accent1"/>
                      </a:buClr>
                      <a:buSzPct val="75000"/>
                      <a:buFont typeface="Monotype Sorts" pitchFamily="2" charset="2"/>
                      <a:buNone/>
                      <a:defRPr/>
                    </a:pPr>
                    <a:endParaRPr lang="fa-IR" sz="2000">
                      <a:solidFill>
                        <a:srgbClr val="C00000"/>
                      </a:solidFill>
                    </a:endParaRPr>
                  </a:p>
                </p:txBody>
              </p:sp>
              <p:sp>
                <p:nvSpPr>
                  <p:cNvPr id="202785" name="Line 33"/>
                  <p:cNvSpPr>
                    <a:spLocks noChangeShapeType="1"/>
                  </p:cNvSpPr>
                  <p:nvPr/>
                </p:nvSpPr>
                <p:spPr bwMode="auto">
                  <a:xfrm>
                    <a:off x="1837" y="3294"/>
                    <a:ext cx="2177" cy="0"/>
                  </a:xfrm>
                  <a:prstGeom prst="line">
                    <a:avLst/>
                  </a:prstGeom>
                  <a:grpFill/>
                  <a:ln w="28575">
                    <a:solidFill>
                      <a:srgbClr val="FF99FF"/>
                    </a:solidFill>
                    <a:prstDash val="sysDot"/>
                    <a:round/>
                    <a:headEnd/>
                    <a:tailEnd/>
                  </a:ln>
                  <a:effectLst/>
                </p:spPr>
                <p:txBody>
                  <a:bodyPr/>
                  <a:lstStyle/>
                  <a:p>
                    <a:pPr algn="r" rtl="1">
                      <a:spcBef>
                        <a:spcPct val="20000"/>
                      </a:spcBef>
                      <a:buClr>
                        <a:schemeClr val="accent1"/>
                      </a:buClr>
                      <a:buSzPct val="75000"/>
                      <a:buFont typeface="Monotype Sorts" pitchFamily="2" charset="2"/>
                      <a:buNone/>
                      <a:defRPr/>
                    </a:pPr>
                    <a:endParaRPr lang="fa-IR" sz="2000">
                      <a:solidFill>
                        <a:srgbClr val="C00000"/>
                      </a:solidFill>
                    </a:endParaRPr>
                  </a:p>
                </p:txBody>
              </p:sp>
            </p:grpSp>
          </p:grpSp>
        </p:grpSp>
        <p:sp>
          <p:nvSpPr>
            <p:cNvPr id="202794" name="Rectangle 42"/>
            <p:cNvSpPr>
              <a:spLocks noChangeArrowheads="1"/>
            </p:cNvSpPr>
            <p:nvPr/>
          </p:nvSpPr>
          <p:spPr bwMode="auto">
            <a:xfrm>
              <a:off x="0" y="1026"/>
              <a:ext cx="1383" cy="545"/>
            </a:xfrm>
            <a:prstGeom prst="rect">
              <a:avLst/>
            </a:prstGeom>
            <a:grpFill/>
            <a:ln w="76200" algn="ctr">
              <a:solidFill>
                <a:srgbClr val="FF99FF"/>
              </a:solidFill>
              <a:miter lim="800000"/>
              <a:headEnd/>
              <a:tailEnd/>
            </a:ln>
            <a:effectLst/>
          </p:spPr>
          <p:txBody>
            <a:bodyPr wrap="none" anchor="ctr"/>
            <a:lstStyle/>
            <a:p>
              <a:pPr algn="r" rtl="1">
                <a:spcBef>
                  <a:spcPct val="20000"/>
                </a:spcBef>
                <a:buClr>
                  <a:schemeClr val="accent1"/>
                </a:buClr>
                <a:buSzPct val="75000"/>
                <a:buFont typeface="Monotype Sorts" pitchFamily="2" charset="2"/>
                <a:buNone/>
                <a:defRPr/>
              </a:pPr>
              <a:endParaRPr lang="fa-IR" sz="2000">
                <a:solidFill>
                  <a:srgbClr val="C00000"/>
                </a:solidFill>
              </a:endParaRPr>
            </a:p>
          </p:txBody>
        </p:sp>
        <p:sp>
          <p:nvSpPr>
            <p:cNvPr id="202795" name="Rectangle 43"/>
            <p:cNvSpPr>
              <a:spLocks noChangeArrowheads="1"/>
            </p:cNvSpPr>
            <p:nvPr/>
          </p:nvSpPr>
          <p:spPr bwMode="auto">
            <a:xfrm>
              <a:off x="2174" y="1026"/>
              <a:ext cx="1383" cy="545"/>
            </a:xfrm>
            <a:prstGeom prst="rect">
              <a:avLst/>
            </a:prstGeom>
            <a:grpFill/>
            <a:ln w="76200" algn="ctr">
              <a:solidFill>
                <a:srgbClr val="FF99FF"/>
              </a:solidFill>
              <a:miter lim="800000"/>
              <a:headEnd/>
              <a:tailEnd/>
            </a:ln>
            <a:effectLst/>
          </p:spPr>
          <p:txBody>
            <a:bodyPr wrap="none" anchor="ctr"/>
            <a:lstStyle/>
            <a:p>
              <a:pPr algn="r" rtl="1">
                <a:spcBef>
                  <a:spcPct val="20000"/>
                </a:spcBef>
                <a:buClr>
                  <a:schemeClr val="accent1"/>
                </a:buClr>
                <a:buSzPct val="75000"/>
                <a:buFont typeface="Monotype Sorts" pitchFamily="2" charset="2"/>
                <a:buNone/>
                <a:defRPr/>
              </a:pPr>
              <a:endParaRPr lang="fa-IR" sz="2000">
                <a:solidFill>
                  <a:srgbClr val="C00000"/>
                </a:solidFill>
              </a:endParaRPr>
            </a:p>
          </p:txBody>
        </p:sp>
        <p:sp>
          <p:nvSpPr>
            <p:cNvPr id="202796" name="Rectangle 44"/>
            <p:cNvSpPr>
              <a:spLocks noChangeArrowheads="1"/>
            </p:cNvSpPr>
            <p:nvPr/>
          </p:nvSpPr>
          <p:spPr bwMode="auto">
            <a:xfrm>
              <a:off x="4208" y="1077"/>
              <a:ext cx="1383" cy="545"/>
            </a:xfrm>
            <a:prstGeom prst="rect">
              <a:avLst/>
            </a:prstGeom>
            <a:grpFill/>
            <a:ln w="76200" algn="ctr">
              <a:solidFill>
                <a:srgbClr val="FF99FF"/>
              </a:solidFill>
              <a:miter lim="800000"/>
              <a:headEnd/>
              <a:tailEnd/>
            </a:ln>
            <a:effectLst/>
          </p:spPr>
          <p:txBody>
            <a:bodyPr wrap="none" anchor="ctr"/>
            <a:lstStyle/>
            <a:p>
              <a:pPr algn="r" rtl="1">
                <a:spcBef>
                  <a:spcPct val="20000"/>
                </a:spcBef>
                <a:buClr>
                  <a:schemeClr val="accent1"/>
                </a:buClr>
                <a:buSzPct val="75000"/>
                <a:buFont typeface="Monotype Sorts" pitchFamily="2" charset="2"/>
                <a:buNone/>
                <a:defRPr/>
              </a:pPr>
              <a:endParaRPr lang="fa-IR" sz="2000">
                <a:solidFill>
                  <a:srgbClr val="C00000"/>
                </a:solidFill>
              </a:endParaRPr>
            </a:p>
          </p:txBody>
        </p:sp>
        <p:sp>
          <p:nvSpPr>
            <p:cNvPr id="202797" name="Line 45"/>
            <p:cNvSpPr>
              <a:spLocks noChangeShapeType="1"/>
            </p:cNvSpPr>
            <p:nvPr/>
          </p:nvSpPr>
          <p:spPr bwMode="auto">
            <a:xfrm>
              <a:off x="2880" y="1570"/>
              <a:ext cx="0" cy="180"/>
            </a:xfrm>
            <a:prstGeom prst="line">
              <a:avLst/>
            </a:prstGeom>
            <a:grpFill/>
            <a:ln w="76200">
              <a:solidFill>
                <a:srgbClr val="FF99FF"/>
              </a:solidFill>
              <a:round/>
              <a:headEnd/>
              <a:tailEnd type="triangle" w="med" len="med"/>
            </a:ln>
            <a:effectLst/>
          </p:spPr>
          <p:txBody>
            <a:bodyPr/>
            <a:lstStyle/>
            <a:p>
              <a:pPr algn="r" rtl="1">
                <a:spcBef>
                  <a:spcPct val="20000"/>
                </a:spcBef>
                <a:buClr>
                  <a:schemeClr val="accent1"/>
                </a:buClr>
                <a:buSzPct val="75000"/>
                <a:buFont typeface="Monotype Sorts" pitchFamily="2" charset="2"/>
                <a:buNone/>
                <a:defRPr/>
              </a:pPr>
              <a:endParaRPr lang="fa-IR" sz="2000">
                <a:solidFill>
                  <a:srgbClr val="C00000"/>
                </a:solidFill>
              </a:endParaRPr>
            </a:p>
          </p:txBody>
        </p:sp>
      </p:grpSp>
      <p:grpSp>
        <p:nvGrpSpPr>
          <p:cNvPr id="7" name="Group 56"/>
          <p:cNvGrpSpPr>
            <a:grpSpLocks/>
          </p:cNvGrpSpPr>
          <p:nvPr/>
        </p:nvGrpSpPr>
        <p:grpSpPr bwMode="auto">
          <a:xfrm>
            <a:off x="396379" y="293297"/>
            <a:ext cx="7991537" cy="6019502"/>
            <a:chOff x="0" y="41"/>
            <a:chExt cx="5812" cy="4796"/>
          </a:xfrm>
        </p:grpSpPr>
        <p:sp>
          <p:nvSpPr>
            <p:cNvPr id="202798" name="Text Box 46"/>
            <p:cNvSpPr txBox="1">
              <a:spLocks noChangeArrowheads="1"/>
            </p:cNvSpPr>
            <p:nvPr/>
          </p:nvSpPr>
          <p:spPr bwMode="auto">
            <a:xfrm>
              <a:off x="2289" y="41"/>
              <a:ext cx="1181" cy="662"/>
            </a:xfrm>
            <a:prstGeom prst="rect">
              <a:avLst/>
            </a:prstGeom>
            <a:noFill/>
            <a:ln w="76200" algn="ctr">
              <a:noFill/>
              <a:miter lim="800000"/>
              <a:headEnd/>
              <a:tailEnd/>
            </a:ln>
            <a:effectLst/>
          </p:spPr>
          <p:txBody>
            <a:bodyPr>
              <a:spAutoFit/>
            </a:bodyPr>
            <a:lstStyle/>
            <a:p>
              <a:pPr algn="ctr" eaLnBrk="1" hangingPunct="1">
                <a:spcBef>
                  <a:spcPct val="50000"/>
                </a:spcBef>
                <a:defRPr/>
              </a:pPr>
              <a:r>
                <a:rPr kumimoji="0" lang="fa-IR" sz="2400" dirty="0">
                  <a:solidFill>
                    <a:srgbClr val="C00000"/>
                  </a:solidFill>
                  <a:latin typeface="Tahoma" pitchFamily="34" charset="0"/>
                  <a:cs typeface="B Nazanin" pitchFamily="2" charset="-78"/>
                </a:rPr>
                <a:t>جهان بینی جامعه</a:t>
              </a:r>
              <a:endParaRPr kumimoji="0" lang="en-US" sz="2400" dirty="0">
                <a:solidFill>
                  <a:srgbClr val="C00000"/>
                </a:solidFill>
                <a:latin typeface="Tahoma" pitchFamily="34" charset="0"/>
                <a:cs typeface="B Nazanin" pitchFamily="2" charset="-78"/>
              </a:endParaRPr>
            </a:p>
          </p:txBody>
        </p:sp>
        <p:sp>
          <p:nvSpPr>
            <p:cNvPr id="202799" name="Text Box 47"/>
            <p:cNvSpPr txBox="1">
              <a:spLocks noChangeArrowheads="1"/>
            </p:cNvSpPr>
            <p:nvPr/>
          </p:nvSpPr>
          <p:spPr bwMode="auto">
            <a:xfrm>
              <a:off x="0" y="981"/>
              <a:ext cx="1383" cy="564"/>
            </a:xfrm>
            <a:prstGeom prst="rect">
              <a:avLst/>
            </a:prstGeom>
            <a:noFill/>
            <a:ln w="76200" algn="ctr">
              <a:noFill/>
              <a:miter lim="800000"/>
              <a:headEnd/>
              <a:tailEnd/>
            </a:ln>
            <a:effectLst/>
          </p:spPr>
          <p:txBody>
            <a:bodyPr>
              <a:spAutoFit/>
            </a:bodyPr>
            <a:lstStyle/>
            <a:p>
              <a:pPr algn="ctr" eaLnBrk="1" hangingPunct="1">
                <a:spcBef>
                  <a:spcPct val="50000"/>
                </a:spcBef>
                <a:defRPr/>
              </a:pPr>
              <a:r>
                <a:rPr kumimoji="0" lang="fa-IR" sz="2000">
                  <a:solidFill>
                    <a:srgbClr val="C00000"/>
                  </a:solidFill>
                  <a:latin typeface="Tahoma" pitchFamily="34" charset="0"/>
                  <a:cs typeface="B Nazanin" pitchFamily="2" charset="-78"/>
                </a:rPr>
                <a:t>3) ساخت دانش و دیدگاه متخصصان</a:t>
              </a:r>
              <a:endParaRPr kumimoji="0" lang="en-US" sz="2000">
                <a:solidFill>
                  <a:srgbClr val="C00000"/>
                </a:solidFill>
                <a:latin typeface="Tahoma" pitchFamily="34" charset="0"/>
                <a:cs typeface="B Nazanin" pitchFamily="2" charset="-78"/>
              </a:endParaRPr>
            </a:p>
          </p:txBody>
        </p:sp>
        <p:sp>
          <p:nvSpPr>
            <p:cNvPr id="202800" name="Text Box 48"/>
            <p:cNvSpPr txBox="1">
              <a:spLocks noChangeArrowheads="1"/>
            </p:cNvSpPr>
            <p:nvPr/>
          </p:nvSpPr>
          <p:spPr bwMode="auto">
            <a:xfrm>
              <a:off x="2255" y="1024"/>
              <a:ext cx="1405" cy="368"/>
            </a:xfrm>
            <a:prstGeom prst="rect">
              <a:avLst/>
            </a:prstGeom>
            <a:noFill/>
            <a:ln w="76200" algn="ctr">
              <a:noFill/>
              <a:miter lim="800000"/>
              <a:headEnd/>
              <a:tailEnd/>
            </a:ln>
            <a:effectLst/>
          </p:spPr>
          <p:txBody>
            <a:bodyPr>
              <a:spAutoFit/>
            </a:bodyPr>
            <a:lstStyle/>
            <a:p>
              <a:pPr algn="ctr" eaLnBrk="1" hangingPunct="1">
                <a:spcBef>
                  <a:spcPct val="50000"/>
                </a:spcBef>
                <a:defRPr/>
              </a:pPr>
              <a:r>
                <a:rPr kumimoji="0" lang="fa-IR" sz="2400">
                  <a:solidFill>
                    <a:srgbClr val="C00000"/>
                  </a:solidFill>
                  <a:latin typeface="Tahoma" pitchFamily="34" charset="0"/>
                  <a:cs typeface="B Nazanin" pitchFamily="2" charset="-78"/>
                </a:rPr>
                <a:t>2) نیاز جامعه</a:t>
              </a:r>
              <a:endParaRPr kumimoji="0" lang="en-US" sz="2400">
                <a:solidFill>
                  <a:srgbClr val="C00000"/>
                </a:solidFill>
                <a:latin typeface="Tahoma" pitchFamily="34" charset="0"/>
                <a:cs typeface="B Nazanin" pitchFamily="2" charset="-78"/>
              </a:endParaRPr>
            </a:p>
          </p:txBody>
        </p:sp>
        <p:sp>
          <p:nvSpPr>
            <p:cNvPr id="202801" name="Text Box 49"/>
            <p:cNvSpPr txBox="1">
              <a:spLocks noChangeArrowheads="1"/>
            </p:cNvSpPr>
            <p:nvPr/>
          </p:nvSpPr>
          <p:spPr bwMode="auto">
            <a:xfrm>
              <a:off x="4295" y="1024"/>
              <a:ext cx="1360" cy="368"/>
            </a:xfrm>
            <a:prstGeom prst="rect">
              <a:avLst/>
            </a:prstGeom>
            <a:noFill/>
            <a:ln w="76200" algn="ctr">
              <a:noFill/>
              <a:miter lim="800000"/>
              <a:headEnd/>
              <a:tailEnd/>
            </a:ln>
            <a:effectLst/>
          </p:spPr>
          <p:txBody>
            <a:bodyPr>
              <a:spAutoFit/>
            </a:bodyPr>
            <a:lstStyle/>
            <a:p>
              <a:pPr algn="ctr" eaLnBrk="1" hangingPunct="1">
                <a:spcBef>
                  <a:spcPct val="50000"/>
                </a:spcBef>
                <a:defRPr/>
              </a:pPr>
              <a:r>
                <a:rPr kumimoji="0" lang="en-US" sz="2400" dirty="0">
                  <a:solidFill>
                    <a:srgbClr val="C00000"/>
                  </a:solidFill>
                  <a:latin typeface="Tahoma" pitchFamily="34" charset="0"/>
                  <a:cs typeface="B Nazanin" pitchFamily="2" charset="-78"/>
                </a:rPr>
                <a:t> </a:t>
              </a:r>
              <a:r>
                <a:rPr kumimoji="0" lang="fa-IR" sz="2400" dirty="0">
                  <a:solidFill>
                    <a:srgbClr val="C00000"/>
                  </a:solidFill>
                  <a:latin typeface="Tahoma" pitchFamily="34" charset="0"/>
                  <a:cs typeface="B Nazanin" pitchFamily="2" charset="-78"/>
                </a:rPr>
                <a:t>1)نیاز فراگیران</a:t>
              </a:r>
              <a:endParaRPr kumimoji="0" lang="en-US" sz="2400" dirty="0">
                <a:solidFill>
                  <a:srgbClr val="C00000"/>
                </a:solidFill>
                <a:latin typeface="Tahoma" pitchFamily="34" charset="0"/>
                <a:cs typeface="B Nazanin" pitchFamily="2" charset="-78"/>
              </a:endParaRPr>
            </a:p>
          </p:txBody>
        </p:sp>
        <p:sp>
          <p:nvSpPr>
            <p:cNvPr id="202802" name="Text Box 50"/>
            <p:cNvSpPr txBox="1">
              <a:spLocks noChangeArrowheads="1"/>
            </p:cNvSpPr>
            <p:nvPr/>
          </p:nvSpPr>
          <p:spPr bwMode="auto">
            <a:xfrm>
              <a:off x="1837" y="1933"/>
              <a:ext cx="2132" cy="368"/>
            </a:xfrm>
            <a:prstGeom prst="rect">
              <a:avLst/>
            </a:prstGeom>
            <a:noFill/>
            <a:ln w="76200" algn="ctr">
              <a:noFill/>
              <a:miter lim="800000"/>
              <a:headEnd/>
              <a:tailEnd/>
            </a:ln>
            <a:effectLst/>
          </p:spPr>
          <p:txBody>
            <a:bodyPr>
              <a:spAutoFit/>
            </a:bodyPr>
            <a:lstStyle/>
            <a:p>
              <a:pPr algn="ctr" eaLnBrk="1" hangingPunct="1">
                <a:spcBef>
                  <a:spcPct val="50000"/>
                </a:spcBef>
                <a:defRPr/>
              </a:pPr>
              <a:r>
                <a:rPr kumimoji="0" lang="fa-IR" sz="2400">
                  <a:solidFill>
                    <a:srgbClr val="C00000"/>
                  </a:solidFill>
                  <a:latin typeface="Tahoma" pitchFamily="34" charset="0"/>
                  <a:cs typeface="B Nazanin" pitchFamily="2" charset="-78"/>
                </a:rPr>
                <a:t>هدفهای آموزشی آزمایشی</a:t>
              </a:r>
              <a:endParaRPr kumimoji="0" lang="en-US" sz="2400">
                <a:solidFill>
                  <a:srgbClr val="C00000"/>
                </a:solidFill>
                <a:latin typeface="Tahoma" pitchFamily="34" charset="0"/>
                <a:cs typeface="B Nazanin" pitchFamily="2" charset="-78"/>
              </a:endParaRPr>
            </a:p>
          </p:txBody>
        </p:sp>
        <p:sp>
          <p:nvSpPr>
            <p:cNvPr id="202803" name="Text Box 51"/>
            <p:cNvSpPr txBox="1">
              <a:spLocks noChangeArrowheads="1"/>
            </p:cNvSpPr>
            <p:nvPr/>
          </p:nvSpPr>
          <p:spPr bwMode="auto">
            <a:xfrm>
              <a:off x="0" y="2749"/>
              <a:ext cx="1429" cy="319"/>
            </a:xfrm>
            <a:prstGeom prst="rect">
              <a:avLst/>
            </a:prstGeom>
            <a:noFill/>
            <a:ln w="76200" algn="ctr">
              <a:noFill/>
              <a:miter lim="800000"/>
              <a:headEnd/>
              <a:tailEnd/>
            </a:ln>
            <a:effectLst/>
          </p:spPr>
          <p:txBody>
            <a:bodyPr>
              <a:spAutoFit/>
            </a:bodyPr>
            <a:lstStyle/>
            <a:p>
              <a:pPr algn="ctr" eaLnBrk="1" hangingPunct="1">
                <a:spcBef>
                  <a:spcPct val="50000"/>
                </a:spcBef>
                <a:defRPr/>
              </a:pPr>
              <a:r>
                <a:rPr kumimoji="0" lang="fa-IR" sz="2000">
                  <a:solidFill>
                    <a:srgbClr val="C00000"/>
                  </a:solidFill>
                  <a:latin typeface="Tahoma" pitchFamily="34" charset="0"/>
                  <a:cs typeface="B Nazanin" pitchFamily="2" charset="-78"/>
                </a:rPr>
                <a:t>روانشناسی تربیتی</a:t>
              </a:r>
              <a:endParaRPr kumimoji="0" lang="en-US" sz="2000">
                <a:solidFill>
                  <a:srgbClr val="C00000"/>
                </a:solidFill>
                <a:latin typeface="Tahoma" pitchFamily="34" charset="0"/>
                <a:cs typeface="B Nazanin" pitchFamily="2" charset="-78"/>
              </a:endParaRPr>
            </a:p>
          </p:txBody>
        </p:sp>
        <p:sp>
          <p:nvSpPr>
            <p:cNvPr id="202804" name="Text Box 52"/>
            <p:cNvSpPr txBox="1">
              <a:spLocks noChangeArrowheads="1"/>
            </p:cNvSpPr>
            <p:nvPr/>
          </p:nvSpPr>
          <p:spPr bwMode="auto">
            <a:xfrm>
              <a:off x="1701" y="3294"/>
              <a:ext cx="2360" cy="319"/>
            </a:xfrm>
            <a:prstGeom prst="rect">
              <a:avLst/>
            </a:prstGeom>
            <a:noFill/>
            <a:ln w="76200" algn="ctr">
              <a:noFill/>
              <a:miter lim="800000"/>
              <a:headEnd/>
              <a:tailEnd/>
            </a:ln>
            <a:effectLst/>
          </p:spPr>
          <p:txBody>
            <a:bodyPr>
              <a:spAutoFit/>
            </a:bodyPr>
            <a:lstStyle/>
            <a:p>
              <a:pPr algn="ctr" eaLnBrk="1" hangingPunct="1">
                <a:spcBef>
                  <a:spcPct val="50000"/>
                </a:spcBef>
                <a:defRPr/>
              </a:pPr>
              <a:r>
                <a:rPr kumimoji="0" lang="fa-IR" sz="2000">
                  <a:solidFill>
                    <a:srgbClr val="C00000"/>
                  </a:solidFill>
                  <a:latin typeface="Tahoma" pitchFamily="34" charset="0"/>
                  <a:cs typeface="B Nazanin" pitchFamily="2" charset="-78"/>
                </a:rPr>
                <a:t>هدفهای خالص و صریح آموزشی</a:t>
              </a:r>
              <a:endParaRPr kumimoji="0" lang="en-US" sz="2000">
                <a:solidFill>
                  <a:srgbClr val="C00000"/>
                </a:solidFill>
                <a:latin typeface="Tahoma" pitchFamily="34" charset="0"/>
                <a:cs typeface="B Nazanin" pitchFamily="2" charset="-78"/>
              </a:endParaRPr>
            </a:p>
          </p:txBody>
        </p:sp>
        <p:sp>
          <p:nvSpPr>
            <p:cNvPr id="202805" name="Text Box 53"/>
            <p:cNvSpPr txBox="1">
              <a:spLocks noChangeArrowheads="1"/>
            </p:cNvSpPr>
            <p:nvPr/>
          </p:nvSpPr>
          <p:spPr bwMode="auto">
            <a:xfrm>
              <a:off x="4246" y="2749"/>
              <a:ext cx="1566" cy="294"/>
            </a:xfrm>
            <a:prstGeom prst="rect">
              <a:avLst/>
            </a:prstGeom>
            <a:noFill/>
            <a:ln w="76200" algn="ctr">
              <a:noFill/>
              <a:miter lim="800000"/>
              <a:headEnd/>
              <a:tailEnd/>
            </a:ln>
            <a:effectLst/>
          </p:spPr>
          <p:txBody>
            <a:bodyPr>
              <a:spAutoFit/>
            </a:bodyPr>
            <a:lstStyle/>
            <a:p>
              <a:pPr algn="ctr" eaLnBrk="1" hangingPunct="1">
                <a:spcBef>
                  <a:spcPct val="50000"/>
                </a:spcBef>
                <a:defRPr/>
              </a:pPr>
              <a:r>
                <a:rPr kumimoji="0" lang="fa-IR" dirty="0">
                  <a:solidFill>
                    <a:srgbClr val="C00000"/>
                  </a:solidFill>
                  <a:latin typeface="Tahoma" pitchFamily="34" charset="0"/>
                  <a:cs typeface="B Nazanin" pitchFamily="2" charset="-78"/>
                </a:rPr>
                <a:t>فلسفه آموزش و پرورش</a:t>
              </a:r>
              <a:endParaRPr kumimoji="0" lang="en-US" dirty="0">
                <a:solidFill>
                  <a:srgbClr val="C00000"/>
                </a:solidFill>
                <a:latin typeface="Tahoma" pitchFamily="34" charset="0"/>
                <a:cs typeface="B Nazanin" pitchFamily="2" charset="-78"/>
              </a:endParaRPr>
            </a:p>
          </p:txBody>
        </p:sp>
        <p:sp>
          <p:nvSpPr>
            <p:cNvPr id="202806" name="Text Box 54"/>
            <p:cNvSpPr txBox="1">
              <a:spLocks noChangeArrowheads="1"/>
            </p:cNvSpPr>
            <p:nvPr/>
          </p:nvSpPr>
          <p:spPr bwMode="auto">
            <a:xfrm>
              <a:off x="1578" y="2614"/>
              <a:ext cx="2630" cy="368"/>
            </a:xfrm>
            <a:prstGeom prst="rect">
              <a:avLst/>
            </a:prstGeom>
            <a:noFill/>
            <a:ln w="76200" algn="ctr">
              <a:noFill/>
              <a:miter lim="800000"/>
              <a:headEnd/>
              <a:tailEnd/>
            </a:ln>
            <a:effectLst/>
          </p:spPr>
          <p:txBody>
            <a:bodyPr>
              <a:spAutoFit/>
            </a:bodyPr>
            <a:lstStyle/>
            <a:p>
              <a:pPr algn="ctr" eaLnBrk="1" hangingPunct="1">
                <a:spcBef>
                  <a:spcPct val="50000"/>
                </a:spcBef>
                <a:defRPr/>
              </a:pPr>
              <a:r>
                <a:rPr kumimoji="0" lang="fa-IR" sz="2400" b="1">
                  <a:solidFill>
                    <a:srgbClr val="C00000"/>
                  </a:solidFill>
                  <a:latin typeface="Tahoma" pitchFamily="34" charset="0"/>
                  <a:cs typeface="B Nazanin" pitchFamily="2" charset="-78"/>
                </a:rPr>
                <a:t>عبور از صافی</a:t>
              </a:r>
              <a:endParaRPr kumimoji="0" lang="en-US" sz="2400" b="1">
                <a:solidFill>
                  <a:srgbClr val="C00000"/>
                </a:solidFill>
                <a:latin typeface="Tahoma" pitchFamily="34" charset="0"/>
                <a:cs typeface="B Nazanin" pitchFamily="2" charset="-78"/>
              </a:endParaRPr>
            </a:p>
          </p:txBody>
        </p:sp>
        <p:sp>
          <p:nvSpPr>
            <p:cNvPr id="202807" name="Text Box 55"/>
            <p:cNvSpPr txBox="1">
              <a:spLocks noChangeArrowheads="1"/>
            </p:cNvSpPr>
            <p:nvPr/>
          </p:nvSpPr>
          <p:spPr bwMode="auto">
            <a:xfrm>
              <a:off x="1066" y="3881"/>
              <a:ext cx="3764" cy="956"/>
            </a:xfrm>
            <a:prstGeom prst="rect">
              <a:avLst/>
            </a:prstGeom>
            <a:noFill/>
            <a:ln w="76200" algn="ctr">
              <a:noFill/>
              <a:miter lim="800000"/>
              <a:headEnd/>
              <a:tailEnd/>
            </a:ln>
            <a:effectLst/>
          </p:spPr>
          <p:txBody>
            <a:bodyPr>
              <a:spAutoFit/>
            </a:bodyPr>
            <a:lstStyle/>
            <a:p>
              <a:pPr algn="ctr" eaLnBrk="1" hangingPunct="1">
                <a:spcBef>
                  <a:spcPct val="50000"/>
                </a:spcBef>
                <a:defRPr/>
              </a:pPr>
              <a:r>
                <a:rPr kumimoji="0" lang="fa-IR" sz="3600" dirty="0">
                  <a:solidFill>
                    <a:srgbClr val="C00000"/>
                  </a:solidFill>
                  <a:effectLst>
                    <a:outerShdw blurRad="38100" dist="38100" dir="2700000" algn="tl">
                      <a:srgbClr val="000000">
                        <a:alpha val="43137"/>
                      </a:srgbClr>
                    </a:outerShdw>
                  </a:effectLst>
                  <a:latin typeface="Tahoma" pitchFamily="34" charset="0"/>
                  <a:cs typeface="B Nazanin" pitchFamily="2" charset="-78"/>
                </a:rPr>
                <a:t>جریان انتخاب و تنظیم هدفهای آموزشی</a:t>
              </a:r>
              <a:endParaRPr kumimoji="0" lang="en-US" sz="3600" dirty="0">
                <a:solidFill>
                  <a:srgbClr val="C00000"/>
                </a:solidFill>
                <a:effectLst>
                  <a:outerShdw blurRad="38100" dist="38100" dir="2700000" algn="tl">
                    <a:srgbClr val="000000">
                      <a:alpha val="43137"/>
                    </a:srgbClr>
                  </a:outerShdw>
                </a:effectLst>
                <a:latin typeface="Tahoma" pitchFamily="34" charset="0"/>
                <a:cs typeface="B Nazanin" pitchFamily="2" charset="-78"/>
              </a:endParaRPr>
            </a:p>
          </p:txBody>
        </p:sp>
      </p:grpSp>
    </p:spTree>
    <p:extLst>
      <p:ext uri="{BB962C8B-B14F-4D97-AF65-F5344CB8AC3E}">
        <p14:creationId xmlns:p14="http://schemas.microsoft.com/office/powerpoint/2010/main" val="27719853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Effect transition="in" filter="fade">
                                      <p:cBhvr>
                                        <p:cTn id="9" dur="1000"/>
                                        <p:tgtEl>
                                          <p:spTgt spid="2"/>
                                        </p:tgtEl>
                                      </p:cBhvr>
                                    </p:animEffect>
                                  </p:childTnLst>
                                </p:cTn>
                              </p:par>
                            </p:childTnLst>
                          </p:cTn>
                        </p:par>
                        <p:par>
                          <p:cTn id="10" fill="hold" nodeType="afterGroup">
                            <p:stCondLst>
                              <p:cond delay="1000"/>
                            </p:stCondLst>
                            <p:childTnLst>
                              <p:par>
                                <p:cTn id="11" presetID="53" presetClass="entr" presetSubtype="0" fill="hold" nodeType="after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1000" fill="hold"/>
                                        <p:tgtEl>
                                          <p:spTgt spid="7"/>
                                        </p:tgtEl>
                                        <p:attrNameLst>
                                          <p:attrName>ppt_w</p:attrName>
                                        </p:attrNameLst>
                                      </p:cBhvr>
                                      <p:tavLst>
                                        <p:tav tm="0">
                                          <p:val>
                                            <p:fltVal val="0"/>
                                          </p:val>
                                        </p:tav>
                                        <p:tav tm="100000">
                                          <p:val>
                                            <p:strVal val="#ppt_w"/>
                                          </p:val>
                                        </p:tav>
                                      </p:tavLst>
                                    </p:anim>
                                    <p:anim calcmode="lin" valueType="num">
                                      <p:cBhvr>
                                        <p:cTn id="14" dur="1000" fill="hold"/>
                                        <p:tgtEl>
                                          <p:spTgt spid="7"/>
                                        </p:tgtEl>
                                        <p:attrNameLst>
                                          <p:attrName>ppt_h</p:attrName>
                                        </p:attrNameLst>
                                      </p:cBhvr>
                                      <p:tavLst>
                                        <p:tav tm="0">
                                          <p:val>
                                            <p:fltVal val="0"/>
                                          </p:val>
                                        </p:tav>
                                        <p:tav tm="100000">
                                          <p:val>
                                            <p:strVal val="#ppt_h"/>
                                          </p:val>
                                        </p:tav>
                                      </p:tavLst>
                                    </p:anim>
                                    <p:animEffect transition="in" filter="fade">
                                      <p:cBhvr>
                                        <p:cTn id="15"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31B1013F-2E6E-41DA-84C7-D756E56D221C}" type="slidenum">
              <a:rPr kumimoji="0" lang="ar-SA" altLang="en-US" sz="1400">
                <a:latin typeface="Arial Narrow" panose="020B0606020202030204" pitchFamily="34" charset="0"/>
              </a:rPr>
              <a:pPr>
                <a:spcBef>
                  <a:spcPct val="50000"/>
                </a:spcBef>
                <a:buClrTx/>
                <a:buSzTx/>
                <a:buFontTx/>
                <a:buNone/>
              </a:pPr>
              <a:t>92</a:t>
            </a:fld>
            <a:endParaRPr kumimoji="0" lang="en-US" altLang="en-US" sz="1400">
              <a:latin typeface="Arial Narrow" panose="020B0606020202030204" pitchFamily="34" charset="0"/>
            </a:endParaRPr>
          </a:p>
        </p:txBody>
      </p:sp>
      <p:sp>
        <p:nvSpPr>
          <p:cNvPr id="203778" name="Rectangle 2"/>
          <p:cNvSpPr>
            <a:spLocks noGrp="1" noChangeArrowheads="1"/>
          </p:cNvSpPr>
          <p:nvPr>
            <p:ph type="title"/>
          </p:nvPr>
        </p:nvSpPr>
        <p:spPr/>
        <p:txBody>
          <a:bodyPr/>
          <a:lstStyle/>
          <a:p>
            <a:pPr algn="r" rtl="1">
              <a:defRPr/>
            </a:pPr>
            <a:r>
              <a:rPr lang="fa-IR" dirty="0" smtClean="0">
                <a:solidFill>
                  <a:srgbClr val="00B050"/>
                </a:solidFill>
                <a:cs typeface="B Nazanin" pitchFamily="2" charset="-78"/>
              </a:rPr>
              <a:t>طبقه بندی و تحلیل هدفهای صریح آموزشی در حیطه یادگیری</a:t>
            </a:r>
            <a:r>
              <a:rPr lang="fa-IR" sz="4000" dirty="0" smtClean="0">
                <a:solidFill>
                  <a:srgbClr val="00B050"/>
                </a:solidFill>
                <a:cs typeface="B Nazanin" pitchFamily="2" charset="-78"/>
              </a:rPr>
              <a:t> </a:t>
            </a:r>
            <a:endParaRPr lang="en-US" sz="4000" dirty="0" smtClean="0">
              <a:solidFill>
                <a:srgbClr val="00B050"/>
              </a:solidFill>
              <a:cs typeface="B Nazanin" pitchFamily="2" charset="-78"/>
            </a:endParaRPr>
          </a:p>
        </p:txBody>
      </p:sp>
      <p:sp>
        <p:nvSpPr>
          <p:cNvPr id="203779" name="Rectangle 3"/>
          <p:cNvSpPr>
            <a:spLocks noGrp="1" noChangeArrowheads="1"/>
          </p:cNvSpPr>
          <p:nvPr>
            <p:ph type="body" idx="1"/>
          </p:nvPr>
        </p:nvSpPr>
        <p:spPr>
          <a:xfrm>
            <a:off x="457200" y="2060848"/>
            <a:ext cx="7850187" cy="3887787"/>
          </a:xfrm>
        </p:spPr>
        <p:txBody>
          <a:bodyPr/>
          <a:lstStyle/>
          <a:p>
            <a:pPr algn="justLow" rtl="1">
              <a:buFont typeface="Monotype Sorts" pitchFamily="2" charset="2"/>
              <a:buNone/>
              <a:defRPr/>
            </a:pPr>
            <a:r>
              <a:rPr lang="fa-IR" sz="3600" dirty="0" smtClean="0">
                <a:cs typeface="B Nazanin" pitchFamily="2" charset="-78"/>
              </a:rPr>
              <a:t>طبقه بندی های مختلفی از هدفهای آموزشی ارائه شده است که معروفترین آنها طبقه بندی بنیامین بلوم و همکاران اوست . در این طبقه بندی هدفهای آموزشي در سه حیطه </a:t>
            </a:r>
            <a:r>
              <a:rPr lang="fa-IR" sz="3600" u="sng" dirty="0" smtClean="0">
                <a:solidFill>
                  <a:srgbClr val="002060"/>
                </a:solidFill>
                <a:cs typeface="B Nazanin" pitchFamily="2" charset="-78"/>
              </a:rPr>
              <a:t>شناختی</a:t>
            </a:r>
            <a:r>
              <a:rPr lang="fa-IR" sz="3600" dirty="0" smtClean="0">
                <a:solidFill>
                  <a:srgbClr val="FFFF00"/>
                </a:solidFill>
                <a:cs typeface="B Nazanin" pitchFamily="2" charset="-78"/>
              </a:rPr>
              <a:t> </a:t>
            </a:r>
            <a:r>
              <a:rPr lang="fa-IR" sz="3600" dirty="0" smtClean="0">
                <a:solidFill>
                  <a:schemeClr val="accent1">
                    <a:lumMod val="75000"/>
                  </a:schemeClr>
                </a:solidFill>
                <a:cs typeface="B Nazanin" pitchFamily="2" charset="-78"/>
              </a:rPr>
              <a:t>،</a:t>
            </a:r>
            <a:r>
              <a:rPr lang="fa-IR" sz="3600" dirty="0" smtClean="0">
                <a:solidFill>
                  <a:srgbClr val="FFFF00"/>
                </a:solidFill>
                <a:cs typeface="B Nazanin" pitchFamily="2" charset="-78"/>
              </a:rPr>
              <a:t> </a:t>
            </a:r>
            <a:r>
              <a:rPr lang="fa-IR" sz="3600" u="sng" dirty="0" smtClean="0">
                <a:solidFill>
                  <a:srgbClr val="C00000"/>
                </a:solidFill>
                <a:cs typeface="B Nazanin" pitchFamily="2" charset="-78"/>
              </a:rPr>
              <a:t>عاطفی</a:t>
            </a:r>
            <a:r>
              <a:rPr lang="fa-IR" sz="3600" dirty="0" smtClean="0">
                <a:solidFill>
                  <a:srgbClr val="FFFF00"/>
                </a:solidFill>
                <a:cs typeface="B Nazanin" pitchFamily="2" charset="-78"/>
              </a:rPr>
              <a:t> </a:t>
            </a:r>
            <a:r>
              <a:rPr lang="fa-IR" sz="3600" dirty="0" smtClean="0">
                <a:solidFill>
                  <a:schemeClr val="accent1">
                    <a:lumMod val="75000"/>
                  </a:schemeClr>
                </a:solidFill>
                <a:cs typeface="B Nazanin" pitchFamily="2" charset="-78"/>
              </a:rPr>
              <a:t>و</a:t>
            </a:r>
            <a:r>
              <a:rPr lang="fa-IR" sz="3600" dirty="0" smtClean="0">
                <a:solidFill>
                  <a:srgbClr val="FFFF00"/>
                </a:solidFill>
                <a:cs typeface="B Nazanin" pitchFamily="2" charset="-78"/>
              </a:rPr>
              <a:t> </a:t>
            </a:r>
            <a:r>
              <a:rPr lang="fa-IR" sz="3600" u="sng" dirty="0" smtClean="0">
                <a:solidFill>
                  <a:srgbClr val="7030A0"/>
                </a:solidFill>
                <a:cs typeface="B Nazanin" pitchFamily="2" charset="-78"/>
              </a:rPr>
              <a:t>روانی ، حرکتی</a:t>
            </a:r>
            <a:r>
              <a:rPr lang="fa-IR" sz="3600" dirty="0" smtClean="0">
                <a:solidFill>
                  <a:srgbClr val="7030A0"/>
                </a:solidFill>
                <a:cs typeface="B Nazanin" pitchFamily="2" charset="-78"/>
              </a:rPr>
              <a:t> </a:t>
            </a:r>
            <a:r>
              <a:rPr lang="fa-IR" sz="3600" dirty="0" smtClean="0">
                <a:cs typeface="B Nazanin" pitchFamily="2" charset="-78"/>
              </a:rPr>
              <a:t>قرار می گیرند .</a:t>
            </a:r>
            <a:endParaRPr lang="en-US" sz="3600" dirty="0" smtClean="0">
              <a:cs typeface="B Nazanin" pitchFamily="2" charset="-78"/>
            </a:endParaRPr>
          </a:p>
        </p:txBody>
      </p:sp>
    </p:spTree>
    <p:extLst>
      <p:ext uri="{BB962C8B-B14F-4D97-AF65-F5344CB8AC3E}">
        <p14:creationId xmlns:p14="http://schemas.microsoft.com/office/powerpoint/2010/main" val="704756521"/>
      </p:ext>
    </p:extLst>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935CE690-4621-42D8-A821-2FB09C796F5C}" type="slidenum">
              <a:rPr kumimoji="0" lang="ar-SA" altLang="en-US" sz="1400">
                <a:latin typeface="Arial Narrow" panose="020B0606020202030204" pitchFamily="34" charset="0"/>
              </a:rPr>
              <a:pPr>
                <a:spcBef>
                  <a:spcPct val="50000"/>
                </a:spcBef>
                <a:buClrTx/>
                <a:buSzTx/>
                <a:buFontTx/>
                <a:buNone/>
              </a:pPr>
              <a:t>93</a:t>
            </a:fld>
            <a:endParaRPr kumimoji="0" lang="en-US" altLang="en-US" sz="1400">
              <a:latin typeface="Arial Narrow" panose="020B0606020202030204" pitchFamily="34" charset="0"/>
            </a:endParaRPr>
          </a:p>
        </p:txBody>
      </p:sp>
      <p:sp>
        <p:nvSpPr>
          <p:cNvPr id="204802" name="Rectangle 2"/>
          <p:cNvSpPr>
            <a:spLocks noGrp="1" noChangeArrowheads="1"/>
          </p:cNvSpPr>
          <p:nvPr>
            <p:ph type="title"/>
          </p:nvPr>
        </p:nvSpPr>
        <p:spPr>
          <a:xfrm>
            <a:off x="1187623" y="188640"/>
            <a:ext cx="6270345" cy="1143000"/>
          </a:xfrm>
        </p:spPr>
        <p:txBody>
          <a:bodyPr>
            <a:normAutofit fontScale="90000"/>
          </a:bodyPr>
          <a:lstStyle/>
          <a:p>
            <a:pPr algn="r" rtl="1">
              <a:defRPr/>
            </a:pPr>
            <a:r>
              <a:rPr lang="fa-IR" sz="4400" b="1" smtClean="0">
                <a:solidFill>
                  <a:schemeClr val="accent1">
                    <a:lumMod val="75000"/>
                  </a:schemeClr>
                </a:solidFill>
                <a:cs typeface="B Nazanin" pitchFamily="2" charset="-78"/>
              </a:rPr>
              <a:t>سطوح یادگیری در حیطه شناختی </a:t>
            </a:r>
            <a:endParaRPr lang="en-US" sz="4400" b="1" smtClean="0">
              <a:solidFill>
                <a:schemeClr val="accent1">
                  <a:lumMod val="75000"/>
                </a:schemeClr>
              </a:solidFill>
              <a:cs typeface="B Nazanin" pitchFamily="2" charset="-78"/>
            </a:endParaRPr>
          </a:p>
        </p:txBody>
      </p:sp>
      <p:sp>
        <p:nvSpPr>
          <p:cNvPr id="204803" name="Rectangle 3"/>
          <p:cNvSpPr>
            <a:spLocks noGrp="1" noChangeArrowheads="1"/>
          </p:cNvSpPr>
          <p:nvPr>
            <p:ph type="body" idx="1"/>
          </p:nvPr>
        </p:nvSpPr>
        <p:spPr>
          <a:xfrm>
            <a:off x="755576" y="1554096"/>
            <a:ext cx="7921625" cy="4537075"/>
          </a:xfrm>
        </p:spPr>
        <p:txBody>
          <a:bodyPr>
            <a:normAutofit lnSpcReduction="10000"/>
          </a:bodyPr>
          <a:lstStyle/>
          <a:p>
            <a:pPr algn="justLow" rtl="1">
              <a:buFont typeface="Monotype Sorts" pitchFamily="2" charset="2"/>
              <a:buNone/>
              <a:defRPr/>
            </a:pPr>
            <a:r>
              <a:rPr lang="fa-IR" sz="3600" dirty="0" smtClean="0">
                <a:cs typeface="B Nazanin" pitchFamily="2" charset="-78"/>
              </a:rPr>
              <a:t>هدفهای شناختی با آنچه شاگرد باید بداند و بفهمد سر وکار دارد . در این حیطه ، هدفها </a:t>
            </a:r>
          </a:p>
          <a:p>
            <a:pPr algn="justLow" rtl="1">
              <a:buFont typeface="Monotype Sorts" pitchFamily="2" charset="2"/>
              <a:buNone/>
              <a:defRPr/>
            </a:pPr>
            <a:r>
              <a:rPr lang="fa-IR" sz="3600" dirty="0" smtClean="0">
                <a:solidFill>
                  <a:srgbClr val="0070C0"/>
                </a:solidFill>
                <a:cs typeface="B Nazanin" pitchFamily="2" charset="-78"/>
              </a:rPr>
              <a:t>از ساده ترین سطوح شناخت به پیچیده ترین </a:t>
            </a:r>
          </a:p>
          <a:p>
            <a:pPr algn="justLow" rtl="1">
              <a:buFont typeface="Monotype Sorts" pitchFamily="2" charset="2"/>
              <a:buNone/>
              <a:defRPr/>
            </a:pPr>
            <a:r>
              <a:rPr lang="fa-IR" sz="3600" dirty="0" smtClean="0">
                <a:solidFill>
                  <a:srgbClr val="0070C0"/>
                </a:solidFill>
                <a:cs typeface="B Nazanin" pitchFamily="2" charset="-78"/>
              </a:rPr>
              <a:t>و از امور ذاتی محسوس به امور معنوی و غیرمحسوس </a:t>
            </a:r>
            <a:r>
              <a:rPr lang="fa-IR" sz="3600" dirty="0" smtClean="0">
                <a:cs typeface="B Nazanin" pitchFamily="2" charset="-78"/>
              </a:rPr>
              <a:t>تنظیم شده است . این هدفها شامل 6  سطح به زیر است :</a:t>
            </a:r>
          </a:p>
          <a:p>
            <a:pPr algn="justLow" rtl="1">
              <a:buFont typeface="Monotype Sorts" pitchFamily="2" charset="2"/>
              <a:buNone/>
              <a:defRPr/>
            </a:pPr>
            <a:r>
              <a:rPr lang="fa-IR" sz="3600" dirty="0" smtClean="0">
                <a:solidFill>
                  <a:schemeClr val="accent3">
                    <a:lumMod val="75000"/>
                  </a:schemeClr>
                </a:solidFill>
                <a:cs typeface="B Nazanin" pitchFamily="2" charset="-78"/>
              </a:rPr>
              <a:t>1- دانش 2- فهمیدن 3- به کاربستن 4- تجزیه وتحلیل</a:t>
            </a:r>
          </a:p>
          <a:p>
            <a:pPr algn="justLow" rtl="1">
              <a:buFont typeface="Monotype Sorts" pitchFamily="2" charset="2"/>
              <a:buNone/>
              <a:defRPr/>
            </a:pPr>
            <a:r>
              <a:rPr lang="fa-IR" sz="3600" dirty="0" smtClean="0">
                <a:solidFill>
                  <a:schemeClr val="accent3">
                    <a:lumMod val="75000"/>
                  </a:schemeClr>
                </a:solidFill>
                <a:cs typeface="B Nazanin" pitchFamily="2" charset="-78"/>
              </a:rPr>
              <a:t> 5- ترکیب 6- ارزشیابی و قضاوت .</a:t>
            </a:r>
          </a:p>
        </p:txBody>
      </p:sp>
    </p:spTree>
    <p:extLst>
      <p:ext uri="{BB962C8B-B14F-4D97-AF65-F5344CB8AC3E}">
        <p14:creationId xmlns:p14="http://schemas.microsoft.com/office/powerpoint/2010/main" val="3207827280"/>
      </p:ext>
    </p:extLst>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lide Number Placeholder 5"/>
          <p:cNvSpPr>
            <a:spLocks noGrp="1"/>
          </p:cNvSpPr>
          <p:nvPr>
            <p:ph type="sldNum" sz="quarter" idx="4294967295"/>
          </p:nvPr>
        </p:nvSpPr>
        <p:spPr>
          <a:xfrm>
            <a:off x="6553200" y="6245225"/>
            <a:ext cx="2133600" cy="476250"/>
          </a:xfrm>
          <a:prstGeom prst="rect">
            <a:avLst/>
          </a:prstGeom>
        </p:spPr>
        <p:txBody>
          <a:bodyPr/>
          <a:lstStyle>
            <a:lvl1pPr>
              <a:defRPr kumimoji="1" sz="5400">
                <a:solidFill>
                  <a:schemeClr val="tx1"/>
                </a:solidFill>
                <a:latin typeface="Impact" panose="020B0806030902050204" pitchFamily="34" charset="0"/>
                <a:cs typeface="Arial" panose="020B0604020202020204" pitchFamily="34" charset="0"/>
              </a:defRPr>
            </a:lvl1pPr>
            <a:lvl2pPr marL="742950" indent="-285750">
              <a:defRPr kumimoji="1" sz="5400">
                <a:solidFill>
                  <a:schemeClr val="tx1"/>
                </a:solidFill>
                <a:latin typeface="Impact" panose="020B0806030902050204" pitchFamily="34" charset="0"/>
                <a:cs typeface="Arial" panose="020B0604020202020204" pitchFamily="34" charset="0"/>
              </a:defRPr>
            </a:lvl2pPr>
            <a:lvl3pPr marL="1143000" indent="-228600">
              <a:defRPr kumimoji="1" sz="5400">
                <a:solidFill>
                  <a:schemeClr val="tx1"/>
                </a:solidFill>
                <a:latin typeface="Impact" panose="020B0806030902050204" pitchFamily="34" charset="0"/>
                <a:cs typeface="Arial" panose="020B0604020202020204" pitchFamily="34" charset="0"/>
              </a:defRPr>
            </a:lvl3pPr>
            <a:lvl4pPr marL="1600200" indent="-228600">
              <a:defRPr kumimoji="1" sz="5400">
                <a:solidFill>
                  <a:schemeClr val="tx1"/>
                </a:solidFill>
                <a:latin typeface="Impact" panose="020B0806030902050204" pitchFamily="34" charset="0"/>
                <a:cs typeface="Arial" panose="020B0604020202020204" pitchFamily="34" charset="0"/>
              </a:defRPr>
            </a:lvl4pPr>
            <a:lvl5pPr marL="2057400" indent="-228600">
              <a:defRPr kumimoji="1" sz="5400">
                <a:solidFill>
                  <a:schemeClr val="tx1"/>
                </a:solidFill>
                <a:latin typeface="Impact" panose="020B080603090205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Monotype Sorts" pitchFamily="2" charset="2"/>
              <a:defRPr kumimoji="1" sz="5400">
                <a:solidFill>
                  <a:schemeClr val="tx1"/>
                </a:solidFill>
                <a:latin typeface="Impact" panose="020B0806030902050204" pitchFamily="34" charset="0"/>
                <a:cs typeface="Arial" panose="020B0604020202020204" pitchFamily="34" charset="0"/>
              </a:defRPr>
            </a:lvl9pPr>
          </a:lstStyle>
          <a:p>
            <a:pPr>
              <a:defRPr/>
            </a:pPr>
            <a:fld id="{1E190A01-244D-4A95-B2B3-266C324E1BEC}" type="slidenum">
              <a:rPr kumimoji="0" lang="ar-SA" sz="1400" smtClean="0">
                <a:latin typeface="Arial" panose="020B0604020202020204" pitchFamily="34" charset="0"/>
              </a:rPr>
              <a:pPr>
                <a:defRPr/>
              </a:pPr>
              <a:t>94</a:t>
            </a:fld>
            <a:endParaRPr kumimoji="0" lang="en-US" sz="1400" smtClean="0">
              <a:latin typeface="Arial" panose="020B0604020202020204" pitchFamily="34" charset="0"/>
            </a:endParaRPr>
          </a:p>
        </p:txBody>
      </p:sp>
      <p:graphicFrame>
        <p:nvGraphicFramePr>
          <p:cNvPr id="206156" name="Group 332"/>
          <p:cNvGraphicFramePr>
            <a:graphicFrameLocks noGrp="1"/>
          </p:cNvGraphicFramePr>
          <p:nvPr>
            <p:ph idx="1"/>
            <p:extLst>
              <p:ext uri="{D42A27DB-BD31-4B8C-83A1-F6EECF244321}">
                <p14:modId xmlns:p14="http://schemas.microsoft.com/office/powerpoint/2010/main" val="317790924"/>
              </p:ext>
            </p:extLst>
          </p:nvPr>
        </p:nvGraphicFramePr>
        <p:xfrm>
          <a:off x="539552" y="80392"/>
          <a:ext cx="7416800" cy="6156920"/>
        </p:xfrm>
        <a:graphic>
          <a:graphicData uri="http://schemas.openxmlformats.org/drawingml/2006/table">
            <a:tbl>
              <a:tblPr/>
              <a:tblGrid>
                <a:gridCol w="1427162"/>
                <a:gridCol w="1289050"/>
                <a:gridCol w="992188"/>
                <a:gridCol w="182562"/>
                <a:gridCol w="1277938"/>
                <a:gridCol w="1012825"/>
                <a:gridCol w="1235075"/>
              </a:tblGrid>
              <a:tr h="944776">
                <a:tc>
                  <a:txBody>
                    <a:bodyPr/>
                    <a:lstStyle/>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rPr>
                        <a:t>ارزشیابی و قضاوت</a:t>
                      </a:r>
                      <a:endParaRPr kumimoji="0" lang="en-US" sz="28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marT="45710" marB="45710" horzOverflow="overflow">
                    <a:lnL w="12700" cap="flat" cmpd="sng" algn="ctr">
                      <a:solidFill>
                        <a:schemeClr val="tx1"/>
                      </a:solidFill>
                      <a:prstDash val="solid"/>
                      <a:round/>
                      <a:headEnd type="none" w="med" len="med"/>
                      <a:tailEnd type="none" w="med" len="med"/>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ترکیب</a:t>
                      </a: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marT="45710" marB="45710"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marT="45710" marB="45710" horzOverflow="overflow">
                    <a:lnL>
                      <a:noFill/>
                    </a:lnL>
                    <a:lnR>
                      <a:noFill/>
                    </a:lnR>
                    <a:lnT cap="flat">
                      <a:noFill/>
                    </a:lnT>
                    <a:lnB>
                      <a:noFill/>
                    </a:lnB>
                    <a:lnTlToBr>
                      <a:noFill/>
                    </a:lnTlToBr>
                    <a:lnBlToTr>
                      <a:noFill/>
                    </a:lnBlToTr>
                    <a:noFill/>
                  </a:tcPr>
                </a:tc>
                <a:tc rowSpan="2" gridSpan="2">
                  <a:txBody>
                    <a:bodyPr/>
                    <a:lstStyle/>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marT="45710" marB="45710" horzOverflow="overflow">
                    <a:lnL>
                      <a:noFill/>
                    </a:lnL>
                    <a:lnR>
                      <a:noFill/>
                    </a:lnR>
                    <a:lnT cap="flat">
                      <a:noFill/>
                    </a:lnT>
                    <a:lnB>
                      <a:noFill/>
                    </a:lnB>
                    <a:lnTlToBr>
                      <a:noFill/>
                    </a:lnTlToBr>
                    <a:lnBlToTr>
                      <a:noFill/>
                    </a:lnBlToTr>
                    <a:noFill/>
                  </a:tcPr>
                </a:tc>
                <a:tc rowSpan="2" hMerge="1">
                  <a:txBody>
                    <a:bodyPr/>
                    <a:lstStyle/>
                    <a:p>
                      <a:pPr rtl="1"/>
                      <a:endParaRPr lang="fa-IR"/>
                    </a:p>
                  </a:txBody>
                  <a:tcPr/>
                </a:tc>
                <a:tc rowSpan="5" gridSpan="2">
                  <a:txBody>
                    <a:bodyPr/>
                    <a:lstStyle/>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fa-IR" sz="28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fa-IR" sz="28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fa-IR" sz="28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fa-IR" sz="28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fa-IR" sz="28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fa-IR" sz="28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fa-IR" sz="28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rPr>
                        <a:t>    </a:t>
                      </a:r>
                    </a:p>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rPr>
                        <a:t>                     </a:t>
                      </a:r>
                    </a:p>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fa-IR" sz="28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rPr>
                        <a:t>           فهمیدن</a:t>
                      </a:r>
                      <a:endParaRPr kumimoji="0" lang="en-US" sz="28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marT="45710" marB="45710" horzOverflow="overflow">
                    <a:lnL>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rowSpan="5" hMerge="1">
                  <a:txBody>
                    <a:bodyPr/>
                    <a:lstStyle/>
                    <a:p>
                      <a:pPr rtl="1"/>
                      <a:endParaRPr lang="fa-IR"/>
                    </a:p>
                  </a:txBody>
                  <a:tcPr/>
                </a:tc>
              </a:tr>
              <a:tr h="966591">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ترکیب</a:t>
                      </a: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rtl="1"/>
                      <a:endParaRPr lang="fa-IR"/>
                    </a:p>
                  </a:txBody>
                  <a:tcPr/>
                </a:tc>
                <a:tc vMerge="1">
                  <a:txBody>
                    <a:bodyPr/>
                    <a:lstStyle/>
                    <a:p>
                      <a:pPr rtl="1"/>
                      <a:endParaRPr lang="fa-IR"/>
                    </a:p>
                  </a:txBody>
                  <a:tcPr/>
                </a:tc>
                <a:tc gridSpan="2" vMerge="1">
                  <a:txBody>
                    <a:bodyPr/>
                    <a:lstStyle/>
                    <a:p>
                      <a:pPr rtl="1"/>
                      <a:endParaRPr lang="fa-IR"/>
                    </a:p>
                  </a:txBody>
                  <a:tcPr/>
                </a:tc>
                <a:tc hMerge="1" vMerge="1">
                  <a:txBody>
                    <a:bodyPr/>
                    <a:lstStyle/>
                    <a:p>
                      <a:pPr rtl="1"/>
                      <a:endParaRPr lang="fa-IR"/>
                    </a:p>
                  </a:txBody>
                  <a:tcPr/>
                </a:tc>
                <a:tc gridSpan="2" vMerge="1">
                  <a:txBody>
                    <a:bodyPr/>
                    <a:lstStyle/>
                    <a:p>
                      <a:pPr rtl="1"/>
                      <a:endParaRPr lang="fa-IR"/>
                    </a:p>
                  </a:txBody>
                  <a:tcPr/>
                </a:tc>
                <a:tc hMerge="1" vMerge="1">
                  <a:txBody>
                    <a:bodyPr/>
                    <a:lstStyle/>
                    <a:p>
                      <a:pPr rtl="1"/>
                      <a:endParaRPr lang="fa-IR"/>
                    </a:p>
                  </a:txBody>
                  <a:tcPr/>
                </a:tc>
              </a:tr>
              <a:tr h="933101">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4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تجزیه و تحلیل</a:t>
                      </a:r>
                      <a:endParaRPr kumimoji="0" lang="en-US" sz="24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4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تجزیه و تحلیل</a:t>
                      </a:r>
                      <a:endParaRPr kumimoji="0" lang="en-US" sz="24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4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                      تجزیه و</a:t>
                      </a:r>
                    </a:p>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4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                       تحلیل  </a:t>
                      </a:r>
                      <a:endParaRPr kumimoji="0" lang="en-US" sz="24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marT="45710" marB="45710"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gridSpan="2" vMerge="1">
                  <a:txBody>
                    <a:bodyPr/>
                    <a:lstStyle/>
                    <a:p>
                      <a:pPr rtl="1"/>
                      <a:endParaRPr lang="fa-IR"/>
                    </a:p>
                  </a:txBody>
                  <a:tcPr/>
                </a:tc>
                <a:tc hMerge="1" vMerge="1">
                  <a:txBody>
                    <a:bodyPr/>
                    <a:lstStyle/>
                    <a:p>
                      <a:pPr rtl="1"/>
                      <a:endParaRPr lang="fa-IR"/>
                    </a:p>
                  </a:txBody>
                  <a:tcPr/>
                </a:tc>
              </a:tr>
              <a:tr h="858745">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fa-IR" sz="24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4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rPr>
                        <a:t>به کار</a:t>
                      </a:r>
                    </a:p>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4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rPr>
                        <a:t> بستن</a:t>
                      </a:r>
                      <a:endParaRPr kumimoji="0" lang="en-US" sz="24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fa-IR" sz="24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4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rPr>
                        <a:t>به کار بستن</a:t>
                      </a:r>
                      <a:endParaRPr kumimoji="0" lang="en-US" sz="24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fa-IR" sz="24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4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rPr>
                        <a:t>به کار بستن</a:t>
                      </a:r>
                      <a:endParaRPr kumimoji="0" lang="en-US" sz="24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fa-IR" sz="24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4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rPr>
                        <a:t>به کار بستن</a:t>
                      </a:r>
                    </a:p>
                    <a:p>
                      <a:pPr marL="0" marR="0" lvl="0" indent="0" algn="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4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marT="45710" marB="45710"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gridSpan="2" vMerge="1">
                  <a:txBody>
                    <a:bodyPr/>
                    <a:lstStyle/>
                    <a:p>
                      <a:pPr rtl="1"/>
                      <a:endParaRPr lang="fa-IR"/>
                    </a:p>
                  </a:txBody>
                  <a:tcPr/>
                </a:tc>
                <a:tc hMerge="1" vMerge="1">
                  <a:txBody>
                    <a:bodyPr/>
                    <a:lstStyle/>
                    <a:p>
                      <a:pPr rtl="1"/>
                      <a:endParaRPr lang="fa-IR"/>
                    </a:p>
                  </a:txBody>
                  <a:tcPr/>
                </a:tc>
              </a:tr>
              <a:tr h="691375">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فهمیدن</a:t>
                      </a: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فهمیدن</a:t>
                      </a: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فهمیدن</a:t>
                      </a: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فهمیدن</a:t>
                      </a: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vMerge="1">
                  <a:txBody>
                    <a:bodyPr/>
                    <a:lstStyle/>
                    <a:p>
                      <a:pPr rtl="1"/>
                      <a:endParaRPr lang="fa-IR"/>
                    </a:p>
                  </a:txBody>
                  <a:tcPr/>
                </a:tc>
                <a:tc hMerge="1" vMerge="1">
                  <a:txBody>
                    <a:bodyPr/>
                    <a:lstStyle/>
                    <a:p>
                      <a:pPr rtl="1"/>
                      <a:endParaRPr lang="fa-IR"/>
                    </a:p>
                  </a:txBody>
                  <a:tcPr/>
                </a:tc>
              </a:tr>
              <a:tr h="518098">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دانش</a:t>
                      </a: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دانش</a:t>
                      </a: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دانش</a:t>
                      </a: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دانش</a:t>
                      </a: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rPr>
                        <a:t>دانش</a:t>
                      </a: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rPr>
                        <a:t>دانش</a:t>
                      </a:r>
                      <a:endParaRPr kumimoji="0" lang="en-US" sz="28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B Nazanin" pitchFamily="2" charset="-78"/>
                      </a:endParaRPr>
                    </a:p>
                  </a:txBody>
                  <a:tcPr marT="45710" marB="45710" horzOverflow="overflow">
                    <a:lnL w="12700" cap="flat" cmpd="sng" algn="ctr">
                      <a:solidFill>
                        <a:schemeClr val="tx1"/>
                      </a:solidFill>
                      <a:prstDash val="solid"/>
                      <a:round/>
                      <a:headEnd type="none" w="med" len="med"/>
                      <a:tailEnd type="none" w="med" len="med"/>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2" name="Group 317"/>
          <p:cNvGrpSpPr>
            <a:grpSpLocks/>
          </p:cNvGrpSpPr>
          <p:nvPr/>
        </p:nvGrpSpPr>
        <p:grpSpPr bwMode="auto">
          <a:xfrm>
            <a:off x="395238" y="188640"/>
            <a:ext cx="7777162" cy="5903913"/>
            <a:chOff x="385" y="0"/>
            <a:chExt cx="4899" cy="3838"/>
          </a:xfrm>
        </p:grpSpPr>
        <p:sp>
          <p:nvSpPr>
            <p:cNvPr id="206137" name="Line 313"/>
            <p:cNvSpPr>
              <a:spLocks noChangeShapeType="1"/>
            </p:cNvSpPr>
            <p:nvPr/>
          </p:nvSpPr>
          <p:spPr bwMode="auto">
            <a:xfrm flipV="1">
              <a:off x="385" y="0"/>
              <a:ext cx="7" cy="3838"/>
            </a:xfrm>
            <a:prstGeom prst="line">
              <a:avLst/>
            </a:prstGeom>
            <a:noFill/>
            <a:ln w="76200">
              <a:solidFill>
                <a:schemeClr val="accent1"/>
              </a:solidFill>
              <a:round/>
              <a:headEnd/>
              <a:tailEnd type="triangle" w="med" len="med"/>
            </a:ln>
            <a:effectLst/>
          </p:spPr>
          <p:txBody>
            <a:bodyPr/>
            <a:lstStyle/>
            <a:p>
              <a:pPr algn="r" rtl="1">
                <a:spcBef>
                  <a:spcPct val="20000"/>
                </a:spcBef>
                <a:buClr>
                  <a:schemeClr val="accent1"/>
                </a:buClr>
                <a:buSzPct val="75000"/>
                <a:buFont typeface="Monotype Sorts" pitchFamily="2" charset="2"/>
                <a:buNone/>
                <a:defRPr/>
              </a:pPr>
              <a:endParaRPr lang="fa-IR">
                <a:effectLst>
                  <a:outerShdw blurRad="38100" dist="38100" dir="2700000" algn="tl">
                    <a:srgbClr val="000000">
                      <a:alpha val="43137"/>
                    </a:srgbClr>
                  </a:outerShdw>
                </a:effectLst>
              </a:endParaRPr>
            </a:p>
          </p:txBody>
        </p:sp>
        <p:sp>
          <p:nvSpPr>
            <p:cNvPr id="206138" name="Line 314"/>
            <p:cNvSpPr>
              <a:spLocks noChangeShapeType="1"/>
            </p:cNvSpPr>
            <p:nvPr/>
          </p:nvSpPr>
          <p:spPr bwMode="auto">
            <a:xfrm flipH="1" flipV="1">
              <a:off x="1655" y="13"/>
              <a:ext cx="3629" cy="3612"/>
            </a:xfrm>
            <a:prstGeom prst="line">
              <a:avLst/>
            </a:prstGeom>
            <a:noFill/>
            <a:ln w="76200">
              <a:solidFill>
                <a:schemeClr val="accent1"/>
              </a:solidFill>
              <a:round/>
              <a:headEnd/>
              <a:tailEnd type="triangle" w="med" len="med"/>
            </a:ln>
            <a:effectLst/>
          </p:spPr>
          <p:txBody>
            <a:bodyPr/>
            <a:lstStyle/>
            <a:p>
              <a:pPr algn="r" rtl="1">
                <a:spcBef>
                  <a:spcPct val="20000"/>
                </a:spcBef>
                <a:buClr>
                  <a:schemeClr val="accent1"/>
                </a:buClr>
                <a:buSzPct val="75000"/>
                <a:buFont typeface="Monotype Sorts" pitchFamily="2" charset="2"/>
                <a:buNone/>
                <a:defRPr/>
              </a:pPr>
              <a:endParaRPr lang="fa-IR">
                <a:effectLst>
                  <a:outerShdw blurRad="38100" dist="38100" dir="2700000" algn="tl">
                    <a:srgbClr val="000000">
                      <a:alpha val="43137"/>
                    </a:srgbClr>
                  </a:outerShdw>
                </a:effectLst>
              </a:endParaRPr>
            </a:p>
          </p:txBody>
        </p:sp>
      </p:grpSp>
      <p:sp>
        <p:nvSpPr>
          <p:cNvPr id="206139" name="Text Box 315"/>
          <p:cNvSpPr txBox="1">
            <a:spLocks noChangeArrowheads="1"/>
          </p:cNvSpPr>
          <p:nvPr/>
        </p:nvSpPr>
        <p:spPr bwMode="auto">
          <a:xfrm>
            <a:off x="755576" y="6237288"/>
            <a:ext cx="7272338" cy="579437"/>
          </a:xfrm>
          <a:prstGeom prst="rect">
            <a:avLst/>
          </a:prstGeom>
          <a:noFill/>
          <a:ln w="76200" algn="ctr">
            <a:noFill/>
            <a:miter lim="800000"/>
            <a:headEnd/>
            <a:tailEnd/>
          </a:ln>
          <a:effectLst/>
        </p:spPr>
        <p:txBody>
          <a:bodyPr>
            <a:spAutoFit/>
          </a:bodyPr>
          <a:lstStyle/>
          <a:p>
            <a:pPr algn="ctr" eaLnBrk="1" hangingPunct="1">
              <a:spcBef>
                <a:spcPct val="50000"/>
              </a:spcBef>
              <a:defRPr/>
            </a:pPr>
            <a:r>
              <a:rPr kumimoji="0" lang="fa-IR" sz="3200" dirty="0">
                <a:solidFill>
                  <a:srgbClr val="FF0000"/>
                </a:solidFill>
                <a:effectLst>
                  <a:outerShdw blurRad="38100" dist="38100" dir="2700000" algn="tl">
                    <a:srgbClr val="000000"/>
                  </a:outerShdw>
                </a:effectLst>
                <a:latin typeface="Tahoma" pitchFamily="34" charset="0"/>
                <a:cs typeface="B Nazanin" pitchFamily="2" charset="-78"/>
              </a:rPr>
              <a:t>نمودار سطوح مختلف هدفهای آموزشی در حیطه شناختی</a:t>
            </a:r>
            <a:endParaRPr kumimoji="0" lang="en-US" sz="3200" dirty="0">
              <a:solidFill>
                <a:srgbClr val="FF0000"/>
              </a:solidFill>
              <a:effectLst>
                <a:outerShdw blurRad="38100" dist="38100" dir="2700000" algn="tl">
                  <a:srgbClr val="000000"/>
                </a:outerShdw>
              </a:effectLst>
              <a:latin typeface="Tahoma" pitchFamily="34" charset="0"/>
              <a:cs typeface="B Nazanin" pitchFamily="2" charset="-78"/>
            </a:endParaRPr>
          </a:p>
        </p:txBody>
      </p:sp>
    </p:spTree>
    <p:extLst>
      <p:ext uri="{BB962C8B-B14F-4D97-AF65-F5344CB8AC3E}">
        <p14:creationId xmlns:p14="http://schemas.microsoft.com/office/powerpoint/2010/main" val="93809375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499"/>
                                          </p:stCondLst>
                                        </p:cTn>
                                        <p:tgtEl>
                                          <p:spTgt spid="206156"/>
                                        </p:tgtEl>
                                        <p:attrNameLst>
                                          <p:attrName>style.visibility</p:attrName>
                                        </p:attrNameLst>
                                      </p:cBhvr>
                                      <p:to>
                                        <p:strVal val="visible"/>
                                      </p:to>
                                    </p:set>
                                  </p:childTnLst>
                                </p:cTn>
                              </p:par>
                            </p:childTnLst>
                          </p:cTn>
                        </p:par>
                        <p:par>
                          <p:cTn id="7" fill="hold" nodeType="afterGroup">
                            <p:stCondLst>
                              <p:cond delay="500"/>
                            </p:stCondLst>
                            <p:childTnLst>
                              <p:par>
                                <p:cTn id="8" presetID="2" presetClass="entr" presetSubtype="12" fill="hold" nodeType="after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additive="base">
                                        <p:cTn id="10" dur="500" fill="hold"/>
                                        <p:tgtEl>
                                          <p:spTgt spid="2"/>
                                        </p:tgtEl>
                                        <p:attrNameLst>
                                          <p:attrName>ppt_x</p:attrName>
                                        </p:attrNameLst>
                                      </p:cBhvr>
                                      <p:tavLst>
                                        <p:tav tm="0">
                                          <p:val>
                                            <p:strVal val="0-#ppt_w/2"/>
                                          </p:val>
                                        </p:tav>
                                        <p:tav tm="100000">
                                          <p:val>
                                            <p:strVal val="#ppt_x"/>
                                          </p:val>
                                        </p:tav>
                                      </p:tavLst>
                                    </p:anim>
                                    <p:anim calcmode="lin" valueType="num">
                                      <p:cBhvr additive="base">
                                        <p:cTn id="11" dur="500" fill="hold"/>
                                        <p:tgtEl>
                                          <p:spTgt spid="2"/>
                                        </p:tgtEl>
                                        <p:attrNameLst>
                                          <p:attrName>ppt_y</p:attrName>
                                        </p:attrNameLst>
                                      </p:cBhvr>
                                      <p:tavLst>
                                        <p:tav tm="0">
                                          <p:val>
                                            <p:strVal val="1+#ppt_h/2"/>
                                          </p:val>
                                        </p:tav>
                                        <p:tav tm="100000">
                                          <p:val>
                                            <p:strVal val="#ppt_y"/>
                                          </p:val>
                                        </p:tav>
                                      </p:tavLst>
                                    </p:anim>
                                  </p:childTnLst>
                                </p:cTn>
                              </p:par>
                            </p:childTnLst>
                          </p:cTn>
                        </p:par>
                        <p:par>
                          <p:cTn id="12" fill="hold" nodeType="afterGroup">
                            <p:stCondLst>
                              <p:cond delay="1000"/>
                            </p:stCondLst>
                            <p:childTnLst>
                              <p:par>
                                <p:cTn id="13" presetID="1" presetClass="entr" presetSubtype="0" fill="hold" grpId="0" nodeType="afterEffect">
                                  <p:stCondLst>
                                    <p:cond delay="0"/>
                                  </p:stCondLst>
                                  <p:childTnLst>
                                    <p:set>
                                      <p:cBhvr>
                                        <p:cTn id="14" dur="1" fill="hold">
                                          <p:stCondLst>
                                            <p:cond delay="499"/>
                                          </p:stCondLst>
                                        </p:cTn>
                                        <p:tgtEl>
                                          <p:spTgt spid="2061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139" grpId="0" autoUpdateAnimBg="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E84C780D-9AD1-4283-B12D-C286FACF1DE3}" type="slidenum">
              <a:rPr kumimoji="0" lang="ar-SA" altLang="en-US" sz="1400">
                <a:latin typeface="Arial Narrow" panose="020B0606020202030204" pitchFamily="34" charset="0"/>
              </a:rPr>
              <a:pPr>
                <a:spcBef>
                  <a:spcPct val="50000"/>
                </a:spcBef>
                <a:buClrTx/>
                <a:buSzTx/>
                <a:buFontTx/>
                <a:buNone/>
              </a:pPr>
              <a:t>95</a:t>
            </a:fld>
            <a:endParaRPr kumimoji="0" lang="en-US" altLang="en-US" sz="1400">
              <a:latin typeface="Arial Narrow" panose="020B0606020202030204" pitchFamily="34" charset="0"/>
            </a:endParaRPr>
          </a:p>
        </p:txBody>
      </p:sp>
      <p:sp>
        <p:nvSpPr>
          <p:cNvPr id="206851" name="Rectangle 3"/>
          <p:cNvSpPr>
            <a:spLocks noGrp="1" noChangeArrowheads="1"/>
          </p:cNvSpPr>
          <p:nvPr>
            <p:ph type="body" idx="1"/>
          </p:nvPr>
        </p:nvSpPr>
        <p:spPr>
          <a:xfrm>
            <a:off x="539700" y="188640"/>
            <a:ext cx="7632700" cy="5543550"/>
          </a:xfrm>
        </p:spPr>
        <p:txBody>
          <a:bodyPr/>
          <a:lstStyle/>
          <a:p>
            <a:pPr algn="justLow" rtl="1">
              <a:buFont typeface="Monotype Sorts" pitchFamily="2" charset="2"/>
              <a:buNone/>
              <a:defRPr/>
            </a:pPr>
            <a:r>
              <a:rPr lang="fa-IR" sz="4400" dirty="0" smtClean="0">
                <a:solidFill>
                  <a:srgbClr val="00B050"/>
                </a:solidFill>
                <a:cs typeface="B Nazanin" pitchFamily="2" charset="-78"/>
              </a:rPr>
              <a:t>1)دانش :</a:t>
            </a:r>
          </a:p>
          <a:p>
            <a:pPr algn="justLow" rtl="1">
              <a:buFont typeface="Monotype Sorts" pitchFamily="2" charset="2"/>
              <a:buNone/>
              <a:defRPr/>
            </a:pPr>
            <a:endParaRPr lang="fa-IR" sz="3600" dirty="0" smtClean="0">
              <a:solidFill>
                <a:srgbClr val="00FFFF"/>
              </a:solidFill>
              <a:cs typeface="B Nazanin" pitchFamily="2" charset="-78"/>
            </a:endParaRPr>
          </a:p>
          <a:p>
            <a:pPr algn="justLow" rtl="1">
              <a:buFont typeface="Monotype Sorts" pitchFamily="2" charset="2"/>
              <a:buNone/>
              <a:defRPr/>
            </a:pPr>
            <a:r>
              <a:rPr lang="fa-IR" sz="3600" dirty="0" smtClean="0">
                <a:solidFill>
                  <a:srgbClr val="00FFFF"/>
                </a:solidFill>
                <a:cs typeface="B Nazanin" pitchFamily="2" charset="-78"/>
              </a:rPr>
              <a:t> </a:t>
            </a:r>
            <a:r>
              <a:rPr lang="fa-IR" sz="3600" dirty="0" smtClean="0">
                <a:cs typeface="B Nazanin" pitchFamily="2" charset="-78"/>
              </a:rPr>
              <a:t>منظور از دانش این نیست که یادگیرنده بتواند از طریق يادآوري یا بازشناسی شواهدی ارائه دهد ، حاکی از این که اندیشه یا پدیده ای را در جریان آموزش تجربه کرده و به خاطر سپرده است.</a:t>
            </a:r>
          </a:p>
          <a:p>
            <a:pPr algn="justLow" rtl="1">
              <a:buFont typeface="Monotype Sorts" pitchFamily="2" charset="2"/>
              <a:buNone/>
              <a:defRPr/>
            </a:pPr>
            <a:r>
              <a:rPr lang="fa-IR" sz="3600" dirty="0" smtClean="0">
                <a:solidFill>
                  <a:srgbClr val="0070C0"/>
                </a:solidFill>
                <a:cs typeface="B Nazanin" pitchFamily="2" charset="-78"/>
              </a:rPr>
              <a:t>مهمترین اشکال وارده به این سطح زیاده روی معلمان در استفاده از آن و سرعت از یاد رفتن مفاهیم به ذهن سپرده شده است .</a:t>
            </a:r>
            <a:endParaRPr lang="en-US" sz="3600" dirty="0" smtClean="0">
              <a:solidFill>
                <a:srgbClr val="FFFF00"/>
              </a:solidFill>
              <a:cs typeface="B Nazanin" pitchFamily="2" charset="-78"/>
            </a:endParaRPr>
          </a:p>
        </p:txBody>
      </p:sp>
    </p:spTree>
    <p:extLst>
      <p:ext uri="{BB962C8B-B14F-4D97-AF65-F5344CB8AC3E}">
        <p14:creationId xmlns:p14="http://schemas.microsoft.com/office/powerpoint/2010/main" val="1713735188"/>
      </p:ext>
    </p:extLst>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83E109CF-96BD-42E0-A7C9-8C563EE90705}" type="slidenum">
              <a:rPr kumimoji="0" lang="ar-SA" altLang="en-US" sz="1400">
                <a:latin typeface="Arial Narrow" panose="020B0606020202030204" pitchFamily="34" charset="0"/>
              </a:rPr>
              <a:pPr>
                <a:spcBef>
                  <a:spcPct val="50000"/>
                </a:spcBef>
                <a:buClrTx/>
                <a:buSzTx/>
                <a:buFontTx/>
                <a:buNone/>
              </a:pPr>
              <a:t>96</a:t>
            </a:fld>
            <a:endParaRPr kumimoji="0" lang="en-US" altLang="en-US" sz="1400">
              <a:latin typeface="Arial Narrow" panose="020B0606020202030204" pitchFamily="34" charset="0"/>
            </a:endParaRPr>
          </a:p>
        </p:txBody>
      </p:sp>
      <p:sp>
        <p:nvSpPr>
          <p:cNvPr id="207875" name="Rectangle 3"/>
          <p:cNvSpPr>
            <a:spLocks noGrp="1" noChangeArrowheads="1"/>
          </p:cNvSpPr>
          <p:nvPr>
            <p:ph type="body" idx="1"/>
          </p:nvPr>
        </p:nvSpPr>
        <p:spPr>
          <a:xfrm>
            <a:off x="539552" y="260648"/>
            <a:ext cx="7715250" cy="5759450"/>
          </a:xfrm>
        </p:spPr>
        <p:txBody>
          <a:bodyPr/>
          <a:lstStyle/>
          <a:p>
            <a:pPr algn="justLow" rtl="1">
              <a:buFont typeface="Monotype Sorts" pitchFamily="2" charset="2"/>
              <a:buNone/>
              <a:defRPr/>
            </a:pPr>
            <a:r>
              <a:rPr lang="fa-IR" sz="3600" b="1" dirty="0" smtClean="0">
                <a:solidFill>
                  <a:srgbClr val="00B050"/>
                </a:solidFill>
                <a:cs typeface="B Nazanin" pitchFamily="2" charset="-78"/>
              </a:rPr>
              <a:t>2) </a:t>
            </a:r>
            <a:r>
              <a:rPr lang="fa-IR" sz="4000" b="1" dirty="0" smtClean="0">
                <a:solidFill>
                  <a:srgbClr val="00B050"/>
                </a:solidFill>
                <a:cs typeface="B Nazanin" pitchFamily="2" charset="-78"/>
              </a:rPr>
              <a:t>فهمیدن </a:t>
            </a:r>
            <a:r>
              <a:rPr lang="fa-IR" sz="4000" b="1" dirty="0" smtClean="0">
                <a:cs typeface="B Nazanin" pitchFamily="2" charset="-78"/>
              </a:rPr>
              <a:t>:</a:t>
            </a:r>
          </a:p>
          <a:p>
            <a:pPr algn="justLow" rtl="1">
              <a:buFont typeface="Monotype Sorts" pitchFamily="2" charset="2"/>
              <a:buNone/>
              <a:defRPr/>
            </a:pPr>
            <a:r>
              <a:rPr lang="fa-IR" sz="3600" dirty="0" smtClean="0">
                <a:cs typeface="B Nazanin" pitchFamily="2" charset="-78"/>
              </a:rPr>
              <a:t> </a:t>
            </a:r>
          </a:p>
          <a:p>
            <a:pPr algn="justLow" rtl="1">
              <a:buFont typeface="Monotype Sorts" pitchFamily="2" charset="2"/>
              <a:buNone/>
              <a:defRPr/>
            </a:pPr>
            <a:r>
              <a:rPr lang="fa-IR" sz="3600" dirty="0" smtClean="0">
                <a:cs typeface="B Nazanin" pitchFamily="2" charset="-78"/>
              </a:rPr>
              <a:t>توانایی پی بردن به مفهوم يک مطلب ،تبیين آن با جملاتی که شخص خودش می سازد ،بی آنکه میان آن مطلب با مطالب دیگر چندان ارتباطی برقرار کند. این سطوح به اجزای فرعی دیگر تقسیم می شود:</a:t>
            </a:r>
          </a:p>
          <a:p>
            <a:pPr algn="r" rtl="1">
              <a:buFont typeface="Monotype Sorts" pitchFamily="2" charset="2"/>
              <a:buNone/>
              <a:defRPr/>
            </a:pPr>
            <a:r>
              <a:rPr lang="fa-IR" sz="3600" dirty="0" smtClean="0">
                <a:solidFill>
                  <a:srgbClr val="C00000"/>
                </a:solidFill>
                <a:cs typeface="B Nazanin" pitchFamily="2" charset="-78"/>
              </a:rPr>
              <a:t>الف: ترجمه </a:t>
            </a:r>
          </a:p>
          <a:p>
            <a:pPr algn="r" rtl="1">
              <a:buFont typeface="Monotype Sorts" pitchFamily="2" charset="2"/>
              <a:buNone/>
              <a:defRPr/>
            </a:pPr>
            <a:r>
              <a:rPr lang="fa-IR" sz="3600" dirty="0" smtClean="0">
                <a:solidFill>
                  <a:srgbClr val="C00000"/>
                </a:solidFill>
                <a:cs typeface="B Nazanin" pitchFamily="2" charset="-78"/>
              </a:rPr>
              <a:t>ب: تفسير</a:t>
            </a:r>
          </a:p>
          <a:p>
            <a:pPr algn="r" rtl="1">
              <a:buFont typeface="Monotype Sorts" pitchFamily="2" charset="2"/>
              <a:buNone/>
              <a:defRPr/>
            </a:pPr>
            <a:r>
              <a:rPr lang="fa-IR" sz="3600" dirty="0" smtClean="0">
                <a:solidFill>
                  <a:srgbClr val="C00000"/>
                </a:solidFill>
                <a:cs typeface="B Nazanin" pitchFamily="2" charset="-78"/>
              </a:rPr>
              <a:t>ج: برون یابی </a:t>
            </a:r>
            <a:endParaRPr lang="en-US" sz="3600" dirty="0" smtClean="0">
              <a:solidFill>
                <a:srgbClr val="C00000"/>
              </a:solidFill>
              <a:cs typeface="B Nazanin" pitchFamily="2" charset="-78"/>
            </a:endParaRPr>
          </a:p>
        </p:txBody>
      </p:sp>
    </p:spTree>
    <p:extLst>
      <p:ext uri="{BB962C8B-B14F-4D97-AF65-F5344CB8AC3E}">
        <p14:creationId xmlns:p14="http://schemas.microsoft.com/office/powerpoint/2010/main" val="4260913052"/>
      </p:ext>
    </p:extLst>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E58156AA-7B78-4348-AC7C-155D8A5EA510}" type="slidenum">
              <a:rPr kumimoji="0" lang="ar-SA" altLang="en-US" sz="1400">
                <a:latin typeface="Arial Narrow" panose="020B0606020202030204" pitchFamily="34" charset="0"/>
              </a:rPr>
              <a:pPr>
                <a:spcBef>
                  <a:spcPct val="50000"/>
                </a:spcBef>
                <a:buClrTx/>
                <a:buSzTx/>
                <a:buFontTx/>
                <a:buNone/>
              </a:pPr>
              <a:t>97</a:t>
            </a:fld>
            <a:endParaRPr kumimoji="0" lang="en-US" altLang="en-US" sz="1400">
              <a:latin typeface="Arial Narrow" panose="020B0606020202030204" pitchFamily="34" charset="0"/>
            </a:endParaRPr>
          </a:p>
        </p:txBody>
      </p:sp>
      <p:sp>
        <p:nvSpPr>
          <p:cNvPr id="208899" name="Rectangle 3"/>
          <p:cNvSpPr>
            <a:spLocks noGrp="1" noChangeArrowheads="1"/>
          </p:cNvSpPr>
          <p:nvPr>
            <p:ph type="body" idx="1"/>
          </p:nvPr>
        </p:nvSpPr>
        <p:spPr>
          <a:xfrm>
            <a:off x="611560" y="404664"/>
            <a:ext cx="7797800" cy="5472113"/>
          </a:xfrm>
        </p:spPr>
        <p:txBody>
          <a:bodyPr/>
          <a:lstStyle/>
          <a:p>
            <a:pPr algn="just" rtl="1">
              <a:buFont typeface="Monotype Sorts" pitchFamily="2" charset="2"/>
              <a:buNone/>
              <a:defRPr/>
            </a:pPr>
            <a:r>
              <a:rPr lang="fa-IR" sz="4800" dirty="0" smtClean="0">
                <a:solidFill>
                  <a:srgbClr val="C00000"/>
                </a:solidFill>
                <a:cs typeface="B Nazanin" pitchFamily="2" charset="-78"/>
              </a:rPr>
              <a:t>الف . ترجمه ( برگردان) :</a:t>
            </a:r>
            <a:r>
              <a:rPr lang="fa-IR" sz="4000" dirty="0" smtClean="0">
                <a:solidFill>
                  <a:srgbClr val="C00000"/>
                </a:solidFill>
                <a:cs typeface="B Nazanin" pitchFamily="2" charset="-78"/>
              </a:rPr>
              <a:t> </a:t>
            </a:r>
            <a:r>
              <a:rPr lang="fa-IR" sz="4000" dirty="0" smtClean="0">
                <a:cs typeface="B Nazanin" pitchFamily="2" charset="-78"/>
              </a:rPr>
              <a:t>مهارت برگرداندن یا تغییر دادن مطالب از شکلی به شکل دیگر بدون اینکه معنی و محتوای آن دگرگون شود .</a:t>
            </a:r>
          </a:p>
          <a:p>
            <a:pPr algn="just" rtl="1">
              <a:buFont typeface="Monotype Sorts" pitchFamily="2" charset="2"/>
              <a:buNone/>
              <a:defRPr/>
            </a:pPr>
            <a:r>
              <a:rPr lang="fa-IR" sz="4800" dirty="0" smtClean="0">
                <a:solidFill>
                  <a:srgbClr val="C00000"/>
                </a:solidFill>
                <a:cs typeface="B Nazanin" pitchFamily="2" charset="-78"/>
              </a:rPr>
              <a:t>ب . تفسیر :</a:t>
            </a:r>
            <a:r>
              <a:rPr lang="fa-IR" sz="4000" dirty="0" smtClean="0">
                <a:solidFill>
                  <a:srgbClr val="C00000"/>
                </a:solidFill>
                <a:cs typeface="B Nazanin" pitchFamily="2" charset="-78"/>
              </a:rPr>
              <a:t> </a:t>
            </a:r>
            <a:r>
              <a:rPr lang="fa-IR" sz="4000" dirty="0" smtClean="0">
                <a:cs typeface="B Nazanin" pitchFamily="2" charset="-78"/>
              </a:rPr>
              <a:t>درک تدابیر گوناگون به کار برده شده در انتقال مفاهیم و یک نوع باز آرایی مفاهیم در ذهن است  به عبارتی تفسیر شامل شایستگی در تشخیص نکات اساسی و جدا کردن آن از قسمت های کم اهمیت است .</a:t>
            </a:r>
            <a:endParaRPr lang="en-US" sz="4000" dirty="0" smtClean="0">
              <a:cs typeface="B Nazanin" pitchFamily="2" charset="-78"/>
            </a:endParaRPr>
          </a:p>
        </p:txBody>
      </p:sp>
    </p:spTree>
    <p:extLst>
      <p:ext uri="{BB962C8B-B14F-4D97-AF65-F5344CB8AC3E}">
        <p14:creationId xmlns:p14="http://schemas.microsoft.com/office/powerpoint/2010/main" val="928205082"/>
      </p:ext>
    </p:extLst>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D414429C-984A-4BE7-8D8F-0D796A83B520}" type="slidenum">
              <a:rPr kumimoji="0" lang="ar-SA" altLang="en-US" sz="1400">
                <a:latin typeface="Arial Narrow" panose="020B0606020202030204" pitchFamily="34" charset="0"/>
              </a:rPr>
              <a:pPr>
                <a:spcBef>
                  <a:spcPct val="50000"/>
                </a:spcBef>
                <a:buClrTx/>
                <a:buSzTx/>
                <a:buFontTx/>
                <a:buNone/>
              </a:pPr>
              <a:t>98</a:t>
            </a:fld>
            <a:endParaRPr kumimoji="0" lang="en-US" altLang="en-US" sz="1400">
              <a:latin typeface="Arial Narrow" panose="020B0606020202030204" pitchFamily="34" charset="0"/>
            </a:endParaRPr>
          </a:p>
        </p:txBody>
      </p:sp>
      <p:sp>
        <p:nvSpPr>
          <p:cNvPr id="211971" name="Rectangle 3"/>
          <p:cNvSpPr>
            <a:spLocks noGrp="1" noChangeArrowheads="1"/>
          </p:cNvSpPr>
          <p:nvPr>
            <p:ph type="body" idx="1"/>
          </p:nvPr>
        </p:nvSpPr>
        <p:spPr>
          <a:xfrm>
            <a:off x="683568" y="260648"/>
            <a:ext cx="7570787" cy="5691187"/>
          </a:xfrm>
        </p:spPr>
        <p:txBody>
          <a:bodyPr/>
          <a:lstStyle/>
          <a:p>
            <a:pPr algn="just" rtl="1">
              <a:buFont typeface="Monotype Sorts" pitchFamily="2" charset="2"/>
              <a:buNone/>
              <a:defRPr/>
            </a:pPr>
            <a:r>
              <a:rPr lang="fa-IR" sz="4400" dirty="0" smtClean="0">
                <a:solidFill>
                  <a:srgbClr val="C00000"/>
                </a:solidFill>
                <a:cs typeface="B Nazanin" pitchFamily="2" charset="-78"/>
              </a:rPr>
              <a:t>ج . برون یابی :</a:t>
            </a:r>
            <a:r>
              <a:rPr lang="fa-IR" sz="3600" dirty="0" smtClean="0">
                <a:solidFill>
                  <a:srgbClr val="C00000"/>
                </a:solidFill>
                <a:cs typeface="B Nazanin" pitchFamily="2" charset="-78"/>
              </a:rPr>
              <a:t> </a:t>
            </a:r>
            <a:r>
              <a:rPr lang="fa-IR" sz="3600" dirty="0" smtClean="0">
                <a:cs typeface="B Nazanin" pitchFamily="2" charset="-78"/>
              </a:rPr>
              <a:t>عبارت است از مهارت در تعمیم دادن یا بکار گیری اطلاعات در طول زمان به منظور پیش بینی نتایج خاص. </a:t>
            </a:r>
          </a:p>
          <a:p>
            <a:pPr algn="justLow" rtl="1">
              <a:buFont typeface="Monotype Sorts" pitchFamily="2" charset="2"/>
              <a:buNone/>
              <a:defRPr/>
            </a:pPr>
            <a:endParaRPr lang="fa-IR" sz="3600" dirty="0" smtClean="0">
              <a:cs typeface="B Nazanin" pitchFamily="2" charset="-78"/>
            </a:endParaRPr>
          </a:p>
          <a:p>
            <a:pPr algn="just" rtl="1">
              <a:buFont typeface="Monotype Sorts" pitchFamily="2" charset="2"/>
              <a:buNone/>
              <a:defRPr/>
            </a:pPr>
            <a:r>
              <a:rPr lang="fa-IR" sz="4400" b="1" dirty="0" smtClean="0">
                <a:solidFill>
                  <a:srgbClr val="C00000"/>
                </a:solidFill>
                <a:cs typeface="B Nazanin" pitchFamily="2" charset="-78"/>
              </a:rPr>
              <a:t>3) به کار بستن :</a:t>
            </a:r>
            <a:r>
              <a:rPr lang="fa-IR" sz="3600" dirty="0" smtClean="0">
                <a:solidFill>
                  <a:srgbClr val="C00000"/>
                </a:solidFill>
                <a:cs typeface="B Nazanin" pitchFamily="2" charset="-78"/>
              </a:rPr>
              <a:t> </a:t>
            </a:r>
            <a:r>
              <a:rPr lang="fa-IR" sz="3600" dirty="0" smtClean="0">
                <a:cs typeface="B Nazanin" pitchFamily="2" charset="-78"/>
              </a:rPr>
              <a:t>عبارت است از توانایی کاربرد اصول علمی ، فرضیه ها ، قضایا و دیگر مفاهیم انتزاعی در وضعیت و موقعیت مناسب ، بدون اینکه هیچگونه راه حلی ارائه شود .</a:t>
            </a:r>
            <a:endParaRPr lang="en-US" sz="3600" dirty="0" smtClean="0">
              <a:cs typeface="B Nazanin" pitchFamily="2" charset="-78"/>
            </a:endParaRPr>
          </a:p>
        </p:txBody>
      </p:sp>
    </p:spTree>
    <p:extLst>
      <p:ext uri="{BB962C8B-B14F-4D97-AF65-F5344CB8AC3E}">
        <p14:creationId xmlns:p14="http://schemas.microsoft.com/office/powerpoint/2010/main" val="1036203549"/>
      </p:ext>
    </p:extLst>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Slide Number Placeholder 5"/>
          <p:cNvSpPr>
            <a:spLocks noGrp="1"/>
          </p:cNvSpPr>
          <p:nvPr>
            <p:ph type="sldNum" sz="quarter" idx="4294967295"/>
          </p:nvPr>
        </p:nvSpPr>
        <p:spPr>
          <a:xfrm>
            <a:off x="709295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5000"/>
              <a:buFont typeface="Monotype Sorts" pitchFamily="2" charset="2"/>
              <a:buChar char="b"/>
              <a:defRPr kumimoji="1" sz="3200">
                <a:solidFill>
                  <a:schemeClr val="tx1"/>
                </a:solidFill>
                <a:latin typeface="Impact" panose="020B0806030902050204" pitchFamily="34" charset="0"/>
              </a:defRPr>
            </a:lvl1pPr>
            <a:lvl2pPr marL="742950" indent="-285750">
              <a:spcBef>
                <a:spcPct val="20000"/>
              </a:spcBef>
              <a:buClr>
                <a:schemeClr val="accent2"/>
              </a:buClr>
              <a:buChar char="•"/>
              <a:defRPr kumimoji="1" sz="2800">
                <a:solidFill>
                  <a:schemeClr val="tx1"/>
                </a:solidFill>
                <a:latin typeface="Impact" panose="020B0806030902050204" pitchFamily="34" charset="0"/>
              </a:defRPr>
            </a:lvl2pPr>
            <a:lvl3pPr marL="1143000" indent="-228600">
              <a:spcBef>
                <a:spcPct val="20000"/>
              </a:spcBef>
              <a:buChar char="–"/>
              <a:defRPr kumimoji="1" sz="2400">
                <a:solidFill>
                  <a:schemeClr val="tx1"/>
                </a:solidFill>
                <a:latin typeface="Impact" panose="020B0806030902050204" pitchFamily="34" charset="0"/>
              </a:defRPr>
            </a:lvl3pPr>
            <a:lvl4pPr marL="1600200" indent="-228600">
              <a:spcBef>
                <a:spcPct val="20000"/>
              </a:spcBef>
              <a:buChar char="–"/>
              <a:defRPr kumimoji="1" sz="2000">
                <a:solidFill>
                  <a:schemeClr val="tx1"/>
                </a:solidFill>
                <a:latin typeface="Impact" panose="020B0806030902050204" pitchFamily="34" charset="0"/>
              </a:defRPr>
            </a:lvl4pPr>
            <a:lvl5pPr marL="2057400" indent="-228600">
              <a:spcBef>
                <a:spcPct val="20000"/>
              </a:spcBef>
              <a:buChar char="»"/>
              <a:defRPr kumimoji="1" sz="2000">
                <a:solidFill>
                  <a:schemeClr val="tx1"/>
                </a:solidFill>
                <a:latin typeface="Impact" panose="020B080603090205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6pPr>
            <a:lvl7pPr marL="29718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7pPr>
            <a:lvl8pPr marL="34290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8pPr>
            <a:lvl9pPr marL="3886200" indent="-228600" algn="l" rtl="0" eaLnBrk="0" fontAlgn="base" hangingPunct="0">
              <a:spcBef>
                <a:spcPct val="20000"/>
              </a:spcBef>
              <a:spcAft>
                <a:spcPct val="0"/>
              </a:spcAft>
              <a:buChar char="»"/>
              <a:defRPr kumimoji="1" sz="2000">
                <a:solidFill>
                  <a:schemeClr val="tx1"/>
                </a:solidFill>
                <a:latin typeface="Impact" panose="020B0806030902050204" pitchFamily="34" charset="0"/>
              </a:defRPr>
            </a:lvl9pPr>
          </a:lstStyle>
          <a:p>
            <a:pPr>
              <a:spcBef>
                <a:spcPct val="50000"/>
              </a:spcBef>
              <a:buClrTx/>
              <a:buSzTx/>
              <a:buFontTx/>
              <a:buNone/>
            </a:pPr>
            <a:fld id="{B1FAC4CA-6B33-4002-8C2C-B74124B8B7CD}" type="slidenum">
              <a:rPr kumimoji="0" lang="ar-SA" altLang="en-US" sz="1400">
                <a:latin typeface="Arial Narrow" panose="020B0606020202030204" pitchFamily="34" charset="0"/>
              </a:rPr>
              <a:pPr>
                <a:spcBef>
                  <a:spcPct val="50000"/>
                </a:spcBef>
                <a:buClrTx/>
                <a:buSzTx/>
                <a:buFontTx/>
                <a:buNone/>
              </a:pPr>
              <a:t>99</a:t>
            </a:fld>
            <a:endParaRPr kumimoji="0" lang="en-US" altLang="en-US" sz="1400">
              <a:latin typeface="Arial Narrow" panose="020B0606020202030204" pitchFamily="34" charset="0"/>
            </a:endParaRPr>
          </a:p>
        </p:txBody>
      </p:sp>
      <p:sp>
        <p:nvSpPr>
          <p:cNvPr id="212995" name="Rectangle 3"/>
          <p:cNvSpPr>
            <a:spLocks noGrp="1" noChangeArrowheads="1"/>
          </p:cNvSpPr>
          <p:nvPr>
            <p:ph type="body" idx="1"/>
          </p:nvPr>
        </p:nvSpPr>
        <p:spPr>
          <a:xfrm>
            <a:off x="466799" y="836712"/>
            <a:ext cx="7921625" cy="4752975"/>
          </a:xfrm>
        </p:spPr>
        <p:txBody>
          <a:bodyPr/>
          <a:lstStyle/>
          <a:p>
            <a:pPr algn="just" rtl="1">
              <a:lnSpc>
                <a:spcPct val="90000"/>
              </a:lnSpc>
              <a:buFont typeface="Monotype Sorts" pitchFamily="2" charset="2"/>
              <a:buNone/>
              <a:defRPr/>
            </a:pPr>
            <a:r>
              <a:rPr lang="fa-IR" sz="4400" dirty="0" smtClean="0">
                <a:solidFill>
                  <a:srgbClr val="C00000"/>
                </a:solidFill>
                <a:cs typeface="B Nazanin" pitchFamily="2" charset="-78"/>
              </a:rPr>
              <a:t>4) تجزیه و تحلیل :</a:t>
            </a:r>
            <a:r>
              <a:rPr lang="fa-IR" sz="3600" dirty="0" smtClean="0">
                <a:solidFill>
                  <a:srgbClr val="C00000"/>
                </a:solidFill>
                <a:cs typeface="B Nazanin" pitchFamily="2" charset="-78"/>
              </a:rPr>
              <a:t> </a:t>
            </a:r>
            <a:r>
              <a:rPr lang="fa-IR" sz="3600" dirty="0" smtClean="0">
                <a:cs typeface="B Nazanin" pitchFamily="2" charset="-78"/>
              </a:rPr>
              <a:t>توانائی شکستن مطلب به اجزای تشکیل دهندة آن و یافتن روابط بین اجزا و نحوة سازمان یافتن آنها .</a:t>
            </a:r>
          </a:p>
          <a:p>
            <a:pPr algn="just" rtl="1">
              <a:lnSpc>
                <a:spcPct val="90000"/>
              </a:lnSpc>
              <a:buFont typeface="Monotype Sorts" pitchFamily="2" charset="2"/>
              <a:buNone/>
              <a:defRPr/>
            </a:pPr>
            <a:endParaRPr lang="fa-IR" sz="3600" dirty="0" smtClean="0">
              <a:solidFill>
                <a:srgbClr val="66FFFF"/>
              </a:solidFill>
              <a:cs typeface="B Nazanin" pitchFamily="2" charset="-78"/>
            </a:endParaRPr>
          </a:p>
          <a:p>
            <a:pPr algn="just" rtl="1">
              <a:lnSpc>
                <a:spcPct val="90000"/>
              </a:lnSpc>
              <a:buFont typeface="Monotype Sorts" pitchFamily="2" charset="2"/>
              <a:buNone/>
              <a:defRPr/>
            </a:pPr>
            <a:r>
              <a:rPr lang="fa-IR" sz="4400" dirty="0" smtClean="0">
                <a:solidFill>
                  <a:srgbClr val="C00000"/>
                </a:solidFill>
                <a:cs typeface="B Nazanin" pitchFamily="2" charset="-78"/>
              </a:rPr>
              <a:t>5) ترکیب :</a:t>
            </a:r>
            <a:r>
              <a:rPr lang="fa-IR" sz="3600" dirty="0" smtClean="0">
                <a:solidFill>
                  <a:srgbClr val="C00000"/>
                </a:solidFill>
                <a:cs typeface="B Nazanin" pitchFamily="2" charset="-78"/>
              </a:rPr>
              <a:t> </a:t>
            </a:r>
            <a:r>
              <a:rPr lang="fa-IR" sz="3600" dirty="0" smtClean="0">
                <a:cs typeface="B Nazanin" pitchFamily="2" charset="-78"/>
              </a:rPr>
              <a:t>توانایی در هم آمیختن دوبارة        قسمت هایی از تجارب گذشته با مطالب جدید و بازسازی آن به صورت یک کل تازه و نسبتاً انسجام یافته.</a:t>
            </a:r>
            <a:endParaRPr lang="en-US" sz="3600" dirty="0" smtClean="0">
              <a:cs typeface="B Nazanin" pitchFamily="2" charset="-78"/>
            </a:endParaRPr>
          </a:p>
        </p:txBody>
      </p:sp>
    </p:spTree>
    <p:extLst>
      <p:ext uri="{BB962C8B-B14F-4D97-AF65-F5344CB8AC3E}">
        <p14:creationId xmlns:p14="http://schemas.microsoft.com/office/powerpoint/2010/main" val="297792950"/>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7704</TotalTime>
  <Words>13329</Words>
  <Application>Microsoft Office PowerPoint</Application>
  <PresentationFormat>On-screen Show (4:3)</PresentationFormat>
  <Paragraphs>1073</Paragraphs>
  <Slides>134</Slides>
  <Notes>34</Notes>
  <HiddenSlides>10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134</vt:i4>
      </vt:variant>
    </vt:vector>
  </HeadingPairs>
  <TitlesOfParts>
    <vt:vector size="148" baseType="lpstr">
      <vt:lpstr>Arial</vt:lpstr>
      <vt:lpstr>Arial Narrow</vt:lpstr>
      <vt:lpstr>B Nazanin</vt:lpstr>
      <vt:lpstr>B Titr</vt:lpstr>
      <vt:lpstr>Calibri</vt:lpstr>
      <vt:lpstr>Century Schoolbook</vt:lpstr>
      <vt:lpstr>Monotype Sorts</vt:lpstr>
      <vt:lpstr>Sepehr</vt:lpstr>
      <vt:lpstr>Tahoma</vt:lpstr>
      <vt:lpstr>Times New Roman</vt:lpstr>
      <vt:lpstr>Wingdings</vt:lpstr>
      <vt:lpstr>Wingdings 2</vt:lpstr>
      <vt:lpstr>Wingdings 3</vt:lpstr>
      <vt:lpstr>Oriel</vt:lpstr>
      <vt:lpstr>اصول طراحی نظام های آموزشی</vt:lpstr>
      <vt:lpstr>سرفصل دروس</vt:lpstr>
      <vt:lpstr>تعریف یادگیری و تحلیل مفاهیم آن</vt:lpstr>
      <vt:lpstr>PowerPoint Presentation</vt:lpstr>
      <vt:lpstr>جامع ترین تعریف</vt:lpstr>
      <vt:lpstr>1) مفهوم فرایند:      </vt:lpstr>
      <vt:lpstr>2) مفهوم تغيير:      </vt:lpstr>
      <vt:lpstr>3)مفهوم نسبتاً پایدار : </vt:lpstr>
      <vt:lpstr>4) مفهوم رفتار بالقوه :</vt:lpstr>
      <vt:lpstr>5) مفهوم تجربه :</vt:lpstr>
      <vt:lpstr>عوامل مؤثر در یادگیری :</vt:lpstr>
      <vt:lpstr>1) آ مادگی :</vt:lpstr>
      <vt:lpstr>2) انگیزه وهدف :</vt:lpstr>
      <vt:lpstr>3)تجارب گذشته :</vt:lpstr>
      <vt:lpstr>4) موقعیت و محیط یادگیری :</vt:lpstr>
      <vt:lpstr>5) روش تدریس معلم:</vt:lpstr>
      <vt:lpstr>6) رابطة کل و جزء :</vt:lpstr>
      <vt:lpstr>7) تمرین و تکرار :</vt:lpstr>
      <vt:lpstr>طراحی</vt:lpstr>
      <vt:lpstr>طراحی آموزشی</vt:lpstr>
      <vt:lpstr>PowerPoint Presentation</vt:lpstr>
      <vt:lpstr>PowerPoint Presentation</vt:lpstr>
      <vt:lpstr>PowerPoint Presentation</vt:lpstr>
      <vt:lpstr>الگوهای طراحی آموزشی رفتار گرا</vt:lpstr>
      <vt:lpstr>PowerPoint Presentation</vt:lpstr>
      <vt:lpstr>PowerPoint Presentation</vt:lpstr>
      <vt:lpstr>رویکرد شناخت گرائی</vt:lpstr>
      <vt:lpstr>PowerPoint Presentation</vt:lpstr>
      <vt:lpstr>الگوهای طراحی آموزشی شناخت گرا</vt:lpstr>
      <vt:lpstr>PowerPoint Presentation</vt:lpstr>
      <vt:lpstr>PowerPoint Presentation</vt:lpstr>
      <vt:lpstr>رویکرد ساختن گرایی</vt:lpstr>
      <vt:lpstr>ویژگی های محیط یادگیری ساختن گرایانه</vt:lpstr>
      <vt:lpstr>PowerPoint Presentation</vt:lpstr>
      <vt:lpstr>PowerPoint Presentation</vt:lpstr>
      <vt:lpstr>PowerPoint Presentation</vt:lpstr>
      <vt:lpstr>PowerPoint Presentation</vt:lpstr>
      <vt:lpstr>طراحی آموزشی مبتنی بر ساختن گرائی</vt:lpstr>
      <vt:lpstr>خلاصه فرایند طراحی نظام های آموزشی مبتنی بر دیدگاه ساختن گرایی</vt:lpstr>
      <vt:lpstr>الگوهای طراحی آموزشی ساختن گرا </vt:lpstr>
      <vt:lpstr>الگوی طراحی آموزشی پنج مرحله ای(5e)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نظام آموزشی</vt:lpstr>
      <vt:lpstr>اجزای نظام آموزشی</vt:lpstr>
      <vt:lpstr>اجزای نظام های آموزشی</vt:lpstr>
      <vt:lpstr>انواع نظام های آموزشی</vt:lpstr>
      <vt:lpstr>PowerPoint Presentation</vt:lpstr>
      <vt:lpstr>PowerPoint Presentation</vt:lpstr>
      <vt:lpstr>PowerPoint Presentation</vt:lpstr>
      <vt:lpstr>PowerPoint Presentation</vt:lpstr>
      <vt:lpstr>PowerPoint Presentation</vt:lpstr>
      <vt:lpstr>PowerPoint Presentation</vt:lpstr>
      <vt:lpstr>الگوی تلفیقی</vt:lpstr>
      <vt:lpstr>نظام های آموزشی و رویکردهای یادگیری</vt:lpstr>
      <vt:lpstr>PowerPoint Presentation</vt:lpstr>
      <vt:lpstr>PowerPoint Presentation</vt:lpstr>
      <vt:lpstr>PowerPoint Presentation</vt:lpstr>
      <vt:lpstr>تعریف هدف</vt:lpstr>
      <vt:lpstr>اصول دیوئی در تعیین هدفهای آموزشی </vt:lpstr>
      <vt:lpstr>ضرورت تعیین و تنظیم هدفهای آموزشی  درفرایند تدریس و یادگیری </vt:lpstr>
      <vt:lpstr>PowerPoint Presentation</vt:lpstr>
      <vt:lpstr>PowerPoint Presentation</vt:lpstr>
      <vt:lpstr>PowerPoint Presentation</vt:lpstr>
      <vt:lpstr>PowerPoint Presentation</vt:lpstr>
      <vt:lpstr>PowerPoint Presentation</vt:lpstr>
      <vt:lpstr>PowerPoint Presentation</vt:lpstr>
      <vt:lpstr>طبقه بندی و تحلیل هدفهای صریح آموزشی در حیطه یادگیری </vt:lpstr>
      <vt:lpstr>سطوح یادگیری در حیطه شناختی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سطوح یادگیری در حیطة عاطفی :</vt:lpstr>
      <vt:lpstr>PowerPoint Presentation</vt:lpstr>
      <vt:lpstr>PowerPoint Presentation</vt:lpstr>
      <vt:lpstr>PowerPoint Presentation</vt:lpstr>
      <vt:lpstr>سطوح یادگیری در حیطه روانی ـ حرکتی: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اصولي كه در تهيه و تنظيم محتواي آموزشي بايد مد نظر قرار گيرند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اصول طراحی نظام های آموزشی</dc:title>
  <dc:creator>mehrnoosh</dc:creator>
  <cp:lastModifiedBy>mhh</cp:lastModifiedBy>
  <cp:revision>254</cp:revision>
  <dcterms:created xsi:type="dcterms:W3CDTF">2014-02-03T17:37:44Z</dcterms:created>
  <dcterms:modified xsi:type="dcterms:W3CDTF">2016-01-12T20:33:35Z</dcterms:modified>
</cp:coreProperties>
</file>