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34"/>
  </p:notesMasterIdLst>
  <p:sldIdLst>
    <p:sldId id="296" r:id="rId2"/>
    <p:sldId id="297" r:id="rId3"/>
    <p:sldId id="256" r:id="rId4"/>
    <p:sldId id="257" r:id="rId5"/>
    <p:sldId id="258" r:id="rId6"/>
    <p:sldId id="272" r:id="rId7"/>
    <p:sldId id="259" r:id="rId8"/>
    <p:sldId id="270" r:id="rId9"/>
    <p:sldId id="271" r:id="rId10"/>
    <p:sldId id="269" r:id="rId11"/>
    <p:sldId id="260" r:id="rId12"/>
    <p:sldId id="275" r:id="rId13"/>
    <p:sldId id="276" r:id="rId14"/>
    <p:sldId id="277" r:id="rId15"/>
    <p:sldId id="278" r:id="rId16"/>
    <p:sldId id="295" r:id="rId17"/>
    <p:sldId id="279" r:id="rId18"/>
    <p:sldId id="281" r:id="rId19"/>
    <p:sldId id="280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6710E-3F0D-4FA5-91C5-566206A75F55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9677B-C7F3-42FF-BA62-FAC7805C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9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B1A0-5923-4AB4-B9B7-3EFF65D3CD17}" type="datetime1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E7F21-DAD9-4285-BF9D-1884E48C1D08}" type="datetime1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9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3E49-7B1F-4868-A1BE-55228C929F26}" type="datetime1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4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917B-D2B8-4D1C-A1A4-B123E027579A}" type="datetime1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3707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CE84-598C-4A94-B69B-F0F76F19B61C}" type="datetime1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31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2C6E-E1C7-4807-A52D-C302E563167A}" type="datetime1">
              <a:rPr lang="en-US" smtClean="0"/>
              <a:t>5/17/2015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86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9087-14A6-4406-ADBF-96C1C57DEA9C}" type="datetime1">
              <a:rPr lang="en-US" smtClean="0"/>
              <a:t>5/17/2015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9F62-1BF0-445D-B1E8-8ADD76DAA11D}" type="datetime1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80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0E1D-539E-438D-AC56-2AEFC94201C7}" type="datetime1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8B44-E740-40DD-854F-BB642A295434}" type="datetime1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1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86923-EDA5-480E-9CC4-5977AE6F0920}" type="datetime1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6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932F-0D91-4FA5-B6CB-93ADFBC40F84}" type="datetime1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7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EA5B-8E90-49F2-9AB2-D50603303EC2}" type="datetime1">
              <a:rPr lang="en-US" smtClean="0"/>
              <a:t>5/17/2015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8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54F2-6217-4ED6-AE08-CA9BBF2B0A58}" type="datetime1">
              <a:rPr lang="en-US" smtClean="0"/>
              <a:t>5/17/2015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3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3B529-D6C2-42C2-B311-B34964070F15}" type="datetime1">
              <a:rPr lang="en-US" smtClean="0"/>
              <a:t>5/17/2015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0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08AC-EA3C-4CAF-BD58-CECB13F1D0A5}" type="datetime1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3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B768-3FDF-4EDA-AC6A-1D08EEA3744A}" type="datetime1">
              <a:rPr lang="en-US" smtClean="0"/>
              <a:t>5/17/2015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5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92AF4AC-B10A-4C2D-A200-4B9820381F10}" type="datetime1">
              <a:rPr lang="en-US" smtClean="0"/>
              <a:t>5/17/2015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EA9ACBC-9AA9-4650-A0C2-6667EE2B9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3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hf sldNum="0" hd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image" Target="../media/image10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hyperlink" Target="http://ticir.ir/ticir/index.php/2012-08-12-08-53-51/2012-08-12-09-00-10/2012-08-13-07-27-08.html" TargetMode="External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hyperlink" Target="http://ticir.ir/ticir/index.php/2012-08-12-08-53-51/2012-08-13-11-06-38/2012-08-13-11-09-35/13-2012-08-12-08-21-44/2012-08-12-08-45-38.html" TargetMode="Externa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8136904" cy="2592288"/>
          </a:xfrm>
        </p:spPr>
        <p:txBody>
          <a:bodyPr/>
          <a:lstStyle/>
          <a:p>
            <a:r>
              <a:rPr lang="fa-IR" dirty="0" smtClean="0"/>
              <a:t>بسم الله الرحمن الرحیم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03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نگهدارنده مکان محتوا 3" descr="12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027081" y="332656"/>
            <a:ext cx="2464799" cy="2088000"/>
          </a:xfrm>
        </p:spPr>
      </p:pic>
      <p:pic>
        <p:nvPicPr>
          <p:cNvPr id="5" name="عکس 4" descr="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279" y="2420888"/>
            <a:ext cx="2360563" cy="2232000"/>
          </a:xfrm>
          <a:prstGeom prst="rect">
            <a:avLst/>
          </a:prstGeom>
        </p:spPr>
      </p:pic>
      <p:pic>
        <p:nvPicPr>
          <p:cNvPr id="6" name="عکس 5" descr="golmikh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1116" y="4653136"/>
            <a:ext cx="2460764" cy="2052000"/>
          </a:xfrm>
          <a:prstGeom prst="rect">
            <a:avLst/>
          </a:prstGeom>
        </p:spPr>
      </p:pic>
      <p:pic>
        <p:nvPicPr>
          <p:cNvPr id="7" name="عکس 6" descr="image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1103" y="1305288"/>
            <a:ext cx="5123345" cy="47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نگهدارنده مکان محتوا 4" descr="Print000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3725" t="76935" r="6472" b="17031"/>
          <a:stretch>
            <a:fillRect/>
          </a:stretch>
        </p:blipFill>
        <p:spPr>
          <a:xfrm>
            <a:off x="360480" y="620688"/>
            <a:ext cx="8532000" cy="720080"/>
          </a:xfrm>
        </p:spPr>
      </p:pic>
      <p:pic>
        <p:nvPicPr>
          <p:cNvPr id="6" name="نگهدارنده مکان محتوا 4" descr="Print0005.JPG"/>
          <p:cNvPicPr>
            <a:picLocks noChangeAspect="1"/>
          </p:cNvPicPr>
          <p:nvPr/>
        </p:nvPicPr>
        <p:blipFill>
          <a:blip r:embed="rId2" cstate="print"/>
          <a:srcRect l="65485" t="73918" r="12535" b="23065"/>
          <a:stretch>
            <a:fillRect/>
          </a:stretch>
        </p:blipFill>
        <p:spPr>
          <a:xfrm>
            <a:off x="6588224" y="116632"/>
            <a:ext cx="2088232" cy="360040"/>
          </a:xfrm>
          <a:prstGeom prst="rect">
            <a:avLst/>
          </a:prstGeom>
        </p:spPr>
      </p:pic>
      <p:pic>
        <p:nvPicPr>
          <p:cNvPr id="7" name="نگهدارنده مکان محتوا 4" descr="Print0005.JPG"/>
          <p:cNvPicPr>
            <a:picLocks noChangeAspect="1"/>
          </p:cNvPicPr>
          <p:nvPr/>
        </p:nvPicPr>
        <p:blipFill>
          <a:blip r:embed="rId2" cstate="print"/>
          <a:srcRect l="3725" t="88399" r="6472" b="2251"/>
          <a:stretch>
            <a:fillRect/>
          </a:stretch>
        </p:blipFill>
        <p:spPr>
          <a:xfrm>
            <a:off x="360480" y="1844824"/>
            <a:ext cx="8532000" cy="11158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64496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>
              <a:buClr>
                <a:srgbClr val="C00000"/>
              </a:buClr>
              <a:buSzPct val="79000"/>
              <a:buFont typeface="Wingdings" pitchFamily="2" charset="2"/>
              <a:buChar char="v"/>
            </a:pPr>
            <a:r>
              <a:rPr lang="fa-IR" dirty="0" smtClean="0"/>
              <a:t> </a:t>
            </a:r>
          </a:p>
          <a:p>
            <a:pPr algn="just" rtl="1">
              <a:buNone/>
            </a:pPr>
            <a:endParaRPr lang="en-US" dirty="0"/>
          </a:p>
        </p:txBody>
      </p:sp>
      <p:pic>
        <p:nvPicPr>
          <p:cNvPr id="10" name="نگهدارنده مکان محتوا 4" descr="Print0005.JPG"/>
          <p:cNvPicPr>
            <a:picLocks noChangeAspect="1"/>
          </p:cNvPicPr>
          <p:nvPr/>
        </p:nvPicPr>
        <p:blipFill>
          <a:blip r:embed="rId2" cstate="print"/>
          <a:srcRect l="74211" t="85986" r="14420" b="11601"/>
          <a:stretch>
            <a:fillRect/>
          </a:stretch>
        </p:blipFill>
        <p:spPr>
          <a:xfrm>
            <a:off x="7596336" y="1412776"/>
            <a:ext cx="1080120" cy="2880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64496" y="134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rtl="1">
              <a:buClr>
                <a:srgbClr val="C00000"/>
              </a:buClr>
              <a:buSzPct val="79000"/>
              <a:buFont typeface="+mj-lt"/>
              <a:buAutoNum type="arabicParenR"/>
            </a:pPr>
            <a:r>
              <a:rPr lang="fa-IR" dirty="0" smtClean="0"/>
              <a:t> </a:t>
            </a:r>
          </a:p>
          <a:p>
            <a:pPr algn="just" rtl="1">
              <a:buNone/>
            </a:pPr>
            <a:endParaRPr lang="en-US" dirty="0"/>
          </a:p>
        </p:txBody>
      </p:sp>
      <p:pic>
        <p:nvPicPr>
          <p:cNvPr id="12" name="عکس 11" descr="Print0006.JPG"/>
          <p:cNvPicPr>
            <a:picLocks noChangeAspect="1"/>
          </p:cNvPicPr>
          <p:nvPr/>
        </p:nvPicPr>
        <p:blipFill>
          <a:blip r:embed="rId3" cstate="print"/>
          <a:srcRect l="8391" t="6951" r="1599" b="81094"/>
          <a:stretch>
            <a:fillRect/>
          </a:stretch>
        </p:blipFill>
        <p:spPr>
          <a:xfrm>
            <a:off x="51639" y="2924944"/>
            <a:ext cx="8984857" cy="1476000"/>
          </a:xfrm>
          <a:prstGeom prst="rect">
            <a:avLst/>
          </a:prstGeom>
        </p:spPr>
      </p:pic>
      <p:pic>
        <p:nvPicPr>
          <p:cNvPr id="13" name="عکس 12" descr="f0184-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8218" y="4437112"/>
            <a:ext cx="2668238" cy="2268000"/>
          </a:xfrm>
          <a:prstGeom prst="rect">
            <a:avLst/>
          </a:prstGeom>
        </p:spPr>
      </p:pic>
      <p:pic>
        <p:nvPicPr>
          <p:cNvPr id="14" name="عکس 13" descr="cavity_wall_diagr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108276"/>
            <a:ext cx="2552700" cy="2705100"/>
          </a:xfrm>
          <a:prstGeom prst="rect">
            <a:avLst/>
          </a:prstGeom>
        </p:spPr>
      </p:pic>
      <p:pic>
        <p:nvPicPr>
          <p:cNvPr id="15" name="عکس 14" descr="Green-deal-on-insulation--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36136" y="4725144"/>
            <a:ext cx="3060000" cy="18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8784976" cy="6336704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endParaRPr lang="fa-IR" dirty="0" smtClean="0"/>
          </a:p>
          <a:p>
            <a:pPr algn="just" rtl="1">
              <a:buNone/>
            </a:pPr>
            <a:endParaRPr lang="en-US" dirty="0"/>
          </a:p>
        </p:txBody>
      </p:sp>
      <p:pic>
        <p:nvPicPr>
          <p:cNvPr id="4" name="عکس 3" descr="Print0006.JPG"/>
          <p:cNvPicPr>
            <a:picLocks noChangeAspect="1"/>
          </p:cNvPicPr>
          <p:nvPr/>
        </p:nvPicPr>
        <p:blipFill>
          <a:blip r:embed="rId2" cstate="print"/>
          <a:srcRect l="8391" t="18906" r="1599" b="69139"/>
          <a:stretch>
            <a:fillRect/>
          </a:stretch>
        </p:blipFill>
        <p:spPr>
          <a:xfrm>
            <a:off x="197800" y="44624"/>
            <a:ext cx="8766688" cy="1440160"/>
          </a:xfrm>
          <a:prstGeom prst="rect">
            <a:avLst/>
          </a:prstGeom>
        </p:spPr>
      </p:pic>
      <p:pic>
        <p:nvPicPr>
          <p:cNvPr id="5" name="عکس 4" descr="1-11.jpg"/>
          <p:cNvPicPr>
            <a:picLocks noChangeAspect="1"/>
          </p:cNvPicPr>
          <p:nvPr/>
        </p:nvPicPr>
        <p:blipFill>
          <a:blip r:embed="rId3" cstate="print"/>
          <a:srcRect l="6564" t="11151" r="5207" b="20600"/>
          <a:stretch>
            <a:fillRect/>
          </a:stretch>
        </p:blipFill>
        <p:spPr>
          <a:xfrm>
            <a:off x="4932040" y="1988840"/>
            <a:ext cx="4032448" cy="4536504"/>
          </a:xfrm>
          <a:prstGeom prst="rect">
            <a:avLst/>
          </a:prstGeom>
        </p:spPr>
      </p:pic>
      <p:pic>
        <p:nvPicPr>
          <p:cNvPr id="6" name="عکس 5" descr="2-11.jpg"/>
          <p:cNvPicPr>
            <a:picLocks noChangeAspect="1"/>
          </p:cNvPicPr>
          <p:nvPr/>
        </p:nvPicPr>
        <p:blipFill>
          <a:blip r:embed="rId4" cstate="print"/>
          <a:srcRect l="13851" t="3801" r="9835" b="20600"/>
          <a:stretch>
            <a:fillRect/>
          </a:stretch>
        </p:blipFill>
        <p:spPr>
          <a:xfrm>
            <a:off x="0" y="1484784"/>
            <a:ext cx="4426012" cy="5364000"/>
          </a:xfrm>
          <a:prstGeom prst="rect">
            <a:avLst/>
          </a:prstGeom>
        </p:spPr>
      </p:pic>
      <p:pic>
        <p:nvPicPr>
          <p:cNvPr id="7" name="عکس 6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2360" y="476672"/>
            <a:ext cx="1104900" cy="285750"/>
          </a:xfrm>
          <a:prstGeom prst="rect">
            <a:avLst/>
          </a:prstGeom>
        </p:spPr>
      </p:pic>
      <p:pic>
        <p:nvPicPr>
          <p:cNvPr id="8" name="عکس 7" descr="2.jpg"/>
          <p:cNvPicPr>
            <a:picLocks noChangeAspect="1"/>
          </p:cNvPicPr>
          <p:nvPr/>
        </p:nvPicPr>
        <p:blipFill>
          <a:blip r:embed="rId6" cstate="print"/>
          <a:srcRect l="37800"/>
          <a:stretch>
            <a:fillRect/>
          </a:stretch>
        </p:blipFill>
        <p:spPr>
          <a:xfrm>
            <a:off x="7812360" y="498004"/>
            <a:ext cx="355476" cy="26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عکس 7" descr="home-extension-walls-001.jpg"/>
          <p:cNvPicPr>
            <a:picLocks noChangeAspect="1"/>
          </p:cNvPicPr>
          <p:nvPr/>
        </p:nvPicPr>
        <p:blipFill>
          <a:blip r:embed="rId2" cstate="print"/>
          <a:srcRect r="17202"/>
          <a:stretch>
            <a:fillRect/>
          </a:stretch>
        </p:blipFill>
        <p:spPr>
          <a:xfrm>
            <a:off x="1274733" y="2132856"/>
            <a:ext cx="2505179" cy="3888432"/>
          </a:xfrm>
          <a:prstGeom prst="rect">
            <a:avLst/>
          </a:prstGeom>
        </p:spPr>
      </p:pic>
      <p:pic>
        <p:nvPicPr>
          <p:cNvPr id="6" name="نگهدارنده مکان محتوا 5" descr="Print0006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rcRect l="7268" t="30791" r="2615" b="54585"/>
          <a:stretch>
            <a:fillRect/>
          </a:stretch>
        </p:blipFill>
        <p:spPr>
          <a:xfrm>
            <a:off x="284901" y="261408"/>
            <a:ext cx="8535571" cy="1655424"/>
          </a:xfrm>
        </p:spPr>
      </p:pic>
      <p:pic>
        <p:nvPicPr>
          <p:cNvPr id="7" name="عکس 6" descr="1c.JPG"/>
          <p:cNvPicPr>
            <a:picLocks noChangeAspect="1"/>
          </p:cNvPicPr>
          <p:nvPr/>
        </p:nvPicPr>
        <p:blipFill>
          <a:blip r:embed="rId4" cstate="print"/>
          <a:srcRect r="11195"/>
          <a:stretch>
            <a:fillRect/>
          </a:stretch>
        </p:blipFill>
        <p:spPr>
          <a:xfrm>
            <a:off x="35504" y="2097296"/>
            <a:ext cx="1368144" cy="3996000"/>
          </a:xfrm>
          <a:prstGeom prst="rect">
            <a:avLst/>
          </a:prstGeom>
        </p:spPr>
      </p:pic>
      <p:pic>
        <p:nvPicPr>
          <p:cNvPr id="9" name="عکس 8" descr="Cavity_Trays_Type_E_cavity_tray_1.jpg"/>
          <p:cNvPicPr>
            <a:picLocks noChangeAspect="1"/>
          </p:cNvPicPr>
          <p:nvPr/>
        </p:nvPicPr>
        <p:blipFill>
          <a:blip r:embed="rId5" cstate="print"/>
          <a:srcRect b="5704"/>
          <a:stretch>
            <a:fillRect/>
          </a:stretch>
        </p:blipFill>
        <p:spPr>
          <a:xfrm>
            <a:off x="4930849" y="4509120"/>
            <a:ext cx="2953519" cy="2304000"/>
          </a:xfrm>
          <a:prstGeom prst="rect">
            <a:avLst/>
          </a:prstGeom>
        </p:spPr>
      </p:pic>
      <p:pic>
        <p:nvPicPr>
          <p:cNvPr id="11" name="عکس 10" descr="env_wall_1.gif"/>
          <p:cNvPicPr>
            <a:picLocks noChangeAspect="1"/>
          </p:cNvPicPr>
          <p:nvPr/>
        </p:nvPicPr>
        <p:blipFill>
          <a:blip r:embed="rId6" cstate="print"/>
          <a:srcRect r="24629"/>
          <a:stretch>
            <a:fillRect/>
          </a:stretch>
        </p:blipFill>
        <p:spPr>
          <a:xfrm>
            <a:off x="7380312" y="1988840"/>
            <a:ext cx="1512168" cy="2608200"/>
          </a:xfrm>
          <a:prstGeom prst="rect">
            <a:avLst/>
          </a:prstGeom>
        </p:spPr>
      </p:pic>
      <p:pic>
        <p:nvPicPr>
          <p:cNvPr id="12" name="عکس 11" descr="fig3-e.jpg"/>
          <p:cNvPicPr>
            <a:picLocks noChangeAspect="1"/>
          </p:cNvPicPr>
          <p:nvPr/>
        </p:nvPicPr>
        <p:blipFill>
          <a:blip r:embed="rId7" cstate="print"/>
          <a:srcRect l="15120" t="6167" r="10961" b="12104"/>
          <a:stretch>
            <a:fillRect/>
          </a:stretch>
        </p:blipFill>
        <p:spPr>
          <a:xfrm>
            <a:off x="3942724" y="1988840"/>
            <a:ext cx="3005540" cy="2591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نگهدارنده مکان محتوا 4" descr="Print0006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52932" t="60483" b="25020"/>
          <a:stretch>
            <a:fillRect/>
          </a:stretch>
        </p:blipFill>
        <p:spPr>
          <a:xfrm>
            <a:off x="4572000" y="548680"/>
            <a:ext cx="4536504" cy="1728192"/>
          </a:xfrm>
        </p:spPr>
      </p:pic>
      <p:pic>
        <p:nvPicPr>
          <p:cNvPr id="6" name="نگهدارنده مکان محتوا 4" descr="Print0006.JPG"/>
          <p:cNvPicPr>
            <a:picLocks noChangeAspect="1"/>
          </p:cNvPicPr>
          <p:nvPr/>
        </p:nvPicPr>
        <p:blipFill>
          <a:blip r:embed="rId2" cstate="print"/>
          <a:srcRect l="52932" t="57463" r="12701" b="39517"/>
          <a:stretch>
            <a:fillRect/>
          </a:stretch>
        </p:blipFill>
        <p:spPr>
          <a:xfrm>
            <a:off x="5004048" y="116632"/>
            <a:ext cx="3643200" cy="39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5976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>
              <a:buClr>
                <a:srgbClr val="C00000"/>
              </a:buClr>
              <a:buSzPct val="79000"/>
              <a:buFont typeface="Wingdings" pitchFamily="2" charset="2"/>
              <a:buChar char="v"/>
            </a:pPr>
            <a:r>
              <a:rPr lang="fa-IR" dirty="0" smtClean="0"/>
              <a:t> </a:t>
            </a:r>
          </a:p>
          <a:p>
            <a:pPr algn="just" rtl="1">
              <a:buNone/>
            </a:pPr>
            <a:endParaRPr lang="en-US" dirty="0"/>
          </a:p>
        </p:txBody>
      </p:sp>
      <p:pic>
        <p:nvPicPr>
          <p:cNvPr id="8" name="عکس 7" descr="Print0007.JPG"/>
          <p:cNvPicPr>
            <a:picLocks noChangeAspect="1"/>
          </p:cNvPicPr>
          <p:nvPr/>
        </p:nvPicPr>
        <p:blipFill>
          <a:blip r:embed="rId3" cstate="print"/>
          <a:srcRect l="2235" t="10100" r="7237" b="80450"/>
          <a:stretch>
            <a:fillRect/>
          </a:stretch>
        </p:blipFill>
        <p:spPr>
          <a:xfrm>
            <a:off x="179512" y="2708920"/>
            <a:ext cx="8748464" cy="1152128"/>
          </a:xfrm>
          <a:prstGeom prst="rect">
            <a:avLst/>
          </a:prstGeom>
        </p:spPr>
      </p:pic>
      <p:pic>
        <p:nvPicPr>
          <p:cNvPr id="9" name="عکس 8" descr="Print0007.JPG"/>
          <p:cNvPicPr>
            <a:picLocks noChangeAspect="1"/>
          </p:cNvPicPr>
          <p:nvPr/>
        </p:nvPicPr>
        <p:blipFill>
          <a:blip r:embed="rId3" cstate="print"/>
          <a:srcRect l="73098" t="8088" r="17574" b="89637"/>
          <a:stretch>
            <a:fillRect/>
          </a:stretch>
        </p:blipFill>
        <p:spPr>
          <a:xfrm>
            <a:off x="7668344" y="2420888"/>
            <a:ext cx="936104" cy="2880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55976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>
              <a:buClr>
                <a:srgbClr val="C00000"/>
              </a:buClr>
              <a:buSzPct val="79000"/>
              <a:buFont typeface="Wingdings" pitchFamily="2" charset="2"/>
              <a:buChar char="v"/>
            </a:pPr>
            <a:r>
              <a:rPr lang="fa-IR" dirty="0" smtClean="0"/>
              <a:t> </a:t>
            </a:r>
          </a:p>
          <a:p>
            <a:pPr algn="just" rtl="1">
              <a:buNone/>
            </a:pPr>
            <a:endParaRPr lang="en-US" dirty="0"/>
          </a:p>
        </p:txBody>
      </p:sp>
      <p:pic>
        <p:nvPicPr>
          <p:cNvPr id="12" name="عکس 11" descr="a_thermal_bridge02.jpg"/>
          <p:cNvPicPr>
            <a:picLocks noChangeAspect="1"/>
          </p:cNvPicPr>
          <p:nvPr/>
        </p:nvPicPr>
        <p:blipFill>
          <a:blip r:embed="rId4" cstate="print"/>
          <a:srcRect r="9092"/>
          <a:stretch>
            <a:fillRect/>
          </a:stretch>
        </p:blipFill>
        <p:spPr>
          <a:xfrm>
            <a:off x="3276032" y="3573016"/>
            <a:ext cx="1439984" cy="1584000"/>
          </a:xfrm>
          <a:prstGeom prst="rect">
            <a:avLst/>
          </a:prstGeom>
        </p:spPr>
      </p:pic>
      <p:pic>
        <p:nvPicPr>
          <p:cNvPr id="14" name="عکس 13" descr="epul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047118"/>
            <a:ext cx="2808312" cy="2477922"/>
          </a:xfrm>
          <a:prstGeom prst="rect">
            <a:avLst/>
          </a:prstGeom>
        </p:spPr>
      </p:pic>
      <p:pic>
        <p:nvPicPr>
          <p:cNvPr id="15" name="عکس 14" descr="letesitmenenergetika_1-k.jpg"/>
          <p:cNvPicPr>
            <a:picLocks noChangeAspect="1"/>
          </p:cNvPicPr>
          <p:nvPr/>
        </p:nvPicPr>
        <p:blipFill>
          <a:blip r:embed="rId6" cstate="print"/>
          <a:srcRect l="5906" r="8452"/>
          <a:stretch>
            <a:fillRect/>
          </a:stretch>
        </p:blipFill>
        <p:spPr>
          <a:xfrm>
            <a:off x="971600" y="4221088"/>
            <a:ext cx="2088232" cy="1944000"/>
          </a:xfrm>
          <a:prstGeom prst="rect">
            <a:avLst/>
          </a:prstGeom>
        </p:spPr>
      </p:pic>
      <p:pic>
        <p:nvPicPr>
          <p:cNvPr id="16" name="عکس 15" descr="Thermal-bridge-1_mediu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5256584"/>
            <a:ext cx="1368152" cy="15567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76056" y="1340768"/>
            <a:ext cx="37444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90872" y="116632"/>
            <a:ext cx="8229600" cy="504056"/>
          </a:xfrm>
        </p:spPr>
        <p:txBody>
          <a:bodyPr>
            <a:normAutofit/>
          </a:bodyPr>
          <a:lstStyle/>
          <a:p>
            <a:pPr marL="514350" indent="-514350" algn="just" rtl="1">
              <a:buClr>
                <a:srgbClr val="C00000"/>
              </a:buClr>
              <a:buSzPct val="99000"/>
              <a:buFont typeface="+mj-lt"/>
              <a:buAutoNum type="arabicParenR" startAt="2"/>
            </a:pPr>
            <a:r>
              <a:rPr lang="fa-IR" sz="2500" dirty="0" smtClean="0"/>
              <a:t>دیوارهای ساندویچی</a:t>
            </a:r>
            <a:endParaRPr lang="en-US" sz="2500" dirty="0"/>
          </a:p>
        </p:txBody>
      </p:sp>
      <p:pic>
        <p:nvPicPr>
          <p:cNvPr id="4" name="نگهدارنده مکان محتوا 3" descr="Print000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2622" t="25486" r="6538" b="65330"/>
          <a:stretch>
            <a:fillRect/>
          </a:stretch>
        </p:blipFill>
        <p:spPr>
          <a:xfrm>
            <a:off x="395536" y="620688"/>
            <a:ext cx="8208912" cy="1008000"/>
          </a:xfrm>
        </p:spPr>
      </p:pic>
      <p:sp>
        <p:nvSpPr>
          <p:cNvPr id="6" name="Rectangle 5"/>
          <p:cNvSpPr/>
          <p:nvPr/>
        </p:nvSpPr>
        <p:spPr>
          <a:xfrm>
            <a:off x="4843278" y="1573342"/>
            <a:ext cx="39051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Clr>
                <a:srgbClr val="C00000"/>
              </a:buClr>
              <a:buSzPct val="72000"/>
              <a:buFont typeface="Wingdings" pitchFamily="2" charset="2"/>
              <a:buChar char="v"/>
            </a:pPr>
            <a:r>
              <a:rPr lang="fa-IR" sz="2100" dirty="0" smtClean="0"/>
              <a:t> </a:t>
            </a:r>
            <a:r>
              <a:rPr lang="fa-IR" sz="2000" dirty="0" smtClean="0"/>
              <a:t>مزایای استفاده از پانلهای ساندویچی:</a:t>
            </a:r>
            <a:endParaRPr lang="en-US" sz="2000" dirty="0"/>
          </a:p>
        </p:txBody>
      </p:sp>
      <p:pic>
        <p:nvPicPr>
          <p:cNvPr id="7" name="عکس 6" descr="24.JPG"/>
          <p:cNvPicPr>
            <a:picLocks noChangeAspect="1"/>
          </p:cNvPicPr>
          <p:nvPr/>
        </p:nvPicPr>
        <p:blipFill>
          <a:blip r:embed="rId3" cstate="print"/>
          <a:srcRect l="46629" b="77834"/>
          <a:stretch>
            <a:fillRect/>
          </a:stretch>
        </p:blipFill>
        <p:spPr>
          <a:xfrm>
            <a:off x="1984759" y="2613478"/>
            <a:ext cx="6795163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کس 7" descr="2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t="41276" b="1488"/>
          <a:stretch>
            <a:fillRect/>
          </a:stretch>
        </p:blipFill>
        <p:spPr>
          <a:xfrm>
            <a:off x="-147451" y="1052736"/>
            <a:ext cx="9291451" cy="45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5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کس 4" descr="3-11.jpg"/>
          <p:cNvPicPr>
            <a:picLocks noChangeAspect="1"/>
          </p:cNvPicPr>
          <p:nvPr/>
        </p:nvPicPr>
        <p:blipFill>
          <a:blip r:embed="rId2" cstate="print"/>
          <a:srcRect l="2578" t="13106" r="4133" b="15350"/>
          <a:stretch>
            <a:fillRect/>
          </a:stretch>
        </p:blipFill>
        <p:spPr>
          <a:xfrm>
            <a:off x="35496" y="2313400"/>
            <a:ext cx="4547106" cy="4499976"/>
          </a:xfrm>
          <a:prstGeom prst="rect">
            <a:avLst/>
          </a:prstGeom>
        </p:spPr>
      </p:pic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424936" cy="6408712"/>
          </a:xfrm>
        </p:spPr>
        <p:txBody>
          <a:bodyPr>
            <a:normAutofit/>
          </a:bodyPr>
          <a:lstStyle/>
          <a:p>
            <a:pPr marL="493200" indent="-457200" algn="just" rtl="1">
              <a:spcBef>
                <a:spcPts val="0"/>
              </a:spcBef>
              <a:buClr>
                <a:srgbClr val="C00000"/>
              </a:buClr>
              <a:buSzPct val="72000"/>
              <a:buFont typeface="+mj-lt"/>
              <a:buAutoNum type="alphaUcPeriod"/>
            </a:pPr>
            <a:r>
              <a:rPr lang="fa-IR" sz="2200" dirty="0" smtClean="0"/>
              <a:t>  دیوار ساندویچی با پوشش بتنی:</a:t>
            </a:r>
          </a:p>
          <a:p>
            <a:pPr marL="36000" indent="0" algn="just" rtl="1">
              <a:spcBef>
                <a:spcPts val="0"/>
              </a:spcBef>
              <a:buClr>
                <a:srgbClr val="C00000"/>
              </a:buClr>
              <a:buSzPct val="72000"/>
              <a:buNone/>
            </a:pPr>
            <a:endParaRPr lang="en-US" sz="2200" dirty="0"/>
          </a:p>
        </p:txBody>
      </p:sp>
      <p:pic>
        <p:nvPicPr>
          <p:cNvPr id="4" name="عکس 3" descr="Print0007.JPG"/>
          <p:cNvPicPr>
            <a:picLocks noChangeAspect="1"/>
          </p:cNvPicPr>
          <p:nvPr/>
        </p:nvPicPr>
        <p:blipFill>
          <a:blip r:embed="rId3" cstate="print"/>
          <a:srcRect l="2312" t="39500" r="6286" b="45800"/>
          <a:stretch>
            <a:fillRect/>
          </a:stretch>
        </p:blipFill>
        <p:spPr>
          <a:xfrm>
            <a:off x="251521" y="692696"/>
            <a:ext cx="8568952" cy="1692000"/>
          </a:xfrm>
          <a:prstGeom prst="rect">
            <a:avLst/>
          </a:prstGeom>
        </p:spPr>
      </p:pic>
      <p:pic>
        <p:nvPicPr>
          <p:cNvPr id="6" name="عکس 5" descr="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764704"/>
            <a:ext cx="329538" cy="252000"/>
          </a:xfrm>
          <a:prstGeom prst="rect">
            <a:avLst/>
          </a:prstGeom>
        </p:spPr>
      </p:pic>
      <p:pic>
        <p:nvPicPr>
          <p:cNvPr id="7" name="عکس 6" descr="1.jpg"/>
          <p:cNvPicPr>
            <a:picLocks noChangeAspect="1"/>
          </p:cNvPicPr>
          <p:nvPr/>
        </p:nvPicPr>
        <p:blipFill>
          <a:blip r:embed="rId5" cstate="print"/>
          <a:srcRect t="9051" r="6412" b="3628"/>
          <a:stretch>
            <a:fillRect/>
          </a:stretch>
        </p:blipFill>
        <p:spPr>
          <a:xfrm>
            <a:off x="6527013" y="2636912"/>
            <a:ext cx="2509483" cy="1800000"/>
          </a:xfrm>
          <a:prstGeom prst="rect">
            <a:avLst/>
          </a:prstGeom>
        </p:spPr>
      </p:pic>
      <p:pic>
        <p:nvPicPr>
          <p:cNvPr id="8" name="عکس 7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9959" y="2636912"/>
            <a:ext cx="2010273" cy="3276000"/>
          </a:xfrm>
          <a:prstGeom prst="rect">
            <a:avLst/>
          </a:prstGeom>
        </p:spPr>
      </p:pic>
      <p:pic>
        <p:nvPicPr>
          <p:cNvPr id="9" name="عکس 8" descr="6.jpg"/>
          <p:cNvPicPr>
            <a:picLocks noChangeAspect="1"/>
          </p:cNvPicPr>
          <p:nvPr/>
        </p:nvPicPr>
        <p:blipFill>
          <a:blip r:embed="rId7" cstate="print"/>
          <a:srcRect t="9796" b="7473"/>
          <a:stretch>
            <a:fillRect/>
          </a:stretch>
        </p:blipFill>
        <p:spPr>
          <a:xfrm>
            <a:off x="6629294" y="4473360"/>
            <a:ext cx="1903146" cy="21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کس 4" descr="3-11.jpg"/>
          <p:cNvPicPr>
            <a:picLocks noChangeAspect="1"/>
          </p:cNvPicPr>
          <p:nvPr/>
        </p:nvPicPr>
        <p:blipFill>
          <a:blip r:embed="rId2" cstate="print"/>
          <a:srcRect l="2578" t="13106" r="4133" b="15350"/>
          <a:stretch>
            <a:fillRect/>
          </a:stretch>
        </p:blipFill>
        <p:spPr>
          <a:xfrm>
            <a:off x="35496" y="2204864"/>
            <a:ext cx="4680520" cy="4632007"/>
          </a:xfrm>
          <a:prstGeom prst="rect">
            <a:avLst/>
          </a:prstGeom>
        </p:spPr>
      </p:pic>
      <p:pic>
        <p:nvPicPr>
          <p:cNvPr id="8" name="عکس 7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73200"/>
            <a:ext cx="2016224" cy="2556000"/>
          </a:xfrm>
          <a:prstGeom prst="rect">
            <a:avLst/>
          </a:prstGeom>
        </p:spPr>
      </p:pic>
      <p:pic>
        <p:nvPicPr>
          <p:cNvPr id="10" name="نگهدارنده مکان محتوا 3" descr="Print0007.JPG"/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rcRect l="3592" t="54031" r="6493" b="25278"/>
          <a:stretch>
            <a:fillRect/>
          </a:stretch>
        </p:blipFill>
        <p:spPr>
          <a:xfrm>
            <a:off x="539552" y="188640"/>
            <a:ext cx="8424863" cy="2445899"/>
          </a:xfrm>
        </p:spPr>
      </p:pic>
      <p:pic>
        <p:nvPicPr>
          <p:cNvPr id="11" name="عکس 10" descr="5.jpg"/>
          <p:cNvPicPr>
            <a:picLocks noChangeAspect="1"/>
          </p:cNvPicPr>
          <p:nvPr/>
        </p:nvPicPr>
        <p:blipFill>
          <a:blip r:embed="rId5" cstate="print"/>
          <a:srcRect l="8872" r="-553" b="-12"/>
          <a:stretch>
            <a:fillRect/>
          </a:stretch>
        </p:blipFill>
        <p:spPr>
          <a:xfrm>
            <a:off x="6588224" y="2708920"/>
            <a:ext cx="2232248" cy="2520280"/>
          </a:xfrm>
          <a:prstGeom prst="rect">
            <a:avLst/>
          </a:prstGeom>
        </p:spPr>
      </p:pic>
      <p:pic>
        <p:nvPicPr>
          <p:cNvPr id="12" name="عکس 11" descr="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22776" y="5222701"/>
            <a:ext cx="2133600" cy="159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نگهدارنده مکان محتوا 5" descr="Print000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2007" t="75409" r="5660" b="3908"/>
          <a:stretch>
            <a:fillRect/>
          </a:stretch>
        </p:blipFill>
        <p:spPr>
          <a:xfrm>
            <a:off x="179512" y="224904"/>
            <a:ext cx="8712968" cy="234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2090402"/>
          </a:xfrm>
        </p:spPr>
        <p:txBody>
          <a:bodyPr/>
          <a:lstStyle/>
          <a:p>
            <a:r>
              <a:rPr lang="fa-IR" dirty="0" smtClean="0"/>
              <a:t>دانشجو:فاطمه زارعی </a:t>
            </a:r>
            <a:br>
              <a:rPr lang="fa-IR" dirty="0" smtClean="0"/>
            </a:br>
            <a:r>
              <a:rPr lang="fa-IR" dirty="0" smtClean="0"/>
              <a:t>مهسا امیری زاده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3645024"/>
            <a:ext cx="7772870" cy="2146176"/>
          </a:xfrm>
        </p:spPr>
        <p:txBody>
          <a:bodyPr/>
          <a:lstStyle/>
          <a:p>
            <a:r>
              <a:rPr lang="fa-IR" dirty="0" smtClean="0"/>
              <a:t>استاد ارجمند :مهندس بحیرایی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</p:spPr>
        <p:txBody>
          <a:bodyPr/>
          <a:lstStyle/>
          <a:p>
            <a:r>
              <a:rPr lang="en-US" sz="1200" dirty="0" smtClean="0"/>
              <a:t>Mohamad.roshanrai@gmail.com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79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568952" cy="6264696"/>
          </a:xfrm>
        </p:spPr>
        <p:txBody>
          <a:bodyPr>
            <a:normAutofit/>
          </a:bodyPr>
          <a:lstStyle/>
          <a:p>
            <a:pPr marL="324000" indent="-514350" algn="r" rtl="1">
              <a:spcBef>
                <a:spcPts val="0"/>
              </a:spcBef>
              <a:buFont typeface="+mj-lt"/>
              <a:buAutoNum type="romanLcPeriod"/>
            </a:pPr>
            <a:r>
              <a:rPr lang="fa-IR" sz="2200" dirty="0" smtClean="0"/>
              <a:t>روند تولید پانل:</a:t>
            </a:r>
          </a:p>
          <a:p>
            <a:pPr marL="457200" indent="-457200" algn="r" rtl="1">
              <a:buNone/>
            </a:pPr>
            <a:endParaRPr lang="en-US" sz="2200" dirty="0"/>
          </a:p>
        </p:txBody>
      </p:sp>
      <p:pic>
        <p:nvPicPr>
          <p:cNvPr id="4" name="عکس 3" descr="Print0008.JPG"/>
          <p:cNvPicPr>
            <a:picLocks noChangeAspect="1"/>
          </p:cNvPicPr>
          <p:nvPr/>
        </p:nvPicPr>
        <p:blipFill>
          <a:blip r:embed="rId2" cstate="print"/>
          <a:srcRect l="7849" t="81500" r="3201"/>
          <a:stretch>
            <a:fillRect/>
          </a:stretch>
        </p:blipFill>
        <p:spPr>
          <a:xfrm>
            <a:off x="35496" y="692696"/>
            <a:ext cx="9050653" cy="241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24936" cy="6264696"/>
          </a:xfrm>
        </p:spPr>
        <p:txBody>
          <a:bodyPr>
            <a:normAutofit/>
          </a:bodyPr>
          <a:lstStyle/>
          <a:p>
            <a:pPr marL="514350" indent="-514350" algn="just" rtl="1">
              <a:buFont typeface="+mj-lt"/>
              <a:buAutoNum type="romanLcPeriod" startAt="3"/>
            </a:pPr>
            <a:r>
              <a:rPr lang="fa-IR" sz="2200" dirty="0" smtClean="0"/>
              <a:t>نصب پانل های دیوار و اتصالات:</a:t>
            </a:r>
          </a:p>
          <a:p>
            <a:pPr marL="457200" indent="-457200" algn="just" rtl="1">
              <a:buNone/>
            </a:pPr>
            <a:endParaRPr lang="en-US" sz="2200" dirty="0"/>
          </a:p>
        </p:txBody>
      </p:sp>
      <p:pic>
        <p:nvPicPr>
          <p:cNvPr id="4" name="عکس 3" descr="6-11.jpg"/>
          <p:cNvPicPr>
            <a:picLocks noChangeAspect="1"/>
          </p:cNvPicPr>
          <p:nvPr/>
        </p:nvPicPr>
        <p:blipFill>
          <a:blip r:embed="rId2" cstate="print"/>
          <a:srcRect l="4299" t="8001" r="4299" b="34250"/>
          <a:stretch>
            <a:fillRect/>
          </a:stretch>
        </p:blipFill>
        <p:spPr>
          <a:xfrm>
            <a:off x="251520" y="2492896"/>
            <a:ext cx="4896544" cy="3960440"/>
          </a:xfrm>
          <a:prstGeom prst="rect">
            <a:avLst/>
          </a:prstGeom>
        </p:spPr>
      </p:pic>
      <p:pic>
        <p:nvPicPr>
          <p:cNvPr id="5" name="عکس 4" descr="6-11.jpg"/>
          <p:cNvPicPr>
            <a:picLocks noChangeAspect="1"/>
          </p:cNvPicPr>
          <p:nvPr/>
        </p:nvPicPr>
        <p:blipFill>
          <a:blip r:embed="rId3" cstate="print"/>
          <a:srcRect l="51344" t="89899" r="21773" b="4851"/>
          <a:stretch>
            <a:fillRect/>
          </a:stretch>
        </p:blipFill>
        <p:spPr>
          <a:xfrm>
            <a:off x="1475864" y="6345376"/>
            <a:ext cx="1872000" cy="468000"/>
          </a:xfrm>
          <a:prstGeom prst="rect">
            <a:avLst/>
          </a:prstGeom>
        </p:spPr>
      </p:pic>
      <p:pic>
        <p:nvPicPr>
          <p:cNvPr id="6" name="عکس 5" descr="Print0009.JPG"/>
          <p:cNvPicPr>
            <a:picLocks noChangeAspect="1"/>
          </p:cNvPicPr>
          <p:nvPr/>
        </p:nvPicPr>
        <p:blipFill>
          <a:blip r:embed="rId4" cstate="print"/>
          <a:srcRect l="4501" t="21650" r="8200" b="73100"/>
          <a:stretch>
            <a:fillRect/>
          </a:stretch>
        </p:blipFill>
        <p:spPr>
          <a:xfrm>
            <a:off x="179512" y="764704"/>
            <a:ext cx="8640960" cy="648000"/>
          </a:xfrm>
          <a:prstGeom prst="rect">
            <a:avLst/>
          </a:prstGeom>
        </p:spPr>
      </p:pic>
      <p:pic>
        <p:nvPicPr>
          <p:cNvPr id="7" name="عکس 6" descr="I.JPG"/>
          <p:cNvPicPr>
            <a:picLocks noChangeAspect="1"/>
          </p:cNvPicPr>
          <p:nvPr/>
        </p:nvPicPr>
        <p:blipFill>
          <a:blip r:embed="rId5" cstate="print"/>
          <a:srcRect l="31960" t="20002" r="24399"/>
          <a:stretch>
            <a:fillRect/>
          </a:stretch>
        </p:blipFill>
        <p:spPr>
          <a:xfrm>
            <a:off x="6156176" y="1196784"/>
            <a:ext cx="432060" cy="2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نگهدارنده مکان محتوا 3" descr="Print0009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4273" t="27230" r="8829" b="67629"/>
          <a:stretch>
            <a:fillRect/>
          </a:stretch>
        </p:blipFill>
        <p:spPr>
          <a:xfrm>
            <a:off x="323528" y="404664"/>
            <a:ext cx="8568952" cy="648072"/>
          </a:xfrm>
        </p:spPr>
      </p:pic>
      <p:pic>
        <p:nvPicPr>
          <p:cNvPr id="7" name="عکس 6" descr="I.JPG"/>
          <p:cNvPicPr>
            <a:picLocks noChangeAspect="1"/>
          </p:cNvPicPr>
          <p:nvPr/>
        </p:nvPicPr>
        <p:blipFill>
          <a:blip r:embed="rId3" cstate="print"/>
          <a:srcRect l="12123"/>
          <a:stretch>
            <a:fillRect/>
          </a:stretch>
        </p:blipFill>
        <p:spPr>
          <a:xfrm>
            <a:off x="1331640" y="332656"/>
            <a:ext cx="1152128" cy="396000"/>
          </a:xfrm>
          <a:prstGeom prst="rect">
            <a:avLst/>
          </a:prstGeom>
        </p:spPr>
      </p:pic>
      <p:pic>
        <p:nvPicPr>
          <p:cNvPr id="8" name="عکس 7" descr="7-11.jpg"/>
          <p:cNvPicPr>
            <a:picLocks noChangeAspect="1"/>
          </p:cNvPicPr>
          <p:nvPr/>
        </p:nvPicPr>
        <p:blipFill>
          <a:blip r:embed="rId4" cstate="print"/>
          <a:srcRect l="3811" t="8001" r="3815" b="34250"/>
          <a:stretch>
            <a:fillRect/>
          </a:stretch>
        </p:blipFill>
        <p:spPr>
          <a:xfrm>
            <a:off x="179512" y="1844824"/>
            <a:ext cx="4320480" cy="4320480"/>
          </a:xfrm>
          <a:prstGeom prst="rect">
            <a:avLst/>
          </a:prstGeom>
        </p:spPr>
      </p:pic>
      <p:pic>
        <p:nvPicPr>
          <p:cNvPr id="9" name="عکس 8" descr="7-11.jpg"/>
          <p:cNvPicPr>
            <a:picLocks noChangeAspect="1"/>
          </p:cNvPicPr>
          <p:nvPr/>
        </p:nvPicPr>
        <p:blipFill>
          <a:blip r:embed="rId5" cstate="print"/>
          <a:srcRect l="48901" t="88849" r="11706" b="5901"/>
          <a:stretch>
            <a:fillRect/>
          </a:stretch>
        </p:blipFill>
        <p:spPr>
          <a:xfrm>
            <a:off x="899592" y="6165304"/>
            <a:ext cx="2714400" cy="468000"/>
          </a:xfrm>
          <a:prstGeom prst="rect">
            <a:avLst/>
          </a:prstGeom>
        </p:spPr>
      </p:pic>
      <p:pic>
        <p:nvPicPr>
          <p:cNvPr id="10" name="عکس 9" descr="8-11.jpg"/>
          <p:cNvPicPr>
            <a:picLocks noChangeAspect="1"/>
          </p:cNvPicPr>
          <p:nvPr/>
        </p:nvPicPr>
        <p:blipFill>
          <a:blip r:embed="rId6" cstate="print"/>
          <a:srcRect l="50000" t="89900" r="11048" b="5900"/>
          <a:stretch>
            <a:fillRect/>
          </a:stretch>
        </p:blipFill>
        <p:spPr>
          <a:xfrm>
            <a:off x="5580112" y="6417376"/>
            <a:ext cx="2871000" cy="396000"/>
          </a:xfrm>
          <a:prstGeom prst="rect">
            <a:avLst/>
          </a:prstGeom>
        </p:spPr>
      </p:pic>
      <p:pic>
        <p:nvPicPr>
          <p:cNvPr id="11" name="عکس 10" descr="8-11.jpg"/>
          <p:cNvPicPr>
            <a:picLocks noChangeAspect="1"/>
          </p:cNvPicPr>
          <p:nvPr/>
        </p:nvPicPr>
        <p:blipFill>
          <a:blip r:embed="rId7" cstate="print"/>
          <a:srcRect l="7018" t="2751" r="8361" b="16400"/>
          <a:stretch>
            <a:fillRect/>
          </a:stretch>
        </p:blipFill>
        <p:spPr>
          <a:xfrm>
            <a:off x="4709940" y="1165316"/>
            <a:ext cx="4326556" cy="52880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مهندس صابری        </a:t>
            </a:r>
            <a:r>
              <a:rPr lang="en-US" smtClean="0"/>
              <a:t>www.Saberimit.blogfa.com 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کس 4" descr="10-11.jpg"/>
          <p:cNvPicPr>
            <a:picLocks noChangeAspect="1"/>
          </p:cNvPicPr>
          <p:nvPr/>
        </p:nvPicPr>
        <p:blipFill>
          <a:blip r:embed="rId2" cstate="print"/>
          <a:srcRect l="4075" t="3150" r="3556" b="16001"/>
          <a:stretch>
            <a:fillRect/>
          </a:stretch>
        </p:blipFill>
        <p:spPr>
          <a:xfrm>
            <a:off x="4716016" y="1412776"/>
            <a:ext cx="4392488" cy="5400032"/>
          </a:xfrm>
          <a:prstGeom prst="rect">
            <a:avLst/>
          </a:prstGeom>
        </p:spPr>
      </p:pic>
      <p:pic>
        <p:nvPicPr>
          <p:cNvPr id="4" name="نگهدارنده مکان محتوا 3" descr="9-11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rcRect l="9395" t="15116" r="3255" b="19769"/>
          <a:stretch>
            <a:fillRect/>
          </a:stretch>
        </p:blipFill>
        <p:spPr>
          <a:xfrm>
            <a:off x="27366" y="1628800"/>
            <a:ext cx="5048690" cy="4968552"/>
          </a:xfrm>
        </p:spPr>
      </p:pic>
      <p:pic>
        <p:nvPicPr>
          <p:cNvPr id="6" name="عکس 5" descr="10-11.jpg"/>
          <p:cNvPicPr>
            <a:picLocks noChangeAspect="1"/>
          </p:cNvPicPr>
          <p:nvPr/>
        </p:nvPicPr>
        <p:blipFill>
          <a:blip r:embed="rId4" cstate="print"/>
          <a:srcRect l="51618" t="89834" r="19856" b="6388"/>
          <a:stretch>
            <a:fillRect/>
          </a:stretch>
        </p:blipFill>
        <p:spPr>
          <a:xfrm>
            <a:off x="1108705" y="6453336"/>
            <a:ext cx="2311167" cy="396000"/>
          </a:xfrm>
          <a:prstGeom prst="rect">
            <a:avLst/>
          </a:prstGeom>
        </p:spPr>
      </p:pic>
      <p:pic>
        <p:nvPicPr>
          <p:cNvPr id="7" name="عکس 6" descr="Print0009.JPG"/>
          <p:cNvPicPr>
            <a:picLocks noChangeAspect="1"/>
          </p:cNvPicPr>
          <p:nvPr/>
        </p:nvPicPr>
        <p:blipFill>
          <a:blip r:embed="rId5" cstate="print"/>
          <a:srcRect l="4173" t="32150" r="9411" b="62600"/>
          <a:stretch>
            <a:fillRect/>
          </a:stretch>
        </p:blipFill>
        <p:spPr>
          <a:xfrm>
            <a:off x="323528" y="188640"/>
            <a:ext cx="8553600" cy="648000"/>
          </a:xfrm>
          <a:prstGeom prst="rect">
            <a:avLst/>
          </a:prstGeom>
        </p:spPr>
      </p:pic>
      <p:pic>
        <p:nvPicPr>
          <p:cNvPr id="9" name="عکس 8" descr="I.JPG"/>
          <p:cNvPicPr>
            <a:picLocks noChangeAspect="1"/>
          </p:cNvPicPr>
          <p:nvPr/>
        </p:nvPicPr>
        <p:blipFill>
          <a:blip r:embed="rId6" cstate="print"/>
          <a:srcRect l="12123"/>
          <a:stretch>
            <a:fillRect/>
          </a:stretch>
        </p:blipFill>
        <p:spPr>
          <a:xfrm>
            <a:off x="5396819" y="476672"/>
            <a:ext cx="1047389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کس 3" descr="11-11.jpg"/>
          <p:cNvPicPr>
            <a:picLocks noChangeAspect="1"/>
          </p:cNvPicPr>
          <p:nvPr/>
        </p:nvPicPr>
        <p:blipFill>
          <a:blip r:embed="rId2" cstate="print"/>
          <a:srcRect l="4001" t="8001" r="4001" b="31573"/>
          <a:stretch>
            <a:fillRect/>
          </a:stretch>
        </p:blipFill>
        <p:spPr>
          <a:xfrm>
            <a:off x="899592" y="873376"/>
            <a:ext cx="7419111" cy="5940000"/>
          </a:xfrm>
          <a:prstGeom prst="rect">
            <a:avLst/>
          </a:prstGeom>
        </p:spPr>
      </p:pic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96944" cy="6120680"/>
          </a:xfrm>
        </p:spPr>
        <p:txBody>
          <a:bodyPr/>
          <a:lstStyle/>
          <a:p>
            <a:pPr algn="just" rtl="1">
              <a:buSzPct val="80000"/>
              <a:buFont typeface="Wingdings" pitchFamily="2" charset="2"/>
              <a:buChar char="v"/>
            </a:pPr>
            <a:r>
              <a:rPr lang="fa-IR" sz="2200" dirty="0" smtClean="0"/>
              <a:t>از پانلهای ساندویچی می توان به عنوان دیوارهای جدا کننده بین فضا ها و سرویس ها مطابق شکل زیر استفاده کرد.</a:t>
            </a:r>
          </a:p>
          <a:p>
            <a:pPr algn="just" rtl="1">
              <a:buNone/>
            </a:pPr>
            <a:endParaRPr lang="en-US" dirty="0"/>
          </a:p>
        </p:txBody>
      </p:sp>
      <p:pic>
        <p:nvPicPr>
          <p:cNvPr id="6" name="عکس 5" descr="11-11.jpg"/>
          <p:cNvPicPr>
            <a:picLocks noChangeAspect="1"/>
          </p:cNvPicPr>
          <p:nvPr/>
        </p:nvPicPr>
        <p:blipFill>
          <a:blip r:embed="rId3" cstate="print"/>
          <a:srcRect l="52764" t="87799" r="18825" b="4851"/>
          <a:stretch>
            <a:fillRect/>
          </a:stretch>
        </p:blipFill>
        <p:spPr>
          <a:xfrm>
            <a:off x="611560" y="5949280"/>
            <a:ext cx="2160000" cy="7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>
          <a:xfrm>
            <a:off x="107504" y="216024"/>
            <a:ext cx="8892480" cy="6453336"/>
          </a:xfrm>
        </p:spPr>
        <p:txBody>
          <a:bodyPr>
            <a:normAutofit/>
          </a:bodyPr>
          <a:lstStyle/>
          <a:p>
            <a:pPr marL="514350" indent="-514350" algn="just" rtl="1">
              <a:buFont typeface="+mj-lt"/>
              <a:buAutoNum type="romanLcPeriod" startAt="4"/>
            </a:pPr>
            <a:r>
              <a:rPr lang="fa-IR" sz="2400" dirty="0" smtClean="0"/>
              <a:t>اجرای اتصالات بازشوها:</a:t>
            </a:r>
          </a:p>
          <a:p>
            <a:pPr algn="just" rtl="1">
              <a:buNone/>
            </a:pPr>
            <a:endParaRPr lang="en-US" sz="2200" dirty="0"/>
          </a:p>
        </p:txBody>
      </p:sp>
      <p:pic>
        <p:nvPicPr>
          <p:cNvPr id="4" name="عکس 3" descr="Print0010.JPG"/>
          <p:cNvPicPr>
            <a:picLocks noChangeAspect="1"/>
          </p:cNvPicPr>
          <p:nvPr/>
        </p:nvPicPr>
        <p:blipFill>
          <a:blip r:embed="rId2" cstate="print"/>
          <a:srcRect l="9364" t="83600" r="4285" b="10100"/>
          <a:stretch>
            <a:fillRect/>
          </a:stretch>
        </p:blipFill>
        <p:spPr>
          <a:xfrm>
            <a:off x="107504" y="692696"/>
            <a:ext cx="8855987" cy="936104"/>
          </a:xfrm>
          <a:prstGeom prst="rect">
            <a:avLst/>
          </a:prstGeom>
        </p:spPr>
      </p:pic>
      <p:pic>
        <p:nvPicPr>
          <p:cNvPr id="5" name="عکس 4" descr="I.JPG"/>
          <p:cNvPicPr>
            <a:picLocks noChangeAspect="1"/>
          </p:cNvPicPr>
          <p:nvPr/>
        </p:nvPicPr>
        <p:blipFill>
          <a:blip r:embed="rId3" cstate="print"/>
          <a:srcRect l="31960" t="20002" r="24399"/>
          <a:stretch>
            <a:fillRect/>
          </a:stretch>
        </p:blipFill>
        <p:spPr>
          <a:xfrm>
            <a:off x="3275856" y="836712"/>
            <a:ext cx="504056" cy="335991"/>
          </a:xfrm>
          <a:prstGeom prst="rect">
            <a:avLst/>
          </a:prstGeom>
        </p:spPr>
      </p:pic>
      <p:pic>
        <p:nvPicPr>
          <p:cNvPr id="6" name="عکس 5" descr="13-11.jpg"/>
          <p:cNvPicPr>
            <a:picLocks noChangeAspect="1"/>
          </p:cNvPicPr>
          <p:nvPr/>
        </p:nvPicPr>
        <p:blipFill>
          <a:blip r:embed="rId4" cstate="print"/>
          <a:srcRect l="4046" t="9051" r="4255" b="26900"/>
          <a:stretch>
            <a:fillRect/>
          </a:stretch>
        </p:blipFill>
        <p:spPr>
          <a:xfrm>
            <a:off x="251520" y="1772816"/>
            <a:ext cx="4735476" cy="4248000"/>
          </a:xfrm>
          <a:prstGeom prst="rect">
            <a:avLst/>
          </a:prstGeom>
        </p:spPr>
      </p:pic>
      <p:pic>
        <p:nvPicPr>
          <p:cNvPr id="7" name="عکس 6" descr="13-11.jpg"/>
          <p:cNvPicPr>
            <a:picLocks noChangeAspect="1"/>
          </p:cNvPicPr>
          <p:nvPr/>
        </p:nvPicPr>
        <p:blipFill>
          <a:blip r:embed="rId5" cstate="print"/>
          <a:srcRect l="51349" t="87800" r="14938" b="5900"/>
          <a:stretch>
            <a:fillRect/>
          </a:stretch>
        </p:blipFill>
        <p:spPr>
          <a:xfrm>
            <a:off x="2267744" y="6093368"/>
            <a:ext cx="2700000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640960" cy="6192688"/>
          </a:xfrm>
        </p:spPr>
        <p:txBody>
          <a:bodyPr>
            <a:normAutofit/>
          </a:bodyPr>
          <a:lstStyle/>
          <a:p>
            <a:pPr marL="514350" indent="-514350" algn="just" rtl="1">
              <a:buFont typeface="+mj-lt"/>
              <a:buAutoNum type="romanLcPeriod" startAt="5"/>
            </a:pPr>
            <a:r>
              <a:rPr lang="fa-IR" sz="2200" dirty="0" smtClean="0"/>
              <a:t>اجرای نصب لوله های تاسیسات و الکتریکی:</a:t>
            </a:r>
          </a:p>
        </p:txBody>
      </p:sp>
      <p:pic>
        <p:nvPicPr>
          <p:cNvPr id="4" name="عکس 3" descr="Print0011.JPG"/>
          <p:cNvPicPr>
            <a:picLocks noChangeAspect="1"/>
          </p:cNvPicPr>
          <p:nvPr/>
        </p:nvPicPr>
        <p:blipFill>
          <a:blip r:embed="rId2" cstate="print"/>
          <a:srcRect l="1508" t="50000" r="6896" b="43700"/>
          <a:stretch>
            <a:fillRect/>
          </a:stretch>
        </p:blipFill>
        <p:spPr>
          <a:xfrm>
            <a:off x="60496" y="692696"/>
            <a:ext cx="8976000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90872" y="-27384"/>
            <a:ext cx="8229600" cy="706090"/>
          </a:xfrm>
        </p:spPr>
        <p:txBody>
          <a:bodyPr>
            <a:normAutofit/>
          </a:bodyPr>
          <a:lstStyle/>
          <a:p>
            <a:pPr marL="514350" indent="-514350" algn="just" rtl="1">
              <a:buFont typeface="+mj-lt"/>
              <a:buAutoNum type="romanLcPeriod" startAt="6"/>
            </a:pPr>
            <a:r>
              <a:rPr lang="fa-IR" sz="2400" dirty="0" smtClean="0"/>
              <a:t>نماسازی:</a:t>
            </a:r>
            <a:endParaRPr lang="en-US" sz="2400" dirty="0"/>
          </a:p>
        </p:txBody>
      </p:sp>
      <p:pic>
        <p:nvPicPr>
          <p:cNvPr id="4" name="نگهدارنده مکان محتوا 3" descr="Print001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2432" t="61726" r="6935" b="30955"/>
          <a:stretch>
            <a:fillRect/>
          </a:stretch>
        </p:blipFill>
        <p:spPr>
          <a:xfrm>
            <a:off x="107504" y="476672"/>
            <a:ext cx="8856984" cy="1008008"/>
          </a:xfrm>
          <a:prstGeom prst="rect">
            <a:avLst/>
          </a:prstGeom>
        </p:spPr>
      </p:pic>
      <p:pic>
        <p:nvPicPr>
          <p:cNvPr id="5" name="عکس 4" descr="I.JPG"/>
          <p:cNvPicPr>
            <a:picLocks noChangeAspect="1"/>
          </p:cNvPicPr>
          <p:nvPr/>
        </p:nvPicPr>
        <p:blipFill>
          <a:blip r:embed="rId3" cstate="print"/>
          <a:srcRect l="31960" t="20002" r="24399"/>
          <a:stretch>
            <a:fillRect/>
          </a:stretch>
        </p:blipFill>
        <p:spPr>
          <a:xfrm>
            <a:off x="3491880" y="980728"/>
            <a:ext cx="504056" cy="335991"/>
          </a:xfrm>
          <a:prstGeom prst="rect">
            <a:avLst/>
          </a:prstGeom>
        </p:spPr>
      </p:pic>
      <p:pic>
        <p:nvPicPr>
          <p:cNvPr id="6" name="عکس 5" descr="14-11.jpg"/>
          <p:cNvPicPr>
            <a:picLocks noChangeAspect="1"/>
          </p:cNvPicPr>
          <p:nvPr/>
        </p:nvPicPr>
        <p:blipFill>
          <a:blip r:embed="rId4" cstate="print"/>
          <a:srcRect l="6788" t="11249" r="8172" b="28339"/>
          <a:stretch>
            <a:fillRect/>
          </a:stretch>
        </p:blipFill>
        <p:spPr>
          <a:xfrm>
            <a:off x="35497" y="1268760"/>
            <a:ext cx="6120680" cy="55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62880" y="-13394"/>
            <a:ext cx="8229600" cy="562074"/>
          </a:xfrm>
        </p:spPr>
        <p:txBody>
          <a:bodyPr>
            <a:normAutofit/>
          </a:bodyPr>
          <a:lstStyle/>
          <a:p>
            <a:pPr marL="457200" indent="-457200" algn="just" rtl="1">
              <a:buFont typeface="+mj-lt"/>
              <a:buAutoNum type="alphaUcPeriod" startAt="2"/>
            </a:pPr>
            <a:r>
              <a:rPr lang="fa-IR" sz="2400" dirty="0" smtClean="0"/>
              <a:t>دیوار ساندویچی با پوشش ورق فرم دار فلزی:</a:t>
            </a:r>
            <a:endParaRPr lang="en-US" sz="2400" dirty="0"/>
          </a:p>
        </p:txBody>
      </p:sp>
      <p:pic>
        <p:nvPicPr>
          <p:cNvPr id="4" name="نگهدارنده مکان محتوا 3" descr="Print001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2239" t="73818" r="5574"/>
          <a:stretch>
            <a:fillRect/>
          </a:stretch>
        </p:blipFill>
        <p:spPr>
          <a:xfrm>
            <a:off x="107504" y="621072"/>
            <a:ext cx="8928992" cy="3528008"/>
          </a:xfrm>
          <a:prstGeom prst="rect">
            <a:avLst/>
          </a:prstGeom>
        </p:spPr>
      </p:pic>
      <p:pic>
        <p:nvPicPr>
          <p:cNvPr id="5" name="عکس 4" descr="15-11.jpg"/>
          <p:cNvPicPr>
            <a:picLocks noChangeAspect="1"/>
          </p:cNvPicPr>
          <p:nvPr/>
        </p:nvPicPr>
        <p:blipFill>
          <a:blip r:embed="rId3" cstate="print"/>
          <a:srcRect l="16235" t="4851" r="21039" b="17850"/>
          <a:stretch>
            <a:fillRect/>
          </a:stretch>
        </p:blipFill>
        <p:spPr>
          <a:xfrm>
            <a:off x="179512" y="3645024"/>
            <a:ext cx="3672408" cy="3204000"/>
          </a:xfrm>
          <a:prstGeom prst="rect">
            <a:avLst/>
          </a:prstGeom>
        </p:spPr>
      </p:pic>
      <p:pic>
        <p:nvPicPr>
          <p:cNvPr id="6" name="عکس 5" descr="I.JPG"/>
          <p:cNvPicPr>
            <a:picLocks noChangeAspect="1"/>
          </p:cNvPicPr>
          <p:nvPr/>
        </p:nvPicPr>
        <p:blipFill>
          <a:blip r:embed="rId4" cstate="print"/>
          <a:srcRect l="31960" t="20002" r="24399"/>
          <a:stretch>
            <a:fillRect/>
          </a:stretch>
        </p:blipFill>
        <p:spPr>
          <a:xfrm>
            <a:off x="2627784" y="3212976"/>
            <a:ext cx="504056" cy="335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کس 4" descr="16-11.jpg"/>
          <p:cNvPicPr>
            <a:picLocks noChangeAspect="1"/>
          </p:cNvPicPr>
          <p:nvPr/>
        </p:nvPicPr>
        <p:blipFill>
          <a:blip r:embed="rId2" cstate="print"/>
          <a:srcRect l="8734" t="12201" r="12727" b="23750"/>
          <a:stretch>
            <a:fillRect/>
          </a:stretch>
        </p:blipFill>
        <p:spPr>
          <a:xfrm>
            <a:off x="179512" y="3789040"/>
            <a:ext cx="3888432" cy="3024336"/>
          </a:xfrm>
          <a:prstGeom prst="rect">
            <a:avLst/>
          </a:prstGeom>
        </p:spPr>
      </p:pic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>
          <a:xfrm>
            <a:off x="251520" y="0"/>
            <a:ext cx="8640960" cy="6525344"/>
          </a:xfrm>
        </p:spPr>
        <p:txBody>
          <a:bodyPr>
            <a:normAutofit/>
          </a:bodyPr>
          <a:lstStyle/>
          <a:p>
            <a:pPr marL="457200" indent="-457200" algn="just" rtl="1">
              <a:buFont typeface="+mj-lt"/>
              <a:buAutoNum type="alphaUcPeriod" startAt="3"/>
            </a:pPr>
            <a:r>
              <a:rPr lang="fa-IR" sz="2400" dirty="0" smtClean="0"/>
              <a:t>دیوار ساندویچی با پوشش ورق گچی روکش دار:</a:t>
            </a:r>
          </a:p>
          <a:p>
            <a:pPr marL="457200" indent="-457200" algn="just" rtl="1">
              <a:buNone/>
            </a:pPr>
            <a:endParaRPr lang="en-US" sz="2400" dirty="0"/>
          </a:p>
        </p:txBody>
      </p:sp>
      <p:pic>
        <p:nvPicPr>
          <p:cNvPr id="4" name="عکس 3" descr="Print0012.JPG"/>
          <p:cNvPicPr>
            <a:picLocks noChangeAspect="1"/>
          </p:cNvPicPr>
          <p:nvPr/>
        </p:nvPicPr>
        <p:blipFill>
          <a:blip r:embed="rId3" cstate="print"/>
          <a:srcRect l="6015" t="73100" r="3350"/>
          <a:stretch>
            <a:fillRect/>
          </a:stretch>
        </p:blipFill>
        <p:spPr>
          <a:xfrm>
            <a:off x="107505" y="441032"/>
            <a:ext cx="8856983" cy="3276000"/>
          </a:xfrm>
          <a:prstGeom prst="rect">
            <a:avLst/>
          </a:prstGeom>
        </p:spPr>
      </p:pic>
      <p:pic>
        <p:nvPicPr>
          <p:cNvPr id="6" name="عکس 5" descr="Print0013.JPG"/>
          <p:cNvPicPr>
            <a:picLocks noChangeAspect="1"/>
          </p:cNvPicPr>
          <p:nvPr/>
        </p:nvPicPr>
        <p:blipFill>
          <a:blip r:embed="rId4" cstate="print"/>
          <a:srcRect l="2602" t="7609" r="8389" b="89899"/>
          <a:stretch>
            <a:fillRect/>
          </a:stretch>
        </p:blipFill>
        <p:spPr>
          <a:xfrm>
            <a:off x="161128" y="3537064"/>
            <a:ext cx="8803360" cy="323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کس 2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402954"/>
            <a:ext cx="8134350" cy="19621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</p:spPr>
        <p:txBody>
          <a:bodyPr/>
          <a:lstStyle/>
          <a:p>
            <a:r>
              <a:rPr lang="en-US" sz="1400" dirty="0" smtClean="0"/>
              <a:t>Mohamad.roshanrai@gmail.com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58808" cy="6264696"/>
          </a:xfrm>
        </p:spPr>
        <p:txBody>
          <a:bodyPr>
            <a:normAutofit/>
          </a:bodyPr>
          <a:lstStyle/>
          <a:p>
            <a:pPr marL="457200" indent="-457200" algn="just" rtl="1">
              <a:buFont typeface="+mj-lt"/>
              <a:buAutoNum type="alphaUcPeriod" startAt="4"/>
            </a:pPr>
            <a:r>
              <a:rPr lang="fa-IR" sz="2400" dirty="0" smtClean="0"/>
              <a:t>دیوار ساندویچی با پوشش ورق سیمانی:</a:t>
            </a:r>
          </a:p>
          <a:p>
            <a:pPr marL="457200" indent="-457200" algn="just" rtl="1">
              <a:buNone/>
            </a:pP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427984" y="3140968"/>
            <a:ext cx="4520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buFont typeface="+mj-lt"/>
              <a:buAutoNum type="alphaUcPeriod" startAt="5"/>
            </a:pPr>
            <a:r>
              <a:rPr lang="fa-IR" sz="2400" dirty="0" smtClean="0"/>
              <a:t>دیوار ساندویچی با پوشش ورق </a:t>
            </a:r>
            <a:r>
              <a:rPr lang="en-US" sz="2400" dirty="0" smtClean="0"/>
              <a:t>PVC</a:t>
            </a:r>
            <a:r>
              <a:rPr lang="fa-IR" dirty="0" smtClean="0"/>
              <a:t>:</a:t>
            </a:r>
          </a:p>
        </p:txBody>
      </p:sp>
      <p:pic>
        <p:nvPicPr>
          <p:cNvPr id="8" name="عکس 7" descr="Print0014.JPG"/>
          <p:cNvPicPr>
            <a:picLocks noChangeAspect="1"/>
          </p:cNvPicPr>
          <p:nvPr/>
        </p:nvPicPr>
        <p:blipFill>
          <a:blip r:embed="rId2" cstate="print"/>
          <a:srcRect l="10118" t="10500" r="2447" b="77950"/>
          <a:stretch>
            <a:fillRect/>
          </a:stretch>
        </p:blipFill>
        <p:spPr>
          <a:xfrm>
            <a:off x="177282" y="872912"/>
            <a:ext cx="8859214" cy="1980024"/>
          </a:xfrm>
          <a:prstGeom prst="rect">
            <a:avLst/>
          </a:prstGeom>
        </p:spPr>
      </p:pic>
      <p:pic>
        <p:nvPicPr>
          <p:cNvPr id="9" name="عکس 8" descr="Print0015.JPG"/>
          <p:cNvPicPr>
            <a:picLocks noChangeAspect="1"/>
          </p:cNvPicPr>
          <p:nvPr/>
        </p:nvPicPr>
        <p:blipFill>
          <a:blip r:embed="rId3" cstate="print"/>
          <a:srcRect l="4053" t="68900" r="5423" b="24800"/>
          <a:stretch>
            <a:fillRect/>
          </a:stretch>
        </p:blipFill>
        <p:spPr>
          <a:xfrm>
            <a:off x="179512" y="3717032"/>
            <a:ext cx="8784976" cy="82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کس 3" descr="18-11.jpg"/>
          <p:cNvPicPr>
            <a:picLocks noChangeAspect="1"/>
          </p:cNvPicPr>
          <p:nvPr/>
        </p:nvPicPr>
        <p:blipFill>
          <a:blip r:embed="rId2" cstate="print"/>
          <a:srcRect l="8727" t="3801" r="3904" b="21650"/>
          <a:stretch>
            <a:fillRect/>
          </a:stretch>
        </p:blipFill>
        <p:spPr>
          <a:xfrm>
            <a:off x="5227" y="0"/>
            <a:ext cx="4710789" cy="5912664"/>
          </a:xfrm>
          <a:prstGeom prst="rect">
            <a:avLst/>
          </a:prstGeom>
        </p:spPr>
      </p:pic>
      <p:pic>
        <p:nvPicPr>
          <p:cNvPr id="5" name="عکس 4" descr="19-11.jpg"/>
          <p:cNvPicPr>
            <a:picLocks noChangeAspect="1"/>
          </p:cNvPicPr>
          <p:nvPr/>
        </p:nvPicPr>
        <p:blipFill>
          <a:blip r:embed="rId3" cstate="print"/>
          <a:srcRect l="9426" t="4200" r="12472" b="19151"/>
          <a:stretch>
            <a:fillRect/>
          </a:stretch>
        </p:blipFill>
        <p:spPr>
          <a:xfrm>
            <a:off x="4738820" y="0"/>
            <a:ext cx="4369684" cy="5985232"/>
          </a:xfrm>
          <a:prstGeom prst="rect">
            <a:avLst/>
          </a:prstGeom>
        </p:spPr>
      </p:pic>
      <p:pic>
        <p:nvPicPr>
          <p:cNvPr id="7" name="عکس 6" descr="Print0014.JPG"/>
          <p:cNvPicPr>
            <a:picLocks noChangeAspect="1"/>
          </p:cNvPicPr>
          <p:nvPr/>
        </p:nvPicPr>
        <p:blipFill>
          <a:blip r:embed="rId4" cstate="print"/>
          <a:srcRect l="21761" t="22700" r="35234" b="74150"/>
          <a:stretch>
            <a:fillRect/>
          </a:stretch>
        </p:blipFill>
        <p:spPr>
          <a:xfrm>
            <a:off x="2267744" y="6237312"/>
            <a:ext cx="4824536" cy="43204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536" y="2348880"/>
            <a:ext cx="5544616" cy="3424107"/>
          </a:xfrm>
        </p:spPr>
        <p:txBody>
          <a:bodyPr>
            <a:normAutofit/>
          </a:bodyPr>
          <a:lstStyle/>
          <a:p>
            <a:r>
              <a:rPr lang="fa-IR" sz="9600" dirty="0" smtClean="0"/>
              <a:t>پایان</a:t>
            </a: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 smtClean="0"/>
              <a:t>Mohamad.roshanrai@gmail.com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8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نگهدارنده مکان محتوا 3" descr="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1943" r="1564" b="7291"/>
          <a:stretch>
            <a:fillRect/>
          </a:stretch>
        </p:blipFill>
        <p:spPr>
          <a:xfrm>
            <a:off x="179512" y="116632"/>
            <a:ext cx="8821488" cy="45365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نگهدارنده مکان محتوا 3" descr="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67544" y="2055118"/>
            <a:ext cx="8367886" cy="1157858"/>
          </a:xfrm>
        </p:spPr>
      </p:pic>
      <p:pic>
        <p:nvPicPr>
          <p:cNvPr id="5" name="عکس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3307060"/>
            <a:ext cx="3352800" cy="1562100"/>
          </a:xfrm>
          <a:prstGeom prst="rect">
            <a:avLst/>
          </a:prstGeom>
        </p:spPr>
      </p:pic>
      <p:pic>
        <p:nvPicPr>
          <p:cNvPr id="6" name="عکس 5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5053930"/>
            <a:ext cx="6248400" cy="895350"/>
          </a:xfrm>
          <a:prstGeom prst="rect">
            <a:avLst/>
          </a:prstGeom>
        </p:spPr>
      </p:pic>
      <p:pic>
        <p:nvPicPr>
          <p:cNvPr id="8" name="عکس 7" descr="3.JPG"/>
          <p:cNvPicPr>
            <a:picLocks noChangeAspect="1"/>
          </p:cNvPicPr>
          <p:nvPr/>
        </p:nvPicPr>
        <p:blipFill>
          <a:blip r:embed="rId5" cstate="print"/>
          <a:srcRect l="1190"/>
          <a:stretch>
            <a:fillRect/>
          </a:stretch>
        </p:blipFill>
        <p:spPr>
          <a:xfrm>
            <a:off x="107504" y="620688"/>
            <a:ext cx="8856984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عکس 21" descr="245.jpg"/>
          <p:cNvPicPr>
            <a:picLocks noChangeAspect="1"/>
          </p:cNvPicPr>
          <p:nvPr/>
        </p:nvPicPr>
        <p:blipFill>
          <a:blip r:embed="rId2" cstate="print"/>
          <a:srcRect t="15870" r="24743"/>
          <a:stretch>
            <a:fillRect/>
          </a:stretch>
        </p:blipFill>
        <p:spPr>
          <a:xfrm>
            <a:off x="7030483" y="2780928"/>
            <a:ext cx="2078021" cy="1656184"/>
          </a:xfrm>
          <a:prstGeom prst="rect">
            <a:avLst/>
          </a:prstGeom>
        </p:spPr>
      </p:pic>
      <p:pic>
        <p:nvPicPr>
          <p:cNvPr id="18" name="عکس 17" descr="115.JPG"/>
          <p:cNvPicPr>
            <a:picLocks noChangeAspect="1"/>
          </p:cNvPicPr>
          <p:nvPr/>
        </p:nvPicPr>
        <p:blipFill>
          <a:blip r:embed="rId3" cstate="print"/>
          <a:srcRect b="4907"/>
          <a:stretch>
            <a:fillRect/>
          </a:stretch>
        </p:blipFill>
        <p:spPr>
          <a:xfrm>
            <a:off x="4499992" y="2780928"/>
            <a:ext cx="1982955" cy="2016224"/>
          </a:xfrm>
          <a:prstGeom prst="rect">
            <a:avLst/>
          </a:prstGeom>
        </p:spPr>
      </p:pic>
      <p:pic>
        <p:nvPicPr>
          <p:cNvPr id="7" name="عکس 6" descr="p sh.JPG"/>
          <p:cNvPicPr>
            <a:picLocks noChangeAspect="1"/>
          </p:cNvPicPr>
          <p:nvPr/>
        </p:nvPicPr>
        <p:blipFill>
          <a:blip r:embed="rId4" cstate="print"/>
          <a:srcRect l="17597" r="17985"/>
          <a:stretch>
            <a:fillRect/>
          </a:stretch>
        </p:blipFill>
        <p:spPr>
          <a:xfrm>
            <a:off x="35496" y="2708920"/>
            <a:ext cx="1728192" cy="2160240"/>
          </a:xfrm>
          <a:prstGeom prst="rect">
            <a:avLst/>
          </a:prstGeom>
        </p:spPr>
      </p:pic>
      <p:pic>
        <p:nvPicPr>
          <p:cNvPr id="11" name="عکس 10" descr="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2781144"/>
            <a:ext cx="2495989" cy="1871992"/>
          </a:xfrm>
          <a:prstGeom prst="rect">
            <a:avLst/>
          </a:prstGeom>
        </p:spPr>
      </p:pic>
      <p:pic>
        <p:nvPicPr>
          <p:cNvPr id="8" name="عکس 7" descr="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0432" y="260648"/>
            <a:ext cx="2430000" cy="360000"/>
          </a:xfrm>
          <a:prstGeom prst="rect">
            <a:avLst/>
          </a:prstGeom>
        </p:spPr>
      </p:pic>
      <p:pic>
        <p:nvPicPr>
          <p:cNvPr id="9" name="عکس 8" descr="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96448" y="332656"/>
            <a:ext cx="108000" cy="144000"/>
          </a:xfrm>
          <a:prstGeom prst="rect">
            <a:avLst/>
          </a:prstGeom>
        </p:spPr>
      </p:pic>
      <p:pic>
        <p:nvPicPr>
          <p:cNvPr id="10" name="عکس 9" descr="10.JPG"/>
          <p:cNvPicPr>
            <a:picLocks noChangeAspect="1"/>
          </p:cNvPicPr>
          <p:nvPr/>
        </p:nvPicPr>
        <p:blipFill>
          <a:blip r:embed="rId8" cstate="print"/>
          <a:srcRect b="26009"/>
          <a:stretch>
            <a:fillRect/>
          </a:stretch>
        </p:blipFill>
        <p:spPr>
          <a:xfrm>
            <a:off x="323529" y="764704"/>
            <a:ext cx="8352928" cy="10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844824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dirty="0" smtClean="0"/>
              <a:t>ساختار فیبری و متخلل این گونه از عایق ها، در مقابل رطوبت و نفوذ بخار و آب، مقاومت کمی از خود نشان می دهد و خاصیت عایق بودن آن نیز نسبت به رطوبت حساس بوده و با نفوذ رطوبت و بخار آب به درون عایق، از مقاومت حرارتی کاسته می شود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364" y="260648"/>
            <a:ext cx="2253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dirty="0" smtClean="0">
                <a:hlinkClick r:id="rId9" action="ppaction://hlinkfile"/>
              </a:rPr>
              <a:t>عایق های پشم معدنی</a:t>
            </a:r>
            <a:r>
              <a:rPr lang="fa-IR" sz="2000" dirty="0" smtClean="0"/>
              <a:t> </a:t>
            </a:r>
            <a:endParaRPr lang="en-US" sz="2000" dirty="0"/>
          </a:p>
        </p:txBody>
      </p:sp>
      <p:pic>
        <p:nvPicPr>
          <p:cNvPr id="12" name="عکس 11" descr="1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564904"/>
            <a:ext cx="1872208" cy="264312"/>
          </a:xfrm>
          <a:prstGeom prst="rect">
            <a:avLst/>
          </a:prstGeom>
        </p:spPr>
      </p:pic>
      <p:pic>
        <p:nvPicPr>
          <p:cNvPr id="13" name="عکس 12" descr="112.JPG"/>
          <p:cNvPicPr>
            <a:picLocks noChangeAspect="1"/>
          </p:cNvPicPr>
          <p:nvPr/>
        </p:nvPicPr>
        <p:blipFill>
          <a:blip r:embed="rId11" cstate="print"/>
          <a:srcRect t="13022" r="6976" b="4805"/>
          <a:stretch>
            <a:fillRect/>
          </a:stretch>
        </p:blipFill>
        <p:spPr>
          <a:xfrm>
            <a:off x="35496" y="4941168"/>
            <a:ext cx="2496267" cy="1872000"/>
          </a:xfrm>
          <a:prstGeom prst="rect">
            <a:avLst/>
          </a:prstGeom>
        </p:spPr>
      </p:pic>
      <p:pic>
        <p:nvPicPr>
          <p:cNvPr id="14" name="عکس 13" descr="112.JPG"/>
          <p:cNvPicPr>
            <a:picLocks noChangeAspect="1"/>
          </p:cNvPicPr>
          <p:nvPr/>
        </p:nvPicPr>
        <p:blipFill>
          <a:blip r:embed="rId11" cstate="print"/>
          <a:srcRect l="47684" b="95195"/>
          <a:stretch>
            <a:fillRect/>
          </a:stretch>
        </p:blipFill>
        <p:spPr>
          <a:xfrm>
            <a:off x="0" y="4797152"/>
            <a:ext cx="2522663" cy="173300"/>
          </a:xfrm>
          <a:prstGeom prst="rect">
            <a:avLst/>
          </a:prstGeom>
        </p:spPr>
      </p:pic>
      <p:pic>
        <p:nvPicPr>
          <p:cNvPr id="15" name="عکس 14" descr="113.JPG"/>
          <p:cNvPicPr>
            <a:picLocks noChangeAspect="1"/>
          </p:cNvPicPr>
          <p:nvPr/>
        </p:nvPicPr>
        <p:blipFill>
          <a:blip r:embed="rId12" cstate="print"/>
          <a:srcRect t="8762"/>
          <a:stretch>
            <a:fillRect/>
          </a:stretch>
        </p:blipFill>
        <p:spPr>
          <a:xfrm>
            <a:off x="2555776" y="4968552"/>
            <a:ext cx="2797577" cy="1844824"/>
          </a:xfrm>
          <a:prstGeom prst="rect">
            <a:avLst/>
          </a:prstGeom>
        </p:spPr>
      </p:pic>
      <p:pic>
        <p:nvPicPr>
          <p:cNvPr id="17" name="عکس 16" descr="1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70552" y="3429024"/>
            <a:ext cx="669600" cy="216000"/>
          </a:xfrm>
          <a:prstGeom prst="rect">
            <a:avLst/>
          </a:prstGeom>
        </p:spPr>
      </p:pic>
      <p:pic>
        <p:nvPicPr>
          <p:cNvPr id="19" name="عکس 18" descr="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08106" y="5193376"/>
            <a:ext cx="3635893" cy="1620000"/>
          </a:xfrm>
          <a:prstGeom prst="rect">
            <a:avLst/>
          </a:prstGeom>
        </p:spPr>
      </p:pic>
      <p:pic>
        <p:nvPicPr>
          <p:cNvPr id="20" name="عکس 19" descr="9.jpg"/>
          <p:cNvPicPr>
            <a:picLocks noChangeAspect="1"/>
          </p:cNvPicPr>
          <p:nvPr/>
        </p:nvPicPr>
        <p:blipFill>
          <a:blip r:embed="rId15" cstate="print"/>
          <a:srcRect l="15876" r="18097" b="23687"/>
          <a:stretch>
            <a:fillRect/>
          </a:stretch>
        </p:blipFill>
        <p:spPr>
          <a:xfrm>
            <a:off x="6156176" y="2780928"/>
            <a:ext cx="893930" cy="720000"/>
          </a:xfrm>
          <a:prstGeom prst="rect">
            <a:avLst/>
          </a:prstGeom>
        </p:spPr>
      </p:pic>
      <p:pic>
        <p:nvPicPr>
          <p:cNvPr id="23" name="عکس 22" descr="Main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228184" y="4365104"/>
            <a:ext cx="1584176" cy="864000"/>
          </a:xfrm>
          <a:prstGeom prst="rect">
            <a:avLst/>
          </a:prstGeom>
        </p:spPr>
      </p:pic>
      <p:pic>
        <p:nvPicPr>
          <p:cNvPr id="24" name="عکس 23" descr="p3.png"/>
          <p:cNvPicPr>
            <a:picLocks noChangeAspect="1"/>
          </p:cNvPicPr>
          <p:nvPr/>
        </p:nvPicPr>
        <p:blipFill>
          <a:blip r:embed="rId17" cstate="print"/>
          <a:srcRect r="12535"/>
          <a:stretch>
            <a:fillRect/>
          </a:stretch>
        </p:blipFill>
        <p:spPr>
          <a:xfrm>
            <a:off x="7812360" y="4365104"/>
            <a:ext cx="1331640" cy="864096"/>
          </a:xfrm>
          <a:prstGeom prst="rect">
            <a:avLst/>
          </a:prstGeom>
        </p:spPr>
      </p:pic>
      <p:pic>
        <p:nvPicPr>
          <p:cNvPr id="16" name="عکس 15" descr="113.JPG"/>
          <p:cNvPicPr>
            <a:picLocks noChangeAspect="1"/>
          </p:cNvPicPr>
          <p:nvPr/>
        </p:nvPicPr>
        <p:blipFill>
          <a:blip r:embed="rId12" cstate="print"/>
          <a:srcRect l="57447" b="93016"/>
          <a:stretch>
            <a:fillRect/>
          </a:stretch>
        </p:blipFill>
        <p:spPr>
          <a:xfrm>
            <a:off x="2915816" y="4797152"/>
            <a:ext cx="2232248" cy="255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PRAY 12"/>
          <p:cNvPicPr>
            <a:picLocks noChangeAspect="1" noChangeArrowheads="1"/>
          </p:cNvPicPr>
          <p:nvPr/>
        </p:nvPicPr>
        <p:blipFill>
          <a:blip r:embed="rId2" cstate="print"/>
          <a:srcRect l="9809" t="12299" r="9994" b="11743"/>
          <a:stretch>
            <a:fillRect/>
          </a:stretch>
        </p:blipFill>
        <p:spPr>
          <a:xfrm>
            <a:off x="4355976" y="2204864"/>
            <a:ext cx="3116297" cy="1692000"/>
          </a:xfrm>
          <a:prstGeom prst="rect">
            <a:avLst/>
          </a:prstGeom>
          <a:noFill/>
        </p:spPr>
      </p:pic>
      <p:pic>
        <p:nvPicPr>
          <p:cNvPr id="5" name="عکس 4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7480" y="332656"/>
            <a:ext cx="135000" cy="180000"/>
          </a:xfrm>
          <a:prstGeom prst="rect">
            <a:avLst/>
          </a:prstGeom>
        </p:spPr>
      </p:pic>
      <p:pic>
        <p:nvPicPr>
          <p:cNvPr id="6" name="نگهدارنده مکان محتوا 3" descr="12.JPG"/>
          <p:cNvPicPr>
            <a:picLocks noChangeAspect="1"/>
          </p:cNvPicPr>
          <p:nvPr/>
        </p:nvPicPr>
        <p:blipFill>
          <a:blip r:embed="rId4" cstate="print"/>
          <a:srcRect l="22105" t="16955" b="61486"/>
          <a:stretch>
            <a:fillRect/>
          </a:stretch>
        </p:blipFill>
        <p:spPr>
          <a:xfrm>
            <a:off x="732186" y="872840"/>
            <a:ext cx="8016278" cy="111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28184" y="292586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000" b="1" dirty="0" smtClean="0"/>
              <a:t>اسفنج پلي يورتان: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34201" y="292586"/>
            <a:ext cx="2437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dirty="0" smtClean="0">
                <a:hlinkClick r:id="rId5" action="ppaction://hlinkfile"/>
              </a:rPr>
              <a:t>عایق های پایه شیمیایی</a:t>
            </a:r>
            <a:r>
              <a:rPr lang="fa-IR" sz="2000" dirty="0" smtClean="0"/>
              <a:t> </a:t>
            </a:r>
            <a:endParaRPr lang="en-US" sz="2000" dirty="0"/>
          </a:p>
        </p:txBody>
      </p:sp>
      <p:pic>
        <p:nvPicPr>
          <p:cNvPr id="11" name="Picture 3" descr="polyurethane-block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856592" y="2637048"/>
            <a:ext cx="2355368" cy="1224000"/>
          </a:xfrm>
          <a:noFill/>
          <a:ln>
            <a:solidFill>
              <a:srgbClr val="003366"/>
            </a:solidFill>
          </a:ln>
        </p:spPr>
      </p:pic>
      <p:pic>
        <p:nvPicPr>
          <p:cNvPr id="13" name="عکس 12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7480" y="4185104"/>
            <a:ext cx="135000" cy="180000"/>
          </a:xfrm>
          <a:prstGeom prst="rect">
            <a:avLst/>
          </a:prstGeom>
        </p:spPr>
      </p:pic>
      <p:pic>
        <p:nvPicPr>
          <p:cNvPr id="14" name="نگهدارنده مکان محتوا 7" descr="12.JPG"/>
          <p:cNvPicPr>
            <a:picLocks noChangeAspect="1"/>
          </p:cNvPicPr>
          <p:nvPr/>
        </p:nvPicPr>
        <p:blipFill>
          <a:blip r:embed="rId4" cstate="print"/>
          <a:srcRect l="85673" t="44117" b="46305"/>
          <a:stretch>
            <a:fillRect/>
          </a:stretch>
        </p:blipFill>
        <p:spPr>
          <a:xfrm>
            <a:off x="7236296" y="4005064"/>
            <a:ext cx="1493205" cy="504056"/>
          </a:xfrm>
          <a:prstGeom prst="rect">
            <a:avLst/>
          </a:prstGeom>
        </p:spPr>
      </p:pic>
      <p:pic>
        <p:nvPicPr>
          <p:cNvPr id="15" name="عکس 14" descr="12.JPG"/>
          <p:cNvPicPr>
            <a:picLocks noChangeAspect="1"/>
          </p:cNvPicPr>
          <p:nvPr/>
        </p:nvPicPr>
        <p:blipFill>
          <a:blip r:embed="rId4" cstate="print"/>
          <a:srcRect l="1637" t="62935" b="5175"/>
          <a:stretch>
            <a:fillRect/>
          </a:stretch>
        </p:blipFill>
        <p:spPr>
          <a:xfrm>
            <a:off x="107504" y="4617328"/>
            <a:ext cx="8856984" cy="183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steel nail &amp; plastic washer -2"/>
          <p:cNvPicPr>
            <a:picLocks noChangeAspect="1" noChangeArrowheads="1"/>
          </p:cNvPicPr>
          <p:nvPr/>
        </p:nvPicPr>
        <p:blipFill>
          <a:blip r:embed="rId2" cstate="print"/>
          <a:srcRect l="18900" t="14700" r="14951" b="24401"/>
          <a:stretch>
            <a:fillRect/>
          </a:stretch>
        </p:blipFill>
        <p:spPr bwMode="auto">
          <a:xfrm>
            <a:off x="6804248" y="692696"/>
            <a:ext cx="2033378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usages"/>
          <p:cNvPicPr>
            <a:picLocks noChangeAspect="1" noChangeArrowheads="1"/>
          </p:cNvPicPr>
          <p:nvPr/>
        </p:nvPicPr>
        <p:blipFill>
          <a:blip r:embed="rId3" cstate="print"/>
          <a:srcRect l="3217" t="10374" r="3677" b="9609"/>
          <a:stretch>
            <a:fillRect/>
          </a:stretch>
        </p:blipFill>
        <p:spPr bwMode="auto">
          <a:xfrm>
            <a:off x="35496" y="17680"/>
            <a:ext cx="5400600" cy="3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ScannedImage-35"/>
          <p:cNvPicPr>
            <a:picLocks noChangeAspect="1" noChangeArrowheads="1"/>
          </p:cNvPicPr>
          <p:nvPr/>
        </p:nvPicPr>
        <p:blipFill>
          <a:blip r:embed="rId4" cstate="print"/>
          <a:srcRect l="41884" t="14173" r="9051" b="20877"/>
          <a:stretch>
            <a:fillRect/>
          </a:stretch>
        </p:blipFill>
        <p:spPr bwMode="auto">
          <a:xfrm>
            <a:off x="5441744" y="3284984"/>
            <a:ext cx="366676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plastic nail assembly-2"/>
          <p:cNvPicPr>
            <a:picLocks noChangeAspect="1" noChangeArrowheads="1"/>
          </p:cNvPicPr>
          <p:nvPr/>
        </p:nvPicPr>
        <p:blipFill>
          <a:blip r:embed="rId5" cstate="print"/>
          <a:srcRect t="9193" b="20624"/>
          <a:stretch>
            <a:fillRect/>
          </a:stretch>
        </p:blipFill>
        <p:spPr bwMode="auto">
          <a:xfrm>
            <a:off x="5765256" y="1844952"/>
            <a:ext cx="1903088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عکس 7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5024"/>
            <a:ext cx="5364088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نگهدارنده مکان محتوا 2" descr="1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90549" y="764704"/>
            <a:ext cx="8071981" cy="5328592"/>
          </a:xfrm>
        </p:spPr>
      </p:pic>
      <p:sp>
        <p:nvSpPr>
          <p:cNvPr id="4" name="Rectangle 3"/>
          <p:cNvSpPr/>
          <p:nvPr/>
        </p:nvSpPr>
        <p:spPr>
          <a:xfrm>
            <a:off x="1043608" y="1340768"/>
            <a:ext cx="74168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 smtClean="0"/>
              <a:t>ميعان وقتي رخ مي دهد كه دماي بخار به كمتر از دماي اشباع برسد.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1439</TotalTime>
  <Words>199</Words>
  <Application>Microsoft Office PowerPoint</Application>
  <PresentationFormat>On-screen Show (4:3)</PresentationFormat>
  <Paragraphs>31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Droplet</vt:lpstr>
      <vt:lpstr>بسم الله الرحمن الرحیم </vt:lpstr>
      <vt:lpstr>دانشجو:فاطمه زارعی  مهسا امیری زاده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دیوارهای ساندویچی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نماسازی:</vt:lpstr>
      <vt:lpstr>دیوار ساندویچی با پوشش ورق فرم دار فلزی:</vt:lpstr>
      <vt:lpstr>PowerPoint Presentation</vt:lpstr>
      <vt:lpstr>PowerPoint Presentation</vt:lpstr>
      <vt:lpstr>PowerPoint Presentation</vt:lpstr>
      <vt:lpstr>PowerPoint Presentation</vt:lpstr>
    </vt:vector>
  </TitlesOfParts>
  <Company>PARANDCO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عایق بندی حرارتی</dc:title>
  <dc:creator>Archt. Amir Ali</dc:creator>
  <cp:lastModifiedBy>minab.data</cp:lastModifiedBy>
  <cp:revision>162</cp:revision>
  <dcterms:created xsi:type="dcterms:W3CDTF">2013-04-01T17:22:52Z</dcterms:created>
  <dcterms:modified xsi:type="dcterms:W3CDTF">2015-05-17T18:54:25Z</dcterms:modified>
</cp:coreProperties>
</file>