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32" r:id="rId2"/>
    <p:sldMasterId id="2147483777" r:id="rId3"/>
  </p:sldMasterIdLst>
  <p:notesMasterIdLst>
    <p:notesMasterId r:id="rId16"/>
  </p:notesMasterIdLst>
  <p:handoutMasterIdLst>
    <p:handoutMasterId r:id="rId17"/>
  </p:handoutMasterIdLst>
  <p:sldIdLst>
    <p:sldId id="256" r:id="rId4"/>
    <p:sldId id="392" r:id="rId5"/>
    <p:sldId id="393" r:id="rId6"/>
    <p:sldId id="394" r:id="rId7"/>
    <p:sldId id="374" r:id="rId8"/>
    <p:sldId id="391" r:id="rId9"/>
    <p:sldId id="397" r:id="rId10"/>
    <p:sldId id="398" r:id="rId11"/>
    <p:sldId id="399" r:id="rId12"/>
    <p:sldId id="400" r:id="rId13"/>
    <p:sldId id="386" r:id="rId14"/>
    <p:sldId id="388" r:id="rId15"/>
  </p:sldIdLst>
  <p:sldSz cx="9144000" cy="6858000" type="screen4x3"/>
  <p:notesSz cx="7099300" cy="1023461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  <p:cmAuthor id="1" name="4sharifzadeh" initials="4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aximized" horzBarState="maximized">
    <p:restoredLeft sz="65385" autoAdjust="0"/>
    <p:restoredTop sz="86477" autoAdjust="0"/>
  </p:normalViewPr>
  <p:slideViewPr>
    <p:cSldViewPr>
      <p:cViewPr>
        <p:scale>
          <a:sx n="75" d="100"/>
          <a:sy n="75" d="100"/>
        </p:scale>
        <p:origin x="-111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43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16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AB3D62-029A-4827-9480-4508C119C91C}" type="datetimeFigureOut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BE222F-EB2A-40B9-B5DA-4F2093BE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EAAA2-8DB3-4683-B13E-BF9F51752E65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053F2-9E7B-445D-99B4-A694084F90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5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053F2-9E7B-445D-99B4-A694084F90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12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053F2-9E7B-445D-99B4-A694084F90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1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053F2-9E7B-445D-99B4-A694084F90C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1800" dirty="0"/>
              <a:t>آن كه بكوشد تا پدر و مادرش را تأمين كند يا آنان را از مردم بى نياز سازد ، [كارش] در راه خدا است ؛ و آن كس كه بكوشد تا همسر يا فرزندانش را كفاف بخشد و از مردم بى نياز كند ، [نيز] در راه خدا است ؛ و آن كه تلاش مى كند تا خودش را بى نياز كند و از مردم مستغنى سازد ، [نيز] در راه خدا است ؛ و آن كه تلاش مى كند تا بر دارايى خود بيفزايد ، در راه شيطان است .</a:t>
            </a:r>
          </a:p>
          <a:p>
            <a:pPr algn="r"/>
            <a:endParaRPr lang="en-US" sz="1800" dirty="0" smtClean="0"/>
          </a:p>
          <a:p>
            <a:pPr algn="r"/>
            <a:r>
              <a:rPr lang="fa-IR" sz="1800" dirty="0"/>
              <a:t>خداى ـ تعالى ـ فرمود : «اى احمد! همانا عبادت را ده بخش است ؛ نُه بخش آن جست و جوى حلال است . پس اگر خوردن و نوشيدنت پاك باشد ، در نگاهداشت و حمايت منى» .</a:t>
            </a:r>
          </a:p>
          <a:p>
            <a:pPr algn="r"/>
            <a:endParaRPr lang="fa-I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053F2-9E7B-445D-99B4-A694084F90C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2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CFCB6-DE4A-4051-985A-C24446A9453F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9A32-6239-43FD-9090-889D9E30009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BB35-0E1C-4053-A70E-7C77F3ABDD82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1FC4-210E-4ECE-9482-50AEB77BE03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2A1A-243E-4F28-BFA7-157FC4ECA5E0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6687-3507-4215-9DEA-E8B74E7C604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D5C60-62C2-4A2E-A56E-D05294A38958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8C93AA-3241-4BF0-BAB5-82DF086F125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2pPr>
              <a:defRPr>
                <a:cs typeface="B Mitra" pitchFamily="2" charset="-78"/>
              </a:defRPr>
            </a:lvl2pPr>
            <a:lvl3pPr>
              <a:defRPr>
                <a:cs typeface="B Mitra" pitchFamily="2" charset="-78"/>
              </a:defRPr>
            </a:lvl3pPr>
            <a:lvl4pPr>
              <a:defRPr>
                <a:cs typeface="B Mitra" pitchFamily="2" charset="-78"/>
              </a:defRPr>
            </a:lvl4pPr>
            <a:lvl5pPr>
              <a:defRPr>
                <a:cs typeface="B Mitra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7F00-8128-4920-BE88-83877BB73414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2FA3D-EC14-44E3-9E59-1E4F822D20B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F6BB-FF2A-49F6-B05E-F792909FBE90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D6F3A15-8646-411F-8B8E-604138C14FF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6D58-5BFA-48FC-814F-BD5D29ED5F59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1B01-E24B-453B-9C49-FF9D4D8AB2A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F5FA-FED8-44C0-999F-16FDAA2C5A1F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C2412E5-EA6C-4506-9647-19F8ABCAB78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C547-7826-4A6F-AA94-6BADD49D0C6B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875A4-BB92-45D5-A7BA-1068E6D425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8882-93F6-4649-BC35-0E525C12B209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2099D5-981E-4608-B6BB-0E8EDC0AF5E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D768467-859D-4A2B-8045-646CB4F6B41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45423-8DD1-497E-91DF-24ED645F9386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8AFC-F415-49A8-9E51-9532FBEBC855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9FC86-38C8-4092-B7D0-C307871B79E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8B9D-429A-4A85-B3D0-9043A6C0944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68996-A14E-483E-86F5-EBC53A7AE7B1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92A7-71FC-439E-A736-E5A16D5EBD96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48C7-9BED-4D29-AD72-72EDCC01CA5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59731-19D6-4405-85EE-197D658578C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D0DF-6853-4B25-ACAA-AB23318C08D6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D07F-2E6D-416B-A1B0-E717465FA999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052D-A91A-4C15-A77E-68AEBE0553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62491-3755-4012-84DD-072A3D5C9CA6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7A9D7-2454-4397-AD34-4DCB92B55D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597E-17B9-4A2E-A79D-9A1B96FC9C5A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2A91-DBC6-480C-B777-E54DF82649F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D00A-9F4B-40E0-92D1-41EC001F5944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6B3C-EB88-47CE-B083-842AE77F39E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2411-F41C-43A7-A612-1625394162F2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8D41B-FEF6-4E02-84A0-86005F71D2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EB4C-8912-4518-952E-A0AD60A5E063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DAA8-504D-4623-93A6-44572FEAC46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9154-982F-4937-858A-742CD35B3A6D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14D4-3ED2-416E-9042-DD904AA6A72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D200-2D4A-4734-BB8D-B429D15C1A74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6669-D82A-4F80-A30A-60D12F716E0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3126-0543-4B85-95C1-C79E3FFCE2FE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63D2-2754-4BE6-9872-E7CA111FE10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7187-417E-4426-9AF4-E88F64F01DEC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660D-2C66-4966-BE39-7DAF8785A7D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B466-AE08-4786-8BC7-887E225D2758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7C4B-5E9C-493E-9DEC-546A98A96D8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0861E-CAA0-4A9B-90D6-3C84619849E8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DBAA8-D4CE-4277-9691-60F71A565F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6463-5150-4950-B585-03476A8ED5E9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BD779-BCFE-45C8-9734-E2AA55C9E7F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C419-0825-4463-8286-E09ACD3FCF5E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8E86F-E600-4C68-BA80-2ABE82CABF3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3988C-4D5E-4739-823C-29514D16F30E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3C2-E3D2-434D-A486-3AE55AAED1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E03D-031D-47D1-A8F5-0659231E0B42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B1C3-50F3-4ADF-A401-9A064CDACF7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EE66-4C0B-456F-9EDC-FA702AAAB9C5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09D7-D5BC-4AB1-B861-6C401966C7B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CD8D-D002-448F-B8AA-E93BAC514E8D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F01E3-0652-4C0F-9C07-7E9A8785CE2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6C9AE5-B582-486D-9E2B-A10CBEB60AD9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28006-929E-423F-9EDD-76351C89696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45" r:id="rId6"/>
    <p:sldLayoutId id="2147485346" r:id="rId7"/>
    <p:sldLayoutId id="2147485347" r:id="rId8"/>
    <p:sldLayoutId id="2147485348" r:id="rId9"/>
    <p:sldLayoutId id="2147485349" r:id="rId10"/>
    <p:sldLayoutId id="214748535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A860B-4C2A-44D7-9A25-5AF12E4A6F82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F24EDA-9075-4904-BA77-350FA0CEE78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206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6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2" r:id="rId1"/>
    <p:sldLayoutId id="2147485363" r:id="rId2"/>
    <p:sldLayoutId id="2147485364" r:id="rId3"/>
    <p:sldLayoutId id="2147485365" r:id="rId4"/>
    <p:sldLayoutId id="2147485366" r:id="rId5"/>
    <p:sldLayoutId id="2147485367" r:id="rId6"/>
    <p:sldLayoutId id="2147485368" r:id="rId7"/>
    <p:sldLayoutId id="2147485369" r:id="rId8"/>
    <p:sldLayoutId id="2147485370" r:id="rId9"/>
    <p:sldLayoutId id="2147485371" r:id="rId10"/>
    <p:sldLayoutId id="2147485372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en-US" sz="3300" kern="1200" dirty="0" smtClean="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8F0704-34C7-4EA8-A027-757F59AEC79D}" type="datetimeFigureOut">
              <a:rPr lang="fa-IR"/>
              <a:pPr>
                <a:defRPr/>
              </a:pPr>
              <a:t>06/27/1435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849574-6EE2-49A2-AC81-94EE8B922AC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1" r:id="rId1"/>
    <p:sldLayoutId id="2147485352" r:id="rId2"/>
    <p:sldLayoutId id="2147485353" r:id="rId3"/>
    <p:sldLayoutId id="2147485354" r:id="rId4"/>
    <p:sldLayoutId id="2147485355" r:id="rId5"/>
    <p:sldLayoutId id="2147485356" r:id="rId6"/>
    <p:sldLayoutId id="2147485357" r:id="rId7"/>
    <p:sldLayoutId id="2147485358" r:id="rId8"/>
    <p:sldLayoutId id="2147485359" r:id="rId9"/>
    <p:sldLayoutId id="2147485360" r:id="rId10"/>
    <p:sldLayoutId id="214748536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2819400"/>
            <a:ext cx="6415087" cy="2824163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dirty="0" smtClean="0">
                <a:solidFill>
                  <a:srgbClr val="0070C0"/>
                </a:solidFill>
                <a:cs typeface="B Yekan" pitchFamily="2" charset="-78"/>
              </a:rPr>
              <a:t>انگيزش، تربيت و اخلاق کسب و کار در تمدن اسلامي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ویرایش: ارديبهشت 1393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400" dirty="0" smtClean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400" dirty="0" smtClean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دکتر محمد جواد شريف زاده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دانشگاه امام صادق (ع)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dirty="0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368425"/>
          </a:xfrm>
        </p:spPr>
        <p:txBody>
          <a:bodyPr/>
          <a:lstStyle/>
          <a:p>
            <a:r>
              <a:rPr lang="fa-IR" sz="4800" b="1" dirty="0" smtClean="0">
                <a:solidFill>
                  <a:srgbClr val="FF0000"/>
                </a:solidFill>
              </a:rPr>
              <a:t>اقتصاد در تمدن اسلامي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معیارهای اخلاق کسب وکار در اسلام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/>
          <a:lstStyle/>
          <a:p>
            <a:pPr lvl="1"/>
            <a:r>
              <a:rPr lang="fa-IR" sz="2400" dirty="0"/>
              <a:t>نهي از تلقي رکبان،‌ وارد شدن در معامله ديگران و نجش</a:t>
            </a:r>
          </a:p>
          <a:p>
            <a:r>
              <a:rPr lang="fa-IR" dirty="0" smtClean="0"/>
              <a:t>عنه </a:t>
            </a:r>
            <a:r>
              <a:rPr lang="fa-IR" dirty="0"/>
              <a:t>صلى الله عليه و آله :لا يُتَلَقَّى الرُّكبانُ لِبَيعٍ ، ولا يَبِع بَعضُكُم عَلى بَيعِ بَعضٍ ، ولا تَناجَشوا ، ولا يَبِع حاضِرٌ لِبادٍ ، ولا تَصُرُّوا الإبِلَ وَالغَنَمَ </a:t>
            </a:r>
            <a:r>
              <a:rPr lang="fa-IR" dirty="0" smtClean="0"/>
              <a:t>؛</a:t>
            </a:r>
          </a:p>
          <a:p>
            <a:pPr marL="0" indent="0" algn="l">
              <a:buNone/>
            </a:pPr>
            <a:r>
              <a:rPr lang="fa-IR" sz="2000" dirty="0"/>
              <a:t>صحيح مسلم: ۳/۱۱۵۵/۱۱ </a:t>
            </a:r>
            <a:endParaRPr lang="fa-IR" sz="2000" dirty="0" smtClean="0"/>
          </a:p>
          <a:p>
            <a:pPr lvl="1"/>
            <a:r>
              <a:rPr lang="fa-IR" sz="2400" dirty="0"/>
              <a:t>نهي از پوشاندن عيب کالا</a:t>
            </a:r>
          </a:p>
          <a:p>
            <a:r>
              <a:rPr lang="fa-IR" dirty="0" smtClean="0"/>
              <a:t>عنه </a:t>
            </a:r>
            <a:r>
              <a:rPr lang="fa-IR" dirty="0"/>
              <a:t>صلى الله عليه و آله </a:t>
            </a:r>
            <a:r>
              <a:rPr lang="fa-IR" dirty="0" smtClean="0"/>
              <a:t>: مَن </a:t>
            </a:r>
            <a:r>
              <a:rPr lang="fa-IR" dirty="0"/>
              <a:t>باعَ </a:t>
            </a:r>
            <a:r>
              <a:rPr lang="fa-IR" dirty="0" smtClean="0"/>
              <a:t>عَيباً </a:t>
            </a:r>
            <a:r>
              <a:rPr lang="fa-IR" dirty="0"/>
              <a:t>لَم يُبَيِّنهُ لَم يَزَل في مَقتِ اللّه ِ ، ولَم تَزَلِ المَلائِكَةُ تَلعَنُهُ . </a:t>
            </a:r>
            <a:endParaRPr lang="fa-IR" dirty="0" smtClean="0"/>
          </a:p>
          <a:p>
            <a:pPr marL="0" indent="0" algn="l">
              <a:buNone/>
            </a:pPr>
            <a:r>
              <a:rPr lang="fa-IR" sz="2000" dirty="0" smtClean="0"/>
              <a:t>سنن ابن ماجة : ۲ / ۷۵۵ / ۲۲۴۷ </a:t>
            </a:r>
          </a:p>
          <a:p>
            <a:r>
              <a:rPr lang="fa-IR" dirty="0" smtClean="0"/>
              <a:t>عنه </a:t>
            </a:r>
            <a:r>
              <a:rPr lang="fa-IR" dirty="0"/>
              <a:t>صلى الله عليه و آله </a:t>
            </a:r>
            <a:r>
              <a:rPr lang="fa-IR" dirty="0" smtClean="0"/>
              <a:t>: كِتمانُ </a:t>
            </a:r>
            <a:r>
              <a:rPr lang="fa-IR" dirty="0"/>
              <a:t>البائِعِ عَيبَ ما باعَهُ غِشٌّ . . . لا يَحِلُّ لِمُسلِمٍ أن يَبيعَ مِن أخيهِ بَيعا يَعلَمُ فيهِ عَيبا إلاّ بَيَّنَهُ ، ولا يَحِلُّ لِغَيرِهِ إن عَلِمَ ذلِكَ العَيبَ أن يَكتُمَهُ عَنِ المُشتَري إذا راهُ اشتَراهُ ولَم يَعلَم بِهِ . </a:t>
            </a:r>
            <a:endParaRPr lang="fa-IR" dirty="0" smtClean="0"/>
          </a:p>
          <a:p>
            <a:pPr algn="l"/>
            <a:r>
              <a:rPr lang="fa-IR" sz="2000" dirty="0" smtClean="0"/>
              <a:t>دعائم </a:t>
            </a:r>
            <a:r>
              <a:rPr lang="fa-IR" sz="2000" dirty="0"/>
              <a:t>الإسلام : ۲ / ۴۷ / ۱۱۵ .</a:t>
            </a:r>
          </a:p>
        </p:txBody>
      </p:sp>
    </p:spTree>
    <p:extLst>
      <p:ext uri="{BB962C8B-B14F-4D97-AF65-F5344CB8AC3E}">
        <p14:creationId xmlns:p14="http://schemas.microsoft.com/office/powerpoint/2010/main" val="1374758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نظام آموزشی و تربیتی در تمدن اسلامی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چنان که نظریات جدید رشد نشان می دهد نظام آموزشی می تواند نقش مهمی در ارتقای رشد اقتصادی داشته باشد.</a:t>
            </a:r>
          </a:p>
          <a:p>
            <a:r>
              <a:rPr lang="fa-IR" dirty="0" smtClean="0"/>
              <a:t>دعوت به علم و علم آموزی از محورهای اصیل فرهنگ اسلامی بود</a:t>
            </a:r>
            <a:r>
              <a:rPr lang="fa-IR" dirty="0"/>
              <a:t>. به همین دلیل مسلمانان توان زیادی را صرف انتقال علوم از سایر زبان ها به زبان عربی کردند. </a:t>
            </a:r>
          </a:p>
          <a:p>
            <a:r>
              <a:rPr lang="fa-IR" dirty="0" smtClean="0"/>
              <a:t>تعلیم و تعلم در اسلام اختصاص به طبقه اجتماعی خاصی نداشت؛ بسیاری از علمای برجسته </a:t>
            </a:r>
            <a:r>
              <a:rPr lang="fa-IR" dirty="0" smtClean="0"/>
              <a:t>مسلمان از شهرها و روستاهای کوچک و از خانواده های فقیر برخاسته بودند.</a:t>
            </a:r>
          </a:p>
          <a:p>
            <a:r>
              <a:rPr lang="fa-IR" dirty="0"/>
              <a:t>مدارس علمی بزرگ به ویژه نظامیه بغداد، نظامیه نیشابور، الازهر قاهره، مستنصریه بغداد و ... مراکز مهم آموزش و پژوهش در دنیای آن روز بودند.</a:t>
            </a:r>
          </a:p>
          <a:p>
            <a:r>
              <a:rPr lang="fa-IR" dirty="0"/>
              <a:t>شهرهای بزرگ اسلامی تعداد زیادی مدرسه عالي داشتند. «ابن­جبیر» سياح اندلسي که در قرن ششم هجری به مشرق آمد می­گوید: در روزگار او سی مدرسه در بغداد بود که ساختمان هر کدام از هر کاخی زیباتر می­نمود، با همه این­ها، نظامیه از همه بهتر بود. 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26197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نقش وقف در تاسیس و تداوم فعالیت مدارس اسلامی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وقف نقش مهمی در تاسیس و استمرار حیات مدارس علمی بزرگ داشت. </a:t>
            </a:r>
          </a:p>
          <a:p>
            <a:r>
              <a:rPr lang="fa-IR" dirty="0" smtClean="0"/>
              <a:t>نظامیه </a:t>
            </a:r>
            <a:r>
              <a:rPr lang="fa-IR" dirty="0"/>
              <a:t>بغداد ساختمانی باشکوه و عالی داشت و نظام الملک برای ساختن آن 200000 دینار خرج کرد و نام خود را بر فراز آن نوشت و در اطراف آن بازارها ساخت و وقف مدرسه کرد و گرمابه ها و دکان ها خرید و بر آن وقف کرد و هر سال برای استادان و شاگردان مبلغ 15000 دینار خرج و صرف کرد.</a:t>
            </a:r>
            <a:r>
              <a:rPr lang="en-US" dirty="0"/>
              <a:t> </a:t>
            </a:r>
            <a:endParaRPr lang="fa-IR" dirty="0"/>
          </a:p>
          <a:p>
            <a:r>
              <a:rPr lang="fa-IR" dirty="0" smtClean="0"/>
              <a:t>آلوسی </a:t>
            </a:r>
            <a:r>
              <a:rPr lang="fa-IR" dirty="0"/>
              <a:t>بازگو می­کند که همین درآمد سرشار بود که نیازمندی­های دانشجویان را برطرف ساخت تا بتوانند به تحصیل مشغول شوند و به جز فکر علم و تحصیل هیچ فکر دیگری در سر نداشته باشند. </a:t>
            </a:r>
          </a:p>
          <a:p>
            <a:r>
              <a:rPr lang="fa-IR" dirty="0" smtClean="0"/>
              <a:t>بسیاری </a:t>
            </a:r>
            <a:r>
              <a:rPr lang="fa-IR" dirty="0" smtClean="0"/>
              <a:t>از دانشگاه های مهم اروپا پس از جنگ های </a:t>
            </a:r>
            <a:r>
              <a:rPr lang="fa-IR" dirty="0" smtClean="0"/>
              <a:t>صلیبی با </a:t>
            </a:r>
            <a:r>
              <a:rPr lang="fa-IR" dirty="0" smtClean="0"/>
              <a:t>الهام از مدارس بزرگ اسلامی مانند نظامیه ها برپا شدند.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642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انگيزش و اخلاق در نظام سرمايه داري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/>
              <a:t>در جوامع سنتي اقتصاد در </a:t>
            </a:r>
            <a:r>
              <a:rPr lang="fa-IR" dirty="0" smtClean="0"/>
              <a:t>ساير ابعاد زندگي اجتماعي حک شده و بر پايه اصل رفع نياز بنا شده بود.</a:t>
            </a:r>
          </a:p>
          <a:p>
            <a:r>
              <a:rPr lang="fa-IR" dirty="0" smtClean="0"/>
              <a:t>بنيانگذاران اقتصاد سرمايه داري کوشيدند اقتصاد را از ساير ابعاد زندگي اجتماعي منفک کرده و آن را بر پايه اصل تکاپوي ثروت بنا نهند.</a:t>
            </a:r>
          </a:p>
          <a:p>
            <a:r>
              <a:rPr lang="fa-IR" dirty="0" smtClean="0"/>
              <a:t>بدين صورت در نظام سرمايه داري توليد ثروت و انباشت سود به هدف و غايت اصلي فعاليت اقتصادي انسان </a:t>
            </a:r>
            <a:r>
              <a:rPr lang="fa-IR" smtClean="0"/>
              <a:t>تبديل شد.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515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نگرش و انگيزش در قرآن کريم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/>
              <a:t>«فَإِذَا قُضِيَتِ الصَّلَوةُ فَانتَشِرُواْ فِى الْأَرْضِ وَ ابْتَغُواْ مِن فَضْلِ اللَّهِ وَ اذْكُرُواْ اللَّهَ كَثِيرًا لَّعَلَّكُمْ تُفْلِحُونَ </a:t>
            </a:r>
            <a:r>
              <a:rPr lang="fa-IR" dirty="0" smtClean="0"/>
              <a:t>»</a:t>
            </a:r>
          </a:p>
          <a:p>
            <a:pPr marL="0" indent="0" algn="l">
              <a:buNone/>
            </a:pPr>
            <a:r>
              <a:rPr lang="fa-IR" sz="2000" dirty="0"/>
              <a:t>الجمعة : ۱۰ </a:t>
            </a:r>
          </a:p>
          <a:p>
            <a:r>
              <a:rPr lang="fa-IR" dirty="0"/>
              <a:t>«وَ مِن رَّحْمَتِهِ جَعَلَ لَكُمُ الَّيْلَ وَ النَّهَارَ لِتَسْكُنُواْ فِيهِ وَ لِتَبْتَغُواْ مِن فَضْلِهِ وَ لَعَلَّكُمْ </a:t>
            </a:r>
            <a:r>
              <a:rPr lang="fa-IR" dirty="0" smtClean="0"/>
              <a:t>تَشْكُرُونَ»</a:t>
            </a:r>
          </a:p>
          <a:p>
            <a:pPr marL="0" indent="0" algn="l">
              <a:buNone/>
            </a:pPr>
            <a:r>
              <a:rPr lang="fa-IR" sz="2000" dirty="0"/>
              <a:t>القصص : ۷۳ </a:t>
            </a:r>
          </a:p>
          <a:p>
            <a:r>
              <a:rPr lang="fa-IR" dirty="0" smtClean="0"/>
              <a:t>«وَ </a:t>
            </a:r>
            <a:r>
              <a:rPr lang="fa-IR" dirty="0"/>
              <a:t>جَعَلْنَا الَّيْلَ وَ النَّهَارَ ءَايَتَيْنِ فَمَحَوْنَآ ءَايَةَ الَّيْلِ وَ جَعَلْنَآ ءَايَةَ النَّهَارِ مُبْصِرَةً لِّتَبْتَغُواْ فَضْلاً مِّن رَّبِّكُمْ وَ لِتَعْلَمُواْ عَدَدَ السِّنِينَ وَ الْحِسَابَ وَ كُلَّ شَىْ ءٍ فَصَّلْنَـهُ </a:t>
            </a:r>
            <a:r>
              <a:rPr lang="fa-IR" dirty="0" smtClean="0"/>
              <a:t>تَفْصِيلاً»</a:t>
            </a:r>
          </a:p>
          <a:p>
            <a:pPr marL="0" indent="0" algn="l">
              <a:buNone/>
            </a:pPr>
            <a:r>
              <a:rPr lang="fa-IR" sz="2000" dirty="0"/>
              <a:t>الإسراء : ۱۲</a:t>
            </a:r>
            <a:r>
              <a:rPr lang="fa-IR" dirty="0"/>
              <a:t> 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05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نگرش و انگيزش در سنت نبوي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/>
              <a:t>قال رسول الله صلى الله عليه و آله :</a:t>
            </a:r>
          </a:p>
          <a:p>
            <a:r>
              <a:rPr lang="fa-IR" dirty="0"/>
              <a:t>السّاعي عَلى والِدَيهِ لِيَكُفَّهُما أو يُغنِيَهُما عَنِ النّاسِ في سَبيلِ اللّه ِ ، ومَن سَعى عَلى زَوجٍ أو وَلَدٍ لِيَكُفَّهُم ويُغنِيَهُم عَنِ النّاسِ في سَبيلِ اللّه ِ ، وَالسّاعي عَلى نَفسِهِ لِيُغنِيَها ويَكُفَّها عَنِ النّاسِ في سَبيلِ اللّه ِ ، وَالسّاعي مُكاثَرَةً في سَبيلِ الشَّيطانِ .</a:t>
            </a:r>
          </a:p>
          <a:p>
            <a:pPr marL="0" indent="0" algn="l" rtl="0">
              <a:buNone/>
            </a:pPr>
            <a:r>
              <a:rPr lang="fa-IR" sz="2000" dirty="0"/>
              <a:t>المعجم الأوسط : ۸ / ۲۷۷ / ۸۶۳۰ عن أنس ، كنز العمّال : ۴ / ۱۰ / ۹۲۳۷</a:t>
            </a:r>
          </a:p>
          <a:p>
            <a:endParaRPr lang="fa-IR" dirty="0"/>
          </a:p>
          <a:p>
            <a:r>
              <a:rPr lang="fa-IR" dirty="0"/>
              <a:t>قالَ اللّه ُ تَعالى : يا أحمَدُ ، إنَّ العِبادَةَ عَشَرَةُ أجزاءٍ ، تِسعَةٌ مِنها طَلَبُ الحَلالِ ، فَإِن اُطيبَ مَطعَمُكَ ومَشرَبُكَ فَأَنتَ في حِفظي وكَنَفي .</a:t>
            </a:r>
          </a:p>
          <a:p>
            <a:pPr marL="0" indent="0" algn="l">
              <a:buNone/>
            </a:pPr>
            <a:r>
              <a:rPr lang="fa-IR" sz="2400" dirty="0"/>
              <a:t>إرشاد القلوب : ۲۰۳ ، بحار الأنوار : ۷۷ / ۲۷ / ۶ .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850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انگیزش در تمدن اسلامی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dirty="0"/>
              <a:t>تمدن </a:t>
            </a:r>
            <a:r>
              <a:rPr lang="fa-IR" sz="2800" dirty="0" smtClean="0"/>
              <a:t>اسلامی </a:t>
            </a:r>
            <a:r>
              <a:rPr lang="fa-IR" sz="2800" dirty="0"/>
              <a:t>بر پایه فرهنگ اسلامی بنا شده بود و همه چیز از جمله زندگی اقتصادی بر همین اساس تعریف و تنظیم می شد. (مفهوم حک شدگی)</a:t>
            </a:r>
          </a:p>
          <a:p>
            <a:pPr lvl="0"/>
            <a:r>
              <a:rPr lang="fa-IR" sz="2800" dirty="0" smtClean="0"/>
              <a:t>آنچه تمدن اسلامی را از تمدن های مادی متمایز می ساخت ذکر الهی و خداباوری بود. </a:t>
            </a:r>
          </a:p>
          <a:p>
            <a:pPr lvl="0"/>
            <a:r>
              <a:rPr lang="fa-IR" sz="2800" dirty="0" smtClean="0"/>
              <a:t>مسلمانِ معتقد نه برای کسب سود و درآمد بلکه در پی فضل الهی و برای روزی گرفتن از او به کسب و کار می پرداخت. </a:t>
            </a:r>
            <a:endParaRPr lang="fa-IR" sz="2800" dirty="0"/>
          </a:p>
          <a:p>
            <a:pPr lvl="0"/>
            <a:r>
              <a:rPr lang="fa-IR" sz="2800" dirty="0" smtClean="0"/>
              <a:t>قرابت بازار و مدارس دینی در تعلیم و تربیت توده مردم به ویژه تجار تاثیر فراوان داشت. (الفقه ثم المتجر)</a:t>
            </a:r>
          </a:p>
          <a:p>
            <a:pPr lvl="0"/>
            <a:r>
              <a:rPr lang="fa-IR" sz="2800" dirty="0" smtClean="0"/>
              <a:t>گوشه اي از اين اعتقادات و اخلاقيات در کسب نامه هاي اصناف گوناگون مانند کسب نامه موزه دوزان انعکاس يافته است.</a:t>
            </a:r>
            <a:endParaRPr lang="en-US" sz="28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701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معیارهای اخلاق کسب وکار در اسلام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a-IR" sz="2800" dirty="0"/>
              <a:t>اخلاق کسب و کار در تمدن اسلامي جايگاه مهمي داشت و فضايل اخلاقي مبناي انتخاب بزرگان بازار و </a:t>
            </a:r>
            <a:r>
              <a:rPr lang="fa-IR" sz="2800" dirty="0" smtClean="0"/>
              <a:t>صنف </a:t>
            </a:r>
            <a:r>
              <a:rPr lang="fa-IR" sz="2800" dirty="0"/>
              <a:t>بود</a:t>
            </a:r>
            <a:r>
              <a:rPr lang="fa-IR" sz="2800" dirty="0" smtClean="0"/>
              <a:t>. برخی از فضایل اخلاقی کسب و کار در اسلام عبارت بود از:</a:t>
            </a:r>
          </a:p>
          <a:p>
            <a:pPr lvl="1"/>
            <a:r>
              <a:rPr lang="fa-IR" sz="2400" dirty="0" smtClean="0"/>
              <a:t>پرهيز از احتکار</a:t>
            </a:r>
          </a:p>
          <a:p>
            <a:r>
              <a:rPr lang="fa-IR" sz="2800" dirty="0" smtClean="0">
                <a:solidFill>
                  <a:schemeClr val="tx1"/>
                </a:solidFill>
              </a:rPr>
              <a:t>قال رسول </a:t>
            </a:r>
            <a:r>
              <a:rPr lang="fa-IR" sz="2800" dirty="0">
                <a:solidFill>
                  <a:schemeClr val="tx1"/>
                </a:solidFill>
              </a:rPr>
              <a:t>اللّه صلى الله عليه و آله </a:t>
            </a:r>
            <a:r>
              <a:rPr lang="fa-IR" sz="2800" dirty="0" smtClean="0">
                <a:solidFill>
                  <a:schemeClr val="tx1"/>
                </a:solidFill>
              </a:rPr>
              <a:t>: مَنِ </a:t>
            </a:r>
            <a:r>
              <a:rPr lang="fa-IR" sz="2800" dirty="0">
                <a:solidFill>
                  <a:schemeClr val="tx1"/>
                </a:solidFill>
              </a:rPr>
              <a:t>احتَكَرَ عَلَى المُسلِمينَ طَعاما ضَرَبَهُ اللّه ُ بِالجُذامِ وَالإِفلاسِ </a:t>
            </a:r>
            <a:endParaRPr lang="fa-IR" sz="2800" dirty="0" smtClean="0">
              <a:solidFill>
                <a:schemeClr val="tx1"/>
              </a:solidFill>
            </a:endParaRPr>
          </a:p>
          <a:p>
            <a:pPr marL="274638" lvl="1" indent="0" algn="l">
              <a:buNone/>
            </a:pPr>
            <a:r>
              <a:rPr lang="fa-IR" sz="2400" dirty="0">
                <a:solidFill>
                  <a:schemeClr val="tx1"/>
                </a:solidFill>
              </a:rPr>
              <a:t>كنزالعمّال: ۴/۹۷/۹۷۱۸ وص۱۸۱/۱۰۰۶۶؛ </a:t>
            </a:r>
            <a:r>
              <a:rPr lang="fa-IR" sz="2400" dirty="0" smtClean="0">
                <a:solidFill>
                  <a:schemeClr val="tx1"/>
                </a:solidFill>
              </a:rPr>
              <a:t>بحار </a:t>
            </a:r>
            <a:r>
              <a:rPr lang="fa-IR" sz="2400" dirty="0">
                <a:solidFill>
                  <a:schemeClr val="tx1"/>
                </a:solidFill>
              </a:rPr>
              <a:t>الأنوار : ۶۲ / ۲۹۲ </a:t>
            </a:r>
            <a:r>
              <a:rPr lang="fa-IR" sz="2400" dirty="0"/>
              <a:t>.</a:t>
            </a:r>
            <a:endParaRPr lang="fa-IR" sz="2400" dirty="0" smtClean="0"/>
          </a:p>
          <a:p>
            <a:r>
              <a:rPr lang="fa-IR" sz="2800" dirty="0" smtClean="0">
                <a:solidFill>
                  <a:schemeClr val="tx1"/>
                </a:solidFill>
              </a:rPr>
              <a:t>عنه </a:t>
            </a:r>
            <a:r>
              <a:rPr lang="fa-IR" sz="2800" dirty="0">
                <a:solidFill>
                  <a:schemeClr val="tx1"/>
                </a:solidFill>
              </a:rPr>
              <a:t>صلى الله عليه و آله </a:t>
            </a:r>
            <a:r>
              <a:rPr lang="fa-IR" sz="2800" dirty="0" smtClean="0">
                <a:solidFill>
                  <a:schemeClr val="tx1"/>
                </a:solidFill>
              </a:rPr>
              <a:t>: مَن </a:t>
            </a:r>
            <a:r>
              <a:rPr lang="fa-IR" sz="2800" dirty="0">
                <a:solidFill>
                  <a:schemeClr val="tx1"/>
                </a:solidFill>
              </a:rPr>
              <a:t>تَمَنَّى الغَلاءَ عَلى اُمَّتي لَيلَةً ، أحبَطَ اللّه ُ عَمَلَهُ أربَعينَ سَنَةً . </a:t>
            </a:r>
            <a:endParaRPr lang="fa-IR" sz="2800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fa-IR" sz="2400" dirty="0" smtClean="0">
                <a:solidFill>
                  <a:schemeClr val="tx1"/>
                </a:solidFill>
              </a:rPr>
              <a:t>كنز </a:t>
            </a:r>
            <a:r>
              <a:rPr lang="fa-IR" sz="2400" dirty="0">
                <a:solidFill>
                  <a:schemeClr val="tx1"/>
                </a:solidFill>
              </a:rPr>
              <a:t>العمّال : ۴ / ۹۸ / ۹۷۲۱ . </a:t>
            </a:r>
            <a:endParaRPr lang="fa-IR" sz="2400" dirty="0" smtClean="0">
              <a:solidFill>
                <a:schemeClr val="tx1"/>
              </a:solidFill>
            </a:endParaRPr>
          </a:p>
          <a:p>
            <a:pPr marL="274638" lvl="1" indent="0">
              <a:buNone/>
            </a:pPr>
            <a:endParaRPr lang="fa-IR" sz="24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4190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معیارهای اخلاق کسب وکار در اسلام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fa-IR" sz="2400" dirty="0"/>
              <a:t>فروش به قيمت روز</a:t>
            </a:r>
          </a:p>
          <a:p>
            <a:r>
              <a:rPr lang="fa-IR" dirty="0" smtClean="0"/>
              <a:t>قال رسول </a:t>
            </a:r>
            <a:r>
              <a:rPr lang="fa-IR" dirty="0"/>
              <a:t>اللّه صلى الله عليه و آله </a:t>
            </a:r>
            <a:r>
              <a:rPr lang="fa-IR" dirty="0" smtClean="0"/>
              <a:t>: مَن </a:t>
            </a:r>
            <a:r>
              <a:rPr lang="fa-IR" dirty="0"/>
              <a:t>جَلَبَ طَعاما فَباعَهُ بِسِعرِ يَومِهِ فَكَأَنَّما تَصَدَّقَ بِهِ </a:t>
            </a:r>
            <a:endParaRPr lang="fa-IR" dirty="0" smtClean="0"/>
          </a:p>
          <a:p>
            <a:pPr marL="0" indent="0" algn="l">
              <a:buNone/>
            </a:pPr>
            <a:r>
              <a:rPr lang="fa-IR" sz="2000" dirty="0"/>
              <a:t>إحياء علوم الدين : ۲ / ۱۱۰ . </a:t>
            </a:r>
            <a:endParaRPr lang="fa-IR" sz="2000" dirty="0" smtClean="0"/>
          </a:p>
          <a:p>
            <a:pPr lvl="1"/>
            <a:r>
              <a:rPr lang="fa-IR" sz="2400" dirty="0"/>
              <a:t>ارجاح در وزن (کفه ترازو را به سود مشتري مايل کردن)</a:t>
            </a:r>
          </a:p>
          <a:p>
            <a:r>
              <a:rPr lang="fa-IR" dirty="0" smtClean="0"/>
              <a:t>قال رسول </a:t>
            </a:r>
            <a:r>
              <a:rPr lang="fa-IR" dirty="0"/>
              <a:t>اللّه صلى الله عليه و آله </a:t>
            </a:r>
            <a:r>
              <a:rPr lang="fa-IR" dirty="0" smtClean="0"/>
              <a:t>: إذا </a:t>
            </a:r>
            <a:r>
              <a:rPr lang="fa-IR" dirty="0"/>
              <a:t>وَزَنتُم فَأَرجِحوا . </a:t>
            </a:r>
            <a:endParaRPr lang="fa-IR" dirty="0" smtClean="0"/>
          </a:p>
          <a:p>
            <a:pPr marL="0" indent="0" algn="l">
              <a:buNone/>
            </a:pPr>
            <a:r>
              <a:rPr lang="fa-IR" sz="2000" dirty="0"/>
              <a:t>سنن ابن ماجة : ۲ / ۷۴۸ / ۲۲۲۲ </a:t>
            </a:r>
            <a:endParaRPr lang="fa-IR" sz="2000" dirty="0"/>
          </a:p>
          <a:p>
            <a:pPr lvl="1"/>
            <a:r>
              <a:rPr lang="fa-IR" sz="2400" dirty="0"/>
              <a:t>سود اندک گرفتن</a:t>
            </a:r>
          </a:p>
          <a:p>
            <a:r>
              <a:rPr lang="fa-IR" dirty="0" smtClean="0"/>
              <a:t>قال رسول </a:t>
            </a:r>
            <a:r>
              <a:rPr lang="fa-IR" dirty="0"/>
              <a:t>اللّه صلى الله </a:t>
            </a:r>
            <a:r>
              <a:rPr lang="fa-IR" dirty="0"/>
              <a:t>عليه و آله </a:t>
            </a:r>
            <a:r>
              <a:rPr lang="fa-IR" dirty="0" smtClean="0"/>
              <a:t>: لَيسَ </a:t>
            </a:r>
            <a:r>
              <a:rPr lang="fa-IR" dirty="0"/>
              <a:t>مِنَ المُروءَةِ الرِّبحُ عَلَى الإِخوانِ . </a:t>
            </a:r>
            <a:endParaRPr lang="fa-IR" dirty="0" smtClean="0"/>
          </a:p>
          <a:p>
            <a:pPr marL="0" indent="0" algn="l">
              <a:buNone/>
            </a:pPr>
            <a:r>
              <a:rPr lang="fa-IR" sz="2000" dirty="0"/>
              <a:t>تاريخ دمشق : ۶۱ / ۳۲۵ / </a:t>
            </a:r>
            <a:r>
              <a:rPr lang="fa-IR" sz="2000" dirty="0"/>
              <a:t>۱۲۶۵۱</a:t>
            </a:r>
          </a:p>
          <a:p>
            <a:r>
              <a:rPr lang="fa-IR" dirty="0"/>
              <a:t>كانَ عَلِيٌّ عليه السلام يَدورُ في سوقِ الكوفَةِ بِالدِّرَّةِ ويَقولُ : مَعاشِرَ التُّجّارِ ، خُذُوا الحَقَّ تَسلَموا . لا تَرُدّوا قَليلَ الرِّبحِ فَتُحرَموا كَثيرَهُ </a:t>
            </a:r>
            <a:r>
              <a:rPr lang="fa-IR" dirty="0" smtClean="0"/>
              <a:t>.                           </a:t>
            </a:r>
            <a:r>
              <a:rPr lang="fa-IR" sz="2000" dirty="0"/>
              <a:t>إحياء علوم الدين : ۲ / ۱۲۰ ،</a:t>
            </a:r>
            <a:endParaRPr lang="fa-IR" sz="2000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6506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معیارهای اخلاق کسب وکار در اسلام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fa-IR" sz="2400" dirty="0"/>
              <a:t>پرهيز از دروغ </a:t>
            </a:r>
          </a:p>
          <a:p>
            <a:r>
              <a:rPr lang="fa-IR" dirty="0" smtClean="0"/>
              <a:t>عنه </a:t>
            </a:r>
            <a:r>
              <a:rPr lang="fa-IR" dirty="0"/>
              <a:t>صلى الله عليه و آله </a:t>
            </a:r>
            <a:r>
              <a:rPr lang="fa-IR" dirty="0" smtClean="0"/>
              <a:t>: إذَا </a:t>
            </a:r>
            <a:r>
              <a:rPr lang="fa-IR" dirty="0"/>
              <a:t>التّاجِرانِ صَدَقا بورِكَ لَهُما ، فَإِذا كَذَبا وخانا لَم يُبارَك </a:t>
            </a:r>
            <a:r>
              <a:rPr lang="fa-IR" dirty="0" smtClean="0"/>
              <a:t>لَهُما</a:t>
            </a:r>
          </a:p>
          <a:p>
            <a:pPr marL="0" indent="0" algn="l">
              <a:buNone/>
            </a:pPr>
            <a:r>
              <a:rPr lang="fa-IR" sz="2000" dirty="0" smtClean="0"/>
              <a:t>سنن </a:t>
            </a:r>
            <a:r>
              <a:rPr lang="fa-IR" sz="2000" dirty="0"/>
              <a:t>الترمذي : ۳ / ۵۱۶ / ۱۲۱۱ ،</a:t>
            </a:r>
            <a:r>
              <a:rPr lang="fa-IR" dirty="0"/>
              <a:t> </a:t>
            </a:r>
            <a:endParaRPr lang="fa-IR" dirty="0" smtClean="0"/>
          </a:p>
          <a:p>
            <a:pPr lvl="1"/>
            <a:r>
              <a:rPr lang="fa-IR" sz="2400" dirty="0"/>
              <a:t>پرهيز از غش و فريبگري</a:t>
            </a:r>
          </a:p>
          <a:p>
            <a:r>
              <a:rPr lang="fa-IR" dirty="0"/>
              <a:t>رسول اللّه صلى الله عليه و آله </a:t>
            </a:r>
            <a:r>
              <a:rPr lang="fa-IR" dirty="0" smtClean="0"/>
              <a:t>: مَن </a:t>
            </a:r>
            <a:r>
              <a:rPr lang="fa-IR" dirty="0"/>
              <a:t>غَشَّ أخاهُ المُسلِمَ نَزَعَ اللّه ُ مِنهُ بَرَكَةَ رِزقِهِ ، وأفسَدَ عَلَيهِ مَعيشَتَهُ ، </a:t>
            </a:r>
            <a:r>
              <a:rPr lang="fa-IR" dirty="0" smtClean="0"/>
              <a:t>و وَكَلَهُ </a:t>
            </a:r>
            <a:r>
              <a:rPr lang="fa-IR" dirty="0"/>
              <a:t>إلى نَفسِهِ . </a:t>
            </a:r>
            <a:endParaRPr lang="fa-IR" dirty="0" smtClean="0"/>
          </a:p>
          <a:p>
            <a:pPr marL="0" indent="0" algn="l">
              <a:buNone/>
            </a:pPr>
            <a:r>
              <a:rPr lang="fa-IR" sz="2000" dirty="0" smtClean="0"/>
              <a:t>بحار </a:t>
            </a:r>
            <a:r>
              <a:rPr lang="fa-IR" sz="2000" dirty="0"/>
              <a:t>الأنوار : ۷۶ / ۳۶۵ / ۳۰ .</a:t>
            </a:r>
            <a:endParaRPr lang="fa-IR" sz="2000" dirty="0" smtClean="0"/>
          </a:p>
          <a:p>
            <a:pPr lvl="1"/>
            <a:r>
              <a:rPr lang="fa-IR" sz="2400" dirty="0"/>
              <a:t>پرهيز از کم فروشي</a:t>
            </a:r>
          </a:p>
          <a:p>
            <a:r>
              <a:rPr lang="fa-IR" dirty="0"/>
              <a:t>عنه صلى الله عليه و </a:t>
            </a:r>
            <a:r>
              <a:rPr lang="fa-IR" dirty="0" smtClean="0"/>
              <a:t>آله: لَم </a:t>
            </a:r>
            <a:r>
              <a:rPr lang="fa-IR" dirty="0"/>
              <a:t>يَنقُصُوا المِكيالَ وَالميزانَ إلاّ اُخِذوا بِالسِّنينَ ، وشِدَّةِ المَؤونَةِ ، وجَورِ السُّلطانِ . </a:t>
            </a:r>
            <a:endParaRPr lang="fa-IR" dirty="0" smtClean="0"/>
          </a:p>
          <a:p>
            <a:pPr marL="0" indent="0" algn="l">
              <a:buNone/>
            </a:pPr>
            <a:r>
              <a:rPr lang="fa-IR" sz="2000" dirty="0" smtClean="0"/>
              <a:t>الكافي </a:t>
            </a:r>
            <a:r>
              <a:rPr lang="fa-IR" sz="2000" dirty="0"/>
              <a:t>: ۲ / ۳۷۳ / </a:t>
            </a:r>
            <a:r>
              <a:rPr lang="fa-IR" sz="2000" dirty="0" smtClean="0"/>
              <a:t>۱</a:t>
            </a:r>
            <a:endParaRPr lang="fa-IR" sz="20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9318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معیارهای اخلاق کسب وکار در اسلام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lvl="1"/>
            <a:r>
              <a:rPr lang="fa-IR" sz="2400" dirty="0"/>
              <a:t>پرهيز از کتمان عيب، تعريف کالا توسط فرشنده و ذم کالا توسط مشتري</a:t>
            </a:r>
          </a:p>
          <a:p>
            <a:r>
              <a:rPr lang="fa-IR" dirty="0" smtClean="0"/>
              <a:t>قال رسول </a:t>
            </a:r>
            <a:r>
              <a:rPr lang="fa-IR" dirty="0"/>
              <a:t>اللّه صلى الله عليه و آله </a:t>
            </a:r>
            <a:r>
              <a:rPr lang="fa-IR" dirty="0" smtClean="0"/>
              <a:t>: مَن </a:t>
            </a:r>
            <a:r>
              <a:rPr lang="fa-IR" dirty="0"/>
              <a:t>باعَ وَاشتَرى فَليَحفَظ خَمسَ خِصالٍ ـ وإلاّ فَلا يَشتَرِيَنَّ ولا يَبيعَنَّ ـ : الرِّبا ، وَالحَلفَ ، وكِتمانَ العَيبِ ، وَالحَمدَ إذا باعَ ، وَالذَّمَّ إذَا اشتَرى </a:t>
            </a:r>
            <a:endParaRPr lang="fa-IR" dirty="0" smtClean="0"/>
          </a:p>
          <a:p>
            <a:pPr marL="0" indent="0" algn="l">
              <a:buNone/>
            </a:pPr>
            <a:r>
              <a:rPr lang="fa-IR" sz="2000" dirty="0" smtClean="0"/>
              <a:t>الكافي </a:t>
            </a:r>
            <a:r>
              <a:rPr lang="fa-IR" sz="2000" dirty="0"/>
              <a:t>: ۵ / ۱۵۰ / ۲ ، تهذيب الأحكام : ۷ / ۶ / ۱۸ </a:t>
            </a:r>
            <a:endParaRPr lang="fa-IR" sz="2000" dirty="0" smtClean="0"/>
          </a:p>
          <a:p>
            <a:pPr lvl="1"/>
            <a:r>
              <a:rPr lang="fa-IR" sz="2400" dirty="0"/>
              <a:t>سخت </a:t>
            </a:r>
            <a:r>
              <a:rPr lang="fa-IR" sz="2400" dirty="0"/>
              <a:t>نگرفتن بر بدهکار تنگ دست</a:t>
            </a:r>
          </a:p>
          <a:p>
            <a:r>
              <a:rPr lang="fa-IR" dirty="0"/>
              <a:t>عنه صلى الله عليه و آله :إنَّ أطيَبَ الكَسبِ كَسبُ التُّجّارِ الَّذينَ إذا حَدَّثوا لَم يَكذِبوا ، وإذَا ائتُمِنوا لَم يَخونوا ، وإذا وَعَدوا لَم يُخلِفوا ، وإذَا اشتَرَوا لَم يَذُمّوا ، وإذا باعوا لَم يُطروا ، وإذا كانَ عَلَيهِم لَم يَمطُلوا ، وإذا كانَ لَهُم لَم يُعَسِّروا . </a:t>
            </a:r>
            <a:endParaRPr lang="fa-IR" dirty="0" smtClean="0"/>
          </a:p>
          <a:p>
            <a:pPr marL="0" indent="0" algn="l">
              <a:buNone/>
            </a:pPr>
            <a:r>
              <a:rPr lang="fa-IR" sz="2000" dirty="0" smtClean="0"/>
              <a:t>شُعب </a:t>
            </a:r>
            <a:r>
              <a:rPr lang="fa-IR" sz="2000" dirty="0"/>
              <a:t>الإيمان : ۴ / ۲۲۱ / ۴۸۵۴ ، الفردوس : ۱ / ۲۱۷ / ۸۳۲ </a:t>
            </a:r>
          </a:p>
          <a:p>
            <a:pPr lvl="1"/>
            <a:r>
              <a:rPr lang="fa-IR" sz="2400" dirty="0"/>
              <a:t>سوگند نخوردن</a:t>
            </a:r>
          </a:p>
          <a:p>
            <a:r>
              <a:rPr lang="fa-IR" dirty="0" smtClean="0"/>
              <a:t>قال رسول </a:t>
            </a:r>
            <a:r>
              <a:rPr lang="fa-IR" dirty="0"/>
              <a:t>اللّه صلى الله عليه و آله </a:t>
            </a:r>
            <a:r>
              <a:rPr lang="fa-IR" dirty="0" smtClean="0"/>
              <a:t>: الحَلفُ </a:t>
            </a:r>
            <a:r>
              <a:rPr lang="fa-IR" dirty="0"/>
              <a:t>مَنفَقَةٌ لِلسِّلعَةِ ؛ مَمحَقَةٌ لِلبَرَكَةِ . 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1833507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ustom 3">
      <a:majorFont>
        <a:latin typeface="Georgia"/>
        <a:ea typeface=""/>
        <a:cs typeface="B Titr"/>
      </a:majorFont>
      <a:minorFont>
        <a:latin typeface="Georgia"/>
        <a:ea typeface=""/>
        <a:cs typeface="B Mitra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20379</TotalTime>
  <Words>1545</Words>
  <Application>Microsoft Office PowerPoint</Application>
  <PresentationFormat>On-screen Show (4:3)</PresentationFormat>
  <Paragraphs>95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Custom Design</vt:lpstr>
      <vt:lpstr>Civic</vt:lpstr>
      <vt:lpstr>1_Custom Design</vt:lpstr>
      <vt:lpstr>اقتصاد در تمدن اسلامي</vt:lpstr>
      <vt:lpstr>انگيزش و اخلاق در نظام سرمايه داري</vt:lpstr>
      <vt:lpstr>نگرش و انگيزش در قرآن کريم</vt:lpstr>
      <vt:lpstr>نگرش و انگيزش در سنت نبوي</vt:lpstr>
      <vt:lpstr>انگیزش در تمدن اسلامی</vt:lpstr>
      <vt:lpstr>معیارهای اخلاق کسب وکار در اسلام</vt:lpstr>
      <vt:lpstr>معیارهای اخلاق کسب وکار در اسلام</vt:lpstr>
      <vt:lpstr>معیارهای اخلاق کسب وکار در اسلام</vt:lpstr>
      <vt:lpstr>معیارهای اخلاق کسب وکار در اسلام</vt:lpstr>
      <vt:lpstr>معیارهای اخلاق کسب وکار در اسلام</vt:lpstr>
      <vt:lpstr>نظام آموزشی و تربیتی در تمدن اسلامی</vt:lpstr>
      <vt:lpstr>نقش وقف در تاسیس و تداوم فعالیت مدارس اسلامی </vt:lpstr>
    </vt:vector>
  </TitlesOfParts>
  <Company>Emtedad Sazgar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«سازوکار بازار، نهادهای حقوقی و تخصیص منابع»  در اسلام</dc:title>
  <dc:creator>Aria</dc:creator>
  <cp:lastModifiedBy>4sharifzadeh</cp:lastModifiedBy>
  <cp:revision>902</cp:revision>
  <dcterms:created xsi:type="dcterms:W3CDTF">2009-01-13T09:50:30Z</dcterms:created>
  <dcterms:modified xsi:type="dcterms:W3CDTF">2014-04-27T13:53:17Z</dcterms:modified>
</cp:coreProperties>
</file>