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3" r:id="rId7"/>
    <p:sldId id="262" r:id="rId8"/>
    <p:sldId id="264" r:id="rId9"/>
    <p:sldId id="257" r:id="rId10"/>
    <p:sldId id="265" r:id="rId11"/>
    <p:sldId id="266" r:id="rId12"/>
    <p:sldId id="267" r:id="rId13"/>
    <p:sldId id="270" r:id="rId14"/>
    <p:sldId id="268" r:id="rId15"/>
    <p:sldId id="271" r:id="rId16"/>
    <p:sldId id="272" r:id="rId17"/>
    <p:sldId id="273" r:id="rId18"/>
    <p:sldId id="269" r:id="rId19"/>
    <p:sldId id="274" r:id="rId20"/>
    <p:sldId id="275" r:id="rId21"/>
    <p:sldId id="276" r:id="rId22"/>
    <p:sldId id="289" r:id="rId23"/>
    <p:sldId id="288" r:id="rId24"/>
    <p:sldId id="277" r:id="rId25"/>
    <p:sldId id="283" r:id="rId26"/>
    <p:sldId id="284" r:id="rId27"/>
    <p:sldId id="278" r:id="rId28"/>
    <p:sldId id="286" r:id="rId29"/>
    <p:sldId id="290" r:id="rId30"/>
    <p:sldId id="291" r:id="rId31"/>
    <p:sldId id="287" r:id="rId32"/>
    <p:sldId id="292" r:id="rId33"/>
    <p:sldId id="285" r:id="rId34"/>
    <p:sldId id="293" r:id="rId35"/>
    <p:sldId id="294" r:id="rId36"/>
    <p:sldId id="295" r:id="rId37"/>
    <p:sldId id="296" r:id="rId38"/>
    <p:sldId id="297" r:id="rId39"/>
    <p:sldId id="300" r:id="rId40"/>
    <p:sldId id="298" r:id="rId41"/>
    <p:sldId id="301" r:id="rId42"/>
    <p:sldId id="299" r:id="rId43"/>
    <p:sldId id="302" r:id="rId44"/>
    <p:sldId id="303" r:id="rId45"/>
    <p:sldId id="304" r:id="rId46"/>
    <p:sldId id="305" r:id="rId47"/>
    <p:sldId id="306" r:id="rId48"/>
    <p:sldId id="307" r:id="rId49"/>
    <p:sldId id="309" r:id="rId50"/>
    <p:sldId id="308" r:id="rId51"/>
    <p:sldId id="310" r:id="rId52"/>
    <p:sldId id="311" r:id="rId53"/>
    <p:sldId id="312" r:id="rId54"/>
    <p:sldId id="279" r:id="rId55"/>
    <p:sldId id="313" r:id="rId56"/>
    <p:sldId id="280" r:id="rId57"/>
    <p:sldId id="314" r:id="rId58"/>
    <p:sldId id="316" r:id="rId59"/>
    <p:sldId id="281" r:id="rId60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FC6AE-DEAA-41AB-965B-D34F125F5104}" type="datetimeFigureOut">
              <a:rPr lang="fa-IR" smtClean="0"/>
              <a:pPr/>
              <a:t>1440/03/27</a:t>
            </a:fld>
            <a:endParaRPr lang="fa-I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BDC206D-6369-46C4-815D-385083B9CB47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FC6AE-DEAA-41AB-965B-D34F125F5104}" type="datetimeFigureOut">
              <a:rPr lang="fa-IR" smtClean="0"/>
              <a:pPr/>
              <a:t>1440/03/27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C206D-6369-46C4-815D-385083B9CB47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8BDC206D-6369-46C4-815D-385083B9CB47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FC6AE-DEAA-41AB-965B-D34F125F5104}" type="datetimeFigureOut">
              <a:rPr lang="fa-IR" smtClean="0"/>
              <a:pPr/>
              <a:t>1440/03/27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FC6AE-DEAA-41AB-965B-D34F125F5104}" type="datetimeFigureOut">
              <a:rPr lang="fa-IR" smtClean="0"/>
              <a:pPr/>
              <a:t>1440/03/27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8BDC206D-6369-46C4-815D-385083B9CB47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FC6AE-DEAA-41AB-965B-D34F125F5104}" type="datetimeFigureOut">
              <a:rPr lang="fa-IR" smtClean="0"/>
              <a:pPr/>
              <a:t>1440/03/27</a:t>
            </a:fld>
            <a:endParaRPr lang="fa-I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BDC206D-6369-46C4-815D-385083B9CB47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FC1FC6AE-DEAA-41AB-965B-D34F125F5104}" type="datetimeFigureOut">
              <a:rPr lang="fa-IR" smtClean="0"/>
              <a:pPr/>
              <a:t>1440/03/27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C206D-6369-46C4-815D-385083B9CB47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FC6AE-DEAA-41AB-965B-D34F125F5104}" type="datetimeFigureOut">
              <a:rPr lang="fa-IR" smtClean="0"/>
              <a:pPr/>
              <a:t>1440/03/27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fa-IR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8BDC206D-6369-46C4-815D-385083B9CB47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FC6AE-DEAA-41AB-965B-D34F125F5104}" type="datetimeFigureOut">
              <a:rPr lang="fa-IR" smtClean="0"/>
              <a:pPr/>
              <a:t>1440/03/27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8BDC206D-6369-46C4-815D-385083B9CB47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FC6AE-DEAA-41AB-965B-D34F125F5104}" type="datetimeFigureOut">
              <a:rPr lang="fa-IR" smtClean="0"/>
              <a:pPr/>
              <a:t>1440/03/27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BDC206D-6369-46C4-815D-385083B9CB47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BDC206D-6369-46C4-815D-385083B9CB47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FC6AE-DEAA-41AB-965B-D34F125F5104}" type="datetimeFigureOut">
              <a:rPr lang="fa-IR" smtClean="0"/>
              <a:pPr/>
              <a:t>1440/03/27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fa-I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8BDC206D-6369-46C4-815D-385083B9CB47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C1FC6AE-DEAA-41AB-965B-D34F125F5104}" type="datetimeFigureOut">
              <a:rPr lang="fa-IR" smtClean="0"/>
              <a:pPr/>
              <a:t>1440/03/27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FC1FC6AE-DEAA-41AB-965B-D34F125F5104}" type="datetimeFigureOut">
              <a:rPr lang="fa-IR" smtClean="0"/>
              <a:pPr/>
              <a:t>1440/03/27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fa-IR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BDC206D-6369-46C4-815D-385083B9CB47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1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r" rtl="1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r" rtl="1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jpe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jpe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jpeg"/><Relationship Id="rId2" Type="http://schemas.openxmlformats.org/officeDocument/2006/relationships/image" Target="../media/image45.jpe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jpe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00306"/>
            <a:ext cx="6400800" cy="1643074"/>
          </a:xfrm>
        </p:spPr>
        <p:txBody>
          <a:bodyPr>
            <a:normAutofit/>
          </a:bodyPr>
          <a:lstStyle/>
          <a:p>
            <a:r>
              <a:rPr lang="fa-IR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تهیه کننده : </a:t>
            </a:r>
            <a:r>
              <a:rPr lang="fa-IR" sz="44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محمدرضابیضایی</a:t>
            </a:r>
            <a:endParaRPr lang="fa-IR" sz="44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4357"/>
            <a:ext cx="7772400" cy="1643074"/>
          </a:xfrm>
        </p:spPr>
        <p:txBody>
          <a:bodyPr>
            <a:normAutofit/>
          </a:bodyPr>
          <a:lstStyle/>
          <a:p>
            <a:r>
              <a:rPr lang="fa-IR" dirty="0" smtClean="0"/>
              <a:t>اجزا وقطعات مدارالکتریکی</a:t>
            </a:r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5400" dirty="0" smtClean="0">
                <a:solidFill>
                  <a:srgbClr val="FF0000"/>
                </a:solidFill>
              </a:rPr>
              <a:t>مقاومت </a:t>
            </a:r>
            <a:endParaRPr lang="fa-IR" sz="5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a-IR" sz="2800" dirty="0" smtClean="0"/>
              <a:t>از مقاوت ها برای </a:t>
            </a:r>
            <a:r>
              <a:rPr lang="fa-IR" sz="2800" dirty="0" smtClean="0">
                <a:solidFill>
                  <a:srgbClr val="FF0000"/>
                </a:solidFill>
              </a:rPr>
              <a:t>تولید حرارت و حتی نور </a:t>
            </a:r>
            <a:r>
              <a:rPr lang="fa-IR" sz="2800" dirty="0" smtClean="0"/>
              <a:t>هم استفاده می شود </a:t>
            </a:r>
          </a:p>
          <a:p>
            <a:pPr>
              <a:buNone/>
            </a:pPr>
            <a:r>
              <a:rPr lang="fa-IR" sz="2800" dirty="0" smtClean="0"/>
              <a:t> مانند شیشه گرم کن خودرو و چراغ ها </a:t>
            </a:r>
          </a:p>
          <a:p>
            <a:pPr>
              <a:buNone/>
            </a:pPr>
            <a:endParaRPr lang="fa-IR" dirty="0"/>
          </a:p>
        </p:txBody>
      </p:sp>
      <p:pic>
        <p:nvPicPr>
          <p:cNvPr id="2050" name="Picture 2" descr="C:\Documents and Settings\ECM\Desktop\شیشه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1" y="2928934"/>
            <a:ext cx="4448198" cy="3286148"/>
          </a:xfrm>
          <a:prstGeom prst="rect">
            <a:avLst/>
          </a:prstGeom>
          <a:noFill/>
        </p:spPr>
      </p:pic>
      <p:pic>
        <p:nvPicPr>
          <p:cNvPr id="2051" name="Picture 3" descr="C:\Documents and Settings\ECM\Desktop\چراغ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72198" y="2928934"/>
            <a:ext cx="2466975" cy="1847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5400" dirty="0" smtClean="0">
                <a:solidFill>
                  <a:srgbClr val="FF0000"/>
                </a:solidFill>
              </a:rPr>
              <a:t>انواع مقاومت </a:t>
            </a:r>
            <a:endParaRPr lang="fa-IR" sz="5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a-IR" sz="4400" b="1" dirty="0" smtClean="0"/>
              <a:t>1- مقدار ثابت</a:t>
            </a:r>
          </a:p>
          <a:p>
            <a:pPr>
              <a:buNone/>
            </a:pPr>
            <a:endParaRPr lang="fa-IR" sz="4400" b="1" dirty="0" smtClean="0"/>
          </a:p>
          <a:p>
            <a:pPr>
              <a:buNone/>
            </a:pPr>
            <a:r>
              <a:rPr lang="fa-IR" sz="4400" b="1" dirty="0" smtClean="0"/>
              <a:t>2- مقاومت </a:t>
            </a:r>
          </a:p>
          <a:p>
            <a:pPr>
              <a:buNone/>
            </a:pPr>
            <a:r>
              <a:rPr lang="fa-IR" sz="4400" b="1" dirty="0" smtClean="0"/>
              <a:t>پله ایی</a:t>
            </a:r>
          </a:p>
          <a:p>
            <a:pPr>
              <a:buNone/>
            </a:pPr>
            <a:endParaRPr lang="fa-IR" sz="4400" b="1" dirty="0" smtClean="0"/>
          </a:p>
          <a:p>
            <a:pPr>
              <a:buNone/>
            </a:pPr>
            <a:r>
              <a:rPr lang="fa-IR" sz="4400" b="1" dirty="0" smtClean="0"/>
              <a:t>3- مقاومت </a:t>
            </a:r>
          </a:p>
          <a:p>
            <a:pPr>
              <a:buNone/>
            </a:pPr>
            <a:r>
              <a:rPr lang="fa-IR" sz="4400" b="1" dirty="0" smtClean="0"/>
              <a:t>متغیر  </a:t>
            </a:r>
          </a:p>
          <a:p>
            <a:pPr>
              <a:buNone/>
            </a:pPr>
            <a:endParaRPr lang="fa-IR" sz="4400" b="1" dirty="0"/>
          </a:p>
        </p:txBody>
      </p:sp>
      <p:pic>
        <p:nvPicPr>
          <p:cNvPr id="4098" name="Picture 2" descr="C:\Documents and Settings\ECM\Desktop\مقاومت 3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28736"/>
            <a:ext cx="6138863" cy="51435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4800" dirty="0" smtClean="0">
                <a:solidFill>
                  <a:srgbClr val="FF0000"/>
                </a:solidFill>
              </a:rPr>
              <a:t>مقاومت ثابت </a:t>
            </a:r>
            <a:endParaRPr lang="fa-IR" sz="4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fa-IR" dirty="0" smtClean="0"/>
              <a:t>دارای ظرفیت ثابتی است </a:t>
            </a:r>
          </a:p>
          <a:p>
            <a:pPr>
              <a:buFontTx/>
              <a:buChar char="-"/>
            </a:pPr>
            <a:r>
              <a:rPr lang="fa-IR" dirty="0" smtClean="0"/>
              <a:t>کربنی ، لایه ای(کربنی ، فلزی ،اکسید فلز) ،سیمی </a:t>
            </a:r>
          </a:p>
          <a:p>
            <a:pPr>
              <a:buNone/>
            </a:pPr>
            <a:endParaRPr lang="fa-IR" dirty="0" smtClean="0"/>
          </a:p>
          <a:p>
            <a:pPr>
              <a:buNone/>
            </a:pPr>
            <a:endParaRPr lang="fa-IR" dirty="0"/>
          </a:p>
        </p:txBody>
      </p:sp>
      <p:pic>
        <p:nvPicPr>
          <p:cNvPr id="3074" name="Picture 2" descr="C:\Documents and Settings\ECM\Desktop\مقاومت عددی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2667000"/>
            <a:ext cx="3152791" cy="2405074"/>
          </a:xfrm>
          <a:prstGeom prst="rect">
            <a:avLst/>
          </a:prstGeom>
          <a:noFill/>
        </p:spPr>
      </p:pic>
      <p:pic>
        <p:nvPicPr>
          <p:cNvPr id="3075" name="Picture 3" descr="C:\Documents and Settings\ECM\Desktop\مقاومت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4857760"/>
            <a:ext cx="2857500" cy="16430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5400" dirty="0" smtClean="0">
                <a:solidFill>
                  <a:srgbClr val="FF0000"/>
                </a:solidFill>
              </a:rPr>
              <a:t>مقاومت سیمی</a:t>
            </a:r>
            <a:endParaRPr lang="fa-IR" sz="5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a-IR" dirty="0" smtClean="0"/>
              <a:t>    مــقاومت های سیـــمی : از پیچیدن طول معینی سیم مــقاومت داراز آلیاژ های مختلف نیکل بر روی استوانه ای عایق از جنس سرامیک ساخته می شوند  و </a:t>
            </a:r>
            <a:r>
              <a:rPr lang="fa-IR" dirty="0" smtClean="0">
                <a:solidFill>
                  <a:srgbClr val="FF0000"/>
                </a:solidFill>
              </a:rPr>
              <a:t>عموما“ برای توان های بالا (  2 تا250وات ) هستند از ویژگی های مقاومت سیمی این است که هنگام سوختن شعله ور نمی شود  </a:t>
            </a:r>
            <a:r>
              <a:rPr lang="fa-IR" dirty="0" smtClean="0"/>
              <a:t>از این مزیت برای حفاظت مدارو فیوز نیز استفاده می شود .</a:t>
            </a:r>
          </a:p>
          <a:p>
            <a:r>
              <a:rPr lang="fa-IR" dirty="0" smtClean="0"/>
              <a:t>برخی مقاومت های سیمی متغیراند مانند رئوستا </a:t>
            </a:r>
          </a:p>
          <a:p>
            <a:r>
              <a:rPr lang="fa-IR" dirty="0" smtClean="0"/>
              <a:t>مقاومت کربنی که با نوارهای رنگی شناسایی می شوند از مزیت رسانایی کم کربن استفاده شده است .</a:t>
            </a:r>
          </a:p>
          <a:p>
            <a:pPr>
              <a:buFont typeface="Wingdings" pitchFamily="2" charset="2"/>
              <a:buNone/>
            </a:pPr>
            <a:r>
              <a:rPr lang="fa-IR" dirty="0" smtClean="0"/>
              <a:t> </a:t>
            </a:r>
            <a:endParaRPr lang="en-US" dirty="0" smtClean="0">
              <a:cs typeface="Arial" pitchFamily="34" charset="0"/>
            </a:endParaRPr>
          </a:p>
          <a:p>
            <a:pPr>
              <a:buNone/>
            </a:pPr>
            <a:endParaRPr lang="fa-IR" dirty="0" smtClean="0"/>
          </a:p>
          <a:p>
            <a:pPr>
              <a:buNone/>
            </a:pPr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4800" dirty="0" smtClean="0">
                <a:solidFill>
                  <a:srgbClr val="FF0000"/>
                </a:solidFill>
              </a:rPr>
              <a:t>مقاومت پله ایی </a:t>
            </a:r>
            <a:endParaRPr lang="fa-IR" sz="4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fa-IR" sz="4800" dirty="0" smtClean="0"/>
              <a:t>   دو یا چند مقدار ثابت دارند که با اتصال سیم ها به پایه های مختلف آن در دسترس قرار می گیرند </a:t>
            </a:r>
          </a:p>
          <a:p>
            <a:pPr>
              <a:buNone/>
            </a:pPr>
            <a:r>
              <a:rPr lang="fa-IR" sz="4800" dirty="0" smtClean="0"/>
              <a:t>   جعبه مقاومت فن بخاری که سرعت های مختلف سرعت فن را تامین می کند </a:t>
            </a:r>
            <a:endParaRPr lang="fa-I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4800" dirty="0" smtClean="0">
                <a:solidFill>
                  <a:srgbClr val="FF0000"/>
                </a:solidFill>
              </a:rPr>
              <a:t>مقاومت متغیر</a:t>
            </a:r>
            <a:endParaRPr lang="fa-IR" sz="4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fa-IR" sz="5400" b="1" dirty="0" smtClean="0"/>
          </a:p>
          <a:p>
            <a:pPr algn="ctr">
              <a:buNone/>
            </a:pPr>
            <a:r>
              <a:rPr lang="fa-IR" sz="5400" b="1" dirty="0" smtClean="0"/>
              <a:t>مقاومت قابل تنظیم </a:t>
            </a:r>
          </a:p>
          <a:p>
            <a:pPr algn="ctr">
              <a:buNone/>
            </a:pPr>
            <a:r>
              <a:rPr lang="fa-IR" sz="5400" b="1" dirty="0" smtClean="0"/>
              <a:t>  رئوستا </a:t>
            </a:r>
          </a:p>
          <a:p>
            <a:pPr algn="ctr">
              <a:buNone/>
            </a:pPr>
            <a:r>
              <a:rPr lang="fa-IR" sz="5400" b="1" dirty="0" smtClean="0"/>
              <a:t>پتانسیومتر </a:t>
            </a:r>
          </a:p>
          <a:p>
            <a:pPr>
              <a:buNone/>
            </a:pPr>
            <a:endParaRPr lang="fa-IR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5400" dirty="0" smtClean="0">
                <a:solidFill>
                  <a:srgbClr val="FF0000"/>
                </a:solidFill>
              </a:rPr>
              <a:t>رئوستا </a:t>
            </a:r>
            <a:endParaRPr lang="fa-IR" sz="5400" dirty="0">
              <a:solidFill>
                <a:srgbClr val="FF0000"/>
              </a:solidFill>
            </a:endParaRPr>
          </a:p>
        </p:txBody>
      </p:sp>
      <p:pic>
        <p:nvPicPr>
          <p:cNvPr id="5125" name="Picture 5" descr="C:\Documents and Settings\ECM\Desktop\ر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3714752"/>
            <a:ext cx="1905000" cy="1905000"/>
          </a:xfrm>
          <a:prstGeom prst="rect">
            <a:avLst/>
          </a:prstGeom>
          <a:noFill/>
        </p:spPr>
      </p:pic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a-IR" b="1" dirty="0" smtClean="0"/>
              <a:t>دارای دو پایه است که سبب تغییر شدت جریان عبوری از مدار می گردد</a:t>
            </a:r>
            <a:endParaRPr lang="fa-IR" b="1" dirty="0"/>
          </a:p>
        </p:txBody>
      </p:sp>
      <p:pic>
        <p:nvPicPr>
          <p:cNvPr id="10" name="Picture 3" descr="C:\Documents and Settings\ECM\Desktop\رئوستا2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2976" y="2214554"/>
            <a:ext cx="4929222" cy="33575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4800" dirty="0" smtClean="0">
                <a:solidFill>
                  <a:srgbClr val="FF0000"/>
                </a:solidFill>
              </a:rPr>
              <a:t>پتانسیومتر </a:t>
            </a:r>
            <a:endParaRPr lang="fa-IR" sz="4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a-IR" sz="4000" dirty="0" smtClean="0"/>
              <a:t>دارای سه پایه است که سبب تغییر ولتاژمی گردد</a:t>
            </a:r>
            <a:endParaRPr lang="fa-IR" sz="4000" dirty="0"/>
          </a:p>
        </p:txBody>
      </p:sp>
      <p:pic>
        <p:nvPicPr>
          <p:cNvPr id="1026" name="Picture 2" descr="C:\Documents and Settings\ECM\Desktop\پتا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2638424"/>
            <a:ext cx="6786609" cy="307659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4800" dirty="0" smtClean="0">
                <a:solidFill>
                  <a:srgbClr val="FF0000"/>
                </a:solidFill>
              </a:rPr>
              <a:t>مقاومت متغیر </a:t>
            </a:r>
            <a:endParaRPr lang="fa-IR" sz="4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fa-IR" sz="4400" dirty="0" smtClean="0"/>
              <a:t>   وابسته به شرایط محیطی : </a:t>
            </a:r>
          </a:p>
          <a:p>
            <a:pPr>
              <a:buNone/>
            </a:pPr>
            <a:r>
              <a:rPr lang="fa-IR" sz="4400" dirty="0" smtClean="0"/>
              <a:t>   وابسته به حرارت یا دما (ترمیستور ):</a:t>
            </a:r>
          </a:p>
          <a:p>
            <a:pPr algn="ctr">
              <a:buNone/>
            </a:pPr>
            <a:r>
              <a:rPr lang="fa-IR" sz="4400" b="1" dirty="0" smtClean="0"/>
              <a:t>الف</a:t>
            </a:r>
            <a:r>
              <a:rPr lang="fa-IR" sz="4400" dirty="0" smtClean="0"/>
              <a:t>: </a:t>
            </a:r>
            <a:r>
              <a:rPr lang="en-US" sz="4400" dirty="0" smtClean="0">
                <a:cs typeface="Arial" pitchFamily="34" charset="0"/>
              </a:rPr>
              <a:t>NTC</a:t>
            </a:r>
            <a:r>
              <a:rPr lang="fa-IR" sz="4400" dirty="0" smtClean="0">
                <a:cs typeface="Arial" pitchFamily="34" charset="0"/>
              </a:rPr>
              <a:t>  </a:t>
            </a:r>
            <a:r>
              <a:rPr lang="fa-IR" sz="4400" b="1" dirty="0" smtClean="0"/>
              <a:t> ب</a:t>
            </a:r>
            <a:r>
              <a:rPr lang="fa-IR" sz="4400" dirty="0" smtClean="0"/>
              <a:t> :</a:t>
            </a:r>
            <a:r>
              <a:rPr lang="en-US" sz="4400" dirty="0" smtClean="0">
                <a:cs typeface="Arial" pitchFamily="34" charset="0"/>
              </a:rPr>
              <a:t> PTC </a:t>
            </a:r>
            <a:r>
              <a:rPr lang="fa-IR" sz="4400" dirty="0" smtClean="0"/>
              <a:t> </a:t>
            </a:r>
          </a:p>
          <a:p>
            <a:pPr>
              <a:buNone/>
            </a:pPr>
            <a:r>
              <a:rPr lang="fa-IR" sz="4400" dirty="0" smtClean="0"/>
              <a:t>وابسته به نور </a:t>
            </a:r>
            <a:r>
              <a:rPr lang="en-US" sz="4400" dirty="0" smtClean="0">
                <a:cs typeface="Arial" pitchFamily="34" charset="0"/>
              </a:rPr>
              <a:t>LDR</a:t>
            </a:r>
            <a:r>
              <a:rPr lang="fa-IR" sz="4400" dirty="0" smtClean="0"/>
              <a:t>، </a:t>
            </a:r>
          </a:p>
          <a:p>
            <a:pPr>
              <a:buNone/>
            </a:pPr>
            <a:r>
              <a:rPr lang="fa-IR" sz="4400" dirty="0" smtClean="0"/>
              <a:t>وابسته به ولتاژ</a:t>
            </a:r>
            <a:r>
              <a:rPr lang="en-US" sz="4400" dirty="0" smtClean="0">
                <a:cs typeface="Arial" pitchFamily="34" charset="0"/>
              </a:rPr>
              <a:t>VDR</a:t>
            </a:r>
            <a:r>
              <a:rPr lang="fa-IR" sz="4400" dirty="0" smtClean="0"/>
              <a:t>، </a:t>
            </a:r>
          </a:p>
          <a:p>
            <a:pPr>
              <a:buNone/>
            </a:pPr>
            <a:r>
              <a:rPr lang="fa-IR" sz="4400" dirty="0" smtClean="0"/>
              <a:t>وابسته به فشار (</a:t>
            </a:r>
            <a:r>
              <a:rPr lang="en-US" sz="4400" dirty="0" smtClean="0"/>
              <a:t>PDR</a:t>
            </a:r>
            <a:r>
              <a:rPr lang="fa-IR" sz="4400" dirty="0" smtClean="0"/>
              <a:t>)</a:t>
            </a:r>
            <a:endParaRPr lang="fa-I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4800" dirty="0" smtClean="0">
                <a:solidFill>
                  <a:srgbClr val="FF0000"/>
                </a:solidFill>
              </a:rPr>
              <a:t>مقاومت های وابسته به دما </a:t>
            </a:r>
            <a:endParaRPr lang="fa-IR" sz="4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a-IR" dirty="0" smtClean="0"/>
              <a:t> </a:t>
            </a:r>
            <a:r>
              <a:rPr lang="fa-IR" sz="3600" dirty="0" smtClean="0"/>
              <a:t>ترمیستور : مقاومتی که اندازه آن با تغییر دمای محیط کم و زیاد می شود </a:t>
            </a:r>
          </a:p>
          <a:p>
            <a:pPr>
              <a:buNone/>
            </a:pPr>
            <a:r>
              <a:rPr lang="fa-IR" sz="3600" dirty="0" smtClean="0"/>
              <a:t>1- </a:t>
            </a:r>
            <a:r>
              <a:rPr lang="en-US" sz="3600" dirty="0" smtClean="0"/>
              <a:t>PTC</a:t>
            </a:r>
            <a:r>
              <a:rPr lang="fa-IR" sz="3600" dirty="0" smtClean="0"/>
              <a:t>     2- </a:t>
            </a:r>
            <a:r>
              <a:rPr lang="en-US" sz="3600" dirty="0" smtClean="0"/>
              <a:t>NTC</a:t>
            </a:r>
            <a:endParaRPr lang="fa-IR" sz="3600" dirty="0"/>
          </a:p>
        </p:txBody>
      </p:sp>
      <p:pic>
        <p:nvPicPr>
          <p:cNvPr id="2050" name="Picture 2" descr="C:\Documents and Settings\ECM\Desktop\NTC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071678"/>
            <a:ext cx="3033719" cy="44291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6000" b="1" dirty="0" smtClean="0">
                <a:solidFill>
                  <a:srgbClr val="FF0000"/>
                </a:solidFill>
              </a:rPr>
              <a:t/>
            </a:r>
            <a:br>
              <a:rPr lang="fa-IR" sz="6000" b="1" dirty="0" smtClean="0">
                <a:solidFill>
                  <a:srgbClr val="FF0000"/>
                </a:solidFill>
              </a:rPr>
            </a:br>
            <a:r>
              <a:rPr lang="fa-IR" sz="6000" b="1" dirty="0" smtClean="0">
                <a:solidFill>
                  <a:srgbClr val="FF0000"/>
                </a:solidFill>
              </a:rPr>
              <a:t/>
            </a:r>
            <a:br>
              <a:rPr lang="fa-IR" sz="6000" b="1" dirty="0" smtClean="0">
                <a:solidFill>
                  <a:srgbClr val="FF0000"/>
                </a:solidFill>
              </a:rPr>
            </a:br>
            <a:r>
              <a:rPr lang="fa-IR" sz="6000" b="1" dirty="0" smtClean="0">
                <a:solidFill>
                  <a:srgbClr val="FF0000"/>
                </a:solidFill>
              </a:rPr>
              <a:t>اجزای مدار</a:t>
            </a:r>
            <a:endParaRPr lang="fa-IR" sz="6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04522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a-IR" sz="3200" dirty="0" smtClean="0"/>
              <a:t>1- منابع نیرو مثل باتری : تامین کننده جریان مصرفی مدارها</a:t>
            </a:r>
          </a:p>
          <a:p>
            <a:pPr>
              <a:buNone/>
            </a:pPr>
            <a:r>
              <a:rPr lang="fa-IR" sz="3200" dirty="0" smtClean="0"/>
              <a:t>2- رساناها ، سیم های مسی که مسیر عبور جریان را فراهم می نمایند </a:t>
            </a:r>
          </a:p>
          <a:p>
            <a:pPr>
              <a:buNone/>
            </a:pPr>
            <a:r>
              <a:rPr lang="fa-IR" sz="3200" dirty="0" smtClean="0"/>
              <a:t>3- بارها : وسایلی که برق مصرف می کنند تا کاری انجام دهند مثل چراغ ها ، موتورهای الکتریکی </a:t>
            </a:r>
          </a:p>
          <a:p>
            <a:pPr>
              <a:buNone/>
            </a:pPr>
            <a:r>
              <a:rPr lang="fa-IR" sz="3200" dirty="0" smtClean="0"/>
              <a:t>4- کنترل کننده ها نظیر سوئیچ ها ، کلیدها ؛ رله ها </a:t>
            </a:r>
          </a:p>
          <a:p>
            <a:pPr>
              <a:buNone/>
            </a:pPr>
            <a:r>
              <a:rPr lang="fa-IR" sz="3200" dirty="0" smtClean="0"/>
              <a:t>5- قطعات محافظتی نظیر فیوزها </a:t>
            </a:r>
          </a:p>
          <a:p>
            <a:pPr>
              <a:buNone/>
            </a:pPr>
            <a:r>
              <a:rPr lang="fa-IR" sz="3200" dirty="0" smtClean="0"/>
              <a:t>6- مدارها و قطعات الکترونیکی مانند مقاوت ها ، دیودها ، فیوزها ، سنسورها وغیره </a:t>
            </a:r>
          </a:p>
          <a:p>
            <a:pPr>
              <a:buNone/>
            </a:pPr>
            <a:endParaRPr lang="fa-I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4400" dirty="0" smtClean="0">
                <a:solidFill>
                  <a:srgbClr val="FF0000"/>
                </a:solidFill>
              </a:rPr>
              <a:t>مقاومت وابسته به ولتاژ</a:t>
            </a:r>
            <a:endParaRPr lang="fa-IR" sz="4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a-IR" sz="4400" dirty="0" smtClean="0"/>
              <a:t>  مقاومت تابع ولتاژ یا واریستور (</a:t>
            </a:r>
            <a:r>
              <a:rPr lang="en-US" sz="4400" dirty="0" smtClean="0">
                <a:cs typeface="Arial" pitchFamily="34" charset="0"/>
              </a:rPr>
              <a:t>( VDR </a:t>
            </a:r>
            <a:r>
              <a:rPr lang="fa-IR" sz="4400" dirty="0" smtClean="0"/>
              <a:t>: این مقاومت با افزایش ولتاژ کم می شود . از« </a:t>
            </a:r>
            <a:r>
              <a:rPr lang="en-US" sz="4400" dirty="0" smtClean="0">
                <a:cs typeface="Arial" pitchFamily="34" charset="0"/>
              </a:rPr>
              <a:t>VDR</a:t>
            </a:r>
            <a:r>
              <a:rPr lang="fa-IR" sz="4400" dirty="0" smtClean="0">
                <a:latin typeface="Arial" pitchFamily="34" charset="0"/>
              </a:rPr>
              <a:t>» در مدارهای </a:t>
            </a:r>
            <a:r>
              <a:rPr lang="en-US" sz="4400" dirty="0" smtClean="0">
                <a:cs typeface="Arial" pitchFamily="34" charset="0"/>
              </a:rPr>
              <a:t>AC</a:t>
            </a:r>
            <a:r>
              <a:rPr lang="fa-IR" sz="4400" dirty="0" smtClean="0"/>
              <a:t> برای تثبیت ولتاژ وحفاظت مدارها در مقابل اضافه ولتاژها (در اثر قطع و وصل کلید بسیار استفاده می شود.</a:t>
            </a:r>
          </a:p>
          <a:p>
            <a:pPr>
              <a:buNone/>
            </a:pPr>
            <a:endParaRPr lang="fa-I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5400" dirty="0" smtClean="0">
                <a:solidFill>
                  <a:srgbClr val="FF0000"/>
                </a:solidFill>
              </a:rPr>
              <a:t>فیوز </a:t>
            </a:r>
            <a:endParaRPr lang="fa-IR" sz="5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fa-IR" sz="4000" b="1" dirty="0" smtClean="0"/>
              <a:t>  - فیوز وظیفه دارد اجزای مدارهای الکتریکی خودرو را در مقابل شدت جریان الکتریکی غیر مجاز حفاظت کند </a:t>
            </a:r>
          </a:p>
          <a:p>
            <a:pPr>
              <a:buNone/>
            </a:pPr>
            <a:r>
              <a:rPr lang="fa-IR" sz="4000" b="1" dirty="0" smtClean="0"/>
              <a:t>  - کلید ایمنی </a:t>
            </a:r>
          </a:p>
        </p:txBody>
      </p:sp>
      <p:pic>
        <p:nvPicPr>
          <p:cNvPr id="4" name="Picture 2" descr="C:\Documents and Settings\ECM\Desktop\انواع فیوز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3500438"/>
            <a:ext cx="4405335" cy="24288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6000" b="1" dirty="0" smtClean="0">
                <a:solidFill>
                  <a:srgbClr val="FF0000"/>
                </a:solidFill>
              </a:rPr>
              <a:t>فیوز </a:t>
            </a:r>
            <a:endParaRPr lang="fa-IR" sz="6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56528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a-IR" sz="2800" b="1" dirty="0" smtClean="0"/>
              <a:t>   در ساختمان فیوزرشته سیمی ( المان داخل فیوز) به کار رفته است که در صورت عبور شدت جریان بیش از حد تحمل فیوز ذوب می شود و مدار الکتریکی را قطع می کند </a:t>
            </a:r>
          </a:p>
          <a:p>
            <a:pPr>
              <a:buNone/>
            </a:pPr>
            <a:r>
              <a:rPr lang="fa-IR" sz="2800" b="1" dirty="0" smtClean="0"/>
              <a:t>  - فیوزضعیف ترین جزء مدار به شمار می رود </a:t>
            </a:r>
            <a:endParaRPr lang="fa-IR" sz="2400" dirty="0"/>
          </a:p>
        </p:txBody>
      </p:sp>
      <p:pic>
        <p:nvPicPr>
          <p:cNvPr id="1026" name="Picture 2" descr="C:\Documents and Settings\ECM\Desktop\فیوز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3429000"/>
            <a:ext cx="5000660" cy="29860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5400" dirty="0" smtClean="0">
                <a:solidFill>
                  <a:srgbClr val="FF0000"/>
                </a:solidFill>
              </a:rPr>
              <a:t>فیوز </a:t>
            </a:r>
            <a:endParaRPr lang="fa-IR" sz="5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a-IR" sz="4000" b="1" dirty="0" smtClean="0"/>
              <a:t>   این وسایل دارای یک رشته سیم مسی هستند که از سیم مدار اصلی نازکتر است </a:t>
            </a:r>
          </a:p>
          <a:p>
            <a:pPr>
              <a:buNone/>
            </a:pPr>
            <a:r>
              <a:rPr lang="fa-IR" sz="4000" b="1" dirty="0" smtClean="0"/>
              <a:t>   عدد روی فیوز؟ </a:t>
            </a:r>
          </a:p>
          <a:p>
            <a:pPr>
              <a:buNone/>
            </a:pPr>
            <a:r>
              <a:rPr lang="fa-IR" sz="4000" b="1" dirty="0" smtClean="0"/>
              <a:t>  </a:t>
            </a:r>
            <a:endParaRPr lang="fa-IR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5400" dirty="0" smtClean="0">
                <a:solidFill>
                  <a:srgbClr val="FF0000"/>
                </a:solidFill>
              </a:rPr>
              <a:t>انواع فیوز </a:t>
            </a:r>
            <a:endParaRPr lang="fa-IR" sz="5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a-IR" dirty="0" smtClean="0"/>
              <a:t>1 – شیشه ایی </a:t>
            </a:r>
          </a:p>
          <a:p>
            <a:pPr>
              <a:buNone/>
            </a:pPr>
            <a:endParaRPr lang="fa-IR" dirty="0" smtClean="0"/>
          </a:p>
          <a:p>
            <a:pPr>
              <a:buNone/>
            </a:pPr>
            <a:r>
              <a:rPr lang="fa-IR" dirty="0" smtClean="0"/>
              <a:t>2- سرامیکی </a:t>
            </a:r>
          </a:p>
          <a:p>
            <a:pPr>
              <a:buNone/>
            </a:pPr>
            <a:endParaRPr lang="fa-IR" dirty="0" smtClean="0"/>
          </a:p>
          <a:p>
            <a:pPr>
              <a:buNone/>
            </a:pPr>
            <a:r>
              <a:rPr lang="fa-IR" dirty="0" smtClean="0"/>
              <a:t>3- تیغه ایی یا کاردی </a:t>
            </a:r>
          </a:p>
          <a:p>
            <a:pPr>
              <a:buNone/>
            </a:pPr>
            <a:endParaRPr lang="fa-IR" dirty="0"/>
          </a:p>
        </p:txBody>
      </p:sp>
      <p:pic>
        <p:nvPicPr>
          <p:cNvPr id="3074" name="Picture 2" descr="C:\Documents and Settings\ECM\Desktop\انواع فیوز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2143116"/>
            <a:ext cx="4405335" cy="36433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5400" dirty="0" smtClean="0">
                <a:solidFill>
                  <a:srgbClr val="FF0000"/>
                </a:solidFill>
              </a:rPr>
              <a:t>فیوزسالم </a:t>
            </a:r>
            <a:endParaRPr lang="fa-IR" sz="5400" dirty="0">
              <a:solidFill>
                <a:srgbClr val="FF0000"/>
              </a:solidFill>
            </a:endParaRPr>
          </a:p>
        </p:txBody>
      </p:sp>
      <p:pic>
        <p:nvPicPr>
          <p:cNvPr id="4098" name="Picture 2" descr="C:\Documents and Settings\ECM\Desktop\فیوز2.jpe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85918" y="1785926"/>
            <a:ext cx="6000792" cy="40719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5400" dirty="0" smtClean="0">
                <a:solidFill>
                  <a:srgbClr val="FF0000"/>
                </a:solidFill>
              </a:rPr>
              <a:t>انبرفیوز</a:t>
            </a:r>
            <a:endParaRPr lang="fa-IR" sz="5400" dirty="0">
              <a:solidFill>
                <a:srgbClr val="FF0000"/>
              </a:solidFill>
            </a:endParaRPr>
          </a:p>
        </p:txBody>
      </p:sp>
      <p:pic>
        <p:nvPicPr>
          <p:cNvPr id="5122" name="Picture 2" descr="C:\Documents and Settings\ECM\Desktop\انبرفیوز.jpe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28728" y="1857364"/>
            <a:ext cx="5572164" cy="45720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85728"/>
            <a:ext cx="8534400" cy="758952"/>
          </a:xfrm>
        </p:spPr>
        <p:txBody>
          <a:bodyPr>
            <a:noAutofit/>
          </a:bodyPr>
          <a:lstStyle/>
          <a:p>
            <a:r>
              <a:rPr lang="fa-IR" sz="6000" dirty="0" smtClean="0">
                <a:solidFill>
                  <a:srgbClr val="FF0000"/>
                </a:solidFill>
              </a:rPr>
              <a:t>جعبه فیوز  </a:t>
            </a:r>
            <a:endParaRPr lang="fa-IR" sz="6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a-IR" b="1" dirty="0" smtClean="0"/>
              <a:t> برای دسترسی آسان به فیوزهای مدارهای الکتریکی خودرو آن ها را در کنار هم و در یک مجموعه قرار می دهند </a:t>
            </a:r>
          </a:p>
          <a:p>
            <a:pPr>
              <a:buNone/>
            </a:pPr>
            <a:r>
              <a:rPr lang="fa-IR" b="1" dirty="0" smtClean="0"/>
              <a:t>مجموعه فیوزها در داخل جعبه ایی به نام جعبه فیوز تعبیه می شود </a:t>
            </a:r>
          </a:p>
          <a:p>
            <a:pPr>
              <a:buNone/>
            </a:pPr>
            <a:r>
              <a:rPr lang="fa-IR" b="1" dirty="0" smtClean="0"/>
              <a:t>محل قرار گیری : در داخل اتاق خودرو یا محفظه موتورطراحی وتعبیه می شود</a:t>
            </a:r>
          </a:p>
          <a:p>
            <a:pPr>
              <a:buNone/>
            </a:pPr>
            <a:r>
              <a:rPr lang="fa-IR" b="1" dirty="0" smtClean="0"/>
              <a:t>- ترمینال خالی و فیوزهای تکی </a:t>
            </a:r>
          </a:p>
          <a:p>
            <a:pPr>
              <a:buNone/>
            </a:pPr>
            <a:endParaRPr lang="fa-IR" b="1" dirty="0"/>
          </a:p>
        </p:txBody>
      </p:sp>
      <p:pic>
        <p:nvPicPr>
          <p:cNvPr id="6147" name="Picture 3" descr="C:\Documents and Settings\ECM\Desktop\جعبه فیوز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500438"/>
            <a:ext cx="4500594" cy="27860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4400" dirty="0" smtClean="0">
                <a:solidFill>
                  <a:srgbClr val="FF0000"/>
                </a:solidFill>
              </a:rPr>
              <a:t>مغناطیس و الکترومغناطیس </a:t>
            </a:r>
            <a:endParaRPr lang="fa-IR" sz="4400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fa-IR" dirty="0" smtClean="0"/>
          </a:p>
          <a:p>
            <a:pPr>
              <a:buNone/>
            </a:pPr>
            <a:endParaRPr lang="fa-IR" dirty="0" smtClean="0"/>
          </a:p>
          <a:p>
            <a:pPr>
              <a:buNone/>
            </a:pPr>
            <a:endParaRPr lang="fa-IR" dirty="0" smtClean="0"/>
          </a:p>
          <a:p>
            <a:pPr>
              <a:buNone/>
            </a:pPr>
            <a:endParaRPr lang="fa-IR" dirty="0" smtClean="0"/>
          </a:p>
          <a:p>
            <a:pPr>
              <a:buNone/>
            </a:pPr>
            <a:endParaRPr lang="fa-IR" sz="3200" b="1" dirty="0" smtClean="0"/>
          </a:p>
          <a:p>
            <a:pPr>
              <a:buNone/>
            </a:pPr>
            <a:r>
              <a:rPr lang="fa-IR" sz="3200" b="1" dirty="0" smtClean="0"/>
              <a:t>   جسمی که توانایی جذب اجسام اهنی را داشته باشد </a:t>
            </a:r>
          </a:p>
          <a:p>
            <a:pPr>
              <a:buNone/>
            </a:pPr>
            <a:r>
              <a:rPr lang="fa-IR" sz="3200" b="1" dirty="0" smtClean="0"/>
              <a:t>   در اطراف یک جسم مغناطیسی نیروی جاذبه به صورت خطوط بسته ایی وجود دارد که </a:t>
            </a:r>
            <a:r>
              <a:rPr lang="fa-IR" sz="3200" b="1" dirty="0" smtClean="0">
                <a:solidFill>
                  <a:srgbClr val="FF0000"/>
                </a:solidFill>
              </a:rPr>
              <a:t>میدان مغناطیسی </a:t>
            </a:r>
            <a:r>
              <a:rPr lang="fa-IR" sz="3200" b="1" dirty="0" smtClean="0"/>
              <a:t>نامیده می شود </a:t>
            </a:r>
            <a:endParaRPr lang="fa-IR" sz="3200" b="1" dirty="0"/>
          </a:p>
        </p:txBody>
      </p:sp>
      <p:pic>
        <p:nvPicPr>
          <p:cNvPr id="5" name="Picture 2" descr="C:\Documents and Settings\ECM\Desktop\مغناطیس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1643051"/>
            <a:ext cx="5857916" cy="20717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4400" dirty="0" smtClean="0">
                <a:solidFill>
                  <a:srgbClr val="FF0000"/>
                </a:solidFill>
              </a:rPr>
              <a:t>مغناطیس </a:t>
            </a:r>
            <a:endParaRPr lang="fa-IR" sz="4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a-IR" sz="4400" dirty="0" smtClean="0"/>
              <a:t>   قطب شمال اهن ربا به دلیل جذب شدن به سمت شمال کره زمین قطب شمال نامیده می شود </a:t>
            </a:r>
          </a:p>
          <a:p>
            <a:pPr>
              <a:buNone/>
            </a:pPr>
            <a:r>
              <a:rPr lang="fa-IR" sz="4400" dirty="0" smtClean="0"/>
              <a:t>   قطب های هم نام همدیگر را دفع و غیر هم نام همدیگر را جذب می کنند </a:t>
            </a:r>
            <a:endParaRPr lang="fa-IR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6000" dirty="0" smtClean="0">
                <a:solidFill>
                  <a:srgbClr val="FF0000"/>
                </a:solidFill>
              </a:rPr>
              <a:t>خازن ها </a:t>
            </a:r>
            <a:endParaRPr lang="fa-IR" sz="6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a-IR" b="1" dirty="0" smtClean="0"/>
              <a:t>از دو صفحه فلزی تشکیل شده است </a:t>
            </a:r>
          </a:p>
          <a:p>
            <a:pPr>
              <a:buNone/>
            </a:pPr>
            <a:r>
              <a:rPr lang="fa-IR" b="1" dirty="0" smtClean="0"/>
              <a:t>به منظور ذخیره سازی بارهای الکتریکی مورد استفاده قرار می گیرد </a:t>
            </a:r>
          </a:p>
          <a:p>
            <a:pPr>
              <a:buNone/>
            </a:pPr>
            <a:r>
              <a:rPr lang="fa-IR" b="1" dirty="0" smtClean="0"/>
              <a:t>مانند باتری </a:t>
            </a:r>
            <a:endParaRPr lang="fa-IR" b="1" dirty="0"/>
          </a:p>
        </p:txBody>
      </p:sp>
      <p:pic>
        <p:nvPicPr>
          <p:cNvPr id="1028" name="Picture 4" descr="C:\Documents and Settings\ECM\Desktop\خازن 2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2786058"/>
            <a:ext cx="3643338" cy="2928958"/>
          </a:xfrm>
          <a:prstGeom prst="rect">
            <a:avLst/>
          </a:prstGeom>
          <a:noFill/>
        </p:spPr>
      </p:pic>
      <p:pic>
        <p:nvPicPr>
          <p:cNvPr id="1029" name="Picture 5" descr="C:\Documents and Settings\ECM\Desktop\خازن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3504" y="3286124"/>
            <a:ext cx="2857500" cy="24288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4800" dirty="0" smtClean="0">
                <a:solidFill>
                  <a:srgbClr val="FF0000"/>
                </a:solidFill>
              </a:rPr>
              <a:t>الکترومغناطیس</a:t>
            </a:r>
            <a:endParaRPr lang="fa-IR" sz="4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fa-IR" sz="4400" dirty="0" smtClean="0"/>
              <a:t>  وقتی از سیمی جریان الکتریسیته می گذرد در اطراف سیم میدان مغناطیسی ایجاد می شود که به آن آهن ربای مغناطیسی گفته می شود </a:t>
            </a:r>
          </a:p>
          <a:p>
            <a:pPr>
              <a:buNone/>
            </a:pPr>
            <a:r>
              <a:rPr lang="fa-IR" sz="4400" dirty="0" smtClean="0"/>
              <a:t>  استفاده از سیم پیچ و هسته آهنی قدرت مغناطیسی آن را افزایش می دهد</a:t>
            </a:r>
          </a:p>
          <a:p>
            <a:pPr>
              <a:buNone/>
            </a:pPr>
            <a:r>
              <a:rPr lang="fa-IR" sz="4400" dirty="0" smtClean="0"/>
              <a:t>  کاربرد ؟؟</a:t>
            </a:r>
            <a:endParaRPr lang="fa-IR" sz="4400" dirty="0"/>
          </a:p>
        </p:txBody>
      </p:sp>
      <p:pic>
        <p:nvPicPr>
          <p:cNvPr id="2050" name="Picture 2" descr="C:\Documents and Settings\ECM\Desktop\الکترومغناطیس2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4357694"/>
            <a:ext cx="2143125" cy="2143125"/>
          </a:xfrm>
          <a:prstGeom prst="rect">
            <a:avLst/>
          </a:prstGeom>
          <a:noFill/>
        </p:spPr>
      </p:pic>
      <p:pic>
        <p:nvPicPr>
          <p:cNvPr id="2051" name="Picture 3" descr="C:\Documents and Settings\ECM\Desktop\الکترومغناطیس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71736" y="4857760"/>
            <a:ext cx="4000528" cy="16430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5400" dirty="0" smtClean="0">
                <a:solidFill>
                  <a:srgbClr val="FF0000"/>
                </a:solidFill>
              </a:rPr>
              <a:t>رله </a:t>
            </a:r>
            <a:endParaRPr lang="fa-IR" sz="5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a-IR" sz="3200" b="1" dirty="0" smtClean="0"/>
              <a:t>  رله کلیدی الکترومغناطیسی است که : </a:t>
            </a:r>
          </a:p>
          <a:p>
            <a:pPr>
              <a:buNone/>
            </a:pPr>
            <a:r>
              <a:rPr lang="fa-IR" sz="3200" b="1" dirty="0"/>
              <a:t> </a:t>
            </a:r>
            <a:r>
              <a:rPr lang="fa-IR" sz="3200" b="1" dirty="0" smtClean="0"/>
              <a:t> با یک جریان کوچک برای کنترل یا قطع و وصل یک جریان بزرگ یا قوی تر به کار می رود </a:t>
            </a:r>
          </a:p>
          <a:p>
            <a:pPr>
              <a:buNone/>
            </a:pPr>
            <a:r>
              <a:rPr lang="fa-IR" sz="3200" b="1" dirty="0" smtClean="0"/>
              <a:t>   موجب حفاظت از سیم کشی و کلید می شود </a:t>
            </a:r>
          </a:p>
          <a:p>
            <a:pPr>
              <a:buNone/>
            </a:pPr>
            <a:r>
              <a:rPr lang="fa-IR" sz="3200" b="1" dirty="0" smtClean="0"/>
              <a:t>   باعث کاهش طول سیم و قطر سیم کشی می شود </a:t>
            </a:r>
          </a:p>
          <a:p>
            <a:pPr>
              <a:buNone/>
            </a:pPr>
            <a:r>
              <a:rPr lang="fa-IR" sz="3200" b="1" dirty="0" smtClean="0"/>
              <a:t>   با رله می شود مداررا از هر نقطه کنترل کرد </a:t>
            </a:r>
          </a:p>
        </p:txBody>
      </p:sp>
      <p:pic>
        <p:nvPicPr>
          <p:cNvPr id="3074" name="Picture 2" descr="C:\Documents and Settings\ECM\Desktop\رله 2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857760"/>
            <a:ext cx="4786346" cy="20002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6000" dirty="0" smtClean="0">
                <a:solidFill>
                  <a:srgbClr val="FF0000"/>
                </a:solidFill>
              </a:rPr>
              <a:t>رله </a:t>
            </a:r>
            <a:endParaRPr lang="fa-IR" sz="6000" dirty="0">
              <a:solidFill>
                <a:srgbClr val="FF0000"/>
              </a:solidFill>
            </a:endParaRPr>
          </a:p>
        </p:txBody>
      </p:sp>
      <p:pic>
        <p:nvPicPr>
          <p:cNvPr id="4098" name="Picture 2" descr="C:\Documents and Settings\ECM\Desktop\رله دوبل.jpe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1571612"/>
            <a:ext cx="8001056" cy="40005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6600" b="1" dirty="0" smtClean="0">
                <a:solidFill>
                  <a:srgbClr val="FF0000"/>
                </a:solidFill>
              </a:rPr>
              <a:t>ساختمان داخلی رله </a:t>
            </a:r>
            <a:endParaRPr lang="fa-IR" sz="6600" b="1" dirty="0">
              <a:solidFill>
                <a:srgbClr val="FF0000"/>
              </a:solidFill>
            </a:endParaRPr>
          </a:p>
        </p:txBody>
      </p:sp>
      <p:pic>
        <p:nvPicPr>
          <p:cNvPr id="5122" name="Picture 2" descr="C:\Documents and Settings\ECM\Desktop\داخلی رله.jpe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571612"/>
            <a:ext cx="5715040" cy="43577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6000" dirty="0" smtClean="0">
                <a:solidFill>
                  <a:srgbClr val="FF0000"/>
                </a:solidFill>
              </a:rPr>
              <a:t>سولنوئید</a:t>
            </a:r>
            <a:endParaRPr lang="fa-IR" sz="6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a-IR" sz="3600" b="1" dirty="0" smtClean="0"/>
              <a:t>  نوعی خاصی از کلید های الکترومغناطیسی هستند </a:t>
            </a:r>
          </a:p>
          <a:p>
            <a:pPr>
              <a:buNone/>
            </a:pPr>
            <a:r>
              <a:rPr lang="fa-IR" sz="3600" b="1" dirty="0" smtClean="0"/>
              <a:t>  سیم پیچ ، هسته آهنی متحرک در داخل سیم پیچ </a:t>
            </a:r>
            <a:endParaRPr lang="fa-IR" sz="3600" b="1" dirty="0"/>
          </a:p>
        </p:txBody>
      </p:sp>
      <p:pic>
        <p:nvPicPr>
          <p:cNvPr id="6146" name="Picture 2" descr="C:\Documents and Settings\ECM\Desktop\سولو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97000" y="3143248"/>
            <a:ext cx="6350000" cy="29210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4800" dirty="0" smtClean="0">
                <a:solidFill>
                  <a:srgbClr val="FF0000"/>
                </a:solidFill>
              </a:rPr>
              <a:t>سولنوئید</a:t>
            </a:r>
            <a:endParaRPr lang="fa-IR" sz="4800" dirty="0">
              <a:solidFill>
                <a:srgbClr val="FF0000"/>
              </a:solidFill>
            </a:endParaRPr>
          </a:p>
        </p:txBody>
      </p:sp>
      <p:pic>
        <p:nvPicPr>
          <p:cNvPr id="7170" name="Picture 2" descr="C:\Documents and Settings\ECM\Desktop\اتومات.jpe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857364"/>
            <a:ext cx="6500858" cy="421484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6000" dirty="0" smtClean="0">
                <a:solidFill>
                  <a:srgbClr val="FF0000"/>
                </a:solidFill>
              </a:rPr>
              <a:t>دیود </a:t>
            </a:r>
            <a:r>
              <a:rPr lang="en-US" sz="6000" dirty="0" smtClean="0">
                <a:solidFill>
                  <a:srgbClr val="FF0000"/>
                </a:solidFill>
              </a:rPr>
              <a:t>Diode</a:t>
            </a:r>
            <a:endParaRPr lang="fa-IR" sz="6000" dirty="0">
              <a:solidFill>
                <a:srgbClr val="FF0000"/>
              </a:solidFill>
            </a:endParaRPr>
          </a:p>
        </p:txBody>
      </p:sp>
      <p:pic>
        <p:nvPicPr>
          <p:cNvPr id="8194" name="Picture 2" descr="C:\Documents and Settings\ECM\Desktop\دیود 1.pn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71604" y="2143116"/>
            <a:ext cx="6215106" cy="37862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6000" dirty="0" smtClean="0">
                <a:solidFill>
                  <a:srgbClr val="FF0000"/>
                </a:solidFill>
              </a:rPr>
              <a:t>ساختمان دیود </a:t>
            </a:r>
            <a:endParaRPr lang="fa-IR" sz="6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fa-IR" sz="2800" b="1" dirty="0" smtClean="0"/>
              <a:t>دیود تشکیل شده از دو نیمه هادی از نوع </a:t>
            </a:r>
            <a:r>
              <a:rPr lang="en-US" sz="2800" b="1" dirty="0" smtClean="0"/>
              <a:t> N </a:t>
            </a:r>
            <a:r>
              <a:rPr lang="fa-IR" sz="2800" b="1" dirty="0" smtClean="0"/>
              <a:t>و </a:t>
            </a:r>
            <a:r>
              <a:rPr lang="en-US" sz="2800" b="1" dirty="0" smtClean="0"/>
              <a:t>p</a:t>
            </a:r>
            <a:endParaRPr lang="fa-IR" sz="2800" b="1" dirty="0" smtClean="0"/>
          </a:p>
          <a:p>
            <a:pPr>
              <a:buNone/>
            </a:pPr>
            <a:r>
              <a:rPr lang="fa-IR" sz="2800" b="1" dirty="0" smtClean="0"/>
              <a:t>نوع </a:t>
            </a:r>
            <a:r>
              <a:rPr lang="en-US" sz="2800" b="1" dirty="0" smtClean="0"/>
              <a:t>n </a:t>
            </a:r>
            <a:r>
              <a:rPr lang="fa-IR" sz="2800" b="1" dirty="0" smtClean="0"/>
              <a:t> خاصیت الکترون دهی دارد و نوع </a:t>
            </a:r>
            <a:r>
              <a:rPr lang="en-US" sz="2800" b="1" dirty="0" smtClean="0"/>
              <a:t>p</a:t>
            </a:r>
            <a:r>
              <a:rPr lang="fa-IR" sz="2800" b="1" dirty="0" smtClean="0"/>
              <a:t> خاصیت الکترون گیری </a:t>
            </a:r>
          </a:p>
          <a:p>
            <a:pPr>
              <a:buNone/>
            </a:pPr>
            <a:r>
              <a:rPr lang="fa-IR" sz="2800" b="1" dirty="0" smtClean="0"/>
              <a:t>بنابراین تمایل الکترون ها به حرکت از </a:t>
            </a:r>
            <a:r>
              <a:rPr lang="en-US" sz="2800" b="1" dirty="0" smtClean="0"/>
              <a:t>n </a:t>
            </a:r>
            <a:r>
              <a:rPr lang="fa-IR" sz="2800" b="1" dirty="0" smtClean="0"/>
              <a:t> به </a:t>
            </a:r>
            <a:r>
              <a:rPr lang="en-US" sz="2800" b="1" dirty="0" smtClean="0"/>
              <a:t>p</a:t>
            </a:r>
            <a:endParaRPr lang="fa-IR" sz="2800" b="1" dirty="0" smtClean="0"/>
          </a:p>
          <a:p>
            <a:pPr>
              <a:buNone/>
            </a:pPr>
            <a:r>
              <a:rPr lang="fa-IR" sz="2800" b="1" dirty="0" smtClean="0"/>
              <a:t>نوع </a:t>
            </a:r>
            <a:r>
              <a:rPr lang="en-US" sz="2800" b="1" dirty="0" smtClean="0"/>
              <a:t>n </a:t>
            </a:r>
            <a:r>
              <a:rPr lang="fa-IR" sz="2800" b="1" dirty="0" smtClean="0"/>
              <a:t> : اضافه کردن عنصر 5 </a:t>
            </a:r>
          </a:p>
          <a:p>
            <a:pPr>
              <a:buNone/>
            </a:pPr>
            <a:r>
              <a:rPr lang="fa-IR" sz="2800" b="1" dirty="0" smtClean="0"/>
              <a:t>ظرفیتی به کریستال سیلسیوم </a:t>
            </a:r>
          </a:p>
          <a:p>
            <a:pPr>
              <a:buNone/>
            </a:pPr>
            <a:r>
              <a:rPr lang="fa-IR" sz="2800" b="1" dirty="0" smtClean="0"/>
              <a:t>نوع </a:t>
            </a:r>
            <a:r>
              <a:rPr lang="en-US" sz="2800" b="1" dirty="0" smtClean="0"/>
              <a:t>p </a:t>
            </a:r>
            <a:r>
              <a:rPr lang="fa-IR" sz="2800" b="1" dirty="0" smtClean="0"/>
              <a:t> : اضافه کردن عنصر سه </a:t>
            </a:r>
          </a:p>
          <a:p>
            <a:pPr>
              <a:buNone/>
            </a:pPr>
            <a:r>
              <a:rPr lang="fa-IR" sz="2800" b="1" dirty="0" smtClean="0"/>
              <a:t>ظرفیتی مثلا آلومینیم به کریستال </a:t>
            </a:r>
          </a:p>
          <a:p>
            <a:pPr>
              <a:buNone/>
            </a:pPr>
            <a:r>
              <a:rPr lang="fa-IR" sz="2800" b="1" dirty="0" smtClean="0"/>
              <a:t>ژرمانیوم </a:t>
            </a:r>
          </a:p>
          <a:p>
            <a:pPr>
              <a:buNone/>
            </a:pPr>
            <a:endParaRPr lang="fa-IR" sz="2800" b="1" dirty="0"/>
          </a:p>
        </p:txBody>
      </p:sp>
      <p:pic>
        <p:nvPicPr>
          <p:cNvPr id="9218" name="Picture 2" descr="C:\Documents and Settings\ECM\Desktop\دیود 3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143248"/>
            <a:ext cx="4500594" cy="25765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4800" dirty="0" smtClean="0">
                <a:solidFill>
                  <a:srgbClr val="FF0000"/>
                </a:solidFill>
              </a:rPr>
              <a:t>کاربرد دیود </a:t>
            </a:r>
            <a:endParaRPr lang="fa-IR" sz="4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a-IR" sz="3200" b="1" dirty="0" smtClean="0"/>
              <a:t>یکسو کننده جریان الکتریکی در مدارهای الکترونیکی </a:t>
            </a:r>
          </a:p>
          <a:p>
            <a:pPr>
              <a:buNone/>
            </a:pPr>
            <a:r>
              <a:rPr lang="fa-IR" sz="3200" b="1" dirty="0" smtClean="0"/>
              <a:t>جریان الکتریکی فقط در یک جهت از دیود عبور می کند</a:t>
            </a:r>
          </a:p>
          <a:p>
            <a:pPr>
              <a:buNone/>
            </a:pPr>
            <a:r>
              <a:rPr lang="fa-IR" sz="3200" b="1" dirty="0" smtClean="0"/>
              <a:t>شیریک طرفه  </a:t>
            </a:r>
          </a:p>
          <a:p>
            <a:pPr>
              <a:buNone/>
            </a:pPr>
            <a:r>
              <a:rPr lang="fa-IR" sz="3200" b="1" dirty="0" smtClean="0"/>
              <a:t>سوییچ الکترونیکی </a:t>
            </a:r>
            <a:endParaRPr lang="fa-IR" sz="3200" b="1" dirty="0"/>
          </a:p>
        </p:txBody>
      </p:sp>
      <p:pic>
        <p:nvPicPr>
          <p:cNvPr id="10243" name="Picture 3" descr="C:\Documents and Settings\ECM\Desktop\دیود 2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143248"/>
            <a:ext cx="6000760" cy="31432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4800" dirty="0" smtClean="0">
                <a:solidFill>
                  <a:srgbClr val="FF0000"/>
                </a:solidFill>
              </a:rPr>
              <a:t>کاربرد دیود </a:t>
            </a:r>
            <a:endParaRPr lang="fa-IR" sz="4800" dirty="0">
              <a:solidFill>
                <a:srgbClr val="FF0000"/>
              </a:solidFill>
            </a:endParaRPr>
          </a:p>
        </p:txBody>
      </p:sp>
      <p:pic>
        <p:nvPicPr>
          <p:cNvPr id="11266" name="Picture 2" descr="C:\Documents and Settings\ECM\Desktop\ا.jpe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785926"/>
            <a:ext cx="5572163" cy="42862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4800" dirty="0" smtClean="0">
                <a:solidFill>
                  <a:srgbClr val="FF0000"/>
                </a:solidFill>
              </a:rPr>
              <a:t>خازن الکترولیتی </a:t>
            </a:r>
            <a:endParaRPr lang="fa-IR" sz="4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a-IR" dirty="0" smtClean="0"/>
              <a:t>الکترولیتی</a:t>
            </a:r>
            <a:endParaRPr lang="fa-IR" dirty="0"/>
          </a:p>
        </p:txBody>
      </p:sp>
      <p:pic>
        <p:nvPicPr>
          <p:cNvPr id="2050" name="Picture 2" descr="C:\Documents and Settings\ECM\Desktop\خازن الکترولیتی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928802"/>
            <a:ext cx="7215238" cy="34290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5400" dirty="0" smtClean="0">
                <a:solidFill>
                  <a:srgbClr val="FF0000"/>
                </a:solidFill>
              </a:rPr>
              <a:t>قطب های دیود </a:t>
            </a:r>
            <a:endParaRPr lang="fa-IR" sz="5400" dirty="0">
              <a:solidFill>
                <a:srgbClr val="FF0000"/>
              </a:solidFill>
            </a:endParaRPr>
          </a:p>
        </p:txBody>
      </p:sp>
      <p:pic>
        <p:nvPicPr>
          <p:cNvPr id="4" name="Picture 2" descr="C:\Documents and Settings\ECM\Desktop\دیود1.jpe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2976" y="2071678"/>
            <a:ext cx="7072362" cy="36433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5400" dirty="0" smtClean="0">
                <a:solidFill>
                  <a:srgbClr val="FF0000"/>
                </a:solidFill>
              </a:rPr>
              <a:t>عملکرد دیود </a:t>
            </a:r>
            <a:endParaRPr lang="fa-IR" sz="5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a-IR" sz="4000" dirty="0" smtClean="0"/>
              <a:t>برای هدایت دو شرط لازم است : </a:t>
            </a:r>
          </a:p>
          <a:p>
            <a:pPr>
              <a:buNone/>
            </a:pPr>
            <a:r>
              <a:rPr lang="fa-IR" sz="4000" dirty="0" smtClean="0"/>
              <a:t>1- ولتاز آند تقریبا 6/. ولت از کاتد آن بیشتر باشد </a:t>
            </a:r>
          </a:p>
          <a:p>
            <a:pPr>
              <a:buNone/>
            </a:pPr>
            <a:endParaRPr lang="fa-IR" sz="4000" dirty="0" smtClean="0"/>
          </a:p>
          <a:p>
            <a:pPr>
              <a:buNone/>
            </a:pPr>
            <a:r>
              <a:rPr lang="fa-IR" sz="4000" dirty="0" smtClean="0"/>
              <a:t>2- منبع تغذیه وجود داشته باشد </a:t>
            </a:r>
            <a:endParaRPr lang="fa-IR" sz="40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5400" dirty="0" smtClean="0">
                <a:solidFill>
                  <a:srgbClr val="FF0000"/>
                </a:solidFill>
              </a:rPr>
              <a:t>انواع دیود </a:t>
            </a:r>
            <a:endParaRPr lang="fa-IR" sz="5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a-IR" sz="6000" dirty="0" smtClean="0"/>
              <a:t>  دیود های قدرت ، دیود زنر ، دیود </a:t>
            </a:r>
            <a:r>
              <a:rPr lang="en-US" sz="6000" dirty="0" smtClean="0"/>
              <a:t>LED</a:t>
            </a:r>
            <a:r>
              <a:rPr lang="fa-IR" sz="6000" dirty="0" smtClean="0"/>
              <a:t> ، دیود نورانی یا فتو دیود و غیره </a:t>
            </a:r>
            <a:endParaRPr lang="fa-IR" sz="60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5400" dirty="0" smtClean="0">
                <a:solidFill>
                  <a:srgbClr val="FF0000"/>
                </a:solidFill>
              </a:rPr>
              <a:t>دیود زنر</a:t>
            </a:r>
            <a:endParaRPr lang="fa-IR" sz="5400" dirty="0">
              <a:solidFill>
                <a:srgbClr val="FF0000"/>
              </a:solidFill>
            </a:endParaRPr>
          </a:p>
        </p:txBody>
      </p:sp>
      <p:pic>
        <p:nvPicPr>
          <p:cNvPr id="5" name="Picture 2" descr="C:\Documents and Settings\ECM\Desktop\زنر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286256"/>
            <a:ext cx="3857652" cy="2571744"/>
          </a:xfrm>
          <a:prstGeom prst="rect">
            <a:avLst/>
          </a:prstGeom>
          <a:noFill/>
        </p:spPr>
      </p:pic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a-IR" sz="4400" dirty="0" smtClean="0"/>
              <a:t>  اتصال </a:t>
            </a:r>
            <a:r>
              <a:rPr lang="en-US" sz="4400" dirty="0" err="1" smtClean="0"/>
              <a:t>pn</a:t>
            </a:r>
            <a:r>
              <a:rPr lang="tr-TR" sz="4400" dirty="0" smtClean="0"/>
              <a:t> </a:t>
            </a:r>
            <a:r>
              <a:rPr lang="fa-IR" sz="4400" dirty="0" smtClean="0"/>
              <a:t> است که در بایاس موافق مانند یک دیود معمولی عمل می کند این دیود در بایاس مخالف </a:t>
            </a:r>
          </a:p>
          <a:p>
            <a:pPr>
              <a:buNone/>
            </a:pPr>
            <a:r>
              <a:rPr lang="fa-IR" sz="4400" dirty="0" smtClean="0"/>
              <a:t>  تحت ولتاژ خاصی ( ولتاژ زنر ) 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5400" dirty="0" smtClean="0">
                <a:solidFill>
                  <a:srgbClr val="FF0000"/>
                </a:solidFill>
              </a:rPr>
              <a:t>ترانزیستور </a:t>
            </a:r>
            <a:endParaRPr lang="fa-IR" sz="5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a-IR" sz="3600" dirty="0" smtClean="0"/>
              <a:t>  مانند دیود یک قطعه الکترونیکی است که از سه قطعه  نیمه هادی تشکیل می شود و سه پایه دارد </a:t>
            </a:r>
            <a:endParaRPr lang="fa-IR" sz="3600" dirty="0"/>
          </a:p>
        </p:txBody>
      </p:sp>
      <p:pic>
        <p:nvPicPr>
          <p:cNvPr id="2050" name="Picture 2" descr="C:\Documents and Settings\ECM\Desktop\ت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857472"/>
            <a:ext cx="4000528" cy="4000528"/>
          </a:xfrm>
          <a:prstGeom prst="rect">
            <a:avLst/>
          </a:prstGeom>
          <a:noFill/>
        </p:spPr>
      </p:pic>
      <p:pic>
        <p:nvPicPr>
          <p:cNvPr id="2051" name="Picture 3" descr="C:\Documents and Settings\ECM\Desktop\ت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3286124"/>
            <a:ext cx="3214710" cy="27765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4800" dirty="0" smtClean="0">
                <a:solidFill>
                  <a:srgbClr val="FF0000"/>
                </a:solidFill>
              </a:rPr>
              <a:t>ترانزیستور</a:t>
            </a:r>
            <a:endParaRPr lang="fa-IR" sz="4800" dirty="0">
              <a:solidFill>
                <a:srgbClr val="FF0000"/>
              </a:solidFill>
            </a:endParaRPr>
          </a:p>
        </p:txBody>
      </p:sp>
      <p:pic>
        <p:nvPicPr>
          <p:cNvPr id="3075" name="Picture 3" descr="C:\Documents and Settings\ECM\Desktop\ت3.pn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785926"/>
            <a:ext cx="6786609" cy="44291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5400" dirty="0" smtClean="0">
                <a:solidFill>
                  <a:srgbClr val="FF0000"/>
                </a:solidFill>
              </a:rPr>
              <a:t>ترانزیستور</a:t>
            </a:r>
            <a:endParaRPr lang="fa-IR" sz="5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sz="4000" b="1" baseline="-25000" dirty="0" smtClean="0"/>
          </a:p>
          <a:p>
            <a:pPr>
              <a:buNone/>
            </a:pPr>
            <a:endParaRPr lang="en-US" sz="4000" b="1" baseline="-25000" dirty="0" smtClean="0"/>
          </a:p>
          <a:p>
            <a:pPr>
              <a:buNone/>
            </a:pPr>
            <a:endParaRPr lang="en-US" sz="4000" b="1" baseline="-25000" dirty="0" smtClean="0"/>
          </a:p>
          <a:p>
            <a:pPr>
              <a:buNone/>
            </a:pPr>
            <a:endParaRPr lang="en-US" sz="4000" b="1" baseline="-25000" dirty="0" smtClean="0"/>
          </a:p>
          <a:p>
            <a:pPr>
              <a:buNone/>
            </a:pPr>
            <a:endParaRPr lang="en-US" sz="4000" b="1" baseline="-25000" dirty="0" smtClean="0"/>
          </a:p>
          <a:p>
            <a:pPr>
              <a:buFontTx/>
              <a:buChar char="-"/>
            </a:pPr>
            <a:r>
              <a:rPr lang="fa-IR" sz="4000" b="1" baseline="-25000" dirty="0" smtClean="0"/>
              <a:t>در ترانزیستور </a:t>
            </a:r>
            <a:r>
              <a:rPr lang="en-US" sz="4000" b="1" baseline="-25000" dirty="0" smtClean="0"/>
              <a:t> PNP</a:t>
            </a:r>
            <a:r>
              <a:rPr lang="fa-IR" sz="4000" b="1" baseline="-25000" dirty="0" smtClean="0"/>
              <a:t>اگر جریان ضعیفی از امیتر به بیس برود آنگاه جریان قوی تر می تواند از امیتر به کلکتور برود </a:t>
            </a:r>
          </a:p>
          <a:p>
            <a:pPr>
              <a:buNone/>
            </a:pPr>
            <a:r>
              <a:rPr lang="fa-IR" sz="4000" b="1" baseline="-25000" dirty="0" smtClean="0"/>
              <a:t>-  درترانزیستور نوع اگر جریان ضعیفی از بیس به امیتر برود آنگاه جریان قوی تر می تواند از کلکتور به امیتر برود </a:t>
            </a:r>
            <a:endParaRPr lang="fa-IR" sz="4000" b="1" baseline="-25000" dirty="0"/>
          </a:p>
        </p:txBody>
      </p:sp>
      <p:pic>
        <p:nvPicPr>
          <p:cNvPr id="4098" name="Picture 2" descr="C:\Documents and Settings\ECM\Desktop\ت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1571612"/>
            <a:ext cx="5572164" cy="24288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5400" dirty="0" smtClean="0">
                <a:solidFill>
                  <a:srgbClr val="FF0000"/>
                </a:solidFill>
              </a:rPr>
              <a:t>کاربرد </a:t>
            </a:r>
            <a:endParaRPr lang="fa-IR" sz="5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a-IR" sz="4400" dirty="0" smtClean="0"/>
              <a:t>سوئیچ کنترل الکترونیکی </a:t>
            </a:r>
          </a:p>
          <a:p>
            <a:pPr>
              <a:buNone/>
            </a:pPr>
            <a:r>
              <a:rPr lang="fa-IR" sz="4400" dirty="0" smtClean="0"/>
              <a:t>قطع و وصل کن خودکار مدار</a:t>
            </a:r>
          </a:p>
          <a:p>
            <a:pPr>
              <a:buNone/>
            </a:pPr>
            <a:r>
              <a:rPr lang="fa-IR" sz="4400" dirty="0" smtClean="0"/>
              <a:t>تقویت کننده ها </a:t>
            </a:r>
          </a:p>
          <a:p>
            <a:pPr>
              <a:buNone/>
            </a:pPr>
            <a:r>
              <a:rPr lang="fa-IR" sz="4400" dirty="0" smtClean="0"/>
              <a:t>رگولاتور</a:t>
            </a:r>
          </a:p>
          <a:p>
            <a:pPr>
              <a:buNone/>
            </a:pPr>
            <a:r>
              <a:rPr lang="fa-IR" sz="4400" dirty="0" smtClean="0"/>
              <a:t>سیستم جرقه زنی </a:t>
            </a:r>
          </a:p>
          <a:p>
            <a:pPr>
              <a:buNone/>
            </a:pPr>
            <a:r>
              <a:rPr lang="fa-IR" sz="4400" dirty="0" smtClean="0"/>
              <a:t>سیستم کنترل پاشش سوخت </a:t>
            </a:r>
          </a:p>
          <a:p>
            <a:pPr>
              <a:buNone/>
            </a:pPr>
            <a:r>
              <a:rPr lang="fa-IR" sz="4400" dirty="0" smtClean="0"/>
              <a:t>سیستم های کنترلی و مدارهای حافظه </a:t>
            </a:r>
            <a:endParaRPr lang="fa-IR" sz="4400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5400" dirty="0" smtClean="0">
                <a:solidFill>
                  <a:srgbClr val="FF0000"/>
                </a:solidFill>
              </a:rPr>
              <a:t>مولتی متر </a:t>
            </a:r>
            <a:endParaRPr lang="fa-IR" sz="5400" dirty="0">
              <a:solidFill>
                <a:srgbClr val="FF0000"/>
              </a:solidFill>
            </a:endParaRPr>
          </a:p>
        </p:txBody>
      </p:sp>
      <p:pic>
        <p:nvPicPr>
          <p:cNvPr id="5122" name="Picture 2" descr="C:\Documents and Settings\ECM\Desktop\index.jpe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2214554"/>
            <a:ext cx="2371728" cy="3714776"/>
          </a:xfrm>
          <a:prstGeom prst="rect">
            <a:avLst/>
          </a:prstGeom>
          <a:noFill/>
        </p:spPr>
      </p:pic>
      <p:pic>
        <p:nvPicPr>
          <p:cNvPr id="5123" name="Picture 3" descr="C:\Documents and Settings\ECM\Desktop\م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86182" y="2714620"/>
            <a:ext cx="1562100" cy="2933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6000" dirty="0" smtClean="0">
                <a:solidFill>
                  <a:srgbClr val="FF0000"/>
                </a:solidFill>
              </a:rPr>
              <a:t>مولتی متر </a:t>
            </a:r>
            <a:endParaRPr lang="fa-IR" sz="6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fa-IR" sz="4000" b="1" dirty="0" smtClean="0"/>
              <a:t>متر به معنای اندازه گیری </a:t>
            </a:r>
          </a:p>
          <a:p>
            <a:pPr>
              <a:buNone/>
            </a:pPr>
            <a:r>
              <a:rPr lang="fa-IR" sz="4000" b="1" dirty="0" smtClean="0"/>
              <a:t>مولتی متر : ابزار چند اندازه گیر </a:t>
            </a:r>
          </a:p>
          <a:p>
            <a:pPr>
              <a:buNone/>
            </a:pPr>
            <a:r>
              <a:rPr lang="fa-IR" sz="4000" b="1" dirty="0" smtClean="0"/>
              <a:t>کاربرد : وسیله ایی برای اندازه گیری مقادیر الکتریکی و الکترونیکی می باشد از جمله مقادیر الکتریکی ولتاژ ، مقاومت ، آمپر و ...برخوردار است </a:t>
            </a:r>
          </a:p>
          <a:p>
            <a:pPr>
              <a:buNone/>
            </a:pPr>
            <a:r>
              <a:rPr lang="fa-IR" sz="4000" b="1" dirty="0" smtClean="0"/>
              <a:t>  یا دیگر پارامترها نظیر دما ، خازن ، ترانزیستور ، تست دیود ، تست اتصال (بازریا بیزر) و غیره</a:t>
            </a:r>
            <a:endParaRPr lang="fa-IR" sz="40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4800" dirty="0" smtClean="0">
                <a:solidFill>
                  <a:srgbClr val="FF0000"/>
                </a:solidFill>
              </a:rPr>
              <a:t>خازن میکا </a:t>
            </a:r>
            <a:endParaRPr lang="fa-IR" sz="4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a-IR" dirty="0" smtClean="0"/>
              <a:t>میکا</a:t>
            </a:r>
            <a:endParaRPr lang="fa-IR" dirty="0"/>
          </a:p>
        </p:txBody>
      </p:sp>
      <p:pic>
        <p:nvPicPr>
          <p:cNvPr id="3075" name="Picture 3" descr="C:\Documents and Settings\ECM\Desktop\خازن میکا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857364"/>
            <a:ext cx="3995758" cy="41434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6000" dirty="0" smtClean="0">
                <a:solidFill>
                  <a:srgbClr val="FF0000"/>
                </a:solidFill>
              </a:rPr>
              <a:t>مولتی متر </a:t>
            </a:r>
            <a:endParaRPr lang="fa-IR" sz="6000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a-IR" dirty="0" smtClean="0"/>
              <a:t>مولتی متر</a:t>
            </a:r>
            <a:endParaRPr lang="fa-IR" dirty="0"/>
          </a:p>
        </p:txBody>
      </p:sp>
      <p:pic>
        <p:nvPicPr>
          <p:cNvPr id="6147" name="Picture 3" descr="C:\Documents and Settings\ECM\Desktop\ول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643050"/>
            <a:ext cx="6215105" cy="46434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4000" dirty="0" smtClean="0">
                <a:solidFill>
                  <a:srgbClr val="FF0000"/>
                </a:solidFill>
              </a:rPr>
              <a:t>اندازه گیری ولتاژ</a:t>
            </a:r>
            <a:endParaRPr lang="fa-IR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fa-IR" sz="3600" b="1" dirty="0" smtClean="0"/>
              <a:t> مولتی متر باید به صورت موازی در مدار قرار گیرد </a:t>
            </a:r>
          </a:p>
          <a:p>
            <a:pPr>
              <a:buNone/>
            </a:pPr>
            <a:endParaRPr lang="fa-IR" sz="3600" b="1" dirty="0" smtClean="0"/>
          </a:p>
          <a:p>
            <a:pPr>
              <a:buNone/>
            </a:pPr>
            <a:r>
              <a:rPr lang="fa-IR" sz="3600" b="1" dirty="0" smtClean="0"/>
              <a:t>1- ولتاژ متناوب </a:t>
            </a:r>
          </a:p>
          <a:p>
            <a:pPr>
              <a:buNone/>
            </a:pPr>
            <a:endParaRPr lang="fa-IR" sz="3600" b="1" dirty="0" smtClean="0"/>
          </a:p>
          <a:p>
            <a:pPr>
              <a:buNone/>
            </a:pPr>
            <a:r>
              <a:rPr lang="fa-IR" sz="3600" b="1" dirty="0" smtClean="0"/>
              <a:t>2- ولتاژ مستقیم </a:t>
            </a:r>
          </a:p>
          <a:p>
            <a:pPr>
              <a:buNone/>
            </a:pPr>
            <a:endParaRPr lang="fa-IR" sz="3600" b="1" dirty="0" smtClean="0"/>
          </a:p>
          <a:p>
            <a:pPr>
              <a:buNone/>
            </a:pPr>
            <a:r>
              <a:rPr lang="fa-IR" sz="3600" b="1" dirty="0" smtClean="0"/>
              <a:t>سلکتور ولتاژ متناوب یا مستقیم باید تنطیم باشد </a:t>
            </a:r>
            <a:endParaRPr lang="fa-IR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4800" dirty="0" smtClean="0">
                <a:solidFill>
                  <a:srgbClr val="FF0000"/>
                </a:solidFill>
              </a:rPr>
              <a:t>اندازه گیری مقاومت </a:t>
            </a:r>
            <a:endParaRPr lang="fa-IR" sz="4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a-IR" sz="3600" b="1" dirty="0" smtClean="0"/>
              <a:t>مولتی متر باید به صورت موازی در مدار قرار گیرد و جریان برق حتما قطع باشد </a:t>
            </a:r>
          </a:p>
          <a:p>
            <a:pPr>
              <a:buNone/>
            </a:pPr>
            <a:r>
              <a:rPr lang="fa-IR" sz="3600" b="1" dirty="0" smtClean="0"/>
              <a:t>سلکتور در وضعیت اهم قرار گیرد </a:t>
            </a:r>
          </a:p>
          <a:p>
            <a:pPr>
              <a:buNone/>
            </a:pPr>
            <a:r>
              <a:rPr lang="fa-IR" sz="3600" b="1" dirty="0" smtClean="0"/>
              <a:t>پراب ها به دو سر مقاومت وصل شوند </a:t>
            </a:r>
          </a:p>
          <a:p>
            <a:pPr>
              <a:buNone/>
            </a:pPr>
            <a:r>
              <a:rPr lang="fa-IR" sz="3600" b="1" dirty="0" smtClean="0"/>
              <a:t>صفحه نمایش مقدار ، واحد و محدوده آن را نشان میدهد</a:t>
            </a:r>
          </a:p>
          <a:p>
            <a:pPr>
              <a:buNone/>
            </a:pPr>
            <a:r>
              <a:rPr lang="fa-IR" sz="3600" b="1" dirty="0" smtClean="0"/>
              <a:t>کاملا قطعی بالاتر از 200 کیلواهم </a:t>
            </a:r>
            <a:endParaRPr lang="fa-IR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4800" dirty="0" smtClean="0">
                <a:solidFill>
                  <a:srgbClr val="FF0000"/>
                </a:solidFill>
              </a:rPr>
              <a:t>اندازه گیری جریان </a:t>
            </a:r>
            <a:endParaRPr lang="fa-IR" sz="4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a-IR" sz="4800" b="1" dirty="0" smtClean="0"/>
              <a:t>مولتی متر باید به صورت سری قرار گیرد </a:t>
            </a:r>
          </a:p>
          <a:p>
            <a:pPr>
              <a:buNone/>
            </a:pPr>
            <a:r>
              <a:rPr lang="fa-IR" sz="4800" b="1" dirty="0" smtClean="0"/>
              <a:t>سلکتور تعیین پارامتر ( میکرو یا میلی آمپر ) و پراب ها تنظیم گردد </a:t>
            </a:r>
          </a:p>
          <a:p>
            <a:pPr>
              <a:buNone/>
            </a:pPr>
            <a:r>
              <a:rPr lang="fa-IR" sz="4800" b="1" dirty="0" smtClean="0"/>
              <a:t>بالاتر از 1 آمپر</a:t>
            </a:r>
            <a:endParaRPr lang="fa-IR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4800" dirty="0" smtClean="0">
                <a:solidFill>
                  <a:srgbClr val="FF0000"/>
                </a:solidFill>
              </a:rPr>
              <a:t>آشنایی با دیاگرام ها</a:t>
            </a:r>
            <a:endParaRPr lang="fa-IR" sz="4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a-IR" sz="4000" b="1" dirty="0" smtClean="0"/>
              <a:t>    نمودارهای ( دیاگرام های ) سیم کشی که برای نشان دادن ساختارها وشبکه های مدارها مورد استفاده قرار می گیرند این نمودارها در عیب یابی وتعمیر خودرو بسیار با اهمیت هستند </a:t>
            </a:r>
          </a:p>
          <a:p>
            <a:pPr>
              <a:buNone/>
            </a:pPr>
            <a:r>
              <a:rPr lang="fa-IR" sz="4000" b="1" dirty="0" smtClean="0"/>
              <a:t>   برای درک بهتر سیم کشی خودرو و همچنین تجزیه و تحلیل مدارها و عیب یابی ساده تر نیاز به دیاگرام های سیستم های برق خودرو می باشد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4800" dirty="0" smtClean="0">
                <a:solidFill>
                  <a:srgbClr val="FF0000"/>
                </a:solidFill>
              </a:rPr>
              <a:t>انواع دیاگرام ها </a:t>
            </a:r>
            <a:endParaRPr lang="fa-IR" sz="4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fa-IR" sz="4400" b="1" dirty="0" smtClean="0"/>
              <a:t>1- دیاگرام های شماتیک </a:t>
            </a:r>
          </a:p>
          <a:p>
            <a:pPr>
              <a:buNone/>
            </a:pPr>
            <a:endParaRPr lang="fa-IR" sz="4400" b="1" dirty="0" smtClean="0"/>
          </a:p>
          <a:p>
            <a:pPr>
              <a:buNone/>
            </a:pPr>
            <a:r>
              <a:rPr lang="fa-IR" sz="4400" b="1" dirty="0" smtClean="0"/>
              <a:t>2- دیاگرام های سیم کشی (وایرینگ یا هارنس)</a:t>
            </a:r>
          </a:p>
          <a:p>
            <a:pPr>
              <a:buNone/>
            </a:pPr>
            <a:endParaRPr lang="fa-IR" sz="4400" b="1" dirty="0" smtClean="0"/>
          </a:p>
          <a:p>
            <a:pPr>
              <a:buNone/>
            </a:pPr>
            <a:r>
              <a:rPr lang="fa-IR" sz="4400" b="1" dirty="0" smtClean="0"/>
              <a:t>3- دیاگرام های جانمایی </a:t>
            </a:r>
            <a:endParaRPr lang="fa-IR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4800" dirty="0" smtClean="0">
                <a:solidFill>
                  <a:srgbClr val="FF0000"/>
                </a:solidFill>
              </a:rPr>
              <a:t>نمودار شماتیک </a:t>
            </a:r>
            <a:endParaRPr lang="fa-IR" sz="4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a-IR" sz="4400" b="1" dirty="0" smtClean="0"/>
              <a:t>  بررسی عملکرد سیستم برقی و تجزیه تحلیل مدارات الکتریکی و مسیرجریان از سر قطب مثبت تا سر قطب منفی </a:t>
            </a:r>
          </a:p>
          <a:p>
            <a:pPr>
              <a:buNone/>
            </a:pPr>
            <a:endParaRPr lang="fa-IR" sz="4400" b="1" dirty="0" smtClean="0"/>
          </a:p>
          <a:p>
            <a:pPr>
              <a:buNone/>
            </a:pPr>
            <a:endParaRPr lang="fa-IR" sz="4400" b="1" dirty="0" smtClean="0"/>
          </a:p>
          <a:p>
            <a:pPr>
              <a:buNone/>
            </a:pPr>
            <a:endParaRPr lang="fa-IR" sz="4400" b="1" dirty="0" smtClean="0"/>
          </a:p>
          <a:p>
            <a:pPr>
              <a:buNone/>
            </a:pPr>
            <a:endParaRPr lang="fa-IR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5400" dirty="0" smtClean="0">
                <a:solidFill>
                  <a:srgbClr val="FF0000"/>
                </a:solidFill>
              </a:rPr>
              <a:t>ویژگی های نمودار شماتیک </a:t>
            </a:r>
            <a:endParaRPr lang="fa-IR" sz="5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a-IR" sz="4400" b="1" dirty="0" smtClean="0"/>
              <a:t>1- درک بهتر عملکرد سیستم </a:t>
            </a:r>
          </a:p>
          <a:p>
            <a:pPr>
              <a:buNone/>
            </a:pPr>
            <a:r>
              <a:rPr lang="fa-IR" sz="4400" b="1" dirty="0" smtClean="0"/>
              <a:t>2- نمایش شماتیک قطعات </a:t>
            </a:r>
          </a:p>
          <a:p>
            <a:pPr>
              <a:buNone/>
            </a:pPr>
            <a:r>
              <a:rPr lang="fa-IR" sz="4400" b="1" dirty="0" smtClean="0"/>
              <a:t>3- نمایش اتصال بدنه </a:t>
            </a:r>
          </a:p>
          <a:p>
            <a:pPr>
              <a:buNone/>
            </a:pPr>
            <a:r>
              <a:rPr lang="fa-IR" sz="4400" b="1" dirty="0" smtClean="0"/>
              <a:t>4- پایه و کانکتور قطعات </a:t>
            </a:r>
            <a:endParaRPr lang="fa-IR" sz="4400" b="1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357166"/>
            <a:ext cx="8534400" cy="500066"/>
          </a:xfrm>
        </p:spPr>
        <p:txBody>
          <a:bodyPr>
            <a:noAutofit/>
          </a:bodyPr>
          <a:lstStyle/>
          <a:p>
            <a:r>
              <a:rPr lang="fa-IR" sz="3200" dirty="0" smtClean="0"/>
              <a:t/>
            </a:r>
            <a:br>
              <a:rPr lang="fa-IR" sz="3200" dirty="0" smtClean="0"/>
            </a:br>
            <a:r>
              <a:rPr lang="fa-IR" sz="3200" dirty="0" smtClean="0"/>
              <a:t/>
            </a:r>
            <a:br>
              <a:rPr lang="fa-IR" sz="3200" dirty="0" smtClean="0"/>
            </a:br>
            <a:r>
              <a:rPr lang="fa-IR" sz="3200" dirty="0" smtClean="0"/>
              <a:t/>
            </a:r>
            <a:br>
              <a:rPr lang="fa-IR" sz="3200" dirty="0" smtClean="0"/>
            </a:br>
            <a:r>
              <a:rPr lang="fa-IR" sz="3200" dirty="0" smtClean="0"/>
              <a:t/>
            </a:r>
            <a:br>
              <a:rPr lang="fa-IR" sz="3200" dirty="0" smtClean="0"/>
            </a:br>
            <a:r>
              <a:rPr lang="fa-IR" sz="3200" dirty="0" smtClean="0"/>
              <a:t/>
            </a:r>
            <a:br>
              <a:rPr lang="fa-IR" sz="3200" dirty="0" smtClean="0"/>
            </a:br>
            <a:r>
              <a:rPr lang="fa-IR" sz="3200" dirty="0" smtClean="0"/>
              <a:t/>
            </a:r>
            <a:br>
              <a:rPr lang="fa-IR" sz="3200" dirty="0" smtClean="0"/>
            </a:br>
            <a:r>
              <a:rPr lang="fa-IR" sz="3200" dirty="0" smtClean="0"/>
              <a:t>علائم الکتریکی : </a:t>
            </a:r>
            <a:br>
              <a:rPr lang="fa-IR" sz="3200" dirty="0" smtClean="0"/>
            </a:br>
            <a:endParaRPr lang="fa-I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a-IR" sz="4400" dirty="0" smtClean="0"/>
              <a:t>  علایم بسیاری نیز برای اشاره به قطعاتی نظیر مقاومت ، باتری ، کلید ، ترانزیستوروسایر موارد استفاده می شوند </a:t>
            </a:r>
          </a:p>
          <a:p>
            <a:pPr>
              <a:buNone/>
            </a:pPr>
            <a:endParaRPr lang="fa-IR" sz="4400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نمودارشماتیک 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a-IR" dirty="0" smtClean="0"/>
              <a:t>ممکن است نمودارهای سیم کشی بسیار گیج کننده باشند برای جلوگیری از این موضوع بیشتر نمودارها معمولا تنها یک سیستم مشخص نظیر مدار چراغ دنده عقب ، مدار شارژ وغیره </a:t>
            </a:r>
          </a:p>
          <a:p>
            <a:pPr>
              <a:buNone/>
            </a:pPr>
            <a:endParaRPr lang="fa-I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4800" dirty="0" smtClean="0">
                <a:solidFill>
                  <a:srgbClr val="FF0000"/>
                </a:solidFill>
              </a:rPr>
              <a:t>ساختمان داخلی </a:t>
            </a:r>
            <a:endParaRPr lang="fa-IR" sz="4800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a-IR" sz="3200" dirty="0" smtClean="0"/>
              <a:t>صفحات هادی : جوشن </a:t>
            </a:r>
          </a:p>
          <a:p>
            <a:pPr>
              <a:buNone/>
            </a:pPr>
            <a:r>
              <a:rPr lang="fa-IR" sz="3200" dirty="0" smtClean="0"/>
              <a:t>صفحات عایق : دی الکتریک </a:t>
            </a:r>
            <a:endParaRPr lang="fa-IR" sz="3200" dirty="0"/>
          </a:p>
        </p:txBody>
      </p:sp>
      <p:pic>
        <p:nvPicPr>
          <p:cNvPr id="5123" name="Picture 3" descr="C:\Documents and Settings\ECM\Desktop\جوشن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2928934"/>
            <a:ext cx="5929354" cy="30718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4400" dirty="0" smtClean="0">
                <a:solidFill>
                  <a:srgbClr val="FF0000"/>
                </a:solidFill>
              </a:rPr>
              <a:t>خازن پلی استر</a:t>
            </a:r>
            <a:endParaRPr lang="fa-IR" sz="4400" dirty="0">
              <a:solidFill>
                <a:srgbClr val="FF0000"/>
              </a:solidFill>
            </a:endParaRPr>
          </a:p>
        </p:txBody>
      </p:sp>
      <p:pic>
        <p:nvPicPr>
          <p:cNvPr id="4098" name="Picture 2" descr="C:\Documents and Settings\ECM\Desktop\خازن پلی استر2.jpe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14480" y="2000240"/>
            <a:ext cx="3963214" cy="2832110"/>
          </a:xfrm>
          <a:prstGeom prst="rect">
            <a:avLst/>
          </a:prstGeom>
          <a:noFill/>
        </p:spPr>
      </p:pic>
      <p:pic>
        <p:nvPicPr>
          <p:cNvPr id="4099" name="Picture 3" descr="C:\Documents and Settings\ECM\Desktop\خازن پلی استر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86446" y="2214554"/>
            <a:ext cx="2143125" cy="2143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a-IR" sz="4800" dirty="0" smtClean="0">
                <a:solidFill>
                  <a:srgbClr val="FF0000"/>
                </a:solidFill>
              </a:rPr>
              <a:t>سلف یا سیم پیچ (</a:t>
            </a:r>
            <a:r>
              <a:rPr lang="en-US" sz="4800" dirty="0" smtClean="0">
                <a:solidFill>
                  <a:srgbClr val="FF0000"/>
                </a:solidFill>
              </a:rPr>
              <a:t>self</a:t>
            </a:r>
            <a:r>
              <a:rPr lang="fa-IR" sz="4800" dirty="0" smtClean="0">
                <a:solidFill>
                  <a:srgbClr val="FF0000"/>
                </a:solidFill>
              </a:rPr>
              <a:t>)</a:t>
            </a:r>
            <a:endParaRPr lang="fa-IR" sz="4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a-IR" sz="3200" b="1" dirty="0" smtClean="0"/>
              <a:t>   عنصری است که انرژی الکتریکی را به صورت میدان در خود ذخیره می کند </a:t>
            </a:r>
          </a:p>
          <a:p>
            <a:pPr>
              <a:buNone/>
            </a:pPr>
            <a:r>
              <a:rPr lang="fa-IR" sz="3200" b="1" dirty="0" smtClean="0"/>
              <a:t>سیم پیچ </a:t>
            </a:r>
          </a:p>
          <a:p>
            <a:pPr>
              <a:buNone/>
            </a:pPr>
            <a:r>
              <a:rPr lang="fa-IR" sz="3200" b="1" dirty="0" smtClean="0"/>
              <a:t>قرقره </a:t>
            </a:r>
          </a:p>
          <a:p>
            <a:pPr>
              <a:buNone/>
            </a:pPr>
            <a:r>
              <a:rPr lang="fa-IR" sz="3200" b="1" dirty="0" smtClean="0"/>
              <a:t>هسته </a:t>
            </a:r>
            <a:endParaRPr lang="fa-IR" sz="3200" b="1" dirty="0"/>
          </a:p>
        </p:txBody>
      </p:sp>
      <p:pic>
        <p:nvPicPr>
          <p:cNvPr id="6146" name="Picture 2" descr="C:\Documents and Settings\ECM\Desktop\سلف 2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3" y="2505074"/>
            <a:ext cx="4876826" cy="2209809"/>
          </a:xfrm>
          <a:prstGeom prst="rect">
            <a:avLst/>
          </a:prstGeom>
          <a:noFill/>
        </p:spPr>
      </p:pic>
      <p:pic>
        <p:nvPicPr>
          <p:cNvPr id="6147" name="Picture 3" descr="C:\Documents and Settings\ECM\Desktop\سلف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2976" y="4857760"/>
            <a:ext cx="4357718" cy="1419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142852"/>
            <a:ext cx="8534400" cy="758952"/>
          </a:xfrm>
        </p:spPr>
        <p:txBody>
          <a:bodyPr>
            <a:noAutofit/>
          </a:bodyPr>
          <a:lstStyle/>
          <a:p>
            <a:r>
              <a:rPr lang="fa-IR" sz="4800" dirty="0" smtClean="0">
                <a:solidFill>
                  <a:srgbClr val="FF0000"/>
                </a:solidFill>
              </a:rPr>
              <a:t>مقاومت </a:t>
            </a:r>
            <a:endParaRPr lang="fa-IR" sz="4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a-IR" sz="4000" dirty="0" smtClean="0"/>
              <a:t>  مقاومت ها : </a:t>
            </a:r>
            <a:r>
              <a:rPr lang="fa-IR" sz="4000" dirty="0" smtClean="0">
                <a:solidFill>
                  <a:srgbClr val="FF0000"/>
                </a:solidFill>
              </a:rPr>
              <a:t>برای محدود کردن عبور جریان </a:t>
            </a:r>
            <a:r>
              <a:rPr lang="fa-IR" sz="4000" dirty="0" smtClean="0"/>
              <a:t>و همین طور ولتاژ درون مدارهایی استفاده می شود که عبور کامل جریان در آنها لازم یا مطلوب نیست</a:t>
            </a:r>
            <a:endParaRPr lang="fa-IR" sz="4000" dirty="0"/>
          </a:p>
        </p:txBody>
      </p:sp>
      <p:pic>
        <p:nvPicPr>
          <p:cNvPr id="1028" name="Picture 4" descr="C:\Documents and Settings\ECM\Desktop\مقاومت2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3857628"/>
            <a:ext cx="4000528" cy="2143140"/>
          </a:xfrm>
          <a:prstGeom prst="rect">
            <a:avLst/>
          </a:prstGeom>
          <a:noFill/>
        </p:spPr>
      </p:pic>
      <p:pic>
        <p:nvPicPr>
          <p:cNvPr id="1029" name="Picture 5" descr="C:\Documents and Settings\ECM\Desktop\مقاومت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4143380"/>
            <a:ext cx="3571900" cy="18288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531</TotalTime>
  <Words>1497</Words>
  <Application>Microsoft Office PowerPoint</Application>
  <PresentationFormat>On-screen Show (4:3)</PresentationFormat>
  <Paragraphs>215</Paragraphs>
  <Slides>59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0" baseType="lpstr">
      <vt:lpstr>Civic</vt:lpstr>
      <vt:lpstr>اجزا وقطعات مدارالکتریکی</vt:lpstr>
      <vt:lpstr>  اجزای مدار</vt:lpstr>
      <vt:lpstr>خازن ها </vt:lpstr>
      <vt:lpstr>خازن الکترولیتی </vt:lpstr>
      <vt:lpstr>خازن میکا </vt:lpstr>
      <vt:lpstr>ساختمان داخلی </vt:lpstr>
      <vt:lpstr>خازن پلی استر</vt:lpstr>
      <vt:lpstr>سلف یا سیم پیچ (self)</vt:lpstr>
      <vt:lpstr>مقاومت </vt:lpstr>
      <vt:lpstr>مقاومت </vt:lpstr>
      <vt:lpstr>انواع مقاومت </vt:lpstr>
      <vt:lpstr>مقاومت ثابت </vt:lpstr>
      <vt:lpstr>مقاومت سیمی</vt:lpstr>
      <vt:lpstr>مقاومت پله ایی </vt:lpstr>
      <vt:lpstr>مقاومت متغیر</vt:lpstr>
      <vt:lpstr>رئوستا </vt:lpstr>
      <vt:lpstr>پتانسیومتر </vt:lpstr>
      <vt:lpstr>مقاومت متغیر </vt:lpstr>
      <vt:lpstr>مقاومت های وابسته به دما </vt:lpstr>
      <vt:lpstr>مقاومت وابسته به ولتاژ</vt:lpstr>
      <vt:lpstr>فیوز </vt:lpstr>
      <vt:lpstr>فیوز </vt:lpstr>
      <vt:lpstr>فیوز </vt:lpstr>
      <vt:lpstr>انواع فیوز </vt:lpstr>
      <vt:lpstr>فیوزسالم </vt:lpstr>
      <vt:lpstr>انبرفیوز</vt:lpstr>
      <vt:lpstr>جعبه فیوز  </vt:lpstr>
      <vt:lpstr>مغناطیس و الکترومغناطیس </vt:lpstr>
      <vt:lpstr>مغناطیس </vt:lpstr>
      <vt:lpstr>الکترومغناطیس</vt:lpstr>
      <vt:lpstr>رله </vt:lpstr>
      <vt:lpstr>رله </vt:lpstr>
      <vt:lpstr>ساختمان داخلی رله </vt:lpstr>
      <vt:lpstr>سولنوئید</vt:lpstr>
      <vt:lpstr>سولنوئید</vt:lpstr>
      <vt:lpstr>دیود Diode</vt:lpstr>
      <vt:lpstr>ساختمان دیود </vt:lpstr>
      <vt:lpstr>کاربرد دیود </vt:lpstr>
      <vt:lpstr>کاربرد دیود </vt:lpstr>
      <vt:lpstr>قطب های دیود </vt:lpstr>
      <vt:lpstr>عملکرد دیود </vt:lpstr>
      <vt:lpstr>انواع دیود </vt:lpstr>
      <vt:lpstr>دیود زنر</vt:lpstr>
      <vt:lpstr>ترانزیستور </vt:lpstr>
      <vt:lpstr>ترانزیستور</vt:lpstr>
      <vt:lpstr>ترانزیستور</vt:lpstr>
      <vt:lpstr>کاربرد </vt:lpstr>
      <vt:lpstr>مولتی متر </vt:lpstr>
      <vt:lpstr>مولتی متر </vt:lpstr>
      <vt:lpstr>مولتی متر </vt:lpstr>
      <vt:lpstr>اندازه گیری ولتاژ</vt:lpstr>
      <vt:lpstr>اندازه گیری مقاومت </vt:lpstr>
      <vt:lpstr>اندازه گیری جریان </vt:lpstr>
      <vt:lpstr>آشنایی با دیاگرام ها</vt:lpstr>
      <vt:lpstr>انواع دیاگرام ها </vt:lpstr>
      <vt:lpstr>نمودار شماتیک </vt:lpstr>
      <vt:lpstr>ویژگی های نمودار شماتیک </vt:lpstr>
      <vt:lpstr>      علائم الکتریکی :  </vt:lpstr>
      <vt:lpstr>نمودارشماتیک </vt:lpstr>
    </vt:vector>
  </TitlesOfParts>
  <Company>Office07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اجزا وقطعات مدارالکتریکی</dc:title>
  <dc:creator>ECM</dc:creator>
  <cp:lastModifiedBy>MRT</cp:lastModifiedBy>
  <cp:revision>55</cp:revision>
  <dcterms:created xsi:type="dcterms:W3CDTF">2017-10-15T17:00:38Z</dcterms:created>
  <dcterms:modified xsi:type="dcterms:W3CDTF">2018-12-05T05:19:29Z</dcterms:modified>
</cp:coreProperties>
</file>