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8" r:id="rId6"/>
    <p:sldId id="257" r:id="rId7"/>
    <p:sldId id="262" r:id="rId8"/>
    <p:sldId id="274" r:id="rId9"/>
    <p:sldId id="263" r:id="rId10"/>
    <p:sldId id="264" r:id="rId11"/>
    <p:sldId id="265" r:id="rId12"/>
    <p:sldId id="266" r:id="rId13"/>
    <p:sldId id="267" r:id="rId14"/>
    <p:sldId id="268" r:id="rId15"/>
    <p:sldId id="269" r:id="rId16"/>
    <p:sldId id="270" r:id="rId17"/>
    <p:sldId id="271" r:id="rId18"/>
    <p:sldId id="272"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E9F274"/>
    <a:srgbClr val="FF6699"/>
    <a:srgbClr val="CC66FF"/>
    <a:srgbClr val="7BFD8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588" autoAdjust="0"/>
    <p:restoredTop sz="94624" autoAdjust="0"/>
  </p:normalViewPr>
  <p:slideViewPr>
    <p:cSldViewPr>
      <p:cViewPr>
        <p:scale>
          <a:sx n="80" d="100"/>
          <a:sy n="80" d="100"/>
        </p:scale>
        <p:origin x="-68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314800099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2457620972"/>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2275167025"/>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2344913608"/>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2159562559"/>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207412178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111486786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279767988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3296740784"/>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514914207"/>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C2C77-B5B8-4248-BD89-4C9C0C3B76E1}" type="datetimeFigureOut">
              <a:rPr lang="en-US" smtClean="0"/>
              <a:pPr/>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185356682"/>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C2C77-B5B8-4248-BD89-4C9C0C3B76E1}" type="datetimeFigureOut">
              <a:rPr lang="en-US" smtClean="0"/>
              <a:pPr/>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F632CA-1FF8-4CFB-9928-6EAF0D0FAFA9}" type="slidenum">
              <a:rPr lang="en-US" smtClean="0"/>
              <a:pPr/>
              <a:t>‹#›</a:t>
            </a:fld>
            <a:endParaRPr lang="en-US"/>
          </a:p>
        </p:txBody>
      </p:sp>
    </p:spTree>
    <p:extLst>
      <p:ext uri="{BB962C8B-B14F-4D97-AF65-F5344CB8AC3E}">
        <p14:creationId xmlns:p14="http://schemas.microsoft.com/office/powerpoint/2010/main" xmlns="" val="18609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0" y="0"/>
            <a:ext cx="9144000" cy="7286604"/>
          </a:xfrm>
          <a:prstGeom prst="rect">
            <a:avLst/>
          </a:prstGeom>
          <a:noFill/>
        </p:spPr>
      </p:pic>
      <p:sp>
        <p:nvSpPr>
          <p:cNvPr id="3" name="Subtitle 2"/>
          <p:cNvSpPr>
            <a:spLocks noGrp="1"/>
          </p:cNvSpPr>
          <p:nvPr>
            <p:ph type="subTitle" idx="1"/>
          </p:nvPr>
        </p:nvSpPr>
        <p:spPr>
          <a:xfrm>
            <a:off x="285720" y="1285860"/>
            <a:ext cx="8643998" cy="785818"/>
          </a:xfrm>
        </p:spPr>
        <p:txBody>
          <a:bodyPr>
            <a:normAutofit fontScale="92500"/>
          </a:bodyPr>
          <a:lstStyle/>
          <a:p>
            <a:r>
              <a:rPr lang="en-US" sz="4000" b="1" dirty="0" smtClean="0">
                <a:solidFill>
                  <a:schemeClr val="tx1"/>
                </a:solidFill>
                <a:latin typeface="Arial" pitchFamily="34" charset="0"/>
                <a:cs typeface="Arial" pitchFamily="34" charset="0"/>
              </a:rPr>
              <a:t>Essentials of strategic management</a:t>
            </a:r>
            <a:endParaRPr lang="en-US" sz="4000" b="1" dirty="0">
              <a:solidFill>
                <a:schemeClr val="tx1"/>
              </a:solidFill>
              <a:latin typeface="Arial" pitchFamily="34" charset="0"/>
              <a:cs typeface="Arial" pitchFamily="34" charset="0"/>
            </a:endParaRPr>
          </a:p>
        </p:txBody>
      </p:sp>
      <p:sp>
        <p:nvSpPr>
          <p:cNvPr id="5" name="TextBox 4"/>
          <p:cNvSpPr txBox="1"/>
          <p:nvPr/>
        </p:nvSpPr>
        <p:spPr>
          <a:xfrm>
            <a:off x="214282" y="285728"/>
            <a:ext cx="8786874" cy="584775"/>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3200" dirty="0" smtClean="0">
                <a:latin typeface="Algerian" pitchFamily="82" charset="0"/>
              </a:rPr>
              <a:t>IN the name of the most compassionate</a:t>
            </a:r>
            <a:endParaRPr lang="en-US" sz="3200" dirty="0">
              <a:latin typeface="Algerian" pitchFamily="82" charset="0"/>
            </a:endParaRPr>
          </a:p>
        </p:txBody>
      </p:sp>
      <p:sp>
        <p:nvSpPr>
          <p:cNvPr id="7" name="TextBox 6"/>
          <p:cNvSpPr txBox="1"/>
          <p:nvPr/>
        </p:nvSpPr>
        <p:spPr>
          <a:xfrm>
            <a:off x="1214414" y="2428868"/>
            <a:ext cx="6286544" cy="661720"/>
          </a:xfrm>
          <a:prstGeom prst="rect">
            <a:avLst/>
          </a:prstGeom>
          <a:noFill/>
        </p:spPr>
        <p:txBody>
          <a:bodyPr wrap="square" rtlCol="0">
            <a:spAutoFit/>
          </a:bodyPr>
          <a:lstStyle/>
          <a:p>
            <a:r>
              <a:rPr lang="en-US" sz="3700" b="1" dirty="0" smtClean="0">
                <a:latin typeface="Arial" pitchFamily="34" charset="0"/>
                <a:cs typeface="Arial" pitchFamily="34" charset="0"/>
              </a:rPr>
              <a:t>Master :</a:t>
            </a:r>
            <a:r>
              <a:rPr lang="en-US" sz="3700" b="1" dirty="0" err="1" smtClean="0">
                <a:latin typeface="Arial" pitchFamily="34" charset="0"/>
                <a:cs typeface="Arial" pitchFamily="34" charset="0"/>
              </a:rPr>
              <a:t>Dr.GHafourniya</a:t>
            </a:r>
            <a:endParaRPr lang="en-US" sz="3700" b="1" dirty="0" smtClean="0">
              <a:latin typeface="Arial" pitchFamily="34" charset="0"/>
              <a:cs typeface="Arial" pitchFamily="34" charset="0"/>
            </a:endParaRPr>
          </a:p>
        </p:txBody>
      </p:sp>
      <p:sp>
        <p:nvSpPr>
          <p:cNvPr id="8" name="TextBox 7"/>
          <p:cNvSpPr txBox="1"/>
          <p:nvPr/>
        </p:nvSpPr>
        <p:spPr>
          <a:xfrm>
            <a:off x="500034" y="3571876"/>
            <a:ext cx="8429684" cy="1077218"/>
          </a:xfrm>
          <a:prstGeom prst="rect">
            <a:avLst/>
          </a:prstGeom>
          <a:noFill/>
        </p:spPr>
        <p:txBody>
          <a:bodyPr wrap="square" rtlCol="0">
            <a:spAutoFit/>
          </a:bodyPr>
          <a:lstStyle/>
          <a:p>
            <a:r>
              <a:rPr lang="en-US" sz="3200" b="1" dirty="0" smtClean="0">
                <a:latin typeface="Arial" pitchFamily="34" charset="0"/>
                <a:cs typeface="Arial" pitchFamily="34" charset="0"/>
              </a:rPr>
              <a:t>presenters :</a:t>
            </a:r>
          </a:p>
          <a:p>
            <a:r>
              <a:rPr lang="en-US" sz="3200" b="1" dirty="0" err="1" smtClean="0">
                <a:latin typeface="Arial" pitchFamily="34" charset="0"/>
                <a:cs typeface="Arial" pitchFamily="34" charset="0"/>
              </a:rPr>
              <a:t>Mansourpanah</a:t>
            </a:r>
            <a:r>
              <a:rPr lang="en-US" sz="3200" dirty="0" smtClean="0"/>
              <a:t> </a:t>
            </a:r>
            <a:r>
              <a:rPr lang="en-US" sz="3200" b="1" dirty="0" smtClean="0">
                <a:latin typeface="Arial" pitchFamily="34" charset="0"/>
                <a:cs typeface="Arial" pitchFamily="34" charset="0"/>
              </a:rPr>
              <a:t>. </a:t>
            </a:r>
            <a:r>
              <a:rPr lang="en-US" sz="3200" b="1" dirty="0" err="1" smtClean="0">
                <a:latin typeface="Arial" pitchFamily="34" charset="0"/>
                <a:cs typeface="Arial" pitchFamily="34" charset="0"/>
              </a:rPr>
              <a:t>Atriyanpour.Barati.Jahani</a:t>
            </a:r>
            <a:endParaRPr lang="en-US" sz="3200" b="1" dirty="0" smtClean="0">
              <a:latin typeface="Arial" pitchFamily="34" charset="0"/>
              <a:cs typeface="Arial" pitchFamily="34" charset="0"/>
            </a:endParaRPr>
          </a:p>
        </p:txBody>
      </p:sp>
    </p:spTree>
    <p:extLst>
      <p:ext uri="{BB962C8B-B14F-4D97-AF65-F5344CB8AC3E}">
        <p14:creationId xmlns:p14="http://schemas.microsoft.com/office/powerpoint/2010/main" xmlns="" val="3710879288"/>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14" presetClass="entr" presetSubtype="10" fill="hold" grpId="0" nodeType="after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2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alpha val="94000"/>
          </a:schemeClr>
        </a:solidFill>
        <a:effectLst/>
      </p:bgPr>
    </p:bg>
    <p:spTree>
      <p:nvGrpSpPr>
        <p:cNvPr id="1" name=""/>
        <p:cNvGrpSpPr/>
        <p:nvPr/>
      </p:nvGrpSpPr>
      <p:grpSpPr>
        <a:xfrm>
          <a:off x="0" y="0"/>
          <a:ext cx="0" cy="0"/>
          <a:chOff x="0" y="0"/>
          <a:chExt cx="0" cy="0"/>
        </a:xfrm>
      </p:grpSpPr>
      <p:sp>
        <p:nvSpPr>
          <p:cNvPr id="2" name="TextBox 1"/>
          <p:cNvSpPr txBox="1"/>
          <p:nvPr/>
        </p:nvSpPr>
        <p:spPr>
          <a:xfrm>
            <a:off x="323528" y="332656"/>
            <a:ext cx="8280920" cy="2154436"/>
          </a:xfrm>
          <a:prstGeom prst="rect">
            <a:avLst/>
          </a:prstGeom>
          <a:noFill/>
        </p:spPr>
        <p:txBody>
          <a:bodyPr wrap="square" rtlCol="0">
            <a:spAutoFit/>
          </a:bodyPr>
          <a:lstStyle/>
          <a:p>
            <a:pPr algn="just"/>
            <a:r>
              <a:rPr lang="en-US" sz="2000" b="1" dirty="0">
                <a:cs typeface="+mj-cs"/>
              </a:rPr>
              <a:t>If a company </a:t>
            </a:r>
            <a:r>
              <a:rPr lang="en-US" sz="2000" b="1" dirty="0" smtClean="0">
                <a:cs typeface="+mj-cs"/>
              </a:rPr>
              <a:t>provides </a:t>
            </a:r>
            <a:r>
              <a:rPr lang="en-US" sz="2000" b="1" dirty="0" smtClean="0">
                <a:solidFill>
                  <a:srgbClr val="FF0000"/>
                </a:solidFill>
                <a:cs typeface="+mj-cs"/>
              </a:rPr>
              <a:t>supply</a:t>
            </a:r>
            <a:r>
              <a:rPr lang="en-US" sz="2000" b="1" dirty="0" smtClean="0">
                <a:cs typeface="+mj-cs"/>
              </a:rPr>
              <a:t> </a:t>
            </a:r>
            <a:r>
              <a:rPr lang="en-US" sz="2000" b="1" dirty="0">
                <a:cs typeface="+mj-cs"/>
              </a:rPr>
              <a:t>several different kinds of products or services, it often duplicates(two people do same </a:t>
            </a:r>
            <a:r>
              <a:rPr lang="en-US" sz="2000" b="1" dirty="0" smtClean="0">
                <a:cs typeface="+mj-cs"/>
              </a:rPr>
              <a:t>thing=repeat </a:t>
            </a:r>
            <a:r>
              <a:rPr lang="fa-IR" sz="2000" b="1" dirty="0">
                <a:cs typeface="+mj-cs"/>
              </a:rPr>
              <a:t>تکراری</a:t>
            </a:r>
            <a:r>
              <a:rPr lang="en-US" sz="2000" b="1" dirty="0">
                <a:cs typeface="+mj-cs"/>
              </a:rPr>
              <a:t>) these functions and creates a series of self- contained divisions (each of which contains its own set of functions) to manage each different product or service.</a:t>
            </a:r>
          </a:p>
          <a:p>
            <a:pPr algn="r" rtl="1"/>
            <a:r>
              <a:rPr lang="ar-SA" b="1" dirty="0">
                <a:latin typeface="Arial" pitchFamily="34" charset="0"/>
                <a:cs typeface="Arial" pitchFamily="34" charset="0"/>
              </a:rPr>
              <a:t>چنانچه شرکتی انواع خدمات و محصولات را ارائه دهد؛وظیفه و کارکرد آن نیز دو برابر خواهد شدو در نتیجه میتوان تقسیم به شعبات مختلف را برای آن تصور کردو مدیریت هر بخش نیاز به حضور افرادی تواتمند را بوجود می آورد</a:t>
            </a:r>
            <a:endParaRPr lang="en-US" b="1" dirty="0">
              <a:latin typeface="Arial" pitchFamily="34" charset="0"/>
              <a:cs typeface="Arial" pitchFamily="34" charset="0"/>
            </a:endParaRPr>
          </a:p>
        </p:txBody>
      </p:sp>
      <p:sp>
        <p:nvSpPr>
          <p:cNvPr id="3" name="TextBox 2"/>
          <p:cNvSpPr txBox="1"/>
          <p:nvPr/>
        </p:nvSpPr>
        <p:spPr>
          <a:xfrm>
            <a:off x="323528" y="2708920"/>
            <a:ext cx="8208912" cy="1015663"/>
          </a:xfrm>
          <a:prstGeom prst="rect">
            <a:avLst/>
          </a:prstGeom>
          <a:noFill/>
        </p:spPr>
        <p:txBody>
          <a:bodyPr wrap="square" rtlCol="0">
            <a:spAutoFit/>
          </a:bodyPr>
          <a:lstStyle/>
          <a:p>
            <a:r>
              <a:rPr lang="en-US" sz="2000" b="1" dirty="0"/>
              <a:t>The general managers of these divisions then become responsible for their particular product line.</a:t>
            </a:r>
            <a:endParaRPr lang="en-US" sz="2000" dirty="0"/>
          </a:p>
          <a:p>
            <a:pPr algn="r" rtl="1"/>
            <a:r>
              <a:rPr lang="ar-SA" sz="2000" b="1" dirty="0"/>
              <a:t>مدیران عامل در هربخش ازاین مجموعه مسوول یک بخش از خط تولید می باشد</a:t>
            </a:r>
            <a:endParaRPr lang="en-US" sz="2000" dirty="0"/>
          </a:p>
        </p:txBody>
      </p:sp>
      <p:sp>
        <p:nvSpPr>
          <p:cNvPr id="4" name="TextBox 3"/>
          <p:cNvSpPr txBox="1"/>
          <p:nvPr/>
        </p:nvSpPr>
        <p:spPr>
          <a:xfrm>
            <a:off x="179512" y="3789040"/>
            <a:ext cx="8640960" cy="2554545"/>
          </a:xfrm>
          <a:prstGeom prst="rect">
            <a:avLst/>
          </a:prstGeom>
          <a:noFill/>
        </p:spPr>
        <p:txBody>
          <a:bodyPr wrap="square" rtlCol="0">
            <a:spAutoFit/>
          </a:bodyPr>
          <a:lstStyle/>
          <a:p>
            <a:r>
              <a:rPr lang="en-US" sz="2000" b="1" dirty="0"/>
              <a:t> The </a:t>
            </a:r>
            <a:r>
              <a:rPr lang="en-US" sz="2000" b="1" dirty="0" smtClean="0"/>
              <a:t>overriding (</a:t>
            </a:r>
            <a:r>
              <a:rPr lang="en-US" sz="2000" b="1" dirty="0"/>
              <a:t>important= </a:t>
            </a:r>
            <a:r>
              <a:rPr lang="fa-IR" sz="2000" b="1" dirty="0"/>
              <a:t>مهم</a:t>
            </a:r>
            <a:r>
              <a:rPr lang="en-US" sz="2000" b="1" dirty="0"/>
              <a:t>) concern(to busy with= </a:t>
            </a:r>
            <a:r>
              <a:rPr lang="fa-IR" sz="2000" b="1" dirty="0"/>
              <a:t>نگرانی</a:t>
            </a:r>
            <a:r>
              <a:rPr lang="en-US" sz="2000" b="1" dirty="0"/>
              <a:t>) of general managers is for the health of the whole company or division under their direction; they are responsible for deciding how to create a competitive advantage and achieve high profitability with the resources and capital they have at their disposal.</a:t>
            </a:r>
            <a:endParaRPr lang="en-US" sz="2000" dirty="0"/>
          </a:p>
          <a:p>
            <a:pPr algn="r" rtl="1"/>
            <a:r>
              <a:rPr lang="ar-SA" sz="2000" b="1" dirty="0"/>
              <a:t>دغدغه عمده یک مدیرعامل حفظ سلامت و آماده بکاربودن شرکت یا بخش محول شده به وی است. آنها مسئول ایجاد شرایط رقابتی و رسیدن به مراحل بالای رقابت با آنچه از منابع و نیروی کار در اختیار دارند می باشند</a:t>
            </a:r>
            <a:endParaRPr lang="en-US" sz="2000" dirty="0"/>
          </a:p>
        </p:txBody>
      </p:sp>
    </p:spTree>
    <p:extLst>
      <p:ext uri="{BB962C8B-B14F-4D97-AF65-F5344CB8AC3E}">
        <p14:creationId xmlns:p14="http://schemas.microsoft.com/office/powerpoint/2010/main" xmlns="" val="1954955428"/>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par>
                          <p:cTn id="11" fill="hold">
                            <p:stCondLst>
                              <p:cond delay="1000"/>
                            </p:stCondLst>
                            <p:childTnLst>
                              <p:par>
                                <p:cTn id="12" presetID="32" presetClass="emph" presetSubtype="0" fill="hold" grpId="0" nodeType="afterEffect">
                                  <p:stCondLst>
                                    <p:cond delay="0"/>
                                  </p:stCondLst>
                                  <p:childTnLst>
                                    <p:animRot by="120000">
                                      <p:cBhvr>
                                        <p:cTn id="13" dur="100" fill="hold">
                                          <p:stCondLst>
                                            <p:cond delay="0"/>
                                          </p:stCondLst>
                                        </p:cTn>
                                        <p:tgtEl>
                                          <p:spTgt spid="3"/>
                                        </p:tgtEl>
                                        <p:attrNameLst>
                                          <p:attrName>r</p:attrName>
                                        </p:attrNameLst>
                                      </p:cBhvr>
                                    </p:animRot>
                                    <p:animRot by="-240000">
                                      <p:cBhvr>
                                        <p:cTn id="14" dur="200" fill="hold">
                                          <p:stCondLst>
                                            <p:cond delay="200"/>
                                          </p:stCondLst>
                                        </p:cTn>
                                        <p:tgtEl>
                                          <p:spTgt spid="3"/>
                                        </p:tgtEl>
                                        <p:attrNameLst>
                                          <p:attrName>r</p:attrName>
                                        </p:attrNameLst>
                                      </p:cBhvr>
                                    </p:animRot>
                                    <p:animRot by="240000">
                                      <p:cBhvr>
                                        <p:cTn id="15" dur="200" fill="hold">
                                          <p:stCondLst>
                                            <p:cond delay="400"/>
                                          </p:stCondLst>
                                        </p:cTn>
                                        <p:tgtEl>
                                          <p:spTgt spid="3"/>
                                        </p:tgtEl>
                                        <p:attrNameLst>
                                          <p:attrName>r</p:attrName>
                                        </p:attrNameLst>
                                      </p:cBhvr>
                                    </p:animRot>
                                    <p:animRot by="-240000">
                                      <p:cBhvr>
                                        <p:cTn id="16" dur="200" fill="hold">
                                          <p:stCondLst>
                                            <p:cond delay="600"/>
                                          </p:stCondLst>
                                        </p:cTn>
                                        <p:tgtEl>
                                          <p:spTgt spid="3"/>
                                        </p:tgtEl>
                                        <p:attrNameLst>
                                          <p:attrName>r</p:attrName>
                                        </p:attrNameLst>
                                      </p:cBhvr>
                                    </p:animRot>
                                    <p:animRot by="120000">
                                      <p:cBhvr>
                                        <p:cTn id="17" dur="200" fill="hold">
                                          <p:stCondLst>
                                            <p:cond delay="800"/>
                                          </p:stCondLst>
                                        </p:cTn>
                                        <p:tgtEl>
                                          <p:spTgt spid="3"/>
                                        </p:tgtEl>
                                        <p:attrNameLst>
                                          <p:attrName>r</p:attrName>
                                        </p:attrNameLst>
                                      </p:cBhvr>
                                    </p:animRot>
                                  </p:childTnLst>
                                </p:cTn>
                              </p:par>
                            </p:childTnLst>
                          </p:cTn>
                        </p:par>
                        <p:par>
                          <p:cTn id="18" fill="hold">
                            <p:stCondLst>
                              <p:cond delay="2000"/>
                            </p:stCondLst>
                            <p:childTnLst>
                              <p:par>
                                <p:cTn id="19" presetID="32" presetClass="emph" presetSubtype="0" fill="hold" grpId="0" nodeType="afterEffect">
                                  <p:stCondLst>
                                    <p:cond delay="0"/>
                                  </p:stCondLst>
                                  <p:childTnLst>
                                    <p:animRot by="120000">
                                      <p:cBhvr>
                                        <p:cTn id="20" dur="100" fill="hold">
                                          <p:stCondLst>
                                            <p:cond delay="0"/>
                                          </p:stCondLst>
                                        </p:cTn>
                                        <p:tgtEl>
                                          <p:spTgt spid="4"/>
                                        </p:tgtEl>
                                        <p:attrNameLst>
                                          <p:attrName>r</p:attrName>
                                        </p:attrNameLst>
                                      </p:cBhvr>
                                    </p:animRot>
                                    <p:animRot by="-240000">
                                      <p:cBhvr>
                                        <p:cTn id="21" dur="200" fill="hold">
                                          <p:stCondLst>
                                            <p:cond delay="200"/>
                                          </p:stCondLst>
                                        </p:cTn>
                                        <p:tgtEl>
                                          <p:spTgt spid="4"/>
                                        </p:tgtEl>
                                        <p:attrNameLst>
                                          <p:attrName>r</p:attrName>
                                        </p:attrNameLst>
                                      </p:cBhvr>
                                    </p:animRot>
                                    <p:animRot by="240000">
                                      <p:cBhvr>
                                        <p:cTn id="22" dur="200" fill="hold">
                                          <p:stCondLst>
                                            <p:cond delay="400"/>
                                          </p:stCondLst>
                                        </p:cTn>
                                        <p:tgtEl>
                                          <p:spTgt spid="4"/>
                                        </p:tgtEl>
                                        <p:attrNameLst>
                                          <p:attrName>r</p:attrName>
                                        </p:attrNameLst>
                                      </p:cBhvr>
                                    </p:animRot>
                                    <p:animRot by="-240000">
                                      <p:cBhvr>
                                        <p:cTn id="23" dur="200" fill="hold">
                                          <p:stCondLst>
                                            <p:cond delay="600"/>
                                          </p:stCondLst>
                                        </p:cTn>
                                        <p:tgtEl>
                                          <p:spTgt spid="4"/>
                                        </p:tgtEl>
                                        <p:attrNameLst>
                                          <p:attrName>r</p:attrName>
                                        </p:attrNameLst>
                                      </p:cBhvr>
                                    </p:animRot>
                                    <p:animRot by="120000">
                                      <p:cBhvr>
                                        <p:cTn id="24"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76672"/>
            <a:ext cx="8064896" cy="1631216"/>
          </a:xfrm>
          <a:prstGeom prst="rect">
            <a:avLst/>
          </a:prstGeom>
          <a:noFill/>
        </p:spPr>
        <p:txBody>
          <a:bodyPr wrap="square" rtlCol="0">
            <a:spAutoFit/>
          </a:bodyPr>
          <a:lstStyle/>
          <a:p>
            <a:r>
              <a:rPr lang="en-US" sz="2000" b="1" dirty="0"/>
              <a:t>Figure 1.1 shows the organization of a multidivisional </a:t>
            </a:r>
            <a:r>
              <a:rPr lang="en-US" sz="2000" b="1" dirty="0" err="1"/>
              <a:t>company,that</a:t>
            </a:r>
            <a:r>
              <a:rPr lang="en-US" sz="2000" b="1" dirty="0"/>
              <a:t> is, a company that competes in several different businesses and has created a separate self- contained division to manage each of these.</a:t>
            </a:r>
            <a:endParaRPr lang="en-US" sz="2000" dirty="0"/>
          </a:p>
          <a:p>
            <a:pPr algn="r" rtl="1"/>
            <a:r>
              <a:rPr lang="ar-SA" sz="2000" b="1" dirty="0"/>
              <a:t>نمودار 1-1 یک شرکت چندقسمتی را نشان میدهد. این شرکت در چندین حوزه رقابت میکندو در بخش های مختلف از وچود مدیران عامل در آن حوزه بهره میبرد</a:t>
            </a:r>
            <a:endParaRPr lang="en-US" sz="2000" dirty="0"/>
          </a:p>
        </p:txBody>
      </p:sp>
      <p:sp>
        <p:nvSpPr>
          <p:cNvPr id="3" name="TextBox 2"/>
          <p:cNvSpPr txBox="1"/>
          <p:nvPr/>
        </p:nvSpPr>
        <p:spPr>
          <a:xfrm>
            <a:off x="539552" y="2348880"/>
            <a:ext cx="2808312" cy="2308324"/>
          </a:xfrm>
          <a:prstGeom prst="rect">
            <a:avLst/>
          </a:prstGeom>
          <a:noFill/>
        </p:spPr>
        <p:txBody>
          <a:bodyPr wrap="square" rtlCol="0">
            <a:spAutoFit/>
          </a:bodyPr>
          <a:lstStyle/>
          <a:p>
            <a:pPr algn="just"/>
            <a:r>
              <a:rPr lang="en-US" b="1" dirty="0"/>
              <a:t> As you can see, there are three main levels of management: corporate, business, and functional.</a:t>
            </a:r>
            <a:endParaRPr lang="en-US" dirty="0"/>
          </a:p>
          <a:p>
            <a:pPr algn="r" rtl="1"/>
            <a:r>
              <a:rPr lang="fa-IR" b="1" dirty="0"/>
              <a:t>همانگونه که مشاهده میکنید سه سطح مدیریتی میتوان برای آن متصور شد: هماهنگ کننده؛ بازار و عملیات</a:t>
            </a:r>
            <a:endParaRPr lang="en-US" dirty="0"/>
          </a:p>
        </p:txBody>
      </p:sp>
      <p:sp>
        <p:nvSpPr>
          <p:cNvPr id="5" name="TextBox 4"/>
          <p:cNvSpPr txBox="1"/>
          <p:nvPr/>
        </p:nvSpPr>
        <p:spPr>
          <a:xfrm>
            <a:off x="395536" y="4820959"/>
            <a:ext cx="8064896" cy="1200329"/>
          </a:xfrm>
          <a:prstGeom prst="rect">
            <a:avLst/>
          </a:prstGeom>
          <a:noFill/>
        </p:spPr>
        <p:txBody>
          <a:bodyPr wrap="square" rtlCol="0">
            <a:spAutoFit/>
          </a:bodyPr>
          <a:lstStyle/>
          <a:p>
            <a:r>
              <a:rPr lang="en-US" b="1" dirty="0"/>
              <a:t>General managers are found at the first two of these levels, but their strategic roles differ depending on their sphere of responsibility.</a:t>
            </a:r>
            <a:endParaRPr lang="en-US" dirty="0"/>
          </a:p>
          <a:p>
            <a:pPr algn="r" rtl="1"/>
            <a:r>
              <a:rPr lang="ar-SA" b="1" dirty="0"/>
              <a:t>مدیران عامل در نگاه اول به دو سطح کاری تقسیم میشوند اماشش نقش عمده آنها با توجه به حوزه مسئولیت در یک مشخص کی گردد</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779912" y="2204864"/>
            <a:ext cx="4680519" cy="2616095"/>
          </a:xfrm>
          <a:prstGeom prst="rect">
            <a:avLst/>
          </a:prstGeom>
          <a:ln>
            <a:noFill/>
          </a:ln>
          <a:effectLst>
            <a:softEdge rad="112500"/>
          </a:effectLst>
        </p:spPr>
      </p:pic>
    </p:spTree>
    <p:extLst>
      <p:ext uri="{BB962C8B-B14F-4D97-AF65-F5344CB8AC3E}">
        <p14:creationId xmlns:p14="http://schemas.microsoft.com/office/powerpoint/2010/main" xmlns="" val="3871189611"/>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nodeType="afterEffect">
                                  <p:stCondLst>
                                    <p:cond delay="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down)">
                                      <p:cBhvr>
                                        <p:cTn id="14" dur="500"/>
                                        <p:tgtEl>
                                          <p:spTgt spid="2"/>
                                        </p:tgtEl>
                                      </p:cBhvr>
                                    </p:animEffect>
                                  </p:childTnLst>
                                </p:cTn>
                              </p:par>
                            </p:childTnLst>
                          </p:cTn>
                        </p:par>
                        <p:par>
                          <p:cTn id="15" fill="hold">
                            <p:stCondLst>
                              <p:cond delay="1500"/>
                            </p:stCondLst>
                            <p:childTnLst>
                              <p:par>
                                <p:cTn id="16" presetID="22" presetClass="entr" presetSubtype="4"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down)">
                                      <p:cBhvr>
                                        <p:cTn id="18" dur="500"/>
                                        <p:tgtEl>
                                          <p:spTgt spid="3"/>
                                        </p:tgtEl>
                                      </p:cBhvr>
                                    </p:animEffect>
                                  </p:childTnLst>
                                </p:cTn>
                              </p:par>
                            </p:childTnLst>
                          </p:cTn>
                        </p:par>
                        <p:par>
                          <p:cTn id="19" fill="hold">
                            <p:stCondLst>
                              <p:cond delay="2000"/>
                            </p:stCondLst>
                            <p:childTnLst>
                              <p:par>
                                <p:cTn id="20" presetID="22" presetClass="entr" presetSubtype="4"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51520" y="404664"/>
            <a:ext cx="8280920" cy="2246769"/>
          </a:xfrm>
          <a:prstGeom prst="rect">
            <a:avLst/>
          </a:prstGeom>
          <a:noFill/>
        </p:spPr>
        <p:txBody>
          <a:bodyPr wrap="square" rtlCol="0">
            <a:spAutoFit/>
          </a:bodyPr>
          <a:lstStyle/>
          <a:p>
            <a:r>
              <a:rPr lang="en-US" sz="2000" b="1" dirty="0">
                <a:solidFill>
                  <a:schemeClr val="accent3">
                    <a:lumMod val="75000"/>
                  </a:schemeClr>
                </a:solidFill>
              </a:rPr>
              <a:t>General Managers</a:t>
            </a:r>
            <a:endParaRPr lang="en-US" sz="2000" dirty="0">
              <a:solidFill>
                <a:schemeClr val="accent3">
                  <a:lumMod val="75000"/>
                </a:schemeClr>
              </a:solidFill>
            </a:endParaRPr>
          </a:p>
          <a:p>
            <a:pPr algn="r" rtl="1"/>
            <a:r>
              <a:rPr lang="ar-SA" sz="2000" b="1" dirty="0">
                <a:solidFill>
                  <a:schemeClr val="accent3">
                    <a:lumMod val="75000"/>
                  </a:schemeClr>
                </a:solidFill>
              </a:rPr>
              <a:t>رئیس کل(مدیران عامل)</a:t>
            </a:r>
            <a:endParaRPr lang="en-US" sz="2000" dirty="0">
              <a:solidFill>
                <a:schemeClr val="accent3">
                  <a:lumMod val="75000"/>
                </a:schemeClr>
              </a:solidFill>
            </a:endParaRPr>
          </a:p>
          <a:p>
            <a:r>
              <a:rPr lang="en-US" sz="2000" b="1" dirty="0"/>
              <a:t>Managers who </a:t>
            </a:r>
            <a:r>
              <a:rPr lang="en-US" sz="2000" b="1" dirty="0" smtClean="0"/>
              <a:t>bear(hold=</a:t>
            </a:r>
            <a:r>
              <a:rPr lang="fa-IR" sz="2000" b="1" dirty="0" smtClean="0"/>
              <a:t>برعهده داشتن</a:t>
            </a:r>
            <a:r>
              <a:rPr lang="en-US" sz="2000" b="1" dirty="0" smtClean="0"/>
              <a:t>) </a:t>
            </a:r>
            <a:r>
              <a:rPr lang="en-US" sz="2000" b="1" dirty="0"/>
              <a:t>responsibility for the overall performance of the company or for that of one of its major self- contained subunits or divisions.</a:t>
            </a:r>
            <a:endParaRPr lang="en-US" sz="2000" dirty="0"/>
          </a:p>
          <a:p>
            <a:pPr algn="r" rtl="1"/>
            <a:r>
              <a:rPr lang="ar-SA" sz="2000" b="1" dirty="0"/>
              <a:t>مسئولیت تمام مراحل و بخ هاش یک شرکت را برعهده داشته و در مواردی بر یک یک قسمتها ناظر می باشند</a:t>
            </a:r>
            <a:endParaRPr lang="en-US" sz="2000" dirty="0"/>
          </a:p>
        </p:txBody>
      </p:sp>
      <p:sp>
        <p:nvSpPr>
          <p:cNvPr id="4" name="TextBox 3"/>
          <p:cNvSpPr txBox="1"/>
          <p:nvPr/>
        </p:nvSpPr>
        <p:spPr>
          <a:xfrm>
            <a:off x="251520" y="2276872"/>
            <a:ext cx="8496944" cy="2554545"/>
          </a:xfrm>
          <a:prstGeom prst="rect">
            <a:avLst/>
          </a:prstGeom>
          <a:noFill/>
        </p:spPr>
        <p:txBody>
          <a:bodyPr wrap="square" rtlCol="0">
            <a:spAutoFit/>
          </a:bodyPr>
          <a:lstStyle/>
          <a:p>
            <a:r>
              <a:rPr lang="en-US" sz="2000" b="1" dirty="0">
                <a:solidFill>
                  <a:schemeClr val="accent3">
                    <a:lumMod val="75000"/>
                  </a:schemeClr>
                </a:solidFill>
              </a:rPr>
              <a:t>Functional Managers</a:t>
            </a:r>
            <a:endParaRPr lang="en-US" sz="2000" dirty="0">
              <a:solidFill>
                <a:schemeClr val="accent3">
                  <a:lumMod val="75000"/>
                </a:schemeClr>
              </a:solidFill>
            </a:endParaRPr>
          </a:p>
          <a:p>
            <a:pPr algn="r" rtl="1"/>
            <a:r>
              <a:rPr lang="ar-SA" sz="2000" b="1" dirty="0">
                <a:solidFill>
                  <a:schemeClr val="accent3">
                    <a:lumMod val="75000"/>
                  </a:schemeClr>
                </a:solidFill>
              </a:rPr>
              <a:t>مدیران عملیاتی</a:t>
            </a:r>
            <a:endParaRPr lang="en-US" sz="2000" dirty="0">
              <a:solidFill>
                <a:schemeClr val="accent3">
                  <a:lumMod val="75000"/>
                </a:schemeClr>
              </a:solidFill>
            </a:endParaRPr>
          </a:p>
          <a:p>
            <a:r>
              <a:rPr lang="en-US" sz="2000" b="1" dirty="0"/>
              <a:t>Managers responsible for supervising a particular function— that is, a task, activity, or operation, like accounting, marketing, Research &amp; development, information technology, or logistics.</a:t>
            </a:r>
            <a:endParaRPr lang="en-US" sz="2000" dirty="0"/>
          </a:p>
          <a:p>
            <a:r>
              <a:rPr lang="ar-SA" sz="2000" b="1" dirty="0"/>
              <a:t>بر انجام نوع خاصی از کار در شرکت نظارت می کنند و شامل هر نوع فعالیتی در حوزه کاری بخش و شرکت خود می باشند . بازاریابی؛ انجام محاسبات ؛ تحقیق و توسعه ؛ گردآوری اطلاعات و تهیه ملزومات شرکت از مهمتریت وظایف اوست</a:t>
            </a:r>
            <a:endParaRPr lang="en-US" sz="2000" dirty="0"/>
          </a:p>
        </p:txBody>
      </p:sp>
      <p:sp>
        <p:nvSpPr>
          <p:cNvPr id="5" name="TextBox 4"/>
          <p:cNvSpPr txBox="1"/>
          <p:nvPr/>
        </p:nvSpPr>
        <p:spPr>
          <a:xfrm>
            <a:off x="395536" y="4725144"/>
            <a:ext cx="8352928" cy="1754326"/>
          </a:xfrm>
          <a:prstGeom prst="rect">
            <a:avLst/>
          </a:prstGeom>
          <a:noFill/>
        </p:spPr>
        <p:txBody>
          <a:bodyPr wrap="square" rtlCol="0">
            <a:spAutoFit/>
          </a:bodyPr>
          <a:lstStyle/>
          <a:p>
            <a:r>
              <a:rPr lang="en-US" b="1" dirty="0">
                <a:solidFill>
                  <a:schemeClr val="accent3">
                    <a:lumMod val="75000"/>
                  </a:schemeClr>
                </a:solidFill>
              </a:rPr>
              <a:t>Multidivisional Company</a:t>
            </a:r>
            <a:endParaRPr lang="en-US" dirty="0">
              <a:solidFill>
                <a:schemeClr val="accent3">
                  <a:lumMod val="75000"/>
                </a:schemeClr>
              </a:solidFill>
            </a:endParaRPr>
          </a:p>
          <a:p>
            <a:pPr algn="r" rtl="1"/>
            <a:r>
              <a:rPr lang="ar-SA" b="1" dirty="0">
                <a:solidFill>
                  <a:schemeClr val="accent3">
                    <a:lumMod val="75000"/>
                  </a:schemeClr>
                </a:solidFill>
              </a:rPr>
              <a:t>شرکت های چندقسمتی</a:t>
            </a:r>
            <a:endParaRPr lang="en-US" dirty="0">
              <a:solidFill>
                <a:schemeClr val="accent3">
                  <a:lumMod val="75000"/>
                </a:schemeClr>
              </a:solidFill>
            </a:endParaRPr>
          </a:p>
          <a:p>
            <a:r>
              <a:rPr lang="en-US" b="1" dirty="0"/>
              <a:t>A company that competes in several different businesses and has created a separate, self- contained division to manage each of them.</a:t>
            </a:r>
            <a:endParaRPr lang="en-US" dirty="0"/>
          </a:p>
          <a:p>
            <a:pPr algn="r" rtl="1"/>
            <a:r>
              <a:rPr lang="ar-SA" b="1" dirty="0"/>
              <a:t>به شرکتی گفته میشود که در حوزه های مختلف فعالیت داشته و برای و برای خود مدیریت ویژه ای بصورت جداگانه در هربخش در اختیار دارد</a:t>
            </a:r>
            <a:endParaRPr lang="en-US" dirty="0"/>
          </a:p>
        </p:txBody>
      </p:sp>
    </p:spTree>
    <p:extLst>
      <p:ext uri="{BB962C8B-B14F-4D97-AF65-F5344CB8AC3E}">
        <p14:creationId xmlns:p14="http://schemas.microsoft.com/office/powerpoint/2010/main" xmlns="" val="3538982821"/>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arn(inVertical)">
                                      <p:cBhvr>
                                        <p:cTn id="11" dur="500"/>
                                        <p:tgtEl>
                                          <p:spTgt spid="4"/>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395536" y="476672"/>
            <a:ext cx="8424936" cy="1938992"/>
          </a:xfrm>
          <a:prstGeom prst="rect">
            <a:avLst/>
          </a:prstGeom>
          <a:noFill/>
        </p:spPr>
        <p:txBody>
          <a:bodyPr wrap="square" rtlCol="0">
            <a:spAutoFit/>
          </a:bodyPr>
          <a:lstStyle/>
          <a:p>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Corporate- Level Managers</a:t>
            </a:r>
          </a:p>
          <a:p>
            <a:pPr algn="r" rtl="1"/>
            <a:r>
              <a:rPr lang="ar-SA"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مدیران هماهنگ کننده</a:t>
            </a:r>
            <a:endPar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en-US" sz="2000" b="1" dirty="0"/>
              <a:t>The corporate level of management consists of the chief executive officer (CEO), other senior executives, the board of directors, and corporate staff.</a:t>
            </a:r>
            <a:endParaRPr lang="en-US" sz="2000" dirty="0"/>
          </a:p>
          <a:p>
            <a:pPr algn="r" rtl="1"/>
            <a:r>
              <a:rPr lang="ar-SA" sz="2000" b="1" dirty="0"/>
              <a:t>حوزه مدیریت هماهنگ کننده شامل مدیر عامل؛ معاون ؛ گروه هماهنگ کننده و کادر هماهنگ کننده می باشد</a:t>
            </a:r>
            <a:endParaRPr lang="en-US" sz="2000" dirty="0"/>
          </a:p>
        </p:txBody>
      </p:sp>
      <p:sp>
        <p:nvSpPr>
          <p:cNvPr id="3" name="TextBox 2"/>
          <p:cNvSpPr txBox="1"/>
          <p:nvPr/>
        </p:nvSpPr>
        <p:spPr>
          <a:xfrm>
            <a:off x="395536" y="2420888"/>
            <a:ext cx="8208912" cy="1015663"/>
          </a:xfrm>
          <a:prstGeom prst="rect">
            <a:avLst/>
          </a:prstGeom>
          <a:noFill/>
        </p:spPr>
        <p:txBody>
          <a:bodyPr wrap="square" rtlCol="0">
            <a:spAutoFit/>
          </a:bodyPr>
          <a:lstStyle/>
          <a:p>
            <a:r>
              <a:rPr lang="en-US" sz="2000" b="1" dirty="0"/>
              <a:t>These </a:t>
            </a:r>
            <a:r>
              <a:rPr lang="en-US" sz="2000" b="1" dirty="0" smtClean="0"/>
              <a:t>individuals(human=</a:t>
            </a:r>
            <a:r>
              <a:rPr lang="fa-IR" sz="2000" b="1" dirty="0" smtClean="0"/>
              <a:t>افراد</a:t>
            </a:r>
            <a:r>
              <a:rPr lang="en-US" sz="2000" b="1" dirty="0" smtClean="0"/>
              <a:t>) </a:t>
            </a:r>
            <a:r>
              <a:rPr lang="en-US" sz="2000" b="1" dirty="0"/>
              <a:t>occupy the apex of decision making within the organization.</a:t>
            </a:r>
            <a:endParaRPr lang="en-US" sz="2000" dirty="0"/>
          </a:p>
          <a:p>
            <a:pPr algn="r" rtl="1"/>
            <a:r>
              <a:rPr lang="ar-SA" sz="2000" b="1" dirty="0"/>
              <a:t>این افراد سیستم تصمیم گیری را در سازمان متبوع برعهده دارند</a:t>
            </a:r>
            <a:endParaRPr lang="en-US" sz="2000" dirty="0"/>
          </a:p>
        </p:txBody>
      </p:sp>
      <p:sp>
        <p:nvSpPr>
          <p:cNvPr id="4" name="TextBox 3"/>
          <p:cNvSpPr txBox="1"/>
          <p:nvPr/>
        </p:nvSpPr>
        <p:spPr>
          <a:xfrm>
            <a:off x="395536" y="3645024"/>
            <a:ext cx="8208912" cy="2554545"/>
          </a:xfrm>
          <a:prstGeom prst="rect">
            <a:avLst/>
          </a:prstGeom>
          <a:noFill/>
        </p:spPr>
        <p:txBody>
          <a:bodyPr wrap="square" rtlCol="0">
            <a:spAutoFit/>
          </a:bodyPr>
          <a:lstStyle/>
          <a:p>
            <a:r>
              <a:rPr lang="en-US" sz="2000" b="1" dirty="0"/>
              <a:t>The CEO is the principal general manager.</a:t>
            </a:r>
            <a:endParaRPr lang="en-US" sz="2000" dirty="0"/>
          </a:p>
          <a:p>
            <a:pPr algn="r" rtl="1"/>
            <a:r>
              <a:rPr lang="ar-SA" sz="2000" b="1" dirty="0"/>
              <a:t>در راس هرم تصمیم گیری قرار دارد.</a:t>
            </a:r>
            <a:endParaRPr lang="en-US" sz="2000" dirty="0"/>
          </a:p>
          <a:p>
            <a:r>
              <a:rPr lang="en-US" sz="2000" b="1" dirty="0"/>
              <a:t>In consultation with other senior executives, the role of corporate- level manager is to </a:t>
            </a:r>
            <a:r>
              <a:rPr lang="en-US" sz="2000" b="1" dirty="0" smtClean="0"/>
              <a:t>oversee(direct=</a:t>
            </a:r>
            <a:r>
              <a:rPr lang="fa-IR" sz="2000" b="1" dirty="0" smtClean="0"/>
              <a:t>نظارت</a:t>
            </a:r>
            <a:r>
              <a:rPr lang="en-US" sz="2000" b="1" dirty="0" smtClean="0"/>
              <a:t>) </a:t>
            </a:r>
            <a:r>
              <a:rPr lang="en-US" sz="2000" b="1" dirty="0"/>
              <a:t>the development of strategies for the whole organization.</a:t>
            </a:r>
            <a:endParaRPr lang="en-US" sz="2000" dirty="0"/>
          </a:p>
          <a:p>
            <a:pPr algn="r"/>
            <a:r>
              <a:rPr lang="ar-SA" sz="2000" b="1" dirty="0"/>
              <a:t>او در مشورت با دیگران و مدیران هماهنگ کننده برای چگونگی روند پیشرفت برنامه ها نظارت دارد</a:t>
            </a:r>
            <a:endParaRPr lang="en-US" sz="2000" dirty="0"/>
          </a:p>
          <a:p>
            <a:endParaRPr lang="en-US" sz="2000" dirty="0"/>
          </a:p>
        </p:txBody>
      </p:sp>
    </p:spTree>
    <p:extLst>
      <p:ext uri="{BB962C8B-B14F-4D97-AF65-F5344CB8AC3E}">
        <p14:creationId xmlns:p14="http://schemas.microsoft.com/office/powerpoint/2010/main" xmlns="" val="2356887694"/>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duotone>
              <a:schemeClr val="accent3">
                <a:shade val="45000"/>
                <a:satMod val="135000"/>
              </a:schemeClr>
              <a:prstClr val="white"/>
            </a:duotone>
            <a:extLst>
              <a:ext uri="{BEBA8EAE-BF5A-486C-A8C5-ECC9F3942E4B}">
                <a14:imgProps xmlns:a14="http://schemas.microsoft.com/office/drawing/2010/main" xmlns="">
                  <a14:imgLayer r:embed="rId3">
                    <a14:imgEffect>
                      <a14:artisticBlur/>
                    </a14:imgEffect>
                    <a14:imgEffect>
                      <a14:saturation sat="33000"/>
                    </a14:imgEffect>
                  </a14:imgLayer>
                </a14:imgProps>
              </a:ext>
              <a:ext uri="{28A0092B-C50C-407E-A947-70E740481C1C}">
                <a14:useLocalDpi xmlns:a14="http://schemas.microsoft.com/office/drawing/2010/main" xmlns="" val="0"/>
              </a:ext>
            </a:extLst>
          </a:blip>
          <a:stretch>
            <a:fillRect/>
          </a:stretch>
        </p:blipFill>
        <p:spPr>
          <a:xfrm>
            <a:off x="251520" y="188640"/>
            <a:ext cx="8648972" cy="6192687"/>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2" name="TextBox 1"/>
          <p:cNvSpPr txBox="1"/>
          <p:nvPr/>
        </p:nvSpPr>
        <p:spPr>
          <a:xfrm>
            <a:off x="259532" y="427197"/>
            <a:ext cx="8640960" cy="2554545"/>
          </a:xfrm>
          <a:prstGeom prst="rect">
            <a:avLst/>
          </a:prstGeom>
          <a:noFill/>
        </p:spPr>
        <p:txBody>
          <a:bodyPr wrap="square" rtlCol="0">
            <a:spAutoFit/>
          </a:bodyPr>
          <a:lstStyle/>
          <a:p>
            <a:r>
              <a:rPr lang="en-US" sz="2000" b="1" dirty="0">
                <a:latin typeface="+mj-lt"/>
              </a:rPr>
              <a:t>This role includes defining the goals of the organization, determining what businesses it should be in, </a:t>
            </a:r>
            <a:r>
              <a:rPr lang="en-US" sz="2000" b="1" dirty="0" smtClean="0">
                <a:latin typeface="+mj-lt"/>
              </a:rPr>
              <a:t>allocating(</a:t>
            </a:r>
            <a:r>
              <a:rPr lang="en-US" sz="2000" b="1" dirty="0" err="1" smtClean="0">
                <a:latin typeface="+mj-lt"/>
              </a:rPr>
              <a:t>apporation</a:t>
            </a:r>
            <a:r>
              <a:rPr lang="en-US" sz="2000" b="1" dirty="0" smtClean="0">
                <a:latin typeface="+mj-lt"/>
              </a:rPr>
              <a:t>=</a:t>
            </a:r>
            <a:r>
              <a:rPr lang="fa-IR" sz="2000" b="1" dirty="0" smtClean="0">
                <a:latin typeface="+mj-lt"/>
              </a:rPr>
              <a:t>مشخص</a:t>
            </a:r>
            <a:r>
              <a:rPr lang="en-US" sz="2000" b="1" dirty="0" smtClean="0">
                <a:latin typeface="+mj-lt"/>
              </a:rPr>
              <a:t>) </a:t>
            </a:r>
            <a:r>
              <a:rPr lang="en-US" sz="2000" b="1" dirty="0">
                <a:latin typeface="+mj-lt"/>
              </a:rPr>
              <a:t>resources among the different businesses, formulating and implementing strategies that </a:t>
            </a:r>
            <a:r>
              <a:rPr lang="en-US" sz="2000" b="1" dirty="0" smtClean="0">
                <a:latin typeface="+mj-lt"/>
              </a:rPr>
              <a:t>span(extent=</a:t>
            </a:r>
            <a:r>
              <a:rPr lang="fa-IR" sz="2000" b="1" dirty="0" smtClean="0">
                <a:latin typeface="+mj-lt"/>
              </a:rPr>
              <a:t>حوزه</a:t>
            </a:r>
            <a:r>
              <a:rPr lang="en-US" sz="2000" b="1" dirty="0" smtClean="0">
                <a:latin typeface="+mj-lt"/>
              </a:rPr>
              <a:t>) </a:t>
            </a:r>
            <a:r>
              <a:rPr lang="en-US" sz="2000" b="1" dirty="0">
                <a:latin typeface="+mj-lt"/>
              </a:rPr>
              <a:t>individual businesses, and providing leadership for the entire organization.</a:t>
            </a:r>
            <a:endParaRPr lang="en-US" sz="2000" dirty="0">
              <a:latin typeface="+mj-lt"/>
            </a:endParaRPr>
          </a:p>
          <a:p>
            <a:pPr algn="r" rtl="1"/>
            <a:r>
              <a:rPr lang="fa-IR" sz="2000" b="1" dirty="0">
                <a:cs typeface="B Nazanin" pitchFamily="2" charset="-78"/>
              </a:rPr>
              <a:t>او همچنین اهداف سازمان را تعیین کرده و مشخص میکند چه نوع کاری باید انجام گیرد تا منابع لازم فراهم شود. استراتژی کاربردی را تدوین میکند و حوزه کاری هریک از پرسنل را مشخص میکند. بهرحال او نقش یک راهنما را برای تمام موسسه دارد</a:t>
            </a:r>
            <a:endParaRPr lang="en-US" sz="2000" dirty="0">
              <a:cs typeface="B Nazanin" pitchFamily="2" charset="-78"/>
            </a:endParaRPr>
          </a:p>
        </p:txBody>
      </p:sp>
      <p:sp>
        <p:nvSpPr>
          <p:cNvPr id="3" name="TextBox 2"/>
          <p:cNvSpPr txBox="1"/>
          <p:nvPr/>
        </p:nvSpPr>
        <p:spPr>
          <a:xfrm>
            <a:off x="251520" y="3436545"/>
            <a:ext cx="8496944" cy="3108543"/>
          </a:xfrm>
          <a:prstGeom prst="rect">
            <a:avLst/>
          </a:prstGeom>
          <a:noFill/>
        </p:spPr>
        <p:txBody>
          <a:bodyPr wrap="square" rtlCol="0">
            <a:spAutoFit/>
          </a:bodyPr>
          <a:lstStyle/>
          <a:p>
            <a:r>
              <a:rPr lang="en-US" b="1" dirty="0"/>
              <a:t>Consider General Electric as an example.</a:t>
            </a:r>
            <a:endParaRPr lang="en-US" dirty="0"/>
          </a:p>
          <a:p>
            <a:pPr algn="r" rtl="1"/>
            <a:r>
              <a:rPr lang="ar-SA" b="1" dirty="0"/>
              <a:t>بعنوان مثال شرکت بزرگ جنرال الکتریک را در نظر بگیرید:</a:t>
            </a:r>
            <a:endParaRPr lang="en-US" dirty="0"/>
          </a:p>
          <a:p>
            <a:r>
              <a:rPr lang="en-US" b="1" dirty="0"/>
              <a:t> </a:t>
            </a:r>
            <a:r>
              <a:rPr lang="en-US" sz="2000" b="1" dirty="0"/>
              <a:t>GE is active in a wide range of businesses, including lighting equipment, major appliances, motor and transportation equipment, turbine generators, construction and engineering services, industrial electronics, medical systems, aerospace, aircraft engines, and financial services. </a:t>
            </a:r>
            <a:endParaRPr lang="en-US" sz="2000" dirty="0"/>
          </a:p>
          <a:p>
            <a:pPr algn="r" rtl="1"/>
            <a:r>
              <a:rPr lang="fa-IR" sz="2000" b="1" dirty="0">
                <a:cs typeface="B Nazanin" pitchFamily="2" charset="-78"/>
              </a:rPr>
              <a:t>این شرکت بسار گسترده </a:t>
            </a:r>
            <a:r>
              <a:rPr lang="fa-IR" sz="2000" b="1" dirty="0" smtClean="0">
                <a:cs typeface="B Nazanin" pitchFamily="2" charset="-78"/>
              </a:rPr>
              <a:t>است</a:t>
            </a:r>
            <a:r>
              <a:rPr lang="en-US" sz="2000" b="1" dirty="0" smtClean="0">
                <a:cs typeface="B Nazanin" pitchFamily="2" charset="-78"/>
              </a:rPr>
              <a:t> </a:t>
            </a:r>
            <a:r>
              <a:rPr lang="fa-IR" sz="2000" b="1" dirty="0" smtClean="0">
                <a:cs typeface="B Nazanin" pitchFamily="2" charset="-78"/>
              </a:rPr>
              <a:t>و </a:t>
            </a:r>
            <a:r>
              <a:rPr lang="fa-IR" sz="2000" b="1" dirty="0">
                <a:cs typeface="B Nazanin" pitchFamily="2" charset="-78"/>
              </a:rPr>
              <a:t>تولیدکننده انواه محصولات میباشد که از جمله میتوان به لوازم برقی؛ لوازم خانگی ؛ انواع لوازم و قطعات موتور؛ توربین های مولد برق ؛ خدمات مهندسی و سازه؛ الکترونیک صنعتی؛ سیستم های درمانی بیمارستانها ؛ موتورهای هواپیماو بویژه خدمات مالی را اشاره کرد</a:t>
            </a:r>
            <a:endParaRPr lang="en-US" sz="2000" dirty="0">
              <a:cs typeface="B Nazanin" pitchFamily="2" charset="-78"/>
            </a:endParaRPr>
          </a:p>
        </p:txBody>
      </p:sp>
    </p:spTree>
    <p:extLst>
      <p:ext uri="{BB962C8B-B14F-4D97-AF65-F5344CB8AC3E}">
        <p14:creationId xmlns:p14="http://schemas.microsoft.com/office/powerpoint/2010/main" xmlns="" val="404336078"/>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after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par>
                          <p:cTn id="11" fill="hold">
                            <p:stCondLst>
                              <p:cond delay="1000"/>
                            </p:stCondLst>
                            <p:childTnLst>
                              <p:par>
                                <p:cTn id="12" presetID="32" presetClass="emph" presetSubtype="0" fill="hold" grpId="0" nodeType="afterEffect">
                                  <p:stCondLst>
                                    <p:cond delay="0"/>
                                  </p:stCondLst>
                                  <p:childTnLst>
                                    <p:animRot by="120000">
                                      <p:cBhvr>
                                        <p:cTn id="13" dur="100" fill="hold">
                                          <p:stCondLst>
                                            <p:cond delay="0"/>
                                          </p:stCondLst>
                                        </p:cTn>
                                        <p:tgtEl>
                                          <p:spTgt spid="3"/>
                                        </p:tgtEl>
                                        <p:attrNameLst>
                                          <p:attrName>r</p:attrName>
                                        </p:attrNameLst>
                                      </p:cBhvr>
                                    </p:animRot>
                                    <p:animRot by="-240000">
                                      <p:cBhvr>
                                        <p:cTn id="14" dur="200" fill="hold">
                                          <p:stCondLst>
                                            <p:cond delay="200"/>
                                          </p:stCondLst>
                                        </p:cTn>
                                        <p:tgtEl>
                                          <p:spTgt spid="3"/>
                                        </p:tgtEl>
                                        <p:attrNameLst>
                                          <p:attrName>r</p:attrName>
                                        </p:attrNameLst>
                                      </p:cBhvr>
                                    </p:animRot>
                                    <p:animRot by="240000">
                                      <p:cBhvr>
                                        <p:cTn id="15" dur="200" fill="hold">
                                          <p:stCondLst>
                                            <p:cond delay="400"/>
                                          </p:stCondLst>
                                        </p:cTn>
                                        <p:tgtEl>
                                          <p:spTgt spid="3"/>
                                        </p:tgtEl>
                                        <p:attrNameLst>
                                          <p:attrName>r</p:attrName>
                                        </p:attrNameLst>
                                      </p:cBhvr>
                                    </p:animRot>
                                    <p:animRot by="-240000">
                                      <p:cBhvr>
                                        <p:cTn id="16" dur="200" fill="hold">
                                          <p:stCondLst>
                                            <p:cond delay="600"/>
                                          </p:stCondLst>
                                        </p:cTn>
                                        <p:tgtEl>
                                          <p:spTgt spid="3"/>
                                        </p:tgtEl>
                                        <p:attrNameLst>
                                          <p:attrName>r</p:attrName>
                                        </p:attrNameLst>
                                      </p:cBhvr>
                                    </p:animRot>
                                    <p:animRot by="120000">
                                      <p:cBhvr>
                                        <p:cTn id="17"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lum bright="70000" contrast="-70000"/>
            <a:extLst>
              <a:ext uri="{28A0092B-C50C-407E-A947-70E740481C1C}">
                <a14:useLocalDpi xmlns:a14="http://schemas.microsoft.com/office/drawing/2010/main" xmlns="" val="0"/>
              </a:ext>
            </a:extLst>
          </a:blip>
          <a:stretch>
            <a:fillRect/>
          </a:stretch>
        </p:blipFill>
        <p:spPr>
          <a:xfrm>
            <a:off x="-108520" y="0"/>
            <a:ext cx="9252520" cy="6858000"/>
          </a:xfrm>
          <a:prstGeom prst="rect">
            <a:avLst/>
          </a:prstGeom>
        </p:spPr>
      </p:pic>
      <p:sp>
        <p:nvSpPr>
          <p:cNvPr id="2" name="TextBox 1"/>
          <p:cNvSpPr txBox="1"/>
          <p:nvPr/>
        </p:nvSpPr>
        <p:spPr>
          <a:xfrm>
            <a:off x="467544" y="404664"/>
            <a:ext cx="8280920" cy="2246769"/>
          </a:xfrm>
          <a:prstGeom prst="rect">
            <a:avLst/>
          </a:prstGeom>
          <a:noFill/>
        </p:spPr>
        <p:txBody>
          <a:bodyPr wrap="square" rtlCol="0">
            <a:spAutoFit/>
          </a:bodyPr>
          <a:lstStyle/>
          <a:p>
            <a:pPr algn="just"/>
            <a:r>
              <a:rPr lang="en-US" sz="2000" b="1" dirty="0"/>
              <a:t>The main strategic responsibilities of its CEO, Jeffrey </a:t>
            </a:r>
            <a:r>
              <a:rPr lang="en-US" sz="2000" b="1" dirty="0" err="1"/>
              <a:t>Immelt</a:t>
            </a:r>
            <a:r>
              <a:rPr lang="en-US" sz="2000" b="1" dirty="0"/>
              <a:t>, are setting overall strategic goals, allocating resources among the different business areas, deciding whether the firm should divest itself of any of its businesses, and determining whether it should acquire any new ones.</a:t>
            </a:r>
            <a:endParaRPr lang="en-US" sz="2000" dirty="0"/>
          </a:p>
          <a:p>
            <a:pPr algn="r" rtl="1"/>
            <a:r>
              <a:rPr lang="ar-SA" sz="2000" b="1" dirty="0"/>
              <a:t>مدیر عامل شرکت آقای جفری ایملت مسئولیت زیادی را برعهده دارد که میتوان به خط مشی و اهداف ؛ تامین منابع ؛ تعیین حوزه عملیاتی شرکت و بویژه تصمیم گیری برای ایجاد شعبات شرکت در نقاط مختلف اشاره کرد</a:t>
            </a:r>
            <a:endParaRPr lang="en-US" sz="2000" dirty="0"/>
          </a:p>
        </p:txBody>
      </p:sp>
      <p:sp>
        <p:nvSpPr>
          <p:cNvPr id="3" name="TextBox 2"/>
          <p:cNvSpPr txBox="1"/>
          <p:nvPr/>
        </p:nvSpPr>
        <p:spPr>
          <a:xfrm>
            <a:off x="323528" y="2852936"/>
            <a:ext cx="8424936" cy="1938992"/>
          </a:xfrm>
          <a:prstGeom prst="rect">
            <a:avLst/>
          </a:prstGeom>
          <a:noFill/>
        </p:spPr>
        <p:txBody>
          <a:bodyPr wrap="square" rtlCol="0">
            <a:spAutoFit/>
          </a:bodyPr>
          <a:lstStyle/>
          <a:p>
            <a:r>
              <a:rPr lang="en-US" sz="2000" b="1" dirty="0"/>
              <a:t> In other words, it is up to </a:t>
            </a:r>
            <a:r>
              <a:rPr lang="en-US" sz="2000" b="1" dirty="0" err="1"/>
              <a:t>Immelt</a:t>
            </a:r>
            <a:r>
              <a:rPr lang="en-US" sz="2000" b="1" dirty="0"/>
              <a:t> to develop strategies that span individual businesses; his concern is with building and managing the corporate portfolio of businesses to maximize corporate profitability.</a:t>
            </a:r>
            <a:endParaRPr lang="en-US" sz="2000" dirty="0"/>
          </a:p>
          <a:p>
            <a:pPr algn="r" rtl="1"/>
            <a:r>
              <a:rPr lang="ar-SA" sz="2000" b="1" dirty="0"/>
              <a:t>بسخن دیگر این آقای ایملت است که ارتقاء برنامه ها در حوزه های مختلف نظارت میکند. او برای به حداکثر رساندن سودآودی شرکت نظام مدیریتی خاصی را در سایه همکاری و مدیریت توانمند به اجرا گذاشته است</a:t>
            </a:r>
            <a:endParaRPr lang="en-US" sz="2000" dirty="0"/>
          </a:p>
        </p:txBody>
      </p:sp>
      <p:sp>
        <p:nvSpPr>
          <p:cNvPr id="4" name="TextBox 3"/>
          <p:cNvSpPr txBox="1"/>
          <p:nvPr/>
        </p:nvSpPr>
        <p:spPr>
          <a:xfrm>
            <a:off x="323528" y="4797152"/>
            <a:ext cx="8352928" cy="1323439"/>
          </a:xfrm>
          <a:prstGeom prst="rect">
            <a:avLst/>
          </a:prstGeom>
          <a:noFill/>
        </p:spPr>
        <p:txBody>
          <a:bodyPr wrap="square" rtlCol="0">
            <a:spAutoFit/>
          </a:bodyPr>
          <a:lstStyle/>
          <a:p>
            <a:r>
              <a:rPr lang="en-US" sz="2000" b="1" dirty="0"/>
              <a:t>It is not his specific responsibility to develop strategies for competing in the individual business areas, such as financial services.</a:t>
            </a:r>
            <a:endParaRPr lang="en-US" sz="2000" dirty="0"/>
          </a:p>
          <a:p>
            <a:pPr algn="r" rtl="1"/>
            <a:r>
              <a:rPr lang="ar-SA" sz="2000" b="1" dirty="0"/>
              <a:t>بنابراین وظیفه خاص مدیرعامل تنها در ارائه استراتژی های رقابتی افراد و گروهها خلاصه نمیشود و باید خدمات مالی و بانکی را نیز لحاظ گردد</a:t>
            </a:r>
            <a:endParaRPr lang="en-US" sz="2000" dirty="0"/>
          </a:p>
        </p:txBody>
      </p:sp>
    </p:spTree>
    <p:extLst>
      <p:ext uri="{BB962C8B-B14F-4D97-AF65-F5344CB8AC3E}">
        <p14:creationId xmlns:p14="http://schemas.microsoft.com/office/powerpoint/2010/main" xmlns="" val="319666928"/>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9F274"/>
        </a:solidFill>
        <a:effectLst/>
      </p:bgPr>
    </p:bg>
    <p:spTree>
      <p:nvGrpSpPr>
        <p:cNvPr id="1" name=""/>
        <p:cNvGrpSpPr/>
        <p:nvPr/>
      </p:nvGrpSpPr>
      <p:grpSpPr>
        <a:xfrm>
          <a:off x="0" y="0"/>
          <a:ext cx="0" cy="0"/>
          <a:chOff x="0" y="0"/>
          <a:chExt cx="0" cy="0"/>
        </a:xfrm>
      </p:grpSpPr>
      <p:sp>
        <p:nvSpPr>
          <p:cNvPr id="2" name="TextBox 1"/>
          <p:cNvSpPr txBox="1"/>
          <p:nvPr/>
        </p:nvSpPr>
        <p:spPr>
          <a:xfrm>
            <a:off x="179512" y="332656"/>
            <a:ext cx="8424936" cy="1015663"/>
          </a:xfrm>
          <a:prstGeom prst="rect">
            <a:avLst/>
          </a:prstGeom>
          <a:noFill/>
        </p:spPr>
        <p:txBody>
          <a:bodyPr wrap="square" rtlCol="0">
            <a:spAutoFit/>
          </a:bodyPr>
          <a:lstStyle/>
          <a:p>
            <a:pPr algn="just"/>
            <a:r>
              <a:rPr lang="en-US" sz="2000" b="1" dirty="0"/>
              <a:t>The development of such strategies is the responsibility of the general managers in these different businesses or business- level managers.</a:t>
            </a:r>
            <a:endParaRPr lang="en-US" sz="2000" dirty="0"/>
          </a:p>
          <a:p>
            <a:pPr algn="r" rtl="1"/>
            <a:r>
              <a:rPr lang="ar-SA" sz="2000" b="1" dirty="0"/>
              <a:t>توسعه و پیشبرد این راهکارها البته وظیفه اصلی یک مدیر است. </a:t>
            </a:r>
            <a:endParaRPr lang="en-US" sz="2000" dirty="0"/>
          </a:p>
        </p:txBody>
      </p:sp>
      <p:sp>
        <p:nvSpPr>
          <p:cNvPr id="3" name="TextBox 2"/>
          <p:cNvSpPr txBox="1"/>
          <p:nvPr/>
        </p:nvSpPr>
        <p:spPr>
          <a:xfrm>
            <a:off x="179512" y="1484784"/>
            <a:ext cx="8424936" cy="3170099"/>
          </a:xfrm>
          <a:prstGeom prst="rect">
            <a:avLst/>
          </a:prstGeom>
          <a:noFill/>
        </p:spPr>
        <p:txBody>
          <a:bodyPr wrap="square" rtlCol="0">
            <a:spAutoFit/>
          </a:bodyPr>
          <a:lstStyle/>
          <a:p>
            <a:pPr algn="just"/>
            <a:r>
              <a:rPr lang="en-US" sz="2000" b="1" dirty="0"/>
              <a:t>However, it is </a:t>
            </a:r>
            <a:r>
              <a:rPr lang="en-US" sz="2000" b="1" dirty="0" err="1"/>
              <a:t>Immelt’s</a:t>
            </a:r>
            <a:r>
              <a:rPr lang="en-US" sz="2000" b="1" dirty="0"/>
              <a:t> responsibility to </a:t>
            </a:r>
            <a:r>
              <a:rPr lang="en-US" sz="2000" b="1" dirty="0" smtClean="0"/>
              <a:t>probe(look=</a:t>
            </a:r>
            <a:r>
              <a:rPr lang="fa-IR" sz="2000" b="1" dirty="0" smtClean="0"/>
              <a:t>جستجو</a:t>
            </a:r>
            <a:r>
              <a:rPr lang="en-US" sz="2000" b="1" dirty="0" smtClean="0"/>
              <a:t>) </a:t>
            </a:r>
            <a:r>
              <a:rPr lang="en-US" sz="2000" b="1" dirty="0"/>
              <a:t>the strategic thinking of business- level managers to make sure that they are pursuing strategies that will </a:t>
            </a:r>
            <a:r>
              <a:rPr lang="en-US" sz="2000" b="1" dirty="0" smtClean="0"/>
              <a:t>contribute(provide=</a:t>
            </a:r>
            <a:r>
              <a:rPr lang="fa-IR" sz="2000" b="1" dirty="0" smtClean="0"/>
              <a:t>منجر</a:t>
            </a:r>
            <a:r>
              <a:rPr lang="en-US" sz="2000" b="1" dirty="0" smtClean="0"/>
              <a:t>) </a:t>
            </a:r>
            <a:r>
              <a:rPr lang="en-US" sz="2000" b="1" dirty="0"/>
              <a:t>toward the maximization of GE’s long- run profitability, to coach and motivate those managers, to reward them for attaining or exceeding goals, and to hold them to account for poor performance.</a:t>
            </a:r>
            <a:endParaRPr lang="en-US" sz="2000" dirty="0"/>
          </a:p>
          <a:p>
            <a:pPr algn="r" rtl="1"/>
            <a:r>
              <a:rPr lang="ar-SA" sz="2000" b="1" dirty="0"/>
              <a:t>با اینهمه نقش آقای ایملت پیگیری استراتژی های مختلف است تا اطمینان حاصل گردد که تمام آنها اجرا شده و منجر به حداکثر رسیدن کارائی در درازمدت خواهد شد. آموزش و مدیریت در جهت رسیدن به اهداف از پیش تعریف شده و پیگیری چگونگی انجام ضعیف  امور از وظایف مدیر عامل می باشد</a:t>
            </a:r>
            <a:endParaRPr lang="en-US" sz="2000" dirty="0"/>
          </a:p>
        </p:txBody>
      </p:sp>
      <p:sp>
        <p:nvSpPr>
          <p:cNvPr id="4" name="TextBox 3"/>
          <p:cNvSpPr txBox="1"/>
          <p:nvPr/>
        </p:nvSpPr>
        <p:spPr>
          <a:xfrm>
            <a:off x="467544" y="4365104"/>
            <a:ext cx="8136904" cy="1938992"/>
          </a:xfrm>
          <a:prstGeom prst="rect">
            <a:avLst/>
          </a:prstGeom>
          <a:noFill/>
        </p:spPr>
        <p:txBody>
          <a:bodyPr wrap="square" rtlCol="0">
            <a:spAutoFit/>
          </a:bodyPr>
          <a:lstStyle/>
          <a:p>
            <a:r>
              <a:rPr lang="en-US" sz="2000" b="1" dirty="0"/>
              <a:t>Corporate- level managers also provide a link between the people who oversee the strategic development of a firm and those who own it (the shareholders). </a:t>
            </a:r>
            <a:endParaRPr lang="en-US" sz="2000" dirty="0"/>
          </a:p>
          <a:p>
            <a:pPr algn="r" rtl="1"/>
            <a:r>
              <a:rPr lang="ar-SA" sz="2000" b="1" dirty="0"/>
              <a:t>مدیران سطوح مختلف میتوانند رابط کارآمدی بین افراد باشند که توسعه راهکارها را در دراز مدت در نظر داشته و نسبت به حقوق سهامداران نیز بی توجه نباشد</a:t>
            </a:r>
            <a:endParaRPr lang="en-US" sz="2000" dirty="0"/>
          </a:p>
          <a:p>
            <a:endParaRPr lang="en-US" sz="2000" dirty="0"/>
          </a:p>
        </p:txBody>
      </p:sp>
    </p:spTree>
    <p:extLst>
      <p:ext uri="{BB962C8B-B14F-4D97-AF65-F5344CB8AC3E}">
        <p14:creationId xmlns:p14="http://schemas.microsoft.com/office/powerpoint/2010/main" xmlns="" val="3703545409"/>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064896" cy="1015663"/>
          </a:xfrm>
          <a:prstGeom prst="rect">
            <a:avLst/>
          </a:prstGeom>
          <a:noFill/>
        </p:spPr>
        <p:txBody>
          <a:bodyPr wrap="square" rtlCol="0">
            <a:spAutoFit/>
          </a:bodyPr>
          <a:lstStyle/>
          <a:p>
            <a:r>
              <a:rPr lang="en-US" sz="2000" b="1" dirty="0"/>
              <a:t>Corporate- level managers, and particularly the CEO, can be viewed as the agents of shareholders.</a:t>
            </a:r>
            <a:endParaRPr lang="en-US" sz="2000" dirty="0"/>
          </a:p>
          <a:p>
            <a:pPr algn="r" rtl="1"/>
            <a:r>
              <a:rPr lang="ar-SA" b="1" dirty="0">
                <a:latin typeface="Arial" pitchFamily="34" charset="0"/>
                <a:cs typeface="Arial" pitchFamily="34" charset="0"/>
              </a:rPr>
              <a:t>مدیران </a:t>
            </a:r>
            <a:r>
              <a:rPr lang="ar-SA" b="1" dirty="0" smtClean="0">
                <a:latin typeface="Arial" pitchFamily="34" charset="0"/>
                <a:cs typeface="Arial" pitchFamily="34" charset="0"/>
              </a:rPr>
              <a:t>را </a:t>
            </a:r>
            <a:r>
              <a:rPr lang="ar-SA" b="1" dirty="0">
                <a:latin typeface="Arial" pitchFamily="34" charset="0"/>
                <a:cs typeface="Arial" pitchFamily="34" charset="0"/>
              </a:rPr>
              <a:t>میتوان به عنوان همراهان هر سهامدار در نظر گرفت </a:t>
            </a:r>
            <a:r>
              <a:rPr lang="fa-IR" b="1" dirty="0" smtClean="0">
                <a:latin typeface="Arial" pitchFamily="34" charset="0"/>
                <a:cs typeface="Arial" pitchFamily="34" charset="0"/>
              </a:rPr>
              <a:t>.</a:t>
            </a:r>
            <a:endParaRPr lang="en-US" dirty="0">
              <a:latin typeface="Arial" pitchFamily="34" charset="0"/>
              <a:cs typeface="Arial" pitchFamily="34" charset="0"/>
            </a:endParaRPr>
          </a:p>
        </p:txBody>
      </p:sp>
      <p:sp>
        <p:nvSpPr>
          <p:cNvPr id="4" name="TextBox 3"/>
          <p:cNvSpPr txBox="1"/>
          <p:nvPr/>
        </p:nvSpPr>
        <p:spPr>
          <a:xfrm>
            <a:off x="4211960" y="1945863"/>
            <a:ext cx="4392488" cy="2954655"/>
          </a:xfrm>
          <a:prstGeom prst="rect">
            <a:avLst/>
          </a:prstGeom>
          <a:noFill/>
        </p:spPr>
        <p:txBody>
          <a:bodyPr wrap="square" rtlCol="0">
            <a:spAutoFit/>
          </a:bodyPr>
          <a:lstStyle/>
          <a:p>
            <a:r>
              <a:rPr lang="en-US" sz="2200" b="1" dirty="0"/>
              <a:t>It is their responsibility to ensure </a:t>
            </a:r>
            <a:r>
              <a:rPr lang="en-US" sz="2200" b="1" dirty="0" smtClean="0"/>
              <a:t>(make certain=</a:t>
            </a:r>
            <a:r>
              <a:rPr lang="fa-IR" sz="2200" b="1" dirty="0" smtClean="0"/>
              <a:t>اطمینان حاصل کردن</a:t>
            </a:r>
            <a:r>
              <a:rPr lang="en-US" sz="2200" b="1" dirty="0" smtClean="0"/>
              <a:t>)that </a:t>
            </a:r>
            <a:r>
              <a:rPr lang="en-US" sz="2200" b="1" dirty="0"/>
              <a:t>the corporate and business strategies that the company pursues are consistent with maximizing profitability and profit growth.</a:t>
            </a:r>
            <a:endParaRPr lang="en-US" sz="2200" dirty="0"/>
          </a:p>
          <a:p>
            <a:pPr algn="r" rtl="1"/>
            <a:r>
              <a:rPr lang="ar-SA" b="1" dirty="0"/>
              <a:t>مسئولیت آنها  اطمینان حاصل کردن از نحوه همکاری بین بخش های مختلف شرکت بوده تا میزان سود دهی شرکت به حداکثر افزایش پیدا کند</a:t>
            </a:r>
            <a:endParaRPr lang="en-US" dirty="0"/>
          </a:p>
        </p:txBody>
      </p:sp>
      <p:sp>
        <p:nvSpPr>
          <p:cNvPr id="5" name="TextBox 4"/>
          <p:cNvSpPr txBox="1"/>
          <p:nvPr/>
        </p:nvSpPr>
        <p:spPr>
          <a:xfrm>
            <a:off x="362401" y="5157192"/>
            <a:ext cx="8386063" cy="923330"/>
          </a:xfrm>
          <a:prstGeom prst="rect">
            <a:avLst/>
          </a:prstGeom>
          <a:noFill/>
        </p:spPr>
        <p:txBody>
          <a:bodyPr wrap="square" rtlCol="0">
            <a:spAutoFit/>
          </a:bodyPr>
          <a:lstStyle/>
          <a:p>
            <a:r>
              <a:rPr lang="en-US" b="1" dirty="0"/>
              <a:t>If they are not, then ultimately the CEO is likely to be called to account by the shareholders.</a:t>
            </a:r>
            <a:endParaRPr lang="en-US" dirty="0"/>
          </a:p>
          <a:p>
            <a:pPr algn="r" rtl="1"/>
            <a:r>
              <a:rPr lang="ar-SA" b="1" dirty="0"/>
              <a:t>درصورتیکه این هدف محقق نشود این احتمال وجود دارد که با سهامداران مشورت لازم انجام گیرد</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62401" y="1866884"/>
            <a:ext cx="3849559" cy="31462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2359588303"/>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10" presetClass="entr" presetSubtype="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5031468" cy="3416320"/>
          </a:xfrm>
          <a:prstGeom prst="rect">
            <a:avLst/>
          </a:prstGeom>
          <a:noFill/>
        </p:spPr>
        <p:txBody>
          <a:bodyPr wrap="square" rtlCol="0">
            <a:spAutoFit/>
          </a:bodyPr>
          <a:lstStyle/>
          <a:p>
            <a:r>
              <a:rPr lang="en-US" b="1" dirty="0">
                <a:solidFill>
                  <a:srgbClr val="FF0000"/>
                </a:solidFill>
              </a:rPr>
              <a:t>Business - Level Managers</a:t>
            </a:r>
            <a:endParaRPr lang="en-US" dirty="0">
              <a:solidFill>
                <a:srgbClr val="FF0000"/>
              </a:solidFill>
            </a:endParaRPr>
          </a:p>
          <a:p>
            <a:pPr algn="r" rtl="1"/>
            <a:r>
              <a:rPr lang="ar-SA" b="1" dirty="0">
                <a:solidFill>
                  <a:srgbClr val="FF0000"/>
                </a:solidFill>
              </a:rPr>
              <a:t>مدیران بازرگانی</a:t>
            </a:r>
            <a:endParaRPr lang="en-US" dirty="0">
              <a:solidFill>
                <a:srgbClr val="FF0000"/>
              </a:solidFill>
            </a:endParaRPr>
          </a:p>
          <a:p>
            <a:r>
              <a:rPr lang="en-US" b="1" dirty="0">
                <a:latin typeface="Palatino Linotype" pitchFamily="18" charset="0"/>
              </a:rPr>
              <a:t>A business unit is a self- contained division (with its own functions— for example, finance, purchasing, production, and marketing departments) that provides a product or service for a particular market. </a:t>
            </a:r>
            <a:endParaRPr lang="en-US" dirty="0">
              <a:latin typeface="Palatino Linotype" pitchFamily="18" charset="0"/>
            </a:endParaRPr>
          </a:p>
          <a:p>
            <a:pPr algn="just" rtl="1"/>
            <a:r>
              <a:rPr lang="ar-SA" b="1" dirty="0">
                <a:latin typeface="Arial" pitchFamily="34" charset="0"/>
                <a:cs typeface="Arial" pitchFamily="34" charset="0"/>
              </a:rPr>
              <a:t>مدیر بازرگانی و بخش های تابعه مدیریتی وی به عنوان یک مجموعه مستقل با کارکردهای خاص بشمار می آیند.امور خرید؛ تامین مالی ؛ تولید بخش های بازاریابی از جمله قسمت های این مجموعه به شمار می آیند.این بخش وظیفه تامین یا تولید کالای مصرفی بازار را بعهده دارد</a:t>
            </a:r>
            <a:endParaRPr lang="en-US" dirty="0">
              <a:latin typeface="Arial" pitchFamily="34" charset="0"/>
              <a:cs typeface="Arial" pitchFamily="34" charset="0"/>
            </a:endParaRPr>
          </a:p>
        </p:txBody>
      </p:sp>
      <p:sp>
        <p:nvSpPr>
          <p:cNvPr id="3" name="TextBox 2"/>
          <p:cNvSpPr txBox="1"/>
          <p:nvPr/>
        </p:nvSpPr>
        <p:spPr>
          <a:xfrm>
            <a:off x="179512" y="3929066"/>
            <a:ext cx="8712968" cy="2862322"/>
          </a:xfrm>
          <a:prstGeom prst="rect">
            <a:avLst/>
          </a:prstGeom>
          <a:noFill/>
        </p:spPr>
        <p:txBody>
          <a:bodyPr wrap="square" rtlCol="0">
            <a:spAutoFit/>
          </a:bodyPr>
          <a:lstStyle/>
          <a:p>
            <a:r>
              <a:rPr lang="en-US" b="1" dirty="0">
                <a:latin typeface="Palatino Linotype" pitchFamily="18" charset="0"/>
              </a:rPr>
              <a:t>The principal general manager at the business level, or the business- level manager, is the head of the division. </a:t>
            </a:r>
          </a:p>
          <a:p>
            <a:pPr algn="r" rtl="1"/>
            <a:r>
              <a:rPr lang="ar-SA" b="1" dirty="0"/>
              <a:t>مدیر عامل در این بخش بعنوان بالاترین مقام در راس هرم قرار دارد.</a:t>
            </a:r>
            <a:endParaRPr lang="en-US" b="1" dirty="0"/>
          </a:p>
          <a:p>
            <a:pPr algn="just"/>
            <a:r>
              <a:rPr lang="en-US" b="1" dirty="0">
                <a:latin typeface="Palatino Linotype" pitchFamily="18" charset="0"/>
              </a:rPr>
              <a:t>The strategic role of these managers is to translate the general statements of direction and intent that come from the corporate level into concrete strategies for individual businesses.</a:t>
            </a:r>
          </a:p>
          <a:p>
            <a:pPr algn="just" rtl="1"/>
            <a:r>
              <a:rPr lang="ar-SA" b="1" dirty="0">
                <a:latin typeface="Arial" pitchFamily="34" charset="0"/>
                <a:cs typeface="Arial" pitchFamily="34" charset="0"/>
              </a:rPr>
              <a:t>نقش کلیدی این مدیران انتقال اهداف و جهت های بخش هماهنگ کننده می باشد تا از این طریق استراتژی های اجرایی و عملیاتی حاصل گردد.بنابراین مدیران بخش هماهنگی با آن نوع استراتژی سرو کار دارندکه در حوزه اموربازرگانی خاص افراد و سازمانهای تجاری قرار میگیرند در حالیکه مدیران بازرگانی بیشتر بر یک نوع خاص از تجارت و موضوع مرتبط متمرکز میباشند</a:t>
            </a:r>
            <a:endParaRPr lang="en-US" b="1" dirty="0">
              <a:latin typeface="Arial" pitchFamily="34" charset="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54996" y="332656"/>
            <a:ext cx="3456384" cy="3312368"/>
          </a:xfrm>
          <a:prstGeom prst="rect">
            <a:avLst/>
          </a:prstGeom>
          <a:ln>
            <a:noFill/>
          </a:ln>
          <a:effectLst>
            <a:softEdge rad="112500"/>
          </a:effectLst>
        </p:spPr>
      </p:pic>
    </p:spTree>
    <p:extLst>
      <p:ext uri="{BB962C8B-B14F-4D97-AF65-F5344CB8AC3E}">
        <p14:creationId xmlns:p14="http://schemas.microsoft.com/office/powerpoint/2010/main" xmlns="" val="1229440986"/>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BEBA8EAE-BF5A-486C-A8C5-ECC9F3942E4B}">
                <a14:imgProps xmlns:a14="http://schemas.microsoft.com/office/drawing/2010/main" xmlns="">
                  <a14:imgLayer r:embed="rId3">
                    <a14:imgEffect>
                      <a14:artisticBlur/>
                    </a14:imgEffect>
                  </a14:imgLayer>
                </a14:imgProps>
              </a:ext>
              <a:ext uri="{28A0092B-C50C-407E-A947-70E740481C1C}">
                <a14:useLocalDpi xmlns:a14="http://schemas.microsoft.com/office/drawing/2010/main" xmlns="" val="0"/>
              </a:ext>
            </a:extLst>
          </a:blip>
          <a:stretch>
            <a:fillRect/>
          </a:stretch>
        </p:blipFill>
        <p:spPr>
          <a:xfrm>
            <a:off x="-53302" y="-86687"/>
            <a:ext cx="9168060" cy="6862877"/>
          </a:xfrm>
          <a:prstGeom prst="rect">
            <a:avLst/>
          </a:prstGeom>
        </p:spPr>
      </p:pic>
      <p:sp>
        <p:nvSpPr>
          <p:cNvPr id="2" name="TextBox 1"/>
          <p:cNvSpPr txBox="1"/>
          <p:nvPr/>
        </p:nvSpPr>
        <p:spPr>
          <a:xfrm>
            <a:off x="395536" y="688628"/>
            <a:ext cx="8352928" cy="3200876"/>
          </a:xfrm>
          <a:prstGeom prst="rect">
            <a:avLst/>
          </a:prstGeom>
          <a:noFill/>
        </p:spPr>
        <p:txBody>
          <a:bodyPr wrap="square" rtlCol="0">
            <a:spAutoFit/>
          </a:bodyPr>
          <a:lstStyle/>
          <a:p>
            <a:pPr algn="just"/>
            <a:r>
              <a:rPr lang="en-US" sz="2300" b="1" dirty="0"/>
              <a:t>At GE, a major corporate goal is to be first or second in every business in which the corporation competes. Then the general managers in each division work out for their business the details of a business model that is consistent with this objective</a:t>
            </a:r>
            <a:endParaRPr lang="en-US" sz="2300" dirty="0"/>
          </a:p>
          <a:p>
            <a:pPr algn="just" rtl="1"/>
            <a:r>
              <a:rPr lang="ar-SA" sz="2200" b="1" dirty="0"/>
              <a:t> در این رابطه باید گفت که مهمترین هدف مدیر بخش هماهنگی رسیدن به رتبه اول یا دوم در هریک از حوزه های تجاری ست که باید زمینه های رقابتی آن نیز فراهم شود.در مرحله بعد مدیران عامل یا مدیر کل در هر بخش بر روی  پروژه های تجاری خود متمرکز شده ؛ جزئیات آن را با الگوی مناسب و مرتبط با اهداف بررسی میکنند. </a:t>
            </a:r>
            <a:endParaRPr lang="en-US" sz="2200" dirty="0"/>
          </a:p>
          <a:p>
            <a:endParaRPr lang="en-US" sz="2200" dirty="0"/>
          </a:p>
        </p:txBody>
      </p:sp>
      <p:sp>
        <p:nvSpPr>
          <p:cNvPr id="3" name="TextBox 2"/>
          <p:cNvSpPr txBox="1"/>
          <p:nvPr/>
        </p:nvSpPr>
        <p:spPr>
          <a:xfrm>
            <a:off x="395536" y="4149080"/>
            <a:ext cx="8352928" cy="1785104"/>
          </a:xfrm>
          <a:prstGeom prst="rect">
            <a:avLst/>
          </a:prstGeom>
          <a:noFill/>
        </p:spPr>
        <p:txBody>
          <a:bodyPr wrap="square" rtlCol="0">
            <a:spAutoFit/>
          </a:bodyPr>
          <a:lstStyle/>
          <a:p>
            <a:r>
              <a:rPr lang="en-US" sz="2200" b="1" dirty="0">
                <a:solidFill>
                  <a:schemeClr val="bg2">
                    <a:lumMod val="50000"/>
                  </a:schemeClr>
                </a:solidFill>
              </a:rPr>
              <a:t>Business Unit</a:t>
            </a:r>
            <a:endParaRPr lang="en-US" sz="2200" dirty="0">
              <a:solidFill>
                <a:schemeClr val="bg2">
                  <a:lumMod val="50000"/>
                </a:schemeClr>
              </a:solidFill>
            </a:endParaRPr>
          </a:p>
          <a:p>
            <a:pPr algn="r" rtl="1"/>
            <a:r>
              <a:rPr lang="ar-SA" sz="2200" b="1" dirty="0">
                <a:solidFill>
                  <a:schemeClr val="bg2">
                    <a:lumMod val="50000"/>
                  </a:schemeClr>
                </a:solidFill>
              </a:rPr>
              <a:t>واحد تجاری</a:t>
            </a:r>
            <a:endParaRPr lang="en-US" sz="2200" dirty="0">
              <a:solidFill>
                <a:schemeClr val="bg2">
                  <a:lumMod val="50000"/>
                </a:schemeClr>
              </a:solidFill>
            </a:endParaRPr>
          </a:p>
          <a:p>
            <a:r>
              <a:rPr lang="en-US" sz="2200" b="1" dirty="0"/>
              <a:t>A self- contained division that provides a product or service for a particular market.</a:t>
            </a:r>
            <a:endParaRPr lang="en-US" sz="2200" dirty="0"/>
          </a:p>
          <a:p>
            <a:pPr algn="r" rtl="1"/>
            <a:r>
              <a:rPr lang="ar-SA" sz="2200" b="1" dirty="0"/>
              <a:t>یک بخش مستقل بوده که خدمات یا تولیدات خاص بازار را فراهم می آورد</a:t>
            </a:r>
            <a:endParaRPr lang="en-US" sz="2200" dirty="0"/>
          </a:p>
        </p:txBody>
      </p:sp>
    </p:spTree>
    <p:extLst>
      <p:ext uri="{BB962C8B-B14F-4D97-AF65-F5344CB8AC3E}">
        <p14:creationId xmlns:p14="http://schemas.microsoft.com/office/powerpoint/2010/main" xmlns="" val="3367337241"/>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6"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circle(in)">
                                      <p:cBhvr>
                                        <p:cTn id="11" dur="2000"/>
                                        <p:tgtEl>
                                          <p:spTgt spid="2"/>
                                        </p:tgtEl>
                                      </p:cBhvr>
                                    </p:animEffect>
                                  </p:childTnLst>
                                </p:cTn>
                              </p:par>
                            </p:childTnLst>
                          </p:cTn>
                        </p:par>
                        <p:par>
                          <p:cTn id="12" fill="hold">
                            <p:stCondLst>
                              <p:cond delay="2500"/>
                            </p:stCondLst>
                            <p:childTnLst>
                              <p:par>
                                <p:cTn id="13" presetID="6" presetClass="entr" presetSubtype="16"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467544" y="2996952"/>
            <a:ext cx="2747491" cy="320540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a:xfrm>
            <a:off x="611560" y="476672"/>
            <a:ext cx="7488832" cy="1569660"/>
          </a:xfrm>
          <a:prstGeom prst="rect">
            <a:avLst/>
          </a:prstGeom>
          <a:noFill/>
        </p:spPr>
        <p:txBody>
          <a:bodyPr wrap="square" rtlCol="0">
            <a:spAutoFit/>
          </a:bodyPr>
          <a:lstStyle/>
          <a:p>
            <a:r>
              <a:rPr lang="en-US" sz="2400" b="1" dirty="0">
                <a:latin typeface="Palatino Linotype" pitchFamily="18" charset="0"/>
                <a:cs typeface="+mj-cs"/>
              </a:rPr>
              <a:t>A company is said to have a competitive advantage over its rivals when its profitability is greater than the average profitability for all firms(a business that sells goods</a:t>
            </a:r>
            <a:r>
              <a:rPr lang="ar-SA" sz="2000" b="1" dirty="0">
                <a:latin typeface="Palatino Linotype" pitchFamily="18" charset="0"/>
                <a:cs typeface="+mj-cs"/>
              </a:rPr>
              <a:t>شرکت بازرگانی </a:t>
            </a:r>
            <a:r>
              <a:rPr lang="en-US" sz="2400" b="1" dirty="0">
                <a:latin typeface="Palatino Linotype" pitchFamily="18" charset="0"/>
                <a:cs typeface="+mj-cs"/>
              </a:rPr>
              <a:t>) in its industry. </a:t>
            </a:r>
            <a:endParaRPr lang="en-US" sz="2400" dirty="0">
              <a:latin typeface="Palatino Linotype" pitchFamily="18" charset="0"/>
              <a:cs typeface="+mj-cs"/>
            </a:endParaRPr>
          </a:p>
        </p:txBody>
      </p:sp>
      <p:sp>
        <p:nvSpPr>
          <p:cNvPr id="6" name="TextBox 5"/>
          <p:cNvSpPr txBox="1"/>
          <p:nvPr/>
        </p:nvSpPr>
        <p:spPr>
          <a:xfrm>
            <a:off x="3428992" y="2071678"/>
            <a:ext cx="4968552" cy="1200329"/>
          </a:xfrm>
          <a:prstGeom prst="rect">
            <a:avLst/>
          </a:prstGeom>
          <a:noFill/>
        </p:spPr>
        <p:txBody>
          <a:bodyPr wrap="square" rtlCol="0">
            <a:spAutoFit/>
          </a:bodyPr>
          <a:lstStyle/>
          <a:p>
            <a:pPr algn="just" rtl="1"/>
            <a:r>
              <a:rPr lang="fa-IR" b="1" dirty="0"/>
              <a:t>سودآوری یک شرکت زمانی است که رقابت سختی بین شرکت و رقبای آن صورت گیرد و در این میان میزان سوددهی شرکت مذکور بیشتر از بقیه شرکت ها بوده و دراین زمینه از دیگر موسسات برتر می باشد</a:t>
            </a:r>
            <a:endParaRPr lang="en-US" dirty="0"/>
          </a:p>
        </p:txBody>
      </p:sp>
      <p:sp>
        <p:nvSpPr>
          <p:cNvPr id="7" name="TextBox 6"/>
          <p:cNvSpPr txBox="1"/>
          <p:nvPr/>
        </p:nvSpPr>
        <p:spPr>
          <a:xfrm>
            <a:off x="3635896" y="3212976"/>
            <a:ext cx="5256584" cy="2308324"/>
          </a:xfrm>
          <a:prstGeom prst="rect">
            <a:avLst/>
          </a:prstGeom>
          <a:noFill/>
        </p:spPr>
        <p:txBody>
          <a:bodyPr wrap="square" rtlCol="0">
            <a:spAutoFit/>
          </a:bodyPr>
          <a:lstStyle/>
          <a:p>
            <a:r>
              <a:rPr lang="en-US" sz="2400" b="1" dirty="0"/>
              <a:t>The greater the extent (area=</a:t>
            </a:r>
            <a:r>
              <a:rPr lang="fa-IR" sz="2400" b="1" dirty="0"/>
              <a:t>حوزه</a:t>
            </a:r>
            <a:r>
              <a:rPr lang="en-US" sz="2400" b="1" dirty="0"/>
              <a:t>) to which a company’s profitability exceeds</a:t>
            </a:r>
            <a:r>
              <a:rPr lang="ar-SA" sz="2400" b="1" dirty="0"/>
              <a:t>) </a:t>
            </a:r>
            <a:r>
              <a:rPr lang="en-US" sz="2400" b="1" dirty="0"/>
              <a:t>pass=more than</a:t>
            </a:r>
            <a:r>
              <a:rPr lang="ar-SA" sz="2400" b="1" dirty="0"/>
              <a:t>بیشتراز حد   </a:t>
            </a:r>
            <a:r>
              <a:rPr lang="en-US" sz="2400" b="1" dirty="0"/>
              <a:t>  )the average profitability for its industry, the greater is its competitive advantage.</a:t>
            </a:r>
            <a:endParaRPr lang="en-US" sz="2400" dirty="0"/>
          </a:p>
        </p:txBody>
      </p:sp>
      <p:sp>
        <p:nvSpPr>
          <p:cNvPr id="8" name="TextBox 7"/>
          <p:cNvSpPr txBox="1"/>
          <p:nvPr/>
        </p:nvSpPr>
        <p:spPr>
          <a:xfrm>
            <a:off x="3635896" y="5564570"/>
            <a:ext cx="4752528" cy="646331"/>
          </a:xfrm>
          <a:prstGeom prst="rect">
            <a:avLst/>
          </a:prstGeom>
          <a:noFill/>
        </p:spPr>
        <p:txBody>
          <a:bodyPr wrap="square" rtlCol="0">
            <a:spAutoFit/>
          </a:bodyPr>
          <a:lstStyle/>
          <a:p>
            <a:pPr algn="r" rtl="1"/>
            <a:r>
              <a:rPr lang="ar-SA" b="1" dirty="0"/>
              <a:t>هرقدر میزان سوددهی یک شرکت افزایش یابد؛ میزان رقابت نیز در اوج خود قرار می گیرد</a:t>
            </a:r>
            <a:endParaRPr lang="en-US" b="1" dirty="0"/>
          </a:p>
        </p:txBody>
      </p:sp>
    </p:spTree>
    <p:extLst>
      <p:ext uri="{BB962C8B-B14F-4D97-AF65-F5344CB8AC3E}">
        <p14:creationId xmlns:p14="http://schemas.microsoft.com/office/powerpoint/2010/main" xmlns="" val="1870385212"/>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a:ln>
            <a:noFill/>
          </a:ln>
          <a:effectLst>
            <a:softEdge rad="112500"/>
          </a:effectLst>
        </p:spPr>
      </p:pic>
      <p:sp>
        <p:nvSpPr>
          <p:cNvPr id="5" name="TextBox 4"/>
          <p:cNvSpPr txBox="1"/>
          <p:nvPr/>
        </p:nvSpPr>
        <p:spPr>
          <a:xfrm>
            <a:off x="323528" y="404664"/>
            <a:ext cx="8208912" cy="830997"/>
          </a:xfrm>
          <a:prstGeom prst="rect">
            <a:avLst/>
          </a:prstGeom>
          <a:noFill/>
        </p:spPr>
        <p:txBody>
          <a:bodyPr wrap="square" rtlCol="0">
            <a:spAutoFit/>
          </a:bodyPr>
          <a:lstStyle/>
          <a:p>
            <a:r>
              <a:rPr lang="en-US" sz="48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lgerian" pitchFamily="82" charset="0"/>
              </a:rPr>
              <a:t>Thanks  for  your  time</a:t>
            </a:r>
            <a:endParaRPr lang="en-US" sz="48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lgerian" pitchFamily="82" charset="0"/>
            </a:endParaRPr>
          </a:p>
        </p:txBody>
      </p:sp>
    </p:spTree>
    <p:extLst>
      <p:ext uri="{BB962C8B-B14F-4D97-AF65-F5344CB8AC3E}">
        <p14:creationId xmlns:p14="http://schemas.microsoft.com/office/powerpoint/2010/main" xmlns="" val="197612204"/>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2627784" y="188640"/>
            <a:ext cx="6264696" cy="1446550"/>
          </a:xfrm>
          <a:prstGeom prst="rect">
            <a:avLst/>
          </a:prstGeom>
          <a:noFill/>
        </p:spPr>
        <p:txBody>
          <a:bodyPr wrap="square" rtlCol="0">
            <a:spAutoFit/>
          </a:bodyPr>
          <a:lstStyle/>
          <a:p>
            <a:pPr algn="just"/>
            <a:r>
              <a:rPr lang="en-US" sz="2200" b="1" dirty="0"/>
              <a:t> A company is said to have a sustained(</a:t>
            </a:r>
            <a:r>
              <a:rPr lang="en-US" sz="2200" b="1" dirty="0" err="1"/>
              <a:t>continuoues</a:t>
            </a:r>
            <a:r>
              <a:rPr lang="en-US" sz="2200" b="1" dirty="0"/>
              <a:t> </a:t>
            </a:r>
            <a:r>
              <a:rPr lang="ar-SA" sz="2200" b="1" dirty="0"/>
              <a:t>ادامه دار</a:t>
            </a:r>
            <a:r>
              <a:rPr lang="fa-IR" sz="2200" b="1" dirty="0"/>
              <a:t>=  </a:t>
            </a:r>
            <a:r>
              <a:rPr lang="en-US" sz="2200" b="1" dirty="0"/>
              <a:t>)competitive advantage when it is able to maintain(keep going = </a:t>
            </a:r>
            <a:r>
              <a:rPr lang="fa-IR" sz="2200" b="1" dirty="0"/>
              <a:t>حفظ کردن</a:t>
            </a:r>
            <a:r>
              <a:rPr lang="en-US" sz="2200" b="1" dirty="0"/>
              <a:t>) above- average profitability for a number of years. </a:t>
            </a:r>
            <a:endParaRPr lang="en-US" sz="2200" dirty="0"/>
          </a:p>
        </p:txBody>
      </p:sp>
      <p:sp>
        <p:nvSpPr>
          <p:cNvPr id="5" name="TextBox 4"/>
          <p:cNvSpPr txBox="1"/>
          <p:nvPr/>
        </p:nvSpPr>
        <p:spPr>
          <a:xfrm>
            <a:off x="2915816" y="1929606"/>
            <a:ext cx="5760640" cy="1015663"/>
          </a:xfrm>
          <a:prstGeom prst="rect">
            <a:avLst/>
          </a:prstGeom>
          <a:noFill/>
        </p:spPr>
        <p:txBody>
          <a:bodyPr wrap="square" rtlCol="0">
            <a:spAutoFit/>
          </a:bodyPr>
          <a:lstStyle/>
          <a:p>
            <a:pPr algn="just" rtl="1"/>
            <a:r>
              <a:rPr lang="ar-SA" sz="2000" b="1" dirty="0"/>
              <a:t>به موسسه ای که برتری چشمگیری از لحاظ رقابت دارد ؛یک شرکت رقیب گفته میشود و در این حالت چنین موسسه ای قادر است تا سالها میزان سوددهی خود را تا سالها حفظ کند.</a:t>
            </a:r>
            <a:endParaRPr lang="en-US" sz="2000" dirty="0"/>
          </a:p>
        </p:txBody>
      </p:sp>
      <p:sp>
        <p:nvSpPr>
          <p:cNvPr id="6" name="TextBox 5"/>
          <p:cNvSpPr txBox="1"/>
          <p:nvPr/>
        </p:nvSpPr>
        <p:spPr>
          <a:xfrm>
            <a:off x="395536" y="3401705"/>
            <a:ext cx="8280920" cy="1323439"/>
          </a:xfrm>
          <a:prstGeom prst="rect">
            <a:avLst/>
          </a:prstGeom>
          <a:noFill/>
        </p:spPr>
        <p:txBody>
          <a:bodyPr wrap="square" rtlCol="0">
            <a:spAutoFit/>
          </a:bodyPr>
          <a:lstStyle/>
          <a:p>
            <a:r>
              <a:rPr lang="en-US" sz="2000" b="1" dirty="0"/>
              <a:t>Companies like </a:t>
            </a:r>
            <a:r>
              <a:rPr lang="en-US" sz="2000" b="1" dirty="0" err="1"/>
              <a:t>Walmart</a:t>
            </a:r>
            <a:r>
              <a:rPr lang="en-US" sz="2000" b="1" dirty="0"/>
              <a:t>, Southwest, and Dell Computers have had a significant(momentous=</a:t>
            </a:r>
            <a:r>
              <a:rPr lang="fa-IR" sz="2000" b="1" dirty="0"/>
              <a:t>قابل توجه</a:t>
            </a:r>
            <a:r>
              <a:rPr lang="en-US" sz="2000" b="1" dirty="0"/>
              <a:t>) and sustained competitive advantage because they have pursued firm- specific strategies that result in superior performance.</a:t>
            </a:r>
            <a:endParaRPr lang="en-US" sz="2000" dirty="0"/>
          </a:p>
        </p:txBody>
      </p:sp>
      <p:sp>
        <p:nvSpPr>
          <p:cNvPr id="7" name="TextBox 6"/>
          <p:cNvSpPr txBox="1"/>
          <p:nvPr/>
        </p:nvSpPr>
        <p:spPr>
          <a:xfrm>
            <a:off x="539552" y="4593322"/>
            <a:ext cx="8136904" cy="707886"/>
          </a:xfrm>
          <a:prstGeom prst="rect">
            <a:avLst/>
          </a:prstGeom>
          <a:noFill/>
        </p:spPr>
        <p:txBody>
          <a:bodyPr wrap="square" rtlCol="0">
            <a:spAutoFit/>
          </a:bodyPr>
          <a:lstStyle/>
          <a:p>
            <a:pPr algn="r" rtl="1"/>
            <a:r>
              <a:rPr lang="ar-SA" sz="2000" b="1" dirty="0"/>
              <a:t>شرکت هایی مانند مالمارت و </a:t>
            </a:r>
            <a:r>
              <a:rPr lang="fa-IR" sz="2000" b="1" dirty="0"/>
              <a:t>دل تولید کننده کامپیوتر همواره نوعی رقابت سخت را تجربه کرده اند زیرا از استراتژی ویژه ای پیروی کرده و در نتیجه برتری قابل توجهی را کسب کرده اند</a:t>
            </a:r>
            <a:endParaRPr lang="en-US" sz="2000" dirty="0"/>
          </a:p>
        </p:txBody>
      </p:sp>
      <p:sp>
        <p:nvSpPr>
          <p:cNvPr id="8" name="TextBox 7"/>
          <p:cNvSpPr txBox="1"/>
          <p:nvPr/>
        </p:nvSpPr>
        <p:spPr>
          <a:xfrm>
            <a:off x="477888" y="5365665"/>
            <a:ext cx="7992888" cy="1015663"/>
          </a:xfrm>
          <a:prstGeom prst="rect">
            <a:avLst/>
          </a:prstGeom>
          <a:noFill/>
        </p:spPr>
        <p:txBody>
          <a:bodyPr wrap="square" rtlCol="0">
            <a:spAutoFit/>
          </a:bodyPr>
          <a:lstStyle/>
          <a:p>
            <a:r>
              <a:rPr lang="en-US" sz="2000" b="1" dirty="0"/>
              <a:t>It is important to note that in addition to its strategies, a company’s performance is also determined(inflexible=</a:t>
            </a:r>
            <a:r>
              <a:rPr lang="fa-IR" sz="2000" b="1" dirty="0"/>
              <a:t>مصمم </a:t>
            </a:r>
            <a:r>
              <a:rPr lang="en-US" sz="2000" b="1" dirty="0"/>
              <a:t>)by the characteristics (typical=</a:t>
            </a:r>
            <a:r>
              <a:rPr lang="fa-IR" sz="2000" b="1" dirty="0"/>
              <a:t>خاص</a:t>
            </a:r>
            <a:r>
              <a:rPr lang="en-US" sz="2000" b="1" dirty="0"/>
              <a:t>)of the industry in which the company competes.</a:t>
            </a:r>
            <a:endParaRPr lang="en-US" sz="2000" dirty="0"/>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3864" y="317944"/>
            <a:ext cx="2466528" cy="2895032"/>
          </a:xfrm>
          <a:prstGeom prst="rect">
            <a:avLst/>
          </a:prstGeom>
        </p:spPr>
      </p:pic>
    </p:spTree>
    <p:extLst>
      <p:ext uri="{BB962C8B-B14F-4D97-AF65-F5344CB8AC3E}">
        <p14:creationId xmlns:p14="http://schemas.microsoft.com/office/powerpoint/2010/main" xmlns="" val="404170209"/>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1000"/>
                                        <p:tgtEl>
                                          <p:spTgt spid="7"/>
                                        </p:tgtEl>
                                      </p:cBhvr>
                                    </p:animEffect>
                                    <p:anim calcmode="lin" valueType="num">
                                      <p:cBhvr>
                                        <p:cTn id="26" dur="1000" fill="hold"/>
                                        <p:tgtEl>
                                          <p:spTgt spid="7"/>
                                        </p:tgtEl>
                                        <p:attrNameLst>
                                          <p:attrName>ppt_x</p:attrName>
                                        </p:attrNameLst>
                                      </p:cBhvr>
                                      <p:tavLst>
                                        <p:tav tm="0">
                                          <p:val>
                                            <p:strVal val="#ppt_x"/>
                                          </p:val>
                                        </p:tav>
                                        <p:tav tm="100000">
                                          <p:val>
                                            <p:strVal val="#ppt_x"/>
                                          </p:val>
                                        </p:tav>
                                      </p:tavLst>
                                    </p:anim>
                                    <p:anim calcmode="lin" valueType="num">
                                      <p:cBhvr>
                                        <p:cTn id="27" dur="1000" fill="hold"/>
                                        <p:tgtEl>
                                          <p:spTgt spid="7"/>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1000"/>
                                        <p:tgtEl>
                                          <p:spTgt spid="8"/>
                                        </p:tgtEl>
                                      </p:cBhvr>
                                    </p:animEffect>
                                    <p:anim calcmode="lin" valueType="num">
                                      <p:cBhvr>
                                        <p:cTn id="32" dur="1000" fill="hold"/>
                                        <p:tgtEl>
                                          <p:spTgt spid="8"/>
                                        </p:tgtEl>
                                        <p:attrNameLst>
                                          <p:attrName>ppt_x</p:attrName>
                                        </p:attrNameLst>
                                      </p:cBhvr>
                                      <p:tavLst>
                                        <p:tav tm="0">
                                          <p:val>
                                            <p:strVal val="#ppt_x"/>
                                          </p:val>
                                        </p:tav>
                                        <p:tav tm="100000">
                                          <p:val>
                                            <p:strVal val="#ppt_x"/>
                                          </p:val>
                                        </p:tav>
                                      </p:tavLst>
                                    </p:anim>
                                    <p:anim calcmode="lin" valueType="num">
                                      <p:cBhvr>
                                        <p:cTn id="3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404664"/>
            <a:ext cx="8424936" cy="1015663"/>
          </a:xfrm>
          <a:prstGeom prst="rect">
            <a:avLst/>
          </a:prstGeom>
          <a:noFill/>
        </p:spPr>
        <p:txBody>
          <a:bodyPr wrap="square" rtlCol="0">
            <a:spAutoFit/>
          </a:bodyPr>
          <a:lstStyle/>
          <a:p>
            <a:pPr algn="just" rtl="1"/>
            <a:r>
              <a:rPr lang="ar-SA" sz="2000" b="1" dirty="0"/>
              <a:t>در اینجا لازم است تا یادآورشویم علاوه بر راه کارهای خاص؛ روشهای اجرایی و عملیاتی یک شرکت نیز بستگی به نوع فعالیت و زمینه تولیدی آن دارد و رقابت در آن حوزه نیز از اهمیت ویژه ای برخوردار است</a:t>
            </a:r>
            <a:endParaRPr lang="en-US" sz="2000" dirty="0"/>
          </a:p>
        </p:txBody>
      </p:sp>
      <p:sp>
        <p:nvSpPr>
          <p:cNvPr id="5" name="TextBox 4"/>
          <p:cNvSpPr txBox="1"/>
          <p:nvPr/>
        </p:nvSpPr>
        <p:spPr>
          <a:xfrm>
            <a:off x="323528" y="1412776"/>
            <a:ext cx="8424936" cy="830997"/>
          </a:xfrm>
          <a:prstGeom prst="rect">
            <a:avLst/>
          </a:prstGeom>
          <a:noFill/>
        </p:spPr>
        <p:txBody>
          <a:bodyPr wrap="square" rtlCol="0">
            <a:spAutoFit/>
          </a:bodyPr>
          <a:lstStyle/>
          <a:p>
            <a:pPr algn="l"/>
            <a:r>
              <a:rPr lang="en-US" sz="2400" b="1" dirty="0"/>
              <a:t>Different industries are characterized(to be typical of a something=</a:t>
            </a:r>
            <a:r>
              <a:rPr lang="fa-IR" sz="2400" b="1" dirty="0"/>
              <a:t>خاص بودن</a:t>
            </a:r>
            <a:r>
              <a:rPr lang="en-US" sz="2400" b="1" dirty="0"/>
              <a:t>) by different competitive conditions.</a:t>
            </a:r>
            <a:endParaRPr lang="en-US" sz="2400" dirty="0"/>
          </a:p>
        </p:txBody>
      </p:sp>
      <p:sp>
        <p:nvSpPr>
          <p:cNvPr id="6" name="TextBox 5"/>
          <p:cNvSpPr txBox="1"/>
          <p:nvPr/>
        </p:nvSpPr>
        <p:spPr>
          <a:xfrm>
            <a:off x="323528" y="2420888"/>
            <a:ext cx="8280920" cy="400110"/>
          </a:xfrm>
          <a:prstGeom prst="rect">
            <a:avLst/>
          </a:prstGeom>
          <a:noFill/>
        </p:spPr>
        <p:txBody>
          <a:bodyPr wrap="square" rtlCol="0">
            <a:spAutoFit/>
          </a:bodyPr>
          <a:lstStyle/>
          <a:p>
            <a:pPr algn="r" rtl="1"/>
            <a:r>
              <a:rPr lang="ar-SA" sz="2000" b="1" dirty="0"/>
              <a:t>شرکت های تولیدی را با زمینه های رقابتی متفاوت میتوان در نظر گرفت</a:t>
            </a:r>
            <a:endParaRPr lang="en-US" sz="2000" dirty="0"/>
          </a:p>
        </p:txBody>
      </p:sp>
      <p:sp>
        <p:nvSpPr>
          <p:cNvPr id="7" name="TextBox 6"/>
          <p:cNvSpPr txBox="1"/>
          <p:nvPr/>
        </p:nvSpPr>
        <p:spPr>
          <a:xfrm>
            <a:off x="611560" y="3212976"/>
            <a:ext cx="7992888" cy="1631216"/>
          </a:xfrm>
          <a:prstGeom prst="rect">
            <a:avLst/>
          </a:prstGeom>
          <a:noFill/>
        </p:spPr>
        <p:txBody>
          <a:bodyPr wrap="square" rtlCol="0">
            <a:spAutoFit/>
          </a:bodyPr>
          <a:lstStyle/>
          <a:p>
            <a:r>
              <a:rPr lang="en-US" sz="2000" b="1" dirty="0"/>
              <a:t>. In some, </a:t>
            </a:r>
            <a:r>
              <a:rPr lang="en-US" sz="2000" b="1" dirty="0" smtClean="0"/>
              <a:t>demand (</a:t>
            </a:r>
            <a:r>
              <a:rPr lang="en-US" sz="2000" b="1" dirty="0"/>
              <a:t>request=</a:t>
            </a:r>
            <a:r>
              <a:rPr lang="fa-IR" sz="2000" b="1" dirty="0"/>
              <a:t>تقاضا</a:t>
            </a:r>
            <a:r>
              <a:rPr lang="en-US" sz="2000" b="1" dirty="0"/>
              <a:t>) is growing rapidly, while in others it is contracting. Some might be </a:t>
            </a:r>
            <a:r>
              <a:rPr lang="en-US" sz="2000" b="1" dirty="0" smtClean="0"/>
              <a:t>beset (</a:t>
            </a:r>
            <a:r>
              <a:rPr lang="en-US" sz="2000" b="1" dirty="0"/>
              <a:t>attack=</a:t>
            </a:r>
            <a:r>
              <a:rPr lang="fa-IR" sz="2000" b="1" dirty="0"/>
              <a:t>تک</a:t>
            </a:r>
            <a:r>
              <a:rPr lang="en-US" sz="2000" b="1" dirty="0"/>
              <a:t>) by excess(too much=</a:t>
            </a:r>
            <a:r>
              <a:rPr lang="ar-SA" sz="2000" b="1" dirty="0"/>
              <a:t>افراط</a:t>
            </a:r>
            <a:r>
              <a:rPr lang="en-US" sz="2000" b="1" dirty="0"/>
              <a:t>) </a:t>
            </a:r>
            <a:r>
              <a:rPr lang="en-US" sz="2000" b="1" dirty="0" smtClean="0"/>
              <a:t>capacity (</a:t>
            </a:r>
            <a:r>
              <a:rPr lang="en-US" sz="2000" b="1" dirty="0"/>
              <a:t>ability=</a:t>
            </a:r>
            <a:r>
              <a:rPr lang="fa-IR" sz="2000" b="1" dirty="0"/>
              <a:t>استعداد</a:t>
            </a:r>
            <a:r>
              <a:rPr lang="en-US" sz="2000" b="1" dirty="0"/>
              <a:t>) and persistent(</a:t>
            </a:r>
            <a:r>
              <a:rPr lang="en-US" sz="2000" b="1" dirty="0" err="1"/>
              <a:t>reptitive</a:t>
            </a:r>
            <a:r>
              <a:rPr lang="en-US" sz="2000" b="1" dirty="0"/>
              <a:t>=</a:t>
            </a:r>
            <a:r>
              <a:rPr lang="fa-IR" sz="2000" b="1" dirty="0"/>
              <a:t>مداوم</a:t>
            </a:r>
            <a:r>
              <a:rPr lang="en-US" sz="2000" b="1" dirty="0"/>
              <a:t>) price wars, others by strong demand and rising prices. </a:t>
            </a:r>
            <a:endParaRPr lang="en-US" sz="2000" dirty="0"/>
          </a:p>
          <a:p>
            <a:endParaRPr lang="en-US" sz="2000" dirty="0"/>
          </a:p>
        </p:txBody>
      </p:sp>
      <p:sp>
        <p:nvSpPr>
          <p:cNvPr id="8" name="TextBox 7"/>
          <p:cNvSpPr txBox="1"/>
          <p:nvPr/>
        </p:nvSpPr>
        <p:spPr>
          <a:xfrm>
            <a:off x="683568" y="4725144"/>
            <a:ext cx="7992888" cy="1200329"/>
          </a:xfrm>
          <a:prstGeom prst="rect">
            <a:avLst/>
          </a:prstGeom>
          <a:noFill/>
        </p:spPr>
        <p:txBody>
          <a:bodyPr wrap="square" rtlCol="0">
            <a:spAutoFit/>
          </a:bodyPr>
          <a:lstStyle/>
          <a:p>
            <a:pPr algn="just" rtl="1"/>
            <a:r>
              <a:rPr lang="ar-SA" b="1" dirty="0"/>
              <a:t>در بعضی از این شرکت ها میزان تقاضا بشدت رو به افزایش می باشددر حالیکه در دیگران این حجم از درخواست ها به شکل مقطعی رخ میدهدو همیشه قابل مشاهده نیست.بسیاری از عوامل در این فرآیند دخیل بوده که ازجمله ظرفیت تولید و جنگ قدرت برسر قیمتها به گونه ای که در بعضی موارد درخواست و به تبع آن قیمتها افزایش می یابند</a:t>
            </a:r>
            <a:endParaRPr lang="en-US" dirty="0"/>
          </a:p>
        </p:txBody>
      </p:sp>
    </p:spTree>
    <p:extLst>
      <p:ext uri="{BB962C8B-B14F-4D97-AF65-F5344CB8AC3E}">
        <p14:creationId xmlns:p14="http://schemas.microsoft.com/office/powerpoint/2010/main" xmlns="" val="1050689868"/>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alpha val="62000"/>
          </a:schemeClr>
        </a:solidFill>
        <a:effectLst/>
      </p:bgPr>
    </p:bg>
    <p:spTree>
      <p:nvGrpSpPr>
        <p:cNvPr id="1" name=""/>
        <p:cNvGrpSpPr/>
        <p:nvPr/>
      </p:nvGrpSpPr>
      <p:grpSpPr>
        <a:xfrm>
          <a:off x="0" y="0"/>
          <a:ext cx="0" cy="0"/>
          <a:chOff x="0" y="0"/>
          <a:chExt cx="0" cy="0"/>
        </a:xfrm>
      </p:grpSpPr>
      <p:sp>
        <p:nvSpPr>
          <p:cNvPr id="4" name="TextBox 3"/>
          <p:cNvSpPr txBox="1"/>
          <p:nvPr/>
        </p:nvSpPr>
        <p:spPr>
          <a:xfrm>
            <a:off x="323528" y="332656"/>
            <a:ext cx="8424936" cy="1015663"/>
          </a:xfrm>
          <a:prstGeom prst="rect">
            <a:avLst/>
          </a:prstGeom>
          <a:noFill/>
        </p:spPr>
        <p:txBody>
          <a:bodyPr wrap="square" rtlCol="0">
            <a:spAutoFit/>
          </a:bodyPr>
          <a:lstStyle/>
          <a:p>
            <a:r>
              <a:rPr lang="en-US" sz="2000" b="1" dirty="0"/>
              <a:t>In some, technological change might be  </a:t>
            </a:r>
            <a:r>
              <a:rPr lang="en-US" sz="2000" b="1" dirty="0" smtClean="0"/>
              <a:t>revolutionizing (</a:t>
            </a:r>
            <a:r>
              <a:rPr lang="en-US" sz="2000" b="1" dirty="0"/>
              <a:t>transfer to change some thing completely=</a:t>
            </a:r>
            <a:r>
              <a:rPr lang="fa-IR" sz="2000" b="1" dirty="0"/>
              <a:t>تغییرات اساسی دادن</a:t>
            </a:r>
            <a:r>
              <a:rPr lang="en-US" sz="2000" b="1" dirty="0"/>
              <a:t>) competition. </a:t>
            </a:r>
            <a:endParaRPr lang="en-US" sz="2000" dirty="0"/>
          </a:p>
          <a:p>
            <a:endParaRPr lang="en-US" sz="2000" dirty="0"/>
          </a:p>
        </p:txBody>
      </p:sp>
      <p:sp>
        <p:nvSpPr>
          <p:cNvPr id="5" name="TextBox 4"/>
          <p:cNvSpPr txBox="1"/>
          <p:nvPr/>
        </p:nvSpPr>
        <p:spPr>
          <a:xfrm>
            <a:off x="179512" y="1124744"/>
            <a:ext cx="8424936" cy="707886"/>
          </a:xfrm>
          <a:prstGeom prst="rect">
            <a:avLst/>
          </a:prstGeom>
          <a:noFill/>
        </p:spPr>
        <p:txBody>
          <a:bodyPr wrap="square" rtlCol="0">
            <a:spAutoFit/>
          </a:bodyPr>
          <a:lstStyle/>
          <a:p>
            <a:pPr algn="r" rtl="1"/>
            <a:r>
              <a:rPr lang="ar-SA" sz="2000" b="1" dirty="0"/>
              <a:t>در بعضی شرکت های دیگر؛ تحولات فن آوری و شیوه های تولید ممکن است بسیار تعیین کننده باشد</a:t>
            </a:r>
            <a:endParaRPr lang="en-US" sz="2000" dirty="0"/>
          </a:p>
        </p:txBody>
      </p:sp>
      <p:sp>
        <p:nvSpPr>
          <p:cNvPr id="6" name="TextBox 5"/>
          <p:cNvSpPr txBox="1"/>
          <p:nvPr/>
        </p:nvSpPr>
        <p:spPr>
          <a:xfrm>
            <a:off x="3331671" y="2060848"/>
            <a:ext cx="5423420" cy="1015663"/>
          </a:xfrm>
          <a:prstGeom prst="rect">
            <a:avLst/>
          </a:prstGeom>
          <a:noFill/>
        </p:spPr>
        <p:txBody>
          <a:bodyPr wrap="square" rtlCol="0">
            <a:spAutoFit/>
          </a:bodyPr>
          <a:lstStyle/>
          <a:p>
            <a:r>
              <a:rPr lang="en-US" sz="2000" b="1" dirty="0"/>
              <a:t>Others might be characterized by a  lack(inactivity=</a:t>
            </a:r>
            <a:r>
              <a:rPr lang="fa-IR" sz="2000" b="1" dirty="0"/>
              <a:t>رکود</a:t>
            </a:r>
            <a:r>
              <a:rPr lang="en-US" sz="2000" b="1" dirty="0"/>
              <a:t>)  of technological change.</a:t>
            </a:r>
            <a:endParaRPr lang="en-US" sz="2000" dirty="0"/>
          </a:p>
          <a:p>
            <a:endParaRPr lang="en-US" sz="2000" dirty="0"/>
          </a:p>
        </p:txBody>
      </p:sp>
      <p:sp>
        <p:nvSpPr>
          <p:cNvPr id="7" name="TextBox 6"/>
          <p:cNvSpPr txBox="1"/>
          <p:nvPr/>
        </p:nvSpPr>
        <p:spPr>
          <a:xfrm>
            <a:off x="3419872" y="2924944"/>
            <a:ext cx="5328592" cy="707886"/>
          </a:xfrm>
          <a:prstGeom prst="rect">
            <a:avLst/>
          </a:prstGeom>
          <a:noFill/>
        </p:spPr>
        <p:txBody>
          <a:bodyPr wrap="square" rtlCol="0">
            <a:spAutoFit/>
          </a:bodyPr>
          <a:lstStyle/>
          <a:p>
            <a:pPr algn="r" rtl="1"/>
            <a:r>
              <a:rPr lang="ar-SA" sz="2000" b="1" dirty="0"/>
              <a:t>در حالیکه رکود در نوآوری های تکنولوژی نتایج ناامیدکننده ای رامتوجه شرکت های تولیدی میکند.</a:t>
            </a:r>
            <a:endParaRPr lang="en-US" sz="2000" dirty="0"/>
          </a:p>
        </p:txBody>
      </p:sp>
      <p:sp>
        <p:nvSpPr>
          <p:cNvPr id="8" name="TextBox 7"/>
          <p:cNvSpPr txBox="1"/>
          <p:nvPr/>
        </p:nvSpPr>
        <p:spPr>
          <a:xfrm>
            <a:off x="179512" y="4149080"/>
            <a:ext cx="8568952" cy="2123658"/>
          </a:xfrm>
          <a:prstGeom prst="rect">
            <a:avLst/>
          </a:prstGeom>
          <a:noFill/>
        </p:spPr>
        <p:txBody>
          <a:bodyPr wrap="square" rtlCol="0">
            <a:spAutoFit/>
          </a:bodyPr>
          <a:lstStyle/>
          <a:p>
            <a:r>
              <a:rPr lang="en-US" sz="2200" b="1" dirty="0"/>
              <a:t>In some industries, high profitability among </a:t>
            </a:r>
            <a:r>
              <a:rPr lang="en-US" sz="2200" b="1" dirty="0" smtClean="0"/>
              <a:t>incumbent (</a:t>
            </a:r>
            <a:r>
              <a:rPr lang="en-US" sz="2200" b="1" dirty="0"/>
              <a:t>necessary=</a:t>
            </a:r>
            <a:r>
              <a:rPr lang="fa-IR" sz="2200" b="1" dirty="0"/>
              <a:t>لازم</a:t>
            </a:r>
            <a:r>
              <a:rPr lang="en-US" sz="2200" b="1" dirty="0"/>
              <a:t>) companies might induce(create=</a:t>
            </a:r>
            <a:r>
              <a:rPr lang="fa-IR" sz="2200" b="1" dirty="0"/>
              <a:t>بوجود آمدن</a:t>
            </a:r>
            <a:r>
              <a:rPr lang="en-US" sz="2200" b="1" dirty="0"/>
              <a:t>) new companies to enter the industry, and these new entrants might depress prices and profits in the industry. </a:t>
            </a:r>
            <a:endParaRPr lang="en-US" sz="2200" dirty="0"/>
          </a:p>
          <a:p>
            <a:pPr algn="r" rtl="1"/>
            <a:r>
              <a:rPr lang="ar-SA" sz="2200" b="1" dirty="0"/>
              <a:t>در بعضی از حوزه های صنعت سودآوری بالا سبب میشود تا شاهد ظهور شرکت های جدیدتر بوده و این پدیده خود منجر به تغییر قیمت و میزان سوددهی یک شرکت گردد</a:t>
            </a:r>
            <a:endParaRPr lang="en-US" sz="2200" dirty="0"/>
          </a:p>
        </p:txBody>
      </p:sp>
      <p:pic>
        <p:nvPicPr>
          <p:cNvPr id="9" name="Picture 8"/>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00034" y="1564564"/>
            <a:ext cx="2857500" cy="24359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938779928"/>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childTnLst>
                          </p:cTn>
                        </p:par>
                        <p:par>
                          <p:cTn id="14" fill="hold">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par>
                          <p:cTn id="18" fill="hold">
                            <p:stCondLst>
                              <p:cond delay="2000"/>
                            </p:stCondLst>
                            <p:childTnLst>
                              <p:par>
                                <p:cTn id="19" presetID="14" presetClass="entr" presetSubtype="1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randombar(horizontal)">
                                      <p:cBhvr>
                                        <p:cTn id="21" dur="500"/>
                                        <p:tgtEl>
                                          <p:spTgt spid="7"/>
                                        </p:tgtEl>
                                      </p:cBhvr>
                                    </p:animEffect>
                                  </p:childTnLst>
                                </p:cTn>
                              </p:par>
                            </p:childTnLst>
                          </p:cTn>
                        </p:par>
                        <p:par>
                          <p:cTn id="22" fill="hold">
                            <p:stCondLst>
                              <p:cond delay="2500"/>
                            </p:stCondLst>
                            <p:childTnLst>
                              <p:par>
                                <p:cTn id="23" presetID="14" presetClass="entr" presetSubtype="1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randombar(horizont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BFD87">
            <a:alpha val="73000"/>
          </a:srgbClr>
        </a:solidFill>
        <a:effectLst/>
      </p:bgPr>
    </p:bg>
    <p:spTree>
      <p:nvGrpSpPr>
        <p:cNvPr id="1" name=""/>
        <p:cNvGrpSpPr/>
        <p:nvPr/>
      </p:nvGrpSpPr>
      <p:grpSpPr>
        <a:xfrm>
          <a:off x="0" y="0"/>
          <a:ext cx="0" cy="0"/>
          <a:chOff x="0" y="0"/>
          <a:chExt cx="0" cy="0"/>
        </a:xfrm>
      </p:grpSpPr>
      <p:sp>
        <p:nvSpPr>
          <p:cNvPr id="2" name="TextBox 1"/>
          <p:cNvSpPr txBox="1"/>
          <p:nvPr/>
        </p:nvSpPr>
        <p:spPr>
          <a:xfrm>
            <a:off x="539552" y="332656"/>
            <a:ext cx="7920880" cy="1323439"/>
          </a:xfrm>
          <a:prstGeom prst="rect">
            <a:avLst/>
          </a:prstGeom>
          <a:noFill/>
        </p:spPr>
        <p:txBody>
          <a:bodyPr wrap="square" rtlCol="0">
            <a:spAutoFit/>
          </a:bodyPr>
          <a:lstStyle/>
          <a:p>
            <a:r>
              <a:rPr lang="en-US" sz="2000" b="1" dirty="0"/>
              <a:t>In other industries, new entry might be difficult, and periods(time= </a:t>
            </a:r>
            <a:r>
              <a:rPr lang="fa-IR" sz="2000" b="1" dirty="0"/>
              <a:t>زمان</a:t>
            </a:r>
            <a:r>
              <a:rPr lang="en-US" sz="2000" b="1" dirty="0"/>
              <a:t>) of high profitability might </a:t>
            </a:r>
            <a:r>
              <a:rPr lang="en-US" sz="2000" b="1" dirty="0" smtClean="0"/>
              <a:t>persist for (</a:t>
            </a:r>
            <a:r>
              <a:rPr lang="en-US" sz="2000" b="1" dirty="0" smtClean="0">
                <a:solidFill>
                  <a:srgbClr val="FF0000"/>
                </a:solidFill>
              </a:rPr>
              <a:t>insist on) </a:t>
            </a:r>
            <a:r>
              <a:rPr lang="en-US" sz="2000" b="1" dirty="0"/>
              <a:t>a considerable time.</a:t>
            </a:r>
            <a:endParaRPr lang="en-US" sz="2000" dirty="0"/>
          </a:p>
          <a:p>
            <a:pPr algn="r" rtl="1"/>
            <a:r>
              <a:rPr lang="ar-SA" sz="2000" b="1" dirty="0"/>
              <a:t>در حوزه های صنعتی دیگر گاهی ورود به عرصه رقابت بسیار دشوار است و رسیدن به نقطه اوج در موضوع سودآوری ممکن است زمان طولانی را در برگیرد</a:t>
            </a:r>
            <a:endParaRPr lang="en-US" sz="2000" dirty="0"/>
          </a:p>
        </p:txBody>
      </p:sp>
      <p:sp>
        <p:nvSpPr>
          <p:cNvPr id="3" name="TextBox 2"/>
          <p:cNvSpPr txBox="1"/>
          <p:nvPr/>
        </p:nvSpPr>
        <p:spPr>
          <a:xfrm>
            <a:off x="539552" y="1941800"/>
            <a:ext cx="8280920" cy="1631216"/>
          </a:xfrm>
          <a:prstGeom prst="rect">
            <a:avLst/>
          </a:prstGeom>
          <a:noFill/>
        </p:spPr>
        <p:txBody>
          <a:bodyPr wrap="square" rtlCol="0">
            <a:spAutoFit/>
          </a:bodyPr>
          <a:lstStyle/>
          <a:p>
            <a:r>
              <a:rPr lang="en-US" sz="2000" b="1" dirty="0"/>
              <a:t>Thus, the average profitability is higher in some industries and lower in other industries because competitive conditions vary from industry to industry.</a:t>
            </a:r>
            <a:endParaRPr lang="en-US" sz="2000" dirty="0"/>
          </a:p>
          <a:p>
            <a:pPr algn="r" rtl="1"/>
            <a:r>
              <a:rPr lang="ar-SA" sz="2000" b="1" dirty="0"/>
              <a:t>بنابراین سوددهی قابل قبول یا میانگین سودآوری در بعضی از حوزه های صنعتی گاهی بالاتر بوده و گاهی نیز پایین تر است زیرا شرایط رقابت از یک نوع تولید به تولید دیگر متفاوت است</a:t>
            </a:r>
            <a:endParaRPr lang="en-US" sz="2000" dirty="0"/>
          </a:p>
        </p:txBody>
      </p:sp>
      <p:sp>
        <p:nvSpPr>
          <p:cNvPr id="4" name="TextBox 3"/>
          <p:cNvSpPr txBox="1"/>
          <p:nvPr/>
        </p:nvSpPr>
        <p:spPr>
          <a:xfrm>
            <a:off x="323528" y="4133398"/>
            <a:ext cx="8280920" cy="1938992"/>
          </a:xfrm>
          <a:prstGeom prst="rect">
            <a:avLst/>
          </a:prstGeom>
          <a:noFill/>
        </p:spPr>
        <p:txBody>
          <a:bodyPr wrap="square" rtlCol="0">
            <a:spAutoFit/>
          </a:bodyPr>
          <a:lstStyle/>
          <a:p>
            <a:r>
              <a:rPr lang="en-US" sz="2000" b="1" dirty="0">
                <a:solidFill>
                  <a:srgbClr val="FF0000"/>
                </a:solidFill>
              </a:rPr>
              <a:t>Competitive Advantage</a:t>
            </a:r>
            <a:endParaRPr lang="en-US" sz="2000" dirty="0">
              <a:solidFill>
                <a:srgbClr val="FF0000"/>
              </a:solidFill>
            </a:endParaRPr>
          </a:p>
          <a:p>
            <a:pPr algn="r" rtl="1"/>
            <a:r>
              <a:rPr lang="ar-SA" sz="2000" b="1" dirty="0">
                <a:solidFill>
                  <a:srgbClr val="FF0000"/>
                </a:solidFill>
              </a:rPr>
              <a:t>تعریف برتری رقابتی:</a:t>
            </a:r>
            <a:endParaRPr lang="en-US" sz="2400" dirty="0">
              <a:solidFill>
                <a:srgbClr val="FF0000"/>
              </a:solidFill>
            </a:endParaRPr>
          </a:p>
          <a:p>
            <a:r>
              <a:rPr lang="en-US" sz="2000" b="1" dirty="0"/>
              <a:t>The advantage over rivals achieved when a company’s profitability is greater than the average profitability of all firms in its industry.</a:t>
            </a:r>
            <a:endParaRPr lang="en-US" sz="2000" dirty="0"/>
          </a:p>
          <a:p>
            <a:pPr algn="r" rtl="1"/>
            <a:r>
              <a:rPr lang="ar-SA" sz="2000" b="1" dirty="0"/>
              <a:t>به برتری یک موسسه در مقابل رقبای آن گفته میشود؛ دراین حالت سودآوری شرکت مذکور بالاتر از میانگین سوددهی دیگر شرکت ها در یک صنعت خاص می باشد</a:t>
            </a:r>
            <a:endParaRPr lang="en-US" sz="2000" dirty="0"/>
          </a:p>
        </p:txBody>
      </p:sp>
    </p:spTree>
    <p:extLst>
      <p:ext uri="{BB962C8B-B14F-4D97-AF65-F5344CB8AC3E}">
        <p14:creationId xmlns:p14="http://schemas.microsoft.com/office/powerpoint/2010/main" xmlns="" val="4099498085"/>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TextBox 2"/>
          <p:cNvSpPr txBox="1"/>
          <p:nvPr/>
        </p:nvSpPr>
        <p:spPr>
          <a:xfrm>
            <a:off x="323528" y="3524815"/>
            <a:ext cx="8424936" cy="1200329"/>
          </a:xfrm>
          <a:prstGeom prst="rect">
            <a:avLst/>
          </a:prstGeom>
          <a:noFill/>
        </p:spPr>
        <p:txBody>
          <a:bodyPr wrap="square" rtlCol="0">
            <a:spAutoFit/>
          </a:bodyPr>
          <a:lstStyle/>
          <a:p>
            <a:r>
              <a:rPr lang="en-US" b="1" dirty="0"/>
              <a:t> It is individual managers who must take responsibility for formulating strategies to attain(achieve=</a:t>
            </a:r>
            <a:r>
              <a:rPr lang="fa-IR" b="1" dirty="0"/>
              <a:t>رسیدن</a:t>
            </a:r>
            <a:r>
              <a:rPr lang="en-US" b="1" dirty="0"/>
              <a:t>) a competitive advantage and putting those strategies into effect.</a:t>
            </a:r>
            <a:endParaRPr lang="en-US" dirty="0"/>
          </a:p>
          <a:p>
            <a:pPr algn="r" rtl="1"/>
            <a:r>
              <a:rPr lang="ar-SA" b="1" dirty="0"/>
              <a:t>این مدیران هستند که باید وظیفه تدوین استراتژی ها را بمنظور حفظ برتری رقابتی یک شرکت برعهده داشته و آن استراتژی را عملیاتی میکنند</a:t>
            </a:r>
            <a:endParaRPr lang="en-US" dirty="0"/>
          </a:p>
        </p:txBody>
      </p:sp>
      <p:sp>
        <p:nvSpPr>
          <p:cNvPr id="4" name="TextBox 3"/>
          <p:cNvSpPr txBox="1"/>
          <p:nvPr/>
        </p:nvSpPr>
        <p:spPr>
          <a:xfrm>
            <a:off x="4535996" y="4870901"/>
            <a:ext cx="4068452" cy="1323439"/>
          </a:xfrm>
          <a:prstGeom prst="rect">
            <a:avLst/>
          </a:prstGeom>
          <a:noFill/>
        </p:spPr>
        <p:txBody>
          <a:bodyPr wrap="square" rtlCol="0">
            <a:spAutoFit/>
          </a:bodyPr>
          <a:lstStyle/>
          <a:p>
            <a:r>
              <a:rPr lang="en-US" sz="2000" b="1" dirty="0"/>
              <a:t>They must lead the strategy- making process. </a:t>
            </a:r>
            <a:endParaRPr lang="en-US" sz="2000" dirty="0"/>
          </a:p>
          <a:p>
            <a:pPr algn="r" rtl="1"/>
            <a:r>
              <a:rPr lang="ar-SA" sz="2000" b="1" dirty="0"/>
              <a:t>مدیران نقش راهنما و سکان هدایت یک شرکت را ایفا میکنند</a:t>
            </a:r>
            <a:endParaRPr lang="en-US" sz="2000" dirty="0"/>
          </a:p>
        </p:txBody>
      </p:sp>
      <p:sp>
        <p:nvSpPr>
          <p:cNvPr id="7" name="TextBox 6"/>
          <p:cNvSpPr txBox="1"/>
          <p:nvPr/>
        </p:nvSpPr>
        <p:spPr>
          <a:xfrm>
            <a:off x="247626" y="332656"/>
            <a:ext cx="8280920" cy="1754326"/>
          </a:xfrm>
          <a:prstGeom prst="rect">
            <a:avLst/>
          </a:prstGeom>
          <a:noFill/>
        </p:spPr>
        <p:txBody>
          <a:bodyPr wrap="square" rtlCol="0">
            <a:spAutoFit/>
          </a:bodyPr>
          <a:lstStyle/>
          <a:p>
            <a:r>
              <a:rPr lang="en-US" b="1" dirty="0">
                <a:solidFill>
                  <a:srgbClr val="C00000"/>
                </a:solidFill>
              </a:rPr>
              <a:t>Sustained Competitive Advantage</a:t>
            </a:r>
            <a:endParaRPr lang="en-US" dirty="0">
              <a:solidFill>
                <a:srgbClr val="C00000"/>
              </a:solidFill>
            </a:endParaRPr>
          </a:p>
          <a:p>
            <a:pPr algn="r" rtl="1"/>
            <a:r>
              <a:rPr lang="ar-SA" b="1" dirty="0">
                <a:solidFill>
                  <a:srgbClr val="C00000"/>
                </a:solidFill>
              </a:rPr>
              <a:t>رقابت پایدار:</a:t>
            </a:r>
            <a:endParaRPr lang="en-US" dirty="0">
              <a:solidFill>
                <a:srgbClr val="C00000"/>
              </a:solidFill>
            </a:endParaRPr>
          </a:p>
          <a:p>
            <a:r>
              <a:rPr lang="en-US" b="1" dirty="0"/>
              <a:t>The competitive advantage achieved when a company is able maintain(continue=</a:t>
            </a:r>
            <a:r>
              <a:rPr lang="fa-IR" b="1" dirty="0"/>
              <a:t>ادامه دادن</a:t>
            </a:r>
            <a:r>
              <a:rPr lang="en-US" b="1" dirty="0"/>
              <a:t>) above- average profitability for a number of years</a:t>
            </a:r>
            <a:endParaRPr lang="en-US" dirty="0"/>
          </a:p>
          <a:p>
            <a:pPr algn="r" rtl="1"/>
            <a:r>
              <a:rPr lang="ar-SA" b="1" dirty="0"/>
              <a:t>به آن نوع رقابت و برتری گفته میشود که یک شرکت تولیدی در حوزه های خاص از تولید بردیگرشرکت ها بدست آورد و سالها بطول می انجامد</a:t>
            </a:r>
            <a:endParaRPr lang="en-US" dirty="0"/>
          </a:p>
        </p:txBody>
      </p:sp>
      <p:sp>
        <p:nvSpPr>
          <p:cNvPr id="8" name="TextBox 7"/>
          <p:cNvSpPr txBox="1"/>
          <p:nvPr/>
        </p:nvSpPr>
        <p:spPr>
          <a:xfrm>
            <a:off x="251520" y="2156663"/>
            <a:ext cx="8424936" cy="1200329"/>
          </a:xfrm>
          <a:prstGeom prst="rect">
            <a:avLst/>
          </a:prstGeom>
          <a:noFill/>
        </p:spPr>
        <p:txBody>
          <a:bodyPr wrap="square" rtlCol="0">
            <a:spAutoFit/>
          </a:bodyPr>
          <a:lstStyle/>
          <a:p>
            <a:r>
              <a:rPr lang="en-US" b="1" dirty="0"/>
              <a:t>Strategic Managers</a:t>
            </a:r>
            <a:endParaRPr lang="en-US" dirty="0"/>
          </a:p>
          <a:p>
            <a:pPr algn="r" rtl="1"/>
            <a:r>
              <a:rPr lang="ar-SA" b="1" dirty="0"/>
              <a:t>مدیران عامل(ارائه دهنده استراتژی های یک شرکت)</a:t>
            </a:r>
            <a:endParaRPr lang="en-US" dirty="0"/>
          </a:p>
          <a:p>
            <a:r>
              <a:rPr lang="en-US" b="1" dirty="0"/>
              <a:t>Managers are the lynch pin(axis=</a:t>
            </a:r>
            <a:r>
              <a:rPr lang="fa-IR" b="1" dirty="0"/>
              <a:t>محور</a:t>
            </a:r>
            <a:r>
              <a:rPr lang="en-US" b="1" dirty="0"/>
              <a:t>) in the strategy- making process.</a:t>
            </a:r>
            <a:endParaRPr lang="en-US" dirty="0"/>
          </a:p>
          <a:p>
            <a:pPr algn="r" rtl="1"/>
            <a:r>
              <a:rPr lang="ar-SA" b="1" dirty="0"/>
              <a:t>مدیران محور تحولات و تصمیم گیرنده درزمینه ارائه شیوه های عملیاتی یک شرکت محسوب میشوند</a:t>
            </a: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9552" y="4469641"/>
            <a:ext cx="3600400" cy="2257425"/>
          </a:xfrm>
          <a:prstGeom prst="rect">
            <a:avLst/>
          </a:prstGeom>
          <a:ln>
            <a:noFill/>
          </a:ln>
          <a:effectLst>
            <a:softEdge rad="112500"/>
          </a:effectLst>
        </p:spPr>
      </p:pic>
    </p:spTree>
    <p:extLst>
      <p:ext uri="{BB962C8B-B14F-4D97-AF65-F5344CB8AC3E}">
        <p14:creationId xmlns:p14="http://schemas.microsoft.com/office/powerpoint/2010/main" xmlns="" val="3540465672"/>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heel(1)">
                                      <p:cBhvr>
                                        <p:cTn id="10" dur="2000"/>
                                        <p:tgtEl>
                                          <p:spTgt spid="8"/>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heel(1)">
                                      <p:cBhvr>
                                        <p:cTn id="13" dur="2000"/>
                                        <p:tgtEl>
                                          <p:spTgt spid="3"/>
                                        </p:tgtEl>
                                      </p:cBhvr>
                                    </p:animEffect>
                                  </p:childTnLst>
                                </p:cTn>
                              </p:par>
                              <p:par>
                                <p:cTn id="14" presetID="21" presetClass="entr" presetSubtype="1"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heel(1)">
                                      <p:cBhvr>
                                        <p:cTn id="16" dur="2000"/>
                                        <p:tgtEl>
                                          <p:spTgt spid="9"/>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heel(1)">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348" y="3845366"/>
            <a:ext cx="7247620" cy="1815882"/>
          </a:xfrm>
          <a:prstGeom prst="rect">
            <a:avLst/>
          </a:prstGeom>
          <a:noFill/>
        </p:spPr>
        <p:txBody>
          <a:bodyPr wrap="square" rtlCol="0">
            <a:spAutoFit/>
          </a:bodyPr>
          <a:lstStyle/>
          <a:p>
            <a:r>
              <a:rPr lang="en-US" sz="2400" b="1" dirty="0"/>
              <a:t>Later in the chapter we discuss strategic leadership, which is how managers can effectively lead the strategy- making process</a:t>
            </a:r>
            <a:endParaRPr lang="en-US" sz="2400" dirty="0"/>
          </a:p>
          <a:p>
            <a:pPr algn="r" rtl="1"/>
            <a:r>
              <a:rPr lang="ar-SA" sz="2000" b="1" dirty="0"/>
              <a:t>در بخش های بعدی به شیوه های مدیریتی که در آن به چگونگی تصمیم گیری و اعمال قدرت و نظارت پرداخته مشود سخن خواهیم گفت</a:t>
            </a:r>
            <a:endParaRPr lang="en-US" sz="2000" dirty="0"/>
          </a:p>
        </p:txBody>
      </p:sp>
      <p:sp>
        <p:nvSpPr>
          <p:cNvPr id="5" name="TextBox 4"/>
          <p:cNvSpPr txBox="1"/>
          <p:nvPr/>
        </p:nvSpPr>
        <p:spPr>
          <a:xfrm>
            <a:off x="755576" y="533871"/>
            <a:ext cx="7128792" cy="923330"/>
          </a:xfrm>
          <a:prstGeom prst="rect">
            <a:avLst/>
          </a:prstGeom>
          <a:noFill/>
        </p:spPr>
        <p:txBody>
          <a:bodyPr wrap="square" rtlCol="0">
            <a:spAutoFit/>
          </a:bodyPr>
          <a:lstStyle/>
          <a:p>
            <a:r>
              <a:rPr lang="en-US" b="1" dirty="0"/>
              <a:t>Here we look at the strategic roles of different managers.</a:t>
            </a:r>
            <a:endParaRPr lang="en-US" dirty="0"/>
          </a:p>
          <a:p>
            <a:pPr algn="r" rtl="1"/>
            <a:r>
              <a:rPr lang="ar-SA" b="1" dirty="0"/>
              <a:t>در این قسمت به نقش های تاثیرگذار یک مدیر میپردازیم:</a:t>
            </a:r>
            <a:endParaRPr lang="en-US" dirty="0"/>
          </a:p>
          <a:p>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55576" y="1268760"/>
            <a:ext cx="6984776" cy="257660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xmlns="" val="660019494"/>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down)">
                                      <p:cBhvr>
                                        <p:cTn id="24" dur="580">
                                          <p:stCondLst>
                                            <p:cond delay="0"/>
                                          </p:stCondLst>
                                        </p:cTn>
                                        <p:tgtEl>
                                          <p:spTgt spid="6"/>
                                        </p:tgtEl>
                                      </p:cBhvr>
                                    </p:animEffect>
                                    <p:anim calcmode="lin" valueType="num">
                                      <p:cBhvr>
                                        <p:cTn id="2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0" dur="26">
                                          <p:stCondLst>
                                            <p:cond delay="650"/>
                                          </p:stCondLst>
                                        </p:cTn>
                                        <p:tgtEl>
                                          <p:spTgt spid="6"/>
                                        </p:tgtEl>
                                      </p:cBhvr>
                                      <p:to x="100000" y="60000"/>
                                    </p:animScale>
                                    <p:animScale>
                                      <p:cBhvr>
                                        <p:cTn id="31" dur="166" decel="50000">
                                          <p:stCondLst>
                                            <p:cond delay="676"/>
                                          </p:stCondLst>
                                        </p:cTn>
                                        <p:tgtEl>
                                          <p:spTgt spid="6"/>
                                        </p:tgtEl>
                                      </p:cBhvr>
                                      <p:to x="100000" y="100000"/>
                                    </p:animScale>
                                    <p:animScale>
                                      <p:cBhvr>
                                        <p:cTn id="32" dur="26">
                                          <p:stCondLst>
                                            <p:cond delay="1312"/>
                                          </p:stCondLst>
                                        </p:cTn>
                                        <p:tgtEl>
                                          <p:spTgt spid="6"/>
                                        </p:tgtEl>
                                      </p:cBhvr>
                                      <p:to x="100000" y="80000"/>
                                    </p:animScale>
                                    <p:animScale>
                                      <p:cBhvr>
                                        <p:cTn id="33" dur="166" decel="50000">
                                          <p:stCondLst>
                                            <p:cond delay="1338"/>
                                          </p:stCondLst>
                                        </p:cTn>
                                        <p:tgtEl>
                                          <p:spTgt spid="6"/>
                                        </p:tgtEl>
                                      </p:cBhvr>
                                      <p:to x="100000" y="100000"/>
                                    </p:animScale>
                                    <p:animScale>
                                      <p:cBhvr>
                                        <p:cTn id="34" dur="26">
                                          <p:stCondLst>
                                            <p:cond delay="1642"/>
                                          </p:stCondLst>
                                        </p:cTn>
                                        <p:tgtEl>
                                          <p:spTgt spid="6"/>
                                        </p:tgtEl>
                                      </p:cBhvr>
                                      <p:to x="100000" y="90000"/>
                                    </p:animScale>
                                    <p:animScale>
                                      <p:cBhvr>
                                        <p:cTn id="35" dur="166" decel="50000">
                                          <p:stCondLst>
                                            <p:cond delay="1668"/>
                                          </p:stCondLst>
                                        </p:cTn>
                                        <p:tgtEl>
                                          <p:spTgt spid="6"/>
                                        </p:tgtEl>
                                      </p:cBhvr>
                                      <p:to x="100000" y="100000"/>
                                    </p:animScale>
                                    <p:animScale>
                                      <p:cBhvr>
                                        <p:cTn id="36" dur="26">
                                          <p:stCondLst>
                                            <p:cond delay="1808"/>
                                          </p:stCondLst>
                                        </p:cTn>
                                        <p:tgtEl>
                                          <p:spTgt spid="6"/>
                                        </p:tgtEl>
                                      </p:cBhvr>
                                      <p:to x="100000" y="95000"/>
                                    </p:animScale>
                                    <p:animScale>
                                      <p:cBhvr>
                                        <p:cTn id="37" dur="166" decel="50000">
                                          <p:stCondLst>
                                            <p:cond delay="1834"/>
                                          </p:stCondLst>
                                        </p:cTn>
                                        <p:tgtEl>
                                          <p:spTgt spid="6"/>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down)">
                                      <p:cBhvr>
                                        <p:cTn id="41" dur="580">
                                          <p:stCondLst>
                                            <p:cond delay="0"/>
                                          </p:stCondLst>
                                        </p:cTn>
                                        <p:tgtEl>
                                          <p:spTgt spid="3"/>
                                        </p:tgtEl>
                                      </p:cBhvr>
                                    </p:animEffect>
                                    <p:anim calcmode="lin" valueType="num">
                                      <p:cBhvr>
                                        <p:cTn id="42"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gtEl>
                                      </p:cBhvr>
                                      <p:to x="100000" y="60000"/>
                                    </p:animScale>
                                    <p:animScale>
                                      <p:cBhvr>
                                        <p:cTn id="48" dur="166" decel="50000">
                                          <p:stCondLst>
                                            <p:cond delay="676"/>
                                          </p:stCondLst>
                                        </p:cTn>
                                        <p:tgtEl>
                                          <p:spTgt spid="3"/>
                                        </p:tgtEl>
                                      </p:cBhvr>
                                      <p:to x="100000" y="100000"/>
                                    </p:animScale>
                                    <p:animScale>
                                      <p:cBhvr>
                                        <p:cTn id="49" dur="26">
                                          <p:stCondLst>
                                            <p:cond delay="1312"/>
                                          </p:stCondLst>
                                        </p:cTn>
                                        <p:tgtEl>
                                          <p:spTgt spid="3"/>
                                        </p:tgtEl>
                                      </p:cBhvr>
                                      <p:to x="100000" y="80000"/>
                                    </p:animScale>
                                    <p:animScale>
                                      <p:cBhvr>
                                        <p:cTn id="50" dur="166" decel="50000">
                                          <p:stCondLst>
                                            <p:cond delay="1338"/>
                                          </p:stCondLst>
                                        </p:cTn>
                                        <p:tgtEl>
                                          <p:spTgt spid="3"/>
                                        </p:tgtEl>
                                      </p:cBhvr>
                                      <p:to x="100000" y="100000"/>
                                    </p:animScale>
                                    <p:animScale>
                                      <p:cBhvr>
                                        <p:cTn id="51" dur="26">
                                          <p:stCondLst>
                                            <p:cond delay="1642"/>
                                          </p:stCondLst>
                                        </p:cTn>
                                        <p:tgtEl>
                                          <p:spTgt spid="3"/>
                                        </p:tgtEl>
                                      </p:cBhvr>
                                      <p:to x="100000" y="90000"/>
                                    </p:animScale>
                                    <p:animScale>
                                      <p:cBhvr>
                                        <p:cTn id="52" dur="166" decel="50000">
                                          <p:stCondLst>
                                            <p:cond delay="1668"/>
                                          </p:stCondLst>
                                        </p:cTn>
                                        <p:tgtEl>
                                          <p:spTgt spid="3"/>
                                        </p:tgtEl>
                                      </p:cBhvr>
                                      <p:to x="100000" y="100000"/>
                                    </p:animScale>
                                    <p:animScale>
                                      <p:cBhvr>
                                        <p:cTn id="53" dur="26">
                                          <p:stCondLst>
                                            <p:cond delay="1808"/>
                                          </p:stCondLst>
                                        </p:cTn>
                                        <p:tgtEl>
                                          <p:spTgt spid="3"/>
                                        </p:tgtEl>
                                      </p:cBhvr>
                                      <p:to x="100000" y="95000"/>
                                    </p:animScale>
                                    <p:animScale>
                                      <p:cBhvr>
                                        <p:cTn id="54"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C66FF">
            <a:alpha val="43000"/>
          </a:srgbClr>
        </a:solidFill>
        <a:effectLst/>
      </p:bgPr>
    </p:bg>
    <p:spTree>
      <p:nvGrpSpPr>
        <p:cNvPr id="1" name=""/>
        <p:cNvGrpSpPr/>
        <p:nvPr/>
      </p:nvGrpSpPr>
      <p:grpSpPr>
        <a:xfrm>
          <a:off x="0" y="0"/>
          <a:ext cx="0" cy="0"/>
          <a:chOff x="0" y="0"/>
          <a:chExt cx="0" cy="0"/>
        </a:xfrm>
      </p:grpSpPr>
      <p:sp>
        <p:nvSpPr>
          <p:cNvPr id="2" name="TextBox 1"/>
          <p:cNvSpPr txBox="1"/>
          <p:nvPr/>
        </p:nvSpPr>
        <p:spPr>
          <a:xfrm>
            <a:off x="428596" y="500042"/>
            <a:ext cx="8352928" cy="3570208"/>
          </a:xfrm>
          <a:prstGeom prst="rect">
            <a:avLst/>
          </a:prstGeom>
          <a:noFill/>
        </p:spPr>
        <p:txBody>
          <a:bodyPr wrap="square" rtlCol="0">
            <a:spAutoFit/>
          </a:bodyPr>
          <a:lstStyle/>
          <a:p>
            <a:pPr algn="just"/>
            <a:r>
              <a:rPr lang="en-US" sz="2200" b="1" dirty="0" smtClean="0">
                <a:cs typeface="+mj-cs"/>
              </a:rPr>
              <a:t>In most companies, there are two main types of managers: general managers ,who bear(carry= </a:t>
            </a:r>
            <a:r>
              <a:rPr lang="fa-IR" sz="2200" b="1" dirty="0" smtClean="0">
                <a:cs typeface="+mj-cs"/>
              </a:rPr>
              <a:t>مراقبت کردن</a:t>
            </a:r>
            <a:r>
              <a:rPr lang="en-US" sz="2200" b="1" dirty="0" smtClean="0">
                <a:cs typeface="+mj-cs"/>
              </a:rPr>
              <a:t>) responsibility for the overall performance of the company or for one of its major self- contained subunits(</a:t>
            </a:r>
            <a:r>
              <a:rPr lang="fa-IR" sz="2200" b="1" dirty="0" smtClean="0">
                <a:cs typeface="+mj-cs"/>
              </a:rPr>
              <a:t>قسمتهای وابسته</a:t>
            </a:r>
            <a:r>
              <a:rPr lang="en-US" sz="2200" b="1" dirty="0" smtClean="0">
                <a:cs typeface="+mj-cs"/>
              </a:rPr>
              <a:t>) or divisions, and functional managers ,who are responsible for supervising a particular function, that is, a task, activity, or operation, like accounting, marketing, Research &amp; Development, information technology, or logistics.</a:t>
            </a:r>
            <a:endParaRPr lang="en-US" sz="2200" dirty="0" smtClean="0">
              <a:cs typeface="+mj-cs"/>
            </a:endParaRPr>
          </a:p>
          <a:p>
            <a:pPr algn="just" rtl="1"/>
            <a:r>
              <a:rPr lang="ar-SA" b="1" dirty="0" smtClean="0"/>
              <a:t>در بسیاری شرکت ها دو شکل مدیریت وجوددارد: مدیران عامل که نقش نظارتی کامل را در تمام شرکت برعهده دارندو مسئولیت جاز امع دارند. مدیران مدیران عملیاتی که بیشتر مسئول نظارت بر شیوه های اجرایی کار در یک قسمت بخصوص میباشند.نوع کار؛ نحوه انجام؛ محاسبه هزینه ها؛ بازاریابی؛ تحقیقات و توسعه؛ تکنولوژی و اطلاعات و تهیه امکانات </a:t>
            </a:r>
            <a:r>
              <a:rPr lang="ar-SA" b="1" dirty="0" smtClean="0"/>
              <a:t>از </a:t>
            </a:r>
            <a:r>
              <a:rPr lang="ar-SA" b="1" dirty="0" smtClean="0"/>
              <a:t>وظایف عمده این دسته از مدیران است</a:t>
            </a:r>
            <a:endParaRPr lang="en-US" dirty="0"/>
          </a:p>
        </p:txBody>
      </p:sp>
      <p:sp>
        <p:nvSpPr>
          <p:cNvPr id="3" name="TextBox 2"/>
          <p:cNvSpPr txBox="1"/>
          <p:nvPr/>
        </p:nvSpPr>
        <p:spPr>
          <a:xfrm>
            <a:off x="467544" y="4869160"/>
            <a:ext cx="8352928" cy="1261884"/>
          </a:xfrm>
          <a:prstGeom prst="rect">
            <a:avLst/>
          </a:prstGeom>
          <a:noFill/>
        </p:spPr>
        <p:txBody>
          <a:bodyPr wrap="square" rtlCol="0">
            <a:spAutoFit/>
          </a:bodyPr>
          <a:lstStyle/>
          <a:p>
            <a:r>
              <a:rPr lang="en-US" sz="2000" b="1" dirty="0"/>
              <a:t>A company is a collection of functions or departments that work together to bring a particular product or service to the market.</a:t>
            </a:r>
            <a:endParaRPr lang="en-US" sz="2000" dirty="0"/>
          </a:p>
          <a:p>
            <a:pPr algn="just" rtl="1"/>
            <a:r>
              <a:rPr lang="ar-SA" b="1" dirty="0"/>
              <a:t>هر شرکت مجموعه ای از بخش ها و عملیات را شامل میشود همه این مجموعه یک نظام منسجم راتشکیل میدهند تا محصول نهایی یا خدمات خاص حاصل آید</a:t>
            </a:r>
            <a:endParaRPr lang="en-US" dirty="0"/>
          </a:p>
        </p:txBody>
      </p:sp>
    </p:spTree>
    <p:extLst>
      <p:ext uri="{BB962C8B-B14F-4D97-AF65-F5344CB8AC3E}">
        <p14:creationId xmlns:p14="http://schemas.microsoft.com/office/powerpoint/2010/main" xmlns="" val="3747481142"/>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3058</Words>
  <Application>Microsoft Office PowerPoint</Application>
  <PresentationFormat>On-screen Show (4:3)</PresentationFormat>
  <Paragraphs>126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farideh hekmatifar</dc:creator>
  <cp:lastModifiedBy>nazi</cp:lastModifiedBy>
  <cp:revision>52</cp:revision>
  <dcterms:created xsi:type="dcterms:W3CDTF">2015-10-26T04:34:03Z</dcterms:created>
  <dcterms:modified xsi:type="dcterms:W3CDTF">2015-10-30T07:47:17Z</dcterms:modified>
</cp:coreProperties>
</file>