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8" r:id="rId2"/>
  </p:sldMasterIdLst>
  <p:sldIdLst>
    <p:sldId id="258" r:id="rId3"/>
    <p:sldId id="256" r:id="rId4"/>
    <p:sldId id="257" r:id="rId5"/>
    <p:sldId id="262" r:id="rId6"/>
    <p:sldId id="259" r:id="rId7"/>
    <p:sldId id="261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B Yekan" pitchFamily="2" charset="-78"/>
      <p:regular r:id="rId13"/>
    </p:embeddedFont>
    <p:embeddedFont>
      <p:font typeface="IRDast Nevis" pitchFamily="2" charset="-78"/>
      <p:regular r:id="rId14"/>
    </p:embeddedFont>
    <p:embeddedFont>
      <p:font typeface="B Nazanin" pitchFamily="2" charset="-7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zoPYmIoOYw0wQh6JzZ5Eg==" hashData="RvQZlJ2TkSeoiX27cJ/GvxyM1v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300"/>
    <a:srgbClr val="FFC300"/>
    <a:srgbClr val="00B4F1"/>
    <a:srgbClr val="F868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84A84-67BC-49D7-82A0-9DE00FE9FC3E}" type="doc">
      <dgm:prSet loTypeId="urn:microsoft.com/office/officeart/2005/8/layout/bList2" loCatId="list" qsTypeId="urn:microsoft.com/office/officeart/2005/8/quickstyle/simple2" qsCatId="simple" csTypeId="urn:microsoft.com/office/officeart/2005/8/colors/colorful5" csCatId="colorful" phldr="1"/>
      <dgm:spPr/>
    </dgm:pt>
    <dgm:pt modelId="{DE3B8EA9-527E-4B0B-A1EE-5796600E1317}">
      <dgm:prSet phldrT="[Text]"/>
      <dgm:spPr>
        <a:solidFill>
          <a:srgbClr val="00B4F1"/>
        </a:solidFill>
        <a:ln>
          <a:solidFill>
            <a:srgbClr val="00B4F1"/>
          </a:solidFill>
        </a:ln>
      </dgm:spPr>
      <dgm:t>
        <a:bodyPr/>
        <a:lstStyle/>
        <a:p>
          <a:pPr algn="r" rtl="1"/>
          <a:r>
            <a:rPr lang="fa-IR" dirty="0" smtClean="0">
              <a:cs typeface="B Yekan" pitchFamily="2" charset="-78"/>
            </a:rPr>
            <a:t>خاوری خراسانی</a:t>
          </a:r>
          <a:endParaRPr lang="en-US" dirty="0">
            <a:cs typeface="B Yekan" pitchFamily="2" charset="-78"/>
          </a:endParaRPr>
        </a:p>
      </dgm:t>
    </dgm:pt>
    <dgm:pt modelId="{2CE23C46-53DB-4829-81A7-3A7CAA3CEF3E}" type="parTrans" cxnId="{7E4B00B8-0F15-4204-A603-2A8AA6E34213}">
      <dgm:prSet/>
      <dgm:spPr/>
      <dgm:t>
        <a:bodyPr/>
        <a:lstStyle/>
        <a:p>
          <a:endParaRPr lang="en-US"/>
        </a:p>
      </dgm:t>
    </dgm:pt>
    <dgm:pt modelId="{320CC668-3B35-48BD-8B96-6AC648C0C7E5}" type="sibTrans" cxnId="{7E4B00B8-0F15-4204-A603-2A8AA6E34213}">
      <dgm:prSet/>
      <dgm:spPr/>
      <dgm:t>
        <a:bodyPr/>
        <a:lstStyle/>
        <a:p>
          <a:endParaRPr lang="en-US"/>
        </a:p>
      </dgm:t>
    </dgm:pt>
    <dgm:pt modelId="{7B295C0F-2987-4E51-8A83-9D1BEB681B75}" type="pres">
      <dgm:prSet presAssocID="{98484A84-67BC-49D7-82A0-9DE00FE9FC3E}" presName="diagram" presStyleCnt="0">
        <dgm:presLayoutVars>
          <dgm:dir/>
          <dgm:animLvl val="lvl"/>
          <dgm:resizeHandles val="exact"/>
        </dgm:presLayoutVars>
      </dgm:prSet>
      <dgm:spPr/>
    </dgm:pt>
    <dgm:pt modelId="{0259F6BE-DEFF-492F-8D13-E80366A45A5C}" type="pres">
      <dgm:prSet presAssocID="{DE3B8EA9-527E-4B0B-A1EE-5796600E1317}" presName="compNode" presStyleCnt="0"/>
      <dgm:spPr/>
    </dgm:pt>
    <dgm:pt modelId="{289A960F-7691-447D-995B-AE55BC37286B}" type="pres">
      <dgm:prSet presAssocID="{DE3B8EA9-527E-4B0B-A1EE-5796600E1317}" presName="childRect" presStyleLbl="bgAcc1" presStyleIdx="0" presStyleCnt="1" custScaleX="69467">
        <dgm:presLayoutVars>
          <dgm:bulletEnabled val="1"/>
        </dgm:presLayoutVars>
      </dgm:prSet>
      <dgm:spPr>
        <a:noFill/>
        <a:ln w="19050">
          <a:solidFill>
            <a:srgbClr val="00B4F1"/>
          </a:solidFill>
        </a:ln>
      </dgm:spPr>
    </dgm:pt>
    <dgm:pt modelId="{65059E9B-2B3E-46B6-A47E-AD25B3A41944}" type="pres">
      <dgm:prSet presAssocID="{DE3B8EA9-527E-4B0B-A1EE-5796600E13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CB71-E436-4828-A796-A2121011CD62}" type="pres">
      <dgm:prSet presAssocID="{DE3B8EA9-527E-4B0B-A1EE-5796600E1317}" presName="parentRect" presStyleLbl="alignNode1" presStyleIdx="0" presStyleCnt="1" custScaleX="69467" custScaleY="37145" custLinFactNeighborY="-34596"/>
      <dgm:spPr/>
      <dgm:t>
        <a:bodyPr/>
        <a:lstStyle/>
        <a:p>
          <a:endParaRPr lang="en-US"/>
        </a:p>
      </dgm:t>
    </dgm:pt>
    <dgm:pt modelId="{F9B1A194-5512-4759-AE5A-A2FAF5A312EC}" type="pres">
      <dgm:prSet presAssocID="{DE3B8EA9-527E-4B0B-A1EE-5796600E1317}" presName="adorn" presStyleLbl="fgAccFollowNode1" presStyleIdx="0" presStyleCnt="1" custScaleX="56448" custScaleY="56448" custLinFactNeighborX="-35960" custLinFactNeighborY="-31921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BD9B2F8-19ED-414E-B0B2-7C86EA845E1F}" type="presOf" srcId="{DE3B8EA9-527E-4B0B-A1EE-5796600E1317}" destId="{BBFACB71-E436-4828-A796-A2121011CD62}" srcOrd="1" destOrd="0" presId="urn:microsoft.com/office/officeart/2005/8/layout/bList2"/>
    <dgm:cxn modelId="{7E4B00B8-0F15-4204-A603-2A8AA6E34213}" srcId="{98484A84-67BC-49D7-82A0-9DE00FE9FC3E}" destId="{DE3B8EA9-527E-4B0B-A1EE-5796600E1317}" srcOrd="0" destOrd="0" parTransId="{2CE23C46-53DB-4829-81A7-3A7CAA3CEF3E}" sibTransId="{320CC668-3B35-48BD-8B96-6AC648C0C7E5}"/>
    <dgm:cxn modelId="{2AE2808A-FEA7-4BBD-B5DD-EDF9A58BA96C}" type="presOf" srcId="{DE3B8EA9-527E-4B0B-A1EE-5796600E1317}" destId="{65059E9B-2B3E-46B6-A47E-AD25B3A41944}" srcOrd="0" destOrd="0" presId="urn:microsoft.com/office/officeart/2005/8/layout/bList2"/>
    <dgm:cxn modelId="{A5BE6CEF-FA04-4447-839D-3F5E0C54497C}" type="presOf" srcId="{98484A84-67BC-49D7-82A0-9DE00FE9FC3E}" destId="{7B295C0F-2987-4E51-8A83-9D1BEB681B75}" srcOrd="0" destOrd="0" presId="urn:microsoft.com/office/officeart/2005/8/layout/bList2"/>
    <dgm:cxn modelId="{1C7A4962-F69D-458B-9280-904845051BBE}" type="presParOf" srcId="{7B295C0F-2987-4E51-8A83-9D1BEB681B75}" destId="{0259F6BE-DEFF-492F-8D13-E80366A45A5C}" srcOrd="0" destOrd="0" presId="urn:microsoft.com/office/officeart/2005/8/layout/bList2"/>
    <dgm:cxn modelId="{FB075373-A1A4-4DF7-9EB4-5D080B2FD31C}" type="presParOf" srcId="{0259F6BE-DEFF-492F-8D13-E80366A45A5C}" destId="{289A960F-7691-447D-995B-AE55BC37286B}" srcOrd="0" destOrd="0" presId="urn:microsoft.com/office/officeart/2005/8/layout/bList2"/>
    <dgm:cxn modelId="{3DEBFF1A-790C-4F45-8C23-ED3FEEAF7AE2}" type="presParOf" srcId="{0259F6BE-DEFF-492F-8D13-E80366A45A5C}" destId="{65059E9B-2B3E-46B6-A47E-AD25B3A41944}" srcOrd="1" destOrd="0" presId="urn:microsoft.com/office/officeart/2005/8/layout/bList2"/>
    <dgm:cxn modelId="{2AFFEE25-2685-4878-B230-4B08E26CF85F}" type="presParOf" srcId="{0259F6BE-DEFF-492F-8D13-E80366A45A5C}" destId="{BBFACB71-E436-4828-A796-A2121011CD62}" srcOrd="2" destOrd="0" presId="urn:microsoft.com/office/officeart/2005/8/layout/bList2"/>
    <dgm:cxn modelId="{D3011F9E-B222-4A1B-BAC3-49195E612875}" type="presParOf" srcId="{0259F6BE-DEFF-492F-8D13-E80366A45A5C}" destId="{F9B1A194-5512-4759-AE5A-A2FAF5A312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9A960F-7691-447D-995B-AE55BC37286B}">
      <dsp:nvSpPr>
        <dsp:cNvPr id="0" name=""/>
        <dsp:cNvSpPr/>
      </dsp:nvSpPr>
      <dsp:spPr>
        <a:xfrm>
          <a:off x="240298" y="269929"/>
          <a:ext cx="1455751" cy="1564322"/>
        </a:xfrm>
        <a:prstGeom prst="round2SameRect">
          <a:avLst>
            <a:gd name="adj1" fmla="val 8000"/>
            <a:gd name="adj2" fmla="val 0"/>
          </a:avLst>
        </a:prstGeom>
        <a:noFill/>
        <a:ln w="19050" cap="flat" cmpd="sng" algn="ctr">
          <a:solidFill>
            <a:srgbClr val="00B4F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ACB71-E436-4828-A796-A2121011CD62}">
      <dsp:nvSpPr>
        <dsp:cNvPr id="0" name=""/>
        <dsp:cNvSpPr/>
      </dsp:nvSpPr>
      <dsp:spPr>
        <a:xfrm>
          <a:off x="240298" y="1812938"/>
          <a:ext cx="1455751" cy="249859"/>
        </a:xfrm>
        <a:prstGeom prst="rect">
          <a:avLst/>
        </a:prstGeom>
        <a:solidFill>
          <a:srgbClr val="00B4F1"/>
        </a:solidFill>
        <a:ln w="25400" cap="flat" cmpd="sng" algn="ctr">
          <a:solidFill>
            <a:srgbClr val="00B4F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cs typeface="B Yekan" pitchFamily="2" charset="-78"/>
            </a:rPr>
            <a:t>خاوری خراسانی</a:t>
          </a:r>
          <a:endParaRPr lang="en-US" sz="1300" kern="1200" dirty="0">
            <a:cs typeface="B Yekan" pitchFamily="2" charset="-78"/>
          </a:endParaRPr>
        </a:p>
      </dsp:txBody>
      <dsp:txXfrm>
        <a:off x="240298" y="1812938"/>
        <a:ext cx="1025177" cy="249859"/>
      </dsp:txXfrm>
    </dsp:sp>
    <dsp:sp modelId="{F9B1A194-5512-4759-AE5A-A2FAF5A312EC}">
      <dsp:nvSpPr>
        <dsp:cNvPr id="0" name=""/>
        <dsp:cNvSpPr/>
      </dsp:nvSpPr>
      <dsp:spPr>
        <a:xfrm>
          <a:off x="1353303" y="1868708"/>
          <a:ext cx="414023" cy="41402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473" y="476672"/>
            <a:ext cx="5909118" cy="6192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6309320"/>
            <a:ext cx="662473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1640" y="188640"/>
            <a:ext cx="662473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-1404665" y="3284983"/>
            <a:ext cx="6624736" cy="4320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103948" y="2816932"/>
            <a:ext cx="6408712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>
            <a:normAutofit/>
          </a:bodyPr>
          <a:lstStyle/>
          <a:p>
            <a:pPr algn="l" rtl="1"/>
            <a:r>
              <a:rPr lang="fa-IR" sz="5400" dirty="0" smtClean="0">
                <a:cs typeface="B Yekan" pitchFamily="2" charset="-78"/>
              </a:rPr>
              <a:t>حل تمرین بلورشناسی</a:t>
            </a:r>
            <a:endParaRPr lang="en-US" sz="5400" dirty="0">
              <a:cs typeface="B Yeka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3645024"/>
            <a:ext cx="6400800" cy="1752600"/>
          </a:xfrm>
        </p:spPr>
        <p:txBody>
          <a:bodyPr/>
          <a:lstStyle/>
          <a:p>
            <a:pPr algn="r" rtl="1"/>
            <a:r>
              <a:rPr lang="fa-IR" dirty="0" smtClean="0">
                <a:cs typeface="B Yekan" pitchFamily="2" charset="-78"/>
              </a:rPr>
              <a:t>جلسه معرفی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7" name="Picture 6" descr="free-vector-diamond-vector_006032_dmn 1 (1).jpg"/>
          <p:cNvPicPr>
            <a:picLocks noChangeAspect="1"/>
          </p:cNvPicPr>
          <p:nvPr/>
        </p:nvPicPr>
        <p:blipFill>
          <a:blip r:embed="rId2" cstate="print"/>
          <a:srcRect l="47250" t="48299" r="251" b="3090"/>
          <a:stretch>
            <a:fillRect/>
          </a:stretch>
        </p:blipFill>
        <p:spPr>
          <a:xfrm>
            <a:off x="6588224" y="2492896"/>
            <a:ext cx="194421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4" name="Picture 3" descr="free-vector-diamond-vector_006032_dmn 1 (1).jpg"/>
          <p:cNvPicPr>
            <a:picLocks noChangeAspect="1"/>
          </p:cNvPicPr>
          <p:nvPr/>
        </p:nvPicPr>
        <p:blipFill>
          <a:blip r:embed="rId2" cstate="print"/>
          <a:srcRect l="47250" t="48299" r="251" b="3090"/>
          <a:stretch>
            <a:fillRect/>
          </a:stretch>
        </p:blipFill>
        <p:spPr>
          <a:xfrm>
            <a:off x="7668344" y="474005"/>
            <a:ext cx="936104" cy="86676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معرفی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04248" y="1772816"/>
            <a:ext cx="2271378" cy="2786790"/>
            <a:chOff x="4264158" y="2087402"/>
            <a:chExt cx="3312368" cy="4064000"/>
          </a:xfrm>
        </p:grpSpPr>
        <p:pic>
          <p:nvPicPr>
            <p:cNvPr id="15" name="Picture 14" descr="1279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0398" y="2492896"/>
              <a:ext cx="2102331" cy="2592288"/>
            </a:xfrm>
            <a:prstGeom prst="round2SameRect">
              <a:avLst>
                <a:gd name="adj1" fmla="val 3423"/>
                <a:gd name="adj2" fmla="val 0"/>
              </a:avLst>
            </a:prstGeom>
          </p:spPr>
        </p:pic>
        <p:graphicFrame>
          <p:nvGraphicFramePr>
            <p:cNvPr id="14" name="Diagram 13"/>
            <p:cNvGraphicFramePr/>
            <p:nvPr/>
          </p:nvGraphicFramePr>
          <p:xfrm>
            <a:off x="4264158" y="2087402"/>
            <a:ext cx="3312368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6299912" y="1913558"/>
            <a:ext cx="360040" cy="2454820"/>
            <a:chOff x="8316416" y="1910284"/>
            <a:chExt cx="360040" cy="2454820"/>
          </a:xfrm>
          <a:solidFill>
            <a:srgbClr val="F8682C"/>
          </a:solidFill>
        </p:grpSpPr>
        <p:sp>
          <p:nvSpPr>
            <p:cNvPr id="17" name="Rounded Rectangle 16"/>
            <p:cNvSpPr/>
            <p:nvPr/>
          </p:nvSpPr>
          <p:spPr>
            <a:xfrm>
              <a:off x="8316416" y="1910284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1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316416" y="2329240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>
                  <a:cs typeface="B Yekan" pitchFamily="2" charset="-78"/>
                </a:rPr>
                <a:t>2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316416" y="2748196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>
                  <a:cs typeface="B Yekan" pitchFamily="2" charset="-78"/>
                </a:rPr>
                <a:t>3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316416" y="3167152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>
                  <a:cs typeface="B Yekan" pitchFamily="2" charset="-78"/>
                </a:rPr>
                <a:t>4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316416" y="3586108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>
                  <a:cs typeface="B Yekan" pitchFamily="2" charset="-78"/>
                </a:rPr>
                <a:t>5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316416" y="4005064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6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07624" y="1913558"/>
            <a:ext cx="2520280" cy="2454820"/>
            <a:chOff x="5724128" y="1913558"/>
            <a:chExt cx="2520280" cy="2454820"/>
          </a:xfrm>
          <a:solidFill>
            <a:srgbClr val="00B4F1"/>
          </a:solidFill>
        </p:grpSpPr>
        <p:sp>
          <p:nvSpPr>
            <p:cNvPr id="31" name="Rounded Rectangle 30"/>
            <p:cNvSpPr/>
            <p:nvPr/>
          </p:nvSpPr>
          <p:spPr>
            <a:xfrm>
              <a:off x="5724128" y="1913558"/>
              <a:ext cx="252028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مقدمات بلورشناسی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24128" y="2332514"/>
              <a:ext cx="252028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انواع بلورها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724268" y="2751470"/>
              <a:ext cx="252000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مختصات بلورشناسی 1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724268" y="3170426"/>
              <a:ext cx="252000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مختصات بلورشناسی 2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724268" y="3589382"/>
              <a:ext cx="252000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محاسبات بلورشناسی 1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724268" y="4008338"/>
              <a:ext cx="252000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محاسبات بلورشناسی 2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59552" y="1913560"/>
            <a:ext cx="360040" cy="2454816"/>
            <a:chOff x="4572000" y="1910286"/>
            <a:chExt cx="360040" cy="2454816"/>
          </a:xfrm>
          <a:solidFill>
            <a:srgbClr val="F8682C"/>
          </a:solidFill>
        </p:grpSpPr>
        <p:sp>
          <p:nvSpPr>
            <p:cNvPr id="23" name="Rounded Rectangle 22"/>
            <p:cNvSpPr/>
            <p:nvPr/>
          </p:nvSpPr>
          <p:spPr>
            <a:xfrm>
              <a:off x="4572000" y="1910286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>
                  <a:cs typeface="B Yekan" pitchFamily="2" charset="-78"/>
                </a:rPr>
                <a:t>7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572000" y="2329242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>
                  <a:cs typeface="B Yekan" pitchFamily="2" charset="-78"/>
                </a:rPr>
                <a:t>8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572000" y="2748198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>
                  <a:cs typeface="B Yekan" pitchFamily="2" charset="-78"/>
                </a:rPr>
                <a:t>9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572000" y="3167154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10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572000" y="3586110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11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572000" y="4005062"/>
              <a:ext cx="360040" cy="360040"/>
            </a:xfrm>
            <a:prstGeom prst="roundRect">
              <a:avLst/>
            </a:prstGeom>
            <a:grpFill/>
            <a:ln>
              <a:solidFill>
                <a:srgbClr val="F868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12</a:t>
              </a:r>
              <a:endParaRPr lang="en-US" dirty="0">
                <a:cs typeface="B Yekan" pitchFamily="2" charset="-78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7544" y="1913560"/>
            <a:ext cx="2520000" cy="2454816"/>
            <a:chOff x="2484048" y="1913560"/>
            <a:chExt cx="2520000" cy="2454816"/>
          </a:xfrm>
          <a:solidFill>
            <a:srgbClr val="00B4F1"/>
          </a:solidFill>
        </p:grpSpPr>
        <p:sp>
          <p:nvSpPr>
            <p:cNvPr id="37" name="Rounded Rectangle 36"/>
            <p:cNvSpPr/>
            <p:nvPr/>
          </p:nvSpPr>
          <p:spPr>
            <a:xfrm>
              <a:off x="2484048" y="1913560"/>
              <a:ext cx="252000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1700" dirty="0" smtClean="0">
                  <a:cs typeface="B Yekan" pitchFamily="2" charset="-78"/>
                </a:rPr>
                <a:t>قواعد بلورشناسی و تقارن ها</a:t>
              </a:r>
              <a:endParaRPr lang="en-US" sz="1700" dirty="0">
                <a:cs typeface="B Yekan" pitchFamily="2" charset="-78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484048" y="2332516"/>
              <a:ext cx="252000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تصاویر استریوگرافیک 1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484048" y="2751472"/>
              <a:ext cx="252000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تصاویر استریوگرافیک 2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484048" y="3170428"/>
              <a:ext cx="252000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اشعه ایکس در بلورشناسی 1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484048" y="3589384"/>
              <a:ext cx="252000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اشعه ایکس در بلورشناسی 2</a:t>
              </a:r>
              <a:endParaRPr lang="en-US" dirty="0">
                <a:cs typeface="B Yekan" pitchFamily="2" charset="-78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484048" y="4008336"/>
              <a:ext cx="2520000" cy="360040"/>
            </a:xfrm>
            <a:prstGeom prst="roundRect">
              <a:avLst/>
            </a:prstGeom>
            <a:grpFill/>
            <a:ln>
              <a:solidFill>
                <a:srgbClr val="00B4F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مرور</a:t>
              </a:r>
              <a:endParaRPr lang="en-US" dirty="0">
                <a:cs typeface="B Yekan" pitchFamily="2" charset="-78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417296" y="4797152"/>
            <a:ext cx="7416824" cy="360000"/>
          </a:xfrm>
          <a:prstGeom prst="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 smtClean="0">
                <a:cs typeface="B Yekan" pitchFamily="2" charset="-78"/>
              </a:rPr>
              <a:t>بلورشناسی مواد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3640" y="4797152"/>
            <a:ext cx="828000" cy="360000"/>
          </a:xfrm>
          <a:prstGeom prst="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Yekan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 rot="21177198">
            <a:off x="7316658" y="3841438"/>
            <a:ext cx="869954" cy="255244"/>
          </a:xfrm>
          <a:prstGeom prst="roundRect">
            <a:avLst/>
          </a:prstGeom>
          <a:solidFill>
            <a:srgbClr val="F86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100" dirty="0" smtClean="0">
                <a:cs typeface="B Yekan" pitchFamily="2" charset="-78"/>
              </a:rPr>
              <a:t>متالورژی 92</a:t>
            </a:r>
            <a:endParaRPr lang="en-US" sz="1100" dirty="0">
              <a:cs typeface="B Yekan" pitchFamily="2" charset="-78"/>
            </a:endParaRPr>
          </a:p>
        </p:txBody>
      </p:sp>
      <p:sp>
        <p:nvSpPr>
          <p:cNvPr id="55" name="Rounded Rectangular Callout 54"/>
          <p:cNvSpPr/>
          <p:nvPr/>
        </p:nvSpPr>
        <p:spPr>
          <a:xfrm rot="10800000">
            <a:off x="683567" y="5332272"/>
            <a:ext cx="1296144" cy="360040"/>
          </a:xfrm>
          <a:prstGeom prst="wedgeRoundRectCallout">
            <a:avLst>
              <a:gd name="adj1" fmla="val 38595"/>
              <a:gd name="adj2" fmla="val 75435"/>
              <a:gd name="adj3" fmla="val 16667"/>
            </a:avLst>
          </a:prstGeom>
          <a:ln>
            <a:solidFill>
              <a:srgbClr val="F868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58" name="Rounded Rectangular Callout 57"/>
          <p:cNvSpPr/>
          <p:nvPr/>
        </p:nvSpPr>
        <p:spPr>
          <a:xfrm rot="10800000" flipV="1">
            <a:off x="611560" y="5332272"/>
            <a:ext cx="1440160" cy="360040"/>
          </a:xfrm>
          <a:prstGeom prst="wedgeRoundRectCallout">
            <a:avLst>
              <a:gd name="adj1" fmla="val 18589"/>
              <a:gd name="adj2" fmla="val 86807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حل تمرین: 2 نمره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62" name="Snip Diagonal Corner Rectangle 61"/>
          <p:cNvSpPr/>
          <p:nvPr/>
        </p:nvSpPr>
        <p:spPr>
          <a:xfrm>
            <a:off x="4788024" y="5517232"/>
            <a:ext cx="1800000" cy="90000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پروژه تیمی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63" name="Snip Diagonal Corner Rectangle 62"/>
          <p:cNvSpPr/>
          <p:nvPr/>
        </p:nvSpPr>
        <p:spPr>
          <a:xfrm flipH="1">
            <a:off x="2555776" y="5517232"/>
            <a:ext cx="1800000" cy="90000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پروژه گروهی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64" name="Snip Diagonal Corner Rectangle 63"/>
          <p:cNvSpPr/>
          <p:nvPr/>
        </p:nvSpPr>
        <p:spPr>
          <a:xfrm flipH="1">
            <a:off x="7020272" y="5517232"/>
            <a:ext cx="1800000" cy="90000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حضور و تمرین ها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ed Rectangle 144"/>
          <p:cNvSpPr/>
          <p:nvPr/>
        </p:nvSpPr>
        <p:spPr>
          <a:xfrm>
            <a:off x="467544" y="4437112"/>
            <a:ext cx="2520280" cy="20520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عضویت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ایجاد پروژه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ابزارها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3419872" y="4437112"/>
            <a:ext cx="2520280" cy="2052000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45 - 5 - 45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پروژه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تیم بندی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372200" y="4437112"/>
            <a:ext cx="2520280" cy="2052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مواد آمورف و بلوری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علم بلورشناسی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انواع پیوندهای اتمی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4" name="Picture 3" descr="free-vector-diamond-vector_006032_dmn 1 (1).jpg"/>
          <p:cNvPicPr>
            <a:picLocks noChangeAspect="1"/>
          </p:cNvPicPr>
          <p:nvPr/>
        </p:nvPicPr>
        <p:blipFill>
          <a:blip r:embed="rId2" cstate="print"/>
          <a:srcRect l="47250" t="48299" r="251" b="3090"/>
          <a:stretch>
            <a:fillRect/>
          </a:stretch>
        </p:blipFill>
        <p:spPr>
          <a:xfrm>
            <a:off x="7668344" y="474005"/>
            <a:ext cx="936104" cy="86676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معرفی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100295" y="1398180"/>
            <a:ext cx="8936201" cy="3326966"/>
            <a:chOff x="100295" y="1398180"/>
            <a:chExt cx="8936201" cy="3326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1" name="Group 140"/>
            <p:cNvGrpSpPr/>
            <p:nvPr/>
          </p:nvGrpSpPr>
          <p:grpSpPr>
            <a:xfrm>
              <a:off x="100295" y="1398180"/>
              <a:ext cx="3031545" cy="3326964"/>
              <a:chOff x="100295" y="1398180"/>
              <a:chExt cx="3031545" cy="3326964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293947" y="1628800"/>
                <a:ext cx="2837893" cy="3096344"/>
                <a:chOff x="827584" y="1988840"/>
                <a:chExt cx="3384376" cy="3096344"/>
              </a:xfrm>
            </p:grpSpPr>
            <p:grpSp>
              <p:nvGrpSpPr>
                <p:cNvPr id="115" name="Group 31"/>
                <p:cNvGrpSpPr/>
                <p:nvPr/>
              </p:nvGrpSpPr>
              <p:grpSpPr>
                <a:xfrm>
                  <a:off x="827584" y="1988840"/>
                  <a:ext cx="3384376" cy="3096344"/>
                  <a:chOff x="5762915" y="2479198"/>
                  <a:chExt cx="1779546" cy="1737935"/>
                </a:xfrm>
              </p:grpSpPr>
              <p:sp>
                <p:nvSpPr>
                  <p:cNvPr id="116" name="Round Same Side Corner Rectangle 115"/>
                  <p:cNvSpPr/>
                  <p:nvPr/>
                </p:nvSpPr>
                <p:spPr>
                  <a:xfrm>
                    <a:off x="5762915" y="2479198"/>
                    <a:ext cx="1779546" cy="1328393"/>
                  </a:xfrm>
                  <a:prstGeom prst="round2SameRect">
                    <a:avLst>
                      <a:gd name="adj1" fmla="val 8000"/>
                      <a:gd name="adj2" fmla="val 0"/>
                    </a:avLst>
                  </a:prstGeom>
                  <a:blipFill>
                    <a:blip r:embed="rId3" cstate="print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5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5762915" y="3807592"/>
                    <a:ext cx="1779546" cy="409541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5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5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rtl="1"/>
                    <a:endParaRPr lang="en-US" sz="3600" dirty="0">
                      <a:cs typeface="B Yekan" pitchFamily="2" charset="-78"/>
                    </a:endParaRPr>
                  </a:p>
                </p:txBody>
              </p:sp>
            </p:grpSp>
            <p:pic>
              <p:nvPicPr>
                <p:cNvPr id="118" name="Picture 117" descr="f-top-logo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576009" y="4509120"/>
                  <a:ext cx="1872716" cy="476246"/>
                </a:xfrm>
                <a:prstGeom prst="rect">
                  <a:avLst/>
                </a:prstGeom>
              </p:spPr>
            </p:pic>
          </p:grpSp>
          <p:grpSp>
            <p:nvGrpSpPr>
              <p:cNvPr id="140" name="Group 139"/>
              <p:cNvGrpSpPr/>
              <p:nvPr/>
            </p:nvGrpSpPr>
            <p:grpSpPr>
              <a:xfrm>
                <a:off x="100295" y="1398180"/>
                <a:ext cx="1633801" cy="525760"/>
                <a:chOff x="100295" y="1398180"/>
                <a:chExt cx="1633801" cy="525760"/>
              </a:xfrm>
            </p:grpSpPr>
            <p:sp>
              <p:nvSpPr>
                <p:cNvPr id="136" name="Flowchart: Alternate Process 135"/>
                <p:cNvSpPr/>
                <p:nvPr/>
              </p:nvSpPr>
              <p:spPr>
                <a:xfrm>
                  <a:off x="437952" y="1481040"/>
                  <a:ext cx="1296144" cy="360040"/>
                </a:xfrm>
                <a:prstGeom prst="flowChartAlternateProcess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24000" rtlCol="0" anchor="b"/>
                <a:lstStyle/>
                <a:p>
                  <a:pPr algn="r" rtl="1"/>
                  <a:r>
                    <a:rPr lang="fa-IR" sz="1600" dirty="0" smtClean="0">
                      <a:solidFill>
                        <a:schemeClr val="tx1"/>
                      </a:solidFill>
                      <a:latin typeface="IRDast Nevis" pitchFamily="2" charset="-78"/>
                      <a:cs typeface="IRDast Nevis" pitchFamily="2" charset="-78"/>
                    </a:rPr>
                    <a:t>کلاس پلاس</a:t>
                  </a:r>
                  <a:endParaRPr lang="en-US" sz="1600" dirty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100295" y="1398180"/>
                  <a:ext cx="525600" cy="5257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20" name="Cross 119"/>
                <p:cNvSpPr/>
                <p:nvPr/>
              </p:nvSpPr>
              <p:spPr>
                <a:xfrm>
                  <a:off x="237095" y="1535060"/>
                  <a:ext cx="252000" cy="252000"/>
                </a:xfrm>
                <a:prstGeom prst="plus">
                  <a:avLst>
                    <a:gd name="adj" fmla="val 38209"/>
                  </a:avLst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rtl="1"/>
                  <a:endParaRPr lang="en-US" dirty="0">
                    <a:latin typeface="IRDast Nevis" pitchFamily="2" charset="-78"/>
                    <a:cs typeface="IRDast Nevis" pitchFamily="2" charset="-78"/>
                  </a:endParaRPr>
                </a:p>
              </p:txBody>
            </p:sp>
          </p:grpSp>
        </p:grpSp>
        <p:grpSp>
          <p:nvGrpSpPr>
            <p:cNvPr id="61" name="Group 31"/>
            <p:cNvGrpSpPr/>
            <p:nvPr/>
          </p:nvGrpSpPr>
          <p:grpSpPr>
            <a:xfrm>
              <a:off x="3275856" y="1628801"/>
              <a:ext cx="2808312" cy="3096345"/>
              <a:chOff x="5762915" y="2479198"/>
              <a:chExt cx="1779546" cy="1737935"/>
            </a:xfrm>
          </p:grpSpPr>
          <p:sp>
            <p:nvSpPr>
              <p:cNvPr id="66" name="Round Same Side Corner Rectangle 65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" name="Rectangle 66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2800" dirty="0" smtClean="0">
                    <a:cs typeface="B Yekan" pitchFamily="2" charset="-78"/>
                  </a:rPr>
                  <a:t>طرح درس</a:t>
                </a:r>
                <a:endParaRPr lang="en-US" sz="2800" dirty="0">
                  <a:cs typeface="B Yekan" pitchFamily="2" charset="-78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228184" y="1628800"/>
              <a:ext cx="2808312" cy="3096344"/>
              <a:chOff x="4644008" y="1988840"/>
              <a:chExt cx="3384376" cy="3096344"/>
            </a:xfrm>
          </p:grpSpPr>
          <p:grpSp>
            <p:nvGrpSpPr>
              <p:cNvPr id="130" name="Group 31"/>
              <p:cNvGrpSpPr/>
              <p:nvPr/>
            </p:nvGrpSpPr>
            <p:grpSpPr>
              <a:xfrm>
                <a:off x="4644008" y="1988840"/>
                <a:ext cx="3384376" cy="3096344"/>
                <a:chOff x="5762915" y="2479198"/>
                <a:chExt cx="1779546" cy="1737935"/>
              </a:xfrm>
            </p:grpSpPr>
            <p:sp>
              <p:nvSpPr>
                <p:cNvPr id="134" name="Round Same Side Corner Rectangle 133"/>
                <p:cNvSpPr/>
                <p:nvPr/>
              </p:nvSpPr>
              <p:spPr>
                <a:xfrm>
                  <a:off x="5762915" y="2479198"/>
                  <a:ext cx="1779546" cy="1328393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5762915" y="3807592"/>
                  <a:ext cx="1779546" cy="4095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/>
                  <a:r>
                    <a:rPr lang="fa-IR" sz="2800" dirty="0" smtClean="0">
                      <a:cs typeface="B Yekan" pitchFamily="2" charset="-78"/>
                    </a:rPr>
                    <a:t>مقدمات بلورشناسی</a:t>
                  </a:r>
                  <a:endParaRPr lang="en-US" sz="2800" dirty="0">
                    <a:cs typeface="B Yekan" pitchFamily="2" charset="-78"/>
                  </a:endParaRPr>
                </a:p>
              </p:txBody>
            </p:sp>
          </p:grpSp>
          <p:sp>
            <p:nvSpPr>
              <p:cNvPr id="131" name="Rectangle 130"/>
              <p:cNvSpPr/>
              <p:nvPr/>
            </p:nvSpPr>
            <p:spPr>
              <a:xfrm>
                <a:off x="5652120" y="4005064"/>
                <a:ext cx="86409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24328" y="2060848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711428" y="2060848"/>
                <a:ext cx="4236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4" name="Picture 3" descr="free-vector-diamond-vector_006032_dmn 1 (1).jpg"/>
          <p:cNvPicPr>
            <a:picLocks noChangeAspect="1"/>
          </p:cNvPicPr>
          <p:nvPr/>
        </p:nvPicPr>
        <p:blipFill>
          <a:blip r:embed="rId2" cstate="print"/>
          <a:srcRect l="47250" t="48299" r="251" b="3090"/>
          <a:stretch>
            <a:fillRect/>
          </a:stretch>
        </p:blipFill>
        <p:spPr>
          <a:xfrm>
            <a:off x="7668344" y="474005"/>
            <a:ext cx="936104" cy="86676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معرفی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7544" y="1988840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16- 18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870671" y="1988840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14- 16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273798" y="1988840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12- 14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676926" y="1988840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10- 12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080053" y="1988840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8- 10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67544" y="2754196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870671" y="2754196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3273798" y="2754196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676926" y="2754196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080053" y="2754196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67544" y="3519553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870671" y="3519553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273798" y="3519553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676926" y="3519553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6080053" y="3519553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67544" y="4284909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870671" y="4284909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3273798" y="4284909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676926" y="4284909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6080053" y="4284909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467544" y="5050265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870671" y="5050265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273798" y="5050265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4676926" y="5050265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6080053" y="5050265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467544" y="5815622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870671" y="5815622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273798" y="5815622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4676926" y="5815622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6080053" y="5815622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Yekan" pitchFamily="2" charset="-78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470227" y="2754196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شنبه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470227" y="3519553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یکشنبه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7470227" y="4284909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دوشنبه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470227" y="5050265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سه شنبه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470227" y="5815622"/>
            <a:ext cx="1275429" cy="637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چهارشنبه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altLang="en-US" dirty="0" smtClean="0">
                <a:cs typeface="B Yekan" pitchFamily="2" charset="-78"/>
              </a:rPr>
              <a:t>و بی نگاه تو نتوانم رفت ...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الهی! دانایی ده که از راه نیفتیم و بینایی ده که در چاه نیفتیم.</a:t>
            </a:r>
          </a:p>
          <a:p>
            <a:pPr rtl="1"/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35896" y="125760"/>
            <a:ext cx="3693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free-vector-diamond-vector_006032_dmn 1 (1).jpg"/>
          <p:cNvPicPr>
            <a:picLocks noChangeAspect="1"/>
          </p:cNvPicPr>
          <p:nvPr/>
        </p:nvPicPr>
        <p:blipFill>
          <a:blip r:embed="rId2" cstate="print"/>
          <a:srcRect l="47250" t="48299" r="251" b="3090"/>
          <a:stretch>
            <a:fillRect/>
          </a:stretch>
        </p:blipFill>
        <p:spPr>
          <a:xfrm>
            <a:off x="7668344" y="474005"/>
            <a:ext cx="936104" cy="86676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معرفی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160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B Yekan</vt:lpstr>
      <vt:lpstr>IRDast Nevis</vt:lpstr>
      <vt:lpstr>B Nazanin</vt:lpstr>
      <vt:lpstr>Office Theme</vt:lpstr>
      <vt:lpstr>1_Office Theme</vt:lpstr>
      <vt:lpstr>Slide 1</vt:lpstr>
      <vt:lpstr>حل تمرین بلورشناسی</vt:lpstr>
      <vt:lpstr>حل تمرین بلورشناسی</vt:lpstr>
      <vt:lpstr>حل تمرین بلورشناسی</vt:lpstr>
      <vt:lpstr>حل تمرین بلورشناسی</vt:lpstr>
      <vt:lpstr>و بی نگاه تو نتوانم رفت 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WIN XP</cp:lastModifiedBy>
  <cp:revision>58</cp:revision>
  <dcterms:created xsi:type="dcterms:W3CDTF">2015-01-31T17:42:16Z</dcterms:created>
  <dcterms:modified xsi:type="dcterms:W3CDTF">2015-02-09T11:00:25Z</dcterms:modified>
</cp:coreProperties>
</file>