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2" r:id="rId3"/>
    <p:sldId id="275" r:id="rId4"/>
    <p:sldId id="260" r:id="rId5"/>
    <p:sldId id="274" r:id="rId6"/>
    <p:sldId id="257" r:id="rId7"/>
    <p:sldId id="258" r:id="rId8"/>
    <p:sldId id="259" r:id="rId9"/>
    <p:sldId id="261" r:id="rId10"/>
    <p:sldId id="263" r:id="rId11"/>
    <p:sldId id="277" r:id="rId12"/>
    <p:sldId id="264" r:id="rId13"/>
    <p:sldId id="273" r:id="rId14"/>
    <p:sldId id="265" r:id="rId15"/>
    <p:sldId id="266" r:id="rId16"/>
    <p:sldId id="267" r:id="rId17"/>
    <p:sldId id="269" r:id="rId18"/>
    <p:sldId id="276" r:id="rId19"/>
    <p:sldId id="268" r:id="rId20"/>
    <p:sldId id="270" r:id="rId21"/>
    <p:sldId id="271"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B7F96C-A94C-446D-8946-DFACB9FB4BFB}" type="datetimeFigureOut">
              <a:rPr lang="en-US" smtClean="0"/>
              <a:pPr/>
              <a:t>12/13/2014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35178C-62A6-4BA7-8B12-05FE0F19FEE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B70877-6BFF-4248-AB5B-350410AE66CC}" type="datetimeFigureOut">
              <a:rPr lang="en-US" smtClean="0"/>
              <a:pPr/>
              <a:t>12/13/2014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AB7E6-63AD-4B82-8904-CC617FDBFA1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smtClean="0"/>
          </a:p>
          <a:p>
            <a:endParaRPr lang="fa-IR" dirty="0" smtClean="0"/>
          </a:p>
          <a:p>
            <a:endParaRPr lang="fa-IR" dirty="0" smtClean="0"/>
          </a:p>
        </p:txBody>
      </p:sp>
      <p:sp>
        <p:nvSpPr>
          <p:cNvPr id="4" name="Slide Number Placeholder 3"/>
          <p:cNvSpPr>
            <a:spLocks noGrp="1"/>
          </p:cNvSpPr>
          <p:nvPr>
            <p:ph type="sldNum" sz="quarter" idx="10"/>
          </p:nvPr>
        </p:nvSpPr>
        <p:spPr/>
        <p:txBody>
          <a:bodyPr/>
          <a:lstStyle/>
          <a:p>
            <a:fld id="{013AB7E6-63AD-4B82-8904-CC617FDBFA1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3AB7E6-63AD-4B82-8904-CC617FDBFA18}"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3AB7E6-63AD-4B82-8904-CC617FDBFA1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9AA8EF-3889-4BA7-8580-5B3034BFFAD5}" type="datetimeFigureOut">
              <a:rPr lang="en-US" smtClean="0"/>
              <a:pPr/>
              <a:t>12/13/2014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DBDA3-E21E-4C33-8172-F0516E016D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AA8EF-3889-4BA7-8580-5B3034BFFAD5}" type="datetimeFigureOut">
              <a:rPr lang="en-US" smtClean="0"/>
              <a:pPr/>
              <a:t>12/13/2014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DBDA3-E21E-4C33-8172-F0516E016D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AA8EF-3889-4BA7-8580-5B3034BFFAD5}" type="datetimeFigureOut">
              <a:rPr lang="en-US" smtClean="0"/>
              <a:pPr/>
              <a:t>12/13/2014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DBDA3-E21E-4C33-8172-F0516E016D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D9AA8EF-3889-4BA7-8580-5B3034BFFAD5}" type="datetimeFigureOut">
              <a:rPr lang="en-US" smtClean="0"/>
              <a:pPr/>
              <a:t>12/13/2014</a:t>
            </a:fld>
            <a:endParaRPr lang="en-US"/>
          </a:p>
        </p:txBody>
      </p:sp>
      <p:sp>
        <p:nvSpPr>
          <p:cNvPr id="5" name="Footer Placeholder 4"/>
          <p:cNvSpPr>
            <a:spLocks noGrp="1"/>
          </p:cNvSpPr>
          <p:nvPr>
            <p:ph type="ftr" sz="quarter" idx="11"/>
          </p:nvPr>
        </p:nvSpPr>
        <p:spPr/>
        <p:txBody>
          <a:bodyPr/>
          <a:lstStyle/>
          <a:p>
            <a:r>
              <a:rPr lang="fa-IR" dirty="0" smtClean="0"/>
              <a:t>1</a:t>
            </a:r>
            <a:endParaRPr lang="en-US" dirty="0"/>
          </a:p>
        </p:txBody>
      </p:sp>
      <p:sp>
        <p:nvSpPr>
          <p:cNvPr id="6" name="Slide Number Placeholder 5"/>
          <p:cNvSpPr>
            <a:spLocks noGrp="1"/>
          </p:cNvSpPr>
          <p:nvPr>
            <p:ph type="sldNum" sz="quarter" idx="12"/>
          </p:nvPr>
        </p:nvSpPr>
        <p:spPr/>
        <p:txBody>
          <a:bodyPr/>
          <a:lstStyle/>
          <a:p>
            <a:fld id="{F79DBDA3-E21E-4C33-8172-F0516E016D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AA8EF-3889-4BA7-8580-5B3034BFFAD5}" type="datetimeFigureOut">
              <a:rPr lang="en-US" smtClean="0"/>
              <a:pPr/>
              <a:t>12/13/2014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DBDA3-E21E-4C33-8172-F0516E016D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9AA8EF-3889-4BA7-8580-5B3034BFFAD5}" type="datetimeFigureOut">
              <a:rPr lang="en-US" smtClean="0"/>
              <a:pPr/>
              <a:t>12/13/2014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DBDA3-E21E-4C33-8172-F0516E016D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9AA8EF-3889-4BA7-8580-5B3034BFFAD5}" type="datetimeFigureOut">
              <a:rPr lang="en-US" smtClean="0"/>
              <a:pPr/>
              <a:t>12/13/2014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DBDA3-E21E-4C33-8172-F0516E016D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9AA8EF-3889-4BA7-8580-5B3034BFFAD5}" type="datetimeFigureOut">
              <a:rPr lang="en-US" smtClean="0"/>
              <a:pPr/>
              <a:t>12/13/2014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9DBDA3-E21E-4C33-8172-F0516E016D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AA8EF-3889-4BA7-8580-5B3034BFFAD5}" type="datetimeFigureOut">
              <a:rPr lang="en-US" smtClean="0"/>
              <a:pPr/>
              <a:t>12/13/2014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DBDA3-E21E-4C33-8172-F0516E016D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9AA8EF-3889-4BA7-8580-5B3034BFFAD5}" type="datetimeFigureOut">
              <a:rPr lang="en-US" smtClean="0"/>
              <a:pPr/>
              <a:t>12/13/2014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DBDA3-E21E-4C33-8172-F0516E016D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9AA8EF-3889-4BA7-8580-5B3034BFFAD5}" type="datetimeFigureOut">
              <a:rPr lang="en-US" smtClean="0"/>
              <a:pPr/>
              <a:t>12/13/2014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DBDA3-E21E-4C33-8172-F0516E016D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AA8EF-3889-4BA7-8580-5B3034BFFAD5}" type="datetimeFigureOut">
              <a:rPr lang="en-US" smtClean="0"/>
              <a:pPr/>
              <a:t>12/13/2014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BDA3-E21E-4C33-8172-F0516E016D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iology.about.com/od/humananatomybiology/a/anatomybrain.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hwhg.com.cn/" TargetMode="External"/><Relationship Id="rId2" Type="http://schemas.openxmlformats.org/officeDocument/2006/relationships/hyperlink" Target="http://www.nature.com/" TargetMode="External"/><Relationship Id="rId1" Type="http://schemas.openxmlformats.org/officeDocument/2006/relationships/slideLayout" Target="../slideLayouts/slideLayout2.xml"/><Relationship Id="rId4" Type="http://schemas.openxmlformats.org/officeDocument/2006/relationships/hyperlink" Target="http://static-content.springer.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iology4kids.com/files/cell_golgi.html" TargetMode="External"/><Relationship Id="rId2" Type="http://schemas.openxmlformats.org/officeDocument/2006/relationships/hyperlink" Target="http://www.biology4kids.com/files/cell_nucleus.html"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biology4kids.com/files/cell_ribos.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2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0"/>
            <a:ext cx="3505200" cy="1371600"/>
          </a:xfrm>
        </p:spPr>
        <p:txBody>
          <a:bodyPr>
            <a:normAutofit/>
          </a:bodyPr>
          <a:lstStyle/>
          <a:p>
            <a:r>
              <a:rPr lang="fa-I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بنام خدا</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1143000" y="4572000"/>
            <a:ext cx="6400800" cy="1752600"/>
          </a:xfrm>
        </p:spPr>
        <p:txBody>
          <a:bodyPr/>
          <a:lstStyle/>
          <a:p>
            <a:r>
              <a:rPr lang="fa-IR" dirty="0" smtClean="0">
                <a:solidFill>
                  <a:schemeClr val="tx1">
                    <a:lumMod val="65000"/>
                    <a:lumOff val="35000"/>
                  </a:schemeClr>
                </a:solidFill>
              </a:rPr>
              <a:t>شبکه آندوپلاسمی صاف</a:t>
            </a:r>
          </a:p>
          <a:p>
            <a:r>
              <a:rPr lang="en-US" b="1" dirty="0" smtClean="0">
                <a:solidFill>
                  <a:schemeClr val="tx1">
                    <a:lumMod val="65000"/>
                    <a:lumOff val="35000"/>
                  </a:schemeClr>
                </a:solidFill>
              </a:rPr>
              <a:t>S</a:t>
            </a:r>
            <a:r>
              <a:rPr lang="en-US" dirty="0" smtClean="0">
                <a:solidFill>
                  <a:schemeClr val="tx1">
                    <a:lumMod val="65000"/>
                    <a:lumOff val="35000"/>
                  </a:schemeClr>
                </a:solidFill>
              </a:rPr>
              <a:t>mooth </a:t>
            </a:r>
            <a:r>
              <a:rPr lang="en-US" b="1" dirty="0">
                <a:solidFill>
                  <a:schemeClr val="tx1">
                    <a:lumMod val="65000"/>
                    <a:lumOff val="35000"/>
                  </a:schemeClr>
                </a:solidFill>
              </a:rPr>
              <a:t>E</a:t>
            </a:r>
            <a:r>
              <a:rPr lang="en-US" dirty="0">
                <a:solidFill>
                  <a:schemeClr val="tx1">
                    <a:lumMod val="65000"/>
                    <a:lumOff val="35000"/>
                  </a:schemeClr>
                </a:solidFill>
              </a:rPr>
              <a:t>ndoplasmic </a:t>
            </a:r>
            <a:r>
              <a:rPr lang="en-US" b="1" dirty="0" smtClean="0">
                <a:solidFill>
                  <a:schemeClr val="tx1">
                    <a:lumMod val="65000"/>
                    <a:lumOff val="35000"/>
                  </a:schemeClr>
                </a:solidFill>
              </a:rPr>
              <a:t>R</a:t>
            </a:r>
            <a:r>
              <a:rPr lang="en-US" dirty="0" smtClean="0">
                <a:solidFill>
                  <a:schemeClr val="tx1">
                    <a:lumMod val="65000"/>
                    <a:lumOff val="35000"/>
                  </a:schemeClr>
                </a:solidFill>
              </a:rPr>
              <a:t>eticulum</a:t>
            </a:r>
          </a:p>
          <a:p>
            <a:r>
              <a:rPr lang="en-US" b="1" dirty="0" smtClean="0">
                <a:solidFill>
                  <a:schemeClr val="tx1">
                    <a:lumMod val="65000"/>
                    <a:lumOff val="35000"/>
                  </a:schemeClr>
                </a:solidFill>
              </a:rPr>
              <a:t>SER</a:t>
            </a:r>
            <a:endParaRPr lang="en-US" b="1" dirty="0">
              <a:solidFill>
                <a:schemeClr val="tx1">
                  <a:lumMod val="65000"/>
                  <a:lumOff val="35000"/>
                </a:schemeClr>
              </a:solidFill>
            </a:endParaRPr>
          </a:p>
        </p:txBody>
      </p:sp>
      <p:pic>
        <p:nvPicPr>
          <p:cNvPr id="5" name="Picture 4" descr="F:\Documents and Settings\Parand\Desktop\New Folder\endoplasmic_reticulum-14042.jpg"/>
          <p:cNvPicPr>
            <a:picLocks noChangeAspect="1" noChangeArrowheads="1"/>
          </p:cNvPicPr>
          <p:nvPr/>
        </p:nvPicPr>
        <p:blipFill>
          <a:blip r:embed="rId3" cstate="print"/>
          <a:srcRect/>
          <a:stretch>
            <a:fillRect/>
          </a:stretch>
        </p:blipFill>
        <p:spPr bwMode="auto">
          <a:xfrm>
            <a:off x="2209800" y="1295400"/>
            <a:ext cx="4714875" cy="3067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0" y="2133600"/>
            <a:ext cx="2057400" cy="1200329"/>
          </a:xfrm>
          <a:prstGeom prst="rect">
            <a:avLst/>
          </a:prstGeom>
          <a:noFill/>
        </p:spPr>
        <p:txBody>
          <a:bodyPr wrap="square" rtlCol="0">
            <a:spAutoFit/>
          </a:bodyPr>
          <a:lstStyle/>
          <a:p>
            <a:pPr algn="r" rtl="1"/>
            <a:r>
              <a:rPr lang="fa-IR" sz="2400" dirty="0" smtClean="0"/>
              <a:t>گردآوری و تنظیم:</a:t>
            </a:r>
          </a:p>
          <a:p>
            <a:pPr algn="r" rtl="1"/>
            <a:r>
              <a:rPr lang="fa-IR" sz="2400" dirty="0" smtClean="0"/>
              <a:t>آرمین خیراللهی</a:t>
            </a:r>
          </a:p>
          <a:p>
            <a:pPr algn="r" rtl="1"/>
            <a:r>
              <a:rPr lang="fa-IR" sz="2400" dirty="0" smtClean="0"/>
              <a:t>امین جلیل زاده</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228601"/>
            <a:ext cx="8229600" cy="3429000"/>
          </a:xfrm>
        </p:spPr>
        <p:style>
          <a:lnRef idx="1">
            <a:schemeClr val="accent3"/>
          </a:lnRef>
          <a:fillRef idx="2">
            <a:schemeClr val="accent3"/>
          </a:fillRef>
          <a:effectRef idx="1">
            <a:schemeClr val="accent3"/>
          </a:effectRef>
          <a:fontRef idx="minor">
            <a:schemeClr val="dk1"/>
          </a:fontRef>
        </p:style>
        <p:txBody>
          <a:bodyPr>
            <a:normAutofit/>
          </a:bodyPr>
          <a:lstStyle/>
          <a:p>
            <a:pPr algn="r" rtl="1"/>
            <a:r>
              <a:rPr lang="ar-SA" dirty="0" smtClean="0"/>
              <a:t>از وظایف شبکه آندوپلاسمی صاف می‌توان </a:t>
            </a:r>
            <a:r>
              <a:rPr lang="ar-SA" b="1" dirty="0" smtClean="0"/>
              <a:t>سنتز چربی ها، وهیدرولز گلوکز- </a:t>
            </a:r>
            <a:r>
              <a:rPr lang="fa-IR" b="1" dirty="0" smtClean="0"/>
              <a:t>۶</a:t>
            </a:r>
            <a:r>
              <a:rPr lang="ar-SA" b="1" dirty="0" smtClean="0"/>
              <a:t> فسفات  متابولیسم گزنوبیوتیک ها یا مواد آلی خارجی </a:t>
            </a:r>
            <a:r>
              <a:rPr lang="ar-SA" dirty="0" smtClean="0"/>
              <a:t>مانند حشره کش ها را نام برد. </a:t>
            </a:r>
            <a:r>
              <a:rPr lang="en-US" dirty="0" smtClean="0"/>
              <a:t>SER</a:t>
            </a:r>
            <a:r>
              <a:rPr lang="ar-SA" dirty="0" smtClean="0"/>
              <a:t> واجد ناحیه‌ای موسوم به </a:t>
            </a:r>
            <a:r>
              <a:rPr lang="en-US" dirty="0" smtClean="0"/>
              <a:t>Transition</a:t>
            </a:r>
            <a:r>
              <a:rPr lang="ar-SA" dirty="0" smtClean="0"/>
              <a:t> است که از این ناحیه وزیکول‌ های حاوی مواد از </a:t>
            </a:r>
            <a:r>
              <a:rPr lang="en-US" dirty="0" smtClean="0"/>
              <a:t>ER</a:t>
            </a:r>
            <a:r>
              <a:rPr lang="ar-SA" dirty="0" smtClean="0"/>
              <a:t> جدا و به دستگاه گلژی فرستاده می‌شود</a:t>
            </a:r>
            <a:r>
              <a:rPr lang="en-US" dirty="0" smtClean="0"/>
              <a:t>.</a:t>
            </a:r>
            <a:endParaRPr lang="en-US" dirty="0"/>
          </a:p>
        </p:txBody>
      </p:sp>
      <p:pic>
        <p:nvPicPr>
          <p:cNvPr id="2050" name="Picture 2" descr="F:\Documents and Settings\Parand\Desktop\New Folder\270px-Nucleus_ER_golgi (1).jpg"/>
          <p:cNvPicPr>
            <a:picLocks noChangeAspect="1" noChangeArrowheads="1"/>
          </p:cNvPicPr>
          <p:nvPr/>
        </p:nvPicPr>
        <p:blipFill>
          <a:blip r:embed="rId2" cstate="print"/>
          <a:srcRect/>
          <a:stretch>
            <a:fillRect/>
          </a:stretch>
        </p:blipFill>
        <p:spPr bwMode="auto">
          <a:xfrm>
            <a:off x="1295400" y="3429000"/>
            <a:ext cx="6324600" cy="3276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67000"/>
            <a:ext cx="8229600" cy="1524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fa-I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مروری بر وظایف این شبکه:</a:t>
            </a:r>
          </a:p>
          <a:p>
            <a:pPr algn="ctr">
              <a:buNone/>
            </a:pPr>
            <a:endParaRPr lang="fa-I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buNone/>
            </a:pPr>
            <a:endParaRPr lang="fa-I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buNone/>
            </a:pPr>
            <a:endParaRPr lang="fa-I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Tm="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000" y="304800"/>
            <a:ext cx="3124200" cy="6324600"/>
          </a:xfrm>
        </p:spPr>
        <p:txBody>
          <a:bodyPr>
            <a:normAutofit/>
          </a:bodyPr>
          <a:lstStyle/>
          <a:p>
            <a:pPr algn="r" rtl="1"/>
            <a:r>
              <a:rPr lang="fa-IR" dirty="0" smtClean="0"/>
              <a:t>۱- </a:t>
            </a:r>
            <a:r>
              <a:rPr lang="ar-SA" dirty="0" smtClean="0"/>
              <a:t>یکی از مهم‌ترین کارهای شبکهٔ آندوپلاسمی نرم، ساخت موادی مانند </a:t>
            </a:r>
            <a:r>
              <a:rPr lang="ar-SA" b="1" dirty="0" smtClean="0"/>
              <a:t>اسید‌های چرب</a:t>
            </a:r>
            <a:r>
              <a:rPr lang="ar-SA" dirty="0" smtClean="0"/>
              <a:t>، </a:t>
            </a:r>
            <a:r>
              <a:rPr lang="ar-SA" b="1" dirty="0" smtClean="0"/>
              <a:t>فسفولیپیدها </a:t>
            </a:r>
            <a:r>
              <a:rPr lang="ar-SA" dirty="0" smtClean="0"/>
              <a:t>و </a:t>
            </a:r>
            <a:r>
              <a:rPr lang="ar-SA" b="1" dirty="0" smtClean="0"/>
              <a:t>استروئید‌هاست</a:t>
            </a:r>
            <a:r>
              <a:rPr lang="ar-SA" dirty="0" smtClean="0"/>
              <a:t>. هر یک از این فرآورده‌ ها توسط نوع خاصی سلول تولید می‌شود.</a:t>
            </a:r>
            <a:endParaRPr lang="en-US" dirty="0" smtClean="0"/>
          </a:p>
          <a:p>
            <a:pPr algn="r" rtl="1"/>
            <a:endParaRPr lang="en-US" dirty="0"/>
          </a:p>
        </p:txBody>
      </p:sp>
      <p:pic>
        <p:nvPicPr>
          <p:cNvPr id="7" name="Picture 6" descr="F:\Documents and Settings\Parand\Desktop\New Folder\th (22).jpg"/>
          <p:cNvPicPr>
            <a:picLocks noChangeAspect="1" noChangeArrowheads="1"/>
          </p:cNvPicPr>
          <p:nvPr/>
        </p:nvPicPr>
        <p:blipFill>
          <a:blip r:embed="rId2" cstate="print"/>
          <a:srcRect/>
          <a:stretch>
            <a:fillRect/>
          </a:stretch>
        </p:blipFill>
        <p:spPr bwMode="auto">
          <a:xfrm>
            <a:off x="0" y="914400"/>
            <a:ext cx="5715000" cy="5061204"/>
          </a:xfrm>
          <a:prstGeom prst="rect">
            <a:avLst/>
          </a:prstGeom>
          <a:noFill/>
        </p:spPr>
      </p:pic>
      <p:pic>
        <p:nvPicPr>
          <p:cNvPr id="8" name="Picture 7" descr="F:\Documents and Settings\Parand\Desktop\New Folder\Figure4.jpg"/>
          <p:cNvPicPr>
            <a:picLocks noChangeAspect="1" noChangeArrowheads="1"/>
          </p:cNvPicPr>
          <p:nvPr/>
        </p:nvPicPr>
        <p:blipFill>
          <a:blip r:embed="rId3" cstate="print"/>
          <a:srcRect/>
          <a:stretch>
            <a:fillRect/>
          </a:stretch>
        </p:blipFill>
        <p:spPr bwMode="auto">
          <a:xfrm>
            <a:off x="0" y="-18377"/>
            <a:ext cx="9144000" cy="68947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09800"/>
            <a:ext cx="8229600" cy="1676400"/>
          </a:xfrm>
        </p:spPr>
        <p:style>
          <a:lnRef idx="1">
            <a:schemeClr val="accent3"/>
          </a:lnRef>
          <a:fillRef idx="3">
            <a:schemeClr val="accent3"/>
          </a:fillRef>
          <a:effectRef idx="2">
            <a:schemeClr val="accent3"/>
          </a:effectRef>
          <a:fontRef idx="minor">
            <a:schemeClr val="lt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algn="r" rtl="1"/>
            <a:r>
              <a:rPr lang="ar-SA"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همچنین آنزیم های تجزیه کننده چربی ها نیز در </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ER</a:t>
            </a:r>
            <a:r>
              <a:rPr lang="ar-SA"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وجود دارد.</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265" name="Rectangle 1"/>
          <p:cNvSpPr>
            <a:spLocks noChangeArrowheads="1"/>
          </p:cNvSpPr>
          <p:nvPr/>
        </p:nvSpPr>
        <p:spPr bwMode="auto">
          <a:xfrm>
            <a:off x="228600" y="4724400"/>
            <a:ext cx="8686800" cy="95410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191919"/>
                </a:solidFill>
                <a:effectLst/>
                <a:latin typeface="Helvetica"/>
                <a:ea typeface="Calibri" pitchFamily="34" charset="0"/>
                <a:cs typeface="Arial" pitchFamily="34" charset="0"/>
              </a:rPr>
              <a:t>in</a:t>
            </a:r>
            <a:r>
              <a:rPr kumimoji="0" lang="en-US" sz="2800" b="0" i="0" u="none" strike="noStrike" cap="none" normalizeH="0" baseline="0" dirty="0" smtClean="0">
                <a:ln>
                  <a:noFill/>
                </a:ln>
                <a:solidFill>
                  <a:srgbClr val="191919"/>
                </a:solidFill>
                <a:effectLst/>
                <a:latin typeface="Calibri"/>
                <a:ea typeface="Calibri" pitchFamily="34" charset="0"/>
                <a:cs typeface="Arial" pitchFamily="34" charset="0"/>
              </a:rPr>
              <a:t> </a:t>
            </a:r>
            <a:r>
              <a:rPr lang="en-US" sz="2400" dirty="0" smtClean="0">
                <a:latin typeface="Arial" pitchFamily="34" charset="0"/>
                <a:cs typeface="Arial" pitchFamily="34" charset="0"/>
              </a:rPr>
              <a:t>the </a:t>
            </a:r>
            <a:r>
              <a:rPr kumimoji="0" lang="en-US" sz="2800" b="0" i="0" u="none" strike="noStrike" cap="none" normalizeH="0" baseline="0" dirty="0" smtClean="0">
                <a:ln>
                  <a:noFill/>
                </a:ln>
                <a:solidFill>
                  <a:srgbClr val="0099CC"/>
                </a:solidFill>
                <a:effectLst/>
                <a:latin typeface="Helvetica"/>
                <a:ea typeface="Calibri" pitchFamily="34" charset="0"/>
                <a:cs typeface="Arial" pitchFamily="34" charset="0"/>
                <a:hlinkClick r:id="rId3"/>
              </a:rPr>
              <a:t>brain</a:t>
            </a:r>
            <a:r>
              <a:rPr kumimoji="0" lang="en-US" sz="2800" b="0" i="0" u="none" strike="noStrike" cap="none" normalizeH="0" baseline="0" dirty="0" smtClean="0">
                <a:ln>
                  <a:noFill/>
                </a:ln>
                <a:solidFill>
                  <a:srgbClr val="191919"/>
                </a:solidFill>
                <a:effectLst/>
                <a:latin typeface="Calibri"/>
                <a:ea typeface="Calibri" pitchFamily="34" charset="0"/>
                <a:cs typeface="Arial" pitchFamily="34" charset="0"/>
              </a:rPr>
              <a:t> </a:t>
            </a:r>
            <a:r>
              <a:rPr kumimoji="0" lang="en-US" sz="2800" b="0" i="0" u="none" strike="noStrike" cap="none" normalizeH="0" baseline="0" dirty="0" smtClean="0">
                <a:ln>
                  <a:noFill/>
                </a:ln>
                <a:solidFill>
                  <a:srgbClr val="191919"/>
                </a:solidFill>
                <a:effectLst/>
                <a:latin typeface="Helvetica"/>
                <a:ea typeface="Calibri" pitchFamily="34" charset="0"/>
                <a:cs typeface="Arial" pitchFamily="34" charset="0"/>
              </a:rPr>
              <a:t>cells it synthesizes male and female hormones.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1600200"/>
          </a:xfrm>
        </p:spPr>
        <p:style>
          <a:lnRef idx="2">
            <a:schemeClr val="accent2"/>
          </a:lnRef>
          <a:fillRef idx="1">
            <a:schemeClr val="lt1"/>
          </a:fillRef>
          <a:effectRef idx="0">
            <a:schemeClr val="accent2"/>
          </a:effectRef>
          <a:fontRef idx="minor">
            <a:schemeClr val="dk1"/>
          </a:fontRef>
        </p:style>
        <p:txBody>
          <a:bodyPr/>
          <a:lstStyle/>
          <a:p>
            <a:pPr algn="r" rtl="1"/>
            <a:r>
              <a:rPr lang="fa-IR" dirty="0" smtClean="0"/>
              <a:t>۲- </a:t>
            </a:r>
            <a:r>
              <a:rPr lang="ar-SA" dirty="0" smtClean="0"/>
              <a:t>در سلول‌های جگر انسان، این شبکه توسط آنزیم‌های خاصی به تنظیم مقدار قندی که از سلول‌های جگر به خون وارد می‌شود، کمک می‌کند.</a:t>
            </a:r>
            <a:endParaRPr lang="en-US" dirty="0" smtClean="0"/>
          </a:p>
          <a:p>
            <a:pPr algn="r" rtl="1"/>
            <a:endParaRPr lang="en-US" dirty="0"/>
          </a:p>
        </p:txBody>
      </p:sp>
      <p:pic>
        <p:nvPicPr>
          <p:cNvPr id="4098" name="Picture 2" descr="F:\Documents and Settings\Parand\Desktop\New Folder\2780353_pone.0007935.g010.png"/>
          <p:cNvPicPr>
            <a:picLocks noChangeAspect="1" noChangeArrowheads="1"/>
          </p:cNvPicPr>
          <p:nvPr/>
        </p:nvPicPr>
        <p:blipFill>
          <a:blip r:embed="rId2" cstate="print"/>
          <a:srcRect/>
          <a:stretch>
            <a:fillRect/>
          </a:stretch>
        </p:blipFill>
        <p:spPr bwMode="auto">
          <a:xfrm>
            <a:off x="1676400" y="2286000"/>
            <a:ext cx="5956398"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1752600"/>
          </a:xfrm>
        </p:spPr>
        <p:style>
          <a:lnRef idx="1">
            <a:schemeClr val="accent2"/>
          </a:lnRef>
          <a:fillRef idx="2">
            <a:schemeClr val="accent2"/>
          </a:fillRef>
          <a:effectRef idx="1">
            <a:schemeClr val="accent2"/>
          </a:effectRef>
          <a:fontRef idx="minor">
            <a:schemeClr val="dk1"/>
          </a:fontRef>
        </p:style>
        <p:txBody>
          <a:bodyPr/>
          <a:lstStyle/>
          <a:p>
            <a:pPr algn="r" rtl="1"/>
            <a:r>
              <a:rPr lang="fa-IR" dirty="0" smtClean="0"/>
              <a:t>۳- </a:t>
            </a:r>
            <a:r>
              <a:rPr lang="ar-SA" dirty="0" smtClean="0"/>
              <a:t>از دیگر کارهای این اندامک می‌توان سم‌زدایی را نام برد. این اندامک توسط آنزیم‌های خاصی دارو‌ها و دیگر مواد شیمیایی مضر را تجزیه می‌کند.</a:t>
            </a: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2286000"/>
          </a:xfrm>
        </p:spPr>
        <p:style>
          <a:lnRef idx="1">
            <a:schemeClr val="accent6"/>
          </a:lnRef>
          <a:fillRef idx="2">
            <a:schemeClr val="accent6"/>
          </a:fillRef>
          <a:effectRef idx="1">
            <a:schemeClr val="accent6"/>
          </a:effectRef>
          <a:fontRef idx="minor">
            <a:schemeClr val="dk1"/>
          </a:fontRef>
        </p:style>
        <p:txBody>
          <a:bodyPr/>
          <a:lstStyle/>
          <a:p>
            <a:pPr algn="r" rtl="1"/>
            <a:r>
              <a:rPr lang="fa-IR" dirty="0" smtClean="0"/>
              <a:t>۴- </a:t>
            </a:r>
            <a:r>
              <a:rPr lang="ar-SA" dirty="0" smtClean="0"/>
              <a:t>در بافت ماهیچه‌ای یون کلسیم برای انقباض ماهیچه‌ها لازم است، این یون در شبکهٔ آندوپلاسمی</a:t>
            </a:r>
            <a:r>
              <a:rPr lang="fa-IR" dirty="0" smtClean="0"/>
              <a:t> صاف </a:t>
            </a:r>
            <a:r>
              <a:rPr lang="ar-SA" dirty="0" smtClean="0"/>
              <a:t>ماهیچه‌ها (که شبکهٔ سارکوپلاسمی نیز خوانده‌ می شود)، ذخیره می‌شود.</a:t>
            </a:r>
            <a:endParaRPr lang="en-US" dirty="0" smtClean="0"/>
          </a:p>
          <a:p>
            <a:endParaRPr lang="en-US" dirty="0"/>
          </a:p>
        </p:txBody>
      </p:sp>
      <p:pic>
        <p:nvPicPr>
          <p:cNvPr id="5122" name="Picture 2" descr="F:\Documents and Settings\Parand\Desktop\New Folder\viruses-01-00126-g003-1024.png"/>
          <p:cNvPicPr>
            <a:picLocks noChangeAspect="1" noChangeArrowheads="1"/>
          </p:cNvPicPr>
          <p:nvPr/>
        </p:nvPicPr>
        <p:blipFill>
          <a:blip r:embed="rId2" cstate="print"/>
          <a:srcRect/>
          <a:stretch>
            <a:fillRect/>
          </a:stretch>
        </p:blipFill>
        <p:spPr bwMode="auto">
          <a:xfrm>
            <a:off x="1295400" y="2286000"/>
            <a:ext cx="6738937"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486400"/>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ar-SA" b="1" dirty="0" smtClean="0"/>
              <a:t>میکروزوم</a:t>
            </a:r>
            <a:endParaRPr lang="en-US" b="1" dirty="0" smtClean="0"/>
          </a:p>
          <a:p>
            <a:pPr algn="r" rtl="1"/>
            <a:r>
              <a:rPr lang="ar-SA" dirty="0" smtClean="0"/>
              <a:t>هنگام جداسازی اندامک های مختلف سلول ها</a:t>
            </a:r>
            <a:r>
              <a:rPr lang="fa-IR" dirty="0" smtClean="0"/>
              <a:t> (</a:t>
            </a:r>
            <a:r>
              <a:rPr lang="ar-SA" dirty="0" smtClean="0"/>
              <a:t> که با استفاده از اولترا سانتریفوگاسیون صورت می‌گیرد،</a:t>
            </a:r>
            <a:r>
              <a:rPr lang="fa-IR" dirty="0" smtClean="0"/>
              <a:t>) </a:t>
            </a:r>
            <a:r>
              <a:rPr lang="ar-SA" dirty="0" smtClean="0"/>
              <a:t> قطعاتی از سیستم غشایی درون سلولی خرد و جدا شده، به صورت حفره‌های غشایی کوچکی در می‌آیند که آنها را میکروزوم می‌نامند. </a:t>
            </a:r>
            <a:endParaRPr lang="en-US" b="1" dirty="0"/>
          </a:p>
        </p:txBody>
      </p:sp>
      <p:pic>
        <p:nvPicPr>
          <p:cNvPr id="13313" name="Picture 1" descr="F:\Documents and Settings\Parand\Desktop\New Folder\F2.large.jpg"/>
          <p:cNvPicPr>
            <a:picLocks noChangeAspect="1" noChangeArrowheads="1"/>
          </p:cNvPicPr>
          <p:nvPr/>
        </p:nvPicPr>
        <p:blipFill>
          <a:blip r:embed="rId2" cstate="print"/>
          <a:srcRect/>
          <a:stretch>
            <a:fillRect/>
          </a:stretch>
        </p:blipFill>
        <p:spPr bwMode="auto">
          <a:xfrm>
            <a:off x="228600" y="4014047"/>
            <a:ext cx="8735692" cy="284395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0" y="0"/>
            <a:ext cx="2819400" cy="685800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r" rtl="1"/>
            <a:r>
              <a:rPr lang="ar-SA" dirty="0" smtClean="0"/>
              <a:t>میکروزوم ها قطعاتی از سیستم واکوئلی، قطعات شبکه آندوپلاسمی صاف و دانه‌دار و دستگاه گلژی </a:t>
            </a:r>
            <a:r>
              <a:rPr lang="fa-IR" dirty="0" smtClean="0"/>
              <a:t>هستند</a:t>
            </a:r>
            <a:r>
              <a:rPr lang="ar-SA" dirty="0" smtClean="0"/>
              <a:t>. میکروزوم ها در سلول های زنده و سالم دیده نمی‌شوند، بلکه نتیجه قطعه قطعه شدن قسمت هایی از سیستم غشایی درون سلولی ا</a:t>
            </a:r>
            <a:r>
              <a:rPr lang="fa-IR" dirty="0" smtClean="0"/>
              <a:t>ند</a:t>
            </a:r>
            <a:r>
              <a:rPr lang="ar-SA" b="1" dirty="0" smtClean="0"/>
              <a:t>.</a:t>
            </a:r>
            <a:r>
              <a:rPr lang="fa-IR" b="1" dirty="0" smtClean="0"/>
              <a:t> که برای مطالعه ساختار </a:t>
            </a:r>
            <a:r>
              <a:rPr lang="en-US" b="1" dirty="0" smtClean="0"/>
              <a:t>ER</a:t>
            </a:r>
            <a:r>
              <a:rPr lang="fa-IR" b="1" dirty="0" smtClean="0"/>
              <a:t> به کار برده می شوند.</a:t>
            </a:r>
            <a:endParaRPr lang="en-US" dirty="0"/>
          </a:p>
        </p:txBody>
      </p:sp>
      <p:pic>
        <p:nvPicPr>
          <p:cNvPr id="37890" name="Picture 2" descr="F:\Documents and Settings\Parand\Desktop\New Folder\nrm1711-f1.jpg"/>
          <p:cNvPicPr>
            <a:picLocks noChangeAspect="1" noChangeArrowheads="1"/>
          </p:cNvPicPr>
          <p:nvPr/>
        </p:nvPicPr>
        <p:blipFill>
          <a:blip r:embed="rId2" cstate="print"/>
          <a:srcRect/>
          <a:stretch>
            <a:fillRect/>
          </a:stretch>
        </p:blipFill>
        <p:spPr bwMode="auto">
          <a:xfrm>
            <a:off x="0" y="0"/>
            <a:ext cx="60198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endParaRPr lang="en-US" dirty="0"/>
          </a:p>
        </p:txBody>
      </p:sp>
      <p:sp>
        <p:nvSpPr>
          <p:cNvPr id="3" name="Content Placeholder 2"/>
          <p:cNvSpPr>
            <a:spLocks noGrp="1"/>
          </p:cNvSpPr>
          <p:nvPr>
            <p:ph idx="1"/>
          </p:nvPr>
        </p:nvSpPr>
        <p:spPr>
          <a:xfrm>
            <a:off x="0" y="381000"/>
            <a:ext cx="8229600" cy="1752600"/>
          </a:xfrm>
        </p:spPr>
        <p:txBody>
          <a:bodyPr/>
          <a:lstStyle/>
          <a:p>
            <a:pPr algn="r" rtl="1"/>
            <a:r>
              <a:rPr lang="ar-SA" dirty="0" smtClean="0"/>
              <a:t>سیستم انتقال الکترون شبکه آندوپلاسمی</a:t>
            </a:r>
            <a:endParaRPr lang="en-US" dirty="0" smtClean="0"/>
          </a:p>
          <a:p>
            <a:pPr algn="r" rtl="1"/>
            <a:r>
              <a:rPr lang="ar-SA" dirty="0" smtClean="0"/>
              <a:t>این سیستم در شبکه آندوپلاسمی صاف بویژه در سلول های کبدی و غدد فوق کلیوی وجود دارد. </a:t>
            </a:r>
            <a:endParaRPr lang="en-US" dirty="0"/>
          </a:p>
        </p:txBody>
      </p:sp>
      <p:pic>
        <p:nvPicPr>
          <p:cNvPr id="6146" name="Picture 2" descr="F:\Documents and Settings\Parand\Desktop\New Folder\matt_traylor_endoplasmic reticulum.jpg"/>
          <p:cNvPicPr>
            <a:picLocks noChangeAspect="1" noChangeArrowheads="1"/>
          </p:cNvPicPr>
          <p:nvPr/>
        </p:nvPicPr>
        <p:blipFill>
          <a:blip r:embed="rId2" cstate="print"/>
          <a:srcRect/>
          <a:stretch>
            <a:fillRect/>
          </a:stretch>
        </p:blipFill>
        <p:spPr bwMode="auto">
          <a:xfrm>
            <a:off x="381000" y="2019872"/>
            <a:ext cx="8305800" cy="48381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اهداف</a:t>
            </a:r>
            <a:br>
              <a:rPr lang="fa-IR" dirty="0" smtClean="0"/>
            </a:br>
            <a:r>
              <a:rPr lang="fa-IR" dirty="0" smtClean="0"/>
              <a:t>انتظار می رود پس از مطالعه قادر باشید:</a:t>
            </a:r>
            <a:endParaRPr lang="en-US" dirty="0"/>
          </a:p>
        </p:txBody>
      </p:sp>
      <p:sp>
        <p:nvSpPr>
          <p:cNvPr id="3" name="Content Placeholder 2"/>
          <p:cNvSpPr>
            <a:spLocks noGrp="1"/>
          </p:cNvSpPr>
          <p:nvPr>
            <p:ph idx="1"/>
          </p:nvPr>
        </p:nvSpPr>
        <p:spPr/>
        <p:txBody>
          <a:bodyPr>
            <a:normAutofit/>
          </a:bodyPr>
          <a:lstStyle/>
          <a:p>
            <a:pPr algn="r" rtl="1"/>
            <a:r>
              <a:rPr lang="fa-IR" dirty="0" smtClean="0"/>
              <a:t>شکل و عملکرد کلی شبکه آندوپلاسمی صاف را </a:t>
            </a:r>
            <a:r>
              <a:rPr lang="fa-IR" dirty="0" smtClean="0"/>
              <a:t>بیان </a:t>
            </a:r>
            <a:r>
              <a:rPr lang="fa-IR" dirty="0" smtClean="0"/>
              <a:t>کنید. </a:t>
            </a:r>
          </a:p>
          <a:p>
            <a:pPr algn="r" rtl="1"/>
            <a:r>
              <a:rPr lang="fa-IR" dirty="0" smtClean="0"/>
              <a:t>نقش سیستم سیتوکروم </a:t>
            </a:r>
            <a:r>
              <a:rPr lang="en-US" dirty="0" smtClean="0"/>
              <a:t>p450</a:t>
            </a:r>
            <a:r>
              <a:rPr lang="fa-IR" dirty="0" smtClean="0"/>
              <a:t> را بگویید.</a:t>
            </a:r>
          </a:p>
          <a:p>
            <a:pPr algn="r" rtl="1"/>
            <a:r>
              <a:rPr lang="fa-IR" dirty="0" smtClean="0"/>
              <a:t>نقشهای شبکه اندوپلاسمی صاف را شرح دهید.</a:t>
            </a:r>
          </a:p>
          <a:p>
            <a:pPr algn="r" rtl="1"/>
            <a:r>
              <a:rPr lang="fa-IR" dirty="0" smtClean="0"/>
              <a:t>تفاوت </a:t>
            </a:r>
            <a:r>
              <a:rPr lang="fa-IR" dirty="0" smtClean="0"/>
              <a:t>غشای </a:t>
            </a:r>
            <a:r>
              <a:rPr lang="en-US" dirty="0" smtClean="0"/>
              <a:t>ER</a:t>
            </a:r>
            <a:r>
              <a:rPr lang="fa-IR" dirty="0" smtClean="0"/>
              <a:t> با غشای پلاسمایی را بگویید.</a:t>
            </a:r>
          </a:p>
          <a:p>
            <a:pPr algn="r" rtl="1"/>
            <a:r>
              <a:rPr lang="fa-IR" dirty="0" smtClean="0"/>
              <a:t>واصطلاحات زیر را </a:t>
            </a:r>
            <a:r>
              <a:rPr lang="fa-IR" dirty="0" smtClean="0"/>
              <a:t>تعریف </a:t>
            </a:r>
            <a:r>
              <a:rPr lang="fa-IR" dirty="0" smtClean="0"/>
              <a:t>کنید:</a:t>
            </a:r>
          </a:p>
          <a:p>
            <a:pPr algn="r" rtl="1"/>
            <a:r>
              <a:rPr lang="fa-IR" dirty="0" smtClean="0"/>
              <a:t>میکروزوم چیست؟ و چه کاربردی دارد.</a:t>
            </a:r>
          </a:p>
          <a:p>
            <a:pPr algn="r" rtl="1"/>
            <a:r>
              <a:rPr lang="fa-IR" dirty="0" smtClean="0"/>
              <a:t> سارکوپلاسم چیست؟ درکجا قرار دارد.</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a:xfrm>
            <a:off x="457200" y="1600200"/>
            <a:ext cx="8229600" cy="47459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3600" dirty="0" smtClean="0"/>
              <a:t>چندین نوع آنزیم که هر کدام برای یک سوبسترا یا یک گروه از سوبستراهای ویژه هستند در غشای شبکه آندوپلاسمی</a:t>
            </a:r>
            <a:r>
              <a:rPr lang="fa-IR" sz="3600" dirty="0" smtClean="0"/>
              <a:t> موجود</a:t>
            </a:r>
            <a:r>
              <a:rPr lang="ar-SA" sz="3600" dirty="0" smtClean="0"/>
              <a:t> می‌باشند که با سیستم انتقال الکترون مربوط به سیتوکروم </a:t>
            </a:r>
            <a:r>
              <a:rPr lang="en-US" sz="3600" dirty="0" smtClean="0"/>
              <a:t>P_ 450</a:t>
            </a:r>
            <a:r>
              <a:rPr lang="ar-SA" sz="3600" dirty="0" smtClean="0"/>
              <a:t> مرتبط هستند.</a:t>
            </a:r>
            <a:endParaRPr lang="fa-IR" sz="3600" dirty="0" smtClean="0"/>
          </a:p>
          <a:p>
            <a:pPr algn="r" rtl="1"/>
            <a:r>
              <a:rPr lang="fa-IR" sz="3600" dirty="0" smtClean="0"/>
              <a:t>این سیستم در رفع </a:t>
            </a:r>
            <a:r>
              <a:rPr lang="fa-IR" sz="3600" b="1" dirty="0" smtClean="0"/>
              <a:t>مسمومیت حاصل از داروها </a:t>
            </a:r>
            <a:r>
              <a:rPr lang="fa-IR" sz="3600" dirty="0" smtClean="0"/>
              <a:t>, </a:t>
            </a:r>
            <a:r>
              <a:rPr lang="fa-IR" sz="3600" b="1" dirty="0" smtClean="0"/>
              <a:t>حشره کشها </a:t>
            </a:r>
            <a:r>
              <a:rPr lang="fa-IR" sz="3600" dirty="0" smtClean="0"/>
              <a:t>و واکنش </a:t>
            </a:r>
            <a:r>
              <a:rPr lang="fa-IR" sz="3600" b="1" dirty="0" smtClean="0"/>
              <a:t>آبدهی هورمون های استروئیدی </a:t>
            </a:r>
            <a:r>
              <a:rPr lang="fa-IR" sz="3600" dirty="0" smtClean="0"/>
              <a:t>به کار می رود.</a:t>
            </a:r>
          </a:p>
          <a:p>
            <a:pPr algn="r" rtl="1"/>
            <a:endParaRPr lang="en-US" sz="3600" dirty="0"/>
          </a:p>
        </p:txBody>
      </p:sp>
      <p:pic>
        <p:nvPicPr>
          <p:cNvPr id="7171" name="Picture 3" descr="F:\Documents and Settings\Parand\Desktop\New Folder\Cytochromec.jpg"/>
          <p:cNvPicPr>
            <a:picLocks noChangeAspect="1" noChangeArrowheads="1"/>
          </p:cNvPicPr>
          <p:nvPr/>
        </p:nvPicPr>
        <p:blipFill>
          <a:blip r:embed="rId2" cstate="print"/>
          <a:srcRect/>
          <a:stretch>
            <a:fillRect/>
          </a:stretch>
        </p:blipFill>
        <p:spPr bwMode="auto">
          <a:xfrm>
            <a:off x="2971800" y="-304800"/>
            <a:ext cx="3000805" cy="2133600"/>
          </a:xfrm>
          <a:prstGeom prst="rect">
            <a:avLst/>
          </a:prstGeom>
          <a:noFill/>
        </p:spPr>
      </p:pic>
      <p:pic>
        <p:nvPicPr>
          <p:cNvPr id="7172" name="Picture 4" descr="F:\Documents and Settings\Parand\Desktop\New Folder\c3499_l.jpg"/>
          <p:cNvPicPr>
            <a:picLocks noChangeAspect="1" noChangeArrowheads="1"/>
          </p:cNvPicPr>
          <p:nvPr/>
        </p:nvPicPr>
        <p:blipFill>
          <a:blip r:embed="rId3" cstate="print"/>
          <a:srcRect/>
          <a:stretch>
            <a:fillRect/>
          </a:stretch>
        </p:blipFill>
        <p:spPr bwMode="auto">
          <a:xfrm>
            <a:off x="0" y="1752600"/>
            <a:ext cx="9144000"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additive="base">
                                        <p:cTn id="12" dur="500" fill="hold"/>
                                        <p:tgtEl>
                                          <p:spTgt spid="7171"/>
                                        </p:tgtEl>
                                        <p:attrNameLst>
                                          <p:attrName>ppt_x</p:attrName>
                                        </p:attrNameLst>
                                      </p:cBhvr>
                                      <p:tavLst>
                                        <p:tav tm="0">
                                          <p:val>
                                            <p:strVal val="#ppt_x"/>
                                          </p:val>
                                        </p:tav>
                                        <p:tav tm="100000">
                                          <p:val>
                                            <p:strVal val="#ppt_x"/>
                                          </p:val>
                                        </p:tav>
                                      </p:tavLst>
                                    </p:anim>
                                    <p:anim calcmode="lin" valueType="num">
                                      <p:cBhvr additive="base">
                                        <p:cTn id="13"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8229600" cy="25146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r" rtl="1"/>
            <a:r>
              <a:rPr lang="fa-IR" dirty="0" smtClean="0"/>
              <a:t>از دیگر آنزیم های مهم </a:t>
            </a:r>
            <a:r>
              <a:rPr lang="ar-SA" dirty="0" smtClean="0"/>
              <a:t>آنزیم </a:t>
            </a:r>
            <a:r>
              <a:rPr lang="ar-SA" b="1" dirty="0" smtClean="0"/>
              <a:t>گلوکز </a:t>
            </a:r>
            <a:r>
              <a:rPr lang="fa-IR" b="1" dirty="0" smtClean="0"/>
              <a:t>۶ – </a:t>
            </a:r>
            <a:r>
              <a:rPr lang="ar-SA" b="1" dirty="0" smtClean="0"/>
              <a:t>فسفاتاز</a:t>
            </a:r>
            <a:r>
              <a:rPr lang="fa-IR" b="1" dirty="0" smtClean="0"/>
              <a:t> </a:t>
            </a:r>
            <a:r>
              <a:rPr lang="fa-IR" dirty="0" smtClean="0"/>
              <a:t>است که</a:t>
            </a:r>
            <a:r>
              <a:rPr lang="ar-SA" dirty="0" smtClean="0"/>
              <a:t> در سطح داخلی یا سطح لومنی غشای شبکه آندوپلاسمی قرار دارد و گروه فسفات را از کربن شماره </a:t>
            </a:r>
            <a:r>
              <a:rPr lang="fa-IR" dirty="0" smtClean="0"/>
              <a:t>۶</a:t>
            </a:r>
            <a:r>
              <a:rPr lang="ar-SA" dirty="0" smtClean="0"/>
              <a:t> گلوکز جدا می‌کنند.</a:t>
            </a:r>
            <a:r>
              <a:rPr lang="fa-IR" dirty="0" smtClean="0"/>
              <a:t> و موجب آزاد شدن گلوکز به </a:t>
            </a:r>
            <a:r>
              <a:rPr lang="fa-IR" b="1" dirty="0" smtClean="0"/>
              <a:t>فضای درون شبکه و خروج فسفات به سیتوزول </a:t>
            </a:r>
            <a:r>
              <a:rPr lang="fa-IR" dirty="0" smtClean="0"/>
              <a:t>میگردد.</a:t>
            </a:r>
            <a:endParaRPr lang="en-US" dirty="0"/>
          </a:p>
        </p:txBody>
      </p:sp>
      <p:pic>
        <p:nvPicPr>
          <p:cNvPr id="8194" name="Picture 2" descr="F:\Documents and Settings\Parand\Desktop\New Folder\Fig4Big.jpg"/>
          <p:cNvPicPr>
            <a:picLocks noChangeAspect="1" noChangeArrowheads="1"/>
          </p:cNvPicPr>
          <p:nvPr/>
        </p:nvPicPr>
        <p:blipFill>
          <a:blip r:embed="rId2" cstate="print"/>
          <a:srcRect/>
          <a:stretch>
            <a:fillRect/>
          </a:stretch>
        </p:blipFill>
        <p:spPr bwMode="auto">
          <a:xfrm>
            <a:off x="1447800" y="2585695"/>
            <a:ext cx="5856255" cy="427230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fa-IR" dirty="0" smtClean="0"/>
              <a:t>منابع</a:t>
            </a:r>
            <a:endParaRPr lang="en-US" dirty="0"/>
          </a:p>
        </p:txBody>
      </p:sp>
      <p:sp>
        <p:nvSpPr>
          <p:cNvPr id="3" name="Content Placeholder 2"/>
          <p:cNvSpPr>
            <a:spLocks noGrp="1"/>
          </p:cNvSpPr>
          <p:nvPr>
            <p:ph idx="1"/>
          </p:nvPr>
        </p:nvSpPr>
        <p:spPr>
          <a:xfrm>
            <a:off x="457200" y="1066800"/>
            <a:ext cx="8305800" cy="5257800"/>
          </a:xfrm>
        </p:spPr>
        <p:txBody>
          <a:bodyPr/>
          <a:lstStyle/>
          <a:p>
            <a:pPr algn="r" rtl="1"/>
            <a:r>
              <a:rPr lang="fa-IR" dirty="0" smtClean="0"/>
              <a:t>زیست شناسی سلولی و ملکولی/جلد 2 /لودیش و../</a:t>
            </a:r>
            <a:r>
              <a:rPr lang="fa-IR" dirty="0" smtClean="0"/>
              <a:t>ترجمه مجید </a:t>
            </a:r>
            <a:r>
              <a:rPr lang="fa-IR" dirty="0" smtClean="0"/>
              <a:t>مهدوی /انتشارات خانه زیست شناسی/2013</a:t>
            </a:r>
          </a:p>
          <a:p>
            <a:pPr algn="r" rtl="1"/>
            <a:r>
              <a:rPr lang="fa-IR" dirty="0" smtClean="0"/>
              <a:t>سلولی و مولکولی/فریده دخت سید </a:t>
            </a:r>
            <a:r>
              <a:rPr lang="fa-IR" dirty="0" smtClean="0"/>
              <a:t>مظفری/انتشارات </a:t>
            </a:r>
            <a:r>
              <a:rPr lang="fa-IR" dirty="0" smtClean="0"/>
              <a:t>پیام نور/1393</a:t>
            </a:r>
          </a:p>
          <a:p>
            <a:pPr algn="r" rtl="1">
              <a:buNone/>
            </a:pPr>
            <a:r>
              <a:rPr lang="fa-IR" dirty="0" smtClean="0"/>
              <a:t>سایت ها:&gt;</a:t>
            </a:r>
          </a:p>
          <a:p>
            <a:pPr algn="r" rtl="1"/>
            <a:r>
              <a:rPr lang="en-US" dirty="0" smtClean="0">
                <a:hlinkClick r:id="rId2"/>
              </a:rPr>
              <a:t>http://www.nature.com</a:t>
            </a:r>
            <a:endParaRPr lang="fa-IR" dirty="0" smtClean="0"/>
          </a:p>
          <a:p>
            <a:pPr algn="r" rtl="1"/>
            <a:r>
              <a:rPr lang="en-US" dirty="0" smtClean="0">
                <a:hlinkClick r:id="rId3"/>
              </a:rPr>
              <a:t>http://www.hwhg.com.cn</a:t>
            </a:r>
            <a:endParaRPr lang="en-US" dirty="0" smtClean="0"/>
          </a:p>
          <a:p>
            <a:pPr algn="r" rtl="1"/>
            <a:r>
              <a:rPr lang="en-US" dirty="0" smtClean="0">
                <a:hlinkClick r:id="rId4"/>
              </a:rPr>
              <a:t>http://static-content.springer.com/</a:t>
            </a:r>
            <a:endParaRPr lang="en-US" dirty="0" smtClean="0"/>
          </a:p>
          <a:p>
            <a:pPr algn="r" rtl="1"/>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F:\Documents and Settings\Parand\Desktop\New Folder\er.gif"/>
          <p:cNvPicPr>
            <a:picLocks noGrp="1" noChangeAspect="1" noChangeArrowheads="1"/>
          </p:cNvPicPr>
          <p:nvPr>
            <p:ph idx="1"/>
          </p:nvPr>
        </p:nvPicPr>
        <p:blipFill>
          <a:blip r:embed="rId2" cstate="print"/>
          <a:srcRect/>
          <a:stretch>
            <a:fillRect/>
          </a:stretch>
        </p:blipFill>
        <p:spPr bwMode="auto">
          <a:xfrm>
            <a:off x="914400" y="152400"/>
            <a:ext cx="7162800" cy="640974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F:\Documents and Settings\Parand\Desktop\New Folder\th (1).jpg"/>
          <p:cNvPicPr>
            <a:picLocks noChangeAspect="1" noChangeArrowheads="1"/>
          </p:cNvPicPr>
          <p:nvPr/>
        </p:nvPicPr>
        <p:blipFill>
          <a:blip r:embed="rId2" cstate="print"/>
          <a:srcRect/>
          <a:stretch>
            <a:fillRect/>
          </a:stretch>
        </p:blipFill>
        <p:spPr bwMode="auto">
          <a:xfrm>
            <a:off x="304800" y="1219200"/>
            <a:ext cx="5382684" cy="40370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Content Placeholder 4"/>
          <p:cNvSpPr>
            <a:spLocks noGrp="1"/>
          </p:cNvSpPr>
          <p:nvPr>
            <p:ph idx="1"/>
          </p:nvPr>
        </p:nvSpPr>
        <p:spPr>
          <a:xfrm>
            <a:off x="5943600" y="838200"/>
            <a:ext cx="2971800"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800" b="1" dirty="0"/>
              <a:t>Smooth ER (SER)</a:t>
            </a:r>
            <a:r>
              <a:rPr lang="en-US" sz="2800" dirty="0"/>
              <a:t> acts as a storage organelle. </a:t>
            </a:r>
          </a:p>
        </p:txBody>
      </p:sp>
      <p:sp>
        <p:nvSpPr>
          <p:cNvPr id="6" name="Rectangle 5"/>
          <p:cNvSpPr/>
          <p:nvPr/>
        </p:nvSpPr>
        <p:spPr>
          <a:xfrm>
            <a:off x="838200" y="5791200"/>
            <a:ext cx="5562600"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dirty="0"/>
              <a:t>It is important in the creation and storage of lipids and </a:t>
            </a:r>
            <a:r>
              <a:rPr lang="en-US" sz="2400" b="1" dirty="0"/>
              <a:t>steroids</a:t>
            </a:r>
            <a:r>
              <a:rPr lang="en-US" sz="2400" dirty="0"/>
              <a:t>.</a:t>
            </a:r>
          </a:p>
        </p:txBody>
      </p:sp>
      <p:sp>
        <p:nvSpPr>
          <p:cNvPr id="7" name="TextBox 6"/>
          <p:cNvSpPr txBox="1"/>
          <p:nvPr/>
        </p:nvSpPr>
        <p:spPr>
          <a:xfrm>
            <a:off x="6248400" y="3276600"/>
            <a:ext cx="2286000" cy="18158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rtl="1"/>
            <a:r>
              <a:rPr lang="fa-IR" sz="2800" dirty="0" smtClean="0"/>
              <a:t>این شبکه شبیه به یک خط تولید کوچک کار می کند</a:t>
            </a:r>
            <a:endParaRPr lang="en-US" sz="28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blinds(horizontal)">
                                      <p:cBhvr>
                                        <p:cTn id="11" dur="500"/>
                                        <p:tgtEl>
                                          <p:spTgt spid="5">
                                            <p:bg/>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linds(horizontal)">
                                      <p:cBhvr>
                                        <p:cTn id="15" dur="500"/>
                                        <p:tgtEl>
                                          <p:spTgt spid="5">
                                            <p:txEl>
                                              <p:pRg st="0" end="0"/>
                                            </p:txEl>
                                          </p:spTgt>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par>
                          <p:cTn id="20" fill="hold">
                            <p:stCondLst>
                              <p:cond delay="3500"/>
                            </p:stCondLst>
                            <p:childTnLst>
                              <p:par>
                                <p:cTn id="21" presetID="58" presetClass="entr" presetSubtype="0" accel="100000" fill="hold" grpId="1" nodeType="afterEffect">
                                  <p:stCondLst>
                                    <p:cond delay="0"/>
                                  </p:stCondLst>
                                  <p:iterate type="lt">
                                    <p:tmPct val="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ppt_w*2.5"/>
                                          </p:val>
                                        </p:tav>
                                        <p:tav tm="100000">
                                          <p:val>
                                            <p:strVal val="#ppt_w"/>
                                          </p:val>
                                        </p:tav>
                                      </p:tavLst>
                                    </p:anim>
                                    <p:anim calcmode="lin" valueType="num">
                                      <p:cBhvr>
                                        <p:cTn id="24" dur="500" fill="hold"/>
                                        <p:tgtEl>
                                          <p:spTgt spid="6"/>
                                        </p:tgtEl>
                                        <p:attrNameLst>
                                          <p:attrName>ppt_h</p:attrName>
                                        </p:attrNameLst>
                                      </p:cBhvr>
                                      <p:tavLst>
                                        <p:tav tm="0">
                                          <p:val>
                                            <p:strVal val="#ppt_h*0.01"/>
                                          </p:val>
                                        </p:tav>
                                        <p:tav tm="100000">
                                          <p:val>
                                            <p:strVal val="#ppt_h"/>
                                          </p:val>
                                        </p:tav>
                                      </p:tavLst>
                                    </p:anim>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h+1"/>
                                          </p:val>
                                        </p:tav>
                                        <p:tav tm="100000">
                                          <p:val>
                                            <p:strVal val="#ppt_y"/>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1"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در نواحی میانی سیتوپلاسم شبکه آندوپلاسمی صاف و حفره‌ای بیشتر است.</a:t>
            </a:r>
            <a:endParaRPr lang="en-US" dirty="0"/>
          </a:p>
        </p:txBody>
      </p:sp>
      <p:pic>
        <p:nvPicPr>
          <p:cNvPr id="4" name="Content Placeholder 3" descr="smooth and rough endoplasmic reticulum"/>
          <p:cNvPicPr>
            <a:picLocks noGrp="1"/>
          </p:cNvPicPr>
          <p:nvPr>
            <p:ph idx="1"/>
          </p:nvPr>
        </p:nvPicPr>
        <p:blipFill>
          <a:blip r:embed="rId2" cstate="print"/>
          <a:srcRect/>
          <a:stretch>
            <a:fillRect/>
          </a:stretch>
        </p:blipFill>
        <p:spPr bwMode="auto">
          <a:xfrm>
            <a:off x="3276600" y="2057400"/>
            <a:ext cx="5714286" cy="4447619"/>
          </a:xfrm>
          <a:prstGeom prst="rect">
            <a:avLst/>
          </a:prstGeom>
          <a:noFill/>
          <a:ln w="9525">
            <a:noFill/>
            <a:miter lim="800000"/>
            <a:headEnd/>
            <a:tailEnd/>
          </a:ln>
        </p:spPr>
      </p:pic>
      <p:pic>
        <p:nvPicPr>
          <p:cNvPr id="5" name="Picture 4" descr="cell with organelles"/>
          <p:cNvPicPr/>
          <p:nvPr/>
        </p:nvPicPr>
        <p:blipFill>
          <a:blip r:embed="rId3" cstate="print"/>
          <a:srcRect/>
          <a:stretch>
            <a:fillRect/>
          </a:stretch>
        </p:blipFill>
        <p:spPr bwMode="auto">
          <a:xfrm>
            <a:off x="0" y="2057400"/>
            <a:ext cx="3962400" cy="438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ER</a:t>
            </a:r>
            <a:endParaRPr lang="en-US" dirty="0"/>
          </a:p>
        </p:txBody>
      </p:sp>
      <p:sp>
        <p:nvSpPr>
          <p:cNvPr id="4" name="Rectangle 3"/>
          <p:cNvSpPr/>
          <p:nvPr/>
        </p:nvSpPr>
        <p:spPr>
          <a:xfrm>
            <a:off x="6096000" y="457200"/>
            <a:ext cx="2743200" cy="489364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While the function of the </a:t>
            </a:r>
            <a:r>
              <a:rPr lang="en-US" sz="2400" b="1" u="sng" dirty="0">
                <a:hlinkClick r:id="rId2" tooltip="cell nucleus"/>
              </a:rPr>
              <a:t>nucleus</a:t>
            </a:r>
            <a:r>
              <a:rPr lang="en-US" sz="2400" dirty="0"/>
              <a:t> is to act as the cell brain, the ER functions as a </a:t>
            </a:r>
            <a:r>
              <a:rPr lang="en-US" sz="2400" b="1" dirty="0"/>
              <a:t>manufacturing </a:t>
            </a:r>
            <a:r>
              <a:rPr lang="en-US" sz="2400" dirty="0"/>
              <a:t>and </a:t>
            </a:r>
            <a:r>
              <a:rPr lang="en-US" sz="2400" b="1" dirty="0"/>
              <a:t>packaging system</a:t>
            </a:r>
            <a:r>
              <a:rPr lang="en-US" sz="2400" dirty="0"/>
              <a:t>. It works closely with the </a:t>
            </a:r>
            <a:r>
              <a:rPr lang="en-US" sz="2400" b="1" u="sng" dirty="0">
                <a:hlinkClick r:id="rId3" tooltip="golgi apparatus"/>
              </a:rPr>
              <a:t>Golgi apparatus</a:t>
            </a:r>
            <a:r>
              <a:rPr lang="en-US" sz="2400" dirty="0"/>
              <a:t>, </a:t>
            </a:r>
            <a:r>
              <a:rPr lang="en-US" sz="2400" b="1" u="sng" dirty="0" smtClean="0">
                <a:hlinkClick r:id="rId4" tooltip="ribosomes"/>
              </a:rPr>
              <a:t>ribosome's</a:t>
            </a:r>
            <a:r>
              <a:rPr lang="en-US" sz="2400" dirty="0" smtClean="0"/>
              <a:t>, </a:t>
            </a:r>
            <a:r>
              <a:rPr lang="en-US" sz="2400" dirty="0"/>
              <a:t>mRNA, and </a:t>
            </a:r>
            <a:r>
              <a:rPr lang="en-US" sz="2400" dirty="0" err="1"/>
              <a:t>tRNA</a:t>
            </a:r>
            <a:r>
              <a:rPr lang="en-US" sz="2400" dirty="0"/>
              <a:t>. </a:t>
            </a:r>
            <a:br>
              <a:rPr lang="en-US" sz="2400" dirty="0"/>
            </a:br>
            <a:endParaRPr lang="en-US" sz="2400" dirty="0"/>
          </a:p>
        </p:txBody>
      </p:sp>
      <p:pic>
        <p:nvPicPr>
          <p:cNvPr id="3074" name="Picture 2" descr="F:\Documents and Settings\Parand\Desktop\New Folder\ergolgi1-300x261.jpg"/>
          <p:cNvPicPr>
            <a:picLocks noChangeAspect="1" noChangeArrowheads="1"/>
          </p:cNvPicPr>
          <p:nvPr/>
        </p:nvPicPr>
        <p:blipFill>
          <a:blip r:embed="rId5" cstate="print"/>
          <a:srcRect/>
          <a:stretch>
            <a:fillRect/>
          </a:stretch>
        </p:blipFill>
        <p:spPr bwMode="auto">
          <a:xfrm>
            <a:off x="228600" y="609600"/>
            <a:ext cx="5562600" cy="48394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ectangle 6"/>
          <p:cNvSpPr/>
          <p:nvPr/>
        </p:nvSpPr>
        <p:spPr>
          <a:xfrm>
            <a:off x="533400" y="5715000"/>
            <a:ext cx="685800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t>For example, some cells, such as prokaryotes or </a:t>
            </a:r>
            <a:r>
              <a:rPr lang="en-US" sz="2400" b="1" dirty="0"/>
              <a:t>red blood </a:t>
            </a:r>
            <a:r>
              <a:rPr lang="en-US" sz="2400" dirty="0"/>
              <a:t>cells, </a:t>
            </a:r>
            <a:r>
              <a:rPr lang="en-US" sz="2400" b="1" dirty="0"/>
              <a:t>do not have </a:t>
            </a:r>
            <a:r>
              <a:rPr lang="en-US" sz="2400" dirty="0"/>
              <a:t>an ER of any kind.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3657600" cy="5715000"/>
          </a:xfrm>
        </p:spPr>
        <p:style>
          <a:lnRef idx="2">
            <a:schemeClr val="accent3"/>
          </a:lnRef>
          <a:fillRef idx="1">
            <a:schemeClr val="lt1"/>
          </a:fillRef>
          <a:effectRef idx="0">
            <a:schemeClr val="accent3"/>
          </a:effectRef>
          <a:fontRef idx="minor">
            <a:schemeClr val="dk1"/>
          </a:fontRef>
        </p:style>
        <p:txBody>
          <a:bodyPr>
            <a:normAutofit/>
          </a:bodyPr>
          <a:lstStyle/>
          <a:p>
            <a:r>
              <a:rPr lang="en-US" b="1" dirty="0"/>
              <a:t>Rough and Smooth</a:t>
            </a:r>
            <a:endParaRPr lang="en-US" dirty="0"/>
          </a:p>
          <a:p>
            <a:r>
              <a:rPr lang="en-US" dirty="0"/>
              <a:t>There are two basic types of ER. Both rough ER and smooth ER have the </a:t>
            </a:r>
            <a:r>
              <a:rPr lang="en-US" b="1" dirty="0"/>
              <a:t>same types of membranes</a:t>
            </a:r>
            <a:r>
              <a:rPr lang="en-US" dirty="0"/>
              <a:t> but they have </a:t>
            </a:r>
            <a:r>
              <a:rPr lang="en-US" b="1" dirty="0"/>
              <a:t>different </a:t>
            </a:r>
            <a:r>
              <a:rPr lang="en-US" b="1" dirty="0" smtClean="0"/>
              <a:t>shapes</a:t>
            </a:r>
            <a:r>
              <a:rPr lang="en-US" dirty="0"/>
              <a:t>.</a:t>
            </a:r>
            <a:endParaRPr lang="en-US" dirty="0" smtClean="0"/>
          </a:p>
        </p:txBody>
      </p:sp>
      <p:pic>
        <p:nvPicPr>
          <p:cNvPr id="2050" name="Picture 2" descr="F:\Documents and Settings\Parand\Desktop\New Folder\th (9).jpg"/>
          <p:cNvPicPr>
            <a:picLocks noChangeAspect="1" noChangeArrowheads="1"/>
          </p:cNvPicPr>
          <p:nvPr/>
        </p:nvPicPr>
        <p:blipFill>
          <a:blip r:embed="rId2" cstate="print"/>
          <a:srcRect/>
          <a:stretch>
            <a:fillRect/>
          </a:stretch>
        </p:blipFill>
        <p:spPr bwMode="auto">
          <a:xfrm>
            <a:off x="3962400" y="990600"/>
            <a:ext cx="4876800" cy="480060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486400" y="228600"/>
            <a:ext cx="3657600" cy="66294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n-US" dirty="0"/>
              <a:t>Cells in your body that </a:t>
            </a:r>
            <a:r>
              <a:rPr lang="en-US" b="1" dirty="0"/>
              <a:t>release oils </a:t>
            </a:r>
            <a:r>
              <a:rPr lang="en-US" dirty="0"/>
              <a:t>also have </a:t>
            </a:r>
            <a:r>
              <a:rPr lang="en-US" dirty="0" smtClean="0"/>
              <a:t>more </a:t>
            </a:r>
            <a:r>
              <a:rPr lang="en-US" dirty="0"/>
              <a:t>SER than most </a:t>
            </a:r>
            <a:r>
              <a:rPr lang="en-US" dirty="0" smtClean="0"/>
              <a:t>cells</a:t>
            </a:r>
            <a:r>
              <a:rPr lang="fa-IR" dirty="0" smtClean="0"/>
              <a:t>.</a:t>
            </a:r>
          </a:p>
          <a:p>
            <a:pPr algn="r" rtl="1"/>
            <a:r>
              <a:rPr lang="fa-IR" dirty="0" smtClean="0"/>
              <a:t>شبکه</a:t>
            </a:r>
            <a:r>
              <a:rPr lang="fa-IR" b="1" dirty="0" smtClean="0"/>
              <a:t> سارکوپلاسمی </a:t>
            </a:r>
            <a:r>
              <a:rPr lang="fa-IR" dirty="0" smtClean="0"/>
              <a:t>در ماهیچه ها گونه ای از شبکه آندوپلاسمی صاف است.که مقدار زیادی یون در خود ذخیره می کند. هنگامی که سلول ها وادار به انجام عملی سریع می شوند این شبکه یون ها(مثل</a:t>
            </a:r>
            <a:r>
              <a:rPr lang="fa-IR" b="1" dirty="0" smtClean="0"/>
              <a:t> کلسیم</a:t>
            </a:r>
            <a:r>
              <a:rPr lang="fa-IR" dirty="0" smtClean="0"/>
              <a:t>) را ترشح می کند تا سلول منتظر دریافت از محیط نباشد.</a:t>
            </a:r>
            <a:endParaRPr lang="en-US" dirty="0"/>
          </a:p>
        </p:txBody>
      </p:sp>
      <p:pic>
        <p:nvPicPr>
          <p:cNvPr id="5122" name="Picture 2" descr="F:\Documents and Settings\Parand\Desktop\New Folder\download.jpg"/>
          <p:cNvPicPr>
            <a:picLocks noChangeAspect="1" noChangeArrowheads="1"/>
          </p:cNvPicPr>
          <p:nvPr/>
        </p:nvPicPr>
        <p:blipFill>
          <a:blip r:embed="rId2" cstate="print"/>
          <a:srcRect/>
          <a:stretch>
            <a:fillRect/>
          </a:stretch>
        </p:blipFill>
        <p:spPr bwMode="auto">
          <a:xfrm>
            <a:off x="152400" y="609600"/>
            <a:ext cx="5136292" cy="55894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6" name="Picture 2" descr="F:\Documents and Settings\Parand\Desktop\New Folder\33_30_07_11_4_15_58.jpeg"/>
          <p:cNvPicPr>
            <a:picLocks noChangeAspect="1" noChangeArrowheads="1"/>
          </p:cNvPicPr>
          <p:nvPr/>
        </p:nvPicPr>
        <p:blipFill>
          <a:blip r:embed="rId3" cstate="print"/>
          <a:srcRect/>
          <a:stretch>
            <a:fillRect/>
          </a:stretch>
        </p:blipFill>
        <p:spPr bwMode="auto">
          <a:xfrm>
            <a:off x="0" y="152400"/>
            <a:ext cx="9144000" cy="64563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381001"/>
            <a:ext cx="8305800" cy="2743199"/>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pPr algn="r" rtl="1"/>
            <a:r>
              <a:rPr lang="ar-SA" dirty="0"/>
              <a:t>غشای شبکه آندوپلاسمی شباهت زیادی به غشای سیتوپلاسمی دارد. با این اختلاف که ضخامت کمتری دارد و مقدار </a:t>
            </a:r>
            <a:r>
              <a:rPr lang="ar-SA" dirty="0" smtClean="0"/>
              <a:t>پروتئین آن </a:t>
            </a:r>
            <a:r>
              <a:rPr lang="ar-SA" dirty="0"/>
              <a:t>بیشتر از مقدار لیپید </a:t>
            </a:r>
            <a:r>
              <a:rPr lang="ar-SA" dirty="0" smtClean="0"/>
              <a:t>است</a:t>
            </a:r>
            <a:r>
              <a:rPr lang="fa-IR" dirty="0" smtClean="0"/>
              <a:t>! (60به40)</a:t>
            </a:r>
            <a:r>
              <a:rPr lang="en-US" dirty="0" smtClean="0"/>
              <a:t> </a:t>
            </a:r>
            <a:r>
              <a:rPr lang="ar-SA" dirty="0" smtClean="0"/>
              <a:t>استخراج </a:t>
            </a:r>
            <a:r>
              <a:rPr lang="ar-SA" dirty="0"/>
              <a:t>لیپیدهای غشای پلاسمایی، موجب در هم ریختن ساختمان پلاسمالم می‌گردد. ولی استخراج لیپیدهای غشای شبکه آندوپلاسمی موجب درهم ریختن آن </a:t>
            </a:r>
            <a:r>
              <a:rPr lang="ar-SA" dirty="0" smtClean="0"/>
              <a:t>نمی‌شود</a:t>
            </a:r>
            <a:r>
              <a:rPr lang="fa-IR" dirty="0" smtClean="0"/>
              <a:t>.</a:t>
            </a:r>
            <a:r>
              <a:rPr lang="en-US" dirty="0" smtClean="0"/>
              <a:t> http://daneshnameh.roshd.ir/</a:t>
            </a:r>
            <a:endParaRPr lang="en-US" dirty="0"/>
          </a:p>
        </p:txBody>
      </p:sp>
      <p:pic>
        <p:nvPicPr>
          <p:cNvPr id="6146" name="Picture 2" descr="F:\Documents and Settings\Parand\Desktop\New Folder\th (21).jpg"/>
          <p:cNvPicPr>
            <a:picLocks noChangeAspect="1" noChangeArrowheads="1"/>
          </p:cNvPicPr>
          <p:nvPr/>
        </p:nvPicPr>
        <p:blipFill>
          <a:blip r:embed="rId3" cstate="print"/>
          <a:srcRect/>
          <a:stretch>
            <a:fillRect/>
          </a:stretch>
        </p:blipFill>
        <p:spPr bwMode="auto">
          <a:xfrm>
            <a:off x="228600" y="3444685"/>
            <a:ext cx="5224462" cy="341331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1" descr="F:\Documents and Settings\Parand\Desktop\New Folder\th (18).jpg"/>
          <p:cNvPicPr>
            <a:picLocks noChangeAspect="1" noChangeArrowheads="1"/>
          </p:cNvPicPr>
          <p:nvPr/>
        </p:nvPicPr>
        <p:blipFill>
          <a:blip r:embed="rId4" cstate="print"/>
          <a:srcRect/>
          <a:stretch>
            <a:fillRect/>
          </a:stretch>
        </p:blipFill>
        <p:spPr bwMode="auto">
          <a:xfrm>
            <a:off x="5165270" y="3429000"/>
            <a:ext cx="3673929" cy="3429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761</Words>
  <Application>Microsoft Office PowerPoint</Application>
  <PresentationFormat>On-screen Show (4:3)</PresentationFormat>
  <Paragraphs>56</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بنام خدا</vt:lpstr>
      <vt:lpstr>اهداف انتظار می رود پس از مطالعه قادر باشید:</vt:lpstr>
      <vt:lpstr>Slide 3</vt:lpstr>
      <vt:lpstr>Slide 4</vt:lpstr>
      <vt:lpstr>در نواحی میانی سیتوپلاسم شبکه آندوپلاسمی صاف و حفره‌ای بیشتر است.</vt:lpstr>
      <vt:lpstr>ER</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منابع</vt:lpstr>
    </vt:vector>
  </TitlesOfParts>
  <Company>P30Download.com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بنام خدا</dc:title>
  <dc:creator>Armin</dc:creator>
  <cp:lastModifiedBy>Armin</cp:lastModifiedBy>
  <cp:revision>49</cp:revision>
  <dcterms:created xsi:type="dcterms:W3CDTF">2014-12-12T15:45:58Z</dcterms:created>
  <dcterms:modified xsi:type="dcterms:W3CDTF">2014-12-13T07:47:04Z</dcterms:modified>
</cp:coreProperties>
</file>