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80" r:id="rId2"/>
    <p:sldMasterId id="2147483792" r:id="rId3"/>
    <p:sldMasterId id="2147483804" r:id="rId4"/>
    <p:sldMasterId id="2147483816"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8" r:id="rId17"/>
    <p:sldId id="269" r:id="rId18"/>
    <p:sldId id="27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3" autoAdjust="0"/>
    <p:restoredTop sz="94684" autoAdjust="0"/>
  </p:normalViewPr>
  <p:slideViewPr>
    <p:cSldViewPr>
      <p:cViewPr varScale="1">
        <p:scale>
          <a:sx n="75" d="100"/>
          <a:sy n="75" d="100"/>
        </p:scale>
        <p:origin x="-121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3/13/2016</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3/13/2016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3/13/2016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pPr eaLnBrk="1" latinLnBrk="0" hangingPunct="1"/>
            <a:fld id="{9D21D778-B565-4D7E-94D7-64010A445B68}" type="datetimeFigureOut">
              <a:rPr lang="en-US" smtClean="0"/>
              <a:pPr eaLnBrk="1" latinLnBrk="0" hangingPunct="1"/>
              <a:t>3/13/2016</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kumimoji="0"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9D21D778-B565-4D7E-94D7-64010A445B68}" type="datetimeFigureOut">
              <a:rPr lang="en-US" smtClean="0"/>
              <a:pPr eaLnBrk="1" latinLnBrk="0" hangingPunct="1"/>
              <a:t>3/13/2016</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pPr eaLnBrk="1" latinLnBrk="0" hangingPunct="1"/>
            <a:fld id="{9D21D778-B565-4D7E-94D7-64010A445B68}" type="datetimeFigureOut">
              <a:rPr lang="en-US" smtClean="0"/>
              <a:pPr eaLnBrk="1" latinLnBrk="0" hangingPunct="1"/>
              <a:t>3/13/2016</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kumimoji="0"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eaLnBrk="1" latinLnBrk="0" hangingPunct="1"/>
            <a:fld id="{9D21D778-B565-4D7E-94D7-64010A445B68}" type="datetimeFigureOut">
              <a:rPr lang="en-US" smtClean="0"/>
              <a:pPr eaLnBrk="1" latinLnBrk="0" hangingPunct="1"/>
              <a:t>3/13/2016</a:t>
            </a:fld>
            <a:endParaRPr lang="en-US"/>
          </a:p>
        </p:txBody>
      </p:sp>
      <p:sp>
        <p:nvSpPr>
          <p:cNvPr id="6" name="Footer Placeholder 5"/>
          <p:cNvSpPr>
            <a:spLocks noGrp="1"/>
          </p:cNvSpPr>
          <p:nvPr>
            <p:ph type="ftr" sz="quarter" idx="11"/>
          </p:nvPr>
        </p:nvSpPr>
        <p:spPr/>
        <p:txBody>
          <a:bodyPr/>
          <a:lstStyle>
            <a:extLst/>
          </a:lstStyle>
          <a:p>
            <a:endParaRPr kumimoji="0" lang="en-US" dirty="0"/>
          </a:p>
        </p:txBody>
      </p:sp>
      <p:sp>
        <p:nvSpPr>
          <p:cNvPr id="7" name="Slide Number Placeholder 6"/>
          <p:cNvSpPr>
            <a:spLocks noGrp="1"/>
          </p:cNvSpPr>
          <p:nvPr>
            <p:ph type="sldNum" sz="quarter" idx="12"/>
          </p:nvPr>
        </p:nvSpPr>
        <p:spPr/>
        <p:txBody>
          <a:bodyPr/>
          <a:lstStyle>
            <a:extLst/>
          </a:lstStyle>
          <a:p>
            <a:fld id="{2C6B1FF6-39B9-40F5-8B67-33C6354A3D4F}" type="slidenum">
              <a:rPr kumimoji="0" lang="en-US" smtClean="0"/>
              <a:pPr eaLnBrk="1" latinLnBrk="0" hangingPunct="1"/>
              <a:t>‹#›</a:t>
            </a:fld>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eaLnBrk="1" latinLnBrk="0" hangingPunct="1"/>
            <a:fld id="{9D21D778-B565-4D7E-94D7-64010A445B68}" type="datetimeFigureOut">
              <a:rPr lang="en-US" smtClean="0"/>
              <a:pPr eaLnBrk="1" latinLnBrk="0" hangingPunct="1"/>
              <a:t>3/13/2016</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pPr algn="ctr" eaLnBrk="1" latinLnBrk="0" hangingPunct="1"/>
            <a:fld id="{2C6B1FF6-39B9-40F5-8B67-33C6354A3D4F}" type="slidenum">
              <a:rPr kumimoji="0" lang="en-US" smtClean="0"/>
              <a:pPr algn="ctr" eaLnBrk="1" latinLnBrk="0" hangingPunct="1"/>
              <a:t>‹#›</a:t>
            </a:fld>
            <a:endParaRPr kumimoji="0"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eaLnBrk="1" latinLnBrk="0" hangingPunct="1"/>
            <a:fld id="{9D21D778-B565-4D7E-94D7-64010A445B68}" type="datetimeFigureOut">
              <a:rPr lang="en-US" smtClean="0"/>
              <a:pPr eaLnBrk="1" latinLnBrk="0" hangingPunct="1"/>
              <a:t>3/13/2016</a:t>
            </a:fld>
            <a:endParaRPr lang="en-US"/>
          </a:p>
        </p:txBody>
      </p:sp>
      <p:sp>
        <p:nvSpPr>
          <p:cNvPr id="4" name="Footer Placeholder 3"/>
          <p:cNvSpPr>
            <a:spLocks noGrp="1"/>
          </p:cNvSpPr>
          <p:nvPr>
            <p:ph type="ftr" sz="quarter" idx="11"/>
          </p:nvPr>
        </p:nvSpPr>
        <p:spPr/>
        <p:txBody>
          <a:bodyPr/>
          <a:lstStyle>
            <a:extLst/>
          </a:lstStyle>
          <a:p>
            <a:endParaRPr kumimoji="0" lang="en-US" dirty="0"/>
          </a:p>
        </p:txBody>
      </p:sp>
      <p:sp>
        <p:nvSpPr>
          <p:cNvPr id="5" name="Slide Number Placeholder 4"/>
          <p:cNvSpPr>
            <a:spLocks noGrp="1"/>
          </p:cNvSpPr>
          <p:nvPr>
            <p:ph type="sldNum" sz="quarter" idx="12"/>
          </p:nvPr>
        </p:nvSpPr>
        <p:spPr/>
        <p:txBody>
          <a:bodyPr/>
          <a:lstStyle>
            <a:extLst/>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pPr eaLnBrk="1" latinLnBrk="0" hangingPunct="1"/>
            <a:fld id="{9D21D778-B565-4D7E-94D7-64010A445B68}" type="datetimeFigureOut">
              <a:rPr lang="en-US" smtClean="0"/>
              <a:pPr eaLnBrk="1" latinLnBrk="0" hangingPunct="1"/>
              <a:t>3/13/2016</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kumimoji="0" lang="en-US"/>
          </a:p>
        </p:txBody>
      </p:sp>
      <p:sp>
        <p:nvSpPr>
          <p:cNvPr id="4" name="Slide Number Placeholder 3"/>
          <p:cNvSpPr>
            <a:spLocks noGrp="1"/>
          </p:cNvSpPr>
          <p:nvPr>
            <p:ph type="sldNum" sz="quarter" idx="12"/>
          </p:nvPr>
        </p:nvSpPr>
        <p:spPr/>
        <p:txBody>
          <a:bodyPr/>
          <a:lstStyle>
            <a:extLst/>
          </a:lstStyle>
          <a:p>
            <a:fld id="{2C6B1FF6-39B9-40F5-8B67-33C6354A3D4F}"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eaLnBrk="1" latinLnBrk="0" hangingPunct="1"/>
            <a:fld id="{9D21D778-B565-4D7E-94D7-64010A445B68}" type="datetimeFigureOut">
              <a:rPr lang="en-US" smtClean="0"/>
              <a:pPr eaLnBrk="1" latinLnBrk="0" hangingPunct="1"/>
              <a:t>3/13/2016</a:t>
            </a:fld>
            <a:endParaRPr lang="en-US"/>
          </a:p>
        </p:txBody>
      </p:sp>
      <p:sp>
        <p:nvSpPr>
          <p:cNvPr id="6" name="Footer Placeholder 5"/>
          <p:cNvSpPr>
            <a:spLocks noGrp="1"/>
          </p:cNvSpPr>
          <p:nvPr>
            <p:ph type="ftr" sz="quarter" idx="11"/>
          </p:nvPr>
        </p:nvSpPr>
        <p:spPr/>
        <p:txBody>
          <a:bodyPr/>
          <a:lstStyle>
            <a:extLst/>
          </a:lstStyle>
          <a:p>
            <a:endParaRPr kumimoji="0" lang="en-US" dirty="0"/>
          </a:p>
        </p:txBody>
      </p:sp>
      <p:sp>
        <p:nvSpPr>
          <p:cNvPr id="7" name="Slide Number Placeholder 6"/>
          <p:cNvSpPr>
            <a:spLocks noGrp="1"/>
          </p:cNvSpPr>
          <p:nvPr>
            <p:ph type="sldNum" sz="quarter" idx="12"/>
          </p:nvPr>
        </p:nvSpPr>
        <p:spPr/>
        <p:txBody>
          <a:bodyPr/>
          <a:lstStyle>
            <a:extLst/>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3/13/2016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pPr eaLnBrk="1" latinLnBrk="0" hangingPunct="1"/>
            <a:fld id="{9D21D778-B565-4D7E-94D7-64010A445B68}" type="datetimeFigureOut">
              <a:rPr lang="en-US" smtClean="0"/>
              <a:pPr eaLnBrk="1" latinLnBrk="0" hangingPunct="1"/>
              <a:t>3/13/2016</a:t>
            </a:fld>
            <a:endParaRPr lang="en-US" dirty="0"/>
          </a:p>
        </p:txBody>
      </p:sp>
      <p:sp>
        <p:nvSpPr>
          <p:cNvPr id="6" name="Footer Placeholder 5"/>
          <p:cNvSpPr>
            <a:spLocks noGrp="1"/>
          </p:cNvSpPr>
          <p:nvPr>
            <p:ph type="ftr" sz="quarter" idx="11"/>
          </p:nvPr>
        </p:nvSpPr>
        <p:spPr/>
        <p:txBody>
          <a:bodyPr/>
          <a:lstStyle>
            <a:extLst/>
          </a:lstStyle>
          <a:p>
            <a:endParaRPr kumimoji="0" lang="en-US" dirty="0"/>
          </a:p>
        </p:txBody>
      </p:sp>
      <p:sp>
        <p:nvSpPr>
          <p:cNvPr id="7" name="Slide Number Placeholder 6"/>
          <p:cNvSpPr>
            <a:spLocks noGrp="1"/>
          </p:cNvSpPr>
          <p:nvPr>
            <p:ph type="sldNum" sz="quarter" idx="12"/>
          </p:nvPr>
        </p:nvSpPr>
        <p:spPr/>
        <p:txBody>
          <a:bodyPr/>
          <a:lstStyle>
            <a:extLst/>
          </a:lstStyle>
          <a:p>
            <a:fld id="{2C6B1FF6-39B9-40F5-8B67-33C6354A3D4F}" type="slidenum">
              <a:rPr kumimoji="0" lang="en-US" smtClean="0"/>
              <a:pPr eaLnBrk="1" latinLnBrk="0" hangingPunct="1"/>
              <a:t>‹#›</a:t>
            </a:fld>
            <a:endParaRPr kumimoji="0" lang="en-US" dirty="0"/>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9D21D778-B565-4D7E-94D7-64010A445B68}" type="datetimeFigureOut">
              <a:rPr lang="en-US" smtClean="0"/>
              <a:pPr eaLnBrk="1" latinLnBrk="0" hangingPunct="1"/>
              <a:t>3/13/2016</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2C6B1FF6-39B9-40F5-8B67-33C6354A3D4F}" type="slidenum">
              <a:rPr kumimoji="0" lang="en-US" smtClean="0"/>
              <a:pPr eaLnBrk="1" latinLnBrk="0" hangingPunct="1"/>
              <a:t>‹#›</a:t>
            </a:fld>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pPr eaLnBrk="1" latinLnBrk="0" hangingPunct="1"/>
            <a:fld id="{9D21D778-B565-4D7E-94D7-64010A445B68}" type="datetimeFigureOut">
              <a:rPr lang="en-US" smtClean="0"/>
              <a:pPr eaLnBrk="1" latinLnBrk="0" hangingPunct="1"/>
              <a:t>3/13/2016</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kumimoji="0"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pPr eaLnBrk="1" latinLnBrk="0" hangingPunct="1"/>
            <a:fld id="{9D21D778-B565-4D7E-94D7-64010A445B68}" type="datetimeFigureOut">
              <a:rPr lang="en-US" smtClean="0"/>
              <a:pPr eaLnBrk="1" latinLnBrk="0" hangingPunct="1"/>
              <a:t>3/13/2016</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kumimoji="0"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3/13/2016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3/13/2016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3/13/2016</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3/13/2016</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algn="ctr" eaLnBrk="1" latinLnBrk="0" hangingPunct="1"/>
            <a:fld id="{2C6B1FF6-39B9-40F5-8B67-33C6354A3D4F}" type="slidenum">
              <a:rPr kumimoji="0" lang="en-US" smtClean="0"/>
              <a:pPr algn="ctr" eaLnBrk="1" latinLnBrk="0" hangingPunct="1"/>
              <a:t>‹#›</a:t>
            </a:fld>
            <a:endParaRPr kumimoji="0" lang="en-US" dirty="0"/>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3/13/2016</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3/13/2016</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3/13/2016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3/13/2016</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3/13/2016</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3/13/2016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3/13/2016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3/13/2016</a:t>
            </a:fld>
            <a:endParaRPr lang="en-US"/>
          </a:p>
        </p:txBody>
      </p:sp>
      <p:sp>
        <p:nvSpPr>
          <p:cNvPr id="2" name="Footer Placeholder 1"/>
          <p:cNvSpPr>
            <a:spLocks noGrp="1"/>
          </p:cNvSpPr>
          <p:nvPr>
            <p:ph type="ftr" sz="quarter" idx="11"/>
          </p:nvPr>
        </p:nvSpPr>
        <p:spPr/>
        <p:txBody>
          <a:bodyPr/>
          <a:lstStyle/>
          <a:p>
            <a:endParaRPr kumimoji="0" lang="en-US"/>
          </a:p>
        </p:txBody>
      </p:sp>
      <p:sp>
        <p:nvSpPr>
          <p:cNvPr id="15" name="Slide Number Placeholder 14"/>
          <p:cNvSpPr>
            <a:spLocks noGrp="1"/>
          </p:cNvSpPr>
          <p:nvPr>
            <p:ph type="sldNum" sz="quarter" idx="12"/>
          </p:nvPr>
        </p:nvSpPr>
        <p:spPr>
          <a:xfrm>
            <a:off x="8229600" y="6473952"/>
            <a:ext cx="758952" cy="246888"/>
          </a:xfrm>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3/13/2016</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kumimoji="0" lang="en-US"/>
          </a:p>
        </p:txBody>
      </p:sp>
      <p:sp>
        <p:nvSpPr>
          <p:cNvPr id="16" name="Slide Number Placeholder 15"/>
          <p:cNvSpPr>
            <a:spLocks noGrp="1"/>
          </p:cNvSpPr>
          <p:nvPr>
            <p:ph type="sldNum" sz="quarter" idx="12"/>
          </p:nvPr>
        </p:nvSpPr>
        <p:spPr>
          <a:xfrm>
            <a:off x="8229600" y="6473952"/>
            <a:ext cx="758952" cy="246888"/>
          </a:xfrm>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3/13/2016</a:t>
            </a:fld>
            <a:endParaRPr lang="en-US"/>
          </a:p>
        </p:txBody>
      </p:sp>
      <p:sp>
        <p:nvSpPr>
          <p:cNvPr id="11" name="Footer Placeholder 10"/>
          <p:cNvSpPr>
            <a:spLocks noGrp="1"/>
          </p:cNvSpPr>
          <p:nvPr>
            <p:ph type="ftr" sz="quarter" idx="11"/>
          </p:nvPr>
        </p:nvSpPr>
        <p:spPr/>
        <p:txBody>
          <a:bodyPr/>
          <a:lstStyle/>
          <a:p>
            <a:endParaRPr kumimoji="0" lang="en-US"/>
          </a:p>
        </p:txBody>
      </p:sp>
      <p:sp>
        <p:nvSpPr>
          <p:cNvPr id="16" name="Slide Number Placeholder 1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3/13/2016</a:t>
            </a:fld>
            <a:endParaRPr lang="en-US"/>
          </a:p>
        </p:txBody>
      </p:sp>
      <p:sp>
        <p:nvSpPr>
          <p:cNvPr id="10" name="Footer Placeholder 9"/>
          <p:cNvSpPr>
            <a:spLocks noGrp="1"/>
          </p:cNvSpPr>
          <p:nvPr>
            <p:ph type="ftr" sz="quarter" idx="11"/>
          </p:nvPr>
        </p:nvSpPr>
        <p:spPr/>
        <p:txBody>
          <a:bodyPr/>
          <a:lstStyle/>
          <a:p>
            <a:endParaRPr kumimoji="0" lang="en-US" dirty="0"/>
          </a:p>
        </p:txBody>
      </p:sp>
      <p:sp>
        <p:nvSpPr>
          <p:cNvPr id="31" name="Slide Number Placeholder 30"/>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3/13/2016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229600" y="6477000"/>
            <a:ext cx="762000" cy="246888"/>
          </a:xfrm>
        </p:spPr>
        <p:txBody>
          <a:body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3/13/2016</a:t>
            </a:fld>
            <a:endParaRPr lang="en-US"/>
          </a:p>
        </p:txBody>
      </p:sp>
      <p:sp>
        <p:nvSpPr>
          <p:cNvPr id="21" name="Footer Placeholder 20"/>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3/13/2016</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3/13/2016</a:t>
            </a:fld>
            <a:endParaRPr lang="en-US"/>
          </a:p>
        </p:txBody>
      </p:sp>
      <p:sp>
        <p:nvSpPr>
          <p:cNvPr id="24" name="Footer Placeholder 23"/>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3/13/2016</a:t>
            </a:fld>
            <a:endParaRPr lang="en-US"/>
          </a:p>
        </p:txBody>
      </p:sp>
      <p:sp>
        <p:nvSpPr>
          <p:cNvPr id="29" name="Footer Placeholder 28"/>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3/13/2016</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31" name="Slide Number Placeholder 30"/>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3/13/2016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3/13/2016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3/13/2016</a:t>
            </a:fld>
            <a:endParaRPr 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3/13/2016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3/13/2016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7924800" y="6416675"/>
            <a:ext cx="762000" cy="365125"/>
          </a:xfrm>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3/13/2016</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3/13/2016</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algn="ctr" eaLnBrk="1" latinLnBrk="0" hangingPunct="1"/>
            <a:fld id="{2C6B1FF6-39B9-40F5-8B67-33C6354A3D4F}" type="slidenum">
              <a:rPr kumimoji="0" lang="en-US" smtClean="0"/>
              <a:pPr algn="ctr" eaLnBrk="1" latinLnBrk="0" hangingPunct="1"/>
              <a:t>‹#›</a:t>
            </a:fld>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3/13/2016</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algn="ctr" eaLnBrk="1" latinLnBrk="0" hangingPunct="1"/>
            <a:fld id="{2C6B1FF6-39B9-40F5-8B67-33C6354A3D4F}" type="slidenum">
              <a:rPr kumimoji="0" lang="en-US" smtClean="0"/>
              <a:pPr algn="ctr" eaLnBrk="1" latinLnBrk="0" hangingPunct="1"/>
              <a:t>‹#›</a:t>
            </a:fld>
            <a:endParaRPr kumimoji="0"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3/13/2016</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3/13/2016</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3/13/2016</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3/13/2016</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3/13/2016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3/13/2016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3/13/2016</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3/13/2016</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3/13/2016</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3/13/2016</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a:xfrm>
            <a:off x="8077200" y="6356350"/>
            <a:ext cx="609600" cy="365125"/>
          </a:xfrm>
        </p:spPr>
        <p:txBody>
          <a:bodyPr/>
          <a:lstStyle/>
          <a:p>
            <a:fld id="{2C6B1FF6-39B9-40F5-8B67-33C6354A3D4F}" type="slidenum">
              <a:rPr kumimoji="0" lang="en-US" smtClean="0"/>
              <a:pPr eaLnBrk="1" latinLnBrk="0" hangingPunct="1"/>
              <a:t>‹#›</a:t>
            </a:fld>
            <a:endParaRPr kumimoji="0"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r" eaLnBrk="1" latinLnBrk="0" hangingPunct="1"/>
            <a:fld id="{9D21D778-B565-4D7E-94D7-64010A445B68}" type="datetimeFigureOut">
              <a:rPr lang="en-US" smtClean="0"/>
              <a:pPr algn="r" eaLnBrk="1" latinLnBrk="0" hangingPunct="1"/>
              <a:t>3/13/2016</a:t>
            </a:fld>
            <a:endParaRPr lang="en-US" sz="1400" dirty="0">
              <a:solidFill>
                <a:srgbClr val="FFFFFF"/>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l" eaLnBrk="1" latinLnBrk="0" hangingPunct="1"/>
            <a:endParaRPr kumimoji="0" lang="en-US" dirty="0">
              <a:solidFill>
                <a:srgbClr val="FFFFFF"/>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pPr algn="r" eaLnBrk="1" latinLnBrk="0" hangingPunct="1"/>
            <a:fld id="{9D21D778-B565-4D7E-94D7-64010A445B68}" type="datetimeFigureOut">
              <a:rPr lang="en-US" smtClean="0"/>
              <a:pPr algn="r" eaLnBrk="1" latinLnBrk="0" hangingPunct="1"/>
              <a:t>3/13/2016</a:t>
            </a:fld>
            <a:endParaRPr lang="en-US" sz="1400" dirty="0">
              <a:solidFill>
                <a:srgbClr val="FFFFFF"/>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algn="l" eaLnBrk="1" latinLnBrk="0" hangingPunct="1"/>
            <a:endParaRPr kumimoji="0" lang="en-US" dirty="0">
              <a:solidFill>
                <a:srgbClr val="FFFFFF"/>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pPr algn="r" eaLnBrk="1" latinLnBrk="0" hangingPunct="1"/>
            <a:fld id="{9D21D778-B565-4D7E-94D7-64010A445B68}" type="datetimeFigureOut">
              <a:rPr lang="en-US" smtClean="0"/>
              <a:pPr algn="r" eaLnBrk="1" latinLnBrk="0" hangingPunct="1"/>
              <a:t>3/13/2016</a:t>
            </a:fld>
            <a:endParaRPr lang="en-US" sz="1400" dirty="0">
              <a:solidFill>
                <a:srgbClr val="FFFFFF"/>
              </a:solidFill>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pPr algn="l" eaLnBrk="1" latinLnBrk="0" hangingPunct="1"/>
            <a:endParaRPr kumimoji="0" lang="en-US" dirty="0">
              <a:solidFill>
                <a:srgbClr val="FFFFFF"/>
              </a:solidFill>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lgn="r" eaLnBrk="1" latinLnBrk="0" hangingPunct="1"/>
            <a:fld id="{9D21D778-B565-4D7E-94D7-64010A445B68}" type="datetimeFigureOut">
              <a:rPr lang="en-US" smtClean="0"/>
              <a:pPr algn="r" eaLnBrk="1" latinLnBrk="0" hangingPunct="1"/>
              <a:t>3/13/2016</a:t>
            </a:fld>
            <a:endParaRPr lang="en-US" sz="1400" dirty="0">
              <a:solidFill>
                <a:srgbClr val="FFFFFF"/>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lgn="l" eaLnBrk="1" latinLnBrk="0" hangingPunct="1"/>
            <a:endParaRPr kumimoji="0" lang="en-US" dirty="0">
              <a:solidFill>
                <a:srgbClr val="FFFFFF"/>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lgn="r" eaLnBrk="1" latinLnBrk="0" hangingPunct="1"/>
            <a:fld id="{9D21D778-B565-4D7E-94D7-64010A445B68}" type="datetimeFigureOut">
              <a:rPr lang="en-US" smtClean="0"/>
              <a:pPr algn="r" eaLnBrk="1" latinLnBrk="0" hangingPunct="1"/>
              <a:t>3/13/2016</a:t>
            </a:fld>
            <a:endParaRPr lang="en-US" sz="1400" dirty="0">
              <a:solidFill>
                <a:srgbClr val="FFFFFF"/>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lgn="l" eaLnBrk="1" latinLnBrk="0" hangingPunct="1"/>
            <a:endParaRPr kumimoji="0" lang="en-US" dirty="0">
              <a:solidFill>
                <a:srgbClr val="FFFFFF"/>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09600" y="381000"/>
            <a:ext cx="7772400" cy="2362200"/>
          </a:xfrm>
        </p:spPr>
        <p:txBody>
          <a:bodyPr>
            <a:normAutofit fontScale="90000"/>
          </a:bodyPr>
          <a:lstStyle/>
          <a:p>
            <a:pPr algn="r" rtl="1"/>
            <a:r>
              <a:rPr lang="fa-IR" sz="5300" dirty="0" smtClean="0">
                <a:solidFill>
                  <a:srgbClr val="00B050"/>
                </a:solidFill>
                <a:cs typeface="2  Arabic Style" pitchFamily="2" charset="-78"/>
              </a:rPr>
              <a:t>موضوع: </a:t>
            </a:r>
            <a:r>
              <a:rPr lang="fa-IR" dirty="0" smtClean="0"/>
              <a:t/>
            </a:r>
            <a:br>
              <a:rPr lang="fa-IR" dirty="0" smtClean="0"/>
            </a:br>
            <a:r>
              <a:rPr lang="fa-IR" dirty="0" smtClean="0"/>
              <a:t>               </a:t>
            </a:r>
            <a:br>
              <a:rPr lang="fa-IR" dirty="0" smtClean="0"/>
            </a:br>
            <a:r>
              <a:rPr lang="fa-IR" dirty="0" smtClean="0">
                <a:solidFill>
                  <a:srgbClr val="FF0000"/>
                </a:solidFill>
                <a:effectLst>
                  <a:outerShdw blurRad="38100" dist="38100" dir="2700000" algn="tl">
                    <a:srgbClr val="000000">
                      <a:alpha val="43137"/>
                    </a:srgbClr>
                  </a:outerShdw>
                </a:effectLst>
                <a:cs typeface="2  Fantezy" pitchFamily="2" charset="-78"/>
              </a:rPr>
              <a:t>                      </a:t>
            </a:r>
            <a:r>
              <a:rPr lang="fa-IR" sz="8000" dirty="0" smtClean="0">
                <a:solidFill>
                  <a:srgbClr val="FF0000"/>
                </a:solidFill>
                <a:effectLst>
                  <a:outerShdw blurRad="38100" dist="38100" dir="2700000" algn="tl">
                    <a:srgbClr val="000000">
                      <a:alpha val="43137"/>
                    </a:srgbClr>
                  </a:outerShdw>
                </a:effectLst>
                <a:cs typeface="2  Fantezy" pitchFamily="2" charset="-78"/>
              </a:rPr>
              <a:t>چهارشنبه سوری</a:t>
            </a:r>
            <a:endParaRPr lang="en-US" sz="8000" dirty="0">
              <a:solidFill>
                <a:srgbClr val="FF0000"/>
              </a:solidFill>
              <a:effectLst>
                <a:outerShdw blurRad="38100" dist="38100" dir="2700000" algn="tl">
                  <a:srgbClr val="000000">
                    <a:alpha val="43137"/>
                  </a:srgbClr>
                </a:outerShdw>
              </a:effectLst>
              <a:cs typeface="2  Fantezy" pitchFamily="2" charset="-78"/>
            </a:endParaRPr>
          </a:p>
        </p:txBody>
      </p:sp>
      <p:sp>
        <p:nvSpPr>
          <p:cNvPr id="2" name="Subtitle 1"/>
          <p:cNvSpPr>
            <a:spLocks noGrp="1"/>
          </p:cNvSpPr>
          <p:nvPr>
            <p:ph type="subTitle" idx="1"/>
          </p:nvPr>
        </p:nvSpPr>
        <p:spPr>
          <a:xfrm>
            <a:off x="2667000" y="3733800"/>
            <a:ext cx="5791200" cy="1752600"/>
          </a:xfrm>
        </p:spPr>
        <p:txBody>
          <a:bodyPr>
            <a:noAutofit/>
          </a:bodyPr>
          <a:lstStyle/>
          <a:p>
            <a:pPr algn="r" rtl="1"/>
            <a:r>
              <a:rPr lang="fa-IR" sz="8000" b="1" dirty="0" smtClean="0">
                <a:effectLst>
                  <a:outerShdw blurRad="38100" dist="38100" dir="2700000" algn="tl">
                    <a:srgbClr val="000000">
                      <a:alpha val="43137"/>
                    </a:srgbClr>
                  </a:outerShdw>
                </a:effectLst>
                <a:cs typeface="_MRT_Khodkar" pitchFamily="2" charset="-78"/>
              </a:rPr>
              <a:t>تهیه کننده: </a:t>
            </a:r>
            <a:r>
              <a:rPr lang="fa-IR" sz="8000" b="1" dirty="0" smtClean="0">
                <a:solidFill>
                  <a:srgbClr val="7030A0"/>
                </a:solidFill>
                <a:effectLst>
                  <a:outerShdw blurRad="38100" dist="38100" dir="2700000" algn="tl">
                    <a:srgbClr val="000000">
                      <a:alpha val="43137"/>
                    </a:srgbClr>
                  </a:outerShdw>
                </a:effectLst>
                <a:cs typeface="2  Tabassom" pitchFamily="2" charset="-78"/>
              </a:rPr>
              <a:t>پارسا محمّد خانلو</a:t>
            </a:r>
            <a:endParaRPr lang="en-US" sz="8000" b="1" dirty="0">
              <a:solidFill>
                <a:srgbClr val="7030A0"/>
              </a:solidFill>
              <a:effectLst>
                <a:outerShdw blurRad="38100" dist="38100" dir="2700000" algn="tl">
                  <a:srgbClr val="000000">
                    <a:alpha val="43137"/>
                  </a:srgbClr>
                </a:outerShdw>
              </a:effectLst>
              <a:cs typeface="2  Tabassom" pitchFamily="2" charset="-78"/>
            </a:endParaRPr>
          </a:p>
        </p:txBody>
      </p:sp>
      <p:pic>
        <p:nvPicPr>
          <p:cNvPr id="5" name="Kaveh Yaghmaei - Chahar Shanbe Soori.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467456646"/>
      </p:ext>
    </p:extLst>
  </p:cSld>
  <p:clrMapOvr>
    <a:masterClrMapping/>
  </p:clrMapOvr>
  <mc:AlternateContent xmlns:mc="http://schemas.openxmlformats.org/markup-compatibility/2006" xmlns:p14="http://schemas.microsoft.com/office/powerpoint/2010/main">
    <mc:Choice Requires="p14">
      <p:transition spd="slow" p14:dur="1400" advClick="0" advTm="5000">
        <p14:ripple/>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14" dur="2000" fill="hold"/>
                                        <p:tgtEl>
                                          <p:spTgt spid="2">
                                            <p:txEl>
                                              <p:pRg st="0" end="0"/>
                                            </p:txEl>
                                          </p:spTgt>
                                        </p:tgtEl>
                                        <p:attrNameLst>
                                          <p:attrName>ppt_x</p:attrName>
                                          <p:attrName>ppt_y</p:attrName>
                                        </p:attrNameLst>
                                      </p:cBhvr>
                                    </p:animMotion>
                                  </p:childTnLst>
                                </p:cTn>
                              </p:par>
                            </p:childTnLst>
                          </p:cTn>
                        </p:par>
                        <p:par>
                          <p:cTn id="15" fill="hold">
                            <p:stCondLst>
                              <p:cond delay="2000"/>
                            </p:stCondLst>
                            <p:childTnLst>
                              <p:par>
                                <p:cTn id="16" presetID="1" presetClass="mediacall" presetSubtype="0" fill="hold" nodeType="afterEffect">
                                  <p:stCondLst>
                                    <p:cond delay="0"/>
                                  </p:stCondLst>
                                  <p:childTnLst>
                                    <p:cmd type="call" cmd="playFrom(0.0)">
                                      <p:cBhvr>
                                        <p:cTn id="17"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8" fill="hold" display="0">
                  <p:stCondLst>
                    <p:cond delay="indefinite"/>
                  </p:stCondLst>
                  <p:endCondLst>
                    <p:cond evt="onStopAudio" delay="0">
                      <p:tgtEl>
                        <p:sldTgt/>
                      </p:tgtEl>
                    </p:cond>
                  </p:endCondLst>
                </p:cTn>
                <p:tgtEl>
                  <p:spTgt spid="5"/>
                </p:tgtEl>
              </p:cMediaNode>
            </p:audio>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686800" cy="5013325"/>
          </a:xfrm>
        </p:spPr>
        <p:txBody>
          <a:bodyPr>
            <a:normAutofit/>
          </a:bodyPr>
          <a:lstStyle/>
          <a:p>
            <a:pPr algn="r" rtl="1"/>
            <a:r>
              <a:rPr lang="fa-IR" sz="2000" dirty="0">
                <a:cs typeface="2  Titr" pitchFamily="2" charset="-78"/>
              </a:rPr>
              <a:t>استفاده از ترقه، هر چند در طی سال‌ها بخشی جدایی ناپذیر از جشن‌های سنتی محسوب شده، اما منجر به نتایج تاسف باری چون از دست دادن بخش‌های از بدن، نابینا شدن، و زخم‌های همراه درد و رنج و مرگ گشته‌است، از این رو برخی از دولت‌ها و مقامات به دلیل مسائل ایمنی، قوانینی در ممنوعیت و محدودیت فروش و یا استفاده از ترقه تصویب کرده‌اند. بطور نمونه ترقه بازی در تمام یا مناطقی از کشورهای استرالیا، اندونزی، تایلند، تایوان، چین، هنگ‌کنگ، سنگاپور، سوئد، فیلیپین، کانادا، مالزی ممنوع می‌باشد.</a:t>
            </a:r>
            <a:endParaRPr lang="en-US" sz="2000" dirty="0">
              <a:cs typeface="2  Titr" pitchFamily="2" charset="-78"/>
            </a:endParaRPr>
          </a:p>
        </p:txBody>
      </p:sp>
    </p:spTree>
    <p:extLst>
      <p:ext uri="{BB962C8B-B14F-4D97-AF65-F5344CB8AC3E}">
        <p14:creationId xmlns:p14="http://schemas.microsoft.com/office/powerpoint/2010/main" val="1308960713"/>
      </p:ext>
    </p:extLst>
  </p:cSld>
  <p:clrMapOvr>
    <a:masterClrMapping/>
  </p:clrMapOvr>
  <mc:AlternateContent xmlns:mc="http://schemas.openxmlformats.org/markup-compatibility/2006" xmlns:p14="http://schemas.microsoft.com/office/powerpoint/2010/main">
    <mc:Choice Requires="p14">
      <p:transition spd="slow" p14:dur="2500" advClick="0" advTm="18000">
        <p:checker/>
      </p:transition>
    </mc:Choice>
    <mc:Fallback xmlns="">
      <p:transition spd="slow" advClick="0" advTm="18000">
        <p:check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4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cs typeface="_MRT_Khodkar" pitchFamily="2" charset="-78"/>
              </a:rPr>
              <a:t>انواع ترقه </a:t>
            </a:r>
            <a:endParaRPr lang="en-US" sz="4400" dirty="0">
              <a:solidFill>
                <a:srgbClr val="FF0000"/>
              </a:solidFill>
              <a:effectLst>
                <a:outerShdw blurRad="38100" dist="38100" dir="2700000" algn="tl">
                  <a:srgbClr val="000000">
                    <a:alpha val="43137"/>
                  </a:srgbClr>
                </a:outerShdw>
                <a:reflection blurRad="12700" stA="48000" endA="300" endPos="55000" dir="5400000" sy="-90000" algn="bl" rotWithShape="0"/>
              </a:effectLst>
              <a:cs typeface="_MRT_Khodkar" pitchFamily="2" charset="-78"/>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9600" y="1752600"/>
            <a:ext cx="3733800" cy="44196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828800"/>
            <a:ext cx="3514725" cy="4343400"/>
          </a:xfrm>
        </p:spPr>
      </p:pic>
    </p:spTree>
    <p:extLst>
      <p:ext uri="{BB962C8B-B14F-4D97-AF65-F5344CB8AC3E}">
        <p14:creationId xmlns:p14="http://schemas.microsoft.com/office/powerpoint/2010/main" val="1017372338"/>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7200000" s="0" l="0"/>
                                      </p:by>
                                    </p:animClr>
                                    <p:animClr clrSpc="hsl" dir="cw">
                                      <p:cBhvr>
                                        <p:cTn id="7" dur="500" fill="hold"/>
                                        <p:tgtEl>
                                          <p:spTgt spid="2"/>
                                        </p:tgtEl>
                                        <p:attrNameLst>
                                          <p:attrName>fillcolor</p:attrName>
                                        </p:attrNameLst>
                                      </p:cBhvr>
                                      <p:by>
                                        <p:hsl h="7200000" s="0" l="0"/>
                                      </p:by>
                                    </p:animClr>
                                    <p:animClr clrSpc="hsl" dir="cw">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p:spPr>
        <p:txBody>
          <a:bodyPr>
            <a:normAutofit/>
          </a:bodyPr>
          <a:lstStyle/>
          <a:p>
            <a:pPr algn="r" rtl="1"/>
            <a:r>
              <a:rPr lang="fa-IR" sz="4000" dirty="0" smtClean="0">
                <a:effectLst>
                  <a:outerShdw blurRad="38100" dist="38100" dir="2700000" algn="tl">
                    <a:srgbClr val="000000">
                      <a:alpha val="43137"/>
                    </a:srgbClr>
                  </a:outerShdw>
                </a:effectLst>
                <a:cs typeface="_MRT_Khodkar" pitchFamily="2" charset="-78"/>
              </a:rPr>
              <a:t>نکات ایمنی</a:t>
            </a:r>
            <a:endParaRPr lang="en-US" sz="4000" dirty="0">
              <a:effectLst>
                <a:outerShdw blurRad="38100" dist="38100" dir="2700000" algn="tl">
                  <a:srgbClr val="000000">
                    <a:alpha val="43137"/>
                  </a:srgbClr>
                </a:outerShdw>
              </a:effectLst>
              <a:cs typeface="_MRT_Khodkar" pitchFamily="2" charset="-78"/>
            </a:endParaRPr>
          </a:p>
        </p:txBody>
      </p:sp>
      <p:sp>
        <p:nvSpPr>
          <p:cNvPr id="3" name="Content Placeholder 2"/>
          <p:cNvSpPr>
            <a:spLocks noGrp="1"/>
          </p:cNvSpPr>
          <p:nvPr>
            <p:ph idx="1"/>
          </p:nvPr>
        </p:nvSpPr>
        <p:spPr>
          <a:xfrm>
            <a:off x="609600" y="1524000"/>
            <a:ext cx="8229600" cy="5029200"/>
          </a:xfrm>
        </p:spPr>
        <p:txBody>
          <a:bodyPr>
            <a:normAutofit lnSpcReduction="10000"/>
          </a:bodyPr>
          <a:lstStyle/>
          <a:p>
            <a:pPr marL="514350" indent="-514350" algn="r" rtl="1">
              <a:buFont typeface="+mj-lt"/>
              <a:buAutoNum type="arabicPeriod"/>
            </a:pPr>
            <a:r>
              <a:rPr lang="fa-IR" sz="2000" dirty="0" smtClean="0">
                <a:cs typeface="2  Titr" pitchFamily="2" charset="-78"/>
              </a:rPr>
              <a:t>همیشه در حوالی آتش کپسول آتش نشاتی همراه داشته باشیم و ایمنی کامل محیط را کنترل کنیم.</a:t>
            </a:r>
          </a:p>
          <a:p>
            <a:pPr marL="514350" indent="-514350" algn="r" rtl="1">
              <a:buFont typeface="+mj-lt"/>
              <a:buAutoNum type="arabicPeriod"/>
            </a:pPr>
            <a:r>
              <a:rPr lang="fa-IR" sz="2000" dirty="0" smtClean="0">
                <a:cs typeface="2  Titr" pitchFamily="2" charset="-78"/>
              </a:rPr>
              <a:t>هیچگاه با ترقه به هر نوعی شوخی نکنیم</a:t>
            </a:r>
          </a:p>
          <a:p>
            <a:pPr marL="514350" indent="-514350" algn="r" rtl="1">
              <a:buFont typeface="+mj-lt"/>
              <a:buAutoNum type="arabicPeriod"/>
            </a:pPr>
            <a:r>
              <a:rPr lang="fa-IR" sz="2000" dirty="0" smtClean="0">
                <a:cs typeface="2  Titr" pitchFamily="2" charset="-78"/>
              </a:rPr>
              <a:t>هیچگاه ترقه و یا مواد کپسولی مانند حشره کش و اسپری را داخل آتش نیندازیم چون باعث انفجارشدید می شود.</a:t>
            </a:r>
          </a:p>
          <a:p>
            <a:pPr marL="514350" indent="-514350" algn="r" rtl="1">
              <a:buFont typeface="+mj-lt"/>
              <a:buAutoNum type="arabicPeriod"/>
            </a:pPr>
            <a:r>
              <a:rPr lang="fa-IR" sz="2000" dirty="0" smtClean="0">
                <a:cs typeface="2  Titr" pitchFamily="2" charset="-78"/>
              </a:rPr>
              <a:t>اگر دچار سوختگی شده اید به هیچ وجه ندوید و روی زمین بغلتید و برای خاموش کردن آتش پتو بسیارمناسب است.</a:t>
            </a:r>
          </a:p>
          <a:p>
            <a:pPr marL="514350" indent="-514350" algn="r" rtl="1">
              <a:buFont typeface="+mj-lt"/>
              <a:buAutoNum type="arabicPeriod"/>
            </a:pPr>
            <a:r>
              <a:rPr lang="fa-IR" sz="2000" dirty="0" smtClean="0">
                <a:cs typeface="2  Titr" pitchFamily="2" charset="-78"/>
              </a:rPr>
              <a:t>از پرتاب کردن ترقه به سمت دیگران، بالکن، پشت بام و یا چاه فاضلاب جدا خودداری فرمایید.</a:t>
            </a:r>
          </a:p>
          <a:p>
            <a:pPr marL="514350" indent="-514350" algn="r" rtl="1">
              <a:buFont typeface="+mj-lt"/>
              <a:buAutoNum type="arabicPeriod"/>
            </a:pPr>
            <a:r>
              <a:rPr lang="fa-IR" sz="2000" dirty="0" smtClean="0">
                <a:cs typeface="2  Titr" pitchFamily="2" charset="-78"/>
              </a:rPr>
              <a:t>در مناطق مسکونی و کوچک مانند کوچه ها از ایجاد آتش های بزرگ خودداری کنید.</a:t>
            </a:r>
          </a:p>
          <a:p>
            <a:pPr marL="514350" indent="-514350" algn="r" rtl="1">
              <a:buFont typeface="+mj-lt"/>
              <a:buAutoNum type="arabicPeriod"/>
            </a:pPr>
            <a:r>
              <a:rPr lang="fa-IR" sz="2000" dirty="0" smtClean="0">
                <a:cs typeface="2  Titr" pitchFamily="2" charset="-78"/>
              </a:rPr>
              <a:t>در موقع وقوع حوادث به سرعت با آتش نشانی تماس گرفته و نوع حادثه و محل اتفاق را به طور دقیق بگویید.</a:t>
            </a:r>
          </a:p>
          <a:p>
            <a:pPr marL="514350" indent="-514350" algn="r" rtl="1">
              <a:buFont typeface="+mj-lt"/>
              <a:buAutoNum type="arabicPeriod"/>
            </a:pPr>
            <a:r>
              <a:rPr lang="fa-IR" sz="2000" dirty="0" smtClean="0">
                <a:cs typeface="2  Titr" pitchFamily="2" charset="-78"/>
              </a:rPr>
              <a:t>به هیچ عنوان تا فاصله ی 5 متری کابل ها و کنتر برق آتش روشن نکنید.(خطر جدی)</a:t>
            </a:r>
          </a:p>
          <a:p>
            <a:pPr marL="514350" indent="-514350" algn="r" rtl="1">
              <a:buFont typeface="+mj-lt"/>
              <a:buAutoNum type="arabicPeriod"/>
            </a:pPr>
            <a:r>
              <a:rPr lang="fa-IR" sz="2000" dirty="0" smtClean="0">
                <a:cs typeface="2  Titr" pitchFamily="2" charset="-78"/>
              </a:rPr>
              <a:t>از سوزاندن موادی مانند  کاغذ،‌ لاستیک، پلاستیک، کارتن و یا گیاهان بپرهیزید چون موارد قید شده باعث آلودگی هوا میشوند.</a:t>
            </a:r>
            <a:endParaRPr lang="en-US" sz="2000" dirty="0">
              <a:cs typeface="2  Titr" pitchFamily="2" charset="-78"/>
            </a:endParaRPr>
          </a:p>
        </p:txBody>
      </p:sp>
    </p:spTree>
    <p:extLst>
      <p:ext uri="{BB962C8B-B14F-4D97-AF65-F5344CB8AC3E}">
        <p14:creationId xmlns:p14="http://schemas.microsoft.com/office/powerpoint/2010/main" val="2603820232"/>
      </p:ext>
    </p:extLst>
  </p:cSld>
  <p:clrMapOvr>
    <a:masterClrMapping/>
  </p:clrMapOvr>
  <mc:AlternateContent xmlns:mc="http://schemas.openxmlformats.org/markup-compatibility/2006" xmlns:p14="http://schemas.microsoft.com/office/powerpoint/2010/main">
    <mc:Choice Requires="p14">
      <p:transition spd="slow" p14:dur="1300" advClick="0" advTm="24000">
        <p14:pan dir="u"/>
      </p:transition>
    </mc:Choice>
    <mc:Fallback xmlns="">
      <p:transition spd="slow" advClick="0" advTm="2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143000"/>
          </a:xfrm>
        </p:spPr>
        <p:txBody>
          <a:bodyPr>
            <a:normAutofit/>
          </a:bodyPr>
          <a:lstStyle/>
          <a:p>
            <a:pPr algn="r" rtl="1"/>
            <a:r>
              <a:rPr lang="fa-IR" sz="4000" dirty="0" smtClean="0">
                <a:effectLst>
                  <a:outerShdw blurRad="38100" dist="38100" dir="2700000" algn="tl">
                    <a:srgbClr val="000000">
                      <a:alpha val="43137"/>
                    </a:srgbClr>
                  </a:outerShdw>
                </a:effectLst>
                <a:cs typeface="_MRT_Khodkar" pitchFamily="2" charset="-78"/>
              </a:rPr>
              <a:t>هنگام وقوع حوادث آرامش خود را حفظ کنید.</a:t>
            </a:r>
            <a:endParaRPr lang="en-US" sz="4000" dirty="0">
              <a:effectLst>
                <a:outerShdw blurRad="38100" dist="38100" dir="2700000" algn="tl">
                  <a:srgbClr val="000000">
                    <a:alpha val="43137"/>
                  </a:srgbClr>
                </a:outerShdw>
              </a:effectLst>
              <a:cs typeface="_MRT_Khodkar" pitchFamily="2" charset="-78"/>
            </a:endParaRPr>
          </a:p>
        </p:txBody>
      </p:sp>
      <p:sp>
        <p:nvSpPr>
          <p:cNvPr id="3" name="Content Placeholder 2"/>
          <p:cNvSpPr>
            <a:spLocks noGrp="1"/>
          </p:cNvSpPr>
          <p:nvPr>
            <p:ph idx="1"/>
          </p:nvPr>
        </p:nvSpPr>
        <p:spPr>
          <a:xfrm>
            <a:off x="609600" y="1676400"/>
            <a:ext cx="8229600" cy="4389120"/>
          </a:xfrm>
        </p:spPr>
        <p:txBody>
          <a:bodyPr>
            <a:normAutofit/>
          </a:bodyPr>
          <a:lstStyle/>
          <a:p>
            <a:pPr marL="0" indent="0" algn="r" rtl="1">
              <a:buNone/>
            </a:pPr>
            <a:r>
              <a:rPr lang="fa-IR" sz="2000" dirty="0" smtClean="0">
                <a:cs typeface="2  Titr" pitchFamily="2" charset="-78"/>
              </a:rPr>
              <a:t>در هنگام وقوع حوادث آرامش خود را کاملا حفظ کرده و خونسرد باشید و سریع با اورژانس و آتش نشانی تماس گرفته و نوع حادثه و محل دقیق آن را اطلاع دهید و تا رسیدن اورژانس بدن فرد حادثه دیده را با یخ خنک نگه دارید.</a:t>
            </a:r>
          </a:p>
          <a:p>
            <a:pPr marL="0" indent="0" algn="r" rtl="1">
              <a:buNone/>
            </a:pPr>
            <a:r>
              <a:rPr lang="fa-IR" sz="2000" dirty="0" smtClean="0">
                <a:cs typeface="2  Titr" pitchFamily="2" charset="-78"/>
              </a:rPr>
              <a:t>سپس منتظر بمانید تا آتش نشانی و اورژانس برسد و فرد را با خود برای درمان ببرند.</a:t>
            </a:r>
          </a:p>
          <a:p>
            <a:pPr marL="0" indent="0" algn="r" rtl="1">
              <a:buNone/>
            </a:pPr>
            <a:r>
              <a:rPr lang="fa-IR" sz="2000" dirty="0" smtClean="0">
                <a:cs typeface="2  Titr" pitchFamily="2" charset="-78"/>
              </a:rPr>
              <a:t>(</a:t>
            </a:r>
            <a:r>
              <a:rPr lang="fa-IR" sz="2000" dirty="0" smtClean="0">
                <a:solidFill>
                  <a:srgbClr val="FF0000"/>
                </a:solidFill>
                <a:cs typeface="2  Titr" pitchFamily="2" charset="-78"/>
              </a:rPr>
              <a:t>نکته</a:t>
            </a:r>
            <a:r>
              <a:rPr lang="fa-IR" sz="2000" dirty="0" smtClean="0">
                <a:cs typeface="2  Titr" pitchFamily="2" charset="-78"/>
              </a:rPr>
              <a:t>: هیچگاه موقع سوختگی لباس های بدن فرد را در نیاورید و یا نکنید و فقط سعی به خاموش کردن آتش با </a:t>
            </a:r>
            <a:r>
              <a:rPr lang="fa-IR" sz="2000" dirty="0" smtClean="0">
                <a:solidFill>
                  <a:srgbClr val="FF0000"/>
                </a:solidFill>
                <a:cs typeface="2  Titr" pitchFamily="2" charset="-78"/>
              </a:rPr>
              <a:t>پتو</a:t>
            </a:r>
            <a:r>
              <a:rPr lang="fa-IR" sz="2000" dirty="0" smtClean="0">
                <a:cs typeface="2  Titr" pitchFamily="2" charset="-78"/>
              </a:rPr>
              <a:t> کنید)</a:t>
            </a:r>
            <a:endParaRPr lang="en-US" sz="2000" dirty="0">
              <a:cs typeface="2  Titr" pitchFamily="2" charset="-78"/>
            </a:endParaRPr>
          </a:p>
        </p:txBody>
      </p:sp>
    </p:spTree>
    <p:extLst>
      <p:ext uri="{BB962C8B-B14F-4D97-AF65-F5344CB8AC3E}">
        <p14:creationId xmlns:p14="http://schemas.microsoft.com/office/powerpoint/2010/main" val="536145703"/>
      </p:ext>
    </p:extLst>
  </p:cSld>
  <p:clrMapOvr>
    <a:masterClrMapping/>
  </p:clrMapOvr>
  <mc:AlternateContent xmlns:mc="http://schemas.openxmlformats.org/markup-compatibility/2006" xmlns:p14="http://schemas.microsoft.com/office/powerpoint/2010/main">
    <mc:Choice Requires="p14">
      <p:transition spd="slow" p14:dur="3400" advClick="0" advTm="20000">
        <p14:reveal/>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fa-IR" sz="6000" dirty="0" smtClean="0">
                <a:cs typeface="2  Fantezy" pitchFamily="2" charset="-78"/>
              </a:rPr>
              <a:t>با تشکر از پدر و مادرم که مرا از خطرات و آداب و رسوم این روز آگاه کردند.</a:t>
            </a:r>
            <a:endParaRPr lang="en-US" sz="6000" dirty="0">
              <a:cs typeface="2  Fantezy" pitchFamily="2" charset="-78"/>
            </a:endParaRPr>
          </a:p>
        </p:txBody>
      </p:sp>
      <p:sp>
        <p:nvSpPr>
          <p:cNvPr id="3" name="Subtitle 2"/>
          <p:cNvSpPr>
            <a:spLocks noGrp="1"/>
          </p:cNvSpPr>
          <p:nvPr>
            <p:ph type="subTitle" idx="1"/>
          </p:nvPr>
        </p:nvSpPr>
        <p:spPr>
          <a:xfrm>
            <a:off x="533400" y="3810000"/>
            <a:ext cx="7854696" cy="1752600"/>
          </a:xfrm>
        </p:spPr>
        <p:txBody>
          <a:bodyPr>
            <a:normAutofit/>
          </a:bodyPr>
          <a:lstStyle/>
          <a:p>
            <a:r>
              <a:rPr lang="fa-IR" sz="4000" dirty="0" smtClean="0">
                <a:effectLst>
                  <a:outerShdw blurRad="38100" dist="38100" dir="2700000" algn="tl">
                    <a:srgbClr val="000000">
                      <a:alpha val="43137"/>
                    </a:srgbClr>
                  </a:outerShdw>
                </a:effectLst>
                <a:latin typeface="_MRT_Win2Farsi_2" pitchFamily="2" charset="0"/>
                <a:cs typeface="2  Davat" pitchFamily="2" charset="-78"/>
              </a:rPr>
              <a:t>و با تشکر از شما که به این تحقیق من توجه نمودید</a:t>
            </a:r>
            <a:endParaRPr lang="en-US" sz="4000" dirty="0">
              <a:effectLst>
                <a:outerShdw blurRad="38100" dist="38100" dir="2700000" algn="tl">
                  <a:srgbClr val="000000">
                    <a:alpha val="43137"/>
                  </a:srgbClr>
                </a:outerShdw>
              </a:effectLst>
              <a:latin typeface="_MRT_Win2Farsi_2" pitchFamily="2" charset="0"/>
              <a:cs typeface="2  Davat" pitchFamily="2" charset="-78"/>
            </a:endParaRPr>
          </a:p>
        </p:txBody>
      </p:sp>
    </p:spTree>
    <p:extLst>
      <p:ext uri="{BB962C8B-B14F-4D97-AF65-F5344CB8AC3E}">
        <p14:creationId xmlns:p14="http://schemas.microsoft.com/office/powerpoint/2010/main" val="2045682297"/>
      </p:ext>
    </p:extLst>
  </p:cSld>
  <p:clrMapOvr>
    <a:masterClrMapping/>
  </p:clrMapOvr>
  <mc:AlternateContent xmlns:mc="http://schemas.openxmlformats.org/markup-compatibility/2006" xmlns:p14="http://schemas.microsoft.com/office/powerpoint/2010/main">
    <mc:Choice Requires="p14">
      <p:transition spd="slow" p14:dur="3000" advClick="0" advTm="14000">
        <p14:shred/>
      </p:transition>
    </mc:Choice>
    <mc:Fallback xmlns="">
      <p:transition spd="slow" advClick="0" advTm="1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2"/>
                                        </p:tgtEl>
                                      </p:cBhvr>
                                    </p:animEffect>
                                    <p:anim calcmode="lin" valueType="num">
                                      <p:cBhvr>
                                        <p:cTn id="7" dur="1000"/>
                                        <p:tgtEl>
                                          <p:spTgt spid="2"/>
                                        </p:tgtEl>
                                        <p:attrNameLst>
                                          <p:attrName>ppt_x</p:attrName>
                                        </p:attrNameLst>
                                      </p:cBhvr>
                                      <p:tavLst>
                                        <p:tav tm="0">
                                          <p:val>
                                            <p:strVal val="ppt_x"/>
                                          </p:val>
                                        </p:tav>
                                        <p:tav tm="100000">
                                          <p:val>
                                            <p:strVal val="ppt_x"/>
                                          </p:val>
                                        </p:tav>
                                      </p:tavLst>
                                    </p:anim>
                                    <p:anim calcmode="lin" valueType="num">
                                      <p:cBhvr>
                                        <p:cTn id="8" dur="1000"/>
                                        <p:tgtEl>
                                          <p:spTgt spid="2"/>
                                        </p:tgtEl>
                                        <p:attrNameLst>
                                          <p:attrName>ppt_y</p:attrName>
                                        </p:attrNameLst>
                                      </p:cBhvr>
                                      <p:tavLst>
                                        <p:tav tm="0">
                                          <p:val>
                                            <p:strVal val="ppt_y"/>
                                          </p:val>
                                        </p:tav>
                                        <p:tav tm="100000">
                                          <p:val>
                                            <p:strVal val="ppt_y+.1"/>
                                          </p:val>
                                        </p:tav>
                                      </p:tavLst>
                                    </p:anim>
                                    <p:set>
                                      <p:cBhvr>
                                        <p:cTn id="9" dur="1" fill="hold">
                                          <p:stCondLst>
                                            <p:cond delay="9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1752600"/>
            <a:ext cx="5715000" cy="3170099"/>
          </a:xfrm>
          <a:prstGeom prst="rect">
            <a:avLst/>
          </a:prstGeom>
          <a:noFill/>
        </p:spPr>
        <p:txBody>
          <a:bodyPr wrap="square" rtlCol="0">
            <a:spAutoFit/>
          </a:bodyPr>
          <a:lstStyle/>
          <a:p>
            <a:r>
              <a:rPr lang="en-US" sz="20000" dirty="0" smtClean="0">
                <a:latin typeface="110_Besmellah"/>
              </a:rPr>
              <a:t>b</a:t>
            </a:r>
            <a:endParaRPr lang="en-US" sz="20000" dirty="0"/>
          </a:p>
        </p:txBody>
      </p:sp>
    </p:spTree>
    <p:extLst>
      <p:ext uri="{BB962C8B-B14F-4D97-AF65-F5344CB8AC3E}">
        <p14:creationId xmlns:p14="http://schemas.microsoft.com/office/powerpoint/2010/main" val="2507057631"/>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0"/>
            <a:ext cx="7239000" cy="1143000"/>
          </a:xfrm>
        </p:spPr>
        <p:txBody>
          <a:bodyPr/>
          <a:lstStyle/>
          <a:p>
            <a:pPr algn="r" rtl="1"/>
            <a:r>
              <a:rPr lang="fa-IR" dirty="0" smtClean="0">
                <a:effectLst>
                  <a:outerShdw blurRad="38100" dist="38100" dir="2700000" algn="tl">
                    <a:srgbClr val="000000">
                      <a:alpha val="43137"/>
                    </a:srgbClr>
                  </a:outerShdw>
                </a:effectLst>
                <a:cs typeface="2  Titr" pitchFamily="2" charset="-78"/>
              </a:rPr>
              <a:t>فهرست مطالب:</a:t>
            </a:r>
            <a:endParaRPr lang="en-US" dirty="0">
              <a:effectLst>
                <a:outerShdw blurRad="38100" dist="38100" dir="2700000" algn="tl">
                  <a:srgbClr val="000000">
                    <a:alpha val="43137"/>
                  </a:srgbClr>
                </a:outerShdw>
              </a:effectLst>
              <a:cs typeface="2  Titr" pitchFamily="2" charset="-78"/>
            </a:endParaRPr>
          </a:p>
        </p:txBody>
      </p:sp>
      <p:sp>
        <p:nvSpPr>
          <p:cNvPr id="2" name="Content Placeholder 1"/>
          <p:cNvSpPr>
            <a:spLocks noGrp="1"/>
          </p:cNvSpPr>
          <p:nvPr>
            <p:ph idx="1"/>
          </p:nvPr>
        </p:nvSpPr>
        <p:spPr/>
        <p:txBody>
          <a:bodyPr>
            <a:normAutofit/>
          </a:bodyPr>
          <a:lstStyle/>
          <a:p>
            <a:pPr algn="r" rtl="1">
              <a:buFont typeface="Wingdings" pitchFamily="2" charset="2"/>
              <a:buChar char="v"/>
            </a:pPr>
            <a:r>
              <a:rPr lang="fa-IR" sz="4800" dirty="0" smtClean="0">
                <a:solidFill>
                  <a:schemeClr val="accent6">
                    <a:lumMod val="75000"/>
                  </a:schemeClr>
                </a:solidFill>
                <a:cs typeface="2  Aseman" pitchFamily="2" charset="-78"/>
              </a:rPr>
              <a:t>آدب و رسوم قدیم</a:t>
            </a:r>
          </a:p>
          <a:p>
            <a:pPr algn="r" rtl="1">
              <a:buFont typeface="Wingdings" pitchFamily="2" charset="2"/>
              <a:buChar char="v"/>
            </a:pPr>
            <a:r>
              <a:rPr lang="fa-IR" sz="4800" dirty="0" smtClean="0">
                <a:solidFill>
                  <a:schemeClr val="accent6">
                    <a:lumMod val="75000"/>
                  </a:schemeClr>
                </a:solidFill>
                <a:cs typeface="2  Aseman" pitchFamily="2" charset="-78"/>
              </a:rPr>
              <a:t>آداب و رسوم امروزه</a:t>
            </a:r>
          </a:p>
          <a:p>
            <a:pPr algn="r" rtl="1">
              <a:buFont typeface="Wingdings" pitchFamily="2" charset="2"/>
              <a:buChar char="v"/>
            </a:pPr>
            <a:r>
              <a:rPr lang="fa-IR" sz="4800" dirty="0" smtClean="0">
                <a:solidFill>
                  <a:schemeClr val="accent6">
                    <a:lumMod val="75000"/>
                  </a:schemeClr>
                </a:solidFill>
                <a:cs typeface="2  Aseman" pitchFamily="2" charset="-78"/>
              </a:rPr>
              <a:t>«ترقه»</a:t>
            </a:r>
          </a:p>
          <a:p>
            <a:pPr algn="r" rtl="1">
              <a:buFont typeface="Wingdings" pitchFamily="2" charset="2"/>
              <a:buChar char="v"/>
            </a:pPr>
            <a:r>
              <a:rPr lang="fa-IR" sz="4800" dirty="0" smtClean="0">
                <a:solidFill>
                  <a:schemeClr val="accent6">
                    <a:lumMod val="75000"/>
                  </a:schemeClr>
                </a:solidFill>
                <a:cs typeface="2  Aseman" pitchFamily="2" charset="-78"/>
              </a:rPr>
              <a:t>نکات ایمنی</a:t>
            </a:r>
          </a:p>
          <a:p>
            <a:pPr algn="r" rtl="1">
              <a:buFont typeface="Wingdings" pitchFamily="2" charset="2"/>
              <a:buChar char="v"/>
            </a:pPr>
            <a:r>
              <a:rPr lang="fa-IR" sz="4800" dirty="0" smtClean="0">
                <a:solidFill>
                  <a:schemeClr val="accent6">
                    <a:lumMod val="75000"/>
                  </a:schemeClr>
                </a:solidFill>
                <a:cs typeface="2  Aseman" pitchFamily="2" charset="-78"/>
              </a:rPr>
              <a:t>آرامش هنگام وقوع حوادث</a:t>
            </a:r>
            <a:endParaRPr lang="en-US" sz="4800" dirty="0">
              <a:solidFill>
                <a:schemeClr val="accent6">
                  <a:lumMod val="75000"/>
                </a:schemeClr>
              </a:solidFill>
              <a:cs typeface="2  Aseman" pitchFamily="2" charset="-78"/>
            </a:endParaRPr>
          </a:p>
        </p:txBody>
      </p:sp>
    </p:spTree>
    <p:extLst>
      <p:ext uri="{BB962C8B-B14F-4D97-AF65-F5344CB8AC3E}">
        <p14:creationId xmlns:p14="http://schemas.microsoft.com/office/powerpoint/2010/main" val="3399662067"/>
      </p:ext>
    </p:extLst>
  </p:cSld>
  <p:clrMapOvr>
    <a:masterClrMapping/>
  </p:clrMapOvr>
  <mc:AlternateContent xmlns:mc="http://schemas.openxmlformats.org/markup-compatibility/2006" xmlns:p14="http://schemas.microsoft.com/office/powerpoint/2010/main">
    <mc:Choice Requires="p14">
      <p:transition spd="slow" p14:dur="4000" advClick="0" advTm="8000">
        <p14:vortex dir="r"/>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2">
                                            <p:txEl>
                                              <p:pRg st="0" end="0"/>
                                            </p:txEl>
                                          </p:spTgt>
                                        </p:tgtEl>
                                        <p:attrNameLst>
                                          <p:attrName>r</p:attrName>
                                        </p:attrNameLst>
                                      </p:cBhvr>
                                    </p:animRot>
                                  </p:childTnLst>
                                </p:cTn>
                              </p:par>
                              <p:par>
                                <p:cTn id="15" presetID="8" presetClass="emph" presetSubtype="0" fill="hold" nodeType="withEffect">
                                  <p:stCondLst>
                                    <p:cond delay="0"/>
                                  </p:stCondLst>
                                  <p:childTnLst>
                                    <p:animRot by="21600000">
                                      <p:cBhvr>
                                        <p:cTn id="16" dur="2000" fill="hold"/>
                                        <p:tgtEl>
                                          <p:spTgt spid="2">
                                            <p:txEl>
                                              <p:pRg st="1" end="1"/>
                                            </p:txEl>
                                          </p:spTgt>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2">
                                            <p:txEl>
                                              <p:pRg st="2" end="2"/>
                                            </p:txEl>
                                          </p:spTgt>
                                        </p:tgtEl>
                                        <p:attrNameLst>
                                          <p:attrName>r</p:attrName>
                                        </p:attrNameLst>
                                      </p:cBhvr>
                                    </p:animRot>
                                  </p:childTnLst>
                                </p:cTn>
                              </p:par>
                              <p:par>
                                <p:cTn id="19" presetID="8" presetClass="emph" presetSubtype="0" fill="hold" nodeType="withEffect">
                                  <p:stCondLst>
                                    <p:cond delay="0"/>
                                  </p:stCondLst>
                                  <p:childTnLst>
                                    <p:animRot by="21600000">
                                      <p:cBhvr>
                                        <p:cTn id="20" dur="2000" fill="hold"/>
                                        <p:tgtEl>
                                          <p:spTgt spid="2">
                                            <p:txEl>
                                              <p:pRg st="3" end="3"/>
                                            </p:txEl>
                                          </p:spTgt>
                                        </p:tgtEl>
                                        <p:attrNameLst>
                                          <p:attrName>r</p:attrName>
                                        </p:attrNameLst>
                                      </p:cBhvr>
                                    </p:animRot>
                                  </p:childTnLst>
                                </p:cTn>
                              </p:par>
                              <p:par>
                                <p:cTn id="21" presetID="8" presetClass="emph" presetSubtype="0" fill="hold" nodeType="withEffect">
                                  <p:stCondLst>
                                    <p:cond delay="0"/>
                                  </p:stCondLst>
                                  <p:childTnLst>
                                    <p:animRot by="21600000">
                                      <p:cBhvr>
                                        <p:cTn id="22" dur="2000" fill="hold"/>
                                        <p:tgtEl>
                                          <p:spTgt spid="2">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000" dirty="0" smtClean="0">
                <a:solidFill>
                  <a:srgbClr val="0070C0"/>
                </a:solidFill>
                <a:effectLst>
                  <a:outerShdw blurRad="38100" dist="38100" dir="2700000" algn="tl">
                    <a:srgbClr val="000000">
                      <a:alpha val="43137"/>
                    </a:srgbClr>
                  </a:outerShdw>
                  <a:reflection blurRad="12700" stA="48000" endA="300" endPos="55000" dir="5400000" sy="-90000" algn="bl" rotWithShape="0"/>
                </a:effectLst>
                <a:cs typeface="2  Baran" pitchFamily="2" charset="-78"/>
              </a:rPr>
              <a:t>آداب و رسوم قدیم</a:t>
            </a:r>
            <a:endParaRPr lang="en-US" sz="4000" dirty="0">
              <a:solidFill>
                <a:srgbClr val="0070C0"/>
              </a:solidFill>
              <a:effectLst>
                <a:outerShdw blurRad="38100" dist="38100" dir="2700000" algn="tl">
                  <a:srgbClr val="000000">
                    <a:alpha val="43137"/>
                  </a:srgbClr>
                </a:outerShdw>
                <a:reflection blurRad="12700" stA="48000" endA="300" endPos="55000" dir="5400000" sy="-90000" algn="bl" rotWithShape="0"/>
              </a:effectLst>
              <a:cs typeface="2  Baran" pitchFamily="2" charset="-78"/>
            </a:endParaRPr>
          </a:p>
        </p:txBody>
      </p:sp>
      <p:sp>
        <p:nvSpPr>
          <p:cNvPr id="3" name="Content Placeholder 2"/>
          <p:cNvSpPr>
            <a:spLocks noGrp="1"/>
          </p:cNvSpPr>
          <p:nvPr>
            <p:ph idx="1"/>
          </p:nvPr>
        </p:nvSpPr>
        <p:spPr/>
        <p:txBody>
          <a:bodyPr/>
          <a:lstStyle/>
          <a:p>
            <a:pPr algn="r"/>
            <a:endParaRPr lang="fa-IR" sz="2400" dirty="0"/>
          </a:p>
          <a:p>
            <a:pPr algn="r"/>
            <a:endParaRPr lang="en-US" dirty="0"/>
          </a:p>
        </p:txBody>
      </p:sp>
      <p:sp>
        <p:nvSpPr>
          <p:cNvPr id="4" name="TextBox 3"/>
          <p:cNvSpPr txBox="1"/>
          <p:nvPr/>
        </p:nvSpPr>
        <p:spPr>
          <a:xfrm>
            <a:off x="609600" y="1676400"/>
            <a:ext cx="8229600" cy="2862322"/>
          </a:xfrm>
          <a:prstGeom prst="rect">
            <a:avLst/>
          </a:prstGeom>
          <a:noFill/>
        </p:spPr>
        <p:txBody>
          <a:bodyPr wrap="square" rtlCol="0">
            <a:spAutoFit/>
          </a:bodyPr>
          <a:lstStyle/>
          <a:p>
            <a:pPr algn="r" rtl="1"/>
            <a:r>
              <a:rPr lang="fa-IR" sz="2000" dirty="0" smtClean="0">
                <a:cs typeface="2  Titr" pitchFamily="2" charset="-78"/>
              </a:rPr>
              <a:t>چهارشنبه‌ سوری </a:t>
            </a:r>
            <a:r>
              <a:rPr lang="fa-IR" sz="2000" dirty="0">
                <a:cs typeface="2  Titr" pitchFamily="2" charset="-78"/>
              </a:rPr>
              <a:t>که با </a:t>
            </a:r>
            <a:r>
              <a:rPr lang="fa-IR" sz="2000" dirty="0" smtClean="0">
                <a:cs typeface="2  Titr" pitchFamily="2" charset="-78"/>
              </a:rPr>
              <a:t>نام‌ های </a:t>
            </a:r>
            <a:r>
              <a:rPr lang="fa-IR" sz="2000" dirty="0">
                <a:cs typeface="2  Titr" pitchFamily="2" charset="-78"/>
              </a:rPr>
              <a:t>چهارشنبه آخر سال و شب چهار شنبه سرخ نیز شناخته می‌شود یکی از جشن‌های ایرانی است که در شب آخرین </a:t>
            </a:r>
            <a:r>
              <a:rPr lang="fa-IR" sz="2000" dirty="0" smtClean="0">
                <a:cs typeface="2  Titr" pitchFamily="2" charset="-78"/>
              </a:rPr>
              <a:t>چهارشنبه سال </a:t>
            </a:r>
            <a:r>
              <a:rPr lang="fa-IR" sz="2000" dirty="0">
                <a:cs typeface="2  Titr" pitchFamily="2" charset="-78"/>
              </a:rPr>
              <a:t>(</a:t>
            </a:r>
            <a:r>
              <a:rPr lang="fa-IR" sz="2000" dirty="0" smtClean="0">
                <a:cs typeface="2  Titr" pitchFamily="2" charset="-78"/>
              </a:rPr>
              <a:t>سه‌ شنبه </a:t>
            </a:r>
            <a:r>
              <a:rPr lang="fa-IR" sz="2000" dirty="0">
                <a:cs typeface="2  Titr" pitchFamily="2" charset="-78"/>
              </a:rPr>
              <a:t>شب) برگزار می‌شود</a:t>
            </a:r>
            <a:r>
              <a:rPr lang="fa-IR" sz="2000" dirty="0" smtClean="0">
                <a:cs typeface="2  Titr" pitchFamily="2" charset="-78"/>
              </a:rPr>
              <a:t>.</a:t>
            </a:r>
          </a:p>
          <a:p>
            <a:pPr algn="r" rtl="1"/>
            <a:r>
              <a:rPr lang="fa-IR" sz="2000" dirty="0">
                <a:cs typeface="2  Titr" pitchFamily="2" charset="-78"/>
              </a:rPr>
              <a:t>یکی از </a:t>
            </a:r>
            <a:r>
              <a:rPr lang="fa-IR" sz="2000" dirty="0" smtClean="0">
                <a:cs typeface="2  Titr" pitchFamily="2" charset="-78"/>
              </a:rPr>
              <a:t>جشن‌ های </a:t>
            </a:r>
            <a:r>
              <a:rPr lang="fa-IR" sz="2000" dirty="0">
                <a:cs typeface="2  Titr" pitchFamily="2" charset="-78"/>
              </a:rPr>
              <a:t>آتش که در ایران </a:t>
            </a:r>
            <a:r>
              <a:rPr lang="fa-IR" sz="2000" dirty="0" smtClean="0">
                <a:cs typeface="2  Titr" pitchFamily="2" charset="-78"/>
              </a:rPr>
              <a:t>باستان </a:t>
            </a:r>
            <a:r>
              <a:rPr lang="fa-IR" sz="2000" dirty="0">
                <a:cs typeface="2  Titr" pitchFamily="2" charset="-78"/>
              </a:rPr>
              <a:t>برای پیش درآمد یا </a:t>
            </a:r>
            <a:r>
              <a:rPr lang="fa-IR" sz="2000" dirty="0" smtClean="0">
                <a:cs typeface="2  Titr" pitchFamily="2" charset="-78"/>
              </a:rPr>
              <a:t>پیش‌ واز </a:t>
            </a:r>
            <a:r>
              <a:rPr lang="fa-IR" sz="2000" dirty="0">
                <a:cs typeface="2  Titr" pitchFamily="2" charset="-78"/>
              </a:rPr>
              <a:t>نوروز برگزار </a:t>
            </a:r>
            <a:r>
              <a:rPr lang="fa-IR" sz="2000" dirty="0" smtClean="0">
                <a:cs typeface="2  Titr" pitchFamily="2" charset="-78"/>
              </a:rPr>
              <a:t>می‌شده </a:t>
            </a:r>
            <a:r>
              <a:rPr lang="fa-IR" sz="2000" dirty="0">
                <a:cs typeface="2  Titr" pitchFamily="2" charset="-78"/>
              </a:rPr>
              <a:t>و آمیزه‌ای از چند آیین گوناگون است، جشن سوری بوده‌است. سوری به یک معنی سرخی است و اشاره به سرخی آتشی است که در این روز می‌افروخته‌اند</a:t>
            </a:r>
            <a:r>
              <a:rPr lang="fa-IR" sz="2000" dirty="0" smtClean="0">
                <a:cs typeface="2  Titr" pitchFamily="2" charset="-78"/>
              </a:rPr>
              <a:t>.</a:t>
            </a:r>
          </a:p>
          <a:p>
            <a:pPr algn="r" rtl="1"/>
            <a:r>
              <a:rPr lang="fa-IR" sz="2000" dirty="0">
                <a:cs typeface="2  Titr" pitchFamily="2" charset="-78"/>
              </a:rPr>
              <a:t>عنصر بنیادین آیین جشن چهارشنبه سوری، عنصر آتش است. در مناطق گوناگون </a:t>
            </a:r>
            <a:r>
              <a:rPr lang="fa-IR" sz="2000" dirty="0" smtClean="0">
                <a:cs typeface="2  Titr" pitchFamily="2" charset="-78"/>
              </a:rPr>
              <a:t>ایران </a:t>
            </a:r>
            <a:r>
              <a:rPr lang="fa-IR" sz="2000" dirty="0">
                <a:cs typeface="2  Titr" pitchFamily="2" charset="-78"/>
              </a:rPr>
              <a:t>در شب چهارشنبه سوری گاه سه کپه آتش (به نشانه سه پند بزرگ ایرانیان باستان: اندیشه نیک و کردار نیک و گفتار </a:t>
            </a:r>
            <a:r>
              <a:rPr lang="fa-IR" sz="2000" dirty="0" smtClean="0">
                <a:cs typeface="2  Titr" pitchFamily="2" charset="-78"/>
              </a:rPr>
              <a:t>نیک) </a:t>
            </a:r>
            <a:r>
              <a:rPr lang="fa-IR" sz="2000" dirty="0">
                <a:cs typeface="2  Titr" pitchFamily="2" charset="-78"/>
              </a:rPr>
              <a:t>و یا هفت کپه آتش (به نشانه هفت امشاسپندان) فراهم </a:t>
            </a:r>
            <a:r>
              <a:rPr lang="fa-IR" sz="2000" dirty="0" smtClean="0">
                <a:cs typeface="2  Titr" pitchFamily="2" charset="-78"/>
              </a:rPr>
              <a:t>می‌کنند</a:t>
            </a:r>
            <a:endParaRPr lang="fa-IR" sz="2000" dirty="0">
              <a:cs typeface="2  Titr" pitchFamily="2" charset="-78"/>
            </a:endParaRPr>
          </a:p>
        </p:txBody>
      </p:sp>
    </p:spTree>
    <p:extLst>
      <p:ext uri="{BB962C8B-B14F-4D97-AF65-F5344CB8AC3E}">
        <p14:creationId xmlns:p14="http://schemas.microsoft.com/office/powerpoint/2010/main" val="1397101146"/>
      </p:ext>
    </p:extLst>
  </p:cSld>
  <p:clrMapOvr>
    <a:masterClrMapping/>
  </p:clrMapOvr>
  <p:transition spd="slow" advTm="20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82675"/>
            <a:ext cx="8686800" cy="5775325"/>
          </a:xfrm>
        </p:spPr>
        <p:txBody>
          <a:bodyPr>
            <a:normAutofit/>
          </a:bodyPr>
          <a:lstStyle/>
          <a:p>
            <a:pPr algn="r" rtl="1"/>
            <a:r>
              <a:rPr lang="fa-IR" sz="2000" dirty="0">
                <a:cs typeface="2  Titr" pitchFamily="2" charset="-78"/>
              </a:rPr>
              <a:t>در این رسم دختران و پسران جوان، چادری بر سر و روی خود می‌کشند تا شناخته نشوند و به در </a:t>
            </a:r>
            <a:r>
              <a:rPr lang="fa-IR" sz="2000" dirty="0" smtClean="0">
                <a:cs typeface="2  Titr" pitchFamily="2" charset="-78"/>
              </a:rPr>
              <a:t>خانه </a:t>
            </a:r>
            <a:r>
              <a:rPr lang="fa-IR" sz="2000" dirty="0">
                <a:cs typeface="2  Titr" pitchFamily="2" charset="-78"/>
              </a:rPr>
              <a:t>دوستان و همسایگان خود می‌روند. صاحبخانه از صدای قاشق‌هایی که به کاسه‌ها می‌خورد به در خانه آمده و به کاسه‌های آنان آجیل چهارشنبه‌سوری، شیرینی، شکلات، نقل و پول می‌ریزد. آیین قاشق‌زنی احتمالا نشات گرفته از این عقیده است که ارواح نیک درگذشتگان در رستاخیز آخر سال به میان زندگان بازگشته و به شکل افرادی که رویشان پوشیده است به خانه بازماندگان سر می‌زنند و زندگان برای یادبود و برکت به آنان هدیه‌ای می‌دهند</a:t>
            </a:r>
            <a:r>
              <a:rPr lang="fa-IR" sz="2000" dirty="0" smtClean="0">
                <a:cs typeface="2  Titr" pitchFamily="2" charset="-78"/>
              </a:rPr>
              <a:t>.</a:t>
            </a:r>
          </a:p>
          <a:p>
            <a:pPr algn="r" rtl="1"/>
            <a:r>
              <a:rPr lang="fa-IR" sz="2000" dirty="0">
                <a:cs typeface="2  Titr" pitchFamily="2" charset="-78"/>
              </a:rPr>
              <a:t>در گذشته پس </a:t>
            </a:r>
            <a:r>
              <a:rPr lang="fa-IR" sz="2000" dirty="0" smtClean="0">
                <a:cs typeface="2  Titr" pitchFamily="2" charset="-78"/>
              </a:rPr>
              <a:t>از </a:t>
            </a:r>
            <a:r>
              <a:rPr lang="fa-IR" sz="2000" dirty="0">
                <a:cs typeface="2  Titr" pitchFamily="2" charset="-78"/>
              </a:rPr>
              <a:t>پایان آتش‌افروزی، اهل خانه و خویشاوندان گرد هم می‌آمدند و آخرین دانه‌های نباتی مانند: تخم هندوانه، تخم کدو، پسته، فندق، بادام، نخود، تخم خربزه، گندم و شاهدانه را که از ذخیره زمستان باقی‌مانده بود، روی آتش مقدس بو داده و با نمک تبرک می‌کردند و می‌خوردند. آنان بر این باور بودند که هر کس از این معجون بخورد، نسبت به افراد دیگر مهربان‌تر می‌گردد و کینه و رشک از وی دور می‌گردد. امروزه اصطلاح نمک‌گیرشدن و نان و نمک کسی را خوردن و در حق وی خیانت نورزیدن، از همین باور سرچشمه گرفته‌است.</a:t>
            </a:r>
            <a:endParaRPr lang="en-US" sz="2000" dirty="0">
              <a:cs typeface="2  Titr" pitchFamily="2" charset="-78"/>
            </a:endParaRPr>
          </a:p>
        </p:txBody>
      </p:sp>
    </p:spTree>
    <p:extLst>
      <p:ext uri="{BB962C8B-B14F-4D97-AF65-F5344CB8AC3E}">
        <p14:creationId xmlns:p14="http://schemas.microsoft.com/office/powerpoint/2010/main" val="1075380253"/>
      </p:ext>
    </p:extLst>
  </p:cSld>
  <p:clrMapOvr>
    <a:masterClrMapping/>
  </p:clrMapOvr>
  <p:transition spd="slow" advClick="0" advTm="30000">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4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cs typeface="_MRT_Khodkar" pitchFamily="2" charset="-78"/>
              </a:rPr>
              <a:t>قاشق زنی و پریدن از روی آتش</a:t>
            </a:r>
            <a:endParaRPr lang="en-US" sz="4400" dirty="0">
              <a:solidFill>
                <a:srgbClr val="FF0000"/>
              </a:solidFill>
              <a:effectLst>
                <a:outerShdw blurRad="38100" dist="38100" dir="2700000" algn="tl">
                  <a:srgbClr val="000000">
                    <a:alpha val="43137"/>
                  </a:srgbClr>
                </a:outerShdw>
                <a:reflection blurRad="12700" stA="48000" endA="300" endPos="55000" dir="5400000" sy="-90000" algn="bl" rotWithShape="0"/>
              </a:effectLst>
              <a:cs typeface="_MRT_Khodkar" pitchFamily="2" charset="-78"/>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5800" y="1676400"/>
            <a:ext cx="3657599" cy="38100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53000" y="1752600"/>
            <a:ext cx="3429000" cy="3733800"/>
          </a:xfrm>
        </p:spPr>
      </p:pic>
    </p:spTree>
    <p:extLst>
      <p:ext uri="{BB962C8B-B14F-4D97-AF65-F5344CB8AC3E}">
        <p14:creationId xmlns:p14="http://schemas.microsoft.com/office/powerpoint/2010/main" val="3843907665"/>
      </p:ext>
    </p:extLst>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000" dirty="0" smtClean="0">
                <a:solidFill>
                  <a:srgbClr val="0070C0"/>
                </a:solidFill>
                <a:effectLst>
                  <a:outerShdw blurRad="38100" dist="38100" dir="2700000" algn="tl">
                    <a:srgbClr val="000000">
                      <a:alpha val="43137"/>
                    </a:srgbClr>
                  </a:outerShdw>
                  <a:reflection blurRad="12700" stA="48000" endA="300" endPos="55000" dir="5400000" sy="-90000" algn="bl" rotWithShape="0"/>
                </a:effectLst>
                <a:cs typeface="_MRT_Khodkar" pitchFamily="2" charset="-78"/>
              </a:rPr>
              <a:t>آداب و رسوم امروزه</a:t>
            </a:r>
            <a:endParaRPr lang="en-US" sz="4000" dirty="0">
              <a:solidFill>
                <a:srgbClr val="0070C0"/>
              </a:solidFill>
              <a:effectLst>
                <a:outerShdw blurRad="38100" dist="38100" dir="2700000" algn="tl">
                  <a:srgbClr val="000000">
                    <a:alpha val="43137"/>
                  </a:srgbClr>
                </a:outerShdw>
                <a:reflection blurRad="12700" stA="48000" endA="300" endPos="55000" dir="5400000" sy="-90000" algn="bl" rotWithShape="0"/>
              </a:effectLst>
              <a:cs typeface="_MRT_Khodkar" pitchFamily="2" charset="-78"/>
            </a:endParaRPr>
          </a:p>
        </p:txBody>
      </p:sp>
      <p:sp>
        <p:nvSpPr>
          <p:cNvPr id="3" name="Content Placeholder 2"/>
          <p:cNvSpPr>
            <a:spLocks noGrp="1"/>
          </p:cNvSpPr>
          <p:nvPr>
            <p:ph idx="1"/>
          </p:nvPr>
        </p:nvSpPr>
        <p:spPr>
          <a:xfrm>
            <a:off x="304800" y="1295400"/>
            <a:ext cx="8686800" cy="4784725"/>
          </a:xfrm>
        </p:spPr>
        <p:txBody>
          <a:bodyPr>
            <a:normAutofit/>
          </a:bodyPr>
          <a:lstStyle/>
          <a:p>
            <a:pPr algn="r" rtl="1"/>
            <a:r>
              <a:rPr lang="fa-IR" sz="2000" dirty="0">
                <a:cs typeface="2  Titr" pitchFamily="2" charset="-78"/>
              </a:rPr>
              <a:t>سابقه آتش‌بازی در جوامع مختلف و در طول تاریخ منجر به ابداع ابزارها و روش‌های متعددی برای آتش‌بازی شده است. </a:t>
            </a:r>
            <a:r>
              <a:rPr lang="fa-IR" sz="2000" dirty="0" smtClean="0">
                <a:cs typeface="2  Titr" pitchFamily="2" charset="-78"/>
              </a:rPr>
              <a:t>ترقه نوعی </a:t>
            </a:r>
            <a:r>
              <a:rPr lang="fa-IR" sz="2000" dirty="0">
                <a:cs typeface="2  Titr" pitchFamily="2" charset="-78"/>
              </a:rPr>
              <a:t>وسیله آتش‌بازی است که با </a:t>
            </a:r>
            <a:r>
              <a:rPr lang="fa-IR" sz="2000" dirty="0" smtClean="0">
                <a:cs typeface="2  Titr" pitchFamily="2" charset="-78"/>
              </a:rPr>
              <a:t>پرتاب ویا آتش زدن آن منفجر می شود و نور و صدای مهیبی تولید می کند.</a:t>
            </a:r>
          </a:p>
          <a:p>
            <a:pPr algn="r" rtl="1"/>
            <a:r>
              <a:rPr lang="fa-IR" sz="2000" dirty="0" smtClean="0">
                <a:cs typeface="2  Titr" pitchFamily="2" charset="-78"/>
              </a:rPr>
              <a:t>در نسل امروزی جوانها به دنبال تفریح و تخلیه ی انرژی اند و چهارشنبه سوری موقعیت خوبی را برای این عمل فراهم کرده. ولی متاسفانه یکسری افراد سود جو با استفاده ازمواد منفجره و خطرناک مجموعه وسايلی با نام ترقه تولید  کرده اند که صدای گوش خراش آن افراد را اذیت میکند و حتی باعث صدمه زدن به دیگران و آسیب به خودشان می شود.</a:t>
            </a:r>
          </a:p>
          <a:p>
            <a:pPr algn="r" rtl="1"/>
            <a:r>
              <a:rPr lang="fa-IR" sz="2000" dirty="0" smtClean="0">
                <a:cs typeface="2  Titr" pitchFamily="2" charset="-78"/>
              </a:rPr>
              <a:t>اما با این حال نسل جوان کشور ما به دلیل کمبود تفریحات و گذراندن بیهوده ی وقت پای تفریحات کثیفی مانند قلیون و سیگار مجبور به تخلیه انرژی خود در چنین مراسمی می شوند و متاسفانه این روز شاد را به روزی خطرناک تبدیل کرده اند.</a:t>
            </a:r>
          </a:p>
          <a:p>
            <a:pPr algn="r" rtl="1"/>
            <a:endParaRPr lang="fa-IR" sz="2000" dirty="0" smtClean="0"/>
          </a:p>
          <a:p>
            <a:pPr algn="r" rtl="1"/>
            <a:endParaRPr lang="en-US" sz="2000" dirty="0"/>
          </a:p>
        </p:txBody>
      </p:sp>
    </p:spTree>
    <p:extLst>
      <p:ext uri="{BB962C8B-B14F-4D97-AF65-F5344CB8AC3E}">
        <p14:creationId xmlns:p14="http://schemas.microsoft.com/office/powerpoint/2010/main" val="809133634"/>
      </p:ext>
    </p:extLst>
  </p:cSld>
  <p:clrMapOvr>
    <a:masterClrMapping/>
  </p:clrMapOvr>
  <mc:AlternateContent xmlns:mc="http://schemas.openxmlformats.org/markup-compatibility/2006" xmlns:p14="http://schemas.microsoft.com/office/powerpoint/2010/main">
    <mc:Choice Requires="p14">
      <p:transition spd="slow" p14:dur="4400" advClick="0" advTm="20000">
        <p14:honeycomb/>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4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cs typeface="_MRT_Khodkar" pitchFamily="2" charset="-78"/>
              </a:rPr>
              <a:t>نسل امروز و آتش خطرناک</a:t>
            </a:r>
            <a:endParaRPr lang="en-US" sz="4400" dirty="0">
              <a:solidFill>
                <a:srgbClr val="FF0000"/>
              </a:solidFill>
              <a:effectLst>
                <a:outerShdw blurRad="38100" dist="38100" dir="2700000" algn="tl">
                  <a:srgbClr val="000000">
                    <a:alpha val="43137"/>
                  </a:srgbClr>
                </a:outerShdw>
                <a:reflection blurRad="12700" stA="48000" endA="300" endPos="55000" dir="5400000" sy="-90000" algn="bl" rotWithShape="0"/>
              </a:effectLst>
              <a:cs typeface="_MRT_Khodkar" pitchFamily="2" charset="-78"/>
            </a:endParaRP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90600" y="1676400"/>
            <a:ext cx="3810000" cy="4648200"/>
          </a:xfrm>
        </p:spPr>
      </p:pic>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76800" y="1676400"/>
            <a:ext cx="3581400" cy="4648199"/>
          </a:xfrm>
        </p:spPr>
      </p:pic>
    </p:spTree>
    <p:extLst>
      <p:ext uri="{BB962C8B-B14F-4D97-AF65-F5344CB8AC3E}">
        <p14:creationId xmlns:p14="http://schemas.microsoft.com/office/powerpoint/2010/main" val="2597843473"/>
      </p:ext>
    </p:extLst>
  </p:cSld>
  <p:clrMapOvr>
    <a:masterClrMapping/>
  </p:clrMapOvr>
  <p:transition spd="slow" advClick="0" advTm="5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dirty="0" smtClean="0">
                <a:solidFill>
                  <a:srgbClr val="0070C0"/>
                </a:solidFill>
                <a:effectLst>
                  <a:outerShdw blurRad="38100" dist="38100" dir="2700000" algn="tl">
                    <a:srgbClr val="000000">
                      <a:alpha val="43137"/>
                    </a:srgbClr>
                  </a:outerShdw>
                  <a:reflection blurRad="12700" stA="48000" endA="300" endPos="55000" dir="5400000" sy="-90000" algn="bl" rotWithShape="0"/>
                </a:effectLst>
                <a:cs typeface="_MRT_Khodkar" pitchFamily="2" charset="-78"/>
              </a:rPr>
              <a:t>«ترقه»</a:t>
            </a:r>
            <a:endParaRPr lang="en-US" sz="4000" dirty="0">
              <a:solidFill>
                <a:srgbClr val="0070C0"/>
              </a:solidFill>
              <a:effectLst>
                <a:outerShdw blurRad="38100" dist="38100" dir="2700000" algn="tl">
                  <a:srgbClr val="000000">
                    <a:alpha val="43137"/>
                  </a:srgbClr>
                </a:outerShdw>
                <a:reflection blurRad="12700" stA="48000" endA="300" endPos="55000" dir="5400000" sy="-90000" algn="bl" rotWithShape="0"/>
              </a:effectLst>
              <a:cs typeface="_MRT_Khodkar" pitchFamily="2" charset="-78"/>
            </a:endParaRPr>
          </a:p>
        </p:txBody>
      </p:sp>
      <p:sp>
        <p:nvSpPr>
          <p:cNvPr id="3" name="Content Placeholder 2"/>
          <p:cNvSpPr>
            <a:spLocks noGrp="1"/>
          </p:cNvSpPr>
          <p:nvPr>
            <p:ph idx="1"/>
          </p:nvPr>
        </p:nvSpPr>
        <p:spPr>
          <a:xfrm>
            <a:off x="304800" y="1143000"/>
            <a:ext cx="8686800" cy="4937125"/>
          </a:xfrm>
        </p:spPr>
        <p:txBody>
          <a:bodyPr>
            <a:normAutofit/>
          </a:bodyPr>
          <a:lstStyle/>
          <a:p>
            <a:pPr algn="r" rtl="1"/>
            <a:r>
              <a:rPr lang="fa-IR" sz="2000" dirty="0">
                <a:cs typeface="2  Titr" pitchFamily="2" charset="-78"/>
              </a:rPr>
              <a:t>ترقه (ترغه) آتش‌بازی کوچکی است که با زدن آن بر زمین یا آتش </a:t>
            </a:r>
            <a:r>
              <a:rPr lang="fa-IR" sz="2000">
                <a:cs typeface="2  Titr" pitchFamily="2" charset="-78"/>
              </a:rPr>
              <a:t>زدن </a:t>
            </a:r>
            <a:r>
              <a:rPr lang="fa-IR" sz="2000" smtClean="0">
                <a:cs typeface="2  Titr" pitchFamily="2" charset="-78"/>
              </a:rPr>
              <a:t>فتیله آن </a:t>
            </a:r>
            <a:r>
              <a:rPr lang="fa-IR" sz="2000" dirty="0">
                <a:cs typeface="2  Titr" pitchFamily="2" charset="-78"/>
              </a:rPr>
              <a:t>منفجر شده و صدای مهیبی ایجاد می‌کند</a:t>
            </a:r>
            <a:r>
              <a:rPr lang="fa-IR" sz="2000" dirty="0" smtClean="0">
                <a:cs typeface="2  Titr" pitchFamily="2" charset="-78"/>
              </a:rPr>
              <a:t>.</a:t>
            </a:r>
          </a:p>
          <a:p>
            <a:pPr algn="r" rtl="1"/>
            <a:r>
              <a:rPr lang="fa-IR" sz="2000" dirty="0" smtClean="0">
                <a:cs typeface="2  Titr" pitchFamily="2" charset="-78"/>
              </a:rPr>
              <a:t>ترقه‌ها</a:t>
            </a:r>
            <a:r>
              <a:rPr lang="fa-IR" sz="2000" dirty="0">
                <a:cs typeface="2  Titr" pitchFamily="2" charset="-78"/>
              </a:rPr>
              <a:t>، که با صدای مهیب و ترس آور خود، بیشتر توجه جوانترها را جلب می‌کنند، انواع و اقسام مختلفی دارند، اما اساس و </a:t>
            </a:r>
            <a:r>
              <a:rPr lang="fa-IR" sz="2000" dirty="0" smtClean="0">
                <a:cs typeface="2  Titr" pitchFamily="2" charset="-78"/>
              </a:rPr>
              <a:t>پایه </a:t>
            </a:r>
            <a:r>
              <a:rPr lang="fa-IR" sz="2000" dirty="0">
                <a:cs typeface="2  Titr" pitchFamily="2" charset="-78"/>
              </a:rPr>
              <a:t>ساخت </a:t>
            </a:r>
            <a:r>
              <a:rPr lang="fa-IR" sz="2000" dirty="0" smtClean="0">
                <a:cs typeface="2  Titr" pitchFamily="2" charset="-78"/>
              </a:rPr>
              <a:t>همه آنها </a:t>
            </a:r>
            <a:r>
              <a:rPr lang="fa-IR" sz="2000" dirty="0">
                <a:cs typeface="2  Titr" pitchFamily="2" charset="-78"/>
              </a:rPr>
              <a:t>یکی است؛ آنها در واقع از محفظه‌ای نسبتاً مستحکم تشکیل شده‌اند، که معمولاً از چندین لایه کاغذ و مقوای به هم چسبانده شده و یا به ندرت از پلاستیک ساخته و با مقدار اندکی ماده منفجره چون باروت پر می‌شوند. برای آغاز عمل احتراق، یک رشته فتیله بکار گرفته می‌شود یا همانند جعبه کبریت، بخش فوقانی آن، با عمل </a:t>
            </a:r>
            <a:r>
              <a:rPr lang="fa-IR" sz="2000" dirty="0" smtClean="0">
                <a:cs typeface="2  Titr" pitchFamily="2" charset="-78"/>
              </a:rPr>
              <a:t>اصطحکاک </a:t>
            </a:r>
            <a:r>
              <a:rPr lang="fa-IR" sz="2000" dirty="0">
                <a:cs typeface="2  Titr" pitchFamily="2" charset="-78"/>
              </a:rPr>
              <a:t>آتش زده می‌شود</a:t>
            </a:r>
            <a:r>
              <a:rPr lang="fa-IR" sz="2000" dirty="0" smtClean="0">
                <a:cs typeface="2  Titr" pitchFamily="2" charset="-78"/>
              </a:rPr>
              <a:t>.</a:t>
            </a:r>
            <a:endParaRPr lang="fa-IR" sz="2000" dirty="0">
              <a:cs typeface="2  Titr" pitchFamily="2" charset="-78"/>
            </a:endParaRPr>
          </a:p>
          <a:p>
            <a:pPr algn="r" rtl="1"/>
            <a:r>
              <a:rPr lang="fa-IR" sz="2000" dirty="0">
                <a:cs typeface="2  Titr" pitchFamily="2" charset="-78"/>
              </a:rPr>
              <a:t>برخلاف تصور همگانی، ترقه، همانند یک بمب منفجر نمی‌شود، بلکه </a:t>
            </a:r>
            <a:r>
              <a:rPr lang="fa-IR" sz="2000" dirty="0" smtClean="0">
                <a:cs typeface="2  Titr" pitchFamily="2" charset="-78"/>
              </a:rPr>
              <a:t>محفظه </a:t>
            </a:r>
            <a:r>
              <a:rPr lang="fa-IR" sz="2000" dirty="0">
                <a:cs typeface="2  Titr" pitchFamily="2" charset="-78"/>
              </a:rPr>
              <a:t>نامبرده از هم می‌پاشد، زیرا فشار درونی آن بر اثر احتراق پودر سوزان به سرعت افزایش می‌یابد. صدای </a:t>
            </a:r>
            <a:r>
              <a:rPr lang="fa-IR" sz="2000" dirty="0" smtClean="0">
                <a:cs typeface="2  Titr" pitchFamily="2" charset="-78"/>
              </a:rPr>
              <a:t>کرکننده </a:t>
            </a:r>
            <a:r>
              <a:rPr lang="fa-IR" sz="2000" dirty="0">
                <a:cs typeface="2  Titr" pitchFamily="2" charset="-78"/>
              </a:rPr>
              <a:t>ترقه، بر اثر خروج گازهای محترقی تولید می‌شود، که با سرعت ماورای صوت خود از </a:t>
            </a:r>
            <a:r>
              <a:rPr lang="fa-IR" sz="2000" dirty="0" smtClean="0">
                <a:cs typeface="2  Titr" pitchFamily="2" charset="-78"/>
              </a:rPr>
              <a:t>محفظه </a:t>
            </a:r>
            <a:r>
              <a:rPr lang="fa-IR" sz="2000" dirty="0">
                <a:cs typeface="2  Titr" pitchFamily="2" charset="-78"/>
              </a:rPr>
              <a:t>ترقه، به خارج راه می‌یابند</a:t>
            </a:r>
            <a:endParaRPr lang="en-US" sz="2000" dirty="0">
              <a:cs typeface="2  Titr" pitchFamily="2" charset="-78"/>
            </a:endParaRPr>
          </a:p>
        </p:txBody>
      </p:sp>
    </p:spTree>
    <p:extLst>
      <p:ext uri="{BB962C8B-B14F-4D97-AF65-F5344CB8AC3E}">
        <p14:creationId xmlns:p14="http://schemas.microsoft.com/office/powerpoint/2010/main" val="4282495532"/>
      </p:ext>
    </p:extLst>
  </p:cSld>
  <p:clrMapOvr>
    <a:masterClrMapping/>
  </p:clrMapOvr>
  <mc:AlternateContent xmlns:mc="http://schemas.openxmlformats.org/markup-compatibility/2006" xmlns:p14="http://schemas.microsoft.com/office/powerpoint/2010/main">
    <mc:Choice Requires="p14">
      <p:transition spd="slow" p14:dur="1200" advClick="0" advTm="24000">
        <p14:flip dir="r"/>
      </p:transition>
    </mc:Choice>
    <mc:Fallback xmlns="">
      <p:transition spd="slow" advClick="0" advTm="2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2"/>
                                        </p:tgtEl>
                                      </p:cBhvr>
                                    </p:animEffect>
                                    <p:anim calcmode="lin" valueType="num">
                                      <p:cBhvr>
                                        <p:cTn id="7"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2"/>
                                        </p:tgtEl>
                                        <p:attrNameLst>
                                          <p:attrName>ppt_h</p:attrName>
                                        </p:attrNameLst>
                                      </p:cBhvr>
                                      <p:tavLst>
                                        <p:tav tm="0">
                                          <p:val>
                                            <p:strVal val="ppt_h"/>
                                          </p:val>
                                        </p:tav>
                                        <p:tav tm="100000">
                                          <p:val>
                                            <p:strVal val="ppt_h"/>
                                          </p:val>
                                        </p:tav>
                                      </p:tavLst>
                                    </p:anim>
                                    <p:set>
                                      <p:cBhvr>
                                        <p:cTn id="9"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_rels/theme5.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4.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5.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207</TotalTime>
  <Words>1161</Words>
  <Application>Microsoft Office PowerPoint</Application>
  <PresentationFormat>On-screen Show (4:3)</PresentationFormat>
  <Paragraphs>43</Paragraphs>
  <Slides>14</Slides>
  <Notes>0</Notes>
  <HiddenSlides>0</HiddenSlides>
  <MMClips>1</MMClips>
  <ScaleCrop>false</ScaleCrop>
  <HeadingPairs>
    <vt:vector size="4" baseType="variant">
      <vt:variant>
        <vt:lpstr>Theme</vt:lpstr>
      </vt:variant>
      <vt:variant>
        <vt:i4>5</vt:i4>
      </vt:variant>
      <vt:variant>
        <vt:lpstr>Slide Titles</vt:lpstr>
      </vt:variant>
      <vt:variant>
        <vt:i4>14</vt:i4>
      </vt:variant>
    </vt:vector>
  </HeadingPairs>
  <TitlesOfParts>
    <vt:vector size="19" baseType="lpstr">
      <vt:lpstr>Flow</vt:lpstr>
      <vt:lpstr>Opulent</vt:lpstr>
      <vt:lpstr>Hardcover</vt:lpstr>
      <vt:lpstr>Trek</vt:lpstr>
      <vt:lpstr>Apex</vt:lpstr>
      <vt:lpstr>موضوع:                                        چهارشنبه سوری</vt:lpstr>
      <vt:lpstr>PowerPoint Presentation</vt:lpstr>
      <vt:lpstr>فهرست مطالب:</vt:lpstr>
      <vt:lpstr>آداب و رسوم قدیم</vt:lpstr>
      <vt:lpstr>PowerPoint Presentation</vt:lpstr>
      <vt:lpstr>قاشق زنی و پریدن از روی آتش</vt:lpstr>
      <vt:lpstr>آداب و رسوم امروزه</vt:lpstr>
      <vt:lpstr>نسل امروز و آتش خطرناک</vt:lpstr>
      <vt:lpstr>«ترقه»</vt:lpstr>
      <vt:lpstr>PowerPoint Presentation</vt:lpstr>
      <vt:lpstr>انواع ترقه </vt:lpstr>
      <vt:lpstr>نکات ایمنی</vt:lpstr>
      <vt:lpstr>هنگام وقوع حوادث آرامش خود را حفظ کنید.</vt:lpstr>
      <vt:lpstr>با تشکر از پدر و مادرم که مرا از خطرات و آداب و رسوم این روز آگاه کردند.</vt:lpstr>
    </vt:vector>
  </TitlesOfParts>
  <Company>MRT www.Win2Farsi.com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موضوع:                                        چهارشنبه سوری</dc:title>
  <dc:creator>MRT Pack 20 DVDs</dc:creator>
  <cp:lastModifiedBy>MRT Pack 20 DVDs</cp:lastModifiedBy>
  <cp:revision>21</cp:revision>
  <dcterms:created xsi:type="dcterms:W3CDTF">2016-03-09T16:07:37Z</dcterms:created>
  <dcterms:modified xsi:type="dcterms:W3CDTF">2016-03-13T10:53:11Z</dcterms:modified>
</cp:coreProperties>
</file>