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5"/>
  </p:notesMasterIdLst>
  <p:sldIdLst>
    <p:sldId id="256" r:id="rId2"/>
    <p:sldId id="263" r:id="rId3"/>
    <p:sldId id="257" r:id="rId4"/>
    <p:sldId id="264" r:id="rId5"/>
    <p:sldId id="258" r:id="rId6"/>
    <p:sldId id="259" r:id="rId7"/>
    <p:sldId id="260" r:id="rId8"/>
    <p:sldId id="261" r:id="rId9"/>
    <p:sldId id="265" r:id="rId10"/>
    <p:sldId id="262" r:id="rId11"/>
    <p:sldId id="266" r:id="rId12"/>
    <p:sldId id="267" r:id="rId13"/>
    <p:sldId id="268" r:id="rId14"/>
    <p:sldId id="313" r:id="rId15"/>
    <p:sldId id="314" r:id="rId16"/>
    <p:sldId id="316" r:id="rId17"/>
    <p:sldId id="315" r:id="rId18"/>
    <p:sldId id="317" r:id="rId19"/>
    <p:sldId id="269" r:id="rId20"/>
    <p:sldId id="270" r:id="rId21"/>
    <p:sldId id="271" r:id="rId22"/>
    <p:sldId id="292" r:id="rId23"/>
    <p:sldId id="325" r:id="rId24"/>
    <p:sldId id="336" r:id="rId25"/>
    <p:sldId id="337" r:id="rId26"/>
    <p:sldId id="338" r:id="rId27"/>
    <p:sldId id="339" r:id="rId28"/>
    <p:sldId id="340" r:id="rId29"/>
    <p:sldId id="341" r:id="rId30"/>
    <p:sldId id="272" r:id="rId31"/>
    <p:sldId id="326" r:id="rId32"/>
    <p:sldId id="273" r:id="rId33"/>
    <p:sldId id="278" r:id="rId34"/>
    <p:sldId id="274" r:id="rId35"/>
    <p:sldId id="275" r:id="rId36"/>
    <p:sldId id="276" r:id="rId37"/>
    <p:sldId id="277" r:id="rId38"/>
    <p:sldId id="279" r:id="rId39"/>
    <p:sldId id="294" r:id="rId40"/>
    <p:sldId id="285" r:id="rId41"/>
    <p:sldId id="284" r:id="rId42"/>
    <p:sldId id="280" r:id="rId43"/>
    <p:sldId id="281" r:id="rId44"/>
    <p:sldId id="282" r:id="rId45"/>
    <p:sldId id="283" r:id="rId46"/>
    <p:sldId id="301" r:id="rId47"/>
    <p:sldId id="286" r:id="rId48"/>
    <p:sldId id="302" r:id="rId49"/>
    <p:sldId id="303" r:id="rId50"/>
    <p:sldId id="287" r:id="rId51"/>
    <p:sldId id="288" r:id="rId52"/>
    <p:sldId id="289" r:id="rId53"/>
    <p:sldId id="290" r:id="rId54"/>
    <p:sldId id="291" r:id="rId55"/>
    <p:sldId id="308" r:id="rId56"/>
    <p:sldId id="295" r:id="rId57"/>
    <p:sldId id="328" r:id="rId58"/>
    <p:sldId id="329" r:id="rId59"/>
    <p:sldId id="318" r:id="rId60"/>
    <p:sldId id="319" r:id="rId61"/>
    <p:sldId id="296" r:id="rId62"/>
    <p:sldId id="298" r:id="rId63"/>
    <p:sldId id="299" r:id="rId64"/>
    <p:sldId id="300" r:id="rId65"/>
    <p:sldId id="323" r:id="rId66"/>
    <p:sldId id="324" r:id="rId67"/>
    <p:sldId id="331" r:id="rId68"/>
    <p:sldId id="332" r:id="rId69"/>
    <p:sldId id="333" r:id="rId70"/>
    <p:sldId id="334" r:id="rId71"/>
    <p:sldId id="335" r:id="rId72"/>
    <p:sldId id="304" r:id="rId73"/>
    <p:sldId id="305" r:id="rId74"/>
    <p:sldId id="322" r:id="rId75"/>
    <p:sldId id="306" r:id="rId76"/>
    <p:sldId id="307" r:id="rId77"/>
    <p:sldId id="309" r:id="rId78"/>
    <p:sldId id="310" r:id="rId79"/>
    <p:sldId id="321" r:id="rId80"/>
    <p:sldId id="320" r:id="rId81"/>
    <p:sldId id="327" r:id="rId82"/>
    <p:sldId id="311" r:id="rId83"/>
    <p:sldId id="33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5926" autoAdjust="0"/>
  </p:normalViewPr>
  <p:slideViewPr>
    <p:cSldViewPr>
      <p:cViewPr varScale="1">
        <p:scale>
          <a:sx n="68" d="100"/>
          <a:sy n="68" d="100"/>
        </p:scale>
        <p:origin x="-14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B75E9-DDD0-43CD-A730-2E5B6256949D}" type="datetimeFigureOut">
              <a:rPr lang="en-US" smtClean="0"/>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37A60-731D-4904-A21E-61DE1F46F3B3}" type="slidenum">
              <a:rPr lang="en-US" smtClean="0"/>
              <a:t>‹#›</a:t>
            </a:fld>
            <a:endParaRPr lang="en-US"/>
          </a:p>
        </p:txBody>
      </p:sp>
    </p:spTree>
    <p:extLst>
      <p:ext uri="{BB962C8B-B14F-4D97-AF65-F5344CB8AC3E}">
        <p14:creationId xmlns:p14="http://schemas.microsoft.com/office/powerpoint/2010/main" val="410730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37A60-731D-4904-A21E-61DE1F46F3B3}" type="slidenum">
              <a:rPr lang="en-US" smtClean="0"/>
              <a:t>2</a:t>
            </a:fld>
            <a:endParaRPr lang="en-US"/>
          </a:p>
        </p:txBody>
      </p:sp>
    </p:spTree>
    <p:extLst>
      <p:ext uri="{BB962C8B-B14F-4D97-AF65-F5344CB8AC3E}">
        <p14:creationId xmlns:p14="http://schemas.microsoft.com/office/powerpoint/2010/main" val="412664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CE20642-419D-4A6E-BEF0-5700189D6094}" type="datetimeFigureOut">
              <a:rPr lang="en-US" smtClean="0"/>
              <a:t>6/25/2015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0585C2F-8178-4EBF-8F49-A9F8B6682F4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20642-419D-4A6E-BEF0-5700189D6094}"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20642-419D-4A6E-BEF0-5700189D6094}"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E20642-419D-4A6E-BEF0-5700189D6094}"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20642-419D-4A6E-BEF0-5700189D6094}"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E20642-419D-4A6E-BEF0-5700189D6094}"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5C2F-8178-4EBF-8F49-A9F8B6682F4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20642-419D-4A6E-BEF0-5700189D6094}"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20642-419D-4A6E-BEF0-5700189D6094}"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20642-419D-4A6E-BEF0-5700189D6094}"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E20642-419D-4A6E-BEF0-5700189D6094}" type="datetimeFigureOut">
              <a:rPr lang="en-US" smtClean="0"/>
              <a:t>6/25/2015</a:t>
            </a:fld>
            <a:endParaRPr lang="en-US"/>
          </a:p>
        </p:txBody>
      </p:sp>
      <p:sp>
        <p:nvSpPr>
          <p:cNvPr id="7" name="Slide Number Placeholder 6"/>
          <p:cNvSpPr>
            <a:spLocks noGrp="1"/>
          </p:cNvSpPr>
          <p:nvPr>
            <p:ph type="sldNum" sz="quarter" idx="12"/>
          </p:nvPr>
        </p:nvSpPr>
        <p:spPr/>
        <p:txBody>
          <a:bodyPr/>
          <a:lstStyle/>
          <a:p>
            <a:fld id="{C0585C2F-8178-4EBF-8F49-A9F8B6682F4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20642-419D-4A6E-BEF0-5700189D6094}" type="datetimeFigureOut">
              <a:rPr lang="en-US" smtClean="0"/>
              <a:t>6/25/2015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0585C2F-8178-4EBF-8F49-A9F8B6682F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CE20642-419D-4A6E-BEF0-5700189D6094}" type="datetimeFigureOut">
              <a:rPr lang="en-US" smtClean="0"/>
              <a:t>6/25/2015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0585C2F-8178-4EBF-8F49-A9F8B6682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a.wikipedia.org/wiki/%D9%85%D9%88%DA%A9%D9%88%D9%BE%D9%84%DB%8C%E2%80%8C%D8%B3%D8%A7%DA%A9%D8%A7%D8%B1%DB%8C%D8%AF" TargetMode="External"/><Relationship Id="rId2" Type="http://schemas.openxmlformats.org/officeDocument/2006/relationships/hyperlink" Target="http://fa.wikipedia.org/wiki/%D9%85%D9%88%DA%A9%D9%88%D9%BE%D9%84%DB%8C_%D8%B3%D8%A7%DA%A9%D8%A7%D8%B1%DB%8C%D8%AF%D9%88%D8%B2" TargetMode="External"/><Relationship Id="rId1" Type="http://schemas.openxmlformats.org/officeDocument/2006/relationships/slideLayout" Target="../slideLayouts/slideLayout2.xml"/><Relationship Id="rId6" Type="http://schemas.openxmlformats.org/officeDocument/2006/relationships/hyperlink" Target="http://fa.wikipedia.org/wiki/%D9%81%DB%8C%D8%A8%D8%B1%D9%88%D8%A8%D9%84%D8%A7%D8%B3%D8%AA" TargetMode="External"/><Relationship Id="rId5" Type="http://schemas.openxmlformats.org/officeDocument/2006/relationships/hyperlink" Target="http://fa.wikipedia.org/wiki/%D8%A7%D9%84%DA%A9%D8%AA%D8%B1%D9%88%D9%81%D9%88%D8%B1%D8%B2" TargetMode="External"/><Relationship Id="rId4" Type="http://schemas.openxmlformats.org/officeDocument/2006/relationships/hyperlink" Target="http://fa.wikipedia.org/w/index.php?title=%D8%A7%D8%AC%D8%B3%D8%A7%D9%85_%D8%B1%DB%8C%D9%84%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ki/%D8%BA%D8%B4%D8%A7%D8%A1_%D9%85%D8%AE%D8%A7%D8%B7%DB%8C" TargetMode="External"/><Relationship Id="rId2" Type="http://schemas.openxmlformats.org/officeDocument/2006/relationships/hyperlink" Target="http://fa.wikipedia.org/wiki/%D8%B1%DB%8C%D9%86%DB%8C%D8%AA" TargetMode="External"/><Relationship Id="rId1" Type="http://schemas.openxmlformats.org/officeDocument/2006/relationships/slideLayout" Target="../slideLayouts/slideLayout2.xml"/><Relationship Id="rId4" Type="http://schemas.openxmlformats.org/officeDocument/2006/relationships/hyperlink" Target="http://fa.wikipedia.org/w/index.php?title=%D9%87%DB%8C%D9%BE%D8%B1%D8%AA%D8%B1%D9%88%D9%81%DB%8C_%D9%84%D8%AB%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a.wikipedia.org/wiki/%D8%A7%D8%B3%D8%AA%D8%B1%D8%A7%D8%A8%DB%8C%D8%B3%D9%85" TargetMode="External"/><Relationship Id="rId2" Type="http://schemas.openxmlformats.org/officeDocument/2006/relationships/hyperlink" Target="http://fa.wikipedia.org/wiki/%D9%86%DB%8C%D8%B3%D8%AA%D8%A7%DA%AF%D9%85%D9%88%D8%B3" TargetMode="External"/><Relationship Id="rId1" Type="http://schemas.openxmlformats.org/officeDocument/2006/relationships/slideLayout" Target="../slideLayouts/slideLayout2.xml"/><Relationship Id="rId4" Type="http://schemas.openxmlformats.org/officeDocument/2006/relationships/hyperlink" Target="http://fa.wikipedia.org/wiki/%DA%AF%D9%84%D9%88%DA%A9%D9%88%D9%8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a.wikipedia.org/w/index.php?title=%D9%81%DB%8C%D8%A8%D8%B1%D9%88%D8%A7%D9%84%D8%A7%D8%B3%D8%AA%D9%88%D8%B2_%D8%A2%D9%86%D8%AF%D9%88%DA%A9%D8%A7%D8%B1%D8%AF&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9%81%D8%AA%D9%82_%D9%85%D8%BA%D8%A8%D9%86%DB%8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a.wikipedia.org/wiki/%D9%85%D9%84%D8%A7%D9%86%DB%8C%D9%86" TargetMode="External"/><Relationship Id="rId2" Type="http://schemas.openxmlformats.org/officeDocument/2006/relationships/hyperlink" Target="http://fa.wikipedia.org/wiki/%D8%AA%DB%8C%D8%B1%D9%88%D8%B2%DB%8C%D9%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hyperlink" Target="http://www.iranorthoped.ir/fa/news/132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fa.wikipedia.org/w/index.php?title=%D8%A7%D9%81%E2%80%8C%D8%AC%DB%8C%E2%80%8C%D8%A7%D9%81&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8%A8%DB%8C%D9%85%D8%A7%D8%B1%DB%8C_%DA%A9%D9%88%D8%AA%D9%88%D9%84%DA%AF%DB%8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fa.wikipedia.org/w/index.php?title=%D8%A7%DB%8C%D9%86%DA%AF%D9%88%DB%8C%D9%86%D8%A7%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A%A9%DA%A9_%D9%88_%D9%85%DA%A9" TargetMode="External"/><Relationship Id="rId1" Type="http://schemas.openxmlformats.org/officeDocument/2006/relationships/slideLayout" Target="../slideLayouts/slideLayout2.xml"/><Relationship Id="rId5" Type="http://schemas.openxmlformats.org/officeDocument/2006/relationships/hyperlink" Target="http://fa.wikipedia.org/wiki/%D9%82%D8%B1%D9%86%DB%8C%D9%87" TargetMode="External"/><Relationship Id="rId4" Type="http://schemas.openxmlformats.org/officeDocument/2006/relationships/hyperlink" Target="http://fa.wikipedia.org/wiki/%D9%87%D8%A7%D9%85%D8%A7%D8%B1%D8%AA%D9%88%D9%85"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fa.wikipedia.org/wiki/%D9%BE%D8%B1%D8%AF%D9%87_%DA%AF%D8%B1%D8%AF%D9%86%DB%8C"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rastineh.ir/%d8%a7%d8%b7%d9%84%d8%a7%d8%b9%d8%a7%d8%aa%db%8c-%d8%af%d8%b1%d8%a8%d8%a7%d8%b1%d9%87-%d9%88%d8%b1%d9%85-%d9%85%d9%81%d8%a7%d8%b5%d9%84/"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a-IR" dirty="0" smtClean="0"/>
              <a:t>ژنتیک</a:t>
            </a:r>
            <a:br>
              <a:rPr lang="fa-IR" dirty="0" smtClean="0"/>
            </a:br>
            <a:r>
              <a:rPr lang="fa-IR" dirty="0" smtClean="0"/>
              <a:t>جلسه اول</a:t>
            </a:r>
            <a:br>
              <a:rPr lang="fa-IR" dirty="0" smtClean="0"/>
            </a:br>
            <a:r>
              <a:rPr lang="fa-IR" dirty="0" smtClean="0"/>
              <a:t>نحوه ی توارث بیماری ها</a:t>
            </a:r>
            <a:endParaRPr lang="en-US" dirty="0"/>
          </a:p>
        </p:txBody>
      </p:sp>
      <p:sp>
        <p:nvSpPr>
          <p:cNvPr id="3" name="Subtitle 2"/>
          <p:cNvSpPr>
            <a:spLocks noGrp="1"/>
          </p:cNvSpPr>
          <p:nvPr>
            <p:ph type="subTitle" idx="1"/>
          </p:nvPr>
        </p:nvSpPr>
        <p:spPr/>
        <p:txBody>
          <a:bodyPr/>
          <a:lstStyle/>
          <a:p>
            <a:r>
              <a:rPr lang="fa-IR" dirty="0" smtClean="0"/>
              <a:t> </a:t>
            </a:r>
            <a:endParaRPr lang="en-US" dirty="0"/>
          </a:p>
        </p:txBody>
      </p:sp>
    </p:spTree>
    <p:extLst>
      <p:ext uri="{BB962C8B-B14F-4D97-AF65-F5344CB8AC3E}">
        <p14:creationId xmlns:p14="http://schemas.microsoft.com/office/powerpoint/2010/main" val="50894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838200"/>
            <a:ext cx="3048000" cy="5209016"/>
          </a:xfrm>
        </p:spPr>
      </p:pic>
    </p:spTree>
    <p:extLst>
      <p:ext uri="{BB962C8B-B14F-4D97-AF65-F5344CB8AC3E}">
        <p14:creationId xmlns:p14="http://schemas.microsoft.com/office/powerpoint/2010/main" val="377333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413"/>
            <a:ext cx="7024744" cy="1143000"/>
          </a:xfrm>
        </p:spPr>
        <p:txBody>
          <a:bodyPr>
            <a:normAutofit/>
          </a:bodyPr>
          <a:lstStyle/>
          <a:p>
            <a:pPr algn="just" rtl="1"/>
            <a:r>
              <a:rPr lang="fa-IR" sz="2800" dirty="0" smtClean="0"/>
              <a:t>Cysti Fibrosisسیستیک </a:t>
            </a:r>
            <a:r>
              <a:rPr lang="fa-IR" sz="2800" dirty="0" smtClean="0"/>
              <a:t>فایبروزیس(</a:t>
            </a:r>
            <a:r>
              <a:rPr lang="en-US" sz="2800" dirty="0" smtClean="0"/>
              <a:t>CF</a:t>
            </a:r>
            <a:r>
              <a:rPr lang="fa-IR" sz="2800" dirty="0" smtClean="0"/>
              <a:t>)</a:t>
            </a:r>
            <a:endParaRPr lang="en-US" sz="2800" dirty="0"/>
          </a:p>
        </p:txBody>
      </p:sp>
      <p:sp>
        <p:nvSpPr>
          <p:cNvPr id="3" name="Content Placeholder 2"/>
          <p:cNvSpPr>
            <a:spLocks noGrp="1"/>
          </p:cNvSpPr>
          <p:nvPr>
            <p:ph idx="1"/>
          </p:nvPr>
        </p:nvSpPr>
        <p:spPr>
          <a:xfrm>
            <a:off x="685800" y="1295400"/>
            <a:ext cx="7696200" cy="5105400"/>
          </a:xfrm>
        </p:spPr>
        <p:txBody>
          <a:bodyPr>
            <a:normAutofit fontScale="92500" lnSpcReduction="10000"/>
          </a:bodyPr>
          <a:lstStyle/>
          <a:p>
            <a:pPr algn="just" rtl="1"/>
            <a:r>
              <a:rPr lang="fa-IR" dirty="0" smtClean="0"/>
              <a:t>به آن </a:t>
            </a:r>
            <a:r>
              <a:rPr lang="fa-IR" dirty="0" smtClean="0">
                <a:solidFill>
                  <a:srgbClr val="C00000"/>
                </a:solidFill>
              </a:rPr>
              <a:t>تارفزونی </a:t>
            </a:r>
            <a:r>
              <a:rPr lang="fa-IR" dirty="0">
                <a:solidFill>
                  <a:srgbClr val="C00000"/>
                </a:solidFill>
              </a:rPr>
              <a:t>کیسه‌ای</a:t>
            </a:r>
            <a:r>
              <a:rPr lang="fa-IR" dirty="0"/>
              <a:t> یا </a:t>
            </a:r>
            <a:r>
              <a:rPr lang="fa-IR" dirty="0">
                <a:solidFill>
                  <a:srgbClr val="C00000"/>
                </a:solidFill>
              </a:rPr>
              <a:t>سفتی </a:t>
            </a:r>
            <a:r>
              <a:rPr lang="fa-IR" dirty="0" smtClean="0">
                <a:solidFill>
                  <a:srgbClr val="C00000"/>
                </a:solidFill>
              </a:rPr>
              <a:t>مخاط</a:t>
            </a:r>
            <a:r>
              <a:rPr lang="fa-IR" dirty="0">
                <a:solidFill>
                  <a:srgbClr val="C00000"/>
                </a:solidFill>
              </a:rPr>
              <a:t> </a:t>
            </a:r>
            <a:r>
              <a:rPr lang="fa-IR" dirty="0" smtClean="0"/>
              <a:t>هم میگویند.</a:t>
            </a:r>
            <a:endParaRPr lang="fa-IR" dirty="0" smtClean="0"/>
          </a:p>
          <a:p>
            <a:pPr algn="just" rtl="1"/>
            <a:r>
              <a:rPr lang="fa-IR" dirty="0" smtClean="0"/>
              <a:t>ترشحات </a:t>
            </a:r>
            <a:r>
              <a:rPr lang="fa-IR" dirty="0"/>
              <a:t>در بخش‌های از بدن </a:t>
            </a:r>
            <a:r>
              <a:rPr lang="fa-IR" u="sng" dirty="0"/>
              <a:t>سفت و </a:t>
            </a:r>
            <a:r>
              <a:rPr lang="fa-IR" u="sng" dirty="0" smtClean="0"/>
              <a:t>چسبنده</a:t>
            </a:r>
            <a:r>
              <a:rPr lang="fa-IR" dirty="0" smtClean="0"/>
              <a:t> میشود.</a:t>
            </a:r>
            <a:endParaRPr lang="fa-IR" dirty="0"/>
          </a:p>
          <a:p>
            <a:pPr algn="just" rtl="1"/>
            <a:r>
              <a:rPr lang="fa-IR" dirty="0" smtClean="0"/>
              <a:t>نوعی </a:t>
            </a:r>
            <a:r>
              <a:rPr lang="fa-IR" dirty="0"/>
              <a:t>اختلال </a:t>
            </a:r>
            <a:r>
              <a:rPr lang="fa-IR" dirty="0" smtClean="0"/>
              <a:t>حمل </a:t>
            </a:r>
            <a:r>
              <a:rPr lang="fa-IR" dirty="0"/>
              <a:t>پوششی </a:t>
            </a:r>
            <a:r>
              <a:rPr lang="fa-IR" dirty="0" smtClean="0"/>
              <a:t>epithelial یونی </a:t>
            </a:r>
            <a:r>
              <a:rPr lang="fa-IR" dirty="0"/>
              <a:t>است که به علت جهش‌هایی در </a:t>
            </a:r>
            <a:r>
              <a:rPr lang="fa-IR" dirty="0" smtClean="0"/>
              <a:t>ژن </a:t>
            </a:r>
            <a:r>
              <a:rPr lang="fa-IR" dirty="0"/>
              <a:t>تنظیم‌کننده هدایت ورای غشایی CF به نام CFTR ایجاد می‌شود</a:t>
            </a:r>
            <a:r>
              <a:rPr lang="fa-IR" dirty="0" smtClean="0"/>
              <a:t>.</a:t>
            </a:r>
          </a:p>
          <a:p>
            <a:pPr algn="just" rtl="1"/>
            <a:r>
              <a:rPr lang="fa-IR" dirty="0" smtClean="0"/>
              <a:t>از </a:t>
            </a:r>
            <a:r>
              <a:rPr lang="fa-IR" dirty="0" smtClean="0">
                <a:solidFill>
                  <a:srgbClr val="C00000"/>
                </a:solidFill>
              </a:rPr>
              <a:t>شایع</a:t>
            </a:r>
            <a:r>
              <a:rPr lang="fa-IR" dirty="0" smtClean="0"/>
              <a:t>ترین </a:t>
            </a:r>
            <a:r>
              <a:rPr lang="fa-IR" dirty="0"/>
              <a:t>و جدی ترین </a:t>
            </a:r>
            <a:r>
              <a:rPr lang="fa-IR" dirty="0" smtClean="0"/>
              <a:t>اختلالات ژنتیکی</a:t>
            </a:r>
          </a:p>
          <a:p>
            <a:pPr algn="just" rtl="1"/>
            <a:r>
              <a:rPr lang="fa-IR" dirty="0" smtClean="0"/>
              <a:t>در </a:t>
            </a:r>
            <a:r>
              <a:rPr lang="fa-IR" dirty="0"/>
              <a:t>هر ۲تا۳ هزار تولد یک نوزاد را مبتلا می‌کند. </a:t>
            </a:r>
            <a:endParaRPr lang="fa-IR" dirty="0" smtClean="0"/>
          </a:p>
          <a:p>
            <a:pPr algn="just" rtl="1"/>
            <a:r>
              <a:rPr lang="fa-IR" dirty="0" smtClean="0"/>
              <a:t>ترشحات </a:t>
            </a:r>
            <a:r>
              <a:rPr lang="fa-IR" dirty="0"/>
              <a:t>ریه، لوزالعمده، کبد، روده و دستگاه تناسلی </a:t>
            </a:r>
            <a:r>
              <a:rPr lang="fa-IR" dirty="0">
                <a:solidFill>
                  <a:srgbClr val="C00000"/>
                </a:solidFill>
              </a:rPr>
              <a:t>غلیظ و چسبنده</a:t>
            </a:r>
            <a:r>
              <a:rPr lang="fa-IR" dirty="0"/>
              <a:t> </a:t>
            </a:r>
            <a:r>
              <a:rPr lang="fa-IR" dirty="0" smtClean="0"/>
              <a:t>می‌شود,در </a:t>
            </a:r>
            <a:r>
              <a:rPr lang="fa-IR" dirty="0"/>
              <a:t>افراد طبیعی این ترشحات غالباً رقیق و غیرچسبنده </a:t>
            </a:r>
            <a:r>
              <a:rPr lang="fa-IR" dirty="0" smtClean="0"/>
              <a:t>هستند(استاد: ترشحات ریه بیسار خلط آور و مرگ بار و کشنده)</a:t>
            </a:r>
          </a:p>
          <a:p>
            <a:pPr algn="just" rtl="1"/>
            <a:r>
              <a:rPr lang="fa-IR" dirty="0" smtClean="0"/>
              <a:t>میزان </a:t>
            </a:r>
            <a:r>
              <a:rPr lang="fa-IR" dirty="0"/>
              <a:t>نمک موجود در ترشحات غدد عرق نیز افزایش می‌یابد و در واقع نمک موردنیاز بدن از طریق عرق دفع </a:t>
            </a:r>
            <a:r>
              <a:rPr lang="fa-IR" dirty="0" smtClean="0"/>
              <a:t>می‌شود</a:t>
            </a:r>
          </a:p>
          <a:p>
            <a:pPr algn="just" rtl="1"/>
            <a:r>
              <a:rPr lang="fa-IR" dirty="0" smtClean="0">
                <a:effectLst/>
              </a:rPr>
              <a:t>(استاد:) در </a:t>
            </a:r>
            <a:r>
              <a:rPr lang="fa-IR" dirty="0" smtClean="0">
                <a:effectLst/>
              </a:rPr>
              <a:t>عرق نسبت کلر به سدیم بالاتر است</a:t>
            </a:r>
            <a:endParaRPr lang="fa-IR" dirty="0">
              <a:effectLst/>
            </a:endParaRPr>
          </a:p>
        </p:txBody>
      </p:sp>
    </p:spTree>
    <p:extLst>
      <p:ext uri="{BB962C8B-B14F-4D97-AF65-F5344CB8AC3E}">
        <p14:creationId xmlns:p14="http://schemas.microsoft.com/office/powerpoint/2010/main" val="28235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762000"/>
            <a:ext cx="5029200" cy="5522720"/>
          </a:xfrm>
        </p:spPr>
      </p:pic>
    </p:spTree>
    <p:extLst>
      <p:ext uri="{BB962C8B-B14F-4D97-AF65-F5344CB8AC3E}">
        <p14:creationId xmlns:p14="http://schemas.microsoft.com/office/powerpoint/2010/main" val="427853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6857999" cy="4114800"/>
          </a:xfrm>
        </p:spPr>
      </p:pic>
    </p:spTree>
    <p:extLst>
      <p:ext uri="{BB962C8B-B14F-4D97-AF65-F5344CB8AC3E}">
        <p14:creationId xmlns:p14="http://schemas.microsoft.com/office/powerpoint/2010/main" val="147133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024744" cy="1143000"/>
          </a:xfrm>
        </p:spPr>
        <p:txBody>
          <a:bodyPr/>
          <a:lstStyle/>
          <a:p>
            <a:pPr algn="r"/>
            <a:r>
              <a:rPr lang="fa-IR" dirty="0" smtClean="0"/>
              <a:t>هورلر</a:t>
            </a:r>
            <a:endParaRPr lang="en-US" dirty="0"/>
          </a:p>
        </p:txBody>
      </p:sp>
      <p:sp>
        <p:nvSpPr>
          <p:cNvPr id="3" name="Content Placeholder 2"/>
          <p:cNvSpPr>
            <a:spLocks noGrp="1"/>
          </p:cNvSpPr>
          <p:nvPr>
            <p:ph idx="1"/>
          </p:nvPr>
        </p:nvSpPr>
        <p:spPr>
          <a:xfrm>
            <a:off x="685800" y="1295400"/>
            <a:ext cx="7696200" cy="5029200"/>
          </a:xfrm>
        </p:spPr>
        <p:txBody>
          <a:bodyPr>
            <a:normAutofit/>
          </a:bodyPr>
          <a:lstStyle/>
          <a:p>
            <a:pPr algn="just" rtl="1"/>
            <a:r>
              <a:rPr lang="fa-IR" sz="1800" dirty="0" smtClean="0">
                <a:solidFill>
                  <a:srgbClr val="C00000"/>
                </a:solidFill>
              </a:rPr>
              <a:t>موکوپلی </a:t>
            </a:r>
            <a:r>
              <a:rPr lang="fa-IR" sz="1800" dirty="0">
                <a:solidFill>
                  <a:srgbClr val="C00000"/>
                </a:solidFill>
              </a:rPr>
              <a:t>ساکاریدوز نوع یک </a:t>
            </a:r>
            <a:r>
              <a:rPr lang="fa-IR" sz="1800" dirty="0"/>
              <a:t>نیز خوانده می‌شود، شکلی از </a:t>
            </a:r>
            <a:r>
              <a:rPr lang="fa-IR" sz="1800" dirty="0">
                <a:hlinkClick r:id="rId2" tooltip="موکوپلی ساکاریدوز"/>
              </a:rPr>
              <a:t>موکوپلی ساکاریدوز</a:t>
            </a:r>
            <a:r>
              <a:rPr lang="fa-IR" sz="1800" dirty="0"/>
              <a:t> </a:t>
            </a:r>
            <a:r>
              <a:rPr lang="fa-IR" sz="1800" dirty="0" smtClean="0"/>
              <a:t>است</a:t>
            </a:r>
          </a:p>
          <a:p>
            <a:pPr algn="just" rtl="1"/>
            <a:endParaRPr lang="fa-IR" sz="1800" b="1" dirty="0" smtClean="0"/>
          </a:p>
          <a:p>
            <a:pPr algn="just" rtl="1"/>
            <a:r>
              <a:rPr lang="fa-IR" sz="1400" b="1" dirty="0" smtClean="0"/>
              <a:t>&gt;&gt;&gt;موکوپلی ساکاریدوز: یک </a:t>
            </a:r>
            <a:r>
              <a:rPr lang="fa-IR" sz="1400" b="1" dirty="0"/>
              <a:t>گروه از بیماریهای متابولیک </a:t>
            </a:r>
            <a:r>
              <a:rPr lang="fa-IR" sz="1400" b="1" dirty="0" smtClean="0"/>
              <a:t>که </a:t>
            </a:r>
            <a:r>
              <a:rPr lang="fa-IR" sz="1400" b="1" dirty="0"/>
              <a:t>اشکالات متابولیکی در عملکرد آنزیمهای لیزوزومها (یک اندامک داخل سلولی) وجود دارد </a:t>
            </a:r>
            <a:r>
              <a:rPr lang="fa-IR" sz="1400" b="1" dirty="0" smtClean="0"/>
              <a:t>وموجب </a:t>
            </a:r>
            <a:r>
              <a:rPr lang="fa-IR" sz="1400" b="1" dirty="0"/>
              <a:t>تجمع گلیکوزآمینوگلیکان (</a:t>
            </a:r>
            <a:r>
              <a:rPr lang="fa-IR" sz="1400" b="1" dirty="0" smtClean="0">
                <a:hlinkClick r:id="rId3" tooltip="موکوپلی‌ساکارید"/>
              </a:rPr>
              <a:t>موکوپلی‌ساکارید</a:t>
            </a:r>
            <a:r>
              <a:rPr lang="fa-IR" sz="1400" b="1" dirty="0" smtClean="0"/>
              <a:t>ها</a:t>
            </a:r>
            <a:r>
              <a:rPr lang="fa-IR" sz="1400" b="1" dirty="0"/>
              <a:t>) </a:t>
            </a:r>
            <a:r>
              <a:rPr lang="fa-IR" sz="1400" b="1" dirty="0" smtClean="0"/>
              <a:t>میشود</a:t>
            </a:r>
          </a:p>
          <a:p>
            <a:pPr algn="just" rtl="1"/>
            <a:endParaRPr lang="fa-IR" sz="1400" dirty="0" smtClean="0"/>
          </a:p>
          <a:p>
            <a:pPr algn="just" rtl="1"/>
            <a:r>
              <a:rPr lang="fa-IR" sz="1800" dirty="0"/>
              <a:t>در این زمان کودک علامتی </a:t>
            </a:r>
            <a:r>
              <a:rPr lang="fa-IR" sz="1800" dirty="0" smtClean="0"/>
              <a:t>ندارد</a:t>
            </a:r>
          </a:p>
          <a:p>
            <a:pPr marL="68580" indent="0" algn="just" rtl="1">
              <a:buNone/>
            </a:pPr>
            <a:r>
              <a:rPr lang="fa-IR" sz="1800" b="1" dirty="0" smtClean="0"/>
              <a:t>روش تشخیص</a:t>
            </a:r>
            <a:endParaRPr lang="fa-IR" sz="1800" b="1" dirty="0"/>
          </a:p>
          <a:p>
            <a:pPr algn="just" rtl="1"/>
            <a:r>
              <a:rPr lang="fa-IR" sz="1800" dirty="0" smtClean="0"/>
              <a:t>گرانولهای </a:t>
            </a:r>
            <a:r>
              <a:rPr lang="fa-IR" sz="1800" dirty="0"/>
              <a:t>مشخص (</a:t>
            </a:r>
            <a:r>
              <a:rPr lang="fa-IR" sz="1800" dirty="0">
                <a:hlinkClick r:id="rId4" tooltip="اجسام ریلی (صفحه وجود ندارد)"/>
              </a:rPr>
              <a:t>اجسام ریلی</a:t>
            </a:r>
            <a:r>
              <a:rPr lang="fa-IR" sz="1800" dirty="0"/>
              <a:t>) در </a:t>
            </a:r>
            <a:r>
              <a:rPr lang="fa-IR" sz="1800" dirty="0" smtClean="0"/>
              <a:t>نوتروفیل ها </a:t>
            </a:r>
            <a:r>
              <a:rPr lang="fa-IR" sz="1800" dirty="0"/>
              <a:t>و سایر گلبولهای سفید.</a:t>
            </a:r>
          </a:p>
          <a:p>
            <a:pPr algn="just" rtl="1"/>
            <a:r>
              <a:rPr lang="fa-IR" sz="1800" dirty="0"/>
              <a:t>ادرار: مقادیر زیاد </a:t>
            </a:r>
            <a:r>
              <a:rPr lang="fa-IR" sz="1800" dirty="0" smtClean="0"/>
              <a:t>درماتان سولفات و هپاران سولفات </a:t>
            </a:r>
            <a:r>
              <a:rPr lang="fa-IR" sz="1800" dirty="0"/>
              <a:t>به نسبت دو به یک.</a:t>
            </a:r>
          </a:p>
          <a:p>
            <a:pPr algn="just" rtl="1"/>
            <a:r>
              <a:rPr lang="fa-IR" sz="1800" dirty="0">
                <a:hlinkClick r:id="rId5" tooltip="الکتروفورز"/>
              </a:rPr>
              <a:t>الکتروفورز</a:t>
            </a:r>
            <a:r>
              <a:rPr lang="fa-IR" sz="1800" dirty="0"/>
              <a:t> </a:t>
            </a:r>
            <a:r>
              <a:rPr lang="fa-IR" sz="1800" dirty="0" smtClean="0"/>
              <a:t>گلیکوزآمینوگلیکانها.</a:t>
            </a:r>
            <a:endParaRPr lang="fa-IR" sz="1800" dirty="0"/>
          </a:p>
          <a:p>
            <a:pPr algn="just" rtl="1"/>
            <a:r>
              <a:rPr lang="fa-IR" sz="1800" dirty="0"/>
              <a:t>بررسی آنزیم: در گلبولهای سفید و </a:t>
            </a:r>
            <a:r>
              <a:rPr lang="fa-IR" sz="1800" dirty="0">
                <a:hlinkClick r:id="rId6" tooltip="فیبروبلاست"/>
              </a:rPr>
              <a:t>فیبروبلاستها</a:t>
            </a:r>
            <a:r>
              <a:rPr lang="fa-IR" sz="1800" dirty="0"/>
              <a:t>.</a:t>
            </a:r>
          </a:p>
          <a:p>
            <a:pPr algn="just" rtl="1"/>
            <a:endParaRPr lang="fa-IR" sz="1800" dirty="0" smtClean="0"/>
          </a:p>
          <a:p>
            <a:pPr algn="just" rtl="1"/>
            <a:endParaRPr lang="en-US" sz="1800" dirty="0"/>
          </a:p>
        </p:txBody>
      </p:sp>
    </p:spTree>
    <p:extLst>
      <p:ext uri="{BB962C8B-B14F-4D97-AF65-F5344CB8AC3E}">
        <p14:creationId xmlns:p14="http://schemas.microsoft.com/office/powerpoint/2010/main" val="3435255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533400" y="685800"/>
            <a:ext cx="8001000" cy="5638800"/>
          </a:xfrm>
        </p:spPr>
        <p:txBody>
          <a:bodyPr>
            <a:noAutofit/>
          </a:bodyPr>
          <a:lstStyle/>
          <a:p>
            <a:pPr marL="68580" indent="0" algn="just" rtl="1">
              <a:buNone/>
            </a:pPr>
            <a:r>
              <a:rPr lang="fa-IR" sz="1800" dirty="0" smtClean="0"/>
              <a:t>دردوره شیرخوارگی: </a:t>
            </a:r>
          </a:p>
          <a:p>
            <a:pPr algn="just" rtl="1"/>
            <a:r>
              <a:rPr lang="fa-IR" sz="1800" dirty="0" smtClean="0">
                <a:hlinkClick r:id="rId2" tooltip="رینیت"/>
              </a:rPr>
              <a:t>رینیت</a:t>
            </a:r>
            <a:r>
              <a:rPr lang="fa-IR" sz="1800" dirty="0" smtClean="0"/>
              <a:t> </a:t>
            </a:r>
            <a:r>
              <a:rPr lang="fa-IR" sz="1800" dirty="0" smtClean="0"/>
              <a:t>مزمن(Rhinitis: </a:t>
            </a:r>
            <a:r>
              <a:rPr lang="fa-IR" sz="1800" dirty="0" smtClean="0"/>
              <a:t>التهاب مخاط بینی.درپزشکی: تحریک </a:t>
            </a:r>
            <a:r>
              <a:rPr lang="fa-IR" sz="1800" dirty="0"/>
              <a:t>شدگی و درنهایت، التهاب </a:t>
            </a:r>
            <a:r>
              <a:rPr lang="fa-IR" sz="1800" dirty="0">
                <a:hlinkClick r:id="rId3" tooltip="غشاء مخاطی"/>
              </a:rPr>
              <a:t>غشاء مخاطی</a:t>
            </a:r>
            <a:r>
              <a:rPr lang="fa-IR" sz="1800" dirty="0"/>
              <a:t> داخل </a:t>
            </a:r>
            <a:r>
              <a:rPr lang="fa-IR" sz="1800" dirty="0" smtClean="0"/>
              <a:t>بینی. </a:t>
            </a:r>
            <a:r>
              <a:rPr lang="fa-IR" sz="1800" dirty="0"/>
              <a:t>علائم این بیماری، </a:t>
            </a:r>
            <a:r>
              <a:rPr lang="fa-IR" sz="1800" dirty="0" smtClean="0"/>
              <a:t>گرفتگی بینی, آبریزش بینی و </a:t>
            </a:r>
            <a:r>
              <a:rPr lang="fa-IR" sz="1800" dirty="0"/>
              <a:t>ترشحات بعد از آن </a:t>
            </a:r>
            <a:r>
              <a:rPr lang="fa-IR" sz="1800" dirty="0" smtClean="0"/>
              <a:t>است)</a:t>
            </a:r>
          </a:p>
          <a:p>
            <a:pPr algn="just" rtl="1"/>
            <a:r>
              <a:rPr lang="fa-IR" sz="1800" dirty="0" smtClean="0"/>
              <a:t>عفونتهای </a:t>
            </a:r>
            <a:r>
              <a:rPr lang="fa-IR" sz="1800" dirty="0"/>
              <a:t>مکرر تنفسی </a:t>
            </a:r>
            <a:r>
              <a:rPr lang="fa-IR" sz="1800" dirty="0" smtClean="0"/>
              <a:t> </a:t>
            </a:r>
          </a:p>
          <a:p>
            <a:pPr algn="just" rtl="1"/>
            <a:r>
              <a:rPr lang="fa-IR" sz="1800" dirty="0" smtClean="0"/>
              <a:t>التهاب </a:t>
            </a:r>
            <a:r>
              <a:rPr lang="fa-IR" sz="1800" dirty="0"/>
              <a:t>گوش </a:t>
            </a:r>
            <a:r>
              <a:rPr lang="fa-IR" sz="1800" dirty="0" smtClean="0"/>
              <a:t>میانی</a:t>
            </a:r>
          </a:p>
          <a:p>
            <a:pPr algn="just" rtl="1"/>
            <a:r>
              <a:rPr lang="fa-IR" sz="1800" dirty="0" smtClean="0"/>
              <a:t>تنفس </a:t>
            </a:r>
            <a:r>
              <a:rPr lang="fa-IR" sz="1800" dirty="0"/>
              <a:t>صدادار و </a:t>
            </a:r>
            <a:r>
              <a:rPr lang="fa-IR" sz="1800" dirty="0" smtClean="0"/>
              <a:t>خرخر </a:t>
            </a:r>
          </a:p>
          <a:p>
            <a:pPr algn="just" rtl="1"/>
            <a:r>
              <a:rPr lang="fa-IR" sz="1800" dirty="0" smtClean="0"/>
              <a:t>یافته‌های </a:t>
            </a:r>
            <a:r>
              <a:rPr lang="fa-IR" sz="1800" dirty="0"/>
              <a:t>صورت </a:t>
            </a:r>
            <a:r>
              <a:rPr lang="fa-IR" sz="1800" dirty="0" smtClean="0"/>
              <a:t>خشن</a:t>
            </a:r>
          </a:p>
          <a:p>
            <a:pPr algn="just" rtl="1"/>
            <a:r>
              <a:rPr lang="fa-IR" sz="1800" dirty="0" smtClean="0"/>
              <a:t> </a:t>
            </a:r>
            <a:r>
              <a:rPr lang="fa-IR" sz="1800" dirty="0"/>
              <a:t>برجستگی </a:t>
            </a:r>
            <a:r>
              <a:rPr lang="fa-IR" sz="1800" dirty="0" smtClean="0"/>
              <a:t>پیشانی</a:t>
            </a:r>
          </a:p>
          <a:p>
            <a:pPr algn="just" rtl="1"/>
            <a:r>
              <a:rPr lang="fa-IR" sz="1800" dirty="0" smtClean="0"/>
              <a:t> </a:t>
            </a:r>
            <a:r>
              <a:rPr lang="fa-IR" sz="1800" dirty="0"/>
              <a:t>چشمهای برآمده و دور از هم با پلکهای پف آلود </a:t>
            </a:r>
            <a:r>
              <a:rPr lang="fa-IR" sz="1800" dirty="0" smtClean="0"/>
              <a:t> </a:t>
            </a:r>
          </a:p>
          <a:p>
            <a:pPr algn="just" rtl="1"/>
            <a:r>
              <a:rPr lang="fa-IR" sz="1800" dirty="0" smtClean="0"/>
              <a:t>پل </a:t>
            </a:r>
            <a:r>
              <a:rPr lang="fa-IR" sz="1800" dirty="0"/>
              <a:t>بینی </a:t>
            </a:r>
            <a:r>
              <a:rPr lang="fa-IR" sz="1800" dirty="0" smtClean="0"/>
              <a:t>فرورفته</a:t>
            </a:r>
          </a:p>
          <a:p>
            <a:pPr algn="just" rtl="1"/>
            <a:r>
              <a:rPr lang="fa-IR" sz="1800" dirty="0" smtClean="0"/>
              <a:t>صورت مسطح</a:t>
            </a:r>
          </a:p>
          <a:p>
            <a:pPr algn="just" rtl="1"/>
            <a:r>
              <a:rPr lang="fa-IR" sz="1800" dirty="0" smtClean="0"/>
              <a:t>بینی </a:t>
            </a:r>
            <a:r>
              <a:rPr lang="fa-IR" sz="1800" dirty="0"/>
              <a:t>پهن و سوراخهای بینی پهن و برگشته بطرف </a:t>
            </a:r>
            <a:r>
              <a:rPr lang="fa-IR" sz="1800" dirty="0" smtClean="0"/>
              <a:t>بیرون</a:t>
            </a:r>
          </a:p>
          <a:p>
            <a:pPr algn="just" rtl="1"/>
            <a:r>
              <a:rPr lang="fa-IR" sz="1800" dirty="0" smtClean="0"/>
              <a:t>لبهای </a:t>
            </a:r>
            <a:r>
              <a:rPr lang="fa-IR" sz="1800" dirty="0"/>
              <a:t>پهن و </a:t>
            </a:r>
            <a:r>
              <a:rPr lang="fa-IR" sz="1800" dirty="0" smtClean="0"/>
              <a:t>بزرگ</a:t>
            </a:r>
          </a:p>
          <a:p>
            <a:pPr algn="just" rtl="1"/>
            <a:r>
              <a:rPr lang="fa-IR" sz="1800" dirty="0" smtClean="0"/>
              <a:t>زبان </a:t>
            </a:r>
            <a:r>
              <a:rPr lang="fa-IR" sz="1800" dirty="0"/>
              <a:t>بزرگ و اغلب بیرون زده از دهان </a:t>
            </a:r>
            <a:r>
              <a:rPr lang="fa-IR" sz="1800" dirty="0" smtClean="0"/>
              <a:t>باز</a:t>
            </a:r>
          </a:p>
          <a:p>
            <a:pPr algn="just" rtl="1"/>
            <a:r>
              <a:rPr lang="fa-IR" sz="1800" dirty="0" smtClean="0">
                <a:hlinkClick r:id="rId4" tooltip="هیپرتروفی لثه (صفحه وجود ندارد)"/>
              </a:rPr>
              <a:t>هیپرتروفی </a:t>
            </a:r>
            <a:r>
              <a:rPr lang="fa-IR" sz="1800" dirty="0">
                <a:hlinkClick r:id="rId4" tooltip="هیپرتروفی لثه (صفحه وجود ندارد)"/>
              </a:rPr>
              <a:t>لثه</a:t>
            </a:r>
            <a:r>
              <a:rPr lang="fa-IR" sz="1800" dirty="0"/>
              <a:t> و ستیغهای آلوئولر </a:t>
            </a:r>
            <a:r>
              <a:rPr lang="fa-IR" sz="1800" dirty="0" smtClean="0"/>
              <a:t>استخوانی </a:t>
            </a:r>
          </a:p>
          <a:p>
            <a:pPr algn="just" rtl="1"/>
            <a:r>
              <a:rPr lang="fa-IR" sz="1800" dirty="0" smtClean="0"/>
              <a:t>دندانهای </a:t>
            </a:r>
            <a:r>
              <a:rPr lang="fa-IR" sz="1800" dirty="0"/>
              <a:t>کوچک و دور از </a:t>
            </a:r>
            <a:r>
              <a:rPr lang="fa-IR" sz="1800" dirty="0" smtClean="0"/>
              <a:t>هم</a:t>
            </a:r>
          </a:p>
        </p:txBody>
      </p:sp>
    </p:spTree>
    <p:extLst>
      <p:ext uri="{BB962C8B-B14F-4D97-AF65-F5344CB8AC3E}">
        <p14:creationId xmlns:p14="http://schemas.microsoft.com/office/powerpoint/2010/main" val="1345469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609600" y="762000"/>
            <a:ext cx="7924800" cy="5638800"/>
          </a:xfrm>
        </p:spPr>
        <p:txBody>
          <a:bodyPr>
            <a:normAutofit/>
          </a:bodyPr>
          <a:lstStyle/>
          <a:p>
            <a:pPr algn="just" rtl="1"/>
            <a:r>
              <a:rPr lang="fa-IR" sz="2000" dirty="0">
                <a:solidFill>
                  <a:srgbClr val="C00000"/>
                </a:solidFill>
              </a:rPr>
              <a:t>پرموئی </a:t>
            </a:r>
            <a:r>
              <a:rPr lang="fa-IR" sz="2000" dirty="0"/>
              <a:t>در تمامی </a:t>
            </a:r>
            <a:r>
              <a:rPr lang="fa-IR" sz="2000" dirty="0" smtClean="0"/>
              <a:t>بدن</a:t>
            </a:r>
          </a:p>
          <a:p>
            <a:pPr algn="just" rtl="1"/>
            <a:r>
              <a:rPr lang="fa-IR" sz="2000" dirty="0" smtClean="0"/>
              <a:t>موهای </a:t>
            </a:r>
            <a:r>
              <a:rPr lang="fa-IR" sz="2000" dirty="0"/>
              <a:t>ضخیم و </a:t>
            </a:r>
            <a:r>
              <a:rPr lang="fa-IR" sz="2000" dirty="0" smtClean="0"/>
              <a:t>خشن </a:t>
            </a:r>
            <a:endParaRPr lang="fa-IR" sz="2000" dirty="0"/>
          </a:p>
          <a:p>
            <a:pPr algn="just" rtl="1"/>
            <a:r>
              <a:rPr lang="fa-IR" sz="2000" dirty="0"/>
              <a:t>ابروهای پرپشت و خط موی پائین در روی پیشانی </a:t>
            </a:r>
            <a:r>
              <a:rPr lang="fa-IR" sz="2000" dirty="0" smtClean="0"/>
              <a:t>به همراه </a:t>
            </a:r>
            <a:r>
              <a:rPr lang="fa-IR" sz="2000" dirty="0"/>
              <a:t>موی زیاد، </a:t>
            </a:r>
          </a:p>
          <a:p>
            <a:pPr algn="just" rtl="1"/>
            <a:r>
              <a:rPr lang="fa-IR" sz="2000" dirty="0"/>
              <a:t>پوست ضخیم، </a:t>
            </a:r>
            <a:endParaRPr lang="fa-IR" sz="2000" dirty="0" smtClean="0"/>
          </a:p>
          <a:p>
            <a:pPr algn="just" rtl="1"/>
            <a:r>
              <a:rPr lang="fa-IR" sz="2000" dirty="0" smtClean="0"/>
              <a:t>سر </a:t>
            </a:r>
            <a:r>
              <a:rPr lang="fa-IR" sz="2000" dirty="0"/>
              <a:t>بزرگ، برجسته و دراز، </a:t>
            </a:r>
          </a:p>
          <a:p>
            <a:pPr algn="just" rtl="1"/>
            <a:r>
              <a:rPr lang="fa-IR" sz="2000" dirty="0"/>
              <a:t>استخوانی شدن شیارطولی جمجمه، </a:t>
            </a:r>
            <a:endParaRPr lang="fa-IR" sz="2000" dirty="0" smtClean="0"/>
          </a:p>
          <a:p>
            <a:pPr algn="just" rtl="1"/>
            <a:r>
              <a:rPr lang="fa-IR" sz="2000" dirty="0" smtClean="0"/>
              <a:t>کدورت </a:t>
            </a:r>
            <a:r>
              <a:rPr lang="fa-IR" sz="2000" dirty="0"/>
              <a:t>قرنیه که مشخصه بیماری است و ممکن است منجر به کوری شود، </a:t>
            </a:r>
            <a:endParaRPr lang="fa-IR" sz="2000" dirty="0" smtClean="0"/>
          </a:p>
          <a:p>
            <a:pPr algn="just" rtl="1"/>
            <a:r>
              <a:rPr lang="fa-IR" sz="2000" dirty="0" smtClean="0"/>
              <a:t>کری </a:t>
            </a:r>
            <a:r>
              <a:rPr lang="fa-IR" sz="2000" dirty="0"/>
              <a:t>حسی عصبی یا عصبی هدایتی </a:t>
            </a:r>
            <a:endParaRPr lang="fa-IR" sz="2000" dirty="0" smtClean="0"/>
          </a:p>
          <a:p>
            <a:pPr algn="just" rtl="1"/>
            <a:r>
              <a:rPr lang="fa-IR" sz="2000" dirty="0" smtClean="0"/>
              <a:t>گاهی </a:t>
            </a:r>
            <a:r>
              <a:rPr lang="fa-IR" sz="2000" dirty="0">
                <a:hlinkClick r:id="rId2" tooltip="نیستاگموس"/>
              </a:rPr>
              <a:t>نیستاگموس</a:t>
            </a:r>
            <a:r>
              <a:rPr lang="fa-IR" sz="2000" dirty="0"/>
              <a:t>، </a:t>
            </a:r>
            <a:r>
              <a:rPr lang="fa-IR" sz="2000" dirty="0">
                <a:hlinkClick r:id="rId3" tooltip="استرابیسم"/>
              </a:rPr>
              <a:t>استرابیسم</a:t>
            </a:r>
            <a:r>
              <a:rPr lang="fa-IR" sz="2000" dirty="0"/>
              <a:t> یا </a:t>
            </a:r>
            <a:r>
              <a:rPr lang="fa-IR" sz="2000" dirty="0">
                <a:hlinkClick r:id="rId4" tooltip="گلوکوم"/>
              </a:rPr>
              <a:t>گلوکوم</a:t>
            </a:r>
            <a:r>
              <a:rPr lang="fa-IR" sz="2000" dirty="0"/>
              <a:t> دیده می‌شوند. </a:t>
            </a:r>
            <a:endParaRPr lang="fa-IR" sz="2000" dirty="0" smtClean="0"/>
          </a:p>
          <a:p>
            <a:pPr algn="just" rtl="1"/>
            <a:r>
              <a:rPr lang="fa-IR" sz="2000" dirty="0" smtClean="0"/>
              <a:t>در </a:t>
            </a:r>
            <a:r>
              <a:rPr lang="fa-IR" sz="2000" dirty="0"/>
              <a:t>طول سال اول زندگی تاخیر تکاملی ممکن است رخ دهد. </a:t>
            </a:r>
            <a:r>
              <a:rPr lang="fa-IR" sz="2000" dirty="0" smtClean="0"/>
              <a:t>اوج </a:t>
            </a:r>
            <a:r>
              <a:rPr lang="fa-IR" sz="2000" dirty="0"/>
              <a:t>۲ سالگی یا زودتر باشد، اما پس از آن پسرفت - عملکرد هوشی ممکن است در ۴ هوشی تا سطح صدمه شدید روی می‌رود. علی‌رغم ظاهر غیرمعمول، اغلب این بچه‌ها دوست داشتنی هستند</a:t>
            </a:r>
            <a:r>
              <a:rPr lang="fa-IR" sz="2000" dirty="0" smtClean="0"/>
              <a:t>.</a:t>
            </a:r>
          </a:p>
          <a:p>
            <a:pPr algn="just" rtl="1"/>
            <a:endParaRPr lang="fa-IR" sz="2000" dirty="0" smtClean="0"/>
          </a:p>
          <a:p>
            <a:pPr algn="just" rtl="1"/>
            <a:endParaRPr lang="en-US" sz="2000" dirty="0"/>
          </a:p>
        </p:txBody>
      </p:sp>
    </p:spTree>
    <p:extLst>
      <p:ext uri="{BB962C8B-B14F-4D97-AF65-F5344CB8AC3E}">
        <p14:creationId xmlns:p14="http://schemas.microsoft.com/office/powerpoint/2010/main" val="197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685800" y="609600"/>
            <a:ext cx="7848600" cy="5791200"/>
          </a:xfrm>
        </p:spPr>
        <p:txBody>
          <a:bodyPr>
            <a:normAutofit/>
          </a:bodyPr>
          <a:lstStyle/>
          <a:p>
            <a:pPr algn="just" rtl="1"/>
            <a:r>
              <a:rPr lang="fa-IR" sz="2000" dirty="0"/>
              <a:t>در این بیماران کوتاهی قد </a:t>
            </a:r>
            <a:r>
              <a:rPr lang="fa-IR" sz="2000" dirty="0" smtClean="0"/>
              <a:t>شایع است.</a:t>
            </a:r>
            <a:r>
              <a:rPr lang="fa-IR" sz="2000" dirty="0" smtClean="0">
                <a:solidFill>
                  <a:srgbClr val="C00000"/>
                </a:solidFill>
              </a:rPr>
              <a:t>توقف</a:t>
            </a:r>
            <a:r>
              <a:rPr lang="fa-IR" sz="2000" dirty="0" smtClean="0"/>
              <a:t> </a:t>
            </a:r>
            <a:r>
              <a:rPr lang="fa-IR" sz="2000" dirty="0"/>
              <a:t>رشد قدی </a:t>
            </a:r>
            <a:r>
              <a:rPr lang="fa-IR" sz="2000" dirty="0">
                <a:solidFill>
                  <a:srgbClr val="C00000"/>
                </a:solidFill>
              </a:rPr>
              <a:t>۲</a:t>
            </a:r>
            <a:r>
              <a:rPr lang="fa-IR" sz="2000" dirty="0"/>
              <a:t> سالگی رخ می‌دهد و </a:t>
            </a:r>
            <a:r>
              <a:rPr lang="fa-IR" sz="2000" dirty="0">
                <a:solidFill>
                  <a:srgbClr val="C00000"/>
                </a:solidFill>
              </a:rPr>
              <a:t>قد بندرت به بیش از یک متر</a:t>
            </a:r>
            <a:r>
              <a:rPr lang="fa-IR" sz="2000" dirty="0"/>
              <a:t> می‌رسد. گردن </a:t>
            </a:r>
            <a:r>
              <a:rPr lang="fa-IR" sz="2000" dirty="0" smtClean="0"/>
              <a:t>کوتاه </a:t>
            </a:r>
            <a:r>
              <a:rPr lang="fa-IR" sz="2000" dirty="0"/>
              <a:t>و بنظر می‌رسد سر بزرگ مستقیماً بر روی قفسه سینه قرار دارد. قسمت تحتانی قفسه دنده‌ای پهن است، پشت قوزدارد و قوز در قسمت تحتانی ناحیه پشتی یا قسمت فوقانی قسمت کمری وجود دارد</a:t>
            </a:r>
            <a:r>
              <a:rPr lang="fa-IR" sz="2000" dirty="0" smtClean="0"/>
              <a:t>.</a:t>
            </a:r>
          </a:p>
          <a:p>
            <a:pPr algn="just" rtl="1"/>
            <a:r>
              <a:rPr lang="fa-IR" sz="2000" dirty="0" smtClean="0"/>
              <a:t>مفاصل </a:t>
            </a:r>
            <a:r>
              <a:rPr lang="fa-IR" sz="2000" dirty="0"/>
              <a:t>سخت </a:t>
            </a:r>
            <a:r>
              <a:rPr lang="fa-IR" sz="2000" dirty="0" smtClean="0"/>
              <a:t>شده</a:t>
            </a:r>
          </a:p>
          <a:p>
            <a:pPr algn="just" rtl="1"/>
            <a:r>
              <a:rPr lang="fa-IR" sz="2000" dirty="0" smtClean="0"/>
              <a:t>حرکت </a:t>
            </a:r>
            <a:r>
              <a:rPr lang="fa-IR" sz="2000" dirty="0"/>
              <a:t>بخصوص در آرنجها بشدت محدود </a:t>
            </a:r>
            <a:r>
              <a:rPr lang="fa-IR" sz="2000" dirty="0" smtClean="0"/>
              <a:t> </a:t>
            </a:r>
          </a:p>
          <a:p>
            <a:pPr algn="just" rtl="1"/>
            <a:r>
              <a:rPr lang="fa-IR" sz="2000" dirty="0" smtClean="0"/>
              <a:t>دستها </a:t>
            </a:r>
            <a:r>
              <a:rPr lang="fa-IR" sz="2000" dirty="0"/>
              <a:t>پهن و انگشتان کلفت و </a:t>
            </a:r>
            <a:r>
              <a:rPr lang="fa-IR" sz="2000" dirty="0" smtClean="0"/>
              <a:t>کوتاه </a:t>
            </a:r>
          </a:p>
          <a:p>
            <a:pPr algn="just" rtl="1"/>
            <a:r>
              <a:rPr lang="fa-IR" sz="2000" dirty="0" smtClean="0"/>
              <a:t>این </a:t>
            </a:r>
            <a:r>
              <a:rPr lang="fa-IR" sz="2000" dirty="0"/>
              <a:t>وضعیت با تاشدگی و محدودیت بازشدن انگشتان ظاهر مشخص دست چنگالی </a:t>
            </a:r>
            <a:r>
              <a:rPr lang="fa-IR" sz="2000" dirty="0" smtClean="0"/>
              <a:t>را </a:t>
            </a:r>
            <a:r>
              <a:rPr lang="fa-IR" sz="2000" dirty="0"/>
              <a:t>ایجاد </a:t>
            </a:r>
            <a:r>
              <a:rPr lang="fa-IR" sz="2000" dirty="0" smtClean="0"/>
              <a:t> </a:t>
            </a:r>
          </a:p>
          <a:p>
            <a:pPr algn="just" rtl="1"/>
            <a:r>
              <a:rPr lang="fa-IR" sz="2000" dirty="0" smtClean="0"/>
              <a:t>شکم </a:t>
            </a:r>
            <a:r>
              <a:rPr lang="fa-IR" sz="2000" dirty="0"/>
              <a:t>برجسته و </a:t>
            </a:r>
            <a:r>
              <a:rPr lang="fa-IR" sz="2000" dirty="0" smtClean="0"/>
              <a:t>کبد و طحال خیلی </a:t>
            </a:r>
            <a:r>
              <a:rPr lang="fa-IR" sz="2000" dirty="0"/>
              <a:t>بزرگ و خیلی سفت می‌شوند. </a:t>
            </a:r>
            <a:endParaRPr lang="fa-IR" sz="2000" dirty="0" smtClean="0"/>
          </a:p>
          <a:p>
            <a:pPr algn="just" rtl="1"/>
            <a:r>
              <a:rPr lang="fa-IR" sz="2000" dirty="0" smtClean="0"/>
              <a:t>هیدروسل</a:t>
            </a:r>
            <a:r>
              <a:rPr lang="fa-IR" sz="2000" dirty="0"/>
              <a:t>، </a:t>
            </a:r>
            <a:r>
              <a:rPr lang="fa-IR" sz="2000" dirty="0">
                <a:hlinkClick r:id="rId2" tooltip="فتق مغبنی"/>
              </a:rPr>
              <a:t>فتق مغبنی</a:t>
            </a:r>
            <a:r>
              <a:rPr lang="fa-IR" sz="2000" dirty="0"/>
              <a:t> و </a:t>
            </a:r>
            <a:r>
              <a:rPr lang="fa-IR" sz="2000" dirty="0" smtClean="0"/>
              <a:t>فتق نافی شایع </a:t>
            </a:r>
            <a:r>
              <a:rPr lang="fa-IR" sz="2000" dirty="0"/>
              <a:t>است و بدنبال ترمیم جراحی، عود فتق بسیار شایع </a:t>
            </a:r>
          </a:p>
          <a:p>
            <a:pPr algn="just" rtl="1"/>
            <a:r>
              <a:rPr lang="fa-IR" sz="2000" dirty="0" smtClean="0"/>
              <a:t>در </a:t>
            </a:r>
            <a:r>
              <a:rPr lang="fa-IR" sz="2000" dirty="0"/>
              <a:t>برخی بیماران، آسیب حاد عضله قلب و </a:t>
            </a:r>
            <a:r>
              <a:rPr lang="fa-IR" sz="2000" dirty="0">
                <a:hlinkClick r:id="rId3" tooltip="فیبروالاستوز آندوکارد (صفحه وجود ندارد)"/>
              </a:rPr>
              <a:t>فیبروالاستوز آندوکارد</a:t>
            </a:r>
            <a:r>
              <a:rPr lang="fa-IR" sz="2000" dirty="0"/>
              <a:t> در سال اول زندگی تظاهر </a:t>
            </a:r>
          </a:p>
          <a:p>
            <a:pPr algn="just" rtl="1"/>
            <a:r>
              <a:rPr lang="fa-IR" sz="2000" dirty="0" smtClean="0"/>
              <a:t>از </a:t>
            </a:r>
            <a:r>
              <a:rPr lang="fa-IR" sz="2000" dirty="0"/>
              <a:t>یافته‌های مهم دیررس عوارض قلبی است و بیماری قلبی دیررس معمولاً دریچه‌ای است. </a:t>
            </a:r>
            <a:endParaRPr lang="en-US" sz="2000" dirty="0"/>
          </a:p>
        </p:txBody>
      </p:sp>
    </p:spTree>
    <p:extLst>
      <p:ext uri="{BB962C8B-B14F-4D97-AF65-F5344CB8AC3E}">
        <p14:creationId xmlns:p14="http://schemas.microsoft.com/office/powerpoint/2010/main" val="2474716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066800"/>
            <a:ext cx="6910916" cy="5183187"/>
          </a:xfrm>
        </p:spPr>
      </p:pic>
    </p:spTree>
    <p:extLst>
      <p:ext uri="{BB962C8B-B14F-4D97-AF65-F5344CB8AC3E}">
        <p14:creationId xmlns:p14="http://schemas.microsoft.com/office/powerpoint/2010/main" val="1365011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آلبینیسم</a:t>
            </a:r>
            <a:endParaRPr lang="en-US" dirty="0"/>
          </a:p>
        </p:txBody>
      </p:sp>
      <p:sp>
        <p:nvSpPr>
          <p:cNvPr id="3" name="Content Placeholder 2"/>
          <p:cNvSpPr>
            <a:spLocks noGrp="1"/>
          </p:cNvSpPr>
          <p:nvPr>
            <p:ph idx="1"/>
          </p:nvPr>
        </p:nvSpPr>
        <p:spPr/>
        <p:txBody>
          <a:bodyPr>
            <a:normAutofit fontScale="92500" lnSpcReduction="10000"/>
          </a:bodyPr>
          <a:lstStyle/>
          <a:p>
            <a:pPr marL="68580" indent="0" algn="just" rtl="1">
              <a:buNone/>
            </a:pPr>
            <a:r>
              <a:rPr lang="fa-IR" dirty="0" smtClean="0"/>
              <a:t>(استاد) </a:t>
            </a:r>
          </a:p>
          <a:p>
            <a:pPr algn="just" rtl="1"/>
            <a:r>
              <a:rPr lang="fa-IR" dirty="0" smtClean="0"/>
              <a:t>هم </a:t>
            </a:r>
            <a:r>
              <a:rPr lang="fa-IR" dirty="0" smtClean="0"/>
              <a:t>اتوزومال رسسیو:نقص های پوست و مو(نقص پوست به دلیل </a:t>
            </a:r>
            <a:r>
              <a:rPr lang="fa-IR" dirty="0"/>
              <a:t>نقص مادرزادی یک آنزیم، </a:t>
            </a:r>
            <a:r>
              <a:rPr lang="fa-IR" dirty="0">
                <a:hlinkClick r:id="rId2" tooltip="تیروزین"/>
              </a:rPr>
              <a:t>تیروزین</a:t>
            </a:r>
            <a:r>
              <a:rPr lang="fa-IR" dirty="0"/>
              <a:t> به </a:t>
            </a:r>
            <a:r>
              <a:rPr lang="fa-IR" dirty="0">
                <a:hlinkClick r:id="rId3" tooltip="ملانین"/>
              </a:rPr>
              <a:t>ملانین</a:t>
            </a:r>
            <a:r>
              <a:rPr lang="fa-IR" dirty="0"/>
              <a:t> تبدیل نمی‌شود . عدم توان تولید رنگدانه ملانین موجب می‌شود که رنگ پوست و موهای بیمار سفید </a:t>
            </a:r>
            <a:r>
              <a:rPr lang="fa-IR" dirty="0" smtClean="0"/>
              <a:t>باشد)</a:t>
            </a:r>
          </a:p>
          <a:p>
            <a:pPr algn="just" rtl="1"/>
            <a:r>
              <a:rPr lang="fa-IR" dirty="0" smtClean="0"/>
              <a:t>هم وابسته به جنس مغلوب:نقص رنگ چشم</a:t>
            </a:r>
          </a:p>
          <a:p>
            <a:pPr algn="just" rtl="1"/>
            <a:r>
              <a:rPr lang="fa-IR" dirty="0" smtClean="0"/>
              <a:t>پس نحوه ی وراثت آن:هتروژن(بیش از یک ژن نقش دارد)</a:t>
            </a:r>
          </a:p>
          <a:p>
            <a:pPr algn="just" rtl="1"/>
            <a:r>
              <a:rPr lang="fa-IR" dirty="0" smtClean="0"/>
              <a:t>بیماری مشترک حیوان وانسان</a:t>
            </a:r>
            <a:endParaRPr lang="en-US" dirty="0"/>
          </a:p>
        </p:txBody>
      </p:sp>
    </p:spTree>
    <p:extLst>
      <p:ext uri="{BB962C8B-B14F-4D97-AF65-F5344CB8AC3E}">
        <p14:creationId xmlns:p14="http://schemas.microsoft.com/office/powerpoint/2010/main" val="285359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r"/>
            <a:r>
              <a:rPr lang="fa-IR" dirty="0" smtClean="0"/>
              <a:t>اتوزومال مغلوب</a:t>
            </a:r>
            <a:endParaRPr lang="en-US" dirty="0"/>
          </a:p>
        </p:txBody>
      </p:sp>
      <p:sp>
        <p:nvSpPr>
          <p:cNvPr id="7" name="Subtitle 6"/>
          <p:cNvSpPr>
            <a:spLocks noGrp="1"/>
          </p:cNvSpPr>
          <p:nvPr>
            <p:ph type="subTitle" idx="1"/>
          </p:nvPr>
        </p:nvSpPr>
        <p:spPr/>
        <p:txBody>
          <a:bodyPr>
            <a:normAutofit lnSpcReduction="10000"/>
          </a:bodyPr>
          <a:lstStyle/>
          <a:p>
            <a:pPr algn="r" rtl="1"/>
            <a:r>
              <a:rPr lang="fa-IR" dirty="0" smtClean="0"/>
              <a:t>(اتوزومال رسسیو</a:t>
            </a:r>
            <a:r>
              <a:rPr lang="fa-IR" dirty="0"/>
              <a:t>)</a:t>
            </a:r>
            <a:endParaRPr lang="fa-IR" dirty="0" smtClean="0"/>
          </a:p>
          <a:p>
            <a:pPr algn="r" rtl="1"/>
            <a:r>
              <a:rPr lang="fa-IR" dirty="0" smtClean="0"/>
              <a:t>افقی</a:t>
            </a:r>
          </a:p>
          <a:p>
            <a:pPr algn="r" rtl="1"/>
            <a:r>
              <a:rPr lang="fa-IR" dirty="0" smtClean="0"/>
              <a:t>بروز معمولا در سن </a:t>
            </a:r>
            <a:r>
              <a:rPr lang="fa-IR" dirty="0" smtClean="0"/>
              <a:t>کم</a:t>
            </a:r>
            <a:r>
              <a:rPr lang="fa-IR" dirty="0" smtClean="0"/>
              <a:t>,</a:t>
            </a:r>
          </a:p>
          <a:p>
            <a:pPr algn="r" rtl="1"/>
            <a:r>
              <a:rPr lang="fa-IR" dirty="0" smtClean="0"/>
              <a:t>معمولا </a:t>
            </a:r>
            <a:r>
              <a:rPr lang="fa-IR" dirty="0" smtClean="0"/>
              <a:t>شدید و کشنده</a:t>
            </a:r>
            <a:endParaRPr lang="en-US" dirty="0"/>
          </a:p>
        </p:txBody>
      </p:sp>
    </p:spTree>
    <p:extLst>
      <p:ext uri="{BB962C8B-B14F-4D97-AF65-F5344CB8AC3E}">
        <p14:creationId xmlns:p14="http://schemas.microsoft.com/office/powerpoint/2010/main" val="279160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400" y="1676400"/>
            <a:ext cx="2831306" cy="424695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76400"/>
            <a:ext cx="3301180" cy="2200787"/>
          </a:xfrm>
          <a:prstGeom prst="rect">
            <a:avLst/>
          </a:prstGeom>
        </p:spPr>
      </p:pic>
    </p:spTree>
    <p:extLst>
      <p:ext uri="{BB962C8B-B14F-4D97-AF65-F5344CB8AC3E}">
        <p14:creationId xmlns:p14="http://schemas.microsoft.com/office/powerpoint/2010/main" val="228693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19200"/>
            <a:ext cx="6618023" cy="4963517"/>
          </a:xfrm>
        </p:spPr>
      </p:pic>
    </p:spTree>
    <p:extLst>
      <p:ext uri="{BB962C8B-B14F-4D97-AF65-F5344CB8AC3E}">
        <p14:creationId xmlns:p14="http://schemas.microsoft.com/office/powerpoint/2010/main" val="316540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گالاکتوزومی</a:t>
            </a:r>
            <a:endParaRPr lang="en-US" dirty="0"/>
          </a:p>
        </p:txBody>
      </p:sp>
      <p:sp>
        <p:nvSpPr>
          <p:cNvPr id="3" name="Content Placeholder 2"/>
          <p:cNvSpPr>
            <a:spLocks noGrp="1"/>
          </p:cNvSpPr>
          <p:nvPr>
            <p:ph idx="1"/>
          </p:nvPr>
        </p:nvSpPr>
        <p:spPr/>
        <p:txBody>
          <a:bodyPr>
            <a:normAutofit/>
          </a:bodyPr>
          <a:lstStyle/>
          <a:p>
            <a:pPr marL="68580" indent="0" rtl="1">
              <a:buNone/>
            </a:pPr>
            <a:r>
              <a:rPr lang="fa-IR" sz="2200" dirty="0" smtClean="0"/>
              <a:t>(استاد)</a:t>
            </a:r>
          </a:p>
          <a:p>
            <a:pPr rtl="1"/>
            <a:r>
              <a:rPr lang="fa-IR" sz="2200" dirty="0" smtClean="0"/>
              <a:t>از </a:t>
            </a:r>
            <a:r>
              <a:rPr lang="fa-IR" sz="2200" dirty="0" smtClean="0"/>
              <a:t>رنگ و بوی شیر بدشون میاد</a:t>
            </a:r>
          </a:p>
          <a:p>
            <a:r>
              <a:rPr lang="fa-IR" sz="2200" dirty="0" smtClean="0"/>
              <a:t>نقص </a:t>
            </a:r>
            <a:r>
              <a:rPr lang="fa-IR" sz="2200" dirty="0" smtClean="0"/>
              <a:t>آنزیمی </a:t>
            </a:r>
            <a:r>
              <a:rPr lang="fa-IR" sz="2200" dirty="0" smtClean="0"/>
              <a:t>مورد </a:t>
            </a:r>
            <a:r>
              <a:rPr lang="fa-IR" sz="2200" dirty="0"/>
              <a:t>نياز </a:t>
            </a:r>
            <a:r>
              <a:rPr lang="fa-IR" sz="2200" dirty="0" smtClean="0"/>
              <a:t>كبد (گالاكتوز – يك – فسفات </a:t>
            </a:r>
            <a:r>
              <a:rPr lang="fa-IR" sz="2200" dirty="0"/>
              <a:t>پوريديل </a:t>
            </a:r>
            <a:r>
              <a:rPr lang="fa-IR" sz="2200" dirty="0" smtClean="0"/>
              <a:t>ترانسفراز) (</a:t>
            </a:r>
            <a:r>
              <a:rPr lang="fa-IR" sz="2200" dirty="0" smtClean="0"/>
              <a:t>نقص </a:t>
            </a:r>
            <a:r>
              <a:rPr lang="fa-IR" sz="2200" dirty="0" smtClean="0"/>
              <a:t>در متابولیسم </a:t>
            </a:r>
            <a:r>
              <a:rPr lang="fa-IR" sz="2200" dirty="0" smtClean="0"/>
              <a:t>کربوهیدرات)</a:t>
            </a:r>
            <a:endParaRPr lang="fa-IR" sz="2200" dirty="0" smtClean="0"/>
          </a:p>
          <a:p>
            <a:pPr rtl="1"/>
            <a:r>
              <a:rPr lang="fa-IR" sz="2200" dirty="0" smtClean="0"/>
              <a:t>براحتی یک کاسه ماست میخورند اما با خوردن قدری شیر اسحال,خموده, خواب آلوده میشوند.</a:t>
            </a:r>
          </a:p>
          <a:p>
            <a:pPr rtl="1"/>
            <a:r>
              <a:rPr lang="fa-IR" sz="2200" dirty="0" smtClean="0"/>
              <a:t>شیر در معده شان لخته میشود</a:t>
            </a:r>
            <a:endParaRPr lang="en-US" sz="2200" dirty="0"/>
          </a:p>
        </p:txBody>
      </p:sp>
    </p:spTree>
    <p:extLst>
      <p:ext uri="{BB962C8B-B14F-4D97-AF65-F5344CB8AC3E}">
        <p14:creationId xmlns:p14="http://schemas.microsoft.com/office/powerpoint/2010/main" val="286962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914400"/>
            <a:ext cx="6705600" cy="5364480"/>
          </a:xfrm>
        </p:spPr>
      </p:pic>
    </p:spTree>
    <p:extLst>
      <p:ext uri="{BB962C8B-B14F-4D97-AF65-F5344CB8AC3E}">
        <p14:creationId xmlns:p14="http://schemas.microsoft.com/office/powerpoint/2010/main" val="2602069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24744" cy="1143000"/>
          </a:xfrm>
        </p:spPr>
        <p:txBody>
          <a:bodyPr/>
          <a:lstStyle/>
          <a:p>
            <a:r>
              <a:rPr lang="fa-IR" dirty="0" smtClean="0"/>
              <a:t>نیمان پیک</a:t>
            </a:r>
            <a:endParaRPr lang="en-US" dirty="0"/>
          </a:p>
        </p:txBody>
      </p:sp>
      <p:sp>
        <p:nvSpPr>
          <p:cNvPr id="3" name="Content Placeholder 2"/>
          <p:cNvSpPr>
            <a:spLocks noGrp="1"/>
          </p:cNvSpPr>
          <p:nvPr>
            <p:ph idx="1"/>
          </p:nvPr>
        </p:nvSpPr>
        <p:spPr>
          <a:xfrm>
            <a:off x="685800" y="1600200"/>
            <a:ext cx="7848600" cy="4724400"/>
          </a:xfrm>
        </p:spPr>
        <p:txBody>
          <a:bodyPr>
            <a:normAutofit/>
          </a:bodyPr>
          <a:lstStyle/>
          <a:p>
            <a:r>
              <a:rPr lang="fa-IR" sz="2000" dirty="0" smtClean="0"/>
              <a:t>نادر</a:t>
            </a:r>
          </a:p>
          <a:p>
            <a:r>
              <a:rPr lang="fa-IR" sz="2000" dirty="0" smtClean="0"/>
              <a:t>کشنده</a:t>
            </a:r>
          </a:p>
          <a:p>
            <a:r>
              <a:rPr lang="fa-IR" sz="2000" dirty="0" smtClean="0"/>
              <a:t>نقص در آنزیم اسفنگو میلیناز      اسفنگومیلین همراه با کلسترول در نقاط مختلف بدن از جمله</a:t>
            </a:r>
            <a:r>
              <a:rPr lang="en-US" sz="2000" dirty="0" smtClean="0"/>
              <a:t>CNS</a:t>
            </a:r>
            <a:r>
              <a:rPr lang="fa-IR" sz="2000" dirty="0" smtClean="0"/>
              <a:t> و سیستم رتیکولوآندوتلیال تجمع میابد</a:t>
            </a:r>
          </a:p>
          <a:p>
            <a:r>
              <a:rPr lang="fa-IR" sz="2000" dirty="0" smtClean="0"/>
              <a:t>هپاتواسپلنگومگالی(بزرگی کبد و طحال)</a:t>
            </a:r>
          </a:p>
          <a:p>
            <a:r>
              <a:rPr lang="fa-IR" sz="2000" dirty="0" smtClean="0"/>
              <a:t>اختلال در بلع</a:t>
            </a:r>
          </a:p>
          <a:p>
            <a:r>
              <a:rPr lang="fa-IR" sz="2000" dirty="0" smtClean="0"/>
              <a:t>اشکال در نشستن و ایستادن</a:t>
            </a:r>
          </a:p>
          <a:p>
            <a:r>
              <a:rPr lang="fa-IR" sz="2000" dirty="0" smtClean="0"/>
              <a:t>در 50 درصد دانه های گیلاسی رنگ در </a:t>
            </a:r>
            <a:r>
              <a:rPr lang="fa-IR" sz="2000" dirty="0" smtClean="0"/>
              <a:t>چشم</a:t>
            </a:r>
            <a:endParaRPr lang="en-US" sz="2000" dirty="0"/>
          </a:p>
        </p:txBody>
      </p:sp>
      <p:cxnSp>
        <p:nvCxnSpPr>
          <p:cNvPr id="5" name="Straight Arrow Connector 4"/>
          <p:cNvCxnSpPr/>
          <p:nvPr/>
        </p:nvCxnSpPr>
        <p:spPr>
          <a:xfrm flipH="1">
            <a:off x="4674358" y="2602173"/>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6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143000"/>
            <a:ext cx="3752374" cy="4463350"/>
          </a:xfrm>
        </p:spPr>
      </p:pic>
    </p:spTree>
    <p:extLst>
      <p:ext uri="{BB962C8B-B14F-4D97-AF65-F5344CB8AC3E}">
        <p14:creationId xmlns:p14="http://schemas.microsoft.com/office/powerpoint/2010/main" val="1561497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24744" cy="1143000"/>
          </a:xfrm>
        </p:spPr>
        <p:txBody>
          <a:bodyPr/>
          <a:lstStyle/>
          <a:p>
            <a:r>
              <a:rPr lang="fa-IR" dirty="0" smtClean="0"/>
              <a:t>گوشه(</a:t>
            </a:r>
            <a:r>
              <a:rPr lang="en-US" dirty="0" err="1" smtClean="0"/>
              <a:t>Gaucher</a:t>
            </a:r>
            <a:r>
              <a:rPr lang="fa-IR" dirty="0" smtClean="0"/>
              <a:t>)</a:t>
            </a:r>
            <a:endParaRPr lang="en-US" dirty="0"/>
          </a:p>
        </p:txBody>
      </p:sp>
      <p:sp>
        <p:nvSpPr>
          <p:cNvPr id="3" name="Content Placeholder 2"/>
          <p:cNvSpPr>
            <a:spLocks noGrp="1"/>
          </p:cNvSpPr>
          <p:nvPr>
            <p:ph idx="1"/>
          </p:nvPr>
        </p:nvSpPr>
        <p:spPr>
          <a:xfrm>
            <a:off x="1043492" y="1752600"/>
            <a:ext cx="7262308" cy="4343400"/>
          </a:xfrm>
        </p:spPr>
        <p:txBody>
          <a:bodyPr>
            <a:normAutofit/>
          </a:bodyPr>
          <a:lstStyle/>
          <a:p>
            <a:r>
              <a:rPr lang="fa-IR" sz="2000" dirty="0" smtClean="0"/>
              <a:t>جزو بیماری های ذخیره ای لیزوزومال</a:t>
            </a:r>
          </a:p>
          <a:p>
            <a:r>
              <a:rPr lang="fa-IR" sz="2000" dirty="0" smtClean="0"/>
              <a:t>نقص یا کمبود آنزیم بتا گلوکوسروبروزیداز در ماکروفاژ های بافتی در کبد, طحال,مغزاستخوان و گاهی در ریه کلیه و روده (به زبان ساده تر چربی در لیزوزوم ماکروفاژ ها تجمع و متابولیزه نمی شود)</a:t>
            </a:r>
          </a:p>
          <a:p>
            <a:pPr>
              <a:buFont typeface="Wingdings" pitchFamily="2" charset="2"/>
              <a:buChar char="v"/>
            </a:pPr>
            <a:r>
              <a:rPr lang="fa-IR" sz="2000" dirty="0" smtClean="0"/>
              <a:t>علائم ثانویه:</a:t>
            </a:r>
          </a:p>
          <a:p>
            <a:r>
              <a:rPr lang="fa-IR" sz="2000" dirty="0" smtClean="0"/>
              <a:t>آنمی شدید</a:t>
            </a:r>
          </a:p>
          <a:p>
            <a:r>
              <a:rPr lang="fa-IR" sz="2000" dirty="0" smtClean="0"/>
              <a:t>ترومبوسیتوپنی</a:t>
            </a:r>
          </a:p>
          <a:p>
            <a:r>
              <a:rPr lang="fa-IR" sz="2000" dirty="0" smtClean="0"/>
              <a:t>هپاتواسپلنگومگالی پیشرونده</a:t>
            </a:r>
          </a:p>
          <a:p>
            <a:r>
              <a:rPr lang="fa-IR" sz="2000" dirty="0" smtClean="0"/>
              <a:t>عوارض اسکلتی شامل استئونکروز</a:t>
            </a:r>
          </a:p>
          <a:p>
            <a:r>
              <a:rPr lang="fa-IR" sz="2000" dirty="0" smtClean="0"/>
              <a:t>تورم غدد لنفاوی</a:t>
            </a:r>
          </a:p>
        </p:txBody>
      </p:sp>
    </p:spTree>
    <p:extLst>
      <p:ext uri="{BB962C8B-B14F-4D97-AF65-F5344CB8AC3E}">
        <p14:creationId xmlns:p14="http://schemas.microsoft.com/office/powerpoint/2010/main" val="2963854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کراب(</a:t>
            </a:r>
            <a:r>
              <a:rPr lang="en-US" dirty="0" err="1" smtClean="0"/>
              <a:t>kerabbe</a:t>
            </a:r>
            <a:r>
              <a:rPr lang="fa-IR" dirty="0" smtClean="0"/>
              <a:t>)</a:t>
            </a:r>
            <a:endParaRPr lang="en-US" dirty="0"/>
          </a:p>
        </p:txBody>
      </p:sp>
      <p:sp>
        <p:nvSpPr>
          <p:cNvPr id="3" name="Content Placeholder 2"/>
          <p:cNvSpPr>
            <a:spLocks noGrp="1"/>
          </p:cNvSpPr>
          <p:nvPr>
            <p:ph idx="1"/>
          </p:nvPr>
        </p:nvSpPr>
        <p:spPr/>
        <p:txBody>
          <a:bodyPr/>
          <a:lstStyle/>
          <a:p>
            <a:r>
              <a:rPr lang="fa-IR" dirty="0" smtClean="0"/>
              <a:t>تصلب پراکنده ی مغزی خانوادگی در اطفال</a:t>
            </a:r>
            <a:endParaRPr lang="en-US" dirty="0"/>
          </a:p>
        </p:txBody>
      </p:sp>
    </p:spTree>
    <p:extLst>
      <p:ext uri="{BB962C8B-B14F-4D97-AF65-F5344CB8AC3E}">
        <p14:creationId xmlns:p14="http://schemas.microsoft.com/office/powerpoint/2010/main" val="3995460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024744" cy="1143000"/>
          </a:xfrm>
        </p:spPr>
        <p:txBody>
          <a:bodyPr/>
          <a:lstStyle/>
          <a:p>
            <a:r>
              <a:rPr lang="fa-IR" dirty="0" smtClean="0"/>
              <a:t>پومپه(</a:t>
            </a:r>
            <a:r>
              <a:rPr lang="en-US" dirty="0" err="1" smtClean="0"/>
              <a:t>pompe</a:t>
            </a:r>
            <a:r>
              <a:rPr lang="fa-IR" dirty="0" smtClean="0"/>
              <a:t>)</a:t>
            </a:r>
            <a:endParaRPr lang="en-US" dirty="0"/>
          </a:p>
        </p:txBody>
      </p:sp>
      <p:sp>
        <p:nvSpPr>
          <p:cNvPr id="3" name="Content Placeholder 2"/>
          <p:cNvSpPr>
            <a:spLocks noGrp="1"/>
          </p:cNvSpPr>
          <p:nvPr>
            <p:ph idx="1"/>
          </p:nvPr>
        </p:nvSpPr>
        <p:spPr>
          <a:xfrm>
            <a:off x="1447800" y="1828800"/>
            <a:ext cx="6777317" cy="4232429"/>
          </a:xfrm>
        </p:spPr>
        <p:txBody>
          <a:bodyPr>
            <a:normAutofit/>
          </a:bodyPr>
          <a:lstStyle/>
          <a:p>
            <a:r>
              <a:rPr lang="fa-IR" sz="2200" dirty="0" smtClean="0"/>
              <a:t>به راحتی نفس نمیکشد,راه نمیرود یا از پله ها بالا نمیرود</a:t>
            </a:r>
          </a:p>
          <a:p>
            <a:r>
              <a:rPr lang="fa-IR" sz="2200" dirty="0" smtClean="0"/>
              <a:t>در شیرخوارگی شل است یا کنترل عضلانی با تاخیر صورت میگیرد</a:t>
            </a:r>
          </a:p>
          <a:p>
            <a:r>
              <a:rPr lang="fa-IR" sz="2200" dirty="0" smtClean="0"/>
              <a:t>مشکل در ایستادن</a:t>
            </a:r>
          </a:p>
          <a:p>
            <a:r>
              <a:rPr lang="fa-IR" sz="2200" dirty="0" smtClean="0"/>
              <a:t>مشکل در جویدن و بلع غذا</a:t>
            </a:r>
          </a:p>
          <a:p>
            <a:r>
              <a:rPr lang="fa-IR" sz="2200" dirty="0" smtClean="0"/>
              <a:t>اختلال در افزایش وزن و نگه داری وزن</a:t>
            </a:r>
          </a:p>
          <a:p>
            <a:r>
              <a:rPr lang="fa-IR" sz="2200" dirty="0" smtClean="0"/>
              <a:t>نقص در آنزیم تجزیه کننده ی گلیکوژن</a:t>
            </a:r>
          </a:p>
          <a:p>
            <a:endParaRPr lang="fa-IR" sz="2200" dirty="0" smtClean="0"/>
          </a:p>
          <a:p>
            <a:endParaRPr lang="fa-IR" sz="2200" dirty="0" smtClean="0"/>
          </a:p>
        </p:txBody>
      </p:sp>
    </p:spTree>
    <p:extLst>
      <p:ext uri="{BB962C8B-B14F-4D97-AF65-F5344CB8AC3E}">
        <p14:creationId xmlns:p14="http://schemas.microsoft.com/office/powerpoint/2010/main" val="4195397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762000"/>
            <a:ext cx="5202527" cy="30781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29000"/>
            <a:ext cx="2362200" cy="2834640"/>
          </a:xfrm>
          <a:prstGeom prst="rect">
            <a:avLst/>
          </a:prstGeom>
        </p:spPr>
      </p:pic>
    </p:spTree>
    <p:extLst>
      <p:ext uri="{BB962C8B-B14F-4D97-AF65-F5344CB8AC3E}">
        <p14:creationId xmlns:p14="http://schemas.microsoft.com/office/powerpoint/2010/main" val="374112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152400"/>
            <a:ext cx="7024744" cy="1143000"/>
          </a:xfrm>
        </p:spPr>
        <p:txBody>
          <a:bodyPr>
            <a:normAutofit/>
          </a:bodyPr>
          <a:lstStyle/>
          <a:p>
            <a:pPr algn="just" rtl="1"/>
            <a:r>
              <a:rPr lang="en-US" sz="2400" dirty="0" err="1" smtClean="0"/>
              <a:t>xp</a:t>
            </a:r>
            <a:r>
              <a:rPr lang="fa-IR" sz="2400" dirty="0"/>
              <a:t> </a:t>
            </a:r>
            <a:r>
              <a:rPr lang="fa-IR" sz="2400" dirty="0" smtClean="0"/>
              <a:t>گزرودرماپیگمنتوزوم </a:t>
            </a:r>
            <a:r>
              <a:rPr lang="en-US" sz="2400" dirty="0" err="1"/>
              <a:t>Xeroderma</a:t>
            </a:r>
            <a:r>
              <a:rPr lang="en-US" sz="2400" dirty="0"/>
              <a:t> </a:t>
            </a:r>
            <a:r>
              <a:rPr lang="en-US" sz="2400" dirty="0" err="1" smtClean="0"/>
              <a:t>pigmentosum</a:t>
            </a:r>
            <a:r>
              <a:rPr lang="en-US" sz="2400" dirty="0"/>
              <a:t> </a:t>
            </a:r>
          </a:p>
        </p:txBody>
      </p:sp>
      <p:sp>
        <p:nvSpPr>
          <p:cNvPr id="2" name="Content Placeholder 1"/>
          <p:cNvSpPr>
            <a:spLocks noGrp="1"/>
          </p:cNvSpPr>
          <p:nvPr>
            <p:ph idx="1"/>
          </p:nvPr>
        </p:nvSpPr>
        <p:spPr>
          <a:xfrm>
            <a:off x="762000" y="1371600"/>
            <a:ext cx="7772400" cy="4800600"/>
          </a:xfrm>
        </p:spPr>
        <p:txBody>
          <a:bodyPr>
            <a:noAutofit/>
          </a:bodyPr>
          <a:lstStyle/>
          <a:p>
            <a:pPr algn="just" rtl="1"/>
            <a:r>
              <a:rPr lang="fa-IR" sz="2000" dirty="0" smtClean="0"/>
              <a:t>خشکی پوست </a:t>
            </a:r>
          </a:p>
          <a:p>
            <a:pPr algn="just" rtl="1"/>
            <a:r>
              <a:rPr lang="fa-IR" sz="2000" dirty="0" smtClean="0"/>
              <a:t>همراه با رنگدانه‌های قهوه‌ای و زخم روی پوست</a:t>
            </a:r>
          </a:p>
          <a:p>
            <a:pPr algn="just" rtl="1"/>
            <a:r>
              <a:rPr lang="fa-IR" sz="2000" dirty="0" smtClean="0"/>
              <a:t>*خشک‌پوستی </a:t>
            </a:r>
            <a:r>
              <a:rPr lang="fa-IR" sz="2000" dirty="0" smtClean="0"/>
              <a:t>رنگدانه‌ای گروهی از اختلال نادر </a:t>
            </a:r>
            <a:r>
              <a:rPr lang="fa-IR" sz="2000" dirty="0" smtClean="0"/>
              <a:t>توارثی هستند.</a:t>
            </a:r>
            <a:endParaRPr lang="fa-IR" sz="2000" dirty="0" smtClean="0"/>
          </a:p>
          <a:p>
            <a:pPr algn="just" rtl="1"/>
            <a:r>
              <a:rPr lang="fa-IR" sz="2000" dirty="0" smtClean="0"/>
              <a:t>حساسیت شدید پوست به پرتو فرابنفش </a:t>
            </a:r>
            <a:endParaRPr lang="fa-IR" sz="2000" dirty="0"/>
          </a:p>
          <a:p>
            <a:pPr algn="just" rtl="1"/>
            <a:r>
              <a:rPr lang="fa-IR" sz="2000" dirty="0" smtClean="0"/>
              <a:t>بروز مکرر سرطان‌های </a:t>
            </a:r>
            <a:r>
              <a:rPr lang="fa-IR" sz="2000" dirty="0" smtClean="0">
                <a:solidFill>
                  <a:srgbClr val="C00000"/>
                </a:solidFill>
              </a:rPr>
              <a:t>پوستی و چشمی</a:t>
            </a:r>
          </a:p>
          <a:p>
            <a:pPr algn="just" rtl="1"/>
            <a:r>
              <a:rPr lang="fa-IR" sz="2000" dirty="0" smtClean="0"/>
              <a:t>تشخیص بیماری کلینیکی </a:t>
            </a:r>
            <a:r>
              <a:rPr lang="fa-IR" sz="2000" dirty="0" smtClean="0"/>
              <a:t>بوده </a:t>
            </a:r>
            <a:r>
              <a:rPr lang="fa-IR" sz="2000" dirty="0" smtClean="0"/>
              <a:t>و </a:t>
            </a:r>
            <a:r>
              <a:rPr lang="fa-IR" sz="2000" dirty="0"/>
              <a:t>براساس شرح حال حساسیت شدید پوستی به نور خورشید و سرطان پوست </a:t>
            </a:r>
            <a:r>
              <a:rPr lang="fa-IR" sz="2000" dirty="0" smtClean="0"/>
              <a:t>است.</a:t>
            </a:r>
            <a:endParaRPr lang="fa-IR" sz="2000" dirty="0" smtClean="0"/>
          </a:p>
          <a:p>
            <a:pPr marL="68580" indent="0" algn="just" rtl="1">
              <a:buNone/>
            </a:pPr>
            <a:r>
              <a:rPr lang="fa-IR" sz="2000" dirty="0" smtClean="0"/>
              <a:t>     استاد</a:t>
            </a:r>
            <a:r>
              <a:rPr lang="fa-IR" sz="2000" dirty="0" smtClean="0"/>
              <a:t>:</a:t>
            </a:r>
          </a:p>
          <a:p>
            <a:pPr algn="just" rtl="1"/>
            <a:r>
              <a:rPr lang="fa-IR" sz="2000" dirty="0" smtClean="0"/>
              <a:t>نقص آنزیمی لایگیز(</a:t>
            </a:r>
            <a:r>
              <a:rPr lang="fa-IR" sz="2000" dirty="0" smtClean="0">
                <a:solidFill>
                  <a:srgbClr val="C00000"/>
                </a:solidFill>
              </a:rPr>
              <a:t>لیگاز</a:t>
            </a:r>
            <a:r>
              <a:rPr lang="fa-IR" sz="2000" dirty="0" smtClean="0"/>
              <a:t>)</a:t>
            </a:r>
          </a:p>
          <a:p>
            <a:pPr algn="just" rtl="1"/>
            <a:r>
              <a:rPr lang="fa-IR" sz="2000" dirty="0" smtClean="0"/>
              <a:t>مجبور به پوشیدن لباس </a:t>
            </a:r>
            <a:r>
              <a:rPr lang="fa-IR" sz="2000" dirty="0" smtClean="0"/>
              <a:t>های </a:t>
            </a:r>
            <a:r>
              <a:rPr lang="fa-IR" sz="2000" dirty="0" smtClean="0">
                <a:solidFill>
                  <a:srgbClr val="C00000"/>
                </a:solidFill>
              </a:rPr>
              <a:t>آلمینیومی</a:t>
            </a:r>
          </a:p>
          <a:p>
            <a:pPr algn="just" rtl="1"/>
            <a:r>
              <a:rPr lang="fa-IR" sz="2000" dirty="0" smtClean="0"/>
              <a:t>در روز نمیتونن بیان بیرون(</a:t>
            </a:r>
            <a:r>
              <a:rPr lang="en-US" sz="2000" dirty="0" smtClean="0"/>
              <a:t>night life society</a:t>
            </a:r>
            <a:r>
              <a:rPr lang="fa-IR" sz="2000" dirty="0" smtClean="0"/>
              <a:t>) چون لیگاز ندارند و اگه </a:t>
            </a:r>
            <a:r>
              <a:rPr lang="en-US" sz="2000" dirty="0" smtClean="0"/>
              <a:t>DNA</a:t>
            </a:r>
            <a:r>
              <a:rPr lang="fa-IR" sz="2000" dirty="0" smtClean="0"/>
              <a:t> شان پاره شد نمیتوانند آن را به هم وصل کنند</a:t>
            </a:r>
          </a:p>
          <a:p>
            <a:pPr algn="just" rtl="1"/>
            <a:r>
              <a:rPr lang="fa-IR" sz="2000" dirty="0" smtClean="0"/>
              <a:t>سرطان پوست(ملانوما) در آنها رایج است</a:t>
            </a:r>
          </a:p>
        </p:txBody>
      </p:sp>
      <p:sp>
        <p:nvSpPr>
          <p:cNvPr id="5" name="Curved Left Arrow 4"/>
          <p:cNvSpPr/>
          <p:nvPr/>
        </p:nvSpPr>
        <p:spPr>
          <a:xfrm>
            <a:off x="8079759" y="3993818"/>
            <a:ext cx="309918" cy="1583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772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fa-IR" dirty="0" smtClean="0"/>
              <a:t>اتوزوم غالب</a:t>
            </a:r>
            <a:endParaRPr lang="en-US" dirty="0"/>
          </a:p>
        </p:txBody>
      </p:sp>
      <p:sp>
        <p:nvSpPr>
          <p:cNvPr id="5" name="Subtitle 4"/>
          <p:cNvSpPr>
            <a:spLocks noGrp="1"/>
          </p:cNvSpPr>
          <p:nvPr>
            <p:ph type="subTitle" idx="1"/>
          </p:nvPr>
        </p:nvSpPr>
        <p:spPr/>
        <p:txBody>
          <a:bodyPr>
            <a:normAutofit fontScale="85000" lnSpcReduction="10000"/>
          </a:bodyPr>
          <a:lstStyle/>
          <a:p>
            <a:pPr algn="r"/>
            <a:r>
              <a:rPr lang="fa-IR" dirty="0" smtClean="0"/>
              <a:t>اتوزومال دامیننت</a:t>
            </a:r>
          </a:p>
          <a:p>
            <a:pPr algn="r"/>
            <a:r>
              <a:rPr lang="fa-IR" dirty="0" smtClean="0"/>
              <a:t>پدریامادربه تنهایی بیماری راانتقال</a:t>
            </a:r>
          </a:p>
          <a:p>
            <a:pPr algn="r"/>
            <a:r>
              <a:rPr lang="fa-IR" dirty="0" smtClean="0"/>
              <a:t> وراثت عمودی</a:t>
            </a:r>
          </a:p>
          <a:p>
            <a:pPr algn="r"/>
            <a:r>
              <a:rPr lang="fa-IR" dirty="0" smtClean="0"/>
              <a:t>فرد هترو </a:t>
            </a:r>
            <a:r>
              <a:rPr lang="fa-IR" dirty="0" smtClean="0"/>
              <a:t>بی</a:t>
            </a:r>
            <a:r>
              <a:rPr lang="fa-IR" dirty="0"/>
              <a:t>م</a:t>
            </a:r>
            <a:r>
              <a:rPr lang="fa-IR" dirty="0" smtClean="0"/>
              <a:t>اری </a:t>
            </a:r>
            <a:r>
              <a:rPr lang="fa-IR" dirty="0" smtClean="0"/>
              <a:t>را بدون توجه به جنس به نصف فرزندان منتقل میکند</a:t>
            </a:r>
            <a:endParaRPr lang="en-US" dirty="0"/>
          </a:p>
        </p:txBody>
      </p:sp>
    </p:spTree>
    <p:extLst>
      <p:ext uri="{BB962C8B-B14F-4D97-AF65-F5344CB8AC3E}">
        <p14:creationId xmlns:p14="http://schemas.microsoft.com/office/powerpoint/2010/main" val="1404526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29" t="-1" r="15915" b="40375"/>
          <a:stretch/>
        </p:blipFill>
        <p:spPr bwMode="auto">
          <a:xfrm>
            <a:off x="762000" y="304800"/>
            <a:ext cx="7924800" cy="6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326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24744" cy="1143000"/>
          </a:xfrm>
        </p:spPr>
        <p:txBody>
          <a:bodyPr/>
          <a:lstStyle/>
          <a:p>
            <a:pPr algn="just" rtl="1"/>
            <a:r>
              <a:rPr lang="fa-IR" dirty="0"/>
              <a:t>Polydactyly </a:t>
            </a:r>
            <a:r>
              <a:rPr lang="fa-IR" dirty="0" smtClean="0"/>
              <a:t>پلی داکتیلی</a:t>
            </a:r>
            <a:endParaRPr lang="en-US" dirty="0"/>
          </a:p>
        </p:txBody>
      </p:sp>
      <p:sp>
        <p:nvSpPr>
          <p:cNvPr id="3" name="Content Placeholder 2"/>
          <p:cNvSpPr>
            <a:spLocks noGrp="1"/>
          </p:cNvSpPr>
          <p:nvPr>
            <p:ph idx="1"/>
          </p:nvPr>
        </p:nvSpPr>
        <p:spPr>
          <a:xfrm>
            <a:off x="762000" y="1600200"/>
            <a:ext cx="7696200" cy="4800600"/>
          </a:xfrm>
        </p:spPr>
        <p:txBody>
          <a:bodyPr>
            <a:normAutofit fontScale="85000" lnSpcReduction="10000"/>
          </a:bodyPr>
          <a:lstStyle/>
          <a:p>
            <a:pPr algn="just" rtl="1"/>
            <a:r>
              <a:rPr lang="fa-IR" dirty="0" smtClean="0"/>
              <a:t>6 انگشتی یا بیشتر</a:t>
            </a:r>
          </a:p>
          <a:p>
            <a:pPr algn="just" rtl="1"/>
            <a:r>
              <a:rPr lang="fa-IR" b="1" dirty="0" smtClean="0"/>
              <a:t>پُرانگشتی</a:t>
            </a:r>
            <a:r>
              <a:rPr lang="fa-IR" dirty="0" smtClean="0"/>
              <a:t>یا</a:t>
            </a:r>
            <a:r>
              <a:rPr lang="fa-IR" b="1" dirty="0" smtClean="0"/>
              <a:t>پلی‌داکتیلی</a:t>
            </a:r>
          </a:p>
          <a:p>
            <a:pPr algn="just" rtl="1"/>
            <a:r>
              <a:rPr lang="fa-IR" dirty="0" smtClean="0"/>
              <a:t>بیمار </a:t>
            </a:r>
            <a:r>
              <a:rPr lang="fa-IR" dirty="0"/>
              <a:t>بیش از پنج </a:t>
            </a:r>
            <a:r>
              <a:rPr lang="fa-IR" dirty="0" smtClean="0"/>
              <a:t>انگشت </a:t>
            </a:r>
            <a:r>
              <a:rPr lang="fa-IR" dirty="0"/>
              <a:t>در هر دست یا پا دارد</a:t>
            </a:r>
            <a:r>
              <a:rPr lang="fa-IR" dirty="0" smtClean="0"/>
              <a:t>.</a:t>
            </a:r>
          </a:p>
          <a:p>
            <a:pPr algn="just" rtl="1"/>
            <a:r>
              <a:rPr lang="fa-IR" dirty="0" smtClean="0"/>
              <a:t>از </a:t>
            </a:r>
            <a:r>
              <a:rPr lang="fa-IR" dirty="0"/>
              <a:t>شایع ترین بیماری‌های مادرزادی است. به طور میانگین در هر </a:t>
            </a:r>
            <a:r>
              <a:rPr lang="fa-IR" dirty="0">
                <a:solidFill>
                  <a:srgbClr val="C00000"/>
                </a:solidFill>
              </a:rPr>
              <a:t>۵۰۰</a:t>
            </a:r>
            <a:r>
              <a:rPr lang="fa-IR" dirty="0"/>
              <a:t> نوزاد متولد شده٫ </a:t>
            </a:r>
            <a:r>
              <a:rPr lang="fa-IR" dirty="0">
                <a:solidFill>
                  <a:srgbClr val="C00000"/>
                </a:solidFill>
              </a:rPr>
              <a:t>۱</a:t>
            </a:r>
            <a:r>
              <a:rPr lang="fa-IR" dirty="0"/>
              <a:t> نوزاد مبتلا به پلی داکتیلی است. </a:t>
            </a:r>
            <a:endParaRPr lang="fa-IR" dirty="0" smtClean="0"/>
          </a:p>
          <a:p>
            <a:pPr algn="just" rtl="1"/>
            <a:r>
              <a:rPr lang="fa-IR" dirty="0" smtClean="0"/>
              <a:t>به </a:t>
            </a:r>
            <a:r>
              <a:rPr lang="fa-IR" dirty="0"/>
              <a:t>شکل‌های گوناگونی ظاهر </a:t>
            </a:r>
            <a:r>
              <a:rPr lang="fa-IR" dirty="0" smtClean="0"/>
              <a:t>می‌شود. ممکن </a:t>
            </a:r>
            <a:r>
              <a:rPr lang="fa-IR" dirty="0"/>
              <a:t>است این بیماری با دیگر ناهنجاری‌های مادرزادی مانند بیماری‌های قلبی و خونی همراه باشد</a:t>
            </a:r>
            <a:r>
              <a:rPr lang="fa-IR" dirty="0" smtClean="0"/>
              <a:t>.</a:t>
            </a:r>
          </a:p>
          <a:p>
            <a:pPr algn="just" rtl="1"/>
            <a:r>
              <a:rPr lang="fa-IR" dirty="0"/>
              <a:t>در زمان جنینی دست‌ها و پاها به شکل یک پارو </a:t>
            </a:r>
            <a:r>
              <a:rPr lang="fa-IR" dirty="0" smtClean="0"/>
              <a:t>بوده, هنگام </a:t>
            </a:r>
            <a:r>
              <a:rPr lang="fa-IR" dirty="0"/>
              <a:t>به وجود آمدن انگشتان٫شکاف‌هایی در آن ایجاد </a:t>
            </a:r>
            <a:r>
              <a:rPr lang="fa-IR" dirty="0" smtClean="0"/>
              <a:t>می‌شودو </a:t>
            </a:r>
            <a:r>
              <a:rPr lang="fa-IR" dirty="0"/>
              <a:t>انگشتان ساخته می‌شوند</a:t>
            </a:r>
            <a:r>
              <a:rPr lang="fa-IR" dirty="0" smtClean="0"/>
              <a:t>.</a:t>
            </a:r>
          </a:p>
          <a:p>
            <a:pPr algn="just" rtl="1"/>
            <a:r>
              <a:rPr lang="fa-IR" dirty="0"/>
              <a:t>برخی </a:t>
            </a:r>
            <a:r>
              <a:rPr lang="fa-IR" dirty="0" smtClean="0"/>
              <a:t>اوقات </a:t>
            </a:r>
            <a:r>
              <a:rPr lang="fa-IR" dirty="0"/>
              <a:t>شکاف‌ها به درستی ایجاد نمی‌شوند و نتیجه آن به هم چسبیدن انگشتان است که به آن </a:t>
            </a:r>
            <a:r>
              <a:rPr lang="fa-IR" dirty="0" smtClean="0">
                <a:solidFill>
                  <a:srgbClr val="C00000"/>
                </a:solidFill>
              </a:rPr>
              <a:t>سین داکتیلی </a:t>
            </a:r>
            <a:r>
              <a:rPr lang="fa-IR" dirty="0"/>
              <a:t>می‌گویند. </a:t>
            </a:r>
            <a:endParaRPr lang="fa-IR" dirty="0" smtClean="0"/>
          </a:p>
          <a:p>
            <a:pPr algn="just" rtl="1"/>
            <a:r>
              <a:rPr lang="fa-IR" dirty="0" smtClean="0"/>
              <a:t>در </a:t>
            </a:r>
            <a:r>
              <a:rPr lang="fa-IR" dirty="0"/>
              <a:t>بعضی اوقات تعداد شکاف‌ها در هر دست یا در هر پا از چهار تا بیشتر می‌شوند و بیش از پنج انگشت تشکیل می‌شود.</a:t>
            </a:r>
            <a:endParaRPr lang="fa-IR" dirty="0" smtClean="0"/>
          </a:p>
        </p:txBody>
      </p:sp>
    </p:spTree>
    <p:extLst>
      <p:ext uri="{BB962C8B-B14F-4D97-AF65-F5344CB8AC3E}">
        <p14:creationId xmlns:p14="http://schemas.microsoft.com/office/powerpoint/2010/main" val="3613772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درمان</a:t>
            </a:r>
            <a:endParaRPr lang="en-US" dirty="0"/>
          </a:p>
        </p:txBody>
      </p:sp>
      <p:sp>
        <p:nvSpPr>
          <p:cNvPr id="3" name="Content Placeholder 2"/>
          <p:cNvSpPr>
            <a:spLocks noGrp="1"/>
          </p:cNvSpPr>
          <p:nvPr>
            <p:ph idx="1"/>
          </p:nvPr>
        </p:nvSpPr>
        <p:spPr>
          <a:xfrm>
            <a:off x="1043492" y="2323652"/>
            <a:ext cx="7490908" cy="3772348"/>
          </a:xfrm>
        </p:spPr>
        <p:txBody>
          <a:bodyPr>
            <a:normAutofit/>
          </a:bodyPr>
          <a:lstStyle/>
          <a:p>
            <a:pPr algn="just" rtl="1"/>
            <a:r>
              <a:rPr lang="fa-IR" sz="2000" dirty="0"/>
              <a:t>بهترین روش خارج کردن انگشت اضافه٫عمل جراحی توسط پزشک است. </a:t>
            </a:r>
            <a:endParaRPr lang="fa-IR" sz="2000" dirty="0" smtClean="0"/>
          </a:p>
          <a:p>
            <a:pPr algn="just" rtl="1"/>
            <a:r>
              <a:rPr lang="fa-IR" sz="2000" dirty="0" smtClean="0"/>
              <a:t>در </a:t>
            </a:r>
            <a:r>
              <a:rPr lang="fa-IR" sz="2000" dirty="0"/>
              <a:t>صورتی که انگشت اضافه</a:t>
            </a:r>
            <a:r>
              <a:rPr lang="fa-IR" sz="2000" dirty="0">
                <a:solidFill>
                  <a:srgbClr val="C00000"/>
                </a:solidFill>
              </a:rPr>
              <a:t> میان سایر انگشتان </a:t>
            </a:r>
            <a:r>
              <a:rPr lang="fa-IR" sz="2000" dirty="0"/>
              <a:t>باشد بهتر است عمل جراحی در سن </a:t>
            </a:r>
            <a:r>
              <a:rPr lang="fa-IR" sz="2000" dirty="0">
                <a:solidFill>
                  <a:srgbClr val="C00000"/>
                </a:solidFill>
              </a:rPr>
              <a:t>شش ماهگی </a:t>
            </a:r>
            <a:r>
              <a:rPr lang="fa-IR" sz="2000" dirty="0"/>
              <a:t>انجام شود. </a:t>
            </a:r>
            <a:endParaRPr lang="fa-IR" sz="2000" dirty="0" smtClean="0"/>
          </a:p>
          <a:p>
            <a:pPr algn="just" rtl="1"/>
            <a:r>
              <a:rPr lang="fa-IR" sz="2000" dirty="0" smtClean="0"/>
              <a:t>وقتی </a:t>
            </a:r>
            <a:r>
              <a:rPr lang="fa-IR" sz="2000" dirty="0"/>
              <a:t>انگشت اضافه در </a:t>
            </a:r>
            <a:r>
              <a:rPr lang="fa-IR" sz="2000" dirty="0">
                <a:solidFill>
                  <a:srgbClr val="C00000"/>
                </a:solidFill>
              </a:rPr>
              <a:t>کنار انگشت کوچک رو به بیرون </a:t>
            </a:r>
            <a:r>
              <a:rPr lang="fa-IR" sz="2000" dirty="0"/>
              <a:t>قرار داشته باشد بهتر است عمل جراحی در سن </a:t>
            </a:r>
            <a:r>
              <a:rPr lang="fa-IR" sz="2000" dirty="0">
                <a:solidFill>
                  <a:srgbClr val="C00000"/>
                </a:solidFill>
              </a:rPr>
              <a:t>یک سالگی </a:t>
            </a:r>
            <a:r>
              <a:rPr lang="fa-IR" sz="2000" dirty="0"/>
              <a:t>انجام </a:t>
            </a:r>
            <a:r>
              <a:rPr lang="fa-IR" sz="2000" dirty="0" smtClean="0"/>
              <a:t>شود؛</a:t>
            </a:r>
          </a:p>
          <a:p>
            <a:pPr algn="just" rtl="1"/>
            <a:r>
              <a:rPr lang="fa-IR" sz="2000" dirty="0" smtClean="0"/>
              <a:t>وقتی </a:t>
            </a:r>
            <a:r>
              <a:rPr lang="fa-IR" sz="2000" dirty="0"/>
              <a:t>انگشت اضافه در </a:t>
            </a:r>
            <a:r>
              <a:rPr lang="fa-IR" sz="2000" dirty="0">
                <a:solidFill>
                  <a:srgbClr val="C00000"/>
                </a:solidFill>
              </a:rPr>
              <a:t>طرف شست </a:t>
            </a:r>
            <a:r>
              <a:rPr lang="fa-IR" sz="2000" dirty="0"/>
              <a:t>قرار داشته باشد بهترین زمان برای عمل جراحی آن </a:t>
            </a:r>
            <a:r>
              <a:rPr lang="fa-IR" sz="2000" dirty="0">
                <a:solidFill>
                  <a:srgbClr val="C00000"/>
                </a:solidFill>
              </a:rPr>
              <a:t>یک و نیم </a:t>
            </a:r>
            <a:r>
              <a:rPr lang="fa-IR" sz="2000" dirty="0"/>
              <a:t>سالگی است</a:t>
            </a:r>
            <a:r>
              <a:rPr lang="fa-IR" sz="2000" dirty="0" smtClean="0"/>
              <a:t>.</a:t>
            </a:r>
          </a:p>
          <a:p>
            <a:pPr algn="just" rtl="1"/>
            <a:r>
              <a:rPr lang="fa-IR" sz="2000" dirty="0" smtClean="0"/>
              <a:t> </a:t>
            </a:r>
            <a:r>
              <a:rPr lang="fa-IR" sz="2000" dirty="0"/>
              <a:t>در هر صورت عمل جراحی باید </a:t>
            </a:r>
            <a:r>
              <a:rPr lang="fa-IR" sz="2000" dirty="0">
                <a:solidFill>
                  <a:srgbClr val="C00000"/>
                </a:solidFill>
              </a:rPr>
              <a:t>قبل از پنج </a:t>
            </a:r>
            <a:r>
              <a:rPr lang="fa-IR" sz="2000" dirty="0"/>
              <a:t>سالگی انجام شود.</a:t>
            </a:r>
            <a:endParaRPr lang="en-US" sz="2000" dirty="0"/>
          </a:p>
        </p:txBody>
      </p:sp>
    </p:spTree>
    <p:extLst>
      <p:ext uri="{BB962C8B-B14F-4D97-AF65-F5344CB8AC3E}">
        <p14:creationId xmlns:p14="http://schemas.microsoft.com/office/powerpoint/2010/main" val="310236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940" t="-1007" r="10940" b="6623"/>
          <a:stretch/>
        </p:blipFill>
        <p:spPr>
          <a:xfrm>
            <a:off x="5105400" y="966377"/>
            <a:ext cx="3015011" cy="2767423"/>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1990"/>
          <a:stretch/>
        </p:blipFill>
        <p:spPr>
          <a:xfrm>
            <a:off x="2292145" y="3948883"/>
            <a:ext cx="4144822" cy="21163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066800"/>
            <a:ext cx="2667000" cy="2667000"/>
          </a:xfrm>
          <a:prstGeom prst="rect">
            <a:avLst/>
          </a:prstGeom>
        </p:spPr>
      </p:pic>
    </p:spTree>
    <p:extLst>
      <p:ext uri="{BB962C8B-B14F-4D97-AF65-F5344CB8AC3E}">
        <p14:creationId xmlns:p14="http://schemas.microsoft.com/office/powerpoint/2010/main" val="2304833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024744" cy="1143000"/>
          </a:xfrm>
        </p:spPr>
        <p:txBody>
          <a:bodyPr/>
          <a:lstStyle/>
          <a:p>
            <a:pPr algn="r"/>
            <a:r>
              <a:rPr lang="fa-IR" dirty="0" smtClean="0"/>
              <a:t>مارفان</a:t>
            </a:r>
            <a:endParaRPr lang="en-US" dirty="0"/>
          </a:p>
        </p:txBody>
      </p:sp>
      <p:sp>
        <p:nvSpPr>
          <p:cNvPr id="3" name="Content Placeholder 2"/>
          <p:cNvSpPr>
            <a:spLocks noGrp="1"/>
          </p:cNvSpPr>
          <p:nvPr>
            <p:ph idx="1"/>
          </p:nvPr>
        </p:nvSpPr>
        <p:spPr>
          <a:xfrm>
            <a:off x="609600" y="1112293"/>
            <a:ext cx="7924800" cy="5715000"/>
          </a:xfrm>
        </p:spPr>
        <p:txBody>
          <a:bodyPr>
            <a:normAutofit fontScale="70000" lnSpcReduction="20000"/>
          </a:bodyPr>
          <a:lstStyle/>
          <a:p>
            <a:pPr algn="just" rtl="1"/>
            <a:r>
              <a:rPr lang="fa-IR" dirty="0" smtClean="0"/>
              <a:t>مادرزادی</a:t>
            </a:r>
          </a:p>
          <a:p>
            <a:pPr algn="just" rtl="1"/>
            <a:r>
              <a:rPr lang="fa-IR" dirty="0" smtClean="0"/>
              <a:t>اختلالی </a:t>
            </a:r>
            <a:r>
              <a:rPr lang="fa-IR" dirty="0"/>
              <a:t>در تولید بافت همبندی </a:t>
            </a:r>
            <a:r>
              <a:rPr lang="fa-IR" dirty="0" smtClean="0"/>
              <a:t>در نتیجه چسب متصل کننده ی سلول هاضعیف </a:t>
            </a:r>
            <a:r>
              <a:rPr lang="fa-IR" dirty="0"/>
              <a:t>تر از معمول است.</a:t>
            </a:r>
          </a:p>
          <a:p>
            <a:pPr algn="just" rtl="1"/>
            <a:r>
              <a:rPr lang="fa-IR" dirty="0" smtClean="0"/>
              <a:t>از </a:t>
            </a:r>
            <a:r>
              <a:rPr lang="fa-IR" dirty="0"/>
              <a:t>هر 5000 تولد در یک </a:t>
            </a:r>
            <a:r>
              <a:rPr lang="fa-IR" dirty="0" smtClean="0"/>
              <a:t>نفر</a:t>
            </a:r>
          </a:p>
          <a:p>
            <a:pPr algn="just" rtl="1"/>
            <a:r>
              <a:rPr lang="fa-IR" dirty="0" smtClean="0"/>
              <a:t>اختلال </a:t>
            </a:r>
            <a:r>
              <a:rPr lang="fa-IR" dirty="0"/>
              <a:t>در ژنی که بر روی کروموزم 15 قرار دارد، به نام </a:t>
            </a:r>
            <a:r>
              <a:rPr lang="en-US" dirty="0"/>
              <a:t>Fibrillin-1 </a:t>
            </a:r>
            <a:r>
              <a:rPr lang="fa-IR" dirty="0"/>
              <a:t>ایجاد </a:t>
            </a:r>
            <a:endParaRPr lang="fa-IR" dirty="0" smtClean="0"/>
          </a:p>
          <a:p>
            <a:pPr algn="just" rtl="1"/>
            <a:r>
              <a:rPr lang="fa-IR" dirty="0" smtClean="0"/>
              <a:t>این </a:t>
            </a:r>
            <a:r>
              <a:rPr lang="fa-IR" dirty="0"/>
              <a:t>ژن در تولید پروتئین خاصی بنام فیبریلین در بافت همبند بدن نقش مهمی دارد. اختلال در تولید این پروتئین موجب ضعیف شدن بافت همبند میشود </a:t>
            </a:r>
            <a:r>
              <a:rPr lang="fa-IR" dirty="0" smtClean="0"/>
              <a:t> </a:t>
            </a:r>
          </a:p>
          <a:p>
            <a:pPr algn="just" rtl="1"/>
            <a:r>
              <a:rPr lang="fa-IR" dirty="0" smtClean="0"/>
              <a:t>این </a:t>
            </a:r>
            <a:r>
              <a:rPr lang="fa-IR" dirty="0"/>
              <a:t>ضعف بیشتر خود را در سیستم </a:t>
            </a:r>
            <a:r>
              <a:rPr lang="fa-IR" dirty="0">
                <a:solidFill>
                  <a:srgbClr val="C00000"/>
                </a:solidFill>
              </a:rPr>
              <a:t>اسکلتال، قلبی عروقی، چشم و پوست</a:t>
            </a:r>
            <a:r>
              <a:rPr lang="fa-IR" dirty="0"/>
              <a:t> نشان میدهد.</a:t>
            </a:r>
          </a:p>
          <a:p>
            <a:pPr algn="just" rtl="1"/>
            <a:r>
              <a:rPr lang="fa-IR" dirty="0"/>
              <a:t>در 75 درصد موارد </a:t>
            </a:r>
            <a:r>
              <a:rPr lang="fa-IR" dirty="0" smtClean="0"/>
              <a:t>انتقال </a:t>
            </a:r>
            <a:r>
              <a:rPr lang="fa-IR" dirty="0"/>
              <a:t>فامیلی دارد. </a:t>
            </a:r>
            <a:endParaRPr lang="fa-IR" dirty="0" smtClean="0"/>
          </a:p>
          <a:p>
            <a:pPr algn="just" rtl="1"/>
            <a:r>
              <a:rPr lang="fa-IR" dirty="0" smtClean="0"/>
              <a:t>اغلب </a:t>
            </a:r>
            <a:r>
              <a:rPr lang="fa-IR" dirty="0"/>
              <a:t>(ولی نه همیشه) بسیار بلند قد تر از همسالان خود هستند. </a:t>
            </a:r>
            <a:endParaRPr lang="fa-IR" dirty="0" smtClean="0"/>
          </a:p>
          <a:p>
            <a:pPr algn="just" rtl="1"/>
            <a:r>
              <a:rPr lang="fa-IR" dirty="0" smtClean="0"/>
              <a:t>بدنی </a:t>
            </a:r>
            <a:r>
              <a:rPr lang="fa-IR" dirty="0"/>
              <a:t>لاغر و کشیده با دست ها و پاهای دراز دارند. انگشتان دست و پای آنها لاغر و کشیده اند. بلند بودن انگشتان را آراکنوداکتیلی </a:t>
            </a:r>
            <a:r>
              <a:rPr lang="en-US" dirty="0" err="1">
                <a:solidFill>
                  <a:srgbClr val="C00000"/>
                </a:solidFill>
              </a:rPr>
              <a:t>Arachnodactyly</a:t>
            </a:r>
            <a:r>
              <a:rPr lang="en-US" dirty="0">
                <a:solidFill>
                  <a:srgbClr val="C00000"/>
                </a:solidFill>
              </a:rPr>
              <a:t> </a:t>
            </a:r>
            <a:r>
              <a:rPr lang="fa-IR" dirty="0" smtClean="0"/>
              <a:t> یا </a:t>
            </a:r>
            <a:r>
              <a:rPr lang="fa-IR" dirty="0"/>
              <a:t>انگشتان شبیه عنکبوت مینامند</a:t>
            </a:r>
          </a:p>
          <a:p>
            <a:pPr algn="just" rtl="1"/>
            <a:r>
              <a:rPr lang="fa-IR" dirty="0" smtClean="0"/>
              <a:t>مفاصل </a:t>
            </a:r>
            <a:r>
              <a:rPr lang="fa-IR" dirty="0" smtClean="0"/>
              <a:t>شل </a:t>
            </a:r>
            <a:r>
              <a:rPr lang="fa-IR" dirty="0"/>
              <a:t>و بسیار قابل </a:t>
            </a:r>
            <a:r>
              <a:rPr lang="fa-IR" dirty="0" smtClean="0"/>
              <a:t>انعطاف</a:t>
            </a:r>
            <a:endParaRPr lang="fa-IR" dirty="0"/>
          </a:p>
          <a:p>
            <a:pPr algn="just" rtl="1"/>
            <a:r>
              <a:rPr lang="fa-IR" dirty="0" smtClean="0"/>
              <a:t>نزدیک </a:t>
            </a:r>
            <a:r>
              <a:rPr lang="fa-IR" dirty="0"/>
              <a:t>بینی و دیگر اختلالات </a:t>
            </a:r>
            <a:r>
              <a:rPr lang="fa-IR" dirty="0" smtClean="0"/>
              <a:t>چشمی دارند</a:t>
            </a:r>
            <a:endParaRPr lang="fa-IR" dirty="0"/>
          </a:p>
          <a:p>
            <a:pPr algn="just" rtl="1"/>
            <a:r>
              <a:rPr lang="fa-IR" dirty="0"/>
              <a:t>صورتی باریک و کشیده، چشمان گود، فک کوچک، سقف دهان با قوس زیاد و دندان های نامنظم دارند.</a:t>
            </a:r>
          </a:p>
          <a:p>
            <a:pPr algn="just" rtl="1"/>
            <a:r>
              <a:rPr lang="fa-IR" dirty="0"/>
              <a:t>جلوی قفسه </a:t>
            </a:r>
            <a:r>
              <a:rPr lang="fa-IR" dirty="0" smtClean="0"/>
              <a:t>سینه به </a:t>
            </a:r>
            <a:r>
              <a:rPr lang="fa-IR" dirty="0"/>
              <a:t>داخل یا بیرون برآمده میشود</a:t>
            </a:r>
          </a:p>
          <a:p>
            <a:pPr algn="just" rtl="1"/>
            <a:r>
              <a:rPr lang="fa-IR" dirty="0" smtClean="0"/>
              <a:t>کف پای صاف</a:t>
            </a:r>
            <a:endParaRPr lang="fa-IR" dirty="0"/>
          </a:p>
          <a:p>
            <a:pPr algn="just" rtl="1"/>
            <a:r>
              <a:rPr lang="fa-IR" dirty="0"/>
              <a:t>دچار </a:t>
            </a:r>
            <a:r>
              <a:rPr lang="fa-IR" dirty="0">
                <a:hlinkClick r:id="rId2"/>
              </a:rPr>
              <a:t>اسکولیوز</a:t>
            </a:r>
            <a:r>
              <a:rPr lang="fa-IR" dirty="0"/>
              <a:t> یا انحراف جانبی ستون مهره هستند</a:t>
            </a:r>
          </a:p>
          <a:p>
            <a:pPr algn="just" rtl="1"/>
            <a:r>
              <a:rPr lang="fa-IR" dirty="0"/>
              <a:t>مشکلاتی در یادگیری دارند</a:t>
            </a:r>
          </a:p>
          <a:p>
            <a:pPr algn="just" rtl="1"/>
            <a:endParaRPr lang="fa-IR" dirty="0" smtClean="0"/>
          </a:p>
        </p:txBody>
      </p:sp>
    </p:spTree>
    <p:extLst>
      <p:ext uri="{BB962C8B-B14F-4D97-AF65-F5344CB8AC3E}">
        <p14:creationId xmlns:p14="http://schemas.microsoft.com/office/powerpoint/2010/main" val="318275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609600"/>
            <a:ext cx="6245876" cy="5777437"/>
          </a:xfrm>
        </p:spPr>
      </p:pic>
    </p:spTree>
    <p:extLst>
      <p:ext uri="{BB962C8B-B14F-4D97-AF65-F5344CB8AC3E}">
        <p14:creationId xmlns:p14="http://schemas.microsoft.com/office/powerpoint/2010/main" val="914851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838200"/>
            <a:ext cx="3276600" cy="5105400"/>
          </a:xfrm>
        </p:spPr>
      </p:pic>
      <p:sp>
        <p:nvSpPr>
          <p:cNvPr id="4" name="Title 3"/>
          <p:cNvSpPr>
            <a:spLocks noGrp="1"/>
          </p:cNvSpPr>
          <p:nvPr>
            <p:ph type="title"/>
          </p:nvPr>
        </p:nvSpPr>
        <p:spPr/>
        <p:txBody>
          <a:bodyPr/>
          <a:lstStyle/>
          <a:p>
            <a:pPr algn="r"/>
            <a:r>
              <a:rPr lang="fa-IR" dirty="0" smtClean="0"/>
              <a:t>آبراهام لینکلن</a:t>
            </a:r>
            <a:endParaRPr lang="en-US" dirty="0"/>
          </a:p>
        </p:txBody>
      </p:sp>
      <p:sp>
        <p:nvSpPr>
          <p:cNvPr id="6" name="Text Placeholder 5"/>
          <p:cNvSpPr>
            <a:spLocks noGrp="1"/>
          </p:cNvSpPr>
          <p:nvPr>
            <p:ph type="body" sz="half" idx="2"/>
          </p:nvPr>
        </p:nvSpPr>
        <p:spPr>
          <a:xfrm>
            <a:off x="4736592" y="4136994"/>
            <a:ext cx="3298784" cy="1730406"/>
          </a:xfrm>
        </p:spPr>
        <p:txBody>
          <a:bodyPr>
            <a:normAutofit fontScale="85000" lnSpcReduction="20000"/>
          </a:bodyPr>
          <a:lstStyle/>
          <a:p>
            <a:pPr algn="just" rtl="1"/>
            <a:r>
              <a:rPr lang="fa-IR" dirty="0" smtClean="0"/>
              <a:t>(استاد)</a:t>
            </a:r>
          </a:p>
          <a:p>
            <a:pPr algn="just" rtl="1"/>
            <a:r>
              <a:rPr lang="fa-IR" dirty="0" smtClean="0"/>
              <a:t>قد </a:t>
            </a:r>
            <a:r>
              <a:rPr lang="fa-IR" dirty="0" smtClean="0"/>
              <a:t>بلند عنکبوتی</a:t>
            </a:r>
          </a:p>
          <a:p>
            <a:pPr algn="just" rtl="1"/>
            <a:r>
              <a:rPr lang="fa-IR" dirty="0" smtClean="0"/>
              <a:t>چشمان لوچ</a:t>
            </a:r>
          </a:p>
          <a:p>
            <a:pPr algn="just" rtl="1"/>
            <a:r>
              <a:rPr lang="fa-IR" dirty="0" smtClean="0"/>
              <a:t>سر دراز کله خربزه ای</a:t>
            </a:r>
          </a:p>
          <a:p>
            <a:pPr algn="just" rtl="1"/>
            <a:r>
              <a:rPr lang="fa-IR" dirty="0" smtClean="0"/>
              <a:t>انگشتان آراکتوداکتیلی</a:t>
            </a:r>
          </a:p>
          <a:p>
            <a:pPr algn="just" rtl="1"/>
            <a:r>
              <a:rPr lang="fa-IR" dirty="0" smtClean="0"/>
              <a:t>چون هتروزایگوت بود 59 سال عمر کرد</a:t>
            </a:r>
          </a:p>
          <a:p>
            <a:pPr algn="just" rtl="1"/>
            <a:r>
              <a:rPr lang="fa-IR" dirty="0" smtClean="0"/>
              <a:t>اما اگر همو بود نارسایی قلبی هم داشت و حدود 2-3 سالگی فوت میکردَ</a:t>
            </a:r>
            <a:endParaRPr lang="en-US" dirty="0"/>
          </a:p>
        </p:txBody>
      </p:sp>
    </p:spTree>
    <p:extLst>
      <p:ext uri="{BB962C8B-B14F-4D97-AF65-F5344CB8AC3E}">
        <p14:creationId xmlns:p14="http://schemas.microsoft.com/office/powerpoint/2010/main" val="3488568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413"/>
            <a:ext cx="7024744" cy="575187"/>
          </a:xfrm>
        </p:spPr>
        <p:txBody>
          <a:bodyPr>
            <a:normAutofit fontScale="90000"/>
          </a:bodyPr>
          <a:lstStyle/>
          <a:p>
            <a:pPr algn="r"/>
            <a:r>
              <a:rPr lang="fa-IR" dirty="0" smtClean="0"/>
              <a:t>سندرم آپرت کروزون</a:t>
            </a:r>
            <a:endParaRPr lang="en-US" dirty="0"/>
          </a:p>
        </p:txBody>
      </p:sp>
      <p:sp>
        <p:nvSpPr>
          <p:cNvPr id="3" name="Content Placeholder 2"/>
          <p:cNvSpPr>
            <a:spLocks noGrp="1"/>
          </p:cNvSpPr>
          <p:nvPr>
            <p:ph idx="1"/>
          </p:nvPr>
        </p:nvSpPr>
        <p:spPr>
          <a:xfrm>
            <a:off x="685800" y="533400"/>
            <a:ext cx="7848600" cy="5562600"/>
          </a:xfrm>
        </p:spPr>
        <p:txBody>
          <a:bodyPr>
            <a:noAutofit/>
          </a:bodyPr>
          <a:lstStyle/>
          <a:p>
            <a:pPr algn="just" rtl="1"/>
            <a:r>
              <a:rPr lang="fa-IR" sz="1600" dirty="0" smtClean="0"/>
              <a:t>ناهماهنگی </a:t>
            </a:r>
            <a:r>
              <a:rPr lang="fa-IR" sz="1600" dirty="0"/>
              <a:t>ژنتيكي صورت – جمجمه و اعضا بدن است. </a:t>
            </a:r>
            <a:endParaRPr lang="fa-IR" sz="1600" dirty="0" smtClean="0"/>
          </a:p>
          <a:p>
            <a:pPr algn="just" rtl="1"/>
            <a:r>
              <a:rPr lang="fa-IR" sz="1600" dirty="0"/>
              <a:t>ن</a:t>
            </a:r>
            <a:r>
              <a:rPr lang="fa-IR" sz="1600" dirty="0" smtClean="0"/>
              <a:t>قص </a:t>
            </a:r>
            <a:r>
              <a:rPr lang="fa-IR" sz="1600" dirty="0"/>
              <a:t>مادرزادی بر روي كروموزوم 10 بوجود می </a:t>
            </a:r>
            <a:r>
              <a:rPr lang="fa-IR" sz="1600" dirty="0" smtClean="0"/>
              <a:t>آید.معمولاً </a:t>
            </a:r>
            <a:r>
              <a:rPr lang="fa-IR" sz="1600" dirty="0"/>
              <a:t>سابقه </a:t>
            </a:r>
            <a:r>
              <a:rPr lang="fa-IR" sz="1600" dirty="0" smtClean="0"/>
              <a:t>خانوادگي وجود </a:t>
            </a:r>
            <a:r>
              <a:rPr lang="fa-IR" sz="1600" dirty="0"/>
              <a:t>ندارد. </a:t>
            </a:r>
            <a:endParaRPr lang="fa-IR" sz="1600" dirty="0" smtClean="0"/>
          </a:p>
          <a:p>
            <a:pPr algn="just" rtl="1"/>
            <a:r>
              <a:rPr lang="fa-IR" sz="1600" dirty="0" smtClean="0"/>
              <a:t>جمجمه </a:t>
            </a:r>
            <a:r>
              <a:rPr lang="fa-IR" sz="1600" dirty="0"/>
              <a:t>به طور طبیعی از یک سری استخوانهای مسطح تشکیل شده است که آنها در مفاصلی که درز نامیده می شوند، به یکدیگر قفل می شوند. این درزها به جمجمه اجازه می دهند که با رشد مغز بزرگ </a:t>
            </a:r>
            <a:r>
              <a:rPr lang="fa-IR" sz="1600" dirty="0" smtClean="0"/>
              <a:t>شوند.درکودکان </a:t>
            </a:r>
            <a:r>
              <a:rPr lang="fa-IR" sz="1600" dirty="0"/>
              <a:t>دچار سندرم آپرت این استخوانها پیش از تولد به یکدیگر جوش می خورند. </a:t>
            </a:r>
            <a:endParaRPr lang="fa-IR" sz="1600" dirty="0" smtClean="0"/>
          </a:p>
          <a:p>
            <a:pPr algn="just" rtl="1"/>
            <a:r>
              <a:rPr lang="fa-IR" sz="1600" dirty="0" smtClean="0"/>
              <a:t>ترتیبی </a:t>
            </a:r>
            <a:r>
              <a:rPr lang="fa-IR" sz="1600" dirty="0"/>
              <a:t>که این درزها به هم می پیوندند در اینکه جمجمه چگونه تغییر شکل پیدا می کند، موثر است. </a:t>
            </a:r>
            <a:endParaRPr lang="fa-IR" sz="1600" dirty="0" smtClean="0"/>
          </a:p>
          <a:p>
            <a:pPr algn="just" rtl="1"/>
            <a:r>
              <a:rPr lang="fa-IR" sz="1600" dirty="0" smtClean="0"/>
              <a:t>این </a:t>
            </a:r>
            <a:r>
              <a:rPr lang="fa-IR" sz="1600" dirty="0"/>
              <a:t>تغییر شکل جمجمه در هر کودک دارای سندرم آپرت متفاوت است</a:t>
            </a:r>
            <a:r>
              <a:rPr lang="fa-IR" sz="1600" dirty="0" smtClean="0"/>
              <a:t>.</a:t>
            </a:r>
          </a:p>
          <a:p>
            <a:pPr algn="just" rtl="1"/>
            <a:r>
              <a:rPr lang="fa-IR" sz="1600" dirty="0" smtClean="0"/>
              <a:t>كودكان </a:t>
            </a:r>
            <a:r>
              <a:rPr lang="fa-IR" sz="1600" dirty="0"/>
              <a:t>متولد شده </a:t>
            </a:r>
            <a:r>
              <a:rPr lang="fa-IR" sz="1600" dirty="0" smtClean="0"/>
              <a:t>به </a:t>
            </a:r>
            <a:r>
              <a:rPr lang="fa-IR" sz="1600" dirty="0"/>
              <a:t>علت نقص هاي مشهود در صورت و اعضاي بدن </a:t>
            </a:r>
            <a:r>
              <a:rPr lang="fa-IR" sz="1600" dirty="0" smtClean="0"/>
              <a:t>براحتي قابل شناسايي.</a:t>
            </a:r>
          </a:p>
          <a:p>
            <a:pPr algn="just" rtl="1"/>
            <a:r>
              <a:rPr lang="fa-IR" sz="1600" dirty="0" smtClean="0"/>
              <a:t> هيپوپلازي </a:t>
            </a:r>
            <a:r>
              <a:rPr lang="fa-IR" sz="1600" dirty="0"/>
              <a:t>استخوانهاي ميان صورت: استخوان هاي ميان صورت بخوبي رشد نكرده اند و اين در حالي است كه فك پايين و پيشاني رشد طبيعي خود را دارند و اين امر سبب مي گردد كه صورت </a:t>
            </a:r>
            <a:r>
              <a:rPr lang="fa-IR" sz="1600" dirty="0">
                <a:solidFill>
                  <a:srgbClr val="C00000"/>
                </a:solidFill>
              </a:rPr>
              <a:t>مقعر</a:t>
            </a:r>
            <a:r>
              <a:rPr lang="fa-IR" sz="1600" dirty="0"/>
              <a:t> به نظر برسد. </a:t>
            </a:r>
            <a:endParaRPr lang="fa-IR" sz="1600" dirty="0" smtClean="0"/>
          </a:p>
          <a:p>
            <a:pPr algn="just" rtl="1"/>
            <a:r>
              <a:rPr lang="fa-IR" sz="1600" dirty="0" smtClean="0"/>
              <a:t>لبه </a:t>
            </a:r>
            <a:r>
              <a:rPr lang="fa-IR" sz="1600" dirty="0"/>
              <a:t>بيني فرو رفته و پوزه مانند است. </a:t>
            </a:r>
            <a:endParaRPr lang="fa-IR" sz="1600" dirty="0" smtClean="0"/>
          </a:p>
          <a:p>
            <a:pPr algn="just" rtl="1"/>
            <a:r>
              <a:rPr lang="fa-IR" sz="1600" dirty="0" smtClean="0"/>
              <a:t>فاصله </a:t>
            </a:r>
            <a:r>
              <a:rPr lang="fa-IR" sz="1600" dirty="0"/>
              <a:t>چشم ها از هم زياد </a:t>
            </a:r>
            <a:r>
              <a:rPr lang="fa-IR" sz="1600" dirty="0" smtClean="0"/>
              <a:t>واغلب </a:t>
            </a:r>
            <a:r>
              <a:rPr lang="fa-IR" sz="1600" dirty="0"/>
              <a:t>بر آمده بنظر مي </a:t>
            </a:r>
            <a:r>
              <a:rPr lang="fa-IR" sz="1600" dirty="0" smtClean="0"/>
              <a:t>رسد</a:t>
            </a:r>
            <a:r>
              <a:rPr lang="fa-IR" sz="1600" dirty="0" smtClean="0">
                <a:solidFill>
                  <a:schemeClr val="tx1"/>
                </a:solidFill>
              </a:rPr>
              <a:t> (</a:t>
            </a:r>
            <a:r>
              <a:rPr lang="fa-IR" sz="1600" dirty="0" smtClean="0">
                <a:solidFill>
                  <a:srgbClr val="C00000"/>
                </a:solidFill>
              </a:rPr>
              <a:t>اگزوفتالمي</a:t>
            </a:r>
            <a:r>
              <a:rPr lang="fa-IR" sz="1600" dirty="0" smtClean="0">
                <a:solidFill>
                  <a:schemeClr val="tx1"/>
                </a:solidFill>
              </a:rPr>
              <a:t>)</a:t>
            </a:r>
            <a:r>
              <a:rPr lang="fa-IR" sz="1600" dirty="0" smtClean="0"/>
              <a:t>.</a:t>
            </a:r>
          </a:p>
          <a:p>
            <a:pPr algn="just" rtl="1"/>
            <a:r>
              <a:rPr lang="fa-IR" sz="1600" dirty="0" smtClean="0"/>
              <a:t>پيوستگي انگشت:دومين وسومين وچهارمين وحتي </a:t>
            </a:r>
            <a:r>
              <a:rPr lang="fa-IR" sz="1600" dirty="0"/>
              <a:t>پنجمين انگشت دست به هم </a:t>
            </a:r>
            <a:r>
              <a:rPr lang="fa-IR" sz="1600" dirty="0" smtClean="0"/>
              <a:t>چسبيده.</a:t>
            </a:r>
          </a:p>
          <a:p>
            <a:pPr algn="just" rtl="1"/>
            <a:r>
              <a:rPr lang="fa-IR" sz="1600" dirty="0" smtClean="0"/>
              <a:t>چسبندگي </a:t>
            </a:r>
            <a:r>
              <a:rPr lang="fa-IR" sz="1600" dirty="0"/>
              <a:t>نخاعي </a:t>
            </a:r>
            <a:r>
              <a:rPr lang="fa-IR" sz="1600" dirty="0" smtClean="0"/>
              <a:t>–گردني:در68درصدازكودكان مبتلابرخي ازاستخوانهاي </a:t>
            </a:r>
            <a:r>
              <a:rPr lang="fa-IR" sz="1600" dirty="0"/>
              <a:t>گردن به هم </a:t>
            </a:r>
            <a:r>
              <a:rPr lang="fa-IR" sz="1600" dirty="0" smtClean="0"/>
              <a:t>چسبيده</a:t>
            </a:r>
          </a:p>
          <a:p>
            <a:pPr algn="just" rtl="1"/>
            <a:r>
              <a:rPr lang="fa-IR" sz="1600" dirty="0" smtClean="0"/>
              <a:t>سین </a:t>
            </a:r>
            <a:r>
              <a:rPr lang="fa-IR" sz="1600" dirty="0"/>
              <a:t>داکتیلی( چسبیدن انگشت ها به هم) شدید انگشتان ( از </a:t>
            </a:r>
            <a:r>
              <a:rPr lang="fa-IR" sz="1600" dirty="0" smtClean="0"/>
              <a:t>جمله </a:t>
            </a:r>
            <a:r>
              <a:rPr lang="fa-IR" sz="1600" dirty="0"/>
              <a:t>اتصال شست) دیده می شود. </a:t>
            </a:r>
            <a:endParaRPr lang="fa-IR" sz="1600" dirty="0" smtClean="0"/>
          </a:p>
          <a:p>
            <a:pPr algn="just" rtl="1"/>
            <a:r>
              <a:rPr lang="fa-IR" sz="1600" dirty="0" smtClean="0"/>
              <a:t>اکثر </a:t>
            </a:r>
            <a:r>
              <a:rPr lang="fa-IR" sz="1600" dirty="0"/>
              <a:t>بیماران دارای ناتوانی ذهنی و افزایش فشار درون جمجمه ای هستند.</a:t>
            </a:r>
            <a:endParaRPr lang="en-US" sz="1600" dirty="0"/>
          </a:p>
        </p:txBody>
      </p:sp>
    </p:spTree>
    <p:extLst>
      <p:ext uri="{BB962C8B-B14F-4D97-AF65-F5344CB8AC3E}">
        <p14:creationId xmlns:p14="http://schemas.microsoft.com/office/powerpoint/2010/main" val="1601408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(استاد)</a:t>
            </a:r>
            <a:endParaRPr lang="en-US" dirty="0"/>
          </a:p>
        </p:txBody>
      </p:sp>
      <p:sp>
        <p:nvSpPr>
          <p:cNvPr id="3" name="Content Placeholder 2"/>
          <p:cNvSpPr>
            <a:spLocks noGrp="1"/>
          </p:cNvSpPr>
          <p:nvPr>
            <p:ph idx="1"/>
          </p:nvPr>
        </p:nvSpPr>
        <p:spPr/>
        <p:txBody>
          <a:bodyPr/>
          <a:lstStyle/>
          <a:p>
            <a:pPr algn="just" rtl="1"/>
            <a:r>
              <a:rPr lang="fa-IR" dirty="0" smtClean="0"/>
              <a:t>چشمان بیرون زده</a:t>
            </a:r>
          </a:p>
          <a:p>
            <a:pPr algn="just" rtl="1"/>
            <a:r>
              <a:rPr lang="fa-IR" dirty="0" smtClean="0"/>
              <a:t>لب پایین معمولا جلوآمده</a:t>
            </a:r>
          </a:p>
          <a:p>
            <a:pPr algn="just" rtl="1"/>
            <a:r>
              <a:rPr lang="fa-IR" dirty="0" smtClean="0"/>
              <a:t>پشت سر صاف</a:t>
            </a:r>
          </a:p>
          <a:p>
            <a:pPr algn="just" rtl="1"/>
            <a:r>
              <a:rPr lang="fa-IR" dirty="0" smtClean="0"/>
              <a:t>دندان ها مثل مرغ طوطی به هم ریخته</a:t>
            </a:r>
          </a:p>
          <a:p>
            <a:pPr algn="just" rtl="1"/>
            <a:endParaRPr lang="en-US" dirty="0"/>
          </a:p>
        </p:txBody>
      </p:sp>
    </p:spTree>
    <p:extLst>
      <p:ext uri="{BB962C8B-B14F-4D97-AF65-F5344CB8AC3E}">
        <p14:creationId xmlns:p14="http://schemas.microsoft.com/office/powerpoint/2010/main" val="119323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225291" cy="468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905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7348451" cy="3962400"/>
          </a:xfrm>
        </p:spPr>
      </p:pic>
    </p:spTree>
    <p:extLst>
      <p:ext uri="{BB962C8B-B14F-4D97-AF65-F5344CB8AC3E}">
        <p14:creationId xmlns:p14="http://schemas.microsoft.com/office/powerpoint/2010/main" val="2766083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066800"/>
            <a:ext cx="7767999" cy="4985643"/>
          </a:xfrm>
        </p:spPr>
      </p:pic>
    </p:spTree>
    <p:extLst>
      <p:ext uri="{BB962C8B-B14F-4D97-AF65-F5344CB8AC3E}">
        <p14:creationId xmlns:p14="http://schemas.microsoft.com/office/powerpoint/2010/main" val="1787562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24744" cy="1143000"/>
          </a:xfrm>
        </p:spPr>
        <p:txBody>
          <a:bodyPr/>
          <a:lstStyle/>
          <a:p>
            <a:pPr algn="r"/>
            <a:r>
              <a:rPr lang="fa-IR" dirty="0" smtClean="0"/>
              <a:t>آکندروپلازی</a:t>
            </a:r>
            <a:endParaRPr lang="en-US" dirty="0"/>
          </a:p>
        </p:txBody>
      </p:sp>
      <p:sp>
        <p:nvSpPr>
          <p:cNvPr id="3" name="Content Placeholder 2"/>
          <p:cNvSpPr>
            <a:spLocks noGrp="1"/>
          </p:cNvSpPr>
          <p:nvPr>
            <p:ph idx="1"/>
          </p:nvPr>
        </p:nvSpPr>
        <p:spPr>
          <a:xfrm>
            <a:off x="838200" y="1447800"/>
            <a:ext cx="7620000" cy="4876800"/>
          </a:xfrm>
        </p:spPr>
        <p:txBody>
          <a:bodyPr>
            <a:normAutofit fontScale="85000" lnSpcReduction="10000"/>
          </a:bodyPr>
          <a:lstStyle/>
          <a:p>
            <a:pPr algn="just" rtl="1"/>
            <a:r>
              <a:rPr lang="fa-IR" dirty="0" smtClean="0"/>
              <a:t>به </a:t>
            </a:r>
            <a:r>
              <a:rPr lang="fa-IR" dirty="0"/>
              <a:t>عنوان یکی از علل اصلی </a:t>
            </a:r>
            <a:r>
              <a:rPr lang="fa-IR" dirty="0">
                <a:hlinkClick r:id="rId2" tooltip="بیماری کوتولگی"/>
              </a:rPr>
              <a:t>بیماری کوتولگی</a:t>
            </a:r>
            <a:r>
              <a:rPr lang="fa-IR" dirty="0"/>
              <a:t> به‌شمار می‌آید. </a:t>
            </a:r>
            <a:endParaRPr lang="fa-IR" dirty="0" smtClean="0"/>
          </a:p>
          <a:p>
            <a:pPr algn="just" rtl="1"/>
            <a:r>
              <a:rPr lang="fa-IR" dirty="0" smtClean="0"/>
              <a:t>در </a:t>
            </a:r>
            <a:r>
              <a:rPr lang="fa-IR" dirty="0"/>
              <a:t>این اختلال، </a:t>
            </a:r>
            <a:r>
              <a:rPr lang="fa-IR" dirty="0" smtClean="0"/>
              <a:t>پروتیین </a:t>
            </a:r>
            <a:r>
              <a:rPr lang="fa-IR" dirty="0"/>
              <a:t>FGFR-3 یا </a:t>
            </a:r>
            <a:r>
              <a:rPr lang="fa-IR" dirty="0" smtClean="0"/>
              <a:t>گیرنده </a:t>
            </a:r>
            <a:r>
              <a:rPr lang="fa-IR" dirty="0">
                <a:hlinkClick r:id="rId3" tooltip="اف‌جی‌اف (صفحه وجود ندارد)"/>
              </a:rPr>
              <a:t>اف‌جی‌اف</a:t>
            </a:r>
            <a:r>
              <a:rPr lang="fa-IR" dirty="0"/>
              <a:t> (FGF)، که در </a:t>
            </a:r>
            <a:r>
              <a:rPr lang="fa-IR" dirty="0" smtClean="0">
                <a:solidFill>
                  <a:srgbClr val="C00000"/>
                </a:solidFill>
              </a:rPr>
              <a:t>غضروف استخوان‌ها </a:t>
            </a:r>
            <a:r>
              <a:rPr lang="fa-IR" dirty="0"/>
              <a:t>نقش دارد، </a:t>
            </a:r>
            <a:r>
              <a:rPr lang="fa-IR" dirty="0" smtClean="0"/>
              <a:t>جهش </a:t>
            </a:r>
            <a:r>
              <a:rPr lang="fa-IR" dirty="0"/>
              <a:t>یافته است. </a:t>
            </a:r>
            <a:endParaRPr lang="fa-IR" dirty="0" smtClean="0"/>
          </a:p>
          <a:p>
            <a:pPr algn="just" rtl="1"/>
            <a:r>
              <a:rPr lang="fa-IR" dirty="0" smtClean="0"/>
              <a:t>افراد </a:t>
            </a:r>
            <a:r>
              <a:rPr lang="fa-IR" dirty="0"/>
              <a:t>دچار این اختلال قدی کوتاه دارند و در سن بلوغ قد ایشان از </a:t>
            </a:r>
            <a:r>
              <a:rPr lang="fa-IR" dirty="0">
                <a:solidFill>
                  <a:srgbClr val="C00000"/>
                </a:solidFill>
              </a:rPr>
              <a:t>۱٫۲ </a:t>
            </a:r>
            <a:r>
              <a:rPr lang="fa-IR" dirty="0"/>
              <a:t>متر بیشتر نمی‌شود. </a:t>
            </a:r>
            <a:endParaRPr lang="fa-IR" dirty="0" smtClean="0"/>
          </a:p>
          <a:p>
            <a:pPr algn="just" rtl="1"/>
            <a:r>
              <a:rPr lang="fa-IR" dirty="0" smtClean="0"/>
              <a:t>سن </a:t>
            </a:r>
            <a:r>
              <a:rPr lang="fa-IR" dirty="0"/>
              <a:t>بالای</a:t>
            </a:r>
            <a:r>
              <a:rPr lang="fa-IR" dirty="0">
                <a:solidFill>
                  <a:srgbClr val="C00000"/>
                </a:solidFill>
              </a:rPr>
              <a:t> پدر </a:t>
            </a:r>
            <a:r>
              <a:rPr lang="fa-IR" dirty="0"/>
              <a:t>از عوامل مهم آن است . </a:t>
            </a:r>
            <a:endParaRPr lang="fa-IR" dirty="0" smtClean="0"/>
          </a:p>
          <a:p>
            <a:pPr algn="just" rtl="1"/>
            <a:r>
              <a:rPr lang="fa-IR" dirty="0" smtClean="0"/>
              <a:t>در </a:t>
            </a:r>
            <a:r>
              <a:rPr lang="fa-IR" dirty="0"/>
              <a:t>حالت </a:t>
            </a:r>
            <a:r>
              <a:rPr lang="fa-IR" dirty="0">
                <a:solidFill>
                  <a:srgbClr val="C00000"/>
                </a:solidFill>
              </a:rPr>
              <a:t>هموزیگوت</a:t>
            </a:r>
            <a:r>
              <a:rPr lang="fa-IR" u="sng" dirty="0">
                <a:solidFill>
                  <a:srgbClr val="C00000"/>
                </a:solidFill>
              </a:rPr>
              <a:t> کشنده </a:t>
            </a:r>
            <a:r>
              <a:rPr lang="fa-IR" dirty="0"/>
              <a:t>و در حالت هتروزیگوت نفوذ کامل دارد .</a:t>
            </a:r>
          </a:p>
          <a:p>
            <a:pPr marL="68580" indent="0" algn="just" rtl="1">
              <a:buNone/>
            </a:pPr>
            <a:r>
              <a:rPr lang="fa-IR" dirty="0" smtClean="0">
                <a:solidFill>
                  <a:schemeClr val="tx1">
                    <a:lumMod val="85000"/>
                    <a:lumOff val="15000"/>
                  </a:schemeClr>
                </a:solidFill>
              </a:rPr>
              <a:t>علائم:</a:t>
            </a:r>
          </a:p>
          <a:p>
            <a:pPr algn="just" rtl="1"/>
            <a:r>
              <a:rPr lang="fa-IR" dirty="0" smtClean="0">
                <a:solidFill>
                  <a:schemeClr val="tx1">
                    <a:lumMod val="85000"/>
                    <a:lumOff val="15000"/>
                  </a:schemeClr>
                </a:solidFill>
              </a:rPr>
              <a:t>کوتولگی </a:t>
            </a:r>
            <a:r>
              <a:rPr lang="fa-IR" dirty="0"/>
              <a:t>و همچنین برجستگی پیشانی ، تنگی مجرای نخاع ، سربزرگ ، براکی </a:t>
            </a:r>
            <a:r>
              <a:rPr lang="fa-IR" dirty="0" smtClean="0"/>
              <a:t>داکتیلی</a:t>
            </a:r>
            <a:endParaRPr lang="en-US" dirty="0" smtClean="0"/>
          </a:p>
          <a:p>
            <a:pPr algn="just" rtl="1"/>
            <a:r>
              <a:rPr lang="fa-IR" dirty="0" smtClean="0"/>
              <a:t>تنها 20 درصد آنها به علت کوتاهی قد والدین کوتاه هستند اما 80 درصد علت وضعیتشان ژنی و به علت دراز بودن بیش از حد ژن است</a:t>
            </a:r>
          </a:p>
          <a:p>
            <a:pPr algn="just" rtl="1"/>
            <a:r>
              <a:rPr lang="fa-IR" dirty="0" smtClean="0">
                <a:effectLst/>
              </a:rPr>
              <a:t>(کلا اگر برای یک مورد سندرم در یک خانواده بیش از دو مورد ببینیم میفهمیم سندرم مرد نظر برای آن  خانواده ارثی بوده)</a:t>
            </a:r>
            <a:endParaRPr lang="fa-IR" dirty="0">
              <a:effectLst/>
            </a:endParaRPr>
          </a:p>
        </p:txBody>
      </p:sp>
    </p:spTree>
    <p:extLst>
      <p:ext uri="{BB962C8B-B14F-4D97-AF65-F5344CB8AC3E}">
        <p14:creationId xmlns:p14="http://schemas.microsoft.com/office/powerpoint/2010/main" val="428865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7234147" cy="4149725"/>
          </a:xfrm>
        </p:spPr>
      </p:pic>
    </p:spTree>
    <p:extLst>
      <p:ext uri="{BB962C8B-B14F-4D97-AF65-F5344CB8AC3E}">
        <p14:creationId xmlns:p14="http://schemas.microsoft.com/office/powerpoint/2010/main" val="1637974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190349" cy="4226805"/>
          </a:xfrm>
        </p:spPr>
      </p:pic>
    </p:spTree>
    <p:extLst>
      <p:ext uri="{BB962C8B-B14F-4D97-AF65-F5344CB8AC3E}">
        <p14:creationId xmlns:p14="http://schemas.microsoft.com/office/powerpoint/2010/main" val="2572051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24744" cy="1143000"/>
          </a:xfrm>
        </p:spPr>
        <p:txBody>
          <a:bodyPr/>
          <a:lstStyle/>
          <a:p>
            <a:pPr algn="just" rtl="1"/>
            <a:r>
              <a:rPr lang="fa-IR" dirty="0" smtClean="0"/>
              <a:t>واردنبرگ</a:t>
            </a:r>
            <a:r>
              <a:rPr lang="en-US" dirty="0" err="1" smtClean="0"/>
              <a:t>waardenburg</a:t>
            </a:r>
            <a:endParaRPr lang="en-US" dirty="0"/>
          </a:p>
        </p:txBody>
      </p:sp>
      <p:sp>
        <p:nvSpPr>
          <p:cNvPr id="3" name="Content Placeholder 2"/>
          <p:cNvSpPr>
            <a:spLocks noGrp="1"/>
          </p:cNvSpPr>
          <p:nvPr>
            <p:ph idx="1"/>
          </p:nvPr>
        </p:nvSpPr>
        <p:spPr>
          <a:xfrm>
            <a:off x="838200" y="1447800"/>
            <a:ext cx="7543800" cy="4724400"/>
          </a:xfrm>
        </p:spPr>
        <p:txBody>
          <a:bodyPr/>
          <a:lstStyle/>
          <a:p>
            <a:pPr algn="just" rtl="1"/>
            <a:r>
              <a:rPr lang="fa-IR" dirty="0" smtClean="0"/>
              <a:t>چشمان دورنگ</a:t>
            </a:r>
          </a:p>
          <a:p>
            <a:pPr algn="just" rtl="1"/>
            <a:r>
              <a:rPr lang="fa-IR" dirty="0" smtClean="0"/>
              <a:t>معمولا همراه با کاکل سفید</a:t>
            </a:r>
          </a:p>
          <a:p>
            <a:pPr algn="just"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71736"/>
            <a:ext cx="4335511" cy="34718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111" y="2471735"/>
            <a:ext cx="2308789" cy="3471863"/>
          </a:xfrm>
          <a:prstGeom prst="rect">
            <a:avLst/>
          </a:prstGeom>
        </p:spPr>
      </p:pic>
    </p:spTree>
    <p:extLst>
      <p:ext uri="{BB962C8B-B14F-4D97-AF65-F5344CB8AC3E}">
        <p14:creationId xmlns:p14="http://schemas.microsoft.com/office/powerpoint/2010/main" val="3892801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1066800" y="1752600"/>
            <a:ext cx="7109908" cy="4537229"/>
          </a:xfrm>
        </p:spPr>
        <p:txBody>
          <a:bodyPr>
            <a:normAutofit/>
          </a:bodyPr>
          <a:lstStyle/>
          <a:p>
            <a:pPr algn="just" rtl="1"/>
            <a:r>
              <a:rPr lang="fa-IR" sz="2000" dirty="0" smtClean="0"/>
              <a:t>معمولا کری یه طرفه شدید یا خفیف</a:t>
            </a:r>
          </a:p>
          <a:p>
            <a:pPr algn="just" rtl="1"/>
            <a:r>
              <a:rPr lang="fa-IR" sz="2000" dirty="0" smtClean="0"/>
              <a:t>زاویه ی گوشه ی چشم کاملا دوار(افراد معمولی:30 درجه)</a:t>
            </a:r>
          </a:p>
          <a:p>
            <a:pPr algn="just" rtl="1"/>
            <a:r>
              <a:rPr lang="en-US" sz="2000" dirty="0" smtClean="0"/>
              <a:t>Patch</a:t>
            </a:r>
            <a:r>
              <a:rPr lang="fa-IR" sz="2000" dirty="0" smtClean="0"/>
              <a:t> هایی به شکل </a:t>
            </a:r>
            <a:r>
              <a:rPr lang="en-US" sz="2000" dirty="0" err="1" smtClean="0"/>
              <a:t>buterfly</a:t>
            </a:r>
            <a:r>
              <a:rPr lang="fa-IR" sz="2000" dirty="0" smtClean="0"/>
              <a:t> روی پوست(حاصل از بین رفتن رنگدانه های پوست)</a:t>
            </a:r>
          </a:p>
          <a:p>
            <a:pPr algn="just" rtl="1"/>
            <a:r>
              <a:rPr lang="fa-IR" sz="2000" dirty="0" smtClean="0"/>
              <a:t>نیزال بریج(بینی سرسره ای)</a:t>
            </a:r>
          </a:p>
          <a:p>
            <a:pPr algn="just" rtl="1"/>
            <a:r>
              <a:rPr lang="fa-IR" sz="2000" dirty="0" smtClean="0"/>
              <a:t>هایپرتالوریسم(فاصله ی زیاد بین چشم ها)</a:t>
            </a:r>
          </a:p>
        </p:txBody>
      </p:sp>
    </p:spTree>
    <p:extLst>
      <p:ext uri="{BB962C8B-B14F-4D97-AF65-F5344CB8AC3E}">
        <p14:creationId xmlns:p14="http://schemas.microsoft.com/office/powerpoint/2010/main" val="1318280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89" y="76200"/>
            <a:ext cx="7024744" cy="1143000"/>
          </a:xfrm>
        </p:spPr>
        <p:txBody>
          <a:bodyPr/>
          <a:lstStyle/>
          <a:p>
            <a:r>
              <a:rPr lang="fa-IR" dirty="0" smtClean="0"/>
              <a:t> </a:t>
            </a:r>
            <a:r>
              <a:rPr lang="en-US" dirty="0" smtClean="0"/>
              <a:t>butterfly patch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407" y="1445378"/>
            <a:ext cx="3563993" cy="47268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990" y="1600200"/>
            <a:ext cx="3155386" cy="4191000"/>
          </a:xfrm>
          <a:prstGeom prst="rect">
            <a:avLst/>
          </a:prstGeom>
        </p:spPr>
      </p:pic>
    </p:spTree>
    <p:extLst>
      <p:ext uri="{BB962C8B-B14F-4D97-AF65-F5344CB8AC3E}">
        <p14:creationId xmlns:p14="http://schemas.microsoft.com/office/powerpoint/2010/main" val="2174872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24744" cy="1143000"/>
          </a:xfrm>
        </p:spPr>
        <p:txBody>
          <a:bodyPr>
            <a:normAutofit fontScale="90000"/>
          </a:bodyPr>
          <a:lstStyle/>
          <a:p>
            <a:pPr marL="571500" indent="-571500">
              <a:buFont typeface="Arial" pitchFamily="34" charset="0"/>
              <a:buChar char="•"/>
            </a:pPr>
            <a:r>
              <a:rPr lang="en-US" dirty="0" smtClean="0"/>
              <a:t>Nasal bridge</a:t>
            </a:r>
            <a:br>
              <a:rPr lang="en-US" dirty="0" smtClean="0"/>
            </a:br>
            <a:r>
              <a:rPr lang="en-US" dirty="0" smtClean="0"/>
              <a:t>hyper </a:t>
            </a:r>
            <a:r>
              <a:rPr lang="en-US" dirty="0" err="1" smtClean="0"/>
              <a:t>telorism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999" y="838200"/>
            <a:ext cx="3549107" cy="5105400"/>
          </a:xfrm>
        </p:spPr>
      </p:pic>
    </p:spTree>
    <p:extLst>
      <p:ext uri="{BB962C8B-B14F-4D97-AF65-F5344CB8AC3E}">
        <p14:creationId xmlns:p14="http://schemas.microsoft.com/office/powerpoint/2010/main" val="3632356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fa-IR" dirty="0" smtClean="0"/>
              <a:t>دختر آلندلون:)</a:t>
            </a:r>
            <a:endParaRPr lang="en-US" dirty="0"/>
          </a:p>
        </p:txBody>
      </p:sp>
      <p:sp>
        <p:nvSpPr>
          <p:cNvPr id="3" name="Subtitle 2"/>
          <p:cNvSpPr>
            <a:spLocks noGrp="1"/>
          </p:cNvSpPr>
          <p:nvPr>
            <p:ph type="subTitle" idx="1"/>
          </p:nvPr>
        </p:nvSpPr>
        <p:spPr/>
        <p:txBody>
          <a:bodyPr/>
          <a:lstStyle/>
          <a:p>
            <a:r>
              <a:rPr lang="fa-IR"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371600"/>
            <a:ext cx="3810000" cy="4692445"/>
          </a:xfrm>
          <a:prstGeom prst="rect">
            <a:avLst/>
          </a:prstGeom>
        </p:spPr>
      </p:pic>
    </p:spTree>
    <p:extLst>
      <p:ext uri="{BB962C8B-B14F-4D97-AF65-F5344CB8AC3E}">
        <p14:creationId xmlns:p14="http://schemas.microsoft.com/office/powerpoint/2010/main" val="418026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52400"/>
            <a:ext cx="7024744" cy="1143000"/>
          </a:xfrm>
        </p:spPr>
        <p:txBody>
          <a:bodyPr>
            <a:normAutofit/>
          </a:bodyPr>
          <a:lstStyle/>
          <a:p>
            <a:pPr algn="just" rtl="1"/>
            <a:r>
              <a:rPr lang="fa-IR" sz="2400" dirty="0" smtClean="0"/>
              <a:t>تای ساکس</a:t>
            </a:r>
            <a:r>
              <a:rPr lang="en-US" sz="2400" dirty="0"/>
              <a:t> </a:t>
            </a:r>
            <a:r>
              <a:rPr lang="en-US" sz="2400" dirty="0" err="1"/>
              <a:t>Tay</a:t>
            </a:r>
            <a:r>
              <a:rPr lang="en-US" sz="2400" dirty="0"/>
              <a:t>-Sachs disease</a:t>
            </a:r>
          </a:p>
        </p:txBody>
      </p:sp>
      <p:sp>
        <p:nvSpPr>
          <p:cNvPr id="2" name="Content Placeholder 1"/>
          <p:cNvSpPr>
            <a:spLocks noGrp="1"/>
          </p:cNvSpPr>
          <p:nvPr>
            <p:ph idx="1"/>
          </p:nvPr>
        </p:nvSpPr>
        <p:spPr>
          <a:xfrm>
            <a:off x="838200" y="1447800"/>
            <a:ext cx="7696200" cy="5105400"/>
          </a:xfrm>
        </p:spPr>
        <p:txBody>
          <a:bodyPr>
            <a:normAutofit/>
          </a:bodyPr>
          <a:lstStyle/>
          <a:p>
            <a:pPr algn="just" rtl="1"/>
            <a:r>
              <a:rPr lang="fa-IR" sz="2000" dirty="0" smtClean="0"/>
              <a:t>یکی </a:t>
            </a:r>
            <a:r>
              <a:rPr lang="fa-IR" sz="2000" dirty="0"/>
              <a:t>از مهمترین آنزیم </a:t>
            </a:r>
            <a:r>
              <a:rPr lang="fa-IR" sz="2000" dirty="0" smtClean="0"/>
              <a:t>ها به </a:t>
            </a:r>
            <a:r>
              <a:rPr lang="fa-IR" sz="2000" dirty="0"/>
              <a:t>نام </a:t>
            </a:r>
            <a:r>
              <a:rPr lang="fa-IR" sz="2000" dirty="0">
                <a:solidFill>
                  <a:srgbClr val="C00000"/>
                </a:solidFill>
              </a:rPr>
              <a:t>هگزوز </a:t>
            </a:r>
            <a:r>
              <a:rPr lang="fa-IR" sz="2000" dirty="0" smtClean="0">
                <a:solidFill>
                  <a:srgbClr val="C00000"/>
                </a:solidFill>
              </a:rPr>
              <a:t>آمینیداز آ </a:t>
            </a:r>
            <a:r>
              <a:rPr lang="fa-IR" sz="2000" dirty="0" smtClean="0">
                <a:solidFill>
                  <a:schemeClr val="tx1"/>
                </a:solidFill>
              </a:rPr>
              <a:t>یا</a:t>
            </a:r>
            <a:r>
              <a:rPr lang="fa-IR" sz="2000" dirty="0" smtClean="0">
                <a:solidFill>
                  <a:srgbClr val="C00000"/>
                </a:solidFill>
              </a:rPr>
              <a:t> هگز </a:t>
            </a:r>
            <a:r>
              <a:rPr lang="fa-IR" sz="2000" dirty="0">
                <a:solidFill>
                  <a:srgbClr val="C00000"/>
                </a:solidFill>
              </a:rPr>
              <a:t>آ </a:t>
            </a:r>
            <a:r>
              <a:rPr lang="en-US" sz="2000" dirty="0" err="1" smtClean="0">
                <a:solidFill>
                  <a:srgbClr val="C00000"/>
                </a:solidFill>
              </a:rPr>
              <a:t>Hexosaminidase</a:t>
            </a:r>
            <a:r>
              <a:rPr lang="en-US" sz="2000" dirty="0" smtClean="0">
                <a:solidFill>
                  <a:srgbClr val="C00000"/>
                </a:solidFill>
              </a:rPr>
              <a:t> A</a:t>
            </a:r>
            <a:r>
              <a:rPr lang="fa-IR" sz="2000" dirty="0" smtClean="0"/>
              <a:t>وجود </a:t>
            </a:r>
            <a:r>
              <a:rPr lang="fa-IR" sz="2000" dirty="0"/>
              <a:t>ندارد</a:t>
            </a:r>
            <a:r>
              <a:rPr lang="fa-IR" sz="2000" dirty="0" smtClean="0"/>
              <a:t>.</a:t>
            </a:r>
          </a:p>
          <a:p>
            <a:pPr algn="just" rtl="1"/>
            <a:r>
              <a:rPr lang="fa-IR" sz="2000" dirty="0" smtClean="0"/>
              <a:t>وقتی </a:t>
            </a:r>
            <a:r>
              <a:rPr lang="fa-IR" sz="2000" dirty="0"/>
              <a:t>پروتئین های چرب در مغز انباشته می شوند، به </a:t>
            </a:r>
            <a:r>
              <a:rPr lang="fa-IR" sz="2000" dirty="0">
                <a:solidFill>
                  <a:srgbClr val="C00000"/>
                </a:solidFill>
              </a:rPr>
              <a:t>بینایی، شنوایی و رشد حرکتی و ذهنی </a:t>
            </a:r>
            <a:r>
              <a:rPr lang="fa-IR" sz="2000" dirty="0">
                <a:solidFill>
                  <a:schemeClr val="tx1"/>
                </a:solidFill>
              </a:rPr>
              <a:t>کودک</a:t>
            </a:r>
            <a:r>
              <a:rPr lang="fa-IR" sz="2000" dirty="0">
                <a:solidFill>
                  <a:srgbClr val="C00000"/>
                </a:solidFill>
              </a:rPr>
              <a:t> </a:t>
            </a:r>
            <a:r>
              <a:rPr lang="fa-IR" sz="2000" dirty="0" smtClean="0"/>
              <a:t>آسیب میزنند.</a:t>
            </a:r>
          </a:p>
          <a:p>
            <a:pPr algn="just" rtl="1"/>
            <a:r>
              <a:rPr lang="fa-IR" sz="2000" u="sng" dirty="0" smtClean="0"/>
              <a:t>فقط </a:t>
            </a:r>
            <a:r>
              <a:rPr lang="fa-IR" sz="2000" dirty="0"/>
              <a:t>از طریق ارث بردن است که کودک به این بیماری مبتلا می شود</a:t>
            </a:r>
            <a:r>
              <a:rPr lang="fa-IR" sz="2000" dirty="0" smtClean="0"/>
              <a:t>.</a:t>
            </a:r>
          </a:p>
          <a:p>
            <a:pPr algn="just" rtl="1"/>
            <a:r>
              <a:rPr lang="fa-IR" sz="2000" dirty="0" smtClean="0"/>
              <a:t>در </a:t>
            </a:r>
            <a:r>
              <a:rPr lang="fa-IR" sz="2000" dirty="0"/>
              <a:t>میان گروه های قومی و نژادی خاصی </a:t>
            </a:r>
            <a:r>
              <a:rPr lang="fa-IR" sz="2000" dirty="0" smtClean="0"/>
              <a:t>مثل </a:t>
            </a:r>
            <a:r>
              <a:rPr lang="fa-IR" sz="2000" dirty="0">
                <a:solidFill>
                  <a:srgbClr val="C00000"/>
                </a:solidFill>
              </a:rPr>
              <a:t>یهودیان اشکنازی</a:t>
            </a:r>
            <a:r>
              <a:rPr lang="fa-IR" sz="2000" dirty="0"/>
              <a:t>، نسبتاً شایع </a:t>
            </a:r>
            <a:r>
              <a:rPr lang="fa-IR" sz="2000" dirty="0" smtClean="0"/>
              <a:t> </a:t>
            </a:r>
          </a:p>
          <a:p>
            <a:pPr algn="just" rtl="1"/>
            <a:r>
              <a:rPr lang="fa-IR" sz="2000" dirty="0" smtClean="0"/>
              <a:t>می توان قبل از تولد نوزاد آن را شناسایی کرد, زوج هایی که ریسک داشتن ژن این را دارند، باید آزمایش </a:t>
            </a:r>
            <a:r>
              <a:rPr lang="fa-IR" sz="2000" dirty="0" smtClean="0">
                <a:solidFill>
                  <a:srgbClr val="C00000"/>
                </a:solidFill>
              </a:rPr>
              <a:t>خون</a:t>
            </a:r>
            <a:r>
              <a:rPr lang="fa-IR" sz="2000" dirty="0" smtClean="0"/>
              <a:t> بدهند تا متوجه </a:t>
            </a:r>
            <a:r>
              <a:rPr lang="fa-IR" sz="2000" dirty="0" smtClean="0">
                <a:solidFill>
                  <a:schemeClr val="tx1">
                    <a:lumMod val="95000"/>
                    <a:lumOff val="5000"/>
                  </a:schemeClr>
                </a:solidFill>
              </a:rPr>
              <a:t>شوند</a:t>
            </a:r>
            <a:r>
              <a:rPr lang="fa-IR" sz="2000" dirty="0" smtClean="0"/>
              <a:t> که آیا فرزند آنها این بیماری را خواهد داشت یا خیر.</a:t>
            </a:r>
          </a:p>
          <a:p>
            <a:pPr algn="just" rtl="1"/>
            <a:r>
              <a:rPr lang="fa-IR" sz="2000" dirty="0" smtClean="0"/>
              <a:t>پزشک میتواند این بیماری را با </a:t>
            </a:r>
            <a:r>
              <a:rPr lang="fa-IR" sz="2000" dirty="0">
                <a:solidFill>
                  <a:srgbClr val="C00000"/>
                </a:solidFill>
              </a:rPr>
              <a:t>معاینه فیزیکی </a:t>
            </a:r>
            <a:r>
              <a:rPr lang="fa-IR" sz="2000" dirty="0" smtClean="0"/>
              <a:t>و </a:t>
            </a:r>
            <a:r>
              <a:rPr lang="fa-IR" sz="2000" dirty="0"/>
              <a:t>از روی مشکلات </a:t>
            </a:r>
            <a:r>
              <a:rPr lang="fa-IR" sz="2000" dirty="0">
                <a:solidFill>
                  <a:srgbClr val="C00000"/>
                </a:solidFill>
              </a:rPr>
              <a:t>بینایی، </a:t>
            </a:r>
            <a:r>
              <a:rPr lang="fa-IR" sz="2000" dirty="0" smtClean="0">
                <a:solidFill>
                  <a:srgbClr val="C00000"/>
                </a:solidFill>
              </a:rPr>
              <a:t>شنوایی </a:t>
            </a:r>
            <a:r>
              <a:rPr lang="fa-IR" sz="2000" dirty="0">
                <a:solidFill>
                  <a:srgbClr val="C00000"/>
                </a:solidFill>
              </a:rPr>
              <a:t>و حرکتی</a:t>
            </a:r>
            <a:r>
              <a:rPr lang="fa-IR" sz="2000" dirty="0" smtClean="0"/>
              <a:t> هم چنین آزمایش </a:t>
            </a:r>
            <a:r>
              <a:rPr lang="fa-IR" sz="2000" dirty="0"/>
              <a:t>خون </a:t>
            </a:r>
            <a:r>
              <a:rPr lang="fa-IR" sz="2000" dirty="0" smtClean="0"/>
              <a:t>تشخیص دهد.</a:t>
            </a:r>
            <a:endParaRPr lang="en-US" sz="2000" dirty="0" smtClean="0"/>
          </a:p>
          <a:p>
            <a:pPr algn="just" rtl="1"/>
            <a:r>
              <a:rPr lang="fa-IR" sz="2000" dirty="0" smtClean="0"/>
              <a:t>پشت پلک هاشون: </a:t>
            </a:r>
            <a:r>
              <a:rPr lang="en-US" sz="2000" dirty="0" smtClean="0"/>
              <a:t>cherry </a:t>
            </a:r>
            <a:r>
              <a:rPr lang="en-US" sz="2000" dirty="0" smtClean="0"/>
              <a:t>spot</a:t>
            </a:r>
            <a:r>
              <a:rPr lang="fa-IR" sz="1100" dirty="0" smtClean="0"/>
              <a:t>(قابل توجه من هر چی گشتم این علامت رو براش توی اینترنت پیدا نکردم و دلیل آوردنش اینجا فقط حرف استاده :دی )</a:t>
            </a:r>
            <a:endParaRPr lang="en-US" sz="1100" dirty="0" smtClean="0"/>
          </a:p>
          <a:p>
            <a:pPr algn="just" rtl="1"/>
            <a:endParaRPr lang="en-US" sz="2000" dirty="0"/>
          </a:p>
        </p:txBody>
      </p:sp>
    </p:spTree>
    <p:extLst>
      <p:ext uri="{BB962C8B-B14F-4D97-AF65-F5344CB8AC3E}">
        <p14:creationId xmlns:p14="http://schemas.microsoft.com/office/powerpoint/2010/main" val="2183887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024744" cy="1143000"/>
          </a:xfrm>
        </p:spPr>
        <p:txBody>
          <a:bodyPr>
            <a:normAutofit fontScale="90000"/>
          </a:bodyPr>
          <a:lstStyle/>
          <a:p>
            <a:pPr algn="just" rtl="1"/>
            <a:r>
              <a:rPr lang="fa-IR" dirty="0" smtClean="0"/>
              <a:t>نوروفیبروماتوز</a:t>
            </a:r>
            <a:r>
              <a:rPr lang="fa-IR" dirty="0"/>
              <a:t> Neurofibromatosis</a:t>
            </a:r>
            <a:endParaRPr lang="en-US" dirty="0"/>
          </a:p>
        </p:txBody>
      </p:sp>
      <p:sp>
        <p:nvSpPr>
          <p:cNvPr id="3" name="Content Placeholder 2"/>
          <p:cNvSpPr>
            <a:spLocks noGrp="1"/>
          </p:cNvSpPr>
          <p:nvPr>
            <p:ph idx="1"/>
          </p:nvPr>
        </p:nvSpPr>
        <p:spPr>
          <a:xfrm>
            <a:off x="762000" y="1295400"/>
            <a:ext cx="7696200" cy="5029200"/>
          </a:xfrm>
        </p:spPr>
        <p:txBody>
          <a:bodyPr/>
          <a:lstStyle/>
          <a:p>
            <a:pPr rtl="1"/>
            <a:r>
              <a:rPr lang="fa-IR" dirty="0" smtClean="0"/>
              <a:t>اعصاب </a:t>
            </a:r>
            <a:r>
              <a:rPr lang="fa-IR" dirty="0"/>
              <a:t>و پوست را گرفتار می‌کند. </a:t>
            </a:r>
            <a:endParaRPr lang="fa-IR" dirty="0" smtClean="0"/>
          </a:p>
          <a:p>
            <a:pPr rtl="1"/>
            <a:r>
              <a:rPr lang="fa-IR" dirty="0" smtClean="0"/>
              <a:t>دراین </a:t>
            </a:r>
            <a:r>
              <a:rPr lang="fa-IR" dirty="0"/>
              <a:t>بیماری </a:t>
            </a:r>
            <a:r>
              <a:rPr lang="fa-IR" dirty="0" smtClean="0"/>
              <a:t>تومورهای خوش خیم غیرسرطانی </a:t>
            </a:r>
            <a:r>
              <a:rPr lang="fa-IR" dirty="0" smtClean="0"/>
              <a:t>درمسیر </a:t>
            </a:r>
            <a:r>
              <a:rPr lang="fa-IR" dirty="0"/>
              <a:t>اعصاب رشد </a:t>
            </a:r>
            <a:r>
              <a:rPr lang="fa-IR" dirty="0" smtClean="0"/>
              <a:t>می‌کنند,این </a:t>
            </a:r>
            <a:r>
              <a:rPr lang="fa-IR" dirty="0"/>
              <a:t>رشد موجب </a:t>
            </a:r>
            <a:r>
              <a:rPr lang="fa-IR" dirty="0" smtClean="0"/>
              <a:t>بروزمشکلاتی </a:t>
            </a:r>
            <a:r>
              <a:rPr lang="fa-IR" dirty="0" smtClean="0"/>
              <a:t>در </a:t>
            </a:r>
            <a:r>
              <a:rPr lang="fa-IR" dirty="0" smtClean="0">
                <a:solidFill>
                  <a:srgbClr val="C00000"/>
                </a:solidFill>
              </a:rPr>
              <a:t>پوست و استخوانها </a:t>
            </a:r>
            <a:r>
              <a:rPr lang="fa-IR" dirty="0" smtClean="0"/>
              <a:t>می‌شود</a:t>
            </a:r>
            <a:r>
              <a:rPr lang="fa-IR" dirty="0" smtClean="0"/>
              <a:t>.</a:t>
            </a:r>
          </a:p>
          <a:p>
            <a:pPr rtl="1"/>
            <a:r>
              <a:rPr lang="fa-IR" dirty="0"/>
              <a:t>ژن منتقل کننده آن غالب با نفوذ صددرصد است یعنی نیمی از فرزندان فرد </a:t>
            </a:r>
            <a:r>
              <a:rPr lang="fa-IR" dirty="0" smtClean="0"/>
              <a:t>مبتلا،به </a:t>
            </a:r>
            <a:r>
              <a:rPr lang="fa-IR" dirty="0"/>
              <a:t>این بیماری دچار می‌شوند. با این وجود در </a:t>
            </a:r>
            <a:r>
              <a:rPr lang="fa-IR" dirty="0">
                <a:solidFill>
                  <a:srgbClr val="C00000"/>
                </a:solidFill>
              </a:rPr>
              <a:t>۵۰-۳۰</a:t>
            </a:r>
            <a:r>
              <a:rPr lang="fa-IR" dirty="0"/>
              <a:t> درصد موارد این بیماری </a:t>
            </a:r>
            <a:r>
              <a:rPr lang="fa-IR" dirty="0">
                <a:solidFill>
                  <a:srgbClr val="C00000"/>
                </a:solidFill>
              </a:rPr>
              <a:t>هیچ سابقه‌ای </a:t>
            </a:r>
            <a:r>
              <a:rPr lang="fa-IR" dirty="0"/>
              <a:t>در خانواده و فامیل بیمار وجود ندارد. در این موارد بیماری به علت </a:t>
            </a:r>
            <a:r>
              <a:rPr lang="fa-IR" u="sng" dirty="0">
                <a:solidFill>
                  <a:srgbClr val="C00000"/>
                </a:solidFill>
              </a:rPr>
              <a:t>جهش در ژن خود فرد</a:t>
            </a:r>
            <a:r>
              <a:rPr lang="fa-IR" dirty="0">
                <a:solidFill>
                  <a:srgbClr val="C00000"/>
                </a:solidFill>
              </a:rPr>
              <a:t> </a:t>
            </a:r>
            <a:r>
              <a:rPr lang="fa-IR" dirty="0"/>
              <a:t>بوجود آمده و ربطی به والدین </a:t>
            </a:r>
            <a:r>
              <a:rPr lang="fa-IR" dirty="0" smtClean="0"/>
              <a:t>ندارد.</a:t>
            </a:r>
          </a:p>
          <a:p>
            <a:pPr rtl="1"/>
            <a:endParaRPr lang="en-US" dirty="0"/>
          </a:p>
        </p:txBody>
      </p:sp>
    </p:spTree>
    <p:extLst>
      <p:ext uri="{BB962C8B-B14F-4D97-AF65-F5344CB8AC3E}">
        <p14:creationId xmlns:p14="http://schemas.microsoft.com/office/powerpoint/2010/main" val="3276727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762000" y="685800"/>
            <a:ext cx="7696200" cy="5943600"/>
          </a:xfrm>
        </p:spPr>
        <p:txBody>
          <a:bodyPr>
            <a:normAutofit fontScale="77500" lnSpcReduction="20000"/>
          </a:bodyPr>
          <a:lstStyle/>
          <a:p>
            <a:pPr algn="just" rtl="1"/>
            <a:r>
              <a:rPr lang="fa-IR" dirty="0"/>
              <a:t>خصوصیات اصلی نوروفیبروماتوز تیپ </a:t>
            </a:r>
            <a:r>
              <a:rPr lang="fa-IR" dirty="0" smtClean="0"/>
              <a:t>یک </a:t>
            </a:r>
            <a:r>
              <a:rPr lang="fa-IR" dirty="0" smtClean="0">
                <a:solidFill>
                  <a:srgbClr val="C00000"/>
                </a:solidFill>
              </a:rPr>
              <a:t>لکه‌های </a:t>
            </a:r>
            <a:r>
              <a:rPr lang="fa-IR" dirty="0">
                <a:solidFill>
                  <a:srgbClr val="C00000"/>
                </a:solidFill>
              </a:rPr>
              <a:t>شیرقهوه‌ای </a:t>
            </a:r>
            <a:r>
              <a:rPr lang="fa-IR" dirty="0"/>
              <a:t>و </a:t>
            </a:r>
            <a:r>
              <a:rPr lang="fa-IR" dirty="0">
                <a:hlinkClick r:id="rId2" tooltip="کک و مک"/>
              </a:rPr>
              <a:t>کک و مک</a:t>
            </a:r>
            <a:r>
              <a:rPr lang="fa-IR" dirty="0"/>
              <a:t> (نقاط پیگمانته بر روی پوست که در اثر تجمع </a:t>
            </a:r>
            <a:r>
              <a:rPr lang="fa-IR" dirty="0" smtClean="0"/>
              <a:t>ملاتونین </a:t>
            </a:r>
            <a:r>
              <a:rPr lang="fa-IR" dirty="0"/>
              <a:t>به وجود می آید) در زیر بغل و </a:t>
            </a:r>
            <a:r>
              <a:rPr lang="fa-IR" dirty="0">
                <a:hlinkClick r:id="rId3" tooltip="اینگوینال (صفحه وجود ندارد)"/>
              </a:rPr>
              <a:t>اینگوینال</a:t>
            </a:r>
            <a:r>
              <a:rPr lang="fa-IR" dirty="0"/>
              <a:t> و </a:t>
            </a:r>
            <a:r>
              <a:rPr lang="fa-IR" dirty="0">
                <a:hlinkClick r:id="rId4" tooltip="هامارتوم"/>
              </a:rPr>
              <a:t>هامارتوم</a:t>
            </a:r>
            <a:r>
              <a:rPr lang="fa-IR" dirty="0"/>
              <a:t> </a:t>
            </a:r>
            <a:r>
              <a:rPr lang="fa-IR" dirty="0">
                <a:hlinkClick r:id="rId5" tooltip="قرنیه"/>
              </a:rPr>
              <a:t>قرنیه</a:t>
            </a:r>
            <a:r>
              <a:rPr lang="fa-IR" dirty="0"/>
              <a:t> و نوروفیبروم‌های متعدد پوستی و کاهش سطح آموزشی </a:t>
            </a:r>
            <a:endParaRPr lang="fa-IR" dirty="0" smtClean="0"/>
          </a:p>
          <a:p>
            <a:pPr algn="just" rtl="1"/>
            <a:r>
              <a:rPr lang="fa-IR" dirty="0" smtClean="0"/>
              <a:t>بزرگ </a:t>
            </a:r>
            <a:r>
              <a:rPr lang="fa-IR" dirty="0"/>
              <a:t>شدن سریع ضایعه اولیه یا دردناک شدن آن و خونریزی داخل ضایعه مطرح کننده تغییرات </a:t>
            </a:r>
            <a:r>
              <a:rPr lang="fa-IR" dirty="0" smtClean="0"/>
              <a:t>بدخیمی </a:t>
            </a:r>
            <a:r>
              <a:rPr lang="fa-IR" dirty="0"/>
              <a:t>است.</a:t>
            </a:r>
          </a:p>
          <a:p>
            <a:pPr algn="just" rtl="1"/>
            <a:r>
              <a:rPr lang="fa-IR" dirty="0"/>
              <a:t>تومورهای خوش خیم نوروفیبروماتوز </a:t>
            </a:r>
            <a:r>
              <a:rPr lang="fa-IR" dirty="0" smtClean="0"/>
              <a:t>:نوروفیبروم (Neurofibroma)</a:t>
            </a:r>
          </a:p>
          <a:p>
            <a:pPr algn="just" rtl="1"/>
            <a:r>
              <a:rPr lang="fa-IR" dirty="0" smtClean="0"/>
              <a:t>این </a:t>
            </a:r>
            <a:r>
              <a:rPr lang="fa-IR" dirty="0"/>
              <a:t>تومورها در پوست یا زیر پوست </a:t>
            </a:r>
            <a:r>
              <a:rPr lang="fa-IR" dirty="0" smtClean="0"/>
              <a:t>لمس، </a:t>
            </a:r>
            <a:r>
              <a:rPr lang="fa-IR" dirty="0"/>
              <a:t>بتدریج بزرگ </a:t>
            </a:r>
            <a:r>
              <a:rPr lang="fa-IR" dirty="0" smtClean="0"/>
              <a:t>و </a:t>
            </a:r>
            <a:r>
              <a:rPr lang="fa-IR" dirty="0"/>
              <a:t>به بافت‌های حیاتی بدن فشار وارد می‌کنند. </a:t>
            </a:r>
            <a:endParaRPr lang="fa-IR" dirty="0" smtClean="0"/>
          </a:p>
          <a:p>
            <a:pPr algn="just" rtl="1"/>
            <a:r>
              <a:rPr lang="fa-IR" dirty="0" smtClean="0"/>
              <a:t>معمولاً </a:t>
            </a:r>
            <a:r>
              <a:rPr lang="fa-IR" dirty="0"/>
              <a:t>در بچگی و بخصوص در نوجوانان و در </a:t>
            </a:r>
            <a:r>
              <a:rPr lang="fa-IR" dirty="0">
                <a:solidFill>
                  <a:srgbClr val="C00000"/>
                </a:solidFill>
              </a:rPr>
              <a:t>دوره بلوغ </a:t>
            </a:r>
            <a:r>
              <a:rPr lang="fa-IR" dirty="0"/>
              <a:t>نمایان می‌شوند. با این وجود معمولاً اولین علائم این بیماری بصورت بروز لکه‌های پوستی قهوه‌ای </a:t>
            </a:r>
            <a:r>
              <a:rPr lang="fa-IR" dirty="0" smtClean="0"/>
              <a:t>رنگ است</a:t>
            </a:r>
            <a:r>
              <a:rPr lang="fa-IR" dirty="0"/>
              <a:t>. </a:t>
            </a:r>
            <a:endParaRPr lang="fa-IR" dirty="0" smtClean="0"/>
          </a:p>
          <a:p>
            <a:pPr algn="just" rtl="1"/>
            <a:r>
              <a:rPr lang="fa-IR" dirty="0" smtClean="0"/>
              <a:t>این </a:t>
            </a:r>
            <a:r>
              <a:rPr lang="fa-IR" dirty="0"/>
              <a:t>لکه‌ها درد یا خارش یا مشکلی برای بیمار ایجاد نمی‌کنند و در هر جایی از بدن ممکن است دیده شوند</a:t>
            </a:r>
            <a:r>
              <a:rPr lang="fa-IR" dirty="0" smtClean="0"/>
              <a:t>.</a:t>
            </a:r>
          </a:p>
          <a:p>
            <a:pPr algn="just" rtl="1"/>
            <a:r>
              <a:rPr lang="fa-IR" dirty="0" smtClean="0"/>
              <a:t> </a:t>
            </a:r>
            <a:r>
              <a:rPr lang="fa-IR" dirty="0"/>
              <a:t>نوروفیبروم‌ها در ۵-۳ درصد موارد احتمال سرطانی شدن دارند. </a:t>
            </a:r>
            <a:endParaRPr lang="fa-IR" dirty="0" smtClean="0"/>
          </a:p>
          <a:p>
            <a:pPr algn="just" rtl="1"/>
            <a:r>
              <a:rPr lang="fa-IR" dirty="0" smtClean="0"/>
              <a:t>نیمی </a:t>
            </a:r>
            <a:r>
              <a:rPr lang="fa-IR" dirty="0"/>
              <a:t>از بیماران مبتلا به نوروفیبروماتوز اختلالاتی در یادگیری دارند. شدت این بیماری در مبتلایان متفاوت بوده و طیف گسترده‌ای دارد. </a:t>
            </a:r>
            <a:endParaRPr lang="fa-IR" dirty="0" smtClean="0"/>
          </a:p>
          <a:p>
            <a:pPr algn="just" rtl="1"/>
            <a:r>
              <a:rPr lang="fa-IR" dirty="0" smtClean="0"/>
              <a:t>در بعضی بیماران علائم بیماری بسیار خفیف است و در بعضی دیگر شدید.</a:t>
            </a:r>
          </a:p>
          <a:p>
            <a:pPr algn="just" rtl="1"/>
            <a:r>
              <a:rPr lang="fa-IR" dirty="0" smtClean="0"/>
              <a:t>البته در ۱۰-۵درصد افراد طبيعى لکه‌هاى کافه‌اوله وجود دارد ولى در تيپ I بيمارى نوروفیبروماتوز لکه ها به تعداد ۶-۵ عدد وابعاد آن نیزبزرگ‌تر از ۲ سانتى‌متر میباشد.</a:t>
            </a:r>
          </a:p>
        </p:txBody>
      </p:sp>
    </p:spTree>
    <p:extLst>
      <p:ext uri="{BB962C8B-B14F-4D97-AF65-F5344CB8AC3E}">
        <p14:creationId xmlns:p14="http://schemas.microsoft.com/office/powerpoint/2010/main" val="2025167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727" y="1143000"/>
            <a:ext cx="7451735" cy="4724400"/>
          </a:xfrm>
        </p:spPr>
      </p:pic>
    </p:spTree>
    <p:extLst>
      <p:ext uri="{BB962C8B-B14F-4D97-AF65-F5344CB8AC3E}">
        <p14:creationId xmlns:p14="http://schemas.microsoft.com/office/powerpoint/2010/main" val="3181887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38200"/>
            <a:ext cx="4038600" cy="5557706"/>
          </a:xfrm>
        </p:spPr>
      </p:pic>
    </p:spTree>
    <p:extLst>
      <p:ext uri="{BB962C8B-B14F-4D97-AF65-F5344CB8AC3E}">
        <p14:creationId xmlns:p14="http://schemas.microsoft.com/office/powerpoint/2010/main" val="2078628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اهلردانلس</a:t>
            </a:r>
            <a:endParaRPr lang="en-US" dirty="0"/>
          </a:p>
        </p:txBody>
      </p:sp>
      <p:sp>
        <p:nvSpPr>
          <p:cNvPr id="3" name="Content Placeholder 2"/>
          <p:cNvSpPr>
            <a:spLocks noGrp="1"/>
          </p:cNvSpPr>
          <p:nvPr>
            <p:ph idx="1"/>
          </p:nvPr>
        </p:nvSpPr>
        <p:spPr/>
        <p:txBody>
          <a:bodyPr>
            <a:normAutofit/>
          </a:bodyPr>
          <a:lstStyle/>
          <a:p>
            <a:pPr algn="just" rtl="1"/>
            <a:r>
              <a:rPr lang="fa-IR" sz="1800" dirty="0" smtClean="0"/>
              <a:t>پوست و عضلات معمولا انعطاف پذیر</a:t>
            </a:r>
          </a:p>
          <a:p>
            <a:pPr algn="just" rtl="1"/>
            <a:r>
              <a:rPr lang="fa-IR" sz="1800" dirty="0"/>
              <a:t>نقص در سنتز كلاژن </a:t>
            </a:r>
            <a:endParaRPr lang="fa-IR" sz="1800" dirty="0" smtClean="0"/>
          </a:p>
          <a:p>
            <a:pPr algn="just" rtl="1"/>
            <a:r>
              <a:rPr lang="fa-IR" sz="1800" dirty="0"/>
              <a:t>بسته به اینكه چه نوع </a:t>
            </a:r>
            <a:r>
              <a:rPr lang="fa-IR" sz="1800" dirty="0" smtClean="0"/>
              <a:t>موتاسیونی رخ داده علائم </a:t>
            </a:r>
            <a:r>
              <a:rPr lang="fa-IR" sz="1800" dirty="0"/>
              <a:t>آن در افراد </a:t>
            </a:r>
            <a:r>
              <a:rPr lang="fa-IR" sz="1800" dirty="0" smtClean="0"/>
              <a:t>متفاوت</a:t>
            </a:r>
          </a:p>
          <a:p>
            <a:pPr algn="just" rtl="1"/>
            <a:r>
              <a:rPr lang="fa-IR" sz="1800" dirty="0" smtClean="0"/>
              <a:t>اما </a:t>
            </a:r>
            <a:r>
              <a:rPr lang="fa-IR" sz="1800" dirty="0"/>
              <a:t>ع</a:t>
            </a:r>
            <a:r>
              <a:rPr lang="fa-IR" sz="1800" dirty="0" smtClean="0"/>
              <a:t>لائم </a:t>
            </a:r>
            <a:r>
              <a:rPr lang="fa-IR" sz="1800" dirty="0"/>
              <a:t>شایع </a:t>
            </a:r>
            <a:r>
              <a:rPr lang="fa-IR" sz="1800" dirty="0" smtClean="0"/>
              <a:t>آن:كبود </a:t>
            </a:r>
            <a:r>
              <a:rPr lang="fa-IR" sz="1800" dirty="0"/>
              <a:t>شدگی، مفاصل سست و لغزنده، هیپرالاستیسیتی پوست و ضعف </a:t>
            </a:r>
            <a:r>
              <a:rPr lang="fa-IR" sz="1800" dirty="0" smtClean="0"/>
              <a:t>بافتی</a:t>
            </a:r>
            <a:endParaRPr lang="en-US" sz="1800" dirty="0" smtClean="0"/>
          </a:p>
        </p:txBody>
      </p:sp>
    </p:spTree>
    <p:extLst>
      <p:ext uri="{BB962C8B-B14F-4D97-AF65-F5344CB8AC3E}">
        <p14:creationId xmlns:p14="http://schemas.microsoft.com/office/powerpoint/2010/main" val="658739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219200"/>
            <a:ext cx="3980944" cy="4225925"/>
          </a:xfrm>
        </p:spPr>
      </p:pic>
    </p:spTree>
    <p:extLst>
      <p:ext uri="{BB962C8B-B14F-4D97-AF65-F5344CB8AC3E}">
        <p14:creationId xmlns:p14="http://schemas.microsoft.com/office/powerpoint/2010/main" val="4293003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t>استئوژنسیس ایمپرفکتا(</a:t>
            </a:r>
            <a:r>
              <a:rPr lang="en-US" dirty="0" smtClean="0"/>
              <a:t>OI</a:t>
            </a:r>
            <a:r>
              <a:rPr lang="fa-IR" dirty="0" smtClean="0"/>
              <a:t>)</a:t>
            </a:r>
            <a:endParaRPr lang="en-US" dirty="0"/>
          </a:p>
        </p:txBody>
      </p:sp>
      <p:sp>
        <p:nvSpPr>
          <p:cNvPr id="3" name="Content Placeholder 2"/>
          <p:cNvSpPr>
            <a:spLocks noGrp="1"/>
          </p:cNvSpPr>
          <p:nvPr>
            <p:ph idx="1"/>
          </p:nvPr>
        </p:nvSpPr>
        <p:spPr/>
        <p:txBody>
          <a:bodyPr/>
          <a:lstStyle/>
          <a:p>
            <a:pPr algn="just" rtl="1"/>
            <a:r>
              <a:rPr lang="fa-IR" dirty="0" smtClean="0"/>
              <a:t>دست و پای پرانتزی که هر روز هم بد تر میشه(</a:t>
            </a:r>
            <a:r>
              <a:rPr lang="en-US" dirty="0" smtClean="0"/>
              <a:t>relapsing</a:t>
            </a:r>
            <a:r>
              <a:rPr lang="fa-IR" dirty="0" smtClean="0"/>
              <a:t>)و کم کم به صورت ضربدری توی هم میروند</a:t>
            </a:r>
          </a:p>
          <a:p>
            <a:pPr algn="just" rtl="1"/>
            <a:r>
              <a:rPr lang="fa-IR" dirty="0" smtClean="0"/>
              <a:t>زمان بارداری به راحتی با دنده های تسبیح مانند تشخیص و میتوان سقط کرد</a:t>
            </a:r>
          </a:p>
          <a:p>
            <a:pPr marL="68580" indent="0" algn="just" rtl="1">
              <a:buNone/>
            </a:pPr>
            <a:r>
              <a:rPr lang="fa-IR" dirty="0"/>
              <a:t> </a:t>
            </a:r>
            <a:r>
              <a:rPr lang="fa-IR" dirty="0" smtClean="0"/>
              <a:t>                 رنگی:ژنتیکی,اغلب سقط ها</a:t>
            </a:r>
          </a:p>
          <a:p>
            <a:pPr algn="just" rtl="1"/>
            <a:r>
              <a:rPr lang="fa-IR" dirty="0" smtClean="0"/>
              <a:t>(سقط       رنگ پوست مادر:غیر وراثتی       )</a:t>
            </a:r>
          </a:p>
        </p:txBody>
      </p:sp>
      <p:cxnSp>
        <p:nvCxnSpPr>
          <p:cNvPr id="5" name="Straight Connector 4"/>
          <p:cNvCxnSpPr/>
          <p:nvPr/>
        </p:nvCxnSpPr>
        <p:spPr>
          <a:xfrm flipH="1" flipV="1">
            <a:off x="6014884" y="4645742"/>
            <a:ext cx="462116" cy="30725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6014884" y="4991100"/>
            <a:ext cx="462116" cy="1905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317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38200"/>
            <a:ext cx="3865605" cy="51607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287" y="1524000"/>
            <a:ext cx="3883696" cy="3505200"/>
          </a:xfrm>
          <a:prstGeom prst="rect">
            <a:avLst/>
          </a:prstGeom>
        </p:spPr>
      </p:pic>
    </p:spTree>
    <p:extLst>
      <p:ext uri="{BB962C8B-B14F-4D97-AF65-F5344CB8AC3E}">
        <p14:creationId xmlns:p14="http://schemas.microsoft.com/office/powerpoint/2010/main" val="3613462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762000"/>
            <a:ext cx="4298953" cy="32200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465870"/>
            <a:ext cx="3548604" cy="2706329"/>
          </a:xfrm>
          <a:prstGeom prst="rect">
            <a:avLst/>
          </a:prstGeom>
        </p:spPr>
      </p:pic>
    </p:spTree>
    <p:extLst>
      <p:ext uri="{BB962C8B-B14F-4D97-AF65-F5344CB8AC3E}">
        <p14:creationId xmlns:p14="http://schemas.microsoft.com/office/powerpoint/2010/main" val="3438805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سندرم دهانی صورتی انگشتی</a:t>
            </a:r>
            <a:endParaRPr lang="en-US" sz="2800" dirty="0"/>
          </a:p>
        </p:txBody>
      </p:sp>
      <p:sp>
        <p:nvSpPr>
          <p:cNvPr id="3" name="Content Placeholder 2"/>
          <p:cNvSpPr>
            <a:spLocks noGrp="1"/>
          </p:cNvSpPr>
          <p:nvPr>
            <p:ph idx="1"/>
          </p:nvPr>
        </p:nvSpPr>
        <p:spPr/>
        <p:txBody>
          <a:bodyPr>
            <a:normAutofit/>
          </a:bodyPr>
          <a:lstStyle/>
          <a:p>
            <a:pPr algn="just" rtl="1"/>
            <a:r>
              <a:rPr lang="fa-IR" sz="2000" dirty="0"/>
              <a:t>لفظ سندروم دهاني، صورتي، انگشتي عنواني کلي براي طيف گسترده اي از بيماريهاي ژنتيکي است که واضحا از هم قابل تفکيک هستند</a:t>
            </a:r>
            <a:r>
              <a:rPr lang="fa-IR" sz="2000" dirty="0" smtClean="0"/>
              <a:t>.</a:t>
            </a:r>
          </a:p>
          <a:p>
            <a:pPr algn="just" rtl="1"/>
            <a:endParaRPr lang="fa-IR" sz="2000" dirty="0" smtClean="0"/>
          </a:p>
          <a:p>
            <a:pPr algn="just" rtl="1"/>
            <a:r>
              <a:rPr lang="fa-IR" sz="2000" dirty="0"/>
              <a:t>حالتی که با هیپرتروفی لگام زبان، کم‌هوشی لرزش و ناهنجاری‌های دست مشخص می‌شود. </a:t>
            </a:r>
            <a:endParaRPr lang="en-US" sz="2000" dirty="0"/>
          </a:p>
        </p:txBody>
      </p:sp>
    </p:spTree>
    <p:extLst>
      <p:ext uri="{BB962C8B-B14F-4D97-AF65-F5344CB8AC3E}">
        <p14:creationId xmlns:p14="http://schemas.microsoft.com/office/powerpoint/2010/main" val="278997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7239000" cy="4191000"/>
          </a:xfrm>
        </p:spPr>
      </p:pic>
    </p:spTree>
    <p:extLst>
      <p:ext uri="{BB962C8B-B14F-4D97-AF65-F5344CB8AC3E}">
        <p14:creationId xmlns:p14="http://schemas.microsoft.com/office/powerpoint/2010/main" val="3869510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066800"/>
            <a:ext cx="5105400" cy="5128192"/>
          </a:xfrm>
        </p:spPr>
      </p:pic>
    </p:spTree>
    <p:extLst>
      <p:ext uri="{BB962C8B-B14F-4D97-AF65-F5344CB8AC3E}">
        <p14:creationId xmlns:p14="http://schemas.microsoft.com/office/powerpoint/2010/main" val="769409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رایجر</a:t>
            </a:r>
            <a:endParaRPr lang="en-US" dirty="0"/>
          </a:p>
        </p:txBody>
      </p:sp>
      <p:sp>
        <p:nvSpPr>
          <p:cNvPr id="3" name="Content Placeholder 2"/>
          <p:cNvSpPr>
            <a:spLocks noGrp="1"/>
          </p:cNvSpPr>
          <p:nvPr>
            <p:ph idx="1"/>
          </p:nvPr>
        </p:nvSpPr>
        <p:spPr/>
        <p:txBody>
          <a:bodyPr/>
          <a:lstStyle/>
          <a:p>
            <a:pPr marL="68580" indent="0" algn="just" rtl="1">
              <a:buNone/>
            </a:pPr>
            <a:r>
              <a:rPr lang="fa-IR" dirty="0" smtClean="0"/>
              <a:t>(چیزی ازش پیدا نکردم:/ )</a:t>
            </a:r>
          </a:p>
          <a:p>
            <a:pPr marL="68580" indent="0" algn="just" rtl="1">
              <a:buNone/>
            </a:pPr>
            <a:r>
              <a:rPr lang="fa-IR" dirty="0" smtClean="0"/>
              <a:t>استاد:</a:t>
            </a:r>
            <a:endParaRPr lang="fa-IR" dirty="0" smtClean="0"/>
          </a:p>
          <a:p>
            <a:pPr algn="just" rtl="1"/>
            <a:r>
              <a:rPr lang="fa-IR" dirty="0" smtClean="0"/>
              <a:t>دندان </a:t>
            </a:r>
            <a:r>
              <a:rPr lang="fa-IR" dirty="0" smtClean="0"/>
              <a:t>های میخی شکل</a:t>
            </a:r>
          </a:p>
          <a:p>
            <a:pPr algn="just" rtl="1"/>
            <a:r>
              <a:rPr lang="fa-IR" dirty="0" smtClean="0"/>
              <a:t>صلبیه(سفیدی چشم) دارای هاله ای آبی رنگ</a:t>
            </a:r>
          </a:p>
          <a:p>
            <a:pPr algn="just" rtl="1"/>
            <a:endParaRPr lang="en-US" dirty="0"/>
          </a:p>
        </p:txBody>
      </p:sp>
    </p:spTree>
    <p:extLst>
      <p:ext uri="{BB962C8B-B14F-4D97-AF65-F5344CB8AC3E}">
        <p14:creationId xmlns:p14="http://schemas.microsoft.com/office/powerpoint/2010/main" val="3242884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4413"/>
            <a:ext cx="7024744" cy="956187"/>
          </a:xfrm>
        </p:spPr>
        <p:txBody>
          <a:bodyPr>
            <a:normAutofit/>
          </a:bodyPr>
          <a:lstStyle/>
          <a:p>
            <a:pPr algn="r"/>
            <a:r>
              <a:rPr lang="fa-IR" sz="2000" dirty="0" smtClean="0"/>
              <a:t>ترنر(نقص کروموزومی نه اتوزومال دامیننت)</a:t>
            </a:r>
            <a:endParaRPr lang="en-US" sz="2000" dirty="0"/>
          </a:p>
        </p:txBody>
      </p:sp>
      <p:sp>
        <p:nvSpPr>
          <p:cNvPr id="3" name="Content Placeholder 2"/>
          <p:cNvSpPr>
            <a:spLocks noGrp="1"/>
          </p:cNvSpPr>
          <p:nvPr>
            <p:ph idx="1"/>
          </p:nvPr>
        </p:nvSpPr>
        <p:spPr>
          <a:xfrm>
            <a:off x="685800" y="762000"/>
            <a:ext cx="7848600" cy="5791200"/>
          </a:xfrm>
        </p:spPr>
        <p:txBody>
          <a:bodyPr>
            <a:normAutofit fontScale="77500" lnSpcReduction="20000"/>
          </a:bodyPr>
          <a:lstStyle/>
          <a:p>
            <a:pPr marL="68580" indent="0" algn="just" rtl="1">
              <a:buNone/>
            </a:pPr>
            <a:endParaRPr lang="fa-IR" dirty="0" smtClean="0"/>
          </a:p>
          <a:p>
            <a:pPr algn="just" rtl="1"/>
            <a:r>
              <a:rPr lang="fa-IR" dirty="0" smtClean="0"/>
              <a:t>سال </a:t>
            </a:r>
            <a:r>
              <a:rPr lang="fa-IR" dirty="0"/>
              <a:t>۱۹۳۸ توسط هنری ترنر (Henry Turner) کشف شد. </a:t>
            </a:r>
            <a:endParaRPr lang="fa-IR" dirty="0" smtClean="0"/>
          </a:p>
          <a:p>
            <a:pPr algn="just" rtl="1"/>
            <a:r>
              <a:rPr lang="fa-IR" dirty="0" smtClean="0"/>
              <a:t>فقط </a:t>
            </a:r>
            <a:r>
              <a:rPr lang="fa-IR" dirty="0"/>
              <a:t>نوزادن دختر که به جای </a:t>
            </a:r>
            <a:r>
              <a:rPr lang="fa-IR" dirty="0" smtClean="0"/>
              <a:t>دو </a:t>
            </a:r>
            <a:r>
              <a:rPr lang="fa-IR" dirty="0" smtClean="0"/>
              <a:t>کروموزوم جنسی X </a:t>
            </a:r>
            <a:r>
              <a:rPr lang="fa-IR" dirty="0"/>
              <a:t>تنها یک کروموزوم X یا دو کروموزومیکه یکی از آنها ناقص </a:t>
            </a:r>
            <a:r>
              <a:rPr lang="fa-IR" dirty="0" smtClean="0"/>
              <a:t>است دارند.</a:t>
            </a:r>
          </a:p>
          <a:p>
            <a:pPr algn="just" rtl="1"/>
            <a:r>
              <a:rPr lang="fa-IR" dirty="0" smtClean="0"/>
              <a:t>تقریباً </a:t>
            </a:r>
            <a:r>
              <a:rPr lang="fa-IR" dirty="0"/>
              <a:t>۱ طفل از ۲۵۰۰ </a:t>
            </a:r>
            <a:r>
              <a:rPr lang="fa-IR" dirty="0" smtClean="0"/>
              <a:t>طفل. </a:t>
            </a:r>
          </a:p>
          <a:p>
            <a:pPr algn="just" rtl="1"/>
            <a:r>
              <a:rPr lang="fa-IR" dirty="0" smtClean="0"/>
              <a:t>شایعترین </a:t>
            </a:r>
            <a:r>
              <a:rPr lang="fa-IR" dirty="0"/>
              <a:t>اختلال کروموزومی در انسان </a:t>
            </a:r>
          </a:p>
          <a:p>
            <a:pPr algn="just" rtl="1"/>
            <a:r>
              <a:rPr lang="fa-IR" dirty="0" smtClean="0"/>
              <a:t>نوزادان </a:t>
            </a:r>
            <a:r>
              <a:rPr lang="fa-IR" dirty="0"/>
              <a:t>دچار سندرم ترنر در معرض خطر بالایی برای مرگ در دوران نوزادی قرار دارند، بطوریکه ۹۸٪ از تمام جنین‌های مبتلا به این سندرم بطور خودبخود سقط می‌شوند. </a:t>
            </a:r>
            <a:endParaRPr lang="fa-IR" dirty="0" smtClean="0"/>
          </a:p>
          <a:p>
            <a:pPr algn="just" rtl="1"/>
            <a:r>
              <a:rPr lang="fa-IR" dirty="0" smtClean="0"/>
              <a:t>ظاهر </a:t>
            </a:r>
            <a:r>
              <a:rPr lang="fa-IR" dirty="0"/>
              <a:t>کاملاً زنانه دارند و با عدم وجود تخمدان (gonadal dysgenesis)و قد کوتاه مشخص </a:t>
            </a:r>
            <a:r>
              <a:rPr lang="fa-IR" dirty="0" smtClean="0"/>
              <a:t>می‌شوند, آمنوره اولیه دارند</a:t>
            </a:r>
          </a:p>
          <a:p>
            <a:pPr algn="just" rtl="1"/>
            <a:r>
              <a:rPr lang="fa-IR" dirty="0" smtClean="0"/>
              <a:t>بیماران </a:t>
            </a:r>
            <a:r>
              <a:rPr lang="fa-IR" dirty="0"/>
              <a:t>اغلب به سایر ناهنجاری‌های مادرزادی مانند مشکلات آئورت، انسداد شریان ریوی، ناهنجاری‌های کلیوی، عقب ماندگی ذهنی و مشکلات شنوایی مبتلا هستند. </a:t>
            </a:r>
            <a:endParaRPr lang="fa-IR" dirty="0" smtClean="0"/>
          </a:p>
          <a:p>
            <a:pPr marL="68580" indent="0" algn="just" rtl="1">
              <a:buNone/>
            </a:pPr>
            <a:r>
              <a:rPr lang="fa-IR" dirty="0" smtClean="0"/>
              <a:t>سایر علایم:</a:t>
            </a:r>
            <a:endParaRPr lang="fa-IR" dirty="0"/>
          </a:p>
          <a:p>
            <a:pPr algn="just" rtl="1"/>
            <a:r>
              <a:rPr lang="fa-IR" dirty="0"/>
              <a:t>وجود بخشی پرده مانند در قسمت پوست بین گردن و شانه (</a:t>
            </a:r>
            <a:r>
              <a:rPr lang="fa-IR" dirty="0">
                <a:hlinkClick r:id="rId2" tooltip="پرده گردنی"/>
              </a:rPr>
              <a:t>پرده گردنی</a:t>
            </a:r>
            <a:r>
              <a:rPr lang="fa-IR" dirty="0"/>
              <a:t>)</a:t>
            </a:r>
          </a:p>
          <a:p>
            <a:pPr algn="just" rtl="1"/>
            <a:r>
              <a:rPr lang="fa-IR" dirty="0"/>
              <a:t>خط رویش موی پایین در پشت سر</a:t>
            </a:r>
          </a:p>
          <a:p>
            <a:pPr algn="just" rtl="1"/>
            <a:r>
              <a:rPr lang="fa-IR" dirty="0"/>
              <a:t>شکل غیر عادی چشمها از جمله افتادگی پلک</a:t>
            </a:r>
          </a:p>
          <a:p>
            <a:pPr algn="just" rtl="1"/>
            <a:r>
              <a:rPr lang="fa-IR" dirty="0"/>
              <a:t>اِدِم لنفاوی اندام‌ها</a:t>
            </a:r>
          </a:p>
          <a:p>
            <a:pPr algn="just" rtl="1"/>
            <a:r>
              <a:rPr lang="fa-IR" dirty="0"/>
              <a:t>نا هنجاری‌های اسکلتی</a:t>
            </a:r>
          </a:p>
          <a:p>
            <a:pPr algn="just" rtl="1"/>
            <a:r>
              <a:rPr lang="fa-IR" dirty="0"/>
              <a:t>سینه پهن و فاصله بیش از حد نوک پستان‌ها</a:t>
            </a:r>
          </a:p>
          <a:p>
            <a:pPr algn="just" rtl="1"/>
            <a:endParaRPr lang="fa-IR" dirty="0"/>
          </a:p>
          <a:p>
            <a:pPr algn="just" rtl="1"/>
            <a:endParaRPr lang="fa-IR" dirty="0" smtClean="0"/>
          </a:p>
          <a:p>
            <a:pPr algn="just" rtl="1"/>
            <a:endParaRPr lang="en-US" dirty="0"/>
          </a:p>
        </p:txBody>
      </p:sp>
    </p:spTree>
    <p:extLst>
      <p:ext uri="{BB962C8B-B14F-4D97-AF65-F5344CB8AC3E}">
        <p14:creationId xmlns:p14="http://schemas.microsoft.com/office/powerpoint/2010/main" val="3213213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38200"/>
            <a:ext cx="4508978" cy="5070475"/>
          </a:xfrm>
        </p:spPr>
      </p:pic>
    </p:spTree>
    <p:extLst>
      <p:ext uri="{BB962C8B-B14F-4D97-AF65-F5344CB8AC3E}">
        <p14:creationId xmlns:p14="http://schemas.microsoft.com/office/powerpoint/2010/main" val="76455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990600"/>
          </a:xfrm>
        </p:spPr>
        <p:txBody>
          <a:bodyPr/>
          <a:lstStyle/>
          <a:p>
            <a:pPr algn="r"/>
            <a:r>
              <a:rPr lang="fa-IR" dirty="0" smtClean="0"/>
              <a:t>نونان(شبه ترنر)</a:t>
            </a:r>
            <a:endParaRPr lang="en-US" dirty="0"/>
          </a:p>
        </p:txBody>
      </p:sp>
      <p:sp>
        <p:nvSpPr>
          <p:cNvPr id="3" name="Content Placeholder 2"/>
          <p:cNvSpPr>
            <a:spLocks noGrp="1"/>
          </p:cNvSpPr>
          <p:nvPr>
            <p:ph idx="1"/>
          </p:nvPr>
        </p:nvSpPr>
        <p:spPr>
          <a:xfrm>
            <a:off x="914400" y="1524000"/>
            <a:ext cx="7543800" cy="4724400"/>
          </a:xfrm>
        </p:spPr>
        <p:txBody>
          <a:bodyPr>
            <a:normAutofit fontScale="92500" lnSpcReduction="20000"/>
          </a:bodyPr>
          <a:lstStyle/>
          <a:p>
            <a:pPr algn="just" rtl="1"/>
            <a:r>
              <a:rPr lang="fa-IR" dirty="0" smtClean="0"/>
              <a:t>مخصوص پسرها</a:t>
            </a:r>
            <a:endParaRPr lang="fa-IR" dirty="0"/>
          </a:p>
          <a:p>
            <a:pPr marL="68580" indent="0" algn="just" rtl="1">
              <a:buNone/>
            </a:pPr>
            <a:r>
              <a:rPr lang="fa-IR" dirty="0"/>
              <a:t>سندرمي ژنتيكي است با مشخصه هاي :</a:t>
            </a:r>
          </a:p>
          <a:p>
            <a:pPr algn="just" rtl="1"/>
            <a:r>
              <a:rPr lang="fa-IR" dirty="0" smtClean="0"/>
              <a:t>بيماري </a:t>
            </a:r>
            <a:r>
              <a:rPr lang="fa-IR" dirty="0"/>
              <a:t>هاي قلبي مادرزادي</a:t>
            </a:r>
          </a:p>
          <a:p>
            <a:pPr algn="just" rtl="1"/>
            <a:r>
              <a:rPr lang="fa-IR" dirty="0" smtClean="0"/>
              <a:t>كوتاهي </a:t>
            </a:r>
            <a:r>
              <a:rPr lang="fa-IR" dirty="0"/>
              <a:t>قامت، كوچكي قفسه سينه</a:t>
            </a:r>
          </a:p>
          <a:p>
            <a:pPr algn="just" rtl="1"/>
            <a:r>
              <a:rPr lang="fa-IR" dirty="0" smtClean="0"/>
              <a:t>پوست </a:t>
            </a:r>
            <a:r>
              <a:rPr lang="fa-IR" dirty="0"/>
              <a:t>گردن ضخيم و پرده اي</a:t>
            </a:r>
          </a:p>
          <a:p>
            <a:pPr algn="just" rtl="1"/>
            <a:r>
              <a:rPr lang="fa-IR" dirty="0" smtClean="0"/>
              <a:t>هايپرتلوريسم </a:t>
            </a:r>
            <a:r>
              <a:rPr lang="fa-IR" dirty="0"/>
              <a:t>(فاصله بيش از حد چشم ها از يكديگر) </a:t>
            </a:r>
          </a:p>
          <a:p>
            <a:pPr algn="just" rtl="1"/>
            <a:r>
              <a:rPr lang="fa-IR" dirty="0" smtClean="0"/>
              <a:t>پتوز </a:t>
            </a:r>
            <a:r>
              <a:rPr lang="fa-IR" dirty="0"/>
              <a:t>(افتادگي پلك ها) </a:t>
            </a:r>
            <a:endParaRPr lang="fa-IR" dirty="0" smtClean="0"/>
          </a:p>
          <a:p>
            <a:pPr algn="just" rtl="1"/>
            <a:r>
              <a:rPr lang="fa-IR" dirty="0" smtClean="0"/>
              <a:t>ممكن </a:t>
            </a:r>
            <a:r>
              <a:rPr lang="fa-IR" dirty="0"/>
              <a:t>است شكل گوش ها نيز غير طبيعي باشد. پينه آي برجسته داشته باشدكه پايين تر از جاي معمول قرار گرفته و چرخشي خفيف به سمت عقب داشته باشد.</a:t>
            </a:r>
          </a:p>
          <a:p>
            <a:pPr algn="just" rtl="1"/>
            <a:r>
              <a:rPr lang="fa-IR" dirty="0" smtClean="0"/>
              <a:t>در </a:t>
            </a:r>
            <a:r>
              <a:rPr lang="fa-IR" dirty="0"/>
              <a:t>بعضي افراد ابتلا به عقب ماندگي ذهني </a:t>
            </a:r>
          </a:p>
          <a:p>
            <a:pPr algn="just" rtl="1"/>
            <a:r>
              <a:rPr lang="fa-IR" dirty="0" smtClean="0"/>
              <a:t>اختلال </a:t>
            </a:r>
            <a:r>
              <a:rPr lang="fa-IR" dirty="0"/>
              <a:t>در توليد صداهاي گفتاري</a:t>
            </a:r>
          </a:p>
          <a:p>
            <a:pPr algn="just" rtl="1"/>
            <a:r>
              <a:rPr lang="fa-IR" dirty="0" smtClean="0"/>
              <a:t>تأخير </a:t>
            </a:r>
            <a:r>
              <a:rPr lang="fa-IR" dirty="0"/>
              <a:t>زباني و محدوديت در مهارت هاي زبان بياني  </a:t>
            </a:r>
          </a:p>
          <a:p>
            <a:pPr algn="just" rtl="1"/>
            <a:r>
              <a:rPr lang="fa-IR" dirty="0" smtClean="0"/>
              <a:t>پرخيشومي</a:t>
            </a:r>
            <a:endParaRPr lang="fa-IR" dirty="0"/>
          </a:p>
          <a:p>
            <a:pPr algn="just" rtl="1"/>
            <a:endParaRPr lang="en-US" dirty="0"/>
          </a:p>
        </p:txBody>
      </p:sp>
    </p:spTree>
    <p:extLst>
      <p:ext uri="{BB962C8B-B14F-4D97-AF65-F5344CB8AC3E}">
        <p14:creationId xmlns:p14="http://schemas.microsoft.com/office/powerpoint/2010/main" val="9165401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838200"/>
            <a:ext cx="3997972" cy="5337499"/>
          </a:xfrm>
        </p:spPr>
      </p:pic>
    </p:spTree>
    <p:extLst>
      <p:ext uri="{BB962C8B-B14F-4D97-AF65-F5344CB8AC3E}">
        <p14:creationId xmlns:p14="http://schemas.microsoft.com/office/powerpoint/2010/main" val="2832735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38200"/>
            <a:ext cx="3659885" cy="5548025"/>
          </a:xfrm>
        </p:spPr>
      </p:pic>
    </p:spTree>
    <p:extLst>
      <p:ext uri="{BB962C8B-B14F-4D97-AF65-F5344CB8AC3E}">
        <p14:creationId xmlns:p14="http://schemas.microsoft.com/office/powerpoint/2010/main" val="2055756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24744" cy="1143000"/>
          </a:xfrm>
        </p:spPr>
        <p:txBody>
          <a:bodyPr/>
          <a:lstStyle/>
          <a:p>
            <a:pPr algn="just" rtl="1"/>
            <a:r>
              <a:rPr lang="fa-IR" dirty="0" smtClean="0"/>
              <a:t>تلانژکتازی</a:t>
            </a:r>
            <a:endParaRPr lang="en-US" dirty="0"/>
          </a:p>
        </p:txBody>
      </p:sp>
      <p:sp>
        <p:nvSpPr>
          <p:cNvPr id="3" name="Content Placeholder 2"/>
          <p:cNvSpPr>
            <a:spLocks noGrp="1"/>
          </p:cNvSpPr>
          <p:nvPr>
            <p:ph idx="1"/>
          </p:nvPr>
        </p:nvSpPr>
        <p:spPr>
          <a:xfrm>
            <a:off x="1066800" y="1524000"/>
            <a:ext cx="6777317" cy="3508977"/>
          </a:xfrm>
        </p:spPr>
        <p:txBody>
          <a:bodyPr/>
          <a:lstStyle/>
          <a:p>
            <a:pPr algn="r" rtl="1"/>
            <a:r>
              <a:rPr lang="fa-IR" dirty="0" smtClean="0"/>
              <a:t>ضایعه ای عروقی به معنی گشاد شدن عروق به قطر نیم تا یک میلیمتردر زیر پوست یا سطوح مخاطی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895600"/>
            <a:ext cx="5943599" cy="3562350"/>
          </a:xfrm>
          <a:prstGeom prst="rect">
            <a:avLst/>
          </a:prstGeom>
        </p:spPr>
      </p:pic>
    </p:spTree>
    <p:extLst>
      <p:ext uri="{BB962C8B-B14F-4D97-AF65-F5344CB8AC3E}">
        <p14:creationId xmlns:p14="http://schemas.microsoft.com/office/powerpoint/2010/main" val="2599255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24744" cy="1143000"/>
          </a:xfrm>
        </p:spPr>
        <p:txBody>
          <a:bodyPr/>
          <a:lstStyle/>
          <a:p>
            <a:pPr algn="r" rtl="1"/>
            <a:r>
              <a:rPr lang="fa-IR" dirty="0" smtClean="0"/>
              <a:t>پسوریازیس</a:t>
            </a:r>
            <a:endParaRPr lang="en-US" dirty="0"/>
          </a:p>
        </p:txBody>
      </p:sp>
      <p:sp>
        <p:nvSpPr>
          <p:cNvPr id="3" name="Content Placeholder 2"/>
          <p:cNvSpPr>
            <a:spLocks noGrp="1"/>
          </p:cNvSpPr>
          <p:nvPr>
            <p:ph idx="1"/>
          </p:nvPr>
        </p:nvSpPr>
        <p:spPr>
          <a:xfrm>
            <a:off x="457200" y="1981200"/>
            <a:ext cx="8100508" cy="4572000"/>
          </a:xfrm>
        </p:spPr>
        <p:txBody>
          <a:bodyPr>
            <a:normAutofit/>
          </a:bodyPr>
          <a:lstStyle/>
          <a:p>
            <a:pPr algn="r" rtl="1"/>
            <a:r>
              <a:rPr lang="fa-IR" sz="1800" dirty="0" smtClean="0"/>
              <a:t>یک </a:t>
            </a:r>
            <a:r>
              <a:rPr lang="fa-IR" sz="1800" dirty="0"/>
              <a:t>بیماری شایع </a:t>
            </a:r>
            <a:r>
              <a:rPr lang="fa-IR" sz="1800" dirty="0" smtClean="0"/>
              <a:t>پوستی، </a:t>
            </a:r>
            <a:r>
              <a:rPr lang="fa-IR" sz="1800" dirty="0">
                <a:solidFill>
                  <a:srgbClr val="C00000"/>
                </a:solidFill>
              </a:rPr>
              <a:t>چرخه زندگی </a:t>
            </a:r>
            <a:r>
              <a:rPr lang="fa-IR" sz="1800" dirty="0"/>
              <a:t>سلول‌های پوستی را بهم می‌زند</a:t>
            </a:r>
            <a:r>
              <a:rPr lang="fa-IR" sz="1800" dirty="0" smtClean="0"/>
              <a:t>.</a:t>
            </a:r>
          </a:p>
          <a:p>
            <a:pPr algn="r" rtl="1"/>
            <a:r>
              <a:rPr lang="fa-IR" sz="1800" dirty="0" smtClean="0"/>
              <a:t>با </a:t>
            </a:r>
            <a:r>
              <a:rPr lang="fa-IR" sz="1800" dirty="0"/>
              <a:t>افزایش سرعت ساخت سلول بر سطح پوست ، باعث بوجود آمدن </a:t>
            </a:r>
            <a:r>
              <a:rPr lang="fa-IR" sz="1800" dirty="0">
                <a:solidFill>
                  <a:srgbClr val="C00000"/>
                </a:solidFill>
              </a:rPr>
              <a:t>تکه های نقره ای ضخیم و خارش دار، خشک و یا تکه های قرمز </a:t>
            </a:r>
            <a:r>
              <a:rPr lang="fa-IR" sz="1800" dirty="0"/>
              <a:t>که گاهی اوقات دردناک هم هستند، می‌شود. </a:t>
            </a:r>
            <a:endParaRPr lang="fa-IR" sz="1800" dirty="0" smtClean="0"/>
          </a:p>
          <a:p>
            <a:pPr algn="r" rtl="1"/>
            <a:r>
              <a:rPr lang="fa-IR" sz="1800" dirty="0" smtClean="0"/>
              <a:t>این </a:t>
            </a:r>
            <a:r>
              <a:rPr lang="fa-IR" sz="1800" dirty="0"/>
              <a:t>تکه ها بیشتر در نقاط اطراف پوست سر، آرنج و زانو ظاهر </a:t>
            </a:r>
            <a:endParaRPr lang="fa-IR" sz="1800" dirty="0" smtClean="0"/>
          </a:p>
          <a:p>
            <a:pPr algn="r" rtl="1"/>
            <a:r>
              <a:rPr lang="fa-IR" sz="1800" dirty="0" smtClean="0"/>
              <a:t>برای </a:t>
            </a:r>
            <a:r>
              <a:rPr lang="fa-IR" sz="1800" dirty="0"/>
              <a:t>بعضی </a:t>
            </a:r>
            <a:r>
              <a:rPr lang="fa-IR" sz="1800" dirty="0" smtClean="0"/>
              <a:t>فقط </a:t>
            </a:r>
            <a:r>
              <a:rPr lang="fa-IR" sz="1800" dirty="0"/>
              <a:t>آزاردهنده است، اما برای بعضی </a:t>
            </a:r>
            <a:r>
              <a:rPr lang="fa-IR" sz="1800" dirty="0" smtClean="0"/>
              <a:t>دیگر بخصوص </a:t>
            </a:r>
            <a:r>
              <a:rPr lang="fa-IR" sz="1800" dirty="0"/>
              <a:t>اگر با</a:t>
            </a:r>
            <a:r>
              <a:rPr lang="fa-IR" sz="1800" u="sng" dirty="0"/>
              <a:t> </a:t>
            </a:r>
            <a:r>
              <a:rPr lang="fa-IR" sz="1800" u="sng" dirty="0">
                <a:hlinkClick r:id="rId2" tooltip="ورم مفاصل"/>
              </a:rPr>
              <a:t>ورم مفاصل </a:t>
            </a:r>
            <a:r>
              <a:rPr lang="fa-IR" sz="1800" dirty="0"/>
              <a:t>همراه باشد، باعث از کار افتادگی می‌شود</a:t>
            </a:r>
            <a:r>
              <a:rPr lang="fa-IR" sz="1800" dirty="0" smtClean="0"/>
              <a:t>.</a:t>
            </a:r>
          </a:p>
          <a:p>
            <a:pPr algn="r" rtl="1"/>
            <a:endParaRPr lang="en-US" sz="1800" dirty="0"/>
          </a:p>
        </p:txBody>
      </p:sp>
    </p:spTree>
    <p:extLst>
      <p:ext uri="{BB962C8B-B14F-4D97-AF65-F5344CB8AC3E}">
        <p14:creationId xmlns:p14="http://schemas.microsoft.com/office/powerpoint/2010/main" val="119388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24744" cy="1143000"/>
          </a:xfrm>
        </p:spPr>
        <p:txBody>
          <a:bodyPr/>
          <a:lstStyle/>
          <a:p>
            <a:pPr algn="r" rtl="1"/>
            <a:r>
              <a:rPr lang="fa-IR" dirty="0" smtClean="0"/>
              <a:t>علایم</a:t>
            </a:r>
            <a:endParaRPr lang="en-US" dirty="0"/>
          </a:p>
        </p:txBody>
      </p:sp>
      <p:sp>
        <p:nvSpPr>
          <p:cNvPr id="3" name="Content Placeholder 2"/>
          <p:cNvSpPr>
            <a:spLocks noGrp="1"/>
          </p:cNvSpPr>
          <p:nvPr>
            <p:ph idx="1"/>
          </p:nvPr>
        </p:nvSpPr>
        <p:spPr>
          <a:xfrm>
            <a:off x="762000" y="1524000"/>
            <a:ext cx="7696200" cy="4800600"/>
          </a:xfrm>
        </p:spPr>
        <p:txBody>
          <a:bodyPr>
            <a:normAutofit/>
          </a:bodyPr>
          <a:lstStyle/>
          <a:p>
            <a:r>
              <a:rPr lang="fa-IR" sz="2000" dirty="0" smtClean="0"/>
              <a:t>بین </a:t>
            </a:r>
            <a:r>
              <a:rPr lang="fa-IR" sz="2000" dirty="0"/>
              <a:t>افراد مختلف، </a:t>
            </a:r>
            <a:r>
              <a:rPr lang="fa-IR" sz="2000" dirty="0" smtClean="0"/>
              <a:t>متفاوت و </a:t>
            </a:r>
            <a:r>
              <a:rPr lang="fa-IR" sz="2000" dirty="0"/>
              <a:t>شامل یک یا چندتا از نشانه های زیر </a:t>
            </a:r>
            <a:endParaRPr lang="fa-IR" sz="2000" dirty="0" smtClean="0"/>
          </a:p>
          <a:p>
            <a:r>
              <a:rPr lang="fa-IR" sz="2000" dirty="0" smtClean="0"/>
              <a:t>تکه </a:t>
            </a:r>
            <a:r>
              <a:rPr lang="fa-IR" sz="2000" dirty="0"/>
              <a:t>های قرمز روی پوست که با </a:t>
            </a:r>
            <a:r>
              <a:rPr lang="fa-IR" sz="2000" dirty="0">
                <a:solidFill>
                  <a:srgbClr val="C00000"/>
                </a:solidFill>
              </a:rPr>
              <a:t>فلس‌های نقره‌ای</a:t>
            </a:r>
            <a:r>
              <a:rPr lang="fa-IR" sz="2000" dirty="0"/>
              <a:t> پوشیده شده است.</a:t>
            </a:r>
          </a:p>
          <a:p>
            <a:r>
              <a:rPr lang="fa-IR" sz="2000" dirty="0"/>
              <a:t>نقاط کوچک پوسته پوسته شده (معمولا در کودکان دیده می‌شود).</a:t>
            </a:r>
          </a:p>
          <a:p>
            <a:r>
              <a:rPr lang="fa-IR" sz="2000" dirty="0"/>
              <a:t>پوست خشک و ترک خورده که ممکن است خونریزی هم بکند.</a:t>
            </a:r>
          </a:p>
          <a:p>
            <a:r>
              <a:rPr lang="fa-IR" sz="2000" dirty="0"/>
              <a:t>خارش، سوزش و یا درد در نقاطی از پوست.</a:t>
            </a:r>
          </a:p>
          <a:p>
            <a:r>
              <a:rPr lang="fa-IR" sz="2000" dirty="0"/>
              <a:t>ناخن ضخیم، سوراخ شده و یا برآمده.</a:t>
            </a:r>
          </a:p>
          <a:p>
            <a:r>
              <a:rPr lang="fa-IR" sz="2000" dirty="0"/>
              <a:t>مفاصل متورم و سفت شده.</a:t>
            </a:r>
          </a:p>
          <a:p>
            <a:r>
              <a:rPr lang="fa-IR" sz="2000" dirty="0"/>
              <a:t>نواحی مبتلا به پسوریازیس می‌توانند شامل قسمت‌های</a:t>
            </a:r>
            <a:r>
              <a:rPr lang="fa-IR" sz="2000" dirty="0">
                <a:solidFill>
                  <a:srgbClr val="C00000"/>
                </a:solidFill>
              </a:rPr>
              <a:t> کوچک شوره مانند </a:t>
            </a:r>
            <a:r>
              <a:rPr lang="fa-IR" sz="2000" dirty="0"/>
              <a:t>تا تکه های </a:t>
            </a:r>
            <a:r>
              <a:rPr lang="fa-IR" sz="2000" dirty="0">
                <a:solidFill>
                  <a:srgbClr val="C00000"/>
                </a:solidFill>
              </a:rPr>
              <a:t>بزرگ</a:t>
            </a:r>
            <a:r>
              <a:rPr lang="fa-IR" sz="2000" dirty="0"/>
              <a:t> که </a:t>
            </a:r>
            <a:r>
              <a:rPr lang="fa-IR" sz="2000" dirty="0">
                <a:solidFill>
                  <a:srgbClr val="C00000"/>
                </a:solidFill>
              </a:rPr>
              <a:t>کاملا</a:t>
            </a:r>
            <a:r>
              <a:rPr lang="fa-IR" sz="2000" dirty="0"/>
              <a:t> قسمت درگیر (مثلا دستها) را می‌پوشانند، باشد. </a:t>
            </a:r>
            <a:endParaRPr lang="fa-IR" sz="2000" dirty="0" smtClean="0"/>
          </a:p>
          <a:p>
            <a:r>
              <a:rPr lang="fa-IR" sz="2000" dirty="0" smtClean="0"/>
              <a:t>انواع </a:t>
            </a:r>
            <a:r>
              <a:rPr lang="fa-IR" sz="2000" dirty="0"/>
              <a:t>متعادل پسوریازیس فقط آزاردهنده هستند، درحالیکه انواع سخت و شدید آن باعث ازکار و شکل افتادگی ناحیه می‌شود.</a:t>
            </a:r>
          </a:p>
          <a:p>
            <a:endParaRPr lang="en-US" sz="2000" dirty="0"/>
          </a:p>
        </p:txBody>
      </p:sp>
    </p:spTree>
    <p:extLst>
      <p:ext uri="{BB962C8B-B14F-4D97-AF65-F5344CB8AC3E}">
        <p14:creationId xmlns:p14="http://schemas.microsoft.com/office/powerpoint/2010/main" val="288862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47800"/>
            <a:ext cx="6616168" cy="4419600"/>
          </a:xfrm>
        </p:spPr>
      </p:pic>
    </p:spTree>
    <p:extLst>
      <p:ext uri="{BB962C8B-B14F-4D97-AF65-F5344CB8AC3E}">
        <p14:creationId xmlns:p14="http://schemas.microsoft.com/office/powerpoint/2010/main" val="3957047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457200"/>
            <a:ext cx="3508375" cy="35083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819400"/>
            <a:ext cx="3171825" cy="3290105"/>
          </a:xfrm>
          <a:prstGeom prst="rect">
            <a:avLst/>
          </a:prstGeom>
        </p:spPr>
      </p:pic>
    </p:spTree>
    <p:extLst>
      <p:ext uri="{BB962C8B-B14F-4D97-AF65-F5344CB8AC3E}">
        <p14:creationId xmlns:p14="http://schemas.microsoft.com/office/powerpoint/2010/main" val="30649294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362200"/>
            <a:ext cx="3638550" cy="2292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578" y="4191000"/>
            <a:ext cx="3450248" cy="22669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62000"/>
            <a:ext cx="3810000" cy="2540000"/>
          </a:xfrm>
          <a:prstGeom prst="rect">
            <a:avLst/>
          </a:prstGeom>
        </p:spPr>
      </p:pic>
    </p:spTree>
    <p:extLst>
      <p:ext uri="{BB962C8B-B14F-4D97-AF65-F5344CB8AC3E}">
        <p14:creationId xmlns:p14="http://schemas.microsoft.com/office/powerpoint/2010/main" val="8163046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2400" dirty="0" smtClean="0"/>
              <a:t>وابسته به جنس مغلوب</a:t>
            </a:r>
            <a:endParaRPr lang="en-US" sz="2400" dirty="0"/>
          </a:p>
        </p:txBody>
      </p:sp>
      <p:sp>
        <p:nvSpPr>
          <p:cNvPr id="3" name="Subtitle 2"/>
          <p:cNvSpPr>
            <a:spLocks noGrp="1"/>
          </p:cNvSpPr>
          <p:nvPr>
            <p:ph type="subTitle" idx="1"/>
          </p:nvPr>
        </p:nvSpPr>
        <p:spPr/>
        <p:txBody>
          <a:bodyPr>
            <a:normAutofit/>
          </a:bodyPr>
          <a:lstStyle/>
          <a:p>
            <a:pPr algn="just" rtl="1"/>
            <a:r>
              <a:rPr lang="en-US" dirty="0" smtClean="0"/>
              <a:t>X</a:t>
            </a:r>
            <a:r>
              <a:rPr lang="fa-IR" dirty="0" smtClean="0"/>
              <a:t> لینک رسسیو</a:t>
            </a:r>
          </a:p>
          <a:p>
            <a:pPr algn="just" rtl="1"/>
            <a:r>
              <a:rPr lang="fa-IR" dirty="0" smtClean="0"/>
              <a:t>دز کامپنسیشن(جبران دز)</a:t>
            </a:r>
          </a:p>
          <a:p>
            <a:pPr algn="just" rtl="1"/>
            <a:r>
              <a:rPr lang="fa-IR" dirty="0" smtClean="0"/>
              <a:t>کوررنگی.هموفیلی.شب کوری</a:t>
            </a:r>
          </a:p>
          <a:p>
            <a:pPr algn="just" rtl="1"/>
            <a:endParaRPr lang="en-US" dirty="0"/>
          </a:p>
        </p:txBody>
      </p:sp>
    </p:spTree>
    <p:extLst>
      <p:ext uri="{BB962C8B-B14F-4D97-AF65-F5344CB8AC3E}">
        <p14:creationId xmlns:p14="http://schemas.microsoft.com/office/powerpoint/2010/main" val="32208894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DMD</a:t>
            </a:r>
            <a:r>
              <a:rPr lang="fa-IR" dirty="0" smtClean="0"/>
              <a:t>دوشن</a:t>
            </a:r>
            <a:endParaRPr lang="en-US" dirty="0"/>
          </a:p>
        </p:txBody>
      </p:sp>
      <p:sp>
        <p:nvSpPr>
          <p:cNvPr id="5" name="Content Placeholder 4"/>
          <p:cNvSpPr>
            <a:spLocks noGrp="1"/>
          </p:cNvSpPr>
          <p:nvPr>
            <p:ph idx="1"/>
          </p:nvPr>
        </p:nvSpPr>
        <p:spPr/>
        <p:txBody>
          <a:bodyPr>
            <a:normAutofit/>
          </a:bodyPr>
          <a:lstStyle/>
          <a:p>
            <a:pPr algn="just" rtl="1"/>
            <a:r>
              <a:rPr lang="fa-IR" sz="1800" dirty="0" smtClean="0"/>
              <a:t>مخصوص مردها(زنهای هترو هم داریم که از ضعف عضلات شکایت دارند)(دخترهای هموهم </a:t>
            </a:r>
            <a:r>
              <a:rPr lang="fa-IR" sz="1800" smtClean="0"/>
              <a:t>داریم اما تنها یکی </a:t>
            </a:r>
            <a:r>
              <a:rPr lang="fa-IR" sz="1800" dirty="0" smtClean="0"/>
              <a:t>در صد ملیون بیمار)</a:t>
            </a:r>
          </a:p>
          <a:p>
            <a:pPr algn="just" rtl="1"/>
            <a:r>
              <a:rPr lang="fa-IR" sz="1800" dirty="0" smtClean="0"/>
              <a:t>در عضلات به جای دیستروفین چربی داریم</a:t>
            </a:r>
          </a:p>
          <a:p>
            <a:pPr algn="just" rtl="1"/>
            <a:r>
              <a:rPr lang="fa-IR" sz="1800" dirty="0" smtClean="0"/>
              <a:t>روی انگشت شست(</a:t>
            </a:r>
            <a:r>
              <a:rPr lang="en-US" sz="1800" dirty="0" smtClean="0"/>
              <a:t>toe</a:t>
            </a:r>
            <a:r>
              <a:rPr lang="fa-IR" sz="1800" dirty="0" smtClean="0"/>
              <a:t>) راه میروند</a:t>
            </a:r>
          </a:p>
          <a:p>
            <a:pPr algn="just" rtl="1"/>
            <a:r>
              <a:rPr lang="fa-IR" sz="1800" dirty="0" smtClean="0"/>
              <a:t>بیمار از خودش برای بلند شدن کمک میگیرد حتی اگر میز یا صندلی ای کنارش بگذاریم</a:t>
            </a:r>
          </a:p>
          <a:p>
            <a:pPr algn="just" rtl="1"/>
            <a:r>
              <a:rPr lang="fa-IR" sz="1800" dirty="0" smtClean="0"/>
              <a:t>شونه های برجسته و پشت شونه های باریک</a:t>
            </a:r>
          </a:p>
          <a:p>
            <a:pPr algn="just" rtl="1"/>
            <a:r>
              <a:rPr lang="fa-IR" sz="1800" dirty="0" smtClean="0"/>
              <a:t>ران باریک تر از ساق پا</a:t>
            </a:r>
          </a:p>
          <a:p>
            <a:pPr algn="just" rtl="1"/>
            <a:endParaRPr lang="en-US" sz="1800" dirty="0"/>
          </a:p>
        </p:txBody>
      </p:sp>
    </p:spTree>
    <p:extLst>
      <p:ext uri="{BB962C8B-B14F-4D97-AF65-F5344CB8AC3E}">
        <p14:creationId xmlns:p14="http://schemas.microsoft.com/office/powerpoint/2010/main" val="18414947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219200"/>
            <a:ext cx="4107656" cy="4756233"/>
          </a:xfrm>
          <a:prstGeom prst="rect">
            <a:avLst/>
          </a:prstGeom>
        </p:spPr>
      </p:pic>
    </p:spTree>
    <p:extLst>
      <p:ext uri="{BB962C8B-B14F-4D97-AF65-F5344CB8AC3E}">
        <p14:creationId xmlns:p14="http://schemas.microsoft.com/office/powerpoint/2010/main" val="2325331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295400"/>
            <a:ext cx="6444525" cy="4735976"/>
          </a:xfrm>
        </p:spPr>
      </p:pic>
    </p:spTree>
    <p:extLst>
      <p:ext uri="{BB962C8B-B14F-4D97-AF65-F5344CB8AC3E}">
        <p14:creationId xmlns:p14="http://schemas.microsoft.com/office/powerpoint/2010/main" val="12077994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t>فاویسم</a:t>
            </a:r>
            <a:r>
              <a:rPr lang="en-US" dirty="0" smtClean="0"/>
              <a:t>GGPD</a:t>
            </a:r>
            <a:endParaRPr lang="en-US" dirty="0"/>
          </a:p>
        </p:txBody>
      </p:sp>
      <p:sp>
        <p:nvSpPr>
          <p:cNvPr id="3" name="Content Placeholder 2"/>
          <p:cNvSpPr>
            <a:spLocks noGrp="1"/>
          </p:cNvSpPr>
          <p:nvPr>
            <p:ph idx="1"/>
          </p:nvPr>
        </p:nvSpPr>
        <p:spPr/>
        <p:txBody>
          <a:bodyPr/>
          <a:lstStyle/>
          <a:p>
            <a:pPr algn="just" rtl="1"/>
            <a:r>
              <a:rPr lang="fa-IR" dirty="0" smtClean="0"/>
              <a:t>با خوردن باقالا کلیه ها از کار میافتند</a:t>
            </a:r>
          </a:p>
          <a:p>
            <a:pPr algn="just" rtl="1"/>
            <a:r>
              <a:rPr lang="fa-IR" dirty="0" smtClean="0"/>
              <a:t>گلبول های قرمز از بین میروند در نتیجه ادرار سیاه</a:t>
            </a:r>
          </a:p>
          <a:p>
            <a:pPr marL="68580" indent="0" algn="just" rtl="1">
              <a:buNone/>
            </a:pPr>
            <a:r>
              <a:rPr lang="fa-IR" dirty="0" smtClean="0"/>
              <a:t>   (ادرار کوکاکولایی یاچایی رنگ غلیظ)</a:t>
            </a:r>
          </a:p>
          <a:p>
            <a:pPr algn="just" rtl="1"/>
            <a:endParaRPr lang="en-US" dirty="0"/>
          </a:p>
        </p:txBody>
      </p:sp>
    </p:spTree>
    <p:extLst>
      <p:ext uri="{BB962C8B-B14F-4D97-AF65-F5344CB8AC3E}">
        <p14:creationId xmlns:p14="http://schemas.microsoft.com/office/powerpoint/2010/main" val="17257772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1143000"/>
            <a:ext cx="4260483" cy="4887351"/>
          </a:xfrm>
        </p:spPr>
      </p:pic>
    </p:spTree>
    <p:extLst>
      <p:ext uri="{BB962C8B-B14F-4D97-AF65-F5344CB8AC3E}">
        <p14:creationId xmlns:p14="http://schemas.microsoft.com/office/powerpoint/2010/main" val="17291626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pPr algn="r"/>
            <a:r>
              <a:rPr lang="fa-IR" dirty="0" smtClean="0"/>
              <a:t>بکر</a:t>
            </a:r>
            <a:r>
              <a:rPr lang="en-US" dirty="0" smtClean="0"/>
              <a:t>BMD</a:t>
            </a:r>
            <a:endParaRPr lang="en-US" dirty="0"/>
          </a:p>
        </p:txBody>
      </p:sp>
      <p:sp>
        <p:nvSpPr>
          <p:cNvPr id="3" name="Content Placeholder 2"/>
          <p:cNvSpPr>
            <a:spLocks noGrp="1"/>
          </p:cNvSpPr>
          <p:nvPr>
            <p:ph idx="1"/>
          </p:nvPr>
        </p:nvSpPr>
        <p:spPr>
          <a:xfrm>
            <a:off x="762000" y="1905000"/>
            <a:ext cx="7696200" cy="4114800"/>
          </a:xfrm>
        </p:spPr>
        <p:txBody>
          <a:bodyPr>
            <a:normAutofit/>
          </a:bodyPr>
          <a:lstStyle/>
          <a:p>
            <a:pPr algn="just" rtl="1"/>
            <a:r>
              <a:rPr lang="fa-IR" sz="2000" dirty="0" smtClean="0"/>
              <a:t>نوع خفیف دوشن</a:t>
            </a:r>
          </a:p>
          <a:p>
            <a:pPr algn="just" rtl="1"/>
            <a:r>
              <a:rPr lang="fa-IR" sz="2000" dirty="0"/>
              <a:t>بكر ماسكولار ديستروفي همانند بيماري </a:t>
            </a:r>
            <a:r>
              <a:rPr lang="en-US" sz="2000" dirty="0"/>
              <a:t>DMD </a:t>
            </a:r>
            <a:r>
              <a:rPr lang="fa-IR" sz="2000" dirty="0"/>
              <a:t>بوده ولي از نظر باليني به شدت و سختي دوشن ماسكولار ديستروفي نمي باشد و احتمال مي رود كه طول عمر بيماران </a:t>
            </a:r>
            <a:r>
              <a:rPr lang="en-US" sz="2000" dirty="0"/>
              <a:t>BMD </a:t>
            </a:r>
            <a:r>
              <a:rPr lang="fa-IR" sz="2000" dirty="0"/>
              <a:t>هم طبيعي باشد .</a:t>
            </a:r>
          </a:p>
          <a:p>
            <a:pPr algn="just" rtl="1"/>
            <a:r>
              <a:rPr lang="fa-IR" sz="2000" dirty="0" smtClean="0"/>
              <a:t>هر </a:t>
            </a:r>
            <a:r>
              <a:rPr lang="fa-IR" sz="2000" dirty="0"/>
              <a:t>دو بيماري </a:t>
            </a:r>
            <a:r>
              <a:rPr lang="en-US" sz="2000" dirty="0"/>
              <a:t>DMD, BMD  </a:t>
            </a:r>
            <a:r>
              <a:rPr lang="fa-IR" sz="2000" dirty="0"/>
              <a:t>در نتيجه جهشهاي بوجود آمده در روي يك ژن حاصل مي شوند.</a:t>
            </a:r>
          </a:p>
          <a:p>
            <a:pPr algn="just" rtl="1"/>
            <a:r>
              <a:rPr lang="fa-IR" sz="2000" dirty="0"/>
              <a:t>در فرم </a:t>
            </a:r>
            <a:r>
              <a:rPr lang="fa-IR" sz="2000" dirty="0" smtClean="0"/>
              <a:t>شديد</a:t>
            </a:r>
            <a:r>
              <a:rPr lang="en-US" sz="2000" dirty="0" smtClean="0"/>
              <a:t>DMD </a:t>
            </a:r>
            <a:r>
              <a:rPr lang="fa-IR" sz="2000" dirty="0" smtClean="0"/>
              <a:t>موتاسيون </a:t>
            </a:r>
            <a:r>
              <a:rPr lang="fa-IR" sz="2000" dirty="0"/>
              <a:t>هاي حاصل در ژن ديستروفين باعث مي شود كه پروتئين حاصل غير فعال باشد ولي در </a:t>
            </a:r>
            <a:r>
              <a:rPr lang="en-US" sz="2000" dirty="0" smtClean="0"/>
              <a:t>BMD</a:t>
            </a:r>
            <a:r>
              <a:rPr lang="fa-IR" sz="2000" dirty="0" smtClean="0"/>
              <a:t>موتاسيون </a:t>
            </a:r>
            <a:r>
              <a:rPr lang="fa-IR" sz="2000" dirty="0"/>
              <a:t>هاي حاصل در ژن باعث توليد پروتئيني مي شوند كه به طور نسبي عمل مي كند و اين موجب كاهش شدت بيماري مي شود</a:t>
            </a:r>
          </a:p>
          <a:p>
            <a:pPr algn="just" rtl="1"/>
            <a:endParaRPr lang="en-US" sz="2000" dirty="0"/>
          </a:p>
        </p:txBody>
      </p:sp>
    </p:spTree>
    <p:extLst>
      <p:ext uri="{BB962C8B-B14F-4D97-AF65-F5344CB8AC3E}">
        <p14:creationId xmlns:p14="http://schemas.microsoft.com/office/powerpoint/2010/main" val="25347582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200" y="1371600"/>
            <a:ext cx="5994400" cy="4495800"/>
          </a:xfrm>
        </p:spPr>
      </p:pic>
    </p:spTree>
    <p:extLst>
      <p:ext uri="{BB962C8B-B14F-4D97-AF65-F5344CB8AC3E}">
        <p14:creationId xmlns:p14="http://schemas.microsoft.com/office/powerpoint/2010/main" val="123834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2213" y="14748"/>
            <a:ext cx="7024744" cy="1143000"/>
          </a:xfrm>
        </p:spPr>
        <p:txBody>
          <a:bodyPr>
            <a:normAutofit/>
          </a:bodyPr>
          <a:lstStyle/>
          <a:p>
            <a:pPr algn="just" rtl="1"/>
            <a:r>
              <a:rPr lang="en-US" sz="2800" dirty="0" err="1" smtClean="0"/>
              <a:t>Pku</a:t>
            </a:r>
            <a:r>
              <a:rPr lang="fa-IR" sz="2800" dirty="0" smtClean="0"/>
              <a:t>(فنیل کتونوریا)</a:t>
            </a:r>
            <a:endParaRPr lang="en-US" sz="2800" dirty="0"/>
          </a:p>
        </p:txBody>
      </p:sp>
      <p:sp>
        <p:nvSpPr>
          <p:cNvPr id="2" name="Content Placeholder 1"/>
          <p:cNvSpPr>
            <a:spLocks noGrp="1"/>
          </p:cNvSpPr>
          <p:nvPr>
            <p:ph idx="1"/>
          </p:nvPr>
        </p:nvSpPr>
        <p:spPr>
          <a:xfrm>
            <a:off x="762000" y="1143000"/>
            <a:ext cx="7696200" cy="5486400"/>
          </a:xfrm>
        </p:spPr>
        <p:txBody>
          <a:bodyPr>
            <a:normAutofit fontScale="85000" lnSpcReduction="20000"/>
          </a:bodyPr>
          <a:lstStyle/>
          <a:p>
            <a:pPr algn="just" rtl="1"/>
            <a:r>
              <a:rPr lang="fa-IR" dirty="0" smtClean="0"/>
              <a:t>ازدواج خویشاوندی</a:t>
            </a:r>
          </a:p>
          <a:p>
            <a:pPr algn="just" rtl="1"/>
            <a:r>
              <a:rPr lang="fa-IR" dirty="0" smtClean="0"/>
              <a:t>ادرار نوزاد بوی نون کپک زده</a:t>
            </a:r>
          </a:p>
          <a:p>
            <a:pPr algn="just" rtl="1"/>
            <a:r>
              <a:rPr lang="fa-IR" dirty="0" smtClean="0"/>
              <a:t>کمبود نوعی آنزیم از</a:t>
            </a:r>
            <a:r>
              <a:rPr lang="fa-IR" dirty="0" smtClean="0">
                <a:solidFill>
                  <a:srgbClr val="C00000"/>
                </a:solidFill>
              </a:rPr>
              <a:t> کبد </a:t>
            </a:r>
            <a:r>
              <a:rPr lang="fa-IR" dirty="0" smtClean="0"/>
              <a:t>نوزاد</a:t>
            </a:r>
          </a:p>
          <a:p>
            <a:pPr algn="just" rtl="1"/>
            <a:r>
              <a:rPr lang="fa-IR" dirty="0" smtClean="0"/>
              <a:t>قادر به هضم </a:t>
            </a:r>
            <a:r>
              <a:rPr lang="fa-IR" dirty="0" smtClean="0">
                <a:solidFill>
                  <a:srgbClr val="C00000"/>
                </a:solidFill>
              </a:rPr>
              <a:t>فنیل آلانین </a:t>
            </a:r>
            <a:r>
              <a:rPr lang="fa-IR" dirty="0" smtClean="0"/>
              <a:t>نیست</a:t>
            </a:r>
            <a:r>
              <a:rPr lang="fa-IR" sz="1300" dirty="0" smtClean="0"/>
              <a:t>(حرف </a:t>
            </a:r>
            <a:r>
              <a:rPr lang="en-US" sz="1300" dirty="0" smtClean="0"/>
              <a:t>p</a:t>
            </a:r>
            <a:r>
              <a:rPr lang="fa-IR" sz="1300" dirty="0" smtClean="0"/>
              <a:t> از فنیل آلانین میاد)</a:t>
            </a:r>
            <a:endParaRPr lang="fa-IR" sz="1300" dirty="0" smtClean="0"/>
          </a:p>
          <a:p>
            <a:pPr algn="just" rtl="1"/>
            <a:r>
              <a:rPr lang="fa-IR" dirty="0" smtClean="0"/>
              <a:t>در </a:t>
            </a:r>
            <a:r>
              <a:rPr lang="fa-IR" dirty="0"/>
              <a:t>بدو تولد </a:t>
            </a:r>
            <a:r>
              <a:rPr lang="fa-IR" dirty="0" smtClean="0"/>
              <a:t>نشانه </a:t>
            </a:r>
            <a:r>
              <a:rPr lang="fa-IR" dirty="0"/>
              <a:t>بارزي ندارد </a:t>
            </a:r>
            <a:endParaRPr lang="fa-IR" dirty="0" smtClean="0"/>
          </a:p>
          <a:p>
            <a:pPr algn="just" rtl="1"/>
            <a:r>
              <a:rPr lang="fa-IR" dirty="0" smtClean="0"/>
              <a:t>در </a:t>
            </a:r>
            <a:r>
              <a:rPr lang="fa-IR" dirty="0"/>
              <a:t>۲ تا ۳ ماه اول زندگي ظاهر کاملا </a:t>
            </a:r>
            <a:r>
              <a:rPr lang="fa-IR" dirty="0" smtClean="0"/>
              <a:t>سالم</a:t>
            </a:r>
          </a:p>
          <a:p>
            <a:pPr marL="68580" indent="0" algn="just" rtl="1">
              <a:buNone/>
            </a:pPr>
            <a:r>
              <a:rPr lang="fa-IR" dirty="0" smtClean="0"/>
              <a:t>به </a:t>
            </a:r>
            <a:r>
              <a:rPr lang="fa-IR" dirty="0"/>
              <a:t>تدريج علايمي </a:t>
            </a:r>
            <a:r>
              <a:rPr lang="fa-IR" dirty="0" smtClean="0"/>
              <a:t>چون </a:t>
            </a:r>
          </a:p>
          <a:p>
            <a:pPr algn="just" rtl="1"/>
            <a:r>
              <a:rPr lang="fa-IR" dirty="0" smtClean="0"/>
              <a:t>بي</a:t>
            </a:r>
            <a:r>
              <a:rPr lang="fa-IR" dirty="0"/>
              <a:t> ميلي به خوردن شير، </a:t>
            </a:r>
            <a:r>
              <a:rPr lang="fa-IR" dirty="0" smtClean="0"/>
              <a:t>استفراغ </a:t>
            </a:r>
            <a:r>
              <a:rPr lang="fa-IR" dirty="0"/>
              <a:t>بعد از خوردن شير، </a:t>
            </a:r>
            <a:endParaRPr lang="fa-IR" dirty="0" smtClean="0"/>
          </a:p>
          <a:p>
            <a:pPr algn="just" rtl="1"/>
            <a:r>
              <a:rPr lang="fa-IR" dirty="0" smtClean="0"/>
              <a:t>بروز </a:t>
            </a:r>
            <a:r>
              <a:rPr lang="fa-IR" dirty="0"/>
              <a:t>اگزما و جوش در سطح </a:t>
            </a:r>
            <a:r>
              <a:rPr lang="fa-IR" dirty="0" smtClean="0"/>
              <a:t>بدن </a:t>
            </a:r>
          </a:p>
          <a:p>
            <a:pPr algn="just" rtl="1"/>
            <a:r>
              <a:rPr lang="fa-IR" dirty="0" smtClean="0"/>
              <a:t>بورشدن </a:t>
            </a:r>
            <a:r>
              <a:rPr lang="fa-IR" dirty="0"/>
              <a:t>موهاي سر بدون سابقه </a:t>
            </a:r>
            <a:r>
              <a:rPr lang="fa-IR" dirty="0" smtClean="0"/>
              <a:t>ارثي</a:t>
            </a:r>
          </a:p>
          <a:p>
            <a:pPr algn="just" rtl="1"/>
            <a:r>
              <a:rPr lang="fa-IR" dirty="0" smtClean="0"/>
              <a:t>عرق </a:t>
            </a:r>
            <a:r>
              <a:rPr lang="fa-IR" dirty="0"/>
              <a:t>بدن و ادرار اين نوزادان اغلب بوي زننده و بسيار نامطبوع </a:t>
            </a:r>
            <a:r>
              <a:rPr lang="fa-IR" dirty="0">
                <a:solidFill>
                  <a:srgbClr val="C00000"/>
                </a:solidFill>
              </a:rPr>
              <a:t>کپک مانند </a:t>
            </a:r>
            <a:r>
              <a:rPr lang="fa-IR" dirty="0"/>
              <a:t>دارد</a:t>
            </a:r>
            <a:r>
              <a:rPr lang="fa-IR" dirty="0" smtClean="0"/>
              <a:t>.</a:t>
            </a:r>
          </a:p>
          <a:p>
            <a:pPr algn="just" rtl="1"/>
            <a:r>
              <a:rPr lang="fa-IR" dirty="0" smtClean="0"/>
              <a:t>با </a:t>
            </a:r>
            <a:r>
              <a:rPr lang="fa-IR" dirty="0"/>
              <a:t>گذشت زمان کودک دچار عقب ماندگي </a:t>
            </a:r>
            <a:r>
              <a:rPr lang="fa-IR" dirty="0" smtClean="0"/>
              <a:t>ذهني </a:t>
            </a:r>
            <a:r>
              <a:rPr lang="fa-IR" dirty="0" smtClean="0"/>
              <a:t>می شود</a:t>
            </a:r>
            <a:endParaRPr lang="fa-IR" dirty="0" smtClean="0"/>
          </a:p>
          <a:p>
            <a:pPr algn="just" rtl="1"/>
            <a:r>
              <a:rPr lang="fa-IR" dirty="0" smtClean="0"/>
              <a:t>اين </a:t>
            </a:r>
            <a:r>
              <a:rPr lang="fa-IR" dirty="0"/>
              <a:t>کودکان اغلب </a:t>
            </a:r>
            <a:r>
              <a:rPr lang="fa-IR" dirty="0">
                <a:solidFill>
                  <a:srgbClr val="C00000"/>
                </a:solidFill>
              </a:rPr>
              <a:t>ناآرام و پرجنب و جوش</a:t>
            </a:r>
            <a:r>
              <a:rPr lang="fa-IR" dirty="0"/>
              <a:t> </a:t>
            </a:r>
            <a:r>
              <a:rPr lang="fa-IR" dirty="0" smtClean="0"/>
              <a:t>اند,تعادل </a:t>
            </a:r>
            <a:r>
              <a:rPr lang="fa-IR" dirty="0"/>
              <a:t>عصبي خوبي ندارند</a:t>
            </a:r>
            <a:r>
              <a:rPr lang="fa-IR" dirty="0" smtClean="0"/>
              <a:t>.</a:t>
            </a:r>
          </a:p>
          <a:p>
            <a:pPr algn="just" rtl="1"/>
            <a:r>
              <a:rPr lang="fa-IR" dirty="0" smtClean="0"/>
              <a:t>قدرت </a:t>
            </a:r>
            <a:r>
              <a:rPr lang="fa-IR" dirty="0"/>
              <a:t>تکلم اين کودکان ضعيف و راه رفتن آن ها دچار مشکل مي شود که ممکن است براي هميشه باقي بماند.</a:t>
            </a:r>
            <a:endParaRPr lang="en-US" dirty="0"/>
          </a:p>
        </p:txBody>
      </p:sp>
    </p:spTree>
    <p:extLst>
      <p:ext uri="{BB962C8B-B14F-4D97-AF65-F5344CB8AC3E}">
        <p14:creationId xmlns:p14="http://schemas.microsoft.com/office/powerpoint/2010/main" val="4240353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en-US" dirty="0" smtClean="0"/>
              <a:t>X</a:t>
            </a:r>
            <a:r>
              <a:rPr lang="fa-IR" dirty="0" smtClean="0"/>
              <a:t>شکننده (</a:t>
            </a:r>
            <a:r>
              <a:rPr lang="en-US" dirty="0" smtClean="0"/>
              <a:t>FXS</a:t>
            </a:r>
            <a:r>
              <a:rPr lang="fa-IR" dirty="0" smtClean="0"/>
              <a:t>)</a:t>
            </a:r>
            <a:endParaRPr lang="en-US" dirty="0"/>
          </a:p>
        </p:txBody>
      </p:sp>
      <p:sp>
        <p:nvSpPr>
          <p:cNvPr id="3" name="Content Placeholder 2"/>
          <p:cNvSpPr>
            <a:spLocks noGrp="1"/>
          </p:cNvSpPr>
          <p:nvPr>
            <p:ph idx="1"/>
          </p:nvPr>
        </p:nvSpPr>
        <p:spPr>
          <a:xfrm>
            <a:off x="1043492" y="2323652"/>
            <a:ext cx="7109908" cy="3772348"/>
          </a:xfrm>
        </p:spPr>
        <p:txBody>
          <a:bodyPr>
            <a:normAutofit/>
          </a:bodyPr>
          <a:lstStyle/>
          <a:p>
            <a:pPr algn="just" rtl="1"/>
            <a:r>
              <a:rPr lang="fa-IR" sz="2000" dirty="0" smtClean="0"/>
              <a:t>عقب مانده ی شدید ذهنی</a:t>
            </a:r>
          </a:p>
          <a:p>
            <a:pPr algn="just" rtl="1"/>
            <a:r>
              <a:rPr lang="fa-IR" sz="2000" dirty="0" smtClean="0"/>
              <a:t>برخلاف دیگر عقب ماندگی ها بیضه شدیدا بزرگ(مملوازآب)</a:t>
            </a:r>
          </a:p>
          <a:p>
            <a:pPr algn="just" rtl="1"/>
            <a:r>
              <a:rPr lang="fa-IR" sz="2000" dirty="0" smtClean="0"/>
              <a:t>افزایش توالی </a:t>
            </a:r>
            <a:r>
              <a:rPr lang="en-US" sz="2000" dirty="0" smtClean="0"/>
              <a:t>CGG</a:t>
            </a:r>
            <a:r>
              <a:rPr lang="fa-IR" sz="2000" dirty="0" smtClean="0"/>
              <a:t> در </a:t>
            </a:r>
            <a:r>
              <a:rPr lang="en-US" sz="2000" dirty="0" smtClean="0"/>
              <a:t>DNA</a:t>
            </a:r>
            <a:r>
              <a:rPr lang="fa-IR" sz="2000" dirty="0" smtClean="0"/>
              <a:t>(در افراد سالم حداکثر 50 کپی از این ناحیه داریم در افرادی که کمی بیمار اند 200تا و در این بیماران200تا1000تا)</a:t>
            </a:r>
          </a:p>
          <a:p>
            <a:pPr algn="just" rtl="1"/>
            <a:r>
              <a:rPr lang="fa-IR" sz="2000" dirty="0" smtClean="0"/>
              <a:t>محیط کشت جی سی 199 برای آزمایشگاه لازم است در غیر اینصورت شکنندگی روی </a:t>
            </a:r>
            <a:r>
              <a:rPr lang="en-US" sz="2000" dirty="0" smtClean="0"/>
              <a:t>X </a:t>
            </a:r>
            <a:r>
              <a:rPr lang="fa-IR" sz="2000" dirty="0" smtClean="0"/>
              <a:t>مشخص نمیشود</a:t>
            </a:r>
          </a:p>
          <a:p>
            <a:pPr algn="just" rtl="1"/>
            <a:endParaRPr lang="fa-IR" sz="2000" dirty="0" smtClean="0"/>
          </a:p>
          <a:p>
            <a:pPr algn="just" rtl="1"/>
            <a:endParaRPr lang="fa-IR" sz="2000" dirty="0" smtClean="0"/>
          </a:p>
        </p:txBody>
      </p:sp>
    </p:spTree>
    <p:extLst>
      <p:ext uri="{BB962C8B-B14F-4D97-AF65-F5344CB8AC3E}">
        <p14:creationId xmlns:p14="http://schemas.microsoft.com/office/powerpoint/2010/main" val="4102539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01097"/>
            <a:ext cx="3531138" cy="43139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95400"/>
            <a:ext cx="4191000" cy="4419600"/>
          </a:xfrm>
          <a:prstGeom prst="rect">
            <a:avLst/>
          </a:prstGeom>
        </p:spPr>
      </p:pic>
    </p:spTree>
    <p:extLst>
      <p:ext uri="{BB962C8B-B14F-4D97-AF65-F5344CB8AC3E}">
        <p14:creationId xmlns:p14="http://schemas.microsoft.com/office/powerpoint/2010/main" val="3899763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رشتن </a:t>
            </a:r>
            <a:r>
              <a:rPr lang="fa-IR" dirty="0" smtClean="0"/>
              <a:t>هال</a:t>
            </a:r>
            <a:r>
              <a:rPr lang="fa-IR" sz="1300" dirty="0" smtClean="0">
                <a:solidFill>
                  <a:schemeClr val="tx1">
                    <a:lumMod val="75000"/>
                    <a:lumOff val="25000"/>
                  </a:schemeClr>
                </a:solidFill>
              </a:rPr>
              <a:t>؟؟(تلفظ استاد رو متوجه نشدم در نتیجه چیزی ازش پیدا نکردم</a:t>
            </a:r>
            <a:r>
              <a:rPr lang="fa-IR" sz="1300" dirty="0" smtClean="0">
                <a:solidFill>
                  <a:schemeClr val="tx1">
                    <a:lumMod val="75000"/>
                    <a:lumOff val="25000"/>
                  </a:schemeClr>
                </a:solidFill>
                <a:sym typeface="Wingdings" pitchFamily="2" charset="2"/>
              </a:rPr>
              <a:t>)</a:t>
            </a:r>
            <a:endParaRPr lang="en-US" sz="1300" dirty="0">
              <a:solidFill>
                <a:schemeClr val="tx1">
                  <a:lumMod val="75000"/>
                  <a:lumOff val="25000"/>
                </a:schemeClr>
              </a:solidFill>
            </a:endParaRPr>
          </a:p>
        </p:txBody>
      </p:sp>
      <p:sp>
        <p:nvSpPr>
          <p:cNvPr id="3" name="Content Placeholder 2"/>
          <p:cNvSpPr>
            <a:spLocks noGrp="1"/>
          </p:cNvSpPr>
          <p:nvPr>
            <p:ph idx="1"/>
          </p:nvPr>
        </p:nvSpPr>
        <p:spPr/>
        <p:txBody>
          <a:bodyPr/>
          <a:lstStyle/>
          <a:p>
            <a:pPr marL="68580" indent="0" algn="just" rtl="1">
              <a:buNone/>
            </a:pPr>
            <a:r>
              <a:rPr lang="fa-IR" dirty="0" smtClean="0"/>
              <a:t>استاد:</a:t>
            </a:r>
          </a:p>
          <a:p>
            <a:pPr algn="just" rtl="1"/>
            <a:r>
              <a:rPr lang="fa-IR" dirty="0" smtClean="0"/>
              <a:t>اسیداوریک </a:t>
            </a:r>
            <a:r>
              <a:rPr lang="fa-IR" dirty="0" smtClean="0"/>
              <a:t>بالا(در پوشک پودر پرتقالی رنگ(اگر این علامت را نداشت این بیماری نیست,مثلا میتواند جذام باشد)</a:t>
            </a:r>
          </a:p>
          <a:p>
            <a:pPr algn="just" rtl="1"/>
            <a:r>
              <a:rPr lang="fa-IR" dirty="0" smtClean="0"/>
              <a:t>اندام ها التهاب داشته و خود بیمار گوش ها و دست ها و لب خود را کنده</a:t>
            </a:r>
          </a:p>
          <a:p>
            <a:pPr algn="just" rtl="1"/>
            <a:r>
              <a:rPr lang="fa-IR" dirty="0" smtClean="0"/>
              <a:t>تنها راه درمان:بستن دست و پا و گذاشتن دندان های ژله ای</a:t>
            </a:r>
          </a:p>
          <a:p>
            <a:pPr algn="just" rtl="1"/>
            <a:endParaRPr lang="en-US" dirty="0"/>
          </a:p>
        </p:txBody>
      </p:sp>
    </p:spTree>
    <p:extLst>
      <p:ext uri="{BB962C8B-B14F-4D97-AF65-F5344CB8AC3E}">
        <p14:creationId xmlns:p14="http://schemas.microsoft.com/office/powerpoint/2010/main" val="29536090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5181600"/>
            <a:ext cx="7024744" cy="1143000"/>
          </a:xfrm>
        </p:spPr>
        <p:txBody>
          <a:bodyPr/>
          <a:lstStyle/>
          <a:p>
            <a:r>
              <a:rPr lang="en-US" dirty="0" smtClean="0"/>
              <a:t> </a:t>
            </a:r>
            <a:r>
              <a:rPr lang="en-US" sz="1400" dirty="0" smtClean="0"/>
              <a:t>MARAL MO.</a:t>
            </a:r>
            <a:endParaRPr lang="en-US" sz="1400" dirty="0"/>
          </a:p>
        </p:txBody>
      </p:sp>
      <p:sp>
        <p:nvSpPr>
          <p:cNvPr id="5" name="Content Placeholder 4"/>
          <p:cNvSpPr>
            <a:spLocks noGrp="1"/>
          </p:cNvSpPr>
          <p:nvPr>
            <p:ph idx="1"/>
          </p:nvPr>
        </p:nvSpPr>
        <p:spPr>
          <a:xfrm>
            <a:off x="1043492" y="4953000"/>
            <a:ext cx="2309308" cy="879629"/>
          </a:xfrm>
        </p:spPr>
        <p:txBody>
          <a:bodyPr>
            <a:normAutofit/>
          </a:bodyPr>
          <a:lstStyle/>
          <a:p>
            <a:pPr marL="68580" indent="0">
              <a:buNone/>
            </a:pPr>
            <a:r>
              <a:rPr lang="fa-IR" sz="1700" dirty="0" smtClean="0"/>
              <a:t>تموووم </a:t>
            </a:r>
            <a:r>
              <a:rPr lang="fa-IR" sz="1700" dirty="0" smtClean="0"/>
              <a:t>شددد</a:t>
            </a:r>
            <a:r>
              <a:rPr lang="en-US" sz="1700" dirty="0" smtClean="0"/>
              <a:t>D</a:t>
            </a:r>
            <a:r>
              <a:rPr lang="fa-IR" sz="1700" dirty="0" smtClean="0"/>
              <a:t>:</a:t>
            </a:r>
          </a:p>
          <a:p>
            <a:pPr marL="68580" indent="0">
              <a:buNone/>
            </a:pPr>
            <a:r>
              <a:rPr lang="fa-IR" sz="1700" dirty="0" smtClean="0">
                <a:sym typeface="Wingdings" pitchFamily="2" charset="2"/>
              </a:rPr>
              <a:t></a:t>
            </a:r>
            <a:r>
              <a:rPr lang="en-US" sz="1700" dirty="0" smtClean="0"/>
              <a:t>By: Maral.mo</a:t>
            </a:r>
          </a:p>
        </p:txBody>
      </p:sp>
    </p:spTree>
    <p:extLst>
      <p:ext uri="{BB962C8B-B14F-4D97-AF65-F5344CB8AC3E}">
        <p14:creationId xmlns:p14="http://schemas.microsoft.com/office/powerpoint/2010/main" val="1560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447800"/>
            <a:ext cx="5629592" cy="4021137"/>
          </a:xfrm>
        </p:spPr>
      </p:pic>
    </p:spTree>
    <p:extLst>
      <p:ext uri="{BB962C8B-B14F-4D97-AF65-F5344CB8AC3E}">
        <p14:creationId xmlns:p14="http://schemas.microsoft.com/office/powerpoint/2010/main" val="673355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1638</TotalTime>
  <Words>3215</Words>
  <Application>Microsoft Office PowerPoint</Application>
  <PresentationFormat>On-screen Show (4:3)</PresentationFormat>
  <Paragraphs>374</Paragraphs>
  <Slides>83</Slides>
  <Notes>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ژنتیک جلسه اول نحوه ی توارث بیماری ها</vt:lpstr>
      <vt:lpstr>اتوزومال مغلوب</vt:lpstr>
      <vt:lpstr>xp گزرودرماپیگمنتوزوم Xeroderma pigmentosum </vt:lpstr>
      <vt:lpstr> </vt:lpstr>
      <vt:lpstr>تای ساکس Tay-Sachs disease</vt:lpstr>
      <vt:lpstr> </vt:lpstr>
      <vt:lpstr> </vt:lpstr>
      <vt:lpstr>Pku(فنیل کتونوریا)</vt:lpstr>
      <vt:lpstr> </vt:lpstr>
      <vt:lpstr> </vt:lpstr>
      <vt:lpstr>Cysti Fibrosisسیستیک فایبروزیس(CF)</vt:lpstr>
      <vt:lpstr> </vt:lpstr>
      <vt:lpstr> </vt:lpstr>
      <vt:lpstr>هورلر</vt:lpstr>
      <vt:lpstr> </vt:lpstr>
      <vt:lpstr>  </vt:lpstr>
      <vt:lpstr> </vt:lpstr>
      <vt:lpstr> </vt:lpstr>
      <vt:lpstr>آلبینیسم</vt:lpstr>
      <vt:lpstr> </vt:lpstr>
      <vt:lpstr> </vt:lpstr>
      <vt:lpstr>گالاکتوزومی</vt:lpstr>
      <vt:lpstr> </vt:lpstr>
      <vt:lpstr>نیمان پیک</vt:lpstr>
      <vt:lpstr> </vt:lpstr>
      <vt:lpstr>گوشه(Gaucher)</vt:lpstr>
      <vt:lpstr>کراب(kerabbe)</vt:lpstr>
      <vt:lpstr>پومپه(pompe)</vt:lpstr>
      <vt:lpstr> </vt:lpstr>
      <vt:lpstr>اتوزوم غالب</vt:lpstr>
      <vt:lpstr>PowerPoint Presentation</vt:lpstr>
      <vt:lpstr>Polydactyly پلی داکتیلی</vt:lpstr>
      <vt:lpstr>درمان</vt:lpstr>
      <vt:lpstr> </vt:lpstr>
      <vt:lpstr>مارفان</vt:lpstr>
      <vt:lpstr> </vt:lpstr>
      <vt:lpstr>آبراهام لینکلن</vt:lpstr>
      <vt:lpstr>سندرم آپرت کروزون</vt:lpstr>
      <vt:lpstr>(استاد)</vt:lpstr>
      <vt:lpstr> </vt:lpstr>
      <vt:lpstr> </vt:lpstr>
      <vt:lpstr>آکندروپلازی</vt:lpstr>
      <vt:lpstr> </vt:lpstr>
      <vt:lpstr> </vt:lpstr>
      <vt:lpstr>واردنبرگwaardenburg</vt:lpstr>
      <vt:lpstr> </vt:lpstr>
      <vt:lpstr> butterfly patch</vt:lpstr>
      <vt:lpstr>Nasal bridge hyper telorism</vt:lpstr>
      <vt:lpstr>دختر آلندلون:)</vt:lpstr>
      <vt:lpstr>نوروفیبروماتوز Neurofibromatosis</vt:lpstr>
      <vt:lpstr> </vt:lpstr>
      <vt:lpstr> </vt:lpstr>
      <vt:lpstr> </vt:lpstr>
      <vt:lpstr>اهلردانلس</vt:lpstr>
      <vt:lpstr> </vt:lpstr>
      <vt:lpstr>استئوژنسیس ایمپرفکتا(OI)</vt:lpstr>
      <vt:lpstr> </vt:lpstr>
      <vt:lpstr> </vt:lpstr>
      <vt:lpstr>سندرم دهانی صورتی انگشتی</vt:lpstr>
      <vt:lpstr> </vt:lpstr>
      <vt:lpstr>رایجر</vt:lpstr>
      <vt:lpstr>ترنر(نقص کروموزومی نه اتوزومال دامیننت)</vt:lpstr>
      <vt:lpstr> </vt:lpstr>
      <vt:lpstr>نونان(شبه ترنر)</vt:lpstr>
      <vt:lpstr> </vt:lpstr>
      <vt:lpstr> </vt:lpstr>
      <vt:lpstr>تلانژکتازی</vt:lpstr>
      <vt:lpstr>پسوریازیس</vt:lpstr>
      <vt:lpstr>علایم</vt:lpstr>
      <vt:lpstr> </vt:lpstr>
      <vt:lpstr> </vt:lpstr>
      <vt:lpstr>وابسته به جنس مغلوب</vt:lpstr>
      <vt:lpstr>DMDدوشن</vt:lpstr>
      <vt:lpstr> </vt:lpstr>
      <vt:lpstr> </vt:lpstr>
      <vt:lpstr>فاویسمGGPD</vt:lpstr>
      <vt:lpstr> </vt:lpstr>
      <vt:lpstr>بکرBMD</vt:lpstr>
      <vt:lpstr> </vt:lpstr>
      <vt:lpstr>Xشکننده (FXS)</vt:lpstr>
      <vt:lpstr> </vt:lpstr>
      <vt:lpstr>رشتن هال؟؟(تلفظ استاد رو متوجه نشدم در نتیجه چیزی ازش پیدا نکردم)</vt:lpstr>
      <vt:lpstr> MARAL MO.</vt:lpstr>
    </vt:vector>
  </TitlesOfParts>
  <Company>ARIYAN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ژنتیک جلسه اول نحوه ی توارث بیماری ها</dc:title>
  <dc:creator>User</dc:creator>
  <cp:lastModifiedBy>User</cp:lastModifiedBy>
  <cp:revision>105</cp:revision>
  <dcterms:created xsi:type="dcterms:W3CDTF">2015-05-31T12:38:32Z</dcterms:created>
  <dcterms:modified xsi:type="dcterms:W3CDTF">2015-06-25T13:58:13Z</dcterms:modified>
</cp:coreProperties>
</file>