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5" r:id="rId6"/>
    <p:sldId id="266" r:id="rId7"/>
    <p:sldId id="267" r:id="rId8"/>
    <p:sldId id="262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14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180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35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780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28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50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932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54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47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39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97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5D4E-5346-4FC8-821C-26FB349D790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98D0-E55E-4C99-8908-68406F8E2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3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%D8%A8%D8%B1%DA%AF+%D8%B4%DA%A9%D8%A7%D8%B1%DA%86%DB%8C&amp;source=images&amp;cd=&amp;cad=rja&amp;docid=8o9fbYcoDBgn0M&amp;tbnid=SGn86EXJWrSq_M:&amp;ved=0CAUQjRw&amp;url=http://www.venusflytrap.us/venus-fly-trap-gallery/&amp;ei=F07KUqu4HcK3rged_4Bg&amp;psig=AFQjCNGO13_q-46TLa1JsXh9T_aVrbkqAA&amp;ust=138907635577907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/index.php?title=%D8%A2%D8%B1%D8%AA%D9%88%D8%B1_%D8%AA%D9%86%D8%B3%D9%84%DB%8C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smeallah-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707974" cy="469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3057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asgroup.ir/wp-content/uploads/2012/11/barg-yasgroup.ir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6" y="0"/>
            <a:ext cx="916273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221088"/>
            <a:ext cx="5328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  <a:cs typeface="B Jadid" pitchFamily="2" charset="-78"/>
              </a:rPr>
              <a:t>درس يازدهم</a:t>
            </a:r>
          </a:p>
          <a:p>
            <a:pPr algn="ctr"/>
            <a:endParaRPr lang="fa-IR" sz="2000" dirty="0">
              <a:solidFill>
                <a:srgbClr val="00B050"/>
              </a:solidFill>
              <a:cs typeface="B Jadid" pitchFamily="2" charset="-78"/>
            </a:endParaRPr>
          </a:p>
          <a:p>
            <a:pPr algn="ctr"/>
            <a:r>
              <a:rPr lang="fa-IR" sz="6600" dirty="0" smtClean="0">
                <a:solidFill>
                  <a:schemeClr val="accent3">
                    <a:lumMod val="75000"/>
                  </a:schemeClr>
                </a:solidFill>
                <a:cs typeface="B Jadid" pitchFamily="2" charset="-78"/>
              </a:rPr>
              <a:t>شگفتی های برگ</a:t>
            </a:r>
            <a:endParaRPr lang="en-US" sz="6600" dirty="0">
              <a:solidFill>
                <a:schemeClr val="accent3">
                  <a:lumMod val="75000"/>
                </a:schemeClr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253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lik\SHIRIN\قاب\5112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63488"/>
            <a:ext cx="10183240" cy="8640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876182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سبزينه :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رنگینه های سبزی هستند که در برگ وجود دارند و عامل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سبز بودن برگ می باشند.</a:t>
            </a: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عمل فتو سنتز</a:t>
            </a:r>
            <a:endParaRPr lang="fa-IR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B Jadid" pitchFamily="2" charset="-78"/>
            </a:endParaRP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سبزینه انرژی نور خورشید را جذب می کند. گیاهان از نور خورشید برای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ساختن غذا استفاده می کنند.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برای این عمل روزنه های برگ، کربن دی اکسید را از هوا می گیرند.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ریشه ها نیز آب و مواد محلول در آن را از خاک گرفته و به وسیله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آوند ها به برگ می رسانند. غذاسازی گیاهان به وسیله انرژی نور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خورشید ، فتوسنتز نام دارد.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فتو یعنی نور و سنتز یعنی ساختن.</a:t>
            </a:r>
          </a:p>
        </p:txBody>
      </p:sp>
    </p:spTree>
    <p:extLst>
      <p:ext uri="{BB962C8B-B14F-4D97-AF65-F5344CB8AC3E}">
        <p14:creationId xmlns="" xmlns:p14="http://schemas.microsoft.com/office/powerpoint/2010/main" val="1602650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lik\SHIRIN\قاب\5112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63488"/>
            <a:ext cx="10183240" cy="8640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2680" y="220283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برگ گیاهان انرژی نور خورشید را در مواد غذایی ساخته شده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(مانند نشاسته) ذخیره می کند.</a:t>
            </a: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کاربرد مهم فتوسنتز: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همه موجودات زنده از غذایی که گیاهان می سازند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تغذیه می کنند. گیاهان خود نیز از این غذا استفاده می کنند.</a:t>
            </a: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نکته: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ساقه های سبز رنگ گیاهان مانند ساقه لوبیا که کلروفیل دارند نیز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غذاسازی می کنند. اما محل اصلی غذاسازی </a:t>
            </a:r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برگ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است.</a:t>
            </a:r>
          </a:p>
        </p:txBody>
      </p:sp>
    </p:spTree>
    <p:extLst>
      <p:ext uri="{BB962C8B-B14F-4D97-AF65-F5344CB8AC3E}">
        <p14:creationId xmlns="" xmlns:p14="http://schemas.microsoft.com/office/powerpoint/2010/main" val="3376579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lik\SHIRIN\قاب\5112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63488"/>
            <a:ext cx="10183240" cy="8640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enusflytrap.us/wp-content/uploads/2013/07/venus-fly-tr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2944750" cy="220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206433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شگفتی های آفرینش</a:t>
            </a:r>
          </a:p>
          <a:p>
            <a:pPr algn="ctr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برگ شکارچی: </a:t>
            </a: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بعضی گیاهان همه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مواد مورد نیاز خود را نمی توانند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بسازند. به همین دلیل برگ بعضی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از گیاهان به شکل تله در آمده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است که می تواند حشرات و حتی جانوران کوچک را نیز شکار کند.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این گیاهان، مواد بدن شکار خود را</a:t>
            </a:r>
          </a:p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مصرف می کنند.</a:t>
            </a:r>
          </a:p>
        </p:txBody>
      </p:sp>
    </p:spTree>
    <p:extLst>
      <p:ext uri="{BB962C8B-B14F-4D97-AF65-F5344CB8AC3E}">
        <p14:creationId xmlns="" xmlns:p14="http://schemas.microsoft.com/office/powerpoint/2010/main" val="1479725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lik\SHIRIN\قاب\5112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63488"/>
            <a:ext cx="10183240" cy="8640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0692" y="261832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Jadid" pitchFamily="2" charset="-78"/>
              </a:rPr>
              <a:t>کاربرد بازدهی اکسیژن</a:t>
            </a:r>
          </a:p>
          <a:p>
            <a:pPr algn="r"/>
            <a:endParaRPr lang="fa-IR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موجودات زنده برای تنفس به اکسیژن نیاز دارند. اکسیژن تولید شده به</a:t>
            </a:r>
          </a:p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وسیله فتوسنتز، در تنفس موجودات زنده ، مورد استفاده قرار می گیرد.</a:t>
            </a:r>
          </a:p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فتوسنتز با تولید اکسیژن به کاهش آلودگی هوا نیز کمک می کند.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939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66" y="0"/>
            <a:ext cx="664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/>
              <a:t>کلمه «اکوسیستم» مخفف و ترکیب واژه های «اکولوژیکی» به معنای زمین شناسی و «سیستم» به معنای سامانه می‌باشد. واژه اکوسیستم برای اولین بار در اثر منتشر شده اکولوژیست انگلیسی </a:t>
            </a:r>
            <a:r>
              <a:rPr lang="fa-IR" sz="2800" dirty="0" smtClean="0">
                <a:hlinkClick r:id="rId3" tooltip="آرتور تنسلی (صفحه وجود ندارد)"/>
              </a:rPr>
              <a:t>آرتور تنسلی</a:t>
            </a:r>
            <a:r>
              <a:rPr lang="fa-IR" sz="2800" dirty="0" smtClean="0"/>
              <a:t> به سال ۱۹۳۵ مورد استفاده قرار گرفت.</a:t>
            </a:r>
          </a:p>
          <a:p>
            <a:pPr algn="r"/>
            <a:r>
              <a:rPr lang="fa-IR" sz="2800" dirty="0" smtClean="0"/>
              <a:t>وقتی انجمن بوم‌شناسان بریتانیا، دریک نظرسنجی از اعضایش خواست که فهرست مهم‌ترین مفاهیم بوم‌شناختی را ارائه کنند «اکوسیستم» مفهومی بود که بیش از هر چیز در فهرست‌ها تکرار شد</a:t>
            </a:r>
            <a:r>
              <a:rPr lang="fa-IR" sz="2800" dirty="0" smtClean="0"/>
              <a:t>.</a:t>
            </a:r>
            <a:r>
              <a:rPr lang="fa-IR" sz="2800" baseline="300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lik\SHIRIN\قاب\291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4531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cs typeface="B Jadid" pitchFamily="2" charset="-78"/>
              </a:rPr>
              <a:t>گزيده سوالات</a:t>
            </a:r>
            <a:endParaRPr lang="en-US" dirty="0">
              <a:solidFill>
                <a:schemeClr val="accent3">
                  <a:lumMod val="75000"/>
                </a:schemeClr>
              </a:solidFill>
              <a:cs typeface="B Jadi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616" y="2413337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cs typeface="B Yekan" pitchFamily="2" charset="-78"/>
              </a:rPr>
              <a:t>1 . کار سبزينه در برگ چيست؟</a:t>
            </a:r>
          </a:p>
          <a:p>
            <a:pPr algn="r"/>
            <a:endParaRPr lang="fa-IR" dirty="0">
              <a:solidFill>
                <a:schemeClr val="accent3">
                  <a:lumMod val="75000"/>
                </a:schemeClr>
              </a:solidFill>
              <a:cs typeface="B Yekan" pitchFamily="2" charset="-78"/>
            </a:endParaRPr>
          </a:p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cs typeface="B Yekan" pitchFamily="2" charset="-78"/>
              </a:rPr>
              <a:t>2 . محل اصلی غذاسازی گياه ... است.</a:t>
            </a:r>
          </a:p>
          <a:p>
            <a:pPr algn="r"/>
            <a:endParaRPr lang="fa-IR" dirty="0">
              <a:solidFill>
                <a:schemeClr val="accent3">
                  <a:lumMod val="75000"/>
                </a:schemeClr>
              </a:solidFill>
              <a:cs typeface="B Yekan" pitchFamily="2" charset="-78"/>
            </a:endParaRPr>
          </a:p>
          <a:p>
            <a:pPr algn="r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cs typeface="B Yekan" pitchFamily="2" charset="-78"/>
              </a:rPr>
              <a:t>3 . حاصل عمل فتوسنتز چيست؟</a:t>
            </a:r>
          </a:p>
          <a:p>
            <a:pPr algn="r"/>
            <a:endParaRPr lang="fa-IR" dirty="0">
              <a:solidFill>
                <a:schemeClr val="accent3">
                  <a:lumMod val="75000"/>
                </a:schemeClr>
              </a:solidFill>
              <a:cs typeface="B Yekan" pitchFamily="2" charset="-78"/>
            </a:endParaRPr>
          </a:p>
          <a:p>
            <a:pPr marL="342900" indent="-342900" algn="r">
              <a:buAutoNum type="arabicPeriod" startAt="4"/>
            </a:pP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cs typeface="B Yekan" pitchFamily="2" charset="-78"/>
              </a:rPr>
              <a:t>برای دانه و ميوه نشاسته دار ، مثالی بزنيد.</a:t>
            </a:r>
            <a:endParaRPr lang="en-US" dirty="0">
              <a:solidFill>
                <a:schemeClr val="accent3">
                  <a:lumMod val="75000"/>
                </a:schemeClr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655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362075"/>
          </a:xfrm>
        </p:spPr>
        <p:txBody>
          <a:bodyPr/>
          <a:lstStyle/>
          <a:p>
            <a:pPr algn="ctr"/>
            <a:r>
              <a:rPr lang="fa-IR" dirty="0" smtClean="0"/>
              <a:t>پيروز و سر بلند باشيد </a:t>
            </a:r>
            <a:endParaRPr lang="en-US" dirty="0"/>
          </a:p>
        </p:txBody>
      </p:sp>
      <p:pic>
        <p:nvPicPr>
          <p:cNvPr id="6" name="Picture 5" descr="www.farsv_.com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9144064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رس11.شگفتی های بر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درس11.شگفتی های برگ</Template>
  <TotalTime>23</TotalTime>
  <Words>396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درس11.شگفتی های برگ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پيروز و سر بلند باشيد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aftab</dc:creator>
  <cp:lastModifiedBy>aftab</cp:lastModifiedBy>
  <cp:revision>4</cp:revision>
  <dcterms:created xsi:type="dcterms:W3CDTF">2016-03-03T11:00:17Z</dcterms:created>
  <dcterms:modified xsi:type="dcterms:W3CDTF">2016-03-03T17:09:38Z</dcterms:modified>
</cp:coreProperties>
</file>