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70"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0" d="100"/>
          <a:sy n="70"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5">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43F-4E09-A0A8-83D87AE07617}"/>
              </c:ext>
            </c:extLst>
          </c:dPt>
          <c:dPt>
            <c:idx val="1"/>
            <c:bubble3D val="0"/>
            <c:spPr>
              <a:solidFill>
                <a:schemeClr val="accent5">
                  <a:tint val="77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43F-4E09-A0A8-83D87AE0761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Institutional Holdings</c:v>
                </c:pt>
                <c:pt idx="1">
                  <c:v>Other Holdings</c:v>
                </c:pt>
              </c:strCache>
            </c:strRef>
          </c:cat>
          <c:val>
            <c:numRef>
              <c:f>Sheet1!$B$2:$B$3</c:f>
              <c:numCache>
                <c:formatCode>General</c:formatCode>
                <c:ptCount val="2"/>
                <c:pt idx="0">
                  <c:v>56.94</c:v>
                </c:pt>
                <c:pt idx="1">
                  <c:v>43.06</c:v>
                </c:pt>
              </c:numCache>
            </c:numRef>
          </c:val>
          <c:extLst>
            <c:ext xmlns:c16="http://schemas.microsoft.com/office/drawing/2014/chart" uri="{C3380CC4-5D6E-409C-BE32-E72D297353CC}">
              <c16:uniqueId val="{00000000-1121-4DA3-B44F-B564E4499FE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225DB2-C07A-4F2D-BD56-CFF5BC38276F}"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03121-4FD4-4EB2-9644-4D4706469386}" type="slidenum">
              <a:rPr lang="en-US" smtClean="0"/>
              <a:t>‹#›</a:t>
            </a:fld>
            <a:endParaRPr lang="en-US"/>
          </a:p>
        </p:txBody>
      </p:sp>
    </p:spTree>
    <p:extLst>
      <p:ext uri="{BB962C8B-B14F-4D97-AF65-F5344CB8AC3E}">
        <p14:creationId xmlns:p14="http://schemas.microsoft.com/office/powerpoint/2010/main" val="16771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225DB2-C07A-4F2D-BD56-CFF5BC38276F}"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03121-4FD4-4EB2-9644-4D4706469386}" type="slidenum">
              <a:rPr lang="en-US" smtClean="0"/>
              <a:t>‹#›</a:t>
            </a:fld>
            <a:endParaRPr lang="en-US"/>
          </a:p>
        </p:txBody>
      </p:sp>
    </p:spTree>
    <p:extLst>
      <p:ext uri="{BB962C8B-B14F-4D97-AF65-F5344CB8AC3E}">
        <p14:creationId xmlns:p14="http://schemas.microsoft.com/office/powerpoint/2010/main" val="60124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225DB2-C07A-4F2D-BD56-CFF5BC38276F}"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03121-4FD4-4EB2-9644-4D4706469386}" type="slidenum">
              <a:rPr lang="en-US" smtClean="0"/>
              <a:t>‹#›</a:t>
            </a:fld>
            <a:endParaRPr lang="en-US"/>
          </a:p>
        </p:txBody>
      </p:sp>
    </p:spTree>
    <p:extLst>
      <p:ext uri="{BB962C8B-B14F-4D97-AF65-F5344CB8AC3E}">
        <p14:creationId xmlns:p14="http://schemas.microsoft.com/office/powerpoint/2010/main" val="1318048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225DB2-C07A-4F2D-BD56-CFF5BC38276F}"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03121-4FD4-4EB2-9644-4D4706469386}"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74106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225DB2-C07A-4F2D-BD56-CFF5BC38276F}"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03121-4FD4-4EB2-9644-4D4706469386}" type="slidenum">
              <a:rPr lang="en-US" smtClean="0"/>
              <a:t>‹#›</a:t>
            </a:fld>
            <a:endParaRPr lang="en-US"/>
          </a:p>
        </p:txBody>
      </p:sp>
    </p:spTree>
    <p:extLst>
      <p:ext uri="{BB962C8B-B14F-4D97-AF65-F5344CB8AC3E}">
        <p14:creationId xmlns:p14="http://schemas.microsoft.com/office/powerpoint/2010/main" val="3546594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7225DB2-C07A-4F2D-BD56-CFF5BC38276F}"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03121-4FD4-4EB2-9644-4D4706469386}" type="slidenum">
              <a:rPr lang="en-US" smtClean="0"/>
              <a:t>‹#›</a:t>
            </a:fld>
            <a:endParaRPr lang="en-US"/>
          </a:p>
        </p:txBody>
      </p:sp>
    </p:spTree>
    <p:extLst>
      <p:ext uri="{BB962C8B-B14F-4D97-AF65-F5344CB8AC3E}">
        <p14:creationId xmlns:p14="http://schemas.microsoft.com/office/powerpoint/2010/main" val="4164185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7225DB2-C07A-4F2D-BD56-CFF5BC38276F}"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03121-4FD4-4EB2-9644-4D4706469386}" type="slidenum">
              <a:rPr lang="en-US" smtClean="0"/>
              <a:t>‹#›</a:t>
            </a:fld>
            <a:endParaRPr lang="en-US"/>
          </a:p>
        </p:txBody>
      </p:sp>
    </p:spTree>
    <p:extLst>
      <p:ext uri="{BB962C8B-B14F-4D97-AF65-F5344CB8AC3E}">
        <p14:creationId xmlns:p14="http://schemas.microsoft.com/office/powerpoint/2010/main" val="1007390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225DB2-C07A-4F2D-BD56-CFF5BC38276F}"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03121-4FD4-4EB2-9644-4D4706469386}" type="slidenum">
              <a:rPr lang="en-US" smtClean="0"/>
              <a:t>‹#›</a:t>
            </a:fld>
            <a:endParaRPr lang="en-US"/>
          </a:p>
        </p:txBody>
      </p:sp>
    </p:spTree>
    <p:extLst>
      <p:ext uri="{BB962C8B-B14F-4D97-AF65-F5344CB8AC3E}">
        <p14:creationId xmlns:p14="http://schemas.microsoft.com/office/powerpoint/2010/main" val="3656563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225DB2-C07A-4F2D-BD56-CFF5BC38276F}"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03121-4FD4-4EB2-9644-4D4706469386}" type="slidenum">
              <a:rPr lang="en-US" smtClean="0"/>
              <a:t>‹#›</a:t>
            </a:fld>
            <a:endParaRPr lang="en-US"/>
          </a:p>
        </p:txBody>
      </p:sp>
    </p:spTree>
    <p:extLst>
      <p:ext uri="{BB962C8B-B14F-4D97-AF65-F5344CB8AC3E}">
        <p14:creationId xmlns:p14="http://schemas.microsoft.com/office/powerpoint/2010/main" val="45175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225DB2-C07A-4F2D-BD56-CFF5BC38276F}"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03121-4FD4-4EB2-9644-4D4706469386}" type="slidenum">
              <a:rPr lang="en-US" smtClean="0"/>
              <a:t>‹#›</a:t>
            </a:fld>
            <a:endParaRPr lang="en-US"/>
          </a:p>
        </p:txBody>
      </p:sp>
    </p:spTree>
    <p:extLst>
      <p:ext uri="{BB962C8B-B14F-4D97-AF65-F5344CB8AC3E}">
        <p14:creationId xmlns:p14="http://schemas.microsoft.com/office/powerpoint/2010/main" val="4140163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225DB2-C07A-4F2D-BD56-CFF5BC38276F}"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03121-4FD4-4EB2-9644-4D4706469386}" type="slidenum">
              <a:rPr lang="en-US" smtClean="0"/>
              <a:t>‹#›</a:t>
            </a:fld>
            <a:endParaRPr lang="en-US"/>
          </a:p>
        </p:txBody>
      </p:sp>
    </p:spTree>
    <p:extLst>
      <p:ext uri="{BB962C8B-B14F-4D97-AF65-F5344CB8AC3E}">
        <p14:creationId xmlns:p14="http://schemas.microsoft.com/office/powerpoint/2010/main" val="3090930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225DB2-C07A-4F2D-BD56-CFF5BC38276F}"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03121-4FD4-4EB2-9644-4D4706469386}" type="slidenum">
              <a:rPr lang="en-US" smtClean="0"/>
              <a:t>‹#›</a:t>
            </a:fld>
            <a:endParaRPr lang="en-US"/>
          </a:p>
        </p:txBody>
      </p:sp>
    </p:spTree>
    <p:extLst>
      <p:ext uri="{BB962C8B-B14F-4D97-AF65-F5344CB8AC3E}">
        <p14:creationId xmlns:p14="http://schemas.microsoft.com/office/powerpoint/2010/main" val="176254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225DB2-C07A-4F2D-BD56-CFF5BC38276F}"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D03121-4FD4-4EB2-9644-4D4706469386}" type="slidenum">
              <a:rPr lang="en-US" smtClean="0"/>
              <a:t>‹#›</a:t>
            </a:fld>
            <a:endParaRPr lang="en-US"/>
          </a:p>
        </p:txBody>
      </p:sp>
    </p:spTree>
    <p:extLst>
      <p:ext uri="{BB962C8B-B14F-4D97-AF65-F5344CB8AC3E}">
        <p14:creationId xmlns:p14="http://schemas.microsoft.com/office/powerpoint/2010/main" val="104302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225DB2-C07A-4F2D-BD56-CFF5BC38276F}"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03121-4FD4-4EB2-9644-4D4706469386}" type="slidenum">
              <a:rPr lang="en-US" smtClean="0"/>
              <a:t>‹#›</a:t>
            </a:fld>
            <a:endParaRPr lang="en-US"/>
          </a:p>
        </p:txBody>
      </p:sp>
    </p:spTree>
    <p:extLst>
      <p:ext uri="{BB962C8B-B14F-4D97-AF65-F5344CB8AC3E}">
        <p14:creationId xmlns:p14="http://schemas.microsoft.com/office/powerpoint/2010/main" val="21756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225DB2-C07A-4F2D-BD56-CFF5BC38276F}"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D03121-4FD4-4EB2-9644-4D4706469386}" type="slidenum">
              <a:rPr lang="en-US" smtClean="0"/>
              <a:t>‹#›</a:t>
            </a:fld>
            <a:endParaRPr lang="en-US"/>
          </a:p>
        </p:txBody>
      </p:sp>
    </p:spTree>
    <p:extLst>
      <p:ext uri="{BB962C8B-B14F-4D97-AF65-F5344CB8AC3E}">
        <p14:creationId xmlns:p14="http://schemas.microsoft.com/office/powerpoint/2010/main" val="142839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225DB2-C07A-4F2D-BD56-CFF5BC38276F}"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03121-4FD4-4EB2-9644-4D4706469386}" type="slidenum">
              <a:rPr lang="en-US" smtClean="0"/>
              <a:t>‹#›</a:t>
            </a:fld>
            <a:endParaRPr lang="en-US"/>
          </a:p>
        </p:txBody>
      </p:sp>
    </p:spTree>
    <p:extLst>
      <p:ext uri="{BB962C8B-B14F-4D97-AF65-F5344CB8AC3E}">
        <p14:creationId xmlns:p14="http://schemas.microsoft.com/office/powerpoint/2010/main" val="15740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225DB2-C07A-4F2D-BD56-CFF5BC38276F}"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03121-4FD4-4EB2-9644-4D4706469386}" type="slidenum">
              <a:rPr lang="en-US" smtClean="0"/>
              <a:t>‹#›</a:t>
            </a:fld>
            <a:endParaRPr lang="en-US"/>
          </a:p>
        </p:txBody>
      </p:sp>
    </p:spTree>
    <p:extLst>
      <p:ext uri="{BB962C8B-B14F-4D97-AF65-F5344CB8AC3E}">
        <p14:creationId xmlns:p14="http://schemas.microsoft.com/office/powerpoint/2010/main" val="246455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7225DB2-C07A-4F2D-BD56-CFF5BC38276F}" type="datetimeFigureOut">
              <a:rPr lang="en-US" smtClean="0"/>
              <a:t>12/6/2018</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7D03121-4FD4-4EB2-9644-4D4706469386}" type="slidenum">
              <a:rPr lang="en-US" smtClean="0"/>
              <a:t>‹#›</a:t>
            </a:fld>
            <a:endParaRPr lang="en-US"/>
          </a:p>
        </p:txBody>
      </p:sp>
    </p:spTree>
    <p:extLst>
      <p:ext uri="{BB962C8B-B14F-4D97-AF65-F5344CB8AC3E}">
        <p14:creationId xmlns:p14="http://schemas.microsoft.com/office/powerpoint/2010/main" val="3735066661"/>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2355"/>
          </a:xfrm>
          <a:prstGeom prst="rect">
            <a:avLst/>
          </a:prstGeom>
        </p:spPr>
      </p:pic>
    </p:spTree>
    <p:extLst>
      <p:ext uri="{BB962C8B-B14F-4D97-AF65-F5344CB8AC3E}">
        <p14:creationId xmlns:p14="http://schemas.microsoft.com/office/powerpoint/2010/main" val="18193919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1999" cy="6858000"/>
          </a:xfrm>
        </p:spPr>
        <p:txBody>
          <a:bodyPr>
            <a:normAutofit/>
          </a:bodyPr>
          <a:lstStyle/>
          <a:p>
            <a:pPr algn="r" rtl="1"/>
            <a:r>
              <a:rPr lang="fa-IR" sz="3200" b="1" dirty="0">
                <a:solidFill>
                  <a:srgbClr val="FF0000"/>
                </a:solidFill>
                <a:effectLst>
                  <a:glow rad="101600">
                    <a:srgbClr val="FFFF00">
                      <a:alpha val="60000"/>
                    </a:srgbClr>
                  </a:glow>
                </a:effectLst>
                <a:cs typeface="Nazanin" panose="00000400000000000000" pitchFamily="2" charset="-78"/>
              </a:rPr>
              <a:t>فعالیت های جف بزوس</a:t>
            </a:r>
          </a:p>
          <a:p>
            <a:pPr algn="r" rtl="1"/>
            <a:endParaRPr lang="fa-IR" b="1" dirty="0">
              <a:effectLst/>
              <a:cs typeface="Nazanin" panose="00000400000000000000" pitchFamily="2" charset="-78"/>
            </a:endParaRPr>
          </a:p>
          <a:p>
            <a:pPr marL="342900" indent="-342900" algn="r" rtl="1">
              <a:buFont typeface="Courier New" panose="02070309020205020404" pitchFamily="49" charset="0"/>
              <a:buChar char="o"/>
            </a:pPr>
            <a:r>
              <a:rPr lang="fa-IR" b="1" dirty="0">
                <a:solidFill>
                  <a:srgbClr val="FFFF00"/>
                </a:solidFill>
                <a:effectLst/>
                <a:cs typeface="Nazanin" panose="00000400000000000000" pitchFamily="2" charset="-78"/>
              </a:rPr>
              <a:t>1-)خریدن الکسا : </a:t>
            </a:r>
            <a:r>
              <a:rPr lang="fa-IR" b="1" dirty="0">
                <a:effectLst/>
                <a:cs typeface="Nazanin" panose="00000400000000000000" pitchFamily="2" charset="-78"/>
              </a:rPr>
              <a:t>سایت الکسا اطلاعات مرتبط به ترافیک هر سایت را تحلیل می کند و رتبه جهانی آن را در میان سی میلیون سایت موجود دردنیای اینترنت محاسبه می کند. طبق گزارش های اعلام شده این سایت به تنهایی </a:t>
            </a:r>
            <a:r>
              <a:rPr lang="en-US" b="1" dirty="0">
                <a:solidFill>
                  <a:srgbClr val="FF0000"/>
                </a:solidFill>
                <a:effectLst/>
                <a:cs typeface="Nazanin" panose="00000400000000000000" pitchFamily="2" charset="-78"/>
              </a:rPr>
              <a:t>330</a:t>
            </a:r>
            <a:r>
              <a:rPr lang="fa-IR" b="1" dirty="0">
                <a:effectLst/>
                <a:cs typeface="Nazanin" panose="00000400000000000000" pitchFamily="2" charset="-78"/>
              </a:rPr>
              <a:t> میلیون دلار برای آمازون درآمد داشته است.</a:t>
            </a:r>
          </a:p>
          <a:p>
            <a:pPr marL="342900" indent="-342900" algn="r" rtl="1">
              <a:buFont typeface="Courier New" panose="02070309020205020404" pitchFamily="49" charset="0"/>
              <a:buChar char="o"/>
            </a:pPr>
            <a:endParaRPr lang="fa-IR" b="1" dirty="0">
              <a:effectLst/>
              <a:cs typeface="Nazanin" panose="00000400000000000000" pitchFamily="2" charset="-78"/>
            </a:endParaRPr>
          </a:p>
          <a:p>
            <a:pPr marL="342900" indent="-342900" algn="r" rtl="1">
              <a:buFont typeface="Courier New" panose="02070309020205020404" pitchFamily="49" charset="0"/>
              <a:buChar char="o"/>
            </a:pPr>
            <a:r>
              <a:rPr lang="fa-IR" b="1" dirty="0">
                <a:solidFill>
                  <a:srgbClr val="FFFF00"/>
                </a:solidFill>
                <a:effectLst/>
                <a:cs typeface="Nazanin" panose="00000400000000000000" pitchFamily="2" charset="-78"/>
              </a:rPr>
              <a:t>2-)خریدن </a:t>
            </a:r>
            <a:r>
              <a:rPr lang="en-US" b="1" dirty="0">
                <a:solidFill>
                  <a:srgbClr val="FFFF00"/>
                </a:solidFill>
                <a:effectLst/>
                <a:cs typeface="Nazanin" panose="00000400000000000000" pitchFamily="2" charset="-78"/>
              </a:rPr>
              <a:t>Blue Origin </a:t>
            </a:r>
            <a:r>
              <a:rPr lang="fa-IR" b="1" dirty="0">
                <a:solidFill>
                  <a:srgbClr val="FFFF00"/>
                </a:solidFill>
                <a:effectLst/>
                <a:cs typeface="Nazanin" panose="00000400000000000000" pitchFamily="2" charset="-78"/>
              </a:rPr>
              <a:t> : </a:t>
            </a:r>
            <a:r>
              <a:rPr lang="fa-IR" b="1" dirty="0">
                <a:effectLst/>
                <a:cs typeface="Nazanin" panose="00000400000000000000" pitchFamily="2" charset="-78"/>
              </a:rPr>
              <a:t>جف درسال </a:t>
            </a:r>
            <a:r>
              <a:rPr lang="en-US" b="1" dirty="0">
                <a:solidFill>
                  <a:srgbClr val="FF0000"/>
                </a:solidFill>
                <a:effectLst/>
                <a:cs typeface="Nazanin" panose="00000400000000000000" pitchFamily="2" charset="-78"/>
              </a:rPr>
              <a:t>2007</a:t>
            </a:r>
            <a:r>
              <a:rPr lang="fa-IR" b="1" dirty="0">
                <a:effectLst/>
                <a:cs typeface="Nazanin" panose="00000400000000000000" pitchFamily="2" charset="-78"/>
              </a:rPr>
              <a:t> سرمایه گذاری خود را در یک شرکت هوافضایی مستقر در سیاتل به نام </a:t>
            </a:r>
            <a:r>
              <a:rPr lang="en-US" b="1" dirty="0">
                <a:solidFill>
                  <a:srgbClr val="FF0000"/>
                </a:solidFill>
                <a:effectLst/>
                <a:cs typeface="Nazanin" panose="00000400000000000000" pitchFamily="2" charset="-78"/>
              </a:rPr>
              <a:t>Blue origin </a:t>
            </a:r>
            <a:r>
              <a:rPr lang="fa-IR" b="1" dirty="0">
                <a:effectLst/>
                <a:cs typeface="Nazanin" panose="00000400000000000000" pitchFamily="2" charset="-78"/>
              </a:rPr>
              <a:t> اعلام کرد.این شرکت بعد از راه اندازی یک موشک قابل استفاده مجدد تبدیل به اولین شرکت تبلیغاتی موفق در این زمینه شد.</a:t>
            </a:r>
          </a:p>
          <a:p>
            <a:pPr marL="342900" indent="-342900" algn="r" rtl="1">
              <a:buFont typeface="Courier New" panose="02070309020205020404" pitchFamily="49" charset="0"/>
              <a:buChar char="o"/>
            </a:pPr>
            <a:endParaRPr lang="fa-IR" b="1" dirty="0">
              <a:effectLst/>
              <a:cs typeface="Nazanin" panose="00000400000000000000" pitchFamily="2" charset="-78"/>
            </a:endParaRPr>
          </a:p>
          <a:p>
            <a:pPr marL="342900" indent="-342900" algn="r" rtl="1">
              <a:buFont typeface="Courier New" panose="02070309020205020404" pitchFamily="49" charset="0"/>
              <a:buChar char="o"/>
            </a:pPr>
            <a:r>
              <a:rPr lang="fa-IR" b="1" dirty="0">
                <a:solidFill>
                  <a:srgbClr val="FFFF00"/>
                </a:solidFill>
                <a:effectLst/>
                <a:cs typeface="Nazanin" panose="00000400000000000000" pitchFamily="2" charset="-78"/>
              </a:rPr>
              <a:t>3-)خریدن روزنامه </a:t>
            </a:r>
            <a:r>
              <a:rPr lang="en-US" b="1" dirty="0">
                <a:solidFill>
                  <a:srgbClr val="FFFF00"/>
                </a:solidFill>
                <a:effectLst/>
                <a:cs typeface="Nazanin" panose="00000400000000000000" pitchFamily="2" charset="-78"/>
              </a:rPr>
              <a:t>Washington Post</a:t>
            </a:r>
          </a:p>
        </p:txBody>
      </p:sp>
    </p:spTree>
    <p:extLst>
      <p:ext uri="{BB962C8B-B14F-4D97-AF65-F5344CB8AC3E}">
        <p14:creationId xmlns:p14="http://schemas.microsoft.com/office/powerpoint/2010/main" val="1531444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1999" cy="6858000"/>
          </a:xfrm>
        </p:spPr>
        <p:txBody>
          <a:bodyPr>
            <a:normAutofit fontScale="92500"/>
          </a:bodyPr>
          <a:lstStyle/>
          <a:p>
            <a:pPr algn="r" rtl="1"/>
            <a:r>
              <a:rPr lang="fa-IR" b="1" dirty="0">
                <a:solidFill>
                  <a:schemeClr val="accent6"/>
                </a:solidFill>
                <a:effectLst/>
                <a:cs typeface="Nazanin" panose="00000400000000000000" pitchFamily="2" charset="-78"/>
              </a:rPr>
              <a:t>تحلیل </a:t>
            </a:r>
            <a:r>
              <a:rPr lang="en-US" b="1" dirty="0">
                <a:solidFill>
                  <a:schemeClr val="accent6"/>
                </a:solidFill>
                <a:effectLst/>
                <a:cs typeface="Nazanin" panose="00000400000000000000" pitchFamily="2" charset="-78"/>
              </a:rPr>
              <a:t>SWOT </a:t>
            </a:r>
            <a:r>
              <a:rPr lang="fa-IR" b="1" dirty="0">
                <a:solidFill>
                  <a:schemeClr val="accent6"/>
                </a:solidFill>
                <a:effectLst/>
                <a:cs typeface="Nazanin" panose="00000400000000000000" pitchFamily="2" charset="-78"/>
              </a:rPr>
              <a:t> </a:t>
            </a:r>
          </a:p>
          <a:p>
            <a:pPr algn="r" rtl="1"/>
            <a:r>
              <a:rPr lang="fa-IR" b="1" dirty="0">
                <a:solidFill>
                  <a:srgbClr val="FFFF00"/>
                </a:solidFill>
                <a:effectLst/>
                <a:cs typeface="Nazanin" panose="00000400000000000000" pitchFamily="2" charset="-78"/>
              </a:rPr>
              <a:t>نقاط قوت :</a:t>
            </a:r>
          </a:p>
          <a:p>
            <a:pPr marL="342900" indent="-342900" algn="r" rtl="1">
              <a:buClr>
                <a:srgbClr val="FF0000"/>
              </a:buClr>
              <a:buFont typeface="Wingdings" panose="05000000000000000000" pitchFamily="2" charset="2"/>
              <a:buChar char="v"/>
            </a:pPr>
            <a:r>
              <a:rPr lang="fa-IR" b="1" dirty="0">
                <a:effectLst/>
                <a:cs typeface="Nazanin" panose="00000400000000000000" pitchFamily="2" charset="-78"/>
              </a:rPr>
              <a:t> استفاده از یک راهبرد استراتژیک سه گانه شامل مدیریت هزینه ، تمایز و تمرکز.</a:t>
            </a:r>
          </a:p>
          <a:p>
            <a:pPr marL="342900" indent="-342900" algn="r" rtl="1">
              <a:buClr>
                <a:srgbClr val="FF0000"/>
              </a:buClr>
              <a:buFont typeface="Wingdings" panose="05000000000000000000" pitchFamily="2" charset="2"/>
              <a:buChar char="v"/>
            </a:pPr>
            <a:r>
              <a:rPr lang="fa-IR" b="1" dirty="0">
                <a:effectLst/>
                <a:cs typeface="Nazanin" panose="00000400000000000000" pitchFamily="2" charset="-78"/>
              </a:rPr>
              <a:t>استفاده از فناوری اطلاعات و تجارت الکترونیک و سیستم های توزیع عالی.</a:t>
            </a:r>
          </a:p>
          <a:p>
            <a:pPr marL="342900" indent="-342900" algn="r" rtl="1">
              <a:buClr>
                <a:srgbClr val="FF0000"/>
              </a:buClr>
              <a:buFont typeface="Wingdings" panose="05000000000000000000" pitchFamily="2" charset="2"/>
              <a:buChar char="v"/>
            </a:pPr>
            <a:r>
              <a:rPr lang="fa-IR" b="1" dirty="0">
                <a:effectLst/>
                <a:cs typeface="Nazanin" panose="00000400000000000000" pitchFamily="2" charset="-78"/>
              </a:rPr>
              <a:t>مدیریت ارتباط با مشتریان و حفظ مشتریان خود در سطح جهانی.</a:t>
            </a:r>
          </a:p>
          <a:p>
            <a:pPr marL="342900" indent="-342900" algn="r" rtl="1">
              <a:buFont typeface="Wingdings" panose="05000000000000000000" pitchFamily="2" charset="2"/>
              <a:buChar char="v"/>
            </a:pPr>
            <a:endParaRPr lang="fa-IR" b="1" dirty="0">
              <a:effectLst/>
              <a:cs typeface="Nazanin" panose="00000400000000000000" pitchFamily="2" charset="-78"/>
            </a:endParaRPr>
          </a:p>
          <a:p>
            <a:pPr algn="r" rtl="1"/>
            <a:r>
              <a:rPr lang="fa-IR" b="1" dirty="0">
                <a:solidFill>
                  <a:srgbClr val="FFFF00"/>
                </a:solidFill>
                <a:effectLst/>
                <a:cs typeface="Nazanin" panose="00000400000000000000" pitchFamily="2" charset="-78"/>
              </a:rPr>
              <a:t>نقاط ضعف :</a:t>
            </a:r>
          </a:p>
          <a:p>
            <a:pPr marL="342900" indent="-342900" algn="r" rtl="1">
              <a:buClr>
                <a:srgbClr val="FF0000"/>
              </a:buClr>
              <a:buFont typeface="Wingdings" panose="05000000000000000000" pitchFamily="2" charset="2"/>
              <a:buChar char="v"/>
            </a:pPr>
            <a:r>
              <a:rPr lang="fa-IR" b="1" dirty="0">
                <a:effectLst/>
                <a:cs typeface="Nazanin" panose="00000400000000000000" pitchFamily="2" charset="-78"/>
              </a:rPr>
              <a:t>تمرکز بر روی خرده فروشی آنلاین که ممکن است مانعی در گسترش برنامه های آن بویژه در بازار های نوظهور باشد.</a:t>
            </a:r>
          </a:p>
          <a:p>
            <a:pPr marL="342900" indent="-342900" algn="r" rtl="1">
              <a:buClr>
                <a:srgbClr val="FF0000"/>
              </a:buClr>
              <a:buFont typeface="Wingdings" panose="05000000000000000000" pitchFamily="2" charset="2"/>
              <a:buChar char="v"/>
            </a:pPr>
            <a:r>
              <a:rPr lang="fa-IR" b="1" dirty="0">
                <a:effectLst/>
                <a:cs typeface="Nazanin" panose="00000400000000000000" pitchFamily="2" charset="-78"/>
              </a:rPr>
              <a:t>ارسال رایگان به مشتریان می تواند خطر از دست دادن سود را برای شرکت در پی داشته باشد زیرا در سال حدود </a:t>
            </a:r>
            <a:r>
              <a:rPr lang="en-US" b="1" dirty="0">
                <a:solidFill>
                  <a:srgbClr val="FF0000"/>
                </a:solidFill>
                <a:effectLst/>
                <a:cs typeface="Nazanin" panose="00000400000000000000" pitchFamily="2" charset="-78"/>
              </a:rPr>
              <a:t>500</a:t>
            </a:r>
            <a:r>
              <a:rPr lang="fa-IR" b="1" dirty="0">
                <a:effectLst/>
                <a:cs typeface="Nazanin" panose="00000400000000000000" pitchFamily="2" charset="-78"/>
              </a:rPr>
              <a:t> میلیون دلار برای هزینه دارد و به دلیل این استراتژی شرکت نتواند به بهینه سازی هزینه ها بپردازد.</a:t>
            </a:r>
            <a:endParaRPr lang="en-US" b="1" dirty="0">
              <a:effectLst/>
              <a:cs typeface="Nazanin" panose="00000400000000000000" pitchFamily="2" charset="-78"/>
            </a:endParaRPr>
          </a:p>
        </p:txBody>
      </p:sp>
    </p:spTree>
    <p:extLst>
      <p:ext uri="{BB962C8B-B14F-4D97-AF65-F5344CB8AC3E}">
        <p14:creationId xmlns:p14="http://schemas.microsoft.com/office/powerpoint/2010/main" val="16952769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1999" cy="6858000"/>
          </a:xfrm>
        </p:spPr>
        <p:txBody>
          <a:bodyPr>
            <a:normAutofit fontScale="92500" lnSpcReduction="20000"/>
          </a:bodyPr>
          <a:lstStyle/>
          <a:p>
            <a:pPr algn="r" rtl="1"/>
            <a:r>
              <a:rPr lang="fa-IR" b="1" dirty="0">
                <a:solidFill>
                  <a:srgbClr val="FFFF00"/>
                </a:solidFill>
                <a:effectLst/>
                <a:cs typeface="Nazanin" panose="00000400000000000000" pitchFamily="2" charset="-78"/>
              </a:rPr>
              <a:t>فرصت ها :</a:t>
            </a:r>
          </a:p>
          <a:p>
            <a:pPr algn="r" rtl="1"/>
            <a:endParaRPr lang="fa-IR" b="1" dirty="0">
              <a:effectLst/>
              <a:cs typeface="Nazanin" panose="00000400000000000000" pitchFamily="2" charset="-78"/>
            </a:endParaRPr>
          </a:p>
          <a:p>
            <a:pPr algn="r" rtl="1"/>
            <a:r>
              <a:rPr lang="fa-IR" b="1" dirty="0">
                <a:effectLst/>
                <a:cs typeface="Nazanin" panose="00000400000000000000" pitchFamily="2" charset="-78"/>
              </a:rPr>
              <a:t>امازون به عنوان بزرگترین فروشگاه خرده فروشی انلاین و پیشتاز تجارت الکترونیک شناخته شده و خیلی از خرده فروش ها برای فروش محصولات خود مایل به همکاری با </a:t>
            </a:r>
            <a:r>
              <a:rPr lang="en-US" b="1" dirty="0">
                <a:solidFill>
                  <a:srgbClr val="FF0000"/>
                </a:solidFill>
                <a:effectLst/>
                <a:cs typeface="Nazanin" panose="00000400000000000000" pitchFamily="2" charset="-78"/>
              </a:rPr>
              <a:t>Amazon</a:t>
            </a:r>
            <a:r>
              <a:rPr lang="fa-IR" b="1" dirty="0">
                <a:effectLst/>
                <a:cs typeface="Nazanin" panose="00000400000000000000" pitchFamily="2" charset="-78"/>
              </a:rPr>
              <a:t> هستند.</a:t>
            </a:r>
          </a:p>
          <a:p>
            <a:pPr algn="r" rtl="1"/>
            <a:r>
              <a:rPr lang="fa-IR" b="1" dirty="0">
                <a:effectLst/>
                <a:cs typeface="Nazanin" panose="00000400000000000000" pitchFamily="2" charset="-78"/>
              </a:rPr>
              <a:t>آمازون یک سایت چینی بنام </a:t>
            </a:r>
            <a:r>
              <a:rPr lang="en-US" b="1" dirty="0">
                <a:solidFill>
                  <a:srgbClr val="FF0000"/>
                </a:solidFill>
                <a:effectLst/>
                <a:cs typeface="Nazanin" panose="00000400000000000000" pitchFamily="2" charset="-78"/>
              </a:rPr>
              <a:t>joyo.com</a:t>
            </a:r>
            <a:r>
              <a:rPr lang="fa-IR" b="1" dirty="0">
                <a:effectLst/>
                <a:cs typeface="Nazanin" panose="00000400000000000000" pitchFamily="2" charset="-78"/>
              </a:rPr>
              <a:t> را خریداری کرد و اکنون چندین هزار کتاب چینی را در سایت خود قرار داده و این یعنی ورود به بازار بزرگ چین که می تواند سرآغاز فرصت های بزرگ تری باشد.</a:t>
            </a:r>
          </a:p>
          <a:p>
            <a:pPr algn="r" rtl="1"/>
            <a:endParaRPr lang="fa-IR" b="1" dirty="0">
              <a:effectLst/>
              <a:cs typeface="Nazanin" panose="00000400000000000000" pitchFamily="2" charset="-78"/>
            </a:endParaRPr>
          </a:p>
          <a:p>
            <a:pPr algn="r" rtl="1"/>
            <a:r>
              <a:rPr lang="fa-IR" b="1" dirty="0">
                <a:solidFill>
                  <a:srgbClr val="FFFF00"/>
                </a:solidFill>
                <a:effectLst/>
                <a:cs typeface="Nazanin" panose="00000400000000000000" pitchFamily="2" charset="-78"/>
              </a:rPr>
              <a:t>تهدید ها : </a:t>
            </a:r>
          </a:p>
          <a:p>
            <a:pPr algn="r" rtl="1"/>
            <a:endParaRPr lang="fa-IR" b="1" dirty="0">
              <a:effectLst/>
              <a:cs typeface="Nazanin" panose="00000400000000000000" pitchFamily="2" charset="-78"/>
            </a:endParaRPr>
          </a:p>
          <a:p>
            <a:pPr algn="r" rtl="1"/>
            <a:r>
              <a:rPr lang="fa-IR" b="1" dirty="0">
                <a:effectLst/>
                <a:cs typeface="Nazanin" panose="00000400000000000000" pitchFamily="2" charset="-78"/>
              </a:rPr>
              <a:t>ماهیت کسب و کار آنلاین به گونه ای است که رقبا خیلی سریع وارد کسب وکار می شوند و سطح رقابت را تشدید می کنند . شاید در بازار آمریکا رقابت با آمازون سخت باشد اما در بازار های جهانی آمازون به شدت مورد تهدید شرکت های کوچک و متوسط محلی است. </a:t>
            </a:r>
          </a:p>
          <a:p>
            <a:pPr algn="r" rtl="1"/>
            <a:r>
              <a:rPr lang="fa-IR" b="1" dirty="0">
                <a:effectLst/>
                <a:cs typeface="Nazanin" panose="00000400000000000000" pitchFamily="2" charset="-78"/>
              </a:rPr>
              <a:t>   </a:t>
            </a:r>
            <a:endParaRPr lang="en-US" b="1" dirty="0">
              <a:effectLst/>
              <a:cs typeface="Nazanin" panose="00000400000000000000" pitchFamily="2" charset="-78"/>
            </a:endParaRPr>
          </a:p>
        </p:txBody>
      </p:sp>
    </p:spTree>
    <p:extLst>
      <p:ext uri="{BB962C8B-B14F-4D97-AF65-F5344CB8AC3E}">
        <p14:creationId xmlns:p14="http://schemas.microsoft.com/office/powerpoint/2010/main" val="3616861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1999" cy="6858000"/>
          </a:xfrm>
        </p:spPr>
        <p:txBody>
          <a:bodyPr>
            <a:normAutofit lnSpcReduction="10000"/>
          </a:bodyPr>
          <a:lstStyle/>
          <a:p>
            <a:pPr algn="r" rtl="1"/>
            <a:r>
              <a:rPr lang="fa-IR" b="1" dirty="0">
                <a:solidFill>
                  <a:srgbClr val="FFFF00"/>
                </a:solidFill>
                <a:effectLst/>
                <a:cs typeface="Nazanin" panose="00000400000000000000" pitchFamily="2" charset="-78"/>
              </a:rPr>
              <a:t>چشم انداز :</a:t>
            </a:r>
          </a:p>
          <a:p>
            <a:pPr algn="r" rtl="1"/>
            <a:r>
              <a:rPr lang="fa-IR" b="1" dirty="0">
                <a:effectLst/>
                <a:cs typeface="Nazanin" panose="00000400000000000000" pitchFamily="2" charset="-78"/>
              </a:rPr>
              <a:t>آمازون چشم انداز کسب و کار خود را این گونه توصیف می کند : تلاش خستگی نا پذیر برای جلب رضایت مصرف کنندگان ، با ارائه قیمت های پایین ، سهولت و حق انتخاب گسترده در بین کالاهای مختلف .</a:t>
            </a:r>
          </a:p>
          <a:p>
            <a:pPr algn="r" rtl="1"/>
            <a:r>
              <a:rPr lang="fa-IR" b="1" dirty="0">
                <a:solidFill>
                  <a:srgbClr val="FFFF00"/>
                </a:solidFill>
                <a:effectLst/>
                <a:cs typeface="Nazanin" panose="00000400000000000000" pitchFamily="2" charset="-78"/>
              </a:rPr>
              <a:t>ماموریت :</a:t>
            </a:r>
          </a:p>
          <a:p>
            <a:pPr algn="r" rtl="1"/>
            <a:endParaRPr lang="fa-IR" b="1" dirty="0">
              <a:effectLst/>
              <a:cs typeface="Nazanin" panose="00000400000000000000" pitchFamily="2" charset="-78"/>
            </a:endParaRPr>
          </a:p>
          <a:p>
            <a:pPr rtl="1"/>
            <a:r>
              <a:rPr lang="en-US" sz="1800" b="1" dirty="0">
                <a:solidFill>
                  <a:srgbClr val="FF0000"/>
                </a:solidFill>
                <a:effectLst/>
                <a:cs typeface="Nazanin" panose="00000400000000000000" pitchFamily="2" charset="-78"/>
              </a:rPr>
              <a:t>To build a place where people can come to find and discover anything they might want to buy online .</a:t>
            </a:r>
          </a:p>
          <a:p>
            <a:pPr rtl="1"/>
            <a:r>
              <a:rPr lang="fa-IR" b="1" dirty="0">
                <a:effectLst/>
                <a:cs typeface="Nazanin" panose="00000400000000000000" pitchFamily="2" charset="-78"/>
              </a:rPr>
              <a:t>ایجاد مکانی که مردم بتوانند با آمدن به آنجا هر چه را که میخواهند بخرند بیابند.</a:t>
            </a:r>
          </a:p>
          <a:p>
            <a:pPr algn="r" rtl="1"/>
            <a:r>
              <a:rPr lang="fa-IR" b="1" dirty="0">
                <a:solidFill>
                  <a:srgbClr val="FFFF00"/>
                </a:solidFill>
                <a:effectLst/>
                <a:cs typeface="Nazanin" panose="00000400000000000000" pitchFamily="2" charset="-78"/>
              </a:rPr>
              <a:t>هدف :</a:t>
            </a:r>
          </a:p>
          <a:p>
            <a:pPr algn="r" rtl="1"/>
            <a:endParaRPr lang="fa-IR" b="1" dirty="0">
              <a:effectLst/>
              <a:cs typeface="Nazanin" panose="00000400000000000000" pitchFamily="2" charset="-78"/>
            </a:endParaRPr>
          </a:p>
          <a:p>
            <a:pPr rtl="1"/>
            <a:r>
              <a:rPr lang="en-US" sz="2800" b="1" dirty="0">
                <a:solidFill>
                  <a:srgbClr val="FF0000"/>
                </a:solidFill>
                <a:effectLst/>
                <a:cs typeface="Nazanin" panose="00000400000000000000" pitchFamily="2" charset="-78"/>
              </a:rPr>
              <a:t>To provide whatever you want to buy.</a:t>
            </a:r>
          </a:p>
          <a:p>
            <a:pPr rtl="1"/>
            <a:r>
              <a:rPr lang="fa-IR" sz="2800" b="1" dirty="0">
                <a:effectLst/>
                <a:cs typeface="Nazanin" panose="00000400000000000000" pitchFamily="2" charset="-78"/>
              </a:rPr>
              <a:t>تامین هر آنچه شما می خواهید بخرید.</a:t>
            </a:r>
          </a:p>
        </p:txBody>
      </p:sp>
    </p:spTree>
    <p:extLst>
      <p:ext uri="{BB962C8B-B14F-4D97-AF65-F5344CB8AC3E}">
        <p14:creationId xmlns:p14="http://schemas.microsoft.com/office/powerpoint/2010/main" val="2199532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1999" cy="6858000"/>
          </a:xfrm>
        </p:spPr>
        <p:txBody>
          <a:bodyPr>
            <a:normAutofit fontScale="85000" lnSpcReduction="20000"/>
          </a:bodyPr>
          <a:lstStyle/>
          <a:p>
            <a:pPr algn="r" rtl="1"/>
            <a:r>
              <a:rPr lang="fa-IR" sz="3200" b="1" dirty="0">
                <a:solidFill>
                  <a:srgbClr val="FFFF00"/>
                </a:solidFill>
                <a:effectLst/>
                <a:cs typeface="Nazanin" panose="00000400000000000000" pitchFamily="2" charset="-78"/>
              </a:rPr>
              <a:t>فلسفه های کسب و کار جف بزوس :</a:t>
            </a:r>
          </a:p>
          <a:p>
            <a:pPr algn="r" rtl="1"/>
            <a:endParaRPr lang="fa-IR" sz="3200" b="1" dirty="0">
              <a:solidFill>
                <a:srgbClr val="FFFF00"/>
              </a:solidFill>
              <a:effectLst/>
              <a:cs typeface="Nazanin" panose="00000400000000000000" pitchFamily="2" charset="-78"/>
            </a:endParaRPr>
          </a:p>
          <a:p>
            <a:pPr marL="457200" indent="-457200" algn="r" rtl="1">
              <a:buClr>
                <a:srgbClr val="FF0000"/>
              </a:buClr>
              <a:buFont typeface="Wingdings" panose="05000000000000000000" pitchFamily="2" charset="2"/>
              <a:buChar char="ü"/>
            </a:pPr>
            <a:r>
              <a:rPr lang="fa-IR" sz="2800" b="1" dirty="0">
                <a:solidFill>
                  <a:srgbClr val="FFFF00"/>
                </a:solidFill>
                <a:effectLst/>
                <a:cs typeface="Nazanin" panose="00000400000000000000" pitchFamily="2" charset="-78"/>
              </a:rPr>
              <a:t>سرسخت و انعطاف پذیر باشید : </a:t>
            </a:r>
            <a:r>
              <a:rPr lang="fa-IR" sz="2800" b="1" dirty="0">
                <a:effectLst/>
                <a:cs typeface="Nazanin" panose="00000400000000000000" pitchFamily="2" charset="-78"/>
              </a:rPr>
              <a:t>جف در این باره می گوید : "در چشم انداز های خود سرسخت هستیم اما نسبت به جزئیات کار انعطاف به خرج می دهیم." بزوس در ادامه اضافه می کند :"اگر سرسخت نباشید زود تسلیم می شوید و اگر انعطاف پذیر نباشید راه حل های مختلف حل مسائل را از دست خواهید داد.</a:t>
            </a:r>
          </a:p>
          <a:p>
            <a:pPr marL="457200" indent="-457200" algn="r" rtl="1">
              <a:buClr>
                <a:srgbClr val="FF0000"/>
              </a:buClr>
              <a:buFont typeface="Wingdings" panose="05000000000000000000" pitchFamily="2" charset="2"/>
              <a:buChar char="ü"/>
            </a:pPr>
            <a:r>
              <a:rPr lang="fa-IR" sz="2800" b="1" dirty="0">
                <a:solidFill>
                  <a:srgbClr val="FFFF00"/>
                </a:solidFill>
                <a:effectLst/>
                <a:cs typeface="Nazanin" panose="00000400000000000000" pitchFamily="2" charset="-78"/>
              </a:rPr>
              <a:t>قانون دو عدد پیتزا : </a:t>
            </a:r>
            <a:r>
              <a:rPr lang="fa-IR" sz="2800" b="1" dirty="0">
                <a:effectLst/>
                <a:cs typeface="Nazanin" panose="00000400000000000000" pitchFamily="2" charset="-78"/>
              </a:rPr>
              <a:t>او براین عقیده است که برای کارهای تیمی باید قانون دو پیتزا حاکم باشد به این معنا که تیم کاری شما باید به اندازه ای کوچک باشد که دو عدد پیتزا بتواند کل افراد تیم را سیر کند.از نظر بزوس وقتی تیم کاری بزرگتر می شود بازدهی آن کاهش پیدا می کند.</a:t>
            </a:r>
          </a:p>
          <a:p>
            <a:pPr marL="457200" indent="-457200" algn="r" rtl="1">
              <a:buClr>
                <a:srgbClr val="FF0000"/>
              </a:buClr>
              <a:buFont typeface="Wingdings" panose="05000000000000000000" pitchFamily="2" charset="2"/>
              <a:buChar char="ü"/>
            </a:pPr>
            <a:r>
              <a:rPr lang="fa-IR" sz="2800" b="1" dirty="0">
                <a:solidFill>
                  <a:srgbClr val="FFFF00"/>
                </a:solidFill>
                <a:effectLst/>
                <a:cs typeface="Nazanin" panose="00000400000000000000" pitchFamily="2" charset="-78"/>
              </a:rPr>
              <a:t>افکار بلند مدت داشته باشید : </a:t>
            </a:r>
            <a:r>
              <a:rPr lang="fa-IR" sz="2800" b="1" dirty="0">
                <a:effectLst/>
                <a:cs typeface="Nazanin" panose="00000400000000000000" pitchFamily="2" charset="-78"/>
              </a:rPr>
              <a:t>شاید مهم ترین ویژگی در مورد بزوس چشم انداز بلند مدت اوست . بزوس در این باره می گوید :"تنها نگرش بلند مدت است که اجازه می دهد کارهایی را که نمی توانیم تمامش کنیم به پایان برسانیم."</a:t>
            </a:r>
          </a:p>
        </p:txBody>
      </p:sp>
    </p:spTree>
    <p:extLst>
      <p:ext uri="{BB962C8B-B14F-4D97-AF65-F5344CB8AC3E}">
        <p14:creationId xmlns:p14="http://schemas.microsoft.com/office/powerpoint/2010/main" val="2812514483"/>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18099" y="1111101"/>
            <a:ext cx="9101760" cy="5457371"/>
          </a:xfrm>
        </p:spPr>
        <p:txBody>
          <a:bodyPr>
            <a:prstTxWarp prst="textButtonPour">
              <a:avLst/>
            </a:prstTxWarp>
            <a:normAutofit/>
            <a:scene3d>
              <a:camera prst="perspectiveHeroicExtremeLeftFacing"/>
              <a:lightRig rig="threePt" dir="t"/>
            </a:scene3d>
          </a:bodyPr>
          <a:lstStyle/>
          <a:p>
            <a:r>
              <a:rPr lang="fa-IR" sz="1400" b="1" dirty="0">
                <a:ln>
                  <a:solidFill>
                    <a:srgbClr val="FF0000"/>
                  </a:solidFill>
                </a:ln>
                <a:effectLst>
                  <a:glow rad="228600">
                    <a:schemeClr val="accent1">
                      <a:satMod val="175000"/>
                      <a:alpha val="40000"/>
                    </a:schemeClr>
                  </a:glow>
                </a:effectLst>
                <a:cs typeface="Nazanin" panose="00000400000000000000" pitchFamily="2" charset="-78"/>
              </a:rPr>
              <a:t>با تشکر از توجه شما </a:t>
            </a:r>
          </a:p>
        </p:txBody>
      </p:sp>
    </p:spTree>
    <p:extLst>
      <p:ext uri="{BB962C8B-B14F-4D97-AF65-F5344CB8AC3E}">
        <p14:creationId xmlns:p14="http://schemas.microsoft.com/office/powerpoint/2010/main" val="20505691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7793832" y="2935889"/>
            <a:ext cx="1700212" cy="835819"/>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Nazanin" panose="00000400000000000000" pitchFamily="2" charset="-78"/>
              </a:rPr>
              <a:t>دفتر</a:t>
            </a:r>
            <a:r>
              <a:rPr lang="fa-IR" dirty="0"/>
              <a:t> </a:t>
            </a:r>
            <a:r>
              <a:rPr lang="fa-IR" b="1" dirty="0">
                <a:solidFill>
                  <a:schemeClr val="bg1"/>
                </a:solidFill>
                <a:cs typeface="Nazanin" panose="00000400000000000000" pitchFamily="2" charset="-78"/>
              </a:rPr>
              <a:t>مرکزی</a:t>
            </a:r>
            <a:endParaRPr lang="en-US" b="1" dirty="0">
              <a:solidFill>
                <a:schemeClr val="bg1"/>
              </a:solidFill>
              <a:cs typeface="Nazanin" panose="00000400000000000000" pitchFamily="2" charset="-78"/>
            </a:endParaRPr>
          </a:p>
        </p:txBody>
      </p:sp>
      <p:sp>
        <p:nvSpPr>
          <p:cNvPr id="10" name="Oval 9"/>
          <p:cNvSpPr/>
          <p:nvPr/>
        </p:nvSpPr>
        <p:spPr>
          <a:xfrm>
            <a:off x="7855745" y="1967238"/>
            <a:ext cx="1700212" cy="785813"/>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Nazanin" panose="00000400000000000000" pitchFamily="2" charset="-78"/>
              </a:rPr>
              <a:t>سال</a:t>
            </a:r>
            <a:r>
              <a:rPr lang="fa-IR" dirty="0"/>
              <a:t> </a:t>
            </a:r>
            <a:r>
              <a:rPr lang="fa-IR" b="1" dirty="0">
                <a:solidFill>
                  <a:schemeClr val="bg1"/>
                </a:solidFill>
                <a:cs typeface="Nazanin" panose="00000400000000000000" pitchFamily="2" charset="-78"/>
              </a:rPr>
              <a:t>تاسیس</a:t>
            </a:r>
            <a:endParaRPr lang="en-US" b="1" dirty="0">
              <a:solidFill>
                <a:schemeClr val="bg1"/>
              </a:solidFill>
              <a:cs typeface="Nazanin" panose="00000400000000000000" pitchFamily="2" charset="-78"/>
            </a:endParaRPr>
          </a:p>
        </p:txBody>
      </p:sp>
      <p:sp>
        <p:nvSpPr>
          <p:cNvPr id="11" name="Oval 10"/>
          <p:cNvSpPr/>
          <p:nvPr/>
        </p:nvSpPr>
        <p:spPr>
          <a:xfrm>
            <a:off x="7855745" y="975269"/>
            <a:ext cx="1700212" cy="807243"/>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Nazanin" panose="00000400000000000000" pitchFamily="2" charset="-78"/>
              </a:rPr>
              <a:t>صنعت</a:t>
            </a:r>
            <a:endParaRPr lang="en-US" b="1" dirty="0">
              <a:solidFill>
                <a:schemeClr val="bg1"/>
              </a:solidFill>
              <a:cs typeface="Nazanin" panose="00000400000000000000" pitchFamily="2" charset="-78"/>
            </a:endParaRPr>
          </a:p>
        </p:txBody>
      </p:sp>
      <p:sp>
        <p:nvSpPr>
          <p:cNvPr id="12" name="Oval 11"/>
          <p:cNvSpPr/>
          <p:nvPr/>
        </p:nvSpPr>
        <p:spPr>
          <a:xfrm>
            <a:off x="7855745" y="80740"/>
            <a:ext cx="1700212" cy="742950"/>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Nazanin" panose="00000400000000000000" pitchFamily="2" charset="-78"/>
              </a:rPr>
              <a:t>نوع شرکت</a:t>
            </a:r>
            <a:endParaRPr lang="en-US" b="1" dirty="0">
              <a:solidFill>
                <a:schemeClr val="bg1"/>
              </a:solidFill>
              <a:cs typeface="Nazanin" panose="00000400000000000000" pitchFamily="2" charset="-78"/>
            </a:endParaRPr>
          </a:p>
        </p:txBody>
      </p:sp>
      <p:sp>
        <p:nvSpPr>
          <p:cNvPr id="13" name="Oval 12"/>
          <p:cNvSpPr/>
          <p:nvPr/>
        </p:nvSpPr>
        <p:spPr>
          <a:xfrm>
            <a:off x="7855745" y="3954546"/>
            <a:ext cx="1700212" cy="835819"/>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Nazanin" panose="00000400000000000000" pitchFamily="2" charset="-78"/>
              </a:rPr>
              <a:t>بنیانگذار</a:t>
            </a:r>
            <a:endParaRPr lang="en-US" b="1" dirty="0">
              <a:solidFill>
                <a:schemeClr val="bg1"/>
              </a:solidFill>
              <a:cs typeface="Nazanin" panose="00000400000000000000" pitchFamily="2" charset="-78"/>
            </a:endParaRPr>
          </a:p>
        </p:txBody>
      </p:sp>
      <p:sp>
        <p:nvSpPr>
          <p:cNvPr id="14" name="Oval 13"/>
          <p:cNvSpPr/>
          <p:nvPr/>
        </p:nvSpPr>
        <p:spPr>
          <a:xfrm>
            <a:off x="7855745" y="4941944"/>
            <a:ext cx="1700212" cy="835819"/>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Nazanin" panose="00000400000000000000" pitchFamily="2" charset="-78"/>
              </a:rPr>
              <a:t>کارکنان</a:t>
            </a:r>
            <a:endParaRPr lang="en-US" b="1" dirty="0">
              <a:solidFill>
                <a:schemeClr val="bg1"/>
              </a:solidFill>
              <a:cs typeface="Nazanin" panose="00000400000000000000" pitchFamily="2" charset="-78"/>
            </a:endParaRPr>
          </a:p>
        </p:txBody>
      </p:sp>
      <p:sp>
        <p:nvSpPr>
          <p:cNvPr id="15" name="Oval 14"/>
          <p:cNvSpPr/>
          <p:nvPr/>
        </p:nvSpPr>
        <p:spPr>
          <a:xfrm>
            <a:off x="7855745" y="5899972"/>
            <a:ext cx="1700212" cy="835819"/>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Nazanin" panose="00000400000000000000" pitchFamily="2" charset="-78"/>
              </a:rPr>
              <a:t>محصولات</a:t>
            </a:r>
            <a:endParaRPr lang="en-US" b="1" dirty="0">
              <a:solidFill>
                <a:schemeClr val="bg1"/>
              </a:solidFill>
              <a:cs typeface="Nazanin" panose="00000400000000000000" pitchFamily="2" charset="-78"/>
            </a:endParaRPr>
          </a:p>
        </p:txBody>
      </p:sp>
      <p:sp>
        <p:nvSpPr>
          <p:cNvPr id="16" name="Oval 15"/>
          <p:cNvSpPr/>
          <p:nvPr/>
        </p:nvSpPr>
        <p:spPr>
          <a:xfrm>
            <a:off x="2936082" y="2967148"/>
            <a:ext cx="1700212" cy="835819"/>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Nazanin" panose="00000400000000000000" pitchFamily="2" charset="-78"/>
              </a:rPr>
              <a:t>سیاتل</a:t>
            </a:r>
          </a:p>
          <a:p>
            <a:pPr algn="ctr"/>
            <a:r>
              <a:rPr lang="fa-IR" b="1" dirty="0">
                <a:solidFill>
                  <a:schemeClr val="bg1"/>
                </a:solidFill>
                <a:cs typeface="Nazanin" panose="00000400000000000000" pitchFamily="2" charset="-78"/>
              </a:rPr>
              <a:t>واشینگتن</a:t>
            </a:r>
            <a:endParaRPr lang="en-US" b="1" dirty="0">
              <a:solidFill>
                <a:schemeClr val="bg1"/>
              </a:solidFill>
              <a:cs typeface="Nazanin" panose="00000400000000000000" pitchFamily="2" charset="-78"/>
            </a:endParaRPr>
          </a:p>
        </p:txBody>
      </p:sp>
      <p:sp>
        <p:nvSpPr>
          <p:cNvPr id="17" name="Oval 16"/>
          <p:cNvSpPr/>
          <p:nvPr/>
        </p:nvSpPr>
        <p:spPr>
          <a:xfrm>
            <a:off x="2936082" y="1967238"/>
            <a:ext cx="1700212" cy="785813"/>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cs typeface="Nazanin" panose="00000400000000000000" pitchFamily="2" charset="-78"/>
              </a:rPr>
              <a:t>1994</a:t>
            </a:r>
          </a:p>
        </p:txBody>
      </p:sp>
      <p:sp>
        <p:nvSpPr>
          <p:cNvPr id="18" name="Oval 17"/>
          <p:cNvSpPr/>
          <p:nvPr/>
        </p:nvSpPr>
        <p:spPr>
          <a:xfrm>
            <a:off x="2936082" y="975269"/>
            <a:ext cx="1700212" cy="807243"/>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Nazanin" panose="00000400000000000000" pitchFamily="2" charset="-78"/>
              </a:rPr>
              <a:t>خرید</a:t>
            </a:r>
            <a:r>
              <a:rPr lang="fa-IR" dirty="0"/>
              <a:t> </a:t>
            </a:r>
            <a:r>
              <a:rPr lang="fa-IR" b="1" dirty="0">
                <a:solidFill>
                  <a:schemeClr val="bg1"/>
                </a:solidFill>
                <a:cs typeface="Nazanin" panose="00000400000000000000" pitchFamily="2" charset="-78"/>
              </a:rPr>
              <a:t>اینترنتی</a:t>
            </a:r>
            <a:endParaRPr lang="en-US" b="1" dirty="0">
              <a:solidFill>
                <a:schemeClr val="bg1"/>
              </a:solidFill>
              <a:cs typeface="Nazanin" panose="00000400000000000000" pitchFamily="2" charset="-78"/>
            </a:endParaRPr>
          </a:p>
        </p:txBody>
      </p:sp>
      <p:sp>
        <p:nvSpPr>
          <p:cNvPr id="19" name="Oval 18"/>
          <p:cNvSpPr/>
          <p:nvPr/>
        </p:nvSpPr>
        <p:spPr>
          <a:xfrm>
            <a:off x="2936082" y="80740"/>
            <a:ext cx="1700212" cy="742950"/>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Nazanin" panose="00000400000000000000" pitchFamily="2" charset="-78"/>
              </a:rPr>
              <a:t>سهامی</a:t>
            </a:r>
            <a:r>
              <a:rPr lang="fa-IR" dirty="0"/>
              <a:t> </a:t>
            </a:r>
            <a:r>
              <a:rPr lang="fa-IR" b="1" dirty="0">
                <a:solidFill>
                  <a:schemeClr val="bg1"/>
                </a:solidFill>
                <a:cs typeface="Nazanin" panose="00000400000000000000" pitchFamily="2" charset="-78"/>
              </a:rPr>
              <a:t>عام</a:t>
            </a:r>
            <a:endParaRPr lang="en-US" b="1" dirty="0">
              <a:solidFill>
                <a:schemeClr val="bg1"/>
              </a:solidFill>
              <a:cs typeface="Nazanin" panose="00000400000000000000" pitchFamily="2" charset="-78"/>
            </a:endParaRPr>
          </a:p>
        </p:txBody>
      </p:sp>
      <p:sp>
        <p:nvSpPr>
          <p:cNvPr id="20" name="Oval 19"/>
          <p:cNvSpPr/>
          <p:nvPr/>
        </p:nvSpPr>
        <p:spPr>
          <a:xfrm>
            <a:off x="2936082" y="3954546"/>
            <a:ext cx="1700212" cy="835819"/>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Nazanin" panose="00000400000000000000" pitchFamily="2" charset="-78"/>
              </a:rPr>
              <a:t>جف</a:t>
            </a:r>
            <a:r>
              <a:rPr lang="fa-IR" dirty="0"/>
              <a:t> </a:t>
            </a:r>
            <a:r>
              <a:rPr lang="fa-IR" b="1" dirty="0">
                <a:solidFill>
                  <a:schemeClr val="bg1"/>
                </a:solidFill>
                <a:cs typeface="Nazanin" panose="00000400000000000000" pitchFamily="2" charset="-78"/>
              </a:rPr>
              <a:t>بزوس</a:t>
            </a:r>
            <a:endParaRPr lang="en-US" b="1" dirty="0">
              <a:solidFill>
                <a:schemeClr val="bg1"/>
              </a:solidFill>
              <a:cs typeface="Nazanin" panose="00000400000000000000" pitchFamily="2" charset="-78"/>
            </a:endParaRPr>
          </a:p>
        </p:txBody>
      </p:sp>
      <p:sp>
        <p:nvSpPr>
          <p:cNvPr id="21" name="Oval 20"/>
          <p:cNvSpPr/>
          <p:nvPr/>
        </p:nvSpPr>
        <p:spPr>
          <a:xfrm>
            <a:off x="2936082" y="4941944"/>
            <a:ext cx="1700212" cy="835819"/>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cs typeface="Nazanin" panose="00000400000000000000" pitchFamily="2" charset="-78"/>
              </a:rPr>
              <a:t>566000</a:t>
            </a:r>
          </a:p>
        </p:txBody>
      </p:sp>
      <p:sp>
        <p:nvSpPr>
          <p:cNvPr id="22" name="Oval 21"/>
          <p:cNvSpPr/>
          <p:nvPr/>
        </p:nvSpPr>
        <p:spPr>
          <a:xfrm>
            <a:off x="2936082" y="5899972"/>
            <a:ext cx="1700212" cy="835819"/>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Nazanin" panose="00000400000000000000" pitchFamily="2" charset="-78"/>
              </a:rPr>
              <a:t>فروش</a:t>
            </a:r>
            <a:r>
              <a:rPr lang="fa-IR" dirty="0"/>
              <a:t> </a:t>
            </a:r>
            <a:r>
              <a:rPr lang="fa-IR" b="1" dirty="0">
                <a:solidFill>
                  <a:schemeClr val="bg1"/>
                </a:solidFill>
                <a:cs typeface="Nazanin" panose="00000400000000000000" pitchFamily="2" charset="-78"/>
              </a:rPr>
              <a:t>کتاب</a:t>
            </a:r>
            <a:endParaRPr lang="en-US" b="1" dirty="0">
              <a:solidFill>
                <a:schemeClr val="bg1"/>
              </a:solidFill>
              <a:cs typeface="Nazanin" panose="00000400000000000000" pitchFamily="2" charset="-78"/>
            </a:endParaRPr>
          </a:p>
        </p:txBody>
      </p:sp>
      <p:cxnSp>
        <p:nvCxnSpPr>
          <p:cNvPr id="24" name="Straight Arrow Connector 23"/>
          <p:cNvCxnSpPr/>
          <p:nvPr/>
        </p:nvCxnSpPr>
        <p:spPr>
          <a:xfrm flipH="1">
            <a:off x="5129213" y="402182"/>
            <a:ext cx="2140744" cy="23812"/>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H="1">
            <a:off x="5129213" y="1422581"/>
            <a:ext cx="2171700" cy="11772"/>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H="1">
            <a:off x="5129213" y="2364906"/>
            <a:ext cx="2171700" cy="19706"/>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H="1">
            <a:off x="5129213" y="3392201"/>
            <a:ext cx="2171700" cy="2434"/>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H="1">
            <a:off x="5160169" y="4358167"/>
            <a:ext cx="2140744" cy="4657"/>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flipH="1">
            <a:off x="5160169" y="5331278"/>
            <a:ext cx="2140744" cy="571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flipH="1" flipV="1">
            <a:off x="5160169" y="6284686"/>
            <a:ext cx="2140744" cy="462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514275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29" y="304800"/>
            <a:ext cx="4572000" cy="2077182"/>
          </a:xfrm>
          <a:prstGeom prst="rect">
            <a:avLst/>
          </a:prstGeom>
          <a:solidFill>
            <a:srgbClr val="FFFFFF">
              <a:shade val="85000"/>
            </a:srgbClr>
          </a:solidFill>
          <a:ln w="190500" cap="rnd">
            <a:solidFill>
              <a:schemeClr val="bg1"/>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228" y="3097980"/>
            <a:ext cx="6379030" cy="332459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1658" y="464457"/>
            <a:ext cx="4455885" cy="5659693"/>
          </a:xfrm>
          <a:prstGeom prst="rect">
            <a:avLst/>
          </a:prstGeom>
          <a:solidFill>
            <a:srgbClr val="FFFFFF">
              <a:shade val="85000"/>
            </a:srgbClr>
          </a:solidFill>
          <a:ln w="190500" cap="rnd">
            <a:solidFill>
              <a:schemeClr val="bg1"/>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289240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5909" y="464024"/>
            <a:ext cx="11136575" cy="6393975"/>
          </a:xfrm>
        </p:spPr>
        <p:txBody>
          <a:bodyPr>
            <a:noAutofit/>
          </a:bodyPr>
          <a:lstStyle/>
          <a:p>
            <a:pPr algn="r" rtl="1"/>
            <a:r>
              <a:rPr lang="fa-IR" b="1" dirty="0">
                <a:solidFill>
                  <a:srgbClr val="FFFF00"/>
                </a:solidFill>
                <a:effectLst>
                  <a:glow rad="228600">
                    <a:schemeClr val="accent6">
                      <a:satMod val="175000"/>
                      <a:alpha val="40000"/>
                    </a:schemeClr>
                  </a:glow>
                </a:effectLst>
                <a:cs typeface="Nazanin" panose="00000400000000000000" pitchFamily="2" charset="-78"/>
              </a:rPr>
              <a:t>تاریخچه فروشگاه اینترنتی آمازون</a:t>
            </a:r>
          </a:p>
          <a:p>
            <a:pPr algn="r" rtl="1"/>
            <a:endParaRPr lang="fa-IR" b="1" dirty="0">
              <a:effectLst/>
              <a:cs typeface="Nazanin" panose="00000400000000000000" pitchFamily="2" charset="-78"/>
            </a:endParaRPr>
          </a:p>
          <a:p>
            <a:pPr algn="r" rtl="1"/>
            <a:r>
              <a:rPr lang="fa-IR" b="1" dirty="0">
                <a:effectLst/>
                <a:cs typeface="Nazanin" panose="00000400000000000000" pitchFamily="2" charset="-78"/>
              </a:rPr>
              <a:t>شرکت آمازون یک شرکت تجارت الکترونیکی که در تاریخ </a:t>
            </a:r>
            <a:r>
              <a:rPr lang="en-US" b="1" dirty="0">
                <a:solidFill>
                  <a:srgbClr val="FF0000"/>
                </a:solidFill>
                <a:effectLst/>
                <a:latin typeface="Agency FB" panose="020B0503020202020204" pitchFamily="34" charset="0"/>
                <a:cs typeface="Nazanin" panose="00000400000000000000" pitchFamily="2" charset="-78"/>
              </a:rPr>
              <a:t>5</a:t>
            </a:r>
            <a:r>
              <a:rPr lang="fa-IR" b="1" dirty="0">
                <a:effectLst/>
                <a:latin typeface="Agency FB" panose="020B0503020202020204" pitchFamily="34" charset="0"/>
                <a:cs typeface="Nazanin" panose="00000400000000000000" pitchFamily="2" charset="-78"/>
              </a:rPr>
              <a:t> جولای </a:t>
            </a:r>
            <a:r>
              <a:rPr lang="en-US" b="1" dirty="0">
                <a:solidFill>
                  <a:srgbClr val="FF0000"/>
                </a:solidFill>
                <a:effectLst/>
                <a:latin typeface="Agency FB" panose="020B0503020202020204" pitchFamily="34" charset="0"/>
                <a:cs typeface="Nazanin" panose="00000400000000000000" pitchFamily="2" charset="-78"/>
              </a:rPr>
              <a:t>1994</a:t>
            </a:r>
            <a:r>
              <a:rPr lang="fa-IR" b="1" dirty="0">
                <a:effectLst/>
                <a:latin typeface="Agency FB" panose="020B0503020202020204" pitchFamily="34" charset="0"/>
                <a:cs typeface="Nazanin" panose="00000400000000000000" pitchFamily="2" charset="-78"/>
              </a:rPr>
              <a:t> توسط جف بزوس درشهر سیاتل بنیانگذاری شد و هم اکنون بزرگترین شرکت خرده فروشی مبتنی بر اینترنت در سراسر جهان است.شرکت آمازون فعالیت خودش را به عنوان فروشگاه آنلاین کتاب آغاز کرد و مدتی بعد به فروش محصولات متنوعی مانند </a:t>
            </a:r>
            <a:r>
              <a:rPr lang="en-US" b="1" u="sng" dirty="0">
                <a:solidFill>
                  <a:srgbClr val="FF0000"/>
                </a:solidFill>
                <a:effectLst/>
                <a:latin typeface="Agency FB" panose="020B0503020202020204" pitchFamily="34" charset="0"/>
                <a:cs typeface="Nazanin" panose="00000400000000000000" pitchFamily="2" charset="-78"/>
              </a:rPr>
              <a:t>CD</a:t>
            </a:r>
            <a:r>
              <a:rPr lang="fa-IR" b="1" u="sng" dirty="0">
                <a:effectLst/>
                <a:latin typeface="Agency FB" panose="020B0503020202020204" pitchFamily="34" charset="0"/>
                <a:cs typeface="Nazanin" panose="00000400000000000000" pitchFamily="2" charset="-78"/>
              </a:rPr>
              <a:t> ، </a:t>
            </a:r>
            <a:r>
              <a:rPr lang="en-US" b="1" u="sng" dirty="0">
                <a:solidFill>
                  <a:srgbClr val="FF0000"/>
                </a:solidFill>
                <a:effectLst/>
                <a:latin typeface="Agency FB" panose="020B0503020202020204" pitchFamily="34" charset="0"/>
                <a:cs typeface="Nazanin" panose="00000400000000000000" pitchFamily="2" charset="-78"/>
              </a:rPr>
              <a:t>DVD</a:t>
            </a:r>
            <a:r>
              <a:rPr lang="fa-IR" b="1" u="sng" dirty="0">
                <a:effectLst/>
                <a:latin typeface="Agency FB" panose="020B0503020202020204" pitchFamily="34" charset="0"/>
                <a:cs typeface="Nazanin" panose="00000400000000000000" pitchFamily="2" charset="-78"/>
              </a:rPr>
              <a:t> ، نرم افزار ، کتاب های الکترونیکی ، مبلمان ، غذا و اسباب بازی</a:t>
            </a:r>
            <a:r>
              <a:rPr lang="fa-IR" b="1" dirty="0">
                <a:effectLst/>
                <a:latin typeface="Agency FB" panose="020B0503020202020204" pitchFamily="34" charset="0"/>
                <a:cs typeface="Nazanin" panose="00000400000000000000" pitchFamily="2" charset="-78"/>
              </a:rPr>
              <a:t> پرداخت.</a:t>
            </a:r>
          </a:p>
          <a:p>
            <a:pPr algn="r" rtl="1"/>
            <a:endParaRPr lang="fa-IR" b="1" dirty="0">
              <a:effectLst/>
              <a:latin typeface="Agency FB" panose="020B0503020202020204" pitchFamily="34" charset="0"/>
              <a:cs typeface="Nazanin" panose="00000400000000000000" pitchFamily="2" charset="-78"/>
            </a:endParaRPr>
          </a:p>
        </p:txBody>
      </p:sp>
    </p:spTree>
    <p:extLst>
      <p:ext uri="{BB962C8B-B14F-4D97-AF65-F5344CB8AC3E}">
        <p14:creationId xmlns:p14="http://schemas.microsoft.com/office/powerpoint/2010/main" val="34664390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528549"/>
            <a:ext cx="10353762" cy="4262651"/>
          </a:xfrm>
        </p:spPr>
        <p:txBody>
          <a:bodyPr>
            <a:normAutofit/>
          </a:bodyPr>
          <a:lstStyle/>
          <a:p>
            <a:pPr algn="r" rtl="1"/>
            <a:r>
              <a:rPr lang="fa-IR" b="1" dirty="0">
                <a:effectLst/>
                <a:latin typeface="Agency FB" panose="020B0503020202020204" pitchFamily="34" charset="0"/>
                <a:cs typeface="Nazanin" panose="00000400000000000000" pitchFamily="2" charset="-78"/>
              </a:rPr>
              <a:t>در سوم آپریل سال </a:t>
            </a:r>
            <a:r>
              <a:rPr lang="en-US" b="1" dirty="0">
                <a:solidFill>
                  <a:srgbClr val="FF0000"/>
                </a:solidFill>
                <a:effectLst/>
                <a:latin typeface="Agency FB" panose="020B0503020202020204" pitchFamily="34" charset="0"/>
                <a:cs typeface="Nazanin" panose="00000400000000000000" pitchFamily="2" charset="-78"/>
              </a:rPr>
              <a:t>1995</a:t>
            </a:r>
            <a:r>
              <a:rPr lang="fa-IR" b="1" dirty="0">
                <a:effectLst/>
                <a:latin typeface="Agency FB" panose="020B0503020202020204" pitchFamily="34" charset="0"/>
                <a:cs typeface="Nazanin" panose="00000400000000000000" pitchFamily="2" charset="-78"/>
              </a:rPr>
              <a:t> اولین خرید شرکت آمازون انجام شد.دربرخی اوقات جف بزوس حتی به تنهایی و با ماشین تحویل محصولات به مشتریان را انجام می داد و در عرض سی روز آمازون به پنجاه ایالت و چهل وپنج کشور خارجی کتاب فروخت.اما در سال </a:t>
            </a:r>
            <a:r>
              <a:rPr lang="en-US" b="1" dirty="0">
                <a:solidFill>
                  <a:srgbClr val="FF0000"/>
                </a:solidFill>
                <a:effectLst/>
                <a:latin typeface="Agency FB" panose="020B0503020202020204" pitchFamily="34" charset="0"/>
                <a:cs typeface="Nazanin" panose="00000400000000000000" pitchFamily="2" charset="-78"/>
              </a:rPr>
              <a:t>2000</a:t>
            </a:r>
            <a:r>
              <a:rPr lang="fa-IR" b="1" dirty="0">
                <a:effectLst/>
                <a:latin typeface="Agency FB" panose="020B0503020202020204" pitchFamily="34" charset="0"/>
                <a:cs typeface="Nazanin" panose="00000400000000000000" pitchFamily="2" charset="-78"/>
              </a:rPr>
              <a:t> هنگامی که در فضای مجازی یک نقص فنی بزرگ به وجود آمد کل سهام شرکت آمازون به </a:t>
            </a:r>
            <a:r>
              <a:rPr lang="en-US" b="1" dirty="0">
                <a:solidFill>
                  <a:srgbClr val="FF0000"/>
                </a:solidFill>
                <a:effectLst/>
                <a:latin typeface="Agency FB" panose="020B0503020202020204" pitchFamily="34" charset="0"/>
                <a:cs typeface="Nazanin" panose="00000400000000000000" pitchFamily="2" charset="-78"/>
              </a:rPr>
              <a:t>41</a:t>
            </a:r>
            <a:r>
              <a:rPr lang="fa-IR" b="1" dirty="0">
                <a:effectLst/>
                <a:latin typeface="Agency FB" panose="020B0503020202020204" pitchFamily="34" charset="0"/>
                <a:cs typeface="Nazanin" panose="00000400000000000000" pitchFamily="2" charset="-78"/>
              </a:rPr>
              <a:t> دلار رسید ، اجناس آن به فروش نمی رسید و تمامی کارکنان از شرکت خارج شدند.اما جف به تلاش خود ادامه داد و سعی کرد بتواند علاوه بر کتاب هر چیزی را در وبسایت قرار دهد تا اینکه در سال </a:t>
            </a:r>
            <a:r>
              <a:rPr lang="en-US" b="1" dirty="0">
                <a:solidFill>
                  <a:srgbClr val="FF0000"/>
                </a:solidFill>
                <a:effectLst/>
                <a:latin typeface="Agency FB" panose="020B0503020202020204" pitchFamily="34" charset="0"/>
                <a:cs typeface="Nazanin" panose="00000400000000000000" pitchFamily="2" charset="-78"/>
              </a:rPr>
              <a:t>2002</a:t>
            </a:r>
            <a:r>
              <a:rPr lang="fa-IR" b="1" dirty="0">
                <a:effectLst/>
                <a:latin typeface="Agency FB" panose="020B0503020202020204" pitchFamily="34" charset="0"/>
                <a:cs typeface="Nazanin" panose="00000400000000000000" pitchFamily="2" charset="-78"/>
              </a:rPr>
              <a:t> دسته بندی پوشاک نیز به وبسایت آمازون اضافه گردید و این روند ادامه یافت تا سال </a:t>
            </a:r>
            <a:r>
              <a:rPr lang="en-US" b="1" dirty="0">
                <a:solidFill>
                  <a:srgbClr val="FF0000"/>
                </a:solidFill>
                <a:effectLst/>
                <a:latin typeface="Agency FB" panose="020B0503020202020204" pitchFamily="34" charset="0"/>
                <a:cs typeface="Nazanin" panose="00000400000000000000" pitchFamily="2" charset="-78"/>
              </a:rPr>
              <a:t>2006</a:t>
            </a:r>
            <a:r>
              <a:rPr lang="fa-IR" b="1" dirty="0">
                <a:effectLst/>
                <a:latin typeface="Agency FB" panose="020B0503020202020204" pitchFamily="34" charset="0"/>
                <a:cs typeface="Nazanin" panose="00000400000000000000" pitchFamily="2" charset="-78"/>
              </a:rPr>
              <a:t> آمازون به بزرگترین فروشگاه اینترنتی جهان تبدیل شد.</a:t>
            </a:r>
            <a:r>
              <a:rPr lang="fa-IR" b="1" dirty="0">
                <a:effectLst/>
                <a:cs typeface="Nazanin" panose="00000400000000000000" pitchFamily="2" charset="-78"/>
              </a:rPr>
              <a:t> </a:t>
            </a:r>
            <a:endParaRPr lang="en-US" b="1" dirty="0">
              <a:effectLst/>
              <a:cs typeface="Nazanin" panose="00000400000000000000" pitchFamily="2" charset="-78"/>
            </a:endParaRPr>
          </a:p>
          <a:p>
            <a:endParaRPr lang="en-US" dirty="0"/>
          </a:p>
        </p:txBody>
      </p:sp>
    </p:spTree>
    <p:extLst>
      <p:ext uri="{BB962C8B-B14F-4D97-AF65-F5344CB8AC3E}">
        <p14:creationId xmlns:p14="http://schemas.microsoft.com/office/powerpoint/2010/main" val="277223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1999" cy="6858000"/>
          </a:xfrm>
        </p:spPr>
        <p:txBody>
          <a:bodyPr>
            <a:normAutofit/>
          </a:bodyPr>
          <a:lstStyle/>
          <a:p>
            <a:endParaRPr lang="fa-IR" sz="2800" b="1" dirty="0">
              <a:ln>
                <a:solidFill>
                  <a:srgbClr val="00B050"/>
                </a:solidFill>
              </a:ln>
              <a:effectLst>
                <a:glow rad="482600">
                  <a:srgbClr val="FF0000">
                    <a:alpha val="60000"/>
                  </a:srgbClr>
                </a:glow>
                <a:outerShdw blurRad="50800" dist="38100" dir="2700000" algn="tl" rotWithShape="0">
                  <a:srgbClr val="000000">
                    <a:alpha val="48000"/>
                  </a:srgbClr>
                </a:outerShdw>
              </a:effectLst>
              <a:cs typeface="Nazanin" panose="00000400000000000000" pitchFamily="2" charset="-78"/>
            </a:endParaRPr>
          </a:p>
          <a:p>
            <a:r>
              <a:rPr lang="fa-IR" sz="2800" b="1" dirty="0">
                <a:ln>
                  <a:solidFill>
                    <a:srgbClr val="00B050"/>
                  </a:solidFill>
                </a:ln>
                <a:effectLst>
                  <a:glow rad="482600">
                    <a:srgbClr val="FF0000">
                      <a:alpha val="60000"/>
                    </a:srgbClr>
                  </a:glow>
                  <a:outerShdw blurRad="50800" dist="38100" dir="2700000" algn="tl" rotWithShape="0">
                    <a:srgbClr val="000000">
                      <a:alpha val="48000"/>
                    </a:srgbClr>
                  </a:outerShdw>
                </a:effectLst>
                <a:cs typeface="Nazanin" panose="00000400000000000000" pitchFamily="2" charset="-78"/>
              </a:rPr>
              <a:t>ایده پیشرفت در ذهن جف همواره ادامه دار بوده بصورتیکه امروزه درصدی از کارها در شرکت امازون توسط ربات و پهپاد انجام می شود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914" y="2517839"/>
            <a:ext cx="5164598" cy="3469304"/>
          </a:xfrm>
          <a:prstGeom prst="rect">
            <a:avLst/>
          </a:prstGeom>
          <a:ln>
            <a:noFill/>
          </a:ln>
          <a:effectLst>
            <a:glow rad="228600">
              <a:schemeClr val="accent6">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512" y="2517838"/>
            <a:ext cx="5203957" cy="3469305"/>
          </a:xfrm>
          <a:prstGeom prst="rect">
            <a:avLst/>
          </a:prstGeom>
          <a:ln>
            <a:noFill/>
          </a:ln>
          <a:effectLst>
            <a:glow rad="228600">
              <a:schemeClr val="accent6">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3198907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rmAutofit/>
          </a:bodyPr>
          <a:lstStyle/>
          <a:p>
            <a:pPr algn="r" rtl="1"/>
            <a:r>
              <a:rPr lang="fa-IR" b="1" dirty="0">
                <a:solidFill>
                  <a:srgbClr val="FFFF00"/>
                </a:solidFill>
                <a:effectLst/>
                <a:cs typeface="Nazanin" panose="00000400000000000000" pitchFamily="2" charset="-78"/>
              </a:rPr>
              <a:t>داستان برند شرکت آمازون</a:t>
            </a:r>
          </a:p>
          <a:p>
            <a:pPr algn="r" rtl="1"/>
            <a:r>
              <a:rPr lang="fa-IR" b="1" dirty="0">
                <a:effectLst/>
                <a:cs typeface="Nazanin" panose="00000400000000000000" pitchFamily="2" charset="-78"/>
              </a:rPr>
              <a:t>جف در ابتدا شرکت خود را با نام </a:t>
            </a:r>
            <a:r>
              <a:rPr lang="en-US" b="1" dirty="0">
                <a:solidFill>
                  <a:srgbClr val="FF0000"/>
                </a:solidFill>
                <a:effectLst/>
                <a:cs typeface="Nazanin" panose="00000400000000000000" pitchFamily="2" charset="-78"/>
              </a:rPr>
              <a:t>Cadabra</a:t>
            </a:r>
            <a:r>
              <a:rPr lang="en-US" b="1" dirty="0">
                <a:effectLst/>
                <a:cs typeface="Nazanin" panose="00000400000000000000" pitchFamily="2" charset="-78"/>
              </a:rPr>
              <a:t> </a:t>
            </a:r>
            <a:r>
              <a:rPr lang="fa-IR" b="1" dirty="0">
                <a:effectLst/>
                <a:cs typeface="Nazanin" panose="00000400000000000000" pitchFamily="2" charset="-78"/>
              </a:rPr>
              <a:t> ثبت کرد اما یک سال بعد و زمانی که یک وکیل نام شرکت را به اشتباه </a:t>
            </a:r>
            <a:r>
              <a:rPr lang="en-US" b="1" dirty="0">
                <a:solidFill>
                  <a:srgbClr val="FF0000"/>
                </a:solidFill>
                <a:effectLst/>
                <a:cs typeface="Nazanin" panose="00000400000000000000" pitchFamily="2" charset="-78"/>
              </a:rPr>
              <a:t>Cadaver </a:t>
            </a:r>
            <a:r>
              <a:rPr lang="fa-IR" b="1" dirty="0">
                <a:solidFill>
                  <a:srgbClr val="FF0000"/>
                </a:solidFill>
                <a:effectLst/>
                <a:cs typeface="Nazanin" panose="00000400000000000000" pitchFamily="2" charset="-78"/>
              </a:rPr>
              <a:t> </a:t>
            </a:r>
            <a:r>
              <a:rPr lang="fa-IR" b="1" dirty="0">
                <a:effectLst/>
                <a:cs typeface="Nazanin" panose="00000400000000000000" pitchFamily="2" charset="-78"/>
              </a:rPr>
              <a:t>به معنای جسد تلفظ کرده بود نام آن را به </a:t>
            </a:r>
            <a:r>
              <a:rPr lang="en-US" b="1" dirty="0">
                <a:solidFill>
                  <a:srgbClr val="FF0000"/>
                </a:solidFill>
                <a:effectLst/>
                <a:cs typeface="Nazanin" panose="00000400000000000000" pitchFamily="2" charset="-78"/>
              </a:rPr>
              <a:t>Amazon</a:t>
            </a:r>
            <a:r>
              <a:rPr lang="en-US" b="1" dirty="0">
                <a:effectLst/>
                <a:cs typeface="Nazanin" panose="00000400000000000000" pitchFamily="2" charset="-78"/>
              </a:rPr>
              <a:t> </a:t>
            </a:r>
            <a:r>
              <a:rPr lang="fa-IR" b="1" dirty="0">
                <a:effectLst/>
                <a:cs typeface="Nazanin" panose="00000400000000000000" pitchFamily="2" charset="-78"/>
              </a:rPr>
              <a:t> تغییر داد.جف برای انتخاب یک نام مناسب برای شرکت خود که با حرف </a:t>
            </a:r>
            <a:r>
              <a:rPr lang="en-US" b="1" dirty="0">
                <a:solidFill>
                  <a:srgbClr val="FF0000"/>
                </a:solidFill>
                <a:effectLst/>
                <a:cs typeface="Nazanin" panose="00000400000000000000" pitchFamily="2" charset="-78"/>
              </a:rPr>
              <a:t>A</a:t>
            </a:r>
            <a:r>
              <a:rPr lang="en-US" b="1" dirty="0">
                <a:effectLst/>
                <a:cs typeface="Nazanin" panose="00000400000000000000" pitchFamily="2" charset="-78"/>
              </a:rPr>
              <a:t> </a:t>
            </a:r>
            <a:r>
              <a:rPr lang="fa-IR" b="1" dirty="0">
                <a:effectLst/>
                <a:cs typeface="Nazanin" panose="00000400000000000000" pitchFamily="2" charset="-78"/>
              </a:rPr>
              <a:t> آغاز شود به جستجو در فرهنگ لغات پرداخت و تحت تاثیر نام آمازون قرار گرفت.زیرا از جنگل های آمازون به عنوان مکانی عجیب و غریب نام برده شده و این همان توصیفی بود که جف از آینده کسب و کار خود داشت. همچنین رود آمازون بزرگترین رود جهان است و او نیز تصمیم داشت تا کسب و کار خود را تبدیل به بزرگترین فروشگاه دنیا کند.او در این باره می گوید :"هیچ چیزی در مدل کسب و کار ما وجود ندارد که قابل کپی کردن نباشد.همانطور که صد ها رستوران بعد از مک دونالد و با کپی کردن ایده آن راه اندازی شد اما این شرکت همچنان دارای درآمد میلیون دلاری است.نام برند یکی از مهم ترین عوامل درماندگاری یک برند است و اهمیت آن در دنیای آنلاین بسیار بیشتر از اهمیت آن در دنیای واقعی است."</a:t>
            </a:r>
            <a:endParaRPr lang="en-US" b="1" dirty="0">
              <a:effectLst/>
              <a:cs typeface="Nazanin" panose="00000400000000000000" pitchFamily="2" charset="-78"/>
            </a:endParaRPr>
          </a:p>
        </p:txBody>
      </p:sp>
    </p:spTree>
    <p:extLst>
      <p:ext uri="{BB962C8B-B14F-4D97-AF65-F5344CB8AC3E}">
        <p14:creationId xmlns:p14="http://schemas.microsoft.com/office/powerpoint/2010/main" val="3277813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0"/>
            <a:ext cx="12192000" cy="6858000"/>
          </a:xfrm>
        </p:spPr>
        <p:txBody>
          <a:bodyPr>
            <a:normAutofit fontScale="92500"/>
          </a:bodyPr>
          <a:lstStyle/>
          <a:p>
            <a:pPr algn="r" rtl="1"/>
            <a:endParaRPr lang="fa-IR" sz="2800" b="1" dirty="0">
              <a:effectLst/>
              <a:cs typeface="Nazanin" panose="00000400000000000000" pitchFamily="2" charset="-78"/>
            </a:endParaRPr>
          </a:p>
          <a:p>
            <a:pPr algn="r" rtl="1"/>
            <a:endParaRPr lang="fa-IR" sz="2800" b="1" dirty="0">
              <a:effectLst/>
              <a:cs typeface="Nazanin" panose="00000400000000000000" pitchFamily="2" charset="-78"/>
            </a:endParaRPr>
          </a:p>
          <a:p>
            <a:pPr algn="r" rtl="1"/>
            <a:r>
              <a:rPr lang="fa-IR" sz="2800" b="1" dirty="0">
                <a:effectLst/>
                <a:cs typeface="Nazanin" panose="00000400000000000000" pitchFamily="2" charset="-78"/>
              </a:rPr>
              <a:t>درآمد شرکت آمازون درسال </a:t>
            </a:r>
            <a:r>
              <a:rPr lang="en-US" sz="2800" b="1" dirty="0">
                <a:solidFill>
                  <a:srgbClr val="FF0000"/>
                </a:solidFill>
                <a:effectLst/>
                <a:cs typeface="Nazanin" panose="00000400000000000000" pitchFamily="2" charset="-78"/>
              </a:rPr>
              <a:t>2017</a:t>
            </a:r>
            <a:r>
              <a:rPr lang="fa-IR" sz="2800" b="1" dirty="0">
                <a:effectLst/>
                <a:cs typeface="Nazanin" panose="00000400000000000000" pitchFamily="2" charset="-78"/>
              </a:rPr>
              <a:t> ، </a:t>
            </a:r>
            <a:r>
              <a:rPr lang="en-US" sz="2800" b="1" dirty="0">
                <a:solidFill>
                  <a:srgbClr val="FF0000"/>
                </a:solidFill>
                <a:effectLst/>
                <a:cs typeface="Nazanin" panose="00000400000000000000" pitchFamily="2" charset="-78"/>
              </a:rPr>
              <a:t>177.86</a:t>
            </a:r>
            <a:r>
              <a:rPr lang="fa-IR" sz="2800" b="1" dirty="0">
                <a:effectLst/>
                <a:cs typeface="Nazanin" panose="00000400000000000000" pitchFamily="2" charset="-78"/>
              </a:rPr>
              <a:t>میلیارد دلار گزارش شده است که نسبت به سال قبل افزایش یافته است گروپ یکی از سهامداران شرکت آمازون است که هم اکنون با در اختیار داشتن </a:t>
            </a:r>
            <a:r>
              <a:rPr lang="en-US" sz="2800" b="1" dirty="0">
                <a:solidFill>
                  <a:srgbClr val="FF0000"/>
                </a:solidFill>
                <a:effectLst/>
                <a:cs typeface="Nazanin" panose="00000400000000000000" pitchFamily="2" charset="-78"/>
              </a:rPr>
              <a:t>6.2</a:t>
            </a:r>
            <a:r>
              <a:rPr lang="fa-IR" sz="2800" b="1" dirty="0">
                <a:effectLst/>
                <a:cs typeface="Nazanin" panose="00000400000000000000" pitchFamily="2" charset="-78"/>
              </a:rPr>
              <a:t> درصد از سهام آمازون بزرگترین سهامدار آن محسوب می شود.البته جف بزوس به عنوان مالک </a:t>
            </a:r>
            <a:r>
              <a:rPr lang="en-US" sz="2800" b="1" dirty="0">
                <a:solidFill>
                  <a:srgbClr val="FF0000"/>
                </a:solidFill>
                <a:effectLst/>
                <a:cs typeface="Nazanin" panose="00000400000000000000" pitchFamily="2" charset="-78"/>
              </a:rPr>
              <a:t>17.1</a:t>
            </a:r>
            <a:r>
              <a:rPr lang="fa-IR" sz="2800" b="1" dirty="0">
                <a:effectLst/>
                <a:cs typeface="Nazanin" panose="00000400000000000000" pitchFamily="2" charset="-78"/>
              </a:rPr>
              <a:t> درصد از سهام شرکت را در اختیار دارد و بخشی از سهام نیز در بازار بورس معامله می شود.ارزش سهام آمازون به علت خدمات کلود </a:t>
            </a:r>
            <a:r>
              <a:rPr lang="en-US" sz="2800" b="1" dirty="0">
                <a:effectLst/>
                <a:cs typeface="Nazanin" panose="00000400000000000000" pitchFamily="2" charset="-78"/>
              </a:rPr>
              <a:t> </a:t>
            </a:r>
            <a:r>
              <a:rPr lang="en-US" sz="2800" b="1" dirty="0">
                <a:solidFill>
                  <a:srgbClr val="FF0000"/>
                </a:solidFill>
                <a:effectLst/>
                <a:cs typeface="Nazanin" panose="00000400000000000000" pitchFamily="2" charset="-78"/>
              </a:rPr>
              <a:t>(cloud computing)</a:t>
            </a:r>
            <a:r>
              <a:rPr lang="fa-IR" sz="2800" b="1" dirty="0">
                <a:effectLst/>
                <a:cs typeface="Nazanin" panose="00000400000000000000" pitchFamily="2" charset="-78"/>
              </a:rPr>
              <a:t>به سرعت افزایش یافت و پس از </a:t>
            </a:r>
            <a:r>
              <a:rPr lang="en-US" sz="2800" b="1" dirty="0">
                <a:solidFill>
                  <a:srgbClr val="FF0000"/>
                </a:solidFill>
                <a:effectLst/>
                <a:cs typeface="Nazanin" panose="00000400000000000000" pitchFamily="2" charset="-78"/>
              </a:rPr>
              <a:t>21</a:t>
            </a:r>
            <a:r>
              <a:rPr lang="fa-IR" sz="2800" b="1" dirty="0">
                <a:effectLst/>
                <a:cs typeface="Nazanin" panose="00000400000000000000" pitchFamily="2" charset="-78"/>
              </a:rPr>
              <a:t> سال به یک تریلیون رسید.آمازون بعد از اپل دومین شرکت سهامی عام در ایالات متحده آمریکا است که ارزش آن به این مقدار می رسد.بااین حال اپل بعد از </a:t>
            </a:r>
            <a:r>
              <a:rPr lang="en-US" sz="2800" b="1" dirty="0">
                <a:solidFill>
                  <a:srgbClr val="FF0000"/>
                </a:solidFill>
                <a:effectLst/>
                <a:cs typeface="Nazanin" panose="00000400000000000000" pitchFamily="2" charset="-78"/>
              </a:rPr>
              <a:t>38</a:t>
            </a:r>
            <a:r>
              <a:rPr lang="fa-IR" sz="2800" b="1" dirty="0">
                <a:effectLst/>
                <a:cs typeface="Nazanin" panose="00000400000000000000" pitchFamily="2" charset="-78"/>
              </a:rPr>
              <a:t> سال توانست به این مرحله برسد.</a:t>
            </a:r>
          </a:p>
        </p:txBody>
      </p:sp>
    </p:spTree>
    <p:extLst>
      <p:ext uri="{BB962C8B-B14F-4D97-AF65-F5344CB8AC3E}">
        <p14:creationId xmlns:p14="http://schemas.microsoft.com/office/powerpoint/2010/main" val="1051593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0"/>
            <a:ext cx="6894287" cy="6858000"/>
          </a:xfrm>
        </p:spPr>
        <p:txBody>
          <a:bodyPr/>
          <a:lstStyle/>
          <a:p>
            <a:pPr marL="457200" indent="-457200" algn="l">
              <a:buFont typeface="Wingdings" panose="05000000000000000000" pitchFamily="2" charset="2"/>
              <a:buChar char="Ø"/>
            </a:pPr>
            <a:endParaRPr lang="en-US" dirty="0">
              <a:solidFill>
                <a:srgbClr val="FFFF00"/>
              </a:solidFill>
            </a:endParaRPr>
          </a:p>
          <a:p>
            <a:pPr marL="457200" indent="-457200" algn="l">
              <a:buFont typeface="Wingdings" panose="05000000000000000000" pitchFamily="2" charset="2"/>
              <a:buChar char="Ø"/>
            </a:pPr>
            <a:endParaRPr lang="en-US" dirty="0">
              <a:solidFill>
                <a:srgbClr val="FFFF00"/>
              </a:solidFill>
            </a:endParaRPr>
          </a:p>
          <a:p>
            <a:pPr marL="457200" indent="-457200" algn="l">
              <a:buFont typeface="Wingdings" panose="05000000000000000000" pitchFamily="2" charset="2"/>
              <a:buChar char="Ø"/>
            </a:pPr>
            <a:endParaRPr lang="en-US" dirty="0">
              <a:solidFill>
                <a:srgbClr val="FFFF00"/>
              </a:solidFill>
            </a:endParaRPr>
          </a:p>
          <a:p>
            <a:pPr marL="457200" indent="-457200" algn="l">
              <a:buFont typeface="Wingdings" panose="05000000000000000000" pitchFamily="2" charset="2"/>
              <a:buChar char="Ø"/>
            </a:pPr>
            <a:r>
              <a:rPr lang="en-US" dirty="0">
                <a:solidFill>
                  <a:srgbClr val="FFFF00"/>
                </a:solidFill>
              </a:rPr>
              <a:t>Total number of holders     2538</a:t>
            </a:r>
          </a:p>
          <a:p>
            <a:pPr marL="457200" indent="-457200" algn="l">
              <a:buFont typeface="Wingdings" panose="05000000000000000000" pitchFamily="2" charset="2"/>
              <a:buChar char="Ø"/>
            </a:pPr>
            <a:r>
              <a:rPr lang="en-US" dirty="0">
                <a:solidFill>
                  <a:srgbClr val="FFFF00"/>
                </a:solidFill>
              </a:rPr>
              <a:t>Total shares held                  279000000</a:t>
            </a:r>
          </a:p>
          <a:p>
            <a:pPr marL="457200" indent="-457200" algn="l">
              <a:buFont typeface="Wingdings" panose="05000000000000000000" pitchFamily="2" charset="2"/>
              <a:buChar char="Ø"/>
            </a:pPr>
            <a:r>
              <a:rPr lang="en-US" dirty="0">
                <a:solidFill>
                  <a:srgbClr val="FFFF00"/>
                </a:solidFill>
              </a:rPr>
              <a:t>Total value of holdings        468000000000  </a:t>
            </a:r>
          </a:p>
          <a:p>
            <a:pPr marL="457200" indent="-457200" algn="l">
              <a:buFont typeface="Wingdings" panose="05000000000000000000" pitchFamily="2" charset="2"/>
              <a:buChar char="Ø"/>
            </a:pPr>
            <a:r>
              <a:rPr lang="en-US" dirty="0">
                <a:solidFill>
                  <a:srgbClr val="FFFF00"/>
                </a:solidFill>
              </a:rPr>
              <a:t>Total shares of Bezos            47430000</a:t>
            </a:r>
          </a:p>
          <a:p>
            <a:pPr marL="457200" indent="-457200" algn="l">
              <a:buFont typeface="Wingdings" panose="05000000000000000000" pitchFamily="2" charset="2"/>
              <a:buChar char="Ø"/>
            </a:pPr>
            <a:r>
              <a:rPr lang="en-US" dirty="0">
                <a:solidFill>
                  <a:srgbClr val="FFFF00"/>
                </a:solidFill>
              </a:rPr>
              <a:t>Total shares of C.G               16740000</a:t>
            </a:r>
          </a:p>
        </p:txBody>
      </p:sp>
      <p:graphicFrame>
        <p:nvGraphicFramePr>
          <p:cNvPr id="11" name="Chart 10"/>
          <p:cNvGraphicFramePr/>
          <p:nvPr>
            <p:extLst>
              <p:ext uri="{D42A27DB-BD31-4B8C-83A1-F6EECF244321}">
                <p14:modId xmlns:p14="http://schemas.microsoft.com/office/powerpoint/2010/main" val="1922505894"/>
              </p:ext>
            </p:extLst>
          </p:nvPr>
        </p:nvGraphicFramePr>
        <p:xfrm>
          <a:off x="6894286" y="453571"/>
          <a:ext cx="5196114" cy="59508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4033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202</TotalTime>
  <Words>1229</Words>
  <Application>Microsoft Office PowerPoint</Application>
  <PresentationFormat>Widescreen</PresentationFormat>
  <Paragraphs>75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Agency FB</vt:lpstr>
      <vt:lpstr>Arial</vt:lpstr>
      <vt:lpstr>Bookman Old Style</vt:lpstr>
      <vt:lpstr>Courier New</vt:lpstr>
      <vt:lpstr>Nazanin</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Sayed Ali</cp:lastModifiedBy>
  <cp:revision>30</cp:revision>
  <dcterms:created xsi:type="dcterms:W3CDTF">2018-11-30T11:37:16Z</dcterms:created>
  <dcterms:modified xsi:type="dcterms:W3CDTF">2018-12-06T18:39:02Z</dcterms:modified>
</cp:coreProperties>
</file>