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theme/themeOverride53.xml" ContentType="application/vnd.openxmlformats-officedocument.themeOverride+xml"/>
  <Override PartName="/ppt/slides/slide77.xml" ContentType="application/vnd.openxmlformats-officedocument.presentationml.sl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theme/themeOverride29.xml" ContentType="application/vnd.openxmlformats-officedocument.themeOverride+xml"/>
  <Override PartName="/ppt/theme/themeOverride47.xml" ContentType="application/vnd.openxmlformats-officedocument.themeOverride+xml"/>
  <Override PartName="/ppt/slideLayouts/slideLayout10.xml" ContentType="application/vnd.openxmlformats-officedocument.presentationml.slideLayout+xml"/>
  <Override PartName="/ppt/diagrams/layout2.xml" ContentType="application/vnd.openxmlformats-officedocument.drawingml.diagramLayout+xml"/>
  <Override PartName="/ppt/theme/themeOverride18.xml" ContentType="application/vnd.openxmlformats-officedocument.themeOverride+xml"/>
  <Default Extension="vml" ContentType="application/vnd.openxmlformats-officedocument.vmlDrawing"/>
  <Override PartName="/ppt/theme/themeOverride36.xml" ContentType="application/vnd.openxmlformats-officedocument.themeOverr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heme/themeOverride14.xml" ContentType="application/vnd.openxmlformats-officedocument.themeOverride+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slideMasters/slideMaster6.xml" ContentType="application/vnd.openxmlformats-officedocument.presentationml.slideMaster+xml"/>
  <Override PartName="/ppt/theme/theme8.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theme/themeOverride8.xml" ContentType="application/vnd.openxmlformats-officedocument.themeOverride+xml"/>
  <Override PartName="/ppt/diagrams/colors2.xml" ContentType="application/vnd.openxmlformats-officedocument.drawingml.diagramColors+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theme/themeOverride38.xml" ContentType="application/vnd.openxmlformats-officedocument.themeOverride+xml"/>
  <Override PartName="/ppt/theme/themeOverride49.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slideMasters/slideMaster7.xml" ContentType="application/vnd.openxmlformats-officedocument.presentationml.slideMaster+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Override13.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924" r:id="rId2"/>
    <p:sldMasterId id="2147483984" r:id="rId3"/>
    <p:sldMasterId id="2147484188" r:id="rId4"/>
    <p:sldMasterId id="2147484212" r:id="rId5"/>
    <p:sldMasterId id="2147484224" r:id="rId6"/>
    <p:sldMasterId id="2147484236" r:id="rId7"/>
  </p:sldMasterIdLst>
  <p:notesMasterIdLst>
    <p:notesMasterId r:id="rId85"/>
  </p:notesMasterIdLst>
  <p:sldIdLst>
    <p:sldId id="402" r:id="rId8"/>
    <p:sldId id="260" r:id="rId9"/>
    <p:sldId id="256" r:id="rId10"/>
    <p:sldId id="384" r:id="rId11"/>
    <p:sldId id="438" r:id="rId12"/>
    <p:sldId id="439" r:id="rId13"/>
    <p:sldId id="440" r:id="rId14"/>
    <p:sldId id="441" r:id="rId15"/>
    <p:sldId id="442" r:id="rId16"/>
    <p:sldId id="445" r:id="rId17"/>
    <p:sldId id="444" r:id="rId18"/>
    <p:sldId id="443" r:id="rId19"/>
    <p:sldId id="447" r:id="rId20"/>
    <p:sldId id="448" r:id="rId21"/>
    <p:sldId id="532" r:id="rId22"/>
    <p:sldId id="533" r:id="rId23"/>
    <p:sldId id="449" r:id="rId24"/>
    <p:sldId id="450" r:id="rId25"/>
    <p:sldId id="451" r:id="rId26"/>
    <p:sldId id="452" r:id="rId27"/>
    <p:sldId id="400" r:id="rId28"/>
    <p:sldId id="453" r:id="rId29"/>
    <p:sldId id="531" r:id="rId30"/>
    <p:sldId id="454" r:id="rId31"/>
    <p:sldId id="455" r:id="rId32"/>
    <p:sldId id="456" r:id="rId33"/>
    <p:sldId id="457" r:id="rId34"/>
    <p:sldId id="458" r:id="rId35"/>
    <p:sldId id="459" r:id="rId36"/>
    <p:sldId id="497" r:id="rId37"/>
    <p:sldId id="414" r:id="rId38"/>
    <p:sldId id="401" r:id="rId39"/>
    <p:sldId id="460" r:id="rId40"/>
    <p:sldId id="461" r:id="rId41"/>
    <p:sldId id="462" r:id="rId42"/>
    <p:sldId id="463" r:id="rId43"/>
    <p:sldId id="464" r:id="rId44"/>
    <p:sldId id="465" r:id="rId45"/>
    <p:sldId id="468" r:id="rId46"/>
    <p:sldId id="469" r:id="rId47"/>
    <p:sldId id="470" r:id="rId48"/>
    <p:sldId id="472" r:id="rId49"/>
    <p:sldId id="471" r:id="rId50"/>
    <p:sldId id="466" r:id="rId51"/>
    <p:sldId id="473" r:id="rId52"/>
    <p:sldId id="510" r:id="rId53"/>
    <p:sldId id="511" r:id="rId54"/>
    <p:sldId id="512" r:id="rId55"/>
    <p:sldId id="513" r:id="rId56"/>
    <p:sldId id="514" r:id="rId57"/>
    <p:sldId id="467" r:id="rId58"/>
    <p:sldId id="474" r:id="rId59"/>
    <p:sldId id="475" r:id="rId60"/>
    <p:sldId id="476" r:id="rId61"/>
    <p:sldId id="477" r:id="rId62"/>
    <p:sldId id="478" r:id="rId63"/>
    <p:sldId id="479" r:id="rId64"/>
    <p:sldId id="480" r:id="rId65"/>
    <p:sldId id="482" r:id="rId66"/>
    <p:sldId id="483" r:id="rId67"/>
    <p:sldId id="484" r:id="rId68"/>
    <p:sldId id="485" r:id="rId69"/>
    <p:sldId id="486" r:id="rId70"/>
    <p:sldId id="487" r:id="rId71"/>
    <p:sldId id="499" r:id="rId72"/>
    <p:sldId id="500" r:id="rId73"/>
    <p:sldId id="488" r:id="rId74"/>
    <p:sldId id="489" r:id="rId75"/>
    <p:sldId id="490" r:id="rId76"/>
    <p:sldId id="491" r:id="rId77"/>
    <p:sldId id="492" r:id="rId78"/>
    <p:sldId id="493" r:id="rId79"/>
    <p:sldId id="494" r:id="rId80"/>
    <p:sldId id="495" r:id="rId81"/>
    <p:sldId id="496" r:id="rId82"/>
    <p:sldId id="506" r:id="rId83"/>
    <p:sldId id="404" r:id="rId84"/>
  </p:sldIdLst>
  <p:sldSz cx="9144000" cy="6858000" type="screen4x3"/>
  <p:notesSz cx="6858000" cy="9144000"/>
  <p:custDataLst>
    <p:tags r:id="rId86"/>
  </p:custDataLst>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51" autoAdjust="0"/>
    <p:restoredTop sz="90764" autoAdjust="0"/>
  </p:normalViewPr>
  <p:slideViewPr>
    <p:cSldViewPr>
      <p:cViewPr>
        <p:scale>
          <a:sx n="66" d="100"/>
          <a:sy n="66" d="100"/>
        </p:scale>
        <p:origin x="-690"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ableStyles" Target="tableStyles.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a-IR"/>
  <c:chart>
    <c:autoTitleDeleted val="1"/>
    <c:view3D>
      <c:rotX val="30"/>
      <c:perspective val="30"/>
    </c:view3D>
    <c:plotArea>
      <c:layout>
        <c:manualLayout>
          <c:layoutTarget val="inner"/>
          <c:xMode val="edge"/>
          <c:yMode val="edge"/>
          <c:x val="5.7502271220537547E-2"/>
          <c:y val="0.18039916885389362"/>
          <c:w val="0.45409006662325302"/>
          <c:h val="0.61292388451443702"/>
        </c:manualLayout>
      </c:layout>
      <c:pie3DChart>
        <c:varyColors val="1"/>
        <c:ser>
          <c:idx val="0"/>
          <c:order val="0"/>
          <c:tx>
            <c:strRef>
              <c:f>Sheet1!$B$1</c:f>
              <c:strCache>
                <c:ptCount val="1"/>
                <c:pt idx="0">
                  <c:v>Sales</c:v>
                </c:pt>
              </c:strCache>
            </c:strRef>
          </c:tx>
          <c:dLbls>
            <c:dLbl>
              <c:idx val="1"/>
              <c:layout>
                <c:manualLayout>
                  <c:x val="-3.606365427317168E-3"/>
                  <c:y val="-3.0963629546306711E-2"/>
                </c:manualLayout>
              </c:layout>
              <c:showPercent val="1"/>
            </c:dLbl>
            <c:dLbl>
              <c:idx val="2"/>
              <c:layout>
                <c:manualLayout>
                  <c:x val="6.7276695640963793E-3"/>
                  <c:y val="-5.4221460953744555E-2"/>
                </c:manualLayout>
              </c:layout>
              <c:showPercent val="1"/>
            </c:dLbl>
            <c:dLbl>
              <c:idx val="6"/>
              <c:layout>
                <c:manualLayout>
                  <c:x val="3.1642538361890619E-2"/>
                  <c:y val="-0.13018798786515323"/>
                </c:manualLayout>
              </c:layout>
              <c:showPercent val="1"/>
            </c:dLbl>
            <c:dLbl>
              <c:idx val="9"/>
              <c:layout>
                <c:manualLayout>
                  <c:x val="6.5914735027617212E-4"/>
                  <c:y val="-2.1079012850666497E-2"/>
                </c:manualLayout>
              </c:layout>
              <c:showPercent val="1"/>
            </c:dLbl>
            <c:dLbl>
              <c:idx val="10"/>
              <c:layout>
                <c:manualLayout>
                  <c:x val="2.416642581103657E-4"/>
                  <c:y val="-6.1890956812216874E-2"/>
                </c:manualLayout>
              </c:layout>
              <c:showPercent val="1"/>
            </c:dLbl>
            <c:dLbl>
              <c:idx val="11"/>
              <c:layout>
                <c:manualLayout>
                  <c:x val="-1.6099783772868899E-3"/>
                  <c:y val="-9.111565599754573E-2"/>
                </c:manualLayout>
              </c:layout>
              <c:showPercent val="1"/>
            </c:dLbl>
            <c:dLbl>
              <c:idx val="12"/>
              <c:layout>
                <c:manualLayout>
                  <c:x val="6.5950430178552011E-2"/>
                  <c:y val="2.9755598731976682E-2"/>
                </c:manualLayout>
              </c:layout>
              <c:showPercent val="1"/>
            </c:dLbl>
            <c:dLbl>
              <c:idx val="13"/>
              <c:layout>
                <c:manualLayout>
                  <c:x val="-1.2210051985539885E-2"/>
                  <c:y val="-8.1602072468214298E-2"/>
                </c:manualLayout>
              </c:layout>
              <c:showPercent val="1"/>
            </c:dLbl>
            <c:showPercent val="1"/>
            <c:showLeaderLines val="1"/>
          </c:dLbls>
          <c:cat>
            <c:strRef>
              <c:f>Sheet1!$A$2:$A$14</c:f>
              <c:strCache>
                <c:ptCount val="13"/>
                <c:pt idx="0">
                  <c:v>كاربدون پروانه كار</c:v>
                </c:pt>
                <c:pt idx="1">
                  <c:v>فاق اعتبار بودن پروانه كار</c:v>
                </c:pt>
                <c:pt idx="2">
                  <c:v>انجام كار HNF با پروانه كار H يا C</c:v>
                </c:pt>
                <c:pt idx="3">
                  <c:v>عدم ثبت پروانه كار</c:v>
                </c:pt>
                <c:pt idx="4">
                  <c:v>عدم مهيا ساختن تمهيدات ايمني</c:v>
                </c:pt>
                <c:pt idx="5">
                  <c:v>كار بدون امضا GAS TEST</c:v>
                </c:pt>
                <c:pt idx="6">
                  <c:v>شرح كار و شماره تجهيزات</c:v>
                </c:pt>
                <c:pt idx="7">
                  <c:v>نقض مقررات  خاتمه پروانه كار</c:v>
                </c:pt>
                <c:pt idx="8">
                  <c:v>عدم رعايت اولويت امضا در پروانه كار</c:v>
                </c:pt>
                <c:pt idx="9">
                  <c:v>خط خوردگي و اعمال تغيرات </c:v>
                </c:pt>
                <c:pt idx="10">
                  <c:v>عدم جداسازي تجهيزات</c:v>
                </c:pt>
                <c:pt idx="11">
                  <c:v>صدور دو پروانه كار بر روي يك دستگاه</c:v>
                </c:pt>
                <c:pt idx="12">
                  <c:v>ساير تخلفهاي اجرايي پروانه كار</c:v>
                </c:pt>
              </c:strCache>
            </c:strRef>
          </c:cat>
          <c:val>
            <c:numRef>
              <c:f>Sheet1!$B$2:$B$14</c:f>
              <c:numCache>
                <c:formatCode>General</c:formatCode>
                <c:ptCount val="13"/>
                <c:pt idx="0">
                  <c:v>181</c:v>
                </c:pt>
                <c:pt idx="1">
                  <c:v>36</c:v>
                </c:pt>
                <c:pt idx="2">
                  <c:v>14</c:v>
                </c:pt>
                <c:pt idx="3">
                  <c:v>75</c:v>
                </c:pt>
                <c:pt idx="4">
                  <c:v>13</c:v>
                </c:pt>
                <c:pt idx="5">
                  <c:v>78</c:v>
                </c:pt>
                <c:pt idx="6">
                  <c:v>59</c:v>
                </c:pt>
                <c:pt idx="7">
                  <c:v>70</c:v>
                </c:pt>
                <c:pt idx="8">
                  <c:v>15</c:v>
                </c:pt>
                <c:pt idx="9">
                  <c:v>31</c:v>
                </c:pt>
                <c:pt idx="10">
                  <c:v>20</c:v>
                </c:pt>
                <c:pt idx="11">
                  <c:v>10</c:v>
                </c:pt>
                <c:pt idx="12">
                  <c:v>200</c:v>
                </c:pt>
              </c:numCache>
            </c:numRef>
          </c:val>
        </c:ser>
        <c:dLbls>
          <c:showPercent val="1"/>
        </c:dLbls>
      </c:pie3DChart>
    </c:plotArea>
    <c:legend>
      <c:legendPos val="r"/>
      <c:legendEntry>
        <c:idx val="15"/>
        <c:delete val="1"/>
      </c:legendEntry>
      <c:layout>
        <c:manualLayout>
          <c:xMode val="edge"/>
          <c:yMode val="edge"/>
          <c:x val="0.56183901879690479"/>
          <c:y val="5.1522821011010057E-2"/>
          <c:w val="0.43653611293569217"/>
          <c:h val="0.90533333333333332"/>
        </c:manualLayout>
      </c:layout>
      <c:txPr>
        <a:bodyPr/>
        <a:lstStyle/>
        <a:p>
          <a:pPr>
            <a:defRPr sz="1800" b="0">
              <a:cs typeface="Nazanin" pitchFamily="2" charset="-78"/>
            </a:defRPr>
          </a:pPr>
          <a:endParaRPr lang="fa-IR"/>
        </a:p>
      </c:txPr>
    </c:legend>
    <c:plotVisOnly val="1"/>
  </c:chart>
  <c:txPr>
    <a:bodyPr/>
    <a:lstStyle/>
    <a:p>
      <a:pPr>
        <a:defRPr sz="1800"/>
      </a:pPr>
      <a:endParaRPr lang="fa-IR"/>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EC325F-3E12-49A6-B319-00715417F0A6}" type="doc">
      <dgm:prSet loTypeId="urn:microsoft.com/office/officeart/2005/8/layout/hProcess6" loCatId="process" qsTypeId="urn:microsoft.com/office/officeart/2005/8/quickstyle/3d1" qsCatId="3D" csTypeId="urn:microsoft.com/office/officeart/2005/8/colors/accent3_5" csCatId="accent3" phldr="1"/>
      <dgm:spPr/>
      <dgm:t>
        <a:bodyPr/>
        <a:lstStyle/>
        <a:p>
          <a:pPr rtl="1"/>
          <a:endParaRPr lang="fa-IR"/>
        </a:p>
      </dgm:t>
    </dgm:pt>
    <dgm:pt modelId="{BD98B9A9-DF83-4B8C-BBC7-3935AF53DB89}">
      <dgm:prSet phldrT="[Text]" custT="1"/>
      <dgm:spPr/>
      <dgm:t>
        <a:bodyPr/>
        <a:lstStyle/>
        <a:p>
          <a:pPr algn="ctr" rtl="0"/>
          <a:r>
            <a:rPr lang="fa-IR" sz="1400" b="1" i="0" dirty="0" smtClean="0">
              <a:effectLst/>
            </a:rPr>
            <a:t>8 </a:t>
          </a:r>
          <a:r>
            <a:rPr lang="en-US" sz="1400" b="1" i="0" dirty="0" smtClean="0">
              <a:effectLst/>
            </a:rPr>
            <a:t> hr</a:t>
          </a:r>
          <a:endParaRPr lang="fa-IR" sz="2000" b="1" i="0" dirty="0">
            <a:effectLst/>
          </a:endParaRPr>
        </a:p>
      </dgm:t>
    </dgm:pt>
    <dgm:pt modelId="{316ABDFA-D22C-46B9-85C7-A4D4D8938D2E}" type="parTrans" cxnId="{E5B359E2-AB6A-4E7A-8D22-00780C1A11E4}">
      <dgm:prSet/>
      <dgm:spPr/>
      <dgm:t>
        <a:bodyPr/>
        <a:lstStyle/>
        <a:p>
          <a:pPr algn="ctr" rtl="0"/>
          <a:endParaRPr lang="fa-IR" sz="1000" b="0">
            <a:solidFill>
              <a:schemeClr val="tx1"/>
            </a:solidFill>
          </a:endParaRPr>
        </a:p>
      </dgm:t>
    </dgm:pt>
    <dgm:pt modelId="{5952A875-9801-4E3C-BBFF-854AA55A06CE}" type="sibTrans" cxnId="{E5B359E2-AB6A-4E7A-8D22-00780C1A11E4}">
      <dgm:prSet/>
      <dgm:spPr/>
      <dgm:t>
        <a:bodyPr/>
        <a:lstStyle/>
        <a:p>
          <a:pPr algn="ctr" rtl="0"/>
          <a:endParaRPr lang="fa-IR" sz="1000" b="0">
            <a:solidFill>
              <a:schemeClr val="tx1"/>
            </a:solidFill>
          </a:endParaRPr>
        </a:p>
      </dgm:t>
    </dgm:pt>
    <dgm:pt modelId="{E8C7F01E-7E79-4874-9EEC-FA56936D178D}">
      <dgm:prSet phldrT="[Text]" custT="1"/>
      <dgm:spPr/>
      <dgm:t>
        <a:bodyPr/>
        <a:lstStyle/>
        <a:p>
          <a:pPr algn="ctr" rtl="0"/>
          <a:r>
            <a:rPr lang="fa-IR" sz="1000" b="0" dirty="0" smtClean="0"/>
            <a:t>120</a:t>
          </a:r>
          <a:endParaRPr lang="fa-IR" sz="1000" b="0" dirty="0"/>
        </a:p>
      </dgm:t>
    </dgm:pt>
    <dgm:pt modelId="{84600BA6-AECA-439C-A830-DB22263829D4}" type="sibTrans" cxnId="{1A215F7A-C18D-4EF8-87AB-78539048EFB1}">
      <dgm:prSet/>
      <dgm:spPr/>
      <dgm:t>
        <a:bodyPr/>
        <a:lstStyle/>
        <a:p>
          <a:pPr algn="ctr" rtl="0"/>
          <a:endParaRPr lang="fa-IR" sz="1000" b="0">
            <a:solidFill>
              <a:schemeClr val="tx1"/>
            </a:solidFill>
          </a:endParaRPr>
        </a:p>
      </dgm:t>
    </dgm:pt>
    <dgm:pt modelId="{CE6CD5A7-469D-4CA9-B2A3-BE5E8B6057A8}" type="parTrans" cxnId="{1A215F7A-C18D-4EF8-87AB-78539048EFB1}">
      <dgm:prSet/>
      <dgm:spPr/>
      <dgm:t>
        <a:bodyPr/>
        <a:lstStyle/>
        <a:p>
          <a:pPr algn="ctr" rtl="0"/>
          <a:endParaRPr lang="fa-IR" sz="1000" b="0">
            <a:solidFill>
              <a:schemeClr val="tx1"/>
            </a:solidFill>
          </a:endParaRPr>
        </a:p>
      </dgm:t>
    </dgm:pt>
    <dgm:pt modelId="{099D7714-29C0-4D60-96EA-4BC77FF029E2}" type="pres">
      <dgm:prSet presAssocID="{A7EC325F-3E12-49A6-B319-00715417F0A6}" presName="theList" presStyleCnt="0">
        <dgm:presLayoutVars>
          <dgm:dir/>
          <dgm:animLvl val="lvl"/>
          <dgm:resizeHandles val="exact"/>
        </dgm:presLayoutVars>
      </dgm:prSet>
      <dgm:spPr/>
      <dgm:t>
        <a:bodyPr/>
        <a:lstStyle/>
        <a:p>
          <a:pPr rtl="1"/>
          <a:endParaRPr lang="fa-IR"/>
        </a:p>
      </dgm:t>
    </dgm:pt>
    <dgm:pt modelId="{7A355683-2816-4693-A5EB-A2905495028F}" type="pres">
      <dgm:prSet presAssocID="{E8C7F01E-7E79-4874-9EEC-FA56936D178D}" presName="compNode" presStyleCnt="0"/>
      <dgm:spPr/>
      <dgm:t>
        <a:bodyPr/>
        <a:lstStyle/>
        <a:p>
          <a:pPr rtl="1"/>
          <a:endParaRPr lang="fa-IR"/>
        </a:p>
      </dgm:t>
    </dgm:pt>
    <dgm:pt modelId="{2185BEAC-349F-4AF7-8306-4C7F91072CC2}" type="pres">
      <dgm:prSet presAssocID="{E8C7F01E-7E79-4874-9EEC-FA56936D178D}" presName="noGeometry" presStyleCnt="0"/>
      <dgm:spPr/>
      <dgm:t>
        <a:bodyPr/>
        <a:lstStyle/>
        <a:p>
          <a:pPr rtl="1"/>
          <a:endParaRPr lang="fa-IR"/>
        </a:p>
      </dgm:t>
    </dgm:pt>
    <dgm:pt modelId="{A42B8C6E-9E93-4592-A923-8D99BE6A2C4C}" type="pres">
      <dgm:prSet presAssocID="{E8C7F01E-7E79-4874-9EEC-FA56936D178D}" presName="childTextVisible" presStyleLbl="bgAccFollowNode1" presStyleIdx="0" presStyleCnt="1" custScaleX="145190" custLinFactNeighborX="-4021" custLinFactNeighborY="-3571">
        <dgm:presLayoutVars>
          <dgm:bulletEnabled val="1"/>
        </dgm:presLayoutVars>
      </dgm:prSet>
      <dgm:spPr/>
      <dgm:t>
        <a:bodyPr/>
        <a:lstStyle/>
        <a:p>
          <a:pPr rtl="1"/>
          <a:endParaRPr lang="fa-IR"/>
        </a:p>
      </dgm:t>
    </dgm:pt>
    <dgm:pt modelId="{16635A42-EA3E-484B-BDE6-2E073213E301}" type="pres">
      <dgm:prSet presAssocID="{E8C7F01E-7E79-4874-9EEC-FA56936D178D}" presName="childTextHidden" presStyleLbl="bgAccFollowNode1" presStyleIdx="0" presStyleCnt="1"/>
      <dgm:spPr/>
      <dgm:t>
        <a:bodyPr/>
        <a:lstStyle/>
        <a:p>
          <a:pPr rtl="1"/>
          <a:endParaRPr lang="fa-IR"/>
        </a:p>
      </dgm:t>
    </dgm:pt>
    <dgm:pt modelId="{82960BA5-115B-49AF-AD53-4EBACFC3DC55}" type="pres">
      <dgm:prSet presAssocID="{E8C7F01E-7E79-4874-9EEC-FA56936D178D}" presName="parentText" presStyleLbl="node1" presStyleIdx="0" presStyleCnt="1">
        <dgm:presLayoutVars>
          <dgm:chMax val="1"/>
          <dgm:bulletEnabled val="1"/>
        </dgm:presLayoutVars>
      </dgm:prSet>
      <dgm:spPr/>
      <dgm:t>
        <a:bodyPr/>
        <a:lstStyle/>
        <a:p>
          <a:pPr rtl="1"/>
          <a:endParaRPr lang="fa-IR"/>
        </a:p>
      </dgm:t>
    </dgm:pt>
  </dgm:ptLst>
  <dgm:cxnLst>
    <dgm:cxn modelId="{1A215F7A-C18D-4EF8-87AB-78539048EFB1}" srcId="{A7EC325F-3E12-49A6-B319-00715417F0A6}" destId="{E8C7F01E-7E79-4874-9EEC-FA56936D178D}" srcOrd="0" destOrd="0" parTransId="{CE6CD5A7-469D-4CA9-B2A3-BE5E8B6057A8}" sibTransId="{84600BA6-AECA-439C-A830-DB22263829D4}"/>
    <dgm:cxn modelId="{439E3FF3-D785-4850-9392-C330E5B812AC}" type="presOf" srcId="{A7EC325F-3E12-49A6-B319-00715417F0A6}" destId="{099D7714-29C0-4D60-96EA-4BC77FF029E2}" srcOrd="0" destOrd="0" presId="urn:microsoft.com/office/officeart/2005/8/layout/hProcess6"/>
    <dgm:cxn modelId="{E5B359E2-AB6A-4E7A-8D22-00780C1A11E4}" srcId="{E8C7F01E-7E79-4874-9EEC-FA56936D178D}" destId="{BD98B9A9-DF83-4B8C-BBC7-3935AF53DB89}" srcOrd="0" destOrd="0" parTransId="{316ABDFA-D22C-46B9-85C7-A4D4D8938D2E}" sibTransId="{5952A875-9801-4E3C-BBFF-854AA55A06CE}"/>
    <dgm:cxn modelId="{4081427C-6B77-440B-BFA6-4CEEFB72CBD8}" type="presOf" srcId="{BD98B9A9-DF83-4B8C-BBC7-3935AF53DB89}" destId="{A42B8C6E-9E93-4592-A923-8D99BE6A2C4C}" srcOrd="0" destOrd="0" presId="urn:microsoft.com/office/officeart/2005/8/layout/hProcess6"/>
    <dgm:cxn modelId="{D479C192-0E0D-4BF2-828D-9C7BC7CDB644}" type="presOf" srcId="{E8C7F01E-7E79-4874-9EEC-FA56936D178D}" destId="{82960BA5-115B-49AF-AD53-4EBACFC3DC55}" srcOrd="0" destOrd="0" presId="urn:microsoft.com/office/officeart/2005/8/layout/hProcess6"/>
    <dgm:cxn modelId="{5C856275-4D11-444D-805E-FB9CBF260C7C}" type="presOf" srcId="{BD98B9A9-DF83-4B8C-BBC7-3935AF53DB89}" destId="{16635A42-EA3E-484B-BDE6-2E073213E301}" srcOrd="1" destOrd="0" presId="urn:microsoft.com/office/officeart/2005/8/layout/hProcess6"/>
    <dgm:cxn modelId="{18FB2C99-9B6B-405B-91B9-E5653B1A6D54}" type="presParOf" srcId="{099D7714-29C0-4D60-96EA-4BC77FF029E2}" destId="{7A355683-2816-4693-A5EB-A2905495028F}" srcOrd="0" destOrd="0" presId="urn:microsoft.com/office/officeart/2005/8/layout/hProcess6"/>
    <dgm:cxn modelId="{A26E9A29-9C8E-4928-8A0E-9B66CF75150E}" type="presParOf" srcId="{7A355683-2816-4693-A5EB-A2905495028F}" destId="{2185BEAC-349F-4AF7-8306-4C7F91072CC2}" srcOrd="0" destOrd="0" presId="urn:microsoft.com/office/officeart/2005/8/layout/hProcess6"/>
    <dgm:cxn modelId="{9162DF77-9CCE-4814-AB2A-A70A1CEDE977}" type="presParOf" srcId="{7A355683-2816-4693-A5EB-A2905495028F}" destId="{A42B8C6E-9E93-4592-A923-8D99BE6A2C4C}" srcOrd="1" destOrd="0" presId="urn:microsoft.com/office/officeart/2005/8/layout/hProcess6"/>
    <dgm:cxn modelId="{E7E869AE-FB49-40AD-9BDA-8DD0318C797C}" type="presParOf" srcId="{7A355683-2816-4693-A5EB-A2905495028F}" destId="{16635A42-EA3E-484B-BDE6-2E073213E301}" srcOrd="2" destOrd="0" presId="urn:microsoft.com/office/officeart/2005/8/layout/hProcess6"/>
    <dgm:cxn modelId="{0AD6DF05-ACE3-453A-B018-1242004E4E93}" type="presParOf" srcId="{7A355683-2816-4693-A5EB-A2905495028F}" destId="{82960BA5-115B-49AF-AD53-4EBACFC3DC55}" srcOrd="3" destOrd="0" presId="urn:microsoft.com/office/officeart/2005/8/layout/hProcess6"/>
  </dgm:cxnLst>
  <dgm:bg/>
  <dgm:whole/>
</dgm:dataModel>
</file>

<file path=ppt/diagrams/data2.xml><?xml version="1.0" encoding="utf-8"?>
<dgm:dataModel xmlns:dgm="http://schemas.openxmlformats.org/drawingml/2006/diagram" xmlns:a="http://schemas.openxmlformats.org/drawingml/2006/main">
  <dgm:ptLst>
    <dgm:pt modelId="{792DD2D2-4FD7-464A-8011-E4EC682DCB21}" type="doc">
      <dgm:prSet loTypeId="urn:microsoft.com/office/officeart/2005/8/layout/radial5" loCatId="relationship" qsTypeId="urn:microsoft.com/office/officeart/2005/8/quickstyle/3d1" qsCatId="3D" csTypeId="urn:microsoft.com/office/officeart/2005/8/colors/accent1_2" csCatId="accent1" phldr="1"/>
      <dgm:spPr/>
      <dgm:t>
        <a:bodyPr/>
        <a:lstStyle/>
        <a:p>
          <a:pPr rtl="1"/>
          <a:endParaRPr lang="fa-IR"/>
        </a:p>
      </dgm:t>
    </dgm:pt>
    <dgm:pt modelId="{3CC3C88C-9D8E-4E91-86DD-EBD61ED52483}">
      <dgm:prSet phldrT="[Text]" custT="1"/>
      <dgm:spPr/>
      <dgm:t>
        <a:bodyPr/>
        <a:lstStyle/>
        <a:p>
          <a:pPr rtl="1"/>
          <a:r>
            <a:rPr lang="fa-IR" sz="2800" b="1" dirty="0" smtClean="0">
              <a:cs typeface="Nazanin" pitchFamily="2" charset="-78"/>
            </a:rPr>
            <a:t>پروانه  تكميلي </a:t>
          </a:r>
          <a:endParaRPr lang="fa-IR" sz="2800" b="1" dirty="0">
            <a:solidFill>
              <a:srgbClr val="FFC000"/>
            </a:solidFill>
            <a:latin typeface="Times New Roman" pitchFamily="18" charset="0"/>
            <a:cs typeface="Nazanin" pitchFamily="2" charset="-78"/>
          </a:endParaRPr>
        </a:p>
      </dgm:t>
    </dgm:pt>
    <dgm:pt modelId="{96142468-3190-4ADC-B605-91536FF85FC7}" type="parTrans" cxnId="{E5B38C81-2ECD-41D6-B65F-772A067A5DB7}">
      <dgm:prSet/>
      <dgm:spPr/>
      <dgm:t>
        <a:bodyPr/>
        <a:lstStyle/>
        <a:p>
          <a:pPr rtl="1"/>
          <a:endParaRPr lang="fa-IR" sz="2000" b="1">
            <a:cs typeface="Nazanin" pitchFamily="2" charset="-78"/>
          </a:endParaRPr>
        </a:p>
      </dgm:t>
    </dgm:pt>
    <dgm:pt modelId="{09373DAD-5BB6-4777-BB60-14BD698BC966}" type="sibTrans" cxnId="{E5B38C81-2ECD-41D6-B65F-772A067A5DB7}">
      <dgm:prSet/>
      <dgm:spPr/>
      <dgm:t>
        <a:bodyPr/>
        <a:lstStyle/>
        <a:p>
          <a:pPr rtl="1"/>
          <a:endParaRPr lang="fa-IR" sz="2000" b="1">
            <a:cs typeface="Nazanin" pitchFamily="2" charset="-78"/>
          </a:endParaRPr>
        </a:p>
      </dgm:t>
    </dgm:pt>
    <dgm:pt modelId="{5307CC29-8933-40FB-AD15-2189FE2A6A15}">
      <dgm:prSet phldrT="[Text]" custT="1"/>
      <dgm:spPr/>
      <dgm:t>
        <a:bodyPr/>
        <a:lstStyle/>
        <a:p>
          <a:pPr rtl="1"/>
          <a:r>
            <a:rPr lang="fa-IR" sz="2000" b="1" dirty="0" smtClean="0">
              <a:cs typeface="Nazanin" pitchFamily="2" charset="-78"/>
            </a:rPr>
            <a:t>حفاري</a:t>
          </a:r>
          <a:endParaRPr lang="fa-IR" sz="2000" b="1" dirty="0">
            <a:cs typeface="Nazanin" pitchFamily="2" charset="-78"/>
          </a:endParaRPr>
        </a:p>
      </dgm:t>
    </dgm:pt>
    <dgm:pt modelId="{B50881C6-D60E-4E1C-8DDB-DF44C9A862E2}" type="parTrans" cxnId="{0A38A431-A205-4CCD-9347-38F5E2FA512F}">
      <dgm:prSet custT="1"/>
      <dgm:spPr/>
      <dgm:t>
        <a:bodyPr/>
        <a:lstStyle/>
        <a:p>
          <a:pPr rtl="1"/>
          <a:endParaRPr lang="fa-IR" sz="2000" b="1">
            <a:cs typeface="Nazanin" pitchFamily="2" charset="-78"/>
          </a:endParaRPr>
        </a:p>
      </dgm:t>
    </dgm:pt>
    <dgm:pt modelId="{353FCB58-C31E-41D1-BB4E-2181F9E9154C}" type="sibTrans" cxnId="{0A38A431-A205-4CCD-9347-38F5E2FA512F}">
      <dgm:prSet/>
      <dgm:spPr/>
      <dgm:t>
        <a:bodyPr/>
        <a:lstStyle/>
        <a:p>
          <a:pPr rtl="1"/>
          <a:endParaRPr lang="fa-IR" sz="2000" b="1">
            <a:cs typeface="Nazanin" pitchFamily="2" charset="-78"/>
          </a:endParaRPr>
        </a:p>
      </dgm:t>
    </dgm:pt>
    <dgm:pt modelId="{5B0956D6-B3B6-4E43-83DC-022A50020A0E}">
      <dgm:prSet phldrT="[Text]" custT="1"/>
      <dgm:spPr/>
      <dgm:t>
        <a:bodyPr/>
        <a:lstStyle/>
        <a:p>
          <a:pPr rtl="1"/>
          <a:r>
            <a:rPr lang="fa-IR" sz="2000" b="1" dirty="0" smtClean="0">
              <a:cs typeface="Nazanin" pitchFamily="2" charset="-78"/>
            </a:rPr>
            <a:t>ورود به فضاي بسته</a:t>
          </a:r>
          <a:endParaRPr lang="fa-IR" sz="2000" b="1" dirty="0">
            <a:cs typeface="Nazanin" pitchFamily="2" charset="-78"/>
          </a:endParaRPr>
        </a:p>
      </dgm:t>
    </dgm:pt>
    <dgm:pt modelId="{65D1BC83-1F9A-4F7B-8F1A-6EBE33A771D0}" type="parTrans" cxnId="{B9C380BB-B1E8-4E98-A0D5-3A32A53538E5}">
      <dgm:prSet custT="1"/>
      <dgm:spPr/>
      <dgm:t>
        <a:bodyPr/>
        <a:lstStyle/>
        <a:p>
          <a:pPr rtl="1"/>
          <a:endParaRPr lang="fa-IR" sz="2000" b="1">
            <a:cs typeface="Nazanin" pitchFamily="2" charset="-78"/>
          </a:endParaRPr>
        </a:p>
      </dgm:t>
    </dgm:pt>
    <dgm:pt modelId="{4556AD8A-B3DE-4F45-8E65-04FCD5D323AA}" type="sibTrans" cxnId="{B9C380BB-B1E8-4E98-A0D5-3A32A53538E5}">
      <dgm:prSet/>
      <dgm:spPr/>
      <dgm:t>
        <a:bodyPr/>
        <a:lstStyle/>
        <a:p>
          <a:pPr rtl="1"/>
          <a:endParaRPr lang="fa-IR" sz="2000" b="1">
            <a:cs typeface="Nazanin" pitchFamily="2" charset="-78"/>
          </a:endParaRPr>
        </a:p>
      </dgm:t>
    </dgm:pt>
    <dgm:pt modelId="{C20CA92E-0836-4C6D-ABB9-0B22453105C2}">
      <dgm:prSet phldrT="[Text]" custT="1"/>
      <dgm:spPr/>
      <dgm:t>
        <a:bodyPr/>
        <a:lstStyle/>
        <a:p>
          <a:pPr rtl="1"/>
          <a:r>
            <a:rPr lang="fa-IR" sz="2000" b="1" dirty="0" smtClean="0">
              <a:cs typeface="Nazanin" pitchFamily="2" charset="-78"/>
            </a:rPr>
            <a:t>پرتونگاري</a:t>
          </a:r>
          <a:endParaRPr lang="fa-IR" sz="2000" b="1" dirty="0">
            <a:cs typeface="Nazanin" pitchFamily="2" charset="-78"/>
          </a:endParaRPr>
        </a:p>
      </dgm:t>
    </dgm:pt>
    <dgm:pt modelId="{E7920DCE-A33C-4C5F-94A3-1D6E515D7580}" type="parTrans" cxnId="{29B6F442-79AC-4B45-8205-DA982940B5DA}">
      <dgm:prSet custT="1"/>
      <dgm:spPr/>
      <dgm:t>
        <a:bodyPr/>
        <a:lstStyle/>
        <a:p>
          <a:pPr rtl="1"/>
          <a:endParaRPr lang="fa-IR" sz="2000" b="1">
            <a:cs typeface="Nazanin" pitchFamily="2" charset="-78"/>
          </a:endParaRPr>
        </a:p>
      </dgm:t>
    </dgm:pt>
    <dgm:pt modelId="{2F4F2F08-ACC5-4DB8-ADA7-96369FFB970A}" type="sibTrans" cxnId="{29B6F442-79AC-4B45-8205-DA982940B5DA}">
      <dgm:prSet/>
      <dgm:spPr/>
      <dgm:t>
        <a:bodyPr/>
        <a:lstStyle/>
        <a:p>
          <a:pPr rtl="1"/>
          <a:endParaRPr lang="fa-IR" sz="2000" b="1">
            <a:cs typeface="Nazanin" pitchFamily="2" charset="-78"/>
          </a:endParaRPr>
        </a:p>
      </dgm:t>
    </dgm:pt>
    <dgm:pt modelId="{D8DBFEBB-5019-4D0D-B11C-25D5BCE6CCBC}">
      <dgm:prSet phldrT="[Text]" custT="1"/>
      <dgm:spPr/>
      <dgm:t>
        <a:bodyPr/>
        <a:lstStyle/>
        <a:p>
          <a:pPr rtl="1"/>
          <a:r>
            <a:rPr lang="fa-IR" sz="2000" b="1" dirty="0" smtClean="0">
              <a:cs typeface="Nazanin" pitchFamily="2" charset="-78"/>
            </a:rPr>
            <a:t>الكتريكي</a:t>
          </a:r>
          <a:endParaRPr lang="fa-IR" sz="2000" b="1" dirty="0">
            <a:cs typeface="Nazanin" pitchFamily="2" charset="-78"/>
          </a:endParaRPr>
        </a:p>
      </dgm:t>
    </dgm:pt>
    <dgm:pt modelId="{FF125ABC-D067-44A7-93D6-EB9832A9A8E7}" type="parTrans" cxnId="{68E8F1A5-A61F-489B-8453-68AA739BCBD4}">
      <dgm:prSet custT="1"/>
      <dgm:spPr/>
      <dgm:t>
        <a:bodyPr/>
        <a:lstStyle/>
        <a:p>
          <a:pPr rtl="1"/>
          <a:endParaRPr lang="fa-IR" sz="2000" b="1">
            <a:cs typeface="Nazanin" pitchFamily="2" charset="-78"/>
          </a:endParaRPr>
        </a:p>
      </dgm:t>
    </dgm:pt>
    <dgm:pt modelId="{5350F309-8477-4E5B-B76E-85B5FAB561D9}" type="sibTrans" cxnId="{68E8F1A5-A61F-489B-8453-68AA739BCBD4}">
      <dgm:prSet/>
      <dgm:spPr/>
      <dgm:t>
        <a:bodyPr/>
        <a:lstStyle/>
        <a:p>
          <a:pPr rtl="1"/>
          <a:endParaRPr lang="fa-IR" sz="2000" b="1">
            <a:cs typeface="Nazanin" pitchFamily="2" charset="-78"/>
          </a:endParaRPr>
        </a:p>
      </dgm:t>
    </dgm:pt>
    <dgm:pt modelId="{9F104282-3AC6-46D9-B7BF-55749D9B5B64}">
      <dgm:prSet phldrT="[Text]" custT="1"/>
      <dgm:spPr/>
      <dgm:t>
        <a:bodyPr/>
        <a:lstStyle/>
        <a:p>
          <a:pPr rtl="1"/>
          <a:r>
            <a:rPr lang="fa-IR" sz="2000" b="1" dirty="0" smtClean="0">
              <a:cs typeface="Nazanin" pitchFamily="2" charset="-78"/>
            </a:rPr>
            <a:t>آزمايش تجهيزات </a:t>
          </a:r>
          <a:endParaRPr lang="fa-IR" sz="2000" b="1" dirty="0">
            <a:cs typeface="Nazanin" pitchFamily="2" charset="-78"/>
          </a:endParaRPr>
        </a:p>
      </dgm:t>
    </dgm:pt>
    <dgm:pt modelId="{915ED6FD-1BC2-488D-95D0-AB755E7DD108}" type="parTrans" cxnId="{5A61263B-686E-4AB3-A026-BD147B32326F}">
      <dgm:prSet custT="1"/>
      <dgm:spPr/>
      <dgm:t>
        <a:bodyPr/>
        <a:lstStyle/>
        <a:p>
          <a:pPr rtl="1"/>
          <a:endParaRPr lang="fa-IR" sz="2000" b="1">
            <a:cs typeface="Nazanin" pitchFamily="2" charset="-78"/>
          </a:endParaRPr>
        </a:p>
      </dgm:t>
    </dgm:pt>
    <dgm:pt modelId="{2D42682A-8E23-4838-85A0-00468A600DDA}" type="sibTrans" cxnId="{5A61263B-686E-4AB3-A026-BD147B32326F}">
      <dgm:prSet/>
      <dgm:spPr/>
      <dgm:t>
        <a:bodyPr/>
        <a:lstStyle/>
        <a:p>
          <a:pPr rtl="1"/>
          <a:endParaRPr lang="fa-IR" sz="2000" b="1">
            <a:cs typeface="Nazanin" pitchFamily="2" charset="-78"/>
          </a:endParaRPr>
        </a:p>
      </dgm:t>
    </dgm:pt>
    <dgm:pt modelId="{A4874BD3-C972-4679-832E-376448AD96FE}">
      <dgm:prSet phldrT="[Text]" custT="1"/>
      <dgm:spPr/>
      <dgm:t>
        <a:bodyPr/>
        <a:lstStyle/>
        <a:p>
          <a:pPr rtl="1"/>
          <a:r>
            <a:rPr lang="fa-IR" sz="2000" b="1" smtClean="0">
              <a:cs typeface="Nazanin" pitchFamily="2" charset="-78"/>
            </a:rPr>
            <a:t>غواصي</a:t>
          </a:r>
          <a:endParaRPr lang="fa-IR" sz="2000" b="1" dirty="0">
            <a:cs typeface="Nazanin" pitchFamily="2" charset="-78"/>
          </a:endParaRPr>
        </a:p>
      </dgm:t>
    </dgm:pt>
    <dgm:pt modelId="{DAB59CA5-3DB7-4896-81B1-6E659A5E4F88}" type="parTrans" cxnId="{DF76C1F3-243C-4853-8F92-44321C32606A}">
      <dgm:prSet/>
      <dgm:spPr/>
      <dgm:t>
        <a:bodyPr/>
        <a:lstStyle/>
        <a:p>
          <a:pPr rtl="1"/>
          <a:endParaRPr lang="fa-IR" b="1">
            <a:cs typeface="Nazanin" pitchFamily="2" charset="-78"/>
          </a:endParaRPr>
        </a:p>
      </dgm:t>
    </dgm:pt>
    <dgm:pt modelId="{48D0F272-D4A2-4099-AEC4-9E928AC1F0DB}" type="sibTrans" cxnId="{DF76C1F3-243C-4853-8F92-44321C32606A}">
      <dgm:prSet/>
      <dgm:spPr/>
      <dgm:t>
        <a:bodyPr/>
        <a:lstStyle/>
        <a:p>
          <a:pPr rtl="1"/>
          <a:endParaRPr lang="fa-IR" b="1">
            <a:cs typeface="Nazanin" pitchFamily="2" charset="-78"/>
          </a:endParaRPr>
        </a:p>
      </dgm:t>
    </dgm:pt>
    <dgm:pt modelId="{18560654-0F20-4FC0-8DB9-81F9B1B5D7B9}" type="pres">
      <dgm:prSet presAssocID="{792DD2D2-4FD7-464A-8011-E4EC682DCB21}" presName="Name0" presStyleCnt="0">
        <dgm:presLayoutVars>
          <dgm:chMax val="1"/>
          <dgm:dir/>
          <dgm:animLvl val="ctr"/>
          <dgm:resizeHandles val="exact"/>
        </dgm:presLayoutVars>
      </dgm:prSet>
      <dgm:spPr/>
      <dgm:t>
        <a:bodyPr/>
        <a:lstStyle/>
        <a:p>
          <a:pPr rtl="1"/>
          <a:endParaRPr lang="fa-IR"/>
        </a:p>
      </dgm:t>
    </dgm:pt>
    <dgm:pt modelId="{57D799E7-A433-433D-B6A0-5EB17FBD9139}" type="pres">
      <dgm:prSet presAssocID="{3CC3C88C-9D8E-4E91-86DD-EBD61ED52483}" presName="centerShape" presStyleLbl="node0" presStyleIdx="0" presStyleCnt="1" custScaleX="112781" custScaleY="113874"/>
      <dgm:spPr/>
      <dgm:t>
        <a:bodyPr/>
        <a:lstStyle/>
        <a:p>
          <a:pPr rtl="1"/>
          <a:endParaRPr lang="fa-IR"/>
        </a:p>
      </dgm:t>
    </dgm:pt>
    <dgm:pt modelId="{687A17A2-E092-4A9C-A556-5D68A21E5EB3}" type="pres">
      <dgm:prSet presAssocID="{B50881C6-D60E-4E1C-8DDB-DF44C9A862E2}" presName="parTrans" presStyleLbl="sibTrans2D1" presStyleIdx="0" presStyleCnt="6"/>
      <dgm:spPr/>
      <dgm:t>
        <a:bodyPr/>
        <a:lstStyle/>
        <a:p>
          <a:pPr rtl="1"/>
          <a:endParaRPr lang="fa-IR"/>
        </a:p>
      </dgm:t>
    </dgm:pt>
    <dgm:pt modelId="{943AD163-6A8B-407A-91B9-E26902A14833}" type="pres">
      <dgm:prSet presAssocID="{B50881C6-D60E-4E1C-8DDB-DF44C9A862E2}" presName="connectorText" presStyleLbl="sibTrans2D1" presStyleIdx="0" presStyleCnt="6"/>
      <dgm:spPr/>
      <dgm:t>
        <a:bodyPr/>
        <a:lstStyle/>
        <a:p>
          <a:pPr rtl="1"/>
          <a:endParaRPr lang="fa-IR"/>
        </a:p>
      </dgm:t>
    </dgm:pt>
    <dgm:pt modelId="{C58BB98A-B50C-47B1-8866-0D8F15C4CAD8}" type="pres">
      <dgm:prSet presAssocID="{5307CC29-8933-40FB-AD15-2189FE2A6A15}" presName="node" presStyleLbl="node1" presStyleIdx="0" presStyleCnt="6">
        <dgm:presLayoutVars>
          <dgm:bulletEnabled val="1"/>
        </dgm:presLayoutVars>
      </dgm:prSet>
      <dgm:spPr/>
      <dgm:t>
        <a:bodyPr/>
        <a:lstStyle/>
        <a:p>
          <a:pPr rtl="1"/>
          <a:endParaRPr lang="fa-IR"/>
        </a:p>
      </dgm:t>
    </dgm:pt>
    <dgm:pt modelId="{3106369E-66EC-40C1-ACA6-FA949F3ED709}" type="pres">
      <dgm:prSet presAssocID="{65D1BC83-1F9A-4F7B-8F1A-6EBE33A771D0}" presName="parTrans" presStyleLbl="sibTrans2D1" presStyleIdx="1" presStyleCnt="6"/>
      <dgm:spPr/>
      <dgm:t>
        <a:bodyPr/>
        <a:lstStyle/>
        <a:p>
          <a:pPr rtl="1"/>
          <a:endParaRPr lang="fa-IR"/>
        </a:p>
      </dgm:t>
    </dgm:pt>
    <dgm:pt modelId="{CE3486B0-1277-4034-9EFB-C9CB3A8BEBF3}" type="pres">
      <dgm:prSet presAssocID="{65D1BC83-1F9A-4F7B-8F1A-6EBE33A771D0}" presName="connectorText" presStyleLbl="sibTrans2D1" presStyleIdx="1" presStyleCnt="6"/>
      <dgm:spPr/>
      <dgm:t>
        <a:bodyPr/>
        <a:lstStyle/>
        <a:p>
          <a:pPr rtl="1"/>
          <a:endParaRPr lang="fa-IR"/>
        </a:p>
      </dgm:t>
    </dgm:pt>
    <dgm:pt modelId="{B2987712-1815-468E-81AC-358A334A3857}" type="pres">
      <dgm:prSet presAssocID="{5B0956D6-B3B6-4E43-83DC-022A50020A0E}" presName="node" presStyleLbl="node1" presStyleIdx="1" presStyleCnt="6">
        <dgm:presLayoutVars>
          <dgm:bulletEnabled val="1"/>
        </dgm:presLayoutVars>
      </dgm:prSet>
      <dgm:spPr/>
      <dgm:t>
        <a:bodyPr/>
        <a:lstStyle/>
        <a:p>
          <a:pPr rtl="1"/>
          <a:endParaRPr lang="fa-IR"/>
        </a:p>
      </dgm:t>
    </dgm:pt>
    <dgm:pt modelId="{B9D1FEAB-6705-47D4-9568-711E5B152FBD}" type="pres">
      <dgm:prSet presAssocID="{E7920DCE-A33C-4C5F-94A3-1D6E515D7580}" presName="parTrans" presStyleLbl="sibTrans2D1" presStyleIdx="2" presStyleCnt="6"/>
      <dgm:spPr/>
      <dgm:t>
        <a:bodyPr/>
        <a:lstStyle/>
        <a:p>
          <a:pPr rtl="1"/>
          <a:endParaRPr lang="fa-IR"/>
        </a:p>
      </dgm:t>
    </dgm:pt>
    <dgm:pt modelId="{B348F979-2728-4CDC-8A13-0181BBF9A33B}" type="pres">
      <dgm:prSet presAssocID="{E7920DCE-A33C-4C5F-94A3-1D6E515D7580}" presName="connectorText" presStyleLbl="sibTrans2D1" presStyleIdx="2" presStyleCnt="6"/>
      <dgm:spPr/>
      <dgm:t>
        <a:bodyPr/>
        <a:lstStyle/>
        <a:p>
          <a:pPr rtl="1"/>
          <a:endParaRPr lang="fa-IR"/>
        </a:p>
      </dgm:t>
    </dgm:pt>
    <dgm:pt modelId="{9F90FC59-53A0-47F0-9355-CD59E2F5B4AB}" type="pres">
      <dgm:prSet presAssocID="{C20CA92E-0836-4C6D-ABB9-0B22453105C2}" presName="node" presStyleLbl="node1" presStyleIdx="2" presStyleCnt="6">
        <dgm:presLayoutVars>
          <dgm:bulletEnabled val="1"/>
        </dgm:presLayoutVars>
      </dgm:prSet>
      <dgm:spPr/>
      <dgm:t>
        <a:bodyPr/>
        <a:lstStyle/>
        <a:p>
          <a:pPr rtl="1"/>
          <a:endParaRPr lang="fa-IR"/>
        </a:p>
      </dgm:t>
    </dgm:pt>
    <dgm:pt modelId="{D982A6B7-8E4C-494F-BBCD-DAD78C1216D3}" type="pres">
      <dgm:prSet presAssocID="{FF125ABC-D067-44A7-93D6-EB9832A9A8E7}" presName="parTrans" presStyleLbl="sibTrans2D1" presStyleIdx="3" presStyleCnt="6"/>
      <dgm:spPr/>
      <dgm:t>
        <a:bodyPr/>
        <a:lstStyle/>
        <a:p>
          <a:pPr rtl="1"/>
          <a:endParaRPr lang="fa-IR"/>
        </a:p>
      </dgm:t>
    </dgm:pt>
    <dgm:pt modelId="{698BAF9D-9863-4362-8F9C-4B76C25E8190}" type="pres">
      <dgm:prSet presAssocID="{FF125ABC-D067-44A7-93D6-EB9832A9A8E7}" presName="connectorText" presStyleLbl="sibTrans2D1" presStyleIdx="3" presStyleCnt="6"/>
      <dgm:spPr/>
      <dgm:t>
        <a:bodyPr/>
        <a:lstStyle/>
        <a:p>
          <a:pPr rtl="1"/>
          <a:endParaRPr lang="fa-IR"/>
        </a:p>
      </dgm:t>
    </dgm:pt>
    <dgm:pt modelId="{3720F3A0-E87E-4015-B261-2B2DCBF5939B}" type="pres">
      <dgm:prSet presAssocID="{D8DBFEBB-5019-4D0D-B11C-25D5BCE6CCBC}" presName="node" presStyleLbl="node1" presStyleIdx="3" presStyleCnt="6">
        <dgm:presLayoutVars>
          <dgm:bulletEnabled val="1"/>
        </dgm:presLayoutVars>
      </dgm:prSet>
      <dgm:spPr/>
      <dgm:t>
        <a:bodyPr/>
        <a:lstStyle/>
        <a:p>
          <a:pPr rtl="1"/>
          <a:endParaRPr lang="fa-IR"/>
        </a:p>
      </dgm:t>
    </dgm:pt>
    <dgm:pt modelId="{A396DED5-1C12-4657-AF58-79093F949B2D}" type="pres">
      <dgm:prSet presAssocID="{915ED6FD-1BC2-488D-95D0-AB755E7DD108}" presName="parTrans" presStyleLbl="sibTrans2D1" presStyleIdx="4" presStyleCnt="6"/>
      <dgm:spPr/>
      <dgm:t>
        <a:bodyPr/>
        <a:lstStyle/>
        <a:p>
          <a:pPr rtl="1"/>
          <a:endParaRPr lang="fa-IR"/>
        </a:p>
      </dgm:t>
    </dgm:pt>
    <dgm:pt modelId="{3824F001-0814-4DDC-831F-32BB01F95572}" type="pres">
      <dgm:prSet presAssocID="{915ED6FD-1BC2-488D-95D0-AB755E7DD108}" presName="connectorText" presStyleLbl="sibTrans2D1" presStyleIdx="4" presStyleCnt="6"/>
      <dgm:spPr/>
      <dgm:t>
        <a:bodyPr/>
        <a:lstStyle/>
        <a:p>
          <a:pPr rtl="1"/>
          <a:endParaRPr lang="fa-IR"/>
        </a:p>
      </dgm:t>
    </dgm:pt>
    <dgm:pt modelId="{F213BFF8-A9F4-45C0-A008-7D1A935281E6}" type="pres">
      <dgm:prSet presAssocID="{9F104282-3AC6-46D9-B7BF-55749D9B5B64}" presName="node" presStyleLbl="node1" presStyleIdx="4" presStyleCnt="6">
        <dgm:presLayoutVars>
          <dgm:bulletEnabled val="1"/>
        </dgm:presLayoutVars>
      </dgm:prSet>
      <dgm:spPr/>
      <dgm:t>
        <a:bodyPr/>
        <a:lstStyle/>
        <a:p>
          <a:pPr rtl="1"/>
          <a:endParaRPr lang="fa-IR"/>
        </a:p>
      </dgm:t>
    </dgm:pt>
    <dgm:pt modelId="{DA52CB91-6F1A-4B85-B959-B274B30E771E}" type="pres">
      <dgm:prSet presAssocID="{DAB59CA5-3DB7-4896-81B1-6E659A5E4F88}" presName="parTrans" presStyleLbl="sibTrans2D1" presStyleIdx="5" presStyleCnt="6"/>
      <dgm:spPr/>
      <dgm:t>
        <a:bodyPr/>
        <a:lstStyle/>
        <a:p>
          <a:pPr rtl="1"/>
          <a:endParaRPr lang="fa-IR"/>
        </a:p>
      </dgm:t>
    </dgm:pt>
    <dgm:pt modelId="{9C50640B-9149-4713-B1D2-5C8A9FEB47F4}" type="pres">
      <dgm:prSet presAssocID="{DAB59CA5-3DB7-4896-81B1-6E659A5E4F88}" presName="connectorText" presStyleLbl="sibTrans2D1" presStyleIdx="5" presStyleCnt="6"/>
      <dgm:spPr/>
      <dgm:t>
        <a:bodyPr/>
        <a:lstStyle/>
        <a:p>
          <a:pPr rtl="1"/>
          <a:endParaRPr lang="fa-IR"/>
        </a:p>
      </dgm:t>
    </dgm:pt>
    <dgm:pt modelId="{8E4CD8E6-5417-478C-9D77-5741057169C8}" type="pres">
      <dgm:prSet presAssocID="{A4874BD3-C972-4679-832E-376448AD96FE}" presName="node" presStyleLbl="node1" presStyleIdx="5" presStyleCnt="6">
        <dgm:presLayoutVars>
          <dgm:bulletEnabled val="1"/>
        </dgm:presLayoutVars>
      </dgm:prSet>
      <dgm:spPr/>
      <dgm:t>
        <a:bodyPr/>
        <a:lstStyle/>
        <a:p>
          <a:pPr rtl="1"/>
          <a:endParaRPr lang="fa-IR"/>
        </a:p>
      </dgm:t>
    </dgm:pt>
  </dgm:ptLst>
  <dgm:cxnLst>
    <dgm:cxn modelId="{0A38A431-A205-4CCD-9347-38F5E2FA512F}" srcId="{3CC3C88C-9D8E-4E91-86DD-EBD61ED52483}" destId="{5307CC29-8933-40FB-AD15-2189FE2A6A15}" srcOrd="0" destOrd="0" parTransId="{B50881C6-D60E-4E1C-8DDB-DF44C9A862E2}" sibTransId="{353FCB58-C31E-41D1-BB4E-2181F9E9154C}"/>
    <dgm:cxn modelId="{29B6F442-79AC-4B45-8205-DA982940B5DA}" srcId="{3CC3C88C-9D8E-4E91-86DD-EBD61ED52483}" destId="{C20CA92E-0836-4C6D-ABB9-0B22453105C2}" srcOrd="2" destOrd="0" parTransId="{E7920DCE-A33C-4C5F-94A3-1D6E515D7580}" sibTransId="{2F4F2F08-ACC5-4DB8-ADA7-96369FFB970A}"/>
    <dgm:cxn modelId="{E5B38C81-2ECD-41D6-B65F-772A067A5DB7}" srcId="{792DD2D2-4FD7-464A-8011-E4EC682DCB21}" destId="{3CC3C88C-9D8E-4E91-86DD-EBD61ED52483}" srcOrd="0" destOrd="0" parTransId="{96142468-3190-4ADC-B605-91536FF85FC7}" sibTransId="{09373DAD-5BB6-4777-BB60-14BD698BC966}"/>
    <dgm:cxn modelId="{AEF5FBDD-922A-438C-B4E8-D83F2F09D93C}" type="presOf" srcId="{65D1BC83-1F9A-4F7B-8F1A-6EBE33A771D0}" destId="{CE3486B0-1277-4034-9EFB-C9CB3A8BEBF3}" srcOrd="1" destOrd="0" presId="urn:microsoft.com/office/officeart/2005/8/layout/radial5"/>
    <dgm:cxn modelId="{68E8F1A5-A61F-489B-8453-68AA739BCBD4}" srcId="{3CC3C88C-9D8E-4E91-86DD-EBD61ED52483}" destId="{D8DBFEBB-5019-4D0D-B11C-25D5BCE6CCBC}" srcOrd="3" destOrd="0" parTransId="{FF125ABC-D067-44A7-93D6-EB9832A9A8E7}" sibTransId="{5350F309-8477-4E5B-B76E-85B5FAB561D9}"/>
    <dgm:cxn modelId="{E5211E8A-CC84-4F9C-9536-652E7043F4D6}" type="presOf" srcId="{B50881C6-D60E-4E1C-8DDB-DF44C9A862E2}" destId="{687A17A2-E092-4A9C-A556-5D68A21E5EB3}" srcOrd="0" destOrd="0" presId="urn:microsoft.com/office/officeart/2005/8/layout/radial5"/>
    <dgm:cxn modelId="{53CD71A1-60B2-4959-B903-0C7220D2A7E4}" type="presOf" srcId="{5307CC29-8933-40FB-AD15-2189FE2A6A15}" destId="{C58BB98A-B50C-47B1-8866-0D8F15C4CAD8}" srcOrd="0" destOrd="0" presId="urn:microsoft.com/office/officeart/2005/8/layout/radial5"/>
    <dgm:cxn modelId="{50A87CA2-1383-4843-9DBA-B3AA256347A1}" type="presOf" srcId="{FF125ABC-D067-44A7-93D6-EB9832A9A8E7}" destId="{698BAF9D-9863-4362-8F9C-4B76C25E8190}" srcOrd="1" destOrd="0" presId="urn:microsoft.com/office/officeart/2005/8/layout/radial5"/>
    <dgm:cxn modelId="{B9C380BB-B1E8-4E98-A0D5-3A32A53538E5}" srcId="{3CC3C88C-9D8E-4E91-86DD-EBD61ED52483}" destId="{5B0956D6-B3B6-4E43-83DC-022A50020A0E}" srcOrd="1" destOrd="0" parTransId="{65D1BC83-1F9A-4F7B-8F1A-6EBE33A771D0}" sibTransId="{4556AD8A-B3DE-4F45-8E65-04FCD5D323AA}"/>
    <dgm:cxn modelId="{574A05C6-4DF3-42EC-8BCD-1CC2CB175ECF}" type="presOf" srcId="{FF125ABC-D067-44A7-93D6-EB9832A9A8E7}" destId="{D982A6B7-8E4C-494F-BBCD-DAD78C1216D3}" srcOrd="0" destOrd="0" presId="urn:microsoft.com/office/officeart/2005/8/layout/radial5"/>
    <dgm:cxn modelId="{4B67283F-653E-4B99-AC3D-C8640B3D3EB2}" type="presOf" srcId="{5B0956D6-B3B6-4E43-83DC-022A50020A0E}" destId="{B2987712-1815-468E-81AC-358A334A3857}" srcOrd="0" destOrd="0" presId="urn:microsoft.com/office/officeart/2005/8/layout/radial5"/>
    <dgm:cxn modelId="{111B4F5C-204D-44D4-BA2B-0945BD3AF625}" type="presOf" srcId="{65D1BC83-1F9A-4F7B-8F1A-6EBE33A771D0}" destId="{3106369E-66EC-40C1-ACA6-FA949F3ED709}" srcOrd="0" destOrd="0" presId="urn:microsoft.com/office/officeart/2005/8/layout/radial5"/>
    <dgm:cxn modelId="{229E8803-38CD-47F5-B69B-679E31734E7D}" type="presOf" srcId="{9F104282-3AC6-46D9-B7BF-55749D9B5B64}" destId="{F213BFF8-A9F4-45C0-A008-7D1A935281E6}" srcOrd="0" destOrd="0" presId="urn:microsoft.com/office/officeart/2005/8/layout/radial5"/>
    <dgm:cxn modelId="{52025E56-A0D6-4D6F-AF09-525470A2542C}" type="presOf" srcId="{3CC3C88C-9D8E-4E91-86DD-EBD61ED52483}" destId="{57D799E7-A433-433D-B6A0-5EB17FBD9139}" srcOrd="0" destOrd="0" presId="urn:microsoft.com/office/officeart/2005/8/layout/radial5"/>
    <dgm:cxn modelId="{DA2C24DB-0482-474C-86F2-E811524E69FC}" type="presOf" srcId="{915ED6FD-1BC2-488D-95D0-AB755E7DD108}" destId="{A396DED5-1C12-4657-AF58-79093F949B2D}" srcOrd="0" destOrd="0" presId="urn:microsoft.com/office/officeart/2005/8/layout/radial5"/>
    <dgm:cxn modelId="{1C6A9C55-4D03-4D40-B4B0-BAA8A0C54053}" type="presOf" srcId="{E7920DCE-A33C-4C5F-94A3-1D6E515D7580}" destId="{B348F979-2728-4CDC-8A13-0181BBF9A33B}" srcOrd="1" destOrd="0" presId="urn:microsoft.com/office/officeart/2005/8/layout/radial5"/>
    <dgm:cxn modelId="{F5248372-A030-4000-81E7-3D8AF2A51001}" type="presOf" srcId="{915ED6FD-1BC2-488D-95D0-AB755E7DD108}" destId="{3824F001-0814-4DDC-831F-32BB01F95572}" srcOrd="1" destOrd="0" presId="urn:microsoft.com/office/officeart/2005/8/layout/radial5"/>
    <dgm:cxn modelId="{15A71CD5-DF2A-4ECB-9C85-FEBE7362205C}" type="presOf" srcId="{792DD2D2-4FD7-464A-8011-E4EC682DCB21}" destId="{18560654-0F20-4FC0-8DB9-81F9B1B5D7B9}" srcOrd="0" destOrd="0" presId="urn:microsoft.com/office/officeart/2005/8/layout/radial5"/>
    <dgm:cxn modelId="{1D019D22-2D37-41E4-9F04-C0C7DB8DB825}" type="presOf" srcId="{B50881C6-D60E-4E1C-8DDB-DF44C9A862E2}" destId="{943AD163-6A8B-407A-91B9-E26902A14833}" srcOrd="1" destOrd="0" presId="urn:microsoft.com/office/officeart/2005/8/layout/radial5"/>
    <dgm:cxn modelId="{9BDCE1B5-9B30-4FE3-8DD2-77D5E0B95C6B}" type="presOf" srcId="{DAB59CA5-3DB7-4896-81B1-6E659A5E4F88}" destId="{9C50640B-9149-4713-B1D2-5C8A9FEB47F4}" srcOrd="1" destOrd="0" presId="urn:microsoft.com/office/officeart/2005/8/layout/radial5"/>
    <dgm:cxn modelId="{6FB1F571-1683-45E8-8254-910BB2D5A136}" type="presOf" srcId="{A4874BD3-C972-4679-832E-376448AD96FE}" destId="{8E4CD8E6-5417-478C-9D77-5741057169C8}" srcOrd="0" destOrd="0" presId="urn:microsoft.com/office/officeart/2005/8/layout/radial5"/>
    <dgm:cxn modelId="{DF76C1F3-243C-4853-8F92-44321C32606A}" srcId="{3CC3C88C-9D8E-4E91-86DD-EBD61ED52483}" destId="{A4874BD3-C972-4679-832E-376448AD96FE}" srcOrd="5" destOrd="0" parTransId="{DAB59CA5-3DB7-4896-81B1-6E659A5E4F88}" sibTransId="{48D0F272-D4A2-4099-AEC4-9E928AC1F0DB}"/>
    <dgm:cxn modelId="{5A61263B-686E-4AB3-A026-BD147B32326F}" srcId="{3CC3C88C-9D8E-4E91-86DD-EBD61ED52483}" destId="{9F104282-3AC6-46D9-B7BF-55749D9B5B64}" srcOrd="4" destOrd="0" parTransId="{915ED6FD-1BC2-488D-95D0-AB755E7DD108}" sibTransId="{2D42682A-8E23-4838-85A0-00468A600DDA}"/>
    <dgm:cxn modelId="{A73E7532-AC02-490B-8ABA-8DBF6F2D0AA9}" type="presOf" srcId="{DAB59CA5-3DB7-4896-81B1-6E659A5E4F88}" destId="{DA52CB91-6F1A-4B85-B959-B274B30E771E}" srcOrd="0" destOrd="0" presId="urn:microsoft.com/office/officeart/2005/8/layout/radial5"/>
    <dgm:cxn modelId="{6FA4CD65-CF59-407D-A679-BF7BD110C125}" type="presOf" srcId="{E7920DCE-A33C-4C5F-94A3-1D6E515D7580}" destId="{B9D1FEAB-6705-47D4-9568-711E5B152FBD}" srcOrd="0" destOrd="0" presId="urn:microsoft.com/office/officeart/2005/8/layout/radial5"/>
    <dgm:cxn modelId="{C7109D0B-4BEE-4408-9B25-AE52B53B52E3}" type="presOf" srcId="{C20CA92E-0836-4C6D-ABB9-0B22453105C2}" destId="{9F90FC59-53A0-47F0-9355-CD59E2F5B4AB}" srcOrd="0" destOrd="0" presId="urn:microsoft.com/office/officeart/2005/8/layout/radial5"/>
    <dgm:cxn modelId="{72CFE49E-B30B-44A8-BD48-21D2F065905A}" type="presOf" srcId="{D8DBFEBB-5019-4D0D-B11C-25D5BCE6CCBC}" destId="{3720F3A0-E87E-4015-B261-2B2DCBF5939B}" srcOrd="0" destOrd="0" presId="urn:microsoft.com/office/officeart/2005/8/layout/radial5"/>
    <dgm:cxn modelId="{E24BAA9A-F9D1-4F57-B99C-8638A86DF0B4}" type="presParOf" srcId="{18560654-0F20-4FC0-8DB9-81F9B1B5D7B9}" destId="{57D799E7-A433-433D-B6A0-5EB17FBD9139}" srcOrd="0" destOrd="0" presId="urn:microsoft.com/office/officeart/2005/8/layout/radial5"/>
    <dgm:cxn modelId="{8858ADAF-6C56-44AB-B77B-99E4112C487D}" type="presParOf" srcId="{18560654-0F20-4FC0-8DB9-81F9B1B5D7B9}" destId="{687A17A2-E092-4A9C-A556-5D68A21E5EB3}" srcOrd="1" destOrd="0" presId="urn:microsoft.com/office/officeart/2005/8/layout/radial5"/>
    <dgm:cxn modelId="{13B47D57-276D-4A80-8D2C-A0E28113F18E}" type="presParOf" srcId="{687A17A2-E092-4A9C-A556-5D68A21E5EB3}" destId="{943AD163-6A8B-407A-91B9-E26902A14833}" srcOrd="0" destOrd="0" presId="urn:microsoft.com/office/officeart/2005/8/layout/radial5"/>
    <dgm:cxn modelId="{B33F51A0-7908-4C83-9243-D6AD5838A9DE}" type="presParOf" srcId="{18560654-0F20-4FC0-8DB9-81F9B1B5D7B9}" destId="{C58BB98A-B50C-47B1-8866-0D8F15C4CAD8}" srcOrd="2" destOrd="0" presId="urn:microsoft.com/office/officeart/2005/8/layout/radial5"/>
    <dgm:cxn modelId="{47ED8586-4EA1-4FBA-823A-B2251990DFFB}" type="presParOf" srcId="{18560654-0F20-4FC0-8DB9-81F9B1B5D7B9}" destId="{3106369E-66EC-40C1-ACA6-FA949F3ED709}" srcOrd="3" destOrd="0" presId="urn:microsoft.com/office/officeart/2005/8/layout/radial5"/>
    <dgm:cxn modelId="{9F544D59-84C8-4ED7-A3B9-1C1677DEC925}" type="presParOf" srcId="{3106369E-66EC-40C1-ACA6-FA949F3ED709}" destId="{CE3486B0-1277-4034-9EFB-C9CB3A8BEBF3}" srcOrd="0" destOrd="0" presId="urn:microsoft.com/office/officeart/2005/8/layout/radial5"/>
    <dgm:cxn modelId="{40BB3E85-A4ED-47EB-851C-2FA256A48115}" type="presParOf" srcId="{18560654-0F20-4FC0-8DB9-81F9B1B5D7B9}" destId="{B2987712-1815-468E-81AC-358A334A3857}" srcOrd="4" destOrd="0" presId="urn:microsoft.com/office/officeart/2005/8/layout/radial5"/>
    <dgm:cxn modelId="{B323CA52-1AC4-46D9-93FD-96CECA1363AD}" type="presParOf" srcId="{18560654-0F20-4FC0-8DB9-81F9B1B5D7B9}" destId="{B9D1FEAB-6705-47D4-9568-711E5B152FBD}" srcOrd="5" destOrd="0" presId="urn:microsoft.com/office/officeart/2005/8/layout/radial5"/>
    <dgm:cxn modelId="{5C5F31DF-2256-4D0D-AD8D-3DD9CDD594AB}" type="presParOf" srcId="{B9D1FEAB-6705-47D4-9568-711E5B152FBD}" destId="{B348F979-2728-4CDC-8A13-0181BBF9A33B}" srcOrd="0" destOrd="0" presId="urn:microsoft.com/office/officeart/2005/8/layout/radial5"/>
    <dgm:cxn modelId="{E6054F95-11C3-4FC5-B51C-DCA1F9D0EE25}" type="presParOf" srcId="{18560654-0F20-4FC0-8DB9-81F9B1B5D7B9}" destId="{9F90FC59-53A0-47F0-9355-CD59E2F5B4AB}" srcOrd="6" destOrd="0" presId="urn:microsoft.com/office/officeart/2005/8/layout/radial5"/>
    <dgm:cxn modelId="{CC6E3589-4DCC-4007-920D-46FBB92684B7}" type="presParOf" srcId="{18560654-0F20-4FC0-8DB9-81F9B1B5D7B9}" destId="{D982A6B7-8E4C-494F-BBCD-DAD78C1216D3}" srcOrd="7" destOrd="0" presId="urn:microsoft.com/office/officeart/2005/8/layout/radial5"/>
    <dgm:cxn modelId="{FA78E774-C34E-4685-AADD-6F9B5894911B}" type="presParOf" srcId="{D982A6B7-8E4C-494F-BBCD-DAD78C1216D3}" destId="{698BAF9D-9863-4362-8F9C-4B76C25E8190}" srcOrd="0" destOrd="0" presId="urn:microsoft.com/office/officeart/2005/8/layout/radial5"/>
    <dgm:cxn modelId="{CCD17039-4F31-427E-AEE5-6F76FE03D281}" type="presParOf" srcId="{18560654-0F20-4FC0-8DB9-81F9B1B5D7B9}" destId="{3720F3A0-E87E-4015-B261-2B2DCBF5939B}" srcOrd="8" destOrd="0" presId="urn:microsoft.com/office/officeart/2005/8/layout/radial5"/>
    <dgm:cxn modelId="{7D7F1440-535D-4863-B1AD-12C592921CD3}" type="presParOf" srcId="{18560654-0F20-4FC0-8DB9-81F9B1B5D7B9}" destId="{A396DED5-1C12-4657-AF58-79093F949B2D}" srcOrd="9" destOrd="0" presId="urn:microsoft.com/office/officeart/2005/8/layout/radial5"/>
    <dgm:cxn modelId="{4B13D9DF-C521-4B74-A487-C7E0C9CF2F19}" type="presParOf" srcId="{A396DED5-1C12-4657-AF58-79093F949B2D}" destId="{3824F001-0814-4DDC-831F-32BB01F95572}" srcOrd="0" destOrd="0" presId="urn:microsoft.com/office/officeart/2005/8/layout/radial5"/>
    <dgm:cxn modelId="{2B4ACA2A-36AB-4538-9CCA-2C8A5F69A8D0}" type="presParOf" srcId="{18560654-0F20-4FC0-8DB9-81F9B1B5D7B9}" destId="{F213BFF8-A9F4-45C0-A008-7D1A935281E6}" srcOrd="10" destOrd="0" presId="urn:microsoft.com/office/officeart/2005/8/layout/radial5"/>
    <dgm:cxn modelId="{0862E873-858E-4330-9494-2F9FAB02BBB8}" type="presParOf" srcId="{18560654-0F20-4FC0-8DB9-81F9B1B5D7B9}" destId="{DA52CB91-6F1A-4B85-B959-B274B30E771E}" srcOrd="11" destOrd="0" presId="urn:microsoft.com/office/officeart/2005/8/layout/radial5"/>
    <dgm:cxn modelId="{EDB74010-6C09-43B9-A4B7-C5F8482F6CC0}" type="presParOf" srcId="{DA52CB91-6F1A-4B85-B959-B274B30E771E}" destId="{9C50640B-9149-4713-B1D2-5C8A9FEB47F4}" srcOrd="0" destOrd="0" presId="urn:microsoft.com/office/officeart/2005/8/layout/radial5"/>
    <dgm:cxn modelId="{0B2354E3-8124-4106-8F14-0ADC203F5BA3}" type="presParOf" srcId="{18560654-0F20-4FC0-8DB9-81F9B1B5D7B9}" destId="{8E4CD8E6-5417-478C-9D77-5741057169C8}" srcOrd="12"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0DEAB2D-1A3F-4DF3-BF96-32F4E949E398}" type="datetimeFigureOut">
              <a:rPr lang="fa-IR" smtClean="0"/>
              <a:pPr/>
              <a:t>1434/06/13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0D3F785-1BD7-4611-9120-92E41FD5ADAD}"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fa-IR"/>
          </a:p>
        </p:txBody>
      </p:sp>
      <p:sp>
        <p:nvSpPr>
          <p:cNvPr id="17" name="Footer Placeholder 16"/>
          <p:cNvSpPr>
            <a:spLocks noGrp="1"/>
          </p:cNvSpPr>
          <p:nvPr>
            <p:ph type="ftr" sz="quarter" idx="11"/>
          </p:nvPr>
        </p:nvSpPr>
        <p:spPr/>
        <p:txBody>
          <a:bodyPr/>
          <a:lstStyle/>
          <a:p>
            <a:pPr>
              <a:defRPr/>
            </a:pPr>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493F3BE-777E-4FAF-BB29-16D9B03425D4}" type="slidenum">
              <a:rPr lang="fa-IR" smtClean="0"/>
              <a:pPr>
                <a:defRPr/>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9F8CFE7-4C14-42FD-9884-E27B71366784}" type="slidenum">
              <a:rPr lang="fa-IR" smtClean="0"/>
              <a:pPr>
                <a:defRPr/>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2493F3BE-777E-4FAF-BB29-16D9B03425D4}" type="slidenum">
              <a:rPr lang="fa-IR" smtClean="0"/>
              <a:pPr>
                <a:defRPr/>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a-IR"/>
          </a:p>
        </p:txBody>
      </p:sp>
      <p:sp>
        <p:nvSpPr>
          <p:cNvPr id="5" name="Footer Placeholder 4"/>
          <p:cNvSpPr>
            <a:spLocks noGrp="1"/>
          </p:cNvSpPr>
          <p:nvPr>
            <p:ph type="ftr" sz="quarter" idx="11"/>
          </p:nvPr>
        </p:nvSpPr>
        <p:spPr/>
        <p:txBody>
          <a:bodyPr/>
          <a:lstStyle>
            <a:extLst/>
          </a:lstStyle>
          <a:p>
            <a:pPr>
              <a:defRPr/>
            </a:pPr>
            <a:endParaRPr lang="fa-IR"/>
          </a:p>
        </p:txBody>
      </p:sp>
      <p:sp>
        <p:nvSpPr>
          <p:cNvPr id="6" name="Slide Number Placeholder 5"/>
          <p:cNvSpPr>
            <a:spLocks noGrp="1"/>
          </p:cNvSpPr>
          <p:nvPr>
            <p:ph type="sldNum" sz="quarter" idx="12"/>
          </p:nvPr>
        </p:nvSpPr>
        <p:spPr/>
        <p:txBody>
          <a:bodyPr/>
          <a:lstStyle>
            <a:extLst/>
          </a:lstStyle>
          <a:p>
            <a:pPr>
              <a:defRPr/>
            </a:pPr>
            <a:fld id="{F621153A-196D-4A66-8217-F2BFD9CB2899}" type="slidenum">
              <a:rPr lang="fa-IR" smtClean="0"/>
              <a:pPr>
                <a:defRPr/>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fa-IR"/>
          </a:p>
        </p:txBody>
      </p:sp>
      <p:sp>
        <p:nvSpPr>
          <p:cNvPr id="5" name="Footer Placeholder 4"/>
          <p:cNvSpPr>
            <a:spLocks noGrp="1"/>
          </p:cNvSpPr>
          <p:nvPr>
            <p:ph type="ftr" sz="quarter" idx="11"/>
          </p:nvPr>
        </p:nvSpPr>
        <p:spPr/>
        <p:txBody>
          <a:bodyPr/>
          <a:lstStyle>
            <a:extLst/>
          </a:lstStyle>
          <a:p>
            <a:pPr>
              <a:defRPr/>
            </a:pPr>
            <a:endParaRPr lang="fa-IR"/>
          </a:p>
        </p:txBody>
      </p:sp>
      <p:sp>
        <p:nvSpPr>
          <p:cNvPr id="6" name="Slide Number Placeholder 5"/>
          <p:cNvSpPr>
            <a:spLocks noGrp="1"/>
          </p:cNvSpPr>
          <p:nvPr>
            <p:ph type="sldNum" sz="quarter" idx="12"/>
          </p:nvPr>
        </p:nvSpPr>
        <p:spPr/>
        <p:txBody>
          <a:bodyPr/>
          <a:lstStyle>
            <a:extLst/>
          </a:lstStyle>
          <a:p>
            <a:pPr>
              <a:defRPr/>
            </a:pPr>
            <a:fld id="{FA04FD58-D4AC-4A57-976D-63EB4BF897AF}" type="slidenum">
              <a:rPr lang="fa-IR" smtClean="0"/>
              <a:pPr>
                <a:defRPr/>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fa-IR"/>
          </a:p>
        </p:txBody>
      </p:sp>
      <p:sp>
        <p:nvSpPr>
          <p:cNvPr id="6" name="Footer Placeholder 5"/>
          <p:cNvSpPr>
            <a:spLocks noGrp="1"/>
          </p:cNvSpPr>
          <p:nvPr>
            <p:ph type="ftr" sz="quarter" idx="11"/>
          </p:nvPr>
        </p:nvSpPr>
        <p:spPr/>
        <p:txBody>
          <a:bodyPr/>
          <a:lstStyle>
            <a:extLst/>
          </a:lstStyle>
          <a:p>
            <a:pPr>
              <a:defRPr/>
            </a:pPr>
            <a:endParaRPr lang="fa-IR"/>
          </a:p>
        </p:txBody>
      </p:sp>
      <p:sp>
        <p:nvSpPr>
          <p:cNvPr id="7" name="Slide Number Placeholder 6"/>
          <p:cNvSpPr>
            <a:spLocks noGrp="1"/>
          </p:cNvSpPr>
          <p:nvPr>
            <p:ph type="sldNum" sz="quarter" idx="12"/>
          </p:nvPr>
        </p:nvSpPr>
        <p:spPr/>
        <p:txBody>
          <a:bodyPr/>
          <a:lstStyle>
            <a:extLst/>
          </a:lstStyle>
          <a:p>
            <a:pPr>
              <a:defRPr/>
            </a:pPr>
            <a:fld id="{8C503C37-5EB3-49D2-9995-2D38D5100058}" type="slidenum">
              <a:rPr lang="fa-IR" smtClean="0"/>
              <a:pPr>
                <a:defRPr/>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fa-IR"/>
          </a:p>
        </p:txBody>
      </p:sp>
      <p:sp>
        <p:nvSpPr>
          <p:cNvPr id="8" name="Footer Placeholder 7"/>
          <p:cNvSpPr>
            <a:spLocks noGrp="1"/>
          </p:cNvSpPr>
          <p:nvPr>
            <p:ph type="ftr" sz="quarter" idx="11"/>
          </p:nvPr>
        </p:nvSpPr>
        <p:spPr/>
        <p:txBody>
          <a:bodyPr/>
          <a:lstStyle>
            <a:extLst/>
          </a:lstStyle>
          <a:p>
            <a:pPr>
              <a:defRPr/>
            </a:pPr>
            <a:endParaRPr lang="fa-IR"/>
          </a:p>
        </p:txBody>
      </p:sp>
      <p:sp>
        <p:nvSpPr>
          <p:cNvPr id="9" name="Slide Number Placeholder 8"/>
          <p:cNvSpPr>
            <a:spLocks noGrp="1"/>
          </p:cNvSpPr>
          <p:nvPr>
            <p:ph type="sldNum" sz="quarter" idx="12"/>
          </p:nvPr>
        </p:nvSpPr>
        <p:spPr/>
        <p:txBody>
          <a:bodyPr/>
          <a:lstStyle>
            <a:extLst/>
          </a:lstStyle>
          <a:p>
            <a:pPr>
              <a:defRPr/>
            </a:pPr>
            <a:fld id="{A76F0A21-6F00-4B65-8DA8-27EE688181A8}"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fa-IR"/>
          </a:p>
        </p:txBody>
      </p:sp>
      <p:sp>
        <p:nvSpPr>
          <p:cNvPr id="4" name="Footer Placeholder 3"/>
          <p:cNvSpPr>
            <a:spLocks noGrp="1"/>
          </p:cNvSpPr>
          <p:nvPr>
            <p:ph type="ftr" sz="quarter" idx="11"/>
          </p:nvPr>
        </p:nvSpPr>
        <p:spPr/>
        <p:txBody>
          <a:bodyPr/>
          <a:lstStyle>
            <a:extLst/>
          </a:lstStyle>
          <a:p>
            <a:pPr>
              <a:defRPr/>
            </a:pPr>
            <a:endParaRPr lang="fa-IR"/>
          </a:p>
        </p:txBody>
      </p:sp>
      <p:sp>
        <p:nvSpPr>
          <p:cNvPr id="5" name="Slide Number Placeholder 4"/>
          <p:cNvSpPr>
            <a:spLocks noGrp="1"/>
          </p:cNvSpPr>
          <p:nvPr>
            <p:ph type="sldNum" sz="quarter" idx="12"/>
          </p:nvPr>
        </p:nvSpPr>
        <p:spPr/>
        <p:txBody>
          <a:bodyPr/>
          <a:lstStyle>
            <a:extLst/>
          </a:lstStyle>
          <a:p>
            <a:pPr>
              <a:defRPr/>
            </a:pPr>
            <a:fld id="{5F297269-FE76-4238-B188-F5A1FE2A453C}" type="slidenum">
              <a:rPr lang="fa-IR" smtClean="0"/>
              <a:pPr>
                <a:defRPr/>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fa-IR"/>
          </a:p>
        </p:txBody>
      </p:sp>
      <p:sp>
        <p:nvSpPr>
          <p:cNvPr id="3" name="Footer Placeholder 2"/>
          <p:cNvSpPr>
            <a:spLocks noGrp="1"/>
          </p:cNvSpPr>
          <p:nvPr>
            <p:ph type="ftr" sz="quarter" idx="11"/>
          </p:nvPr>
        </p:nvSpPr>
        <p:spPr/>
        <p:txBody>
          <a:bodyPr/>
          <a:lstStyle>
            <a:extLst/>
          </a:lstStyle>
          <a:p>
            <a:pPr>
              <a:defRPr/>
            </a:pPr>
            <a:endParaRPr lang="fa-IR"/>
          </a:p>
        </p:txBody>
      </p:sp>
      <p:sp>
        <p:nvSpPr>
          <p:cNvPr id="4" name="Slide Number Placeholder 3"/>
          <p:cNvSpPr>
            <a:spLocks noGrp="1"/>
          </p:cNvSpPr>
          <p:nvPr>
            <p:ph type="sldNum" sz="quarter" idx="12"/>
          </p:nvPr>
        </p:nvSpPr>
        <p:spPr/>
        <p:txBody>
          <a:bodyPr/>
          <a:lstStyle>
            <a:extLst/>
          </a:lstStyle>
          <a:p>
            <a:pPr>
              <a:defRPr/>
            </a:pPr>
            <a:fld id="{09717440-FA95-47C0-922C-0125CFF28BF7}" type="slidenum">
              <a:rPr lang="fa-IR" smtClean="0"/>
              <a:pPr>
                <a:defRPr/>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fa-IR"/>
          </a:p>
        </p:txBody>
      </p:sp>
      <p:sp>
        <p:nvSpPr>
          <p:cNvPr id="6" name="Footer Placeholder 5"/>
          <p:cNvSpPr>
            <a:spLocks noGrp="1"/>
          </p:cNvSpPr>
          <p:nvPr>
            <p:ph type="ftr" sz="quarter" idx="11"/>
          </p:nvPr>
        </p:nvSpPr>
        <p:spPr/>
        <p:txBody>
          <a:bodyPr/>
          <a:lstStyle>
            <a:extLst/>
          </a:lstStyle>
          <a:p>
            <a:pPr>
              <a:defRPr/>
            </a:pPr>
            <a:endParaRPr lang="fa-IR"/>
          </a:p>
        </p:txBody>
      </p:sp>
      <p:sp>
        <p:nvSpPr>
          <p:cNvPr id="7" name="Slide Number Placeholder 6"/>
          <p:cNvSpPr>
            <a:spLocks noGrp="1"/>
          </p:cNvSpPr>
          <p:nvPr>
            <p:ph type="sldNum" sz="quarter" idx="12"/>
          </p:nvPr>
        </p:nvSpPr>
        <p:spPr/>
        <p:txBody>
          <a:bodyPr/>
          <a:lstStyle>
            <a:extLst/>
          </a:lstStyle>
          <a:p>
            <a:pPr>
              <a:defRPr/>
            </a:pPr>
            <a:fld id="{D527F5E9-B681-4980-B5E3-0DE4D3E7D0BE}"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a:xfrm>
            <a:off x="4361688" y="1026372"/>
            <a:ext cx="457200" cy="441325"/>
          </a:xfrm>
        </p:spPr>
        <p:txBody>
          <a:bodyPr/>
          <a:lstStyle/>
          <a:p>
            <a:pPr>
              <a:defRPr/>
            </a:pPr>
            <a:fld id="{F621153A-196D-4A66-8217-F2BFD9CB2899}" type="slidenum">
              <a:rPr lang="fa-IR" smtClean="0"/>
              <a:pPr>
                <a:defRPr/>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95F1D46-4811-4D6C-ACDB-C2E93821DFA8}" type="slidenum">
              <a:rPr lang="fa-IR" smtClean="0"/>
              <a:pPr>
                <a:defRPr/>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a-IR"/>
          </a:p>
        </p:txBody>
      </p:sp>
      <p:sp>
        <p:nvSpPr>
          <p:cNvPr id="5" name="Footer Placeholder 4"/>
          <p:cNvSpPr>
            <a:spLocks noGrp="1"/>
          </p:cNvSpPr>
          <p:nvPr>
            <p:ph type="ftr" sz="quarter" idx="11"/>
          </p:nvPr>
        </p:nvSpPr>
        <p:spPr/>
        <p:txBody>
          <a:bodyPr/>
          <a:lstStyle>
            <a:extLst/>
          </a:lstStyle>
          <a:p>
            <a:pPr>
              <a:defRPr/>
            </a:pPr>
            <a:endParaRPr lang="fa-IR"/>
          </a:p>
        </p:txBody>
      </p:sp>
      <p:sp>
        <p:nvSpPr>
          <p:cNvPr id="6" name="Slide Number Placeholder 5"/>
          <p:cNvSpPr>
            <a:spLocks noGrp="1"/>
          </p:cNvSpPr>
          <p:nvPr>
            <p:ph type="sldNum" sz="quarter" idx="12"/>
          </p:nvPr>
        </p:nvSpPr>
        <p:spPr/>
        <p:txBody>
          <a:bodyPr/>
          <a:lstStyle>
            <a:extLst/>
          </a:lstStyle>
          <a:p>
            <a:pPr>
              <a:defRPr/>
            </a:pPr>
            <a:fld id="{CB976ACC-267C-4B19-AA77-F1EAFE3333D3}" type="slidenum">
              <a:rPr lang="fa-IR" smtClean="0"/>
              <a:pPr>
                <a:defRPr/>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fa-IR"/>
          </a:p>
        </p:txBody>
      </p:sp>
      <p:sp>
        <p:nvSpPr>
          <p:cNvPr id="5" name="Footer Placeholder 4"/>
          <p:cNvSpPr>
            <a:spLocks noGrp="1"/>
          </p:cNvSpPr>
          <p:nvPr>
            <p:ph type="ftr" sz="quarter" idx="11"/>
          </p:nvPr>
        </p:nvSpPr>
        <p:spPr/>
        <p:txBody>
          <a:bodyPr/>
          <a:lstStyle>
            <a:extLst/>
          </a:lstStyle>
          <a:p>
            <a:pPr>
              <a:defRPr/>
            </a:pPr>
            <a:endParaRPr lang="fa-IR"/>
          </a:p>
        </p:txBody>
      </p:sp>
      <p:sp>
        <p:nvSpPr>
          <p:cNvPr id="6" name="Slide Number Placeholder 5"/>
          <p:cNvSpPr>
            <a:spLocks noGrp="1"/>
          </p:cNvSpPr>
          <p:nvPr>
            <p:ph type="sldNum" sz="quarter" idx="12"/>
          </p:nvPr>
        </p:nvSpPr>
        <p:spPr/>
        <p:txBody>
          <a:bodyPr/>
          <a:lstStyle>
            <a:extLst/>
          </a:lstStyle>
          <a:p>
            <a:pPr>
              <a:defRPr/>
            </a:pPr>
            <a:fld id="{99F8CFE7-4C14-42FD-9884-E27B71366784}" type="slidenum">
              <a:rPr lang="fa-IR" smtClean="0"/>
              <a:pPr>
                <a:defRPr/>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fa-IR"/>
          </a:p>
        </p:txBody>
      </p:sp>
      <p:sp>
        <p:nvSpPr>
          <p:cNvPr id="19" name="Footer Placeholder 18"/>
          <p:cNvSpPr>
            <a:spLocks noGrp="1"/>
          </p:cNvSpPr>
          <p:nvPr>
            <p:ph type="ftr" sz="quarter" idx="11"/>
          </p:nvPr>
        </p:nvSpPr>
        <p:spPr/>
        <p:txBody>
          <a:bodyPr/>
          <a:lstStyle/>
          <a:p>
            <a:pPr>
              <a:defRPr/>
            </a:pPr>
            <a:endParaRPr lang="fa-IR"/>
          </a:p>
        </p:txBody>
      </p:sp>
      <p:sp>
        <p:nvSpPr>
          <p:cNvPr id="27" name="Slide Number Placeholder 26"/>
          <p:cNvSpPr>
            <a:spLocks noGrp="1"/>
          </p:cNvSpPr>
          <p:nvPr>
            <p:ph type="sldNum" sz="quarter" idx="12"/>
          </p:nvPr>
        </p:nvSpPr>
        <p:spPr/>
        <p:txBody>
          <a:bodyPr/>
          <a:lstStyle/>
          <a:p>
            <a:pPr>
              <a:defRPr/>
            </a:pPr>
            <a:fld id="{2493F3BE-777E-4FAF-BB29-16D9B03425D4}"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621153A-196D-4A66-8217-F2BFD9CB2899}" type="slidenum">
              <a:rPr lang="fa-IR" smtClean="0"/>
              <a:pPr>
                <a:defRPr/>
              </a:pPr>
              <a:t>‹#›</a:t>
            </a:fld>
            <a:endParaRPr lang="fa-I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A04FD58-D4AC-4A57-976D-63EB4BF897AF}"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8C503C37-5EB3-49D2-9995-2D38D5100058}" type="slidenum">
              <a:rPr lang="fa-IR" smtClean="0"/>
              <a:pPr>
                <a:defRPr/>
              </a:pPr>
              <a:t>‹#›</a:t>
            </a:fld>
            <a:endParaRPr lang="fa-I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fa-IR"/>
          </a:p>
        </p:txBody>
      </p:sp>
      <p:sp>
        <p:nvSpPr>
          <p:cNvPr id="8" name="Footer Placeholder 7"/>
          <p:cNvSpPr>
            <a:spLocks noGrp="1"/>
          </p:cNvSpPr>
          <p:nvPr>
            <p:ph type="ftr" sz="quarter" idx="11"/>
          </p:nvPr>
        </p:nvSpPr>
        <p:spPr/>
        <p:txBody>
          <a:bodyPr/>
          <a:lstStyle/>
          <a:p>
            <a:pPr>
              <a:defRPr/>
            </a:pPr>
            <a:endParaRPr lang="fa-IR"/>
          </a:p>
        </p:txBody>
      </p:sp>
      <p:sp>
        <p:nvSpPr>
          <p:cNvPr id="9" name="Slide Number Placeholder 8"/>
          <p:cNvSpPr>
            <a:spLocks noGrp="1"/>
          </p:cNvSpPr>
          <p:nvPr>
            <p:ph type="sldNum" sz="quarter" idx="12"/>
          </p:nvPr>
        </p:nvSpPr>
        <p:spPr/>
        <p:txBody>
          <a:bodyPr/>
          <a:lstStyle/>
          <a:p>
            <a:pPr>
              <a:defRPr/>
            </a:pPr>
            <a:fld id="{A76F0A21-6F00-4B65-8DA8-27EE688181A8}" type="slidenum">
              <a:rPr lang="fa-IR" smtClean="0"/>
              <a:pPr>
                <a:defRPr/>
              </a:pPr>
              <a:t>‹#›</a:t>
            </a:fld>
            <a:endParaRPr lang="fa-I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p:txBody>
          <a:body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fa-IR"/>
          </a:p>
        </p:txBody>
      </p:sp>
      <p:sp>
        <p:nvSpPr>
          <p:cNvPr id="4" name="Date Placeholder 3"/>
          <p:cNvSpPr>
            <a:spLocks noGrp="1"/>
          </p:cNvSpPr>
          <p:nvPr>
            <p:ph type="dt" sz="half" idx="10"/>
          </p:nvPr>
        </p:nvSpPr>
        <p:spPr/>
        <p:txBody>
          <a:bodyPr/>
          <a:lstStyle/>
          <a:p>
            <a:pPr>
              <a:defRPr/>
            </a:pPr>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A04FD58-D4AC-4A57-976D-63EB4BF897AF}" type="slidenum">
              <a:rPr lang="fa-IR" smtClean="0"/>
              <a:pPr>
                <a:defRPr/>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D527F5E9-B681-4980-B5E3-0DE4D3E7D0BE}" type="slidenum">
              <a:rPr lang="fa-IR" smtClean="0"/>
              <a:pPr>
                <a:defRPr/>
              </a:pPr>
              <a:t>‹#›</a:t>
            </a:fld>
            <a:endParaRPr lang="fa-I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95F1D46-4811-4D6C-ACDB-C2E93821DFA8}" type="slidenum">
              <a:rPr lang="fa-IR" smtClean="0"/>
              <a:pPr>
                <a:defRPr/>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99F8CFE7-4C14-42FD-9884-E27B71366784}" type="slidenum">
              <a:rPr lang="fa-IR" smtClean="0"/>
              <a:pPr>
                <a:defRPr/>
              </a:pPr>
              <a:t>‹#›</a:t>
            </a:fld>
            <a:endParaRPr lang="fa-I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a:defRPr/>
            </a:pPr>
            <a:endParaRPr lang="fa-I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fa-I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2493F3BE-777E-4FAF-BB29-16D9B03425D4}" type="slidenum">
              <a:rPr lang="fa-IR" smtClean="0"/>
              <a:pPr>
                <a:defRPr/>
              </a:pPr>
              <a:t>‹#›</a:t>
            </a:fld>
            <a:endParaRPr lang="fa-I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a:defRPr/>
            </a:pPr>
            <a:endParaRPr lang="fa-IR"/>
          </a:p>
        </p:txBody>
      </p:sp>
      <p:sp>
        <p:nvSpPr>
          <p:cNvPr id="5" name="Footer Placeholder 4"/>
          <p:cNvSpPr>
            <a:spLocks noGrp="1"/>
          </p:cNvSpPr>
          <p:nvPr>
            <p:ph type="ftr" sz="quarter" idx="11"/>
          </p:nvPr>
        </p:nvSpPr>
        <p:spPr>
          <a:xfrm>
            <a:off x="457200" y="6480969"/>
            <a:ext cx="4260056" cy="300831"/>
          </a:xfrm>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621153A-196D-4A66-8217-F2BFD9CB2899}" type="slidenum">
              <a:rPr lang="fa-IR" smtClean="0"/>
              <a:pPr>
                <a:defRPr/>
              </a:pPr>
              <a:t>‹#›</a:t>
            </a:fld>
            <a:endParaRPr lang="fa-I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a:defRPr/>
            </a:pPr>
            <a:endParaRPr lang="fa-IR"/>
          </a:p>
        </p:txBody>
      </p:sp>
      <p:sp>
        <p:nvSpPr>
          <p:cNvPr id="5" name="Footer Placeholder 4"/>
          <p:cNvSpPr>
            <a:spLocks noGrp="1"/>
          </p:cNvSpPr>
          <p:nvPr>
            <p:ph type="ftr" sz="quarter" idx="11"/>
          </p:nvPr>
        </p:nvSpPr>
        <p:spPr>
          <a:xfrm>
            <a:off x="2619376" y="6480969"/>
            <a:ext cx="4260056" cy="300831"/>
          </a:xfrm>
        </p:spPr>
        <p:txBody>
          <a:bodyPr/>
          <a:lstStyle/>
          <a:p>
            <a:pPr>
              <a:defRPr/>
            </a:pPr>
            <a:endParaRPr lang="fa-IR"/>
          </a:p>
        </p:txBody>
      </p:sp>
      <p:sp>
        <p:nvSpPr>
          <p:cNvPr id="6" name="Slide Number Placeholder 5"/>
          <p:cNvSpPr>
            <a:spLocks noGrp="1"/>
          </p:cNvSpPr>
          <p:nvPr>
            <p:ph type="sldNum" sz="quarter" idx="12"/>
          </p:nvPr>
        </p:nvSpPr>
        <p:spPr>
          <a:xfrm>
            <a:off x="8451056" y="809624"/>
            <a:ext cx="502920" cy="300831"/>
          </a:xfrm>
        </p:spPr>
        <p:txBody>
          <a:bodyPr/>
          <a:lstStyle/>
          <a:p>
            <a:pPr>
              <a:defRPr/>
            </a:pPr>
            <a:fld id="{FA04FD58-D4AC-4A57-976D-63EB4BF897AF}" type="slidenum">
              <a:rPr lang="fa-IR" smtClean="0"/>
              <a:pPr>
                <a:defRPr/>
              </a:pPr>
              <a:t>‹#›</a:t>
            </a:fld>
            <a:endParaRPr lang="fa-I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a:defRPr/>
            </a:pPr>
            <a:endParaRPr lang="fa-IR"/>
          </a:p>
        </p:txBody>
      </p:sp>
      <p:sp>
        <p:nvSpPr>
          <p:cNvPr id="6" name="Footer Placeholder 5"/>
          <p:cNvSpPr>
            <a:spLocks noGrp="1"/>
          </p:cNvSpPr>
          <p:nvPr>
            <p:ph type="ftr" sz="quarter" idx="11"/>
          </p:nvPr>
        </p:nvSpPr>
        <p:spPr>
          <a:xfrm>
            <a:off x="457200" y="6480969"/>
            <a:ext cx="4260056" cy="301752"/>
          </a:xfrm>
        </p:spPr>
        <p:txBody>
          <a:bodyPr/>
          <a:lstStyle/>
          <a:p>
            <a:pPr>
              <a:defRPr/>
            </a:pPr>
            <a:endParaRPr lang="fa-IR"/>
          </a:p>
        </p:txBody>
      </p:sp>
      <p:sp>
        <p:nvSpPr>
          <p:cNvPr id="7" name="Slide Number Placeholder 6"/>
          <p:cNvSpPr>
            <a:spLocks noGrp="1"/>
          </p:cNvSpPr>
          <p:nvPr>
            <p:ph type="sldNum" sz="quarter" idx="12"/>
          </p:nvPr>
        </p:nvSpPr>
        <p:spPr>
          <a:xfrm>
            <a:off x="7589520" y="6480969"/>
            <a:ext cx="502920" cy="301752"/>
          </a:xfrm>
        </p:spPr>
        <p:txBody>
          <a:bodyPr/>
          <a:lstStyle/>
          <a:p>
            <a:pPr>
              <a:defRPr/>
            </a:pPr>
            <a:fld id="{8C503C37-5EB3-49D2-9995-2D38D5100058}" type="slidenum">
              <a:rPr lang="fa-IR" smtClean="0"/>
              <a:pPr>
                <a:defRPr/>
              </a:pPr>
              <a:t>‹#›</a:t>
            </a:fld>
            <a:endParaRPr lang="fa-I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a:defRPr/>
            </a:pPr>
            <a:endParaRPr lang="fa-IR"/>
          </a:p>
        </p:txBody>
      </p:sp>
      <p:sp>
        <p:nvSpPr>
          <p:cNvPr id="8" name="Footer Placeholder 7"/>
          <p:cNvSpPr>
            <a:spLocks noGrp="1"/>
          </p:cNvSpPr>
          <p:nvPr>
            <p:ph type="ftr" sz="quarter" idx="11"/>
          </p:nvPr>
        </p:nvSpPr>
        <p:spPr>
          <a:xfrm>
            <a:off x="457200" y="6480969"/>
            <a:ext cx="4261104" cy="301752"/>
          </a:xfrm>
        </p:spPr>
        <p:txBody>
          <a:bodyPr/>
          <a:lstStyle/>
          <a:p>
            <a:pPr>
              <a:defRPr/>
            </a:pPr>
            <a:endParaRPr lang="fa-I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a:defRPr/>
            </a:pPr>
            <a:fld id="{A76F0A21-6F00-4B65-8DA8-27EE688181A8}"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8C503C37-5EB3-49D2-9995-2D38D5100058}" type="slidenum">
              <a:rPr lang="fa-IR" smtClean="0"/>
              <a:pPr>
                <a:defRPr/>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a:defRPr/>
            </a:pPr>
            <a:endParaRPr lang="fa-IR"/>
          </a:p>
        </p:txBody>
      </p:sp>
      <p:sp>
        <p:nvSpPr>
          <p:cNvPr id="3" name="Footer Placeholder 2"/>
          <p:cNvSpPr>
            <a:spLocks noGrp="1"/>
          </p:cNvSpPr>
          <p:nvPr>
            <p:ph type="ftr" sz="quarter" idx="11"/>
          </p:nvPr>
        </p:nvSpPr>
        <p:spPr>
          <a:xfrm>
            <a:off x="457200" y="6481890"/>
            <a:ext cx="4260056" cy="300831"/>
          </a:xfrm>
        </p:spPr>
        <p:txBody>
          <a:bodyPr/>
          <a:lstStyle/>
          <a:p>
            <a:pPr>
              <a:defRPr/>
            </a:pPr>
            <a:endParaRPr lang="fa-IR"/>
          </a:p>
        </p:txBody>
      </p:sp>
      <p:sp>
        <p:nvSpPr>
          <p:cNvPr id="4" name="Slide Number Placeholder 3"/>
          <p:cNvSpPr>
            <a:spLocks noGrp="1"/>
          </p:cNvSpPr>
          <p:nvPr>
            <p:ph type="sldNum" sz="quarter" idx="12"/>
          </p:nvPr>
        </p:nvSpPr>
        <p:spPr>
          <a:xfrm>
            <a:off x="7589520" y="6480969"/>
            <a:ext cx="502920" cy="301752"/>
          </a:xfrm>
        </p:spPr>
        <p:txBody>
          <a:body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a:defRPr/>
            </a:pPr>
            <a:endParaRPr lang="fa-I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a:defRPr/>
            </a:pPr>
            <a:endParaRPr lang="fa-I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a:defRPr/>
            </a:pPr>
            <a:fld id="{D527F5E9-B681-4980-B5E3-0DE4D3E7D0BE}"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a:defRPr/>
            </a:pPr>
            <a:endParaRPr lang="fa-I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a:defRPr/>
            </a:pPr>
            <a:endParaRPr lang="fa-I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a:defRPr/>
            </a:pPr>
            <a:fld id="{495F1D46-4811-4D6C-ACDB-C2E93821DFA8}" type="slidenum">
              <a:rPr lang="fa-IR" smtClean="0"/>
              <a:pPr>
                <a:defRPr/>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99F8CFE7-4C14-42FD-9884-E27B71366784}" type="slidenum">
              <a:rPr lang="fa-IR" smtClean="0"/>
              <a:pPr>
                <a:defRPr/>
              </a:pPr>
              <a:t>‹#›</a:t>
            </a:fld>
            <a:endParaRPr lang="fa-I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fa-IR"/>
          </a:p>
        </p:txBody>
      </p:sp>
      <p:sp>
        <p:nvSpPr>
          <p:cNvPr id="17" name="Footer Placeholder 16"/>
          <p:cNvSpPr>
            <a:spLocks noGrp="1"/>
          </p:cNvSpPr>
          <p:nvPr>
            <p:ph type="ftr" sz="quarter" idx="11"/>
          </p:nvPr>
        </p:nvSpPr>
        <p:spPr/>
        <p:txBody>
          <a:bodyPr/>
          <a:lstStyle/>
          <a:p>
            <a:pPr>
              <a:defRPr/>
            </a:pPr>
            <a:endParaRPr lang="fa-I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2493F3BE-777E-4FAF-BB29-16D9B03425D4}" type="slidenum">
              <a:rPr lang="fa-IR" smtClean="0"/>
              <a:pPr>
                <a:defRPr/>
              </a:pPr>
              <a:t>‹#›</a:t>
            </a:fld>
            <a:endParaRPr lang="fa-I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621153A-196D-4A66-8217-F2BFD9CB2899}" type="slidenum">
              <a:rPr lang="fa-IR" smtClean="0"/>
              <a:pPr>
                <a:defRPr/>
              </a:pPr>
              <a:t>‹#›</a:t>
            </a:fld>
            <a:endParaRPr lang="fa-I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a:xfrm>
            <a:off x="800100" y="6172200"/>
            <a:ext cx="4000500" cy="457200"/>
          </a:xfrm>
        </p:spPr>
        <p:txBody>
          <a:bodyPr/>
          <a:lstStyle/>
          <a:p>
            <a:pPr>
              <a:defRPr/>
            </a:pPr>
            <a:endParaRPr lang="fa-I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FA04FD58-D4AC-4A57-976D-63EB4BF897AF}"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8C503C37-5EB3-49D2-9995-2D38D5100058}" type="slidenum">
              <a:rPr lang="fa-IR" smtClean="0"/>
              <a:pPr>
                <a:defRPr/>
              </a:pPr>
              <a:t>‹#›</a:t>
            </a:fld>
            <a:endParaRPr lang="fa-I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fa-IR"/>
          </a:p>
        </p:txBody>
      </p:sp>
      <p:sp>
        <p:nvSpPr>
          <p:cNvPr id="8" name="Footer Placeholder 7"/>
          <p:cNvSpPr>
            <a:spLocks noGrp="1"/>
          </p:cNvSpPr>
          <p:nvPr>
            <p:ph type="ftr" sz="quarter" idx="11"/>
          </p:nvPr>
        </p:nvSpPr>
        <p:spPr/>
        <p:txBody>
          <a:bodyPr/>
          <a:lstStyle/>
          <a:p>
            <a:pPr>
              <a:defRPr/>
            </a:pPr>
            <a:endParaRPr lang="fa-IR"/>
          </a:p>
        </p:txBody>
      </p:sp>
      <p:sp>
        <p:nvSpPr>
          <p:cNvPr id="9" name="Slide Number Placeholder 8"/>
          <p:cNvSpPr>
            <a:spLocks noGrp="1"/>
          </p:cNvSpPr>
          <p:nvPr>
            <p:ph type="sldNum" sz="quarter" idx="12"/>
          </p:nvPr>
        </p:nvSpPr>
        <p:spPr/>
        <p:txBody>
          <a:bodyPr/>
          <a:lstStyle/>
          <a:p>
            <a:pPr>
              <a:defRPr/>
            </a:pPr>
            <a:fld id="{A76F0A21-6F00-4B65-8DA8-27EE688181A8}" type="slidenum">
              <a:rPr lang="fa-IR" smtClean="0"/>
              <a:pPr>
                <a:defRPr/>
              </a:pPr>
              <a:t>‹#›</a:t>
            </a:fld>
            <a:endParaRPr lang="fa-I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fa-IR"/>
          </a:p>
        </p:txBody>
      </p:sp>
      <p:sp>
        <p:nvSpPr>
          <p:cNvPr id="8" name="Footer Placeholder 7"/>
          <p:cNvSpPr>
            <a:spLocks noGrp="1"/>
          </p:cNvSpPr>
          <p:nvPr>
            <p:ph type="ftr" sz="quarter" idx="11"/>
          </p:nvPr>
        </p:nvSpPr>
        <p:spPr>
          <a:xfrm>
            <a:off x="304800" y="6409944"/>
            <a:ext cx="3581400" cy="365760"/>
          </a:xfrm>
        </p:spPr>
        <p:txBody>
          <a:bodyPr/>
          <a:lstStyle/>
          <a:p>
            <a:pPr>
              <a:defRPr/>
            </a:pPr>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A76F0A21-6F00-4B65-8DA8-27EE688181A8}" type="slidenum">
              <a:rPr lang="fa-IR" smtClean="0"/>
              <a:pPr>
                <a:defRPr/>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p:txBody>
          <a:body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D527F5E9-B681-4980-B5E3-0DE4D3E7D0BE}" type="slidenum">
              <a:rPr lang="fa-IR" smtClean="0"/>
              <a:pPr>
                <a:defRPr/>
              </a:pPr>
              <a:t>‹#›</a:t>
            </a:fld>
            <a:endParaRPr lang="fa-I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a:xfrm>
            <a:off x="914400" y="6172200"/>
            <a:ext cx="3886200" cy="457200"/>
          </a:xfrm>
        </p:spPr>
        <p:txBody>
          <a:bodyPr/>
          <a:lstStyle/>
          <a:p>
            <a:pPr>
              <a:defRPr/>
            </a:pPr>
            <a:endParaRPr lang="fa-IR"/>
          </a:p>
        </p:txBody>
      </p:sp>
      <p:sp>
        <p:nvSpPr>
          <p:cNvPr id="7" name="Slide Number Placeholder 6"/>
          <p:cNvSpPr>
            <a:spLocks noGrp="1"/>
          </p:cNvSpPr>
          <p:nvPr>
            <p:ph type="sldNum" sz="quarter" idx="12"/>
          </p:nvPr>
        </p:nvSpPr>
        <p:spPr>
          <a:xfrm>
            <a:off x="146304" y="6208776"/>
            <a:ext cx="457200" cy="457200"/>
          </a:xfrm>
        </p:spPr>
        <p:txBody>
          <a:bodyPr/>
          <a:lstStyle/>
          <a:p>
            <a:pPr>
              <a:defRPr/>
            </a:pPr>
            <a:fld id="{495F1D46-4811-4D6C-ACDB-C2E93821DFA8}" type="slidenum">
              <a:rPr lang="fa-IR" smtClean="0"/>
              <a:pPr>
                <a:defRPr/>
              </a:pPr>
              <a:t>‹#›</a:t>
            </a:fld>
            <a:endParaRPr lang="fa-I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99F8CFE7-4C14-42FD-9884-E27B71366784}" type="slidenum">
              <a:rPr lang="fa-IR" smtClean="0"/>
              <a:pPr>
                <a:defRPr/>
              </a:pPr>
              <a:t>‹#›</a:t>
            </a:fld>
            <a:endParaRPr lang="fa-I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fa-IR"/>
          </a:p>
        </p:txBody>
      </p:sp>
      <p:sp>
        <p:nvSpPr>
          <p:cNvPr id="17" name="Footer Placeholder 16"/>
          <p:cNvSpPr>
            <a:spLocks noGrp="1"/>
          </p:cNvSpPr>
          <p:nvPr>
            <p:ph type="ftr" sz="quarter" idx="11"/>
          </p:nvPr>
        </p:nvSpPr>
        <p:spPr/>
        <p:txBody>
          <a:bodyPr/>
          <a:lstStyle/>
          <a:p>
            <a:pPr>
              <a:defRPr/>
            </a:pPr>
            <a:endParaRPr lang="fa-I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493F3BE-777E-4FAF-BB29-16D9B03425D4}" type="slidenum">
              <a:rPr lang="fa-IR" smtClean="0"/>
              <a:pPr>
                <a:defRPr/>
              </a:pPr>
              <a:t>‹#›</a:t>
            </a:fld>
            <a:endParaRPr lang="fa-I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a:xfrm>
            <a:off x="4361688" y="1026372"/>
            <a:ext cx="457200" cy="441325"/>
          </a:xfrm>
        </p:spPr>
        <p:txBody>
          <a:bodyPr/>
          <a:lstStyle/>
          <a:p>
            <a:pPr>
              <a:defRPr/>
            </a:pPr>
            <a:fld id="{F621153A-196D-4A66-8217-F2BFD9CB2899}" type="slidenum">
              <a:rPr lang="fa-IR" smtClean="0"/>
              <a:pPr>
                <a:defRPr/>
              </a:pPr>
              <a:t>‹#›</a:t>
            </a:fld>
            <a:endParaRPr lang="fa-I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fa-IR"/>
          </a:p>
        </p:txBody>
      </p:sp>
      <p:sp>
        <p:nvSpPr>
          <p:cNvPr id="4" name="Date Placeholder 3"/>
          <p:cNvSpPr>
            <a:spLocks noGrp="1"/>
          </p:cNvSpPr>
          <p:nvPr>
            <p:ph type="dt" sz="half" idx="10"/>
          </p:nvPr>
        </p:nvSpPr>
        <p:spPr/>
        <p:txBody>
          <a:bodyPr/>
          <a:lstStyle/>
          <a:p>
            <a:pPr>
              <a:defRPr/>
            </a:pPr>
            <a:endParaRPr lang="fa-I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A04FD58-D4AC-4A57-976D-63EB4BF897AF}" type="slidenum">
              <a:rPr lang="fa-IR" smtClean="0"/>
              <a:pPr>
                <a:defRPr/>
              </a:pPr>
              <a:t>‹#›</a:t>
            </a:fld>
            <a:endParaRPr lang="fa-I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8C503C37-5EB3-49D2-9995-2D38D5100058}" type="slidenum">
              <a:rPr lang="fa-IR" smtClean="0"/>
              <a:pPr>
                <a:defRPr/>
              </a:pPr>
              <a:t>‹#›</a:t>
            </a:fld>
            <a:endParaRPr lang="fa-I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a:xfrm>
            <a:off x="4343400" y="1036020"/>
            <a:ext cx="457200" cy="441325"/>
          </a:xfrm>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fa-IR"/>
          </a:p>
        </p:txBody>
      </p:sp>
      <p:sp>
        <p:nvSpPr>
          <p:cNvPr id="8" name="Footer Placeholder 7"/>
          <p:cNvSpPr>
            <a:spLocks noGrp="1"/>
          </p:cNvSpPr>
          <p:nvPr>
            <p:ph type="ftr" sz="quarter" idx="11"/>
          </p:nvPr>
        </p:nvSpPr>
        <p:spPr>
          <a:xfrm>
            <a:off x="304800" y="6409944"/>
            <a:ext cx="3581400" cy="365760"/>
          </a:xfrm>
        </p:spPr>
        <p:txBody>
          <a:bodyPr/>
          <a:lstStyle/>
          <a:p>
            <a:pPr>
              <a:defRPr/>
            </a:pPr>
            <a:endParaRPr lang="fa-I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A76F0A21-6F00-4B65-8DA8-27EE688181A8}" type="slidenum">
              <a:rPr lang="fa-IR" smtClean="0"/>
              <a:pPr>
                <a:defRPr/>
              </a:pPr>
              <a:t>‹#›</a:t>
            </a:fld>
            <a:endParaRPr lang="fa-I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a:xfrm>
            <a:off x="4343400" y="1036020"/>
            <a:ext cx="457200" cy="441325"/>
          </a:xfrm>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D527F5E9-B681-4980-B5E3-0DE4D3E7D0BE}" type="slidenum">
              <a:rPr lang="fa-IR" smtClean="0"/>
              <a:pPr>
                <a:defRPr/>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a:xfrm>
            <a:off x="301752" y="6410848"/>
            <a:ext cx="3383280" cy="365760"/>
          </a:xfrm>
        </p:spPr>
        <p:txBody>
          <a:bodyPr/>
          <a:lstStyle/>
          <a:p>
            <a:pPr>
              <a:defRPr/>
            </a:pP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95F1D46-4811-4D6C-ACDB-C2E93821DFA8}" type="slidenum">
              <a:rPr lang="fa-IR" smtClean="0"/>
              <a:pPr>
                <a:defRPr/>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fa-IR"/>
          </a:p>
        </p:txBody>
      </p:sp>
      <p:sp>
        <p:nvSpPr>
          <p:cNvPr id="6" name="Footer Placeholder 5"/>
          <p:cNvSpPr>
            <a:spLocks noGrp="1"/>
          </p:cNvSpPr>
          <p:nvPr>
            <p:ph type="ftr" sz="quarter" idx="11"/>
          </p:nvPr>
        </p:nvSpPr>
        <p:spPr>
          <a:xfrm>
            <a:off x="301752" y="6410848"/>
            <a:ext cx="3584448" cy="365760"/>
          </a:xfrm>
        </p:spPr>
        <p:txBody>
          <a:bodyPr/>
          <a:lstStyle/>
          <a:p>
            <a:pPr>
              <a:defRPr/>
            </a:pPr>
            <a:endParaRPr lang="fa-I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9F8CFE7-4C14-42FD-9884-E27B71366784}" type="slidenum">
              <a:rPr lang="fa-IR" smtClean="0"/>
              <a:pPr>
                <a:defRPr/>
              </a:pPr>
              <a:t>‹#›</a:t>
            </a:fld>
            <a:endParaRPr lang="fa-I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2493F3BE-777E-4FAF-BB29-16D9B03425D4}" type="slidenum">
              <a:rPr lang="fa-IR" smtClean="0"/>
              <a:pPr>
                <a:defRPr/>
              </a:pPr>
              <a:t>‹#›</a:t>
            </a:fld>
            <a:endParaRPr lang="fa-I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621153A-196D-4A66-8217-F2BFD9CB2899}" type="slidenum">
              <a:rPr lang="fa-IR" smtClean="0"/>
              <a:pPr>
                <a:defRPr/>
              </a:pPr>
              <a:t>‹#›</a:t>
            </a:fld>
            <a:endParaRPr lang="fa-I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FA04FD58-D4AC-4A57-976D-63EB4BF897AF}" type="slidenum">
              <a:rPr lang="fa-IR" smtClean="0"/>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8C503C37-5EB3-49D2-9995-2D38D5100058}" type="slidenum">
              <a:rPr lang="fa-IR" smtClean="0"/>
              <a:pPr>
                <a:defRPr/>
              </a:pPr>
              <a:t>‹#›</a:t>
            </a:fld>
            <a:endParaRPr lang="fa-I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a:defRPr/>
            </a:pPr>
            <a:endParaRPr lang="fa-IR"/>
          </a:p>
        </p:txBody>
      </p:sp>
      <p:sp>
        <p:nvSpPr>
          <p:cNvPr id="8" name="Footer Placeholder 7"/>
          <p:cNvSpPr>
            <a:spLocks noGrp="1"/>
          </p:cNvSpPr>
          <p:nvPr>
            <p:ph type="ftr" sz="quarter" idx="11"/>
          </p:nvPr>
        </p:nvSpPr>
        <p:spPr/>
        <p:txBody>
          <a:bodyPr/>
          <a:lstStyle/>
          <a:p>
            <a:pPr>
              <a:defRPr/>
            </a:pPr>
            <a:endParaRPr lang="fa-IR"/>
          </a:p>
        </p:txBody>
      </p:sp>
      <p:sp>
        <p:nvSpPr>
          <p:cNvPr id="9" name="Slide Number Placeholder 8"/>
          <p:cNvSpPr>
            <a:spLocks noGrp="1"/>
          </p:cNvSpPr>
          <p:nvPr>
            <p:ph type="sldNum" sz="quarter" idx="12"/>
          </p:nvPr>
        </p:nvSpPr>
        <p:spPr/>
        <p:txBody>
          <a:bodyPr/>
          <a:lstStyle/>
          <a:p>
            <a:pPr>
              <a:defRPr/>
            </a:pPr>
            <a:fld id="{A76F0A21-6F00-4B65-8DA8-27EE688181A8}" type="slidenum">
              <a:rPr lang="fa-IR" smtClean="0"/>
              <a:pPr>
                <a:defRPr/>
              </a:pPr>
              <a:t>‹#›</a:t>
            </a:fld>
            <a:endParaRPr lang="fa-I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a:defRPr/>
            </a:pPr>
            <a:endParaRPr lang="fa-IR"/>
          </a:p>
        </p:txBody>
      </p:sp>
      <p:sp>
        <p:nvSpPr>
          <p:cNvPr id="4" name="Footer Placeholder 3"/>
          <p:cNvSpPr>
            <a:spLocks noGrp="1"/>
          </p:cNvSpPr>
          <p:nvPr>
            <p:ph type="ftr" sz="quarter" idx="11"/>
          </p:nvPr>
        </p:nvSpPr>
        <p:spPr/>
        <p:txBody>
          <a:bodyPr/>
          <a:lstStyle/>
          <a:p>
            <a:pPr>
              <a:defRPr/>
            </a:pPr>
            <a:endParaRPr lang="fa-IR"/>
          </a:p>
        </p:txBody>
      </p:sp>
      <p:sp>
        <p:nvSpPr>
          <p:cNvPr id="5" name="Slide Number Placeholder 4"/>
          <p:cNvSpPr>
            <a:spLocks noGrp="1"/>
          </p:cNvSpPr>
          <p:nvPr>
            <p:ph type="sldNum" sz="quarter" idx="12"/>
          </p:nvPr>
        </p:nvSpPr>
        <p:spPr/>
        <p:txBody>
          <a:bodyPr/>
          <a:lstStyle/>
          <a:p>
            <a:pPr>
              <a:defRPr/>
            </a:pPr>
            <a:fld id="{5F297269-FE76-4238-B188-F5A1FE2A453C}" type="slidenum">
              <a:rPr lang="fa-IR" smtClean="0"/>
              <a:pPr>
                <a:defRPr/>
              </a:pPr>
              <a:t>‹#›</a:t>
            </a:fld>
            <a:endParaRPr lang="fa-I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fa-IR"/>
          </a:p>
        </p:txBody>
      </p:sp>
      <p:sp>
        <p:nvSpPr>
          <p:cNvPr id="3" name="Footer Placeholder 2"/>
          <p:cNvSpPr>
            <a:spLocks noGrp="1"/>
          </p:cNvSpPr>
          <p:nvPr>
            <p:ph type="ftr" sz="quarter" idx="11"/>
          </p:nvPr>
        </p:nvSpPr>
        <p:spPr/>
        <p:txBody>
          <a:bodyPr/>
          <a:lstStyle/>
          <a:p>
            <a:pPr>
              <a:defRPr/>
            </a:pPr>
            <a:endParaRPr lang="fa-IR"/>
          </a:p>
        </p:txBody>
      </p:sp>
      <p:sp>
        <p:nvSpPr>
          <p:cNvPr id="4" name="Slide Number Placeholder 3"/>
          <p:cNvSpPr>
            <a:spLocks noGrp="1"/>
          </p:cNvSpPr>
          <p:nvPr>
            <p:ph type="sldNum" sz="quarter" idx="12"/>
          </p:nvPr>
        </p:nvSpPr>
        <p:spPr/>
        <p:txBody>
          <a:bodyPr/>
          <a:lstStyle/>
          <a:p>
            <a:pPr>
              <a:defRPr/>
            </a:pPr>
            <a:fld id="{09717440-FA95-47C0-922C-0125CFF28BF7}" type="slidenum">
              <a:rPr lang="fa-IR" smtClean="0"/>
              <a:pPr>
                <a:defRPr/>
              </a:pPr>
              <a:t>‹#›</a:t>
            </a:fld>
            <a:endParaRPr lang="fa-I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D527F5E9-B681-4980-B5E3-0DE4D3E7D0BE}" type="slidenum">
              <a:rPr lang="fa-IR" smtClean="0"/>
              <a:pPr>
                <a:defRPr/>
              </a:pPr>
              <a:t>‹#›</a:t>
            </a:fld>
            <a:endParaRPr lang="fa-I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p:txBody>
          <a:bodyPr/>
          <a:lstStyle/>
          <a:p>
            <a:pPr>
              <a:defRPr/>
            </a:pPr>
            <a:endParaRPr lang="fa-IR"/>
          </a:p>
        </p:txBody>
      </p:sp>
      <p:sp>
        <p:nvSpPr>
          <p:cNvPr id="7" name="Slide Number Placeholder 6"/>
          <p:cNvSpPr>
            <a:spLocks noGrp="1"/>
          </p:cNvSpPr>
          <p:nvPr>
            <p:ph type="sldNum" sz="quarter" idx="12"/>
          </p:nvPr>
        </p:nvSpPr>
        <p:spPr/>
        <p:txBody>
          <a:bodyPr/>
          <a:lstStyle/>
          <a:p>
            <a:pPr>
              <a:defRPr/>
            </a:pPr>
            <a:fld id="{495F1D46-4811-4D6C-ACDB-C2E93821DFA8}" type="slidenum">
              <a:rPr lang="fa-IR" smtClean="0"/>
              <a:pPr>
                <a:defRPr/>
              </a:pPr>
              <a:t>‹#›</a:t>
            </a:fld>
            <a:endParaRPr lang="fa-I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CB976ACC-267C-4B19-AA77-F1EAFE3333D3}" type="slidenum">
              <a:rPr lang="fa-IR" smtClean="0"/>
              <a:pPr>
                <a:defRPr/>
              </a:pPr>
              <a:t>‹#›</a:t>
            </a:fld>
            <a:endParaRPr lang="fa-I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a:defRPr/>
            </a:pPr>
            <a:endParaRPr lang="fa-IR"/>
          </a:p>
        </p:txBody>
      </p:sp>
      <p:sp>
        <p:nvSpPr>
          <p:cNvPr id="5" name="Footer Placeholder 4"/>
          <p:cNvSpPr>
            <a:spLocks noGrp="1"/>
          </p:cNvSpPr>
          <p:nvPr>
            <p:ph type="ftr" sz="quarter" idx="11"/>
          </p:nvPr>
        </p:nvSpPr>
        <p:spPr/>
        <p:txBody>
          <a:bodyPr/>
          <a:lstStyle/>
          <a:p>
            <a:pPr>
              <a:defRPr/>
            </a:pPr>
            <a:endParaRPr lang="fa-IR"/>
          </a:p>
        </p:txBody>
      </p:sp>
      <p:sp>
        <p:nvSpPr>
          <p:cNvPr id="6" name="Slide Number Placeholder 5"/>
          <p:cNvSpPr>
            <a:spLocks noGrp="1"/>
          </p:cNvSpPr>
          <p:nvPr>
            <p:ph type="sldNum" sz="quarter" idx="12"/>
          </p:nvPr>
        </p:nvSpPr>
        <p:spPr/>
        <p:txBody>
          <a:bodyPr/>
          <a:lstStyle/>
          <a:p>
            <a:pPr>
              <a:defRPr/>
            </a:pPr>
            <a:fld id="{99F8CFE7-4C14-42FD-9884-E27B71366784}" type="slidenum">
              <a:rPr lang="fa-IR" smtClean="0"/>
              <a:pPr>
                <a:defRPr/>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D527F5E9-B681-4980-B5E3-0DE4D3E7D0BE}" type="slidenum">
              <a:rPr lang="fa-IR" smtClean="0"/>
              <a:pPr>
                <a:defRPr/>
              </a:pPr>
              <a:t>‹#›</a:t>
            </a:fld>
            <a:endParaRPr lang="fa-I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fa-IR"/>
          </a:p>
        </p:txBody>
      </p:sp>
      <p:sp>
        <p:nvSpPr>
          <p:cNvPr id="6" name="Footer Placeholder 5"/>
          <p:cNvSpPr>
            <a:spLocks noGrp="1"/>
          </p:cNvSpPr>
          <p:nvPr>
            <p:ph type="ftr" sz="quarter" idx="11"/>
          </p:nvPr>
        </p:nvSpPr>
        <p:spPr>
          <a:xfrm>
            <a:off x="301752" y="6410848"/>
            <a:ext cx="3383280" cy="365760"/>
          </a:xfrm>
        </p:spPr>
        <p:txBody>
          <a:bodyPr/>
          <a:lstStyle/>
          <a:p>
            <a:pPr>
              <a:defRPr/>
            </a:pPr>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495F1D46-4811-4D6C-ACDB-C2E93821DFA8}" type="slidenum">
              <a:rPr lang="fa-IR" smtClean="0"/>
              <a:pPr>
                <a:defRPr/>
              </a:pPr>
              <a:t>‹#›</a:t>
            </a:fld>
            <a:endParaRPr lang="fa-I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fa-IR"/>
          </a:p>
        </p:txBody>
      </p:sp>
      <p:sp>
        <p:nvSpPr>
          <p:cNvPr id="6" name="Footer Placeholder 5"/>
          <p:cNvSpPr>
            <a:spLocks noGrp="1"/>
          </p:cNvSpPr>
          <p:nvPr>
            <p:ph type="ftr" sz="quarter" idx="11"/>
          </p:nvPr>
        </p:nvSpPr>
        <p:spPr>
          <a:xfrm>
            <a:off x="301752" y="6410848"/>
            <a:ext cx="3584448" cy="365760"/>
          </a:xfrm>
        </p:spPr>
        <p:txBody>
          <a:bodyPr/>
          <a:lstStyle/>
          <a:p>
            <a:pPr>
              <a:defRPr/>
            </a:pPr>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6EEFB8A-5AE1-41FB-B2B5-0E974C7596FD}" type="slidenum">
              <a:rPr lang="fa-IR" smtClean="0"/>
              <a:pPr>
                <a:defRPr/>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6EEFB8A-5AE1-41FB-B2B5-0E974C7596FD}"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C6EEFB8A-5AE1-41FB-B2B5-0E974C7596FD}" type="slidenum">
              <a:rPr lang="fa-IR" smtClean="0"/>
              <a:pPr>
                <a:defRPr/>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endParaRPr lang="fa-I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fa-I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C6EEFB8A-5AE1-41FB-B2B5-0E974C7596FD}" type="slidenum">
              <a:rPr lang="fa-IR" smtClean="0"/>
              <a:pPr>
                <a:defRPr/>
              </a:pPr>
              <a:t>‹#›</a:t>
            </a:fld>
            <a:endParaRPr lang="fa-IR"/>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fa-I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fa-I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C6EEFB8A-5AE1-41FB-B2B5-0E974C7596FD}"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fa-I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fa-I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C6EEFB8A-5AE1-41FB-B2B5-0E974C7596FD}" type="slidenum">
              <a:rPr lang="fa-IR" smtClean="0"/>
              <a:pPr>
                <a:defRPr/>
              </a:pPr>
              <a:t>‹#›</a:t>
            </a:fld>
            <a:endParaRPr lang="fa-I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C6EEFB8A-5AE1-41FB-B2B5-0E974C7596FD}" type="slidenum">
              <a:rPr lang="fa-IR" smtClean="0"/>
              <a:pPr>
                <a:defRPr/>
              </a:pPr>
              <a:t>‹#›</a:t>
            </a:fld>
            <a:endParaRPr lang="fa-IR"/>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openxmlformats.org/officeDocument/2006/relationships/image" Target="../media/image8.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1.xml"/><Relationship Id="rId1" Type="http://schemas.openxmlformats.org/officeDocument/2006/relationships/themeOverride" Target="../theme/themeOverride20.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7.xml"/><Relationship Id="rId1" Type="http://schemas.openxmlformats.org/officeDocument/2006/relationships/themeOverride" Target="../theme/themeOverr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57.xml"/><Relationship Id="rId1" Type="http://schemas.openxmlformats.org/officeDocument/2006/relationships/themeOverride" Target="../theme/themeOverride2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29.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0.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hemeOverride" Target="../theme/themeOverride33.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6.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vmlDrawing" Target="../drawings/vmlDrawing1.vml"/><Relationship Id="rId1" Type="http://schemas.openxmlformats.org/officeDocument/2006/relationships/themeOverride" Target="../theme/themeOverride34.xml"/><Relationship Id="rId5" Type="http://schemas.openxmlformats.org/officeDocument/2006/relationships/oleObject" Target="../embeddings/oleObject1.bin"/><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6.xml"/><Relationship Id="rId1" Type="http://schemas.openxmlformats.org/officeDocument/2006/relationships/themeOverride" Target="../theme/themeOverride3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6.xml"/><Relationship Id="rId5" Type="http://schemas.openxmlformats.org/officeDocument/2006/relationships/image" Target="../media/image23.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6.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3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0.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3.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4.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5.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57.xml"/><Relationship Id="rId1" Type="http://schemas.openxmlformats.org/officeDocument/2006/relationships/themeOverride" Target="../theme/themeOverride4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7.xml"/><Relationship Id="rId1" Type="http://schemas.openxmlformats.org/officeDocument/2006/relationships/themeOverride" Target="../theme/themeOverride49.xml"/><Relationship Id="rId4" Type="http://schemas.openxmlformats.org/officeDocument/2006/relationships/image" Target="../media/image30.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0.xml"/></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7.xml"/><Relationship Id="rId1" Type="http://schemas.openxmlformats.org/officeDocument/2006/relationships/themeOverride" Target="../theme/themeOverride51.xml"/><Relationship Id="rId4" Type="http://schemas.openxmlformats.org/officeDocument/2006/relationships/image" Target="../media/image30.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2.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3.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7.xml"/><Relationship Id="rId1" Type="http://schemas.openxmlformats.org/officeDocument/2006/relationships/themeOverride" Target="../theme/themeOverride54.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3">
            <a:duotone>
              <a:schemeClr val="accent6">
                <a:shade val="45000"/>
                <a:satMod val="135000"/>
              </a:schemeClr>
              <a:prstClr val="white"/>
            </a:duotone>
            <a:lum contrast="20000"/>
          </a:blip>
          <a:srcRect/>
          <a:stretch>
            <a:fillRect/>
          </a:stretch>
        </p:blipFill>
        <p:spPr bwMode="auto">
          <a:xfrm>
            <a:off x="2819400" y="381000"/>
            <a:ext cx="3581400" cy="5045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1815882"/>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كار سرد (</a:t>
            </a:r>
            <a:r>
              <a:rPr lang="en-US" sz="2800" b="1" dirty="0" smtClean="0">
                <a:solidFill>
                  <a:schemeClr val="bg1"/>
                </a:solidFill>
                <a:cs typeface="Nazanin" pitchFamily="2" charset="-78"/>
              </a:rPr>
              <a:t>Cold Work</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461665"/>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كاري كه شامل كار گرم و يا كار گرم همراه با شعله نباشد،كار سرد ناميده مي شود.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1384995"/>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کار گرم (</a:t>
            </a:r>
            <a:r>
              <a:rPr lang="en-US" sz="2800" b="1" dirty="0" smtClean="0">
                <a:solidFill>
                  <a:schemeClr val="bg1"/>
                </a:solidFill>
                <a:cs typeface="Nazanin" pitchFamily="2" charset="-78"/>
              </a:rPr>
              <a:t>Hot Work</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3416320"/>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کار گرم کاري است که پتانسيل ايجاد جرقه و احتمال ايجاد شعله را دارد. از جمله ، استفاده از دستگاه </a:t>
            </a:r>
            <a:r>
              <a:rPr lang="en-US" sz="2400" b="1" dirty="0" smtClean="0">
                <a:solidFill>
                  <a:schemeClr val="accent3">
                    <a:lumMod val="50000"/>
                  </a:schemeClr>
                </a:solidFill>
                <a:latin typeface="Times New Roman" pitchFamily="18" charset="0"/>
                <a:ea typeface="Arial Unicode MS" pitchFamily="34" charset="-128"/>
                <a:cs typeface="Nazanin" pitchFamily="2" charset="-78"/>
              </a:rPr>
              <a:t>MEGGER</a:t>
            </a:r>
            <a:r>
              <a:rPr lang="fa-IR" sz="2400" b="1" dirty="0" smtClean="0">
                <a:solidFill>
                  <a:schemeClr val="accent3">
                    <a:lumMod val="50000"/>
                  </a:schemeClr>
                </a:solidFill>
                <a:latin typeface="Times New Roman" pitchFamily="18" charset="0"/>
                <a:ea typeface="Arial Unicode MS" pitchFamily="34" charset="-128"/>
                <a:cs typeface="Nazanin" pitchFamily="2" charset="-78"/>
              </a:rPr>
              <a:t> و تمامي دستگاههاي برقي كه ضد انفجار نيستند ، عمليات سند بلاست (آماده سازي سطوح مخازن ، ظروف و دستگاهها) ، با قلم پراندن ، سنباده زدن ، استفاده از موتورهاي برقي،  سيم هاي برق با سه شاخه ها ، دستگاههاي فيلم برداري و عكس برداري ديجيتال با فلش ، استفاده از ماشين هاي درون سوز  ديزلي  ( جز در هنگام استفاده از جاده هاي عمومي محوطه)  ، باز كردن درب و جا گذاري و برداشتن توپك از محفظه فرستنده و گيرنده در عمليات توپكراني خطوط لوله گاز ، كوبيدن و باز و بسته كردن پيچ و مهره  با هر نوع  پتكي و ....  </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کار گرم همراه با  شعله باز (</a:t>
            </a:r>
            <a:r>
              <a:rPr lang="en-US" sz="2800" b="1" dirty="0" smtClean="0">
                <a:solidFill>
                  <a:schemeClr val="bg1"/>
                </a:solidFill>
                <a:cs typeface="Nazanin" pitchFamily="2" charset="-78"/>
              </a:rPr>
              <a:t>Hot Naked Flame Work</a:t>
            </a:r>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2677656"/>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کاري است که در آن همواره منبع حرارتي ، شعله، جرقه و پرتاب شراره به اطراف وجود دارد و از نظر خطر در بالاترين سطح قرار دارد. ليست برخي از اين كارها در زير آمده است: </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r>
              <a:rPr lang="fa-IR" sz="2400" b="1" dirty="0" smtClean="0">
                <a:solidFill>
                  <a:schemeClr val="accent3">
                    <a:lumMod val="50000"/>
                  </a:schemeClr>
                </a:solidFill>
                <a:latin typeface="Times New Roman" pitchFamily="18" charset="0"/>
                <a:ea typeface="Arial Unicode MS" pitchFamily="34" charset="-128"/>
                <a:cs typeface="Nazanin" pitchFamily="2" charset="-78"/>
              </a:rPr>
              <a:t>انواع جوشكاري ها ، لحيم كاري، پرچ كردن حرارتي، سوزاندن، برش با شعله، حرارت دادن توسط شعله ،سنگ زني و غيره ....</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1815882"/>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تكميلي (</a:t>
            </a:r>
            <a:r>
              <a:rPr lang="en-US" sz="2800" b="1" dirty="0" smtClean="0">
                <a:solidFill>
                  <a:schemeClr val="bg1"/>
                </a:solidFill>
                <a:cs typeface="Nazanin" pitchFamily="2" charset="-78"/>
              </a:rPr>
              <a:t>Complementary Permit</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2677656"/>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كه جهت انجام برخي از كارها كه از حساسيت بالايي برخوردار بوده و نيازمند اقدامات ايمني بيشتري  مي باشد، صادر مي گردد. پروانه تكميلي هيچگاه جداگانه صادر نمي شود و همراه پروانه اصلي بايستي صادر گردد. </a:t>
            </a:r>
          </a:p>
          <a:p>
            <a:endParaRPr lang="fa-IR" sz="2400" b="1" dirty="0" smtClean="0">
              <a:solidFill>
                <a:schemeClr val="accent3">
                  <a:lumMod val="50000"/>
                </a:schemeClr>
              </a:solidFill>
              <a:latin typeface="Times New Roman" pitchFamily="18" charset="0"/>
              <a:ea typeface="Arial Unicode MS" pitchFamily="34" charset="-128"/>
              <a:cs typeface="Nazanin" pitchFamily="2" charset="-78"/>
            </a:endParaRPr>
          </a:p>
          <a:p>
            <a:r>
              <a:rPr lang="fa-IR" sz="2400" b="1" dirty="0" smtClean="0">
                <a:solidFill>
                  <a:schemeClr val="accent3">
                    <a:lumMod val="50000"/>
                  </a:schemeClr>
                </a:solidFill>
                <a:latin typeface="Times New Roman" pitchFamily="18" charset="0"/>
                <a:ea typeface="Arial Unicode MS" pitchFamily="34" charset="-128"/>
                <a:cs typeface="Nazanin" pitchFamily="2" charset="-78"/>
              </a:rPr>
              <a:t>تذكر: </a:t>
            </a:r>
          </a:p>
          <a:p>
            <a:r>
              <a:rPr lang="fa-IR" sz="2400" b="1" dirty="0" smtClean="0">
                <a:solidFill>
                  <a:schemeClr val="accent3">
                    <a:lumMod val="50000"/>
                  </a:schemeClr>
                </a:solidFill>
                <a:latin typeface="Times New Roman" pitchFamily="18" charset="0"/>
                <a:ea typeface="Arial Unicode MS" pitchFamily="34" charset="-128"/>
                <a:cs typeface="Nazanin" pitchFamily="2" charset="-78"/>
              </a:rPr>
              <a:t>  لازم به ذكر است كه شماره پروانه اصلي در پروانه تكميلي مربوطه و بالعكس بايستي درج گردد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762000" y="1143000"/>
          <a:ext cx="7848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effectLst/>
              <a:uLnTx/>
              <a:uFillTx/>
              <a:latin typeface="+mn-lt"/>
              <a:ea typeface="+mn-ea"/>
              <a:cs typeface="+mn-cs"/>
            </a:endParaRPr>
          </a:p>
        </p:txBody>
      </p:sp>
      <p:sp>
        <p:nvSpPr>
          <p:cNvPr id="4" name="Title 1"/>
          <p:cNvSpPr>
            <a:spLocks noGrp="1"/>
          </p:cNvSpPr>
          <p:nvPr>
            <p:ph type="title"/>
          </p:nvPr>
        </p:nvSpPr>
        <p:spPr>
          <a:xfrm>
            <a:off x="152400" y="228600"/>
            <a:ext cx="7086600" cy="1905000"/>
          </a:xfrm>
        </p:spPr>
        <p:txBody>
          <a:bodyPr anchor="t">
            <a:normAutofit/>
          </a:bodyPr>
          <a:lstStyle/>
          <a:p>
            <a:r>
              <a:rPr lang="fa-IR" sz="2800" b="1" dirty="0" smtClean="0">
                <a:cs typeface="Nazanin" pitchFamily="2" charset="-78"/>
              </a:rPr>
              <a:t>شش نوع پروانه تكميلي مورد استفاده عبارتند از :</a:t>
            </a:r>
            <a:endParaRPr lang="fa-IR" sz="2800" b="1" dirty="0">
              <a:cs typeface="Nazanin" pitchFamily="2" charset="-78"/>
            </a:endParaRPr>
          </a:p>
        </p:txBody>
      </p:sp>
    </p:spTree>
  </p:cSld>
  <p:clrMapOvr>
    <a:masterClrMapping/>
  </p:clrMapOvr>
  <p:transition spd="med">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پروانه  تكميلي </a:t>
            </a:r>
          </a:p>
        </p:txBody>
      </p:sp>
      <p:sp>
        <p:nvSpPr>
          <p:cNvPr id="5" name="Content Placeholder 4"/>
          <p:cNvSpPr>
            <a:spLocks noGrp="1"/>
          </p:cNvSpPr>
          <p:nvPr>
            <p:ph sz="quarter" idx="1"/>
          </p:nvPr>
        </p:nvSpPr>
        <p:spPr>
          <a:xfrm>
            <a:off x="301752" y="1679448"/>
            <a:ext cx="8503920" cy="4645152"/>
          </a:xfrm>
        </p:spPr>
        <p:txBody>
          <a:bodyPr>
            <a:noAutofit/>
          </a:bodyPr>
          <a:lstStyle/>
          <a:p>
            <a:r>
              <a:rPr lang="fa-IR" sz="2200" b="1" dirty="0" smtClean="0">
                <a:cs typeface="Nazanin" pitchFamily="2" charset="-78"/>
              </a:rPr>
              <a:t>پروانه تكميلي حفاري </a:t>
            </a:r>
            <a:r>
              <a:rPr lang="fa-IR" sz="2200" dirty="0" smtClean="0">
                <a:cs typeface="Nazanin" pitchFamily="2" charset="-78"/>
              </a:rPr>
              <a:t>(</a:t>
            </a:r>
            <a:r>
              <a:rPr lang="en-US" sz="2200" dirty="0" smtClean="0">
                <a:cs typeface="Nazanin" pitchFamily="2" charset="-78"/>
              </a:rPr>
              <a:t>Excavation Complementary Permit</a:t>
            </a:r>
            <a:r>
              <a:rPr lang="fa-IR" sz="2200" dirty="0" smtClean="0">
                <a:cs typeface="Nazanin" pitchFamily="2" charset="-78"/>
              </a:rPr>
              <a:t>): </a:t>
            </a:r>
            <a:endParaRPr lang="en-US" sz="2200" dirty="0" smtClean="0">
              <a:cs typeface="Nazanin" pitchFamily="2" charset="-78"/>
            </a:endParaRPr>
          </a:p>
          <a:p>
            <a:r>
              <a:rPr lang="fa-IR" sz="2200" dirty="0" smtClean="0">
                <a:cs typeface="Nazanin" pitchFamily="2" charset="-78"/>
              </a:rPr>
              <a:t>پروانه اي است که براي کارهاي حفاري و خاک برداري صادر مي شود. </a:t>
            </a:r>
            <a:endParaRPr lang="en-US" sz="2200" dirty="0" smtClean="0">
              <a:cs typeface="Nazanin" pitchFamily="2" charset="-78"/>
            </a:endParaRPr>
          </a:p>
          <a:p>
            <a:r>
              <a:rPr lang="fa-IR" sz="2200" b="1" dirty="0" smtClean="0">
                <a:cs typeface="Nazanin" pitchFamily="2" charset="-78"/>
              </a:rPr>
              <a:t>پروانه تكميلي ورود به فضاي بسته </a:t>
            </a:r>
            <a:r>
              <a:rPr lang="fa-IR" sz="2200" dirty="0" smtClean="0">
                <a:cs typeface="Nazanin" pitchFamily="2" charset="-78"/>
              </a:rPr>
              <a:t>(</a:t>
            </a:r>
            <a:r>
              <a:rPr lang="en-US" sz="2200" dirty="0" smtClean="0">
                <a:cs typeface="Nazanin" pitchFamily="2" charset="-78"/>
              </a:rPr>
              <a:t>Entry To Confined Space Complementary Permit</a:t>
            </a:r>
            <a:r>
              <a:rPr lang="fa-IR" sz="2200" dirty="0" smtClean="0">
                <a:cs typeface="Nazanin" pitchFamily="2" charset="-78"/>
              </a:rPr>
              <a:t>): پروانه‎اي است که براي ورود و انجام کار داخل فضاهاي بسته مانند مخزن ها، برج ها و ... صادر مي گردد.</a:t>
            </a:r>
            <a:endParaRPr lang="en-US" sz="2200" dirty="0" smtClean="0">
              <a:cs typeface="Nazanin" pitchFamily="2" charset="-78"/>
            </a:endParaRPr>
          </a:p>
          <a:p>
            <a:r>
              <a:rPr lang="fa-IR" sz="2200" b="1" dirty="0" smtClean="0">
                <a:cs typeface="Nazanin" pitchFamily="2" charset="-78"/>
              </a:rPr>
              <a:t>پروانه تكميلي پرتونگاري </a:t>
            </a:r>
            <a:r>
              <a:rPr lang="fa-IR" sz="2200" dirty="0" smtClean="0">
                <a:cs typeface="Nazanin" pitchFamily="2" charset="-78"/>
              </a:rPr>
              <a:t>(</a:t>
            </a:r>
            <a:r>
              <a:rPr lang="en-US" sz="2200" dirty="0" smtClean="0">
                <a:cs typeface="Nazanin" pitchFamily="2" charset="-78"/>
              </a:rPr>
              <a:t>Radiography Complementary Permit</a:t>
            </a:r>
            <a:r>
              <a:rPr lang="fa-IR" sz="2200" dirty="0" smtClean="0">
                <a:cs typeface="Nazanin" pitchFamily="2" charset="-78"/>
              </a:rPr>
              <a:t>): </a:t>
            </a:r>
            <a:endParaRPr lang="en-US" sz="2200" dirty="0" smtClean="0">
              <a:cs typeface="Nazanin" pitchFamily="2" charset="-78"/>
            </a:endParaRPr>
          </a:p>
          <a:p>
            <a:r>
              <a:rPr lang="fa-IR" sz="2200" dirty="0" smtClean="0">
                <a:cs typeface="Nazanin" pitchFamily="2" charset="-78"/>
              </a:rPr>
              <a:t>پروانه اي است که براي کارهايي که از منبع راديواکتيو استفاده ميشود،  صادر مي گردد.</a:t>
            </a:r>
            <a:endParaRPr lang="en-US" sz="2200" dirty="0" smtClean="0">
              <a:cs typeface="Nazanin" pitchFamily="2" charset="-78"/>
            </a:endParaRPr>
          </a:p>
          <a:p>
            <a:r>
              <a:rPr lang="fa-IR" sz="2200" b="1" dirty="0" smtClean="0">
                <a:cs typeface="Nazanin" pitchFamily="2" charset="-78"/>
              </a:rPr>
              <a:t>پروانه تكميلي الکتريکي </a:t>
            </a:r>
            <a:r>
              <a:rPr lang="fa-IR" sz="2200" dirty="0" smtClean="0">
                <a:cs typeface="Nazanin" pitchFamily="2" charset="-78"/>
              </a:rPr>
              <a:t>(</a:t>
            </a:r>
            <a:r>
              <a:rPr lang="en-US" sz="2200" dirty="0" smtClean="0">
                <a:cs typeface="Nazanin" pitchFamily="2" charset="-78"/>
              </a:rPr>
              <a:t>Electrical Complementary Permit</a:t>
            </a:r>
            <a:r>
              <a:rPr lang="fa-IR" sz="2200" dirty="0" smtClean="0">
                <a:cs typeface="Nazanin" pitchFamily="2" charset="-78"/>
              </a:rPr>
              <a:t>):  </a:t>
            </a:r>
            <a:endParaRPr lang="en-US" sz="2200" dirty="0" smtClean="0">
              <a:cs typeface="Nazanin" pitchFamily="2" charset="-78"/>
            </a:endParaRPr>
          </a:p>
          <a:p>
            <a:r>
              <a:rPr lang="fa-IR" sz="2200" dirty="0" smtClean="0">
                <a:cs typeface="Nazanin" pitchFamily="2" charset="-78"/>
              </a:rPr>
              <a:t> پروانه اي است كه براي قطع و وصل  جريان برق وسايل الكتريكي صادر مي شود.</a:t>
            </a:r>
            <a:endParaRPr lang="en-US" sz="2200" dirty="0" smtClean="0">
              <a:cs typeface="Nazanin" pitchFamily="2" charset="-78"/>
            </a:endParaRPr>
          </a:p>
          <a:p>
            <a:pPr lvl="0">
              <a:buNone/>
            </a:pPr>
            <a:r>
              <a:rPr lang="en-US" sz="2200" dirty="0" smtClean="0"/>
              <a:t/>
            </a:r>
            <a:br>
              <a:rPr lang="en-US" sz="2200" dirty="0" smtClean="0"/>
            </a:br>
            <a:endParaRPr lang="fa-IR" sz="22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پروانه  تكميلي (ادامه) </a:t>
            </a:r>
          </a:p>
        </p:txBody>
      </p:sp>
      <p:sp>
        <p:nvSpPr>
          <p:cNvPr id="5" name="Content Placeholder 4"/>
          <p:cNvSpPr>
            <a:spLocks noGrp="1"/>
          </p:cNvSpPr>
          <p:nvPr>
            <p:ph sz="quarter" idx="1"/>
          </p:nvPr>
        </p:nvSpPr>
        <p:spPr>
          <a:xfrm>
            <a:off x="301752" y="1679448"/>
            <a:ext cx="8503920" cy="4645152"/>
          </a:xfrm>
        </p:spPr>
        <p:txBody>
          <a:bodyPr>
            <a:noAutofit/>
          </a:bodyPr>
          <a:lstStyle/>
          <a:p>
            <a:r>
              <a:rPr lang="fa-IR" sz="2000" b="1" dirty="0" smtClean="0">
                <a:cs typeface="Nazanin" pitchFamily="2" charset="-78"/>
              </a:rPr>
              <a:t>پروانه تكميلي آزمايش تجهيزات </a:t>
            </a:r>
            <a:r>
              <a:rPr lang="fa-IR" sz="1800" b="1" dirty="0" smtClean="0">
                <a:cs typeface="Nazanin" pitchFamily="2" charset="-78"/>
              </a:rPr>
              <a:t>(</a:t>
            </a:r>
            <a:r>
              <a:rPr lang="en-US" sz="1800" b="1" dirty="0" smtClean="0">
                <a:cs typeface="Nazanin" pitchFamily="2" charset="-78"/>
              </a:rPr>
              <a:t>Sanction For Test Complementary Permit</a:t>
            </a:r>
            <a:r>
              <a:rPr lang="fa-IR" sz="1800" b="1" dirty="0" smtClean="0">
                <a:cs typeface="Nazanin" pitchFamily="2" charset="-78"/>
              </a:rPr>
              <a:t>):</a:t>
            </a:r>
            <a:endParaRPr lang="en-US" sz="1800" b="1" dirty="0" smtClean="0">
              <a:cs typeface="Nazanin" pitchFamily="2" charset="-78"/>
            </a:endParaRPr>
          </a:p>
          <a:p>
            <a:pPr>
              <a:buNone/>
            </a:pPr>
            <a:r>
              <a:rPr lang="fa-IR" sz="1800" dirty="0" smtClean="0">
                <a:cs typeface="Nazanin" pitchFamily="2" charset="-78"/>
              </a:rPr>
              <a:t> پروانه اي است كه جهت لغو موقت جداسازي هاي الكتريكي ، مكانيكي ، فرآيندي و وصل موقت آنها به منظور آزمايش تجهيزات برگشتي از تعميرات صادر مي گردد . </a:t>
            </a:r>
            <a:endParaRPr lang="en-US" sz="1800" dirty="0" smtClean="0">
              <a:cs typeface="Nazanin" pitchFamily="2" charset="-78"/>
            </a:endParaRPr>
          </a:p>
          <a:p>
            <a:pPr>
              <a:buNone/>
            </a:pPr>
            <a:r>
              <a:rPr lang="fa-IR" sz="1800" b="1" dirty="0" smtClean="0">
                <a:solidFill>
                  <a:srgbClr val="FF0000"/>
                </a:solidFill>
                <a:effectLst>
                  <a:outerShdw blurRad="38100" dist="38100" dir="2700000" algn="tl">
                    <a:srgbClr val="000000">
                      <a:alpha val="43137"/>
                    </a:srgbClr>
                  </a:outerShdw>
                </a:effectLst>
                <a:cs typeface="Nazanin" pitchFamily="2" charset="-78"/>
              </a:rPr>
              <a:t>تذكر : لازم به ذكر است كه اين پروانه در پايان هر نوبتكاري بي اعتبار شده و براي نوبتكاري بعد مجدداً بايد پروانه جديد صادر گردد.</a:t>
            </a:r>
            <a:endParaRPr lang="en-US" sz="1800" b="1" dirty="0" smtClean="0">
              <a:solidFill>
                <a:srgbClr val="FF0000"/>
              </a:solidFill>
              <a:effectLst>
                <a:outerShdw blurRad="38100" dist="38100" dir="2700000" algn="tl">
                  <a:srgbClr val="000000">
                    <a:alpha val="43137"/>
                  </a:srgbClr>
                </a:outerShdw>
              </a:effectLst>
              <a:cs typeface="Nazanin" pitchFamily="2" charset="-78"/>
            </a:endParaRPr>
          </a:p>
          <a:p>
            <a:r>
              <a:rPr lang="fa-IR" sz="1800" b="1" dirty="0" smtClean="0">
                <a:cs typeface="Nazanin" pitchFamily="2" charset="-78"/>
              </a:rPr>
              <a:t>پروانه تكميلي غواصي (</a:t>
            </a:r>
            <a:r>
              <a:rPr lang="en-US" sz="1800" b="1" dirty="0" smtClean="0">
                <a:cs typeface="Nazanin" pitchFamily="2" charset="-78"/>
              </a:rPr>
              <a:t>Diving complementary permit</a:t>
            </a:r>
            <a:r>
              <a:rPr lang="fa-IR" sz="1800" b="1" dirty="0" smtClean="0">
                <a:cs typeface="Nazanin" pitchFamily="2" charset="-78"/>
              </a:rPr>
              <a:t>): </a:t>
            </a:r>
            <a:endParaRPr lang="en-US" sz="1800" b="1" dirty="0" smtClean="0">
              <a:cs typeface="Nazanin" pitchFamily="2" charset="-78"/>
            </a:endParaRPr>
          </a:p>
          <a:p>
            <a:pPr>
              <a:buNone/>
            </a:pPr>
            <a:r>
              <a:rPr lang="fa-IR" sz="1800" dirty="0" smtClean="0">
                <a:cs typeface="Nazanin" pitchFamily="2" charset="-78"/>
              </a:rPr>
              <a:t>اين پروانه براي كارهايي كه در زير سطح آب انجام مي گيرد ، صادر مي شود .</a:t>
            </a:r>
            <a:endParaRPr lang="en-US" sz="1800" dirty="0" smtClean="0">
              <a:cs typeface="Nazanin" pitchFamily="2" charset="-78"/>
            </a:endParaRPr>
          </a:p>
          <a:p>
            <a:r>
              <a:rPr lang="fa-IR" sz="1800" b="1" dirty="0" smtClean="0">
                <a:cs typeface="Nazanin" pitchFamily="2" charset="-78"/>
              </a:rPr>
              <a:t>جداسازي مکانيکي (</a:t>
            </a:r>
            <a:r>
              <a:rPr lang="en-US" sz="1800" b="1" dirty="0" smtClean="0">
                <a:cs typeface="Nazanin" pitchFamily="2" charset="-78"/>
              </a:rPr>
              <a:t>Mechanical Isolation</a:t>
            </a:r>
            <a:r>
              <a:rPr lang="fa-IR" sz="1800" b="1" dirty="0" smtClean="0">
                <a:cs typeface="Nazanin" pitchFamily="2" charset="-78"/>
              </a:rPr>
              <a:t>) :</a:t>
            </a:r>
            <a:endParaRPr lang="en-US" sz="1800" b="1" dirty="0" smtClean="0">
              <a:cs typeface="Nazanin" pitchFamily="2" charset="-78"/>
            </a:endParaRPr>
          </a:p>
          <a:p>
            <a:pPr>
              <a:buNone/>
            </a:pPr>
            <a:r>
              <a:rPr lang="fa-IR" sz="1800" dirty="0" smtClean="0">
                <a:cs typeface="Nazanin" pitchFamily="2" charset="-78"/>
              </a:rPr>
              <a:t> جداسازي که با استفاده از فلنجهاي کور(</a:t>
            </a:r>
            <a:r>
              <a:rPr lang="en-US" sz="1800" dirty="0" smtClean="0">
                <a:cs typeface="Nazanin" pitchFamily="2" charset="-78"/>
              </a:rPr>
              <a:t>Blind</a:t>
            </a:r>
            <a:r>
              <a:rPr lang="fa-IR" sz="1800" dirty="0" smtClean="0">
                <a:cs typeface="Nazanin" pitchFamily="2" charset="-78"/>
              </a:rPr>
              <a:t>) يا فلنجهاي عينکي (</a:t>
            </a:r>
            <a:r>
              <a:rPr lang="en-US" sz="1800" dirty="0" smtClean="0">
                <a:cs typeface="Nazanin" pitchFamily="2" charset="-78"/>
              </a:rPr>
              <a:t>Spectacle Blind</a:t>
            </a:r>
            <a:r>
              <a:rPr lang="fa-IR" sz="1800" dirty="0" smtClean="0">
                <a:cs typeface="Nazanin" pitchFamily="2" charset="-78"/>
              </a:rPr>
              <a:t>) يا ديگر جدا کننده هاي مکانيکي انجام مي گيرد را جداسازي مکانيکي مي گويند.</a:t>
            </a:r>
            <a:endParaRPr lang="en-US" sz="1800" dirty="0" smtClean="0">
              <a:cs typeface="Nazanin" pitchFamily="2" charset="-78"/>
            </a:endParaRPr>
          </a:p>
          <a:p>
            <a:r>
              <a:rPr lang="fa-IR" sz="1800" b="1" dirty="0" smtClean="0">
                <a:cs typeface="Nazanin" pitchFamily="2" charset="-78"/>
              </a:rPr>
              <a:t>جداسازي فرايندي (</a:t>
            </a:r>
            <a:r>
              <a:rPr lang="en-US" sz="1800" b="1" dirty="0" smtClean="0">
                <a:cs typeface="Nazanin" pitchFamily="2" charset="-78"/>
              </a:rPr>
              <a:t>Process Isolation</a:t>
            </a:r>
            <a:r>
              <a:rPr lang="fa-IR" sz="1800" b="1" dirty="0" smtClean="0">
                <a:cs typeface="Nazanin" pitchFamily="2" charset="-78"/>
              </a:rPr>
              <a:t>): </a:t>
            </a:r>
            <a:endParaRPr lang="en-US" sz="1800" b="1" dirty="0" smtClean="0">
              <a:cs typeface="Nazanin" pitchFamily="2" charset="-78"/>
            </a:endParaRPr>
          </a:p>
          <a:p>
            <a:pPr>
              <a:buNone/>
            </a:pPr>
            <a:r>
              <a:rPr lang="fa-IR" sz="1800" dirty="0" smtClean="0">
                <a:cs typeface="Nazanin" pitchFamily="2" charset="-78"/>
              </a:rPr>
              <a:t>جداسازي فرايندي که توسط بستن شيرها (</a:t>
            </a:r>
            <a:r>
              <a:rPr lang="en-US" sz="1800" dirty="0" smtClean="0">
                <a:cs typeface="Nazanin" pitchFamily="2" charset="-78"/>
              </a:rPr>
              <a:t>Valves</a:t>
            </a:r>
            <a:r>
              <a:rPr lang="fa-IR" sz="1800" dirty="0" smtClean="0">
                <a:cs typeface="Nazanin" pitchFamily="2" charset="-78"/>
              </a:rPr>
              <a:t>) يا ديگر جداكننده هاي فرايندي انجام ميگيرد جداسازي فرايندي مي گويند.</a:t>
            </a:r>
            <a:endParaRPr lang="en-US" sz="1800" dirty="0" smtClean="0">
              <a:cs typeface="Nazanin" pitchFamily="2" charset="-78"/>
            </a:endParaRPr>
          </a:p>
          <a:p>
            <a:pPr>
              <a:buNone/>
            </a:pPr>
            <a:r>
              <a:rPr lang="fa-IR" sz="1800" dirty="0" smtClean="0">
                <a:cs typeface="Nazanin" pitchFamily="2" charset="-78"/>
              </a:rPr>
              <a:t>  </a:t>
            </a:r>
            <a:r>
              <a:rPr lang="fa-IR" sz="1800" b="1" dirty="0" smtClean="0">
                <a:effectLst>
                  <a:outerShdw blurRad="38100" dist="38100" dir="2700000" algn="tl">
                    <a:srgbClr val="000000">
                      <a:alpha val="43137"/>
                    </a:srgbClr>
                  </a:outerShdw>
                </a:effectLst>
                <a:cs typeface="Nazanin" pitchFamily="2" charset="-78"/>
              </a:rPr>
              <a:t>ليست جداسازيهاي فرايندي و مكانيكي مرتبط با نوع كار مي بايست به پروانه اصلي الصاق گردد. </a:t>
            </a:r>
            <a:endParaRPr lang="en-US" sz="1800" b="1" dirty="0" smtClean="0">
              <a:effectLst>
                <a:outerShdw blurRad="38100" dist="38100" dir="2700000" algn="tl">
                  <a:srgbClr val="000000">
                    <a:alpha val="43137"/>
                  </a:srgbClr>
                </a:outerShdw>
              </a:effectLst>
              <a:cs typeface="Nazanin" pitchFamily="2" charset="-78"/>
            </a:endParaRPr>
          </a:p>
          <a:p>
            <a:pPr>
              <a:buNone/>
            </a:pPr>
            <a:r>
              <a:rPr lang="en-US" sz="1800" dirty="0" smtClean="0">
                <a:cs typeface="Nazanin" pitchFamily="2" charset="-78"/>
              </a:rPr>
              <a:t/>
            </a:r>
            <a:br>
              <a:rPr lang="en-US" sz="1800" dirty="0" smtClean="0">
                <a:cs typeface="Nazanin" pitchFamily="2" charset="-78"/>
              </a:rPr>
            </a:br>
            <a:endParaRPr lang="fa-IR" sz="18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2246769"/>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كار اتمام يافته (</a:t>
            </a:r>
            <a:r>
              <a:rPr lang="en-US" sz="2800" b="1" dirty="0" smtClean="0">
                <a:solidFill>
                  <a:schemeClr val="bg1"/>
                </a:solidFill>
                <a:cs typeface="Nazanin" pitchFamily="2" charset="-78"/>
              </a:rPr>
              <a:t>Completed Permit</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569660"/>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که کار قيد شده در آن تمام شده و يا اين که اعتبار آن به پايان رسيده است وبايد  به مدت حد اقل 6 ماه در </a:t>
            </a:r>
            <a:r>
              <a:rPr lang="en-US" sz="2400" b="1" dirty="0" smtClean="0">
                <a:solidFill>
                  <a:schemeClr val="accent3">
                    <a:lumMod val="50000"/>
                  </a:schemeClr>
                </a:solidFill>
                <a:latin typeface="Times New Roman" pitchFamily="18" charset="0"/>
                <a:ea typeface="Arial Unicode MS" pitchFamily="34" charset="-128"/>
                <a:cs typeface="Nazanin" pitchFamily="2" charset="-78"/>
              </a:rPr>
              <a:t>Permit Office </a:t>
            </a:r>
            <a:r>
              <a:rPr lang="fa-IR" sz="2400" b="1" dirty="0" smtClean="0">
                <a:solidFill>
                  <a:schemeClr val="accent3">
                    <a:lumMod val="50000"/>
                  </a:schemeClr>
                </a:solidFill>
                <a:latin typeface="Times New Roman" pitchFamily="18" charset="0"/>
                <a:ea typeface="Arial Unicode MS" pitchFamily="34" charset="-128"/>
                <a:cs typeface="Nazanin" pitchFamily="2" charset="-78"/>
              </a:rPr>
              <a:t>بايگاني و نگهداري  شود.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2677656"/>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معلق</a:t>
            </a:r>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938992"/>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که کار مربوط به آن تمام نشده است ولي به دلايلي امکان ادامه کار وجود نداشته باشد ، در اين حالت پروانه به حالت تعليق درآمده تا در جلسات روزانه تعميرات مطرح و تصميم گيري شود.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باطل شده (</a:t>
            </a:r>
            <a:r>
              <a:rPr lang="en-US" sz="2800" b="1" dirty="0" smtClean="0">
                <a:solidFill>
                  <a:schemeClr val="bg1"/>
                </a:solidFill>
                <a:cs typeface="Nazanin" pitchFamily="2" charset="-78"/>
              </a:rPr>
              <a:t>Cancelled Permit</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4154984"/>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که کار مربوط به آن کامل نبوده ولي به دلايلي مانند مخدوش نمودن پروانه كار صادر شده ،  بلاياي طبيعي مثل سيل و يا بر هم خوردن شرايط كاري يا محيطي از نظر ايمني، از درجه اعتبار ساقط مي‎شود و براي ادامه کار بايستي پروانه جديدي اخذ شود.</a:t>
            </a:r>
          </a:p>
          <a:p>
            <a:r>
              <a:rPr lang="fa-IR" sz="2400" b="1" dirty="0" smtClean="0">
                <a:solidFill>
                  <a:schemeClr val="accent3">
                    <a:lumMod val="50000"/>
                  </a:schemeClr>
                </a:solidFill>
                <a:latin typeface="Times New Roman" pitchFamily="18" charset="0"/>
                <a:ea typeface="Arial Unicode MS" pitchFamily="34" charset="-128"/>
                <a:cs typeface="Nazanin" pitchFamily="2" charset="-78"/>
              </a:rPr>
              <a:t>به منظور ابطال پروانه كار مي بايست هر چهار برگ  مجوز كار در دفتر  ثبت مجوزهاي كار(</a:t>
            </a:r>
            <a:r>
              <a:rPr lang="en-US" sz="2400" b="1" dirty="0" smtClean="0">
                <a:solidFill>
                  <a:schemeClr val="accent3">
                    <a:lumMod val="50000"/>
                  </a:schemeClr>
                </a:solidFill>
                <a:latin typeface="Times New Roman" pitchFamily="18" charset="0"/>
                <a:ea typeface="Arial Unicode MS" pitchFamily="34" charset="-128"/>
                <a:cs typeface="Nazanin" pitchFamily="2" charset="-78"/>
              </a:rPr>
              <a:t>Permit Office</a:t>
            </a:r>
            <a:r>
              <a:rPr lang="fa-IR" sz="2400" b="1" dirty="0" smtClean="0">
                <a:solidFill>
                  <a:schemeClr val="accent3">
                    <a:lumMod val="50000"/>
                  </a:schemeClr>
                </a:solidFill>
                <a:latin typeface="Times New Roman" pitchFamily="18" charset="0"/>
                <a:ea typeface="Arial Unicode MS" pitchFamily="34" charset="-128"/>
                <a:cs typeface="Nazanin" pitchFamily="2" charset="-78"/>
              </a:rPr>
              <a:t>) جمع آوري شده و به مهر ابطال قرمز رنگ، شش ضلعي منتظم كه داراي عبارت " باطل شد"  است، ممهور گردد. </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3889830" y="6030684"/>
            <a:ext cx="5181600" cy="685800"/>
          </a:xfrm>
          <a:prstGeom prst="rect">
            <a:avLst/>
          </a:prstGeom>
        </p:spPr>
        <p:txBody>
          <a:bodyPr vert="horz" anchor="ctr">
            <a:normAutofit/>
          </a:bodyPr>
          <a:lstStyle/>
          <a:p>
            <a:pPr marL="0" marR="0" lvl="0" indent="0"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fa-IR" sz="2000" b="1" i="0" u="none" strike="noStrike" kern="1200" cap="none" spc="0" normalizeH="0" baseline="0" noProof="0" dirty="0" smtClean="0">
                <a:ln>
                  <a:noFill/>
                </a:ln>
                <a:solidFill>
                  <a:srgbClr val="FFFFFF"/>
                </a:solidFill>
                <a:effectLst/>
                <a:uLnTx/>
                <a:uFillTx/>
                <a:latin typeface="+mn-lt"/>
                <a:cs typeface="Nazanin" pitchFamily="2" charset="-78"/>
              </a:rPr>
              <a:t>واحد پالايش پالايشگاه پنجم </a:t>
            </a:r>
            <a:endParaRPr kumimoji="0" lang="fa-IR" sz="2000" b="1" i="0" u="none" strike="noStrike" kern="1200" cap="none" spc="0" normalizeH="0" baseline="0" noProof="0" dirty="0">
              <a:ln>
                <a:noFill/>
              </a:ln>
              <a:solidFill>
                <a:srgbClr val="FFFFFF"/>
              </a:solidFill>
              <a:effectLst/>
              <a:uLnTx/>
              <a:uFillTx/>
              <a:latin typeface="+mn-lt"/>
              <a:cs typeface="Nazanin" pitchFamily="2" charset="-78"/>
            </a:endParaRPr>
          </a:p>
        </p:txBody>
      </p:sp>
      <p:sp>
        <p:nvSpPr>
          <p:cNvPr id="7" name="Rectangle 6"/>
          <p:cNvSpPr/>
          <p:nvPr/>
        </p:nvSpPr>
        <p:spPr>
          <a:xfrm>
            <a:off x="904297" y="1828800"/>
            <a:ext cx="7249103"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Nazanin" pitchFamily="2" charset="-78"/>
              </a:rPr>
              <a:t>سيستم مجوز كار</a:t>
            </a:r>
          </a:p>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Nazanin" pitchFamily="2" charset="-78"/>
              </a:rPr>
              <a:t>Permit To Work</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Nazanin" pitchFamily="2" charset="-78"/>
            </a:endParaRPr>
          </a:p>
        </p:txBody>
      </p:sp>
      <p:grpSp>
        <p:nvGrpSpPr>
          <p:cNvPr id="15363" name="Group 3"/>
          <p:cNvGrpSpPr>
            <a:grpSpLocks/>
          </p:cNvGrpSpPr>
          <p:nvPr/>
        </p:nvGrpSpPr>
        <p:grpSpPr bwMode="auto">
          <a:xfrm>
            <a:off x="4524828" y="5896428"/>
            <a:ext cx="838199" cy="609600"/>
            <a:chOff x="2964" y="4359"/>
            <a:chExt cx="5974" cy="5474"/>
          </a:xfrm>
        </p:grpSpPr>
        <p:grpSp>
          <p:nvGrpSpPr>
            <p:cNvPr id="15364" name="Group 4"/>
            <p:cNvGrpSpPr>
              <a:grpSpLocks/>
            </p:cNvGrpSpPr>
            <p:nvPr/>
          </p:nvGrpSpPr>
          <p:grpSpPr bwMode="auto">
            <a:xfrm>
              <a:off x="5030" y="4359"/>
              <a:ext cx="1859" cy="2113"/>
              <a:chOff x="0" y="0"/>
              <a:chExt cx="19989" cy="19991"/>
            </a:xfrm>
          </p:grpSpPr>
          <p:sp>
            <p:nvSpPr>
              <p:cNvPr id="15365" name="Freeform 5"/>
              <p:cNvSpPr>
                <a:spLocks/>
              </p:cNvSpPr>
              <p:nvPr/>
            </p:nvSpPr>
            <p:spPr bwMode="auto">
              <a:xfrm>
                <a:off x="0" y="0"/>
                <a:ext cx="19989" cy="19991"/>
              </a:xfrm>
              <a:custGeom>
                <a:avLst/>
                <a:gdLst/>
                <a:ahLst/>
                <a:cxnLst>
                  <a:cxn ang="0">
                    <a:pos x="19225" y="17937"/>
                  </a:cxn>
                  <a:cxn ang="0">
                    <a:pos x="19989" y="15088"/>
                  </a:cxn>
                  <a:cxn ang="0">
                    <a:pos x="19645" y="12608"/>
                  </a:cxn>
                  <a:cxn ang="0">
                    <a:pos x="18978" y="11036"/>
                  </a:cxn>
                  <a:cxn ang="0">
                    <a:pos x="16912" y="8471"/>
                  </a:cxn>
                  <a:cxn ang="0">
                    <a:pos x="14158" y="5442"/>
                  </a:cxn>
                  <a:cxn ang="0">
                    <a:pos x="11673" y="2745"/>
                  </a:cxn>
                  <a:cxn ang="0">
                    <a:pos x="9952" y="549"/>
                  </a:cxn>
                  <a:cxn ang="0">
                    <a:pos x="9424" y="180"/>
                  </a:cxn>
                  <a:cxn ang="0">
                    <a:pos x="9037" y="1666"/>
                  </a:cxn>
                  <a:cxn ang="0">
                    <a:pos x="8747" y="3928"/>
                  </a:cxn>
                  <a:cxn ang="0">
                    <a:pos x="8661" y="6048"/>
                  </a:cxn>
                  <a:cxn ang="0">
                    <a:pos x="8865" y="7534"/>
                  </a:cxn>
                  <a:cxn ang="0">
                    <a:pos x="9338" y="8945"/>
                  </a:cxn>
                  <a:cxn ang="0">
                    <a:pos x="9919" y="10166"/>
                  </a:cxn>
                  <a:cxn ang="0">
                    <a:pos x="10414" y="10923"/>
                  </a:cxn>
                  <a:cxn ang="0">
                    <a:pos x="10931" y="11633"/>
                  </a:cxn>
                  <a:cxn ang="0">
                    <a:pos x="11027" y="12049"/>
                  </a:cxn>
                  <a:cxn ang="0">
                    <a:pos x="10758" y="12097"/>
                  </a:cxn>
                  <a:cxn ang="0">
                    <a:pos x="10393" y="11945"/>
                  </a:cxn>
                  <a:cxn ang="0">
                    <a:pos x="9919" y="11595"/>
                  </a:cxn>
                  <a:cxn ang="0">
                    <a:pos x="9285" y="10951"/>
                  </a:cxn>
                  <a:cxn ang="0">
                    <a:pos x="8661" y="10128"/>
                  </a:cxn>
                  <a:cxn ang="0">
                    <a:pos x="8176" y="9172"/>
                  </a:cxn>
                  <a:cxn ang="0">
                    <a:pos x="7660" y="6654"/>
                  </a:cxn>
                  <a:cxn ang="0">
                    <a:pos x="7628" y="4600"/>
                  </a:cxn>
                  <a:cxn ang="0">
                    <a:pos x="7800" y="3502"/>
                  </a:cxn>
                  <a:cxn ang="0">
                    <a:pos x="7639" y="3218"/>
                  </a:cxn>
                  <a:cxn ang="0">
                    <a:pos x="7015" y="3606"/>
                  </a:cxn>
                  <a:cxn ang="0">
                    <a:pos x="6111" y="4581"/>
                  </a:cxn>
                  <a:cxn ang="0">
                    <a:pos x="5196" y="5850"/>
                  </a:cxn>
                  <a:cxn ang="0">
                    <a:pos x="4583" y="7175"/>
                  </a:cxn>
                  <a:cxn ang="0">
                    <a:pos x="4207" y="9692"/>
                  </a:cxn>
                  <a:cxn ang="0">
                    <a:pos x="4303" y="11746"/>
                  </a:cxn>
                  <a:cxn ang="0">
                    <a:pos x="4777" y="13100"/>
                  </a:cxn>
                  <a:cxn ang="0">
                    <a:pos x="5368" y="13990"/>
                  </a:cxn>
                  <a:cxn ang="0">
                    <a:pos x="5487" y="14444"/>
                  </a:cxn>
                  <a:cxn ang="0">
                    <a:pos x="4906" y="14359"/>
                  </a:cxn>
                  <a:cxn ang="0">
                    <a:pos x="4067" y="13791"/>
                  </a:cxn>
                  <a:cxn ang="0">
                    <a:pos x="3400" y="12740"/>
                  </a:cxn>
                  <a:cxn ang="0">
                    <a:pos x="3098" y="10951"/>
                  </a:cxn>
                  <a:cxn ang="0">
                    <a:pos x="3077" y="9825"/>
                  </a:cxn>
                  <a:cxn ang="0">
                    <a:pos x="3131" y="9371"/>
                  </a:cxn>
                  <a:cxn ang="0">
                    <a:pos x="3002" y="9266"/>
                  </a:cxn>
                  <a:cxn ang="0">
                    <a:pos x="2485" y="9437"/>
                  </a:cxn>
                  <a:cxn ang="0">
                    <a:pos x="1754" y="10128"/>
                  </a:cxn>
                  <a:cxn ang="0">
                    <a:pos x="1011" y="11141"/>
                  </a:cxn>
                  <a:cxn ang="0">
                    <a:pos x="441" y="12305"/>
                  </a:cxn>
                  <a:cxn ang="0">
                    <a:pos x="129" y="13497"/>
                  </a:cxn>
                  <a:cxn ang="0">
                    <a:pos x="22" y="14785"/>
                  </a:cxn>
                  <a:cxn ang="0">
                    <a:pos x="54" y="16025"/>
                  </a:cxn>
                  <a:cxn ang="0">
                    <a:pos x="247" y="17123"/>
                  </a:cxn>
                  <a:cxn ang="0">
                    <a:pos x="377" y="17577"/>
                  </a:cxn>
                  <a:cxn ang="0">
                    <a:pos x="516" y="18050"/>
                  </a:cxn>
                  <a:cxn ang="0">
                    <a:pos x="861" y="18741"/>
                  </a:cxn>
                  <a:cxn ang="0">
                    <a:pos x="1646" y="19707"/>
                  </a:cxn>
                  <a:cxn ang="0">
                    <a:pos x="3303" y="19953"/>
                  </a:cxn>
                  <a:cxn ang="0">
                    <a:pos x="8176" y="19943"/>
                  </a:cxn>
                  <a:cxn ang="0">
                    <a:pos x="13814" y="19953"/>
                  </a:cxn>
                  <a:cxn ang="0">
                    <a:pos x="17278" y="19972"/>
                  </a:cxn>
                </a:cxnLst>
                <a:rect l="0" t="0" r="r" b="b"/>
                <a:pathLst>
                  <a:path w="20000" h="20000">
                    <a:moveTo>
                      <a:pt x="17461" y="19991"/>
                    </a:moveTo>
                    <a:lnTo>
                      <a:pt x="18193" y="19319"/>
                    </a:lnTo>
                    <a:lnTo>
                      <a:pt x="18763" y="18628"/>
                    </a:lnTo>
                    <a:lnTo>
                      <a:pt x="19225" y="17937"/>
                    </a:lnTo>
                    <a:lnTo>
                      <a:pt x="19570" y="17208"/>
                    </a:lnTo>
                    <a:lnTo>
                      <a:pt x="19796" y="16488"/>
                    </a:lnTo>
                    <a:lnTo>
                      <a:pt x="19925" y="15779"/>
                    </a:lnTo>
                    <a:lnTo>
                      <a:pt x="19989" y="15088"/>
                    </a:lnTo>
                    <a:lnTo>
                      <a:pt x="19989" y="14406"/>
                    </a:lnTo>
                    <a:lnTo>
                      <a:pt x="19914" y="13772"/>
                    </a:lnTo>
                    <a:lnTo>
                      <a:pt x="19796" y="13166"/>
                    </a:lnTo>
                    <a:lnTo>
                      <a:pt x="19645" y="12608"/>
                    </a:lnTo>
                    <a:lnTo>
                      <a:pt x="19473" y="12097"/>
                    </a:lnTo>
                    <a:lnTo>
                      <a:pt x="19301" y="11680"/>
                    </a:lnTo>
                    <a:lnTo>
                      <a:pt x="19129" y="11311"/>
                    </a:lnTo>
                    <a:lnTo>
                      <a:pt x="18978" y="11036"/>
                    </a:lnTo>
                    <a:lnTo>
                      <a:pt x="18860" y="10857"/>
                    </a:lnTo>
                    <a:lnTo>
                      <a:pt x="18225" y="10043"/>
                    </a:lnTo>
                    <a:lnTo>
                      <a:pt x="17579" y="9248"/>
                    </a:lnTo>
                    <a:lnTo>
                      <a:pt x="16912" y="8471"/>
                    </a:lnTo>
                    <a:lnTo>
                      <a:pt x="16224" y="7705"/>
                    </a:lnTo>
                    <a:lnTo>
                      <a:pt x="15535" y="6929"/>
                    </a:lnTo>
                    <a:lnTo>
                      <a:pt x="14847" y="6181"/>
                    </a:lnTo>
                    <a:lnTo>
                      <a:pt x="14158" y="5442"/>
                    </a:lnTo>
                    <a:lnTo>
                      <a:pt x="13491" y="4733"/>
                    </a:lnTo>
                    <a:lnTo>
                      <a:pt x="12835" y="4042"/>
                    </a:lnTo>
                    <a:lnTo>
                      <a:pt x="12243" y="3370"/>
                    </a:lnTo>
                    <a:lnTo>
                      <a:pt x="11673" y="2745"/>
                    </a:lnTo>
                    <a:lnTo>
                      <a:pt x="11135" y="2139"/>
                    </a:lnTo>
                    <a:lnTo>
                      <a:pt x="10683" y="1562"/>
                    </a:lnTo>
                    <a:lnTo>
                      <a:pt x="10274" y="1041"/>
                    </a:lnTo>
                    <a:lnTo>
                      <a:pt x="9952" y="549"/>
                    </a:lnTo>
                    <a:lnTo>
                      <a:pt x="9704" y="114"/>
                    </a:lnTo>
                    <a:lnTo>
                      <a:pt x="9607" y="0"/>
                    </a:lnTo>
                    <a:lnTo>
                      <a:pt x="9510" y="28"/>
                    </a:lnTo>
                    <a:lnTo>
                      <a:pt x="9424" y="180"/>
                    </a:lnTo>
                    <a:lnTo>
                      <a:pt x="9306" y="435"/>
                    </a:lnTo>
                    <a:lnTo>
                      <a:pt x="9209" y="776"/>
                    </a:lnTo>
                    <a:lnTo>
                      <a:pt x="9112" y="1193"/>
                    </a:lnTo>
                    <a:lnTo>
                      <a:pt x="9037" y="1666"/>
                    </a:lnTo>
                    <a:lnTo>
                      <a:pt x="8940" y="2205"/>
                    </a:lnTo>
                    <a:lnTo>
                      <a:pt x="8865" y="2764"/>
                    </a:lnTo>
                    <a:lnTo>
                      <a:pt x="8811" y="3332"/>
                    </a:lnTo>
                    <a:lnTo>
                      <a:pt x="8747" y="3928"/>
                    </a:lnTo>
                    <a:lnTo>
                      <a:pt x="8693" y="4515"/>
                    </a:lnTo>
                    <a:lnTo>
                      <a:pt x="8671" y="5054"/>
                    </a:lnTo>
                    <a:lnTo>
                      <a:pt x="8661" y="5575"/>
                    </a:lnTo>
                    <a:lnTo>
                      <a:pt x="8661" y="6048"/>
                    </a:lnTo>
                    <a:lnTo>
                      <a:pt x="8693" y="6455"/>
                    </a:lnTo>
                    <a:lnTo>
                      <a:pt x="8736" y="6805"/>
                    </a:lnTo>
                    <a:lnTo>
                      <a:pt x="8790" y="7165"/>
                    </a:lnTo>
                    <a:lnTo>
                      <a:pt x="8865" y="7534"/>
                    </a:lnTo>
                    <a:lnTo>
                      <a:pt x="8962" y="7885"/>
                    </a:lnTo>
                    <a:lnTo>
                      <a:pt x="9080" y="8254"/>
                    </a:lnTo>
                    <a:lnTo>
                      <a:pt x="9209" y="8613"/>
                    </a:lnTo>
                    <a:lnTo>
                      <a:pt x="9338" y="8945"/>
                    </a:lnTo>
                    <a:lnTo>
                      <a:pt x="9478" y="9285"/>
                    </a:lnTo>
                    <a:lnTo>
                      <a:pt x="9629" y="9607"/>
                    </a:lnTo>
                    <a:lnTo>
                      <a:pt x="9769" y="9891"/>
                    </a:lnTo>
                    <a:lnTo>
                      <a:pt x="9919" y="10166"/>
                    </a:lnTo>
                    <a:lnTo>
                      <a:pt x="10048" y="10402"/>
                    </a:lnTo>
                    <a:lnTo>
                      <a:pt x="10188" y="10601"/>
                    </a:lnTo>
                    <a:lnTo>
                      <a:pt x="10296" y="10790"/>
                    </a:lnTo>
                    <a:lnTo>
                      <a:pt x="10414" y="10923"/>
                    </a:lnTo>
                    <a:lnTo>
                      <a:pt x="10511" y="11018"/>
                    </a:lnTo>
                    <a:lnTo>
                      <a:pt x="10683" y="11254"/>
                    </a:lnTo>
                    <a:lnTo>
                      <a:pt x="10834" y="11462"/>
                    </a:lnTo>
                    <a:lnTo>
                      <a:pt x="10931" y="11633"/>
                    </a:lnTo>
                    <a:lnTo>
                      <a:pt x="11006" y="11784"/>
                    </a:lnTo>
                    <a:lnTo>
                      <a:pt x="11049" y="11898"/>
                    </a:lnTo>
                    <a:lnTo>
                      <a:pt x="11049" y="11983"/>
                    </a:lnTo>
                    <a:lnTo>
                      <a:pt x="11027" y="12049"/>
                    </a:lnTo>
                    <a:lnTo>
                      <a:pt x="10984" y="12087"/>
                    </a:lnTo>
                    <a:lnTo>
                      <a:pt x="10931" y="12097"/>
                    </a:lnTo>
                    <a:lnTo>
                      <a:pt x="10855" y="12115"/>
                    </a:lnTo>
                    <a:lnTo>
                      <a:pt x="10758" y="12097"/>
                    </a:lnTo>
                    <a:lnTo>
                      <a:pt x="10683" y="12087"/>
                    </a:lnTo>
                    <a:lnTo>
                      <a:pt x="10586" y="12030"/>
                    </a:lnTo>
                    <a:lnTo>
                      <a:pt x="10490" y="12002"/>
                    </a:lnTo>
                    <a:lnTo>
                      <a:pt x="10393" y="11945"/>
                    </a:lnTo>
                    <a:lnTo>
                      <a:pt x="10317" y="11898"/>
                    </a:lnTo>
                    <a:lnTo>
                      <a:pt x="10188" y="11813"/>
                    </a:lnTo>
                    <a:lnTo>
                      <a:pt x="10070" y="11708"/>
                    </a:lnTo>
                    <a:lnTo>
                      <a:pt x="9919" y="11595"/>
                    </a:lnTo>
                    <a:lnTo>
                      <a:pt x="9779" y="11462"/>
                    </a:lnTo>
                    <a:lnTo>
                      <a:pt x="9607" y="11311"/>
                    </a:lnTo>
                    <a:lnTo>
                      <a:pt x="9457" y="11141"/>
                    </a:lnTo>
                    <a:lnTo>
                      <a:pt x="9285" y="10951"/>
                    </a:lnTo>
                    <a:lnTo>
                      <a:pt x="9134" y="10771"/>
                    </a:lnTo>
                    <a:lnTo>
                      <a:pt x="8962" y="10563"/>
                    </a:lnTo>
                    <a:lnTo>
                      <a:pt x="8811" y="10345"/>
                    </a:lnTo>
                    <a:lnTo>
                      <a:pt x="8661" y="10128"/>
                    </a:lnTo>
                    <a:lnTo>
                      <a:pt x="8521" y="9910"/>
                    </a:lnTo>
                    <a:lnTo>
                      <a:pt x="8392" y="9655"/>
                    </a:lnTo>
                    <a:lnTo>
                      <a:pt x="8273" y="9418"/>
                    </a:lnTo>
                    <a:lnTo>
                      <a:pt x="8176" y="9172"/>
                    </a:lnTo>
                    <a:lnTo>
                      <a:pt x="8101" y="8916"/>
                    </a:lnTo>
                    <a:lnTo>
                      <a:pt x="7886" y="8093"/>
                    </a:lnTo>
                    <a:lnTo>
                      <a:pt x="7757" y="7326"/>
                    </a:lnTo>
                    <a:lnTo>
                      <a:pt x="7660" y="6654"/>
                    </a:lnTo>
                    <a:lnTo>
                      <a:pt x="7606" y="6029"/>
                    </a:lnTo>
                    <a:lnTo>
                      <a:pt x="7585" y="5490"/>
                    </a:lnTo>
                    <a:lnTo>
                      <a:pt x="7606" y="5017"/>
                    </a:lnTo>
                    <a:lnTo>
                      <a:pt x="7628" y="4600"/>
                    </a:lnTo>
                    <a:lnTo>
                      <a:pt x="7682" y="4240"/>
                    </a:lnTo>
                    <a:lnTo>
                      <a:pt x="7714" y="3938"/>
                    </a:lnTo>
                    <a:lnTo>
                      <a:pt x="7757" y="3701"/>
                    </a:lnTo>
                    <a:lnTo>
                      <a:pt x="7800" y="3502"/>
                    </a:lnTo>
                    <a:lnTo>
                      <a:pt x="7800" y="3370"/>
                    </a:lnTo>
                    <a:lnTo>
                      <a:pt x="7778" y="3265"/>
                    </a:lnTo>
                    <a:lnTo>
                      <a:pt x="7735" y="3237"/>
                    </a:lnTo>
                    <a:lnTo>
                      <a:pt x="7639" y="3218"/>
                    </a:lnTo>
                    <a:lnTo>
                      <a:pt x="7509" y="3265"/>
                    </a:lnTo>
                    <a:lnTo>
                      <a:pt x="7380" y="3332"/>
                    </a:lnTo>
                    <a:lnTo>
                      <a:pt x="7208" y="3455"/>
                    </a:lnTo>
                    <a:lnTo>
                      <a:pt x="7015" y="3606"/>
                    </a:lnTo>
                    <a:lnTo>
                      <a:pt x="6821" y="3805"/>
                    </a:lnTo>
                    <a:lnTo>
                      <a:pt x="6595" y="4042"/>
                    </a:lnTo>
                    <a:lnTo>
                      <a:pt x="6358" y="4297"/>
                    </a:lnTo>
                    <a:lnTo>
                      <a:pt x="6111" y="4581"/>
                    </a:lnTo>
                    <a:lnTo>
                      <a:pt x="5885" y="4865"/>
                    </a:lnTo>
                    <a:lnTo>
                      <a:pt x="5637" y="5187"/>
                    </a:lnTo>
                    <a:lnTo>
                      <a:pt x="5422" y="5528"/>
                    </a:lnTo>
                    <a:lnTo>
                      <a:pt x="5196" y="5850"/>
                    </a:lnTo>
                    <a:lnTo>
                      <a:pt x="5003" y="6181"/>
                    </a:lnTo>
                    <a:lnTo>
                      <a:pt x="4831" y="6522"/>
                    </a:lnTo>
                    <a:lnTo>
                      <a:pt x="4701" y="6862"/>
                    </a:lnTo>
                    <a:lnTo>
                      <a:pt x="4583" y="7175"/>
                    </a:lnTo>
                    <a:lnTo>
                      <a:pt x="4529" y="7496"/>
                    </a:lnTo>
                    <a:lnTo>
                      <a:pt x="4379" y="8292"/>
                    </a:lnTo>
                    <a:lnTo>
                      <a:pt x="4260" y="9030"/>
                    </a:lnTo>
                    <a:lnTo>
                      <a:pt x="4207" y="9692"/>
                    </a:lnTo>
                    <a:lnTo>
                      <a:pt x="4185" y="10298"/>
                    </a:lnTo>
                    <a:lnTo>
                      <a:pt x="4185" y="10838"/>
                    </a:lnTo>
                    <a:lnTo>
                      <a:pt x="4239" y="11320"/>
                    </a:lnTo>
                    <a:lnTo>
                      <a:pt x="4303" y="11746"/>
                    </a:lnTo>
                    <a:lnTo>
                      <a:pt x="4389" y="12153"/>
                    </a:lnTo>
                    <a:lnTo>
                      <a:pt x="4508" y="12485"/>
                    </a:lnTo>
                    <a:lnTo>
                      <a:pt x="4648" y="12806"/>
                    </a:lnTo>
                    <a:lnTo>
                      <a:pt x="4777" y="13100"/>
                    </a:lnTo>
                    <a:lnTo>
                      <a:pt x="4927" y="13346"/>
                    </a:lnTo>
                    <a:lnTo>
                      <a:pt x="5078" y="13564"/>
                    </a:lnTo>
                    <a:lnTo>
                      <a:pt x="5239" y="13791"/>
                    </a:lnTo>
                    <a:lnTo>
                      <a:pt x="5368" y="13990"/>
                    </a:lnTo>
                    <a:lnTo>
                      <a:pt x="5519" y="14188"/>
                    </a:lnTo>
                    <a:lnTo>
                      <a:pt x="5562" y="14292"/>
                    </a:lnTo>
                    <a:lnTo>
                      <a:pt x="5541" y="14397"/>
                    </a:lnTo>
                    <a:lnTo>
                      <a:pt x="5487" y="14444"/>
                    </a:lnTo>
                    <a:lnTo>
                      <a:pt x="5390" y="14463"/>
                    </a:lnTo>
                    <a:lnTo>
                      <a:pt x="5250" y="14463"/>
                    </a:lnTo>
                    <a:lnTo>
                      <a:pt x="5100" y="14425"/>
                    </a:lnTo>
                    <a:lnTo>
                      <a:pt x="4906" y="14359"/>
                    </a:lnTo>
                    <a:lnTo>
                      <a:pt x="4701" y="14255"/>
                    </a:lnTo>
                    <a:lnTo>
                      <a:pt x="4486" y="14141"/>
                    </a:lnTo>
                    <a:lnTo>
                      <a:pt x="4282" y="13990"/>
                    </a:lnTo>
                    <a:lnTo>
                      <a:pt x="4067" y="13791"/>
                    </a:lnTo>
                    <a:lnTo>
                      <a:pt x="3873" y="13583"/>
                    </a:lnTo>
                    <a:lnTo>
                      <a:pt x="3690" y="13327"/>
                    </a:lnTo>
                    <a:lnTo>
                      <a:pt x="3540" y="13062"/>
                    </a:lnTo>
                    <a:lnTo>
                      <a:pt x="3400" y="12740"/>
                    </a:lnTo>
                    <a:lnTo>
                      <a:pt x="3324" y="12418"/>
                    </a:lnTo>
                    <a:lnTo>
                      <a:pt x="3206" y="11860"/>
                    </a:lnTo>
                    <a:lnTo>
                      <a:pt x="3131" y="11377"/>
                    </a:lnTo>
                    <a:lnTo>
                      <a:pt x="3098" y="10951"/>
                    </a:lnTo>
                    <a:lnTo>
                      <a:pt x="3055" y="10601"/>
                    </a:lnTo>
                    <a:lnTo>
                      <a:pt x="3055" y="10279"/>
                    </a:lnTo>
                    <a:lnTo>
                      <a:pt x="3055" y="10024"/>
                    </a:lnTo>
                    <a:lnTo>
                      <a:pt x="3077" y="9825"/>
                    </a:lnTo>
                    <a:lnTo>
                      <a:pt x="3098" y="9655"/>
                    </a:lnTo>
                    <a:lnTo>
                      <a:pt x="3109" y="9541"/>
                    </a:lnTo>
                    <a:lnTo>
                      <a:pt x="3109" y="9437"/>
                    </a:lnTo>
                    <a:lnTo>
                      <a:pt x="3131" y="9371"/>
                    </a:lnTo>
                    <a:lnTo>
                      <a:pt x="3131" y="9323"/>
                    </a:lnTo>
                    <a:lnTo>
                      <a:pt x="3109" y="9285"/>
                    </a:lnTo>
                    <a:lnTo>
                      <a:pt x="3077" y="9266"/>
                    </a:lnTo>
                    <a:lnTo>
                      <a:pt x="3002" y="9266"/>
                    </a:lnTo>
                    <a:lnTo>
                      <a:pt x="2926" y="9266"/>
                    </a:lnTo>
                    <a:lnTo>
                      <a:pt x="2786" y="9285"/>
                    </a:lnTo>
                    <a:lnTo>
                      <a:pt x="2636" y="9333"/>
                    </a:lnTo>
                    <a:lnTo>
                      <a:pt x="2485" y="9437"/>
                    </a:lnTo>
                    <a:lnTo>
                      <a:pt x="2313" y="9550"/>
                    </a:lnTo>
                    <a:lnTo>
                      <a:pt x="2119" y="9721"/>
                    </a:lnTo>
                    <a:lnTo>
                      <a:pt x="1947" y="9910"/>
                    </a:lnTo>
                    <a:lnTo>
                      <a:pt x="1754" y="10128"/>
                    </a:lnTo>
                    <a:lnTo>
                      <a:pt x="1571" y="10345"/>
                    </a:lnTo>
                    <a:lnTo>
                      <a:pt x="1377" y="10601"/>
                    </a:lnTo>
                    <a:lnTo>
                      <a:pt x="1183" y="10866"/>
                    </a:lnTo>
                    <a:lnTo>
                      <a:pt x="1011" y="11141"/>
                    </a:lnTo>
                    <a:lnTo>
                      <a:pt x="839" y="11425"/>
                    </a:lnTo>
                    <a:lnTo>
                      <a:pt x="689" y="11727"/>
                    </a:lnTo>
                    <a:lnTo>
                      <a:pt x="549" y="12021"/>
                    </a:lnTo>
                    <a:lnTo>
                      <a:pt x="441" y="12305"/>
                    </a:lnTo>
                    <a:lnTo>
                      <a:pt x="344" y="12608"/>
                    </a:lnTo>
                    <a:lnTo>
                      <a:pt x="247" y="12892"/>
                    </a:lnTo>
                    <a:lnTo>
                      <a:pt x="194" y="13176"/>
                    </a:lnTo>
                    <a:lnTo>
                      <a:pt x="129" y="13497"/>
                    </a:lnTo>
                    <a:lnTo>
                      <a:pt x="97" y="13800"/>
                    </a:lnTo>
                    <a:lnTo>
                      <a:pt x="54" y="14122"/>
                    </a:lnTo>
                    <a:lnTo>
                      <a:pt x="22" y="14444"/>
                    </a:lnTo>
                    <a:lnTo>
                      <a:pt x="22" y="14785"/>
                    </a:lnTo>
                    <a:lnTo>
                      <a:pt x="0" y="15097"/>
                    </a:lnTo>
                    <a:lnTo>
                      <a:pt x="22" y="15409"/>
                    </a:lnTo>
                    <a:lnTo>
                      <a:pt x="22" y="15722"/>
                    </a:lnTo>
                    <a:lnTo>
                      <a:pt x="54" y="16025"/>
                    </a:lnTo>
                    <a:lnTo>
                      <a:pt x="97" y="16318"/>
                    </a:lnTo>
                    <a:lnTo>
                      <a:pt x="129" y="16602"/>
                    </a:lnTo>
                    <a:lnTo>
                      <a:pt x="194" y="16867"/>
                    </a:lnTo>
                    <a:lnTo>
                      <a:pt x="247" y="17123"/>
                    </a:lnTo>
                    <a:lnTo>
                      <a:pt x="344" y="17359"/>
                    </a:lnTo>
                    <a:lnTo>
                      <a:pt x="344" y="17407"/>
                    </a:lnTo>
                    <a:lnTo>
                      <a:pt x="366" y="17492"/>
                    </a:lnTo>
                    <a:lnTo>
                      <a:pt x="377" y="17577"/>
                    </a:lnTo>
                    <a:lnTo>
                      <a:pt x="398" y="17681"/>
                    </a:lnTo>
                    <a:lnTo>
                      <a:pt x="420" y="17795"/>
                    </a:lnTo>
                    <a:lnTo>
                      <a:pt x="463" y="17918"/>
                    </a:lnTo>
                    <a:lnTo>
                      <a:pt x="516" y="18050"/>
                    </a:lnTo>
                    <a:lnTo>
                      <a:pt x="570" y="18202"/>
                    </a:lnTo>
                    <a:lnTo>
                      <a:pt x="646" y="18372"/>
                    </a:lnTo>
                    <a:lnTo>
                      <a:pt x="742" y="18561"/>
                    </a:lnTo>
                    <a:lnTo>
                      <a:pt x="861" y="18741"/>
                    </a:lnTo>
                    <a:lnTo>
                      <a:pt x="1011" y="18959"/>
                    </a:lnTo>
                    <a:lnTo>
                      <a:pt x="1183" y="19195"/>
                    </a:lnTo>
                    <a:lnTo>
                      <a:pt x="1399" y="19432"/>
                    </a:lnTo>
                    <a:lnTo>
                      <a:pt x="1646" y="19707"/>
                    </a:lnTo>
                    <a:lnTo>
                      <a:pt x="1926" y="19991"/>
                    </a:lnTo>
                    <a:lnTo>
                      <a:pt x="2066" y="19972"/>
                    </a:lnTo>
                    <a:lnTo>
                      <a:pt x="2539" y="19953"/>
                    </a:lnTo>
                    <a:lnTo>
                      <a:pt x="3303" y="19953"/>
                    </a:lnTo>
                    <a:lnTo>
                      <a:pt x="4282" y="19943"/>
                    </a:lnTo>
                    <a:lnTo>
                      <a:pt x="5465" y="19943"/>
                    </a:lnTo>
                    <a:lnTo>
                      <a:pt x="6767" y="19943"/>
                    </a:lnTo>
                    <a:lnTo>
                      <a:pt x="8176" y="19943"/>
                    </a:lnTo>
                    <a:lnTo>
                      <a:pt x="9629" y="19953"/>
                    </a:lnTo>
                    <a:lnTo>
                      <a:pt x="11081" y="19953"/>
                    </a:lnTo>
                    <a:lnTo>
                      <a:pt x="12491" y="19953"/>
                    </a:lnTo>
                    <a:lnTo>
                      <a:pt x="13814" y="19953"/>
                    </a:lnTo>
                    <a:lnTo>
                      <a:pt x="14997" y="19972"/>
                    </a:lnTo>
                    <a:lnTo>
                      <a:pt x="16009" y="19972"/>
                    </a:lnTo>
                    <a:lnTo>
                      <a:pt x="16772" y="19972"/>
                    </a:lnTo>
                    <a:lnTo>
                      <a:pt x="17278" y="19972"/>
                    </a:lnTo>
                    <a:lnTo>
                      <a:pt x="17461" y="19991"/>
                    </a:lnTo>
                    <a:close/>
                  </a:path>
                </a:pathLst>
              </a:custGeom>
              <a:solidFill>
                <a:srgbClr val="FF0000"/>
              </a:solidFill>
              <a:ln w="0" cap="flat">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sp>
            <p:nvSpPr>
              <p:cNvPr id="15366" name="Freeform 6"/>
              <p:cNvSpPr>
                <a:spLocks/>
              </p:cNvSpPr>
              <p:nvPr/>
            </p:nvSpPr>
            <p:spPr bwMode="auto">
              <a:xfrm>
                <a:off x="1925" y="19982"/>
                <a:ext cx="15537" cy="9"/>
              </a:xfrm>
              <a:custGeom>
                <a:avLst/>
                <a:gdLst/>
                <a:ahLst/>
                <a:cxnLst>
                  <a:cxn ang="0">
                    <a:pos x="0" y="0"/>
                  </a:cxn>
                  <a:cxn ang="0">
                    <a:pos x="19986" y="0"/>
                  </a:cxn>
                  <a:cxn ang="0">
                    <a:pos x="0" y="0"/>
                  </a:cxn>
                </a:cxnLst>
                <a:rect l="0" t="0" r="r" b="b"/>
                <a:pathLst>
                  <a:path w="20000" h="20000">
                    <a:moveTo>
                      <a:pt x="0" y="0"/>
                    </a:moveTo>
                    <a:lnTo>
                      <a:pt x="19986" y="0"/>
                    </a:lnTo>
                    <a:lnTo>
                      <a:pt x="0" y="0"/>
                    </a:lnTo>
                    <a:close/>
                  </a:path>
                </a:pathLst>
              </a:custGeom>
              <a:solidFill>
                <a:srgbClr val="FF0000"/>
              </a:solidFill>
              <a:ln w="0" cap="flat">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grpSp>
        <p:sp>
          <p:nvSpPr>
            <p:cNvPr id="15367" name="Freeform 7"/>
            <p:cNvSpPr>
              <a:spLocks/>
            </p:cNvSpPr>
            <p:nvPr/>
          </p:nvSpPr>
          <p:spPr bwMode="auto">
            <a:xfrm>
              <a:off x="5005" y="6617"/>
              <a:ext cx="1891" cy="336"/>
            </a:xfrm>
            <a:custGeom>
              <a:avLst/>
              <a:gdLst/>
              <a:ahLst/>
              <a:cxnLst>
                <a:cxn ang="0">
                  <a:pos x="19217" y="119"/>
                </a:cxn>
                <a:cxn ang="0">
                  <a:pos x="19344" y="952"/>
                </a:cxn>
                <a:cxn ang="0">
                  <a:pos x="19482" y="1905"/>
                </a:cxn>
                <a:cxn ang="0">
                  <a:pos x="19609" y="2857"/>
                </a:cxn>
                <a:cxn ang="0">
                  <a:pos x="19725" y="4048"/>
                </a:cxn>
                <a:cxn ang="0">
                  <a:pos x="19820" y="5179"/>
                </a:cxn>
                <a:cxn ang="0">
                  <a:pos x="19894" y="6369"/>
                </a:cxn>
                <a:cxn ang="0">
                  <a:pos x="19947" y="7619"/>
                </a:cxn>
                <a:cxn ang="0">
                  <a:pos x="19989" y="8929"/>
                </a:cxn>
                <a:cxn ang="0">
                  <a:pos x="19968" y="10060"/>
                </a:cxn>
                <a:cxn ang="0">
                  <a:pos x="19947" y="11369"/>
                </a:cxn>
                <a:cxn ang="0">
                  <a:pos x="19926" y="12619"/>
                </a:cxn>
                <a:cxn ang="0">
                  <a:pos x="19873" y="13988"/>
                </a:cxn>
                <a:cxn ang="0">
                  <a:pos x="19778" y="15357"/>
                </a:cxn>
                <a:cxn ang="0">
                  <a:pos x="19651" y="16726"/>
                </a:cxn>
                <a:cxn ang="0">
                  <a:pos x="19461" y="18333"/>
                </a:cxn>
                <a:cxn ang="0">
                  <a:pos x="19217" y="19940"/>
                </a:cxn>
                <a:cxn ang="0">
                  <a:pos x="719" y="19524"/>
                </a:cxn>
                <a:cxn ang="0">
                  <a:pos x="561" y="18571"/>
                </a:cxn>
                <a:cxn ang="0">
                  <a:pos x="434" y="17619"/>
                </a:cxn>
                <a:cxn ang="0">
                  <a:pos x="317" y="16429"/>
                </a:cxn>
                <a:cxn ang="0">
                  <a:pos x="212" y="15357"/>
                </a:cxn>
                <a:cxn ang="0">
                  <a:pos x="116" y="14107"/>
                </a:cxn>
                <a:cxn ang="0">
                  <a:pos x="42" y="12917"/>
                </a:cxn>
                <a:cxn ang="0">
                  <a:pos x="0" y="11667"/>
                </a:cxn>
                <a:cxn ang="0">
                  <a:pos x="0" y="10476"/>
                </a:cxn>
                <a:cxn ang="0">
                  <a:pos x="21" y="9226"/>
                </a:cxn>
                <a:cxn ang="0">
                  <a:pos x="42" y="7976"/>
                </a:cxn>
                <a:cxn ang="0">
                  <a:pos x="74" y="6548"/>
                </a:cxn>
                <a:cxn ang="0">
                  <a:pos x="148" y="5298"/>
                </a:cxn>
                <a:cxn ang="0">
                  <a:pos x="264" y="3810"/>
                </a:cxn>
                <a:cxn ang="0">
                  <a:pos x="434" y="2321"/>
                </a:cxn>
                <a:cxn ang="0">
                  <a:pos x="635" y="714"/>
                </a:cxn>
                <a:cxn ang="0">
                  <a:pos x="793" y="119"/>
                </a:cxn>
              </a:cxnLst>
              <a:rect l="0" t="0" r="r" b="b"/>
              <a:pathLst>
                <a:path w="20000" h="20000">
                  <a:moveTo>
                    <a:pt x="793" y="119"/>
                  </a:moveTo>
                  <a:lnTo>
                    <a:pt x="19217" y="119"/>
                  </a:lnTo>
                  <a:lnTo>
                    <a:pt x="19270" y="417"/>
                  </a:lnTo>
                  <a:lnTo>
                    <a:pt x="19344" y="952"/>
                  </a:lnTo>
                  <a:lnTo>
                    <a:pt x="19429" y="1369"/>
                  </a:lnTo>
                  <a:lnTo>
                    <a:pt x="19482" y="1905"/>
                  </a:lnTo>
                  <a:lnTo>
                    <a:pt x="19556" y="2321"/>
                  </a:lnTo>
                  <a:lnTo>
                    <a:pt x="19609" y="2857"/>
                  </a:lnTo>
                  <a:lnTo>
                    <a:pt x="19672" y="3512"/>
                  </a:lnTo>
                  <a:lnTo>
                    <a:pt x="19725" y="4048"/>
                  </a:lnTo>
                  <a:lnTo>
                    <a:pt x="19778" y="4583"/>
                  </a:lnTo>
                  <a:lnTo>
                    <a:pt x="19820" y="5179"/>
                  </a:lnTo>
                  <a:lnTo>
                    <a:pt x="19873" y="5833"/>
                  </a:lnTo>
                  <a:lnTo>
                    <a:pt x="19894" y="6369"/>
                  </a:lnTo>
                  <a:lnTo>
                    <a:pt x="19926" y="7024"/>
                  </a:lnTo>
                  <a:lnTo>
                    <a:pt x="19947" y="7619"/>
                  </a:lnTo>
                  <a:lnTo>
                    <a:pt x="19968" y="8274"/>
                  </a:lnTo>
                  <a:lnTo>
                    <a:pt x="19989" y="8929"/>
                  </a:lnTo>
                  <a:lnTo>
                    <a:pt x="19968" y="9464"/>
                  </a:lnTo>
                  <a:lnTo>
                    <a:pt x="19968" y="10060"/>
                  </a:lnTo>
                  <a:lnTo>
                    <a:pt x="19968" y="10714"/>
                  </a:lnTo>
                  <a:lnTo>
                    <a:pt x="19947" y="11369"/>
                  </a:lnTo>
                  <a:lnTo>
                    <a:pt x="19947" y="11964"/>
                  </a:lnTo>
                  <a:lnTo>
                    <a:pt x="19926" y="12619"/>
                  </a:lnTo>
                  <a:lnTo>
                    <a:pt x="19894" y="13274"/>
                  </a:lnTo>
                  <a:lnTo>
                    <a:pt x="19873" y="13988"/>
                  </a:lnTo>
                  <a:lnTo>
                    <a:pt x="19820" y="14643"/>
                  </a:lnTo>
                  <a:lnTo>
                    <a:pt x="19778" y="15357"/>
                  </a:lnTo>
                  <a:lnTo>
                    <a:pt x="19725" y="16012"/>
                  </a:lnTo>
                  <a:lnTo>
                    <a:pt x="19651" y="16726"/>
                  </a:lnTo>
                  <a:lnTo>
                    <a:pt x="19556" y="17500"/>
                  </a:lnTo>
                  <a:lnTo>
                    <a:pt x="19461" y="18333"/>
                  </a:lnTo>
                  <a:lnTo>
                    <a:pt x="19344" y="19107"/>
                  </a:lnTo>
                  <a:lnTo>
                    <a:pt x="19217" y="19940"/>
                  </a:lnTo>
                  <a:lnTo>
                    <a:pt x="793" y="19940"/>
                  </a:lnTo>
                  <a:lnTo>
                    <a:pt x="719" y="19524"/>
                  </a:lnTo>
                  <a:lnTo>
                    <a:pt x="635" y="18988"/>
                  </a:lnTo>
                  <a:lnTo>
                    <a:pt x="561" y="18571"/>
                  </a:lnTo>
                  <a:lnTo>
                    <a:pt x="508" y="18036"/>
                  </a:lnTo>
                  <a:lnTo>
                    <a:pt x="434" y="17619"/>
                  </a:lnTo>
                  <a:lnTo>
                    <a:pt x="381" y="17083"/>
                  </a:lnTo>
                  <a:lnTo>
                    <a:pt x="317" y="16429"/>
                  </a:lnTo>
                  <a:lnTo>
                    <a:pt x="264" y="15893"/>
                  </a:lnTo>
                  <a:lnTo>
                    <a:pt x="212" y="15357"/>
                  </a:lnTo>
                  <a:lnTo>
                    <a:pt x="148" y="14762"/>
                  </a:lnTo>
                  <a:lnTo>
                    <a:pt x="116" y="14107"/>
                  </a:lnTo>
                  <a:lnTo>
                    <a:pt x="74" y="13571"/>
                  </a:lnTo>
                  <a:lnTo>
                    <a:pt x="42" y="12917"/>
                  </a:lnTo>
                  <a:lnTo>
                    <a:pt x="21" y="12321"/>
                  </a:lnTo>
                  <a:lnTo>
                    <a:pt x="0" y="11667"/>
                  </a:lnTo>
                  <a:lnTo>
                    <a:pt x="0" y="11131"/>
                  </a:lnTo>
                  <a:lnTo>
                    <a:pt x="0" y="10476"/>
                  </a:lnTo>
                  <a:lnTo>
                    <a:pt x="0" y="9881"/>
                  </a:lnTo>
                  <a:lnTo>
                    <a:pt x="21" y="9226"/>
                  </a:lnTo>
                  <a:lnTo>
                    <a:pt x="21" y="8571"/>
                  </a:lnTo>
                  <a:lnTo>
                    <a:pt x="42" y="7976"/>
                  </a:lnTo>
                  <a:lnTo>
                    <a:pt x="53" y="7321"/>
                  </a:lnTo>
                  <a:lnTo>
                    <a:pt x="74" y="6548"/>
                  </a:lnTo>
                  <a:lnTo>
                    <a:pt x="116" y="5952"/>
                  </a:lnTo>
                  <a:lnTo>
                    <a:pt x="148" y="5298"/>
                  </a:lnTo>
                  <a:lnTo>
                    <a:pt x="212" y="4583"/>
                  </a:lnTo>
                  <a:lnTo>
                    <a:pt x="264" y="3810"/>
                  </a:lnTo>
                  <a:lnTo>
                    <a:pt x="338" y="3095"/>
                  </a:lnTo>
                  <a:lnTo>
                    <a:pt x="434" y="2321"/>
                  </a:lnTo>
                  <a:lnTo>
                    <a:pt x="529" y="1607"/>
                  </a:lnTo>
                  <a:lnTo>
                    <a:pt x="635" y="714"/>
                  </a:lnTo>
                  <a:lnTo>
                    <a:pt x="793" y="0"/>
                  </a:lnTo>
                  <a:lnTo>
                    <a:pt x="793" y="119"/>
                  </a:lnTo>
                  <a:close/>
                </a:path>
              </a:pathLst>
            </a:custGeom>
            <a:solidFill>
              <a:srgbClr val="0000FF"/>
            </a:solidFill>
            <a:ln w="0" cap="flat">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grpSp>
          <p:nvGrpSpPr>
            <p:cNvPr id="15368" name="Group 8"/>
            <p:cNvGrpSpPr>
              <a:grpSpLocks/>
            </p:cNvGrpSpPr>
            <p:nvPr/>
          </p:nvGrpSpPr>
          <p:grpSpPr bwMode="auto">
            <a:xfrm>
              <a:off x="5320" y="7103"/>
              <a:ext cx="1260" cy="1134"/>
              <a:chOff x="-4" y="5"/>
              <a:chExt cx="19991" cy="19977"/>
            </a:xfrm>
          </p:grpSpPr>
          <p:sp>
            <p:nvSpPr>
              <p:cNvPr id="15369" name="Freeform 9"/>
              <p:cNvSpPr>
                <a:spLocks/>
              </p:cNvSpPr>
              <p:nvPr/>
            </p:nvSpPr>
            <p:spPr bwMode="auto">
              <a:xfrm>
                <a:off x="9389" y="17639"/>
                <a:ext cx="1301" cy="2343"/>
              </a:xfrm>
              <a:custGeom>
                <a:avLst/>
                <a:gdLst/>
                <a:ahLst/>
                <a:cxnLst>
                  <a:cxn ang="0">
                    <a:pos x="19756" y="9925"/>
                  </a:cxn>
                  <a:cxn ang="0">
                    <a:pos x="19512" y="12331"/>
                  </a:cxn>
                  <a:cxn ang="0">
                    <a:pos x="18537" y="14436"/>
                  </a:cxn>
                  <a:cxn ang="0">
                    <a:pos x="17317" y="16391"/>
                  </a:cxn>
                  <a:cxn ang="0">
                    <a:pos x="15610" y="18045"/>
                  </a:cxn>
                  <a:cxn ang="0">
                    <a:pos x="13659" y="19098"/>
                  </a:cxn>
                  <a:cxn ang="0">
                    <a:pos x="11707" y="19850"/>
                  </a:cxn>
                  <a:cxn ang="0">
                    <a:pos x="9024" y="19850"/>
                  </a:cxn>
                  <a:cxn ang="0">
                    <a:pos x="6829" y="19549"/>
                  </a:cxn>
                  <a:cxn ang="0">
                    <a:pos x="4634" y="18496"/>
                  </a:cxn>
                  <a:cxn ang="0">
                    <a:pos x="2927" y="17143"/>
                  </a:cxn>
                  <a:cxn ang="0">
                    <a:pos x="1220" y="15639"/>
                  </a:cxn>
                  <a:cxn ang="0">
                    <a:pos x="244" y="13383"/>
                  </a:cxn>
                  <a:cxn ang="0">
                    <a:pos x="0" y="11278"/>
                  </a:cxn>
                  <a:cxn ang="0">
                    <a:pos x="0" y="8872"/>
                  </a:cxn>
                  <a:cxn ang="0">
                    <a:pos x="244" y="6767"/>
                  </a:cxn>
                  <a:cxn ang="0">
                    <a:pos x="1220" y="4662"/>
                  </a:cxn>
                  <a:cxn ang="0">
                    <a:pos x="2927" y="2707"/>
                  </a:cxn>
                  <a:cxn ang="0">
                    <a:pos x="4634" y="1353"/>
                  </a:cxn>
                  <a:cxn ang="0">
                    <a:pos x="6829" y="602"/>
                  </a:cxn>
                  <a:cxn ang="0">
                    <a:pos x="9024" y="0"/>
                  </a:cxn>
                  <a:cxn ang="0">
                    <a:pos x="11707" y="301"/>
                  </a:cxn>
                  <a:cxn ang="0">
                    <a:pos x="13659" y="902"/>
                  </a:cxn>
                  <a:cxn ang="0">
                    <a:pos x="15610" y="2105"/>
                  </a:cxn>
                  <a:cxn ang="0">
                    <a:pos x="17317" y="3459"/>
                  </a:cxn>
                  <a:cxn ang="0">
                    <a:pos x="18537" y="5714"/>
                  </a:cxn>
                  <a:cxn ang="0">
                    <a:pos x="19512" y="7820"/>
                  </a:cxn>
                  <a:cxn ang="0">
                    <a:pos x="19756" y="9925"/>
                  </a:cxn>
                </a:cxnLst>
                <a:rect l="0" t="0" r="r" b="b"/>
                <a:pathLst>
                  <a:path w="20000" h="20000">
                    <a:moveTo>
                      <a:pt x="19756" y="9925"/>
                    </a:moveTo>
                    <a:lnTo>
                      <a:pt x="19512" y="12331"/>
                    </a:lnTo>
                    <a:lnTo>
                      <a:pt x="18537" y="14436"/>
                    </a:lnTo>
                    <a:lnTo>
                      <a:pt x="17317" y="16391"/>
                    </a:lnTo>
                    <a:lnTo>
                      <a:pt x="15610" y="18045"/>
                    </a:lnTo>
                    <a:lnTo>
                      <a:pt x="13659" y="19098"/>
                    </a:lnTo>
                    <a:lnTo>
                      <a:pt x="11707" y="19850"/>
                    </a:lnTo>
                    <a:lnTo>
                      <a:pt x="9024" y="19850"/>
                    </a:lnTo>
                    <a:lnTo>
                      <a:pt x="6829" y="19549"/>
                    </a:lnTo>
                    <a:lnTo>
                      <a:pt x="4634" y="18496"/>
                    </a:lnTo>
                    <a:lnTo>
                      <a:pt x="2927" y="17143"/>
                    </a:lnTo>
                    <a:lnTo>
                      <a:pt x="1220" y="15639"/>
                    </a:lnTo>
                    <a:lnTo>
                      <a:pt x="244" y="13383"/>
                    </a:lnTo>
                    <a:lnTo>
                      <a:pt x="0" y="11278"/>
                    </a:lnTo>
                    <a:lnTo>
                      <a:pt x="0" y="8872"/>
                    </a:lnTo>
                    <a:lnTo>
                      <a:pt x="244" y="6767"/>
                    </a:lnTo>
                    <a:lnTo>
                      <a:pt x="1220" y="4662"/>
                    </a:lnTo>
                    <a:lnTo>
                      <a:pt x="2927" y="2707"/>
                    </a:lnTo>
                    <a:lnTo>
                      <a:pt x="4634" y="1353"/>
                    </a:lnTo>
                    <a:lnTo>
                      <a:pt x="6829" y="602"/>
                    </a:lnTo>
                    <a:lnTo>
                      <a:pt x="9024" y="0"/>
                    </a:lnTo>
                    <a:lnTo>
                      <a:pt x="11707" y="301"/>
                    </a:lnTo>
                    <a:lnTo>
                      <a:pt x="13659" y="902"/>
                    </a:lnTo>
                    <a:lnTo>
                      <a:pt x="15610" y="2105"/>
                    </a:lnTo>
                    <a:lnTo>
                      <a:pt x="17317" y="3459"/>
                    </a:lnTo>
                    <a:lnTo>
                      <a:pt x="18537" y="5714"/>
                    </a:lnTo>
                    <a:lnTo>
                      <a:pt x="19512" y="7820"/>
                    </a:lnTo>
                    <a:lnTo>
                      <a:pt x="19756" y="9925"/>
                    </a:lnTo>
                    <a:close/>
                  </a:path>
                </a:pathLst>
              </a:custGeom>
              <a:solidFill>
                <a:srgbClr val="0000FF"/>
              </a:solidFill>
              <a:ln w="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sp>
            <p:nvSpPr>
              <p:cNvPr id="15370" name="Freeform 10"/>
              <p:cNvSpPr>
                <a:spLocks/>
              </p:cNvSpPr>
              <p:nvPr/>
            </p:nvSpPr>
            <p:spPr bwMode="auto">
              <a:xfrm>
                <a:off x="-4" y="5"/>
                <a:ext cx="19991" cy="19942"/>
              </a:xfrm>
              <a:custGeom>
                <a:avLst/>
                <a:gdLst/>
                <a:ahLst/>
                <a:cxnLst>
                  <a:cxn ang="0">
                    <a:pos x="10460" y="19700"/>
                  </a:cxn>
                  <a:cxn ang="0">
                    <a:pos x="10159" y="19947"/>
                  </a:cxn>
                  <a:cxn ang="0">
                    <a:pos x="9810" y="19947"/>
                  </a:cxn>
                  <a:cxn ang="0">
                    <a:pos x="9476" y="19541"/>
                  </a:cxn>
                  <a:cxn ang="0">
                    <a:pos x="8937" y="17915"/>
                  </a:cxn>
                  <a:cxn ang="0">
                    <a:pos x="8571" y="16466"/>
                  </a:cxn>
                  <a:cxn ang="0">
                    <a:pos x="8238" y="15336"/>
                  </a:cxn>
                  <a:cxn ang="0">
                    <a:pos x="7778" y="14099"/>
                  </a:cxn>
                  <a:cxn ang="0">
                    <a:pos x="7254" y="12880"/>
                  </a:cxn>
                  <a:cxn ang="0">
                    <a:pos x="6635" y="11678"/>
                  </a:cxn>
                  <a:cxn ang="0">
                    <a:pos x="5952" y="10512"/>
                  </a:cxn>
                  <a:cxn ang="0">
                    <a:pos x="5190" y="9417"/>
                  </a:cxn>
                  <a:cxn ang="0">
                    <a:pos x="4397" y="8445"/>
                  </a:cxn>
                  <a:cxn ang="0">
                    <a:pos x="3746" y="7686"/>
                  </a:cxn>
                  <a:cxn ang="0">
                    <a:pos x="3079" y="6961"/>
                  </a:cxn>
                  <a:cxn ang="0">
                    <a:pos x="2286" y="6113"/>
                  </a:cxn>
                  <a:cxn ang="0">
                    <a:pos x="1556" y="5318"/>
                  </a:cxn>
                  <a:cxn ang="0">
                    <a:pos x="905" y="4594"/>
                  </a:cxn>
                  <a:cxn ang="0">
                    <a:pos x="349" y="3710"/>
                  </a:cxn>
                  <a:cxn ang="0">
                    <a:pos x="32" y="2580"/>
                  </a:cxn>
                  <a:cxn ang="0">
                    <a:pos x="32" y="1802"/>
                  </a:cxn>
                  <a:cxn ang="0">
                    <a:pos x="175" y="1166"/>
                  </a:cxn>
                  <a:cxn ang="0">
                    <a:pos x="460" y="565"/>
                  </a:cxn>
                  <a:cxn ang="0">
                    <a:pos x="984" y="106"/>
                  </a:cxn>
                  <a:cxn ang="0">
                    <a:pos x="18841" y="0"/>
                  </a:cxn>
                  <a:cxn ang="0">
                    <a:pos x="19397" y="442"/>
                  </a:cxn>
                  <a:cxn ang="0">
                    <a:pos x="19730" y="1007"/>
                  </a:cxn>
                  <a:cxn ang="0">
                    <a:pos x="19905" y="1643"/>
                  </a:cxn>
                  <a:cxn ang="0">
                    <a:pos x="19984" y="2279"/>
                  </a:cxn>
                  <a:cxn ang="0">
                    <a:pos x="19730" y="3463"/>
                  </a:cxn>
                  <a:cxn ang="0">
                    <a:pos x="19222" y="4417"/>
                  </a:cxn>
                  <a:cxn ang="0">
                    <a:pos x="18587" y="5141"/>
                  </a:cxn>
                  <a:cxn ang="0">
                    <a:pos x="17968" y="5883"/>
                  </a:cxn>
                  <a:cxn ang="0">
                    <a:pos x="17111" y="6767"/>
                  </a:cxn>
                  <a:cxn ang="0">
                    <a:pos x="16413" y="7491"/>
                  </a:cxn>
                  <a:cxn ang="0">
                    <a:pos x="15730" y="8251"/>
                  </a:cxn>
                  <a:cxn ang="0">
                    <a:pos x="15032" y="9170"/>
                  </a:cxn>
                  <a:cxn ang="0">
                    <a:pos x="14206" y="10230"/>
                  </a:cxn>
                  <a:cxn ang="0">
                    <a:pos x="13508" y="11396"/>
                  </a:cxn>
                  <a:cxn ang="0">
                    <a:pos x="12889" y="12562"/>
                  </a:cxn>
                  <a:cxn ang="0">
                    <a:pos x="12381" y="13763"/>
                  </a:cxn>
                  <a:cxn ang="0">
                    <a:pos x="11873" y="15053"/>
                  </a:cxn>
                  <a:cxn ang="0">
                    <a:pos x="11540" y="16184"/>
                  </a:cxn>
                  <a:cxn ang="0">
                    <a:pos x="11175" y="17509"/>
                  </a:cxn>
                  <a:cxn ang="0">
                    <a:pos x="10635" y="19382"/>
                  </a:cxn>
                  <a:cxn ang="0">
                    <a:pos x="10286" y="19894"/>
                  </a:cxn>
                  <a:cxn ang="0">
                    <a:pos x="9921" y="19982"/>
                  </a:cxn>
                  <a:cxn ang="0">
                    <a:pos x="9619" y="19770"/>
                  </a:cxn>
                  <a:cxn ang="0">
                    <a:pos x="9444" y="19382"/>
                  </a:cxn>
                </a:cxnLst>
                <a:rect l="0" t="0" r="r" b="b"/>
                <a:pathLst>
                  <a:path w="20000" h="20000">
                    <a:moveTo>
                      <a:pt x="10603" y="19382"/>
                    </a:moveTo>
                    <a:lnTo>
                      <a:pt x="10540" y="19488"/>
                    </a:lnTo>
                    <a:lnTo>
                      <a:pt x="10524" y="19611"/>
                    </a:lnTo>
                    <a:lnTo>
                      <a:pt x="10460" y="19700"/>
                    </a:lnTo>
                    <a:lnTo>
                      <a:pt x="10381" y="19770"/>
                    </a:lnTo>
                    <a:lnTo>
                      <a:pt x="10317" y="19859"/>
                    </a:lnTo>
                    <a:lnTo>
                      <a:pt x="10238" y="19929"/>
                    </a:lnTo>
                    <a:lnTo>
                      <a:pt x="10159" y="19947"/>
                    </a:lnTo>
                    <a:lnTo>
                      <a:pt x="10063" y="19982"/>
                    </a:lnTo>
                    <a:lnTo>
                      <a:pt x="9984" y="19982"/>
                    </a:lnTo>
                    <a:lnTo>
                      <a:pt x="9905" y="19982"/>
                    </a:lnTo>
                    <a:lnTo>
                      <a:pt x="9810" y="19947"/>
                    </a:lnTo>
                    <a:lnTo>
                      <a:pt x="9730" y="19894"/>
                    </a:lnTo>
                    <a:lnTo>
                      <a:pt x="9651" y="19806"/>
                    </a:lnTo>
                    <a:lnTo>
                      <a:pt x="9556" y="19700"/>
                    </a:lnTo>
                    <a:lnTo>
                      <a:pt x="9476" y="19541"/>
                    </a:lnTo>
                    <a:lnTo>
                      <a:pt x="9413" y="19382"/>
                    </a:lnTo>
                    <a:lnTo>
                      <a:pt x="9222" y="18816"/>
                    </a:lnTo>
                    <a:lnTo>
                      <a:pt x="9079" y="18357"/>
                    </a:lnTo>
                    <a:lnTo>
                      <a:pt x="8937" y="17915"/>
                    </a:lnTo>
                    <a:lnTo>
                      <a:pt x="8825" y="17509"/>
                    </a:lnTo>
                    <a:lnTo>
                      <a:pt x="8746" y="17120"/>
                    </a:lnTo>
                    <a:lnTo>
                      <a:pt x="8651" y="16784"/>
                    </a:lnTo>
                    <a:lnTo>
                      <a:pt x="8571" y="16466"/>
                    </a:lnTo>
                    <a:lnTo>
                      <a:pt x="8492" y="16184"/>
                    </a:lnTo>
                    <a:lnTo>
                      <a:pt x="8397" y="15901"/>
                    </a:lnTo>
                    <a:lnTo>
                      <a:pt x="8317" y="15618"/>
                    </a:lnTo>
                    <a:lnTo>
                      <a:pt x="8238" y="15336"/>
                    </a:lnTo>
                    <a:lnTo>
                      <a:pt x="8159" y="15053"/>
                    </a:lnTo>
                    <a:lnTo>
                      <a:pt x="8032" y="14770"/>
                    </a:lnTo>
                    <a:lnTo>
                      <a:pt x="7921" y="14452"/>
                    </a:lnTo>
                    <a:lnTo>
                      <a:pt x="7778" y="14099"/>
                    </a:lnTo>
                    <a:lnTo>
                      <a:pt x="7651" y="13763"/>
                    </a:lnTo>
                    <a:lnTo>
                      <a:pt x="7508" y="13445"/>
                    </a:lnTo>
                    <a:lnTo>
                      <a:pt x="7397" y="13163"/>
                    </a:lnTo>
                    <a:lnTo>
                      <a:pt x="7254" y="12880"/>
                    </a:lnTo>
                    <a:lnTo>
                      <a:pt x="7111" y="12562"/>
                    </a:lnTo>
                    <a:lnTo>
                      <a:pt x="6968" y="12279"/>
                    </a:lnTo>
                    <a:lnTo>
                      <a:pt x="6794" y="11996"/>
                    </a:lnTo>
                    <a:lnTo>
                      <a:pt x="6635" y="11678"/>
                    </a:lnTo>
                    <a:lnTo>
                      <a:pt x="6492" y="11396"/>
                    </a:lnTo>
                    <a:lnTo>
                      <a:pt x="6286" y="11078"/>
                    </a:lnTo>
                    <a:lnTo>
                      <a:pt x="6127" y="10795"/>
                    </a:lnTo>
                    <a:lnTo>
                      <a:pt x="5952" y="10512"/>
                    </a:lnTo>
                    <a:lnTo>
                      <a:pt x="5762" y="10230"/>
                    </a:lnTo>
                    <a:lnTo>
                      <a:pt x="5556" y="9947"/>
                    </a:lnTo>
                    <a:lnTo>
                      <a:pt x="5381" y="9664"/>
                    </a:lnTo>
                    <a:lnTo>
                      <a:pt x="5190" y="9417"/>
                    </a:lnTo>
                    <a:lnTo>
                      <a:pt x="5000" y="9170"/>
                    </a:lnTo>
                    <a:lnTo>
                      <a:pt x="4762" y="8905"/>
                    </a:lnTo>
                    <a:lnTo>
                      <a:pt x="4603" y="8657"/>
                    </a:lnTo>
                    <a:lnTo>
                      <a:pt x="4397" y="8445"/>
                    </a:lnTo>
                    <a:lnTo>
                      <a:pt x="4238" y="8251"/>
                    </a:lnTo>
                    <a:lnTo>
                      <a:pt x="4063" y="8057"/>
                    </a:lnTo>
                    <a:lnTo>
                      <a:pt x="3889" y="7880"/>
                    </a:lnTo>
                    <a:lnTo>
                      <a:pt x="3746" y="7686"/>
                    </a:lnTo>
                    <a:lnTo>
                      <a:pt x="3587" y="7491"/>
                    </a:lnTo>
                    <a:lnTo>
                      <a:pt x="3413" y="7297"/>
                    </a:lnTo>
                    <a:lnTo>
                      <a:pt x="3238" y="7155"/>
                    </a:lnTo>
                    <a:lnTo>
                      <a:pt x="3079" y="6961"/>
                    </a:lnTo>
                    <a:lnTo>
                      <a:pt x="2873" y="6767"/>
                    </a:lnTo>
                    <a:lnTo>
                      <a:pt x="2683" y="6555"/>
                    </a:lnTo>
                    <a:lnTo>
                      <a:pt x="2492" y="6360"/>
                    </a:lnTo>
                    <a:lnTo>
                      <a:pt x="2286" y="6113"/>
                    </a:lnTo>
                    <a:lnTo>
                      <a:pt x="2063" y="5883"/>
                    </a:lnTo>
                    <a:lnTo>
                      <a:pt x="1889" y="5707"/>
                    </a:lnTo>
                    <a:lnTo>
                      <a:pt x="1730" y="5512"/>
                    </a:lnTo>
                    <a:lnTo>
                      <a:pt x="1556" y="5318"/>
                    </a:lnTo>
                    <a:lnTo>
                      <a:pt x="1381" y="5141"/>
                    </a:lnTo>
                    <a:lnTo>
                      <a:pt x="1238" y="4982"/>
                    </a:lnTo>
                    <a:lnTo>
                      <a:pt x="1079" y="4788"/>
                    </a:lnTo>
                    <a:lnTo>
                      <a:pt x="905" y="4594"/>
                    </a:lnTo>
                    <a:lnTo>
                      <a:pt x="762" y="4417"/>
                    </a:lnTo>
                    <a:lnTo>
                      <a:pt x="603" y="4187"/>
                    </a:lnTo>
                    <a:lnTo>
                      <a:pt x="476" y="3975"/>
                    </a:lnTo>
                    <a:lnTo>
                      <a:pt x="349" y="3710"/>
                    </a:lnTo>
                    <a:lnTo>
                      <a:pt x="254" y="3463"/>
                    </a:lnTo>
                    <a:lnTo>
                      <a:pt x="143" y="3216"/>
                    </a:lnTo>
                    <a:lnTo>
                      <a:pt x="95" y="2898"/>
                    </a:lnTo>
                    <a:lnTo>
                      <a:pt x="32" y="2580"/>
                    </a:lnTo>
                    <a:lnTo>
                      <a:pt x="0" y="2279"/>
                    </a:lnTo>
                    <a:lnTo>
                      <a:pt x="0" y="2120"/>
                    </a:lnTo>
                    <a:lnTo>
                      <a:pt x="32" y="1961"/>
                    </a:lnTo>
                    <a:lnTo>
                      <a:pt x="32" y="1802"/>
                    </a:lnTo>
                    <a:lnTo>
                      <a:pt x="63" y="1643"/>
                    </a:lnTo>
                    <a:lnTo>
                      <a:pt x="95" y="1484"/>
                    </a:lnTo>
                    <a:lnTo>
                      <a:pt x="143" y="1325"/>
                    </a:lnTo>
                    <a:lnTo>
                      <a:pt x="175" y="1166"/>
                    </a:lnTo>
                    <a:lnTo>
                      <a:pt x="222" y="1007"/>
                    </a:lnTo>
                    <a:lnTo>
                      <a:pt x="286" y="848"/>
                    </a:lnTo>
                    <a:lnTo>
                      <a:pt x="365" y="724"/>
                    </a:lnTo>
                    <a:lnTo>
                      <a:pt x="460" y="565"/>
                    </a:lnTo>
                    <a:lnTo>
                      <a:pt x="571" y="442"/>
                    </a:lnTo>
                    <a:lnTo>
                      <a:pt x="714" y="318"/>
                    </a:lnTo>
                    <a:lnTo>
                      <a:pt x="825" y="194"/>
                    </a:lnTo>
                    <a:lnTo>
                      <a:pt x="984" y="106"/>
                    </a:lnTo>
                    <a:lnTo>
                      <a:pt x="1190" y="0"/>
                    </a:lnTo>
                    <a:lnTo>
                      <a:pt x="1222" y="0"/>
                    </a:lnTo>
                    <a:lnTo>
                      <a:pt x="18810" y="0"/>
                    </a:lnTo>
                    <a:lnTo>
                      <a:pt x="18841" y="0"/>
                    </a:lnTo>
                    <a:lnTo>
                      <a:pt x="19000" y="106"/>
                    </a:lnTo>
                    <a:lnTo>
                      <a:pt x="19143" y="194"/>
                    </a:lnTo>
                    <a:lnTo>
                      <a:pt x="19286" y="318"/>
                    </a:lnTo>
                    <a:lnTo>
                      <a:pt x="19397" y="442"/>
                    </a:lnTo>
                    <a:lnTo>
                      <a:pt x="19508" y="565"/>
                    </a:lnTo>
                    <a:lnTo>
                      <a:pt x="19603" y="724"/>
                    </a:lnTo>
                    <a:lnTo>
                      <a:pt x="19683" y="848"/>
                    </a:lnTo>
                    <a:lnTo>
                      <a:pt x="19730" y="1007"/>
                    </a:lnTo>
                    <a:lnTo>
                      <a:pt x="19794" y="1166"/>
                    </a:lnTo>
                    <a:lnTo>
                      <a:pt x="19825" y="1325"/>
                    </a:lnTo>
                    <a:lnTo>
                      <a:pt x="19873" y="1484"/>
                    </a:lnTo>
                    <a:lnTo>
                      <a:pt x="19905" y="1643"/>
                    </a:lnTo>
                    <a:lnTo>
                      <a:pt x="19937" y="1802"/>
                    </a:lnTo>
                    <a:lnTo>
                      <a:pt x="19937" y="1961"/>
                    </a:lnTo>
                    <a:lnTo>
                      <a:pt x="19968" y="2120"/>
                    </a:lnTo>
                    <a:lnTo>
                      <a:pt x="19984" y="2279"/>
                    </a:lnTo>
                    <a:lnTo>
                      <a:pt x="19937" y="2580"/>
                    </a:lnTo>
                    <a:lnTo>
                      <a:pt x="19873" y="2898"/>
                    </a:lnTo>
                    <a:lnTo>
                      <a:pt x="19825" y="3216"/>
                    </a:lnTo>
                    <a:lnTo>
                      <a:pt x="19730" y="3463"/>
                    </a:lnTo>
                    <a:lnTo>
                      <a:pt x="19619" y="3710"/>
                    </a:lnTo>
                    <a:lnTo>
                      <a:pt x="19508" y="3975"/>
                    </a:lnTo>
                    <a:lnTo>
                      <a:pt x="19365" y="4187"/>
                    </a:lnTo>
                    <a:lnTo>
                      <a:pt x="19222" y="4417"/>
                    </a:lnTo>
                    <a:lnTo>
                      <a:pt x="19095" y="4594"/>
                    </a:lnTo>
                    <a:lnTo>
                      <a:pt x="18921" y="4788"/>
                    </a:lnTo>
                    <a:lnTo>
                      <a:pt x="18746" y="4982"/>
                    </a:lnTo>
                    <a:lnTo>
                      <a:pt x="18587" y="5141"/>
                    </a:lnTo>
                    <a:lnTo>
                      <a:pt x="18444" y="5318"/>
                    </a:lnTo>
                    <a:lnTo>
                      <a:pt x="18270" y="5512"/>
                    </a:lnTo>
                    <a:lnTo>
                      <a:pt x="18095" y="5707"/>
                    </a:lnTo>
                    <a:lnTo>
                      <a:pt x="17968" y="5883"/>
                    </a:lnTo>
                    <a:lnTo>
                      <a:pt x="17714" y="6113"/>
                    </a:lnTo>
                    <a:lnTo>
                      <a:pt x="17508" y="6360"/>
                    </a:lnTo>
                    <a:lnTo>
                      <a:pt x="17286" y="6555"/>
                    </a:lnTo>
                    <a:lnTo>
                      <a:pt x="17111" y="6767"/>
                    </a:lnTo>
                    <a:lnTo>
                      <a:pt x="16921" y="6961"/>
                    </a:lnTo>
                    <a:lnTo>
                      <a:pt x="16746" y="7155"/>
                    </a:lnTo>
                    <a:lnTo>
                      <a:pt x="16587" y="7297"/>
                    </a:lnTo>
                    <a:lnTo>
                      <a:pt x="16413" y="7491"/>
                    </a:lnTo>
                    <a:lnTo>
                      <a:pt x="16238" y="7686"/>
                    </a:lnTo>
                    <a:lnTo>
                      <a:pt x="16079" y="7880"/>
                    </a:lnTo>
                    <a:lnTo>
                      <a:pt x="15905" y="8057"/>
                    </a:lnTo>
                    <a:lnTo>
                      <a:pt x="15730" y="8251"/>
                    </a:lnTo>
                    <a:lnTo>
                      <a:pt x="15571" y="8445"/>
                    </a:lnTo>
                    <a:lnTo>
                      <a:pt x="15397" y="8657"/>
                    </a:lnTo>
                    <a:lnTo>
                      <a:pt x="15206" y="8905"/>
                    </a:lnTo>
                    <a:lnTo>
                      <a:pt x="15032" y="9170"/>
                    </a:lnTo>
                    <a:lnTo>
                      <a:pt x="14810" y="9417"/>
                    </a:lnTo>
                    <a:lnTo>
                      <a:pt x="14603" y="9664"/>
                    </a:lnTo>
                    <a:lnTo>
                      <a:pt x="14413" y="9947"/>
                    </a:lnTo>
                    <a:lnTo>
                      <a:pt x="14206" y="10230"/>
                    </a:lnTo>
                    <a:lnTo>
                      <a:pt x="14048" y="10512"/>
                    </a:lnTo>
                    <a:lnTo>
                      <a:pt x="13841" y="10795"/>
                    </a:lnTo>
                    <a:lnTo>
                      <a:pt x="13683" y="11078"/>
                    </a:lnTo>
                    <a:lnTo>
                      <a:pt x="13508" y="11396"/>
                    </a:lnTo>
                    <a:lnTo>
                      <a:pt x="13333" y="11678"/>
                    </a:lnTo>
                    <a:lnTo>
                      <a:pt x="13190" y="11996"/>
                    </a:lnTo>
                    <a:lnTo>
                      <a:pt x="13032" y="12279"/>
                    </a:lnTo>
                    <a:lnTo>
                      <a:pt x="12889" y="12562"/>
                    </a:lnTo>
                    <a:lnTo>
                      <a:pt x="12746" y="12880"/>
                    </a:lnTo>
                    <a:lnTo>
                      <a:pt x="12603" y="13163"/>
                    </a:lnTo>
                    <a:lnTo>
                      <a:pt x="12492" y="13445"/>
                    </a:lnTo>
                    <a:lnTo>
                      <a:pt x="12381" y="13763"/>
                    </a:lnTo>
                    <a:lnTo>
                      <a:pt x="12206" y="14099"/>
                    </a:lnTo>
                    <a:lnTo>
                      <a:pt x="12063" y="14452"/>
                    </a:lnTo>
                    <a:lnTo>
                      <a:pt x="11952" y="14770"/>
                    </a:lnTo>
                    <a:lnTo>
                      <a:pt x="11873" y="15053"/>
                    </a:lnTo>
                    <a:lnTo>
                      <a:pt x="11762" y="15336"/>
                    </a:lnTo>
                    <a:lnTo>
                      <a:pt x="11683" y="15618"/>
                    </a:lnTo>
                    <a:lnTo>
                      <a:pt x="11587" y="15901"/>
                    </a:lnTo>
                    <a:lnTo>
                      <a:pt x="11540" y="16184"/>
                    </a:lnTo>
                    <a:lnTo>
                      <a:pt x="11444" y="16466"/>
                    </a:lnTo>
                    <a:lnTo>
                      <a:pt x="11365" y="16784"/>
                    </a:lnTo>
                    <a:lnTo>
                      <a:pt x="11286" y="17120"/>
                    </a:lnTo>
                    <a:lnTo>
                      <a:pt x="11175" y="17509"/>
                    </a:lnTo>
                    <a:lnTo>
                      <a:pt x="11048" y="17915"/>
                    </a:lnTo>
                    <a:lnTo>
                      <a:pt x="10937" y="18357"/>
                    </a:lnTo>
                    <a:lnTo>
                      <a:pt x="10778" y="18816"/>
                    </a:lnTo>
                    <a:lnTo>
                      <a:pt x="10635" y="19382"/>
                    </a:lnTo>
                    <a:lnTo>
                      <a:pt x="10540" y="19541"/>
                    </a:lnTo>
                    <a:lnTo>
                      <a:pt x="10460" y="19700"/>
                    </a:lnTo>
                    <a:lnTo>
                      <a:pt x="10381" y="19806"/>
                    </a:lnTo>
                    <a:lnTo>
                      <a:pt x="10286" y="19894"/>
                    </a:lnTo>
                    <a:lnTo>
                      <a:pt x="10206" y="19947"/>
                    </a:lnTo>
                    <a:lnTo>
                      <a:pt x="10095" y="19982"/>
                    </a:lnTo>
                    <a:lnTo>
                      <a:pt x="10016" y="19982"/>
                    </a:lnTo>
                    <a:lnTo>
                      <a:pt x="9921" y="19982"/>
                    </a:lnTo>
                    <a:lnTo>
                      <a:pt x="9841" y="19947"/>
                    </a:lnTo>
                    <a:lnTo>
                      <a:pt x="9762" y="19929"/>
                    </a:lnTo>
                    <a:lnTo>
                      <a:pt x="9698" y="19859"/>
                    </a:lnTo>
                    <a:lnTo>
                      <a:pt x="9619" y="19770"/>
                    </a:lnTo>
                    <a:lnTo>
                      <a:pt x="9556" y="19700"/>
                    </a:lnTo>
                    <a:lnTo>
                      <a:pt x="9508" y="19611"/>
                    </a:lnTo>
                    <a:lnTo>
                      <a:pt x="9476" y="19488"/>
                    </a:lnTo>
                    <a:lnTo>
                      <a:pt x="9444" y="19382"/>
                    </a:lnTo>
                    <a:lnTo>
                      <a:pt x="10603" y="19382"/>
                    </a:lnTo>
                    <a:close/>
                  </a:path>
                </a:pathLst>
              </a:custGeom>
              <a:solidFill>
                <a:srgbClr val="0000FF"/>
              </a:solidFill>
              <a:ln w="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grpSp>
        <p:sp>
          <p:nvSpPr>
            <p:cNvPr id="15371" name="Freeform 11"/>
            <p:cNvSpPr>
              <a:spLocks/>
            </p:cNvSpPr>
            <p:nvPr/>
          </p:nvSpPr>
          <p:spPr bwMode="auto">
            <a:xfrm>
              <a:off x="2964" y="7232"/>
              <a:ext cx="5974" cy="2601"/>
            </a:xfrm>
            <a:custGeom>
              <a:avLst/>
              <a:gdLst/>
              <a:ahLst/>
              <a:cxnLst>
                <a:cxn ang="0">
                  <a:pos x="8534" y="18716"/>
                </a:cxn>
                <a:cxn ang="0">
                  <a:pos x="7831" y="16048"/>
                </a:cxn>
                <a:cxn ang="0">
                  <a:pos x="7851" y="13256"/>
                </a:cxn>
                <a:cxn ang="0">
                  <a:pos x="8336" y="11103"/>
                </a:cxn>
                <a:cxn ang="0">
                  <a:pos x="8219" y="7843"/>
                </a:cxn>
                <a:cxn ang="0">
                  <a:pos x="6612" y="4022"/>
                </a:cxn>
                <a:cxn ang="0">
                  <a:pos x="4992" y="4529"/>
                </a:cxn>
                <a:cxn ang="0">
                  <a:pos x="4098" y="8066"/>
                </a:cxn>
                <a:cxn ang="0">
                  <a:pos x="4389" y="11050"/>
                </a:cxn>
                <a:cxn ang="0">
                  <a:pos x="5283" y="12611"/>
                </a:cxn>
                <a:cxn ang="0">
                  <a:pos x="5899" y="11734"/>
                </a:cxn>
                <a:cxn ang="0">
                  <a:pos x="5798" y="10281"/>
                </a:cxn>
                <a:cxn ang="0">
                  <a:pos x="5705" y="9404"/>
                </a:cxn>
                <a:cxn ang="0">
                  <a:pos x="6512" y="10073"/>
                </a:cxn>
                <a:cxn ang="0">
                  <a:pos x="7154" y="11857"/>
                </a:cxn>
                <a:cxn ang="0">
                  <a:pos x="7338" y="13579"/>
                </a:cxn>
                <a:cxn ang="0">
                  <a:pos x="7094" y="15240"/>
                </a:cxn>
                <a:cxn ang="0">
                  <a:pos x="7439" y="16225"/>
                </a:cxn>
                <a:cxn ang="0">
                  <a:pos x="7446" y="17955"/>
                </a:cxn>
                <a:cxn ang="0">
                  <a:pos x="6970" y="19393"/>
                </a:cxn>
                <a:cxn ang="0">
                  <a:pos x="6689" y="19500"/>
                </a:cxn>
                <a:cxn ang="0">
                  <a:pos x="6749" y="17624"/>
                </a:cxn>
                <a:cxn ang="0">
                  <a:pos x="6220" y="17393"/>
                </a:cxn>
                <a:cxn ang="0">
                  <a:pos x="4680" y="16225"/>
                </a:cxn>
                <a:cxn ang="0">
                  <a:pos x="4235" y="17347"/>
                </a:cxn>
                <a:cxn ang="0">
                  <a:pos x="2451" y="19731"/>
                </a:cxn>
                <a:cxn ang="0">
                  <a:pos x="864" y="18516"/>
                </a:cxn>
                <a:cxn ang="0">
                  <a:pos x="13" y="14717"/>
                </a:cxn>
                <a:cxn ang="0">
                  <a:pos x="345" y="11073"/>
                </a:cxn>
                <a:cxn ang="0">
                  <a:pos x="1386" y="9104"/>
                </a:cxn>
                <a:cxn ang="0">
                  <a:pos x="2427" y="9243"/>
                </a:cxn>
                <a:cxn ang="0">
                  <a:pos x="3261" y="10896"/>
                </a:cxn>
                <a:cxn ang="0">
                  <a:pos x="3355" y="13033"/>
                </a:cxn>
                <a:cxn ang="0">
                  <a:pos x="2434" y="15294"/>
                </a:cxn>
                <a:cxn ang="0">
                  <a:pos x="1768" y="15017"/>
                </a:cxn>
                <a:cxn ang="0">
                  <a:pos x="1791" y="15679"/>
                </a:cxn>
                <a:cxn ang="0">
                  <a:pos x="2785" y="15994"/>
                </a:cxn>
                <a:cxn ang="0">
                  <a:pos x="3716" y="13333"/>
                </a:cxn>
                <a:cxn ang="0">
                  <a:pos x="3706" y="11380"/>
                </a:cxn>
                <a:cxn ang="0">
                  <a:pos x="2735" y="8627"/>
                </a:cxn>
                <a:cxn ang="0">
                  <a:pos x="2705" y="5913"/>
                </a:cxn>
                <a:cxn ang="0">
                  <a:pos x="4824" y="500"/>
                </a:cxn>
                <a:cxn ang="0">
                  <a:pos x="6689" y="131"/>
                </a:cxn>
                <a:cxn ang="0">
                  <a:pos x="8326" y="2491"/>
                </a:cxn>
                <a:cxn ang="0">
                  <a:pos x="9367" y="6321"/>
                </a:cxn>
                <a:cxn ang="0">
                  <a:pos x="10372" y="8381"/>
                </a:cxn>
                <a:cxn ang="0">
                  <a:pos x="13622" y="23"/>
                </a:cxn>
                <a:cxn ang="0">
                  <a:pos x="17392" y="8566"/>
                </a:cxn>
                <a:cxn ang="0">
                  <a:pos x="16538" y="14702"/>
                </a:cxn>
                <a:cxn ang="0">
                  <a:pos x="18189" y="15063"/>
                </a:cxn>
                <a:cxn ang="0">
                  <a:pos x="16672" y="11211"/>
                </a:cxn>
                <a:cxn ang="0">
                  <a:pos x="19146" y="9773"/>
                </a:cxn>
                <a:cxn ang="0">
                  <a:pos x="18875" y="18962"/>
                </a:cxn>
                <a:cxn ang="0">
                  <a:pos x="15430" y="16048"/>
                </a:cxn>
                <a:cxn ang="0">
                  <a:pos x="13244" y="19062"/>
                </a:cxn>
                <a:cxn ang="0">
                  <a:pos x="12524" y="17578"/>
                </a:cxn>
                <a:cxn ang="0">
                  <a:pos x="12665" y="13818"/>
                </a:cxn>
                <a:cxn ang="0">
                  <a:pos x="13883" y="9612"/>
                </a:cxn>
                <a:cxn ang="0">
                  <a:pos x="14141" y="12034"/>
                </a:cxn>
                <a:cxn ang="0">
                  <a:pos x="15919" y="8735"/>
                </a:cxn>
                <a:cxn ang="0">
                  <a:pos x="12501" y="5198"/>
                </a:cxn>
                <a:cxn ang="0">
                  <a:pos x="12186" y="13610"/>
                </a:cxn>
                <a:cxn ang="0">
                  <a:pos x="10044" y="19977"/>
                </a:cxn>
              </a:cxnLst>
              <a:rect l="0" t="0" r="r" b="b"/>
              <a:pathLst>
                <a:path w="20000" h="20000">
                  <a:moveTo>
                    <a:pt x="10134" y="19992"/>
                  </a:moveTo>
                  <a:lnTo>
                    <a:pt x="9960" y="19977"/>
                  </a:lnTo>
                  <a:lnTo>
                    <a:pt x="9799" y="19954"/>
                  </a:lnTo>
                  <a:lnTo>
                    <a:pt x="9659" y="19892"/>
                  </a:lnTo>
                  <a:lnTo>
                    <a:pt x="9515" y="19839"/>
                  </a:lnTo>
                  <a:lnTo>
                    <a:pt x="9391" y="19769"/>
                  </a:lnTo>
                  <a:lnTo>
                    <a:pt x="9263" y="19692"/>
                  </a:lnTo>
                  <a:lnTo>
                    <a:pt x="9153" y="19592"/>
                  </a:lnTo>
                  <a:lnTo>
                    <a:pt x="9053" y="19500"/>
                  </a:lnTo>
                  <a:lnTo>
                    <a:pt x="8949" y="19377"/>
                  </a:lnTo>
                  <a:lnTo>
                    <a:pt x="8855" y="19254"/>
                  </a:lnTo>
                  <a:lnTo>
                    <a:pt x="8771" y="19131"/>
                  </a:lnTo>
                  <a:lnTo>
                    <a:pt x="8688" y="18993"/>
                  </a:lnTo>
                  <a:lnTo>
                    <a:pt x="8604" y="18854"/>
                  </a:lnTo>
                  <a:lnTo>
                    <a:pt x="8534" y="18716"/>
                  </a:lnTo>
                  <a:lnTo>
                    <a:pt x="8457" y="18570"/>
                  </a:lnTo>
                  <a:lnTo>
                    <a:pt x="8390" y="18431"/>
                  </a:lnTo>
                  <a:lnTo>
                    <a:pt x="8333" y="18293"/>
                  </a:lnTo>
                  <a:lnTo>
                    <a:pt x="8279" y="18155"/>
                  </a:lnTo>
                  <a:lnTo>
                    <a:pt x="8226" y="17993"/>
                  </a:lnTo>
                  <a:lnTo>
                    <a:pt x="8172" y="17824"/>
                  </a:lnTo>
                  <a:lnTo>
                    <a:pt x="8122" y="17647"/>
                  </a:lnTo>
                  <a:lnTo>
                    <a:pt x="8082" y="17470"/>
                  </a:lnTo>
                  <a:lnTo>
                    <a:pt x="8035" y="17278"/>
                  </a:lnTo>
                  <a:lnTo>
                    <a:pt x="7998" y="17078"/>
                  </a:lnTo>
                  <a:lnTo>
                    <a:pt x="7958" y="16870"/>
                  </a:lnTo>
                  <a:lnTo>
                    <a:pt x="7921" y="16663"/>
                  </a:lnTo>
                  <a:lnTo>
                    <a:pt x="7891" y="16455"/>
                  </a:lnTo>
                  <a:lnTo>
                    <a:pt x="7861" y="16255"/>
                  </a:lnTo>
                  <a:lnTo>
                    <a:pt x="7831" y="16048"/>
                  </a:lnTo>
                  <a:lnTo>
                    <a:pt x="7807" y="15825"/>
                  </a:lnTo>
                  <a:lnTo>
                    <a:pt x="7790" y="15625"/>
                  </a:lnTo>
                  <a:lnTo>
                    <a:pt x="7774" y="15433"/>
                  </a:lnTo>
                  <a:lnTo>
                    <a:pt x="7760" y="15240"/>
                  </a:lnTo>
                  <a:lnTo>
                    <a:pt x="7760" y="15048"/>
                  </a:lnTo>
                  <a:lnTo>
                    <a:pt x="7754" y="14871"/>
                  </a:lnTo>
                  <a:lnTo>
                    <a:pt x="7754" y="14679"/>
                  </a:lnTo>
                  <a:lnTo>
                    <a:pt x="7760" y="14502"/>
                  </a:lnTo>
                  <a:lnTo>
                    <a:pt x="7767" y="14325"/>
                  </a:lnTo>
                  <a:lnTo>
                    <a:pt x="7774" y="14141"/>
                  </a:lnTo>
                  <a:lnTo>
                    <a:pt x="7784" y="13964"/>
                  </a:lnTo>
                  <a:lnTo>
                    <a:pt x="7797" y="13787"/>
                  </a:lnTo>
                  <a:lnTo>
                    <a:pt x="7814" y="13610"/>
                  </a:lnTo>
                  <a:lnTo>
                    <a:pt x="7827" y="13433"/>
                  </a:lnTo>
                  <a:lnTo>
                    <a:pt x="7851" y="13256"/>
                  </a:lnTo>
                  <a:lnTo>
                    <a:pt x="7874" y="13087"/>
                  </a:lnTo>
                  <a:lnTo>
                    <a:pt x="7898" y="12910"/>
                  </a:lnTo>
                  <a:lnTo>
                    <a:pt x="7921" y="12734"/>
                  </a:lnTo>
                  <a:lnTo>
                    <a:pt x="7958" y="12572"/>
                  </a:lnTo>
                  <a:lnTo>
                    <a:pt x="7981" y="12434"/>
                  </a:lnTo>
                  <a:lnTo>
                    <a:pt x="8018" y="12280"/>
                  </a:lnTo>
                  <a:lnTo>
                    <a:pt x="8052" y="12141"/>
                  </a:lnTo>
                  <a:lnTo>
                    <a:pt x="8088" y="11995"/>
                  </a:lnTo>
                  <a:lnTo>
                    <a:pt x="8122" y="11842"/>
                  </a:lnTo>
                  <a:lnTo>
                    <a:pt x="8159" y="11703"/>
                  </a:lnTo>
                  <a:lnTo>
                    <a:pt x="8196" y="11572"/>
                  </a:lnTo>
                  <a:lnTo>
                    <a:pt x="8236" y="11449"/>
                  </a:lnTo>
                  <a:lnTo>
                    <a:pt x="8273" y="11319"/>
                  </a:lnTo>
                  <a:lnTo>
                    <a:pt x="8309" y="11196"/>
                  </a:lnTo>
                  <a:lnTo>
                    <a:pt x="8336" y="11103"/>
                  </a:lnTo>
                  <a:lnTo>
                    <a:pt x="8366" y="11019"/>
                  </a:lnTo>
                  <a:lnTo>
                    <a:pt x="8396" y="10950"/>
                  </a:lnTo>
                  <a:lnTo>
                    <a:pt x="8420" y="10896"/>
                  </a:lnTo>
                  <a:lnTo>
                    <a:pt x="8440" y="10857"/>
                  </a:lnTo>
                  <a:lnTo>
                    <a:pt x="8457" y="10857"/>
                  </a:lnTo>
                  <a:lnTo>
                    <a:pt x="8443" y="10627"/>
                  </a:lnTo>
                  <a:lnTo>
                    <a:pt x="8433" y="10388"/>
                  </a:lnTo>
                  <a:lnTo>
                    <a:pt x="8420" y="10119"/>
                  </a:lnTo>
                  <a:lnTo>
                    <a:pt x="8410" y="9842"/>
                  </a:lnTo>
                  <a:lnTo>
                    <a:pt x="8396" y="9542"/>
                  </a:lnTo>
                  <a:lnTo>
                    <a:pt x="8373" y="9243"/>
                  </a:lnTo>
                  <a:lnTo>
                    <a:pt x="8350" y="8912"/>
                  </a:lnTo>
                  <a:lnTo>
                    <a:pt x="8313" y="8566"/>
                  </a:lnTo>
                  <a:lnTo>
                    <a:pt x="8273" y="8212"/>
                  </a:lnTo>
                  <a:lnTo>
                    <a:pt x="8219" y="7843"/>
                  </a:lnTo>
                  <a:lnTo>
                    <a:pt x="8152" y="7459"/>
                  </a:lnTo>
                  <a:lnTo>
                    <a:pt x="8075" y="7074"/>
                  </a:lnTo>
                  <a:lnTo>
                    <a:pt x="7981" y="6667"/>
                  </a:lnTo>
                  <a:lnTo>
                    <a:pt x="7867" y="6251"/>
                  </a:lnTo>
                  <a:lnTo>
                    <a:pt x="7737" y="5844"/>
                  </a:lnTo>
                  <a:lnTo>
                    <a:pt x="7590" y="5421"/>
                  </a:lnTo>
                  <a:lnTo>
                    <a:pt x="7499" y="5198"/>
                  </a:lnTo>
                  <a:lnTo>
                    <a:pt x="7409" y="4998"/>
                  </a:lnTo>
                  <a:lnTo>
                    <a:pt x="7308" y="4806"/>
                  </a:lnTo>
                  <a:lnTo>
                    <a:pt x="7201" y="4637"/>
                  </a:lnTo>
                  <a:lnTo>
                    <a:pt x="7087" y="4475"/>
                  </a:lnTo>
                  <a:lnTo>
                    <a:pt x="6977" y="4337"/>
                  </a:lnTo>
                  <a:lnTo>
                    <a:pt x="6856" y="4214"/>
                  </a:lnTo>
                  <a:lnTo>
                    <a:pt x="6733" y="4106"/>
                  </a:lnTo>
                  <a:lnTo>
                    <a:pt x="6612" y="4022"/>
                  </a:lnTo>
                  <a:lnTo>
                    <a:pt x="6488" y="3937"/>
                  </a:lnTo>
                  <a:lnTo>
                    <a:pt x="6364" y="3883"/>
                  </a:lnTo>
                  <a:lnTo>
                    <a:pt x="6237" y="3845"/>
                  </a:lnTo>
                  <a:lnTo>
                    <a:pt x="6120" y="3814"/>
                  </a:lnTo>
                  <a:lnTo>
                    <a:pt x="6006" y="3814"/>
                  </a:lnTo>
                  <a:lnTo>
                    <a:pt x="5892" y="3814"/>
                  </a:lnTo>
                  <a:lnTo>
                    <a:pt x="5785" y="3860"/>
                  </a:lnTo>
                  <a:lnTo>
                    <a:pt x="5691" y="3883"/>
                  </a:lnTo>
                  <a:lnTo>
                    <a:pt x="5601" y="3929"/>
                  </a:lnTo>
                  <a:lnTo>
                    <a:pt x="5501" y="3998"/>
                  </a:lnTo>
                  <a:lnTo>
                    <a:pt x="5407" y="4060"/>
                  </a:lnTo>
                  <a:lnTo>
                    <a:pt x="5300" y="4145"/>
                  </a:lnTo>
                  <a:lnTo>
                    <a:pt x="5199" y="4252"/>
                  </a:lnTo>
                  <a:lnTo>
                    <a:pt x="5095" y="4375"/>
                  </a:lnTo>
                  <a:lnTo>
                    <a:pt x="4992" y="4529"/>
                  </a:lnTo>
                  <a:lnTo>
                    <a:pt x="4888" y="4691"/>
                  </a:lnTo>
                  <a:lnTo>
                    <a:pt x="4787" y="4883"/>
                  </a:lnTo>
                  <a:lnTo>
                    <a:pt x="4687" y="5121"/>
                  </a:lnTo>
                  <a:lnTo>
                    <a:pt x="4593" y="5367"/>
                  </a:lnTo>
                  <a:lnTo>
                    <a:pt x="4496" y="5652"/>
                  </a:lnTo>
                  <a:lnTo>
                    <a:pt x="4402" y="5967"/>
                  </a:lnTo>
                  <a:lnTo>
                    <a:pt x="4312" y="6321"/>
                  </a:lnTo>
                  <a:lnTo>
                    <a:pt x="4235" y="6720"/>
                  </a:lnTo>
                  <a:lnTo>
                    <a:pt x="4205" y="6874"/>
                  </a:lnTo>
                  <a:lnTo>
                    <a:pt x="4181" y="7051"/>
                  </a:lnTo>
                  <a:lnTo>
                    <a:pt x="4158" y="7228"/>
                  </a:lnTo>
                  <a:lnTo>
                    <a:pt x="4141" y="7436"/>
                  </a:lnTo>
                  <a:lnTo>
                    <a:pt x="4121" y="7636"/>
                  </a:lnTo>
                  <a:lnTo>
                    <a:pt x="4111" y="7843"/>
                  </a:lnTo>
                  <a:lnTo>
                    <a:pt x="4098" y="8066"/>
                  </a:lnTo>
                  <a:lnTo>
                    <a:pt x="4088" y="8281"/>
                  </a:lnTo>
                  <a:lnTo>
                    <a:pt x="4088" y="8512"/>
                  </a:lnTo>
                  <a:lnTo>
                    <a:pt x="4081" y="8735"/>
                  </a:lnTo>
                  <a:lnTo>
                    <a:pt x="4088" y="8950"/>
                  </a:lnTo>
                  <a:lnTo>
                    <a:pt x="4091" y="9189"/>
                  </a:lnTo>
                  <a:lnTo>
                    <a:pt x="4104" y="9389"/>
                  </a:lnTo>
                  <a:lnTo>
                    <a:pt x="4121" y="9612"/>
                  </a:lnTo>
                  <a:lnTo>
                    <a:pt x="4145" y="9804"/>
                  </a:lnTo>
                  <a:lnTo>
                    <a:pt x="4175" y="10004"/>
                  </a:lnTo>
                  <a:lnTo>
                    <a:pt x="4205" y="10173"/>
                  </a:lnTo>
                  <a:lnTo>
                    <a:pt x="4235" y="10350"/>
                  </a:lnTo>
                  <a:lnTo>
                    <a:pt x="4272" y="10527"/>
                  </a:lnTo>
                  <a:lnTo>
                    <a:pt x="4305" y="10696"/>
                  </a:lnTo>
                  <a:lnTo>
                    <a:pt x="4349" y="10873"/>
                  </a:lnTo>
                  <a:lnTo>
                    <a:pt x="4389" y="11050"/>
                  </a:lnTo>
                  <a:lnTo>
                    <a:pt x="4433" y="11211"/>
                  </a:lnTo>
                  <a:lnTo>
                    <a:pt x="4479" y="11380"/>
                  </a:lnTo>
                  <a:lnTo>
                    <a:pt x="4526" y="11542"/>
                  </a:lnTo>
                  <a:lnTo>
                    <a:pt x="4580" y="11696"/>
                  </a:lnTo>
                  <a:lnTo>
                    <a:pt x="4640" y="11842"/>
                  </a:lnTo>
                  <a:lnTo>
                    <a:pt x="4697" y="11980"/>
                  </a:lnTo>
                  <a:lnTo>
                    <a:pt x="4757" y="12118"/>
                  </a:lnTo>
                  <a:lnTo>
                    <a:pt x="4831" y="12226"/>
                  </a:lnTo>
                  <a:lnTo>
                    <a:pt x="4901" y="12334"/>
                  </a:lnTo>
                  <a:lnTo>
                    <a:pt x="4978" y="12434"/>
                  </a:lnTo>
                  <a:lnTo>
                    <a:pt x="5032" y="12472"/>
                  </a:lnTo>
                  <a:lnTo>
                    <a:pt x="5092" y="12511"/>
                  </a:lnTo>
                  <a:lnTo>
                    <a:pt x="5156" y="12557"/>
                  </a:lnTo>
                  <a:lnTo>
                    <a:pt x="5216" y="12580"/>
                  </a:lnTo>
                  <a:lnTo>
                    <a:pt x="5283" y="12611"/>
                  </a:lnTo>
                  <a:lnTo>
                    <a:pt x="5340" y="12626"/>
                  </a:lnTo>
                  <a:lnTo>
                    <a:pt x="5400" y="12626"/>
                  </a:lnTo>
                  <a:lnTo>
                    <a:pt x="5467" y="12626"/>
                  </a:lnTo>
                  <a:lnTo>
                    <a:pt x="5521" y="12611"/>
                  </a:lnTo>
                  <a:lnTo>
                    <a:pt x="5578" y="12580"/>
                  </a:lnTo>
                  <a:lnTo>
                    <a:pt x="5631" y="12541"/>
                  </a:lnTo>
                  <a:lnTo>
                    <a:pt x="5681" y="12488"/>
                  </a:lnTo>
                  <a:lnTo>
                    <a:pt x="5728" y="12418"/>
                  </a:lnTo>
                  <a:lnTo>
                    <a:pt x="5775" y="12334"/>
                  </a:lnTo>
                  <a:lnTo>
                    <a:pt x="5812" y="12257"/>
                  </a:lnTo>
                  <a:lnTo>
                    <a:pt x="5845" y="12141"/>
                  </a:lnTo>
                  <a:lnTo>
                    <a:pt x="5859" y="12034"/>
                  </a:lnTo>
                  <a:lnTo>
                    <a:pt x="5875" y="11942"/>
                  </a:lnTo>
                  <a:lnTo>
                    <a:pt x="5889" y="11842"/>
                  </a:lnTo>
                  <a:lnTo>
                    <a:pt x="5899" y="11734"/>
                  </a:lnTo>
                  <a:lnTo>
                    <a:pt x="5906" y="11634"/>
                  </a:lnTo>
                  <a:lnTo>
                    <a:pt x="5906" y="11526"/>
                  </a:lnTo>
                  <a:lnTo>
                    <a:pt x="5912" y="11419"/>
                  </a:lnTo>
                  <a:lnTo>
                    <a:pt x="5912" y="11319"/>
                  </a:lnTo>
                  <a:lnTo>
                    <a:pt x="5906" y="11211"/>
                  </a:lnTo>
                  <a:lnTo>
                    <a:pt x="5906" y="11119"/>
                  </a:lnTo>
                  <a:lnTo>
                    <a:pt x="5899" y="11011"/>
                  </a:lnTo>
                  <a:lnTo>
                    <a:pt x="5889" y="10911"/>
                  </a:lnTo>
                  <a:lnTo>
                    <a:pt x="5882" y="10819"/>
                  </a:lnTo>
                  <a:lnTo>
                    <a:pt x="5869" y="10734"/>
                  </a:lnTo>
                  <a:lnTo>
                    <a:pt x="5859" y="10634"/>
                  </a:lnTo>
                  <a:lnTo>
                    <a:pt x="5845" y="10573"/>
                  </a:lnTo>
                  <a:lnTo>
                    <a:pt x="5835" y="10473"/>
                  </a:lnTo>
                  <a:lnTo>
                    <a:pt x="5815" y="10381"/>
                  </a:lnTo>
                  <a:lnTo>
                    <a:pt x="5798" y="10281"/>
                  </a:lnTo>
                  <a:lnTo>
                    <a:pt x="5782" y="10196"/>
                  </a:lnTo>
                  <a:lnTo>
                    <a:pt x="5762" y="10104"/>
                  </a:lnTo>
                  <a:lnTo>
                    <a:pt x="5738" y="10019"/>
                  </a:lnTo>
                  <a:lnTo>
                    <a:pt x="5721" y="9942"/>
                  </a:lnTo>
                  <a:lnTo>
                    <a:pt x="5698" y="9858"/>
                  </a:lnTo>
                  <a:lnTo>
                    <a:pt x="5681" y="9773"/>
                  </a:lnTo>
                  <a:lnTo>
                    <a:pt x="5668" y="9704"/>
                  </a:lnTo>
                  <a:lnTo>
                    <a:pt x="5651" y="9635"/>
                  </a:lnTo>
                  <a:lnTo>
                    <a:pt x="5644" y="9581"/>
                  </a:lnTo>
                  <a:lnTo>
                    <a:pt x="5638" y="9527"/>
                  </a:lnTo>
                  <a:lnTo>
                    <a:pt x="5638" y="9489"/>
                  </a:lnTo>
                  <a:lnTo>
                    <a:pt x="5644" y="9458"/>
                  </a:lnTo>
                  <a:lnTo>
                    <a:pt x="5661" y="9435"/>
                  </a:lnTo>
                  <a:lnTo>
                    <a:pt x="5681" y="9419"/>
                  </a:lnTo>
                  <a:lnTo>
                    <a:pt x="5705" y="9404"/>
                  </a:lnTo>
                  <a:lnTo>
                    <a:pt x="5738" y="9404"/>
                  </a:lnTo>
                  <a:lnTo>
                    <a:pt x="5782" y="9419"/>
                  </a:lnTo>
                  <a:lnTo>
                    <a:pt x="5829" y="9435"/>
                  </a:lnTo>
                  <a:lnTo>
                    <a:pt x="5875" y="9458"/>
                  </a:lnTo>
                  <a:lnTo>
                    <a:pt x="5936" y="9489"/>
                  </a:lnTo>
                  <a:lnTo>
                    <a:pt x="5989" y="9527"/>
                  </a:lnTo>
                  <a:lnTo>
                    <a:pt x="6053" y="9566"/>
                  </a:lnTo>
                  <a:lnTo>
                    <a:pt x="6113" y="9612"/>
                  </a:lnTo>
                  <a:lnTo>
                    <a:pt x="6173" y="9666"/>
                  </a:lnTo>
                  <a:lnTo>
                    <a:pt x="6237" y="9719"/>
                  </a:lnTo>
                  <a:lnTo>
                    <a:pt x="6297" y="9789"/>
                  </a:lnTo>
                  <a:lnTo>
                    <a:pt x="6358" y="9858"/>
                  </a:lnTo>
                  <a:lnTo>
                    <a:pt x="6411" y="9927"/>
                  </a:lnTo>
                  <a:lnTo>
                    <a:pt x="6465" y="10004"/>
                  </a:lnTo>
                  <a:lnTo>
                    <a:pt x="6512" y="10073"/>
                  </a:lnTo>
                  <a:lnTo>
                    <a:pt x="6565" y="10158"/>
                  </a:lnTo>
                  <a:lnTo>
                    <a:pt x="6619" y="10242"/>
                  </a:lnTo>
                  <a:lnTo>
                    <a:pt x="6672" y="10350"/>
                  </a:lnTo>
                  <a:lnTo>
                    <a:pt x="6719" y="10442"/>
                  </a:lnTo>
                  <a:lnTo>
                    <a:pt x="6773" y="10557"/>
                  </a:lnTo>
                  <a:lnTo>
                    <a:pt x="6823" y="10681"/>
                  </a:lnTo>
                  <a:lnTo>
                    <a:pt x="6870" y="10788"/>
                  </a:lnTo>
                  <a:lnTo>
                    <a:pt x="6917" y="10911"/>
                  </a:lnTo>
                  <a:lnTo>
                    <a:pt x="6957" y="11050"/>
                  </a:lnTo>
                  <a:lnTo>
                    <a:pt x="7000" y="11173"/>
                  </a:lnTo>
                  <a:lnTo>
                    <a:pt x="7041" y="11311"/>
                  </a:lnTo>
                  <a:lnTo>
                    <a:pt x="7071" y="11449"/>
                  </a:lnTo>
                  <a:lnTo>
                    <a:pt x="7107" y="11580"/>
                  </a:lnTo>
                  <a:lnTo>
                    <a:pt x="7131" y="11719"/>
                  </a:lnTo>
                  <a:lnTo>
                    <a:pt x="7154" y="11857"/>
                  </a:lnTo>
                  <a:lnTo>
                    <a:pt x="7171" y="11980"/>
                  </a:lnTo>
                  <a:lnTo>
                    <a:pt x="7191" y="12103"/>
                  </a:lnTo>
                  <a:lnTo>
                    <a:pt x="7208" y="12211"/>
                  </a:lnTo>
                  <a:lnTo>
                    <a:pt x="7225" y="12334"/>
                  </a:lnTo>
                  <a:lnTo>
                    <a:pt x="7245" y="12457"/>
                  </a:lnTo>
                  <a:lnTo>
                    <a:pt x="7261" y="12572"/>
                  </a:lnTo>
                  <a:lnTo>
                    <a:pt x="7278" y="12680"/>
                  </a:lnTo>
                  <a:lnTo>
                    <a:pt x="7292" y="12787"/>
                  </a:lnTo>
                  <a:lnTo>
                    <a:pt x="7302" y="12895"/>
                  </a:lnTo>
                  <a:lnTo>
                    <a:pt x="7315" y="13010"/>
                  </a:lnTo>
                  <a:lnTo>
                    <a:pt x="7325" y="13118"/>
                  </a:lnTo>
                  <a:lnTo>
                    <a:pt x="7332" y="13241"/>
                  </a:lnTo>
                  <a:lnTo>
                    <a:pt x="7338" y="13349"/>
                  </a:lnTo>
                  <a:lnTo>
                    <a:pt x="7338" y="13456"/>
                  </a:lnTo>
                  <a:lnTo>
                    <a:pt x="7338" y="13579"/>
                  </a:lnTo>
                  <a:lnTo>
                    <a:pt x="7338" y="13702"/>
                  </a:lnTo>
                  <a:lnTo>
                    <a:pt x="7332" y="13818"/>
                  </a:lnTo>
                  <a:lnTo>
                    <a:pt x="7325" y="13941"/>
                  </a:lnTo>
                  <a:lnTo>
                    <a:pt x="7315" y="14072"/>
                  </a:lnTo>
                  <a:lnTo>
                    <a:pt x="7298" y="14210"/>
                  </a:lnTo>
                  <a:lnTo>
                    <a:pt x="7278" y="14333"/>
                  </a:lnTo>
                  <a:lnTo>
                    <a:pt x="7261" y="14471"/>
                  </a:lnTo>
                  <a:lnTo>
                    <a:pt x="7238" y="14594"/>
                  </a:lnTo>
                  <a:lnTo>
                    <a:pt x="7215" y="14717"/>
                  </a:lnTo>
                  <a:lnTo>
                    <a:pt x="7191" y="14840"/>
                  </a:lnTo>
                  <a:lnTo>
                    <a:pt x="7168" y="14948"/>
                  </a:lnTo>
                  <a:lnTo>
                    <a:pt x="7141" y="15048"/>
                  </a:lnTo>
                  <a:lnTo>
                    <a:pt x="7124" y="15133"/>
                  </a:lnTo>
                  <a:lnTo>
                    <a:pt x="7107" y="15202"/>
                  </a:lnTo>
                  <a:lnTo>
                    <a:pt x="7094" y="15240"/>
                  </a:lnTo>
                  <a:lnTo>
                    <a:pt x="7087" y="15279"/>
                  </a:lnTo>
                  <a:lnTo>
                    <a:pt x="7087" y="15294"/>
                  </a:lnTo>
                  <a:lnTo>
                    <a:pt x="7101" y="15325"/>
                  </a:lnTo>
                  <a:lnTo>
                    <a:pt x="7118" y="15348"/>
                  </a:lnTo>
                  <a:lnTo>
                    <a:pt x="7141" y="15386"/>
                  </a:lnTo>
                  <a:lnTo>
                    <a:pt x="7168" y="15448"/>
                  </a:lnTo>
                  <a:lnTo>
                    <a:pt x="7195" y="15509"/>
                  </a:lnTo>
                  <a:lnTo>
                    <a:pt x="7231" y="15579"/>
                  </a:lnTo>
                  <a:lnTo>
                    <a:pt x="7268" y="15663"/>
                  </a:lnTo>
                  <a:lnTo>
                    <a:pt x="7298" y="15748"/>
                  </a:lnTo>
                  <a:lnTo>
                    <a:pt x="7332" y="15840"/>
                  </a:lnTo>
                  <a:lnTo>
                    <a:pt x="7362" y="15940"/>
                  </a:lnTo>
                  <a:lnTo>
                    <a:pt x="7392" y="16032"/>
                  </a:lnTo>
                  <a:lnTo>
                    <a:pt x="7415" y="16132"/>
                  </a:lnTo>
                  <a:lnTo>
                    <a:pt x="7439" y="16225"/>
                  </a:lnTo>
                  <a:lnTo>
                    <a:pt x="7452" y="16324"/>
                  </a:lnTo>
                  <a:lnTo>
                    <a:pt x="7462" y="16432"/>
                  </a:lnTo>
                  <a:lnTo>
                    <a:pt x="7469" y="16524"/>
                  </a:lnTo>
                  <a:lnTo>
                    <a:pt x="7476" y="16624"/>
                  </a:lnTo>
                  <a:lnTo>
                    <a:pt x="7482" y="16732"/>
                  </a:lnTo>
                  <a:lnTo>
                    <a:pt x="7486" y="16855"/>
                  </a:lnTo>
                  <a:lnTo>
                    <a:pt x="7486" y="16963"/>
                  </a:lnTo>
                  <a:lnTo>
                    <a:pt x="7486" y="17086"/>
                  </a:lnTo>
                  <a:lnTo>
                    <a:pt x="7486" y="17209"/>
                  </a:lnTo>
                  <a:lnTo>
                    <a:pt x="7482" y="17332"/>
                  </a:lnTo>
                  <a:lnTo>
                    <a:pt x="7482" y="17455"/>
                  </a:lnTo>
                  <a:lnTo>
                    <a:pt x="7476" y="17578"/>
                  </a:lnTo>
                  <a:lnTo>
                    <a:pt x="7462" y="17701"/>
                  </a:lnTo>
                  <a:lnTo>
                    <a:pt x="7459" y="17824"/>
                  </a:lnTo>
                  <a:lnTo>
                    <a:pt x="7446" y="17955"/>
                  </a:lnTo>
                  <a:lnTo>
                    <a:pt x="7429" y="18062"/>
                  </a:lnTo>
                  <a:lnTo>
                    <a:pt x="7415" y="18170"/>
                  </a:lnTo>
                  <a:lnTo>
                    <a:pt x="7399" y="18278"/>
                  </a:lnTo>
                  <a:lnTo>
                    <a:pt x="7375" y="18378"/>
                  </a:lnTo>
                  <a:lnTo>
                    <a:pt x="7352" y="18485"/>
                  </a:lnTo>
                  <a:lnTo>
                    <a:pt x="7322" y="18577"/>
                  </a:lnTo>
                  <a:lnTo>
                    <a:pt x="7292" y="18693"/>
                  </a:lnTo>
                  <a:lnTo>
                    <a:pt x="7255" y="18785"/>
                  </a:lnTo>
                  <a:lnTo>
                    <a:pt x="7215" y="18885"/>
                  </a:lnTo>
                  <a:lnTo>
                    <a:pt x="7171" y="18977"/>
                  </a:lnTo>
                  <a:lnTo>
                    <a:pt x="7131" y="19077"/>
                  </a:lnTo>
                  <a:lnTo>
                    <a:pt x="7087" y="19154"/>
                  </a:lnTo>
                  <a:lnTo>
                    <a:pt x="7047" y="19239"/>
                  </a:lnTo>
                  <a:lnTo>
                    <a:pt x="7007" y="19323"/>
                  </a:lnTo>
                  <a:lnTo>
                    <a:pt x="6970" y="19393"/>
                  </a:lnTo>
                  <a:lnTo>
                    <a:pt x="6930" y="19446"/>
                  </a:lnTo>
                  <a:lnTo>
                    <a:pt x="6900" y="19500"/>
                  </a:lnTo>
                  <a:lnTo>
                    <a:pt x="6870" y="19523"/>
                  </a:lnTo>
                  <a:lnTo>
                    <a:pt x="6846" y="19569"/>
                  </a:lnTo>
                  <a:lnTo>
                    <a:pt x="6823" y="19577"/>
                  </a:lnTo>
                  <a:lnTo>
                    <a:pt x="6803" y="19577"/>
                  </a:lnTo>
                  <a:lnTo>
                    <a:pt x="6786" y="19592"/>
                  </a:lnTo>
                  <a:lnTo>
                    <a:pt x="6769" y="19592"/>
                  </a:lnTo>
                  <a:lnTo>
                    <a:pt x="6749" y="19592"/>
                  </a:lnTo>
                  <a:lnTo>
                    <a:pt x="6739" y="19592"/>
                  </a:lnTo>
                  <a:lnTo>
                    <a:pt x="6726" y="19577"/>
                  </a:lnTo>
                  <a:lnTo>
                    <a:pt x="6716" y="19569"/>
                  </a:lnTo>
                  <a:lnTo>
                    <a:pt x="6702" y="19554"/>
                  </a:lnTo>
                  <a:lnTo>
                    <a:pt x="6696" y="19523"/>
                  </a:lnTo>
                  <a:lnTo>
                    <a:pt x="6689" y="19500"/>
                  </a:lnTo>
                  <a:lnTo>
                    <a:pt x="6689" y="19469"/>
                  </a:lnTo>
                  <a:lnTo>
                    <a:pt x="6689" y="19431"/>
                  </a:lnTo>
                  <a:lnTo>
                    <a:pt x="6696" y="19393"/>
                  </a:lnTo>
                  <a:lnTo>
                    <a:pt x="6702" y="19331"/>
                  </a:lnTo>
                  <a:lnTo>
                    <a:pt x="6719" y="19277"/>
                  </a:lnTo>
                  <a:lnTo>
                    <a:pt x="6763" y="19062"/>
                  </a:lnTo>
                  <a:lnTo>
                    <a:pt x="6796" y="18870"/>
                  </a:lnTo>
                  <a:lnTo>
                    <a:pt x="6823" y="18677"/>
                  </a:lnTo>
                  <a:lnTo>
                    <a:pt x="6826" y="18485"/>
                  </a:lnTo>
                  <a:lnTo>
                    <a:pt x="6833" y="18324"/>
                  </a:lnTo>
                  <a:lnTo>
                    <a:pt x="6826" y="18155"/>
                  </a:lnTo>
                  <a:lnTo>
                    <a:pt x="6810" y="17993"/>
                  </a:lnTo>
                  <a:lnTo>
                    <a:pt x="6793" y="17855"/>
                  </a:lnTo>
                  <a:lnTo>
                    <a:pt x="6773" y="17732"/>
                  </a:lnTo>
                  <a:lnTo>
                    <a:pt x="6749" y="17624"/>
                  </a:lnTo>
                  <a:lnTo>
                    <a:pt x="6726" y="17524"/>
                  </a:lnTo>
                  <a:lnTo>
                    <a:pt x="6702" y="17447"/>
                  </a:lnTo>
                  <a:lnTo>
                    <a:pt x="6686" y="17378"/>
                  </a:lnTo>
                  <a:lnTo>
                    <a:pt x="6666" y="17324"/>
                  </a:lnTo>
                  <a:lnTo>
                    <a:pt x="6656" y="17293"/>
                  </a:lnTo>
                  <a:lnTo>
                    <a:pt x="6649" y="17293"/>
                  </a:lnTo>
                  <a:lnTo>
                    <a:pt x="6635" y="17309"/>
                  </a:lnTo>
                  <a:lnTo>
                    <a:pt x="6619" y="17324"/>
                  </a:lnTo>
                  <a:lnTo>
                    <a:pt x="6595" y="17332"/>
                  </a:lnTo>
                  <a:lnTo>
                    <a:pt x="6558" y="17347"/>
                  </a:lnTo>
                  <a:lnTo>
                    <a:pt x="6512" y="17378"/>
                  </a:lnTo>
                  <a:lnTo>
                    <a:pt x="6458" y="17393"/>
                  </a:lnTo>
                  <a:lnTo>
                    <a:pt x="6394" y="17393"/>
                  </a:lnTo>
                  <a:lnTo>
                    <a:pt x="6311" y="17393"/>
                  </a:lnTo>
                  <a:lnTo>
                    <a:pt x="6220" y="17393"/>
                  </a:lnTo>
                  <a:lnTo>
                    <a:pt x="6113" y="17363"/>
                  </a:lnTo>
                  <a:lnTo>
                    <a:pt x="5996" y="17324"/>
                  </a:lnTo>
                  <a:lnTo>
                    <a:pt x="5859" y="17278"/>
                  </a:lnTo>
                  <a:lnTo>
                    <a:pt x="5705" y="17201"/>
                  </a:lnTo>
                  <a:lnTo>
                    <a:pt x="5537" y="17116"/>
                  </a:lnTo>
                  <a:lnTo>
                    <a:pt x="5353" y="17009"/>
                  </a:lnTo>
                  <a:lnTo>
                    <a:pt x="5246" y="16894"/>
                  </a:lnTo>
                  <a:lnTo>
                    <a:pt x="5146" y="16801"/>
                  </a:lnTo>
                  <a:lnTo>
                    <a:pt x="5055" y="16701"/>
                  </a:lnTo>
                  <a:lnTo>
                    <a:pt x="4972" y="16609"/>
                  </a:lnTo>
                  <a:lnTo>
                    <a:pt x="4901" y="16524"/>
                  </a:lnTo>
                  <a:lnTo>
                    <a:pt x="4834" y="16448"/>
                  </a:lnTo>
                  <a:lnTo>
                    <a:pt x="4777" y="16363"/>
                  </a:lnTo>
                  <a:lnTo>
                    <a:pt x="4724" y="16294"/>
                  </a:lnTo>
                  <a:lnTo>
                    <a:pt x="4680" y="16225"/>
                  </a:lnTo>
                  <a:lnTo>
                    <a:pt x="4640" y="16171"/>
                  </a:lnTo>
                  <a:lnTo>
                    <a:pt x="4610" y="16117"/>
                  </a:lnTo>
                  <a:lnTo>
                    <a:pt x="4587" y="16078"/>
                  </a:lnTo>
                  <a:lnTo>
                    <a:pt x="4566" y="16048"/>
                  </a:lnTo>
                  <a:lnTo>
                    <a:pt x="4550" y="16017"/>
                  </a:lnTo>
                  <a:lnTo>
                    <a:pt x="4543" y="16009"/>
                  </a:lnTo>
                  <a:lnTo>
                    <a:pt x="4540" y="16017"/>
                  </a:lnTo>
                  <a:lnTo>
                    <a:pt x="4526" y="16086"/>
                  </a:lnTo>
                  <a:lnTo>
                    <a:pt x="4510" y="16186"/>
                  </a:lnTo>
                  <a:lnTo>
                    <a:pt x="4486" y="16324"/>
                  </a:lnTo>
                  <a:lnTo>
                    <a:pt x="4456" y="16486"/>
                  </a:lnTo>
                  <a:lnTo>
                    <a:pt x="4412" y="16663"/>
                  </a:lnTo>
                  <a:lnTo>
                    <a:pt x="4366" y="16886"/>
                  </a:lnTo>
                  <a:lnTo>
                    <a:pt x="4305" y="17116"/>
                  </a:lnTo>
                  <a:lnTo>
                    <a:pt x="4235" y="17347"/>
                  </a:lnTo>
                  <a:lnTo>
                    <a:pt x="4158" y="17609"/>
                  </a:lnTo>
                  <a:lnTo>
                    <a:pt x="4061" y="17870"/>
                  </a:lnTo>
                  <a:lnTo>
                    <a:pt x="3960" y="18131"/>
                  </a:lnTo>
                  <a:lnTo>
                    <a:pt x="3850" y="18393"/>
                  </a:lnTo>
                  <a:lnTo>
                    <a:pt x="3723" y="18647"/>
                  </a:lnTo>
                  <a:lnTo>
                    <a:pt x="3582" y="18893"/>
                  </a:lnTo>
                  <a:lnTo>
                    <a:pt x="3432" y="19139"/>
                  </a:lnTo>
                  <a:lnTo>
                    <a:pt x="3318" y="19270"/>
                  </a:lnTo>
                  <a:lnTo>
                    <a:pt x="3207" y="19393"/>
                  </a:lnTo>
                  <a:lnTo>
                    <a:pt x="3093" y="19485"/>
                  </a:lnTo>
                  <a:lnTo>
                    <a:pt x="2970" y="19569"/>
                  </a:lnTo>
                  <a:lnTo>
                    <a:pt x="2842" y="19639"/>
                  </a:lnTo>
                  <a:lnTo>
                    <a:pt x="2712" y="19677"/>
                  </a:lnTo>
                  <a:lnTo>
                    <a:pt x="2581" y="19708"/>
                  </a:lnTo>
                  <a:lnTo>
                    <a:pt x="2451" y="19731"/>
                  </a:lnTo>
                  <a:lnTo>
                    <a:pt x="2320" y="19731"/>
                  </a:lnTo>
                  <a:lnTo>
                    <a:pt x="2196" y="19715"/>
                  </a:lnTo>
                  <a:lnTo>
                    <a:pt x="2066" y="19692"/>
                  </a:lnTo>
                  <a:lnTo>
                    <a:pt x="1945" y="19662"/>
                  </a:lnTo>
                  <a:lnTo>
                    <a:pt x="1828" y="19623"/>
                  </a:lnTo>
                  <a:lnTo>
                    <a:pt x="1714" y="19569"/>
                  </a:lnTo>
                  <a:lnTo>
                    <a:pt x="1600" y="19500"/>
                  </a:lnTo>
                  <a:lnTo>
                    <a:pt x="1507" y="19431"/>
                  </a:lnTo>
                  <a:lnTo>
                    <a:pt x="1406" y="19323"/>
                  </a:lnTo>
                  <a:lnTo>
                    <a:pt x="1309" y="19223"/>
                  </a:lnTo>
                  <a:lnTo>
                    <a:pt x="1215" y="19100"/>
                  </a:lnTo>
                  <a:lnTo>
                    <a:pt x="1125" y="18962"/>
                  </a:lnTo>
                  <a:lnTo>
                    <a:pt x="1034" y="18831"/>
                  </a:lnTo>
                  <a:lnTo>
                    <a:pt x="954" y="18677"/>
                  </a:lnTo>
                  <a:lnTo>
                    <a:pt x="864" y="18516"/>
                  </a:lnTo>
                  <a:lnTo>
                    <a:pt x="787" y="18331"/>
                  </a:lnTo>
                  <a:lnTo>
                    <a:pt x="710" y="18155"/>
                  </a:lnTo>
                  <a:lnTo>
                    <a:pt x="633" y="17978"/>
                  </a:lnTo>
                  <a:lnTo>
                    <a:pt x="559" y="17770"/>
                  </a:lnTo>
                  <a:lnTo>
                    <a:pt x="495" y="17578"/>
                  </a:lnTo>
                  <a:lnTo>
                    <a:pt x="429" y="17363"/>
                  </a:lnTo>
                  <a:lnTo>
                    <a:pt x="372" y="17155"/>
                  </a:lnTo>
                  <a:lnTo>
                    <a:pt x="311" y="16940"/>
                  </a:lnTo>
                  <a:lnTo>
                    <a:pt x="264" y="16717"/>
                  </a:lnTo>
                  <a:lnTo>
                    <a:pt x="191" y="16348"/>
                  </a:lnTo>
                  <a:lnTo>
                    <a:pt x="131" y="15994"/>
                  </a:lnTo>
                  <a:lnTo>
                    <a:pt x="90" y="15648"/>
                  </a:lnTo>
                  <a:lnTo>
                    <a:pt x="54" y="15333"/>
                  </a:lnTo>
                  <a:lnTo>
                    <a:pt x="30" y="15017"/>
                  </a:lnTo>
                  <a:lnTo>
                    <a:pt x="13" y="14717"/>
                  </a:lnTo>
                  <a:lnTo>
                    <a:pt x="0" y="14418"/>
                  </a:lnTo>
                  <a:lnTo>
                    <a:pt x="0" y="14141"/>
                  </a:lnTo>
                  <a:lnTo>
                    <a:pt x="7" y="13856"/>
                  </a:lnTo>
                  <a:lnTo>
                    <a:pt x="13" y="13595"/>
                  </a:lnTo>
                  <a:lnTo>
                    <a:pt x="23" y="13333"/>
                  </a:lnTo>
                  <a:lnTo>
                    <a:pt x="44" y="13087"/>
                  </a:lnTo>
                  <a:lnTo>
                    <a:pt x="60" y="12841"/>
                  </a:lnTo>
                  <a:lnTo>
                    <a:pt x="84" y="12595"/>
                  </a:lnTo>
                  <a:lnTo>
                    <a:pt x="107" y="12364"/>
                  </a:lnTo>
                  <a:lnTo>
                    <a:pt x="131" y="12141"/>
                  </a:lnTo>
                  <a:lnTo>
                    <a:pt x="167" y="11911"/>
                  </a:lnTo>
                  <a:lnTo>
                    <a:pt x="204" y="11696"/>
                  </a:lnTo>
                  <a:lnTo>
                    <a:pt x="251" y="11473"/>
                  </a:lnTo>
                  <a:lnTo>
                    <a:pt x="298" y="11265"/>
                  </a:lnTo>
                  <a:lnTo>
                    <a:pt x="345" y="11073"/>
                  </a:lnTo>
                  <a:lnTo>
                    <a:pt x="405" y="10880"/>
                  </a:lnTo>
                  <a:lnTo>
                    <a:pt x="459" y="10704"/>
                  </a:lnTo>
                  <a:lnTo>
                    <a:pt x="519" y="10527"/>
                  </a:lnTo>
                  <a:lnTo>
                    <a:pt x="583" y="10365"/>
                  </a:lnTo>
                  <a:lnTo>
                    <a:pt x="649" y="10196"/>
                  </a:lnTo>
                  <a:lnTo>
                    <a:pt x="716" y="10050"/>
                  </a:lnTo>
                  <a:lnTo>
                    <a:pt x="787" y="9912"/>
                  </a:lnTo>
                  <a:lnTo>
                    <a:pt x="850" y="9773"/>
                  </a:lnTo>
                  <a:lnTo>
                    <a:pt x="924" y="9650"/>
                  </a:lnTo>
                  <a:lnTo>
                    <a:pt x="994" y="9527"/>
                  </a:lnTo>
                  <a:lnTo>
                    <a:pt x="1071" y="9435"/>
                  </a:lnTo>
                  <a:lnTo>
                    <a:pt x="1142" y="9319"/>
                  </a:lnTo>
                  <a:lnTo>
                    <a:pt x="1219" y="9227"/>
                  </a:lnTo>
                  <a:lnTo>
                    <a:pt x="1302" y="9158"/>
                  </a:lnTo>
                  <a:lnTo>
                    <a:pt x="1386" y="9104"/>
                  </a:lnTo>
                  <a:lnTo>
                    <a:pt x="1470" y="9066"/>
                  </a:lnTo>
                  <a:lnTo>
                    <a:pt x="1553" y="9020"/>
                  </a:lnTo>
                  <a:lnTo>
                    <a:pt x="1637" y="9004"/>
                  </a:lnTo>
                  <a:lnTo>
                    <a:pt x="1724" y="8997"/>
                  </a:lnTo>
                  <a:lnTo>
                    <a:pt x="1808" y="8997"/>
                  </a:lnTo>
                  <a:lnTo>
                    <a:pt x="1885" y="8997"/>
                  </a:lnTo>
                  <a:lnTo>
                    <a:pt x="1969" y="9004"/>
                  </a:lnTo>
                  <a:lnTo>
                    <a:pt x="2042" y="9035"/>
                  </a:lnTo>
                  <a:lnTo>
                    <a:pt x="2119" y="9050"/>
                  </a:lnTo>
                  <a:lnTo>
                    <a:pt x="2183" y="9073"/>
                  </a:lnTo>
                  <a:lnTo>
                    <a:pt x="2250" y="9104"/>
                  </a:lnTo>
                  <a:lnTo>
                    <a:pt x="2310" y="9143"/>
                  </a:lnTo>
                  <a:lnTo>
                    <a:pt x="2337" y="9158"/>
                  </a:lnTo>
                  <a:lnTo>
                    <a:pt x="2380" y="9196"/>
                  </a:lnTo>
                  <a:lnTo>
                    <a:pt x="2427" y="9243"/>
                  </a:lnTo>
                  <a:lnTo>
                    <a:pt x="2481" y="9296"/>
                  </a:lnTo>
                  <a:lnTo>
                    <a:pt x="2541" y="9366"/>
                  </a:lnTo>
                  <a:lnTo>
                    <a:pt x="2601" y="9443"/>
                  </a:lnTo>
                  <a:lnTo>
                    <a:pt x="2658" y="9527"/>
                  </a:lnTo>
                  <a:lnTo>
                    <a:pt x="2725" y="9627"/>
                  </a:lnTo>
                  <a:lnTo>
                    <a:pt x="2789" y="9719"/>
                  </a:lnTo>
                  <a:lnTo>
                    <a:pt x="2856" y="9827"/>
                  </a:lnTo>
                  <a:lnTo>
                    <a:pt x="2916" y="9942"/>
                  </a:lnTo>
                  <a:lnTo>
                    <a:pt x="2980" y="10065"/>
                  </a:lnTo>
                  <a:lnTo>
                    <a:pt x="3033" y="10173"/>
                  </a:lnTo>
                  <a:lnTo>
                    <a:pt x="3087" y="10311"/>
                  </a:lnTo>
                  <a:lnTo>
                    <a:pt x="3134" y="10434"/>
                  </a:lnTo>
                  <a:lnTo>
                    <a:pt x="3177" y="10573"/>
                  </a:lnTo>
                  <a:lnTo>
                    <a:pt x="3224" y="10734"/>
                  </a:lnTo>
                  <a:lnTo>
                    <a:pt x="3261" y="10896"/>
                  </a:lnTo>
                  <a:lnTo>
                    <a:pt x="3294" y="11065"/>
                  </a:lnTo>
                  <a:lnTo>
                    <a:pt x="3324" y="11211"/>
                  </a:lnTo>
                  <a:lnTo>
                    <a:pt x="3348" y="11365"/>
                  </a:lnTo>
                  <a:lnTo>
                    <a:pt x="3368" y="11511"/>
                  </a:lnTo>
                  <a:lnTo>
                    <a:pt x="3385" y="11665"/>
                  </a:lnTo>
                  <a:lnTo>
                    <a:pt x="3391" y="11819"/>
                  </a:lnTo>
                  <a:lnTo>
                    <a:pt x="3398" y="11949"/>
                  </a:lnTo>
                  <a:lnTo>
                    <a:pt x="3401" y="12103"/>
                  </a:lnTo>
                  <a:lnTo>
                    <a:pt x="3398" y="12241"/>
                  </a:lnTo>
                  <a:lnTo>
                    <a:pt x="3398" y="12388"/>
                  </a:lnTo>
                  <a:lnTo>
                    <a:pt x="3391" y="12526"/>
                  </a:lnTo>
                  <a:lnTo>
                    <a:pt x="3378" y="12680"/>
                  </a:lnTo>
                  <a:lnTo>
                    <a:pt x="3368" y="12826"/>
                  </a:lnTo>
                  <a:lnTo>
                    <a:pt x="3361" y="12995"/>
                  </a:lnTo>
                  <a:lnTo>
                    <a:pt x="3355" y="13033"/>
                  </a:lnTo>
                  <a:lnTo>
                    <a:pt x="3348" y="13118"/>
                  </a:lnTo>
                  <a:lnTo>
                    <a:pt x="3338" y="13226"/>
                  </a:lnTo>
                  <a:lnTo>
                    <a:pt x="3324" y="13364"/>
                  </a:lnTo>
                  <a:lnTo>
                    <a:pt x="3301" y="13502"/>
                  </a:lnTo>
                  <a:lnTo>
                    <a:pt x="3278" y="13664"/>
                  </a:lnTo>
                  <a:lnTo>
                    <a:pt x="3241" y="13841"/>
                  </a:lnTo>
                  <a:lnTo>
                    <a:pt x="3201" y="14018"/>
                  </a:lnTo>
                  <a:lnTo>
                    <a:pt x="3147" y="14210"/>
                  </a:lnTo>
                  <a:lnTo>
                    <a:pt x="3080" y="14387"/>
                  </a:lnTo>
                  <a:lnTo>
                    <a:pt x="3003" y="14571"/>
                  </a:lnTo>
                  <a:lnTo>
                    <a:pt x="2919" y="14748"/>
                  </a:lnTo>
                  <a:lnTo>
                    <a:pt x="2819" y="14910"/>
                  </a:lnTo>
                  <a:lnTo>
                    <a:pt x="2705" y="15063"/>
                  </a:lnTo>
                  <a:lnTo>
                    <a:pt x="2574" y="15186"/>
                  </a:lnTo>
                  <a:lnTo>
                    <a:pt x="2434" y="15294"/>
                  </a:lnTo>
                  <a:lnTo>
                    <a:pt x="2343" y="15309"/>
                  </a:lnTo>
                  <a:lnTo>
                    <a:pt x="2266" y="15325"/>
                  </a:lnTo>
                  <a:lnTo>
                    <a:pt x="2203" y="15325"/>
                  </a:lnTo>
                  <a:lnTo>
                    <a:pt x="2136" y="15325"/>
                  </a:lnTo>
                  <a:lnTo>
                    <a:pt x="2082" y="15309"/>
                  </a:lnTo>
                  <a:lnTo>
                    <a:pt x="2029" y="15279"/>
                  </a:lnTo>
                  <a:lnTo>
                    <a:pt x="1989" y="15263"/>
                  </a:lnTo>
                  <a:lnTo>
                    <a:pt x="1945" y="15225"/>
                  </a:lnTo>
                  <a:lnTo>
                    <a:pt x="1912" y="15202"/>
                  </a:lnTo>
                  <a:lnTo>
                    <a:pt x="1881" y="15171"/>
                  </a:lnTo>
                  <a:lnTo>
                    <a:pt x="1858" y="15133"/>
                  </a:lnTo>
                  <a:lnTo>
                    <a:pt x="1828" y="15102"/>
                  </a:lnTo>
                  <a:lnTo>
                    <a:pt x="1808" y="15063"/>
                  </a:lnTo>
                  <a:lnTo>
                    <a:pt x="1784" y="15033"/>
                  </a:lnTo>
                  <a:lnTo>
                    <a:pt x="1768" y="15017"/>
                  </a:lnTo>
                  <a:lnTo>
                    <a:pt x="1751" y="15010"/>
                  </a:lnTo>
                  <a:lnTo>
                    <a:pt x="1738" y="14994"/>
                  </a:lnTo>
                  <a:lnTo>
                    <a:pt x="1724" y="14994"/>
                  </a:lnTo>
                  <a:lnTo>
                    <a:pt x="1714" y="15017"/>
                  </a:lnTo>
                  <a:lnTo>
                    <a:pt x="1701" y="15033"/>
                  </a:lnTo>
                  <a:lnTo>
                    <a:pt x="1697" y="15071"/>
                  </a:lnTo>
                  <a:lnTo>
                    <a:pt x="1691" y="15117"/>
                  </a:lnTo>
                  <a:lnTo>
                    <a:pt x="1691" y="15171"/>
                  </a:lnTo>
                  <a:lnTo>
                    <a:pt x="1691" y="15225"/>
                  </a:lnTo>
                  <a:lnTo>
                    <a:pt x="1691" y="15294"/>
                  </a:lnTo>
                  <a:lnTo>
                    <a:pt x="1701" y="15363"/>
                  </a:lnTo>
                  <a:lnTo>
                    <a:pt x="1714" y="15433"/>
                  </a:lnTo>
                  <a:lnTo>
                    <a:pt x="1731" y="15509"/>
                  </a:lnTo>
                  <a:lnTo>
                    <a:pt x="1754" y="15594"/>
                  </a:lnTo>
                  <a:lnTo>
                    <a:pt x="1791" y="15679"/>
                  </a:lnTo>
                  <a:lnTo>
                    <a:pt x="1828" y="15763"/>
                  </a:lnTo>
                  <a:lnTo>
                    <a:pt x="1875" y="15855"/>
                  </a:lnTo>
                  <a:lnTo>
                    <a:pt x="1905" y="15894"/>
                  </a:lnTo>
                  <a:lnTo>
                    <a:pt x="1945" y="15940"/>
                  </a:lnTo>
                  <a:lnTo>
                    <a:pt x="1992" y="15994"/>
                  </a:lnTo>
                  <a:lnTo>
                    <a:pt x="2046" y="16048"/>
                  </a:lnTo>
                  <a:lnTo>
                    <a:pt x="2106" y="16086"/>
                  </a:lnTo>
                  <a:lnTo>
                    <a:pt x="2173" y="16132"/>
                  </a:lnTo>
                  <a:lnTo>
                    <a:pt x="2243" y="16155"/>
                  </a:lnTo>
                  <a:lnTo>
                    <a:pt x="2320" y="16171"/>
                  </a:lnTo>
                  <a:lnTo>
                    <a:pt x="2404" y="16186"/>
                  </a:lnTo>
                  <a:lnTo>
                    <a:pt x="2494" y="16171"/>
                  </a:lnTo>
                  <a:lnTo>
                    <a:pt x="2588" y="16132"/>
                  </a:lnTo>
                  <a:lnTo>
                    <a:pt x="2682" y="16078"/>
                  </a:lnTo>
                  <a:lnTo>
                    <a:pt x="2785" y="15994"/>
                  </a:lnTo>
                  <a:lnTo>
                    <a:pt x="2893" y="15886"/>
                  </a:lnTo>
                  <a:lnTo>
                    <a:pt x="3000" y="15748"/>
                  </a:lnTo>
                  <a:lnTo>
                    <a:pt x="3110" y="15579"/>
                  </a:lnTo>
                  <a:lnTo>
                    <a:pt x="3211" y="15348"/>
                  </a:lnTo>
                  <a:lnTo>
                    <a:pt x="3308" y="15133"/>
                  </a:lnTo>
                  <a:lnTo>
                    <a:pt x="3391" y="14910"/>
                  </a:lnTo>
                  <a:lnTo>
                    <a:pt x="3462" y="14702"/>
                  </a:lnTo>
                  <a:lnTo>
                    <a:pt x="3522" y="14487"/>
                  </a:lnTo>
                  <a:lnTo>
                    <a:pt x="3569" y="14295"/>
                  </a:lnTo>
                  <a:lnTo>
                    <a:pt x="3609" y="14102"/>
                  </a:lnTo>
                  <a:lnTo>
                    <a:pt x="3646" y="13925"/>
                  </a:lnTo>
                  <a:lnTo>
                    <a:pt x="3676" y="13764"/>
                  </a:lnTo>
                  <a:lnTo>
                    <a:pt x="3693" y="13595"/>
                  </a:lnTo>
                  <a:lnTo>
                    <a:pt x="3713" y="13456"/>
                  </a:lnTo>
                  <a:lnTo>
                    <a:pt x="3716" y="13333"/>
                  </a:lnTo>
                  <a:lnTo>
                    <a:pt x="3729" y="13210"/>
                  </a:lnTo>
                  <a:lnTo>
                    <a:pt x="3736" y="13118"/>
                  </a:lnTo>
                  <a:lnTo>
                    <a:pt x="3736" y="13049"/>
                  </a:lnTo>
                  <a:lnTo>
                    <a:pt x="3743" y="12995"/>
                  </a:lnTo>
                  <a:lnTo>
                    <a:pt x="3743" y="12895"/>
                  </a:lnTo>
                  <a:lnTo>
                    <a:pt x="3746" y="12803"/>
                  </a:lnTo>
                  <a:lnTo>
                    <a:pt x="3746" y="12680"/>
                  </a:lnTo>
                  <a:lnTo>
                    <a:pt x="3753" y="12541"/>
                  </a:lnTo>
                  <a:lnTo>
                    <a:pt x="3753" y="12403"/>
                  </a:lnTo>
                  <a:lnTo>
                    <a:pt x="3753" y="12257"/>
                  </a:lnTo>
                  <a:lnTo>
                    <a:pt x="3746" y="12088"/>
                  </a:lnTo>
                  <a:lnTo>
                    <a:pt x="3743" y="11911"/>
                  </a:lnTo>
                  <a:lnTo>
                    <a:pt x="3736" y="11734"/>
                  </a:lnTo>
                  <a:lnTo>
                    <a:pt x="3723" y="11557"/>
                  </a:lnTo>
                  <a:lnTo>
                    <a:pt x="3706" y="11380"/>
                  </a:lnTo>
                  <a:lnTo>
                    <a:pt x="3689" y="11188"/>
                  </a:lnTo>
                  <a:lnTo>
                    <a:pt x="3659" y="10996"/>
                  </a:lnTo>
                  <a:lnTo>
                    <a:pt x="3629" y="10804"/>
                  </a:lnTo>
                  <a:lnTo>
                    <a:pt x="3592" y="10611"/>
                  </a:lnTo>
                  <a:lnTo>
                    <a:pt x="3552" y="10434"/>
                  </a:lnTo>
                  <a:lnTo>
                    <a:pt x="3452" y="10073"/>
                  </a:lnTo>
                  <a:lnTo>
                    <a:pt x="3361" y="9773"/>
                  </a:lnTo>
                  <a:lnTo>
                    <a:pt x="3264" y="9512"/>
                  </a:lnTo>
                  <a:lnTo>
                    <a:pt x="3177" y="9296"/>
                  </a:lnTo>
                  <a:lnTo>
                    <a:pt x="3093" y="9104"/>
                  </a:lnTo>
                  <a:lnTo>
                    <a:pt x="3010" y="8950"/>
                  </a:lnTo>
                  <a:lnTo>
                    <a:pt x="2933" y="8843"/>
                  </a:lnTo>
                  <a:lnTo>
                    <a:pt x="2862" y="8750"/>
                  </a:lnTo>
                  <a:lnTo>
                    <a:pt x="2795" y="8681"/>
                  </a:lnTo>
                  <a:lnTo>
                    <a:pt x="2735" y="8627"/>
                  </a:lnTo>
                  <a:lnTo>
                    <a:pt x="2682" y="8597"/>
                  </a:lnTo>
                  <a:lnTo>
                    <a:pt x="2641" y="8566"/>
                  </a:lnTo>
                  <a:lnTo>
                    <a:pt x="2605" y="8566"/>
                  </a:lnTo>
                  <a:lnTo>
                    <a:pt x="2574" y="8558"/>
                  </a:lnTo>
                  <a:lnTo>
                    <a:pt x="2558" y="8558"/>
                  </a:lnTo>
                  <a:lnTo>
                    <a:pt x="2558" y="8566"/>
                  </a:lnTo>
                  <a:lnTo>
                    <a:pt x="2551" y="8527"/>
                  </a:lnTo>
                  <a:lnTo>
                    <a:pt x="2551" y="8404"/>
                  </a:lnTo>
                  <a:lnTo>
                    <a:pt x="2548" y="8212"/>
                  </a:lnTo>
                  <a:lnTo>
                    <a:pt x="2551" y="7951"/>
                  </a:lnTo>
                  <a:lnTo>
                    <a:pt x="2558" y="7636"/>
                  </a:lnTo>
                  <a:lnTo>
                    <a:pt x="2574" y="7282"/>
                  </a:lnTo>
                  <a:lnTo>
                    <a:pt x="2605" y="6859"/>
                  </a:lnTo>
                  <a:lnTo>
                    <a:pt x="2648" y="6405"/>
                  </a:lnTo>
                  <a:lnTo>
                    <a:pt x="2705" y="5913"/>
                  </a:lnTo>
                  <a:lnTo>
                    <a:pt x="2785" y="5390"/>
                  </a:lnTo>
                  <a:lnTo>
                    <a:pt x="2886" y="4844"/>
                  </a:lnTo>
                  <a:lnTo>
                    <a:pt x="3010" y="4283"/>
                  </a:lnTo>
                  <a:lnTo>
                    <a:pt x="3157" y="3706"/>
                  </a:lnTo>
                  <a:lnTo>
                    <a:pt x="3338" y="3130"/>
                  </a:lnTo>
                  <a:lnTo>
                    <a:pt x="3552" y="2561"/>
                  </a:lnTo>
                  <a:lnTo>
                    <a:pt x="3800" y="1999"/>
                  </a:lnTo>
                  <a:lnTo>
                    <a:pt x="3920" y="1738"/>
                  </a:lnTo>
                  <a:lnTo>
                    <a:pt x="4051" y="1515"/>
                  </a:lnTo>
                  <a:lnTo>
                    <a:pt x="4175" y="1300"/>
                  </a:lnTo>
                  <a:lnTo>
                    <a:pt x="4299" y="1107"/>
                  </a:lnTo>
                  <a:lnTo>
                    <a:pt x="4433" y="930"/>
                  </a:lnTo>
                  <a:lnTo>
                    <a:pt x="4563" y="777"/>
                  </a:lnTo>
                  <a:lnTo>
                    <a:pt x="4694" y="623"/>
                  </a:lnTo>
                  <a:lnTo>
                    <a:pt x="4824" y="500"/>
                  </a:lnTo>
                  <a:lnTo>
                    <a:pt x="4961" y="392"/>
                  </a:lnTo>
                  <a:lnTo>
                    <a:pt x="5092" y="300"/>
                  </a:lnTo>
                  <a:lnTo>
                    <a:pt x="5229" y="215"/>
                  </a:lnTo>
                  <a:lnTo>
                    <a:pt x="5360" y="146"/>
                  </a:lnTo>
                  <a:lnTo>
                    <a:pt x="5494" y="92"/>
                  </a:lnTo>
                  <a:lnTo>
                    <a:pt x="5631" y="54"/>
                  </a:lnTo>
                  <a:lnTo>
                    <a:pt x="5768" y="23"/>
                  </a:lnTo>
                  <a:lnTo>
                    <a:pt x="5906" y="8"/>
                  </a:lnTo>
                  <a:lnTo>
                    <a:pt x="6029" y="0"/>
                  </a:lnTo>
                  <a:lnTo>
                    <a:pt x="6157" y="0"/>
                  </a:lnTo>
                  <a:lnTo>
                    <a:pt x="6267" y="8"/>
                  </a:lnTo>
                  <a:lnTo>
                    <a:pt x="6381" y="23"/>
                  </a:lnTo>
                  <a:lnTo>
                    <a:pt x="6488" y="54"/>
                  </a:lnTo>
                  <a:lnTo>
                    <a:pt x="6589" y="92"/>
                  </a:lnTo>
                  <a:lnTo>
                    <a:pt x="6689" y="131"/>
                  </a:lnTo>
                  <a:lnTo>
                    <a:pt x="6786" y="200"/>
                  </a:lnTo>
                  <a:lnTo>
                    <a:pt x="6887" y="269"/>
                  </a:lnTo>
                  <a:lnTo>
                    <a:pt x="6987" y="369"/>
                  </a:lnTo>
                  <a:lnTo>
                    <a:pt x="7094" y="477"/>
                  </a:lnTo>
                  <a:lnTo>
                    <a:pt x="7201" y="600"/>
                  </a:lnTo>
                  <a:lnTo>
                    <a:pt x="7315" y="738"/>
                  </a:lnTo>
                  <a:lnTo>
                    <a:pt x="7439" y="900"/>
                  </a:lnTo>
                  <a:lnTo>
                    <a:pt x="7566" y="1077"/>
                  </a:lnTo>
                  <a:lnTo>
                    <a:pt x="7707" y="1284"/>
                  </a:lnTo>
                  <a:lnTo>
                    <a:pt x="7807" y="1438"/>
                  </a:lnTo>
                  <a:lnTo>
                    <a:pt x="7911" y="1615"/>
                  </a:lnTo>
                  <a:lnTo>
                    <a:pt x="8018" y="1807"/>
                  </a:lnTo>
                  <a:lnTo>
                    <a:pt x="8119" y="2022"/>
                  </a:lnTo>
                  <a:lnTo>
                    <a:pt x="8219" y="2245"/>
                  </a:lnTo>
                  <a:lnTo>
                    <a:pt x="8326" y="2491"/>
                  </a:lnTo>
                  <a:lnTo>
                    <a:pt x="8420" y="2737"/>
                  </a:lnTo>
                  <a:lnTo>
                    <a:pt x="8520" y="2999"/>
                  </a:lnTo>
                  <a:lnTo>
                    <a:pt x="8617" y="3268"/>
                  </a:lnTo>
                  <a:lnTo>
                    <a:pt x="8708" y="3545"/>
                  </a:lnTo>
                  <a:lnTo>
                    <a:pt x="8788" y="3814"/>
                  </a:lnTo>
                  <a:lnTo>
                    <a:pt x="8872" y="4075"/>
                  </a:lnTo>
                  <a:lnTo>
                    <a:pt x="8945" y="4352"/>
                  </a:lnTo>
                  <a:lnTo>
                    <a:pt x="9016" y="4614"/>
                  </a:lnTo>
                  <a:lnTo>
                    <a:pt x="9076" y="4875"/>
                  </a:lnTo>
                  <a:lnTo>
                    <a:pt x="9133" y="5129"/>
                  </a:lnTo>
                  <a:lnTo>
                    <a:pt x="9183" y="5367"/>
                  </a:lnTo>
                  <a:lnTo>
                    <a:pt x="9230" y="5613"/>
                  </a:lnTo>
                  <a:lnTo>
                    <a:pt x="9277" y="5844"/>
                  </a:lnTo>
                  <a:lnTo>
                    <a:pt x="9324" y="6090"/>
                  </a:lnTo>
                  <a:lnTo>
                    <a:pt x="9367" y="6321"/>
                  </a:lnTo>
                  <a:lnTo>
                    <a:pt x="9407" y="6567"/>
                  </a:lnTo>
                  <a:lnTo>
                    <a:pt x="9444" y="6805"/>
                  </a:lnTo>
                  <a:lnTo>
                    <a:pt x="9484" y="7067"/>
                  </a:lnTo>
                  <a:lnTo>
                    <a:pt x="9515" y="7313"/>
                  </a:lnTo>
                  <a:lnTo>
                    <a:pt x="9551" y="7566"/>
                  </a:lnTo>
                  <a:lnTo>
                    <a:pt x="9582" y="7828"/>
                  </a:lnTo>
                  <a:lnTo>
                    <a:pt x="9612" y="8105"/>
                  </a:lnTo>
                  <a:lnTo>
                    <a:pt x="9635" y="8381"/>
                  </a:lnTo>
                  <a:lnTo>
                    <a:pt x="9659" y="8666"/>
                  </a:lnTo>
                  <a:lnTo>
                    <a:pt x="9675" y="8966"/>
                  </a:lnTo>
                  <a:lnTo>
                    <a:pt x="9699" y="9281"/>
                  </a:lnTo>
                  <a:lnTo>
                    <a:pt x="10010" y="9281"/>
                  </a:lnTo>
                  <a:lnTo>
                    <a:pt x="10003" y="9281"/>
                  </a:lnTo>
                  <a:lnTo>
                    <a:pt x="10311" y="9281"/>
                  </a:lnTo>
                  <a:lnTo>
                    <a:pt x="10372" y="8381"/>
                  </a:lnTo>
                  <a:lnTo>
                    <a:pt x="10449" y="7566"/>
                  </a:lnTo>
                  <a:lnTo>
                    <a:pt x="10556" y="6805"/>
                  </a:lnTo>
                  <a:lnTo>
                    <a:pt x="10673" y="6090"/>
                  </a:lnTo>
                  <a:lnTo>
                    <a:pt x="10817" y="5367"/>
                  </a:lnTo>
                  <a:lnTo>
                    <a:pt x="10870" y="5129"/>
                  </a:lnTo>
                  <a:lnTo>
                    <a:pt x="11055" y="4352"/>
                  </a:lnTo>
                  <a:lnTo>
                    <a:pt x="11292" y="3545"/>
                  </a:lnTo>
                  <a:lnTo>
                    <a:pt x="11573" y="2737"/>
                  </a:lnTo>
                  <a:lnTo>
                    <a:pt x="11881" y="2022"/>
                  </a:lnTo>
                  <a:lnTo>
                    <a:pt x="12186" y="1438"/>
                  </a:lnTo>
                  <a:lnTo>
                    <a:pt x="12293" y="1284"/>
                  </a:lnTo>
                  <a:lnTo>
                    <a:pt x="12685" y="738"/>
                  </a:lnTo>
                  <a:lnTo>
                    <a:pt x="13010" y="369"/>
                  </a:lnTo>
                  <a:lnTo>
                    <a:pt x="13314" y="131"/>
                  </a:lnTo>
                  <a:lnTo>
                    <a:pt x="13622" y="23"/>
                  </a:lnTo>
                  <a:lnTo>
                    <a:pt x="13967" y="0"/>
                  </a:lnTo>
                  <a:lnTo>
                    <a:pt x="14098" y="8"/>
                  </a:lnTo>
                  <a:lnTo>
                    <a:pt x="14503" y="92"/>
                  </a:lnTo>
                  <a:lnTo>
                    <a:pt x="14908" y="300"/>
                  </a:lnTo>
                  <a:lnTo>
                    <a:pt x="15306" y="623"/>
                  </a:lnTo>
                  <a:lnTo>
                    <a:pt x="15698" y="1107"/>
                  </a:lnTo>
                  <a:lnTo>
                    <a:pt x="16080" y="1738"/>
                  </a:lnTo>
                  <a:lnTo>
                    <a:pt x="16210" y="1999"/>
                  </a:lnTo>
                  <a:lnTo>
                    <a:pt x="16840" y="3706"/>
                  </a:lnTo>
                  <a:lnTo>
                    <a:pt x="17215" y="5390"/>
                  </a:lnTo>
                  <a:lnTo>
                    <a:pt x="17392" y="6859"/>
                  </a:lnTo>
                  <a:lnTo>
                    <a:pt x="17446" y="7951"/>
                  </a:lnTo>
                  <a:lnTo>
                    <a:pt x="17446" y="8527"/>
                  </a:lnTo>
                  <a:lnTo>
                    <a:pt x="17446" y="8566"/>
                  </a:lnTo>
                  <a:lnTo>
                    <a:pt x="17392" y="8566"/>
                  </a:lnTo>
                  <a:lnTo>
                    <a:pt x="17261" y="8627"/>
                  </a:lnTo>
                  <a:lnTo>
                    <a:pt x="17067" y="8843"/>
                  </a:lnTo>
                  <a:lnTo>
                    <a:pt x="16823" y="9296"/>
                  </a:lnTo>
                  <a:lnTo>
                    <a:pt x="16548" y="10073"/>
                  </a:lnTo>
                  <a:lnTo>
                    <a:pt x="16461" y="10434"/>
                  </a:lnTo>
                  <a:lnTo>
                    <a:pt x="16348" y="10996"/>
                  </a:lnTo>
                  <a:lnTo>
                    <a:pt x="16281" y="11557"/>
                  </a:lnTo>
                  <a:lnTo>
                    <a:pt x="16257" y="12088"/>
                  </a:lnTo>
                  <a:lnTo>
                    <a:pt x="16250" y="12541"/>
                  </a:lnTo>
                  <a:lnTo>
                    <a:pt x="16264" y="12895"/>
                  </a:lnTo>
                  <a:lnTo>
                    <a:pt x="16271" y="12995"/>
                  </a:lnTo>
                  <a:lnTo>
                    <a:pt x="16274" y="13210"/>
                  </a:lnTo>
                  <a:lnTo>
                    <a:pt x="16311" y="13595"/>
                  </a:lnTo>
                  <a:lnTo>
                    <a:pt x="16388" y="14102"/>
                  </a:lnTo>
                  <a:lnTo>
                    <a:pt x="16538" y="14702"/>
                  </a:lnTo>
                  <a:lnTo>
                    <a:pt x="16779" y="15348"/>
                  </a:lnTo>
                  <a:lnTo>
                    <a:pt x="16887" y="15579"/>
                  </a:lnTo>
                  <a:lnTo>
                    <a:pt x="17208" y="15994"/>
                  </a:lnTo>
                  <a:lnTo>
                    <a:pt x="17506" y="16171"/>
                  </a:lnTo>
                  <a:lnTo>
                    <a:pt x="17757" y="16155"/>
                  </a:lnTo>
                  <a:lnTo>
                    <a:pt x="17951" y="16048"/>
                  </a:lnTo>
                  <a:lnTo>
                    <a:pt x="18095" y="15894"/>
                  </a:lnTo>
                  <a:lnTo>
                    <a:pt x="18132" y="15855"/>
                  </a:lnTo>
                  <a:lnTo>
                    <a:pt x="18242" y="15594"/>
                  </a:lnTo>
                  <a:lnTo>
                    <a:pt x="18296" y="15363"/>
                  </a:lnTo>
                  <a:lnTo>
                    <a:pt x="18309" y="15171"/>
                  </a:lnTo>
                  <a:lnTo>
                    <a:pt x="18296" y="15033"/>
                  </a:lnTo>
                  <a:lnTo>
                    <a:pt x="18262" y="14994"/>
                  </a:lnTo>
                  <a:lnTo>
                    <a:pt x="18256" y="15010"/>
                  </a:lnTo>
                  <a:lnTo>
                    <a:pt x="18189" y="15063"/>
                  </a:lnTo>
                  <a:lnTo>
                    <a:pt x="18119" y="15171"/>
                  </a:lnTo>
                  <a:lnTo>
                    <a:pt x="18011" y="15263"/>
                  </a:lnTo>
                  <a:lnTo>
                    <a:pt x="17864" y="15325"/>
                  </a:lnTo>
                  <a:lnTo>
                    <a:pt x="17657" y="15309"/>
                  </a:lnTo>
                  <a:lnTo>
                    <a:pt x="17573" y="15294"/>
                  </a:lnTo>
                  <a:lnTo>
                    <a:pt x="17178" y="14910"/>
                  </a:lnTo>
                  <a:lnTo>
                    <a:pt x="16917" y="14387"/>
                  </a:lnTo>
                  <a:lnTo>
                    <a:pt x="16756" y="13841"/>
                  </a:lnTo>
                  <a:lnTo>
                    <a:pt x="16672" y="13364"/>
                  </a:lnTo>
                  <a:lnTo>
                    <a:pt x="16645" y="13033"/>
                  </a:lnTo>
                  <a:lnTo>
                    <a:pt x="16645" y="12995"/>
                  </a:lnTo>
                  <a:lnTo>
                    <a:pt x="16615" y="12526"/>
                  </a:lnTo>
                  <a:lnTo>
                    <a:pt x="16602" y="12103"/>
                  </a:lnTo>
                  <a:lnTo>
                    <a:pt x="16619" y="11665"/>
                  </a:lnTo>
                  <a:lnTo>
                    <a:pt x="16672" y="11211"/>
                  </a:lnTo>
                  <a:lnTo>
                    <a:pt x="16779" y="10734"/>
                  </a:lnTo>
                  <a:lnTo>
                    <a:pt x="16830" y="10573"/>
                  </a:lnTo>
                  <a:lnTo>
                    <a:pt x="16964" y="10173"/>
                  </a:lnTo>
                  <a:lnTo>
                    <a:pt x="17144" y="9827"/>
                  </a:lnTo>
                  <a:lnTo>
                    <a:pt x="17338" y="9527"/>
                  </a:lnTo>
                  <a:lnTo>
                    <a:pt x="17519" y="9296"/>
                  </a:lnTo>
                  <a:lnTo>
                    <a:pt x="17660" y="9158"/>
                  </a:lnTo>
                  <a:lnTo>
                    <a:pt x="17697" y="9143"/>
                  </a:lnTo>
                  <a:lnTo>
                    <a:pt x="17881" y="9050"/>
                  </a:lnTo>
                  <a:lnTo>
                    <a:pt x="18112" y="8997"/>
                  </a:lnTo>
                  <a:lnTo>
                    <a:pt x="18363" y="9004"/>
                  </a:lnTo>
                  <a:lnTo>
                    <a:pt x="18611" y="9104"/>
                  </a:lnTo>
                  <a:lnTo>
                    <a:pt x="18855" y="9319"/>
                  </a:lnTo>
                  <a:lnTo>
                    <a:pt x="18932" y="9435"/>
                  </a:lnTo>
                  <a:lnTo>
                    <a:pt x="19146" y="9773"/>
                  </a:lnTo>
                  <a:lnTo>
                    <a:pt x="19354" y="10196"/>
                  </a:lnTo>
                  <a:lnTo>
                    <a:pt x="19545" y="10704"/>
                  </a:lnTo>
                  <a:lnTo>
                    <a:pt x="19705" y="11265"/>
                  </a:lnTo>
                  <a:lnTo>
                    <a:pt x="19836" y="11911"/>
                  </a:lnTo>
                  <a:lnTo>
                    <a:pt x="19873" y="12141"/>
                  </a:lnTo>
                  <a:lnTo>
                    <a:pt x="19940" y="12841"/>
                  </a:lnTo>
                  <a:lnTo>
                    <a:pt x="19987" y="13595"/>
                  </a:lnTo>
                  <a:lnTo>
                    <a:pt x="19997" y="14418"/>
                  </a:lnTo>
                  <a:lnTo>
                    <a:pt x="19943" y="15333"/>
                  </a:lnTo>
                  <a:lnTo>
                    <a:pt x="19813" y="16348"/>
                  </a:lnTo>
                  <a:lnTo>
                    <a:pt x="19749" y="16717"/>
                  </a:lnTo>
                  <a:lnTo>
                    <a:pt x="19575" y="17363"/>
                  </a:lnTo>
                  <a:lnTo>
                    <a:pt x="19367" y="17978"/>
                  </a:lnTo>
                  <a:lnTo>
                    <a:pt x="19136" y="18516"/>
                  </a:lnTo>
                  <a:lnTo>
                    <a:pt x="18875" y="18962"/>
                  </a:lnTo>
                  <a:lnTo>
                    <a:pt x="18594" y="19323"/>
                  </a:lnTo>
                  <a:lnTo>
                    <a:pt x="18500" y="19431"/>
                  </a:lnTo>
                  <a:lnTo>
                    <a:pt x="18172" y="19623"/>
                  </a:lnTo>
                  <a:lnTo>
                    <a:pt x="17804" y="19715"/>
                  </a:lnTo>
                  <a:lnTo>
                    <a:pt x="17415" y="19708"/>
                  </a:lnTo>
                  <a:lnTo>
                    <a:pt x="17037" y="19569"/>
                  </a:lnTo>
                  <a:lnTo>
                    <a:pt x="16679" y="19270"/>
                  </a:lnTo>
                  <a:lnTo>
                    <a:pt x="16579" y="19139"/>
                  </a:lnTo>
                  <a:lnTo>
                    <a:pt x="16157" y="18393"/>
                  </a:lnTo>
                  <a:lnTo>
                    <a:pt x="15849" y="17609"/>
                  </a:lnTo>
                  <a:lnTo>
                    <a:pt x="15634" y="16886"/>
                  </a:lnTo>
                  <a:lnTo>
                    <a:pt x="15514" y="16324"/>
                  </a:lnTo>
                  <a:lnTo>
                    <a:pt x="15460" y="16017"/>
                  </a:lnTo>
                  <a:lnTo>
                    <a:pt x="15460" y="16009"/>
                  </a:lnTo>
                  <a:lnTo>
                    <a:pt x="15430" y="16048"/>
                  </a:lnTo>
                  <a:lnTo>
                    <a:pt x="15360" y="16171"/>
                  </a:lnTo>
                  <a:lnTo>
                    <a:pt x="15223" y="16363"/>
                  </a:lnTo>
                  <a:lnTo>
                    <a:pt x="15025" y="16609"/>
                  </a:lnTo>
                  <a:lnTo>
                    <a:pt x="14754" y="16894"/>
                  </a:lnTo>
                  <a:lnTo>
                    <a:pt x="14653" y="17009"/>
                  </a:lnTo>
                  <a:lnTo>
                    <a:pt x="14141" y="17278"/>
                  </a:lnTo>
                  <a:lnTo>
                    <a:pt x="13783" y="17393"/>
                  </a:lnTo>
                  <a:lnTo>
                    <a:pt x="13545" y="17393"/>
                  </a:lnTo>
                  <a:lnTo>
                    <a:pt x="13408" y="17332"/>
                  </a:lnTo>
                  <a:lnTo>
                    <a:pt x="13355" y="17293"/>
                  </a:lnTo>
                  <a:lnTo>
                    <a:pt x="13321" y="17378"/>
                  </a:lnTo>
                  <a:lnTo>
                    <a:pt x="13254" y="17624"/>
                  </a:lnTo>
                  <a:lnTo>
                    <a:pt x="13194" y="17993"/>
                  </a:lnTo>
                  <a:lnTo>
                    <a:pt x="13177" y="18485"/>
                  </a:lnTo>
                  <a:lnTo>
                    <a:pt x="13244" y="19062"/>
                  </a:lnTo>
                  <a:lnTo>
                    <a:pt x="13291" y="19277"/>
                  </a:lnTo>
                  <a:lnTo>
                    <a:pt x="13314" y="19431"/>
                  </a:lnTo>
                  <a:lnTo>
                    <a:pt x="13308" y="19523"/>
                  </a:lnTo>
                  <a:lnTo>
                    <a:pt x="13278" y="19577"/>
                  </a:lnTo>
                  <a:lnTo>
                    <a:pt x="13237" y="19592"/>
                  </a:lnTo>
                  <a:lnTo>
                    <a:pt x="13184" y="19577"/>
                  </a:lnTo>
                  <a:lnTo>
                    <a:pt x="13167" y="19569"/>
                  </a:lnTo>
                  <a:lnTo>
                    <a:pt x="13070" y="19446"/>
                  </a:lnTo>
                  <a:lnTo>
                    <a:pt x="12953" y="19239"/>
                  </a:lnTo>
                  <a:lnTo>
                    <a:pt x="12826" y="18977"/>
                  </a:lnTo>
                  <a:lnTo>
                    <a:pt x="12708" y="18693"/>
                  </a:lnTo>
                  <a:lnTo>
                    <a:pt x="12625" y="18378"/>
                  </a:lnTo>
                  <a:lnTo>
                    <a:pt x="12608" y="18278"/>
                  </a:lnTo>
                  <a:lnTo>
                    <a:pt x="12554" y="17955"/>
                  </a:lnTo>
                  <a:lnTo>
                    <a:pt x="12524" y="17578"/>
                  </a:lnTo>
                  <a:lnTo>
                    <a:pt x="12511" y="17209"/>
                  </a:lnTo>
                  <a:lnTo>
                    <a:pt x="12511" y="16855"/>
                  </a:lnTo>
                  <a:lnTo>
                    <a:pt x="12531" y="16524"/>
                  </a:lnTo>
                  <a:lnTo>
                    <a:pt x="12541" y="16432"/>
                  </a:lnTo>
                  <a:lnTo>
                    <a:pt x="12585" y="16132"/>
                  </a:lnTo>
                  <a:lnTo>
                    <a:pt x="12672" y="15840"/>
                  </a:lnTo>
                  <a:lnTo>
                    <a:pt x="12772" y="15579"/>
                  </a:lnTo>
                  <a:lnTo>
                    <a:pt x="12862" y="15386"/>
                  </a:lnTo>
                  <a:lnTo>
                    <a:pt x="12916" y="15294"/>
                  </a:lnTo>
                  <a:lnTo>
                    <a:pt x="12923" y="15294"/>
                  </a:lnTo>
                  <a:lnTo>
                    <a:pt x="12893" y="15202"/>
                  </a:lnTo>
                  <a:lnTo>
                    <a:pt x="12839" y="14948"/>
                  </a:lnTo>
                  <a:lnTo>
                    <a:pt x="12769" y="14594"/>
                  </a:lnTo>
                  <a:lnTo>
                    <a:pt x="12702" y="14210"/>
                  </a:lnTo>
                  <a:lnTo>
                    <a:pt x="12665" y="13818"/>
                  </a:lnTo>
                  <a:lnTo>
                    <a:pt x="12665" y="13702"/>
                  </a:lnTo>
                  <a:lnTo>
                    <a:pt x="12662" y="13349"/>
                  </a:lnTo>
                  <a:lnTo>
                    <a:pt x="12685" y="13010"/>
                  </a:lnTo>
                  <a:lnTo>
                    <a:pt x="12718" y="12680"/>
                  </a:lnTo>
                  <a:lnTo>
                    <a:pt x="12772" y="12334"/>
                  </a:lnTo>
                  <a:lnTo>
                    <a:pt x="12832" y="11980"/>
                  </a:lnTo>
                  <a:lnTo>
                    <a:pt x="12856" y="11857"/>
                  </a:lnTo>
                  <a:lnTo>
                    <a:pt x="12933" y="11449"/>
                  </a:lnTo>
                  <a:lnTo>
                    <a:pt x="13040" y="11050"/>
                  </a:lnTo>
                  <a:lnTo>
                    <a:pt x="13184" y="10681"/>
                  </a:lnTo>
                  <a:lnTo>
                    <a:pt x="13331" y="10350"/>
                  </a:lnTo>
                  <a:lnTo>
                    <a:pt x="13485" y="10073"/>
                  </a:lnTo>
                  <a:lnTo>
                    <a:pt x="13539" y="10004"/>
                  </a:lnTo>
                  <a:lnTo>
                    <a:pt x="13699" y="9789"/>
                  </a:lnTo>
                  <a:lnTo>
                    <a:pt x="13883" y="9612"/>
                  </a:lnTo>
                  <a:lnTo>
                    <a:pt x="14064" y="9489"/>
                  </a:lnTo>
                  <a:lnTo>
                    <a:pt x="14218" y="9419"/>
                  </a:lnTo>
                  <a:lnTo>
                    <a:pt x="14319" y="9419"/>
                  </a:lnTo>
                  <a:lnTo>
                    <a:pt x="14342" y="9435"/>
                  </a:lnTo>
                  <a:lnTo>
                    <a:pt x="14362" y="9527"/>
                  </a:lnTo>
                  <a:lnTo>
                    <a:pt x="14332" y="9704"/>
                  </a:lnTo>
                  <a:lnTo>
                    <a:pt x="14279" y="9942"/>
                  </a:lnTo>
                  <a:lnTo>
                    <a:pt x="14218" y="10196"/>
                  </a:lnTo>
                  <a:lnTo>
                    <a:pt x="14165" y="10473"/>
                  </a:lnTo>
                  <a:lnTo>
                    <a:pt x="14158" y="10573"/>
                  </a:lnTo>
                  <a:lnTo>
                    <a:pt x="14118" y="10819"/>
                  </a:lnTo>
                  <a:lnTo>
                    <a:pt x="14094" y="11119"/>
                  </a:lnTo>
                  <a:lnTo>
                    <a:pt x="14088" y="11419"/>
                  </a:lnTo>
                  <a:lnTo>
                    <a:pt x="14098" y="11734"/>
                  </a:lnTo>
                  <a:lnTo>
                    <a:pt x="14141" y="12034"/>
                  </a:lnTo>
                  <a:lnTo>
                    <a:pt x="14158" y="12141"/>
                  </a:lnTo>
                  <a:lnTo>
                    <a:pt x="14272" y="12418"/>
                  </a:lnTo>
                  <a:lnTo>
                    <a:pt x="14419" y="12580"/>
                  </a:lnTo>
                  <a:lnTo>
                    <a:pt x="14600" y="12626"/>
                  </a:lnTo>
                  <a:lnTo>
                    <a:pt x="14784" y="12580"/>
                  </a:lnTo>
                  <a:lnTo>
                    <a:pt x="14968" y="12472"/>
                  </a:lnTo>
                  <a:lnTo>
                    <a:pt x="15025" y="12434"/>
                  </a:lnTo>
                  <a:lnTo>
                    <a:pt x="15239" y="12118"/>
                  </a:lnTo>
                  <a:lnTo>
                    <a:pt x="15420" y="11696"/>
                  </a:lnTo>
                  <a:lnTo>
                    <a:pt x="15567" y="11211"/>
                  </a:lnTo>
                  <a:lnTo>
                    <a:pt x="15691" y="10696"/>
                  </a:lnTo>
                  <a:lnTo>
                    <a:pt x="15795" y="10173"/>
                  </a:lnTo>
                  <a:lnTo>
                    <a:pt x="15829" y="10004"/>
                  </a:lnTo>
                  <a:lnTo>
                    <a:pt x="15896" y="9389"/>
                  </a:lnTo>
                  <a:lnTo>
                    <a:pt x="15919" y="8735"/>
                  </a:lnTo>
                  <a:lnTo>
                    <a:pt x="15906" y="8066"/>
                  </a:lnTo>
                  <a:lnTo>
                    <a:pt x="15859" y="7436"/>
                  </a:lnTo>
                  <a:lnTo>
                    <a:pt x="15795" y="6874"/>
                  </a:lnTo>
                  <a:lnTo>
                    <a:pt x="15772" y="6720"/>
                  </a:lnTo>
                  <a:lnTo>
                    <a:pt x="15504" y="5652"/>
                  </a:lnTo>
                  <a:lnTo>
                    <a:pt x="15213" y="4883"/>
                  </a:lnTo>
                  <a:lnTo>
                    <a:pt x="14901" y="4375"/>
                  </a:lnTo>
                  <a:lnTo>
                    <a:pt x="14593" y="4060"/>
                  </a:lnTo>
                  <a:lnTo>
                    <a:pt x="14309" y="3883"/>
                  </a:lnTo>
                  <a:lnTo>
                    <a:pt x="14218" y="3860"/>
                  </a:lnTo>
                  <a:lnTo>
                    <a:pt x="13880" y="3814"/>
                  </a:lnTo>
                  <a:lnTo>
                    <a:pt x="13515" y="3937"/>
                  </a:lnTo>
                  <a:lnTo>
                    <a:pt x="13147" y="4214"/>
                  </a:lnTo>
                  <a:lnTo>
                    <a:pt x="12795" y="4637"/>
                  </a:lnTo>
                  <a:lnTo>
                    <a:pt x="12501" y="5198"/>
                  </a:lnTo>
                  <a:lnTo>
                    <a:pt x="12417" y="5421"/>
                  </a:lnTo>
                  <a:lnTo>
                    <a:pt x="12019" y="6667"/>
                  </a:lnTo>
                  <a:lnTo>
                    <a:pt x="11774" y="7843"/>
                  </a:lnTo>
                  <a:lnTo>
                    <a:pt x="11650" y="8912"/>
                  </a:lnTo>
                  <a:lnTo>
                    <a:pt x="11590" y="9842"/>
                  </a:lnTo>
                  <a:lnTo>
                    <a:pt x="11553" y="10627"/>
                  </a:lnTo>
                  <a:lnTo>
                    <a:pt x="11547" y="10857"/>
                  </a:lnTo>
                  <a:lnTo>
                    <a:pt x="11600" y="10950"/>
                  </a:lnTo>
                  <a:lnTo>
                    <a:pt x="11691" y="11196"/>
                  </a:lnTo>
                  <a:lnTo>
                    <a:pt x="11804" y="11572"/>
                  </a:lnTo>
                  <a:lnTo>
                    <a:pt x="11912" y="11995"/>
                  </a:lnTo>
                  <a:lnTo>
                    <a:pt x="12019" y="12434"/>
                  </a:lnTo>
                  <a:lnTo>
                    <a:pt x="12049" y="12572"/>
                  </a:lnTo>
                  <a:lnTo>
                    <a:pt x="12126" y="13087"/>
                  </a:lnTo>
                  <a:lnTo>
                    <a:pt x="12186" y="13610"/>
                  </a:lnTo>
                  <a:lnTo>
                    <a:pt x="12226" y="14141"/>
                  </a:lnTo>
                  <a:lnTo>
                    <a:pt x="12243" y="14679"/>
                  </a:lnTo>
                  <a:lnTo>
                    <a:pt x="12240" y="15240"/>
                  </a:lnTo>
                  <a:lnTo>
                    <a:pt x="12233" y="15433"/>
                  </a:lnTo>
                  <a:lnTo>
                    <a:pt x="12166" y="16048"/>
                  </a:lnTo>
                  <a:lnTo>
                    <a:pt x="12079" y="16663"/>
                  </a:lnTo>
                  <a:lnTo>
                    <a:pt x="11965" y="17278"/>
                  </a:lnTo>
                  <a:lnTo>
                    <a:pt x="11828" y="17824"/>
                  </a:lnTo>
                  <a:lnTo>
                    <a:pt x="11667" y="18293"/>
                  </a:lnTo>
                  <a:lnTo>
                    <a:pt x="11614" y="18431"/>
                  </a:lnTo>
                  <a:lnTo>
                    <a:pt x="11393" y="18854"/>
                  </a:lnTo>
                  <a:lnTo>
                    <a:pt x="11145" y="19254"/>
                  </a:lnTo>
                  <a:lnTo>
                    <a:pt x="10847" y="19592"/>
                  </a:lnTo>
                  <a:lnTo>
                    <a:pt x="10485" y="19839"/>
                  </a:lnTo>
                  <a:lnTo>
                    <a:pt x="10044" y="19977"/>
                  </a:lnTo>
                  <a:lnTo>
                    <a:pt x="9876" y="19992"/>
                  </a:lnTo>
                  <a:lnTo>
                    <a:pt x="10134" y="19992"/>
                  </a:lnTo>
                  <a:close/>
                </a:path>
              </a:pathLst>
            </a:custGeom>
            <a:solidFill>
              <a:srgbClr val="0000FF"/>
            </a:solidFill>
            <a:ln w="0" cap="flat"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fa-IR"/>
            </a:p>
          </p:txBody>
        </p:sp>
      </p:grpSp>
      <p:sp>
        <p:nvSpPr>
          <p:cNvPr id="13" name="TextBox 12"/>
          <p:cNvSpPr txBox="1"/>
          <p:nvPr/>
        </p:nvSpPr>
        <p:spPr>
          <a:xfrm>
            <a:off x="4533900" y="6464300"/>
            <a:ext cx="762000" cy="276999"/>
          </a:xfrm>
          <a:prstGeom prst="rect">
            <a:avLst/>
          </a:prstGeom>
          <a:noFill/>
        </p:spPr>
        <p:txBody>
          <a:bodyPr wrap="square" rtlCol="1">
            <a:spAutoFit/>
          </a:bodyPr>
          <a:lstStyle/>
          <a:p>
            <a:pPr algn="ctr"/>
            <a:r>
              <a:rPr lang="en-US" sz="1200" b="1" dirty="0" smtClean="0">
                <a:solidFill>
                  <a:schemeClr val="accent1">
                    <a:lumMod val="50000"/>
                  </a:schemeClr>
                </a:solidFill>
              </a:rPr>
              <a:t>SPGC</a:t>
            </a:r>
            <a:endParaRPr lang="fa-IR" sz="1200" b="1" dirty="0">
              <a:solidFill>
                <a:schemeClr val="accent1">
                  <a:lumMod val="50000"/>
                </a:schemeClr>
              </a:solidFill>
            </a:endParaRPr>
          </a:p>
        </p:txBody>
      </p:sp>
    </p:spTree>
  </p:cSld>
  <p:clrMapOvr>
    <a:masterClrMapping/>
  </p:clrMapOvr>
  <p:transition spd="med">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en-US" sz="2800" b="1" dirty="0" smtClean="0">
                <a:solidFill>
                  <a:schemeClr val="bg1"/>
                </a:solidFill>
                <a:cs typeface="Nazanin" pitchFamily="2" charset="-78"/>
              </a:rPr>
              <a:t>(Production Site Instruction) PSI</a:t>
            </a: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3046988"/>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رويه اجرايي(شامل ليست نفرات و روند انجام كار)  جهت معرفي نفرات مجاز به منظور امضاء پروانه هاي انجام كار و همچنين ارائه يك رويه اجرايي در مدت زمان معين با توجه به شرايط عملياتي در هر پالايشگاه تهيه و با تأييد مدير عامل /مدير / سرپرست پالايشگاه  ابلاغ مي گردد.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مسئوليتهاي صادر كننده مجاز پروانه كار</a:t>
            </a:r>
            <a:endParaRPr lang="fa-IR" sz="2800" b="1" dirty="0">
              <a:cs typeface="Nazanin" pitchFamily="2" charset="-78"/>
            </a:endParaRPr>
          </a:p>
        </p:txBody>
      </p:sp>
      <p:sp>
        <p:nvSpPr>
          <p:cNvPr id="5" name="Content Placeholder 4"/>
          <p:cNvSpPr>
            <a:spLocks noGrp="1"/>
          </p:cNvSpPr>
          <p:nvPr>
            <p:ph sz="quarter" idx="1"/>
          </p:nvPr>
        </p:nvSpPr>
        <p:spPr>
          <a:xfrm>
            <a:off x="301752" y="1679448"/>
            <a:ext cx="8503920" cy="4645152"/>
          </a:xfrm>
        </p:spPr>
        <p:txBody>
          <a:bodyPr>
            <a:noAutofit/>
          </a:bodyPr>
          <a:lstStyle/>
          <a:p>
            <a:pPr lvl="0"/>
            <a:r>
              <a:rPr lang="fa-IR" sz="2000" dirty="0" smtClean="0">
                <a:cs typeface="Nazanin" pitchFamily="2" charset="-78"/>
              </a:rPr>
              <a:t>کامل کردن قسمت هاي مربوطه در پروانه و نوشتن جزئيات جامع کار (در صفحه اول پروانه كار) </a:t>
            </a:r>
          </a:p>
          <a:p>
            <a:pPr lvl="0"/>
            <a:r>
              <a:rPr lang="fa-IR" sz="2000" dirty="0" smtClean="0">
                <a:cs typeface="Nazanin" pitchFamily="2" charset="-78"/>
              </a:rPr>
              <a:t>تکميل بخش در خواست و شرح كار </a:t>
            </a:r>
            <a:endParaRPr lang="en-US" sz="2000" dirty="0" smtClean="0">
              <a:cs typeface="Nazanin" pitchFamily="2" charset="-78"/>
            </a:endParaRPr>
          </a:p>
          <a:p>
            <a:pPr lvl="0"/>
            <a:r>
              <a:rPr lang="fa-IR" sz="2000" dirty="0" smtClean="0">
                <a:cs typeface="Nazanin" pitchFamily="2" charset="-78"/>
              </a:rPr>
              <a:t>تهيه مداركي كه كار بايد روي آنها انجام پذيرد مانند نقشه ها، دستورالعمل ها،  </a:t>
            </a:r>
            <a:r>
              <a:rPr lang="en-US" sz="2000" dirty="0" smtClean="0">
                <a:cs typeface="Nazanin" pitchFamily="2" charset="-78"/>
              </a:rPr>
              <a:t>PFD &amp; PIDs</a:t>
            </a:r>
            <a:r>
              <a:rPr lang="fa-IR" sz="2000" dirty="0" smtClean="0">
                <a:cs typeface="Nazanin" pitchFamily="2" charset="-78"/>
              </a:rPr>
              <a:t>، طرح ها، تخمين زمان، تعداد نفرات و مشخص كردن بازه هاي زماني جهت انجام كار </a:t>
            </a:r>
            <a:endParaRPr lang="en-US" sz="2000" dirty="0" smtClean="0">
              <a:cs typeface="Nazanin" pitchFamily="2" charset="-78"/>
            </a:endParaRPr>
          </a:p>
          <a:p>
            <a:pPr lvl="0"/>
            <a:r>
              <a:rPr lang="fa-IR" sz="2000" dirty="0" smtClean="0">
                <a:cs typeface="Nazanin" pitchFamily="2" charset="-78"/>
              </a:rPr>
              <a:t>تکميل بخش آماده سازي مقدمات (</a:t>
            </a:r>
            <a:r>
              <a:rPr lang="en-US" sz="2000" dirty="0" smtClean="0">
                <a:cs typeface="Nazanin" pitchFamily="2" charset="-78"/>
              </a:rPr>
              <a:t>Preparation section</a:t>
            </a:r>
            <a:r>
              <a:rPr lang="fa-IR" sz="2000" dirty="0" smtClean="0">
                <a:cs typeface="Nazanin" pitchFamily="2" charset="-78"/>
              </a:rPr>
              <a:t>)</a:t>
            </a:r>
            <a:endParaRPr lang="en-US" sz="2000" dirty="0" smtClean="0">
              <a:cs typeface="Nazanin" pitchFamily="2" charset="-78"/>
            </a:endParaRPr>
          </a:p>
          <a:p>
            <a:pPr lvl="0"/>
            <a:r>
              <a:rPr lang="fa-IR" sz="2000" dirty="0" smtClean="0">
                <a:cs typeface="Nazanin" pitchFamily="2" charset="-78"/>
              </a:rPr>
              <a:t>مشخص كردن ابزار ، تجهيزات و موارد مورد نياز </a:t>
            </a:r>
            <a:endParaRPr lang="en-US" sz="2000" dirty="0" smtClean="0">
              <a:cs typeface="Nazanin" pitchFamily="2" charset="-78"/>
            </a:endParaRPr>
          </a:p>
          <a:p>
            <a:pPr lvl="0"/>
            <a:r>
              <a:rPr lang="fa-IR" sz="2000" dirty="0" smtClean="0">
                <a:cs typeface="Nazanin" pitchFamily="2" charset="-78"/>
              </a:rPr>
              <a:t>شناسايي خطرات، (شامل محل کار، نوع کار، ابزار مورد استفاده و ...) در اين خصوص لازم است كه از مشاورت كارشناسان </a:t>
            </a:r>
            <a:r>
              <a:rPr lang="en-US" sz="2000" dirty="0" smtClean="0">
                <a:cs typeface="Nazanin" pitchFamily="2" charset="-78"/>
              </a:rPr>
              <a:t>HSE</a:t>
            </a:r>
            <a:r>
              <a:rPr lang="fa-IR" sz="2000" dirty="0" smtClean="0">
                <a:cs typeface="Nazanin" pitchFamily="2" charset="-78"/>
              </a:rPr>
              <a:t> استفاده نمايد. </a:t>
            </a:r>
            <a:endParaRPr lang="en-US" sz="2000" dirty="0" smtClean="0">
              <a:cs typeface="Nazanin" pitchFamily="2" charset="-78"/>
            </a:endParaRPr>
          </a:p>
          <a:p>
            <a:pPr lvl="0"/>
            <a:r>
              <a:rPr lang="fa-IR" sz="2000" dirty="0" smtClean="0">
                <a:cs typeface="Nazanin" pitchFamily="2" charset="-78"/>
              </a:rPr>
              <a:t>احتياط لازم را در جهت کم کردن خطر يا حذف آن شناسايي و به کار گيرد. در اين خصوص لازم است كه از مشاورت كارشناسان </a:t>
            </a:r>
            <a:r>
              <a:rPr lang="en-US" sz="2000" dirty="0" smtClean="0">
                <a:cs typeface="Nazanin" pitchFamily="2" charset="-78"/>
              </a:rPr>
              <a:t>HSE</a:t>
            </a:r>
            <a:r>
              <a:rPr lang="fa-IR" sz="2000" dirty="0" smtClean="0">
                <a:cs typeface="Nazanin" pitchFamily="2" charset="-78"/>
              </a:rPr>
              <a:t> استفاده نمايد.</a:t>
            </a:r>
            <a:endParaRPr lang="en-US" sz="2000" dirty="0" smtClean="0">
              <a:cs typeface="Nazanin" pitchFamily="2" charset="-78"/>
            </a:endParaRPr>
          </a:p>
          <a:p>
            <a:pPr lvl="0"/>
            <a:r>
              <a:rPr lang="fa-IR" sz="2000" dirty="0" smtClean="0">
                <a:cs typeface="Nazanin" pitchFamily="2" charset="-78"/>
              </a:rPr>
              <a:t>پروانه هاي تكميلي (</a:t>
            </a:r>
            <a:r>
              <a:rPr lang="en-US" sz="2000" dirty="0" smtClean="0">
                <a:cs typeface="Nazanin" pitchFamily="2" charset="-78"/>
              </a:rPr>
              <a:t>Complementary permits</a:t>
            </a:r>
            <a:r>
              <a:rPr lang="fa-IR" sz="2000" dirty="0" smtClean="0">
                <a:cs typeface="Nazanin" pitchFamily="2" charset="-78"/>
              </a:rPr>
              <a:t>) مربوطه را در صورت نياز صادر نمايد.</a:t>
            </a:r>
            <a:endParaRPr lang="en-US" sz="2000" dirty="0" smtClean="0">
              <a:cs typeface="Nazanin" pitchFamily="2" charset="-78"/>
            </a:endParaRPr>
          </a:p>
          <a:p>
            <a:pPr lvl="0"/>
            <a:r>
              <a:rPr lang="fa-IR" sz="2000" dirty="0" smtClean="0">
                <a:cs typeface="Nazanin" pitchFamily="2" charset="-78"/>
              </a:rPr>
              <a:t>اطمينان حاصل نمايد که با تغيير وضعيت هاي مختلف، اقدامات پيشگيرانه مناسب به کار گرفته مي شود.</a:t>
            </a:r>
            <a:endParaRPr lang="en-US" sz="2000" dirty="0" smtClean="0">
              <a:cs typeface="Nazanin" pitchFamily="2" charset="-78"/>
            </a:endParaRPr>
          </a:p>
          <a:p>
            <a:pPr lvl="0"/>
            <a:r>
              <a:rPr lang="fa-IR" sz="2000" dirty="0" smtClean="0">
                <a:cs typeface="Nazanin" pitchFamily="2" charset="-78"/>
              </a:rPr>
              <a:t>اطمينان از اينکه كاركنان پيمانکار دستورالعمل هاي ايمني شركت را اجرا و پي گيري مي نمايند.</a:t>
            </a:r>
            <a:endParaRPr lang="en-US" sz="2000" dirty="0" smtClean="0">
              <a:cs typeface="Nazanin" pitchFamily="2" charset="-78"/>
            </a:endParaRPr>
          </a:p>
          <a:p>
            <a:pPr>
              <a:buNone/>
            </a:pPr>
            <a:r>
              <a:rPr lang="en-US" sz="2000" dirty="0" smtClean="0"/>
              <a:t/>
            </a:r>
            <a:br>
              <a:rPr lang="en-US" sz="2000" dirty="0" smtClean="0"/>
            </a:br>
            <a:endParaRPr lang="fa-IR" sz="20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r"/>
            <a:r>
              <a:rPr lang="fa-IR" sz="2800" b="1" dirty="0" smtClean="0">
                <a:cs typeface="Nazanin" pitchFamily="2" charset="-78"/>
              </a:rPr>
              <a:t>مسئوليتهاي رئيس واحد ( </a:t>
            </a:r>
            <a:r>
              <a:rPr lang="en-US" sz="2800" b="1" dirty="0" smtClean="0">
                <a:cs typeface="Nazanin" pitchFamily="2" charset="-78"/>
              </a:rPr>
              <a:t>INSTALLATION AUTHORITY</a:t>
            </a:r>
            <a:r>
              <a:rPr lang="fa-IR" sz="2800" b="1" dirty="0" smtClean="0">
                <a:cs typeface="Nazanin" pitchFamily="2" charset="-78"/>
              </a:rPr>
              <a:t>)</a:t>
            </a:r>
          </a:p>
        </p:txBody>
      </p:sp>
      <p:sp>
        <p:nvSpPr>
          <p:cNvPr id="5" name="Content Placeholder 4"/>
          <p:cNvSpPr>
            <a:spLocks noGrp="1"/>
          </p:cNvSpPr>
          <p:nvPr>
            <p:ph sz="quarter" idx="1"/>
          </p:nvPr>
        </p:nvSpPr>
        <p:spPr>
          <a:xfrm>
            <a:off x="301752" y="1679448"/>
            <a:ext cx="8503920" cy="4645152"/>
          </a:xfrm>
        </p:spPr>
        <p:txBody>
          <a:bodyPr>
            <a:noAutofit/>
          </a:bodyPr>
          <a:lstStyle/>
          <a:p>
            <a:pPr lvl="0"/>
            <a:r>
              <a:rPr lang="fa-IR" sz="2100" dirty="0" smtClean="0">
                <a:cs typeface="Nazanin" pitchFamily="2" charset="-78"/>
              </a:rPr>
              <a:t>ازريابي کارها قبل از شروع  كار ، شامل کنترل در سايت و کارهاي مرتبط.</a:t>
            </a:r>
            <a:endParaRPr lang="en-US" sz="2100" dirty="0" smtClean="0">
              <a:cs typeface="Nazanin" pitchFamily="2" charset="-78"/>
            </a:endParaRPr>
          </a:p>
          <a:p>
            <a:pPr lvl="0"/>
            <a:r>
              <a:rPr lang="fa-IR" sz="2100" dirty="0" smtClean="0">
                <a:cs typeface="Nazanin" pitchFamily="2" charset="-78"/>
              </a:rPr>
              <a:t>ارزيابي کليه کارهاي مرتبط با واحد ذيربط و خارج از آن </a:t>
            </a:r>
            <a:endParaRPr lang="en-US" sz="2100" dirty="0" smtClean="0">
              <a:cs typeface="Nazanin" pitchFamily="2" charset="-78"/>
            </a:endParaRPr>
          </a:p>
          <a:p>
            <a:pPr lvl="0"/>
            <a:r>
              <a:rPr lang="fa-IR" sz="2100" dirty="0" smtClean="0">
                <a:cs typeface="Nazanin" pitchFamily="2" charset="-78"/>
              </a:rPr>
              <a:t>با توجه به وضعيت تأسيسات و الزامات پروانه هاي كار، موارد زير را تعيين مي نمايد:</a:t>
            </a:r>
            <a:endParaRPr lang="en-US" sz="2100" dirty="0" smtClean="0">
              <a:cs typeface="Nazanin" pitchFamily="2" charset="-78"/>
            </a:endParaRPr>
          </a:p>
          <a:p>
            <a:pPr lvl="1"/>
            <a:r>
              <a:rPr lang="fa-IR" sz="2100" dirty="0" smtClean="0">
                <a:solidFill>
                  <a:schemeClr val="tx1"/>
                </a:solidFill>
                <a:cs typeface="Nazanin" pitchFamily="2" charset="-78"/>
              </a:rPr>
              <a:t>وضعيت دستگاه ها و جداسازي هاي فرايندي ، مکانيکي و برقي</a:t>
            </a:r>
            <a:endParaRPr lang="en-US" sz="2100" dirty="0" smtClean="0">
              <a:solidFill>
                <a:schemeClr val="tx1"/>
              </a:solidFill>
              <a:cs typeface="Nazanin" pitchFamily="2" charset="-78"/>
            </a:endParaRPr>
          </a:p>
          <a:p>
            <a:pPr lvl="1"/>
            <a:r>
              <a:rPr lang="fa-IR" sz="2100" dirty="0" smtClean="0">
                <a:solidFill>
                  <a:schemeClr val="tx1"/>
                </a:solidFill>
                <a:cs typeface="Nazanin" pitchFamily="2" charset="-78"/>
              </a:rPr>
              <a:t>ملزومات مرتبط با </a:t>
            </a:r>
            <a:r>
              <a:rPr lang="en-US" sz="2100" dirty="0" smtClean="0">
                <a:solidFill>
                  <a:schemeClr val="tx1"/>
                </a:solidFill>
                <a:cs typeface="Nazanin" pitchFamily="2" charset="-78"/>
              </a:rPr>
              <a:t>ESD</a:t>
            </a:r>
            <a:r>
              <a:rPr lang="fa-IR" sz="2100" dirty="0" smtClean="0">
                <a:solidFill>
                  <a:schemeClr val="tx1"/>
                </a:solidFill>
                <a:cs typeface="Nazanin" pitchFamily="2" charset="-78"/>
              </a:rPr>
              <a:t> ،</a:t>
            </a:r>
            <a:r>
              <a:rPr lang="en-US" sz="2100" dirty="0" smtClean="0">
                <a:solidFill>
                  <a:schemeClr val="tx1"/>
                </a:solidFill>
                <a:cs typeface="Nazanin" pitchFamily="2" charset="-78"/>
              </a:rPr>
              <a:t>Fire &amp; Gas inhibitions</a:t>
            </a:r>
            <a:r>
              <a:rPr lang="fa-IR" sz="2100" dirty="0" smtClean="0">
                <a:solidFill>
                  <a:schemeClr val="tx1"/>
                </a:solidFill>
                <a:cs typeface="Nazanin" pitchFamily="2" charset="-78"/>
              </a:rPr>
              <a:t>، تست گاز در مکان هاي مورد نياز.</a:t>
            </a:r>
            <a:endParaRPr lang="en-US" sz="2100" dirty="0" smtClean="0">
              <a:solidFill>
                <a:schemeClr val="tx1"/>
              </a:solidFill>
              <a:cs typeface="Nazanin" pitchFamily="2" charset="-78"/>
            </a:endParaRPr>
          </a:p>
          <a:p>
            <a:pPr lvl="0"/>
            <a:r>
              <a:rPr lang="fa-IR" sz="2100" dirty="0" smtClean="0">
                <a:cs typeface="Nazanin" pitchFamily="2" charset="-78"/>
              </a:rPr>
              <a:t>کارهاي صورت گرفته در راستاي آماده سازي پروانه کار را با نوبتكار ارشد واحد، ارزيابي مي نمايد.</a:t>
            </a:r>
            <a:endParaRPr lang="en-US" sz="2100" dirty="0" smtClean="0">
              <a:cs typeface="Nazanin" pitchFamily="2" charset="-78"/>
            </a:endParaRPr>
          </a:p>
          <a:p>
            <a:pPr lvl="0"/>
            <a:r>
              <a:rPr lang="fa-IR" sz="2100" dirty="0" smtClean="0">
                <a:cs typeface="Nazanin" pitchFamily="2" charset="-78"/>
              </a:rPr>
              <a:t>جزئيات کاري، شامل مشخص كردن بر روي </a:t>
            </a:r>
            <a:r>
              <a:rPr lang="en-US" sz="2100" dirty="0" smtClean="0">
                <a:cs typeface="Nazanin" pitchFamily="2" charset="-78"/>
              </a:rPr>
              <a:t>PID’s</a:t>
            </a:r>
            <a:r>
              <a:rPr lang="fa-IR" sz="2100" dirty="0" smtClean="0">
                <a:cs typeface="Nazanin" pitchFamily="2" charset="-78"/>
              </a:rPr>
              <a:t>، نقشه ها و دستورالعمل هاي اختصاصي را فراهم مي‎نمايد.</a:t>
            </a:r>
            <a:endParaRPr lang="en-US" sz="2100" dirty="0" smtClean="0">
              <a:cs typeface="Nazanin" pitchFamily="2" charset="-78"/>
            </a:endParaRPr>
          </a:p>
          <a:p>
            <a:pPr lvl="0"/>
            <a:r>
              <a:rPr lang="fa-IR" sz="2100" dirty="0" smtClean="0">
                <a:cs typeface="Nazanin" pitchFamily="2" charset="-78"/>
              </a:rPr>
              <a:t>مسئوليت اجراي صحيح روند صدور و ابطال پروانه هاي کار در حوزه عملياتي بعهده ايشان مي باشد.</a:t>
            </a:r>
            <a:endParaRPr lang="en-US" sz="2100" dirty="0" smtClean="0">
              <a:cs typeface="Nazanin" pitchFamily="2" charset="-78"/>
            </a:endParaRPr>
          </a:p>
          <a:p>
            <a:pPr lvl="0"/>
            <a:r>
              <a:rPr lang="fa-IR" sz="2100" dirty="0" smtClean="0">
                <a:cs typeface="Nazanin" pitchFamily="2" charset="-78"/>
              </a:rPr>
              <a:t>برنامه ريزي، هماهنگي و نظارت بر پروانه هاي کار صادر شده.</a:t>
            </a:r>
            <a:endParaRPr lang="en-US" sz="2100" dirty="0" smtClean="0">
              <a:cs typeface="Nazanin" pitchFamily="2" charset="-78"/>
            </a:endParaRPr>
          </a:p>
          <a:p>
            <a:pPr lvl="0"/>
            <a:r>
              <a:rPr lang="fa-IR" sz="2100" dirty="0" smtClean="0">
                <a:cs typeface="Nazanin" pitchFamily="2" charset="-78"/>
              </a:rPr>
              <a:t>بازبيني مجدد بخش آماده سازي مجوزهاي صدور كار و تائيد نهايي تغييرات در صورت لزوم</a:t>
            </a:r>
            <a:r>
              <a:rPr lang="en-US" sz="2100" dirty="0" smtClean="0"/>
              <a:t/>
            </a:r>
            <a:br>
              <a:rPr lang="en-US" sz="2100" dirty="0" smtClean="0"/>
            </a:br>
            <a:endParaRPr lang="fa-IR" sz="21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مسئوليتهاي </a:t>
            </a:r>
            <a:r>
              <a:rPr lang="fa-IR" sz="2400" b="1" dirty="0" smtClean="0"/>
              <a:t> </a:t>
            </a:r>
            <a:r>
              <a:rPr lang="fa-IR" sz="2800" b="1" dirty="0" smtClean="0">
                <a:cs typeface="Nazanin" pitchFamily="2" charset="-78"/>
              </a:rPr>
              <a:t>سرپرست نوبتكاران (</a:t>
            </a:r>
            <a:r>
              <a:rPr lang="en-US" sz="2800" b="1" dirty="0" smtClean="0">
                <a:cs typeface="Nazanin" pitchFamily="2" charset="-78"/>
              </a:rPr>
              <a:t>AREA AUTHORITY</a:t>
            </a:r>
            <a:r>
              <a:rPr lang="fa-IR" sz="2800" b="1" dirty="0" smtClean="0">
                <a:cs typeface="Nazanin" pitchFamily="2" charset="-78"/>
              </a:rPr>
              <a:t>)</a:t>
            </a:r>
          </a:p>
        </p:txBody>
      </p:sp>
      <p:sp>
        <p:nvSpPr>
          <p:cNvPr id="5" name="Content Placeholder 4"/>
          <p:cNvSpPr>
            <a:spLocks noGrp="1"/>
          </p:cNvSpPr>
          <p:nvPr>
            <p:ph sz="quarter" idx="1"/>
          </p:nvPr>
        </p:nvSpPr>
        <p:spPr>
          <a:xfrm>
            <a:off x="0" y="1679448"/>
            <a:ext cx="8763000" cy="4645152"/>
          </a:xfrm>
        </p:spPr>
        <p:txBody>
          <a:bodyPr>
            <a:noAutofit/>
          </a:bodyPr>
          <a:lstStyle/>
          <a:p>
            <a:pPr lvl="0"/>
            <a:r>
              <a:rPr lang="fa-IR" sz="2100" dirty="0" smtClean="0">
                <a:cs typeface="Nazanin" pitchFamily="2" charset="-78"/>
              </a:rPr>
              <a:t>هماهنگي واطمينان از جداسازي هاي موردنياز برقي، فرايندي، مکانيکي و </a:t>
            </a:r>
            <a:r>
              <a:rPr lang="en-US" sz="2100" dirty="0" smtClean="0">
                <a:cs typeface="Nazanin" pitchFamily="2" charset="-78"/>
              </a:rPr>
              <a:t>Fire &amp; Gas Inhibition</a:t>
            </a:r>
            <a:r>
              <a:rPr lang="fa-IR" sz="2100" dirty="0" smtClean="0">
                <a:cs typeface="Nazanin" pitchFamily="2" charset="-78"/>
              </a:rPr>
              <a:t>.</a:t>
            </a:r>
            <a:endParaRPr lang="en-US" sz="2100" dirty="0" smtClean="0">
              <a:cs typeface="Nazanin" pitchFamily="2" charset="-78"/>
            </a:endParaRPr>
          </a:p>
          <a:p>
            <a:pPr lvl="0"/>
            <a:r>
              <a:rPr lang="fa-IR" sz="2100" dirty="0" smtClean="0">
                <a:cs typeface="Nazanin" pitchFamily="2" charset="-78"/>
              </a:rPr>
              <a:t>اطمينان از اختيارات مناسب  صدور و ابطال پروانه هاي الحاقي در حوزﺓ عملياتي ايشان داده شده‎است.</a:t>
            </a:r>
            <a:endParaRPr lang="en-US" sz="2100" dirty="0" smtClean="0">
              <a:cs typeface="Nazanin" pitchFamily="2" charset="-78"/>
            </a:endParaRPr>
          </a:p>
          <a:p>
            <a:pPr lvl="0"/>
            <a:r>
              <a:rPr lang="fa-IR" sz="2100" dirty="0" smtClean="0">
                <a:cs typeface="Nazanin" pitchFamily="2" charset="-78"/>
              </a:rPr>
              <a:t>اطمينان از اينکه وضعيت دستگاه ها در حالتي که رئيس واحد مشخص نموده، قرار دارد.</a:t>
            </a:r>
            <a:endParaRPr lang="en-US" sz="2100" dirty="0" smtClean="0">
              <a:cs typeface="Nazanin" pitchFamily="2" charset="-78"/>
            </a:endParaRPr>
          </a:p>
          <a:p>
            <a:pPr lvl="0"/>
            <a:r>
              <a:rPr lang="fa-IR" sz="2100" dirty="0" smtClean="0">
                <a:cs typeface="Nazanin" pitchFamily="2" charset="-78"/>
              </a:rPr>
              <a:t>کارهاي در حال انجام در سايت را بايد كنترل نمايد و مطمئن شود که کارها طبق برنامه و رعايت مسائل</a:t>
            </a:r>
            <a:r>
              <a:rPr lang="en-US" sz="2100" dirty="0" smtClean="0">
                <a:cs typeface="Nazanin" pitchFamily="2" charset="-78"/>
              </a:rPr>
              <a:t>HSE </a:t>
            </a:r>
            <a:r>
              <a:rPr lang="fa-IR" sz="2100" dirty="0" smtClean="0">
                <a:cs typeface="Nazanin" pitchFamily="2" charset="-78"/>
              </a:rPr>
              <a:t> انجام مي شود.</a:t>
            </a:r>
            <a:endParaRPr lang="en-US" sz="2100" dirty="0" smtClean="0">
              <a:cs typeface="Nazanin" pitchFamily="2" charset="-78"/>
            </a:endParaRPr>
          </a:p>
          <a:p>
            <a:pPr lvl="0"/>
            <a:r>
              <a:rPr lang="fa-IR" sz="2100" dirty="0" smtClean="0">
                <a:cs typeface="Nazanin" pitchFamily="2" charset="-78"/>
              </a:rPr>
              <a:t>تمام فعاليت هاي واحد تحت سيستم پروانه کار، مناسب ، انجام و به طور صحيح راهبري مي شود.</a:t>
            </a:r>
            <a:endParaRPr lang="en-US" sz="2100" dirty="0" smtClean="0">
              <a:cs typeface="Nazanin" pitchFamily="2" charset="-78"/>
            </a:endParaRPr>
          </a:p>
          <a:p>
            <a:pPr lvl="0"/>
            <a:r>
              <a:rPr lang="fa-IR" sz="2100" dirty="0" smtClean="0">
                <a:cs typeface="Nazanin" pitchFamily="2" charset="-78"/>
              </a:rPr>
              <a:t>هرگونه انحراف از برنامه پيش بيني شده تعميراتي مندرج در دستور كار  يااين دستورالعمل در طول انجام کار را سريعاً  به رئيس واحدگزارش نمايد و در صورت لزوم پروانه‎کار را معلق و يا باطل كند.</a:t>
            </a:r>
            <a:endParaRPr lang="en-US" sz="2100" dirty="0" smtClean="0">
              <a:cs typeface="Nazanin" pitchFamily="2" charset="-78"/>
            </a:endParaRPr>
          </a:p>
          <a:p>
            <a:pPr lvl="0"/>
            <a:r>
              <a:rPr lang="fa-IR" sz="2100" dirty="0" smtClean="0">
                <a:cs typeface="Nazanin" pitchFamily="2" charset="-78"/>
              </a:rPr>
              <a:t>اطمينان از بسته شدن پروانه کارپس از پايان كامل فعاليت در سايت، حاصل نمايد.</a:t>
            </a:r>
            <a:endParaRPr lang="en-US" sz="2100" dirty="0" smtClean="0">
              <a:cs typeface="Nazanin" pitchFamily="2" charset="-78"/>
            </a:endParaRPr>
          </a:p>
          <a:p>
            <a:pPr lvl="0"/>
            <a:r>
              <a:rPr lang="fa-IR" sz="2100" dirty="0" smtClean="0">
                <a:cs typeface="Nazanin" pitchFamily="2" charset="-78"/>
              </a:rPr>
              <a:t>اطمينان از اينکه پروانه هاي کار در پايان هفت روز تقويمي بسته شده است.</a:t>
            </a:r>
            <a:endParaRPr lang="en-US" sz="2100" dirty="0" smtClean="0">
              <a:cs typeface="Nazanin" pitchFamily="2" charset="-78"/>
            </a:endParaRPr>
          </a:p>
          <a:p>
            <a:pPr lvl="0"/>
            <a:r>
              <a:rPr lang="fa-IR" sz="2100" dirty="0" smtClean="0">
                <a:cs typeface="Nazanin" pitchFamily="2" charset="-78"/>
              </a:rPr>
              <a:t>تائيد نهايي مجوز كار قبل از ورود به دفتر مجوز كار صورت گرفته است.</a:t>
            </a:r>
            <a:endParaRPr lang="en-US" sz="2100" dirty="0" smtClean="0">
              <a:cs typeface="Nazanin" pitchFamily="2" charset="-78"/>
            </a:endParaRPr>
          </a:p>
          <a:p>
            <a:pPr lvl="0">
              <a:buNone/>
            </a:pPr>
            <a:r>
              <a:rPr lang="en-US" sz="2100" dirty="0" smtClean="0"/>
              <a:t/>
            </a:r>
            <a:br>
              <a:rPr lang="en-US" sz="2100" dirty="0" smtClean="0"/>
            </a:br>
            <a:endParaRPr lang="fa-IR" sz="21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2800" b="1" dirty="0" smtClean="0">
                <a:cs typeface="Nazanin" pitchFamily="2" charset="-78"/>
              </a:rPr>
              <a:t>مسئوليتهاي سرپرست انجام کار  ( </a:t>
            </a:r>
            <a:r>
              <a:rPr lang="en-US" sz="2800" b="1" dirty="0" smtClean="0">
                <a:cs typeface="Nazanin" pitchFamily="2" charset="-78"/>
              </a:rPr>
              <a:t>TASK  PERFORMER</a:t>
            </a:r>
            <a:r>
              <a:rPr lang="fa-IR" sz="2800" b="1" dirty="0" smtClean="0">
                <a:cs typeface="Nazanin" pitchFamily="2" charset="-78"/>
              </a:rPr>
              <a:t> )</a:t>
            </a:r>
            <a:endParaRPr lang="en-US" sz="28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lvl="0"/>
            <a:r>
              <a:rPr lang="fa-IR" sz="1800" dirty="0" smtClean="0">
                <a:cs typeface="Nazanin" pitchFamily="2" charset="-78"/>
              </a:rPr>
              <a:t>اطمينان از اينکه تمام كاركنان درگير انجام کار، از کار با سيستم پروانه کار آگاه اند و آموزش هاي لازم را در اين خصوص ديده اند، و در جلسة قبل از شروع کار (</a:t>
            </a:r>
            <a:r>
              <a:rPr lang="en-US" sz="1800" dirty="0" smtClean="0">
                <a:cs typeface="Nazanin" pitchFamily="2" charset="-78"/>
              </a:rPr>
              <a:t>Toolbox Meeting</a:t>
            </a:r>
            <a:r>
              <a:rPr lang="fa-IR" sz="1800" dirty="0" smtClean="0">
                <a:cs typeface="Nazanin" pitchFamily="2" charset="-78"/>
              </a:rPr>
              <a:t>) از خطرات کار و مواردي که در پروانه کار به عنوان" موارد خطرناك"  آمده است، اطلاع کامل دارند.</a:t>
            </a:r>
            <a:endParaRPr lang="en-US" sz="1800" dirty="0" smtClean="0">
              <a:cs typeface="Nazanin" pitchFamily="2" charset="-78"/>
            </a:endParaRPr>
          </a:p>
          <a:p>
            <a:pPr lvl="0"/>
            <a:r>
              <a:rPr lang="fa-IR" sz="1800" dirty="0" smtClean="0">
                <a:cs typeface="Nazanin" pitchFamily="2" charset="-78"/>
              </a:rPr>
              <a:t>در پايان نوبتکاري اطمينان حاصل نمايد که پروانه كار به </a:t>
            </a:r>
            <a:r>
              <a:rPr lang="en-US" sz="1800" dirty="0" smtClean="0">
                <a:cs typeface="Nazanin" pitchFamily="2" charset="-78"/>
              </a:rPr>
              <a:t>Permit Office</a:t>
            </a:r>
            <a:r>
              <a:rPr lang="fa-IR" sz="1800" dirty="0" smtClean="0">
                <a:cs typeface="Nazanin" pitchFamily="2" charset="-78"/>
              </a:rPr>
              <a:t> تحويل شده و يا در صورت اتمام کار مراحل آن انجام گرفته است.</a:t>
            </a:r>
            <a:endParaRPr lang="en-US" sz="1800" dirty="0" smtClean="0">
              <a:cs typeface="Nazanin" pitchFamily="2" charset="-78"/>
            </a:endParaRPr>
          </a:p>
          <a:p>
            <a:pPr lvl="0"/>
            <a:r>
              <a:rPr lang="fa-IR" sz="1800" dirty="0" smtClean="0">
                <a:cs typeface="Nazanin" pitchFamily="2" charset="-78"/>
              </a:rPr>
              <a:t>اگر کار بيش از يک نوبتکاري ادامه پيدا کرد ازتمديد اعتبار پروانه کار اطمينان حاصل نمايد.</a:t>
            </a:r>
            <a:endParaRPr lang="en-US" sz="1800" dirty="0" smtClean="0">
              <a:cs typeface="Nazanin" pitchFamily="2" charset="-78"/>
            </a:endParaRPr>
          </a:p>
          <a:p>
            <a:pPr lvl="0"/>
            <a:r>
              <a:rPr lang="fa-IR" sz="1800" dirty="0" smtClean="0">
                <a:cs typeface="Nazanin" pitchFamily="2" charset="-78"/>
              </a:rPr>
              <a:t>با اپراتور ارشد واحد در خصوص تمديد اعتبار پروانه کار در سايت همکاري نمايد.</a:t>
            </a:r>
            <a:endParaRPr lang="en-US" sz="1800" dirty="0" smtClean="0">
              <a:cs typeface="Nazanin" pitchFamily="2" charset="-78"/>
            </a:endParaRPr>
          </a:p>
          <a:p>
            <a:pPr lvl="0"/>
            <a:r>
              <a:rPr lang="fa-IR" sz="1800" dirty="0" smtClean="0">
                <a:cs typeface="Nazanin" pitchFamily="2" charset="-78"/>
              </a:rPr>
              <a:t>اگر زماني که پروانه کار صادر شده، شرايط عملياتي يا محيطي تغيير کرد از توقف کارها اطمينان حاصل نمايد.</a:t>
            </a:r>
            <a:endParaRPr lang="en-US" sz="1800" dirty="0" smtClean="0">
              <a:cs typeface="Nazanin" pitchFamily="2" charset="-78"/>
            </a:endParaRPr>
          </a:p>
          <a:p>
            <a:pPr lvl="0"/>
            <a:r>
              <a:rPr lang="fa-IR" sz="1800" dirty="0" smtClean="0">
                <a:cs typeface="Nazanin" pitchFamily="2" charset="-78"/>
              </a:rPr>
              <a:t> اگر شرايط کار يا محيط در حين کار تغيير کرد به مسئول واحد و اپراتور ارشد اطلاع دهد وتا تثبيت شدن مجدد شرايط ايمن، کار را متوقف کند.</a:t>
            </a:r>
            <a:endParaRPr lang="en-US" sz="1800" dirty="0" smtClean="0">
              <a:cs typeface="Nazanin" pitchFamily="2" charset="-78"/>
            </a:endParaRPr>
          </a:p>
          <a:p>
            <a:pPr lvl="0"/>
            <a:r>
              <a:rPr lang="fa-IR" sz="1800" dirty="0" smtClean="0">
                <a:cs typeface="Nazanin" pitchFamily="2" charset="-78"/>
              </a:rPr>
              <a:t>از اين که کار مورد نظر در پروانه کار به طور کامل انجام شده است اطمينان حاصل نمايد و محل کار را در پايان، ايمن و پاکيزه تحويل نمايد، اگر چه کار نيمه تمام مانده باشد.</a:t>
            </a:r>
            <a:endParaRPr lang="en-US" sz="1800" dirty="0" smtClean="0">
              <a:cs typeface="Nazanin" pitchFamily="2" charset="-78"/>
            </a:endParaRPr>
          </a:p>
          <a:p>
            <a:pPr lvl="0"/>
            <a:r>
              <a:rPr lang="fa-IR" sz="1800" dirty="0" smtClean="0">
                <a:cs typeface="Nazanin" pitchFamily="2" charset="-78"/>
              </a:rPr>
              <a:t>اطمينان از اين که پروانه هاي کار در پايان هفت روز تقويمي بسته شده است.</a:t>
            </a:r>
            <a:endParaRPr lang="en-US" sz="1800" dirty="0" smtClean="0">
              <a:cs typeface="Nazanin" pitchFamily="2" charset="-78"/>
            </a:endParaRPr>
          </a:p>
          <a:p>
            <a:pPr lvl="0"/>
            <a:r>
              <a:rPr lang="fa-IR" sz="1800" dirty="0" smtClean="0">
                <a:cs typeface="Nazanin" pitchFamily="2" charset="-78"/>
              </a:rPr>
              <a:t>اطمينان از ثبت پروانه كار در دفتر ايمني قبل از شروع كار در سايت </a:t>
            </a:r>
            <a:endParaRPr lang="en-US" sz="1800" dirty="0" smtClean="0">
              <a:cs typeface="Nazanin" pitchFamily="2" charset="-78"/>
            </a:endParaRPr>
          </a:p>
          <a:p>
            <a:pPr lvl="0"/>
            <a:r>
              <a:rPr lang="fa-IR" sz="1800" dirty="0" smtClean="0">
                <a:cs typeface="Nazanin" pitchFamily="2" charset="-78"/>
              </a:rPr>
              <a:t>اطمينان از اينكه پروانه صادر شده در پايان كار به همراه نسخه دوم به دفتر ثبت مجوز باز گردانده شده است.</a:t>
            </a: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مسئوليتهاي نوبت كار ارشد واحد (</a:t>
            </a:r>
            <a:r>
              <a:rPr lang="en-US" sz="2500" b="1" dirty="0" smtClean="0">
                <a:cs typeface="Nazanin" pitchFamily="2" charset="-78"/>
              </a:rPr>
              <a:t>PLANT SENIOR OPERATOR</a:t>
            </a:r>
            <a:r>
              <a:rPr lang="fa-IR" sz="2500" b="1" dirty="0" smtClean="0">
                <a:cs typeface="Nazanin" pitchFamily="2" charset="-78"/>
              </a:rPr>
              <a:t>)</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lvl="0"/>
            <a:r>
              <a:rPr lang="fa-IR" sz="1600" dirty="0" smtClean="0">
                <a:cs typeface="Nazanin" pitchFamily="2" charset="-78"/>
              </a:rPr>
              <a:t>از جداسازي مکانيکي/ فرايندي/ الكتريكي انجام شده، اطمينان حاصل نمايد.</a:t>
            </a:r>
            <a:endParaRPr lang="en-US" sz="1600" dirty="0" smtClean="0">
              <a:cs typeface="Nazanin" pitchFamily="2" charset="-78"/>
            </a:endParaRPr>
          </a:p>
          <a:p>
            <a:pPr lvl="0"/>
            <a:r>
              <a:rPr lang="fa-IR" sz="1600" dirty="0" smtClean="0">
                <a:cs typeface="Nazanin" pitchFamily="2" charset="-78"/>
              </a:rPr>
              <a:t>حصول  اطمينان  از جداسازي دستگاهاي برقي  در محل کار با هما هنگي واحد هاي مرتبط.</a:t>
            </a:r>
            <a:endParaRPr lang="en-US" sz="1600" dirty="0" smtClean="0">
              <a:cs typeface="Nazanin" pitchFamily="2" charset="-78"/>
            </a:endParaRPr>
          </a:p>
          <a:p>
            <a:pPr lvl="0"/>
            <a:r>
              <a:rPr lang="fa-IR" sz="1600" dirty="0" smtClean="0">
                <a:cs typeface="Nazanin" pitchFamily="2" charset="-78"/>
              </a:rPr>
              <a:t>هماهنگي لازم جهت انجام تست گاز توسط واحد ايمني پالايشگاه  بعمل آورد.</a:t>
            </a:r>
            <a:endParaRPr lang="en-US" sz="1600" dirty="0" smtClean="0">
              <a:cs typeface="Nazanin" pitchFamily="2" charset="-78"/>
            </a:endParaRPr>
          </a:p>
          <a:p>
            <a:pPr lvl="0"/>
            <a:r>
              <a:rPr lang="fa-IR" sz="1600" dirty="0" smtClean="0">
                <a:cs typeface="Nazanin" pitchFamily="2" charset="-78"/>
              </a:rPr>
              <a:t>نوبتكار ارشد واحد بايد به مهارت و صلاحيت فني كاركنان تحت امر كه پس از صدور پروانه كار به عنوان نماينده خود براي نظارت دائم بر شرايط محيط كار در محل مي گمارد، اطمينان حاصل نمايد.</a:t>
            </a:r>
            <a:endParaRPr lang="en-US" sz="1600" dirty="0" smtClean="0">
              <a:cs typeface="Nazanin" pitchFamily="2" charset="-78"/>
            </a:endParaRPr>
          </a:p>
          <a:p>
            <a:pPr lvl="0"/>
            <a:r>
              <a:rPr lang="fa-IR" sz="1600" dirty="0" smtClean="0">
                <a:cs typeface="Nazanin" pitchFamily="2" charset="-78"/>
              </a:rPr>
              <a:t>هرگونه انحراف از برنامه يا دستورالعمل در طول انجام کار را سريعاً به سرپرست نوبتكاران  گزارش نمايد و در صورت لزوم پروانه کار را معلق و يا ابطال نمايد.</a:t>
            </a:r>
            <a:endParaRPr lang="en-US" sz="1600" dirty="0" smtClean="0">
              <a:cs typeface="Nazanin" pitchFamily="2" charset="-78"/>
            </a:endParaRPr>
          </a:p>
          <a:p>
            <a:pPr lvl="0"/>
            <a:r>
              <a:rPr lang="fa-IR" sz="1600" dirty="0" smtClean="0">
                <a:cs typeface="Nazanin" pitchFamily="2" charset="-78"/>
              </a:rPr>
              <a:t>شروع کار را به سرپرست واحد اطلاع دهد.</a:t>
            </a:r>
            <a:endParaRPr lang="en-US" sz="1600" dirty="0" smtClean="0">
              <a:cs typeface="Nazanin" pitchFamily="2" charset="-78"/>
            </a:endParaRPr>
          </a:p>
          <a:p>
            <a:pPr lvl="0"/>
            <a:r>
              <a:rPr lang="fa-IR" sz="1600" dirty="0" smtClean="0">
                <a:cs typeface="Nazanin" pitchFamily="2" charset="-78"/>
              </a:rPr>
              <a:t>حصول اطمينان از تأئيد اعتبار پروانه هاي كار در محل انجام كار و نيز  تحويل كار به سرپرست انجام كار و تاييد اتمام كار  در محل انجام كار</a:t>
            </a:r>
            <a:endParaRPr lang="en-US" sz="1600" dirty="0" smtClean="0">
              <a:cs typeface="Nazanin" pitchFamily="2" charset="-78"/>
            </a:endParaRPr>
          </a:p>
          <a:p>
            <a:r>
              <a:rPr lang="fa-IR" sz="1600" dirty="0" smtClean="0">
                <a:cs typeface="Nazanin" pitchFamily="2" charset="-78"/>
              </a:rPr>
              <a:t>تذكر : شروع  كار مي بايست با حضور نماينده / نمايندگان بهره برداري ، تعميرات و ايمني در محل كار بوده ، كار را به صورت كاملا ايمن ( با حفظ كليه شرايط مجوز كار  ) به سرپرست انجام كار تحويل داده و  بعد از خاتمه كار در محل كار توسط  افراد ذكر الاشاره تحويل  گرفته شود. </a:t>
            </a:r>
            <a:endParaRPr lang="en-US" sz="1600" dirty="0" smtClean="0">
              <a:cs typeface="Nazanin" pitchFamily="2" charset="-78"/>
            </a:endParaRPr>
          </a:p>
          <a:p>
            <a:pPr lvl="0"/>
            <a:r>
              <a:rPr lang="fa-IR" sz="1600" dirty="0" smtClean="0">
                <a:cs typeface="Nazanin" pitchFamily="2" charset="-78"/>
              </a:rPr>
              <a:t>تمامي پروانه هاي تمديد اعتبار شده را در </a:t>
            </a:r>
            <a:r>
              <a:rPr lang="en-US" sz="1600" dirty="0" smtClean="0">
                <a:cs typeface="Nazanin" pitchFamily="2" charset="-78"/>
              </a:rPr>
              <a:t>Log Sheet</a:t>
            </a:r>
            <a:r>
              <a:rPr lang="fa-IR" sz="1600" dirty="0" smtClean="0">
                <a:cs typeface="Nazanin" pitchFamily="2" charset="-78"/>
              </a:rPr>
              <a:t> واحد ثبت نمايد.</a:t>
            </a:r>
            <a:endParaRPr lang="en-US" sz="1600" dirty="0" smtClean="0">
              <a:cs typeface="Nazanin" pitchFamily="2" charset="-78"/>
            </a:endParaRPr>
          </a:p>
          <a:p>
            <a:pPr lvl="0"/>
            <a:r>
              <a:rPr lang="fa-IR" sz="1600" dirty="0" smtClean="0">
                <a:cs typeface="Nazanin" pitchFamily="2" charset="-78"/>
              </a:rPr>
              <a:t>در هنكام بستن  پروانه  كار  تكميل شده ،   كليه موارد مندرج در بخش پاياني پروانه كار را كنترل و از ايمن بودن شرايط آن اطمينان حاصل نمايد. </a:t>
            </a:r>
            <a:endParaRPr lang="en-US" sz="1600" dirty="0" smtClean="0">
              <a:cs typeface="Nazanin" pitchFamily="2" charset="-78"/>
            </a:endParaRPr>
          </a:p>
          <a:p>
            <a:pPr lvl="0"/>
            <a:r>
              <a:rPr lang="fa-IR" sz="1600" dirty="0" smtClean="0">
                <a:cs typeface="Nazanin" pitchFamily="2" charset="-78"/>
              </a:rPr>
              <a:t>بر انجام نظافت در پايان کار نظارت داشته باشد و محل مشخص شده در پروانه کار را تکميل نمايد.</a:t>
            </a:r>
            <a:endParaRPr lang="en-US" sz="16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مسئوليتها و اختيارات كارشناس  ايمني  (</a:t>
            </a:r>
            <a:r>
              <a:rPr lang="en-US" sz="2500" b="1" dirty="0" smtClean="0">
                <a:cs typeface="Nazanin" pitchFamily="2" charset="-78"/>
              </a:rPr>
              <a:t>SAFETY AUTHORITY</a:t>
            </a:r>
            <a:r>
              <a:rPr lang="fa-IR" sz="2500" b="1" dirty="0" smtClean="0">
                <a:cs typeface="Nazanin" pitchFamily="2" charset="-78"/>
              </a:rPr>
              <a:t> )</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lvl="0"/>
            <a:r>
              <a:rPr lang="fa-IR" sz="2000" dirty="0" smtClean="0">
                <a:cs typeface="Nazanin" pitchFamily="2" charset="-78"/>
              </a:rPr>
              <a:t>راهنمايي هاي لازم در مورد شناسايي خطر هاي بالقوه و احتياط هاي پيشگيرانه را به تهيه کننده پروانه کار و انجام دهنده آن ارائه دهد.</a:t>
            </a:r>
            <a:endParaRPr lang="en-US" sz="2000" dirty="0" smtClean="0">
              <a:cs typeface="Nazanin" pitchFamily="2" charset="-78"/>
            </a:endParaRPr>
          </a:p>
          <a:p>
            <a:pPr lvl="0"/>
            <a:r>
              <a:rPr lang="fa-IR" sz="2000" dirty="0" smtClean="0">
                <a:cs typeface="Nazanin" pitchFamily="2" charset="-78"/>
              </a:rPr>
              <a:t>توصيه هاي لازم به انجام دهنده و ناظرکار در مورد ايمني و حفظ تأسيسات و محيط زيست بنمايد.</a:t>
            </a:r>
            <a:endParaRPr lang="en-US" sz="2000" dirty="0" smtClean="0">
              <a:cs typeface="Nazanin" pitchFamily="2" charset="-78"/>
            </a:endParaRPr>
          </a:p>
          <a:p>
            <a:pPr lvl="0"/>
            <a:r>
              <a:rPr lang="fa-IR" sz="2000" dirty="0" smtClean="0">
                <a:cs typeface="Nazanin" pitchFamily="2" charset="-78"/>
              </a:rPr>
              <a:t>مراحل مختلف انجام کار را در سايت بررسي کند و اطمينان حاصل نمايد که مراحل انجام کار مطابق با اصول ايمني و دستور العمل ها و پروانه کار و پروانه هاي الحاقي انجام مي شود.</a:t>
            </a:r>
            <a:endParaRPr lang="en-US" sz="2000" dirty="0" smtClean="0">
              <a:cs typeface="Nazanin" pitchFamily="2" charset="-78"/>
            </a:endParaRPr>
          </a:p>
          <a:p>
            <a:pPr lvl="0"/>
            <a:r>
              <a:rPr lang="fa-IR" sz="2000" dirty="0" smtClean="0">
                <a:cs typeface="Nazanin" pitchFamily="2" charset="-78"/>
              </a:rPr>
              <a:t>گاز سنج هاي موجود را مطابق برنامه هاي ادواري و چك ليست ها كنترل كرده و از صحت عملکرد آنها اطمينان حاصل نمايد.</a:t>
            </a:r>
            <a:endParaRPr lang="en-US" sz="2000" dirty="0" smtClean="0">
              <a:cs typeface="Nazanin" pitchFamily="2" charset="-78"/>
            </a:endParaRPr>
          </a:p>
          <a:p>
            <a:pPr lvl="0"/>
            <a:r>
              <a:rPr lang="fa-IR" sz="2000" dirty="0" smtClean="0">
                <a:cs typeface="Nazanin" pitchFamily="2" charset="-78"/>
              </a:rPr>
              <a:t>سازماندهي و بررسي قسمت هاي مختلف سيستم مجوز كار و بازرسي هاي مورد نياز را انجام دهد.</a:t>
            </a:r>
            <a:endParaRPr lang="en-US" sz="2000" dirty="0" smtClean="0">
              <a:cs typeface="Nazanin" pitchFamily="2" charset="-78"/>
            </a:endParaRPr>
          </a:p>
          <a:p>
            <a:pPr lvl="0"/>
            <a:r>
              <a:rPr lang="fa-IR" sz="2000" dirty="0" smtClean="0">
                <a:cs typeface="Nazanin" pitchFamily="2" charset="-78"/>
              </a:rPr>
              <a:t>اطمينان از اين که کليه وسايل ايمني به طور منظم طبق برنامه هاي ادواري بررسي شده اند و در وضعيت ايمن قرار دارند.</a:t>
            </a:r>
            <a:endParaRPr lang="en-US" sz="2000" dirty="0" smtClean="0">
              <a:cs typeface="Nazanin" pitchFamily="2" charset="-78"/>
            </a:endParaRPr>
          </a:p>
          <a:p>
            <a:pPr lvl="0"/>
            <a:r>
              <a:rPr lang="fa-IR" sz="2000" dirty="0" smtClean="0">
                <a:cs typeface="Nazanin" pitchFamily="2" charset="-78"/>
              </a:rPr>
              <a:t>بازرسي از محل هاي در حال انجام كار صورت پذيرد و از ايمن بودن شرايط انجام كار اطمينان حاصل نمايد.</a:t>
            </a:r>
            <a:endParaRPr lang="en-US" sz="20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295400" y="1371600"/>
            <a:ext cx="6400800" cy="1600200"/>
          </a:xfrm>
        </p:spPr>
        <p:txBody>
          <a:bodyPr anchor="ctr">
            <a:normAutofit/>
          </a:bodyPr>
          <a:lstStyle/>
          <a:p>
            <a:r>
              <a:rPr lang="fa-IR" sz="2800" b="1" dirty="0" smtClean="0">
                <a:solidFill>
                  <a:schemeClr val="bg1"/>
                </a:solidFill>
                <a:cs typeface="Nazanin" pitchFamily="2" charset="-78"/>
              </a:rPr>
              <a:t>كارشناس  ايمني</a:t>
            </a:r>
            <a:endParaRPr lang="fa-IR" sz="2400" dirty="0">
              <a:solidFill>
                <a:schemeClr val="bg1"/>
              </a:solidFill>
            </a:endParaRPr>
          </a:p>
        </p:txBody>
      </p:sp>
      <p:sp>
        <p:nvSpPr>
          <p:cNvPr id="2" name="Title 1"/>
          <p:cNvSpPr>
            <a:spLocks noGrp="1"/>
          </p:cNvSpPr>
          <p:nvPr>
            <p:ph type="ctrTitle"/>
          </p:nvPr>
        </p:nvSpPr>
        <p:spPr>
          <a:xfrm>
            <a:off x="457200" y="3657600"/>
            <a:ext cx="8229600" cy="2003425"/>
          </a:xfrm>
        </p:spPr>
        <p:txBody>
          <a:bodyPr anchor="ctr">
            <a:noAutofit/>
          </a:bodyPr>
          <a:lstStyle/>
          <a:p>
            <a:r>
              <a:rPr lang="fa-IR" sz="2800" b="1" kern="10" dirty="0" smtClean="0">
                <a:ln w="9525">
                  <a:noFill/>
                  <a:round/>
                  <a:headEnd/>
                  <a:tailEnd/>
                </a:ln>
                <a:solidFill>
                  <a:srgbClr val="FF0000"/>
                </a:solidFill>
                <a:latin typeface="Impact"/>
                <a:cs typeface="Nazanin" pitchFamily="2" charset="-78"/>
              </a:rPr>
              <a:t>در حين بازرسي از محل انجام كار  در صورت مشاهده هر گونه انحراف از اين دستور العمل و ساير دستورالعملها و مقررات </a:t>
            </a:r>
            <a:r>
              <a:rPr lang="en-US" sz="2800" b="1" kern="10" dirty="0" smtClean="0">
                <a:ln w="9525">
                  <a:noFill/>
                  <a:round/>
                  <a:headEnd/>
                  <a:tailEnd/>
                </a:ln>
                <a:solidFill>
                  <a:srgbClr val="FF0000"/>
                </a:solidFill>
                <a:latin typeface="Arial" pitchFamily="34" charset="0"/>
                <a:cs typeface="Arial" pitchFamily="34" charset="0"/>
              </a:rPr>
              <a:t>HSE</a:t>
            </a:r>
            <a:r>
              <a:rPr lang="fa-IR" sz="2800" b="1" kern="10" dirty="0" smtClean="0">
                <a:ln w="9525">
                  <a:noFill/>
                  <a:round/>
                  <a:headEnd/>
                  <a:tailEnd/>
                </a:ln>
                <a:solidFill>
                  <a:srgbClr val="FF0000"/>
                </a:solidFill>
                <a:latin typeface="Impact"/>
                <a:cs typeface="Nazanin" pitchFamily="2" charset="-78"/>
              </a:rPr>
              <a:t> مي تواند نسبت به توقف ادامه كار تا بهبود شرايط وفق به الزامات اقدام نمايد. </a:t>
            </a:r>
            <a:r>
              <a:rPr lang="en-US" sz="2800" dirty="0" smtClean="0">
                <a:solidFill>
                  <a:srgbClr val="FF0000"/>
                </a:solidFill>
              </a:rPr>
              <a:t/>
            </a:r>
            <a:br>
              <a:rPr lang="en-US" sz="2800" dirty="0" smtClean="0">
                <a:solidFill>
                  <a:srgbClr val="FF0000"/>
                </a:solidFill>
              </a:rPr>
            </a:br>
            <a:endParaRPr lang="fa-IR" sz="2800" b="1" dirty="0">
              <a:solidFill>
                <a:srgbClr val="FF0000"/>
              </a:solidFill>
            </a:endParaRPr>
          </a:p>
        </p:txBody>
      </p:sp>
      <p:sp>
        <p:nvSpPr>
          <p:cNvPr id="5"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مسئوليتهاي مسئول تست هاي گاز (</a:t>
            </a:r>
            <a:r>
              <a:rPr lang="en-US" sz="2500" b="1" dirty="0" smtClean="0">
                <a:cs typeface="Nazanin" pitchFamily="2" charset="-78"/>
              </a:rPr>
              <a:t> Authorized Gas Tester</a:t>
            </a:r>
            <a:r>
              <a:rPr lang="fa-IR" sz="2500" b="1" dirty="0" smtClean="0">
                <a:cs typeface="Nazanin" pitchFamily="2" charset="-78"/>
              </a:rPr>
              <a:t>) </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algn="just">
              <a:buNone/>
            </a:pPr>
            <a:r>
              <a:rPr lang="fa-IR" sz="2000" dirty="0" smtClean="0">
                <a:cs typeface="Nazanin" pitchFamily="2" charset="-78"/>
              </a:rPr>
              <a:t>كارشناس واحد ايمني ‎که با شرايط عملياتي آشنابوده و آموزشهاي لازم در خصوص نحوه کارکردن  بادستگاه</a:t>
            </a:r>
          </a:p>
          <a:p>
            <a:pPr algn="just">
              <a:buNone/>
            </a:pPr>
            <a:r>
              <a:rPr lang="fa-IR" sz="2000" dirty="0" smtClean="0">
                <a:cs typeface="Nazanin" pitchFamily="2" charset="-78"/>
              </a:rPr>
              <a:t> سنجش گاز ‎را ديده باشد. صلاحيت اين فرد توسط رئيس ايمني و آتش نشاني پالايشگاه مربوطه تاييد و به</a:t>
            </a:r>
          </a:p>
          <a:p>
            <a:pPr algn="just">
              <a:buNone/>
            </a:pPr>
            <a:r>
              <a:rPr lang="fa-IR" sz="2000" dirty="0" smtClean="0">
                <a:cs typeface="Nazanin" pitchFamily="2" charset="-78"/>
              </a:rPr>
              <a:t> تصويب رئيس / سرپرست </a:t>
            </a:r>
            <a:r>
              <a:rPr lang="en-US" sz="2000" dirty="0" smtClean="0">
                <a:cs typeface="Nazanin" pitchFamily="2" charset="-78"/>
              </a:rPr>
              <a:t>HSE  </a:t>
            </a:r>
            <a:r>
              <a:rPr lang="fa-IR" sz="2000" dirty="0" smtClean="0">
                <a:cs typeface="Nazanin" pitchFamily="2" charset="-78"/>
              </a:rPr>
              <a:t> شركت رسانده مي شود  سپس در غالب دستورالعمل استاندارد </a:t>
            </a:r>
            <a:endParaRPr lang="en-US" sz="2000" dirty="0" smtClean="0">
              <a:cs typeface="Nazanin" pitchFamily="2" charset="-78"/>
            </a:endParaRPr>
          </a:p>
          <a:p>
            <a:pPr algn="just">
              <a:buNone/>
            </a:pPr>
            <a:r>
              <a:rPr lang="en-US" sz="2000" dirty="0" smtClean="0">
                <a:cs typeface="Nazanin" pitchFamily="2" charset="-78"/>
              </a:rPr>
              <a:t>(PSI)</a:t>
            </a:r>
            <a:r>
              <a:rPr lang="fa-IR" sz="2000" dirty="0" smtClean="0">
                <a:cs typeface="Nazanin" pitchFamily="2" charset="-78"/>
              </a:rPr>
              <a:t>  توسط مدير / مدير عامل   شركت به سيستم معرفي مي گردند.  </a:t>
            </a:r>
            <a:endParaRPr lang="en-US" sz="2000" dirty="0" smtClean="0">
              <a:cs typeface="Nazanin" pitchFamily="2" charset="-78"/>
            </a:endParaRPr>
          </a:p>
          <a:p>
            <a:pPr>
              <a:buNone/>
            </a:pPr>
            <a:r>
              <a:rPr lang="fa-IR" sz="2000" b="1" dirty="0" smtClean="0">
                <a:cs typeface="Nazanin" pitchFamily="2" charset="-78"/>
              </a:rPr>
              <a:t>شرح وظايف مسئول انجام تست گاز:</a:t>
            </a:r>
            <a:endParaRPr lang="en-US" sz="2000" b="1" dirty="0" smtClean="0">
              <a:cs typeface="Nazanin" pitchFamily="2" charset="-78"/>
            </a:endParaRPr>
          </a:p>
          <a:p>
            <a:pPr lvl="0"/>
            <a:r>
              <a:rPr lang="fa-IR" sz="2000" dirty="0" smtClean="0">
                <a:cs typeface="Nazanin" pitchFamily="2" charset="-78"/>
              </a:rPr>
              <a:t>انجام تست گاز مطابق با شرايطي که در پروانه کار ذکر شده است.</a:t>
            </a:r>
            <a:endParaRPr lang="en-US" sz="2000" dirty="0" smtClean="0">
              <a:cs typeface="Nazanin" pitchFamily="2" charset="-78"/>
            </a:endParaRPr>
          </a:p>
          <a:p>
            <a:pPr lvl="0"/>
            <a:r>
              <a:rPr lang="fa-IR" sz="2000" dirty="0" smtClean="0">
                <a:cs typeface="Nazanin" pitchFamily="2" charset="-78"/>
              </a:rPr>
              <a:t>از دستگاه هاي تست گاز مناسب و سالم استفاده كرده واز كاليبره بودن آن اطمينان حاصل نمايد.</a:t>
            </a:r>
            <a:endParaRPr lang="en-US" sz="2000" dirty="0" smtClean="0">
              <a:cs typeface="Nazanin" pitchFamily="2" charset="-78"/>
            </a:endParaRPr>
          </a:p>
          <a:p>
            <a:pPr lvl="0"/>
            <a:r>
              <a:rPr lang="fa-IR" sz="2000" dirty="0" smtClean="0">
                <a:cs typeface="Nazanin" pitchFamily="2" charset="-78"/>
              </a:rPr>
              <a:t>اندازه گيري هاي انجام شده را در پروانه کار ثبت و امضاء نمايد.</a:t>
            </a:r>
            <a:endParaRPr lang="en-US" sz="2000" dirty="0" smtClean="0">
              <a:cs typeface="Nazanin" pitchFamily="2" charset="-78"/>
            </a:endParaRPr>
          </a:p>
          <a:p>
            <a:pPr lvl="0"/>
            <a:r>
              <a:rPr lang="fa-IR" sz="2000" dirty="0" smtClean="0">
                <a:cs typeface="Nazanin" pitchFamily="2" charset="-78"/>
              </a:rPr>
              <a:t>در صورت نياز آزمايش گاز به صورت مستمر، ليست آزمايش گاز با شماره </a:t>
            </a:r>
            <a:r>
              <a:rPr lang="en-US" sz="2000" dirty="0" smtClean="0">
                <a:cs typeface="Nazanin" pitchFamily="2" charset="-78"/>
              </a:rPr>
              <a:t>HSE-FO-S-142(1)-90 </a:t>
            </a:r>
            <a:r>
              <a:rPr lang="fa-IR" sz="2000" dirty="0" smtClean="0">
                <a:cs typeface="Nazanin" pitchFamily="2" charset="-78"/>
              </a:rPr>
              <a:t>                                                                                                                                       را نيز تکميل و امضاء نمايد. </a:t>
            </a:r>
          </a:p>
          <a:p>
            <a:pPr lvl="0">
              <a:buNone/>
            </a:pPr>
            <a:endParaRPr lang="en-US" sz="1000" dirty="0" smtClean="0">
              <a:cs typeface="Nazanin" pitchFamily="2" charset="-78"/>
            </a:endParaRPr>
          </a:p>
          <a:p>
            <a:pPr>
              <a:buNone/>
            </a:pPr>
            <a:r>
              <a:rPr lang="fa-IR" sz="2000" dirty="0" smtClean="0">
                <a:cs typeface="Nazanin" pitchFamily="2" charset="-78"/>
              </a:rPr>
              <a:t>    </a:t>
            </a:r>
            <a:r>
              <a:rPr lang="fa-IR" sz="2000" b="1" dirty="0" smtClean="0">
                <a:cs typeface="Nazanin" pitchFamily="2" charset="-78"/>
              </a:rPr>
              <a:t>تبصره : انجام تست گاز در كليه كارها و فعاليتها با نفرات مجاز و معرفي شده واحدهاي ايمني و آتش نشاني مي باشد. </a:t>
            </a:r>
            <a:endParaRPr lang="en-US" sz="20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مشخصات پروانه انجام كار</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lvl="0"/>
            <a:r>
              <a:rPr lang="fa-IR" sz="2400" dirty="0" smtClean="0">
                <a:cs typeface="Nazanin" pitchFamily="2" charset="-78"/>
              </a:rPr>
              <a:t>اندازه پروانه انجام كار اصلي  </a:t>
            </a:r>
            <a:r>
              <a:rPr lang="en-US" sz="2400" dirty="0" smtClean="0">
                <a:cs typeface="Nazanin" pitchFamily="2" charset="-78"/>
              </a:rPr>
              <a:t>A3</a:t>
            </a:r>
            <a:r>
              <a:rPr lang="fa-IR" sz="2400" dirty="0" smtClean="0">
                <a:cs typeface="Nazanin" pitchFamily="2" charset="-78"/>
              </a:rPr>
              <a:t>  و رنگ آن سفيد مي باشد. </a:t>
            </a:r>
          </a:p>
          <a:p>
            <a:pPr lvl="0">
              <a:buNone/>
            </a:pPr>
            <a:r>
              <a:rPr lang="fa-IR" sz="2400" dirty="0" smtClean="0">
                <a:cs typeface="Nazanin" pitchFamily="2" charset="-78"/>
              </a:rPr>
              <a:t>جهت مشخص نمودن نوع كار(گرم، سرد و كار گرم همراه شعله ) تغييرات ذيل بروي كادر سفيد رنگ موجود در قسمت بالا و سمت راست پروانه اصلي اعمال مي گردد: </a:t>
            </a:r>
            <a:endParaRPr lang="en-US" sz="2400" dirty="0" smtClean="0">
              <a:cs typeface="Nazanin" pitchFamily="2" charset="-78"/>
            </a:endParaRPr>
          </a:p>
          <a:p>
            <a:pPr lvl="0"/>
            <a:r>
              <a:rPr lang="fa-IR" sz="2400" dirty="0" smtClean="0">
                <a:cs typeface="Nazanin" pitchFamily="2" charset="-78"/>
              </a:rPr>
              <a:t>  كار گرم : با ماژيك قرمز، كادر مربوطه قرمز رنگ مي شود. </a:t>
            </a:r>
            <a:endParaRPr lang="en-US" sz="2400" dirty="0" smtClean="0">
              <a:cs typeface="Nazanin" pitchFamily="2" charset="-78"/>
            </a:endParaRPr>
          </a:p>
          <a:p>
            <a:pPr lvl="0"/>
            <a:r>
              <a:rPr lang="fa-IR" sz="2400" dirty="0" smtClean="0">
                <a:cs typeface="Nazanin" pitchFamily="2" charset="-78"/>
              </a:rPr>
              <a:t>كار گرم همراه با شعله :  همراه با قرمز نمودن كادر مربوطه كلمه </a:t>
            </a:r>
            <a:r>
              <a:rPr lang="en-US" sz="2400" dirty="0" smtClean="0">
                <a:cs typeface="Nazanin" pitchFamily="2" charset="-78"/>
              </a:rPr>
              <a:t>HNF </a:t>
            </a:r>
            <a:r>
              <a:rPr lang="fa-IR" sz="2400" dirty="0" smtClean="0">
                <a:cs typeface="Nazanin" pitchFamily="2" charset="-78"/>
              </a:rPr>
              <a:t> يا </a:t>
            </a:r>
            <a:r>
              <a:rPr lang="en-US" sz="2400" dirty="0" smtClean="0">
                <a:cs typeface="Nazanin" pitchFamily="2" charset="-78"/>
              </a:rPr>
              <a:t>NAKED FLAME </a:t>
            </a:r>
            <a:r>
              <a:rPr lang="fa-IR" sz="2400" dirty="0" smtClean="0">
                <a:cs typeface="Nazanin" pitchFamily="2" charset="-78"/>
              </a:rPr>
              <a:t>  درج مي گردد. </a:t>
            </a:r>
            <a:endParaRPr lang="en-US" sz="2400" dirty="0" smtClean="0">
              <a:cs typeface="Nazanin" pitchFamily="2" charset="-78"/>
            </a:endParaRPr>
          </a:p>
          <a:p>
            <a:pPr lvl="0"/>
            <a:r>
              <a:rPr lang="fa-IR" sz="2400" dirty="0" smtClean="0">
                <a:cs typeface="Nazanin" pitchFamily="2" charset="-78"/>
              </a:rPr>
              <a:t>كار سرد : هيچ تغييري در رنگ كادر صورت نمي پذيرد و سفيد باقي مي ماند.</a:t>
            </a:r>
            <a:endParaRPr lang="en-US" sz="2400" dirty="0" smtClean="0">
              <a:cs typeface="Nazanin" pitchFamily="2" charset="-78"/>
            </a:endParaRPr>
          </a:p>
          <a:p>
            <a:pPr lvl="0"/>
            <a:r>
              <a:rPr lang="fa-IR" sz="2400" dirty="0" smtClean="0">
                <a:cs typeface="Nazanin" pitchFamily="2" charset="-78"/>
              </a:rPr>
              <a:t>اندازه پروانه هاي انجام كارتكميلي  </a:t>
            </a:r>
            <a:r>
              <a:rPr lang="en-US" sz="2400" dirty="0" smtClean="0">
                <a:cs typeface="Nazanin" pitchFamily="2" charset="-78"/>
              </a:rPr>
              <a:t>A4</a:t>
            </a:r>
            <a:r>
              <a:rPr lang="fa-IR" sz="2400" dirty="0" smtClean="0">
                <a:cs typeface="Nazanin" pitchFamily="2" charset="-78"/>
              </a:rPr>
              <a:t>  ورنگ آنها سفيد مي باشد .</a:t>
            </a:r>
            <a:endParaRPr lang="en-US" sz="2400" dirty="0" smtClean="0">
              <a:cs typeface="Nazanin" pitchFamily="2" charset="-78"/>
            </a:endParaRPr>
          </a:p>
          <a:p>
            <a:pPr lvl="0"/>
            <a:r>
              <a:rPr lang="fa-IR" sz="2400" dirty="0" smtClean="0">
                <a:cs typeface="Nazanin" pitchFamily="2" charset="-78"/>
              </a:rPr>
              <a:t>تمام پروانه ها ي كار(گرم ، سرد و كار با شعله باز و كار روزمره ) بايد قبل از ورود به سايت عملياتي  در دفاتر خاصي كه در اختيار مسئولان ايمني محوطه مي باشد، ثبت گردند.</a:t>
            </a: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1143000"/>
          </a:xfrm>
        </p:spPr>
        <p:txBody>
          <a:bodyPr>
            <a:normAutofit/>
          </a:bodyPr>
          <a:lstStyle/>
          <a:p>
            <a:pPr algn="r"/>
            <a:r>
              <a:rPr lang="fa-IR" sz="4000" b="1" dirty="0" smtClean="0">
                <a:cs typeface="Nazanin" pitchFamily="2" charset="-78"/>
              </a:rPr>
              <a:t>فهرست مطالب</a:t>
            </a:r>
            <a:endParaRPr lang="fa-IR" sz="4000" b="1" dirty="0">
              <a:cs typeface="Nazanin" pitchFamily="2" charset="-78"/>
            </a:endParaRPr>
          </a:p>
        </p:txBody>
      </p:sp>
      <p:sp>
        <p:nvSpPr>
          <p:cNvPr id="7" name="Content Placeholder 5"/>
          <p:cNvSpPr>
            <a:spLocks noGrp="1"/>
          </p:cNvSpPr>
          <p:nvPr>
            <p:ph idx="1"/>
          </p:nvPr>
        </p:nvSpPr>
        <p:spPr>
          <a:xfrm>
            <a:off x="457200" y="1828800"/>
            <a:ext cx="8229600" cy="4465320"/>
          </a:xfrm>
        </p:spPr>
        <p:txBody>
          <a:bodyPr>
            <a:noAutofit/>
          </a:bodyPr>
          <a:lstStyle/>
          <a:p>
            <a:r>
              <a:rPr lang="fa-IR" sz="2100" b="1" dirty="0" smtClean="0">
                <a:solidFill>
                  <a:schemeClr val="tx1">
                    <a:lumMod val="75000"/>
                    <a:lumOff val="25000"/>
                  </a:schemeClr>
                </a:solidFill>
                <a:cs typeface="Nazanin" pitchFamily="2" charset="-78"/>
              </a:rPr>
              <a:t>تعاريف و اصطلاحات</a:t>
            </a:r>
          </a:p>
          <a:p>
            <a:r>
              <a:rPr lang="fa-IR" sz="2100" b="1" dirty="0" smtClean="0">
                <a:solidFill>
                  <a:schemeClr val="tx1">
                    <a:lumMod val="75000"/>
                    <a:lumOff val="25000"/>
                  </a:schemeClr>
                </a:solidFill>
                <a:cs typeface="Nazanin" pitchFamily="2" charset="-78"/>
              </a:rPr>
              <a:t>پروانه  تكميلي</a:t>
            </a:r>
            <a:endParaRPr lang="en-US" sz="2100" b="1" dirty="0" smtClean="0">
              <a:solidFill>
                <a:schemeClr val="tx1">
                  <a:lumMod val="75000"/>
                  <a:lumOff val="25000"/>
                </a:schemeClr>
              </a:solidFill>
              <a:cs typeface="Nazanin" pitchFamily="2" charset="-78"/>
            </a:endParaRPr>
          </a:p>
          <a:p>
            <a:r>
              <a:rPr lang="fa-IR" sz="2100" b="1" dirty="0" smtClean="0">
                <a:solidFill>
                  <a:schemeClr val="tx1">
                    <a:lumMod val="75000"/>
                    <a:lumOff val="25000"/>
                  </a:schemeClr>
                </a:solidFill>
                <a:cs typeface="Nazanin" pitchFamily="2" charset="-78"/>
              </a:rPr>
              <a:t>مسئوليتها و اختيارات</a:t>
            </a:r>
          </a:p>
          <a:p>
            <a:r>
              <a:rPr lang="fa-IR" sz="2100" b="1" dirty="0" smtClean="0">
                <a:solidFill>
                  <a:schemeClr val="tx1">
                    <a:lumMod val="75000"/>
                    <a:lumOff val="25000"/>
                  </a:schemeClr>
                </a:solidFill>
                <a:cs typeface="Nazanin" pitchFamily="2" charset="-78"/>
              </a:rPr>
              <a:t>مشخصات پروانه انجام كار</a:t>
            </a:r>
          </a:p>
          <a:p>
            <a:r>
              <a:rPr lang="fa-IR" sz="2100" b="1" dirty="0" smtClean="0">
                <a:solidFill>
                  <a:schemeClr val="tx1">
                    <a:lumMod val="75000"/>
                    <a:lumOff val="25000"/>
                  </a:schemeClr>
                </a:solidFill>
                <a:cs typeface="Nazanin" pitchFamily="2" charset="-78"/>
              </a:rPr>
              <a:t>خطاهاي مرتبط با پرميت</a:t>
            </a:r>
          </a:p>
          <a:p>
            <a:r>
              <a:rPr lang="fa-IR" sz="2100" b="1" dirty="0" smtClean="0">
                <a:solidFill>
                  <a:schemeClr val="tx1">
                    <a:lumMod val="75000"/>
                    <a:lumOff val="25000"/>
                  </a:schemeClr>
                </a:solidFill>
                <a:cs typeface="Nazanin" pitchFamily="2" charset="-78"/>
              </a:rPr>
              <a:t>روند کلي آماده سازي و اجرائي پروانه انجام كار</a:t>
            </a:r>
          </a:p>
          <a:p>
            <a:r>
              <a:rPr lang="fa-IR" sz="2100" b="1" dirty="0" smtClean="0">
                <a:solidFill>
                  <a:schemeClr val="tx1">
                    <a:lumMod val="75000"/>
                    <a:lumOff val="25000"/>
                  </a:schemeClr>
                </a:solidFill>
                <a:cs typeface="Nazanin" pitchFamily="2" charset="-78"/>
              </a:rPr>
              <a:t>بررسي اهم انومالي هاي مرتبط با پروانه كار</a:t>
            </a:r>
          </a:p>
          <a:p>
            <a:r>
              <a:rPr lang="fa-IR" sz="2100" b="1" dirty="0" smtClean="0">
                <a:solidFill>
                  <a:schemeClr val="tx1">
                    <a:lumMod val="75000"/>
                    <a:lumOff val="25000"/>
                  </a:schemeClr>
                </a:solidFill>
                <a:cs typeface="Nazanin" pitchFamily="2" charset="-78"/>
              </a:rPr>
              <a:t>بررسي اهم حوادث مرتبط با پروانه كار</a:t>
            </a:r>
            <a:endParaRPr lang="fa-IR" sz="2100" b="1" dirty="0">
              <a:solidFill>
                <a:schemeClr val="tx1">
                  <a:lumMod val="75000"/>
                  <a:lumOff val="25000"/>
                </a:schemeClr>
              </a:solidFill>
              <a:cs typeface="Nazanin" pitchFamily="2" charset="-78"/>
            </a:endParaRPr>
          </a:p>
        </p:txBody>
      </p:sp>
      <p:graphicFrame>
        <p:nvGraphicFramePr>
          <p:cNvPr id="8" name="Diagram 7"/>
          <p:cNvGraphicFramePr/>
          <p:nvPr/>
        </p:nvGraphicFramePr>
        <p:xfrm>
          <a:off x="304800" y="5867400"/>
          <a:ext cx="1244224" cy="789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345141" y="6083300"/>
            <a:ext cx="366072" cy="367352"/>
          </a:xfrm>
          <a:prstGeom prst="ellipse">
            <a:avLst/>
          </a:prstGeom>
          <a:blipFill rotWithShape="0">
            <a:blip r:embed="rId6" cstate="print"/>
            <a:stretch>
              <a:fillRect/>
            </a:stretch>
          </a:blipFill>
          <a:scene3d>
            <a:camera prst="orthographicFront"/>
            <a:lightRig rig="chilly" dir="t"/>
          </a:scene3d>
          <a:sp3d z="12700" extrusionH="1700" prstMaterial="dkEdge">
            <a:bevelT w="25400" h="6350" prst="cross"/>
            <a:bevelB w="0" h="0" prst="convex"/>
          </a:sp3d>
        </p:spPr>
        <p:style>
          <a:lnRef idx="1">
            <a:schemeClr val="accent3">
              <a:alpha val="90000"/>
              <a:tint val="40000"/>
              <a:hueOff val="0"/>
              <a:satOff val="0"/>
              <a:lumOff val="0"/>
              <a:alphaOff val="0"/>
            </a:schemeClr>
          </a:lnRef>
          <a:fillRef idx="1">
            <a:scrgbClr r="0" g="0" b="0"/>
          </a:fillRef>
          <a:effectRef idx="0">
            <a:schemeClr val="accent3">
              <a:alpha val="90000"/>
              <a:tint val="40000"/>
              <a:hueOff val="0"/>
              <a:satOff val="0"/>
              <a:lumOff val="0"/>
              <a:alphaOff val="0"/>
            </a:schemeClr>
          </a:effectRef>
          <a:fontRef idx="minor">
            <a:schemeClr val="dk1">
              <a:hueOff val="0"/>
              <a:satOff val="0"/>
              <a:lumOff val="0"/>
              <a:alphaOff val="0"/>
            </a:schemeClr>
          </a:fontRef>
        </p:style>
      </p:sp>
    </p:spTree>
  </p:cSld>
  <p:clrMapOvr>
    <a:masterClrMapping/>
  </p:clrMapOvr>
  <p:transition spd="med">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836025" cy="758826"/>
          </a:xfrm>
        </p:spPr>
        <p:txBody>
          <a:bodyPr>
            <a:noAutofit/>
          </a:bodyPr>
          <a:lstStyle/>
          <a:p>
            <a:pPr algn="r"/>
            <a:r>
              <a:rPr lang="fa-IR" sz="2500" b="1" dirty="0" smtClean="0">
                <a:cs typeface="Nazanin" pitchFamily="2" charset="-78"/>
              </a:rPr>
              <a:t>خطاهاي مرتبط با پرميت در پالايشگاه دوم (2007-2011)</a:t>
            </a:r>
            <a:endParaRPr lang="en-US" sz="2500" b="1" dirty="0" smtClean="0">
              <a:cs typeface="Nazanin" pitchFamily="2" charset="-78"/>
            </a:endParaRPr>
          </a:p>
        </p:txBody>
      </p:sp>
      <p:graphicFrame>
        <p:nvGraphicFramePr>
          <p:cNvPr id="7" name="Content Placeholder 6"/>
          <p:cNvGraphicFramePr>
            <a:graphicFrameLocks noGrp="1"/>
          </p:cNvGraphicFramePr>
          <p:nvPr>
            <p:ph sz="quarter" idx="4294967295"/>
          </p:nvPr>
        </p:nvGraphicFramePr>
        <p:xfrm>
          <a:off x="133066" y="707409"/>
          <a:ext cx="8656638" cy="5867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Slide Number Placeholder 3"/>
          <p:cNvSpPr txBox="1">
            <a:spLocks/>
          </p:cNvSpPr>
          <p:nvPr/>
        </p:nvSpPr>
        <p:spPr>
          <a:xfrm>
            <a:off x="8534400" y="6324600"/>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spd="med">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روند کلي آماده سازي و گردش پروانه کار</a:t>
            </a:r>
            <a:endParaRPr lang="fa-IR" sz="2800" b="1" dirty="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effectLst/>
              <a:uLnTx/>
              <a:uFillTx/>
              <a:latin typeface="+mn-lt"/>
              <a:ea typeface="+mn-ea"/>
              <a:cs typeface="+mn-cs"/>
            </a:endParaRPr>
          </a:p>
        </p:txBody>
      </p:sp>
      <p:pic>
        <p:nvPicPr>
          <p:cNvPr id="1026" name="Diagram 1"/>
          <p:cNvPicPr>
            <a:picLocks noChangeArrowheads="1"/>
          </p:cNvPicPr>
          <p:nvPr/>
        </p:nvPicPr>
        <p:blipFill>
          <a:blip r:embed="rId3"/>
          <a:srcRect/>
          <a:stretch>
            <a:fillRect/>
          </a:stretch>
        </p:blipFill>
        <p:spPr bwMode="auto">
          <a:xfrm>
            <a:off x="1676400" y="1905000"/>
            <a:ext cx="5638800" cy="42672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مراحل تكميل صفحه نخست</a:t>
            </a:r>
            <a:endParaRPr lang="fa-IR" sz="2800" b="1" dirty="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dirty="0">
              <a:ln>
                <a:noFill/>
              </a:ln>
              <a:effectLst/>
              <a:uLnTx/>
              <a:uFillTx/>
              <a:latin typeface="+mn-lt"/>
              <a:ea typeface="+mn-ea"/>
              <a:cs typeface="+mn-cs"/>
            </a:endParaRPr>
          </a:p>
        </p:txBody>
      </p:sp>
      <p:sp>
        <p:nvSpPr>
          <p:cNvPr id="73730" name="Text Box 2"/>
          <p:cNvSpPr txBox="1">
            <a:spLocks noChangeArrowheads="1"/>
          </p:cNvSpPr>
          <p:nvPr/>
        </p:nvSpPr>
        <p:spPr bwMode="auto">
          <a:xfrm>
            <a:off x="482600" y="17463"/>
            <a:ext cx="1279525"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a-IR"/>
          </a:p>
        </p:txBody>
      </p:sp>
      <p:pic>
        <p:nvPicPr>
          <p:cNvPr id="73731" name="Picture 3"/>
          <p:cNvPicPr>
            <a:picLocks noChangeAspect="1" noChangeArrowheads="1"/>
          </p:cNvPicPr>
          <p:nvPr/>
        </p:nvPicPr>
        <p:blipFill>
          <a:blip r:embed="rId3"/>
          <a:srcRect/>
          <a:stretch>
            <a:fillRect/>
          </a:stretch>
        </p:blipFill>
        <p:spPr bwMode="auto">
          <a:xfrm>
            <a:off x="283192" y="2362200"/>
            <a:ext cx="8592326" cy="2667000"/>
          </a:xfrm>
          <a:prstGeom prst="rect">
            <a:avLst/>
          </a:prstGeom>
          <a:ln>
            <a:noFill/>
          </a:ln>
          <a:effectLst>
            <a:outerShdw blurRad="292100" dist="139700" dir="2700000" algn="tl" rotWithShape="0">
              <a:srgbClr val="333333">
                <a:alpha val="65000"/>
              </a:srgbClr>
            </a:outerShdw>
          </a:effectLst>
        </p:spPr>
      </p:pic>
      <p:sp>
        <p:nvSpPr>
          <p:cNvPr id="20" name="Rectangle 19"/>
          <p:cNvSpPr/>
          <p:nvPr/>
        </p:nvSpPr>
        <p:spPr>
          <a:xfrm>
            <a:off x="3015942" y="5269468"/>
            <a:ext cx="2743059" cy="369332"/>
          </a:xfrm>
          <a:prstGeom prst="rect">
            <a:avLst/>
          </a:prstGeom>
        </p:spPr>
        <p:txBody>
          <a:bodyPr wrap="none">
            <a:spAutoFit/>
          </a:bodyPr>
          <a:lstStyle/>
          <a:p>
            <a:r>
              <a:rPr lang="fa-IR" b="1" dirty="0" smtClean="0">
                <a:effectLst>
                  <a:outerShdw blurRad="38100" dist="38100" dir="2700000" algn="tl">
                    <a:srgbClr val="000000">
                      <a:alpha val="43137"/>
                    </a:srgbClr>
                  </a:outerShdw>
                </a:effectLst>
                <a:cs typeface="Nazanin" pitchFamily="2" charset="-78"/>
              </a:rPr>
              <a:t>قسمت اول پروانه اصلي انجام كار</a:t>
            </a:r>
            <a:endParaRPr lang="fa-IR" b="1" dirty="0">
              <a:effectLst>
                <a:outerShdw blurRad="38100" dist="38100" dir="2700000" algn="tl">
                  <a:srgbClr val="000000">
                    <a:alpha val="43137"/>
                  </a:srgbClr>
                </a:outerShdw>
              </a:effectLst>
              <a:cs typeface="Nazanin" pitchFamily="2" charset="-78"/>
            </a:endParaRP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fa-IR" sz="2800" b="1" dirty="0" smtClean="0">
                <a:cs typeface="Nazanin" pitchFamily="2" charset="-78"/>
              </a:rPr>
              <a:t>قسمت مربوط به شماره گذاري پروانه</a:t>
            </a:r>
            <a:endParaRPr lang="fa-IR" sz="2800" b="1" dirty="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effectLst/>
              <a:uLnTx/>
              <a:uFillTx/>
              <a:latin typeface="+mn-lt"/>
              <a:ea typeface="+mn-ea"/>
              <a:cs typeface="+mn-cs"/>
            </a:endParaRPr>
          </a:p>
        </p:txBody>
      </p:sp>
      <p:sp>
        <p:nvSpPr>
          <p:cNvPr id="73730" name="Text Box 2"/>
          <p:cNvSpPr txBox="1">
            <a:spLocks noChangeArrowheads="1"/>
          </p:cNvSpPr>
          <p:nvPr/>
        </p:nvSpPr>
        <p:spPr bwMode="auto">
          <a:xfrm>
            <a:off x="482600" y="17463"/>
            <a:ext cx="1279525"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a-IR"/>
          </a:p>
        </p:txBody>
      </p:sp>
      <p:sp>
        <p:nvSpPr>
          <p:cNvPr id="7" name="Content Placeholder 4"/>
          <p:cNvSpPr>
            <a:spLocks noGrp="1"/>
          </p:cNvSpPr>
          <p:nvPr>
            <p:ph sz="quarter" idx="1"/>
          </p:nvPr>
        </p:nvSpPr>
        <p:spPr>
          <a:xfrm>
            <a:off x="228600" y="1828800"/>
            <a:ext cx="8577072" cy="4645152"/>
          </a:xfrm>
        </p:spPr>
        <p:txBody>
          <a:bodyPr>
            <a:noAutofit/>
          </a:bodyPr>
          <a:lstStyle/>
          <a:p>
            <a:pPr>
              <a:buNone/>
            </a:pPr>
            <a:r>
              <a:rPr lang="fa-IR" sz="2400" dirty="0" smtClean="0">
                <a:cs typeface="Nazanin" pitchFamily="2" charset="-78"/>
              </a:rPr>
              <a:t>شماره اي كه جهت طبقه بندي پروانه هاي كار، بر اساس نوع كار توسط دفتر ثبت مجوز كاري بر روي پروانه درج ميگردد، مي بايست به صورت شماره و رنگ مگنت و با حروف مشخص باشد ، در اين راستا نوع كار با حروف ذيل نمايش داده مي شود :</a:t>
            </a:r>
          </a:p>
          <a:p>
            <a:pPr>
              <a:buNone/>
            </a:pPr>
            <a:endParaRPr lang="en-US" sz="2400" dirty="0" smtClean="0">
              <a:cs typeface="Nazanin" pitchFamily="2" charset="-78"/>
            </a:endParaRPr>
          </a:p>
          <a:p>
            <a:r>
              <a:rPr lang="fa-IR" sz="2400" dirty="0" smtClean="0">
                <a:cs typeface="Nazanin" pitchFamily="2" charset="-78"/>
              </a:rPr>
              <a:t>كار سرد ( </a:t>
            </a:r>
            <a:r>
              <a:rPr lang="en-US" sz="2400" dirty="0" smtClean="0">
                <a:cs typeface="Nazanin" pitchFamily="2" charset="-78"/>
              </a:rPr>
              <a:t>COLD </a:t>
            </a:r>
            <a:r>
              <a:rPr lang="fa-IR" sz="2400" dirty="0" smtClean="0">
                <a:cs typeface="Nazanin" pitchFamily="2" charset="-78"/>
              </a:rPr>
              <a:t>)      	                            با حرف </a:t>
            </a:r>
            <a:r>
              <a:rPr lang="en-US" sz="2400" dirty="0" smtClean="0">
                <a:cs typeface="Nazanin" pitchFamily="2" charset="-78"/>
              </a:rPr>
              <a:t>C</a:t>
            </a:r>
            <a:r>
              <a:rPr lang="fa-IR" sz="2400" dirty="0" smtClean="0">
                <a:cs typeface="Nazanin" pitchFamily="2" charset="-78"/>
              </a:rPr>
              <a:t> نمايش داده مي شود </a:t>
            </a:r>
            <a:endParaRPr lang="en-US" sz="2400" dirty="0" smtClean="0">
              <a:cs typeface="Nazanin" pitchFamily="2" charset="-78"/>
            </a:endParaRPr>
          </a:p>
          <a:p>
            <a:r>
              <a:rPr lang="fa-IR" sz="2400" dirty="0" smtClean="0">
                <a:cs typeface="Nazanin" pitchFamily="2" charset="-78"/>
              </a:rPr>
              <a:t>كار گرم  (</a:t>
            </a:r>
            <a:r>
              <a:rPr lang="en-US" sz="2400" dirty="0" smtClean="0">
                <a:cs typeface="Nazanin" pitchFamily="2" charset="-78"/>
              </a:rPr>
              <a:t>HOT  </a:t>
            </a:r>
            <a:r>
              <a:rPr lang="fa-IR" sz="2400" dirty="0" smtClean="0">
                <a:cs typeface="Nazanin" pitchFamily="2" charset="-78"/>
              </a:rPr>
              <a:t>)	                            با حرف </a:t>
            </a:r>
            <a:r>
              <a:rPr lang="en-US" sz="2400" dirty="0" smtClean="0">
                <a:cs typeface="Nazanin" pitchFamily="2" charset="-78"/>
              </a:rPr>
              <a:t>Y</a:t>
            </a:r>
            <a:r>
              <a:rPr lang="fa-IR" sz="2400" dirty="0" smtClean="0">
                <a:cs typeface="Nazanin" pitchFamily="2" charset="-78"/>
              </a:rPr>
              <a:t> نمايش داده مي شود</a:t>
            </a:r>
            <a:endParaRPr lang="en-US" sz="2400" dirty="0" smtClean="0">
              <a:cs typeface="Nazanin" pitchFamily="2" charset="-78"/>
            </a:endParaRPr>
          </a:p>
          <a:p>
            <a:r>
              <a:rPr lang="fa-IR" sz="2400" dirty="0" smtClean="0">
                <a:cs typeface="Nazanin" pitchFamily="2" charset="-78"/>
              </a:rPr>
              <a:t>كار گرم همراه با شعله باز  (</a:t>
            </a:r>
            <a:r>
              <a:rPr lang="en-US" sz="2400" dirty="0" smtClean="0">
                <a:cs typeface="Nazanin" pitchFamily="2" charset="-78"/>
              </a:rPr>
              <a:t>HNF</a:t>
            </a:r>
            <a:r>
              <a:rPr lang="fa-IR" sz="2400" dirty="0" smtClean="0">
                <a:cs typeface="Nazanin" pitchFamily="2" charset="-78"/>
              </a:rPr>
              <a:t> ) 	    با حرف </a:t>
            </a:r>
            <a:r>
              <a:rPr lang="en-US" sz="2400" dirty="0" smtClean="0">
                <a:cs typeface="Nazanin" pitchFamily="2" charset="-78"/>
              </a:rPr>
              <a:t>R</a:t>
            </a:r>
            <a:r>
              <a:rPr lang="fa-IR" sz="2400" dirty="0" smtClean="0">
                <a:cs typeface="Nazanin" pitchFamily="2" charset="-78"/>
              </a:rPr>
              <a:t> نمايش داده مي شود</a:t>
            </a:r>
            <a:endParaRPr lang="en-US" sz="2400" dirty="0" smtClean="0">
              <a:cs typeface="Nazanin" pitchFamily="2" charset="-78"/>
            </a:endParaRPr>
          </a:p>
        </p:txBody>
      </p:sp>
      <p:grpSp>
        <p:nvGrpSpPr>
          <p:cNvPr id="28" name="Group 27"/>
          <p:cNvGrpSpPr/>
          <p:nvPr/>
        </p:nvGrpSpPr>
        <p:grpSpPr>
          <a:xfrm>
            <a:off x="4038600" y="3702644"/>
            <a:ext cx="2209801" cy="875044"/>
            <a:chOff x="4038600" y="3012744"/>
            <a:chExt cx="2209801" cy="875044"/>
          </a:xfrm>
        </p:grpSpPr>
        <p:cxnSp>
          <p:nvCxnSpPr>
            <p:cNvPr id="24" name="Straight Arrow Connector 23"/>
            <p:cNvCxnSpPr/>
            <p:nvPr/>
          </p:nvCxnSpPr>
          <p:spPr>
            <a:xfrm rot="10800000">
              <a:off x="4038600" y="3012744"/>
              <a:ext cx="22098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10800000">
              <a:off x="4038601" y="3427411"/>
              <a:ext cx="22098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rot="10800000">
              <a:off x="4038600" y="3886200"/>
              <a:ext cx="914400" cy="15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بخش مربوط به تقاضا و درخواست</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r>
              <a:rPr lang="fa-IR" sz="2000" b="1" dirty="0" smtClean="0">
                <a:cs typeface="Nazanin" pitchFamily="2" charset="-78"/>
              </a:rPr>
              <a:t>واحد:  </a:t>
            </a:r>
            <a:r>
              <a:rPr lang="fa-IR" sz="1800" dirty="0" smtClean="0">
                <a:cs typeface="Nazanin" pitchFamily="2" charset="-78"/>
              </a:rPr>
              <a:t>نام واحد  فرايندي يا ناحيه‌اي كه کار در آن انجام مي‌شود ، به صورت دقيق نوشته مي شود. توجه شود كه براي انجام هر كاري مي بايست يك پروانه مجوز كار صادر گردد.</a:t>
            </a:r>
            <a:endParaRPr lang="en-US" sz="1800" dirty="0" smtClean="0">
              <a:cs typeface="Nazanin" pitchFamily="2" charset="-78"/>
            </a:endParaRPr>
          </a:p>
          <a:p>
            <a:r>
              <a:rPr lang="fa-IR" sz="1800" dirty="0" smtClean="0">
                <a:cs typeface="Nazanin" pitchFamily="2" charset="-78"/>
              </a:rPr>
              <a:t> لازم بذكر است كه در هر </a:t>
            </a:r>
            <a:r>
              <a:rPr lang="en-US" sz="1800" dirty="0" smtClean="0">
                <a:cs typeface="Nazanin" pitchFamily="2" charset="-78"/>
              </a:rPr>
              <a:t>Fire Zone</a:t>
            </a:r>
            <a:r>
              <a:rPr lang="fa-IR" sz="1800" dirty="0" smtClean="0">
                <a:cs typeface="Nazanin" pitchFamily="2" charset="-78"/>
              </a:rPr>
              <a:t> فقط مي توان يك مجوز كار گرم با شعله باز صادر نمود و انجام دو كار گرم همراه با شعله باز ممنوع مي‎باشد. </a:t>
            </a:r>
            <a:endParaRPr lang="en-US" sz="1800" dirty="0" smtClean="0">
              <a:cs typeface="Nazanin" pitchFamily="2" charset="-78"/>
            </a:endParaRPr>
          </a:p>
          <a:p>
            <a:r>
              <a:rPr lang="fa-IR" sz="2000" b="1" dirty="0" smtClean="0">
                <a:cs typeface="Nazanin" pitchFamily="2" charset="-78"/>
              </a:rPr>
              <a:t>شماره تجهيزات / برچسب: </a:t>
            </a:r>
            <a:r>
              <a:rPr lang="fa-IR" sz="1800" dirty="0" smtClean="0">
                <a:cs typeface="Nazanin" pitchFamily="2" charset="-78"/>
              </a:rPr>
              <a:t>نام تجهيز يا خطوط که کار بر روي آن انجام مي شود با مشخصات دقيق        </a:t>
            </a:r>
            <a:r>
              <a:rPr lang="en-US" sz="1800" dirty="0" smtClean="0">
                <a:cs typeface="Nazanin" pitchFamily="2" charset="-78"/>
              </a:rPr>
              <a:t> &amp;PID</a:t>
            </a:r>
            <a:r>
              <a:rPr lang="fa-IR" sz="1800" dirty="0" smtClean="0">
                <a:cs typeface="Nazanin" pitchFamily="2" charset="-78"/>
              </a:rPr>
              <a:t> و </a:t>
            </a:r>
            <a:r>
              <a:rPr lang="en-US" sz="1800" dirty="0" smtClean="0">
                <a:cs typeface="Nazanin" pitchFamily="2" charset="-78"/>
              </a:rPr>
              <a:t>PFD </a:t>
            </a:r>
            <a:r>
              <a:rPr lang="fa-IR" sz="1800" dirty="0" smtClean="0">
                <a:cs typeface="Nazanin" pitchFamily="2" charset="-78"/>
              </a:rPr>
              <a:t>نوشته مي شود. در خصوص كارهايي كه روي تجهيزاتي كه شماره و مشخصات دقيق بر روي </a:t>
            </a:r>
            <a:r>
              <a:rPr lang="en-US" sz="1800" dirty="0" smtClean="0">
                <a:cs typeface="Nazanin" pitchFamily="2" charset="-78"/>
              </a:rPr>
              <a:t>PFD</a:t>
            </a:r>
            <a:r>
              <a:rPr lang="fa-IR" sz="1800" dirty="0" smtClean="0">
                <a:cs typeface="Nazanin" pitchFamily="2" charset="-78"/>
              </a:rPr>
              <a:t> و </a:t>
            </a:r>
            <a:r>
              <a:rPr lang="en-US" sz="1800" dirty="0" smtClean="0">
                <a:cs typeface="Nazanin" pitchFamily="2" charset="-78"/>
              </a:rPr>
              <a:t> PID</a:t>
            </a:r>
            <a:r>
              <a:rPr lang="fa-IR" sz="1800" dirty="0" smtClean="0">
                <a:cs typeface="Nazanin" pitchFamily="2" charset="-78"/>
              </a:rPr>
              <a:t> ندارد، ناحيه دقيق انجام كار با محدوده مشخص درج شده در نقشه پالايشگاه مربوطه الصاق گردد.</a:t>
            </a:r>
            <a:endParaRPr lang="en-US" sz="1800" dirty="0" smtClean="0">
              <a:cs typeface="Nazanin" pitchFamily="2" charset="-78"/>
            </a:endParaRPr>
          </a:p>
          <a:p>
            <a:pPr>
              <a:buNone/>
            </a:pPr>
            <a:r>
              <a:rPr lang="fa-IR" sz="1800" dirty="0" smtClean="0">
                <a:cs typeface="Nazanin" pitchFamily="2" charset="-78"/>
              </a:rPr>
              <a:t> </a:t>
            </a:r>
            <a:r>
              <a:rPr lang="fa-IR" sz="1800" b="1" dirty="0" smtClean="0">
                <a:cs typeface="Nazanin" pitchFamily="2" charset="-78"/>
              </a:rPr>
              <a:t>تذكر : اگر از نظر واحد يا تجهيز انجام کار با آنچه که در پروانه قيد شده است مغايرتي وجود داشته باشد، نوبتكار ارشد واحد  نبايد اجازه ادامه کار را داده و پروانه مي بايست باطل گردد. </a:t>
            </a:r>
            <a:endParaRPr lang="en-US" sz="1800" b="1" dirty="0" smtClean="0">
              <a:cs typeface="Nazanin" pitchFamily="2" charset="-78"/>
            </a:endParaRPr>
          </a:p>
          <a:p>
            <a:r>
              <a:rPr lang="fa-IR" sz="2000" b="1" dirty="0" smtClean="0">
                <a:cs typeface="Nazanin" pitchFamily="2" charset="-78"/>
              </a:rPr>
              <a:t>تاريخ انجام كار : </a:t>
            </a:r>
            <a:r>
              <a:rPr lang="fa-IR" sz="1800" dirty="0" smtClean="0">
                <a:cs typeface="Nazanin" pitchFamily="2" charset="-78"/>
              </a:rPr>
              <a:t>تاريخ شروع و پايان بايد مشخص باشد و مدت تاريخ آن بايد نشان دهنده مدت زمان انجام كار تعميراتي باشد كه اين بازه زماني ، بازه تقريبي انجام كار بوده، مي تواند از هفت روز تقويمي بيشتر شود.</a:t>
            </a:r>
            <a:endParaRPr lang="en-US" sz="1800" dirty="0" smtClean="0">
              <a:cs typeface="Nazanin" pitchFamily="2" charset="-78"/>
            </a:endParaRPr>
          </a:p>
          <a:p>
            <a:r>
              <a:rPr lang="fa-IR" sz="2000" b="1" dirty="0" smtClean="0">
                <a:cs typeface="Nazanin" pitchFamily="2" charset="-78"/>
              </a:rPr>
              <a:t>تعداد ساعات كاري:</a:t>
            </a:r>
            <a:r>
              <a:rPr lang="fa-IR" sz="1800" dirty="0" smtClean="0">
                <a:cs typeface="Nazanin" pitchFamily="2" charset="-78"/>
              </a:rPr>
              <a:t> بايد با فرمت 24 ساعته درج شود و نشان دهنده بازه زماني انجام كار در نوبتكار روز يا شب با توجه به نوع كار در نوبتكاريهاي روز و شب انجام گيرد.</a:t>
            </a:r>
            <a:endParaRPr lang="en-US" sz="18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تبصره الزامي </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r>
              <a:rPr lang="fa-IR" sz="2400" dirty="0" smtClean="0">
                <a:cs typeface="Nazanin" pitchFamily="2" charset="-78"/>
              </a:rPr>
              <a:t>كارهاي كه داراي محدوديت و ريسك خطر بالا مي باشد مي بايست حسب اهميت  درنوبتكاري‎هاي از پيش تعيين شده انجام گيرد به عنوان مثال،  در خصوص انجام كارهاي مرتبط با پرتونگاري  مي بايست در نوبتكار شب صورت پذيرد و انجام اين كارها در نوبتكار روز اجتناب گردد و يا در خصوص انجام كارهاي گرم همراه با شعله باز   مي بايست در نوبتكار روز  صورت پذيرد و انجام اين كارها در نوبتكار شب  اجتناب شود.</a:t>
            </a:r>
            <a:endParaRPr lang="en-US" sz="2400" dirty="0" smtClean="0">
              <a:cs typeface="Nazanin" pitchFamily="2" charset="-78"/>
            </a:endParaRPr>
          </a:p>
          <a:p>
            <a:r>
              <a:rPr lang="fa-IR" sz="2400" dirty="0" smtClean="0">
                <a:cs typeface="Nazanin" pitchFamily="2" charset="-78"/>
              </a:rPr>
              <a:t>اگركاربيش ازساعات يك نوبتكاري ، زمان نياز داشته باشد بايد پروانه براي تمديد كردن تحويل </a:t>
            </a:r>
            <a:r>
              <a:rPr lang="en-US" sz="2400" dirty="0" smtClean="0">
                <a:cs typeface="Nazanin" pitchFamily="2" charset="-78"/>
              </a:rPr>
              <a:t>Permit Office</a:t>
            </a:r>
            <a:r>
              <a:rPr lang="fa-IR" sz="2400" dirty="0" smtClean="0">
                <a:cs typeface="Nazanin" pitchFamily="2" charset="-78"/>
              </a:rPr>
              <a:t> شود و براي تمديد اعتبار (و در صورت نياز ، تست گاز) تحويل اپراتور بهره بردار نوبتكار بعدي گردد. </a:t>
            </a: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پروانه هاي كار فرعي (</a:t>
            </a:r>
            <a:r>
              <a:rPr lang="en-US" sz="2500" b="1" dirty="0" smtClean="0">
                <a:cs typeface="Nazanin" pitchFamily="2" charset="-78"/>
              </a:rPr>
              <a:t>Sub-Permit</a:t>
            </a:r>
            <a:r>
              <a:rPr lang="fa-IR" sz="2500" b="1" dirty="0" smtClean="0">
                <a:cs typeface="Nazanin" pitchFamily="2" charset="-78"/>
              </a:rPr>
              <a:t>) </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r>
              <a:rPr lang="fa-IR" sz="2400" dirty="0" smtClean="0">
                <a:cs typeface="Nazanin" pitchFamily="2" charset="-78"/>
              </a:rPr>
              <a:t>در صورتيكه چند پروانه كار بر روي يك تجهيز گرفته شود و يا بنحوي با هم مرتبط باشند در صورتيكه يكي از اين پروانه كارها در آن  </a:t>
            </a:r>
            <a:r>
              <a:rPr lang="en-US" sz="2400" dirty="0" smtClean="0">
                <a:cs typeface="Nazanin" pitchFamily="2" charset="-78"/>
              </a:rPr>
              <a:t> </a:t>
            </a:r>
            <a:r>
              <a:rPr lang="en-US" sz="2400" dirty="0" err="1" smtClean="0">
                <a:cs typeface="Nazanin" pitchFamily="2" charset="-78"/>
              </a:rPr>
              <a:t>Despading</a:t>
            </a:r>
            <a:r>
              <a:rPr lang="en-US" sz="2400" dirty="0" smtClean="0">
                <a:cs typeface="Nazanin" pitchFamily="2" charset="-78"/>
              </a:rPr>
              <a:t> &amp; Spading </a:t>
            </a:r>
            <a:r>
              <a:rPr lang="fa-IR" sz="2400" dirty="0" smtClean="0">
                <a:cs typeface="Nazanin" pitchFamily="2" charset="-78"/>
              </a:rPr>
              <a:t>يا ديگر جداسازيهاي تجهيزات ديده شده باشد اين پروانه كار بعنوان پروانه كار اصلي</a:t>
            </a:r>
          </a:p>
          <a:p>
            <a:pPr>
              <a:buNone/>
            </a:pPr>
            <a:r>
              <a:rPr lang="fa-IR" sz="2400" dirty="0" smtClean="0">
                <a:cs typeface="Nazanin" pitchFamily="2" charset="-78"/>
              </a:rPr>
              <a:t> (</a:t>
            </a:r>
            <a:r>
              <a:rPr lang="en-US" sz="2400" dirty="0" smtClean="0">
                <a:cs typeface="Nazanin" pitchFamily="2" charset="-78"/>
              </a:rPr>
              <a:t>Main Permit</a:t>
            </a:r>
            <a:r>
              <a:rPr lang="fa-IR" sz="2400" dirty="0" smtClean="0">
                <a:cs typeface="Nazanin" pitchFamily="2" charset="-78"/>
              </a:rPr>
              <a:t>) در دفتر صدور پروانه كار ثبت و بقيه پروانه  كارها بعنوان پروانه هاي كار فرعي (</a:t>
            </a:r>
            <a:r>
              <a:rPr lang="en-US" sz="2400" dirty="0" smtClean="0">
                <a:cs typeface="Nazanin" pitchFamily="2" charset="-78"/>
              </a:rPr>
              <a:t>Sub-Permit</a:t>
            </a:r>
            <a:r>
              <a:rPr lang="fa-IR" sz="2400" dirty="0" smtClean="0">
                <a:cs typeface="Nazanin" pitchFamily="2" charset="-78"/>
              </a:rPr>
              <a:t>) ثبت خواهند گرديد و تا زماني كه پروانه هاي فرعي بسته نشوند پروانه اصلي بسته نخواهد شد. </a:t>
            </a:r>
          </a:p>
          <a:p>
            <a:endParaRPr lang="fa-IR" sz="2400" dirty="0" smtClean="0">
              <a:cs typeface="Nazanin" pitchFamily="2" charset="-78"/>
            </a:endParaRPr>
          </a:p>
          <a:p>
            <a:r>
              <a:rPr lang="fa-IR" sz="2400" dirty="0" smtClean="0">
                <a:cs typeface="Nazanin" pitchFamily="2" charset="-78"/>
              </a:rPr>
              <a:t>تشخيص </a:t>
            </a:r>
            <a:r>
              <a:rPr lang="en-US" sz="2400" dirty="0" smtClean="0">
                <a:cs typeface="Nazanin" pitchFamily="2" charset="-78"/>
              </a:rPr>
              <a:t>Sub-Permit</a:t>
            </a:r>
            <a:r>
              <a:rPr lang="fa-IR" sz="2400" dirty="0" smtClean="0">
                <a:cs typeface="Nazanin" pitchFamily="2" charset="-78"/>
              </a:rPr>
              <a:t> بودن با بهره بردار مي باشد وبايد به دفتر ثبت مجوز كار نيز توسط بهره برداري  اطلاع رساني گردد. </a:t>
            </a:r>
            <a:endParaRPr lang="en-US" sz="2400" dirty="0" smtClean="0">
              <a:cs typeface="Nazanin" pitchFamily="2" charset="-78"/>
            </a:endParaRPr>
          </a:p>
          <a:p>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تبصره الزامي </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a:buNone/>
            </a:pPr>
            <a:endParaRPr lang="fa-IR" sz="2400" dirty="0" smtClean="0">
              <a:cs typeface="Nazanin" pitchFamily="2" charset="-78"/>
            </a:endParaRPr>
          </a:p>
          <a:p>
            <a:pPr>
              <a:buNone/>
            </a:pPr>
            <a:r>
              <a:rPr lang="fa-IR" sz="2400" b="1" dirty="0" smtClean="0">
                <a:cs typeface="Nazanin" pitchFamily="2" charset="-78"/>
              </a:rPr>
              <a:t>درج عبارات كلي:</a:t>
            </a:r>
          </a:p>
          <a:p>
            <a:pPr>
              <a:buNone/>
            </a:pPr>
            <a:endParaRPr lang="fa-IR" sz="1500" b="1" dirty="0" smtClean="0">
              <a:cs typeface="Nazanin" pitchFamily="2" charset="-78"/>
            </a:endParaRPr>
          </a:p>
          <a:p>
            <a:r>
              <a:rPr lang="fa-IR" sz="2400" dirty="0" smtClean="0">
                <a:cs typeface="Nazanin" pitchFamily="2" charset="-78"/>
              </a:rPr>
              <a:t> </a:t>
            </a:r>
            <a:r>
              <a:rPr lang="en-US" sz="2400" dirty="0" smtClean="0">
                <a:cs typeface="Nazanin" pitchFamily="2" charset="-78"/>
              </a:rPr>
              <a:t>All Units</a:t>
            </a:r>
          </a:p>
          <a:p>
            <a:r>
              <a:rPr lang="en-US" sz="2400" dirty="0" smtClean="0">
                <a:cs typeface="Nazanin" pitchFamily="2" charset="-78"/>
              </a:rPr>
              <a:t>Self Isolation</a:t>
            </a:r>
            <a:endParaRPr lang="fa-IR" sz="2400" dirty="0" smtClean="0">
              <a:cs typeface="Nazanin" pitchFamily="2" charset="-78"/>
            </a:endParaRPr>
          </a:p>
          <a:p>
            <a:r>
              <a:rPr lang="fa-IR" sz="2400" dirty="0" smtClean="0">
                <a:cs typeface="Nazanin" pitchFamily="2" charset="-78"/>
              </a:rPr>
              <a:t>رعايت كليه اصول ايمني الزامي است </a:t>
            </a:r>
          </a:p>
          <a:p>
            <a:pPr>
              <a:buNone/>
            </a:pPr>
            <a:r>
              <a:rPr lang="fa-IR" sz="2400" dirty="0" smtClean="0">
                <a:cs typeface="Nazanin" pitchFamily="2" charset="-78"/>
              </a:rPr>
              <a:t>در پروانه هاي كار اعم از اصلي و روزمره ممنوع مي باشد.</a:t>
            </a:r>
            <a:endParaRPr lang="en-US" sz="2400" dirty="0" smtClean="0">
              <a:cs typeface="Nazanin" pitchFamily="2" charset="-78"/>
            </a:endParaRPr>
          </a:p>
          <a:p>
            <a:pPr>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پروانه كار</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327683" name="Picture 3"/>
          <p:cNvPicPr>
            <a:picLocks noChangeAspect="1" noChangeArrowheads="1"/>
          </p:cNvPicPr>
          <p:nvPr/>
        </p:nvPicPr>
        <p:blipFill>
          <a:blip r:embed="rId2"/>
          <a:srcRect/>
          <a:stretch>
            <a:fillRect/>
          </a:stretch>
        </p:blipFill>
        <p:spPr bwMode="auto">
          <a:xfrm>
            <a:off x="247650" y="1981200"/>
            <a:ext cx="8591550" cy="11049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 ابزار</a:t>
            </a:r>
            <a:endParaRPr lang="en-US" sz="2500" b="1" dirty="0" smtClean="0">
              <a:cs typeface="Nazanin" pitchFamily="2" charset="-78"/>
            </a:endParaRPr>
          </a:p>
        </p:txBody>
      </p:sp>
      <p:sp>
        <p:nvSpPr>
          <p:cNvPr id="5" name="Content Placeholder 4"/>
          <p:cNvSpPr>
            <a:spLocks noGrp="1"/>
          </p:cNvSpPr>
          <p:nvPr>
            <p:ph sz="quarter" idx="1"/>
          </p:nvPr>
        </p:nvSpPr>
        <p:spPr>
          <a:xfrm>
            <a:off x="228600" y="1586552"/>
            <a:ext cx="8577072" cy="4645152"/>
          </a:xfrm>
        </p:spPr>
        <p:txBody>
          <a:bodyPr>
            <a:noAutofit/>
          </a:bodyPr>
          <a:lstStyle/>
          <a:p>
            <a:pPr lvl="0">
              <a:buNone/>
            </a:pPr>
            <a:r>
              <a:rPr lang="fa-IR" sz="2400" dirty="0" smtClean="0">
                <a:cs typeface="Nazanin" pitchFamily="2" charset="-78"/>
              </a:rPr>
              <a:t>نام ابزار الكتريكي، مواد شيميايي، ابزار غير مقاوم در برابر انفجار، ساير ابزار و  ماشين‌هاي </a:t>
            </a:r>
          </a:p>
          <a:p>
            <a:pPr lvl="0">
              <a:buNone/>
            </a:pPr>
            <a:r>
              <a:rPr lang="fa-IR" sz="2400" dirty="0" smtClean="0">
                <a:cs typeface="Nazanin" pitchFamily="2" charset="-78"/>
              </a:rPr>
              <a:t>مورد استفاده در قسمت آماده سازي مي بايست دقيقاً مشخص شوند، چون بسياري از اين</a:t>
            </a:r>
          </a:p>
          <a:p>
            <a:pPr lvl="0">
              <a:buNone/>
            </a:pPr>
            <a:r>
              <a:rPr lang="fa-IR" sz="2400" dirty="0" smtClean="0">
                <a:cs typeface="Nazanin" pitchFamily="2" charset="-78"/>
              </a:rPr>
              <a:t> وسايل و مواد مي توانند بر نوع كار (سرد يا گرم بودن پروانه) تاثير گذار باشند. در </a:t>
            </a:r>
          </a:p>
          <a:p>
            <a:pPr lvl="0">
              <a:buNone/>
            </a:pPr>
            <a:r>
              <a:rPr lang="fa-IR" sz="2400" dirty="0" smtClean="0">
                <a:cs typeface="Nazanin" pitchFamily="2" charset="-78"/>
              </a:rPr>
              <a:t>صورتي که از ابزار خاصي استفاده نمي شود کلمه "ندارد" قيد شود.</a:t>
            </a:r>
          </a:p>
          <a:p>
            <a:pPr lvl="0">
              <a:buNone/>
            </a:pPr>
            <a:endParaRPr lang="en-US" sz="2400" dirty="0" smtClean="0">
              <a:cs typeface="Nazanin" pitchFamily="2" charset="-78"/>
            </a:endParaRPr>
          </a:p>
          <a:p>
            <a:pPr>
              <a:buNone/>
            </a:pPr>
            <a:r>
              <a:rPr lang="fa-IR" sz="2400" b="1" dirty="0" smtClean="0">
                <a:cs typeface="Nazanin" pitchFamily="2" charset="-78"/>
              </a:rPr>
              <a:t>نكته مهم:</a:t>
            </a:r>
          </a:p>
          <a:p>
            <a:pPr>
              <a:buNone/>
            </a:pPr>
            <a:r>
              <a:rPr lang="fa-IR" sz="2400" dirty="0" smtClean="0">
                <a:cs typeface="Nazanin" pitchFamily="2" charset="-78"/>
              </a:rPr>
              <a:t> ابزار و ماشين‌هايي كه احتمال جرقه زدن را فراهم مي‌كنند (مانند ابزار غير مقاوم در برابر انفجار، كاميون‌ها، جرثقيل‌ها، ...) پروانه ‌هاي سرد، پروانه  را به پروانه گرم تبديل مي‌كنند.</a:t>
            </a:r>
          </a:p>
          <a:p>
            <a:pPr>
              <a:buNone/>
            </a:pPr>
            <a:endParaRPr lang="fa-IR" sz="2400" dirty="0" smtClean="0">
              <a:cs typeface="Nazanin" pitchFamily="2" charset="-78"/>
            </a:endParaRPr>
          </a:p>
          <a:p>
            <a:pPr>
              <a:buNone/>
            </a:pPr>
            <a:r>
              <a:rPr lang="fa-IR" sz="2400" b="1" dirty="0" smtClean="0">
                <a:cs typeface="Nazanin" pitchFamily="2" charset="-78"/>
              </a:rPr>
              <a:t>مواد شيميايي : </a:t>
            </a:r>
            <a:r>
              <a:rPr lang="fa-IR" sz="2400" dirty="0" smtClean="0">
                <a:cs typeface="Nazanin" pitchFamily="2" charset="-78"/>
              </a:rPr>
              <a:t>در صورت استفاده از هر نوع مواد شيميايي بايستي نام آنها در اين بخش نوشته شده و </a:t>
            </a:r>
            <a:r>
              <a:rPr lang="en-US" sz="2400" dirty="0" smtClean="0">
                <a:cs typeface="Nazanin" pitchFamily="2" charset="-78"/>
              </a:rPr>
              <a:t>MSDS </a:t>
            </a:r>
            <a:r>
              <a:rPr lang="fa-IR" sz="2400" dirty="0" smtClean="0">
                <a:cs typeface="Nazanin" pitchFamily="2" charset="-78"/>
              </a:rPr>
              <a:t> مربوطه ،با مجوز كار پيوست مي گردد.</a:t>
            </a:r>
            <a:endParaRPr lang="en-US" sz="2400" dirty="0" smtClean="0">
              <a:cs typeface="Nazanin" pitchFamily="2" charset="-78"/>
            </a:endParaRPr>
          </a:p>
          <a:p>
            <a:pPr>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429000" y="533400"/>
            <a:ext cx="5410200" cy="523220"/>
          </a:xfrm>
          <a:prstGeom prst="rect">
            <a:avLst/>
          </a:prstGeom>
          <a:noFill/>
          <a:ln w="9525" algn="ctr">
            <a:noFill/>
            <a:miter lim="800000"/>
            <a:headEnd/>
            <a:tailEnd/>
          </a:ln>
        </p:spPr>
        <p:txBody>
          <a:bodyPr wrap="square">
            <a:spAutoFit/>
          </a:bodyPr>
          <a:lstStyle/>
          <a:p>
            <a:pPr>
              <a:spcBef>
                <a:spcPct val="50000"/>
              </a:spcBef>
            </a:pPr>
            <a:r>
              <a:rPr lang="fa-IR" sz="2800" b="1" dirty="0" smtClean="0">
                <a:solidFill>
                  <a:schemeClr val="bg1"/>
                </a:solidFill>
                <a:cs typeface="Nazanin" pitchFamily="2" charset="-78"/>
              </a:rPr>
              <a:t>پروانه كار يا مجوز شروع کار ايمن </a:t>
            </a:r>
            <a:endParaRPr lang="en-US" sz="2800" b="1" dirty="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569660"/>
          </a:xfrm>
          <a:prstGeom prst="rect">
            <a:avLst/>
          </a:prstGeom>
          <a:noFill/>
          <a:ln w="9525" algn="ctr">
            <a:noFill/>
            <a:miter lim="800000"/>
            <a:headEnd/>
            <a:tailEnd/>
          </a:ln>
        </p:spPr>
        <p:txBody>
          <a:bodyPr wrap="square">
            <a:spAutoFit/>
          </a:bodyPr>
          <a:lstStyle/>
          <a:p>
            <a:pPr algn="justLow" eaLnBrk="0" hangingPunct="0">
              <a:spcBef>
                <a:spcPct val="50000"/>
              </a:spcBef>
            </a:pPr>
            <a:r>
              <a:rPr lang="fa-IR" sz="2400" b="1" dirty="0" smtClean="0">
                <a:solidFill>
                  <a:schemeClr val="accent3">
                    <a:lumMod val="50000"/>
                  </a:schemeClr>
                </a:solidFill>
                <a:latin typeface="Times New Roman" pitchFamily="18" charset="0"/>
                <a:ea typeface="Arial Unicode MS" pitchFamily="34" charset="-128"/>
                <a:cs typeface="Nazanin" pitchFamily="2" charset="-78"/>
              </a:rPr>
              <a:t>سيستمي جهت ايمن سازي محيط كار از خطرات و حوادث با:</a:t>
            </a:r>
          </a:p>
          <a:p>
            <a:pPr lvl="1" algn="justLow" eaLnBrk="0" hangingPunct="0">
              <a:spcBef>
                <a:spcPct val="50000"/>
              </a:spcBef>
              <a:buFont typeface="Arial" pitchFamily="34" charset="0"/>
              <a:buChar char="•"/>
            </a:pPr>
            <a:r>
              <a:rPr lang="fa-IR" sz="2400" b="1" dirty="0" smtClean="0">
                <a:solidFill>
                  <a:schemeClr val="accent3">
                    <a:lumMod val="50000"/>
                  </a:schemeClr>
                </a:solidFill>
                <a:latin typeface="Times New Roman" pitchFamily="18" charset="0"/>
                <a:ea typeface="Arial Unicode MS" pitchFamily="34" charset="-128"/>
                <a:cs typeface="Nazanin" pitchFamily="2" charset="-78"/>
              </a:rPr>
              <a:t> ارزيابي مخاطرات قبل از انجام كار</a:t>
            </a:r>
          </a:p>
          <a:p>
            <a:pPr lvl="1" algn="justLow" eaLnBrk="0" hangingPunct="0">
              <a:spcBef>
                <a:spcPct val="50000"/>
              </a:spcBef>
              <a:buFont typeface="Arial" pitchFamily="34" charset="0"/>
              <a:buChar char="•"/>
            </a:pPr>
            <a:r>
              <a:rPr lang="fa-IR" sz="2400" b="1" dirty="0" smtClean="0">
                <a:solidFill>
                  <a:schemeClr val="accent3">
                    <a:lumMod val="50000"/>
                  </a:schemeClr>
                </a:solidFill>
                <a:latin typeface="Times New Roman" pitchFamily="18" charset="0"/>
                <a:ea typeface="Arial Unicode MS" pitchFamily="34" charset="-128"/>
                <a:cs typeface="Nazanin" pitchFamily="2" charset="-78"/>
              </a:rPr>
              <a:t> كنترل عمليات اجرايي حين انجام كار </a:t>
            </a:r>
            <a:endParaRPr lang="en-US" sz="2400" b="1" dirty="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 ابزار</a:t>
            </a:r>
            <a:endParaRPr lang="en-US" sz="2500" b="1" dirty="0" smtClean="0">
              <a:cs typeface="Nazanin" pitchFamily="2" charset="-78"/>
            </a:endParaRPr>
          </a:p>
        </p:txBody>
      </p:sp>
      <p:sp>
        <p:nvSpPr>
          <p:cNvPr id="5" name="Content Placeholder 4"/>
          <p:cNvSpPr>
            <a:spLocks noGrp="1"/>
          </p:cNvSpPr>
          <p:nvPr>
            <p:ph sz="quarter" idx="1"/>
          </p:nvPr>
        </p:nvSpPr>
        <p:spPr>
          <a:xfrm>
            <a:off x="228600" y="1524000"/>
            <a:ext cx="8577072" cy="4645152"/>
          </a:xfrm>
        </p:spPr>
        <p:txBody>
          <a:bodyPr>
            <a:noAutofit/>
          </a:bodyPr>
          <a:lstStyle/>
          <a:p>
            <a:pPr>
              <a:buNone/>
            </a:pPr>
            <a:r>
              <a:rPr lang="fa-IR" sz="2000" b="1" dirty="0" smtClean="0">
                <a:cs typeface="Nazanin" pitchFamily="2" charset="-78"/>
              </a:rPr>
              <a:t>ابزار الكتريكي:</a:t>
            </a:r>
          </a:p>
          <a:p>
            <a:r>
              <a:rPr lang="fa-IR" sz="2000" dirty="0" smtClean="0">
                <a:cs typeface="Nazanin" pitchFamily="2" charset="-78"/>
              </a:rPr>
              <a:t> مولتيمتر ديجيتالي (</a:t>
            </a:r>
            <a:r>
              <a:rPr lang="en-US" sz="2000" dirty="0" smtClean="0">
                <a:cs typeface="Nazanin" pitchFamily="2" charset="-78"/>
              </a:rPr>
              <a:t>AVO</a:t>
            </a:r>
            <a:r>
              <a:rPr lang="fa-IR" sz="2000" dirty="0" smtClean="0">
                <a:cs typeface="Nazanin" pitchFamily="2" charset="-78"/>
              </a:rPr>
              <a:t>)</a:t>
            </a:r>
          </a:p>
          <a:p>
            <a:r>
              <a:rPr lang="fa-IR" sz="2000" dirty="0" smtClean="0">
                <a:cs typeface="Nazanin" pitchFamily="2" charset="-78"/>
              </a:rPr>
              <a:t>تست كننده عايق (</a:t>
            </a:r>
            <a:r>
              <a:rPr lang="en-US" sz="2000" dirty="0" err="1" smtClean="0">
                <a:cs typeface="Nazanin" pitchFamily="2" charset="-78"/>
              </a:rPr>
              <a:t>Megger</a:t>
            </a:r>
            <a:r>
              <a:rPr lang="en-US" sz="2000" dirty="0" smtClean="0">
                <a:cs typeface="Nazanin" pitchFamily="2" charset="-78"/>
              </a:rPr>
              <a:t> Test</a:t>
            </a:r>
            <a:r>
              <a:rPr lang="fa-IR" sz="2000" dirty="0" smtClean="0">
                <a:cs typeface="Nazanin" pitchFamily="2" charset="-78"/>
              </a:rPr>
              <a:t>) </a:t>
            </a:r>
          </a:p>
          <a:p>
            <a:r>
              <a:rPr lang="fa-IR" sz="2000" dirty="0" smtClean="0">
                <a:cs typeface="Nazanin" pitchFamily="2" charset="-78"/>
              </a:rPr>
              <a:t>اندازه گيري حلقوي جريان </a:t>
            </a:r>
          </a:p>
          <a:p>
            <a:r>
              <a:rPr lang="fa-IR" sz="2000" dirty="0" smtClean="0">
                <a:cs typeface="Nazanin" pitchFamily="2" charset="-78"/>
              </a:rPr>
              <a:t>مته شارژي</a:t>
            </a:r>
          </a:p>
          <a:p>
            <a:r>
              <a:rPr lang="fa-IR" sz="2000" dirty="0" smtClean="0">
                <a:cs typeface="Nazanin" pitchFamily="2" charset="-78"/>
              </a:rPr>
              <a:t>پيچ گوشتي برقي</a:t>
            </a:r>
          </a:p>
          <a:p>
            <a:r>
              <a:rPr lang="fa-IR" sz="2000" dirty="0" smtClean="0">
                <a:cs typeface="Nazanin" pitchFamily="2" charset="-78"/>
              </a:rPr>
              <a:t>هويه (هيتر برقي تفنگي)</a:t>
            </a:r>
          </a:p>
          <a:p>
            <a:r>
              <a:rPr lang="fa-IR" sz="2000" dirty="0" smtClean="0">
                <a:cs typeface="Nazanin" pitchFamily="2" charset="-78"/>
              </a:rPr>
              <a:t>مته برقي</a:t>
            </a:r>
          </a:p>
          <a:p>
            <a:r>
              <a:rPr lang="fa-IR" sz="2000" dirty="0" smtClean="0">
                <a:cs typeface="Nazanin" pitchFamily="2" charset="-78"/>
              </a:rPr>
              <a:t>چراغ لحيم كاري ( </a:t>
            </a:r>
            <a:r>
              <a:rPr lang="en-US" sz="2000" dirty="0" smtClean="0">
                <a:cs typeface="Nazanin" pitchFamily="2" charset="-78"/>
              </a:rPr>
              <a:t>Torch</a:t>
            </a:r>
            <a:r>
              <a:rPr lang="fa-IR" sz="2000" dirty="0" smtClean="0">
                <a:cs typeface="Nazanin" pitchFamily="2" charset="-78"/>
              </a:rPr>
              <a:t> ) </a:t>
            </a:r>
          </a:p>
          <a:p>
            <a:r>
              <a:rPr lang="fa-IR" sz="2000" dirty="0" smtClean="0">
                <a:cs typeface="Nazanin" pitchFamily="2" charset="-78"/>
              </a:rPr>
              <a:t>سنگ برقي حمام شن(مخصوص ابزار دقيق ) و .... </a:t>
            </a:r>
            <a:endParaRPr lang="en-US" sz="2000" dirty="0" smtClean="0">
              <a:cs typeface="Nazanin" pitchFamily="2" charset="-78"/>
            </a:endParaRPr>
          </a:p>
          <a:p>
            <a:pPr>
              <a:buNone/>
            </a:pPr>
            <a:r>
              <a:rPr lang="fa-IR" sz="2000" b="1" dirty="0" smtClean="0">
                <a:cs typeface="Nazanin" pitchFamily="2" charset="-78"/>
              </a:rPr>
              <a:t>ابزار مخصوص:</a:t>
            </a:r>
            <a:r>
              <a:rPr lang="fa-IR" sz="2000" dirty="0" smtClean="0">
                <a:cs typeface="Nazanin" pitchFamily="2" charset="-78"/>
              </a:rPr>
              <a:t> </a:t>
            </a:r>
          </a:p>
          <a:p>
            <a:pPr>
              <a:buNone/>
            </a:pPr>
            <a:r>
              <a:rPr lang="fa-IR" sz="2000" dirty="0" smtClean="0">
                <a:cs typeface="Nazanin" pitchFamily="2" charset="-78"/>
              </a:rPr>
              <a:t>فاز تست كننده – باتري شارژي قابل حمل – فاز متر فشار قوي – دستگاه تست ورودي اوليه و ثانويه – </a:t>
            </a:r>
          </a:p>
          <a:p>
            <a:pPr>
              <a:buNone/>
            </a:pPr>
            <a:r>
              <a:rPr lang="fa-IR" sz="2000" dirty="0" smtClean="0">
                <a:cs typeface="Nazanin" pitchFamily="2" charset="-78"/>
              </a:rPr>
              <a:t>رايانه دستي</a:t>
            </a:r>
            <a:endParaRPr lang="en-US" sz="2000" dirty="0" smtClean="0">
              <a:cs typeface="Nazanin" pitchFamily="2" charset="-78"/>
            </a:endParaRPr>
          </a:p>
          <a:p>
            <a:pPr>
              <a:buNone/>
            </a:pPr>
            <a:endParaRPr lang="en-US" sz="20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 ابزار</a:t>
            </a:r>
            <a:endParaRPr lang="en-US" sz="2500" b="1" dirty="0" smtClean="0">
              <a:cs typeface="Nazanin" pitchFamily="2" charset="-78"/>
            </a:endParaRPr>
          </a:p>
        </p:txBody>
      </p:sp>
      <p:sp>
        <p:nvSpPr>
          <p:cNvPr id="5" name="Content Placeholder 4"/>
          <p:cNvSpPr>
            <a:spLocks noGrp="1"/>
          </p:cNvSpPr>
          <p:nvPr>
            <p:ph sz="quarter" idx="1"/>
          </p:nvPr>
        </p:nvSpPr>
        <p:spPr>
          <a:xfrm>
            <a:off x="228600" y="1524000"/>
            <a:ext cx="8577072" cy="4645152"/>
          </a:xfrm>
        </p:spPr>
        <p:txBody>
          <a:bodyPr>
            <a:noAutofit/>
          </a:bodyPr>
          <a:lstStyle/>
          <a:p>
            <a:r>
              <a:rPr lang="fa-IR" sz="2000" b="1" dirty="0" smtClean="0">
                <a:cs typeface="Nazanin" pitchFamily="2" charset="-78"/>
              </a:rPr>
              <a:t>ديگر تجهيزات : </a:t>
            </a:r>
          </a:p>
          <a:p>
            <a:pPr>
              <a:buNone/>
            </a:pPr>
            <a:r>
              <a:rPr lang="fa-IR" sz="2000" dirty="0" smtClean="0">
                <a:cs typeface="Nazanin" pitchFamily="2" charset="-78"/>
              </a:rPr>
              <a:t>تجهيزات تست آبي – روغني (هيدروليك) هواسنج – فشار سنج همراه كمپرسور – دستگاه جوش – قفل </a:t>
            </a:r>
          </a:p>
          <a:p>
            <a:pPr>
              <a:buNone/>
            </a:pPr>
            <a:r>
              <a:rPr lang="fa-IR" sz="2000" dirty="0" smtClean="0">
                <a:cs typeface="Nazanin" pitchFamily="2" charset="-78"/>
              </a:rPr>
              <a:t>زنجيري – تسمه تجهيزات تست كننده فشار گاز – تجهيزات تميز كننده مواد شيميايي</a:t>
            </a:r>
          </a:p>
          <a:p>
            <a:pPr>
              <a:buNone/>
            </a:pPr>
            <a:endParaRPr lang="en-US" sz="2000" dirty="0" smtClean="0">
              <a:cs typeface="Nazanin" pitchFamily="2" charset="-78"/>
            </a:endParaRPr>
          </a:p>
          <a:p>
            <a:r>
              <a:rPr lang="fa-IR" sz="2000" b="1" dirty="0" smtClean="0">
                <a:cs typeface="Nazanin" pitchFamily="2" charset="-78"/>
              </a:rPr>
              <a:t>وسائل نقليه درون سايت : </a:t>
            </a:r>
          </a:p>
          <a:p>
            <a:pPr>
              <a:buNone/>
            </a:pPr>
            <a:r>
              <a:rPr lang="fa-IR" sz="2000" dirty="0" smtClean="0">
                <a:cs typeface="Nazanin" pitchFamily="2" charset="-78"/>
              </a:rPr>
              <a:t>جرثقيل – كاميون – كاميون جرثقيل دار يا بوم تراك – كاميون لجن كش – ليفتراك – تراكتور – كفي </a:t>
            </a:r>
          </a:p>
          <a:p>
            <a:pPr>
              <a:buNone/>
            </a:pPr>
            <a:r>
              <a:rPr lang="fa-IR" sz="2000" dirty="0" smtClean="0">
                <a:cs typeface="Nazanin" pitchFamily="2" charset="-78"/>
              </a:rPr>
              <a:t>كاميون حمل مواد شيميايي – تانكر حمل پروپان- تانكر حمل كاستيك – كاميون لودري كوچك.</a:t>
            </a:r>
          </a:p>
          <a:p>
            <a:pPr>
              <a:buNone/>
            </a:pPr>
            <a:endParaRPr lang="en-US" sz="2000" dirty="0" smtClean="0">
              <a:cs typeface="Nazanin" pitchFamily="2" charset="-78"/>
            </a:endParaRPr>
          </a:p>
          <a:p>
            <a:pPr>
              <a:buNone/>
            </a:pPr>
            <a:r>
              <a:rPr lang="fa-IR" sz="2000" b="1" dirty="0" smtClean="0">
                <a:cs typeface="Nazanin" pitchFamily="2" charset="-78"/>
              </a:rPr>
              <a:t>نكته مهم: </a:t>
            </a:r>
          </a:p>
          <a:p>
            <a:pPr>
              <a:buNone/>
            </a:pPr>
            <a:r>
              <a:rPr lang="fa-IR" sz="2000" dirty="0" smtClean="0">
                <a:cs typeface="Nazanin" pitchFamily="2" charset="-78"/>
              </a:rPr>
              <a:t>ابزارها ، تجهيزات و وسايل بكارگرفته شده در سايت عملياتي بايد ضد انفجار (</a:t>
            </a:r>
            <a:r>
              <a:rPr lang="en-US" sz="2000" dirty="0" smtClean="0">
                <a:cs typeface="Nazanin" pitchFamily="2" charset="-78"/>
              </a:rPr>
              <a:t>Explosion Proof</a:t>
            </a:r>
            <a:r>
              <a:rPr lang="fa-IR" sz="2000" dirty="0" smtClean="0">
                <a:cs typeface="Nazanin" pitchFamily="2" charset="-78"/>
              </a:rPr>
              <a:t>)</a:t>
            </a:r>
            <a:r>
              <a:rPr lang="en-US" sz="2000" dirty="0" smtClean="0">
                <a:cs typeface="Nazanin" pitchFamily="2" charset="-78"/>
              </a:rPr>
              <a:t>EX</a:t>
            </a:r>
            <a:r>
              <a:rPr lang="fa-IR" sz="2000" dirty="0" smtClean="0">
                <a:cs typeface="Nazanin" pitchFamily="2" charset="-78"/>
              </a:rPr>
              <a:t> يا </a:t>
            </a:r>
          </a:p>
          <a:p>
            <a:pPr>
              <a:buNone/>
            </a:pPr>
            <a:r>
              <a:rPr lang="fa-IR" sz="2000" dirty="0" smtClean="0">
                <a:cs typeface="Nazanin" pitchFamily="2" charset="-78"/>
              </a:rPr>
              <a:t>ذاتا ايمن (</a:t>
            </a:r>
            <a:r>
              <a:rPr lang="en-US" sz="2000" dirty="0" smtClean="0">
                <a:cs typeface="Nazanin" pitchFamily="2" charset="-78"/>
              </a:rPr>
              <a:t>Intrinsically Safe</a:t>
            </a:r>
            <a:r>
              <a:rPr lang="fa-IR" sz="2000" dirty="0" smtClean="0">
                <a:cs typeface="Nazanin" pitchFamily="2" charset="-78"/>
              </a:rPr>
              <a:t>)</a:t>
            </a:r>
            <a:r>
              <a:rPr lang="en-US" sz="2000" dirty="0" smtClean="0">
                <a:cs typeface="Nazanin" pitchFamily="2" charset="-78"/>
              </a:rPr>
              <a:t>IS</a:t>
            </a:r>
            <a:r>
              <a:rPr lang="fa-IR" sz="2000" dirty="0" smtClean="0">
                <a:cs typeface="Nazanin" pitchFamily="2" charset="-78"/>
              </a:rPr>
              <a:t> بوده و در غيراينصورت جهت انجام كار با اين دستگاهها بايد مجوز </a:t>
            </a:r>
          </a:p>
          <a:p>
            <a:pPr>
              <a:buNone/>
            </a:pPr>
            <a:r>
              <a:rPr lang="fa-IR" sz="2000" dirty="0" smtClean="0">
                <a:cs typeface="Nazanin" pitchFamily="2" charset="-78"/>
              </a:rPr>
              <a:t>كارگرم گرفته شود. مسئوليت اين مهم بعهده صادر كننده مجاز پروانه كار مي باشد.</a:t>
            </a:r>
            <a:endParaRPr lang="en-US" sz="2000" dirty="0" smtClean="0">
              <a:cs typeface="Nazanin" pitchFamily="2" charset="-78"/>
            </a:endParaRPr>
          </a:p>
          <a:p>
            <a:pPr>
              <a:buNone/>
            </a:pPr>
            <a:endParaRPr lang="en-US" sz="20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پروانه كار</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329730" name="Picture 2"/>
          <p:cNvPicPr>
            <a:picLocks noChangeAspect="1" noChangeArrowheads="1"/>
          </p:cNvPicPr>
          <p:nvPr/>
        </p:nvPicPr>
        <p:blipFill>
          <a:blip r:embed="rId2"/>
          <a:srcRect/>
          <a:stretch>
            <a:fillRect/>
          </a:stretch>
        </p:blipFill>
        <p:spPr bwMode="auto">
          <a:xfrm>
            <a:off x="228600" y="2286000"/>
            <a:ext cx="8658225" cy="25622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شناسايي موارد خطرناك</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algn="just"/>
            <a:r>
              <a:rPr lang="fa-IR" sz="2400" dirty="0" smtClean="0">
                <a:cs typeface="Nazanin" pitchFamily="2" charset="-78"/>
              </a:rPr>
              <a:t>شخص تكميل كننده فرم پروانه كار موارد خطرناك در رابطه با كار خود را با توجه به شرايط سايت و شرايط جوي ، دقيقاً شناسايي كرده و قسمت «شناسايي موارد خطرناك» را به درستي و كامل تكميل مي‌كند.</a:t>
            </a:r>
            <a:endParaRPr lang="en-US" sz="2400" dirty="0" smtClean="0">
              <a:cs typeface="Nazanin" pitchFamily="2" charset="-78"/>
            </a:endParaRPr>
          </a:p>
          <a:p>
            <a:pPr algn="just"/>
            <a:r>
              <a:rPr lang="fa-IR" sz="2400" dirty="0" smtClean="0">
                <a:cs typeface="Nazanin" pitchFamily="2" charset="-78"/>
              </a:rPr>
              <a:t>(جهت اطمينان بيشتر مي تواند از مشاوره كارشناسان واحد ايمني استفاده نمايد) </a:t>
            </a:r>
            <a:endParaRPr lang="en-US" sz="2400" dirty="0" smtClean="0">
              <a:cs typeface="Nazanin" pitchFamily="2" charset="-78"/>
            </a:endParaRPr>
          </a:p>
          <a:p>
            <a:pPr algn="just"/>
            <a:r>
              <a:rPr lang="fa-IR" sz="2400" dirty="0" smtClean="0">
                <a:cs typeface="Nazanin" pitchFamily="2" charset="-78"/>
              </a:rPr>
              <a:t>در مواقع لزوم ،صادر کننده با توجه به موارد خطرناک بايد پروانه الحاقي متناسب با شرايط را نيز صادر </a:t>
            </a:r>
            <a:r>
              <a:rPr lang="fa-IR" sz="2400" dirty="0" smtClean="0">
                <a:cs typeface="Nazanin" pitchFamily="2" charset="-78"/>
              </a:rPr>
              <a:t>کند</a:t>
            </a:r>
            <a:r>
              <a:rPr lang="fa-IR" sz="2400" dirty="0" smtClean="0">
                <a:cs typeface="Nazanin" pitchFamily="2" charset="-78"/>
              </a:rPr>
              <a:t> .</a:t>
            </a: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پروانه كار</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328707" name="Picture 3"/>
          <p:cNvPicPr>
            <a:picLocks noChangeAspect="1" noChangeArrowheads="1"/>
          </p:cNvPicPr>
          <p:nvPr/>
        </p:nvPicPr>
        <p:blipFill>
          <a:blip r:embed="rId2"/>
          <a:srcRect/>
          <a:stretch>
            <a:fillRect/>
          </a:stretch>
        </p:blipFill>
        <p:spPr bwMode="auto">
          <a:xfrm>
            <a:off x="220639" y="1600200"/>
            <a:ext cx="8650406"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اقدامات پيشگيرانه</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algn="just"/>
            <a:r>
              <a:rPr lang="fa-IR" sz="2400" dirty="0" smtClean="0">
                <a:cs typeface="Nazanin" pitchFamily="2" charset="-78"/>
              </a:rPr>
              <a:t>صادر كننده بايد قسمت «اقدامات پيشگيرانه» ي مورد نياز را با توجه به «موارد خطرناك» و شرايط سايت و شرايط جوي بطور كامل تكميل كند. مثلا اگر در موارد خطرناک "وجود گاز/مواد سمي" را علامت زده است، بايستي در اقدامات پيشگيرانه "اندازه گيري گاز" را علامت بزند. </a:t>
            </a: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fa-IR" sz="4000" dirty="0" smtClean="0">
                <a:cs typeface="Nazanin" pitchFamily="2" charset="-78"/>
              </a:rPr>
              <a:t>بررسي حادثه</a:t>
            </a:r>
            <a:endParaRPr lang="fa-IR" sz="4000" dirty="0">
              <a:cs typeface="Nazanin" pitchFamily="2" charset="-78"/>
            </a:endParaRPr>
          </a:p>
        </p:txBody>
      </p:sp>
      <p:sp>
        <p:nvSpPr>
          <p:cNvPr id="5" name="Text Placeholder 4"/>
          <p:cNvSpPr>
            <a:spLocks noGrp="1"/>
          </p:cNvSpPr>
          <p:nvPr>
            <p:ph type="body" idx="1"/>
          </p:nvPr>
        </p:nvSpPr>
        <p:spPr>
          <a:xfrm>
            <a:off x="381000" y="1905000"/>
            <a:ext cx="8229600" cy="4648200"/>
          </a:xfrm>
        </p:spPr>
        <p:txBody>
          <a:bodyPr>
            <a:noAutofit/>
          </a:bodyPr>
          <a:lstStyle/>
          <a:p>
            <a:pPr algn="just"/>
            <a:r>
              <a:rPr lang="fa-IR" sz="2400" b="1" dirty="0" smtClean="0">
                <a:cs typeface="Nazanin" pitchFamily="2" charset="-78"/>
              </a:rPr>
              <a:t>نوع حادثه: </a:t>
            </a:r>
            <a:r>
              <a:rPr lang="fa-IR" sz="2400" dirty="0" smtClean="0">
                <a:solidFill>
                  <a:schemeClr val="accent1">
                    <a:lumMod val="20000"/>
                    <a:lumOff val="80000"/>
                  </a:schemeClr>
                </a:solidFill>
                <a:cs typeface="Nazanin" pitchFamily="2" charset="-78"/>
              </a:rPr>
              <a:t>تماس كارگران با مواد شيميايي</a:t>
            </a:r>
          </a:p>
          <a:p>
            <a:pPr algn="just"/>
            <a:r>
              <a:rPr lang="fa-IR" sz="2400" b="1" dirty="0" smtClean="0">
                <a:cs typeface="Nazanin" pitchFamily="2" charset="-78"/>
              </a:rPr>
              <a:t>زمان وقوع:</a:t>
            </a:r>
            <a:r>
              <a:rPr lang="fa-IR" sz="2400" b="1" dirty="0" smtClean="0">
                <a:solidFill>
                  <a:schemeClr val="accent1">
                    <a:lumMod val="20000"/>
                    <a:lumOff val="80000"/>
                  </a:schemeClr>
                </a:solidFill>
                <a:cs typeface="Nazanin" pitchFamily="2" charset="-78"/>
              </a:rPr>
              <a:t> </a:t>
            </a:r>
            <a:r>
              <a:rPr lang="fa-IR" sz="2400" dirty="0" smtClean="0">
                <a:solidFill>
                  <a:schemeClr val="accent1">
                    <a:lumMod val="20000"/>
                    <a:lumOff val="80000"/>
                  </a:schemeClr>
                </a:solidFill>
                <a:cs typeface="B Nazanin" pitchFamily="2" charset="-78"/>
              </a:rPr>
              <a:t>24/06/1388 ساعت 10:40</a:t>
            </a:r>
            <a:endParaRPr lang="fa-IR" sz="2400" dirty="0" smtClean="0">
              <a:solidFill>
                <a:schemeClr val="accent1">
                  <a:lumMod val="20000"/>
                  <a:lumOff val="80000"/>
                </a:schemeClr>
              </a:solidFill>
              <a:cs typeface="Nazanin" pitchFamily="2" charset="-78"/>
            </a:endParaRPr>
          </a:p>
          <a:p>
            <a:pPr algn="just"/>
            <a:r>
              <a:rPr lang="fa-IR" sz="2400" b="1" dirty="0" smtClean="0">
                <a:cs typeface="Nazanin" pitchFamily="2" charset="-78"/>
              </a:rPr>
              <a:t>شرح حادثه: </a:t>
            </a:r>
            <a:r>
              <a:rPr lang="fa-IR" sz="2400" dirty="0" smtClean="0">
                <a:solidFill>
                  <a:schemeClr val="accent1">
                    <a:lumMod val="20000"/>
                    <a:lumOff val="80000"/>
                  </a:schemeClr>
                </a:solidFill>
                <a:cs typeface="Nazanin" pitchFamily="2" charset="-78"/>
              </a:rPr>
              <a:t>دو نفر از كارگران شركت سنا قصد باز كردن </a:t>
            </a:r>
            <a:r>
              <a:rPr lang="en-US" sz="2400" dirty="0" smtClean="0">
                <a:solidFill>
                  <a:schemeClr val="accent1">
                    <a:lumMod val="20000"/>
                    <a:lumOff val="80000"/>
                  </a:schemeClr>
                </a:solidFill>
                <a:cs typeface="Nazanin" pitchFamily="2" charset="-78"/>
              </a:rPr>
              <a:t>Pressure Gauge</a:t>
            </a:r>
            <a:r>
              <a:rPr lang="fa-IR" sz="2400" dirty="0" smtClean="0">
                <a:solidFill>
                  <a:schemeClr val="accent1">
                    <a:lumMod val="20000"/>
                    <a:lumOff val="80000"/>
                  </a:schemeClr>
                </a:solidFill>
                <a:cs typeface="Nazanin" pitchFamily="2" charset="-78"/>
              </a:rPr>
              <a:t> مربوط به 107- </a:t>
            </a:r>
            <a:r>
              <a:rPr lang="en-US" sz="2400" dirty="0" smtClean="0">
                <a:solidFill>
                  <a:schemeClr val="accent1">
                    <a:lumMod val="20000"/>
                    <a:lumOff val="80000"/>
                  </a:schemeClr>
                </a:solidFill>
                <a:cs typeface="Nazanin" pitchFamily="2" charset="-78"/>
              </a:rPr>
              <a:t>P</a:t>
            </a:r>
            <a:r>
              <a:rPr lang="fa-IR" sz="2400" dirty="0" smtClean="0">
                <a:solidFill>
                  <a:schemeClr val="accent1">
                    <a:lumMod val="20000"/>
                    <a:lumOff val="80000"/>
                  </a:schemeClr>
                </a:solidFill>
                <a:cs typeface="Nazanin" pitchFamily="2" charset="-78"/>
              </a:rPr>
              <a:t> –146 را داشتند، ناگهان </a:t>
            </a:r>
            <a:r>
              <a:rPr lang="en-US" sz="2400" dirty="0" smtClean="0">
                <a:solidFill>
                  <a:schemeClr val="accent1">
                    <a:lumMod val="20000"/>
                    <a:lumOff val="80000"/>
                  </a:schemeClr>
                </a:solidFill>
                <a:cs typeface="Nazanin" pitchFamily="2" charset="-78"/>
              </a:rPr>
              <a:t>DSO</a:t>
            </a:r>
            <a:r>
              <a:rPr lang="fa-IR" sz="2400" dirty="0" smtClean="0">
                <a:solidFill>
                  <a:schemeClr val="accent1">
                    <a:lumMod val="20000"/>
                    <a:lumOff val="80000"/>
                  </a:schemeClr>
                </a:solidFill>
                <a:cs typeface="Nazanin" pitchFamily="2" charset="-78"/>
              </a:rPr>
              <a:t> همراه با كاستيك با فشار 5بار به بيرون نشت كرد و بر روي سروصورت آنها ريخته شد كه آثار اين نشتي تا ارتفاع بيش از 7 متري استراكچركنار پمپ نيز قابل رويت </a:t>
            </a:r>
            <a:r>
              <a:rPr lang="fa-IR" sz="2400" dirty="0" smtClean="0">
                <a:cs typeface="Nazanin" pitchFamily="2" charset="-78"/>
              </a:rPr>
              <a:t>بود.</a:t>
            </a:r>
            <a:r>
              <a:rPr lang="en-US" sz="2400" dirty="0" smtClean="0">
                <a:cs typeface="Nazanin" pitchFamily="2" charset="-78"/>
              </a:rPr>
              <a:t> </a:t>
            </a:r>
            <a:endParaRPr lang="fa-IR" sz="2400" dirty="0" smtClean="0">
              <a:cs typeface="Nazanin" pitchFamily="2" charset="-78"/>
            </a:endParaRPr>
          </a:p>
        </p:txBody>
      </p:sp>
      <p:sp>
        <p:nvSpPr>
          <p:cNvPr id="6"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MG_2870"/>
          <p:cNvPicPr>
            <a:picLocks noChangeAspect="1" noChangeArrowheads="1"/>
          </p:cNvPicPr>
          <p:nvPr/>
        </p:nvPicPr>
        <p:blipFill>
          <a:blip r:embed="rId2" cstate="print"/>
          <a:srcRect/>
          <a:stretch>
            <a:fillRect/>
          </a:stretch>
        </p:blipFill>
        <p:spPr>
          <a:xfrm>
            <a:off x="381000" y="381000"/>
            <a:ext cx="4267200" cy="3200182"/>
          </a:xfrm>
          <a:prstGeom prst="rect">
            <a:avLst/>
          </a:prstGeom>
          <a:ln>
            <a:noFill/>
          </a:ln>
          <a:effectLst>
            <a:outerShdw blurRad="292100" dist="139700" dir="2700000" algn="tl" rotWithShape="0">
              <a:srgbClr val="333333">
                <a:alpha val="65000"/>
              </a:srgbClr>
            </a:outerShdw>
          </a:effectLst>
        </p:spPr>
      </p:pic>
      <p:pic>
        <p:nvPicPr>
          <p:cNvPr id="9" name="Picture 10" descr="IMG_2864"/>
          <p:cNvPicPr>
            <a:picLocks noChangeAspect="1" noChangeArrowheads="1"/>
          </p:cNvPicPr>
          <p:nvPr/>
        </p:nvPicPr>
        <p:blipFill>
          <a:blip r:embed="rId3" cstate="print"/>
          <a:srcRect/>
          <a:stretch>
            <a:fillRect/>
          </a:stretch>
        </p:blipFill>
        <p:spPr>
          <a:xfrm>
            <a:off x="1828800" y="3829336"/>
            <a:ext cx="2153841" cy="2871788"/>
          </a:xfrm>
          <a:prstGeom prst="rect">
            <a:avLst/>
          </a:prstGeom>
          <a:ln>
            <a:noFill/>
          </a:ln>
          <a:effectLst>
            <a:outerShdw blurRad="292100" dist="139700" dir="2700000" algn="tl" rotWithShape="0">
              <a:srgbClr val="333333">
                <a:alpha val="65000"/>
              </a:srgbClr>
            </a:outerShdw>
          </a:effectLst>
        </p:spPr>
      </p:pic>
      <p:pic>
        <p:nvPicPr>
          <p:cNvPr id="10" name="Picture 13" descr="IMG_2862"/>
          <p:cNvPicPr>
            <a:picLocks noChangeAspect="1" noChangeArrowheads="1"/>
          </p:cNvPicPr>
          <p:nvPr/>
        </p:nvPicPr>
        <p:blipFill>
          <a:blip r:embed="rId4" cstate="print"/>
          <a:srcRect/>
          <a:stretch>
            <a:fillRect/>
          </a:stretch>
        </p:blipFill>
        <p:spPr>
          <a:xfrm>
            <a:off x="4343400" y="3810000"/>
            <a:ext cx="2153841" cy="287178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5029200" y="1905000"/>
            <a:ext cx="3422732" cy="400110"/>
          </a:xfrm>
          <a:prstGeom prst="rect">
            <a:avLst/>
          </a:prstGeom>
        </p:spPr>
        <p:txBody>
          <a:bodyPr wrap="none">
            <a:spAutoFit/>
          </a:bodyPr>
          <a:lstStyle/>
          <a:p>
            <a:pPr algn="just"/>
            <a:r>
              <a:rPr lang="fa-IR" sz="2000" b="1" dirty="0" smtClean="0">
                <a:cs typeface="Nazanin" pitchFamily="2" charset="-78"/>
              </a:rPr>
              <a:t>مكان وقوع:</a:t>
            </a:r>
            <a:r>
              <a:rPr lang="fa-IR" sz="2000" dirty="0" smtClean="0">
                <a:cs typeface="Nazanin" pitchFamily="2" charset="-78"/>
              </a:rPr>
              <a:t> </a:t>
            </a:r>
            <a:r>
              <a:rPr lang="fa-IR" sz="2000" dirty="0" smtClean="0">
                <a:solidFill>
                  <a:schemeClr val="accent1">
                    <a:lumMod val="20000"/>
                    <a:lumOff val="80000"/>
                  </a:schemeClr>
                </a:solidFill>
                <a:cs typeface="Nazanin" pitchFamily="2" charset="-78"/>
              </a:rPr>
              <a:t>پالايشگاه دوم – واحد 146</a:t>
            </a:r>
          </a:p>
        </p:txBody>
      </p:sp>
      <p:sp>
        <p:nvSpPr>
          <p:cNvPr id="13"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scan0005"/>
          <p:cNvPicPr>
            <a:picLocks noChangeAspect="1" noChangeArrowheads="1"/>
          </p:cNvPicPr>
          <p:nvPr/>
        </p:nvPicPr>
        <p:blipFill>
          <a:blip r:embed="rId4" cstate="print"/>
          <a:srcRect/>
          <a:stretch>
            <a:fillRect/>
          </a:stretch>
        </p:blipFill>
        <p:spPr>
          <a:xfrm>
            <a:off x="152400" y="838200"/>
            <a:ext cx="4243387" cy="5861050"/>
          </a:xfrm>
          <a:prstGeom prst="rect">
            <a:avLst/>
          </a:prstGeom>
          <a:noFill/>
          <a:ln/>
        </p:spPr>
      </p:pic>
      <p:graphicFrame>
        <p:nvGraphicFramePr>
          <p:cNvPr id="1026" name="Object 2"/>
          <p:cNvGraphicFramePr>
            <a:graphicFrameLocks noChangeAspect="1"/>
          </p:cNvGraphicFramePr>
          <p:nvPr/>
        </p:nvGraphicFramePr>
        <p:xfrm>
          <a:off x="2922896" y="1524000"/>
          <a:ext cx="1219200" cy="1676714"/>
        </p:xfrm>
        <a:graphic>
          <a:graphicData uri="http://schemas.openxmlformats.org/presentationml/2006/ole">
            <p:oleObj spid="_x0000_s1026" name="Clip" r:id="rId5" imgW="2309760" imgH="3176280" progId="">
              <p:embed/>
            </p:oleObj>
          </a:graphicData>
        </a:graphic>
      </p:graphicFrame>
      <p:sp>
        <p:nvSpPr>
          <p:cNvPr id="12" name="Oval 9"/>
          <p:cNvSpPr>
            <a:spLocks noChangeArrowheads="1"/>
          </p:cNvSpPr>
          <p:nvPr/>
        </p:nvSpPr>
        <p:spPr bwMode="auto">
          <a:xfrm>
            <a:off x="152400" y="3146425"/>
            <a:ext cx="1262062" cy="179387"/>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
        <p:nvSpPr>
          <p:cNvPr id="13" name="Oval 10"/>
          <p:cNvSpPr>
            <a:spLocks noChangeArrowheads="1"/>
          </p:cNvSpPr>
          <p:nvPr/>
        </p:nvSpPr>
        <p:spPr bwMode="auto">
          <a:xfrm>
            <a:off x="152400" y="4108450"/>
            <a:ext cx="1262062" cy="179387"/>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
        <p:nvSpPr>
          <p:cNvPr id="14" name="Oval 11"/>
          <p:cNvSpPr>
            <a:spLocks noChangeArrowheads="1"/>
          </p:cNvSpPr>
          <p:nvPr/>
        </p:nvSpPr>
        <p:spPr bwMode="auto">
          <a:xfrm>
            <a:off x="152400" y="4468812"/>
            <a:ext cx="1262062" cy="179388"/>
          </a:xfrm>
          <a:prstGeom prst="ellipse">
            <a:avLst/>
          </a:prstGeom>
          <a:noFill/>
          <a:ln w="28575">
            <a:solidFill>
              <a:srgbClr val="CC0000"/>
            </a:solidFill>
            <a:round/>
            <a:headEnd/>
            <a:tailEnd/>
          </a:ln>
          <a:effectLst/>
        </p:spPr>
        <p:txBody>
          <a:bodyPr wrap="none" anchor="ctr"/>
          <a:lstStyle/>
          <a:p>
            <a:pPr algn="ctr"/>
            <a:endParaRPr lang="en-US">
              <a:solidFill>
                <a:srgbClr val="CC0000"/>
              </a:solidFill>
            </a:endParaRPr>
          </a:p>
        </p:txBody>
      </p:sp>
      <p:sp>
        <p:nvSpPr>
          <p:cNvPr id="15" name="Rectangle 6"/>
          <p:cNvSpPr>
            <a:spLocks noGrp="1" noChangeArrowheads="1"/>
          </p:cNvSpPr>
          <p:nvPr>
            <p:ph type="body" sz="half" idx="4294967295"/>
          </p:nvPr>
        </p:nvSpPr>
        <p:spPr>
          <a:xfrm>
            <a:off x="4752975" y="1901825"/>
            <a:ext cx="4148138" cy="4270375"/>
          </a:xfrm>
          <a:prstGeom prst="rect">
            <a:avLst/>
          </a:prstGeom>
        </p:spPr>
        <p:txBody>
          <a:bodyPr/>
          <a:lstStyle/>
          <a:p>
            <a:pPr>
              <a:buFont typeface="Wingdings" pitchFamily="2" charset="2"/>
              <a:buChar char="M"/>
            </a:pPr>
            <a:r>
              <a:rPr lang="fa-IR" sz="2000" dirty="0">
                <a:cs typeface="B Nazanin" pitchFamily="2" charset="-78"/>
              </a:rPr>
              <a:t>مجوز كار براي باز كردن تمامي تجهيزات ابزار دقيقي مربوط به تانك صادر شده ولي فاقد </a:t>
            </a:r>
            <a:r>
              <a:rPr lang="en-US" sz="2000" dirty="0">
                <a:latin typeface="Times New Roman" pitchFamily="18" charset="0"/>
                <a:cs typeface="Times New Roman" pitchFamily="18" charset="0"/>
              </a:rPr>
              <a:t>Attached List</a:t>
            </a:r>
            <a:r>
              <a:rPr lang="fa-IR" sz="2000" dirty="0">
                <a:cs typeface="B Nazanin" pitchFamily="2" charset="-78"/>
              </a:rPr>
              <a:t> بوده است .</a:t>
            </a:r>
          </a:p>
          <a:p>
            <a:pPr>
              <a:buFont typeface="Wingdings" pitchFamily="2" charset="2"/>
              <a:buChar char="M"/>
            </a:pPr>
            <a:r>
              <a:rPr lang="fa-IR" sz="2000" dirty="0">
                <a:cs typeface="B Nazanin" pitchFamily="2" charset="-78"/>
              </a:rPr>
              <a:t>گزينه </a:t>
            </a:r>
            <a:r>
              <a:rPr lang="en-US" sz="2000" dirty="0">
                <a:latin typeface="Times New Roman" pitchFamily="18" charset="0"/>
                <a:cs typeface="Times New Roman" pitchFamily="18" charset="0"/>
              </a:rPr>
              <a:t>Liquid under pressure</a:t>
            </a:r>
            <a:r>
              <a:rPr lang="fa-IR" sz="2000" dirty="0">
                <a:cs typeface="B Nazanin" pitchFamily="2" charset="-78"/>
              </a:rPr>
              <a:t> علامت گذاري نشده بود.</a:t>
            </a:r>
          </a:p>
          <a:p>
            <a:pPr>
              <a:buFont typeface="Wingdings" pitchFamily="2" charset="2"/>
              <a:buChar char="M"/>
            </a:pPr>
            <a:r>
              <a:rPr lang="fa-IR" sz="2000" dirty="0" smtClean="0">
                <a:cs typeface="B Nazanin" pitchFamily="2" charset="-78"/>
              </a:rPr>
              <a:t>گزينه </a:t>
            </a:r>
            <a:r>
              <a:rPr lang="en-US" sz="2000" dirty="0" smtClean="0">
                <a:cs typeface="B Nazanin" pitchFamily="2" charset="-78"/>
              </a:rPr>
              <a:t> </a:t>
            </a:r>
            <a:r>
              <a:rPr lang="en-US" sz="2000" dirty="0" smtClean="0">
                <a:latin typeface="Times New Roman" pitchFamily="18" charset="0"/>
                <a:cs typeface="Times New Roman" pitchFamily="18" charset="0"/>
              </a:rPr>
              <a:t>Safety goggles</a:t>
            </a:r>
            <a:r>
              <a:rPr lang="fa-IR" sz="2000" dirty="0" smtClean="0">
                <a:cs typeface="B Nazanin" pitchFamily="2" charset="-78"/>
              </a:rPr>
              <a:t>علامت </a:t>
            </a:r>
            <a:r>
              <a:rPr lang="fa-IR" sz="2000" dirty="0">
                <a:cs typeface="B Nazanin" pitchFamily="2" charset="-78"/>
              </a:rPr>
              <a:t>گذاري نشده بود.</a:t>
            </a:r>
          </a:p>
          <a:p>
            <a:pPr>
              <a:buFont typeface="Wingdings" pitchFamily="2" charset="2"/>
              <a:buChar char="M"/>
            </a:pPr>
            <a:r>
              <a:rPr lang="fa-IR" sz="2000" dirty="0" smtClean="0">
                <a:cs typeface="B Nazanin" pitchFamily="2" charset="-78"/>
              </a:rPr>
              <a:t>گزينه </a:t>
            </a:r>
            <a:r>
              <a:rPr lang="en-US" sz="2000" dirty="0" smtClean="0">
                <a:latin typeface="Times New Roman" pitchFamily="18" charset="0"/>
                <a:cs typeface="Times New Roman" pitchFamily="18" charset="0"/>
              </a:rPr>
              <a:t>Protection </a:t>
            </a:r>
            <a:r>
              <a:rPr lang="en-US" sz="2000" dirty="0">
                <a:latin typeface="Times New Roman" pitchFamily="18" charset="0"/>
                <a:cs typeface="Times New Roman" pitchFamily="18" charset="0"/>
              </a:rPr>
              <a:t>for chemicals</a:t>
            </a:r>
            <a:r>
              <a:rPr lang="fa-IR" sz="2000" dirty="0">
                <a:cs typeface="B Nazanin" pitchFamily="2" charset="-78"/>
              </a:rPr>
              <a:t> علامت گذاري نشده بود.</a:t>
            </a:r>
          </a:p>
          <a:p>
            <a:pPr>
              <a:buFont typeface="Wingdings" pitchFamily="2" charset="2"/>
              <a:buNone/>
            </a:pPr>
            <a:r>
              <a:rPr lang="fa-IR" sz="2000" dirty="0">
                <a:cs typeface="B Nazanin" pitchFamily="2" charset="-78"/>
              </a:rPr>
              <a:t> </a:t>
            </a:r>
          </a:p>
          <a:p>
            <a:endParaRPr lang="en-US" sz="2000" dirty="0">
              <a:cs typeface="B Nazanin" pitchFamily="2" charset="-78"/>
            </a:endParaRPr>
          </a:p>
        </p:txBody>
      </p:sp>
      <p:sp>
        <p:nvSpPr>
          <p:cNvPr id="17" name="Rectangle 5"/>
          <p:cNvSpPr>
            <a:spLocks noGrp="1" noRot="1" noChangeArrowheads="1"/>
          </p:cNvSpPr>
          <p:nvPr>
            <p:ph type="title"/>
          </p:nvPr>
        </p:nvSpPr>
        <p:spPr>
          <a:xfrm>
            <a:off x="1371600" y="228600"/>
            <a:ext cx="6756400" cy="533400"/>
          </a:xfrm>
        </p:spPr>
        <p:txBody>
          <a:bodyPr>
            <a:normAutofit/>
          </a:bodyPr>
          <a:lstStyle/>
          <a:p>
            <a:pPr algn="r"/>
            <a:r>
              <a:rPr lang="fa-IR" sz="2000" dirty="0" smtClean="0">
                <a:cs typeface="Nazanin" pitchFamily="2" charset="-78"/>
              </a:rPr>
              <a:t>خطاهاي رخ داده مرتبط با پروانه كار:</a:t>
            </a:r>
            <a:endParaRPr lang="en-US" sz="2000" dirty="0">
              <a:cs typeface="Nazanin" pitchFamily="2" charset="-78"/>
            </a:endParaRPr>
          </a:p>
        </p:txBody>
      </p:sp>
      <p:sp>
        <p:nvSpPr>
          <p:cNvPr id="1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1371600" y="228600"/>
            <a:ext cx="6756400" cy="533400"/>
          </a:xfrm>
        </p:spPr>
        <p:txBody>
          <a:bodyPr>
            <a:normAutofit/>
          </a:bodyPr>
          <a:lstStyle/>
          <a:p>
            <a:pPr algn="r"/>
            <a:r>
              <a:rPr lang="fa-IR" sz="2000" dirty="0" smtClean="0">
                <a:cs typeface="Nazanin" pitchFamily="2" charset="-78"/>
              </a:rPr>
              <a:t>خطاهاي رخ داده مرتبط با پروانه كار:</a:t>
            </a:r>
            <a:endParaRPr lang="en-US" sz="2000" dirty="0">
              <a:cs typeface="Nazanin" pitchFamily="2" charset="-78"/>
            </a:endParaRPr>
          </a:p>
        </p:txBody>
      </p:sp>
      <p:sp>
        <p:nvSpPr>
          <p:cNvPr id="9" name="Rectangle 12"/>
          <p:cNvSpPr>
            <a:spLocks noGrp="1" noChangeArrowheads="1"/>
          </p:cNvSpPr>
          <p:nvPr>
            <p:ph type="body" sz="half" idx="4294967295"/>
          </p:nvPr>
        </p:nvSpPr>
        <p:spPr>
          <a:xfrm>
            <a:off x="4752975" y="2366962"/>
            <a:ext cx="4208463" cy="3271838"/>
          </a:xfrm>
          <a:prstGeom prst="rect">
            <a:avLst/>
          </a:prstGeom>
        </p:spPr>
        <p:txBody>
          <a:bodyPr/>
          <a:lstStyle/>
          <a:p>
            <a:pPr>
              <a:buFont typeface="Wingdings" pitchFamily="2" charset="2"/>
              <a:buChar char="M"/>
            </a:pPr>
            <a:r>
              <a:rPr lang="fa-IR" sz="2000" dirty="0">
                <a:cs typeface="B Nazanin" pitchFamily="2" charset="-78"/>
              </a:rPr>
              <a:t>گزينه </a:t>
            </a:r>
            <a:r>
              <a:rPr lang="en-US" sz="2000" dirty="0">
                <a:latin typeface="Times New Roman" pitchFamily="18" charset="0"/>
                <a:cs typeface="Times New Roman" pitchFamily="18" charset="0"/>
              </a:rPr>
              <a:t>Isolated by valve</a:t>
            </a:r>
            <a:r>
              <a:rPr lang="fa-IR" sz="2000" dirty="0">
                <a:cs typeface="B Nazanin" pitchFamily="2" charset="-78"/>
              </a:rPr>
              <a:t> بايستي </a:t>
            </a:r>
            <a:r>
              <a:rPr lang="en-US" sz="2000" dirty="0">
                <a:latin typeface="Times New Roman" pitchFamily="18" charset="0"/>
                <a:cs typeface="Times New Roman" pitchFamily="18" charset="0"/>
              </a:rPr>
              <a:t>Done</a:t>
            </a:r>
            <a:r>
              <a:rPr lang="en-US" sz="2000" dirty="0">
                <a:cs typeface="B Nazanin" pitchFamily="2" charset="-78"/>
              </a:rPr>
              <a:t> </a:t>
            </a:r>
            <a:r>
              <a:rPr lang="fa-IR" sz="2000" dirty="0">
                <a:cs typeface="B Nazanin" pitchFamily="2" charset="-78"/>
              </a:rPr>
              <a:t> مي شد. </a:t>
            </a:r>
            <a:r>
              <a:rPr lang="fa-IR" sz="2000" dirty="0" smtClean="0">
                <a:cs typeface="B Nazanin" pitchFamily="2" charset="-78"/>
              </a:rPr>
              <a:t>        </a:t>
            </a:r>
            <a:endParaRPr lang="fa-IR" sz="2000" dirty="0">
              <a:cs typeface="B Nazanin" pitchFamily="2" charset="-78"/>
            </a:endParaRPr>
          </a:p>
          <a:p>
            <a:pPr>
              <a:buFont typeface="Wingdings" pitchFamily="2" charset="2"/>
              <a:buChar char="M"/>
            </a:pPr>
            <a:r>
              <a:rPr lang="fa-IR" sz="2000" dirty="0" smtClean="0">
                <a:cs typeface="B Nazanin" pitchFamily="2" charset="-78"/>
              </a:rPr>
              <a:t>گزينه</a:t>
            </a:r>
            <a:r>
              <a:rPr lang="en-US" sz="2000" dirty="0">
                <a:latin typeface="Times New Roman" pitchFamily="18" charset="0"/>
                <a:cs typeface="Times New Roman" pitchFamily="18" charset="0"/>
              </a:rPr>
              <a:t>Fully </a:t>
            </a:r>
            <a:r>
              <a:rPr lang="en-US" sz="2000" dirty="0" smtClean="0">
                <a:latin typeface="Times New Roman" pitchFamily="18" charset="0"/>
                <a:cs typeface="Times New Roman" pitchFamily="18" charset="0"/>
              </a:rPr>
              <a:t>depressurize </a:t>
            </a:r>
            <a:r>
              <a:rPr lang="fa-IR" sz="2000" dirty="0" smtClean="0">
                <a:latin typeface="Times New Roman" pitchFamily="18" charset="0"/>
                <a:cs typeface="Times New Roman" pitchFamily="18" charset="0"/>
              </a:rPr>
              <a:t> </a:t>
            </a:r>
            <a:r>
              <a:rPr lang="fa-IR" sz="2000" dirty="0">
                <a:cs typeface="B Nazanin" pitchFamily="2" charset="-78"/>
              </a:rPr>
              <a:t>بايستي </a:t>
            </a:r>
            <a:r>
              <a:rPr lang="en-US" sz="2000" dirty="0">
                <a:latin typeface="Times New Roman" pitchFamily="18" charset="0"/>
                <a:cs typeface="Times New Roman" pitchFamily="18" charset="0"/>
              </a:rPr>
              <a:t>Done </a:t>
            </a:r>
            <a:r>
              <a:rPr lang="fa-IR" sz="2000" dirty="0">
                <a:cs typeface="B Nazanin" pitchFamily="2" charset="-78"/>
              </a:rPr>
              <a:t> مي شد.</a:t>
            </a:r>
          </a:p>
          <a:p>
            <a:pPr>
              <a:buFont typeface="Wingdings" pitchFamily="2" charset="2"/>
              <a:buNone/>
            </a:pPr>
            <a:r>
              <a:rPr lang="fa-IR" sz="2000" dirty="0">
                <a:solidFill>
                  <a:schemeClr val="accent1">
                    <a:lumMod val="40000"/>
                    <a:lumOff val="60000"/>
                  </a:schemeClr>
                </a:solidFill>
                <a:cs typeface="B Nazanin" pitchFamily="2" charset="-78"/>
              </a:rPr>
              <a:t>( اطمينان از انجام ايزوله ها و تخليه فشار بايد توسط سوپروايزر و نفر ايمني شركت حاصل مي شد، امّا ... .)</a:t>
            </a:r>
          </a:p>
          <a:p>
            <a:pPr>
              <a:buFont typeface="Wingdings" pitchFamily="2" charset="2"/>
              <a:buNone/>
            </a:pPr>
            <a:endParaRPr lang="fa-IR" sz="2000" dirty="0">
              <a:cs typeface="B Nazanin" pitchFamily="2" charset="-78"/>
            </a:endParaRPr>
          </a:p>
          <a:p>
            <a:pPr>
              <a:buFont typeface="Wingdings" pitchFamily="2" charset="2"/>
              <a:buNone/>
            </a:pPr>
            <a:endParaRPr lang="fa-IR" sz="2000" dirty="0">
              <a:cs typeface="B Nazanin" pitchFamily="2" charset="-78"/>
            </a:endParaRPr>
          </a:p>
          <a:p>
            <a:pPr>
              <a:buFont typeface="Wingdings" pitchFamily="2" charset="2"/>
              <a:buNone/>
            </a:pPr>
            <a:endParaRPr lang="fa-IR" sz="2000" dirty="0">
              <a:cs typeface="B Nazanin" pitchFamily="2" charset="-78"/>
            </a:endParaRPr>
          </a:p>
          <a:p>
            <a:pPr>
              <a:buFont typeface="Wingdings" pitchFamily="2" charset="2"/>
              <a:buChar char="M"/>
            </a:pPr>
            <a:endParaRPr lang="fa-IR" sz="2000" dirty="0">
              <a:cs typeface="B Nazanin" pitchFamily="2" charset="-78"/>
            </a:endParaRPr>
          </a:p>
          <a:p>
            <a:pPr>
              <a:buFont typeface="Wingdings" pitchFamily="2" charset="2"/>
              <a:buChar char="M"/>
            </a:pPr>
            <a:endParaRPr lang="fa-IR" sz="2000" dirty="0">
              <a:cs typeface="B Nazanin" pitchFamily="2" charset="-78"/>
            </a:endParaRPr>
          </a:p>
          <a:p>
            <a:pPr>
              <a:buFont typeface="Wingdings" pitchFamily="2" charset="2"/>
              <a:buChar char="M"/>
            </a:pPr>
            <a:endParaRPr lang="en-US" sz="2000" dirty="0">
              <a:cs typeface="B Nazanin" pitchFamily="2" charset="-78"/>
            </a:endParaRPr>
          </a:p>
        </p:txBody>
      </p:sp>
      <p:pic>
        <p:nvPicPr>
          <p:cNvPr id="10" name="Picture 13" descr="scan0006"/>
          <p:cNvPicPr>
            <a:picLocks noChangeAspect="1" noChangeArrowheads="1"/>
          </p:cNvPicPr>
          <p:nvPr/>
        </p:nvPicPr>
        <p:blipFill>
          <a:blip r:embed="rId3" cstate="print"/>
          <a:srcRect/>
          <a:stretch>
            <a:fillRect/>
          </a:stretch>
        </p:blipFill>
        <p:spPr>
          <a:xfrm>
            <a:off x="152400" y="714375"/>
            <a:ext cx="4206875" cy="5991225"/>
          </a:xfrm>
          <a:prstGeom prst="rect">
            <a:avLst/>
          </a:prstGeom>
          <a:noFill/>
          <a:ln/>
        </p:spPr>
      </p:pic>
      <p:sp>
        <p:nvSpPr>
          <p:cNvPr id="11" name="Oval 14"/>
          <p:cNvSpPr>
            <a:spLocks noChangeArrowheads="1"/>
          </p:cNvSpPr>
          <p:nvPr/>
        </p:nvSpPr>
        <p:spPr bwMode="auto">
          <a:xfrm>
            <a:off x="228600" y="1371600"/>
            <a:ext cx="1219200" cy="381000"/>
          </a:xfrm>
          <a:prstGeom prst="ellipse">
            <a:avLst/>
          </a:prstGeom>
          <a:noFill/>
          <a:ln w="28575">
            <a:solidFill>
              <a:srgbClr val="CC0000"/>
            </a:solidFill>
            <a:round/>
            <a:headEnd/>
            <a:tailEnd/>
          </a:ln>
          <a:effectLst/>
        </p:spPr>
        <p:txBody>
          <a:bodyPr wrap="none" anchor="ctr"/>
          <a:lstStyle/>
          <a:p>
            <a:endParaRPr lang="fa-IR"/>
          </a:p>
        </p:txBody>
      </p:sp>
      <p:sp>
        <p:nvSpPr>
          <p:cNvPr id="16"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429000" y="533400"/>
            <a:ext cx="5410200" cy="523220"/>
          </a:xfrm>
          <a:prstGeom prst="rect">
            <a:avLst/>
          </a:prstGeom>
          <a:noFill/>
          <a:ln w="9525" algn="ctr">
            <a:noFill/>
            <a:miter lim="800000"/>
            <a:headEnd/>
            <a:tailEnd/>
          </a:ln>
        </p:spPr>
        <p:txBody>
          <a:bodyPr wrap="square">
            <a:spAutoFit/>
          </a:bodyPr>
          <a:lstStyle/>
          <a:p>
            <a:pPr>
              <a:spcBef>
                <a:spcPct val="50000"/>
              </a:spcBef>
            </a:pPr>
            <a:r>
              <a:rPr lang="fa-IR" sz="2800" b="1" dirty="0" smtClean="0">
                <a:solidFill>
                  <a:schemeClr val="bg1"/>
                </a:solidFill>
                <a:cs typeface="Nazanin" pitchFamily="2" charset="-78"/>
              </a:rPr>
              <a:t>پروانه کار (</a:t>
            </a:r>
            <a:r>
              <a:rPr lang="en-US" sz="2800" b="1" dirty="0" smtClean="0">
                <a:solidFill>
                  <a:schemeClr val="bg1"/>
                </a:solidFill>
                <a:cs typeface="Nazanin" pitchFamily="2" charset="-78"/>
              </a:rPr>
              <a:t>Work Permit</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569660"/>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کار گواهي است که نشان مي دهد مجوز هاي لازم از طرف افراد ذيصلاح جهت انجام کار توسط كاركنان مجاز، در زماني معين و مکاني مشخص صادر شده است. در اين گواهي خطرات و اقدامات پيشگيرانه متناسب با نوع كار شناسايي و اجرا مي شود.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533400" y="762000"/>
            <a:ext cx="6756400" cy="533400"/>
          </a:xfrm>
        </p:spPr>
        <p:txBody>
          <a:bodyPr>
            <a:normAutofit/>
          </a:bodyPr>
          <a:lstStyle/>
          <a:p>
            <a:r>
              <a:rPr lang="fa-IR" sz="2800" dirty="0" smtClean="0">
                <a:cs typeface="Nazanin" pitchFamily="2" charset="-78"/>
              </a:rPr>
              <a:t>پيامد حادثه: بدون صدمات انساني</a:t>
            </a:r>
            <a:endParaRPr lang="en-US" sz="2800" dirty="0">
              <a:cs typeface="Nazanin" pitchFamily="2" charset="-78"/>
            </a:endParaRPr>
          </a:p>
        </p:txBody>
      </p:sp>
      <p:pic>
        <p:nvPicPr>
          <p:cNvPr id="8" name="Picture 5" descr="IMG_2866"/>
          <p:cNvPicPr>
            <a:picLocks noChangeAspect="1" noChangeArrowheads="1"/>
          </p:cNvPicPr>
          <p:nvPr/>
        </p:nvPicPr>
        <p:blipFill>
          <a:blip r:embed="rId2" cstate="print"/>
          <a:srcRect/>
          <a:stretch>
            <a:fillRect/>
          </a:stretch>
        </p:blipFill>
        <p:spPr>
          <a:xfrm>
            <a:off x="1296987" y="1874837"/>
            <a:ext cx="2914650" cy="2185988"/>
          </a:xfrm>
          <a:prstGeom prst="rect">
            <a:avLst/>
          </a:prstGeom>
          <a:noFill/>
          <a:ln/>
        </p:spPr>
      </p:pic>
      <p:pic>
        <p:nvPicPr>
          <p:cNvPr id="12" name="Picture 7" descr="IMG_2867"/>
          <p:cNvPicPr>
            <a:picLocks noChangeAspect="1" noChangeArrowheads="1"/>
          </p:cNvPicPr>
          <p:nvPr/>
        </p:nvPicPr>
        <p:blipFill>
          <a:blip r:embed="rId3" cstate="print"/>
          <a:srcRect/>
          <a:stretch>
            <a:fillRect/>
          </a:stretch>
        </p:blipFill>
        <p:spPr>
          <a:xfrm>
            <a:off x="4395429" y="1874837"/>
            <a:ext cx="2914650" cy="2185988"/>
          </a:xfrm>
          <a:prstGeom prst="rect">
            <a:avLst/>
          </a:prstGeom>
          <a:noFill/>
          <a:ln/>
        </p:spPr>
      </p:pic>
      <p:pic>
        <p:nvPicPr>
          <p:cNvPr id="13" name="Picture 10" descr="IMG_2873"/>
          <p:cNvPicPr>
            <a:picLocks noChangeAspect="1" noChangeArrowheads="1"/>
          </p:cNvPicPr>
          <p:nvPr/>
        </p:nvPicPr>
        <p:blipFill>
          <a:blip r:embed="rId4" cstate="print"/>
          <a:srcRect/>
          <a:stretch>
            <a:fillRect/>
          </a:stretch>
        </p:blipFill>
        <p:spPr>
          <a:xfrm>
            <a:off x="1295400" y="4213225"/>
            <a:ext cx="2916237" cy="2187575"/>
          </a:xfrm>
          <a:prstGeom prst="rect">
            <a:avLst/>
          </a:prstGeom>
          <a:noFill/>
          <a:ln/>
        </p:spPr>
      </p:pic>
      <p:pic>
        <p:nvPicPr>
          <p:cNvPr id="14" name="Picture 11" descr="IMG_2874"/>
          <p:cNvPicPr>
            <a:picLocks noChangeAspect="1" noChangeArrowheads="1"/>
          </p:cNvPicPr>
          <p:nvPr/>
        </p:nvPicPr>
        <p:blipFill>
          <a:blip r:embed="rId5" cstate="print"/>
          <a:srcRect/>
          <a:stretch>
            <a:fillRect/>
          </a:stretch>
        </p:blipFill>
        <p:spPr>
          <a:xfrm>
            <a:off x="4393842" y="4213225"/>
            <a:ext cx="2916237" cy="2187575"/>
          </a:xfrm>
          <a:prstGeom prst="rect">
            <a:avLst/>
          </a:prstGeom>
          <a:noFill/>
          <a:ln/>
        </p:spPr>
      </p:pic>
      <p:sp>
        <p:nvSpPr>
          <p:cNvPr id="15"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آماده سازي پروانه كار</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328708" name="Picture 4"/>
          <p:cNvPicPr>
            <a:picLocks noChangeAspect="1" noChangeArrowheads="1"/>
          </p:cNvPicPr>
          <p:nvPr/>
        </p:nvPicPr>
        <p:blipFill>
          <a:blip r:embed="rId2"/>
          <a:srcRect/>
          <a:stretch>
            <a:fillRect/>
          </a:stretch>
        </p:blipFill>
        <p:spPr bwMode="auto">
          <a:xfrm>
            <a:off x="228600" y="1600200"/>
            <a:ext cx="861060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پروانه هاي تكميلي مورد نياز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lgn="just"/>
            <a:r>
              <a:rPr lang="fa-IR" sz="2400" dirty="0" smtClean="0">
                <a:cs typeface="Nazanin" pitchFamily="2" charset="-78"/>
              </a:rPr>
              <a:t>در بعضي از كارها علاوه بر پروانه  اصلي، يك يا چند پروانه  تكميلي (بنا به شرايط و با توجه به موارد خطرناک) مورد نياز است كه البته هيچ پروانه  تكميلي بدون پروانه اصلي صادر نمي‌شود. شماره پروانه (هاي) تكميلي ‎در پروانه‎ اصلي نوشته‎مي‌شود. </a:t>
            </a:r>
          </a:p>
          <a:p>
            <a:pPr lvl="0" algn="just">
              <a:buNone/>
            </a:pPr>
            <a:endParaRPr lang="fa-IR" sz="2000" dirty="0" smtClean="0">
              <a:cs typeface="Nazanin" pitchFamily="2" charset="-78"/>
            </a:endParaRPr>
          </a:p>
          <a:p>
            <a:pPr>
              <a:buNone/>
            </a:pPr>
            <a:r>
              <a:rPr lang="fa-IR" sz="2400" b="1" dirty="0" smtClean="0">
                <a:cs typeface="Nazanin" pitchFamily="2" charset="-78"/>
              </a:rPr>
              <a:t>پروانه هاي کاري مرتبط</a:t>
            </a:r>
            <a:endParaRPr lang="en-US" sz="2400" b="1" dirty="0" smtClean="0">
              <a:cs typeface="Nazanin" pitchFamily="2" charset="-78"/>
            </a:endParaRPr>
          </a:p>
          <a:p>
            <a:r>
              <a:rPr lang="fa-IR" sz="2400" dirty="0" smtClean="0">
                <a:cs typeface="Nazanin" pitchFamily="2" charset="-78"/>
              </a:rPr>
              <a:t> شماره پروانه کارهايي که پروانه الحاقي مشترک دارند يا از جداسازي مكانيكي ( </a:t>
            </a:r>
            <a:r>
              <a:rPr lang="en-US" sz="2400" dirty="0" smtClean="0">
                <a:cs typeface="Nazanin" pitchFamily="2" charset="-78"/>
              </a:rPr>
              <a:t>Mechanical Isolation</a:t>
            </a:r>
            <a:r>
              <a:rPr lang="fa-IR" sz="2400" dirty="0" smtClean="0">
                <a:cs typeface="Nazanin" pitchFamily="2" charset="-78"/>
              </a:rPr>
              <a:t>  ) استفاده کرده اند  و يا به هر نحوي با هم مرتبط هستند در اين قسمت نوشته مي شوند.</a:t>
            </a:r>
            <a:endParaRPr lang="en-US" sz="2400" dirty="0" smtClean="0">
              <a:cs typeface="Nazanin" pitchFamily="2" charset="-78"/>
            </a:endParaRPr>
          </a:p>
          <a:p>
            <a:r>
              <a:rPr lang="fa-IR" sz="2400" dirty="0" smtClean="0">
                <a:cs typeface="Nazanin" pitchFamily="2" charset="-78"/>
              </a:rPr>
              <a:t>در صورت نياز به پروانه كار تكميلي جداسازي برقي </a:t>
            </a:r>
            <a:r>
              <a:rPr lang="en-US" sz="2400" dirty="0" smtClean="0">
                <a:cs typeface="Nazanin" pitchFamily="2" charset="-78"/>
              </a:rPr>
              <a:t>(Electrical Isolation)</a:t>
            </a:r>
            <a:r>
              <a:rPr lang="fa-IR" sz="2400" dirty="0" smtClean="0">
                <a:cs typeface="Nazanin" pitchFamily="2" charset="-78"/>
              </a:rPr>
              <a:t> براي هر پروانه كار اصلي بصورت جداگانه صادر مي گردد. </a:t>
            </a:r>
            <a:endParaRPr lang="en-US" sz="2400" dirty="0" smtClean="0">
              <a:cs typeface="Nazanin" pitchFamily="2" charset="-78"/>
            </a:endParaRPr>
          </a:p>
          <a:p>
            <a:pPr lvl="0" algn="just"/>
            <a:endParaRPr lang="en-US" sz="2400" dirty="0" smtClean="0">
              <a:cs typeface="Nazanin" pitchFamily="2" charset="-78"/>
            </a:endParaRPr>
          </a:p>
          <a:p>
            <a:pPr algn="just"/>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l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صادر كننده مجاز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lgn="just"/>
            <a:r>
              <a:rPr lang="fa-IR" sz="2400" dirty="0" smtClean="0">
                <a:cs typeface="Nazanin" pitchFamily="2" charset="-78"/>
              </a:rPr>
              <a:t>اسامي افرادي كه از سوي واحدها ي مرتبط براي انجام كار در پالايشگاه بصورت كتبي به </a:t>
            </a:r>
            <a:r>
              <a:rPr lang="en-US" sz="2400" dirty="0" smtClean="0">
                <a:cs typeface="Nazanin" pitchFamily="2" charset="-78"/>
              </a:rPr>
              <a:t>HSE</a:t>
            </a:r>
            <a:r>
              <a:rPr lang="fa-IR" sz="2400" dirty="0" smtClean="0">
                <a:cs typeface="Nazanin" pitchFamily="2" charset="-78"/>
              </a:rPr>
              <a:t> معرفي شده اند</a:t>
            </a:r>
          </a:p>
          <a:p>
            <a:pPr lvl="0" algn="just"/>
            <a:r>
              <a:rPr lang="fa-IR" sz="2400" dirty="0" smtClean="0">
                <a:cs typeface="Nazanin" pitchFamily="2" charset="-78"/>
              </a:rPr>
              <a:t>اين افراد مي‎بايست دوره آموزشي پروانه كار را گذرانده و گواهينامه دريافت كرده باشند</a:t>
            </a:r>
          </a:p>
          <a:p>
            <a:pPr lvl="0" algn="just"/>
            <a:r>
              <a:rPr lang="fa-IR" sz="2400" dirty="0" smtClean="0">
                <a:cs typeface="Nazanin" pitchFamily="2" charset="-78"/>
              </a:rPr>
              <a:t>پروانه هايي که توسط افرادي غير از صادر كنندگان مجاز صادر گردد از اعتبار ساقط بوده و باطل مي باشد</a:t>
            </a:r>
          </a:p>
          <a:p>
            <a:pPr lvl="0" algn="just"/>
            <a:r>
              <a:rPr lang="fa-IR" sz="2400" dirty="0" smtClean="0">
                <a:cs typeface="Nazanin" pitchFamily="2" charset="-78"/>
              </a:rPr>
              <a:t>هيچ فردي نمي تواند همزمان بعنوان صادر كننده و تاييد كننده پروانه كار را امضاء نمايد</a:t>
            </a:r>
          </a:p>
          <a:p>
            <a:pPr lvl="0" algn="just"/>
            <a:r>
              <a:rPr lang="fa-IR" sz="2400" dirty="0" smtClean="0">
                <a:cs typeface="Nazanin" pitchFamily="2" charset="-78"/>
              </a:rPr>
              <a:t>در صورت لزوم رئيس واحد بعنوان تائيد كننده و يكي ديگر از مسئولان واحد وي(ثبت شده در </a:t>
            </a:r>
            <a:r>
              <a:rPr lang="en-US" sz="2400" dirty="0" smtClean="0">
                <a:cs typeface="Nazanin" pitchFamily="2" charset="-78"/>
              </a:rPr>
              <a:t>PSI</a:t>
            </a:r>
            <a:r>
              <a:rPr lang="fa-IR" sz="2400" dirty="0" smtClean="0">
                <a:cs typeface="Nazanin" pitchFamily="2" charset="-78"/>
              </a:rPr>
              <a:t> ) بعنوان صادر كننده امضاء مي نمايند.</a:t>
            </a:r>
            <a:endParaRPr lang="en-US" sz="2400" dirty="0" smtClean="0">
              <a:cs typeface="Nazanin" pitchFamily="2" charset="-78"/>
            </a:endParaRPr>
          </a:p>
          <a:p>
            <a:pPr lvl="0" algn="just"/>
            <a:endParaRPr lang="en-US" sz="2400" dirty="0" smtClean="0">
              <a:cs typeface="Nazanin" pitchFamily="2" charset="-78"/>
            </a:endParaRPr>
          </a:p>
          <a:p>
            <a:pPr algn="just"/>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8836152" cy="758952"/>
          </a:xfrm>
        </p:spPr>
        <p:txBody>
          <a:bodyPr>
            <a:noAutofit/>
          </a:bodyPr>
          <a:lstStyle/>
          <a:p>
            <a:pPr algn="r"/>
            <a:r>
              <a:rPr lang="fa-IR" sz="2500" b="1" dirty="0" smtClean="0">
                <a:cs typeface="Nazanin" pitchFamily="2" charset="-78"/>
              </a:rPr>
              <a:t>تائيد پروانه(صفحه دوم پروانه اصلي)</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330754" name="Picture 2"/>
          <p:cNvPicPr>
            <a:picLocks noChangeAspect="1" noChangeArrowheads="1"/>
          </p:cNvPicPr>
          <p:nvPr/>
        </p:nvPicPr>
        <p:blipFill>
          <a:blip r:embed="rId2"/>
          <a:srcRect/>
          <a:stretch>
            <a:fillRect/>
          </a:stretch>
        </p:blipFill>
        <p:spPr bwMode="auto">
          <a:xfrm>
            <a:off x="152400" y="914400"/>
            <a:ext cx="8839200" cy="548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تأييد وضعيت موجود</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r>
              <a:rPr lang="fa-IR" sz="2400" dirty="0" smtClean="0">
                <a:cs typeface="Nazanin" pitchFamily="2" charset="-78"/>
              </a:rPr>
              <a:t>تعيين شرايط وضعيت تجهيزات  توسط رييس واحد اعلام  مي گردد . «تأييد وضعيت موجود» توسط سرپرست نوبتكاران  صورت مي پذيرد و كارهاي آماده سازي آنها توسط  نوبتكار ارشد واحد پيگيري مي شود.</a:t>
            </a:r>
            <a:endParaRPr lang="en-US" sz="2400" dirty="0" smtClean="0">
              <a:cs typeface="Nazanin" pitchFamily="2" charset="-78"/>
            </a:endParaRPr>
          </a:p>
          <a:p>
            <a:pPr lvl="0"/>
            <a:r>
              <a:rPr lang="fa-IR" sz="2400" dirty="0" smtClean="0">
                <a:cs typeface="Nazanin" pitchFamily="2" charset="-78"/>
              </a:rPr>
              <a:t>مشخص نمودن نيازمنديها و رضايت بخش بودن شناسايي خطرات و اقدامات پيشگيرانه، توسط رئيس واحد انجام مي گيرد.</a:t>
            </a:r>
            <a:endParaRPr lang="en-US" sz="2400" dirty="0" smtClean="0">
              <a:cs typeface="Nazanin" pitchFamily="2" charset="-78"/>
            </a:endParaRPr>
          </a:p>
          <a:p>
            <a:r>
              <a:rPr lang="fa-IR" sz="2400" dirty="0" smtClean="0">
                <a:cs typeface="Nazanin" pitchFamily="2" charset="-78"/>
              </a:rPr>
              <a:t>کنترل انجام نيازمنديها و اينکه جداسازي ها و سيستمهاي</a:t>
            </a:r>
            <a:br>
              <a:rPr lang="fa-IR" sz="2400" dirty="0" smtClean="0">
                <a:cs typeface="Nazanin" pitchFamily="2" charset="-78"/>
              </a:rPr>
            </a:br>
            <a:r>
              <a:rPr lang="fa-IR" sz="2400" dirty="0" smtClean="0">
                <a:cs typeface="Nazanin" pitchFamily="2" charset="-78"/>
              </a:rPr>
              <a:t> </a:t>
            </a:r>
            <a:r>
              <a:rPr lang="en-US" sz="2400" dirty="0" smtClean="0">
                <a:cs typeface="Nazanin" pitchFamily="2" charset="-78"/>
              </a:rPr>
              <a:t>)</a:t>
            </a:r>
            <a:r>
              <a:rPr lang="fa-IR" sz="2400" dirty="0" smtClean="0">
                <a:cs typeface="Nazanin" pitchFamily="2" charset="-78"/>
              </a:rPr>
              <a:t> </a:t>
            </a:r>
            <a:r>
              <a:rPr lang="en-US" sz="2400" dirty="0" smtClean="0">
                <a:cs typeface="Nazanin" pitchFamily="2" charset="-78"/>
              </a:rPr>
              <a:t>Fire &amp; Gas Detection System</a:t>
            </a:r>
            <a:r>
              <a:rPr lang="fa-IR" sz="2400" dirty="0" smtClean="0">
                <a:cs typeface="Nazanin" pitchFamily="2" charset="-78"/>
              </a:rPr>
              <a:t> </a:t>
            </a:r>
            <a:r>
              <a:rPr lang="en-US" sz="2400" dirty="0" smtClean="0">
                <a:cs typeface="Nazanin" pitchFamily="2" charset="-78"/>
              </a:rPr>
              <a:t>(Fire &amp; Gas : </a:t>
            </a:r>
          </a:p>
          <a:p>
            <a:pPr algn="ctr" rtl="0">
              <a:buNone/>
            </a:pPr>
            <a:r>
              <a:rPr lang="en-US" sz="2400" dirty="0" smtClean="0">
                <a:cs typeface="Nazanin" pitchFamily="2" charset="-78"/>
              </a:rPr>
              <a:t>(ESD : Emergency Shutdown)    </a:t>
            </a:r>
            <a:endParaRPr lang="fa-IR" sz="2400" dirty="0" smtClean="0">
              <a:cs typeface="Nazanin" pitchFamily="2" charset="-78"/>
            </a:endParaRPr>
          </a:p>
          <a:p>
            <a:pPr lvl="0">
              <a:buNone/>
            </a:pPr>
            <a:r>
              <a:rPr lang="fa-IR" sz="2400" dirty="0" smtClean="0">
                <a:cs typeface="Nazanin" pitchFamily="2" charset="-78"/>
              </a:rPr>
              <a:t>در وضعيت خواسته شده قرار دارند به عهده سرپرست نوبتكاران مي‎باشد.</a:t>
            </a:r>
            <a:endParaRPr lang="en-US" sz="2400" dirty="0" smtClean="0">
              <a:cs typeface="Nazanin" pitchFamily="2" charset="-78"/>
            </a:endParaRPr>
          </a:p>
          <a:p>
            <a:pPr lvl="0" algn="just"/>
            <a:endParaRPr lang="en-US" sz="2400" dirty="0" smtClean="0">
              <a:cs typeface="Nazanin" pitchFamily="2" charset="-78"/>
            </a:endParaRPr>
          </a:p>
          <a:p>
            <a:pPr algn="just">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وضعيت تجهيزات مورد نياز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ستونهاي غير قابل اجرا </a:t>
            </a:r>
            <a:r>
              <a:rPr lang="en-US" sz="2400" dirty="0" smtClean="0">
                <a:cs typeface="Nazanin" pitchFamily="2" charset="-78"/>
              </a:rPr>
              <a:t>N.A)</a:t>
            </a:r>
            <a:r>
              <a:rPr lang="fa-IR" sz="2400" dirty="0" smtClean="0">
                <a:cs typeface="Nazanin" pitchFamily="2" charset="-78"/>
              </a:rPr>
              <a:t>) يا ضروري( </a:t>
            </a:r>
            <a:r>
              <a:rPr lang="en-US" sz="2400" dirty="0" err="1" smtClean="0">
                <a:cs typeface="Nazanin" pitchFamily="2" charset="-78"/>
              </a:rPr>
              <a:t>Req</a:t>
            </a:r>
            <a:r>
              <a:rPr lang="fa-IR" sz="2400" dirty="0" smtClean="0">
                <a:cs typeface="Nazanin" pitchFamily="2" charset="-78"/>
              </a:rPr>
              <a:t>) توسط رئيس واحد علامت زده مي‌شوند.</a:t>
            </a:r>
            <a:r>
              <a:rPr lang="en-US" sz="2400" dirty="0" smtClean="0">
                <a:cs typeface="Nazanin" pitchFamily="2" charset="-78"/>
              </a:rPr>
              <a:t>N.A=Not Applicable)</a:t>
            </a:r>
            <a:r>
              <a:rPr lang="fa-IR" sz="2400" dirty="0" smtClean="0">
                <a:cs typeface="Nazanin" pitchFamily="2" charset="-78"/>
              </a:rPr>
              <a:t> و </a:t>
            </a:r>
            <a:r>
              <a:rPr lang="en-US" sz="2400" dirty="0" err="1" smtClean="0">
                <a:cs typeface="Nazanin" pitchFamily="2" charset="-78"/>
              </a:rPr>
              <a:t>Req</a:t>
            </a:r>
            <a:r>
              <a:rPr lang="en-US" sz="2400" dirty="0" smtClean="0">
                <a:cs typeface="Nazanin" pitchFamily="2" charset="-78"/>
              </a:rPr>
              <a:t>=Required</a:t>
            </a:r>
            <a:r>
              <a:rPr lang="fa-IR" sz="2400" dirty="0" smtClean="0">
                <a:cs typeface="Nazanin" pitchFamily="2" charset="-78"/>
              </a:rPr>
              <a:t> )</a:t>
            </a:r>
            <a:endParaRPr lang="en-US" sz="2400" dirty="0" smtClean="0">
              <a:cs typeface="Nazanin" pitchFamily="2" charset="-78"/>
            </a:endParaRPr>
          </a:p>
          <a:p>
            <a:r>
              <a:rPr lang="fa-IR" sz="2400" dirty="0" smtClean="0">
                <a:cs typeface="Nazanin" pitchFamily="2" charset="-78"/>
              </a:rPr>
              <a:t>ستون انجام شده ( </a:t>
            </a:r>
            <a:r>
              <a:rPr lang="en-US" sz="2400" dirty="0" smtClean="0">
                <a:cs typeface="Nazanin" pitchFamily="2" charset="-78"/>
              </a:rPr>
              <a:t>Done</a:t>
            </a:r>
            <a:r>
              <a:rPr lang="fa-IR" sz="2400" dirty="0" smtClean="0">
                <a:cs typeface="Nazanin" pitchFamily="2" charset="-78"/>
              </a:rPr>
              <a:t>)، توسط سرپرست نوبت كاران پس از اطمينان از انجام گرفتن علامت زده مي‌شود.</a:t>
            </a:r>
            <a:endParaRPr lang="en-US" sz="2400" dirty="0" smtClean="0">
              <a:cs typeface="Nazanin" pitchFamily="2" charset="-78"/>
            </a:endParaRPr>
          </a:p>
          <a:p>
            <a:r>
              <a:rPr lang="fa-IR" sz="2400" dirty="0" smtClean="0">
                <a:cs typeface="Nazanin" pitchFamily="2" charset="-78"/>
              </a:rPr>
              <a:t>تائيد وضعيت در کارهاي شعله باز الزاماً بايستي توسط رئيس بهره برداري انجام گيرد و در مورد کارهاي گرم و سرد رئيس واحد و کارمند ارشد نيز ميتواند تائيد وضعيت را انجام دهد (شرايط در </a:t>
            </a:r>
            <a:r>
              <a:rPr lang="en-US" sz="2400" dirty="0" smtClean="0">
                <a:cs typeface="Nazanin" pitchFamily="2" charset="-78"/>
              </a:rPr>
              <a:t>PSI</a:t>
            </a:r>
            <a:r>
              <a:rPr lang="fa-IR" sz="2400" dirty="0" smtClean="0">
                <a:cs typeface="Nazanin" pitchFamily="2" charset="-78"/>
              </a:rPr>
              <a:t> مشخص شده است) </a:t>
            </a:r>
          </a:p>
          <a:p>
            <a:r>
              <a:rPr lang="fa-IR" sz="2400" dirty="0" smtClean="0">
                <a:cs typeface="Nazanin" pitchFamily="2" charset="-78"/>
              </a:rPr>
              <a:t>در قسمت تائيد وضعيت ،هر موردي كه ضروري "</a:t>
            </a:r>
            <a:r>
              <a:rPr lang="en-US" sz="2400" dirty="0" smtClean="0">
                <a:cs typeface="Nazanin" pitchFamily="2" charset="-78"/>
              </a:rPr>
              <a:t>Req.</a:t>
            </a:r>
            <a:r>
              <a:rPr lang="fa-IR" sz="2400" dirty="0" smtClean="0">
                <a:cs typeface="Nazanin" pitchFamily="2" charset="-78"/>
              </a:rPr>
              <a:t>" علامت خورده باشد گزينه انجام" </a:t>
            </a:r>
            <a:r>
              <a:rPr lang="en-US" sz="2400" dirty="0" smtClean="0">
                <a:cs typeface="Nazanin" pitchFamily="2" charset="-78"/>
              </a:rPr>
              <a:t>Done</a:t>
            </a:r>
            <a:r>
              <a:rPr lang="fa-IR" sz="2400" dirty="0" smtClean="0">
                <a:cs typeface="Nazanin" pitchFamily="2" charset="-78"/>
              </a:rPr>
              <a:t>" نيز پس از حصول اطمينان از انجام كار  بايد علامت زده شده باشد ،در غير اين صورت پروانه  در </a:t>
            </a:r>
            <a:r>
              <a:rPr lang="en-US" sz="2400" dirty="0" smtClean="0">
                <a:cs typeface="Nazanin" pitchFamily="2" charset="-78"/>
              </a:rPr>
              <a:t>Permit Office</a:t>
            </a:r>
            <a:r>
              <a:rPr lang="fa-IR" sz="2400" dirty="0" smtClean="0">
                <a:cs typeface="Nazanin" pitchFamily="2" charset="-78"/>
              </a:rPr>
              <a:t> پذيرفته نخواهد شد.</a:t>
            </a:r>
            <a:endParaRPr lang="en-US" sz="2400" dirty="0" smtClean="0">
              <a:cs typeface="Nazanin" pitchFamily="2" charset="-78"/>
            </a:endParaRPr>
          </a:p>
          <a:p>
            <a:pPr lvl="0" algn="just"/>
            <a:endParaRPr lang="en-US" sz="2400" dirty="0" smtClean="0">
              <a:cs typeface="Nazanin" pitchFamily="2" charset="-78"/>
            </a:endParaRPr>
          </a:p>
          <a:p>
            <a:pPr algn="just">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وضعيت تجهيزات مورد نياز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اگر "جدا سازي فرايندي" نياز باشد، در برگه جداسازي فرايندي( </a:t>
            </a:r>
            <a:r>
              <a:rPr lang="en-US" sz="2400" dirty="0" smtClean="0">
                <a:cs typeface="Nazanin" pitchFamily="2" charset="-78"/>
              </a:rPr>
              <a:t>Process Isolation </a:t>
            </a:r>
            <a:r>
              <a:rPr lang="fa-IR" sz="2400" dirty="0" smtClean="0">
                <a:cs typeface="Nazanin" pitchFamily="2" charset="-78"/>
              </a:rPr>
              <a:t>) الحاق شده نقاط ايزوله شده نوشته مي ‌شود و توسط نوبتكار ارشد واحد عمليات، كنترل و پس از اطمينان از انجام و زدن برچسب( </a:t>
            </a:r>
            <a:r>
              <a:rPr lang="en-US" sz="2400" dirty="0" smtClean="0">
                <a:cs typeface="Nazanin" pitchFamily="2" charset="-78"/>
              </a:rPr>
              <a:t>Tag</a:t>
            </a:r>
            <a:r>
              <a:rPr lang="fa-IR" sz="2400" dirty="0" smtClean="0">
                <a:cs typeface="Nazanin" pitchFamily="2" charset="-78"/>
              </a:rPr>
              <a:t>) زرد رنگ مربوطه امضاء شود.</a:t>
            </a:r>
            <a:endParaRPr lang="en-US" sz="2400" dirty="0" smtClean="0">
              <a:cs typeface="Nazanin" pitchFamily="2" charset="-78"/>
            </a:endParaRPr>
          </a:p>
          <a:p>
            <a:r>
              <a:rPr lang="fa-IR" sz="2400" dirty="0" smtClean="0">
                <a:cs typeface="Nazanin" pitchFamily="2" charset="-78"/>
              </a:rPr>
              <a:t> روي هر نقطه </a:t>
            </a:r>
            <a:r>
              <a:rPr lang="en-US" sz="2400" dirty="0" smtClean="0">
                <a:cs typeface="Nazanin" pitchFamily="2" charset="-78"/>
              </a:rPr>
              <a:t>Isolation</a:t>
            </a:r>
            <a:r>
              <a:rPr lang="fa-IR" sz="2400" dirty="0" smtClean="0">
                <a:cs typeface="Nazanin" pitchFamily="2" charset="-78"/>
              </a:rPr>
              <a:t> يك برچسب</a:t>
            </a:r>
            <a:r>
              <a:rPr lang="en-US" sz="2400" dirty="0" smtClean="0">
                <a:cs typeface="Nazanin" pitchFamily="2" charset="-78"/>
              </a:rPr>
              <a:t> (Tag)</a:t>
            </a:r>
            <a:r>
              <a:rPr lang="fa-IR" sz="2400" dirty="0" smtClean="0">
                <a:cs typeface="Nazanin" pitchFamily="2" charset="-78"/>
              </a:rPr>
              <a:t>كه شامل شماره</a:t>
            </a:r>
            <a:r>
              <a:rPr lang="en-US" sz="2400" dirty="0" smtClean="0">
                <a:cs typeface="Nazanin" pitchFamily="2" charset="-78"/>
              </a:rPr>
              <a:t>Valve</a:t>
            </a:r>
            <a:r>
              <a:rPr lang="fa-IR" sz="2400" dirty="0" smtClean="0">
                <a:cs typeface="Nazanin" pitchFamily="2" charset="-78"/>
              </a:rPr>
              <a:t> و واحد و غيره ... است، زده مي شود.</a:t>
            </a:r>
            <a:endParaRPr lang="en-US" sz="2400" dirty="0" smtClean="0">
              <a:cs typeface="Nazanin" pitchFamily="2" charset="-78"/>
            </a:endParaRPr>
          </a:p>
          <a:p>
            <a:r>
              <a:rPr lang="fa-IR" sz="2400" dirty="0" smtClean="0">
                <a:cs typeface="Nazanin" pitchFamily="2" charset="-78"/>
              </a:rPr>
              <a:t>اگر "</a:t>
            </a:r>
            <a:r>
              <a:rPr lang="en-US" sz="2400" dirty="0" smtClean="0">
                <a:cs typeface="Nazanin" pitchFamily="2" charset="-78"/>
              </a:rPr>
              <a:t>Spading</a:t>
            </a:r>
            <a:r>
              <a:rPr lang="fa-IR" sz="2400" dirty="0" smtClean="0">
                <a:cs typeface="Nazanin" pitchFamily="2" charset="-78"/>
              </a:rPr>
              <a:t>" نياز باشد، جداسازيها توسط نوبتكار  ارشد واحد، كنترل و در صورت انجام و برچسب گذاري قرمز رنگ، در برگه</a:t>
            </a:r>
            <a:r>
              <a:rPr lang="en-US" sz="2400" dirty="0" smtClean="0">
                <a:cs typeface="Nazanin" pitchFamily="2" charset="-78"/>
              </a:rPr>
              <a:t> Mechanical Isolation</a:t>
            </a:r>
            <a:r>
              <a:rPr lang="fa-IR" sz="2400" dirty="0" smtClean="0">
                <a:cs typeface="Nazanin" pitchFamily="2" charset="-78"/>
              </a:rPr>
              <a:t> ، امضاء و تأييد مي‌شود. روي هر نقطه </a:t>
            </a:r>
            <a:r>
              <a:rPr lang="en-US" sz="2400" dirty="0" smtClean="0">
                <a:cs typeface="Nazanin" pitchFamily="2" charset="-78"/>
              </a:rPr>
              <a:t>Isolation</a:t>
            </a:r>
            <a:r>
              <a:rPr lang="fa-IR" sz="2400" dirty="0" smtClean="0">
                <a:cs typeface="Nazanin" pitchFamily="2" charset="-78"/>
              </a:rPr>
              <a:t> يك برچسب كه شامل شماره </a:t>
            </a:r>
            <a:r>
              <a:rPr lang="en-US" sz="2400" dirty="0" smtClean="0">
                <a:cs typeface="Nazanin" pitchFamily="2" charset="-78"/>
              </a:rPr>
              <a:t>Spading</a:t>
            </a:r>
            <a:r>
              <a:rPr lang="fa-IR" sz="2400" dirty="0" smtClean="0">
                <a:cs typeface="Nazanin" pitchFamily="2" charset="-78"/>
              </a:rPr>
              <a:t>، ... است زده مي‌شود. لازم به ذکر است که براي انجام </a:t>
            </a:r>
            <a:r>
              <a:rPr lang="en-US" sz="2400" dirty="0" smtClean="0">
                <a:cs typeface="Nazanin" pitchFamily="2" charset="-78"/>
              </a:rPr>
              <a:t>Spading</a:t>
            </a:r>
            <a:r>
              <a:rPr lang="fa-IR" sz="2400" dirty="0" smtClean="0">
                <a:cs typeface="Nazanin" pitchFamily="2" charset="-78"/>
              </a:rPr>
              <a:t> علاوه بر اين </a:t>
            </a:r>
            <a:r>
              <a:rPr lang="en-US" sz="2400" dirty="0" smtClean="0">
                <a:cs typeface="Nazanin" pitchFamily="2" charset="-78"/>
              </a:rPr>
              <a:t>Tag</a:t>
            </a:r>
            <a:r>
              <a:rPr lang="fa-IR" sz="2400" dirty="0" smtClean="0">
                <a:cs typeface="Nazanin" pitchFamily="2" charset="-78"/>
              </a:rPr>
              <a:t> پروانه جداگانه نيز بايستي گرفته شود.</a:t>
            </a: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وضعيت تجهيزات مورد نياز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برگه هاي ليست جداسازي فرايندي( </a:t>
            </a:r>
            <a:r>
              <a:rPr lang="en-US" sz="2400" dirty="0" smtClean="0">
                <a:cs typeface="Nazanin" pitchFamily="2" charset="-78"/>
              </a:rPr>
              <a:t>Process Isolation list </a:t>
            </a:r>
            <a:r>
              <a:rPr lang="fa-IR" sz="2400" dirty="0" smtClean="0">
                <a:cs typeface="Nazanin" pitchFamily="2" charset="-78"/>
              </a:rPr>
              <a:t>)وليست جداسازي مكانيكي( </a:t>
            </a:r>
            <a:r>
              <a:rPr lang="en-US" sz="2400" dirty="0" smtClean="0">
                <a:cs typeface="Nazanin" pitchFamily="2" charset="-78"/>
              </a:rPr>
              <a:t>Mechanical Isolation list</a:t>
            </a:r>
            <a:r>
              <a:rPr lang="fa-IR" sz="2400" dirty="0" smtClean="0">
                <a:cs typeface="Nazanin" pitchFamily="2" charset="-78"/>
              </a:rPr>
              <a:t>) براي هر پروانه ي كه جداسازي دارند پيوست مي‎شوند. </a:t>
            </a:r>
            <a:endParaRPr lang="en-US" sz="2400" dirty="0" smtClean="0">
              <a:cs typeface="Nazanin" pitchFamily="2" charset="-78"/>
            </a:endParaRPr>
          </a:p>
          <a:p>
            <a:r>
              <a:rPr lang="fa-IR" sz="2400" dirty="0" smtClean="0">
                <a:cs typeface="Nazanin" pitchFamily="2" charset="-78"/>
              </a:rPr>
              <a:t>در قسمت تائيد وضعيت اگر "حضور آتش‌نشاني"، علامت زده باشد و آتش نشاني نياز باشد، پس از كنترل توسط مأمور ايمني به آتش‌نشاني اطلاع داده مي شود كه به صورت  </a:t>
            </a:r>
            <a:r>
              <a:rPr lang="en-US" sz="2400" dirty="0" smtClean="0">
                <a:cs typeface="Nazanin" pitchFamily="2" charset="-78"/>
              </a:rPr>
              <a:t>stand-by</a:t>
            </a:r>
            <a:r>
              <a:rPr lang="fa-IR" sz="2400" dirty="0" smtClean="0">
                <a:cs typeface="Nazanin" pitchFamily="2" charset="-78"/>
              </a:rPr>
              <a:t> در محل حاضر شود. حضور آتش نشاني در محل و نحوه استفاده از وسائل و چيدمان نفرات توسط افسر آتش نشاني و پس از ارزيابي (</a:t>
            </a:r>
            <a:r>
              <a:rPr lang="en-US" sz="2400" dirty="0" smtClean="0">
                <a:cs typeface="Nazanin" pitchFamily="2" charset="-78"/>
              </a:rPr>
              <a:t>Fire Risk</a:t>
            </a:r>
            <a:r>
              <a:rPr lang="fa-IR" sz="2400" dirty="0" smtClean="0">
                <a:cs typeface="Nazanin" pitchFamily="2" charset="-78"/>
              </a:rPr>
              <a:t>) انجام مي‎شود.</a:t>
            </a:r>
            <a:endParaRPr lang="en-US" sz="2400" dirty="0" smtClean="0">
              <a:cs typeface="Nazanin" pitchFamily="2" charset="-78"/>
            </a:endParaRPr>
          </a:p>
          <a:p>
            <a:pPr lvl="0" algn="just"/>
            <a:endParaRPr lang="en-US" sz="2400" dirty="0" smtClean="0">
              <a:cs typeface="Nazanin" pitchFamily="2" charset="-78"/>
            </a:endParaRPr>
          </a:p>
          <a:p>
            <a:pPr algn="just">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نيازهاي مرتبط با سيستم‌هاي </a:t>
            </a:r>
            <a:r>
              <a:rPr lang="en-US" sz="2500" b="1" dirty="0" smtClean="0">
                <a:cs typeface="Nazanin" pitchFamily="2" charset="-78"/>
              </a:rPr>
              <a:t>Fire &amp; Gas , ESD </a:t>
            </a: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در صورت نياز ستون </a:t>
            </a:r>
            <a:r>
              <a:rPr lang="en-US" sz="2400" dirty="0" err="1" smtClean="0">
                <a:cs typeface="Nazanin" pitchFamily="2" charset="-78"/>
              </a:rPr>
              <a:t>Req</a:t>
            </a:r>
            <a:r>
              <a:rPr lang="fa-IR" sz="2400" dirty="0" smtClean="0">
                <a:cs typeface="Nazanin" pitchFamily="2" charset="-78"/>
              </a:rPr>
              <a:t> توسط رئيس واحد علامت زده مي‌شود و سرپرست نوبتكاران پس از اطمينان ازانجام كار ‌(</a:t>
            </a:r>
            <a:r>
              <a:rPr lang="en-US" sz="2400" dirty="0" smtClean="0">
                <a:cs typeface="Nazanin" pitchFamily="2" charset="-78"/>
              </a:rPr>
              <a:t>Inhibit</a:t>
            </a:r>
            <a:r>
              <a:rPr lang="fa-IR" sz="2400" dirty="0" smtClean="0">
                <a:cs typeface="Nazanin" pitchFamily="2" charset="-78"/>
              </a:rPr>
              <a:t> يا </a:t>
            </a:r>
            <a:r>
              <a:rPr lang="en-US" sz="2400" dirty="0" smtClean="0">
                <a:cs typeface="Nazanin" pitchFamily="2" charset="-78"/>
              </a:rPr>
              <a:t>Isolate</a:t>
            </a:r>
            <a:r>
              <a:rPr lang="fa-IR" sz="2400" dirty="0" smtClean="0">
                <a:cs typeface="Nazanin" pitchFamily="2" charset="-78"/>
              </a:rPr>
              <a:t> كردن) با نوشتن تاريخ و ساعت انجام كار امضاء مي‌كند.</a:t>
            </a:r>
            <a:endParaRPr lang="en-US" sz="2400" dirty="0" smtClean="0">
              <a:cs typeface="Nazanin" pitchFamily="2" charset="-78"/>
            </a:endParaRPr>
          </a:p>
          <a:p>
            <a:r>
              <a:rPr lang="fa-IR" sz="2400" dirty="0" smtClean="0">
                <a:cs typeface="Nazanin" pitchFamily="2" charset="-78"/>
              </a:rPr>
              <a:t>وي همچنين پس از برداشتن جداسازي (</a:t>
            </a:r>
            <a:r>
              <a:rPr lang="en-US" sz="2400" dirty="0" smtClean="0">
                <a:cs typeface="Nazanin" pitchFamily="2" charset="-78"/>
              </a:rPr>
              <a:t>De-isolate</a:t>
            </a:r>
            <a:r>
              <a:rPr lang="fa-IR" sz="2400" dirty="0" smtClean="0">
                <a:cs typeface="Nazanin" pitchFamily="2" charset="-78"/>
              </a:rPr>
              <a:t> يا </a:t>
            </a:r>
            <a:r>
              <a:rPr lang="en-US" sz="2400" dirty="0" smtClean="0">
                <a:cs typeface="Nazanin" pitchFamily="2" charset="-78"/>
              </a:rPr>
              <a:t>Active</a:t>
            </a:r>
            <a:r>
              <a:rPr lang="fa-IR" sz="2400" dirty="0" smtClean="0">
                <a:cs typeface="Nazanin" pitchFamily="2" charset="-78"/>
              </a:rPr>
              <a:t> كردن) تاريخ و ساعت را نوشته و امضاء مي‌كند.</a:t>
            </a:r>
            <a:endParaRPr lang="en-US" sz="2400" dirty="0" smtClean="0">
              <a:cs typeface="Nazanin" pitchFamily="2" charset="-78"/>
            </a:endParaRPr>
          </a:p>
          <a:p>
            <a:r>
              <a:rPr lang="fa-IR" sz="2400" dirty="0" smtClean="0">
                <a:cs typeface="Nazanin" pitchFamily="2" charset="-78"/>
              </a:rPr>
              <a:t>تبصره : در مورد </a:t>
            </a:r>
            <a:r>
              <a:rPr lang="en-US" sz="2400" dirty="0" smtClean="0">
                <a:cs typeface="Nazanin" pitchFamily="2" charset="-78"/>
              </a:rPr>
              <a:t>Isolating</a:t>
            </a:r>
            <a:r>
              <a:rPr lang="fa-IR" sz="2400" dirty="0" smtClean="0">
                <a:cs typeface="Nazanin" pitchFamily="2" charset="-78"/>
              </a:rPr>
              <a:t> يا </a:t>
            </a:r>
            <a:r>
              <a:rPr lang="en-US" sz="2400" dirty="0" smtClean="0">
                <a:cs typeface="Nazanin" pitchFamily="2" charset="-78"/>
              </a:rPr>
              <a:t>Inhibiting</a:t>
            </a:r>
            <a:r>
              <a:rPr lang="fa-IR" sz="2400" dirty="0" smtClean="0">
                <a:cs typeface="Nazanin" pitchFamily="2" charset="-78"/>
              </a:rPr>
              <a:t> سيستمهاي </a:t>
            </a:r>
            <a:r>
              <a:rPr lang="en-US" sz="2400" dirty="0" smtClean="0">
                <a:cs typeface="Nazanin" pitchFamily="2" charset="-78"/>
              </a:rPr>
              <a:t>Fire &amp; Gas </a:t>
            </a:r>
            <a:r>
              <a:rPr lang="fa-IR" sz="2400" dirty="0" smtClean="0">
                <a:cs typeface="Nazanin" pitchFamily="2" charset="-78"/>
              </a:rPr>
              <a:t> و </a:t>
            </a:r>
            <a:r>
              <a:rPr lang="en-US" sz="2400" dirty="0" smtClean="0">
                <a:cs typeface="Nazanin" pitchFamily="2" charset="-78"/>
              </a:rPr>
              <a:t>ESD </a:t>
            </a:r>
            <a:r>
              <a:rPr lang="fa-IR" sz="2400" dirty="0" smtClean="0">
                <a:cs typeface="Nazanin" pitchFamily="2" charset="-78"/>
              </a:rPr>
              <a:t> سطح يك تائيديه و امضاي رئيس بهره برداري الزاميست</a:t>
            </a:r>
            <a:r>
              <a:rPr lang="fa-IR" sz="2400" dirty="0" smtClean="0"/>
              <a:t>.</a:t>
            </a:r>
            <a:endParaRPr lang="en-US" sz="2400" dirty="0"/>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523220"/>
          </a:xfrm>
          <a:prstGeom prst="rect">
            <a:avLst/>
          </a:prstGeom>
          <a:noFill/>
          <a:ln w="9525" algn="ctr">
            <a:noFill/>
            <a:miter lim="800000"/>
            <a:headEnd/>
            <a:tailEnd/>
          </a:ln>
        </p:spPr>
        <p:txBody>
          <a:bodyPr wrap="square">
            <a:spAutoFit/>
          </a:bodyPr>
          <a:lstStyle/>
          <a:p>
            <a:pPr>
              <a:spcBef>
                <a:spcPct val="50000"/>
              </a:spcBef>
            </a:pPr>
            <a:r>
              <a:rPr lang="fa-IR" sz="2800" b="1" dirty="0" smtClean="0">
                <a:solidFill>
                  <a:schemeClr val="bg1"/>
                </a:solidFill>
                <a:cs typeface="Nazanin" pitchFamily="2" charset="-78"/>
              </a:rPr>
              <a:t>سيستم پروانه کار (</a:t>
            </a:r>
            <a:r>
              <a:rPr lang="en-US" sz="2800" b="1" dirty="0" smtClean="0">
                <a:solidFill>
                  <a:schemeClr val="bg1"/>
                </a:solidFill>
                <a:cs typeface="Nazanin" pitchFamily="2" charset="-78"/>
              </a:rPr>
              <a:t>Permit To Work System : PTW </a:t>
            </a:r>
            <a:r>
              <a:rPr lang="fa-IR" sz="2800" b="1" dirty="0" smtClean="0">
                <a:solidFill>
                  <a:schemeClr val="bg1"/>
                </a:solidFill>
                <a:cs typeface="Nazanin" pitchFamily="2" charset="-78"/>
              </a:rPr>
              <a:t>)</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200329"/>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فرايندي نظام مند ، هدف گرا كه در آن كليه فعاليت ها و فرايندها بر طبق پروانه كار مديريت مي گردد.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آزمايشهاي مربوط به گاز</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r>
              <a:rPr lang="fa-IR" sz="2400" dirty="0" smtClean="0">
                <a:cs typeface="Nazanin" pitchFamily="2" charset="-78"/>
              </a:rPr>
              <a:t>در صورت نياز به سنجش ميزان گاز محل مشخص شده در پروانه، توسط رئيس واحد علامت زده مي شود (بصورت موردي يا مستمر يا ..) قبل ازتائيداعتبار و شروع كار با هماهنگي اپراتور ارشد مأمور ايمني تست گاز را انجام مي‌دهد و در صورت عدم وجود گاز و كافي بودن اكسيژن ، اجازه تائيد اعتبار و شروع کار داده مي شود.  در اين حالت تست اول در پروانه  اصلي و تست‌هاي بعدي در برگه تكميلي( </a:t>
            </a:r>
            <a:r>
              <a:rPr lang="en-US" sz="2400" dirty="0" smtClean="0">
                <a:cs typeface="Nazanin" pitchFamily="2" charset="-78"/>
              </a:rPr>
              <a:t> (Gas test list</a:t>
            </a:r>
            <a:r>
              <a:rPr lang="fa-IR" sz="2400" dirty="0" smtClean="0">
                <a:cs typeface="Nazanin" pitchFamily="2" charset="-78"/>
              </a:rPr>
              <a:t> يادداشت مي شوند. </a:t>
            </a:r>
            <a:endParaRPr lang="en-US" sz="2400" dirty="0" smtClean="0">
              <a:cs typeface="Nazanin" pitchFamily="2" charset="-78"/>
            </a:endParaRPr>
          </a:p>
          <a:p>
            <a:r>
              <a:rPr lang="fa-IR" sz="2400" dirty="0" smtClean="0">
                <a:cs typeface="Nazanin" pitchFamily="2" charset="-78"/>
              </a:rPr>
              <a:t>انجام تست گاز براي كليه كارهايي كه توسط رئيس واحد در قسمت تائيد وضعيت موجود علامت زده شده است توسط واحدهاي ايمني و آتش نشاني ضروري مي باشد .</a:t>
            </a:r>
            <a:endParaRPr lang="en-US" sz="2400" dirty="0" smtClean="0">
              <a:cs typeface="Nazanin" pitchFamily="2" charset="-78"/>
            </a:endParaRPr>
          </a:p>
          <a:p>
            <a:r>
              <a:rPr lang="fa-IR" sz="2400" dirty="0" smtClean="0">
                <a:cs typeface="Nazanin" pitchFamily="2" charset="-78"/>
              </a:rPr>
              <a:t>  تبصره :  فقط كساني كه آموزش مربوط به </a:t>
            </a:r>
            <a:r>
              <a:rPr lang="en-US" sz="2400" dirty="0" smtClean="0">
                <a:cs typeface="Nazanin" pitchFamily="2" charset="-78"/>
              </a:rPr>
              <a:t>Gas test</a:t>
            </a:r>
            <a:r>
              <a:rPr lang="fa-IR" sz="2400" dirty="0" smtClean="0">
                <a:cs typeface="Nazanin" pitchFamily="2" charset="-78"/>
              </a:rPr>
              <a:t> را ديده و اسم آن‌ها در ليست افراد مجاز براي تست گاز آمده است مي‌توانند تست گاز را انجام دهند.</a:t>
            </a: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بخش تاييديه و امضاء</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رئيس واحد:</a:t>
            </a:r>
            <a:endParaRPr lang="en-US" sz="2400" dirty="0" smtClean="0">
              <a:cs typeface="Nazanin" pitchFamily="2" charset="-78"/>
            </a:endParaRPr>
          </a:p>
          <a:p>
            <a:pPr>
              <a:buNone/>
            </a:pPr>
            <a:r>
              <a:rPr lang="fa-IR" sz="2400" dirty="0" smtClean="0">
                <a:cs typeface="Nazanin" pitchFamily="2" charset="-78"/>
              </a:rPr>
              <a:t>  پس از تكميل موارد «تأييد وضعيت موجود» و مشخص نمودن نيازمنديها و رضايت بخش ديدن موارد پيشگيرانه، قسمت مربوطه را با نوشتن مشخصات كامل و شماره پرسنلي امضاء مي‌كند.</a:t>
            </a:r>
          </a:p>
          <a:p>
            <a:r>
              <a:rPr lang="fa-IR" sz="2400" dirty="0" smtClean="0">
                <a:cs typeface="Nazanin" pitchFamily="2" charset="-78"/>
              </a:rPr>
              <a:t>سرپرست نوبتكاران:</a:t>
            </a:r>
          </a:p>
          <a:p>
            <a:pPr>
              <a:buNone/>
            </a:pPr>
            <a:r>
              <a:rPr lang="fa-IR" sz="2400" dirty="0" smtClean="0">
                <a:cs typeface="Nazanin" pitchFamily="2" charset="-78"/>
              </a:rPr>
              <a:t> پس از كنترل كردن و اطمينان ازانجام( </a:t>
            </a:r>
            <a:r>
              <a:rPr lang="en-US" sz="2400" dirty="0" smtClean="0">
                <a:cs typeface="Nazanin" pitchFamily="2" charset="-78"/>
              </a:rPr>
              <a:t>Done </a:t>
            </a:r>
            <a:r>
              <a:rPr lang="fa-IR" sz="2400" dirty="0" smtClean="0">
                <a:cs typeface="Nazanin" pitchFamily="2" charset="-78"/>
              </a:rPr>
              <a:t>) موارد وضعيت موجود «مواردي که علامت </a:t>
            </a:r>
            <a:r>
              <a:rPr lang="en-US" sz="2400" dirty="0" smtClean="0">
                <a:cs typeface="Nazanin" pitchFamily="2" charset="-78"/>
              </a:rPr>
              <a:t>Req.</a:t>
            </a:r>
            <a:r>
              <a:rPr lang="fa-IR" sz="2400" dirty="0" smtClean="0">
                <a:cs typeface="Nazanin" pitchFamily="2" charset="-78"/>
              </a:rPr>
              <a:t> خورده اند»، مشخصات و شماره پرسنلي خود را نوشته و امضاء مي‌كند.</a:t>
            </a:r>
          </a:p>
          <a:p>
            <a:pPr>
              <a:buNone/>
            </a:pPr>
            <a:endParaRPr lang="fa-IR" sz="500" dirty="0" smtClean="0">
              <a:cs typeface="Nazanin" pitchFamily="2" charset="-78"/>
            </a:endParaRPr>
          </a:p>
          <a:p>
            <a:r>
              <a:rPr lang="fa-IR" sz="2400" dirty="0" smtClean="0">
                <a:cs typeface="Nazanin" pitchFamily="2" charset="-78"/>
              </a:rPr>
              <a:t>در مواقع نياز به انجام جداسازي ، سرپرست نوبتكاران ابتدا از موارد </a:t>
            </a:r>
            <a:r>
              <a:rPr lang="en-US" sz="2400" dirty="0" smtClean="0">
                <a:cs typeface="Nazanin" pitchFamily="2" charset="-78"/>
              </a:rPr>
              <a:t>Isolation</a:t>
            </a:r>
            <a:r>
              <a:rPr lang="fa-IR" sz="2400" dirty="0" smtClean="0">
                <a:cs typeface="Nazanin" pitchFamily="2" charset="-78"/>
              </a:rPr>
              <a:t> و برچسب گذاري اطمينان حاصل نموده و اين كار را از طريق كنترل ليست جداسازي كه توسط نوبتكار  ارشد امضاء شده است، انجام مي گيرد. </a:t>
            </a: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تائيد اعتبار پروانه در سايت</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217090" name="Picture 2"/>
          <p:cNvPicPr>
            <a:picLocks noChangeAspect="1" noChangeArrowheads="1"/>
          </p:cNvPicPr>
          <p:nvPr/>
        </p:nvPicPr>
        <p:blipFill>
          <a:blip r:embed="rId2"/>
          <a:srcRect/>
          <a:stretch>
            <a:fillRect/>
          </a:stretch>
        </p:blipFill>
        <p:spPr bwMode="auto">
          <a:xfrm>
            <a:off x="209264" y="1676400"/>
            <a:ext cx="8731494" cy="3886200"/>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تائيد اعتبار پروانه در سايت</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تائيد اعتبار در محل انجام كار توسط نوبتكار ارشد واحد، انجام مي‌پذيرد. وي نسخه سبز پروانه كار را بر داشته و در پايان نوبت كاري آنرا به صادر کننده تحويل مي دهد. همچنين ايشان علاوه بر اطلاع يافتن از پايان كار در نوبتكاري خود، اطمينان حاصل مي نمايد كه  پروانه كار بصورت كامل تحويل </a:t>
            </a:r>
            <a:r>
              <a:rPr lang="en-US" sz="2400" dirty="0" smtClean="0">
                <a:cs typeface="Nazanin" pitchFamily="2" charset="-78"/>
              </a:rPr>
              <a:t> Permit Office </a:t>
            </a:r>
            <a:r>
              <a:rPr lang="fa-IR" sz="2400" dirty="0" smtClean="0">
                <a:cs typeface="Nazanin" pitchFamily="2" charset="-78"/>
              </a:rPr>
              <a:t>شده است.</a:t>
            </a:r>
          </a:p>
          <a:p>
            <a:r>
              <a:rPr lang="fa-IR" sz="2400" dirty="0" smtClean="0">
                <a:cs typeface="Nazanin" pitchFamily="2" charset="-78"/>
              </a:rPr>
              <a:t>نوبتكار ارشد واحد تنها پروانه ‌هايي را تائيد اعتبار مي‌كند كه توسط </a:t>
            </a:r>
            <a:r>
              <a:rPr lang="en-US" sz="2400" dirty="0" smtClean="0">
                <a:cs typeface="Nazanin" pitchFamily="2" charset="-78"/>
              </a:rPr>
              <a:t>Permit office</a:t>
            </a:r>
            <a:r>
              <a:rPr lang="fa-IR" sz="2400" dirty="0" smtClean="0">
                <a:cs typeface="Nazanin" pitchFamily="2" charset="-78"/>
              </a:rPr>
              <a:t> ، تمديد اعتبار شده باشند و فقط تاريخ و زمان مربوط به نوبتكاري خود را تأييد و امضاء مي‌كند</a:t>
            </a:r>
          </a:p>
          <a:p>
            <a:pPr>
              <a:buNone/>
            </a:pPr>
            <a:r>
              <a:rPr lang="fa-IR" sz="2400" b="1" dirty="0" smtClean="0">
                <a:cs typeface="Nazanin" pitchFamily="2" charset="-78"/>
              </a:rPr>
              <a:t>تبصره الزامي:</a:t>
            </a:r>
          </a:p>
          <a:p>
            <a:pPr>
              <a:buNone/>
            </a:pPr>
            <a:r>
              <a:rPr lang="fa-IR" sz="2400" dirty="0" smtClean="0">
                <a:cs typeface="Nazanin" pitchFamily="2" charset="-78"/>
              </a:rPr>
              <a:t> تمديد اعتبار در محل انجام كار و واحد صورت مي پذيرد. </a:t>
            </a:r>
            <a:endParaRPr lang="en-US" sz="2400" dirty="0" smtClean="0">
              <a:cs typeface="Nazanin" pitchFamily="2" charset="-78"/>
            </a:endParaRPr>
          </a:p>
          <a:p>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6" name="Subtitle 4"/>
          <p:cNvSpPr txBox="1">
            <a:spLocks/>
          </p:cNvSpPr>
          <p:nvPr/>
        </p:nvSpPr>
        <p:spPr>
          <a:xfrm>
            <a:off x="228600" y="6353628"/>
            <a:ext cx="2514600" cy="370116"/>
          </a:xfrm>
          <a:prstGeom prst="rect">
            <a:avLst/>
          </a:prstGeom>
        </p:spPr>
        <p:txBody>
          <a:bodyPr vert="horz" anchor="ctr">
            <a:normAutofit/>
          </a:bodyPr>
          <a:lstStyle/>
          <a:p>
            <a:pPr marL="0" marR="0" lvl="0" indent="0" algn="l"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fa-IR" sz="14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cs typeface="Nazanin" pitchFamily="2" charset="-78"/>
              </a:rPr>
              <a:t>اداره ايمني و آتش نشاني پالايشگاه دوم </a:t>
            </a:r>
            <a:endParaRPr kumimoji="0" lang="fa-IR" sz="14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تائيد اعتبار پروانه در سايت</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r>
              <a:rPr lang="fa-IR" sz="2400" dirty="0" smtClean="0">
                <a:cs typeface="Nazanin" pitchFamily="2" charset="-78"/>
              </a:rPr>
              <a:t>براي كار هر نوبتكاري، اپراتور همان نوبت كاري امضاء وتائيد  اعتبار مي‌كند (مثلاً براي كار نوبتكاري شب،  نوبتكاري روز نمي‌تواند امضاء وتائيد اعتبار كند).</a:t>
            </a:r>
          </a:p>
          <a:p>
            <a:r>
              <a:rPr lang="fa-IR" sz="2400" dirty="0" smtClean="0">
                <a:cs typeface="Nazanin" pitchFamily="2" charset="-78"/>
              </a:rPr>
              <a:t>در مورد كارهايي كه </a:t>
            </a:r>
            <a:r>
              <a:rPr lang="en-US" sz="2400" dirty="0" smtClean="0">
                <a:cs typeface="Nazanin" pitchFamily="2" charset="-78"/>
              </a:rPr>
              <a:t>Gas test</a:t>
            </a:r>
            <a:r>
              <a:rPr lang="fa-IR" sz="2400" dirty="0" smtClean="0">
                <a:cs typeface="Nazanin" pitchFamily="2" charset="-78"/>
              </a:rPr>
              <a:t> نياز است تست گاز بايد قبل از اعتبار بخشي و شروع كار انجام گيرد. در اين حالت نوبتكار  محوطه قبل از اعتباربخشي،  كارشناس  ايمني را براي انجام تست گاز مطلع مي‌كند و پس از تست و كسب نتيجه مطلوب اعتباربخشي را انجام مي‌دهد.</a:t>
            </a:r>
          </a:p>
          <a:p>
            <a:r>
              <a:rPr lang="fa-IR" sz="2400" dirty="0" smtClean="0">
                <a:cs typeface="Nazanin" pitchFamily="2" charset="-78"/>
              </a:rPr>
              <a:t>پس از تاييد اعتبار توسط نوبتكار واحد،كارشناس ايمني موارد را كنترل و در صورت ايمن بودن اجازه شروع كار را مي دهد.</a:t>
            </a:r>
            <a:endParaRPr lang="en-US" sz="2400" dirty="0" smtClean="0">
              <a:cs typeface="Nazanin" pitchFamily="2" charset="-78"/>
            </a:endParaRPr>
          </a:p>
          <a:p>
            <a:pPr lvl="0"/>
            <a:endParaRPr lang="en-US" sz="2400" dirty="0" smtClean="0">
              <a:cs typeface="Nazanin" pitchFamily="2" charset="-78"/>
            </a:endParaRPr>
          </a:p>
          <a:p>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6" name="Subtitle 4"/>
          <p:cNvSpPr txBox="1">
            <a:spLocks/>
          </p:cNvSpPr>
          <p:nvPr/>
        </p:nvSpPr>
        <p:spPr>
          <a:xfrm>
            <a:off x="228600" y="6353628"/>
            <a:ext cx="2514600" cy="370116"/>
          </a:xfrm>
          <a:prstGeom prst="rect">
            <a:avLst/>
          </a:prstGeom>
        </p:spPr>
        <p:txBody>
          <a:bodyPr vert="horz" anchor="ctr">
            <a:normAutofit/>
          </a:bodyPr>
          <a:lstStyle/>
          <a:p>
            <a:pPr marL="0" marR="0" lvl="0" indent="0" algn="l"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fa-IR" sz="14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cs typeface="Nazanin" pitchFamily="2" charset="-78"/>
              </a:rPr>
              <a:t>اداره ايمني و آتش نشاني پالايشگاه دوم </a:t>
            </a:r>
            <a:endParaRPr kumimoji="0" lang="fa-IR" sz="14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بررسي انومالي هاي مربوط به اعتبار پروانه در سايت</a:t>
            </a:r>
            <a:endParaRPr lang="en-US" sz="2500" b="1" dirty="0" smtClean="0">
              <a:cs typeface="Nazanin" pitchFamily="2" charset="-78"/>
            </a:endParaRPr>
          </a:p>
        </p:txBody>
      </p:sp>
      <p:sp>
        <p:nvSpPr>
          <p:cNvPr id="6" name="Content Placeholder 4"/>
          <p:cNvSpPr>
            <a:spLocks noGrp="1"/>
          </p:cNvSpPr>
          <p:nvPr>
            <p:ph idx="1"/>
          </p:nvPr>
        </p:nvSpPr>
        <p:spPr>
          <a:xfrm>
            <a:off x="228600" y="1755648"/>
            <a:ext cx="8577072" cy="4645152"/>
          </a:xfrm>
        </p:spPr>
        <p:txBody>
          <a:bodyPr>
            <a:noAutofit/>
          </a:bodyPr>
          <a:lstStyle/>
          <a:p>
            <a:r>
              <a:rPr lang="fa-IR" sz="1800" b="1" dirty="0" smtClean="0">
                <a:cs typeface="Nazanin" pitchFamily="2" charset="-78"/>
              </a:rPr>
              <a:t>وليد كردن پرميت خارج از پرميت آفيس و ثبت آن براي انجام كار . </a:t>
            </a:r>
          </a:p>
          <a:p>
            <a:r>
              <a:rPr lang="fa-IR" sz="1800" b="1" dirty="0" smtClean="0">
                <a:cs typeface="Nazanin" pitchFamily="2" charset="-78"/>
              </a:rPr>
              <a:t>تمديد نكردن پرميت توسط مسئول مكانيك در اتاق پرميت .</a:t>
            </a:r>
          </a:p>
          <a:p>
            <a:r>
              <a:rPr lang="fa-IR" sz="1800" b="1" dirty="0" smtClean="0">
                <a:cs typeface="Nazanin" pitchFamily="2" charset="-78"/>
              </a:rPr>
              <a:t> شماره پرميت </a:t>
            </a:r>
            <a:r>
              <a:rPr lang="en-US" sz="1800" b="1" dirty="0" smtClean="0">
                <a:cs typeface="Nazanin" pitchFamily="2" charset="-78"/>
              </a:rPr>
              <a:t>Y21_ 00100 </a:t>
            </a:r>
            <a:r>
              <a:rPr lang="fa-IR" sz="1800" b="1" dirty="0" smtClean="0">
                <a:cs typeface="Nazanin" pitchFamily="2" charset="-78"/>
              </a:rPr>
              <a:t>با پرميت شماره 15867 بدون امضا سرپرست شيفت كار شده است . </a:t>
            </a:r>
          </a:p>
          <a:p>
            <a:r>
              <a:rPr lang="fa-IR" sz="1800" b="1" dirty="0" smtClean="0">
                <a:cs typeface="Nazanin" pitchFamily="2" charset="-78"/>
              </a:rPr>
              <a:t>بدون وليد كردن پرميت در شيفت شب كار مي كردند . </a:t>
            </a:r>
          </a:p>
          <a:p>
            <a:r>
              <a:rPr lang="fa-IR" sz="1800" b="1" dirty="0" smtClean="0">
                <a:cs typeface="Nazanin" pitchFamily="2" charset="-78"/>
              </a:rPr>
              <a:t>پرميت جوشكاري بدون امضا براي كار به ايمني مراجعه شد .</a:t>
            </a:r>
          </a:p>
          <a:p>
            <a:r>
              <a:rPr lang="fa-IR" sz="1800" b="1" dirty="0" smtClean="0">
                <a:cs typeface="Nazanin" pitchFamily="2" charset="-78"/>
              </a:rPr>
              <a:t>امضا غير قانوني پرميت از جانب آقاي ..... .</a:t>
            </a:r>
          </a:p>
          <a:p>
            <a:r>
              <a:rPr lang="fa-IR" sz="1800" b="1" dirty="0" smtClean="0">
                <a:cs typeface="Nazanin" pitchFamily="2" charset="-78"/>
              </a:rPr>
              <a:t>وليد شدن 2 برگ از 4 برگ پرميت 1616455 .</a:t>
            </a:r>
          </a:p>
          <a:p>
            <a:r>
              <a:rPr lang="fa-IR" sz="1800" b="1" dirty="0" smtClean="0">
                <a:cs typeface="Nazanin" pitchFamily="2" charset="-78"/>
              </a:rPr>
              <a:t>پرميت 16019814 / </a:t>
            </a:r>
            <a:r>
              <a:rPr lang="en-US" sz="1800" b="1" dirty="0" smtClean="0">
                <a:cs typeface="Nazanin" pitchFamily="2" charset="-78"/>
              </a:rPr>
              <a:t>Y2530 </a:t>
            </a:r>
            <a:r>
              <a:rPr lang="fa-IR" sz="1800" b="1" dirty="0" smtClean="0">
                <a:cs typeface="Nazanin" pitchFamily="2" charset="-78"/>
              </a:rPr>
              <a:t>براي روز آخر وليد نشده بود .</a:t>
            </a:r>
          </a:p>
          <a:p>
            <a:r>
              <a:rPr lang="fa-IR" sz="1800" b="1" dirty="0" smtClean="0">
                <a:cs typeface="Nazanin" pitchFamily="2" charset="-78"/>
              </a:rPr>
              <a:t> كار در سايت بدون وليد پرميت تا بعد از ساعت 6:30 . </a:t>
            </a:r>
          </a:p>
          <a:p>
            <a:r>
              <a:rPr lang="fa-IR" sz="1800" b="1" dirty="0" smtClean="0">
                <a:cs typeface="Nazanin" pitchFamily="2" charset="-78"/>
              </a:rPr>
              <a:t>آقاي .....  در شيفت روز پرميتهاي مربوط به شيفت شب را </a:t>
            </a:r>
            <a:r>
              <a:rPr lang="en-US" sz="1800" b="1" dirty="0" smtClean="0">
                <a:cs typeface="Nazanin" pitchFamily="2" charset="-78"/>
              </a:rPr>
              <a:t>VALID </a:t>
            </a:r>
            <a:r>
              <a:rPr lang="fa-IR" sz="1800" b="1" dirty="0" smtClean="0">
                <a:cs typeface="Nazanin" pitchFamily="2" charset="-78"/>
              </a:rPr>
              <a:t>كرده در صورتي كه خود در شيفت شب حضور نداشته اند .</a:t>
            </a:r>
          </a:p>
          <a:p>
            <a:r>
              <a:rPr lang="fa-IR" sz="1800" b="1" dirty="0" smtClean="0">
                <a:cs typeface="Nazanin" pitchFamily="2" charset="-78"/>
              </a:rPr>
              <a:t> پرميت </a:t>
            </a:r>
            <a:r>
              <a:rPr lang="en-US" sz="1800" b="1" dirty="0" smtClean="0">
                <a:cs typeface="Nazanin" pitchFamily="2" charset="-78"/>
              </a:rPr>
              <a:t>Y1343/16046766 </a:t>
            </a:r>
            <a:r>
              <a:rPr lang="fa-IR" sz="1800" b="1" dirty="0" smtClean="0">
                <a:cs typeface="Nazanin" pitchFamily="2" charset="-78"/>
              </a:rPr>
              <a:t>بدون </a:t>
            </a:r>
            <a:r>
              <a:rPr lang="en-US" sz="1800" b="1" dirty="0" smtClean="0">
                <a:cs typeface="Nazanin" pitchFamily="2" charset="-78"/>
              </a:rPr>
              <a:t>VALID </a:t>
            </a:r>
            <a:r>
              <a:rPr lang="fa-IR" sz="1800" b="1" dirty="0" smtClean="0">
                <a:cs typeface="Nazanin" pitchFamily="2" charset="-78"/>
              </a:rPr>
              <a:t>شدن براي ثبت آورده شده بود . </a:t>
            </a:r>
          </a:p>
          <a:p>
            <a:endParaRPr lang="en-US" sz="1800" b="1" dirty="0" smtClean="0">
              <a:cs typeface="Nazanin" pitchFamily="2" charset="-78"/>
            </a:endParaRPr>
          </a:p>
          <a:p>
            <a:endParaRPr lang="en-US" sz="18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spli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بررسي انومالي هاي مربوط به اعتبار پروانه در سايت</a:t>
            </a:r>
            <a:endParaRPr lang="en-US" sz="2500" b="1" dirty="0" smtClean="0">
              <a:cs typeface="Nazanin" pitchFamily="2" charset="-78"/>
            </a:endParaRPr>
          </a:p>
        </p:txBody>
      </p:sp>
      <p:sp>
        <p:nvSpPr>
          <p:cNvPr id="6" name="Content Placeholder 4"/>
          <p:cNvSpPr>
            <a:spLocks noGrp="1"/>
          </p:cNvSpPr>
          <p:nvPr>
            <p:ph idx="1"/>
          </p:nvPr>
        </p:nvSpPr>
        <p:spPr>
          <a:xfrm>
            <a:off x="228600" y="1755648"/>
            <a:ext cx="8577072" cy="4645152"/>
          </a:xfrm>
        </p:spPr>
        <p:txBody>
          <a:bodyPr>
            <a:noAutofit/>
          </a:bodyPr>
          <a:lstStyle/>
          <a:p>
            <a:r>
              <a:rPr lang="fa-IR" sz="1800" b="1" dirty="0" smtClean="0">
                <a:cs typeface="Nazanin" pitchFamily="2" charset="-78"/>
              </a:rPr>
              <a:t>انجام كار تا ساعت 20 بدون </a:t>
            </a:r>
            <a:r>
              <a:rPr lang="en-US" sz="1800" b="1" dirty="0" smtClean="0">
                <a:cs typeface="Nazanin" pitchFamily="2" charset="-78"/>
              </a:rPr>
              <a:t>REVALID </a:t>
            </a:r>
            <a:r>
              <a:rPr lang="fa-IR" sz="1800" b="1" dirty="0" smtClean="0">
                <a:cs typeface="Nazanin" pitchFamily="2" charset="-78"/>
              </a:rPr>
              <a:t>كردن .</a:t>
            </a:r>
          </a:p>
          <a:p>
            <a:r>
              <a:rPr lang="fa-IR" sz="1800" b="1" dirty="0" smtClean="0">
                <a:cs typeface="Nazanin" pitchFamily="2" charset="-78"/>
              </a:rPr>
              <a:t> اقدام به ثبت پرميت بدون </a:t>
            </a:r>
            <a:r>
              <a:rPr lang="en-US" sz="1800" b="1" dirty="0" smtClean="0">
                <a:cs typeface="Nazanin" pitchFamily="2" charset="-78"/>
              </a:rPr>
              <a:t>VALID </a:t>
            </a:r>
            <a:r>
              <a:rPr lang="fa-IR" sz="1800" b="1" dirty="0" smtClean="0">
                <a:cs typeface="Nazanin" pitchFamily="2" charset="-78"/>
              </a:rPr>
              <a:t>شدن .</a:t>
            </a:r>
          </a:p>
          <a:p>
            <a:r>
              <a:rPr lang="fa-IR" sz="1800" b="1" dirty="0" smtClean="0">
                <a:cs typeface="Nazanin" pitchFamily="2" charset="-78"/>
              </a:rPr>
              <a:t>عدم </a:t>
            </a:r>
            <a:r>
              <a:rPr lang="en-US" sz="1800" b="1" dirty="0" smtClean="0">
                <a:cs typeface="Nazanin" pitchFamily="2" charset="-78"/>
              </a:rPr>
              <a:t>VALID </a:t>
            </a:r>
            <a:r>
              <a:rPr lang="fa-IR" sz="1800" b="1" dirty="0" smtClean="0">
                <a:cs typeface="Nazanin" pitchFamily="2" charset="-78"/>
              </a:rPr>
              <a:t>شدن </a:t>
            </a:r>
            <a:r>
              <a:rPr lang="en-US" sz="1800" b="1" dirty="0" smtClean="0">
                <a:cs typeface="Nazanin" pitchFamily="2" charset="-78"/>
              </a:rPr>
              <a:t>ELECTRICAL ISOLATION </a:t>
            </a:r>
            <a:r>
              <a:rPr lang="fa-IR" sz="1800" b="1" dirty="0" smtClean="0">
                <a:cs typeface="Nazanin" pitchFamily="2" charset="-78"/>
              </a:rPr>
              <a:t>مربوط به پرميت </a:t>
            </a:r>
            <a:r>
              <a:rPr lang="en-US" sz="1800" b="1" dirty="0" smtClean="0">
                <a:cs typeface="Nazanin" pitchFamily="2" charset="-78"/>
              </a:rPr>
              <a:t>Y311</a:t>
            </a:r>
          </a:p>
          <a:p>
            <a:r>
              <a:rPr lang="en-US" sz="1800" b="1" dirty="0" smtClean="0">
                <a:cs typeface="Nazanin" pitchFamily="2" charset="-78"/>
              </a:rPr>
              <a:t> </a:t>
            </a:r>
            <a:r>
              <a:rPr lang="fa-IR" sz="1800" b="1" dirty="0" smtClean="0">
                <a:cs typeface="Nazanin" pitchFamily="2" charset="-78"/>
              </a:rPr>
              <a:t>پرميت 97804 /</a:t>
            </a:r>
            <a:r>
              <a:rPr lang="en-US" sz="1800" b="1" dirty="0" smtClean="0">
                <a:cs typeface="Nazanin" pitchFamily="2" charset="-78"/>
              </a:rPr>
              <a:t>Y56  </a:t>
            </a:r>
            <a:r>
              <a:rPr lang="fa-IR" sz="1800" b="1" dirty="0" smtClean="0">
                <a:cs typeface="Nazanin" pitchFamily="2" charset="-78"/>
              </a:rPr>
              <a:t>در تاريخ 2010/05/07 جهت </a:t>
            </a:r>
            <a:r>
              <a:rPr lang="en-US" sz="1800" b="1" dirty="0" smtClean="0">
                <a:cs typeface="Nazanin" pitchFamily="2" charset="-78"/>
              </a:rPr>
              <a:t>OPEN CLOSE MANWAY </a:t>
            </a:r>
            <a:r>
              <a:rPr lang="fa-IR" sz="1800" b="1" dirty="0" smtClean="0">
                <a:cs typeface="Nazanin" pitchFamily="2" charset="-78"/>
              </a:rPr>
              <a:t>وليد شده بود و حال بعد از گذشت اين مدت در تاريخ 2010/07/06 مجددا جهت </a:t>
            </a:r>
            <a:r>
              <a:rPr lang="en-US" sz="1800" b="1" dirty="0" smtClean="0">
                <a:cs typeface="Nazanin" pitchFamily="2" charset="-78"/>
              </a:rPr>
              <a:t>CLOSE MANWAY </a:t>
            </a:r>
            <a:r>
              <a:rPr lang="fa-IR" sz="1800" b="1" dirty="0" smtClean="0">
                <a:cs typeface="Nazanin" pitchFamily="2" charset="-78"/>
              </a:rPr>
              <a:t>وليد شده است .</a:t>
            </a:r>
          </a:p>
          <a:p>
            <a:r>
              <a:rPr lang="fa-IR" sz="1800" b="1" dirty="0" smtClean="0">
                <a:cs typeface="Nazanin" pitchFamily="2" charset="-78"/>
              </a:rPr>
              <a:t>پرميت شماره </a:t>
            </a:r>
            <a:r>
              <a:rPr lang="en-US" sz="1800" b="1" dirty="0" smtClean="0">
                <a:cs typeface="Nazanin" pitchFamily="2" charset="-78"/>
              </a:rPr>
              <a:t>C9 </a:t>
            </a:r>
            <a:r>
              <a:rPr lang="fa-IR" sz="1800" b="1" dirty="0" smtClean="0">
                <a:cs typeface="Nazanin" pitchFamily="2" charset="-78"/>
              </a:rPr>
              <a:t>مربوط به نصب كفپوش بدون </a:t>
            </a:r>
            <a:r>
              <a:rPr lang="en-US" sz="1800" b="1" dirty="0" smtClean="0">
                <a:cs typeface="Nazanin" pitchFamily="2" charset="-78"/>
              </a:rPr>
              <a:t>VALID </a:t>
            </a:r>
            <a:r>
              <a:rPr lang="fa-IR" sz="1800" b="1" dirty="0" smtClean="0">
                <a:cs typeface="Nazanin" pitchFamily="2" charset="-78"/>
              </a:rPr>
              <a:t>شدن شروع به كار كرده‏اند . </a:t>
            </a:r>
          </a:p>
          <a:p>
            <a:r>
              <a:rPr lang="fa-IR" sz="1800" b="1" dirty="0" smtClean="0">
                <a:cs typeface="Nazanin" pitchFamily="2" charset="-78"/>
              </a:rPr>
              <a:t>پرميت شماره </a:t>
            </a:r>
            <a:r>
              <a:rPr lang="en-US" sz="1800" b="1" dirty="0" smtClean="0">
                <a:cs typeface="Nazanin" pitchFamily="2" charset="-78"/>
              </a:rPr>
              <a:t>Y171/16040842 </a:t>
            </a:r>
            <a:r>
              <a:rPr lang="fa-IR" sz="1800" b="1" dirty="0" smtClean="0">
                <a:cs typeface="Nazanin" pitchFamily="2" charset="-78"/>
              </a:rPr>
              <a:t>با اينكه براي </a:t>
            </a:r>
            <a:r>
              <a:rPr lang="en-US" sz="1800" b="1" dirty="0" smtClean="0">
                <a:cs typeface="Nazanin" pitchFamily="2" charset="-78"/>
              </a:rPr>
              <a:t>SANCTION </a:t>
            </a:r>
            <a:r>
              <a:rPr lang="fa-IR" sz="1800" b="1" dirty="0" smtClean="0">
                <a:cs typeface="Nazanin" pitchFamily="2" charset="-78"/>
              </a:rPr>
              <a:t>آن </a:t>
            </a:r>
            <a:r>
              <a:rPr lang="en-US" sz="1800" b="1" dirty="0" smtClean="0">
                <a:cs typeface="Nazanin" pitchFamily="2" charset="-78"/>
              </a:rPr>
              <a:t>CANCEL </a:t>
            </a:r>
            <a:r>
              <a:rPr lang="fa-IR" sz="1800" b="1" dirty="0" smtClean="0">
                <a:cs typeface="Nazanin" pitchFamily="2" charset="-78"/>
              </a:rPr>
              <a:t>شده بود ولي </a:t>
            </a:r>
            <a:r>
              <a:rPr lang="en-US" sz="1800" b="1" dirty="0" smtClean="0">
                <a:cs typeface="Nazanin" pitchFamily="2" charset="-78"/>
              </a:rPr>
              <a:t>AREA AUTHORITY </a:t>
            </a:r>
            <a:r>
              <a:rPr lang="fa-IR" sz="1800" b="1" dirty="0" smtClean="0">
                <a:cs typeface="Nazanin" pitchFamily="2" charset="-78"/>
              </a:rPr>
              <a:t>آن را امضا نكرده بود . </a:t>
            </a:r>
          </a:p>
          <a:p>
            <a:r>
              <a:rPr lang="fa-IR" sz="1800" b="1" dirty="0" smtClean="0">
                <a:cs typeface="Nazanin" pitchFamily="2" charset="-78"/>
              </a:rPr>
              <a:t>درج به اشتباه تاريخ در حين وليد كردن پرميت .</a:t>
            </a:r>
          </a:p>
          <a:p>
            <a:r>
              <a:rPr lang="fa-IR" sz="1800" b="1" dirty="0" smtClean="0">
                <a:cs typeface="Nazanin" pitchFamily="2" charset="-78"/>
              </a:rPr>
              <a:t> كار بدون وليد كردن پرميت براي شيفت شب . </a:t>
            </a:r>
          </a:p>
          <a:p>
            <a:r>
              <a:rPr lang="fa-IR" sz="1800" b="1" dirty="0" smtClean="0">
                <a:cs typeface="Nazanin" pitchFamily="2" charset="-78"/>
              </a:rPr>
              <a:t>صادر شدن پرميت </a:t>
            </a:r>
            <a:r>
              <a:rPr lang="en-US" sz="1800" b="1" dirty="0" smtClean="0">
                <a:cs typeface="Nazanin" pitchFamily="2" charset="-78"/>
              </a:rPr>
              <a:t>MTS-846403 </a:t>
            </a:r>
            <a:r>
              <a:rPr lang="fa-IR" sz="1800" b="1" dirty="0" smtClean="0">
                <a:cs typeface="Nazanin" pitchFamily="2" charset="-78"/>
              </a:rPr>
              <a:t>براي كار بر روي </a:t>
            </a:r>
            <a:r>
              <a:rPr lang="en-US" sz="1800" b="1" dirty="0" smtClean="0">
                <a:cs typeface="Nazanin" pitchFamily="2" charset="-78"/>
              </a:rPr>
              <a:t>I-007 </a:t>
            </a:r>
            <a:r>
              <a:rPr lang="fa-IR" sz="1800" b="1" dirty="0" smtClean="0">
                <a:cs typeface="Nazanin" pitchFamily="2" charset="-78"/>
              </a:rPr>
              <a:t>مربوط به </a:t>
            </a:r>
            <a:r>
              <a:rPr lang="en-US" sz="1800" b="1" dirty="0" smtClean="0">
                <a:cs typeface="Nazanin" pitchFamily="2" charset="-78"/>
              </a:rPr>
              <a:t>UTILITY </a:t>
            </a:r>
            <a:r>
              <a:rPr lang="fa-IR" sz="1800" b="1" dirty="0" smtClean="0">
                <a:cs typeface="Nazanin" pitchFamily="2" charset="-78"/>
              </a:rPr>
              <a:t>در حاليكه پرميت توسط سرپرست </a:t>
            </a:r>
            <a:r>
              <a:rPr lang="en-US" sz="1800" b="1" dirty="0" smtClean="0">
                <a:cs typeface="Nazanin" pitchFamily="2" charset="-78"/>
              </a:rPr>
              <a:t>PROCESS </a:t>
            </a:r>
            <a:r>
              <a:rPr lang="fa-IR" sz="1800" b="1" dirty="0" smtClean="0">
                <a:cs typeface="Nazanin" pitchFamily="2" charset="-78"/>
              </a:rPr>
              <a:t>امضا شده است . </a:t>
            </a:r>
            <a:endParaRPr lang="en-US" sz="1800" b="1" dirty="0" smtClean="0">
              <a:cs typeface="Nazanin" pitchFamily="2" charset="-78"/>
            </a:endParaRPr>
          </a:p>
          <a:p>
            <a:endParaRPr lang="en-US" sz="18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spli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(صفحه دوم پروانه اصلي)</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pic>
        <p:nvPicPr>
          <p:cNvPr id="218114" name="Picture 2"/>
          <p:cNvPicPr>
            <a:picLocks noChangeAspect="1" noChangeArrowheads="1"/>
          </p:cNvPicPr>
          <p:nvPr/>
        </p:nvPicPr>
        <p:blipFill>
          <a:blip r:embed="rId2"/>
          <a:srcRect/>
          <a:stretch>
            <a:fillRect/>
          </a:stretch>
        </p:blipFill>
        <p:spPr bwMode="auto">
          <a:xfrm>
            <a:off x="228600" y="1600200"/>
            <a:ext cx="8686800" cy="25549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pPr lvl="0"/>
            <a:r>
              <a:rPr lang="fa-IR" sz="2400" dirty="0" smtClean="0">
                <a:cs typeface="Nazanin" pitchFamily="2" charset="-78"/>
              </a:rPr>
              <a:t>در هنگام وقفه نابهنگام، در اثر وقوع سيل، زلزله، غيره  و يا تغيير شرايط كار و همچنين شنيدن آژير اضطراري سرپرست انجام كار و يا اپراتور محوطه مي بايست كار را متوقف نموده و تا بازگشت شرايط به حالت طبيعي از ادامه كار ممانعت به عمل آورد.</a:t>
            </a:r>
            <a:endParaRPr lang="en-US" sz="2400" dirty="0" smtClean="0">
              <a:cs typeface="Nazanin" pitchFamily="2" charset="-78"/>
            </a:endParaRPr>
          </a:p>
          <a:p>
            <a:pPr lvl="0"/>
            <a:endParaRPr lang="en-US" sz="2400" dirty="0" smtClean="0">
              <a:cs typeface="Nazanin" pitchFamily="2" charset="-78"/>
            </a:endParaRPr>
          </a:p>
          <a:p>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pic>
        <p:nvPicPr>
          <p:cNvPr id="220162" name="Picture 2"/>
          <p:cNvPicPr>
            <a:picLocks noChangeAspect="1" noChangeArrowheads="1"/>
          </p:cNvPicPr>
          <p:nvPr/>
        </p:nvPicPr>
        <p:blipFill>
          <a:blip r:embed="rId3"/>
          <a:srcRect/>
          <a:stretch>
            <a:fillRect/>
          </a:stretch>
        </p:blipFill>
        <p:spPr bwMode="auto">
          <a:xfrm>
            <a:off x="304800" y="3505200"/>
            <a:ext cx="8554453" cy="685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pPr>
              <a:buNone/>
            </a:pPr>
            <a:r>
              <a:rPr lang="fa-IR" sz="2400" dirty="0" smtClean="0">
                <a:cs typeface="Nazanin" pitchFamily="2" charset="-78"/>
              </a:rPr>
              <a:t>کارمند ارشد واحد و همچنين  نوبتكار  واحد بايد قبل از امضاي پايان کار از بازگشت  </a:t>
            </a:r>
          </a:p>
          <a:p>
            <a:pPr>
              <a:buNone/>
            </a:pPr>
            <a:r>
              <a:rPr lang="fa-IR" sz="2400" dirty="0" smtClean="0">
                <a:cs typeface="Nazanin" pitchFamily="2" charset="-78"/>
              </a:rPr>
              <a:t>تجهيزات و شرايط به حالت اوليه اطمينان حاصل کنند . آنها بايستي قبل از انجام امضاي </a:t>
            </a:r>
          </a:p>
          <a:p>
            <a:pPr>
              <a:buNone/>
            </a:pPr>
            <a:r>
              <a:rPr lang="fa-IR" sz="2400" dirty="0" smtClean="0">
                <a:cs typeface="Nazanin" pitchFamily="2" charset="-78"/>
              </a:rPr>
              <a:t>پاياني موارد زير که در پروانه نيز آمده است را كنترل و علامت بزنند :</a:t>
            </a:r>
          </a:p>
          <a:p>
            <a:pPr>
              <a:buNone/>
            </a:pPr>
            <a:endParaRPr lang="fa-IR" sz="1500" dirty="0" smtClean="0">
              <a:cs typeface="Nazanin" pitchFamily="2" charset="-78"/>
            </a:endParaRPr>
          </a:p>
          <a:p>
            <a:pPr lvl="0"/>
            <a:r>
              <a:rPr lang="fa-IR" sz="2000" dirty="0" smtClean="0">
                <a:cs typeface="Nazanin" pitchFamily="2" charset="-78"/>
              </a:rPr>
              <a:t>كاركنان درگير در کار محل كار را ترک کرده اند (</a:t>
            </a:r>
            <a:r>
              <a:rPr lang="ar-SA" sz="2000" dirty="0" smtClean="0">
                <a:cs typeface="Nazanin" pitchFamily="2" charset="-78"/>
              </a:rPr>
              <a:t>سرپرست انجام کار </a:t>
            </a:r>
            <a:r>
              <a:rPr lang="en-US" sz="2000" dirty="0" smtClean="0">
                <a:cs typeface="Nazanin" pitchFamily="2" charset="-78"/>
              </a:rPr>
              <a:t>TASK PERFORMER  </a:t>
            </a:r>
            <a:r>
              <a:rPr lang="fa-IR" sz="2000" dirty="0" smtClean="0">
                <a:cs typeface="Nazanin" pitchFamily="2" charset="-78"/>
              </a:rPr>
              <a:t>)</a:t>
            </a:r>
            <a:endParaRPr lang="en-US" sz="2000" dirty="0" smtClean="0">
              <a:cs typeface="Nazanin" pitchFamily="2" charset="-78"/>
            </a:endParaRPr>
          </a:p>
          <a:p>
            <a:pPr lvl="0"/>
            <a:r>
              <a:rPr lang="fa-IR" sz="2000" dirty="0" smtClean="0">
                <a:cs typeface="Nazanin" pitchFamily="2" charset="-78"/>
              </a:rPr>
              <a:t>تمامي تجهيزات در حالت ايمن در محل خود مي باشند (</a:t>
            </a:r>
            <a:r>
              <a:rPr lang="ar-SA" sz="2000" dirty="0" smtClean="0">
                <a:cs typeface="Nazanin" pitchFamily="2" charset="-78"/>
              </a:rPr>
              <a:t>سرپرست انجام کار </a:t>
            </a:r>
            <a:r>
              <a:rPr lang="en-US" sz="2000" dirty="0" smtClean="0">
                <a:cs typeface="Nazanin" pitchFamily="2" charset="-78"/>
              </a:rPr>
              <a:t>TASK PERFORMER  </a:t>
            </a:r>
            <a:r>
              <a:rPr lang="fa-IR" sz="2000" dirty="0" smtClean="0">
                <a:cs typeface="Nazanin" pitchFamily="2" charset="-78"/>
              </a:rPr>
              <a:t>)</a:t>
            </a:r>
            <a:endParaRPr lang="en-US" sz="2000" dirty="0" smtClean="0">
              <a:cs typeface="Nazanin" pitchFamily="2" charset="-78"/>
            </a:endParaRPr>
          </a:p>
          <a:p>
            <a:pPr lvl="0"/>
            <a:r>
              <a:rPr lang="fa-IR" sz="2000" dirty="0" smtClean="0">
                <a:cs typeface="Nazanin" pitchFamily="2" charset="-78"/>
              </a:rPr>
              <a:t>ايزوله هاي عملياتي و مکانيکي برداشته شده اند ( نوبتكار  ارشد واحد )</a:t>
            </a:r>
            <a:endParaRPr lang="en-US" sz="2000" dirty="0" smtClean="0">
              <a:cs typeface="Nazanin" pitchFamily="2" charset="-78"/>
            </a:endParaRPr>
          </a:p>
          <a:p>
            <a:pPr lvl="0"/>
            <a:r>
              <a:rPr lang="fa-IR" sz="2000" dirty="0" smtClean="0">
                <a:cs typeface="Nazanin" pitchFamily="2" charset="-78"/>
              </a:rPr>
              <a:t>تجهيزات ايمني برداشته شده اند (نوبتكار  ارشد واحد)</a:t>
            </a:r>
            <a:endParaRPr lang="en-US" sz="2000" dirty="0" smtClean="0">
              <a:cs typeface="Nazanin" pitchFamily="2" charset="-78"/>
            </a:endParaRPr>
          </a:p>
          <a:p>
            <a:pPr lvl="0"/>
            <a:r>
              <a:rPr lang="fa-IR" sz="2000" dirty="0" smtClean="0">
                <a:cs typeface="Nazanin" pitchFamily="2" charset="-78"/>
              </a:rPr>
              <a:t>تجهيزات به حالت نرمال برگشته اند (نوبتكار  ارشد واحد)</a:t>
            </a:r>
            <a:endParaRPr lang="en-US" sz="2000" dirty="0" smtClean="0">
              <a:cs typeface="Nazanin" pitchFamily="2" charset="-78"/>
            </a:endParaRPr>
          </a:p>
          <a:p>
            <a:pPr lvl="0"/>
            <a:r>
              <a:rPr lang="fa-IR" sz="2000" dirty="0" smtClean="0">
                <a:cs typeface="Nazanin" pitchFamily="2" charset="-78"/>
              </a:rPr>
              <a:t>عمليات تميز کاري در محل کار انجام شده است (نوبتكار  ارشد واحد)</a:t>
            </a:r>
            <a:endParaRPr lang="en-US" sz="2400" dirty="0" smtClean="0">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کارهاي مدت دار</a:t>
            </a:r>
            <a:endParaRPr lang="en-US" sz="2800" dirty="0" smtClean="0"/>
          </a:p>
          <a:p>
            <a:r>
              <a:rPr lang="fa-IR" sz="2800" dirty="0" smtClean="0"/>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200329"/>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کارهايي كه انجام آن به بيش از يك نوبتكاري زمان نياز دارند، كارهاي مدت دار گويند.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a:t>
            </a:r>
            <a:endParaRPr lang="en-US" sz="2500" b="1" dirty="0" smtClean="0">
              <a:solidFill>
                <a:srgbClr val="FF0000"/>
              </a:solidFill>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70</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447800"/>
            <a:ext cx="8577072" cy="4645152"/>
          </a:xfrm>
        </p:spPr>
        <p:txBody>
          <a:bodyPr>
            <a:noAutofit/>
          </a:bodyPr>
          <a:lstStyle/>
          <a:p>
            <a:pPr>
              <a:buNone/>
            </a:pPr>
            <a:r>
              <a:rPr lang="fa-IR" sz="2400" dirty="0" smtClean="0">
                <a:cs typeface="Nazanin" pitchFamily="2" charset="-78"/>
              </a:rPr>
              <a:t>قسمت </a:t>
            </a:r>
            <a:r>
              <a:rPr lang="fa-IR" sz="2400" dirty="0" smtClean="0">
                <a:effectLst>
                  <a:outerShdw blurRad="38100" dist="38100" dir="2700000" algn="tl">
                    <a:srgbClr val="000000">
                      <a:alpha val="43137"/>
                    </a:srgbClr>
                  </a:outerShdw>
                </a:effectLst>
                <a:cs typeface="Nazanin" pitchFamily="2" charset="-78"/>
              </a:rPr>
              <a:t>"كار اين پروانه كار كامل است" </a:t>
            </a:r>
            <a:r>
              <a:rPr lang="fa-IR" sz="2400" dirty="0" smtClean="0">
                <a:cs typeface="Nazanin" pitchFamily="2" charset="-78"/>
              </a:rPr>
              <a:t>زماني كه كار به پايان رسيد، توسط سرپرست انجام </a:t>
            </a:r>
          </a:p>
          <a:p>
            <a:pPr>
              <a:buNone/>
            </a:pPr>
            <a:r>
              <a:rPr lang="fa-IR" sz="2400" dirty="0" smtClean="0">
                <a:cs typeface="Nazanin" pitchFamily="2" charset="-78"/>
              </a:rPr>
              <a:t>كار علامت زده مي شود.</a:t>
            </a:r>
          </a:p>
          <a:p>
            <a:pPr>
              <a:buNone/>
            </a:pPr>
            <a:endParaRPr lang="fa-IR" sz="2400" dirty="0" smtClean="0">
              <a:cs typeface="Nazanin" pitchFamily="2" charset="-78"/>
            </a:endParaRPr>
          </a:p>
          <a:p>
            <a:pPr>
              <a:buNone/>
            </a:pPr>
            <a:endParaRPr lang="en-US" sz="2400" dirty="0" smtClean="0">
              <a:cs typeface="Nazanin" pitchFamily="2" charset="-78"/>
            </a:endParaRPr>
          </a:p>
          <a:p>
            <a:pPr>
              <a:buNone/>
            </a:pPr>
            <a:r>
              <a:rPr lang="fa-IR" sz="2400" b="1" dirty="0" smtClean="0">
                <a:cs typeface="Nazanin" pitchFamily="2" charset="-78"/>
              </a:rPr>
              <a:t>در اين حالت :</a:t>
            </a:r>
            <a:endParaRPr lang="en-US" sz="2400" b="1" dirty="0" smtClean="0">
              <a:cs typeface="Nazanin" pitchFamily="2" charset="-78"/>
            </a:endParaRPr>
          </a:p>
          <a:p>
            <a:r>
              <a:rPr lang="fa-IR" sz="2200" dirty="0" smtClean="0">
                <a:cs typeface="Nazanin" pitchFamily="2" charset="-78"/>
              </a:rPr>
              <a:t>سرپرست انجام كار پس از خارج كردن پرسنل خود و تميز نمودن محل، قسمت مربوطه را امضاء مي‌كند .</a:t>
            </a:r>
            <a:endParaRPr lang="en-US" sz="2200" dirty="0" smtClean="0">
              <a:cs typeface="Nazanin" pitchFamily="2" charset="-78"/>
            </a:endParaRPr>
          </a:p>
          <a:p>
            <a:r>
              <a:rPr lang="fa-IR" sz="2200" dirty="0" smtClean="0">
                <a:cs typeface="Nazanin" pitchFamily="2" charset="-78"/>
              </a:rPr>
              <a:t>نوبتكار  ارشد واحد از برداشتن جداسازيها ها(</a:t>
            </a:r>
            <a:r>
              <a:rPr lang="en-US" sz="2200" dirty="0" smtClean="0">
                <a:cs typeface="Nazanin" pitchFamily="2" charset="-78"/>
              </a:rPr>
              <a:t>Isolation</a:t>
            </a:r>
            <a:r>
              <a:rPr lang="fa-IR" sz="2200" dirty="0" smtClean="0">
                <a:cs typeface="Nazanin" pitchFamily="2" charset="-78"/>
              </a:rPr>
              <a:t> ) وبرچسب ها( </a:t>
            </a:r>
            <a:r>
              <a:rPr lang="en-US" sz="2200" dirty="0" smtClean="0">
                <a:cs typeface="Nazanin" pitchFamily="2" charset="-78"/>
              </a:rPr>
              <a:t>Tag </a:t>
            </a:r>
            <a:r>
              <a:rPr lang="fa-IR" sz="2200" dirty="0" smtClean="0">
                <a:cs typeface="Nazanin" pitchFamily="2" charset="-78"/>
              </a:rPr>
              <a:t>)‌ مطمئن مي‌شود و در صورت تميز بودن محل كار، قسمت مربوطه را امضاء مي‌كند . همچنين برداشتن </a:t>
            </a:r>
            <a:r>
              <a:rPr lang="en-US" sz="2200" dirty="0" smtClean="0">
                <a:cs typeface="Nazanin" pitchFamily="2" charset="-78"/>
              </a:rPr>
              <a:t>Isolation</a:t>
            </a:r>
            <a:r>
              <a:rPr lang="fa-IR" sz="2200" dirty="0" smtClean="0">
                <a:cs typeface="Nazanin" pitchFamily="2" charset="-78"/>
              </a:rPr>
              <a:t> و </a:t>
            </a:r>
            <a:r>
              <a:rPr lang="en-US" sz="2200" dirty="0" smtClean="0">
                <a:cs typeface="Nazanin" pitchFamily="2" charset="-78"/>
              </a:rPr>
              <a:t>Inhibition  Fire &amp; Gas</a:t>
            </a:r>
            <a:r>
              <a:rPr lang="fa-IR" sz="2200" dirty="0" smtClean="0">
                <a:cs typeface="Nazanin" pitchFamily="2" charset="-78"/>
              </a:rPr>
              <a:t> و </a:t>
            </a:r>
            <a:r>
              <a:rPr lang="en-US" sz="2200" dirty="0" smtClean="0">
                <a:cs typeface="Nazanin" pitchFamily="2" charset="-78"/>
              </a:rPr>
              <a:t>ESD</a:t>
            </a:r>
            <a:r>
              <a:rPr lang="fa-IR" sz="2200" dirty="0" smtClean="0">
                <a:cs typeface="Nazanin" pitchFamily="2" charset="-78"/>
              </a:rPr>
              <a:t> را نيز كنترل مي كند.</a:t>
            </a:r>
            <a:endParaRPr lang="en-US" sz="2200" dirty="0" smtClean="0">
              <a:cs typeface="Nazanin" pitchFamily="2" charset="-78"/>
            </a:endParaRPr>
          </a:p>
          <a:p>
            <a:r>
              <a:rPr lang="fa-IR" sz="2200" dirty="0" smtClean="0">
                <a:cs typeface="Nazanin" pitchFamily="2" charset="-78"/>
              </a:rPr>
              <a:t>در نهايت سرپرست نوبتكاران با تأييد وضعيت‌ها، امضاء و پايان كار را اعلام مي‌كند و پروانه  بسته مي‌شود و در </a:t>
            </a:r>
            <a:r>
              <a:rPr lang="en-US" sz="2200" dirty="0" smtClean="0">
                <a:cs typeface="Nazanin" pitchFamily="2" charset="-78"/>
              </a:rPr>
              <a:t>Permit Office</a:t>
            </a:r>
            <a:r>
              <a:rPr lang="fa-IR" sz="2200" dirty="0" smtClean="0">
                <a:cs typeface="Nazanin" pitchFamily="2" charset="-78"/>
              </a:rPr>
              <a:t> بايگاني مي شود.</a:t>
            </a:r>
            <a:endParaRPr lang="en-US" sz="2200" dirty="0" smtClean="0">
              <a:cs typeface="Nazanin" pitchFamily="2" charset="-78"/>
            </a:endParaRPr>
          </a:p>
          <a:p>
            <a:pPr>
              <a:buNone/>
            </a:pPr>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grpSp>
        <p:nvGrpSpPr>
          <p:cNvPr id="7" name="Group 6"/>
          <p:cNvGrpSpPr/>
          <p:nvPr/>
        </p:nvGrpSpPr>
        <p:grpSpPr>
          <a:xfrm>
            <a:off x="457201" y="2119296"/>
            <a:ext cx="3886200" cy="1233504"/>
            <a:chOff x="457201" y="1966896"/>
            <a:chExt cx="3886200" cy="1233504"/>
          </a:xfrm>
        </p:grpSpPr>
        <p:pic>
          <p:nvPicPr>
            <p:cNvPr id="219138" name="Picture 2"/>
            <p:cNvPicPr>
              <a:picLocks noChangeAspect="1" noChangeArrowheads="1"/>
            </p:cNvPicPr>
            <p:nvPr/>
          </p:nvPicPr>
          <p:blipFill>
            <a:blip r:embed="rId3"/>
            <a:srcRect/>
            <a:stretch>
              <a:fillRect/>
            </a:stretch>
          </p:blipFill>
          <p:spPr bwMode="auto">
            <a:xfrm>
              <a:off x="457201" y="1966896"/>
              <a:ext cx="3886200" cy="1233504"/>
            </a:xfrm>
            <a:prstGeom prst="rect">
              <a:avLst/>
            </a:prstGeom>
            <a:ln>
              <a:noFill/>
            </a:ln>
            <a:effectLst>
              <a:outerShdw blurRad="292100" dist="139700" dir="2700000" algn="tl" rotWithShape="0">
                <a:srgbClr val="333333">
                  <a:alpha val="65000"/>
                </a:srgbClr>
              </a:outerShdw>
            </a:effectLst>
          </p:spPr>
        </p:pic>
        <p:pic>
          <p:nvPicPr>
            <p:cNvPr id="219139" name="Picture 3"/>
            <p:cNvPicPr>
              <a:picLocks noChangeAspect="1" noChangeArrowheads="1"/>
            </p:cNvPicPr>
            <p:nvPr/>
          </p:nvPicPr>
          <p:blipFill>
            <a:blip r:embed="rId4"/>
            <a:srcRect/>
            <a:stretch>
              <a:fillRect/>
            </a:stretch>
          </p:blipFill>
          <p:spPr bwMode="auto">
            <a:xfrm>
              <a:off x="4087504" y="2936544"/>
              <a:ext cx="180975" cy="200025"/>
            </a:xfrm>
            <a:prstGeom prst="rect">
              <a:avLst/>
            </a:prstGeom>
            <a:noFill/>
            <a:ln w="9525">
              <a:noFill/>
              <a:miter lim="800000"/>
              <a:headEnd/>
              <a:tailEnd/>
            </a:ln>
            <a:effectLst/>
          </p:spPr>
        </p:pic>
      </p:grpSp>
    </p:spTree>
  </p:cSld>
  <p:clrMapOvr>
    <a:masterClrMapping/>
  </p:clrMapOvr>
  <p:transition spd="med">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71</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r>
              <a:rPr lang="fa-IR" sz="2400" dirty="0" smtClean="0">
                <a:cs typeface="Nazanin" pitchFamily="2" charset="-78"/>
              </a:rPr>
              <a:t>پروانه هايي كه كارشان تمام شده ولي محل را بدون تميز كردن ترك كرده‌اند، نوبتكار  ارشد واحد اقدام به امضاي پايان كار نمي‌كند.</a:t>
            </a:r>
            <a:endParaRPr lang="en-US" sz="2400" dirty="0" smtClean="0">
              <a:cs typeface="Nazanin" pitchFamily="2" charset="-78"/>
            </a:endParaRPr>
          </a:p>
          <a:p>
            <a:r>
              <a:rPr lang="fa-IR" sz="2400" dirty="0" smtClean="0">
                <a:cs typeface="Nazanin" pitchFamily="2" charset="-78"/>
              </a:rPr>
              <a:t>کارهايي که در آنها "داربست" استفاده شده است در پايان کار بايد داربستها باز و از ناحيه خارج شوند تا پروانه کامل و بسته شود (غير از مواردي که داربست براي کار ديگري لازم است که در اين حالت در هر دو پروانه مربوطه بايد قيد شود).</a:t>
            </a:r>
            <a:endParaRPr lang="en-US" sz="2400" dirty="0" smtClean="0">
              <a:cs typeface="Nazanin" pitchFamily="2" charset="-78"/>
            </a:endParaRPr>
          </a:p>
          <a:p>
            <a:pPr>
              <a:buNone/>
            </a:pPr>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حالت تعليق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72</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pPr>
              <a:buNone/>
            </a:pPr>
            <a:r>
              <a:rPr lang="fa-IR" sz="2400" dirty="0" smtClean="0">
                <a:cs typeface="Nazanin" pitchFamily="2" charset="-78"/>
              </a:rPr>
              <a:t>پروانه هايي كه با ذكر دلايل قابل قبول داراي يكي از شرايط ذيل هستند بصورت معلق بوده و پروانه هايشان كامل نيست.(اين وضعيت تا مادامي كه شرايط بر طرف نشوند ادامه خواهد يافت):</a:t>
            </a: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r>
              <a:rPr lang="fa-IR" sz="2400" dirty="0" smtClean="0">
                <a:cs typeface="Nazanin" pitchFamily="2" charset="-78"/>
              </a:rPr>
              <a:t>پروانه هاي که جداسازي مكانيكي( </a:t>
            </a:r>
            <a:r>
              <a:rPr lang="en-US" sz="2400" dirty="0" smtClean="0">
                <a:cs typeface="Nazanin" pitchFamily="2" charset="-78"/>
              </a:rPr>
              <a:t>Mechanical Isolation </a:t>
            </a:r>
            <a:r>
              <a:rPr lang="fa-IR" sz="2400" dirty="0" smtClean="0">
                <a:cs typeface="Nazanin" pitchFamily="2" charset="-78"/>
              </a:rPr>
              <a:t>) برداشته نشده ، دارند.</a:t>
            </a:r>
            <a:endParaRPr lang="en-US" sz="2400" dirty="0" smtClean="0">
              <a:cs typeface="Nazanin" pitchFamily="2" charset="-78"/>
            </a:endParaRPr>
          </a:p>
          <a:p>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pic>
        <p:nvPicPr>
          <p:cNvPr id="222210" name="Picture 2"/>
          <p:cNvPicPr>
            <a:picLocks noChangeAspect="1" noChangeArrowheads="1"/>
          </p:cNvPicPr>
          <p:nvPr/>
        </p:nvPicPr>
        <p:blipFill>
          <a:blip r:embed="rId3"/>
          <a:srcRect/>
          <a:stretch>
            <a:fillRect/>
          </a:stretch>
        </p:blipFill>
        <p:spPr bwMode="auto">
          <a:xfrm>
            <a:off x="914400" y="2743200"/>
            <a:ext cx="4419600" cy="2108290"/>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4"/>
          <a:srcRect/>
          <a:stretch>
            <a:fillRect/>
          </a:stretch>
        </p:blipFill>
        <p:spPr bwMode="auto">
          <a:xfrm>
            <a:off x="5029200" y="4267200"/>
            <a:ext cx="180975" cy="200025"/>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حالت تعليق (ادامه)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73</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8" name="Content Placeholder 4"/>
          <p:cNvSpPr txBox="1">
            <a:spLocks/>
          </p:cNvSpPr>
          <p:nvPr/>
        </p:nvSpPr>
        <p:spPr>
          <a:xfrm>
            <a:off x="304800" y="1676400"/>
            <a:ext cx="8577072" cy="4645152"/>
          </a:xfrm>
          <a:prstGeom prst="rect">
            <a:avLst/>
          </a:prstGeom>
        </p:spPr>
        <p:txBody>
          <a:bodyPr vert="horz">
            <a:noAutofit/>
          </a:bodyPr>
          <a:lstStyle/>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 که جداسازي فرايندي( </a:t>
            </a:r>
            <a:r>
              <a:rPr lang="en-US" sz="2400" dirty="0" smtClean="0">
                <a:latin typeface="+mn-lt"/>
                <a:cs typeface="Nazanin" pitchFamily="2" charset="-78"/>
              </a:rPr>
              <a:t>Process Isolation </a:t>
            </a:r>
            <a:r>
              <a:rPr lang="fa-IR" sz="2400" dirty="0" smtClean="0">
                <a:latin typeface="+mn-lt"/>
                <a:cs typeface="Nazanin" pitchFamily="2" charset="-78"/>
              </a:rPr>
              <a:t>)برداشته نشده دارند.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جداسازي الكتريكي( </a:t>
            </a:r>
            <a:r>
              <a:rPr lang="en-US" sz="2400" dirty="0" smtClean="0">
                <a:latin typeface="+mn-lt"/>
                <a:cs typeface="Nazanin" pitchFamily="2" charset="-78"/>
              </a:rPr>
              <a:t>Electrical Isolation </a:t>
            </a:r>
            <a:r>
              <a:rPr lang="fa-IR" sz="2400" dirty="0" smtClean="0">
                <a:latin typeface="+mn-lt"/>
                <a:cs typeface="Nazanin" pitchFamily="2" charset="-78"/>
              </a:rPr>
              <a:t>) بر جاي مانده دارند.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پروانه تكميلي معلق شده، دارند.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a:t>
            </a:r>
            <a:r>
              <a:rPr lang="en-US" sz="2400" dirty="0" smtClean="0">
                <a:latin typeface="+mn-lt"/>
                <a:cs typeface="Nazanin" pitchFamily="2" charset="-78"/>
              </a:rPr>
              <a:t>Isolate</a:t>
            </a:r>
            <a:r>
              <a:rPr lang="fa-IR" sz="2400" dirty="0" smtClean="0">
                <a:latin typeface="+mn-lt"/>
                <a:cs typeface="Nazanin" pitchFamily="2" charset="-78"/>
              </a:rPr>
              <a:t> يا </a:t>
            </a:r>
            <a:r>
              <a:rPr lang="en-US" sz="2400" dirty="0" smtClean="0">
                <a:latin typeface="+mn-lt"/>
                <a:cs typeface="Nazanin" pitchFamily="2" charset="-78"/>
              </a:rPr>
              <a:t>Inhibit</a:t>
            </a:r>
            <a:r>
              <a:rPr lang="fa-IR" sz="2400" dirty="0" smtClean="0">
                <a:latin typeface="+mn-lt"/>
                <a:cs typeface="Nazanin" pitchFamily="2" charset="-78"/>
              </a:rPr>
              <a:t> کردن سيستمهاي </a:t>
            </a:r>
            <a:r>
              <a:rPr lang="en-US" sz="2400" dirty="0" smtClean="0">
                <a:latin typeface="+mn-lt"/>
                <a:cs typeface="Nazanin" pitchFamily="2" charset="-78"/>
              </a:rPr>
              <a:t>Fire &amp; Gas Detector</a:t>
            </a:r>
            <a:r>
              <a:rPr lang="fa-IR" sz="2400" dirty="0" smtClean="0">
                <a:latin typeface="+mn-lt"/>
                <a:cs typeface="Nazanin" pitchFamily="2" charset="-78"/>
              </a:rPr>
              <a:t> يا </a:t>
            </a:r>
            <a:r>
              <a:rPr lang="en-US" sz="2400" dirty="0" smtClean="0">
                <a:latin typeface="+mn-lt"/>
                <a:cs typeface="Nazanin" pitchFamily="2" charset="-78"/>
              </a:rPr>
              <a:t>Fire Extinguishing</a:t>
            </a:r>
            <a:r>
              <a:rPr lang="fa-IR" sz="2400" dirty="0" smtClean="0">
                <a:latin typeface="+mn-lt"/>
                <a:cs typeface="Nazanin" pitchFamily="2" charset="-78"/>
              </a:rPr>
              <a:t> يا </a:t>
            </a:r>
            <a:r>
              <a:rPr lang="en-US" sz="2400" dirty="0" smtClean="0">
                <a:latin typeface="+mn-lt"/>
                <a:cs typeface="Nazanin" pitchFamily="2" charset="-78"/>
              </a:rPr>
              <a:t>Deluge</a:t>
            </a:r>
            <a:r>
              <a:rPr lang="fa-IR" sz="2400" dirty="0" smtClean="0">
                <a:latin typeface="+mn-lt"/>
                <a:cs typeface="Nazanin" pitchFamily="2" charset="-78"/>
              </a:rPr>
              <a:t> داشته اند،‌ و به حالت فعال اوليه برگردانده نشده اند.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سيستم </a:t>
            </a:r>
            <a:r>
              <a:rPr lang="en-US" sz="2400" dirty="0" smtClean="0">
                <a:latin typeface="+mn-lt"/>
                <a:cs typeface="Nazanin" pitchFamily="2" charset="-78"/>
              </a:rPr>
              <a:t>ESD</a:t>
            </a:r>
            <a:r>
              <a:rPr lang="fa-IR" sz="2400" dirty="0" smtClean="0">
                <a:latin typeface="+mn-lt"/>
                <a:cs typeface="Nazanin" pitchFamily="2" charset="-78"/>
              </a:rPr>
              <a:t> را خارج نموده اند، و به حالت فعال اوليه برگردانده نشده اند.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داربست هايشان هنوز برپاست و بلا استفاده مانده اند.</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تميز کاري را انجام نداده يا وسايلي به جا مانده است. </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که تجهيزات قيد شده در پروانه كار، به حالت اوليه برنگشته اند.</a:t>
            </a:r>
            <a:endParaRPr kumimoji="0" lang="en-US" sz="2400" b="0" i="0" u="none" strike="noStrike" kern="1200" cap="none" spc="0" normalizeH="0" baseline="0" noProof="0" dirty="0" smtClean="0">
              <a:ln>
                <a:noFill/>
              </a:ln>
              <a:solidFill>
                <a:schemeClr val="tx1"/>
              </a:solidFill>
              <a:effectLst/>
              <a:uLnTx/>
              <a:uFillTx/>
              <a:latin typeface="+mn-lt"/>
              <a:ea typeface="+mn-ea"/>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 حالت تعليق (ادامه) </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74</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5" name="Content Placeholder 4"/>
          <p:cNvSpPr>
            <a:spLocks noGrp="1"/>
          </p:cNvSpPr>
          <p:nvPr>
            <p:ph sz="quarter" idx="1"/>
          </p:nvPr>
        </p:nvSpPr>
        <p:spPr>
          <a:xfrm>
            <a:off x="228600" y="1755648"/>
            <a:ext cx="8577072" cy="4645152"/>
          </a:xfrm>
        </p:spPr>
        <p:txBody>
          <a:bodyPr>
            <a:noAutofit/>
          </a:bodyPr>
          <a:lstStyle/>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8" name="Content Placeholder 4"/>
          <p:cNvSpPr txBox="1">
            <a:spLocks/>
          </p:cNvSpPr>
          <p:nvPr/>
        </p:nvSpPr>
        <p:spPr>
          <a:xfrm>
            <a:off x="304800" y="1676400"/>
            <a:ext cx="8577072" cy="4645152"/>
          </a:xfrm>
          <a:prstGeom prst="rect">
            <a:avLst/>
          </a:prstGeom>
        </p:spPr>
        <p:txBody>
          <a:bodyPr vert="horz">
            <a:noAutofit/>
          </a:bodyPr>
          <a:lstStyle/>
          <a:p>
            <a:pPr marL="274320" indent="-274320">
              <a:spcBef>
                <a:spcPct val="20000"/>
              </a:spcBef>
              <a:buClr>
                <a:schemeClr val="accent1"/>
              </a:buClr>
              <a:buSzPct val="85000"/>
              <a:buFont typeface="Wingdings 2"/>
              <a:buChar char=""/>
            </a:pPr>
            <a:r>
              <a:rPr lang="fa-IR" sz="2400" dirty="0" smtClean="0">
                <a:latin typeface="+mn-lt"/>
                <a:cs typeface="Nazanin" pitchFamily="2" charset="-78"/>
              </a:rPr>
              <a:t>معلق كردن پروانه  كار براي همه پروانه ‌هاي اصلي (پروانه هايي که شرايط فوق را ندارند) فقط در بازه هفت روز تقويمي امكان پذير است. </a:t>
            </a:r>
            <a:endParaRPr lang="en-US" sz="2400" dirty="0" smtClean="0">
              <a:latin typeface="+mn-lt"/>
              <a:cs typeface="Nazanin" pitchFamily="2" charset="-78"/>
            </a:endParaRPr>
          </a:p>
          <a:p>
            <a:pPr marL="274320" indent="-274320">
              <a:spcBef>
                <a:spcPct val="20000"/>
              </a:spcBef>
              <a:buClr>
                <a:schemeClr val="accent1"/>
              </a:buClr>
              <a:buSzPct val="85000"/>
              <a:buFont typeface="Wingdings 2"/>
              <a:buChar char=""/>
            </a:pPr>
            <a:r>
              <a:rPr lang="fa-IR" sz="2400" dirty="0" smtClean="0">
                <a:latin typeface="+mn-lt"/>
                <a:cs typeface="Nazanin" pitchFamily="2" charset="-78"/>
              </a:rPr>
              <a:t>اگر </a:t>
            </a:r>
            <a:r>
              <a:rPr lang="en-US" sz="2400" dirty="0" smtClean="0">
                <a:latin typeface="+mn-lt"/>
                <a:cs typeface="Nazanin" pitchFamily="2" charset="-78"/>
              </a:rPr>
              <a:t>Spading</a:t>
            </a:r>
            <a:r>
              <a:rPr lang="fa-IR" sz="2400" dirty="0" smtClean="0">
                <a:latin typeface="+mn-lt"/>
                <a:cs typeface="Nazanin" pitchFamily="2" charset="-78"/>
              </a:rPr>
              <a:t> انجام شد تا زمانيکه </a:t>
            </a:r>
            <a:r>
              <a:rPr lang="en-US" sz="2400" dirty="0" smtClean="0">
                <a:latin typeface="+mn-lt"/>
                <a:cs typeface="Nazanin" pitchFamily="2" charset="-78"/>
              </a:rPr>
              <a:t>De-Spading</a:t>
            </a:r>
            <a:r>
              <a:rPr lang="fa-IR" sz="2400" dirty="0" smtClean="0">
                <a:latin typeface="+mn-lt"/>
                <a:cs typeface="Nazanin" pitchFamily="2" charset="-78"/>
              </a:rPr>
              <a:t> انجام نشود پروانه بصورت معلق است و بسته نمي شود مگر اينکه در پروانه قيد شود که </a:t>
            </a:r>
            <a:r>
              <a:rPr lang="en-US" sz="2400" dirty="0" smtClean="0">
                <a:latin typeface="+mn-lt"/>
                <a:cs typeface="Nazanin" pitchFamily="2" charset="-78"/>
              </a:rPr>
              <a:t>Spading </a:t>
            </a:r>
            <a:r>
              <a:rPr lang="fa-IR" sz="2400" dirty="0" smtClean="0">
                <a:latin typeface="+mn-lt"/>
                <a:cs typeface="Nazanin" pitchFamily="2" charset="-78"/>
              </a:rPr>
              <a:t>طولاني مدت  است .( در اين صورت ليست كامل </a:t>
            </a:r>
            <a:r>
              <a:rPr lang="en-US" sz="2400" dirty="0" smtClean="0">
                <a:latin typeface="+mn-lt"/>
                <a:cs typeface="Nazanin" pitchFamily="2" charset="-78"/>
              </a:rPr>
              <a:t>SPADE</a:t>
            </a:r>
            <a:r>
              <a:rPr lang="fa-IR" sz="2400" dirty="0" smtClean="0">
                <a:latin typeface="+mn-lt"/>
                <a:cs typeface="Nazanin" pitchFamily="2" charset="-78"/>
              </a:rPr>
              <a:t> ها و شماره مجوز كارها در دفتر </a:t>
            </a:r>
            <a:r>
              <a:rPr lang="en-US" sz="2400" dirty="0" smtClean="0">
                <a:latin typeface="+mn-lt"/>
                <a:cs typeface="Nazanin" pitchFamily="2" charset="-78"/>
              </a:rPr>
              <a:t>LTI LONG TERM ISOLATION) </a:t>
            </a:r>
            <a:r>
              <a:rPr lang="fa-IR" sz="2400" dirty="0" smtClean="0">
                <a:latin typeface="+mn-lt"/>
                <a:cs typeface="Nazanin" pitchFamily="2" charset="-78"/>
              </a:rPr>
              <a:t> ) توسط  رئيس واحد نوشته مي شود.</a:t>
            </a:r>
            <a:endParaRPr lang="en-US" sz="2400" dirty="0" smtClean="0">
              <a:latin typeface="+mn-lt"/>
              <a:cs typeface="Nazanin" pitchFamily="2" charset="-78"/>
            </a:endParaRPr>
          </a:p>
          <a:p>
            <a:pPr marL="274320" indent="-274320">
              <a:spcBef>
                <a:spcPct val="20000"/>
              </a:spcBef>
              <a:buClr>
                <a:schemeClr val="accent1"/>
              </a:buClr>
              <a:buSzPct val="85000"/>
              <a:buFont typeface="Wingdings 2"/>
              <a:buChar char=""/>
            </a:pPr>
            <a:r>
              <a:rPr lang="fa-IR" sz="2400" dirty="0" smtClean="0">
                <a:latin typeface="+mn-lt"/>
                <a:cs typeface="Nazanin" pitchFamily="2" charset="-78"/>
              </a:rPr>
              <a:t>پروانه ‌هاي تكميلي مانند </a:t>
            </a:r>
            <a:r>
              <a:rPr lang="en-US" sz="2400" dirty="0" smtClean="0">
                <a:latin typeface="+mn-lt"/>
                <a:cs typeface="Nazanin" pitchFamily="2" charset="-78"/>
              </a:rPr>
              <a:t>Electrical Isolation</a:t>
            </a:r>
            <a:r>
              <a:rPr lang="fa-IR" sz="2400" dirty="0" smtClean="0">
                <a:latin typeface="+mn-lt"/>
                <a:cs typeface="Nazanin" pitchFamily="2" charset="-78"/>
              </a:rPr>
              <a:t> و حفاري مي‌توانند براي مدت طولاني باز  بمانند ولي باز ماندن  پروانه ‌هاي تكميلي راديوگرافي و فضاي بسته و </a:t>
            </a:r>
            <a:r>
              <a:rPr lang="en-US" sz="2400" dirty="0" smtClean="0">
                <a:latin typeface="+mn-lt"/>
                <a:cs typeface="Nazanin" pitchFamily="2" charset="-78"/>
              </a:rPr>
              <a:t>Sanction For Test</a:t>
            </a:r>
            <a:r>
              <a:rPr lang="fa-IR" sz="2400" dirty="0" smtClean="0">
                <a:latin typeface="+mn-lt"/>
                <a:cs typeface="Nazanin" pitchFamily="2" charset="-78"/>
              </a:rPr>
              <a:t> امكان ندارد.</a:t>
            </a:r>
            <a:endParaRPr lang="en-US" sz="2400" dirty="0" smtClean="0">
              <a:latin typeface="+mn-lt"/>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خاتمه پروانه كار</a:t>
            </a:r>
            <a:endParaRPr lang="en-US" sz="2500" b="1"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75</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4"/>
          <p:cNvSpPr txBox="1">
            <a:spLocks/>
          </p:cNvSpPr>
          <p:nvPr/>
        </p:nvSpPr>
        <p:spPr>
          <a:xfrm>
            <a:off x="304800" y="1676400"/>
            <a:ext cx="8577072" cy="4645152"/>
          </a:xfrm>
          <a:prstGeom prst="rect">
            <a:avLst/>
          </a:prstGeom>
        </p:spPr>
        <p:txBody>
          <a:bodyPr vert="horz">
            <a:noAutofit/>
          </a:bodyPr>
          <a:lstStyle/>
          <a:p>
            <a:r>
              <a:rPr lang="fa-IR" sz="2400" dirty="0" smtClean="0">
                <a:latin typeface="+mn-lt"/>
                <a:cs typeface="Nazanin" pitchFamily="2" charset="-78"/>
              </a:rPr>
              <a:t>در قسمت </a:t>
            </a:r>
            <a:r>
              <a:rPr lang="fa-IR" sz="2400" dirty="0" smtClean="0">
                <a:effectLst>
                  <a:outerShdw blurRad="38100" dist="38100" dir="2700000" algn="tl">
                    <a:srgbClr val="000000">
                      <a:alpha val="43137"/>
                    </a:srgbClr>
                  </a:outerShdw>
                </a:effectLst>
                <a:latin typeface="+mn-lt"/>
                <a:cs typeface="Nazanin" pitchFamily="2" charset="-78"/>
              </a:rPr>
              <a:t>"با پروانه كاري به شماره ............. ادامه خواهد يافت" </a:t>
            </a:r>
            <a:r>
              <a:rPr lang="fa-IR" sz="2400" dirty="0" smtClean="0">
                <a:latin typeface="+mn-lt"/>
                <a:cs typeface="Nazanin" pitchFamily="2" charset="-78"/>
              </a:rPr>
              <a:t>اگر اعتبارهفت روزه تقويمي پروانه  پايان يافته ولي كار ادامه دارد امضاي خاتمه پروانه كارآن گرفته شده و پروانه  جديدي بايستي اخذ گردد و شماره پروانه كار  جديد در قسمت مربوطه از پروانه  قبلي نوشته مي‌شود.</a:t>
            </a:r>
            <a:endParaRPr lang="en-US" sz="2400" dirty="0" smtClean="0">
              <a:latin typeface="+mn-lt"/>
              <a:cs typeface="Nazanin" pitchFamily="2" charset="-78"/>
            </a:endParaRPr>
          </a:p>
        </p:txBody>
      </p:sp>
      <p:grpSp>
        <p:nvGrpSpPr>
          <p:cNvPr id="10" name="Group 9"/>
          <p:cNvGrpSpPr/>
          <p:nvPr/>
        </p:nvGrpSpPr>
        <p:grpSpPr>
          <a:xfrm>
            <a:off x="762000" y="3334760"/>
            <a:ext cx="4191000" cy="1999240"/>
            <a:chOff x="762000" y="2971800"/>
            <a:chExt cx="4191000" cy="1999240"/>
          </a:xfrm>
        </p:grpSpPr>
        <p:pic>
          <p:nvPicPr>
            <p:cNvPr id="253954" name="Picture 2"/>
            <p:cNvPicPr>
              <a:picLocks noChangeAspect="1" noChangeArrowheads="1"/>
            </p:cNvPicPr>
            <p:nvPr/>
          </p:nvPicPr>
          <p:blipFill>
            <a:blip r:embed="rId3"/>
            <a:srcRect/>
            <a:stretch>
              <a:fillRect/>
            </a:stretch>
          </p:blipFill>
          <p:spPr bwMode="auto">
            <a:xfrm>
              <a:off x="762000" y="2971800"/>
              <a:ext cx="4191000" cy="1999240"/>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4"/>
            <a:srcRect/>
            <a:stretch>
              <a:fillRect/>
            </a:stretch>
          </p:blipFill>
          <p:spPr bwMode="auto">
            <a:xfrm>
              <a:off x="4674217" y="4710752"/>
              <a:ext cx="180975" cy="200025"/>
            </a:xfrm>
            <a:prstGeom prst="rect">
              <a:avLst/>
            </a:prstGeom>
            <a:noFill/>
            <a:ln w="9525">
              <a:noFill/>
              <a:miter lim="800000"/>
              <a:headEnd/>
              <a:tailEnd/>
            </a:ln>
            <a:effectLst/>
          </p:spPr>
        </p:pic>
      </p:grpSp>
      <p:sp>
        <p:nvSpPr>
          <p:cNvPr id="8" name="Subtitle 4"/>
          <p:cNvSpPr txBox="1">
            <a:spLocks/>
          </p:cNvSpPr>
          <p:nvPr/>
        </p:nvSpPr>
        <p:spPr>
          <a:xfrm>
            <a:off x="228600" y="6353628"/>
            <a:ext cx="2514600" cy="370116"/>
          </a:xfrm>
          <a:prstGeom prst="rect">
            <a:avLst/>
          </a:prstGeom>
        </p:spPr>
        <p:txBody>
          <a:bodyPr vert="horz" anchor="ctr">
            <a:normAutofit/>
          </a:bodyPr>
          <a:lstStyle/>
          <a:p>
            <a:pPr marL="0" marR="0" lvl="0" indent="0" algn="l" defTabSz="914400" rtl="1" eaLnBrk="1" fontAlgn="auto" latinLnBrk="0" hangingPunct="1">
              <a:lnSpc>
                <a:spcPct val="100000"/>
              </a:lnSpc>
              <a:spcBef>
                <a:spcPts val="700"/>
              </a:spcBef>
              <a:spcAft>
                <a:spcPts val="0"/>
              </a:spcAft>
              <a:buClr>
                <a:schemeClr val="accent2"/>
              </a:buClr>
              <a:buSzPct val="60000"/>
              <a:buFont typeface="Wingdings"/>
              <a:buNone/>
              <a:tabLst/>
              <a:defRPr/>
            </a:pPr>
            <a:r>
              <a:rPr kumimoji="0" lang="fa-IR" sz="140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mn-lt"/>
                <a:cs typeface="Nazanin" pitchFamily="2" charset="-78"/>
              </a:rPr>
              <a:t>اداره ايمني و آتش نشاني پالايشگاه دوم </a:t>
            </a:r>
            <a:endParaRPr kumimoji="0" lang="fa-IR" sz="140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cs typeface="Nazanin" pitchFamily="2" charset="-78"/>
            </a:endParaRPr>
          </a:p>
        </p:txBody>
      </p:sp>
    </p:spTree>
  </p:cSld>
  <p:clrMapOvr>
    <a:masterClrMapping/>
  </p:clrMapOvr>
  <p:transition spd="med">
    <p:zo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8836152" cy="758952"/>
          </a:xfrm>
        </p:spPr>
        <p:txBody>
          <a:bodyPr>
            <a:noAutofit/>
          </a:bodyPr>
          <a:lstStyle/>
          <a:p>
            <a:pPr algn="r"/>
            <a:r>
              <a:rPr lang="fa-IR" sz="2500" b="1" dirty="0" smtClean="0">
                <a:cs typeface="Nazanin" pitchFamily="2" charset="-78"/>
              </a:rPr>
              <a:t>قوانين كلي در مورد سيستم پروانه کار</a:t>
            </a:r>
            <a:endParaRPr lang="en-US" sz="2500" b="1" dirty="0" smtClean="0">
              <a:cs typeface="Nazanin" pitchFamily="2" charset="-78"/>
            </a:endParaRPr>
          </a:p>
        </p:txBody>
      </p:sp>
      <p:sp>
        <p:nvSpPr>
          <p:cNvPr id="5" name="Content Placeholder 4"/>
          <p:cNvSpPr>
            <a:spLocks noGrp="1"/>
          </p:cNvSpPr>
          <p:nvPr>
            <p:ph sz="quarter" idx="1"/>
          </p:nvPr>
        </p:nvSpPr>
        <p:spPr>
          <a:xfrm>
            <a:off x="228600" y="1755648"/>
            <a:ext cx="8577072" cy="4645152"/>
          </a:xfrm>
        </p:spPr>
        <p:txBody>
          <a:bodyPr>
            <a:noAutofit/>
          </a:bodyPr>
          <a:lstStyle/>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fa-IR" sz="2400" dirty="0" smtClean="0">
              <a:cs typeface="Nazanin" pitchFamily="2" charset="-78"/>
            </a:endParaRPr>
          </a:p>
          <a:p>
            <a:endParaRPr lang="en-US" sz="2400" dirty="0" smtClean="0">
              <a:cs typeface="Nazanin" pitchFamily="2" charset="-78"/>
            </a:endParaRPr>
          </a:p>
          <a:p>
            <a:pPr lvl="0">
              <a:buNone/>
            </a:pPr>
            <a:endParaRPr lang="en-US" sz="2400" dirty="0" smtClean="0">
              <a:cs typeface="Nazanin" pitchFamily="2" charset="-78"/>
            </a:endParaRPr>
          </a:p>
          <a:p>
            <a:pPr lvl="0">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a:p>
            <a:pPr>
              <a:buNone/>
            </a:pPr>
            <a:endParaRPr lang="en-US" sz="2400" dirty="0" smtClean="0">
              <a:cs typeface="Nazanin" pitchFamily="2" charset="-78"/>
            </a:endParaRPr>
          </a:p>
        </p:txBody>
      </p:sp>
      <p:sp>
        <p:nvSpPr>
          <p:cNvPr id="12"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76</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Content Placeholder 4"/>
          <p:cNvSpPr txBox="1">
            <a:spLocks/>
          </p:cNvSpPr>
          <p:nvPr/>
        </p:nvSpPr>
        <p:spPr>
          <a:xfrm>
            <a:off x="304800" y="1594512"/>
            <a:ext cx="8577072" cy="4645152"/>
          </a:xfrm>
          <a:prstGeom prst="rect">
            <a:avLst/>
          </a:prstGeom>
        </p:spPr>
        <p:txBody>
          <a:bodyPr vert="horz">
            <a:noAutofit/>
          </a:bodyPr>
          <a:lstStyle/>
          <a:p>
            <a:pPr marL="27432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كه به هر عنوان مخدوش شده(براي مثال از لاك غلط گير استفاده شده باشد) يا داراي خط خوردگي باشد و يا پس از ثبت و تائيد، دستكاري شده ومفاد آن تغييركرده باشند، از درجه اعتبار ساقط </a:t>
            </a:r>
            <a:r>
              <a:rPr lang="fa-IR" sz="2400" smtClean="0">
                <a:latin typeface="+mn-lt"/>
                <a:cs typeface="Nazanin" pitchFamily="2" charset="-78"/>
              </a:rPr>
              <a:t>شده .</a:t>
            </a:r>
            <a:endParaRPr lang="fa-IR"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پروانه ‌هاي كارمي بايست قبل از پايان هر نوبت كاري پس از طي مراحل لازم به منظور تكميل ساختن پروانه  به </a:t>
            </a:r>
            <a:r>
              <a:rPr lang="en-US" sz="2400" dirty="0" smtClean="0">
                <a:latin typeface="+mn-lt"/>
                <a:cs typeface="Nazanin" pitchFamily="2" charset="-78"/>
              </a:rPr>
              <a:t> Permit office</a:t>
            </a:r>
            <a:r>
              <a:rPr lang="fa-IR" sz="2400" dirty="0" smtClean="0">
                <a:latin typeface="+mn-lt"/>
                <a:cs typeface="Nazanin" pitchFamily="2" charset="-78"/>
              </a:rPr>
              <a:t> تحويل ‌شوند تا براي ادامه كار در نوبت كاري بعد در صورت نياز و يا در روز بعد تمديد اعتبار شوند. </a:t>
            </a:r>
            <a:endParaRPr lang="en-US" sz="2400" dirty="0" smtClean="0">
              <a:latin typeface="+mn-lt"/>
              <a:cs typeface="Nazanin" pitchFamily="2" charset="-78"/>
            </a:endParaRPr>
          </a:p>
          <a:p>
            <a:pPr marL="274320" lvl="0" indent="-274320">
              <a:spcBef>
                <a:spcPct val="20000"/>
              </a:spcBef>
              <a:buClr>
                <a:schemeClr val="accent1"/>
              </a:buClr>
              <a:buSzPct val="85000"/>
              <a:buFont typeface="Wingdings 2"/>
              <a:buChar char=""/>
            </a:pPr>
            <a:r>
              <a:rPr lang="fa-IR" sz="2400" dirty="0" smtClean="0">
                <a:latin typeface="+mn-lt"/>
                <a:cs typeface="Nazanin" pitchFamily="2" charset="-78"/>
              </a:rPr>
              <a:t> هر چهار برگ پروانه كار و كليه پروانه هاي تكميلي ( هر چهار برگ ) در پايان كار مي بايست تحويل </a:t>
            </a:r>
            <a:r>
              <a:rPr lang="en-US" sz="2400" dirty="0" smtClean="0">
                <a:latin typeface="+mn-lt"/>
                <a:cs typeface="Nazanin" pitchFamily="2" charset="-78"/>
              </a:rPr>
              <a:t>Permit office </a:t>
            </a:r>
            <a:r>
              <a:rPr lang="fa-IR" sz="2400" dirty="0" smtClean="0">
                <a:latin typeface="+mn-lt"/>
                <a:cs typeface="Nazanin" pitchFamily="2" charset="-78"/>
              </a:rPr>
              <a:t> گردد. </a:t>
            </a:r>
          </a:p>
          <a:p>
            <a:pPr marL="274320" indent="-274320">
              <a:spcBef>
                <a:spcPct val="20000"/>
              </a:spcBef>
              <a:buClr>
                <a:schemeClr val="accent1"/>
              </a:buClr>
              <a:buSzPct val="85000"/>
              <a:buFont typeface="Wingdings 2"/>
              <a:buChar char=""/>
            </a:pPr>
            <a:r>
              <a:rPr lang="fa-IR" sz="2400" dirty="0" smtClean="0">
                <a:latin typeface="+mn-lt"/>
                <a:cs typeface="Nazanin" pitchFamily="2" charset="-78"/>
              </a:rPr>
              <a:t>پروانه هايي كامل مي باشند که آخرين مرحله داير بر فعاليت تميز كاري محل انجام كار (بخصوص در پروانه هاي فضاي بسته ) در آنها صورت گرفته باشند در غير اينصورت پروانه كامل نبوده و بايد جهت تعيين تكليف به صادر كننده اعلام گردد.</a:t>
            </a:r>
            <a:endParaRPr lang="en-US" sz="2400" dirty="0" smtClean="0">
              <a:latin typeface="+mn-lt"/>
              <a:cs typeface="Nazanin" pitchFamily="2" charset="-78"/>
            </a:endParaRPr>
          </a:p>
        </p:txBody>
      </p:sp>
    </p:spTree>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62000" y="3048000"/>
            <a:ext cx="7772400" cy="1362456"/>
          </a:xfrm>
        </p:spPr>
        <p:txBody>
          <a:bodyPr>
            <a:scene3d>
              <a:camera prst="orthographicFront"/>
              <a:lightRig rig="freezing" dir="t">
                <a:rot lat="0" lon="0" rev="5640000"/>
              </a:lightRig>
            </a:scene3d>
            <a:sp3d extrusionH="57150" prstMaterial="flat">
              <a:bevelT w="82550" h="38100" prst="coolSlant"/>
            </a:sp3d>
          </a:bodyPr>
          <a:lstStyle/>
          <a:p>
            <a:pPr algn="ctr" rtl="1"/>
            <a:r>
              <a:rPr lang="fa-IR" sz="4400" dirty="0" smtClean="0">
                <a:cs typeface="B Nazanin" pitchFamily="2" charset="-78"/>
              </a:rPr>
              <a:t>ايمني زماني حاصل مي شود که بدانيم چگونه از خطر دور شويم</a:t>
            </a:r>
            <a:endParaRPr sz="4400" smtClean="0">
              <a:cs typeface="B Nazanin" pitchFamily="2" charset="-78"/>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اصلي (</a:t>
            </a:r>
            <a:r>
              <a:rPr lang="en-US" sz="2800" b="1" dirty="0" smtClean="0">
                <a:solidFill>
                  <a:schemeClr val="bg1"/>
                </a:solidFill>
                <a:cs typeface="Nazanin" pitchFamily="2" charset="-78"/>
              </a:rPr>
              <a:t>Main Permit</a:t>
            </a:r>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a:p>
            <a:r>
              <a:rPr lang="fa-IR" sz="2800" dirty="0" smtClean="0"/>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830997"/>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که براي انجام كليه کارها غير از کارهاي روزمره صادر مي‎شود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5"/>
          <p:cNvSpPr txBox="1">
            <a:spLocks noChangeArrowheads="1"/>
          </p:cNvSpPr>
          <p:nvPr/>
        </p:nvSpPr>
        <p:spPr bwMode="auto">
          <a:xfrm>
            <a:off x="304800" y="533400"/>
            <a:ext cx="8534400" cy="954107"/>
          </a:xfrm>
          <a:prstGeom prst="rect">
            <a:avLst/>
          </a:prstGeom>
          <a:noFill/>
          <a:ln w="9525" algn="ctr">
            <a:noFill/>
            <a:miter lim="800000"/>
            <a:headEnd/>
            <a:tailEnd/>
          </a:ln>
        </p:spPr>
        <p:txBody>
          <a:bodyPr wrap="square">
            <a:spAutoFit/>
          </a:bodyPr>
          <a:lstStyle/>
          <a:p>
            <a:r>
              <a:rPr lang="fa-IR" sz="2800" b="1" dirty="0" smtClean="0">
                <a:solidFill>
                  <a:schemeClr val="bg1"/>
                </a:solidFill>
                <a:cs typeface="Nazanin" pitchFamily="2" charset="-78"/>
              </a:rPr>
              <a:t>پروانه روزمره </a:t>
            </a:r>
            <a:r>
              <a:rPr lang="en-US" sz="2800" b="1" dirty="0" smtClean="0">
                <a:solidFill>
                  <a:schemeClr val="bg1"/>
                </a:solidFill>
                <a:cs typeface="Nazanin" pitchFamily="2" charset="-78"/>
              </a:rPr>
              <a:t>MTS</a:t>
            </a:r>
            <a:r>
              <a:rPr lang="fa-IR" sz="2800" b="1" dirty="0" smtClean="0">
                <a:solidFill>
                  <a:schemeClr val="bg1"/>
                </a:solidFill>
                <a:cs typeface="Nazanin" pitchFamily="2" charset="-78"/>
              </a:rPr>
              <a:t> (</a:t>
            </a:r>
            <a:r>
              <a:rPr lang="en-US" sz="2800" b="1" dirty="0" smtClean="0">
                <a:solidFill>
                  <a:schemeClr val="bg1"/>
                </a:solidFill>
                <a:cs typeface="Nazanin" pitchFamily="2" charset="-78"/>
              </a:rPr>
              <a:t>Maintenance Task Sheet</a:t>
            </a:r>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a:p>
            <a:r>
              <a:rPr lang="fa-IR" sz="2800" b="1" dirty="0" smtClean="0">
                <a:solidFill>
                  <a:schemeClr val="bg1"/>
                </a:solidFill>
                <a:cs typeface="Nazanin" pitchFamily="2" charset="-78"/>
              </a:rPr>
              <a:t> </a:t>
            </a:r>
            <a:endParaRPr lang="en-US" sz="2800" b="1" dirty="0" smtClean="0">
              <a:solidFill>
                <a:schemeClr val="bg1"/>
              </a:solidFill>
              <a:cs typeface="Nazanin" pitchFamily="2" charset="-78"/>
            </a:endParaRPr>
          </a:p>
        </p:txBody>
      </p:sp>
      <p:sp>
        <p:nvSpPr>
          <p:cNvPr id="20" name="Text Box 6"/>
          <p:cNvSpPr txBox="1">
            <a:spLocks noChangeArrowheads="1"/>
          </p:cNvSpPr>
          <p:nvPr/>
        </p:nvSpPr>
        <p:spPr bwMode="auto">
          <a:xfrm>
            <a:off x="304800" y="2914471"/>
            <a:ext cx="8534400" cy="1569660"/>
          </a:xfrm>
          <a:prstGeom prst="rect">
            <a:avLst/>
          </a:prstGeom>
          <a:noFill/>
          <a:ln w="9525" algn="ctr">
            <a:noFill/>
            <a:miter lim="800000"/>
            <a:headEnd/>
            <a:tailEnd/>
          </a:ln>
        </p:spPr>
        <p:txBody>
          <a:bodyPr wrap="square">
            <a:spAutoFit/>
          </a:bodyPr>
          <a:lstStyle/>
          <a:p>
            <a:r>
              <a:rPr lang="fa-IR" sz="2400" b="1" dirty="0" smtClean="0">
                <a:solidFill>
                  <a:schemeClr val="accent3">
                    <a:lumMod val="50000"/>
                  </a:schemeClr>
                </a:solidFill>
                <a:latin typeface="Times New Roman" pitchFamily="18" charset="0"/>
                <a:ea typeface="Arial Unicode MS" pitchFamily="34" charset="-128"/>
                <a:cs typeface="Nazanin" pitchFamily="2" charset="-78"/>
              </a:rPr>
              <a:t>پروانه اي است مختص انجام كارهاي روزمره تعريف شده و مطابق رويه اجرايي كه از قبل تهيه شده و نيز دستورالعمل مربوطه جهت تسريع در انجام كارهاي روزمره صادر مي گردد.</a:t>
            </a:r>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a:p>
            <a:endParaRPr lang="en-US" sz="2400" b="1" dirty="0" smtClean="0">
              <a:solidFill>
                <a:schemeClr val="accent3">
                  <a:lumMod val="50000"/>
                </a:schemeClr>
              </a:solidFill>
              <a:latin typeface="Times New Roman" pitchFamily="18" charset="0"/>
              <a:ea typeface="Arial Unicode MS" pitchFamily="34" charset="-128"/>
              <a:cs typeface="Nazanin" pitchFamily="2" charset="-78"/>
            </a:endParaRPr>
          </a:p>
        </p:txBody>
      </p:sp>
      <p:sp>
        <p:nvSpPr>
          <p:cNvPr id="8" name="Slide Number Placeholder 3"/>
          <p:cNvSpPr txBox="1">
            <a:spLocks/>
          </p:cNvSpPr>
          <p:nvPr/>
        </p:nvSpPr>
        <p:spPr>
          <a:xfrm>
            <a:off x="8610600" y="6340475"/>
            <a:ext cx="457200" cy="441325"/>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A15C064-DD44-4CAC-873E-2D1F54821676}" type="slidenum">
              <a:rPr kumimoji="0" 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spd="med">
    <p:pull dir="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4 - &amp;quot;فهرست مطالب&amp;quot;&quot;/&gt;&lt;property id=&quot;20307&quot; value=&quot;256&quot;/&gt;&lt;/object&gt;&lt;object type=&quot;3&quot; unique_id=&quot;10032&quot;&gt;&lt;property id=&quot;20148&quot; value=&quot;5&quot;/&gt;&lt;property id=&quot;20300&quot; value=&quot;Slide 2&quot;/&gt;&lt;property id=&quot;20307&quot; value=&quot;260&quot;/&gt;&lt;/object&gt;&lt;object type=&quot;3&quot; unique_id=&quot;10180&quot;&gt;&lt;property id=&quot;20148&quot; value=&quot;5&quot;/&gt;&lt;property id=&quot;20300&quot; value=&quot;Slide 99&quot;/&gt;&lt;property id=&quot;20307&quot; value=&quot;286&quot;/&gt;&lt;/object&gt;&lt;object type=&quot;3&quot; unique_id=&quot;30193&quot;&gt;&lt;property id=&quot;20148&quot; value=&quot;5&quot;/&gt;&lt;property id=&quot;20300&quot; value=&quot;Slide 5&quot;/&gt;&lt;property id=&quot;20307&quot; value=&quot;384&quot;/&gt;&lt;/object&gt;&lt;object type=&quot;3&quot; unique_id=&quot;34308&quot;&gt;&lt;property id=&quot;20148&quot; value=&quot;5&quot;/&gt;&lt;property id=&quot;20300&quot; value=&quot;Slide 22 - &amp;quot;مسئوليتهاي صادر كننده مجاز پروانه كار&amp;quot;&quot;/&gt;&lt;property id=&quot;20307&quot; value=&quot;400&quot;/&gt;&lt;/object&gt;&lt;object type=&quot;3&quot; unique_id=&quot;34309&quot;&gt;&lt;property id=&quot;20148&quot; value=&quot;5&quot;/&gt;&lt;property id=&quot;20300&quot; value=&quot;Slide 37 - &amp;quot;مراحل تكميل صفحه نخست&amp;quot;&quot;/&gt;&lt;property id=&quot;20307&quot; value=&quot;401&quot;/&gt;&lt;/object&gt;&lt;object type=&quot;3&quot; unique_id=&quot;34810&quot;&gt;&lt;property id=&quot;20148&quot; value=&quot;5&quot;/&gt;&lt;property id=&quot;20300&quot; value=&quot;Slide 1&quot;/&gt;&lt;property id=&quot;20307&quot; value=&quot;402&quot;/&gt;&lt;/object&gt;&lt;object type=&quot;3&quot; unique_id=&quot;34811&quot;&gt;&lt;property id=&quot;20148&quot; value=&quot;5&quot;/&gt;&lt;property id=&quot;20300&quot; value=&quot;Slide 3&quot;/&gt;&lt;property id=&quot;20307&quot; value=&quot;403&quot;/&gt;&lt;/object&gt;&lt;object type=&quot;3&quot; unique_id=&quot;34812&quot;&gt;&lt;property id=&quot;20148&quot; value=&quot;5&quot;/&gt;&lt;property id=&quot;20300&quot; value=&quot;Slide 100 - &amp;quot;ايمني زماني حاصل مي شود که بدانيم چگونه از خطر دور شويم&amp;quot;&quot;/&gt;&lt;property id=&quot;20307&quot; value=&quot;404&quot;/&gt;&lt;/object&gt;&lt;object type=&quot;3&quot; unique_id=&quot;37062&quot;&gt;&lt;property id=&quot;20148&quot; value=&quot;5&quot;/&gt;&lt;property id=&quot;20300&quot; value=&quot;Slide 36 - &amp;quot;روند کلي آماده سازي و گردش پروانه کار&amp;quot;&quot;/&gt;&lt;property id=&quot;20307&quot; value=&quot;414&quot;/&gt;&lt;/object&gt;&lt;object type=&quot;3&quot; unique_id=&quot;44890&quot;&gt;&lt;property id=&quot;20148&quot; value=&quot;5&quot;/&gt;&lt;property id=&quot;20300&quot; value=&quot;Slide 6&quot;/&gt;&lt;property id=&quot;20307&quot; value=&quot;438&quot;/&gt;&lt;/object&gt;&lt;object type=&quot;3&quot; unique_id=&quot;44891&quot;&gt;&lt;property id=&quot;20148&quot; value=&quot;5&quot;/&gt;&lt;property id=&quot;20300&quot; value=&quot;Slide 7&quot;/&gt;&lt;property id=&quot;20307&quot; value=&quot;439&quot;/&gt;&lt;/object&gt;&lt;object type=&quot;3&quot; unique_id=&quot;44892&quot;&gt;&lt;property id=&quot;20148&quot; value=&quot;5&quot;/&gt;&lt;property id=&quot;20300&quot; value=&quot;Slide 8&quot;/&gt;&lt;property id=&quot;20307&quot; value=&quot;440&quot;/&gt;&lt;/object&gt;&lt;object type=&quot;3&quot; unique_id=&quot;44893&quot;&gt;&lt;property id=&quot;20148&quot; value=&quot;5&quot;/&gt;&lt;property id=&quot;20300&quot; value=&quot;Slide 9&quot;/&gt;&lt;property id=&quot;20307&quot; value=&quot;441&quot;/&gt;&lt;/object&gt;&lt;object type=&quot;3&quot; unique_id=&quot;44894&quot;&gt;&lt;property id=&quot;20148&quot; value=&quot;5&quot;/&gt;&lt;property id=&quot;20300&quot; value=&quot;Slide 10&quot;/&gt;&lt;property id=&quot;20307&quot; value=&quot;442&quot;/&gt;&lt;/object&gt;&lt;object type=&quot;3&quot; unique_id=&quot;44895&quot;&gt;&lt;property id=&quot;20148&quot; value=&quot;5&quot;/&gt;&lt;property id=&quot;20300&quot; value=&quot;Slide 11&quot;/&gt;&lt;property id=&quot;20307&quot; value=&quot;443&quot;/&gt;&lt;/object&gt;&lt;object type=&quot;3&quot; unique_id=&quot;45127&quot;&gt;&lt;property id=&quot;20148&quot; value=&quot;5&quot;/&gt;&lt;property id=&quot;20300&quot; value=&quot;Slide 12&quot;/&gt;&lt;property id=&quot;20307&quot; value=&quot;444&quot;/&gt;&lt;/object&gt;&lt;object type=&quot;3&quot; unique_id=&quot;45128&quot;&gt;&lt;property id=&quot;20148&quot; value=&quot;5&quot;/&gt;&lt;property id=&quot;20300&quot; value=&quot;Slide 13&quot;/&gt;&lt;property id=&quot;20307&quot; value=&quot;445&quot;/&gt;&lt;/object&gt;&lt;object type=&quot;3&quot; unique_id=&quot;45610&quot;&gt;&lt;property id=&quot;20148&quot; value=&quot;5&quot;/&gt;&lt;property id=&quot;20300&quot; value=&quot;Slide 14&quot;/&gt;&lt;property id=&quot;20307&quot; value=&quot;447&quot;/&gt;&lt;/object&gt;&lt;object type=&quot;3&quot; unique_id=&quot;45611&quot;&gt;&lt;property id=&quot;20148&quot; value=&quot;5&quot;/&gt;&lt;property id=&quot;20300&quot; value=&quot;Slide 18&quot;/&gt;&lt;property id=&quot;20307&quot; value=&quot;449&quot;/&gt;&lt;/object&gt;&lt;object type=&quot;3&quot; unique_id=&quot;45612&quot;&gt;&lt;property id=&quot;20148&quot; value=&quot;5&quot;/&gt;&lt;property id=&quot;20300&quot; value=&quot;Slide 15 - &amp;quot;شش نوع پروانه تكميلي مورد استفاده عبارتند از :&amp;quot;&quot;/&gt;&lt;property id=&quot;20307&quot; value=&quot;448&quot;/&gt;&lt;/object&gt;&lt;object type=&quot;3&quot; unique_id=&quot;46008&quot;&gt;&lt;property id=&quot;20148&quot; value=&quot;5&quot;/&gt;&lt;property id=&quot;20300&quot; value=&quot;Slide 19&quot;/&gt;&lt;property id=&quot;20307&quot; value=&quot;450&quot;/&gt;&lt;/object&gt;&lt;object type=&quot;3&quot; unique_id=&quot;46009&quot;&gt;&lt;property id=&quot;20148&quot; value=&quot;5&quot;/&gt;&lt;property id=&quot;20300&quot; value=&quot;Slide 20&quot;/&gt;&lt;property id=&quot;20307&quot; value=&quot;451&quot;/&gt;&lt;/object&gt;&lt;object type=&quot;3&quot; unique_id=&quot;46010&quot;&gt;&lt;property id=&quot;20148&quot; value=&quot;5&quot;/&gt;&lt;property id=&quot;20300&quot; value=&quot;Slide 21&quot;/&gt;&lt;property id=&quot;20307&quot; value=&quot;452&quot;/&gt;&lt;/object&gt;&lt;object type=&quot;3&quot; unique_id=&quot;46497&quot;&gt;&lt;property id=&quot;20148&quot; value=&quot;5&quot;/&gt;&lt;property id=&quot;20300&quot; value=&quot;Slide 23 - &amp;quot;مسئوليتهاي رئيس واحد ( INSTALLATION AUTHORITY)&amp;quot;&quot;/&gt;&lt;property id=&quot;20307&quot; value=&quot;453&quot;/&gt;&lt;/object&gt;&lt;object type=&quot;3&quot; unique_id=&quot;46498&quot;&gt;&lt;property id=&quot;20148&quot; value=&quot;5&quot;/&gt;&lt;property id=&quot;20300&quot; value=&quot;Slide 25 - &amp;quot;مسئوليتهاي سرپرست انجام کار  ( TASK  PERFORMER )&amp;quot;&quot;/&gt;&lt;property id=&quot;20307&quot; value=&quot;454&quot;/&gt;&lt;/object&gt;&lt;object type=&quot;3&quot; unique_id=&quot;46748&quot;&gt;&lt;property id=&quot;20148&quot; value=&quot;5&quot;/&gt;&lt;property id=&quot;20300&quot; value=&quot;Slide 30 - &amp;quot;مسئوليتهاي نوبت كار ارشد واحد (PLANT SENIOR OPERATOR)&amp;quot;&quot;/&gt;&lt;property id=&quot;20307&quot; value=&quot;455&quot;/&gt;&lt;/object&gt;&lt;object type=&quot;3&quot; unique_id=&quot;47085&quot;&gt;&lt;property id=&quot;20148&quot; value=&quot;5&quot;/&gt;&lt;property id=&quot;20300&quot; value=&quot;Slide 31 - &amp;quot;مسئوليتها و اختيارات كارشناس  ايمني  (SAFETY AUTHORITY )&amp;quot;&quot;/&gt;&lt;property id=&quot;20307&quot; value=&quot;456&quot;/&gt;&lt;/object&gt;&lt;object type=&quot;3&quot; unique_id=&quot;47086&quot;&gt;&lt;property id=&quot;20148&quot; value=&quot;5&quot;/&gt;&lt;property id=&quot;20300&quot; value=&quot;Slide 32 - &amp;quot;در حين بازرسي از محل انجام كار  در صورت مشاهده هر گونه انحراف از اين دستور العمل و ساير دستورالعملها و مقررات HSE &quot;/&gt;&lt;property id=&quot;20307&quot; value=&quot;457&quot;/&gt;&lt;/object&gt;&lt;object type=&quot;3&quot; unique_id=&quot;47345&quot;&gt;&lt;property id=&quot;20148&quot; value=&quot;5&quot;/&gt;&lt;property id=&quot;20300&quot; value=&quot;Slide 33 - &amp;quot;مسئوليتهاي مسئول تست هاي گاز ( Authorized Gas Tester) &amp;quot;&quot;/&gt;&lt;property id=&quot;20307&quot; value=&quot;458&quot;/&gt;&lt;/object&gt;&lt;object type=&quot;3&quot; unique_id=&quot;47607&quot;&gt;&lt;property id=&quot;20148&quot; value=&quot;5&quot;/&gt;&lt;property id=&quot;20300&quot; value=&quot;Slide 34 - &amp;quot;مشخصات پروانه انجام كار&amp;quot;&quot;/&gt;&lt;property id=&quot;20307&quot; value=&quot;459&quot;/&gt;&lt;/object&gt;&lt;object type=&quot;3&quot; unique_id=&quot;47872&quot;&gt;&lt;property id=&quot;20148&quot; value=&quot;5&quot;/&gt;&lt;property id=&quot;20300&quot; value=&quot;Slide 38 - &amp;quot;قسمت مربوط به شماره گذاري پروانه&amp;quot;&quot;/&gt;&lt;property id=&quot;20307&quot; value=&quot;460&quot;/&gt;&lt;/object&gt;&lt;object type=&quot;3&quot; unique_id=&quot;48073&quot;&gt;&lt;property id=&quot;20148&quot; value=&quot;5&quot;/&gt;&lt;property id=&quot;20300&quot; value=&quot;Slide 39 - &amp;quot;بخش مربوط به تقاضا و درخواست&amp;quot;&quot;/&gt;&lt;property id=&quot;20307&quot; value=&quot;461&quot;/&gt;&lt;/object&gt;&lt;object type=&quot;3&quot; unique_id=&quot;48264&quot;&gt;&lt;property id=&quot;20148&quot; value=&quot;5&quot;/&gt;&lt;property id=&quot;20300&quot; value=&quot;Slide 42 - &amp;quot;تبصره الزامي &amp;quot;&quot;/&gt;&lt;property id=&quot;20307&quot; value=&quot;462&quot;/&gt;&lt;/object&gt;&lt;object type=&quot;3&quot; unique_id=&quot;48265&quot;&gt;&lt;property id=&quot;20148&quot; value=&quot;5&quot;/&gt;&lt;property id=&quot;20300&quot; value=&quot;Slide 43 - &amp;quot;پروانه هاي كار فرعي (Sub-Permit) &amp;quot;&quot;/&gt;&lt;property id=&quot;20307&quot; value=&quot;463&quot;/&gt;&lt;/object&gt;&lt;object type=&quot;3&quot; unique_id=&quot;48266&quot;&gt;&lt;property id=&quot;20148&quot; value=&quot;5&quot;/&gt;&lt;property id=&quot;20300&quot; value=&quot;Slide 44 - &amp;quot;تبصره الزامي &amp;quot;&quot;/&gt;&lt;property id=&quot;20307&quot; value=&quot;464&quot;/&gt;&lt;/object&gt;&lt;object type=&quot;3&quot; unique_id=&quot;48472&quot;&gt;&lt;property id=&quot;20148&quot; value=&quot;5&quot;/&gt;&lt;property id=&quot;20300&quot; value=&quot;Slide 45 - &amp;quot;آماده سازي پروانه كار&amp;quot;&quot;/&gt;&lt;property id=&quot;20307&quot; value=&quot;465&quot;/&gt;&lt;/object&gt;&lt;object type=&quot;3&quot; unique_id=&quot;48473&quot;&gt;&lt;property id=&quot;20148&quot; value=&quot;5&quot;/&gt;&lt;property id=&quot;20300&quot; value=&quot;Slide 51 - &amp;quot;آماده سازي پروانه كار&amp;quot;&quot;/&gt;&lt;property id=&quot;20307&quot; value=&quot;466&quot;/&gt;&lt;/object&gt;&lt;object type=&quot;3&quot; unique_id=&quot;48474&quot;&gt;&lt;property id=&quot;20148&quot; value=&quot;5&quot;/&gt;&lt;property id=&quot;20300&quot; value=&quot;Slide 58 - &amp;quot;آماده سازي پروانه كار&amp;quot;&quot;/&gt;&lt;property id=&quot;20307&quot; value=&quot;467&quot;/&gt;&lt;/object&gt;&lt;object type=&quot;3&quot; unique_id=&quot;48651&quot;&gt;&lt;property id=&quot;20148&quot; value=&quot;5&quot;/&gt;&lt;property id=&quot;20300&quot; value=&quot;Slide 46 - &amp;quot;آماده سازي - ابزار&amp;quot;&quot;/&gt;&lt;property id=&quot;20307&quot; value=&quot;468&quot;/&gt;&lt;/object&gt;&lt;object type=&quot;3&quot; unique_id=&quot;48652&quot;&gt;&lt;property id=&quot;20148&quot; value=&quot;5&quot;/&gt;&lt;property id=&quot;20300&quot; value=&quot;Slide 47 - &amp;quot;آماده سازي - ابزار&amp;quot;&quot;/&gt;&lt;property id=&quot;20307&quot; value=&quot;469&quot;/&gt;&lt;/object&gt;&lt;object type=&quot;3&quot; unique_id=&quot;48791&quot;&gt;&lt;property id=&quot;20148&quot; value=&quot;5&quot;/&gt;&lt;property id=&quot;20300&quot; value=&quot;Slide 48 - &amp;quot;آماده سازي - ابزار&amp;quot;&quot;/&gt;&lt;property id=&quot;20307&quot; value=&quot;470&quot;/&gt;&lt;/object&gt;&lt;object type=&quot;3&quot; unique_id=&quot;48980&quot;&gt;&lt;property id=&quot;20148&quot; value=&quot;5&quot;/&gt;&lt;property id=&quot;20300&quot; value=&quot;Slide 49 - &amp;quot;آماده سازي پروانه كار&amp;quot;&quot;/&gt;&lt;property id=&quot;20307&quot; value=&quot;472&quot;/&gt;&lt;/object&gt;&lt;object type=&quot;3&quot; unique_id=&quot;48981&quot;&gt;&lt;property id=&quot;20148&quot; value=&quot;5&quot;/&gt;&lt;property id=&quot;20300&quot; value=&quot;Slide 50 - &amp;quot;شناسايي موارد خطرناك&amp;quot;&quot;/&gt;&lt;property id=&quot;20307&quot; value=&quot;471&quot;/&gt;&lt;/object&gt;&lt;object type=&quot;3&quot; unique_id=&quot;49178&quot;&gt;&lt;property id=&quot;20148&quot; value=&quot;5&quot;/&gt;&lt;property id=&quot;20300&quot; value=&quot;Slide 52 - &amp;quot;اقدامات پيشگيرانه&amp;quot;&quot;/&gt;&lt;property id=&quot;20307&quot; value=&quot;473&quot;/&gt;&lt;/object&gt;&lt;object type=&quot;3&quot; unique_id=&quot;49179&quot;&gt;&lt;property id=&quot;20148&quot; value=&quot;5&quot;/&gt;&lt;property id=&quot;20300&quot; value=&quot;Slide 59 - &amp;quot;پروانه هاي تكميلي مورد نياز&amp;quot;&quot;/&gt;&lt;property id=&quot;20307&quot; value=&quot;474&quot;/&gt;&lt;/object&gt;&lt;object type=&quot;3&quot; unique_id=&quot;49333&quot;&gt;&lt;property id=&quot;20148&quot; value=&quot;5&quot;/&gt;&lt;property id=&quot;20300&quot; value=&quot;Slide 60 - &amp;quot;صادر كننده مجاز&amp;quot;&quot;/&gt;&lt;property id=&quot;20307&quot; value=&quot;475&quot;/&gt;&lt;/object&gt;&lt;object type=&quot;3&quot; unique_id=&quot;49542&quot;&gt;&lt;property id=&quot;20148&quot; value=&quot;5&quot;/&gt;&lt;property id=&quot;20300&quot; value=&quot;Slide 61 - &amp;quot;تائيد پروانه(صفحه دوم پروانه اصلي)&amp;quot;&quot;/&gt;&lt;property id=&quot;20307&quot; value=&quot;476&quot;/&gt;&lt;/object&gt;&lt;object type=&quot;3&quot; unique_id=&quot;49543&quot;&gt;&lt;property id=&quot;20148&quot; value=&quot;5&quot;/&gt;&lt;property id=&quot;20300&quot; value=&quot;Slide 66 - &amp;quot;تأييد وضعيت موجود&amp;quot;&quot;/&gt;&lt;property id=&quot;20307&quot; value=&quot;477&quot;/&gt;&lt;/object&gt;&lt;object type=&quot;3&quot; unique_id=&quot;50130&quot;&gt;&lt;property id=&quot;20148&quot; value=&quot;5&quot;/&gt;&lt;property id=&quot;20300&quot; value=&quot;Slide 67 - &amp;quot;وضعيت تجهيزات مورد نياز&amp;quot;&quot;/&gt;&lt;property id=&quot;20307&quot; value=&quot;478&quot;/&gt;&lt;/object&gt;&lt;object type=&quot;3&quot; unique_id=&quot;50131&quot;&gt;&lt;property id=&quot;20148&quot; value=&quot;5&quot;/&gt;&lt;property id=&quot;20300&quot; value=&quot;Slide 68 - &amp;quot;وضعيت تجهيزات مورد نياز&amp;quot;&quot;/&gt;&lt;property id=&quot;20307&quot; value=&quot;479&quot;/&gt;&lt;/object&gt;&lt;object type=&quot;3&quot; unique_id=&quot;50132&quot;&gt;&lt;property id=&quot;20148&quot; value=&quot;5&quot;/&gt;&lt;property id=&quot;20300&quot; value=&quot;Slide 69 - &amp;quot;وضعيت تجهيزات مورد نياز&amp;quot;&quot;/&gt;&lt;property id=&quot;20307&quot; value=&quot;480&quot;/&gt;&lt;/object&gt;&lt;object type=&quot;3&quot; unique_id=&quot;50134&quot;&gt;&lt;property id=&quot;20148&quot; value=&quot;5&quot;/&gt;&lt;property id=&quot;20300&quot; value=&quot;Slide 70 - &amp;quot;نيازهاي مرتبط با سيستم‌هاي Fire &amp;amp; Gas , ESD &amp;quot;&quot;/&gt;&lt;property id=&quot;20307&quot; value=&quot;482&quot;/&gt;&lt;/object&gt;&lt;object type=&quot;3&quot; unique_id=&quot;50193&quot;&gt;&lt;property id=&quot;20148&quot; value=&quot;5&quot;/&gt;&lt;property id=&quot;20300&quot; value=&quot;Slide 76 - &amp;quot;آزمايشهاي مربوط به گاز&amp;quot;&quot;/&gt;&lt;property id=&quot;20307&quot; value=&quot;483&quot;/&gt;&lt;/object&gt;&lt;object type=&quot;3&quot; unique_id=&quot;50430&quot;&gt;&lt;property id=&quot;20148&quot; value=&quot;5&quot;/&gt;&lt;property id=&quot;20300&quot; value=&quot;Slide 77 - &amp;quot;بخش تاييديه و امضاء&amp;quot;&quot;/&gt;&lt;property id=&quot;20307&quot; value=&quot;484&quot;/&gt;&lt;/object&gt;&lt;object type=&quot;3&quot; unique_id=&quot;50791&quot;&gt;&lt;property id=&quot;20148&quot; value=&quot;5&quot;/&gt;&lt;property id=&quot;20300&quot; value=&quot;Slide 78 - &amp;quot;تائيد اعتبار پروانه در سايت&amp;quot;&quot;/&gt;&lt;property id=&quot;20307&quot; value=&quot;485&quot;/&gt;&lt;/object&gt;&lt;object type=&quot;3&quot; unique_id=&quot;50792&quot;&gt;&lt;property id=&quot;20148&quot; value=&quot;5&quot;/&gt;&lt;property id=&quot;20300&quot; value=&quot;Slide 82 - &amp;quot;تائيد اعتبار پروانه در سايت&amp;quot;&quot;/&gt;&lt;property id=&quot;20307&quot; value=&quot;486&quot;/&gt;&lt;/object&gt;&lt;object type=&quot;3&quot; unique_id=&quot;50793&quot;&gt;&lt;property id=&quot;20148&quot; value=&quot;5&quot;/&gt;&lt;property id=&quot;20300&quot; value=&quot;Slide 83 - &amp;quot;تائيد اعتبار پروانه در سايت&amp;quot;&quot;/&gt;&lt;property id=&quot;20307&quot; value=&quot;487&quot;/&gt;&lt;/object&gt;&lt;object type=&quot;3&quot; unique_id=&quot;50794&quot;&gt;&lt;property id=&quot;20148&quot; value=&quot;5&quot;/&gt;&lt;property id=&quot;20300&quot; value=&quot;Slide 86 - &amp;quot;خاتمه پروانه (صفحه دوم پروانه اصلي)&amp;quot;&quot;/&gt;&lt;property id=&quot;20307&quot; value=&quot;488&quot;/&gt;&lt;/object&gt;&lt;object type=&quot;3&quot; unique_id=&quot;51048&quot;&gt;&lt;property id=&quot;20148&quot; value=&quot;5&quot;/&gt;&lt;property id=&quot;20300&quot; value=&quot;Slide 87 - &amp;quot;خاتمه پروانه كار &amp;quot;&quot;/&gt;&lt;property id=&quot;20307&quot; value=&quot;489&quot;/&gt;&lt;/object&gt;&lt;object type=&quot;3&quot; unique_id=&quot;51049&quot;&gt;&lt;property id=&quot;20148&quot; value=&quot;5&quot;/&gt;&lt;property id=&quot;20300&quot; value=&quot;Slide 88 - &amp;quot;خاتمه پروانه كار &amp;quot;&quot;/&gt;&lt;property id=&quot;20307&quot; value=&quot;490&quot;/&gt;&lt;/object&gt;&lt;object type=&quot;3&quot; unique_id=&quot;51570&quot;&gt;&lt;property id=&quot;20148&quot; value=&quot;5&quot;/&gt;&lt;property id=&quot;20300&quot; value=&quot;Slide 89 - &amp;quot;خاتمه پروانه كار&amp;quot;&quot;/&gt;&lt;property id=&quot;20307&quot; value=&quot;491&quot;/&gt;&lt;/object&gt;&lt;object type=&quot;3&quot; unique_id=&quot;51571&quot;&gt;&lt;property id=&quot;20148&quot; value=&quot;5&quot;/&gt;&lt;property id=&quot;20300&quot; value=&quot;Slide 90 - &amp;quot;خاتمه پروانه كار &amp;quot;&quot;/&gt;&lt;property id=&quot;20307&quot; value=&quot;492&quot;/&gt;&lt;/object&gt;&lt;object type=&quot;3&quot; unique_id=&quot;51572&quot;&gt;&lt;property id=&quot;20148&quot; value=&quot;5&quot;/&gt;&lt;property id=&quot;20300&quot; value=&quot;Slide 91 - &amp;quot;خاتمه پروانه كار- حالت تعليق &amp;quot;&quot;/&gt;&lt;property id=&quot;20307&quot; value=&quot;493&quot;/&gt;&lt;/object&gt;&lt;object type=&quot;3&quot; unique_id=&quot;51573&quot;&gt;&lt;property id=&quot;20148&quot; value=&quot;5&quot;/&gt;&lt;property id=&quot;20300&quot; value=&quot;Slide 92 - &amp;quot;خاتمه پروانه كار- حالت تعليق (ادامه) &amp;quot;&quot;/&gt;&lt;property id=&quot;20307&quot; value=&quot;494&quot;/&gt;&lt;/object&gt;&lt;object type=&quot;3&quot; unique_id=&quot;51574&quot;&gt;&lt;property id=&quot;20148&quot; value=&quot;5&quot;/&gt;&lt;property id=&quot;20300&quot; value=&quot;Slide 93 - &amp;quot;خاتمه پروانه كار- حالت تعليق (ادامه) &amp;quot;&quot;/&gt;&lt;property id=&quot;20307&quot; value=&quot;495&quot;/&gt;&lt;/object&gt;&lt;object type=&quot;3&quot; unique_id=&quot;51575&quot;&gt;&lt;property id=&quot;20148&quot; value=&quot;5&quot;/&gt;&lt;property id=&quot;20300&quot; value=&quot;Slide 94 - &amp;quot;خاتمه پروانه كار&amp;quot;&quot;/&gt;&lt;property id=&quot;20307&quot; value=&quot;496&quot;/&gt;&lt;/object&gt;&lt;object type=&quot;3&quot; unique_id=&quot;51931&quot;&gt;&lt;property id=&quot;20148&quot; value=&quot;5&quot;/&gt;&lt;property id=&quot;20300&quot; value=&quot;Slide 35 - &amp;quot;خطاهاي مرتبط با پرميت در پالايشگاه دوم (2007-2011)&amp;quot;&quot;/&gt;&lt;property id=&quot;20307&quot; value=&quot;497&quot;/&gt;&lt;/object&gt;&lt;object type=&quot;3&quot; unique_id=&quot;52506&quot;&gt;&lt;property id=&quot;20148&quot; value=&quot;5&quot;/&gt;&lt;property id=&quot;20300&quot; value=&quot;Slide 84 - &amp;quot;بررسي انومالي هاي مربوط به اعتبار پروانه در سايت&amp;quot;&quot;/&gt;&lt;property id=&quot;20307&quot; value=&quot;499&quot;/&gt;&lt;/object&gt;&lt;object type=&quot;3&quot; unique_id=&quot;52507&quot;&gt;&lt;property id=&quot;20148&quot; value=&quot;5&quot;/&gt;&lt;property id=&quot;20300&quot; value=&quot;Slide 85 - &amp;quot;بررسي انومالي هاي مربوط به اعتبار پروانه در سايت&amp;quot;&quot;/&gt;&lt;property id=&quot;20307&quot; value=&quot;500&quot;/&gt;&lt;/object&gt;&lt;object type=&quot;3&quot; unique_id=&quot;52728&quot;&gt;&lt;property id=&quot;20148&quot; value=&quot;5&quot;/&gt;&lt;property id=&quot;20300&quot; value=&quot;Slide 40 - &amp;quot;بررسي انومالي هاي مربوط به شرح كار و شماره تجهيزات&amp;quot;&quot;/&gt;&lt;property id=&quot;20307&quot; value=&quot;501&quot;/&gt;&lt;/object&gt;&lt;object type=&quot;3&quot; unique_id=&quot;53099&quot;&gt;&lt;property id=&quot;20148&quot; value=&quot;5&quot;/&gt;&lt;property id=&quot;20300&quot; value=&quot;Slide 41 - &amp;quot;بررسي انومالي هاي مربوط به شرح كار و شماره تجهيزات&amp;quot;&quot;/&gt;&lt;property id=&quot;20307&quot; value=&quot;502&quot;/&gt;&lt;/object&gt;&lt;object type=&quot;3&quot; unique_id=&quot;53475&quot;&gt;&lt;property id=&quot;20148&quot; value=&quot;5&quot;/&gt;&lt;property id=&quot;20300&quot; value=&quot;Slide 95 - &amp;quot;بررسي انومالي هاي مربوط به نقض مقررات خاتمه پروانه كار&amp;quot;&quot;/&gt;&lt;property id=&quot;20307&quot; value=&quot;504&quot;/&gt;&lt;/object&gt;&lt;object type=&quot;3&quot; unique_id=&quot;53476&quot;&gt;&lt;property id=&quot;20148&quot; value=&quot;5&quot;/&gt;&lt;property id=&quot;20300&quot; value=&quot;Slide 96 - &amp;quot;بررسي انومالي هاي مربوط به نقض مقررات خاتمه پروانه كار&amp;quot;&quot;/&gt;&lt;property id=&quot;20307&quot; value=&quot;505&quot;/&gt;&lt;/object&gt;&lt;object type=&quot;3&quot; unique_id=&quot;53785&quot;&gt;&lt;property id=&quot;20148&quot; value=&quot;5&quot;/&gt;&lt;property id=&quot;20300&quot; value=&quot;Slide 97 - &amp;quot;قوانين كلي در مورد سيستم پروانه کار&amp;quot;&quot;/&gt;&lt;property id=&quot;20307&quot; value=&quot;506&quot;/&gt;&lt;/object&gt;&lt;object type=&quot;3&quot; unique_id=&quot;53786&quot;&gt;&lt;property id=&quot;20148&quot; value=&quot;5&quot;/&gt;&lt;property id=&quot;20300&quot; value=&quot;Slide 98 - &amp;quot;بررسي انومالي هاي مربوط به خط خوردگي پروانه كار&amp;quot;&quot;/&gt;&lt;property id=&quot;20307&quot; value=&quot;507&quot;/&gt;&lt;/object&gt;&lt;object type=&quot;3&quot; unique_id=&quot;54024&quot;&gt;&lt;property id=&quot;20148&quot; value=&quot;5&quot;/&gt;&lt;property id=&quot;20300&quot; value=&quot;Slide 71 - &amp;quot;بررسي انومالي هاي مربوط به عدم جداسازي تجهيزات&amp;quot;&quot;/&gt;&lt;property id=&quot;20307&quot; value=&quot;508&quot;/&gt;&lt;/object&gt;&lt;object type=&quot;3&quot; unique_id=&quot;54666&quot;&gt;&lt;property id=&quot;20148&quot; value=&quot;5&quot;/&gt;&lt;property id=&quot;20300&quot; value=&quot;Slide 53 - &amp;quot;بررسي حادثه&amp;quot;&quot;/&gt;&lt;property id=&quot;20307&quot; value=&quot;510&quot;/&gt;&lt;/object&gt;&lt;object type=&quot;3&quot; unique_id=&quot;54667&quot;&gt;&lt;property id=&quot;20148&quot; value=&quot;5&quot;/&gt;&lt;property id=&quot;20300&quot; value=&quot;Slide 54&quot;/&gt;&lt;property id=&quot;20307&quot; value=&quot;511&quot;/&gt;&lt;/object&gt;&lt;object type=&quot;3&quot; unique_id=&quot;54668&quot;&gt;&lt;property id=&quot;20148&quot; value=&quot;5&quot;/&gt;&lt;property id=&quot;20300&quot; value=&quot;Slide 55 - &amp;quot;خطاهاي رخ داده مرتبط با پروانه كار:&amp;quot;&quot;/&gt;&lt;property id=&quot;20307&quot; value=&quot;512&quot;/&gt;&lt;/object&gt;&lt;object type=&quot;3&quot; unique_id=&quot;54669&quot;&gt;&lt;property id=&quot;20148&quot; value=&quot;5&quot;/&gt;&lt;property id=&quot;20300&quot; value=&quot;Slide 56 - &amp;quot;خطاهاي رخ داده مرتبط با پروانه كار:&amp;quot;&quot;/&gt;&lt;property id=&quot;20307&quot; value=&quot;513&quot;/&gt;&lt;/object&gt;&lt;object type=&quot;3&quot; unique_id=&quot;54670&quot;&gt;&lt;property id=&quot;20148&quot; value=&quot;5&quot;/&gt;&lt;property id=&quot;20300&quot; value=&quot;Slide 57 - &amp;quot;پيامد حادثه: بدون صدمات انساني&amp;quot;&quot;/&gt;&lt;property id=&quot;20307&quot; value=&quot;514&quot;/&gt;&lt;/object&gt;&lt;object type=&quot;3&quot; unique_id=&quot;55351&quot;&gt;&lt;property id=&quot;20148&quot; value=&quot;5&quot;/&gt;&lt;property id=&quot;20300&quot; value=&quot;Slide 62 - &amp;quot;بررسي حادثه&amp;quot;&quot;/&gt;&lt;property id=&quot;20307&quot; value=&quot;515&quot;/&gt;&lt;/object&gt;&lt;object type=&quot;3&quot; unique_id=&quot;55352&quot;&gt;&lt;property id=&quot;20148&quot; value=&quot;5&quot;/&gt;&lt;property id=&quot;20300&quot; value=&quot;Slide 63&quot;/&gt;&lt;property id=&quot;20307&quot; value=&quot;516&quot;/&gt;&lt;/object&gt;&lt;object type=&quot;3&quot; unique_id=&quot;55353&quot;&gt;&lt;property id=&quot;20148&quot; value=&quot;5&quot;/&gt;&lt;property id=&quot;20300&quot; value=&quot;Slide 64 - &amp;quot;خطاهاي رخ داده مرتبط با پروانه كار:&amp;quot;&quot;/&gt;&lt;property id=&quot;20307&quot; value=&quot;517&quot;/&gt;&lt;/object&gt;&lt;object type=&quot;3&quot; unique_id=&quot;55794&quot;&gt;&lt;property id=&quot;20148&quot; value=&quot;5&quot;/&gt;&lt;property id=&quot;20300&quot; value=&quot;Slide 65&quot;/&gt;&lt;property id=&quot;20307&quot; value=&quot;519&quot;/&gt;&lt;/object&gt;&lt;object type=&quot;3&quot; unique_id=&quot;56596&quot;&gt;&lt;property id=&quot;20148&quot; value=&quot;5&quot;/&gt;&lt;property id=&quot;20300&quot; value=&quot;Slide 79 - &amp;quot;بررسي حادثه&amp;quot;&quot;/&gt;&lt;property id=&quot;20307&quot; value=&quot;520&quot;/&gt;&lt;/object&gt;&lt;object type=&quot;3&quot; unique_id=&quot;56597&quot;&gt;&lt;property id=&quot;20148&quot; value=&quot;5&quot;/&gt;&lt;property id=&quot;20300&quot; value=&quot;Slide 80 - &amp;quot;خطاهاي رخ داده مرتبط با پروانه كار:&amp;quot;&quot;/&gt;&lt;property id=&quot;20307&quot; value=&quot;521&quot;/&gt;&lt;/object&gt;&lt;object type=&quot;3&quot; unique_id=&quot;56598&quot;&gt;&lt;property id=&quot;20148&quot; value=&quot;5&quot;/&gt;&lt;property id=&quot;20300&quot; value=&quot;Slide 81 - &amp;quot;خطاهاي رخ داده مرتبط با پروانه كار:&amp;quot;&quot;/&gt;&lt;property id=&quot;20307&quot; value=&quot;522&quot;/&gt;&lt;/object&gt;&lt;object type=&quot;3&quot; unique_id=&quot;57335&quot;&gt;&lt;property id=&quot;20148&quot; value=&quot;5&quot;/&gt;&lt;property id=&quot;20300&quot; value=&quot;Slide 26 - &amp;quot;بررسي حادثه&amp;quot;&quot;/&gt;&lt;property id=&quot;20307&quot; value=&quot;523&quot;/&gt;&lt;/object&gt;&lt;object type=&quot;3&quot; unique_id=&quot;57336&quot;&gt;&lt;property id=&quot;20148&quot; value=&quot;5&quot;/&gt;&lt;property id=&quot;20300&quot; value=&quot;Slide 27&quot;/&gt;&lt;property id=&quot;20307&quot; value=&quot;525&quot;/&gt;&lt;/object&gt;&lt;object type=&quot;3&quot; unique_id=&quot;57337&quot;&gt;&lt;property id=&quot;20148&quot; value=&quot;5&quot;/&gt;&lt;property id=&quot;20300&quot; value=&quot;Slide 28 - &amp;quot;خطاهاي رخ داده مرتبط با پروانه كار:&amp;quot;&quot;/&gt;&lt;property id=&quot;20307&quot; value=&quot;524&quot;/&gt;&lt;/object&gt;&lt;object type=&quot;3&quot; unique_id=&quot;57338&quot;&gt;&lt;property id=&quot;20148&quot; value=&quot;5&quot;/&gt;&lt;property id=&quot;20300&quot; value=&quot;Slide 29 - &amp;quot;پيامد حادثه: استراحت پزشكي (LTA)&amp;quot;&quot;/&gt;&lt;property id=&quot;20307&quot; value=&quot;526&quot;/&gt;&lt;/object&gt;&lt;object type=&quot;3&quot; unique_id=&quot;58395&quot;&gt;&lt;property id=&quot;20148&quot; value=&quot;5&quot;/&gt;&lt;property id=&quot;20300&quot; value=&quot;Slide 72 - &amp;quot;بررسي حادثه&amp;quot;&quot;/&gt;&lt;property id=&quot;20307&quot; value=&quot;527&quot;/&gt;&lt;/object&gt;&lt;object type=&quot;3&quot; unique_id=&quot;58396&quot;&gt;&lt;property id=&quot;20148&quot; value=&quot;5&quot;/&gt;&lt;property id=&quot;20300&quot; value=&quot;Slide 73&quot;/&gt;&lt;property id=&quot;20307&quot; value=&quot;528&quot;/&gt;&lt;/object&gt;&lt;object type=&quot;3&quot; unique_id=&quot;58397&quot;&gt;&lt;property id=&quot;20148&quot; value=&quot;5&quot;/&gt;&lt;property id=&quot;20300&quot; value=&quot;Slide 74 - &amp;quot;خطاهاي رخ داده مرتبط با پروانه كار:&amp;quot;&quot;/&gt;&lt;property id=&quot;20307&quot; value=&quot;529&quot;/&gt;&lt;/object&gt;&lt;object type=&quot;3&quot; unique_id=&quot;58398&quot;&gt;&lt;property id=&quot;20148&quot; value=&quot;5&quot;/&gt;&lt;property id=&quot;20300&quot; value=&quot;Slide 75 - &amp;quot;خطاهاي رخ داده مرتبط با پروانه كار:&amp;quot;&quot;/&gt;&lt;property id=&quot;20307&quot; value=&quot;530&quot;/&gt;&lt;/object&gt;&lt;object type=&quot;3&quot; unique_id=&quot;58999&quot;&gt;&lt;property id=&quot;20148&quot; value=&quot;5&quot;/&gt;&lt;property id=&quot;20300&quot; value=&quot;Slide 16 - &amp;quot;پروانه  تكميلي &amp;quot;&quot;/&gt;&lt;property id=&quot;20307&quot; value=&quot;532&quot;/&gt;&lt;/object&gt;&lt;object type=&quot;3&quot; unique_id=&quot;59000&quot;&gt;&lt;property id=&quot;20148&quot; value=&quot;5&quot;/&gt;&lt;property id=&quot;20300&quot; value=&quot;Slide 17 - &amp;quot;پروانه  تكميلي (ادامه) &amp;quot;&quot;/&gt;&lt;property id=&quot;20307&quot; value=&quot;533&quot;/&gt;&lt;/object&gt;&lt;object type=&quot;3&quot; unique_id=&quot;59001&quot;&gt;&lt;property id=&quot;20148&quot; value=&quot;5&quot;/&gt;&lt;property id=&quot;20300&quot; value=&quot;Slide 24 - &amp;quot;مسئوليتهاي  سرپرست نوبتكاران (AREA AUTHORITY)&amp;quot;&quot;/&gt;&lt;property id=&quot;20307&quot; value=&quot;53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solidFill>
          <a:srgbClr val="FFFFCC"/>
        </a:solidFill>
        <a:ln w="38100">
          <a:solidFill>
            <a:schemeClr val="bg1">
              <a:lumMod val="75000"/>
            </a:schemeClr>
          </a:solidFill>
        </a:ln>
      </a:spPr>
      <a:bodyPr wrap="square" rtlCol="1">
        <a:spAutoFit/>
      </a:bodyPr>
      <a:lstStyle>
        <a:defPPr algn="ctr">
          <a:defRPr sz="700" b="1" dirty="0" smtClean="0">
            <a:cs typeface="Nazanin" pitchFamily="2" charset="-78"/>
          </a:defRPr>
        </a:defPPr>
      </a:lstStyle>
    </a:txDef>
  </a:objectDefaults>
  <a:extraClrSchemeLst/>
</a:theme>
</file>

<file path=ppt/theme/theme2.xml><?xml version="1.0" encoding="utf-8"?>
<a:theme xmlns:a="http://schemas.openxmlformats.org/drawingml/2006/main" name="Concours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5.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10.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ppt/theme/themeOverride1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7.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18.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19.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20.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21.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2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4.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25.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6.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9.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30.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3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3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3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5.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ppt/theme/themeOverride36.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3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9.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4.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4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2.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4.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4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ppt/theme/themeOverride46.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47.xml><?xml version="1.0" encoding="utf-8"?>
<a:themeOverride xmlns:a="http://schemas.openxmlformats.org/drawingml/2006/main">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5.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50.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53.xml><?xml version="1.0" encoding="utf-8"?>
<a:themeOverride xmlns:a="http://schemas.openxmlformats.org/drawingml/2006/main">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themeOverride>
</file>

<file path=ppt/theme/themeOverride5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5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themeOverride>
</file>

<file path=ppt/theme/themeOverride7.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8.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ppt/theme/themeOverride9.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Concourse</Template>
  <TotalTime>8357</TotalTime>
  <Words>6746</Words>
  <Application>Microsoft PowerPoint</Application>
  <PresentationFormat>On-screen Show (4:3)</PresentationFormat>
  <Paragraphs>554</Paragraphs>
  <Slides>77</Slides>
  <Notes>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77</vt:i4>
      </vt:variant>
    </vt:vector>
  </HeadingPairs>
  <TitlesOfParts>
    <vt:vector size="85" baseType="lpstr">
      <vt:lpstr>Civic</vt:lpstr>
      <vt:lpstr>Concourse</vt:lpstr>
      <vt:lpstr>Flow</vt:lpstr>
      <vt:lpstr>2_Verve</vt:lpstr>
      <vt:lpstr>Equity</vt:lpstr>
      <vt:lpstr>2_Civic</vt:lpstr>
      <vt:lpstr>Office Theme</vt:lpstr>
      <vt:lpstr>Clip</vt:lpstr>
      <vt:lpstr>Slide 1</vt:lpstr>
      <vt:lpstr>Slide 2</vt:lpstr>
      <vt:lpstr>فهرست مطالب</vt:lpstr>
      <vt:lpstr>Slide 4</vt:lpstr>
      <vt:lpstr>Slide 5</vt:lpstr>
      <vt:lpstr>Slide 6</vt:lpstr>
      <vt:lpstr>Slide 7</vt:lpstr>
      <vt:lpstr>Slide 8</vt:lpstr>
      <vt:lpstr>Slide 9</vt:lpstr>
      <vt:lpstr>Slide 10</vt:lpstr>
      <vt:lpstr>Slide 11</vt:lpstr>
      <vt:lpstr>Slide 12</vt:lpstr>
      <vt:lpstr>Slide 13</vt:lpstr>
      <vt:lpstr>شش نوع پروانه تكميلي مورد استفاده عبارتند از :</vt:lpstr>
      <vt:lpstr>پروانه  تكميلي </vt:lpstr>
      <vt:lpstr>پروانه  تكميلي (ادامه) </vt:lpstr>
      <vt:lpstr>Slide 17</vt:lpstr>
      <vt:lpstr>Slide 18</vt:lpstr>
      <vt:lpstr>Slide 19</vt:lpstr>
      <vt:lpstr>Slide 20</vt:lpstr>
      <vt:lpstr>مسئوليتهاي صادر كننده مجاز پروانه كار</vt:lpstr>
      <vt:lpstr>مسئوليتهاي رئيس واحد ( INSTALLATION AUTHORITY)</vt:lpstr>
      <vt:lpstr>مسئوليتهاي  سرپرست نوبتكاران (AREA AUTHORITY)</vt:lpstr>
      <vt:lpstr>مسئوليتهاي سرپرست انجام کار  ( TASK  PERFORMER )</vt:lpstr>
      <vt:lpstr>مسئوليتهاي نوبت كار ارشد واحد (PLANT SENIOR OPERATOR)</vt:lpstr>
      <vt:lpstr>مسئوليتها و اختيارات كارشناس  ايمني  (SAFETY AUTHORITY )</vt:lpstr>
      <vt:lpstr>در حين بازرسي از محل انجام كار  در صورت مشاهده هر گونه انحراف از اين دستور العمل و ساير دستورالعملها و مقررات HSE مي تواند نسبت به توقف ادامه كار تا بهبود شرايط وفق به الزامات اقدام نمايد.  </vt:lpstr>
      <vt:lpstr>مسئوليتهاي مسئول تست هاي گاز ( Authorized Gas Tester) </vt:lpstr>
      <vt:lpstr>مشخصات پروانه انجام كار</vt:lpstr>
      <vt:lpstr>خطاهاي مرتبط با پرميت در پالايشگاه دوم (2007-2011)</vt:lpstr>
      <vt:lpstr>روند کلي آماده سازي و گردش پروانه کار</vt:lpstr>
      <vt:lpstr>مراحل تكميل صفحه نخست</vt:lpstr>
      <vt:lpstr>قسمت مربوط به شماره گذاري پروانه</vt:lpstr>
      <vt:lpstr>بخش مربوط به تقاضا و درخواست</vt:lpstr>
      <vt:lpstr>تبصره الزامي </vt:lpstr>
      <vt:lpstr>پروانه هاي كار فرعي (Sub-Permit) </vt:lpstr>
      <vt:lpstr>تبصره الزامي </vt:lpstr>
      <vt:lpstr>آماده سازي پروانه كار</vt:lpstr>
      <vt:lpstr>آماده سازي - ابزار</vt:lpstr>
      <vt:lpstr>آماده سازي - ابزار</vt:lpstr>
      <vt:lpstr>آماده سازي - ابزار</vt:lpstr>
      <vt:lpstr>آماده سازي پروانه كار</vt:lpstr>
      <vt:lpstr>شناسايي موارد خطرناك</vt:lpstr>
      <vt:lpstr>آماده سازي پروانه كار</vt:lpstr>
      <vt:lpstr>اقدامات پيشگيرانه</vt:lpstr>
      <vt:lpstr>بررسي حادثه</vt:lpstr>
      <vt:lpstr>Slide 47</vt:lpstr>
      <vt:lpstr>خطاهاي رخ داده مرتبط با پروانه كار:</vt:lpstr>
      <vt:lpstr>خطاهاي رخ داده مرتبط با پروانه كار:</vt:lpstr>
      <vt:lpstr>پيامد حادثه: بدون صدمات انساني</vt:lpstr>
      <vt:lpstr>آماده سازي پروانه كار</vt:lpstr>
      <vt:lpstr>پروانه هاي تكميلي مورد نياز</vt:lpstr>
      <vt:lpstr>صادر كننده مجاز</vt:lpstr>
      <vt:lpstr>تائيد پروانه(صفحه دوم پروانه اصلي)</vt:lpstr>
      <vt:lpstr>تأييد وضعيت موجود</vt:lpstr>
      <vt:lpstr>وضعيت تجهيزات مورد نياز</vt:lpstr>
      <vt:lpstr>وضعيت تجهيزات مورد نياز</vt:lpstr>
      <vt:lpstr>وضعيت تجهيزات مورد نياز</vt:lpstr>
      <vt:lpstr>نيازهاي مرتبط با سيستم‌هاي Fire &amp; Gas , ESD </vt:lpstr>
      <vt:lpstr>آزمايشهاي مربوط به گاز</vt:lpstr>
      <vt:lpstr>بخش تاييديه و امضاء</vt:lpstr>
      <vt:lpstr>تائيد اعتبار پروانه در سايت</vt:lpstr>
      <vt:lpstr>تائيد اعتبار پروانه در سايت</vt:lpstr>
      <vt:lpstr>تائيد اعتبار پروانه در سايت</vt:lpstr>
      <vt:lpstr>بررسي انومالي هاي مربوط به اعتبار پروانه در سايت</vt:lpstr>
      <vt:lpstr>بررسي انومالي هاي مربوط به اعتبار پروانه در سايت</vt:lpstr>
      <vt:lpstr>خاتمه پروانه (صفحه دوم پروانه اصلي)</vt:lpstr>
      <vt:lpstr>خاتمه پروانه كار </vt:lpstr>
      <vt:lpstr>خاتمه پروانه كار </vt:lpstr>
      <vt:lpstr>خاتمه پروانه كار</vt:lpstr>
      <vt:lpstr>خاتمه پروانه كار </vt:lpstr>
      <vt:lpstr>خاتمه پروانه كار- حالت تعليق </vt:lpstr>
      <vt:lpstr>خاتمه پروانه كار- حالت تعليق (ادامه) </vt:lpstr>
      <vt:lpstr>خاتمه پروانه كار- حالت تعليق (ادامه) </vt:lpstr>
      <vt:lpstr>خاتمه پروانه كار</vt:lpstr>
      <vt:lpstr>قوانين كلي در مورد سيستم پروانه کار</vt:lpstr>
      <vt:lpstr>ايمني زماني حاصل مي شود که بدانيم چگونه از خطر دور شويم</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kazemi_s</cp:lastModifiedBy>
  <cp:revision>719</cp:revision>
  <cp:lastPrinted>1601-01-01T00:00:00Z</cp:lastPrinted>
  <dcterms:created xsi:type="dcterms:W3CDTF">1601-01-01T00:00:00Z</dcterms:created>
  <dcterms:modified xsi:type="dcterms:W3CDTF">2013-04-23T07:42:07Z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