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76" r:id="rId1"/>
  </p:sldMasterIdLst>
  <p:sldIdLst>
    <p:sldId id="258" r:id="rId2"/>
    <p:sldId id="267" r:id="rId3"/>
    <p:sldId id="257" r:id="rId4"/>
    <p:sldId id="263" r:id="rId5"/>
    <p:sldId id="264" r:id="rId6"/>
    <p:sldId id="259" r:id="rId7"/>
    <p:sldId id="268" r:id="rId8"/>
    <p:sldId id="260" r:id="rId9"/>
    <p:sldId id="265" r:id="rId10"/>
    <p:sldId id="280" r:id="rId11"/>
    <p:sldId id="261" r:id="rId12"/>
    <p:sldId id="270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1" r:id="rId24"/>
  </p:sldIdLst>
  <p:sldSz cx="9144000" cy="6858000" type="screen4x3"/>
  <p:notesSz cx="6788150" cy="9923463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993366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99"/>
    <a:srgbClr val="25CB6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1" autoAdjust="0"/>
    <p:restoredTop sz="94709" autoAdjust="0"/>
  </p:normalViewPr>
  <p:slideViewPr>
    <p:cSldViewPr>
      <p:cViewPr varScale="1">
        <p:scale>
          <a:sx n="83" d="100"/>
          <a:sy n="83" d="100"/>
        </p:scale>
        <p:origin x="-4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9858DE-0D2D-49CB-A36D-71DFE84B68F5}" type="datetimeFigureOut">
              <a:rPr lang="fa-IR"/>
              <a:pPr>
                <a:defRPr/>
              </a:pPr>
              <a:t>1435/04/23</a:t>
            </a:fld>
            <a:endParaRPr lang="fa-IR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5FD216-7421-41F7-86E4-BF648E95A3B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  <p:transition spd="slow">
    <p:wipe dir="d"/>
    <p:sndAc>
      <p:stSnd>
        <p:snd r:embed="rId1" name="applaus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6C1C3-2B43-4D2E-916C-693D25E19A17}" type="datetimeFigureOut">
              <a:rPr lang="fa-IR"/>
              <a:pPr>
                <a:defRPr/>
              </a:pPr>
              <a:t>1435/04/23</a:t>
            </a:fld>
            <a:endParaRPr lang="fa-IR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8C9B4-88F7-478D-86F5-CD0109CA5CE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  <p:transition spd="slow">
    <p:wipe dir="d"/>
    <p:sndAc>
      <p:stSnd>
        <p:snd r:embed="rId1" name="applaus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950C6-0728-4FB1-83CA-9C972FDE5C6F}" type="datetimeFigureOut">
              <a:rPr lang="fa-IR"/>
              <a:pPr>
                <a:defRPr/>
              </a:pPr>
              <a:t>1435/04/23</a:t>
            </a:fld>
            <a:endParaRPr lang="fa-IR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ACAE4-2495-40BC-BF4F-C7E77E23279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  <p:transition spd="slow">
    <p:wipe dir="d"/>
    <p:sndAc>
      <p:stSnd>
        <p:snd r:embed="rId1" name="applaus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D59B4-087F-4350-9451-A8FC0510AEF4}" type="datetimeFigureOut">
              <a:rPr lang="fa-IR"/>
              <a:pPr>
                <a:defRPr/>
              </a:pPr>
              <a:t>1435/04/23</a:t>
            </a:fld>
            <a:endParaRPr lang="fa-IR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D7A2E-3A79-4024-A9D9-408CD63009D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  <p:transition spd="slow">
    <p:wipe dir="d"/>
    <p:sndAc>
      <p:stSnd>
        <p:snd r:embed="rId1" name="applaus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70C903-59A3-4E74-B717-2700531AE0D4}" type="datetimeFigureOut">
              <a:rPr lang="fa-IR"/>
              <a:pPr>
                <a:defRPr/>
              </a:pPr>
              <a:t>1435/04/23</a:t>
            </a:fld>
            <a:endParaRPr lang="fa-I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16BC052-4A12-4B1D-890F-26BF99F51B8B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  <p:transition spd="slow">
    <p:wipe dir="d"/>
    <p:sndAc>
      <p:stSnd>
        <p:snd r:embed="rId1" name="applaus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79120-4CFD-43F1-A9BC-8DBF7783F9BA}" type="datetimeFigureOut">
              <a:rPr lang="fa-IR"/>
              <a:pPr>
                <a:defRPr/>
              </a:pPr>
              <a:t>1435/04/23</a:t>
            </a:fld>
            <a:endParaRPr lang="fa-IR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6ACD7-ACBF-441C-AF1E-C8B18BB3BA9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  <p:transition spd="slow">
    <p:wipe dir="d"/>
    <p:sndAc>
      <p:stSnd>
        <p:snd r:embed="rId1" name="applaus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BBEB88-DDDD-462F-8E50-B050B468ED6C}" type="datetimeFigureOut">
              <a:rPr lang="fa-IR"/>
              <a:pPr>
                <a:defRPr/>
              </a:pPr>
              <a:t>1435/04/23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67D6F0-AB16-488D-AC5F-F7731587A98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  <p:transition spd="slow">
    <p:wipe dir="d"/>
    <p:sndAc>
      <p:stSnd>
        <p:snd r:embed="rId1" name="applaus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466A8-204B-4452-BF7F-42FC9A6920B2}" type="datetimeFigureOut">
              <a:rPr lang="fa-IR"/>
              <a:pPr>
                <a:defRPr/>
              </a:pPr>
              <a:t>1435/04/23</a:t>
            </a:fld>
            <a:endParaRPr lang="fa-IR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46950-94C0-4B98-9F86-BB3C6EDFC88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  <p:transition spd="slow">
    <p:wipe dir="d"/>
    <p:sndAc>
      <p:stSnd>
        <p:snd r:embed="rId1" name="applaus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CA12A9-4BD2-426C-B241-7818B0FAB417}" type="datetimeFigureOut">
              <a:rPr lang="fa-IR"/>
              <a:pPr>
                <a:defRPr/>
              </a:pPr>
              <a:t>1435/04/23</a:t>
            </a:fld>
            <a:endParaRPr lang="fa-I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CC3741-7D1F-4799-ABF8-12656471784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  <p:transition spd="slow">
    <p:wipe dir="d"/>
    <p:sndAc>
      <p:stSnd>
        <p:snd r:embed="rId1" name="applaus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6B0CA84-7D51-470C-A499-712BE77E70E7}" type="datetimeFigureOut">
              <a:rPr lang="fa-IR"/>
              <a:pPr>
                <a:defRPr/>
              </a:pPr>
              <a:t>1435/04/23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852DB7-2291-49B5-996F-F3E0A7D48A2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  <p:transition spd="slow">
    <p:wipe dir="d"/>
    <p:sndAc>
      <p:stSnd>
        <p:snd r:embed="rId1" name="applaus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algn="l" rtl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4CA23D-023C-4638-9B47-19DBE6999112}" type="datetimeFigureOut">
              <a:rPr lang="fa-IR"/>
              <a:pPr>
                <a:defRPr/>
              </a:pPr>
              <a:t>1435/04/23</a:t>
            </a:fld>
            <a:endParaRPr lang="fa-IR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2485B0-A15E-4EE6-B13E-E9198CDC732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  <p:transition spd="slow">
    <p:wipe dir="d"/>
    <p:sndAc>
      <p:stSnd>
        <p:snd r:embed="rId1" name="applaus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453424B5-2275-480F-8435-895E9261CCEC}" type="datetimeFigureOut">
              <a:rPr lang="fa-IR"/>
              <a:pPr>
                <a:defRPr/>
              </a:pPr>
              <a:t>1435/04/23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69E5F3E4-4D21-4739-89A9-06E44BF40B1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45" r:id="rId2"/>
    <p:sldLayoutId id="2147483951" r:id="rId3"/>
    <p:sldLayoutId id="2147483946" r:id="rId4"/>
    <p:sldLayoutId id="2147483952" r:id="rId5"/>
    <p:sldLayoutId id="2147483947" r:id="rId6"/>
    <p:sldLayoutId id="2147483953" r:id="rId7"/>
    <p:sldLayoutId id="2147483954" r:id="rId8"/>
    <p:sldLayoutId id="2147483955" r:id="rId9"/>
    <p:sldLayoutId id="2147483948" r:id="rId10"/>
    <p:sldLayoutId id="2147483949" r:id="rId11"/>
  </p:sldLayoutIdLst>
  <p:transition spd="slow">
    <p:wipe dir="d"/>
    <p:sndAc>
      <p:stSnd>
        <p:snd r:embed="rId13" name="applause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1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Majalla UI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ajalla UI"/>
          <a:cs typeface="Majalla UI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ajalla UI"/>
          <a:cs typeface="Majalla UI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ajalla UI"/>
          <a:cs typeface="Majalla UI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ajalla UI"/>
          <a:cs typeface="Majalla UI"/>
        </a:defRPr>
      </a:lvl5pPr>
      <a:lvl6pPr marL="4572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ajalla UI"/>
          <a:cs typeface="Majalla UI"/>
        </a:defRPr>
      </a:lvl6pPr>
      <a:lvl7pPr marL="9144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ajalla UI"/>
          <a:cs typeface="Majalla UI"/>
        </a:defRPr>
      </a:lvl7pPr>
      <a:lvl8pPr marL="13716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ajalla UI"/>
          <a:cs typeface="Majalla UI"/>
        </a:defRPr>
      </a:lvl8pPr>
      <a:lvl9pPr marL="18288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ajalla UI"/>
          <a:cs typeface="Majalla UI"/>
        </a:defRPr>
      </a:lvl9pPr>
      <a:extLst/>
    </p:titleStyle>
    <p:bodyStyle>
      <a:lvl1pPr marL="365125" indent="-282575" algn="r" rtl="1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Majalla UI"/>
          <a:cs typeface="+mn-cs"/>
        </a:defRPr>
      </a:lvl1pPr>
      <a:lvl2pPr marL="639763" indent="-236538" algn="r" rtl="1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Majalla UI"/>
          <a:cs typeface="+mn-cs"/>
        </a:defRPr>
      </a:lvl2pPr>
      <a:lvl3pPr marL="885825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Majalla UI"/>
          <a:cs typeface="+mn-cs"/>
        </a:defRPr>
      </a:lvl3pPr>
      <a:lvl4pPr marL="1096963" indent="-173038" algn="r" rtl="1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Majalla UI"/>
          <a:cs typeface="+mn-cs"/>
        </a:defRPr>
      </a:lvl4pPr>
      <a:lvl5pPr marL="1296988" indent="-182563" algn="r" rtl="1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Majalla UI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85813" y="285750"/>
            <a:ext cx="7772400" cy="161925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6600" dirty="0" smtClean="0">
                <a:solidFill>
                  <a:srgbClr val="7030A0"/>
                </a:solidFill>
                <a:ea typeface="+mj-ea"/>
                <a:cs typeface="B Nazanin" pitchFamily="2" charset="-78"/>
              </a:rPr>
              <a:t>به نام خدا</a:t>
            </a:r>
            <a:endParaRPr lang="fa-IR" sz="6600" dirty="0">
              <a:solidFill>
                <a:srgbClr val="7030A0"/>
              </a:solidFill>
              <a:ea typeface="+mj-ea"/>
              <a:cs typeface="B Nazanin" pitchFamily="2" charset="-78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643063" y="2143125"/>
            <a:ext cx="6400800" cy="857250"/>
          </a:xfrm>
        </p:spPr>
        <p:txBody>
          <a:bodyPr>
            <a:normAutofit fontScale="8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fa-I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مقاله سوم : تدوين چارچوب نظري براي حسابداري  بخش عمومي</a:t>
            </a:r>
            <a:endParaRPr lang="en-US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B Nazanin" pitchFamily="2" charset="-78"/>
            </a:endParaRP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fa-I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  <p:sp>
        <p:nvSpPr>
          <p:cNvPr id="5" name="Subtitle 1"/>
          <p:cNvSpPr txBox="1">
            <a:spLocks/>
          </p:cNvSpPr>
          <p:nvPr/>
        </p:nvSpPr>
        <p:spPr>
          <a:xfrm>
            <a:off x="1357313" y="3571875"/>
            <a:ext cx="6400800" cy="752475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fa-I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Nazanin" pitchFamily="2" charset="-78"/>
              </a:rPr>
              <a:t>استاد:خانم </a:t>
            </a:r>
            <a:r>
              <a:rPr lang="fa-I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Nazanin" pitchFamily="2" charset="-78"/>
              </a:rPr>
              <a:t>دكتر پور زماني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B Nazanin" pitchFamily="2" charset="-78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endParaRPr lang="fa-IR" sz="2400" b="1" cap="all" spc="2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" name="Subtitle 1"/>
          <p:cNvSpPr txBox="1">
            <a:spLocks/>
          </p:cNvSpPr>
          <p:nvPr/>
        </p:nvSpPr>
        <p:spPr>
          <a:xfrm>
            <a:off x="1643063" y="4591050"/>
            <a:ext cx="6400800" cy="752475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Nazanin" pitchFamily="2" charset="-78"/>
              </a:rPr>
              <a:t>تهیه کننده:سید </a:t>
            </a:r>
            <a:r>
              <a:rPr lang="fa-I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Nazanin" pitchFamily="2" charset="-78"/>
              </a:rPr>
              <a:t>رضا یحیی زاده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fa-I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Nazanin" pitchFamily="2" charset="-78"/>
              </a:rPr>
              <a:t>آبان ماه1390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B Nazanin" pitchFamily="2" charset="-78"/>
            </a:endParaRPr>
          </a:p>
        </p:txBody>
      </p:sp>
    </p:spTree>
    <p:custDataLst>
      <p:tags r:id="rId1"/>
    </p:custDataLst>
  </p:cSld>
  <p:clrMapOvr>
    <a:masterClrMapping/>
  </p:clrMapOvr>
  <p:transition advTm="17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0" y="857250"/>
            <a:ext cx="7497763" cy="5748338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پژوهش آنتونی:</a:t>
            </a:r>
            <a:b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</a:br>
            <a:endParaRPr lang="fa-I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B Nazanin" pitchFamily="2" charset="-78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بیانیه ای با عنوان </a:t>
            </a:r>
            <a:r>
              <a:rPr lang="fa-IR" b="1" dirty="0" smtClean="0">
                <a:solidFill>
                  <a:srgbClr val="FF0000"/>
                </a:solidFill>
                <a:ea typeface="+mn-ea"/>
                <a:cs typeface="B Nazanin" pitchFamily="2" charset="-78"/>
              </a:rPr>
              <a:t>”اهداف گزارشگری مالی سازمانهای غیر تجاری“ </a:t>
            </a:r>
            <a:r>
              <a:rPr lang="fa-IR" sz="2800" b="1" dirty="0" smtClean="0">
                <a:ea typeface="+mn-ea"/>
                <a:cs typeface="B Nazanin" pitchFamily="2" charset="-78"/>
              </a:rPr>
              <a:t>بود که در سال 1980 مورد تایید </a:t>
            </a:r>
            <a:r>
              <a:rPr lang="en-US" sz="2800" b="1" dirty="0" smtClean="0">
                <a:ea typeface="+mn-ea"/>
                <a:cs typeface="B Nazanin" pitchFamily="2" charset="-78"/>
              </a:rPr>
              <a:t>FASB</a:t>
            </a:r>
            <a:r>
              <a:rPr lang="fa-IR" sz="2800" b="1" dirty="0" smtClean="0">
                <a:ea typeface="+mn-ea"/>
                <a:cs typeface="B Nazanin" pitchFamily="2" charset="-78"/>
              </a:rPr>
              <a:t> قرار گرفت.</a:t>
            </a:r>
            <a:br>
              <a:rPr lang="fa-IR" sz="2800" b="1" dirty="0" smtClean="0">
                <a:ea typeface="+mn-ea"/>
                <a:cs typeface="B Nazanin" pitchFamily="2" charset="-78"/>
              </a:rPr>
            </a:br>
            <a:endParaRPr lang="fa-IR" sz="2800" b="1" dirty="0" smtClean="0">
              <a:ea typeface="+mn-ea"/>
              <a:cs typeface="B Nazanin" pitchFamily="2" charset="-78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دیدگاه آنتونی: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عدم وجود اختلاف بین حسابداری در سازمانهای تجاری و غیر تجاری و عدم نیاز به داشتن مرجع مستقل جهت تدوین استانداردها برای سازمانهای تجاری و غیر تجاری.</a:t>
            </a:r>
            <a:br>
              <a:rPr lang="fa-IR" sz="2800" b="1" dirty="0" smtClean="0">
                <a:ea typeface="+mn-ea"/>
                <a:cs typeface="B Nazanin" pitchFamily="2" charset="-78"/>
              </a:rPr>
            </a:br>
            <a:endParaRPr lang="fa-IR" sz="2800" dirty="0">
              <a:ea typeface="+mn-e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625" y="357188"/>
            <a:ext cx="82296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2800" b="1" dirty="0" smtClean="0">
                <a:solidFill>
                  <a:schemeClr val="tx1"/>
                </a:solidFill>
                <a:ea typeface="+mj-ea"/>
                <a:cs typeface="B Nazanin" pitchFamily="2" charset="-78"/>
              </a:rPr>
              <a:t>مزایا دیدگاه آنتونی:مشخص کردن استفاده كنندگان و نيازهاي آنان</a:t>
            </a:r>
            <a:endParaRPr lang="fa-IR" sz="2800" b="1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357158" y="1571612"/>
            <a:ext cx="8229600" cy="2071702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Nazanin" pitchFamily="2" charset="-78"/>
              </a:rPr>
              <a:t>استفاده كنندگان :                            نيازها: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B Nazanin" pitchFamily="2" charset="-7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Nazanin" pitchFamily="2" charset="-78"/>
              </a:rPr>
              <a:t>1- مراجع تصميم گيري                              1- قابليت دوام مالي                             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B Nazanin" pitchFamily="2" charset="-7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Nazanin" pitchFamily="2" charset="-78"/>
              </a:rPr>
              <a:t>2- بستانكاران و سرمايه گذاران                2- رعايت مقرارت مالي        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B Nazanin" pitchFamily="2" charset="-7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Nazanin" pitchFamily="2" charset="-78"/>
              </a:rPr>
              <a:t>3- تامين كنندگان منابع                           3- عملكرد مديريت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B Nazanin" pitchFamily="2" charset="-7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Nazanin" pitchFamily="2" charset="-78"/>
              </a:rPr>
              <a:t>4- </a:t>
            </a:r>
            <a:r>
              <a:rPr lang="fa-I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Nazanin" pitchFamily="2" charset="-78"/>
              </a:rPr>
              <a:t>هیئت ناظر                                           </a:t>
            </a:r>
            <a:r>
              <a:rPr lang="fa-I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Nazanin" pitchFamily="2" charset="-78"/>
              </a:rPr>
              <a:t>4- بهاي تمام شده خدمات ارائه شده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B Nazanin" pitchFamily="2" charset="-7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Nazanin" pitchFamily="2" charset="-78"/>
              </a:rPr>
              <a:t>5- موسسان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B Nazanin" pitchFamily="2" charset="-78"/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42910" y="3857628"/>
            <a:ext cx="8229600" cy="2786082"/>
          </a:xfrm>
          <a:prstGeom prst="rect">
            <a:avLst/>
          </a:prstGeom>
        </p:spPr>
        <p:txBody>
          <a:bodyPr anchor="ctr">
            <a:normAutofit fontScale="925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500" b="1" dirty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معایب دیدگاه آنتونی: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3000" b="1" dirty="0">
                <a:cs typeface="B Nazanin" pitchFamily="2" charset="-78"/>
              </a:rPr>
              <a:t>مشخص نکردن تفاوت سازمانهای تجاری و غیرتجاری در مواردی از قبیل کارآیی و اثر بخشی </a:t>
            </a:r>
            <a:r>
              <a:rPr lang="en-US" sz="2400" b="1" dirty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</a:br>
            <a:endParaRPr lang="fa-IR" sz="2400" b="1" dirty="0"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000" b="1" dirty="0">
                <a:latin typeface="+mn-lt"/>
                <a:cs typeface="B Nazanin" pitchFamily="2" charset="-78"/>
              </a:rPr>
              <a:t>هیئت استاندارد هاي حسابداري مالي اساس پژوهش آنتوني را پذيرفت وبه این نتیجه رسیدکه تدوين چار چوب نظري مستقل براي هرگروه از واحدهاي تجاري و غيرتجاري نيازي نيست .</a:t>
            </a:r>
            <a:endParaRPr lang="fa-IR" sz="30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3600" b="1" dirty="0" smtClean="0">
                <a:solidFill>
                  <a:schemeClr val="tx2">
                    <a:satMod val="130000"/>
                  </a:schemeClr>
                </a:solidFill>
                <a:ea typeface="+mj-ea"/>
                <a:cs typeface="B Nazanin" pitchFamily="2" charset="-78"/>
              </a:rPr>
              <a:t>د)ایجاد هیئت استانداردهای حسابداری دولتی:</a:t>
            </a:r>
            <a:endParaRPr lang="fa-IR" sz="3600" b="1" dirty="0">
              <a:solidFill>
                <a:schemeClr val="tx2">
                  <a:satMod val="130000"/>
                </a:schemeClr>
              </a:solidFill>
              <a:ea typeface="+mj-ea"/>
              <a:cs typeface="B Nazanin" pitchFamily="2" charset="-78"/>
            </a:endParaRPr>
          </a:p>
        </p:txBody>
      </p:sp>
      <p:sp>
        <p:nvSpPr>
          <p:cNvPr id="19458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دلایل پیدایش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 :GASB</a:t>
            </a:r>
            <a:r>
              <a:rPr lang="fa-IR" sz="2800" b="1" dirty="0" smtClean="0">
                <a:ea typeface="+mn-ea"/>
                <a:cs typeface="B Nazanin" pitchFamily="2" charset="-78"/>
              </a:rPr>
              <a:t>ارائه استانداردهای دولتی توسط دولتهای محلی و ایالتی و الزام موسسات حسابرسی به رعایت استانداردهای ارائه شده توسط انجمن حسابداران رسمی آمریکا منجر به تشکیل </a:t>
            </a:r>
            <a:r>
              <a:rPr lang="en-US" sz="2800" b="1" dirty="0" smtClean="0">
                <a:ea typeface="+mn-ea"/>
                <a:cs typeface="B Nazanin" pitchFamily="2" charset="-78"/>
              </a:rPr>
              <a:t>GASB</a:t>
            </a:r>
            <a:r>
              <a:rPr lang="fa-IR" sz="2800" b="1" dirty="0" smtClean="0">
                <a:ea typeface="+mn-ea"/>
                <a:cs typeface="B Nazanin" pitchFamily="2" charset="-78"/>
              </a:rPr>
              <a:t> شد.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a-IR" sz="2800" b="1" dirty="0" smtClean="0">
              <a:ea typeface="+mn-ea"/>
              <a:cs typeface="B Nazanin" pitchFamily="2" charset="-78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نتیجه تشکیل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GASB</a:t>
            </a: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 :</a:t>
            </a:r>
            <a:r>
              <a:rPr lang="fa-IR" sz="2800" b="1" dirty="0" smtClean="0">
                <a:ea typeface="+mn-ea"/>
                <a:cs typeface="B Nazanin" pitchFamily="2" charset="-78"/>
              </a:rPr>
              <a:t>واگذاری مسئولیت تدوین استانداردهای موسسات خصوصی به </a:t>
            </a:r>
            <a:r>
              <a:rPr lang="en-US" sz="2800" b="1" dirty="0" smtClean="0">
                <a:ea typeface="+mn-ea"/>
                <a:cs typeface="B Nazanin" pitchFamily="2" charset="-78"/>
              </a:rPr>
              <a:t>FASB</a:t>
            </a:r>
            <a:r>
              <a:rPr lang="fa-IR" sz="2800" b="1" dirty="0" smtClean="0">
                <a:ea typeface="+mn-ea"/>
                <a:cs typeface="B Nazanin" pitchFamily="2" charset="-78"/>
              </a:rPr>
              <a:t> و موسسات دولتی به </a:t>
            </a:r>
            <a:r>
              <a:rPr lang="en-US" sz="2800" b="1" dirty="0" smtClean="0">
                <a:ea typeface="+mn-ea"/>
                <a:cs typeface="B Nazanin" pitchFamily="2" charset="-78"/>
              </a:rPr>
              <a:t>GASB</a:t>
            </a:r>
            <a:r>
              <a:rPr lang="fa-IR" sz="2800" b="1" dirty="0" smtClean="0">
                <a:ea typeface="+mn-ea"/>
                <a:cs typeface="B Nazanin" pitchFamily="2" charset="-78"/>
              </a:rPr>
              <a:t>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a-IR" sz="2800" b="1" dirty="0" smtClean="0">
              <a:ea typeface="+mn-ea"/>
              <a:cs typeface="B Nazanin" pitchFamily="2" charset="-78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اولین بیانیه با عنوان </a:t>
            </a:r>
            <a:r>
              <a:rPr lang="fa-IR" sz="2800" b="1" dirty="0" smtClean="0">
                <a:solidFill>
                  <a:srgbClr val="FF0000"/>
                </a:solidFill>
                <a:ea typeface="+mn-ea"/>
                <a:cs typeface="B Nazanin" pitchFamily="2" charset="-78"/>
              </a:rPr>
              <a:t>”اهداف گزارشگری مالی </a:t>
            </a:r>
            <a:r>
              <a:rPr lang="fa-IR" sz="2800" b="1" dirty="0" smtClean="0">
                <a:ea typeface="+mn-ea"/>
                <a:cs typeface="B Nazanin" pitchFamily="2" charset="-78"/>
              </a:rPr>
              <a:t>”توسط این هیئت منتشر شد که شامل فهرستی از استفاده کنندگان و نیازهای آنان بود.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45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500034" y="1142984"/>
            <a:ext cx="8229600" cy="1582726"/>
          </a:xfrm>
          <a:prstGeom prst="rect">
            <a:avLst/>
          </a:prstGeom>
        </p:spPr>
        <p:txBody>
          <a:bodyPr anchor="ctr">
            <a:normAutofit fontScale="2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Nazanin" pitchFamily="2" charset="-78"/>
              </a:rPr>
              <a:t>استفاده كنندگان: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B Nazanin" pitchFamily="2" charset="-7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1200" b="1" dirty="0">
                <a:latin typeface="+mn-lt"/>
                <a:cs typeface="B Nazanin" pitchFamily="2" charset="-78"/>
              </a:rPr>
              <a:t>1- شهروندان(ساکنان،رسانه ها و ....)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200" b="1" dirty="0">
              <a:latin typeface="+mn-lt"/>
              <a:cs typeface="B Nazanin" pitchFamily="2" charset="-7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1200" b="1" dirty="0">
                <a:latin typeface="+mn-lt"/>
                <a:cs typeface="B Nazanin" pitchFamily="2" charset="-78"/>
              </a:rPr>
              <a:t>2- </a:t>
            </a:r>
            <a:r>
              <a:rPr lang="fa-IR" sz="11200" b="1" dirty="0" smtClean="0">
                <a:latin typeface="+mn-lt"/>
                <a:cs typeface="B Nazanin" pitchFamily="2" charset="-78"/>
              </a:rPr>
              <a:t>هیئت </a:t>
            </a:r>
            <a:r>
              <a:rPr lang="fa-IR" sz="11200" b="1" dirty="0">
                <a:latin typeface="+mn-lt"/>
                <a:cs typeface="B Nazanin" pitchFamily="2" charset="-78"/>
              </a:rPr>
              <a:t>نظارت و قانون گذاري(نمایندگان مجالس،اعضای شورای شهرو .....)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200" b="1" dirty="0">
              <a:latin typeface="+mn-lt"/>
              <a:cs typeface="B Nazanin" pitchFamily="2" charset="-7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1200" b="1" dirty="0">
                <a:latin typeface="+mn-lt"/>
                <a:cs typeface="B Nazanin" pitchFamily="2" charset="-78"/>
              </a:rPr>
              <a:t>3- سرمايه گذاران واعتبار دهندگان(اشخاص حقیقی،موسسات مالی و سرمایه گذاری و .....)</a:t>
            </a:r>
            <a:endParaRPr lang="en-US" sz="11200" b="1" dirty="0">
              <a:latin typeface="+mn-lt"/>
              <a:cs typeface="B Nazanin" pitchFamily="2" charset="-78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41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1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fa-IR" sz="41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285720" y="3714752"/>
            <a:ext cx="8229600" cy="796908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Nazanin" pitchFamily="2" charset="-78"/>
              </a:rPr>
              <a:t>نيازهای استفاده کنندگان طبق اولین بیانیه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Nazanin" pitchFamily="2" charset="-78"/>
              </a:rPr>
              <a:t>GASB</a:t>
            </a:r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Nazanin" pitchFamily="2" charset="-78"/>
              </a:rPr>
              <a:t> :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B Nazanin" pitchFamily="2" charset="-7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a-IR" sz="41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500034" y="4286256"/>
            <a:ext cx="8229600" cy="2143140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latin typeface="+mn-lt"/>
                <a:cs typeface="B Nazanin" pitchFamily="2" charset="-78"/>
              </a:rPr>
              <a:t>1)اتخاذ تصميمات سياسي ، اجتماعي و اقتصادي</a:t>
            </a:r>
            <a:endParaRPr lang="en-US" sz="2800" b="1" dirty="0">
              <a:latin typeface="+mn-lt"/>
              <a:cs typeface="B Nazanin" pitchFamily="2" charset="-7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latin typeface="+mn-lt"/>
                <a:cs typeface="B Nazanin" pitchFamily="2" charset="-78"/>
              </a:rPr>
              <a:t>2)ارزيابي شرايط مالي و نتايج عمليات</a:t>
            </a:r>
            <a:endParaRPr lang="en-US" sz="2800" b="1" dirty="0">
              <a:latin typeface="+mn-lt"/>
              <a:cs typeface="B Nazanin" pitchFamily="2" charset="-7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latin typeface="+mn-lt"/>
                <a:cs typeface="B Nazanin" pitchFamily="2" charset="-78"/>
              </a:rPr>
              <a:t>3)تصميم گيري مطابق با قوانين و مقررات امور مالي </a:t>
            </a:r>
            <a:endParaRPr lang="en-US" sz="2800" b="1" dirty="0">
              <a:latin typeface="+mn-lt"/>
              <a:cs typeface="B Nazanin" pitchFamily="2" charset="-7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latin typeface="+mn-lt"/>
                <a:cs typeface="B Nazanin" pitchFamily="2" charset="-78"/>
              </a:rPr>
              <a:t>4)ارزيابي كارايي و اثر بخشی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3200" b="1" dirty="0" smtClean="0">
                <a:solidFill>
                  <a:schemeClr val="tx1"/>
                </a:solidFill>
                <a:ea typeface="+mj-ea"/>
                <a:cs typeface="B Nazanin" pitchFamily="2" charset="-78"/>
              </a:rPr>
              <a:t>ایرادات وارده به </a:t>
            </a:r>
            <a:r>
              <a:rPr lang="en-US" sz="3200" b="1" dirty="0" smtClean="0">
                <a:solidFill>
                  <a:schemeClr val="tx1"/>
                </a:solidFill>
                <a:ea typeface="+mj-ea"/>
                <a:cs typeface="B Nazanin" pitchFamily="2" charset="-78"/>
              </a:rPr>
              <a:t>GASB</a:t>
            </a:r>
            <a:r>
              <a:rPr lang="fa-IR" sz="2800" b="1" dirty="0" smtClean="0">
                <a:solidFill>
                  <a:schemeClr val="tx1"/>
                </a:solidFill>
                <a:ea typeface="+mj-ea"/>
                <a:cs typeface="B Nazanin" pitchFamily="2" charset="-78"/>
              </a:rPr>
              <a:t>:وجود وقفه درتدوین بیانیه ها و اجرای با تاخیر بعضی از آنها</a:t>
            </a:r>
            <a:endParaRPr lang="fa-IR" sz="28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21506" name="Content Placeholder 1"/>
          <p:cNvSpPr>
            <a:spLocks noGrp="1"/>
          </p:cNvSpPr>
          <p:nvPr>
            <p:ph idx="1"/>
          </p:nvPr>
        </p:nvSpPr>
        <p:spPr>
          <a:xfrm>
            <a:off x="1428750" y="1785938"/>
            <a:ext cx="7497763" cy="4800600"/>
          </a:xfrm>
        </p:spPr>
        <p:txBody>
          <a:bodyPr>
            <a:normAutofit fontScale="925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      </a:t>
            </a:r>
            <a:r>
              <a:rPr lang="fa-IR" sz="4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تدوین چارچوب نظری در انگلستان: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تشکیل گروه و ارائه گزارش شرکت: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3000" b="1" dirty="0" smtClean="0">
                <a:ea typeface="+mn-ea"/>
                <a:cs typeface="B Nazanin" pitchFamily="2" charset="-78"/>
              </a:rPr>
              <a:t>در اکتبر 1974،کمیته راهبردی استانداردهای حسابداری متعلق به انجمن حسابداران رسمی انگلستان و ولز،همراه با انجمن حسابداران رسمی اسکاتلند،ایرلند،حسابداران خبره و....گروهی تشکیل دادند و گزارشی تحت عنوان </a:t>
            </a:r>
            <a:r>
              <a:rPr lang="fa-IR" sz="3000" b="1" dirty="0" smtClean="0">
                <a:solidFill>
                  <a:srgbClr val="FF0000"/>
                </a:solidFill>
                <a:ea typeface="+mn-ea"/>
                <a:cs typeface="B Nazanin" pitchFamily="2" charset="-78"/>
              </a:rPr>
              <a:t>”گزارش شرکت</a:t>
            </a:r>
            <a:r>
              <a:rPr lang="fa-IR" sz="3000" b="1" dirty="0" smtClean="0">
                <a:ea typeface="+mn-ea"/>
                <a:cs typeface="B Nazanin" pitchFamily="2" charset="-78"/>
              </a:rPr>
              <a:t>“ ارائه کردند.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a-IR" sz="3000" b="1" dirty="0" smtClean="0">
              <a:ea typeface="+mn-ea"/>
              <a:cs typeface="B Nazanin" pitchFamily="2" charset="-78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فلسفه گزارش شرکت: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3000" b="1" dirty="0" smtClean="0">
                <a:ea typeface="+mn-ea"/>
                <a:cs typeface="B Nazanin" pitchFamily="2" charset="-78"/>
              </a:rPr>
              <a:t>گزارش ارائه شده توسط شرکتها باید تا حد ممکن نیازهای استفاده کنندگان را برآورده سازد.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8001024" y="1714488"/>
            <a:ext cx="500066" cy="642942"/>
          </a:xfrm>
          <a:prstGeom prst="flowChartConnector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400" b="1" dirty="0"/>
              <a:t>B</a:t>
            </a:r>
            <a:endParaRPr lang="fa-IR" sz="24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1506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idx="1"/>
          </p:nvPr>
        </p:nvSpPr>
        <p:spPr>
          <a:xfrm>
            <a:off x="1435100" y="642938"/>
            <a:ext cx="7499350" cy="5605462"/>
          </a:xfrm>
        </p:spPr>
        <p:txBody>
          <a:bodyPr>
            <a:normAutofit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a-IR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استفاده کنندگان طبق گزارش شرکت: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7 گروه شامل سرمایه گذاران، اعتباردهندگان، کارکنان، مشاوران،تحلیل گران،بازرگان و عموم مردم.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fa-IR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ویژگی های صورتهای مالی طبق گزارش شرکت:</a:t>
            </a:r>
          </a:p>
          <a:p>
            <a:pPr marL="365760" indent="-283464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مربوط بودن </a:t>
            </a:r>
          </a:p>
          <a:p>
            <a:pPr marL="365760" indent="-283464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 قابل فهم </a:t>
            </a:r>
          </a:p>
          <a:p>
            <a:pPr marL="365760" indent="-283464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قابل اتکا </a:t>
            </a:r>
          </a:p>
          <a:p>
            <a:pPr marL="365760" indent="-283464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کامل</a:t>
            </a:r>
          </a:p>
          <a:p>
            <a:pPr marL="365760" indent="-283464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واقعی</a:t>
            </a:r>
          </a:p>
          <a:p>
            <a:pPr marL="365760" indent="-283464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به موقع</a:t>
            </a:r>
          </a:p>
          <a:p>
            <a:pPr marL="365760" indent="-283464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قابل مقایسه</a:t>
            </a:r>
          </a:p>
          <a:p>
            <a:pPr marL="365760" indent="-283464" eaLnBrk="1" fontAlgn="auto" hangingPunct="1">
              <a:spcAft>
                <a:spcPts val="0"/>
              </a:spcAft>
              <a:buFontTx/>
              <a:buChar char="-"/>
              <a:defRPr/>
            </a:pPr>
            <a:endParaRPr lang="fa-IR" dirty="0" smtClean="0">
              <a:ea typeface="+mn-e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5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"/>
          <p:cNvSpPr>
            <a:spLocks noGrp="1"/>
          </p:cNvSpPr>
          <p:nvPr>
            <p:ph idx="1"/>
          </p:nvPr>
        </p:nvSpPr>
        <p:spPr>
          <a:xfrm>
            <a:off x="1435100" y="428625"/>
            <a:ext cx="7499350" cy="5819775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None/>
              <a:defRPr/>
            </a:pPr>
            <a:r>
              <a:rPr lang="fa-I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       تدوین چارچوب نظری در کانادا :</a:t>
            </a:r>
            <a:endParaRPr lang="fa-IR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B Nazanin" pitchFamily="2" charset="-78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چارچوب نظری دولتهای ملی: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انجمن حسابداران خبره کانادا در سال1980چارچوب جدیدی به نام </a:t>
            </a: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”</a:t>
            </a:r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چارچوب نظری دولتهای ملی“</a:t>
            </a:r>
            <a:r>
              <a:rPr lang="fa-IR" sz="2800" b="1" dirty="0" smtClean="0">
                <a:solidFill>
                  <a:srgbClr val="FF0000"/>
                </a:solidFill>
                <a:ea typeface="+mn-ea"/>
                <a:cs typeface="B Nazanin" pitchFamily="2" charset="-78"/>
              </a:rPr>
              <a:t> </a:t>
            </a:r>
            <a:r>
              <a:rPr lang="fa-IR" sz="2800" b="1" dirty="0" smtClean="0">
                <a:ea typeface="+mn-ea"/>
                <a:cs typeface="B Nazanin" pitchFamily="2" charset="-78"/>
              </a:rPr>
              <a:t>ارائه کرد و کانادا در این زمینه پیش گام شد و اصلی ترین اقدام اساسی این کشور </a:t>
            </a:r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”انتشارگزارشگری مالی دولت ها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“</a:t>
            </a:r>
            <a:r>
              <a:rPr lang="fa-IR" sz="2800" b="1" dirty="0" smtClean="0">
                <a:ea typeface="+mn-ea"/>
                <a:cs typeface="B Nazanin" pitchFamily="2" charset="-78"/>
              </a:rPr>
              <a:t>شد که فهرستی از استفاده کنندگان ونیازهای آنان بود.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استفاده کنندگان:</a:t>
            </a:r>
            <a:r>
              <a:rPr lang="fa-IR" sz="2800" b="1" dirty="0" smtClean="0">
                <a:ea typeface="+mn-ea"/>
                <a:cs typeface="B Nazanin" pitchFamily="2" charset="-78"/>
              </a:rPr>
              <a:t>قانون گذاران،سیاست گذاران، مدیران، تحلیل گران،مردم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نیازها:</a:t>
            </a:r>
            <a:r>
              <a:rPr lang="fa-IR" sz="2800" b="1" dirty="0" smtClean="0">
                <a:ea typeface="+mn-ea"/>
                <a:cs typeface="B Nazanin" pitchFamily="2" charset="-78"/>
              </a:rPr>
              <a:t>مباشرت،حق انتخاب مدیران و واگذاری برنامه ها، وضعیت منابع مالی دولت 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8072462" y="500042"/>
            <a:ext cx="500066" cy="642942"/>
          </a:xfrm>
          <a:prstGeom prst="flowChartConnector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400" b="1" dirty="0"/>
              <a:t>C</a:t>
            </a:r>
            <a:endParaRPr lang="fa-IR" sz="24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"/>
          <p:cNvSpPr>
            <a:spLocks noGrp="1"/>
          </p:cNvSpPr>
          <p:nvPr>
            <p:ph idx="1"/>
          </p:nvPr>
        </p:nvSpPr>
        <p:spPr>
          <a:xfrm>
            <a:off x="395288" y="428625"/>
            <a:ext cx="8229600" cy="5510213"/>
          </a:xfrm>
        </p:spPr>
        <p:txBody>
          <a:bodyPr>
            <a:no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بیانیه اهداف صورتهای مالی: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توسط انجمن حسابداران خبره کانادا منتشر شد که شامل استفاده کنندگان و نیازهای آنان بود.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استفاده کنندگان: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قانون گذاران،سیاست گذاران،تحلیل گران،سرمایه گذاران و مردم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نیازها: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1)اختصاص و استفاده از منابع مالی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2)منابع و انواع درآمدهای دولت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3)نحوه تامین مالی فعالیتها توسط دولت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4)شرایط مالی دولت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5)مقایسه نتایج واقعی با نتایج پیش بینی شده و دورهای گذشته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45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45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1"/>
          <p:cNvSpPr>
            <a:spLocks noGrp="1"/>
          </p:cNvSpPr>
          <p:nvPr>
            <p:ph idx="1"/>
          </p:nvPr>
        </p:nvSpPr>
        <p:spPr>
          <a:xfrm>
            <a:off x="1435100" y="357188"/>
            <a:ext cx="7499350" cy="5891212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بیانیه گزارشگری دارایی های فیزیکی دولت ها: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a-IR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B Nazanin" pitchFamily="2" charset="-78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پژوهش های انجمن حسابداران خبره کانادا منجر به بیانیه فوق شد که دو نکته اساسی آن عبارتند از: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a-IR" sz="2800" b="1" dirty="0" smtClean="0">
              <a:ea typeface="+mn-ea"/>
              <a:cs typeface="B Nazanin" pitchFamily="2" charset="-78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- صورتهای مالی باید جوابگوی نیازهای اطلاعاتی استفاده کنندگان باشد.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-</a:t>
            </a:r>
            <a:r>
              <a:rPr lang="fa-IR" sz="2800" b="1" dirty="0" smtClean="0">
                <a:solidFill>
                  <a:srgbClr val="00B0F0"/>
                </a:solidFill>
                <a:ea typeface="+mn-ea"/>
                <a:cs typeface="B Nazanin" pitchFamily="2" charset="-78"/>
              </a:rPr>
              <a:t> </a:t>
            </a:r>
            <a:r>
              <a:rPr lang="fa-IR" sz="2800" b="1" dirty="0" smtClean="0">
                <a:solidFill>
                  <a:srgbClr val="FF0000"/>
                </a:solidFill>
                <a:ea typeface="+mn-ea"/>
                <a:cs typeface="B Nazanin" pitchFamily="2" charset="-78"/>
              </a:rPr>
              <a:t>مبنای تعدی کامل </a:t>
            </a:r>
            <a:r>
              <a:rPr lang="fa-IR" sz="2800" b="1" dirty="0" smtClean="0">
                <a:ea typeface="+mn-ea"/>
                <a:cs typeface="B Nazanin" pitchFamily="2" charset="-78"/>
              </a:rPr>
              <a:t>برای دارایی های فیزیکی دولت، مناسب ترین روش برای پاسخ گویی دولت در قبال عملکرد خود به استفاده کنندگان می باشد.</a:t>
            </a:r>
            <a:endParaRPr lang="fa-IR" sz="2800" b="1" dirty="0" smtClean="0">
              <a:solidFill>
                <a:srgbClr val="FF0000"/>
              </a:solidFill>
              <a:ea typeface="+mn-ea"/>
              <a:cs typeface="B Nazanin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1"/>
          <p:cNvSpPr>
            <a:spLocks noGrp="1"/>
          </p:cNvSpPr>
          <p:nvPr>
            <p:ph idx="1"/>
          </p:nvPr>
        </p:nvSpPr>
        <p:spPr>
          <a:xfrm>
            <a:off x="1435100" y="357188"/>
            <a:ext cx="7499350" cy="5891212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     </a:t>
            </a:r>
            <a:r>
              <a:rPr lang="fa-I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تدوین چارچوب نظری در کشور نیوزیلند:</a:t>
            </a:r>
            <a:endParaRPr lang="fa-IR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B Nazanin" pitchFamily="2" charset="-78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بیانیه مفاهیم حسابداری بخش عمومی: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انجمن حسابداران نیوزیلند بیانیه فوق را در سال 1987 ارائه کرد.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ویژگی بارز بیانیه فوق: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محدود بودن به گزارشگری مالی برون سازمانی که شامل استفاده کنندگان و نیازهای آنان بود.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دلایل افشاء اطلاعات طبق این بیانیه: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1)پاسخگویی دربرابر استفاده از منابع عمومی و ارائه خدمات اثر بخش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2)تصمیم گیری درباره تخصیص منابع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a-IR" sz="2800" b="1" dirty="0" smtClean="0">
              <a:ea typeface="+mn-ea"/>
              <a:cs typeface="B Nazanin" pitchFamily="2" charset="-78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8429652" y="357166"/>
            <a:ext cx="500066" cy="642942"/>
          </a:xfrm>
          <a:prstGeom prst="flowChartConnector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400" b="1" dirty="0"/>
              <a:t>D</a:t>
            </a:r>
            <a:endParaRPr lang="fa-IR" sz="24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4800" dirty="0" smtClean="0">
                <a:solidFill>
                  <a:schemeClr val="tx1"/>
                </a:solidFill>
                <a:ea typeface="+mj-ea"/>
                <a:cs typeface="B Nazanin" pitchFamily="2" charset="-78"/>
              </a:rPr>
              <a:t>مقدمه</a:t>
            </a:r>
            <a:endParaRPr lang="fa-IR" dirty="0">
              <a:solidFill>
                <a:schemeClr val="tx1"/>
              </a:solidFill>
              <a:ea typeface="+mj-ea"/>
              <a:cs typeface="B Nazanin" pitchFamily="2" charset="-78"/>
            </a:endParaRPr>
          </a:p>
        </p:txBody>
      </p:sp>
      <p:sp>
        <p:nvSpPr>
          <p:cNvPr id="1024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fa-I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بررسی پژوهش های انجام شده در زمینه ی تدوین چارچوب نظری برای بخش عمومی: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(A</a:t>
            </a:r>
            <a:r>
              <a:rPr lang="fa-I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آمریکا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B</a:t>
            </a:r>
            <a:r>
              <a:rPr lang="fa-I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)انگلستان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(C</a:t>
            </a:r>
            <a:r>
              <a:rPr lang="fa-I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کانادا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D</a:t>
            </a:r>
            <a:r>
              <a:rPr lang="fa-I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) نیوزیلند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(E</a:t>
            </a:r>
            <a:r>
              <a:rPr lang="fa-I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کنفدراسیون بین المللی حسابداری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(F</a:t>
            </a:r>
            <a:r>
              <a:rPr lang="fa-I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نتیجه گیری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B Nazanin" pitchFamily="2" charset="-78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fa-I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کلید واژه ها:استفاده کنندگان و نیازهایشان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24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1"/>
          <p:cNvSpPr>
            <a:spLocks noGrp="1"/>
          </p:cNvSpPr>
          <p:nvPr>
            <p:ph idx="1"/>
          </p:nvPr>
        </p:nvSpPr>
        <p:spPr>
          <a:xfrm>
            <a:off x="642938" y="0"/>
            <a:ext cx="8229600" cy="5000625"/>
          </a:xfrm>
        </p:spPr>
        <p:txBody>
          <a:bodyPr>
            <a:no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چارچوب پیشنهادی برای گزارشگری مالی در نیوزیلند: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بعدازانتشار بیانیه مفاهیم حسابداری دربخش عمومی،چارچوبی پیشنهاد شد که برای تمام </a:t>
            </a:r>
            <a:r>
              <a:rPr lang="fa-IR" sz="2800" b="1" dirty="0" smtClean="0">
                <a:solidFill>
                  <a:srgbClr val="FF0000"/>
                </a:solidFill>
                <a:ea typeface="+mn-ea"/>
                <a:cs typeface="B Nazanin" pitchFamily="2" charset="-78"/>
              </a:rPr>
              <a:t>واحدهای خصوصی و عمومی </a:t>
            </a:r>
            <a:r>
              <a:rPr lang="fa-IR" sz="2800" b="1" dirty="0" smtClean="0">
                <a:ea typeface="+mn-ea"/>
                <a:cs typeface="B Nazanin" pitchFamily="2" charset="-78"/>
              </a:rPr>
              <a:t>کاربرد داشت.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ویژگی های چارچوب پیشنهادی: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تامین نیازهای اطلاعاتی مشترک برای طیف گسترده ای از استفاده کنندگان نه فقط استفاده کنندگان برون سازمانی.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اهداف 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پاسخ گویی درباره وضعیت مالی و اطلاع رسانی برای تصمیم گیری استفاده کنندگان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نتیجه چارچوب فوق: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1)ارائه تعاریف جدیدی ازعناصرصورتهای مالی شامل دارایی، بدهی، حقوق صاحبان سهام،درآمد و هزینه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800" b="1" dirty="0" smtClean="0">
                <a:ea typeface="+mn-ea"/>
                <a:cs typeface="B Nazanin" pitchFamily="2" charset="-78"/>
              </a:rPr>
              <a:t>2) ارائه صورتهای مالی دولت مبتنی بر حسابداری تعدی کامل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76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76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4000" b="1" dirty="0" smtClean="0">
                <a:solidFill>
                  <a:srgbClr val="FF0000"/>
                </a:solidFill>
                <a:ea typeface="+mj-ea"/>
                <a:cs typeface="B Nazanin" pitchFamily="2" charset="-78"/>
              </a:rPr>
              <a:t>    تدوین چارچوب نظری توسط کنفدراسیون بین المللی حسابداری:</a:t>
            </a:r>
            <a:endParaRPr lang="fa-IR" sz="4000" b="1" dirty="0">
              <a:solidFill>
                <a:srgbClr val="FF0000"/>
              </a:solidFill>
              <a:ea typeface="+mj-ea"/>
              <a:cs typeface="B Nazanin" pitchFamily="2" charset="-78"/>
            </a:endParaRPr>
          </a:p>
        </p:txBody>
      </p:sp>
      <p:sp>
        <p:nvSpPr>
          <p:cNvPr id="28674" name="Content Placeholder 1"/>
          <p:cNvSpPr>
            <a:spLocks noGrp="1"/>
          </p:cNvSpPr>
          <p:nvPr>
            <p:ph idx="1"/>
          </p:nvPr>
        </p:nvSpPr>
        <p:spPr>
          <a:xfrm>
            <a:off x="500063" y="1285875"/>
            <a:ext cx="8229600" cy="5572125"/>
          </a:xfrm>
        </p:spPr>
        <p:txBody>
          <a:bodyPr>
            <a:no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600" b="1" dirty="0" smtClean="0">
                <a:ea typeface="+mn-ea"/>
                <a:cs typeface="B Nazanin" pitchFamily="2" charset="-78"/>
              </a:rPr>
              <a:t>کنفدراسیون بین المللی حسابداران متشکل از گروهی از هیئت های حسابداران رسمی است که دیدگاه خود را چنین مطرح کرده است:</a:t>
            </a:r>
          </a:p>
          <a:p>
            <a:pPr marL="539496" indent="-457200" eaLnBrk="1" fontAlgn="auto" hangingPunct="1">
              <a:spcAft>
                <a:spcPts val="0"/>
              </a:spcAft>
              <a:defRPr/>
            </a:pPr>
            <a:r>
              <a:rPr lang="fa-IR" sz="2600" b="1" dirty="0" smtClean="0">
                <a:ea typeface="+mn-ea"/>
                <a:cs typeface="B Nazanin" pitchFamily="2" charset="-78"/>
              </a:rPr>
              <a:t>گزارشگری مالی مهم و ابزاری برای اطلاع رسانی است.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2600" b="1" dirty="0" smtClean="0">
                <a:ea typeface="+mn-ea"/>
                <a:cs typeface="B Nazanin" pitchFamily="2" charset="-78"/>
              </a:rPr>
              <a:t>اطلاعات گزارش شده برای </a:t>
            </a:r>
            <a:r>
              <a:rPr lang="fa-IR" sz="2600" b="1" dirty="0" smtClean="0">
                <a:solidFill>
                  <a:srgbClr val="000099"/>
                </a:solidFill>
                <a:ea typeface="+mn-ea"/>
                <a:cs typeface="B Nazanin" pitchFamily="2" charset="-78"/>
              </a:rPr>
              <a:t>مفیدبودن</a:t>
            </a:r>
            <a:r>
              <a:rPr lang="fa-IR" sz="2600" b="1" dirty="0" smtClean="0">
                <a:ea typeface="+mn-ea"/>
                <a:cs typeface="B Nazanin" pitchFamily="2" charset="-78"/>
              </a:rPr>
              <a:t> ⇦بایدنیازهای استفاده کنندگان را برآورده سازند.</a:t>
            </a:r>
          </a:p>
          <a:p>
            <a:pPr marL="365760" indent="-283464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a-IR" sz="2600" b="1" dirty="0" smtClean="0">
                <a:ea typeface="+mn-ea"/>
                <a:cs typeface="B Nazanin" pitchFamily="2" charset="-78"/>
              </a:rPr>
              <a:t>اطلاعات گزارش شده برای </a:t>
            </a:r>
            <a:r>
              <a:rPr lang="fa-IR" sz="2600" b="1" dirty="0" smtClean="0">
                <a:solidFill>
                  <a:srgbClr val="000099"/>
                </a:solidFill>
                <a:ea typeface="+mn-ea"/>
                <a:cs typeface="B Nazanin" pitchFamily="2" charset="-78"/>
              </a:rPr>
              <a:t>موثربودن</a:t>
            </a:r>
            <a:r>
              <a:rPr lang="fa-IR" sz="2600" b="1" dirty="0" smtClean="0">
                <a:ea typeface="+mn-ea"/>
                <a:cs typeface="B Nazanin" pitchFamily="2" charset="-78"/>
              </a:rPr>
              <a:t> ⇦باید قابل اتکا،مربوط،قابل فهم،واضح،دقیق،به موقع،یکنواخت و قابل مقایسه باشد.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600" b="1" dirty="0" smtClean="0">
                <a:ea typeface="+mn-ea"/>
                <a:cs typeface="B Nazanin" pitchFamily="2" charset="-78"/>
              </a:rPr>
              <a:t>استفاده کنندگان ⇦هیئت مدیره،مردم،سرمایه گذاران، اعتباردهندگان، دولت ها،سازمان های بین المللی.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Nazanin" pitchFamily="2" charset="-78"/>
              </a:rPr>
              <a:t>نکته دیگر: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600" b="1" dirty="0" smtClean="0">
                <a:ea typeface="+mn-ea"/>
                <a:cs typeface="B Nazanin" pitchFamily="2" charset="-78"/>
              </a:rPr>
              <a:t>استفاده کنندگان قدرت،توانایی ومنابع محدودی برای کسب اطلاعات دارند لذا گزارش های مالی به عنوان مهمترین منبع اطلاعاتی برای آن هاست.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8215338" y="0"/>
            <a:ext cx="500066" cy="571504"/>
          </a:xfrm>
          <a:prstGeom prst="flowChartConnector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400" b="1" dirty="0"/>
              <a:t>E</a:t>
            </a:r>
            <a:endParaRPr lang="fa-IR" sz="24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8674" grpId="0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2">
                    <a:satMod val="130000"/>
                  </a:schemeClr>
                </a:solidFill>
                <a:ea typeface="+mj-ea"/>
              </a:rPr>
              <a:t>     </a:t>
            </a:r>
            <a:r>
              <a:rPr lang="fa-IR" sz="4000" b="1" dirty="0" smtClean="0">
                <a:solidFill>
                  <a:srgbClr val="FF0000"/>
                </a:solidFill>
                <a:ea typeface="+mj-ea"/>
                <a:cs typeface="B Nazanin" pitchFamily="2" charset="-78"/>
              </a:rPr>
              <a:t>نتیجه گیری:</a:t>
            </a:r>
            <a:endParaRPr lang="fa-IR" b="1" dirty="0">
              <a:solidFill>
                <a:srgbClr val="FF0000"/>
              </a:solidFill>
              <a:ea typeface="+mj-ea"/>
              <a:cs typeface="B Nazanin" pitchFamily="2" charset="-78"/>
            </a:endParaRPr>
          </a:p>
        </p:txBody>
      </p:sp>
      <p:sp>
        <p:nvSpPr>
          <p:cNvPr id="29699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fa-IR" sz="2800" b="1" smtClean="0">
                <a:cs typeface="B Nazanin" pitchFamily="2" charset="-78"/>
              </a:rPr>
              <a:t>1)هیئت های تدوین استاندارد هم چون </a:t>
            </a:r>
            <a:r>
              <a:rPr lang="en-US" sz="2800" b="1" smtClean="0">
                <a:cs typeface="B Nazanin" pitchFamily="2" charset="-78"/>
              </a:rPr>
              <a:t>FASB</a:t>
            </a:r>
            <a:r>
              <a:rPr lang="fa-IR" sz="2800" b="1" smtClean="0">
                <a:cs typeface="B Nazanin" pitchFamily="2" charset="-78"/>
              </a:rPr>
              <a:t> و </a:t>
            </a:r>
            <a:r>
              <a:rPr lang="en-US" sz="2800" b="1" smtClean="0">
                <a:cs typeface="B Nazanin" pitchFamily="2" charset="-78"/>
              </a:rPr>
              <a:t>GASB</a:t>
            </a:r>
            <a:r>
              <a:rPr lang="fa-IR" sz="2800" b="1" smtClean="0">
                <a:cs typeface="B Nazanin" pitchFamily="2" charset="-78"/>
              </a:rPr>
              <a:t> قدرت لازم برای تدوین استانداردهای حسابداری و عملی کردن آنها ندارند.</a:t>
            </a:r>
          </a:p>
          <a:p>
            <a:pPr eaLnBrk="1" hangingPunct="1">
              <a:buFont typeface="Wingdings 2" pitchFamily="18" charset="2"/>
              <a:buNone/>
            </a:pPr>
            <a:r>
              <a:rPr lang="fa-IR" sz="2800" b="1" smtClean="0">
                <a:cs typeface="B Nazanin" pitchFamily="2" charset="-78"/>
              </a:rPr>
              <a:t>2)دربین کشورهای معرفی شده کانادا قدرت بیشتری نسبت به سایر کشورها دارد زیرا قانون در این کشور،شرکت ها را ملزم به رعایت استانداردهای حرفه ای می کرد.</a:t>
            </a:r>
          </a:p>
          <a:p>
            <a:pPr eaLnBrk="1" hangingPunct="1">
              <a:buFont typeface="Wingdings 2" pitchFamily="18" charset="2"/>
              <a:buNone/>
            </a:pPr>
            <a:r>
              <a:rPr lang="fa-IR" sz="2800" b="1" smtClean="0">
                <a:cs typeface="B Nazanin" pitchFamily="2" charset="-78"/>
              </a:rPr>
              <a:t>3)درتمام چارچوب های نظری،تحلیلی از استفاده کنندگان و نیازهای آن بود که از استفاده کنندگان نمونه گیری نشده بود و نیازهای آنها نیز فرضی بود.</a:t>
            </a:r>
          </a:p>
          <a:p>
            <a:pPr eaLnBrk="1" hangingPunct="1">
              <a:buFont typeface="Wingdings 2" pitchFamily="18" charset="2"/>
              <a:buNone/>
            </a:pPr>
            <a:r>
              <a:rPr lang="fa-IR" sz="2800" b="1" smtClean="0">
                <a:cs typeface="B Nazanin" pitchFamily="2" charset="-78"/>
              </a:rPr>
              <a:t>4)دربین تمام بیانیه ها،بیانیه نظریه بنیادین حسابداری اقدامی موثر در زمینه چارچوب های نظری بود.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8286776" y="571480"/>
            <a:ext cx="500066" cy="642942"/>
          </a:xfrm>
          <a:prstGeom prst="flowChartConnector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400" b="1" dirty="0"/>
              <a:t>F</a:t>
            </a:r>
            <a:endParaRPr lang="fa-IR" sz="24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9699" grpId="0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31640" y="2348880"/>
            <a:ext cx="7632848" cy="1647056"/>
          </a:xfrm>
          <a:scene3d>
            <a:camera prst="perspectiveLeft"/>
            <a:lightRig rig="threePt" dir="t"/>
          </a:scene3d>
        </p:spPr>
        <p:txBody>
          <a:bodyPr>
            <a:noAutofit/>
          </a:bodyPr>
          <a:lstStyle/>
          <a:p>
            <a:r>
              <a:rPr lang="en-US" sz="11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THE END</a:t>
            </a:r>
            <a:endParaRPr lang="fa-IR" sz="115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wipe dir="d"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183562" cy="10509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B Nazanin" pitchFamily="2" charset="-78"/>
              </a:rPr>
              <a:t>تدوين چار چوب نظري در ايالات متحده 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B Nazanin" pitchFamily="2" charset="-78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500" y="1357313"/>
            <a:ext cx="828675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B Nazanin" pitchFamily="2" charset="-78"/>
              </a:rPr>
              <a:t>الف)نظریه بنیادین حسابداری:</a:t>
            </a:r>
          </a:p>
          <a:p>
            <a:pPr>
              <a:defRPr/>
            </a:pPr>
            <a:r>
              <a:rPr lang="fa-IR" sz="2800" b="1" dirty="0">
                <a:latin typeface="Calibri" pitchFamily="34" charset="0"/>
                <a:ea typeface="Times New Roman" pitchFamily="18" charset="0"/>
                <a:cs typeface="B Nazanin" pitchFamily="2" charset="-78"/>
              </a:rPr>
              <a:t>يكي از بيانيه هاي اوليه ارائه شده توسط انجمن حسابداري آمريكا</a:t>
            </a:r>
            <a:r>
              <a:rPr lang="en-US" sz="2800" b="1" dirty="0">
                <a:latin typeface="Calibri" pitchFamily="34" charset="0"/>
                <a:ea typeface="Times New Roman" pitchFamily="18" charset="0"/>
                <a:cs typeface="B Nazanin" pitchFamily="2" charset="-78"/>
              </a:rPr>
              <a:t> (AAA)</a:t>
            </a:r>
            <a:r>
              <a:rPr lang="fa-IR" sz="2800" b="1" dirty="0">
                <a:latin typeface="Calibri" pitchFamily="34" charset="0"/>
                <a:ea typeface="Times New Roman" pitchFamily="18" charset="0"/>
                <a:cs typeface="B Nazanin" pitchFamily="2" charset="-78"/>
              </a:rPr>
              <a:t>، </a:t>
            </a:r>
            <a:r>
              <a:rPr lang="fa-I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B Nazanin" pitchFamily="2" charset="-78"/>
              </a:rPr>
              <a:t>بيانيه نظريه بنيادين حسابداری </a:t>
            </a:r>
            <a:r>
              <a:rPr lang="fa-IR" sz="2800" b="1" dirty="0">
                <a:latin typeface="Calibri" pitchFamily="34" charset="0"/>
                <a:ea typeface="Times New Roman" pitchFamily="18" charset="0"/>
                <a:cs typeface="B Nazanin" pitchFamily="2" charset="-78"/>
              </a:rPr>
              <a:t>بود که بسیار سر نوشت ساز،تاثیرگذار و انگیزه ای برای پژوهش های بعدی بودو توسط هيئت 9 نفره تهيه شده </a:t>
            </a:r>
            <a:r>
              <a:rPr lang="fa-IR" sz="2800" b="1" dirty="0" smtClean="0">
                <a:latin typeface="Calibri" pitchFamily="34" charset="0"/>
                <a:ea typeface="Times New Roman" pitchFamily="18" charset="0"/>
                <a:cs typeface="B Nazanin" pitchFamily="2" charset="-78"/>
              </a:rPr>
              <a:t>بود </a:t>
            </a:r>
            <a:r>
              <a:rPr lang="fa-IR" sz="2800" b="1" dirty="0">
                <a:latin typeface="Calibri" pitchFamily="34" charset="0"/>
                <a:ea typeface="Times New Roman" pitchFamily="18" charset="0"/>
                <a:cs typeface="B Nazanin" pitchFamily="2" charset="-78"/>
              </a:rPr>
              <a:t>.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42938" y="3571875"/>
            <a:ext cx="8286750" cy="237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endParaRPr lang="fa-I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B Nazanin" pitchFamily="2" charset="-78"/>
            </a:endParaRPr>
          </a:p>
          <a:p>
            <a:pPr>
              <a:defRPr/>
            </a:pPr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B Nazanin" pitchFamily="2" charset="-78"/>
              </a:rPr>
              <a:t>بیان نظریه بنیادین حسابداری:</a:t>
            </a:r>
          </a:p>
          <a:p>
            <a:pPr>
              <a:defRPr/>
            </a:pPr>
            <a:r>
              <a:rPr lang="fa-IR" sz="2800" b="1" dirty="0">
                <a:latin typeface="Lucida Sans Unicode" pitchFamily="34" charset="0"/>
                <a:cs typeface="B Nazanin" pitchFamily="2" charset="-78"/>
              </a:rPr>
              <a:t>حسابداري فرايند شناسايي ، اندازه گيري وارائه اطلاعات اقتصادي است که اتخاذ تصميمات و قضاوت هاي آگاهانه را براي استفاده كنندگان اطلاعات مسیر می سازد.</a:t>
            </a:r>
            <a:endParaRPr lang="fa-IR" sz="2800" b="1" dirty="0">
              <a:cs typeface="B Nazanin" pitchFamily="2" charset="-78"/>
            </a:endParaRPr>
          </a:p>
        </p:txBody>
      </p:sp>
      <p:sp>
        <p:nvSpPr>
          <p:cNvPr id="7" name="Flowchart: Connector 6"/>
          <p:cNvSpPr/>
          <p:nvPr/>
        </p:nvSpPr>
        <p:spPr>
          <a:xfrm>
            <a:off x="8143900" y="428604"/>
            <a:ext cx="500066" cy="642942"/>
          </a:xfrm>
          <a:prstGeom prst="flowChartConnector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400" b="1" dirty="0"/>
              <a:t>A</a:t>
            </a:r>
            <a:endParaRPr lang="fa-IR" sz="2400" b="1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6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1500" y="117475"/>
            <a:ext cx="8229600" cy="6740525"/>
          </a:xfrm>
        </p:spPr>
        <p:txBody>
          <a:bodyPr wrap="square">
            <a:sp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B Nazanin" pitchFamily="2" charset="-78"/>
              </a:rPr>
              <a:t>معایب این نظریه:</a:t>
            </a:r>
            <a:br>
              <a:rPr lang="fa-I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B Nazanin" pitchFamily="2" charset="-78"/>
              </a:rPr>
            </a:br>
            <a:r>
              <a:rPr lang="fa-IR" sz="2800" b="1" dirty="0" smtClean="0">
                <a:solidFill>
                  <a:schemeClr val="tx1"/>
                </a:solidFill>
                <a:effectLst/>
                <a:ea typeface="+mj-ea"/>
                <a:cs typeface="B Nazanin" pitchFamily="2" charset="-78"/>
              </a:rPr>
              <a:t>دراين تعريف تلاش چندانی برای شناسايي استفاده كنندگان اطلاعات مالی صورت نگرفته است.</a:t>
            </a:r>
            <a:br>
              <a:rPr lang="fa-IR" sz="2800" b="1" dirty="0" smtClean="0">
                <a:solidFill>
                  <a:schemeClr val="tx1"/>
                </a:solidFill>
                <a:effectLst/>
                <a:ea typeface="+mj-ea"/>
                <a:cs typeface="B Nazanin" pitchFamily="2" charset="-78"/>
              </a:rPr>
            </a:br>
            <a:r>
              <a:rPr lang="en-US" sz="3200" b="1" dirty="0" smtClean="0">
                <a:solidFill>
                  <a:schemeClr val="tx1"/>
                </a:solidFill>
                <a:effectLst/>
                <a:ea typeface="+mj-ea"/>
                <a:cs typeface="B Nazanin" pitchFamily="2" charset="-78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effectLst/>
                <a:ea typeface="+mj-ea"/>
                <a:cs typeface="B Nazanin" pitchFamily="2" charset="-78"/>
              </a:rPr>
            </a:br>
            <a:r>
              <a:rPr lang="fa-I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B Nazanin" pitchFamily="2" charset="-78"/>
              </a:rPr>
              <a:t>دليل اجتناب </a:t>
            </a:r>
            <a:r>
              <a:rPr lang="fa-I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B Nazanin" pitchFamily="2" charset="-78"/>
              </a:rPr>
              <a:t>: </a:t>
            </a:r>
            <a:r>
              <a:rPr lang="fa-IR" sz="2800" b="1" dirty="0" smtClean="0">
                <a:solidFill>
                  <a:schemeClr val="tx1"/>
                </a:solidFill>
                <a:effectLst/>
                <a:ea typeface="+mj-ea"/>
                <a:cs typeface="B Nazanin" pitchFamily="2" charset="-78"/>
              </a:rPr>
              <a:t>استفاده كنندگان اغلب نمي توانند تعيين كنند كه چه اطلاعاتي براي آنها مفيد ترين است يا حداقل نمي توانند نيازهاي خود را به وضوح بيان كنند .</a:t>
            </a:r>
            <a:br>
              <a:rPr lang="fa-IR" sz="2800" b="1" dirty="0" smtClean="0">
                <a:solidFill>
                  <a:schemeClr val="tx1"/>
                </a:solidFill>
                <a:effectLst/>
                <a:ea typeface="+mj-ea"/>
                <a:cs typeface="B Nazanin" pitchFamily="2" charset="-78"/>
              </a:rPr>
            </a:br>
            <a:r>
              <a:rPr lang="fa-IR" sz="3200" b="1" dirty="0" smtClean="0">
                <a:solidFill>
                  <a:schemeClr val="tx1"/>
                </a:solidFill>
                <a:effectLst/>
                <a:ea typeface="+mj-ea"/>
                <a:cs typeface="B Nazanin" pitchFamily="2" charset="-78"/>
              </a:rPr>
              <a:t/>
            </a:r>
            <a:br>
              <a:rPr lang="fa-IR" sz="3200" b="1" dirty="0" smtClean="0">
                <a:solidFill>
                  <a:schemeClr val="tx1"/>
                </a:solidFill>
                <a:effectLst/>
                <a:ea typeface="+mj-ea"/>
                <a:cs typeface="B Nazanin" pitchFamily="2" charset="-78"/>
              </a:rPr>
            </a:br>
            <a:r>
              <a:rPr lang="fa-I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B Nazanin" pitchFamily="2" charset="-78"/>
              </a:rPr>
              <a:t>رهنمود های این بیانیه:</a:t>
            </a:r>
            <a:br>
              <a:rPr lang="fa-I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B Nazanin" pitchFamily="2" charset="-78"/>
              </a:rPr>
            </a:br>
            <a:r>
              <a:rPr lang="fa-I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B Nazanin" pitchFamily="2" charset="-78"/>
              </a:rPr>
              <a:t> 1- مناسب بودن براي استفاده مورد انتظار</a:t>
            </a:r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B Nazanin" pitchFamily="2" charset="-78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B Nazanin" pitchFamily="2" charset="-78"/>
              </a:rPr>
            </a:br>
            <a:r>
              <a:rPr lang="fa-I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B Nazanin" pitchFamily="2" charset="-78"/>
              </a:rPr>
              <a:t>2- افشاي روابط خاص</a:t>
            </a:r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B Nazanin" pitchFamily="2" charset="-78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B Nazanin" pitchFamily="2" charset="-78"/>
              </a:rPr>
            </a:br>
            <a:r>
              <a:rPr lang="fa-I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B Nazanin" pitchFamily="2" charset="-78"/>
              </a:rPr>
              <a:t>3- ارائه اطلاعات محيطي</a:t>
            </a:r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B Nazanin" pitchFamily="2" charset="-78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B Nazanin" pitchFamily="2" charset="-78"/>
              </a:rPr>
            </a:br>
            <a:r>
              <a:rPr lang="fa-I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B Nazanin" pitchFamily="2" charset="-78"/>
              </a:rPr>
              <a:t>4- يكنواختي كار درميان واحدهاي مختلف</a:t>
            </a:r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B Nazanin" pitchFamily="2" charset="-78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B Nazanin" pitchFamily="2" charset="-78"/>
              </a:rPr>
            </a:br>
            <a:r>
              <a:rPr lang="fa-I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B Nazanin" pitchFamily="2" charset="-78"/>
              </a:rPr>
              <a:t>5- ثبات رويه درطي زمان </a:t>
            </a:r>
            <a:endParaRPr lang="en-US" sz="3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B Nazanin" pitchFamily="2" charset="-78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00063" y="571500"/>
            <a:ext cx="8229600" cy="7969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3200" dirty="0" smtClean="0">
                <a:solidFill>
                  <a:srgbClr val="C00000"/>
                </a:solidFill>
                <a:ea typeface="+mj-ea"/>
                <a:cs typeface="B Nazanin" pitchFamily="2" charset="-78"/>
              </a:rPr>
              <a:t/>
            </a:r>
            <a:br>
              <a:rPr lang="fa-IR" sz="3200" dirty="0" smtClean="0">
                <a:solidFill>
                  <a:srgbClr val="C00000"/>
                </a:solidFill>
                <a:ea typeface="+mj-ea"/>
                <a:cs typeface="B Nazanin" pitchFamily="2" charset="-78"/>
              </a:rPr>
            </a:br>
            <a:r>
              <a:rPr lang="fa-IR" sz="3200" b="1" dirty="0" smtClean="0">
                <a:solidFill>
                  <a:srgbClr val="C00000"/>
                </a:solidFill>
                <a:ea typeface="+mj-ea"/>
                <a:cs typeface="B Nazanin" pitchFamily="2" charset="-78"/>
              </a:rPr>
              <a:t>هدف این بیانیه:</a:t>
            </a:r>
            <a:r>
              <a:rPr lang="fa-IR" sz="3200" dirty="0" smtClean="0">
                <a:solidFill>
                  <a:srgbClr val="C00000"/>
                </a:solidFill>
                <a:ea typeface="+mj-ea"/>
                <a:cs typeface="B Nazanin" pitchFamily="2" charset="-78"/>
              </a:rPr>
              <a:t/>
            </a:r>
            <a:br>
              <a:rPr lang="fa-IR" sz="3200" dirty="0" smtClean="0">
                <a:solidFill>
                  <a:srgbClr val="C00000"/>
                </a:solidFill>
                <a:ea typeface="+mj-ea"/>
                <a:cs typeface="B Nazanin" pitchFamily="2" charset="-78"/>
              </a:rPr>
            </a:br>
            <a:r>
              <a:rPr lang="fa-IR" sz="2800" b="1" dirty="0" smtClean="0">
                <a:solidFill>
                  <a:schemeClr val="tx1"/>
                </a:solidFill>
                <a:effectLst/>
                <a:ea typeface="+mj-ea"/>
                <a:cs typeface="B Nazanin" pitchFamily="2" charset="-78"/>
              </a:rPr>
              <a:t>ارائه ابزارهای پذیرش یا رد روشهای به کار رفته درحال حاضریاروشهای پیشنهادی برای آینده.  </a:t>
            </a:r>
            <a:endParaRPr lang="fa-IR" sz="3200" b="1" dirty="0">
              <a:solidFill>
                <a:schemeClr val="tx1"/>
              </a:solidFill>
              <a:effectLst/>
              <a:ea typeface="+mj-ea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42910" y="1285860"/>
            <a:ext cx="8229600" cy="796908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4000" b="1" dirty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fa-IR" sz="4000" b="1" dirty="0">
              <a:solidFill>
                <a:srgbClr val="C0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42910" y="2714620"/>
            <a:ext cx="8229600" cy="3000396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موارد استفاده از اطلاعات حسابداري طبق این بیانیه</a:t>
            </a:r>
            <a:r>
              <a:rPr lang="fa-IR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fa-I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B Nazanin" pitchFamily="2" charset="-78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Nazanin" pitchFamily="2" charset="-78"/>
              </a:rPr>
              <a:t>1- تصميم گيري درباره استفاده از منابع محدود شامل شناسايي حوزه تصميم گيري بحراني و تعيين اهداف بلند مدت و كوتاه مدت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B Nazanin" pitchFamily="2" charset="-78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Nazanin" pitchFamily="2" charset="-78"/>
              </a:rPr>
              <a:t>2- هدايت و كنترل منابع مادي و انساني واحد اقتصادي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B Nazanin" pitchFamily="2" charset="-78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Nazanin" pitchFamily="2" charset="-78"/>
              </a:rPr>
              <a:t>3- نگهداري و گزارش گري براساس سرپرستي منابع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B Nazanin" pitchFamily="2" charset="-78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Nazanin" pitchFamily="2" charset="-78"/>
              </a:rPr>
              <a:t>4- تسهيل كردن كنترل ها و وظايف اجتماعي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  <a:cs typeface="B Nazanin" pitchFamily="2" charset="-78"/>
            </a:endParaRPr>
          </a:p>
          <a:p>
            <a:pPr algn="ctr" fontAlgn="auto">
              <a:spcAft>
                <a:spcPts val="0"/>
              </a:spcAft>
              <a:defRPr/>
            </a:pPr>
            <a:endParaRPr lang="fa-IR" sz="2000" b="1" dirty="0">
              <a:solidFill>
                <a:srgbClr val="C0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B Nazanin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500063" y="428625"/>
            <a:ext cx="8215312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buFontTx/>
              <a:buChar char="•"/>
              <a:defRPr/>
            </a:pPr>
            <a:r>
              <a:rPr lang="fa-I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B Nazanin" pitchFamily="2" charset="-78"/>
              </a:rPr>
              <a:t>نکات دیگر موجود در این بیانیه: 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B Nazanin" pitchFamily="2" charset="-78"/>
            </a:endParaRPr>
          </a:p>
          <a:p>
            <a:pPr algn="ctr">
              <a:buFontTx/>
              <a:buChar char="•"/>
              <a:defRPr/>
            </a:pPr>
            <a:endParaRPr lang="fa-IR" dirty="0"/>
          </a:p>
        </p:txBody>
      </p:sp>
      <p:sp>
        <p:nvSpPr>
          <p:cNvPr id="14340" name="Rectangle 2"/>
          <p:cNvSpPr>
            <a:spLocks noChangeArrowheads="1"/>
          </p:cNvSpPr>
          <p:nvPr/>
        </p:nvSpPr>
        <p:spPr bwMode="auto">
          <a:xfrm>
            <a:off x="500063" y="1500188"/>
            <a:ext cx="842962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B Nazanin" pitchFamily="2" charset="-78"/>
              </a:rPr>
              <a:t>1-گزارش هاي تهيه شده براي استفاده كنندگان برون سازماني بایدبا همان اطلاعاتي تهيه شود كه براي مديريت داخلي به كار مي رود 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B Nazanin" pitchFamily="2" charset="-78"/>
            </a:endParaRPr>
          </a:p>
          <a:p>
            <a:pPr>
              <a:lnSpc>
                <a:spcPct val="150000"/>
              </a:lnSpc>
              <a:defRPr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B Nazanin" pitchFamily="2" charset="-78"/>
              </a:rPr>
              <a:t>2-دراین بيانيه اصل كار مبني برهدايت واحدهاي انتفاعي است و تمام توصيه هاي آن در خصوص ساير سازمانها از قبيل واحدهاي دولتي و موسسات </a:t>
            </a:r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B Nazanin" pitchFamily="2" charset="-78"/>
              </a:rPr>
              <a:t>خيریه </a:t>
            </a: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B Nazanin" pitchFamily="2" charset="-78"/>
              </a:rPr>
              <a:t>نيز قابل اجرا است 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B Nazanin" pitchFamily="2" charset="-78"/>
            </a:endParaRPr>
          </a:p>
          <a:p>
            <a:pPr>
              <a:defRPr/>
            </a:pP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b="1" dirty="0" smtClean="0">
                <a:solidFill>
                  <a:schemeClr val="tx2">
                    <a:satMod val="130000"/>
                  </a:schemeClr>
                </a:solidFill>
                <a:ea typeface="+mj-ea"/>
                <a:cs typeface="B Nazanin" pitchFamily="2" charset="-78"/>
              </a:rPr>
              <a:t>ب)تروبلاد:</a:t>
            </a:r>
            <a:endParaRPr lang="fa-IR" b="1" dirty="0">
              <a:solidFill>
                <a:schemeClr val="tx2">
                  <a:satMod val="130000"/>
                </a:schemeClr>
              </a:solidFill>
              <a:ea typeface="+mj-ea"/>
              <a:cs typeface="B Nazanin" pitchFamily="2" charset="-78"/>
            </a:endParaRPr>
          </a:p>
        </p:txBody>
      </p:sp>
      <p:sp>
        <p:nvSpPr>
          <p:cNvPr id="1536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fa-IR" sz="2800" b="1" dirty="0" smtClean="0">
                <a:ea typeface="+mn-ea"/>
                <a:cs typeface="2  Nazanin" pitchFamily="2" charset="-78"/>
              </a:rPr>
              <a:t>انجمن حسابداران رسمی آمریکا،گزارش تروبلاد با عنوان </a:t>
            </a:r>
            <a:r>
              <a:rPr lang="fa-IR" sz="2800" b="1" dirty="0" smtClean="0">
                <a:solidFill>
                  <a:srgbClr val="FF0000"/>
                </a:solidFill>
                <a:ea typeface="+mn-ea"/>
                <a:cs typeface="2  Nazanin" pitchFamily="2" charset="-78"/>
              </a:rPr>
              <a:t>اهداف صورت های مالی </a:t>
            </a:r>
            <a:r>
              <a:rPr lang="fa-IR" sz="2800" b="1" dirty="0" smtClean="0">
                <a:ea typeface="+mn-ea"/>
                <a:cs typeface="2  Nazanin" pitchFamily="2" charset="-78"/>
              </a:rPr>
              <a:t>را منتشر کرد که هیئت استانداردهای حسابداری مالی</a:t>
            </a:r>
            <a:r>
              <a:rPr lang="en-US" sz="2800" b="1" dirty="0" smtClean="0">
                <a:ea typeface="+mn-ea"/>
                <a:cs typeface="2  Nazanin" pitchFamily="2" charset="-78"/>
              </a:rPr>
              <a:t> (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2  Nazanin" pitchFamily="2" charset="-78"/>
              </a:rPr>
              <a:t>FASB</a:t>
            </a:r>
            <a:r>
              <a:rPr lang="en-US" sz="2800" b="1" dirty="0">
                <a:ea typeface="+mn-ea"/>
                <a:cs typeface="2  Nazanin" pitchFamily="2" charset="-78"/>
              </a:rPr>
              <a:t>)</a:t>
            </a:r>
            <a:r>
              <a:rPr lang="fa-IR" sz="2800" b="1" dirty="0" smtClean="0">
                <a:ea typeface="+mn-ea"/>
                <a:cs typeface="2  Nazanin" pitchFamily="2" charset="-78"/>
              </a:rPr>
              <a:t>جایگزین هیئت اصول حسابداری </a:t>
            </a:r>
            <a:r>
              <a:rPr lang="en-US" sz="2800" b="1" dirty="0">
                <a:ea typeface="+mn-ea"/>
                <a:cs typeface="2  Nazanin" pitchFamily="2" charset="-78"/>
              </a:rPr>
              <a:t>(</a:t>
            </a:r>
            <a:r>
              <a:rPr lang="en-US" sz="2800" b="1" dirty="0" smtClean="0">
                <a:ea typeface="+mn-ea"/>
                <a:cs typeface="2  Nazanin" pitchFamily="2" charset="-78"/>
              </a:rPr>
              <a:t>APB) </a:t>
            </a:r>
            <a:r>
              <a:rPr lang="fa-IR" sz="2800" b="1" dirty="0" smtClean="0">
                <a:ea typeface="+mn-ea"/>
                <a:cs typeface="2  Nazanin" pitchFamily="2" charset="-78"/>
              </a:rPr>
              <a:t>شد.     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fa-IR" dirty="0" smtClean="0">
              <a:ea typeface="+mn-ea"/>
            </a:endParaRP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714348" y="4214818"/>
            <a:ext cx="8286808" cy="1285884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3200" b="1" dirty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B Nazanin" pitchFamily="2" charset="-78"/>
              </a:rPr>
              <a:t>تروبلاد در فصل يازده گزارش خود دوازده اصل بيان كرده که برخی از آن ها به شرح زیر است:</a:t>
            </a:r>
          </a:p>
          <a:p>
            <a:pPr algn="ctr" fontAlgn="auto">
              <a:spcAft>
                <a:spcPts val="0"/>
              </a:spcAft>
              <a:defRPr/>
            </a:pPr>
            <a:endParaRPr lang="fa-IR" sz="3200" b="1" dirty="0">
              <a:solidFill>
                <a:srgbClr val="C0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B Nazanin" pitchFamily="2" charset="-78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a-IR" sz="2800" b="1" dirty="0">
                <a:cs typeface="B Nazanin" pitchFamily="2" charset="-78"/>
              </a:rPr>
              <a:t>هدف اول : هدف اصلي صورتهاي مالي ، تهيه اطلاعات مفيد براي اتخاذ تصميمات اقتصادي است.</a:t>
            </a:r>
            <a:endParaRPr lang="en-US" sz="2800" b="1" dirty="0">
              <a:cs typeface="B Nazanin" pitchFamily="2" charset="-78"/>
            </a:endParaRPr>
          </a:p>
          <a:p>
            <a:pPr algn="ctr" fontAlgn="auto">
              <a:spcAft>
                <a:spcPts val="0"/>
              </a:spcAft>
              <a:defRPr/>
            </a:pPr>
            <a:endParaRPr lang="fa-IR" sz="4000" b="1" dirty="0">
              <a:solidFill>
                <a:srgbClr val="C0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500034" y="1643050"/>
            <a:ext cx="8229600" cy="3929090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Nazanin" pitchFamily="2" charset="-78"/>
              </a:rPr>
              <a:t>هدف دوم </a:t>
            </a:r>
            <a:r>
              <a:rPr lang="fa-IR" sz="2800" b="1" dirty="0">
                <a:latin typeface="+mn-lt"/>
                <a:cs typeface="B Nazanin" pitchFamily="2" charset="-78"/>
              </a:rPr>
              <a:t>: صورتهاي مالي براي استفاده كنندگانی مفيد است كه قدرت ، توانايي يا منابع كسب اطلاعات آنها محدود شده است و به صورتهاي مالي به عنوان منبع اصلي نگاه مي كنند.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a-IR" sz="2800" b="1" dirty="0">
              <a:latin typeface="+mn-lt"/>
              <a:cs typeface="B Nazanin" pitchFamily="2" charset="-7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Nazanin" pitchFamily="2" charset="-78"/>
              </a:rPr>
              <a:t>هدف سوم</a:t>
            </a:r>
            <a:r>
              <a:rPr lang="fa-IR" sz="2800" b="1" dirty="0">
                <a:latin typeface="+mn-lt"/>
                <a:cs typeface="B Nazanin" pitchFamily="2" charset="-78"/>
              </a:rPr>
              <a:t>:مربوط به سازمانهای غیرتجاری و دولتی است و عبارت است از تهیه اطلاعات مفید به منظور ارزیابی اثربخشی منابع در رسیدن به اهداف سازمانی.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a-IR" sz="2800" b="1" dirty="0">
              <a:latin typeface="+mn-lt"/>
              <a:cs typeface="B Nazanin" pitchFamily="2" charset="-7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Nazanin" pitchFamily="2" charset="-78"/>
              </a:rPr>
              <a:t>مشخصات گزارش تروبلاد: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latin typeface="+mn-lt"/>
                <a:cs typeface="B Nazanin" pitchFamily="2" charset="-78"/>
              </a:rPr>
              <a:t>شامل مشخصات کیفی اطلاعات نظیر اهمیت،برتری محتوا به شکل،قابلیت اتکا،قابلیت مقایسه و قابل فهم بودن.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a-I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B Nazanin" pitchFamily="2" charset="-7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Nazanin" pitchFamily="2" charset="-78"/>
              </a:rPr>
              <a:t>معایب گزارش تروبلاد: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800" b="1" dirty="0">
                <a:latin typeface="+mn-lt"/>
                <a:cs typeface="B Nazanin" pitchFamily="2" charset="-78"/>
              </a:rPr>
              <a:t>عدم رسیدگی به طور صحیح و جامع به سازمانهای غیر تجاری و دولتی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+mn-lt"/>
              <a:cs typeface="B Nazanin" pitchFamily="2" charset="-78"/>
            </a:endParaRPr>
          </a:p>
          <a:p>
            <a:pPr algn="ctr" fontAlgn="auto">
              <a:spcAft>
                <a:spcPts val="0"/>
              </a:spcAft>
              <a:defRPr/>
            </a:pPr>
            <a:endParaRPr lang="fa-IR" sz="2000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B Nazanin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 noGrp="1"/>
          </p:cNvSpPr>
          <p:nvPr>
            <p:ph type="title"/>
          </p:nvPr>
        </p:nvSpPr>
        <p:spPr>
          <a:xfrm>
            <a:off x="714375" y="1571625"/>
            <a:ext cx="8229600" cy="3143250"/>
          </a:xfrm>
        </p:spPr>
        <p:txBody>
          <a:bodyPr>
            <a:noAutofit/>
          </a:bodyPr>
          <a:lstStyle/>
          <a:p>
            <a:pPr algn="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a-I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B Nazanin" pitchFamily="2" charset="-78"/>
              </a:rPr>
              <a:t>ج)هیئت استانداردهای حسابداری مالی و پژوهش آنتونی:</a:t>
            </a:r>
            <a:br>
              <a:rPr lang="fa-I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B Nazanin" pitchFamily="2" charset="-78"/>
              </a:rPr>
            </a:br>
            <a:r>
              <a:rPr lang="fa-I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B Nazanin" pitchFamily="2" charset="-78"/>
              </a:rPr>
              <a:t/>
            </a:r>
            <a:br>
              <a:rPr lang="fa-I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B Nazanin" pitchFamily="2" charset="-78"/>
              </a:rPr>
            </a:br>
            <a:r>
              <a:rPr lang="fa-IR" sz="2800" b="1" dirty="0" smtClean="0">
                <a:solidFill>
                  <a:schemeClr val="tx1"/>
                </a:solidFill>
                <a:effectLst/>
                <a:ea typeface="+mj-ea"/>
                <a:cs typeface="B Nazanin" pitchFamily="2" charset="-78"/>
              </a:rPr>
              <a:t> هيئت استاندارد هاي حسابداري مالي درسال 1978 اولين بيانيه ي خود را با عنوان اهداف</a:t>
            </a:r>
            <a:r>
              <a:rPr lang="fa-IR" sz="3200" b="1" dirty="0" smtClean="0">
                <a:solidFill>
                  <a:srgbClr val="FF0000"/>
                </a:solidFill>
                <a:effectLst/>
                <a:ea typeface="+mj-ea"/>
                <a:cs typeface="B Nazanin" pitchFamily="2" charset="-78"/>
              </a:rPr>
              <a:t>“گزارش گري مالي سازمانهاي تجاري“ </a:t>
            </a:r>
            <a:r>
              <a:rPr lang="fa-IR" sz="2800" b="1" dirty="0" smtClean="0">
                <a:solidFill>
                  <a:schemeClr val="tx1"/>
                </a:solidFill>
                <a:effectLst/>
                <a:ea typeface="+mj-ea"/>
                <a:cs typeface="B Nazanin" pitchFamily="2" charset="-78"/>
              </a:rPr>
              <a:t>منتشر کرد که همان گزارش تروبلادیعنی سودمندی اطلاعات برای تصمیم گیری استفاده کنندگان بود.</a:t>
            </a:r>
            <a:r>
              <a:rPr lang="en-US" sz="2800" b="1" dirty="0" smtClean="0">
                <a:solidFill>
                  <a:schemeClr val="tx1"/>
                </a:solidFill>
                <a:effectLst/>
                <a:ea typeface="+mj-ea"/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effectLst/>
                <a:ea typeface="+mj-ea"/>
                <a:cs typeface="B Nazanin" pitchFamily="2" charset="-78"/>
              </a:rPr>
            </a:br>
            <a:r>
              <a:rPr lang="fa-IR" sz="2800" b="1" dirty="0" smtClean="0">
                <a:solidFill>
                  <a:schemeClr val="tx1"/>
                </a:solidFill>
                <a:effectLst/>
                <a:ea typeface="+mj-ea"/>
                <a:cs typeface="B Nazanin" pitchFamily="2" charset="-78"/>
              </a:rPr>
              <a:t/>
            </a:r>
            <a:br>
              <a:rPr lang="fa-IR" sz="2800" b="1" dirty="0" smtClean="0">
                <a:solidFill>
                  <a:schemeClr val="tx1"/>
                </a:solidFill>
                <a:effectLst/>
                <a:ea typeface="+mj-ea"/>
                <a:cs typeface="B Nazanin" pitchFamily="2" charset="-78"/>
              </a:rPr>
            </a:br>
            <a:endParaRPr lang="fa-IR" sz="2800" b="1" dirty="0">
              <a:solidFill>
                <a:schemeClr val="tx1"/>
              </a:solidFill>
              <a:effectLst/>
              <a:ea typeface="+mj-ea"/>
              <a:cs typeface="B Nazanin" pitchFamily="2" charset="-78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56" end="2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charRg st="256" end="2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8|10.7|5.7|8.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490</TotalTime>
  <Words>1380</Words>
  <Application>Microsoft Office PowerPoint</Application>
  <PresentationFormat>On-screen Show (4:3)</PresentationFormat>
  <Paragraphs>154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Solstice</vt:lpstr>
      <vt:lpstr>به نام خدا</vt:lpstr>
      <vt:lpstr>مقدمه</vt:lpstr>
      <vt:lpstr>تدوين چار چوب نظري در ايالات متحده </vt:lpstr>
      <vt:lpstr>معایب این نظریه: دراين تعريف تلاش چندانی برای شناسايي استفاده كنندگان اطلاعات مالی صورت نگرفته است.  دليل اجتناب : استفاده كنندگان اغلب نمي توانند تعيين كنند كه چه اطلاعاتي براي آنها مفيد ترين است يا حداقل نمي توانند نيازهاي خود را به وضوح بيان كنند .  رهنمود های این بیانیه:  1- مناسب بودن براي استفاده مورد انتظار 2- افشاي روابط خاص 3- ارائه اطلاعات محيطي 4- يكنواختي كار درميان واحدهاي مختلف 5- ثبات رويه درطي زمان </vt:lpstr>
      <vt:lpstr> هدف این بیانیه: ارائه ابزارهای پذیرش یا رد روشهای به کار رفته درحال حاضریاروشهای پیشنهادی برای آینده.  </vt:lpstr>
      <vt:lpstr>Slide 6</vt:lpstr>
      <vt:lpstr>ب)تروبلاد:</vt:lpstr>
      <vt:lpstr>Slide 8</vt:lpstr>
      <vt:lpstr>ج)هیئت استانداردهای حسابداری مالی و پژوهش آنتونی:   هيئت استاندارد هاي حسابداري مالي درسال 1978 اولين بيانيه ي خود را با عنوان اهداف“گزارش گري مالي سازمانهاي تجاري“ منتشر کرد که همان گزارش تروبلادیعنی سودمندی اطلاعات برای تصمیم گیری استفاده کنندگان بود.  </vt:lpstr>
      <vt:lpstr>Slide 10</vt:lpstr>
      <vt:lpstr>مزایا دیدگاه آنتونی:مشخص کردن استفاده كنندگان و نيازهاي آنان</vt:lpstr>
      <vt:lpstr>د)ایجاد هیئت استانداردهای حسابداری دولتی:</vt:lpstr>
      <vt:lpstr>Slide 13</vt:lpstr>
      <vt:lpstr>ایرادات وارده به GASB:وجود وقفه درتدوین بیانیه ها و اجرای با تاخیر بعضی از آنها</vt:lpstr>
      <vt:lpstr>Slide 15</vt:lpstr>
      <vt:lpstr>Slide 16</vt:lpstr>
      <vt:lpstr>Slide 17</vt:lpstr>
      <vt:lpstr>Slide 18</vt:lpstr>
      <vt:lpstr>Slide 19</vt:lpstr>
      <vt:lpstr>Slide 20</vt:lpstr>
      <vt:lpstr>    تدوین چارچوب نظری توسط کنفدراسیون بین المللی حسابداری:</vt:lpstr>
      <vt:lpstr>     نتیجه گیری:</vt:lpstr>
      <vt:lpstr>THE END</vt:lpstr>
    </vt:vector>
  </TitlesOfParts>
  <Company>MRT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</dc:creator>
  <cp:lastModifiedBy>Administrator</cp:lastModifiedBy>
  <cp:revision>66</cp:revision>
  <cp:lastPrinted>2011-10-24T19:00:57Z</cp:lastPrinted>
  <dcterms:created xsi:type="dcterms:W3CDTF">2009-04-19T18:52:49Z</dcterms:created>
  <dcterms:modified xsi:type="dcterms:W3CDTF">2014-02-23T08:18:09Z</dcterms:modified>
</cp:coreProperties>
</file>