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4" r:id="rId3"/>
    <p:sldId id="263" r:id="rId4"/>
    <p:sldId id="283" r:id="rId5"/>
    <p:sldId id="258" r:id="rId6"/>
    <p:sldId id="274" r:id="rId7"/>
    <p:sldId id="285" r:id="rId8"/>
    <p:sldId id="257" r:id="rId9"/>
    <p:sldId id="264" r:id="rId10"/>
    <p:sldId id="265" r:id="rId11"/>
    <p:sldId id="267" r:id="rId12"/>
    <p:sldId id="268" r:id="rId13"/>
    <p:sldId id="269" r:id="rId14"/>
    <p:sldId id="270" r:id="rId15"/>
    <p:sldId id="271" r:id="rId16"/>
    <p:sldId id="272" r:id="rId17"/>
    <p:sldId id="273" r:id="rId18"/>
    <p:sldId id="280" r:id="rId19"/>
    <p:sldId id="282" r:id="rId20"/>
    <p:sldId id="275" r:id="rId21"/>
    <p:sldId id="276" r:id="rId22"/>
    <p:sldId id="278" r:id="rId23"/>
    <p:sldId id="277" r:id="rId24"/>
    <p:sldId id="291" r:id="rId25"/>
    <p:sldId id="294" r:id="rId26"/>
    <p:sldId id="296" r:id="rId27"/>
    <p:sldId id="295" r:id="rId28"/>
    <p:sldId id="290" r:id="rId29"/>
    <p:sldId id="281"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82EFB086-91F8-425C-BD0C-C4568CE45F5A}" type="datetimeFigureOut">
              <a:rPr lang="fa-IR" smtClean="0"/>
              <a:t>23/04/1439</a:t>
            </a:fld>
            <a:endParaRPr lang="fa-IR"/>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19FA3583-ECBE-4544-8367-70DB58995E27}" type="slidenum">
              <a:rPr lang="fa-IR" smtClean="0"/>
              <a:t>‹#›</a:t>
            </a:fld>
            <a:endParaRPr lang="fa-IR"/>
          </a:p>
        </p:txBody>
      </p:sp>
      <p:sp>
        <p:nvSpPr>
          <p:cNvPr id="15" name="Footer Placeholder 14"/>
          <p:cNvSpPr>
            <a:spLocks noGrp="1"/>
          </p:cNvSpPr>
          <p:nvPr>
            <p:ph type="ftr" sz="quarter" idx="12"/>
          </p:nvPr>
        </p:nvSpPr>
        <p:spPr>
          <a:xfrm>
            <a:off x="3581400" y="6296248"/>
            <a:ext cx="2820987" cy="152400"/>
          </a:xfrm>
        </p:spPr>
        <p:txBody>
          <a:bodyPr/>
          <a:lstStyle/>
          <a:p>
            <a:endParaRPr lang="fa-I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2EFB086-91F8-425C-BD0C-C4568CE45F5A}" type="datetimeFigureOut">
              <a:rPr lang="fa-IR" smtClean="0"/>
              <a:t>23/04/1439</a:t>
            </a:fld>
            <a:endParaRPr lang="fa-IR"/>
          </a:p>
        </p:txBody>
      </p:sp>
      <p:sp>
        <p:nvSpPr>
          <p:cNvPr id="14" name="Slide Number Placeholder 13"/>
          <p:cNvSpPr>
            <a:spLocks noGrp="1"/>
          </p:cNvSpPr>
          <p:nvPr>
            <p:ph type="sldNum" sz="quarter" idx="11"/>
          </p:nvPr>
        </p:nvSpPr>
        <p:spPr/>
        <p:txBody>
          <a:bodyPr/>
          <a:lstStyle/>
          <a:p>
            <a:fld id="{19FA3583-ECBE-4544-8367-70DB58995E27}" type="slidenum">
              <a:rPr lang="fa-IR" smtClean="0"/>
              <a:t>‹#›</a:t>
            </a:fld>
            <a:endParaRPr lang="fa-IR"/>
          </a:p>
        </p:txBody>
      </p:sp>
      <p:sp>
        <p:nvSpPr>
          <p:cNvPr id="15" name="Footer Placeholder 14"/>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2EFB086-91F8-425C-BD0C-C4568CE45F5A}" type="datetimeFigureOut">
              <a:rPr lang="fa-IR" smtClean="0"/>
              <a:t>23/04/1439</a:t>
            </a:fld>
            <a:endParaRPr lang="fa-IR"/>
          </a:p>
        </p:txBody>
      </p:sp>
      <p:sp>
        <p:nvSpPr>
          <p:cNvPr id="14" name="Slide Number Placeholder 13"/>
          <p:cNvSpPr>
            <a:spLocks noGrp="1"/>
          </p:cNvSpPr>
          <p:nvPr>
            <p:ph type="sldNum" sz="quarter" idx="11"/>
          </p:nvPr>
        </p:nvSpPr>
        <p:spPr/>
        <p:txBody>
          <a:bodyPr/>
          <a:lstStyle/>
          <a:p>
            <a:fld id="{19FA3583-ECBE-4544-8367-70DB58995E27}" type="slidenum">
              <a:rPr lang="fa-IR" smtClean="0"/>
              <a:t>‹#›</a:t>
            </a:fld>
            <a:endParaRPr lang="fa-IR"/>
          </a:p>
        </p:txBody>
      </p:sp>
      <p:sp>
        <p:nvSpPr>
          <p:cNvPr id="15" name="Footer Placeholder 14"/>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82EFB086-91F8-425C-BD0C-C4568CE45F5A}" type="datetimeFigureOut">
              <a:rPr lang="fa-IR" smtClean="0"/>
              <a:t>23/04/1439</a:t>
            </a:fld>
            <a:endParaRPr lang="fa-IR"/>
          </a:p>
        </p:txBody>
      </p:sp>
      <p:sp>
        <p:nvSpPr>
          <p:cNvPr id="11" name="Slide Number Placeholder 10"/>
          <p:cNvSpPr>
            <a:spLocks noGrp="1"/>
          </p:cNvSpPr>
          <p:nvPr>
            <p:ph type="sldNum" sz="quarter" idx="11"/>
          </p:nvPr>
        </p:nvSpPr>
        <p:spPr/>
        <p:txBody>
          <a:bodyPr/>
          <a:lstStyle/>
          <a:p>
            <a:fld id="{19FA3583-ECBE-4544-8367-70DB58995E27}" type="slidenum">
              <a:rPr lang="fa-IR" smtClean="0"/>
              <a:t>‹#›</a:t>
            </a:fld>
            <a:endParaRPr lang="fa-IR"/>
          </a:p>
        </p:txBody>
      </p:sp>
      <p:sp>
        <p:nvSpPr>
          <p:cNvPr id="12" name="Footer Placeholder 11"/>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82EFB086-91F8-425C-BD0C-C4568CE45F5A}" type="datetimeFigureOut">
              <a:rPr lang="fa-IR" smtClean="0"/>
              <a:t>23/04/1439</a:t>
            </a:fld>
            <a:endParaRPr lang="fa-IR"/>
          </a:p>
        </p:txBody>
      </p:sp>
      <p:sp>
        <p:nvSpPr>
          <p:cNvPr id="13" name="Slide Number Placeholder 12"/>
          <p:cNvSpPr>
            <a:spLocks noGrp="1"/>
          </p:cNvSpPr>
          <p:nvPr>
            <p:ph type="sldNum" sz="quarter" idx="11"/>
          </p:nvPr>
        </p:nvSpPr>
        <p:spPr>
          <a:xfrm>
            <a:off x="4116388" y="6400800"/>
            <a:ext cx="533400" cy="152400"/>
          </a:xfrm>
        </p:spPr>
        <p:txBody>
          <a:bodyPr/>
          <a:lstStyle/>
          <a:p>
            <a:fld id="{19FA3583-ECBE-4544-8367-70DB58995E27}" type="slidenum">
              <a:rPr lang="fa-IR" smtClean="0"/>
              <a:t>‹#›</a:t>
            </a:fld>
            <a:endParaRPr lang="fa-IR"/>
          </a:p>
        </p:txBody>
      </p:sp>
      <p:sp>
        <p:nvSpPr>
          <p:cNvPr id="14" name="Footer Placeholder 13"/>
          <p:cNvSpPr>
            <a:spLocks noGrp="1"/>
          </p:cNvSpPr>
          <p:nvPr>
            <p:ph type="ftr" sz="quarter" idx="12"/>
          </p:nvPr>
        </p:nvSpPr>
        <p:spPr>
          <a:xfrm>
            <a:off x="838200" y="6296248"/>
            <a:ext cx="2820987" cy="152400"/>
          </a:xfrm>
        </p:spPr>
        <p:txBody>
          <a:bodyPr/>
          <a:lstStyle/>
          <a:p>
            <a:endParaRPr lang="fa-IR"/>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82EFB086-91F8-425C-BD0C-C4568CE45F5A}" type="datetimeFigureOut">
              <a:rPr lang="fa-IR" smtClean="0"/>
              <a:t>23/04/1439</a:t>
            </a:fld>
            <a:endParaRPr lang="fa-IR"/>
          </a:p>
        </p:txBody>
      </p:sp>
      <p:sp>
        <p:nvSpPr>
          <p:cNvPr id="13" name="Slide Number Placeholder 12"/>
          <p:cNvSpPr>
            <a:spLocks noGrp="1"/>
          </p:cNvSpPr>
          <p:nvPr>
            <p:ph type="sldNum" sz="quarter" idx="11"/>
          </p:nvPr>
        </p:nvSpPr>
        <p:spPr/>
        <p:txBody>
          <a:bodyPr/>
          <a:lstStyle/>
          <a:p>
            <a:fld id="{19FA3583-ECBE-4544-8367-70DB58995E27}" type="slidenum">
              <a:rPr lang="fa-IR" smtClean="0"/>
              <a:t>‹#›</a:t>
            </a:fld>
            <a:endParaRPr lang="fa-IR"/>
          </a:p>
        </p:txBody>
      </p:sp>
      <p:sp>
        <p:nvSpPr>
          <p:cNvPr id="14" name="Footer Placeholder 13"/>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82EFB086-91F8-425C-BD0C-C4568CE45F5A}" type="datetimeFigureOut">
              <a:rPr lang="fa-IR" smtClean="0"/>
              <a:t>23/04/1439</a:t>
            </a:fld>
            <a:endParaRPr lang="fa-IR"/>
          </a:p>
        </p:txBody>
      </p:sp>
      <p:sp>
        <p:nvSpPr>
          <p:cNvPr id="14" name="Slide Number Placeholder 13"/>
          <p:cNvSpPr>
            <a:spLocks noGrp="1"/>
          </p:cNvSpPr>
          <p:nvPr>
            <p:ph type="sldNum" sz="quarter" idx="11"/>
          </p:nvPr>
        </p:nvSpPr>
        <p:spPr/>
        <p:txBody>
          <a:bodyPr/>
          <a:lstStyle/>
          <a:p>
            <a:fld id="{19FA3583-ECBE-4544-8367-70DB58995E27}" type="slidenum">
              <a:rPr lang="fa-IR" smtClean="0"/>
              <a:t>‹#›</a:t>
            </a:fld>
            <a:endParaRPr lang="fa-IR"/>
          </a:p>
        </p:txBody>
      </p:sp>
      <p:sp>
        <p:nvSpPr>
          <p:cNvPr id="16" name="Footer Placeholder 15"/>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82EFB086-91F8-425C-BD0C-C4568CE45F5A}" type="datetimeFigureOut">
              <a:rPr lang="fa-IR" smtClean="0"/>
              <a:t>23/04/1439</a:t>
            </a:fld>
            <a:endParaRPr lang="fa-IR"/>
          </a:p>
        </p:txBody>
      </p:sp>
      <p:sp>
        <p:nvSpPr>
          <p:cNvPr id="10" name="Slide Number Placeholder 9"/>
          <p:cNvSpPr>
            <a:spLocks noGrp="1"/>
          </p:cNvSpPr>
          <p:nvPr>
            <p:ph type="sldNum" sz="quarter" idx="11"/>
          </p:nvPr>
        </p:nvSpPr>
        <p:spPr/>
        <p:txBody>
          <a:bodyPr/>
          <a:lstStyle/>
          <a:p>
            <a:fld id="{19FA3583-ECBE-4544-8367-70DB58995E27}" type="slidenum">
              <a:rPr lang="fa-IR" smtClean="0"/>
              <a:t>‹#›</a:t>
            </a:fld>
            <a:endParaRPr lang="fa-IR"/>
          </a:p>
        </p:txBody>
      </p:sp>
      <p:sp>
        <p:nvSpPr>
          <p:cNvPr id="11" name="Footer Placeholder 10"/>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2EFB086-91F8-425C-BD0C-C4568CE45F5A}" type="datetimeFigureOut">
              <a:rPr lang="fa-IR" smtClean="0"/>
              <a:t>23/04/1439</a:t>
            </a:fld>
            <a:endParaRPr lang="fa-IR"/>
          </a:p>
        </p:txBody>
      </p:sp>
      <p:sp>
        <p:nvSpPr>
          <p:cNvPr id="9" name="Slide Number Placeholder 8"/>
          <p:cNvSpPr>
            <a:spLocks noGrp="1"/>
          </p:cNvSpPr>
          <p:nvPr>
            <p:ph type="sldNum" sz="quarter" idx="11"/>
          </p:nvPr>
        </p:nvSpPr>
        <p:spPr/>
        <p:txBody>
          <a:bodyPr/>
          <a:lstStyle/>
          <a:p>
            <a:fld id="{19FA3583-ECBE-4544-8367-70DB58995E27}" type="slidenum">
              <a:rPr lang="fa-IR" smtClean="0"/>
              <a:t>‹#›</a:t>
            </a:fld>
            <a:endParaRPr lang="fa-IR"/>
          </a:p>
        </p:txBody>
      </p:sp>
      <p:sp>
        <p:nvSpPr>
          <p:cNvPr id="10" name="Footer Placeholder 9"/>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82EFB086-91F8-425C-BD0C-C4568CE45F5A}" type="datetimeFigureOut">
              <a:rPr lang="fa-IR" smtClean="0"/>
              <a:t>23/04/1439</a:t>
            </a:fld>
            <a:endParaRPr lang="fa-IR"/>
          </a:p>
        </p:txBody>
      </p:sp>
      <p:sp>
        <p:nvSpPr>
          <p:cNvPr id="16" name="Slide Number Placeholder 15"/>
          <p:cNvSpPr>
            <a:spLocks noGrp="1"/>
          </p:cNvSpPr>
          <p:nvPr>
            <p:ph type="sldNum" sz="quarter" idx="11"/>
          </p:nvPr>
        </p:nvSpPr>
        <p:spPr/>
        <p:txBody>
          <a:bodyPr/>
          <a:lstStyle/>
          <a:p>
            <a:fld id="{19FA3583-ECBE-4544-8367-70DB58995E27}" type="slidenum">
              <a:rPr lang="fa-IR" smtClean="0"/>
              <a:t>‹#›</a:t>
            </a:fld>
            <a:endParaRPr lang="fa-IR"/>
          </a:p>
        </p:txBody>
      </p:sp>
      <p:sp>
        <p:nvSpPr>
          <p:cNvPr id="17" name="Footer Placeholder 16"/>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82EFB086-91F8-425C-BD0C-C4568CE45F5A}" type="datetimeFigureOut">
              <a:rPr lang="fa-IR" smtClean="0"/>
              <a:t>23/04/1439</a:t>
            </a:fld>
            <a:endParaRPr lang="fa-IR"/>
          </a:p>
        </p:txBody>
      </p:sp>
      <p:sp>
        <p:nvSpPr>
          <p:cNvPr id="17" name="Slide Number Placeholder 16"/>
          <p:cNvSpPr>
            <a:spLocks noGrp="1"/>
          </p:cNvSpPr>
          <p:nvPr>
            <p:ph type="sldNum" sz="quarter" idx="11"/>
          </p:nvPr>
        </p:nvSpPr>
        <p:spPr/>
        <p:txBody>
          <a:bodyPr/>
          <a:lstStyle/>
          <a:p>
            <a:fld id="{19FA3583-ECBE-4544-8367-70DB58995E27}" type="slidenum">
              <a:rPr lang="fa-IR" smtClean="0"/>
              <a:t>‹#›</a:t>
            </a:fld>
            <a:endParaRPr lang="fa-IR"/>
          </a:p>
        </p:txBody>
      </p:sp>
      <p:sp>
        <p:nvSpPr>
          <p:cNvPr id="18" name="Footer Placeholder 17"/>
          <p:cNvSpPr>
            <a:spLocks noGrp="1"/>
          </p:cNvSpPr>
          <p:nvPr>
            <p:ph type="ftr" sz="quarter" idx="12"/>
          </p:nvPr>
        </p:nvSpPr>
        <p:spPr/>
        <p:txBody>
          <a:bodyPr/>
          <a:lstStyle/>
          <a:p>
            <a:endParaRPr lang="fa-I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19FA3583-ECBE-4544-8367-70DB58995E27}" type="slidenum">
              <a:rPr lang="fa-IR" smtClean="0"/>
              <a:t>‹#›</a:t>
            </a:fld>
            <a:endParaRPr lang="fa-IR"/>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82EFB086-91F8-425C-BD0C-C4568CE45F5A}" type="datetimeFigureOut">
              <a:rPr lang="fa-IR" smtClean="0"/>
              <a:t>23/04/1439</a:t>
            </a:fld>
            <a:endParaRPr lang="fa-IR"/>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1"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r" defTabSz="914400" rtl="1"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6077272" cy="5976664"/>
          </a:xfrm>
        </p:spPr>
        <p:txBody>
          <a:bodyPr>
            <a:noAutofit/>
          </a:bodyPr>
          <a:lstStyle/>
          <a:p>
            <a:pPr algn="ctr"/>
            <a:r>
              <a:rPr lang="fa-IR" sz="11500" b="1" dirty="0" smtClean="0">
                <a:cs typeface="A EntezareZohoor 5 **" pitchFamily="2" charset="-78"/>
              </a:rPr>
              <a:t>هرمنوتیک</a:t>
            </a:r>
            <a:r>
              <a:rPr lang="fa-IR" sz="1000" b="1" dirty="0" smtClean="0">
                <a:cs typeface="A EntezareZohoor 5 **" pitchFamily="2" charset="-78"/>
              </a:rPr>
              <a:t/>
            </a:r>
            <a:br>
              <a:rPr lang="fa-IR" sz="1000" b="1" dirty="0" smtClean="0">
                <a:cs typeface="A EntezareZohoor 5 **" pitchFamily="2" charset="-78"/>
              </a:rPr>
            </a:br>
            <a:r>
              <a:rPr lang="fa-IR" sz="11500" b="1" dirty="0" smtClean="0">
                <a:cs typeface="A EntezareZohoor 5 **" pitchFamily="2" charset="-78"/>
              </a:rPr>
              <a:t/>
            </a:r>
            <a:br>
              <a:rPr lang="fa-IR" sz="11500" b="1" dirty="0" smtClean="0">
                <a:cs typeface="A EntezareZohoor 5 **" pitchFamily="2" charset="-78"/>
              </a:rPr>
            </a:br>
            <a:r>
              <a:rPr lang="fa-IR" sz="4400" b="1" dirty="0" smtClean="0">
                <a:cs typeface="A EntezareZohoor 5 **" pitchFamily="2" charset="-78"/>
              </a:rPr>
              <a:t>ایمان عابدی</a:t>
            </a:r>
            <a:br>
              <a:rPr lang="fa-IR" sz="4400" b="1" dirty="0" smtClean="0">
                <a:cs typeface="A EntezareZohoor 5 **" pitchFamily="2" charset="-78"/>
              </a:rPr>
            </a:br>
            <a:r>
              <a:rPr lang="fa-IR" sz="4400" b="1" dirty="0" smtClean="0">
                <a:cs typeface="A EntezareZohoor 5 **" pitchFamily="2" charset="-78"/>
              </a:rPr>
              <a:t>متون روایی 1</a:t>
            </a:r>
            <a:endParaRPr lang="fa-IR" sz="11500" b="1" dirty="0">
              <a:cs typeface="A EntezareZohoor 5 **" pitchFamily="2" charset="-78"/>
            </a:endParaRPr>
          </a:p>
        </p:txBody>
      </p:sp>
    </p:spTree>
    <p:extLst>
      <p:ext uri="{BB962C8B-B14F-4D97-AF65-F5344CB8AC3E}">
        <p14:creationId xmlns:p14="http://schemas.microsoft.com/office/powerpoint/2010/main" val="4260726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08646"/>
            <a:ext cx="8640960" cy="6264696"/>
          </a:xfrm>
        </p:spPr>
        <p:txBody>
          <a:bodyPr>
            <a:normAutofit fontScale="92500" lnSpcReduction="20000"/>
          </a:bodyPr>
          <a:lstStyle/>
          <a:p>
            <a:pPr algn="just"/>
            <a:r>
              <a:rPr lang="fa-IR" sz="2400" b="1" dirty="0" smtClean="0">
                <a:cs typeface="B Nazanin" pitchFamily="2" charset="-78"/>
              </a:rPr>
              <a:t>تعاریف</a:t>
            </a:r>
          </a:p>
          <a:p>
            <a:pPr algn="just"/>
            <a:r>
              <a:rPr lang="fa-IR" sz="2400" dirty="0" smtClean="0">
                <a:cs typeface="B Nazanin" pitchFamily="2" charset="-78"/>
              </a:rPr>
              <a:t>1. هرمنوتیک هنر دستیابی به فهم تمام و کمال عبارات گفتاری و نوشتاری است، چیزی شبیه منطق که رفع ابهامات را در متن ممکن می کند. (کلادنیوس)</a:t>
            </a:r>
          </a:p>
          <a:p>
            <a:pPr algn="just"/>
            <a:endParaRPr lang="fa-IR" sz="2400" dirty="0" smtClean="0">
              <a:cs typeface="B Nazanin" pitchFamily="2" charset="-78"/>
            </a:endParaRPr>
          </a:p>
          <a:p>
            <a:pPr algn="just"/>
            <a:r>
              <a:rPr lang="fa-IR" sz="2400" dirty="0" smtClean="0">
                <a:cs typeface="B Nazanin" pitchFamily="2" charset="-78"/>
              </a:rPr>
              <a:t>2. علم به قواعدی که به کمک آنها معنای نشانه ها بازشناخته می شود. هدف این علم درک افکار مکتوب یا ملفوظی است که مولف در پی بیانش بوده است. (اوگوست ولف)</a:t>
            </a:r>
          </a:p>
          <a:p>
            <a:pPr algn="just"/>
            <a:endParaRPr lang="fa-IR" sz="2400" dirty="0" smtClean="0">
              <a:cs typeface="B Nazanin" pitchFamily="2" charset="-78"/>
            </a:endParaRPr>
          </a:p>
          <a:p>
            <a:pPr algn="just"/>
            <a:r>
              <a:rPr lang="fa-IR" sz="2400" dirty="0" smtClean="0">
                <a:cs typeface="B Nazanin" pitchFamily="2" charset="-78"/>
              </a:rPr>
              <a:t>3. </a:t>
            </a:r>
            <a:r>
              <a:rPr lang="fa-IR" sz="2400" dirty="0">
                <a:cs typeface="B Nazanin" pitchFamily="2" charset="-78"/>
              </a:rPr>
              <a:t>نظریه شلایر </a:t>
            </a:r>
            <a:r>
              <a:rPr lang="fa-IR" sz="2400" dirty="0" smtClean="0">
                <a:cs typeface="B Nazanin" pitchFamily="2" charset="-78"/>
              </a:rPr>
              <a:t>ماخر: تفکر </a:t>
            </a:r>
            <a:r>
              <a:rPr lang="fa-IR" sz="2400" dirty="0">
                <a:cs typeface="B Nazanin" pitchFamily="2" charset="-78"/>
              </a:rPr>
              <a:t>مولف یا متکلم در مقام فهم باید بازسازی </a:t>
            </a:r>
            <a:r>
              <a:rPr lang="fa-IR" sz="2400" dirty="0" smtClean="0">
                <a:cs typeface="B Nazanin" pitchFamily="2" charset="-78"/>
              </a:rPr>
              <a:t>شود. آنچه متکلم </a:t>
            </a:r>
            <a:r>
              <a:rPr lang="fa-IR" sz="2400" dirty="0">
                <a:cs typeface="B Nazanin" pitchFamily="2" charset="-78"/>
              </a:rPr>
              <a:t>میگوید شامل همه ی آنچه در ذهن دارد نیست و تنها بخشی از آن را به زبان می آورد لذا برای فهم متن باید از ظاهر عبور کرد</a:t>
            </a:r>
            <a:r>
              <a:rPr lang="fa-IR" sz="2400" dirty="0" smtClean="0">
                <a:cs typeface="B Nazanin" pitchFamily="2" charset="-78"/>
              </a:rPr>
              <a:t>. امکان بد فهمی همیشه وجود دارد لذا همیشه به هرمنوتیک نیازمند هستیم.</a:t>
            </a:r>
          </a:p>
          <a:p>
            <a:pPr algn="just"/>
            <a:endParaRPr lang="fa-IR" sz="2400" dirty="0">
              <a:cs typeface="B Nazanin" pitchFamily="2" charset="-78"/>
            </a:endParaRPr>
          </a:p>
          <a:p>
            <a:pPr algn="just"/>
            <a:r>
              <a:rPr lang="fa-IR" sz="2400" dirty="0" smtClean="0">
                <a:cs typeface="B Nazanin" pitchFamily="2" charset="-78"/>
              </a:rPr>
              <a:t>4</a:t>
            </a:r>
            <a:r>
              <a:rPr lang="fa-IR" sz="2400" dirty="0" smtClean="0">
                <a:solidFill>
                  <a:srgbClr val="FF0000"/>
                </a:solidFill>
                <a:cs typeface="B Nazanin" pitchFamily="2" charset="-78"/>
              </a:rPr>
              <a:t>. </a:t>
            </a:r>
            <a:r>
              <a:rPr lang="fa-IR" sz="2400" dirty="0">
                <a:solidFill>
                  <a:srgbClr val="FF0000"/>
                </a:solidFill>
                <a:cs typeface="B Nazanin" pitchFamily="2" charset="-78"/>
              </a:rPr>
              <a:t>نظریه </a:t>
            </a:r>
            <a:r>
              <a:rPr lang="fa-IR" sz="2400" dirty="0" smtClean="0">
                <a:solidFill>
                  <a:srgbClr val="FF0000"/>
                </a:solidFill>
                <a:cs typeface="B Nazanin" pitchFamily="2" charset="-78"/>
              </a:rPr>
              <a:t>دیلتای: </a:t>
            </a:r>
            <a:r>
              <a:rPr lang="fa-IR" sz="2400" dirty="0" smtClean="0">
                <a:cs typeface="B Nazanin" pitchFamily="2" charset="-78"/>
              </a:rPr>
              <a:t>آنچه </a:t>
            </a:r>
            <a:r>
              <a:rPr lang="fa-IR" sz="2400" dirty="0">
                <a:cs typeface="B Nazanin" pitchFamily="2" charset="-78"/>
              </a:rPr>
              <a:t>یک متکلم میگوید بازتابی از شرایط محیطی و زندگی وی است لذا برای فهم متن باید شرایط زیستِ محیطی آن را نیز مطالعه کرد. لذا باید فهم تاریخی از متن صورت گیرد و تمام شرایط زمان متکلم بررسی شود </a:t>
            </a:r>
            <a:r>
              <a:rPr lang="fa-IR" sz="2400" dirty="0" smtClean="0">
                <a:cs typeface="B Nazanin" pitchFamily="2" charset="-78"/>
              </a:rPr>
              <a:t>. اینکه </a:t>
            </a:r>
            <a:r>
              <a:rPr lang="fa-IR" sz="2400" dirty="0">
                <a:cs typeface="B Nazanin" pitchFamily="2" charset="-78"/>
              </a:rPr>
              <a:t>تحت چه احساسات و عواطف و محیطی صحبت کرده است. </a:t>
            </a:r>
            <a:endParaRPr lang="fa-IR" sz="2400" dirty="0" smtClean="0">
              <a:cs typeface="B Nazanin" pitchFamily="2" charset="-78"/>
            </a:endParaRPr>
          </a:p>
          <a:p>
            <a:pPr algn="just"/>
            <a:endParaRPr lang="fa-IR" sz="2400" dirty="0" smtClean="0">
              <a:cs typeface="B Nazanin" pitchFamily="2" charset="-78"/>
            </a:endParaRPr>
          </a:p>
          <a:p>
            <a:pPr algn="just"/>
            <a:r>
              <a:rPr lang="fa-IR" sz="2400" dirty="0" smtClean="0">
                <a:cs typeface="B Nazanin" pitchFamily="2" charset="-78"/>
              </a:rPr>
              <a:t>5. </a:t>
            </a:r>
            <a:r>
              <a:rPr lang="fa-IR" sz="2400" dirty="0">
                <a:cs typeface="B Nazanin" pitchFamily="2" charset="-78"/>
              </a:rPr>
              <a:t>نظریه </a:t>
            </a:r>
            <a:r>
              <a:rPr lang="fa-IR" sz="2400" dirty="0" smtClean="0">
                <a:cs typeface="B Nazanin" pitchFamily="2" charset="-78"/>
              </a:rPr>
              <a:t>گادامر: هر </a:t>
            </a:r>
            <a:r>
              <a:rPr lang="fa-IR" sz="2400" dirty="0">
                <a:cs typeface="B Nazanin" pitchFamily="2" charset="-78"/>
              </a:rPr>
              <a:t>سخن خوانندگان و شنوندگان خود را با خود در یک گفت و گو شریک </a:t>
            </a:r>
            <a:r>
              <a:rPr lang="fa-IR" sz="2400" dirty="0" smtClean="0">
                <a:cs typeface="B Nazanin" pitchFamily="2" charset="-78"/>
              </a:rPr>
              <a:t>میکند. برای </a:t>
            </a:r>
            <a:r>
              <a:rPr lang="fa-IR" sz="2400" dirty="0">
                <a:cs typeface="B Nazanin" pitchFamily="2" charset="-78"/>
              </a:rPr>
              <a:t>فهم گفت و گویی که واقعا در زمانی اتفاق افتاده باید شریک آن گفت و گو شد. ودید چه زمانی آغاز شده، چه مقدماتی دارد، در چه بستری گفته شده</a:t>
            </a:r>
            <a:r>
              <a:rPr lang="fa-IR" sz="2400" dirty="0" smtClean="0">
                <a:cs typeface="B Nazanin" pitchFamily="2" charset="-78"/>
              </a:rPr>
              <a:t>؟</a:t>
            </a:r>
          </a:p>
          <a:p>
            <a:pPr algn="just"/>
            <a:r>
              <a:rPr lang="fa-IR" sz="2400" dirty="0" smtClean="0">
                <a:cs typeface="B Nazanin" pitchFamily="2" charset="-78"/>
              </a:rPr>
              <a:t>6. هایدگر و گادامر: پدیدار شناسی وجود و پدیدار شناسی فهم وجودی</a:t>
            </a:r>
            <a:endParaRPr lang="fa-IR" sz="2400" dirty="0">
              <a:cs typeface="B Nazanin" pitchFamily="2" charset="-78"/>
            </a:endParaRPr>
          </a:p>
          <a:p>
            <a:pPr algn="just"/>
            <a:endParaRPr lang="fa-IR" sz="2400" dirty="0">
              <a:cs typeface="B Nazanin" pitchFamily="2" charset="-78"/>
            </a:endParaRPr>
          </a:p>
          <a:p>
            <a:pPr algn="just"/>
            <a:endParaRPr lang="fa-IR" sz="2400" dirty="0">
              <a:cs typeface="B Nazanin" pitchFamily="2" charset="-78"/>
            </a:endParaRPr>
          </a:p>
          <a:p>
            <a:pPr algn="just"/>
            <a:endParaRPr lang="fa-IR" sz="2400" dirty="0">
              <a:cs typeface="B Nazanin" pitchFamily="2" charset="-78"/>
            </a:endParaRPr>
          </a:p>
        </p:txBody>
      </p:sp>
    </p:spTree>
    <p:extLst>
      <p:ext uri="{BB962C8B-B14F-4D97-AF65-F5344CB8AC3E}">
        <p14:creationId xmlns:p14="http://schemas.microsoft.com/office/powerpoint/2010/main" val="3094158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5122912" cy="5996136"/>
          </a:xfrm>
        </p:spPr>
        <p:txBody>
          <a:bodyPr/>
          <a:lstStyle/>
          <a:p>
            <a:pPr algn="just"/>
            <a:r>
              <a:rPr lang="fa-IR" sz="2000" b="1" dirty="0" smtClean="0">
                <a:cs typeface="B Nazanin" pitchFamily="2" charset="-78"/>
              </a:rPr>
              <a:t>گستره هرمنوتیک  (توسعه دانش)</a:t>
            </a:r>
          </a:p>
          <a:p>
            <a:pPr algn="just"/>
            <a:endParaRPr lang="fa-IR" sz="2000" b="1" dirty="0">
              <a:cs typeface="B Nazanin" pitchFamily="2" charset="-78"/>
            </a:endParaRPr>
          </a:p>
          <a:p>
            <a:pPr algn="just"/>
            <a:r>
              <a:rPr lang="fa-IR" sz="2000" b="1" dirty="0" smtClean="0">
                <a:cs typeface="B Nazanin" pitchFamily="2" charset="-78"/>
              </a:rPr>
              <a:t>در ابتدا فقط متن</a:t>
            </a:r>
          </a:p>
          <a:p>
            <a:pPr algn="just"/>
            <a:r>
              <a:rPr lang="fa-IR" sz="2000" b="1" dirty="0" smtClean="0">
                <a:cs typeface="B Nazanin" pitchFamily="2" charset="-78"/>
              </a:rPr>
              <a:t>بعدا:</a:t>
            </a:r>
          </a:p>
          <a:p>
            <a:pPr algn="just"/>
            <a:endParaRPr lang="fa-IR" dirty="0">
              <a:cs typeface="B Nazanin" pitchFamily="2" charset="-78"/>
            </a:endParaRPr>
          </a:p>
          <a:p>
            <a:pPr algn="just"/>
            <a:endParaRPr lang="fa-IR" sz="2400" dirty="0" smtClean="0">
              <a:cs typeface="B Nazanin" pitchFamily="2" charset="-78"/>
            </a:endParaRPr>
          </a:p>
          <a:p>
            <a:pPr algn="just"/>
            <a:r>
              <a:rPr lang="fa-IR" sz="2400" dirty="0" smtClean="0">
                <a:cs typeface="B Nazanin" pitchFamily="2" charset="-78"/>
              </a:rPr>
              <a:t>گستره دانش هرمنوتیک بعد از فهم کتاب مقدس به عرصه های دیگری مثل </a:t>
            </a:r>
          </a:p>
          <a:p>
            <a:pPr algn="just"/>
            <a:r>
              <a:rPr lang="fa-IR" sz="2400" dirty="0" smtClean="0">
                <a:cs typeface="B Nazanin" pitchFamily="2" charset="-78"/>
              </a:rPr>
              <a:t>فهم آثار هنری، </a:t>
            </a:r>
          </a:p>
          <a:p>
            <a:pPr algn="just"/>
            <a:r>
              <a:rPr lang="fa-IR" sz="2400" dirty="0" smtClean="0">
                <a:cs typeface="B Nazanin" pitchFamily="2" charset="-78"/>
              </a:rPr>
              <a:t>میراث فرهنگی،</a:t>
            </a:r>
          </a:p>
          <a:p>
            <a:pPr algn="just"/>
            <a:r>
              <a:rPr lang="fa-IR" sz="2400" dirty="0" smtClean="0">
                <a:cs typeface="B Nazanin" pitchFamily="2" charset="-78"/>
              </a:rPr>
              <a:t> خلاقیت های هنری و رفتار های انسانی توسعه یافت. در مجموع هرآنچه که در گستره فهم انسانی قرار گیرد موضوع علم هرمنوتیک است.</a:t>
            </a:r>
          </a:p>
          <a:p>
            <a:pPr algn="just"/>
            <a:endParaRPr lang="fa-IR" dirty="0">
              <a:cs typeface="B Nazanin" pitchFamily="2" charset="-78"/>
            </a:endParaRPr>
          </a:p>
        </p:txBody>
      </p:sp>
    </p:spTree>
    <p:extLst>
      <p:ext uri="{BB962C8B-B14F-4D97-AF65-F5344CB8AC3E}">
        <p14:creationId xmlns:p14="http://schemas.microsoft.com/office/powerpoint/2010/main" val="3496800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a:bodyPr>
          <a:lstStyle/>
          <a:p>
            <a:pPr algn="just"/>
            <a:r>
              <a:rPr lang="fa-IR" sz="2000" b="1" dirty="0" smtClean="0">
                <a:cs typeface="B Nazanin" pitchFamily="2" charset="-78"/>
              </a:rPr>
              <a:t>گرایش ها و نحله ها</a:t>
            </a:r>
          </a:p>
          <a:p>
            <a:pPr algn="just"/>
            <a:endParaRPr lang="fa-IR" sz="2000" dirty="0" smtClean="0">
              <a:cs typeface="B Nazanin" pitchFamily="2" charset="-78"/>
            </a:endParaRPr>
          </a:p>
          <a:p>
            <a:pPr algn="just"/>
            <a:r>
              <a:rPr lang="fa-IR" sz="2000" dirty="0" smtClean="0">
                <a:cs typeface="B Nazanin" pitchFamily="2" charset="-78"/>
              </a:rPr>
              <a:t>1. هرمنوتیک خاص: برای هر رشته علمی روشی برای فهم متون و آثار علمی اش وجود داشت که مخصوص به خود آن حوزه بود (قرن 17)</a:t>
            </a:r>
          </a:p>
          <a:p>
            <a:pPr algn="just"/>
            <a:endParaRPr lang="fa-IR" sz="2000" dirty="0" smtClean="0">
              <a:cs typeface="B Nazanin" pitchFamily="2" charset="-78"/>
            </a:endParaRPr>
          </a:p>
          <a:p>
            <a:pPr algn="just"/>
            <a:r>
              <a:rPr lang="fa-IR" sz="2000" dirty="0" smtClean="0">
                <a:cs typeface="B Nazanin" pitchFamily="2" charset="-78"/>
              </a:rPr>
              <a:t>2.  در قرن 18 قواعدی عام برای تفسیر متن ارائه شد که در ابتدا منطق فهم هر متنی را مد نظر داشت و سپس وارد دوره ای شد که </a:t>
            </a:r>
          </a:p>
          <a:p>
            <a:pPr algn="just"/>
            <a:endParaRPr lang="fa-IR" sz="2000" dirty="0" smtClean="0">
              <a:cs typeface="B Nazanin" pitchFamily="2" charset="-78"/>
            </a:endParaRPr>
          </a:p>
          <a:p>
            <a:pPr algn="ctr"/>
            <a:r>
              <a:rPr lang="fa-IR" sz="2000" b="1" dirty="0" smtClean="0">
                <a:cs typeface="B Nazanin" pitchFamily="2" charset="-78"/>
              </a:rPr>
              <a:t>بدنبال کشف زیربنای فهم در هر صورتی بود. افرادی نظیر نیچه و هایدگر ادعا کرده بودند که </a:t>
            </a:r>
            <a:r>
              <a:rPr lang="fa-IR" sz="2000" b="1" dirty="0" smtClean="0">
                <a:solidFill>
                  <a:srgbClr val="FF0000"/>
                </a:solidFill>
                <a:cs typeface="B Nazanin" pitchFamily="2" charset="-78"/>
              </a:rPr>
              <a:t>واقعیت وجود ندارد </a:t>
            </a:r>
            <a:r>
              <a:rPr lang="fa-IR" sz="2000" b="1" dirty="0" smtClean="0">
                <a:cs typeface="B Nazanin" pitchFamily="2" charset="-78"/>
              </a:rPr>
              <a:t>و هرچه هست تفسیر ماست لذا اهمیت تفسیر در کل زندگی بشر است.</a:t>
            </a:r>
          </a:p>
          <a:p>
            <a:pPr algn="just"/>
            <a:endParaRPr lang="fa-IR" sz="2000" dirty="0" smtClean="0">
              <a:cs typeface="B Nazanin" pitchFamily="2" charset="-78"/>
            </a:endParaRPr>
          </a:p>
          <a:p>
            <a:pPr algn="just"/>
            <a:r>
              <a:rPr lang="fa-IR" sz="2000" dirty="0" smtClean="0">
                <a:cs typeface="B Nazanin" pitchFamily="2" charset="-78"/>
              </a:rPr>
              <a:t>3. هرمنوتیک فلسفی که درباره اصل پدیده فهم صحبت میکند.</a:t>
            </a:r>
            <a:endParaRPr lang="fa-IR" sz="2000" dirty="0">
              <a:cs typeface="B Nazanin" pitchFamily="2" charset="-78"/>
            </a:endParaRPr>
          </a:p>
        </p:txBody>
      </p:sp>
    </p:spTree>
    <p:extLst>
      <p:ext uri="{BB962C8B-B14F-4D97-AF65-F5344CB8AC3E}">
        <p14:creationId xmlns:p14="http://schemas.microsoft.com/office/powerpoint/2010/main" val="3999653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3657600" cy="5714999"/>
          </a:xfrm>
        </p:spPr>
        <p:txBody>
          <a:bodyPr/>
          <a:lstStyle/>
          <a:p>
            <a:r>
              <a:rPr lang="fa-IR" sz="2800" dirty="0" smtClean="0"/>
              <a:t>متن</a:t>
            </a:r>
          </a:p>
          <a:p>
            <a:r>
              <a:rPr lang="fa-IR" sz="2800" dirty="0" smtClean="0"/>
              <a:t>مولف</a:t>
            </a:r>
          </a:p>
          <a:p>
            <a:r>
              <a:rPr lang="fa-IR" sz="2800" dirty="0" smtClean="0"/>
              <a:t>مفسر</a:t>
            </a:r>
          </a:p>
          <a:p>
            <a:endParaRPr lang="fa-IR" dirty="0"/>
          </a:p>
          <a:p>
            <a:endParaRPr lang="fa-IR" dirty="0" smtClean="0"/>
          </a:p>
          <a:p>
            <a:pPr algn="ctr"/>
            <a:r>
              <a:rPr lang="fa-IR" b="1" dirty="0" smtClean="0"/>
              <a:t>هرکدام از این سه رکن اصل واقع شود نتایجی را دارد.</a:t>
            </a:r>
          </a:p>
          <a:p>
            <a:endParaRPr lang="fa-IR" dirty="0"/>
          </a:p>
        </p:txBody>
      </p:sp>
      <p:sp>
        <p:nvSpPr>
          <p:cNvPr id="2" name="Title 1"/>
          <p:cNvSpPr>
            <a:spLocks noGrp="1"/>
          </p:cNvSpPr>
          <p:nvPr>
            <p:ph type="title"/>
          </p:nvPr>
        </p:nvSpPr>
        <p:spPr>
          <a:xfrm>
            <a:off x="4876800" y="457200"/>
            <a:ext cx="3367608" cy="5715000"/>
          </a:xfrm>
        </p:spPr>
        <p:txBody>
          <a:bodyPr/>
          <a:lstStyle/>
          <a:p>
            <a:r>
              <a:rPr lang="fa-IR" dirty="0" smtClean="0"/>
              <a:t>هرمنوتیک چه میگویی؟؟</a:t>
            </a:r>
            <a:br>
              <a:rPr lang="fa-IR" dirty="0" smtClean="0"/>
            </a:br>
            <a:r>
              <a:rPr lang="fa-IR" dirty="0"/>
              <a:t/>
            </a:r>
            <a:br>
              <a:rPr lang="fa-IR" dirty="0"/>
            </a:br>
            <a:r>
              <a:rPr lang="fa-IR" dirty="0" smtClean="0"/>
              <a:t/>
            </a:r>
            <a:br>
              <a:rPr lang="fa-IR" dirty="0" smtClean="0"/>
            </a:br>
            <a:r>
              <a:rPr lang="fa-IR" dirty="0"/>
              <a:t/>
            </a:r>
            <a:br>
              <a:rPr lang="fa-IR" dirty="0"/>
            </a:br>
            <a:r>
              <a:rPr lang="fa-IR" dirty="0" smtClean="0"/>
              <a:t>ارکان سه گانه فهم</a:t>
            </a:r>
            <a:endParaRPr lang="fa-IR" dirty="0"/>
          </a:p>
        </p:txBody>
      </p:sp>
    </p:spTree>
    <p:extLst>
      <p:ext uri="{BB962C8B-B14F-4D97-AF65-F5344CB8AC3E}">
        <p14:creationId xmlns:p14="http://schemas.microsoft.com/office/powerpoint/2010/main" val="2749722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5194920" cy="5983559"/>
          </a:xfrm>
        </p:spPr>
        <p:txBody>
          <a:bodyPr>
            <a:normAutofit/>
          </a:bodyPr>
          <a:lstStyle/>
          <a:p>
            <a:r>
              <a:rPr lang="fa-IR" sz="2000" dirty="0" smtClean="0">
                <a:cs typeface="B Nazanin" pitchFamily="2" charset="-78"/>
              </a:rPr>
              <a:t>شخص مولف اهمیت ندارد و متن و الفاط در بردارنده معناست و برای فهم متن باید به سراغ معنای واژگان و دستور زبان رفت.</a:t>
            </a:r>
          </a:p>
          <a:p>
            <a:endParaRPr lang="fa-IR" sz="2000" dirty="0" smtClean="0">
              <a:cs typeface="B Nazanin" pitchFamily="2" charset="-78"/>
            </a:endParaRPr>
          </a:p>
          <a:p>
            <a:pPr marL="0" indent="0">
              <a:buNone/>
            </a:pPr>
            <a:endParaRPr lang="fa-IR" sz="2000" dirty="0" smtClean="0">
              <a:cs typeface="B Nazanin" pitchFamily="2" charset="-78"/>
            </a:endParaRPr>
          </a:p>
          <a:p>
            <a:r>
              <a:rPr lang="fa-IR" sz="2000" dirty="0" smtClean="0">
                <a:cs typeface="B Nazanin" pitchFamily="2" charset="-78"/>
              </a:rPr>
              <a:t>این گروه بدنبال فهم </a:t>
            </a:r>
            <a:r>
              <a:rPr lang="fa-IR" sz="2000" b="1" dirty="0" smtClean="0">
                <a:cs typeface="B Nazanin" pitchFamily="2" charset="-78"/>
              </a:rPr>
              <a:t>نیت متن هستند </a:t>
            </a:r>
            <a:r>
              <a:rPr lang="fa-IR" sz="2000" dirty="0" smtClean="0">
                <a:cs typeface="B Nazanin" pitchFamily="2" charset="-78"/>
              </a:rPr>
              <a:t>و نه </a:t>
            </a:r>
            <a:r>
              <a:rPr lang="fa-IR" sz="2000" b="1" dirty="0" smtClean="0">
                <a:cs typeface="B Nazanin" pitchFamily="2" charset="-78"/>
              </a:rPr>
              <a:t>نیت مولف متن </a:t>
            </a:r>
            <a:r>
              <a:rPr lang="fa-IR" sz="2000" dirty="0" smtClean="0">
                <a:cs typeface="B Nazanin" pitchFamily="2" charset="-78"/>
              </a:rPr>
              <a:t>که بسیار سخت و با متن نیز ارتباط چندانی ندارد</a:t>
            </a:r>
            <a:r>
              <a:rPr lang="fa-IR" sz="2000" dirty="0">
                <a:cs typeface="B Nazanin" pitchFamily="2" charset="-78"/>
              </a:rPr>
              <a:t>. </a:t>
            </a:r>
            <a:endParaRPr lang="fa-IR" sz="2000" dirty="0" smtClean="0">
              <a:cs typeface="B Nazanin" pitchFamily="2" charset="-78"/>
            </a:endParaRPr>
          </a:p>
          <a:p>
            <a:endParaRPr lang="fa-IR" sz="2000" dirty="0">
              <a:cs typeface="B Nazanin" pitchFamily="2" charset="-78"/>
            </a:endParaRPr>
          </a:p>
          <a:p>
            <a:r>
              <a:rPr lang="fa-IR" sz="2000" dirty="0" smtClean="0">
                <a:cs typeface="B Nazanin" pitchFamily="2" charset="-78"/>
              </a:rPr>
              <a:t>این </a:t>
            </a:r>
            <a:r>
              <a:rPr lang="fa-IR" sz="2000" dirty="0">
                <a:cs typeface="B Nazanin" pitchFamily="2" charset="-78"/>
              </a:rPr>
              <a:t>گروه نیت و مقصود مولف را نادیده و تنها به متن می نگرد، بیان میکند فهم خود مولف از متن خودش نیز یک فهم در کنار سایر فهم ها از آن متن است.!!</a:t>
            </a:r>
          </a:p>
          <a:p>
            <a:endParaRPr lang="fa-IR" sz="2000" dirty="0">
              <a:cs typeface="B Nazanin" pitchFamily="2" charset="-78"/>
            </a:endParaRPr>
          </a:p>
        </p:txBody>
      </p:sp>
      <p:sp>
        <p:nvSpPr>
          <p:cNvPr id="2" name="Title 1"/>
          <p:cNvSpPr>
            <a:spLocks noGrp="1"/>
          </p:cNvSpPr>
          <p:nvPr>
            <p:ph type="title"/>
          </p:nvPr>
        </p:nvSpPr>
        <p:spPr>
          <a:xfrm>
            <a:off x="5508104" y="476672"/>
            <a:ext cx="2819400" cy="5715000"/>
          </a:xfrm>
        </p:spPr>
        <p:txBody>
          <a:bodyPr>
            <a:normAutofit/>
          </a:bodyPr>
          <a:lstStyle/>
          <a:p>
            <a:r>
              <a:rPr lang="fa-IR" dirty="0" smtClean="0"/>
              <a:t>صورت گرایی یا ساختار گرایی</a:t>
            </a:r>
            <a:br>
              <a:rPr lang="fa-IR" dirty="0" smtClean="0"/>
            </a:br>
            <a:r>
              <a:rPr lang="fa-IR" dirty="0" smtClean="0"/>
              <a:t>(متن مدار)</a:t>
            </a:r>
            <a:endParaRPr lang="fa-IR" dirty="0"/>
          </a:p>
        </p:txBody>
      </p:sp>
    </p:spTree>
    <p:extLst>
      <p:ext uri="{BB962C8B-B14F-4D97-AF65-F5344CB8AC3E}">
        <p14:creationId xmlns:p14="http://schemas.microsoft.com/office/powerpoint/2010/main" val="4270579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5050904" cy="5714999"/>
          </a:xfrm>
        </p:spPr>
        <p:txBody>
          <a:bodyPr>
            <a:normAutofit/>
          </a:bodyPr>
          <a:lstStyle/>
          <a:p>
            <a:r>
              <a:rPr lang="fa-IR" sz="2000" dirty="0" smtClean="0">
                <a:cs typeface="B Nazanin" pitchFamily="2" charset="-78"/>
              </a:rPr>
              <a:t>معنای متن نه تنها از مولف بلکه از معنای واژگان نیز رهاست. </a:t>
            </a:r>
          </a:p>
          <a:p>
            <a:endParaRPr lang="fa-IR" sz="2000" dirty="0">
              <a:cs typeface="B Nazanin" pitchFamily="2" charset="-78"/>
            </a:endParaRPr>
          </a:p>
          <a:p>
            <a:endParaRPr lang="fa-IR" sz="2000" dirty="0" smtClean="0">
              <a:cs typeface="B Nazanin" pitchFamily="2" charset="-78"/>
            </a:endParaRPr>
          </a:p>
          <a:p>
            <a:r>
              <a:rPr lang="fa-IR" sz="2000" dirty="0" smtClean="0">
                <a:cs typeface="B Nazanin" pitchFamily="2" charset="-78"/>
              </a:rPr>
              <a:t>آنچه اهمیت دارد فهم و برداشت مفسر است و نه مراد مولف .</a:t>
            </a:r>
          </a:p>
          <a:p>
            <a:endParaRPr lang="fa-IR" sz="2000" dirty="0" smtClean="0">
              <a:cs typeface="B Nazanin" pitchFamily="2" charset="-78"/>
            </a:endParaRPr>
          </a:p>
          <a:p>
            <a:r>
              <a:rPr lang="fa-IR" sz="2000" dirty="0">
                <a:cs typeface="B Nazanin" pitchFamily="2" charset="-78"/>
              </a:rPr>
              <a:t>فهم متن همان است که برای خواننده رخ میدهد خود مولف نیز یک خواننده برای متن خودش است و فهم او ترجیحی بر دیگران ندارد.</a:t>
            </a:r>
          </a:p>
          <a:p>
            <a:endParaRPr lang="fa-IR" sz="2000" dirty="0" smtClean="0">
              <a:cs typeface="B Nazanin" pitchFamily="2" charset="-78"/>
            </a:endParaRPr>
          </a:p>
          <a:p>
            <a:r>
              <a:rPr lang="fa-IR" sz="2000" dirty="0" smtClean="0">
                <a:cs typeface="B Nazanin" pitchFamily="2" charset="-78"/>
              </a:rPr>
              <a:t>این زبان است که سخن میگوید و نه مولف </a:t>
            </a:r>
          </a:p>
          <a:p>
            <a:endParaRPr lang="fa-IR" sz="2000" dirty="0">
              <a:cs typeface="B Nazanin" pitchFamily="2" charset="-78"/>
            </a:endParaRPr>
          </a:p>
          <a:p>
            <a:endParaRPr lang="fa-IR" sz="2000" dirty="0" smtClean="0">
              <a:cs typeface="B Nazanin" pitchFamily="2" charset="-78"/>
            </a:endParaRPr>
          </a:p>
          <a:p>
            <a:r>
              <a:rPr lang="fa-IR" sz="2000" dirty="0" smtClean="0">
                <a:cs typeface="B Nazanin" pitchFamily="2" charset="-78"/>
              </a:rPr>
              <a:t>گادامر از معروف ترین ها</a:t>
            </a:r>
            <a:endParaRPr lang="fa-IR" sz="2000" dirty="0">
              <a:cs typeface="B Nazanin" pitchFamily="2" charset="-78"/>
            </a:endParaRPr>
          </a:p>
        </p:txBody>
      </p:sp>
      <p:sp>
        <p:nvSpPr>
          <p:cNvPr id="2" name="Title 1"/>
          <p:cNvSpPr>
            <a:spLocks noGrp="1"/>
          </p:cNvSpPr>
          <p:nvPr>
            <p:ph type="title"/>
          </p:nvPr>
        </p:nvSpPr>
        <p:spPr/>
        <p:txBody>
          <a:bodyPr/>
          <a:lstStyle/>
          <a:p>
            <a:r>
              <a:rPr lang="fa-IR" dirty="0" smtClean="0"/>
              <a:t>مفسر مدار</a:t>
            </a:r>
            <a:endParaRPr lang="fa-IR" dirty="0"/>
          </a:p>
        </p:txBody>
      </p:sp>
    </p:spTree>
    <p:extLst>
      <p:ext uri="{BB962C8B-B14F-4D97-AF65-F5344CB8AC3E}">
        <p14:creationId xmlns:p14="http://schemas.microsoft.com/office/powerpoint/2010/main" val="759703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5482952" cy="5714999"/>
          </a:xfrm>
        </p:spPr>
        <p:txBody>
          <a:bodyPr>
            <a:normAutofit/>
          </a:bodyPr>
          <a:lstStyle/>
          <a:p>
            <a:r>
              <a:rPr lang="fa-IR" sz="2400" dirty="0" smtClean="0">
                <a:cs typeface="B Nazanin" pitchFamily="2" charset="-78"/>
              </a:rPr>
              <a:t>برای فهم متن باید به مراد کاوی مولف پرداخت</a:t>
            </a:r>
          </a:p>
          <a:p>
            <a:endParaRPr lang="fa-IR" sz="2400" dirty="0">
              <a:cs typeface="B Nazanin" pitchFamily="2" charset="-78"/>
            </a:endParaRPr>
          </a:p>
          <a:p>
            <a:endParaRPr lang="fa-IR" sz="2400" dirty="0" smtClean="0">
              <a:cs typeface="B Nazanin" pitchFamily="2" charset="-78"/>
            </a:endParaRPr>
          </a:p>
          <a:p>
            <a:r>
              <a:rPr lang="fa-IR" sz="2400" dirty="0" smtClean="0">
                <a:cs typeface="B Nazanin" pitchFamily="2" charset="-78"/>
              </a:rPr>
              <a:t>شلایر ماخر و دیلتای از صاحبنظران این نظریه هستند .</a:t>
            </a:r>
          </a:p>
          <a:p>
            <a:endParaRPr lang="fa-IR" sz="2400" dirty="0">
              <a:cs typeface="B Nazanin" pitchFamily="2" charset="-78"/>
            </a:endParaRPr>
          </a:p>
          <a:p>
            <a:endParaRPr lang="fa-IR" sz="2400" dirty="0" smtClean="0">
              <a:cs typeface="B Nazanin" pitchFamily="2" charset="-78"/>
            </a:endParaRPr>
          </a:p>
          <a:p>
            <a:r>
              <a:rPr lang="fa-IR" sz="2400" dirty="0" smtClean="0">
                <a:cs typeface="B Nazanin" pitchFamily="2" charset="-78"/>
              </a:rPr>
              <a:t>بررسی شرایط تاریخی، اجتماعی متن برای فهمیدن مراد مولف کمک میکند.</a:t>
            </a:r>
            <a:endParaRPr lang="fa-IR" sz="2400" dirty="0">
              <a:cs typeface="B Nazanin" pitchFamily="2" charset="-78"/>
            </a:endParaRPr>
          </a:p>
        </p:txBody>
      </p:sp>
      <p:sp>
        <p:nvSpPr>
          <p:cNvPr id="2" name="Title 1"/>
          <p:cNvSpPr>
            <a:spLocks noGrp="1"/>
          </p:cNvSpPr>
          <p:nvPr>
            <p:ph type="title"/>
          </p:nvPr>
        </p:nvSpPr>
        <p:spPr/>
        <p:txBody>
          <a:bodyPr/>
          <a:lstStyle/>
          <a:p>
            <a:r>
              <a:rPr lang="fa-IR" dirty="0" smtClean="0"/>
              <a:t>مولف مدار</a:t>
            </a:r>
            <a:endParaRPr lang="fa-IR" dirty="0"/>
          </a:p>
        </p:txBody>
      </p:sp>
    </p:spTree>
    <p:extLst>
      <p:ext uri="{BB962C8B-B14F-4D97-AF65-F5344CB8AC3E}">
        <p14:creationId xmlns:p14="http://schemas.microsoft.com/office/powerpoint/2010/main" val="885080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5338936" cy="5714999"/>
          </a:xfrm>
        </p:spPr>
        <p:txBody>
          <a:bodyPr>
            <a:normAutofit/>
          </a:bodyPr>
          <a:lstStyle/>
          <a:p>
            <a:r>
              <a:rPr lang="fa-IR" sz="2000" dirty="0" smtClean="0">
                <a:cs typeface="B Nazanin" pitchFamily="2" charset="-78"/>
              </a:rPr>
              <a:t>عینی گرا:</a:t>
            </a:r>
          </a:p>
          <a:p>
            <a:endParaRPr lang="fa-IR" sz="2000" dirty="0" smtClean="0">
              <a:cs typeface="B Nazanin" pitchFamily="2" charset="-78"/>
            </a:endParaRPr>
          </a:p>
          <a:p>
            <a:r>
              <a:rPr lang="fa-IR" sz="2000" dirty="0" smtClean="0">
                <a:cs typeface="B Nazanin" pitchFamily="2" charset="-78"/>
              </a:rPr>
              <a:t>خارج از فهم ما معنای ثابتی وجود دارد که باید سعی کنیم فهم ما به آن معنا نزدیک شود. میتوان با حذف پیش داوری ها به فهم صحح از متن رسید. نظریه اسلامی (لوح محفوظ)</a:t>
            </a:r>
          </a:p>
          <a:p>
            <a:endParaRPr lang="fa-IR" sz="2000" dirty="0" smtClean="0">
              <a:cs typeface="B Nazanin" pitchFamily="2" charset="-78"/>
            </a:endParaRPr>
          </a:p>
          <a:p>
            <a:r>
              <a:rPr lang="fa-IR" sz="2000" dirty="0" smtClean="0">
                <a:cs typeface="B Nazanin" pitchFamily="2" charset="-78"/>
              </a:rPr>
              <a:t>نسبی گرایی:</a:t>
            </a:r>
          </a:p>
          <a:p>
            <a:endParaRPr lang="fa-IR" sz="2000" dirty="0" smtClean="0">
              <a:cs typeface="B Nazanin" pitchFamily="2" charset="-78"/>
            </a:endParaRPr>
          </a:p>
          <a:p>
            <a:r>
              <a:rPr lang="fa-IR" sz="2000" dirty="0" smtClean="0">
                <a:cs typeface="B Nazanin" pitchFamily="2" charset="-78"/>
              </a:rPr>
              <a:t>از یک متن تفاسیر مختلف میتوان کرد و میان انها نمیتوان داوری کرد.</a:t>
            </a:r>
          </a:p>
          <a:p>
            <a:endParaRPr lang="fa-IR" sz="2000" dirty="0">
              <a:cs typeface="B Nazanin" pitchFamily="2" charset="-78"/>
            </a:endParaRPr>
          </a:p>
          <a:p>
            <a:r>
              <a:rPr lang="fa-IR" sz="2000" dirty="0" smtClean="0">
                <a:cs typeface="B Nazanin" pitchFamily="2" charset="-78"/>
              </a:rPr>
              <a:t>دین وجود ندارد هرچه هست تفسیر دین است، قراعت های مختلف از دین</a:t>
            </a:r>
          </a:p>
        </p:txBody>
      </p:sp>
      <p:sp>
        <p:nvSpPr>
          <p:cNvPr id="2" name="Title 1"/>
          <p:cNvSpPr>
            <a:spLocks noGrp="1"/>
          </p:cNvSpPr>
          <p:nvPr>
            <p:ph type="title"/>
          </p:nvPr>
        </p:nvSpPr>
        <p:spPr/>
        <p:txBody>
          <a:bodyPr/>
          <a:lstStyle/>
          <a:p>
            <a:r>
              <a:rPr lang="fa-IR" dirty="0" smtClean="0"/>
              <a:t>نحله ها</a:t>
            </a:r>
            <a:endParaRPr lang="fa-IR" dirty="0"/>
          </a:p>
        </p:txBody>
      </p:sp>
    </p:spTree>
    <p:extLst>
      <p:ext uri="{BB962C8B-B14F-4D97-AF65-F5344CB8AC3E}">
        <p14:creationId xmlns:p14="http://schemas.microsoft.com/office/powerpoint/2010/main" val="133570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568952" cy="5256584"/>
          </a:xfrm>
        </p:spPr>
        <p:txBody>
          <a:bodyPr>
            <a:normAutofit/>
          </a:bodyPr>
          <a:lstStyle/>
          <a:p>
            <a:r>
              <a:rPr lang="fa-IR" sz="2000" dirty="0" smtClean="0"/>
              <a:t>لزوم داشتن روش فهم متن </a:t>
            </a:r>
          </a:p>
          <a:p>
            <a:pPr marL="0" indent="0">
              <a:buNone/>
            </a:pPr>
            <a:endParaRPr lang="fa-IR" sz="2000" dirty="0" smtClean="0"/>
          </a:p>
          <a:p>
            <a:r>
              <a:rPr lang="fa-IR" sz="2000" dirty="0" smtClean="0"/>
              <a:t>تئوری فهم متنت چیه؟؟؟؟!!</a:t>
            </a:r>
          </a:p>
          <a:p>
            <a:endParaRPr lang="fa-IR" sz="2000" dirty="0" smtClean="0"/>
          </a:p>
          <a:p>
            <a:r>
              <a:rPr lang="fa-IR" sz="2000" dirty="0" smtClean="0"/>
              <a:t>نقلی</a:t>
            </a:r>
          </a:p>
          <a:p>
            <a:r>
              <a:rPr lang="fa-IR" sz="2000" dirty="0" smtClean="0"/>
              <a:t>رمزی</a:t>
            </a:r>
          </a:p>
          <a:p>
            <a:r>
              <a:rPr lang="fa-IR" sz="2000" dirty="0" smtClean="0"/>
              <a:t>شهودی</a:t>
            </a:r>
          </a:p>
          <a:p>
            <a:r>
              <a:rPr lang="fa-IR" sz="2000" dirty="0" smtClean="0"/>
              <a:t>عقلی</a:t>
            </a:r>
          </a:p>
          <a:p>
            <a:r>
              <a:rPr lang="fa-IR" sz="2000" dirty="0" smtClean="0"/>
              <a:t>اجتهادی</a:t>
            </a:r>
          </a:p>
          <a:p>
            <a:r>
              <a:rPr lang="fa-IR" sz="2000" dirty="0" smtClean="0"/>
              <a:t>تقسیر قران به قران</a:t>
            </a:r>
          </a:p>
          <a:p>
            <a:r>
              <a:rPr lang="fa-IR" sz="2000" dirty="0" smtClean="0"/>
              <a:t>تفسیر به رای</a:t>
            </a:r>
          </a:p>
          <a:p>
            <a:r>
              <a:rPr lang="fa-IR" sz="2000" dirty="0" smtClean="0"/>
              <a:t>تاویل و تفسیر صحیح در بین عرفا</a:t>
            </a:r>
          </a:p>
          <a:p>
            <a:r>
              <a:rPr lang="fa-IR" sz="2000" dirty="0" smtClean="0"/>
              <a:t>هرمنوتیکی و...</a:t>
            </a:r>
          </a:p>
        </p:txBody>
      </p:sp>
      <p:sp>
        <p:nvSpPr>
          <p:cNvPr id="2" name="Title 1"/>
          <p:cNvSpPr>
            <a:spLocks noGrp="1"/>
          </p:cNvSpPr>
          <p:nvPr>
            <p:ph type="title"/>
          </p:nvPr>
        </p:nvSpPr>
        <p:spPr>
          <a:xfrm>
            <a:off x="2843808" y="-531440"/>
            <a:ext cx="2819400" cy="2232248"/>
          </a:xfrm>
        </p:spPr>
        <p:txBody>
          <a:bodyPr/>
          <a:lstStyle/>
          <a:p>
            <a:r>
              <a:rPr lang="fa-IR" dirty="0" smtClean="0"/>
              <a:t>روش های فهم دینی</a:t>
            </a:r>
            <a:endParaRPr lang="fa-IR" dirty="0"/>
          </a:p>
        </p:txBody>
      </p:sp>
    </p:spTree>
    <p:extLst>
      <p:ext uri="{BB962C8B-B14F-4D97-AF65-F5344CB8AC3E}">
        <p14:creationId xmlns:p14="http://schemas.microsoft.com/office/powerpoint/2010/main" val="26485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19256" cy="5688632"/>
          </a:xfrm>
        </p:spPr>
        <p:txBody>
          <a:bodyPr>
            <a:noAutofit/>
          </a:bodyPr>
          <a:lstStyle/>
          <a:p>
            <a:pPr algn="just"/>
            <a:endParaRPr lang="fa-IR" b="1" dirty="0" smtClean="0">
              <a:cs typeface="B Nazanin" pitchFamily="2" charset="-78"/>
            </a:endParaRPr>
          </a:p>
          <a:p>
            <a:pPr algn="just"/>
            <a:endParaRPr lang="fa-IR" b="1" dirty="0">
              <a:cs typeface="B Nazanin" pitchFamily="2" charset="-78"/>
            </a:endParaRPr>
          </a:p>
          <a:p>
            <a:pPr algn="just"/>
            <a:r>
              <a:rPr lang="fa-IR" b="1" dirty="0" smtClean="0">
                <a:cs typeface="B Nazanin" pitchFamily="2" charset="-78"/>
              </a:rPr>
              <a:t>معناداری</a:t>
            </a:r>
            <a:r>
              <a:rPr lang="fa-IR" dirty="0" smtClean="0">
                <a:cs typeface="B Nazanin" pitchFamily="2" charset="-78"/>
              </a:rPr>
              <a:t> و </a:t>
            </a:r>
            <a:r>
              <a:rPr lang="fa-IR" b="1" dirty="0">
                <a:cs typeface="B Nazanin" pitchFamily="2" charset="-78"/>
              </a:rPr>
              <a:t>عینی بودن </a:t>
            </a:r>
            <a:r>
              <a:rPr lang="fa-IR" dirty="0" smtClean="0">
                <a:cs typeface="B Nazanin" pitchFamily="2" charset="-78"/>
              </a:rPr>
              <a:t>هر </a:t>
            </a:r>
            <a:r>
              <a:rPr lang="fa-IR" dirty="0">
                <a:cs typeface="B Nazanin" pitchFamily="2" charset="-78"/>
              </a:rPr>
              <a:t>متن معنایی دارد  که مراد صاحب متن </a:t>
            </a:r>
            <a:r>
              <a:rPr lang="fa-IR" dirty="0" smtClean="0">
                <a:cs typeface="B Nazanin" pitchFamily="2" charset="-78"/>
              </a:rPr>
              <a:t>است</a:t>
            </a:r>
            <a:r>
              <a:rPr lang="fa-IR" dirty="0">
                <a:cs typeface="B Nazanin" pitchFamily="2" charset="-78"/>
              </a:rPr>
              <a:t> </a:t>
            </a:r>
            <a:r>
              <a:rPr lang="fa-IR" dirty="0" smtClean="0">
                <a:cs typeface="B Nazanin" pitchFamily="2" charset="-78"/>
              </a:rPr>
              <a:t>و گوینده در پی انتقال ان بوده است</a:t>
            </a:r>
          </a:p>
          <a:p>
            <a:pPr marL="0" indent="0" algn="just">
              <a:buNone/>
            </a:pPr>
            <a:r>
              <a:rPr lang="fa-IR" dirty="0" smtClean="0">
                <a:cs typeface="B Nazanin" pitchFamily="2" charset="-78"/>
              </a:rPr>
              <a:t>معنای عینی متن در عین تفسیر پذیری صحیح و خطا</a:t>
            </a:r>
          </a:p>
          <a:p>
            <a:pPr marL="0" indent="0" algn="just">
              <a:buNone/>
            </a:pPr>
            <a:endParaRPr lang="fa-IR" dirty="0" smtClean="0">
              <a:cs typeface="B Nazanin" pitchFamily="2" charset="-78"/>
            </a:endParaRPr>
          </a:p>
          <a:p>
            <a:pPr algn="just"/>
            <a:r>
              <a:rPr lang="fa-IR" b="1" dirty="0" smtClean="0">
                <a:cs typeface="B Nazanin" pitchFamily="2" charset="-78"/>
              </a:rPr>
              <a:t>استنباط </a:t>
            </a:r>
            <a:r>
              <a:rPr lang="fa-IR" b="1" dirty="0">
                <a:cs typeface="B Nazanin" pitchFamily="2" charset="-78"/>
              </a:rPr>
              <a:t>از متن</a:t>
            </a:r>
            <a:r>
              <a:rPr lang="fa-IR" dirty="0">
                <a:cs typeface="B Nazanin" pitchFamily="2" charset="-78"/>
              </a:rPr>
              <a:t>: </a:t>
            </a:r>
            <a:r>
              <a:rPr lang="fa-IR" dirty="0" smtClean="0">
                <a:cs typeface="B Nazanin" pitchFamily="2" charset="-78"/>
              </a:rPr>
              <a:t>رکن اصلی مولف است، متن </a:t>
            </a:r>
            <a:r>
              <a:rPr lang="fa-IR" dirty="0">
                <a:cs typeface="B Nazanin" pitchFamily="2" charset="-78"/>
              </a:rPr>
              <a:t>پلی برای رسیدن به مراد جدی و معنای </a:t>
            </a:r>
            <a:r>
              <a:rPr lang="fa-IR" dirty="0" smtClean="0">
                <a:cs typeface="B Nazanin" pitchFamily="2" charset="-78"/>
              </a:rPr>
              <a:t>مقصود مولف است، هرکس برای انتقال پیامش از دستور های زبانی رایج استفاده </a:t>
            </a:r>
            <a:r>
              <a:rPr lang="fa-IR" dirty="0">
                <a:cs typeface="B Nazanin" pitchFamily="2" charset="-78"/>
              </a:rPr>
              <a:t>میکند. مفسر محوری مردود است زیرا اجتهاد به رای میشود.</a:t>
            </a:r>
          </a:p>
          <a:p>
            <a:pPr marL="0" indent="0" algn="just">
              <a:buNone/>
            </a:pPr>
            <a:endParaRPr lang="fa-IR" dirty="0">
              <a:cs typeface="B Nazanin" pitchFamily="2" charset="-78"/>
            </a:endParaRPr>
          </a:p>
          <a:p>
            <a:pPr algn="just"/>
            <a:r>
              <a:rPr lang="fa-IR" b="1" dirty="0" smtClean="0">
                <a:cs typeface="B Nazanin" pitchFamily="2" charset="-78"/>
              </a:rPr>
              <a:t>نص و ظاهر: </a:t>
            </a:r>
            <a:r>
              <a:rPr lang="fa-IR" dirty="0" smtClean="0">
                <a:cs typeface="B Nazanin" pitchFamily="2" charset="-78"/>
              </a:rPr>
              <a:t>برخی گزاره ها معنای واضح دارند و برخی نیاز به تفسیر دارند. در تفسیر هر نظری قابل پذیرش نیست و باید طبق دلیل باشد و در عرف رایج پذیرفته شده باشد.</a:t>
            </a:r>
          </a:p>
          <a:p>
            <a:pPr algn="just"/>
            <a:endParaRPr lang="fa-IR" dirty="0" smtClean="0">
              <a:cs typeface="B Nazanin" pitchFamily="2" charset="-78"/>
            </a:endParaRPr>
          </a:p>
          <a:p>
            <a:pPr algn="just"/>
            <a:r>
              <a:rPr lang="fa-IR" b="1" dirty="0" smtClean="0">
                <a:cs typeface="B Nazanin" pitchFamily="2" charset="-78"/>
              </a:rPr>
              <a:t>زمان: </a:t>
            </a:r>
            <a:r>
              <a:rPr lang="fa-IR" dirty="0" smtClean="0">
                <a:cs typeface="B Nazanin" pitchFamily="2" charset="-78"/>
              </a:rPr>
              <a:t>علی رغم گذر زمان زیاد از ظهور اسلام تا بحال هنوز هم فهم احادیث برای ما ممکن است.</a:t>
            </a:r>
          </a:p>
          <a:p>
            <a:pPr algn="just"/>
            <a:endParaRPr lang="fa-IR" dirty="0" smtClean="0">
              <a:cs typeface="B Nazanin" pitchFamily="2" charset="-78"/>
            </a:endParaRPr>
          </a:p>
          <a:p>
            <a:pPr algn="just"/>
            <a:r>
              <a:rPr lang="fa-IR" b="1" dirty="0" smtClean="0">
                <a:cs typeface="B Nazanin" pitchFamily="2" charset="-78"/>
              </a:rPr>
              <a:t>احکام الهی همیشگی و لایتغیر</a:t>
            </a:r>
          </a:p>
          <a:p>
            <a:pPr marL="0" indent="0" algn="just">
              <a:buNone/>
            </a:pPr>
            <a:endParaRPr lang="fa-IR" dirty="0">
              <a:cs typeface="B Nazanin" pitchFamily="2" charset="-78"/>
            </a:endParaRPr>
          </a:p>
          <a:p>
            <a:pPr algn="just"/>
            <a:r>
              <a:rPr lang="fa-IR" b="1" dirty="0" smtClean="0">
                <a:cs typeface="B Nazanin" pitchFamily="2" charset="-78"/>
              </a:rPr>
              <a:t>دخالت </a:t>
            </a:r>
            <a:r>
              <a:rPr lang="fa-IR" b="1" dirty="0">
                <a:cs typeface="B Nazanin" pitchFamily="2" charset="-78"/>
              </a:rPr>
              <a:t>دادن ذهنیت ها و پیش داوری ها </a:t>
            </a:r>
            <a:r>
              <a:rPr lang="fa-IR" dirty="0">
                <a:cs typeface="B Nazanin" pitchFamily="2" charset="-78"/>
              </a:rPr>
              <a:t>در فهمیدن متن غلط است و پیش فرض ها باید اصلاح شوند.</a:t>
            </a:r>
          </a:p>
          <a:p>
            <a:pPr marL="0" indent="0" algn="just">
              <a:buNone/>
            </a:pPr>
            <a:endParaRPr lang="fa-IR" dirty="0">
              <a:cs typeface="B Nazanin" pitchFamily="2" charset="-78"/>
            </a:endParaRPr>
          </a:p>
          <a:p>
            <a:pPr algn="just"/>
            <a:endParaRPr lang="fa-IR" dirty="0">
              <a:cs typeface="B Nazanin" pitchFamily="2" charset="-78"/>
            </a:endParaRPr>
          </a:p>
          <a:p>
            <a:pPr algn="just"/>
            <a:endParaRPr lang="fa-IR" dirty="0">
              <a:cs typeface="B Nazanin" pitchFamily="2" charset="-78"/>
            </a:endParaRPr>
          </a:p>
        </p:txBody>
      </p:sp>
      <p:sp>
        <p:nvSpPr>
          <p:cNvPr id="3" name="Title 2"/>
          <p:cNvSpPr>
            <a:spLocks noGrp="1"/>
          </p:cNvSpPr>
          <p:nvPr>
            <p:ph type="title"/>
          </p:nvPr>
        </p:nvSpPr>
        <p:spPr>
          <a:xfrm>
            <a:off x="3059832" y="26506"/>
            <a:ext cx="5627712" cy="738198"/>
          </a:xfrm>
        </p:spPr>
        <p:txBody>
          <a:bodyPr/>
          <a:lstStyle/>
          <a:p>
            <a:r>
              <a:rPr lang="fa-IR" dirty="0" smtClean="0"/>
              <a:t>مبانی درک رایج از متون دینی</a:t>
            </a:r>
            <a:endParaRPr lang="fa-IR" dirty="0"/>
          </a:p>
        </p:txBody>
      </p:sp>
    </p:spTree>
    <p:extLst>
      <p:ext uri="{BB962C8B-B14F-4D97-AF65-F5344CB8AC3E}">
        <p14:creationId xmlns:p14="http://schemas.microsoft.com/office/powerpoint/2010/main" val="246518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لزوم بحث</a:t>
            </a:r>
          </a:p>
          <a:p>
            <a:endParaRPr lang="fa-IR" dirty="0" smtClean="0"/>
          </a:p>
          <a:p>
            <a:r>
              <a:rPr lang="fa-IR" dirty="0"/>
              <a:t>هرمنوتیک چیست؟</a:t>
            </a:r>
          </a:p>
          <a:p>
            <a:endParaRPr lang="fa-IR" dirty="0"/>
          </a:p>
          <a:p>
            <a:r>
              <a:rPr lang="fa-IR" dirty="0" smtClean="0"/>
              <a:t>هرمنوتیک و اجتهاد اصولی </a:t>
            </a:r>
          </a:p>
          <a:p>
            <a:r>
              <a:rPr lang="fa-IR" dirty="0"/>
              <a:t>(</a:t>
            </a:r>
            <a:r>
              <a:rPr lang="fa-IR" dirty="0" smtClean="0"/>
              <a:t>تعارض </a:t>
            </a:r>
            <a:r>
              <a:rPr lang="fa-IR" dirty="0"/>
              <a:t>هرمنوتیک با نظریه </a:t>
            </a:r>
            <a:r>
              <a:rPr lang="fa-IR" dirty="0" smtClean="0"/>
              <a:t>اجتهاد)</a:t>
            </a:r>
            <a:endParaRPr lang="fa-IR" dirty="0"/>
          </a:p>
          <a:p>
            <a:endParaRPr lang="fa-IR" dirty="0" smtClean="0"/>
          </a:p>
          <a:p>
            <a:endParaRPr lang="fa-IR" dirty="0"/>
          </a:p>
          <a:p>
            <a:endParaRPr lang="fa-IR" dirty="0"/>
          </a:p>
          <a:p>
            <a:endParaRPr lang="fa-IR" dirty="0"/>
          </a:p>
        </p:txBody>
      </p:sp>
      <p:sp>
        <p:nvSpPr>
          <p:cNvPr id="3" name="Title 2"/>
          <p:cNvSpPr>
            <a:spLocks noGrp="1"/>
          </p:cNvSpPr>
          <p:nvPr>
            <p:ph type="title"/>
          </p:nvPr>
        </p:nvSpPr>
        <p:spPr>
          <a:xfrm>
            <a:off x="4876800" y="457200"/>
            <a:ext cx="3295600" cy="5715000"/>
          </a:xfrm>
        </p:spPr>
        <p:txBody>
          <a:bodyPr/>
          <a:lstStyle/>
          <a:p>
            <a:pPr algn="ctr"/>
            <a:r>
              <a:rPr lang="fa-IR" dirty="0" smtClean="0"/>
              <a:t>هرمنوتیک؟؟؟</a:t>
            </a:r>
            <a:br>
              <a:rPr lang="fa-IR" dirty="0" smtClean="0"/>
            </a:br>
            <a:r>
              <a:rPr lang="fa-IR" dirty="0" smtClean="0"/>
              <a:t/>
            </a:r>
            <a:br>
              <a:rPr lang="fa-IR" dirty="0" smtClean="0"/>
            </a:br>
            <a:r>
              <a:rPr lang="fa-IR" dirty="0" smtClean="0"/>
              <a:t>دانش فهم </a:t>
            </a:r>
            <a:br>
              <a:rPr lang="fa-IR" dirty="0" smtClean="0"/>
            </a:br>
            <a:r>
              <a:rPr lang="fa-IR" dirty="0" smtClean="0"/>
              <a:t> </a:t>
            </a:r>
            <a:br>
              <a:rPr lang="fa-IR" dirty="0" smtClean="0"/>
            </a:br>
            <a:r>
              <a:rPr lang="fa-IR" dirty="0"/>
              <a:t> </a:t>
            </a:r>
            <a:r>
              <a:rPr lang="fa-IR" dirty="0" smtClean="0"/>
              <a:t>یا فهم متن</a:t>
            </a:r>
            <a:br>
              <a:rPr lang="fa-IR" dirty="0" smtClean="0"/>
            </a:br>
            <a:r>
              <a:rPr lang="fa-IR" dirty="0" smtClean="0"/>
              <a:t/>
            </a:r>
            <a:br>
              <a:rPr lang="fa-IR" dirty="0" smtClean="0"/>
            </a:br>
            <a:r>
              <a:rPr lang="fa-IR" dirty="0" smtClean="0"/>
              <a:t>یا فلسفه فهم</a:t>
            </a:r>
            <a:endParaRPr lang="fa-IR" dirty="0"/>
          </a:p>
        </p:txBody>
      </p:sp>
    </p:spTree>
    <p:extLst>
      <p:ext uri="{BB962C8B-B14F-4D97-AF65-F5344CB8AC3E}">
        <p14:creationId xmlns:p14="http://schemas.microsoft.com/office/powerpoint/2010/main" val="4226100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4906888" cy="5714999"/>
          </a:xfrm>
        </p:spPr>
        <p:txBody>
          <a:bodyPr>
            <a:normAutofit/>
          </a:bodyPr>
          <a:lstStyle/>
          <a:p>
            <a:r>
              <a:rPr lang="fa-IR" sz="2000" dirty="0" smtClean="0">
                <a:cs typeface="B Nazanin" pitchFamily="2" charset="-78"/>
              </a:rPr>
              <a:t>گروه اول</a:t>
            </a:r>
          </a:p>
          <a:p>
            <a:r>
              <a:rPr lang="fa-IR" sz="2000" dirty="0" smtClean="0">
                <a:cs typeface="B Nazanin" pitchFamily="2" charset="-78"/>
              </a:rPr>
              <a:t>معتقدند پاره ای از نظریات هرمنوتیکی با فهم اجتهادی از دین همخوانی دارد. </a:t>
            </a:r>
          </a:p>
          <a:p>
            <a:endParaRPr lang="fa-IR" sz="2000" dirty="0" smtClean="0">
              <a:cs typeface="B Nazanin" pitchFamily="2" charset="-78"/>
            </a:endParaRPr>
          </a:p>
          <a:p>
            <a:r>
              <a:rPr lang="fa-IR" sz="2000" dirty="0" smtClean="0">
                <a:cs typeface="B Nazanin" pitchFamily="2" charset="-78"/>
              </a:rPr>
              <a:t>گروه دوم</a:t>
            </a:r>
          </a:p>
          <a:p>
            <a:r>
              <a:rPr lang="fa-IR" sz="2000" dirty="0" smtClean="0">
                <a:cs typeface="B Nazanin" pitchFamily="2" charset="-78"/>
              </a:rPr>
              <a:t>بین هرمنوتیک و اصول فقه تعارضات جدی میبینند.</a:t>
            </a:r>
          </a:p>
          <a:p>
            <a:r>
              <a:rPr lang="fa-IR" sz="2000" dirty="0" smtClean="0">
                <a:cs typeface="B Nazanin" pitchFamily="2" charset="-78"/>
              </a:rPr>
              <a:t>هرمنوتیک در پی تقدس زدایی و زمینی کردن متون دینی است!</a:t>
            </a:r>
          </a:p>
          <a:p>
            <a:r>
              <a:rPr lang="fa-IR" sz="2000" dirty="0" smtClean="0">
                <a:cs typeface="B Nazanin" pitchFamily="2" charset="-78"/>
              </a:rPr>
              <a:t>هرمنوتیک فلسفی در تعارض با مبانی اسلامی ولی هرمنوتیک مدرن شلایرماخر و... مورد تایید است.</a:t>
            </a:r>
          </a:p>
          <a:p>
            <a:endParaRPr lang="fa-IR" sz="2000" dirty="0" smtClean="0">
              <a:cs typeface="B Nazanin" pitchFamily="2" charset="-78"/>
            </a:endParaRPr>
          </a:p>
        </p:txBody>
      </p:sp>
      <p:sp>
        <p:nvSpPr>
          <p:cNvPr id="2" name="Title 1"/>
          <p:cNvSpPr>
            <a:spLocks noGrp="1"/>
          </p:cNvSpPr>
          <p:nvPr>
            <p:ph type="title"/>
          </p:nvPr>
        </p:nvSpPr>
        <p:spPr>
          <a:xfrm>
            <a:off x="5940152" y="548680"/>
            <a:ext cx="2819400" cy="5715000"/>
          </a:xfrm>
        </p:spPr>
        <p:txBody>
          <a:bodyPr/>
          <a:lstStyle/>
          <a:p>
            <a:r>
              <a:rPr lang="fa-IR" dirty="0" smtClean="0"/>
              <a:t>تقابل فهم هرمنوتیکی و اسلامی</a:t>
            </a:r>
            <a:endParaRPr lang="fa-IR" dirty="0"/>
          </a:p>
        </p:txBody>
      </p:sp>
    </p:spTree>
    <p:extLst>
      <p:ext uri="{BB962C8B-B14F-4D97-AF65-F5344CB8AC3E}">
        <p14:creationId xmlns:p14="http://schemas.microsoft.com/office/powerpoint/2010/main" val="79909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29600" cy="6336704"/>
          </a:xfrm>
        </p:spPr>
        <p:txBody>
          <a:bodyPr>
            <a:normAutofit fontScale="92500" lnSpcReduction="10000"/>
          </a:bodyPr>
          <a:lstStyle/>
          <a:p>
            <a:r>
              <a:rPr lang="fa-IR" sz="2000" b="1" dirty="0" smtClean="0">
                <a:cs typeface="B Nazanin" pitchFamily="2" charset="-78"/>
              </a:rPr>
              <a:t>تعارضات هرمنوتیک فلسفی و روش اجتهادی رایج</a:t>
            </a:r>
          </a:p>
          <a:p>
            <a:endParaRPr lang="fa-IR" sz="2000" b="1" dirty="0">
              <a:cs typeface="B Nazanin" pitchFamily="2" charset="-78"/>
            </a:endParaRPr>
          </a:p>
          <a:p>
            <a:pPr marL="0" indent="0">
              <a:buNone/>
            </a:pPr>
            <a:endParaRPr lang="fa-IR" sz="2000" b="1" dirty="0" smtClean="0">
              <a:cs typeface="B Nazanin" pitchFamily="2" charset="-78"/>
            </a:endParaRPr>
          </a:p>
          <a:p>
            <a:r>
              <a:rPr lang="fa-IR" sz="2000" dirty="0" smtClean="0">
                <a:cs typeface="B Nazanin" pitchFamily="2" charset="-78"/>
              </a:rPr>
              <a:t>فهم متن همراه با </a:t>
            </a:r>
            <a:r>
              <a:rPr lang="fa-IR" sz="2000" b="1" dirty="0" smtClean="0">
                <a:cs typeface="B Nazanin" pitchFamily="2" charset="-78"/>
              </a:rPr>
              <a:t>دخالت ذهن </a:t>
            </a:r>
            <a:r>
              <a:rPr lang="fa-IR" sz="2000" dirty="0" smtClean="0">
                <a:cs typeface="B Nazanin" pitchFamily="2" charset="-78"/>
              </a:rPr>
              <a:t>است و حذف آن امکان پذیر نیست.</a:t>
            </a:r>
          </a:p>
          <a:p>
            <a:endParaRPr lang="fa-IR" sz="2000" dirty="0" smtClean="0">
              <a:cs typeface="B Nazanin" pitchFamily="2" charset="-78"/>
            </a:endParaRPr>
          </a:p>
          <a:p>
            <a:r>
              <a:rPr lang="fa-IR" sz="2000" dirty="0" smtClean="0">
                <a:cs typeface="B Nazanin" pitchFamily="2" charset="-78"/>
              </a:rPr>
              <a:t>امکان دست یابی به فهم مطابق با </a:t>
            </a:r>
            <a:r>
              <a:rPr lang="fa-IR" sz="2000" b="1" dirty="0" smtClean="0">
                <a:cs typeface="B Nazanin" pitchFamily="2" charset="-78"/>
              </a:rPr>
              <a:t>واقع امکان پذیر </a:t>
            </a:r>
            <a:r>
              <a:rPr lang="fa-IR" sz="2000" dirty="0" smtClean="0">
                <a:cs typeface="B Nazanin" pitchFamily="2" charset="-78"/>
              </a:rPr>
              <a:t>نیست زیرا، زیرا سوبژکتیو(دهنیت مفسر) در هر فهمی وجود دارد و در فهم دخالت میکند.</a:t>
            </a:r>
          </a:p>
          <a:p>
            <a:endParaRPr lang="fa-IR" sz="2000" dirty="0" smtClean="0">
              <a:cs typeface="B Nazanin" pitchFamily="2" charset="-78"/>
            </a:endParaRPr>
          </a:p>
          <a:p>
            <a:r>
              <a:rPr lang="fa-IR" sz="2000" dirty="0" smtClean="0">
                <a:cs typeface="B Nazanin" pitchFamily="2" charset="-78"/>
              </a:rPr>
              <a:t>قرائت های بی پایانی از متن وجود دارد و </a:t>
            </a:r>
            <a:r>
              <a:rPr lang="fa-IR" sz="2000" b="1" dirty="0" smtClean="0">
                <a:cs typeface="B Nazanin" pitchFamily="2" charset="-78"/>
              </a:rPr>
              <a:t>تفسیر </a:t>
            </a:r>
            <a:r>
              <a:rPr lang="fa-IR" sz="2000" b="1" dirty="0">
                <a:cs typeface="B Nazanin" pitchFamily="2" charset="-78"/>
              </a:rPr>
              <a:t>معتبر </a:t>
            </a:r>
            <a:r>
              <a:rPr lang="fa-IR" sz="2000" dirty="0">
                <a:cs typeface="B Nazanin" pitchFamily="2" charset="-78"/>
              </a:rPr>
              <a:t>وجود ندارد زیرا به مراد مولف هیچگاه نمیتوان دست یافت</a:t>
            </a:r>
          </a:p>
          <a:p>
            <a:endParaRPr lang="fa-IR" sz="2000" dirty="0" smtClean="0">
              <a:cs typeface="B Nazanin" pitchFamily="2" charset="-78"/>
            </a:endParaRPr>
          </a:p>
          <a:p>
            <a:r>
              <a:rPr lang="fa-IR" sz="2000" b="1" dirty="0" smtClean="0">
                <a:cs typeface="B Nazanin" pitchFamily="2" charset="-78"/>
              </a:rPr>
              <a:t>درک نهایی و ثابت از متن </a:t>
            </a:r>
            <a:r>
              <a:rPr lang="fa-IR" sz="2000" dirty="0" smtClean="0">
                <a:cs typeface="B Nazanin" pitchFamily="2" charset="-78"/>
              </a:rPr>
              <a:t>امکان پذیر نیست</a:t>
            </a:r>
          </a:p>
          <a:p>
            <a:endParaRPr lang="fa-IR" sz="2000" dirty="0" smtClean="0">
              <a:cs typeface="B Nazanin" pitchFamily="2" charset="-78"/>
            </a:endParaRPr>
          </a:p>
          <a:p>
            <a:r>
              <a:rPr lang="fa-IR" sz="2000" dirty="0" smtClean="0">
                <a:cs typeface="B Nazanin" pitchFamily="2" charset="-78"/>
              </a:rPr>
              <a:t>هدف از تفسیر فهمیدن </a:t>
            </a:r>
            <a:r>
              <a:rPr lang="fa-IR" sz="2000" b="1" dirty="0" smtClean="0">
                <a:cs typeface="B Nazanin" pitchFamily="2" charset="-78"/>
              </a:rPr>
              <a:t>مراد مولف نیست</a:t>
            </a:r>
            <a:r>
              <a:rPr lang="fa-IR" sz="2000" dirty="0" smtClean="0">
                <a:cs typeface="B Nazanin" pitchFamily="2" charset="-78"/>
              </a:rPr>
              <a:t>، </a:t>
            </a:r>
            <a:r>
              <a:rPr lang="fa-IR" sz="2000" b="1" dirty="0" smtClean="0">
                <a:cs typeface="B Nazanin" pitchFamily="2" charset="-78"/>
              </a:rPr>
              <a:t>متن با خواننده گفت و گو میکند </a:t>
            </a:r>
          </a:p>
          <a:p>
            <a:r>
              <a:rPr lang="fa-IR" sz="2000" b="1" dirty="0" smtClean="0">
                <a:cs typeface="B Nazanin" pitchFamily="2" charset="-78"/>
              </a:rPr>
              <a:t>و نه خواننده با مولف</a:t>
            </a:r>
          </a:p>
          <a:p>
            <a:endParaRPr lang="fa-IR" sz="2000" dirty="0" smtClean="0">
              <a:cs typeface="B Nazanin" pitchFamily="2" charset="-78"/>
            </a:endParaRPr>
          </a:p>
          <a:p>
            <a:r>
              <a:rPr lang="fa-IR" sz="2000" b="1" dirty="0" smtClean="0">
                <a:cs typeface="B Nazanin" pitchFamily="2" charset="-78"/>
              </a:rPr>
              <a:t>نسبیت گرایی فلسفی </a:t>
            </a:r>
          </a:p>
          <a:p>
            <a:endParaRPr lang="fa-IR" sz="2000" dirty="0" smtClean="0">
              <a:cs typeface="B Nazanin" pitchFamily="2" charset="-78"/>
            </a:endParaRPr>
          </a:p>
          <a:p>
            <a:r>
              <a:rPr lang="fa-IR" sz="2000" dirty="0" smtClean="0">
                <a:cs typeface="B Nazanin" pitchFamily="2" charset="-78"/>
              </a:rPr>
              <a:t>ادعا : هرمنوتیک فلسفی روش جدیدی برای فهم متن عرضه نکرده بلکه ماهیت فهم را توصیف کرده است.</a:t>
            </a:r>
          </a:p>
        </p:txBody>
      </p:sp>
    </p:spTree>
    <p:extLst>
      <p:ext uri="{BB962C8B-B14F-4D97-AF65-F5344CB8AC3E}">
        <p14:creationId xmlns:p14="http://schemas.microsoft.com/office/powerpoint/2010/main" val="190366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48680"/>
            <a:ext cx="4449688" cy="5714999"/>
          </a:xfrm>
        </p:spPr>
        <p:txBody>
          <a:bodyPr>
            <a:normAutofit/>
          </a:bodyPr>
          <a:lstStyle/>
          <a:p>
            <a:r>
              <a:rPr lang="fa-IR" sz="2000" dirty="0" smtClean="0">
                <a:cs typeface="B Nazanin" pitchFamily="2" charset="-78"/>
              </a:rPr>
              <a:t>1. کتاب و سنت متن هستند.</a:t>
            </a:r>
          </a:p>
          <a:p>
            <a:endParaRPr lang="fa-IR" sz="2000" dirty="0" smtClean="0">
              <a:cs typeface="B Nazanin" pitchFamily="2" charset="-78"/>
            </a:endParaRPr>
          </a:p>
          <a:p>
            <a:r>
              <a:rPr lang="fa-IR" sz="2000" dirty="0" smtClean="0">
                <a:cs typeface="B Nazanin" pitchFamily="2" charset="-78"/>
              </a:rPr>
              <a:t>2. نارسایی اخلاقی و عقلانی برخی احکام اسلامی</a:t>
            </a:r>
          </a:p>
          <a:p>
            <a:endParaRPr lang="fa-IR" sz="2000" dirty="0" smtClean="0">
              <a:cs typeface="B Nazanin" pitchFamily="2" charset="-78"/>
            </a:endParaRPr>
          </a:p>
          <a:p>
            <a:r>
              <a:rPr lang="fa-IR" sz="2000" dirty="0" smtClean="0">
                <a:cs typeface="B Nazanin" pitchFamily="2" charset="-78"/>
              </a:rPr>
              <a:t>3. تعارضات فهم رسمی از دین با برخی نظریات غربی</a:t>
            </a:r>
          </a:p>
          <a:p>
            <a:r>
              <a:rPr lang="fa-IR" sz="2000" dirty="0" smtClean="0">
                <a:cs typeface="B Nazanin" pitchFamily="2" charset="-78"/>
              </a:rPr>
              <a:t>تعارض احکام دینی با حقوق بشر و اخلاق جهانی</a:t>
            </a:r>
          </a:p>
          <a:p>
            <a:endParaRPr lang="fa-IR" sz="2000" dirty="0" smtClean="0">
              <a:cs typeface="B Nazanin" pitchFamily="2" charset="-78"/>
            </a:endParaRPr>
          </a:p>
          <a:p>
            <a:r>
              <a:rPr lang="fa-IR" sz="2000" dirty="0" smtClean="0">
                <a:cs typeface="B Nazanin" pitchFamily="2" charset="-78"/>
              </a:rPr>
              <a:t>5. تقابل سنت و مدرنیته</a:t>
            </a:r>
          </a:p>
          <a:p>
            <a:endParaRPr lang="fa-IR" sz="2000" dirty="0">
              <a:cs typeface="B Nazanin" pitchFamily="2" charset="-78"/>
            </a:endParaRPr>
          </a:p>
        </p:txBody>
      </p:sp>
      <p:sp>
        <p:nvSpPr>
          <p:cNvPr id="2" name="Title 1"/>
          <p:cNvSpPr>
            <a:spLocks noGrp="1"/>
          </p:cNvSpPr>
          <p:nvPr>
            <p:ph type="title"/>
          </p:nvPr>
        </p:nvSpPr>
        <p:spPr>
          <a:xfrm>
            <a:off x="5580112" y="476672"/>
            <a:ext cx="2952328" cy="5715000"/>
          </a:xfrm>
        </p:spPr>
        <p:txBody>
          <a:bodyPr/>
          <a:lstStyle/>
          <a:p>
            <a:r>
              <a:rPr lang="fa-IR" dirty="0" smtClean="0"/>
              <a:t>علت ورود هرمنوتیک به مباحث اسلامی</a:t>
            </a:r>
            <a:endParaRPr lang="fa-IR" dirty="0"/>
          </a:p>
        </p:txBody>
      </p:sp>
    </p:spTree>
    <p:extLst>
      <p:ext uri="{BB962C8B-B14F-4D97-AF65-F5344CB8AC3E}">
        <p14:creationId xmlns:p14="http://schemas.microsoft.com/office/powerpoint/2010/main" val="3892124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5256584" cy="6264696"/>
          </a:xfrm>
        </p:spPr>
        <p:txBody>
          <a:bodyPr>
            <a:normAutofit fontScale="92500" lnSpcReduction="20000"/>
          </a:bodyPr>
          <a:lstStyle/>
          <a:p>
            <a:pPr algn="just"/>
            <a:endParaRPr lang="fa-IR" sz="2400" dirty="0" smtClean="0">
              <a:cs typeface="B Nazanin" pitchFamily="2" charset="-78"/>
            </a:endParaRPr>
          </a:p>
          <a:p>
            <a:pPr algn="just"/>
            <a:r>
              <a:rPr lang="fa-IR" sz="2400" dirty="0" smtClean="0">
                <a:cs typeface="B Nazanin" pitchFamily="2" charset="-78"/>
              </a:rPr>
              <a:t>ظهور اندیشه های هرمنوتیکی موجب شد شبهات و سوالاتی در ذهن متفکران اسلامی رخ دهد از جمله مباحثی همچون:</a:t>
            </a:r>
          </a:p>
          <a:p>
            <a:pPr algn="just"/>
            <a:endParaRPr lang="fa-IR" sz="2400" dirty="0" smtClean="0">
              <a:cs typeface="B Nazanin" pitchFamily="2" charset="-78"/>
            </a:endParaRPr>
          </a:p>
          <a:p>
            <a:pPr algn="just"/>
            <a:r>
              <a:rPr lang="fa-IR" sz="2400" dirty="0" smtClean="0">
                <a:cs typeface="B Nazanin" pitchFamily="2" charset="-78"/>
              </a:rPr>
              <a:t>عدم فهم ثابت </a:t>
            </a:r>
          </a:p>
          <a:p>
            <a:pPr algn="just"/>
            <a:r>
              <a:rPr lang="fa-IR" sz="2400" dirty="0" smtClean="0">
                <a:cs typeface="B Nazanin" pitchFamily="2" charset="-78"/>
              </a:rPr>
              <a:t>تاثیر پیش فرض ها بر فهم</a:t>
            </a:r>
          </a:p>
          <a:p>
            <a:pPr algn="just"/>
            <a:r>
              <a:rPr lang="fa-IR" sz="2400" dirty="0" smtClean="0">
                <a:cs typeface="B Nazanin" pitchFamily="2" charset="-78"/>
              </a:rPr>
              <a:t>تاریخ مندی فهم</a:t>
            </a:r>
          </a:p>
          <a:p>
            <a:pPr algn="just"/>
            <a:r>
              <a:rPr lang="fa-IR" sz="2400" dirty="0" smtClean="0">
                <a:cs typeface="B Nazanin" pitchFamily="2" charset="-78"/>
              </a:rPr>
              <a:t>نقش ذهنیت در فهم</a:t>
            </a:r>
          </a:p>
          <a:p>
            <a:pPr marL="0" indent="0" algn="just">
              <a:buNone/>
            </a:pPr>
            <a:endParaRPr lang="fa-IR" sz="2400" b="1" dirty="0">
              <a:cs typeface="B Nazanin" pitchFamily="2" charset="-78"/>
            </a:endParaRPr>
          </a:p>
          <a:p>
            <a:pPr algn="just"/>
            <a:r>
              <a:rPr lang="fa-IR" sz="2400" b="1" dirty="0" smtClean="0">
                <a:cs typeface="B Nazanin" pitchFamily="2" charset="-78"/>
              </a:rPr>
              <a:t>آثار قلمی:</a:t>
            </a:r>
          </a:p>
          <a:p>
            <a:pPr algn="just"/>
            <a:r>
              <a:rPr lang="fa-IR" sz="2400" dirty="0">
                <a:cs typeface="B Nazanin" pitchFamily="2" charset="-78"/>
              </a:rPr>
              <a:t>تفسیر قران و روایات به کمک روش های هرمنوتیکی</a:t>
            </a:r>
          </a:p>
          <a:p>
            <a:pPr algn="just"/>
            <a:r>
              <a:rPr lang="fa-IR" sz="2400" dirty="0">
                <a:cs typeface="B Nazanin" pitchFamily="2" charset="-78"/>
              </a:rPr>
              <a:t>کتاب هرمنوتیک کتاب و سنت : نص وجود ندارد، باید به هرمنوتیک رجوع کرد</a:t>
            </a:r>
          </a:p>
          <a:p>
            <a:pPr algn="just"/>
            <a:r>
              <a:rPr lang="fa-IR" sz="2400" dirty="0">
                <a:cs typeface="B Nazanin" pitchFamily="2" charset="-78"/>
              </a:rPr>
              <a:t>قبض و بسط تئوریک شریعت</a:t>
            </a:r>
          </a:p>
          <a:p>
            <a:pPr algn="just"/>
            <a:r>
              <a:rPr lang="fa-IR" sz="2400" dirty="0">
                <a:cs typeface="B Nazanin" pitchFamily="2" charset="-78"/>
              </a:rPr>
              <a:t> هرمنوتیک قرآنی: فضل الرحمن پاکستانی</a:t>
            </a:r>
          </a:p>
          <a:p>
            <a:pPr algn="just"/>
            <a:r>
              <a:rPr lang="fa-IR" sz="2400" dirty="0">
                <a:cs typeface="B Nazanin" pitchFamily="2" charset="-78"/>
              </a:rPr>
              <a:t>احمد فردید</a:t>
            </a:r>
          </a:p>
          <a:p>
            <a:pPr algn="just"/>
            <a:r>
              <a:rPr lang="fa-IR" sz="2400" dirty="0">
                <a:cs typeface="B Nazanin" pitchFamily="2" charset="-78"/>
              </a:rPr>
              <a:t>بابک احمدی</a:t>
            </a:r>
          </a:p>
          <a:p>
            <a:pPr algn="just"/>
            <a:endParaRPr lang="fa-IR" sz="2400" dirty="0" smtClean="0">
              <a:cs typeface="B Nazanin" pitchFamily="2" charset="-78"/>
            </a:endParaRPr>
          </a:p>
          <a:p>
            <a:pPr algn="just"/>
            <a:endParaRPr lang="fa-IR" sz="2400" dirty="0">
              <a:cs typeface="B Nazanin" pitchFamily="2" charset="-78"/>
            </a:endParaRPr>
          </a:p>
        </p:txBody>
      </p:sp>
      <p:sp>
        <p:nvSpPr>
          <p:cNvPr id="2" name="Title 1"/>
          <p:cNvSpPr>
            <a:spLocks noGrp="1"/>
          </p:cNvSpPr>
          <p:nvPr>
            <p:ph type="title"/>
          </p:nvPr>
        </p:nvSpPr>
        <p:spPr>
          <a:xfrm>
            <a:off x="6084168" y="404664"/>
            <a:ext cx="2603376" cy="5715000"/>
          </a:xfrm>
        </p:spPr>
        <p:txBody>
          <a:bodyPr>
            <a:normAutofit/>
          </a:bodyPr>
          <a:lstStyle/>
          <a:p>
            <a:r>
              <a:rPr lang="fa-IR" dirty="0" smtClean="0"/>
              <a:t>تاثیرات هرمنوتیک بر فهم متون دینی در اسلام</a:t>
            </a:r>
            <a:endParaRPr lang="fa-IR" dirty="0"/>
          </a:p>
        </p:txBody>
      </p:sp>
    </p:spTree>
    <p:extLst>
      <p:ext uri="{BB962C8B-B14F-4D97-AF65-F5344CB8AC3E}">
        <p14:creationId xmlns:p14="http://schemas.microsoft.com/office/powerpoint/2010/main" val="209588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88640"/>
            <a:ext cx="8352928" cy="6552728"/>
          </a:xfrm>
        </p:spPr>
        <p:txBody>
          <a:bodyPr>
            <a:noAutofit/>
          </a:bodyPr>
          <a:lstStyle/>
          <a:p>
            <a:pPr algn="ctr"/>
            <a:r>
              <a:rPr lang="fa-IR" b="1" dirty="0">
                <a:cs typeface="B Nazanin" pitchFamily="2" charset="-78"/>
              </a:rPr>
              <a:t>ه</a:t>
            </a:r>
            <a:r>
              <a:rPr lang="fa-IR" sz="2000" b="1" dirty="0">
                <a:cs typeface="B Nazanin" pitchFamily="2" charset="-78"/>
              </a:rPr>
              <a:t>ُنَّ لِباسٌ لَکُمْ وَ أَنْتُمْ لِباسٌ </a:t>
            </a:r>
            <a:r>
              <a:rPr lang="fa-IR" sz="2000" b="1" dirty="0" smtClean="0">
                <a:cs typeface="B Nazanin" pitchFamily="2" charset="-78"/>
              </a:rPr>
              <a:t>لَهُنَّ</a:t>
            </a:r>
            <a:endParaRPr lang="fa-IR" sz="2000" dirty="0" smtClean="0">
              <a:cs typeface="B Nazanin" pitchFamily="2" charset="-78"/>
            </a:endParaRPr>
          </a:p>
          <a:p>
            <a:pPr algn="ctr"/>
            <a:r>
              <a:rPr lang="fa-IR" sz="2000" dirty="0" smtClean="0">
                <a:cs typeface="B Nazanin" pitchFamily="2" charset="-78"/>
              </a:rPr>
              <a:t>تفاسـیرپیشین </a:t>
            </a:r>
            <a:r>
              <a:rPr lang="fa-IR" sz="2000" dirty="0">
                <a:cs typeface="B Nazanin" pitchFamily="2" charset="-78"/>
              </a:rPr>
              <a:t>فقط تشبیه یا استعاره بودن این آیه مدنظر قرار گرفته </a:t>
            </a:r>
            <a:endParaRPr lang="fa-IR" sz="2000" dirty="0" smtClean="0">
              <a:cs typeface="B Nazanin" pitchFamily="2" charset="-78"/>
            </a:endParaRPr>
          </a:p>
          <a:p>
            <a:pPr algn="ctr"/>
            <a:endParaRPr lang="fa-IR" sz="2000" dirty="0" smtClean="0">
              <a:cs typeface="B Nazanin" pitchFamily="2" charset="-78"/>
            </a:endParaRPr>
          </a:p>
          <a:p>
            <a:pPr algn="ctr"/>
            <a:r>
              <a:rPr lang="fa-IR" sz="2000" dirty="0" smtClean="0">
                <a:cs typeface="B Nazanin" pitchFamily="2" charset="-78"/>
              </a:rPr>
              <a:t>در </a:t>
            </a:r>
            <a:r>
              <a:rPr lang="fa-IR" sz="2000" dirty="0">
                <a:cs typeface="B Nazanin" pitchFamily="2" charset="-78"/>
              </a:rPr>
              <a:t>تفاسیر معاصر بـه دلیـل صـنعتی شـدن جهـان اسـلام و </a:t>
            </a:r>
            <a:r>
              <a:rPr lang="fa-IR" sz="2000" dirty="0" smtClean="0">
                <a:cs typeface="B Nazanin" pitchFamily="2" charset="-78"/>
              </a:rPr>
              <a:t>مهاجرتهـاي گسترده </a:t>
            </a:r>
            <a:r>
              <a:rPr lang="fa-IR" sz="2000" dirty="0">
                <a:cs typeface="B Nazanin" pitchFamily="2" charset="-78"/>
              </a:rPr>
              <a:t>از روستا به شهر و تبدیل بافت کشـاورزي بـه بافـت کـارگري و </a:t>
            </a:r>
            <a:r>
              <a:rPr lang="fa-IR" sz="2000" dirty="0" smtClean="0">
                <a:cs typeface="B Nazanin" pitchFamily="2" charset="-78"/>
              </a:rPr>
              <a:t>در نتیجه </a:t>
            </a:r>
            <a:r>
              <a:rPr lang="fa-IR" sz="2000" dirty="0">
                <a:cs typeface="B Nazanin" pitchFamily="2" charset="-78"/>
              </a:rPr>
              <a:t>سست شدن ارکان خانواده و جا به جایی کارکردهـاي بـین </a:t>
            </a:r>
            <a:r>
              <a:rPr lang="fa-IR" sz="2000" dirty="0" smtClean="0">
                <a:cs typeface="B Nazanin" pitchFamily="2" charset="-78"/>
              </a:rPr>
              <a:t>اعضـاي خانواده</a:t>
            </a:r>
            <a:r>
              <a:rPr lang="fa-IR" sz="2000" dirty="0">
                <a:cs typeface="B Nazanin" pitchFamily="2" charset="-78"/>
              </a:rPr>
              <a:t>، به دنبال این هستند که </a:t>
            </a:r>
            <a:r>
              <a:rPr lang="fa-IR" sz="2000" b="1" dirty="0">
                <a:cs typeface="B Nazanin" pitchFamily="2" charset="-78"/>
              </a:rPr>
              <a:t>بر اساس رابطه مکمل زن و مرد و وظایف</a:t>
            </a:r>
          </a:p>
          <a:p>
            <a:pPr algn="ctr"/>
            <a:r>
              <a:rPr lang="fa-IR" sz="2000" b="1" dirty="0">
                <a:cs typeface="B Nazanin" pitchFamily="2" charset="-78"/>
              </a:rPr>
              <a:t>هر دو نسبت به همدیگر، </a:t>
            </a:r>
            <a:r>
              <a:rPr lang="fa-IR" sz="2000" b="1" dirty="0" smtClean="0">
                <a:cs typeface="B Nazanin" pitchFamily="2" charset="-78"/>
              </a:rPr>
              <a:t>قاعده </a:t>
            </a:r>
            <a:r>
              <a:rPr lang="fa-IR" sz="2000" b="1" dirty="0">
                <a:cs typeface="B Nazanin" pitchFamily="2" charset="-78"/>
              </a:rPr>
              <a:t>را استخراج کنند که در هـر </a:t>
            </a:r>
            <a:r>
              <a:rPr lang="fa-IR" sz="2000" b="1" dirty="0" smtClean="0">
                <a:cs typeface="B Nazanin" pitchFamily="2" charset="-78"/>
              </a:rPr>
              <a:t>شـرایطی، چه </a:t>
            </a:r>
            <a:r>
              <a:rPr lang="fa-IR" sz="2000" b="1" dirty="0">
                <a:cs typeface="B Nazanin" pitchFamily="2" charset="-78"/>
              </a:rPr>
              <a:t>جامعه کشاورزي </a:t>
            </a:r>
            <a:r>
              <a:rPr lang="fa-IR" sz="2000" b="1" dirty="0" smtClean="0">
                <a:cs typeface="B Nazanin" pitchFamily="2" charset="-78"/>
              </a:rPr>
              <a:t>یـا صـنعتی</a:t>
            </a:r>
            <a:r>
              <a:rPr lang="fa-IR" sz="2000" b="1" dirty="0">
                <a:cs typeface="B Nazanin" pitchFamily="2" charset="-78"/>
              </a:rPr>
              <a:t>، کـارکرد زن و مـرد در خـانواده چنـین </a:t>
            </a:r>
            <a:r>
              <a:rPr lang="fa-IR" sz="2000" b="1" dirty="0" smtClean="0">
                <a:cs typeface="B Nazanin" pitchFamily="2" charset="-78"/>
              </a:rPr>
              <a:t>و چنان است.</a:t>
            </a:r>
          </a:p>
          <a:p>
            <a:pPr algn="ctr"/>
            <a:endParaRPr lang="fa-IR" sz="2000" dirty="0" smtClean="0">
              <a:cs typeface="B Nazanin" pitchFamily="2" charset="-78"/>
            </a:endParaRPr>
          </a:p>
          <a:p>
            <a:pPr algn="ctr"/>
            <a:r>
              <a:rPr lang="fa-IR" sz="2000" dirty="0">
                <a:cs typeface="B Nazanin" pitchFamily="2" charset="-78"/>
              </a:rPr>
              <a:t>ترجمه تفسير الميزان  </a:t>
            </a:r>
            <a:br>
              <a:rPr lang="fa-IR" sz="2000" dirty="0">
                <a:cs typeface="B Nazanin" pitchFamily="2" charset="-78"/>
              </a:rPr>
            </a:br>
            <a:endParaRPr lang="fa-IR" sz="2000" dirty="0">
              <a:cs typeface="B Nazanin" pitchFamily="2" charset="-78"/>
            </a:endParaRPr>
          </a:p>
          <a:p>
            <a:pPr algn="ctr"/>
            <a:r>
              <a:rPr lang="fa-IR" sz="2000" dirty="0">
                <a:cs typeface="B Nazanin" pitchFamily="2" charset="-78"/>
              </a:rPr>
              <a:t>" هُنَّ لِباسٌ لَكُمْ وَ أَنْتُمْ لِباسٌ لَهُنَّ"</a:t>
            </a:r>
            <a:r>
              <a:rPr lang="fa-IR" sz="2000" dirty="0">
                <a:cs typeface="B Nazanin" pitchFamily="2" charset="-78"/>
              </a:rPr>
              <a:t/>
            </a:r>
            <a:br>
              <a:rPr lang="fa-IR" sz="2000" dirty="0">
                <a:cs typeface="B Nazanin" pitchFamily="2" charset="-78"/>
              </a:rPr>
            </a:br>
            <a:endParaRPr lang="fa-IR" sz="2000" dirty="0">
              <a:cs typeface="B Nazanin" pitchFamily="2" charset="-78"/>
            </a:endParaRPr>
          </a:p>
          <a:p>
            <a:pPr algn="ctr"/>
            <a:r>
              <a:rPr lang="fa-IR" sz="2000" dirty="0">
                <a:cs typeface="B Nazanin" pitchFamily="2" charset="-78"/>
              </a:rPr>
              <a:t>[رعايت ادب در قرآن و استعاره‏اى لطيف در باره زوجين‏]</a:t>
            </a:r>
            <a:br>
              <a:rPr lang="fa-IR" sz="2000" dirty="0">
                <a:cs typeface="B Nazanin" pitchFamily="2" charset="-78"/>
              </a:rPr>
            </a:br>
            <a:endParaRPr lang="fa-IR" sz="2000" dirty="0">
              <a:cs typeface="B Nazanin" pitchFamily="2" charset="-78"/>
            </a:endParaRPr>
          </a:p>
          <a:p>
            <a:pPr algn="ctr"/>
            <a:r>
              <a:rPr lang="fa-IR" sz="2000" dirty="0">
                <a:cs typeface="B Nazanin" pitchFamily="2" charset="-78"/>
              </a:rPr>
              <a:t>ظاهر از كلمه لباس همان معناى معروفش مى‏باشد، يعنى جامه‏اى كه بدن آدمى را مى‏پوشاند و اين دو جمله از قبيل استعاره است، براى اينكه هر يك از زن و شوهر طرف ديگر خود را از رفتن به دنبال فسق و فجور و اشاعه دادن آن در بين افراد نوع جلوگيرى مى‏كند، </a:t>
            </a:r>
            <a:r>
              <a:rPr lang="fa-IR" sz="2000" b="1" dirty="0">
                <a:cs typeface="B Nazanin" pitchFamily="2" charset="-78"/>
              </a:rPr>
              <a:t>پس در حقيقت مرد لباس و ساتر زن است، و زن ساتر مرد است</a:t>
            </a:r>
            <a:r>
              <a:rPr lang="fa-IR" sz="2000" b="1" dirty="0" smtClean="0">
                <a:cs typeface="B Nazanin" pitchFamily="2" charset="-78"/>
              </a:rPr>
              <a:t>.</a:t>
            </a:r>
          </a:p>
        </p:txBody>
      </p:sp>
    </p:spTree>
    <p:extLst>
      <p:ext uri="{BB962C8B-B14F-4D97-AF65-F5344CB8AC3E}">
        <p14:creationId xmlns:p14="http://schemas.microsoft.com/office/powerpoint/2010/main" val="4280635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911551"/>
          </a:xfrm>
        </p:spPr>
        <p:txBody>
          <a:bodyPr>
            <a:noAutofit/>
          </a:bodyPr>
          <a:lstStyle/>
          <a:p>
            <a:r>
              <a:rPr lang="fa-IR" sz="2000" b="1" dirty="0" smtClean="0">
                <a:cs typeface="B Nazanin" pitchFamily="2" charset="-78"/>
              </a:rPr>
              <a:t>الرِّجَالُ </a:t>
            </a:r>
            <a:r>
              <a:rPr lang="fa-IR" sz="2000" b="1" dirty="0">
                <a:cs typeface="B Nazanin" pitchFamily="2" charset="-78"/>
              </a:rPr>
              <a:t>قَوَّامُونَ عَلىَ النِّسَاءِ </a:t>
            </a:r>
            <a:r>
              <a:rPr lang="fa-IR" sz="2000" dirty="0">
                <a:cs typeface="B Nazanin" pitchFamily="2" charset="-78"/>
              </a:rPr>
              <a:t>بِمَا فَضَّلَ اللَّهُ بَعْضَهُمْ عَلىَ‏ بَعْضٍ وَ بِمَا أَنفَقُواْ مِنْ أَمْوَالِهِمْ فَالصَّلِحَتُ قَنِتَاتٌ حَفِظَتٌ لِّلْغَيْبِ بِمَا حَفِظَ اللَّهُ وَ الَّاتىِ تخََافُونَ نُشُوزَهُنَّ فَعِظُوهُنَّ وَ اهْجُرُوهُنَّ فىِ الْمَضَاجِعِ وَ اضْرِبُوهُنَّ فَإِنْ أَطَعْنَكُمْ فَلَا تَبْغُواْ عَلَيهِْنَّ سَبِيلاً إِنَّ اللَّهَ كاَنَ عَلِيًّا كَبِيرًا(34</a:t>
            </a:r>
            <a:r>
              <a:rPr lang="fa-IR" sz="2000" dirty="0" smtClean="0">
                <a:cs typeface="B Nazanin" pitchFamily="2" charset="-78"/>
              </a:rPr>
              <a:t>)</a:t>
            </a:r>
          </a:p>
          <a:p>
            <a:endParaRPr lang="fa-IR" sz="2000" dirty="0">
              <a:cs typeface="B Nazanin" pitchFamily="2" charset="-78"/>
            </a:endParaRPr>
          </a:p>
          <a:p>
            <a:endParaRPr lang="fa-IR" sz="2000" dirty="0" smtClean="0">
              <a:cs typeface="B Nazanin" pitchFamily="2" charset="-78"/>
            </a:endParaRPr>
          </a:p>
          <a:p>
            <a:r>
              <a:rPr lang="fa-IR" sz="2000" b="1" dirty="0" smtClean="0">
                <a:cs typeface="B Nazanin" pitchFamily="2" charset="-78"/>
              </a:rPr>
              <a:t>عموم </a:t>
            </a:r>
            <a:r>
              <a:rPr lang="fa-IR" sz="2000" b="1" dirty="0">
                <a:cs typeface="B Nazanin" pitchFamily="2" charset="-78"/>
              </a:rPr>
              <a:t>مفسران </a:t>
            </a:r>
            <a:r>
              <a:rPr lang="fa-IR" sz="2000" dirty="0">
                <a:cs typeface="B Nazanin" pitchFamily="2" charset="-78"/>
              </a:rPr>
              <a:t>با استناد به اين آيـهي شـريفه</a:t>
            </a:r>
            <a:br>
              <a:rPr lang="fa-IR" sz="2000" dirty="0">
                <a:cs typeface="B Nazanin" pitchFamily="2" charset="-78"/>
              </a:rPr>
            </a:br>
            <a:r>
              <a:rPr lang="fa-IR" sz="2000" b="1" dirty="0">
                <a:cs typeface="B Nazanin" pitchFamily="2" charset="-78"/>
              </a:rPr>
              <a:t>قواميت، سرپرستي، رياست و مديريت خانواده را بر عهدهي مردان ميداننـد </a:t>
            </a:r>
            <a:r>
              <a:rPr lang="fa-IR" sz="2000" dirty="0">
                <a:cs typeface="B Nazanin" pitchFamily="2" charset="-78"/>
              </a:rPr>
              <a:t>و بـا توجـه بـه</a:t>
            </a:r>
            <a:br>
              <a:rPr lang="fa-IR" sz="2000" dirty="0">
                <a:cs typeface="B Nazanin" pitchFamily="2" charset="-78"/>
              </a:rPr>
            </a:br>
            <a:r>
              <a:rPr lang="fa-IR" sz="2000" dirty="0">
                <a:cs typeface="B Nazanin" pitchFamily="2" charset="-78"/>
              </a:rPr>
              <a:t>عبارت »بما فضل االله بعضهم علي بعض« بيان ميكنند كه دليل قواميت مردان آن است كه</a:t>
            </a:r>
            <a:br>
              <a:rPr lang="fa-IR" sz="2000" dirty="0">
                <a:cs typeface="B Nazanin" pitchFamily="2" charset="-78"/>
              </a:rPr>
            </a:br>
            <a:r>
              <a:rPr lang="fa-IR" sz="2000" b="1" dirty="0">
                <a:cs typeface="B Nazanin" pitchFamily="2" charset="-78"/>
              </a:rPr>
              <a:t>خداوند آنان را برتري داده است. </a:t>
            </a:r>
            <a:r>
              <a:rPr lang="fa-IR" sz="2000" dirty="0">
                <a:cs typeface="B Nazanin" pitchFamily="2" charset="-78"/>
              </a:rPr>
              <a:t>البته ايـن مفـسران شـؤون برتـري را از ديـدگاه خـود بـر</a:t>
            </a:r>
            <a:br>
              <a:rPr lang="fa-IR" sz="2000" dirty="0">
                <a:cs typeface="B Nazanin" pitchFamily="2" charset="-78"/>
              </a:rPr>
            </a:br>
            <a:r>
              <a:rPr lang="fa-IR" sz="2000" dirty="0" smtClean="0">
                <a:cs typeface="B Nazanin" pitchFamily="2" charset="-78"/>
              </a:rPr>
              <a:t>شمردهاند</a:t>
            </a:r>
          </a:p>
          <a:p>
            <a:endParaRPr lang="fa-IR" sz="2000" dirty="0" smtClean="0">
              <a:cs typeface="B Nazanin" pitchFamily="2" charset="-78"/>
            </a:endParaRPr>
          </a:p>
          <a:p>
            <a:r>
              <a:rPr lang="fa-IR" sz="2000" dirty="0"/>
              <a:t/>
            </a:r>
            <a:br>
              <a:rPr lang="fa-IR" sz="2000" dirty="0"/>
            </a:br>
            <a:endParaRPr lang="fa-IR" sz="2000" dirty="0"/>
          </a:p>
          <a:p>
            <a:endParaRPr lang="fa-IR" sz="2000" dirty="0" smtClean="0">
              <a:cs typeface="B Nazanin" pitchFamily="2" charset="-78"/>
            </a:endParaRPr>
          </a:p>
        </p:txBody>
      </p:sp>
    </p:spTree>
    <p:extLst>
      <p:ext uri="{BB962C8B-B14F-4D97-AF65-F5344CB8AC3E}">
        <p14:creationId xmlns:p14="http://schemas.microsoft.com/office/powerpoint/2010/main" val="3536136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363272" cy="5714999"/>
          </a:xfrm>
        </p:spPr>
        <p:txBody>
          <a:bodyPr>
            <a:normAutofit/>
          </a:bodyPr>
          <a:lstStyle/>
          <a:p>
            <a:r>
              <a:rPr lang="fa-IR" sz="2000" dirty="0"/>
              <a:t>ترجمه تفسير الميزان    ج‏4    543    </a:t>
            </a:r>
            <a:br>
              <a:rPr lang="fa-IR" sz="2000" dirty="0"/>
            </a:br>
            <a:endParaRPr lang="fa-IR" sz="2000" dirty="0"/>
          </a:p>
          <a:p>
            <a:r>
              <a:rPr lang="fa-IR" sz="2000" dirty="0"/>
              <a:t>و از عموميت علت به دست مى‏آيد كه حكمى كه مبتنى بر آن علت است يعنى قيم بودن مردان بر زنان نيز عموميت دارد، و منحصر به شوهر نسبت به همسر نيست، و چنان نيست كه مردان تنها بر همسر خود قيمومت داشته باشند، بلكه حكمى كه جعل شده براى نوع مردان و بر نوع زنان است، البته در جهات عمومى كه ارتباط با زندگى هر دو طايفه دارد، و بنا بر اين پس آن جهات عمومى كه عامه مردان در آن جهات بر عامه زنان قيمومت دارند، عبارت است از مثل حكومت و قضا (مثلا) كه حيات جامعه بستگى به آنها دارد، و قوام اين دو مسئوليت و يا بگو دو مقام بر نيروى تعقل است، كه در مردان بالطبع بيشتر و قوى‏تر است، تا در زنان همچنين دفاع از سرزمين با اسلحه كه قوام آن برداشتن نيروى بدنى و هم نيروى عقلى است، كه هر دوى آنها در مردان بيشتر است تا در زنان.</a:t>
            </a:r>
          </a:p>
        </p:txBody>
      </p:sp>
    </p:spTree>
    <p:extLst>
      <p:ext uri="{BB962C8B-B14F-4D97-AF65-F5344CB8AC3E}">
        <p14:creationId xmlns:p14="http://schemas.microsoft.com/office/powerpoint/2010/main" val="2770699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147248" cy="5714999"/>
          </a:xfrm>
        </p:spPr>
        <p:txBody>
          <a:bodyPr>
            <a:normAutofit/>
          </a:bodyPr>
          <a:lstStyle/>
          <a:p>
            <a:endParaRPr lang="fa-IR" sz="2400" dirty="0">
              <a:cs typeface="B Nazanin" pitchFamily="2" charset="-78"/>
            </a:endParaRPr>
          </a:p>
          <a:p>
            <a:endParaRPr lang="fa-IR" sz="2400" dirty="0">
              <a:cs typeface="B Nazanin" pitchFamily="2" charset="-78"/>
            </a:endParaRPr>
          </a:p>
          <a:p>
            <a:r>
              <a:rPr lang="fa-IR" sz="2400" dirty="0">
                <a:cs typeface="B Nazanin" pitchFamily="2" charset="-78"/>
              </a:rPr>
              <a:t>؛ اما از </a:t>
            </a:r>
            <a:r>
              <a:rPr lang="fa-IR" sz="2400" b="1" dirty="0">
                <a:cs typeface="B Nazanin" pitchFamily="2" charset="-78"/>
              </a:rPr>
              <a:t>نظر ابوزيد، </a:t>
            </a:r>
            <a:r>
              <a:rPr lang="fa-IR" sz="2400" dirty="0">
                <a:cs typeface="B Nazanin" pitchFamily="2" charset="-78"/>
              </a:rPr>
              <a:t>اين آيه بايد به مثابه وصف موقعيت موجـود ملاحظـه شـود. از</a:t>
            </a:r>
            <a:br>
              <a:rPr lang="fa-IR" sz="2400" dirty="0">
                <a:cs typeface="B Nazanin" pitchFamily="2" charset="-78"/>
              </a:rPr>
            </a:br>
            <a:r>
              <a:rPr lang="fa-IR" sz="2400" dirty="0">
                <a:cs typeface="B Nazanin" pitchFamily="2" charset="-78"/>
              </a:rPr>
              <a:t>نظر وي، </a:t>
            </a:r>
            <a:r>
              <a:rPr lang="fa-IR" sz="2400" b="1" dirty="0">
                <a:cs typeface="B Nazanin" pitchFamily="2" charset="-78"/>
              </a:rPr>
              <a:t>ترجيح مرد بر زن خواست و حكم مطلق الاهي نيست</a:t>
            </a:r>
            <a:r>
              <a:rPr lang="fa-IR" sz="2400" dirty="0">
                <a:cs typeface="B Nazanin" pitchFamily="2" charset="-78"/>
              </a:rPr>
              <a:t>؛ بلكه بيان واقعيـت موجـود</a:t>
            </a:r>
            <a:br>
              <a:rPr lang="fa-IR" sz="2400" dirty="0">
                <a:cs typeface="B Nazanin" pitchFamily="2" charset="-78"/>
              </a:rPr>
            </a:br>
            <a:r>
              <a:rPr lang="fa-IR" sz="2400" dirty="0">
                <a:cs typeface="B Nazanin" pitchFamily="2" charset="-78"/>
              </a:rPr>
              <a:t>زمانه است </a:t>
            </a:r>
            <a:r>
              <a:rPr lang="fa-IR" sz="2400" b="1" dirty="0">
                <a:cs typeface="B Nazanin" pitchFamily="2" charset="-78"/>
              </a:rPr>
              <a:t>كه بايد اصلاح شود </a:t>
            </a:r>
            <a:r>
              <a:rPr lang="fa-IR" sz="2400" dirty="0">
                <a:cs typeface="B Nazanin" pitchFamily="2" charset="-78"/>
              </a:rPr>
              <a:t>تا با هدف اصلي گفتمان قرآني در حقوق زن يعنـي ارتقـاي</a:t>
            </a:r>
            <a:br>
              <a:rPr lang="fa-IR" sz="2400" dirty="0">
                <a:cs typeface="B Nazanin" pitchFamily="2" charset="-78"/>
              </a:rPr>
            </a:br>
            <a:r>
              <a:rPr lang="fa-IR" sz="2400" dirty="0">
                <a:cs typeface="B Nazanin" pitchFamily="2" charset="-78"/>
              </a:rPr>
              <a:t>تساوي و برابري مطابق گردد </a:t>
            </a:r>
            <a:br>
              <a:rPr lang="fa-IR" sz="2400" dirty="0">
                <a:cs typeface="B Nazanin" pitchFamily="2" charset="-78"/>
              </a:rPr>
            </a:br>
            <a:r>
              <a:rPr lang="fa-IR" sz="2400" dirty="0">
                <a:cs typeface="B Nazanin" pitchFamily="2" charset="-78"/>
              </a:rPr>
              <a:t>از نظر او، معناي </a:t>
            </a:r>
            <a:r>
              <a:rPr lang="fa-IR" sz="2400" b="1" dirty="0">
                <a:cs typeface="B Nazanin" pitchFamily="2" charset="-78"/>
              </a:rPr>
              <a:t>لغوي »قوامه« بر عهده گـرفتن مـسؤوليتهـاي اجتمـاعي اقتـصادي</a:t>
            </a:r>
            <a:br>
              <a:rPr lang="fa-IR" sz="2400" b="1" dirty="0">
                <a:cs typeface="B Nazanin" pitchFamily="2" charset="-78"/>
              </a:rPr>
            </a:br>
            <a:r>
              <a:rPr lang="fa-IR" sz="2400" b="1" dirty="0">
                <a:cs typeface="B Nazanin" pitchFamily="2" charset="-78"/>
              </a:rPr>
              <a:t>است كه مرد و زن هر دو ميتوانند بپذيرند </a:t>
            </a:r>
            <a:r>
              <a:rPr lang="fa-IR" sz="2400" dirty="0">
                <a:cs typeface="B Nazanin" pitchFamily="2" charset="-78"/>
              </a:rPr>
              <a:t>و متن قرآني دلالت ميكند بـر ايـنكـه مـلاك</a:t>
            </a:r>
            <a:br>
              <a:rPr lang="fa-IR" sz="2400" dirty="0">
                <a:cs typeface="B Nazanin" pitchFamily="2" charset="-78"/>
              </a:rPr>
            </a:br>
            <a:r>
              <a:rPr lang="fa-IR" sz="2400" dirty="0">
                <a:cs typeface="B Nazanin" pitchFamily="2" charset="-78"/>
              </a:rPr>
              <a:t>قواميت بايد »أفضليت« و نيز قدرت انفاق باشد )با قطع نظر .( از جنسي </a:t>
            </a:r>
            <a:br>
              <a:rPr lang="fa-IR" sz="2400" dirty="0">
                <a:cs typeface="B Nazanin" pitchFamily="2" charset="-78"/>
              </a:rPr>
            </a:br>
            <a:endParaRPr lang="fa-IR" sz="2400" dirty="0">
              <a:cs typeface="B Nazanin" pitchFamily="2" charset="-78"/>
            </a:endParaRPr>
          </a:p>
          <a:p>
            <a:endParaRPr lang="fa-IR" sz="2400" dirty="0"/>
          </a:p>
        </p:txBody>
      </p:sp>
    </p:spTree>
    <p:extLst>
      <p:ext uri="{BB962C8B-B14F-4D97-AF65-F5344CB8AC3E}">
        <p14:creationId xmlns:p14="http://schemas.microsoft.com/office/powerpoint/2010/main" val="836404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147248" cy="5714999"/>
          </a:xfrm>
        </p:spPr>
        <p:txBody>
          <a:bodyPr>
            <a:normAutofit/>
          </a:bodyPr>
          <a:lstStyle/>
          <a:p>
            <a:r>
              <a:rPr lang="fa-IR" sz="2000" dirty="0"/>
              <a:t>فَتَبارَكَ اللَّهُ أَحْسَنُ الْخالِقین« 1در تفاسیر پیشین </a:t>
            </a:r>
            <a:r>
              <a:rPr lang="fa-IR" sz="2000" dirty="0" smtClean="0"/>
              <a:t>به </a:t>
            </a:r>
            <a:r>
              <a:rPr lang="fa-IR" sz="2000" dirty="0"/>
              <a:t>حضرت آدم بر</a:t>
            </a:r>
          </a:p>
          <a:p>
            <a:r>
              <a:rPr lang="fa-IR" sz="2000" dirty="0"/>
              <a:t>میگردد یعنی برگزیدگی یک نخبه در حالی </a:t>
            </a:r>
            <a:r>
              <a:rPr lang="fa-IR" sz="2000" dirty="0" smtClean="0"/>
              <a:t>که</a:t>
            </a:r>
          </a:p>
          <a:p>
            <a:r>
              <a:rPr lang="fa-IR" sz="2000" dirty="0" smtClean="0"/>
              <a:t> </a:t>
            </a:r>
            <a:r>
              <a:rPr lang="fa-IR" sz="2000" dirty="0"/>
              <a:t>در تفاسیر متأخر به</a:t>
            </a:r>
          </a:p>
          <a:p>
            <a:r>
              <a:rPr lang="fa-IR" sz="2000" dirty="0"/>
              <a:t>آفرینش آحاد انسانها بر میگردد و جالب است بدانید که همزمان در</a:t>
            </a:r>
          </a:p>
          <a:p>
            <a:r>
              <a:rPr lang="fa-IR" sz="2000" dirty="0"/>
              <a:t>همین دوره میتوانیم رشد »اومانیسم« 2در غرب را نیز ببینیم</a:t>
            </a:r>
          </a:p>
        </p:txBody>
      </p:sp>
    </p:spTree>
    <p:extLst>
      <p:ext uri="{BB962C8B-B14F-4D97-AF65-F5344CB8AC3E}">
        <p14:creationId xmlns:p14="http://schemas.microsoft.com/office/powerpoint/2010/main" val="1374057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هرمنوتیک </a:t>
            </a:r>
            <a:r>
              <a:rPr lang="fa-IR" dirty="0" smtClean="0"/>
              <a:t>علیرضا اعرافی</a:t>
            </a:r>
          </a:p>
          <a:p>
            <a:r>
              <a:rPr lang="fa-IR" dirty="0"/>
              <a:t>در امدی بر هرمنوتیک احمد </a:t>
            </a:r>
            <a:r>
              <a:rPr lang="fa-IR" dirty="0" smtClean="0"/>
              <a:t>واعظی</a:t>
            </a:r>
          </a:p>
          <a:p>
            <a:r>
              <a:rPr lang="fa-IR" dirty="0"/>
              <a:t>هرمنوتیک کتاب و سنت محمد مجتهد شبستری</a:t>
            </a:r>
          </a:p>
        </p:txBody>
      </p:sp>
      <p:sp>
        <p:nvSpPr>
          <p:cNvPr id="2" name="Title 1"/>
          <p:cNvSpPr>
            <a:spLocks noGrp="1"/>
          </p:cNvSpPr>
          <p:nvPr>
            <p:ph type="title"/>
          </p:nvPr>
        </p:nvSpPr>
        <p:spPr/>
        <p:txBody>
          <a:bodyPr/>
          <a:lstStyle/>
          <a:p>
            <a:r>
              <a:rPr lang="fa-IR" dirty="0" smtClean="0"/>
              <a:t>منابع</a:t>
            </a:r>
            <a:endParaRPr lang="fa-IR" dirty="0"/>
          </a:p>
        </p:txBody>
      </p:sp>
    </p:spTree>
    <p:extLst>
      <p:ext uri="{BB962C8B-B14F-4D97-AF65-F5344CB8AC3E}">
        <p14:creationId xmlns:p14="http://schemas.microsoft.com/office/powerpoint/2010/main" val="3015086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6632"/>
            <a:ext cx="8352928" cy="6480720"/>
          </a:xfrm>
        </p:spPr>
        <p:txBody>
          <a:bodyPr>
            <a:normAutofit/>
          </a:bodyPr>
          <a:lstStyle/>
          <a:p>
            <a:r>
              <a:rPr lang="fa-IR" sz="2800" dirty="0" smtClean="0">
                <a:cs typeface="B Nazanin" pitchFamily="2" charset="-78"/>
              </a:rPr>
              <a:t>تعارض در احکام شرع</a:t>
            </a:r>
          </a:p>
          <a:p>
            <a:r>
              <a:rPr lang="fa-IR" sz="2800" dirty="0" smtClean="0">
                <a:cs typeface="B Nazanin" pitchFamily="2" charset="-78"/>
              </a:rPr>
              <a:t> 1. نظری: ندارد</a:t>
            </a:r>
          </a:p>
          <a:p>
            <a:r>
              <a:rPr lang="fa-IR" sz="2800" dirty="0" smtClean="0">
                <a:cs typeface="B Nazanin" pitchFamily="2" charset="-78"/>
              </a:rPr>
              <a:t> 2. عملی: دارد  </a:t>
            </a:r>
          </a:p>
          <a:p>
            <a:pPr algn="ctr"/>
            <a:r>
              <a:rPr lang="fa-IR" sz="2800" dirty="0" smtClean="0">
                <a:cs typeface="B Nazanin" pitchFamily="2" charset="-78"/>
              </a:rPr>
              <a:t>   راه حل تعارض در مقام عمل: اهم و مهم – احکام ثانویه</a:t>
            </a:r>
          </a:p>
          <a:p>
            <a:pPr algn="ctr"/>
            <a:r>
              <a:rPr lang="fa-IR" sz="2800" dirty="0" smtClean="0">
                <a:cs typeface="B Nazanin" pitchFamily="2" charset="-78"/>
              </a:rPr>
              <a:t>مثال نجات زن نامحرم از دریا</a:t>
            </a:r>
          </a:p>
          <a:p>
            <a:pPr algn="ctr"/>
            <a:endParaRPr lang="fa-IR" sz="2800" dirty="0" smtClean="0">
              <a:cs typeface="B Nazanin" pitchFamily="2" charset="-78"/>
            </a:endParaRPr>
          </a:p>
          <a:p>
            <a:r>
              <a:rPr lang="fa-IR" sz="2800" dirty="0" smtClean="0">
                <a:cs typeface="B Nazanin" pitchFamily="2" charset="-78"/>
              </a:rPr>
              <a:t>بعد از انقلاب مشکلاتی در پیاده سازی احکام پیش آمد</a:t>
            </a:r>
          </a:p>
          <a:p>
            <a:r>
              <a:rPr lang="fa-IR" sz="2800" dirty="0" smtClean="0">
                <a:cs typeface="B Nazanin" pitchFamily="2" charset="-78"/>
              </a:rPr>
              <a:t>مثلا رجم حکم غیر انسانی تشخیص داده شد و بنا به مصلحت کنار گذاشته شد.</a:t>
            </a:r>
          </a:p>
          <a:p>
            <a:r>
              <a:rPr lang="fa-IR" sz="2800" dirty="0" smtClean="0">
                <a:cs typeface="B Nazanin" pitchFamily="2" charset="-78"/>
              </a:rPr>
              <a:t>تعارضات با اخلاق، حقوق بشر و...</a:t>
            </a:r>
            <a:endParaRPr lang="fa-IR" sz="2800" dirty="0">
              <a:cs typeface="B Nazanin" pitchFamily="2" charset="-78"/>
            </a:endParaRPr>
          </a:p>
        </p:txBody>
      </p:sp>
    </p:spTree>
    <p:extLst>
      <p:ext uri="{BB962C8B-B14F-4D97-AF65-F5344CB8AC3E}">
        <p14:creationId xmlns:p14="http://schemas.microsoft.com/office/powerpoint/2010/main" val="51784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19256" cy="5714999"/>
          </a:xfrm>
        </p:spPr>
        <p:txBody>
          <a:bodyPr>
            <a:normAutofit/>
          </a:bodyPr>
          <a:lstStyle/>
          <a:p>
            <a:pPr algn="ctr"/>
            <a:r>
              <a:rPr lang="fa-IR" sz="3200" dirty="0">
                <a:cs typeface="B Nazanin" pitchFamily="2" charset="-78"/>
              </a:rPr>
              <a:t>این دیگر طبق عقاید فقها عمل به برداشت از کتاب و سنت نبود!! عمل به مصلحت است! پس دیگر احکام برای چه آمده اند</a:t>
            </a:r>
            <a:r>
              <a:rPr lang="fa-IR" sz="3200" dirty="0" smtClean="0">
                <a:cs typeface="B Nazanin" pitchFamily="2" charset="-78"/>
              </a:rPr>
              <a:t>؟</a:t>
            </a:r>
          </a:p>
          <a:p>
            <a:pPr algn="ctr"/>
            <a:endParaRPr lang="fa-IR" sz="3200" dirty="0">
              <a:cs typeface="B Nazanin" pitchFamily="2" charset="-78"/>
            </a:endParaRPr>
          </a:p>
          <a:p>
            <a:pPr algn="ctr"/>
            <a:r>
              <a:rPr lang="fa-IR" sz="3200" dirty="0">
                <a:cs typeface="B Nazanin" pitchFamily="2" charset="-78"/>
              </a:rPr>
              <a:t>با این مشکلات عده ای در صدد برآمدند تا راه حلی بیابند!</a:t>
            </a:r>
          </a:p>
          <a:p>
            <a:pPr algn="ctr"/>
            <a:endParaRPr lang="fa-IR" sz="3200" dirty="0"/>
          </a:p>
        </p:txBody>
      </p:sp>
    </p:spTree>
    <p:extLst>
      <p:ext uri="{BB962C8B-B14F-4D97-AF65-F5344CB8AC3E}">
        <p14:creationId xmlns:p14="http://schemas.microsoft.com/office/powerpoint/2010/main" val="127638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424936" cy="6336704"/>
          </a:xfrm>
        </p:spPr>
        <p:txBody>
          <a:bodyPr>
            <a:normAutofit fontScale="92500" lnSpcReduction="20000"/>
          </a:bodyPr>
          <a:lstStyle/>
          <a:p>
            <a:pPr algn="just"/>
            <a:r>
              <a:rPr lang="fa-IR" sz="2800" b="1" dirty="0" smtClean="0">
                <a:cs typeface="B Nazanin" pitchFamily="2" charset="-78"/>
              </a:rPr>
              <a:t>اجتهاد</a:t>
            </a:r>
          </a:p>
          <a:p>
            <a:pPr algn="just"/>
            <a:r>
              <a:rPr lang="fa-IR" sz="2800" dirty="0" smtClean="0">
                <a:cs typeface="B Nazanin" pitchFamily="2" charset="-78"/>
              </a:rPr>
              <a:t>دانشندان علم اصول میگوند از طریق ظاهر کلام معصومین در روایات پی به مقصود معصوم میبریم.</a:t>
            </a:r>
          </a:p>
          <a:p>
            <a:pPr algn="just"/>
            <a:endParaRPr lang="fa-IR" sz="2800" dirty="0">
              <a:cs typeface="B Nazanin" pitchFamily="2" charset="-78"/>
            </a:endParaRPr>
          </a:p>
          <a:p>
            <a:pPr algn="just"/>
            <a:r>
              <a:rPr lang="fa-IR" sz="2800" b="1" dirty="0" smtClean="0">
                <a:cs typeface="B Nazanin" pitchFamily="2" charset="-78"/>
              </a:rPr>
              <a:t>استدلال فقها</a:t>
            </a:r>
            <a:r>
              <a:rPr lang="fa-IR" sz="2800" dirty="0" smtClean="0">
                <a:cs typeface="B Nazanin" pitchFamily="2" charset="-78"/>
              </a:rPr>
              <a:t>پیش </a:t>
            </a:r>
            <a:r>
              <a:rPr lang="fa-IR" sz="2800" dirty="0">
                <a:cs typeface="B Nazanin" pitchFamily="2" charset="-78"/>
              </a:rPr>
              <a:t>فرض های فقهی:</a:t>
            </a:r>
          </a:p>
          <a:p>
            <a:pPr algn="just"/>
            <a:endParaRPr lang="fa-IR" sz="2800" b="1" dirty="0" smtClean="0">
              <a:cs typeface="B Nazanin" pitchFamily="2" charset="-78"/>
            </a:endParaRPr>
          </a:p>
          <a:p>
            <a:pPr algn="just"/>
            <a:r>
              <a:rPr lang="fa-IR" sz="2800" dirty="0" smtClean="0">
                <a:cs typeface="B Nazanin" pitchFamily="2" charset="-78"/>
              </a:rPr>
              <a:t> پیامبر عاقل و حکیم است و معنای سخنش در ظاهر کلامش نهفته است. </a:t>
            </a:r>
            <a:r>
              <a:rPr lang="fa-IR" sz="2800" b="1" dirty="0">
                <a:cs typeface="B Nazanin" pitchFamily="2" charset="-78"/>
              </a:rPr>
              <a:t>(حجیت ظاهر کلام)</a:t>
            </a:r>
          </a:p>
          <a:p>
            <a:pPr algn="just"/>
            <a:endParaRPr lang="fa-IR" sz="2800" dirty="0" smtClean="0">
              <a:cs typeface="B Nazanin" pitchFamily="2" charset="-78"/>
            </a:endParaRPr>
          </a:p>
          <a:p>
            <a:pPr algn="just"/>
            <a:r>
              <a:rPr lang="fa-IR" sz="2800" dirty="0" smtClean="0">
                <a:cs typeface="B Nazanin" pitchFamily="2" charset="-78"/>
              </a:rPr>
              <a:t>لذا عمل به همین فهم از ظاهر کلام بر همه واجب است.</a:t>
            </a:r>
          </a:p>
          <a:p>
            <a:pPr algn="just"/>
            <a:endParaRPr lang="fa-IR" sz="2800" dirty="0">
              <a:cs typeface="B Nazanin" pitchFamily="2" charset="-78"/>
            </a:endParaRPr>
          </a:p>
          <a:p>
            <a:pPr algn="just"/>
            <a:r>
              <a:rPr lang="fa-IR" sz="2800" dirty="0" smtClean="0">
                <a:cs typeface="B Nazanin" pitchFamily="2" charset="-78"/>
              </a:rPr>
              <a:t>احکام لایتغیر و ابدی اند.</a:t>
            </a:r>
          </a:p>
          <a:p>
            <a:pPr marL="0" indent="0" algn="just">
              <a:buNone/>
            </a:pPr>
            <a:endParaRPr lang="fa-IR" sz="2800" dirty="0" smtClean="0">
              <a:cs typeface="B Nazanin" pitchFamily="2" charset="-78"/>
            </a:endParaRPr>
          </a:p>
          <a:p>
            <a:pPr algn="ctr"/>
            <a:r>
              <a:rPr lang="fa-IR" sz="2800" dirty="0" smtClean="0">
                <a:cs typeface="B Nazanin" pitchFamily="2" charset="-78"/>
              </a:rPr>
              <a:t>سوال؟</a:t>
            </a:r>
          </a:p>
          <a:p>
            <a:pPr algn="ctr"/>
            <a:r>
              <a:rPr lang="fa-IR" sz="2800" dirty="0" smtClean="0">
                <a:cs typeface="B Nazanin" pitchFamily="2" charset="-78"/>
              </a:rPr>
              <a:t>آیا این پیش فرض ها درست است؟</a:t>
            </a:r>
          </a:p>
          <a:p>
            <a:pPr algn="just"/>
            <a:r>
              <a:rPr lang="fa-IR" sz="2800" dirty="0" smtClean="0">
                <a:cs typeface="B Nazanin" pitchFamily="2" charset="-78"/>
              </a:rPr>
              <a:t>آیا پیش فرضهای فهم هرمنوتیکی با نظریه اجتهاد گرایی در اسلام تفاوت دارد؟</a:t>
            </a:r>
          </a:p>
        </p:txBody>
      </p:sp>
    </p:spTree>
    <p:extLst>
      <p:ext uri="{BB962C8B-B14F-4D97-AF65-F5344CB8AC3E}">
        <p14:creationId xmlns:p14="http://schemas.microsoft.com/office/powerpoint/2010/main" val="4276290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معنا چیست</a:t>
            </a:r>
            <a:r>
              <a:rPr lang="fa-IR" dirty="0">
                <a:cs typeface="B Nazanin" pitchFamily="2" charset="-78"/>
              </a:rPr>
              <a:t>؟ معنای معنا چیست؟</a:t>
            </a:r>
          </a:p>
          <a:p>
            <a:endParaRPr lang="fa-IR" dirty="0" smtClean="0">
              <a:cs typeface="B Nazanin" pitchFamily="2" charset="-78"/>
            </a:endParaRPr>
          </a:p>
          <a:p>
            <a:r>
              <a:rPr lang="fa-IR" dirty="0" smtClean="0">
                <a:cs typeface="B Nazanin" pitchFamily="2" charset="-78"/>
              </a:rPr>
              <a:t>چطور انسان ها فهم میکنند؟</a:t>
            </a:r>
          </a:p>
          <a:p>
            <a:r>
              <a:rPr lang="fa-IR" dirty="0" smtClean="0">
                <a:cs typeface="B Nazanin" pitchFamily="2" charset="-78"/>
              </a:rPr>
              <a:t>روش های فهم ؟</a:t>
            </a:r>
          </a:p>
          <a:p>
            <a:r>
              <a:rPr lang="fa-IR" dirty="0" smtClean="0">
                <a:cs typeface="B Nazanin" pitchFamily="2" charset="-78"/>
              </a:rPr>
              <a:t>چه پیش فرضهایی برای فهم وجود دارد؟</a:t>
            </a:r>
          </a:p>
          <a:p>
            <a:r>
              <a:rPr lang="fa-IR" dirty="0" smtClean="0">
                <a:cs typeface="B Nazanin" pitchFamily="2" charset="-78"/>
              </a:rPr>
              <a:t>معنای متن نسبی است یا مطلق؟ دین و مفهوم دین</a:t>
            </a:r>
          </a:p>
          <a:p>
            <a:endParaRPr lang="fa-IR" dirty="0" smtClean="0">
              <a:cs typeface="B Nazanin" pitchFamily="2" charset="-78"/>
            </a:endParaRPr>
          </a:p>
        </p:txBody>
      </p:sp>
      <p:sp>
        <p:nvSpPr>
          <p:cNvPr id="2" name="Title 1"/>
          <p:cNvSpPr>
            <a:spLocks noGrp="1"/>
          </p:cNvSpPr>
          <p:nvPr>
            <p:ph type="title"/>
          </p:nvPr>
        </p:nvSpPr>
        <p:spPr/>
        <p:txBody>
          <a:bodyPr/>
          <a:lstStyle/>
          <a:p>
            <a:r>
              <a:rPr lang="fa-IR" dirty="0" smtClean="0">
                <a:cs typeface="B Nazanin" pitchFamily="2" charset="-78"/>
              </a:rPr>
              <a:t>مباحث هرمنوتیک</a:t>
            </a:r>
            <a:endParaRPr lang="fa-IR" dirty="0">
              <a:cs typeface="B Nazanin" pitchFamily="2" charset="-78"/>
            </a:endParaRPr>
          </a:p>
        </p:txBody>
      </p:sp>
    </p:spTree>
    <p:extLst>
      <p:ext uri="{BB962C8B-B14F-4D97-AF65-F5344CB8AC3E}">
        <p14:creationId xmlns:p14="http://schemas.microsoft.com/office/powerpoint/2010/main" val="2654929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75656" y="457200"/>
            <a:ext cx="6220544" cy="5715000"/>
          </a:xfrm>
        </p:spPr>
        <p:txBody>
          <a:bodyPr/>
          <a:lstStyle/>
          <a:p>
            <a:r>
              <a:rPr lang="fa-IR" dirty="0" smtClean="0"/>
              <a:t>هر دانشی بر حسب نیاز</a:t>
            </a:r>
            <a:br>
              <a:rPr lang="fa-IR" dirty="0" smtClean="0"/>
            </a:br>
            <a:r>
              <a:rPr lang="fa-IR" dirty="0" smtClean="0"/>
              <a:t/>
            </a:r>
            <a:br>
              <a:rPr lang="fa-IR" dirty="0" smtClean="0"/>
            </a:br>
            <a:r>
              <a:rPr lang="fa-IR" dirty="0" smtClean="0"/>
              <a:t> چه دردی بوده؟</a:t>
            </a:r>
            <a:br>
              <a:rPr lang="fa-IR" dirty="0" smtClean="0"/>
            </a:br>
            <a:r>
              <a:rPr lang="fa-IR" dirty="0"/>
              <a:t/>
            </a:r>
            <a:br>
              <a:rPr lang="fa-IR" dirty="0"/>
            </a:br>
            <a:r>
              <a:rPr lang="fa-IR" dirty="0" smtClean="0"/>
              <a:t>شاید در روش های رایج فهم مشکلی وجود داشته !</a:t>
            </a:r>
            <a:br>
              <a:rPr lang="fa-IR" dirty="0" smtClean="0"/>
            </a:br>
            <a:r>
              <a:rPr lang="fa-IR" dirty="0"/>
              <a:t/>
            </a:r>
            <a:br>
              <a:rPr lang="fa-IR" dirty="0"/>
            </a:br>
            <a:r>
              <a:rPr lang="fa-IR" dirty="0" smtClean="0"/>
              <a:t/>
            </a:r>
            <a:br>
              <a:rPr lang="fa-IR" dirty="0" smtClean="0"/>
            </a:br>
            <a:endParaRPr lang="fa-IR" dirty="0"/>
          </a:p>
        </p:txBody>
      </p:sp>
    </p:spTree>
    <p:extLst>
      <p:ext uri="{BB962C8B-B14F-4D97-AF65-F5344CB8AC3E}">
        <p14:creationId xmlns:p14="http://schemas.microsoft.com/office/powerpoint/2010/main" val="3122688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7992888" cy="6192688"/>
          </a:xfrm>
        </p:spPr>
        <p:txBody>
          <a:bodyPr>
            <a:noAutofit/>
          </a:bodyPr>
          <a:lstStyle/>
          <a:p>
            <a:pPr algn="just"/>
            <a:r>
              <a:rPr lang="fa-IR" sz="2400" dirty="0" smtClean="0">
                <a:cs typeface="B Nazanin" pitchFamily="2" charset="-78"/>
              </a:rPr>
              <a:t>تاریخچه</a:t>
            </a:r>
          </a:p>
          <a:p>
            <a:pPr algn="just"/>
            <a:r>
              <a:rPr lang="fa-IR" sz="2400" dirty="0" smtClean="0">
                <a:cs typeface="B Nazanin" pitchFamily="2" charset="-78"/>
              </a:rPr>
              <a:t>یکی از </a:t>
            </a:r>
            <a:r>
              <a:rPr lang="fa-IR" sz="2400" b="1" dirty="0" smtClean="0">
                <a:cs typeface="B Nazanin" pitchFamily="2" charset="-78"/>
              </a:rPr>
              <a:t>علوم جدید </a:t>
            </a:r>
            <a:r>
              <a:rPr lang="fa-IR" sz="2400" dirty="0" smtClean="0">
                <a:cs typeface="B Nazanin" pitchFamily="2" charset="-78"/>
              </a:rPr>
              <a:t>که دائیه ی تاویل و </a:t>
            </a:r>
            <a:r>
              <a:rPr lang="fa-IR" sz="2400" b="1" dirty="0" smtClean="0">
                <a:cs typeface="B Nazanin" pitchFamily="2" charset="-78"/>
              </a:rPr>
              <a:t>تفسیر متون </a:t>
            </a:r>
            <a:r>
              <a:rPr lang="fa-IR" sz="2400" dirty="0" smtClean="0">
                <a:cs typeface="B Nazanin" pitchFamily="2" charset="-78"/>
              </a:rPr>
              <a:t>و چهارچوب فهم انسانی را دارد. </a:t>
            </a:r>
            <a:r>
              <a:rPr lang="fa-IR" sz="2400" b="1" dirty="0" smtClean="0">
                <a:cs typeface="B Nazanin" pitchFamily="2" charset="-78"/>
              </a:rPr>
              <a:t>اما </a:t>
            </a:r>
            <a:r>
              <a:rPr lang="fa-IR" sz="2400" dirty="0" smtClean="0">
                <a:cs typeface="B Nazanin" pitchFamily="2" charset="-78"/>
              </a:rPr>
              <a:t>پیشینه آن را میتوان به </a:t>
            </a:r>
            <a:r>
              <a:rPr lang="fa-IR" sz="2400" b="1" dirty="0" smtClean="0">
                <a:cs typeface="B Nazanin" pitchFamily="2" charset="-78"/>
              </a:rPr>
              <a:t>تفسیر های خاخامی </a:t>
            </a:r>
            <a:r>
              <a:rPr lang="fa-IR" sz="2400" dirty="0" smtClean="0">
                <a:cs typeface="B Nazanin" pitchFamily="2" charset="-78"/>
              </a:rPr>
              <a:t>از تورات در </a:t>
            </a:r>
            <a:r>
              <a:rPr lang="fa-IR" sz="2400" b="1" dirty="0" smtClean="0">
                <a:cs typeface="B Nazanin" pitchFamily="2" charset="-78"/>
              </a:rPr>
              <a:t>قرن ششم </a:t>
            </a:r>
            <a:r>
              <a:rPr lang="fa-IR" sz="2400" dirty="0" smtClean="0">
                <a:cs typeface="B Nazanin" pitchFamily="2" charset="-78"/>
              </a:rPr>
              <a:t>پیش از میلاد برگرداند. در </a:t>
            </a:r>
            <a:r>
              <a:rPr lang="fa-IR" sz="2400" b="1" dirty="0" smtClean="0">
                <a:cs typeface="B Nazanin" pitchFamily="2" charset="-78"/>
              </a:rPr>
              <a:t>1654</a:t>
            </a:r>
            <a:r>
              <a:rPr lang="fa-IR" sz="2400" dirty="0" smtClean="0">
                <a:cs typeface="B Nazanin" pitchFamily="2" charset="-78"/>
              </a:rPr>
              <a:t> م دان هایر این دانش را </a:t>
            </a:r>
            <a:r>
              <a:rPr lang="fa-IR" sz="2400" b="1" dirty="0" smtClean="0">
                <a:cs typeface="B Nazanin" pitchFamily="2" charset="-78"/>
              </a:rPr>
              <a:t>اولین بار مدون </a:t>
            </a:r>
            <a:r>
              <a:rPr lang="fa-IR" sz="2400" dirty="0" smtClean="0">
                <a:cs typeface="B Nazanin" pitchFamily="2" charset="-78"/>
              </a:rPr>
              <a:t>طراحی کرد. در ابتدا نیز این دانش برای فهم متون مقدس در مقابل </a:t>
            </a:r>
            <a:r>
              <a:rPr lang="fa-IR" sz="2400" b="1" dirty="0" smtClean="0">
                <a:cs typeface="B Nazanin" pitchFamily="2" charset="-78"/>
              </a:rPr>
              <a:t>فهم رسمی کلیسا </a:t>
            </a:r>
            <a:r>
              <a:rPr lang="fa-IR" sz="2400" dirty="0" smtClean="0">
                <a:cs typeface="B Nazanin" pitchFamily="2" charset="-78"/>
              </a:rPr>
              <a:t>بکار گرفته شد و تلاش های مارتین لوتر برای این امر تاثیر گذار بود. و </a:t>
            </a:r>
            <a:r>
              <a:rPr lang="fa-IR" sz="2400" b="1" dirty="0" smtClean="0">
                <a:cs typeface="B Nazanin" pitchFamily="2" charset="-78"/>
              </a:rPr>
              <a:t>پروتستان ها </a:t>
            </a:r>
            <a:r>
              <a:rPr lang="fa-IR" sz="2400" dirty="0" smtClean="0">
                <a:cs typeface="B Nazanin" pitchFamily="2" charset="-78"/>
              </a:rPr>
              <a:t>بیش از همه اولین بار از این علم استفاده کردند.</a:t>
            </a:r>
          </a:p>
          <a:p>
            <a:pPr algn="just"/>
            <a:r>
              <a:rPr lang="fa-IR" sz="2400" dirty="0" smtClean="0">
                <a:cs typeface="B Nazanin" pitchFamily="2" charset="-78"/>
              </a:rPr>
              <a:t>در ابتدا این علم تنها روشی برای فهم متن بود ولی بعدا در ادامه با نظریه هایدگر وارد عرصه دیگری شد بگونه ای که هرمنوتیک مبنای علوم انسانی قرار میگیرد و در مقابل علوم تجربی پوزیتیویستی واقع میشود. </a:t>
            </a:r>
          </a:p>
          <a:p>
            <a:pPr algn="just"/>
            <a:endParaRPr lang="fa-IR" sz="2400" dirty="0" smtClean="0">
              <a:cs typeface="B Nazanin" pitchFamily="2" charset="-78"/>
            </a:endParaRPr>
          </a:p>
          <a:p>
            <a:pPr algn="just"/>
            <a:r>
              <a:rPr lang="fa-IR" sz="2400" dirty="0" smtClean="0">
                <a:cs typeface="B Nazanin" pitchFamily="2" charset="-78"/>
              </a:rPr>
              <a:t>از مهم ترین دانشمندان آن گادامر و هایدگر است. که هرمنوتیک به وسیله اندیشه آنها از منطق فهم به فلسفه فهم انتقال پیدا کرد.</a:t>
            </a:r>
            <a:endParaRPr lang="fa-IR" sz="2400" dirty="0">
              <a:cs typeface="B Nazanin" pitchFamily="2" charset="-78"/>
            </a:endParaRPr>
          </a:p>
        </p:txBody>
      </p:sp>
    </p:spTree>
    <p:extLst>
      <p:ext uri="{BB962C8B-B14F-4D97-AF65-F5344CB8AC3E}">
        <p14:creationId xmlns:p14="http://schemas.microsoft.com/office/powerpoint/2010/main" val="8684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4546848" cy="6068144"/>
          </a:xfrm>
        </p:spPr>
        <p:txBody>
          <a:bodyPr>
            <a:normAutofit/>
          </a:bodyPr>
          <a:lstStyle/>
          <a:p>
            <a:r>
              <a:rPr lang="fa-IR" sz="3200" b="1" dirty="0" smtClean="0">
                <a:cs typeface="B Nazanin" pitchFamily="2" charset="-78"/>
              </a:rPr>
              <a:t>ریشه شناسی</a:t>
            </a:r>
          </a:p>
          <a:p>
            <a:endParaRPr lang="fa-IR" sz="2000" dirty="0">
              <a:cs typeface="B Nazanin" pitchFamily="2" charset="-78"/>
            </a:endParaRPr>
          </a:p>
          <a:p>
            <a:endParaRPr lang="fa-IR" sz="2000" dirty="0" smtClean="0">
              <a:cs typeface="B Nazanin" pitchFamily="2" charset="-78"/>
            </a:endParaRPr>
          </a:p>
          <a:p>
            <a:endParaRPr lang="fa-IR" sz="2000" dirty="0" smtClean="0">
              <a:cs typeface="B Nazanin" pitchFamily="2" charset="-78"/>
            </a:endParaRPr>
          </a:p>
          <a:p>
            <a:r>
              <a:rPr lang="en-US" sz="2000" dirty="0" smtClean="0">
                <a:cs typeface="B Nazanin" pitchFamily="2" charset="-78"/>
              </a:rPr>
              <a:t>Hermeneutics</a:t>
            </a:r>
            <a:r>
              <a:rPr lang="fa-IR" sz="2000" dirty="0" smtClean="0">
                <a:cs typeface="B Nazanin" pitchFamily="2" charset="-78"/>
              </a:rPr>
              <a:t> از ریشه یونانی </a:t>
            </a:r>
            <a:r>
              <a:rPr lang="en-US" sz="2000" dirty="0" err="1" smtClean="0">
                <a:cs typeface="B Nazanin" pitchFamily="2" charset="-78"/>
              </a:rPr>
              <a:t>hermeneuein</a:t>
            </a:r>
            <a:r>
              <a:rPr lang="fa-IR" sz="2000" dirty="0" smtClean="0">
                <a:cs typeface="B Nazanin" pitchFamily="2" charset="-78"/>
              </a:rPr>
              <a:t> می آید که به معنی</a:t>
            </a:r>
          </a:p>
          <a:p>
            <a:r>
              <a:rPr lang="fa-IR" sz="2000" dirty="0" smtClean="0">
                <a:cs typeface="B Nazanin" pitchFamily="2" charset="-78"/>
              </a:rPr>
              <a:t> تاویل کردن،</a:t>
            </a:r>
          </a:p>
          <a:p>
            <a:r>
              <a:rPr lang="fa-IR" sz="2000" dirty="0" smtClean="0">
                <a:cs typeface="B Nazanin" pitchFamily="2" charset="-78"/>
              </a:rPr>
              <a:t> به زبان خود ترجمه کردن، </a:t>
            </a:r>
          </a:p>
          <a:p>
            <a:r>
              <a:rPr lang="fa-IR" sz="2000" dirty="0" smtClean="0">
                <a:cs typeface="B Nazanin" pitchFamily="2" charset="-78"/>
              </a:rPr>
              <a:t>روشن و قابل فهم کردن و شرح دادن است. </a:t>
            </a:r>
          </a:p>
          <a:p>
            <a:endParaRPr lang="fa-IR" sz="2000" dirty="0" smtClean="0">
              <a:cs typeface="B Nazanin" pitchFamily="2" charset="-78"/>
            </a:endParaRPr>
          </a:p>
          <a:p>
            <a:r>
              <a:rPr lang="fa-IR" sz="2000" dirty="0" smtClean="0">
                <a:cs typeface="B Nazanin" pitchFamily="2" charset="-78"/>
              </a:rPr>
              <a:t>و اغلب با شرح پیام مقدس به نام خدای پیام آور </a:t>
            </a:r>
          </a:p>
          <a:p>
            <a:r>
              <a:rPr lang="fa-IR" sz="2000" dirty="0" smtClean="0">
                <a:cs typeface="B Nazanin" pitchFamily="2" charset="-78"/>
              </a:rPr>
              <a:t>(هرمس) پیوند دارد.</a:t>
            </a:r>
            <a:endParaRPr lang="fa-IR" sz="2000" dirty="0">
              <a:cs typeface="B Nazanin" pitchFamily="2" charset="-78"/>
            </a:endParaRPr>
          </a:p>
        </p:txBody>
      </p:sp>
    </p:spTree>
    <p:extLst>
      <p:ext uri="{BB962C8B-B14F-4D97-AF65-F5344CB8AC3E}">
        <p14:creationId xmlns:p14="http://schemas.microsoft.com/office/powerpoint/2010/main" val="4016601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mpos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3632</TotalTime>
  <Words>1951</Words>
  <Application>Microsoft Office PowerPoint</Application>
  <PresentationFormat>On-screen Show (4:3)</PresentationFormat>
  <Paragraphs>245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Composite</vt:lpstr>
      <vt:lpstr>هرمنوتیک  ایمان عابدی متون روایی 1</vt:lpstr>
      <vt:lpstr>هرمنوتیک؟؟؟  دانش فهم     یا فهم متن  یا فلسفه فهم</vt:lpstr>
      <vt:lpstr>PowerPoint Presentation</vt:lpstr>
      <vt:lpstr>PowerPoint Presentation</vt:lpstr>
      <vt:lpstr>PowerPoint Presentation</vt:lpstr>
      <vt:lpstr>مباحث هرمنوتیک</vt:lpstr>
      <vt:lpstr>هر دانشی بر حسب نیاز   چه دردی بوده؟  شاید در روش های رایج فهم مشکلی وجود داشته !   </vt:lpstr>
      <vt:lpstr>PowerPoint Presentation</vt:lpstr>
      <vt:lpstr>PowerPoint Presentation</vt:lpstr>
      <vt:lpstr>PowerPoint Presentation</vt:lpstr>
      <vt:lpstr>PowerPoint Presentation</vt:lpstr>
      <vt:lpstr>PowerPoint Presentation</vt:lpstr>
      <vt:lpstr>هرمنوتیک چه میگویی؟؟    ارکان سه گانه فهم</vt:lpstr>
      <vt:lpstr>صورت گرایی یا ساختار گرایی (متن مدار)</vt:lpstr>
      <vt:lpstr>مفسر مدار</vt:lpstr>
      <vt:lpstr>مولف مدار</vt:lpstr>
      <vt:lpstr>نحله ها</vt:lpstr>
      <vt:lpstr>روش های فهم دینی</vt:lpstr>
      <vt:lpstr>مبانی درک رایج از متون دینی</vt:lpstr>
      <vt:lpstr>تقابل فهم هرمنوتیکی و اسلامی</vt:lpstr>
      <vt:lpstr>PowerPoint Presentation</vt:lpstr>
      <vt:lpstr>علت ورود هرمنوتیک به مباحث اسلامی</vt:lpstr>
      <vt:lpstr>تاثیرات هرمنوتیک بر فهم متون دینی در اسلام</vt:lpstr>
      <vt:lpstr>PowerPoint Presentation</vt:lpstr>
      <vt:lpstr>PowerPoint Presentation</vt:lpstr>
      <vt:lpstr>PowerPoint Presentation</vt:lpstr>
      <vt:lpstr>PowerPoint Presentation</vt:lpstr>
      <vt:lpstr>PowerPoint Presentation</vt:lpstr>
      <vt:lpstr>منابع</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هرمنوتیک</dc:title>
  <dc:creator>IMAN ABEDI</dc:creator>
  <cp:lastModifiedBy>IMAN ABEDI</cp:lastModifiedBy>
  <cp:revision>101</cp:revision>
  <dcterms:created xsi:type="dcterms:W3CDTF">2017-12-17T16:27:42Z</dcterms:created>
  <dcterms:modified xsi:type="dcterms:W3CDTF">2018-01-10T21:32:37Z</dcterms:modified>
</cp:coreProperties>
</file>