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96" r:id="rId1"/>
  </p:sldMasterIdLst>
  <p:sldIdLst>
    <p:sldId id="256" r:id="rId2"/>
    <p:sldId id="257" r:id="rId3"/>
    <p:sldId id="260" r:id="rId4"/>
    <p:sldId id="258" r:id="rId5"/>
    <p:sldId id="259"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6" r:id="rId50"/>
    <p:sldId id="307" r:id="rId51"/>
    <p:sldId id="304" r:id="rId52"/>
    <p:sldId id="305" r:id="rId53"/>
  </p:sldIdLst>
  <p:sldSz cx="9144000" cy="6858000" type="screen4x3"/>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p:scale>
          <a:sx n="70" d="100"/>
          <a:sy n="70" d="100"/>
        </p:scale>
        <p:origin x="-1386" y="-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0DA31E03-DA40-4D54-9E7C-C89D23BDD17D}" type="datetimeFigureOut">
              <a:rPr lang="fa-IR" smtClean="0"/>
              <a:pPr/>
              <a:t>12/20/1433</a:t>
            </a:fld>
            <a:endParaRPr lang="fa-IR"/>
          </a:p>
        </p:txBody>
      </p:sp>
      <p:sp>
        <p:nvSpPr>
          <p:cNvPr id="2" name="Footer Placeholder 1"/>
          <p:cNvSpPr>
            <a:spLocks noGrp="1"/>
          </p:cNvSpPr>
          <p:nvPr>
            <p:ph type="ftr" sz="quarter" idx="11"/>
          </p:nvPr>
        </p:nvSpPr>
        <p:spPr/>
        <p:txBody>
          <a:bodyPr/>
          <a:lstStyle/>
          <a:p>
            <a:endParaRPr lang="fa-IR"/>
          </a:p>
        </p:txBody>
      </p:sp>
      <p:sp>
        <p:nvSpPr>
          <p:cNvPr id="15" name="Slide Number Placeholder 14"/>
          <p:cNvSpPr>
            <a:spLocks noGrp="1"/>
          </p:cNvSpPr>
          <p:nvPr>
            <p:ph type="sldNum" sz="quarter" idx="12"/>
          </p:nvPr>
        </p:nvSpPr>
        <p:spPr>
          <a:xfrm>
            <a:off x="8229600" y="6473952"/>
            <a:ext cx="758952" cy="246888"/>
          </a:xfrm>
        </p:spPr>
        <p:txBody>
          <a:bodyPr/>
          <a:lstStyle/>
          <a:p>
            <a:fld id="{F2942D2C-B017-4DA1-8F73-88056A7EF1EE}" type="slidenum">
              <a:rPr lang="fa-IR" smtClean="0"/>
              <a:pPr/>
              <a:t>‹#›</a:t>
            </a:fld>
            <a:endParaRPr lang="fa-I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DA31E03-DA40-4D54-9E7C-C89D23BDD17D}" type="datetimeFigureOut">
              <a:rPr lang="fa-IR" smtClean="0"/>
              <a:pPr/>
              <a:t>12/20/1433</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F2942D2C-B017-4DA1-8F73-88056A7EF1EE}" type="slidenum">
              <a:rPr lang="fa-IR" smtClean="0"/>
              <a:pPr/>
              <a:t>‹#›</a:t>
            </a:fld>
            <a:endParaRPr lang="fa-I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DA31E03-DA40-4D54-9E7C-C89D23BDD17D}" type="datetimeFigureOut">
              <a:rPr lang="fa-IR" smtClean="0"/>
              <a:pPr/>
              <a:t>12/20/1433</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F2942D2C-B017-4DA1-8F73-88056A7EF1EE}" type="slidenum">
              <a:rPr lang="fa-IR" smtClean="0"/>
              <a:pPr/>
              <a:t>‹#›</a:t>
            </a:fld>
            <a:endParaRPr lang="fa-I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0DA31E03-DA40-4D54-9E7C-C89D23BDD17D}" type="datetimeFigureOut">
              <a:rPr lang="fa-IR" smtClean="0"/>
              <a:pPr/>
              <a:t>12/20/1433</a:t>
            </a:fld>
            <a:endParaRPr lang="fa-IR"/>
          </a:p>
        </p:txBody>
      </p:sp>
      <p:sp>
        <p:nvSpPr>
          <p:cNvPr id="19" name="Footer Placeholder 18"/>
          <p:cNvSpPr>
            <a:spLocks noGrp="1"/>
          </p:cNvSpPr>
          <p:nvPr>
            <p:ph type="ftr" sz="quarter" idx="11"/>
          </p:nvPr>
        </p:nvSpPr>
        <p:spPr>
          <a:xfrm>
            <a:off x="3581400" y="76200"/>
            <a:ext cx="2895600" cy="288925"/>
          </a:xfrm>
        </p:spPr>
        <p:txBody>
          <a:bodyPr/>
          <a:lstStyle/>
          <a:p>
            <a:endParaRPr lang="fa-IR"/>
          </a:p>
        </p:txBody>
      </p:sp>
      <p:sp>
        <p:nvSpPr>
          <p:cNvPr id="16" name="Slide Number Placeholder 15"/>
          <p:cNvSpPr>
            <a:spLocks noGrp="1"/>
          </p:cNvSpPr>
          <p:nvPr>
            <p:ph type="sldNum" sz="quarter" idx="12"/>
          </p:nvPr>
        </p:nvSpPr>
        <p:spPr>
          <a:xfrm>
            <a:off x="8229600" y="6473952"/>
            <a:ext cx="758952" cy="246888"/>
          </a:xfrm>
        </p:spPr>
        <p:txBody>
          <a:bodyPr/>
          <a:lstStyle/>
          <a:p>
            <a:fld id="{F2942D2C-B017-4DA1-8F73-88056A7EF1EE}" type="slidenum">
              <a:rPr lang="fa-IR" smtClean="0"/>
              <a:pPr/>
              <a:t>‹#›</a:t>
            </a:fld>
            <a:endParaRPr lang="fa-I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0DA31E03-DA40-4D54-9E7C-C89D23BDD17D}" type="datetimeFigureOut">
              <a:rPr lang="fa-IR" smtClean="0"/>
              <a:pPr/>
              <a:t>12/20/1433</a:t>
            </a:fld>
            <a:endParaRPr lang="fa-IR"/>
          </a:p>
        </p:txBody>
      </p:sp>
      <p:sp>
        <p:nvSpPr>
          <p:cNvPr id="11" name="Footer Placeholder 10"/>
          <p:cNvSpPr>
            <a:spLocks noGrp="1"/>
          </p:cNvSpPr>
          <p:nvPr>
            <p:ph type="ftr" sz="quarter" idx="11"/>
          </p:nvPr>
        </p:nvSpPr>
        <p:spPr/>
        <p:txBody>
          <a:bodyPr/>
          <a:lstStyle/>
          <a:p>
            <a:endParaRPr lang="fa-IR"/>
          </a:p>
        </p:txBody>
      </p:sp>
      <p:sp>
        <p:nvSpPr>
          <p:cNvPr id="16" name="Slide Number Placeholder 15"/>
          <p:cNvSpPr>
            <a:spLocks noGrp="1"/>
          </p:cNvSpPr>
          <p:nvPr>
            <p:ph type="sldNum" sz="quarter" idx="12"/>
          </p:nvPr>
        </p:nvSpPr>
        <p:spPr/>
        <p:txBody>
          <a:bodyPr/>
          <a:lstStyle/>
          <a:p>
            <a:fld id="{F2942D2C-B017-4DA1-8F73-88056A7EF1EE}" type="slidenum">
              <a:rPr lang="fa-IR" smtClean="0"/>
              <a:pPr/>
              <a:t>‹#›</a:t>
            </a:fld>
            <a:endParaRPr lang="fa-IR"/>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0DA31E03-DA40-4D54-9E7C-C89D23BDD17D}" type="datetimeFigureOut">
              <a:rPr lang="fa-IR" smtClean="0"/>
              <a:pPr/>
              <a:t>12/20/1433</a:t>
            </a:fld>
            <a:endParaRPr lang="fa-IR"/>
          </a:p>
        </p:txBody>
      </p:sp>
      <p:sp>
        <p:nvSpPr>
          <p:cNvPr id="10" name="Footer Placeholder 9"/>
          <p:cNvSpPr>
            <a:spLocks noGrp="1"/>
          </p:cNvSpPr>
          <p:nvPr>
            <p:ph type="ftr" sz="quarter" idx="11"/>
          </p:nvPr>
        </p:nvSpPr>
        <p:spPr/>
        <p:txBody>
          <a:bodyPr/>
          <a:lstStyle/>
          <a:p>
            <a:endParaRPr lang="fa-IR"/>
          </a:p>
        </p:txBody>
      </p:sp>
      <p:sp>
        <p:nvSpPr>
          <p:cNvPr id="31" name="Slide Number Placeholder 30"/>
          <p:cNvSpPr>
            <a:spLocks noGrp="1"/>
          </p:cNvSpPr>
          <p:nvPr>
            <p:ph type="sldNum" sz="quarter" idx="12"/>
          </p:nvPr>
        </p:nvSpPr>
        <p:spPr/>
        <p:txBody>
          <a:bodyPr/>
          <a:lstStyle/>
          <a:p>
            <a:fld id="{F2942D2C-B017-4DA1-8F73-88056A7EF1EE}" type="slidenum">
              <a:rPr lang="fa-IR" smtClean="0"/>
              <a:pPr/>
              <a:t>‹#›</a:t>
            </a:fld>
            <a:endParaRPr lang="fa-I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0DA31E03-DA40-4D54-9E7C-C89D23BDD17D}" type="datetimeFigureOut">
              <a:rPr lang="fa-IR" smtClean="0"/>
              <a:pPr/>
              <a:t>12/20/1433</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a:xfrm>
            <a:off x="8229600" y="6477000"/>
            <a:ext cx="762000" cy="246888"/>
          </a:xfrm>
        </p:spPr>
        <p:txBody>
          <a:bodyPr/>
          <a:lstStyle/>
          <a:p>
            <a:fld id="{F2942D2C-B017-4DA1-8F73-88056A7EF1EE}" type="slidenum">
              <a:rPr lang="fa-IR" smtClean="0"/>
              <a:pPr/>
              <a:t>‹#›</a:t>
            </a:fld>
            <a:endParaRPr lang="fa-IR"/>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0DA31E03-DA40-4D54-9E7C-C89D23BDD17D}" type="datetimeFigureOut">
              <a:rPr lang="fa-IR" smtClean="0"/>
              <a:pPr/>
              <a:t>12/20/1433</a:t>
            </a:fld>
            <a:endParaRPr lang="fa-IR"/>
          </a:p>
        </p:txBody>
      </p:sp>
      <p:sp>
        <p:nvSpPr>
          <p:cNvPr id="21" name="Footer Placeholder 20"/>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F2942D2C-B017-4DA1-8F73-88056A7EF1EE}" type="slidenum">
              <a:rPr lang="fa-IR" smtClean="0"/>
              <a:pPr/>
              <a:t>‹#›</a:t>
            </a:fld>
            <a:endParaRPr lang="fa-I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0DA31E03-DA40-4D54-9E7C-C89D23BDD17D}" type="datetimeFigureOut">
              <a:rPr lang="fa-IR" smtClean="0"/>
              <a:pPr/>
              <a:t>12/20/1433</a:t>
            </a:fld>
            <a:endParaRPr lang="fa-IR"/>
          </a:p>
        </p:txBody>
      </p:sp>
      <p:sp>
        <p:nvSpPr>
          <p:cNvPr id="24" name="Footer Placeholder 23"/>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F2942D2C-B017-4DA1-8F73-88056A7EF1EE}" type="slidenum">
              <a:rPr lang="fa-IR" smtClean="0"/>
              <a:pPr/>
              <a:t>‹#›</a:t>
            </a:fld>
            <a:endParaRPr lang="fa-I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0DA31E03-DA40-4D54-9E7C-C89D23BDD17D}" type="datetimeFigureOut">
              <a:rPr lang="fa-IR" smtClean="0"/>
              <a:pPr/>
              <a:t>12/20/1433</a:t>
            </a:fld>
            <a:endParaRPr lang="fa-IR"/>
          </a:p>
        </p:txBody>
      </p:sp>
      <p:sp>
        <p:nvSpPr>
          <p:cNvPr id="29" name="Footer Placeholder 28"/>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F2942D2C-B017-4DA1-8F73-88056A7EF1EE}" type="slidenum">
              <a:rPr lang="fa-IR" smtClean="0"/>
              <a:pPr/>
              <a:t>‹#›</a:t>
            </a:fld>
            <a:endParaRPr lang="fa-I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0DA31E03-DA40-4D54-9E7C-C89D23BDD17D}" type="datetimeFigureOut">
              <a:rPr lang="fa-IR" smtClean="0"/>
              <a:pPr/>
              <a:t>12/20/1433</a:t>
            </a:fld>
            <a:endParaRPr lang="fa-IR"/>
          </a:p>
        </p:txBody>
      </p:sp>
      <p:sp>
        <p:nvSpPr>
          <p:cNvPr id="5" name="Footer Placeholder 4"/>
          <p:cNvSpPr>
            <a:spLocks noGrp="1"/>
          </p:cNvSpPr>
          <p:nvPr>
            <p:ph type="ftr" sz="quarter" idx="11"/>
          </p:nvPr>
        </p:nvSpPr>
        <p:spPr/>
        <p:txBody>
          <a:bodyPr/>
          <a:lstStyle/>
          <a:p>
            <a:endParaRPr lang="fa-IR"/>
          </a:p>
        </p:txBody>
      </p:sp>
      <p:sp>
        <p:nvSpPr>
          <p:cNvPr id="31" name="Slide Number Placeholder 30"/>
          <p:cNvSpPr>
            <a:spLocks noGrp="1"/>
          </p:cNvSpPr>
          <p:nvPr>
            <p:ph type="sldNum" sz="quarter" idx="12"/>
          </p:nvPr>
        </p:nvSpPr>
        <p:spPr/>
        <p:txBody>
          <a:bodyPr/>
          <a:lstStyle/>
          <a:p>
            <a:fld id="{F2942D2C-B017-4DA1-8F73-88056A7EF1EE}" type="slidenum">
              <a:rPr lang="fa-IR" smtClean="0"/>
              <a:pPr/>
              <a:t>‹#›</a:t>
            </a:fld>
            <a:endParaRPr lang="fa-IR"/>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0DA31E03-DA40-4D54-9E7C-C89D23BDD17D}" type="datetimeFigureOut">
              <a:rPr lang="fa-IR" smtClean="0"/>
              <a:pPr/>
              <a:t>12/20/1433</a:t>
            </a:fld>
            <a:endParaRPr lang="fa-IR"/>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fa-IR"/>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F2942D2C-B017-4DA1-8F73-88056A7EF1EE}" type="slidenum">
              <a:rPr lang="fa-IR" smtClean="0"/>
              <a:pPr/>
              <a:t>‹#›</a:t>
            </a:fld>
            <a:endParaRPr lang="fa-IR"/>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1"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r" rtl="1"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r" rtl="1"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r" rtl="1"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r" rtl="1"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r" rtl="1"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r" rtl="1"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r" rtl="1"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r" rtl="1"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r" rtl="1"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8" Type="http://schemas.openxmlformats.org/officeDocument/2006/relationships/hyperlink" Target="http://www.wikipg.com/show_context.php?id=2875&amp;title=%D8%B4%D8%B1%DA%A9%D8%AA+%D8%B3%D8%A7%D8%AD%D9%84+%D8%B5%D9%86%D8%B9%D8%AA+(%D8%A2%D9%85%D9%84)" TargetMode="External"/><Relationship Id="rId13" Type="http://schemas.openxmlformats.org/officeDocument/2006/relationships/hyperlink" Target="http://www.wikipg.com/show_context.php?id=2512&amp;title=%D8%B4%D8%B1%DA%A9%D8%AA+%D8%B5%D9%86%D8%A7%DB%8C%D8%B9+%D8%AD%D8%B1%D8%A7%D8%B1%D8%AA%DB%8C+%D9%85%D8%B3%D8%B9%D9%88%D8%AF" TargetMode="External"/><Relationship Id="rId3" Type="http://schemas.openxmlformats.org/officeDocument/2006/relationships/hyperlink" Target="http://www.wikipg.com/show_context.php?id=1701&amp;title=%D8%AF%DB%8C%DA%AF+%D8%A2%D8%A8%DA%AF%D8%B1%D9%85+%D8%B4%D8%B1%DA%A9%D8%AA+%D8%B3%D9%88%D9%BE%D8%B1+%D8%A7%DA%A9%D8%AA%DB%8C%D9%88" TargetMode="External"/><Relationship Id="rId7" Type="http://schemas.openxmlformats.org/officeDocument/2006/relationships/hyperlink" Target="http://www.wikipg.com/show_context.php?id=2506&amp;title=%D8%B4%D8%B1%DA%A9%D8%AA+%D8%B3%DB%8C%D8%A7%D9%84%D8%A7%D9%86+%D8%B5%D9%86%D8%B9%D8%AA+%D8%A7%D9%84%D8%A8%D8%B1%D8%B2" TargetMode="External"/><Relationship Id="rId12" Type="http://schemas.openxmlformats.org/officeDocument/2006/relationships/hyperlink" Target="http://www.wikipg.com/show_context.php?id=4267&amp;title=%DA%AF%D8%B1%D9%88%D9%87+%D8%A7%D8%B3%D9%88%D9%87+%D8%A7%D9%8A%D8%B1%D8%A7%D9%86&amp;lang_id=fa" TargetMode="External"/><Relationship Id="rId2" Type="http://schemas.openxmlformats.org/officeDocument/2006/relationships/hyperlink" Target="http://www.wikipg.com/show_context.php?id=1397&amp;title=%D8%B4%D8%B1%DA%A9%D8%AA+%D9%BE%D8%A7%DA%A9%D9%85%D9%86&amp;lang_id=fa" TargetMode="External"/><Relationship Id="rId1" Type="http://schemas.openxmlformats.org/officeDocument/2006/relationships/slideLayout" Target="../slideLayouts/slideLayout2.xml"/><Relationship Id="rId6" Type="http://schemas.openxmlformats.org/officeDocument/2006/relationships/hyperlink" Target="http://www.wikipg.com/show_context.php?id=1607&amp;title=%D8%B4%D8%B1%DA%A9%D8%AA+%D8%AA%D9%87%D8%B1%D8%A7%D9%86+%D9%85%D8%A8%D8%AF%D9%84" TargetMode="External"/><Relationship Id="rId11" Type="http://schemas.openxmlformats.org/officeDocument/2006/relationships/hyperlink" Target="http://www.wikipg.com/show_context.php?id=1622&amp;title=%D8%B4%D8%B1%DA%A9%D8%AA+%D8%AA%D9%87%D9%88%DB%8C%D9%87+%D8%AF%D8%A7%D9%86%D8%A7%D9%86+%D8%AA%D9%87%D8%B1%D8%A7%D9%86" TargetMode="External"/><Relationship Id="rId5" Type="http://schemas.openxmlformats.org/officeDocument/2006/relationships/hyperlink" Target="http://wikipg.com/show_context.php?id=137&amp;title=%D8%B4%D8%B1%DA%A9%D8%AA+%D8%A2%D8%B0%D8%B1+%D8%AF%D9%85%D8%A7+%DA%AF%D8%B3%D8%AA%D8%B1+%D8%B3%D9%87%D9%86%D8%AF" TargetMode="External"/><Relationship Id="rId10" Type="http://schemas.openxmlformats.org/officeDocument/2006/relationships/hyperlink" Target="http://www.wikipg.com/show_context.php?id=2493&amp;title=%D8%B4%D8%B1%DA%A9%D8%AA+%D8%AF%DB%8C%DA%AF+%D9%87%D8%A7%DB%8C+%D8%A2%D8%B0%D8%B1%D8%AE%D8%B4+%D8%AE%D8%B1%D8%A7%D8%B3%D8%A7%D9%86" TargetMode="External"/><Relationship Id="rId4" Type="http://schemas.openxmlformats.org/officeDocument/2006/relationships/hyperlink" Target="http://www.wikipg.com/show_context.php?id=2856&amp;title=%DA%AF%D8%B1%D9%88%D9%87+%D8%B5%D9%86%D8%B9%D8%AA%DB%8C+%D8%A2%D8%A8+%D8%A8%D9%86%D8%AF&amp;lang_id=fa" TargetMode="External"/><Relationship Id="rId9" Type="http://schemas.openxmlformats.org/officeDocument/2006/relationships/hyperlink" Target="http://wikipg.com/show_context.php?id=167&amp;title=%D8%B4%D8%B1%DA%A9%D8%AA+%D8%A2%D8%B1%D9%88%DB%8C%D9%86+%D8%A8%D8%AE%D8%A7%D8%B1"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143108" y="1357298"/>
            <a:ext cx="7772400" cy="1828800"/>
          </a:xfrm>
        </p:spPr>
        <p:txBody>
          <a:bodyPr>
            <a:noAutofit/>
          </a:bodyPr>
          <a:lstStyle/>
          <a:p>
            <a:r>
              <a:rPr lang="fa-IR" sz="11500" dirty="0" smtClean="0">
                <a:cs typeface="0 Badr" pitchFamily="2" charset="-78"/>
              </a:rPr>
              <a:t>وسایل مولد حرارت</a:t>
            </a:r>
            <a:endParaRPr lang="fa-IR" sz="11500" dirty="0">
              <a:cs typeface="0 Badr" pitchFamily="2" charset="-78"/>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4282" y="2643182"/>
            <a:ext cx="8686800" cy="838200"/>
          </a:xfrm>
        </p:spPr>
        <p:txBody>
          <a:bodyPr>
            <a:noAutofit/>
          </a:bodyPr>
          <a:lstStyle/>
          <a:p>
            <a:pPr algn="ctr"/>
            <a:r>
              <a:rPr lang="fa-IR" sz="8000" b="1" dirty="0" smtClean="0">
                <a:cs typeface="0 Badr" pitchFamily="2" charset="-78"/>
              </a:rPr>
              <a:t>موارد مهم هنگام مونتاژ دیگ های چدنی</a:t>
            </a:r>
            <a:endParaRPr lang="fa-IR" sz="8000" dirty="0">
              <a:cs typeface="0 Badr" pitchFamily="2" charset="-78"/>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5720" y="1214422"/>
            <a:ext cx="8686800" cy="4525963"/>
          </a:xfrm>
        </p:spPr>
        <p:txBody>
          <a:bodyPr>
            <a:noAutofit/>
          </a:bodyPr>
          <a:lstStyle/>
          <a:p>
            <a:r>
              <a:rPr lang="fa-IR" sz="4000" dirty="0" smtClean="0">
                <a:cs typeface="0 Badr" pitchFamily="2" charset="-78"/>
              </a:rPr>
              <a:t>دیگ باید روی یک شاسی از آهن یا پروفیل که روی یک سطح صاف مقاوم و کاملا تراز قرار گیرد مونتاژ شود تا بتواند در اثر تنشهای حرارتی روی شاسی فلزی راحت بازی کند . در غیر اینصورت اصطکاک بتن و پایه های دیگ جلوی انبساط طولی را گرفته و بوشها جابجا شده و دیگ از آببندی می افتد</a:t>
            </a:r>
            <a:r>
              <a:rPr lang="en-US" sz="4000" dirty="0" smtClean="0">
                <a:cs typeface="0 Badr" pitchFamily="2" charset="-78"/>
              </a:rPr>
              <a:t> .</a:t>
            </a:r>
            <a:br>
              <a:rPr lang="en-US" sz="4000" dirty="0" smtClean="0">
                <a:cs typeface="0 Badr" pitchFamily="2" charset="-78"/>
              </a:rPr>
            </a:br>
            <a:r>
              <a:rPr lang="en-US" sz="4000" dirty="0" smtClean="0">
                <a:cs typeface="0 Badr" pitchFamily="2" charset="-78"/>
              </a:rPr>
              <a:t/>
            </a:r>
            <a:br>
              <a:rPr lang="en-US" sz="4000" dirty="0" smtClean="0">
                <a:cs typeface="0 Badr" pitchFamily="2" charset="-78"/>
              </a:rPr>
            </a:br>
            <a:endParaRPr lang="fa-IR" sz="4000" dirty="0">
              <a:cs typeface="0 Badr" pitchFamily="2" charset="-78"/>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5720" y="1214422"/>
            <a:ext cx="8686800" cy="4525963"/>
          </a:xfrm>
        </p:spPr>
        <p:txBody>
          <a:bodyPr>
            <a:normAutofit/>
          </a:bodyPr>
          <a:lstStyle/>
          <a:p>
            <a:r>
              <a:rPr lang="fa-IR" sz="4400" dirty="0" smtClean="0">
                <a:cs typeface="0 Badr" pitchFamily="2" charset="-78"/>
              </a:rPr>
              <a:t>چنانچه بعد از روشن کردن مشعل شعله پس بزند دلیل عدم انتخاب صحیح مقطع دود کش یا اضافه انتخاب شدن ظرفیت مشعل می باشد که در چنین شرایطی بایستی دود کش اصلاح و یا مشعل با مشعلی که حداکثر مساوی ظرفیت دیگ باشد تعویض گردد </a:t>
            </a:r>
            <a:endParaRPr lang="fa-IR" sz="4400" dirty="0">
              <a:cs typeface="0 Badr" pitchFamily="2" charset="-78"/>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Autofit/>
          </a:bodyPr>
          <a:lstStyle/>
          <a:p>
            <a:r>
              <a:rPr lang="en-US" sz="4000" dirty="0" smtClean="0">
                <a:cs typeface="0 Badr" pitchFamily="2" charset="-78"/>
              </a:rPr>
              <a:t>·</a:t>
            </a:r>
            <a:r>
              <a:rPr lang="fa-IR" sz="4000" dirty="0" smtClean="0">
                <a:cs typeface="0 Badr" pitchFamily="2" charset="-78"/>
              </a:rPr>
              <a:t>پره های دیگ و قطعات چدنی بزرگ بدون بسته بندی تحویل می شوند و در صورتی که این قطعات کثیف شده اند باید آنها ابتدا تمیز شده و قسمتهای تویی قطعات و بوش ها را با دقت تمیز کنید</a:t>
            </a:r>
            <a:r>
              <a:rPr lang="en-US" sz="4000" dirty="0" smtClean="0">
                <a:cs typeface="0 Badr" pitchFamily="2" charset="-78"/>
              </a:rPr>
              <a:t> .</a:t>
            </a:r>
            <a:br>
              <a:rPr lang="en-US" sz="4000" dirty="0" smtClean="0">
                <a:cs typeface="0 Badr" pitchFamily="2" charset="-78"/>
              </a:rPr>
            </a:br>
            <a:r>
              <a:rPr lang="en-US" sz="4000" dirty="0" smtClean="0">
                <a:cs typeface="0 Badr" pitchFamily="2" charset="-78"/>
              </a:rPr>
              <a:t/>
            </a:r>
            <a:br>
              <a:rPr lang="en-US" sz="4000" dirty="0" smtClean="0">
                <a:cs typeface="0 Badr" pitchFamily="2" charset="-78"/>
              </a:rPr>
            </a:br>
            <a:endParaRPr lang="fa-IR" sz="4000" dirty="0">
              <a:cs typeface="0 Badr" pitchFamily="2" charset="-78"/>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5720" y="1357298"/>
            <a:ext cx="8686800" cy="4525963"/>
          </a:xfrm>
        </p:spPr>
        <p:txBody>
          <a:bodyPr>
            <a:normAutofit/>
          </a:bodyPr>
          <a:lstStyle/>
          <a:p>
            <a:r>
              <a:rPr lang="fa-IR" sz="4000" dirty="0" smtClean="0">
                <a:cs typeface="0 Badr" pitchFamily="2" charset="-78"/>
              </a:rPr>
              <a:t>بوشها را قبل از مونتاژ و بعد از تمیز کردن با ضد زنگ پوشش نمایید </a:t>
            </a:r>
          </a:p>
          <a:p>
            <a:r>
              <a:rPr lang="fa-IR" sz="4000" dirty="0" smtClean="0">
                <a:cs typeface="0 Badr" pitchFamily="2" charset="-78"/>
              </a:rPr>
              <a:t>نخ نسوزها را با دقت در محل خود قرار دهید که چین نداشته باشد</a:t>
            </a:r>
            <a:r>
              <a:rPr lang="en-US" sz="4000" dirty="0" smtClean="0">
                <a:cs typeface="0 Badr" pitchFamily="2" charset="-78"/>
              </a:rPr>
              <a:t> .</a:t>
            </a:r>
            <a:endParaRPr lang="fa-IR" sz="4000" dirty="0">
              <a:cs typeface="0 Badr" pitchFamily="2" charset="-78"/>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5720" y="1214422"/>
            <a:ext cx="8686800" cy="4525963"/>
          </a:xfrm>
        </p:spPr>
        <p:txBody>
          <a:bodyPr>
            <a:noAutofit/>
          </a:bodyPr>
          <a:lstStyle/>
          <a:p>
            <a:r>
              <a:rPr lang="fa-IR" sz="4000" dirty="0" smtClean="0">
                <a:cs typeface="0 Badr" pitchFamily="2" charset="-78"/>
              </a:rPr>
              <a:t>در صورتی که بوشها درست جا نیفتد و یا کج در محل قرار گیرند هنگام مونتاژ تولید مشکل می کنند و سبب پیدایش درز ونشت آب دیگ می شوند .بهتر است وسط بوشها قدری تفلون جهت اطمینان از آببندی دیگ بپیچید وضد زنگ به بوش و روی نوار بمالید و بوشها کاملا موازی نصب گردند</a:t>
            </a:r>
            <a:r>
              <a:rPr lang="en-US" sz="4000" dirty="0" smtClean="0">
                <a:cs typeface="0 Badr" pitchFamily="2" charset="-78"/>
              </a:rPr>
              <a:t> .</a:t>
            </a:r>
            <a:endParaRPr lang="fa-IR" sz="4000" dirty="0">
              <a:cs typeface="0 Badr" pitchFamily="2" charset="-78"/>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5720" y="1285860"/>
            <a:ext cx="8686800" cy="4525963"/>
          </a:xfrm>
        </p:spPr>
        <p:txBody>
          <a:bodyPr>
            <a:normAutofit/>
          </a:bodyPr>
          <a:lstStyle/>
          <a:p>
            <a:r>
              <a:rPr lang="fa-IR" sz="4400" dirty="0" smtClean="0">
                <a:cs typeface="0 Badr" pitchFamily="2" charset="-78"/>
              </a:rPr>
              <a:t>بعداز باز کردن پرس دیگ و بستن فلانچهای مربوطه و قبل از مونتاژ سایر قطعات دیگ باید تحت فشار تست گردد .لذا تمام حفره های مربوط به آب را ببندید و با فشار (فشار کار </a:t>
            </a:r>
            <a:r>
              <a:rPr lang="en-US" sz="4400" dirty="0" smtClean="0">
                <a:cs typeface="0 Badr" pitchFamily="2" charset="-78"/>
              </a:rPr>
              <a:t>bar</a:t>
            </a:r>
            <a:r>
              <a:rPr lang="fa-IR" sz="4400" dirty="0" smtClean="0">
                <a:cs typeface="0 Badr" pitchFamily="2" charset="-78"/>
              </a:rPr>
              <a:t>1/3)و با آب دیگ را تست نمایید</a:t>
            </a:r>
            <a:r>
              <a:rPr lang="en-US" sz="4400" dirty="0" smtClean="0">
                <a:cs typeface="0 Badr" pitchFamily="2" charset="-78"/>
              </a:rPr>
              <a:t>.</a:t>
            </a:r>
            <a:endParaRPr lang="fa-IR" sz="4400" dirty="0">
              <a:cs typeface="0 Badr" pitchFamily="2" charset="-78"/>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5720" y="1285860"/>
            <a:ext cx="8686800" cy="4525963"/>
          </a:xfrm>
        </p:spPr>
        <p:txBody>
          <a:bodyPr>
            <a:normAutofit/>
          </a:bodyPr>
          <a:lstStyle/>
          <a:p>
            <a:r>
              <a:rPr lang="fa-IR" sz="3600" dirty="0" smtClean="0">
                <a:cs typeface="0 Badr" pitchFamily="2" charset="-78"/>
              </a:rPr>
              <a:t>چنانچه از محل بوش در حالت تست ریزش آب مشاهده شود دلیل عدم اببندی بوش بدلیل استفاده از بوشهای متفرقه و یا کج جا رفتن در محل مربوطه می باشد .در چنین شرایطی دیگ را در این قسمت با قلم باز وآن بوشها را تعویض و ضد زنگ زده و وسط بوشها نوار تفلون به اندازه کافی بسته ومجددا با پرس دیگ را جمع و دوباره دیگ را از نظر آب بندی تست کنید </a:t>
            </a:r>
            <a:r>
              <a:rPr lang="en-US" sz="3600" dirty="0" smtClean="0">
                <a:cs typeface="0 Badr" pitchFamily="2" charset="-78"/>
              </a:rPr>
              <a:t/>
            </a:r>
            <a:br>
              <a:rPr lang="en-US" sz="3600" dirty="0" smtClean="0">
                <a:cs typeface="0 Badr" pitchFamily="2" charset="-78"/>
              </a:rPr>
            </a:br>
            <a:endParaRPr lang="fa-IR" sz="3600" dirty="0">
              <a:cs typeface="0 Badr" pitchFamily="2" charset="-78"/>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5720" y="1357298"/>
            <a:ext cx="8686800" cy="4525963"/>
          </a:xfrm>
        </p:spPr>
        <p:txBody>
          <a:bodyPr>
            <a:normAutofit/>
          </a:bodyPr>
          <a:lstStyle/>
          <a:p>
            <a:r>
              <a:rPr lang="fa-IR" sz="4400" dirty="0" smtClean="0">
                <a:cs typeface="0 Badr" pitchFamily="2" charset="-78"/>
              </a:rPr>
              <a:t>هنگام باز کردن آب آزمایش دیگ دقت کنید داخل دیگ کاملا تمیز باشد و در صورت لزوم با شیلنگ کاملا داخل دیگ را بشوئید</a:t>
            </a:r>
            <a:r>
              <a:rPr lang="en-US" sz="4400" dirty="0" smtClean="0">
                <a:cs typeface="0 Badr" pitchFamily="2" charset="-78"/>
              </a:rPr>
              <a:t> .</a:t>
            </a:r>
            <a:endParaRPr lang="fa-IR" sz="4400" dirty="0">
              <a:cs typeface="0 Badr" pitchFamily="2" charset="-78"/>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5720" y="1214422"/>
            <a:ext cx="8686800" cy="4525963"/>
          </a:xfrm>
        </p:spPr>
        <p:txBody>
          <a:bodyPr>
            <a:normAutofit/>
          </a:bodyPr>
          <a:lstStyle/>
          <a:p>
            <a:r>
              <a:rPr lang="fa-IR" sz="4400" dirty="0" smtClean="0">
                <a:cs typeface="0 Badr" pitchFamily="2" charset="-78"/>
              </a:rPr>
              <a:t>کلیه درزهای بین پره ها را بوسیله خمیر دیگ کاملا بگیرید</a:t>
            </a:r>
            <a:r>
              <a:rPr lang="en-US" sz="4400" dirty="0" smtClean="0">
                <a:cs typeface="0 Badr" pitchFamily="2" charset="-78"/>
              </a:rPr>
              <a:t> .</a:t>
            </a:r>
            <a:endParaRPr lang="fa-IR" sz="4400" dirty="0">
              <a:cs typeface="0 Badr" pitchFamily="2" charset="-78"/>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86050" y="2857496"/>
            <a:ext cx="8534400" cy="758952"/>
          </a:xfrm>
        </p:spPr>
        <p:txBody>
          <a:bodyPr>
            <a:noAutofit/>
          </a:bodyPr>
          <a:lstStyle/>
          <a:p>
            <a:r>
              <a:rPr lang="fa-IR" sz="13800" b="1" dirty="0" smtClean="0">
                <a:solidFill>
                  <a:schemeClr val="accent1"/>
                </a:solidFill>
                <a:cs typeface="0 Badr" pitchFamily="2" charset="-78"/>
              </a:rPr>
              <a:t>دیگ</a:t>
            </a:r>
            <a:br>
              <a:rPr lang="fa-IR" sz="13800" b="1" dirty="0" smtClean="0">
                <a:solidFill>
                  <a:schemeClr val="accent1"/>
                </a:solidFill>
                <a:cs typeface="0 Badr" pitchFamily="2" charset="-78"/>
              </a:rPr>
            </a:br>
            <a:r>
              <a:rPr lang="fa-IR" sz="13800" b="1" dirty="0" smtClean="0">
                <a:solidFill>
                  <a:schemeClr val="accent1"/>
                </a:solidFill>
                <a:cs typeface="0 Badr" pitchFamily="2" charset="-78"/>
              </a:rPr>
              <a:t> آبگرم</a:t>
            </a:r>
            <a:endParaRPr lang="fa-IR" sz="13800" b="1" dirty="0">
              <a:solidFill>
                <a:schemeClr val="accent1"/>
              </a:solidFill>
              <a:cs typeface="0 Badr" pitchFamily="2" charset="-78"/>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5720" y="1428736"/>
            <a:ext cx="8686800" cy="4525963"/>
          </a:xfrm>
        </p:spPr>
        <p:txBody>
          <a:bodyPr>
            <a:normAutofit/>
          </a:bodyPr>
          <a:lstStyle/>
          <a:p>
            <a:r>
              <a:rPr lang="fa-IR" sz="4400" dirty="0" smtClean="0">
                <a:cs typeface="0 Badr" pitchFamily="2" charset="-78"/>
              </a:rPr>
              <a:t>پس از روشن کردن مشعل واطمینان از عدم نشت دود و آب روکش دیگ را مونتاژ کنید</a:t>
            </a:r>
          </a:p>
          <a:p>
            <a:r>
              <a:rPr lang="fa-IR" sz="4400" dirty="0" smtClean="0">
                <a:cs typeface="0 Badr" pitchFamily="2" charset="-78"/>
              </a:rPr>
              <a:t>ترموستات را روی 40 تنظیم کنید وبتدریج ظرف 48 ساعت درجه حرارت دیگ را به درجه حرارت مد نظر برسانید </a:t>
            </a:r>
            <a:endParaRPr lang="fa-IR" sz="4400" dirty="0">
              <a:cs typeface="0 Badr" pitchFamily="2" charset="-78"/>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5720" y="1285860"/>
            <a:ext cx="8686800" cy="4525963"/>
          </a:xfrm>
        </p:spPr>
        <p:txBody>
          <a:bodyPr>
            <a:normAutofit/>
          </a:bodyPr>
          <a:lstStyle/>
          <a:p>
            <a:r>
              <a:rPr lang="fa-IR" sz="4000" dirty="0" smtClean="0">
                <a:cs typeface="0 Badr" pitchFamily="2" charset="-78"/>
              </a:rPr>
              <a:t>دقت کنید که فشار کاری ودرجه حرارت دیگ از میزان تعیین شده در کاتالوگ شرکت سازنده بیشتر نشود</a:t>
            </a:r>
            <a:r>
              <a:rPr lang="en-US" sz="4000" dirty="0" smtClean="0">
                <a:cs typeface="0 Badr" pitchFamily="2" charset="-78"/>
              </a:rPr>
              <a:t> .</a:t>
            </a:r>
            <a:br>
              <a:rPr lang="en-US" sz="4000" dirty="0" smtClean="0">
                <a:cs typeface="0 Badr" pitchFamily="2" charset="-78"/>
              </a:rPr>
            </a:br>
            <a:r>
              <a:rPr lang="en-US" sz="4000" dirty="0" smtClean="0">
                <a:cs typeface="0 Badr" pitchFamily="2" charset="-78"/>
              </a:rPr>
              <a:t/>
            </a:r>
            <a:br>
              <a:rPr lang="en-US" sz="4000" dirty="0" smtClean="0">
                <a:cs typeface="0 Badr" pitchFamily="2" charset="-78"/>
              </a:rPr>
            </a:br>
            <a:endParaRPr lang="fa-IR" sz="4000" dirty="0">
              <a:cs typeface="0 Badr" pitchFamily="2" charset="-78"/>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p-62190.jpg"/>
          <p:cNvPicPr>
            <a:picLocks noGrp="1" noChangeAspect="1"/>
          </p:cNvPicPr>
          <p:nvPr>
            <p:ph idx="1"/>
          </p:nvPr>
        </p:nvPicPr>
        <p:blipFill>
          <a:blip r:embed="rId2"/>
          <a:stretch>
            <a:fillRect/>
          </a:stretch>
        </p:blipFill>
        <p:spPr>
          <a:xfrm>
            <a:off x="1142976" y="214290"/>
            <a:ext cx="6429420" cy="6429420"/>
          </a:xfr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p-80062.jpg"/>
          <p:cNvPicPr>
            <a:picLocks noGrp="1" noChangeAspect="1"/>
          </p:cNvPicPr>
          <p:nvPr>
            <p:ph idx="1"/>
          </p:nvPr>
        </p:nvPicPr>
        <p:blipFill>
          <a:blip r:embed="rId2"/>
          <a:stretch>
            <a:fillRect/>
          </a:stretch>
        </p:blipFill>
        <p:spPr>
          <a:xfrm>
            <a:off x="1214414" y="571480"/>
            <a:ext cx="6357982" cy="5887491"/>
          </a:xfr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dig2.gif"/>
          <p:cNvPicPr>
            <a:picLocks noGrp="1" noChangeAspect="1"/>
          </p:cNvPicPr>
          <p:nvPr>
            <p:ph idx="1"/>
          </p:nvPr>
        </p:nvPicPr>
        <p:blipFill>
          <a:blip r:embed="rId2"/>
          <a:stretch>
            <a:fillRect/>
          </a:stretch>
        </p:blipFill>
        <p:spPr>
          <a:xfrm>
            <a:off x="1857356" y="714356"/>
            <a:ext cx="5000660" cy="5875775"/>
          </a:xfr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1300.jpg"/>
          <p:cNvPicPr>
            <a:picLocks noGrp="1" noChangeAspect="1"/>
          </p:cNvPicPr>
          <p:nvPr>
            <p:ph idx="1"/>
          </p:nvPr>
        </p:nvPicPr>
        <p:blipFill>
          <a:blip r:embed="rId2"/>
          <a:stretch>
            <a:fillRect/>
          </a:stretch>
        </p:blipFill>
        <p:spPr>
          <a:xfrm>
            <a:off x="2428860" y="571480"/>
            <a:ext cx="4572032" cy="5715040"/>
          </a:xfr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30207-BigPic.jpg"/>
          <p:cNvPicPr>
            <a:picLocks noGrp="1" noChangeAspect="1"/>
          </p:cNvPicPr>
          <p:nvPr>
            <p:ph idx="1"/>
          </p:nvPr>
        </p:nvPicPr>
        <p:blipFill>
          <a:blip r:embed="rId2"/>
          <a:stretch>
            <a:fillRect/>
          </a:stretch>
        </p:blipFill>
        <p:spPr>
          <a:xfrm>
            <a:off x="2000232" y="214290"/>
            <a:ext cx="4786346" cy="6222250"/>
          </a:xfr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1294225470400----.jpg"/>
          <p:cNvPicPr>
            <a:picLocks noGrp="1" noChangeAspect="1"/>
          </p:cNvPicPr>
          <p:nvPr>
            <p:ph idx="1"/>
          </p:nvPr>
        </p:nvPicPr>
        <p:blipFill>
          <a:blip r:embed="rId2"/>
          <a:stretch>
            <a:fillRect/>
          </a:stretch>
        </p:blipFill>
        <p:spPr>
          <a:xfrm>
            <a:off x="838200" y="1593056"/>
            <a:ext cx="7620000" cy="4448175"/>
          </a:xfr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b10boiler.gif"/>
          <p:cNvPicPr>
            <a:picLocks noGrp="1" noChangeAspect="1"/>
          </p:cNvPicPr>
          <p:nvPr>
            <p:ph idx="1"/>
          </p:nvPr>
        </p:nvPicPr>
        <p:blipFill>
          <a:blip r:embed="rId2"/>
          <a:stretch>
            <a:fillRect/>
          </a:stretch>
        </p:blipFill>
        <p:spPr>
          <a:xfrm>
            <a:off x="1214414" y="1571612"/>
            <a:ext cx="6761779" cy="4214842"/>
          </a:xfrm>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s300.jpg"/>
          <p:cNvPicPr>
            <a:picLocks noGrp="1" noChangeAspect="1"/>
          </p:cNvPicPr>
          <p:nvPr>
            <p:ph idx="1"/>
          </p:nvPr>
        </p:nvPicPr>
        <p:blipFill>
          <a:blip r:embed="rId2"/>
          <a:stretch>
            <a:fillRect/>
          </a:stretch>
        </p:blipFill>
        <p:spPr>
          <a:xfrm>
            <a:off x="285720" y="1857364"/>
            <a:ext cx="2686069" cy="3357586"/>
          </a:xfrm>
        </p:spPr>
      </p:pic>
      <p:pic>
        <p:nvPicPr>
          <p:cNvPr id="5" name="Picture 4" descr="s400.jpg"/>
          <p:cNvPicPr>
            <a:picLocks noChangeAspect="1"/>
          </p:cNvPicPr>
          <p:nvPr/>
        </p:nvPicPr>
        <p:blipFill>
          <a:blip r:embed="rId3"/>
          <a:stretch>
            <a:fillRect/>
          </a:stretch>
        </p:blipFill>
        <p:spPr>
          <a:xfrm>
            <a:off x="3214678" y="1857364"/>
            <a:ext cx="2667013" cy="3333766"/>
          </a:xfrm>
          <a:prstGeom prst="rect">
            <a:avLst/>
          </a:prstGeom>
        </p:spPr>
      </p:pic>
      <p:pic>
        <p:nvPicPr>
          <p:cNvPr id="6" name="Picture 5" descr="torbo.jpg"/>
          <p:cNvPicPr>
            <a:picLocks noChangeAspect="1"/>
          </p:cNvPicPr>
          <p:nvPr/>
        </p:nvPicPr>
        <p:blipFill>
          <a:blip r:embed="rId4"/>
          <a:stretch>
            <a:fillRect/>
          </a:stretch>
        </p:blipFill>
        <p:spPr>
          <a:xfrm>
            <a:off x="6072198" y="1857364"/>
            <a:ext cx="2628919" cy="3286149"/>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5720" y="1142984"/>
            <a:ext cx="8686800" cy="4525963"/>
          </a:xfrm>
        </p:spPr>
        <p:txBody>
          <a:bodyPr>
            <a:noAutofit/>
          </a:bodyPr>
          <a:lstStyle/>
          <a:p>
            <a:r>
              <a:rPr lang="fa-IR" sz="4800" dirty="0" smtClean="0">
                <a:cs typeface="0 Badr" pitchFamily="2" charset="-78"/>
              </a:rPr>
              <a:t>در این دیگها انرژی حرارتی تولید شده توسط مشعل آب گرم را تولید کرده و سعی می شود تا از تولید بخار جلوگیری شود زیرا در این دیگها هیچ کنترل و سوپاپی در مورد بخار وجود ندارد و در صورت تولید بخار به دیگ آسیب می رساند </a:t>
            </a:r>
            <a:endParaRPr lang="fa-IR" sz="4800" dirty="0">
              <a:cs typeface="0 Badr" pitchFamily="2" charset="-78"/>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Untitled.png"/>
          <p:cNvPicPr>
            <a:picLocks noGrp="1" noChangeAspect="1"/>
          </p:cNvPicPr>
          <p:nvPr>
            <p:ph idx="1"/>
          </p:nvPr>
        </p:nvPicPr>
        <p:blipFill>
          <a:blip r:embed="rId2"/>
          <a:stretch>
            <a:fillRect/>
          </a:stretch>
        </p:blipFill>
        <p:spPr>
          <a:xfrm>
            <a:off x="571472" y="1500174"/>
            <a:ext cx="7828501" cy="3786214"/>
          </a:xfrm>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720" y="3071810"/>
            <a:ext cx="8686800" cy="838200"/>
          </a:xfrm>
        </p:spPr>
        <p:txBody>
          <a:bodyPr>
            <a:noAutofit/>
          </a:bodyPr>
          <a:lstStyle/>
          <a:p>
            <a:pPr algn="ctr"/>
            <a:r>
              <a:rPr lang="fa-IR" sz="13800" dirty="0" smtClean="0">
                <a:cs typeface="0 Badr" pitchFamily="2" charset="-78"/>
              </a:rPr>
              <a:t>دیگ </a:t>
            </a:r>
            <a:br>
              <a:rPr lang="fa-IR" sz="13800" dirty="0" smtClean="0">
                <a:cs typeface="0 Badr" pitchFamily="2" charset="-78"/>
              </a:rPr>
            </a:br>
            <a:r>
              <a:rPr lang="fa-IR" sz="13800" dirty="0" smtClean="0">
                <a:cs typeface="0 Badr" pitchFamily="2" charset="-78"/>
              </a:rPr>
              <a:t>فولادی</a:t>
            </a:r>
            <a:endParaRPr lang="fa-IR" sz="13800" dirty="0">
              <a:cs typeface="0 Badr" pitchFamily="2" charset="-78"/>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5720" y="1285860"/>
            <a:ext cx="8686800" cy="4525963"/>
          </a:xfrm>
        </p:spPr>
        <p:txBody>
          <a:bodyPr>
            <a:normAutofit/>
          </a:bodyPr>
          <a:lstStyle/>
          <a:p>
            <a:r>
              <a:rPr lang="fa-IR" sz="4000" dirty="0" smtClean="0">
                <a:cs typeface="0 Badr" pitchFamily="2" charset="-78"/>
              </a:rPr>
              <a:t>ديگ‌هاي فولادي به صورت يك پارچه در دو نوع ، يا با لوله هاي آتش (كه در گازهاي حاصل از عمل احتراق از درون لوله‌ها عبور مي كند ) و با لوله‌هاي آب ( كه در آن آب از داخل لوله‌ها مي گذرد ) بر حسب سفارش خريدار مطابق ظرفيت مورد نظر ساخته مي‌شوند </a:t>
            </a:r>
            <a:endParaRPr lang="fa-IR" sz="4000" dirty="0">
              <a:cs typeface="0 Badr" pitchFamily="2" charset="-78"/>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5720" y="1285860"/>
            <a:ext cx="8686800" cy="4525963"/>
          </a:xfrm>
        </p:spPr>
        <p:txBody>
          <a:bodyPr>
            <a:noAutofit/>
          </a:bodyPr>
          <a:lstStyle/>
          <a:p>
            <a:r>
              <a:rPr lang="fa-IR" dirty="0" smtClean="0">
                <a:cs typeface="0 Badr" pitchFamily="2" charset="-78"/>
              </a:rPr>
              <a:t>ديگ‌هاي فولادي« فاير تيوب»كه متداول‌تر هستند، از قسمت‌هاي زير تشكيل شده است</a:t>
            </a:r>
            <a:r>
              <a:rPr lang="en-US" dirty="0" smtClean="0">
                <a:cs typeface="0 Badr" pitchFamily="2" charset="-78"/>
              </a:rPr>
              <a:t> : </a:t>
            </a:r>
          </a:p>
          <a:p>
            <a:r>
              <a:rPr lang="en-US" dirty="0" smtClean="0">
                <a:cs typeface="0 Badr" pitchFamily="2" charset="-78"/>
              </a:rPr>
              <a:t> </a:t>
            </a:r>
            <a:r>
              <a:rPr lang="fa-IR" dirty="0" smtClean="0">
                <a:cs typeface="0 Badr" pitchFamily="2" charset="-78"/>
              </a:rPr>
              <a:t>بدنه : بدنه‌ي ديگ به ابعاد مورد نياز از ورق‌هاي فولادي بريده ، پس از نورد شدن جوش كاري مي‌شود </a:t>
            </a:r>
            <a:r>
              <a:rPr lang="en-US" dirty="0" smtClean="0">
                <a:cs typeface="0 Badr" pitchFamily="2" charset="-78"/>
              </a:rPr>
              <a:t>.</a:t>
            </a:r>
          </a:p>
          <a:p>
            <a:r>
              <a:rPr lang="en-US" dirty="0" smtClean="0">
                <a:cs typeface="0 Badr" pitchFamily="2" charset="-78"/>
              </a:rPr>
              <a:t> </a:t>
            </a:r>
            <a:r>
              <a:rPr lang="fa-IR" dirty="0" smtClean="0">
                <a:cs typeface="0 Badr" pitchFamily="2" charset="-78"/>
              </a:rPr>
              <a:t>لوله‌ها : لوله‌هاي ديگ‌هاي فولادي از نوع بدون درز است كه به طول مورد نياز بريده مي‌شود </a:t>
            </a:r>
            <a:r>
              <a:rPr lang="en-US" dirty="0" smtClean="0">
                <a:cs typeface="0 Badr" pitchFamily="2" charset="-78"/>
              </a:rPr>
              <a:t>.</a:t>
            </a:r>
          </a:p>
          <a:p>
            <a:pPr>
              <a:buNone/>
            </a:pPr>
            <a:r>
              <a:rPr lang="en-US" dirty="0" smtClean="0">
                <a:cs typeface="0 Badr" pitchFamily="2" charset="-78"/>
              </a:rPr>
              <a:t/>
            </a:r>
            <a:br>
              <a:rPr lang="en-US" dirty="0" smtClean="0">
                <a:cs typeface="0 Badr" pitchFamily="2" charset="-78"/>
              </a:rPr>
            </a:br>
            <a:endParaRPr lang="fa-IR" dirty="0">
              <a:cs typeface="0 Badr" pitchFamily="2" charset="-78"/>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5720" y="1285860"/>
            <a:ext cx="8686800" cy="4525963"/>
          </a:xfrm>
        </p:spPr>
        <p:txBody>
          <a:bodyPr/>
          <a:lstStyle/>
          <a:p>
            <a:r>
              <a:rPr lang="fa-IR" dirty="0" smtClean="0">
                <a:cs typeface="0 Badr" pitchFamily="2" charset="-78"/>
              </a:rPr>
              <a:t>صفحات نگه‌دارنده‌ي لوله‌ها: اين صفحات هم وظيفه‌ي نگه‌داشتن لوله‌ها را انجام مي دهند و هم محفظه‌ي داخلي ديگ را از محيط خارج جدا مي‌سازند . در ديگ‌ها با طول كم ، يك « تيوب شيت » در جلو و يكي ديگر در عقب ديگ نصب مي‌شود ؛ ولي در ديگ‌هاي با طول زياد ما بين تيوپ شيت‌هاي جلو و عقب ، تيوب شیت ( يا تيوب شيت‌هاي ) ديگري هم فقط براي نگه‌داشتن لوله‌ها قرارداده مي‌شود.تيوب شيت‌هاي جلووعقب به بدنه‌ي ديگ جوش داده مي‌شوند</a:t>
            </a:r>
            <a:r>
              <a:rPr lang="en-US" dirty="0" smtClean="0">
                <a:cs typeface="0 Badr" pitchFamily="2" charset="-78"/>
              </a:rPr>
              <a:t>.</a:t>
            </a:r>
            <a:endParaRPr lang="fa-IR"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5720" y="1357298"/>
            <a:ext cx="8686800" cy="4525963"/>
          </a:xfrm>
        </p:spPr>
        <p:txBody>
          <a:bodyPr>
            <a:normAutofit/>
          </a:bodyPr>
          <a:lstStyle/>
          <a:p>
            <a:r>
              <a:rPr lang="fa-IR" sz="4000" dirty="0" smtClean="0">
                <a:cs typeface="0 Badr" pitchFamily="2" charset="-78"/>
              </a:rPr>
              <a:t>كوره‌: كوره‌ي ديگ كه در آن مواد سوختني ( مازوت  نفت كوره يا نفت سياه ، گازوئيل و يا گاز ) به وسيله‌ي مشعل سوزانده مي‌شود ، از ورق فولاد آتش خوار به ابعاد مورد نياز بريده پس از نورد و جوش كاري ، داخل ديگ نصب مي‌شود و سپس به تيوب‌هاي شيت جلو و عقب ديگ جوش داده مي‌شود </a:t>
            </a:r>
            <a:r>
              <a:rPr lang="en-US" sz="4000" dirty="0" smtClean="0">
                <a:cs typeface="0 Badr" pitchFamily="2" charset="-78"/>
              </a:rPr>
              <a:t>.</a:t>
            </a:r>
            <a:endParaRPr lang="fa-IR" sz="4000" dirty="0">
              <a:cs typeface="0 Badr" pitchFamily="2" charset="-78"/>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5720" y="1357298"/>
            <a:ext cx="8686800" cy="4525963"/>
          </a:xfrm>
        </p:spPr>
        <p:txBody>
          <a:bodyPr>
            <a:normAutofit lnSpcReduction="10000"/>
          </a:bodyPr>
          <a:lstStyle/>
          <a:p>
            <a:r>
              <a:rPr lang="fa-IR" sz="3600" dirty="0" smtClean="0">
                <a:cs typeface="0 Badr" pitchFamily="2" charset="-78"/>
              </a:rPr>
              <a:t>اتصالات لوله‌ي رفت و برگشت : بر روي هر ديگ آب گرم فولادي يك جا براي اتصال لوله‌ي رفت و جاي ديگري براي اتصال لوله‌ي برگشت به ديگ ، پيش‌بيني مي‌شود </a:t>
            </a:r>
            <a:r>
              <a:rPr lang="en-US" sz="3600" dirty="0" smtClean="0">
                <a:cs typeface="0 Badr" pitchFamily="2" charset="-78"/>
              </a:rPr>
              <a:t>.</a:t>
            </a:r>
            <a:endParaRPr lang="fa-IR" sz="3600" dirty="0" smtClean="0">
              <a:cs typeface="0 Badr" pitchFamily="2" charset="-78"/>
            </a:endParaRPr>
          </a:p>
          <a:p>
            <a:pPr>
              <a:buNone/>
            </a:pPr>
            <a:endParaRPr lang="en-US" sz="3600" dirty="0" smtClean="0">
              <a:cs typeface="0 Badr" pitchFamily="2" charset="-78"/>
            </a:endParaRPr>
          </a:p>
          <a:p>
            <a:r>
              <a:rPr lang="en-US" sz="3600" dirty="0" smtClean="0">
                <a:cs typeface="0 Badr" pitchFamily="2" charset="-78"/>
              </a:rPr>
              <a:t> </a:t>
            </a:r>
            <a:r>
              <a:rPr lang="fa-IR" sz="3600" dirty="0" smtClean="0">
                <a:cs typeface="0 Badr" pitchFamily="2" charset="-78"/>
              </a:rPr>
              <a:t>اتصال لوله‌ي انبساط : بر روي ديگ‌هاي فولادي آب گرم محلي ، براي اتصال لوله‌ي انبساط به ديگ ، پيش‌بيني مي‌شود </a:t>
            </a:r>
            <a:r>
              <a:rPr lang="en-US" sz="3600" dirty="0" smtClean="0">
                <a:cs typeface="0 Badr" pitchFamily="2" charset="-78"/>
              </a:rPr>
              <a:t>.</a:t>
            </a:r>
            <a:br>
              <a:rPr lang="en-US" sz="3600" dirty="0" smtClean="0">
                <a:cs typeface="0 Badr" pitchFamily="2" charset="-78"/>
              </a:rPr>
            </a:br>
            <a:endParaRPr lang="fa-IR" sz="3600" dirty="0">
              <a:cs typeface="0 Badr" pitchFamily="2" charset="-78"/>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5720" y="1285860"/>
            <a:ext cx="8686800" cy="4525963"/>
          </a:xfrm>
        </p:spPr>
        <p:txBody>
          <a:bodyPr>
            <a:normAutofit/>
          </a:bodyPr>
          <a:lstStyle/>
          <a:p>
            <a:r>
              <a:rPr lang="fa-IR" sz="3600" dirty="0" smtClean="0">
                <a:cs typeface="0 Badr" pitchFamily="2" charset="-78"/>
              </a:rPr>
              <a:t>شير اطمينان : با توجه به ظرفيت فشار كار ديگ علاوه بر اتصال لوله‌ي انبساط يك و يا دو عدد شير اطمينان حساس در مقابل فشار بر روي آن نصب مي گردد</a:t>
            </a:r>
            <a:r>
              <a:rPr lang="en-US" sz="3600" dirty="0" smtClean="0">
                <a:cs typeface="0 Badr" pitchFamily="2" charset="-78"/>
              </a:rPr>
              <a:t> . </a:t>
            </a:r>
          </a:p>
          <a:p>
            <a:r>
              <a:rPr lang="en-US" sz="3600" dirty="0" smtClean="0">
                <a:cs typeface="0 Badr" pitchFamily="2" charset="-78"/>
              </a:rPr>
              <a:t> </a:t>
            </a:r>
            <a:r>
              <a:rPr lang="fa-IR" sz="3600" dirty="0" smtClean="0">
                <a:cs typeface="0 Badr" pitchFamily="2" charset="-78"/>
              </a:rPr>
              <a:t>شير تخليه : در پايين‌ترين قسمت‌بدنه‌ي ديگ ، يك عدد شير براي تخليه‌ي آب داخل آن ، نصب مي گردد</a:t>
            </a:r>
            <a:endParaRPr lang="fa-IR" sz="3600" dirty="0">
              <a:cs typeface="0 Badr" pitchFamily="2" charset="-78"/>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5720" y="1285860"/>
            <a:ext cx="8686800" cy="4525963"/>
          </a:xfrm>
        </p:spPr>
        <p:txBody>
          <a:bodyPr>
            <a:normAutofit/>
          </a:bodyPr>
          <a:lstStyle/>
          <a:p>
            <a:r>
              <a:rPr lang="fa-IR" sz="4000" dirty="0" smtClean="0">
                <a:cs typeface="0 Badr" pitchFamily="2" charset="-78"/>
              </a:rPr>
              <a:t>دريچه‌ها : بر روي ديگ‌هاي فولادي ، دريچه‌ اي به صورت « من هول » (آدم رو ) در بالا و دريچه‌‌اي به صورت « هند هول » ( دست رو ) در دو طرف قسمت پايين ، بر روي بدنه‌ي ديگ پيش‌بيني مي‌شود ، اين دريچه‌ها به وسيله‌ي واشر هاي نسوز و درب‌هاي مخصوص بسته مي‌شوند </a:t>
            </a:r>
            <a:r>
              <a:rPr lang="en-US" sz="4000" dirty="0" smtClean="0">
                <a:cs typeface="0 Badr" pitchFamily="2" charset="-78"/>
              </a:rPr>
              <a:t>.</a:t>
            </a:r>
            <a:br>
              <a:rPr lang="en-US" sz="4000" dirty="0" smtClean="0">
                <a:cs typeface="0 Badr" pitchFamily="2" charset="-78"/>
              </a:rPr>
            </a:br>
            <a:endParaRPr lang="fa-IR" sz="4000" dirty="0">
              <a:cs typeface="0 Badr" pitchFamily="2" charset="-78"/>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5720" y="1214422"/>
            <a:ext cx="8686800" cy="4525963"/>
          </a:xfrm>
        </p:spPr>
        <p:txBody>
          <a:bodyPr>
            <a:normAutofit lnSpcReduction="10000"/>
          </a:bodyPr>
          <a:lstStyle/>
          <a:p>
            <a:r>
              <a:rPr lang="fa-IR" sz="3600" dirty="0" smtClean="0">
                <a:cs typeface="0 Badr" pitchFamily="2" charset="-78"/>
              </a:rPr>
              <a:t>محفظه‌هاي دود: در جلو و عقب ديگ‌هاي فولادي محفظه‌هاي وجود دارد كه گازهاي‌خروجي‌ازيك‌پاس را دريافت كرده،به داخل لوله‌هاي پاس‌بعدي هدايت مي‌كند</a:t>
            </a:r>
            <a:r>
              <a:rPr lang="en-US" sz="3600" dirty="0" smtClean="0">
                <a:cs typeface="0 Badr" pitchFamily="2" charset="-78"/>
              </a:rPr>
              <a:t>.</a:t>
            </a:r>
          </a:p>
          <a:p>
            <a:r>
              <a:rPr lang="en-US" sz="3600" dirty="0" smtClean="0">
                <a:cs typeface="0 Badr" pitchFamily="2" charset="-78"/>
              </a:rPr>
              <a:t> </a:t>
            </a:r>
            <a:r>
              <a:rPr lang="fa-IR" sz="3600" dirty="0" smtClean="0">
                <a:cs typeface="0 Badr" pitchFamily="2" charset="-78"/>
              </a:rPr>
              <a:t>درهاي جلو و عقب : بر روي محفطه‌هاي دود جلو و عقب ، درب هايي لولايي تعبيه شده‌اند كه به وسيله‌ي پيچ و مهره و قرار دادن نخ نسوز در زير آن ها ، بسته مي‌شوند و به هنگام تميز كردن داخل لوله‌ها و محفظه‌‌ي دود از آن ها استفاده مي‌شود</a:t>
            </a:r>
            <a:endParaRPr lang="fa-IR" sz="3600" dirty="0">
              <a:cs typeface="0 Badr" pitchFamily="2" charset="-78"/>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28604"/>
            <a:ext cx="8686800" cy="838200"/>
          </a:xfrm>
        </p:spPr>
        <p:txBody>
          <a:bodyPr>
            <a:noAutofit/>
          </a:bodyPr>
          <a:lstStyle/>
          <a:p>
            <a:pPr algn="ctr"/>
            <a:r>
              <a:rPr lang="fa-IR" sz="7200" b="1" dirty="0" smtClean="0">
                <a:cs typeface="0 Badr" pitchFamily="2" charset="-78"/>
              </a:rPr>
              <a:t>انواع دیگ ها</a:t>
            </a:r>
            <a:endParaRPr lang="fa-IR" sz="7200" b="1" dirty="0">
              <a:cs typeface="0 Badr" pitchFamily="2" charset="-78"/>
            </a:endParaRPr>
          </a:p>
        </p:txBody>
      </p:sp>
      <p:sp>
        <p:nvSpPr>
          <p:cNvPr id="3" name="Content Placeholder 2"/>
          <p:cNvSpPr>
            <a:spLocks noGrp="1"/>
          </p:cNvSpPr>
          <p:nvPr>
            <p:ph idx="1"/>
          </p:nvPr>
        </p:nvSpPr>
        <p:spPr>
          <a:xfrm>
            <a:off x="285720" y="1714488"/>
            <a:ext cx="8686800" cy="4525963"/>
          </a:xfrm>
        </p:spPr>
        <p:txBody>
          <a:bodyPr>
            <a:normAutofit/>
          </a:bodyPr>
          <a:lstStyle/>
          <a:p>
            <a:r>
              <a:rPr lang="fa-IR" sz="6000" dirty="0" smtClean="0">
                <a:cs typeface="0 Badr" pitchFamily="2" charset="-78"/>
              </a:rPr>
              <a:t>دیگهای چدنی</a:t>
            </a:r>
          </a:p>
          <a:p>
            <a:r>
              <a:rPr lang="fa-IR" sz="6000" dirty="0" smtClean="0">
                <a:cs typeface="0 Badr" pitchFamily="2" charset="-78"/>
              </a:rPr>
              <a:t>دیگهای فولادی</a:t>
            </a:r>
            <a:endParaRPr lang="fa-IR" sz="6000" dirty="0">
              <a:cs typeface="0 Badr" pitchFamily="2" charset="-78"/>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5720" y="1285860"/>
            <a:ext cx="8686800" cy="4525963"/>
          </a:xfrm>
        </p:spPr>
        <p:txBody>
          <a:bodyPr>
            <a:normAutofit/>
          </a:bodyPr>
          <a:lstStyle/>
          <a:p>
            <a:r>
              <a:rPr lang="fa-IR" sz="3600" dirty="0" smtClean="0">
                <a:cs typeface="0 Badr" pitchFamily="2" charset="-78"/>
              </a:rPr>
              <a:t>اتصال دودكش: بر روي ديگ‌هاي فولادي نيز مانند ساير ديگ‌ها جهت هدايت محصولات‌احتراق‌به‌خارج‌ ازساختمان‌محلي براي‌اتصال دودكش به آن پيش‌بيني مي‌گردد</a:t>
            </a:r>
            <a:r>
              <a:rPr lang="en-US" sz="3600" dirty="0" smtClean="0">
                <a:cs typeface="0 Badr" pitchFamily="2" charset="-78"/>
              </a:rPr>
              <a:t>.</a:t>
            </a:r>
          </a:p>
          <a:p>
            <a:r>
              <a:rPr lang="fa-IR" sz="3600" dirty="0" smtClean="0">
                <a:cs typeface="0 Badr" pitchFamily="2" charset="-78"/>
              </a:rPr>
              <a:t>اتصالات مربوط به نشان‌دهنده‌ها : بر روي ديگ‌هاي فولادي جاهايي براي نصب « ترمومتر » ،« ترموستان » و « فشار سنج » پيش بيني مي‌گردد</a:t>
            </a:r>
            <a:endParaRPr lang="fa-IR" sz="3600" dirty="0">
              <a:cs typeface="0 Badr" pitchFamily="2" charset="-78"/>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5720" y="1357298"/>
            <a:ext cx="8686800" cy="4525963"/>
          </a:xfrm>
        </p:spPr>
        <p:txBody>
          <a:bodyPr>
            <a:noAutofit/>
          </a:bodyPr>
          <a:lstStyle/>
          <a:p>
            <a:r>
              <a:rPr lang="fa-IR" sz="3600" dirty="0" smtClean="0">
                <a:cs typeface="0 Badr" pitchFamily="2" charset="-78"/>
              </a:rPr>
              <a:t>عايق : بدنه‌ي ديگ‌هاي فولادي به وسيله‌ي يك لايه عايق حرارتي ضخيم ، پوشيده مي‌شود </a:t>
            </a:r>
            <a:r>
              <a:rPr lang="en-US" sz="3600" dirty="0" smtClean="0">
                <a:cs typeface="0 Badr" pitchFamily="2" charset="-78"/>
              </a:rPr>
              <a:t>.</a:t>
            </a:r>
          </a:p>
          <a:p>
            <a:r>
              <a:rPr lang="en-US" sz="3600" dirty="0" smtClean="0">
                <a:cs typeface="0 Badr" pitchFamily="2" charset="-78"/>
              </a:rPr>
              <a:t> </a:t>
            </a:r>
            <a:r>
              <a:rPr lang="fa-IR" sz="3600" dirty="0" smtClean="0">
                <a:cs typeface="0 Badr" pitchFamily="2" charset="-78"/>
              </a:rPr>
              <a:t>پوشش( كاور ) : بر روي عايق بدنه ، پوششي از ورق آلومينيوم و يا ورق فولادي رنگ شده ، كشيده مي‌شود </a:t>
            </a:r>
            <a:r>
              <a:rPr lang="en-US" sz="3600" dirty="0" smtClean="0">
                <a:cs typeface="0 Badr" pitchFamily="2" charset="-78"/>
              </a:rPr>
              <a:t>.</a:t>
            </a:r>
          </a:p>
          <a:p>
            <a:r>
              <a:rPr lang="en-US" sz="3600" dirty="0" smtClean="0">
                <a:cs typeface="0 Badr" pitchFamily="2" charset="-78"/>
              </a:rPr>
              <a:t> </a:t>
            </a:r>
            <a:r>
              <a:rPr lang="fa-IR" sz="3600" dirty="0" smtClean="0">
                <a:cs typeface="0 Badr" pitchFamily="2" charset="-78"/>
              </a:rPr>
              <a:t>شاسي:اكثرديگ‌هاي فولادي دركارخانه‌ها بر روي پايه‌ويا شاسي نصب مي‌گردند، كه در اين صورت نيازي به فوندانسيون مخصوص جهت نصب آن‌ها نيست</a:t>
            </a:r>
            <a:r>
              <a:rPr lang="en-US" sz="3600" dirty="0" smtClean="0">
                <a:cs typeface="0 Badr" pitchFamily="2" charset="-78"/>
              </a:rPr>
              <a:t> . </a:t>
            </a:r>
            <a:br>
              <a:rPr lang="en-US" sz="3600" dirty="0" smtClean="0">
                <a:cs typeface="0 Badr" pitchFamily="2" charset="-78"/>
              </a:rPr>
            </a:br>
            <a:r>
              <a:rPr lang="en-US" sz="3600" dirty="0" smtClean="0">
                <a:cs typeface="0 Badr" pitchFamily="2" charset="-78"/>
              </a:rPr>
              <a:t/>
            </a:r>
            <a:br>
              <a:rPr lang="en-US" sz="3600" dirty="0" smtClean="0">
                <a:cs typeface="0 Badr" pitchFamily="2" charset="-78"/>
              </a:rPr>
            </a:br>
            <a:endParaRPr lang="fa-IR" sz="3600" dirty="0">
              <a:cs typeface="0 Badr" pitchFamily="2" charset="-78"/>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dig-foladi.png"/>
          <p:cNvPicPr>
            <a:picLocks noGrp="1" noChangeAspect="1"/>
          </p:cNvPicPr>
          <p:nvPr>
            <p:ph idx="1"/>
          </p:nvPr>
        </p:nvPicPr>
        <p:blipFill>
          <a:blip r:embed="rId2"/>
          <a:stretch>
            <a:fillRect/>
          </a:stretch>
        </p:blipFill>
        <p:spPr>
          <a:xfrm>
            <a:off x="1500166" y="571480"/>
            <a:ext cx="6357982" cy="5645888"/>
          </a:xfrm>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pkgsteamboilerasind.jpg"/>
          <p:cNvPicPr>
            <a:picLocks noGrp="1" noChangeAspect="1"/>
          </p:cNvPicPr>
          <p:nvPr>
            <p:ph idx="1"/>
          </p:nvPr>
        </p:nvPicPr>
        <p:blipFill>
          <a:blip r:embed="rId2"/>
          <a:stretch>
            <a:fillRect/>
          </a:stretch>
        </p:blipFill>
        <p:spPr>
          <a:xfrm>
            <a:off x="928662" y="857232"/>
            <a:ext cx="7500990" cy="5430755"/>
          </a:xfrm>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1193201960.jpg"/>
          <p:cNvPicPr>
            <a:picLocks noGrp="1" noChangeAspect="1"/>
          </p:cNvPicPr>
          <p:nvPr>
            <p:ph idx="1"/>
          </p:nvPr>
        </p:nvPicPr>
        <p:blipFill>
          <a:blip r:embed="rId2"/>
          <a:stretch>
            <a:fillRect/>
          </a:stretch>
        </p:blipFill>
        <p:spPr>
          <a:xfrm>
            <a:off x="1500166" y="500042"/>
            <a:ext cx="6000792" cy="5807218"/>
          </a:xfrm>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adverimg-52209.jpg"/>
          <p:cNvPicPr>
            <a:picLocks noGrp="1" noChangeAspect="1"/>
          </p:cNvPicPr>
          <p:nvPr>
            <p:ph idx="1"/>
          </p:nvPr>
        </p:nvPicPr>
        <p:blipFill>
          <a:blip r:embed="rId2"/>
          <a:stretch>
            <a:fillRect/>
          </a:stretch>
        </p:blipFill>
        <p:spPr>
          <a:xfrm>
            <a:off x="1428728" y="642918"/>
            <a:ext cx="6286544" cy="5657890"/>
          </a:xfrm>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Pass-Photo.png"/>
          <p:cNvPicPr>
            <a:picLocks noGrp="1" noChangeAspect="1"/>
          </p:cNvPicPr>
          <p:nvPr>
            <p:ph idx="1"/>
          </p:nvPr>
        </p:nvPicPr>
        <p:blipFill>
          <a:blip r:embed="rId2"/>
          <a:stretch>
            <a:fillRect/>
          </a:stretch>
        </p:blipFill>
        <p:spPr>
          <a:xfrm>
            <a:off x="2000232" y="285728"/>
            <a:ext cx="5072098" cy="5976316"/>
          </a:xfrm>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p-45260.jpg"/>
          <p:cNvPicPr>
            <a:picLocks noGrp="1" noChangeAspect="1"/>
          </p:cNvPicPr>
          <p:nvPr>
            <p:ph idx="1"/>
          </p:nvPr>
        </p:nvPicPr>
        <p:blipFill>
          <a:blip r:embed="rId2"/>
          <a:stretch>
            <a:fillRect/>
          </a:stretch>
        </p:blipFill>
        <p:spPr>
          <a:xfrm>
            <a:off x="1500166" y="428604"/>
            <a:ext cx="6143668" cy="6143668"/>
          </a:xfrm>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Untitled.png"/>
          <p:cNvPicPr>
            <a:picLocks noGrp="1" noChangeAspect="1"/>
          </p:cNvPicPr>
          <p:nvPr>
            <p:ph idx="1"/>
          </p:nvPr>
        </p:nvPicPr>
        <p:blipFill>
          <a:blip r:embed="rId2"/>
          <a:stretch>
            <a:fillRect/>
          </a:stretch>
        </p:blipFill>
        <p:spPr>
          <a:xfrm>
            <a:off x="1785918" y="571480"/>
            <a:ext cx="5715040" cy="5784523"/>
          </a:xfrm>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asasasdasd.jpg"/>
          <p:cNvPicPr>
            <a:picLocks noGrp="1" noChangeAspect="1"/>
          </p:cNvPicPr>
          <p:nvPr>
            <p:ph idx="1"/>
          </p:nvPr>
        </p:nvPicPr>
        <p:blipFill>
          <a:blip r:embed="rId2"/>
          <a:stretch>
            <a:fillRect/>
          </a:stretch>
        </p:blipFill>
        <p:spPr>
          <a:xfrm>
            <a:off x="928662" y="1500174"/>
            <a:ext cx="7436999" cy="4214842"/>
          </a:xfr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4282" y="214290"/>
            <a:ext cx="8686800" cy="838200"/>
          </a:xfrm>
        </p:spPr>
        <p:txBody>
          <a:bodyPr>
            <a:noAutofit/>
          </a:bodyPr>
          <a:lstStyle/>
          <a:p>
            <a:pPr algn="ctr"/>
            <a:r>
              <a:rPr lang="fa-IR" sz="6600" dirty="0" smtClean="0">
                <a:cs typeface="0 Badr" pitchFamily="2" charset="-78"/>
              </a:rPr>
              <a:t>دیگ چدنی</a:t>
            </a:r>
            <a:endParaRPr lang="fa-IR" sz="6600" dirty="0">
              <a:cs typeface="0 Badr" pitchFamily="2" charset="-78"/>
            </a:endParaRPr>
          </a:p>
        </p:txBody>
      </p:sp>
      <p:sp>
        <p:nvSpPr>
          <p:cNvPr id="3" name="Content Placeholder 2"/>
          <p:cNvSpPr>
            <a:spLocks noGrp="1"/>
          </p:cNvSpPr>
          <p:nvPr>
            <p:ph idx="1"/>
          </p:nvPr>
        </p:nvSpPr>
        <p:spPr/>
        <p:txBody>
          <a:bodyPr>
            <a:normAutofit/>
          </a:bodyPr>
          <a:lstStyle/>
          <a:p>
            <a:r>
              <a:rPr lang="fa-IR" sz="3600" dirty="0" smtClean="0">
                <a:cs typeface="0 Badr" pitchFamily="2" charset="-78"/>
              </a:rPr>
              <a:t>این نوع دیگ از پره های جدا از هم تشکیل شده که در محل نصب دیگ (موتورخانه)به وسیله بوشن یا مغزی پره ها به یکدیگر متصل می شوندو در جابه جایی این نوع دیگ ها به خاطر شکنندگی بالای پره ها باید دقت شود.این نوع دیگ ها به خاطر داشتن روپوش که در آن عایق حرارتی وجود دارد منحصر به فرد است.این نوع دیگ هادوام و عمر زیادی دارند</a:t>
            </a:r>
            <a:endParaRPr lang="fa-IR" sz="3600" dirty="0">
              <a:cs typeface="0 Badr" pitchFamily="2" charset="-78"/>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sasasas.jpg"/>
          <p:cNvPicPr>
            <a:picLocks noGrp="1" noChangeAspect="1"/>
          </p:cNvPicPr>
          <p:nvPr>
            <p:ph idx="1"/>
          </p:nvPr>
        </p:nvPicPr>
        <p:blipFill>
          <a:blip r:embed="rId2"/>
          <a:stretch>
            <a:fillRect/>
          </a:stretch>
        </p:blipFill>
        <p:spPr>
          <a:xfrm>
            <a:off x="785786" y="1500174"/>
            <a:ext cx="7573519" cy="4572032"/>
          </a:xfrm>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720" y="2571744"/>
            <a:ext cx="8686800" cy="838200"/>
          </a:xfrm>
        </p:spPr>
        <p:txBody>
          <a:bodyPr>
            <a:noAutofit/>
          </a:bodyPr>
          <a:lstStyle/>
          <a:p>
            <a:pPr algn="ctr"/>
            <a:r>
              <a:rPr lang="fa-IR" sz="8000" b="1" dirty="0" smtClean="0">
                <a:cs typeface="0 Badr" pitchFamily="2" charset="-78"/>
              </a:rPr>
              <a:t>شرکت های تولید کننده دیگ های آبگرم</a:t>
            </a:r>
            <a:endParaRPr lang="fa-IR" sz="8000" b="1" dirty="0">
              <a:cs typeface="0 Badr" pitchFamily="2" charset="-78"/>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5720" y="1000108"/>
            <a:ext cx="8686800" cy="4525963"/>
          </a:xfrm>
        </p:spPr>
        <p:txBody>
          <a:bodyPr>
            <a:noAutofit/>
          </a:bodyPr>
          <a:lstStyle/>
          <a:p>
            <a:r>
              <a:rPr lang="fa-IR" sz="2000" dirty="0" smtClean="0">
                <a:solidFill>
                  <a:schemeClr val="tx1">
                    <a:lumMod val="95000"/>
                    <a:lumOff val="5000"/>
                  </a:schemeClr>
                </a:solidFill>
                <a:cs typeface="0 Badr" pitchFamily="2" charset="-78"/>
              </a:rPr>
              <a:t>گروه صنعتی شوفاژکار</a:t>
            </a:r>
          </a:p>
          <a:p>
            <a:r>
              <a:rPr lang="fa-IR" sz="2000" dirty="0" smtClean="0">
                <a:solidFill>
                  <a:schemeClr val="tx1">
                    <a:lumMod val="95000"/>
                    <a:lumOff val="5000"/>
                  </a:schemeClr>
                </a:solidFill>
                <a:cs typeface="0 Badr" pitchFamily="2" charset="-78"/>
                <a:hlinkClick r:id="rId2"/>
              </a:rPr>
              <a:t>پاکمن</a:t>
            </a:r>
            <a:r>
              <a:rPr lang="fa-IR" sz="2000" dirty="0" smtClean="0">
                <a:solidFill>
                  <a:schemeClr val="tx1">
                    <a:lumMod val="95000"/>
                    <a:lumOff val="5000"/>
                  </a:schemeClr>
                </a:solidFill>
                <a:cs typeface="0 Badr" pitchFamily="2" charset="-78"/>
              </a:rPr>
              <a:t> </a:t>
            </a:r>
          </a:p>
          <a:p>
            <a:r>
              <a:rPr lang="fa-IR" sz="2000" dirty="0" smtClean="0">
                <a:solidFill>
                  <a:schemeClr val="tx1">
                    <a:lumMod val="95000"/>
                    <a:lumOff val="5000"/>
                  </a:schemeClr>
                </a:solidFill>
                <a:cs typeface="0 Badr" pitchFamily="2" charset="-78"/>
                <a:hlinkClick r:id="rId3"/>
              </a:rPr>
              <a:t>سوپر اکتیو </a:t>
            </a:r>
            <a:endParaRPr lang="fa-IR" sz="2000" dirty="0" smtClean="0">
              <a:solidFill>
                <a:schemeClr val="tx1">
                  <a:lumMod val="95000"/>
                  <a:lumOff val="5000"/>
                </a:schemeClr>
              </a:solidFill>
              <a:cs typeface="0 Badr" pitchFamily="2" charset="-78"/>
            </a:endParaRPr>
          </a:p>
          <a:p>
            <a:r>
              <a:rPr lang="fa-IR" sz="2000" dirty="0" smtClean="0">
                <a:solidFill>
                  <a:schemeClr val="tx1">
                    <a:lumMod val="95000"/>
                    <a:lumOff val="5000"/>
                  </a:schemeClr>
                </a:solidFill>
                <a:cs typeface="0 Badr" pitchFamily="2" charset="-78"/>
                <a:hlinkClick r:id="rId4"/>
              </a:rPr>
              <a:t>آب بند</a:t>
            </a:r>
            <a:endParaRPr lang="fa-IR" sz="2000" dirty="0" smtClean="0">
              <a:solidFill>
                <a:schemeClr val="tx1">
                  <a:lumMod val="95000"/>
                  <a:lumOff val="5000"/>
                </a:schemeClr>
              </a:solidFill>
              <a:cs typeface="0 Badr" pitchFamily="2" charset="-78"/>
            </a:endParaRPr>
          </a:p>
          <a:p>
            <a:r>
              <a:rPr lang="fa-IR" sz="2000" dirty="0" smtClean="0">
                <a:solidFill>
                  <a:schemeClr val="tx1">
                    <a:lumMod val="95000"/>
                    <a:lumOff val="5000"/>
                  </a:schemeClr>
                </a:solidFill>
                <a:cs typeface="0 Badr" pitchFamily="2" charset="-78"/>
                <a:hlinkClick r:id="rId5"/>
              </a:rPr>
              <a:t>آذر دماگسترسهند</a:t>
            </a:r>
            <a:endParaRPr lang="fa-IR" sz="2000" dirty="0" smtClean="0">
              <a:solidFill>
                <a:schemeClr val="tx1">
                  <a:lumMod val="95000"/>
                  <a:lumOff val="5000"/>
                </a:schemeClr>
              </a:solidFill>
              <a:cs typeface="0 Badr" pitchFamily="2" charset="-78"/>
            </a:endParaRPr>
          </a:p>
          <a:p>
            <a:r>
              <a:rPr lang="fa-IR" sz="2000" dirty="0" smtClean="0">
                <a:solidFill>
                  <a:schemeClr val="tx1">
                    <a:lumMod val="95000"/>
                    <a:lumOff val="5000"/>
                  </a:schemeClr>
                </a:solidFill>
                <a:cs typeface="0 Badr" pitchFamily="2" charset="-78"/>
                <a:hlinkClick r:id="rId6"/>
              </a:rPr>
              <a:t>تهران مبدل</a:t>
            </a:r>
            <a:r>
              <a:rPr lang="fa-IR" sz="2000" dirty="0" smtClean="0">
                <a:solidFill>
                  <a:schemeClr val="tx1">
                    <a:lumMod val="95000"/>
                    <a:lumOff val="5000"/>
                  </a:schemeClr>
                </a:solidFill>
                <a:cs typeface="0 Badr" pitchFamily="2" charset="-78"/>
              </a:rPr>
              <a:t> </a:t>
            </a:r>
          </a:p>
          <a:p>
            <a:r>
              <a:rPr lang="fa-IR" sz="2000" dirty="0" smtClean="0">
                <a:solidFill>
                  <a:schemeClr val="tx1">
                    <a:lumMod val="95000"/>
                    <a:lumOff val="5000"/>
                  </a:schemeClr>
                </a:solidFill>
                <a:cs typeface="0 Badr" pitchFamily="2" charset="-78"/>
                <a:hlinkClick r:id="rId7"/>
              </a:rPr>
              <a:t>سیالان صنعت البرز</a:t>
            </a:r>
            <a:endParaRPr lang="fa-IR" sz="2000" dirty="0" smtClean="0">
              <a:solidFill>
                <a:schemeClr val="tx1">
                  <a:lumMod val="95000"/>
                  <a:lumOff val="5000"/>
                </a:schemeClr>
              </a:solidFill>
              <a:cs typeface="0 Badr" pitchFamily="2" charset="-78"/>
            </a:endParaRPr>
          </a:p>
          <a:p>
            <a:r>
              <a:rPr lang="fa-IR" sz="2000" dirty="0" smtClean="0">
                <a:solidFill>
                  <a:schemeClr val="tx1">
                    <a:lumMod val="95000"/>
                    <a:lumOff val="5000"/>
                  </a:schemeClr>
                </a:solidFill>
                <a:cs typeface="0 Badr" pitchFamily="2" charset="-78"/>
                <a:hlinkClick r:id="rId8"/>
              </a:rPr>
              <a:t>ساحل صنعت آمل</a:t>
            </a:r>
            <a:r>
              <a:rPr lang="fa-IR" sz="2000" dirty="0" smtClean="0">
                <a:solidFill>
                  <a:schemeClr val="tx1">
                    <a:lumMod val="95000"/>
                    <a:lumOff val="5000"/>
                  </a:schemeClr>
                </a:solidFill>
                <a:cs typeface="0 Badr" pitchFamily="2" charset="-78"/>
              </a:rPr>
              <a:t>     </a:t>
            </a:r>
          </a:p>
          <a:p>
            <a:r>
              <a:rPr lang="fa-IR" sz="2000" dirty="0" smtClean="0">
                <a:solidFill>
                  <a:schemeClr val="tx1">
                    <a:lumMod val="95000"/>
                    <a:lumOff val="5000"/>
                  </a:schemeClr>
                </a:solidFill>
                <a:cs typeface="0 Badr" pitchFamily="2" charset="-78"/>
                <a:hlinkClick r:id="rId9"/>
              </a:rPr>
              <a:t>آروین بخار</a:t>
            </a:r>
            <a:r>
              <a:rPr lang="fa-IR" sz="2000" dirty="0" smtClean="0">
                <a:solidFill>
                  <a:schemeClr val="tx1">
                    <a:lumMod val="95000"/>
                    <a:lumOff val="5000"/>
                  </a:schemeClr>
                </a:solidFill>
                <a:cs typeface="0 Badr" pitchFamily="2" charset="-78"/>
              </a:rPr>
              <a:t>   </a:t>
            </a:r>
          </a:p>
          <a:p>
            <a:r>
              <a:rPr lang="fa-IR" sz="2000" dirty="0" smtClean="0">
                <a:solidFill>
                  <a:schemeClr val="tx1">
                    <a:lumMod val="95000"/>
                    <a:lumOff val="5000"/>
                  </a:schemeClr>
                </a:solidFill>
                <a:cs typeface="0 Badr" pitchFamily="2" charset="-78"/>
              </a:rPr>
              <a:t>ماشین سازی اراک </a:t>
            </a:r>
          </a:p>
          <a:p>
            <a:r>
              <a:rPr lang="fa-IR" sz="2000" dirty="0" smtClean="0">
                <a:solidFill>
                  <a:schemeClr val="tx1">
                    <a:lumMod val="95000"/>
                    <a:lumOff val="5000"/>
                  </a:schemeClr>
                </a:solidFill>
                <a:cs typeface="0 Badr" pitchFamily="2" charset="-78"/>
                <a:hlinkClick r:id="rId10"/>
              </a:rPr>
              <a:t>دیگ های آذرخش خراسان</a:t>
            </a:r>
            <a:endParaRPr lang="fa-IR" sz="2000" dirty="0" smtClean="0">
              <a:solidFill>
                <a:schemeClr val="tx1">
                  <a:lumMod val="95000"/>
                  <a:lumOff val="5000"/>
                </a:schemeClr>
              </a:solidFill>
              <a:cs typeface="0 Badr" pitchFamily="2" charset="-78"/>
            </a:endParaRPr>
          </a:p>
          <a:p>
            <a:r>
              <a:rPr lang="fa-IR" sz="2000" dirty="0" smtClean="0">
                <a:solidFill>
                  <a:schemeClr val="tx1">
                    <a:lumMod val="95000"/>
                    <a:lumOff val="5000"/>
                  </a:schemeClr>
                </a:solidFill>
                <a:cs typeface="0 Badr" pitchFamily="2" charset="-78"/>
                <a:hlinkClick r:id="rId11"/>
              </a:rPr>
              <a:t>تهویه دانان تهران</a:t>
            </a:r>
            <a:r>
              <a:rPr lang="fa-IR" sz="2000" dirty="0" smtClean="0">
                <a:solidFill>
                  <a:schemeClr val="tx1">
                    <a:lumMod val="95000"/>
                    <a:lumOff val="5000"/>
                  </a:schemeClr>
                </a:solidFill>
                <a:cs typeface="0 Badr" pitchFamily="2" charset="-78"/>
              </a:rPr>
              <a:t> </a:t>
            </a:r>
          </a:p>
          <a:p>
            <a:r>
              <a:rPr lang="fa-IR" sz="2000" dirty="0" smtClean="0">
                <a:solidFill>
                  <a:schemeClr val="tx1">
                    <a:lumMod val="95000"/>
                    <a:lumOff val="5000"/>
                  </a:schemeClr>
                </a:solidFill>
                <a:cs typeface="0 Badr" pitchFamily="2" charset="-78"/>
                <a:hlinkClick r:id="rId12"/>
              </a:rPr>
              <a:t>گروه صنعتی اسوه ایران</a:t>
            </a:r>
            <a:endParaRPr lang="fa-IR" sz="2000" dirty="0" smtClean="0">
              <a:solidFill>
                <a:schemeClr val="tx1">
                  <a:lumMod val="95000"/>
                  <a:lumOff val="5000"/>
                </a:schemeClr>
              </a:solidFill>
              <a:cs typeface="0 Badr" pitchFamily="2" charset="-78"/>
            </a:endParaRPr>
          </a:p>
          <a:p>
            <a:r>
              <a:rPr lang="fa-IR" sz="2000" dirty="0" smtClean="0">
                <a:solidFill>
                  <a:schemeClr val="tx1">
                    <a:lumMod val="95000"/>
                    <a:lumOff val="5000"/>
                  </a:schemeClr>
                </a:solidFill>
                <a:cs typeface="0 Badr" pitchFamily="2" charset="-78"/>
                <a:hlinkClick r:id="rId13"/>
              </a:rPr>
              <a:t>صنایع حرارتی مسعود</a:t>
            </a:r>
            <a:r>
              <a:rPr lang="fa-IR" sz="2000" dirty="0" smtClean="0">
                <a:solidFill>
                  <a:schemeClr val="tx1">
                    <a:lumMod val="95000"/>
                    <a:lumOff val="5000"/>
                  </a:schemeClr>
                </a:solidFill>
                <a:cs typeface="0 Badr" pitchFamily="2" charset="-78"/>
              </a:rPr>
              <a:t>  </a:t>
            </a:r>
          </a:p>
          <a:p>
            <a:endParaRPr lang="fa-IR" sz="2000" dirty="0">
              <a:solidFill>
                <a:schemeClr val="tx1">
                  <a:lumMod val="95000"/>
                  <a:lumOff val="5000"/>
                </a:schemeClr>
              </a:solidFill>
              <a:cs typeface="0 Badr" pitchFamily="2" charset="-78"/>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14290"/>
            <a:ext cx="8686800" cy="838200"/>
          </a:xfrm>
        </p:spPr>
        <p:txBody>
          <a:bodyPr>
            <a:normAutofit/>
          </a:bodyPr>
          <a:lstStyle/>
          <a:p>
            <a:pPr algn="ctr"/>
            <a:r>
              <a:rPr lang="fa-IR" sz="4400" dirty="0" smtClean="0">
                <a:cs typeface="0 Badr" pitchFamily="2" charset="-78"/>
              </a:rPr>
              <a:t>دیگ فولادی</a:t>
            </a:r>
            <a:endParaRPr lang="fa-IR" sz="4400" dirty="0">
              <a:cs typeface="0 Badr" pitchFamily="2" charset="-78"/>
            </a:endParaRPr>
          </a:p>
        </p:txBody>
      </p:sp>
      <p:sp>
        <p:nvSpPr>
          <p:cNvPr id="3" name="Content Placeholder 2"/>
          <p:cNvSpPr>
            <a:spLocks noGrp="1"/>
          </p:cNvSpPr>
          <p:nvPr>
            <p:ph idx="1"/>
          </p:nvPr>
        </p:nvSpPr>
        <p:spPr/>
        <p:txBody>
          <a:bodyPr>
            <a:noAutofit/>
          </a:bodyPr>
          <a:lstStyle/>
          <a:p>
            <a:r>
              <a:rPr lang="fa-IR" sz="3600" dirty="0" smtClean="0">
                <a:cs typeface="0 Badr" pitchFamily="2" charset="-78"/>
              </a:rPr>
              <a:t>دوام این نوع دیگ ها کمتر از چدنی است.و خطر زنگ زدگی و خوردگی آبه علت ترکیب با اکسیژن در حرارتهای زیاد وجود دارد.بیشتر در سیستم های حرارت مرکزی با آب داغ یا بخار فشار قوی کاربرد داردو در دو مدل ساخته می شود:</a:t>
            </a:r>
          </a:p>
          <a:p>
            <a:r>
              <a:rPr lang="fa-IR" sz="3600" dirty="0" smtClean="0">
                <a:cs typeface="0 Badr" pitchFamily="2" charset="-78"/>
              </a:rPr>
              <a:t>1)دیگ فولادی با لوله های آتشین</a:t>
            </a:r>
          </a:p>
          <a:p>
            <a:r>
              <a:rPr lang="fa-IR" sz="3600" dirty="0" smtClean="0">
                <a:cs typeface="0 Badr" pitchFamily="2" charset="-78"/>
              </a:rPr>
              <a:t>2)دیگ فولادی با لوله های آب</a:t>
            </a:r>
            <a:endParaRPr lang="fa-IR" sz="3600" dirty="0">
              <a:cs typeface="0 Badr" pitchFamily="2" charset="-78"/>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85786" y="2714620"/>
            <a:ext cx="8686800" cy="838200"/>
          </a:xfrm>
        </p:spPr>
        <p:txBody>
          <a:bodyPr>
            <a:noAutofit/>
          </a:bodyPr>
          <a:lstStyle/>
          <a:p>
            <a:r>
              <a:rPr lang="fa-IR" sz="11500" b="1" dirty="0" smtClean="0">
                <a:cs typeface="0 Badr" pitchFamily="2" charset="-78"/>
              </a:rPr>
              <a:t>علل صدمه دیدن دیگ های چدنی</a:t>
            </a:r>
            <a:endParaRPr lang="fa-IR" sz="11500" dirty="0">
              <a:cs typeface="0 Badr" pitchFamily="2" charset="-78"/>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5720" y="1285860"/>
            <a:ext cx="8686800" cy="4525963"/>
          </a:xfrm>
        </p:spPr>
        <p:txBody>
          <a:bodyPr>
            <a:normAutofit fontScale="92500" lnSpcReduction="20000"/>
          </a:bodyPr>
          <a:lstStyle/>
          <a:p>
            <a:pPr lvl="0"/>
            <a:r>
              <a:rPr lang="fa-IR" dirty="0" smtClean="0">
                <a:cs typeface="0 Badr" pitchFamily="2" charset="-78"/>
              </a:rPr>
              <a:t>عدم رعایت شاسی گذاری صحیح زیر پایه های دیگ</a:t>
            </a:r>
            <a:endParaRPr lang="en-US" dirty="0" smtClean="0">
              <a:cs typeface="0 Badr" pitchFamily="2" charset="-78"/>
            </a:endParaRPr>
          </a:p>
          <a:p>
            <a:pPr lvl="0"/>
            <a:r>
              <a:rPr lang="fa-IR" dirty="0" smtClean="0">
                <a:cs typeface="0 Badr" pitchFamily="2" charset="-78"/>
              </a:rPr>
              <a:t>نصب مشعل بیشتر از ظرفیت دیگ</a:t>
            </a:r>
            <a:endParaRPr lang="en-US" dirty="0" smtClean="0">
              <a:cs typeface="0 Badr" pitchFamily="2" charset="-78"/>
            </a:endParaRPr>
          </a:p>
          <a:p>
            <a:pPr lvl="0"/>
            <a:r>
              <a:rPr lang="fa-IR" dirty="0" smtClean="0">
                <a:cs typeface="0 Badr" pitchFamily="2" charset="-78"/>
              </a:rPr>
              <a:t>طول شعله بیشتر از </a:t>
            </a:r>
            <a:r>
              <a:rPr lang="fa-IR" dirty="0" smtClean="0">
                <a:cs typeface="0 Badr" pitchFamily="2" charset="-78"/>
              </a:rPr>
              <a:t>3/4طول </a:t>
            </a:r>
            <a:r>
              <a:rPr lang="fa-IR" dirty="0" smtClean="0">
                <a:cs typeface="0 Badr" pitchFamily="2" charset="-78"/>
              </a:rPr>
              <a:t>دیگ باشد</a:t>
            </a:r>
            <a:endParaRPr lang="en-US" dirty="0" smtClean="0">
              <a:cs typeface="0 Badr" pitchFamily="2" charset="-78"/>
            </a:endParaRPr>
          </a:p>
          <a:p>
            <a:pPr lvl="0"/>
            <a:r>
              <a:rPr lang="fa-IR" dirty="0" smtClean="0">
                <a:cs typeface="0 Badr" pitchFamily="2" charset="-78"/>
              </a:rPr>
              <a:t>پرتاب پره ها در هنگام حمل ونقل</a:t>
            </a:r>
            <a:endParaRPr lang="en-US" dirty="0" smtClean="0">
              <a:cs typeface="0 Badr" pitchFamily="2" charset="-78"/>
            </a:endParaRPr>
          </a:p>
          <a:p>
            <a:pPr lvl="0"/>
            <a:r>
              <a:rPr lang="fa-IR" dirty="0" smtClean="0">
                <a:cs typeface="0 Badr" pitchFamily="2" charset="-78"/>
              </a:rPr>
              <a:t>عدم آب بندی بوشها ونشتی دیگ و کارکرد دیگ بدون آب</a:t>
            </a:r>
            <a:endParaRPr lang="en-US" dirty="0" smtClean="0">
              <a:cs typeface="0 Badr" pitchFamily="2" charset="-78"/>
            </a:endParaRPr>
          </a:p>
          <a:p>
            <a:pPr lvl="0"/>
            <a:r>
              <a:rPr lang="fa-IR" dirty="0" smtClean="0">
                <a:cs typeface="0 Badr" pitchFamily="2" charset="-78"/>
              </a:rPr>
              <a:t>استفاده از آب با سختی بالا ومسدود شدن کانالهای دیگ از رسوبات آب</a:t>
            </a:r>
            <a:endParaRPr lang="en-US" dirty="0" smtClean="0">
              <a:cs typeface="0 Badr" pitchFamily="2" charset="-78"/>
            </a:endParaRPr>
          </a:p>
          <a:p>
            <a:pPr lvl="0"/>
            <a:r>
              <a:rPr lang="fa-IR" dirty="0" smtClean="0">
                <a:cs typeface="0 Badr" pitchFamily="2" charset="-78"/>
              </a:rPr>
              <a:t>ورود ناگهانی آب سرد به دیگ داغ و تانک انبساط بسته</a:t>
            </a:r>
            <a:endParaRPr lang="en-US" dirty="0" smtClean="0">
              <a:cs typeface="0 Badr" pitchFamily="2" charset="-78"/>
            </a:endParaRPr>
          </a:p>
          <a:p>
            <a:pPr lvl="0"/>
            <a:r>
              <a:rPr lang="fa-IR" dirty="0" smtClean="0">
                <a:cs typeface="0 Badr" pitchFamily="2" charset="-78"/>
              </a:rPr>
              <a:t>عدم بک واش منظم دستگاه سختی گیر ویا خراب بودن سختی گیر مغناطیسی</a:t>
            </a:r>
            <a:endParaRPr lang="en-US" dirty="0" smtClean="0">
              <a:cs typeface="0 Badr" pitchFamily="2" charset="-78"/>
            </a:endParaRPr>
          </a:p>
          <a:p>
            <a:r>
              <a:rPr lang="fa-IR" dirty="0" smtClean="0">
                <a:cs typeface="0 Badr" pitchFamily="2" charset="-78"/>
              </a:rPr>
              <a:t>خراب بودن ترموستات و کارکرد مداوم مشعل</a:t>
            </a:r>
            <a:endParaRPr lang="fa-IR" dirty="0">
              <a:cs typeface="0 Badr" pitchFamily="2" charset="-78"/>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720" y="214290"/>
            <a:ext cx="8686800" cy="838200"/>
          </a:xfrm>
        </p:spPr>
        <p:txBody>
          <a:bodyPr>
            <a:noAutofit/>
          </a:bodyPr>
          <a:lstStyle/>
          <a:p>
            <a:pPr algn="ctr"/>
            <a:r>
              <a:rPr lang="fa-IR" sz="6000" dirty="0" smtClean="0">
                <a:cs typeface="0 Badr" pitchFamily="2" charset="-78"/>
              </a:rPr>
              <a:t>مزایای دیگهای چدنی</a:t>
            </a:r>
            <a:endParaRPr lang="fa-IR" sz="6000" dirty="0">
              <a:cs typeface="0 Badr" pitchFamily="2" charset="-78"/>
            </a:endParaRPr>
          </a:p>
        </p:txBody>
      </p:sp>
      <p:sp>
        <p:nvSpPr>
          <p:cNvPr id="3" name="Content Placeholder 2"/>
          <p:cNvSpPr>
            <a:spLocks noGrp="1"/>
          </p:cNvSpPr>
          <p:nvPr>
            <p:ph idx="1"/>
          </p:nvPr>
        </p:nvSpPr>
        <p:spPr>
          <a:xfrm>
            <a:off x="285720" y="1285860"/>
            <a:ext cx="8686800" cy="4525963"/>
          </a:xfrm>
        </p:spPr>
        <p:txBody>
          <a:bodyPr>
            <a:normAutofit/>
          </a:bodyPr>
          <a:lstStyle/>
          <a:p>
            <a:r>
              <a:rPr lang="fa-IR" sz="3600" dirty="0" smtClean="0">
                <a:cs typeface="0 Badr" pitchFamily="2" charset="-78"/>
              </a:rPr>
              <a:t>به علت داشتن مقاومت خوب در برابر زنگ‌زدگي عمر آن‌ها زياد است</a:t>
            </a:r>
          </a:p>
          <a:p>
            <a:r>
              <a:rPr lang="en-US" sz="3600" dirty="0" smtClean="0">
                <a:cs typeface="0 Badr" pitchFamily="2" charset="-78"/>
              </a:rPr>
              <a:t> </a:t>
            </a:r>
            <a:r>
              <a:rPr lang="fa-IR" sz="3600" dirty="0" smtClean="0">
                <a:cs typeface="0 Badr" pitchFamily="2" charset="-78"/>
              </a:rPr>
              <a:t>به دليل پره‌اي بودن ، حمل و نقل آن‌ها آسان است </a:t>
            </a:r>
            <a:endParaRPr lang="en-US" sz="3600" dirty="0" smtClean="0">
              <a:cs typeface="0 Badr" pitchFamily="2" charset="-78"/>
            </a:endParaRPr>
          </a:p>
          <a:p>
            <a:r>
              <a:rPr lang="en-US" sz="3600" dirty="0" smtClean="0">
                <a:cs typeface="0 Badr" pitchFamily="2" charset="-78"/>
              </a:rPr>
              <a:t> </a:t>
            </a:r>
            <a:r>
              <a:rPr lang="fa-IR" sz="3600" dirty="0" smtClean="0">
                <a:cs typeface="0 Badr" pitchFamily="2" charset="-78"/>
              </a:rPr>
              <a:t>به علت پر‌ه‌اي بودن ، در صورت نياز مي‌توان با اضافه كردن تعدادي پره ، قدرت حرارتي آن‌ها را افزايش داد </a:t>
            </a:r>
            <a:endParaRPr lang="en-US" sz="3600" dirty="0" smtClean="0">
              <a:cs typeface="0 Badr" pitchFamily="2" charset="-78"/>
            </a:endParaRPr>
          </a:p>
          <a:p>
            <a:r>
              <a:rPr lang="en-US" sz="3600" dirty="0" smtClean="0">
                <a:cs typeface="0 Badr" pitchFamily="2" charset="-78"/>
              </a:rPr>
              <a:t> </a:t>
            </a:r>
            <a:r>
              <a:rPr lang="fa-IR" sz="3600" dirty="0" smtClean="0">
                <a:cs typeface="0 Badr" pitchFamily="2" charset="-78"/>
              </a:rPr>
              <a:t>در صورت شكستن پره‌ها ، مي توان آن‌ها را با پره‌ي نو تعويض كرد و احتياجي به تعويض تمامي ديگ نيست</a:t>
            </a:r>
            <a:r>
              <a:rPr lang="en-US" sz="3600" dirty="0" smtClean="0">
                <a:cs typeface="0 Badr" pitchFamily="2" charset="-78"/>
              </a:rPr>
              <a:t>.</a:t>
            </a:r>
          </a:p>
          <a:p>
            <a:endParaRPr lang="fa-IR" sz="3600" dirty="0">
              <a:cs typeface="0 Badr" pitchFamily="2" charset="-78"/>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186</TotalTime>
  <Words>1372</Words>
  <Application>Microsoft Office PowerPoint</Application>
  <PresentationFormat>On-screen Show (4:3)</PresentationFormat>
  <Paragraphs>77</Paragraphs>
  <Slides>52</Slides>
  <Notes>0</Notes>
  <HiddenSlides>0</HiddenSlides>
  <MMClips>0</MMClips>
  <ScaleCrop>false</ScaleCrop>
  <HeadingPairs>
    <vt:vector size="4" baseType="variant">
      <vt:variant>
        <vt:lpstr>Theme</vt:lpstr>
      </vt:variant>
      <vt:variant>
        <vt:i4>1</vt:i4>
      </vt:variant>
      <vt:variant>
        <vt:lpstr>Slide Titles</vt:lpstr>
      </vt:variant>
      <vt:variant>
        <vt:i4>52</vt:i4>
      </vt:variant>
    </vt:vector>
  </HeadingPairs>
  <TitlesOfParts>
    <vt:vector size="53" baseType="lpstr">
      <vt:lpstr>Trek</vt:lpstr>
      <vt:lpstr>وسایل مولد حرارت</vt:lpstr>
      <vt:lpstr>دیگ  آبگرم</vt:lpstr>
      <vt:lpstr>Slide 3</vt:lpstr>
      <vt:lpstr>انواع دیگ ها</vt:lpstr>
      <vt:lpstr>دیگ چدنی</vt:lpstr>
      <vt:lpstr>دیگ فولادی</vt:lpstr>
      <vt:lpstr>علل صدمه دیدن دیگ های چدنی</vt:lpstr>
      <vt:lpstr>Slide 8</vt:lpstr>
      <vt:lpstr>مزایای دیگهای چدنی</vt:lpstr>
      <vt:lpstr>موارد مهم هنگام مونتاژ دیگ های چدنی</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دیگ  فولادی</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lpstr>Slide 47</vt:lpstr>
      <vt:lpstr>Slide 48</vt:lpstr>
      <vt:lpstr>Slide 49</vt:lpstr>
      <vt:lpstr>Slide 50</vt:lpstr>
      <vt:lpstr>شرکت های تولید کننده دیگ های آبگرم</vt:lpstr>
      <vt:lpstr>Slide 52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وسایل مولد حرارت</dc:title>
  <dc:creator>Amir</dc:creator>
  <cp:lastModifiedBy>Amir</cp:lastModifiedBy>
  <cp:revision>53</cp:revision>
  <dcterms:created xsi:type="dcterms:W3CDTF">2012-10-29T10:21:42Z</dcterms:created>
  <dcterms:modified xsi:type="dcterms:W3CDTF">2012-11-04T16:58:24Z</dcterms:modified>
</cp:coreProperties>
</file>