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76" r:id="rId3"/>
    <p:sldId id="258" r:id="rId4"/>
    <p:sldId id="259" r:id="rId5"/>
    <p:sldId id="260" r:id="rId6"/>
    <p:sldId id="270" r:id="rId7"/>
    <p:sldId id="261" r:id="rId8"/>
    <p:sldId id="262" r:id="rId9"/>
    <p:sldId id="265" r:id="rId10"/>
    <p:sldId id="264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A4C1C2-E065-4EFB-B768-E99EE3C63ACA}" type="datetimeFigureOut">
              <a:rPr lang="en-US" smtClean="0"/>
              <a:t>1/14/2008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603477-E0F5-411C-8F6B-2F565566218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D8110-BF60-4386-AB2D-952EAA8FB013}" type="datetimeFigureOut">
              <a:rPr lang="en-US" smtClean="0"/>
              <a:t>1/14/2008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5466-0E5D-4C3F-9452-E4680D8EEA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D8110-BF60-4386-AB2D-952EAA8FB013}" type="datetimeFigureOut">
              <a:rPr lang="en-US" smtClean="0"/>
              <a:t>1/14/2008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5466-0E5D-4C3F-9452-E4680D8EEA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D8110-BF60-4386-AB2D-952EAA8FB013}" type="datetimeFigureOut">
              <a:rPr lang="en-US" smtClean="0"/>
              <a:t>1/14/2008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5466-0E5D-4C3F-9452-E4680D8EEA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D8110-BF60-4386-AB2D-952EAA8FB013}" type="datetimeFigureOut">
              <a:rPr lang="en-US" smtClean="0"/>
              <a:t>1/14/2008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5466-0E5D-4C3F-9452-E4680D8EEA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D8110-BF60-4386-AB2D-952EAA8FB013}" type="datetimeFigureOut">
              <a:rPr lang="en-US" smtClean="0"/>
              <a:t>1/14/2008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5466-0E5D-4C3F-9452-E4680D8EEA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D8110-BF60-4386-AB2D-952EAA8FB013}" type="datetimeFigureOut">
              <a:rPr lang="en-US" smtClean="0"/>
              <a:t>1/14/2008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5466-0E5D-4C3F-9452-E4680D8EEA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D8110-BF60-4386-AB2D-952EAA8FB013}" type="datetimeFigureOut">
              <a:rPr lang="en-US" smtClean="0"/>
              <a:t>1/14/2008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5466-0E5D-4C3F-9452-E4680D8EEA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D8110-BF60-4386-AB2D-952EAA8FB013}" type="datetimeFigureOut">
              <a:rPr lang="en-US" smtClean="0"/>
              <a:t>1/14/2008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5466-0E5D-4C3F-9452-E4680D8EEA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D8110-BF60-4386-AB2D-952EAA8FB013}" type="datetimeFigureOut">
              <a:rPr lang="en-US" smtClean="0"/>
              <a:t>1/14/2008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5466-0E5D-4C3F-9452-E4680D8EEA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D8110-BF60-4386-AB2D-952EAA8FB013}" type="datetimeFigureOut">
              <a:rPr lang="en-US" smtClean="0"/>
              <a:t>1/14/2008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5466-0E5D-4C3F-9452-E4680D8EEA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D8110-BF60-4386-AB2D-952EAA8FB013}" type="datetimeFigureOut">
              <a:rPr lang="en-US" smtClean="0"/>
              <a:t>1/14/2008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5466-0E5D-4C3F-9452-E4680D8EEA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D8110-BF60-4386-AB2D-952EAA8FB013}" type="datetimeFigureOut">
              <a:rPr lang="en-US" smtClean="0"/>
              <a:t>1/14/2008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C5466-0E5D-4C3F-9452-E4680D8EEA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R.Lajevardi@IAUKashan.Ac.Ir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R.Lajevardi@IAUKashan.Ac.Ir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R.Lajevardi@IAUKashan.Ac.Ir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R.Lajevardi@IAUKashan.Ac.Ir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R.Lajevardi@IAUKashan.Ac.Ir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R.Lajevardi@IAUKashan.Ac.Ir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R.Lajevardi@IAUKashan.Ac.Ir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R.Lajevardi@IAUKashan.Ac.Ir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R.Lajevardi@IAUKashan.Ac.Ir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R.Lajevardi@IAUKashan.Ac.Ir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ndardsglossary.com/isob.htm" TargetMode="External"/><Relationship Id="rId2" Type="http://schemas.openxmlformats.org/officeDocument/2006/relationships/hyperlink" Target="http://www.standardsglossary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R.Lajevardi@IAUKashan.Ac.Ir" TargetMode="Externa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R.Lajevardi@IAUKashan.Ac.Ir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R.Lajevardi@IAUKashan.Ac.Ir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R.Lajevardi@IAUKashan.Ac.Ir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R.Lajevardi@IAUKashan.Ac.Ir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R.Lajevardi@IAUKashan.Ac.Ir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R.Lajevardi@IAUKashan.Ac.Ir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R.Lajevardi@IAUKashan.Ac.Ir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R.Lajevardi@IAUKashan.Ac.Ir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بسم الله الرحمن الرحيم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>
              <a:buNone/>
            </a:pPr>
            <a:r>
              <a:rPr lang="fa-IR" sz="6600" b="1" dirty="0" smtClean="0">
                <a:cs typeface="B Lotus" pitchFamily="2" charset="-78"/>
              </a:rPr>
              <a:t>مدیریت کیفیت و </a:t>
            </a:r>
            <a:r>
              <a:rPr lang="fa-IR" sz="6600" b="1" dirty="0" smtClean="0">
                <a:cs typeface="B Lotus" pitchFamily="2" charset="-78"/>
              </a:rPr>
              <a:t>عملیات</a:t>
            </a:r>
            <a:endParaRPr lang="en-US" sz="6600" b="1" dirty="0" smtClean="0">
              <a:cs typeface="B Lotus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14612" y="6421461"/>
            <a:ext cx="4214842" cy="365125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sz="2000" b="1" dirty="0" smtClean="0">
                <a:hlinkClick r:id="rId2"/>
              </a:rPr>
              <a:t>R.Lajevardi@IAUKashan.Ac.Ir</a:t>
            </a:r>
            <a:endParaRPr lang="en-US" sz="2000" b="1" dirty="0"/>
          </a:p>
        </p:txBody>
      </p:sp>
      <p:pic>
        <p:nvPicPr>
          <p:cNvPr id="6" name="Picture 5" descr="totalquality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43174" y="2571744"/>
            <a:ext cx="3714776" cy="37147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/>
          </a:bodyPr>
          <a:lstStyle/>
          <a:p>
            <a:r>
              <a:rPr lang="en-US" b="1" dirty="0"/>
              <a:t>Popular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ISO 9000 - Quality management </a:t>
            </a:r>
            <a:endParaRPr lang="en-US" dirty="0"/>
          </a:p>
          <a:p>
            <a:pPr>
              <a:buNone/>
            </a:pPr>
            <a:r>
              <a:rPr lang="en-US" dirty="0" smtClean="0"/>
              <a:t>	Make </a:t>
            </a:r>
            <a:r>
              <a:rPr lang="en-US" dirty="0"/>
              <a:t>sure your products and services meet customers' needs with this family of standards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  <a:p>
            <a:pPr marL="514350" indent="-514350">
              <a:buNone/>
            </a:pPr>
            <a:r>
              <a:rPr lang="en-US" b="1" dirty="0" smtClean="0"/>
              <a:t>2. ISO </a:t>
            </a:r>
            <a:r>
              <a:rPr lang="en-US" b="1" dirty="0"/>
              <a:t>14000 - Environmental management </a:t>
            </a:r>
            <a:endParaRPr lang="en-US" dirty="0"/>
          </a:p>
          <a:p>
            <a:pPr>
              <a:buNone/>
            </a:pPr>
            <a:r>
              <a:rPr lang="en-US" dirty="0" smtClean="0"/>
              <a:t>	Improve </a:t>
            </a:r>
            <a:r>
              <a:rPr lang="en-US" dirty="0"/>
              <a:t>your environmental performance with this family of standards.</a:t>
            </a:r>
            <a:endParaRPr lang="en-US" b="1" dirty="0">
              <a:cs typeface="B Lotus" pitchFamily="2" charset="-78"/>
            </a:endParaRPr>
          </a:p>
        </p:txBody>
      </p:sp>
      <p:pic>
        <p:nvPicPr>
          <p:cNvPr id="4" name="Picture 3" descr="totalquality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142976" cy="114297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786050" y="6396335"/>
            <a:ext cx="34753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r>
              <a:rPr lang="en-US" b="1" dirty="0" smtClean="0">
                <a:hlinkClick r:id="rId3"/>
              </a:rPr>
              <a:t>R.Lajevardi@IAUKashan.Ac.Ir</a:t>
            </a:r>
            <a:r>
              <a:rPr lang="en-US" b="1" dirty="0" smtClean="0"/>
              <a:t>     </a:t>
            </a:r>
            <a:fld id="{ADE5C1E5-ED9C-48F0-802F-E9817581A702}" type="slidenum">
              <a:rPr lang="en-US" sz="2400" b="1" smtClean="0"/>
              <a:pPr/>
              <a:t>10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/>
          </a:bodyPr>
          <a:lstStyle/>
          <a:p>
            <a:r>
              <a:rPr lang="en-US" b="1" dirty="0"/>
              <a:t>Popular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3. ISO </a:t>
            </a:r>
            <a:r>
              <a:rPr lang="en-US" b="1" dirty="0"/>
              <a:t>22000 - Food safety management </a:t>
            </a:r>
            <a:endParaRPr lang="en-US" dirty="0"/>
          </a:p>
          <a:p>
            <a:pPr>
              <a:buNone/>
            </a:pPr>
            <a:r>
              <a:rPr lang="en-US" dirty="0" smtClean="0"/>
              <a:t>	Inspire </a:t>
            </a:r>
            <a:r>
              <a:rPr lang="en-US" dirty="0"/>
              <a:t>confidence in your food products with this family of standards.</a:t>
            </a:r>
          </a:p>
          <a:p>
            <a:endParaRPr lang="en-US" b="1" dirty="0" smtClean="0"/>
          </a:p>
          <a:p>
            <a:pPr>
              <a:buNone/>
            </a:pPr>
            <a:r>
              <a:rPr lang="en-US" b="1" dirty="0" smtClean="0"/>
              <a:t>4. ISO </a:t>
            </a:r>
            <a:r>
              <a:rPr lang="en-US" b="1" dirty="0"/>
              <a:t>50001 - Energy management </a:t>
            </a:r>
            <a:endParaRPr lang="en-US" dirty="0"/>
          </a:p>
          <a:p>
            <a:pPr>
              <a:buNone/>
            </a:pPr>
            <a:r>
              <a:rPr lang="en-US" dirty="0" smtClean="0"/>
              <a:t>	Make </a:t>
            </a:r>
            <a:r>
              <a:rPr lang="en-US" dirty="0"/>
              <a:t>energy savings and help make your organization more efficient with this standard.</a:t>
            </a:r>
            <a:endParaRPr lang="en-US" b="1" dirty="0">
              <a:cs typeface="B Lotus" pitchFamily="2" charset="-78"/>
            </a:endParaRPr>
          </a:p>
        </p:txBody>
      </p:sp>
      <p:pic>
        <p:nvPicPr>
          <p:cNvPr id="4" name="Picture 3" descr="totalquality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142976" cy="114297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786050" y="6396335"/>
            <a:ext cx="34753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r>
              <a:rPr lang="en-US" b="1" dirty="0" smtClean="0">
                <a:hlinkClick r:id="rId3"/>
              </a:rPr>
              <a:t>R.Lajevardi@IAUKashan.Ac.Ir</a:t>
            </a:r>
            <a:r>
              <a:rPr lang="en-US" b="1" dirty="0" smtClean="0"/>
              <a:t>     </a:t>
            </a:r>
            <a:fld id="{ADE5C1E5-ED9C-48F0-802F-E9817581A702}" type="slidenum">
              <a:rPr lang="en-US" sz="2400" b="1" smtClean="0"/>
              <a:pPr/>
              <a:t>11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/>
          </a:bodyPr>
          <a:lstStyle/>
          <a:p>
            <a:r>
              <a:rPr lang="en-US" b="1" dirty="0"/>
              <a:t>Popular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5. ISO </a:t>
            </a:r>
            <a:r>
              <a:rPr lang="en-US" b="1" dirty="0"/>
              <a:t>31000 - Risk management </a:t>
            </a:r>
            <a:endParaRPr lang="en-US" dirty="0"/>
          </a:p>
          <a:p>
            <a:pPr>
              <a:buNone/>
            </a:pPr>
            <a:r>
              <a:rPr lang="en-US" dirty="0" smtClean="0"/>
              <a:t>	Manage </a:t>
            </a:r>
            <a:r>
              <a:rPr lang="en-US" dirty="0"/>
              <a:t>risks that could be negative for your company’s performance with this standard</a:t>
            </a:r>
            <a:r>
              <a:rPr lang="en-US" dirty="0" smtClean="0"/>
              <a:t>.</a:t>
            </a:r>
          </a:p>
          <a:p>
            <a:endParaRPr lang="en-US" b="1" dirty="0" smtClean="0"/>
          </a:p>
          <a:p>
            <a:pPr>
              <a:buNone/>
            </a:pPr>
            <a:r>
              <a:rPr lang="en-US" b="1" dirty="0" smtClean="0"/>
              <a:t>6. ISO </a:t>
            </a:r>
            <a:r>
              <a:rPr lang="en-US" b="1" dirty="0"/>
              <a:t>27001 - Information security </a:t>
            </a:r>
            <a:endParaRPr lang="en-US" dirty="0"/>
          </a:p>
          <a:p>
            <a:pPr>
              <a:buNone/>
            </a:pPr>
            <a:r>
              <a:rPr lang="en-US" dirty="0" smtClean="0"/>
              <a:t>	Ensure </a:t>
            </a:r>
            <a:r>
              <a:rPr lang="en-US" dirty="0"/>
              <a:t>your organization's information is secure with this family of standards.</a:t>
            </a:r>
            <a:endParaRPr lang="en-US" b="1" dirty="0">
              <a:cs typeface="B Lotus" pitchFamily="2" charset="-78"/>
            </a:endParaRPr>
          </a:p>
        </p:txBody>
      </p:sp>
      <p:pic>
        <p:nvPicPr>
          <p:cNvPr id="4" name="Picture 3" descr="totalquality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142976" cy="114297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786050" y="6396335"/>
            <a:ext cx="34753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r>
              <a:rPr lang="en-US" b="1" dirty="0" smtClean="0">
                <a:hlinkClick r:id="rId3"/>
              </a:rPr>
              <a:t>R.Lajevardi@IAUKashan.Ac.Ir</a:t>
            </a:r>
            <a:r>
              <a:rPr lang="en-US" b="1" dirty="0" smtClean="0"/>
              <a:t>     </a:t>
            </a:r>
            <a:fld id="{ADE5C1E5-ED9C-48F0-802F-E9817581A702}" type="slidenum">
              <a:rPr lang="en-US" sz="2400" b="1" smtClean="0"/>
              <a:pPr/>
              <a:t>12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/>
          </a:bodyPr>
          <a:lstStyle/>
          <a:p>
            <a:r>
              <a:rPr lang="en-US" b="1" dirty="0"/>
              <a:t>Popular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7. ISO </a:t>
            </a:r>
            <a:r>
              <a:rPr lang="en-US" b="1" dirty="0"/>
              <a:t>4217 - Currency codes </a:t>
            </a:r>
            <a:endParaRPr lang="en-US" dirty="0"/>
          </a:p>
          <a:p>
            <a:pPr>
              <a:buNone/>
            </a:pPr>
            <a:r>
              <a:rPr lang="en-US" dirty="0" smtClean="0"/>
              <a:t>	Avoid </a:t>
            </a:r>
            <a:r>
              <a:rPr lang="en-US" dirty="0"/>
              <a:t>confusion when referring to world currencies with this standard.</a:t>
            </a:r>
            <a:endParaRPr lang="en-US" b="1" dirty="0" smtClean="0"/>
          </a:p>
          <a:p>
            <a:endParaRPr lang="en-US" b="1" dirty="0" smtClean="0"/>
          </a:p>
          <a:p>
            <a:pPr>
              <a:buNone/>
            </a:pPr>
            <a:r>
              <a:rPr lang="en-US" b="1" dirty="0" smtClean="0"/>
              <a:t>8. ISO </a:t>
            </a:r>
            <a:r>
              <a:rPr lang="en-US" b="1" dirty="0"/>
              <a:t>639 - Language codes </a:t>
            </a:r>
            <a:endParaRPr lang="en-US" dirty="0"/>
          </a:p>
          <a:p>
            <a:pPr>
              <a:buNone/>
            </a:pPr>
            <a:r>
              <a:rPr lang="en-US" dirty="0" smtClean="0"/>
              <a:t>	Describe </a:t>
            </a:r>
            <a:r>
              <a:rPr lang="en-US" dirty="0"/>
              <a:t>languages in an internationally accepted way with this standard.</a:t>
            </a:r>
            <a:endParaRPr lang="en-US" b="1" dirty="0">
              <a:cs typeface="B Lotus" pitchFamily="2" charset="-78"/>
            </a:endParaRPr>
          </a:p>
        </p:txBody>
      </p:sp>
      <p:pic>
        <p:nvPicPr>
          <p:cNvPr id="4" name="Picture 3" descr="totalquality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142976" cy="114297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786050" y="6396335"/>
            <a:ext cx="34753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r>
              <a:rPr lang="en-US" b="1" dirty="0" smtClean="0">
                <a:hlinkClick r:id="rId3"/>
              </a:rPr>
              <a:t>R.Lajevardi@IAUKashan.Ac.Ir</a:t>
            </a:r>
            <a:r>
              <a:rPr lang="en-US" b="1" dirty="0" smtClean="0"/>
              <a:t>     </a:t>
            </a:r>
            <a:fld id="{ADE5C1E5-ED9C-48F0-802F-E9817581A702}" type="slidenum">
              <a:rPr lang="en-US" sz="2400" b="1" smtClean="0"/>
              <a:pPr/>
              <a:t>13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/>
          </a:bodyPr>
          <a:lstStyle/>
          <a:p>
            <a:r>
              <a:rPr lang="en-US" b="1" dirty="0"/>
              <a:t>Popular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9. ISO </a:t>
            </a:r>
            <a:r>
              <a:rPr lang="en-US" b="1" dirty="0"/>
              <a:t>20121 - Sustainable events </a:t>
            </a:r>
            <a:endParaRPr lang="en-US" dirty="0"/>
          </a:p>
          <a:p>
            <a:pPr>
              <a:buNone/>
            </a:pPr>
            <a:r>
              <a:rPr lang="en-US" dirty="0" smtClean="0"/>
              <a:t>	Manage </a:t>
            </a:r>
            <a:r>
              <a:rPr lang="en-US" dirty="0"/>
              <a:t>the social, economic and environmental impacts of your event with this standard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10. </a:t>
            </a:r>
            <a:r>
              <a:rPr lang="en-US" b="1" dirty="0"/>
              <a:t>ISO 15008:2003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Road vehicles. Ergonomic aspects of transport information and control systems. Specifications and compliance procedures for in-vehicle visual presentation 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b="1" dirty="0" smtClean="0"/>
          </a:p>
        </p:txBody>
      </p:sp>
      <p:pic>
        <p:nvPicPr>
          <p:cNvPr id="4" name="Picture 3" descr="totalquality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142976" cy="114297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786050" y="6396335"/>
            <a:ext cx="34753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r>
              <a:rPr lang="en-US" b="1" dirty="0" smtClean="0">
                <a:hlinkClick r:id="rId3"/>
              </a:rPr>
              <a:t>R.Lajevardi@IAUKashan.Ac.Ir</a:t>
            </a:r>
            <a:r>
              <a:rPr lang="en-US" b="1" dirty="0" smtClean="0"/>
              <a:t>     </a:t>
            </a:r>
            <a:fld id="{ADE5C1E5-ED9C-48F0-802F-E9817581A702}" type="slidenum">
              <a:rPr lang="en-US" sz="2400" b="1" smtClean="0"/>
              <a:pPr/>
              <a:t>14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/>
          </a:bodyPr>
          <a:lstStyle/>
          <a:p>
            <a:r>
              <a:rPr lang="en-US" b="1" dirty="0"/>
              <a:t>Popular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/>
              <a:t>11. ISO </a:t>
            </a:r>
            <a:r>
              <a:rPr lang="en-US" b="1" dirty="0"/>
              <a:t>15009:2002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Soil quality. Gas chromatographic determination of the content of volatile aromatic hydrocarbons, naphthalene and volatile halogenated hydrocarbons. Purge-and-trap method with thermal desorption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12. </a:t>
            </a:r>
            <a:r>
              <a:rPr lang="en-US" b="1" dirty="0"/>
              <a:t>ISO 15011-1:2002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Health and safety in welding and allied processes. Laboratory method for sampling fume and gases generated by arc welding. Determination of emission rate and sampling for analysis of particulate </a:t>
            </a:r>
            <a:r>
              <a:rPr lang="en-US" dirty="0" smtClean="0"/>
              <a:t>fume.</a:t>
            </a:r>
            <a:endParaRPr lang="en-US" dirty="0"/>
          </a:p>
        </p:txBody>
      </p:sp>
      <p:pic>
        <p:nvPicPr>
          <p:cNvPr id="4" name="Picture 3" descr="totalquality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142976" cy="114297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786050" y="6396335"/>
            <a:ext cx="34753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r>
              <a:rPr lang="en-US" b="1" dirty="0" smtClean="0">
                <a:hlinkClick r:id="rId3"/>
              </a:rPr>
              <a:t>R.Lajevardi@IAUKashan.Ac.Ir</a:t>
            </a:r>
            <a:r>
              <a:rPr lang="en-US" b="1" dirty="0" smtClean="0"/>
              <a:t>     </a:t>
            </a:r>
            <a:fld id="{ADE5C1E5-ED9C-48F0-802F-E9817581A702}" type="slidenum">
              <a:rPr lang="en-US" sz="2400" b="1" smtClean="0"/>
              <a:pPr/>
              <a:t>15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/>
          </a:bodyPr>
          <a:lstStyle/>
          <a:p>
            <a:r>
              <a:rPr lang="en-US" b="1" dirty="0"/>
              <a:t>Popular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11. </a:t>
            </a:r>
            <a:r>
              <a:rPr lang="en-US" b="1" dirty="0"/>
              <a:t>ISO 15016:2002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Ships and marine technology. Guidelines for the assessment of speed and power performance by analysis of speed trial data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12. </a:t>
            </a:r>
            <a:r>
              <a:rPr lang="en-US" b="1" dirty="0"/>
              <a:t>ISO 15022-1:1999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Securities. Scheme for messages (data field dictionary). Data field and message design rules and </a:t>
            </a:r>
            <a:r>
              <a:rPr lang="en-US" dirty="0" smtClean="0"/>
              <a:t>guidelines.</a:t>
            </a:r>
            <a:endParaRPr lang="en-US" dirty="0"/>
          </a:p>
        </p:txBody>
      </p:sp>
      <p:pic>
        <p:nvPicPr>
          <p:cNvPr id="4" name="Picture 3" descr="totalquality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142976" cy="114297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786050" y="6396335"/>
            <a:ext cx="34753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r>
              <a:rPr lang="en-US" b="1" dirty="0" smtClean="0">
                <a:hlinkClick r:id="rId3"/>
              </a:rPr>
              <a:t>R.Lajevardi@IAUKashan.Ac.Ir</a:t>
            </a:r>
            <a:r>
              <a:rPr lang="en-US" b="1" dirty="0" smtClean="0"/>
              <a:t>     </a:t>
            </a:r>
            <a:fld id="{ADE5C1E5-ED9C-48F0-802F-E9817581A702}" type="slidenum">
              <a:rPr lang="en-US" sz="2400" b="1" smtClean="0"/>
              <a:pPr/>
              <a:t>16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/>
          </a:bodyPr>
          <a:lstStyle/>
          <a:p>
            <a:r>
              <a:rPr lang="en-US" b="1" dirty="0"/>
              <a:t>Popular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13. </a:t>
            </a:r>
            <a:r>
              <a:rPr lang="en-US" b="1" dirty="0"/>
              <a:t>ISO 15025:2002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Protective clothing. Protection against heat and flame. Method of test for limited flame </a:t>
            </a:r>
            <a:r>
              <a:rPr lang="en-US" dirty="0" smtClean="0"/>
              <a:t>spread.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14. </a:t>
            </a:r>
            <a:r>
              <a:rPr lang="en-US" b="1" dirty="0"/>
              <a:t>ISO/IEC 15068-2:1999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Information technology. Portable operating system interface (POSIX) system administration. Software </a:t>
            </a:r>
            <a:r>
              <a:rPr lang="en-US" dirty="0" smtClean="0"/>
              <a:t>administration.</a:t>
            </a:r>
          </a:p>
        </p:txBody>
      </p:sp>
      <p:pic>
        <p:nvPicPr>
          <p:cNvPr id="4" name="Picture 3" descr="totalquality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142976" cy="114297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786050" y="6396335"/>
            <a:ext cx="34753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r>
              <a:rPr lang="en-US" b="1" dirty="0" smtClean="0">
                <a:hlinkClick r:id="rId3"/>
              </a:rPr>
              <a:t>R.Lajevardi@IAUKashan.Ac.Ir</a:t>
            </a:r>
            <a:r>
              <a:rPr lang="en-US" b="1" dirty="0" smtClean="0"/>
              <a:t>     </a:t>
            </a:r>
            <a:fld id="{ADE5C1E5-ED9C-48F0-802F-E9817581A702}" type="slidenum">
              <a:rPr lang="en-US" sz="2400" b="1" smtClean="0"/>
              <a:pPr/>
              <a:t>17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/>
          </a:bodyPr>
          <a:lstStyle/>
          <a:p>
            <a:r>
              <a:rPr lang="en-US" b="1" dirty="0"/>
              <a:t>Popular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/>
              <a:t>15. </a:t>
            </a:r>
            <a:r>
              <a:rPr lang="en-US" b="1" dirty="0"/>
              <a:t>ISO 15086-1:2001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Hydraulic fluid power. Determination of fluid-borne noise characteristics of components and systems. Hydraulic fluid power. Determination of the fluid borne noise characteristics of components and systems. Introduction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16. </a:t>
            </a:r>
            <a:r>
              <a:rPr lang="en-US" b="1" dirty="0"/>
              <a:t>ISP 15124-1:1999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Information technology. International standardized profile FOD126. Open document format: image applications. Enhanced document structure. Character, raster graphics, and geometric graphics content architecture. Document application profile (DAP</a:t>
            </a:r>
            <a:r>
              <a:rPr lang="en-US" dirty="0" smtClean="0"/>
              <a:t>).</a:t>
            </a:r>
            <a:endParaRPr lang="en-US" dirty="0"/>
          </a:p>
        </p:txBody>
      </p:sp>
      <p:pic>
        <p:nvPicPr>
          <p:cNvPr id="4" name="Picture 3" descr="totalquality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142976" cy="114297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786050" y="6396335"/>
            <a:ext cx="34753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r>
              <a:rPr lang="en-US" b="1" dirty="0" smtClean="0">
                <a:hlinkClick r:id="rId3"/>
              </a:rPr>
              <a:t>R.Lajevardi@IAUKashan.Ac.Ir</a:t>
            </a:r>
            <a:r>
              <a:rPr lang="en-US" b="1" dirty="0" smtClean="0"/>
              <a:t>     </a:t>
            </a:r>
            <a:fld id="{ADE5C1E5-ED9C-48F0-802F-E9817581A702}" type="slidenum">
              <a:rPr lang="en-US" sz="2400" b="1" smtClean="0"/>
              <a:pPr/>
              <a:t>18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/>
          </a:bodyPr>
          <a:lstStyle/>
          <a:p>
            <a:r>
              <a:rPr lang="en-US" b="1" dirty="0" smtClean="0"/>
              <a:t>More standards @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>
            <a:normAutofit/>
          </a:bodyPr>
          <a:lstStyle/>
          <a:p>
            <a:pPr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b="1" dirty="0" smtClean="0">
                <a:hlinkClick r:id="rId2"/>
              </a:rPr>
              <a:t>http://www.standardsglossary.com</a:t>
            </a:r>
            <a:endParaRPr lang="en-US" b="1" dirty="0" smtClean="0"/>
          </a:p>
          <a:p>
            <a:pPr algn="ctr">
              <a:buNone/>
            </a:pPr>
            <a:r>
              <a:rPr lang="en-US" b="1" dirty="0" smtClean="0"/>
              <a:t>(15001 to 20000)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0070C0"/>
                </a:solidFill>
                <a:hlinkClick r:id="rId3"/>
              </a:rPr>
              <a:t>http://www.standardsglossary.com/isob.htm</a:t>
            </a:r>
            <a:endParaRPr lang="en-US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4" name="Picture 3" descr="totalquality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5720" y="285728"/>
            <a:ext cx="1142976" cy="114297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786050" y="6396335"/>
            <a:ext cx="34753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r>
              <a:rPr lang="en-US" b="1" dirty="0" smtClean="0">
                <a:hlinkClick r:id="rId5"/>
              </a:rPr>
              <a:t>R.Lajevardi@IAUKashan.Ac.Ir</a:t>
            </a:r>
            <a:r>
              <a:rPr lang="en-US" b="1" dirty="0" smtClean="0"/>
              <a:t>     </a:t>
            </a:r>
            <a:fld id="{ADE5C1E5-ED9C-48F0-802F-E9817581A702}" type="slidenum">
              <a:rPr lang="en-US" sz="2400" b="1" smtClean="0"/>
              <a:pPr/>
              <a:t>19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q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28860" y="1142984"/>
            <a:ext cx="3786204" cy="44298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786050" y="6396335"/>
            <a:ext cx="34753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r>
              <a:rPr lang="en-US" b="1" dirty="0" smtClean="0">
                <a:hlinkClick r:id="rId3"/>
              </a:rPr>
              <a:t>R.Lajevardi@IAUKashan.Ac.Ir</a:t>
            </a:r>
            <a:r>
              <a:rPr lang="en-US" b="1" dirty="0" smtClean="0"/>
              <a:t>     </a:t>
            </a:r>
            <a:fld id="{ADE5C1E5-ED9C-48F0-802F-E9817581A702}" type="slidenum">
              <a:rPr lang="en-US" sz="2400" b="1" smtClean="0"/>
              <a:pPr/>
              <a:t>2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International Organization for Standardization (ISO)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non-governmental organization comprised of national standard institutes of 183 member countries and is based in Geneva, Switzerland</a:t>
            </a:r>
            <a:r>
              <a:rPr lang="en-US" dirty="0" smtClean="0"/>
              <a:t>.</a:t>
            </a:r>
          </a:p>
          <a:p>
            <a:pPr algn="r" rtl="1"/>
            <a:endParaRPr lang="en-US" b="1" dirty="0" smtClean="0">
              <a:cs typeface="B Lotus" pitchFamily="2" charset="-78"/>
            </a:endParaRPr>
          </a:p>
          <a:p>
            <a:pPr algn="r" rtl="1"/>
            <a:r>
              <a:rPr lang="fa-IR" b="1" dirty="0" smtClean="0">
                <a:cs typeface="B Lotus" pitchFamily="2" charset="-78"/>
              </a:rPr>
              <a:t>ایزو</a:t>
            </a:r>
            <a:r>
              <a:rPr lang="en-US" b="1" dirty="0" smtClean="0">
                <a:cs typeface="B Lotus" pitchFamily="2" charset="-78"/>
              </a:rPr>
              <a:t> </a:t>
            </a:r>
            <a:r>
              <a:rPr lang="fa-IR" b="1" dirty="0" smtClean="0">
                <a:cs typeface="B Lotus" pitchFamily="2" charset="-78"/>
              </a:rPr>
              <a:t>یک سازمان غیر دولتی</a:t>
            </a:r>
            <a:r>
              <a:rPr lang="en-US" b="1" dirty="0" smtClean="0">
                <a:cs typeface="B Lotus" pitchFamily="2" charset="-78"/>
              </a:rPr>
              <a:t> </a:t>
            </a:r>
            <a:r>
              <a:rPr lang="fa-IR" b="1" dirty="0">
                <a:cs typeface="B Lotus" pitchFamily="2" charset="-78"/>
              </a:rPr>
              <a:t> </a:t>
            </a:r>
            <a:r>
              <a:rPr lang="fa-IR" b="1" dirty="0" smtClean="0">
                <a:cs typeface="B Lotus" pitchFamily="2" charset="-78"/>
              </a:rPr>
              <a:t>(تاسیس 1947) مستقر در ژنو و متشکل از موسسه های ملی استاندار 183 کشور می باشد.</a:t>
            </a:r>
          </a:p>
          <a:p>
            <a:pPr algn="r" rtl="1"/>
            <a:r>
              <a:rPr lang="fa-IR" b="1" dirty="0" smtClean="0">
                <a:cs typeface="B Lotus" pitchFamily="2" charset="-78"/>
              </a:rPr>
              <a:t>قدیمترین موسسه استاندارد دنیا متعلق به انگلستان موسوم به </a:t>
            </a:r>
            <a:r>
              <a:rPr lang="en-US" b="1" dirty="0" smtClean="0">
                <a:cs typeface="B Lotus" pitchFamily="2" charset="-78"/>
              </a:rPr>
              <a:t>BSI</a:t>
            </a:r>
            <a:r>
              <a:rPr lang="fa-IR" b="1" dirty="0" smtClean="0">
                <a:cs typeface="B Lotus" pitchFamily="2" charset="-78"/>
              </a:rPr>
              <a:t> با 20000 استاندارد می باشد.</a:t>
            </a:r>
            <a:endParaRPr lang="en-US" b="1" dirty="0">
              <a:cs typeface="B Lotus" pitchFamily="2" charset="-78"/>
            </a:endParaRPr>
          </a:p>
        </p:txBody>
      </p:sp>
      <p:pic>
        <p:nvPicPr>
          <p:cNvPr id="4" name="Picture 3" descr="totalquality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52" y="214290"/>
            <a:ext cx="1142976" cy="114297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786050" y="6396335"/>
            <a:ext cx="34753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r>
              <a:rPr lang="en-US" b="1" dirty="0" smtClean="0">
                <a:hlinkClick r:id="rId3"/>
              </a:rPr>
              <a:t>R.Lajevardi@IAUKashan.Ac.Ir</a:t>
            </a:r>
            <a:r>
              <a:rPr lang="en-US" b="1" dirty="0" smtClean="0"/>
              <a:t>     </a:t>
            </a:r>
            <a:fld id="{ADE5C1E5-ED9C-48F0-802F-E9817581A702}" type="slidenum">
              <a:rPr lang="en-US" sz="2400" b="1" smtClean="0"/>
              <a:pPr/>
              <a:t>3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International Organization for Standardization (ISO)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ISO develops technical and industrial standards across a wide array of disciplines that allow for organizations across the globe to be measured by an international norm. </a:t>
            </a:r>
          </a:p>
          <a:p>
            <a:pPr algn="just" rtl="1"/>
            <a:endParaRPr lang="en-US" b="1" dirty="0" smtClean="0">
              <a:cs typeface="B Lotus" pitchFamily="2" charset="-78"/>
            </a:endParaRPr>
          </a:p>
          <a:p>
            <a:pPr algn="just" rtl="1"/>
            <a:r>
              <a:rPr lang="fa-IR" b="1" dirty="0" smtClean="0">
                <a:cs typeface="B Lotus" pitchFamily="2" charset="-78"/>
              </a:rPr>
              <a:t>وظیفه سازمان ایزو</a:t>
            </a:r>
            <a:r>
              <a:rPr lang="fa-IR" b="1" dirty="0">
                <a:cs typeface="B Lotus" pitchFamily="2" charset="-78"/>
              </a:rPr>
              <a:t>	</a:t>
            </a:r>
            <a:r>
              <a:rPr lang="fa-IR" b="1" dirty="0" smtClean="0">
                <a:cs typeface="B Lotus" pitchFamily="2" charset="-78"/>
              </a:rPr>
              <a:t>تولید انواع استاندارهای فنی و صنعتی بین المللی جهت ارزیابی تمامی سازمانها در دنیا، به صورت یکنواخت میباشد. </a:t>
            </a:r>
            <a:endParaRPr lang="en-US" b="1" dirty="0" smtClean="0">
              <a:cs typeface="B Lotus" pitchFamily="2" charset="-78"/>
            </a:endParaRPr>
          </a:p>
          <a:p>
            <a:pPr algn="just" rtl="1">
              <a:buNone/>
            </a:pPr>
            <a:r>
              <a:rPr lang="en-US" b="1" dirty="0">
                <a:cs typeface="B Lotus" pitchFamily="2" charset="-78"/>
              </a:rPr>
              <a:t>	</a:t>
            </a:r>
            <a:r>
              <a:rPr lang="fa-IR" b="1" dirty="0" smtClean="0">
                <a:cs typeface="B Lotus" pitchFamily="2" charset="-78"/>
              </a:rPr>
              <a:t>این سازمان دارای بیش از </a:t>
            </a:r>
            <a:r>
              <a:rPr lang="en-US" b="1" dirty="0" smtClean="0">
                <a:cs typeface="B Lotus" pitchFamily="2" charset="-78"/>
              </a:rPr>
              <a:t>20000</a:t>
            </a:r>
            <a:r>
              <a:rPr lang="fa-IR" b="1" dirty="0" smtClean="0">
                <a:cs typeface="B Lotus" pitchFamily="2" charset="-78"/>
              </a:rPr>
              <a:t> استاندارد بین المللی است.</a:t>
            </a:r>
            <a:endParaRPr lang="en-US" b="1" dirty="0">
              <a:cs typeface="B Lotus" pitchFamily="2" charset="-78"/>
            </a:endParaRPr>
          </a:p>
        </p:txBody>
      </p:sp>
      <p:pic>
        <p:nvPicPr>
          <p:cNvPr id="4" name="Picture 3" descr="totalquality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142976" cy="114297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786050" y="6396335"/>
            <a:ext cx="34753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r>
              <a:rPr lang="en-US" b="1" dirty="0" smtClean="0">
                <a:hlinkClick r:id="rId3"/>
              </a:rPr>
              <a:t>R.Lajevardi@IAUKashan.Ac.Ir</a:t>
            </a:r>
            <a:r>
              <a:rPr lang="en-US" b="1" dirty="0" smtClean="0"/>
              <a:t>     </a:t>
            </a:r>
            <a:fld id="{ADE5C1E5-ED9C-48F0-802F-E9817581A702}" type="slidenum">
              <a:rPr lang="en-US" sz="2400" b="1" smtClean="0"/>
              <a:pPr/>
              <a:t>4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What is a standard?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A standard is a document that provides requirements specifications, guidelines or characteristics that can be used consistently to ensure that materials, products, processes and services are fit for their purpose. </a:t>
            </a:r>
          </a:p>
          <a:p>
            <a:pPr algn="just" rtl="1">
              <a:buNone/>
            </a:pPr>
            <a:endParaRPr lang="fa-IR" b="1" dirty="0" smtClean="0"/>
          </a:p>
          <a:p>
            <a:pPr algn="just" rtl="1"/>
            <a:r>
              <a:rPr lang="fa-IR" b="1" dirty="0" smtClean="0">
                <a:cs typeface="B Lotus" pitchFamily="2" charset="-78"/>
              </a:rPr>
              <a:t>در سند استاندارد: نیازها</a:t>
            </a:r>
            <a:r>
              <a:rPr lang="fa-IR" b="1" dirty="0">
                <a:cs typeface="B Lotus" pitchFamily="2" charset="-78"/>
              </a:rPr>
              <a:t>، </a:t>
            </a:r>
            <a:r>
              <a:rPr lang="fa-IR" b="1" dirty="0" smtClean="0">
                <a:cs typeface="B Lotus" pitchFamily="2" charset="-78"/>
              </a:rPr>
              <a:t>مشخصات، قوانین </a:t>
            </a:r>
            <a:r>
              <a:rPr lang="fa-IR" b="1" dirty="0">
                <a:cs typeface="B Lotus" pitchFamily="2" charset="-78"/>
              </a:rPr>
              <a:t>و </a:t>
            </a:r>
            <a:r>
              <a:rPr lang="fa-IR" b="1" dirty="0" smtClean="0">
                <a:cs typeface="B Lotus" pitchFamily="2" charset="-78"/>
              </a:rPr>
              <a:t>ویژگیهایی </a:t>
            </a:r>
            <a:r>
              <a:rPr lang="fa-IR" b="1" dirty="0">
                <a:cs typeface="B Lotus" pitchFamily="2" charset="-78"/>
              </a:rPr>
              <a:t>که می توان از آنها </a:t>
            </a:r>
            <a:r>
              <a:rPr lang="fa-IR" b="1" dirty="0" smtClean="0">
                <a:cs typeface="B Lotus" pitchFamily="2" charset="-78"/>
              </a:rPr>
              <a:t>به</a:t>
            </a:r>
            <a:r>
              <a:rPr lang="en-US" b="1" dirty="0" smtClean="0">
                <a:cs typeface="B Lotus" pitchFamily="2" charset="-78"/>
              </a:rPr>
              <a:t> </a:t>
            </a:r>
            <a:r>
              <a:rPr lang="fa-IR" b="1" dirty="0" smtClean="0">
                <a:cs typeface="B Lotus" pitchFamily="2" charset="-78"/>
              </a:rPr>
              <a:t>صورت یکنواخت جهت </a:t>
            </a:r>
            <a:r>
              <a:rPr lang="fa-IR" b="1" dirty="0">
                <a:cs typeface="B Lotus" pitchFamily="2" charset="-78"/>
              </a:rPr>
              <a:t>اطمینان حاصل کردن از اینکه مواد اولیه، محصولات، فراینده ها </a:t>
            </a:r>
            <a:r>
              <a:rPr lang="fa-IR" b="1" dirty="0" smtClean="0">
                <a:cs typeface="B Lotus" pitchFamily="2" charset="-78"/>
              </a:rPr>
              <a:t>و یا </a:t>
            </a:r>
            <a:r>
              <a:rPr lang="fa-IR" b="1" dirty="0">
                <a:cs typeface="B Lotus" pitchFamily="2" charset="-78"/>
              </a:rPr>
              <a:t>خدمات متناسب با هدف ارائه می </a:t>
            </a:r>
            <a:r>
              <a:rPr lang="fa-IR" b="1" dirty="0" smtClean="0">
                <a:cs typeface="B Lotus" pitchFamily="2" charset="-78"/>
              </a:rPr>
              <a:t>شوند، مشخص می شود.</a:t>
            </a:r>
            <a:endParaRPr lang="en-US" b="1" dirty="0">
              <a:cs typeface="B Lotus" pitchFamily="2" charset="-78"/>
            </a:endParaRPr>
          </a:p>
          <a:p>
            <a:pPr algn="just" rtl="1">
              <a:buNone/>
            </a:pPr>
            <a:r>
              <a:rPr lang="fa-IR" b="1" dirty="0" smtClean="0">
                <a:cs typeface="B Lotus" pitchFamily="2" charset="-78"/>
              </a:rPr>
              <a:t>    مثال</a:t>
            </a:r>
            <a:r>
              <a:rPr lang="fa-IR" b="1" dirty="0">
                <a:cs typeface="B Lotus" pitchFamily="2" charset="-78"/>
              </a:rPr>
              <a:t>، اگر هدف"تولید بدترین خودکار دنیا" است، در سند استاندارد: نیازها، </a:t>
            </a:r>
            <a:r>
              <a:rPr lang="fa-IR" b="1" dirty="0" smtClean="0">
                <a:cs typeface="B Lotus" pitchFamily="2" charset="-78"/>
              </a:rPr>
              <a:t>مشخصات، قوانین </a:t>
            </a:r>
            <a:r>
              <a:rPr lang="fa-IR" b="1" dirty="0">
                <a:cs typeface="B Lotus" pitchFamily="2" charset="-78"/>
              </a:rPr>
              <a:t>و </a:t>
            </a:r>
            <a:r>
              <a:rPr lang="fa-IR" b="1" dirty="0" smtClean="0">
                <a:cs typeface="B Lotus" pitchFamily="2" charset="-78"/>
              </a:rPr>
              <a:t>ویژگیهایی </a:t>
            </a:r>
            <a:r>
              <a:rPr lang="fa-IR" b="1" dirty="0">
                <a:cs typeface="B Lotus" pitchFamily="2" charset="-78"/>
              </a:rPr>
              <a:t>که می توان از آنها همواره جهت رسیدن به این هدف استفاده کرد، درج می شود. </a:t>
            </a:r>
            <a:endParaRPr lang="en-US" b="1" dirty="0">
              <a:cs typeface="B Lotus" pitchFamily="2" charset="-78"/>
            </a:endParaRPr>
          </a:p>
        </p:txBody>
      </p:sp>
      <p:pic>
        <p:nvPicPr>
          <p:cNvPr id="4" name="Picture 3" descr="totalquality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142976" cy="114297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786050" y="6396335"/>
            <a:ext cx="34753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r>
              <a:rPr lang="en-US" b="1" dirty="0" smtClean="0">
                <a:hlinkClick r:id="rId3"/>
              </a:rPr>
              <a:t>R.Lajevardi@IAUKashan.Ac.Ir</a:t>
            </a:r>
            <a:r>
              <a:rPr lang="en-US" b="1" dirty="0" smtClean="0"/>
              <a:t>     </a:t>
            </a:r>
            <a:fld id="{ADE5C1E5-ED9C-48F0-802F-E9817581A702}" type="slidenum">
              <a:rPr lang="en-US" sz="2400" b="1" smtClean="0"/>
              <a:pPr/>
              <a:t>5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BSI’s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According </a:t>
            </a:r>
            <a:r>
              <a:rPr lang="en-US" dirty="0"/>
              <a:t>to BSI, a standard is a published: "specification that establishes a common language, and contains a technical specification or other precise criteria and is designed to be used consistently, as a rule, a guideline, or a definition". </a:t>
            </a:r>
          </a:p>
          <a:p>
            <a:pPr algn="just" rtl="1">
              <a:buNone/>
            </a:pPr>
            <a:endParaRPr lang="fa-IR" b="1" dirty="0" smtClean="0"/>
          </a:p>
        </p:txBody>
      </p:sp>
      <p:pic>
        <p:nvPicPr>
          <p:cNvPr id="4" name="Picture 3" descr="totalquality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142976" cy="114297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786050" y="6396335"/>
            <a:ext cx="34753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r>
              <a:rPr lang="en-US" b="1" dirty="0" smtClean="0">
                <a:hlinkClick r:id="rId3"/>
              </a:rPr>
              <a:t>R.Lajevardi@IAUKashan.Ac.Ir</a:t>
            </a:r>
            <a:r>
              <a:rPr lang="en-US" b="1" dirty="0" smtClean="0"/>
              <a:t>     </a:t>
            </a:r>
            <a:fld id="{ADE5C1E5-ED9C-48F0-802F-E9817581A702}" type="slidenum">
              <a:rPr lang="en-US" sz="2400" b="1" smtClean="0"/>
              <a:pPr/>
              <a:t>6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rmAutofit/>
          </a:bodyPr>
          <a:lstStyle/>
          <a:p>
            <a:r>
              <a:rPr lang="en-US" b="1" dirty="0" smtClean="0">
                <a:cs typeface="B Lotus" pitchFamily="2" charset="-78"/>
              </a:rPr>
              <a:t>Benefits </a:t>
            </a:r>
            <a:r>
              <a:rPr lang="en-US" b="1" dirty="0">
                <a:cs typeface="B Lotus" pitchFamily="2" charset="-78"/>
              </a:rPr>
              <a:t>of </a:t>
            </a:r>
            <a:r>
              <a:rPr lang="en-US" b="1" dirty="0" smtClean="0">
                <a:cs typeface="B Lotus" pitchFamily="2" charset="-78"/>
              </a:rPr>
              <a:t>ISO</a:t>
            </a:r>
            <a:br>
              <a:rPr lang="en-US" b="1" dirty="0" smtClean="0">
                <a:cs typeface="B Lotus" pitchFamily="2" charset="-78"/>
              </a:rPr>
            </a:br>
            <a:r>
              <a:rPr lang="en-US" b="1" dirty="0" smtClean="0">
                <a:cs typeface="B Lotus" pitchFamily="2" charset="-78"/>
              </a:rPr>
              <a:t> </a:t>
            </a:r>
            <a:r>
              <a:rPr lang="en-US" b="1" dirty="0">
                <a:cs typeface="B Lotus" pitchFamily="2" charset="-78"/>
              </a:rPr>
              <a:t>International Standards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/>
          <a:lstStyle/>
          <a:p>
            <a:pPr algn="just"/>
            <a:r>
              <a:rPr lang="en-US" dirty="0">
                <a:cs typeface="B Lotus" pitchFamily="2" charset="-78"/>
              </a:rPr>
              <a:t>ISO International Standards ensure that products and services are safe, reliable and of good quality</a:t>
            </a:r>
            <a:r>
              <a:rPr lang="en-US" dirty="0" smtClean="0">
                <a:cs typeface="B Lotus" pitchFamily="2" charset="-78"/>
              </a:rPr>
              <a:t>.</a:t>
            </a:r>
          </a:p>
          <a:p>
            <a:pPr algn="r" rtl="1"/>
            <a:endParaRPr lang="fa-IR" b="1" dirty="0" smtClean="0">
              <a:cs typeface="B Lotus" pitchFamily="2" charset="-78"/>
            </a:endParaRPr>
          </a:p>
          <a:p>
            <a:pPr algn="just" rtl="1"/>
            <a:r>
              <a:rPr lang="fa-IR" b="1" dirty="0" smtClean="0">
                <a:cs typeface="B Lotus" pitchFamily="2" charset="-78"/>
              </a:rPr>
              <a:t>سعی استاندارهای ایزو در این است که محصولات و خدمات نه تنها ایمن و قابل اطمینان باشند بلکه از کیفیت خوبی نیز برخوردار باشند. </a:t>
            </a:r>
            <a:endParaRPr lang="en-US" b="1" dirty="0">
              <a:cs typeface="B Lotus" pitchFamily="2" charset="-78"/>
            </a:endParaRPr>
          </a:p>
        </p:txBody>
      </p:sp>
      <p:pic>
        <p:nvPicPr>
          <p:cNvPr id="4" name="Picture 3" descr="totalquality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142976" cy="114297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786050" y="6396335"/>
            <a:ext cx="34753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r>
              <a:rPr lang="en-US" b="1" dirty="0" smtClean="0">
                <a:hlinkClick r:id="rId3"/>
              </a:rPr>
              <a:t>R.Lajevardi@IAUKashan.Ac.Ir</a:t>
            </a:r>
            <a:r>
              <a:rPr lang="en-US" b="1" dirty="0" smtClean="0"/>
              <a:t>     </a:t>
            </a:r>
            <a:fld id="{ADE5C1E5-ED9C-48F0-802F-E9817581A702}" type="slidenum">
              <a:rPr lang="en-US" sz="2400" b="1" smtClean="0"/>
              <a:pPr/>
              <a:t>7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rmAutofit/>
          </a:bodyPr>
          <a:lstStyle/>
          <a:p>
            <a:r>
              <a:rPr lang="en-US" b="1" dirty="0" smtClean="0">
                <a:cs typeface="B Lotus" pitchFamily="2" charset="-78"/>
              </a:rPr>
              <a:t>Benefits </a:t>
            </a:r>
            <a:r>
              <a:rPr lang="en-US" b="1" dirty="0">
                <a:cs typeface="B Lotus" pitchFamily="2" charset="-78"/>
              </a:rPr>
              <a:t>of </a:t>
            </a:r>
            <a:r>
              <a:rPr lang="en-US" b="1" dirty="0" smtClean="0">
                <a:cs typeface="B Lotus" pitchFamily="2" charset="-78"/>
              </a:rPr>
              <a:t>ISO</a:t>
            </a:r>
            <a:br>
              <a:rPr lang="en-US" b="1" dirty="0" smtClean="0">
                <a:cs typeface="B Lotus" pitchFamily="2" charset="-78"/>
              </a:rPr>
            </a:br>
            <a:r>
              <a:rPr lang="en-US" b="1" dirty="0" smtClean="0">
                <a:cs typeface="B Lotus" pitchFamily="2" charset="-78"/>
              </a:rPr>
              <a:t> </a:t>
            </a:r>
            <a:r>
              <a:rPr lang="en-US" b="1" dirty="0">
                <a:cs typeface="B Lotus" pitchFamily="2" charset="-78"/>
              </a:rPr>
              <a:t>International Standards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/>
          <a:lstStyle/>
          <a:p>
            <a:pPr algn="just"/>
            <a:r>
              <a:rPr lang="en-US" dirty="0"/>
              <a:t>For business, they are strategic tools that reduce costs by minimizing waste and errors, and increasing productivity</a:t>
            </a:r>
            <a:r>
              <a:rPr lang="en-US" dirty="0" smtClean="0"/>
              <a:t>.</a:t>
            </a:r>
            <a:endParaRPr lang="fa-IR" dirty="0" smtClean="0"/>
          </a:p>
          <a:p>
            <a:pPr algn="just">
              <a:buNone/>
            </a:pPr>
            <a:endParaRPr lang="fa-IR" b="1" dirty="0" smtClean="0">
              <a:cs typeface="B Lotus" pitchFamily="2" charset="-78"/>
            </a:endParaRPr>
          </a:p>
          <a:p>
            <a:pPr algn="r" rtl="1"/>
            <a:r>
              <a:rPr lang="fa-IR" b="1" dirty="0" smtClean="0">
                <a:cs typeface="B Lotus" pitchFamily="2" charset="-78"/>
              </a:rPr>
              <a:t>استاندارهای ایزو برای کسب و کارها ابزارهای استراتژیک جهت کاهش هزینه ها از طریق به حداقل رساندن ضایعات و خطاها و افزایش کارایی می باشند.</a:t>
            </a:r>
            <a:endParaRPr lang="en-US" b="1" dirty="0">
              <a:cs typeface="B Lotus" pitchFamily="2" charset="-78"/>
            </a:endParaRPr>
          </a:p>
        </p:txBody>
      </p:sp>
      <p:pic>
        <p:nvPicPr>
          <p:cNvPr id="4" name="Picture 3" descr="totalquality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142976" cy="114297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786050" y="6396335"/>
            <a:ext cx="34753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r>
              <a:rPr lang="en-US" b="1" dirty="0" smtClean="0">
                <a:hlinkClick r:id="rId3"/>
              </a:rPr>
              <a:t>R.Lajevardi@IAUKashan.Ac.Ir</a:t>
            </a:r>
            <a:r>
              <a:rPr lang="en-US" b="1" dirty="0" smtClean="0"/>
              <a:t>     </a:t>
            </a:r>
            <a:fld id="{ADE5C1E5-ED9C-48F0-802F-E9817581A702}" type="slidenum">
              <a:rPr lang="en-US" sz="2400" b="1" smtClean="0"/>
              <a:pPr/>
              <a:t>8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rmAutofit/>
          </a:bodyPr>
          <a:lstStyle/>
          <a:p>
            <a:r>
              <a:rPr lang="en-US" b="1" dirty="0" smtClean="0">
                <a:cs typeface="B Lotus" pitchFamily="2" charset="-78"/>
              </a:rPr>
              <a:t>Benefits </a:t>
            </a:r>
            <a:r>
              <a:rPr lang="en-US" b="1" dirty="0">
                <a:cs typeface="B Lotus" pitchFamily="2" charset="-78"/>
              </a:rPr>
              <a:t>of </a:t>
            </a:r>
            <a:r>
              <a:rPr lang="en-US" b="1" dirty="0" smtClean="0">
                <a:cs typeface="B Lotus" pitchFamily="2" charset="-78"/>
              </a:rPr>
              <a:t>ISO</a:t>
            </a:r>
            <a:br>
              <a:rPr lang="en-US" b="1" dirty="0" smtClean="0">
                <a:cs typeface="B Lotus" pitchFamily="2" charset="-78"/>
              </a:rPr>
            </a:br>
            <a:r>
              <a:rPr lang="en-US" b="1" dirty="0" smtClean="0">
                <a:cs typeface="B Lotus" pitchFamily="2" charset="-78"/>
              </a:rPr>
              <a:t> </a:t>
            </a:r>
            <a:r>
              <a:rPr lang="en-US" b="1" dirty="0">
                <a:cs typeface="B Lotus" pitchFamily="2" charset="-78"/>
              </a:rPr>
              <a:t>International Standards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They help companies to access new markets, level the playing field for developing countries and facilitate free and fair global trade</a:t>
            </a:r>
            <a:r>
              <a:rPr lang="en-US" dirty="0" smtClean="0"/>
              <a:t>.</a:t>
            </a:r>
            <a:endParaRPr lang="fa-IR" dirty="0" smtClean="0"/>
          </a:p>
          <a:p>
            <a:pPr algn="just">
              <a:buNone/>
            </a:pPr>
            <a:endParaRPr lang="fa-IR" b="1" dirty="0" smtClean="0">
              <a:cs typeface="B Lotus" pitchFamily="2" charset="-78"/>
            </a:endParaRPr>
          </a:p>
          <a:p>
            <a:pPr algn="r" rtl="1"/>
            <a:r>
              <a:rPr lang="fa-IR" b="1" dirty="0" smtClean="0">
                <a:cs typeface="B Lotus" pitchFamily="2" charset="-78"/>
              </a:rPr>
              <a:t>استاندارهای ایزو: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b="1" dirty="0" smtClean="0">
                <a:cs typeface="B Lotus" pitchFamily="2" charset="-78"/>
              </a:rPr>
              <a:t>به شرکت ها کمک می کنند تا </a:t>
            </a:r>
            <a:r>
              <a:rPr lang="fa-IR" b="1" dirty="0" smtClean="0">
                <a:cs typeface="B Lotus" pitchFamily="2" charset="-78"/>
              </a:rPr>
              <a:t>به بازارهای جدید دسترسی پیدا کنند،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b="1" dirty="0" smtClean="0">
                <a:cs typeface="B Lotus" pitchFamily="2" charset="-78"/>
              </a:rPr>
              <a:t>شرایط رقابتی برای کشورهای در حال توسعه ایجاد کنند و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b="1" dirty="0" smtClean="0">
                <a:cs typeface="B Lotus" pitchFamily="2" charset="-78"/>
              </a:rPr>
              <a:t>راهکاری برای تجارت جهانی به صورت آزاد و منصفانه فراهم کنند.</a:t>
            </a:r>
            <a:endParaRPr lang="en-US" b="1" dirty="0">
              <a:cs typeface="B Lotus" pitchFamily="2" charset="-78"/>
            </a:endParaRPr>
          </a:p>
        </p:txBody>
      </p:sp>
      <p:pic>
        <p:nvPicPr>
          <p:cNvPr id="4" name="Picture 3" descr="totalquality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142976" cy="114297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786050" y="6396335"/>
            <a:ext cx="34753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r>
              <a:rPr lang="en-US" b="1" dirty="0" smtClean="0">
                <a:hlinkClick r:id="rId3"/>
              </a:rPr>
              <a:t>R.Lajevardi@IAUKashan.Ac.Ir</a:t>
            </a:r>
            <a:r>
              <a:rPr lang="en-US" b="1" dirty="0" smtClean="0"/>
              <a:t>     </a:t>
            </a:r>
            <a:fld id="{ADE5C1E5-ED9C-48F0-802F-E9817581A702}" type="slidenum">
              <a:rPr lang="en-US" sz="2400" b="1" smtClean="0"/>
              <a:pPr/>
              <a:t>9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491</Words>
  <Application>Microsoft Office PowerPoint</Application>
  <PresentationFormat>On-screen Show (4:3)</PresentationFormat>
  <Paragraphs>104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بسم الله الرحمن الرحيم </vt:lpstr>
      <vt:lpstr>Slide 2</vt:lpstr>
      <vt:lpstr>International Organization for Standardization (ISO)</vt:lpstr>
      <vt:lpstr>International Organization for Standardization (ISO)</vt:lpstr>
      <vt:lpstr>What is a standard?</vt:lpstr>
      <vt:lpstr>BSI’s definition</vt:lpstr>
      <vt:lpstr>Benefits of ISO  International Standards</vt:lpstr>
      <vt:lpstr>Benefits of ISO  International Standards</vt:lpstr>
      <vt:lpstr>Benefits of ISO  International Standards</vt:lpstr>
      <vt:lpstr>Popular standards</vt:lpstr>
      <vt:lpstr>Popular standards</vt:lpstr>
      <vt:lpstr>Popular standards</vt:lpstr>
      <vt:lpstr>Popular standards</vt:lpstr>
      <vt:lpstr>Popular standards</vt:lpstr>
      <vt:lpstr>Popular standards</vt:lpstr>
      <vt:lpstr>Popular standards</vt:lpstr>
      <vt:lpstr>Popular standards</vt:lpstr>
      <vt:lpstr>Popular standards</vt:lpstr>
      <vt:lpstr>More standards @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الرحيم </dc:title>
  <dc:creator>MRL</dc:creator>
  <cp:lastModifiedBy>MRL</cp:lastModifiedBy>
  <cp:revision>45</cp:revision>
  <dcterms:created xsi:type="dcterms:W3CDTF">2008-01-14T12:59:34Z</dcterms:created>
  <dcterms:modified xsi:type="dcterms:W3CDTF">2008-01-14T16:44:54Z</dcterms:modified>
</cp:coreProperties>
</file>