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045" r:id="rId1"/>
    <p:sldMasterId id="2147484057" r:id="rId2"/>
  </p:sldMasterIdLst>
  <p:notesMasterIdLst>
    <p:notesMasterId r:id="rId58"/>
  </p:notesMasterIdLst>
  <p:handoutMasterIdLst>
    <p:handoutMasterId r:id="rId59"/>
  </p:handoutMasterIdLst>
  <p:sldIdLst>
    <p:sldId id="256" r:id="rId3"/>
    <p:sldId id="257" r:id="rId4"/>
    <p:sldId id="258" r:id="rId5"/>
    <p:sldId id="260" r:id="rId6"/>
    <p:sldId id="262" r:id="rId7"/>
    <p:sldId id="259" r:id="rId8"/>
    <p:sldId id="263" r:id="rId9"/>
    <p:sldId id="264" r:id="rId10"/>
    <p:sldId id="285" r:id="rId11"/>
    <p:sldId id="289" r:id="rId12"/>
    <p:sldId id="287" r:id="rId13"/>
    <p:sldId id="302" r:id="rId14"/>
    <p:sldId id="286" r:id="rId15"/>
    <p:sldId id="298" r:id="rId16"/>
    <p:sldId id="265" r:id="rId17"/>
    <p:sldId id="266" r:id="rId18"/>
    <p:sldId id="267" r:id="rId19"/>
    <p:sldId id="268" r:id="rId20"/>
    <p:sldId id="269" r:id="rId21"/>
    <p:sldId id="270" r:id="rId22"/>
    <p:sldId id="272" r:id="rId23"/>
    <p:sldId id="273" r:id="rId24"/>
    <p:sldId id="293" r:id="rId25"/>
    <p:sldId id="294" r:id="rId26"/>
    <p:sldId id="295" r:id="rId27"/>
    <p:sldId id="296" r:id="rId28"/>
    <p:sldId id="297" r:id="rId29"/>
    <p:sldId id="292" r:id="rId30"/>
    <p:sldId id="274" r:id="rId31"/>
    <p:sldId id="291" r:id="rId32"/>
    <p:sldId id="275" r:id="rId33"/>
    <p:sldId id="276" r:id="rId34"/>
    <p:sldId id="277" r:id="rId35"/>
    <p:sldId id="278" r:id="rId36"/>
    <p:sldId id="279" r:id="rId37"/>
    <p:sldId id="280" r:id="rId38"/>
    <p:sldId id="281" r:id="rId39"/>
    <p:sldId id="282" r:id="rId40"/>
    <p:sldId id="283" r:id="rId41"/>
    <p:sldId id="284" r:id="rId42"/>
    <p:sldId id="303" r:id="rId43"/>
    <p:sldId id="304" r:id="rId44"/>
    <p:sldId id="305" r:id="rId45"/>
    <p:sldId id="306" r:id="rId46"/>
    <p:sldId id="307" r:id="rId47"/>
    <p:sldId id="308" r:id="rId48"/>
    <p:sldId id="309" r:id="rId49"/>
    <p:sldId id="311" r:id="rId50"/>
    <p:sldId id="312" r:id="rId51"/>
    <p:sldId id="315" r:id="rId52"/>
    <p:sldId id="314" r:id="rId53"/>
    <p:sldId id="316" r:id="rId54"/>
    <p:sldId id="317" r:id="rId55"/>
    <p:sldId id="318" r:id="rId56"/>
    <p:sldId id="290" r:id="rId5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seini" initials="h"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580B6"/>
    <a:srgbClr val="A3A3A3"/>
    <a:srgbClr val="AD5BFF"/>
    <a:srgbClr val="9933FF"/>
    <a:srgbClr val="CC00FF"/>
    <a:srgbClr val="ADD9E5"/>
    <a:srgbClr val="7CC3D6"/>
    <a:srgbClr val="87C7D9"/>
    <a:srgbClr val="7FA3CF"/>
    <a:srgbClr val="96CF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70" d="100"/>
          <a:sy n="70" d="100"/>
        </p:scale>
        <p:origin x="-137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slide" Target="../slides/slide27.xml"/><Relationship Id="rId1"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C36AFB-0D31-43EC-B3D0-56AD0162853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fa-IR"/>
        </a:p>
      </dgm:t>
    </dgm:pt>
    <dgm:pt modelId="{FF2DD618-15F1-454B-B26D-679F76E0ADFA}">
      <dgm:prSet phldrT="[Text]" custT="1">
        <dgm:style>
          <a:lnRef idx="0">
            <a:schemeClr val="accent4"/>
          </a:lnRef>
          <a:fillRef idx="3">
            <a:schemeClr val="accent4"/>
          </a:fillRef>
          <a:effectRef idx="3">
            <a:schemeClr val="accent4"/>
          </a:effectRef>
          <a:fontRef idx="minor">
            <a:schemeClr val="lt1"/>
          </a:fontRef>
        </dgm:style>
      </dgm:prSet>
      <dgm:spPr/>
      <dgm:t>
        <a:bodyPr/>
        <a:lstStyle/>
        <a:p>
          <a:pPr rtl="1"/>
          <a:r>
            <a:rPr lang="fa-IR" sz="3200" dirty="0" smtClean="0">
              <a:solidFill>
                <a:schemeClr val="bg1"/>
              </a:solidFill>
              <a:cs typeface="B Nazanin" pitchFamily="2" charset="-78"/>
            </a:rPr>
            <a:t>تحلیل محتوای کیفی خطبه غدیر</a:t>
          </a:r>
          <a:endParaRPr lang="fa-IR" sz="3200" dirty="0">
            <a:solidFill>
              <a:schemeClr val="bg1"/>
            </a:solidFill>
            <a:cs typeface="B Nazanin" pitchFamily="2" charset="-78"/>
          </a:endParaRPr>
        </a:p>
      </dgm:t>
    </dgm:pt>
    <dgm:pt modelId="{7CF8AA64-29D6-4F23-8C2E-48C1DC095629}" type="parTrans" cxnId="{B87586E1-D38D-4EDA-B7CD-9AF81CE26C2E}">
      <dgm:prSet/>
      <dgm:spPr/>
      <dgm:t>
        <a:bodyPr/>
        <a:lstStyle/>
        <a:p>
          <a:pPr rtl="1"/>
          <a:endParaRPr lang="fa-IR" sz="3200">
            <a:solidFill>
              <a:schemeClr val="tx1"/>
            </a:solidFill>
            <a:cs typeface="B Nazanin" pitchFamily="2" charset="-78"/>
          </a:endParaRPr>
        </a:p>
      </dgm:t>
    </dgm:pt>
    <dgm:pt modelId="{C364A01A-D5F9-43C8-898E-B5BA8035BCBC}" type="sibTrans" cxnId="{B87586E1-D38D-4EDA-B7CD-9AF81CE26C2E}">
      <dgm:prSet/>
      <dgm:spPr/>
      <dgm:t>
        <a:bodyPr/>
        <a:lstStyle/>
        <a:p>
          <a:pPr rtl="1"/>
          <a:endParaRPr lang="fa-IR" sz="3200">
            <a:solidFill>
              <a:schemeClr val="tx1"/>
            </a:solidFill>
            <a:cs typeface="B Nazanin" pitchFamily="2" charset="-78"/>
          </a:endParaRPr>
        </a:p>
      </dgm:t>
    </dgm:pt>
    <dgm:pt modelId="{1EF35032-B3EF-4999-93A6-7721CACB884D}" type="asst">
      <dgm:prSet phldrT="[Text]" custT="1">
        <dgm:style>
          <a:lnRef idx="0">
            <a:schemeClr val="accent4"/>
          </a:lnRef>
          <a:fillRef idx="3">
            <a:schemeClr val="accent4"/>
          </a:fillRef>
          <a:effectRef idx="3">
            <a:schemeClr val="accent4"/>
          </a:effectRef>
          <a:fontRef idx="minor">
            <a:schemeClr val="lt1"/>
          </a:fontRef>
        </dgm:style>
      </dgm:prSet>
      <dgm:spPr/>
      <dgm:t>
        <a:bodyPr/>
        <a:lstStyle/>
        <a:p>
          <a:pPr rtl="1"/>
          <a:r>
            <a:rPr lang="fa-IR" sz="2800" dirty="0" smtClean="0">
              <a:solidFill>
                <a:schemeClr val="bg1"/>
              </a:solidFill>
              <a:cs typeface="B Nazanin" pitchFamily="2" charset="-78"/>
            </a:rPr>
            <a:t>ساختار هندسی خطبه غدیر</a:t>
          </a:r>
          <a:endParaRPr lang="fa-IR" sz="2800" dirty="0">
            <a:solidFill>
              <a:schemeClr val="bg1"/>
            </a:solidFill>
            <a:cs typeface="B Nazanin" pitchFamily="2" charset="-78"/>
          </a:endParaRPr>
        </a:p>
      </dgm:t>
    </dgm:pt>
    <dgm:pt modelId="{7C951DA4-31C8-4D8E-9965-CBD9AEDE8C8F}" type="parTrans" cxnId="{18B0159B-B55C-44AE-926B-A8B37CB01552}">
      <dgm:prSet/>
      <dgm:spPr/>
      <dgm:t>
        <a:bodyPr/>
        <a:lstStyle/>
        <a:p>
          <a:pPr rtl="1"/>
          <a:endParaRPr lang="fa-IR" sz="3200">
            <a:solidFill>
              <a:schemeClr val="tx1"/>
            </a:solidFill>
            <a:cs typeface="B Nazanin" pitchFamily="2" charset="-78"/>
          </a:endParaRPr>
        </a:p>
      </dgm:t>
    </dgm:pt>
    <dgm:pt modelId="{2882D59C-6C38-4157-9C0E-14D1B8EECB08}" type="sibTrans" cxnId="{18B0159B-B55C-44AE-926B-A8B37CB01552}">
      <dgm:prSet/>
      <dgm:spPr/>
      <dgm:t>
        <a:bodyPr/>
        <a:lstStyle/>
        <a:p>
          <a:pPr rtl="1"/>
          <a:endParaRPr lang="fa-IR" sz="3200">
            <a:solidFill>
              <a:schemeClr val="tx1"/>
            </a:solidFill>
            <a:cs typeface="B Nazanin" pitchFamily="2" charset="-78"/>
          </a:endParaRPr>
        </a:p>
      </dgm:t>
    </dgm:pt>
    <dgm:pt modelId="{14284244-7A21-4A18-9362-673F831ABE71}">
      <dgm:prSet phldrT="[Text]" custT="1">
        <dgm:style>
          <a:lnRef idx="0">
            <a:schemeClr val="accent4"/>
          </a:lnRef>
          <a:fillRef idx="3">
            <a:schemeClr val="accent4"/>
          </a:fillRef>
          <a:effectRef idx="3">
            <a:schemeClr val="accent4"/>
          </a:effectRef>
          <a:fontRef idx="minor">
            <a:schemeClr val="lt1"/>
          </a:fontRef>
        </dgm:style>
      </dgm:prSet>
      <dgm:spPr/>
      <dgm:t>
        <a:bodyPr/>
        <a:lstStyle/>
        <a:p>
          <a:pPr rtl="1"/>
          <a:r>
            <a:rPr lang="fa-IR" sz="2800" dirty="0" smtClean="0">
              <a:solidFill>
                <a:schemeClr val="bg1"/>
              </a:solidFill>
              <a:cs typeface="B Nazanin" pitchFamily="2" charset="-78"/>
            </a:rPr>
            <a:t>خطبه طولانی</a:t>
          </a:r>
          <a:endParaRPr lang="fa-IR" sz="2800" dirty="0">
            <a:solidFill>
              <a:schemeClr val="bg1"/>
            </a:solidFill>
            <a:cs typeface="B Nazanin"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B25F851C-A0D9-48AE-BF62-8A5213C3822C}" type="parTrans" cxnId="{F9B805AE-22D5-49BB-91BA-42BA2156AC3C}">
      <dgm:prSet/>
      <dgm:spPr/>
      <dgm:t>
        <a:bodyPr/>
        <a:lstStyle/>
        <a:p>
          <a:pPr rtl="1"/>
          <a:endParaRPr lang="fa-IR" sz="3200">
            <a:solidFill>
              <a:schemeClr val="tx1"/>
            </a:solidFill>
            <a:cs typeface="B Nazanin" pitchFamily="2" charset="-78"/>
          </a:endParaRPr>
        </a:p>
      </dgm:t>
    </dgm:pt>
    <dgm:pt modelId="{74C41E31-C5CD-48CA-BC2A-A85D2B04D3AA}" type="sibTrans" cxnId="{F9B805AE-22D5-49BB-91BA-42BA2156AC3C}">
      <dgm:prSet/>
      <dgm:spPr/>
      <dgm:t>
        <a:bodyPr/>
        <a:lstStyle/>
        <a:p>
          <a:pPr rtl="1"/>
          <a:endParaRPr lang="fa-IR" sz="3200">
            <a:solidFill>
              <a:schemeClr val="tx1"/>
            </a:solidFill>
            <a:cs typeface="B Nazanin" pitchFamily="2" charset="-78"/>
          </a:endParaRPr>
        </a:p>
      </dgm:t>
    </dgm:pt>
    <dgm:pt modelId="{2D8983E6-3A30-4979-9FA2-7859BD9EF33D}">
      <dgm:prSet phldrT="[Text]" custT="1">
        <dgm:style>
          <a:lnRef idx="0">
            <a:schemeClr val="accent4"/>
          </a:lnRef>
          <a:fillRef idx="3">
            <a:schemeClr val="accent4"/>
          </a:fillRef>
          <a:effectRef idx="3">
            <a:schemeClr val="accent4"/>
          </a:effectRef>
          <a:fontRef idx="minor">
            <a:schemeClr val="lt1"/>
          </a:fontRef>
        </dgm:style>
      </dgm:prSet>
      <dgm:spPr/>
      <dgm:t>
        <a:bodyPr/>
        <a:lstStyle/>
        <a:p>
          <a:pPr rtl="1"/>
          <a:r>
            <a:rPr lang="fa-IR" sz="2800" dirty="0" smtClean="0">
              <a:solidFill>
                <a:schemeClr val="bg1"/>
              </a:solidFill>
              <a:cs typeface="B Nazanin" pitchFamily="2" charset="-78"/>
            </a:rPr>
            <a:t>خطبه متوسط</a:t>
          </a:r>
          <a:endParaRPr lang="fa-IR" sz="2800" dirty="0">
            <a:solidFill>
              <a:schemeClr val="bg1"/>
            </a:solidFill>
            <a:cs typeface="B Nazanin"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7D19DD47-5558-49BF-82AE-243D097CD249}" type="parTrans" cxnId="{8DE5692A-7C05-4E42-9D8E-4FB42569B816}">
      <dgm:prSet/>
      <dgm:spPr/>
      <dgm:t>
        <a:bodyPr/>
        <a:lstStyle/>
        <a:p>
          <a:pPr rtl="1"/>
          <a:endParaRPr lang="fa-IR" sz="3200">
            <a:solidFill>
              <a:schemeClr val="tx1"/>
            </a:solidFill>
            <a:cs typeface="B Nazanin" pitchFamily="2" charset="-78"/>
          </a:endParaRPr>
        </a:p>
      </dgm:t>
    </dgm:pt>
    <dgm:pt modelId="{8EBFA75A-219C-444A-8950-CFBB58312E34}" type="sibTrans" cxnId="{8DE5692A-7C05-4E42-9D8E-4FB42569B816}">
      <dgm:prSet/>
      <dgm:spPr/>
      <dgm:t>
        <a:bodyPr/>
        <a:lstStyle/>
        <a:p>
          <a:pPr rtl="1"/>
          <a:endParaRPr lang="fa-IR" sz="3200">
            <a:solidFill>
              <a:schemeClr val="tx1"/>
            </a:solidFill>
            <a:cs typeface="B Nazanin" pitchFamily="2" charset="-78"/>
          </a:endParaRPr>
        </a:p>
      </dgm:t>
    </dgm:pt>
    <dgm:pt modelId="{20D1A526-15DB-4171-BC31-AFE21DE760CB}">
      <dgm:prSet phldrT="[Text]" custT="1">
        <dgm:style>
          <a:lnRef idx="0">
            <a:schemeClr val="accent4"/>
          </a:lnRef>
          <a:fillRef idx="3">
            <a:schemeClr val="accent4"/>
          </a:fillRef>
          <a:effectRef idx="3">
            <a:schemeClr val="accent4"/>
          </a:effectRef>
          <a:fontRef idx="minor">
            <a:schemeClr val="lt1"/>
          </a:fontRef>
        </dgm:style>
      </dgm:prSet>
      <dgm:spPr/>
      <dgm:t>
        <a:bodyPr/>
        <a:lstStyle/>
        <a:p>
          <a:pPr rtl="1"/>
          <a:r>
            <a:rPr lang="fa-IR" sz="2800" dirty="0" smtClean="0">
              <a:solidFill>
                <a:schemeClr val="bg1"/>
              </a:solidFill>
              <a:cs typeface="B Nazanin" pitchFamily="2" charset="-78"/>
            </a:rPr>
            <a:t>خطبه کوتاه</a:t>
          </a:r>
          <a:endParaRPr lang="fa-IR" sz="2800" dirty="0">
            <a:solidFill>
              <a:schemeClr val="bg1"/>
            </a:solidFill>
            <a:cs typeface="B Nazanin"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69C6259C-511F-45A7-BA1F-D4C7CC9658D3}" type="parTrans" cxnId="{E67D7ABD-04A5-443C-BFD0-3FBF8336EFC0}">
      <dgm:prSet/>
      <dgm:spPr/>
      <dgm:t>
        <a:bodyPr/>
        <a:lstStyle/>
        <a:p>
          <a:pPr rtl="1"/>
          <a:endParaRPr lang="fa-IR" sz="3200">
            <a:solidFill>
              <a:schemeClr val="tx1"/>
            </a:solidFill>
            <a:cs typeface="B Nazanin" pitchFamily="2" charset="-78"/>
          </a:endParaRPr>
        </a:p>
      </dgm:t>
    </dgm:pt>
    <dgm:pt modelId="{7859B95E-98A6-43BF-86EC-3984FD3CD759}" type="sibTrans" cxnId="{E67D7ABD-04A5-443C-BFD0-3FBF8336EFC0}">
      <dgm:prSet/>
      <dgm:spPr/>
      <dgm:t>
        <a:bodyPr/>
        <a:lstStyle/>
        <a:p>
          <a:pPr rtl="1"/>
          <a:endParaRPr lang="fa-IR" sz="3200">
            <a:solidFill>
              <a:schemeClr val="tx1"/>
            </a:solidFill>
            <a:cs typeface="B Nazanin" pitchFamily="2" charset="-78"/>
          </a:endParaRPr>
        </a:p>
      </dgm:t>
    </dgm:pt>
    <dgm:pt modelId="{320AB082-1637-4D3D-AC29-2621DB7403C3}" type="pres">
      <dgm:prSet presAssocID="{8CC36AFB-0D31-43EC-B3D0-56AD0162853E}" presName="hierChild1" presStyleCnt="0">
        <dgm:presLayoutVars>
          <dgm:orgChart val="1"/>
          <dgm:chPref val="1"/>
          <dgm:dir/>
          <dgm:animOne val="branch"/>
          <dgm:animLvl val="lvl"/>
          <dgm:resizeHandles/>
        </dgm:presLayoutVars>
      </dgm:prSet>
      <dgm:spPr/>
      <dgm:t>
        <a:bodyPr/>
        <a:lstStyle/>
        <a:p>
          <a:pPr rtl="1"/>
          <a:endParaRPr lang="fa-IR"/>
        </a:p>
      </dgm:t>
    </dgm:pt>
    <dgm:pt modelId="{173A3D5C-9546-426B-B8ED-B25A9584742F}" type="pres">
      <dgm:prSet presAssocID="{FF2DD618-15F1-454B-B26D-679F76E0ADFA}" presName="hierRoot1" presStyleCnt="0">
        <dgm:presLayoutVars>
          <dgm:hierBranch val="init"/>
        </dgm:presLayoutVars>
      </dgm:prSet>
      <dgm:spPr/>
    </dgm:pt>
    <dgm:pt modelId="{8C6CD638-2B04-4A0F-8B3B-B54A2E9A83C3}" type="pres">
      <dgm:prSet presAssocID="{FF2DD618-15F1-454B-B26D-679F76E0ADFA}" presName="rootComposite1" presStyleCnt="0"/>
      <dgm:spPr/>
    </dgm:pt>
    <dgm:pt modelId="{AC30F226-2E02-4CF3-A386-690EBC5FAD53}" type="pres">
      <dgm:prSet presAssocID="{FF2DD618-15F1-454B-B26D-679F76E0ADFA}" presName="rootText1" presStyleLbl="node0" presStyleIdx="0" presStyleCnt="1" custScaleX="155866" custScaleY="129976">
        <dgm:presLayoutVars>
          <dgm:chPref val="3"/>
        </dgm:presLayoutVars>
      </dgm:prSet>
      <dgm:spPr/>
      <dgm:t>
        <a:bodyPr/>
        <a:lstStyle/>
        <a:p>
          <a:pPr rtl="1"/>
          <a:endParaRPr lang="fa-IR"/>
        </a:p>
      </dgm:t>
    </dgm:pt>
    <dgm:pt modelId="{33AD6B9B-0C8A-4FB6-8317-4BF606A17966}" type="pres">
      <dgm:prSet presAssocID="{FF2DD618-15F1-454B-B26D-679F76E0ADFA}" presName="rootConnector1" presStyleLbl="node1" presStyleIdx="0" presStyleCnt="0"/>
      <dgm:spPr/>
      <dgm:t>
        <a:bodyPr/>
        <a:lstStyle/>
        <a:p>
          <a:pPr rtl="1"/>
          <a:endParaRPr lang="fa-IR"/>
        </a:p>
      </dgm:t>
    </dgm:pt>
    <dgm:pt modelId="{E4689922-E87B-49F1-80E7-3F1C0753096B}" type="pres">
      <dgm:prSet presAssocID="{FF2DD618-15F1-454B-B26D-679F76E0ADFA}" presName="hierChild2" presStyleCnt="0"/>
      <dgm:spPr/>
    </dgm:pt>
    <dgm:pt modelId="{2EBA1982-0D44-4AA7-BB4A-E872A9EF7685}" type="pres">
      <dgm:prSet presAssocID="{B25F851C-A0D9-48AE-BF62-8A5213C3822C}" presName="Name37" presStyleLbl="parChTrans1D2" presStyleIdx="0" presStyleCnt="4"/>
      <dgm:spPr/>
      <dgm:t>
        <a:bodyPr/>
        <a:lstStyle/>
        <a:p>
          <a:pPr rtl="1"/>
          <a:endParaRPr lang="fa-IR"/>
        </a:p>
      </dgm:t>
    </dgm:pt>
    <dgm:pt modelId="{DD6381AF-4F95-4173-BC5D-B3F4E4C5AA51}" type="pres">
      <dgm:prSet presAssocID="{14284244-7A21-4A18-9362-673F831ABE71}" presName="hierRoot2" presStyleCnt="0">
        <dgm:presLayoutVars>
          <dgm:hierBranch val="init"/>
        </dgm:presLayoutVars>
      </dgm:prSet>
      <dgm:spPr/>
    </dgm:pt>
    <dgm:pt modelId="{181FC8A9-0D21-482C-8FF5-13C187DA6E35}" type="pres">
      <dgm:prSet presAssocID="{14284244-7A21-4A18-9362-673F831ABE71}" presName="rootComposite" presStyleCnt="0"/>
      <dgm:spPr/>
    </dgm:pt>
    <dgm:pt modelId="{73DE8134-704D-4A7D-9FF2-1FA7261BDE83}" type="pres">
      <dgm:prSet presAssocID="{14284244-7A21-4A18-9362-673F831ABE71}" presName="rootText" presStyleLbl="node2" presStyleIdx="0" presStyleCnt="3">
        <dgm:presLayoutVars>
          <dgm:chPref val="3"/>
        </dgm:presLayoutVars>
      </dgm:prSet>
      <dgm:spPr/>
      <dgm:t>
        <a:bodyPr/>
        <a:lstStyle/>
        <a:p>
          <a:pPr rtl="1"/>
          <a:endParaRPr lang="fa-IR"/>
        </a:p>
      </dgm:t>
    </dgm:pt>
    <dgm:pt modelId="{745B4DB3-31AD-4961-8C5A-238DF7417D6C}" type="pres">
      <dgm:prSet presAssocID="{14284244-7A21-4A18-9362-673F831ABE71}" presName="rootConnector" presStyleLbl="node2" presStyleIdx="0" presStyleCnt="3"/>
      <dgm:spPr/>
      <dgm:t>
        <a:bodyPr/>
        <a:lstStyle/>
        <a:p>
          <a:pPr rtl="1"/>
          <a:endParaRPr lang="fa-IR"/>
        </a:p>
      </dgm:t>
    </dgm:pt>
    <dgm:pt modelId="{A059A7D4-D41F-4F13-A4C3-64C4BB91324E}" type="pres">
      <dgm:prSet presAssocID="{14284244-7A21-4A18-9362-673F831ABE71}" presName="hierChild4" presStyleCnt="0"/>
      <dgm:spPr/>
    </dgm:pt>
    <dgm:pt modelId="{F238AD78-404A-4BE7-8CAF-16E9135F975E}" type="pres">
      <dgm:prSet presAssocID="{14284244-7A21-4A18-9362-673F831ABE71}" presName="hierChild5" presStyleCnt="0"/>
      <dgm:spPr/>
    </dgm:pt>
    <dgm:pt modelId="{D16491E8-B12F-4C28-BCC8-9A90522235D3}" type="pres">
      <dgm:prSet presAssocID="{7D19DD47-5558-49BF-82AE-243D097CD249}" presName="Name37" presStyleLbl="parChTrans1D2" presStyleIdx="1" presStyleCnt="4"/>
      <dgm:spPr/>
      <dgm:t>
        <a:bodyPr/>
        <a:lstStyle/>
        <a:p>
          <a:pPr rtl="1"/>
          <a:endParaRPr lang="fa-IR"/>
        </a:p>
      </dgm:t>
    </dgm:pt>
    <dgm:pt modelId="{4C406F44-3EEB-4662-98AF-C2958298013F}" type="pres">
      <dgm:prSet presAssocID="{2D8983E6-3A30-4979-9FA2-7859BD9EF33D}" presName="hierRoot2" presStyleCnt="0">
        <dgm:presLayoutVars>
          <dgm:hierBranch val="init"/>
        </dgm:presLayoutVars>
      </dgm:prSet>
      <dgm:spPr/>
    </dgm:pt>
    <dgm:pt modelId="{B754FB42-0042-4B40-BAC5-7C748206279D}" type="pres">
      <dgm:prSet presAssocID="{2D8983E6-3A30-4979-9FA2-7859BD9EF33D}" presName="rootComposite" presStyleCnt="0"/>
      <dgm:spPr/>
    </dgm:pt>
    <dgm:pt modelId="{E1C7BD7C-0D41-434A-8C24-B98309C95982}" type="pres">
      <dgm:prSet presAssocID="{2D8983E6-3A30-4979-9FA2-7859BD9EF33D}" presName="rootText" presStyleLbl="node2" presStyleIdx="1" presStyleCnt="3">
        <dgm:presLayoutVars>
          <dgm:chPref val="3"/>
        </dgm:presLayoutVars>
      </dgm:prSet>
      <dgm:spPr/>
      <dgm:t>
        <a:bodyPr/>
        <a:lstStyle/>
        <a:p>
          <a:pPr rtl="1"/>
          <a:endParaRPr lang="fa-IR"/>
        </a:p>
      </dgm:t>
    </dgm:pt>
    <dgm:pt modelId="{ADB2A1BF-D150-4EF2-B71B-497395231FBC}" type="pres">
      <dgm:prSet presAssocID="{2D8983E6-3A30-4979-9FA2-7859BD9EF33D}" presName="rootConnector" presStyleLbl="node2" presStyleIdx="1" presStyleCnt="3"/>
      <dgm:spPr/>
      <dgm:t>
        <a:bodyPr/>
        <a:lstStyle/>
        <a:p>
          <a:pPr rtl="1"/>
          <a:endParaRPr lang="fa-IR"/>
        </a:p>
      </dgm:t>
    </dgm:pt>
    <dgm:pt modelId="{C2DB7B7E-665D-4113-B5E6-73DF6D5F5C0A}" type="pres">
      <dgm:prSet presAssocID="{2D8983E6-3A30-4979-9FA2-7859BD9EF33D}" presName="hierChild4" presStyleCnt="0"/>
      <dgm:spPr/>
    </dgm:pt>
    <dgm:pt modelId="{20C36598-37AF-455E-8EDC-034F4890FDEC}" type="pres">
      <dgm:prSet presAssocID="{2D8983E6-3A30-4979-9FA2-7859BD9EF33D}" presName="hierChild5" presStyleCnt="0"/>
      <dgm:spPr/>
    </dgm:pt>
    <dgm:pt modelId="{5301A125-ECEE-4B88-9AB8-144AC0AB02B4}" type="pres">
      <dgm:prSet presAssocID="{69C6259C-511F-45A7-BA1F-D4C7CC9658D3}" presName="Name37" presStyleLbl="parChTrans1D2" presStyleIdx="2" presStyleCnt="4"/>
      <dgm:spPr/>
      <dgm:t>
        <a:bodyPr/>
        <a:lstStyle/>
        <a:p>
          <a:pPr rtl="1"/>
          <a:endParaRPr lang="fa-IR"/>
        </a:p>
      </dgm:t>
    </dgm:pt>
    <dgm:pt modelId="{5AF0EA4C-0106-41FE-B735-29209FB825F0}" type="pres">
      <dgm:prSet presAssocID="{20D1A526-15DB-4171-BC31-AFE21DE760CB}" presName="hierRoot2" presStyleCnt="0">
        <dgm:presLayoutVars>
          <dgm:hierBranch val="init"/>
        </dgm:presLayoutVars>
      </dgm:prSet>
      <dgm:spPr/>
    </dgm:pt>
    <dgm:pt modelId="{A79F6B7F-29B3-42F3-BD10-176E1A919130}" type="pres">
      <dgm:prSet presAssocID="{20D1A526-15DB-4171-BC31-AFE21DE760CB}" presName="rootComposite" presStyleCnt="0"/>
      <dgm:spPr/>
    </dgm:pt>
    <dgm:pt modelId="{C9AFFFC5-680A-4A40-84DC-722B41530C49}" type="pres">
      <dgm:prSet presAssocID="{20D1A526-15DB-4171-BC31-AFE21DE760CB}" presName="rootText" presStyleLbl="node2" presStyleIdx="2" presStyleCnt="3">
        <dgm:presLayoutVars>
          <dgm:chPref val="3"/>
        </dgm:presLayoutVars>
      </dgm:prSet>
      <dgm:spPr/>
      <dgm:t>
        <a:bodyPr/>
        <a:lstStyle/>
        <a:p>
          <a:pPr rtl="1"/>
          <a:endParaRPr lang="fa-IR"/>
        </a:p>
      </dgm:t>
    </dgm:pt>
    <dgm:pt modelId="{3058E062-CA57-4C43-B940-228342617A65}" type="pres">
      <dgm:prSet presAssocID="{20D1A526-15DB-4171-BC31-AFE21DE760CB}" presName="rootConnector" presStyleLbl="node2" presStyleIdx="2" presStyleCnt="3"/>
      <dgm:spPr/>
      <dgm:t>
        <a:bodyPr/>
        <a:lstStyle/>
        <a:p>
          <a:pPr rtl="1"/>
          <a:endParaRPr lang="fa-IR"/>
        </a:p>
      </dgm:t>
    </dgm:pt>
    <dgm:pt modelId="{B967AC2C-E97B-415F-849A-01AEAE411433}" type="pres">
      <dgm:prSet presAssocID="{20D1A526-15DB-4171-BC31-AFE21DE760CB}" presName="hierChild4" presStyleCnt="0"/>
      <dgm:spPr/>
    </dgm:pt>
    <dgm:pt modelId="{318E932A-2BB9-476C-B195-B0D3B497EEA7}" type="pres">
      <dgm:prSet presAssocID="{20D1A526-15DB-4171-BC31-AFE21DE760CB}" presName="hierChild5" presStyleCnt="0"/>
      <dgm:spPr/>
    </dgm:pt>
    <dgm:pt modelId="{FEE4E89B-2239-4203-B58B-32FF24E41B8F}" type="pres">
      <dgm:prSet presAssocID="{FF2DD618-15F1-454B-B26D-679F76E0ADFA}" presName="hierChild3" presStyleCnt="0"/>
      <dgm:spPr/>
    </dgm:pt>
    <dgm:pt modelId="{597D7BCD-371C-4FF3-86CB-332CFB59EBAE}" type="pres">
      <dgm:prSet presAssocID="{7C951DA4-31C8-4D8E-9965-CBD9AEDE8C8F}" presName="Name111" presStyleLbl="parChTrans1D2" presStyleIdx="3" presStyleCnt="4"/>
      <dgm:spPr/>
      <dgm:t>
        <a:bodyPr/>
        <a:lstStyle/>
        <a:p>
          <a:pPr rtl="1"/>
          <a:endParaRPr lang="fa-IR"/>
        </a:p>
      </dgm:t>
    </dgm:pt>
    <dgm:pt modelId="{D29AD2EB-3253-4F8C-855D-4BB77A5AB940}" type="pres">
      <dgm:prSet presAssocID="{1EF35032-B3EF-4999-93A6-7721CACB884D}" presName="hierRoot3" presStyleCnt="0">
        <dgm:presLayoutVars>
          <dgm:hierBranch val="init"/>
        </dgm:presLayoutVars>
      </dgm:prSet>
      <dgm:spPr/>
    </dgm:pt>
    <dgm:pt modelId="{0B8375E4-E28C-48D5-B0D5-0EC0EAF81E4C}" type="pres">
      <dgm:prSet presAssocID="{1EF35032-B3EF-4999-93A6-7721CACB884D}" presName="rootComposite3" presStyleCnt="0"/>
      <dgm:spPr/>
    </dgm:pt>
    <dgm:pt modelId="{300174E7-2287-41E3-A9A8-49AAEB560B00}" type="pres">
      <dgm:prSet presAssocID="{1EF35032-B3EF-4999-93A6-7721CACB884D}" presName="rootText3" presStyleLbl="asst1" presStyleIdx="0" presStyleCnt="1" custScaleX="140201" custScaleY="109635">
        <dgm:presLayoutVars>
          <dgm:chPref val="3"/>
        </dgm:presLayoutVars>
      </dgm:prSet>
      <dgm:spPr/>
      <dgm:t>
        <a:bodyPr/>
        <a:lstStyle/>
        <a:p>
          <a:pPr rtl="1"/>
          <a:endParaRPr lang="fa-IR"/>
        </a:p>
      </dgm:t>
    </dgm:pt>
    <dgm:pt modelId="{4A719665-2EEA-460C-8B3F-A44CC8E94721}" type="pres">
      <dgm:prSet presAssocID="{1EF35032-B3EF-4999-93A6-7721CACB884D}" presName="rootConnector3" presStyleLbl="asst1" presStyleIdx="0" presStyleCnt="1"/>
      <dgm:spPr/>
      <dgm:t>
        <a:bodyPr/>
        <a:lstStyle/>
        <a:p>
          <a:pPr rtl="1"/>
          <a:endParaRPr lang="fa-IR"/>
        </a:p>
      </dgm:t>
    </dgm:pt>
    <dgm:pt modelId="{0C388F20-CCD1-4487-9363-D7E2C4BA25F9}" type="pres">
      <dgm:prSet presAssocID="{1EF35032-B3EF-4999-93A6-7721CACB884D}" presName="hierChild6" presStyleCnt="0"/>
      <dgm:spPr/>
    </dgm:pt>
    <dgm:pt modelId="{F2912256-D502-4943-B771-EA7ED961DFB7}" type="pres">
      <dgm:prSet presAssocID="{1EF35032-B3EF-4999-93A6-7721CACB884D}" presName="hierChild7" presStyleCnt="0"/>
      <dgm:spPr/>
    </dgm:pt>
  </dgm:ptLst>
  <dgm:cxnLst>
    <dgm:cxn modelId="{18B0159B-B55C-44AE-926B-A8B37CB01552}" srcId="{FF2DD618-15F1-454B-B26D-679F76E0ADFA}" destId="{1EF35032-B3EF-4999-93A6-7721CACB884D}" srcOrd="0" destOrd="0" parTransId="{7C951DA4-31C8-4D8E-9965-CBD9AEDE8C8F}" sibTransId="{2882D59C-6C38-4157-9C0E-14D1B8EECB08}"/>
    <dgm:cxn modelId="{10837E98-49A5-4AA9-AF2F-FBB283745A9D}" type="presOf" srcId="{14284244-7A21-4A18-9362-673F831ABE71}" destId="{73DE8134-704D-4A7D-9FF2-1FA7261BDE83}" srcOrd="0" destOrd="0" presId="urn:microsoft.com/office/officeart/2005/8/layout/orgChart1"/>
    <dgm:cxn modelId="{3058952D-5C8E-4073-AFFC-0A5F3CC5A450}" type="presOf" srcId="{8CC36AFB-0D31-43EC-B3D0-56AD0162853E}" destId="{320AB082-1637-4D3D-AC29-2621DB7403C3}" srcOrd="0" destOrd="0" presId="urn:microsoft.com/office/officeart/2005/8/layout/orgChart1"/>
    <dgm:cxn modelId="{5C2802A6-5882-485B-92C5-FA9F6E7791A3}" type="presOf" srcId="{B25F851C-A0D9-48AE-BF62-8A5213C3822C}" destId="{2EBA1982-0D44-4AA7-BB4A-E872A9EF7685}" srcOrd="0" destOrd="0" presId="urn:microsoft.com/office/officeart/2005/8/layout/orgChart1"/>
    <dgm:cxn modelId="{F9B805AE-22D5-49BB-91BA-42BA2156AC3C}" srcId="{FF2DD618-15F1-454B-B26D-679F76E0ADFA}" destId="{14284244-7A21-4A18-9362-673F831ABE71}" srcOrd="1" destOrd="0" parTransId="{B25F851C-A0D9-48AE-BF62-8A5213C3822C}" sibTransId="{74C41E31-C5CD-48CA-BC2A-A85D2B04D3AA}"/>
    <dgm:cxn modelId="{5AC6CAD5-2BCD-460B-BBFA-909B3BDF71A7}" type="presOf" srcId="{69C6259C-511F-45A7-BA1F-D4C7CC9658D3}" destId="{5301A125-ECEE-4B88-9AB8-144AC0AB02B4}" srcOrd="0" destOrd="0" presId="urn:microsoft.com/office/officeart/2005/8/layout/orgChart1"/>
    <dgm:cxn modelId="{74F33D7D-12C4-46BD-A42B-691E3AA92BF4}" type="presOf" srcId="{7D19DD47-5558-49BF-82AE-243D097CD249}" destId="{D16491E8-B12F-4C28-BCC8-9A90522235D3}" srcOrd="0" destOrd="0" presId="urn:microsoft.com/office/officeart/2005/8/layout/orgChart1"/>
    <dgm:cxn modelId="{B87586E1-D38D-4EDA-B7CD-9AF81CE26C2E}" srcId="{8CC36AFB-0D31-43EC-B3D0-56AD0162853E}" destId="{FF2DD618-15F1-454B-B26D-679F76E0ADFA}" srcOrd="0" destOrd="0" parTransId="{7CF8AA64-29D6-4F23-8C2E-48C1DC095629}" sibTransId="{C364A01A-D5F9-43C8-898E-B5BA8035BCBC}"/>
    <dgm:cxn modelId="{1E941104-4CD9-45C2-8624-8B6D32EAFBE0}" type="presOf" srcId="{1EF35032-B3EF-4999-93A6-7721CACB884D}" destId="{300174E7-2287-41E3-A9A8-49AAEB560B00}" srcOrd="0" destOrd="0" presId="urn:microsoft.com/office/officeart/2005/8/layout/orgChart1"/>
    <dgm:cxn modelId="{BA74F242-71DB-42B5-AB7C-AF5FA2FDB3F0}" type="presOf" srcId="{1EF35032-B3EF-4999-93A6-7721CACB884D}" destId="{4A719665-2EEA-460C-8B3F-A44CC8E94721}" srcOrd="1" destOrd="0" presId="urn:microsoft.com/office/officeart/2005/8/layout/orgChart1"/>
    <dgm:cxn modelId="{E67D7ABD-04A5-443C-BFD0-3FBF8336EFC0}" srcId="{FF2DD618-15F1-454B-B26D-679F76E0ADFA}" destId="{20D1A526-15DB-4171-BC31-AFE21DE760CB}" srcOrd="3" destOrd="0" parTransId="{69C6259C-511F-45A7-BA1F-D4C7CC9658D3}" sibTransId="{7859B95E-98A6-43BF-86EC-3984FD3CD759}"/>
    <dgm:cxn modelId="{8DE5692A-7C05-4E42-9D8E-4FB42569B816}" srcId="{FF2DD618-15F1-454B-B26D-679F76E0ADFA}" destId="{2D8983E6-3A30-4979-9FA2-7859BD9EF33D}" srcOrd="2" destOrd="0" parTransId="{7D19DD47-5558-49BF-82AE-243D097CD249}" sibTransId="{8EBFA75A-219C-444A-8950-CFBB58312E34}"/>
    <dgm:cxn modelId="{7C4E442A-E81A-479B-AF9E-DA5F39B2ED8B}" type="presOf" srcId="{20D1A526-15DB-4171-BC31-AFE21DE760CB}" destId="{3058E062-CA57-4C43-B940-228342617A65}" srcOrd="1" destOrd="0" presId="urn:microsoft.com/office/officeart/2005/8/layout/orgChart1"/>
    <dgm:cxn modelId="{F5C7156C-E37E-4B3E-B48B-36FDD7B480A2}" type="presOf" srcId="{FF2DD618-15F1-454B-B26D-679F76E0ADFA}" destId="{AC30F226-2E02-4CF3-A386-690EBC5FAD53}" srcOrd="0" destOrd="0" presId="urn:microsoft.com/office/officeart/2005/8/layout/orgChart1"/>
    <dgm:cxn modelId="{12C67E76-8593-4181-B048-B5DE1387725E}" type="presOf" srcId="{7C951DA4-31C8-4D8E-9965-CBD9AEDE8C8F}" destId="{597D7BCD-371C-4FF3-86CB-332CFB59EBAE}" srcOrd="0" destOrd="0" presId="urn:microsoft.com/office/officeart/2005/8/layout/orgChart1"/>
    <dgm:cxn modelId="{CCD876F8-BC9D-4445-9276-3DDE8E317CD1}" type="presOf" srcId="{FF2DD618-15F1-454B-B26D-679F76E0ADFA}" destId="{33AD6B9B-0C8A-4FB6-8317-4BF606A17966}" srcOrd="1" destOrd="0" presId="urn:microsoft.com/office/officeart/2005/8/layout/orgChart1"/>
    <dgm:cxn modelId="{88CEC5E1-4C23-4407-9896-DAEABE770009}" type="presOf" srcId="{2D8983E6-3A30-4979-9FA2-7859BD9EF33D}" destId="{E1C7BD7C-0D41-434A-8C24-B98309C95982}" srcOrd="0" destOrd="0" presId="urn:microsoft.com/office/officeart/2005/8/layout/orgChart1"/>
    <dgm:cxn modelId="{179277EF-EB44-4169-B258-21986043500B}" type="presOf" srcId="{14284244-7A21-4A18-9362-673F831ABE71}" destId="{745B4DB3-31AD-4961-8C5A-238DF7417D6C}" srcOrd="1" destOrd="0" presId="urn:microsoft.com/office/officeart/2005/8/layout/orgChart1"/>
    <dgm:cxn modelId="{7613F4FB-D171-4856-AC4A-6A665162B0F6}" type="presOf" srcId="{2D8983E6-3A30-4979-9FA2-7859BD9EF33D}" destId="{ADB2A1BF-D150-4EF2-B71B-497395231FBC}" srcOrd="1" destOrd="0" presId="urn:microsoft.com/office/officeart/2005/8/layout/orgChart1"/>
    <dgm:cxn modelId="{3023275A-DDA0-417F-B23B-CD88B6CB01BD}" type="presOf" srcId="{20D1A526-15DB-4171-BC31-AFE21DE760CB}" destId="{C9AFFFC5-680A-4A40-84DC-722B41530C49}" srcOrd="0" destOrd="0" presId="urn:microsoft.com/office/officeart/2005/8/layout/orgChart1"/>
    <dgm:cxn modelId="{D519DE6F-2E51-45CE-9F7D-4C04D77FBA80}" type="presParOf" srcId="{320AB082-1637-4D3D-AC29-2621DB7403C3}" destId="{173A3D5C-9546-426B-B8ED-B25A9584742F}" srcOrd="0" destOrd="0" presId="urn:microsoft.com/office/officeart/2005/8/layout/orgChart1"/>
    <dgm:cxn modelId="{567EE5DB-BDD8-4432-9236-4223695DC0E9}" type="presParOf" srcId="{173A3D5C-9546-426B-B8ED-B25A9584742F}" destId="{8C6CD638-2B04-4A0F-8B3B-B54A2E9A83C3}" srcOrd="0" destOrd="0" presId="urn:microsoft.com/office/officeart/2005/8/layout/orgChart1"/>
    <dgm:cxn modelId="{D19650F7-EC5A-4DCD-933F-7D8953A7C9FA}" type="presParOf" srcId="{8C6CD638-2B04-4A0F-8B3B-B54A2E9A83C3}" destId="{AC30F226-2E02-4CF3-A386-690EBC5FAD53}" srcOrd="0" destOrd="0" presId="urn:microsoft.com/office/officeart/2005/8/layout/orgChart1"/>
    <dgm:cxn modelId="{8F19EC43-6B94-4610-842B-C731D8C660BF}" type="presParOf" srcId="{8C6CD638-2B04-4A0F-8B3B-B54A2E9A83C3}" destId="{33AD6B9B-0C8A-4FB6-8317-4BF606A17966}" srcOrd="1" destOrd="0" presId="urn:microsoft.com/office/officeart/2005/8/layout/orgChart1"/>
    <dgm:cxn modelId="{9FD336B4-DE71-4AB1-950B-AE5D80B84605}" type="presParOf" srcId="{173A3D5C-9546-426B-B8ED-B25A9584742F}" destId="{E4689922-E87B-49F1-80E7-3F1C0753096B}" srcOrd="1" destOrd="0" presId="urn:microsoft.com/office/officeart/2005/8/layout/orgChart1"/>
    <dgm:cxn modelId="{382E5761-8B0B-4023-A48E-96B5D6561AB2}" type="presParOf" srcId="{E4689922-E87B-49F1-80E7-3F1C0753096B}" destId="{2EBA1982-0D44-4AA7-BB4A-E872A9EF7685}" srcOrd="0" destOrd="0" presId="urn:microsoft.com/office/officeart/2005/8/layout/orgChart1"/>
    <dgm:cxn modelId="{9FB7AE4E-6D17-4C23-BA1A-4691C704BD91}" type="presParOf" srcId="{E4689922-E87B-49F1-80E7-3F1C0753096B}" destId="{DD6381AF-4F95-4173-BC5D-B3F4E4C5AA51}" srcOrd="1" destOrd="0" presId="urn:microsoft.com/office/officeart/2005/8/layout/orgChart1"/>
    <dgm:cxn modelId="{D6F35C32-1F27-4B6B-8BFC-09FF2A88A4F1}" type="presParOf" srcId="{DD6381AF-4F95-4173-BC5D-B3F4E4C5AA51}" destId="{181FC8A9-0D21-482C-8FF5-13C187DA6E35}" srcOrd="0" destOrd="0" presId="urn:microsoft.com/office/officeart/2005/8/layout/orgChart1"/>
    <dgm:cxn modelId="{9C0E5E20-3BCD-4D16-A012-B0F5D3DA648A}" type="presParOf" srcId="{181FC8A9-0D21-482C-8FF5-13C187DA6E35}" destId="{73DE8134-704D-4A7D-9FF2-1FA7261BDE83}" srcOrd="0" destOrd="0" presId="urn:microsoft.com/office/officeart/2005/8/layout/orgChart1"/>
    <dgm:cxn modelId="{7222EBBC-ABB0-4E8F-BF86-4789743E26F4}" type="presParOf" srcId="{181FC8A9-0D21-482C-8FF5-13C187DA6E35}" destId="{745B4DB3-31AD-4961-8C5A-238DF7417D6C}" srcOrd="1" destOrd="0" presId="urn:microsoft.com/office/officeart/2005/8/layout/orgChart1"/>
    <dgm:cxn modelId="{1D5F2D1A-F9D4-4CC4-8EF2-9A159BED4AE0}" type="presParOf" srcId="{DD6381AF-4F95-4173-BC5D-B3F4E4C5AA51}" destId="{A059A7D4-D41F-4F13-A4C3-64C4BB91324E}" srcOrd="1" destOrd="0" presId="urn:microsoft.com/office/officeart/2005/8/layout/orgChart1"/>
    <dgm:cxn modelId="{036440FE-0E77-4002-BDCC-6B11448C9AEE}" type="presParOf" srcId="{DD6381AF-4F95-4173-BC5D-B3F4E4C5AA51}" destId="{F238AD78-404A-4BE7-8CAF-16E9135F975E}" srcOrd="2" destOrd="0" presId="urn:microsoft.com/office/officeart/2005/8/layout/orgChart1"/>
    <dgm:cxn modelId="{3DF087FE-0074-48E4-A6C7-919D916BFB22}" type="presParOf" srcId="{E4689922-E87B-49F1-80E7-3F1C0753096B}" destId="{D16491E8-B12F-4C28-BCC8-9A90522235D3}" srcOrd="2" destOrd="0" presId="urn:microsoft.com/office/officeart/2005/8/layout/orgChart1"/>
    <dgm:cxn modelId="{CDEFAA80-A0B0-47C7-9DEB-77A313EEA4FE}" type="presParOf" srcId="{E4689922-E87B-49F1-80E7-3F1C0753096B}" destId="{4C406F44-3EEB-4662-98AF-C2958298013F}" srcOrd="3" destOrd="0" presId="urn:microsoft.com/office/officeart/2005/8/layout/orgChart1"/>
    <dgm:cxn modelId="{7ACEAA9E-04C6-4AF6-9C1A-A3537FFF31A9}" type="presParOf" srcId="{4C406F44-3EEB-4662-98AF-C2958298013F}" destId="{B754FB42-0042-4B40-BAC5-7C748206279D}" srcOrd="0" destOrd="0" presId="urn:microsoft.com/office/officeart/2005/8/layout/orgChart1"/>
    <dgm:cxn modelId="{EF7D06DE-C7DC-4483-8663-3DD3ADAEA70D}" type="presParOf" srcId="{B754FB42-0042-4B40-BAC5-7C748206279D}" destId="{E1C7BD7C-0D41-434A-8C24-B98309C95982}" srcOrd="0" destOrd="0" presId="urn:microsoft.com/office/officeart/2005/8/layout/orgChart1"/>
    <dgm:cxn modelId="{3E8F73BA-0BAA-43F5-9E28-7BE02F87513E}" type="presParOf" srcId="{B754FB42-0042-4B40-BAC5-7C748206279D}" destId="{ADB2A1BF-D150-4EF2-B71B-497395231FBC}" srcOrd="1" destOrd="0" presId="urn:microsoft.com/office/officeart/2005/8/layout/orgChart1"/>
    <dgm:cxn modelId="{4C48BEF2-8669-4130-8203-85F8C464EED7}" type="presParOf" srcId="{4C406F44-3EEB-4662-98AF-C2958298013F}" destId="{C2DB7B7E-665D-4113-B5E6-73DF6D5F5C0A}" srcOrd="1" destOrd="0" presId="urn:microsoft.com/office/officeart/2005/8/layout/orgChart1"/>
    <dgm:cxn modelId="{99E3A308-763B-477B-BDC4-6802180EA151}" type="presParOf" srcId="{4C406F44-3EEB-4662-98AF-C2958298013F}" destId="{20C36598-37AF-455E-8EDC-034F4890FDEC}" srcOrd="2" destOrd="0" presId="urn:microsoft.com/office/officeart/2005/8/layout/orgChart1"/>
    <dgm:cxn modelId="{DB3EFAD4-A0FB-403D-8FDB-F6355B274E3C}" type="presParOf" srcId="{E4689922-E87B-49F1-80E7-3F1C0753096B}" destId="{5301A125-ECEE-4B88-9AB8-144AC0AB02B4}" srcOrd="4" destOrd="0" presId="urn:microsoft.com/office/officeart/2005/8/layout/orgChart1"/>
    <dgm:cxn modelId="{9CA9C9EE-34A9-4B00-9543-D60FFEA1272C}" type="presParOf" srcId="{E4689922-E87B-49F1-80E7-3F1C0753096B}" destId="{5AF0EA4C-0106-41FE-B735-29209FB825F0}" srcOrd="5" destOrd="0" presId="urn:microsoft.com/office/officeart/2005/8/layout/orgChart1"/>
    <dgm:cxn modelId="{3A88AEAA-225D-4625-B01F-9794ABAE0ED2}" type="presParOf" srcId="{5AF0EA4C-0106-41FE-B735-29209FB825F0}" destId="{A79F6B7F-29B3-42F3-BD10-176E1A919130}" srcOrd="0" destOrd="0" presId="urn:microsoft.com/office/officeart/2005/8/layout/orgChart1"/>
    <dgm:cxn modelId="{71F0B555-CE7C-4D17-9A91-47E3E7DEE995}" type="presParOf" srcId="{A79F6B7F-29B3-42F3-BD10-176E1A919130}" destId="{C9AFFFC5-680A-4A40-84DC-722B41530C49}" srcOrd="0" destOrd="0" presId="urn:microsoft.com/office/officeart/2005/8/layout/orgChart1"/>
    <dgm:cxn modelId="{86AD6845-FCE9-458C-AA8A-13BCC7E5958C}" type="presParOf" srcId="{A79F6B7F-29B3-42F3-BD10-176E1A919130}" destId="{3058E062-CA57-4C43-B940-228342617A65}" srcOrd="1" destOrd="0" presId="urn:microsoft.com/office/officeart/2005/8/layout/orgChart1"/>
    <dgm:cxn modelId="{23759291-548C-4033-AEF4-60F177BD9B01}" type="presParOf" srcId="{5AF0EA4C-0106-41FE-B735-29209FB825F0}" destId="{B967AC2C-E97B-415F-849A-01AEAE411433}" srcOrd="1" destOrd="0" presId="urn:microsoft.com/office/officeart/2005/8/layout/orgChart1"/>
    <dgm:cxn modelId="{B7B57C84-79F0-43DD-972B-BF27B436FD66}" type="presParOf" srcId="{5AF0EA4C-0106-41FE-B735-29209FB825F0}" destId="{318E932A-2BB9-476C-B195-B0D3B497EEA7}" srcOrd="2" destOrd="0" presId="urn:microsoft.com/office/officeart/2005/8/layout/orgChart1"/>
    <dgm:cxn modelId="{5CD75FFA-33A5-4759-9901-140B18976858}" type="presParOf" srcId="{173A3D5C-9546-426B-B8ED-B25A9584742F}" destId="{FEE4E89B-2239-4203-B58B-32FF24E41B8F}" srcOrd="2" destOrd="0" presId="urn:microsoft.com/office/officeart/2005/8/layout/orgChart1"/>
    <dgm:cxn modelId="{B8934C42-E2CF-48ED-A990-84D0D06E6824}" type="presParOf" srcId="{FEE4E89B-2239-4203-B58B-32FF24E41B8F}" destId="{597D7BCD-371C-4FF3-86CB-332CFB59EBAE}" srcOrd="0" destOrd="0" presId="urn:microsoft.com/office/officeart/2005/8/layout/orgChart1"/>
    <dgm:cxn modelId="{2A11F64E-6AD4-4F9B-9827-D290D04C4E1B}" type="presParOf" srcId="{FEE4E89B-2239-4203-B58B-32FF24E41B8F}" destId="{D29AD2EB-3253-4F8C-855D-4BB77A5AB940}" srcOrd="1" destOrd="0" presId="urn:microsoft.com/office/officeart/2005/8/layout/orgChart1"/>
    <dgm:cxn modelId="{1FD87042-90E9-4C34-84BC-E9043C70F2D7}" type="presParOf" srcId="{D29AD2EB-3253-4F8C-855D-4BB77A5AB940}" destId="{0B8375E4-E28C-48D5-B0D5-0EC0EAF81E4C}" srcOrd="0" destOrd="0" presId="urn:microsoft.com/office/officeart/2005/8/layout/orgChart1"/>
    <dgm:cxn modelId="{96C7F24E-C70F-45FB-AC4C-FF398F9CFFEF}" type="presParOf" srcId="{0B8375E4-E28C-48D5-B0D5-0EC0EAF81E4C}" destId="{300174E7-2287-41E3-A9A8-49AAEB560B00}" srcOrd="0" destOrd="0" presId="urn:microsoft.com/office/officeart/2005/8/layout/orgChart1"/>
    <dgm:cxn modelId="{9F0DA083-1F02-47AE-95D1-5FC1AF574C01}" type="presParOf" srcId="{0B8375E4-E28C-48D5-B0D5-0EC0EAF81E4C}" destId="{4A719665-2EEA-460C-8B3F-A44CC8E94721}" srcOrd="1" destOrd="0" presId="urn:microsoft.com/office/officeart/2005/8/layout/orgChart1"/>
    <dgm:cxn modelId="{DF6A1D86-826F-400D-B4E1-2E1E1FB19B95}" type="presParOf" srcId="{D29AD2EB-3253-4F8C-855D-4BB77A5AB940}" destId="{0C388F20-CCD1-4487-9363-D7E2C4BA25F9}" srcOrd="1" destOrd="0" presId="urn:microsoft.com/office/officeart/2005/8/layout/orgChart1"/>
    <dgm:cxn modelId="{EF78EB9E-E172-4FE2-819E-FB7F030974E3}" type="presParOf" srcId="{D29AD2EB-3253-4F8C-855D-4BB77A5AB940}" destId="{F2912256-D502-4943-B771-EA7ED961DFB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D7BCD-371C-4FF3-86CB-332CFB59EBAE}">
      <dsp:nvSpPr>
        <dsp:cNvPr id="0" name=""/>
        <dsp:cNvSpPr/>
      </dsp:nvSpPr>
      <dsp:spPr>
        <a:xfrm>
          <a:off x="3277971" y="2116825"/>
          <a:ext cx="214416" cy="988534"/>
        </a:xfrm>
        <a:custGeom>
          <a:avLst/>
          <a:gdLst/>
          <a:ahLst/>
          <a:cxnLst/>
          <a:rect l="0" t="0" r="0" b="0"/>
          <a:pathLst>
            <a:path>
              <a:moveTo>
                <a:pt x="214416" y="0"/>
              </a:moveTo>
              <a:lnTo>
                <a:pt x="214416" y="988534"/>
              </a:lnTo>
              <a:lnTo>
                <a:pt x="0" y="9885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01A125-ECEE-4B88-9AB8-144AC0AB02B4}">
      <dsp:nvSpPr>
        <dsp:cNvPr id="0" name=""/>
        <dsp:cNvSpPr/>
      </dsp:nvSpPr>
      <dsp:spPr>
        <a:xfrm>
          <a:off x="3492388" y="2116825"/>
          <a:ext cx="2470890" cy="1977069"/>
        </a:xfrm>
        <a:custGeom>
          <a:avLst/>
          <a:gdLst/>
          <a:ahLst/>
          <a:cxnLst/>
          <a:rect l="0" t="0" r="0" b="0"/>
          <a:pathLst>
            <a:path>
              <a:moveTo>
                <a:pt x="0" y="0"/>
              </a:moveTo>
              <a:lnTo>
                <a:pt x="0" y="1762653"/>
              </a:lnTo>
              <a:lnTo>
                <a:pt x="2470890" y="1762653"/>
              </a:lnTo>
              <a:lnTo>
                <a:pt x="2470890" y="19770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6491E8-B12F-4C28-BCC8-9A90522235D3}">
      <dsp:nvSpPr>
        <dsp:cNvPr id="0" name=""/>
        <dsp:cNvSpPr/>
      </dsp:nvSpPr>
      <dsp:spPr>
        <a:xfrm>
          <a:off x="3446668" y="2116825"/>
          <a:ext cx="91440" cy="1977069"/>
        </a:xfrm>
        <a:custGeom>
          <a:avLst/>
          <a:gdLst/>
          <a:ahLst/>
          <a:cxnLst/>
          <a:rect l="0" t="0" r="0" b="0"/>
          <a:pathLst>
            <a:path>
              <a:moveTo>
                <a:pt x="45720" y="0"/>
              </a:moveTo>
              <a:lnTo>
                <a:pt x="45720" y="19770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BA1982-0D44-4AA7-BB4A-E872A9EF7685}">
      <dsp:nvSpPr>
        <dsp:cNvPr id="0" name=""/>
        <dsp:cNvSpPr/>
      </dsp:nvSpPr>
      <dsp:spPr>
        <a:xfrm>
          <a:off x="1021497" y="2116825"/>
          <a:ext cx="2470890" cy="1977069"/>
        </a:xfrm>
        <a:custGeom>
          <a:avLst/>
          <a:gdLst/>
          <a:ahLst/>
          <a:cxnLst/>
          <a:rect l="0" t="0" r="0" b="0"/>
          <a:pathLst>
            <a:path>
              <a:moveTo>
                <a:pt x="2470890" y="0"/>
              </a:moveTo>
              <a:lnTo>
                <a:pt x="2470890" y="1762653"/>
              </a:lnTo>
              <a:lnTo>
                <a:pt x="0" y="1762653"/>
              </a:lnTo>
              <a:lnTo>
                <a:pt x="0" y="19770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30F226-2E02-4CF3-A386-690EBC5FAD53}">
      <dsp:nvSpPr>
        <dsp:cNvPr id="0" name=""/>
        <dsp:cNvSpPr/>
      </dsp:nvSpPr>
      <dsp:spPr>
        <a:xfrm>
          <a:off x="1900950" y="789732"/>
          <a:ext cx="3182874" cy="1327092"/>
        </a:xfrm>
        <a:prstGeom prst="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fa-IR" sz="3200" kern="1200" dirty="0" smtClean="0">
              <a:solidFill>
                <a:schemeClr val="bg1"/>
              </a:solidFill>
              <a:cs typeface="B Nazanin" pitchFamily="2" charset="-78"/>
            </a:rPr>
            <a:t>تحلیل محتوای کیفی خطبه غدیر</a:t>
          </a:r>
          <a:endParaRPr lang="fa-IR" sz="3200" kern="1200" dirty="0">
            <a:solidFill>
              <a:schemeClr val="bg1"/>
            </a:solidFill>
            <a:cs typeface="B Nazanin" pitchFamily="2" charset="-78"/>
          </a:endParaRPr>
        </a:p>
      </dsp:txBody>
      <dsp:txXfrm>
        <a:off x="1900950" y="789732"/>
        <a:ext cx="3182874" cy="1327092"/>
      </dsp:txXfrm>
    </dsp:sp>
    <dsp:sp modelId="{73DE8134-704D-4A7D-9FF2-1FA7261BDE83}">
      <dsp:nvSpPr>
        <dsp:cNvPr id="0" name=""/>
        <dsp:cNvSpPr/>
      </dsp:nvSpPr>
      <dsp:spPr>
        <a:xfrm>
          <a:off x="468" y="4093894"/>
          <a:ext cx="2042057" cy="1021028"/>
        </a:xfrm>
        <a:prstGeom prst="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dirty="0" smtClean="0">
              <a:solidFill>
                <a:schemeClr val="bg1"/>
              </a:solidFill>
              <a:cs typeface="B Nazanin" pitchFamily="2" charset="-78"/>
            </a:rPr>
            <a:t>خطبه طولانی</a:t>
          </a:r>
          <a:endParaRPr lang="fa-IR" sz="2800" kern="1200" dirty="0">
            <a:solidFill>
              <a:schemeClr val="bg1"/>
            </a:solidFill>
            <a:cs typeface="B Nazanin" pitchFamily="2" charset="-78"/>
          </a:endParaRPr>
        </a:p>
      </dsp:txBody>
      <dsp:txXfrm>
        <a:off x="468" y="4093894"/>
        <a:ext cx="2042057" cy="1021028"/>
      </dsp:txXfrm>
    </dsp:sp>
    <dsp:sp modelId="{E1C7BD7C-0D41-434A-8C24-B98309C95982}">
      <dsp:nvSpPr>
        <dsp:cNvPr id="0" name=""/>
        <dsp:cNvSpPr/>
      </dsp:nvSpPr>
      <dsp:spPr>
        <a:xfrm>
          <a:off x="2471359" y="4093894"/>
          <a:ext cx="2042057" cy="1021028"/>
        </a:xfrm>
        <a:prstGeom prst="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dirty="0" smtClean="0">
              <a:solidFill>
                <a:schemeClr val="bg1"/>
              </a:solidFill>
              <a:cs typeface="B Nazanin" pitchFamily="2" charset="-78"/>
            </a:rPr>
            <a:t>خطبه متوسط</a:t>
          </a:r>
          <a:endParaRPr lang="fa-IR" sz="2800" kern="1200" dirty="0">
            <a:solidFill>
              <a:schemeClr val="bg1"/>
            </a:solidFill>
            <a:cs typeface="B Nazanin" pitchFamily="2" charset="-78"/>
          </a:endParaRPr>
        </a:p>
      </dsp:txBody>
      <dsp:txXfrm>
        <a:off x="2471359" y="4093894"/>
        <a:ext cx="2042057" cy="1021028"/>
      </dsp:txXfrm>
    </dsp:sp>
    <dsp:sp modelId="{C9AFFFC5-680A-4A40-84DC-722B41530C49}">
      <dsp:nvSpPr>
        <dsp:cNvPr id="0" name=""/>
        <dsp:cNvSpPr/>
      </dsp:nvSpPr>
      <dsp:spPr>
        <a:xfrm>
          <a:off x="4942249" y="4093894"/>
          <a:ext cx="2042057" cy="1021028"/>
        </a:xfrm>
        <a:prstGeom prst="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dirty="0" smtClean="0">
              <a:solidFill>
                <a:schemeClr val="bg1"/>
              </a:solidFill>
              <a:cs typeface="B Nazanin" pitchFamily="2" charset="-78"/>
            </a:rPr>
            <a:t>خطبه کوتاه</a:t>
          </a:r>
          <a:endParaRPr lang="fa-IR" sz="2800" kern="1200" dirty="0">
            <a:solidFill>
              <a:schemeClr val="bg1"/>
            </a:solidFill>
            <a:cs typeface="B Nazanin" pitchFamily="2" charset="-78"/>
          </a:endParaRPr>
        </a:p>
      </dsp:txBody>
      <dsp:txXfrm>
        <a:off x="4942249" y="4093894"/>
        <a:ext cx="2042057" cy="1021028"/>
      </dsp:txXfrm>
    </dsp:sp>
    <dsp:sp modelId="{300174E7-2287-41E3-A9A8-49AAEB560B00}">
      <dsp:nvSpPr>
        <dsp:cNvPr id="0" name=""/>
        <dsp:cNvSpPr/>
      </dsp:nvSpPr>
      <dsp:spPr>
        <a:xfrm>
          <a:off x="414986" y="2545657"/>
          <a:ext cx="2862985" cy="1119405"/>
        </a:xfrm>
        <a:prstGeom prst="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dirty="0" smtClean="0">
              <a:solidFill>
                <a:schemeClr val="bg1"/>
              </a:solidFill>
              <a:cs typeface="B Nazanin" pitchFamily="2" charset="-78"/>
            </a:rPr>
            <a:t>ساختار هندسی خطبه غدیر</a:t>
          </a:r>
          <a:endParaRPr lang="fa-IR" sz="2800" kern="1200" dirty="0">
            <a:solidFill>
              <a:schemeClr val="bg1"/>
            </a:solidFill>
            <a:cs typeface="B Nazanin" pitchFamily="2" charset="-78"/>
          </a:endParaRPr>
        </a:p>
      </dsp:txBody>
      <dsp:txXfrm>
        <a:off x="414986" y="2545657"/>
        <a:ext cx="2862985" cy="111940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7BFF011E-E5C7-4E4C-B784-0D55AE943B8E}" type="datetimeFigureOut">
              <a:rPr lang="fa-IR" smtClean="0"/>
              <a:t>11/05/38</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4E6CEE9F-2320-4051-BB3C-A0955E50BD72}" type="slidenum">
              <a:rPr lang="fa-IR" smtClean="0"/>
              <a:t>‹#›</a:t>
            </a:fld>
            <a:endParaRPr lang="fa-IR"/>
          </a:p>
        </p:txBody>
      </p:sp>
    </p:spTree>
    <p:extLst>
      <p:ext uri="{BB962C8B-B14F-4D97-AF65-F5344CB8AC3E}">
        <p14:creationId xmlns:p14="http://schemas.microsoft.com/office/powerpoint/2010/main" val="1167361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4E2CA0E-3721-4803-8E16-3776874D6A13}" type="datetimeFigureOut">
              <a:rPr lang="fa-IR" smtClean="0"/>
              <a:t>11/05/38</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0EFBF64-D822-46BE-B7EF-A7859AF57760}" type="slidenum">
              <a:rPr lang="fa-IR" smtClean="0"/>
              <a:t>‹#›</a:t>
            </a:fld>
            <a:endParaRPr lang="fa-IR"/>
          </a:p>
        </p:txBody>
      </p:sp>
    </p:spTree>
    <p:extLst>
      <p:ext uri="{BB962C8B-B14F-4D97-AF65-F5344CB8AC3E}">
        <p14:creationId xmlns:p14="http://schemas.microsoft.com/office/powerpoint/2010/main" val="397227127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10EFBF64-D822-46BE-B7EF-A7859AF57760}" type="slidenum">
              <a:rPr lang="fa-IR" smtClean="0"/>
              <a:t>17</a:t>
            </a:fld>
            <a:endParaRPr lang="fa-IR"/>
          </a:p>
        </p:txBody>
      </p:sp>
    </p:spTree>
    <p:extLst>
      <p:ext uri="{BB962C8B-B14F-4D97-AF65-F5344CB8AC3E}">
        <p14:creationId xmlns:p14="http://schemas.microsoft.com/office/powerpoint/2010/main" val="2494421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0FC04779-1E70-4A57-9C0E-64EE3F71E3A4}" type="datetimeFigureOut">
              <a:rPr lang="fa-IR" smtClean="0"/>
              <a:t>11/05/38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A030463-C089-41A9-BA11-7A1EFE332939}" type="slidenum">
              <a:rPr lang="fa-IR" smtClean="0"/>
              <a:t>‹#›</a:t>
            </a:fld>
            <a:endParaRPr lang="fa-IR"/>
          </a:p>
        </p:txBody>
      </p:sp>
    </p:spTree>
    <p:extLst>
      <p:ext uri="{BB962C8B-B14F-4D97-AF65-F5344CB8AC3E}">
        <p14:creationId xmlns:p14="http://schemas.microsoft.com/office/powerpoint/2010/main" val="3279988251"/>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FC04779-1E70-4A57-9C0E-64EE3F71E3A4}" type="datetimeFigureOut">
              <a:rPr lang="fa-IR" smtClean="0"/>
              <a:t>11/05/38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A030463-C089-41A9-BA11-7A1EFE332939}" type="slidenum">
              <a:rPr lang="fa-IR" smtClean="0"/>
              <a:t>‹#›</a:t>
            </a:fld>
            <a:endParaRPr lang="fa-IR"/>
          </a:p>
        </p:txBody>
      </p:sp>
    </p:spTree>
    <p:extLst>
      <p:ext uri="{BB962C8B-B14F-4D97-AF65-F5344CB8AC3E}">
        <p14:creationId xmlns:p14="http://schemas.microsoft.com/office/powerpoint/2010/main" val="42126459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FC04779-1E70-4A57-9C0E-64EE3F71E3A4}" type="datetimeFigureOut">
              <a:rPr lang="fa-IR" smtClean="0"/>
              <a:t>11/05/38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A030463-C089-41A9-BA11-7A1EFE332939}" type="slidenum">
              <a:rPr lang="fa-IR" smtClean="0"/>
              <a:t>‹#›</a:t>
            </a:fld>
            <a:endParaRPr lang="fa-IR"/>
          </a:p>
        </p:txBody>
      </p:sp>
    </p:spTree>
    <p:extLst>
      <p:ext uri="{BB962C8B-B14F-4D97-AF65-F5344CB8AC3E}">
        <p14:creationId xmlns:p14="http://schemas.microsoft.com/office/powerpoint/2010/main" val="340835392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EFF77E47-F523-4F1E-A2D4-435A5456EC5E}" type="datetimeFigureOut">
              <a:rPr lang="fa-IR">
                <a:solidFill>
                  <a:prstClr val="black">
                    <a:tint val="75000"/>
                  </a:prstClr>
                </a:solidFill>
              </a:rPr>
              <a:pPr/>
              <a:t>11/05/38</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E8DBD6FB-3815-49B5-AA1A-8EA825E9CD5B}" type="slidenum">
              <a:rPr lang="fa-IR">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131692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FF77E47-F523-4F1E-A2D4-435A5456EC5E}" type="datetimeFigureOut">
              <a:rPr lang="fa-IR">
                <a:solidFill>
                  <a:prstClr val="black">
                    <a:tint val="75000"/>
                  </a:prstClr>
                </a:solidFill>
              </a:rPr>
              <a:pPr/>
              <a:t>11/05/38</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E8DBD6FB-3815-49B5-AA1A-8EA825E9CD5B}" type="slidenum">
              <a:rPr lang="fa-IR">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576218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F77E47-F523-4F1E-A2D4-435A5456EC5E}" type="datetimeFigureOut">
              <a:rPr lang="fa-IR">
                <a:solidFill>
                  <a:prstClr val="black">
                    <a:tint val="75000"/>
                  </a:prstClr>
                </a:solidFill>
              </a:rPr>
              <a:pPr/>
              <a:t>11/05/38</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E8DBD6FB-3815-49B5-AA1A-8EA825E9CD5B}" type="slidenum">
              <a:rPr lang="fa-IR">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101797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EFF77E47-F523-4F1E-A2D4-435A5456EC5E}" type="datetimeFigureOut">
              <a:rPr lang="fa-IR">
                <a:solidFill>
                  <a:prstClr val="black">
                    <a:tint val="75000"/>
                  </a:prstClr>
                </a:solidFill>
              </a:rPr>
              <a:pPr/>
              <a:t>11/05/38</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E8DBD6FB-3815-49B5-AA1A-8EA825E9CD5B}" type="slidenum">
              <a:rPr lang="fa-IR">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609236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EFF77E47-F523-4F1E-A2D4-435A5456EC5E}" type="datetimeFigureOut">
              <a:rPr lang="fa-IR">
                <a:solidFill>
                  <a:prstClr val="black">
                    <a:tint val="75000"/>
                  </a:prstClr>
                </a:solidFill>
              </a:rPr>
              <a:pPr/>
              <a:t>11/05/38</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E8DBD6FB-3815-49B5-AA1A-8EA825E9CD5B}" type="slidenum">
              <a:rPr lang="fa-IR">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214806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EFF77E47-F523-4F1E-A2D4-435A5456EC5E}" type="datetimeFigureOut">
              <a:rPr lang="fa-IR">
                <a:solidFill>
                  <a:prstClr val="black">
                    <a:tint val="75000"/>
                  </a:prstClr>
                </a:solidFill>
              </a:rPr>
              <a:pPr/>
              <a:t>11/05/38</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E8DBD6FB-3815-49B5-AA1A-8EA825E9CD5B}" type="slidenum">
              <a:rPr lang="fa-IR">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390218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F77E47-F523-4F1E-A2D4-435A5456EC5E}" type="datetimeFigureOut">
              <a:rPr lang="fa-IR">
                <a:solidFill>
                  <a:prstClr val="black">
                    <a:tint val="75000"/>
                  </a:prstClr>
                </a:solidFill>
              </a:rPr>
              <a:pPr/>
              <a:t>11/05/38</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E8DBD6FB-3815-49B5-AA1A-8EA825E9CD5B}" type="slidenum">
              <a:rPr lang="fa-IR">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313014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F77E47-F523-4F1E-A2D4-435A5456EC5E}" type="datetimeFigureOut">
              <a:rPr lang="fa-IR">
                <a:solidFill>
                  <a:prstClr val="black">
                    <a:tint val="75000"/>
                  </a:prstClr>
                </a:solidFill>
              </a:rPr>
              <a:pPr/>
              <a:t>11/05/38</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E8DBD6FB-3815-49B5-AA1A-8EA825E9CD5B}" type="slidenum">
              <a:rPr lang="fa-IR">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385387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FC04779-1E70-4A57-9C0E-64EE3F71E3A4}" type="datetimeFigureOut">
              <a:rPr lang="fa-IR" smtClean="0"/>
              <a:t>11/05/38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A030463-C089-41A9-BA11-7A1EFE332939}" type="slidenum">
              <a:rPr lang="fa-IR" smtClean="0"/>
              <a:t>‹#›</a:t>
            </a:fld>
            <a:endParaRPr lang="fa-IR"/>
          </a:p>
        </p:txBody>
      </p:sp>
    </p:spTree>
    <p:extLst>
      <p:ext uri="{BB962C8B-B14F-4D97-AF65-F5344CB8AC3E}">
        <p14:creationId xmlns:p14="http://schemas.microsoft.com/office/powerpoint/2010/main" val="479408643"/>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F77E47-F523-4F1E-A2D4-435A5456EC5E}" type="datetimeFigureOut">
              <a:rPr lang="fa-IR">
                <a:solidFill>
                  <a:prstClr val="black">
                    <a:tint val="75000"/>
                  </a:prstClr>
                </a:solidFill>
              </a:rPr>
              <a:pPr/>
              <a:t>11/05/38</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E8DBD6FB-3815-49B5-AA1A-8EA825E9CD5B}" type="slidenum">
              <a:rPr lang="fa-IR">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877765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FF77E47-F523-4F1E-A2D4-435A5456EC5E}" type="datetimeFigureOut">
              <a:rPr lang="fa-IR">
                <a:solidFill>
                  <a:prstClr val="black">
                    <a:tint val="75000"/>
                  </a:prstClr>
                </a:solidFill>
              </a:rPr>
              <a:pPr/>
              <a:t>11/05/38</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E8DBD6FB-3815-49B5-AA1A-8EA825E9CD5B}" type="slidenum">
              <a:rPr lang="fa-IR">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757724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FF77E47-F523-4F1E-A2D4-435A5456EC5E}" type="datetimeFigureOut">
              <a:rPr lang="fa-IR">
                <a:solidFill>
                  <a:prstClr val="black">
                    <a:tint val="75000"/>
                  </a:prstClr>
                </a:solidFill>
              </a:rPr>
              <a:pPr/>
              <a:t>11/05/38</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E8DBD6FB-3815-49B5-AA1A-8EA825E9CD5B}" type="slidenum">
              <a:rPr lang="fa-IR">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754075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C04779-1E70-4A57-9C0E-64EE3F71E3A4}" type="datetimeFigureOut">
              <a:rPr lang="fa-IR" smtClean="0"/>
              <a:t>11/05/38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A030463-C089-41A9-BA11-7A1EFE332939}" type="slidenum">
              <a:rPr lang="fa-IR" smtClean="0"/>
              <a:t>‹#›</a:t>
            </a:fld>
            <a:endParaRPr lang="fa-IR"/>
          </a:p>
        </p:txBody>
      </p:sp>
    </p:spTree>
    <p:extLst>
      <p:ext uri="{BB962C8B-B14F-4D97-AF65-F5344CB8AC3E}">
        <p14:creationId xmlns:p14="http://schemas.microsoft.com/office/powerpoint/2010/main" val="6836766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0FC04779-1E70-4A57-9C0E-64EE3F71E3A4}" type="datetimeFigureOut">
              <a:rPr lang="fa-IR" smtClean="0"/>
              <a:t>11/05/38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A030463-C089-41A9-BA11-7A1EFE332939}" type="slidenum">
              <a:rPr lang="fa-IR" smtClean="0"/>
              <a:t>‹#›</a:t>
            </a:fld>
            <a:endParaRPr lang="fa-IR"/>
          </a:p>
        </p:txBody>
      </p:sp>
    </p:spTree>
    <p:extLst>
      <p:ext uri="{BB962C8B-B14F-4D97-AF65-F5344CB8AC3E}">
        <p14:creationId xmlns:p14="http://schemas.microsoft.com/office/powerpoint/2010/main" val="1628214979"/>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0FC04779-1E70-4A57-9C0E-64EE3F71E3A4}" type="datetimeFigureOut">
              <a:rPr lang="fa-IR" smtClean="0"/>
              <a:t>11/05/38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4A030463-C089-41A9-BA11-7A1EFE332939}" type="slidenum">
              <a:rPr lang="fa-IR" smtClean="0"/>
              <a:t>‹#›</a:t>
            </a:fld>
            <a:endParaRPr lang="fa-IR"/>
          </a:p>
        </p:txBody>
      </p:sp>
    </p:spTree>
    <p:extLst>
      <p:ext uri="{BB962C8B-B14F-4D97-AF65-F5344CB8AC3E}">
        <p14:creationId xmlns:p14="http://schemas.microsoft.com/office/powerpoint/2010/main" val="1078877586"/>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0FC04779-1E70-4A57-9C0E-64EE3F71E3A4}" type="datetimeFigureOut">
              <a:rPr lang="fa-IR" smtClean="0"/>
              <a:t>11/05/38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4A030463-C089-41A9-BA11-7A1EFE332939}" type="slidenum">
              <a:rPr lang="fa-IR" smtClean="0"/>
              <a:t>‹#›</a:t>
            </a:fld>
            <a:endParaRPr lang="fa-IR"/>
          </a:p>
        </p:txBody>
      </p:sp>
    </p:spTree>
    <p:extLst>
      <p:ext uri="{BB962C8B-B14F-4D97-AF65-F5344CB8AC3E}">
        <p14:creationId xmlns:p14="http://schemas.microsoft.com/office/powerpoint/2010/main" val="108469246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C04779-1E70-4A57-9C0E-64EE3F71E3A4}" type="datetimeFigureOut">
              <a:rPr lang="fa-IR" smtClean="0"/>
              <a:t>11/05/38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4A030463-C089-41A9-BA11-7A1EFE332939}" type="slidenum">
              <a:rPr lang="fa-IR" smtClean="0"/>
              <a:t>‹#›</a:t>
            </a:fld>
            <a:endParaRPr lang="fa-IR"/>
          </a:p>
        </p:txBody>
      </p:sp>
    </p:spTree>
    <p:extLst>
      <p:ext uri="{BB962C8B-B14F-4D97-AF65-F5344CB8AC3E}">
        <p14:creationId xmlns:p14="http://schemas.microsoft.com/office/powerpoint/2010/main" val="173525796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C04779-1E70-4A57-9C0E-64EE3F71E3A4}" type="datetimeFigureOut">
              <a:rPr lang="fa-IR" smtClean="0"/>
              <a:t>11/05/38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A030463-C089-41A9-BA11-7A1EFE332939}" type="slidenum">
              <a:rPr lang="fa-IR" smtClean="0"/>
              <a:t>‹#›</a:t>
            </a:fld>
            <a:endParaRPr lang="fa-IR"/>
          </a:p>
        </p:txBody>
      </p:sp>
    </p:spTree>
    <p:extLst>
      <p:ext uri="{BB962C8B-B14F-4D97-AF65-F5344CB8AC3E}">
        <p14:creationId xmlns:p14="http://schemas.microsoft.com/office/powerpoint/2010/main" val="663818534"/>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C04779-1E70-4A57-9C0E-64EE3F71E3A4}" type="datetimeFigureOut">
              <a:rPr lang="fa-IR" smtClean="0"/>
              <a:t>11/05/38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A030463-C089-41A9-BA11-7A1EFE332939}" type="slidenum">
              <a:rPr lang="fa-IR" smtClean="0"/>
              <a:t>‹#›</a:t>
            </a:fld>
            <a:endParaRPr lang="fa-IR"/>
          </a:p>
        </p:txBody>
      </p:sp>
    </p:spTree>
    <p:extLst>
      <p:ext uri="{BB962C8B-B14F-4D97-AF65-F5344CB8AC3E}">
        <p14:creationId xmlns:p14="http://schemas.microsoft.com/office/powerpoint/2010/main" val="3373812314"/>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FC04779-1E70-4A57-9C0E-64EE3F71E3A4}" type="datetimeFigureOut">
              <a:rPr lang="fa-IR" smtClean="0"/>
              <a:t>11/05/38</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A030463-C089-41A9-BA11-7A1EFE332939}" type="slidenum">
              <a:rPr lang="fa-IR" smtClean="0"/>
              <a:t>‹#›</a:t>
            </a:fld>
            <a:endParaRPr lang="fa-IR"/>
          </a:p>
        </p:txBody>
      </p:sp>
    </p:spTree>
    <p:extLst>
      <p:ext uri="{BB962C8B-B14F-4D97-AF65-F5344CB8AC3E}">
        <p14:creationId xmlns:p14="http://schemas.microsoft.com/office/powerpoint/2010/main" val="772012270"/>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transition>
    <p:fade/>
  </p:transition>
  <p:timing>
    <p:tnLst>
      <p:par>
        <p:cTn id="1" dur="indefinite" restart="never" nodeType="tmRoot"/>
      </p:par>
    </p:tnLst>
  </p:timing>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F77E47-F523-4F1E-A2D4-435A5456EC5E}" type="datetimeFigureOut">
              <a:rPr lang="fa-IR" smtClean="0">
                <a:solidFill>
                  <a:prstClr val="black">
                    <a:tint val="75000"/>
                  </a:prstClr>
                </a:solidFill>
              </a:rPr>
              <a:pPr/>
              <a:t>11/05/38</a:t>
            </a:fld>
            <a:endParaRPr lang="fa-IR"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smtClean="0">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8DBD6FB-3815-49B5-AA1A-8EA825E9CD5B}" type="slidenum">
              <a:rPr lang="fa-IR" smtClean="0">
                <a:solidFill>
                  <a:prstClr val="black">
                    <a:tint val="75000"/>
                  </a:prstClr>
                </a:solidFill>
              </a:rPr>
              <a:pPr/>
              <a:t>‹#›</a:t>
            </a:fld>
            <a:endParaRPr lang="fa-IR" smtClean="0">
              <a:solidFill>
                <a:prstClr val="black">
                  <a:tint val="75000"/>
                </a:prstClr>
              </a:solidFill>
            </a:endParaRPr>
          </a:p>
        </p:txBody>
      </p:sp>
    </p:spTree>
    <p:extLst>
      <p:ext uri="{BB962C8B-B14F-4D97-AF65-F5344CB8AC3E}">
        <p14:creationId xmlns:p14="http://schemas.microsoft.com/office/powerpoint/2010/main" val="1695900999"/>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2.xml"/><Relationship Id="rId1" Type="http://schemas.openxmlformats.org/officeDocument/2006/relationships/slideLayout" Target="../slideLayouts/slideLayout7.xml"/><Relationship Id="rId4" Type="http://schemas.openxmlformats.org/officeDocument/2006/relationships/slide" Target="slide14.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file:///D:\&#1662;&#1575;&#1740;&#1575;&#1606;%20&#1606;&#1575;&#1605;&#1607;%20&#1575;&#1585;&#1588;&#1583;\&#1601;&#1575;&#1740;&#1604;%20&#1578;&#1581;&#1608;&#1740;&#1604;&#1740;\Book1!Sheet1!R1C1:R8C6" TargetMode="External"/></Relationships>
</file>

<file path=ppt/slides/_rels/slide13.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hyperlink" Target="Presentation3.pptx#18. PowerPoint Presentation" TargetMode="External"/><Relationship Id="rId7" Type="http://schemas.openxmlformats.org/officeDocument/2006/relationships/slide" Target="slide2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21.xml"/><Relationship Id="rId5" Type="http://schemas.openxmlformats.org/officeDocument/2006/relationships/slide" Target="slide20.xml"/><Relationship Id="rId4" Type="http://schemas.openxmlformats.org/officeDocument/2006/relationships/hyperlink" Target="Presentation3.pptx#19. PowerPoint Presentatio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Presentation3.pptx#17. PowerPoint Presentation"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Presentation3.pptx#17. PowerPoint Presentation"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Presentation3.pptx#17. PowerPoint Presentation"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3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oftiman.ir/pic_style/besm.png"/>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907704" y="1268760"/>
            <a:ext cx="5715000" cy="3714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2955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732240" y="548680"/>
            <a:ext cx="1656184"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تحلیل مضمونی</a:t>
            </a:r>
            <a:endParaRPr lang="fa-IR" dirty="0"/>
          </a:p>
        </p:txBody>
      </p:sp>
      <p:sp>
        <p:nvSpPr>
          <p:cNvPr id="3" name="TextBox 2"/>
          <p:cNvSpPr txBox="1"/>
          <p:nvPr/>
        </p:nvSpPr>
        <p:spPr>
          <a:xfrm>
            <a:off x="1331640" y="1484784"/>
            <a:ext cx="5400600" cy="3785652"/>
          </a:xfrm>
          <a:prstGeom prst="rect">
            <a:avLst/>
          </a:prstGeom>
          <a:noFill/>
        </p:spPr>
        <p:txBody>
          <a:bodyPr wrap="square" rtlCol="1">
            <a:spAutoFit/>
          </a:bodyPr>
          <a:lstStyle/>
          <a:p>
            <a:pPr algn="just"/>
            <a:r>
              <a:rPr lang="fa-IR" sz="2400" dirty="0">
                <a:ea typeface="Calibri"/>
                <a:cs typeface="B Nazanin"/>
              </a:rPr>
              <a:t>در این </a:t>
            </a:r>
            <a:r>
              <a:rPr lang="fa-IR" sz="2400" dirty="0" smtClean="0">
                <a:ea typeface="Calibri"/>
                <a:cs typeface="B Nazanin"/>
              </a:rPr>
              <a:t>فن، </a:t>
            </a:r>
            <a:r>
              <a:rPr lang="fa-IR" sz="2400" dirty="0">
                <a:ea typeface="Calibri"/>
                <a:cs typeface="B Nazanin"/>
              </a:rPr>
              <a:t>بدون داشتن هیچ پیش‌فرض ذهنی، به مطالعه متن پرداخته می‌شود. و کدگذاری بر اساس مطالعه‌ی متن صورت می‌گیرد. در این فن، متن را در واحدهای مشخص، تحت عنوان جمله تقطیع می‌کنیم. منظور از جمله، یک بسته‌ی معنایی مشخص است. متن را در جداول مختلف تقطیع می‌کنیم و مقوله‌ها را استخراج می‌کنیم. استخراج مقوله‌ها اول با استخراج مضامین صورت می‌گیرد. بر اساس یک سری قواعد منظم و مشخص، متن را به مضامین اصلی و فرعی تجزیه می‌کنیم.</a:t>
            </a:r>
            <a:endParaRPr lang="fa-IR" sz="2400" dirty="0"/>
          </a:p>
        </p:txBody>
      </p:sp>
    </p:spTree>
    <p:extLst>
      <p:ext uri="{BB962C8B-B14F-4D97-AF65-F5344CB8AC3E}">
        <p14:creationId xmlns:p14="http://schemas.microsoft.com/office/powerpoint/2010/main" val="3840785719"/>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298418" y="2704540"/>
            <a:ext cx="1296144" cy="115212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2000" dirty="0" smtClean="0">
                <a:solidFill>
                  <a:schemeClr val="tx1"/>
                </a:solidFill>
                <a:cs typeface="B Nazanin" pitchFamily="2" charset="-78"/>
              </a:rPr>
              <a:t>مراحل تحلیل محتوا</a:t>
            </a:r>
            <a:endParaRPr lang="fa-IR" sz="2000" dirty="0">
              <a:solidFill>
                <a:schemeClr val="tx1"/>
              </a:solidFill>
              <a:cs typeface="B Nazanin" pitchFamily="2" charset="-78"/>
            </a:endParaRPr>
          </a:p>
        </p:txBody>
      </p:sp>
      <p:sp>
        <p:nvSpPr>
          <p:cNvPr id="3" name="Right Bracket 2"/>
          <p:cNvSpPr/>
          <p:nvPr/>
        </p:nvSpPr>
        <p:spPr>
          <a:xfrm>
            <a:off x="6664258" y="724318"/>
            <a:ext cx="634160" cy="5220582"/>
          </a:xfrm>
          <a:prstGeom prst="rightBracket">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5" name="Rounded Rectangle 4"/>
          <p:cNvSpPr/>
          <p:nvPr/>
        </p:nvSpPr>
        <p:spPr>
          <a:xfrm>
            <a:off x="3221004" y="521409"/>
            <a:ext cx="3443254" cy="405819"/>
          </a:xfrm>
          <a:prstGeom prst="roundRect">
            <a:avLst/>
          </a:prstGeom>
          <a:solidFill>
            <a:srgbClr val="87C7D9"/>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2000" dirty="0">
                <a:solidFill>
                  <a:sysClr val="windowText" lastClr="000000"/>
                </a:solidFill>
                <a:cs typeface="B Nazanin" pitchFamily="2" charset="-78"/>
              </a:rPr>
              <a:t>تعیین دقیق نوع روش و فن انتخاب شده</a:t>
            </a:r>
          </a:p>
        </p:txBody>
      </p:sp>
      <p:sp>
        <p:nvSpPr>
          <p:cNvPr id="6" name="Rounded Rectangle 5"/>
          <p:cNvSpPr/>
          <p:nvPr/>
        </p:nvSpPr>
        <p:spPr>
          <a:xfrm>
            <a:off x="3222740" y="1026974"/>
            <a:ext cx="3439781" cy="419224"/>
          </a:xfrm>
          <a:prstGeom prst="roundRect">
            <a:avLst/>
          </a:prstGeom>
          <a:solidFill>
            <a:srgbClr val="87C7D9"/>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2000" dirty="0" smtClean="0">
                <a:solidFill>
                  <a:schemeClr val="tx1"/>
                </a:solidFill>
                <a:cs typeface="B Nazanin" pitchFamily="2" charset="-78"/>
              </a:rPr>
              <a:t>تعیین جامعه آماری و نمونه گیری</a:t>
            </a:r>
            <a:endParaRPr lang="fa-IR" sz="2000" dirty="0">
              <a:solidFill>
                <a:schemeClr val="tx1"/>
              </a:solidFill>
              <a:cs typeface="B Nazanin" pitchFamily="2" charset="-78"/>
            </a:endParaRPr>
          </a:p>
        </p:txBody>
      </p:sp>
      <p:sp>
        <p:nvSpPr>
          <p:cNvPr id="7" name="Rounded Rectangle 6">
            <a:hlinkClick r:id="rId2" action="ppaction://hlinksldjump"/>
          </p:cNvPr>
          <p:cNvSpPr/>
          <p:nvPr/>
        </p:nvSpPr>
        <p:spPr>
          <a:xfrm>
            <a:off x="503382" y="1624420"/>
            <a:ext cx="6138317" cy="464966"/>
          </a:xfrm>
          <a:prstGeom prst="roundRect">
            <a:avLst/>
          </a:prstGeom>
          <a:solidFill>
            <a:srgbClr val="87C7D9"/>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2000" dirty="0">
                <a:solidFill>
                  <a:schemeClr val="tx1"/>
                </a:solidFill>
                <a:cs typeface="B Nazanin" pitchFamily="2" charset="-78"/>
              </a:rPr>
              <a:t>ترسیم جداول تحلیل محتوا یا تعیین مقوله ها بر اساس فرضیه های تحقیق</a:t>
            </a:r>
          </a:p>
        </p:txBody>
      </p:sp>
      <p:sp>
        <p:nvSpPr>
          <p:cNvPr id="8" name="Rounded Rectangle 7"/>
          <p:cNvSpPr/>
          <p:nvPr/>
        </p:nvSpPr>
        <p:spPr>
          <a:xfrm>
            <a:off x="3756761" y="2275408"/>
            <a:ext cx="2905033" cy="426215"/>
          </a:xfrm>
          <a:prstGeom prst="roundRect">
            <a:avLst/>
          </a:prstGeom>
          <a:solidFill>
            <a:srgbClr val="87C7D9"/>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2000" dirty="0">
                <a:solidFill>
                  <a:schemeClr val="tx1"/>
                </a:solidFill>
                <a:cs typeface="B Nazanin" pitchFamily="2" charset="-78"/>
              </a:rPr>
              <a:t>تحلیل و کشف مضامین</a:t>
            </a:r>
          </a:p>
        </p:txBody>
      </p:sp>
      <p:sp>
        <p:nvSpPr>
          <p:cNvPr id="9" name="Rounded Rectangle 8"/>
          <p:cNvSpPr/>
          <p:nvPr/>
        </p:nvSpPr>
        <p:spPr>
          <a:xfrm>
            <a:off x="3756760" y="2835638"/>
            <a:ext cx="2905033" cy="568195"/>
          </a:xfrm>
          <a:prstGeom prst="roundRect">
            <a:avLst/>
          </a:prstGeom>
          <a:solidFill>
            <a:srgbClr val="87C7D9"/>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2000" dirty="0">
                <a:solidFill>
                  <a:schemeClr val="tx1"/>
                </a:solidFill>
                <a:cs typeface="B Nazanin" pitchFamily="2" charset="-78"/>
              </a:rPr>
              <a:t>کدگذاری و جمع آوری داده ها</a:t>
            </a:r>
          </a:p>
        </p:txBody>
      </p:sp>
      <p:sp>
        <p:nvSpPr>
          <p:cNvPr id="11" name="Rounded Rectangle 10">
            <a:hlinkClick r:id="rId3" action="ppaction://hlinksldjump"/>
          </p:cNvPr>
          <p:cNvSpPr/>
          <p:nvPr/>
        </p:nvSpPr>
        <p:spPr>
          <a:xfrm>
            <a:off x="817951" y="2572204"/>
            <a:ext cx="2289411" cy="504056"/>
          </a:xfrm>
          <a:prstGeom prst="roundRect">
            <a:avLst/>
          </a:prstGeom>
          <a:solidFill>
            <a:srgbClr val="87C7D9"/>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2000" dirty="0" smtClean="0">
                <a:solidFill>
                  <a:schemeClr val="tx1"/>
                </a:solidFill>
                <a:cs typeface="B Nazanin" pitchFamily="2" charset="-78"/>
              </a:rPr>
              <a:t>کدگذاری بسته</a:t>
            </a:r>
            <a:endParaRPr lang="fa-IR" sz="2000" dirty="0">
              <a:solidFill>
                <a:schemeClr val="tx1"/>
              </a:solidFill>
              <a:cs typeface="B Nazanin" pitchFamily="2" charset="-78"/>
            </a:endParaRPr>
          </a:p>
        </p:txBody>
      </p:sp>
      <p:sp>
        <p:nvSpPr>
          <p:cNvPr id="12" name="Rounded Rectangle 11">
            <a:hlinkClick r:id="rId4" action="ppaction://hlinksldjump"/>
          </p:cNvPr>
          <p:cNvSpPr/>
          <p:nvPr/>
        </p:nvSpPr>
        <p:spPr>
          <a:xfrm>
            <a:off x="817952" y="3175508"/>
            <a:ext cx="2289411" cy="456651"/>
          </a:xfrm>
          <a:prstGeom prst="roundRect">
            <a:avLst/>
          </a:prstGeom>
          <a:solidFill>
            <a:srgbClr val="87C7D9"/>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2000" dirty="0" smtClean="0">
                <a:solidFill>
                  <a:schemeClr val="tx1"/>
                </a:solidFill>
                <a:cs typeface="B Nazanin" pitchFamily="2" charset="-78"/>
              </a:rPr>
              <a:t>کدگذاری باز</a:t>
            </a:r>
            <a:endParaRPr lang="fa-IR" sz="2000" dirty="0">
              <a:solidFill>
                <a:schemeClr val="tx1"/>
              </a:solidFill>
              <a:cs typeface="B Nazanin" pitchFamily="2" charset="-78"/>
            </a:endParaRPr>
          </a:p>
        </p:txBody>
      </p:sp>
      <p:sp>
        <p:nvSpPr>
          <p:cNvPr id="13" name="Rounded Rectangle 12"/>
          <p:cNvSpPr/>
          <p:nvPr/>
        </p:nvSpPr>
        <p:spPr>
          <a:xfrm>
            <a:off x="2845369" y="3769744"/>
            <a:ext cx="3816425" cy="504056"/>
          </a:xfrm>
          <a:prstGeom prst="roundRect">
            <a:avLst/>
          </a:prstGeom>
          <a:solidFill>
            <a:srgbClr val="87C7D9"/>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2000" dirty="0">
                <a:solidFill>
                  <a:schemeClr val="tx1"/>
                </a:solidFill>
                <a:cs typeface="B Nazanin" pitchFamily="2" charset="-78"/>
              </a:rPr>
              <a:t>اعتبار سنجی روش (پایایی و روایی تحقیق)</a:t>
            </a:r>
          </a:p>
        </p:txBody>
      </p:sp>
      <p:cxnSp>
        <p:nvCxnSpPr>
          <p:cNvPr id="15" name="Straight Connector 14"/>
          <p:cNvCxnSpPr/>
          <p:nvPr/>
        </p:nvCxnSpPr>
        <p:spPr>
          <a:xfrm flipH="1" flipV="1">
            <a:off x="3107363" y="2811594"/>
            <a:ext cx="625285" cy="2406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12" idx="3"/>
          </p:cNvCxnSpPr>
          <p:nvPr/>
        </p:nvCxnSpPr>
        <p:spPr>
          <a:xfrm flipH="1">
            <a:off x="3107363" y="3067293"/>
            <a:ext cx="649398" cy="336541"/>
          </a:xfrm>
          <a:prstGeom prst="line">
            <a:avLst/>
          </a:prstGeom>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2845370" y="4317601"/>
            <a:ext cx="3816424" cy="504056"/>
          </a:xfrm>
          <a:prstGeom prst="roundRect">
            <a:avLst/>
          </a:prstGeom>
          <a:solidFill>
            <a:srgbClr val="87C7D9"/>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2000" dirty="0">
                <a:solidFill>
                  <a:schemeClr val="tx1"/>
                </a:solidFill>
                <a:cs typeface="B Nazanin" pitchFamily="2" charset="-78"/>
              </a:rPr>
              <a:t>تجزیه و تحلیل داده ها و استخراج نتایج کمّی</a:t>
            </a:r>
          </a:p>
        </p:txBody>
      </p:sp>
      <p:sp>
        <p:nvSpPr>
          <p:cNvPr id="26" name="Rounded Rectangle 25"/>
          <p:cNvSpPr/>
          <p:nvPr/>
        </p:nvSpPr>
        <p:spPr>
          <a:xfrm>
            <a:off x="2306131" y="4943110"/>
            <a:ext cx="4355663" cy="576064"/>
          </a:xfrm>
          <a:prstGeom prst="roundRect">
            <a:avLst/>
          </a:prstGeom>
          <a:solidFill>
            <a:srgbClr val="87C7D9"/>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r>
              <a:rPr lang="fa-IR" sz="2000" dirty="0">
                <a:solidFill>
                  <a:schemeClr val="tx1"/>
                </a:solidFill>
                <a:cs typeface="B Nazanin" pitchFamily="2" charset="-78"/>
              </a:rPr>
              <a:t>دسته بندی مضامین مشترک و استخراج مفاهیم</a:t>
            </a:r>
          </a:p>
        </p:txBody>
      </p:sp>
      <p:sp>
        <p:nvSpPr>
          <p:cNvPr id="27" name="Rounded Rectangle 26"/>
          <p:cNvSpPr/>
          <p:nvPr/>
        </p:nvSpPr>
        <p:spPr>
          <a:xfrm>
            <a:off x="2181885" y="5656868"/>
            <a:ext cx="4479909" cy="576064"/>
          </a:xfrm>
          <a:prstGeom prst="roundRect">
            <a:avLst/>
          </a:prstGeom>
          <a:solidFill>
            <a:srgbClr val="87C7D9"/>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2000" dirty="0">
                <a:solidFill>
                  <a:schemeClr val="tx1"/>
                </a:solidFill>
                <a:cs typeface="B Nazanin" pitchFamily="2" charset="-78"/>
              </a:rPr>
              <a:t>دسته بندی مفاهیم مشترک و استخراج مقوله ها</a:t>
            </a:r>
          </a:p>
        </p:txBody>
      </p:sp>
    </p:spTree>
    <p:extLst>
      <p:ext uri="{BB962C8B-B14F-4D97-AF65-F5344CB8AC3E}">
        <p14:creationId xmlns:p14="http://schemas.microsoft.com/office/powerpoint/2010/main" val="1431760818"/>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hlinkClick r:id="rId3" action="ppaction://hlinksldjump"/>
          </p:cNvPr>
          <p:cNvGraphicFramePr>
            <a:graphicFrameLocks noChangeAspect="1"/>
          </p:cNvGraphicFramePr>
          <p:nvPr>
            <p:extLst>
              <p:ext uri="{D42A27DB-BD31-4B8C-83A1-F6EECF244321}">
                <p14:modId xmlns:p14="http://schemas.microsoft.com/office/powerpoint/2010/main" val="2568193547"/>
              </p:ext>
            </p:extLst>
          </p:nvPr>
        </p:nvGraphicFramePr>
        <p:xfrm>
          <a:off x="1259632" y="1196752"/>
          <a:ext cx="6910388" cy="3286125"/>
        </p:xfrm>
        <a:graphic>
          <a:graphicData uri="http://schemas.openxmlformats.org/presentationml/2006/ole">
            <mc:AlternateContent xmlns:mc="http://schemas.openxmlformats.org/markup-compatibility/2006">
              <mc:Choice xmlns:v="urn:schemas-microsoft-com:vml" Requires="v">
                <p:oleObj spid="_x0000_s2056" name="Worksheet" r:id="rId4" imgW="4105401" imgH="1952773" progId="Excel.Sheet.12">
                  <p:link updateAutomatic="1"/>
                </p:oleObj>
              </mc:Choice>
              <mc:Fallback>
                <p:oleObj name="Worksheet" r:id="rId4" imgW="4105401" imgH="1952773" progId="Excel.Sheet.12">
                  <p:link updateAutomatic="1"/>
                  <p:pic>
                    <p:nvPicPr>
                      <p:cNvPr id="0" name=""/>
                      <p:cNvPicPr/>
                      <p:nvPr/>
                    </p:nvPicPr>
                    <p:blipFill>
                      <a:blip r:embed="rId5"/>
                      <a:stretch>
                        <a:fillRect/>
                      </a:stretch>
                    </p:blipFill>
                    <p:spPr>
                      <a:xfrm>
                        <a:off x="1259632" y="1196752"/>
                        <a:ext cx="6910388" cy="3286125"/>
                      </a:xfrm>
                      <a:prstGeom prst="rect">
                        <a:avLst/>
                      </a:prstGeom>
                    </p:spPr>
                  </p:pic>
                </p:oleObj>
              </mc:Fallback>
            </mc:AlternateContent>
          </a:graphicData>
        </a:graphic>
      </p:graphicFrame>
    </p:spTree>
    <p:extLst>
      <p:ext uri="{BB962C8B-B14F-4D97-AF65-F5344CB8AC3E}">
        <p14:creationId xmlns:p14="http://schemas.microsoft.com/office/powerpoint/2010/main" val="146276843"/>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rId2" action="ppaction://hlinksldjump"/>
          </p:cNvPr>
          <p:cNvSpPr/>
          <p:nvPr/>
        </p:nvSpPr>
        <p:spPr>
          <a:xfrm>
            <a:off x="6084168" y="548680"/>
            <a:ext cx="216024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کدگذاری  بسته</a:t>
            </a:r>
            <a:endParaRPr lang="fa-IR" dirty="0"/>
          </a:p>
        </p:txBody>
      </p:sp>
      <p:sp>
        <p:nvSpPr>
          <p:cNvPr id="3" name="TextBox 2"/>
          <p:cNvSpPr txBox="1"/>
          <p:nvPr/>
        </p:nvSpPr>
        <p:spPr>
          <a:xfrm>
            <a:off x="1259632" y="1700808"/>
            <a:ext cx="5616624" cy="4339650"/>
          </a:xfrm>
          <a:prstGeom prst="rect">
            <a:avLst/>
          </a:prstGeom>
          <a:noFill/>
        </p:spPr>
        <p:txBody>
          <a:bodyPr wrap="square" rtlCol="1">
            <a:spAutoFit/>
          </a:bodyPr>
          <a:lstStyle/>
          <a:p>
            <a:pPr algn="just">
              <a:lnSpc>
                <a:spcPct val="115000"/>
              </a:lnSpc>
            </a:pPr>
            <a:r>
              <a:rPr lang="fa-IR" sz="2400" dirty="0" smtClean="0">
                <a:ea typeface="Calibri"/>
                <a:cs typeface="B Nazanin"/>
              </a:rPr>
              <a:t>تفکر بنیادی تحلیل محتوا عبارت است از قرار دادن اجزای یک متن در مقولاتی که از پیش تعیین شده‌اند (باردن، 1375، ص29) مقوله‌ها؛ سرفصل‌ها یا عناوینی هستند که در تحلیل محتوا اساس کار قرار می‌گیرند و برحسب واحدهای مختلف طبقه بندی می‌شوند. در این نوع تحلیل، مقوله‌ها قبل از تحلیل، تعیین می‌شوند و بر آن اساس کدگذاری صورت می‌گیرد. آنچه که تاکنون در پژوهش‌ها انجام شده بیشتر ناظر به این نوع تحلیل است. این نوع پژوهش‌ها درارای فرضیه هستند و انتظار می‌رود بر اساس نتایجی که بدست می‌آید اثبات یا  رد شوند.</a:t>
            </a:r>
            <a:endParaRPr lang="en-US" dirty="0">
              <a:ea typeface="Calibri"/>
              <a:cs typeface="B Mitra"/>
            </a:endParaRPr>
          </a:p>
        </p:txBody>
      </p:sp>
    </p:spTree>
    <p:extLst>
      <p:ext uri="{BB962C8B-B14F-4D97-AF65-F5344CB8AC3E}">
        <p14:creationId xmlns:p14="http://schemas.microsoft.com/office/powerpoint/2010/main" val="1821041026"/>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rId2" action="ppaction://hlinksldjump"/>
          </p:cNvPr>
          <p:cNvSpPr/>
          <p:nvPr/>
        </p:nvSpPr>
        <p:spPr>
          <a:xfrm>
            <a:off x="6084168" y="548680"/>
            <a:ext cx="187220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کدگذاری باز</a:t>
            </a:r>
            <a:endParaRPr lang="fa-IR" dirty="0"/>
          </a:p>
        </p:txBody>
      </p:sp>
      <p:sp>
        <p:nvSpPr>
          <p:cNvPr id="3" name="TextBox 2"/>
          <p:cNvSpPr txBox="1"/>
          <p:nvPr/>
        </p:nvSpPr>
        <p:spPr>
          <a:xfrm>
            <a:off x="1115616" y="1628800"/>
            <a:ext cx="5904656" cy="3490186"/>
          </a:xfrm>
          <a:prstGeom prst="rect">
            <a:avLst/>
          </a:prstGeom>
          <a:noFill/>
        </p:spPr>
        <p:txBody>
          <a:bodyPr wrap="square" rtlCol="1">
            <a:spAutoFit/>
          </a:bodyPr>
          <a:lstStyle/>
          <a:p>
            <a:pPr algn="just">
              <a:lnSpc>
                <a:spcPct val="115000"/>
              </a:lnSpc>
            </a:pPr>
            <a:r>
              <a:rPr lang="fa-IR" sz="2400" dirty="0">
                <a:ea typeface="Calibri"/>
                <a:cs typeface="B Nazanin"/>
              </a:rPr>
              <a:t>در این نوع از تحلیل محتوا، استخراج مقوله ها از متن بدون پیش فرضی صورت می‏گیرد و اساسا محقق انتظار دارد بر اساس یافته های محتوا مضامین را کشف کند و کدگذاری هم در حین تحلیل انجام می شود. و مقوله بندی در این نوع از تحلیل محتوا، پس از مطالعه متن و استخراج مضامین اصلی و فرعی صورت می گیرد.  در این پژوهش‌ها چون هدف تحقیق کشف مضامین بدون داشتن پیش فرض ذهنی است هیچ فرضیه ای در نظر گرفته نمی شود.</a:t>
            </a:r>
            <a:endParaRPr lang="en-US" sz="2400" dirty="0">
              <a:ea typeface="Calibri"/>
              <a:cs typeface="B Mitra"/>
            </a:endParaRPr>
          </a:p>
        </p:txBody>
      </p:sp>
    </p:spTree>
    <p:extLst>
      <p:ext uri="{BB962C8B-B14F-4D97-AF65-F5344CB8AC3E}">
        <p14:creationId xmlns:p14="http://schemas.microsoft.com/office/powerpoint/2010/main" val="241057488"/>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95149" y="723310"/>
            <a:ext cx="4320480"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1">
            <a:spAutoFit/>
          </a:bodyPr>
          <a:lstStyle/>
          <a:p>
            <a:r>
              <a:rPr lang="fa-IR" sz="2400" dirty="0" smtClean="0">
                <a:cs typeface="B Nazanin" pitchFamily="2" charset="-78"/>
              </a:rPr>
              <a:t>فصل دوم: متن شناسی خطبه غدیر</a:t>
            </a:r>
            <a:endParaRPr lang="fa-IR" sz="2400" dirty="0">
              <a:cs typeface="B Nazanin" pitchFamily="2" charset="-78"/>
            </a:endParaRPr>
          </a:p>
        </p:txBody>
      </p:sp>
      <p:sp>
        <p:nvSpPr>
          <p:cNvPr id="5" name="Rounded Rectangle 4"/>
          <p:cNvSpPr/>
          <p:nvPr/>
        </p:nvSpPr>
        <p:spPr>
          <a:xfrm>
            <a:off x="6228184" y="1472601"/>
            <a:ext cx="2016224" cy="876279"/>
          </a:xfrm>
          <a:prstGeom prst="roundRect">
            <a:avLst/>
          </a:prstGeom>
          <a:solidFill>
            <a:srgbClr val="96CFDE"/>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2000" dirty="0" smtClean="0">
                <a:solidFill>
                  <a:schemeClr val="tx1"/>
                </a:solidFill>
                <a:cs typeface="B Nazanin" pitchFamily="2" charset="-78"/>
              </a:rPr>
              <a:t>تفاوت حدیث غدیر با خطبه غدیر</a:t>
            </a:r>
            <a:endParaRPr lang="fa-IR" sz="2000" dirty="0">
              <a:solidFill>
                <a:schemeClr val="tx1"/>
              </a:solidFill>
              <a:cs typeface="B Nazanin" pitchFamily="2" charset="-78"/>
            </a:endParaRPr>
          </a:p>
        </p:txBody>
      </p:sp>
      <p:sp>
        <p:nvSpPr>
          <p:cNvPr id="6" name="Rounded Rectangle 5"/>
          <p:cNvSpPr/>
          <p:nvPr/>
        </p:nvSpPr>
        <p:spPr>
          <a:xfrm>
            <a:off x="6228184" y="4293096"/>
            <a:ext cx="2016224" cy="1008112"/>
          </a:xfrm>
          <a:prstGeom prst="roundRect">
            <a:avLst/>
          </a:prstGeom>
          <a:solidFill>
            <a:srgbClr val="96CFD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chemeClr val="tx1"/>
                </a:solidFill>
                <a:cs typeface="B Nazanin" pitchFamily="2" charset="-78"/>
              </a:rPr>
              <a:t>گونه‌های ضبط خطبه غدیر</a:t>
            </a:r>
            <a:endParaRPr lang="fa-IR" sz="2000" dirty="0">
              <a:solidFill>
                <a:schemeClr val="tx1"/>
              </a:solidFill>
              <a:cs typeface="B Nazanin" pitchFamily="2" charset="-78"/>
            </a:endParaRPr>
          </a:p>
        </p:txBody>
      </p:sp>
      <p:sp>
        <p:nvSpPr>
          <p:cNvPr id="7" name="TextBox 6"/>
          <p:cNvSpPr txBox="1"/>
          <p:nvPr/>
        </p:nvSpPr>
        <p:spPr>
          <a:xfrm>
            <a:off x="953598" y="2374626"/>
            <a:ext cx="6048672"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a:lnSpc>
                <a:spcPct val="120000"/>
              </a:lnSpc>
            </a:pPr>
            <a:r>
              <a:rPr lang="fa-IR" sz="2000" dirty="0" smtClean="0">
                <a:ea typeface="Calibri"/>
                <a:cs typeface="B Nazanin"/>
              </a:rPr>
              <a:t>حدیث غدیر، مشتمل </a:t>
            </a:r>
            <a:r>
              <a:rPr lang="fa-IR" sz="2000" dirty="0">
                <a:ea typeface="Calibri"/>
                <a:cs typeface="B Nazanin"/>
              </a:rPr>
              <a:t>بر مهم‌ترین و اساسی‌ترین فرازِ این سخنرانی است: «من کنت مولاه فهذا عليّ مولاه». </a:t>
            </a:r>
            <a:r>
              <a:rPr lang="fa-IR" sz="2000" dirty="0" smtClean="0">
                <a:ea typeface="Calibri"/>
                <a:cs typeface="B Nazanin"/>
              </a:rPr>
              <a:t>اما خطبه غدیر به مجموعه سخنان پیامبر در غدیر اطلاق می شود.</a:t>
            </a:r>
            <a:endParaRPr lang="fa-IR" sz="2000" dirty="0"/>
          </a:p>
        </p:txBody>
      </p:sp>
      <p:cxnSp>
        <p:nvCxnSpPr>
          <p:cNvPr id="10" name="Straight Connector 9"/>
          <p:cNvCxnSpPr>
            <a:stCxn id="6" idx="1"/>
          </p:cNvCxnSpPr>
          <p:nvPr/>
        </p:nvCxnSpPr>
        <p:spPr>
          <a:xfrm flipH="1" flipV="1">
            <a:off x="5220072" y="4293096"/>
            <a:ext cx="1008112"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1"/>
          </p:cNvCxnSpPr>
          <p:nvPr/>
        </p:nvCxnSpPr>
        <p:spPr>
          <a:xfrm flipH="1">
            <a:off x="5220072" y="4797152"/>
            <a:ext cx="1008112"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1"/>
          </p:cNvCxnSpPr>
          <p:nvPr/>
        </p:nvCxnSpPr>
        <p:spPr>
          <a:xfrm flipH="1">
            <a:off x="5220072" y="4797152"/>
            <a:ext cx="1008112" cy="648072"/>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563888" y="4093476"/>
            <a:ext cx="165618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algn="ctr"/>
            <a:r>
              <a:rPr lang="fa-IR" b="1" dirty="0" smtClean="0">
                <a:cs typeface="B Nazanin" pitchFamily="2" charset="-78"/>
              </a:rPr>
              <a:t>خطبه کوتاه</a:t>
            </a:r>
            <a:endParaRPr lang="fa-IR" b="1" dirty="0">
              <a:cs typeface="B Nazanin" pitchFamily="2" charset="-78"/>
            </a:endParaRPr>
          </a:p>
        </p:txBody>
      </p:sp>
      <p:sp>
        <p:nvSpPr>
          <p:cNvPr id="16" name="TextBox 15"/>
          <p:cNvSpPr txBox="1"/>
          <p:nvPr/>
        </p:nvSpPr>
        <p:spPr>
          <a:xfrm>
            <a:off x="3563888" y="4684494"/>
            <a:ext cx="165618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algn="ctr"/>
            <a:r>
              <a:rPr lang="fa-IR" b="1" dirty="0" smtClean="0">
                <a:cs typeface="B Nazanin" pitchFamily="2" charset="-78"/>
              </a:rPr>
              <a:t>خطبه متوسط</a:t>
            </a:r>
            <a:endParaRPr lang="fa-IR" b="1" dirty="0">
              <a:cs typeface="B Nazanin" pitchFamily="2" charset="-78"/>
            </a:endParaRPr>
          </a:p>
        </p:txBody>
      </p:sp>
      <p:sp>
        <p:nvSpPr>
          <p:cNvPr id="17" name="TextBox 16"/>
          <p:cNvSpPr txBox="1"/>
          <p:nvPr/>
        </p:nvSpPr>
        <p:spPr>
          <a:xfrm>
            <a:off x="3563888" y="5301208"/>
            <a:ext cx="165618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algn="ctr"/>
            <a:r>
              <a:rPr lang="fa-IR" b="1" dirty="0" smtClean="0">
                <a:cs typeface="B Nazanin" pitchFamily="2" charset="-78"/>
              </a:rPr>
              <a:t>خطبه طولانی</a:t>
            </a:r>
            <a:endParaRPr lang="fa-IR" b="1" dirty="0">
              <a:cs typeface="B Nazanin" pitchFamily="2" charset="-78"/>
            </a:endParaRPr>
          </a:p>
        </p:txBody>
      </p:sp>
      <p:cxnSp>
        <p:nvCxnSpPr>
          <p:cNvPr id="3" name="Straight Arrow Connector 2"/>
          <p:cNvCxnSpPr>
            <a:stCxn id="15" idx="1"/>
          </p:cNvCxnSpPr>
          <p:nvPr/>
        </p:nvCxnSpPr>
        <p:spPr>
          <a:xfrm flipH="1">
            <a:off x="3347864" y="4278142"/>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3568" y="4093041"/>
            <a:ext cx="2664296" cy="400110"/>
          </a:xfrm>
          <a:prstGeom prst="rect">
            <a:avLst/>
          </a:prstGeom>
          <a:noFill/>
        </p:spPr>
        <p:txBody>
          <a:bodyPr wrap="square" rtlCol="1">
            <a:spAutoFit/>
          </a:bodyPr>
          <a:lstStyle/>
          <a:p>
            <a:r>
              <a:rPr lang="fa-IR" sz="2000" dirty="0" smtClean="0">
                <a:cs typeface="B Nazanin" pitchFamily="2" charset="-78"/>
              </a:rPr>
              <a:t>موجود در منابع مکتوب فریقین</a:t>
            </a:r>
            <a:endParaRPr lang="fa-IR" sz="2000" dirty="0">
              <a:cs typeface="B Nazanin" pitchFamily="2" charset="-78"/>
            </a:endParaRPr>
          </a:p>
        </p:txBody>
      </p:sp>
      <p:sp>
        <p:nvSpPr>
          <p:cNvPr id="11" name="Left Brace 10"/>
          <p:cNvSpPr/>
          <p:nvPr/>
        </p:nvSpPr>
        <p:spPr>
          <a:xfrm>
            <a:off x="3347864" y="4869160"/>
            <a:ext cx="216024" cy="616714"/>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3" name="TextBox 12"/>
          <p:cNvSpPr txBox="1"/>
          <p:nvPr/>
        </p:nvSpPr>
        <p:spPr>
          <a:xfrm>
            <a:off x="323528" y="4977462"/>
            <a:ext cx="3024336" cy="400110"/>
          </a:xfrm>
          <a:prstGeom prst="rect">
            <a:avLst/>
          </a:prstGeom>
          <a:noFill/>
        </p:spPr>
        <p:txBody>
          <a:bodyPr wrap="square" rtlCol="1">
            <a:spAutoFit/>
          </a:bodyPr>
          <a:lstStyle/>
          <a:p>
            <a:r>
              <a:rPr lang="fa-IR" sz="2000" dirty="0" smtClean="0">
                <a:cs typeface="B Nazanin" pitchFamily="2" charset="-78"/>
              </a:rPr>
              <a:t>موجود در منابع مکتوب شیعه</a:t>
            </a:r>
            <a:endParaRPr lang="fa-IR" sz="2000" dirty="0">
              <a:cs typeface="B Nazanin" pitchFamily="2" charset="-78"/>
            </a:endParaRPr>
          </a:p>
        </p:txBody>
      </p:sp>
    </p:spTree>
    <p:extLst>
      <p:ext uri="{BB962C8B-B14F-4D97-AF65-F5344CB8AC3E}">
        <p14:creationId xmlns:p14="http://schemas.microsoft.com/office/powerpoint/2010/main" val="2627435775"/>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077861" y="2095537"/>
            <a:ext cx="1812813" cy="172819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2400" dirty="0" smtClean="0">
                <a:solidFill>
                  <a:schemeClr val="tx1"/>
                </a:solidFill>
                <a:cs typeface="B Nazanin" pitchFamily="2" charset="-78"/>
              </a:rPr>
              <a:t>فصل سوم: تحلیل محتوای کمی و کیفی خطبه غدیر</a:t>
            </a:r>
            <a:endParaRPr lang="fa-IR" sz="2400" dirty="0">
              <a:solidFill>
                <a:schemeClr val="tx1"/>
              </a:solidFill>
              <a:cs typeface="B Nazanin" pitchFamily="2" charset="-78"/>
            </a:endParaRPr>
          </a:p>
        </p:txBody>
      </p:sp>
      <p:sp>
        <p:nvSpPr>
          <p:cNvPr id="4" name="Right Bracket 3"/>
          <p:cNvSpPr/>
          <p:nvPr/>
        </p:nvSpPr>
        <p:spPr>
          <a:xfrm>
            <a:off x="5514410" y="1312504"/>
            <a:ext cx="563451" cy="3456384"/>
          </a:xfrm>
          <a:prstGeom prst="rightBracket">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5" name="Rounded Rectangle 4"/>
          <p:cNvSpPr/>
          <p:nvPr/>
        </p:nvSpPr>
        <p:spPr>
          <a:xfrm>
            <a:off x="2148509" y="1136854"/>
            <a:ext cx="3341592" cy="779978"/>
          </a:xfrm>
          <a:prstGeom prst="roundRect">
            <a:avLst/>
          </a:prstGeom>
          <a:solidFill>
            <a:srgbClr val="96CFD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solidFill>
                  <a:sysClr val="windowText" lastClr="000000"/>
                </a:solidFill>
                <a:cs typeface="B Nazanin" pitchFamily="2" charset="-78"/>
              </a:rPr>
              <a:t>جداول تحلیل محتوا</a:t>
            </a:r>
            <a:endParaRPr lang="fa-IR" sz="2400" dirty="0">
              <a:solidFill>
                <a:sysClr val="windowText" lastClr="000000"/>
              </a:solidFill>
              <a:cs typeface="B Nazanin" pitchFamily="2" charset="-78"/>
            </a:endParaRPr>
          </a:p>
        </p:txBody>
      </p:sp>
      <p:sp>
        <p:nvSpPr>
          <p:cNvPr id="6" name="Rounded Rectangle 5"/>
          <p:cNvSpPr/>
          <p:nvPr/>
        </p:nvSpPr>
        <p:spPr>
          <a:xfrm>
            <a:off x="2148509" y="2095537"/>
            <a:ext cx="3341592" cy="792088"/>
          </a:xfrm>
          <a:prstGeom prst="roundRect">
            <a:avLst/>
          </a:prstGeom>
          <a:solidFill>
            <a:srgbClr val="96CFD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solidFill>
                  <a:sysClr val="windowText" lastClr="000000"/>
                </a:solidFill>
                <a:cs typeface="B Nazanin" pitchFamily="2" charset="-78"/>
              </a:rPr>
              <a:t>تحلیل محتوای کمی خطبه غدیر</a:t>
            </a:r>
            <a:endParaRPr lang="fa-IR" sz="2400" dirty="0">
              <a:solidFill>
                <a:sysClr val="windowText" lastClr="000000"/>
              </a:solidFill>
              <a:cs typeface="B Nazanin" pitchFamily="2" charset="-78"/>
            </a:endParaRPr>
          </a:p>
        </p:txBody>
      </p:sp>
      <p:sp>
        <p:nvSpPr>
          <p:cNvPr id="7" name="Rounded Rectangle 6"/>
          <p:cNvSpPr/>
          <p:nvPr/>
        </p:nvSpPr>
        <p:spPr>
          <a:xfrm>
            <a:off x="2148509" y="3211661"/>
            <a:ext cx="3341592" cy="756084"/>
          </a:xfrm>
          <a:prstGeom prst="roundRect">
            <a:avLst/>
          </a:prstGeom>
          <a:solidFill>
            <a:srgbClr val="96CFD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solidFill>
                  <a:sysClr val="windowText" lastClr="000000"/>
                </a:solidFill>
                <a:cs typeface="B Nazanin" pitchFamily="2" charset="-78"/>
              </a:rPr>
              <a:t>تحلیل محتوای کیفی خطبه غدیر</a:t>
            </a:r>
            <a:endParaRPr lang="fa-IR" sz="2400" dirty="0">
              <a:solidFill>
                <a:sysClr val="windowText" lastClr="000000"/>
              </a:solidFill>
              <a:cs typeface="B Nazanin" pitchFamily="2" charset="-78"/>
            </a:endParaRPr>
          </a:p>
        </p:txBody>
      </p:sp>
      <p:sp>
        <p:nvSpPr>
          <p:cNvPr id="8" name="Rounded Rectangle 7"/>
          <p:cNvSpPr/>
          <p:nvPr/>
        </p:nvSpPr>
        <p:spPr>
          <a:xfrm>
            <a:off x="2148509" y="4221088"/>
            <a:ext cx="3341592" cy="792088"/>
          </a:xfrm>
          <a:prstGeom prst="roundRect">
            <a:avLst/>
          </a:prstGeom>
          <a:solidFill>
            <a:srgbClr val="96CFD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solidFill>
                  <a:sysClr val="windowText" lastClr="000000"/>
                </a:solidFill>
                <a:cs typeface="B Nazanin" pitchFamily="2" charset="-78"/>
              </a:rPr>
              <a:t>لایه شناسی خطبه غدیر</a:t>
            </a:r>
            <a:endParaRPr lang="fa-IR" sz="2400" dirty="0">
              <a:solidFill>
                <a:sysClr val="windowText" lastClr="000000"/>
              </a:solidFill>
              <a:cs typeface="B Nazanin" pitchFamily="2" charset="-78"/>
            </a:endParaRPr>
          </a:p>
        </p:txBody>
      </p:sp>
      <p:cxnSp>
        <p:nvCxnSpPr>
          <p:cNvPr id="10" name="Straight Connector 9"/>
          <p:cNvCxnSpPr>
            <a:endCxn id="6" idx="3"/>
          </p:cNvCxnSpPr>
          <p:nvPr/>
        </p:nvCxnSpPr>
        <p:spPr>
          <a:xfrm flipH="1">
            <a:off x="5490101" y="2491581"/>
            <a:ext cx="5877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7" idx="3"/>
          </p:cNvCxnSpPr>
          <p:nvPr/>
        </p:nvCxnSpPr>
        <p:spPr>
          <a:xfrm flipH="1">
            <a:off x="5490101" y="3589703"/>
            <a:ext cx="58776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157203"/>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300192" y="2541503"/>
            <a:ext cx="1816312" cy="103151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sz="2000" dirty="0" smtClean="0">
                <a:solidFill>
                  <a:sysClr val="windowText" lastClr="000000"/>
                </a:solidFill>
                <a:cs typeface="B Nazanin" pitchFamily="2" charset="-78"/>
              </a:rPr>
              <a:t>تحلیل محتوای کمی خطبه غدیر</a:t>
            </a:r>
            <a:endParaRPr lang="fa-IR" sz="2000" dirty="0">
              <a:solidFill>
                <a:sysClr val="windowText" lastClr="000000"/>
              </a:solidFill>
              <a:cs typeface="B Nazanin" pitchFamily="2" charset="-78"/>
            </a:endParaRPr>
          </a:p>
        </p:txBody>
      </p:sp>
      <p:sp>
        <p:nvSpPr>
          <p:cNvPr id="3" name="Right Bracket 2"/>
          <p:cNvSpPr/>
          <p:nvPr/>
        </p:nvSpPr>
        <p:spPr>
          <a:xfrm>
            <a:off x="5752853" y="1995525"/>
            <a:ext cx="547339" cy="2439494"/>
          </a:xfrm>
          <a:prstGeom prst="rightBracket">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4" name="Rounded Rectangle 3"/>
          <p:cNvSpPr/>
          <p:nvPr/>
        </p:nvSpPr>
        <p:spPr>
          <a:xfrm>
            <a:off x="3880260" y="1597111"/>
            <a:ext cx="1889491" cy="967462"/>
          </a:xfrm>
          <a:prstGeom prst="roundRect">
            <a:avLst/>
          </a:prstGeom>
          <a:solidFill>
            <a:srgbClr val="96CFD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ysClr val="windowText" lastClr="000000"/>
                </a:solidFill>
                <a:cs typeface="B Nazanin" pitchFamily="2" charset="-78"/>
              </a:rPr>
              <a:t>سنجش فراوانی کلیدواژگان اصلی</a:t>
            </a:r>
            <a:endParaRPr lang="fa-IR" sz="2000" dirty="0">
              <a:solidFill>
                <a:sysClr val="windowText" lastClr="000000"/>
              </a:solidFill>
              <a:cs typeface="B Nazanin" pitchFamily="2" charset="-78"/>
            </a:endParaRPr>
          </a:p>
        </p:txBody>
      </p:sp>
      <p:sp>
        <p:nvSpPr>
          <p:cNvPr id="5" name="Rounded Rectangle 4"/>
          <p:cNvSpPr/>
          <p:nvPr/>
        </p:nvSpPr>
        <p:spPr>
          <a:xfrm>
            <a:off x="3923928" y="3753036"/>
            <a:ext cx="1845824" cy="909147"/>
          </a:xfrm>
          <a:prstGeom prst="roundRect">
            <a:avLst/>
          </a:prstGeom>
          <a:solidFill>
            <a:srgbClr val="96CFD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ysClr val="windowText" lastClr="000000"/>
                </a:solidFill>
                <a:cs typeface="B Nazanin" pitchFamily="2" charset="-78"/>
              </a:rPr>
              <a:t>سنجش فراوانی موضوعات اصلی</a:t>
            </a:r>
            <a:endParaRPr lang="fa-IR" sz="2000" dirty="0">
              <a:solidFill>
                <a:sysClr val="windowText" lastClr="000000"/>
              </a:solidFill>
              <a:cs typeface="B Nazanin" pitchFamily="2" charset="-78"/>
            </a:endParaRPr>
          </a:p>
        </p:txBody>
      </p:sp>
      <p:cxnSp>
        <p:nvCxnSpPr>
          <p:cNvPr id="7" name="Straight Connector 6"/>
          <p:cNvCxnSpPr/>
          <p:nvPr/>
        </p:nvCxnSpPr>
        <p:spPr>
          <a:xfrm flipH="1" flipV="1">
            <a:off x="3232189" y="1389376"/>
            <a:ext cx="648072" cy="66839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24" idx="3"/>
          </p:cNvCxnSpPr>
          <p:nvPr/>
        </p:nvCxnSpPr>
        <p:spPr>
          <a:xfrm flipH="1" flipV="1">
            <a:off x="3197748" y="2041546"/>
            <a:ext cx="682514" cy="162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232189" y="2057772"/>
            <a:ext cx="648072" cy="4837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 idx="1"/>
            <a:endCxn id="26" idx="3"/>
          </p:cNvCxnSpPr>
          <p:nvPr/>
        </p:nvCxnSpPr>
        <p:spPr>
          <a:xfrm flipH="1" flipV="1">
            <a:off x="3275856" y="3773071"/>
            <a:ext cx="648072" cy="434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5" idx="1"/>
            <a:endCxn id="29" idx="3"/>
          </p:cNvCxnSpPr>
          <p:nvPr/>
        </p:nvCxnSpPr>
        <p:spPr>
          <a:xfrm flipH="1">
            <a:off x="3324606" y="4207610"/>
            <a:ext cx="599322" cy="427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5" idx="1"/>
            <a:endCxn id="30" idx="3"/>
          </p:cNvCxnSpPr>
          <p:nvPr/>
        </p:nvCxnSpPr>
        <p:spPr>
          <a:xfrm flipH="1">
            <a:off x="3311994" y="4207610"/>
            <a:ext cx="611934" cy="580258"/>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hlinkClick r:id="rId3" action="ppaction://hlinkpres?slideindex=18&amp;slidetitle=PowerPoint Presentation"/>
          </p:cNvPr>
          <p:cNvSpPr txBox="1"/>
          <p:nvPr/>
        </p:nvSpPr>
        <p:spPr>
          <a:xfrm>
            <a:off x="1777470" y="1342012"/>
            <a:ext cx="1381934"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r>
              <a:rPr lang="fa-IR" sz="2000" dirty="0" smtClean="0">
                <a:cs typeface="B Nazanin" pitchFamily="2" charset="-78"/>
              </a:rPr>
              <a:t>خطبه کوتاه</a:t>
            </a:r>
            <a:endParaRPr lang="fa-IR" sz="2000" dirty="0">
              <a:cs typeface="B Nazanin" pitchFamily="2" charset="-78"/>
            </a:endParaRPr>
          </a:p>
        </p:txBody>
      </p:sp>
      <p:sp>
        <p:nvSpPr>
          <p:cNvPr id="24" name="TextBox 23">
            <a:hlinkClick r:id="rId4" action="ppaction://hlinkpres?slideindex=19&amp;slidetitle=PowerPoint Presentation"/>
          </p:cNvPr>
          <p:cNvSpPr txBox="1"/>
          <p:nvPr/>
        </p:nvSpPr>
        <p:spPr>
          <a:xfrm>
            <a:off x="1777470" y="1841491"/>
            <a:ext cx="1420278"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r>
              <a:rPr lang="fa-IR" sz="2000" dirty="0" smtClean="0">
                <a:cs typeface="B Nazanin" pitchFamily="2" charset="-78"/>
              </a:rPr>
              <a:t>خطبه متوسط</a:t>
            </a:r>
            <a:endParaRPr lang="fa-IR" sz="2000" dirty="0">
              <a:cs typeface="B Nazanin" pitchFamily="2" charset="-78"/>
            </a:endParaRPr>
          </a:p>
        </p:txBody>
      </p:sp>
      <p:sp>
        <p:nvSpPr>
          <p:cNvPr id="25" name="TextBox 24">
            <a:hlinkClick r:id="rId5" action="ppaction://hlinksldjump"/>
          </p:cNvPr>
          <p:cNvSpPr txBox="1"/>
          <p:nvPr/>
        </p:nvSpPr>
        <p:spPr>
          <a:xfrm>
            <a:off x="1777470" y="2356837"/>
            <a:ext cx="1440160"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r>
              <a:rPr lang="fa-IR" sz="2000" dirty="0" smtClean="0">
                <a:cs typeface="B Nazanin" pitchFamily="2" charset="-78"/>
              </a:rPr>
              <a:t>خطبه طولانی</a:t>
            </a:r>
            <a:endParaRPr lang="fa-IR" sz="2000" dirty="0">
              <a:cs typeface="B Nazanin" pitchFamily="2" charset="-78"/>
            </a:endParaRPr>
          </a:p>
        </p:txBody>
      </p:sp>
      <p:sp>
        <p:nvSpPr>
          <p:cNvPr id="26" name="TextBox 25">
            <a:hlinkClick r:id="rId6" action="ppaction://hlinksldjump"/>
          </p:cNvPr>
          <p:cNvSpPr txBox="1"/>
          <p:nvPr/>
        </p:nvSpPr>
        <p:spPr>
          <a:xfrm>
            <a:off x="1835696" y="3573016"/>
            <a:ext cx="1440160"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r>
              <a:rPr lang="fa-IR" sz="2000" dirty="0" smtClean="0">
                <a:cs typeface="B Nazanin" pitchFamily="2" charset="-78"/>
              </a:rPr>
              <a:t>خطبه کوتاه</a:t>
            </a:r>
            <a:endParaRPr lang="fa-IR" sz="2000" dirty="0">
              <a:cs typeface="B Nazanin" pitchFamily="2" charset="-78"/>
            </a:endParaRPr>
          </a:p>
        </p:txBody>
      </p:sp>
      <p:sp>
        <p:nvSpPr>
          <p:cNvPr id="29" name="TextBox 28">
            <a:hlinkClick r:id="rId7" action="ppaction://hlinksldjump"/>
          </p:cNvPr>
          <p:cNvSpPr txBox="1"/>
          <p:nvPr/>
        </p:nvSpPr>
        <p:spPr>
          <a:xfrm>
            <a:off x="1835696" y="4065687"/>
            <a:ext cx="1488910"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r>
              <a:rPr lang="fa-IR" sz="2000" dirty="0" smtClean="0">
                <a:cs typeface="B Nazanin" pitchFamily="2" charset="-78"/>
              </a:rPr>
              <a:t>خطبه متوسط</a:t>
            </a:r>
            <a:endParaRPr lang="fa-IR" sz="2000" dirty="0">
              <a:cs typeface="B Nazanin" pitchFamily="2" charset="-78"/>
            </a:endParaRPr>
          </a:p>
        </p:txBody>
      </p:sp>
      <p:sp>
        <p:nvSpPr>
          <p:cNvPr id="30" name="TextBox 29">
            <a:hlinkClick r:id="rId8" action="ppaction://hlinksldjump"/>
          </p:cNvPr>
          <p:cNvSpPr txBox="1"/>
          <p:nvPr/>
        </p:nvSpPr>
        <p:spPr>
          <a:xfrm>
            <a:off x="1822048" y="4587813"/>
            <a:ext cx="1489946"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r>
              <a:rPr lang="fa-IR" sz="2000" dirty="0" smtClean="0">
                <a:cs typeface="B Nazanin" pitchFamily="2" charset="-78"/>
              </a:rPr>
              <a:t>خطبه طولانی</a:t>
            </a:r>
            <a:endParaRPr lang="fa-IR" sz="2000" dirty="0">
              <a:cs typeface="B Nazanin" pitchFamily="2" charset="-78"/>
            </a:endParaRPr>
          </a:p>
        </p:txBody>
      </p:sp>
    </p:spTree>
    <p:extLst>
      <p:ext uri="{BB962C8B-B14F-4D97-AF65-F5344CB8AC3E}">
        <p14:creationId xmlns:p14="http://schemas.microsoft.com/office/powerpoint/2010/main" val="2690779149"/>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action="ppaction://hlinkpres?slideindex=17&amp;slidetitle=PowerPoint Presentation"/>
          </p:cNvPr>
          <p:cNvSpPr txBox="1"/>
          <p:nvPr/>
        </p:nvSpPr>
        <p:spPr>
          <a:xfrm>
            <a:off x="2004925" y="650354"/>
            <a:ext cx="4824536"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r>
              <a:rPr lang="fa-IR" sz="2000" b="1" dirty="0" smtClean="0">
                <a:solidFill>
                  <a:schemeClr val="tx1"/>
                </a:solidFill>
                <a:cs typeface="B Nazanin" pitchFamily="2" charset="-78"/>
              </a:rPr>
              <a:t>فراوانی کلیدواژگان اصلی در خطبه کوتاه</a:t>
            </a:r>
            <a:endParaRPr lang="fa-IR" sz="2000" b="1" dirty="0">
              <a:solidFill>
                <a:schemeClr val="tx1"/>
              </a:solidFill>
              <a:cs typeface="B Nazanin" pitchFamily="2" charset="-78"/>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9096" y="1628800"/>
            <a:ext cx="5057775"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04255"/>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action="ppaction://hlinkpres?slideindex=17&amp;slidetitle=PowerPoint Presentation"/>
          </p:cNvPr>
          <p:cNvSpPr txBox="1"/>
          <p:nvPr/>
        </p:nvSpPr>
        <p:spPr>
          <a:xfrm>
            <a:off x="2699792" y="516597"/>
            <a:ext cx="3960440"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fa-IR" sz="2000" b="1" dirty="0" smtClean="0">
                <a:cs typeface="B Nazanin" pitchFamily="2" charset="-78"/>
              </a:rPr>
              <a:t>فراوانی کلیدواژگان اصلی در خطبه متوسط</a:t>
            </a:r>
            <a:endParaRPr lang="fa-IR" sz="2000" b="1" dirty="0">
              <a:cs typeface="B Nazanin" pitchFamily="2" charset="-78"/>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1225" y="1340768"/>
            <a:ext cx="4781550" cy="4353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018641"/>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نتیجه تصویری برای آرم دانشگاه الزهرا"/>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13272" y="628704"/>
            <a:ext cx="6552728" cy="5763116"/>
          </a:xfrm>
          <a:prstGeom prst="rect">
            <a:avLst/>
          </a:prstGeom>
          <a:noFill/>
        </p:spPr>
        <p:txBody>
          <a:bodyPr wrap="square" rtlCol="1">
            <a:spAutoFit/>
          </a:bodyPr>
          <a:lstStyle/>
          <a:p>
            <a:pPr indent="-180000" algn="ctr">
              <a:lnSpc>
                <a:spcPct val="150000"/>
              </a:lnSpc>
            </a:pPr>
            <a:r>
              <a:rPr lang="fa-IR" sz="2400" dirty="0" smtClean="0">
                <a:cs typeface="B Nazanin" pitchFamily="2" charset="-78"/>
              </a:rPr>
              <a:t>عنوان پایان نامه:</a:t>
            </a:r>
          </a:p>
          <a:p>
            <a:pPr indent="-180000" algn="ctr">
              <a:lnSpc>
                <a:spcPct val="150000"/>
              </a:lnSpc>
            </a:pPr>
            <a:r>
              <a:rPr lang="fa-IR" sz="2800" b="1" dirty="0" smtClean="0">
                <a:cs typeface="B Nazanin" pitchFamily="2" charset="-78"/>
              </a:rPr>
              <a:t>تحلیل محتوای خطبه غدیر</a:t>
            </a:r>
          </a:p>
          <a:p>
            <a:pPr indent="-180000" algn="ctr">
              <a:lnSpc>
                <a:spcPct val="150000"/>
              </a:lnSpc>
            </a:pPr>
            <a:r>
              <a:rPr lang="fa-IR" sz="2800" dirty="0">
                <a:solidFill>
                  <a:prstClr val="black"/>
                </a:solidFill>
                <a:cs typeface="B Nazanin" pitchFamily="2" charset="-78"/>
              </a:rPr>
              <a:t>استاد راهنما:</a:t>
            </a:r>
            <a:endParaRPr lang="fa-IR" sz="2800" dirty="0" smtClean="0">
              <a:cs typeface="B Nazanin" pitchFamily="2" charset="-78"/>
            </a:endParaRPr>
          </a:p>
          <a:p>
            <a:pPr indent="-180000" algn="ctr">
              <a:lnSpc>
                <a:spcPct val="150000"/>
              </a:lnSpc>
            </a:pPr>
            <a:r>
              <a:rPr lang="fa-IR" sz="2800" b="1" dirty="0" smtClean="0">
                <a:cs typeface="B Nazanin" pitchFamily="2" charset="-78"/>
              </a:rPr>
              <a:t>دکتر فتحیه فتاحی زاده</a:t>
            </a:r>
          </a:p>
          <a:p>
            <a:pPr indent="-180000" algn="ctr">
              <a:lnSpc>
                <a:spcPct val="150000"/>
              </a:lnSpc>
            </a:pPr>
            <a:r>
              <a:rPr lang="fa-IR" sz="2800" dirty="0" smtClean="0">
                <a:cs typeface="B Nazanin" pitchFamily="2" charset="-78"/>
              </a:rPr>
              <a:t>استاد مشاور:</a:t>
            </a:r>
          </a:p>
          <a:p>
            <a:pPr indent="-180000" algn="ctr">
              <a:lnSpc>
                <a:spcPct val="150000"/>
              </a:lnSpc>
            </a:pPr>
            <a:r>
              <a:rPr lang="fa-IR" sz="2800" dirty="0" smtClean="0">
                <a:cs typeface="B Nazanin" pitchFamily="2" charset="-78"/>
              </a:rPr>
              <a:t> </a:t>
            </a:r>
            <a:r>
              <a:rPr lang="fa-IR" sz="2800" b="1" dirty="0" smtClean="0">
                <a:cs typeface="B Nazanin" pitchFamily="2" charset="-78"/>
              </a:rPr>
              <a:t>دکتر محمد جانی پور</a:t>
            </a:r>
          </a:p>
          <a:p>
            <a:pPr indent="-180000" algn="ctr">
              <a:lnSpc>
                <a:spcPct val="150000"/>
              </a:lnSpc>
            </a:pPr>
            <a:r>
              <a:rPr lang="fa-IR" sz="2800" dirty="0" smtClean="0">
                <a:cs typeface="B Nazanin" pitchFamily="2" charset="-78"/>
              </a:rPr>
              <a:t>دانشجو: </a:t>
            </a:r>
          </a:p>
          <a:p>
            <a:pPr indent="-180000" algn="ctr">
              <a:lnSpc>
                <a:spcPct val="150000"/>
              </a:lnSpc>
            </a:pPr>
            <a:r>
              <a:rPr lang="fa-IR" sz="2800" b="1" dirty="0" smtClean="0">
                <a:cs typeface="B Nazanin" pitchFamily="2" charset="-78"/>
              </a:rPr>
              <a:t>سیده زینب حسینی زاده</a:t>
            </a:r>
          </a:p>
          <a:p>
            <a:pPr indent="-180000" algn="ctr">
              <a:lnSpc>
                <a:spcPct val="150000"/>
              </a:lnSpc>
            </a:pPr>
            <a:r>
              <a:rPr lang="fa-IR" sz="2800" dirty="0" smtClean="0">
                <a:cs typeface="B Nazanin" pitchFamily="2" charset="-78"/>
              </a:rPr>
              <a:t>بهمن ماه 95</a:t>
            </a:r>
            <a:endParaRPr lang="fa-IR" sz="2800" dirty="0">
              <a:cs typeface="B Nazanin" pitchFamily="2" charset="-78"/>
            </a:endParaRPr>
          </a:p>
        </p:txBody>
      </p:sp>
    </p:spTree>
    <p:extLst>
      <p:ext uri="{BB962C8B-B14F-4D97-AF65-F5344CB8AC3E}">
        <p14:creationId xmlns:p14="http://schemas.microsoft.com/office/powerpoint/2010/main" val="2200172164"/>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action="ppaction://hlinkpres?slideindex=17&amp;slidetitle=PowerPoint Presentation"/>
          </p:cNvPr>
          <p:cNvSpPr txBox="1"/>
          <p:nvPr/>
        </p:nvSpPr>
        <p:spPr>
          <a:xfrm>
            <a:off x="2267744" y="620688"/>
            <a:ext cx="4248472"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fa-IR" sz="2000" b="1" dirty="0" smtClean="0">
                <a:cs typeface="B Nazanin" pitchFamily="2" charset="-78"/>
              </a:rPr>
              <a:t>فراوانی کلیدواژگان اصلی در خطبه طولانی</a:t>
            </a:r>
            <a:endParaRPr lang="fa-IR" sz="2000" b="1" dirty="0">
              <a:cs typeface="B Nazanin" pitchFamily="2" charset="-78"/>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925" y="1738313"/>
            <a:ext cx="5010150"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073102"/>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hlinkClick r:id="rId2" action="ppaction://hlinksldjump"/>
          </p:cNvPr>
          <p:cNvSpPr txBox="1"/>
          <p:nvPr/>
        </p:nvSpPr>
        <p:spPr>
          <a:xfrm>
            <a:off x="2233612" y="692696"/>
            <a:ext cx="4570635"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r>
              <a:rPr lang="fa-IR" sz="2000" dirty="0" smtClean="0">
                <a:cs typeface="B Nazanin" pitchFamily="2" charset="-78"/>
              </a:rPr>
              <a:t>سنجش فراوانی موضوعات اصلی خطبه کوتاه</a:t>
            </a:r>
            <a:endParaRPr lang="fa-IR" sz="2000" dirty="0">
              <a:cs typeface="B Nazanin" pitchFamily="2" charset="-7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3613" y="1563688"/>
            <a:ext cx="4676775"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439855"/>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action="ppaction://hlinksldjump"/>
          </p:cNvPr>
          <p:cNvSpPr txBox="1"/>
          <p:nvPr/>
        </p:nvSpPr>
        <p:spPr>
          <a:xfrm>
            <a:off x="2123728" y="692696"/>
            <a:ext cx="4680520"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fa-IR" sz="2000" dirty="0" smtClean="0">
                <a:cs typeface="B Nazanin" pitchFamily="2" charset="-78"/>
              </a:rPr>
              <a:t>سنجش فراوانی موضوعات اصلی خطبه متوسط</a:t>
            </a:r>
            <a:endParaRPr lang="fa-IR" sz="2000" dirty="0">
              <a:cs typeface="B Nazanin" pitchFamily="2" charset="-7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263" y="1792288"/>
            <a:ext cx="4943475" cy="336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636708"/>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1492250"/>
            <a:ext cx="4953000" cy="3962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hlinkClick r:id="rId3" action="ppaction://hlinksldjump"/>
          </p:cNvPr>
          <p:cNvSpPr txBox="1"/>
          <p:nvPr/>
        </p:nvSpPr>
        <p:spPr>
          <a:xfrm>
            <a:off x="2070938" y="692696"/>
            <a:ext cx="4680520"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fa-IR" sz="2000" dirty="0" smtClean="0">
                <a:cs typeface="B Nazanin" pitchFamily="2" charset="-78"/>
              </a:rPr>
              <a:t>سنجش فراوانی موضوعات اصلی خطبه طولانی</a:t>
            </a:r>
            <a:endParaRPr lang="fa-IR" sz="2000" dirty="0">
              <a:cs typeface="B Nazanin" pitchFamily="2" charset="-78"/>
            </a:endParaRPr>
          </a:p>
        </p:txBody>
      </p:sp>
    </p:spTree>
    <p:extLst>
      <p:ext uri="{BB962C8B-B14F-4D97-AF65-F5344CB8AC3E}">
        <p14:creationId xmlns:p14="http://schemas.microsoft.com/office/powerpoint/2010/main" val="503571837"/>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8737" y="1030587"/>
            <a:ext cx="7416824" cy="5189113"/>
          </a:xfrm>
          <a:prstGeom prst="rect">
            <a:avLst/>
          </a:prstGeom>
          <a:noFill/>
        </p:spPr>
        <p:txBody>
          <a:bodyPr wrap="square" rtlCol="1">
            <a:spAutoFit/>
          </a:bodyPr>
          <a:lstStyle/>
          <a:p>
            <a:pPr algn="just">
              <a:lnSpc>
                <a:spcPct val="115000"/>
              </a:lnSpc>
            </a:pPr>
            <a:r>
              <a:rPr lang="fa-IR" sz="2400" dirty="0" smtClean="0">
                <a:ea typeface="Calibri"/>
                <a:cs typeface="B Nazanin"/>
              </a:rPr>
              <a:t>1.  </a:t>
            </a:r>
            <a:r>
              <a:rPr lang="fa-IR" sz="2400" dirty="0">
                <a:ea typeface="Calibri"/>
                <a:cs typeface="B Nazanin"/>
              </a:rPr>
              <a:t>تمام موضوعات اصلی خطبه کوتاه، در خطبه طولانی هم وجود </a:t>
            </a:r>
            <a:r>
              <a:rPr lang="fa-IR" sz="2400" dirty="0" smtClean="0">
                <a:ea typeface="Calibri"/>
                <a:cs typeface="B Nazanin"/>
              </a:rPr>
              <a:t>دارد. </a:t>
            </a:r>
            <a:r>
              <a:rPr lang="fa-IR" sz="2400" dirty="0">
                <a:ea typeface="Calibri"/>
                <a:cs typeface="B Nazanin"/>
              </a:rPr>
              <a:t>البته نوع بیان‌ و فراوانی آن‌ها متفاوت است</a:t>
            </a:r>
            <a:r>
              <a:rPr lang="fa-IR" sz="2400" dirty="0" smtClean="0">
                <a:ea typeface="Calibri"/>
                <a:cs typeface="B Nazanin"/>
              </a:rPr>
              <a:t>.</a:t>
            </a:r>
          </a:p>
          <a:p>
            <a:pPr algn="just">
              <a:lnSpc>
                <a:spcPct val="115000"/>
              </a:lnSpc>
            </a:pPr>
            <a:r>
              <a:rPr lang="fa-IR" sz="2400" dirty="0" smtClean="0">
                <a:ea typeface="Calibri"/>
                <a:cs typeface="B Nazanin"/>
              </a:rPr>
              <a:t>2.  </a:t>
            </a:r>
            <a:r>
              <a:rPr lang="fa-IR" sz="2400" dirty="0">
                <a:ea typeface="Calibri"/>
                <a:cs typeface="B Nazanin"/>
              </a:rPr>
              <a:t>در خطبه متوسط و طولانی نمودار سیر نزولی پر رنگ تری را دارد. یعنی اختلاف بین فراوانی پرتکرارترین و کمترین موضوع در متون طولانی‌تر خیلی زیاد </a:t>
            </a:r>
            <a:r>
              <a:rPr lang="fa-IR" sz="2400" dirty="0" smtClean="0">
                <a:ea typeface="Calibri"/>
                <a:cs typeface="B Nazanin"/>
              </a:rPr>
              <a:t>است.</a:t>
            </a:r>
            <a:endParaRPr lang="en-US" sz="2400" dirty="0">
              <a:ea typeface="Calibri"/>
              <a:cs typeface="B Mitra"/>
            </a:endParaRPr>
          </a:p>
          <a:p>
            <a:pPr algn="just">
              <a:lnSpc>
                <a:spcPct val="115000"/>
              </a:lnSpc>
            </a:pPr>
            <a:r>
              <a:rPr lang="fa-IR" sz="2400" dirty="0" smtClean="0">
                <a:ea typeface="Calibri"/>
                <a:cs typeface="B Nazanin"/>
              </a:rPr>
              <a:t>3. در </a:t>
            </a:r>
            <a:r>
              <a:rPr lang="fa-IR" sz="2400" dirty="0">
                <a:ea typeface="Calibri"/>
                <a:cs typeface="B Nazanin"/>
              </a:rPr>
              <a:t>خطبه کوتاه پرتکرارترین موضوع، ثقلین است؛ در حالی‌که این عنوان در خطبه‌های طولانی در شمار کم‌تکرارترین موضوعات است. </a:t>
            </a:r>
            <a:endParaRPr lang="fa-IR" sz="2400" dirty="0" smtClean="0">
              <a:ea typeface="Calibri"/>
              <a:cs typeface="B Nazanin"/>
            </a:endParaRPr>
          </a:p>
          <a:p>
            <a:pPr algn="just">
              <a:lnSpc>
                <a:spcPct val="115000"/>
              </a:lnSpc>
            </a:pPr>
            <a:r>
              <a:rPr lang="fa-IR" sz="2400" dirty="0" smtClean="0">
                <a:ea typeface="Calibri"/>
                <a:cs typeface="B Nazanin"/>
              </a:rPr>
              <a:t>4. به </a:t>
            </a:r>
            <a:r>
              <a:rPr lang="fa-IR" sz="2400" dirty="0">
                <a:ea typeface="Calibri"/>
                <a:cs typeface="B Nazanin"/>
              </a:rPr>
              <a:t>نظر می‌رسد هدف پیامبر از معرفی ثقلین و تاکید روی این موضوع، مشروعیت بخشی به ولایت حضرت علی و اوصیای بعد از ایشان بوده است. زیرا در خطبه های طولانی از آیات قرآن بهره‌ی فراوانی برده شده و هدف از استناد به آیات قرآن معرفی حضرت علی به عنوان برگزیده الهی و وصی پیامبر بوده است.</a:t>
            </a:r>
            <a:endParaRPr lang="en-US" sz="2400" dirty="0">
              <a:ea typeface="Calibri"/>
              <a:cs typeface="B Mitra"/>
            </a:endParaRPr>
          </a:p>
        </p:txBody>
      </p:sp>
      <p:sp>
        <p:nvSpPr>
          <p:cNvPr id="3" name="Rounded Rectangle 2"/>
          <p:cNvSpPr/>
          <p:nvPr/>
        </p:nvSpPr>
        <p:spPr>
          <a:xfrm>
            <a:off x="5484184" y="570296"/>
            <a:ext cx="2808312" cy="43204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2000" b="1" dirty="0" smtClean="0">
                <a:cs typeface="B Nazanin" pitchFamily="2" charset="-78"/>
              </a:rPr>
              <a:t>مقایسه سه نمودار</a:t>
            </a:r>
            <a:endParaRPr lang="fa-IR" sz="2000" b="1" dirty="0">
              <a:cs typeface="B Nazanin" pitchFamily="2" charset="-78"/>
            </a:endParaRPr>
          </a:p>
        </p:txBody>
      </p:sp>
    </p:spTree>
    <p:extLst>
      <p:ext uri="{BB962C8B-B14F-4D97-AF65-F5344CB8AC3E}">
        <p14:creationId xmlns:p14="http://schemas.microsoft.com/office/powerpoint/2010/main" val="3729497356"/>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33895383"/>
              </p:ext>
            </p:extLst>
          </p:nvPr>
        </p:nvGraphicFramePr>
        <p:xfrm>
          <a:off x="1187624" y="116632"/>
          <a:ext cx="6984776"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8635528"/>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action="ppaction://hlinksldjump"/>
          </p:cNvPr>
          <p:cNvSpPr txBox="1"/>
          <p:nvPr/>
        </p:nvSpPr>
        <p:spPr>
          <a:xfrm>
            <a:off x="7295186" y="3032085"/>
            <a:ext cx="1381270"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1">
            <a:spAutoFit/>
          </a:bodyPr>
          <a:lstStyle/>
          <a:p>
            <a:r>
              <a:rPr lang="fa-IR" sz="2400" dirty="0" smtClean="0">
                <a:cs typeface="B Nazanin" pitchFamily="2" charset="-78"/>
              </a:rPr>
              <a:t>خطبه کوتاه</a:t>
            </a:r>
            <a:endParaRPr lang="fa-IR" sz="2400" dirty="0">
              <a:cs typeface="B Nazanin" pitchFamily="2" charset="-78"/>
            </a:endParaRPr>
          </a:p>
        </p:txBody>
      </p:sp>
      <p:sp>
        <p:nvSpPr>
          <p:cNvPr id="3" name="Right Bracket 2"/>
          <p:cNvSpPr/>
          <p:nvPr/>
        </p:nvSpPr>
        <p:spPr>
          <a:xfrm>
            <a:off x="7071269" y="1307503"/>
            <a:ext cx="223915" cy="3381501"/>
          </a:xfrm>
          <a:prstGeom prst="rightBracket">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4" name="TextBox 3"/>
          <p:cNvSpPr txBox="1"/>
          <p:nvPr/>
        </p:nvSpPr>
        <p:spPr>
          <a:xfrm>
            <a:off x="5127975" y="1147174"/>
            <a:ext cx="1943294" cy="410882"/>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algn="just">
              <a:lnSpc>
                <a:spcPct val="115000"/>
              </a:lnSpc>
            </a:pPr>
            <a:r>
              <a:rPr lang="fa-IR" b="1" dirty="0" smtClean="0">
                <a:ea typeface="Calibri"/>
                <a:cs typeface="B Nazanin"/>
              </a:rPr>
              <a:t>تبیین عقاید</a:t>
            </a:r>
            <a:endParaRPr lang="en-US" sz="1400" dirty="0">
              <a:ea typeface="Calibri"/>
              <a:cs typeface="B Mitra"/>
            </a:endParaRPr>
          </a:p>
        </p:txBody>
      </p:sp>
      <p:sp>
        <p:nvSpPr>
          <p:cNvPr id="5" name="TextBox 4"/>
          <p:cNvSpPr txBox="1"/>
          <p:nvPr/>
        </p:nvSpPr>
        <p:spPr>
          <a:xfrm>
            <a:off x="5024702" y="3048971"/>
            <a:ext cx="2046567"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fa-IR" b="1" dirty="0" smtClean="0">
                <a:ea typeface="Calibri"/>
                <a:cs typeface="B Nazanin"/>
              </a:rPr>
              <a:t>اقرار </a:t>
            </a:r>
            <a:r>
              <a:rPr lang="fa-IR" b="1" dirty="0">
                <a:ea typeface="Calibri"/>
                <a:cs typeface="B Nazanin"/>
              </a:rPr>
              <a:t>گرفتن از </a:t>
            </a:r>
            <a:r>
              <a:rPr lang="fa-IR" b="1" dirty="0" smtClean="0">
                <a:ea typeface="Calibri"/>
                <a:cs typeface="B Nazanin"/>
              </a:rPr>
              <a:t>مردم</a:t>
            </a:r>
            <a:endParaRPr lang="fa-IR" dirty="0"/>
          </a:p>
        </p:txBody>
      </p:sp>
      <p:sp>
        <p:nvSpPr>
          <p:cNvPr id="6" name="TextBox 5"/>
          <p:cNvSpPr txBox="1"/>
          <p:nvPr/>
        </p:nvSpPr>
        <p:spPr>
          <a:xfrm>
            <a:off x="4994664" y="4483563"/>
            <a:ext cx="2076606" cy="410882"/>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algn="just">
              <a:lnSpc>
                <a:spcPct val="115000"/>
              </a:lnSpc>
            </a:pPr>
            <a:r>
              <a:rPr lang="fa-IR" b="1" dirty="0" smtClean="0">
                <a:ea typeface="Calibri"/>
                <a:cs typeface="B Nazanin"/>
              </a:rPr>
              <a:t>تبیین </a:t>
            </a:r>
            <a:r>
              <a:rPr lang="fa-IR" b="1" dirty="0">
                <a:ea typeface="Calibri"/>
                <a:cs typeface="B Nazanin"/>
              </a:rPr>
              <a:t>جایگاه </a:t>
            </a:r>
            <a:r>
              <a:rPr lang="fa-IR" b="1" dirty="0" smtClean="0">
                <a:ea typeface="Calibri"/>
                <a:cs typeface="B Nazanin"/>
              </a:rPr>
              <a:t>ولایت</a:t>
            </a:r>
            <a:r>
              <a:rPr lang="fa-IR" dirty="0" smtClean="0">
                <a:ea typeface="Calibri"/>
                <a:cs typeface="B Nazanin"/>
              </a:rPr>
              <a:t> </a:t>
            </a:r>
            <a:endParaRPr lang="fa-IR" dirty="0"/>
          </a:p>
        </p:txBody>
      </p:sp>
      <p:sp>
        <p:nvSpPr>
          <p:cNvPr id="10" name="Right Bracket 9"/>
          <p:cNvSpPr/>
          <p:nvPr/>
        </p:nvSpPr>
        <p:spPr>
          <a:xfrm>
            <a:off x="4795916" y="828254"/>
            <a:ext cx="332060" cy="1064151"/>
          </a:xfrm>
          <a:prstGeom prst="rightBracket">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3" name="TextBox 12"/>
          <p:cNvSpPr txBox="1"/>
          <p:nvPr/>
        </p:nvSpPr>
        <p:spPr>
          <a:xfrm>
            <a:off x="3376874" y="666839"/>
            <a:ext cx="1443310" cy="400110"/>
          </a:xfrm>
          <a:prstGeom prst="rect">
            <a:avLst/>
          </a:prstGeom>
          <a:noFill/>
        </p:spPr>
        <p:txBody>
          <a:bodyPr wrap="square" rtlCol="1">
            <a:spAutoFit/>
          </a:bodyPr>
          <a:lstStyle/>
          <a:p>
            <a:r>
              <a:rPr lang="fa-IR" sz="2000" dirty="0" smtClean="0">
                <a:cs typeface="B Nazanin" pitchFamily="2" charset="-78"/>
              </a:rPr>
              <a:t>توحید</a:t>
            </a:r>
            <a:endParaRPr lang="fa-IR" sz="2000" dirty="0">
              <a:cs typeface="B Nazanin" pitchFamily="2" charset="-78"/>
            </a:endParaRPr>
          </a:p>
        </p:txBody>
      </p:sp>
      <p:sp>
        <p:nvSpPr>
          <p:cNvPr id="14" name="TextBox 13"/>
          <p:cNvSpPr txBox="1"/>
          <p:nvPr/>
        </p:nvSpPr>
        <p:spPr>
          <a:xfrm>
            <a:off x="3707828" y="1188294"/>
            <a:ext cx="1000317" cy="400110"/>
          </a:xfrm>
          <a:prstGeom prst="rect">
            <a:avLst/>
          </a:prstGeom>
          <a:noFill/>
        </p:spPr>
        <p:txBody>
          <a:bodyPr wrap="square" rtlCol="1">
            <a:spAutoFit/>
          </a:bodyPr>
          <a:lstStyle/>
          <a:p>
            <a:r>
              <a:rPr lang="fa-IR" sz="2000" dirty="0" smtClean="0">
                <a:cs typeface="B Nazanin" pitchFamily="2" charset="-78"/>
              </a:rPr>
              <a:t>نبوت</a:t>
            </a:r>
            <a:endParaRPr lang="fa-IR" sz="2000" dirty="0">
              <a:cs typeface="B Nazanin" pitchFamily="2" charset="-78"/>
            </a:endParaRPr>
          </a:p>
        </p:txBody>
      </p:sp>
      <p:sp>
        <p:nvSpPr>
          <p:cNvPr id="15" name="TextBox 14"/>
          <p:cNvSpPr txBox="1"/>
          <p:nvPr/>
        </p:nvSpPr>
        <p:spPr>
          <a:xfrm>
            <a:off x="3603713" y="1667543"/>
            <a:ext cx="1154212" cy="400110"/>
          </a:xfrm>
          <a:prstGeom prst="rect">
            <a:avLst/>
          </a:prstGeom>
          <a:noFill/>
        </p:spPr>
        <p:txBody>
          <a:bodyPr wrap="square" rtlCol="1">
            <a:spAutoFit/>
          </a:bodyPr>
          <a:lstStyle/>
          <a:p>
            <a:r>
              <a:rPr lang="fa-IR" sz="2000" dirty="0" smtClean="0">
                <a:cs typeface="B Nazanin" pitchFamily="2" charset="-78"/>
              </a:rPr>
              <a:t>معاد</a:t>
            </a:r>
            <a:endParaRPr lang="fa-IR" sz="2000" dirty="0">
              <a:cs typeface="B Nazanin" pitchFamily="2" charset="-78"/>
            </a:endParaRPr>
          </a:p>
        </p:txBody>
      </p:sp>
      <p:cxnSp>
        <p:nvCxnSpPr>
          <p:cNvPr id="17" name="Straight Arrow Connector 16"/>
          <p:cNvCxnSpPr/>
          <p:nvPr/>
        </p:nvCxnSpPr>
        <p:spPr>
          <a:xfrm flipH="1">
            <a:off x="4745118" y="4689004"/>
            <a:ext cx="24954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26318" y="4483563"/>
            <a:ext cx="2268796" cy="400110"/>
          </a:xfrm>
          <a:prstGeom prst="rect">
            <a:avLst/>
          </a:prstGeom>
          <a:noFill/>
        </p:spPr>
        <p:txBody>
          <a:bodyPr wrap="square" rtlCol="1">
            <a:spAutoFit/>
          </a:bodyPr>
          <a:lstStyle/>
          <a:p>
            <a:r>
              <a:rPr lang="fa-IR" sz="2000" dirty="0" smtClean="0">
                <a:cs typeface="B Nazanin" pitchFamily="2" charset="-78"/>
              </a:rPr>
              <a:t>معرفی ثقلین به طور عام</a:t>
            </a:r>
            <a:endParaRPr lang="fa-IR" sz="2000" dirty="0">
              <a:cs typeface="B Nazanin" pitchFamily="2" charset="-78"/>
            </a:endParaRPr>
          </a:p>
        </p:txBody>
      </p:sp>
      <p:sp>
        <p:nvSpPr>
          <p:cNvPr id="19" name="Right Bracket 18"/>
          <p:cNvSpPr/>
          <p:nvPr/>
        </p:nvSpPr>
        <p:spPr>
          <a:xfrm>
            <a:off x="2431451" y="4241405"/>
            <a:ext cx="189735" cy="886164"/>
          </a:xfrm>
          <a:prstGeom prst="rightBracket">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20" name="TextBox 19"/>
          <p:cNvSpPr txBox="1"/>
          <p:nvPr/>
        </p:nvSpPr>
        <p:spPr>
          <a:xfrm>
            <a:off x="1135307" y="4083453"/>
            <a:ext cx="1296144" cy="400110"/>
          </a:xfrm>
          <a:prstGeom prst="rect">
            <a:avLst/>
          </a:prstGeom>
          <a:noFill/>
        </p:spPr>
        <p:txBody>
          <a:bodyPr wrap="square" rtlCol="1">
            <a:spAutoFit/>
          </a:bodyPr>
          <a:lstStyle/>
          <a:p>
            <a:r>
              <a:rPr lang="fa-IR" sz="2000" dirty="0" smtClean="0">
                <a:cs typeface="B Nazanin" pitchFamily="2" charset="-78"/>
              </a:rPr>
              <a:t>قرآن</a:t>
            </a:r>
            <a:endParaRPr lang="fa-IR" sz="2000" dirty="0">
              <a:cs typeface="B Nazanin" pitchFamily="2" charset="-78"/>
            </a:endParaRPr>
          </a:p>
        </p:txBody>
      </p:sp>
      <p:sp>
        <p:nvSpPr>
          <p:cNvPr id="21" name="TextBox 20"/>
          <p:cNvSpPr txBox="1"/>
          <p:nvPr/>
        </p:nvSpPr>
        <p:spPr>
          <a:xfrm>
            <a:off x="1351331" y="4924638"/>
            <a:ext cx="1080120" cy="400110"/>
          </a:xfrm>
          <a:prstGeom prst="rect">
            <a:avLst/>
          </a:prstGeom>
          <a:noFill/>
        </p:spPr>
        <p:txBody>
          <a:bodyPr wrap="square" rtlCol="1">
            <a:spAutoFit/>
          </a:bodyPr>
          <a:lstStyle/>
          <a:p>
            <a:r>
              <a:rPr lang="fa-IR" sz="2000" dirty="0" smtClean="0">
                <a:cs typeface="B Nazanin" pitchFamily="2" charset="-78"/>
              </a:rPr>
              <a:t>حجت خدا</a:t>
            </a:r>
            <a:endParaRPr lang="fa-IR" sz="2000" dirty="0">
              <a:cs typeface="B Nazanin" pitchFamily="2" charset="-78"/>
            </a:endParaRPr>
          </a:p>
        </p:txBody>
      </p:sp>
      <p:sp>
        <p:nvSpPr>
          <p:cNvPr id="22" name="Right Bracket 21"/>
          <p:cNvSpPr/>
          <p:nvPr/>
        </p:nvSpPr>
        <p:spPr>
          <a:xfrm>
            <a:off x="4720879" y="2677912"/>
            <a:ext cx="303824" cy="1274076"/>
          </a:xfrm>
          <a:prstGeom prst="rightBracket">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cxnSp>
        <p:nvCxnSpPr>
          <p:cNvPr id="24" name="Straight Connector 23"/>
          <p:cNvCxnSpPr>
            <a:endCxn id="26" idx="3"/>
          </p:cNvCxnSpPr>
          <p:nvPr/>
        </p:nvCxnSpPr>
        <p:spPr>
          <a:xfrm flipH="1">
            <a:off x="4720879" y="3370706"/>
            <a:ext cx="273785"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482258" y="2649196"/>
            <a:ext cx="1350660" cy="400110"/>
          </a:xfrm>
          <a:prstGeom prst="rect">
            <a:avLst/>
          </a:prstGeom>
          <a:noFill/>
        </p:spPr>
        <p:txBody>
          <a:bodyPr wrap="square" rtlCol="1">
            <a:spAutoFit/>
          </a:bodyPr>
          <a:lstStyle/>
          <a:p>
            <a:r>
              <a:rPr lang="fa-IR" sz="2000" dirty="0" smtClean="0">
                <a:cs typeface="B Nazanin" pitchFamily="2" charset="-78"/>
              </a:rPr>
              <a:t>توحید</a:t>
            </a:r>
            <a:endParaRPr lang="fa-IR" sz="2000" dirty="0">
              <a:cs typeface="B Nazanin" pitchFamily="2" charset="-78"/>
            </a:endParaRPr>
          </a:p>
        </p:txBody>
      </p:sp>
      <p:sp>
        <p:nvSpPr>
          <p:cNvPr id="26" name="TextBox 25"/>
          <p:cNvSpPr txBox="1"/>
          <p:nvPr/>
        </p:nvSpPr>
        <p:spPr>
          <a:xfrm>
            <a:off x="3784775" y="3170651"/>
            <a:ext cx="936104" cy="400110"/>
          </a:xfrm>
          <a:prstGeom prst="rect">
            <a:avLst/>
          </a:prstGeom>
          <a:noFill/>
        </p:spPr>
        <p:txBody>
          <a:bodyPr wrap="square" rtlCol="1">
            <a:spAutoFit/>
          </a:bodyPr>
          <a:lstStyle/>
          <a:p>
            <a:r>
              <a:rPr lang="fa-IR" sz="2000" dirty="0" smtClean="0">
                <a:cs typeface="B Nazanin" pitchFamily="2" charset="-78"/>
              </a:rPr>
              <a:t>نبوت</a:t>
            </a:r>
            <a:endParaRPr lang="fa-IR" sz="2000" dirty="0">
              <a:cs typeface="B Nazanin" pitchFamily="2" charset="-78"/>
            </a:endParaRPr>
          </a:p>
        </p:txBody>
      </p:sp>
      <p:sp>
        <p:nvSpPr>
          <p:cNvPr id="27" name="TextBox 26"/>
          <p:cNvSpPr txBox="1"/>
          <p:nvPr/>
        </p:nvSpPr>
        <p:spPr>
          <a:xfrm>
            <a:off x="3640759" y="3674707"/>
            <a:ext cx="1080120" cy="400110"/>
          </a:xfrm>
          <a:prstGeom prst="rect">
            <a:avLst/>
          </a:prstGeom>
          <a:noFill/>
        </p:spPr>
        <p:txBody>
          <a:bodyPr wrap="square" rtlCol="1">
            <a:spAutoFit/>
          </a:bodyPr>
          <a:lstStyle/>
          <a:p>
            <a:r>
              <a:rPr lang="fa-IR" sz="2000" dirty="0" smtClean="0">
                <a:cs typeface="B Nazanin" pitchFamily="2" charset="-78"/>
              </a:rPr>
              <a:t>معاد</a:t>
            </a:r>
            <a:endParaRPr lang="fa-IR" sz="2000" dirty="0">
              <a:cs typeface="B Nazanin" pitchFamily="2" charset="-78"/>
            </a:endParaRPr>
          </a:p>
        </p:txBody>
      </p:sp>
      <p:cxnSp>
        <p:nvCxnSpPr>
          <p:cNvPr id="42" name="Straight Connector 41"/>
          <p:cNvCxnSpPr/>
          <p:nvPr/>
        </p:nvCxnSpPr>
        <p:spPr>
          <a:xfrm flipH="1">
            <a:off x="7071270" y="3223076"/>
            <a:ext cx="2239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endCxn id="14" idx="3"/>
          </p:cNvCxnSpPr>
          <p:nvPr/>
        </p:nvCxnSpPr>
        <p:spPr>
          <a:xfrm flipH="1">
            <a:off x="4708145" y="1388349"/>
            <a:ext cx="374560" cy="0"/>
          </a:xfrm>
          <a:prstGeom prst="line">
            <a:avLst/>
          </a:prstGeom>
        </p:spPr>
        <p:style>
          <a:lnRef idx="1">
            <a:schemeClr val="accent1"/>
          </a:lnRef>
          <a:fillRef idx="0">
            <a:schemeClr val="accent1"/>
          </a:fillRef>
          <a:effectRef idx="0">
            <a:schemeClr val="accent1"/>
          </a:effectRef>
          <a:fontRef idx="minor">
            <a:schemeClr val="tx1"/>
          </a:fontRef>
        </p:style>
      </p:cxnSp>
      <p:sp>
        <p:nvSpPr>
          <p:cNvPr id="61" name="Left Brace 60"/>
          <p:cNvSpPr/>
          <p:nvPr/>
        </p:nvSpPr>
        <p:spPr>
          <a:xfrm>
            <a:off x="3843834" y="666839"/>
            <a:ext cx="313754" cy="1425621"/>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62" name="TextBox 61"/>
          <p:cNvSpPr txBox="1"/>
          <p:nvPr/>
        </p:nvSpPr>
        <p:spPr>
          <a:xfrm>
            <a:off x="522793" y="1188724"/>
            <a:ext cx="3341191" cy="369332"/>
          </a:xfrm>
          <a:prstGeom prst="rect">
            <a:avLst/>
          </a:prstGeom>
          <a:noFill/>
        </p:spPr>
        <p:txBody>
          <a:bodyPr wrap="square" rtlCol="1">
            <a:spAutoFit/>
          </a:bodyPr>
          <a:lstStyle/>
          <a:p>
            <a:r>
              <a:rPr lang="fa-IR" dirty="0" smtClean="0">
                <a:cs typeface="B Nazanin" pitchFamily="2" charset="-78"/>
              </a:rPr>
              <a:t>لازمه پذیرش این اصول اعتقاد به ولایت است</a:t>
            </a:r>
            <a:endParaRPr lang="fa-IR" dirty="0">
              <a:cs typeface="B Nazanin" pitchFamily="2" charset="-78"/>
            </a:endParaRPr>
          </a:p>
        </p:txBody>
      </p:sp>
      <p:sp>
        <p:nvSpPr>
          <p:cNvPr id="96" name="Left Brace 95"/>
          <p:cNvSpPr/>
          <p:nvPr/>
        </p:nvSpPr>
        <p:spPr>
          <a:xfrm>
            <a:off x="3784775" y="2677912"/>
            <a:ext cx="372813" cy="1274076"/>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97" name="TextBox 96"/>
          <p:cNvSpPr txBox="1"/>
          <p:nvPr/>
        </p:nvSpPr>
        <p:spPr>
          <a:xfrm>
            <a:off x="1351331" y="3032085"/>
            <a:ext cx="2252382" cy="369332"/>
          </a:xfrm>
          <a:prstGeom prst="rect">
            <a:avLst/>
          </a:prstGeom>
          <a:noFill/>
        </p:spPr>
        <p:txBody>
          <a:bodyPr wrap="square" rtlCol="1">
            <a:spAutoFit/>
          </a:bodyPr>
          <a:lstStyle/>
          <a:p>
            <a:r>
              <a:rPr lang="fa-IR" dirty="0" smtClean="0">
                <a:cs typeface="B Nazanin" pitchFamily="2" charset="-78"/>
              </a:rPr>
              <a:t>زمینه سازی و آمادگی ذهنی</a:t>
            </a:r>
            <a:endParaRPr lang="fa-IR" dirty="0">
              <a:cs typeface="B Nazanin" pitchFamily="2" charset="-78"/>
            </a:endParaRPr>
          </a:p>
        </p:txBody>
      </p:sp>
    </p:spTree>
    <p:extLst>
      <p:ext uri="{BB962C8B-B14F-4D97-AF65-F5344CB8AC3E}">
        <p14:creationId xmlns:p14="http://schemas.microsoft.com/office/powerpoint/2010/main" val="962745081"/>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action="ppaction://hlinksldjump"/>
          </p:cNvPr>
          <p:cNvSpPr txBox="1"/>
          <p:nvPr/>
        </p:nvSpPr>
        <p:spPr>
          <a:xfrm>
            <a:off x="7349942" y="2534319"/>
            <a:ext cx="1542536"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1">
            <a:spAutoFit/>
          </a:bodyPr>
          <a:lstStyle/>
          <a:p>
            <a:r>
              <a:rPr lang="fa-IR" sz="2400" dirty="0" smtClean="0">
                <a:cs typeface="B Nazanin" pitchFamily="2" charset="-78"/>
              </a:rPr>
              <a:t>خطبه متوسط</a:t>
            </a:r>
            <a:endParaRPr lang="fa-IR" sz="2400" dirty="0">
              <a:cs typeface="B Nazanin" pitchFamily="2" charset="-78"/>
            </a:endParaRPr>
          </a:p>
        </p:txBody>
      </p:sp>
      <p:sp>
        <p:nvSpPr>
          <p:cNvPr id="3" name="Right Bracket 2"/>
          <p:cNvSpPr/>
          <p:nvPr/>
        </p:nvSpPr>
        <p:spPr>
          <a:xfrm>
            <a:off x="7071267" y="953097"/>
            <a:ext cx="278675" cy="3716442"/>
          </a:xfrm>
          <a:prstGeom prst="rightBracket">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4" name="TextBox 3"/>
          <p:cNvSpPr txBox="1"/>
          <p:nvPr/>
        </p:nvSpPr>
        <p:spPr>
          <a:xfrm>
            <a:off x="5024702" y="876782"/>
            <a:ext cx="1994930" cy="410882"/>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algn="just">
              <a:lnSpc>
                <a:spcPct val="115000"/>
              </a:lnSpc>
            </a:pPr>
            <a:r>
              <a:rPr lang="fa-IR" b="1" dirty="0">
                <a:ea typeface="Calibri"/>
                <a:cs typeface="B Nazanin"/>
              </a:rPr>
              <a:t>الف. تبیین </a:t>
            </a:r>
            <a:r>
              <a:rPr lang="fa-IR" b="1" dirty="0" smtClean="0">
                <a:ea typeface="Calibri"/>
                <a:cs typeface="B Nazanin"/>
              </a:rPr>
              <a:t>عقاید</a:t>
            </a:r>
            <a:endParaRPr lang="en-US" sz="1400" dirty="0">
              <a:ea typeface="Calibri"/>
              <a:cs typeface="B Mitra"/>
            </a:endParaRPr>
          </a:p>
        </p:txBody>
      </p:sp>
      <p:sp>
        <p:nvSpPr>
          <p:cNvPr id="5" name="TextBox 4"/>
          <p:cNvSpPr txBox="1"/>
          <p:nvPr/>
        </p:nvSpPr>
        <p:spPr>
          <a:xfrm>
            <a:off x="5024702" y="2626652"/>
            <a:ext cx="2046567"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fa-IR" b="1" dirty="0">
                <a:ea typeface="Calibri"/>
                <a:cs typeface="B Nazanin"/>
              </a:rPr>
              <a:t>ب. اقرار گرفتن از </a:t>
            </a:r>
            <a:r>
              <a:rPr lang="fa-IR" b="1" dirty="0" smtClean="0">
                <a:ea typeface="Calibri"/>
                <a:cs typeface="B Nazanin"/>
              </a:rPr>
              <a:t>مردم</a:t>
            </a:r>
            <a:endParaRPr lang="fa-IR" dirty="0"/>
          </a:p>
        </p:txBody>
      </p:sp>
      <p:sp>
        <p:nvSpPr>
          <p:cNvPr id="6" name="TextBox 5"/>
          <p:cNvSpPr txBox="1"/>
          <p:nvPr/>
        </p:nvSpPr>
        <p:spPr>
          <a:xfrm>
            <a:off x="4994663" y="4397219"/>
            <a:ext cx="2076606" cy="410882"/>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algn="just">
              <a:lnSpc>
                <a:spcPct val="115000"/>
              </a:lnSpc>
            </a:pPr>
            <a:r>
              <a:rPr lang="fa-IR" b="1" dirty="0">
                <a:ea typeface="Calibri"/>
                <a:cs typeface="B Nazanin"/>
              </a:rPr>
              <a:t>ج. تبیین جایگاه </a:t>
            </a:r>
            <a:r>
              <a:rPr lang="fa-IR" b="1" dirty="0" smtClean="0">
                <a:ea typeface="Calibri"/>
                <a:cs typeface="B Nazanin"/>
              </a:rPr>
              <a:t>ولایت</a:t>
            </a:r>
            <a:endParaRPr lang="fa-IR" dirty="0"/>
          </a:p>
        </p:txBody>
      </p:sp>
      <p:sp>
        <p:nvSpPr>
          <p:cNvPr id="7" name="Right Bracket 6"/>
          <p:cNvSpPr/>
          <p:nvPr/>
        </p:nvSpPr>
        <p:spPr>
          <a:xfrm>
            <a:off x="4875711" y="676727"/>
            <a:ext cx="133312" cy="759929"/>
          </a:xfrm>
          <a:prstGeom prst="rightBracket">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8" name="TextBox 7"/>
          <p:cNvSpPr txBox="1"/>
          <p:nvPr/>
        </p:nvSpPr>
        <p:spPr>
          <a:xfrm>
            <a:off x="2940880" y="476672"/>
            <a:ext cx="1934831" cy="400110"/>
          </a:xfrm>
          <a:prstGeom prst="rect">
            <a:avLst/>
          </a:prstGeom>
          <a:noFill/>
        </p:spPr>
        <p:txBody>
          <a:bodyPr wrap="square" rtlCol="1">
            <a:spAutoFit/>
          </a:bodyPr>
          <a:lstStyle/>
          <a:p>
            <a:r>
              <a:rPr lang="fa-IR" sz="2000" dirty="0" smtClean="0">
                <a:cs typeface="B Nazanin" pitchFamily="2" charset="-78"/>
              </a:rPr>
              <a:t>توحید</a:t>
            </a:r>
            <a:endParaRPr lang="fa-IR" sz="2000" dirty="0">
              <a:cs typeface="B Nazanin" pitchFamily="2" charset="-78"/>
            </a:endParaRPr>
          </a:p>
        </p:txBody>
      </p:sp>
      <p:sp>
        <p:nvSpPr>
          <p:cNvPr id="9" name="TextBox 8"/>
          <p:cNvSpPr txBox="1"/>
          <p:nvPr/>
        </p:nvSpPr>
        <p:spPr>
          <a:xfrm>
            <a:off x="3563888" y="1310260"/>
            <a:ext cx="1296144" cy="400110"/>
          </a:xfrm>
          <a:prstGeom prst="rect">
            <a:avLst/>
          </a:prstGeom>
          <a:noFill/>
        </p:spPr>
        <p:txBody>
          <a:bodyPr wrap="square" rtlCol="1">
            <a:spAutoFit/>
          </a:bodyPr>
          <a:lstStyle/>
          <a:p>
            <a:r>
              <a:rPr lang="fa-IR" sz="2000" dirty="0" smtClean="0">
                <a:cs typeface="B Nazanin" pitchFamily="2" charset="-78"/>
              </a:rPr>
              <a:t>نبوت</a:t>
            </a:r>
            <a:endParaRPr lang="fa-IR" sz="2000" dirty="0">
              <a:cs typeface="B Nazanin" pitchFamily="2" charset="-78"/>
            </a:endParaRPr>
          </a:p>
        </p:txBody>
      </p:sp>
      <p:sp>
        <p:nvSpPr>
          <p:cNvPr id="10" name="Right Bracket 9"/>
          <p:cNvSpPr/>
          <p:nvPr/>
        </p:nvSpPr>
        <p:spPr>
          <a:xfrm>
            <a:off x="4860032" y="2420888"/>
            <a:ext cx="164670" cy="775151"/>
          </a:xfrm>
          <a:prstGeom prst="rightBracket">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1" name="TextBox 10"/>
          <p:cNvSpPr txBox="1"/>
          <p:nvPr/>
        </p:nvSpPr>
        <p:spPr>
          <a:xfrm>
            <a:off x="3059832" y="2204864"/>
            <a:ext cx="1800200" cy="400110"/>
          </a:xfrm>
          <a:prstGeom prst="rect">
            <a:avLst/>
          </a:prstGeom>
          <a:noFill/>
        </p:spPr>
        <p:txBody>
          <a:bodyPr wrap="square" rtlCol="1">
            <a:spAutoFit/>
          </a:bodyPr>
          <a:lstStyle/>
          <a:p>
            <a:r>
              <a:rPr lang="fa-IR" sz="2000" dirty="0" smtClean="0">
                <a:cs typeface="B Nazanin" pitchFamily="2" charset="-78"/>
              </a:rPr>
              <a:t>ولایت خدا و رسول</a:t>
            </a:r>
            <a:endParaRPr lang="fa-IR" sz="2000" dirty="0">
              <a:cs typeface="B Nazanin" pitchFamily="2" charset="-78"/>
            </a:endParaRPr>
          </a:p>
        </p:txBody>
      </p:sp>
      <p:sp>
        <p:nvSpPr>
          <p:cNvPr id="12" name="TextBox 11"/>
          <p:cNvSpPr txBox="1"/>
          <p:nvPr/>
        </p:nvSpPr>
        <p:spPr>
          <a:xfrm>
            <a:off x="2771800" y="2995984"/>
            <a:ext cx="2088232" cy="400110"/>
          </a:xfrm>
          <a:prstGeom prst="rect">
            <a:avLst/>
          </a:prstGeom>
          <a:noFill/>
        </p:spPr>
        <p:txBody>
          <a:bodyPr wrap="square" rtlCol="1">
            <a:spAutoFit/>
          </a:bodyPr>
          <a:lstStyle/>
          <a:p>
            <a:r>
              <a:rPr lang="fa-IR" sz="2000" dirty="0" smtClean="0">
                <a:cs typeface="B Nazanin" pitchFamily="2" charset="-78"/>
              </a:rPr>
              <a:t>ولایت حضرت علی(ع)</a:t>
            </a:r>
            <a:endParaRPr lang="fa-IR" sz="2000" dirty="0">
              <a:cs typeface="B Nazanin" pitchFamily="2" charset="-78"/>
            </a:endParaRPr>
          </a:p>
        </p:txBody>
      </p:sp>
      <p:sp>
        <p:nvSpPr>
          <p:cNvPr id="13" name="Right Bracket 12"/>
          <p:cNvSpPr/>
          <p:nvPr/>
        </p:nvSpPr>
        <p:spPr>
          <a:xfrm>
            <a:off x="4927347" y="4149080"/>
            <a:ext cx="45719" cy="864096"/>
          </a:xfrm>
          <a:prstGeom prst="rightBracket">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4" name="TextBox 13"/>
          <p:cNvSpPr txBox="1"/>
          <p:nvPr/>
        </p:nvSpPr>
        <p:spPr>
          <a:xfrm>
            <a:off x="2695099" y="4005064"/>
            <a:ext cx="2232248" cy="400110"/>
          </a:xfrm>
          <a:prstGeom prst="rect">
            <a:avLst/>
          </a:prstGeom>
          <a:noFill/>
        </p:spPr>
        <p:txBody>
          <a:bodyPr wrap="square" rtlCol="1">
            <a:spAutoFit/>
          </a:bodyPr>
          <a:lstStyle/>
          <a:p>
            <a:r>
              <a:rPr lang="fa-IR" sz="2000" dirty="0" smtClean="0">
                <a:cs typeface="B Nazanin" pitchFamily="2" charset="-78"/>
              </a:rPr>
              <a:t>تبیین مشروعیت امام</a:t>
            </a:r>
            <a:endParaRPr lang="fa-IR" sz="2000" dirty="0">
              <a:cs typeface="B Nazanin" pitchFamily="2" charset="-78"/>
            </a:endParaRPr>
          </a:p>
        </p:txBody>
      </p:sp>
      <p:sp>
        <p:nvSpPr>
          <p:cNvPr id="15" name="TextBox 14"/>
          <p:cNvSpPr txBox="1"/>
          <p:nvPr/>
        </p:nvSpPr>
        <p:spPr>
          <a:xfrm>
            <a:off x="2627784" y="4831216"/>
            <a:ext cx="2232248" cy="400110"/>
          </a:xfrm>
          <a:prstGeom prst="rect">
            <a:avLst/>
          </a:prstGeom>
          <a:noFill/>
        </p:spPr>
        <p:txBody>
          <a:bodyPr wrap="square" rtlCol="1">
            <a:spAutoFit/>
          </a:bodyPr>
          <a:lstStyle/>
          <a:p>
            <a:r>
              <a:rPr lang="fa-IR" sz="2000" dirty="0" smtClean="0">
                <a:cs typeface="B Nazanin" pitchFamily="2" charset="-78"/>
              </a:rPr>
              <a:t>تبیین مقبولیت امام</a:t>
            </a:r>
            <a:endParaRPr lang="fa-IR" sz="2000" dirty="0">
              <a:cs typeface="B Nazanin" pitchFamily="2" charset="-78"/>
            </a:endParaRPr>
          </a:p>
        </p:txBody>
      </p:sp>
      <p:cxnSp>
        <p:nvCxnSpPr>
          <p:cNvPr id="17" name="Straight Connector 16"/>
          <p:cNvCxnSpPr>
            <a:stCxn id="3" idx="2"/>
            <a:endCxn id="5" idx="3"/>
          </p:cNvCxnSpPr>
          <p:nvPr/>
        </p:nvCxnSpPr>
        <p:spPr>
          <a:xfrm flipH="1">
            <a:off x="7071269" y="2811318"/>
            <a:ext cx="27867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60105"/>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action="ppaction://hlinksldjump"/>
          </p:cNvPr>
          <p:cNvSpPr txBox="1"/>
          <p:nvPr/>
        </p:nvSpPr>
        <p:spPr>
          <a:xfrm>
            <a:off x="7438662" y="2740107"/>
            <a:ext cx="1332148" cy="400110"/>
          </a:xfrm>
          <a:prstGeom prst="rect">
            <a:avLst/>
          </a:prstGeom>
        </p:spPr>
        <p:style>
          <a:lnRef idx="0">
            <a:schemeClr val="accent4"/>
          </a:lnRef>
          <a:fillRef idx="3">
            <a:schemeClr val="accent4"/>
          </a:fillRef>
          <a:effectRef idx="3">
            <a:schemeClr val="accent4"/>
          </a:effectRef>
          <a:fontRef idx="minor">
            <a:schemeClr val="lt1"/>
          </a:fontRef>
        </p:style>
        <p:txBody>
          <a:bodyPr wrap="square" rtlCol="1">
            <a:spAutoFit/>
          </a:bodyPr>
          <a:lstStyle/>
          <a:p>
            <a:r>
              <a:rPr lang="fa-IR" sz="2000" dirty="0" smtClean="0">
                <a:cs typeface="B Nazanin" pitchFamily="2" charset="-78"/>
              </a:rPr>
              <a:t>خطبه طولانی</a:t>
            </a:r>
            <a:endParaRPr lang="fa-IR" sz="2000" dirty="0">
              <a:cs typeface="B Nazanin" pitchFamily="2" charset="-78"/>
            </a:endParaRPr>
          </a:p>
        </p:txBody>
      </p:sp>
      <p:sp>
        <p:nvSpPr>
          <p:cNvPr id="3" name="Right Bracket 2"/>
          <p:cNvSpPr/>
          <p:nvPr/>
        </p:nvSpPr>
        <p:spPr>
          <a:xfrm>
            <a:off x="7211835" y="868872"/>
            <a:ext cx="204481" cy="4858063"/>
          </a:xfrm>
          <a:prstGeom prst="rightBracket">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4" name="TextBox 3"/>
          <p:cNvSpPr txBox="1"/>
          <p:nvPr/>
        </p:nvSpPr>
        <p:spPr>
          <a:xfrm>
            <a:off x="5779030" y="750066"/>
            <a:ext cx="1560463"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fa-IR" b="1" dirty="0" smtClean="0">
                <a:ea typeface="Calibri"/>
                <a:cs typeface="B Nazanin"/>
              </a:rPr>
              <a:t>تبیین </a:t>
            </a:r>
            <a:r>
              <a:rPr lang="fa-IR" b="1" dirty="0">
                <a:ea typeface="Calibri"/>
                <a:cs typeface="B Nazanin"/>
              </a:rPr>
              <a:t>عقاید</a:t>
            </a:r>
            <a:endParaRPr lang="fa-IR" dirty="0"/>
          </a:p>
        </p:txBody>
      </p:sp>
      <p:sp>
        <p:nvSpPr>
          <p:cNvPr id="5" name="TextBox 4"/>
          <p:cNvSpPr txBox="1"/>
          <p:nvPr/>
        </p:nvSpPr>
        <p:spPr>
          <a:xfrm>
            <a:off x="5648060" y="2277780"/>
            <a:ext cx="1660244"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fa-IR" b="1" dirty="0" smtClean="0">
                <a:ea typeface="Calibri"/>
                <a:cs typeface="B Nazanin"/>
              </a:rPr>
              <a:t>توصیه </a:t>
            </a:r>
            <a:r>
              <a:rPr lang="fa-IR" b="1" dirty="0">
                <a:ea typeface="Calibri"/>
                <a:cs typeface="B Nazanin"/>
              </a:rPr>
              <a:t>های عبادی</a:t>
            </a:r>
            <a:endParaRPr lang="fa-IR" dirty="0"/>
          </a:p>
        </p:txBody>
      </p:sp>
      <p:sp>
        <p:nvSpPr>
          <p:cNvPr id="6" name="TextBox 5"/>
          <p:cNvSpPr txBox="1"/>
          <p:nvPr/>
        </p:nvSpPr>
        <p:spPr>
          <a:xfrm>
            <a:off x="5542285" y="3681616"/>
            <a:ext cx="175559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fa-IR" b="1" dirty="0" smtClean="0">
                <a:ea typeface="Calibri"/>
                <a:cs typeface="B Nazanin"/>
              </a:rPr>
              <a:t>اقرار </a:t>
            </a:r>
            <a:r>
              <a:rPr lang="fa-IR" b="1" dirty="0">
                <a:ea typeface="Calibri"/>
                <a:cs typeface="B Nazanin"/>
              </a:rPr>
              <a:t>گرفتن از مردم</a:t>
            </a:r>
            <a:endParaRPr lang="fa-IR" dirty="0"/>
          </a:p>
        </p:txBody>
      </p:sp>
      <p:sp>
        <p:nvSpPr>
          <p:cNvPr id="7" name="TextBox 6"/>
          <p:cNvSpPr txBox="1"/>
          <p:nvPr/>
        </p:nvSpPr>
        <p:spPr>
          <a:xfrm>
            <a:off x="5542285" y="4554249"/>
            <a:ext cx="1704272"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fa-IR" b="1" dirty="0" smtClean="0">
                <a:ea typeface="Calibri"/>
                <a:cs typeface="B Nazanin"/>
              </a:rPr>
              <a:t>انذار </a:t>
            </a:r>
            <a:r>
              <a:rPr lang="fa-IR" b="1" dirty="0">
                <a:ea typeface="Calibri"/>
                <a:cs typeface="B Nazanin"/>
              </a:rPr>
              <a:t>مردم</a:t>
            </a:r>
            <a:endParaRPr lang="fa-IR" dirty="0"/>
          </a:p>
        </p:txBody>
      </p:sp>
      <p:sp>
        <p:nvSpPr>
          <p:cNvPr id="8" name="TextBox 7"/>
          <p:cNvSpPr txBox="1"/>
          <p:nvPr/>
        </p:nvSpPr>
        <p:spPr>
          <a:xfrm>
            <a:off x="5507370" y="5572173"/>
            <a:ext cx="1713725"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fa-IR" b="1" dirty="0" smtClean="0">
                <a:ea typeface="Calibri"/>
                <a:cs typeface="B Nazanin"/>
              </a:rPr>
              <a:t>تبیین </a:t>
            </a:r>
            <a:r>
              <a:rPr lang="fa-IR" b="1" dirty="0">
                <a:ea typeface="Calibri"/>
                <a:cs typeface="B Nazanin"/>
              </a:rPr>
              <a:t>جایگاه ولایت</a:t>
            </a:r>
            <a:endParaRPr lang="fa-IR" dirty="0"/>
          </a:p>
        </p:txBody>
      </p:sp>
      <p:sp>
        <p:nvSpPr>
          <p:cNvPr id="9" name="Right Bracket 8"/>
          <p:cNvSpPr/>
          <p:nvPr/>
        </p:nvSpPr>
        <p:spPr>
          <a:xfrm>
            <a:off x="5446971" y="418850"/>
            <a:ext cx="332060" cy="1064151"/>
          </a:xfrm>
          <a:prstGeom prst="rightBracket">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0" name="TextBox 9"/>
          <p:cNvSpPr txBox="1"/>
          <p:nvPr/>
        </p:nvSpPr>
        <p:spPr>
          <a:xfrm>
            <a:off x="4027929" y="257435"/>
            <a:ext cx="1443310" cy="400110"/>
          </a:xfrm>
          <a:prstGeom prst="rect">
            <a:avLst/>
          </a:prstGeom>
          <a:noFill/>
        </p:spPr>
        <p:txBody>
          <a:bodyPr wrap="square" rtlCol="1">
            <a:spAutoFit/>
          </a:bodyPr>
          <a:lstStyle/>
          <a:p>
            <a:r>
              <a:rPr lang="fa-IR" sz="2000" dirty="0" smtClean="0">
                <a:cs typeface="B Nazanin" pitchFamily="2" charset="-78"/>
              </a:rPr>
              <a:t>توحید</a:t>
            </a:r>
            <a:endParaRPr lang="fa-IR" sz="2000" dirty="0">
              <a:cs typeface="B Nazanin" pitchFamily="2" charset="-78"/>
            </a:endParaRPr>
          </a:p>
        </p:txBody>
      </p:sp>
      <p:sp>
        <p:nvSpPr>
          <p:cNvPr id="11" name="TextBox 10"/>
          <p:cNvSpPr txBox="1"/>
          <p:nvPr/>
        </p:nvSpPr>
        <p:spPr>
          <a:xfrm>
            <a:off x="4358883" y="778890"/>
            <a:ext cx="1000317" cy="400110"/>
          </a:xfrm>
          <a:prstGeom prst="rect">
            <a:avLst/>
          </a:prstGeom>
          <a:noFill/>
        </p:spPr>
        <p:txBody>
          <a:bodyPr wrap="square" rtlCol="1">
            <a:spAutoFit/>
          </a:bodyPr>
          <a:lstStyle/>
          <a:p>
            <a:r>
              <a:rPr lang="fa-IR" sz="2000" dirty="0" smtClean="0">
                <a:cs typeface="B Nazanin" pitchFamily="2" charset="-78"/>
              </a:rPr>
              <a:t>نبوت</a:t>
            </a:r>
            <a:endParaRPr lang="fa-IR" sz="2000" dirty="0">
              <a:cs typeface="B Nazanin" pitchFamily="2" charset="-78"/>
            </a:endParaRPr>
          </a:p>
        </p:txBody>
      </p:sp>
      <p:sp>
        <p:nvSpPr>
          <p:cNvPr id="12" name="TextBox 11"/>
          <p:cNvSpPr txBox="1"/>
          <p:nvPr/>
        </p:nvSpPr>
        <p:spPr>
          <a:xfrm>
            <a:off x="4254768" y="1258139"/>
            <a:ext cx="1154212" cy="400110"/>
          </a:xfrm>
          <a:prstGeom prst="rect">
            <a:avLst/>
          </a:prstGeom>
          <a:noFill/>
        </p:spPr>
        <p:txBody>
          <a:bodyPr wrap="square" rtlCol="1">
            <a:spAutoFit/>
          </a:bodyPr>
          <a:lstStyle/>
          <a:p>
            <a:r>
              <a:rPr lang="fa-IR" sz="2000" dirty="0" smtClean="0">
                <a:cs typeface="B Nazanin" pitchFamily="2" charset="-78"/>
              </a:rPr>
              <a:t>معاد</a:t>
            </a:r>
            <a:endParaRPr lang="fa-IR" sz="2000" dirty="0">
              <a:cs typeface="B Nazanin" pitchFamily="2" charset="-78"/>
            </a:endParaRPr>
          </a:p>
        </p:txBody>
      </p:sp>
      <p:sp>
        <p:nvSpPr>
          <p:cNvPr id="15" name="Right Bracket 14"/>
          <p:cNvSpPr/>
          <p:nvPr/>
        </p:nvSpPr>
        <p:spPr>
          <a:xfrm>
            <a:off x="5483603" y="1977211"/>
            <a:ext cx="167728" cy="1163006"/>
          </a:xfrm>
          <a:prstGeom prst="rightBracket">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6" name="TextBox 15"/>
          <p:cNvSpPr txBox="1"/>
          <p:nvPr/>
        </p:nvSpPr>
        <p:spPr>
          <a:xfrm>
            <a:off x="3829744" y="1861167"/>
            <a:ext cx="1585072" cy="400110"/>
          </a:xfrm>
          <a:prstGeom prst="rect">
            <a:avLst/>
          </a:prstGeom>
          <a:noFill/>
        </p:spPr>
        <p:txBody>
          <a:bodyPr wrap="square" rtlCol="1">
            <a:spAutoFit/>
          </a:bodyPr>
          <a:lstStyle/>
          <a:p>
            <a:r>
              <a:rPr lang="fa-IR" sz="2000" dirty="0" smtClean="0">
                <a:cs typeface="B Nazanin" pitchFamily="2" charset="-78"/>
              </a:rPr>
              <a:t>نماز و زکات</a:t>
            </a:r>
            <a:endParaRPr lang="fa-IR" sz="2000" dirty="0">
              <a:cs typeface="B Nazanin" pitchFamily="2" charset="-78"/>
            </a:endParaRPr>
          </a:p>
        </p:txBody>
      </p:sp>
      <p:sp>
        <p:nvSpPr>
          <p:cNvPr id="17" name="TextBox 16"/>
          <p:cNvSpPr txBox="1"/>
          <p:nvPr/>
        </p:nvSpPr>
        <p:spPr>
          <a:xfrm>
            <a:off x="3788801" y="2333967"/>
            <a:ext cx="1565956" cy="400110"/>
          </a:xfrm>
          <a:prstGeom prst="rect">
            <a:avLst/>
          </a:prstGeom>
          <a:noFill/>
        </p:spPr>
        <p:txBody>
          <a:bodyPr wrap="square" rtlCol="1">
            <a:spAutoFit/>
          </a:bodyPr>
          <a:lstStyle/>
          <a:p>
            <a:r>
              <a:rPr lang="fa-IR" sz="2000" dirty="0" smtClean="0">
                <a:cs typeface="B Nazanin" pitchFamily="2" charset="-78"/>
              </a:rPr>
              <a:t>توصیه به حج</a:t>
            </a:r>
            <a:endParaRPr lang="fa-IR" sz="2000" dirty="0">
              <a:cs typeface="B Nazanin" pitchFamily="2" charset="-78"/>
            </a:endParaRPr>
          </a:p>
        </p:txBody>
      </p:sp>
      <p:sp>
        <p:nvSpPr>
          <p:cNvPr id="18" name="TextBox 17"/>
          <p:cNvSpPr txBox="1"/>
          <p:nvPr/>
        </p:nvSpPr>
        <p:spPr>
          <a:xfrm>
            <a:off x="2731738" y="2897794"/>
            <a:ext cx="2798981" cy="400110"/>
          </a:xfrm>
          <a:prstGeom prst="rect">
            <a:avLst/>
          </a:prstGeom>
          <a:noFill/>
        </p:spPr>
        <p:txBody>
          <a:bodyPr wrap="square" rtlCol="1">
            <a:spAutoFit/>
          </a:bodyPr>
          <a:lstStyle/>
          <a:p>
            <a:r>
              <a:rPr lang="fa-IR" sz="2000" dirty="0" smtClean="0">
                <a:cs typeface="B Nazanin" pitchFamily="2" charset="-78"/>
              </a:rPr>
              <a:t>امر به معروف و نهی از منکر</a:t>
            </a:r>
            <a:endParaRPr lang="fa-IR" sz="2000" dirty="0">
              <a:cs typeface="B Nazanin" pitchFamily="2" charset="-78"/>
            </a:endParaRPr>
          </a:p>
        </p:txBody>
      </p:sp>
      <p:sp>
        <p:nvSpPr>
          <p:cNvPr id="19" name="Left Brace 18"/>
          <p:cNvSpPr/>
          <p:nvPr/>
        </p:nvSpPr>
        <p:spPr>
          <a:xfrm>
            <a:off x="3062625" y="1830133"/>
            <a:ext cx="209422" cy="1407776"/>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20" name="TextBox 19"/>
          <p:cNvSpPr txBox="1"/>
          <p:nvPr/>
        </p:nvSpPr>
        <p:spPr>
          <a:xfrm>
            <a:off x="374775" y="2287109"/>
            <a:ext cx="2707484" cy="646331"/>
          </a:xfrm>
          <a:prstGeom prst="rect">
            <a:avLst/>
          </a:prstGeom>
          <a:noFill/>
        </p:spPr>
        <p:txBody>
          <a:bodyPr wrap="square" rtlCol="1">
            <a:spAutoFit/>
          </a:bodyPr>
          <a:lstStyle/>
          <a:p>
            <a:r>
              <a:rPr lang="fa-IR" dirty="0" smtClean="0">
                <a:cs typeface="B Nazanin" pitchFamily="2" charset="-78"/>
              </a:rPr>
              <a:t>همه این توصیه‌ها بعد از اعلان ولایت حضرت امیر(ع) است</a:t>
            </a:r>
            <a:endParaRPr lang="fa-IR" dirty="0">
              <a:cs typeface="B Nazanin" pitchFamily="2" charset="-78"/>
            </a:endParaRPr>
          </a:p>
        </p:txBody>
      </p:sp>
      <p:cxnSp>
        <p:nvCxnSpPr>
          <p:cNvPr id="22" name="Straight Arrow Connector 21"/>
          <p:cNvCxnSpPr>
            <a:stCxn id="6" idx="1"/>
          </p:cNvCxnSpPr>
          <p:nvPr/>
        </p:nvCxnSpPr>
        <p:spPr>
          <a:xfrm flipH="1">
            <a:off x="5143598" y="3866282"/>
            <a:ext cx="3986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55141" y="3681616"/>
            <a:ext cx="4876228" cy="369332"/>
          </a:xfrm>
          <a:prstGeom prst="rect">
            <a:avLst/>
          </a:prstGeom>
          <a:noFill/>
        </p:spPr>
        <p:txBody>
          <a:bodyPr wrap="square" rtlCol="1">
            <a:spAutoFit/>
          </a:bodyPr>
          <a:lstStyle/>
          <a:p>
            <a:r>
              <a:rPr lang="fa-IR" dirty="0" smtClean="0">
                <a:cs typeface="B Nazanin" pitchFamily="2" charset="-78"/>
              </a:rPr>
              <a:t>مربوط به قسمت پایانی خطبه و در راستای بیعت با حضرت‌علی(ع)</a:t>
            </a:r>
            <a:endParaRPr lang="fa-IR" dirty="0">
              <a:cs typeface="B Nazanin" pitchFamily="2" charset="-78"/>
            </a:endParaRPr>
          </a:p>
        </p:txBody>
      </p:sp>
      <p:sp>
        <p:nvSpPr>
          <p:cNvPr id="26" name="Right Bracket 25"/>
          <p:cNvSpPr/>
          <p:nvPr/>
        </p:nvSpPr>
        <p:spPr>
          <a:xfrm>
            <a:off x="5290433" y="5437895"/>
            <a:ext cx="199344" cy="637889"/>
          </a:xfrm>
          <a:prstGeom prst="rightBracket">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29" name="TextBox 28"/>
          <p:cNvSpPr txBox="1"/>
          <p:nvPr/>
        </p:nvSpPr>
        <p:spPr>
          <a:xfrm>
            <a:off x="3027413" y="5237840"/>
            <a:ext cx="2232248" cy="400110"/>
          </a:xfrm>
          <a:prstGeom prst="rect">
            <a:avLst/>
          </a:prstGeom>
          <a:noFill/>
        </p:spPr>
        <p:txBody>
          <a:bodyPr wrap="square" rtlCol="1">
            <a:spAutoFit/>
          </a:bodyPr>
          <a:lstStyle/>
          <a:p>
            <a:r>
              <a:rPr lang="fa-IR" sz="2000" dirty="0" smtClean="0">
                <a:cs typeface="B Nazanin" pitchFamily="2" charset="-78"/>
              </a:rPr>
              <a:t>تبیین مشروعیت امام</a:t>
            </a:r>
            <a:endParaRPr lang="fa-IR" sz="2000" dirty="0">
              <a:cs typeface="B Nazanin" pitchFamily="2" charset="-78"/>
            </a:endParaRPr>
          </a:p>
        </p:txBody>
      </p:sp>
      <p:sp>
        <p:nvSpPr>
          <p:cNvPr id="30" name="TextBox 29"/>
          <p:cNvSpPr txBox="1"/>
          <p:nvPr/>
        </p:nvSpPr>
        <p:spPr>
          <a:xfrm>
            <a:off x="3015104" y="5834198"/>
            <a:ext cx="2232248" cy="400110"/>
          </a:xfrm>
          <a:prstGeom prst="rect">
            <a:avLst/>
          </a:prstGeom>
          <a:noFill/>
        </p:spPr>
        <p:txBody>
          <a:bodyPr wrap="square" rtlCol="1">
            <a:spAutoFit/>
          </a:bodyPr>
          <a:lstStyle/>
          <a:p>
            <a:r>
              <a:rPr lang="fa-IR" sz="2000" dirty="0" smtClean="0">
                <a:cs typeface="B Nazanin" pitchFamily="2" charset="-78"/>
              </a:rPr>
              <a:t>تبیین مقبولیت امام</a:t>
            </a:r>
            <a:endParaRPr lang="fa-IR" sz="2000" dirty="0">
              <a:cs typeface="B Nazanin" pitchFamily="2" charset="-78"/>
            </a:endParaRPr>
          </a:p>
        </p:txBody>
      </p:sp>
    </p:spTree>
    <p:extLst>
      <p:ext uri="{BB962C8B-B14F-4D97-AF65-F5344CB8AC3E}">
        <p14:creationId xmlns:p14="http://schemas.microsoft.com/office/powerpoint/2010/main" val="822690985"/>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97352" y="2636912"/>
            <a:ext cx="1656184" cy="830997"/>
          </a:xfrm>
          <a:prstGeom prst="rect">
            <a:avLst/>
          </a:prstGeom>
        </p:spPr>
        <p:style>
          <a:lnRef idx="0">
            <a:schemeClr val="accent4"/>
          </a:lnRef>
          <a:fillRef idx="3">
            <a:schemeClr val="accent4"/>
          </a:fillRef>
          <a:effectRef idx="3">
            <a:schemeClr val="accent4"/>
          </a:effectRef>
          <a:fontRef idx="minor">
            <a:schemeClr val="lt1"/>
          </a:fontRef>
        </p:style>
        <p:txBody>
          <a:bodyPr wrap="square" rtlCol="1">
            <a:spAutoFit/>
          </a:bodyPr>
          <a:lstStyle/>
          <a:p>
            <a:pPr algn="ctr"/>
            <a:r>
              <a:rPr lang="fa-IR" sz="2400" dirty="0" smtClean="0">
                <a:cs typeface="B Nazanin" pitchFamily="2" charset="-78"/>
              </a:rPr>
              <a:t>لایه شناسی خطبه غدیر</a:t>
            </a:r>
            <a:endParaRPr lang="fa-IR" sz="2400" dirty="0">
              <a:cs typeface="B Nazanin" pitchFamily="2" charset="-78"/>
            </a:endParaRPr>
          </a:p>
        </p:txBody>
      </p:sp>
      <p:sp>
        <p:nvSpPr>
          <p:cNvPr id="3" name="Right Bracket 2"/>
          <p:cNvSpPr/>
          <p:nvPr/>
        </p:nvSpPr>
        <p:spPr>
          <a:xfrm>
            <a:off x="6608820" y="934514"/>
            <a:ext cx="164612" cy="3594127"/>
          </a:xfrm>
          <a:prstGeom prst="rightBracket">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4" name="TextBox 3"/>
          <p:cNvSpPr txBox="1"/>
          <p:nvPr/>
        </p:nvSpPr>
        <p:spPr>
          <a:xfrm>
            <a:off x="4645106" y="722617"/>
            <a:ext cx="1944216"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1">
            <a:spAutoFit/>
          </a:bodyPr>
          <a:lstStyle/>
          <a:p>
            <a:r>
              <a:rPr lang="fa-IR" sz="2400" dirty="0">
                <a:ea typeface="Calibri"/>
                <a:cs typeface="B Mitra"/>
              </a:rPr>
              <a:t>وجوه تشابه خطبه‌ها</a:t>
            </a:r>
            <a:endParaRPr lang="fa-IR" sz="2400" dirty="0"/>
          </a:p>
        </p:txBody>
      </p:sp>
      <p:sp>
        <p:nvSpPr>
          <p:cNvPr id="5" name="TextBox 4"/>
          <p:cNvSpPr txBox="1"/>
          <p:nvPr/>
        </p:nvSpPr>
        <p:spPr>
          <a:xfrm>
            <a:off x="4355976" y="4282419"/>
            <a:ext cx="2085374"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1">
            <a:spAutoFit/>
          </a:bodyPr>
          <a:lstStyle/>
          <a:p>
            <a:r>
              <a:rPr lang="fa-IR" sz="2400" dirty="0">
                <a:ea typeface="Calibri"/>
                <a:cs typeface="B Mitra"/>
              </a:rPr>
              <a:t>وجوه تمایز خطبه‌ها</a:t>
            </a:r>
            <a:endParaRPr lang="fa-IR" sz="2400" dirty="0"/>
          </a:p>
        </p:txBody>
      </p:sp>
      <p:sp>
        <p:nvSpPr>
          <p:cNvPr id="6" name="TextBox 5"/>
          <p:cNvSpPr txBox="1"/>
          <p:nvPr/>
        </p:nvSpPr>
        <p:spPr>
          <a:xfrm>
            <a:off x="683567" y="1313473"/>
            <a:ext cx="5241363" cy="1631216"/>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algn="just"/>
            <a:r>
              <a:rPr lang="fa-IR" sz="2000" dirty="0">
                <a:ea typeface="Calibri"/>
                <a:cs typeface="B Nazanin"/>
              </a:rPr>
              <a:t>مغز مشترک هر سه خطبه به طور قطع در عبارت «</a:t>
            </a:r>
            <a:r>
              <a:rPr lang="fa-IR" sz="2000" b="1" dirty="0">
                <a:ea typeface="Calibri"/>
                <a:cs typeface="Traditional Arabic"/>
              </a:rPr>
              <a:t>من کنت مولاه فهذا علی مولاه</a:t>
            </a:r>
            <a:r>
              <a:rPr lang="fa-IR" sz="2000" dirty="0">
                <a:ea typeface="Calibri"/>
                <a:cs typeface="B Nazanin"/>
              </a:rPr>
              <a:t>» است. </a:t>
            </a:r>
            <a:r>
              <a:rPr lang="fa-IR" sz="2000" dirty="0" smtClean="0">
                <a:ea typeface="Calibri"/>
                <a:cs typeface="B Nazanin"/>
              </a:rPr>
              <a:t>این </a:t>
            </a:r>
            <a:r>
              <a:rPr lang="fa-IR" sz="2000" dirty="0">
                <a:ea typeface="Calibri"/>
                <a:cs typeface="B Nazanin"/>
              </a:rPr>
              <a:t>عبارت هم در متون حاوی خطبه و هم در احادیث متواتر غدیر گزارش شده است. موضوع ثقلین </a:t>
            </a:r>
            <a:r>
              <a:rPr lang="fa-IR" sz="2000" dirty="0" smtClean="0">
                <a:ea typeface="Calibri"/>
                <a:cs typeface="B Nazanin"/>
              </a:rPr>
              <a:t>و اقرارگرفتن </a:t>
            </a:r>
            <a:r>
              <a:rPr lang="fa-IR" sz="2000" dirty="0">
                <a:ea typeface="Calibri"/>
                <a:cs typeface="B Nazanin"/>
              </a:rPr>
              <a:t>هم در هر سه خطبه وجود دارد اما نوع پرداختن به آن‌ها متفاوت است </a:t>
            </a:r>
            <a:endParaRPr lang="fa-IR" sz="2000" dirty="0"/>
          </a:p>
        </p:txBody>
      </p:sp>
      <p:sp>
        <p:nvSpPr>
          <p:cNvPr id="7" name="TextBox 6"/>
          <p:cNvSpPr txBox="1"/>
          <p:nvPr/>
        </p:nvSpPr>
        <p:spPr>
          <a:xfrm>
            <a:off x="1331640" y="3645024"/>
            <a:ext cx="2664296" cy="400110"/>
          </a:xfrm>
          <a:prstGeom prst="rect">
            <a:avLst/>
          </a:prstGeom>
        </p:spPr>
        <p:style>
          <a:lnRef idx="0">
            <a:schemeClr val="accent4"/>
          </a:lnRef>
          <a:fillRef idx="3">
            <a:schemeClr val="accent4"/>
          </a:fillRef>
          <a:effectRef idx="3">
            <a:schemeClr val="accent4"/>
          </a:effectRef>
          <a:fontRef idx="minor">
            <a:schemeClr val="lt1"/>
          </a:fontRef>
        </p:style>
        <p:txBody>
          <a:bodyPr wrap="square" rtlCol="1">
            <a:spAutoFit/>
          </a:bodyPr>
          <a:lstStyle/>
          <a:p>
            <a:r>
              <a:rPr lang="fa-IR" sz="2000" dirty="0">
                <a:ea typeface="Calibri"/>
                <a:cs typeface="B Mitra"/>
              </a:rPr>
              <a:t>موارد خاص هر خطبه</a:t>
            </a:r>
            <a:endParaRPr lang="fa-IR" sz="2000" dirty="0"/>
          </a:p>
        </p:txBody>
      </p:sp>
      <p:sp>
        <p:nvSpPr>
          <p:cNvPr id="8" name="TextBox 7">
            <a:hlinkClick r:id="rId2" action="ppaction://hlinksldjump"/>
          </p:cNvPr>
          <p:cNvSpPr txBox="1"/>
          <p:nvPr/>
        </p:nvSpPr>
        <p:spPr>
          <a:xfrm>
            <a:off x="1331640" y="4328586"/>
            <a:ext cx="2661438" cy="400110"/>
          </a:xfrm>
          <a:prstGeom prst="rect">
            <a:avLst/>
          </a:prstGeom>
        </p:spPr>
        <p:style>
          <a:lnRef idx="0">
            <a:schemeClr val="accent4"/>
          </a:lnRef>
          <a:fillRef idx="3">
            <a:schemeClr val="accent4"/>
          </a:fillRef>
          <a:effectRef idx="3">
            <a:schemeClr val="accent4"/>
          </a:effectRef>
          <a:fontRef idx="minor">
            <a:schemeClr val="lt1"/>
          </a:fontRef>
        </p:style>
        <p:txBody>
          <a:bodyPr wrap="square" rtlCol="1">
            <a:spAutoFit/>
          </a:bodyPr>
          <a:lstStyle/>
          <a:p>
            <a:r>
              <a:rPr lang="fa-IR" sz="2000" dirty="0">
                <a:ea typeface="Calibri"/>
                <a:cs typeface="B Mitra"/>
              </a:rPr>
              <a:t>تفاوت نوع بیان شهادت‌ها و اقرارها</a:t>
            </a:r>
            <a:endParaRPr lang="fa-IR" sz="2000" dirty="0"/>
          </a:p>
        </p:txBody>
      </p:sp>
      <p:sp>
        <p:nvSpPr>
          <p:cNvPr id="9" name="TextBox 8">
            <a:hlinkClick r:id="rId3" action="ppaction://hlinksldjump"/>
          </p:cNvPr>
          <p:cNvSpPr txBox="1"/>
          <p:nvPr/>
        </p:nvSpPr>
        <p:spPr>
          <a:xfrm>
            <a:off x="1331640" y="5157192"/>
            <a:ext cx="2664296" cy="400110"/>
          </a:xfrm>
          <a:prstGeom prst="rect">
            <a:avLst/>
          </a:prstGeom>
        </p:spPr>
        <p:style>
          <a:lnRef idx="0">
            <a:schemeClr val="accent4"/>
          </a:lnRef>
          <a:fillRef idx="3">
            <a:schemeClr val="accent4"/>
          </a:fillRef>
          <a:effectRef idx="3">
            <a:schemeClr val="accent4"/>
          </a:effectRef>
          <a:fontRef idx="minor">
            <a:schemeClr val="lt1"/>
          </a:fontRef>
        </p:style>
        <p:txBody>
          <a:bodyPr wrap="square" rtlCol="1">
            <a:spAutoFit/>
          </a:bodyPr>
          <a:lstStyle/>
          <a:p>
            <a:r>
              <a:rPr lang="fa-IR" sz="2000" dirty="0">
                <a:ea typeface="Calibri"/>
                <a:cs typeface="B Mitra"/>
              </a:rPr>
              <a:t>جایگاه ثقلین (عام) در خطبه غدیر</a:t>
            </a:r>
            <a:endParaRPr lang="fa-IR" sz="2000" dirty="0"/>
          </a:p>
        </p:txBody>
      </p:sp>
      <p:cxnSp>
        <p:nvCxnSpPr>
          <p:cNvPr id="11" name="Straight Connector 10"/>
          <p:cNvCxnSpPr>
            <a:stCxn id="5" idx="1"/>
          </p:cNvCxnSpPr>
          <p:nvPr/>
        </p:nvCxnSpPr>
        <p:spPr>
          <a:xfrm flipH="1" flipV="1">
            <a:off x="3995936" y="3829690"/>
            <a:ext cx="360040" cy="683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 idx="1"/>
            <a:endCxn id="8" idx="3"/>
          </p:cNvCxnSpPr>
          <p:nvPr/>
        </p:nvCxnSpPr>
        <p:spPr>
          <a:xfrm flipH="1">
            <a:off x="3993078" y="4513252"/>
            <a:ext cx="362898" cy="153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5" idx="1"/>
          </p:cNvCxnSpPr>
          <p:nvPr/>
        </p:nvCxnSpPr>
        <p:spPr>
          <a:xfrm flipH="1">
            <a:off x="3995936" y="4513252"/>
            <a:ext cx="360040" cy="82860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36202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203848" y="1000264"/>
            <a:ext cx="2376264" cy="1080120"/>
          </a:xfrm>
          <a:prstGeom prst="roundRect">
            <a:avLst/>
          </a:prstGeom>
          <a:ln/>
          <a:effectLst>
            <a:outerShdw blurRad="50800" dist="38100" dir="18900000" algn="b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1" anchor="ctr"/>
          <a:lstStyle/>
          <a:p>
            <a:pPr algn="ctr"/>
            <a:r>
              <a:rPr lang="fa-IR" b="1" dirty="0" smtClean="0">
                <a:solidFill>
                  <a:schemeClr val="tx1"/>
                </a:solidFill>
                <a:cs typeface="B Nazanin" pitchFamily="2" charset="-78"/>
              </a:rPr>
              <a:t>پایان نامه در یک نگاه</a:t>
            </a:r>
            <a:endParaRPr lang="fa-IR" b="1" dirty="0">
              <a:solidFill>
                <a:schemeClr val="tx1"/>
              </a:solidFill>
              <a:cs typeface="B Nazanin" pitchFamily="2" charset="-78"/>
            </a:endParaRPr>
          </a:p>
        </p:txBody>
      </p:sp>
      <p:sp>
        <p:nvSpPr>
          <p:cNvPr id="14" name="Right Bracket 13"/>
          <p:cNvSpPr/>
          <p:nvPr/>
        </p:nvSpPr>
        <p:spPr>
          <a:xfrm rot="16200000">
            <a:off x="4133780" y="294997"/>
            <a:ext cx="696420" cy="4824536"/>
          </a:xfrm>
          <a:prstGeom prst="rightBracket">
            <a:avLst/>
          </a:prstGeom>
        </p:spPr>
        <p:style>
          <a:lnRef idx="3">
            <a:schemeClr val="accent1"/>
          </a:lnRef>
          <a:fillRef idx="0">
            <a:schemeClr val="accent1"/>
          </a:fillRef>
          <a:effectRef idx="2">
            <a:schemeClr val="accent1"/>
          </a:effectRef>
          <a:fontRef idx="minor">
            <a:schemeClr val="tx1"/>
          </a:fontRef>
        </p:style>
        <p:txBody>
          <a:bodyPr rtlCol="1" anchor="ctr"/>
          <a:lstStyle/>
          <a:p>
            <a:pPr algn="ctr"/>
            <a:endParaRPr lang="fa-IR"/>
          </a:p>
        </p:txBody>
      </p:sp>
      <p:sp>
        <p:nvSpPr>
          <p:cNvPr id="18" name="Folded Corner 17"/>
          <p:cNvSpPr/>
          <p:nvPr/>
        </p:nvSpPr>
        <p:spPr>
          <a:xfrm>
            <a:off x="6216381" y="3110336"/>
            <a:ext cx="1932386" cy="1071104"/>
          </a:xfrm>
          <a:prstGeom prst="foldedCorner">
            <a:avLst/>
          </a:prstGeom>
          <a:solidFill>
            <a:srgbClr val="B580B6"/>
          </a:solidFill>
          <a:ln w="38100">
            <a:solidFill>
              <a:srgbClr val="0070C0"/>
            </a:solidFill>
          </a:ln>
          <a:effectLst>
            <a:reflection blurRad="6350" stA="50000" endA="300" endPos="38500" dist="50800" dir="5400000" sy="-100000" algn="bl" rotWithShape="0"/>
          </a:effectLst>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b="1" dirty="0" smtClean="0">
                <a:solidFill>
                  <a:schemeClr val="tx1"/>
                </a:solidFill>
                <a:cs typeface="B Nazanin" pitchFamily="2" charset="-78"/>
              </a:rPr>
              <a:t>فصل اول: کلیات و مفاهیم</a:t>
            </a:r>
            <a:endParaRPr lang="fa-IR" b="1" dirty="0">
              <a:solidFill>
                <a:schemeClr val="tx1"/>
              </a:solidFill>
              <a:cs typeface="B Nazanin" pitchFamily="2" charset="-78"/>
            </a:endParaRPr>
          </a:p>
        </p:txBody>
      </p:sp>
      <p:sp>
        <p:nvSpPr>
          <p:cNvPr id="19" name="Folded Corner 18"/>
          <p:cNvSpPr/>
          <p:nvPr/>
        </p:nvSpPr>
        <p:spPr>
          <a:xfrm>
            <a:off x="3491880" y="3104426"/>
            <a:ext cx="1980220" cy="1077014"/>
          </a:xfrm>
          <a:prstGeom prst="foldedCorner">
            <a:avLst/>
          </a:prstGeom>
          <a:solidFill>
            <a:srgbClr val="B580B6"/>
          </a:solidFill>
          <a:ln w="38100">
            <a:solidFill>
              <a:srgbClr val="0070C0"/>
            </a:solidFill>
          </a:ln>
        </p:spPr>
        <p:style>
          <a:lnRef idx="0">
            <a:schemeClr val="accent5"/>
          </a:lnRef>
          <a:fillRef idx="3">
            <a:schemeClr val="accent5"/>
          </a:fillRef>
          <a:effectRef idx="3">
            <a:schemeClr val="accent5"/>
          </a:effectRef>
          <a:fontRef idx="minor">
            <a:schemeClr val="lt1"/>
          </a:fontRef>
        </p:style>
        <p:txBody>
          <a:bodyPr rtlCol="1" anchor="ctr"/>
          <a:lstStyle/>
          <a:p>
            <a:pPr algn="ctr"/>
            <a:r>
              <a:rPr lang="fa-IR" b="1" dirty="0" smtClean="0">
                <a:solidFill>
                  <a:schemeClr val="tx1"/>
                </a:solidFill>
                <a:cs typeface="B Nazanin" pitchFamily="2" charset="-78"/>
              </a:rPr>
              <a:t>فصل دوم: متن شناسی خطبه غدیر</a:t>
            </a:r>
            <a:endParaRPr lang="fa-IR" b="1" dirty="0">
              <a:solidFill>
                <a:schemeClr val="tx1"/>
              </a:solidFill>
              <a:cs typeface="B Nazanin" pitchFamily="2" charset="-78"/>
            </a:endParaRPr>
          </a:p>
        </p:txBody>
      </p:sp>
      <p:sp>
        <p:nvSpPr>
          <p:cNvPr id="20" name="Folded Corner 19"/>
          <p:cNvSpPr/>
          <p:nvPr/>
        </p:nvSpPr>
        <p:spPr>
          <a:xfrm>
            <a:off x="1133618" y="3110336"/>
            <a:ext cx="1872208" cy="1080120"/>
          </a:xfrm>
          <a:prstGeom prst="foldedCorner">
            <a:avLst/>
          </a:prstGeom>
          <a:solidFill>
            <a:srgbClr val="B580B6"/>
          </a:solidFill>
          <a:ln w="38100">
            <a:solidFill>
              <a:srgbClr val="0070C0"/>
            </a:solidFill>
          </a:ln>
        </p:spPr>
        <p:style>
          <a:lnRef idx="0">
            <a:schemeClr val="accent4"/>
          </a:lnRef>
          <a:fillRef idx="3">
            <a:schemeClr val="accent4"/>
          </a:fillRef>
          <a:effectRef idx="3">
            <a:schemeClr val="accent4"/>
          </a:effectRef>
          <a:fontRef idx="minor">
            <a:schemeClr val="lt1"/>
          </a:fontRef>
        </p:style>
        <p:txBody>
          <a:bodyPr rtlCol="1" anchor="ctr"/>
          <a:lstStyle/>
          <a:p>
            <a:pPr algn="ctr">
              <a:lnSpc>
                <a:spcPct val="110000"/>
              </a:lnSpc>
            </a:pPr>
            <a:r>
              <a:rPr lang="fa-IR" b="1" dirty="0" smtClean="0">
                <a:solidFill>
                  <a:schemeClr val="tx1"/>
                </a:solidFill>
                <a:cs typeface="B Nazanin" pitchFamily="2" charset="-78"/>
              </a:rPr>
              <a:t>فصل سوم: تحلیل محتوای کمی و کیفی خطبه غدیر</a:t>
            </a:r>
            <a:endParaRPr lang="fa-IR" b="1" dirty="0">
              <a:solidFill>
                <a:schemeClr val="tx1"/>
              </a:solidFill>
              <a:cs typeface="B Nazanin" pitchFamily="2" charset="-78"/>
            </a:endParaRPr>
          </a:p>
        </p:txBody>
      </p:sp>
      <p:cxnSp>
        <p:nvCxnSpPr>
          <p:cNvPr id="37" name="Straight Connector 36"/>
          <p:cNvCxnSpPr/>
          <p:nvPr/>
        </p:nvCxnSpPr>
        <p:spPr>
          <a:xfrm>
            <a:off x="4368532" y="2359055"/>
            <a:ext cx="0" cy="696421"/>
          </a:xfrm>
          <a:prstGeom prst="line">
            <a:avLst/>
          </a:prstGeom>
        </p:spPr>
        <p:style>
          <a:lnRef idx="3">
            <a:schemeClr val="accent1"/>
          </a:lnRef>
          <a:fillRef idx="0">
            <a:schemeClr val="accent1"/>
          </a:fillRef>
          <a:effectRef idx="2">
            <a:schemeClr val="accent1"/>
          </a:effectRef>
          <a:fontRef idx="minor">
            <a:schemeClr val="tx1"/>
          </a:fontRef>
        </p:style>
      </p:cxnSp>
      <p:sp>
        <p:nvSpPr>
          <p:cNvPr id="38" name="Down Arrow 37"/>
          <p:cNvSpPr/>
          <p:nvPr/>
        </p:nvSpPr>
        <p:spPr>
          <a:xfrm>
            <a:off x="4197513" y="2060849"/>
            <a:ext cx="342038" cy="298206"/>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954874171"/>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41956" y="2521376"/>
            <a:ext cx="2232248"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1">
            <a:spAutoFit/>
          </a:bodyPr>
          <a:lstStyle/>
          <a:p>
            <a:r>
              <a:rPr lang="fa-IR" sz="2400" dirty="0">
                <a:ea typeface="Calibri"/>
                <a:cs typeface="B Nazanin" pitchFamily="2" charset="-78"/>
              </a:rPr>
              <a:t>موارد خاص هر خطبه</a:t>
            </a:r>
            <a:endParaRPr lang="fa-IR" sz="2400" dirty="0">
              <a:cs typeface="B Nazanin" pitchFamily="2" charset="-78"/>
            </a:endParaRPr>
          </a:p>
        </p:txBody>
      </p:sp>
      <p:sp>
        <p:nvSpPr>
          <p:cNvPr id="2" name="Right Bracket 1"/>
          <p:cNvSpPr/>
          <p:nvPr/>
        </p:nvSpPr>
        <p:spPr>
          <a:xfrm>
            <a:off x="5724128" y="1844825"/>
            <a:ext cx="504056" cy="1944216"/>
          </a:xfrm>
          <a:prstGeom prst="rightBracket">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4" name="TextBox 3"/>
          <p:cNvSpPr txBox="1"/>
          <p:nvPr/>
        </p:nvSpPr>
        <p:spPr>
          <a:xfrm>
            <a:off x="2123728" y="1527174"/>
            <a:ext cx="36004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fa-IR" sz="2400" dirty="0" smtClean="0">
                <a:cs typeface="B Nazanin" pitchFamily="2" charset="-78"/>
              </a:rPr>
              <a:t>موارد خاص خطبه کوتاه</a:t>
            </a:r>
            <a:endParaRPr lang="fa-IR" sz="2400" dirty="0">
              <a:cs typeface="B Nazanin" pitchFamily="2" charset="-78"/>
            </a:endParaRPr>
          </a:p>
        </p:txBody>
      </p:sp>
      <p:sp>
        <p:nvSpPr>
          <p:cNvPr id="5" name="TextBox 4"/>
          <p:cNvSpPr txBox="1"/>
          <p:nvPr/>
        </p:nvSpPr>
        <p:spPr>
          <a:xfrm>
            <a:off x="2267744" y="3558208"/>
            <a:ext cx="3456384"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fa-IR" sz="2400" dirty="0" smtClean="0">
                <a:cs typeface="B Nazanin" pitchFamily="2" charset="-78"/>
              </a:rPr>
              <a:t>موارد خاص خطبه متوسط</a:t>
            </a:r>
            <a:endParaRPr lang="fa-IR" sz="2400" dirty="0">
              <a:cs typeface="B Nazanin" pitchFamily="2" charset="-78"/>
            </a:endParaRPr>
          </a:p>
        </p:txBody>
      </p:sp>
      <p:sp>
        <p:nvSpPr>
          <p:cNvPr id="7" name="Curved Right Arrow 6"/>
          <p:cNvSpPr/>
          <p:nvPr/>
        </p:nvSpPr>
        <p:spPr>
          <a:xfrm>
            <a:off x="1111468" y="3789040"/>
            <a:ext cx="674840" cy="1515943"/>
          </a:xfrm>
          <a:prstGeom prst="curvedRightArrow">
            <a:avLst>
              <a:gd name="adj1" fmla="val 14006"/>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8" name="TextBox 7"/>
          <p:cNvSpPr txBox="1"/>
          <p:nvPr/>
        </p:nvSpPr>
        <p:spPr>
          <a:xfrm>
            <a:off x="1786308" y="4837792"/>
            <a:ext cx="6120680"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algn="just"/>
            <a:r>
              <a:rPr lang="fa-IR" sz="2000" dirty="0">
                <a:ea typeface="Calibri"/>
                <a:cs typeface="B Nazanin"/>
              </a:rPr>
              <a:t>میان خطبه دوم و سوم شباهت زیادی دیده می شود و به جهت طولانی بودن متن خطبه طولانی فقط موارد خاص خطبه متوسط نسبت به خطبه طولانی ذکر می‌شود</a:t>
            </a:r>
            <a:endParaRPr lang="fa-IR" sz="2000" dirty="0"/>
          </a:p>
        </p:txBody>
      </p:sp>
    </p:spTree>
    <p:extLst>
      <p:ext uri="{BB962C8B-B14F-4D97-AF65-F5344CB8AC3E}">
        <p14:creationId xmlns:p14="http://schemas.microsoft.com/office/powerpoint/2010/main" val="319619075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44008" y="533871"/>
            <a:ext cx="36004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fa-IR" sz="2400" dirty="0" smtClean="0">
                <a:cs typeface="B Nazanin" pitchFamily="2" charset="-78"/>
              </a:rPr>
              <a:t>موارد خاص خطبه کوتاه</a:t>
            </a:r>
            <a:endParaRPr lang="fa-IR" sz="2400" dirty="0">
              <a:cs typeface="B Nazanin" pitchFamily="2" charset="-78"/>
            </a:endParaRPr>
          </a:p>
        </p:txBody>
      </p:sp>
      <p:sp>
        <p:nvSpPr>
          <p:cNvPr id="2" name="TextBox 1"/>
          <p:cNvSpPr txBox="1"/>
          <p:nvPr/>
        </p:nvSpPr>
        <p:spPr>
          <a:xfrm>
            <a:off x="639642" y="1245910"/>
            <a:ext cx="7632848" cy="4693593"/>
          </a:xfrm>
          <a:prstGeom prst="rect">
            <a:avLst/>
          </a:prstGeom>
          <a:noFill/>
        </p:spPr>
        <p:txBody>
          <a:bodyPr wrap="square" rtlCol="1">
            <a:spAutoFit/>
          </a:bodyPr>
          <a:lstStyle/>
          <a:p>
            <a:pPr marL="285750" indent="-285750" algn="just">
              <a:lnSpc>
                <a:spcPct val="115000"/>
              </a:lnSpc>
              <a:buFont typeface="Wingdings" pitchFamily="2" charset="2"/>
              <a:buChar char="v"/>
            </a:pPr>
            <a:r>
              <a:rPr lang="fa-IR" sz="2000" dirty="0">
                <a:ea typeface="Calibri"/>
                <a:cs typeface="B Nazanin"/>
              </a:rPr>
              <a:t>توصیف حوض کوثر، خبر دادن از وفات پیامبر اکرم، اقرارهای متعدد مردم در موضوعات توحید، رسالت، حقانیت بهشت و جهنم ، قیامت و مرگ، مسئولیت در قبال کتاب و حجت خدا بر عهده پیامبر و </a:t>
            </a:r>
            <a:r>
              <a:rPr lang="fa-IR" sz="2000" dirty="0" smtClean="0">
                <a:ea typeface="Calibri"/>
                <a:cs typeface="B Nazanin"/>
              </a:rPr>
              <a:t>مردم.</a:t>
            </a:r>
          </a:p>
          <a:p>
            <a:pPr marL="285750" indent="-285750" algn="just">
              <a:lnSpc>
                <a:spcPct val="115000"/>
              </a:lnSpc>
              <a:buFont typeface="Wingdings" pitchFamily="2" charset="2"/>
              <a:buChar char="v"/>
            </a:pPr>
            <a:r>
              <a:rPr lang="fa-IR" sz="2000" dirty="0" smtClean="0">
                <a:ea typeface="Calibri"/>
                <a:cs typeface="B Nazanin"/>
              </a:rPr>
              <a:t>در </a:t>
            </a:r>
            <a:r>
              <a:rPr lang="fa-IR" sz="2000" dirty="0">
                <a:ea typeface="Calibri"/>
                <a:cs typeface="B Nazanin"/>
              </a:rPr>
              <a:t>خطبه کوتاه، ثقلین در دو موضع ابتدایی و انتهایی </a:t>
            </a:r>
            <a:r>
              <a:rPr lang="fa-IR" sz="2000" dirty="0" smtClean="0">
                <a:ea typeface="Calibri"/>
                <a:cs typeface="B Nazanin"/>
              </a:rPr>
              <a:t>خطبه معرفی می‌شوند. در موضع پایانی، پس از بیان جمله:«</a:t>
            </a:r>
            <a:r>
              <a:rPr lang="fa-IR" sz="2000" dirty="0">
                <a:solidFill>
                  <a:prstClr val="black"/>
                </a:solidFill>
                <a:ea typeface="Calibri"/>
                <a:cs typeface="B Nazanin"/>
              </a:rPr>
              <a:t>من کنت مولاه</a:t>
            </a:r>
            <a:r>
              <a:rPr lang="fa-IR" sz="2000" dirty="0" smtClean="0">
                <a:solidFill>
                  <a:prstClr val="black"/>
                </a:solidFill>
                <a:ea typeface="Calibri"/>
                <a:cs typeface="B Nazanin"/>
              </a:rPr>
              <a:t>...</a:t>
            </a:r>
            <a:r>
              <a:rPr lang="fa-IR" sz="2000" dirty="0" smtClean="0">
                <a:ea typeface="Calibri"/>
                <a:cs typeface="B Nazanin"/>
              </a:rPr>
              <a:t>» </a:t>
            </a:r>
            <a:r>
              <a:rPr lang="fa-IR" sz="2000" dirty="0">
                <a:ea typeface="Calibri"/>
                <a:cs typeface="B Nazanin"/>
              </a:rPr>
              <a:t>معرفی می‌شوند. </a:t>
            </a:r>
            <a:r>
              <a:rPr lang="fa-IR" sz="2000" dirty="0" smtClean="0">
                <a:ea typeface="Calibri"/>
                <a:cs typeface="B Nazanin"/>
              </a:rPr>
              <a:t>البته </a:t>
            </a:r>
            <a:r>
              <a:rPr lang="fa-IR" sz="2000" dirty="0">
                <a:ea typeface="Calibri"/>
                <a:cs typeface="B Nazanin"/>
              </a:rPr>
              <a:t>موضع اول فقط در متن الخصال گزارش شده است و به نظر می‌رسد این عبارت مربوط به اصل خطبه نباشد، زیرا در سایر منابعی که خطبه کوتاه در آن‌ها گزارش شده </a:t>
            </a:r>
            <a:r>
              <a:rPr lang="fa-IR" sz="2000" dirty="0" smtClean="0">
                <a:ea typeface="Calibri"/>
                <a:cs typeface="B Nazanin"/>
              </a:rPr>
              <a:t>این </a:t>
            </a:r>
            <a:r>
              <a:rPr lang="fa-IR" sz="2000" dirty="0">
                <a:ea typeface="Calibri"/>
                <a:cs typeface="B Nazanin"/>
              </a:rPr>
              <a:t>عبارت ابتدایی در مورد ثقلین نیامده </a:t>
            </a:r>
            <a:r>
              <a:rPr lang="fa-IR" sz="2000" dirty="0" smtClean="0">
                <a:ea typeface="Calibri"/>
                <a:cs typeface="B Nazanin"/>
              </a:rPr>
              <a:t>است و ادامه </a:t>
            </a:r>
            <a:r>
              <a:rPr lang="fa-IR" sz="2000" dirty="0">
                <a:ea typeface="Calibri"/>
                <a:cs typeface="B Nazanin"/>
              </a:rPr>
              <a:t>خطبه و اقرار کلی مردم هم چیزی را در این باره ثابت </a:t>
            </a:r>
            <a:r>
              <a:rPr lang="fa-IR" sz="2000" dirty="0" smtClean="0">
                <a:ea typeface="Calibri"/>
                <a:cs typeface="B Nazanin"/>
              </a:rPr>
              <a:t>نمی‌کند. بعلاوه </a:t>
            </a:r>
            <a:r>
              <a:rPr lang="fa-IR" sz="2000" dirty="0">
                <a:ea typeface="Calibri"/>
                <a:cs typeface="B Nazanin"/>
              </a:rPr>
              <a:t>اینکه در موضع دوم که پیامبر در مورد اهمیت ثقلین می فرماید، برای مردم سوال پیش می‌آید که این ثقلین چیست. اگر در ابتدا و قبل از اعلان ولایت، پیامبر آن را بیان فرموده باشد نیازی به مقدمه‌چینی برای بیان مجدد آن نیست. طرح دوباره آن با این مقدمات و ابهام مردم در خصوص حقیقت ثقلین مواردی است که قطعیت صدور آن عبارت از طرف پیامبر را خدشه‌دار </a:t>
            </a:r>
            <a:r>
              <a:rPr lang="fa-IR" sz="2000" dirty="0" smtClean="0">
                <a:ea typeface="Calibri"/>
                <a:cs typeface="B Nazanin"/>
              </a:rPr>
              <a:t>می‌کند.</a:t>
            </a:r>
            <a:endParaRPr lang="en-US" sz="2000" dirty="0">
              <a:ea typeface="Calibri"/>
              <a:cs typeface="B Mitra"/>
            </a:endParaRPr>
          </a:p>
        </p:txBody>
      </p:sp>
    </p:spTree>
    <p:extLst>
      <p:ext uri="{BB962C8B-B14F-4D97-AF65-F5344CB8AC3E}">
        <p14:creationId xmlns:p14="http://schemas.microsoft.com/office/powerpoint/2010/main" val="179674835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action="ppaction://hlinksldjump"/>
          </p:cNvPr>
          <p:cNvSpPr txBox="1"/>
          <p:nvPr/>
        </p:nvSpPr>
        <p:spPr>
          <a:xfrm>
            <a:off x="4788024" y="620688"/>
            <a:ext cx="3456384"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fa-IR" sz="2400" dirty="0" smtClean="0">
                <a:cs typeface="B Nazanin" pitchFamily="2" charset="-78"/>
              </a:rPr>
              <a:t>موارد خاص خطبه متوسط</a:t>
            </a:r>
            <a:endParaRPr lang="fa-IR" sz="2400" dirty="0">
              <a:cs typeface="B Nazanin" pitchFamily="2" charset="-78"/>
            </a:endParaRPr>
          </a:p>
        </p:txBody>
      </p:sp>
      <p:sp>
        <p:nvSpPr>
          <p:cNvPr id="3" name="TextBox 2"/>
          <p:cNvSpPr txBox="1"/>
          <p:nvPr/>
        </p:nvSpPr>
        <p:spPr>
          <a:xfrm>
            <a:off x="683568" y="1484784"/>
            <a:ext cx="7344816" cy="3631763"/>
          </a:xfrm>
          <a:prstGeom prst="rect">
            <a:avLst/>
          </a:prstGeom>
          <a:noFill/>
        </p:spPr>
        <p:txBody>
          <a:bodyPr wrap="square" rtlCol="1">
            <a:spAutoFit/>
          </a:bodyPr>
          <a:lstStyle/>
          <a:p>
            <a:pPr marL="342900" indent="-342900" algn="just">
              <a:lnSpc>
                <a:spcPct val="115000"/>
              </a:lnSpc>
              <a:buFont typeface="Wingdings" pitchFamily="2" charset="2"/>
              <a:buChar char="v"/>
            </a:pPr>
            <a:r>
              <a:rPr lang="fa-IR" sz="2000" dirty="0">
                <a:ea typeface="Calibri"/>
                <a:cs typeface="B Nazanin"/>
              </a:rPr>
              <a:t>تفسیر آیات سوره عصر تنها در خطبه متوسط ذکر شده است. هر چند اصل موضوع درخطبه طولانی هم آمده اما در آنجا فقط ذکر شده که این سوره درباره حضرت امیر نازل شده است. </a:t>
            </a:r>
            <a:endParaRPr lang="fa-IR" sz="2000" dirty="0" smtClean="0">
              <a:ea typeface="Calibri"/>
              <a:cs typeface="B Nazanin"/>
            </a:endParaRPr>
          </a:p>
          <a:p>
            <a:pPr marL="342900" indent="-342900" algn="just">
              <a:lnSpc>
                <a:spcPct val="115000"/>
              </a:lnSpc>
              <a:buFont typeface="Wingdings" pitchFamily="2" charset="2"/>
              <a:buChar char="v"/>
            </a:pPr>
            <a:r>
              <a:rPr lang="fa-IR" sz="2000" dirty="0" smtClean="0">
                <a:ea typeface="Calibri"/>
                <a:cs typeface="B Nazanin"/>
              </a:rPr>
              <a:t>اقرارگیری </a:t>
            </a:r>
            <a:r>
              <a:rPr lang="fa-IR" sz="2000" dirty="0">
                <a:ea typeface="Calibri"/>
                <a:cs typeface="B Nazanin"/>
              </a:rPr>
              <a:t>از مردم در خصوص اولی‌ترین انسان در تصرف و تسلط بر </a:t>
            </a:r>
            <a:r>
              <a:rPr lang="fa-IR" sz="2000" dirty="0" smtClean="0">
                <a:ea typeface="Calibri"/>
                <a:cs typeface="B Nazanin"/>
              </a:rPr>
              <a:t>مردم؛ در </a:t>
            </a:r>
            <a:r>
              <a:rPr lang="fa-IR" sz="2000" dirty="0">
                <a:ea typeface="Calibri"/>
                <a:cs typeface="B Nazanin"/>
              </a:rPr>
              <a:t>این خطبه به صورت سوالی از مردم پرسش شده که چه کسی از مردم به خودشان سزاوارتر است؟ و مردم به اولی بودن خدا و رسول اقرار می کنند. (من اولی بکم من انفسکم؟ قالوا الله و رسوله) این سوال و جواب در هیچ کدام از متون موجود از خطبه طولانی نیامده است، اما در خطبه کوتاه نیز به گونه‌ای دیگر ذکر شده که تنها نوع بیانش متفاوت است. در خطبه کوتاه، پیامبر ابتدا به اولی در تصرف بودن خدا و رسول شهادت می‌دهد، بعد از مردم می‌خواهد نسبت به صدق فرمایش ایشان اقرار کنند</a:t>
            </a:r>
            <a:r>
              <a:rPr lang="fa-IR" sz="2000" dirty="0" smtClean="0">
                <a:ea typeface="Calibri"/>
                <a:cs typeface="B Nazanin"/>
              </a:rPr>
              <a:t>.</a:t>
            </a:r>
            <a:endParaRPr lang="en-US" sz="2000" dirty="0">
              <a:ea typeface="Calibri"/>
              <a:cs typeface="B Mitra"/>
            </a:endParaRPr>
          </a:p>
        </p:txBody>
      </p:sp>
    </p:spTree>
    <p:extLst>
      <p:ext uri="{BB962C8B-B14F-4D97-AF65-F5344CB8AC3E}">
        <p14:creationId xmlns:p14="http://schemas.microsoft.com/office/powerpoint/2010/main" val="1211447315"/>
      </p:ext>
    </p:extLst>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99992" y="590608"/>
            <a:ext cx="3384376"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1">
            <a:spAutoFit/>
          </a:bodyPr>
          <a:lstStyle/>
          <a:p>
            <a:r>
              <a:rPr lang="fa-IR" sz="2400" dirty="0">
                <a:ea typeface="Calibri"/>
                <a:cs typeface="B Nazanin" pitchFamily="2" charset="-78"/>
              </a:rPr>
              <a:t>تفاوت نوع بیان شهادت‌ها و اقرارها</a:t>
            </a:r>
            <a:endParaRPr lang="fa-IR" sz="2400" dirty="0">
              <a:cs typeface="B Nazanin" pitchFamily="2" charset="-78"/>
            </a:endParaRPr>
          </a:p>
        </p:txBody>
      </p:sp>
      <p:sp>
        <p:nvSpPr>
          <p:cNvPr id="4" name="TextBox 3"/>
          <p:cNvSpPr txBox="1"/>
          <p:nvPr/>
        </p:nvSpPr>
        <p:spPr>
          <a:xfrm>
            <a:off x="1115616" y="1340768"/>
            <a:ext cx="6768752" cy="3985706"/>
          </a:xfrm>
          <a:prstGeom prst="rect">
            <a:avLst/>
          </a:prstGeom>
          <a:noFill/>
        </p:spPr>
        <p:txBody>
          <a:bodyPr wrap="square" rtlCol="1">
            <a:spAutoFit/>
          </a:bodyPr>
          <a:lstStyle/>
          <a:p>
            <a:pPr algn="just">
              <a:lnSpc>
                <a:spcPct val="115000"/>
              </a:lnSpc>
            </a:pPr>
            <a:r>
              <a:rPr lang="fa-IR" sz="2000" dirty="0">
                <a:ea typeface="Calibri"/>
                <a:cs typeface="B Nazanin"/>
              </a:rPr>
              <a:t>یکی از تفاوت‌هایی که در این سه متن دیده می‌شود، بحث شهادت‌ها و اقرارهاست که در ادامه موارد هر کدام از خطبه‌ها بیان می‌شود. علت پرداختن به این بخش و اهمیت قائل شدن برای آنها بدین دلیل است که در مبحث لایه شناسی، فراتر از توجه به موضوعات اصلی و فرعی هر کدام از متون، توجه به قیدهای زمانی و مکانی و سبک شناختی نیز حائز اهمیت است. در لایه شناسی می بایست به تمامی زوایا و اجزاء متن توجه شود تا بتوانیم از خلال پرداختن به آنها، مکان و زمان صدور متن و نیز مخاطب را شناسایی کنیم.</a:t>
            </a:r>
            <a:endParaRPr lang="en-US" sz="2000" dirty="0">
              <a:ea typeface="Calibri"/>
              <a:cs typeface="B Mitra"/>
            </a:endParaRPr>
          </a:p>
          <a:p>
            <a:pPr algn="just">
              <a:lnSpc>
                <a:spcPct val="115000"/>
              </a:lnSpc>
            </a:pPr>
            <a:r>
              <a:rPr lang="fa-IR" sz="2000" dirty="0">
                <a:ea typeface="Calibri"/>
                <a:cs typeface="B Nazanin"/>
              </a:rPr>
              <a:t>بدیهی است که یکی از </a:t>
            </a:r>
            <a:r>
              <a:rPr lang="fa-IR" sz="2000" dirty="0" smtClean="0">
                <a:ea typeface="Calibri"/>
                <a:cs typeface="B Nazanin"/>
              </a:rPr>
              <a:t>بخش‌های </a:t>
            </a:r>
            <a:r>
              <a:rPr lang="fa-IR" sz="2000" dirty="0">
                <a:ea typeface="Calibri"/>
                <a:cs typeface="B Nazanin"/>
              </a:rPr>
              <a:t>مهم متن خطبه غدیر که </a:t>
            </a:r>
            <a:r>
              <a:rPr lang="fa-IR" sz="2000" dirty="0" smtClean="0">
                <a:ea typeface="Calibri"/>
                <a:cs typeface="B Nazanin"/>
              </a:rPr>
              <a:t>می‌تواند </a:t>
            </a:r>
            <a:r>
              <a:rPr lang="fa-IR" sz="2000" dirty="0">
                <a:ea typeface="Calibri"/>
                <a:cs typeface="B Nazanin"/>
              </a:rPr>
              <a:t>مکان صدور و مخاطبین را مشخص کند، توجه به </a:t>
            </a:r>
            <a:r>
              <a:rPr lang="fa-IR" sz="2000" dirty="0" smtClean="0">
                <a:ea typeface="Calibri"/>
                <a:cs typeface="B Nazanin"/>
              </a:rPr>
              <a:t>شهادت‌های </a:t>
            </a:r>
            <a:r>
              <a:rPr lang="fa-IR" sz="2000" dirty="0">
                <a:ea typeface="Calibri"/>
                <a:cs typeface="B Nazanin"/>
              </a:rPr>
              <a:t>بیان شده در متن و اقرارهایی است که پیامبر اکرم (ص) از مردم در فواصل و </a:t>
            </a:r>
            <a:r>
              <a:rPr lang="fa-IR" sz="2000" dirty="0" smtClean="0">
                <a:ea typeface="Calibri"/>
                <a:cs typeface="B Nazanin"/>
              </a:rPr>
              <a:t>میانه‌های </a:t>
            </a:r>
            <a:r>
              <a:rPr lang="fa-IR" sz="2000" dirty="0">
                <a:ea typeface="Calibri"/>
                <a:cs typeface="B Nazanin"/>
              </a:rPr>
              <a:t>خطبه گرفته است. توجه به </a:t>
            </a:r>
            <a:r>
              <a:rPr lang="fa-IR" sz="2000" dirty="0" smtClean="0">
                <a:ea typeface="Calibri"/>
                <a:cs typeface="B Nazanin"/>
              </a:rPr>
              <a:t>پاسخ‌هایی </a:t>
            </a:r>
            <a:r>
              <a:rPr lang="fa-IR" sz="2000" dirty="0">
                <a:ea typeface="Calibri"/>
                <a:cs typeface="B Nazanin"/>
              </a:rPr>
              <a:t>که مردم بیان کرده اند نیز در این میان حائز اهمیت است.</a:t>
            </a:r>
            <a:endParaRPr lang="en-US" sz="2000" dirty="0">
              <a:ea typeface="Calibri"/>
              <a:cs typeface="B Mitra"/>
            </a:endParaRPr>
          </a:p>
        </p:txBody>
      </p:sp>
    </p:spTree>
    <p:extLst>
      <p:ext uri="{BB962C8B-B14F-4D97-AF65-F5344CB8AC3E}">
        <p14:creationId xmlns:p14="http://schemas.microsoft.com/office/powerpoint/2010/main" val="2373451034"/>
      </p:ext>
    </p:extLst>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08104" y="483460"/>
            <a:ext cx="2664296"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fa-IR" sz="2400" dirty="0">
                <a:ea typeface="Calibri"/>
                <a:cs typeface="B Nazanin" pitchFamily="2" charset="-78"/>
              </a:rPr>
              <a:t>شهادت‌ها در خطبه کوتاه</a:t>
            </a:r>
            <a:endParaRPr lang="fa-IR" sz="2400" dirty="0">
              <a:cs typeface="B Nazanin" pitchFamily="2" charset="-78"/>
            </a:endParaRPr>
          </a:p>
        </p:txBody>
      </p:sp>
      <p:sp>
        <p:nvSpPr>
          <p:cNvPr id="3" name="TextBox 2"/>
          <p:cNvSpPr txBox="1"/>
          <p:nvPr/>
        </p:nvSpPr>
        <p:spPr>
          <a:xfrm>
            <a:off x="1181515" y="1340768"/>
            <a:ext cx="6624736" cy="3914918"/>
          </a:xfrm>
          <a:prstGeom prst="rect">
            <a:avLst/>
          </a:prstGeom>
          <a:noFill/>
        </p:spPr>
        <p:txBody>
          <a:bodyPr wrap="square" rtlCol="1">
            <a:spAutoFit/>
          </a:bodyPr>
          <a:lstStyle/>
          <a:p>
            <a:pPr marL="342900" indent="-342900" algn="just">
              <a:lnSpc>
                <a:spcPct val="115000"/>
              </a:lnSpc>
              <a:buFont typeface="Wingdings" pitchFamily="2" charset="2"/>
              <a:buChar char="v"/>
            </a:pPr>
            <a:r>
              <a:rPr lang="fa-IR" sz="2400" dirty="0" smtClean="0">
                <a:ea typeface="Calibri"/>
                <a:cs typeface="B Nazanin"/>
              </a:rPr>
              <a:t>    نوع شهادت‌ها و </a:t>
            </a:r>
            <a:r>
              <a:rPr lang="fa-IR" sz="2400" dirty="0">
                <a:ea typeface="Calibri"/>
                <a:cs typeface="B Nazanin"/>
              </a:rPr>
              <a:t>اقرارها بسیار پررنگ‌تر از دو خطبه دیگر است. به‌طوری‌که پیامبر تقریبا برای هر فرمایش خودشان از مردم اقرار هم می‌گیرد. </a:t>
            </a:r>
          </a:p>
          <a:p>
            <a:pPr marL="342900" indent="-342900" algn="just">
              <a:lnSpc>
                <a:spcPct val="115000"/>
              </a:lnSpc>
              <a:buFont typeface="Wingdings" pitchFamily="2" charset="2"/>
              <a:buChar char="v"/>
            </a:pPr>
            <a:r>
              <a:rPr lang="fa-IR" sz="2400" dirty="0" smtClean="0">
                <a:ea typeface="Calibri"/>
                <a:cs typeface="B Nazanin"/>
              </a:rPr>
              <a:t>در </a:t>
            </a:r>
            <a:r>
              <a:rPr lang="fa-IR" sz="2400" dirty="0">
                <a:ea typeface="Calibri"/>
                <a:cs typeface="B Nazanin"/>
              </a:rPr>
              <a:t>انتها نیز مجدداً پس از بیان ولایت امام علی(ع) از مردم در این زمینه اقرار می گیرند. به عبارت دیگر در متن خطبه کوتاه، پیامبر اکرم (ص) بلافاصله پس از بیان هر موضوعی، از مردم اقرار </a:t>
            </a:r>
            <a:r>
              <a:rPr lang="fa-IR" sz="2400" dirty="0" smtClean="0">
                <a:ea typeface="Calibri"/>
                <a:cs typeface="B Nazanin"/>
              </a:rPr>
              <a:t>می‌گیرد </a:t>
            </a:r>
            <a:r>
              <a:rPr lang="fa-IR" sz="2400" dirty="0">
                <a:ea typeface="Calibri"/>
                <a:cs typeface="B Nazanin"/>
              </a:rPr>
              <a:t>و از آنها پاسخ می طلبد. گویا مخاطبین پیامبر اکرم در این متن، مردمی بوده اند که سابقه تکذیب سخنان پیامبر را در گذشته داشته و احتمال تکذیب مجدد نیز از طرف ایشان وجود دارد.</a:t>
            </a:r>
            <a:endParaRPr lang="en-US" sz="2400" dirty="0">
              <a:ea typeface="Calibri"/>
              <a:cs typeface="B Mitra"/>
            </a:endParaRPr>
          </a:p>
        </p:txBody>
      </p:sp>
    </p:spTree>
    <p:extLst>
      <p:ext uri="{BB962C8B-B14F-4D97-AF65-F5344CB8AC3E}">
        <p14:creationId xmlns:p14="http://schemas.microsoft.com/office/powerpoint/2010/main" val="265740313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1322869"/>
            <a:ext cx="6624736" cy="2954655"/>
          </a:xfrm>
          <a:prstGeom prst="rect">
            <a:avLst/>
          </a:prstGeom>
          <a:noFill/>
        </p:spPr>
        <p:txBody>
          <a:bodyPr wrap="square" rtlCol="1">
            <a:spAutoFit/>
          </a:bodyPr>
          <a:lstStyle/>
          <a:p>
            <a:pPr algn="just">
              <a:lnSpc>
                <a:spcPct val="115000"/>
              </a:lnSpc>
            </a:pPr>
            <a:r>
              <a:rPr lang="fa-IR" sz="2400" dirty="0" smtClean="0">
                <a:ea typeface="Calibri"/>
                <a:cs typeface="B Nazanin"/>
              </a:rPr>
              <a:t>در </a:t>
            </a:r>
            <a:r>
              <a:rPr lang="fa-IR" sz="2400" dirty="0">
                <a:ea typeface="Calibri"/>
                <a:cs typeface="B Nazanin"/>
              </a:rPr>
              <a:t>خطبه متوسط اقرارها در دو موضع مطرح شده است: یک بار در هنگامه اعلان ولایت حضرت امیر(ع) با طرح پرسش در خصوص ولایت خدا و رسول(ص) به عنوان مقدمه‌ای برای بیان ولایت حضرت امیر(ع) که پیامبر از مردم سوال می‌پرسند: </a:t>
            </a:r>
            <a:r>
              <a:rPr lang="fa-IR" sz="2400" b="1" dirty="0">
                <a:ea typeface="Calibri"/>
                <a:cs typeface="Traditional Arabic"/>
              </a:rPr>
              <a:t>«أَيُّهَا النَّاسُ مَنْ أَوْلَى بِكُمْ مِنْ أَنْفُسِكُمْ»</a:t>
            </a:r>
            <a:r>
              <a:rPr lang="fa-IR" sz="2400" dirty="0">
                <a:ea typeface="Calibri"/>
                <a:cs typeface="B Nazanin"/>
              </a:rPr>
              <a:t> و مردم پاسخ می‌دهند: </a:t>
            </a:r>
            <a:r>
              <a:rPr lang="fa-IR" sz="2400" b="1" dirty="0">
                <a:ea typeface="Calibri"/>
                <a:cs typeface="Traditional Arabic"/>
              </a:rPr>
              <a:t>«اللَّهُ وَ رَسُولُهُ».</a:t>
            </a:r>
            <a:endParaRPr lang="en-US" sz="2400" dirty="0">
              <a:ea typeface="Calibri"/>
              <a:cs typeface="B Mitra"/>
            </a:endParaRPr>
          </a:p>
          <a:p>
            <a:pPr algn="just"/>
            <a:r>
              <a:rPr lang="fa-IR" sz="2400" dirty="0">
                <a:ea typeface="Calibri"/>
                <a:cs typeface="B Nazanin"/>
              </a:rPr>
              <a:t>ادامه اقرارها نیز مشابه خطبه طولانی، در قسمت پایانی و انتهایی خطبه مطرح شده است. </a:t>
            </a:r>
            <a:endParaRPr lang="fa-IR" sz="2400" dirty="0" smtClean="0">
              <a:ea typeface="Calibri"/>
              <a:cs typeface="B Nazanin"/>
            </a:endParaRPr>
          </a:p>
        </p:txBody>
      </p:sp>
      <p:sp>
        <p:nvSpPr>
          <p:cNvPr id="3" name="TextBox 2"/>
          <p:cNvSpPr txBox="1"/>
          <p:nvPr/>
        </p:nvSpPr>
        <p:spPr>
          <a:xfrm>
            <a:off x="5004048" y="474416"/>
            <a:ext cx="2808312"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fa-IR" sz="2400" dirty="0">
                <a:ea typeface="Calibri"/>
                <a:cs typeface="B Nazanin" pitchFamily="2" charset="-78"/>
              </a:rPr>
              <a:t>شهادت‌ها در خطبه </a:t>
            </a:r>
            <a:r>
              <a:rPr lang="fa-IR" sz="2400" dirty="0" smtClean="0">
                <a:ea typeface="Calibri"/>
                <a:cs typeface="B Nazanin" pitchFamily="2" charset="-78"/>
              </a:rPr>
              <a:t>متوسط</a:t>
            </a:r>
            <a:endParaRPr lang="fa-IR" sz="2400" dirty="0">
              <a:cs typeface="B Nazanin" pitchFamily="2" charset="-78"/>
            </a:endParaRPr>
          </a:p>
        </p:txBody>
      </p:sp>
    </p:spTree>
    <p:extLst>
      <p:ext uri="{BB962C8B-B14F-4D97-AF65-F5344CB8AC3E}">
        <p14:creationId xmlns:p14="http://schemas.microsoft.com/office/powerpoint/2010/main" val="406508941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599" y="677780"/>
            <a:ext cx="7344817" cy="5983176"/>
          </a:xfrm>
          <a:prstGeom prst="rect">
            <a:avLst/>
          </a:prstGeom>
          <a:noFill/>
        </p:spPr>
        <p:txBody>
          <a:bodyPr wrap="square" rtlCol="1">
            <a:spAutoFit/>
          </a:bodyPr>
          <a:lstStyle/>
          <a:p>
            <a:pPr algn="just">
              <a:lnSpc>
                <a:spcPct val="115000"/>
              </a:lnSpc>
            </a:pPr>
            <a:r>
              <a:rPr lang="fa-IR" sz="2400" dirty="0" smtClean="0">
                <a:ea typeface="Calibri"/>
                <a:cs typeface="B Nazanin"/>
              </a:rPr>
              <a:t>تامل </a:t>
            </a:r>
            <a:r>
              <a:rPr lang="fa-IR" sz="2400" dirty="0">
                <a:ea typeface="Calibri"/>
                <a:cs typeface="B Nazanin"/>
              </a:rPr>
              <a:t>در سیر معرفی حضرت علی(ع) توسط پیامبر(ص)، وجود چنین اقراری در این بخش از فرمایشات پیامبر را ثابت نمی‌کند؛ زیرا حضرت قبل از این اقرارگیری فرمایشی دارند که یا باید آن قسمت را الحاقی بدانیم یا این اقرارها را به عنوان تکه‌ای جدا از متن خطبه در نظر بگیریم. </a:t>
            </a:r>
            <a:endParaRPr lang="en-US" sz="2400" dirty="0">
              <a:ea typeface="Calibri"/>
              <a:cs typeface="B Mitra"/>
            </a:endParaRPr>
          </a:p>
          <a:p>
            <a:pPr lvl="0" algn="just">
              <a:lnSpc>
                <a:spcPct val="115000"/>
              </a:lnSpc>
            </a:pPr>
            <a:r>
              <a:rPr lang="fa-IR" sz="2400" dirty="0">
                <a:ea typeface="Calibri"/>
                <a:cs typeface="B Nazanin"/>
              </a:rPr>
              <a:t>قبل از این اقرارها عبارت پیامبر (ص) چنین است:</a:t>
            </a:r>
            <a:r>
              <a:rPr lang="fa-IR" sz="2400" b="1" dirty="0">
                <a:ea typeface="Calibri"/>
                <a:cs typeface="Traditional Arabic"/>
              </a:rPr>
              <a:t> «مَعَاشِرَ النَّاسِ تَدَبَّرُوا الْقُرْآنَ </a:t>
            </a:r>
            <a:r>
              <a:rPr lang="fa-IR" sz="2400" b="1" dirty="0" smtClean="0">
                <a:ea typeface="Calibri"/>
                <a:cs typeface="Traditional Arabic"/>
              </a:rPr>
              <a:t>...فَوَ </a:t>
            </a:r>
            <a:r>
              <a:rPr lang="fa-IR" sz="2400" b="1" dirty="0">
                <a:ea typeface="Calibri"/>
                <a:cs typeface="Traditional Arabic"/>
              </a:rPr>
              <a:t>اللَّهِ لَا يُوضِحُ تَفْسِيرَهُ إِلَّا الَّذِي أَنَا </a:t>
            </a:r>
            <a:r>
              <a:rPr lang="fa-IR" sz="2400" b="1" u="sng" dirty="0">
                <a:solidFill>
                  <a:srgbClr val="FF0000"/>
                </a:solidFill>
                <a:ea typeface="Calibri"/>
                <a:cs typeface="Traditional Arabic"/>
              </a:rPr>
              <a:t>آخِذٌ بِيَدِهِ وَ رَافِعُهَا بِيَدِي</a:t>
            </a:r>
            <a:r>
              <a:rPr lang="fa-IR" sz="2400" b="1" dirty="0">
                <a:solidFill>
                  <a:srgbClr val="FF0000"/>
                </a:solidFill>
                <a:ea typeface="Calibri"/>
                <a:cs typeface="Traditional Arabic"/>
              </a:rPr>
              <a:t> </a:t>
            </a:r>
            <a:r>
              <a:rPr lang="fa-IR" sz="2400" b="1" dirty="0">
                <a:ea typeface="Calibri"/>
                <a:cs typeface="Traditional Arabic"/>
              </a:rPr>
              <a:t>و مُعْلِمُكُمْ أَنَّ مَنْ كُنْتُ مَوْلَاهُ فَهُوَ مَوْلَاهُ </a:t>
            </a:r>
            <a:r>
              <a:rPr lang="fa-IR" sz="2400" b="1" dirty="0" smtClean="0">
                <a:ea typeface="Calibri"/>
                <a:cs typeface="Traditional Arabic"/>
              </a:rPr>
              <a:t>...» </a:t>
            </a:r>
            <a:r>
              <a:rPr lang="fa-IR" sz="2400" dirty="0">
                <a:latin typeface="Traditional Arabic"/>
                <a:ea typeface="Calibri"/>
                <a:cs typeface="B Nazanin"/>
              </a:rPr>
              <a:t>تا این بخش از فرمایشات پیامبر مسیر طبیعی سخنرانی حضرت است و بین جملات پیوستگی دیده می‌شود. اما ادامه روایت که با توضیح راوی آغاز می‌شود</a:t>
            </a:r>
            <a:r>
              <a:rPr lang="fa-IR" sz="2400" b="1" dirty="0">
                <a:ea typeface="Calibri"/>
                <a:cs typeface="Traditional Arabic"/>
              </a:rPr>
              <a:t>: «ثُمَّ ضَرَبَ بِيَدِهِ عَلَى [إِلَى‏] عَضُدِهِ فَرَفَعَهُ عَلَى دَرَجَةٍ دُونَ مَقَامِهِ مُتَيَامِناً عَنْ وَجْهِ رَسُولِ اللَّهِ ص فَرَفَعَهُ بِيَدِهِ فَقَالَ أَلَا مَنْ كُنْتُ مَوْلَاهُ فَهَذَا عَلِيٌّ مَوْلَاهُ </a:t>
            </a:r>
            <a:r>
              <a:rPr lang="fa-IR" sz="2400" b="1" dirty="0" smtClean="0">
                <a:ea typeface="Calibri"/>
                <a:cs typeface="Traditional Arabic"/>
              </a:rPr>
              <a:t>...»، </a:t>
            </a:r>
            <a:r>
              <a:rPr lang="fa-IR" sz="2400" dirty="0">
                <a:latin typeface="Traditional Arabic"/>
                <a:ea typeface="Calibri"/>
                <a:cs typeface="B Nazanin"/>
              </a:rPr>
              <a:t>با بخش پیشین ارتباط منطقی ندارد؛ زیرا در قسمت قبلی، از نص پیامبر مشخص است که در هنگام ایراد آن فرمایشات، دست حضرت امیر را گرفته بودند</a:t>
            </a:r>
            <a:r>
              <a:rPr lang="fa-IR" sz="2400" b="1" dirty="0">
                <a:ea typeface="Calibri"/>
                <a:cs typeface="Traditional Arabic"/>
              </a:rPr>
              <a:t>: «إِلَّا الَّذِي أَنَا آخِذٌ بِيَدِهِ وَ رَافِعُهَا بِيَدِي</a:t>
            </a:r>
            <a:r>
              <a:rPr lang="fa-IR" sz="2400" b="1" dirty="0" smtClean="0">
                <a:ea typeface="Calibri"/>
                <a:cs typeface="Traditional Arabic"/>
              </a:rPr>
              <a:t>».</a:t>
            </a:r>
          </a:p>
          <a:p>
            <a:pPr algn="just"/>
            <a:endParaRPr lang="fa-IR" sz="2400" dirty="0"/>
          </a:p>
        </p:txBody>
      </p:sp>
      <p:sp>
        <p:nvSpPr>
          <p:cNvPr id="3" name="TextBox 2"/>
          <p:cNvSpPr txBox="1"/>
          <p:nvPr/>
        </p:nvSpPr>
        <p:spPr>
          <a:xfrm>
            <a:off x="707219" y="4005064"/>
            <a:ext cx="8131447" cy="358816"/>
          </a:xfrm>
          <a:prstGeom prst="rect">
            <a:avLst/>
          </a:prstGeom>
          <a:noFill/>
        </p:spPr>
        <p:txBody>
          <a:bodyPr wrap="square" rtlCol="1">
            <a:spAutoFit/>
          </a:bodyPr>
          <a:lstStyle/>
          <a:p>
            <a:pPr algn="just">
              <a:lnSpc>
                <a:spcPct val="115000"/>
              </a:lnSpc>
            </a:pPr>
            <a:endParaRPr lang="en-US" sz="1600" dirty="0">
              <a:ea typeface="Calibri"/>
              <a:cs typeface="B Mitra"/>
            </a:endParaRPr>
          </a:p>
        </p:txBody>
      </p:sp>
    </p:spTree>
    <p:extLst>
      <p:ext uri="{BB962C8B-B14F-4D97-AF65-F5344CB8AC3E}">
        <p14:creationId xmlns:p14="http://schemas.microsoft.com/office/powerpoint/2010/main" val="9414355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836712"/>
            <a:ext cx="6984776" cy="4764381"/>
          </a:xfrm>
          <a:prstGeom prst="rect">
            <a:avLst/>
          </a:prstGeom>
          <a:noFill/>
        </p:spPr>
        <p:txBody>
          <a:bodyPr wrap="square" rtlCol="1">
            <a:spAutoFit/>
          </a:bodyPr>
          <a:lstStyle/>
          <a:p>
            <a:pPr algn="just">
              <a:lnSpc>
                <a:spcPct val="115000"/>
              </a:lnSpc>
            </a:pPr>
            <a:r>
              <a:rPr lang="fa-IR" sz="2400" dirty="0">
                <a:latin typeface="Traditional Arabic"/>
                <a:ea typeface="Calibri"/>
                <a:cs typeface="B Nazanin"/>
              </a:rPr>
              <a:t>اگر از این مورد هم صرف‌نظر کنیم، اقرارگیری پیامبر در این موضع قابل توجیه نیست. زیرا ایشان ولایت حضرت امیر را به طور کامل بیان فرمودند. اقرارگیری در خصوص اولویت خدا و رسول نسبت به مومنان در اینجا موضوعیتی ندارد و این عبارت تنها در خطبه متوسط گزارش شده است.</a:t>
            </a:r>
            <a:r>
              <a:rPr lang="fa-IR" sz="2400" dirty="0">
                <a:ea typeface="Calibri"/>
                <a:cs typeface="B Nazanin"/>
              </a:rPr>
              <a:t> </a:t>
            </a:r>
            <a:r>
              <a:rPr lang="fa-IR" sz="2400" b="1" dirty="0">
                <a:ea typeface="Calibri"/>
                <a:cs typeface="Traditional Arabic"/>
              </a:rPr>
              <a:t>«قَالَ أَيُّهَا النَّاسُ مَنْ أَوْلَى بِكُمْ مِنْ أَنْفُسِكُمْ قَالُوا اللَّهُ وَ رَسُولُهُ» </a:t>
            </a:r>
            <a:r>
              <a:rPr lang="fa-IR" sz="2400" dirty="0">
                <a:latin typeface="Traditional Arabic"/>
                <a:ea typeface="Calibri"/>
                <a:cs typeface="B Nazanin"/>
              </a:rPr>
              <a:t>البته</a:t>
            </a:r>
            <a:r>
              <a:rPr lang="fa-IR" sz="2400" b="1" dirty="0">
                <a:ea typeface="Calibri"/>
                <a:cs typeface="Traditional Arabic"/>
              </a:rPr>
              <a:t> </a:t>
            </a:r>
            <a:r>
              <a:rPr lang="fa-IR" sz="2400" dirty="0">
                <a:latin typeface="Traditional Arabic"/>
                <a:ea typeface="Calibri"/>
                <a:cs typeface="B Nazanin"/>
              </a:rPr>
              <a:t>این نوع تعابیر در احادیث غدیر شهرت فراوانی دارد. حال یا به صورت پرسشی و به همین حالتی که در اینجا گزارش شده یا با بیان «الست اولی بالمومنین من انفسهم...». اما این تکه نمی‌تواند متعلق به این قسمت از فرمایشات پیامبر باشد. ممکن است این عبارت را حضرت در موقعیت دیگری بیان فرموده باشد؛ اما به‌ هرحال از گزارش راوی این متن، وجود چنین عبارتی در این قسمت بسیار بعید به نظر می‌رسد.</a:t>
            </a:r>
            <a:endParaRPr lang="en-US" dirty="0">
              <a:ea typeface="Calibri"/>
              <a:cs typeface="B Mitra"/>
            </a:endParaRPr>
          </a:p>
        </p:txBody>
      </p:sp>
    </p:spTree>
    <p:extLst>
      <p:ext uri="{BB962C8B-B14F-4D97-AF65-F5344CB8AC3E}">
        <p14:creationId xmlns:p14="http://schemas.microsoft.com/office/powerpoint/2010/main" val="2192171025"/>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hlinkClick r:id="rId2" action="ppaction://hlinksldjump"/>
          </p:cNvPr>
          <p:cNvSpPr txBox="1"/>
          <p:nvPr/>
        </p:nvSpPr>
        <p:spPr>
          <a:xfrm>
            <a:off x="5024323" y="474416"/>
            <a:ext cx="2808312"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fa-IR" sz="2400" dirty="0">
                <a:ea typeface="Calibri"/>
                <a:cs typeface="B Nazanin" pitchFamily="2" charset="-78"/>
              </a:rPr>
              <a:t>شهادت‌ها در خطبه </a:t>
            </a:r>
            <a:r>
              <a:rPr lang="fa-IR" sz="2400" dirty="0" smtClean="0">
                <a:ea typeface="Calibri"/>
                <a:cs typeface="B Nazanin" pitchFamily="2" charset="-78"/>
              </a:rPr>
              <a:t>طولانی</a:t>
            </a:r>
            <a:endParaRPr lang="fa-IR" sz="2400" dirty="0">
              <a:cs typeface="B Nazanin" pitchFamily="2" charset="-78"/>
            </a:endParaRPr>
          </a:p>
        </p:txBody>
      </p:sp>
      <p:sp>
        <p:nvSpPr>
          <p:cNvPr id="4" name="TextBox 3"/>
          <p:cNvSpPr txBox="1"/>
          <p:nvPr/>
        </p:nvSpPr>
        <p:spPr>
          <a:xfrm>
            <a:off x="1135891" y="1268760"/>
            <a:ext cx="6696744" cy="4524315"/>
          </a:xfrm>
          <a:prstGeom prst="rect">
            <a:avLst/>
          </a:prstGeom>
          <a:noFill/>
        </p:spPr>
        <p:txBody>
          <a:bodyPr wrap="square" rtlCol="1">
            <a:spAutoFit/>
          </a:bodyPr>
          <a:lstStyle/>
          <a:p>
            <a:pPr algn="just"/>
            <a:r>
              <a:rPr lang="fa-IR" sz="2400" dirty="0">
                <a:ea typeface="Calibri"/>
                <a:cs typeface="B Nazanin"/>
              </a:rPr>
              <a:t>در خطبه طولانی بحث شهادت ها و اقرارها مربوط به قسمت پایانی خطبه می‌شود. یعنی زمانی که حضرت رسول(ص) فرمایشاتشان درباره وصایت و جانشینی حضرت امیر(ع) تقریبا به پایان می‌رسد، از مردم می‌خواهد که با ایشان بیعت </a:t>
            </a:r>
            <a:r>
              <a:rPr lang="fa-IR" sz="2400" dirty="0" smtClean="0">
                <a:ea typeface="Calibri"/>
                <a:cs typeface="B Nazanin"/>
              </a:rPr>
              <a:t>کنند</a:t>
            </a:r>
            <a:endParaRPr lang="fa-IR" sz="2400" dirty="0">
              <a:ea typeface="Calibri"/>
              <a:cs typeface="B Nazanin"/>
            </a:endParaRPr>
          </a:p>
          <a:p>
            <a:pPr algn="just"/>
            <a:r>
              <a:rPr lang="fa-IR" sz="2400" dirty="0">
                <a:ea typeface="Calibri"/>
                <a:cs typeface="B Nazanin"/>
              </a:rPr>
              <a:t>در ادامه این بخش، توصیه‌ها و اقرارگرفتن‌های حضرت همچنان ادامه دارد  و در این بین مردم را انذار هم می فرماید </a:t>
            </a:r>
            <a:endParaRPr lang="fa-IR" sz="2400" dirty="0" smtClean="0">
              <a:ea typeface="Calibri"/>
              <a:cs typeface="B Nazanin"/>
            </a:endParaRPr>
          </a:p>
          <a:p>
            <a:pPr algn="just"/>
            <a:r>
              <a:rPr lang="fa-IR" sz="2400" dirty="0">
                <a:ea typeface="Calibri"/>
                <a:cs typeface="B Nazanin"/>
              </a:rPr>
              <a:t>با اینکه حضرت تمام آنچه که باید ابلاغ می‌فرمود را به مردم رسانده بود اما مجدد تاکید می‌فرمایدکه بر حضرت علی(ع)، با لقب امیرالمومنین سلام </a:t>
            </a:r>
            <a:r>
              <a:rPr lang="fa-IR" sz="2400" dirty="0" smtClean="0">
                <a:ea typeface="Calibri"/>
                <a:cs typeface="B Nazanin"/>
              </a:rPr>
              <a:t>بدهند</a:t>
            </a:r>
          </a:p>
          <a:p>
            <a:pPr algn="just"/>
            <a:r>
              <a:rPr lang="fa-IR" sz="2400" dirty="0">
                <a:ea typeface="Calibri"/>
                <a:cs typeface="B Nazanin"/>
              </a:rPr>
              <a:t>در ادامه هم در خصوص بی‌شمار بودن فضائل حضرت علی(ع) تاکید </a:t>
            </a:r>
            <a:r>
              <a:rPr lang="fa-IR" sz="2400" dirty="0" smtClean="0">
                <a:ea typeface="Calibri"/>
                <a:cs typeface="B Nazanin"/>
              </a:rPr>
              <a:t>می‌کنند.</a:t>
            </a:r>
          </a:p>
          <a:p>
            <a:pPr algn="just"/>
            <a:endParaRPr lang="fa-IR" sz="2400" dirty="0"/>
          </a:p>
        </p:txBody>
      </p:sp>
    </p:spTree>
    <p:extLst>
      <p:ext uri="{BB962C8B-B14F-4D97-AF65-F5344CB8AC3E}">
        <p14:creationId xmlns:p14="http://schemas.microsoft.com/office/powerpoint/2010/main" val="307512468"/>
      </p:ext>
    </p:extLst>
  </p:cSld>
  <p:clrMapOvr>
    <a:masterClrMapping/>
  </p:clrMapOvr>
  <p:transition spd="slow">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6016" y="620688"/>
            <a:ext cx="352839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1">
            <a:spAutoFit/>
          </a:bodyPr>
          <a:lstStyle/>
          <a:p>
            <a:r>
              <a:rPr lang="fa-IR" sz="2400" dirty="0">
                <a:ea typeface="Calibri"/>
                <a:cs typeface="B Mitra"/>
              </a:rPr>
              <a:t>جایگاه ثقلین (عام) در خطبه غدیر</a:t>
            </a:r>
            <a:endParaRPr lang="fa-IR" sz="2400" dirty="0"/>
          </a:p>
        </p:txBody>
      </p:sp>
      <p:cxnSp>
        <p:nvCxnSpPr>
          <p:cNvPr id="4" name="Straight Connector 3"/>
          <p:cNvCxnSpPr/>
          <p:nvPr/>
        </p:nvCxnSpPr>
        <p:spPr>
          <a:xfrm>
            <a:off x="7552649" y="1020798"/>
            <a:ext cx="67338" cy="3920370"/>
          </a:xfrm>
          <a:prstGeom prst="line">
            <a:avLst/>
          </a:prstGeom>
        </p:spPr>
        <p:style>
          <a:lnRef idx="3">
            <a:schemeClr val="accent1"/>
          </a:lnRef>
          <a:fillRef idx="0">
            <a:schemeClr val="accent1"/>
          </a:fillRef>
          <a:effectRef idx="2">
            <a:schemeClr val="accent1"/>
          </a:effectRef>
          <a:fontRef idx="minor">
            <a:schemeClr val="tx1"/>
          </a:fontRef>
        </p:style>
      </p:cxnSp>
      <p:sp>
        <p:nvSpPr>
          <p:cNvPr id="6" name="Rounded Rectangle 5"/>
          <p:cNvSpPr/>
          <p:nvPr/>
        </p:nvSpPr>
        <p:spPr>
          <a:xfrm>
            <a:off x="5927799" y="2924944"/>
            <a:ext cx="1692188" cy="720080"/>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2000" dirty="0" smtClean="0">
                <a:cs typeface="B Nazanin" pitchFamily="2" charset="-78"/>
              </a:rPr>
              <a:t>جایگاه ثقلین در خطبه متوسط</a:t>
            </a:r>
            <a:endParaRPr lang="fa-IR" sz="2000" dirty="0">
              <a:cs typeface="B Nazanin" pitchFamily="2" charset="-78"/>
            </a:endParaRPr>
          </a:p>
        </p:txBody>
      </p:sp>
      <p:sp>
        <p:nvSpPr>
          <p:cNvPr id="7" name="Rounded Rectangle 6"/>
          <p:cNvSpPr/>
          <p:nvPr/>
        </p:nvSpPr>
        <p:spPr>
          <a:xfrm>
            <a:off x="5896993" y="1484784"/>
            <a:ext cx="1656184" cy="740115"/>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2000" dirty="0" smtClean="0">
                <a:cs typeface="B Nazanin" pitchFamily="2" charset="-78"/>
              </a:rPr>
              <a:t>جایگاه ثقلین در خطبه کوتاه</a:t>
            </a:r>
            <a:endParaRPr lang="fa-IR" sz="2000" dirty="0">
              <a:cs typeface="B Nazanin" pitchFamily="2" charset="-78"/>
            </a:endParaRPr>
          </a:p>
        </p:txBody>
      </p:sp>
      <p:sp>
        <p:nvSpPr>
          <p:cNvPr id="9" name="Rounded Rectangle 8"/>
          <p:cNvSpPr/>
          <p:nvPr/>
        </p:nvSpPr>
        <p:spPr>
          <a:xfrm>
            <a:off x="5896993" y="4293096"/>
            <a:ext cx="1699343" cy="79208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2000" dirty="0" smtClean="0">
                <a:cs typeface="B Nazanin" pitchFamily="2" charset="-78"/>
              </a:rPr>
              <a:t>جایگاه ثقلین در خطبه طولانی</a:t>
            </a:r>
            <a:endParaRPr lang="fa-IR" sz="2000" dirty="0">
              <a:cs typeface="B Nazanin" pitchFamily="2" charset="-78"/>
            </a:endParaRPr>
          </a:p>
        </p:txBody>
      </p:sp>
      <p:cxnSp>
        <p:nvCxnSpPr>
          <p:cNvPr id="11" name="Straight Connector 10"/>
          <p:cNvCxnSpPr>
            <a:stCxn id="7" idx="1"/>
            <a:endCxn id="12" idx="3"/>
          </p:cNvCxnSpPr>
          <p:nvPr/>
        </p:nvCxnSpPr>
        <p:spPr>
          <a:xfrm flipH="1" flipV="1">
            <a:off x="4932040" y="1375676"/>
            <a:ext cx="964953" cy="479166"/>
          </a:xfrm>
          <a:prstGeom prst="line">
            <a:avLst/>
          </a:prstGeom>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a:off x="2339752" y="1175621"/>
            <a:ext cx="2592288" cy="400110"/>
          </a:xfrm>
          <a:prstGeom prst="rect">
            <a:avLst/>
          </a:prstGeom>
          <a:noFill/>
        </p:spPr>
        <p:txBody>
          <a:bodyPr wrap="square" rtlCol="1">
            <a:spAutoFit/>
          </a:bodyPr>
          <a:lstStyle/>
          <a:p>
            <a:r>
              <a:rPr lang="fa-IR" sz="2000" dirty="0" smtClean="0">
                <a:cs typeface="B Nazanin" pitchFamily="2" charset="-78"/>
              </a:rPr>
              <a:t>مسئولیت نسبت به ثقلین</a:t>
            </a:r>
            <a:endParaRPr lang="fa-IR" sz="2000" dirty="0">
              <a:cs typeface="B Nazanin" pitchFamily="2" charset="-78"/>
            </a:endParaRPr>
          </a:p>
        </p:txBody>
      </p:sp>
      <p:cxnSp>
        <p:nvCxnSpPr>
          <p:cNvPr id="14" name="Straight Connector 13"/>
          <p:cNvCxnSpPr>
            <a:stCxn id="7" idx="1"/>
            <a:endCxn id="15" idx="3"/>
          </p:cNvCxnSpPr>
          <p:nvPr/>
        </p:nvCxnSpPr>
        <p:spPr>
          <a:xfrm flipH="1" flipV="1">
            <a:off x="4932040" y="1782140"/>
            <a:ext cx="964953" cy="72702"/>
          </a:xfrm>
          <a:prstGeom prst="line">
            <a:avLst/>
          </a:prstGeom>
        </p:spPr>
        <p:style>
          <a:lnRef idx="3">
            <a:schemeClr val="accent1"/>
          </a:lnRef>
          <a:fillRef idx="0">
            <a:schemeClr val="accent1"/>
          </a:fillRef>
          <a:effectRef idx="2">
            <a:schemeClr val="accent1"/>
          </a:effectRef>
          <a:fontRef idx="minor">
            <a:schemeClr val="tx1"/>
          </a:fontRef>
        </p:style>
      </p:cxnSp>
      <p:sp>
        <p:nvSpPr>
          <p:cNvPr id="15" name="TextBox 14"/>
          <p:cNvSpPr txBox="1"/>
          <p:nvPr/>
        </p:nvSpPr>
        <p:spPr>
          <a:xfrm>
            <a:off x="2843808" y="1582085"/>
            <a:ext cx="2088232" cy="400110"/>
          </a:xfrm>
          <a:prstGeom prst="rect">
            <a:avLst/>
          </a:prstGeom>
          <a:noFill/>
        </p:spPr>
        <p:txBody>
          <a:bodyPr wrap="square" rtlCol="1">
            <a:spAutoFit/>
          </a:bodyPr>
          <a:lstStyle/>
          <a:p>
            <a:r>
              <a:rPr lang="fa-IR" sz="2000" dirty="0" smtClean="0">
                <a:cs typeface="B Nazanin" pitchFamily="2" charset="-78"/>
              </a:rPr>
              <a:t>معرفی کلی</a:t>
            </a:r>
            <a:endParaRPr lang="fa-IR" sz="2000" dirty="0">
              <a:cs typeface="B Nazanin" pitchFamily="2" charset="-78"/>
            </a:endParaRPr>
          </a:p>
        </p:txBody>
      </p:sp>
      <p:cxnSp>
        <p:nvCxnSpPr>
          <p:cNvPr id="17" name="Straight Connector 16"/>
          <p:cNvCxnSpPr>
            <a:stCxn id="7" idx="1"/>
          </p:cNvCxnSpPr>
          <p:nvPr/>
        </p:nvCxnSpPr>
        <p:spPr>
          <a:xfrm flipH="1">
            <a:off x="4932040" y="1854842"/>
            <a:ext cx="964953" cy="370057"/>
          </a:xfrm>
          <a:prstGeom prst="line">
            <a:avLst/>
          </a:prstGeom>
        </p:spPr>
        <p:style>
          <a:lnRef idx="3">
            <a:schemeClr val="accent1"/>
          </a:lnRef>
          <a:fillRef idx="0">
            <a:schemeClr val="accent1"/>
          </a:fillRef>
          <a:effectRef idx="2">
            <a:schemeClr val="accent1"/>
          </a:effectRef>
          <a:fontRef idx="minor">
            <a:schemeClr val="tx1"/>
          </a:fontRef>
        </p:style>
      </p:cxnSp>
      <p:sp>
        <p:nvSpPr>
          <p:cNvPr id="18" name="TextBox 17"/>
          <p:cNvSpPr txBox="1"/>
          <p:nvPr/>
        </p:nvSpPr>
        <p:spPr>
          <a:xfrm>
            <a:off x="1115616" y="2055037"/>
            <a:ext cx="3816424" cy="400110"/>
          </a:xfrm>
          <a:prstGeom prst="rect">
            <a:avLst/>
          </a:prstGeom>
          <a:noFill/>
        </p:spPr>
        <p:txBody>
          <a:bodyPr wrap="square" rtlCol="1">
            <a:spAutoFit/>
          </a:bodyPr>
          <a:lstStyle/>
          <a:p>
            <a:r>
              <a:rPr lang="fa-IR" sz="2000" dirty="0" smtClean="0">
                <a:cs typeface="B Nazanin" pitchFamily="2" charset="-78"/>
              </a:rPr>
              <a:t>معرفی ثقل اصغر</a:t>
            </a:r>
            <a:endParaRPr lang="fa-IR" sz="2000" dirty="0">
              <a:cs typeface="B Nazanin" pitchFamily="2" charset="-78"/>
            </a:endParaRPr>
          </a:p>
        </p:txBody>
      </p:sp>
      <p:cxnSp>
        <p:nvCxnSpPr>
          <p:cNvPr id="20" name="Straight Connector 19"/>
          <p:cNvCxnSpPr>
            <a:stCxn id="7" idx="1"/>
          </p:cNvCxnSpPr>
          <p:nvPr/>
        </p:nvCxnSpPr>
        <p:spPr>
          <a:xfrm flipH="1">
            <a:off x="4860032" y="1854842"/>
            <a:ext cx="1036961" cy="782070"/>
          </a:xfrm>
          <a:prstGeom prst="line">
            <a:avLst/>
          </a:prstGeom>
        </p:spPr>
        <p:style>
          <a:lnRef idx="3">
            <a:schemeClr val="accent1"/>
          </a:lnRef>
          <a:fillRef idx="0">
            <a:schemeClr val="accent1"/>
          </a:fillRef>
          <a:effectRef idx="2">
            <a:schemeClr val="accent1"/>
          </a:effectRef>
          <a:fontRef idx="minor">
            <a:schemeClr val="tx1"/>
          </a:fontRef>
        </p:style>
      </p:cxnSp>
      <p:sp>
        <p:nvSpPr>
          <p:cNvPr id="21" name="TextBox 20"/>
          <p:cNvSpPr txBox="1"/>
          <p:nvPr/>
        </p:nvSpPr>
        <p:spPr>
          <a:xfrm>
            <a:off x="3026168" y="2455983"/>
            <a:ext cx="1836204" cy="400110"/>
          </a:xfrm>
          <a:prstGeom prst="rect">
            <a:avLst/>
          </a:prstGeom>
          <a:noFill/>
        </p:spPr>
        <p:txBody>
          <a:bodyPr wrap="square" rtlCol="1">
            <a:spAutoFit/>
          </a:bodyPr>
          <a:lstStyle/>
          <a:p>
            <a:r>
              <a:rPr lang="fa-IR" sz="2000" dirty="0" smtClean="0">
                <a:cs typeface="B Nazanin" pitchFamily="2" charset="-78"/>
              </a:rPr>
              <a:t>معرفی ثقل اکبر</a:t>
            </a:r>
            <a:endParaRPr lang="fa-IR" sz="2000" dirty="0">
              <a:cs typeface="B Nazanin" pitchFamily="2" charset="-78"/>
            </a:endParaRPr>
          </a:p>
        </p:txBody>
      </p:sp>
      <p:cxnSp>
        <p:nvCxnSpPr>
          <p:cNvPr id="23" name="Straight Arrow Connector 22"/>
          <p:cNvCxnSpPr>
            <a:stCxn id="6" idx="1"/>
          </p:cNvCxnSpPr>
          <p:nvPr/>
        </p:nvCxnSpPr>
        <p:spPr>
          <a:xfrm flipH="1">
            <a:off x="5580112" y="3284984"/>
            <a:ext cx="347687"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4" name="TextBox 23"/>
          <p:cNvSpPr txBox="1"/>
          <p:nvPr/>
        </p:nvSpPr>
        <p:spPr>
          <a:xfrm>
            <a:off x="539552" y="3068960"/>
            <a:ext cx="5040560" cy="923330"/>
          </a:xfrm>
          <a:prstGeom prst="rect">
            <a:avLst/>
          </a:prstGeom>
          <a:noFill/>
        </p:spPr>
        <p:txBody>
          <a:bodyPr wrap="square" rtlCol="1">
            <a:spAutoFit/>
          </a:bodyPr>
          <a:lstStyle/>
          <a:p>
            <a:pPr algn="just"/>
            <a:r>
              <a:rPr lang="fa-IR" dirty="0">
                <a:ea typeface="Calibri"/>
                <a:cs typeface="B Nazanin"/>
              </a:rPr>
              <a:t>در خطبه متوسط نسبت به معرفی ثقلین به طور عام کمتر پرداخته شده، اما ثقل اصغر که همانا حجت خدا و امام می باشد، بطور تفصیلی معرفی شده است </a:t>
            </a:r>
            <a:endParaRPr lang="fa-IR" dirty="0"/>
          </a:p>
        </p:txBody>
      </p:sp>
      <p:sp>
        <p:nvSpPr>
          <p:cNvPr id="25" name="TextBox 24"/>
          <p:cNvSpPr txBox="1"/>
          <p:nvPr/>
        </p:nvSpPr>
        <p:spPr>
          <a:xfrm>
            <a:off x="539552" y="4293096"/>
            <a:ext cx="5040560" cy="923330"/>
          </a:xfrm>
          <a:prstGeom prst="rect">
            <a:avLst/>
          </a:prstGeom>
          <a:noFill/>
        </p:spPr>
        <p:txBody>
          <a:bodyPr wrap="square" rtlCol="1">
            <a:spAutoFit/>
          </a:bodyPr>
          <a:lstStyle/>
          <a:p>
            <a:r>
              <a:rPr lang="fa-IR" dirty="0">
                <a:ea typeface="Calibri"/>
                <a:cs typeface="B Nazanin"/>
              </a:rPr>
              <a:t>در خطبه سوم هم حالتی شبیه خطبه دوم را دارد؛ یعنی ابتدا ثقلین به طور عام معرفی شده‌اند و سپس به طور تفصیلی ثقل اصغر معرفی شده است </a:t>
            </a:r>
            <a:endParaRPr lang="fa-IR" dirty="0"/>
          </a:p>
        </p:txBody>
      </p:sp>
      <p:cxnSp>
        <p:nvCxnSpPr>
          <p:cNvPr id="27" name="Straight Arrow Connector 26"/>
          <p:cNvCxnSpPr>
            <a:stCxn id="9" idx="1"/>
          </p:cNvCxnSpPr>
          <p:nvPr/>
        </p:nvCxnSpPr>
        <p:spPr>
          <a:xfrm flipH="1">
            <a:off x="5580112" y="4689140"/>
            <a:ext cx="316881"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38836379"/>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40152" y="849771"/>
            <a:ext cx="1937320" cy="523220"/>
          </a:xfrm>
          <a:prstGeom prst="rect">
            <a:avLst/>
          </a:prstGeom>
          <a:effectLst>
            <a:outerShdw blurRad="40000" dist="20000" dir="5400000" rotWithShape="0">
              <a:srgbClr val="000000">
                <a:alpha val="38000"/>
              </a:srgbClr>
            </a:outerShdw>
            <a:softEdge rad="635000"/>
          </a:effectLst>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fa-IR" sz="2800" b="1" kern="1400"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cs typeface="B Nazanin" pitchFamily="2" charset="-78"/>
              </a:rPr>
              <a:t>بیان مساله</a:t>
            </a:r>
            <a:endParaRPr lang="fa-IR" sz="2800" b="1" kern="1400"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cs typeface="B Nazanin" pitchFamily="2" charset="-78"/>
            </a:endParaRPr>
          </a:p>
        </p:txBody>
      </p:sp>
      <p:sp>
        <p:nvSpPr>
          <p:cNvPr id="6" name="TextBox 5"/>
          <p:cNvSpPr txBox="1"/>
          <p:nvPr/>
        </p:nvSpPr>
        <p:spPr>
          <a:xfrm>
            <a:off x="1091696" y="1620428"/>
            <a:ext cx="6768752" cy="3985706"/>
          </a:xfrm>
          <a:prstGeom prst="rect">
            <a:avLst/>
          </a:prstGeom>
          <a:noFill/>
        </p:spPr>
        <p:txBody>
          <a:bodyPr wrap="square" rtlCol="1">
            <a:spAutoFit/>
          </a:bodyPr>
          <a:lstStyle/>
          <a:p>
            <a:pPr algn="just">
              <a:lnSpc>
                <a:spcPct val="115000"/>
              </a:lnSpc>
            </a:pPr>
            <a:r>
              <a:rPr lang="fa-IR" sz="2000" dirty="0">
                <a:ea typeface="Calibri"/>
                <a:cs typeface="B Nazanin"/>
              </a:rPr>
              <a:t>خطبه غدیر به مجموعه فرمایشات پیامبر(ص) که در روز غدیر ایراد گشته گفته می‌شود. </a:t>
            </a:r>
            <a:r>
              <a:rPr lang="fa-IR" sz="2000" dirty="0" smtClean="0">
                <a:ea typeface="Calibri"/>
                <a:cs typeface="B Nazanin"/>
              </a:rPr>
              <a:t>درباره </a:t>
            </a:r>
            <a:r>
              <a:rPr lang="fa-IR" sz="2000" dirty="0">
                <a:ea typeface="Calibri"/>
                <a:cs typeface="B Nazanin"/>
              </a:rPr>
              <a:t>خطبه غدیر سه نوع ضبط خطبه وجود دارد که به خطبه کوتاه ، متوسط و طولانی تقسیم شده است. خطبه کوتاه تقریبا نصف خطبه متوسط و خطبه متوسط تقریبا یک پنجم خطبه طولانی است. خطبه کوتاه در منابع شیعه و اهل سنت یافت می‌شود اما متون طولانی‌تر تنها در مصادر مکتوب شیعی موجود است. در این نگاشته با استفاده از روش تحلیل محتوا به تجزیه و تحلیل این سه متن موجود از خطبه پرداخته شده سپس هر کدام از این خطبه‌ها دسته‌بندی شده‌اند و تفاوت‌ها و شباهت‌های سه متن استخراج شده‌اند تا </a:t>
            </a:r>
            <a:r>
              <a:rPr lang="fa-IR" sz="2000" dirty="0" smtClean="0">
                <a:ea typeface="Calibri"/>
                <a:cs typeface="B Nazanin"/>
              </a:rPr>
              <a:t>روشن شود مغز </a:t>
            </a:r>
            <a:r>
              <a:rPr lang="fa-IR" sz="2000" dirty="0">
                <a:ea typeface="Calibri"/>
                <a:cs typeface="B Nazanin"/>
              </a:rPr>
              <a:t>اصلی هر سه خطبه چیست و به چه نکاتی اشاره دارند و چه عباراتی </a:t>
            </a:r>
            <a:r>
              <a:rPr lang="fa-IR" sz="2000" dirty="0" smtClean="0">
                <a:ea typeface="Calibri"/>
                <a:cs typeface="B Nazanin"/>
              </a:rPr>
              <a:t>با </a:t>
            </a:r>
            <a:r>
              <a:rPr lang="fa-IR" sz="2000" dirty="0">
                <a:ea typeface="Calibri"/>
                <a:cs typeface="B Nazanin"/>
              </a:rPr>
              <a:t>چه مضامین فرعی و اصلی در هر سه خطبه تکرار می‌شوند تا با لایه‌شناسی این آثار به کامل‌ترین متن از سخنرانی پیامبر دست یابیم.</a:t>
            </a:r>
            <a:endParaRPr lang="en-US" sz="1600" dirty="0">
              <a:ea typeface="Calibri"/>
              <a:cs typeface="B Mitra"/>
            </a:endParaRPr>
          </a:p>
        </p:txBody>
      </p:sp>
    </p:spTree>
    <p:extLst>
      <p:ext uri="{BB962C8B-B14F-4D97-AF65-F5344CB8AC3E}">
        <p14:creationId xmlns:p14="http://schemas.microsoft.com/office/powerpoint/2010/main" val="2838029665"/>
      </p:ext>
    </p:extLst>
  </p:cSld>
  <p:clrMapOvr>
    <a:masterClrMapping/>
  </p:clrMapOvr>
  <p:transition spd="slow">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6016" y="620688"/>
            <a:ext cx="352839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1">
            <a:spAutoFit/>
          </a:bodyPr>
          <a:lstStyle/>
          <a:p>
            <a:r>
              <a:rPr lang="fa-IR" sz="2400" dirty="0">
                <a:ea typeface="Calibri"/>
                <a:cs typeface="B Mitra"/>
              </a:rPr>
              <a:t>جایگاه </a:t>
            </a:r>
            <a:r>
              <a:rPr lang="fa-IR" sz="2400" dirty="0" smtClean="0">
                <a:ea typeface="Calibri"/>
                <a:cs typeface="B Mitra"/>
              </a:rPr>
              <a:t>ثقل اصغردر </a:t>
            </a:r>
            <a:r>
              <a:rPr lang="fa-IR" sz="2400" dirty="0">
                <a:ea typeface="Calibri"/>
                <a:cs typeface="B Mitra"/>
              </a:rPr>
              <a:t>خطبه غدیر</a:t>
            </a:r>
            <a:endParaRPr lang="fa-IR" sz="2400" dirty="0"/>
          </a:p>
        </p:txBody>
      </p:sp>
      <p:cxnSp>
        <p:nvCxnSpPr>
          <p:cNvPr id="4" name="Straight Connector 3"/>
          <p:cNvCxnSpPr/>
          <p:nvPr/>
        </p:nvCxnSpPr>
        <p:spPr>
          <a:xfrm>
            <a:off x="7092280" y="1082353"/>
            <a:ext cx="72008" cy="4002831"/>
          </a:xfrm>
          <a:prstGeom prst="line">
            <a:avLst/>
          </a:prstGeom>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5580112" y="1844824"/>
            <a:ext cx="1548172" cy="576064"/>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2400" dirty="0" smtClean="0">
                <a:cs typeface="B Nazanin" pitchFamily="2" charset="-78"/>
              </a:rPr>
              <a:t>خطبه کوتاه</a:t>
            </a:r>
            <a:endParaRPr lang="fa-IR" sz="2400" dirty="0">
              <a:cs typeface="B Nazanin" pitchFamily="2" charset="-78"/>
            </a:endParaRPr>
          </a:p>
        </p:txBody>
      </p:sp>
      <p:sp>
        <p:nvSpPr>
          <p:cNvPr id="6" name="Rounded Rectangle 5"/>
          <p:cNvSpPr/>
          <p:nvPr/>
        </p:nvSpPr>
        <p:spPr>
          <a:xfrm>
            <a:off x="5580112" y="3356992"/>
            <a:ext cx="1548172" cy="648072"/>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2400" dirty="0" smtClean="0">
                <a:cs typeface="B Nazanin" pitchFamily="2" charset="-78"/>
              </a:rPr>
              <a:t>خطبه متوسط</a:t>
            </a:r>
            <a:endParaRPr lang="fa-IR" sz="2400" dirty="0">
              <a:cs typeface="B Nazanin" pitchFamily="2" charset="-78"/>
            </a:endParaRPr>
          </a:p>
        </p:txBody>
      </p:sp>
      <p:sp>
        <p:nvSpPr>
          <p:cNvPr id="7" name="Rounded Rectangle 6"/>
          <p:cNvSpPr/>
          <p:nvPr/>
        </p:nvSpPr>
        <p:spPr>
          <a:xfrm>
            <a:off x="5588955" y="4869160"/>
            <a:ext cx="1575332" cy="720080"/>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2400" dirty="0" smtClean="0">
                <a:cs typeface="B Nazanin" pitchFamily="2" charset="-78"/>
              </a:rPr>
              <a:t>خطبه طولانی</a:t>
            </a:r>
            <a:endParaRPr lang="fa-IR" sz="2400" dirty="0">
              <a:cs typeface="B Nazanin" pitchFamily="2" charset="-78"/>
            </a:endParaRPr>
          </a:p>
        </p:txBody>
      </p:sp>
      <p:sp>
        <p:nvSpPr>
          <p:cNvPr id="8" name="Left Arrow 7"/>
          <p:cNvSpPr/>
          <p:nvPr/>
        </p:nvSpPr>
        <p:spPr>
          <a:xfrm>
            <a:off x="5220072" y="2083707"/>
            <a:ext cx="360040" cy="1897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1979712" y="1902023"/>
            <a:ext cx="3096344" cy="461665"/>
          </a:xfrm>
          <a:prstGeom prst="rect">
            <a:avLst/>
          </a:prstGeom>
          <a:noFill/>
        </p:spPr>
        <p:txBody>
          <a:bodyPr wrap="square" rtlCol="1">
            <a:spAutoFit/>
          </a:bodyPr>
          <a:lstStyle/>
          <a:p>
            <a:r>
              <a:rPr lang="fa-IR" sz="2400" dirty="0" smtClean="0">
                <a:cs typeface="B Nazanin" pitchFamily="2" charset="-78"/>
              </a:rPr>
              <a:t>معرفی کلی و تبیین جایگاه</a:t>
            </a:r>
            <a:endParaRPr lang="fa-IR" sz="2400" dirty="0">
              <a:cs typeface="B Nazanin" pitchFamily="2" charset="-78"/>
            </a:endParaRPr>
          </a:p>
        </p:txBody>
      </p:sp>
      <p:sp>
        <p:nvSpPr>
          <p:cNvPr id="10" name="Left Arrow 9"/>
          <p:cNvSpPr/>
          <p:nvPr/>
        </p:nvSpPr>
        <p:spPr>
          <a:xfrm>
            <a:off x="5228915" y="3586160"/>
            <a:ext cx="360040" cy="1897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Left Arrow 10"/>
          <p:cNvSpPr/>
          <p:nvPr/>
        </p:nvSpPr>
        <p:spPr>
          <a:xfrm>
            <a:off x="5220072" y="5218178"/>
            <a:ext cx="360040" cy="1897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TextBox 11"/>
          <p:cNvSpPr txBox="1"/>
          <p:nvPr/>
        </p:nvSpPr>
        <p:spPr>
          <a:xfrm>
            <a:off x="1619672" y="3356992"/>
            <a:ext cx="3600400" cy="461665"/>
          </a:xfrm>
          <a:prstGeom prst="rect">
            <a:avLst/>
          </a:prstGeom>
          <a:noFill/>
        </p:spPr>
        <p:txBody>
          <a:bodyPr wrap="square" rtlCol="1">
            <a:spAutoFit/>
          </a:bodyPr>
          <a:lstStyle/>
          <a:p>
            <a:r>
              <a:rPr lang="fa-IR" sz="2400" dirty="0">
                <a:ea typeface="Calibri"/>
                <a:cs typeface="B Nazanin"/>
              </a:rPr>
              <a:t>معرفی تفصیلی با تأکید بر مشروعیت</a:t>
            </a:r>
            <a:endParaRPr lang="fa-IR" sz="2400" dirty="0"/>
          </a:p>
        </p:txBody>
      </p:sp>
      <p:sp>
        <p:nvSpPr>
          <p:cNvPr id="13" name="TextBox 12"/>
          <p:cNvSpPr txBox="1"/>
          <p:nvPr/>
        </p:nvSpPr>
        <p:spPr>
          <a:xfrm>
            <a:off x="1513482" y="5064589"/>
            <a:ext cx="3672408" cy="830997"/>
          </a:xfrm>
          <a:prstGeom prst="rect">
            <a:avLst/>
          </a:prstGeom>
          <a:noFill/>
        </p:spPr>
        <p:txBody>
          <a:bodyPr wrap="square" rtlCol="1">
            <a:spAutoFit/>
          </a:bodyPr>
          <a:lstStyle/>
          <a:p>
            <a:r>
              <a:rPr lang="fa-IR" sz="2400" dirty="0">
                <a:ea typeface="Calibri"/>
                <a:cs typeface="B Nazanin"/>
              </a:rPr>
              <a:t>معرفی تفصیلی با تأکید بر مشروعیت و مقبولیت</a:t>
            </a:r>
            <a:endParaRPr lang="fa-IR" sz="2400" dirty="0"/>
          </a:p>
        </p:txBody>
      </p:sp>
    </p:spTree>
    <p:extLst>
      <p:ext uri="{BB962C8B-B14F-4D97-AF65-F5344CB8AC3E}">
        <p14:creationId xmlns:p14="http://schemas.microsoft.com/office/powerpoint/2010/main" val="2677740860"/>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7864" y="469812"/>
            <a:ext cx="4536504"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fa-IR" sz="2400" dirty="0">
                <a:ea typeface="Calibri"/>
                <a:cs typeface="B Mitra"/>
              </a:rPr>
              <a:t>مشروعیت ولایت حضرت علی(ع) در خطبه متوسط</a:t>
            </a:r>
            <a:endParaRPr lang="fa-IR" sz="2400" dirty="0"/>
          </a:p>
        </p:txBody>
      </p:sp>
      <p:sp>
        <p:nvSpPr>
          <p:cNvPr id="3" name="TextBox 2"/>
          <p:cNvSpPr txBox="1"/>
          <p:nvPr/>
        </p:nvSpPr>
        <p:spPr>
          <a:xfrm>
            <a:off x="755576" y="1124744"/>
            <a:ext cx="7128792" cy="5016758"/>
          </a:xfrm>
          <a:prstGeom prst="rect">
            <a:avLst/>
          </a:prstGeom>
          <a:noFill/>
        </p:spPr>
        <p:txBody>
          <a:bodyPr wrap="square" rtlCol="1">
            <a:spAutoFit/>
          </a:bodyPr>
          <a:lstStyle/>
          <a:p>
            <a:pPr marL="342900" indent="-342900" algn="just">
              <a:buFont typeface="Wingdings" pitchFamily="2" charset="2"/>
              <a:buChar char="§"/>
            </a:pPr>
            <a:r>
              <a:rPr lang="fa-IR" sz="2000" dirty="0" smtClean="0">
                <a:ea typeface="Calibri"/>
                <a:cs typeface="B Nazanin"/>
              </a:rPr>
              <a:t>به </a:t>
            </a:r>
            <a:r>
              <a:rPr lang="fa-IR" sz="2000" dirty="0">
                <a:ea typeface="Calibri"/>
                <a:cs typeface="B Nazanin"/>
              </a:rPr>
              <a:t>الهی بودن این امر اشاره می‌فرماید تا بر کسی مشتبه نباشد و همگان بدانند پیامبر از جانب خود و به جهت قرابت حضرت علی(ع) با ایشان، چنین تصمیمی را برای آینده‌ی مسلمانان اتخاذ نفرموده است؛ بلکه هر آنچه در خصوص ولایت و وصایت حضرت امیر می‌فرماید امتثال امر الهی است و با تعابیر مختلف و با تاکید هر چه تمام‌تر این مساله را تبیین می‌فرماید: </a:t>
            </a:r>
            <a:r>
              <a:rPr lang="fa-IR" sz="2000" b="1" dirty="0">
                <a:ea typeface="Calibri"/>
                <a:cs typeface="Traditional Arabic"/>
              </a:rPr>
              <a:t>«وَ اعْلَمُوا أَنَّ اللَّهَ قَدْ نَصَبَهُ لَكُمْ وَلِيّاً وَ إِمَاماً </a:t>
            </a:r>
            <a:r>
              <a:rPr lang="fa-IR" sz="2000" b="1" dirty="0" smtClean="0">
                <a:ea typeface="Calibri"/>
                <a:cs typeface="Traditional Arabic"/>
              </a:rPr>
              <a:t>...»</a:t>
            </a:r>
          </a:p>
          <a:p>
            <a:pPr marL="342900" indent="-342900" algn="just">
              <a:buFont typeface="Wingdings" pitchFamily="2" charset="2"/>
              <a:buChar char="§"/>
            </a:pPr>
            <a:r>
              <a:rPr lang="fa-IR" sz="2000" dirty="0" smtClean="0">
                <a:ea typeface="Calibri"/>
                <a:cs typeface="B Nazanin"/>
              </a:rPr>
              <a:t>با </a:t>
            </a:r>
            <a:r>
              <a:rPr lang="fa-IR" sz="2000" dirty="0">
                <a:ea typeface="Calibri"/>
                <a:cs typeface="B Nazanin"/>
              </a:rPr>
              <a:t>عبارات مختلف در خصوص تبعیت از امیرمومنان(ع) سفارش می‌فرماید و بیشترین موضوعی که بدان پرداخته‌اند تاکید بر همین امر است. تا جایی که علامت تقوامداری را حب حضرت علی(ع) معرفی </a:t>
            </a:r>
            <a:r>
              <a:rPr lang="fa-IR" sz="2000" dirty="0" smtClean="0">
                <a:ea typeface="Calibri"/>
                <a:cs typeface="B Nazanin"/>
              </a:rPr>
              <a:t>می‌کند و بیعت با علی ار بیعت با خدا می‌داند.</a:t>
            </a:r>
          </a:p>
          <a:p>
            <a:pPr marL="342900" indent="-342900" algn="just">
              <a:buFont typeface="Wingdings" pitchFamily="2" charset="2"/>
              <a:buChar char="§"/>
            </a:pPr>
            <a:r>
              <a:rPr lang="fa-IR" sz="2000" dirty="0">
                <a:ea typeface="Calibri"/>
                <a:cs typeface="B Nazanin"/>
              </a:rPr>
              <a:t>به تدبر در ثقل اکبر (قرآن) سفارش می‌کند و تدبر در قرآن را در گرو تبعیت از ولایت می‌داند و تاکید می‌کند که علم آیات الهی تنها نزد حضرت امیر(ع) </a:t>
            </a:r>
            <a:r>
              <a:rPr lang="fa-IR" sz="2000" dirty="0" smtClean="0">
                <a:ea typeface="Calibri"/>
                <a:cs typeface="B Nazanin"/>
              </a:rPr>
              <a:t>است.</a:t>
            </a:r>
          </a:p>
          <a:p>
            <a:pPr marL="342900" indent="-342900" algn="just">
              <a:buFont typeface="Wingdings" pitchFamily="2" charset="2"/>
              <a:buChar char="§"/>
            </a:pPr>
            <a:r>
              <a:rPr lang="fa-IR" sz="2000" dirty="0">
                <a:ea typeface="Calibri"/>
                <a:cs typeface="B Nazanin"/>
              </a:rPr>
              <a:t>موارد به وجوب پذیرش ولایت و نهی از مخالفت با ایشان تاکید می‌کند و جایگاه امام علی(ع) را نزد خداوند برای مردم بیان می‌فرماید</a:t>
            </a:r>
            <a:r>
              <a:rPr lang="fa-IR" sz="2000" dirty="0" smtClean="0">
                <a:ea typeface="Calibri"/>
                <a:cs typeface="B Nazanin"/>
              </a:rPr>
              <a:t>..</a:t>
            </a:r>
          </a:p>
          <a:p>
            <a:pPr marL="342900" indent="-342900" algn="just">
              <a:buFont typeface="Wingdings" pitchFamily="2" charset="2"/>
              <a:buChar char="§"/>
            </a:pPr>
            <a:endParaRPr lang="fa-IR" sz="2000" dirty="0" smtClean="0">
              <a:ea typeface="Calibri"/>
              <a:cs typeface="B Nazanin"/>
            </a:endParaRPr>
          </a:p>
          <a:p>
            <a:pPr marL="342900" indent="-342900" algn="just">
              <a:buFont typeface="Wingdings" pitchFamily="2" charset="2"/>
              <a:buChar char="§"/>
            </a:pPr>
            <a:r>
              <a:rPr lang="fa-IR" sz="2000" dirty="0">
                <a:ea typeface="Calibri"/>
                <a:cs typeface="B Nazanin"/>
              </a:rPr>
              <a:t>نقش حضرت علی(ع) و وجود مبارک خویش را در هدایت‌بخشی بیان می‌فرماید. با این تعبیر که خود را صراط مستقیم الهی معرفی می‌فرماید که بعد از ایشان، علی و فرزندان ایشان از صلب حضرت علی(ع) صراط مستقیم الهی هستند</a:t>
            </a:r>
            <a:endParaRPr lang="fa-IR" sz="2000" dirty="0"/>
          </a:p>
        </p:txBody>
      </p:sp>
    </p:spTree>
    <p:extLst>
      <p:ext uri="{BB962C8B-B14F-4D97-AF65-F5344CB8AC3E}">
        <p14:creationId xmlns:p14="http://schemas.microsoft.com/office/powerpoint/2010/main" val="1193161622"/>
      </p:ext>
    </p:extLst>
  </p:cSld>
  <p:clrMapOvr>
    <a:masterClrMapping/>
  </p:clrMapOvr>
  <p:transition spd="slow">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620688"/>
            <a:ext cx="6624735" cy="5396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552301"/>
      </p:ext>
    </p:extLst>
  </p:cSld>
  <p:clrMapOvr>
    <a:masterClrMapping/>
  </p:clrMapOvr>
  <p:transition spd="slow">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1728" y="317847"/>
            <a:ext cx="4859022"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400" dirty="0">
                <a:ea typeface="Calibri"/>
                <a:cs typeface="B Nazanin" pitchFamily="2" charset="-78"/>
              </a:rPr>
              <a:t>مشروعیت ولایت حضرت علی(ع) در خطبه طولانی</a:t>
            </a:r>
            <a:endParaRPr lang="fa-IR" sz="2400" dirty="0">
              <a:cs typeface="B Nazanin" pitchFamily="2" charset="-78"/>
            </a:endParaRPr>
          </a:p>
        </p:txBody>
      </p:sp>
      <p:sp>
        <p:nvSpPr>
          <p:cNvPr id="3" name="TextBox 2"/>
          <p:cNvSpPr txBox="1"/>
          <p:nvPr/>
        </p:nvSpPr>
        <p:spPr>
          <a:xfrm>
            <a:off x="971600" y="980728"/>
            <a:ext cx="7272808" cy="5324535"/>
          </a:xfrm>
          <a:prstGeom prst="rect">
            <a:avLst/>
          </a:prstGeom>
          <a:noFill/>
        </p:spPr>
        <p:txBody>
          <a:bodyPr wrap="square" rtlCol="1">
            <a:spAutoFit/>
          </a:bodyPr>
          <a:lstStyle/>
          <a:p>
            <a:pPr marL="342900" indent="-342900" algn="just">
              <a:buFont typeface="Wingdings" pitchFamily="2" charset="2"/>
              <a:buChar char="§"/>
            </a:pPr>
            <a:r>
              <a:rPr lang="fa-IR" sz="2000" dirty="0" smtClean="0">
                <a:ea typeface="Calibri"/>
                <a:cs typeface="B Nazanin"/>
              </a:rPr>
              <a:t>پیامبر </a:t>
            </a:r>
            <a:r>
              <a:rPr lang="fa-IR" sz="2000" dirty="0">
                <a:ea typeface="Calibri"/>
                <a:cs typeface="B Nazanin"/>
              </a:rPr>
              <a:t>در اثبات مشروعیت حضرت امیر بیشترین تلاش را داشته تا این امر را برای مردم اثبات کند و برای این هدف به تبیین جایگاه امام علی پرداخته است و در این باره به حدیث منزلت، جنب الله بودن حضرت، امام المتقین، امام المبین، امین الله در زمین، ملازم همیشگی رسول الله بودن، وصی و خلیفه بعد از ایشان، علم بی شمار علی و... اشاره شده است. همچنین توصیه به پذیرش و نهی از مخالفت به یک اندازه در فرمایشات پیامبر بسامد تکرار داشته است. </a:t>
            </a:r>
            <a:endParaRPr lang="fa-IR" sz="2000" dirty="0" smtClean="0">
              <a:ea typeface="Calibri"/>
              <a:cs typeface="B Nazanin"/>
            </a:endParaRPr>
          </a:p>
          <a:p>
            <a:pPr marL="342900" indent="-342900" algn="just">
              <a:buFont typeface="Wingdings" pitchFamily="2" charset="2"/>
              <a:buChar char="§"/>
            </a:pPr>
            <a:r>
              <a:rPr lang="fa-IR" sz="2000" dirty="0" smtClean="0">
                <a:cs typeface="B Nazanin"/>
              </a:rPr>
              <a:t>تاکید بر الهی بودن این امر دومین موضوع پرتکرار پیامبر در اثبات مشروعیت ولایت است.</a:t>
            </a:r>
          </a:p>
          <a:p>
            <a:pPr marL="342900" indent="-342900" algn="just">
              <a:buFont typeface="Wingdings" pitchFamily="2" charset="2"/>
              <a:buChar char="§"/>
            </a:pPr>
            <a:r>
              <a:rPr lang="fa-IR" sz="2000" dirty="0">
                <a:ea typeface="Calibri"/>
                <a:cs typeface="B Nazanin"/>
              </a:rPr>
              <a:t>موضوع مهم بعدی بیان رابطه پیامبر و حضرت امیر است؛ به این معنا که شرط پذیرش ولایت پیامبر تسلیم بودن در برابر ولایت حضرت امیر است و نور الهی در وجود مبارک پیامبر(ص) و امیرمومنان(ع) مسلوک شده است. پیامبر(ص) و حضرت علی(ع) صراط مستقیم الهی هستند و پیامبر تمام علومی را که از جانب خدای سبحان دریافت کرده در اختیار امیرمومنان (ع) قرار داده است. و تمام شئون ولایت خدا و اهل بیت بر مومنان، در مورد ولایت حضرت امیر هم جاری است. وجوب پذیرش ولایت، ضرورت وجود امام، تاکید بر قرار گرفتن امر ولایت در فرزندان پیامبر از نسل حضرت امیر، معرفی شخص امام علی، ناکامی دشمنان اهل بیت از نیل به اهدافشان، مساله نفاق و ولایت خداوند از دیگر مضامینی است که در مقوله مشروعیت قرار دارند.</a:t>
            </a:r>
            <a:endParaRPr lang="fa-IR" sz="2000" dirty="0"/>
          </a:p>
        </p:txBody>
      </p:sp>
    </p:spTree>
    <p:extLst>
      <p:ext uri="{BB962C8B-B14F-4D97-AF65-F5344CB8AC3E}">
        <p14:creationId xmlns:p14="http://schemas.microsoft.com/office/powerpoint/2010/main" val="2168427002"/>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548680"/>
            <a:ext cx="6840760"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393372"/>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3848" y="578744"/>
            <a:ext cx="4608512"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fa-IR" sz="2400" dirty="0">
                <a:ea typeface="Calibri"/>
                <a:cs typeface="B Mitra"/>
              </a:rPr>
              <a:t>مقبولیت ولایت حضرت علی(ع) در خطبه طولانی</a:t>
            </a:r>
            <a:endParaRPr lang="fa-IR" sz="2400" dirty="0"/>
          </a:p>
        </p:txBody>
      </p:sp>
      <p:sp>
        <p:nvSpPr>
          <p:cNvPr id="4" name="TextBox 3"/>
          <p:cNvSpPr txBox="1"/>
          <p:nvPr/>
        </p:nvSpPr>
        <p:spPr>
          <a:xfrm>
            <a:off x="1331640" y="1412776"/>
            <a:ext cx="6480720" cy="3801041"/>
          </a:xfrm>
          <a:prstGeom prst="rect">
            <a:avLst/>
          </a:prstGeom>
          <a:noFill/>
        </p:spPr>
        <p:txBody>
          <a:bodyPr wrap="square" rtlCol="1">
            <a:spAutoFit/>
          </a:bodyPr>
          <a:lstStyle/>
          <a:p>
            <a:pPr algn="just">
              <a:lnSpc>
                <a:spcPct val="115000"/>
              </a:lnSpc>
            </a:pPr>
            <a:r>
              <a:rPr lang="fa-IR" sz="2000" dirty="0">
                <a:ea typeface="Calibri"/>
                <a:cs typeface="B Nazanin"/>
              </a:rPr>
              <a:t>حضرت در اثبات مساله مقبولیت ولایت امام علی(ع) روی شخصیت امیرمومنان(ع) تکیه داشته‌اند و خدمات ارزنده حضرت را یادآور شده‌اند تا به مردم بفهماند حضرت امیر بهترین شخصی است که برای نجات از گمراهی باید به ایشان متمسک شوند. چرا که فضائل بی شماری دارد که قابل بیان در یک مجلس و یک سخنرانی نیست لذا هر آنچه در قرآن در وصف خوبان بیان شده، اول خطابش با علی(ع) است. در حقیقت پیامبر در اثبات مقبولیت حضرت، بر دو موضوع خاص تکیه بیشتری کرده‌اند و آن عبارت است از بیان اوصاف حضرت علی و تبیین جایگاه ایشان.</a:t>
            </a:r>
            <a:endParaRPr lang="en-US" sz="2000" dirty="0">
              <a:ea typeface="Calibri"/>
              <a:cs typeface="B Mitra"/>
            </a:endParaRPr>
          </a:p>
          <a:p>
            <a:pPr algn="just"/>
            <a:r>
              <a:rPr lang="fa-IR" sz="2000" dirty="0">
                <a:ea typeface="Calibri"/>
                <a:cs typeface="B Nazanin"/>
              </a:rPr>
              <a:t>بعد از این دو موضوع مهم، حضرت در اینجا هم به اشتراک ذریه حضرت علی با ایشان اشاره می‌فرماید و تاکید می</a:t>
            </a:r>
            <a:r>
              <a:rPr lang="fa-IR" sz="2000" dirty="0">
                <a:ea typeface="Calibri"/>
                <a:cs typeface="Calibri"/>
              </a:rPr>
              <a:t>‎</a:t>
            </a:r>
            <a:r>
              <a:rPr lang="fa-IR" sz="2000" dirty="0">
                <a:ea typeface="Calibri"/>
                <a:cs typeface="B Nazanin"/>
              </a:rPr>
              <a:t>کند که تداوم امامت در نسل حضرت امیر(ع) است. و در چند مورد هم به ولایت توصیه و از مخالفت با آن نهی می‌کند و به رابطه پیامبر و حضرت علی هم اشاره‌ی مختصری شده است</a:t>
            </a:r>
            <a:endParaRPr lang="fa-IR" sz="2000" dirty="0"/>
          </a:p>
        </p:txBody>
      </p:sp>
    </p:spTree>
    <p:extLst>
      <p:ext uri="{BB962C8B-B14F-4D97-AF65-F5344CB8AC3E}">
        <p14:creationId xmlns:p14="http://schemas.microsoft.com/office/powerpoint/2010/main" val="1578315552"/>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836712"/>
            <a:ext cx="6624736"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9331025"/>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297921" y="278650"/>
            <a:ext cx="2952328" cy="396044"/>
          </a:xfrm>
          <a:prstGeom prst="roundRect">
            <a:avLst/>
          </a:prstGeom>
        </p:spPr>
        <p:style>
          <a:lnRef idx="0">
            <a:schemeClr val="accent4"/>
          </a:lnRef>
          <a:fillRef idx="3">
            <a:schemeClr val="accent4"/>
          </a:fillRef>
          <a:effectRef idx="3">
            <a:schemeClr val="accent4"/>
          </a:effectRef>
          <a:fontRef idx="minor">
            <a:schemeClr val="lt1"/>
          </a:fontRef>
        </p:style>
        <p:txBody>
          <a:bodyPr rtlCol="1" anchor="ctr"/>
          <a:lstStyle/>
          <a:p>
            <a:pPr indent="-635" algn="just"/>
            <a:r>
              <a:rPr lang="fa-IR" sz="2400" b="1" dirty="0">
                <a:latin typeface="Cambria"/>
                <a:ea typeface="Times New Roman"/>
                <a:cs typeface="B Nazanin"/>
              </a:rPr>
              <a:t>جمع بندی و نتیجه گیری</a:t>
            </a:r>
            <a:endParaRPr lang="en-US" sz="2400" b="1" dirty="0">
              <a:effectLst/>
              <a:latin typeface="Cambria"/>
              <a:ea typeface="Times New Roman"/>
              <a:cs typeface="B Nazanin"/>
            </a:endParaRPr>
          </a:p>
        </p:txBody>
      </p:sp>
      <p:sp>
        <p:nvSpPr>
          <p:cNvPr id="3" name="TextBox 2"/>
          <p:cNvSpPr txBox="1"/>
          <p:nvPr/>
        </p:nvSpPr>
        <p:spPr>
          <a:xfrm>
            <a:off x="395536" y="476672"/>
            <a:ext cx="8352928" cy="6817251"/>
          </a:xfrm>
          <a:prstGeom prst="rect">
            <a:avLst/>
          </a:prstGeom>
          <a:noFill/>
        </p:spPr>
        <p:txBody>
          <a:bodyPr wrap="square" rtlCol="1">
            <a:spAutoFit/>
          </a:bodyPr>
          <a:lstStyle/>
          <a:p>
            <a:pPr marL="342900" indent="-342900" algn="just">
              <a:lnSpc>
                <a:spcPct val="115000"/>
              </a:lnSpc>
              <a:buAutoNum type="arabicPeriod"/>
            </a:pPr>
            <a:endParaRPr lang="fa-IR" sz="2000" dirty="0" smtClean="0">
              <a:ea typeface="Calibri"/>
              <a:cs typeface="B Nazanin"/>
            </a:endParaRPr>
          </a:p>
          <a:p>
            <a:pPr marL="342900" indent="-342900" algn="just">
              <a:lnSpc>
                <a:spcPct val="115000"/>
              </a:lnSpc>
              <a:buAutoNum type="arabicPeriod"/>
            </a:pPr>
            <a:r>
              <a:rPr lang="fa-IR" sz="2000" dirty="0" smtClean="0">
                <a:ea typeface="Calibri"/>
                <a:cs typeface="B Nazanin"/>
              </a:rPr>
              <a:t>سخنان </a:t>
            </a:r>
            <a:r>
              <a:rPr lang="fa-IR" sz="2000" dirty="0">
                <a:ea typeface="Calibri"/>
                <a:cs typeface="B Nazanin"/>
              </a:rPr>
              <a:t>پیامبر در روز </a:t>
            </a:r>
            <a:r>
              <a:rPr lang="fa-IR" sz="2000" dirty="0" smtClean="0">
                <a:ea typeface="Calibri"/>
                <a:cs typeface="B Nazanin"/>
              </a:rPr>
              <a:t>غدیر در </a:t>
            </a:r>
            <a:r>
              <a:rPr lang="fa-IR" sz="2000" dirty="0">
                <a:ea typeface="Calibri"/>
                <a:cs typeface="B Nazanin"/>
              </a:rPr>
              <a:t>دو عنوان کلی حدیث غدیر و خطبه غدیر قابل تقسیم هستند. منظور از حدیث غدیر، دست ‌ِکم همان عبارت معروف «</a:t>
            </a:r>
            <a:r>
              <a:rPr lang="fa-IR" sz="2000" b="1" dirty="0">
                <a:ea typeface="Calibri"/>
                <a:cs typeface="Traditional Arabic"/>
              </a:rPr>
              <a:t>من کنت مولاه فهذا علی مولاه</a:t>
            </a:r>
            <a:r>
              <a:rPr lang="fa-IR" sz="2000" dirty="0">
                <a:ea typeface="Calibri"/>
                <a:cs typeface="B Nazanin"/>
              </a:rPr>
              <a:t>» است. این حدیث متواتر است و مصادر فراوانی از فریقین گزارشی از این حدیث را آورده‌اند. اما منظور از خطبه غدیر مجموعه‌هایی است که بخش‌های بیشتری از خطبه پیامبر (ص) را گزارش </a:t>
            </a:r>
            <a:r>
              <a:rPr lang="fa-IR" sz="2000" dirty="0" smtClean="0">
                <a:ea typeface="Calibri"/>
                <a:cs typeface="B Nazanin"/>
              </a:rPr>
              <a:t>کرده‌اند.</a:t>
            </a:r>
          </a:p>
          <a:p>
            <a:pPr marL="342900" indent="-342900" algn="just">
              <a:lnSpc>
                <a:spcPct val="115000"/>
              </a:lnSpc>
              <a:buAutoNum type="arabicPeriod"/>
            </a:pPr>
            <a:r>
              <a:rPr lang="fa-IR" sz="2000" dirty="0" smtClean="0">
                <a:ea typeface="Calibri"/>
                <a:cs typeface="B Nazanin"/>
              </a:rPr>
              <a:t>خطابه </a:t>
            </a:r>
            <a:r>
              <a:rPr lang="fa-IR" sz="2000" dirty="0">
                <a:ea typeface="Calibri"/>
                <a:cs typeface="B Nazanin"/>
              </a:rPr>
              <a:t>پیامبر </a:t>
            </a:r>
            <a:r>
              <a:rPr lang="fa-IR" sz="2000" dirty="0" smtClean="0">
                <a:ea typeface="Calibri"/>
                <a:cs typeface="B Nazanin"/>
              </a:rPr>
              <a:t>در </a:t>
            </a:r>
            <a:r>
              <a:rPr lang="fa-IR" sz="2000" dirty="0">
                <a:ea typeface="Calibri"/>
                <a:cs typeface="B Nazanin"/>
              </a:rPr>
              <a:t>سه حجم متفاوت ثبت و ضبط شده است </a:t>
            </a:r>
            <a:r>
              <a:rPr lang="fa-IR" sz="2000" dirty="0" smtClean="0">
                <a:ea typeface="Calibri"/>
                <a:cs typeface="B Nazanin"/>
              </a:rPr>
              <a:t>که به ترتیب به آن‌ها خطبه کوتاه</a:t>
            </a:r>
            <a:r>
              <a:rPr lang="fa-IR" sz="2000" dirty="0">
                <a:ea typeface="Calibri"/>
                <a:cs typeface="B Nazanin"/>
              </a:rPr>
              <a:t>، متوسط  و طولانی </a:t>
            </a:r>
            <a:r>
              <a:rPr lang="fa-IR" sz="2000" dirty="0" smtClean="0">
                <a:ea typeface="Calibri"/>
                <a:cs typeface="B Nazanin"/>
              </a:rPr>
              <a:t>اطلاق شده </a:t>
            </a:r>
            <a:r>
              <a:rPr lang="fa-IR" sz="2000" dirty="0">
                <a:ea typeface="Calibri"/>
                <a:cs typeface="B Nazanin"/>
              </a:rPr>
              <a:t>است. خطبه کوتاه در منابع </a:t>
            </a:r>
            <a:r>
              <a:rPr lang="fa-IR" sz="2000" dirty="0" smtClean="0">
                <a:ea typeface="Calibri"/>
                <a:cs typeface="B Nazanin"/>
              </a:rPr>
              <a:t>فریقین موجود </a:t>
            </a:r>
            <a:r>
              <a:rPr lang="fa-IR" sz="2000" dirty="0">
                <a:ea typeface="Calibri"/>
                <a:cs typeface="B Nazanin"/>
              </a:rPr>
              <a:t>است. اما دو خطبه دیگر تنها در مصادر مکتوب شیعی یافت می‌شوند و برخی احادیث غدیر هم به طور کلی مؤید محتوای خطابه غدیر است</a:t>
            </a:r>
            <a:r>
              <a:rPr lang="fa-IR" sz="2000" dirty="0" smtClean="0">
                <a:ea typeface="Calibri"/>
                <a:cs typeface="B Nazanin"/>
              </a:rPr>
              <a:t>.</a:t>
            </a:r>
            <a:endParaRPr lang="en-US" sz="2000" dirty="0">
              <a:ea typeface="Calibri"/>
              <a:cs typeface="B Mitra"/>
            </a:endParaRPr>
          </a:p>
          <a:p>
            <a:pPr marL="342900" indent="-342900" algn="just">
              <a:lnSpc>
                <a:spcPct val="115000"/>
              </a:lnSpc>
              <a:buFont typeface="+mj-lt"/>
              <a:buAutoNum type="arabicPeriod"/>
            </a:pPr>
            <a:r>
              <a:rPr lang="fa-IR" sz="2000" dirty="0">
                <a:ea typeface="Calibri"/>
                <a:cs typeface="B Nazanin"/>
              </a:rPr>
              <a:t>خطبه کوتاه به عنوان متنی مستقل، عصاره‌ی مضامین خطبه‌های طولانی را گزارش می‌کند و از نظر حجمی، تقریبا نصف خطبه متوسط </a:t>
            </a:r>
            <a:r>
              <a:rPr lang="fa-IR" sz="2000" dirty="0" smtClean="0">
                <a:ea typeface="Calibri"/>
                <a:cs typeface="B Nazanin"/>
              </a:rPr>
              <a:t>است.</a:t>
            </a:r>
          </a:p>
          <a:p>
            <a:pPr marL="342900" indent="-342900" algn="just">
              <a:lnSpc>
                <a:spcPct val="115000"/>
              </a:lnSpc>
              <a:buFont typeface="+mj-lt"/>
              <a:buAutoNum type="arabicPeriod"/>
            </a:pPr>
            <a:r>
              <a:rPr lang="fa-IR" sz="2000" dirty="0" smtClean="0">
                <a:solidFill>
                  <a:prstClr val="black"/>
                </a:solidFill>
                <a:ea typeface="Calibri"/>
                <a:cs typeface="B Nazanin"/>
              </a:rPr>
              <a:t>خطبه </a:t>
            </a:r>
            <a:r>
              <a:rPr lang="fa-IR" sz="2000" dirty="0">
                <a:solidFill>
                  <a:prstClr val="black"/>
                </a:solidFill>
                <a:ea typeface="Calibri"/>
                <a:cs typeface="B Nazanin"/>
              </a:rPr>
              <a:t>متوسط و طولانی شباهت بسیار زیادی به هم دارند و به نظر می‌رسد خطبه متوسط که حدودا یک پنجم خطبه طولانی است؛ بخشی از خطبه طولانی باشد زیرا به جز در دو موضوع، به طور کامل تمام موضوعات آن در خطبه طولانی قابل دستیابی </a:t>
            </a:r>
            <a:r>
              <a:rPr lang="fa-IR" sz="2000" dirty="0" smtClean="0">
                <a:solidFill>
                  <a:prstClr val="black"/>
                </a:solidFill>
                <a:ea typeface="Calibri"/>
                <a:cs typeface="B Nazanin"/>
              </a:rPr>
              <a:t>است.</a:t>
            </a:r>
          </a:p>
          <a:p>
            <a:pPr marL="342900" indent="-342900" algn="just">
              <a:lnSpc>
                <a:spcPct val="115000"/>
              </a:lnSpc>
              <a:buFont typeface="+mj-lt"/>
              <a:buAutoNum type="arabicPeriod"/>
            </a:pPr>
            <a:r>
              <a:rPr lang="fa-IR" sz="2000" dirty="0" smtClean="0">
                <a:solidFill>
                  <a:prstClr val="black"/>
                </a:solidFill>
                <a:ea typeface="Calibri"/>
                <a:cs typeface="B Nazanin"/>
              </a:rPr>
              <a:t>مهم‌ترین </a:t>
            </a:r>
            <a:r>
              <a:rPr lang="fa-IR" sz="2000" dirty="0">
                <a:solidFill>
                  <a:prstClr val="black"/>
                </a:solidFill>
                <a:ea typeface="Calibri"/>
                <a:cs typeface="B Nazanin"/>
              </a:rPr>
              <a:t>مسئله در خطبه غدیر، مشروعیت‌‌بخشی به ولایت امام علی(ع) و امامان بعد از ایشان است. این موضوع در خطبه کوتاه با معرفی ثقلین صورت پذیرفته است و حضرت علی(ع) در هدایت بخشی به انسان‌ها هم‌ردیف کتاب الله قرار داده شده </a:t>
            </a:r>
            <a:r>
              <a:rPr lang="fa-IR" sz="2000" dirty="0" smtClean="0">
                <a:solidFill>
                  <a:prstClr val="black"/>
                </a:solidFill>
                <a:ea typeface="Calibri"/>
                <a:cs typeface="B Nazanin"/>
              </a:rPr>
              <a:t>است.</a:t>
            </a:r>
            <a:endParaRPr lang="fa-IR" sz="2000" dirty="0">
              <a:solidFill>
                <a:prstClr val="black"/>
              </a:solidFill>
              <a:ea typeface="Calibri"/>
              <a:cs typeface="B Nazanin"/>
            </a:endParaRPr>
          </a:p>
          <a:p>
            <a:pPr marL="342900" indent="-342900" algn="just">
              <a:lnSpc>
                <a:spcPct val="115000"/>
              </a:lnSpc>
              <a:buFont typeface="+mj-lt"/>
              <a:buAutoNum type="arabicPeriod"/>
            </a:pPr>
            <a:endParaRPr lang="fa-IR" sz="2000" dirty="0" smtClean="0">
              <a:ea typeface="Calibri"/>
              <a:cs typeface="B Nazanin"/>
            </a:endParaRPr>
          </a:p>
          <a:p>
            <a:pPr marL="342900" indent="-342900" algn="just">
              <a:lnSpc>
                <a:spcPct val="115000"/>
              </a:lnSpc>
              <a:buFont typeface="+mj-lt"/>
              <a:buAutoNum type="arabicPeriod"/>
            </a:pPr>
            <a:endParaRPr lang="en-US" sz="2000" dirty="0">
              <a:ea typeface="Calibri"/>
              <a:cs typeface="B Mitra"/>
            </a:endParaRPr>
          </a:p>
        </p:txBody>
      </p:sp>
    </p:spTree>
    <p:extLst>
      <p:ext uri="{BB962C8B-B14F-4D97-AF65-F5344CB8AC3E}">
        <p14:creationId xmlns:p14="http://schemas.microsoft.com/office/powerpoint/2010/main" val="2223291844"/>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764704"/>
            <a:ext cx="7632848" cy="5366084"/>
          </a:xfrm>
          <a:prstGeom prst="rect">
            <a:avLst/>
          </a:prstGeom>
          <a:noFill/>
        </p:spPr>
        <p:txBody>
          <a:bodyPr wrap="square" rtlCol="1">
            <a:spAutoFit/>
          </a:bodyPr>
          <a:lstStyle/>
          <a:p>
            <a:pPr algn="just">
              <a:lnSpc>
                <a:spcPct val="115000"/>
              </a:lnSpc>
            </a:pPr>
            <a:r>
              <a:rPr lang="fa-IR" dirty="0" smtClean="0">
                <a:ea typeface="Calibri"/>
                <a:cs typeface="B Nazanin"/>
              </a:rPr>
              <a:t>6. در </a:t>
            </a:r>
            <a:r>
              <a:rPr lang="fa-IR" dirty="0">
                <a:ea typeface="Calibri"/>
                <a:cs typeface="B Nazanin"/>
              </a:rPr>
              <a:t>خطبه متوسط، با تمرکز بر روی ثقل اصغر، مشروعیت حضرت علی(ع) را ثابت می‌کند و به طور خاص به معرفی اوصاف وجودی حضرت امیر(ع) و دلایل مشروع بودن امامت و ولایت ایشان بر مومنان به تفصیل بحث می‌کند. </a:t>
            </a:r>
            <a:r>
              <a:rPr lang="fa-IR" dirty="0" smtClean="0">
                <a:ea typeface="Calibri"/>
                <a:cs typeface="B Nazanin"/>
              </a:rPr>
              <a:t>پیامبر اکرم(ص) </a:t>
            </a:r>
            <a:r>
              <a:rPr lang="fa-IR" dirty="0">
                <a:ea typeface="Calibri"/>
                <a:cs typeface="B Nazanin"/>
              </a:rPr>
              <a:t>در معرفی حضرت علی (ع) به چند مورد توجه ویژه داشته </a:t>
            </a:r>
            <a:r>
              <a:rPr lang="fa-IR" dirty="0" smtClean="0">
                <a:ea typeface="Calibri"/>
                <a:cs typeface="B Nazanin"/>
              </a:rPr>
              <a:t>است: </a:t>
            </a:r>
            <a:endParaRPr lang="en-US" sz="1400" dirty="0">
              <a:ea typeface="Calibri"/>
              <a:cs typeface="B Mitra"/>
            </a:endParaRPr>
          </a:p>
          <a:p>
            <a:pPr algn="just">
              <a:lnSpc>
                <a:spcPct val="115000"/>
              </a:lnSpc>
            </a:pPr>
            <a:r>
              <a:rPr lang="fa-IR" b="1" dirty="0">
                <a:ea typeface="Calibri"/>
                <a:cs typeface="B Nazanin"/>
              </a:rPr>
              <a:t>اولاً</a:t>
            </a:r>
            <a:r>
              <a:rPr lang="fa-IR" dirty="0">
                <a:ea typeface="Calibri"/>
                <a:cs typeface="B Nazanin"/>
              </a:rPr>
              <a:t>؛ به مردم توصیه‌های اکید می‌کند که از حضرت علی(ع) تبعیت کنند و دلایل فراوانی را برای این توصیه برمی‌شمرد؛ از جمله: تنها راه نجات، تبعیت از حضرت علی(ع) است و حب اهل بیت(ع) نشانه‌ی تقواست و تدبر در قرآن و فهم آیات در گرو تبعیت از امام است. نصرت به علی(ع) نصرت خدا را در پی دارد</a:t>
            </a:r>
            <a:r>
              <a:rPr lang="fa-IR" dirty="0" smtClean="0">
                <a:ea typeface="Calibri"/>
                <a:cs typeface="B Nazanin"/>
              </a:rPr>
              <a:t>.</a:t>
            </a:r>
          </a:p>
          <a:p>
            <a:pPr algn="just">
              <a:lnSpc>
                <a:spcPct val="115000"/>
              </a:lnSpc>
            </a:pPr>
            <a:endParaRPr lang="en-US" sz="1400" dirty="0">
              <a:ea typeface="Calibri"/>
              <a:cs typeface="B Mitra"/>
            </a:endParaRPr>
          </a:p>
          <a:p>
            <a:pPr algn="just">
              <a:lnSpc>
                <a:spcPct val="115000"/>
              </a:lnSpc>
            </a:pPr>
            <a:r>
              <a:rPr lang="fa-IR" b="1" dirty="0">
                <a:ea typeface="Calibri"/>
                <a:cs typeface="B Nazanin"/>
              </a:rPr>
              <a:t>ثانیاً</a:t>
            </a:r>
            <a:r>
              <a:rPr lang="fa-IR" dirty="0">
                <a:ea typeface="Calibri"/>
                <a:cs typeface="B Nazanin"/>
              </a:rPr>
              <a:t>؛ پیامبر اکرم (ص) از سویی کلامش را به خداوند منتسب می‌کند و می‌فرماید ولایت و امامت امام علی(ع) از جانب خداوند است و تاکید می‌فرماید که توقف در صحرای غدیر به فرمان خداوند بوده است. به همین دلیل در این خطبه، سبب نزول آیه تبلیغ را برایشان بیان می‌کند که «ما انزل الله» مورد تاکید خداوند، اعلان ولایت حضرت امیر(ع) بوده است. لذا به مقام ولایت مشروعیت می‌بخشد و اعلام می‌کند که این توصیه</a:t>
            </a:r>
            <a:r>
              <a:rPr lang="fa-IR" dirty="0">
                <a:ea typeface="Calibri"/>
                <a:cs typeface="Times New Roman"/>
              </a:rPr>
              <a:t>‌</a:t>
            </a:r>
            <a:r>
              <a:rPr lang="fa-IR" dirty="0">
                <a:ea typeface="Calibri"/>
                <a:cs typeface="B Nazanin"/>
              </a:rPr>
              <a:t>ها را از جانب خداوند به مردم رسانده‌اند. </a:t>
            </a:r>
            <a:endParaRPr lang="fa-IR" dirty="0" smtClean="0">
              <a:ea typeface="Calibri"/>
              <a:cs typeface="B Nazanin"/>
            </a:endParaRPr>
          </a:p>
          <a:p>
            <a:pPr algn="just">
              <a:lnSpc>
                <a:spcPct val="115000"/>
              </a:lnSpc>
            </a:pPr>
            <a:endParaRPr lang="en-US" sz="1400" dirty="0">
              <a:ea typeface="Calibri"/>
              <a:cs typeface="B Mitra"/>
            </a:endParaRPr>
          </a:p>
          <a:p>
            <a:pPr algn="just">
              <a:lnSpc>
                <a:spcPct val="115000"/>
              </a:lnSpc>
            </a:pPr>
            <a:r>
              <a:rPr lang="fa-IR" b="1" dirty="0">
                <a:ea typeface="Calibri"/>
                <a:cs typeface="B Nazanin"/>
              </a:rPr>
              <a:t>ثالثاً</a:t>
            </a:r>
            <a:r>
              <a:rPr lang="fa-IR" dirty="0">
                <a:ea typeface="Calibri"/>
                <a:cs typeface="B Nazanin"/>
              </a:rPr>
              <a:t>؛ پیامبر اکرم (ص) در قسمتی از کلام خویش به تبیین جایگاه حضرت علی (ع) به عنوان برادر و ملازم رسول ‌الله (ص) و مفسر قرآن و مولای مومنان می</a:t>
            </a:r>
            <a:r>
              <a:rPr lang="fa-IR" dirty="0">
                <a:ea typeface="Calibri"/>
                <a:cs typeface="Times New Roman"/>
              </a:rPr>
              <a:t>‌</a:t>
            </a:r>
            <a:r>
              <a:rPr lang="fa-IR" dirty="0">
                <a:ea typeface="Calibri"/>
                <a:cs typeface="B Nazanin"/>
              </a:rPr>
              <a:t>پردازد و به وجوب تبعیت از اوامر حضرت علی(ع) تصریح می‌کند و صراحتا می‌فرماید که اطاعت اوامر امیرمومنان(ع) بر تمام یکتاپرستان واجب است و مخالفت با امام علی(ع) مخالفت با خداست، تا کسی در وجوب پذیرش ولایت تردید نکند و حجت بر آنان تمام شود.</a:t>
            </a:r>
            <a:endParaRPr lang="en-US" sz="1400" dirty="0">
              <a:ea typeface="Calibri"/>
              <a:cs typeface="B Mitra"/>
            </a:endParaRPr>
          </a:p>
        </p:txBody>
      </p:sp>
    </p:spTree>
    <p:extLst>
      <p:ext uri="{BB962C8B-B14F-4D97-AF65-F5344CB8AC3E}">
        <p14:creationId xmlns:p14="http://schemas.microsoft.com/office/powerpoint/2010/main" val="977799966"/>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63331"/>
            <a:ext cx="8136904" cy="5555367"/>
          </a:xfrm>
          <a:prstGeom prst="rect">
            <a:avLst/>
          </a:prstGeom>
          <a:noFill/>
        </p:spPr>
        <p:txBody>
          <a:bodyPr wrap="square" rtlCol="1">
            <a:spAutoFit/>
          </a:bodyPr>
          <a:lstStyle/>
          <a:p>
            <a:pPr algn="just">
              <a:lnSpc>
                <a:spcPct val="115000"/>
              </a:lnSpc>
            </a:pPr>
            <a:r>
              <a:rPr lang="fa-IR" sz="2000" dirty="0" smtClean="0">
                <a:ea typeface="Calibri"/>
                <a:cs typeface="B Nazanin"/>
              </a:rPr>
              <a:t>7. بیشترین </a:t>
            </a:r>
            <a:r>
              <a:rPr lang="fa-IR" sz="2000" dirty="0">
                <a:ea typeface="Calibri"/>
                <a:cs typeface="B Nazanin"/>
              </a:rPr>
              <a:t>نقاط تمرکز حضرت در خطبه طولانی، در رابطه با اثبات مشروعیت ولایت است. در این خطبه هم به تبیین جایگاه حضرت امیر(ع) به عنوان برادر و ملازم رسول و خلیفه و جانشین ایشان، برپادارنده‌ی نماز، ولی و امام مومنان، جامع علوم الهی پیامبر، امین الله، جنب الله، امام المتقین، امام المبین، امیرالمومنین و ولی الله اشاره شده است. در بخش دیگری از خطبه به پذیرش ولایت امام علی(ع) توصیه می‌فرماید و از مخالفت با ایشان انذار می‌دهد. </a:t>
            </a:r>
            <a:endParaRPr lang="en-US" sz="2000" dirty="0">
              <a:ea typeface="Calibri"/>
              <a:cs typeface="B Mitra"/>
            </a:endParaRPr>
          </a:p>
          <a:p>
            <a:r>
              <a:rPr lang="fa-IR" sz="2000" dirty="0">
                <a:ea typeface="Calibri"/>
                <a:cs typeface="B Nazanin"/>
              </a:rPr>
              <a:t>همچنین حضرت به صراط مستقیم بودن خود و امامان معصوم(ع) تاکید می‌فرماید و با تاکید بر الهی بودن امر ولایت، می‌فرماید هرگونه دخالت ایشان در بیان و تشریع این پیام منتفی است و اهمیت ابلاغ این پیام به اندازه تمام رسالت ایشان </a:t>
            </a:r>
            <a:r>
              <a:rPr lang="fa-IR" sz="2000" dirty="0" smtClean="0">
                <a:ea typeface="Calibri"/>
                <a:cs typeface="B Nazanin"/>
              </a:rPr>
              <a:t>است.</a:t>
            </a:r>
          </a:p>
          <a:p>
            <a:endParaRPr lang="fa-IR" sz="2000" dirty="0" smtClean="0">
              <a:ea typeface="Calibri"/>
              <a:cs typeface="B Nazanin"/>
            </a:endParaRPr>
          </a:p>
          <a:p>
            <a:r>
              <a:rPr lang="fa-IR" sz="2000" dirty="0" smtClean="0">
                <a:ea typeface="Calibri"/>
                <a:cs typeface="B Nazanin"/>
              </a:rPr>
              <a:t>8. در </a:t>
            </a:r>
            <a:r>
              <a:rPr lang="fa-IR" sz="2000" dirty="0">
                <a:ea typeface="Calibri"/>
                <a:cs typeface="B Nazanin"/>
              </a:rPr>
              <a:t>خطبه طولانی غدیر به مقبولیت‌بخشی ولایت هم پرداخته شده است. در این بخش از خطابه، پیامبر(ص) </a:t>
            </a:r>
            <a:r>
              <a:rPr lang="fa-IR" sz="2000" dirty="0" smtClean="0">
                <a:ea typeface="Calibri"/>
                <a:cs typeface="B Nazanin"/>
              </a:rPr>
              <a:t>از </a:t>
            </a:r>
            <a:r>
              <a:rPr lang="fa-IR" sz="2000" dirty="0">
                <a:ea typeface="Calibri"/>
                <a:cs typeface="B Nazanin"/>
              </a:rPr>
              <a:t>طریق بیان ویژگی‌های حضرت مقبولیت ایشان را هم اثبات می‌کند. از جمله به اولین مومن بودن حضرت علی، اولین ملازم و نمازگزار همراه پیامبر، دوستدار اطاعت خداوند و نهی‌کننده از بدی‌ها، پیکار کننده با دشمنان خدا، با تقوا و پاکیزه، اشاره می‌فرماید. همچنین به تبیین جایگاه حضرت می‌پردازد و بیان می‌دارد حضرت علی(ع) و تمام اهل بیت(ع) مایه برکت زمین هستند، برگزیده‌ی خدا،  برترین مردمان، سبب نزول بسیاری ازآیات مدح و اول مخاطب آن آیات است. یاری دهنده‌ی دین خدا و بهترین جانشین رسول خدا(ص) است. حضرت تاکید می‌کند که فضائل امیرمومنان بی‌شمار است و هر آنچه در قرآن خطاب به مومنان بیان شده درباره‌ی حضرت علی(ع) نیز هست.</a:t>
            </a:r>
            <a:endParaRPr lang="fa-IR" sz="2000" dirty="0"/>
          </a:p>
        </p:txBody>
      </p:sp>
    </p:spTree>
    <p:extLst>
      <p:ext uri="{BB962C8B-B14F-4D97-AF65-F5344CB8AC3E}">
        <p14:creationId xmlns:p14="http://schemas.microsoft.com/office/powerpoint/2010/main" val="11959912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534534" y="1899969"/>
            <a:ext cx="5004298" cy="864096"/>
          </a:xfrm>
          <a:prstGeom prst="roundRect">
            <a:avLst/>
          </a:prstGeom>
          <a:solidFill>
            <a:srgbClr val="79C1D5"/>
          </a:solidFill>
        </p:spPr>
        <p:style>
          <a:lnRef idx="0">
            <a:schemeClr val="accent5"/>
          </a:lnRef>
          <a:fillRef idx="3">
            <a:schemeClr val="accent5"/>
          </a:fillRef>
          <a:effectRef idx="3">
            <a:schemeClr val="accent5"/>
          </a:effectRef>
          <a:fontRef idx="minor">
            <a:schemeClr val="lt1"/>
          </a:fontRef>
        </p:style>
        <p:txBody>
          <a:bodyPr rtlCol="1" anchor="ctr"/>
          <a:lstStyle/>
          <a:p>
            <a:pPr lvl="0" algn="ctr"/>
            <a:r>
              <a:rPr lang="fa-IR" sz="2400" dirty="0">
                <a:solidFill>
                  <a:prstClr val="black"/>
                </a:solidFill>
                <a:ea typeface="Calibri"/>
                <a:cs typeface="B Nazanin"/>
              </a:rPr>
              <a:t>بررسی انتساب خطبه غدیر به پیامبر اکرم(ص</a:t>
            </a:r>
            <a:r>
              <a:rPr lang="fa-IR" sz="2400" dirty="0" smtClean="0">
                <a:solidFill>
                  <a:prstClr val="black"/>
                </a:solidFill>
                <a:ea typeface="Calibri"/>
                <a:cs typeface="B Nazanin"/>
              </a:rPr>
              <a:t>) </a:t>
            </a:r>
            <a:endParaRPr lang="fa-IR" sz="2400" dirty="0">
              <a:solidFill>
                <a:prstClr val="black"/>
              </a:solidFill>
              <a:ea typeface="Calibri"/>
              <a:cs typeface="B Nazanin"/>
            </a:endParaRPr>
          </a:p>
        </p:txBody>
      </p:sp>
      <p:sp>
        <p:nvSpPr>
          <p:cNvPr id="13" name="Rounded Rectangle 12"/>
          <p:cNvSpPr/>
          <p:nvPr/>
        </p:nvSpPr>
        <p:spPr>
          <a:xfrm>
            <a:off x="1527255" y="2924944"/>
            <a:ext cx="5018856" cy="864096"/>
          </a:xfrm>
          <a:prstGeom prst="roundRect">
            <a:avLst/>
          </a:prstGeom>
          <a:solidFill>
            <a:srgbClr val="79C1D5"/>
          </a:solidFill>
        </p:spPr>
        <p:style>
          <a:lnRef idx="0">
            <a:schemeClr val="accent5"/>
          </a:lnRef>
          <a:fillRef idx="3">
            <a:schemeClr val="accent5"/>
          </a:fillRef>
          <a:effectRef idx="3">
            <a:schemeClr val="accent5"/>
          </a:effectRef>
          <a:fontRef idx="minor">
            <a:schemeClr val="lt1"/>
          </a:fontRef>
        </p:style>
        <p:txBody>
          <a:bodyPr rtlCol="1" anchor="ctr"/>
          <a:lstStyle/>
          <a:p>
            <a:pPr algn="ctr"/>
            <a:r>
              <a:rPr lang="fa-IR" sz="2400" dirty="0">
                <a:solidFill>
                  <a:prstClr val="black"/>
                </a:solidFill>
                <a:ea typeface="Calibri"/>
                <a:cs typeface="B Nazanin"/>
              </a:rPr>
              <a:t>جست و جو از متن دقیق خطبه غدیر</a:t>
            </a:r>
            <a:endParaRPr lang="fa-IR" sz="1600" dirty="0"/>
          </a:p>
        </p:txBody>
      </p:sp>
      <p:sp>
        <p:nvSpPr>
          <p:cNvPr id="14" name="Rounded Rectangle 13"/>
          <p:cNvSpPr/>
          <p:nvPr/>
        </p:nvSpPr>
        <p:spPr>
          <a:xfrm>
            <a:off x="1562741" y="3933056"/>
            <a:ext cx="4972053" cy="864096"/>
          </a:xfrm>
          <a:prstGeom prst="roundRect">
            <a:avLst/>
          </a:prstGeom>
          <a:solidFill>
            <a:srgbClr val="79C1D5"/>
          </a:solidFill>
        </p:spPr>
        <p:style>
          <a:lnRef idx="0">
            <a:schemeClr val="accent5"/>
          </a:lnRef>
          <a:fillRef idx="3">
            <a:schemeClr val="accent5"/>
          </a:fillRef>
          <a:effectRef idx="3">
            <a:schemeClr val="accent5"/>
          </a:effectRef>
          <a:fontRef idx="minor">
            <a:schemeClr val="lt1"/>
          </a:fontRef>
        </p:style>
        <p:txBody>
          <a:bodyPr rtlCol="1" anchor="ctr"/>
          <a:lstStyle/>
          <a:p>
            <a:pPr algn="ctr"/>
            <a:r>
              <a:rPr lang="fa-IR" sz="2400" dirty="0">
                <a:solidFill>
                  <a:prstClr val="black"/>
                </a:solidFill>
                <a:ea typeface="Calibri"/>
                <a:cs typeface="B Nazanin"/>
              </a:rPr>
              <a:t>شناخت خطبه با رویکرد تحلیل محتوای مضمونی</a:t>
            </a:r>
            <a:endParaRPr lang="fa-IR" sz="2400" dirty="0"/>
          </a:p>
        </p:txBody>
      </p:sp>
      <p:sp>
        <p:nvSpPr>
          <p:cNvPr id="15" name="Rounded Rectangle 14"/>
          <p:cNvSpPr/>
          <p:nvPr/>
        </p:nvSpPr>
        <p:spPr>
          <a:xfrm>
            <a:off x="1534534" y="4941168"/>
            <a:ext cx="5018856" cy="792088"/>
          </a:xfrm>
          <a:prstGeom prst="roundRect">
            <a:avLst/>
          </a:prstGeom>
          <a:solidFill>
            <a:srgbClr val="79C1D5"/>
          </a:solidFill>
        </p:spPr>
        <p:style>
          <a:lnRef idx="0">
            <a:schemeClr val="accent5"/>
          </a:lnRef>
          <a:fillRef idx="3">
            <a:schemeClr val="accent5"/>
          </a:fillRef>
          <a:effectRef idx="3">
            <a:schemeClr val="accent5"/>
          </a:effectRef>
          <a:fontRef idx="minor">
            <a:schemeClr val="lt1"/>
          </a:fontRef>
        </p:style>
        <p:txBody>
          <a:bodyPr rtlCol="1" anchor="ctr"/>
          <a:lstStyle/>
          <a:p>
            <a:pPr lvl="0" algn="ctr"/>
            <a:r>
              <a:rPr lang="fa-IR" sz="2400" dirty="0">
                <a:solidFill>
                  <a:prstClr val="black"/>
                </a:solidFill>
                <a:ea typeface="Calibri"/>
                <a:cs typeface="B Nazanin"/>
              </a:rPr>
              <a:t>لایه شناسی خطبه غدیر</a:t>
            </a:r>
            <a:endParaRPr lang="fa-IR" sz="2400" dirty="0">
              <a:solidFill>
                <a:prstClr val="black"/>
              </a:solidFill>
            </a:endParaRPr>
          </a:p>
        </p:txBody>
      </p:sp>
      <p:sp>
        <p:nvSpPr>
          <p:cNvPr id="16" name="Rounded Rectangle 15"/>
          <p:cNvSpPr/>
          <p:nvPr/>
        </p:nvSpPr>
        <p:spPr>
          <a:xfrm>
            <a:off x="6534794" y="476672"/>
            <a:ext cx="1907042" cy="1296144"/>
          </a:xfrm>
          <a:prstGeom prst="roundRect">
            <a:avLst/>
          </a:prstGeom>
          <a:solidFill>
            <a:srgbClr val="4DADC7"/>
          </a:solidFill>
        </p:spPr>
        <p:style>
          <a:lnRef idx="0">
            <a:schemeClr val="accent5"/>
          </a:lnRef>
          <a:fillRef idx="3">
            <a:schemeClr val="accent5"/>
          </a:fillRef>
          <a:effectRef idx="3">
            <a:schemeClr val="accent5"/>
          </a:effectRef>
          <a:fontRef idx="minor">
            <a:schemeClr val="lt1"/>
          </a:fontRef>
        </p:style>
        <p:txBody>
          <a:bodyPr rtlCol="1" anchor="ctr"/>
          <a:lstStyle/>
          <a:p>
            <a:pPr lvl="0" algn="ctr"/>
            <a:r>
              <a:rPr lang="fa-IR" sz="2800" dirty="0">
                <a:solidFill>
                  <a:prstClr val="black"/>
                </a:solidFill>
                <a:cs typeface="B Nazanin" pitchFamily="2" charset="-78"/>
              </a:rPr>
              <a:t>اهداف پژوهش</a:t>
            </a:r>
          </a:p>
        </p:txBody>
      </p:sp>
    </p:spTree>
    <p:extLst>
      <p:ext uri="{BB962C8B-B14F-4D97-AF65-F5344CB8AC3E}">
        <p14:creationId xmlns:p14="http://schemas.microsoft.com/office/powerpoint/2010/main" val="2841300600"/>
      </p:ext>
    </p:extLst>
  </p:cSld>
  <p:clrMapOvr>
    <a:masterClrMapping/>
  </p:clrMapOvr>
  <p:transition spd="slow">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76672"/>
            <a:ext cx="7776864" cy="6124754"/>
          </a:xfrm>
          <a:prstGeom prst="rect">
            <a:avLst/>
          </a:prstGeom>
          <a:noFill/>
        </p:spPr>
        <p:txBody>
          <a:bodyPr wrap="square" rtlCol="1">
            <a:spAutoFit/>
          </a:bodyPr>
          <a:lstStyle/>
          <a:p>
            <a:pPr algn="just"/>
            <a:r>
              <a:rPr lang="fa-IR" sz="2000" dirty="0" smtClean="0"/>
              <a:t>9. </a:t>
            </a:r>
            <a:r>
              <a:rPr lang="fa-IR" sz="2000" dirty="0">
                <a:ea typeface="Calibri"/>
                <a:cs typeface="B Nazanin"/>
              </a:rPr>
              <a:t>از آنجا که در مورد خطابه پیامبر اکرم (ص) در روز غدیر متون متفاوتی گزارش شده بود، لذا برای تشخیص اینکه کدام متن، بیانگر سخنرانی حضرت(ص) در روز غدیر است؛ ضرورت استفاده از فن لایه‌شناسی که یکی از زیرشاخه‌های روش تحلیل محتواست، در این تحقیق احساس شده؛ بنابراین تلاش شد در بخش تحلیل محتوای کیفی، فراتر از رویکرد توصیفی ساده، با نگاه لایه‌شناختی به متون موجود نگریسته شود. در این تحقیق برای پرداختن به مباحث لایه‌شناسی، به نقاط اشتراک و افتراق نسخه‌ها، خطبه ها و چگونگی بیان گزارش تاریخی واقعه توجه شده </a:t>
            </a:r>
            <a:r>
              <a:rPr lang="fa-IR" sz="2000" dirty="0" smtClean="0">
                <a:ea typeface="Calibri"/>
                <a:cs typeface="B Nazanin"/>
              </a:rPr>
              <a:t>است.</a:t>
            </a:r>
          </a:p>
          <a:p>
            <a:pPr algn="just"/>
            <a:endParaRPr lang="fa-IR" sz="2000" dirty="0" smtClean="0">
              <a:ea typeface="Calibri"/>
              <a:cs typeface="B Nazanin"/>
            </a:endParaRPr>
          </a:p>
          <a:p>
            <a:pPr algn="just"/>
            <a:r>
              <a:rPr lang="fa-IR" sz="2000" dirty="0" smtClean="0">
                <a:cs typeface="B Nazanin"/>
              </a:rPr>
              <a:t>10. </a:t>
            </a:r>
            <a:r>
              <a:rPr lang="fa-IR" sz="2000" dirty="0">
                <a:ea typeface="Calibri"/>
                <a:cs typeface="B Nazanin"/>
              </a:rPr>
              <a:t>اگرچه مغز مشترک هر سه خطبه عبارت «</a:t>
            </a:r>
            <a:r>
              <a:rPr lang="fa-IR" sz="2000" b="1" dirty="0">
                <a:ea typeface="Calibri"/>
                <a:cs typeface="Traditional Arabic"/>
              </a:rPr>
              <a:t>من کنت مولاه فهذا علی مولاه</a:t>
            </a:r>
            <a:r>
              <a:rPr lang="fa-IR" sz="2000" dirty="0">
                <a:ea typeface="Calibri"/>
                <a:cs typeface="B Nazanin"/>
              </a:rPr>
              <a:t>» است و موضوع ثقلین نیز در هر سه خطبه بیان شده است، اما نوع معرفی و تبیین جایگاه ثقلین در هر سه خطبه متفاوت از دیگری است</a:t>
            </a:r>
            <a:r>
              <a:rPr lang="fa-IR" sz="2000" dirty="0" smtClean="0">
                <a:ea typeface="Calibri"/>
                <a:cs typeface="B Nazanin"/>
              </a:rPr>
              <a:t>.</a:t>
            </a:r>
          </a:p>
          <a:p>
            <a:pPr algn="just"/>
            <a:r>
              <a:rPr lang="fa-IR" sz="2000" dirty="0" smtClean="0">
                <a:cs typeface="B Nazanin"/>
              </a:rPr>
              <a:t>11. </a:t>
            </a:r>
            <a:r>
              <a:rPr lang="fa-IR" sz="2000" dirty="0">
                <a:ea typeface="Calibri"/>
                <a:cs typeface="B Nazanin"/>
              </a:rPr>
              <a:t>توصیف حوض کوثر، خبر دادن از وفات پیامبر اکرم(ص)، اقرارهای متعدد مردم در موضوعات توحید، رسالت، حقانیت بهشت و جهنم، قیامت و مرگ، مسئولیت در قبال کتاب و حجت خدا بر عهده پیامبر(ص) و مردم را می توان از مواد خاص خطبه کوتاه </a:t>
            </a:r>
            <a:r>
              <a:rPr lang="fa-IR" sz="2000" dirty="0" smtClean="0">
                <a:ea typeface="Calibri"/>
                <a:cs typeface="B Nazanin"/>
              </a:rPr>
              <a:t>برشمرد.</a:t>
            </a:r>
          </a:p>
          <a:p>
            <a:pPr algn="just"/>
            <a:endParaRPr lang="fa-IR" sz="2000" dirty="0" smtClean="0">
              <a:ea typeface="Calibri"/>
              <a:cs typeface="B Nazanin"/>
            </a:endParaRPr>
          </a:p>
          <a:p>
            <a:pPr algn="just">
              <a:lnSpc>
                <a:spcPct val="115000"/>
              </a:lnSpc>
            </a:pPr>
            <a:r>
              <a:rPr lang="fa-IR" sz="2000" dirty="0" smtClean="0">
                <a:cs typeface="B Nazanin"/>
              </a:rPr>
              <a:t>12. </a:t>
            </a:r>
            <a:r>
              <a:rPr lang="fa-IR" sz="2000" dirty="0">
                <a:ea typeface="Calibri"/>
                <a:cs typeface="B Nazanin"/>
              </a:rPr>
              <a:t>در خطبه کوتاه، دو مرتبه ثقلین معرفی می‌شوند: یکبار در ابتدای خطبه و مرتبه‌ی دوم پس از اعلام ولایت حضرت امیر(ع) و بیان جمله </a:t>
            </a:r>
            <a:r>
              <a:rPr lang="fa-IR" sz="2000" b="1" dirty="0">
                <a:ea typeface="Calibri"/>
                <a:cs typeface="Traditional Arabic"/>
              </a:rPr>
              <a:t>«من کنت مولاه...». </a:t>
            </a:r>
            <a:r>
              <a:rPr lang="fa-IR" sz="2000" dirty="0">
                <a:ea typeface="Calibri"/>
                <a:cs typeface="B Nazanin"/>
              </a:rPr>
              <a:t>آنچه در این خصوص قابل تأمل است، کارکرد و فایده مطرح کردن مجدد ثقلین پس از معرفی حضرت علی(ع) است. از آنجا که چنین ساختاری تنها در </a:t>
            </a:r>
            <a:r>
              <a:rPr lang="fa-IR" sz="2000" dirty="0" smtClean="0">
                <a:ea typeface="Calibri"/>
                <a:cs typeface="B Nazanin"/>
              </a:rPr>
              <a:t>خطبه </a:t>
            </a:r>
            <a:r>
              <a:rPr lang="fa-IR" sz="2000" dirty="0">
                <a:ea typeface="Calibri"/>
                <a:cs typeface="B Nazanin"/>
              </a:rPr>
              <a:t>اول بیان شده، لذا متن این بخش مورد تشکیک است.</a:t>
            </a:r>
            <a:endParaRPr lang="en-US" sz="1600" dirty="0">
              <a:ea typeface="Calibri"/>
              <a:cs typeface="B Mitra"/>
            </a:endParaRPr>
          </a:p>
          <a:p>
            <a:endParaRPr lang="fa-IR" sz="2000" dirty="0"/>
          </a:p>
        </p:txBody>
      </p:sp>
    </p:spTree>
    <p:extLst>
      <p:ext uri="{BB962C8B-B14F-4D97-AF65-F5344CB8AC3E}">
        <p14:creationId xmlns:p14="http://schemas.microsoft.com/office/powerpoint/2010/main" val="4066654191"/>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692696"/>
            <a:ext cx="7416824" cy="2569934"/>
          </a:xfrm>
          <a:prstGeom prst="rect">
            <a:avLst/>
          </a:prstGeom>
          <a:noFill/>
        </p:spPr>
        <p:txBody>
          <a:bodyPr wrap="square" rtlCol="1">
            <a:spAutoFit/>
          </a:bodyPr>
          <a:lstStyle/>
          <a:p>
            <a:pPr algn="just">
              <a:lnSpc>
                <a:spcPct val="115000"/>
              </a:lnSpc>
            </a:pPr>
            <a:r>
              <a:rPr lang="fa-IR" sz="2000" dirty="0" smtClean="0">
                <a:ea typeface="Calibri"/>
                <a:cs typeface="B Nazanin"/>
              </a:rPr>
              <a:t>13. تفسیر </a:t>
            </a:r>
            <a:r>
              <a:rPr lang="fa-IR" sz="2000" dirty="0">
                <a:ea typeface="Calibri"/>
                <a:cs typeface="B Nazanin"/>
              </a:rPr>
              <a:t>آیات سوره عصر، اقرارگیری از مردم در خصوص اولی‌ترین انسان در تصرف و تسلط بر مردم، و همچنین نوع پاسخ متفاوت مردم به این اقرار، از جمه موارد خاص ذکر شده در خطبه متوسط است که در دیگر خطبه ها وجود ندارد</a:t>
            </a:r>
            <a:r>
              <a:rPr lang="fa-IR" sz="2000" dirty="0" smtClean="0">
                <a:ea typeface="Calibri"/>
                <a:cs typeface="B Nazanin"/>
              </a:rPr>
              <a:t>.</a:t>
            </a:r>
          </a:p>
          <a:p>
            <a:pPr algn="just">
              <a:lnSpc>
                <a:spcPct val="115000"/>
              </a:lnSpc>
            </a:pPr>
            <a:r>
              <a:rPr lang="fa-IR" sz="2000" dirty="0" smtClean="0">
                <a:ea typeface="Calibri"/>
                <a:cs typeface="B Nazanin"/>
              </a:rPr>
              <a:t>14. تبیین </a:t>
            </a:r>
            <a:r>
              <a:rPr lang="fa-IR" sz="2000" dirty="0">
                <a:ea typeface="Calibri"/>
                <a:cs typeface="B Nazanin"/>
              </a:rPr>
              <a:t>ساختار هندسی خطبه‌ها و نیز لایه‌شناسی صورت گرفته در این تحقیق نشان می دهد، احتمالاً عبارات ابتدایی خطبه کوتاه که در مورد قرآن و حجت خداوند است، مربوط به سخنرانی حضرت در روز غدیر نباشد یا دست‌کم ممکن است متعلق به این متن گزارش شده نباشد، چون همخوانی و سازگاری کلی با دیگر خطبه‌ها </a:t>
            </a:r>
            <a:r>
              <a:rPr lang="fa-IR" sz="2000" dirty="0" smtClean="0">
                <a:ea typeface="Calibri"/>
                <a:cs typeface="B Nazanin"/>
              </a:rPr>
              <a:t>ندارد.</a:t>
            </a:r>
          </a:p>
        </p:txBody>
      </p:sp>
    </p:spTree>
    <p:extLst>
      <p:ext uri="{BB962C8B-B14F-4D97-AF65-F5344CB8AC3E}">
        <p14:creationId xmlns:p14="http://schemas.microsoft.com/office/powerpoint/2010/main" val="3540872451"/>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692696"/>
            <a:ext cx="7272808" cy="5401479"/>
          </a:xfrm>
          <a:prstGeom prst="rect">
            <a:avLst/>
          </a:prstGeom>
          <a:noFill/>
        </p:spPr>
        <p:txBody>
          <a:bodyPr wrap="square" rtlCol="1">
            <a:spAutoFit/>
          </a:bodyPr>
          <a:lstStyle/>
          <a:p>
            <a:pPr lvl="0" algn="just">
              <a:lnSpc>
                <a:spcPct val="115000"/>
              </a:lnSpc>
            </a:pPr>
            <a:r>
              <a:rPr lang="fa-IR" sz="2000" dirty="0">
                <a:solidFill>
                  <a:prstClr val="black"/>
                </a:solidFill>
                <a:ea typeface="Calibri"/>
                <a:cs typeface="B Nazanin"/>
              </a:rPr>
              <a:t>15. همچنین نوع شهادت دادن پیامبر اکرم(ص) و اقرار گرفتن از مردم نیز در هر سه خطبه، متفاوت از دیگری است</a:t>
            </a:r>
            <a:r>
              <a:rPr lang="fa-IR" sz="2000" dirty="0" smtClean="0">
                <a:solidFill>
                  <a:prstClr val="black"/>
                </a:solidFill>
                <a:ea typeface="Calibri"/>
                <a:cs typeface="B Nazanin"/>
              </a:rPr>
              <a:t>.</a:t>
            </a:r>
          </a:p>
          <a:p>
            <a:pPr algn="just">
              <a:lnSpc>
                <a:spcPct val="115000"/>
              </a:lnSpc>
            </a:pPr>
            <a:r>
              <a:rPr lang="fa-IR" sz="2000" dirty="0" smtClean="0">
                <a:ea typeface="Calibri"/>
                <a:cs typeface="B Nazanin"/>
              </a:rPr>
              <a:t>15-1</a:t>
            </a:r>
            <a:r>
              <a:rPr lang="fa-IR" sz="2000" dirty="0">
                <a:ea typeface="Calibri"/>
                <a:cs typeface="B Nazanin"/>
              </a:rPr>
              <a:t>. در خطبه کوتاه نوع شهادت‌ها و اقرارها بسیار پررنگ‌تر از دو خطبه دیگر است، به‌طوری‌که پیامبر(ص) تقریبا برای هر فرمایش خودشان از مردم اقرار می‌گیرد که این امر نشان می‌دهد، گویا مخاطبان پیامبر اکرم(ص) در این خطبه، مردمی بوده‌اند که سابقه تکذیب سخنان پیامبر را در گذشته داشته و احتمال تکذیب مجدد نیز از طرف ایشان وجود دارد.</a:t>
            </a:r>
            <a:endParaRPr lang="en-US" sz="1600" dirty="0">
              <a:ea typeface="Calibri"/>
              <a:cs typeface="B Mitra"/>
            </a:endParaRPr>
          </a:p>
          <a:p>
            <a:pPr algn="just">
              <a:lnSpc>
                <a:spcPct val="115000"/>
              </a:lnSpc>
            </a:pPr>
            <a:r>
              <a:rPr lang="fa-IR" sz="2000" dirty="0" smtClean="0">
                <a:ea typeface="Calibri"/>
                <a:cs typeface="B Nazanin"/>
              </a:rPr>
              <a:t>15-2</a:t>
            </a:r>
            <a:r>
              <a:rPr lang="fa-IR" sz="2000" dirty="0">
                <a:ea typeface="Calibri"/>
                <a:cs typeface="B Nazanin"/>
              </a:rPr>
              <a:t>. در خطبه متوسط اقرارها در دو موضع مطرح شده است: یک بار در هنگامه اعلان ولایت حضرت امیر(ع) با طرح پرسش در خصوص ولایت خدا و رسول(ص) به عنوان مقدمه‌ای برای بیان ولایت حضرت امیر(ع) و سپس در قسمت پایانی و انتهایی خطبه نیز مجدداً بر این مسائل تأکید شده است. اگرچه بخش دوم در خطبه طولانی نیز تکرار شده است، اما تامل در سیر معرفی حضرت علی(ع) توسط پیامبر اکرم(ص)، وجود چنین اقراری در این بخش از فرمایشات پیامبر را ثابت نمی‌کند یا حداقل مورد تشکیک قرار می‌دهد؛ زیرا حضرت (ص) قبل از این اقرارگیری، فرمایشی دارند که یا باید آن قسمت را الحاقی بدانیم یا این اقرارها را به عنوان تکه‌ای جدا از متن خطبه در نظر بگیریم.</a:t>
            </a:r>
            <a:endParaRPr lang="en-US" sz="1600" dirty="0">
              <a:ea typeface="Calibri"/>
              <a:cs typeface="B Mitra"/>
            </a:endParaRPr>
          </a:p>
          <a:p>
            <a:pPr lvl="0" algn="just">
              <a:lnSpc>
                <a:spcPct val="115000"/>
              </a:lnSpc>
            </a:pPr>
            <a:endParaRPr lang="en-US" sz="2000" dirty="0">
              <a:solidFill>
                <a:prstClr val="black"/>
              </a:solidFill>
              <a:ea typeface="Calibri"/>
              <a:cs typeface="B Mitra"/>
            </a:endParaRPr>
          </a:p>
        </p:txBody>
      </p:sp>
    </p:spTree>
    <p:extLst>
      <p:ext uri="{BB962C8B-B14F-4D97-AF65-F5344CB8AC3E}">
        <p14:creationId xmlns:p14="http://schemas.microsoft.com/office/powerpoint/2010/main" val="1275651287"/>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620688"/>
            <a:ext cx="7272808" cy="3277820"/>
          </a:xfrm>
          <a:prstGeom prst="rect">
            <a:avLst/>
          </a:prstGeom>
          <a:noFill/>
        </p:spPr>
        <p:txBody>
          <a:bodyPr wrap="square" rtlCol="1">
            <a:spAutoFit/>
          </a:bodyPr>
          <a:lstStyle/>
          <a:p>
            <a:pPr algn="just">
              <a:lnSpc>
                <a:spcPct val="115000"/>
              </a:lnSpc>
            </a:pPr>
            <a:r>
              <a:rPr lang="fa-IR" sz="2000" dirty="0" smtClean="0">
                <a:ea typeface="Calibri"/>
                <a:cs typeface="B Nazanin"/>
              </a:rPr>
              <a:t>16. معرفی </a:t>
            </a:r>
            <a:r>
              <a:rPr lang="fa-IR" sz="2000" dirty="0">
                <a:ea typeface="Calibri"/>
                <a:cs typeface="B Nazanin"/>
              </a:rPr>
              <a:t>ثقلین نیز در هر کدام از سه خطبه متفاوت از دیگری است. درخطبه اول موضوع ثقلین به گونه‌ای عام یعنی قرآن و عترت در کنار هم معرفی شده و بر مسئله مسئولیت عمومی مردم نسبت به ثقلین تاکید شده است، اما در خطبه دوم و سوم ثقلین ابتدا به شیوه عام معرفی شده‌ و سپس در ادامه و به طور تفصیلی، ثقل اصغر یعنی امام علی(ع) معرفی شده است.</a:t>
            </a:r>
            <a:endParaRPr lang="en-US" sz="2000" dirty="0">
              <a:ea typeface="Calibri"/>
              <a:cs typeface="B Mitra"/>
            </a:endParaRPr>
          </a:p>
          <a:p>
            <a:pPr algn="just">
              <a:lnSpc>
                <a:spcPct val="115000"/>
              </a:lnSpc>
            </a:pPr>
            <a:r>
              <a:rPr lang="fa-IR" sz="2000" dirty="0" smtClean="0">
                <a:ea typeface="Calibri"/>
                <a:cs typeface="B Nazanin"/>
              </a:rPr>
              <a:t>17. </a:t>
            </a:r>
            <a:r>
              <a:rPr lang="fa-IR" sz="2000" dirty="0">
                <a:ea typeface="Calibri"/>
                <a:cs typeface="B Nazanin"/>
              </a:rPr>
              <a:t>تحلیل محتوا و لایه‌شناسی خطبه‌های موجود از واقعه غدیر خم نشان می‌دهد که حضرت امیر(ع) محوری‌ترین و کلیدی‌ترین موضوع مطرح شده در این سخنرانی‌هاست و پیامبر اکرم (ص) به روش‌های مختلف سعی در تبیین جایگاه ایشان به عنوان وصی و خلیفه خود داشته‌اند.</a:t>
            </a:r>
            <a:endParaRPr lang="en-US" sz="2000" dirty="0">
              <a:ea typeface="Calibri"/>
              <a:cs typeface="B Mitra"/>
            </a:endParaRPr>
          </a:p>
        </p:txBody>
      </p:sp>
    </p:spTree>
    <p:extLst>
      <p:ext uri="{BB962C8B-B14F-4D97-AF65-F5344CB8AC3E}">
        <p14:creationId xmlns:p14="http://schemas.microsoft.com/office/powerpoint/2010/main" val="1336623839"/>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980728"/>
            <a:ext cx="7560840" cy="4339650"/>
          </a:xfrm>
          <a:prstGeom prst="rect">
            <a:avLst/>
          </a:prstGeom>
          <a:noFill/>
        </p:spPr>
        <p:txBody>
          <a:bodyPr wrap="square" rtlCol="1">
            <a:spAutoFit/>
          </a:bodyPr>
          <a:lstStyle/>
          <a:p>
            <a:pPr algn="just">
              <a:lnSpc>
                <a:spcPct val="115000"/>
              </a:lnSpc>
            </a:pPr>
            <a:r>
              <a:rPr lang="fa-IR" sz="2000" dirty="0" smtClean="0">
                <a:ea typeface="Calibri"/>
                <a:cs typeface="B Nazanin"/>
              </a:rPr>
              <a:t>18. شیوه </a:t>
            </a:r>
            <a:r>
              <a:rPr lang="fa-IR" sz="2000" dirty="0">
                <a:ea typeface="Calibri"/>
                <a:cs typeface="B Nazanin"/>
              </a:rPr>
              <a:t>معرفی امام علی(ع) در این سه خطبه نشان می‌دهد که این متون، یک فرایند کلی در تبیین مقام ولایت امام علی(ع) را به دنبال دارند. حضرت(ع) در خطبه کوتاه خیلی کلی و عام معرفی شده و جایگاه ایشان در کنار قرآن کریم بیان شده است، اما در خطبه دوم و سوم به تفصیل در خصوص مشروعیت ولایت ایشان هم بحث شده است، و در عین حال در خطبه طولانی در کنار مشروعیت، به مساله مقبولیت هم پرداخته شده است. این فرایند را می توان بدین صورت طبقه بندی نمود:</a:t>
            </a:r>
            <a:endParaRPr lang="en-US" sz="2000" dirty="0">
              <a:ea typeface="Calibri"/>
              <a:cs typeface="B Mitra"/>
            </a:endParaRPr>
          </a:p>
          <a:p>
            <a:pPr marL="342900" lvl="0" indent="-342900" algn="just">
              <a:lnSpc>
                <a:spcPct val="115000"/>
              </a:lnSpc>
              <a:buFont typeface="Symbol"/>
              <a:buChar char=""/>
            </a:pPr>
            <a:r>
              <a:rPr lang="fa-IR" sz="2000" dirty="0">
                <a:ea typeface="Calibri"/>
                <a:cs typeface="B Nazanin"/>
              </a:rPr>
              <a:t>خطبه اول: معرفی کلی و تبیین جایگاه</a:t>
            </a:r>
            <a:endParaRPr lang="en-US" sz="2000" dirty="0">
              <a:ea typeface="Calibri"/>
              <a:cs typeface="B Mitra"/>
            </a:endParaRPr>
          </a:p>
          <a:p>
            <a:pPr marL="342900" lvl="0" indent="-342900" algn="just">
              <a:lnSpc>
                <a:spcPct val="115000"/>
              </a:lnSpc>
              <a:buFont typeface="Symbol"/>
              <a:buChar char=""/>
            </a:pPr>
            <a:r>
              <a:rPr lang="fa-IR" sz="2000" dirty="0">
                <a:ea typeface="Calibri"/>
                <a:cs typeface="B Nazanin"/>
              </a:rPr>
              <a:t>خطبه دوم: معرفی تفصیلی با تأکید بر مشروعیت</a:t>
            </a:r>
            <a:endParaRPr lang="en-US" sz="2000" dirty="0">
              <a:ea typeface="Calibri"/>
              <a:cs typeface="B Mitra"/>
            </a:endParaRPr>
          </a:p>
          <a:p>
            <a:pPr marL="342900" lvl="0" indent="-342900" algn="just">
              <a:lnSpc>
                <a:spcPct val="115000"/>
              </a:lnSpc>
              <a:buFont typeface="Symbol"/>
              <a:buChar char=""/>
            </a:pPr>
            <a:r>
              <a:rPr lang="fa-IR" sz="2000" dirty="0">
                <a:ea typeface="Calibri"/>
                <a:cs typeface="B Nazanin"/>
              </a:rPr>
              <a:t>خطبه سوم: معرفی تفصیلی با تأکید بر مشروعیت و مقبولیت</a:t>
            </a:r>
            <a:endParaRPr lang="en-US" sz="2000" dirty="0">
              <a:ea typeface="Calibri"/>
              <a:cs typeface="B Mitra"/>
            </a:endParaRPr>
          </a:p>
          <a:p>
            <a:pPr algn="just">
              <a:lnSpc>
                <a:spcPct val="115000"/>
              </a:lnSpc>
            </a:pPr>
            <a:r>
              <a:rPr lang="fa-IR" sz="2000" dirty="0" smtClean="0">
                <a:ea typeface="Calibri"/>
                <a:cs typeface="B Nazanin"/>
              </a:rPr>
              <a:t>19. نهایتاً </a:t>
            </a:r>
            <a:r>
              <a:rPr lang="fa-IR" sz="2000" dirty="0">
                <a:ea typeface="Calibri"/>
                <a:cs typeface="B Nazanin"/>
              </a:rPr>
              <a:t>تحلیل محتوای این سه خطبه نشان می‌دهد که مسئله مشروعیت و مقبولیت ولایت حضرت علی(ع) یکی از مهمترین دغدغه‌های پیامبر اکرم (ص) بوده و ایشان تلاش بسیار داشته‌اند تا این مسئله را به گونه‌های مختلفی در خطبه‌های خود بیان کنند.</a:t>
            </a:r>
            <a:endParaRPr lang="en-US" sz="2000" dirty="0">
              <a:ea typeface="Calibri"/>
              <a:cs typeface="B Mitra"/>
            </a:endParaRPr>
          </a:p>
        </p:txBody>
      </p:sp>
    </p:spTree>
    <p:extLst>
      <p:ext uri="{BB962C8B-B14F-4D97-AF65-F5344CB8AC3E}">
        <p14:creationId xmlns:p14="http://schemas.microsoft.com/office/powerpoint/2010/main" val="4031739040"/>
      </p:ext>
    </p:extLst>
  </p:cSld>
  <p:clrMapOvr>
    <a:masterClrMapping/>
  </p:clrMapOvr>
  <p:transition spd="slow">
    <p:randomBar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_2017-02-05_00-14-44"/>
          <p:cNvPicPr>
            <a:picLocks noGrp="1" noChangeAspect="1"/>
          </p:cNvPicPr>
          <p:nvPr isPhoto="1"/>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1708029"/>
            <a:ext cx="9144000" cy="5129213"/>
          </a:xfrm>
          <a:prstGeom prst="rect">
            <a:avLst/>
          </a:prstGeom>
          <a:noFill/>
          <a:ln>
            <a:noFill/>
          </a:ln>
        </p:spPr>
      </p:pic>
      <p:sp>
        <p:nvSpPr>
          <p:cNvPr id="3" name="TextBox 2"/>
          <p:cNvSpPr txBox="1"/>
          <p:nvPr/>
        </p:nvSpPr>
        <p:spPr>
          <a:xfrm>
            <a:off x="179512" y="800088"/>
            <a:ext cx="8424936" cy="1815882"/>
          </a:xfrm>
          <a:prstGeom prst="rect">
            <a:avLst/>
          </a:prstGeom>
          <a:noFill/>
        </p:spPr>
        <p:txBody>
          <a:bodyPr wrap="square" rtlCol="1">
            <a:spAutoFit/>
          </a:bodyPr>
          <a:lstStyle/>
          <a:p>
            <a:r>
              <a:rPr lang="fa-IR" sz="2800" b="1" dirty="0" smtClean="0">
                <a:solidFill>
                  <a:prstClr val="black"/>
                </a:solidFill>
                <a:cs typeface="B Nazanin" pitchFamily="2" charset="-78"/>
              </a:rPr>
              <a:t>تقدیم به:</a:t>
            </a:r>
          </a:p>
          <a:p>
            <a:r>
              <a:rPr lang="fa-IR" sz="2800" b="1" dirty="0" smtClean="0">
                <a:solidFill>
                  <a:prstClr val="black"/>
                </a:solidFill>
                <a:cs typeface="B Nazanin" pitchFamily="2" charset="-78"/>
              </a:rPr>
              <a:t> </a:t>
            </a:r>
            <a:r>
              <a:rPr lang="fa-IR" sz="2800" dirty="0" smtClean="0">
                <a:solidFill>
                  <a:prstClr val="black"/>
                </a:solidFill>
                <a:cs typeface="B Nazanin" pitchFamily="2" charset="-78"/>
              </a:rPr>
              <a:t>اول شهید مدافع حریم ولایت؛ حضرت زهرا(سلام الله علیها) که مادر همه شهدا بالاخص شهدای مدافع حرم و شهدای گمنامند به برکت صلواتی بر محمد و آل محمد...</a:t>
            </a:r>
          </a:p>
        </p:txBody>
      </p:sp>
      <p:sp>
        <p:nvSpPr>
          <p:cNvPr id="4" name="TextBox 3"/>
          <p:cNvSpPr txBox="1"/>
          <p:nvPr/>
        </p:nvSpPr>
        <p:spPr>
          <a:xfrm>
            <a:off x="150349" y="332656"/>
            <a:ext cx="8712968" cy="461665"/>
          </a:xfrm>
          <a:prstGeom prst="rect">
            <a:avLst/>
          </a:prstGeom>
          <a:noFill/>
        </p:spPr>
        <p:txBody>
          <a:bodyPr wrap="square" rtlCol="1">
            <a:spAutoFit/>
          </a:bodyPr>
          <a:lstStyle/>
          <a:p>
            <a:r>
              <a:rPr lang="fa-IR" sz="2400" dirty="0" smtClean="0">
                <a:solidFill>
                  <a:prstClr val="black"/>
                </a:solidFill>
                <a:cs typeface="B Nazanin" pitchFamily="2" charset="-78"/>
              </a:rPr>
              <a:t>این اثر ناچیز به نیابت از اساتیدم، پدر ومادرم و همه بزرگوارانی که خالصانه یاریم کردند...</a:t>
            </a:r>
          </a:p>
        </p:txBody>
      </p:sp>
    </p:spTree>
    <p:extLst>
      <p:ext uri="{BB962C8B-B14F-4D97-AF65-F5344CB8AC3E}">
        <p14:creationId xmlns:p14="http://schemas.microsoft.com/office/powerpoint/2010/main" val="31203152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9632" y="692696"/>
            <a:ext cx="6624736" cy="369332"/>
          </a:xfrm>
          <a:prstGeom prst="rect">
            <a:avLst/>
          </a:prstGeom>
          <a:noFill/>
        </p:spPr>
        <p:txBody>
          <a:bodyPr wrap="square" rtlCol="1">
            <a:spAutoFit/>
          </a:bodyPr>
          <a:lstStyle/>
          <a:p>
            <a:endParaRPr lang="fa-IR" dirty="0"/>
          </a:p>
        </p:txBody>
      </p:sp>
      <p:sp>
        <p:nvSpPr>
          <p:cNvPr id="5" name="TextBox 4"/>
          <p:cNvSpPr txBox="1"/>
          <p:nvPr/>
        </p:nvSpPr>
        <p:spPr>
          <a:xfrm>
            <a:off x="5580113" y="941922"/>
            <a:ext cx="2660132"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1">
            <a:spAutoFit/>
          </a:bodyPr>
          <a:lstStyle/>
          <a:p>
            <a:r>
              <a:rPr lang="fa-IR" sz="2800" dirty="0" smtClean="0">
                <a:cs typeface="B Nazanin" pitchFamily="2" charset="-78"/>
              </a:rPr>
              <a:t>پرسش‌های پژوهش</a:t>
            </a:r>
            <a:endParaRPr lang="fa-IR" sz="2800" dirty="0">
              <a:cs typeface="B Nazanin" pitchFamily="2" charset="-78"/>
            </a:endParaRPr>
          </a:p>
        </p:txBody>
      </p:sp>
      <p:sp>
        <p:nvSpPr>
          <p:cNvPr id="7" name="TextBox 6"/>
          <p:cNvSpPr txBox="1"/>
          <p:nvPr/>
        </p:nvSpPr>
        <p:spPr>
          <a:xfrm>
            <a:off x="1746535" y="1879957"/>
            <a:ext cx="5163644" cy="1040285"/>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nSpc>
                <a:spcPct val="110000"/>
              </a:lnSpc>
            </a:pPr>
            <a:r>
              <a:rPr lang="fa-IR" sz="2800" dirty="0" smtClean="0">
                <a:ea typeface="Calibri"/>
                <a:cs typeface="B Nazanin"/>
              </a:rPr>
              <a:t>1. خطبه </a:t>
            </a:r>
            <a:r>
              <a:rPr lang="fa-IR" sz="2800" dirty="0">
                <a:ea typeface="Calibri"/>
                <a:cs typeface="B Nazanin"/>
              </a:rPr>
              <a:t>غدیر شامل چه موضوعات اصلی، موضوعات فرعی و نقطه تمرکزهایی است؟</a:t>
            </a:r>
            <a:endParaRPr lang="fa-IR" sz="2800" dirty="0"/>
          </a:p>
        </p:txBody>
      </p:sp>
      <p:sp>
        <p:nvSpPr>
          <p:cNvPr id="8" name="TextBox 7"/>
          <p:cNvSpPr txBox="1"/>
          <p:nvPr/>
        </p:nvSpPr>
        <p:spPr>
          <a:xfrm>
            <a:off x="1763687" y="3371424"/>
            <a:ext cx="5180413"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fa-IR" sz="2800" dirty="0" smtClean="0">
                <a:ea typeface="Calibri"/>
                <a:cs typeface="B Nazanin"/>
              </a:rPr>
              <a:t>2. دستآورد </a:t>
            </a:r>
            <a:r>
              <a:rPr lang="fa-IR" sz="2800" dirty="0">
                <a:ea typeface="Calibri"/>
                <a:cs typeface="B Nazanin"/>
              </a:rPr>
              <a:t>تحلیل محتوای </a:t>
            </a:r>
            <a:r>
              <a:rPr lang="fa-IR" sz="2800" dirty="0" smtClean="0">
                <a:ea typeface="Calibri"/>
                <a:cs typeface="B Nazanin"/>
              </a:rPr>
              <a:t>کمی </a:t>
            </a:r>
            <a:r>
              <a:rPr lang="fa-IR" sz="2800" dirty="0">
                <a:ea typeface="Calibri"/>
                <a:cs typeface="B Nazanin"/>
              </a:rPr>
              <a:t>خطبه غدیر چیست؟</a:t>
            </a:r>
            <a:endParaRPr lang="fa-IR" sz="2800" dirty="0"/>
          </a:p>
        </p:txBody>
      </p:sp>
      <p:sp>
        <p:nvSpPr>
          <p:cNvPr id="9" name="TextBox 8"/>
          <p:cNvSpPr txBox="1"/>
          <p:nvPr/>
        </p:nvSpPr>
        <p:spPr>
          <a:xfrm>
            <a:off x="1746535" y="4581128"/>
            <a:ext cx="5163644"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fa-IR" sz="2800" dirty="0" smtClean="0">
                <a:ea typeface="Calibri"/>
                <a:cs typeface="B Nazanin"/>
              </a:rPr>
              <a:t>3. دستآورد تحلیل محتوای کیفی (توصیفی) </a:t>
            </a:r>
            <a:r>
              <a:rPr lang="fa-IR" sz="2800" dirty="0">
                <a:ea typeface="Calibri"/>
                <a:cs typeface="B Nazanin"/>
              </a:rPr>
              <a:t>خطبه غدیر </a:t>
            </a:r>
            <a:r>
              <a:rPr lang="fa-IR" sz="2800" dirty="0" smtClean="0">
                <a:ea typeface="Calibri"/>
                <a:cs typeface="B Nazanin"/>
              </a:rPr>
              <a:t>چیست؟</a:t>
            </a:r>
            <a:endParaRPr lang="fa-IR" sz="2800" dirty="0"/>
          </a:p>
        </p:txBody>
      </p:sp>
    </p:spTree>
    <p:extLst>
      <p:ext uri="{BB962C8B-B14F-4D97-AF65-F5344CB8AC3E}">
        <p14:creationId xmlns:p14="http://schemas.microsoft.com/office/powerpoint/2010/main" val="458406117"/>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16216" y="764704"/>
            <a:ext cx="1800200" cy="523220"/>
          </a:xfrm>
          <a:prstGeom prst="rect">
            <a:avLst/>
          </a:prstGeom>
          <a:noFill/>
        </p:spPr>
        <p:txBody>
          <a:bodyPr wrap="square" rtlCol="1">
            <a:spAutoFit/>
          </a:bodyPr>
          <a:lstStyle/>
          <a:p>
            <a:r>
              <a:rPr lang="fa-I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روش تحقیق</a:t>
            </a:r>
            <a:endParaRPr lang="fa-I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TextBox 4"/>
          <p:cNvSpPr txBox="1"/>
          <p:nvPr/>
        </p:nvSpPr>
        <p:spPr>
          <a:xfrm>
            <a:off x="1115616" y="1556792"/>
            <a:ext cx="5832648" cy="4284250"/>
          </a:xfrm>
          <a:prstGeom prst="rect">
            <a:avLst/>
          </a:prstGeom>
          <a:noFill/>
        </p:spPr>
        <p:txBody>
          <a:bodyPr wrap="square" rtlCol="1">
            <a:spAutoFit/>
          </a:bodyPr>
          <a:lstStyle/>
          <a:p>
            <a:pPr algn="just">
              <a:lnSpc>
                <a:spcPct val="115000"/>
              </a:lnSpc>
            </a:pPr>
            <a:r>
              <a:rPr lang="fa-IR" sz="2400" dirty="0">
                <a:ea typeface="Calibri"/>
                <a:cs typeface="B Nazanin"/>
              </a:rPr>
              <a:t>یکی از روش ها‌ی مناسب جهت تبیین دیدگاه‌ها و اندیشه‌ها، استفاده از روش تحلیل محتوا است</a:t>
            </a:r>
            <a:r>
              <a:rPr lang="fa-IR" sz="2400" dirty="0" smtClean="0">
                <a:ea typeface="Calibri"/>
                <a:cs typeface="B Nazanin"/>
              </a:rPr>
              <a:t>.</a:t>
            </a:r>
            <a:r>
              <a:rPr lang="fa-IR" sz="2400" dirty="0">
                <a:ea typeface="Calibri"/>
                <a:cs typeface="B Nazanin"/>
              </a:rPr>
              <a:t> هدف این روش گویاسازی متن و استخراج کامل مفاهیم و پیام‌‏های پنهان در آن است، که با سایر روش‏ها به دست نمی‏</a:t>
            </a:r>
            <a:r>
              <a:rPr lang="fa-IR" sz="2400" dirty="0" smtClean="0">
                <a:ea typeface="Calibri"/>
                <a:cs typeface="B Nazanin"/>
              </a:rPr>
              <a:t>آید.</a:t>
            </a:r>
            <a:r>
              <a:rPr lang="fa-IR" sz="2400" dirty="0" smtClean="0">
                <a:ea typeface="Calibri"/>
                <a:cs typeface="B Mitra"/>
              </a:rPr>
              <a:t> </a:t>
            </a:r>
            <a:r>
              <a:rPr lang="fa-IR" sz="2400" dirty="0">
                <a:ea typeface="Calibri"/>
                <a:cs typeface="B Nazanin"/>
              </a:rPr>
              <a:t>تحلیل محتوا مجموعه‌ای از فنون تحلیل ارتباطات است و یک وسیله نیست بلکه گستره‏ای از ابزارهاست که در حوزه‏های وسیعی قابل انطباق </a:t>
            </a:r>
            <a:r>
              <a:rPr lang="fa-IR" sz="2400" dirty="0" smtClean="0">
                <a:ea typeface="Calibri"/>
                <a:cs typeface="B Nazanin"/>
              </a:rPr>
              <a:t>است این </a:t>
            </a:r>
            <a:r>
              <a:rPr lang="fa-IR" sz="2400" dirty="0">
                <a:ea typeface="Calibri"/>
                <a:cs typeface="B Nazanin"/>
              </a:rPr>
              <a:t>پژوهش بر اساس فن تحلیل محتوای مضمونی بر  مبنای واحد جملات و به صورت کمی و  با بهره گیری از منابع کتابخانه‌ای نگاشته شده است.</a:t>
            </a:r>
            <a:endParaRPr lang="en-US" sz="2400" dirty="0">
              <a:ea typeface="Calibri"/>
              <a:cs typeface="B Mitra"/>
            </a:endParaRPr>
          </a:p>
          <a:p>
            <a:endParaRPr lang="fa-IR" sz="2400" dirty="0"/>
          </a:p>
        </p:txBody>
      </p:sp>
    </p:spTree>
    <p:extLst>
      <p:ext uri="{BB962C8B-B14F-4D97-AF65-F5344CB8AC3E}">
        <p14:creationId xmlns:p14="http://schemas.microsoft.com/office/powerpoint/2010/main" val="3695152436"/>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39952" y="790136"/>
            <a:ext cx="3528392" cy="461665"/>
          </a:xfrm>
          <a:prstGeom prst="rect">
            <a:avLst/>
          </a:prstGeom>
          <a:noFill/>
          <a:ln cmpd="thickThin">
            <a:solidFill>
              <a:schemeClr val="tx1"/>
            </a:solidFill>
          </a:ln>
          <a:effectLst>
            <a:softEdge rad="635000"/>
          </a:effectLst>
        </p:spPr>
        <p:txBody>
          <a:bodyPr wrap="square" rtlCol="1">
            <a:spAutoFit/>
          </a:bodyPr>
          <a:lstStyle/>
          <a:p>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rPr>
              <a:t>معرفی روش تحلیل محتوا</a:t>
            </a:r>
            <a:endPar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itchFamily="2" charset="-78"/>
            </a:endParaRPr>
          </a:p>
        </p:txBody>
      </p:sp>
      <p:sp>
        <p:nvSpPr>
          <p:cNvPr id="5" name="TextBox 4"/>
          <p:cNvSpPr txBox="1"/>
          <p:nvPr/>
        </p:nvSpPr>
        <p:spPr>
          <a:xfrm>
            <a:off x="1382069" y="1628800"/>
            <a:ext cx="5760640" cy="3785652"/>
          </a:xfrm>
          <a:prstGeom prst="rect">
            <a:avLst/>
          </a:prstGeom>
          <a:noFill/>
        </p:spPr>
        <p:txBody>
          <a:bodyPr wrap="square" rtlCol="1">
            <a:spAutoFit/>
          </a:bodyPr>
          <a:lstStyle/>
          <a:p>
            <a:pPr algn="just"/>
            <a:r>
              <a:rPr lang="fa-IR" sz="2400" dirty="0">
                <a:ea typeface="Calibri"/>
                <a:cs typeface="B Nazanin"/>
              </a:rPr>
              <a:t>«تحلیل محتوا در حقیقت فن پژوهش عینی، اصولی و کمی به منظور تفسیر و تحلیل محتوا است و تفکر بنیادی تحلیل محتوا عبارت است از قرار دادن اجزای یک متن (کلمات، جملات، پاراگرافها و مانند آن برحسب واحدهایی که انتخاب می شوند) در مقولاتی که از پیش تعیین شده اند» </a:t>
            </a:r>
            <a:endParaRPr lang="fa-IR" sz="2400" dirty="0" smtClean="0">
              <a:ea typeface="Calibri"/>
              <a:cs typeface="B Nazanin"/>
            </a:endParaRPr>
          </a:p>
          <a:p>
            <a:pPr algn="just"/>
            <a:r>
              <a:rPr lang="fa-IR" sz="2400" dirty="0">
                <a:ea typeface="Calibri"/>
                <a:cs typeface="B Nazanin"/>
              </a:rPr>
              <a:t>تحلیل محتوا به دو روش تحلیل محتوای مبتنی بر کمیت و تحلیل محتوای مبتنی بر کیفیت(پنهان) تقسیم </a:t>
            </a:r>
            <a:r>
              <a:rPr lang="fa-IR" sz="2400" dirty="0" smtClean="0">
                <a:ea typeface="Calibri"/>
                <a:cs typeface="B Nazanin"/>
              </a:rPr>
              <a:t>می‌شود</a:t>
            </a:r>
            <a:r>
              <a:rPr lang="fa-IR" sz="2400" dirty="0">
                <a:ea typeface="Calibri"/>
                <a:cs typeface="B Nazanin"/>
              </a:rPr>
              <a:t>. در تحلیل محتوای کمی پژوهشگر به مقوله هایی که فقط به نمادها و </a:t>
            </a:r>
            <a:r>
              <a:rPr lang="fa-IR" sz="2400" dirty="0" smtClean="0">
                <a:ea typeface="Calibri"/>
                <a:cs typeface="B Nazanin"/>
              </a:rPr>
              <a:t>ترکیب‌های </a:t>
            </a:r>
            <a:r>
              <a:rPr lang="fa-IR" sz="2400" dirty="0">
                <a:ea typeface="Calibri"/>
                <a:cs typeface="B Nazanin"/>
              </a:rPr>
              <a:t>نمادی اشاره دارد توجه کرده و </a:t>
            </a:r>
            <a:r>
              <a:rPr lang="fa-IR" sz="2400" dirty="0" smtClean="0">
                <a:ea typeface="Calibri"/>
                <a:cs typeface="B Nazanin"/>
              </a:rPr>
              <a:t>آن‌ها </a:t>
            </a:r>
            <a:r>
              <a:rPr lang="fa-IR" sz="2400" dirty="0">
                <a:ea typeface="Calibri"/>
                <a:cs typeface="B Nazanin"/>
              </a:rPr>
              <a:t>را انتخاب </a:t>
            </a:r>
            <a:r>
              <a:rPr lang="fa-IR" sz="2400" dirty="0" smtClean="0">
                <a:ea typeface="Calibri"/>
                <a:cs typeface="B Nazanin"/>
              </a:rPr>
              <a:t>می‌کند.</a:t>
            </a:r>
            <a:endParaRPr lang="fa-IR" sz="2400" dirty="0"/>
          </a:p>
        </p:txBody>
      </p:sp>
    </p:spTree>
    <p:extLst>
      <p:ext uri="{BB962C8B-B14F-4D97-AF65-F5344CB8AC3E}">
        <p14:creationId xmlns:p14="http://schemas.microsoft.com/office/powerpoint/2010/main" val="3485243785"/>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360624" y="2087560"/>
            <a:ext cx="1872208" cy="136815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b="1" dirty="0" smtClean="0">
                <a:solidFill>
                  <a:schemeClr val="tx1"/>
                </a:solidFill>
                <a:cs typeface="B Nazanin" pitchFamily="2" charset="-78"/>
              </a:rPr>
              <a:t>فنون تحلیل محتوا</a:t>
            </a:r>
            <a:endParaRPr lang="fa-IR" b="1" dirty="0">
              <a:solidFill>
                <a:schemeClr val="tx1"/>
              </a:solidFill>
              <a:cs typeface="B Nazanin" pitchFamily="2" charset="-78"/>
            </a:endParaRPr>
          </a:p>
        </p:txBody>
      </p:sp>
      <p:sp>
        <p:nvSpPr>
          <p:cNvPr id="3" name="Right Bracket 2"/>
          <p:cNvSpPr/>
          <p:nvPr/>
        </p:nvSpPr>
        <p:spPr>
          <a:xfrm>
            <a:off x="6084168" y="620688"/>
            <a:ext cx="288032" cy="5040560"/>
          </a:xfrm>
          <a:prstGeom prst="rightBracket">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4" name="TextBox 3"/>
          <p:cNvSpPr txBox="1"/>
          <p:nvPr/>
        </p:nvSpPr>
        <p:spPr>
          <a:xfrm>
            <a:off x="3575258" y="404664"/>
            <a:ext cx="2508910" cy="400110"/>
          </a:xfrm>
          <a:prstGeom prst="rect">
            <a:avLst/>
          </a:prstGeom>
          <a:noFill/>
        </p:spPr>
        <p:txBody>
          <a:bodyPr wrap="square" rtlCol="1">
            <a:spAutoFit/>
          </a:bodyPr>
          <a:lstStyle/>
          <a:p>
            <a:r>
              <a:rPr lang="fa-IR" sz="2000" dirty="0" smtClean="0">
                <a:cs typeface="B Nazanin" pitchFamily="2" charset="-78"/>
              </a:rPr>
              <a:t>تحلیل مقوله ای</a:t>
            </a:r>
            <a:endParaRPr lang="fa-IR" sz="2000" dirty="0">
              <a:cs typeface="B Nazanin" pitchFamily="2" charset="-78"/>
            </a:endParaRPr>
          </a:p>
        </p:txBody>
      </p:sp>
      <p:sp>
        <p:nvSpPr>
          <p:cNvPr id="5" name="TextBox 4"/>
          <p:cNvSpPr txBox="1"/>
          <p:nvPr/>
        </p:nvSpPr>
        <p:spPr>
          <a:xfrm>
            <a:off x="4067944" y="1002019"/>
            <a:ext cx="1872208" cy="400110"/>
          </a:xfrm>
          <a:prstGeom prst="rect">
            <a:avLst/>
          </a:prstGeom>
          <a:noFill/>
        </p:spPr>
        <p:txBody>
          <a:bodyPr wrap="square" rtlCol="1">
            <a:spAutoFit/>
          </a:bodyPr>
          <a:lstStyle/>
          <a:p>
            <a:r>
              <a:rPr lang="fa-IR" sz="2000" dirty="0" smtClean="0">
                <a:cs typeface="B Nazanin" pitchFamily="2" charset="-78"/>
              </a:rPr>
              <a:t>تحلیل مضمونی</a:t>
            </a:r>
            <a:endParaRPr lang="fa-IR" sz="2000" dirty="0">
              <a:cs typeface="B Nazanin" pitchFamily="2" charset="-78"/>
            </a:endParaRPr>
          </a:p>
        </p:txBody>
      </p:sp>
      <p:sp>
        <p:nvSpPr>
          <p:cNvPr id="6" name="TextBox 5"/>
          <p:cNvSpPr txBox="1"/>
          <p:nvPr/>
        </p:nvSpPr>
        <p:spPr>
          <a:xfrm>
            <a:off x="3005738" y="1704033"/>
            <a:ext cx="2956118" cy="400110"/>
          </a:xfrm>
          <a:prstGeom prst="rect">
            <a:avLst/>
          </a:prstGeom>
          <a:noFill/>
        </p:spPr>
        <p:txBody>
          <a:bodyPr wrap="square" rtlCol="1">
            <a:spAutoFit/>
          </a:bodyPr>
          <a:lstStyle/>
          <a:p>
            <a:r>
              <a:rPr lang="fa-IR" sz="2000" dirty="0" smtClean="0">
                <a:cs typeface="B Nazanin" pitchFamily="2" charset="-78"/>
              </a:rPr>
              <a:t>تحلیل بیان</a:t>
            </a:r>
            <a:endParaRPr lang="fa-IR" sz="2000" dirty="0">
              <a:cs typeface="B Nazanin" pitchFamily="2" charset="-78"/>
            </a:endParaRPr>
          </a:p>
        </p:txBody>
      </p:sp>
      <p:sp>
        <p:nvSpPr>
          <p:cNvPr id="7" name="TextBox 6"/>
          <p:cNvSpPr txBox="1"/>
          <p:nvPr/>
        </p:nvSpPr>
        <p:spPr>
          <a:xfrm>
            <a:off x="3772332" y="2402304"/>
            <a:ext cx="2167820" cy="400110"/>
          </a:xfrm>
          <a:prstGeom prst="rect">
            <a:avLst/>
          </a:prstGeom>
          <a:noFill/>
        </p:spPr>
        <p:txBody>
          <a:bodyPr wrap="square" rtlCol="1">
            <a:spAutoFit/>
          </a:bodyPr>
          <a:lstStyle/>
          <a:p>
            <a:r>
              <a:rPr lang="fa-IR" sz="2000" dirty="0" smtClean="0">
                <a:cs typeface="B Nazanin" pitchFamily="2" charset="-78"/>
              </a:rPr>
              <a:t>تحلیل ساختاری</a:t>
            </a:r>
            <a:endParaRPr lang="fa-IR" sz="2000" dirty="0">
              <a:cs typeface="B Nazanin" pitchFamily="2" charset="-78"/>
            </a:endParaRPr>
          </a:p>
        </p:txBody>
      </p:sp>
      <p:sp>
        <p:nvSpPr>
          <p:cNvPr id="8" name="TextBox 7"/>
          <p:cNvSpPr txBox="1"/>
          <p:nvPr/>
        </p:nvSpPr>
        <p:spPr>
          <a:xfrm>
            <a:off x="3596962" y="2940913"/>
            <a:ext cx="2364894" cy="400110"/>
          </a:xfrm>
          <a:prstGeom prst="rect">
            <a:avLst/>
          </a:prstGeom>
          <a:noFill/>
        </p:spPr>
        <p:txBody>
          <a:bodyPr wrap="square" rtlCol="1">
            <a:spAutoFit/>
          </a:bodyPr>
          <a:lstStyle/>
          <a:p>
            <a:r>
              <a:rPr lang="fa-IR" sz="2000" dirty="0" smtClean="0">
                <a:cs typeface="B Nazanin" pitchFamily="2" charset="-78"/>
              </a:rPr>
              <a:t>تحلیل صوری</a:t>
            </a:r>
            <a:endParaRPr lang="fa-IR" sz="2000" dirty="0">
              <a:cs typeface="B Nazanin" pitchFamily="2" charset="-78"/>
            </a:endParaRPr>
          </a:p>
        </p:txBody>
      </p:sp>
      <p:sp>
        <p:nvSpPr>
          <p:cNvPr id="9" name="TextBox 8"/>
          <p:cNvSpPr txBox="1"/>
          <p:nvPr/>
        </p:nvSpPr>
        <p:spPr>
          <a:xfrm>
            <a:off x="2808664" y="3539269"/>
            <a:ext cx="3153192" cy="400110"/>
          </a:xfrm>
          <a:prstGeom prst="rect">
            <a:avLst/>
          </a:prstGeom>
          <a:noFill/>
        </p:spPr>
        <p:txBody>
          <a:bodyPr wrap="square" rtlCol="1">
            <a:spAutoFit/>
          </a:bodyPr>
          <a:lstStyle/>
          <a:p>
            <a:r>
              <a:rPr lang="fa-IR" sz="2000" dirty="0" smtClean="0">
                <a:cs typeface="B Nazanin" pitchFamily="2" charset="-78"/>
              </a:rPr>
              <a:t>تحلیل ارزیابی</a:t>
            </a:r>
            <a:endParaRPr lang="fa-IR" sz="2000" dirty="0">
              <a:cs typeface="B Nazanin" pitchFamily="2" charset="-78"/>
            </a:endParaRPr>
          </a:p>
        </p:txBody>
      </p:sp>
      <p:sp>
        <p:nvSpPr>
          <p:cNvPr id="10" name="TextBox 9"/>
          <p:cNvSpPr txBox="1"/>
          <p:nvPr/>
        </p:nvSpPr>
        <p:spPr>
          <a:xfrm>
            <a:off x="3911693" y="4166279"/>
            <a:ext cx="1970745" cy="400110"/>
          </a:xfrm>
          <a:prstGeom prst="rect">
            <a:avLst/>
          </a:prstGeom>
          <a:noFill/>
        </p:spPr>
        <p:txBody>
          <a:bodyPr wrap="square" rtlCol="1">
            <a:spAutoFit/>
          </a:bodyPr>
          <a:lstStyle/>
          <a:p>
            <a:r>
              <a:rPr lang="fa-IR" sz="2000" dirty="0" smtClean="0">
                <a:cs typeface="B Nazanin" pitchFamily="2" charset="-78"/>
              </a:rPr>
              <a:t>تحلیل گزاره‌ای</a:t>
            </a:r>
            <a:endParaRPr lang="fa-IR" sz="2000" dirty="0">
              <a:cs typeface="B Nazanin" pitchFamily="2" charset="-78"/>
            </a:endParaRPr>
          </a:p>
        </p:txBody>
      </p:sp>
      <p:sp>
        <p:nvSpPr>
          <p:cNvPr id="11" name="TextBox 10"/>
          <p:cNvSpPr txBox="1"/>
          <p:nvPr/>
        </p:nvSpPr>
        <p:spPr>
          <a:xfrm>
            <a:off x="3133976" y="4751425"/>
            <a:ext cx="2827880" cy="400110"/>
          </a:xfrm>
          <a:prstGeom prst="rect">
            <a:avLst/>
          </a:prstGeom>
          <a:noFill/>
        </p:spPr>
        <p:txBody>
          <a:bodyPr wrap="square" rtlCol="1">
            <a:spAutoFit/>
          </a:bodyPr>
          <a:lstStyle/>
          <a:p>
            <a:r>
              <a:rPr lang="fa-IR" sz="2000" dirty="0" smtClean="0">
                <a:cs typeface="B Nazanin" pitchFamily="2" charset="-78"/>
              </a:rPr>
              <a:t>تحلیل عمل‌گرایانه</a:t>
            </a:r>
            <a:endParaRPr lang="fa-IR" sz="2000" dirty="0">
              <a:cs typeface="B Nazanin" pitchFamily="2" charset="-78"/>
            </a:endParaRPr>
          </a:p>
        </p:txBody>
      </p:sp>
      <p:sp>
        <p:nvSpPr>
          <p:cNvPr id="12" name="TextBox 11"/>
          <p:cNvSpPr txBox="1"/>
          <p:nvPr/>
        </p:nvSpPr>
        <p:spPr>
          <a:xfrm>
            <a:off x="4191033" y="5261138"/>
            <a:ext cx="1770823" cy="400110"/>
          </a:xfrm>
          <a:prstGeom prst="rect">
            <a:avLst/>
          </a:prstGeom>
          <a:noFill/>
        </p:spPr>
        <p:txBody>
          <a:bodyPr wrap="square" rtlCol="1">
            <a:spAutoFit/>
          </a:bodyPr>
          <a:lstStyle/>
          <a:p>
            <a:r>
              <a:rPr lang="fa-IR" sz="2000" dirty="0" smtClean="0">
                <a:cs typeface="B Nazanin" pitchFamily="2" charset="-78"/>
              </a:rPr>
              <a:t>تحلیل توصیفی</a:t>
            </a:r>
            <a:endParaRPr lang="fa-IR" sz="2000" dirty="0">
              <a:cs typeface="B Nazanin" pitchFamily="2" charset="-78"/>
            </a:endParaRPr>
          </a:p>
        </p:txBody>
      </p:sp>
    </p:spTree>
    <p:extLst>
      <p:ext uri="{BB962C8B-B14F-4D97-AF65-F5344CB8AC3E}">
        <p14:creationId xmlns:p14="http://schemas.microsoft.com/office/powerpoint/2010/main" val="4187118327"/>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1736</TotalTime>
  <Words>5296</Words>
  <Application>Microsoft Office PowerPoint</Application>
  <PresentationFormat>On-screen Show (4:3)</PresentationFormat>
  <Paragraphs>241</Paragraphs>
  <Slides>55</Slides>
  <Notes>1</Notes>
  <HiddenSlides>0</HiddenSlides>
  <MMClips>0</MMClips>
  <ScaleCrop>false</ScaleCrop>
  <HeadingPairs>
    <vt:vector size="6" baseType="variant">
      <vt:variant>
        <vt:lpstr>Theme</vt:lpstr>
      </vt:variant>
      <vt:variant>
        <vt:i4>2</vt:i4>
      </vt:variant>
      <vt:variant>
        <vt:lpstr>Links</vt:lpstr>
      </vt:variant>
      <vt:variant>
        <vt:i4>1</vt:i4>
      </vt:variant>
      <vt:variant>
        <vt:lpstr>Slide Titles</vt:lpstr>
      </vt:variant>
      <vt:variant>
        <vt:i4>55</vt:i4>
      </vt:variant>
    </vt:vector>
  </HeadingPairs>
  <TitlesOfParts>
    <vt:vector size="58" baseType="lpstr">
      <vt:lpstr>Office Theme</vt:lpstr>
      <vt:lpstr>1_Office Theme</vt:lpstr>
      <vt:lpstr>D:\پایان نامه ارشد\فایل تحویلی\Book1!Sheet1!R1C1:R8C6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hoseini</dc:creator>
  <cp:lastModifiedBy>hoseini</cp:lastModifiedBy>
  <cp:revision>95</cp:revision>
  <dcterms:created xsi:type="dcterms:W3CDTF">2017-02-01T21:07:09Z</dcterms:created>
  <dcterms:modified xsi:type="dcterms:W3CDTF">2017-02-07T03:02:21Z</dcterms:modified>
</cp:coreProperties>
</file>