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9" r:id="rId1"/>
  </p:sldMasterIdLst>
  <p:sldIdLst>
    <p:sldId id="256" r:id="rId2"/>
    <p:sldId id="321" r:id="rId3"/>
    <p:sldId id="322" r:id="rId4"/>
    <p:sldId id="323"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7" r:id="rId54"/>
    <p:sldId id="306" r:id="rId55"/>
    <p:sldId id="308" r:id="rId56"/>
    <p:sldId id="309" r:id="rId57"/>
    <p:sldId id="310" r:id="rId58"/>
    <p:sldId id="311" r:id="rId59"/>
    <p:sldId id="312" r:id="rId60"/>
    <p:sldId id="313" r:id="rId61"/>
    <p:sldId id="314" r:id="rId62"/>
    <p:sldId id="315" r:id="rId63"/>
    <p:sldId id="316" r:id="rId64"/>
    <p:sldId id="317" r:id="rId65"/>
    <p:sldId id="318" r:id="rId66"/>
    <p:sldId id="319" r:id="rId67"/>
    <p:sldId id="320" r:id="rId68"/>
    <p:sldId id="324" r:id="rId69"/>
    <p:sldId id="325" r:id="rId70"/>
    <p:sldId id="326" r:id="rId71"/>
    <p:sldId id="327" r:id="rId72"/>
    <p:sldId id="328" r:id="rId73"/>
    <p:sldId id="330" r:id="rId74"/>
    <p:sldId id="329" r:id="rId75"/>
    <p:sldId id="331" r:id="rId76"/>
  </p:sldIdLst>
  <p:sldSz cx="9144000" cy="6858000" type="screen4x3"/>
  <p:notesSz cx="6858000" cy="9144000"/>
  <p:defaultTextStyle>
    <a:defPPr>
      <a:defRPr lang="ar-SA"/>
    </a:defPPr>
    <a:lvl1pPr algn="l" rtl="0" eaLnBrk="0" fontAlgn="base" hangingPunct="0">
      <a:spcBef>
        <a:spcPct val="0"/>
      </a:spcBef>
      <a:spcAft>
        <a:spcPct val="0"/>
      </a:spcAft>
      <a:defRPr sz="2400" b="1" kern="1200">
        <a:solidFill>
          <a:schemeClr val="tx1"/>
        </a:solidFill>
        <a:latin typeface="Arial" charset="0"/>
        <a:ea typeface="+mn-ea"/>
        <a:cs typeface="B Mitra" pitchFamily="2" charset="-78"/>
      </a:defRPr>
    </a:lvl1pPr>
    <a:lvl2pPr marL="457200" algn="l" rtl="0" eaLnBrk="0" fontAlgn="base" hangingPunct="0">
      <a:spcBef>
        <a:spcPct val="0"/>
      </a:spcBef>
      <a:spcAft>
        <a:spcPct val="0"/>
      </a:spcAft>
      <a:defRPr sz="2400" b="1" kern="1200">
        <a:solidFill>
          <a:schemeClr val="tx1"/>
        </a:solidFill>
        <a:latin typeface="Arial" charset="0"/>
        <a:ea typeface="+mn-ea"/>
        <a:cs typeface="B Mitra" pitchFamily="2" charset="-78"/>
      </a:defRPr>
    </a:lvl2pPr>
    <a:lvl3pPr marL="914400" algn="l" rtl="0" eaLnBrk="0" fontAlgn="base" hangingPunct="0">
      <a:spcBef>
        <a:spcPct val="0"/>
      </a:spcBef>
      <a:spcAft>
        <a:spcPct val="0"/>
      </a:spcAft>
      <a:defRPr sz="2400" b="1" kern="1200">
        <a:solidFill>
          <a:schemeClr val="tx1"/>
        </a:solidFill>
        <a:latin typeface="Arial" charset="0"/>
        <a:ea typeface="+mn-ea"/>
        <a:cs typeface="B Mitra" pitchFamily="2" charset="-78"/>
      </a:defRPr>
    </a:lvl3pPr>
    <a:lvl4pPr marL="1371600" algn="l" rtl="0" eaLnBrk="0" fontAlgn="base" hangingPunct="0">
      <a:spcBef>
        <a:spcPct val="0"/>
      </a:spcBef>
      <a:spcAft>
        <a:spcPct val="0"/>
      </a:spcAft>
      <a:defRPr sz="2400" b="1" kern="1200">
        <a:solidFill>
          <a:schemeClr val="tx1"/>
        </a:solidFill>
        <a:latin typeface="Arial" charset="0"/>
        <a:ea typeface="+mn-ea"/>
        <a:cs typeface="B Mitra" pitchFamily="2" charset="-78"/>
      </a:defRPr>
    </a:lvl4pPr>
    <a:lvl5pPr marL="1828800" algn="l" rtl="0" eaLnBrk="0" fontAlgn="base" hangingPunct="0">
      <a:spcBef>
        <a:spcPct val="0"/>
      </a:spcBef>
      <a:spcAft>
        <a:spcPct val="0"/>
      </a:spcAft>
      <a:defRPr sz="2400" b="1" kern="1200">
        <a:solidFill>
          <a:schemeClr val="tx1"/>
        </a:solidFill>
        <a:latin typeface="Arial" charset="0"/>
        <a:ea typeface="+mn-ea"/>
        <a:cs typeface="B Mitra" pitchFamily="2" charset="-78"/>
      </a:defRPr>
    </a:lvl5pPr>
    <a:lvl6pPr marL="2286000" algn="l" defTabSz="914400" rtl="0" eaLnBrk="1" latinLnBrk="0" hangingPunct="1">
      <a:defRPr sz="2400" b="1" kern="1200">
        <a:solidFill>
          <a:schemeClr val="tx1"/>
        </a:solidFill>
        <a:latin typeface="Arial" charset="0"/>
        <a:ea typeface="+mn-ea"/>
        <a:cs typeface="B Mitra" pitchFamily="2" charset="-78"/>
      </a:defRPr>
    </a:lvl6pPr>
    <a:lvl7pPr marL="2743200" algn="l" defTabSz="914400" rtl="0" eaLnBrk="1" latinLnBrk="0" hangingPunct="1">
      <a:defRPr sz="2400" b="1" kern="1200">
        <a:solidFill>
          <a:schemeClr val="tx1"/>
        </a:solidFill>
        <a:latin typeface="Arial" charset="0"/>
        <a:ea typeface="+mn-ea"/>
        <a:cs typeface="B Mitra" pitchFamily="2" charset="-78"/>
      </a:defRPr>
    </a:lvl7pPr>
    <a:lvl8pPr marL="3200400" algn="l" defTabSz="914400" rtl="0" eaLnBrk="1" latinLnBrk="0" hangingPunct="1">
      <a:defRPr sz="2400" b="1" kern="1200">
        <a:solidFill>
          <a:schemeClr val="tx1"/>
        </a:solidFill>
        <a:latin typeface="Arial" charset="0"/>
        <a:ea typeface="+mn-ea"/>
        <a:cs typeface="B Mitra" pitchFamily="2" charset="-78"/>
      </a:defRPr>
    </a:lvl8pPr>
    <a:lvl9pPr marL="3657600" algn="l" defTabSz="914400" rtl="0" eaLnBrk="1" latinLnBrk="0" hangingPunct="1">
      <a:defRPr sz="2400" b="1" kern="1200">
        <a:solidFill>
          <a:schemeClr val="tx1"/>
        </a:solidFill>
        <a:latin typeface="Arial" charset="0"/>
        <a:ea typeface="+mn-ea"/>
        <a:cs typeface="B Mitra" pitchFamily="2" charset="-7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5E9"/>
    <a:srgbClr val="F7E6C5"/>
    <a:srgbClr val="FF9933"/>
    <a:srgbClr val="FF3300"/>
    <a:srgbClr val="66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836" autoAdjust="0"/>
  </p:normalViewPr>
  <p:slideViewPr>
    <p:cSldViewPr>
      <p:cViewPr varScale="1">
        <p:scale>
          <a:sx n="72" d="100"/>
          <a:sy n="72" d="100"/>
        </p:scale>
        <p:origin x="-132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7"/>
          <p:cNvGrpSpPr>
            <a:grpSpLocks/>
          </p:cNvGrpSpPr>
          <p:nvPr/>
        </p:nvGrpSpPr>
        <p:grpSpPr bwMode="auto">
          <a:xfrm>
            <a:off x="-7938" y="-7938"/>
            <a:ext cx="9169401" cy="6873876"/>
            <a:chOff x="-8466" y="-8468"/>
            <a:chExt cx="9169804" cy="6874935"/>
          </a:xfrm>
        </p:grpSpPr>
        <p:cxnSp>
          <p:nvCxnSpPr>
            <p:cNvPr id="5" name="Straight Connector 4"/>
            <p:cNvCxnSpPr/>
            <p:nvPr/>
          </p:nvCxnSpPr>
          <p:spPr>
            <a:xfrm flipV="1">
              <a:off x="5130498"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7" name="Freeform 6"/>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Freeform 7"/>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Freeform 8"/>
            <p:cNvSpPr/>
            <p:nvPr/>
          </p:nvSpPr>
          <p:spPr>
            <a:xfrm>
              <a:off x="6638689" y="3919613"/>
              <a:ext cx="2513123"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8059565"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466" y="-8468"/>
              <a:ext cx="863639" cy="5698416"/>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Date Placeholder 3"/>
          <p:cNvSpPr>
            <a:spLocks noGrp="1"/>
          </p:cNvSpPr>
          <p:nvPr>
            <p:ph type="dt" sz="half" idx="10"/>
          </p:nvPr>
        </p:nvSpPr>
        <p:spPr/>
        <p:txBody>
          <a:bodyPr/>
          <a:lstStyle>
            <a:lvl1pPr>
              <a:defRPr/>
            </a:lvl1pPr>
          </a:lstStyle>
          <a:p>
            <a:pPr>
              <a:defRPr/>
            </a:pPr>
            <a:endParaRPr lang="en-US"/>
          </a:p>
        </p:txBody>
      </p:sp>
      <p:sp>
        <p:nvSpPr>
          <p:cNvPr id="16" name="Footer Placeholder 4"/>
          <p:cNvSpPr>
            <a:spLocks noGrp="1"/>
          </p:cNvSpPr>
          <p:nvPr>
            <p:ph type="ftr" sz="quarter" idx="11"/>
          </p:nvPr>
        </p:nvSpPr>
        <p:spPr/>
        <p:txBody>
          <a:bodyPr/>
          <a:lstStyle>
            <a:lvl1pPr>
              <a:defRPr/>
            </a:lvl1pPr>
          </a:lstStyle>
          <a:p>
            <a:pPr>
              <a:defRPr/>
            </a:pPr>
            <a:endParaRPr lang="en-US"/>
          </a:p>
        </p:txBody>
      </p:sp>
      <p:sp>
        <p:nvSpPr>
          <p:cNvPr id="17" name="Slide Number Placeholder 5"/>
          <p:cNvSpPr>
            <a:spLocks noGrp="1"/>
          </p:cNvSpPr>
          <p:nvPr>
            <p:ph type="sldNum" sz="quarter" idx="12"/>
          </p:nvPr>
        </p:nvSpPr>
        <p:spPr/>
        <p:txBody>
          <a:bodyPr/>
          <a:lstStyle>
            <a:lvl1pPr>
              <a:defRPr/>
            </a:lvl1pPr>
          </a:lstStyle>
          <a:p>
            <a:fld id="{299E990A-6956-4D70-9663-F1D5CF1027D3}" type="slidenum">
              <a:rPr lang="ar-SA"/>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C04C65C-BD65-4A69-8A0F-7D1293898089}" type="slidenum">
              <a:rPr lang="ar-SA"/>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17"/>
          <p:cNvSpPr txBox="1">
            <a:spLocks noChangeArrowheads="1"/>
          </p:cNvSpPr>
          <p:nvPr/>
        </p:nvSpPr>
        <p:spPr bwMode="auto">
          <a:xfrm>
            <a:off x="482600" y="790575"/>
            <a:ext cx="457200" cy="584200"/>
          </a:xfrm>
          <a:prstGeom prst="rect">
            <a:avLst/>
          </a:prstGeom>
          <a:noFill/>
          <a:ln w="9525">
            <a:noFill/>
            <a:miter lim="800000"/>
            <a:headEnd/>
            <a:tailEnd/>
          </a:ln>
        </p:spPr>
        <p:txBody>
          <a:bodyPr anchor="ctr"/>
          <a:lstStyle/>
          <a:p>
            <a:r>
              <a:rPr lang="en-US" sz="8000">
                <a:solidFill>
                  <a:srgbClr val="C0E474"/>
                </a:solidFill>
              </a:rPr>
              <a:t>“</a:t>
            </a:r>
          </a:p>
        </p:txBody>
      </p:sp>
      <p:sp>
        <p:nvSpPr>
          <p:cNvPr id="6" name="TextBox 18"/>
          <p:cNvSpPr txBox="1">
            <a:spLocks noChangeArrowheads="1"/>
          </p:cNvSpPr>
          <p:nvPr/>
        </p:nvSpPr>
        <p:spPr bwMode="auto">
          <a:xfrm>
            <a:off x="6748463" y="2886075"/>
            <a:ext cx="457200" cy="585788"/>
          </a:xfrm>
          <a:prstGeom prst="rect">
            <a:avLst/>
          </a:prstGeom>
          <a:noFill/>
          <a:ln w="9525">
            <a:noFill/>
            <a:miter lim="800000"/>
            <a:headEnd/>
            <a:tailEnd/>
          </a:ln>
        </p:spPr>
        <p:txBody>
          <a:bodyPr anchor="ctr"/>
          <a:lstStyle/>
          <a:p>
            <a:r>
              <a:rPr lang="en-US" sz="8000">
                <a:solidFill>
                  <a:srgbClr val="C0E474"/>
                </a:solidFill>
              </a:rPr>
              <a:t>”</a:t>
            </a: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4"/>
          </p:nvPr>
        </p:nvSpPr>
        <p:spPr/>
        <p:txBody>
          <a:bodyPr/>
          <a:lstStyle>
            <a:lvl1pPr>
              <a:defRPr/>
            </a:lvl1pPr>
          </a:lstStyle>
          <a:p>
            <a:pPr>
              <a:defRPr/>
            </a:pPr>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fld id="{7AA66447-28D2-4A21-87D7-22CE6AE68972}" type="slidenum">
              <a:rPr lang="ar-SA"/>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221C72A-8C5E-4ABF-875B-43F3C969FCCF}" type="slidenum">
              <a:rPr lang="ar-SA"/>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17"/>
          <p:cNvSpPr txBox="1">
            <a:spLocks noChangeArrowheads="1"/>
          </p:cNvSpPr>
          <p:nvPr/>
        </p:nvSpPr>
        <p:spPr bwMode="auto">
          <a:xfrm>
            <a:off x="482600" y="790575"/>
            <a:ext cx="457200" cy="584200"/>
          </a:xfrm>
          <a:prstGeom prst="rect">
            <a:avLst/>
          </a:prstGeom>
          <a:noFill/>
          <a:ln w="9525">
            <a:noFill/>
            <a:miter lim="800000"/>
            <a:headEnd/>
            <a:tailEnd/>
          </a:ln>
        </p:spPr>
        <p:txBody>
          <a:bodyPr anchor="ctr"/>
          <a:lstStyle/>
          <a:p>
            <a:r>
              <a:rPr lang="en-US" sz="8000">
                <a:solidFill>
                  <a:srgbClr val="C0E474"/>
                </a:solidFill>
              </a:rPr>
              <a:t>“</a:t>
            </a:r>
          </a:p>
        </p:txBody>
      </p:sp>
      <p:sp>
        <p:nvSpPr>
          <p:cNvPr id="6" name="TextBox 18"/>
          <p:cNvSpPr txBox="1">
            <a:spLocks noChangeArrowheads="1"/>
          </p:cNvSpPr>
          <p:nvPr/>
        </p:nvSpPr>
        <p:spPr bwMode="auto">
          <a:xfrm>
            <a:off x="6748463" y="2886075"/>
            <a:ext cx="457200" cy="585788"/>
          </a:xfrm>
          <a:prstGeom prst="rect">
            <a:avLst/>
          </a:prstGeom>
          <a:noFill/>
          <a:ln w="9525">
            <a:noFill/>
            <a:miter lim="800000"/>
            <a:headEnd/>
            <a:tailEnd/>
          </a:ln>
        </p:spPr>
        <p:txBody>
          <a:bodyPr anchor="ctr"/>
          <a:lstStyle/>
          <a:p>
            <a:r>
              <a:rPr lang="en-US" sz="8000">
                <a:solidFill>
                  <a:srgbClr val="C0E474"/>
                </a:solidFill>
              </a:rPr>
              <a:t>”</a:t>
            </a: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4"/>
          </p:nvPr>
        </p:nvSpPr>
        <p:spPr/>
        <p:txBody>
          <a:bodyPr/>
          <a:lstStyle>
            <a:lvl1pPr>
              <a:defRPr/>
            </a:lvl1pPr>
          </a:lstStyle>
          <a:p>
            <a:pPr>
              <a:defRPr/>
            </a:pPr>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fld id="{5DA720D8-7B87-429E-8F85-C865FDB5D964}" type="slidenum">
              <a:rPr lang="ar-SA"/>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4"/>
          </p:nvPr>
        </p:nvSpPr>
        <p:spPr/>
        <p:txBody>
          <a:bodyPr/>
          <a:lstStyle>
            <a:lvl1pPr>
              <a:defRPr/>
            </a:lvl1pPr>
          </a:lstStyle>
          <a:p>
            <a:pPr>
              <a:defRPr/>
            </a:pPr>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fld id="{344DD9AD-3D50-4E49-BD51-752DB22CBF11}" type="slidenum">
              <a:rPr lang="ar-SA"/>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3FE0267-27C3-4097-87FA-655D1BF21233}" type="slidenum">
              <a:rPr lang="ar-SA"/>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FB875AD-5099-4528-8509-6A75820720E3}" type="slidenum">
              <a:rPr lang="ar-SA"/>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B920623-B5AC-4218-AC87-E3031BF5B748}" type="slidenum">
              <a:rPr lang="ar-SA"/>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FD965EE-583E-4A55-A774-0962601B6CDE}" type="slidenum">
              <a:rPr lang="ar-SA"/>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1FF1FFD-3233-4F59-A7C1-CF1A94C3354A}" type="slidenum">
              <a:rPr lang="ar-SA"/>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17E73EB3-158F-4F58-AB35-796B4639E51A}" type="slidenum">
              <a:rPr lang="ar-SA"/>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326100C0-A44A-4252-90C2-3F1EECA18A27}" type="slidenum">
              <a:rPr lang="ar-SA"/>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6982BEE4-13CA-490F-8C5F-DA8390C67665}" type="slidenum">
              <a:rPr lang="ar-SA"/>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97944097-8DBD-4DFF-8CCC-59FE420FDEDA}" type="slidenum">
              <a:rPr lang="ar-SA"/>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7A30C1BC-238E-4B11-82C6-A0056BAB0386}" type="slidenum">
              <a:rPr lang="ar-SA"/>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16"/>
          <p:cNvGrpSpPr>
            <a:grpSpLocks/>
          </p:cNvGrpSpPr>
          <p:nvPr/>
        </p:nvGrpSpPr>
        <p:grpSpPr bwMode="auto">
          <a:xfrm>
            <a:off x="-7938" y="-7938"/>
            <a:ext cx="9169401" cy="6873876"/>
            <a:chOff x="-8467" y="-8468"/>
            <a:chExt cx="9169805" cy="6874935"/>
          </a:xfrm>
        </p:grpSpPr>
        <p:sp>
          <p:nvSpPr>
            <p:cNvPr id="7" name="Freeform 6"/>
            <p:cNvSpPr/>
            <p:nvPr/>
          </p:nvSpPr>
          <p:spPr>
            <a:xfrm>
              <a:off x="-8467" y="4013290"/>
              <a:ext cx="457221" cy="285317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497"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8689" y="3919613"/>
              <a:ext cx="2513124"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59564"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p:cNvSpPr>
            <a:spLocks noGrp="1"/>
          </p:cNvSpPr>
          <p:nvPr>
            <p:ph type="title"/>
          </p:nvPr>
        </p:nvSpPr>
        <p:spPr bwMode="auto">
          <a:xfrm>
            <a:off x="609600" y="609600"/>
            <a:ext cx="6348413" cy="1320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609600" y="2160588"/>
            <a:ext cx="6348413" cy="3881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5405438" y="6042025"/>
            <a:ext cx="684212" cy="365125"/>
          </a:xfrm>
          <a:prstGeom prst="rect">
            <a:avLst/>
          </a:prstGeom>
        </p:spPr>
        <p:txBody>
          <a:bodyPr vert="horz" lIns="91440" tIns="45720" rIns="91440" bIns="45720" rtlCol="0" anchor="ctr"/>
          <a:lstStyle>
            <a:lvl1pPr algn="r">
              <a:defRPr sz="900">
                <a:solidFill>
                  <a:schemeClr val="tx1">
                    <a:tint val="75000"/>
                  </a:schemeClr>
                </a:solidFill>
                <a:latin typeface="Arial" panose="020B0604020202020204" pitchFamily="34" charset="0"/>
              </a:defRPr>
            </a:lvl1pPr>
          </a:lstStyle>
          <a:p>
            <a:pPr>
              <a:defRPr/>
            </a:pPr>
            <a:endParaRPr lang="en-US"/>
          </a:p>
        </p:txBody>
      </p:sp>
      <p:sp>
        <p:nvSpPr>
          <p:cNvPr id="5" name="Footer Placeholder 4"/>
          <p:cNvSpPr>
            <a:spLocks noGrp="1"/>
          </p:cNvSpPr>
          <p:nvPr>
            <p:ph type="ftr" sz="quarter" idx="3"/>
          </p:nvPr>
        </p:nvSpPr>
        <p:spPr>
          <a:xfrm>
            <a:off x="609600" y="6042025"/>
            <a:ext cx="4622800" cy="365125"/>
          </a:xfrm>
          <a:prstGeom prst="rect">
            <a:avLst/>
          </a:prstGeom>
        </p:spPr>
        <p:txBody>
          <a:bodyPr vert="horz" lIns="91440" tIns="45720" rIns="91440" bIns="45720" rtlCol="0" anchor="ctr"/>
          <a:lstStyle>
            <a:lvl1pPr algn="l">
              <a:defRPr sz="900">
                <a:solidFill>
                  <a:schemeClr val="tx1">
                    <a:tint val="75000"/>
                  </a:schemeClr>
                </a:solidFill>
                <a:latin typeface="Arial" panose="020B0604020202020204" pitchFamily="34" charset="0"/>
              </a:defRPr>
            </a:lvl1pPr>
          </a:lstStyle>
          <a:p>
            <a:pPr>
              <a:defRPr/>
            </a:pPr>
            <a:endParaRPr lang="en-US"/>
          </a:p>
        </p:txBody>
      </p:sp>
      <p:sp>
        <p:nvSpPr>
          <p:cNvPr id="6" name="Slide Number Placeholder 5"/>
          <p:cNvSpPr>
            <a:spLocks noGrp="1"/>
          </p:cNvSpPr>
          <p:nvPr>
            <p:ph type="sldNum" sz="quarter" idx="4"/>
          </p:nvPr>
        </p:nvSpPr>
        <p:spPr>
          <a:xfrm>
            <a:off x="6445250" y="6042025"/>
            <a:ext cx="512763" cy="365125"/>
          </a:xfrm>
          <a:prstGeom prst="rect">
            <a:avLst/>
          </a:prstGeom>
        </p:spPr>
        <p:txBody>
          <a:bodyPr vert="horz" wrap="square" lIns="91440" tIns="45720" rIns="91440" bIns="45720" numCol="1" anchor="ctr" anchorCtr="0" compatLnSpc="1">
            <a:prstTxWarp prst="textNoShape">
              <a:avLst/>
            </a:prstTxWarp>
          </a:bodyPr>
          <a:lstStyle>
            <a:lvl1pPr algn="r">
              <a:defRPr sz="900">
                <a:solidFill>
                  <a:schemeClr val="accent1"/>
                </a:solidFill>
              </a:defRPr>
            </a:lvl1pPr>
          </a:lstStyle>
          <a:p>
            <a:fld id="{0B07C740-6BEF-4D73-8382-3B209C034C6A}" type="slidenum">
              <a:rPr lang="ar-SA"/>
              <a:pPr/>
              <a:t>‹#›</a:t>
            </a:fld>
            <a:endParaRPr lang="en-US"/>
          </a:p>
        </p:txBody>
      </p:sp>
    </p:spTree>
  </p:cSld>
  <p:clrMap bg1="lt1" tx1="dk1" bg2="lt2" tx2="dk2" accent1="accent1" accent2="accent2" accent3="accent3" accent4="accent4" accent5="accent5" accent6="accent6" hlink="hlink" folHlink="folHlink"/>
  <p:sldLayoutIdLst>
    <p:sldLayoutId id="2147483772"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73" r:id="rId11"/>
    <p:sldLayoutId id="2147483768" r:id="rId12"/>
    <p:sldLayoutId id="2147483774" r:id="rId13"/>
    <p:sldLayoutId id="2147483769" r:id="rId14"/>
    <p:sldLayoutId id="2147483770" r:id="rId15"/>
    <p:sldLayoutId id="2147483771" r:id="rId16"/>
  </p:sldLayoutIdLst>
  <p:txStyles>
    <p:titleStyle>
      <a:lvl1pPr algn="l" defTabSz="457200" rtl="1" fontAlgn="base">
        <a:spcBef>
          <a:spcPct val="0"/>
        </a:spcBef>
        <a:spcAft>
          <a:spcPct val="0"/>
        </a:spcAft>
        <a:defRPr sz="3600" kern="1200">
          <a:solidFill>
            <a:schemeClr val="accent1"/>
          </a:solidFill>
          <a:latin typeface="+mj-lt"/>
          <a:ea typeface="+mj-ea"/>
          <a:cs typeface="+mj-cs"/>
        </a:defRPr>
      </a:lvl1pPr>
      <a:lvl2pPr algn="l" defTabSz="457200" rtl="1" fontAlgn="base">
        <a:spcBef>
          <a:spcPct val="0"/>
        </a:spcBef>
        <a:spcAft>
          <a:spcPct val="0"/>
        </a:spcAft>
        <a:defRPr sz="3600">
          <a:solidFill>
            <a:schemeClr val="accent1"/>
          </a:solidFill>
          <a:latin typeface="Trebuchet MS" pitchFamily="34" charset="0"/>
          <a:cs typeface="Tahoma" pitchFamily="34" charset="0"/>
        </a:defRPr>
      </a:lvl2pPr>
      <a:lvl3pPr algn="l" defTabSz="457200" rtl="1" fontAlgn="base">
        <a:spcBef>
          <a:spcPct val="0"/>
        </a:spcBef>
        <a:spcAft>
          <a:spcPct val="0"/>
        </a:spcAft>
        <a:defRPr sz="3600">
          <a:solidFill>
            <a:schemeClr val="accent1"/>
          </a:solidFill>
          <a:latin typeface="Trebuchet MS" pitchFamily="34" charset="0"/>
          <a:cs typeface="Tahoma" pitchFamily="34" charset="0"/>
        </a:defRPr>
      </a:lvl3pPr>
      <a:lvl4pPr algn="l" defTabSz="457200" rtl="1" fontAlgn="base">
        <a:spcBef>
          <a:spcPct val="0"/>
        </a:spcBef>
        <a:spcAft>
          <a:spcPct val="0"/>
        </a:spcAft>
        <a:defRPr sz="3600">
          <a:solidFill>
            <a:schemeClr val="accent1"/>
          </a:solidFill>
          <a:latin typeface="Trebuchet MS" pitchFamily="34" charset="0"/>
          <a:cs typeface="Tahoma" pitchFamily="34" charset="0"/>
        </a:defRPr>
      </a:lvl4pPr>
      <a:lvl5pPr algn="l" defTabSz="457200" rtl="1" fontAlgn="base">
        <a:spcBef>
          <a:spcPct val="0"/>
        </a:spcBef>
        <a:spcAft>
          <a:spcPct val="0"/>
        </a:spcAft>
        <a:defRPr sz="3600">
          <a:solidFill>
            <a:schemeClr val="accent1"/>
          </a:solidFill>
          <a:latin typeface="Trebuchet MS" pitchFamily="34" charset="0"/>
          <a:cs typeface="Tahoma" pitchFamily="34" charset="0"/>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r" defTabSz="457200" rtl="1"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r" defTabSz="457200" rtl="1"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r" defTabSz="457200" rtl="1"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r" defTabSz="457200" rtl="1"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5"/>
          <p:cNvSpPr>
            <a:spLocks noChangeArrowheads="1"/>
          </p:cNvSpPr>
          <p:nvPr/>
        </p:nvSpPr>
        <p:spPr bwMode="auto">
          <a:xfrm>
            <a:off x="228600" y="2481263"/>
            <a:ext cx="8586788" cy="14557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ctr" rtl="1" eaLnBrk="1" hangingPunct="1">
              <a:lnSpc>
                <a:spcPct val="120000"/>
              </a:lnSpc>
              <a:defRPr/>
            </a:pPr>
            <a:r>
              <a:rPr lang="fa-IR" sz="2800" b="0" dirty="0">
                <a:solidFill>
                  <a:srgbClr val="663300"/>
                </a:solidFill>
                <a:effectLst>
                  <a:outerShdw blurRad="38100" dist="38100" dir="2700000" algn="tl">
                    <a:srgbClr val="C0C0C0"/>
                  </a:outerShdw>
                </a:effectLst>
                <a:latin typeface="Arial" panose="020B0604020202020204" pitchFamily="34" charset="0"/>
                <a:cs typeface="B Titr" panose="00000700000000000000" pitchFamily="2" charset="-78"/>
              </a:rPr>
              <a:t>آشنایی </a:t>
            </a:r>
            <a:r>
              <a:rPr lang="fa-IR" sz="2800" b="0" dirty="0">
                <a:solidFill>
                  <a:srgbClr val="663300"/>
                </a:solidFill>
                <a:effectLst>
                  <a:outerShdw blurRad="38100" dist="38100" dir="2700000" algn="tl">
                    <a:srgbClr val="C0C0C0"/>
                  </a:outerShdw>
                </a:effectLst>
                <a:latin typeface="Arial" panose="020B0604020202020204" pitchFamily="34" charset="0"/>
                <a:cs typeface="B Titr" panose="00000700000000000000" pitchFamily="2" charset="-78"/>
              </a:rPr>
              <a:t>با قانون محاسبات عمومی و قانون دیوان محاسبات کشور</a:t>
            </a:r>
            <a:r>
              <a:rPr lang="fa-IR" b="0" dirty="0">
                <a:latin typeface="Arial" panose="020B0604020202020204" pitchFamily="34" charset="0"/>
              </a:rPr>
              <a:t> </a:t>
            </a:r>
          </a:p>
          <a:p>
            <a:pPr algn="ctr" rtl="1" eaLnBrk="1" hangingPunct="1">
              <a:lnSpc>
                <a:spcPct val="120000"/>
              </a:lnSpc>
              <a:defRPr/>
            </a:pPr>
            <a:r>
              <a:rPr lang="fa-IR" b="0" dirty="0">
                <a:latin typeface="Arial" panose="020B0604020202020204" pitchFamily="34" charset="0"/>
              </a:rPr>
              <a:t>و سایر قوانین و مقررات اساسی مرتبط</a:t>
            </a:r>
          </a:p>
          <a:p>
            <a:pPr algn="ctr" rtl="1" eaLnBrk="1" hangingPunct="1">
              <a:lnSpc>
                <a:spcPct val="120000"/>
              </a:lnSpc>
              <a:defRPr/>
            </a:pPr>
            <a:endParaRPr lang="en-US" b="0" dirty="0">
              <a:latin typeface="Arial" panose="020B0604020202020204" pitchFamily="34" charset="0"/>
            </a:endParaRPr>
          </a:p>
        </p:txBody>
      </p:sp>
      <p:pic>
        <p:nvPicPr>
          <p:cNvPr id="5123" name="Picture 7" descr="inde2x"/>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505200" y="685800"/>
            <a:ext cx="1943100" cy="1209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685800"/>
            <a:ext cx="8229600" cy="944563"/>
          </a:xfrm>
          <a:extLst>
            <a:ext uri="{91240B29-F687-4F45-9708-019B960494DF}">
              <a14:hiddenLine xmlns:a14="http://schemas.microsoft.com/office/drawing/2010/main" xmlns="" w="9525" cap="flat" cmpd="sng" algn="ctr">
                <a:solidFill>
                  <a:schemeClr val="tx1"/>
                </a:solidFill>
                <a:prstDash val="solid"/>
                <a:miter lim="800000"/>
                <a:headEnd/>
                <a:tailEnd/>
              </a14:hiddenLine>
            </a:ext>
          </a:extLst>
        </p:spPr>
        <p:txBody>
          <a:bodyPr rtlCol="0">
            <a:normAutofit/>
          </a:bodyPr>
          <a:lstStyle/>
          <a:p>
            <a:pPr fontAlgn="auto">
              <a:spcAft>
                <a:spcPts val="0"/>
              </a:spcAft>
              <a:defRPr/>
            </a:pPr>
            <a:r>
              <a:rPr lang="fa-IR" sz="3200" smtClean="0">
                <a:solidFill>
                  <a:srgbClr val="663300"/>
                </a:solidFill>
                <a:effectLst>
                  <a:outerShdw blurRad="38100" dist="38100" dir="2700000" algn="tl">
                    <a:srgbClr val="C0C0C0"/>
                  </a:outerShdw>
                </a:effectLst>
                <a:cs typeface="B Titr" panose="00000700000000000000" pitchFamily="2" charset="-78"/>
              </a:rPr>
              <a:t>آشنایی با قوانین بودجه کل کشور</a:t>
            </a:r>
            <a:endParaRPr lang="en-US" sz="3200" smtClean="0">
              <a:solidFill>
                <a:srgbClr val="663300"/>
              </a:solidFill>
              <a:effectLst>
                <a:outerShdw blurRad="38100" dist="38100" dir="2700000" algn="tl">
                  <a:srgbClr val="C0C0C0"/>
                </a:outerShdw>
              </a:effectLst>
              <a:cs typeface="B Titr" panose="00000700000000000000" pitchFamily="2" charset="-78"/>
            </a:endParaRPr>
          </a:p>
        </p:txBody>
      </p:sp>
      <p:sp>
        <p:nvSpPr>
          <p:cNvPr id="14339" name="Rectangle 4"/>
          <p:cNvSpPr>
            <a:spLocks noChangeArrowheads="1"/>
          </p:cNvSpPr>
          <p:nvPr/>
        </p:nvSpPr>
        <p:spPr bwMode="auto">
          <a:xfrm>
            <a:off x="609600" y="1851025"/>
            <a:ext cx="7947025" cy="4473575"/>
          </a:xfrm>
          <a:prstGeom prst="rect">
            <a:avLst/>
          </a:prstGeom>
          <a:noFill/>
          <a:ln w="9525">
            <a:noFill/>
            <a:miter lim="800000"/>
            <a:headEnd/>
            <a:tailEnd/>
          </a:ln>
          <a:effectLst/>
        </p:spPr>
        <p:txBody>
          <a:bodyPr anchor="ctr">
            <a:spAutoFit/>
          </a:bodyPr>
          <a:lstStyle/>
          <a:p>
            <a:pPr algn="just" rtl="1" eaLnBrk="1" hangingPunct="1"/>
            <a:r>
              <a:rPr lang="fa-IR" b="0"/>
              <a:t>اولین قانون بودجه کل کشور باستناد قانون اساسی دوره مشروطیت در سال 1290 شمسی به تصویب رسید و با تصویب قانون بودجه 1390- یک قرن از دوران بودجه ریزی در ایران می گذرد.</a:t>
            </a:r>
            <a:endParaRPr lang="en-US" b="0"/>
          </a:p>
          <a:p>
            <a:pPr algn="just" rtl="1" eaLnBrk="1" hangingPunct="1"/>
            <a:r>
              <a:rPr lang="fa-IR" b="0"/>
              <a:t>اولین بودجه ایران از نظر ریالی مبلغ 000/000/142 ریال و آخرین بودجه سال 1390 مبلغ 000/000/000/000/830/5 ریال می باشد.</a:t>
            </a:r>
            <a:endParaRPr lang="en-US" b="0"/>
          </a:p>
          <a:p>
            <a:pPr algn="just" rtl="1" eaLnBrk="1" hangingPunct="1"/>
            <a:r>
              <a:rPr lang="fa-IR" b="0"/>
              <a:t>عبارتی در اصل 52 قانون اساسی جمهوری اسلامی ایران مشاهده می شود که می گوید:</a:t>
            </a:r>
            <a:endParaRPr lang="en-US" b="0"/>
          </a:p>
          <a:p>
            <a:pPr algn="just" rtl="1" eaLnBrk="1" hangingPunct="1"/>
            <a:r>
              <a:rPr lang="fa-IR" b="0"/>
              <a:t>((بترتیبی که قانون مقرر می دارد))</a:t>
            </a:r>
            <a:endParaRPr lang="en-US" b="0"/>
          </a:p>
          <a:p>
            <a:pPr algn="just" rtl="1" eaLnBrk="1" hangingPunct="1"/>
            <a:r>
              <a:rPr lang="fa-IR" b="0"/>
              <a:t>در واقع قسمتهای قوانین بودجه سنواتی بایستی طبق قانون مشخص باشد که لایحه دولت بر همان مبنا طبقه بندی و تهیه شود.</a:t>
            </a:r>
            <a:endParaRPr lang="en-US" b="0"/>
          </a:p>
          <a:p>
            <a:pPr algn="just" rtl="1" eaLnBrk="1" hangingPunct="1"/>
            <a:r>
              <a:rPr lang="fa-IR" b="0"/>
              <a:t>پس از 32 سال از تصویب اصل 52 قانون اساسی تاکنون حکم قانونی مشخصی وجود ندارد و لذا در طول 32 سال طبقه بندی ها، جداول، عناوین، احکام، بودجه ریزی دها بار تغییر نموده و تأثیرپذیری آن در فعالیتهای اقتصادی، اجتماعی و فرهنگی قابل اندازه گیری نیست.</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endParaRPr lang="en-US" smtClean="0">
              <a:cs typeface="Tahoma" pitchFamily="34" charset="0"/>
            </a:endParaRPr>
          </a:p>
        </p:txBody>
      </p:sp>
      <p:sp>
        <p:nvSpPr>
          <p:cNvPr id="15363" name="Rectangle 4"/>
          <p:cNvSpPr>
            <a:spLocks noChangeArrowheads="1"/>
          </p:cNvSpPr>
          <p:nvPr/>
        </p:nvSpPr>
        <p:spPr bwMode="auto">
          <a:xfrm>
            <a:off x="533400" y="1676400"/>
            <a:ext cx="8153400" cy="4762500"/>
          </a:xfrm>
          <a:prstGeom prst="rect">
            <a:avLst/>
          </a:prstGeom>
          <a:noFill/>
          <a:ln w="9525">
            <a:noFill/>
            <a:miter lim="800000"/>
            <a:headEnd/>
            <a:tailEnd/>
          </a:ln>
          <a:effectLst/>
        </p:spPr>
        <p:txBody>
          <a:bodyPr anchor="ctr">
            <a:spAutoFit/>
          </a:bodyPr>
          <a:lstStyle/>
          <a:p>
            <a:pPr algn="just" rtl="1" eaLnBrk="1" hangingPunct="1">
              <a:lnSpc>
                <a:spcPct val="110000"/>
              </a:lnSpc>
              <a:tabLst>
                <a:tab pos="457200" algn="l"/>
              </a:tabLst>
            </a:pPr>
            <a:r>
              <a:rPr lang="fa-IR" sz="2300" b="0"/>
              <a:t>بودجه کل کشور همه ساله غیر قابل ارزشیابی شده و نظارت پذیری آن بنحو مؤثری کاهش می یابد.</a:t>
            </a:r>
            <a:endParaRPr lang="en-US" sz="2300" b="0"/>
          </a:p>
          <a:p>
            <a:pPr algn="just" rtl="1" eaLnBrk="1" hangingPunct="1">
              <a:lnSpc>
                <a:spcPct val="110000"/>
              </a:lnSpc>
              <a:tabLst>
                <a:tab pos="457200" algn="l"/>
              </a:tabLst>
            </a:pPr>
            <a:r>
              <a:rPr lang="fa-IR" b="0"/>
              <a:t>دولت های پس از انقلاب علاقمندی در خصوص تهیه و تنظیم یک بودجه عملیاتی، بهره ور کارآمد و اثربخش تهیه نکرده اند.</a:t>
            </a:r>
            <a:endParaRPr lang="en-US" b="0"/>
          </a:p>
          <a:p>
            <a:pPr algn="just" rtl="1" eaLnBrk="1" hangingPunct="1">
              <a:lnSpc>
                <a:spcPct val="110000"/>
              </a:lnSpc>
              <a:tabLst>
                <a:tab pos="457200" algn="l"/>
              </a:tabLst>
            </a:pPr>
            <a:r>
              <a:rPr lang="fa-IR" b="0"/>
              <a:t>تاکنون نمایندگان 8 دوره مجلس قانونگذاری نیز علاقمندی به دریافت یک لایحه بودجه مفید و مؤثر که مشکلات فرهنگی، اقتصادی و اجتماعی کشور را کاهش داده و به سمت شفافیت گام بردارد نشان نداده اند و اسیر لوایح بسیار ضعیف بودجه بوده اند.</a:t>
            </a:r>
          </a:p>
          <a:p>
            <a:pPr algn="just" rtl="1" eaLnBrk="1" hangingPunct="1">
              <a:lnSpc>
                <a:spcPct val="110000"/>
              </a:lnSpc>
              <a:tabLst>
                <a:tab pos="457200" algn="l"/>
              </a:tabLst>
            </a:pPr>
            <a:endParaRPr lang="en-US" sz="1600" b="0"/>
          </a:p>
          <a:p>
            <a:pPr algn="just" rtl="1" eaLnBrk="1" hangingPunct="1">
              <a:lnSpc>
                <a:spcPct val="110000"/>
              </a:lnSpc>
              <a:tabLst>
                <a:tab pos="457200" algn="l"/>
              </a:tabLst>
            </a:pPr>
            <a:r>
              <a:rPr lang="fa-IR"/>
              <a:t>فرایند بودجه در ایران دارای مراحل زیر است:</a:t>
            </a:r>
            <a:endParaRPr lang="en-US"/>
          </a:p>
          <a:p>
            <a:pPr algn="just" rtl="1" eaLnBrk="1" hangingPunct="1">
              <a:lnSpc>
                <a:spcPct val="110000"/>
              </a:lnSpc>
              <a:buClr>
                <a:schemeClr val="folHlink"/>
              </a:buClr>
              <a:buFont typeface="Wingdings" pitchFamily="2" charset="2"/>
              <a:buChar char="ü"/>
              <a:tabLst>
                <a:tab pos="457200" algn="l"/>
              </a:tabLst>
            </a:pPr>
            <a:r>
              <a:rPr lang="fa-IR" b="0"/>
              <a:t>  تهیه وتنظیم بودجه کل کشور</a:t>
            </a:r>
            <a:endParaRPr lang="en-US" b="0"/>
          </a:p>
          <a:p>
            <a:pPr algn="just" rtl="1" eaLnBrk="1" hangingPunct="1">
              <a:lnSpc>
                <a:spcPct val="110000"/>
              </a:lnSpc>
              <a:buClr>
                <a:schemeClr val="folHlink"/>
              </a:buClr>
              <a:buFont typeface="Wingdings" pitchFamily="2" charset="2"/>
              <a:buChar char="ü"/>
              <a:tabLst>
                <a:tab pos="457200" algn="l"/>
              </a:tabLst>
            </a:pPr>
            <a:r>
              <a:rPr lang="fa-IR" b="0"/>
              <a:t>  تصویب بودجه کل کشور</a:t>
            </a:r>
            <a:endParaRPr lang="en-US" b="0"/>
          </a:p>
          <a:p>
            <a:pPr algn="just" rtl="1" eaLnBrk="1" hangingPunct="1">
              <a:lnSpc>
                <a:spcPct val="110000"/>
              </a:lnSpc>
              <a:buClr>
                <a:schemeClr val="folHlink"/>
              </a:buClr>
              <a:buFont typeface="Wingdings" pitchFamily="2" charset="2"/>
              <a:buChar char="ü"/>
              <a:tabLst>
                <a:tab pos="457200" algn="l"/>
              </a:tabLst>
            </a:pPr>
            <a:r>
              <a:rPr lang="fa-IR" b="0"/>
              <a:t>  اجراي بودجه</a:t>
            </a:r>
          </a:p>
          <a:p>
            <a:pPr algn="just" rtl="1" eaLnBrk="1" hangingPunct="1">
              <a:lnSpc>
                <a:spcPct val="110000"/>
              </a:lnSpc>
              <a:buClr>
                <a:schemeClr val="folHlink"/>
              </a:buClr>
              <a:buFont typeface="Wingdings" pitchFamily="2" charset="2"/>
              <a:buChar char="ü"/>
              <a:tabLst>
                <a:tab pos="457200" algn="l"/>
              </a:tabLst>
            </a:pPr>
            <a:r>
              <a:rPr lang="fa-IR" b="0"/>
              <a:t>  نظارت بر بودجه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609600"/>
            <a:ext cx="8229600" cy="1143000"/>
          </a:xfrm>
          <a:extLst>
            <a:ext uri="{91240B29-F687-4F45-9708-019B960494DF}">
              <a14:hiddenLine xmlns:a14="http://schemas.microsoft.com/office/drawing/2010/main" xmlns="" w="9525" cap="flat" cmpd="sng" algn="ctr">
                <a:solidFill>
                  <a:schemeClr val="tx1"/>
                </a:solidFill>
                <a:prstDash val="solid"/>
                <a:miter lim="800000"/>
                <a:headEnd/>
                <a:tailEnd/>
              </a14:hiddenLine>
            </a:ext>
          </a:extLst>
        </p:spPr>
        <p:txBody>
          <a:bodyPr rtlCol="0">
            <a:normAutofit/>
          </a:bodyPr>
          <a:lstStyle/>
          <a:p>
            <a:pPr fontAlgn="auto">
              <a:spcAft>
                <a:spcPts val="0"/>
              </a:spcAft>
              <a:defRPr/>
            </a:pPr>
            <a:r>
              <a:rPr lang="fa-IR" sz="3200" smtClean="0">
                <a:solidFill>
                  <a:srgbClr val="663300"/>
                </a:solidFill>
                <a:effectLst>
                  <a:outerShdw blurRad="38100" dist="38100" dir="2700000" algn="tl">
                    <a:srgbClr val="C0C0C0"/>
                  </a:outerShdw>
                </a:effectLst>
                <a:cs typeface="B Titr" panose="00000700000000000000" pitchFamily="2" charset="-78"/>
              </a:rPr>
              <a:t>مراحل تهیه و تنظیم بودجه کل کشور</a:t>
            </a:r>
            <a:endParaRPr lang="en-US" sz="3200" smtClean="0">
              <a:solidFill>
                <a:srgbClr val="663300"/>
              </a:solidFill>
              <a:effectLst>
                <a:outerShdw blurRad="38100" dist="38100" dir="2700000" algn="tl">
                  <a:srgbClr val="C0C0C0"/>
                </a:outerShdw>
              </a:effectLst>
              <a:cs typeface="B Titr" panose="00000700000000000000" pitchFamily="2" charset="-78"/>
            </a:endParaRPr>
          </a:p>
        </p:txBody>
      </p:sp>
      <p:sp>
        <p:nvSpPr>
          <p:cNvPr id="12292" name="Rectangle 4"/>
          <p:cNvSpPr>
            <a:spLocks noChangeArrowheads="1"/>
          </p:cNvSpPr>
          <p:nvPr/>
        </p:nvSpPr>
        <p:spPr bwMode="auto">
          <a:xfrm>
            <a:off x="609600" y="1771650"/>
            <a:ext cx="7932738" cy="46259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lvl1pPr algn="r">
              <a:tabLst>
                <a:tab pos="457200" algn="l"/>
              </a:tabLst>
              <a:defRPr>
                <a:solidFill>
                  <a:schemeClr val="tx1"/>
                </a:solidFill>
                <a:latin typeface="Arial" panose="020B0604020202020204" pitchFamily="34" charset="0"/>
                <a:cs typeface="Arial" panose="020B0604020202020204" pitchFamily="34" charset="0"/>
              </a:defRPr>
            </a:lvl1pPr>
            <a:lvl2pPr algn="r">
              <a:tabLst>
                <a:tab pos="457200" algn="l"/>
              </a:tabLst>
              <a:defRPr>
                <a:solidFill>
                  <a:schemeClr val="tx1"/>
                </a:solidFill>
                <a:latin typeface="Arial" panose="020B0604020202020204" pitchFamily="34" charset="0"/>
                <a:cs typeface="Arial" panose="020B0604020202020204" pitchFamily="34" charset="0"/>
              </a:defRPr>
            </a:lvl2pPr>
            <a:lvl3pPr algn="r">
              <a:tabLst>
                <a:tab pos="457200" algn="l"/>
              </a:tabLst>
              <a:defRPr>
                <a:solidFill>
                  <a:schemeClr val="tx1"/>
                </a:solidFill>
                <a:latin typeface="Arial" panose="020B0604020202020204" pitchFamily="34" charset="0"/>
                <a:cs typeface="Arial" panose="020B0604020202020204" pitchFamily="34" charset="0"/>
              </a:defRPr>
            </a:lvl3pPr>
            <a:lvl4pPr algn="r">
              <a:tabLst>
                <a:tab pos="457200" algn="l"/>
              </a:tabLst>
              <a:defRPr>
                <a:solidFill>
                  <a:schemeClr val="tx1"/>
                </a:solidFill>
                <a:latin typeface="Arial" panose="020B0604020202020204" pitchFamily="34" charset="0"/>
                <a:cs typeface="Arial" panose="020B0604020202020204" pitchFamily="34" charset="0"/>
              </a:defRPr>
            </a:lvl4pPr>
            <a:lvl5pPr algn="r">
              <a:tabLst>
                <a:tab pos="457200" algn="l"/>
              </a:tabLst>
              <a:defRPr>
                <a:solidFill>
                  <a:schemeClr val="tx1"/>
                </a:solidFill>
                <a:latin typeface="Arial" panose="020B0604020202020204" pitchFamily="34" charset="0"/>
                <a:cs typeface="Arial" panose="020B0604020202020204" pitchFamily="34" charset="0"/>
              </a:defRPr>
            </a:lvl5pPr>
            <a:lvl6pPr algn="r" rtl="1" fontAlgn="base">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6pPr>
            <a:lvl7pPr algn="r" rtl="1" fontAlgn="base">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7pPr>
            <a:lvl8pPr algn="r" rtl="1" fontAlgn="base">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8pPr>
            <a:lvl9pPr algn="r" rtl="1" fontAlgn="base">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9pPr>
          </a:lstStyle>
          <a:p>
            <a:pPr algn="just" rtl="1" eaLnBrk="1" hangingPunct="1">
              <a:defRPr/>
            </a:pPr>
            <a:r>
              <a:rPr lang="fa-IR" b="0" smtClean="0">
                <a:cs typeface="B Mitra" panose="00000400000000000000" pitchFamily="2" charset="-78"/>
              </a:rPr>
              <a:t>طبق اصل 126 قانون اساسی: ”رئیس جمهوری مسوولیت امور برنامه و بودجه و اموراداری و استخدامی کشور را مستقیماً برعهده دارد و میتواند اداره آنها را بعهده دیگری بگذارد.“</a:t>
            </a:r>
            <a:endParaRPr lang="en-US" b="0" smtClean="0">
              <a:cs typeface="B Mitra" panose="00000400000000000000" pitchFamily="2" charset="-78"/>
            </a:endParaRPr>
          </a:p>
          <a:p>
            <a:pPr algn="just" rtl="1" eaLnBrk="1" hangingPunct="1">
              <a:defRPr/>
            </a:pPr>
            <a:r>
              <a:rPr lang="fa-IR" b="0" smtClean="0">
                <a:cs typeface="B Mitra" panose="00000400000000000000" pitchFamily="2" charset="-78"/>
              </a:rPr>
              <a:t>تا سال 1386 مسئوولیت تهیه و تنظیم بودجه بعهده </a:t>
            </a:r>
            <a:r>
              <a:rPr lang="fa-IR" b="0" smtClean="0">
                <a:solidFill>
                  <a:srgbClr val="663300"/>
                </a:solidFill>
                <a:cs typeface="B Mitra" panose="00000400000000000000" pitchFamily="2" charset="-78"/>
              </a:rPr>
              <a:t>سازمان برنامه و بودجه سابق و سازمان مدیریت و برنامه ریزی</a:t>
            </a:r>
            <a:r>
              <a:rPr lang="fa-IR" b="0" smtClean="0">
                <a:cs typeface="B Mitra" panose="00000400000000000000" pitchFamily="2" charset="-78"/>
              </a:rPr>
              <a:t> قرارداشت که پس از انحلال سازمان مذکور بودجه سالانه توسط شخص حقیقی بنام </a:t>
            </a:r>
            <a:r>
              <a:rPr lang="fa-IR" b="0" smtClean="0">
                <a:solidFill>
                  <a:srgbClr val="FF3300"/>
                </a:solidFill>
                <a:effectLst>
                  <a:outerShdw blurRad="38100" dist="38100" dir="2700000" algn="tl">
                    <a:srgbClr val="C0C0C0"/>
                  </a:outerShdw>
                </a:effectLst>
                <a:cs typeface="B Mitra" panose="00000400000000000000" pitchFamily="2" charset="-78"/>
              </a:rPr>
              <a:t>معاونت نظارت و راهبردی رئیس جمهور</a:t>
            </a:r>
            <a:r>
              <a:rPr lang="fa-IR" b="0" smtClean="0">
                <a:cs typeface="B Mitra" panose="00000400000000000000" pitchFamily="2" charset="-78"/>
              </a:rPr>
              <a:t> تهیه و پس از طرح در هیأت وزیران و تصویب آن بصورت لایحه دو شوری به مجلس شورای اسلامی تسلیم می شود.</a:t>
            </a:r>
          </a:p>
          <a:p>
            <a:pPr algn="just" rtl="1" eaLnBrk="1" hangingPunct="1">
              <a:defRPr/>
            </a:pPr>
            <a:endParaRPr lang="en-US" sz="1000" b="0" smtClean="0">
              <a:cs typeface="B Mitra" panose="00000400000000000000" pitchFamily="2" charset="-78"/>
            </a:endParaRPr>
          </a:p>
          <a:p>
            <a:pPr algn="just" rtl="1" eaLnBrk="1" hangingPunct="1">
              <a:defRPr/>
            </a:pPr>
            <a:r>
              <a:rPr lang="fa-IR" smtClean="0">
                <a:cs typeface="B Mitra" panose="00000400000000000000" pitchFamily="2" charset="-78"/>
              </a:rPr>
              <a:t>انواع بودجه ریزی کشورهای مختلف چهارگونه می باشد:</a:t>
            </a:r>
            <a:endParaRPr lang="en-US" smtClean="0">
              <a:cs typeface="B Mitra" panose="00000400000000000000" pitchFamily="2" charset="-78"/>
            </a:endParaRPr>
          </a:p>
          <a:p>
            <a:pPr algn="just" rtl="1" eaLnBrk="1" hangingPunct="1">
              <a:defRPr/>
            </a:pPr>
            <a:r>
              <a:rPr lang="fa-IR" b="0" smtClean="0">
                <a:cs typeface="B Mitra" panose="00000400000000000000" pitchFamily="2" charset="-78"/>
              </a:rPr>
              <a:t>1- بودجه ریزی سنتی یا افزایشی</a:t>
            </a:r>
            <a:endParaRPr lang="en-US" b="0" smtClean="0">
              <a:cs typeface="B Mitra" panose="00000400000000000000" pitchFamily="2" charset="-78"/>
            </a:endParaRPr>
          </a:p>
          <a:p>
            <a:pPr algn="just" rtl="1" eaLnBrk="1" hangingPunct="1">
              <a:defRPr/>
            </a:pPr>
            <a:r>
              <a:rPr lang="fa-IR" b="0" smtClean="0">
                <a:cs typeface="B Mitra" panose="00000400000000000000" pitchFamily="2" charset="-78"/>
              </a:rPr>
              <a:t>2- بودجه ریزی برنامه ای</a:t>
            </a:r>
            <a:endParaRPr lang="en-US" b="0" smtClean="0">
              <a:cs typeface="B Mitra" panose="00000400000000000000" pitchFamily="2" charset="-78"/>
            </a:endParaRPr>
          </a:p>
          <a:p>
            <a:pPr algn="just" rtl="1" eaLnBrk="1" hangingPunct="1">
              <a:defRPr/>
            </a:pPr>
            <a:r>
              <a:rPr lang="fa-IR" b="0" smtClean="0">
                <a:cs typeface="B Mitra" panose="00000400000000000000" pitchFamily="2" charset="-78"/>
              </a:rPr>
              <a:t>3- بودجه ریزی عملیاتی</a:t>
            </a:r>
            <a:endParaRPr lang="en-US" b="0" smtClean="0">
              <a:cs typeface="B Mitra" panose="00000400000000000000" pitchFamily="2" charset="-78"/>
            </a:endParaRPr>
          </a:p>
          <a:p>
            <a:pPr algn="just" rtl="1" eaLnBrk="1" hangingPunct="1">
              <a:defRPr/>
            </a:pPr>
            <a:r>
              <a:rPr lang="fa-IR" b="0" smtClean="0">
                <a:cs typeface="B Mitra" panose="00000400000000000000" pitchFamily="2" charset="-78"/>
              </a:rPr>
              <a:t>4- بودجه ریزی بر مبنای صفر که تعداد بسیارکمی از کشورهای گروه 8 و گروه 20 و فراصنعتی آنرا اجرا می کنند.</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endParaRPr lang="en-US" smtClean="0">
              <a:cs typeface="Tahoma" pitchFamily="34" charset="0"/>
            </a:endParaRPr>
          </a:p>
        </p:txBody>
      </p:sp>
      <p:sp>
        <p:nvSpPr>
          <p:cNvPr id="13316" name="Rectangle 4"/>
          <p:cNvSpPr>
            <a:spLocks noChangeArrowheads="1"/>
          </p:cNvSpPr>
          <p:nvPr/>
        </p:nvSpPr>
        <p:spPr bwMode="auto">
          <a:xfrm>
            <a:off x="474663" y="1584325"/>
            <a:ext cx="8212137" cy="4838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just" rtl="1" eaLnBrk="1" hangingPunct="1">
              <a:defRPr/>
            </a:pPr>
            <a:r>
              <a:rPr lang="fa-IR" b="0">
                <a:latin typeface="Arial" panose="020B0604020202020204" pitchFamily="34" charset="0"/>
              </a:rPr>
              <a:t>در ایران بودجه ریزی تا سال 1351 بصورت متداول یا سنتی و افزایشی تهیه می گردید. در واقع بصورت برنامه ای نبود و اعتبارات هرسال در بودجه کل کشور درصدی نسبت به سال قبل افزایش داشت. </a:t>
            </a:r>
            <a:endParaRPr lang="en-US" b="0">
              <a:latin typeface="Arial" panose="020B0604020202020204" pitchFamily="34" charset="0"/>
            </a:endParaRPr>
          </a:p>
          <a:p>
            <a:pPr algn="just" rtl="1" eaLnBrk="1" hangingPunct="1">
              <a:defRPr/>
            </a:pPr>
            <a:r>
              <a:rPr lang="fa-IR" b="0">
                <a:latin typeface="Arial" panose="020B0604020202020204" pitchFamily="34" charset="0"/>
              </a:rPr>
              <a:t>در 1/12/1351 قانون برنامه و بودجه تصویب و تاریخ اجرای آن از ابتدای سال 1352 تعین گردید. درماده (10) قانون فوق الذکر مقررشد: ”بودجه کل کشور طبق مقررات قانون محاسبات عمومی و با رعایت این قانون (قانون برنامه و بودجه) تهیه میشود.“ </a:t>
            </a:r>
            <a:endParaRPr lang="en-US" b="0">
              <a:latin typeface="Arial" panose="020B0604020202020204" pitchFamily="34" charset="0"/>
            </a:endParaRPr>
          </a:p>
          <a:p>
            <a:pPr algn="just" rtl="1" eaLnBrk="1" hangingPunct="1">
              <a:defRPr/>
            </a:pPr>
            <a:r>
              <a:rPr lang="fa-IR" b="0">
                <a:latin typeface="Arial" panose="020B0604020202020204" pitchFamily="34" charset="0"/>
              </a:rPr>
              <a:t>زمانیکه قانون برنامه و بودجه تصویب گردید قانون محاسبات عمومی سال 1349 در مرحله اجرا بود و درقانون محاسبات عمومی نحوه بودجه ریزی بصورت برنامه ای تاکید شده بود.</a:t>
            </a:r>
          </a:p>
          <a:p>
            <a:pPr algn="just" rtl="1" eaLnBrk="1" hangingPunct="1">
              <a:defRPr/>
            </a:pPr>
            <a:r>
              <a:rPr lang="fa-IR" b="0">
                <a:effectLst>
                  <a:outerShdw blurRad="38100" dist="38100" dir="2700000" algn="tl">
                    <a:srgbClr val="C0C0C0"/>
                  </a:outerShdw>
                </a:effectLst>
                <a:latin typeface="Arial" panose="020B0604020202020204" pitchFamily="34" charset="0"/>
              </a:rPr>
              <a:t>درماده 14 قانون برنامه و بودجه نیز مقررشده بود:</a:t>
            </a:r>
            <a:endParaRPr lang="en-US" b="0">
              <a:effectLst>
                <a:outerShdw blurRad="38100" dist="38100" dir="2700000" algn="tl">
                  <a:srgbClr val="C0C0C0"/>
                </a:outerShdw>
              </a:effectLst>
              <a:latin typeface="Arial" panose="020B0604020202020204" pitchFamily="34" charset="0"/>
            </a:endParaRPr>
          </a:p>
          <a:p>
            <a:pPr algn="just" rtl="1" eaLnBrk="1" hangingPunct="1">
              <a:defRPr/>
            </a:pPr>
            <a:r>
              <a:rPr lang="fa-IR" b="0">
                <a:latin typeface="Arial" panose="020B0604020202020204" pitchFamily="34" charset="0"/>
              </a:rPr>
              <a:t>دستگاههای وابسته به هریک از وزارتخانهها باید قبل از ارسال به سازمان (برنامه و بودجه برحسب مورد به تایید وزیر مربوط و یا مجمع عمومی و یا بالاترین مسوول دستگاه رسیده باشد تهیه و تنظیم بودجه از سال 1352 به صورت برنامه ای لکن بصورت ناقص و شکلی تهیه میگردید. اهداف برنامه ها هیچگاه مورد ارزیابی قرارنگرفته است.</a:t>
            </a:r>
            <a:endParaRPr lang="en-US" b="0">
              <a:latin typeface="Arial" panose="020B0604020202020204"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endParaRPr lang="en-US" smtClean="0">
              <a:cs typeface="Tahoma" pitchFamily="34" charset="0"/>
            </a:endParaRPr>
          </a:p>
        </p:txBody>
      </p:sp>
      <p:sp>
        <p:nvSpPr>
          <p:cNvPr id="18435" name="Rectangle 4"/>
          <p:cNvSpPr>
            <a:spLocks noChangeArrowheads="1"/>
          </p:cNvSpPr>
          <p:nvPr/>
        </p:nvSpPr>
        <p:spPr bwMode="auto">
          <a:xfrm>
            <a:off x="762000" y="1524000"/>
            <a:ext cx="7797800" cy="396875"/>
          </a:xfrm>
          <a:prstGeom prst="rect">
            <a:avLst/>
          </a:prstGeom>
          <a:noFill/>
          <a:ln w="9525">
            <a:noFill/>
            <a:miter lim="800000"/>
            <a:headEnd/>
            <a:tailEnd/>
          </a:ln>
          <a:effectLst/>
        </p:spPr>
        <p:txBody>
          <a:bodyPr wrap="none">
            <a:spAutoFit/>
          </a:bodyPr>
          <a:lstStyle/>
          <a:p>
            <a:pPr algn="r" rtl="1" eaLnBrk="1" hangingPunct="1"/>
            <a:r>
              <a:rPr lang="fa-IR" sz="2000"/>
              <a:t>7- قانون محاسبات عمومی چهارم درسال 1366 به تصویب مجلس شورای اسلامی رسید.</a:t>
            </a:r>
          </a:p>
        </p:txBody>
      </p:sp>
      <p:sp>
        <p:nvSpPr>
          <p:cNvPr id="18436" name="Rectangle 5"/>
          <p:cNvSpPr>
            <a:spLocks noChangeArrowheads="1"/>
          </p:cNvSpPr>
          <p:nvPr/>
        </p:nvSpPr>
        <p:spPr bwMode="auto">
          <a:xfrm>
            <a:off x="457200" y="2170113"/>
            <a:ext cx="8153400" cy="4108450"/>
          </a:xfrm>
          <a:prstGeom prst="rect">
            <a:avLst/>
          </a:prstGeom>
          <a:noFill/>
          <a:ln w="9525">
            <a:noFill/>
            <a:miter lim="800000"/>
            <a:headEnd/>
            <a:tailEnd/>
          </a:ln>
          <a:effectLst/>
        </p:spPr>
        <p:txBody>
          <a:bodyPr anchor="ctr">
            <a:spAutoFit/>
          </a:bodyPr>
          <a:lstStyle/>
          <a:p>
            <a:pPr algn="just" rtl="1" eaLnBrk="1" hangingPunct="1">
              <a:lnSpc>
                <a:spcPct val="110000"/>
              </a:lnSpc>
              <a:tabLst>
                <a:tab pos="914400" algn="l"/>
              </a:tabLst>
            </a:pPr>
            <a:r>
              <a:rPr lang="fa-IR" b="0"/>
              <a:t>نحوه تهیه وتنظیم بودجه کل کشور درماده (1) قانون فوق بشرح زیرمی باشد:</a:t>
            </a:r>
            <a:endParaRPr lang="en-US" b="0"/>
          </a:p>
          <a:p>
            <a:pPr algn="just" rtl="1" eaLnBrk="1" hangingPunct="1">
              <a:lnSpc>
                <a:spcPct val="110000"/>
              </a:lnSpc>
              <a:tabLst>
                <a:tab pos="914400" algn="l"/>
              </a:tabLst>
            </a:pPr>
            <a:r>
              <a:rPr lang="fa-IR"/>
              <a:t>ماده 1 قانون محاسبات عمومی سال 1366:</a:t>
            </a:r>
            <a:endParaRPr lang="en-US"/>
          </a:p>
          <a:p>
            <a:pPr algn="just" rtl="1" eaLnBrk="1" hangingPunct="1">
              <a:lnSpc>
                <a:spcPct val="110000"/>
              </a:lnSpc>
              <a:tabLst>
                <a:tab pos="914400" algn="l"/>
              </a:tabLst>
            </a:pPr>
            <a:r>
              <a:rPr lang="fa-IR" b="0"/>
              <a:t>(( بودجه کل کشور برنامه مالی دولت است که برای یک سال مالی تهیه وحاوی پیش بینی درآمد ها وسایر منابع تامین اعتیار وبرآورد هزینه ها برای انجام عملیاتی که منجر به نیل سیاستها و به هدفهای قانونی می شود، بوده وازسه قسمت بشرح زیر تشکیل می شود:</a:t>
            </a:r>
            <a:endParaRPr lang="en-US" b="0"/>
          </a:p>
          <a:p>
            <a:pPr algn="just" rtl="1" eaLnBrk="1" hangingPunct="1">
              <a:lnSpc>
                <a:spcPct val="110000"/>
              </a:lnSpc>
              <a:tabLst>
                <a:tab pos="914400" algn="l"/>
              </a:tabLst>
            </a:pPr>
            <a:r>
              <a:rPr lang="fa-IR" b="0"/>
              <a:t>1- بودجه عمومی دولت که شامل اجزا زیراست:</a:t>
            </a:r>
            <a:endParaRPr lang="en-US" b="0"/>
          </a:p>
          <a:p>
            <a:pPr algn="just" rtl="1" eaLnBrk="1" hangingPunct="1">
              <a:lnSpc>
                <a:spcPct val="110000"/>
              </a:lnSpc>
              <a:tabLst>
                <a:tab pos="914400" algn="l"/>
              </a:tabLst>
            </a:pPr>
            <a:r>
              <a:rPr lang="fa-IR" b="0"/>
              <a:t>الف) پيش بيني دریافتها ومنابع تامین اعتبار که بطور مستقیم ویا غیرمستقیم درسال مالی قانون بودجه بوسیله دستگاهها ازطریق حسابهای خزانه داری کل اخذ می گردد.</a:t>
            </a:r>
            <a:endParaRPr lang="en-US" b="0"/>
          </a:p>
          <a:p>
            <a:pPr algn="just" rtl="1" eaLnBrk="1" hangingPunct="1">
              <a:lnSpc>
                <a:spcPct val="110000"/>
              </a:lnSpc>
              <a:tabLst>
                <a:tab pos="914400" algn="l"/>
              </a:tabLst>
            </a:pPr>
            <a:r>
              <a:rPr lang="fa-IR" b="0"/>
              <a:t>ب) پیش بینی پرداختهائی که ازمحل درآمد عمومی ویا اختصاصی برای اعتبارات جاری وعمرانی واختصاصی استگاههای اجرائی می توان درسال مالی مربوط انجام دهد.</a:t>
            </a:r>
            <a:endParaRPr lang="en-US" b="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endParaRPr lang="en-US" smtClean="0">
              <a:cs typeface="Tahoma" pitchFamily="34" charset="0"/>
            </a:endParaRPr>
          </a:p>
        </p:txBody>
      </p:sp>
      <p:sp>
        <p:nvSpPr>
          <p:cNvPr id="19459" name="Rectangle 4"/>
          <p:cNvSpPr>
            <a:spLocks noChangeArrowheads="1"/>
          </p:cNvSpPr>
          <p:nvPr/>
        </p:nvSpPr>
        <p:spPr bwMode="auto">
          <a:xfrm>
            <a:off x="533400" y="1524000"/>
            <a:ext cx="8077200" cy="2401888"/>
          </a:xfrm>
          <a:prstGeom prst="rect">
            <a:avLst/>
          </a:prstGeom>
          <a:noFill/>
          <a:ln w="9525">
            <a:noFill/>
            <a:miter lim="800000"/>
            <a:headEnd/>
            <a:tailEnd/>
          </a:ln>
          <a:effectLst/>
        </p:spPr>
        <p:txBody>
          <a:bodyPr>
            <a:spAutoFit/>
          </a:bodyPr>
          <a:lstStyle/>
          <a:p>
            <a:pPr algn="r" rtl="1" eaLnBrk="1" hangingPunct="1">
              <a:lnSpc>
                <a:spcPct val="110000"/>
              </a:lnSpc>
            </a:pPr>
            <a:r>
              <a:rPr lang="fa-IR" b="0"/>
              <a:t>2- بودجه شرکتهای دولتی وبانکها شامل پیش بینی درآمدها وسایر منابع تامین اعتبار.</a:t>
            </a:r>
            <a:endParaRPr lang="en-US" b="0"/>
          </a:p>
          <a:p>
            <a:pPr algn="r" rtl="1" eaLnBrk="1" hangingPunct="1">
              <a:lnSpc>
                <a:spcPct val="110000"/>
              </a:lnSpc>
            </a:pPr>
            <a:r>
              <a:rPr lang="fa-IR" b="0"/>
              <a:t>3- بودجه موسساتی که تحت عنوانی غیرازعناوین فوق دربودجه کل کشور منظور می شود.))</a:t>
            </a:r>
            <a:endParaRPr lang="en-US" b="0"/>
          </a:p>
          <a:p>
            <a:pPr algn="r" rtl="1" eaLnBrk="1" hangingPunct="1">
              <a:lnSpc>
                <a:spcPct val="110000"/>
              </a:lnSpc>
            </a:pPr>
            <a:r>
              <a:rPr lang="fa-IR" b="0"/>
              <a:t>با تعریف قانونی دولت بایستی بودجه های سنواتی را بااین ویژگیها تهیه می کرد:</a:t>
            </a:r>
          </a:p>
          <a:p>
            <a:pPr lvl="1" algn="r" rtl="1" eaLnBrk="1" hangingPunct="1">
              <a:lnSpc>
                <a:spcPct val="110000"/>
              </a:lnSpc>
              <a:buFontTx/>
              <a:buChar char="•"/>
            </a:pPr>
            <a:r>
              <a:rPr lang="fa-IR" sz="2200" b="0"/>
              <a:t> بودجه برنامه ای مالی دولت</a:t>
            </a:r>
          </a:p>
          <a:p>
            <a:pPr lvl="1" algn="r" rtl="1" eaLnBrk="1" hangingPunct="1">
              <a:lnSpc>
                <a:spcPct val="110000"/>
              </a:lnSpc>
              <a:buFontTx/>
              <a:buChar char="•"/>
            </a:pPr>
            <a:r>
              <a:rPr lang="fa-IR" sz="2200" b="0"/>
              <a:t> بودجه عملیاتی </a:t>
            </a:r>
          </a:p>
          <a:p>
            <a:pPr lvl="1" algn="r" rtl="1" eaLnBrk="1" hangingPunct="1">
              <a:lnSpc>
                <a:spcPct val="110000"/>
              </a:lnSpc>
              <a:buFontTx/>
              <a:buChar char="•"/>
            </a:pPr>
            <a:r>
              <a:rPr lang="fa-IR" sz="2200" b="0"/>
              <a:t> معیارهای ارزیابی اهداف وسیاستهای تعیین شده باتوجه به اعتبارمصوب</a:t>
            </a:r>
          </a:p>
        </p:txBody>
      </p:sp>
      <p:sp>
        <p:nvSpPr>
          <p:cNvPr id="15365" name="Rectangle 5"/>
          <p:cNvSpPr>
            <a:spLocks noChangeArrowheads="1"/>
          </p:cNvSpPr>
          <p:nvPr/>
        </p:nvSpPr>
        <p:spPr bwMode="auto">
          <a:xfrm>
            <a:off x="869950" y="4784725"/>
            <a:ext cx="7664450" cy="1311275"/>
          </a:xfrm>
          <a:prstGeom prst="rect">
            <a:avLst/>
          </a:prstGeom>
          <a:gradFill rotWithShape="1">
            <a:gsLst>
              <a:gs pos="0">
                <a:srgbClr val="F7E6C5"/>
              </a:gs>
              <a:gs pos="100000">
                <a:srgbClr val="FDF5E9"/>
              </a:gs>
            </a:gsLst>
            <a:lin ang="540000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r" rtl="1" eaLnBrk="1" hangingPunct="1">
              <a:defRPr/>
            </a:pPr>
            <a:r>
              <a:rPr lang="fa-IR" sz="2000" b="0">
                <a:solidFill>
                  <a:srgbClr val="FF3300"/>
                </a:solidFill>
                <a:effectLst>
                  <a:outerShdw blurRad="38100" dist="38100" dir="2700000" algn="tl">
                    <a:srgbClr val="000000"/>
                  </a:outerShdw>
                </a:effectLst>
                <a:latin typeface="Arial" panose="020B0604020202020204" pitchFamily="34" charset="0"/>
              </a:rPr>
              <a:t>پاورقی:</a:t>
            </a:r>
            <a:endParaRPr lang="en-US" sz="2000" b="0">
              <a:solidFill>
                <a:srgbClr val="FF3300"/>
              </a:solidFill>
              <a:effectLst>
                <a:outerShdw blurRad="38100" dist="38100" dir="2700000" algn="tl">
                  <a:srgbClr val="000000"/>
                </a:outerShdw>
              </a:effectLst>
              <a:latin typeface="Arial" panose="020B0604020202020204" pitchFamily="34" charset="0"/>
            </a:endParaRPr>
          </a:p>
          <a:p>
            <a:pPr algn="r" rtl="1" eaLnBrk="1" hangingPunct="1">
              <a:defRPr/>
            </a:pPr>
            <a:r>
              <a:rPr lang="fa-IR" sz="2000" b="0">
                <a:solidFill>
                  <a:srgbClr val="663300"/>
                </a:solidFill>
                <a:latin typeface="Arial" panose="020B0604020202020204" pitchFamily="34" charset="0"/>
              </a:rPr>
              <a:t>(1) درطول تاریخ صد ساله بودجه ریزی درایران چهارقانون کلی محاسبات عمومی به تصویب رسیده است.</a:t>
            </a:r>
            <a:endParaRPr lang="en-US" sz="2000" b="0">
              <a:solidFill>
                <a:srgbClr val="663300"/>
              </a:solidFill>
              <a:latin typeface="Arial" panose="020B0604020202020204" pitchFamily="34" charset="0"/>
            </a:endParaRPr>
          </a:p>
          <a:p>
            <a:pPr algn="r" rtl="1" eaLnBrk="1" hangingPunct="1">
              <a:defRPr/>
            </a:pPr>
            <a:r>
              <a:rPr lang="fa-IR" sz="2000" b="0">
                <a:solidFill>
                  <a:srgbClr val="663300"/>
                </a:solidFill>
                <a:latin typeface="Arial" panose="020B0604020202020204" pitchFamily="34" charset="0"/>
              </a:rPr>
              <a:t>قانون اول- سال 1289		    قانون دوم – 1312	البته اصلاحاتی دربین تصویب قوانین</a:t>
            </a:r>
            <a:endParaRPr lang="en-US" sz="2000" b="0">
              <a:solidFill>
                <a:srgbClr val="663300"/>
              </a:solidFill>
              <a:latin typeface="Arial" panose="020B0604020202020204" pitchFamily="34" charset="0"/>
            </a:endParaRPr>
          </a:p>
          <a:p>
            <a:pPr algn="r" rtl="1" eaLnBrk="1" hangingPunct="1">
              <a:defRPr/>
            </a:pPr>
            <a:r>
              <a:rPr lang="fa-IR" sz="2000" b="0">
                <a:solidFill>
                  <a:srgbClr val="663300"/>
                </a:solidFill>
                <a:latin typeface="Arial" panose="020B0604020202020204" pitchFamily="34" charset="0"/>
              </a:rPr>
              <a:t>قانون سوم- سال 1349                        قانون چهارم- سال 1366       ذکر شده معمول گردیده بود.0</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endParaRPr lang="en-US" smtClean="0">
              <a:cs typeface="Tahoma" pitchFamily="34" charset="0"/>
            </a:endParaRPr>
          </a:p>
        </p:txBody>
      </p:sp>
      <p:sp>
        <p:nvSpPr>
          <p:cNvPr id="20483" name="Rectangle 4"/>
          <p:cNvSpPr>
            <a:spLocks noChangeArrowheads="1"/>
          </p:cNvSpPr>
          <p:nvPr/>
        </p:nvSpPr>
        <p:spPr bwMode="auto">
          <a:xfrm>
            <a:off x="4038600" y="1295400"/>
            <a:ext cx="4565650" cy="396875"/>
          </a:xfrm>
          <a:prstGeom prst="rect">
            <a:avLst/>
          </a:prstGeom>
          <a:noFill/>
          <a:ln w="9525" algn="ctr">
            <a:noFill/>
            <a:miter lim="800000"/>
            <a:headEnd/>
            <a:tailEnd/>
          </a:ln>
          <a:effectLst/>
        </p:spPr>
        <p:txBody>
          <a:bodyPr wrap="none">
            <a:spAutoFit/>
          </a:bodyPr>
          <a:lstStyle/>
          <a:p>
            <a:pPr algn="r" rtl="1" eaLnBrk="1" hangingPunct="1"/>
            <a:r>
              <a:rPr lang="fa-IR" sz="2000"/>
              <a:t>8) چنانچه درماده 96 قانون محاسبات مقررمی شود:</a:t>
            </a:r>
          </a:p>
        </p:txBody>
      </p:sp>
      <p:sp>
        <p:nvSpPr>
          <p:cNvPr id="20484" name="Rectangle 5"/>
          <p:cNvSpPr>
            <a:spLocks noChangeArrowheads="1"/>
          </p:cNvSpPr>
          <p:nvPr/>
        </p:nvSpPr>
        <p:spPr bwMode="auto">
          <a:xfrm>
            <a:off x="481013" y="2286000"/>
            <a:ext cx="8129587" cy="3590925"/>
          </a:xfrm>
          <a:prstGeom prst="rect">
            <a:avLst/>
          </a:prstGeom>
          <a:noFill/>
          <a:ln w="9525">
            <a:noFill/>
            <a:miter lim="800000"/>
            <a:headEnd/>
            <a:tailEnd/>
          </a:ln>
          <a:effectLst/>
        </p:spPr>
        <p:txBody>
          <a:bodyPr anchor="ctr">
            <a:spAutoFit/>
          </a:bodyPr>
          <a:lstStyle/>
          <a:p>
            <a:pPr algn="just" rtl="1" eaLnBrk="1" hangingPunct="1"/>
            <a:r>
              <a:rPr lang="fa-IR" b="0"/>
              <a:t>(( دستگاه های اجرایی مکلفند به ترتیبی که هیات وزیران معین خواهد نمود حداکثر ظرف مدت شش ماه پس ازپایان هرسال مالی گزارش عملیات انجام شده طی آن سال را براساس اهداف پیش بینی شده در بودجه مصوب به دیوان محاسبات کشور ووزارت برنامه وبودجه و وزارت اموراقتصادی ودارائی ارسال دارند. ))</a:t>
            </a:r>
          </a:p>
          <a:p>
            <a:pPr algn="just" rtl="1" eaLnBrk="1" hangingPunct="1"/>
            <a:endParaRPr lang="en-US" sz="1400" b="0"/>
          </a:p>
          <a:p>
            <a:pPr algn="just" rtl="1" eaLnBrk="1" hangingPunct="1"/>
            <a:r>
              <a:rPr lang="fa-IR" b="0"/>
              <a:t>توضیح : اولاً درطول 25سال پس ازتصویب قانون محاسبات تاکنون : هیات وزیران ترتیب و نوع ومحتوای این گزارشهارا طبق قانون تعیین وتصویب نکرده است.</a:t>
            </a:r>
            <a:endParaRPr lang="en-US" b="0"/>
          </a:p>
          <a:p>
            <a:pPr algn="just" rtl="1" eaLnBrk="1" hangingPunct="1"/>
            <a:r>
              <a:rPr lang="fa-IR" b="0"/>
              <a:t>ودرهمین رابطه همواره بودجه های سنواتی ناقص تر وبدون کیفیت و حتی بدون برنامه ازسال قبل تهیه می شود. طبقه بندی بودجه ها کلی تروبدون ارزیابی مالی واجرائی انجام می شود وبطورکلی ماده 96 قانون محاسبات عملکردی نداشته است.</a:t>
            </a:r>
            <a:endParaRPr lang="en-US" b="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endParaRPr lang="en-US" smtClean="0">
              <a:cs typeface="Tahoma" pitchFamily="34" charset="0"/>
            </a:endParaRPr>
          </a:p>
        </p:txBody>
      </p:sp>
      <p:sp>
        <p:nvSpPr>
          <p:cNvPr id="21507" name="Rectangle 4"/>
          <p:cNvSpPr>
            <a:spLocks noChangeArrowheads="1"/>
          </p:cNvSpPr>
          <p:nvPr/>
        </p:nvSpPr>
        <p:spPr bwMode="auto">
          <a:xfrm>
            <a:off x="381000" y="1685925"/>
            <a:ext cx="8382000" cy="3706813"/>
          </a:xfrm>
          <a:prstGeom prst="rect">
            <a:avLst/>
          </a:prstGeom>
          <a:noFill/>
          <a:ln w="9525" algn="ctr">
            <a:noFill/>
            <a:miter lim="800000"/>
            <a:headEnd/>
            <a:tailEnd/>
          </a:ln>
          <a:effectLst/>
        </p:spPr>
        <p:txBody>
          <a:bodyPr anchor="ctr">
            <a:spAutoFit/>
          </a:bodyPr>
          <a:lstStyle/>
          <a:p>
            <a:pPr algn="just" rtl="1" eaLnBrk="1" hangingPunct="1">
              <a:lnSpc>
                <a:spcPct val="110000"/>
              </a:lnSpc>
            </a:pPr>
            <a:r>
              <a:rPr lang="fa-IR" b="0"/>
              <a:t>پس ازسالها کش وقوس بین دولت و مجلس و نیازهای بودجه ای درسال 1380 مجلس تبصره 48 قانون بودجه را تصویب نمود که تصور این بود که تحولی درنظام بودجه ریزی فراهم گردد وکشوربه سمت تهیه بودجه های عملیاتی حرکت نماید.</a:t>
            </a:r>
            <a:endParaRPr lang="en-US" b="0"/>
          </a:p>
          <a:p>
            <a:pPr algn="just" rtl="1" eaLnBrk="1" hangingPunct="1">
              <a:lnSpc>
                <a:spcPct val="110000"/>
              </a:lnSpc>
            </a:pPr>
            <a:r>
              <a:rPr lang="fa-IR" b="0"/>
              <a:t>دراجرای تبصره 48 ق. ب 1380 دستورالعمل بودجه ریزی بصورت </a:t>
            </a:r>
            <a:r>
              <a:rPr lang="en-US" b="0">
                <a:latin typeface="Times New Roman" pitchFamily="18" charset="0"/>
                <a:cs typeface="Times New Roman" pitchFamily="18" charset="0"/>
              </a:rPr>
              <a:t>G.F.S</a:t>
            </a:r>
            <a:r>
              <a:rPr lang="en-US" b="0"/>
              <a:t> </a:t>
            </a:r>
            <a:r>
              <a:rPr lang="fa-IR" b="0"/>
              <a:t> بانک جهانی وصندوق بین المللی پول ترجمه شد وملاک تهیه بودجه سالهای 1381 به بعد قرارگرفت درهمین راستا ماده 77 قانون تنظیم بخشی از مقررات مالی دولت مصوب 1380 به شرح زیر تصویب گردید:</a:t>
            </a:r>
            <a:endParaRPr lang="en-US" b="0"/>
          </a:p>
          <a:p>
            <a:pPr algn="just" rtl="1" eaLnBrk="1" hangingPunct="1">
              <a:lnSpc>
                <a:spcPct val="110000"/>
              </a:lnSpc>
            </a:pPr>
            <a:r>
              <a:rPr lang="fa-IR" b="0"/>
              <a:t>(( ماده 77- باتوجه به ارائه قانون بودجه سال 1381 کل کشور براساس نظام جدید بودجه ریزی وتغییرنظام طبقه بندی دریافتها وپرداختهای دولت به منظور هماهنگی بین تعاریف بکاربرده شده درنظام جدید با تعاریف مندرج درقوانین موجود مالی ومحاسباتی، تعاریف زیربه ماده (1)</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endParaRPr lang="en-US" smtClean="0">
              <a:cs typeface="Tahoma" pitchFamily="34" charset="0"/>
            </a:endParaRPr>
          </a:p>
        </p:txBody>
      </p:sp>
      <p:sp>
        <p:nvSpPr>
          <p:cNvPr id="22531" name="Rectangle 4"/>
          <p:cNvSpPr>
            <a:spLocks noChangeArrowheads="1"/>
          </p:cNvSpPr>
          <p:nvPr/>
        </p:nvSpPr>
        <p:spPr bwMode="auto">
          <a:xfrm>
            <a:off x="2465388" y="1447800"/>
            <a:ext cx="5983287" cy="396875"/>
          </a:xfrm>
          <a:prstGeom prst="rect">
            <a:avLst/>
          </a:prstGeom>
          <a:noFill/>
          <a:ln w="9525" algn="ctr">
            <a:noFill/>
            <a:miter lim="800000"/>
            <a:headEnd/>
            <a:tailEnd/>
          </a:ln>
          <a:effectLst/>
        </p:spPr>
        <p:txBody>
          <a:bodyPr wrap="none">
            <a:spAutoFit/>
          </a:bodyPr>
          <a:lstStyle/>
          <a:p>
            <a:pPr algn="r" rtl="1" eaLnBrk="1" hangingPunct="1"/>
            <a:r>
              <a:rPr lang="fa-IR" sz="2000"/>
              <a:t>9) قانون برنامه وبودجه کشور مصوب 10/12/1351 اضافه می گردد:</a:t>
            </a:r>
          </a:p>
        </p:txBody>
      </p:sp>
      <p:sp>
        <p:nvSpPr>
          <p:cNvPr id="18437" name="Rectangle 5"/>
          <p:cNvSpPr>
            <a:spLocks noChangeArrowheads="1"/>
          </p:cNvSpPr>
          <p:nvPr/>
        </p:nvSpPr>
        <p:spPr bwMode="auto">
          <a:xfrm>
            <a:off x="457200" y="2027238"/>
            <a:ext cx="8229600" cy="41084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just" rtl="1" eaLnBrk="1" hangingPunct="1">
              <a:lnSpc>
                <a:spcPct val="110000"/>
              </a:lnSpc>
              <a:defRPr/>
            </a:pPr>
            <a:r>
              <a:rPr lang="fa-IR" b="0">
                <a:solidFill>
                  <a:srgbClr val="FF3300"/>
                </a:solidFill>
                <a:effectLst>
                  <a:outerShdw blurRad="38100" dist="38100" dir="2700000" algn="tl">
                    <a:srgbClr val="C0C0C0"/>
                  </a:outerShdw>
                </a:effectLst>
                <a:latin typeface="Arial" panose="020B0604020202020204" pitchFamily="34" charset="0"/>
              </a:rPr>
              <a:t>ارزش خالص-</a:t>
            </a:r>
            <a:r>
              <a:rPr lang="fa-IR" b="0">
                <a:latin typeface="Arial" panose="020B0604020202020204" pitchFamily="34" charset="0"/>
              </a:rPr>
              <a:t> منظور ارزش کل دارائی ها منهای ارزش کل بدهی های بخش دولتی است.</a:t>
            </a:r>
            <a:endParaRPr lang="en-US" b="0">
              <a:latin typeface="Arial" panose="020B0604020202020204" pitchFamily="34" charset="0"/>
            </a:endParaRPr>
          </a:p>
          <a:p>
            <a:pPr algn="just" rtl="1" eaLnBrk="1" hangingPunct="1">
              <a:lnSpc>
                <a:spcPct val="110000"/>
              </a:lnSpc>
              <a:defRPr/>
            </a:pPr>
            <a:r>
              <a:rPr lang="fa-IR" b="0">
                <a:solidFill>
                  <a:srgbClr val="FF3300"/>
                </a:solidFill>
                <a:effectLst>
                  <a:outerShdw blurRad="38100" dist="38100" dir="2700000" algn="tl">
                    <a:srgbClr val="C0C0C0"/>
                  </a:outerShdw>
                </a:effectLst>
                <a:latin typeface="Arial" panose="020B0604020202020204" pitchFamily="34" charset="0"/>
              </a:rPr>
              <a:t>درآمد-</a:t>
            </a:r>
            <a:r>
              <a:rPr lang="fa-IR" b="0">
                <a:latin typeface="Arial" panose="020B0604020202020204" pitchFamily="34" charset="0"/>
              </a:rPr>
              <a:t> منظور آن دسته از دادوستدهای بخش دولتی است که ارزش خالص را افزایش می دهد.</a:t>
            </a:r>
            <a:endParaRPr lang="en-US" b="0">
              <a:latin typeface="Arial" panose="020B0604020202020204" pitchFamily="34" charset="0"/>
            </a:endParaRPr>
          </a:p>
          <a:p>
            <a:pPr algn="just" rtl="1" eaLnBrk="1" hangingPunct="1">
              <a:lnSpc>
                <a:spcPct val="110000"/>
              </a:lnSpc>
              <a:defRPr/>
            </a:pPr>
            <a:r>
              <a:rPr lang="fa-IR" b="0">
                <a:solidFill>
                  <a:srgbClr val="FF3300"/>
                </a:solidFill>
                <a:effectLst>
                  <a:outerShdw blurRad="38100" dist="38100" dir="2700000" algn="tl">
                    <a:srgbClr val="C0C0C0"/>
                  </a:outerShdw>
                </a:effectLst>
                <a:latin typeface="Arial" panose="020B0604020202020204" pitchFamily="34" charset="0"/>
              </a:rPr>
              <a:t>اعتبار هزینه-</a:t>
            </a:r>
            <a:r>
              <a:rPr lang="fa-IR" b="0">
                <a:latin typeface="Arial" panose="020B0604020202020204" pitchFamily="34" charset="0"/>
              </a:rPr>
              <a:t> منظور اعتبار آن دسته ازدادوستد های بخش دولتی است که ارزش خالص را کاهش می دهد.</a:t>
            </a:r>
            <a:endParaRPr lang="en-US" b="0">
              <a:latin typeface="Arial" panose="020B0604020202020204" pitchFamily="34" charset="0"/>
            </a:endParaRPr>
          </a:p>
          <a:p>
            <a:pPr algn="just" rtl="1" eaLnBrk="1" hangingPunct="1">
              <a:lnSpc>
                <a:spcPct val="110000"/>
              </a:lnSpc>
              <a:defRPr/>
            </a:pPr>
            <a:r>
              <a:rPr lang="fa-IR" b="0">
                <a:solidFill>
                  <a:srgbClr val="FF3300"/>
                </a:solidFill>
                <a:effectLst>
                  <a:outerShdw blurRad="38100" dist="38100" dir="2700000" algn="tl">
                    <a:srgbClr val="C0C0C0"/>
                  </a:outerShdw>
                </a:effectLst>
                <a:latin typeface="Arial" panose="020B0604020202020204" pitchFamily="34" charset="0"/>
              </a:rPr>
              <a:t>دارایی های سرمایه ای-</a:t>
            </a:r>
            <a:r>
              <a:rPr lang="fa-IR" b="0">
                <a:latin typeface="Arial" panose="020B0604020202020204" pitchFamily="34" charset="0"/>
              </a:rPr>
              <a:t>  منظور دارایی های تولیدشده  يا توليد نشده ای است که طی مدت بیش ازیکسال درفرآیند تولید کالا وخدمات بکارمی رود.</a:t>
            </a:r>
            <a:endParaRPr lang="en-US" b="0">
              <a:latin typeface="Arial" panose="020B0604020202020204" pitchFamily="34" charset="0"/>
            </a:endParaRPr>
          </a:p>
          <a:p>
            <a:pPr algn="just" rtl="1" eaLnBrk="1" hangingPunct="1">
              <a:lnSpc>
                <a:spcPct val="110000"/>
              </a:lnSpc>
              <a:defRPr/>
            </a:pPr>
            <a:r>
              <a:rPr lang="fa-IR" b="0">
                <a:solidFill>
                  <a:srgbClr val="FF3300"/>
                </a:solidFill>
                <a:effectLst>
                  <a:outerShdw blurRad="38100" dist="38100" dir="2700000" algn="tl">
                    <a:srgbClr val="C0C0C0"/>
                  </a:outerShdw>
                </a:effectLst>
                <a:latin typeface="Arial" panose="020B0604020202020204" pitchFamily="34" charset="0"/>
              </a:rPr>
              <a:t>دارایی های تولید شده-</a:t>
            </a:r>
            <a:r>
              <a:rPr lang="fa-IR" b="0" u="sng">
                <a:latin typeface="Arial" panose="020B0604020202020204" pitchFamily="34" charset="0"/>
              </a:rPr>
              <a:t> </a:t>
            </a:r>
            <a:r>
              <a:rPr lang="fa-IR" b="0">
                <a:latin typeface="Arial" panose="020B0604020202020204" pitchFamily="34" charset="0"/>
              </a:rPr>
              <a:t> منظوردارایی هایی است که درفرآیند تولید حاصل گردیده است.</a:t>
            </a:r>
            <a:endParaRPr lang="en-US" b="0">
              <a:latin typeface="Arial" panose="020B0604020202020204" pitchFamily="34" charset="0"/>
            </a:endParaRPr>
          </a:p>
          <a:p>
            <a:pPr algn="just" rtl="1" eaLnBrk="1" hangingPunct="1">
              <a:lnSpc>
                <a:spcPct val="110000"/>
              </a:lnSpc>
              <a:defRPr/>
            </a:pPr>
            <a:r>
              <a:rPr lang="fa-IR" sz="2300" b="0">
                <a:latin typeface="Arial" panose="020B0604020202020204" pitchFamily="34" charset="0"/>
              </a:rPr>
              <a:t>دارایی تولید شده به سه گروه عمده:</a:t>
            </a:r>
            <a:r>
              <a:rPr lang="fa-IR" b="0">
                <a:latin typeface="Arial" panose="020B0604020202020204" pitchFamily="34" charset="0"/>
              </a:rPr>
              <a:t> دارایی های ثابت، موجودی انبار واقلام گرانبها تقسیم می شود</a:t>
            </a:r>
            <a:endParaRPr lang="en-US" b="0">
              <a:latin typeface="Arial" panose="020B0604020202020204" pitchFamily="34" charset="0"/>
            </a:endParaRPr>
          </a:p>
          <a:p>
            <a:pPr algn="just" rtl="1" eaLnBrk="1" hangingPunct="1">
              <a:lnSpc>
                <a:spcPct val="110000"/>
              </a:lnSpc>
              <a:defRPr/>
            </a:pPr>
            <a:r>
              <a:rPr lang="fa-IR" b="0">
                <a:solidFill>
                  <a:srgbClr val="FF3300"/>
                </a:solidFill>
                <a:effectLst>
                  <a:outerShdw blurRad="38100" dist="38100" dir="2700000" algn="tl">
                    <a:srgbClr val="C0C0C0"/>
                  </a:outerShdw>
                </a:effectLst>
                <a:latin typeface="Arial" panose="020B0604020202020204" pitchFamily="34" charset="0"/>
              </a:rPr>
              <a:t>دارایی های ثابت –</a:t>
            </a:r>
            <a:r>
              <a:rPr lang="fa-IR" b="0">
                <a:latin typeface="Arial" panose="020B0604020202020204" pitchFamily="34" charset="0"/>
              </a:rPr>
              <a:t> منظور دارایی های تولید شده ای است که طی مدت بیش ازیکسال بطورمكرر ومستمر درفرآیند تولید به کار برده می شود.</a:t>
            </a:r>
            <a:endParaRPr lang="en-US" b="0">
              <a:latin typeface="Arial" panose="020B0604020202020204"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endParaRPr lang="en-US" smtClean="0">
              <a:cs typeface="Tahoma" pitchFamily="34" charset="0"/>
            </a:endParaRPr>
          </a:p>
        </p:txBody>
      </p:sp>
      <p:sp>
        <p:nvSpPr>
          <p:cNvPr id="19460" name="Rectangle 4"/>
          <p:cNvSpPr>
            <a:spLocks noChangeArrowheads="1"/>
          </p:cNvSpPr>
          <p:nvPr/>
        </p:nvSpPr>
        <p:spPr bwMode="auto">
          <a:xfrm>
            <a:off x="609600" y="1550988"/>
            <a:ext cx="8001000" cy="37068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r" rtl="1" eaLnBrk="1" hangingPunct="1">
              <a:lnSpc>
                <a:spcPct val="110000"/>
              </a:lnSpc>
              <a:defRPr/>
            </a:pPr>
            <a:r>
              <a:rPr lang="fa-IR" b="0">
                <a:solidFill>
                  <a:srgbClr val="FF3300"/>
                </a:solidFill>
                <a:effectLst>
                  <a:outerShdw blurRad="38100" dist="38100" dir="2700000" algn="tl">
                    <a:srgbClr val="C0C0C0"/>
                  </a:outerShdw>
                </a:effectLst>
                <a:latin typeface="Arial" panose="020B0604020202020204" pitchFamily="34" charset="0"/>
              </a:rPr>
              <a:t>موجودی انبار-</a:t>
            </a:r>
            <a:r>
              <a:rPr lang="fa-IR" b="0">
                <a:latin typeface="Arial" panose="020B0604020202020204" pitchFamily="34" charset="0"/>
              </a:rPr>
              <a:t> منظور کالاها وخدماتی است که توسط تولید کنندگان به منظورفروش، استفاده درتولید ویاسایر مقاصد درآینده نگهداری می شوند.</a:t>
            </a:r>
            <a:endParaRPr lang="en-US" b="0">
              <a:latin typeface="Arial" panose="020B0604020202020204" pitchFamily="34" charset="0"/>
            </a:endParaRPr>
          </a:p>
          <a:p>
            <a:pPr algn="r" rtl="1" eaLnBrk="1" hangingPunct="1">
              <a:lnSpc>
                <a:spcPct val="110000"/>
              </a:lnSpc>
              <a:defRPr/>
            </a:pPr>
            <a:r>
              <a:rPr lang="fa-IR" b="0">
                <a:solidFill>
                  <a:srgbClr val="FF3300"/>
                </a:solidFill>
                <a:effectLst>
                  <a:outerShdw blurRad="38100" dist="38100" dir="2700000" algn="tl">
                    <a:srgbClr val="C0C0C0"/>
                  </a:outerShdw>
                </a:effectLst>
                <a:latin typeface="Arial" panose="020B0604020202020204" pitchFamily="34" charset="0"/>
              </a:rPr>
              <a:t>اقلام گرانبها-</a:t>
            </a:r>
            <a:r>
              <a:rPr lang="fa-IR" b="0">
                <a:latin typeface="Arial" panose="020B0604020202020204" pitchFamily="34" charset="0"/>
              </a:rPr>
              <a:t> منظور اقلامی با ارزش قابل ملاحظه است که نه به منظور تولید ومصرف ، بلکه به دلیل ارزشی که دارند نگهداری می شود( مانند تابلو ، کتب خطی، فلزات گرانبها)</a:t>
            </a:r>
            <a:endParaRPr lang="en-US" b="0">
              <a:latin typeface="Arial" panose="020B0604020202020204" pitchFamily="34" charset="0"/>
            </a:endParaRPr>
          </a:p>
          <a:p>
            <a:pPr algn="r" rtl="1" eaLnBrk="1" hangingPunct="1">
              <a:lnSpc>
                <a:spcPct val="110000"/>
              </a:lnSpc>
              <a:defRPr/>
            </a:pPr>
            <a:r>
              <a:rPr lang="fa-IR" b="0">
                <a:solidFill>
                  <a:srgbClr val="FF3300"/>
                </a:solidFill>
                <a:effectLst>
                  <a:outerShdw blurRad="38100" dist="38100" dir="2700000" algn="tl">
                    <a:srgbClr val="C0C0C0"/>
                  </a:outerShdw>
                </a:effectLst>
                <a:latin typeface="Arial" panose="020B0604020202020204" pitchFamily="34" charset="0"/>
              </a:rPr>
              <a:t>دارای های تولید نشده-</a:t>
            </a:r>
            <a:r>
              <a:rPr lang="fa-IR" b="0">
                <a:latin typeface="Arial" panose="020B0604020202020204" pitchFamily="34" charset="0"/>
              </a:rPr>
              <a:t> منظور دارایی های مورد نیاز تولید است که خودشان تولید نشده اند(مانند زمین وذخایر معدنی)</a:t>
            </a:r>
            <a:endParaRPr lang="en-US" b="0">
              <a:latin typeface="Arial" panose="020B0604020202020204" pitchFamily="34" charset="0"/>
            </a:endParaRPr>
          </a:p>
          <a:p>
            <a:pPr algn="r" rtl="1" eaLnBrk="1" hangingPunct="1">
              <a:lnSpc>
                <a:spcPct val="110000"/>
              </a:lnSpc>
              <a:defRPr/>
            </a:pPr>
            <a:r>
              <a:rPr lang="fa-IR" b="0">
                <a:solidFill>
                  <a:srgbClr val="FF3300"/>
                </a:solidFill>
                <a:effectLst>
                  <a:outerShdw blurRad="38100" dist="38100" dir="2700000" algn="tl">
                    <a:srgbClr val="C0C0C0"/>
                  </a:outerShdw>
                </a:effectLst>
                <a:latin typeface="Arial" panose="020B0604020202020204" pitchFamily="34" charset="0"/>
              </a:rPr>
              <a:t>فعالیت- </a:t>
            </a:r>
            <a:r>
              <a:rPr lang="fa-IR" b="0">
                <a:latin typeface="Arial" panose="020B0604020202020204" pitchFamily="34" charset="0"/>
              </a:rPr>
              <a:t>منظور یک سلسله عملیات وخدمات مشخصی است که برای تحقق بخشیدن به هدفهای سالانه برنامه طی یک سال اجرا می شودومنابع مورد نیاز آن ازمحل اعتبارات مربوط به هزینه تامین می گردد.</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457200" y="731838"/>
            <a:ext cx="8229600" cy="715962"/>
          </a:xfrm>
          <a:extLst>
            <a:ext uri="{91240B29-F687-4F45-9708-019B960494DF}">
              <a14:hiddenLine xmlns:a14="http://schemas.microsoft.com/office/drawing/2010/main" xmlns="" w="9525" cap="flat" cmpd="sng" algn="ctr">
                <a:solidFill>
                  <a:schemeClr val="tx1"/>
                </a:solidFill>
                <a:prstDash val="solid"/>
                <a:miter lim="800000"/>
                <a:headEnd/>
                <a:tailEnd/>
              </a14:hiddenLine>
            </a:ext>
          </a:extLst>
        </p:spPr>
        <p:txBody>
          <a:bodyPr rtlCol="0">
            <a:normAutofit/>
          </a:bodyPr>
          <a:lstStyle/>
          <a:p>
            <a:pPr fontAlgn="auto">
              <a:spcAft>
                <a:spcPts val="0"/>
              </a:spcAft>
              <a:defRPr/>
            </a:pPr>
            <a:r>
              <a:rPr lang="fa-IR" sz="3200" b="1" smtClean="0">
                <a:solidFill>
                  <a:srgbClr val="663300"/>
                </a:solidFill>
                <a:effectLst>
                  <a:outerShdw blurRad="38100" dist="38100" dir="2700000" algn="tl">
                    <a:srgbClr val="C0C0C0"/>
                  </a:outerShdw>
                </a:effectLst>
                <a:cs typeface="B Titr" panose="00000700000000000000" pitchFamily="2" charset="-78"/>
              </a:rPr>
              <a:t>نکات مهم از قانون دیوان محاسبات کشور</a:t>
            </a:r>
            <a:endParaRPr lang="en-US" sz="3200" b="1" smtClean="0">
              <a:solidFill>
                <a:srgbClr val="663300"/>
              </a:solidFill>
              <a:effectLst>
                <a:outerShdw blurRad="38100" dist="38100" dir="2700000" algn="tl">
                  <a:srgbClr val="C0C0C0"/>
                </a:outerShdw>
              </a:effectLst>
              <a:cs typeface="B Titr" panose="00000700000000000000" pitchFamily="2" charset="-78"/>
            </a:endParaRPr>
          </a:p>
        </p:txBody>
      </p:sp>
      <p:sp>
        <p:nvSpPr>
          <p:cNvPr id="70660" name="Rectangle 4"/>
          <p:cNvSpPr>
            <a:spLocks noChangeArrowheads="1"/>
          </p:cNvSpPr>
          <p:nvPr/>
        </p:nvSpPr>
        <p:spPr bwMode="auto">
          <a:xfrm>
            <a:off x="685800" y="1682750"/>
            <a:ext cx="7924800" cy="41084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just" rtl="1" eaLnBrk="1" hangingPunct="1">
              <a:defRPr/>
            </a:pPr>
            <a:r>
              <a:rPr lang="fa-IR" b="0">
                <a:solidFill>
                  <a:srgbClr val="FF3300"/>
                </a:solidFill>
                <a:effectLst>
                  <a:outerShdw blurRad="38100" dist="38100" dir="2700000" algn="tl">
                    <a:srgbClr val="C0C0C0"/>
                  </a:outerShdw>
                </a:effectLst>
                <a:latin typeface="Arial" panose="020B0604020202020204" pitchFamily="34" charset="0"/>
              </a:rPr>
              <a:t>1ـ</a:t>
            </a:r>
            <a:r>
              <a:rPr lang="fa-IR" b="0">
                <a:latin typeface="Arial" panose="020B0604020202020204" pitchFamily="34" charset="0"/>
              </a:rPr>
              <a:t> اسامی رئیس و دادستان دیوان محاسبات کشور در شروع هر دوره قانونگذاری مجلس شورای اسلامی توسط کمیسیون برنامه و بودجه و محاسبات به هیات رئیسه مجلس پیشنهاد و چنانچه در جلسه علنی رای اعتماد بیاورد با حکم رئیس مجلس منصوب می گردند.</a:t>
            </a:r>
            <a:endParaRPr lang="en-US" b="0">
              <a:latin typeface="Arial" panose="020B0604020202020204" pitchFamily="34" charset="0"/>
            </a:endParaRPr>
          </a:p>
          <a:p>
            <a:pPr algn="just" rtl="1" eaLnBrk="1" hangingPunct="1">
              <a:defRPr/>
            </a:pPr>
            <a:r>
              <a:rPr lang="fa-IR" b="0">
                <a:solidFill>
                  <a:srgbClr val="FF3300"/>
                </a:solidFill>
                <a:effectLst>
                  <a:outerShdw blurRad="38100" dist="38100" dir="2700000" algn="tl">
                    <a:srgbClr val="C0C0C0"/>
                  </a:outerShdw>
                </a:effectLst>
                <a:latin typeface="Arial" panose="020B0604020202020204" pitchFamily="34" charset="0"/>
              </a:rPr>
              <a:t>2ـ</a:t>
            </a:r>
            <a:r>
              <a:rPr lang="fa-IR" b="0">
                <a:latin typeface="Arial" panose="020B0604020202020204" pitchFamily="34" charset="0"/>
              </a:rPr>
              <a:t> دیوان محاسبات 4 معاون و 4 هیات مستشاری که هر هیات مرکب از سه نفر می باشد و تعدادی حسابرس و کارشناس و دادیار و کارکنان اداری دارد.</a:t>
            </a:r>
            <a:endParaRPr lang="en-US" b="0">
              <a:latin typeface="Arial" panose="020B0604020202020204" pitchFamily="34" charset="0"/>
            </a:endParaRPr>
          </a:p>
          <a:p>
            <a:pPr algn="just" rtl="1" eaLnBrk="1" hangingPunct="1">
              <a:defRPr/>
            </a:pPr>
            <a:r>
              <a:rPr lang="fa-IR" b="0">
                <a:solidFill>
                  <a:srgbClr val="FF3300"/>
                </a:solidFill>
                <a:effectLst>
                  <a:outerShdw blurRad="38100" dist="38100" dir="2700000" algn="tl">
                    <a:srgbClr val="C0C0C0"/>
                  </a:outerShdw>
                </a:effectLst>
                <a:latin typeface="Arial" panose="020B0604020202020204" pitchFamily="34" charset="0"/>
              </a:rPr>
              <a:t>3ـ</a:t>
            </a:r>
            <a:r>
              <a:rPr lang="fa-IR" b="0">
                <a:latin typeface="Arial" panose="020B0604020202020204" pitchFamily="34" charset="0"/>
              </a:rPr>
              <a:t> رئیس دیوان محاسبات همتراز وزیر، دادستان همتراز استاندار، معاونین و اعضای هیاتهای مستشاری همتراز معاونین وزیر می باشند.</a:t>
            </a:r>
            <a:endParaRPr lang="en-US" b="0">
              <a:latin typeface="Arial" panose="020B0604020202020204" pitchFamily="34" charset="0"/>
            </a:endParaRPr>
          </a:p>
          <a:p>
            <a:pPr algn="just" rtl="1" eaLnBrk="1" hangingPunct="1">
              <a:defRPr/>
            </a:pPr>
            <a:r>
              <a:rPr lang="fa-IR" b="0">
                <a:solidFill>
                  <a:srgbClr val="FF3300"/>
                </a:solidFill>
                <a:effectLst>
                  <a:outerShdw blurRad="38100" dist="38100" dir="2700000" algn="tl">
                    <a:srgbClr val="C0C0C0"/>
                  </a:outerShdw>
                </a:effectLst>
                <a:latin typeface="Arial" panose="020B0604020202020204" pitchFamily="34" charset="0"/>
              </a:rPr>
              <a:t>4ـ</a:t>
            </a:r>
            <a:r>
              <a:rPr lang="fa-IR" b="0">
                <a:latin typeface="Arial" panose="020B0604020202020204" pitchFamily="34" charset="0"/>
              </a:rPr>
              <a:t> رئیس دیوان محاسبات پس از دریافت حکم نسبت به معرفی 20 نفر از متخصصین مالی و مدیریتی و قضائی و متعهد در امور دیوان محاسبات و سایر مسائل مرتبط به کمیسیون برنامه و بودجه مجلس اقدام که از بین آنها 12 نفر بعنوان اعضای اصلی چهار هیات مستشاری و 4 نفر علی البدل انتخاب می شوند.</a:t>
            </a:r>
            <a:endParaRPr lang="en-US" b="0">
              <a:latin typeface="Arial" panose="020B0604020202020204"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endParaRPr lang="en-US" smtClean="0">
              <a:cs typeface="Tahoma" pitchFamily="34" charset="0"/>
            </a:endParaRPr>
          </a:p>
        </p:txBody>
      </p:sp>
      <p:sp>
        <p:nvSpPr>
          <p:cNvPr id="24579" name="Rectangle 4"/>
          <p:cNvSpPr>
            <a:spLocks noChangeArrowheads="1"/>
          </p:cNvSpPr>
          <p:nvPr/>
        </p:nvSpPr>
        <p:spPr bwMode="auto">
          <a:xfrm>
            <a:off x="3438525" y="1219200"/>
            <a:ext cx="4021138" cy="396875"/>
          </a:xfrm>
          <a:prstGeom prst="rect">
            <a:avLst/>
          </a:prstGeom>
          <a:noFill/>
          <a:ln w="9525" algn="ctr">
            <a:noFill/>
            <a:miter lim="800000"/>
            <a:headEnd/>
            <a:tailEnd/>
          </a:ln>
          <a:effectLst/>
        </p:spPr>
        <p:txBody>
          <a:bodyPr wrap="none">
            <a:spAutoFit/>
          </a:bodyPr>
          <a:lstStyle/>
          <a:p>
            <a:pPr algn="r" rtl="1" eaLnBrk="1" hangingPunct="1"/>
            <a:r>
              <a:rPr lang="fa-IR" sz="2000"/>
              <a:t>10) اعتبار طرح تملک دارایی های سرمایه ای</a:t>
            </a:r>
          </a:p>
        </p:txBody>
      </p:sp>
      <p:sp>
        <p:nvSpPr>
          <p:cNvPr id="24580" name="Rectangle 5"/>
          <p:cNvSpPr>
            <a:spLocks noChangeArrowheads="1"/>
          </p:cNvSpPr>
          <p:nvPr/>
        </p:nvSpPr>
        <p:spPr bwMode="auto">
          <a:xfrm>
            <a:off x="457200" y="1714500"/>
            <a:ext cx="8153400" cy="4838700"/>
          </a:xfrm>
          <a:prstGeom prst="rect">
            <a:avLst/>
          </a:prstGeom>
          <a:noFill/>
          <a:ln w="9525">
            <a:noFill/>
            <a:miter lim="800000"/>
            <a:headEnd/>
            <a:tailEnd/>
          </a:ln>
          <a:effectLst/>
        </p:spPr>
        <p:txBody>
          <a:bodyPr anchor="ctr">
            <a:spAutoFit/>
          </a:bodyPr>
          <a:lstStyle/>
          <a:p>
            <a:pPr algn="just" rtl="1" eaLnBrk="1" hangingPunct="1"/>
            <a:r>
              <a:rPr lang="fa-IR" b="0"/>
              <a:t>منظور اعتبار مجموعه عملیات وخدمات مشخصی</a:t>
            </a:r>
            <a:r>
              <a:rPr lang="fa-IR" b="0" u="sng"/>
              <a:t> </a:t>
            </a:r>
            <a:r>
              <a:rPr lang="fa-IR" b="0"/>
              <a:t>است که براساس مطالعات توجیهی، فنی واقتصادی واجتماعی که توسط دستگاه اجرائی انجام می شودطی مدت معین و با اعتبار معین برای تحقق بخشیدن به هدفهای برنامه توسعه پنج ساله به صورت سرمایه گذاری ثابت یا مطالعه برای ایجاد دارایی وسرمایه ای اجرا مي گردد و منابع مورد نياز اجراي آن از محل اعتبارات مربوط به تملك دارائي هاي سرمايه اي تامین مي شود و به دو نوع انتفاعی و غیرانتفاعی تقسیم می گردد.“</a:t>
            </a:r>
            <a:endParaRPr lang="en-US" b="0"/>
          </a:p>
          <a:p>
            <a:pPr algn="just" rtl="1" eaLnBrk="1" hangingPunct="1"/>
            <a:r>
              <a:rPr lang="fa-IR" b="0"/>
              <a:t>درهمین مورد تأکید گردید که در طول سه سال سیستم بودجه ریزی براساس قیمت تمام شده و عملیاتی تهیه شود. اعتبارات بدون برنامه که در ردیفهای متفرقه بدون کاربرد مشخص و بدون هدف و تعیین هزینه های مشخص تصویر می گردید حذف گردد. حسابداری تعهدی جایگزین حسابداری نقدی شود.</a:t>
            </a:r>
            <a:endParaRPr lang="en-US" b="0"/>
          </a:p>
          <a:p>
            <a:pPr algn="just" rtl="1" eaLnBrk="1" hangingPunct="1"/>
            <a:r>
              <a:rPr lang="fa-IR" b="0"/>
              <a:t>لکن متأسفانه وضعیت بودجه ریزی بهتر  که نشده بسیار سطحی تر ولی برنامه تر گردید. بودجه های غیربرنامه ای افزایش چشمگیر یافت و صرفاً عناوین درآمدها و هزینه ها تغییر گردید. تعداد تبصره ها و بندها افزایش بیشتری داشت.</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endParaRPr lang="en-US" smtClean="0">
              <a:cs typeface="Tahoma" pitchFamily="34" charset="0"/>
            </a:endParaRPr>
          </a:p>
        </p:txBody>
      </p:sp>
      <p:sp>
        <p:nvSpPr>
          <p:cNvPr id="25603" name="Rectangle 4"/>
          <p:cNvSpPr>
            <a:spLocks noChangeArrowheads="1"/>
          </p:cNvSpPr>
          <p:nvPr/>
        </p:nvSpPr>
        <p:spPr bwMode="auto">
          <a:xfrm>
            <a:off x="457200" y="1604963"/>
            <a:ext cx="8194675" cy="4510087"/>
          </a:xfrm>
          <a:prstGeom prst="rect">
            <a:avLst/>
          </a:prstGeom>
          <a:noFill/>
          <a:ln w="9525">
            <a:noFill/>
            <a:miter lim="800000"/>
            <a:headEnd/>
            <a:tailEnd/>
          </a:ln>
          <a:effectLst/>
        </p:spPr>
        <p:txBody>
          <a:bodyPr anchor="ctr">
            <a:spAutoFit/>
          </a:bodyPr>
          <a:lstStyle/>
          <a:p>
            <a:pPr algn="just" rtl="1" eaLnBrk="1" hangingPunct="1">
              <a:lnSpc>
                <a:spcPct val="110000"/>
              </a:lnSpc>
            </a:pPr>
            <a:r>
              <a:rPr lang="fa-IR" b="0"/>
              <a:t>قوانین ضروری مرتباً در احکام بودجه و برنامه چهارم (مواد 138 و 144) درخصوص بودجه ریزی عملیاتی تصویب گردید و دولت را مکلف نمود که بجای مراحل انجام کار، کنترل مرحله نهائی محصول را ارزیابی نماید.</a:t>
            </a:r>
            <a:endParaRPr lang="en-US" b="0"/>
          </a:p>
          <a:p>
            <a:pPr algn="just" rtl="1" eaLnBrk="1" hangingPunct="1">
              <a:lnSpc>
                <a:spcPct val="110000"/>
              </a:lnSpc>
            </a:pPr>
            <a:r>
              <a:rPr lang="fa-IR" b="0"/>
              <a:t>لکن از سال 1385 قوانین بودجه با ارقام نجومی فاقد هر نوع نظارت پذیری مالی، عملیاتی هدفدار، اقتصادی، اجتماعی و فرهنگی بوده و می باشد.</a:t>
            </a:r>
            <a:endParaRPr lang="en-US" b="0"/>
          </a:p>
          <a:p>
            <a:pPr algn="just" rtl="1" eaLnBrk="1" hangingPunct="1">
              <a:lnSpc>
                <a:spcPct val="110000"/>
              </a:lnSpc>
            </a:pPr>
            <a:r>
              <a:rPr lang="fa-IR" b="0"/>
              <a:t>در سالیان اخیر وضعیت بودجه ریزی آشفته تر شده است.</a:t>
            </a:r>
            <a:endParaRPr lang="en-US" b="0"/>
          </a:p>
          <a:p>
            <a:pPr algn="just" rtl="1" eaLnBrk="1" hangingPunct="1">
              <a:lnSpc>
                <a:spcPct val="110000"/>
              </a:lnSpc>
            </a:pPr>
            <a:r>
              <a:rPr lang="fa-IR" b="0"/>
              <a:t>اعتبارات متفرقه بدون برنامه و نامشخص و بدون تعیین هزینه معین بوِیژه در اختیار قوه مجریه در صد بسیار بالائی از بودجه را تشکیل میدهد که چون محدوده مصرف توسط قانونگذار تعیین نشده است قابل ارزیابی و کنترل نیست و پاسخگویی دولت و مقامات ذیصلاح را توجیه نمی کند.</a:t>
            </a:r>
          </a:p>
          <a:p>
            <a:pPr algn="just" rtl="1" eaLnBrk="1" hangingPunct="1">
              <a:lnSpc>
                <a:spcPct val="110000"/>
              </a:lnSpc>
            </a:pPr>
            <a:r>
              <a:rPr lang="fa-IR" b="0"/>
              <a:t>لذا امکان بودجه ریزی عملیاتی و حسابرسی عملیاتی بنظر می رسد تا سالیان بسیار طولانی محال می باشد.</a:t>
            </a:r>
            <a:r>
              <a:rPr lang="en-US" b="0"/>
              <a:t>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719" name="Group 191"/>
          <p:cNvGraphicFramePr>
            <a:graphicFrameLocks noGrp="1"/>
          </p:cNvGraphicFramePr>
          <p:nvPr/>
        </p:nvGraphicFramePr>
        <p:xfrm>
          <a:off x="609600" y="1223963"/>
          <a:ext cx="7848600" cy="2865437"/>
        </p:xfrm>
        <a:graphic>
          <a:graphicData uri="http://schemas.openxmlformats.org/drawingml/2006/table">
            <a:tbl>
              <a:tblPr rtl="1"/>
              <a:tblGrid>
                <a:gridCol w="508000"/>
                <a:gridCol w="3198812"/>
                <a:gridCol w="508000"/>
                <a:gridCol w="3633788"/>
              </a:tblGrid>
              <a:tr h="381000">
                <a:tc>
                  <a:txBody>
                    <a:bodyPr/>
                    <a:lstStyle>
                      <a:lvl1pPr algn="r" rtl="1">
                        <a:spcBef>
                          <a:spcPct val="20000"/>
                        </a:spcBef>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defRPr>
                          <a:solidFill>
                            <a:schemeClr val="tx1"/>
                          </a:solidFill>
                          <a:latin typeface="Arial" panose="020B0604020202020204" pitchFamily="34" charset="0"/>
                          <a:cs typeface="Arial" panose="020B0604020202020204" pitchFamily="34" charset="0"/>
                        </a:defRPr>
                      </a:lvl4pPr>
                      <a:lvl5pPr marL="2057400" indent="-228600" algn="r" rtl="1">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ردیف</a:t>
                      </a:r>
                      <a:endParaRPr kumimoji="0" lang="fa-IR" sz="16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F5E9"/>
                    </a:solidFill>
                  </a:tcPr>
                </a:tc>
                <a:tc>
                  <a:txBody>
                    <a:bodyPr/>
                    <a:lstStyle>
                      <a:lvl1pPr algn="r" rtl="1">
                        <a:spcBef>
                          <a:spcPct val="20000"/>
                        </a:spcBef>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defRPr>
                          <a:solidFill>
                            <a:schemeClr val="tx1"/>
                          </a:solidFill>
                          <a:latin typeface="Arial" panose="020B0604020202020204" pitchFamily="34" charset="0"/>
                          <a:cs typeface="Arial" panose="020B0604020202020204" pitchFamily="34" charset="0"/>
                        </a:defRPr>
                      </a:lvl4pPr>
                      <a:lvl5pPr marL="2057400" indent="-228600" algn="r" rtl="1">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دریافتها</a:t>
                      </a:r>
                      <a:endParaRPr kumimoji="0" lang="fa-IR" sz="18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F5E9"/>
                    </a:solidFill>
                  </a:tcPr>
                </a:tc>
                <a:tc>
                  <a:txBody>
                    <a:bodyPr/>
                    <a:lstStyle>
                      <a:lvl1pPr algn="r" rtl="1">
                        <a:spcBef>
                          <a:spcPct val="20000"/>
                        </a:spcBef>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defRPr>
                          <a:solidFill>
                            <a:schemeClr val="tx1"/>
                          </a:solidFill>
                          <a:latin typeface="Arial" panose="020B0604020202020204" pitchFamily="34" charset="0"/>
                          <a:cs typeface="Arial" panose="020B0604020202020204" pitchFamily="34" charset="0"/>
                        </a:defRPr>
                      </a:lvl4pPr>
                      <a:lvl5pPr marL="2057400" indent="-228600" algn="r" rtl="1">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ردیف</a:t>
                      </a:r>
                      <a:endParaRPr kumimoji="0" lang="fa-IR" sz="16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F5E9"/>
                    </a:solidFill>
                  </a:tcPr>
                </a:tc>
                <a:tc>
                  <a:txBody>
                    <a:bodyPr/>
                    <a:lstStyle>
                      <a:lvl1pPr algn="r" rtl="1">
                        <a:spcBef>
                          <a:spcPct val="20000"/>
                        </a:spcBef>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defRPr>
                          <a:solidFill>
                            <a:schemeClr val="tx1"/>
                          </a:solidFill>
                          <a:latin typeface="Arial" panose="020B0604020202020204" pitchFamily="34" charset="0"/>
                          <a:cs typeface="Arial" panose="020B0604020202020204" pitchFamily="34" charset="0"/>
                        </a:defRPr>
                      </a:lvl4pPr>
                      <a:lvl5pPr marL="2057400" indent="-228600" algn="r" rtl="1">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8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پرداختها</a:t>
                      </a:r>
                      <a:endParaRPr kumimoji="0" lang="fa-IR" sz="18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DF5E9"/>
                    </a:solidFill>
                  </a:tcPr>
                </a:tc>
              </a:tr>
              <a:tr h="274638">
                <a:tc>
                  <a:txBody>
                    <a:bodyPr/>
                    <a:lstStyle>
                      <a:lvl1pPr algn="r" rtl="1">
                        <a:spcBef>
                          <a:spcPct val="20000"/>
                        </a:spcBef>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defRPr>
                          <a:solidFill>
                            <a:schemeClr val="tx1"/>
                          </a:solidFill>
                          <a:latin typeface="Arial" panose="020B0604020202020204" pitchFamily="34" charset="0"/>
                          <a:cs typeface="Arial" panose="020B0604020202020204" pitchFamily="34" charset="0"/>
                        </a:defRPr>
                      </a:lvl4pPr>
                      <a:lvl5pPr marL="2057400" indent="-228600" algn="r" rtl="1">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a:t>
                      </a:r>
                      <a:endParaRPr kumimoji="0" lang="fa-IR"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7E6C5"/>
                    </a:solidFill>
                  </a:tcPr>
                </a:tc>
                <a:tc>
                  <a:txBody>
                    <a:bodyPr/>
                    <a:lstStyle>
                      <a:lvl1pPr algn="r" rtl="1">
                        <a:spcBef>
                          <a:spcPct val="20000"/>
                        </a:spcBef>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defRPr>
                          <a:solidFill>
                            <a:schemeClr val="tx1"/>
                          </a:solidFill>
                          <a:latin typeface="Arial" panose="020B0604020202020204" pitchFamily="34" charset="0"/>
                          <a:cs typeface="Arial" panose="020B0604020202020204" pitchFamily="34" charset="0"/>
                        </a:defRPr>
                      </a:lvl4pPr>
                      <a:lvl5pPr marL="2057400" indent="-228600" algn="r" rtl="1">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در آمد عمومی</a:t>
                      </a:r>
                      <a:endParaRPr kumimoji="0" lang="fa-IR"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defRPr>
                          <a:solidFill>
                            <a:schemeClr val="tx1"/>
                          </a:solidFill>
                          <a:latin typeface="Arial" panose="020B0604020202020204" pitchFamily="34" charset="0"/>
                          <a:cs typeface="Arial" panose="020B0604020202020204" pitchFamily="34" charset="0"/>
                        </a:defRPr>
                      </a:lvl4pPr>
                      <a:lvl5pPr marL="2057400" indent="-228600" algn="r" rtl="1">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a:t>
                      </a:r>
                      <a:endParaRPr kumimoji="0" lang="fa-IR"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7E6C5"/>
                    </a:solidFill>
                  </a:tcPr>
                </a:tc>
                <a:tc>
                  <a:txBody>
                    <a:bodyPr/>
                    <a:lstStyle>
                      <a:lvl1pPr algn="r" rtl="1">
                        <a:spcBef>
                          <a:spcPct val="20000"/>
                        </a:spcBef>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defRPr>
                          <a:solidFill>
                            <a:schemeClr val="tx1"/>
                          </a:solidFill>
                          <a:latin typeface="Arial" panose="020B0604020202020204" pitchFamily="34" charset="0"/>
                          <a:cs typeface="Arial" panose="020B0604020202020204" pitchFamily="34" charset="0"/>
                        </a:defRPr>
                      </a:lvl4pPr>
                      <a:lvl5pPr marL="2057400" indent="-228600" algn="r" rtl="1">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اعتبارات هزینه ای</a:t>
                      </a:r>
                      <a:endParaRPr kumimoji="0" lang="fa-IR"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82588">
                <a:tc>
                  <a:txBody>
                    <a:bodyPr/>
                    <a:lstStyle>
                      <a:lvl1pPr algn="r" rtl="1">
                        <a:spcBef>
                          <a:spcPct val="20000"/>
                        </a:spcBef>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defRPr>
                          <a:solidFill>
                            <a:schemeClr val="tx1"/>
                          </a:solidFill>
                          <a:latin typeface="Arial" panose="020B0604020202020204" pitchFamily="34" charset="0"/>
                          <a:cs typeface="Arial" panose="020B0604020202020204" pitchFamily="34" charset="0"/>
                        </a:defRPr>
                      </a:lvl4pPr>
                      <a:lvl5pPr marL="2057400" indent="-228600" algn="r" rtl="1">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a:t>
                      </a:r>
                      <a:endParaRPr kumimoji="0" lang="fa-IR"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7E6C5"/>
                    </a:solidFill>
                  </a:tcPr>
                </a:tc>
                <a:tc>
                  <a:txBody>
                    <a:bodyPr/>
                    <a:lstStyle>
                      <a:lvl1pPr algn="r" rtl="1">
                        <a:spcBef>
                          <a:spcPct val="20000"/>
                        </a:spcBef>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defRPr>
                          <a:solidFill>
                            <a:schemeClr val="tx1"/>
                          </a:solidFill>
                          <a:latin typeface="Arial" panose="020B0604020202020204" pitchFamily="34" charset="0"/>
                          <a:cs typeface="Arial" panose="020B0604020202020204" pitchFamily="34" charset="0"/>
                        </a:defRPr>
                      </a:lvl4pPr>
                      <a:lvl5pPr marL="2057400" indent="-228600" algn="r" rtl="1">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واگذاری دارائیهای سرمایه ای</a:t>
                      </a:r>
                      <a:endParaRPr kumimoji="0" lang="fa-IR"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defRPr>
                          <a:solidFill>
                            <a:schemeClr val="tx1"/>
                          </a:solidFill>
                          <a:latin typeface="Arial" panose="020B0604020202020204" pitchFamily="34" charset="0"/>
                          <a:cs typeface="Arial" panose="020B0604020202020204" pitchFamily="34" charset="0"/>
                        </a:defRPr>
                      </a:lvl4pPr>
                      <a:lvl5pPr marL="2057400" indent="-228600" algn="r" rtl="1">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a:t>
                      </a:r>
                      <a:endParaRPr kumimoji="0" lang="fa-IR"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7E6C5"/>
                    </a:solidFill>
                  </a:tcPr>
                </a:tc>
                <a:tc>
                  <a:txBody>
                    <a:bodyPr/>
                    <a:lstStyle>
                      <a:lvl1pPr algn="r" rtl="1">
                        <a:spcBef>
                          <a:spcPct val="20000"/>
                        </a:spcBef>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defRPr>
                          <a:solidFill>
                            <a:schemeClr val="tx1"/>
                          </a:solidFill>
                          <a:latin typeface="Arial" panose="020B0604020202020204" pitchFamily="34" charset="0"/>
                          <a:cs typeface="Arial" panose="020B0604020202020204" pitchFamily="34" charset="0"/>
                        </a:defRPr>
                      </a:lvl4pPr>
                      <a:lvl5pPr marL="2057400" indent="-228600" algn="r" rtl="1">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اعتبارات تملک دارائیهای سرمایه ای</a:t>
                      </a:r>
                      <a:endParaRPr kumimoji="0" lang="fa-IR"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74638">
                <a:tc>
                  <a:txBody>
                    <a:bodyPr/>
                    <a:lstStyle>
                      <a:lvl1pPr algn="r" rtl="1">
                        <a:spcBef>
                          <a:spcPct val="20000"/>
                        </a:spcBef>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defRPr>
                          <a:solidFill>
                            <a:schemeClr val="tx1"/>
                          </a:solidFill>
                          <a:latin typeface="Arial" panose="020B0604020202020204" pitchFamily="34" charset="0"/>
                          <a:cs typeface="Arial" panose="020B0604020202020204" pitchFamily="34" charset="0"/>
                        </a:defRPr>
                      </a:lvl4pPr>
                      <a:lvl5pPr marL="2057400" indent="-228600" algn="r" rtl="1">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a:t>
                      </a:r>
                      <a:endParaRPr kumimoji="0" lang="fa-IR"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7E6C5"/>
                    </a:solidFill>
                  </a:tcPr>
                </a:tc>
                <a:tc>
                  <a:txBody>
                    <a:bodyPr/>
                    <a:lstStyle>
                      <a:lvl1pPr algn="r" rtl="1">
                        <a:spcBef>
                          <a:spcPct val="20000"/>
                        </a:spcBef>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defRPr>
                          <a:solidFill>
                            <a:schemeClr val="tx1"/>
                          </a:solidFill>
                          <a:latin typeface="Arial" panose="020B0604020202020204" pitchFamily="34" charset="0"/>
                          <a:cs typeface="Arial" panose="020B0604020202020204" pitchFamily="34" charset="0"/>
                        </a:defRPr>
                      </a:lvl4pPr>
                      <a:lvl5pPr marL="2057400" indent="-228600" algn="r" rtl="1">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واگذاری دارائیهای مالی</a:t>
                      </a:r>
                      <a:endParaRPr kumimoji="0" lang="fa-IR"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defRPr>
                          <a:solidFill>
                            <a:schemeClr val="tx1"/>
                          </a:solidFill>
                          <a:latin typeface="Arial" panose="020B0604020202020204" pitchFamily="34" charset="0"/>
                          <a:cs typeface="Arial" panose="020B0604020202020204" pitchFamily="34" charset="0"/>
                        </a:defRPr>
                      </a:lvl4pPr>
                      <a:lvl5pPr marL="2057400" indent="-228600" algn="r" rtl="1">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a:t>
                      </a:r>
                      <a:endParaRPr kumimoji="0" lang="fa-IR"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7E6C5"/>
                    </a:solidFill>
                  </a:tcPr>
                </a:tc>
                <a:tc>
                  <a:txBody>
                    <a:bodyPr/>
                    <a:lstStyle>
                      <a:lvl1pPr algn="r" rtl="1">
                        <a:spcBef>
                          <a:spcPct val="20000"/>
                        </a:spcBef>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defRPr>
                          <a:solidFill>
                            <a:schemeClr val="tx1"/>
                          </a:solidFill>
                          <a:latin typeface="Arial" panose="020B0604020202020204" pitchFamily="34" charset="0"/>
                          <a:cs typeface="Arial" panose="020B0604020202020204" pitchFamily="34" charset="0"/>
                        </a:defRPr>
                      </a:lvl4pPr>
                      <a:lvl5pPr marL="2057400" indent="-228600" algn="r" rtl="1">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اعتبارات تملک دارائیهای مالی </a:t>
                      </a:r>
                      <a:endParaRPr kumimoji="0" lang="fa-IR"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74638">
                <a:tc>
                  <a:txBody>
                    <a:bodyPr/>
                    <a:lstStyle>
                      <a:lvl1pPr algn="r" rtl="1">
                        <a:spcBef>
                          <a:spcPct val="20000"/>
                        </a:spcBef>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defRPr>
                          <a:solidFill>
                            <a:schemeClr val="tx1"/>
                          </a:solidFill>
                          <a:latin typeface="Arial" panose="020B0604020202020204" pitchFamily="34" charset="0"/>
                          <a:cs typeface="Arial" panose="020B0604020202020204" pitchFamily="34" charset="0"/>
                        </a:defRPr>
                      </a:lvl4pPr>
                      <a:lvl5pPr marL="2057400" indent="-228600" algn="r" rtl="1">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a:t>
                      </a:r>
                      <a:endParaRPr kumimoji="0" lang="fa-IR"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7E6C5"/>
                    </a:solidFill>
                  </a:tcPr>
                </a:tc>
                <a:tc>
                  <a:txBody>
                    <a:bodyPr/>
                    <a:lstStyle>
                      <a:lvl1pPr algn="r" rtl="1">
                        <a:spcBef>
                          <a:spcPct val="20000"/>
                        </a:spcBef>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defRPr>
                          <a:solidFill>
                            <a:schemeClr val="tx1"/>
                          </a:solidFill>
                          <a:latin typeface="Arial" panose="020B0604020202020204" pitchFamily="34" charset="0"/>
                          <a:cs typeface="Arial" panose="020B0604020202020204" pitchFamily="34" charset="0"/>
                        </a:defRPr>
                      </a:lvl4pPr>
                      <a:lvl5pPr marL="2057400" indent="-228600" algn="r" rtl="1">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درآمدهای اختصاصی</a:t>
                      </a:r>
                      <a:endParaRPr kumimoji="0" lang="fa-IR"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defRPr>
                          <a:solidFill>
                            <a:schemeClr val="tx1"/>
                          </a:solidFill>
                          <a:latin typeface="Arial" panose="020B0604020202020204" pitchFamily="34" charset="0"/>
                          <a:cs typeface="Arial" panose="020B0604020202020204" pitchFamily="34" charset="0"/>
                        </a:defRPr>
                      </a:lvl4pPr>
                      <a:lvl5pPr marL="2057400" indent="-228600" algn="r" rtl="1">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a:t>
                      </a:r>
                      <a:endParaRPr kumimoji="0" lang="fa-IR"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7E6C5"/>
                    </a:solidFill>
                  </a:tcPr>
                </a:tc>
                <a:tc>
                  <a:txBody>
                    <a:bodyPr/>
                    <a:lstStyle>
                      <a:lvl1pPr algn="r" rtl="1">
                        <a:spcBef>
                          <a:spcPct val="20000"/>
                        </a:spcBef>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defRPr>
                          <a:solidFill>
                            <a:schemeClr val="tx1"/>
                          </a:solidFill>
                          <a:latin typeface="Arial" panose="020B0604020202020204" pitchFamily="34" charset="0"/>
                          <a:cs typeface="Arial" panose="020B0604020202020204" pitchFamily="34" charset="0"/>
                        </a:defRPr>
                      </a:lvl4pPr>
                      <a:lvl5pPr marL="2057400" indent="-228600" algn="r" rtl="1">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هزینه از محل درآمدهای اختصاصی</a:t>
                      </a:r>
                      <a:endParaRPr kumimoji="0" lang="fa-IR"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74638">
                <a:tc>
                  <a:txBody>
                    <a:bodyPr/>
                    <a:lstStyle>
                      <a:lvl1pPr algn="r" rtl="1">
                        <a:spcBef>
                          <a:spcPct val="20000"/>
                        </a:spcBef>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defRPr>
                          <a:solidFill>
                            <a:schemeClr val="tx1"/>
                          </a:solidFill>
                          <a:latin typeface="Arial" panose="020B0604020202020204" pitchFamily="34" charset="0"/>
                          <a:cs typeface="Arial" panose="020B0604020202020204" pitchFamily="34" charset="0"/>
                        </a:defRPr>
                      </a:lvl4pPr>
                      <a:lvl5pPr marL="2057400" indent="-228600" algn="r" rtl="1">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a:t>
                      </a:r>
                      <a:endParaRPr kumimoji="0" lang="fa-IR"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7E6C5"/>
                    </a:solidFill>
                  </a:tcPr>
                </a:tc>
                <a:tc>
                  <a:txBody>
                    <a:bodyPr/>
                    <a:lstStyle>
                      <a:lvl1pPr algn="r" rtl="1">
                        <a:spcBef>
                          <a:spcPct val="20000"/>
                        </a:spcBef>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defRPr>
                          <a:solidFill>
                            <a:schemeClr val="tx1"/>
                          </a:solidFill>
                          <a:latin typeface="Arial" panose="020B0604020202020204" pitchFamily="34" charset="0"/>
                          <a:cs typeface="Arial" panose="020B0604020202020204" pitchFamily="34" charset="0"/>
                        </a:defRPr>
                      </a:lvl4pPr>
                      <a:lvl5pPr marL="2057400" indent="-228600" algn="r" rtl="1">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درآمد شرکتهای دولتی – بانکها و موسسات انتفاعی وابسته به ولت</a:t>
                      </a:r>
                      <a:endParaRPr kumimoji="0" lang="fa-IR"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defRPr>
                          <a:solidFill>
                            <a:schemeClr val="tx1"/>
                          </a:solidFill>
                          <a:latin typeface="Arial" panose="020B0604020202020204" pitchFamily="34" charset="0"/>
                          <a:cs typeface="Arial" panose="020B0604020202020204" pitchFamily="34" charset="0"/>
                        </a:defRPr>
                      </a:lvl4pPr>
                      <a:lvl5pPr marL="2057400" indent="-228600" algn="r" rtl="1">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a:t>
                      </a:r>
                      <a:endParaRPr kumimoji="0" lang="fa-IR"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7E6C5"/>
                    </a:solidFill>
                  </a:tcPr>
                </a:tc>
                <a:tc>
                  <a:txBody>
                    <a:bodyPr/>
                    <a:lstStyle>
                      <a:lvl1pPr algn="r" rtl="1">
                        <a:spcBef>
                          <a:spcPct val="20000"/>
                        </a:spcBef>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defRPr>
                          <a:solidFill>
                            <a:schemeClr val="tx1"/>
                          </a:solidFill>
                          <a:latin typeface="Arial" panose="020B0604020202020204" pitchFamily="34" charset="0"/>
                          <a:cs typeface="Arial" panose="020B0604020202020204" pitchFamily="34" charset="0"/>
                        </a:defRPr>
                      </a:lvl4pPr>
                      <a:lvl5pPr marL="2057400" indent="-228600" algn="r" rtl="1">
                        <a:spcBef>
                          <a:spcPct val="20000"/>
                        </a:spcBef>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هزینه بودجه شرکتهای دولتی</a:t>
                      </a:r>
                      <a:endParaRPr kumimoji="0" lang="fa-IR" sz="2000" b="0"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26663" name="Rectangle 170"/>
          <p:cNvSpPr>
            <a:spLocks noChangeArrowheads="1"/>
          </p:cNvSpPr>
          <p:nvPr/>
        </p:nvSpPr>
        <p:spPr bwMode="auto">
          <a:xfrm>
            <a:off x="381000" y="3911600"/>
            <a:ext cx="8318500" cy="2903538"/>
          </a:xfrm>
          <a:prstGeom prst="rect">
            <a:avLst/>
          </a:prstGeom>
          <a:noFill/>
          <a:ln w="9525">
            <a:noFill/>
            <a:miter lim="800000"/>
            <a:headEnd/>
            <a:tailEnd/>
          </a:ln>
          <a:effectLst/>
        </p:spPr>
        <p:txBody>
          <a:bodyPr anchor="ctr">
            <a:spAutoFit/>
          </a:bodyPr>
          <a:lstStyle/>
          <a:p>
            <a:pPr algn="just" rtl="1" eaLnBrk="1" hangingPunct="1">
              <a:lnSpc>
                <a:spcPct val="110000"/>
              </a:lnSpc>
              <a:tabLst>
                <a:tab pos="457200" algn="l"/>
              </a:tabLst>
            </a:pPr>
            <a:r>
              <a:rPr lang="fa-IR" b="0"/>
              <a:t> درستون دریافتها محتویات جزئی تر هریک از عناوین عبات است از:</a:t>
            </a:r>
            <a:endParaRPr lang="en-US" b="0"/>
          </a:p>
          <a:p>
            <a:pPr algn="just" rtl="1" eaLnBrk="1" hangingPunct="1">
              <a:lnSpc>
                <a:spcPct val="110000"/>
              </a:lnSpc>
              <a:tabLst>
                <a:tab pos="457200" algn="l"/>
              </a:tabLst>
            </a:pPr>
            <a:r>
              <a:rPr lang="fa-IR" b="0"/>
              <a:t>1- درآمد عمومی: شامل مالیاتهای مستقیم و غیر مستقیم – عوارص و حقوق گمرکی – فروش کالا و خدمات بیمه ها کمکهای بلاعوض و سایر درآمدهای متفرقه.</a:t>
            </a:r>
            <a:endParaRPr lang="en-US" b="0"/>
          </a:p>
          <a:p>
            <a:pPr algn="just" rtl="1" eaLnBrk="1" hangingPunct="1">
              <a:lnSpc>
                <a:spcPct val="110000"/>
              </a:lnSpc>
              <a:tabLst>
                <a:tab pos="457200" algn="l"/>
              </a:tabLst>
            </a:pPr>
            <a:r>
              <a:rPr lang="fa-IR" b="0"/>
              <a:t>2- واگذاری دارائیهای سرمایه ای- وجوه حاصل از صادرات نفت خام و مشتقات نفتی گاز و فروش اموال منقول و غیرمنقول دولت</a:t>
            </a:r>
            <a:endParaRPr lang="en-US" b="0"/>
          </a:p>
          <a:p>
            <a:pPr algn="just" rtl="1" eaLnBrk="1" hangingPunct="1">
              <a:lnSpc>
                <a:spcPct val="110000"/>
              </a:lnSpc>
              <a:tabLst>
                <a:tab pos="457200" algn="l"/>
              </a:tabLst>
            </a:pPr>
            <a:r>
              <a:rPr lang="fa-IR" b="0"/>
              <a:t>3- واگذاری دارائیهای مالی یا همان سایر منابع بودجه که جنبه درآمد ندارد شامل اوراق مشارکت- فروش سهام شرکتهای دولتی- استقراض داخلی و خارجی.</a:t>
            </a:r>
          </a:p>
        </p:txBody>
      </p:sp>
      <p:sp>
        <p:nvSpPr>
          <p:cNvPr id="26664" name="Rectangle 192"/>
          <p:cNvSpPr>
            <a:spLocks noChangeArrowheads="1"/>
          </p:cNvSpPr>
          <p:nvPr/>
        </p:nvSpPr>
        <p:spPr bwMode="auto">
          <a:xfrm>
            <a:off x="1905000" y="762000"/>
            <a:ext cx="5743575" cy="457200"/>
          </a:xfrm>
          <a:prstGeom prst="rect">
            <a:avLst/>
          </a:prstGeom>
          <a:noFill/>
          <a:ln w="9525">
            <a:noFill/>
            <a:miter lim="800000"/>
            <a:headEnd/>
            <a:tailEnd/>
          </a:ln>
          <a:effectLst/>
        </p:spPr>
        <p:txBody>
          <a:bodyPr wrap="none" anchor="ctr">
            <a:spAutoFit/>
          </a:bodyPr>
          <a:lstStyle/>
          <a:p>
            <a:pPr algn="justLow" rtl="1" eaLnBrk="1" hangingPunct="1"/>
            <a:r>
              <a:rPr lang="fa-IR" b="0"/>
              <a:t>از سال 1381 بودجه های سنواتی با عناوین کلی زیر تهیه می شود:</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endParaRPr lang="en-US" smtClean="0">
              <a:cs typeface="Tahoma" pitchFamily="34" charset="0"/>
            </a:endParaRPr>
          </a:p>
        </p:txBody>
      </p:sp>
      <p:sp>
        <p:nvSpPr>
          <p:cNvPr id="27651" name="Rectangle 4"/>
          <p:cNvSpPr>
            <a:spLocks noChangeArrowheads="1"/>
          </p:cNvSpPr>
          <p:nvPr/>
        </p:nvSpPr>
        <p:spPr bwMode="auto">
          <a:xfrm>
            <a:off x="487363" y="1530350"/>
            <a:ext cx="8123237" cy="4108450"/>
          </a:xfrm>
          <a:prstGeom prst="rect">
            <a:avLst/>
          </a:prstGeom>
          <a:noFill/>
          <a:ln w="9525">
            <a:noFill/>
            <a:miter lim="800000"/>
            <a:headEnd/>
            <a:tailEnd/>
          </a:ln>
          <a:effectLst/>
        </p:spPr>
        <p:txBody>
          <a:bodyPr anchor="ctr">
            <a:spAutoFit/>
          </a:bodyPr>
          <a:lstStyle/>
          <a:p>
            <a:pPr algn="just" rtl="1" eaLnBrk="1" hangingPunct="1">
              <a:lnSpc>
                <a:spcPct val="110000"/>
              </a:lnSpc>
            </a:pPr>
            <a:r>
              <a:rPr lang="fa-IR" b="0"/>
              <a:t>توضیح اینکه : عناوین – واگذاری دارائیهای سرمایه ای و واگذای دارئیهای مالی در قوانین بودجه سالهای قبل از 1381 منظور نمی گردید و درآمدهای حاصل از فروش و صادرات نفت خام در درآمدهای عمومی لحاظ می گردید. لکن براساس سیستم </a:t>
            </a:r>
            <a:r>
              <a:rPr lang="en-US" b="0">
                <a:latin typeface="Times New Roman" pitchFamily="18" charset="0"/>
                <a:cs typeface="Times New Roman" pitchFamily="18" charset="0"/>
              </a:rPr>
              <a:t>G.F.S</a:t>
            </a:r>
            <a:r>
              <a:rPr lang="fa-IR" b="0"/>
              <a:t> چون نفت و معادن و دارائیهای تولید نشده جز ثروت ملی محسوب میگردند نبایستی در ارقام درآمدی بودجه های سنواتی قرارگیرند.</a:t>
            </a:r>
            <a:endParaRPr lang="en-US" b="0"/>
          </a:p>
          <a:p>
            <a:pPr algn="just" rtl="1" eaLnBrk="1" hangingPunct="1">
              <a:lnSpc>
                <a:spcPct val="110000"/>
              </a:lnSpc>
            </a:pPr>
            <a:r>
              <a:rPr lang="fa-IR" b="0"/>
              <a:t>لکن دولت و مجلس هر سال سهم بیشتری از درآمدهای نفتی رابه هزینه های جاری دولت­اختصاص می دهد.</a:t>
            </a:r>
            <a:endParaRPr lang="en-US" b="0"/>
          </a:p>
          <a:p>
            <a:pPr algn="just" rtl="1" eaLnBrk="1" hangingPunct="1">
              <a:lnSpc>
                <a:spcPct val="110000"/>
              </a:lnSpc>
            </a:pPr>
            <a:r>
              <a:rPr lang="fa-IR" b="0"/>
              <a:t>قراربود باستناد ماده (2) قانون برنامه چهارم توسعه ­ تا پایان برنامه چهارم بودجه عمومی­ دولت دربخش هزینه ها هیچگونه سهمی از درآمدهای نفتی و گازی نداشته باشد که متأسفانه کماکان بیش از 50% هزینه های دولت از محل درآمد نفت تأمین می شود.</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endParaRPr lang="en-US" smtClean="0">
              <a:cs typeface="Tahoma" pitchFamily="34" charset="0"/>
            </a:endParaRPr>
          </a:p>
        </p:txBody>
      </p:sp>
      <p:sp>
        <p:nvSpPr>
          <p:cNvPr id="24580" name="Rectangle 4"/>
          <p:cNvSpPr>
            <a:spLocks noChangeArrowheads="1"/>
          </p:cNvSpPr>
          <p:nvPr/>
        </p:nvSpPr>
        <p:spPr bwMode="auto">
          <a:xfrm>
            <a:off x="493713" y="1385888"/>
            <a:ext cx="8193087" cy="4911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lvl1pPr algn="r">
              <a:tabLst>
                <a:tab pos="457200" algn="l"/>
              </a:tabLst>
              <a:defRPr>
                <a:solidFill>
                  <a:schemeClr val="tx1"/>
                </a:solidFill>
                <a:latin typeface="Arial" panose="020B0604020202020204" pitchFamily="34" charset="0"/>
                <a:cs typeface="Arial" panose="020B0604020202020204" pitchFamily="34" charset="0"/>
              </a:defRPr>
            </a:lvl1pPr>
            <a:lvl2pPr algn="r">
              <a:tabLst>
                <a:tab pos="457200" algn="l"/>
              </a:tabLst>
              <a:defRPr>
                <a:solidFill>
                  <a:schemeClr val="tx1"/>
                </a:solidFill>
                <a:latin typeface="Arial" panose="020B0604020202020204" pitchFamily="34" charset="0"/>
                <a:cs typeface="Arial" panose="020B0604020202020204" pitchFamily="34" charset="0"/>
              </a:defRPr>
            </a:lvl2pPr>
            <a:lvl3pPr algn="r">
              <a:tabLst>
                <a:tab pos="457200" algn="l"/>
              </a:tabLst>
              <a:defRPr>
                <a:solidFill>
                  <a:schemeClr val="tx1"/>
                </a:solidFill>
                <a:latin typeface="Arial" panose="020B0604020202020204" pitchFamily="34" charset="0"/>
                <a:cs typeface="Arial" panose="020B0604020202020204" pitchFamily="34" charset="0"/>
              </a:defRPr>
            </a:lvl3pPr>
            <a:lvl4pPr algn="r">
              <a:tabLst>
                <a:tab pos="457200" algn="l"/>
              </a:tabLst>
              <a:defRPr>
                <a:solidFill>
                  <a:schemeClr val="tx1"/>
                </a:solidFill>
                <a:latin typeface="Arial" panose="020B0604020202020204" pitchFamily="34" charset="0"/>
                <a:cs typeface="Arial" panose="020B0604020202020204" pitchFamily="34" charset="0"/>
              </a:defRPr>
            </a:lvl4pPr>
            <a:lvl5pPr algn="r">
              <a:tabLst>
                <a:tab pos="457200" algn="l"/>
              </a:tabLst>
              <a:defRPr>
                <a:solidFill>
                  <a:schemeClr val="tx1"/>
                </a:solidFill>
                <a:latin typeface="Arial" panose="020B0604020202020204" pitchFamily="34" charset="0"/>
                <a:cs typeface="Arial" panose="020B0604020202020204" pitchFamily="34" charset="0"/>
              </a:defRPr>
            </a:lvl5pPr>
            <a:lvl6pPr algn="r" rtl="1" fontAlgn="base">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6pPr>
            <a:lvl7pPr algn="r" rtl="1" fontAlgn="base">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7pPr>
            <a:lvl8pPr algn="r" rtl="1" fontAlgn="base">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8pPr>
            <a:lvl9pPr algn="r" rtl="1" fontAlgn="base">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9pPr>
          </a:lstStyle>
          <a:p>
            <a:pPr algn="just" rtl="1" eaLnBrk="1" hangingPunct="1">
              <a:lnSpc>
                <a:spcPct val="110000"/>
              </a:lnSpc>
              <a:defRPr/>
            </a:pPr>
            <a:r>
              <a:rPr lang="fa-IR" b="0" smtClean="0">
                <a:cs typeface="B Mitra" panose="00000400000000000000" pitchFamily="2" charset="-78"/>
              </a:rPr>
              <a:t>4- درآمدهای اختصاصی و هزینه از محل آن در قوانین بودجه سنواتی همواره متعادل است. هر مبلغی که بعنوان درآمد اختصاصی توسط دستگاههای اجرائی بصورت قانونی وصول می شود پس از واریز حسابهای خزانه قابل دریافت و مصرف می باشد. حتی چنانچه از مبلغ پیش بینی درآمد بیشتر بشود. عمده درآمدهای اختصاصی مربوط به دانشگاهها می باشد.</a:t>
            </a:r>
            <a:endParaRPr lang="en-US" b="0" smtClean="0">
              <a:cs typeface="B Mitra" panose="00000400000000000000" pitchFamily="2" charset="-78"/>
            </a:endParaRPr>
          </a:p>
          <a:p>
            <a:pPr algn="just" rtl="1" eaLnBrk="1" hangingPunct="1">
              <a:lnSpc>
                <a:spcPct val="110000"/>
              </a:lnSpc>
              <a:defRPr/>
            </a:pPr>
            <a:r>
              <a:rPr lang="fa-IR" b="0" smtClean="0">
                <a:cs typeface="B Mitra" panose="00000400000000000000" pitchFamily="2" charset="-78"/>
              </a:rPr>
              <a:t>5- درآمد شرکتهای دولتی باستناد ماده 15 قانون محاسبات عمومی عبارتست از وجوه حاصل از فروش کالا یا خدمات حدود 60% بودجه کل کشور را در آمد شرکتهای دولتی تشکیل می دهد.</a:t>
            </a:r>
            <a:endParaRPr lang="en-US" b="0" smtClean="0">
              <a:cs typeface="B Mitra" panose="00000400000000000000" pitchFamily="2" charset="-78"/>
            </a:endParaRPr>
          </a:p>
          <a:p>
            <a:pPr algn="just" rtl="1" eaLnBrk="1" hangingPunct="1">
              <a:lnSpc>
                <a:spcPct val="110000"/>
              </a:lnSpc>
              <a:defRPr/>
            </a:pPr>
            <a:r>
              <a:rPr lang="fa-IR" b="0" smtClean="0">
                <a:cs typeface="B Mitra" panose="00000400000000000000" pitchFamily="2" charset="-78"/>
              </a:rPr>
              <a:t>6- باتوجه به قسمت دوم اصل 53 قانون اساسی و بدلیل روش نقدی سیستم حسابداری و پرداخت در ایران کلیه پرداختهای بودجه کل کشور هنگامی اجرایی می شود که دارای سه شرط باشند.</a:t>
            </a:r>
            <a:endParaRPr lang="en-US" b="0" smtClean="0">
              <a:cs typeface="B Mitra" panose="00000400000000000000" pitchFamily="2" charset="-78"/>
            </a:endParaRPr>
          </a:p>
          <a:p>
            <a:pPr algn="just" rtl="1" eaLnBrk="1" hangingPunct="1">
              <a:lnSpc>
                <a:spcPct val="110000"/>
              </a:lnSpc>
              <a:defRPr/>
            </a:pPr>
            <a:r>
              <a:rPr lang="fa-IR" b="0" smtClean="0">
                <a:solidFill>
                  <a:srgbClr val="663300"/>
                </a:solidFill>
                <a:effectLst>
                  <a:outerShdw blurRad="38100" dist="38100" dir="2700000" algn="tl">
                    <a:srgbClr val="C0C0C0"/>
                  </a:outerShdw>
                </a:effectLst>
                <a:cs typeface="B Mitra" panose="00000400000000000000" pitchFamily="2" charset="-78"/>
              </a:rPr>
              <a:t>الف-</a:t>
            </a:r>
            <a:r>
              <a:rPr lang="fa-IR" b="0" smtClean="0">
                <a:cs typeface="B Mitra" panose="00000400000000000000" pitchFamily="2" charset="-78"/>
              </a:rPr>
              <a:t> وجود اعتبار مصوب یا تخصیص اعتبار یا بودجه شرکتهای دولتی</a:t>
            </a:r>
            <a:endParaRPr lang="en-US" b="0" smtClean="0">
              <a:cs typeface="B Mitra" panose="00000400000000000000" pitchFamily="2" charset="-78"/>
            </a:endParaRPr>
          </a:p>
          <a:p>
            <a:pPr algn="just" rtl="1" eaLnBrk="1" hangingPunct="1">
              <a:lnSpc>
                <a:spcPct val="110000"/>
              </a:lnSpc>
              <a:defRPr/>
            </a:pPr>
            <a:r>
              <a:rPr lang="fa-IR" b="0" smtClean="0">
                <a:solidFill>
                  <a:srgbClr val="663300"/>
                </a:solidFill>
                <a:effectLst>
                  <a:outerShdw blurRad="38100" dist="38100" dir="2700000" algn="tl">
                    <a:srgbClr val="C0C0C0"/>
                  </a:outerShdw>
                </a:effectLst>
                <a:cs typeface="B Mitra" panose="00000400000000000000" pitchFamily="2" charset="-78"/>
              </a:rPr>
              <a:t>ب-</a:t>
            </a:r>
            <a:r>
              <a:rPr lang="fa-IR" b="0" smtClean="0">
                <a:cs typeface="B Mitra" panose="00000400000000000000" pitchFamily="2" charset="-78"/>
              </a:rPr>
              <a:t> قانون و مقررات تجویز شده</a:t>
            </a:r>
            <a:endParaRPr lang="en-US" b="0" smtClean="0">
              <a:cs typeface="B Mitra" panose="00000400000000000000" pitchFamily="2" charset="-78"/>
            </a:endParaRPr>
          </a:p>
          <a:p>
            <a:pPr algn="just" rtl="1" eaLnBrk="1" hangingPunct="1">
              <a:lnSpc>
                <a:spcPct val="110000"/>
              </a:lnSpc>
              <a:defRPr/>
            </a:pPr>
            <a:r>
              <a:rPr lang="fa-IR" b="0" smtClean="0">
                <a:solidFill>
                  <a:srgbClr val="663300"/>
                </a:solidFill>
                <a:effectLst>
                  <a:outerShdw blurRad="38100" dist="38100" dir="2700000" algn="tl">
                    <a:srgbClr val="C0C0C0"/>
                  </a:outerShdw>
                </a:effectLst>
                <a:cs typeface="B Mitra" panose="00000400000000000000" pitchFamily="2" charset="-78"/>
              </a:rPr>
              <a:t>ج –</a:t>
            </a:r>
            <a:r>
              <a:rPr lang="fa-IR" b="0" smtClean="0">
                <a:cs typeface="B Mitra" panose="00000400000000000000" pitchFamily="2" charset="-78"/>
              </a:rPr>
              <a:t> نقدینگی در حسابهای بانکی قانونی</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685800"/>
            <a:ext cx="8229600" cy="838200"/>
          </a:xfrm>
          <a:extLst>
            <a:ext uri="{91240B29-F687-4F45-9708-019B960494DF}">
              <a14:hiddenLine xmlns:a14="http://schemas.microsoft.com/office/drawing/2010/main" xmlns="" w="9525" cap="flat" cmpd="sng" algn="ctr">
                <a:solidFill>
                  <a:schemeClr val="tx1"/>
                </a:solidFill>
                <a:prstDash val="solid"/>
                <a:miter lim="800000"/>
                <a:headEnd/>
                <a:tailEnd/>
              </a14:hiddenLine>
            </a:ext>
          </a:extLst>
        </p:spPr>
        <p:txBody>
          <a:bodyPr rtlCol="0">
            <a:normAutofit fontScale="90000"/>
          </a:bodyPr>
          <a:lstStyle/>
          <a:p>
            <a:pPr fontAlgn="auto">
              <a:spcAft>
                <a:spcPts val="0"/>
              </a:spcAft>
              <a:defRPr/>
            </a:pPr>
            <a:r>
              <a:rPr lang="fa-IR" sz="2800" smtClean="0">
                <a:solidFill>
                  <a:srgbClr val="663300"/>
                </a:solidFill>
                <a:effectLst>
                  <a:outerShdw blurRad="38100" dist="38100" dir="2700000" algn="tl">
                    <a:srgbClr val="C0C0C0"/>
                  </a:outerShdw>
                </a:effectLst>
                <a:cs typeface="B Titr" panose="00000700000000000000" pitchFamily="2" charset="-78"/>
              </a:rPr>
              <a:t>احکام بودجه ای و غیربودجه ای در بودجه های سنواتی کل کشور</a:t>
            </a:r>
            <a:r>
              <a:rPr lang="en-US" sz="2800" smtClean="0">
                <a:solidFill>
                  <a:srgbClr val="663300"/>
                </a:solidFill>
                <a:effectLst>
                  <a:outerShdw blurRad="38100" dist="38100" dir="2700000" algn="tl">
                    <a:srgbClr val="C0C0C0"/>
                  </a:outerShdw>
                </a:effectLst>
                <a:cs typeface="B Titr" panose="00000700000000000000" pitchFamily="2" charset="-78"/>
              </a:rPr>
              <a:t> </a:t>
            </a:r>
          </a:p>
        </p:txBody>
      </p:sp>
      <p:sp>
        <p:nvSpPr>
          <p:cNvPr id="25604" name="Rectangle 4"/>
          <p:cNvSpPr>
            <a:spLocks noChangeArrowheads="1"/>
          </p:cNvSpPr>
          <p:nvPr/>
        </p:nvSpPr>
        <p:spPr bwMode="auto">
          <a:xfrm>
            <a:off x="609600" y="1524000"/>
            <a:ext cx="8001000" cy="52038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just" rtl="1" eaLnBrk="1" hangingPunct="1">
              <a:defRPr/>
            </a:pPr>
            <a:r>
              <a:rPr lang="fa-IR" b="0">
                <a:latin typeface="Arial" panose="020B0604020202020204" pitchFamily="34" charset="0"/>
              </a:rPr>
              <a:t>ازسال 1290 که اولین قانون بودجه تصویب گردید احکام بودجه (که البته تعریفی از آن وجود ندارد) شامل یک ماده واحده و تعدادی تبصره که هرکدام حکم قانون را داشتند بود.</a:t>
            </a:r>
            <a:endParaRPr lang="en-US" b="0">
              <a:latin typeface="Arial" panose="020B0604020202020204" pitchFamily="34" charset="0"/>
            </a:endParaRPr>
          </a:p>
          <a:p>
            <a:pPr algn="just" rtl="1" eaLnBrk="1" hangingPunct="1">
              <a:defRPr/>
            </a:pPr>
            <a:r>
              <a:rPr lang="fa-IR" b="0">
                <a:latin typeface="Arial" panose="020B0604020202020204" pitchFamily="34" charset="0"/>
              </a:rPr>
              <a:t>تبصره های قوانین بودجه سنواتی تا سال 1364 به دودسته : موقت ودائم طبقه بندی می شدند. تبصره های موقت اعتبار یکساله داشتند و درصورتیکه در بودجه های سالهای بعد تکرار نمی شدند قابل استفاده نبودند. لکن تبصره های دائمی تا لغو نمی شدند قوت اجرایی داشتند مانند تبصره 29 ق- ب سال 1344 (درمورد عضویت دریافت از دو صندوق).</a:t>
            </a:r>
            <a:endParaRPr lang="en-US" b="0">
              <a:latin typeface="Arial" panose="020B0604020202020204" pitchFamily="34" charset="0"/>
            </a:endParaRPr>
          </a:p>
          <a:p>
            <a:pPr algn="just" rtl="1" eaLnBrk="1" hangingPunct="1">
              <a:defRPr/>
            </a:pPr>
            <a:r>
              <a:rPr lang="fa-IR" b="0">
                <a:latin typeface="Arial" panose="020B0604020202020204" pitchFamily="34" charset="0"/>
              </a:rPr>
              <a:t>از سال 1365 تبصره های دائمی در بودجه های سنواتی تصویب نمی شوند و کلیه تبصره ها یکساله می باشد البته هنوز هم تبصره هائی که تاسال 1364 دائمی بوده اند و لغو نشده اند.</a:t>
            </a:r>
            <a:endParaRPr lang="en-US" b="0">
              <a:latin typeface="Arial" panose="020B0604020202020204" pitchFamily="34" charset="0"/>
            </a:endParaRPr>
          </a:p>
          <a:p>
            <a:pPr algn="just" rtl="1" eaLnBrk="1" hangingPunct="1">
              <a:defRPr/>
            </a:pPr>
            <a:r>
              <a:rPr lang="fa-IR" b="0">
                <a:latin typeface="Arial" panose="020B0604020202020204" pitchFamily="34" charset="0"/>
              </a:rPr>
              <a:t>از سال 1386 – بجای ” </a:t>
            </a:r>
            <a:r>
              <a:rPr lang="fa-IR" b="0">
                <a:solidFill>
                  <a:srgbClr val="FF3300"/>
                </a:solidFill>
                <a:effectLst>
                  <a:outerShdw blurRad="38100" dist="38100" dir="2700000" algn="tl">
                    <a:srgbClr val="C0C0C0"/>
                  </a:outerShdw>
                </a:effectLst>
                <a:latin typeface="Arial" panose="020B0604020202020204" pitchFamily="34" charset="0"/>
              </a:rPr>
              <a:t>تبصره</a:t>
            </a:r>
            <a:r>
              <a:rPr lang="fa-IR" b="0">
                <a:latin typeface="Arial" panose="020B0604020202020204" pitchFamily="34" charset="0"/>
              </a:rPr>
              <a:t>“ ذیل ماده واحده از ”</a:t>
            </a:r>
            <a:r>
              <a:rPr lang="fa-IR" b="0">
                <a:solidFill>
                  <a:srgbClr val="FF3300"/>
                </a:solidFill>
                <a:effectLst>
                  <a:outerShdw blurRad="38100" dist="38100" dir="2700000" algn="tl">
                    <a:srgbClr val="C0C0C0"/>
                  </a:outerShdw>
                </a:effectLst>
                <a:latin typeface="Arial" panose="020B0604020202020204" pitchFamily="34" charset="0"/>
              </a:rPr>
              <a:t>بند</a:t>
            </a:r>
            <a:r>
              <a:rPr lang="fa-IR" b="0">
                <a:latin typeface="Arial" panose="020B0604020202020204" pitchFamily="34" charset="0"/>
              </a:rPr>
              <a:t>“ که آنهم حکم قانون را دارد در طبقه بندی احکام بودجه استفاده می شود. درسال 1390 تعداد بندهای ماده واحد قانون بودجه به 136 ”بند“ مشتمل شده است.</a:t>
            </a:r>
            <a:endParaRPr lang="en-US" b="0">
              <a:latin typeface="Arial" panose="020B0604020202020204" pitchFamily="34" charset="0"/>
            </a:endParaRPr>
          </a:p>
          <a:p>
            <a:pPr algn="just" rtl="1" eaLnBrk="1" hangingPunct="1">
              <a:defRPr/>
            </a:pPr>
            <a:r>
              <a:rPr lang="fa-IR" b="0">
                <a:latin typeface="Arial" panose="020B0604020202020204" pitchFamily="34" charset="0"/>
              </a:rPr>
              <a:t>بسیاری از این بندها هیچگونه ارتباطی به دریافتها و پرداختهای ارقام بودجه ندارد و مشخص نیست دلیل دولت و مجلس از تصویب اینگونه احکام یکساله که بسیاری از آنها در بلند مدت محقق می شود چیست0</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endParaRPr lang="en-US" smtClean="0">
              <a:cs typeface="Tahoma" pitchFamily="34" charset="0"/>
            </a:endParaRPr>
          </a:p>
        </p:txBody>
      </p:sp>
      <p:sp>
        <p:nvSpPr>
          <p:cNvPr id="30723" name="Rectangle 4"/>
          <p:cNvSpPr>
            <a:spLocks noChangeArrowheads="1"/>
          </p:cNvSpPr>
          <p:nvPr/>
        </p:nvSpPr>
        <p:spPr bwMode="auto">
          <a:xfrm>
            <a:off x="457200" y="1600200"/>
            <a:ext cx="8224838" cy="4108450"/>
          </a:xfrm>
          <a:prstGeom prst="rect">
            <a:avLst/>
          </a:prstGeom>
          <a:noFill/>
          <a:ln w="9525">
            <a:noFill/>
            <a:miter lim="800000"/>
            <a:headEnd/>
            <a:tailEnd/>
          </a:ln>
          <a:effectLst/>
        </p:spPr>
        <p:txBody>
          <a:bodyPr anchor="ctr">
            <a:spAutoFit/>
          </a:bodyPr>
          <a:lstStyle/>
          <a:p>
            <a:pPr algn="just" rtl="1" eaLnBrk="1" hangingPunct="1">
              <a:lnSpc>
                <a:spcPct val="110000"/>
              </a:lnSpc>
            </a:pPr>
            <a:r>
              <a:rPr lang="fa-IR" b="0"/>
              <a:t>نکته مهم دیگر اینکه بودجه کل کشور تنها قانونی است که طبق اصل 52 قانون اساسی بایستی با ارائه لایحه دولت مورد بررسی و تصویب و قانون بشود(پس از تایید شورای نگهبان)</a:t>
            </a:r>
            <a:endParaRPr lang="en-US" b="0"/>
          </a:p>
          <a:p>
            <a:pPr algn="just" rtl="1" eaLnBrk="1" hangingPunct="1">
              <a:lnSpc>
                <a:spcPct val="110000"/>
              </a:lnSpc>
            </a:pPr>
            <a:r>
              <a:rPr lang="fa-IR" b="0"/>
              <a:t>سایر قوانین می تواند از طریق طرح نمایندگان نیز قانونی بشود.</a:t>
            </a:r>
            <a:endParaRPr lang="en-US" b="0"/>
          </a:p>
          <a:p>
            <a:pPr algn="just" rtl="1" eaLnBrk="1" hangingPunct="1">
              <a:lnSpc>
                <a:spcPct val="110000"/>
              </a:lnSpc>
            </a:pPr>
            <a:r>
              <a:rPr lang="fa-IR" b="0"/>
              <a:t>حداکثر مهلت قانونی تحویل لایحه بودجه کل کشور برای سال بعد به قوه قانونگذاری (15) آذر ماه هرسال می باشد این مهلت در طول تاریخ بودجه نویسی در ایران چندین بار تغییر کرده است.</a:t>
            </a:r>
            <a:endParaRPr lang="en-US" b="0"/>
          </a:p>
          <a:p>
            <a:pPr algn="just" rtl="1" eaLnBrk="1" hangingPunct="1">
              <a:lnSpc>
                <a:spcPct val="110000"/>
              </a:lnSpc>
            </a:pPr>
            <a:r>
              <a:rPr lang="fa-IR"/>
              <a:t>5 بهمن- 15 دیماه- 20 آذرماه- 5 دیماه</a:t>
            </a:r>
            <a:endParaRPr lang="en-US"/>
          </a:p>
          <a:p>
            <a:pPr algn="just" rtl="1" eaLnBrk="1" hangingPunct="1">
              <a:lnSpc>
                <a:spcPct val="110000"/>
              </a:lnSpc>
            </a:pPr>
            <a:r>
              <a:rPr lang="fa-IR" b="0"/>
              <a:t>لایحه بودجه سال 1390 با 5/2 ماه تأخیر در اول اسفند 1389 به مجلس تحویل شد.</a:t>
            </a:r>
            <a:endParaRPr lang="en-US" b="0"/>
          </a:p>
          <a:p>
            <a:pPr algn="just" rtl="1" eaLnBrk="1" hangingPunct="1">
              <a:lnSpc>
                <a:spcPct val="110000"/>
              </a:lnSpc>
            </a:pPr>
            <a:r>
              <a:rPr lang="fa-IR" b="0"/>
              <a:t>دولت می تواند حسب ضرورت و طبق ضوابط سه نوع لایحه بودجه ای دیگر را (غیر از لایحه بودجه کل کشور) به مجلس ارائه نماید. البته قوانین مدونی در حال حاضر وجود ندارد. در قانون محاسبات سال 49 مواد 26 تا 30 قانون محاسبات عمومی تعین تکلیف نموده بود:</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endParaRPr lang="en-US" smtClean="0">
              <a:cs typeface="Tahoma" pitchFamily="34" charset="0"/>
            </a:endParaRPr>
          </a:p>
        </p:txBody>
      </p:sp>
      <p:sp>
        <p:nvSpPr>
          <p:cNvPr id="31747" name="Rectangle 4"/>
          <p:cNvSpPr>
            <a:spLocks noChangeArrowheads="1"/>
          </p:cNvSpPr>
          <p:nvPr/>
        </p:nvSpPr>
        <p:spPr bwMode="auto">
          <a:xfrm>
            <a:off x="457200" y="1709738"/>
            <a:ext cx="8210550" cy="4108450"/>
          </a:xfrm>
          <a:prstGeom prst="rect">
            <a:avLst/>
          </a:prstGeom>
          <a:noFill/>
          <a:ln w="9525">
            <a:noFill/>
            <a:miter lim="800000"/>
            <a:headEnd/>
            <a:tailEnd/>
          </a:ln>
          <a:effectLst/>
        </p:spPr>
        <p:txBody>
          <a:bodyPr anchor="ctr">
            <a:spAutoFit/>
          </a:bodyPr>
          <a:lstStyle/>
          <a:p>
            <a:pPr algn="just" rtl="1" eaLnBrk="1" hangingPunct="1">
              <a:lnSpc>
                <a:spcPct val="110000"/>
              </a:lnSpc>
              <a:tabLst>
                <a:tab pos="457200" algn="l"/>
              </a:tabLst>
            </a:pPr>
            <a:r>
              <a:rPr lang="fa-IR"/>
              <a:t>1-</a:t>
            </a:r>
            <a:r>
              <a:rPr lang="fa-IR" b="0"/>
              <a:t> لایحه بودجه موقت یا 12/1 یا 12/2: درسالهای که لایحه بودجه کل کشور بدلایل متعددی بموقع تهیه و تنظیم نشود و یا به مجلس ارائه نگردد ویا مجلس قادر به تصویب آن نباشد از بودجه های موقت یا 12/1 استفاده می شود. در این نوع لوایح به دولت اجازه داده می شود مثلاً برای مدت یک یا دو یا حتی سه ماه هزینه های خود را براساس بودجه سال قبل انجام دهد. می دانیم که وصول درآمدهای بودجه دارای قوانین لازم می باشد و حتی اگر بودجه نیز نباشد باستناد ماده 38 قانون محاسبات عمومی کشور قابل وصول است. مانند قانون مالیاتها. لکن برای انجام هزینه مجوز مصرف برای هردور باید توسط قانونگذار صادرگردد.درمواردیکه از بودجه ای 12/1 یا 12/2 استفاده می شود. دولت و مجلس بایستی هرچه سریعتر قانون بودجه سالانه کل کشور را تصویب و عملکرد بودجه های موقت پابپا خواهد شد. </a:t>
            </a:r>
            <a:endParaRPr lang="en-US" b="0"/>
          </a:p>
          <a:p>
            <a:pPr algn="just" rtl="1" eaLnBrk="1" hangingPunct="1">
              <a:lnSpc>
                <a:spcPct val="110000"/>
              </a:lnSpc>
              <a:tabLst>
                <a:tab pos="457200" algn="l"/>
              </a:tabLst>
            </a:pPr>
            <a:r>
              <a:rPr lang="fa-IR" b="0"/>
              <a:t>در سالهای 1358- 1359-  1360-1390 از قوانین بودجه های موقت کشور استفاده شده است.</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endParaRPr lang="en-US" smtClean="0">
              <a:cs typeface="Tahoma" pitchFamily="34" charset="0"/>
            </a:endParaRPr>
          </a:p>
        </p:txBody>
      </p:sp>
      <p:sp>
        <p:nvSpPr>
          <p:cNvPr id="32771" name="Rectangle 4"/>
          <p:cNvSpPr>
            <a:spLocks noChangeArrowheads="1"/>
          </p:cNvSpPr>
          <p:nvPr/>
        </p:nvSpPr>
        <p:spPr bwMode="auto">
          <a:xfrm>
            <a:off x="533400" y="1706563"/>
            <a:ext cx="8137525" cy="1917700"/>
          </a:xfrm>
          <a:prstGeom prst="rect">
            <a:avLst/>
          </a:prstGeom>
          <a:noFill/>
          <a:ln w="9525">
            <a:noFill/>
            <a:miter lim="800000"/>
            <a:headEnd/>
            <a:tailEnd/>
          </a:ln>
          <a:effectLst/>
        </p:spPr>
        <p:txBody>
          <a:bodyPr anchor="ctr">
            <a:spAutoFit/>
          </a:bodyPr>
          <a:lstStyle/>
          <a:p>
            <a:pPr algn="just" rtl="1" eaLnBrk="1" hangingPunct="1">
              <a:tabLst>
                <a:tab pos="457200" algn="l"/>
              </a:tabLst>
            </a:pPr>
            <a:r>
              <a:rPr lang="fa-IR"/>
              <a:t>2-</a:t>
            </a:r>
            <a:r>
              <a:rPr lang="fa-IR" b="0"/>
              <a:t> لایحه قانون اصلاح قانون بودجه کل کشور- که دراین لایحه ارقام کلان بودجه تعییری نمی کند و ارقام طبقه بندی شده درآمدها ویا هزینه ها و اعتبارات دستگاهها و استانها جابجا و یا اصلاح می شود. معمولاً در اغلب سالها حداقل یک مورد لایحه اصلاح بودجه داشته ایم.</a:t>
            </a:r>
            <a:endParaRPr lang="en-US" b="0"/>
          </a:p>
          <a:p>
            <a:pPr algn="just" rtl="1" eaLnBrk="1" hangingPunct="1">
              <a:tabLst>
                <a:tab pos="457200" algn="l"/>
              </a:tabLst>
            </a:pPr>
            <a:r>
              <a:rPr lang="fa-IR"/>
              <a:t>3- </a:t>
            </a:r>
            <a:r>
              <a:rPr lang="fa-IR" b="0"/>
              <a:t>لایحه متمم بودجه کل کشور متضمن افزایش ارقام هزینه و باتعيين درآمد خواهد بود. در سالهای اخیر کمتر اتفاق افتاده است.</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655638"/>
            <a:ext cx="8229600" cy="792162"/>
          </a:xfrm>
          <a:extLst>
            <a:ext uri="{91240B29-F687-4F45-9708-019B960494DF}">
              <a14:hiddenLine xmlns:a14="http://schemas.microsoft.com/office/drawing/2010/main" xmlns="" w="9525" cap="flat" cmpd="sng" algn="ctr">
                <a:solidFill>
                  <a:schemeClr val="tx1"/>
                </a:solidFill>
                <a:prstDash val="solid"/>
                <a:miter lim="800000"/>
                <a:headEnd/>
                <a:tailEnd/>
              </a14:hiddenLine>
            </a:ext>
          </a:extLst>
        </p:spPr>
        <p:txBody>
          <a:bodyPr rtlCol="0">
            <a:normAutofit/>
          </a:bodyPr>
          <a:lstStyle/>
          <a:p>
            <a:pPr fontAlgn="auto">
              <a:spcAft>
                <a:spcPts val="0"/>
              </a:spcAft>
              <a:defRPr/>
            </a:pPr>
            <a:r>
              <a:rPr lang="fa-IR" sz="2800" smtClean="0">
                <a:solidFill>
                  <a:srgbClr val="663300"/>
                </a:solidFill>
                <a:effectLst>
                  <a:outerShdw blurRad="38100" dist="38100" dir="2700000" algn="tl">
                    <a:srgbClr val="C0C0C0"/>
                  </a:outerShdw>
                </a:effectLst>
                <a:cs typeface="B Titr" panose="00000700000000000000" pitchFamily="2" charset="-78"/>
              </a:rPr>
              <a:t>ب – مراحل تصویب لایحه بودجه کل کشور</a:t>
            </a:r>
            <a:endParaRPr lang="en-US" sz="2800" smtClean="0">
              <a:solidFill>
                <a:srgbClr val="663300"/>
              </a:solidFill>
              <a:effectLst>
                <a:outerShdw blurRad="38100" dist="38100" dir="2700000" algn="tl">
                  <a:srgbClr val="C0C0C0"/>
                </a:outerShdw>
              </a:effectLst>
              <a:cs typeface="B Titr" panose="00000700000000000000" pitchFamily="2" charset="-78"/>
            </a:endParaRPr>
          </a:p>
        </p:txBody>
      </p:sp>
      <p:sp>
        <p:nvSpPr>
          <p:cNvPr id="29700" name="Rectangle 4"/>
          <p:cNvSpPr>
            <a:spLocks noChangeArrowheads="1"/>
          </p:cNvSpPr>
          <p:nvPr/>
        </p:nvSpPr>
        <p:spPr bwMode="auto">
          <a:xfrm>
            <a:off x="609600" y="1606550"/>
            <a:ext cx="8020050" cy="41084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just" rtl="1" eaLnBrk="1" hangingPunct="1">
              <a:lnSpc>
                <a:spcPct val="110000"/>
              </a:lnSpc>
              <a:defRPr/>
            </a:pPr>
            <a:r>
              <a:rPr lang="fa-IR" b="0">
                <a:latin typeface="Arial" panose="020B0604020202020204" pitchFamily="34" charset="0"/>
              </a:rPr>
              <a:t>در آئین نامه داخلی مجلس مدت و زمان و نحوه رسیدگی به بودجه کل کشور در کمیسیونهای مختلف و کمیسیون تخصصی و کمیسیون تلفیق وصحن علنی مجلس مشخص شده است مجلس حداقل بایستی برای رسیدگی به بودجه 75 روز فرصت داشته باشد و قانون بودجه  سال بعد نهایت باید تا اوایل اسفندماه سال قبل تصویب و به دولت و دستگاههای اجرائی ابلاغ شود تا در فرصت باقیمانده تا پایان سال بتوانند موافقنامه های اعتبارات جاری و عمرانی را مبادله و مقدمات اجرا را از اول فروردین سال بعد شروع نمایند. لکن متأسفانه کمتر سالی بوده است که بودجه در وقت اضافی نهائی نشده باشد. </a:t>
            </a:r>
            <a:endParaRPr lang="en-US" b="0">
              <a:latin typeface="Arial" panose="020B0604020202020204" pitchFamily="34" charset="0"/>
            </a:endParaRPr>
          </a:p>
          <a:p>
            <a:pPr algn="just" rtl="1" eaLnBrk="1" hangingPunct="1">
              <a:lnSpc>
                <a:spcPct val="110000"/>
              </a:lnSpc>
              <a:defRPr/>
            </a:pPr>
            <a:r>
              <a:rPr lang="fa-IR" b="0">
                <a:latin typeface="Arial" panose="020B0604020202020204" pitchFamily="34" charset="0"/>
              </a:rPr>
              <a:t>طبق اصل 52 قانون اساسی تصویب بودجه به عهده مجلس شورای اسلامی می باشد و در همین اصل کلمه ”</a:t>
            </a:r>
            <a:r>
              <a:rPr lang="fa-IR" b="0">
                <a:solidFill>
                  <a:srgbClr val="663300"/>
                </a:solidFill>
                <a:effectLst>
                  <a:outerShdw blurRad="38100" dist="38100" dir="2700000" algn="tl">
                    <a:srgbClr val="C0C0C0"/>
                  </a:outerShdw>
                </a:effectLst>
                <a:latin typeface="Arial" panose="020B0604020202020204" pitchFamily="34" charset="0"/>
              </a:rPr>
              <a:t>رسیدگی</a:t>
            </a:r>
            <a:r>
              <a:rPr lang="fa-IR" b="0">
                <a:latin typeface="Arial" panose="020B0604020202020204" pitchFamily="34" charset="0"/>
              </a:rPr>
              <a:t>“ نیز ذکر شده است. بنابراین مسوولیت نتیجه بخش شدن و موثر بودن و نیل به اهداف بودجه بعهده نمانیدگان مجلس نیز می باشد.</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endParaRPr lang="en-US" smtClean="0">
              <a:cs typeface="Tahoma" pitchFamily="34" charset="0"/>
            </a:endParaRPr>
          </a:p>
        </p:txBody>
      </p:sp>
      <p:sp>
        <p:nvSpPr>
          <p:cNvPr id="71684" name="Rectangle 4"/>
          <p:cNvSpPr>
            <a:spLocks noChangeArrowheads="1"/>
          </p:cNvSpPr>
          <p:nvPr/>
        </p:nvSpPr>
        <p:spPr bwMode="auto">
          <a:xfrm>
            <a:off x="685800" y="1590675"/>
            <a:ext cx="7964488" cy="37433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just" rtl="1" eaLnBrk="1" hangingPunct="1">
              <a:defRPr/>
            </a:pPr>
            <a:r>
              <a:rPr lang="fa-IR" b="0">
                <a:solidFill>
                  <a:srgbClr val="FF3300"/>
                </a:solidFill>
                <a:effectLst>
                  <a:outerShdw blurRad="38100" dist="38100" dir="2700000" algn="tl">
                    <a:srgbClr val="C0C0C0"/>
                  </a:outerShdw>
                </a:effectLst>
                <a:latin typeface="Arial" panose="020B0604020202020204" pitchFamily="34" charset="0"/>
              </a:rPr>
              <a:t>5ـ</a:t>
            </a:r>
            <a:r>
              <a:rPr lang="fa-IR" b="0">
                <a:solidFill>
                  <a:srgbClr val="FF3300"/>
                </a:solidFill>
                <a:latin typeface="Arial" panose="020B0604020202020204" pitchFamily="34" charset="0"/>
              </a:rPr>
              <a:t> </a:t>
            </a:r>
            <a:r>
              <a:rPr lang="fa-IR" b="0">
                <a:latin typeface="Arial" panose="020B0604020202020204" pitchFamily="34" charset="0"/>
              </a:rPr>
              <a:t>دیوان محاسبات کشور طبق اصل 54 قانون اساسی مستقیماً زیر نظر مجلس شورای اسلامی اداره می شود.</a:t>
            </a:r>
          </a:p>
          <a:p>
            <a:pPr algn="just" rtl="1" eaLnBrk="1" hangingPunct="1">
              <a:defRPr/>
            </a:pPr>
            <a:r>
              <a:rPr lang="fa-IR" b="0">
                <a:solidFill>
                  <a:srgbClr val="FF3300"/>
                </a:solidFill>
                <a:effectLst>
                  <a:outerShdw blurRad="38100" dist="38100" dir="2700000" algn="tl">
                    <a:srgbClr val="C0C0C0"/>
                  </a:outerShdw>
                </a:effectLst>
                <a:latin typeface="Arial" panose="020B0604020202020204" pitchFamily="34" charset="0"/>
              </a:rPr>
              <a:t>6ـ</a:t>
            </a:r>
            <a:r>
              <a:rPr lang="fa-IR" b="0">
                <a:latin typeface="Arial" panose="020B0604020202020204" pitchFamily="34" charset="0"/>
              </a:rPr>
              <a:t> مقر دیوان محاسبات در تهران و در 31 استان کشور تشکیلات در سطح اداره کل دارد.</a:t>
            </a:r>
            <a:endParaRPr lang="en-US" b="0">
              <a:latin typeface="Arial" panose="020B0604020202020204" pitchFamily="34" charset="0"/>
            </a:endParaRPr>
          </a:p>
          <a:p>
            <a:pPr algn="just" rtl="1" eaLnBrk="1" hangingPunct="1">
              <a:defRPr/>
            </a:pPr>
            <a:r>
              <a:rPr lang="fa-IR" b="0">
                <a:solidFill>
                  <a:srgbClr val="FF3300"/>
                </a:solidFill>
                <a:effectLst>
                  <a:outerShdw blurRad="38100" dist="38100" dir="2700000" algn="tl">
                    <a:srgbClr val="C0C0C0"/>
                  </a:outerShdw>
                </a:effectLst>
                <a:latin typeface="Arial" panose="020B0604020202020204" pitchFamily="34" charset="0"/>
              </a:rPr>
              <a:t>7ـ</a:t>
            </a:r>
            <a:r>
              <a:rPr lang="fa-IR" b="0">
                <a:latin typeface="Arial" panose="020B0604020202020204" pitchFamily="34" charset="0"/>
              </a:rPr>
              <a:t> دیوان محاسبات کشور، نسبت به رسیدگی و حسابرسی کلیه دستگاههای اجرایی موضوع ماده 5 قانون مدیریت خدمات کشوری و مواد 2 تا 5 قانون محاسبات عمومی و تبصره ماده 2 قانون دیوان محاسبات کشور و دارندگان ردیف در بودجه کل کشور را در محدوده بودجه های سنواتی دریافتی اقدام می کند.</a:t>
            </a:r>
            <a:endParaRPr lang="en-US" b="0">
              <a:latin typeface="Arial" panose="020B0604020202020204" pitchFamily="34" charset="0"/>
            </a:endParaRPr>
          </a:p>
          <a:p>
            <a:pPr algn="just" rtl="1" eaLnBrk="1" hangingPunct="1">
              <a:defRPr/>
            </a:pPr>
            <a:r>
              <a:rPr lang="fa-IR" b="0">
                <a:solidFill>
                  <a:srgbClr val="FF3300"/>
                </a:solidFill>
                <a:effectLst>
                  <a:outerShdw blurRad="38100" dist="38100" dir="2700000" algn="tl">
                    <a:srgbClr val="C0C0C0"/>
                  </a:outerShdw>
                </a:effectLst>
                <a:latin typeface="Arial" panose="020B0604020202020204" pitchFamily="34" charset="0"/>
              </a:rPr>
              <a:t>8ـ</a:t>
            </a:r>
            <a:r>
              <a:rPr lang="fa-IR" b="0">
                <a:latin typeface="Arial" panose="020B0604020202020204" pitchFamily="34" charset="0"/>
              </a:rPr>
              <a:t> حسابرسیهای دیوان محاسبات عمدتاً حسابرسی مالی، حسابرسی صورتهای مالی و حسابرسی رعایت می باشد. تاکنون حسابرسیهای عملیاتی شامل صرفه اقتصادی ، اثر بخشی، کارآیی و محیط زیست بنحو موثری در کشور انجام نمی شود.</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731838"/>
            <a:ext cx="8229600" cy="715962"/>
          </a:xfrm>
          <a:extLst>
            <a:ext uri="{91240B29-F687-4F45-9708-019B960494DF}">
              <a14:hiddenLine xmlns:a14="http://schemas.microsoft.com/office/drawing/2010/main" xmlns="" w="9525" cap="flat" cmpd="sng" algn="ctr">
                <a:solidFill>
                  <a:schemeClr val="tx1"/>
                </a:solidFill>
                <a:prstDash val="solid"/>
                <a:miter lim="800000"/>
                <a:headEnd/>
                <a:tailEnd/>
              </a14:hiddenLine>
            </a:ext>
          </a:extLst>
        </p:spPr>
        <p:txBody>
          <a:bodyPr rtlCol="0">
            <a:normAutofit/>
          </a:bodyPr>
          <a:lstStyle/>
          <a:p>
            <a:pPr fontAlgn="auto">
              <a:spcAft>
                <a:spcPts val="0"/>
              </a:spcAft>
              <a:defRPr/>
            </a:pPr>
            <a:r>
              <a:rPr lang="fa-IR" sz="2800" smtClean="0">
                <a:solidFill>
                  <a:srgbClr val="663300"/>
                </a:solidFill>
                <a:effectLst>
                  <a:outerShdw blurRad="38100" dist="38100" dir="2700000" algn="tl">
                    <a:srgbClr val="C0C0C0"/>
                  </a:outerShdw>
                </a:effectLst>
                <a:cs typeface="B Titr" panose="00000700000000000000" pitchFamily="2" charset="-78"/>
              </a:rPr>
              <a:t>ج- اجرای بودجه کل کشور</a:t>
            </a:r>
            <a:endParaRPr lang="en-US" sz="2800" smtClean="0">
              <a:solidFill>
                <a:srgbClr val="663300"/>
              </a:solidFill>
              <a:effectLst>
                <a:outerShdw blurRad="38100" dist="38100" dir="2700000" algn="tl">
                  <a:srgbClr val="C0C0C0"/>
                </a:outerShdw>
              </a:effectLst>
              <a:cs typeface="B Titr" panose="00000700000000000000" pitchFamily="2" charset="-78"/>
            </a:endParaRPr>
          </a:p>
        </p:txBody>
      </p:sp>
      <p:sp>
        <p:nvSpPr>
          <p:cNvPr id="34819" name="Rectangle 4"/>
          <p:cNvSpPr>
            <a:spLocks noChangeArrowheads="1"/>
          </p:cNvSpPr>
          <p:nvPr/>
        </p:nvSpPr>
        <p:spPr bwMode="auto">
          <a:xfrm>
            <a:off x="533400" y="1743075"/>
            <a:ext cx="8054975" cy="3743325"/>
          </a:xfrm>
          <a:prstGeom prst="rect">
            <a:avLst/>
          </a:prstGeom>
          <a:noFill/>
          <a:ln w="9525">
            <a:noFill/>
            <a:miter lim="800000"/>
            <a:headEnd/>
            <a:tailEnd/>
          </a:ln>
          <a:effectLst/>
        </p:spPr>
        <p:txBody>
          <a:bodyPr anchor="ctr">
            <a:spAutoFit/>
          </a:bodyPr>
          <a:lstStyle/>
          <a:p>
            <a:pPr algn="just" rtl="1" eaLnBrk="1" hangingPunct="1"/>
            <a:r>
              <a:rPr lang="fa-IR" b="0"/>
              <a:t>تمام مراحل تهیه و تنظیم و تصویب بودجه سال بعد در صورتیکه مطابق برنامه زمانبندی باشد حداکثر تا پایان اسفند همان سال می باشد.</a:t>
            </a:r>
            <a:endParaRPr lang="en-US" b="0"/>
          </a:p>
          <a:p>
            <a:pPr algn="just" rtl="1" eaLnBrk="1" hangingPunct="1"/>
            <a:r>
              <a:rPr lang="fa-IR" b="0"/>
              <a:t>از اول فروردین اجرای بودجه سنواتی شروع می شود و طبق ماده (6) قانون محاسبات عمومی که سال مالی را یکسال هجری شمسی تعریف نموده است بایستی تا پایان اسفند اجرای بودجه خاتمه یابد.</a:t>
            </a:r>
            <a:endParaRPr lang="en-US" b="0"/>
          </a:p>
          <a:p>
            <a:pPr algn="just" rtl="1" eaLnBrk="1" hangingPunct="1"/>
            <a:r>
              <a:rPr lang="fa-IR" b="0"/>
              <a:t>متأسفانه سال مالی پرداختها برای اعتبارات هزینه ای تا آخر فروردین و اعتبارات تملک دارائیهای سرمایه ای تا پایان تیر ماه سال بعد تمدید شده است (اصلاح مواد 63 و 64 قانون محاسبات عمومی در سال 1379) که البته اقدام بودجه ای مؤثر نیست و مغایر ماده (6) قانون محاسبات بوده است.</a:t>
            </a:r>
            <a:endParaRPr lang="en-US" b="0"/>
          </a:p>
          <a:p>
            <a:pPr algn="just" rtl="1" eaLnBrk="1" hangingPunct="1"/>
            <a:endParaRPr lang="fa-IR" b="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endParaRPr lang="en-US" smtClean="0">
              <a:cs typeface="Tahoma" pitchFamily="34" charset="0"/>
            </a:endParaRPr>
          </a:p>
        </p:txBody>
      </p:sp>
      <p:sp>
        <p:nvSpPr>
          <p:cNvPr id="35843" name="Rectangle 4"/>
          <p:cNvSpPr>
            <a:spLocks noChangeArrowheads="1"/>
          </p:cNvSpPr>
          <p:nvPr/>
        </p:nvSpPr>
        <p:spPr bwMode="auto">
          <a:xfrm>
            <a:off x="457200" y="1371600"/>
            <a:ext cx="8153400" cy="5203825"/>
          </a:xfrm>
          <a:prstGeom prst="rect">
            <a:avLst/>
          </a:prstGeom>
          <a:noFill/>
          <a:ln w="9525">
            <a:noFill/>
            <a:miter lim="800000"/>
            <a:headEnd/>
            <a:tailEnd/>
          </a:ln>
          <a:effectLst/>
        </p:spPr>
        <p:txBody>
          <a:bodyPr>
            <a:spAutoFit/>
          </a:bodyPr>
          <a:lstStyle/>
          <a:p>
            <a:pPr algn="just" rtl="1" eaLnBrk="1" hangingPunct="1"/>
            <a:r>
              <a:rPr lang="fa-IR" b="0"/>
              <a:t>دلیل اين است که از ابتدای انقلاب هیچ سالی اعتبارات عمرانی بموقع ابلاغ نشده، موافقت نامه ها بموقع مبادله نشده و اعتبارات و وجوه جهت انجام تعهدات در روزهای پایانی سال بدستگاه ابلاغ و بحسابهای بانکی پرداخت شده است. حتی در سالیان اخیر بخشی از وجوه سال قبل در اردیبهشت و خرداد سال بعد بحسابهای دستگاههای اجرائی واریز می گردد و دردفاتر خزانه در دفاتر سال قبل ثبت می شود.</a:t>
            </a:r>
            <a:endParaRPr lang="en-US" b="0"/>
          </a:p>
          <a:p>
            <a:pPr algn="just" rtl="1" eaLnBrk="1" hangingPunct="1"/>
            <a:r>
              <a:rPr lang="fa-IR" b="0"/>
              <a:t>چون فرصت مصرف وجوه طرحهای عمرانی وجود نداشت و یا برگشت می شد و یابدون دقت و رعایت ضوابط به هزینه های غیر مؤثر و غیر ضروری تبدیل می گردید نهایتاً قانون اصلاح گردید.</a:t>
            </a:r>
            <a:endParaRPr lang="en-US" b="0"/>
          </a:p>
          <a:p>
            <a:pPr algn="just" rtl="1" eaLnBrk="1" hangingPunct="1"/>
            <a:r>
              <a:rPr lang="fa-IR" b="0"/>
              <a:t>دانشگاهها، مراکز آموزش عالی، پژوهشی و تحقیقاتی و برخي دیگر از دستگاهها مجوز قانونی دارند که وجوه مصرف نشده سال قبل خود را به سال بعد يا سالهای بعد منتقل و بعنوان منبع اعتباری و پولی طبق ضوابطی هزینه و مصرف نمایند.</a:t>
            </a:r>
            <a:endParaRPr lang="en-US" b="0"/>
          </a:p>
          <a:p>
            <a:pPr algn="just" rtl="1" eaLnBrk="1" hangingPunct="1"/>
            <a:r>
              <a:rPr lang="fa-IR" b="0"/>
              <a:t>راه کار فوق برای کلیه دستگاههای اجرائی باید تنفیذ شود که با اصلاح قانون میسراست دراین قسمت احکام مربوط به اجرای بودجه را در دو بخش دریافتها یا درآمدها و پرداختها یا هزینه ها و اعتبارات تجزیه و تحلیل می نماییم.</a:t>
            </a:r>
            <a:endParaRPr lang="en-US" b="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655638"/>
            <a:ext cx="8229600" cy="868362"/>
          </a:xfrm>
          <a:extLst>
            <a:ext uri="{91240B29-F687-4F45-9708-019B960494DF}">
              <a14:hiddenLine xmlns:a14="http://schemas.microsoft.com/office/drawing/2010/main" xmlns="" w="9525" cap="flat" cmpd="sng" algn="ctr">
                <a:solidFill>
                  <a:schemeClr val="tx1"/>
                </a:solidFill>
                <a:prstDash val="solid"/>
                <a:miter lim="800000"/>
                <a:headEnd/>
                <a:tailEnd/>
              </a14:hiddenLine>
            </a:ext>
          </a:extLst>
        </p:spPr>
        <p:txBody>
          <a:bodyPr rtlCol="0">
            <a:normAutofit/>
          </a:bodyPr>
          <a:lstStyle/>
          <a:p>
            <a:pPr fontAlgn="auto">
              <a:spcAft>
                <a:spcPts val="0"/>
              </a:spcAft>
              <a:defRPr/>
            </a:pPr>
            <a:r>
              <a:rPr lang="fa-IR" sz="2800" smtClean="0">
                <a:solidFill>
                  <a:srgbClr val="663300"/>
                </a:solidFill>
                <a:effectLst>
                  <a:outerShdw blurRad="38100" dist="38100" dir="2700000" algn="tl">
                    <a:srgbClr val="C0C0C0"/>
                  </a:outerShdw>
                </a:effectLst>
                <a:cs typeface="B Titr" panose="00000700000000000000" pitchFamily="2" charset="-78"/>
              </a:rPr>
              <a:t>احکام مربوط به دریافتها و درآمدها</a:t>
            </a:r>
            <a:endParaRPr lang="en-US" sz="2800" smtClean="0">
              <a:solidFill>
                <a:srgbClr val="663300"/>
              </a:solidFill>
              <a:effectLst>
                <a:outerShdw blurRad="38100" dist="38100" dir="2700000" algn="tl">
                  <a:srgbClr val="C0C0C0"/>
                </a:outerShdw>
              </a:effectLst>
              <a:cs typeface="B Titr" panose="00000700000000000000" pitchFamily="2" charset="-78"/>
            </a:endParaRPr>
          </a:p>
        </p:txBody>
      </p:sp>
      <p:sp>
        <p:nvSpPr>
          <p:cNvPr id="36867" name="Rectangle 4"/>
          <p:cNvSpPr>
            <a:spLocks noChangeArrowheads="1"/>
          </p:cNvSpPr>
          <p:nvPr/>
        </p:nvSpPr>
        <p:spPr bwMode="auto">
          <a:xfrm>
            <a:off x="762000" y="1609725"/>
            <a:ext cx="7777163" cy="4911725"/>
          </a:xfrm>
          <a:prstGeom prst="rect">
            <a:avLst/>
          </a:prstGeom>
          <a:noFill/>
          <a:ln w="9525">
            <a:noFill/>
            <a:miter lim="800000"/>
            <a:headEnd/>
            <a:tailEnd/>
          </a:ln>
          <a:effectLst/>
        </p:spPr>
        <p:txBody>
          <a:bodyPr anchor="ctr">
            <a:spAutoFit/>
          </a:bodyPr>
          <a:lstStyle/>
          <a:p>
            <a:pPr algn="just" rtl="1" eaLnBrk="1" hangingPunct="1">
              <a:lnSpc>
                <a:spcPct val="110000"/>
              </a:lnSpc>
            </a:pPr>
            <a:r>
              <a:rPr lang="fa-IR" b="0"/>
              <a:t>همانگونه که در اصل 53 قانون اساسی مقرر شده است کلیه دریافتها نزد خزانه داری کل متمرکز می گردد و بایستی طبق مستندات ذیل مطابق قانون وصول شود.</a:t>
            </a:r>
            <a:endParaRPr lang="en-US" b="0"/>
          </a:p>
          <a:p>
            <a:pPr algn="just" rtl="1" eaLnBrk="1" hangingPunct="1">
              <a:lnSpc>
                <a:spcPct val="110000"/>
              </a:lnSpc>
            </a:pPr>
            <a:r>
              <a:rPr lang="fa-IR"/>
              <a:t>1ـ</a:t>
            </a:r>
            <a:r>
              <a:rPr lang="fa-IR" b="0"/>
              <a:t> اصل 51 قانون اساسی که قبلاً بیان گردید.</a:t>
            </a:r>
            <a:endParaRPr lang="en-US" b="0"/>
          </a:p>
          <a:p>
            <a:pPr algn="just" rtl="1" eaLnBrk="1" hangingPunct="1">
              <a:lnSpc>
                <a:spcPct val="110000"/>
              </a:lnSpc>
            </a:pPr>
            <a:r>
              <a:rPr lang="fa-IR"/>
              <a:t>2ـ</a:t>
            </a:r>
            <a:r>
              <a:rPr lang="fa-IR" b="0"/>
              <a:t> ماده 10 قانون محاسبات عمومی مقرر می دارد: در آمد عمومی عبارت از درآمدهای وزارتخانه ها و موسسات دولتی و مالیات و سود سهام شرکتهای دولتی و درآمد حاصل از انحصارات و مالکیت و سایر درآمدهایی که در قانون بودجه کل کشور تحت عنوان درآمد عمومی منظور می شود.</a:t>
            </a:r>
            <a:endParaRPr lang="en-US" b="0"/>
          </a:p>
          <a:p>
            <a:pPr algn="just" rtl="1" eaLnBrk="1" hangingPunct="1">
              <a:lnSpc>
                <a:spcPct val="110000"/>
              </a:lnSpc>
            </a:pPr>
            <a:r>
              <a:rPr lang="fa-IR"/>
              <a:t>3ـ </a:t>
            </a:r>
            <a:r>
              <a:rPr lang="fa-IR" b="0"/>
              <a:t>دریافتهای دولت عبارت است از : ماده 11 قانون محاسبات کشور</a:t>
            </a:r>
            <a:endParaRPr lang="en-US" b="0"/>
          </a:p>
          <a:p>
            <a:pPr algn="just" rtl="1" eaLnBrk="1" hangingPunct="1">
              <a:lnSpc>
                <a:spcPct val="110000"/>
              </a:lnSpc>
            </a:pPr>
            <a:r>
              <a:rPr lang="fa-IR" b="0"/>
              <a:t>کلیه وجوهی که تحت عنوان درآمد عمومی و درآمد اختصاصی و درآمد شرکتهای دولتی و سایر منابع تامین اعتبار و سپرده ها و هدایا به استثنای هدایایی که برای مصارف خاصی اهدا می گردد و مانند اینها و سایر وجوهی که بموجب قانون باید در حسابهای خزانه داری کل متمرکز شود.</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endParaRPr lang="en-US" smtClean="0">
              <a:cs typeface="Tahoma" pitchFamily="34" charset="0"/>
            </a:endParaRPr>
          </a:p>
        </p:txBody>
      </p:sp>
      <p:sp>
        <p:nvSpPr>
          <p:cNvPr id="37891" name="Rectangle 4"/>
          <p:cNvSpPr>
            <a:spLocks noChangeArrowheads="1"/>
          </p:cNvSpPr>
          <p:nvPr/>
        </p:nvSpPr>
        <p:spPr bwMode="auto">
          <a:xfrm>
            <a:off x="457200" y="1371600"/>
            <a:ext cx="8229600" cy="5203825"/>
          </a:xfrm>
          <a:prstGeom prst="rect">
            <a:avLst/>
          </a:prstGeom>
          <a:noFill/>
          <a:ln w="9525">
            <a:noFill/>
            <a:miter lim="800000"/>
            <a:headEnd/>
            <a:tailEnd/>
          </a:ln>
          <a:effectLst/>
        </p:spPr>
        <p:txBody>
          <a:bodyPr anchor="ctr">
            <a:spAutoFit/>
          </a:bodyPr>
          <a:lstStyle/>
          <a:p>
            <a:pPr algn="just" rtl="1" eaLnBrk="1" hangingPunct="1"/>
            <a:r>
              <a:rPr lang="fa-IR" b="0"/>
              <a:t>4ـ ماده 12 قانون محاسبات عمومی در مورد سایر منابع تامین اعتبار مقرر می دارد:</a:t>
            </a:r>
            <a:endParaRPr lang="en-US" b="0"/>
          </a:p>
          <a:p>
            <a:pPr algn="just" rtl="1" eaLnBrk="1" hangingPunct="1"/>
            <a:r>
              <a:rPr lang="fa-IR" b="0"/>
              <a:t>سایر منابع تامین اعتبار عبارتند از منابعی که تحت عنوان وام، انتشار اوراق قرضه، برگشتی از پرداختهای سالهای قبل و عناوین مشابه در قانون بودجه کل کشور پیش بینی می شود و ماهیت درآمد ندارند.</a:t>
            </a:r>
            <a:endParaRPr lang="en-US" b="0"/>
          </a:p>
          <a:p>
            <a:pPr algn="just" rtl="1" eaLnBrk="1" hangingPunct="1"/>
            <a:r>
              <a:rPr lang="fa-IR" b="0"/>
              <a:t>نکته مهم اینکه: در سیستم جدید بودجه ریزی </a:t>
            </a:r>
            <a:r>
              <a:rPr lang="en-US" b="0">
                <a:latin typeface="Times New Roman" pitchFamily="18" charset="0"/>
                <a:cs typeface="Times New Roman" pitchFamily="18" charset="0"/>
              </a:rPr>
              <a:t>G.F.S</a:t>
            </a:r>
            <a:r>
              <a:rPr lang="fa-IR" b="0"/>
              <a:t> از سال 1381 « عنوان سایر منابع تامین اعتبار» به « واگذاری دارایی های مالی» تغییر نموده است.</a:t>
            </a:r>
            <a:endParaRPr lang="en-US" b="0"/>
          </a:p>
          <a:p>
            <a:pPr algn="just" rtl="1" eaLnBrk="1" hangingPunct="1"/>
            <a:r>
              <a:rPr lang="fa-IR" b="0"/>
              <a:t>5ـ وجوه عمومی در ماده 13 قانون محاسبات عمومی:</a:t>
            </a:r>
            <a:endParaRPr lang="en-US" b="0"/>
          </a:p>
          <a:p>
            <a:pPr algn="just" rtl="1" eaLnBrk="1" hangingPunct="1"/>
            <a:r>
              <a:rPr lang="fa-IR" b="0"/>
              <a:t>وجوه عمومی عبارتست از نقدینه های مربوط به وزارتخانه ها و موسسات دولتی و شرکتهای دولتی و نهادها و موسسات عمومی غیر دولتی و موسسات وابسته به سازمان مذکور که متعلق حق افراد و موسسات خصوصی نیست و صرفنظر از نحوه و منشاءتحصیل آن منحصراً برای مصارف عمومی بموجب قانون قابل دخل و تصرف می باشد.</a:t>
            </a:r>
            <a:endParaRPr lang="en-US" b="0"/>
          </a:p>
          <a:p>
            <a:pPr algn="just" rtl="1" eaLnBrk="1" hangingPunct="1"/>
            <a:r>
              <a:rPr lang="fa-IR" b="0"/>
              <a:t>6ـ درماده 14 قانون محاسبات عمومی درآمد اختصاصی چنین تعریف شده است:</a:t>
            </a:r>
            <a:endParaRPr lang="en-US" b="0"/>
          </a:p>
          <a:p>
            <a:pPr algn="just" rtl="1" eaLnBrk="1" hangingPunct="1"/>
            <a:r>
              <a:rPr lang="fa-IR" b="0"/>
              <a:t>درآمد اختصاصی عبارت است از درآمدهایی که بموجب قانون برای مصرف یا مصارف خاصی در بودجه کل کشور تحت عنوان درآمد اختصاصی منظور می گردد.</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endParaRPr lang="en-US" smtClean="0">
              <a:cs typeface="Tahoma" pitchFamily="34" charset="0"/>
            </a:endParaRPr>
          </a:p>
        </p:txBody>
      </p:sp>
      <p:sp>
        <p:nvSpPr>
          <p:cNvPr id="38915" name="Rectangle 5"/>
          <p:cNvSpPr>
            <a:spLocks noChangeArrowheads="1"/>
          </p:cNvSpPr>
          <p:nvPr/>
        </p:nvSpPr>
        <p:spPr bwMode="auto">
          <a:xfrm>
            <a:off x="381000" y="1425575"/>
            <a:ext cx="8305800" cy="5203825"/>
          </a:xfrm>
          <a:prstGeom prst="rect">
            <a:avLst/>
          </a:prstGeom>
          <a:noFill/>
          <a:ln w="9525">
            <a:noFill/>
            <a:miter lim="800000"/>
            <a:headEnd/>
            <a:tailEnd/>
          </a:ln>
          <a:effectLst/>
        </p:spPr>
        <p:txBody>
          <a:bodyPr anchor="ctr">
            <a:spAutoFit/>
          </a:bodyPr>
          <a:lstStyle/>
          <a:p>
            <a:pPr algn="just" rtl="1" eaLnBrk="1" hangingPunct="1"/>
            <a:r>
              <a:rPr lang="fa-IR"/>
              <a:t>7ـ</a:t>
            </a:r>
            <a:r>
              <a:rPr lang="fa-IR" b="0"/>
              <a:t> ماده 15 قانون محاسبات عمومی درخصوص درآمد شرکتهای دولتی:</a:t>
            </a:r>
            <a:endParaRPr lang="en-US" b="0"/>
          </a:p>
          <a:p>
            <a:pPr algn="just" rtl="1" eaLnBrk="1" hangingPunct="1"/>
            <a:r>
              <a:rPr lang="fa-IR" b="0"/>
              <a:t>درآمد شرکتهای دولتی عبارت است از درآمدهایی که در قبال ارایه خدمت و یا فروش کالا و سایر فعالیتهایی که شرکتهای مذکور بموجب قوانین و مقررات مجاز به انجام آنها هستند عاید آن شرکتها می گردد.</a:t>
            </a:r>
            <a:endParaRPr lang="en-US" b="0"/>
          </a:p>
          <a:p>
            <a:pPr algn="just" rtl="1" eaLnBrk="1" hangingPunct="1"/>
            <a:r>
              <a:rPr lang="fa-IR"/>
              <a:t>8ـ</a:t>
            </a:r>
            <a:r>
              <a:rPr lang="fa-IR" b="0"/>
              <a:t> ماده 16 قانون محاسبات عمومی درخصوص سایر منابع تامین اعتبار شرکتهای دولتی:</a:t>
            </a:r>
            <a:endParaRPr lang="en-US" b="0"/>
          </a:p>
          <a:p>
            <a:pPr algn="just" rtl="1" eaLnBrk="1" hangingPunct="1"/>
            <a:r>
              <a:rPr lang="fa-IR" b="0"/>
              <a:t>سایر منابع تامین اعتبار شرکتهای دولتی عبارت است از منابعی که شرکتهای مزبور تحت عنوان کمک دولت، وام، استفاده از ذخائر ، کاهش سرمایه در گردش و یا عناوین مشابه بموجب قانون مجاز به منظور کردن در بودجه های مربوط هستند.</a:t>
            </a:r>
            <a:endParaRPr lang="en-US" b="0"/>
          </a:p>
          <a:p>
            <a:pPr algn="just" rtl="1" eaLnBrk="1" hangingPunct="1"/>
            <a:r>
              <a:rPr lang="fa-IR" b="0"/>
              <a:t>تبصره : منظور از سرمایه در گردش مذکور در این ماده مازاد داراییهای جاری بر بدهی های جاری است.</a:t>
            </a:r>
            <a:endParaRPr lang="en-US" b="0"/>
          </a:p>
          <a:p>
            <a:pPr algn="just" rtl="1" eaLnBrk="1" hangingPunct="1"/>
            <a:r>
              <a:rPr lang="fa-IR"/>
              <a:t>9ـ</a:t>
            </a:r>
            <a:r>
              <a:rPr lang="fa-IR" b="0"/>
              <a:t> ماده 37 قانون محاسبات عمومی ـ در مورد مسئولیت وصول درآمدها:</a:t>
            </a:r>
            <a:endParaRPr lang="en-US" b="0"/>
          </a:p>
          <a:p>
            <a:pPr algn="just" rtl="1" eaLnBrk="1" hangingPunct="1"/>
            <a:r>
              <a:rPr lang="fa-IR" b="0"/>
              <a:t>پیش بینی درآمد و یا سایر منابع تامین اعتبار در بودجه کل کشور مجوزی برای وصول از اشخاص تلفی نمی گردد و در هر مورد احتیاج به مجوز قانونی دارد مسئولیت حصول صحیح و بموقع درآمدها بعهده روسای دستگاههای اجرایی مربوط می باشد.</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endParaRPr lang="en-US" smtClean="0">
              <a:cs typeface="Tahoma" pitchFamily="34" charset="0"/>
            </a:endParaRPr>
          </a:p>
        </p:txBody>
      </p:sp>
      <p:sp>
        <p:nvSpPr>
          <p:cNvPr id="39939" name="Rectangle 4"/>
          <p:cNvSpPr>
            <a:spLocks noChangeArrowheads="1"/>
          </p:cNvSpPr>
          <p:nvPr/>
        </p:nvSpPr>
        <p:spPr bwMode="auto">
          <a:xfrm>
            <a:off x="674688" y="1454150"/>
            <a:ext cx="8088312" cy="4108450"/>
          </a:xfrm>
          <a:prstGeom prst="rect">
            <a:avLst/>
          </a:prstGeom>
          <a:noFill/>
          <a:ln w="9525">
            <a:noFill/>
            <a:miter lim="800000"/>
            <a:headEnd/>
            <a:tailEnd/>
          </a:ln>
          <a:effectLst/>
        </p:spPr>
        <p:txBody>
          <a:bodyPr anchor="ctr">
            <a:spAutoFit/>
          </a:bodyPr>
          <a:lstStyle/>
          <a:p>
            <a:pPr algn="just" rtl="1" eaLnBrk="1" hangingPunct="1">
              <a:lnSpc>
                <a:spcPct val="110000"/>
              </a:lnSpc>
            </a:pPr>
            <a:r>
              <a:rPr lang="fa-IR"/>
              <a:t>10ـ</a:t>
            </a:r>
            <a:r>
              <a:rPr lang="fa-IR" b="0"/>
              <a:t> ماده 38 قانون محاسبات عمومی ـ درمورد درآمدها: </a:t>
            </a:r>
            <a:endParaRPr lang="en-US" b="0"/>
          </a:p>
          <a:p>
            <a:pPr algn="just" rtl="1" eaLnBrk="1" hangingPunct="1">
              <a:lnSpc>
                <a:spcPct val="110000"/>
              </a:lnSpc>
            </a:pPr>
            <a:r>
              <a:rPr lang="fa-IR" b="0"/>
              <a:t>وصول درآمدهایی که در بودجه کل کشور منظور نشده باشد طبق قوانین و مقررات مربوط به خود مجاز است.</a:t>
            </a:r>
            <a:endParaRPr lang="en-US" b="0"/>
          </a:p>
          <a:p>
            <a:pPr algn="just" rtl="1" eaLnBrk="1" hangingPunct="1">
              <a:lnSpc>
                <a:spcPct val="110000"/>
              </a:lnSpc>
            </a:pPr>
            <a:r>
              <a:rPr lang="fa-IR"/>
              <a:t>11ـ</a:t>
            </a:r>
            <a:r>
              <a:rPr lang="fa-IR" b="0"/>
              <a:t> ماده 2 قانون دیوان محاسبات کشور مصوب 1361:</a:t>
            </a:r>
            <a:endParaRPr lang="en-US" b="0"/>
          </a:p>
          <a:p>
            <a:pPr algn="just" rtl="1" eaLnBrk="1" hangingPunct="1">
              <a:lnSpc>
                <a:spcPct val="110000"/>
              </a:lnSpc>
            </a:pPr>
            <a:r>
              <a:rPr lang="fa-IR" b="0"/>
              <a:t>حسابرسی یا رسیدگی کلیه حسابهای درآمد و هزینه و سایر دریافتها و پرداختها و نیز صورتهای مالی دستگاهها از نظر مطابقت با قوانین و مقررات مالی وسایر قوانین مربوط و ضوابط لازم الاجرا .</a:t>
            </a:r>
            <a:endParaRPr lang="en-US" b="0"/>
          </a:p>
          <a:p>
            <a:pPr algn="just" rtl="1" eaLnBrk="1" hangingPunct="1">
              <a:lnSpc>
                <a:spcPct val="110000"/>
              </a:lnSpc>
            </a:pPr>
            <a:r>
              <a:rPr lang="fa-IR"/>
              <a:t>12ـ</a:t>
            </a:r>
            <a:r>
              <a:rPr lang="fa-IR" b="0"/>
              <a:t> ماده 3 قانون دیوان محاسبات کشور مصوب 1361 :</a:t>
            </a:r>
          </a:p>
          <a:p>
            <a:pPr algn="just" rtl="1" eaLnBrk="1" hangingPunct="1">
              <a:lnSpc>
                <a:spcPct val="110000"/>
              </a:lnSpc>
            </a:pPr>
            <a:r>
              <a:rPr lang="fa-IR" b="0"/>
              <a:t>بررسی وقوع عملیات مالی در دستگاهها بمنظور اطمینان از حصول و ارسال صحیح و به موقع درآمد و یا انجام هزینه و سایر دریافتها و پرداختها</a:t>
            </a:r>
            <a:r>
              <a:rPr lang="en-US" b="0"/>
              <a:t>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endParaRPr lang="en-US" smtClean="0">
              <a:cs typeface="Tahoma" pitchFamily="34" charset="0"/>
            </a:endParaRPr>
          </a:p>
        </p:txBody>
      </p:sp>
      <p:sp>
        <p:nvSpPr>
          <p:cNvPr id="37892" name="Rectangle 4"/>
          <p:cNvSpPr>
            <a:spLocks noChangeArrowheads="1"/>
          </p:cNvSpPr>
          <p:nvPr/>
        </p:nvSpPr>
        <p:spPr bwMode="auto">
          <a:xfrm>
            <a:off x="533400" y="1585913"/>
            <a:ext cx="8134350" cy="4838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just" rtl="1" eaLnBrk="1" hangingPunct="1">
              <a:defRPr/>
            </a:pPr>
            <a:r>
              <a:rPr lang="fa-IR">
                <a:latin typeface="Arial" panose="020B0604020202020204" pitchFamily="34" charset="0"/>
              </a:rPr>
              <a:t>13ـ</a:t>
            </a:r>
            <a:r>
              <a:rPr lang="fa-IR" b="0">
                <a:latin typeface="Arial" panose="020B0604020202020204" pitchFamily="34" charset="0"/>
              </a:rPr>
              <a:t> ماده 4 قانون تنظیم بخشی از مقررات مالی دولت مصوب 1380 :</a:t>
            </a:r>
            <a:endParaRPr lang="en-US" b="0">
              <a:latin typeface="Arial" panose="020B0604020202020204" pitchFamily="34" charset="0"/>
            </a:endParaRPr>
          </a:p>
          <a:p>
            <a:pPr algn="just" rtl="1" eaLnBrk="1" hangingPunct="1">
              <a:defRPr/>
            </a:pPr>
            <a:r>
              <a:rPr lang="fa-IR" b="0">
                <a:latin typeface="Arial" panose="020B0604020202020204" pitchFamily="34" charset="0"/>
              </a:rPr>
              <a:t>دریافت هرگونه وجه، کالا و یا خدمات تحت هر عنوان از اشخاص حقیقی و حقوقی توسط وزارتخانه ها، موسسات و شرکتهای دولتی غیر از مواردی که در مقررات قانونی مربوط معین شده یا می شود. همچنین اخذ هدایا و کمک نقدی و جنسی در قبال کلیه معاملات اعم از داخلی و خارجی توسط وزارتخانه ها و موسسات دولتی و شرکتهای دولتی و موسسات و نهادهای عمومی غیر دولتی، موسسات و شرکتهایی که شمول قانون برآنها مستلزم ذکر نام یا تصریح نام است و یا تابع قوانین خاص هستند ممنوع می باشد.</a:t>
            </a:r>
            <a:endParaRPr lang="en-US" b="0">
              <a:latin typeface="Arial" panose="020B0604020202020204" pitchFamily="34" charset="0"/>
            </a:endParaRPr>
          </a:p>
          <a:p>
            <a:pPr algn="just" rtl="1" eaLnBrk="1" hangingPunct="1">
              <a:defRPr/>
            </a:pPr>
            <a:r>
              <a:rPr lang="fa-IR" b="0">
                <a:latin typeface="Arial" panose="020B0604020202020204" pitchFamily="34" charset="0"/>
              </a:rPr>
              <a:t>تجزیه و تحلیل بخش درآمدها و دریافت های بودجه:</a:t>
            </a:r>
            <a:endParaRPr lang="en-US" b="0">
              <a:latin typeface="Arial" panose="020B0604020202020204" pitchFamily="34" charset="0"/>
            </a:endParaRPr>
          </a:p>
          <a:p>
            <a:pPr algn="just" rtl="1" eaLnBrk="1" hangingPunct="1">
              <a:defRPr/>
            </a:pPr>
            <a:r>
              <a:rPr lang="fa-IR" b="0">
                <a:solidFill>
                  <a:srgbClr val="663300"/>
                </a:solidFill>
                <a:effectLst>
                  <a:outerShdw blurRad="38100" dist="38100" dir="2700000" algn="tl">
                    <a:srgbClr val="C0C0C0"/>
                  </a:outerShdw>
                </a:effectLst>
                <a:latin typeface="Arial" panose="020B0604020202020204" pitchFamily="34" charset="0"/>
              </a:rPr>
              <a:t>الف ـ</a:t>
            </a:r>
            <a:r>
              <a:rPr lang="fa-IR" b="0">
                <a:latin typeface="Arial" panose="020B0604020202020204" pitchFamily="34" charset="0"/>
              </a:rPr>
              <a:t> سال مالی درآمدها و دریافتهای دولت تا پایان اسفند ماه همان سال می باشد.</a:t>
            </a:r>
            <a:endParaRPr lang="en-US" b="0">
              <a:latin typeface="Arial" panose="020B0604020202020204" pitchFamily="34" charset="0"/>
            </a:endParaRPr>
          </a:p>
          <a:p>
            <a:pPr algn="just" rtl="1" eaLnBrk="1" hangingPunct="1">
              <a:defRPr/>
            </a:pPr>
            <a:r>
              <a:rPr lang="fa-IR" b="0">
                <a:solidFill>
                  <a:srgbClr val="663300"/>
                </a:solidFill>
                <a:effectLst>
                  <a:outerShdw blurRad="38100" dist="38100" dir="2700000" algn="tl">
                    <a:srgbClr val="C0C0C0"/>
                  </a:outerShdw>
                </a:effectLst>
                <a:latin typeface="Arial" panose="020B0604020202020204" pitchFamily="34" charset="0"/>
              </a:rPr>
              <a:t>ب ـ</a:t>
            </a:r>
            <a:r>
              <a:rPr lang="fa-IR" sz="2200" b="0">
                <a:latin typeface="Arial" panose="020B0604020202020204" pitchFamily="34" charset="0"/>
              </a:rPr>
              <a:t> مسئولیت حصول صحیح و بموقع درآمدها و دریافتها بعهده بالاترین مقام دستگاه اجرایی می باشد.</a:t>
            </a:r>
            <a:endParaRPr lang="en-US" sz="2200" b="0">
              <a:latin typeface="Arial" panose="020B0604020202020204" pitchFamily="34" charset="0"/>
            </a:endParaRPr>
          </a:p>
          <a:p>
            <a:pPr algn="just" rtl="1" eaLnBrk="1" hangingPunct="1">
              <a:defRPr/>
            </a:pPr>
            <a:r>
              <a:rPr lang="fa-IR" b="0">
                <a:solidFill>
                  <a:srgbClr val="663300"/>
                </a:solidFill>
                <a:effectLst>
                  <a:outerShdw blurRad="38100" dist="38100" dir="2700000" algn="tl">
                    <a:srgbClr val="C0C0C0"/>
                  </a:outerShdw>
                </a:effectLst>
                <a:latin typeface="Arial" panose="020B0604020202020204" pitchFamily="34" charset="0"/>
              </a:rPr>
              <a:t>ج ـ</a:t>
            </a:r>
            <a:r>
              <a:rPr lang="fa-IR" b="0">
                <a:latin typeface="Arial" panose="020B0604020202020204" pitchFamily="34" charset="0"/>
              </a:rPr>
              <a:t> کلیه دریافتها بایستی بموجب قانون باشد.</a:t>
            </a:r>
            <a:endParaRPr lang="en-US" b="0">
              <a:latin typeface="Arial" panose="020B0604020202020204" pitchFamily="34" charset="0"/>
            </a:endParaRPr>
          </a:p>
          <a:p>
            <a:pPr algn="just" rtl="1" eaLnBrk="1" hangingPunct="1">
              <a:defRPr/>
            </a:pPr>
            <a:r>
              <a:rPr lang="fa-IR" b="0">
                <a:solidFill>
                  <a:srgbClr val="663300"/>
                </a:solidFill>
                <a:effectLst>
                  <a:outerShdw blurRad="38100" dist="38100" dir="2700000" algn="tl">
                    <a:srgbClr val="C0C0C0"/>
                  </a:outerShdw>
                </a:effectLst>
                <a:latin typeface="Arial" panose="020B0604020202020204" pitchFamily="34" charset="0"/>
              </a:rPr>
              <a:t>د ـ</a:t>
            </a:r>
            <a:r>
              <a:rPr lang="fa-IR" b="0">
                <a:latin typeface="Arial" panose="020B0604020202020204" pitchFamily="34" charset="0"/>
              </a:rPr>
              <a:t> هر در آمد و یا دریافتی که قانون داشته باشد هر چند در بودجه کل کشور مبلغی پیش بینی نشده باشد باید وصول شود.</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endParaRPr lang="en-US" smtClean="0">
              <a:cs typeface="Tahoma" pitchFamily="34" charset="0"/>
            </a:endParaRPr>
          </a:p>
        </p:txBody>
      </p:sp>
      <p:sp>
        <p:nvSpPr>
          <p:cNvPr id="38916" name="Rectangle 4"/>
          <p:cNvSpPr>
            <a:spLocks noChangeArrowheads="1"/>
          </p:cNvSpPr>
          <p:nvPr/>
        </p:nvSpPr>
        <p:spPr bwMode="auto">
          <a:xfrm>
            <a:off x="533400" y="1536700"/>
            <a:ext cx="8135938" cy="2501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just" rtl="1" eaLnBrk="1" hangingPunct="1">
              <a:lnSpc>
                <a:spcPct val="110000"/>
              </a:lnSpc>
              <a:defRPr/>
            </a:pPr>
            <a:r>
              <a:rPr lang="fa-IR" b="0">
                <a:solidFill>
                  <a:srgbClr val="663300"/>
                </a:solidFill>
                <a:effectLst>
                  <a:outerShdw blurRad="38100" dist="38100" dir="2700000" algn="tl">
                    <a:srgbClr val="C0C0C0"/>
                  </a:outerShdw>
                </a:effectLst>
                <a:latin typeface="Arial" panose="020B0604020202020204" pitchFamily="34" charset="0"/>
              </a:rPr>
              <a:t>هـ ـ</a:t>
            </a:r>
            <a:r>
              <a:rPr lang="fa-IR" b="0">
                <a:latin typeface="Arial" panose="020B0604020202020204" pitchFamily="34" charset="0"/>
              </a:rPr>
              <a:t> ارقام (4) عنوان از دریافتهای دولت در قوانین بودجه سنواتی درج نمی گردد. لکن احکام قانونی در مورد آنها لازم الاجرا می باشد.</a:t>
            </a:r>
          </a:p>
          <a:p>
            <a:pPr algn="just" rtl="1" eaLnBrk="1" hangingPunct="1">
              <a:lnSpc>
                <a:spcPct val="110000"/>
              </a:lnSpc>
              <a:defRPr/>
            </a:pPr>
            <a:r>
              <a:rPr lang="fa-IR" b="0">
                <a:latin typeface="Arial" panose="020B0604020202020204" pitchFamily="34" charset="0"/>
              </a:rPr>
              <a:t>1ـ هدایا ،</a:t>
            </a:r>
          </a:p>
          <a:p>
            <a:pPr algn="just" rtl="1" eaLnBrk="1" hangingPunct="1">
              <a:lnSpc>
                <a:spcPct val="110000"/>
              </a:lnSpc>
              <a:defRPr/>
            </a:pPr>
            <a:r>
              <a:rPr lang="fa-IR" b="0">
                <a:latin typeface="Arial" panose="020B0604020202020204" pitchFamily="34" charset="0"/>
              </a:rPr>
              <a:t>2ـ کمکهای مردمی، </a:t>
            </a:r>
          </a:p>
          <a:p>
            <a:pPr algn="just" rtl="1" eaLnBrk="1" hangingPunct="1">
              <a:lnSpc>
                <a:spcPct val="110000"/>
              </a:lnSpc>
              <a:defRPr/>
            </a:pPr>
            <a:r>
              <a:rPr lang="fa-IR" b="0">
                <a:latin typeface="Arial" panose="020B0604020202020204" pitchFamily="34" charset="0"/>
              </a:rPr>
              <a:t>3ـ سپرده ها،</a:t>
            </a:r>
          </a:p>
          <a:p>
            <a:pPr algn="just" rtl="1" eaLnBrk="1" hangingPunct="1">
              <a:lnSpc>
                <a:spcPct val="110000"/>
              </a:lnSpc>
              <a:defRPr/>
            </a:pPr>
            <a:r>
              <a:rPr lang="fa-IR" b="0">
                <a:latin typeface="Arial" panose="020B0604020202020204" pitchFamily="34" charset="0"/>
              </a:rPr>
              <a:t>4ـ سایر وجوه قانونی</a:t>
            </a:r>
            <a:endParaRPr lang="en-US" sz="1600" b="0">
              <a:latin typeface="Arial" panose="020B0604020202020204" pitchFamily="34"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731838"/>
            <a:ext cx="8229600" cy="715962"/>
          </a:xfrm>
          <a:extLst>
            <a:ext uri="{91240B29-F687-4F45-9708-019B960494DF}">
              <a14:hiddenLine xmlns:a14="http://schemas.microsoft.com/office/drawing/2010/main" xmlns="" w="9525" cap="flat" cmpd="sng" algn="ctr">
                <a:solidFill>
                  <a:schemeClr val="tx1"/>
                </a:solidFill>
                <a:prstDash val="solid"/>
                <a:miter lim="800000"/>
                <a:headEnd/>
                <a:tailEnd/>
              </a14:hiddenLine>
            </a:ext>
          </a:extLst>
        </p:spPr>
        <p:txBody>
          <a:bodyPr rtlCol="0">
            <a:normAutofit/>
          </a:bodyPr>
          <a:lstStyle/>
          <a:p>
            <a:pPr fontAlgn="auto">
              <a:spcAft>
                <a:spcPts val="0"/>
              </a:spcAft>
              <a:defRPr/>
            </a:pPr>
            <a:r>
              <a:rPr lang="fa-IR" sz="3200" smtClean="0">
                <a:solidFill>
                  <a:srgbClr val="663300"/>
                </a:solidFill>
                <a:effectLst>
                  <a:outerShdw blurRad="38100" dist="38100" dir="2700000" algn="tl">
                    <a:srgbClr val="C0C0C0"/>
                  </a:outerShdw>
                </a:effectLst>
                <a:cs typeface="B Titr" panose="00000700000000000000" pitchFamily="2" charset="-78"/>
              </a:rPr>
              <a:t>احکام مربوط به پرداختها و هزینه ها:</a:t>
            </a:r>
            <a:endParaRPr lang="en-US" sz="3200" smtClean="0">
              <a:solidFill>
                <a:srgbClr val="663300"/>
              </a:solidFill>
              <a:effectLst>
                <a:outerShdw blurRad="38100" dist="38100" dir="2700000" algn="tl">
                  <a:srgbClr val="C0C0C0"/>
                </a:outerShdw>
              </a:effectLst>
              <a:cs typeface="B Titr" panose="00000700000000000000" pitchFamily="2" charset="-78"/>
            </a:endParaRPr>
          </a:p>
        </p:txBody>
      </p:sp>
      <p:sp>
        <p:nvSpPr>
          <p:cNvPr id="43011" name="Rectangle 4"/>
          <p:cNvSpPr>
            <a:spLocks noChangeArrowheads="1"/>
          </p:cNvSpPr>
          <p:nvPr/>
        </p:nvSpPr>
        <p:spPr bwMode="auto">
          <a:xfrm>
            <a:off x="533400" y="4452938"/>
            <a:ext cx="8153400" cy="2100262"/>
          </a:xfrm>
          <a:prstGeom prst="rect">
            <a:avLst/>
          </a:prstGeom>
          <a:noFill/>
          <a:ln w="9525">
            <a:noFill/>
            <a:miter lim="800000"/>
            <a:headEnd/>
            <a:tailEnd/>
          </a:ln>
          <a:effectLst/>
        </p:spPr>
        <p:txBody>
          <a:bodyPr anchor="ctr">
            <a:spAutoFit/>
          </a:bodyPr>
          <a:lstStyle/>
          <a:p>
            <a:pPr algn="just" rtl="1" eaLnBrk="1" hangingPunct="1">
              <a:lnSpc>
                <a:spcPct val="110000"/>
              </a:lnSpc>
              <a:buClr>
                <a:srgbClr val="FF3300"/>
              </a:buClr>
              <a:buFont typeface="Wingdings" pitchFamily="2" charset="2"/>
              <a:buChar char="v"/>
            </a:pPr>
            <a:r>
              <a:rPr lang="fa-IR" b="0"/>
              <a:t> تعریف دستگاه اجرایی در ماده 5 قانون مدیریت خدمات کشور:</a:t>
            </a:r>
            <a:endParaRPr lang="en-US" b="0"/>
          </a:p>
          <a:p>
            <a:pPr algn="just" rtl="1" eaLnBrk="1" hangingPunct="1">
              <a:lnSpc>
                <a:spcPct val="110000"/>
              </a:lnSpc>
            </a:pPr>
            <a:r>
              <a:rPr lang="fa-IR" b="0"/>
              <a:t>دستگاه اجرایی : کلیه وزارتخانه ها، موسسات دولتی، موسسات یا نهادهای عمومی غیردولتی، شرکتهای دولتی و کلیه دستگاههایی که شمول قانون برآنها مستلزم ذکر و یا تصریح نام است از قبیل شرکت ملی نفت ایران، سازمان گسترش و نوسازی صنایع ایران، بانک مرکزی و بیمه های دولتی، دستگاه اجرایی نامیده می شوند.</a:t>
            </a:r>
          </a:p>
        </p:txBody>
      </p:sp>
      <p:sp>
        <p:nvSpPr>
          <p:cNvPr id="43012" name="Rectangle 5"/>
          <p:cNvSpPr>
            <a:spLocks noChangeArrowheads="1"/>
          </p:cNvSpPr>
          <p:nvPr/>
        </p:nvSpPr>
        <p:spPr bwMode="auto">
          <a:xfrm>
            <a:off x="533400" y="1524000"/>
            <a:ext cx="8153400" cy="2860675"/>
          </a:xfrm>
          <a:prstGeom prst="rect">
            <a:avLst/>
          </a:prstGeom>
          <a:noFill/>
          <a:ln w="9525">
            <a:noFill/>
            <a:miter lim="800000"/>
            <a:headEnd/>
            <a:tailEnd/>
          </a:ln>
          <a:effectLst/>
        </p:spPr>
        <p:txBody>
          <a:bodyPr>
            <a:spAutoFit/>
          </a:bodyPr>
          <a:lstStyle/>
          <a:p>
            <a:pPr algn="just" rtl="1" eaLnBrk="1" hangingPunct="1"/>
            <a:r>
              <a:rPr lang="fa-IR" b="0"/>
              <a:t>مصرف کنندگان وجوه حاصل از اعتبارات و بودجه های سنواتی 5 گروه از دستگاههای اجرایی می باشند.</a:t>
            </a:r>
          </a:p>
          <a:p>
            <a:pPr algn="just" rtl="1" eaLnBrk="1" hangingPunct="1"/>
            <a:endParaRPr lang="en-US" sz="1400" b="0"/>
          </a:p>
          <a:p>
            <a:pPr algn="just" rtl="1" eaLnBrk="1" hangingPunct="1">
              <a:buClr>
                <a:srgbClr val="FF3300"/>
              </a:buClr>
              <a:buFont typeface="Wingdings" pitchFamily="2" charset="2"/>
              <a:buChar char="v"/>
            </a:pPr>
            <a:r>
              <a:rPr lang="fa-IR" b="0"/>
              <a:t> تعریف دستگاه اجرایی در بند 11 ماده (1) قانون برنامه و بودجه مصوب 1351:</a:t>
            </a:r>
            <a:endParaRPr lang="en-US" b="0"/>
          </a:p>
          <a:p>
            <a:pPr algn="just" rtl="1" eaLnBrk="1" hangingPunct="1"/>
            <a:r>
              <a:rPr lang="fa-IR" b="0"/>
              <a:t>دستگاه اجرایی: منظور وزارتخانه، نیروها و سازمانهای تابعه ارتش جمهوری اسلامی ایران، استانداری یا فرمانداری کل، شهرداری و موسسه وابسته به شهرداری، موسسه دولتی، موسسه وابسته به دولت، شرکت دولتی، موسسه عمومی عام المنفعه و موسسه اعتباری تخصصی است که عهده دار اجرای قسمتی از برنامه سالانه بشود.</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731838"/>
            <a:ext cx="8229600" cy="792162"/>
          </a:xfrm>
          <a:extLst>
            <a:ext uri="{91240B29-F687-4F45-9708-019B960494DF}">
              <a14:hiddenLine xmlns:a14="http://schemas.microsoft.com/office/drawing/2010/main" xmlns="" w="9525" cap="flat" cmpd="sng" algn="ctr">
                <a:solidFill>
                  <a:schemeClr val="tx1"/>
                </a:solidFill>
                <a:prstDash val="solid"/>
                <a:miter lim="800000"/>
                <a:headEnd/>
                <a:tailEnd/>
              </a14:hiddenLine>
            </a:ext>
          </a:extLst>
        </p:spPr>
        <p:txBody>
          <a:bodyPr rtlCol="0">
            <a:normAutofit/>
          </a:bodyPr>
          <a:lstStyle/>
          <a:p>
            <a:pPr fontAlgn="auto">
              <a:spcAft>
                <a:spcPts val="0"/>
              </a:spcAft>
              <a:defRPr/>
            </a:pPr>
            <a:r>
              <a:rPr lang="fa-IR" sz="3200" smtClean="0">
                <a:solidFill>
                  <a:srgbClr val="663300"/>
                </a:solidFill>
                <a:effectLst>
                  <a:outerShdw blurRad="38100" dist="38100" dir="2700000" algn="tl">
                    <a:srgbClr val="C0C0C0"/>
                  </a:outerShdw>
                </a:effectLst>
                <a:cs typeface="B Titr" panose="00000700000000000000" pitchFamily="2" charset="-78"/>
              </a:rPr>
              <a:t>انواع دستگاههای اجرایی از نظر شخصیت حقوقی:</a:t>
            </a:r>
            <a:endParaRPr lang="en-US" sz="3200" smtClean="0">
              <a:solidFill>
                <a:srgbClr val="663300"/>
              </a:solidFill>
              <a:effectLst>
                <a:outerShdw blurRad="38100" dist="38100" dir="2700000" algn="tl">
                  <a:srgbClr val="C0C0C0"/>
                </a:outerShdw>
              </a:effectLst>
              <a:cs typeface="B Titr" panose="00000700000000000000" pitchFamily="2" charset="-78"/>
            </a:endParaRPr>
          </a:p>
        </p:txBody>
      </p:sp>
      <p:sp>
        <p:nvSpPr>
          <p:cNvPr id="40964" name="Rectangle 4"/>
          <p:cNvSpPr>
            <a:spLocks noChangeArrowheads="1"/>
          </p:cNvSpPr>
          <p:nvPr/>
        </p:nvSpPr>
        <p:spPr bwMode="auto">
          <a:xfrm>
            <a:off x="585788" y="1743075"/>
            <a:ext cx="8177212" cy="46863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just" rtl="1" eaLnBrk="1" hangingPunct="1">
              <a:defRPr/>
            </a:pPr>
            <a:r>
              <a:rPr lang="fa-IR">
                <a:solidFill>
                  <a:srgbClr val="663300"/>
                </a:solidFill>
                <a:effectLst>
                  <a:outerShdw blurRad="38100" dist="38100" dir="2700000" algn="tl">
                    <a:srgbClr val="C0C0C0"/>
                  </a:outerShdw>
                </a:effectLst>
                <a:latin typeface="Arial" panose="020B0604020202020204" pitchFamily="34" charset="0"/>
              </a:rPr>
              <a:t>1ـ وزارتخانه :</a:t>
            </a:r>
            <a:r>
              <a:rPr lang="fa-IR" b="0">
                <a:latin typeface="Arial" panose="020B0604020202020204" pitchFamily="34" charset="0"/>
              </a:rPr>
              <a:t> در ماده 2 قانون محاسبات عمومی و در ماده 1 قانون مدیریت خدمات کشوری تعریف شده است. واحد سازمانی مشخصی است که بموجب قانون تشکیل شده یا بشود.</a:t>
            </a:r>
            <a:endParaRPr lang="en-US" b="0">
              <a:latin typeface="Arial" panose="020B0604020202020204" pitchFamily="34" charset="0"/>
            </a:endParaRPr>
          </a:p>
          <a:p>
            <a:pPr algn="just" rtl="1" eaLnBrk="1" hangingPunct="1">
              <a:defRPr/>
            </a:pPr>
            <a:r>
              <a:rPr lang="fa-IR" b="0">
                <a:latin typeface="Arial" panose="020B0604020202020204" pitchFamily="34" charset="0"/>
              </a:rPr>
              <a:t>طبق ماده 53 قانون برنامه پنجم توسعه تعداد وزارتخانه ها بایستی 17 دستگاه باشد.</a:t>
            </a:r>
          </a:p>
          <a:p>
            <a:pPr algn="just" rtl="1" eaLnBrk="1" hangingPunct="1">
              <a:defRPr/>
            </a:pPr>
            <a:endParaRPr lang="en-US" sz="1400" b="0">
              <a:latin typeface="Arial" panose="020B0604020202020204" pitchFamily="34" charset="0"/>
            </a:endParaRPr>
          </a:p>
          <a:p>
            <a:pPr algn="just" rtl="1" eaLnBrk="1" hangingPunct="1">
              <a:defRPr/>
            </a:pPr>
            <a:r>
              <a:rPr lang="fa-IR">
                <a:solidFill>
                  <a:srgbClr val="663300"/>
                </a:solidFill>
                <a:effectLst>
                  <a:outerShdw blurRad="38100" dist="38100" dir="2700000" algn="tl">
                    <a:srgbClr val="C0C0C0"/>
                  </a:outerShdw>
                </a:effectLst>
                <a:latin typeface="Arial" panose="020B0604020202020204" pitchFamily="34" charset="0"/>
              </a:rPr>
              <a:t>2ـ موسسه دولتی:</a:t>
            </a:r>
            <a:r>
              <a:rPr lang="fa-IR" b="0">
                <a:latin typeface="Arial" panose="020B0604020202020204" pitchFamily="34" charset="0"/>
              </a:rPr>
              <a:t> باستناد ماده 3 قانون محاسبات عمومی و ماده 2 قانون مدیریت خدمات کشوری: واحد سازمانی مشخصی است که بموجب قانون تشکیل و زیر نظر یکی از قوای سه گانه اداره شود. وظایف موسسات دولتی همانند وزارتخانه ها حاکمیتی است.</a:t>
            </a:r>
            <a:endParaRPr lang="en-US" b="0">
              <a:latin typeface="Arial" panose="020B0604020202020204" pitchFamily="34" charset="0"/>
            </a:endParaRPr>
          </a:p>
          <a:p>
            <a:pPr algn="just" rtl="1" eaLnBrk="1" hangingPunct="1">
              <a:defRPr/>
            </a:pPr>
            <a:r>
              <a:rPr lang="fa-IR" b="0">
                <a:latin typeface="Arial" panose="020B0604020202020204" pitchFamily="34" charset="0"/>
              </a:rPr>
              <a:t>مانند دانشگاهها و مراکز آموزش عالی ـ دیوان محاسبات ـ سازمان بازرسی کل کشور ـ نهاد ریاست جمهوری ـ سازمان ثبت احوال و ثبت اسناد ـ گمرک ایران و ... .</a:t>
            </a:r>
            <a:endParaRPr lang="en-US" b="0">
              <a:latin typeface="Arial" panose="020B0604020202020204" pitchFamily="34" charset="0"/>
            </a:endParaRPr>
          </a:p>
          <a:p>
            <a:pPr algn="just" rtl="1" eaLnBrk="1" hangingPunct="1">
              <a:defRPr/>
            </a:pPr>
            <a:r>
              <a:rPr lang="fa-IR" b="0">
                <a:latin typeface="Arial" panose="020B0604020202020204" pitchFamily="34" charset="0"/>
              </a:rPr>
              <a:t>حدود 250 موسسه دولتی در بودجه کل کشور ردیف بودجه دارد.</a:t>
            </a:r>
            <a:endParaRPr lang="en-US" b="0">
              <a:latin typeface="Arial" panose="020B0604020202020204" pitchFamily="34" charset="0"/>
            </a:endParaRPr>
          </a:p>
          <a:p>
            <a:pPr algn="just" rtl="1" eaLnBrk="1" hangingPunct="1">
              <a:defRPr/>
            </a:pPr>
            <a:r>
              <a:rPr lang="fa-IR" b="0">
                <a:latin typeface="Arial" panose="020B0604020202020204" pitchFamily="34" charset="0"/>
              </a:rPr>
              <a:t>هر دستگاهی که در قانون اساسی نامبرده شده است موسسه دولتی شناخته می شود. مجلس خبرگان، سازمان صدا و سیما، سازمان بازرسی کل کشور، دیوان عدالت اداری، از این نوع موسسات می شوند.</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endParaRPr lang="en-US" smtClean="0">
              <a:cs typeface="Tahoma" pitchFamily="34" charset="0"/>
            </a:endParaRPr>
          </a:p>
        </p:txBody>
      </p:sp>
      <p:sp>
        <p:nvSpPr>
          <p:cNvPr id="72708" name="Rectangle 4"/>
          <p:cNvSpPr>
            <a:spLocks noChangeArrowheads="1"/>
          </p:cNvSpPr>
          <p:nvPr/>
        </p:nvSpPr>
        <p:spPr bwMode="auto">
          <a:xfrm>
            <a:off x="749300" y="1447800"/>
            <a:ext cx="7861300" cy="44735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just" rtl="1" eaLnBrk="1" hangingPunct="1">
              <a:defRPr/>
            </a:pPr>
            <a:r>
              <a:rPr lang="fa-IR" b="0" dirty="0">
                <a:solidFill>
                  <a:srgbClr val="FF3300"/>
                </a:solidFill>
                <a:effectLst>
                  <a:outerShdw blurRad="38100" dist="38100" dir="2700000" algn="tl">
                    <a:srgbClr val="C0C0C0"/>
                  </a:outerShdw>
                </a:effectLst>
                <a:latin typeface="Arial" panose="020B0604020202020204" pitchFamily="34" charset="0"/>
              </a:rPr>
              <a:t>9ـ</a:t>
            </a:r>
            <a:r>
              <a:rPr lang="fa-IR" b="0" dirty="0">
                <a:latin typeface="Arial" panose="020B0604020202020204" pitchFamily="34" charset="0"/>
              </a:rPr>
              <a:t> چنانچه حسابرسان دیوان محاسبات حین حسابرسیها و رسیدگیها به تخلفات مالی، نقض قوانین و مقررات برخورد نمایند. موضوع را مستنداً بدستگاه اجرایی منعکس و درصورت قانع نشدن از دلایل دستگاه و یا عدم پاسخ موضوع را به مراجع بالاتر گزارش و نهایتاً موضوع جهت طرح پرونده و در صورت ضرورت صدور دادخواست به دادستان دیوان محاسبات کشور ارسال می گردد.</a:t>
            </a:r>
            <a:endParaRPr lang="en-US" b="0" dirty="0">
              <a:latin typeface="Arial" panose="020B0604020202020204" pitchFamily="34" charset="0"/>
            </a:endParaRPr>
          </a:p>
          <a:p>
            <a:pPr algn="just" rtl="1" eaLnBrk="1" hangingPunct="1">
              <a:defRPr/>
            </a:pPr>
            <a:r>
              <a:rPr lang="fa-IR" b="0">
                <a:latin typeface="Arial" panose="020B0604020202020204" pitchFamily="34" charset="0"/>
              </a:rPr>
              <a:t>دادستان موضوع را به دادیاران و شعبات دادسرا ارجاع تا پس از بررسی و اخذ اطلاعات و مدارک مورد نیاز از دستگاه تصمیم گیری شود. </a:t>
            </a:r>
            <a:r>
              <a:rPr lang="fa-IR" b="0" dirty="0">
                <a:latin typeface="Arial" panose="020B0604020202020204" pitchFamily="34" charset="0"/>
              </a:rPr>
              <a:t>در صورت احراز تخلف دادخواست با امضاء دادستان صادر و جهت طرح در یکی از هیاتهای مستشاری به ریاست دیوان تسلیم می گردد. رئیس دیوان به یکی از شعبات هیات مستشاری جهت رسیدگی، تشکیل جلسه و صدور رای برائت یا محکومیت ارجاع می دهد.</a:t>
            </a:r>
            <a:endParaRPr lang="en-US" b="0" dirty="0">
              <a:latin typeface="Arial" panose="020B0604020202020204" pitchFamily="34" charset="0"/>
            </a:endParaRPr>
          </a:p>
          <a:p>
            <a:pPr algn="just" rtl="1" eaLnBrk="1" hangingPunct="1">
              <a:defRPr/>
            </a:pPr>
            <a:r>
              <a:rPr lang="fa-IR" b="0" dirty="0">
                <a:solidFill>
                  <a:srgbClr val="FF3300"/>
                </a:solidFill>
                <a:effectLst>
                  <a:outerShdw blurRad="38100" dist="38100" dir="2700000" algn="tl">
                    <a:srgbClr val="C0C0C0"/>
                  </a:outerShdw>
                </a:effectLst>
                <a:latin typeface="Arial" panose="020B0604020202020204" pitchFamily="34" charset="0"/>
              </a:rPr>
              <a:t>10ـ</a:t>
            </a:r>
            <a:r>
              <a:rPr lang="fa-IR" b="0" dirty="0">
                <a:latin typeface="Arial" panose="020B0604020202020204" pitchFamily="34" charset="0"/>
              </a:rPr>
              <a:t> هیاتهای مستشاری دیوان محاسبات کشور طبق ماده 23 قانون دیوان محاسبات و تبصره های آن با دعوت از خواندگان نسبت به موارد زیر رسیدگی و انشا به رای می نمایند.</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endParaRPr lang="en-US" smtClean="0">
              <a:cs typeface="Tahoma" pitchFamily="34" charset="0"/>
            </a:endParaRPr>
          </a:p>
        </p:txBody>
      </p:sp>
      <p:sp>
        <p:nvSpPr>
          <p:cNvPr id="41988" name="Rectangle 4"/>
          <p:cNvSpPr>
            <a:spLocks noChangeArrowheads="1"/>
          </p:cNvSpPr>
          <p:nvPr/>
        </p:nvSpPr>
        <p:spPr bwMode="auto">
          <a:xfrm>
            <a:off x="457200" y="1112838"/>
            <a:ext cx="8278813" cy="55689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just" rtl="1" eaLnBrk="1" hangingPunct="1">
              <a:defRPr/>
            </a:pPr>
            <a:r>
              <a:rPr lang="fa-IR">
                <a:solidFill>
                  <a:srgbClr val="663300"/>
                </a:solidFill>
                <a:effectLst>
                  <a:outerShdw blurRad="38100" dist="38100" dir="2700000" algn="tl">
                    <a:srgbClr val="C0C0C0"/>
                  </a:outerShdw>
                </a:effectLst>
                <a:latin typeface="Arial" panose="020B0604020202020204" pitchFamily="34" charset="0"/>
              </a:rPr>
              <a:t>3ـ شرکتهای دولتی و بانکها:</a:t>
            </a:r>
            <a:r>
              <a:rPr lang="fa-IR" b="0">
                <a:latin typeface="Arial" panose="020B0604020202020204" pitchFamily="34" charset="0"/>
              </a:rPr>
              <a:t> طبق ماده 4 قانون محاسبات عمومی و ماده 4 قانون مدیریت خدمات کشوری تعریف شده اند. واحدهای سازمانی مشخصی هستند که بیش از 50% سرمایه یا سهام آنها متعلق به دولت یا شرکتهای دولتی و یا وزارتخانه ها و موسسات دولتی می باشد.</a:t>
            </a:r>
            <a:endParaRPr lang="en-US" b="0">
              <a:latin typeface="Arial" panose="020B0604020202020204" pitchFamily="34" charset="0"/>
            </a:endParaRPr>
          </a:p>
          <a:p>
            <a:pPr algn="just" rtl="1" eaLnBrk="1" hangingPunct="1">
              <a:defRPr/>
            </a:pPr>
            <a:r>
              <a:rPr lang="fa-IR">
                <a:solidFill>
                  <a:srgbClr val="663300"/>
                </a:solidFill>
                <a:effectLst>
                  <a:outerShdw blurRad="38100" dist="38100" dir="2700000" algn="tl">
                    <a:srgbClr val="C0C0C0"/>
                  </a:outerShdw>
                </a:effectLst>
                <a:latin typeface="Arial" panose="020B0604020202020204" pitchFamily="34" charset="0"/>
              </a:rPr>
              <a:t>4ـ موسسات و نهادهای عمومی غیر دولتی:</a:t>
            </a:r>
            <a:r>
              <a:rPr lang="fa-IR" b="0">
                <a:latin typeface="Arial" panose="020B0604020202020204" pitchFamily="34" charset="0"/>
              </a:rPr>
              <a:t> طبق ماده 5 قانون محاسبات عمومی مصوب 1/6/66 و ماده 3 قانون مدیریت خدمات کشوری مصوب 1386 تعریف شده است.</a:t>
            </a:r>
            <a:endParaRPr lang="en-US" b="0">
              <a:latin typeface="Arial" panose="020B0604020202020204" pitchFamily="34" charset="0"/>
            </a:endParaRPr>
          </a:p>
          <a:p>
            <a:pPr algn="just" rtl="1" eaLnBrk="1" hangingPunct="1">
              <a:defRPr/>
            </a:pPr>
            <a:r>
              <a:rPr lang="fa-IR" b="0">
                <a:latin typeface="Arial" panose="020B0604020202020204" pitchFamily="34" charset="0"/>
              </a:rPr>
              <a:t>اینگونه دستگاه ها عهـده دار قسمتی از برنامـه های دولت می باشنـد و با اجازه قانون تشکیـل می شوند. تعداد این دستگاهها بیش از 60 دستگاه می باشد مهمترین آنها : </a:t>
            </a:r>
            <a:endParaRPr lang="en-US" b="0">
              <a:latin typeface="Arial" panose="020B0604020202020204" pitchFamily="34" charset="0"/>
            </a:endParaRPr>
          </a:p>
          <a:p>
            <a:pPr algn="just" rtl="1" eaLnBrk="1" hangingPunct="1">
              <a:defRPr/>
            </a:pPr>
            <a:r>
              <a:rPr lang="fa-IR" b="0">
                <a:latin typeface="Arial" panose="020B0604020202020204" pitchFamily="34" charset="0"/>
              </a:rPr>
              <a:t>ـ شهرداریها و شرکتهای تابعه آنها که بیش از 50% سرمایه آنها متعلق به شهرداری ها باشد. بیش از 1100 شهرداری در کشور تشکیل و فعال می باشد.</a:t>
            </a:r>
            <a:endParaRPr lang="en-US" b="0">
              <a:latin typeface="Arial" panose="020B0604020202020204" pitchFamily="34" charset="0"/>
            </a:endParaRPr>
          </a:p>
          <a:p>
            <a:pPr algn="just" rtl="1" eaLnBrk="1" hangingPunct="1">
              <a:defRPr/>
            </a:pPr>
            <a:r>
              <a:rPr lang="fa-IR" b="0">
                <a:latin typeface="Arial" panose="020B0604020202020204" pitchFamily="34" charset="0"/>
              </a:rPr>
              <a:t>ـ سازمان تامین اجتماعی ـ سازمان و بنیاد جانبازان ـ مسکن ـ 15 خرداد ـ بنیاد شهید ـ هلال احمر ـ کمیته ملی المپیک ـ جهاد دانشگاهی.</a:t>
            </a:r>
            <a:endParaRPr lang="en-US" b="0">
              <a:latin typeface="Arial" panose="020B0604020202020204" pitchFamily="34" charset="0"/>
            </a:endParaRPr>
          </a:p>
          <a:p>
            <a:pPr algn="just" rtl="1" eaLnBrk="1" hangingPunct="1">
              <a:defRPr/>
            </a:pPr>
            <a:r>
              <a:rPr lang="fa-IR" b="0">
                <a:latin typeface="Arial" panose="020B0604020202020204" pitchFamily="34" charset="0"/>
              </a:rPr>
              <a:t>بطور کلی هر شخص حقیقی یا حقوقی که از بودجه کل کشور وجوهی دریافت نماید و شخصیت حقوقی آن منطبق با وزارتخانه ـ موسسه دولتی ـ شرکت دولتی و موسسه و نهاد عمومی غیر دولتی نباشد از نظر حسابرسیها و رسیدگیها و مصارف بودجه به عنوان موسسه و نهاد عمومی غیردولتی باید محسوب گردد.</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4"/>
          <p:cNvSpPr>
            <a:spLocks noChangeArrowheads="1"/>
          </p:cNvSpPr>
          <p:nvPr/>
        </p:nvSpPr>
        <p:spPr bwMode="auto">
          <a:xfrm>
            <a:off x="457200" y="990600"/>
            <a:ext cx="8307388" cy="5699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just" rtl="1" eaLnBrk="1" hangingPunct="1">
              <a:lnSpc>
                <a:spcPct val="110000"/>
              </a:lnSpc>
              <a:defRPr/>
            </a:pPr>
            <a:r>
              <a:rPr lang="fa-IR">
                <a:solidFill>
                  <a:srgbClr val="663300"/>
                </a:solidFill>
                <a:effectLst>
                  <a:outerShdw blurRad="38100" dist="38100" dir="2700000" algn="tl">
                    <a:srgbClr val="C0C0C0"/>
                  </a:outerShdw>
                </a:effectLst>
                <a:latin typeface="Arial" panose="020B0604020202020204" pitchFamily="34" charset="0"/>
              </a:rPr>
              <a:t>5ـ دستگاههای اجرای محلی یا استانی :</a:t>
            </a:r>
            <a:r>
              <a:rPr lang="fa-IR" b="0">
                <a:latin typeface="Arial" panose="020B0604020202020204" pitchFamily="34" charset="0"/>
              </a:rPr>
              <a:t> واحدهای استانی وزارتخانه ها و موسسات دولتی در 31 استان کشور می باشند مانند استانداریها ـ سازمانهای آموزش و پرورش ـ اقتصاد و دارایی ـ ثبت احوال ـ ثبت اسناد و... حدود 33 دستگاه اجرایی استانی در هر استان بصورت ذیحسابی فعالیت دارند.</a:t>
            </a:r>
            <a:endParaRPr lang="en-US" b="0">
              <a:latin typeface="Arial" panose="020B0604020202020204" pitchFamily="34" charset="0"/>
            </a:endParaRPr>
          </a:p>
          <a:p>
            <a:pPr algn="just" rtl="1" eaLnBrk="1" hangingPunct="1">
              <a:lnSpc>
                <a:spcPct val="110000"/>
              </a:lnSpc>
              <a:defRPr/>
            </a:pPr>
            <a:r>
              <a:rPr lang="fa-IR" sz="2300" b="0">
                <a:latin typeface="Arial" panose="020B0604020202020204" pitchFamily="34" charset="0"/>
              </a:rPr>
              <a:t>سازمانها و شرکتهایی که قوانین و مقررات عمومی نسبت به آنها مستلزم ذکر نام یا تصریح نام است:</a:t>
            </a:r>
            <a:endParaRPr lang="en-US" sz="2300" b="0">
              <a:latin typeface="Arial" panose="020B0604020202020204" pitchFamily="34" charset="0"/>
            </a:endParaRPr>
          </a:p>
          <a:p>
            <a:pPr algn="just" rtl="1" eaLnBrk="1" hangingPunct="1">
              <a:lnSpc>
                <a:spcPct val="110000"/>
              </a:lnSpc>
              <a:defRPr/>
            </a:pPr>
            <a:r>
              <a:rPr lang="fa-IR" b="0">
                <a:latin typeface="Arial" panose="020B0604020202020204" pitchFamily="34" charset="0"/>
              </a:rPr>
              <a:t>طبق تبصره 28 قانون بودجه سال 1354 (تبصره دائمی) به وزارتخانه ها و موسسات دولتی و شرکتهای دولتی که دارای قوانین خاص اجرایی می باشند و در قوانین تشکیل آنها حکمی وجود دارد که قوانین و مقررات عمومی هنگامی به آنها تسری دارد که نام آنها ذکر گردد.</a:t>
            </a:r>
            <a:endParaRPr lang="en-US" b="0">
              <a:latin typeface="Arial" panose="020B0604020202020204" pitchFamily="34" charset="0"/>
            </a:endParaRPr>
          </a:p>
          <a:p>
            <a:pPr algn="just" rtl="1" eaLnBrk="1" hangingPunct="1">
              <a:lnSpc>
                <a:spcPct val="110000"/>
              </a:lnSpc>
              <a:defRPr/>
            </a:pPr>
            <a:r>
              <a:rPr lang="fa-IR" b="0">
                <a:latin typeface="Arial" panose="020B0604020202020204" pitchFamily="34" charset="0"/>
              </a:rPr>
              <a:t>حدود 50 دستگاه از وزارتخانه ها و موسسات و شرکتهای دولتی در این حکم قرار دارند.</a:t>
            </a:r>
            <a:endParaRPr lang="en-US" b="0">
              <a:latin typeface="Arial" panose="020B0604020202020204" pitchFamily="34" charset="0"/>
            </a:endParaRPr>
          </a:p>
          <a:p>
            <a:pPr algn="just" rtl="1" eaLnBrk="1" hangingPunct="1">
              <a:lnSpc>
                <a:spcPct val="110000"/>
              </a:lnSpc>
              <a:defRPr/>
            </a:pPr>
            <a:r>
              <a:rPr lang="fa-IR" b="0">
                <a:latin typeface="Arial" panose="020B0604020202020204" pitchFamily="34" charset="0"/>
              </a:rPr>
              <a:t>وزارت جهاد کشاورزی، سازمان انرژی اتمی، بانک مرکزی، بانک ملی، شرکت ملی نفت ایران، شرکت گاز، صدا و سیما، سازمان گسترش و توسعه صنایع ایران، بیمه های دولتی و ... .</a:t>
            </a:r>
            <a:endParaRPr lang="en-US" b="0">
              <a:latin typeface="Arial" panose="020B0604020202020204" pitchFamily="34" charset="0"/>
            </a:endParaRPr>
          </a:p>
          <a:p>
            <a:pPr algn="just" rtl="1" eaLnBrk="1" hangingPunct="1">
              <a:lnSpc>
                <a:spcPct val="110000"/>
              </a:lnSpc>
              <a:defRPr/>
            </a:pPr>
            <a:r>
              <a:rPr lang="fa-IR" b="0">
                <a:latin typeface="Arial" panose="020B0604020202020204" pitchFamily="34" charset="0"/>
              </a:rPr>
              <a:t>طبق ماده226 قانون برنامه پنجم توسعه کلیه قوانین عمومی در طول برنامه به اینگونه سازمانها تسری خواهد داشت. </a:t>
            </a:r>
            <a:r>
              <a:rPr lang="fa-IR" b="0">
                <a:solidFill>
                  <a:srgbClr val="663300"/>
                </a:solidFill>
                <a:effectLst>
                  <a:outerShdw blurRad="38100" dist="38100" dir="2700000" algn="tl">
                    <a:srgbClr val="C0C0C0"/>
                  </a:outerShdw>
                </a:effectLst>
                <a:latin typeface="Arial" panose="020B0604020202020204" pitchFamily="34" charset="0"/>
              </a:rPr>
              <a:t>( احكام قوانين مقرارتي كه لغو يا اصلاح آنها مستلزم ذكر يا تصريح نام است در صورت مغايرت با احكام اين قانون در طول برنامه موقوف الاجرا مي گردد.)</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609600"/>
            <a:ext cx="8229600" cy="914400"/>
          </a:xfrm>
          <a:extLst>
            <a:ext uri="{91240B29-F687-4F45-9708-019B960494DF}">
              <a14:hiddenLine xmlns:a14="http://schemas.microsoft.com/office/drawing/2010/main" xmlns="" w="9525" cap="flat" cmpd="sng" algn="ctr">
                <a:solidFill>
                  <a:schemeClr val="tx1"/>
                </a:solidFill>
                <a:prstDash val="solid"/>
                <a:miter lim="800000"/>
                <a:headEnd/>
                <a:tailEnd/>
              </a14:hiddenLine>
            </a:ext>
          </a:extLst>
        </p:spPr>
        <p:txBody>
          <a:bodyPr rtlCol="0">
            <a:normAutofit/>
          </a:bodyPr>
          <a:lstStyle/>
          <a:p>
            <a:pPr fontAlgn="auto">
              <a:spcAft>
                <a:spcPts val="0"/>
              </a:spcAft>
              <a:defRPr/>
            </a:pPr>
            <a:r>
              <a:rPr lang="fa-IR" sz="2800" smtClean="0">
                <a:solidFill>
                  <a:srgbClr val="663300"/>
                </a:solidFill>
                <a:effectLst>
                  <a:outerShdw blurRad="38100" dist="38100" dir="2700000" algn="tl">
                    <a:srgbClr val="C0C0C0"/>
                  </a:outerShdw>
                </a:effectLst>
                <a:cs typeface="B Titr" panose="00000700000000000000" pitchFamily="2" charset="-78"/>
              </a:rPr>
              <a:t>احکام مربوط به پرداختها و هزینه در قانون محاسبات عمومی</a:t>
            </a:r>
            <a:endParaRPr lang="en-US" sz="2800" smtClean="0">
              <a:solidFill>
                <a:srgbClr val="663300"/>
              </a:solidFill>
              <a:effectLst>
                <a:outerShdw blurRad="38100" dist="38100" dir="2700000" algn="tl">
                  <a:srgbClr val="C0C0C0"/>
                </a:outerShdw>
              </a:effectLst>
              <a:cs typeface="B Titr" panose="00000700000000000000" pitchFamily="2" charset="-78"/>
            </a:endParaRPr>
          </a:p>
        </p:txBody>
      </p:sp>
      <p:sp>
        <p:nvSpPr>
          <p:cNvPr id="44036" name="Rectangle 4"/>
          <p:cNvSpPr>
            <a:spLocks noChangeArrowheads="1"/>
          </p:cNvSpPr>
          <p:nvPr/>
        </p:nvSpPr>
        <p:spPr bwMode="auto">
          <a:xfrm>
            <a:off x="763588" y="1592263"/>
            <a:ext cx="7847012" cy="29035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just" rtl="1" eaLnBrk="1" hangingPunct="1">
              <a:lnSpc>
                <a:spcPct val="110000"/>
              </a:lnSpc>
              <a:defRPr/>
            </a:pPr>
            <a:r>
              <a:rPr lang="fa-IR" b="0">
                <a:latin typeface="Arial" panose="020B0604020202020204" pitchFamily="34" charset="0"/>
              </a:rPr>
              <a:t>فرآیند مراحل پرداخت در دستگاههای اجرائی بشرح زیر است:</a:t>
            </a:r>
            <a:endParaRPr lang="en-US" b="0">
              <a:latin typeface="Arial" panose="020B0604020202020204" pitchFamily="34" charset="0"/>
            </a:endParaRPr>
          </a:p>
          <a:p>
            <a:pPr algn="just" rtl="1" eaLnBrk="1" hangingPunct="1">
              <a:lnSpc>
                <a:spcPct val="110000"/>
              </a:lnSpc>
              <a:defRPr/>
            </a:pPr>
            <a:r>
              <a:rPr lang="fa-IR" b="0">
                <a:solidFill>
                  <a:srgbClr val="FF3300"/>
                </a:solidFill>
                <a:effectLst>
                  <a:outerShdw blurRad="38100" dist="38100" dir="2700000" algn="tl">
                    <a:srgbClr val="C0C0C0"/>
                  </a:outerShdw>
                </a:effectLst>
                <a:latin typeface="Arial" panose="020B0604020202020204" pitchFamily="34" charset="0"/>
              </a:rPr>
              <a:t>1ـ</a:t>
            </a:r>
            <a:r>
              <a:rPr lang="fa-IR" b="0">
                <a:latin typeface="Arial" panose="020B0604020202020204" pitchFamily="34" charset="0"/>
              </a:rPr>
              <a:t> ابلاغ اعتبار مصوب و بودجه مصوب دستگاههای اجرایی توسط معاونت راهبردی رئیس جمهور براساس برنامه و فصول هزینه و بودجه شرکتهای دولتی مطابق مصوبه مجمع عمومی طبق قوانین بودجه سنواتی .</a:t>
            </a:r>
            <a:endParaRPr lang="en-US" b="0">
              <a:latin typeface="Arial" panose="020B0604020202020204" pitchFamily="34" charset="0"/>
            </a:endParaRPr>
          </a:p>
          <a:p>
            <a:pPr algn="just" rtl="1" eaLnBrk="1" hangingPunct="1">
              <a:lnSpc>
                <a:spcPct val="110000"/>
              </a:lnSpc>
              <a:defRPr/>
            </a:pPr>
            <a:r>
              <a:rPr lang="fa-IR" b="0">
                <a:solidFill>
                  <a:srgbClr val="FF3300"/>
                </a:solidFill>
                <a:effectLst>
                  <a:outerShdw blurRad="38100" dist="38100" dir="2700000" algn="tl">
                    <a:srgbClr val="C0C0C0"/>
                  </a:outerShdw>
                </a:effectLst>
                <a:latin typeface="Arial" panose="020B0604020202020204" pitchFamily="34" charset="0"/>
              </a:rPr>
              <a:t>2ـ</a:t>
            </a:r>
            <a:r>
              <a:rPr lang="fa-IR" b="0">
                <a:latin typeface="Arial" panose="020B0604020202020204" pitchFamily="34" charset="0"/>
              </a:rPr>
              <a:t> مبادله موافقت نامه ها باستناد ماده (19) قانون برنامه و بودجه، ماده 75 قانون محاسبات عمومی و ماده 78 قانون تنظیم بخشی از مقررات مالی دولت درخصوص اعتبارات ملی بودجه عمومی دولت و اعتبارات استانی مطابق ماده 44 قانون تنظیم بخشی از مقررات مالی دولت.</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endParaRPr lang="en-US" smtClean="0">
              <a:cs typeface="Tahoma" pitchFamily="34" charset="0"/>
            </a:endParaRPr>
          </a:p>
        </p:txBody>
      </p:sp>
      <p:sp>
        <p:nvSpPr>
          <p:cNvPr id="45060" name="Rectangle 4"/>
          <p:cNvSpPr>
            <a:spLocks noChangeArrowheads="1"/>
          </p:cNvSpPr>
          <p:nvPr/>
        </p:nvSpPr>
        <p:spPr bwMode="auto">
          <a:xfrm>
            <a:off x="533400" y="1730375"/>
            <a:ext cx="8077200" cy="37068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just" rtl="1" eaLnBrk="1" hangingPunct="1">
              <a:lnSpc>
                <a:spcPct val="110000"/>
              </a:lnSpc>
              <a:defRPr/>
            </a:pPr>
            <a:r>
              <a:rPr lang="fa-IR" b="0">
                <a:solidFill>
                  <a:srgbClr val="FF3300"/>
                </a:solidFill>
                <a:effectLst>
                  <a:outerShdw blurRad="38100" dist="38100" dir="2700000" algn="tl">
                    <a:srgbClr val="C0C0C0"/>
                  </a:outerShdw>
                </a:effectLst>
                <a:latin typeface="Arial" panose="020B0604020202020204" pitchFamily="34" charset="0"/>
              </a:rPr>
              <a:t>توضیح مهم:</a:t>
            </a:r>
            <a:r>
              <a:rPr lang="fa-IR" b="0">
                <a:latin typeface="Arial" panose="020B0604020202020204" pitchFamily="34" charset="0"/>
              </a:rPr>
              <a:t> حداکثر مهلت مبادله موافقت نامه برای طرحهای عمرانی تا پایان اردیبهشت هر سال پس از ابلاغ بودجه مصوب سالانه در نظر گرفته شده است که در طول سالهای پس از انقلاب بیش از 70% موافقنامه های متبادله بویژه در مورد طرحهای ملی و تملک دارییهای سرمایه ای در شش ماهه دوم هر سال بویژه ماههای پایانی سال انجام شده است.</a:t>
            </a:r>
            <a:endParaRPr lang="en-US" b="0">
              <a:latin typeface="Arial" panose="020B0604020202020204" pitchFamily="34" charset="0"/>
            </a:endParaRPr>
          </a:p>
          <a:p>
            <a:pPr algn="just" rtl="1" eaLnBrk="1" hangingPunct="1">
              <a:lnSpc>
                <a:spcPct val="110000"/>
              </a:lnSpc>
              <a:defRPr/>
            </a:pPr>
            <a:r>
              <a:rPr lang="fa-IR" b="0">
                <a:latin typeface="Arial" panose="020B0604020202020204" pitchFamily="34" charset="0"/>
              </a:rPr>
              <a:t>جهت اعتبارات هزینه ای کلیه برنامه های یک دستگاه حاکمیتی یک موافقت نامه و اعتبارات هزینه ای ردیف های متفرقه موافقت نامه جداگانه مبادله می شود.</a:t>
            </a:r>
            <a:endParaRPr lang="en-US" b="0">
              <a:latin typeface="Arial" panose="020B0604020202020204" pitchFamily="34" charset="0"/>
            </a:endParaRPr>
          </a:p>
          <a:p>
            <a:pPr algn="just" rtl="1" eaLnBrk="1" hangingPunct="1">
              <a:lnSpc>
                <a:spcPct val="110000"/>
              </a:lnSpc>
              <a:defRPr/>
            </a:pPr>
            <a:r>
              <a:rPr lang="fa-IR" b="0">
                <a:latin typeface="Arial" panose="020B0604020202020204" pitchFamily="34" charset="0"/>
              </a:rPr>
              <a:t>برای هر طرح عمرانی ملی که در پیوست شماره (1) قوانین بودجه سنواتی درج می گردد در طول برنامه های پنجساله یک موافقنامه جداگانه مبادله می شود.</a:t>
            </a:r>
            <a:endParaRPr lang="en-US" b="0">
              <a:latin typeface="Arial" panose="020B0604020202020204" pitchFamily="34" charset="0"/>
            </a:endParaRPr>
          </a:p>
          <a:p>
            <a:pPr algn="just" rtl="1" eaLnBrk="1" hangingPunct="1">
              <a:lnSpc>
                <a:spcPct val="110000"/>
              </a:lnSpc>
              <a:defRPr/>
            </a:pPr>
            <a:r>
              <a:rPr lang="fa-IR" b="0">
                <a:latin typeface="Arial" panose="020B0604020202020204" pitchFamily="34" charset="0"/>
              </a:rPr>
              <a:t>مفاد و مبالغ و سایر ویژگیهای موافقت نامه ها بایستی مطابق قانون تنظیم و مبادله گردد.</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endParaRPr lang="en-US" smtClean="0">
              <a:cs typeface="Tahoma" pitchFamily="34" charset="0"/>
            </a:endParaRPr>
          </a:p>
        </p:txBody>
      </p:sp>
      <p:sp>
        <p:nvSpPr>
          <p:cNvPr id="46084" name="Rectangle 4"/>
          <p:cNvSpPr>
            <a:spLocks noChangeArrowheads="1"/>
          </p:cNvSpPr>
          <p:nvPr/>
        </p:nvSpPr>
        <p:spPr bwMode="auto">
          <a:xfrm>
            <a:off x="533400" y="1349375"/>
            <a:ext cx="8080375" cy="52038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just" rtl="1" eaLnBrk="1" hangingPunct="1">
              <a:defRPr/>
            </a:pPr>
            <a:r>
              <a:rPr lang="fa-IR" b="0">
                <a:solidFill>
                  <a:srgbClr val="FF3300"/>
                </a:solidFill>
                <a:effectLst>
                  <a:outerShdw blurRad="38100" dist="38100" dir="2700000" algn="tl">
                    <a:srgbClr val="C0C0C0"/>
                  </a:outerShdw>
                </a:effectLst>
                <a:latin typeface="Arial" panose="020B0604020202020204" pitchFamily="34" charset="0"/>
              </a:rPr>
              <a:t>3ـ</a:t>
            </a:r>
            <a:r>
              <a:rPr lang="fa-IR" b="0">
                <a:latin typeface="Arial" panose="020B0604020202020204" pitchFamily="34" charset="0"/>
              </a:rPr>
              <a:t> تخصیص اعتبار: بخشی از اعتبارات مصوب هر دستگاه (بودجه عمومی دولت) بایستی باستناد ماده 30 قانون برنامه و بودجه و آیینامه اجرایی آن بصورت سه ماهه تخصیص داده شود وجوه آن از خزانه درخواست وجه و دریافت گردد.</a:t>
            </a:r>
            <a:endParaRPr lang="en-US" b="0">
              <a:latin typeface="Arial" panose="020B0604020202020204" pitchFamily="34" charset="0"/>
            </a:endParaRPr>
          </a:p>
          <a:p>
            <a:pPr algn="just" rtl="1" eaLnBrk="1" hangingPunct="1">
              <a:defRPr/>
            </a:pPr>
            <a:r>
              <a:rPr lang="fa-IR" b="0">
                <a:latin typeface="Arial" panose="020B0604020202020204" pitchFamily="34" charset="0"/>
              </a:rPr>
              <a:t>در آمدهای اختصاصی باتوجه به میزان وصولی دستگاه مشمول درخواست وجه می گردد.</a:t>
            </a:r>
            <a:endParaRPr lang="en-US" b="0">
              <a:latin typeface="Arial" panose="020B0604020202020204" pitchFamily="34" charset="0"/>
            </a:endParaRPr>
          </a:p>
          <a:p>
            <a:pPr algn="just" rtl="1" eaLnBrk="1" hangingPunct="1">
              <a:defRPr/>
            </a:pPr>
            <a:r>
              <a:rPr lang="fa-IR" b="0">
                <a:latin typeface="Arial" panose="020B0604020202020204" pitchFamily="34" charset="0"/>
              </a:rPr>
              <a:t>شرکتهای دولتی باستناد ماده 39 قانون محاسبات عمومی مکلفند درآمدهای پیش بینی شده خود را مطابق قوانین و مقررات وصول و بحسابهای درآمدی متمرکز درخزانه و بانک مرکزی واریز نمایند.</a:t>
            </a:r>
            <a:endParaRPr lang="en-US" b="0">
              <a:latin typeface="Arial" panose="020B0604020202020204" pitchFamily="34" charset="0"/>
            </a:endParaRPr>
          </a:p>
          <a:p>
            <a:pPr algn="just" rtl="1" eaLnBrk="1" hangingPunct="1">
              <a:defRPr/>
            </a:pPr>
            <a:r>
              <a:rPr lang="fa-IR" b="0">
                <a:latin typeface="Arial" panose="020B0604020202020204" pitchFamily="34" charset="0"/>
              </a:rPr>
              <a:t>معادل وصولی درآمد ها مطابق بودجه مصوب، هزینه های مورد نیاز از درآمدهای وصولی دریافت و طبق قوانین و مقررات مصرف می شود.</a:t>
            </a:r>
            <a:endParaRPr lang="en-US" b="0">
              <a:latin typeface="Arial" panose="020B0604020202020204" pitchFamily="34" charset="0"/>
            </a:endParaRPr>
          </a:p>
          <a:p>
            <a:pPr algn="just" rtl="1" eaLnBrk="1" hangingPunct="1">
              <a:defRPr/>
            </a:pPr>
            <a:r>
              <a:rPr lang="fa-IR" b="0">
                <a:latin typeface="Arial" panose="020B0604020202020204" pitchFamily="34" charset="0"/>
              </a:rPr>
              <a:t>درآمدهای خاص موسسات و نهادهای عمومی غیر دولتی در بودجه کل کشور منظور نمی گردد و دریافت و پرداخت آنها با رعایت مقررات قانونی مربوط به خود آنها انجام می شود.</a:t>
            </a:r>
            <a:endParaRPr lang="en-US" b="0">
              <a:latin typeface="Arial" panose="020B0604020202020204" pitchFamily="34" charset="0"/>
            </a:endParaRPr>
          </a:p>
          <a:p>
            <a:pPr algn="just" rtl="1" eaLnBrk="1" hangingPunct="1">
              <a:defRPr/>
            </a:pPr>
            <a:r>
              <a:rPr lang="fa-IR" b="0">
                <a:latin typeface="Arial" panose="020B0604020202020204" pitchFamily="34" charset="0"/>
              </a:rPr>
              <a:t>چنانچه این دستگاهها از بودجه کل کشور وجوهی دریافت نمایند مطابق ماده 72 قانون محاسبات عمومی مشمول مقررات عمومی بوده و برای این مبالغ بایستی ذیحساب منتخب وزارت اقتصاد و دارایی منصوب شود.</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Rectangle 4"/>
          <p:cNvSpPr>
            <a:spLocks noChangeArrowheads="1"/>
          </p:cNvSpPr>
          <p:nvPr/>
        </p:nvSpPr>
        <p:spPr bwMode="auto">
          <a:xfrm>
            <a:off x="211138" y="923925"/>
            <a:ext cx="8704262" cy="59340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just" rtl="1" eaLnBrk="1" hangingPunct="1">
              <a:defRPr/>
            </a:pPr>
            <a:r>
              <a:rPr lang="fa-IR" b="0">
                <a:solidFill>
                  <a:srgbClr val="FF3300"/>
                </a:solidFill>
                <a:effectLst>
                  <a:outerShdw blurRad="38100" dist="38100" dir="2700000" algn="tl">
                    <a:srgbClr val="C0C0C0"/>
                  </a:outerShdw>
                </a:effectLst>
                <a:latin typeface="Arial" panose="020B0604020202020204" pitchFamily="34" charset="0"/>
              </a:rPr>
              <a:t>4ـ </a:t>
            </a:r>
            <a:r>
              <a:rPr lang="fa-IR" b="0">
                <a:latin typeface="Arial" panose="020B0604020202020204" pitchFamily="34" charset="0"/>
              </a:rPr>
              <a:t>تنخواه گردان: مطابق ماده 54 قانون محاسبات عمومی کشور: بمنظور تسریع و تسهیل در امور پرداختها وجوهی بصورت موقت (یکساله) در اختیار مسئولین مرتبط با پرداخت دستگاه اجرایی مربوط بعنوان تنخواه گردان و در سقف آیینامه قرارداده می شود.</a:t>
            </a:r>
            <a:endParaRPr lang="en-US" b="0">
              <a:latin typeface="Arial" panose="020B0604020202020204" pitchFamily="34" charset="0"/>
            </a:endParaRPr>
          </a:p>
          <a:p>
            <a:pPr algn="just" rtl="1" eaLnBrk="1" hangingPunct="1">
              <a:defRPr/>
            </a:pPr>
            <a:r>
              <a:rPr lang="fa-IR" b="0">
                <a:latin typeface="Arial" panose="020B0604020202020204" pitchFamily="34" charset="0"/>
              </a:rPr>
              <a:t>انواع تنخواه گردان در مواد 24 ، 25 ، 26 و 27 قانون محاسبات عمومی تعریف و حکم اجرایی آنها در </a:t>
            </a:r>
            <a:br>
              <a:rPr lang="fa-IR" b="0">
                <a:latin typeface="Arial" panose="020B0604020202020204" pitchFamily="34" charset="0"/>
              </a:rPr>
            </a:br>
            <a:r>
              <a:rPr lang="fa-IR" b="0">
                <a:latin typeface="Arial" panose="020B0604020202020204" pitchFamily="34" charset="0"/>
              </a:rPr>
              <a:t>آیین نامه ماده 54 قانون محاسبات ابلاغ شده است.</a:t>
            </a:r>
            <a:endParaRPr lang="en-US" b="0">
              <a:latin typeface="Arial" panose="020B0604020202020204" pitchFamily="34" charset="0"/>
            </a:endParaRPr>
          </a:p>
          <a:p>
            <a:pPr algn="just" rtl="1" eaLnBrk="1" hangingPunct="1">
              <a:buClr>
                <a:srgbClr val="FF9933"/>
              </a:buClr>
              <a:buFontTx/>
              <a:buChar char="•"/>
              <a:defRPr/>
            </a:pPr>
            <a:r>
              <a:rPr lang="fa-IR" b="0">
                <a:latin typeface="Arial" panose="020B0604020202020204" pitchFamily="34" charset="0"/>
              </a:rPr>
              <a:t> </a:t>
            </a:r>
            <a:r>
              <a:rPr lang="fa-IR" b="0">
                <a:solidFill>
                  <a:srgbClr val="663300"/>
                </a:solidFill>
                <a:effectLst>
                  <a:outerShdw blurRad="38100" dist="38100" dir="2700000" algn="tl">
                    <a:srgbClr val="C0C0C0"/>
                  </a:outerShdw>
                </a:effectLst>
                <a:latin typeface="Arial" panose="020B0604020202020204" pitchFamily="34" charset="0"/>
              </a:rPr>
              <a:t>تنخواه گردان خزانه:</a:t>
            </a:r>
            <a:r>
              <a:rPr lang="fa-IR" b="0">
                <a:latin typeface="Arial" panose="020B0604020202020204" pitchFamily="34" charset="0"/>
              </a:rPr>
              <a:t> اعتباری است که بانک مرکزی در اختیار خزانه داریکل قرار می دهد. میزان آن معادل 3% بودجه عمومی دولت مطابق ماده (1) قانون تنظیم بخشی از مقررات مالی دولت می باشد.</a:t>
            </a:r>
            <a:endParaRPr lang="en-US" b="0">
              <a:latin typeface="Arial" panose="020B0604020202020204" pitchFamily="34" charset="0"/>
            </a:endParaRPr>
          </a:p>
          <a:p>
            <a:pPr algn="just" rtl="1" eaLnBrk="1" hangingPunct="1">
              <a:buClr>
                <a:srgbClr val="FF9933"/>
              </a:buClr>
              <a:buFontTx/>
              <a:buChar char="•"/>
              <a:defRPr/>
            </a:pPr>
            <a:r>
              <a:rPr lang="fa-IR" b="0">
                <a:latin typeface="Arial" panose="020B0604020202020204" pitchFamily="34" charset="0"/>
              </a:rPr>
              <a:t> </a:t>
            </a:r>
            <a:r>
              <a:rPr lang="fa-IR" b="0">
                <a:solidFill>
                  <a:srgbClr val="663300"/>
                </a:solidFill>
                <a:effectLst>
                  <a:outerShdw blurRad="38100" dist="38100" dir="2700000" algn="tl">
                    <a:srgbClr val="C0C0C0"/>
                  </a:outerShdw>
                </a:effectLst>
                <a:latin typeface="Arial" panose="020B0604020202020204" pitchFamily="34" charset="0"/>
              </a:rPr>
              <a:t>تنخواه گردان استان:</a:t>
            </a:r>
            <a:r>
              <a:rPr lang="fa-IR" b="0">
                <a:latin typeface="Arial" panose="020B0604020202020204" pitchFamily="34" charset="0"/>
              </a:rPr>
              <a:t> وجوهی است که خزانه داریکل از محل تنخواه خزانه در اختیار معین خزانه استانها قرار می دهد.</a:t>
            </a:r>
            <a:endParaRPr lang="en-US" b="0">
              <a:latin typeface="Arial" panose="020B0604020202020204" pitchFamily="34" charset="0"/>
            </a:endParaRPr>
          </a:p>
          <a:p>
            <a:pPr algn="just" rtl="1" eaLnBrk="1" hangingPunct="1">
              <a:buClr>
                <a:srgbClr val="FF9933"/>
              </a:buClr>
              <a:buFontTx/>
              <a:buChar char="•"/>
              <a:defRPr/>
            </a:pPr>
            <a:r>
              <a:rPr lang="fa-IR" b="0">
                <a:latin typeface="Arial" panose="020B0604020202020204" pitchFamily="34" charset="0"/>
              </a:rPr>
              <a:t> </a:t>
            </a:r>
            <a:r>
              <a:rPr lang="fa-IR" b="0">
                <a:solidFill>
                  <a:srgbClr val="663300"/>
                </a:solidFill>
                <a:effectLst>
                  <a:outerShdw blurRad="38100" dist="38100" dir="2700000" algn="tl">
                    <a:srgbClr val="C0C0C0"/>
                  </a:outerShdw>
                </a:effectLst>
                <a:latin typeface="Arial" panose="020B0604020202020204" pitchFamily="34" charset="0"/>
              </a:rPr>
              <a:t>تنخواه گردان حسابداری:</a:t>
            </a:r>
            <a:r>
              <a:rPr lang="fa-IR" b="0">
                <a:latin typeface="Arial" panose="020B0604020202020204" pitchFamily="34" charset="0"/>
              </a:rPr>
              <a:t> وجوهی است  که خزانه داریکل یا معین خزانه استان در اختیار ذیحسابان و مدیران مالی با تقاضای دستگاههای اجرایی جهت انجام برخی از هزینه قرار می دهند.</a:t>
            </a:r>
            <a:endParaRPr lang="en-US" b="0">
              <a:latin typeface="Arial" panose="020B0604020202020204" pitchFamily="34" charset="0"/>
            </a:endParaRPr>
          </a:p>
          <a:p>
            <a:pPr algn="just" rtl="1" eaLnBrk="1" hangingPunct="1">
              <a:buClr>
                <a:srgbClr val="FF9933"/>
              </a:buClr>
              <a:buFontTx/>
              <a:buChar char="•"/>
              <a:defRPr/>
            </a:pPr>
            <a:r>
              <a:rPr lang="fa-IR" b="0">
                <a:latin typeface="Arial" panose="020B0604020202020204" pitchFamily="34" charset="0"/>
              </a:rPr>
              <a:t> </a:t>
            </a:r>
            <a:r>
              <a:rPr lang="fa-IR" b="0">
                <a:solidFill>
                  <a:srgbClr val="663300"/>
                </a:solidFill>
                <a:effectLst>
                  <a:outerShdw blurRad="38100" dist="38100" dir="2700000" algn="tl">
                    <a:srgbClr val="C0C0C0"/>
                  </a:outerShdw>
                </a:effectLst>
                <a:latin typeface="Arial" panose="020B0604020202020204" pitchFamily="34" charset="0"/>
              </a:rPr>
              <a:t>تنخواه گردان پرداخت:</a:t>
            </a:r>
            <a:r>
              <a:rPr lang="fa-IR" b="0">
                <a:latin typeface="Arial" panose="020B0604020202020204" pitchFamily="34" charset="0"/>
              </a:rPr>
              <a:t> وجوهی است که توسط ذیحسابان و مدیران مالی دستگاههای اجرایی در اختیار کارپردازان و عاملین ذیحساب و واحدهای تدارکاتی مطابق آیین نامه مربوط قرار می دهند.</a:t>
            </a:r>
            <a:endParaRPr lang="en-US" b="0">
              <a:latin typeface="Arial" panose="020B0604020202020204" pitchFamily="34" charset="0"/>
            </a:endParaRPr>
          </a:p>
          <a:p>
            <a:pPr algn="just" rtl="1" eaLnBrk="1" hangingPunct="1">
              <a:defRPr/>
            </a:pPr>
            <a:r>
              <a:rPr lang="fa-IR" b="0">
                <a:latin typeface="Arial" panose="020B0604020202020204" pitchFamily="34" charset="0"/>
              </a:rPr>
              <a:t>در حال حاضر میزان تنخواه گردان پرداخت که در اختیار هر یک از کارپردازان می باشد مبلغ پنجاه میلیون (50.000.000) ریال است. پرداختهای بعدی منوط به ارایه اسناد و مدارک مثبته پرداخت شده به امور مالی می باشد.</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endParaRPr lang="en-US" smtClean="0">
              <a:cs typeface="Tahoma" pitchFamily="34" charset="0"/>
            </a:endParaRPr>
          </a:p>
        </p:txBody>
      </p:sp>
      <p:sp>
        <p:nvSpPr>
          <p:cNvPr id="51203" name="Rectangle 4"/>
          <p:cNvSpPr>
            <a:spLocks noChangeArrowheads="1"/>
          </p:cNvSpPr>
          <p:nvPr/>
        </p:nvSpPr>
        <p:spPr bwMode="auto">
          <a:xfrm>
            <a:off x="457200" y="1300163"/>
            <a:ext cx="8207375" cy="4110037"/>
          </a:xfrm>
          <a:prstGeom prst="rect">
            <a:avLst/>
          </a:prstGeom>
          <a:noFill/>
          <a:ln w="9525">
            <a:noFill/>
            <a:miter lim="800000"/>
            <a:headEnd/>
            <a:tailEnd/>
          </a:ln>
          <a:effectLst/>
        </p:spPr>
        <p:txBody>
          <a:bodyPr anchor="ctr">
            <a:spAutoFit/>
          </a:bodyPr>
          <a:lstStyle/>
          <a:p>
            <a:pPr algn="just" rtl="1" eaLnBrk="1" hangingPunct="1">
              <a:lnSpc>
                <a:spcPct val="120000"/>
              </a:lnSpc>
              <a:tabLst>
                <a:tab pos="457200" algn="l"/>
              </a:tabLst>
            </a:pPr>
            <a:r>
              <a:rPr lang="fa-IR"/>
              <a:t>توضیحات مهم:</a:t>
            </a:r>
            <a:r>
              <a:rPr lang="fa-IR" b="0"/>
              <a:t> </a:t>
            </a:r>
          </a:p>
          <a:p>
            <a:pPr algn="just" rtl="1" eaLnBrk="1" hangingPunct="1">
              <a:lnSpc>
                <a:spcPct val="120000"/>
              </a:lnSpc>
              <a:tabLst>
                <a:tab pos="457200" algn="l"/>
              </a:tabLst>
            </a:pPr>
            <a:endParaRPr lang="en-US" b="0"/>
          </a:p>
          <a:p>
            <a:pPr algn="just" rtl="1" eaLnBrk="1" hangingPunct="1">
              <a:lnSpc>
                <a:spcPct val="120000"/>
              </a:lnSpc>
              <a:buClr>
                <a:srgbClr val="FF9933"/>
              </a:buClr>
              <a:buFontTx/>
              <a:buChar char="•"/>
              <a:tabLst>
                <a:tab pos="457200" algn="l"/>
              </a:tabLst>
            </a:pPr>
            <a:r>
              <a:rPr lang="fa-IR" b="0"/>
              <a:t> کلیه مشاغل، امنای اموال، کارپردازان، عاملین ذیحساب، ذیحساب، و معاون ذیحساب باستناد مواد34، 35، 36، 31 ، و 32 قانون محاسبات عمومی کشور باید از کارکنان رسمی تصدی گردد.</a:t>
            </a:r>
          </a:p>
          <a:p>
            <a:pPr algn="just" rtl="1" eaLnBrk="1" hangingPunct="1">
              <a:lnSpc>
                <a:spcPct val="120000"/>
              </a:lnSpc>
              <a:buClr>
                <a:srgbClr val="FF9933"/>
              </a:buClr>
              <a:buFontTx/>
              <a:buChar char="•"/>
              <a:tabLst>
                <a:tab pos="457200" algn="l"/>
              </a:tabLst>
            </a:pPr>
            <a:endParaRPr lang="en-US" sz="1200" b="0"/>
          </a:p>
          <a:p>
            <a:pPr algn="just" rtl="1" eaLnBrk="1" hangingPunct="1">
              <a:lnSpc>
                <a:spcPct val="120000"/>
              </a:lnSpc>
              <a:buClr>
                <a:srgbClr val="FF9933"/>
              </a:buClr>
              <a:buFontTx/>
              <a:buChar char="•"/>
              <a:tabLst>
                <a:tab pos="457200" algn="l"/>
              </a:tabLst>
            </a:pPr>
            <a:r>
              <a:rPr lang="fa-IR" b="0"/>
              <a:t> انواع تنخوان گردان هزینه ای حداکثر تا پایان اسنفد ماه هر سال و تنخواه گردان طرحهای تملک داراییهای سرمایه ای تا20 تیرماه سال بعدی واریز گردد و قابل انتقال بسال بعد نمی باشد.</a:t>
            </a:r>
          </a:p>
          <a:p>
            <a:pPr algn="just" rtl="1" eaLnBrk="1" hangingPunct="1">
              <a:lnSpc>
                <a:spcPct val="120000"/>
              </a:lnSpc>
              <a:buClr>
                <a:srgbClr val="FF9933"/>
              </a:buClr>
              <a:buFontTx/>
              <a:buChar char="•"/>
              <a:tabLst>
                <a:tab pos="457200" algn="l"/>
              </a:tabLst>
            </a:pPr>
            <a:endParaRPr lang="en-US" sz="1600" b="0"/>
          </a:p>
          <a:p>
            <a:pPr algn="just" rtl="1" eaLnBrk="1" hangingPunct="1">
              <a:lnSpc>
                <a:spcPct val="120000"/>
              </a:lnSpc>
              <a:buClr>
                <a:srgbClr val="FF9933"/>
              </a:buClr>
              <a:buFontTx/>
              <a:buChar char="•"/>
              <a:tabLst>
                <a:tab pos="457200" algn="l"/>
              </a:tabLst>
            </a:pPr>
            <a:r>
              <a:rPr lang="fa-IR" b="0"/>
              <a:t> تبدیل سرفصل تنخواه گردان پرداخت که واریز نشده به سرفصل پیش پرداخت و علی الحساب تخلف از مقررات و استاندارد های حسابداری و حسابرسی می باشد.</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endParaRPr lang="en-US" smtClean="0">
              <a:cs typeface="Tahoma" pitchFamily="34" charset="0"/>
            </a:endParaRPr>
          </a:p>
        </p:txBody>
      </p:sp>
      <p:sp>
        <p:nvSpPr>
          <p:cNvPr id="49156" name="Rectangle 4"/>
          <p:cNvSpPr>
            <a:spLocks noChangeArrowheads="1"/>
          </p:cNvSpPr>
          <p:nvPr/>
        </p:nvSpPr>
        <p:spPr bwMode="auto">
          <a:xfrm>
            <a:off x="533400" y="1412875"/>
            <a:ext cx="8077200" cy="4911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just" rtl="1" eaLnBrk="1" hangingPunct="1">
              <a:lnSpc>
                <a:spcPct val="110000"/>
              </a:lnSpc>
              <a:defRPr/>
            </a:pPr>
            <a:r>
              <a:rPr lang="fa-IR" b="0">
                <a:solidFill>
                  <a:srgbClr val="FF3300"/>
                </a:solidFill>
                <a:effectLst>
                  <a:outerShdw blurRad="38100" dist="38100" dir="2700000" algn="tl">
                    <a:srgbClr val="C0C0C0"/>
                  </a:outerShdw>
                </a:effectLst>
                <a:latin typeface="Arial" panose="020B0604020202020204" pitchFamily="34" charset="0"/>
              </a:rPr>
              <a:t>5ـ</a:t>
            </a:r>
            <a:r>
              <a:rPr lang="fa-IR" b="0">
                <a:latin typeface="Arial" panose="020B0604020202020204" pitchFamily="34" charset="0"/>
              </a:rPr>
              <a:t> عناوین پرداخت عبارت است از : هزینه قطعی ـ دارایی در جریان ساخت و ایجاد ـ موجودی جنسی ـ پیش پرداخت و علی الحساب.</a:t>
            </a:r>
            <a:endParaRPr lang="en-US" b="0">
              <a:latin typeface="Arial" panose="020B0604020202020204" pitchFamily="34" charset="0"/>
            </a:endParaRPr>
          </a:p>
          <a:p>
            <a:pPr algn="just" rtl="1" eaLnBrk="1" hangingPunct="1">
              <a:lnSpc>
                <a:spcPct val="110000"/>
              </a:lnSpc>
              <a:defRPr/>
            </a:pPr>
            <a:r>
              <a:rPr lang="fa-IR" b="0">
                <a:latin typeface="Arial" panose="020B0604020202020204" pitchFamily="34" charset="0"/>
              </a:rPr>
              <a:t>باتوجه به سیستم نقدی در کشور هر پرداخت باید سه شرط داشته باشد.</a:t>
            </a:r>
            <a:endParaRPr lang="en-US" b="0">
              <a:latin typeface="Arial" panose="020B0604020202020204" pitchFamily="34" charset="0"/>
            </a:endParaRPr>
          </a:p>
          <a:p>
            <a:pPr algn="just" rtl="1" eaLnBrk="1" hangingPunct="1">
              <a:lnSpc>
                <a:spcPct val="110000"/>
              </a:lnSpc>
              <a:defRPr/>
            </a:pPr>
            <a:r>
              <a:rPr lang="fa-IR" b="0">
                <a:latin typeface="Arial" panose="020B0604020202020204" pitchFamily="34" charset="0"/>
              </a:rPr>
              <a:t>الف) بموجب قانون باشد.</a:t>
            </a:r>
            <a:endParaRPr lang="en-US" b="0">
              <a:latin typeface="Arial" panose="020B0604020202020204" pitchFamily="34" charset="0"/>
            </a:endParaRPr>
          </a:p>
          <a:p>
            <a:pPr algn="just" rtl="1" eaLnBrk="1" hangingPunct="1">
              <a:lnSpc>
                <a:spcPct val="110000"/>
              </a:lnSpc>
              <a:defRPr/>
            </a:pPr>
            <a:r>
              <a:rPr lang="fa-IR" b="0">
                <a:latin typeface="Arial" panose="020B0604020202020204" pitchFamily="34" charset="0"/>
              </a:rPr>
              <a:t>ب) دارای اعتبار یا بودجه مصوب باشد.</a:t>
            </a:r>
            <a:endParaRPr lang="en-US" b="0">
              <a:latin typeface="Arial" panose="020B0604020202020204" pitchFamily="34" charset="0"/>
            </a:endParaRPr>
          </a:p>
          <a:p>
            <a:pPr algn="just" rtl="1" eaLnBrk="1" hangingPunct="1">
              <a:lnSpc>
                <a:spcPct val="110000"/>
              </a:lnSpc>
              <a:defRPr/>
            </a:pPr>
            <a:r>
              <a:rPr lang="fa-IR" b="0">
                <a:latin typeface="Arial" panose="020B0604020202020204" pitchFamily="34" charset="0"/>
              </a:rPr>
              <a:t>ج) نقدینگی در حساب بانکی موجود بوده و صدور دستور پرداخت با صدور چک روز هماهنگ باشد.</a:t>
            </a:r>
            <a:endParaRPr lang="en-US" b="0">
              <a:latin typeface="Arial" panose="020B0604020202020204" pitchFamily="34" charset="0"/>
            </a:endParaRPr>
          </a:p>
          <a:p>
            <a:pPr algn="just" rtl="1" eaLnBrk="1" hangingPunct="1">
              <a:lnSpc>
                <a:spcPct val="110000"/>
              </a:lnSpc>
              <a:defRPr/>
            </a:pPr>
            <a:r>
              <a:rPr lang="fa-IR" b="0">
                <a:latin typeface="Arial" panose="020B0604020202020204" pitchFamily="34" charset="0"/>
              </a:rPr>
              <a:t>مطابق مواد 17، 18، 19 ، 20، 21، 22، 23، 28، 29، 31، 50، 51، 52 و 53 و 91 قانون محاسبات عمومی و ماده 77 قانون تنظیم بخشی از مقررات مالی دولت احکام مربوط به پرداختها مشخص شده است.</a:t>
            </a:r>
            <a:endParaRPr lang="en-US" b="0">
              <a:latin typeface="Arial" panose="020B0604020202020204" pitchFamily="34" charset="0"/>
            </a:endParaRPr>
          </a:p>
          <a:p>
            <a:pPr algn="just" rtl="1" eaLnBrk="1" hangingPunct="1">
              <a:lnSpc>
                <a:spcPct val="110000"/>
              </a:lnSpc>
              <a:defRPr/>
            </a:pPr>
            <a:r>
              <a:rPr lang="fa-IR" b="0">
                <a:latin typeface="Arial" panose="020B0604020202020204" pitchFamily="34" charset="0"/>
              </a:rPr>
              <a:t>مسئولیتهای مراحل انجام هزینه: مواد 17 تا 22 قانون محاسبات عمومی مسئولیتهای مراحل انجام هزینه را تعیین می کند.</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endParaRPr lang="en-US" smtClean="0">
              <a:cs typeface="Tahoma" pitchFamily="34" charset="0"/>
            </a:endParaRPr>
          </a:p>
        </p:txBody>
      </p:sp>
      <p:sp>
        <p:nvSpPr>
          <p:cNvPr id="50180" name="Rectangle 4"/>
          <p:cNvSpPr>
            <a:spLocks noChangeArrowheads="1"/>
          </p:cNvSpPr>
          <p:nvPr/>
        </p:nvSpPr>
        <p:spPr bwMode="auto">
          <a:xfrm>
            <a:off x="533400" y="1524000"/>
            <a:ext cx="8077200" cy="41084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just" rtl="1" eaLnBrk="1" hangingPunct="1">
              <a:lnSpc>
                <a:spcPct val="110000"/>
              </a:lnSpc>
              <a:defRPr/>
            </a:pPr>
            <a:r>
              <a:rPr lang="fa-IR" b="0">
                <a:solidFill>
                  <a:schemeClr val="accent2"/>
                </a:solidFill>
                <a:effectLst>
                  <a:outerShdw blurRad="38100" dist="38100" dir="2700000" algn="tl">
                    <a:srgbClr val="C0C0C0"/>
                  </a:outerShdw>
                </a:effectLst>
                <a:latin typeface="Arial" panose="020B0604020202020204" pitchFamily="34" charset="0"/>
              </a:rPr>
              <a:t>ماده 17 ـ تشخیص:</a:t>
            </a:r>
            <a:r>
              <a:rPr lang="fa-IR" b="0">
                <a:latin typeface="Arial" panose="020B0604020202020204" pitchFamily="34" charset="0"/>
              </a:rPr>
              <a:t> عبارتست از تعیین و انتخاب کالا و خدمات و سایر پرداختهایی که تحصیل یا انجام آنها برای نیل به اجرای برنامه های دستگاههای اجرایی ضروری است.</a:t>
            </a:r>
            <a:endParaRPr lang="en-US" b="0">
              <a:latin typeface="Arial" panose="020B0604020202020204" pitchFamily="34" charset="0"/>
            </a:endParaRPr>
          </a:p>
          <a:p>
            <a:pPr algn="just" rtl="1" eaLnBrk="1" hangingPunct="1">
              <a:lnSpc>
                <a:spcPct val="110000"/>
              </a:lnSpc>
              <a:defRPr/>
            </a:pPr>
            <a:r>
              <a:rPr lang="fa-IR" b="0">
                <a:solidFill>
                  <a:schemeClr val="accent2"/>
                </a:solidFill>
                <a:effectLst>
                  <a:outerShdw blurRad="38100" dist="38100" dir="2700000" algn="tl">
                    <a:srgbClr val="C0C0C0"/>
                  </a:outerShdw>
                </a:effectLst>
                <a:latin typeface="Arial" panose="020B0604020202020204" pitchFamily="34" charset="0"/>
              </a:rPr>
              <a:t>ماده 18 ـ تامین اعتبار:</a:t>
            </a:r>
            <a:r>
              <a:rPr lang="fa-IR" b="0">
                <a:latin typeface="Arial" panose="020B0604020202020204" pitchFamily="34" charset="0"/>
              </a:rPr>
              <a:t> عبارت است از اختصاص دادن تمام یا قسمتی از اعتبار مصوب برای هزینه معین.</a:t>
            </a:r>
            <a:endParaRPr lang="en-US" b="0">
              <a:latin typeface="Arial" panose="020B0604020202020204" pitchFamily="34" charset="0"/>
            </a:endParaRPr>
          </a:p>
          <a:p>
            <a:pPr algn="just" rtl="1" eaLnBrk="1" hangingPunct="1">
              <a:lnSpc>
                <a:spcPct val="110000"/>
              </a:lnSpc>
              <a:defRPr/>
            </a:pPr>
            <a:r>
              <a:rPr lang="fa-IR" b="0">
                <a:solidFill>
                  <a:schemeClr val="accent2"/>
                </a:solidFill>
                <a:effectLst>
                  <a:outerShdw blurRad="38100" dist="38100" dir="2700000" algn="tl">
                    <a:srgbClr val="C0C0C0"/>
                  </a:outerShdw>
                </a:effectLst>
                <a:latin typeface="Arial" panose="020B0604020202020204" pitchFamily="34" charset="0"/>
              </a:rPr>
              <a:t>ماده 19 ـ تعهد:</a:t>
            </a:r>
            <a:r>
              <a:rPr lang="fa-IR" b="0">
                <a:latin typeface="Arial" panose="020B0604020202020204" pitchFamily="34" charset="0"/>
              </a:rPr>
              <a:t> از نظر این قانون (قانون محاسبات عمومی) عبارتست از ایجاد دین بر ذمه دولت ناشی از:</a:t>
            </a:r>
            <a:endParaRPr lang="en-US" b="0">
              <a:latin typeface="Arial" panose="020B0604020202020204" pitchFamily="34" charset="0"/>
            </a:endParaRPr>
          </a:p>
          <a:p>
            <a:pPr algn="just" rtl="1" eaLnBrk="1" hangingPunct="1">
              <a:lnSpc>
                <a:spcPct val="110000"/>
              </a:lnSpc>
              <a:defRPr/>
            </a:pPr>
            <a:r>
              <a:rPr lang="fa-IR" b="0">
                <a:latin typeface="Arial" panose="020B0604020202020204" pitchFamily="34" charset="0"/>
              </a:rPr>
              <a:t>الف ـ تحویل کالا یا انجام دادن خدمت</a:t>
            </a:r>
            <a:endParaRPr lang="en-US" b="0">
              <a:latin typeface="Arial" panose="020B0604020202020204" pitchFamily="34" charset="0"/>
            </a:endParaRPr>
          </a:p>
          <a:p>
            <a:pPr algn="just" rtl="1" eaLnBrk="1" hangingPunct="1">
              <a:lnSpc>
                <a:spcPct val="110000"/>
              </a:lnSpc>
              <a:defRPr/>
            </a:pPr>
            <a:r>
              <a:rPr lang="fa-IR" b="0">
                <a:latin typeface="Arial" panose="020B0604020202020204" pitchFamily="34" charset="0"/>
              </a:rPr>
              <a:t>ب ـ اجرای قراردادهایی که با رعایت مقررات منعقد شده باشد.</a:t>
            </a:r>
            <a:endParaRPr lang="en-US" b="0">
              <a:latin typeface="Arial" panose="020B0604020202020204" pitchFamily="34" charset="0"/>
            </a:endParaRPr>
          </a:p>
          <a:p>
            <a:pPr algn="just" rtl="1" eaLnBrk="1" hangingPunct="1">
              <a:lnSpc>
                <a:spcPct val="110000"/>
              </a:lnSpc>
              <a:defRPr/>
            </a:pPr>
            <a:r>
              <a:rPr lang="fa-IR" b="0">
                <a:latin typeface="Arial" panose="020B0604020202020204" pitchFamily="34" charset="0"/>
              </a:rPr>
              <a:t>ج ـ احکام صادره از مراجع قانونی و ذیصلاح</a:t>
            </a:r>
            <a:endParaRPr lang="en-US" b="0">
              <a:latin typeface="Arial" panose="020B0604020202020204" pitchFamily="34" charset="0"/>
            </a:endParaRPr>
          </a:p>
          <a:p>
            <a:pPr algn="just" rtl="1" eaLnBrk="1" hangingPunct="1">
              <a:lnSpc>
                <a:spcPct val="110000"/>
              </a:lnSpc>
              <a:defRPr/>
            </a:pPr>
            <a:r>
              <a:rPr lang="fa-IR" b="0">
                <a:latin typeface="Arial" panose="020B0604020202020204" pitchFamily="34" charset="0"/>
              </a:rPr>
              <a:t>د ـ پیوستن به قراردادهای بین المللی و عضویت در سازمانها یا مجامع بین المللی با اجازه قانون </a:t>
            </a:r>
            <a:endParaRPr lang="en-US" b="0">
              <a:latin typeface="Arial" panose="020B0604020202020204" pitchFamily="34"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endParaRPr lang="en-US" smtClean="0">
              <a:cs typeface="Tahoma" pitchFamily="34" charset="0"/>
            </a:endParaRPr>
          </a:p>
        </p:txBody>
      </p:sp>
      <p:sp>
        <p:nvSpPr>
          <p:cNvPr id="51204" name="Rectangle 4"/>
          <p:cNvSpPr>
            <a:spLocks noChangeArrowheads="1"/>
          </p:cNvSpPr>
          <p:nvPr/>
        </p:nvSpPr>
        <p:spPr bwMode="auto">
          <a:xfrm>
            <a:off x="609600" y="1524000"/>
            <a:ext cx="8001000" cy="45100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just" rtl="1" eaLnBrk="1" hangingPunct="1">
              <a:lnSpc>
                <a:spcPct val="110000"/>
              </a:lnSpc>
              <a:defRPr/>
            </a:pPr>
            <a:r>
              <a:rPr lang="fa-IR" b="0">
                <a:solidFill>
                  <a:schemeClr val="accent2"/>
                </a:solidFill>
                <a:effectLst>
                  <a:outerShdw blurRad="38100" dist="38100" dir="2700000" algn="tl">
                    <a:srgbClr val="C0C0C0"/>
                  </a:outerShdw>
                </a:effectLst>
                <a:latin typeface="Arial" panose="020B0604020202020204" pitchFamily="34" charset="0"/>
              </a:rPr>
              <a:t>ماده 20 ـ تسجیل :</a:t>
            </a:r>
            <a:r>
              <a:rPr lang="fa-IR" b="0">
                <a:latin typeface="Arial" panose="020B0604020202020204" pitchFamily="34" charset="0"/>
              </a:rPr>
              <a:t> عبارت است از تعیین میزان بدهی قابل پرداخت به موجب اسناد و مدارک اثبات کننده بدهی.</a:t>
            </a:r>
          </a:p>
          <a:p>
            <a:pPr algn="just" rtl="1" eaLnBrk="1" hangingPunct="1">
              <a:lnSpc>
                <a:spcPct val="110000"/>
              </a:lnSpc>
              <a:defRPr/>
            </a:pPr>
            <a:r>
              <a:rPr lang="fa-IR" b="0">
                <a:solidFill>
                  <a:schemeClr val="accent2"/>
                </a:solidFill>
                <a:effectLst>
                  <a:outerShdw blurRad="38100" dist="38100" dir="2700000" algn="tl">
                    <a:srgbClr val="C0C0C0"/>
                  </a:outerShdw>
                </a:effectLst>
                <a:latin typeface="Arial" panose="020B0604020202020204" pitchFamily="34" charset="0"/>
              </a:rPr>
              <a:t>ماده 21 ـ حواله:</a:t>
            </a:r>
            <a:r>
              <a:rPr lang="fa-IR" b="0">
                <a:latin typeface="Arial" panose="020B0604020202020204" pitchFamily="34" charset="0"/>
              </a:rPr>
              <a:t> اجازه ای است که کتباً وسیله مقامات مجاز وزارتخانه یا موسسه دولتی و یا شرکت دولتی یا دستگاه اجرایی محلی و یا نهادهای عمومی غیر دولتی و یا سایر دستگاههای اجرایی برای تادیه تعهدات و بدهیهای قابل پرداخت از محل اعتبارات مربوط عهده ذیحساب در وجه ذینفع صادر می شود.</a:t>
            </a:r>
          </a:p>
          <a:p>
            <a:pPr algn="just" rtl="1" eaLnBrk="1" hangingPunct="1">
              <a:lnSpc>
                <a:spcPct val="110000"/>
              </a:lnSpc>
              <a:defRPr/>
            </a:pPr>
            <a:r>
              <a:rPr lang="fa-IR" b="0">
                <a:solidFill>
                  <a:schemeClr val="accent2"/>
                </a:solidFill>
                <a:effectLst>
                  <a:outerShdw blurRad="38100" dist="38100" dir="2700000" algn="tl">
                    <a:srgbClr val="C0C0C0"/>
                  </a:outerShdw>
                </a:effectLst>
                <a:latin typeface="Arial" panose="020B0604020202020204" pitchFamily="34" charset="0"/>
              </a:rPr>
              <a:t>ماده 22 ـ درخواست وجه:</a:t>
            </a:r>
            <a:r>
              <a:rPr lang="fa-IR" b="0">
                <a:latin typeface="Arial" panose="020B0604020202020204" pitchFamily="34" charset="0"/>
              </a:rPr>
              <a:t> سندی است که ذیـحساب برای دریافت وجه به منظور پرداخت حواله های صادر شده موضوع ماده (21) این قانون و سایر پرداخت هائیکه بموجب قانون از محل وجوه متمرکز شده درخزانه مجاز می باشد حسب مورد از محل اعتبارات و یا وجوه مربوط عهده خزانه در مرکز و یا عهده نمایندگی خزانه در استان در وجه حساب بانکی پرداخت دستگاه اجرایی صادر می کند.</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endParaRPr lang="en-US" smtClean="0">
              <a:cs typeface="Tahoma" pitchFamily="34" charset="0"/>
            </a:endParaRPr>
          </a:p>
        </p:txBody>
      </p:sp>
      <p:sp>
        <p:nvSpPr>
          <p:cNvPr id="5124" name="Rectangle 4"/>
          <p:cNvSpPr>
            <a:spLocks noChangeArrowheads="1"/>
          </p:cNvSpPr>
          <p:nvPr/>
        </p:nvSpPr>
        <p:spPr bwMode="auto">
          <a:xfrm>
            <a:off x="457200" y="1212850"/>
            <a:ext cx="8229600" cy="5238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just" rtl="1" eaLnBrk="1" hangingPunct="1">
              <a:buFontTx/>
              <a:buChar char="•"/>
              <a:defRPr/>
            </a:pPr>
            <a:r>
              <a:rPr lang="fa-IR" b="0">
                <a:latin typeface="Arial" panose="020B0604020202020204" pitchFamily="34" charset="0"/>
              </a:rPr>
              <a:t> هنگامیکه بحث از قوانین و مقررات می شود به مجموعه انبوهی از احکام لازم الاجرا برخورد می نمائیم که توسط مراجع ذیصلاح تصویب و ابلاغ می گردد.</a:t>
            </a:r>
            <a:endParaRPr lang="en-US" b="0">
              <a:latin typeface="Arial" panose="020B0604020202020204" pitchFamily="34" charset="0"/>
            </a:endParaRPr>
          </a:p>
          <a:p>
            <a:pPr algn="just" rtl="1" eaLnBrk="1" hangingPunct="1">
              <a:defRPr/>
            </a:pPr>
            <a:r>
              <a:rPr lang="fa-IR" b="0">
                <a:latin typeface="Arial" panose="020B0604020202020204" pitchFamily="34" charset="0"/>
              </a:rPr>
              <a:t> در قوانین و مقررات دولتی و عمومی تعریف مشخصی از ” </a:t>
            </a:r>
            <a:r>
              <a:rPr lang="fa-IR" b="0">
                <a:solidFill>
                  <a:srgbClr val="FF3300"/>
                </a:solidFill>
                <a:effectLst>
                  <a:outerShdw blurRad="38100" dist="38100" dir="2700000" algn="tl">
                    <a:srgbClr val="C0C0C0"/>
                  </a:outerShdw>
                </a:effectLst>
                <a:latin typeface="Arial" panose="020B0604020202020204" pitchFamily="34" charset="0"/>
              </a:rPr>
              <a:t>قانون</a:t>
            </a:r>
            <a:r>
              <a:rPr lang="fa-IR" b="0">
                <a:latin typeface="Arial" panose="020B0604020202020204" pitchFamily="34" charset="0"/>
              </a:rPr>
              <a:t>“ و ”</a:t>
            </a:r>
            <a:r>
              <a:rPr lang="fa-IR" b="0">
                <a:solidFill>
                  <a:srgbClr val="FF3300"/>
                </a:solidFill>
                <a:effectLst>
                  <a:outerShdw blurRad="38100" dist="38100" dir="2700000" algn="tl">
                    <a:srgbClr val="C0C0C0"/>
                  </a:outerShdw>
                </a:effectLst>
                <a:latin typeface="Arial" panose="020B0604020202020204" pitchFamily="34" charset="0"/>
              </a:rPr>
              <a:t>مقررات</a:t>
            </a:r>
            <a:r>
              <a:rPr lang="fa-IR" b="0">
                <a:latin typeface="Arial" panose="020B0604020202020204" pitchFamily="34" charset="0"/>
              </a:rPr>
              <a:t>“ نداریم. لکن در فرهنگ لغت علی اکبر دهخدا چنین تعریف شده است:</a:t>
            </a:r>
          </a:p>
          <a:p>
            <a:pPr algn="just" rtl="1" eaLnBrk="1" hangingPunct="1">
              <a:defRPr/>
            </a:pPr>
            <a:endParaRPr lang="en-US" sz="1600" b="0">
              <a:latin typeface="Arial" panose="020B0604020202020204" pitchFamily="34" charset="0"/>
            </a:endParaRPr>
          </a:p>
          <a:p>
            <a:pPr algn="just" rtl="1" eaLnBrk="1" hangingPunct="1">
              <a:buClr>
                <a:srgbClr val="FF9933"/>
              </a:buClr>
              <a:buFont typeface="Wingdings" panose="05000000000000000000" pitchFamily="2" charset="2"/>
              <a:buChar char="v"/>
              <a:defRPr/>
            </a:pPr>
            <a:r>
              <a:rPr lang="fa-IR" b="0">
                <a:latin typeface="Arial" panose="020B0604020202020204" pitchFamily="34" charset="0"/>
              </a:rPr>
              <a:t> </a:t>
            </a:r>
            <a:r>
              <a:rPr lang="fa-IR">
                <a:solidFill>
                  <a:srgbClr val="663300"/>
                </a:solidFill>
                <a:effectLst>
                  <a:outerShdw blurRad="38100" dist="38100" dir="2700000" algn="tl">
                    <a:srgbClr val="C0C0C0"/>
                  </a:outerShdw>
                </a:effectLst>
                <a:latin typeface="Arial" panose="020B0604020202020204" pitchFamily="34" charset="0"/>
              </a:rPr>
              <a:t>قانون</a:t>
            </a:r>
            <a:r>
              <a:rPr lang="fa-IR" b="0">
                <a:latin typeface="Arial" panose="020B0604020202020204" pitchFamily="34" charset="0"/>
              </a:rPr>
              <a:t>: حکم اجباری که از دستگاه حکومت مقتدر مملکتی صدور یابد و مبنی و متکی بر طبیعت عالم تمدن و متناسب با طبیعت انسان باشد و بدون استثنا شامل همه افراد مردم آن مملکت گرد و اغراض مستبدانه اشخاص را در آن دخالتی نباشد.</a:t>
            </a:r>
          </a:p>
          <a:p>
            <a:pPr algn="just" rtl="1" eaLnBrk="1" hangingPunct="1">
              <a:buClr>
                <a:srgbClr val="FF9933"/>
              </a:buClr>
              <a:buFont typeface="Wingdings" panose="05000000000000000000" pitchFamily="2" charset="2"/>
              <a:buChar char="v"/>
              <a:defRPr/>
            </a:pPr>
            <a:endParaRPr lang="en-US" sz="1800" b="0">
              <a:latin typeface="Arial" panose="020B0604020202020204" pitchFamily="34" charset="0"/>
            </a:endParaRPr>
          </a:p>
          <a:p>
            <a:pPr algn="just" rtl="1" eaLnBrk="1" hangingPunct="1">
              <a:buClr>
                <a:srgbClr val="FF9933"/>
              </a:buClr>
              <a:buFont typeface="Wingdings" panose="05000000000000000000" pitchFamily="2" charset="2"/>
              <a:buChar char="v"/>
              <a:defRPr/>
            </a:pPr>
            <a:r>
              <a:rPr lang="fa-IR" b="0">
                <a:latin typeface="Arial" panose="020B0604020202020204" pitchFamily="34" charset="0"/>
              </a:rPr>
              <a:t> </a:t>
            </a:r>
            <a:r>
              <a:rPr lang="fa-IR">
                <a:solidFill>
                  <a:srgbClr val="663300"/>
                </a:solidFill>
                <a:effectLst>
                  <a:outerShdw blurRad="38100" dist="38100" dir="2700000" algn="tl">
                    <a:srgbClr val="C0C0C0"/>
                  </a:outerShdw>
                </a:effectLst>
                <a:latin typeface="Arial" panose="020B0604020202020204" pitchFamily="34" charset="0"/>
              </a:rPr>
              <a:t>قانون اساسی-</a:t>
            </a:r>
            <a:r>
              <a:rPr lang="fa-IR" b="0">
                <a:latin typeface="Arial" panose="020B0604020202020204" pitchFamily="34" charset="0"/>
              </a:rPr>
              <a:t> قانون یک سلسله قواعدی است که شکل حکومت و سازمان قوای سه گانه کشور و امتیازات و تکالیف افراد را نسبت به دولت بیان می کند.</a:t>
            </a:r>
          </a:p>
          <a:p>
            <a:pPr algn="just" rtl="1" eaLnBrk="1" hangingPunct="1">
              <a:buClr>
                <a:srgbClr val="FF9933"/>
              </a:buClr>
              <a:buFont typeface="Wingdings" panose="05000000000000000000" pitchFamily="2" charset="2"/>
              <a:buChar char="v"/>
              <a:defRPr/>
            </a:pPr>
            <a:endParaRPr lang="en-US" sz="1800" b="0">
              <a:latin typeface="Arial" panose="020B0604020202020204" pitchFamily="34" charset="0"/>
            </a:endParaRPr>
          </a:p>
          <a:p>
            <a:pPr algn="just" rtl="1" eaLnBrk="1" hangingPunct="1">
              <a:buClr>
                <a:srgbClr val="FF9933"/>
              </a:buClr>
              <a:buFont typeface="Wingdings" panose="05000000000000000000" pitchFamily="2" charset="2"/>
              <a:buChar char="v"/>
              <a:defRPr/>
            </a:pPr>
            <a:r>
              <a:rPr lang="fa-IR" b="0">
                <a:latin typeface="Arial" panose="020B0604020202020204" pitchFamily="34" charset="0"/>
              </a:rPr>
              <a:t> </a:t>
            </a:r>
            <a:r>
              <a:rPr lang="fa-IR">
                <a:solidFill>
                  <a:srgbClr val="663300"/>
                </a:solidFill>
                <a:effectLst>
                  <a:outerShdw blurRad="38100" dist="38100" dir="2700000" algn="tl">
                    <a:srgbClr val="C0C0C0"/>
                  </a:outerShdw>
                </a:effectLst>
                <a:latin typeface="Arial" panose="020B0604020202020204" pitchFamily="34" charset="0"/>
              </a:rPr>
              <a:t>مقررات:</a:t>
            </a:r>
            <a:r>
              <a:rPr lang="fa-IR" b="0">
                <a:latin typeface="Arial" panose="020B0604020202020204" pitchFamily="34" charset="0"/>
              </a:rPr>
              <a:t> در اصطلاح اداری و حقوقی ایران در دو مورد بکار رود: </a:t>
            </a:r>
          </a:p>
          <a:p>
            <a:pPr algn="just" rtl="1" eaLnBrk="1" hangingPunct="1">
              <a:buClr>
                <a:srgbClr val="FF9933"/>
              </a:buClr>
              <a:buFont typeface="Wingdings" panose="05000000000000000000" pitchFamily="2" charset="2"/>
              <a:buNone/>
              <a:defRPr/>
            </a:pPr>
            <a:r>
              <a:rPr lang="fa-IR" sz="2300" b="0">
                <a:latin typeface="Arial" panose="020B0604020202020204" pitchFamily="34" charset="0"/>
              </a:rPr>
              <a:t>الف- به معنی عام شامل قانون، تصویب نامه، آئین نامه، بخشنامه و هرچه که ضمانت اجرا داشته باشد</a:t>
            </a:r>
            <a:r>
              <a:rPr lang="fa-IR" sz="2200" b="0">
                <a:latin typeface="Arial" panose="020B0604020202020204" pitchFamily="34" charset="0"/>
              </a:rPr>
              <a:t> </a:t>
            </a:r>
          </a:p>
          <a:p>
            <a:pPr algn="just" rtl="1" eaLnBrk="1" hangingPunct="1">
              <a:buClr>
                <a:srgbClr val="FF9933"/>
              </a:buClr>
              <a:buFont typeface="Wingdings" panose="05000000000000000000" pitchFamily="2" charset="2"/>
              <a:buNone/>
              <a:defRPr/>
            </a:pPr>
            <a:r>
              <a:rPr lang="fa-IR" sz="2300" b="0">
                <a:latin typeface="Arial" panose="020B0604020202020204" pitchFamily="34" charset="0"/>
              </a:rPr>
              <a:t>ب – به معنی خاص در مقابل قانون (به معنی اخص) استعمال می شود.</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57200" y="685800"/>
            <a:ext cx="8229600" cy="762000"/>
          </a:xfrm>
        </p:spPr>
        <p:txBody>
          <a:bodyPr rtlCol="0">
            <a:normAutofit/>
          </a:bodyPr>
          <a:lstStyle/>
          <a:p>
            <a:pPr fontAlgn="auto">
              <a:spcAft>
                <a:spcPts val="0"/>
              </a:spcAft>
              <a:defRPr/>
            </a:pPr>
            <a:r>
              <a:rPr lang="fa-IR" sz="2000" smtClean="0">
                <a:solidFill>
                  <a:srgbClr val="663300"/>
                </a:solidFill>
                <a:effectLst>
                  <a:outerShdw blurRad="38100" dist="38100" dir="2700000" algn="tl">
                    <a:srgbClr val="C0C0C0"/>
                  </a:outerShdw>
                </a:effectLst>
                <a:cs typeface="B Titr" panose="00000700000000000000" pitchFamily="2" charset="-78"/>
              </a:rPr>
              <a:t>باتوجه به تعاریف مراحل خرج یا هزینه احکام پرداختها بقرار زیر باید اجرا شود:</a:t>
            </a:r>
            <a:endParaRPr lang="en-US" sz="2000" smtClean="0">
              <a:solidFill>
                <a:srgbClr val="663300"/>
              </a:solidFill>
              <a:effectLst>
                <a:outerShdw blurRad="38100" dist="38100" dir="2700000" algn="tl">
                  <a:srgbClr val="C0C0C0"/>
                </a:outerShdw>
              </a:effectLst>
              <a:cs typeface="B Titr" panose="00000700000000000000" pitchFamily="2" charset="-78"/>
            </a:endParaRPr>
          </a:p>
        </p:txBody>
      </p:sp>
      <p:sp>
        <p:nvSpPr>
          <p:cNvPr id="55299" name="Rectangle 4"/>
          <p:cNvSpPr>
            <a:spLocks noChangeArrowheads="1"/>
          </p:cNvSpPr>
          <p:nvPr/>
        </p:nvSpPr>
        <p:spPr bwMode="auto">
          <a:xfrm>
            <a:off x="533400" y="1752600"/>
            <a:ext cx="8059738" cy="4108450"/>
          </a:xfrm>
          <a:prstGeom prst="rect">
            <a:avLst/>
          </a:prstGeom>
          <a:noFill/>
          <a:ln w="9525">
            <a:noFill/>
            <a:miter lim="800000"/>
            <a:headEnd/>
            <a:tailEnd/>
          </a:ln>
          <a:effectLst/>
        </p:spPr>
        <p:txBody>
          <a:bodyPr anchor="ctr">
            <a:spAutoFit/>
          </a:bodyPr>
          <a:lstStyle/>
          <a:p>
            <a:pPr algn="just" rtl="1" eaLnBrk="1" hangingPunct="1"/>
            <a:r>
              <a:rPr lang="fa-IR"/>
              <a:t>1ـ</a:t>
            </a:r>
            <a:r>
              <a:rPr lang="fa-IR" b="0"/>
              <a:t> باستناد ماده 52 قانون محاسبات عمومی کشور مراحل انجام هزینه بترتیب : تشخیص، تامین اعتبار، تعهد، تسجیل و صدور حواله باید انجام شود.</a:t>
            </a:r>
            <a:endParaRPr lang="en-US" b="0"/>
          </a:p>
          <a:p>
            <a:pPr algn="just" rtl="1" eaLnBrk="1" hangingPunct="1"/>
            <a:r>
              <a:rPr lang="fa-IR" b="0"/>
              <a:t>یعنی اینکه درخواست خرید یا قرارداد طبق مقررات بعنوان تشخیص آماده شود. با رعایت قوانین مربوط به پرداختهای پرسنلی (قانون مدیریت خدمات کشور ـ قانون کار و ...) و آیینامه معاملات دولتی و قانون  مناقصات و سایر قوانین مرتبط کارمند یا فروشنده و یا پیمانکار و... مشخص گردد.</a:t>
            </a:r>
            <a:endParaRPr lang="en-US" b="0"/>
          </a:p>
          <a:p>
            <a:pPr algn="just" rtl="1" eaLnBrk="1" hangingPunct="1"/>
            <a:r>
              <a:rPr lang="fa-IR" b="0"/>
              <a:t>کار ارجاعی یا کالای مورد خریداری در اختیار دستگاه قرار گیرد و سپس میزان بدهی تشخیص و پرداخت گردد.</a:t>
            </a:r>
            <a:endParaRPr lang="en-US" b="0"/>
          </a:p>
          <a:p>
            <a:pPr algn="just" rtl="1" eaLnBrk="1" hangingPunct="1"/>
            <a:r>
              <a:rPr lang="fa-IR" b="0"/>
              <a:t>چنانچه دستگاهی ابتدا کالائی یا خدمتی را در اختیار بگیرد و سپس درخواست خرید و قرارداد بتاریخ بعد تنظیم نماید تخلف محسوب می گردد.</a:t>
            </a:r>
            <a:endParaRPr lang="en-US" b="0"/>
          </a:p>
          <a:p>
            <a:pPr algn="just" rtl="1" eaLnBrk="1" hangingPunct="1"/>
            <a:r>
              <a:rPr lang="fa-IR" b="0"/>
              <a:t>بنابراین انعقاد قرارداد از مصادیق تشخیص خرج می باشد.</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endParaRPr lang="en-US" smtClean="0">
              <a:cs typeface="Tahoma" pitchFamily="34" charset="0"/>
            </a:endParaRPr>
          </a:p>
        </p:txBody>
      </p:sp>
      <p:sp>
        <p:nvSpPr>
          <p:cNvPr id="56323" name="Rectangle 4"/>
          <p:cNvSpPr>
            <a:spLocks noChangeArrowheads="1"/>
          </p:cNvSpPr>
          <p:nvPr/>
        </p:nvSpPr>
        <p:spPr bwMode="auto">
          <a:xfrm>
            <a:off x="457200" y="1447800"/>
            <a:ext cx="8215313" cy="4838700"/>
          </a:xfrm>
          <a:prstGeom prst="rect">
            <a:avLst/>
          </a:prstGeom>
          <a:noFill/>
          <a:ln w="9525">
            <a:noFill/>
            <a:miter lim="800000"/>
            <a:headEnd/>
            <a:tailEnd/>
          </a:ln>
          <a:effectLst/>
        </p:spPr>
        <p:txBody>
          <a:bodyPr anchor="ctr">
            <a:spAutoFit/>
          </a:bodyPr>
          <a:lstStyle/>
          <a:p>
            <a:pPr algn="just" rtl="1" eaLnBrk="1" hangingPunct="1"/>
            <a:r>
              <a:rPr lang="fa-IR"/>
              <a:t>2ـ</a:t>
            </a:r>
            <a:r>
              <a:rPr lang="fa-IR" b="0"/>
              <a:t> اختیار و مسئولیت مراحل تشخیص، تعهد، تسجیل و صدور حواله بعهده وزیر یا رئیس موسسه دولتی و یا مدیرعامل شرکت دولتی و مسئولیت تامین اعتبار و تطبیق پرداخت با قوانین و مقررات بعهده ذیحساب می باشد.</a:t>
            </a:r>
            <a:endParaRPr lang="en-US" b="0"/>
          </a:p>
          <a:p>
            <a:pPr algn="just" rtl="1" eaLnBrk="1" hangingPunct="1"/>
            <a:r>
              <a:rPr lang="fa-IR" b="0"/>
              <a:t>” </a:t>
            </a:r>
            <a:r>
              <a:rPr lang="fa-IR" b="0">
                <a:solidFill>
                  <a:srgbClr val="663300"/>
                </a:solidFill>
              </a:rPr>
              <a:t>متن ماده 53 قانون محاسبات عمومی</a:t>
            </a:r>
            <a:r>
              <a:rPr lang="fa-IR" b="0"/>
              <a:t>“ : اختیار و مسئولیت تشخیص و انجام تعهد و تسجیل و حواله به عهده وزیر یا رئیس موسسه و مسئولیت تامین اعتبار و تطبیق پرداخت با قوانین و مقررات بعهده ذیحساب می باشد.</a:t>
            </a:r>
            <a:endParaRPr lang="en-US" b="0"/>
          </a:p>
          <a:p>
            <a:pPr algn="just" rtl="1" eaLnBrk="1" hangingPunct="1"/>
            <a:r>
              <a:rPr lang="fa-IR"/>
              <a:t>3ـ</a:t>
            </a:r>
            <a:r>
              <a:rPr lang="fa-IR" b="0"/>
              <a:t> تبصره (1) ماده 53 مقرر می دارد: اختیارات و مسئولیتهای موضوع این ماده حسب مورد مستقیماً و بدون واسطه از طرف مقامات فوق به سایر مقامات دستگاه مربوطه کلاً یا بعضاً قابل تفویض خواهد بود لکن در هیچ مورد تفویض اختیار و مسئولیت سلب اختیار و مسئولیت از تفویض کننده نخواهد کرد.</a:t>
            </a:r>
            <a:endParaRPr lang="en-US" b="0"/>
          </a:p>
          <a:p>
            <a:pPr algn="just" rtl="1" eaLnBrk="1" hangingPunct="1"/>
            <a:r>
              <a:rPr lang="fa-IR"/>
              <a:t>4ـ </a:t>
            </a:r>
            <a:r>
              <a:rPr lang="fa-IR" b="0"/>
              <a:t>تبصره (2) ماده 53 قانون محاسبات مقرر می دارد: تفویض اختیار رئیس دستگاه و ذیحساب به یک شخص واحد ممنوع است و مسئولیتهای وزیر یا رئیس موسسه به ذیحساب و یا مدیران مالی و یا کارکنان آنها مجاز خواهد بود.</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Rectangle 4"/>
          <p:cNvSpPr>
            <a:spLocks noChangeArrowheads="1"/>
          </p:cNvSpPr>
          <p:nvPr/>
        </p:nvSpPr>
        <p:spPr bwMode="auto">
          <a:xfrm>
            <a:off x="533400" y="1082675"/>
            <a:ext cx="8154988" cy="55689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just" rtl="1" eaLnBrk="1" hangingPunct="1">
              <a:defRPr/>
            </a:pPr>
            <a:r>
              <a:rPr lang="fa-IR">
                <a:latin typeface="Arial" panose="020B0604020202020204" pitchFamily="34" charset="0"/>
              </a:rPr>
              <a:t>5ـ</a:t>
            </a:r>
            <a:r>
              <a:rPr lang="fa-IR" b="0">
                <a:latin typeface="Arial" panose="020B0604020202020204" pitchFamily="34" charset="0"/>
              </a:rPr>
              <a:t> چنانچه در انجام پرداختی کلیه مراحل خرج (تشخیص، تامین اعتبار، تعهد، تسجیل و صدور حواله) انجام شده باشد آن پرداخت تحت عنوان </a:t>
            </a:r>
            <a:r>
              <a:rPr lang="fa-IR" b="0">
                <a:solidFill>
                  <a:srgbClr val="663300"/>
                </a:solidFill>
                <a:latin typeface="Arial" panose="020B0604020202020204" pitchFamily="34" charset="0"/>
              </a:rPr>
              <a:t>”هزینه قطعی“</a:t>
            </a:r>
            <a:r>
              <a:rPr lang="fa-IR" b="0">
                <a:latin typeface="Arial" panose="020B0604020202020204" pitchFamily="34" charset="0"/>
              </a:rPr>
              <a:t> یا </a:t>
            </a:r>
            <a:r>
              <a:rPr lang="fa-IR" b="0">
                <a:solidFill>
                  <a:srgbClr val="663300"/>
                </a:solidFill>
                <a:latin typeface="Arial" panose="020B0604020202020204" pitchFamily="34" charset="0"/>
              </a:rPr>
              <a:t>”دارایی در جریان ساخت و ایجاد“</a:t>
            </a:r>
            <a:r>
              <a:rPr lang="fa-IR" b="0">
                <a:latin typeface="Arial" panose="020B0604020202020204" pitchFamily="34" charset="0"/>
              </a:rPr>
              <a:t> ثبت می شود.</a:t>
            </a:r>
            <a:endParaRPr lang="en-US" b="0">
              <a:latin typeface="Arial" panose="020B0604020202020204" pitchFamily="34" charset="0"/>
            </a:endParaRPr>
          </a:p>
          <a:p>
            <a:pPr algn="just" rtl="1" eaLnBrk="1" hangingPunct="1">
              <a:defRPr/>
            </a:pPr>
            <a:r>
              <a:rPr lang="fa-IR" b="0">
                <a:latin typeface="Arial" panose="020B0604020202020204" pitchFamily="34" charset="0"/>
              </a:rPr>
              <a:t>ماده 23 قانون محاسبات عمومی هزینه را تعریف نموده است:</a:t>
            </a:r>
            <a:endParaRPr lang="en-US" b="0">
              <a:latin typeface="Arial" panose="020B0604020202020204" pitchFamily="34" charset="0"/>
            </a:endParaRPr>
          </a:p>
          <a:p>
            <a:pPr algn="just" rtl="1" eaLnBrk="1" hangingPunct="1">
              <a:defRPr/>
            </a:pPr>
            <a:r>
              <a:rPr lang="fa-IR" b="0">
                <a:latin typeface="Arial" panose="020B0604020202020204" pitchFamily="34" charset="0"/>
              </a:rPr>
              <a:t>”هزینه عبارت از پرداختهایی است که بطور قطعی به ذینفع در قبال تعهد یا تحت عنوان کمک یا عناوین مشابه با رعایت قوانین و مقررات مربوط صورت می گیرد.“</a:t>
            </a:r>
            <a:endParaRPr lang="en-US" b="0">
              <a:latin typeface="Arial" panose="020B0604020202020204" pitchFamily="34" charset="0"/>
            </a:endParaRPr>
          </a:p>
          <a:p>
            <a:pPr algn="just" rtl="1" eaLnBrk="1" hangingPunct="1">
              <a:defRPr/>
            </a:pPr>
            <a:r>
              <a:rPr lang="fa-IR" b="0">
                <a:latin typeface="Arial" panose="020B0604020202020204" pitchFamily="34" charset="0"/>
              </a:rPr>
              <a:t>احکام پرداختهای قطعی از ماده 77 قانون تنظیم بخشی از مقررات مالی دولت:</a:t>
            </a:r>
            <a:endParaRPr lang="en-US" b="0">
              <a:latin typeface="Arial" panose="020B0604020202020204" pitchFamily="34" charset="0"/>
            </a:endParaRPr>
          </a:p>
          <a:p>
            <a:pPr algn="just" rtl="1" eaLnBrk="1" hangingPunct="1">
              <a:defRPr/>
            </a:pPr>
            <a:r>
              <a:rPr lang="fa-IR" b="0">
                <a:latin typeface="Arial" panose="020B0604020202020204" pitchFamily="34" charset="0"/>
              </a:rPr>
              <a:t>”</a:t>
            </a:r>
            <a:r>
              <a:rPr lang="fa-IR" b="0">
                <a:solidFill>
                  <a:srgbClr val="FF3300"/>
                </a:solidFill>
                <a:effectLst>
                  <a:outerShdw blurRad="38100" dist="38100" dir="2700000" algn="tl">
                    <a:srgbClr val="C0C0C0"/>
                  </a:outerShdw>
                </a:effectLst>
                <a:latin typeface="Arial" panose="020B0604020202020204" pitchFamily="34" charset="0"/>
              </a:rPr>
              <a:t>اعتبار هزینه:</a:t>
            </a:r>
            <a:r>
              <a:rPr lang="fa-IR" b="0">
                <a:latin typeface="Arial" panose="020B0604020202020204" pitchFamily="34" charset="0"/>
              </a:rPr>
              <a:t> منظور اعتبار آن دسته از داد و ستدهای بخش دولتی است که ارزش خالص را کاهش می دهد.“</a:t>
            </a:r>
            <a:endParaRPr lang="en-US" b="0">
              <a:latin typeface="Arial" panose="020B0604020202020204" pitchFamily="34" charset="0"/>
            </a:endParaRPr>
          </a:p>
          <a:p>
            <a:pPr algn="just" rtl="1" eaLnBrk="1" hangingPunct="1">
              <a:defRPr/>
            </a:pPr>
            <a:r>
              <a:rPr lang="fa-IR" b="0">
                <a:latin typeface="Arial" panose="020B0604020202020204" pitchFamily="34" charset="0"/>
              </a:rPr>
              <a:t>”</a:t>
            </a:r>
            <a:r>
              <a:rPr lang="fa-IR" b="0">
                <a:solidFill>
                  <a:srgbClr val="FF3300"/>
                </a:solidFill>
                <a:effectLst>
                  <a:outerShdw blurRad="38100" dist="38100" dir="2700000" algn="tl">
                    <a:srgbClr val="C0C0C0"/>
                  </a:outerShdw>
                </a:effectLst>
                <a:latin typeface="Arial" panose="020B0604020202020204" pitchFamily="34" charset="0"/>
              </a:rPr>
              <a:t>اعتبار طرح تملک داراییهای سرمایه ای:</a:t>
            </a:r>
            <a:r>
              <a:rPr lang="fa-IR" b="0">
                <a:latin typeface="Arial" panose="020B0604020202020204" pitchFamily="34" charset="0"/>
              </a:rPr>
              <a:t> منظور اعتبار مجموعه عملیات و خدمات مشخصی است که براساس مطالعات توجیهی، فنی و اقتصادی و اجتماعی که توسط دستگاه اجرایی انجام می شود طی مدت معین و با اعتبار معین برای تحقق بخشیدن به هدفهای برنامه توسعه پنج ساله بصورت سرمایه گذاری ثابت یا مطالعه برای ایجاد دارایی سرمایه ای اجرا می گردد و منابع مورد نیاز اجرای آن از محل اعتبارات مربو ط به تملک دارایی های سرمایه ای تامین می شود و دو نوع انتفاعی و غیر انتفاعی تقسیم می گردد.“</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4" name="Rectangle 4"/>
          <p:cNvSpPr>
            <a:spLocks noChangeArrowheads="1"/>
          </p:cNvSpPr>
          <p:nvPr/>
        </p:nvSpPr>
        <p:spPr bwMode="auto">
          <a:xfrm>
            <a:off x="487363" y="1073150"/>
            <a:ext cx="8123237" cy="55546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just" rtl="1" eaLnBrk="1" hangingPunct="1">
              <a:defRPr/>
            </a:pPr>
            <a:r>
              <a:rPr lang="fa-IR" b="0">
                <a:solidFill>
                  <a:srgbClr val="FF3300"/>
                </a:solidFill>
                <a:effectLst>
                  <a:outerShdw blurRad="38100" dist="38100" dir="2700000" algn="tl">
                    <a:srgbClr val="C0C0C0"/>
                  </a:outerShdw>
                </a:effectLst>
                <a:latin typeface="Arial" panose="020B0604020202020204" pitchFamily="34" charset="0"/>
              </a:rPr>
              <a:t>6ـ</a:t>
            </a:r>
            <a:r>
              <a:rPr lang="fa-IR" b="0">
                <a:latin typeface="Arial" panose="020B0604020202020204" pitchFamily="34" charset="0"/>
              </a:rPr>
              <a:t> چنانچه پس از مرحله تامین اعتبار و قبل از انجام تعهد طبق ضوابط پرداختی انجام شود تحت عنوان ”پیش پرداخت“ ثبت می گردد.</a:t>
            </a:r>
            <a:endParaRPr lang="en-US" b="0">
              <a:latin typeface="Arial" panose="020B0604020202020204" pitchFamily="34" charset="0"/>
            </a:endParaRPr>
          </a:p>
          <a:p>
            <a:pPr algn="just" rtl="1" eaLnBrk="1" hangingPunct="1">
              <a:defRPr/>
            </a:pPr>
            <a:r>
              <a:rPr lang="fa-IR" b="0">
                <a:latin typeface="Arial" panose="020B0604020202020204" pitchFamily="34" charset="0"/>
              </a:rPr>
              <a:t>احکام قانونی پیش پرداخت:</a:t>
            </a:r>
            <a:endParaRPr lang="en-US" b="0">
              <a:latin typeface="Arial" panose="020B0604020202020204" pitchFamily="34" charset="0"/>
            </a:endParaRPr>
          </a:p>
          <a:p>
            <a:pPr algn="just" rtl="1" eaLnBrk="1" hangingPunct="1">
              <a:defRPr/>
            </a:pPr>
            <a:r>
              <a:rPr lang="fa-IR" b="0">
                <a:latin typeface="Arial" panose="020B0604020202020204" pitchFamily="34" charset="0"/>
              </a:rPr>
              <a:t>ماده (28) محاسبات عمومی: ”پیش پرداخت عبارت است از پرداختی که از محل اعتبارات مربوط براساس احکام و قراردادها طبق مقررات پیش از انجام تعهدصورت می گیرد.“</a:t>
            </a:r>
            <a:endParaRPr lang="en-US" b="0">
              <a:latin typeface="Arial" panose="020B0604020202020204" pitchFamily="34" charset="0"/>
            </a:endParaRPr>
          </a:p>
          <a:p>
            <a:pPr algn="just" rtl="1" eaLnBrk="1" hangingPunct="1">
              <a:defRPr/>
            </a:pPr>
            <a:r>
              <a:rPr lang="fa-IR" b="0">
                <a:latin typeface="Arial" panose="020B0604020202020204" pitchFamily="34" charset="0"/>
              </a:rPr>
              <a:t>ماده (59) قانون محاسبات عمومی: ”در مواردی که لازم است قبل از انجام تعهد براساس شرایط مندرج در احکام یا قراردادها طبق مقررات و جهی پرداخت شود می توان به تشخیص مقامات مجاز مبالغی بعنوان پیش پرداخت تادیه نمود“.</a:t>
            </a:r>
            <a:endParaRPr lang="en-US" b="0">
              <a:latin typeface="Arial" panose="020B0604020202020204" pitchFamily="34" charset="0"/>
            </a:endParaRPr>
          </a:p>
          <a:p>
            <a:pPr algn="just" rtl="1" eaLnBrk="1" hangingPunct="1">
              <a:defRPr/>
            </a:pPr>
            <a:r>
              <a:rPr lang="fa-IR">
                <a:latin typeface="Arial" panose="020B0604020202020204" pitchFamily="34" charset="0"/>
              </a:rPr>
              <a:t>توضیحات مهم:</a:t>
            </a:r>
          </a:p>
          <a:p>
            <a:pPr algn="just" rtl="1" eaLnBrk="1" hangingPunct="1">
              <a:defRPr/>
            </a:pPr>
            <a:r>
              <a:rPr lang="fa-IR" sz="2300" b="0">
                <a:solidFill>
                  <a:srgbClr val="FF3300"/>
                </a:solidFill>
                <a:effectLst>
                  <a:outerShdw blurRad="38100" dist="38100" dir="2700000" algn="tl">
                    <a:srgbClr val="C0C0C0"/>
                  </a:outerShdw>
                </a:effectLst>
                <a:latin typeface="Arial" panose="020B0604020202020204" pitchFamily="34" charset="0"/>
              </a:rPr>
              <a:t>الف ـ</a:t>
            </a:r>
            <a:r>
              <a:rPr lang="fa-IR" sz="2300" b="0">
                <a:latin typeface="Arial" panose="020B0604020202020204" pitchFamily="34" charset="0"/>
              </a:rPr>
              <a:t> حداکثر میزان پیش پرداخت در معاملات مختلف 25% و در معاملات با مشاور 20% می باشد.</a:t>
            </a:r>
            <a:endParaRPr lang="en-US" sz="2300" b="0">
              <a:latin typeface="Arial" panose="020B0604020202020204" pitchFamily="34" charset="0"/>
            </a:endParaRPr>
          </a:p>
          <a:p>
            <a:pPr algn="just" rtl="1" eaLnBrk="1" hangingPunct="1">
              <a:defRPr/>
            </a:pPr>
            <a:r>
              <a:rPr lang="fa-IR" b="0">
                <a:solidFill>
                  <a:srgbClr val="FF3300"/>
                </a:solidFill>
                <a:effectLst>
                  <a:outerShdw blurRad="38100" dist="38100" dir="2700000" algn="tl">
                    <a:srgbClr val="C0C0C0"/>
                  </a:outerShdw>
                </a:effectLst>
                <a:latin typeface="Arial" panose="020B0604020202020204" pitchFamily="34" charset="0"/>
              </a:rPr>
              <a:t>ب ـ</a:t>
            </a:r>
            <a:r>
              <a:rPr lang="fa-IR" b="0">
                <a:latin typeface="Arial" panose="020B0604020202020204" pitchFamily="34" charset="0"/>
              </a:rPr>
              <a:t> تادیه پیش پرداخت از اختیارات بالاترین مقام دستگاه است.</a:t>
            </a:r>
            <a:endParaRPr lang="en-US" b="0">
              <a:latin typeface="Arial" panose="020B0604020202020204" pitchFamily="34" charset="0"/>
            </a:endParaRPr>
          </a:p>
          <a:p>
            <a:pPr algn="just" rtl="1" eaLnBrk="1" hangingPunct="1">
              <a:defRPr/>
            </a:pPr>
            <a:r>
              <a:rPr lang="fa-IR" b="0">
                <a:solidFill>
                  <a:srgbClr val="FF3300"/>
                </a:solidFill>
                <a:effectLst>
                  <a:outerShdw blurRad="38100" dist="38100" dir="2700000" algn="tl">
                    <a:srgbClr val="C0C0C0"/>
                  </a:outerShdw>
                </a:effectLst>
                <a:latin typeface="Arial" panose="020B0604020202020204" pitchFamily="34" charset="0"/>
              </a:rPr>
              <a:t>ج ـ</a:t>
            </a:r>
            <a:r>
              <a:rPr lang="fa-IR" b="0">
                <a:latin typeface="Arial" panose="020B0604020202020204" pitchFamily="34" charset="0"/>
              </a:rPr>
              <a:t> در مقابل تادیه پیش پرداخت بایستی ضمانتنامه معتبر بانکی یا اوراق مشارکت یا سهام قابل عرضه در بورس و یا در مقابل مطالبات تایید شده طرف قرارداد اخذ و یا پرداخت گردد.</a:t>
            </a:r>
            <a:endParaRPr lang="en-US" b="0">
              <a:latin typeface="Arial" panose="020B0604020202020204" pitchFamily="34" charset="0"/>
            </a:endParaRPr>
          </a:p>
          <a:p>
            <a:pPr algn="just" rtl="1" eaLnBrk="1" hangingPunct="1">
              <a:defRPr/>
            </a:pPr>
            <a:r>
              <a:rPr lang="fa-IR" b="0">
                <a:latin typeface="Arial" panose="020B0604020202020204" pitchFamily="34" charset="0"/>
              </a:rPr>
              <a:t>در مورد کارهای عمرانی در مقابل اخذ سفته دستگاه (ذیحساب) می تواند پیش پرداخت را بحساب مشترک واریز و با دو امضا نماینده کارفرما و نماینده پیمانکار قابل پرداخت می باشد.</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endParaRPr lang="en-US" smtClean="0">
              <a:cs typeface="Tahoma" pitchFamily="34" charset="0"/>
            </a:endParaRPr>
          </a:p>
        </p:txBody>
      </p:sp>
      <p:sp>
        <p:nvSpPr>
          <p:cNvPr id="55300" name="Rectangle 4"/>
          <p:cNvSpPr>
            <a:spLocks noChangeArrowheads="1"/>
          </p:cNvSpPr>
          <p:nvPr/>
        </p:nvSpPr>
        <p:spPr bwMode="auto">
          <a:xfrm>
            <a:off x="533400" y="1284288"/>
            <a:ext cx="8153400" cy="45100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just" rtl="1" eaLnBrk="1" hangingPunct="1">
              <a:lnSpc>
                <a:spcPct val="110000"/>
              </a:lnSpc>
              <a:defRPr/>
            </a:pPr>
            <a:r>
              <a:rPr lang="fa-IR">
                <a:latin typeface="Arial" panose="020B0604020202020204" pitchFamily="34" charset="0"/>
              </a:rPr>
              <a:t>7ـ</a:t>
            </a:r>
            <a:r>
              <a:rPr lang="fa-IR" b="0">
                <a:latin typeface="Arial" panose="020B0604020202020204" pitchFamily="34" charset="0"/>
              </a:rPr>
              <a:t> چنانچه پس از انجام تعهد تحت شرایطی که در ماده 60 قانون محاسبات عمومی و آیین نامه پیش پرداخت و علی الحساب پرداختی قطعی نشود. ذیحساب می تواند با موافقت رئیس دستگاه وجوهی بعنوان علی الحساب پرداخت نمایند.</a:t>
            </a:r>
          </a:p>
          <a:p>
            <a:pPr algn="just" rtl="1" eaLnBrk="1" hangingPunct="1">
              <a:lnSpc>
                <a:spcPct val="110000"/>
              </a:lnSpc>
              <a:defRPr/>
            </a:pPr>
            <a:endParaRPr lang="en-US" b="0">
              <a:latin typeface="Arial" panose="020B0604020202020204" pitchFamily="34" charset="0"/>
            </a:endParaRPr>
          </a:p>
          <a:p>
            <a:pPr algn="just" rtl="1" eaLnBrk="1" hangingPunct="1">
              <a:lnSpc>
                <a:spcPct val="110000"/>
              </a:lnSpc>
              <a:defRPr/>
            </a:pPr>
            <a:r>
              <a:rPr lang="fa-IR">
                <a:latin typeface="Arial" panose="020B0604020202020204" pitchFamily="34" charset="0"/>
              </a:rPr>
              <a:t>احکام مربوط به علی الحساب:</a:t>
            </a:r>
            <a:endParaRPr lang="en-US">
              <a:latin typeface="Arial" panose="020B0604020202020204" pitchFamily="34" charset="0"/>
            </a:endParaRPr>
          </a:p>
          <a:p>
            <a:pPr algn="just" rtl="1" eaLnBrk="1" hangingPunct="1">
              <a:lnSpc>
                <a:spcPct val="110000"/>
              </a:lnSpc>
              <a:defRPr/>
            </a:pPr>
            <a:r>
              <a:rPr lang="fa-IR" b="0">
                <a:solidFill>
                  <a:srgbClr val="FF3300"/>
                </a:solidFill>
                <a:effectLst>
                  <a:outerShdw blurRad="38100" dist="38100" dir="2700000" algn="tl">
                    <a:srgbClr val="C0C0C0"/>
                  </a:outerShdw>
                </a:effectLst>
                <a:latin typeface="Arial" panose="020B0604020202020204" pitchFamily="34" charset="0"/>
              </a:rPr>
              <a:t>ماده 29 قانون محاسبات عمومی:</a:t>
            </a:r>
            <a:r>
              <a:rPr lang="fa-IR" b="0">
                <a:latin typeface="Arial" panose="020B0604020202020204" pitchFamily="34" charset="0"/>
              </a:rPr>
              <a:t> ”علی الحساب عبارتست از پرداختی که بمنظور ادای قسمتی از تعهد با رعایت مقررات صورت می گیرد.“</a:t>
            </a:r>
            <a:endParaRPr lang="en-US" b="0">
              <a:latin typeface="Arial" panose="020B0604020202020204" pitchFamily="34" charset="0"/>
            </a:endParaRPr>
          </a:p>
          <a:p>
            <a:pPr algn="just" rtl="1" eaLnBrk="1" hangingPunct="1">
              <a:lnSpc>
                <a:spcPct val="110000"/>
              </a:lnSpc>
              <a:defRPr/>
            </a:pPr>
            <a:r>
              <a:rPr lang="fa-IR" b="0">
                <a:solidFill>
                  <a:srgbClr val="FF3300"/>
                </a:solidFill>
                <a:effectLst>
                  <a:outerShdw blurRad="38100" dist="38100" dir="2700000" algn="tl">
                    <a:srgbClr val="C0C0C0"/>
                  </a:outerShdw>
                </a:effectLst>
                <a:latin typeface="Arial" panose="020B0604020202020204" pitchFamily="34" charset="0"/>
              </a:rPr>
              <a:t>ماده 60 قانون محاسبات عمومی :</a:t>
            </a:r>
            <a:r>
              <a:rPr lang="fa-IR" b="0">
                <a:latin typeface="Arial" panose="020B0604020202020204" pitchFamily="34" charset="0"/>
              </a:rPr>
              <a:t> ”در مواردی که بنا به عللی تسجیل و یا تهیه اسناد و مدارک لازم برای تادیه تمام دین مقدور نبوده و یا پرداخت تمام وجه مورد تعهد میسر نباشد می توان قسمتی از وجه تعهد انجام شده را تحت عنوان علی الحساب به تشخیص مقامات مجاز پرداخت نمود“.</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endParaRPr lang="en-US" smtClean="0">
              <a:cs typeface="Tahoma" pitchFamily="34" charset="0"/>
            </a:endParaRPr>
          </a:p>
        </p:txBody>
      </p:sp>
      <p:sp>
        <p:nvSpPr>
          <p:cNvPr id="57348" name="Rectangle 4"/>
          <p:cNvSpPr>
            <a:spLocks noChangeArrowheads="1"/>
          </p:cNvSpPr>
          <p:nvPr/>
        </p:nvSpPr>
        <p:spPr bwMode="auto">
          <a:xfrm>
            <a:off x="600075" y="1524000"/>
            <a:ext cx="8010525" cy="37068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just" rtl="1" eaLnBrk="1" hangingPunct="1">
              <a:lnSpc>
                <a:spcPct val="110000"/>
              </a:lnSpc>
              <a:defRPr/>
            </a:pPr>
            <a:r>
              <a:rPr lang="fa-IR">
                <a:solidFill>
                  <a:srgbClr val="FF3300"/>
                </a:solidFill>
                <a:latin typeface="Arial" panose="020B0604020202020204" pitchFamily="34" charset="0"/>
              </a:rPr>
              <a:t>ماده (5)</a:t>
            </a:r>
            <a:r>
              <a:rPr lang="fa-IR" b="0">
                <a:latin typeface="Arial" panose="020B0604020202020204" pitchFamily="34" charset="0"/>
              </a:rPr>
              <a:t> از آیین نامه پیش پرداخت و علی الحساب موضوع ماده (61) قانون محاسبات عمومی مصوب 1380 علی الحساب در موارد زیر به تشخیص بالاترین مقام دستگاه اجرایی و یا مقام مجاز از طرف او قابل پرداخت است:</a:t>
            </a:r>
            <a:endParaRPr lang="en-US" b="0">
              <a:latin typeface="Arial" panose="020B0604020202020204" pitchFamily="34" charset="0"/>
            </a:endParaRPr>
          </a:p>
          <a:p>
            <a:pPr algn="just" rtl="1" eaLnBrk="1" hangingPunct="1">
              <a:lnSpc>
                <a:spcPct val="110000"/>
              </a:lnSpc>
              <a:defRPr/>
            </a:pPr>
            <a:r>
              <a:rPr lang="fa-IR">
                <a:solidFill>
                  <a:srgbClr val="663300"/>
                </a:solidFill>
                <a:latin typeface="Arial" panose="020B0604020202020204" pitchFamily="34" charset="0"/>
              </a:rPr>
              <a:t>الف)</a:t>
            </a:r>
            <a:r>
              <a:rPr lang="fa-IR" b="0">
                <a:latin typeface="Arial" panose="020B0604020202020204" pitchFamily="34" charset="0"/>
              </a:rPr>
              <a:t> تسجیل و یا تهیه اسناد و مدارک مثبته برای تادیه تمام دین مقدور نمی باشد.</a:t>
            </a:r>
            <a:endParaRPr lang="en-US" b="0">
              <a:latin typeface="Arial" panose="020B0604020202020204" pitchFamily="34" charset="0"/>
            </a:endParaRPr>
          </a:p>
          <a:p>
            <a:pPr algn="just" rtl="1" eaLnBrk="1" hangingPunct="1">
              <a:lnSpc>
                <a:spcPct val="110000"/>
              </a:lnSpc>
              <a:defRPr/>
            </a:pPr>
            <a:r>
              <a:rPr lang="fa-IR">
                <a:solidFill>
                  <a:srgbClr val="663300"/>
                </a:solidFill>
                <a:latin typeface="Arial" panose="020B0604020202020204" pitchFamily="34" charset="0"/>
              </a:rPr>
              <a:t>ب )</a:t>
            </a:r>
            <a:r>
              <a:rPr lang="fa-IR" b="0">
                <a:latin typeface="Arial" panose="020B0604020202020204" pitchFamily="34" charset="0"/>
              </a:rPr>
              <a:t> وجه کافی از محل اعتبار مربوط برای تادیه تمام دین در اختیار ذیحساب نباشد.</a:t>
            </a:r>
            <a:endParaRPr lang="en-US" b="0">
              <a:latin typeface="Arial" panose="020B0604020202020204" pitchFamily="34" charset="0"/>
            </a:endParaRPr>
          </a:p>
          <a:p>
            <a:pPr algn="just" rtl="1" eaLnBrk="1" hangingPunct="1">
              <a:lnSpc>
                <a:spcPct val="110000"/>
              </a:lnSpc>
              <a:defRPr/>
            </a:pPr>
            <a:r>
              <a:rPr lang="fa-IR" b="0">
                <a:effectLst>
                  <a:outerShdw blurRad="38100" dist="38100" dir="2700000" algn="tl">
                    <a:srgbClr val="C0C0C0"/>
                  </a:outerShdw>
                </a:effectLst>
                <a:latin typeface="Arial" panose="020B0604020202020204" pitchFamily="34" charset="0"/>
              </a:rPr>
              <a:t>تبصره (1):</a:t>
            </a:r>
            <a:r>
              <a:rPr lang="fa-IR" b="0">
                <a:latin typeface="Arial" panose="020B0604020202020204" pitchFamily="34" charset="0"/>
              </a:rPr>
              <a:t> مبلغ ناخالص پرداختی بابت علی الحساب موضوع بند (الف) این ماده نباید از هفتاد درصد بهای کالای تحویلی یا خدمت انجام شده تجاوز نماید و به هر حال کسور قانونی مربوط باید متناسب با مبلغ پرداختی محاسبه و به حساب های ذیربط واریز گردد.</a:t>
            </a:r>
            <a:endParaRPr lang="en-US" b="0">
              <a:latin typeface="Arial" panose="020B0604020202020204" pitchFamily="34" charset="0"/>
            </a:endParaRPr>
          </a:p>
          <a:p>
            <a:pPr algn="just" rtl="1" eaLnBrk="1" hangingPunct="1">
              <a:lnSpc>
                <a:spcPct val="110000"/>
              </a:lnSpc>
              <a:defRPr/>
            </a:pPr>
            <a:r>
              <a:rPr lang="fa-IR" b="0">
                <a:effectLst>
                  <a:outerShdw blurRad="38100" dist="38100" dir="2700000" algn="tl">
                    <a:srgbClr val="C0C0C0"/>
                  </a:outerShdw>
                </a:effectLst>
                <a:latin typeface="Arial" panose="020B0604020202020204" pitchFamily="34" charset="0"/>
              </a:rPr>
              <a:t>تبصره (2):</a:t>
            </a:r>
            <a:r>
              <a:rPr lang="fa-IR" b="0">
                <a:latin typeface="Arial" panose="020B0604020202020204" pitchFamily="34" charset="0"/>
              </a:rPr>
              <a:t> مساعده حقوق تحت عنوان ”علی الحساب“ ثبت می شود</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457200" y="731838"/>
            <a:ext cx="8229600" cy="715962"/>
          </a:xfrm>
        </p:spPr>
        <p:txBody>
          <a:bodyPr rtlCol="0">
            <a:normAutofit/>
          </a:bodyPr>
          <a:lstStyle/>
          <a:p>
            <a:pPr fontAlgn="auto">
              <a:spcAft>
                <a:spcPts val="0"/>
              </a:spcAft>
              <a:defRPr/>
            </a:pPr>
            <a:r>
              <a:rPr lang="fa-IR" sz="3200" smtClean="0">
                <a:solidFill>
                  <a:srgbClr val="663300"/>
                </a:solidFill>
                <a:effectLst>
                  <a:outerShdw blurRad="38100" dist="38100" dir="2700000" algn="tl">
                    <a:srgbClr val="C0C0C0"/>
                  </a:outerShdw>
                </a:effectLst>
                <a:cs typeface="B Titr" panose="00000700000000000000" pitchFamily="2" charset="-78"/>
              </a:rPr>
              <a:t>توضیحات آسان در خصوص احکام علی الحساب:</a:t>
            </a:r>
            <a:endParaRPr lang="en-US" sz="3200" smtClean="0">
              <a:solidFill>
                <a:srgbClr val="663300"/>
              </a:solidFill>
              <a:effectLst>
                <a:outerShdw blurRad="38100" dist="38100" dir="2700000" algn="tl">
                  <a:srgbClr val="C0C0C0"/>
                </a:outerShdw>
              </a:effectLst>
              <a:cs typeface="B Titr" panose="00000700000000000000" pitchFamily="2" charset="-78"/>
            </a:endParaRPr>
          </a:p>
        </p:txBody>
      </p:sp>
      <p:sp>
        <p:nvSpPr>
          <p:cNvPr id="61443" name="Rectangle 4"/>
          <p:cNvSpPr>
            <a:spLocks noChangeArrowheads="1"/>
          </p:cNvSpPr>
          <p:nvPr/>
        </p:nvSpPr>
        <p:spPr bwMode="auto">
          <a:xfrm>
            <a:off x="415925" y="1608138"/>
            <a:ext cx="8270875" cy="5021262"/>
          </a:xfrm>
          <a:prstGeom prst="rect">
            <a:avLst/>
          </a:prstGeom>
          <a:noFill/>
          <a:ln w="9525">
            <a:noFill/>
            <a:miter lim="800000"/>
            <a:headEnd/>
            <a:tailEnd/>
          </a:ln>
          <a:effectLst/>
        </p:spPr>
        <p:txBody>
          <a:bodyPr anchor="ctr">
            <a:spAutoFit/>
          </a:bodyPr>
          <a:lstStyle/>
          <a:p>
            <a:pPr algn="just" rtl="1" eaLnBrk="1" hangingPunct="1">
              <a:lnSpc>
                <a:spcPct val="90000"/>
              </a:lnSpc>
            </a:pPr>
            <a:r>
              <a:rPr lang="fa-IR">
                <a:solidFill>
                  <a:srgbClr val="663300"/>
                </a:solidFill>
              </a:rPr>
              <a:t>الف ـ</a:t>
            </a:r>
            <a:r>
              <a:rPr lang="fa-IR" b="0"/>
              <a:t> تعهد انجام شده است . لکن تسجیل توسط مقام مسئول منوط به شرایطی می باشد و دستور پرداخت صادر نمی گردد. با دستور مقام مسئول و باستناد آیینامه پیش پرداخت و علی الحساب ذیحساب یا مدیر امور مالی مجاز است حداکثر تا 70% تعهد انجام شده را بصورت علی الحساب و پس از کسر کسورات قانونی (مالیات و بیمه ) کسر و مانده را به ذینفع پرداخت نماید.</a:t>
            </a:r>
            <a:endParaRPr lang="en-US" b="0"/>
          </a:p>
          <a:p>
            <a:pPr algn="just" rtl="1" eaLnBrk="1" hangingPunct="1">
              <a:lnSpc>
                <a:spcPct val="90000"/>
              </a:lnSpc>
            </a:pPr>
            <a:r>
              <a:rPr lang="fa-IR" b="0"/>
              <a:t>پس از صدور دستور پرداخت قطعی شده، امور مالی سند حسابداری قطعی صادر و مبلغ تعهد را پس از کسر علی الحساب اولیه و کسورات قانونی و درصدی از پیش پرداخت (مطابق قرارداد) به حساب ذینفع واریز می نماید.</a:t>
            </a:r>
            <a:endParaRPr lang="en-US" b="0"/>
          </a:p>
          <a:p>
            <a:pPr algn="just" rtl="1" eaLnBrk="1" hangingPunct="1">
              <a:lnSpc>
                <a:spcPct val="90000"/>
              </a:lnSpc>
            </a:pPr>
            <a:r>
              <a:rPr lang="fa-IR">
                <a:solidFill>
                  <a:srgbClr val="663300"/>
                </a:solidFill>
              </a:rPr>
              <a:t>ب ـ</a:t>
            </a:r>
            <a:r>
              <a:rPr lang="fa-IR" b="0"/>
              <a:t> تعهد و تسجیل انجام می شود. دستور پرداخت همراه با حواله به ذیحسابی ارسال می گردد تا نسبت بپرداخت قطعی اقدام نماید.</a:t>
            </a:r>
            <a:endParaRPr lang="en-US" b="0"/>
          </a:p>
          <a:p>
            <a:pPr algn="just" rtl="1" eaLnBrk="1" hangingPunct="1">
              <a:lnSpc>
                <a:spcPct val="90000"/>
              </a:lnSpc>
            </a:pPr>
            <a:r>
              <a:rPr lang="fa-IR" b="0"/>
              <a:t>ذیحساب نقدینگی کافی معادل تعهد انجام شده در حساب بانکی مربوط ندارد اولاً مجاز نمی باشد از موجودی سایر حسابهای بانکی پرداخت نماید و ثانیاً چون سیستم پرداخت نقدی می باشد بایستی چک بتاریخ روز صادر و اقدام نماید. لذا ذینفع بایستی تحمل نماید تا موجودی بانکی تامین شود. در صورت درخواست و نیاز ذینفع، ذیحساب مجاز است مبلغی بعنوان علی الحساب پس از کسر کسورات پرداخت نماید. در این قسمت درصد مشخصی ندارد و پس از تامین منابع مالی و صدور سند قطعی همانند حکم الف این بند عمل شود.</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endParaRPr lang="en-US" smtClean="0">
              <a:cs typeface="Tahoma" pitchFamily="34" charset="0"/>
            </a:endParaRPr>
          </a:p>
        </p:txBody>
      </p:sp>
      <p:sp>
        <p:nvSpPr>
          <p:cNvPr id="62467" name="Rectangle 4"/>
          <p:cNvSpPr>
            <a:spLocks noChangeArrowheads="1"/>
          </p:cNvSpPr>
          <p:nvPr/>
        </p:nvSpPr>
        <p:spPr bwMode="auto">
          <a:xfrm>
            <a:off x="561975" y="1397000"/>
            <a:ext cx="8048625" cy="2903538"/>
          </a:xfrm>
          <a:prstGeom prst="rect">
            <a:avLst/>
          </a:prstGeom>
          <a:noFill/>
          <a:ln w="9525">
            <a:noFill/>
            <a:miter lim="800000"/>
            <a:headEnd/>
            <a:tailEnd/>
          </a:ln>
          <a:effectLst/>
        </p:spPr>
        <p:txBody>
          <a:bodyPr anchor="ctr">
            <a:spAutoFit/>
          </a:bodyPr>
          <a:lstStyle/>
          <a:p>
            <a:pPr algn="justLow" rtl="1" eaLnBrk="1" hangingPunct="1">
              <a:lnSpc>
                <a:spcPct val="110000"/>
              </a:lnSpc>
            </a:pPr>
            <a:r>
              <a:rPr lang="fa-IR" b="0"/>
              <a:t>ج ـ تعهد انجام شده است، تسجیل می شود. پرداخت و حواله نیز توسط رئیس دستگاه به ذیحسابی ارسال می گردد. ذیحساب نقدینگی کافی هم دارد و قادر می باشد سند حسابداری قطعی صادر و پرداخت را قطعی نماید. لکن هنگام رسیدگی به مدارک مثبته مشخص می شود مدارک مهمی باید توسط ذینفع ارایه گردد در غیر اینصورت پرداخت واخواهی خواهد شد. لذا بدلیل فقدان مدارک اثبات کننده بدهی پرداخت قطعی میسر نمی شود. در این قسمت نیز با رعایت مقررات امور مالی سند علی الحساب تا 70% تعهد انجام شده صادر و پس از کسر کسورات قانونی پرداخت می نماید و پس از رفع موانع پرداخت قطعی می شود.</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endParaRPr lang="en-US" smtClean="0">
              <a:cs typeface="Tahoma" pitchFamily="34" charset="0"/>
            </a:endParaRPr>
          </a:p>
        </p:txBody>
      </p:sp>
      <p:sp>
        <p:nvSpPr>
          <p:cNvPr id="60420" name="Rectangle 4"/>
          <p:cNvSpPr>
            <a:spLocks noChangeArrowheads="1"/>
          </p:cNvSpPr>
          <p:nvPr/>
        </p:nvSpPr>
        <p:spPr bwMode="auto">
          <a:xfrm>
            <a:off x="762000" y="1335088"/>
            <a:ext cx="7848600" cy="37068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just" rtl="1" eaLnBrk="1" hangingPunct="1">
              <a:lnSpc>
                <a:spcPct val="110000"/>
              </a:lnSpc>
              <a:defRPr/>
            </a:pPr>
            <a:r>
              <a:rPr lang="fa-IR">
                <a:latin typeface="Arial" panose="020B0604020202020204" pitchFamily="34" charset="0"/>
              </a:rPr>
              <a:t>8 ـ</a:t>
            </a:r>
            <a:r>
              <a:rPr lang="fa-IR" b="0">
                <a:latin typeface="Arial" panose="020B0604020202020204" pitchFamily="34" charset="0"/>
              </a:rPr>
              <a:t> اختیار و مسئولیت درخواست وجه باستناد ماده (22) قانون محاسبات عمومی شخصاً بعهده ذیحساب یا مدیرمالی می باشد و قابل تفویض به سایر کارکنان ذیحسابی یا معاون ذیحساب نمی باشد.</a:t>
            </a:r>
            <a:endParaRPr lang="en-US" b="0">
              <a:latin typeface="Arial" panose="020B0604020202020204" pitchFamily="34" charset="0"/>
            </a:endParaRPr>
          </a:p>
          <a:p>
            <a:pPr algn="just" rtl="1" eaLnBrk="1" hangingPunct="1">
              <a:lnSpc>
                <a:spcPct val="110000"/>
              </a:lnSpc>
              <a:defRPr/>
            </a:pPr>
            <a:r>
              <a:rPr lang="fa-IR" b="0">
                <a:latin typeface="Arial" panose="020B0604020202020204" pitchFamily="34" charset="0"/>
              </a:rPr>
              <a:t>توضیح مهم: در کلیه قوانین و مقررات مالی و غیر مالی چنانچه بعد از عبارت : ”</a:t>
            </a:r>
            <a:r>
              <a:rPr lang="fa-IR" b="0">
                <a:effectLst>
                  <a:outerShdw blurRad="38100" dist="38100" dir="2700000" algn="tl">
                    <a:srgbClr val="C0C0C0"/>
                  </a:outerShdw>
                </a:effectLst>
                <a:latin typeface="Arial" panose="020B0604020202020204" pitchFamily="34" charset="0"/>
              </a:rPr>
              <a:t>وزیر یا رئیس موسسه یا مدیرعامل</a:t>
            </a:r>
            <a:r>
              <a:rPr lang="fa-IR" b="0">
                <a:latin typeface="Arial" panose="020B0604020202020204" pitchFamily="34" charset="0"/>
              </a:rPr>
              <a:t>“ و یا عبارت ”</a:t>
            </a:r>
            <a:r>
              <a:rPr lang="fa-IR" b="0">
                <a:effectLst>
                  <a:outerShdw blurRad="38100" dist="38100" dir="2700000" algn="tl">
                    <a:srgbClr val="C0C0C0"/>
                  </a:outerShdw>
                </a:effectLst>
                <a:latin typeface="Arial" panose="020B0604020202020204" pitchFamily="34" charset="0"/>
              </a:rPr>
              <a:t>بالاترین مقام دستگاه اجرایی</a:t>
            </a:r>
            <a:r>
              <a:rPr lang="fa-IR" b="0">
                <a:latin typeface="Arial" panose="020B0604020202020204" pitchFamily="34" charset="0"/>
              </a:rPr>
              <a:t>“ عبارتهای : ”</a:t>
            </a:r>
            <a:r>
              <a:rPr lang="fa-IR" b="0">
                <a:effectLst>
                  <a:outerShdw blurRad="38100" dist="38100" dir="2700000" algn="tl">
                    <a:srgbClr val="C0C0C0"/>
                  </a:outerShdw>
                </a:effectLst>
                <a:latin typeface="Arial" panose="020B0604020202020204" pitchFamily="34" charset="0"/>
              </a:rPr>
              <a:t>یا نمایندگان آنها</a:t>
            </a:r>
            <a:r>
              <a:rPr lang="fa-IR" b="0">
                <a:latin typeface="Arial" panose="020B0604020202020204" pitchFamily="34" charset="0"/>
              </a:rPr>
              <a:t>“ و یا ”</a:t>
            </a:r>
            <a:r>
              <a:rPr lang="fa-IR" b="0">
                <a:effectLst>
                  <a:outerShdw blurRad="38100" dist="38100" dir="2700000" algn="tl">
                    <a:srgbClr val="C0C0C0"/>
                  </a:outerShdw>
                </a:effectLst>
                <a:latin typeface="Arial" panose="020B0604020202020204" pitchFamily="34" charset="0"/>
              </a:rPr>
              <a:t>مقامات مجاز از طرف آنها</a:t>
            </a:r>
            <a:r>
              <a:rPr lang="fa-IR" b="0">
                <a:latin typeface="Arial" panose="020B0604020202020204" pitchFamily="34" charset="0"/>
              </a:rPr>
              <a:t>“ ذکر گردد این حکم قابل تفویض به سایر مقامات می باشد در غیر اینصورت مسئولیت مستقیم با رئیس دستگاه اجرایی است و قابل تفویض اختیار نمی باشد.</a:t>
            </a:r>
            <a:endParaRPr lang="en-US" b="0">
              <a:latin typeface="Arial" panose="020B0604020202020204" pitchFamily="34" charset="0"/>
            </a:endParaRPr>
          </a:p>
          <a:p>
            <a:pPr algn="just" rtl="1" eaLnBrk="1" hangingPunct="1">
              <a:lnSpc>
                <a:spcPct val="110000"/>
              </a:lnSpc>
              <a:defRPr/>
            </a:pPr>
            <a:r>
              <a:rPr lang="fa-IR">
                <a:solidFill>
                  <a:srgbClr val="663300"/>
                </a:solidFill>
                <a:effectLst>
                  <a:outerShdw blurRad="38100" dist="38100" dir="2700000" algn="tl">
                    <a:srgbClr val="C0C0C0"/>
                  </a:outerShdw>
                </a:effectLst>
                <a:latin typeface="Arial" panose="020B0604020202020204" pitchFamily="34" charset="0"/>
              </a:rPr>
              <a:t>مصداق :</a:t>
            </a:r>
            <a:r>
              <a:rPr lang="fa-IR" b="0">
                <a:solidFill>
                  <a:srgbClr val="663300"/>
                </a:solidFill>
                <a:effectLst>
                  <a:outerShdw blurRad="38100" dist="38100" dir="2700000" algn="tl">
                    <a:srgbClr val="C0C0C0"/>
                  </a:outerShdw>
                </a:effectLst>
                <a:latin typeface="Arial" panose="020B0604020202020204" pitchFamily="34" charset="0"/>
              </a:rPr>
              <a:t> کمیسیون ترک تشریفات مناقصه در قانون مناقصات</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endParaRPr lang="en-US" smtClean="0">
              <a:cs typeface="Tahoma" pitchFamily="34" charset="0"/>
            </a:endParaRPr>
          </a:p>
        </p:txBody>
      </p:sp>
      <p:sp>
        <p:nvSpPr>
          <p:cNvPr id="64515" name="Rectangle 4"/>
          <p:cNvSpPr>
            <a:spLocks noChangeArrowheads="1"/>
          </p:cNvSpPr>
          <p:nvPr/>
        </p:nvSpPr>
        <p:spPr bwMode="auto">
          <a:xfrm>
            <a:off x="685800" y="1550988"/>
            <a:ext cx="7899400" cy="3706812"/>
          </a:xfrm>
          <a:prstGeom prst="rect">
            <a:avLst/>
          </a:prstGeom>
          <a:noFill/>
          <a:ln w="9525">
            <a:noFill/>
            <a:miter lim="800000"/>
            <a:headEnd/>
            <a:tailEnd/>
          </a:ln>
          <a:effectLst/>
        </p:spPr>
        <p:txBody>
          <a:bodyPr anchor="ctr">
            <a:spAutoFit/>
          </a:bodyPr>
          <a:lstStyle/>
          <a:p>
            <a:pPr algn="just" rtl="1" eaLnBrk="1" hangingPunct="1">
              <a:lnSpc>
                <a:spcPct val="110000"/>
              </a:lnSpc>
            </a:pPr>
            <a:r>
              <a:rPr lang="fa-IR"/>
              <a:t>9 ـ</a:t>
            </a:r>
            <a:r>
              <a:rPr lang="fa-IR" b="0"/>
              <a:t> طبق ماده 67 قانون محاسبات عمومی کشور: دستگاههای اجرایی صرفاً مجازند از محل اعتبارات هزینه ای نسبت به پرداخت کمک یا اعانه اشخاص و یا به بخش غیر دولتی اقدام نمایند اعم از اینکه در بودجه کل کشور ردیف اعتباری داشته باشند و یا از محل اعتبارات مصوب پیش بینی شده در دستگاه مربوط.</a:t>
            </a:r>
            <a:endParaRPr lang="en-US" b="0"/>
          </a:p>
          <a:p>
            <a:pPr algn="just" rtl="1" eaLnBrk="1" hangingPunct="1">
              <a:lnSpc>
                <a:spcPct val="110000"/>
              </a:lnSpc>
            </a:pPr>
            <a:r>
              <a:rPr lang="fa-IR" b="0"/>
              <a:t>ـ البته کمک باید مجوز قانونی داشته و اعتبار ویژه به تصویب مجلس رسیده باشد.</a:t>
            </a:r>
            <a:endParaRPr lang="en-US" b="0"/>
          </a:p>
          <a:p>
            <a:pPr algn="just" rtl="1" eaLnBrk="1" hangingPunct="1">
              <a:lnSpc>
                <a:spcPct val="110000"/>
              </a:lnSpc>
            </a:pPr>
            <a:r>
              <a:rPr lang="fa-IR" b="0"/>
              <a:t>توضیح مهم: در بودجه های سنواتی اخیر میزان و مبلغ و مشخصات اشخاص حقیقی و یا حقوقی کمک بگیر درجه اول مشخص می شود. چنانچه دستگاه اجرایی اعتبار کمک داشته باشد صرفاً در قالب ماده (5) قانون تنظیم بخشی از مقررات مالی دولت مجاز است کمک یا اعانه پرداخت نماید.</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09600" y="609600"/>
            <a:ext cx="8229600" cy="1143000"/>
          </a:xfrm>
        </p:spPr>
        <p:txBody>
          <a:bodyPr rtlCol="0">
            <a:normAutofit/>
          </a:bodyPr>
          <a:lstStyle/>
          <a:p>
            <a:pPr fontAlgn="auto">
              <a:spcAft>
                <a:spcPts val="0"/>
              </a:spcAft>
              <a:defRPr/>
            </a:pPr>
            <a:r>
              <a:rPr lang="fa-IR" sz="3200" smtClean="0">
                <a:solidFill>
                  <a:srgbClr val="663300"/>
                </a:solidFill>
                <a:effectLst>
                  <a:outerShdw blurRad="38100" dist="38100" dir="2700000" algn="tl">
                    <a:srgbClr val="C0C0C0"/>
                  </a:outerShdw>
                </a:effectLst>
                <a:cs typeface="B Titr" panose="00000700000000000000" pitchFamily="2" charset="-78"/>
              </a:rPr>
              <a:t>مراجع قانونگذاری و تصویب قانون در ایران عبارتند از:</a:t>
            </a:r>
            <a:endParaRPr lang="en-US" sz="3200" smtClean="0">
              <a:solidFill>
                <a:srgbClr val="663300"/>
              </a:solidFill>
              <a:effectLst>
                <a:outerShdw blurRad="38100" dist="38100" dir="2700000" algn="tl">
                  <a:srgbClr val="C0C0C0"/>
                </a:outerShdw>
              </a:effectLst>
              <a:cs typeface="B Titr" panose="00000700000000000000" pitchFamily="2" charset="-78"/>
            </a:endParaRPr>
          </a:p>
        </p:txBody>
      </p:sp>
      <p:sp>
        <p:nvSpPr>
          <p:cNvPr id="10243" name="Rectangle 4"/>
          <p:cNvSpPr>
            <a:spLocks noChangeArrowheads="1"/>
          </p:cNvSpPr>
          <p:nvPr/>
        </p:nvSpPr>
        <p:spPr bwMode="auto">
          <a:xfrm>
            <a:off x="228600" y="1984375"/>
            <a:ext cx="8458200" cy="4035425"/>
          </a:xfrm>
          <a:prstGeom prst="rect">
            <a:avLst/>
          </a:prstGeom>
          <a:noFill/>
          <a:ln w="9525">
            <a:noFill/>
            <a:miter lim="800000"/>
            <a:headEnd/>
            <a:tailEnd/>
          </a:ln>
          <a:effectLst/>
        </p:spPr>
        <p:txBody>
          <a:bodyPr anchor="ctr">
            <a:spAutoFit/>
          </a:bodyPr>
          <a:lstStyle/>
          <a:p>
            <a:pPr algn="r" rtl="1" eaLnBrk="1" hangingPunct="1">
              <a:lnSpc>
                <a:spcPct val="120000"/>
              </a:lnSpc>
              <a:buClr>
                <a:srgbClr val="FF9933"/>
              </a:buClr>
              <a:buFont typeface="Wingdings" pitchFamily="2" charset="2"/>
              <a:buChar char="Ø"/>
              <a:tabLst>
                <a:tab pos="457200" algn="l"/>
              </a:tabLst>
            </a:pPr>
            <a:r>
              <a:rPr lang="fa-IR" b="0"/>
              <a:t> مراجع قانونگذاری و تصویب قانون در ایران عبارتند از:</a:t>
            </a:r>
            <a:endParaRPr lang="en-US" b="0"/>
          </a:p>
          <a:p>
            <a:pPr algn="r" rtl="1" eaLnBrk="1" hangingPunct="1">
              <a:lnSpc>
                <a:spcPct val="120000"/>
              </a:lnSpc>
              <a:buClr>
                <a:srgbClr val="FF9933"/>
              </a:buClr>
              <a:buFont typeface="Wingdings" pitchFamily="2" charset="2"/>
              <a:buChar char="Ø"/>
              <a:tabLst>
                <a:tab pos="457200" algn="l"/>
              </a:tabLst>
            </a:pPr>
            <a:r>
              <a:rPr lang="fa-IR" b="0"/>
              <a:t> مقام معظم رهبری باستناد اصل 110 قانون اساسی</a:t>
            </a:r>
            <a:endParaRPr lang="en-US" b="0"/>
          </a:p>
          <a:p>
            <a:pPr algn="r" rtl="1" eaLnBrk="1" hangingPunct="1">
              <a:lnSpc>
                <a:spcPct val="120000"/>
              </a:lnSpc>
              <a:buClr>
                <a:srgbClr val="FF9933"/>
              </a:buClr>
              <a:buFont typeface="Wingdings" pitchFamily="2" charset="2"/>
              <a:buChar char="Ø"/>
              <a:tabLst>
                <a:tab pos="457200" algn="l"/>
              </a:tabLst>
            </a:pPr>
            <a:r>
              <a:rPr lang="fa-IR" b="0"/>
              <a:t> مجمع تشخیص مصلحت نظام باستناد اصل 112 قانون اساسی</a:t>
            </a:r>
            <a:endParaRPr lang="en-US" b="0"/>
          </a:p>
          <a:p>
            <a:pPr algn="r" rtl="1" eaLnBrk="1" hangingPunct="1">
              <a:lnSpc>
                <a:spcPct val="120000"/>
              </a:lnSpc>
              <a:buClr>
                <a:srgbClr val="FF9933"/>
              </a:buClr>
              <a:buFont typeface="Wingdings" pitchFamily="2" charset="2"/>
              <a:buChar char="Ø"/>
              <a:tabLst>
                <a:tab pos="457200" algn="l"/>
              </a:tabLst>
            </a:pPr>
            <a:r>
              <a:rPr lang="fa-IR" b="0"/>
              <a:t> مصوبات مجلس شورای اسلامی پس از تایید شورای نگهبان فصل قانونگذاری در قانون اساسی</a:t>
            </a:r>
            <a:endParaRPr lang="en-US" b="0"/>
          </a:p>
          <a:p>
            <a:pPr algn="r" rtl="1" eaLnBrk="1" hangingPunct="1">
              <a:lnSpc>
                <a:spcPct val="120000"/>
              </a:lnSpc>
              <a:buClr>
                <a:srgbClr val="FF9933"/>
              </a:buClr>
              <a:buFont typeface="Wingdings" pitchFamily="2" charset="2"/>
              <a:buChar char="Ø"/>
              <a:tabLst>
                <a:tab pos="457200" algn="l"/>
              </a:tabLst>
            </a:pPr>
            <a:r>
              <a:rPr lang="fa-IR" b="0"/>
              <a:t> مصوبات شورایعالی انقلاب فرهنگی باستناد دستورمورخ سال 1361 حضرت امام (ره)</a:t>
            </a:r>
            <a:endParaRPr lang="en-US" b="0"/>
          </a:p>
          <a:p>
            <a:pPr algn="r" rtl="1" eaLnBrk="1" hangingPunct="1">
              <a:lnSpc>
                <a:spcPct val="120000"/>
              </a:lnSpc>
              <a:buClr>
                <a:srgbClr val="FF9933"/>
              </a:buClr>
              <a:buFont typeface="Wingdings" pitchFamily="2" charset="2"/>
              <a:buChar char="Ø"/>
              <a:tabLst>
                <a:tab pos="457200" algn="l"/>
              </a:tabLst>
            </a:pPr>
            <a:r>
              <a:rPr lang="fa-IR" b="0"/>
              <a:t> مصوبات شورایعالی اداری پس از تایید رئیس جمهور باستناد قانون مدیریت خدمات کشوری</a:t>
            </a:r>
            <a:endParaRPr lang="en-US" b="0"/>
          </a:p>
          <a:p>
            <a:pPr algn="r" rtl="1" eaLnBrk="1" hangingPunct="1">
              <a:lnSpc>
                <a:spcPct val="120000"/>
              </a:lnSpc>
              <a:buClr>
                <a:srgbClr val="FF9933"/>
              </a:buClr>
              <a:buFont typeface="Wingdings" pitchFamily="2" charset="2"/>
              <a:buChar char="Ø"/>
              <a:tabLst>
                <a:tab pos="457200" algn="l"/>
              </a:tabLst>
            </a:pPr>
            <a:r>
              <a:rPr lang="fa-IR" b="0"/>
              <a:t> مصوبات هیأت امنا دانشگاهها و مراکز آموزش عالی پس از تایید وزیر مربوط باستناد </a:t>
            </a:r>
            <a:r>
              <a:rPr lang="fa-IR" sz="2300" b="0">
                <a:solidFill>
                  <a:srgbClr val="663300"/>
                </a:solidFill>
              </a:rPr>
              <a:t>بند ب 	ماده 20</a:t>
            </a:r>
            <a:r>
              <a:rPr lang="fa-IR" sz="2300" b="0"/>
              <a:t> </a:t>
            </a:r>
            <a:r>
              <a:rPr lang="fa-IR" b="0"/>
              <a:t> قانون برنامه پنجم توسعه اقتصادی و اجتماعی و فرهنگی</a:t>
            </a:r>
          </a:p>
          <a:p>
            <a:pPr algn="r" rtl="1" eaLnBrk="1" hangingPunct="1">
              <a:lnSpc>
                <a:spcPct val="120000"/>
              </a:lnSpc>
              <a:buClr>
                <a:srgbClr val="FF9933"/>
              </a:buClr>
              <a:buFont typeface="Wingdings" pitchFamily="2" charset="2"/>
              <a:buChar char="Ø"/>
              <a:tabLst>
                <a:tab pos="457200" algn="l"/>
              </a:tabLst>
            </a:pPr>
            <a:r>
              <a:rPr lang="fa-IR" b="0"/>
              <a:t> شورایعالی امنیت ملی کشور باستناد اصل 176 قانون اساسی پس از تایید رهبر</a:t>
            </a:r>
            <a:r>
              <a:rPr lang="en-US" b="0"/>
              <a:t> </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endParaRPr lang="en-US" smtClean="0">
              <a:cs typeface="Tahoma" pitchFamily="34" charset="0"/>
            </a:endParaRPr>
          </a:p>
        </p:txBody>
      </p:sp>
      <p:sp>
        <p:nvSpPr>
          <p:cNvPr id="65539" name="Rectangle 4"/>
          <p:cNvSpPr>
            <a:spLocks noChangeArrowheads="1"/>
          </p:cNvSpPr>
          <p:nvPr/>
        </p:nvSpPr>
        <p:spPr bwMode="auto">
          <a:xfrm>
            <a:off x="609600" y="1712913"/>
            <a:ext cx="8077200" cy="3743325"/>
          </a:xfrm>
          <a:prstGeom prst="rect">
            <a:avLst/>
          </a:prstGeom>
          <a:noFill/>
          <a:ln w="9525">
            <a:noFill/>
            <a:miter lim="800000"/>
            <a:headEnd/>
            <a:tailEnd/>
          </a:ln>
          <a:effectLst/>
        </p:spPr>
        <p:txBody>
          <a:bodyPr anchor="ctr">
            <a:spAutoFit/>
          </a:bodyPr>
          <a:lstStyle/>
          <a:p>
            <a:pPr algn="just" rtl="1" eaLnBrk="1" hangingPunct="1"/>
            <a:r>
              <a:rPr lang="fa-IR"/>
              <a:t>10ـ</a:t>
            </a:r>
            <a:r>
              <a:rPr lang="fa-IR" b="0"/>
              <a:t> باستناد ماده 65 قانون محاسبات عمومی کشور: دستگاههای اجرایی مجاز به پرداخت وجوه نقد به اشخاص ذینفع و اخذ رسید دستی نمی باشند و بایستی هر پرداختی از طریق چک مستقیم به ذینفع و یا حواله به حساب بانکی وی یا قائم مقام او انجام شود.</a:t>
            </a:r>
            <a:endParaRPr lang="en-US" b="0"/>
          </a:p>
          <a:p>
            <a:pPr algn="just" rtl="1" eaLnBrk="1" hangingPunct="1"/>
            <a:r>
              <a:rPr lang="fa-IR" b="0"/>
              <a:t>باستناد بخشنامه سال 1386 وزارت امور اقتصادی و دارایی مطالبات بیش از پنجاه میلیون ریال اشخاص ذینفع پس از صدور سند حسابداری بایستی به شماره حساب بانکی آنها در بانک معرفی شده واریز گردد.</a:t>
            </a:r>
          </a:p>
          <a:p>
            <a:pPr algn="just" rtl="1" eaLnBrk="1" hangingPunct="1"/>
            <a:endParaRPr lang="fa-IR" b="0"/>
          </a:p>
          <a:p>
            <a:pPr algn="just" rtl="1" eaLnBrk="1" hangingPunct="1"/>
            <a:r>
              <a:rPr lang="fa-IR"/>
              <a:t>11ـ </a:t>
            </a:r>
            <a:r>
              <a:rPr lang="fa-IR" b="0"/>
              <a:t>باستناد ماده 50 قانون محاسبات عمومی کشور: وجود اعتبار به خودی خود برای اشخاص دولتی و غیر دولتی و حقیقی و حقوقی ایجاد حق نمی کند و استفاده از اعتبارات باید با رعایت قوانین و مقررات مطابق اصل 53 قانون اساسی و ماده 93 قانون محاسبات انجام شود.</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457200" y="655638"/>
            <a:ext cx="8229600" cy="792162"/>
          </a:xfrm>
        </p:spPr>
        <p:txBody>
          <a:bodyPr rtlCol="0">
            <a:normAutofit/>
          </a:bodyPr>
          <a:lstStyle/>
          <a:p>
            <a:pPr fontAlgn="auto">
              <a:spcAft>
                <a:spcPts val="0"/>
              </a:spcAft>
              <a:defRPr/>
            </a:pPr>
            <a:r>
              <a:rPr lang="fa-IR" sz="3200" b="1" smtClean="0">
                <a:solidFill>
                  <a:srgbClr val="663300"/>
                </a:solidFill>
                <a:effectLst>
                  <a:outerShdw blurRad="38100" dist="38100" dir="2700000" algn="tl">
                    <a:srgbClr val="C0C0C0"/>
                  </a:outerShdw>
                </a:effectLst>
                <a:cs typeface="B Titr" panose="00000700000000000000" pitchFamily="2" charset="-78"/>
              </a:rPr>
              <a:t>د ـ نظارت بر بودجه کل کشور</a:t>
            </a:r>
            <a:endParaRPr lang="en-US" sz="3200" b="1" smtClean="0">
              <a:solidFill>
                <a:srgbClr val="663300"/>
              </a:solidFill>
              <a:effectLst>
                <a:outerShdw blurRad="38100" dist="38100" dir="2700000" algn="tl">
                  <a:srgbClr val="C0C0C0"/>
                </a:outerShdw>
              </a:effectLst>
              <a:cs typeface="B Titr" panose="00000700000000000000" pitchFamily="2" charset="-78"/>
            </a:endParaRPr>
          </a:p>
        </p:txBody>
      </p:sp>
      <p:sp>
        <p:nvSpPr>
          <p:cNvPr id="63492" name="Rectangle 4"/>
          <p:cNvSpPr>
            <a:spLocks noChangeArrowheads="1"/>
          </p:cNvSpPr>
          <p:nvPr/>
        </p:nvSpPr>
        <p:spPr bwMode="auto">
          <a:xfrm>
            <a:off x="533400" y="1828800"/>
            <a:ext cx="8077200" cy="3378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just" rtl="1" eaLnBrk="1" hangingPunct="1">
              <a:defRPr/>
            </a:pPr>
            <a:r>
              <a:rPr lang="fa-IR" b="0">
                <a:latin typeface="Arial" panose="020B0604020202020204" pitchFamily="34" charset="0"/>
              </a:rPr>
              <a:t>نظارت بودجه کل کشور در دو مرحله در کشور ما انجام می شود:</a:t>
            </a:r>
            <a:endParaRPr lang="en-US" b="0">
              <a:latin typeface="Arial" panose="020B0604020202020204" pitchFamily="34" charset="0"/>
            </a:endParaRPr>
          </a:p>
          <a:p>
            <a:pPr algn="just" rtl="1" eaLnBrk="1" hangingPunct="1">
              <a:defRPr/>
            </a:pPr>
            <a:r>
              <a:rPr lang="fa-IR" b="0">
                <a:latin typeface="Arial" panose="020B0604020202020204" pitchFamily="34" charset="0"/>
              </a:rPr>
              <a:t>1ـ نظارت قبل و ضمن فعالیتهای مالی (خرج)</a:t>
            </a:r>
            <a:endParaRPr lang="en-US" b="0">
              <a:latin typeface="Arial" panose="020B0604020202020204" pitchFamily="34" charset="0"/>
            </a:endParaRPr>
          </a:p>
          <a:p>
            <a:pPr algn="just" rtl="1" eaLnBrk="1" hangingPunct="1">
              <a:defRPr/>
            </a:pPr>
            <a:r>
              <a:rPr lang="fa-IR" b="0">
                <a:latin typeface="Arial" panose="020B0604020202020204" pitchFamily="34" charset="0"/>
              </a:rPr>
              <a:t>باستناد فصل سوم قانون محاسبات عمومی (مواد 90 تا 94) و مواد 34 تا 37 قانون برنامه و بودجه نظارت مالی بعهده وزارت امور اقتصادی و دارایی و سازمان برنامه و بودجه سابق بوده و می باشد.</a:t>
            </a:r>
            <a:endParaRPr lang="en-US" b="0">
              <a:latin typeface="Arial" panose="020B0604020202020204" pitchFamily="34" charset="0"/>
            </a:endParaRPr>
          </a:p>
          <a:p>
            <a:pPr algn="just" rtl="1" eaLnBrk="1" hangingPunct="1">
              <a:defRPr/>
            </a:pPr>
            <a:r>
              <a:rPr lang="fa-IR" b="0">
                <a:latin typeface="Arial" panose="020B0604020202020204" pitchFamily="34" charset="0"/>
              </a:rPr>
              <a:t>”باستناد ماده 90 قانون محاسبات عمومی کشور اعمال نظارت مالی بر مخارج وزارتخانه ها و موسسات دولتی و شرکتهای دولتی از نظر انطباق پرداختها با مقررات این قانون و سایر قوانین و مقررات راجع به هر نوع خرج، بعهده وزارت امور اقتصادی و دارایی است.“</a:t>
            </a:r>
            <a:endParaRPr lang="en-US" b="0">
              <a:latin typeface="Arial" panose="020B0604020202020204" pitchFamily="34" charset="0"/>
            </a:endParaRPr>
          </a:p>
          <a:p>
            <a:pPr algn="just" rtl="1" eaLnBrk="1" hangingPunct="1">
              <a:defRPr/>
            </a:pPr>
            <a:r>
              <a:rPr lang="fa-IR" b="0">
                <a:latin typeface="Arial" panose="020B0604020202020204" pitchFamily="34" charset="0"/>
              </a:rPr>
              <a:t>وزارت مذکور این وظیفه را از طریق ”</a:t>
            </a:r>
            <a:r>
              <a:rPr lang="fa-IR" b="0">
                <a:solidFill>
                  <a:srgbClr val="FF3300"/>
                </a:solidFill>
                <a:effectLst>
                  <a:outerShdw blurRad="38100" dist="38100" dir="2700000" algn="tl">
                    <a:srgbClr val="C0C0C0"/>
                  </a:outerShdw>
                </a:effectLst>
                <a:latin typeface="Arial" panose="020B0604020202020204" pitchFamily="34" charset="0"/>
              </a:rPr>
              <a:t>ذیحساب</a:t>
            </a:r>
            <a:r>
              <a:rPr lang="fa-IR" b="0">
                <a:latin typeface="Arial" panose="020B0604020202020204" pitchFamily="34" charset="0"/>
              </a:rPr>
              <a:t>“ انجام می دهد.</a:t>
            </a:r>
            <a:endParaRPr lang="en-US" b="0">
              <a:latin typeface="Arial" panose="020B0604020202020204" pitchFamily="34" charset="0"/>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endParaRPr lang="en-US" smtClean="0">
              <a:cs typeface="Tahoma" pitchFamily="34" charset="0"/>
            </a:endParaRPr>
          </a:p>
        </p:txBody>
      </p:sp>
      <p:sp>
        <p:nvSpPr>
          <p:cNvPr id="67587" name="Rectangle 4"/>
          <p:cNvSpPr>
            <a:spLocks noChangeArrowheads="1"/>
          </p:cNvSpPr>
          <p:nvPr/>
        </p:nvSpPr>
        <p:spPr bwMode="auto">
          <a:xfrm>
            <a:off x="609600" y="1646238"/>
            <a:ext cx="7924800" cy="3743325"/>
          </a:xfrm>
          <a:prstGeom prst="rect">
            <a:avLst/>
          </a:prstGeom>
          <a:noFill/>
          <a:ln w="9525">
            <a:noFill/>
            <a:miter lim="800000"/>
            <a:headEnd/>
            <a:tailEnd/>
          </a:ln>
          <a:effectLst/>
        </p:spPr>
        <p:txBody>
          <a:bodyPr anchor="ctr">
            <a:spAutoFit/>
          </a:bodyPr>
          <a:lstStyle/>
          <a:p>
            <a:pPr algn="just" rtl="1" eaLnBrk="1" hangingPunct="1"/>
            <a:r>
              <a:rPr lang="fa-IR"/>
              <a:t>ذیحساب در ماده 31 قانون محاسبات عمومی تعریف شده است:</a:t>
            </a:r>
            <a:r>
              <a:rPr lang="fa-IR" b="0"/>
              <a:t> ذیحساب باید کارمند رسمی دولت باشد. با حکم وزیر امور اقتصادی و دارایی در دستگاه های اجرایی که از بودجه کل کشور استفاده می نمایند منصوب می گردد. ووظیفه های متعددی دارد که در قانون محاسبات در مواد مختلف از جمله ماده 31، ماده 26، ماده53، ماده95، ماده 105، ماده 91 و ... تعریف و حکم شده است.</a:t>
            </a:r>
          </a:p>
          <a:p>
            <a:pPr algn="just" rtl="1" eaLnBrk="1" hangingPunct="1"/>
            <a:endParaRPr lang="fa-IR" b="0"/>
          </a:p>
          <a:p>
            <a:pPr algn="just" rtl="1" eaLnBrk="1" hangingPunct="1"/>
            <a:r>
              <a:rPr lang="fa-IR" b="0"/>
              <a:t>ـ باستناد تبصره ماده 90 قانون محاسبات عمومی و مواد 34 تا 37 قانون برنامه و بودجه نظارت عملیاتی و اجرایی درخصوص اعتبارات هزینه ای و تملک داراییهای سرمایه ای در قبل و ضمن اجرا بعهده سازمان برنامه و بودجه می باشد.</a:t>
            </a:r>
            <a:endParaRPr lang="en-US" b="0"/>
          </a:p>
          <a:p>
            <a:pPr algn="just" rtl="1" eaLnBrk="1" hangingPunct="1"/>
            <a:r>
              <a:rPr lang="fa-IR" b="0"/>
              <a:t>(معاونت راهبردی رئیس جمهور)</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457200" y="731838"/>
            <a:ext cx="8229600" cy="868362"/>
          </a:xfrm>
          <a:extLst>
            <a:ext uri="{91240B29-F687-4F45-9708-019B960494DF}">
              <a14:hiddenLine xmlns:a14="http://schemas.microsoft.com/office/drawing/2010/main" xmlns="" w="9525" cap="flat" cmpd="sng" algn="ctr">
                <a:solidFill>
                  <a:schemeClr val="tx1"/>
                </a:solidFill>
                <a:prstDash val="solid"/>
                <a:miter lim="800000"/>
                <a:headEnd/>
                <a:tailEnd/>
              </a14:hiddenLine>
            </a:ext>
          </a:extLst>
        </p:spPr>
        <p:txBody>
          <a:bodyPr rtlCol="0">
            <a:normAutofit/>
          </a:bodyPr>
          <a:lstStyle/>
          <a:p>
            <a:pPr fontAlgn="auto">
              <a:spcAft>
                <a:spcPts val="0"/>
              </a:spcAft>
              <a:defRPr/>
            </a:pPr>
            <a:r>
              <a:rPr lang="fa-IR" sz="3200" b="1" smtClean="0">
                <a:solidFill>
                  <a:srgbClr val="663300"/>
                </a:solidFill>
                <a:effectLst>
                  <a:outerShdw blurRad="38100" dist="38100" dir="2700000" algn="tl">
                    <a:srgbClr val="C0C0C0"/>
                  </a:outerShdw>
                </a:effectLst>
                <a:cs typeface="B Titr" panose="00000700000000000000" pitchFamily="2" charset="-78"/>
              </a:rPr>
              <a:t>فرآیند نظارت قبل از خرج</a:t>
            </a:r>
            <a:endParaRPr lang="en-US" sz="3200" b="1" smtClean="0">
              <a:solidFill>
                <a:srgbClr val="663300"/>
              </a:solidFill>
              <a:effectLst>
                <a:outerShdw blurRad="38100" dist="38100" dir="2700000" algn="tl">
                  <a:srgbClr val="C0C0C0"/>
                </a:outerShdw>
              </a:effectLst>
              <a:cs typeface="B Titr" panose="00000700000000000000" pitchFamily="2" charset="-78"/>
            </a:endParaRPr>
          </a:p>
        </p:txBody>
      </p:sp>
      <p:sp>
        <p:nvSpPr>
          <p:cNvPr id="65540" name="Rectangle 4"/>
          <p:cNvSpPr>
            <a:spLocks noChangeArrowheads="1"/>
          </p:cNvSpPr>
          <p:nvPr/>
        </p:nvSpPr>
        <p:spPr bwMode="auto">
          <a:xfrm>
            <a:off x="533400" y="1714500"/>
            <a:ext cx="8077200" cy="4838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just" rtl="1" eaLnBrk="1" hangingPunct="1">
              <a:defRPr/>
            </a:pPr>
            <a:r>
              <a:rPr lang="fa-IR">
                <a:solidFill>
                  <a:srgbClr val="663300"/>
                </a:solidFill>
                <a:effectLst>
                  <a:outerShdw blurRad="38100" dist="38100" dir="2700000" algn="tl">
                    <a:srgbClr val="C0C0C0"/>
                  </a:outerShdw>
                </a:effectLst>
                <a:latin typeface="Arial" panose="020B0604020202020204" pitchFamily="34" charset="0"/>
              </a:rPr>
              <a:t>1ـ</a:t>
            </a:r>
            <a:r>
              <a:rPr lang="fa-IR" b="0">
                <a:latin typeface="Arial" panose="020B0604020202020204" pitchFamily="34" charset="0"/>
              </a:rPr>
              <a:t> کارکنان ذیحسابی و امور مالی دستگاه اجرایی اسناد هزینه و اسناد حسابداری را پس از دریافت و پرداخت منابع و عملیات حسابداری و مالی مطابق موارد پیش گفته و قوانین و مقررات و ضوابط و دستورالعمل ها در دفاتر مـالی و قانونی و سیستم هـای یارانه ای ثبت می نمایند.</a:t>
            </a:r>
            <a:endParaRPr lang="en-US" b="0">
              <a:latin typeface="Arial" panose="020B0604020202020204" pitchFamily="34" charset="0"/>
            </a:endParaRPr>
          </a:p>
          <a:p>
            <a:pPr algn="just" rtl="1" eaLnBrk="1" hangingPunct="1">
              <a:defRPr/>
            </a:pPr>
            <a:r>
              <a:rPr lang="fa-IR" b="0">
                <a:latin typeface="Arial" panose="020B0604020202020204" pitchFamily="34" charset="0"/>
              </a:rPr>
              <a:t>ـ نحوه ثبت دفاتر و اسناد حسابداری در وزارتخانه ها و موسسات دولتی و موسسات و نهادهای عمومی غیردولتی طبق ماده 128 قانون محاسبات عمومی و مطابق دستورالعملهای مشترک وزارت امور اقتصادی و دارایی و دیوان محاسبات کشور تعیین شده است:</a:t>
            </a:r>
            <a:endParaRPr lang="en-US" b="0">
              <a:latin typeface="Arial" panose="020B0604020202020204" pitchFamily="34" charset="0"/>
            </a:endParaRPr>
          </a:p>
          <a:p>
            <a:pPr algn="just" rtl="1" eaLnBrk="1" hangingPunct="1">
              <a:defRPr/>
            </a:pPr>
            <a:r>
              <a:rPr lang="fa-IR" b="0">
                <a:solidFill>
                  <a:srgbClr val="663300"/>
                </a:solidFill>
                <a:effectLst>
                  <a:outerShdw blurRad="38100" dist="38100" dir="2700000" algn="tl">
                    <a:srgbClr val="C0C0C0"/>
                  </a:outerShdw>
                </a:effectLst>
                <a:latin typeface="Arial" panose="020B0604020202020204" pitchFamily="34" charset="0"/>
              </a:rPr>
              <a:t>”متن ماده 128 ق.م عمومی“ :</a:t>
            </a:r>
            <a:r>
              <a:rPr lang="fa-IR" b="0">
                <a:latin typeface="Arial" panose="020B0604020202020204" pitchFamily="34" charset="0"/>
              </a:rPr>
              <a:t> نمونه اسنادی که برای پرداخت هزینه ها مورد قبـول واقـع میشود و همچنین مدارک و دفاتر و روش نگهداری حساب با موافقت وزارت دارایی و تایید دیوان محاسبات کشور تعیین می شود و دستورالعملهای اجرایی این قانون از طرف وزارت مزبور ابلاغ خواهد شد.“</a:t>
            </a:r>
          </a:p>
          <a:p>
            <a:pPr algn="just" rtl="1" eaLnBrk="1" hangingPunct="1">
              <a:defRPr/>
            </a:pPr>
            <a:r>
              <a:rPr lang="fa-IR" b="0">
                <a:latin typeface="Arial" panose="020B0604020202020204" pitchFamily="34" charset="0"/>
              </a:rPr>
              <a:t>2-1 ـ نحوه ثبت دفاتر و اسناد مالی و حسابداری و تهیه صورتهای مالی در شرکتهای دولتی که مطابق وضعیت حسابداری بازرگانی انجام می شود. مطابق استانداردهای حسابداری و حسابرسی که توسط سازمان حسابرسی تهیه و ابلاغ شده یا می شود صورت می گیرد.</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endParaRPr lang="en-US" smtClean="0">
              <a:cs typeface="Tahoma" pitchFamily="34" charset="0"/>
            </a:endParaRPr>
          </a:p>
        </p:txBody>
      </p:sp>
      <p:sp>
        <p:nvSpPr>
          <p:cNvPr id="66564" name="Rectangle 4"/>
          <p:cNvSpPr>
            <a:spLocks noChangeArrowheads="1"/>
          </p:cNvSpPr>
          <p:nvPr/>
        </p:nvSpPr>
        <p:spPr bwMode="auto">
          <a:xfrm>
            <a:off x="457200" y="1600200"/>
            <a:ext cx="8001000" cy="37433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just" rtl="1" eaLnBrk="1" hangingPunct="1">
              <a:defRPr/>
            </a:pPr>
            <a:r>
              <a:rPr lang="fa-IR">
                <a:solidFill>
                  <a:srgbClr val="663300"/>
                </a:solidFill>
                <a:effectLst>
                  <a:outerShdw blurRad="38100" dist="38100" dir="2700000" algn="tl">
                    <a:srgbClr val="C0C0C0"/>
                  </a:outerShdw>
                </a:effectLst>
                <a:latin typeface="Arial" panose="020B0604020202020204" pitchFamily="34" charset="0"/>
              </a:rPr>
              <a:t>2ـ </a:t>
            </a:r>
            <a:r>
              <a:rPr lang="fa-IR" b="0">
                <a:latin typeface="Arial" panose="020B0604020202020204" pitchFamily="34" charset="0"/>
              </a:rPr>
              <a:t>دستگاههای اجرایی مکلفند صورتحساب دریافت و پرداخت و صورتهای مالی وجوه دریافتی و پرداختی را مطابق دستورالعملهای مربوط تهیه و توسط ذیحساب و مدیرامور مالی به مراجع ذیصلاح ارایه نمایند. مسئولیت صحت اطلاعات بعهده مسئولین دستگاه می باشد:</a:t>
            </a:r>
            <a:endParaRPr lang="en-US" b="0">
              <a:latin typeface="Arial" panose="020B0604020202020204" pitchFamily="34" charset="0"/>
            </a:endParaRPr>
          </a:p>
          <a:p>
            <a:pPr algn="just" rtl="1" eaLnBrk="1" hangingPunct="1">
              <a:defRPr/>
            </a:pPr>
            <a:r>
              <a:rPr lang="fa-IR" b="0">
                <a:latin typeface="Arial" panose="020B0604020202020204" pitchFamily="34" charset="0"/>
              </a:rPr>
              <a:t>ـ وزارتخانه ها و موسسات دولتی و دستگاه های اجرایی استانی (که از بودجه استانی استفاده می نمایند) مطابق ماده 95 قانون محاسبات عمومی کشور. صورتهای مالی بایستی توسط رئیس دستگاه و ذیحساب گواهی شود.</a:t>
            </a:r>
            <a:endParaRPr lang="en-US" b="0">
              <a:latin typeface="Arial" panose="020B0604020202020204" pitchFamily="34" charset="0"/>
            </a:endParaRPr>
          </a:p>
          <a:p>
            <a:pPr algn="just" rtl="1" eaLnBrk="1" hangingPunct="1">
              <a:defRPr/>
            </a:pPr>
            <a:r>
              <a:rPr lang="fa-IR" b="0">
                <a:latin typeface="Arial" panose="020B0604020202020204" pitchFamily="34" charset="0"/>
              </a:rPr>
              <a:t>ـ موسسات و نهادهای عمومی غیردولتی در مورد وجوهی که از بودجه کـل کشـور دریـافت می نمایند مطابق ماده (100) قانون محاسبات عمومی</a:t>
            </a:r>
            <a:endParaRPr lang="en-US" b="0">
              <a:latin typeface="Arial" panose="020B0604020202020204" pitchFamily="34" charset="0"/>
            </a:endParaRPr>
          </a:p>
          <a:p>
            <a:pPr algn="just" rtl="1" eaLnBrk="1" hangingPunct="1">
              <a:defRPr/>
            </a:pPr>
            <a:r>
              <a:rPr lang="fa-IR" b="0">
                <a:latin typeface="Arial" panose="020B0604020202020204" pitchFamily="34" charset="0"/>
              </a:rPr>
              <a:t>ـ شرکتهای دولتی، بانکها و موسسات انتفاعی وابسته به دولت مطابق ماده 132 قانون محاسبات عمومی</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endParaRPr lang="en-US" smtClean="0">
              <a:cs typeface="Tahoma" pitchFamily="34" charset="0"/>
            </a:endParaRPr>
          </a:p>
        </p:txBody>
      </p:sp>
      <p:sp>
        <p:nvSpPr>
          <p:cNvPr id="67588" name="Rectangle 4"/>
          <p:cNvSpPr>
            <a:spLocks noChangeArrowheads="1"/>
          </p:cNvSpPr>
          <p:nvPr/>
        </p:nvSpPr>
        <p:spPr bwMode="auto">
          <a:xfrm>
            <a:off x="685800" y="1341438"/>
            <a:ext cx="7939088" cy="3378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just" rtl="1" eaLnBrk="1" hangingPunct="1">
              <a:defRPr/>
            </a:pPr>
            <a:r>
              <a:rPr lang="fa-IR">
                <a:solidFill>
                  <a:srgbClr val="663300"/>
                </a:solidFill>
                <a:effectLst>
                  <a:outerShdw blurRad="38100" dist="38100" dir="2700000" algn="tl">
                    <a:srgbClr val="C0C0C0"/>
                  </a:outerShdw>
                </a:effectLst>
                <a:latin typeface="Arial" panose="020B0604020202020204" pitchFamily="34" charset="0"/>
              </a:rPr>
              <a:t>3ـ</a:t>
            </a:r>
            <a:r>
              <a:rPr lang="fa-IR" b="0">
                <a:latin typeface="Arial" panose="020B0604020202020204" pitchFamily="34" charset="0"/>
              </a:rPr>
              <a:t> ذیحسابان و مدیران امور مالی دستگاههای اجرایی بایستی کلیه پرداختها را مطابق قوانین و مقررات انجام دهند. در خصوص پرداختهایی که بنظر آنها غیر قانونی می باشد از راه کار ماده 91 قانون محاسبات عمومی و حکم مشابه در قوانین خاص استفاده نمایند.</a:t>
            </a:r>
            <a:endParaRPr lang="en-US" b="0">
              <a:latin typeface="Arial" panose="020B0604020202020204" pitchFamily="34" charset="0"/>
            </a:endParaRPr>
          </a:p>
          <a:p>
            <a:pPr algn="just" rtl="1" eaLnBrk="1" hangingPunct="1">
              <a:defRPr/>
            </a:pPr>
            <a:r>
              <a:rPr lang="fa-IR" b="0">
                <a:latin typeface="Arial" panose="020B0604020202020204" pitchFamily="34" charset="0"/>
              </a:rPr>
              <a:t>ماده 91 می گوید: درصورتی که ذیحساب انجام خرجی را برخلاف قوانین و مقررات تشخیص دهد، مراتب را با ذکر مستندات قانونی به مقام دستور دهنده خرج اعلام و چنانچه مقام مذکور برقانونی بودن دستور دستور خود اصرار نماید ذیحساب ملکف است پرداخت را انجام و به وزارت اقتصاد و دارایی و دیوان محاسبات کشور اعلام نماید. وزارت دارایی در صورت تایید مراتب را جهت رسیدگی و صدور حکم مقتضی به دیوان محاسبات کشور و هیات مستشاری اعلام نماید.</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endParaRPr lang="en-US" smtClean="0">
              <a:cs typeface="Tahoma" pitchFamily="34" charset="0"/>
            </a:endParaRPr>
          </a:p>
        </p:txBody>
      </p:sp>
      <p:sp>
        <p:nvSpPr>
          <p:cNvPr id="68612" name="Rectangle 4"/>
          <p:cNvSpPr>
            <a:spLocks noChangeArrowheads="1"/>
          </p:cNvSpPr>
          <p:nvPr/>
        </p:nvSpPr>
        <p:spPr bwMode="auto">
          <a:xfrm>
            <a:off x="685800" y="1447800"/>
            <a:ext cx="7924800" cy="4838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just" rtl="1" eaLnBrk="1" hangingPunct="1">
              <a:defRPr/>
            </a:pPr>
            <a:r>
              <a:rPr lang="fa-IR">
                <a:solidFill>
                  <a:srgbClr val="663300"/>
                </a:solidFill>
                <a:effectLst>
                  <a:outerShdw blurRad="38100" dist="38100" dir="2700000" algn="tl">
                    <a:srgbClr val="C0C0C0"/>
                  </a:outerShdw>
                </a:effectLst>
                <a:latin typeface="Arial" panose="020B0604020202020204" pitchFamily="34" charset="0"/>
              </a:rPr>
              <a:t>4ـ</a:t>
            </a:r>
            <a:r>
              <a:rPr lang="fa-IR" b="0">
                <a:latin typeface="Arial" panose="020B0604020202020204" pitchFamily="34" charset="0"/>
              </a:rPr>
              <a:t> ماده 93 قانون محاسبات عمومی کشور مقرر می دارد: در صورتیکه براساس گواهی خلاف واقع ذیحساب نسبت به تامین اعتبار و یا اقدام یا دستور وزیر یا رئیس موسسه دولتی یا مقامات مجاز از طرف آنها زائد بر اعتبار مصوب و یا برخلاف قانون وجهی پرداخت یا تعهدی علیه دولت امضا شود هریک از این تخلفات در حکم تصرف غیر قانونی در وجوه و اموال دولتی محسوب خواهد شد.</a:t>
            </a:r>
            <a:endParaRPr lang="en-US" b="0">
              <a:latin typeface="Arial" panose="020B0604020202020204" pitchFamily="34" charset="0"/>
            </a:endParaRPr>
          </a:p>
          <a:p>
            <a:pPr algn="just" rtl="1" eaLnBrk="1" hangingPunct="1">
              <a:defRPr/>
            </a:pPr>
            <a:r>
              <a:rPr lang="fa-IR">
                <a:solidFill>
                  <a:srgbClr val="663300"/>
                </a:solidFill>
                <a:effectLst>
                  <a:outerShdw blurRad="38100" dist="38100" dir="2700000" algn="tl">
                    <a:srgbClr val="C0C0C0"/>
                  </a:outerShdw>
                </a:effectLst>
                <a:latin typeface="Arial" panose="020B0604020202020204" pitchFamily="34" charset="0"/>
              </a:rPr>
              <a:t>5ـ</a:t>
            </a:r>
            <a:r>
              <a:rPr lang="fa-IR" b="0">
                <a:latin typeface="Arial" panose="020B0604020202020204" pitchFamily="34" charset="0"/>
              </a:rPr>
              <a:t> نسخه اول کلیه صورتهای مالی و صورتحسابهای دستگاههای اجرایی همراه با اسناد و مدارک مثبته به دیوان محاسبات کشور نسخه دوم بدون مدارک به وزارت امور اقتصادی و دارایی ارسال می گردد.</a:t>
            </a:r>
            <a:endParaRPr lang="en-US" b="0">
              <a:latin typeface="Arial" panose="020B0604020202020204" pitchFamily="34" charset="0"/>
            </a:endParaRPr>
          </a:p>
          <a:p>
            <a:pPr algn="just" rtl="1" eaLnBrk="1" hangingPunct="1">
              <a:defRPr/>
            </a:pPr>
            <a:r>
              <a:rPr lang="fa-IR">
                <a:solidFill>
                  <a:srgbClr val="663300"/>
                </a:solidFill>
                <a:effectLst>
                  <a:outerShdw blurRad="38100" dist="38100" dir="2700000" algn="tl">
                    <a:srgbClr val="C0C0C0"/>
                  </a:outerShdw>
                </a:effectLst>
                <a:latin typeface="Arial" panose="020B0604020202020204" pitchFamily="34" charset="0"/>
              </a:rPr>
              <a:t>6ـ</a:t>
            </a:r>
            <a:r>
              <a:rPr lang="fa-IR" b="0">
                <a:latin typeface="Arial" panose="020B0604020202020204" pitchFamily="34" charset="0"/>
              </a:rPr>
              <a:t> در اجرای ماده 103 قانون محاسبات عمومی کشور: وزارت امور اقتصادی و دارایی پس از جمع آوری صورتحسابهای دستگاهها نسبت به تهیه صورتحساب عملکرد سالانه بودجه کل کشور براساس عملکرد قسمتهای مختلف قانون بودجه کل کشور اقدام و حداکثر تا پایان آذرماه سال بعد صورتحساب عملکرد سال قبل را همزمان یک نسخه برای هیات وزیران و یک نسخه به دیوان محاسبات کشور تحویل می دهد.</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457200" y="762000"/>
            <a:ext cx="8229600" cy="685800"/>
          </a:xfrm>
          <a:extLst>
            <a:ext uri="{91240B29-F687-4F45-9708-019B960494DF}">
              <a14:hiddenLine xmlns:a14="http://schemas.microsoft.com/office/drawing/2010/main" xmlns="" w="9525" cap="flat" cmpd="sng" algn="ctr">
                <a:solidFill>
                  <a:schemeClr val="tx1"/>
                </a:solidFill>
                <a:prstDash val="solid"/>
                <a:miter lim="800000"/>
                <a:headEnd/>
                <a:tailEnd/>
              </a14:hiddenLine>
            </a:ext>
          </a:extLst>
        </p:spPr>
        <p:txBody>
          <a:bodyPr rtlCol="0">
            <a:normAutofit/>
          </a:bodyPr>
          <a:lstStyle/>
          <a:p>
            <a:pPr fontAlgn="auto">
              <a:spcAft>
                <a:spcPts val="0"/>
              </a:spcAft>
              <a:defRPr/>
            </a:pPr>
            <a:r>
              <a:rPr lang="fa-IR" sz="3200" b="1" smtClean="0">
                <a:solidFill>
                  <a:srgbClr val="663300"/>
                </a:solidFill>
                <a:effectLst>
                  <a:outerShdw blurRad="38100" dist="38100" dir="2700000" algn="tl">
                    <a:srgbClr val="C0C0C0"/>
                  </a:outerShdw>
                </a:effectLst>
                <a:cs typeface="B Titr" panose="00000700000000000000" pitchFamily="2" charset="-78"/>
              </a:rPr>
              <a:t>ب ـ نظارت بعد از دریافت و پرداخت (خرج)</a:t>
            </a:r>
            <a:endParaRPr lang="en-US" sz="3200" b="1" smtClean="0">
              <a:solidFill>
                <a:srgbClr val="663300"/>
              </a:solidFill>
              <a:effectLst>
                <a:outerShdw blurRad="38100" dist="38100" dir="2700000" algn="tl">
                  <a:srgbClr val="C0C0C0"/>
                </a:outerShdw>
              </a:effectLst>
              <a:cs typeface="B Titr" panose="00000700000000000000" pitchFamily="2" charset="-78"/>
            </a:endParaRPr>
          </a:p>
        </p:txBody>
      </p:sp>
      <p:sp>
        <p:nvSpPr>
          <p:cNvPr id="72707" name="Rectangle 4"/>
          <p:cNvSpPr>
            <a:spLocks noChangeArrowheads="1"/>
          </p:cNvSpPr>
          <p:nvPr/>
        </p:nvSpPr>
        <p:spPr bwMode="auto">
          <a:xfrm>
            <a:off x="304800" y="1471613"/>
            <a:ext cx="8334375" cy="5173662"/>
          </a:xfrm>
          <a:prstGeom prst="rect">
            <a:avLst/>
          </a:prstGeom>
          <a:noFill/>
          <a:ln w="9525">
            <a:noFill/>
            <a:miter lim="800000"/>
            <a:headEnd/>
            <a:tailEnd/>
          </a:ln>
          <a:effectLst/>
        </p:spPr>
        <p:txBody>
          <a:bodyPr anchor="ctr">
            <a:spAutoFit/>
          </a:bodyPr>
          <a:lstStyle/>
          <a:p>
            <a:pPr algn="just" rtl="1" eaLnBrk="1" hangingPunct="1"/>
            <a:r>
              <a:rPr lang="fa-IR" b="0"/>
              <a:t>در این بخش دستگاههای نظارتی متعددی بنوعی نظارت و کنترل و حسابرسی نسبت به منابع و مصارف بودجه انجام می دهند که دستگاههای نظارتی اصلی و مهم عبارتند از :</a:t>
            </a:r>
            <a:endParaRPr lang="en-US" b="0"/>
          </a:p>
          <a:p>
            <a:pPr algn="just" rtl="1" eaLnBrk="1" hangingPunct="1"/>
            <a:r>
              <a:rPr lang="fa-IR" b="0"/>
              <a:t>1ـ دیوان محاسبات کشور</a:t>
            </a:r>
            <a:endParaRPr lang="en-US" b="0"/>
          </a:p>
          <a:p>
            <a:pPr algn="just" rtl="1" eaLnBrk="1" hangingPunct="1"/>
            <a:r>
              <a:rPr lang="fa-IR" b="0"/>
              <a:t>2ـ سازمان بازرسی کل کشور</a:t>
            </a:r>
            <a:endParaRPr lang="en-US" b="0"/>
          </a:p>
          <a:p>
            <a:pPr algn="just" rtl="1" eaLnBrk="1" hangingPunct="1"/>
            <a:r>
              <a:rPr lang="fa-IR" b="0"/>
              <a:t>3ـ سازمان حسابرسی</a:t>
            </a:r>
            <a:endParaRPr lang="en-US" b="0"/>
          </a:p>
          <a:p>
            <a:pPr algn="just" rtl="1" eaLnBrk="1" hangingPunct="1"/>
            <a:r>
              <a:rPr lang="fa-IR" b="0"/>
              <a:t>در این مقاله به اهداف و وظایف دیوان محاسبات کشوری می پردازیم:</a:t>
            </a:r>
            <a:endParaRPr lang="en-US" b="0"/>
          </a:p>
          <a:p>
            <a:pPr algn="just" rtl="1" eaLnBrk="1" hangingPunct="1"/>
            <a:r>
              <a:rPr lang="fa-IR"/>
              <a:t>آشنایی با تاریخچه دیوان محاسبات کشور:</a:t>
            </a:r>
            <a:endParaRPr lang="en-US"/>
          </a:p>
          <a:p>
            <a:pPr algn="just" rtl="1" eaLnBrk="1" hangingPunct="1"/>
            <a:r>
              <a:rPr lang="fa-IR" b="0"/>
              <a:t>دیوان محاسبات در سال 1290 شمسی تشکیل گردید. ابتدا زیر نظر وزارت مالیه قرار داشت و وظایف دیوان نظارت بر نحوه منابع و مصارف بودجه بود. در سالهای 1311 و 1352 قانون دیوان محاسبات اصلاح گردید. پس از انقلاب، دیوان محاسبات در اجرای اصل 54 قانون اساسی زیر نظر مستقیم مجلس شورای اسلامی اداره می شود.</a:t>
            </a:r>
            <a:endParaRPr lang="en-US" b="0"/>
          </a:p>
          <a:p>
            <a:pPr algn="just" rtl="1" eaLnBrk="1" hangingPunct="1"/>
            <a:r>
              <a:rPr lang="fa-IR" b="0"/>
              <a:t>در اجرای اصل 55 قانون اساسی، قانون اهداف و وظایف دیوان محاسبات کشور در سالهای 1361 و 1370 به تصویب مجلس شورای اسلامی رسیده است.</a:t>
            </a:r>
            <a:endParaRPr lang="en-US" b="0"/>
          </a:p>
          <a:p>
            <a:pPr algn="just" rtl="1" eaLnBrk="1" hangingPunct="1"/>
            <a:r>
              <a:rPr lang="fa-IR" sz="2200" b="0"/>
              <a:t>بنابراین دیوان محاسبات کشور همانند قانون محاسبات عمومی و قانون بودجه سنواتی عمر 100 ساله دارد.</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457200" y="731838"/>
            <a:ext cx="8229600" cy="792162"/>
          </a:xfrm>
          <a:extLst>
            <a:ext uri="{91240B29-F687-4F45-9708-019B960494DF}">
              <a14:hiddenLine xmlns:a14="http://schemas.microsoft.com/office/drawing/2010/main" xmlns="" w="9525" cap="flat" cmpd="sng" algn="ctr">
                <a:solidFill>
                  <a:schemeClr val="tx1"/>
                </a:solidFill>
                <a:prstDash val="solid"/>
                <a:miter lim="800000"/>
                <a:headEnd/>
                <a:tailEnd/>
              </a14:hiddenLine>
            </a:ext>
          </a:extLst>
        </p:spPr>
        <p:txBody>
          <a:bodyPr rtlCol="0">
            <a:normAutofit/>
          </a:bodyPr>
          <a:lstStyle/>
          <a:p>
            <a:pPr fontAlgn="auto">
              <a:spcAft>
                <a:spcPts val="0"/>
              </a:spcAft>
              <a:defRPr/>
            </a:pPr>
            <a:r>
              <a:rPr lang="fa-IR" sz="3200" b="1" smtClean="0">
                <a:solidFill>
                  <a:srgbClr val="663300"/>
                </a:solidFill>
                <a:effectLst>
                  <a:outerShdw blurRad="38100" dist="38100" dir="2700000" algn="tl">
                    <a:srgbClr val="C0C0C0"/>
                  </a:outerShdw>
                </a:effectLst>
                <a:cs typeface="B Titr" panose="00000700000000000000" pitchFamily="2" charset="-78"/>
              </a:rPr>
              <a:t>ماده 23 قانون دیوان محاسبات کشور:</a:t>
            </a:r>
            <a:endParaRPr lang="en-US" sz="3200" b="1" smtClean="0">
              <a:solidFill>
                <a:srgbClr val="663300"/>
              </a:solidFill>
              <a:effectLst>
                <a:outerShdw blurRad="38100" dist="38100" dir="2700000" algn="tl">
                  <a:srgbClr val="C0C0C0"/>
                </a:outerShdw>
              </a:effectLst>
              <a:cs typeface="B Titr" panose="00000700000000000000" pitchFamily="2" charset="-78"/>
            </a:endParaRPr>
          </a:p>
        </p:txBody>
      </p:sp>
      <p:sp>
        <p:nvSpPr>
          <p:cNvPr id="73732" name="Rectangle 4"/>
          <p:cNvSpPr>
            <a:spLocks noChangeArrowheads="1"/>
          </p:cNvSpPr>
          <p:nvPr/>
        </p:nvSpPr>
        <p:spPr bwMode="auto">
          <a:xfrm>
            <a:off x="533400" y="1501775"/>
            <a:ext cx="8001000" cy="52038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just" rtl="1" eaLnBrk="1" hangingPunct="1">
              <a:defRPr/>
            </a:pPr>
            <a:r>
              <a:rPr lang="fa-IR" b="0">
                <a:latin typeface="Arial" panose="020B0604020202020204" pitchFamily="34" charset="0"/>
              </a:rPr>
              <a:t>هیات های مستشاری علاوه بر موارد مذکور در قانون به موارد زیر نیز رسیدگی و انشاء رای می نمایند. (اصلاحی مصوب 20/5/1370)</a:t>
            </a:r>
            <a:endParaRPr lang="en-US" b="0">
              <a:latin typeface="Arial" panose="020B0604020202020204" pitchFamily="34" charset="0"/>
            </a:endParaRPr>
          </a:p>
          <a:p>
            <a:pPr algn="just" rtl="1" eaLnBrk="1" hangingPunct="1">
              <a:defRPr/>
            </a:pPr>
            <a:r>
              <a:rPr lang="fa-IR" b="0">
                <a:solidFill>
                  <a:srgbClr val="663300"/>
                </a:solidFill>
                <a:effectLst>
                  <a:outerShdw blurRad="38100" dist="38100" dir="2700000" algn="tl">
                    <a:srgbClr val="C0C0C0"/>
                  </a:outerShdw>
                </a:effectLst>
                <a:latin typeface="Arial" panose="020B0604020202020204" pitchFamily="34" charset="0"/>
              </a:rPr>
              <a:t>الف ـ</a:t>
            </a:r>
            <a:r>
              <a:rPr lang="fa-IR" b="0">
                <a:latin typeface="Arial" panose="020B0604020202020204" pitchFamily="34" charset="0"/>
              </a:rPr>
              <a:t> عدم ارایه صورتهای مالی، حساب درآمد و هزینه، دفاتر قانونی و صورتحساب کسری و یا اسناد و مدارک در موعد مقرر به دیوان محاسبات کشور.</a:t>
            </a:r>
            <a:endParaRPr lang="en-US" b="0">
              <a:latin typeface="Arial" panose="020B0604020202020204" pitchFamily="34" charset="0"/>
            </a:endParaRPr>
          </a:p>
          <a:p>
            <a:pPr algn="just" rtl="1" eaLnBrk="1" hangingPunct="1">
              <a:defRPr/>
            </a:pPr>
            <a:r>
              <a:rPr lang="fa-IR" b="0">
                <a:solidFill>
                  <a:srgbClr val="663300"/>
                </a:solidFill>
                <a:effectLst>
                  <a:outerShdw blurRad="38100" dist="38100" dir="2700000" algn="tl">
                    <a:srgbClr val="C0C0C0"/>
                  </a:outerShdw>
                </a:effectLst>
                <a:latin typeface="Arial" panose="020B0604020202020204" pitchFamily="34" charset="0"/>
              </a:rPr>
              <a:t>ب ـ</a:t>
            </a:r>
            <a:r>
              <a:rPr lang="fa-IR" b="0">
                <a:latin typeface="Arial" panose="020B0604020202020204" pitchFamily="34" charset="0"/>
              </a:rPr>
              <a:t> تعهد زائد بر اعتبار و یا عدم رعایت قوانین و مقررات مالی</a:t>
            </a:r>
            <a:endParaRPr lang="en-US" b="0">
              <a:latin typeface="Arial" panose="020B0604020202020204" pitchFamily="34" charset="0"/>
            </a:endParaRPr>
          </a:p>
          <a:p>
            <a:pPr algn="just" rtl="1" eaLnBrk="1" hangingPunct="1">
              <a:defRPr/>
            </a:pPr>
            <a:r>
              <a:rPr lang="fa-IR" b="0">
                <a:solidFill>
                  <a:srgbClr val="663300"/>
                </a:solidFill>
                <a:effectLst>
                  <a:outerShdw blurRad="38100" dist="38100" dir="2700000" algn="tl">
                    <a:srgbClr val="C0C0C0"/>
                  </a:outerShdw>
                </a:effectLst>
                <a:latin typeface="Arial" panose="020B0604020202020204" pitchFamily="34" charset="0"/>
              </a:rPr>
              <a:t>ج ـ</a:t>
            </a:r>
            <a:r>
              <a:rPr lang="fa-IR" b="0">
                <a:latin typeface="Arial" panose="020B0604020202020204" pitchFamily="34" charset="0"/>
              </a:rPr>
              <a:t> عدم واریز بموقع درآمد و سایر منابع تامین اعتبار منظور در بودجه عمومی به حساب مربوط و   همچنین عدم واریز وجوهی که بعنوان سپرده یا وجه الضمان و یا وثیقه و یا نظایر آنها دریافت می گردد.</a:t>
            </a:r>
            <a:endParaRPr lang="en-US" b="0">
              <a:latin typeface="Arial" panose="020B0604020202020204" pitchFamily="34" charset="0"/>
            </a:endParaRPr>
          </a:p>
          <a:p>
            <a:pPr algn="just" rtl="1" eaLnBrk="1" hangingPunct="1">
              <a:defRPr/>
            </a:pPr>
            <a:r>
              <a:rPr lang="fa-IR" b="0">
                <a:solidFill>
                  <a:srgbClr val="663300"/>
                </a:solidFill>
                <a:effectLst>
                  <a:outerShdw blurRad="38100" dist="38100" dir="2700000" algn="tl">
                    <a:srgbClr val="C0C0C0"/>
                  </a:outerShdw>
                </a:effectLst>
                <a:latin typeface="Arial" panose="020B0604020202020204" pitchFamily="34" charset="0"/>
              </a:rPr>
              <a:t>د ـ</a:t>
            </a:r>
            <a:r>
              <a:rPr lang="fa-IR" b="0">
                <a:latin typeface="Arial" panose="020B0604020202020204" pitchFamily="34" charset="0"/>
              </a:rPr>
              <a:t> عدم پرداخت بموقع تعهدات دولت که موجب ضرر و زیان به بیت المال می گردد.</a:t>
            </a:r>
            <a:endParaRPr lang="en-US" b="0">
              <a:latin typeface="Arial" panose="020B0604020202020204" pitchFamily="34" charset="0"/>
            </a:endParaRPr>
          </a:p>
          <a:p>
            <a:pPr algn="just" rtl="1" eaLnBrk="1" hangingPunct="1">
              <a:defRPr/>
            </a:pPr>
            <a:r>
              <a:rPr lang="fa-IR" b="0">
                <a:solidFill>
                  <a:srgbClr val="663300"/>
                </a:solidFill>
                <a:effectLst>
                  <a:outerShdw blurRad="38100" dist="38100" dir="2700000" algn="tl">
                    <a:srgbClr val="C0C0C0"/>
                  </a:outerShdw>
                </a:effectLst>
                <a:latin typeface="Arial" panose="020B0604020202020204" pitchFamily="34" charset="0"/>
              </a:rPr>
              <a:t>هـ ـ</a:t>
            </a:r>
            <a:r>
              <a:rPr lang="fa-IR" b="0">
                <a:latin typeface="Arial" panose="020B0604020202020204" pitchFamily="34" charset="0"/>
              </a:rPr>
              <a:t> سوء استفاده ، غفلت و تسامح در حفظ اموال و اسناد و وجوه دولتی و یا هر خرج یا تصمیم نادرست که باعث اتلاف یا تضیع بیت المال شود.</a:t>
            </a:r>
            <a:endParaRPr lang="en-US" b="0">
              <a:latin typeface="Arial" panose="020B0604020202020204" pitchFamily="34" charset="0"/>
            </a:endParaRPr>
          </a:p>
          <a:p>
            <a:pPr algn="just" rtl="1" eaLnBrk="1" hangingPunct="1">
              <a:defRPr/>
            </a:pPr>
            <a:r>
              <a:rPr lang="fa-IR" b="0">
                <a:solidFill>
                  <a:srgbClr val="663300"/>
                </a:solidFill>
                <a:effectLst>
                  <a:outerShdw blurRad="38100" dist="38100" dir="2700000" algn="tl">
                    <a:srgbClr val="C0C0C0"/>
                  </a:outerShdw>
                </a:effectLst>
                <a:latin typeface="Arial" panose="020B0604020202020204" pitchFamily="34" charset="0"/>
              </a:rPr>
              <a:t>و ـ</a:t>
            </a:r>
            <a:r>
              <a:rPr lang="fa-IR" b="0">
                <a:latin typeface="Arial" panose="020B0604020202020204" pitchFamily="34" charset="0"/>
              </a:rPr>
              <a:t> پرونده های کسری ابوالجمعی مسئولین مربوط.</a:t>
            </a:r>
            <a:endParaRPr lang="en-US" b="0">
              <a:latin typeface="Arial" panose="020B0604020202020204" pitchFamily="34" charset="0"/>
            </a:endParaRPr>
          </a:p>
          <a:p>
            <a:pPr algn="just" rtl="1" eaLnBrk="1" hangingPunct="1">
              <a:defRPr/>
            </a:pPr>
            <a:r>
              <a:rPr lang="fa-IR" b="0">
                <a:solidFill>
                  <a:srgbClr val="663300"/>
                </a:solidFill>
                <a:effectLst>
                  <a:outerShdw blurRad="38100" dist="38100" dir="2700000" algn="tl">
                    <a:srgbClr val="C0C0C0"/>
                  </a:outerShdw>
                </a:effectLst>
                <a:latin typeface="Arial" panose="020B0604020202020204" pitchFamily="34" charset="0"/>
              </a:rPr>
              <a:t>ز ـ</a:t>
            </a:r>
            <a:r>
              <a:rPr lang="fa-IR" b="0">
                <a:latin typeface="Arial" panose="020B0604020202020204" pitchFamily="34" charset="0"/>
              </a:rPr>
              <a:t> ایجاد موانع و محظورات غیر قابل توجیه از ناحیه مسئولین ذیربط دستگاهها در قبال ممیزین و یا حسابرسیها و سایر کارشناسان دیوان محاسبات کشور در جهت انجام وظایف آنان.</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Rectangle 4"/>
          <p:cNvSpPr>
            <a:spLocks noChangeArrowheads="1"/>
          </p:cNvSpPr>
          <p:nvPr/>
        </p:nvSpPr>
        <p:spPr bwMode="auto">
          <a:xfrm>
            <a:off x="592138" y="862013"/>
            <a:ext cx="8094662" cy="59197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just" rtl="1" eaLnBrk="1" hangingPunct="1">
              <a:defRPr/>
            </a:pPr>
            <a:r>
              <a:rPr lang="fa-IR" b="0">
                <a:solidFill>
                  <a:srgbClr val="663300"/>
                </a:solidFill>
                <a:effectLst>
                  <a:outerShdw blurRad="38100" dist="38100" dir="2700000" algn="tl">
                    <a:srgbClr val="C0C0C0"/>
                  </a:outerShdw>
                </a:effectLst>
                <a:latin typeface="Arial" panose="020B0604020202020204" pitchFamily="34" charset="0"/>
              </a:rPr>
              <a:t>ح ـ</a:t>
            </a:r>
            <a:r>
              <a:rPr lang="fa-IR" b="0">
                <a:latin typeface="Arial" panose="020B0604020202020204" pitchFamily="34" charset="0"/>
              </a:rPr>
              <a:t> پرداخت و دریافتهایی که خلاف قوانین موجود به دستور کتبی مقامات مسئول صورت گیرد.</a:t>
            </a:r>
            <a:endParaRPr lang="en-US" b="0">
              <a:latin typeface="Arial" panose="020B0604020202020204" pitchFamily="34" charset="0"/>
            </a:endParaRPr>
          </a:p>
          <a:p>
            <a:pPr algn="just" rtl="1" eaLnBrk="1" hangingPunct="1">
              <a:defRPr/>
            </a:pPr>
            <a:r>
              <a:rPr lang="fa-IR" b="0">
                <a:solidFill>
                  <a:srgbClr val="663300"/>
                </a:solidFill>
                <a:effectLst>
                  <a:outerShdw blurRad="38100" dist="38100" dir="2700000" algn="tl">
                    <a:srgbClr val="C0C0C0"/>
                  </a:outerShdw>
                </a:effectLst>
                <a:latin typeface="Arial" panose="020B0604020202020204" pitchFamily="34" charset="0"/>
              </a:rPr>
              <a:t>ط ـ</a:t>
            </a:r>
            <a:r>
              <a:rPr lang="fa-IR" b="0">
                <a:latin typeface="Arial" panose="020B0604020202020204" pitchFamily="34" charset="0"/>
              </a:rPr>
              <a:t> تایید و یا صدور رای نسبت به گزارشات حسابرسان داخلی و خارجی شرکتی و موسسات و سازمانهای مربوطه.</a:t>
            </a:r>
            <a:endParaRPr lang="en-US" b="0">
              <a:latin typeface="Arial" panose="020B0604020202020204" pitchFamily="34" charset="0"/>
            </a:endParaRPr>
          </a:p>
          <a:p>
            <a:pPr algn="just" rtl="1" eaLnBrk="1" hangingPunct="1">
              <a:defRPr/>
            </a:pPr>
            <a:r>
              <a:rPr lang="fa-IR" b="0">
                <a:solidFill>
                  <a:srgbClr val="663300"/>
                </a:solidFill>
                <a:effectLst>
                  <a:outerShdw blurRad="38100" dist="38100" dir="2700000" algn="tl">
                    <a:srgbClr val="C0C0C0"/>
                  </a:outerShdw>
                </a:effectLst>
                <a:latin typeface="Arial" panose="020B0604020202020204" pitchFamily="34" charset="0"/>
              </a:rPr>
              <a:t>ی ـ</a:t>
            </a:r>
            <a:r>
              <a:rPr lang="fa-IR" b="0">
                <a:latin typeface="Arial" panose="020B0604020202020204" pitchFamily="34" charset="0"/>
              </a:rPr>
              <a:t> رسیدگی و صدور رای نسبت به گزارشهای حسابرسی و گواهی حسابهای صادره توسط دیوان محاسبات کشور.</a:t>
            </a:r>
            <a:endParaRPr lang="en-US" b="0">
              <a:latin typeface="Arial" panose="020B0604020202020204" pitchFamily="34" charset="0"/>
            </a:endParaRPr>
          </a:p>
          <a:p>
            <a:pPr algn="just" rtl="1" eaLnBrk="1" hangingPunct="1">
              <a:defRPr/>
            </a:pPr>
            <a:r>
              <a:rPr lang="fa-IR" b="0">
                <a:solidFill>
                  <a:srgbClr val="FF3300"/>
                </a:solidFill>
                <a:effectLst>
                  <a:outerShdw blurRad="38100" dist="38100" dir="2700000" algn="tl">
                    <a:srgbClr val="C0C0C0"/>
                  </a:outerShdw>
                </a:effectLst>
                <a:latin typeface="Arial" panose="020B0604020202020204" pitchFamily="34" charset="0"/>
              </a:rPr>
              <a:t>تبصره 1:</a:t>
            </a:r>
            <a:r>
              <a:rPr lang="fa-IR" b="0">
                <a:latin typeface="Arial" panose="020B0604020202020204" pitchFamily="34" charset="0"/>
              </a:rPr>
              <a:t> هیاتها در صورت احراز وقوع تخلف ضمن صدور رای نسبت به ضرر و زیان وارده متخلفین را حسب مورد به مجازاتهای اداری ذیل محکوم می نمایند:</a:t>
            </a:r>
            <a:endParaRPr lang="en-US" b="0">
              <a:latin typeface="Arial" panose="020B0604020202020204" pitchFamily="34" charset="0"/>
            </a:endParaRPr>
          </a:p>
          <a:p>
            <a:pPr algn="just" rtl="1" eaLnBrk="1" hangingPunct="1">
              <a:defRPr/>
            </a:pPr>
            <a:r>
              <a:rPr lang="fa-IR" b="0">
                <a:latin typeface="Arial" panose="020B0604020202020204" pitchFamily="34" charset="0"/>
              </a:rPr>
              <a:t>الف ـ توبیخ کتبی یا درج در پرونده استخدامی</a:t>
            </a:r>
            <a:endParaRPr lang="en-US" b="0">
              <a:latin typeface="Arial" panose="020B0604020202020204" pitchFamily="34" charset="0"/>
            </a:endParaRPr>
          </a:p>
          <a:p>
            <a:pPr algn="just" rtl="1" eaLnBrk="1" hangingPunct="1">
              <a:defRPr/>
            </a:pPr>
            <a:r>
              <a:rPr lang="fa-IR" b="0">
                <a:latin typeface="Arial" panose="020B0604020202020204" pitchFamily="34" charset="0"/>
              </a:rPr>
              <a:t>ب ـ کسر حقوق و مزایا حداکثر یک سوم از یکماه تا یک سال</a:t>
            </a:r>
            <a:endParaRPr lang="en-US" b="0">
              <a:latin typeface="Arial" panose="020B0604020202020204" pitchFamily="34" charset="0"/>
            </a:endParaRPr>
          </a:p>
          <a:p>
            <a:pPr algn="just" rtl="1" eaLnBrk="1" hangingPunct="1">
              <a:defRPr/>
            </a:pPr>
            <a:r>
              <a:rPr lang="fa-IR" b="0">
                <a:latin typeface="Arial" panose="020B0604020202020204" pitchFamily="34" charset="0"/>
              </a:rPr>
              <a:t>ج ـ انفصال موقت از یکماه تا یک سال</a:t>
            </a:r>
            <a:endParaRPr lang="en-US" b="0">
              <a:latin typeface="Arial" panose="020B0604020202020204" pitchFamily="34" charset="0"/>
            </a:endParaRPr>
          </a:p>
          <a:p>
            <a:pPr algn="just" rtl="1" eaLnBrk="1" hangingPunct="1">
              <a:defRPr/>
            </a:pPr>
            <a:r>
              <a:rPr lang="fa-IR" b="0">
                <a:latin typeface="Arial" panose="020B0604020202020204" pitchFamily="34" charset="0"/>
              </a:rPr>
              <a:t>د ـ اخراج از محل خدمت</a:t>
            </a:r>
            <a:endParaRPr lang="en-US" b="0">
              <a:latin typeface="Arial" panose="020B0604020202020204" pitchFamily="34" charset="0"/>
            </a:endParaRPr>
          </a:p>
          <a:p>
            <a:pPr algn="just" rtl="1" eaLnBrk="1" hangingPunct="1">
              <a:defRPr/>
            </a:pPr>
            <a:r>
              <a:rPr lang="fa-IR" b="0">
                <a:latin typeface="Arial" panose="020B0604020202020204" pitchFamily="34" charset="0"/>
              </a:rPr>
              <a:t>هـ ـ انفصال دائم از خدمات دولتی</a:t>
            </a:r>
            <a:endParaRPr lang="en-US" b="0">
              <a:latin typeface="Arial" panose="020B0604020202020204" pitchFamily="34" charset="0"/>
            </a:endParaRPr>
          </a:p>
          <a:p>
            <a:pPr algn="just" rtl="1" eaLnBrk="1" hangingPunct="1">
              <a:defRPr/>
            </a:pPr>
            <a:r>
              <a:rPr lang="fa-IR" b="0">
                <a:solidFill>
                  <a:srgbClr val="FF3300"/>
                </a:solidFill>
                <a:effectLst>
                  <a:outerShdw blurRad="38100" dist="38100" dir="2700000" algn="tl">
                    <a:srgbClr val="C0C0C0"/>
                  </a:outerShdw>
                </a:effectLst>
                <a:latin typeface="Arial" panose="020B0604020202020204" pitchFamily="34" charset="0"/>
              </a:rPr>
              <a:t>تبصره 2:</a:t>
            </a:r>
            <a:r>
              <a:rPr lang="fa-IR" b="0">
                <a:latin typeface="Arial" panose="020B0604020202020204" pitchFamily="34" charset="0"/>
              </a:rPr>
              <a:t> </a:t>
            </a:r>
            <a:r>
              <a:rPr lang="fa-IR" sz="2300" b="0">
                <a:latin typeface="Arial" panose="020B0604020202020204" pitchFamily="34" charset="0"/>
              </a:rPr>
              <a:t>هیاتها در صورت احراز وقوع جرم ضمن اعلام رای نسبت به ضرر و زیان وارده، پرونده را از طریق دادسرای دیوان محاسبات کشور برای تعقیب به مراجع قضایی ارسال خواهند داشت.</a:t>
            </a:r>
          </a:p>
          <a:p>
            <a:pPr algn="just" rtl="1" eaLnBrk="1" hangingPunct="1">
              <a:defRPr/>
            </a:pPr>
            <a:r>
              <a:rPr lang="fa-IR" b="0">
                <a:latin typeface="Arial" panose="020B0604020202020204" pitchFamily="34" charset="0"/>
              </a:rPr>
              <a:t>تذکر: چنانچه هیاتهای مستشاری تخلفاتی را احراز ننمایند می توانند نسبت به صدور رای برائت و مختومه نمودن پرونده اقدام نمایند.</a:t>
            </a:r>
            <a:r>
              <a:rPr lang="en-US" b="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609600"/>
            <a:ext cx="8229600" cy="1143000"/>
          </a:xfrm>
          <a:extLst>
            <a:ext uri="{91240B29-F687-4F45-9708-019B960494DF}">
              <a14:hiddenLine xmlns:a14="http://schemas.microsoft.com/office/drawing/2010/main" xmlns="" w="9525" cap="flat" cmpd="sng" algn="ctr">
                <a:solidFill>
                  <a:schemeClr val="tx1"/>
                </a:solidFill>
                <a:prstDash val="solid"/>
                <a:miter lim="800000"/>
                <a:headEnd/>
                <a:tailEnd/>
              </a14:hiddenLine>
            </a:ext>
          </a:extLst>
        </p:spPr>
        <p:txBody>
          <a:bodyPr rtlCol="0">
            <a:normAutofit/>
          </a:bodyPr>
          <a:lstStyle/>
          <a:p>
            <a:pPr fontAlgn="auto">
              <a:spcAft>
                <a:spcPts val="0"/>
              </a:spcAft>
              <a:defRPr/>
            </a:pPr>
            <a:r>
              <a:rPr lang="fa-IR" sz="3200" smtClean="0">
                <a:solidFill>
                  <a:srgbClr val="663300"/>
                </a:solidFill>
                <a:effectLst>
                  <a:outerShdw blurRad="38100" dist="38100" dir="2700000" algn="tl">
                    <a:srgbClr val="C0C0C0"/>
                  </a:outerShdw>
                </a:effectLst>
                <a:cs typeface="B Titr" panose="00000700000000000000" pitchFamily="2" charset="-78"/>
              </a:rPr>
              <a:t>مراجع تصویب کننده «مقررات»</a:t>
            </a:r>
            <a:r>
              <a:rPr lang="en-US" sz="3200" smtClean="0">
                <a:solidFill>
                  <a:srgbClr val="663300"/>
                </a:solidFill>
                <a:effectLst>
                  <a:outerShdw blurRad="38100" dist="38100" dir="2700000" algn="tl">
                    <a:srgbClr val="C0C0C0"/>
                  </a:outerShdw>
                </a:effectLst>
                <a:cs typeface="B Titr" panose="00000700000000000000" pitchFamily="2" charset="-78"/>
              </a:rPr>
              <a:t> </a:t>
            </a:r>
          </a:p>
        </p:txBody>
      </p:sp>
      <p:sp>
        <p:nvSpPr>
          <p:cNvPr id="7172" name="Rectangle 4"/>
          <p:cNvSpPr>
            <a:spLocks noChangeArrowheads="1"/>
          </p:cNvSpPr>
          <p:nvPr/>
        </p:nvSpPr>
        <p:spPr bwMode="auto">
          <a:xfrm>
            <a:off x="457200" y="1798638"/>
            <a:ext cx="8177213" cy="37433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lvl1pPr algn="r">
              <a:tabLst>
                <a:tab pos="457200" algn="l"/>
              </a:tabLst>
              <a:defRPr>
                <a:solidFill>
                  <a:schemeClr val="tx1"/>
                </a:solidFill>
                <a:latin typeface="Arial" panose="020B0604020202020204" pitchFamily="34" charset="0"/>
                <a:cs typeface="Arial" panose="020B0604020202020204" pitchFamily="34" charset="0"/>
              </a:defRPr>
            </a:lvl1pPr>
            <a:lvl2pPr algn="r">
              <a:tabLst>
                <a:tab pos="457200" algn="l"/>
              </a:tabLst>
              <a:defRPr>
                <a:solidFill>
                  <a:schemeClr val="tx1"/>
                </a:solidFill>
                <a:latin typeface="Arial" panose="020B0604020202020204" pitchFamily="34" charset="0"/>
                <a:cs typeface="Arial" panose="020B0604020202020204" pitchFamily="34" charset="0"/>
              </a:defRPr>
            </a:lvl2pPr>
            <a:lvl3pPr algn="r">
              <a:tabLst>
                <a:tab pos="457200" algn="l"/>
              </a:tabLst>
              <a:defRPr>
                <a:solidFill>
                  <a:schemeClr val="tx1"/>
                </a:solidFill>
                <a:latin typeface="Arial" panose="020B0604020202020204" pitchFamily="34" charset="0"/>
                <a:cs typeface="Arial" panose="020B0604020202020204" pitchFamily="34" charset="0"/>
              </a:defRPr>
            </a:lvl3pPr>
            <a:lvl4pPr algn="r">
              <a:tabLst>
                <a:tab pos="457200" algn="l"/>
              </a:tabLst>
              <a:defRPr>
                <a:solidFill>
                  <a:schemeClr val="tx1"/>
                </a:solidFill>
                <a:latin typeface="Arial" panose="020B0604020202020204" pitchFamily="34" charset="0"/>
                <a:cs typeface="Arial" panose="020B0604020202020204" pitchFamily="34" charset="0"/>
              </a:defRPr>
            </a:lvl4pPr>
            <a:lvl5pPr algn="r">
              <a:tabLst>
                <a:tab pos="457200" algn="l"/>
              </a:tabLst>
              <a:defRPr>
                <a:solidFill>
                  <a:schemeClr val="tx1"/>
                </a:solidFill>
                <a:latin typeface="Arial" panose="020B0604020202020204" pitchFamily="34" charset="0"/>
                <a:cs typeface="Arial" panose="020B0604020202020204" pitchFamily="34" charset="0"/>
              </a:defRPr>
            </a:lvl5pPr>
            <a:lvl6pPr algn="r" rtl="1" fontAlgn="base">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6pPr>
            <a:lvl7pPr algn="r" rtl="1" fontAlgn="base">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7pPr>
            <a:lvl8pPr algn="r" rtl="1" fontAlgn="base">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8pPr>
            <a:lvl9pPr algn="r" rtl="1" fontAlgn="base">
              <a:spcBef>
                <a:spcPct val="0"/>
              </a:spcBef>
              <a:spcAft>
                <a:spcPct val="0"/>
              </a:spcAft>
              <a:tabLst>
                <a:tab pos="457200" algn="l"/>
              </a:tabLst>
              <a:defRPr>
                <a:solidFill>
                  <a:schemeClr val="tx1"/>
                </a:solidFill>
                <a:latin typeface="Arial" panose="020B0604020202020204" pitchFamily="34" charset="0"/>
                <a:cs typeface="Arial" panose="020B0604020202020204" pitchFamily="34" charset="0"/>
              </a:defRPr>
            </a:lvl9pPr>
          </a:lstStyle>
          <a:p>
            <a:pPr algn="just" rtl="1" eaLnBrk="1" hangingPunct="1">
              <a:buFont typeface="Wingdings" panose="05000000000000000000" pitchFamily="2" charset="2"/>
              <a:buChar char="§"/>
              <a:defRPr/>
            </a:pPr>
            <a:r>
              <a:rPr lang="fa-IR" b="0" smtClean="0">
                <a:cs typeface="B Mitra" panose="00000400000000000000" pitchFamily="2" charset="-78"/>
              </a:rPr>
              <a:t>  هیأت وزیران- درمورد آئیننامه ها  و تصویبنامه ها</a:t>
            </a:r>
            <a:endParaRPr lang="en-US" b="0" smtClean="0">
              <a:cs typeface="B Mitra" panose="00000400000000000000" pitchFamily="2" charset="-78"/>
            </a:endParaRPr>
          </a:p>
          <a:p>
            <a:pPr algn="just" rtl="1" eaLnBrk="1" hangingPunct="1">
              <a:buFont typeface="Wingdings" panose="05000000000000000000" pitchFamily="2" charset="2"/>
              <a:buChar char="§"/>
              <a:defRPr/>
            </a:pPr>
            <a:r>
              <a:rPr lang="fa-IR" b="0" smtClean="0">
                <a:cs typeface="B Mitra" panose="00000400000000000000" pitchFamily="2" charset="-78"/>
              </a:rPr>
              <a:t>  مصوبات شورای اقتصاد- شورای حقوق و دستمزد- شورای پول و اعتبار- شورای عالی بیمه و ...</a:t>
            </a:r>
            <a:endParaRPr lang="en-US" b="0" smtClean="0">
              <a:cs typeface="B Mitra" panose="00000400000000000000" pitchFamily="2" charset="-78"/>
            </a:endParaRPr>
          </a:p>
          <a:p>
            <a:pPr algn="just" rtl="1" eaLnBrk="1" hangingPunct="1">
              <a:buFont typeface="Wingdings" panose="05000000000000000000" pitchFamily="2" charset="2"/>
              <a:buChar char="§"/>
              <a:defRPr/>
            </a:pPr>
            <a:r>
              <a:rPr lang="fa-IR" b="0" smtClean="0">
                <a:cs typeface="B Mitra" panose="00000400000000000000" pitchFamily="2" charset="-78"/>
              </a:rPr>
              <a:t>  هرمصوبه ای که بصورت دستورالعمل اجرایی وبخشنامه قانونی توسط مراجع ذیصلاح تهیه و ابلاغ شود.</a:t>
            </a:r>
            <a:endParaRPr lang="en-US" b="0" smtClean="0">
              <a:cs typeface="B Mitra" panose="00000400000000000000" pitchFamily="2" charset="-78"/>
            </a:endParaRPr>
          </a:p>
          <a:p>
            <a:pPr algn="just" rtl="1" eaLnBrk="1" hangingPunct="1">
              <a:buFont typeface="Wingdings" panose="05000000000000000000" pitchFamily="2" charset="2"/>
              <a:buChar char="§"/>
              <a:defRPr/>
            </a:pPr>
            <a:r>
              <a:rPr lang="fa-IR" b="0" smtClean="0">
                <a:cs typeface="B Mitra" panose="00000400000000000000" pitchFamily="2" charset="-78"/>
              </a:rPr>
              <a:t>  تصویب و ابلاغ آئیننامه توسط هریک از وزیران و مقامات ذیصلاح</a:t>
            </a:r>
          </a:p>
          <a:p>
            <a:pPr algn="just" rtl="1" eaLnBrk="1" hangingPunct="1">
              <a:buFont typeface="Wingdings" panose="05000000000000000000" pitchFamily="2" charset="2"/>
              <a:buNone/>
              <a:defRPr/>
            </a:pPr>
            <a:endParaRPr lang="en-US" b="0" smtClean="0">
              <a:cs typeface="B Mitra" panose="00000400000000000000" pitchFamily="2" charset="-78"/>
            </a:endParaRPr>
          </a:p>
          <a:p>
            <a:pPr algn="just" rtl="1" eaLnBrk="1" hangingPunct="1">
              <a:buFont typeface="Wingdings" panose="05000000000000000000" pitchFamily="2" charset="2"/>
              <a:buNone/>
              <a:defRPr/>
            </a:pPr>
            <a:r>
              <a:rPr lang="fa-IR" b="0" smtClean="0">
                <a:solidFill>
                  <a:srgbClr val="663300"/>
                </a:solidFill>
                <a:effectLst>
                  <a:outerShdw blurRad="38100" dist="38100" dir="2700000" algn="tl">
                    <a:srgbClr val="C0C0C0"/>
                  </a:outerShdw>
                </a:effectLst>
                <a:cs typeface="B Mitra" panose="00000400000000000000" pitchFamily="2" charset="-78"/>
              </a:rPr>
              <a:t>توضیح: آئین نامه ها و تصویبنامه های هیأت وزیران و وزرا نبایستی خلاف قوانین باشد و باستناد اصل 138 قانون اساسی چنانچه خلاف باشد رئیس مجلس مغایرت آنرا به رئیس جمهور اعلام و رئیس قوه مجریه مکلف است ظرف یکهفته لغو یا اصلاح نماید.</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endParaRPr lang="en-US" smtClean="0">
              <a:cs typeface="Tahoma" pitchFamily="34" charset="0"/>
            </a:endParaRPr>
          </a:p>
        </p:txBody>
      </p:sp>
      <p:sp>
        <p:nvSpPr>
          <p:cNvPr id="75780" name="Rectangle 4"/>
          <p:cNvSpPr>
            <a:spLocks noChangeArrowheads="1"/>
          </p:cNvSpPr>
          <p:nvPr/>
        </p:nvSpPr>
        <p:spPr bwMode="auto">
          <a:xfrm>
            <a:off x="609600" y="1546225"/>
            <a:ext cx="7991475" cy="41084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just" rtl="1" eaLnBrk="1" hangingPunct="1">
              <a:defRPr/>
            </a:pPr>
            <a:r>
              <a:rPr lang="fa-IR" b="0">
                <a:solidFill>
                  <a:srgbClr val="FF3300"/>
                </a:solidFill>
                <a:effectLst>
                  <a:outerShdw blurRad="38100" dist="38100" dir="2700000" algn="tl">
                    <a:srgbClr val="C0C0C0"/>
                  </a:outerShdw>
                </a:effectLst>
                <a:latin typeface="Arial" panose="020B0604020202020204" pitchFamily="34" charset="0"/>
              </a:rPr>
              <a:t>12ـ</a:t>
            </a:r>
            <a:r>
              <a:rPr lang="fa-IR" b="0">
                <a:latin typeface="Arial" panose="020B0604020202020204" pitchFamily="34" charset="0"/>
              </a:rPr>
              <a:t> چنانچه رای بر تخلف و مجازات خواندگان مطابق تبصره (1) ماده 23 قانون دیوان محاسبات صادر شود خواندگان می توانند مطابق ماده 28 قانون دیوان ظرف مدت 20 روز تقاضای تجدید نظر نمایند. مرجع صدور حکم محکمه تجدید نظر می باشد که متشکل از یک حاکم شرع که توسط قوه قضائیه تعیین می شود و دو نفر مستشار که در رای مربوط سابقه ندارند و توسط رئیس دیوان محاسبات انتخاب می شوند.</a:t>
            </a:r>
            <a:endParaRPr lang="en-US" b="0">
              <a:latin typeface="Arial" panose="020B0604020202020204" pitchFamily="34" charset="0"/>
            </a:endParaRPr>
          </a:p>
          <a:p>
            <a:pPr algn="just" rtl="1" eaLnBrk="1" hangingPunct="1">
              <a:defRPr/>
            </a:pPr>
            <a:r>
              <a:rPr lang="fa-IR" b="0">
                <a:latin typeface="Arial" panose="020B0604020202020204" pitchFamily="34" charset="0"/>
              </a:rPr>
              <a:t>محل تشکیل محکمه تجدید نظر در تهران خواهد بود.</a:t>
            </a:r>
            <a:endParaRPr lang="en-US" b="0">
              <a:latin typeface="Arial" panose="020B0604020202020204" pitchFamily="34" charset="0"/>
            </a:endParaRPr>
          </a:p>
          <a:p>
            <a:pPr algn="just" rtl="1" eaLnBrk="1" hangingPunct="1">
              <a:defRPr/>
            </a:pPr>
            <a:r>
              <a:rPr lang="fa-IR" b="0">
                <a:latin typeface="Arial" panose="020B0604020202020204" pitchFamily="34" charset="0"/>
              </a:rPr>
              <a:t>محکمه تجدید نظر نسبت به صدور حکم: تایید رای هیات یا لغو حکم هیات مستشاری اقدام می نماید.</a:t>
            </a:r>
            <a:endParaRPr lang="en-US" b="0">
              <a:latin typeface="Arial" panose="020B0604020202020204" pitchFamily="34" charset="0"/>
            </a:endParaRPr>
          </a:p>
          <a:p>
            <a:pPr algn="just" rtl="1" eaLnBrk="1" hangingPunct="1">
              <a:defRPr/>
            </a:pPr>
            <a:r>
              <a:rPr lang="fa-IR" b="0">
                <a:solidFill>
                  <a:srgbClr val="FF3300"/>
                </a:solidFill>
                <a:effectLst>
                  <a:outerShdw blurRad="38100" dist="38100" dir="2700000" algn="tl">
                    <a:srgbClr val="C0C0C0"/>
                  </a:outerShdw>
                </a:effectLst>
                <a:latin typeface="Arial" panose="020B0604020202020204" pitchFamily="34" charset="0"/>
              </a:rPr>
              <a:t>13ـ</a:t>
            </a:r>
            <a:r>
              <a:rPr lang="fa-IR" b="0">
                <a:latin typeface="Arial" panose="020B0604020202020204" pitchFamily="34" charset="0"/>
              </a:rPr>
              <a:t> چنانچه خوانده یا خواندگان و محکومین پرونده مطروحه بدلایلی به آرا هیات مستشاری و محکمه تجدید نظر اعتراض داشته باشند می توانند طبق ماده 29 قانون دیوان محاسبات تقاضای اعاده دادرسی نمایند که بایستی شرایط مندرج در این ماده محقق شده باشد.</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endParaRPr lang="en-US" smtClean="0">
              <a:cs typeface="Tahoma" pitchFamily="34" charset="0"/>
            </a:endParaRPr>
          </a:p>
        </p:txBody>
      </p:sp>
      <p:sp>
        <p:nvSpPr>
          <p:cNvPr id="76804" name="Rectangle 4"/>
          <p:cNvSpPr>
            <a:spLocks noChangeArrowheads="1"/>
          </p:cNvSpPr>
          <p:nvPr/>
        </p:nvSpPr>
        <p:spPr bwMode="auto">
          <a:xfrm>
            <a:off x="654050" y="1600200"/>
            <a:ext cx="7880350" cy="26479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just" rtl="1" eaLnBrk="1" hangingPunct="1">
              <a:defRPr/>
            </a:pPr>
            <a:r>
              <a:rPr lang="fa-IR" b="0">
                <a:solidFill>
                  <a:srgbClr val="FF3300"/>
                </a:solidFill>
                <a:effectLst>
                  <a:outerShdw blurRad="38100" dist="38100" dir="2700000" algn="tl">
                    <a:srgbClr val="C0C0C0"/>
                  </a:outerShdw>
                </a:effectLst>
                <a:latin typeface="Arial" panose="020B0604020202020204" pitchFamily="34" charset="0"/>
              </a:rPr>
              <a:t>14ـ</a:t>
            </a:r>
            <a:r>
              <a:rPr lang="fa-IR" b="0">
                <a:latin typeface="Arial" panose="020B0604020202020204" pitchFamily="34" charset="0"/>
              </a:rPr>
              <a:t> در خصوص وظیفه مهم دیوان محاسبات کشور که نظارت پارلمانی می باشد بحث تفریغ بودجه را ملاحظه نمایید.</a:t>
            </a:r>
            <a:endParaRPr lang="en-US" b="0">
              <a:latin typeface="Arial" panose="020B0604020202020204" pitchFamily="34" charset="0"/>
            </a:endParaRPr>
          </a:p>
          <a:p>
            <a:pPr algn="just" rtl="1" eaLnBrk="1" hangingPunct="1">
              <a:defRPr/>
            </a:pPr>
            <a:r>
              <a:rPr lang="fa-IR" b="0">
                <a:latin typeface="Arial" panose="020B0604020202020204" pitchFamily="34" charset="0"/>
              </a:rPr>
              <a:t>تهیه تفریغ بودجه و گزارش آن همراه با اظهار نظر کلی و  مهم طبق اصل 55 قانون اساسی و ماده 104 قانون محاسبات عمومی بعهده دیوان محاسبات کشور می باشد.</a:t>
            </a:r>
            <a:endParaRPr lang="en-US" b="0">
              <a:latin typeface="Arial" panose="020B0604020202020204" pitchFamily="34" charset="0"/>
            </a:endParaRPr>
          </a:p>
          <a:p>
            <a:pPr algn="just" rtl="1" eaLnBrk="1" hangingPunct="1">
              <a:defRPr/>
            </a:pPr>
            <a:r>
              <a:rPr lang="fa-IR" b="0">
                <a:latin typeface="Arial" panose="020B0604020202020204" pitchFamily="34" charset="0"/>
              </a:rPr>
              <a:t>دیوان محاسبات پس از جمع آوری صورت حسابها و اسناد و مدارک مالی گزارش تفریغ بودجه هر سال بودجه را حداکثر تا پایان سال بعد بایستی تهیه و همراه با نظرات خود به مجلس شورای اسلامی تسلیم نماید.</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457200" y="838200"/>
            <a:ext cx="8229600" cy="685800"/>
          </a:xfrm>
          <a:extLst>
            <a:ext uri="{91240B29-F687-4F45-9708-019B960494DF}">
              <a14:hiddenLine xmlns:a14="http://schemas.microsoft.com/office/drawing/2010/main" xmlns="" w="9525" cap="flat" cmpd="sng" algn="ctr">
                <a:solidFill>
                  <a:schemeClr val="tx1"/>
                </a:solidFill>
                <a:prstDash val="solid"/>
                <a:miter lim="800000"/>
                <a:headEnd/>
                <a:tailEnd/>
              </a14:hiddenLine>
            </a:ext>
          </a:extLst>
        </p:spPr>
        <p:txBody>
          <a:bodyPr rtlCol="0">
            <a:normAutofit/>
          </a:bodyPr>
          <a:lstStyle/>
          <a:p>
            <a:pPr fontAlgn="auto">
              <a:spcAft>
                <a:spcPts val="0"/>
              </a:spcAft>
              <a:defRPr/>
            </a:pPr>
            <a:r>
              <a:rPr lang="fa-IR" sz="3200" b="1" smtClean="0">
                <a:solidFill>
                  <a:srgbClr val="663300"/>
                </a:solidFill>
                <a:effectLst>
                  <a:outerShdw blurRad="38100" dist="38100" dir="2700000" algn="tl">
                    <a:srgbClr val="C0C0C0"/>
                  </a:outerShdw>
                </a:effectLst>
                <a:cs typeface="B Titr" panose="00000700000000000000" pitchFamily="2" charset="-78"/>
              </a:rPr>
              <a:t>ماده 104 قانون محاسبات عمومی می گوید:</a:t>
            </a:r>
            <a:endParaRPr lang="en-US" sz="3200" b="1" smtClean="0">
              <a:solidFill>
                <a:srgbClr val="663300"/>
              </a:solidFill>
              <a:effectLst>
                <a:outerShdw blurRad="38100" dist="38100" dir="2700000" algn="tl">
                  <a:srgbClr val="C0C0C0"/>
                </a:outerShdw>
              </a:effectLst>
              <a:cs typeface="B Titr" panose="00000700000000000000" pitchFamily="2" charset="-78"/>
            </a:endParaRPr>
          </a:p>
        </p:txBody>
      </p:sp>
      <p:sp>
        <p:nvSpPr>
          <p:cNvPr id="77827" name="Rectangle 4"/>
          <p:cNvSpPr>
            <a:spLocks noChangeArrowheads="1"/>
          </p:cNvSpPr>
          <p:nvPr/>
        </p:nvSpPr>
        <p:spPr bwMode="auto">
          <a:xfrm>
            <a:off x="685800" y="1743075"/>
            <a:ext cx="7924800" cy="3743325"/>
          </a:xfrm>
          <a:prstGeom prst="rect">
            <a:avLst/>
          </a:prstGeom>
          <a:noFill/>
          <a:ln w="9525">
            <a:noFill/>
            <a:miter lim="800000"/>
            <a:headEnd/>
            <a:tailEnd/>
          </a:ln>
          <a:effectLst/>
        </p:spPr>
        <p:txBody>
          <a:bodyPr anchor="ctr">
            <a:spAutoFit/>
          </a:bodyPr>
          <a:lstStyle/>
          <a:p>
            <a:pPr algn="just" rtl="1" eaLnBrk="1" hangingPunct="1"/>
            <a:r>
              <a:rPr lang="fa-IR" b="0"/>
              <a:t>دیوان محاسبات کشور مکلف است (مطابق اصل 55 قانون اساسی) با بررسی حسابها و اسناد و مدارک و تطبیق با صورتحساب عملکرد سالانه بودجه کل کشور نسبت به تهیه تفریغ بودجه سالانه اقدام و هر سال گزارش تفریغ بودجه سال قبل را به انضمام نظرات خود به مجلس شورای اسلامی تسلیم و هر نوع تخلف از مقررات این قانون را رسیدگی و به هیاتهای مستشاری ارجاع نمایند.</a:t>
            </a:r>
            <a:endParaRPr lang="en-US" b="0"/>
          </a:p>
          <a:p>
            <a:pPr algn="just" rtl="1" eaLnBrk="1" hangingPunct="1"/>
            <a:r>
              <a:rPr lang="fa-IR"/>
              <a:t>توجه:</a:t>
            </a:r>
            <a:r>
              <a:rPr lang="fa-IR" b="0"/>
              <a:t> آخرین گزارش تفریغ بودجه که توسط دیوان محاسبات تهیه و به مجلس شورای اسلامی تقدیم شده است (تا تاریخ تهیه این مقاله) مربوط به بودجه سال 1388 کل کشور بوده است.</a:t>
            </a:r>
            <a:endParaRPr lang="en-US" b="0"/>
          </a:p>
          <a:p>
            <a:pPr algn="just" rtl="1" eaLnBrk="1" hangingPunct="1"/>
            <a:r>
              <a:rPr lang="fa-IR" b="0"/>
              <a:t>قابل ذکر اینکه مرجع نهایی تفریغ بودجه طبق ماده 36 قانون دیوان محاسبات، هیات عمومی دیوان می باشد.</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457200" y="808038"/>
            <a:ext cx="8229600" cy="792162"/>
          </a:xfrm>
          <a:extLst>
            <a:ext uri="{91240B29-F687-4F45-9708-019B960494DF}">
              <a14:hiddenLine xmlns:a14="http://schemas.microsoft.com/office/drawing/2010/main" xmlns="" w="9525" cap="flat" cmpd="sng" algn="ctr">
                <a:solidFill>
                  <a:schemeClr val="tx1"/>
                </a:solidFill>
                <a:prstDash val="solid"/>
                <a:miter lim="800000"/>
                <a:headEnd/>
                <a:tailEnd/>
              </a14:hiddenLine>
            </a:ext>
          </a:extLst>
        </p:spPr>
        <p:txBody>
          <a:bodyPr rtlCol="0">
            <a:normAutofit/>
          </a:bodyPr>
          <a:lstStyle/>
          <a:p>
            <a:pPr fontAlgn="auto">
              <a:spcAft>
                <a:spcPts val="0"/>
              </a:spcAft>
              <a:defRPr/>
            </a:pPr>
            <a:r>
              <a:rPr lang="fa-IR" sz="3200" b="1" smtClean="0">
                <a:solidFill>
                  <a:srgbClr val="663300"/>
                </a:solidFill>
                <a:effectLst>
                  <a:outerShdw blurRad="38100" dist="38100" dir="2700000" algn="tl">
                    <a:srgbClr val="C0C0C0"/>
                  </a:outerShdw>
                </a:effectLst>
                <a:cs typeface="B Titr" panose="00000700000000000000" pitchFamily="2" charset="-78"/>
              </a:rPr>
              <a:t>ماده 36 قانون دیوان محاسبات مقرر می دارد:</a:t>
            </a:r>
            <a:endParaRPr lang="en-US" sz="3200" b="1" smtClean="0">
              <a:solidFill>
                <a:srgbClr val="663300"/>
              </a:solidFill>
              <a:effectLst>
                <a:outerShdw blurRad="38100" dist="38100" dir="2700000" algn="tl">
                  <a:srgbClr val="C0C0C0"/>
                </a:outerShdw>
              </a:effectLst>
              <a:cs typeface="B Titr" panose="00000700000000000000" pitchFamily="2" charset="-78"/>
            </a:endParaRPr>
          </a:p>
        </p:txBody>
      </p:sp>
      <p:sp>
        <p:nvSpPr>
          <p:cNvPr id="78851" name="Rectangle 4"/>
          <p:cNvSpPr>
            <a:spLocks noChangeArrowheads="1"/>
          </p:cNvSpPr>
          <p:nvPr/>
        </p:nvSpPr>
        <p:spPr bwMode="auto">
          <a:xfrm>
            <a:off x="609600" y="1787525"/>
            <a:ext cx="8077200" cy="3013075"/>
          </a:xfrm>
          <a:prstGeom prst="rect">
            <a:avLst/>
          </a:prstGeom>
          <a:noFill/>
          <a:ln w="9525">
            <a:noFill/>
            <a:miter lim="800000"/>
            <a:headEnd/>
            <a:tailEnd/>
          </a:ln>
          <a:effectLst/>
        </p:spPr>
        <p:txBody>
          <a:bodyPr anchor="ctr">
            <a:spAutoFit/>
          </a:bodyPr>
          <a:lstStyle/>
          <a:p>
            <a:pPr algn="just" rtl="1" eaLnBrk="1" hangingPunct="1"/>
            <a:r>
              <a:rPr lang="fa-IR" b="0"/>
              <a:t>هیات عمومی با حضور حداقل سه چهارم از مستشاران اصلی دیوان محاسبات کشور با دعوت و به ریاست رئیس دیوان محاسبات کشور برای رسیدگی به موارد زیر تشکیل می شود. تصمیمات هیات با رای اکثریت مطلق حاضرین در جلسه معتبر است:</a:t>
            </a:r>
            <a:endParaRPr lang="en-US" b="0"/>
          </a:p>
          <a:p>
            <a:pPr algn="just" rtl="1" eaLnBrk="1" hangingPunct="1"/>
            <a:r>
              <a:rPr lang="fa-IR" b="0"/>
              <a:t>الف ـ ایجاد هماهنگی و وحدت رویه در انجام وظایف هیاتهای مستشاری</a:t>
            </a:r>
            <a:endParaRPr lang="en-US" b="0"/>
          </a:p>
          <a:p>
            <a:pPr algn="just" rtl="1" eaLnBrk="1" hangingPunct="1"/>
            <a:r>
              <a:rPr lang="fa-IR" b="0"/>
              <a:t>ب ـ صدور رای درخصوص تفریغ بودجه و گزراش نهایی آن</a:t>
            </a:r>
            <a:endParaRPr lang="en-US" b="0"/>
          </a:p>
          <a:p>
            <a:pPr algn="just" rtl="1" eaLnBrk="1" hangingPunct="1"/>
            <a:r>
              <a:rPr lang="fa-IR" b="0"/>
              <a:t>ج ـ سایر مواردی که رئیس دیوان محاسبات کشور تشکیل هیات عمومی را لازم بداند.</a:t>
            </a:r>
            <a:endParaRPr lang="en-US" b="0"/>
          </a:p>
          <a:p>
            <a:pPr algn="just" rtl="1" eaLnBrk="1" hangingPunct="1"/>
            <a:r>
              <a:rPr lang="fa-IR" b="0"/>
              <a:t>تبصره ـ تاریخ جلسات هیات عمومی و دستور جلسه به دادستان دیوان محاسبات کشور اعلام می شود و دادستان مکلف به حضور در این جلسه بوده و دارای حق رای می باشد.</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endParaRPr lang="en-US" smtClean="0">
              <a:cs typeface="Tahoma" pitchFamily="34" charset="0"/>
            </a:endParaRPr>
          </a:p>
        </p:txBody>
      </p:sp>
      <p:sp>
        <p:nvSpPr>
          <p:cNvPr id="79875" name="Rectangle 4"/>
          <p:cNvSpPr>
            <a:spLocks noChangeArrowheads="1"/>
          </p:cNvSpPr>
          <p:nvPr/>
        </p:nvSpPr>
        <p:spPr bwMode="auto">
          <a:xfrm>
            <a:off x="609600" y="1651000"/>
            <a:ext cx="7999413" cy="3378200"/>
          </a:xfrm>
          <a:prstGeom prst="rect">
            <a:avLst/>
          </a:prstGeom>
          <a:noFill/>
          <a:ln w="9525">
            <a:noFill/>
            <a:miter lim="800000"/>
            <a:headEnd/>
            <a:tailEnd/>
          </a:ln>
          <a:effectLst/>
        </p:spPr>
        <p:txBody>
          <a:bodyPr anchor="ctr">
            <a:spAutoFit/>
          </a:bodyPr>
          <a:lstStyle/>
          <a:p>
            <a:pPr algn="just" rtl="1" eaLnBrk="1" hangingPunct="1"/>
            <a:r>
              <a:rPr lang="fa-IR" b="0"/>
              <a:t>صورتحساب عملکرد سالانه بودجه کل کشور و گزارش تفریغ بودجه دو سند مالی مهم و موثر در تعیین وضعیت اجرای بودجه های سنواتی می باشد که متاسفانه ضمانت اجرایی قانونی ندارد.</a:t>
            </a:r>
            <a:endParaRPr lang="en-US" b="0"/>
          </a:p>
          <a:p>
            <a:pPr algn="just" rtl="1" eaLnBrk="1" hangingPunct="1"/>
            <a:r>
              <a:rPr lang="fa-IR" b="0"/>
              <a:t>به نظرات کلی و پیشنهادات اصلاحی و تغییرات عمده دیوان محاسبات کشور در زمینه بودجه ریزی کارآمد و عملیاتی ویژه در مراحل تهیه و تنظیم و اجرا و بهبود وضعیت نظارت پذیری بودجه توجهی نمی شود و بودجه های سنواتی سالیان اخیر بشدت شیوه های نظارتی را مخدوش نموده است و قابل ارزیابی نمی باشد.  گزارشهای تفریغ بودجه به صورت شکلی در کمیسیون برنامه و بودجه و محاسبات مجلس بررسی و در صحن علنی قرائت و هیچگونه بازخوردی ندارد.</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endParaRPr lang="en-US" smtClean="0">
              <a:cs typeface="Tahoma" pitchFamily="34" charset="0"/>
            </a:endParaRPr>
          </a:p>
        </p:txBody>
      </p:sp>
      <p:sp>
        <p:nvSpPr>
          <p:cNvPr id="80899" name="Rectangle 3"/>
          <p:cNvSpPr>
            <a:spLocks noChangeArrowheads="1"/>
          </p:cNvSpPr>
          <p:nvPr/>
        </p:nvSpPr>
        <p:spPr bwMode="auto">
          <a:xfrm>
            <a:off x="609600" y="2686050"/>
            <a:ext cx="7999413" cy="1311275"/>
          </a:xfrm>
          <a:prstGeom prst="rect">
            <a:avLst/>
          </a:prstGeom>
          <a:noFill/>
          <a:ln w="9525">
            <a:noFill/>
            <a:miter lim="800000"/>
            <a:headEnd/>
            <a:tailEnd/>
          </a:ln>
          <a:effectLst/>
        </p:spPr>
        <p:txBody>
          <a:bodyPr anchor="ctr">
            <a:spAutoFit/>
          </a:bodyPr>
          <a:lstStyle/>
          <a:p>
            <a:pPr algn="ctr" rtl="1" eaLnBrk="1" hangingPunct="1"/>
            <a:r>
              <a:rPr lang="fa-IR" sz="8000"/>
              <a:t>پايان</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762000"/>
            <a:ext cx="8229600" cy="838200"/>
          </a:xfrm>
          <a:extLst>
            <a:ext uri="{91240B29-F687-4F45-9708-019B960494DF}">
              <a14:hiddenLine xmlns:a14="http://schemas.microsoft.com/office/drawing/2010/main" xmlns="" w="9525" cap="flat" cmpd="sng" algn="ctr">
                <a:solidFill>
                  <a:schemeClr val="tx1"/>
                </a:solidFill>
                <a:prstDash val="solid"/>
                <a:miter lim="800000"/>
                <a:headEnd/>
                <a:tailEnd/>
              </a14:hiddenLine>
            </a:ext>
          </a:extLst>
        </p:spPr>
        <p:txBody>
          <a:bodyPr rtlCol="0">
            <a:normAutofit/>
          </a:bodyPr>
          <a:lstStyle/>
          <a:p>
            <a:pPr fontAlgn="auto">
              <a:spcAft>
                <a:spcPts val="0"/>
              </a:spcAft>
              <a:defRPr/>
            </a:pPr>
            <a:r>
              <a:rPr lang="fa-IR" sz="2800" smtClean="0">
                <a:solidFill>
                  <a:srgbClr val="663300"/>
                </a:solidFill>
                <a:effectLst>
                  <a:outerShdw blurRad="38100" dist="38100" dir="2700000" algn="tl">
                    <a:srgbClr val="C0C0C0"/>
                  </a:outerShdw>
                </a:effectLst>
                <a:cs typeface="B Titr" panose="00000700000000000000" pitchFamily="2" charset="-78"/>
              </a:rPr>
              <a:t>اصول اقتصاد و مالی در قانون اساسی جمهوری اسلامی ایران</a:t>
            </a:r>
            <a:endParaRPr lang="en-US" sz="2800" smtClean="0">
              <a:solidFill>
                <a:srgbClr val="663300"/>
              </a:solidFill>
              <a:effectLst>
                <a:outerShdw blurRad="38100" dist="38100" dir="2700000" algn="tl">
                  <a:srgbClr val="C0C0C0"/>
                </a:outerShdw>
              </a:effectLst>
              <a:cs typeface="B Titr" panose="00000700000000000000" pitchFamily="2" charset="-78"/>
            </a:endParaRPr>
          </a:p>
        </p:txBody>
      </p:sp>
      <p:sp>
        <p:nvSpPr>
          <p:cNvPr id="8196" name="Rectangle 4"/>
          <p:cNvSpPr>
            <a:spLocks noChangeArrowheads="1"/>
          </p:cNvSpPr>
          <p:nvPr/>
        </p:nvSpPr>
        <p:spPr bwMode="auto">
          <a:xfrm>
            <a:off x="609600" y="1752600"/>
            <a:ext cx="8077200" cy="4838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just" rtl="1" eaLnBrk="1" hangingPunct="1">
              <a:defRPr/>
            </a:pPr>
            <a:r>
              <a:rPr lang="fa-IR" b="0">
                <a:latin typeface="Arial" panose="020B0604020202020204" pitchFamily="34" charset="0"/>
              </a:rPr>
              <a:t>در فصل اقتصاد و مالی قانون اساسی از اصل 43 تا 55 قانون مذكور درخصوص وضعیت اقتصاد دولتی خصوصی و تعاونی و وضعیت بودجه و امورمالی و خزانه داریکل بحث نموده است.</a:t>
            </a:r>
            <a:endParaRPr lang="en-US" b="0">
              <a:latin typeface="Arial" panose="020B0604020202020204" pitchFamily="34" charset="0"/>
            </a:endParaRPr>
          </a:p>
          <a:p>
            <a:pPr algn="just" rtl="1" eaLnBrk="1" hangingPunct="1">
              <a:defRPr/>
            </a:pPr>
            <a:r>
              <a:rPr lang="fa-IR" b="0">
                <a:latin typeface="Arial" panose="020B0604020202020204" pitchFamily="34" charset="0"/>
              </a:rPr>
              <a:t>در این قسمت صرفاً اصول مالی و بودجه اشاره می شود. </a:t>
            </a:r>
            <a:endParaRPr lang="en-US" b="0">
              <a:latin typeface="Arial" panose="020B0604020202020204" pitchFamily="34" charset="0"/>
            </a:endParaRPr>
          </a:p>
          <a:p>
            <a:pPr algn="just" rtl="1" eaLnBrk="1" hangingPunct="1">
              <a:defRPr/>
            </a:pPr>
            <a:r>
              <a:rPr lang="fa-IR">
                <a:solidFill>
                  <a:srgbClr val="FF3300"/>
                </a:solidFill>
                <a:effectLst>
                  <a:outerShdw blurRad="38100" dist="38100" dir="2700000" algn="tl">
                    <a:srgbClr val="C0C0C0"/>
                  </a:outerShdw>
                </a:effectLst>
                <a:latin typeface="Arial" panose="020B0604020202020204" pitchFamily="34" charset="0"/>
              </a:rPr>
              <a:t>(اصل پنجاه و یکم)</a:t>
            </a:r>
            <a:endParaRPr lang="en-US">
              <a:solidFill>
                <a:srgbClr val="FF3300"/>
              </a:solidFill>
              <a:effectLst>
                <a:outerShdw blurRad="38100" dist="38100" dir="2700000" algn="tl">
                  <a:srgbClr val="C0C0C0"/>
                </a:outerShdw>
              </a:effectLst>
              <a:latin typeface="Arial" panose="020B0604020202020204" pitchFamily="34" charset="0"/>
            </a:endParaRPr>
          </a:p>
          <a:p>
            <a:pPr algn="just" rtl="1" eaLnBrk="1" hangingPunct="1">
              <a:defRPr/>
            </a:pPr>
            <a:r>
              <a:rPr lang="fa-IR" b="0">
                <a:latin typeface="Arial" panose="020B0604020202020204" pitchFamily="34" charset="0"/>
              </a:rPr>
              <a:t>هیچ نوع مالیات وضع نمی شود مگر بموجب قانون، موارد معافیت و بخشودگی و تخفیف مالیاتی بموجب قانون مشخص میشود.</a:t>
            </a:r>
            <a:endParaRPr lang="en-US" b="0">
              <a:latin typeface="Arial" panose="020B0604020202020204" pitchFamily="34" charset="0"/>
            </a:endParaRPr>
          </a:p>
          <a:p>
            <a:pPr algn="just" rtl="1" eaLnBrk="1" hangingPunct="1">
              <a:defRPr/>
            </a:pPr>
            <a:r>
              <a:rPr lang="fa-IR">
                <a:solidFill>
                  <a:srgbClr val="FF3300"/>
                </a:solidFill>
                <a:effectLst>
                  <a:outerShdw blurRad="38100" dist="38100" dir="2700000" algn="tl">
                    <a:srgbClr val="C0C0C0"/>
                  </a:outerShdw>
                </a:effectLst>
                <a:latin typeface="Arial" panose="020B0604020202020204" pitchFamily="34" charset="0"/>
              </a:rPr>
              <a:t>(اصل پنجاه ودوم)</a:t>
            </a:r>
            <a:endParaRPr lang="en-US">
              <a:solidFill>
                <a:srgbClr val="FF3300"/>
              </a:solidFill>
              <a:effectLst>
                <a:outerShdw blurRad="38100" dist="38100" dir="2700000" algn="tl">
                  <a:srgbClr val="C0C0C0"/>
                </a:outerShdw>
              </a:effectLst>
              <a:latin typeface="Arial" panose="020B0604020202020204" pitchFamily="34" charset="0"/>
            </a:endParaRPr>
          </a:p>
          <a:p>
            <a:pPr algn="just" rtl="1" eaLnBrk="1" hangingPunct="1">
              <a:defRPr/>
            </a:pPr>
            <a:r>
              <a:rPr lang="fa-IR" b="0">
                <a:latin typeface="Arial" panose="020B0604020202020204" pitchFamily="34" charset="0"/>
              </a:rPr>
              <a:t>بودجه سالانه کل کشور ”به ترتیبی که در قانون مقررمیشود“ از طرف دولت تهیه و برای رسیدگی و تصویب به مجلس شورایاسلامی تسلیم می گردد. هرگونه تغییردر ارقام بودجه نیز تابع مراتب مقرر در قانون خواهد بود.</a:t>
            </a:r>
            <a:endParaRPr lang="en-US" b="0">
              <a:latin typeface="Arial" panose="020B0604020202020204" pitchFamily="34" charset="0"/>
            </a:endParaRPr>
          </a:p>
          <a:p>
            <a:pPr algn="just" rtl="1" eaLnBrk="1" hangingPunct="1">
              <a:defRPr/>
            </a:pPr>
            <a:r>
              <a:rPr lang="fa-IR">
                <a:solidFill>
                  <a:srgbClr val="FF3300"/>
                </a:solidFill>
                <a:effectLst>
                  <a:outerShdw blurRad="38100" dist="38100" dir="2700000" algn="tl">
                    <a:srgbClr val="C0C0C0"/>
                  </a:outerShdw>
                </a:effectLst>
                <a:latin typeface="Arial" panose="020B0604020202020204" pitchFamily="34" charset="0"/>
              </a:rPr>
              <a:t>(اصل پنجاه و سوم)</a:t>
            </a:r>
            <a:endParaRPr lang="en-US">
              <a:solidFill>
                <a:srgbClr val="FF3300"/>
              </a:solidFill>
              <a:effectLst>
                <a:outerShdw blurRad="38100" dist="38100" dir="2700000" algn="tl">
                  <a:srgbClr val="C0C0C0"/>
                </a:outerShdw>
              </a:effectLst>
              <a:latin typeface="Arial" panose="020B0604020202020204" pitchFamily="34" charset="0"/>
            </a:endParaRPr>
          </a:p>
          <a:p>
            <a:pPr algn="just" rtl="1" eaLnBrk="1" hangingPunct="1">
              <a:defRPr/>
            </a:pPr>
            <a:r>
              <a:rPr lang="fa-IR" b="0">
                <a:latin typeface="Arial" panose="020B0604020202020204" pitchFamily="34" charset="0"/>
              </a:rPr>
              <a:t>کلیه دریافتهای دولت در حسابهای خزانه داریکل متمرکز می شود و همه پرداختها در حدود اعتبارات مصوب بموجب قانون انجام میگردد.</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457200" y="1698625"/>
            <a:ext cx="8237538" cy="44735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just" rtl="1" eaLnBrk="1" hangingPunct="1">
              <a:defRPr/>
            </a:pPr>
            <a:r>
              <a:rPr lang="fa-IR">
                <a:solidFill>
                  <a:srgbClr val="FF3300"/>
                </a:solidFill>
                <a:effectLst>
                  <a:outerShdw blurRad="38100" dist="38100" dir="2700000" algn="tl">
                    <a:srgbClr val="C0C0C0"/>
                  </a:outerShdw>
                </a:effectLst>
                <a:latin typeface="Arial" panose="020B0604020202020204" pitchFamily="34" charset="0"/>
              </a:rPr>
              <a:t>(اصل پنجاه وچهارم)</a:t>
            </a:r>
            <a:endParaRPr lang="en-US">
              <a:solidFill>
                <a:srgbClr val="FF3300"/>
              </a:solidFill>
              <a:effectLst>
                <a:outerShdw blurRad="38100" dist="38100" dir="2700000" algn="tl">
                  <a:srgbClr val="C0C0C0"/>
                </a:outerShdw>
              </a:effectLst>
              <a:latin typeface="Arial" panose="020B0604020202020204" pitchFamily="34" charset="0"/>
            </a:endParaRPr>
          </a:p>
          <a:p>
            <a:pPr algn="just" rtl="1" eaLnBrk="1" hangingPunct="1">
              <a:defRPr/>
            </a:pPr>
            <a:r>
              <a:rPr lang="fa-IR" b="0">
                <a:latin typeface="Arial" panose="020B0604020202020204" pitchFamily="34" charset="0"/>
              </a:rPr>
              <a:t>دیوان محاسبات کشور مستقیماً زیر نظر مجلس شورای اسلامی میباشد. سازمان و اداره امورآن در تهران و مراکز استانها بموجب قانون تعیين خواهد شد.</a:t>
            </a:r>
          </a:p>
          <a:p>
            <a:pPr algn="just" rtl="1" eaLnBrk="1" hangingPunct="1">
              <a:defRPr/>
            </a:pPr>
            <a:endParaRPr lang="en-US" b="0">
              <a:latin typeface="Arial" panose="020B0604020202020204" pitchFamily="34" charset="0"/>
            </a:endParaRPr>
          </a:p>
          <a:p>
            <a:pPr algn="just" rtl="1" eaLnBrk="1" hangingPunct="1">
              <a:defRPr/>
            </a:pPr>
            <a:r>
              <a:rPr lang="fa-IR">
                <a:solidFill>
                  <a:srgbClr val="FF3300"/>
                </a:solidFill>
                <a:effectLst>
                  <a:outerShdw blurRad="38100" dist="38100" dir="2700000" algn="tl">
                    <a:srgbClr val="C0C0C0"/>
                  </a:outerShdw>
                </a:effectLst>
                <a:latin typeface="Arial" panose="020B0604020202020204" pitchFamily="34" charset="0"/>
              </a:rPr>
              <a:t>(اصل پنجاه پنجم)</a:t>
            </a:r>
            <a:endParaRPr lang="en-US">
              <a:solidFill>
                <a:srgbClr val="FF3300"/>
              </a:solidFill>
              <a:effectLst>
                <a:outerShdw blurRad="38100" dist="38100" dir="2700000" algn="tl">
                  <a:srgbClr val="C0C0C0"/>
                </a:outerShdw>
              </a:effectLst>
              <a:latin typeface="Arial" panose="020B0604020202020204" pitchFamily="34" charset="0"/>
            </a:endParaRPr>
          </a:p>
          <a:p>
            <a:pPr algn="just" rtl="1" eaLnBrk="1" hangingPunct="1">
              <a:defRPr/>
            </a:pPr>
            <a:r>
              <a:rPr lang="fa-IR" b="0">
                <a:latin typeface="Arial" panose="020B0604020202020204" pitchFamily="34" charset="0"/>
              </a:rPr>
              <a:t>دیوان محاسبات به کلیه حسابهای وزارتخانه ها، موسسات، شرکتهای دولتی و سایر دستگاههائیکه به نحوی از انحاء از بودجه کل کشور استفاده می کنند به ترتیبی که قانون مقرر می دارد. رسیدگی یا حسابرسی می نماید که هیچ هزینه ای از اعتبارات مصوب تجاوز نکرده و هروجهی در محل خود بمصرف رسیده باشد.</a:t>
            </a:r>
            <a:endParaRPr lang="en-US" b="0">
              <a:latin typeface="Arial" panose="020B0604020202020204" pitchFamily="34" charset="0"/>
            </a:endParaRPr>
          </a:p>
          <a:p>
            <a:pPr algn="just" rtl="1" eaLnBrk="1" hangingPunct="1">
              <a:defRPr/>
            </a:pPr>
            <a:r>
              <a:rPr lang="fa-IR" b="0">
                <a:latin typeface="Arial" panose="020B0604020202020204" pitchFamily="34" charset="0"/>
              </a:rPr>
              <a:t>دیوان محاسبات، حسابها و اسناد و مدارک مربوطه را برابرقانون جمع آوری و گزارش تفریغ بودجه هرسال را به انضمام نظرات خود به مجلس شورای اسلامی تسلیم می نماید. این گزارش باید دردسترس عمومی گذاشته شود.</a:t>
            </a:r>
          </a:p>
        </p:txBody>
      </p:sp>
      <p:sp>
        <p:nvSpPr>
          <p:cNvPr id="9222" name="Rectangle 6"/>
          <p:cNvSpPr>
            <a:spLocks noGrp="1" noChangeArrowheads="1"/>
          </p:cNvSpPr>
          <p:nvPr>
            <p:ph type="title"/>
          </p:nvPr>
        </p:nvSpPr>
        <p:spPr>
          <a:xfrm>
            <a:off x="457200" y="762000"/>
            <a:ext cx="8229600" cy="808038"/>
          </a:xfrm>
          <a:extLst>
            <a:ext uri="{91240B29-F687-4F45-9708-019B960494DF}">
              <a14:hiddenLine xmlns:a14="http://schemas.microsoft.com/office/drawing/2010/main" xmlns="" w="9525" cap="flat" cmpd="sng" algn="ctr">
                <a:solidFill>
                  <a:schemeClr val="tx1"/>
                </a:solidFill>
                <a:prstDash val="solid"/>
                <a:miter lim="800000"/>
                <a:headEnd/>
                <a:tailEnd/>
              </a14:hiddenLine>
            </a:ext>
          </a:extLst>
        </p:spPr>
        <p:txBody>
          <a:bodyPr rtlCol="0">
            <a:normAutofit/>
          </a:bodyPr>
          <a:lstStyle/>
          <a:p>
            <a:pPr fontAlgn="auto">
              <a:spcAft>
                <a:spcPts val="0"/>
              </a:spcAft>
              <a:defRPr/>
            </a:pPr>
            <a:r>
              <a:rPr lang="fa-IR" sz="2800" smtClean="0">
                <a:solidFill>
                  <a:srgbClr val="663300"/>
                </a:solidFill>
                <a:effectLst>
                  <a:outerShdw blurRad="38100" dist="38100" dir="2700000" algn="tl">
                    <a:srgbClr val="C0C0C0"/>
                  </a:outerShdw>
                </a:effectLst>
                <a:cs typeface="B Titr" panose="00000700000000000000" pitchFamily="2" charset="-78"/>
              </a:rPr>
              <a:t>اصول اقتصاد و مالی در قانون اساسی جمهوری اسلامی ایران</a:t>
            </a:r>
            <a:endParaRPr lang="en-US" sz="2800" smtClean="0">
              <a:solidFill>
                <a:srgbClr val="663300"/>
              </a:solidFill>
              <a:effectLst>
                <a:outerShdw blurRad="38100" dist="38100" dir="2700000" algn="tl">
                  <a:srgbClr val="C0C0C0"/>
                </a:outerShdw>
              </a:effectLst>
              <a:cs typeface="B Titr" panose="00000700000000000000" pitchFamily="2" charset="-7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
  <TotalTime>570</TotalTime>
  <Words>11004</Words>
  <Application>Microsoft Office PowerPoint</Application>
  <PresentationFormat>On-screen Show (4:3)</PresentationFormat>
  <Paragraphs>432</Paragraphs>
  <Slides>75</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75</vt:i4>
      </vt:variant>
    </vt:vector>
  </HeadingPairs>
  <TitlesOfParts>
    <vt:vector size="85" baseType="lpstr">
      <vt:lpstr>Arial</vt:lpstr>
      <vt:lpstr>B Mitra</vt:lpstr>
      <vt:lpstr>Trebuchet MS</vt:lpstr>
      <vt:lpstr>Tahoma</vt:lpstr>
      <vt:lpstr>Wingdings 3</vt:lpstr>
      <vt:lpstr>Calibri</vt:lpstr>
      <vt:lpstr>B Titr</vt:lpstr>
      <vt:lpstr>Wingdings</vt:lpstr>
      <vt:lpstr>Times New Roman</vt:lpstr>
      <vt:lpstr>Facet</vt:lpstr>
      <vt:lpstr>Slide 1</vt:lpstr>
      <vt:lpstr>نکات مهم از قانون دیوان محاسبات کشور</vt:lpstr>
      <vt:lpstr>Slide 3</vt:lpstr>
      <vt:lpstr>Slide 4</vt:lpstr>
      <vt:lpstr>Slide 5</vt:lpstr>
      <vt:lpstr>مراجع قانونگذاری و تصویب قانون در ایران عبارتند از:</vt:lpstr>
      <vt:lpstr>مراجع تصویب کننده «مقررات» </vt:lpstr>
      <vt:lpstr>اصول اقتصاد و مالی در قانون اساسی جمهوری اسلامی ایران</vt:lpstr>
      <vt:lpstr>اصول اقتصاد و مالی در قانون اساسی جمهوری اسلامی ایران</vt:lpstr>
      <vt:lpstr>آشنایی با قوانین بودجه کل کشور</vt:lpstr>
      <vt:lpstr>Slide 11</vt:lpstr>
      <vt:lpstr>مراحل تهیه و تنظیم بودجه کل کشور</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احکام بودجه ای و غیربودجه ای در بودجه های سنواتی کل کشور </vt:lpstr>
      <vt:lpstr>Slide 26</vt:lpstr>
      <vt:lpstr>Slide 27</vt:lpstr>
      <vt:lpstr>Slide 28</vt:lpstr>
      <vt:lpstr>ب – مراحل تصویب لایحه بودجه کل کشور</vt:lpstr>
      <vt:lpstr>ج- اجرای بودجه کل کشور</vt:lpstr>
      <vt:lpstr>Slide 31</vt:lpstr>
      <vt:lpstr>احکام مربوط به دریافتها و درآمدها</vt:lpstr>
      <vt:lpstr>Slide 33</vt:lpstr>
      <vt:lpstr>Slide 34</vt:lpstr>
      <vt:lpstr>Slide 35</vt:lpstr>
      <vt:lpstr>Slide 36</vt:lpstr>
      <vt:lpstr>Slide 37</vt:lpstr>
      <vt:lpstr>احکام مربوط به پرداختها و هزینه ها:</vt:lpstr>
      <vt:lpstr>انواع دستگاههای اجرایی از نظر شخصیت حقوقی:</vt:lpstr>
      <vt:lpstr>Slide 40</vt:lpstr>
      <vt:lpstr>Slide 41</vt:lpstr>
      <vt:lpstr>احکام مربوط به پرداختها و هزینه در قانون محاسبات عمومی</vt:lpstr>
      <vt:lpstr>Slide 43</vt:lpstr>
      <vt:lpstr>Slide 44</vt:lpstr>
      <vt:lpstr>Slide 45</vt:lpstr>
      <vt:lpstr>Slide 46</vt:lpstr>
      <vt:lpstr>Slide 47</vt:lpstr>
      <vt:lpstr>Slide 48</vt:lpstr>
      <vt:lpstr>Slide 49</vt:lpstr>
      <vt:lpstr>باتوجه به تعاریف مراحل خرج یا هزینه احکام پرداختها بقرار زیر باید اجرا شود:</vt:lpstr>
      <vt:lpstr>Slide 51</vt:lpstr>
      <vt:lpstr>Slide 52</vt:lpstr>
      <vt:lpstr>Slide 53</vt:lpstr>
      <vt:lpstr>Slide 54</vt:lpstr>
      <vt:lpstr>Slide 55</vt:lpstr>
      <vt:lpstr>توضیحات آسان در خصوص احکام علی الحساب:</vt:lpstr>
      <vt:lpstr>Slide 57</vt:lpstr>
      <vt:lpstr>Slide 58</vt:lpstr>
      <vt:lpstr>Slide 59</vt:lpstr>
      <vt:lpstr>Slide 60</vt:lpstr>
      <vt:lpstr>د ـ نظارت بر بودجه کل کشور</vt:lpstr>
      <vt:lpstr>Slide 62</vt:lpstr>
      <vt:lpstr>فرآیند نظارت قبل از خرج</vt:lpstr>
      <vt:lpstr>Slide 64</vt:lpstr>
      <vt:lpstr>Slide 65</vt:lpstr>
      <vt:lpstr>Slide 66</vt:lpstr>
      <vt:lpstr>ب ـ نظارت بعد از دریافت و پرداخت (خرج)</vt:lpstr>
      <vt:lpstr>ماده 23 قانون دیوان محاسبات کشور:</vt:lpstr>
      <vt:lpstr>Slide 69</vt:lpstr>
      <vt:lpstr>Slide 70</vt:lpstr>
      <vt:lpstr>Slide 71</vt:lpstr>
      <vt:lpstr>ماده 104 قانون محاسبات عمومی می گوید:</vt:lpstr>
      <vt:lpstr>ماده 36 قانون دیوان محاسبات مقرر می دارد:</vt:lpstr>
      <vt:lpstr>Slide 74</vt:lpstr>
      <vt:lpstr>Slide 75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samaneh</dc:creator>
  <cp:lastModifiedBy>Windows User</cp:lastModifiedBy>
  <cp:revision>58</cp:revision>
  <cp:lastPrinted>1601-01-01T00:00:00Z</cp:lastPrinted>
  <dcterms:created xsi:type="dcterms:W3CDTF">1601-01-01T00:00:00Z</dcterms:created>
  <dcterms:modified xsi:type="dcterms:W3CDTF">2016-05-19T06:08:52Z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