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85" r:id="rId1"/>
  </p:sldMasterIdLst>
  <p:notesMasterIdLst>
    <p:notesMasterId r:id="rId68"/>
  </p:notesMasterIdLst>
  <p:sldIdLst>
    <p:sldId id="340" r:id="rId2"/>
    <p:sldId id="258" r:id="rId3"/>
    <p:sldId id="259" r:id="rId4"/>
    <p:sldId id="260" r:id="rId5"/>
    <p:sldId id="261" r:id="rId6"/>
    <p:sldId id="262" r:id="rId7"/>
    <p:sldId id="263" r:id="rId8"/>
    <p:sldId id="265" r:id="rId9"/>
    <p:sldId id="267" r:id="rId10"/>
    <p:sldId id="268" r:id="rId11"/>
    <p:sldId id="270" r:id="rId12"/>
    <p:sldId id="342"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5" r:id="rId27"/>
    <p:sldId id="286" r:id="rId28"/>
    <p:sldId id="287" r:id="rId29"/>
    <p:sldId id="288" r:id="rId30"/>
    <p:sldId id="289" r:id="rId31"/>
    <p:sldId id="290" r:id="rId32"/>
    <p:sldId id="291" r:id="rId33"/>
    <p:sldId id="295" r:id="rId34"/>
    <p:sldId id="296" r:id="rId35"/>
    <p:sldId id="297" r:id="rId36"/>
    <p:sldId id="298" r:id="rId37"/>
    <p:sldId id="300" r:id="rId38"/>
    <p:sldId id="301" r:id="rId39"/>
    <p:sldId id="302" r:id="rId40"/>
    <p:sldId id="303" r:id="rId41"/>
    <p:sldId id="304" r:id="rId42"/>
    <p:sldId id="305" r:id="rId43"/>
    <p:sldId id="309" r:id="rId44"/>
    <p:sldId id="310" r:id="rId45"/>
    <p:sldId id="311" r:id="rId46"/>
    <p:sldId id="312" r:id="rId47"/>
    <p:sldId id="313" r:id="rId48"/>
    <p:sldId id="316" r:id="rId49"/>
    <p:sldId id="318" r:id="rId50"/>
    <p:sldId id="319" r:id="rId51"/>
    <p:sldId id="317" r:id="rId52"/>
    <p:sldId id="320" r:id="rId53"/>
    <p:sldId id="321" r:id="rId54"/>
    <p:sldId id="322" r:id="rId55"/>
    <p:sldId id="323" r:id="rId56"/>
    <p:sldId id="326" r:id="rId57"/>
    <p:sldId id="327" r:id="rId58"/>
    <p:sldId id="328" r:id="rId59"/>
    <p:sldId id="343" r:id="rId60"/>
    <p:sldId id="330" r:id="rId61"/>
    <p:sldId id="331" r:id="rId62"/>
    <p:sldId id="332" r:id="rId63"/>
    <p:sldId id="333" r:id="rId64"/>
    <p:sldId id="338" r:id="rId65"/>
    <p:sldId id="339" r:id="rId66"/>
    <p:sldId id="341" r:id="rId67"/>
  </p:sldIdLst>
  <p:sldSz cx="9144000" cy="6858000" type="screen4x3"/>
  <p:notesSz cx="6858000" cy="9144000"/>
  <p:defaultTextStyle>
    <a:defPPr>
      <a:defRPr lang="ar-SA"/>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000066"/>
    <a:srgbClr val="808080"/>
    <a:srgbClr val="990000"/>
    <a:srgbClr val="663300"/>
    <a:srgbClr val="003300"/>
    <a:srgbClr val="003399"/>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8265" autoAdjust="0"/>
    <p:restoredTop sz="97579" autoAdjust="0"/>
  </p:normalViewPr>
  <p:slideViewPr>
    <p:cSldViewPr>
      <p:cViewPr>
        <p:scale>
          <a:sx n="66" d="100"/>
          <a:sy n="66" d="100"/>
        </p:scale>
        <p:origin x="-75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9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71BEF39-3C2D-4456-A488-1C160374517A}" type="datetimeFigureOut">
              <a:rPr lang="fa-IR" smtClean="0"/>
              <a:t>06/05/1433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9E8CE5C-789F-4FDC-94C5-CBEF004FAD03}" type="slidenum">
              <a:rPr lang="fa-IR" smtClean="0"/>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r>
              <a:rPr lang="en-US" smtClean="0"/>
              <a:t>www.Prozhe.com</a:t>
            </a:r>
            <a:endParaRPr lang="en-US"/>
          </a:p>
        </p:txBody>
      </p:sp>
      <p:sp>
        <p:nvSpPr>
          <p:cNvPr id="27" name="Slide Number Placeholder 26"/>
          <p:cNvSpPr>
            <a:spLocks noGrp="1"/>
          </p:cNvSpPr>
          <p:nvPr>
            <p:ph type="sldNum" sz="quarter" idx="12"/>
          </p:nvPr>
        </p:nvSpPr>
        <p:spPr/>
        <p:txBody>
          <a:bodyPr/>
          <a:lstStyle/>
          <a:p>
            <a:pPr>
              <a:defRPr/>
            </a:pPr>
            <a:fld id="{624A0FEC-03E8-4386-B738-E38064CCFBE0}" type="slidenum">
              <a:rPr lang="ar-SA" smtClean="0"/>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ll dir="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www.Prozhe.com</a:t>
            </a:r>
            <a:endParaRPr lang="en-US"/>
          </a:p>
        </p:txBody>
      </p:sp>
      <p:sp>
        <p:nvSpPr>
          <p:cNvPr id="6" name="Slide Number Placeholder 5"/>
          <p:cNvSpPr>
            <a:spLocks noGrp="1"/>
          </p:cNvSpPr>
          <p:nvPr>
            <p:ph type="sldNum" sz="quarter" idx="12"/>
          </p:nvPr>
        </p:nvSpPr>
        <p:spPr/>
        <p:txBody>
          <a:bodyPr/>
          <a:lstStyle/>
          <a:p>
            <a:pPr>
              <a:defRPr/>
            </a:pPr>
            <a:fld id="{D1C883C1-7F1F-4424-AC90-121467E7BD1A}" type="slidenum">
              <a:rPr lang="ar-SA" smtClean="0"/>
              <a:pPr>
                <a:defRPr/>
              </a:pPr>
              <a:t>‹#›</a:t>
            </a:fld>
            <a:endParaRPr lang="en-US"/>
          </a:p>
        </p:txBody>
      </p:sp>
    </p:spTree>
  </p:cSld>
  <p:clrMapOvr>
    <a:masterClrMapping/>
  </p:clrMapOvr>
  <p:transition spd="slow">
    <p:pull dir="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www.Prozhe.com</a:t>
            </a:r>
            <a:endParaRPr lang="en-US"/>
          </a:p>
        </p:txBody>
      </p:sp>
      <p:sp>
        <p:nvSpPr>
          <p:cNvPr id="6" name="Slide Number Placeholder 5"/>
          <p:cNvSpPr>
            <a:spLocks noGrp="1"/>
          </p:cNvSpPr>
          <p:nvPr>
            <p:ph type="sldNum" sz="quarter" idx="12"/>
          </p:nvPr>
        </p:nvSpPr>
        <p:spPr/>
        <p:txBody>
          <a:bodyPr/>
          <a:lstStyle/>
          <a:p>
            <a:pPr>
              <a:defRPr/>
            </a:pPr>
            <a:fld id="{5ECEB97E-379C-4E73-B815-C7569D2F3FD7}" type="slidenum">
              <a:rPr lang="ar-SA" smtClean="0"/>
              <a:pPr>
                <a:defRPr/>
              </a:pPr>
              <a:t>‹#›</a:t>
            </a:fld>
            <a:endParaRPr lang="en-US"/>
          </a:p>
        </p:txBody>
      </p:sp>
    </p:spTree>
  </p:cSld>
  <p:clrMapOvr>
    <a:masterClrMapping/>
  </p:clrMapOvr>
  <p:transition spd="slow">
    <p:pull dir="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www.Prozhe.com</a:t>
            </a:r>
            <a:endParaRPr lang="en-US"/>
          </a:p>
        </p:txBody>
      </p:sp>
      <p:sp>
        <p:nvSpPr>
          <p:cNvPr id="6" name="Slide Number Placeholder 5"/>
          <p:cNvSpPr>
            <a:spLocks noGrp="1"/>
          </p:cNvSpPr>
          <p:nvPr>
            <p:ph type="sldNum" sz="quarter" idx="12"/>
          </p:nvPr>
        </p:nvSpPr>
        <p:spPr/>
        <p:txBody>
          <a:bodyPr/>
          <a:lstStyle/>
          <a:p>
            <a:pPr>
              <a:defRPr/>
            </a:pPr>
            <a:fld id="{FFA88871-D8C7-47EB-8C7B-E4F908D4D971}" type="slidenum">
              <a:rPr lang="ar-SA" smtClean="0"/>
              <a:pPr>
                <a:defRPr/>
              </a:pPr>
              <a:t>‹#›</a:t>
            </a:fld>
            <a:endParaRPr lang="en-US"/>
          </a:p>
        </p:txBody>
      </p:sp>
    </p:spTree>
  </p:cSld>
  <p:clrMapOvr>
    <a:masterClrMapping/>
  </p:clrMapOvr>
  <p:transition spd="slow">
    <p:pull dir="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www.Prozhe.com</a:t>
            </a:r>
            <a:endParaRPr lang="en-US"/>
          </a:p>
        </p:txBody>
      </p:sp>
      <p:sp>
        <p:nvSpPr>
          <p:cNvPr id="6" name="Slide Number Placeholder 5"/>
          <p:cNvSpPr>
            <a:spLocks noGrp="1"/>
          </p:cNvSpPr>
          <p:nvPr>
            <p:ph type="sldNum" sz="quarter" idx="12"/>
          </p:nvPr>
        </p:nvSpPr>
        <p:spPr/>
        <p:txBody>
          <a:bodyPr/>
          <a:lstStyle/>
          <a:p>
            <a:pPr>
              <a:defRPr/>
            </a:pPr>
            <a:fld id="{D4F74590-AEA2-48F4-B336-297C295DC74B}" type="slidenum">
              <a:rPr lang="ar-SA" smtClean="0"/>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ll dir="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
        <p:nvSpPr>
          <p:cNvPr id="7" name="Slide Number Placeholder 6"/>
          <p:cNvSpPr>
            <a:spLocks noGrp="1"/>
          </p:cNvSpPr>
          <p:nvPr>
            <p:ph type="sldNum" sz="quarter" idx="12"/>
          </p:nvPr>
        </p:nvSpPr>
        <p:spPr/>
        <p:txBody>
          <a:bodyPr/>
          <a:lstStyle/>
          <a:p>
            <a:pPr>
              <a:defRPr/>
            </a:pPr>
            <a:fld id="{FD17AA0C-0275-40C3-B419-787713814B5A}" type="slidenum">
              <a:rPr lang="ar-SA" smtClean="0"/>
              <a:pPr>
                <a:defRPr/>
              </a:pPr>
              <a:t>‹#›</a:t>
            </a:fld>
            <a:endParaRPr lang="en-US"/>
          </a:p>
        </p:txBody>
      </p:sp>
    </p:spTree>
  </p:cSld>
  <p:clrMapOvr>
    <a:masterClrMapping/>
  </p:clrMapOvr>
  <p:transition spd="slow">
    <p:pull dir="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smtClean="0"/>
              <a:t>www.Prozhe.com</a:t>
            </a:r>
            <a:endParaRPr lang="en-US"/>
          </a:p>
        </p:txBody>
      </p:sp>
      <p:sp>
        <p:nvSpPr>
          <p:cNvPr id="9" name="Slide Number Placeholder 8"/>
          <p:cNvSpPr>
            <a:spLocks noGrp="1"/>
          </p:cNvSpPr>
          <p:nvPr>
            <p:ph type="sldNum" sz="quarter" idx="12"/>
          </p:nvPr>
        </p:nvSpPr>
        <p:spPr/>
        <p:txBody>
          <a:bodyPr/>
          <a:lstStyle/>
          <a:p>
            <a:pPr>
              <a:defRPr/>
            </a:pPr>
            <a:fld id="{988634D9-6164-4C40-A3E1-55C0A02DF75A}" type="slidenum">
              <a:rPr lang="ar-SA" smtClean="0"/>
              <a:pPr>
                <a:defRPr/>
              </a:pPr>
              <a:t>‹#›</a:t>
            </a:fld>
            <a:endParaRPr lang="en-US"/>
          </a:p>
        </p:txBody>
      </p:sp>
    </p:spTree>
  </p:cSld>
  <p:clrMapOvr>
    <a:masterClrMapping/>
  </p:clrMapOvr>
  <p:transition spd="slow">
    <p:pull dir="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
        <p:nvSpPr>
          <p:cNvPr id="5" name="Slide Number Placeholder 4"/>
          <p:cNvSpPr>
            <a:spLocks noGrp="1"/>
          </p:cNvSpPr>
          <p:nvPr>
            <p:ph type="sldNum" sz="quarter" idx="12"/>
          </p:nvPr>
        </p:nvSpPr>
        <p:spPr/>
        <p:txBody>
          <a:bodyPr/>
          <a:lstStyle/>
          <a:p>
            <a:pPr>
              <a:defRPr/>
            </a:pPr>
            <a:fld id="{23F41985-1861-461B-A11D-564ACBC7DA22}" type="slidenum">
              <a:rPr lang="ar-SA" smtClean="0"/>
              <a:pPr>
                <a:defRPr/>
              </a:pPr>
              <a:t>‹#›</a:t>
            </a:fld>
            <a:endParaRPr lang="en-US"/>
          </a:p>
        </p:txBody>
      </p:sp>
    </p:spTree>
  </p:cSld>
  <p:clrMapOvr>
    <a:masterClrMapping/>
  </p:clrMapOvr>
  <p:transition spd="slow">
    <p:pull dir="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www.Prozhe.com</a:t>
            </a:r>
            <a:endParaRPr lang="en-US"/>
          </a:p>
        </p:txBody>
      </p:sp>
      <p:sp>
        <p:nvSpPr>
          <p:cNvPr id="4" name="Slide Number Placeholder 3"/>
          <p:cNvSpPr>
            <a:spLocks noGrp="1"/>
          </p:cNvSpPr>
          <p:nvPr>
            <p:ph type="sldNum" sz="quarter" idx="12"/>
          </p:nvPr>
        </p:nvSpPr>
        <p:spPr/>
        <p:txBody>
          <a:bodyPr/>
          <a:lstStyle/>
          <a:p>
            <a:pPr>
              <a:defRPr/>
            </a:pPr>
            <a:fld id="{863CC578-6A23-4B20-AFF2-834AFFDE8683}" type="slidenum">
              <a:rPr lang="ar-SA" smtClean="0"/>
              <a:pPr>
                <a:defRPr/>
              </a:pPr>
              <a:t>‹#›</a:t>
            </a:fld>
            <a:endParaRPr lang="en-US"/>
          </a:p>
        </p:txBody>
      </p:sp>
    </p:spTree>
  </p:cSld>
  <p:clrMapOvr>
    <a:masterClrMapping/>
  </p:clrMapOvr>
  <p:transition spd="slow">
    <p:pull dir="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
        <p:nvSpPr>
          <p:cNvPr id="7" name="Slide Number Placeholder 6"/>
          <p:cNvSpPr>
            <a:spLocks noGrp="1"/>
          </p:cNvSpPr>
          <p:nvPr>
            <p:ph type="sldNum" sz="quarter" idx="12"/>
          </p:nvPr>
        </p:nvSpPr>
        <p:spPr/>
        <p:txBody>
          <a:bodyPr/>
          <a:lstStyle/>
          <a:p>
            <a:pPr>
              <a:defRPr/>
            </a:pPr>
            <a:fld id="{8AFFF7D9-8DC6-415F-9E2B-8ED1D516F606}" type="slidenum">
              <a:rPr lang="ar-SA" smtClean="0"/>
              <a:pPr>
                <a:defRPr/>
              </a:pPr>
              <a:t>‹#›</a:t>
            </a:fld>
            <a:endParaRPr lang="en-US"/>
          </a:p>
        </p:txBody>
      </p:sp>
    </p:spTree>
  </p:cSld>
  <p:clrMapOvr>
    <a:masterClrMapping/>
  </p:clrMapOvr>
  <p:transition spd="slow">
    <p:pull dir="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5638EED7-22FF-41E4-A07C-41A8D64F36B5}" type="slidenum">
              <a:rPr lang="ar-SA"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pull dir="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smtClean="0"/>
              <a:t>www.Prozhe.com</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DE547CD-8CCC-49F9-BD51-ACA4107FAA2C}" type="slidenum">
              <a:rPr lang="ar-SA"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Lst>
  <p:transition spd="slow">
    <p:pull dir="ru"/>
  </p:transition>
  <p:timing>
    <p:tnLst>
      <p:par>
        <p:cTn id="1" dur="indefinite" restart="never" nodeType="tmRoot"/>
      </p:par>
    </p:tnLst>
  </p:timing>
  <p:hf sldNum="0" hdr="0" dt="0"/>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10" name="WordArt 14"/>
          <p:cNvSpPr>
            <a:spLocks noChangeArrowheads="1" noChangeShapeType="1" noTextEdit="1"/>
          </p:cNvSpPr>
          <p:nvPr/>
        </p:nvSpPr>
        <p:spPr bwMode="auto">
          <a:xfrm>
            <a:off x="179388" y="188913"/>
            <a:ext cx="8785225" cy="6408737"/>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بسم الله الرحمن الرحیم</a:t>
            </a:r>
          </a:p>
        </p:txBody>
      </p:sp>
      <p:sp>
        <p:nvSpPr>
          <p:cNvPr id="208911" name="Rectangle 15"/>
          <p:cNvSpPr>
            <a:spLocks noChangeArrowheads="1"/>
          </p:cNvSpPr>
          <p:nvPr/>
        </p:nvSpPr>
        <p:spPr bwMode="auto">
          <a:xfrm>
            <a:off x="4427538" y="6461125"/>
            <a:ext cx="668337" cy="396875"/>
          </a:xfrm>
          <a:prstGeom prst="rect">
            <a:avLst/>
          </a:prstGeom>
          <a:noFill/>
          <a:ln w="9525">
            <a:noFill/>
            <a:miter lim="800000"/>
            <a:headEnd/>
            <a:tailEnd/>
          </a:ln>
        </p:spPr>
        <p:txBody>
          <a:bodyPr wrap="none" anchor="ctr">
            <a:spAutoFit/>
          </a:bodyPr>
          <a:lstStyle/>
          <a:p>
            <a:pPr algn="ctr" rtl="1"/>
            <a:r>
              <a:rPr lang="ar-SA" sz="2000">
                <a:solidFill>
                  <a:srgbClr val="0000FF"/>
                </a:solidFill>
                <a:latin typeface="Arial Black" pitchFamily="34" charset="0"/>
              </a:rPr>
              <a:t>67-1</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08911"/>
                                        </p:tgtEl>
                                        <p:attrNameLst>
                                          <p:attrName>style.visibility</p:attrName>
                                        </p:attrNameLst>
                                      </p:cBhvr>
                                      <p:to>
                                        <p:strVal val="visible"/>
                                      </p:to>
                                    </p:set>
                                    <p:anim calcmode="lin" valueType="num">
                                      <p:cBhvr>
                                        <p:cTn id="7" dur="500" fill="hold"/>
                                        <p:tgtEl>
                                          <p:spTgt spid="208911"/>
                                        </p:tgtEl>
                                        <p:attrNameLst>
                                          <p:attrName>ppt_w</p:attrName>
                                        </p:attrNameLst>
                                      </p:cBhvr>
                                      <p:tavLst>
                                        <p:tav tm="0">
                                          <p:val>
                                            <p:fltVal val="0"/>
                                          </p:val>
                                        </p:tav>
                                        <p:tav tm="100000">
                                          <p:val>
                                            <p:strVal val="#ppt_w"/>
                                          </p:val>
                                        </p:tav>
                                      </p:tavLst>
                                    </p:anim>
                                    <p:anim calcmode="lin" valueType="num">
                                      <p:cBhvr>
                                        <p:cTn id="8" dur="500" fill="hold"/>
                                        <p:tgtEl>
                                          <p:spTgt spid="208911"/>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208910"/>
                                        </p:tgtEl>
                                        <p:attrNameLst>
                                          <p:attrName>style.visibility</p:attrName>
                                        </p:attrNameLst>
                                      </p:cBhvr>
                                      <p:to>
                                        <p:strVal val="visible"/>
                                      </p:to>
                                    </p:set>
                                    <p:animEffect transition="in" filter="plus(in)">
                                      <p:cBhvr>
                                        <p:cTn id="12" dur="3000"/>
                                        <p:tgtEl>
                                          <p:spTgt spid="208910"/>
                                        </p:tgtEl>
                                      </p:cBhvr>
                                    </p:animEffect>
                                  </p:childTnLst>
                                </p:cTn>
                              </p:par>
                            </p:childTnLst>
                          </p:cTn>
                        </p:par>
                        <p:par>
                          <p:cTn id="13" fill="hold">
                            <p:stCondLst>
                              <p:cond delay="3500"/>
                            </p:stCondLst>
                            <p:childTnLst>
                              <p:par>
                                <p:cTn id="14" presetID="13" presetClass="exit" presetSubtype="32" fill="hold" grpId="1" nodeType="afterEffect">
                                  <p:stCondLst>
                                    <p:cond delay="1500"/>
                                  </p:stCondLst>
                                  <p:childTnLst>
                                    <p:animEffect transition="out" filter="plus(out)">
                                      <p:cBhvr>
                                        <p:cTn id="15" dur="3000"/>
                                        <p:tgtEl>
                                          <p:spTgt spid="208910"/>
                                        </p:tgtEl>
                                      </p:cBhvr>
                                    </p:animEffect>
                                    <p:set>
                                      <p:cBhvr>
                                        <p:cTn id="16" dur="1" fill="hold">
                                          <p:stCondLst>
                                            <p:cond delay="2999"/>
                                          </p:stCondLst>
                                        </p:cTn>
                                        <p:tgtEl>
                                          <p:spTgt spid="208910"/>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7" presetClass="exit" presetSubtype="10" fill="hold" grpId="1" nodeType="clickEffect">
                                  <p:stCondLst>
                                    <p:cond delay="0"/>
                                  </p:stCondLst>
                                  <p:childTnLst>
                                    <p:anim calcmode="lin" valueType="num">
                                      <p:cBhvr>
                                        <p:cTn id="20" dur="500"/>
                                        <p:tgtEl>
                                          <p:spTgt spid="208911"/>
                                        </p:tgtEl>
                                        <p:attrNameLst>
                                          <p:attrName>ppt_w</p:attrName>
                                        </p:attrNameLst>
                                      </p:cBhvr>
                                      <p:tavLst>
                                        <p:tav tm="0">
                                          <p:val>
                                            <p:strVal val="ppt_w"/>
                                          </p:val>
                                        </p:tav>
                                        <p:tav tm="100000">
                                          <p:val>
                                            <p:fltVal val="0"/>
                                          </p:val>
                                        </p:tav>
                                      </p:tavLst>
                                    </p:anim>
                                    <p:anim calcmode="lin" valueType="num">
                                      <p:cBhvr>
                                        <p:cTn id="21" dur="500"/>
                                        <p:tgtEl>
                                          <p:spTgt spid="208911"/>
                                        </p:tgtEl>
                                        <p:attrNameLst>
                                          <p:attrName>ppt_h</p:attrName>
                                        </p:attrNameLst>
                                      </p:cBhvr>
                                      <p:tavLst>
                                        <p:tav tm="0">
                                          <p:val>
                                            <p:strVal val="ppt_h"/>
                                          </p:val>
                                        </p:tav>
                                        <p:tav tm="100000">
                                          <p:val>
                                            <p:strVal val="ppt_h"/>
                                          </p:val>
                                        </p:tav>
                                      </p:tavLst>
                                    </p:anim>
                                    <p:set>
                                      <p:cBhvr>
                                        <p:cTn id="22" dur="1" fill="hold">
                                          <p:stCondLst>
                                            <p:cond delay="499"/>
                                          </p:stCondLst>
                                        </p:cTn>
                                        <p:tgtEl>
                                          <p:spTgt spid="2089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10" grpId="0" animBg="1"/>
      <p:bldP spid="208910" grpId="1" animBg="1"/>
      <p:bldP spid="208911" grpId="0"/>
      <p:bldP spid="208911"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ChangeArrowheads="1"/>
          </p:cNvSpPr>
          <p:nvPr/>
        </p:nvSpPr>
        <p:spPr bwMode="auto">
          <a:xfrm>
            <a:off x="-4572000" y="1589088"/>
            <a:ext cx="9144000" cy="0"/>
          </a:xfrm>
          <a:prstGeom prst="rect">
            <a:avLst/>
          </a:prstGeom>
          <a:noFill/>
          <a:ln w="9525">
            <a:noFill/>
            <a:miter lim="800000"/>
            <a:headEnd/>
            <a:tailEnd/>
          </a:ln>
        </p:spPr>
        <p:txBody>
          <a:bodyPr wrap="none" anchor="ctr">
            <a:spAutoFit/>
          </a:bodyPr>
          <a:lstStyle/>
          <a:p>
            <a:endParaRPr lang="fa-IR"/>
          </a:p>
        </p:txBody>
      </p:sp>
      <p:sp>
        <p:nvSpPr>
          <p:cNvPr id="16389" name="WordArt 5"/>
          <p:cNvSpPr>
            <a:spLocks noChangeArrowheads="1" noChangeShapeType="1" noTextEdit="1"/>
          </p:cNvSpPr>
          <p:nvPr/>
        </p:nvSpPr>
        <p:spPr bwMode="auto">
          <a:xfrm>
            <a:off x="1258888" y="260350"/>
            <a:ext cx="6913562" cy="1390650"/>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اهداف شهر الكترونيكى</a:t>
            </a:r>
          </a:p>
        </p:txBody>
      </p:sp>
      <p:sp>
        <p:nvSpPr>
          <p:cNvPr id="16391" name="Rectangle 7"/>
          <p:cNvSpPr>
            <a:spLocks noChangeArrowheads="1"/>
          </p:cNvSpPr>
          <p:nvPr/>
        </p:nvSpPr>
        <p:spPr bwMode="auto">
          <a:xfrm>
            <a:off x="395288" y="1989138"/>
            <a:ext cx="8496300" cy="4421187"/>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هدف اصل</a:t>
            </a:r>
            <a:r>
              <a:rPr lang="ar-IQ" b="1">
                <a:solidFill>
                  <a:srgbClr val="000000"/>
                </a:solidFill>
                <a:cs typeface="Times New Roman" pitchFamily="18" charset="0"/>
              </a:rPr>
              <a:t>ى </a:t>
            </a:r>
            <a:r>
              <a:rPr lang="ar-SA" b="1">
                <a:solidFill>
                  <a:srgbClr val="000000"/>
                </a:solidFill>
                <a:cs typeface="Times New Roman" pitchFamily="18" charset="0"/>
              </a:rPr>
              <a:t>در شهر الكترونيكى، ارائه خدمات با كيفيت و با قيمتى مناسب به همگان است</a:t>
            </a:r>
            <a:r>
              <a:rPr lang="ar-IQ" b="1">
                <a:solidFill>
                  <a:srgbClr val="000000"/>
                </a:solidFill>
                <a:cs typeface="Times New Roman" pitchFamily="18" charset="0"/>
              </a:rPr>
              <a:t>. </a:t>
            </a:r>
            <a:r>
              <a:rPr lang="ar-SA" b="1">
                <a:solidFill>
                  <a:srgbClr val="000000"/>
                </a:solidFill>
                <a:cs typeface="Times New Roman" pitchFamily="18" charset="0"/>
              </a:rPr>
              <a:t>ايجاد محيط مناسب برای ارتقا</a:t>
            </a:r>
            <a:r>
              <a:rPr lang="ar-SA" sz="1400" b="1">
                <a:solidFill>
                  <a:srgbClr val="000000"/>
                </a:solidFill>
                <a:cs typeface="Times New Roman" pitchFamily="18" charset="0"/>
              </a:rPr>
              <a:t>ء</a:t>
            </a:r>
            <a:r>
              <a:rPr lang="ar-SA" b="1">
                <a:solidFill>
                  <a:srgbClr val="000000"/>
                </a:solidFill>
                <a:cs typeface="Times New Roman" pitchFamily="18" charset="0"/>
              </a:rPr>
              <a:t> سطح زندگى، كسب و كار، فراهم نمودن محيط دسترسى برخط ( به جای نگهداشتن شهروندان در صف! ) برای دسترسى به اطلاعات و خدمات شهری، ارتقا</a:t>
            </a:r>
            <a:r>
              <a:rPr lang="ar-SA" sz="1400" b="1">
                <a:solidFill>
                  <a:srgbClr val="000000"/>
                </a:solidFill>
                <a:cs typeface="Times New Roman" pitchFamily="18" charset="0"/>
              </a:rPr>
              <a:t>ء</a:t>
            </a:r>
            <a:r>
              <a:rPr lang="ar-SA" b="1">
                <a:solidFill>
                  <a:srgbClr val="000000"/>
                </a:solidFill>
                <a:cs typeface="Times New Roman" pitchFamily="18" charset="0"/>
              </a:rPr>
              <a:t> كميت و كيفيت خدمات آژانس های شهری، افزايش توليد</a:t>
            </a:r>
            <a:r>
              <a:rPr lang="ar-IQ" b="1">
                <a:solidFill>
                  <a:srgbClr val="000000"/>
                </a:solidFill>
                <a:cs typeface="Times New Roman" pitchFamily="18" charset="0"/>
              </a:rPr>
              <a:t> </a:t>
            </a:r>
            <a:r>
              <a:rPr lang="ar-SA" b="1">
                <a:solidFill>
                  <a:srgbClr val="000000"/>
                </a:solidFill>
                <a:cs typeface="Times New Roman" pitchFamily="18" charset="0"/>
              </a:rPr>
              <a:t>ناخالص داخلى و افزايش درآمدها، يكپارچگى كليه واحدهای شهری و نيز صرفه جويى در هزينه از جمله اهداف شهرالكترونيكى است </a:t>
            </a:r>
            <a:r>
              <a:rPr lang="en-US"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بنابراين م</a:t>
            </a:r>
            <a:r>
              <a:rPr lang="ar-IQ" b="1">
                <a:solidFill>
                  <a:srgbClr val="000000"/>
                </a:solidFill>
                <a:cs typeface="Times New Roman" pitchFamily="18" charset="0"/>
              </a:rPr>
              <a:t>ى </a:t>
            </a:r>
            <a:r>
              <a:rPr lang="ar-SA" b="1">
                <a:solidFill>
                  <a:srgbClr val="000000"/>
                </a:solidFill>
                <a:cs typeface="Times New Roman" pitchFamily="18" charset="0"/>
              </a:rPr>
              <a:t>توان مهمترين اهداف شهر الكترونيكى را به صورت زير برشمرد</a:t>
            </a:r>
            <a:r>
              <a:rPr lang="en-US" b="1">
                <a:solidFill>
                  <a:srgbClr val="000000"/>
                </a:solidFill>
                <a:cs typeface="Times New Roman" pitchFamily="18" charset="0"/>
              </a:rPr>
              <a:t>:</a:t>
            </a:r>
          </a:p>
          <a:p>
            <a:pPr algn="r" rtl="1" eaLnBrk="0" hangingPunct="0"/>
            <a:endParaRPr lang="en-US" sz="800" b="1">
              <a:solidFill>
                <a:srgbClr val="000000"/>
              </a:solidFill>
              <a:cs typeface="Times New Roman" pitchFamily="18" charset="0"/>
            </a:endParaRPr>
          </a:p>
          <a:p>
            <a:pPr algn="r" rtl="1" eaLnBrk="0" hangingPunct="0"/>
            <a:r>
              <a:rPr lang="ar-SA" sz="2400" b="1">
                <a:solidFill>
                  <a:srgbClr val="000000"/>
                </a:solidFill>
                <a:cs typeface="Times New Roman" pitchFamily="18" charset="0"/>
              </a:rPr>
              <a:t>1- ارائه خدمات بهتر</a:t>
            </a:r>
            <a:r>
              <a:rPr lang="ar-IQ" sz="2400" b="1">
                <a:solidFill>
                  <a:srgbClr val="000000"/>
                </a:solidFill>
                <a:cs typeface="Times New Roman" pitchFamily="18" charset="0"/>
              </a:rPr>
              <a:t>:</a:t>
            </a:r>
            <a:r>
              <a:rPr lang="ar-IQ" b="1">
                <a:solidFill>
                  <a:srgbClr val="000000"/>
                </a:solidFill>
                <a:cs typeface="Times New Roman" pitchFamily="18" charset="0"/>
              </a:rPr>
              <a:t> </a:t>
            </a:r>
            <a:r>
              <a:rPr lang="ar-SA" b="1">
                <a:solidFill>
                  <a:srgbClr val="000000"/>
                </a:solidFill>
                <a:cs typeface="Times New Roman" pitchFamily="18" charset="0"/>
              </a:rPr>
              <a:t>ارائه خدمات به صورت راحت تر و قابل اعتماد، با صرف هزينه های كمتر و كيفيت وارزش بالاتر</a:t>
            </a:r>
            <a:r>
              <a:rPr lang="en-US" b="1">
                <a:solidFill>
                  <a:srgbClr val="000000"/>
                </a:solidFill>
                <a:cs typeface="Times New Roman" pitchFamily="18" charset="0"/>
              </a:rPr>
              <a:t>.</a:t>
            </a:r>
            <a:endParaRPr lang="en-US"/>
          </a:p>
          <a:p>
            <a:pPr algn="r" rtl="1" eaLnBrk="0" hangingPunct="0"/>
            <a:r>
              <a:rPr lang="ar-SA" sz="2400" b="1">
                <a:solidFill>
                  <a:srgbClr val="000000"/>
                </a:solidFill>
                <a:cs typeface="Times New Roman" pitchFamily="18" charset="0"/>
              </a:rPr>
              <a:t>2- تأثير مثبت در قيمت و كارآيى خدما</a:t>
            </a:r>
            <a:r>
              <a:rPr lang="ar-IQ" sz="2400" b="1">
                <a:solidFill>
                  <a:srgbClr val="000000"/>
                </a:solidFill>
                <a:cs typeface="Times New Roman" pitchFamily="18" charset="0"/>
              </a:rPr>
              <a:t>ت:</a:t>
            </a:r>
            <a:r>
              <a:rPr lang="ar-IQ" b="1">
                <a:solidFill>
                  <a:srgbClr val="000000"/>
                </a:solidFill>
                <a:cs typeface="Times New Roman" pitchFamily="18" charset="0"/>
              </a:rPr>
              <a:t> </a:t>
            </a:r>
            <a:r>
              <a:rPr lang="ar-SA" b="1">
                <a:solidFill>
                  <a:srgbClr val="000000"/>
                </a:solidFill>
                <a:cs typeface="Times New Roman" pitchFamily="18" charset="0"/>
              </a:rPr>
              <a:t>ارائه اطلاعات و خدمات بهتر و ارزان تر به استفاده كنندگان و عوارض دهندگان</a:t>
            </a:r>
            <a:r>
              <a:rPr lang="en-US" b="1">
                <a:solidFill>
                  <a:srgbClr val="000000"/>
                </a:solidFill>
                <a:cs typeface="Times New Roman" pitchFamily="18" charset="0"/>
              </a:rPr>
              <a:t>.</a:t>
            </a:r>
            <a:endParaRPr lang="en-US"/>
          </a:p>
          <a:p>
            <a:pPr algn="r" rtl="1" eaLnBrk="0" hangingPunct="0"/>
            <a:r>
              <a:rPr lang="ar-SA" sz="2400" b="1">
                <a:solidFill>
                  <a:srgbClr val="000000"/>
                </a:solidFill>
                <a:cs typeface="Times New Roman" pitchFamily="18" charset="0"/>
              </a:rPr>
              <a:t>3- مشاركت بيشتر مردم در امور شهری</a:t>
            </a:r>
            <a:r>
              <a:rPr lang="ar-IQ" sz="2400" b="1">
                <a:solidFill>
                  <a:srgbClr val="000000"/>
                </a:solidFill>
                <a:cs typeface="Times New Roman" pitchFamily="18" charset="0"/>
              </a:rPr>
              <a:t>:</a:t>
            </a:r>
            <a:r>
              <a:rPr lang="ar-IQ" b="1">
                <a:solidFill>
                  <a:srgbClr val="000000"/>
                </a:solidFill>
                <a:cs typeface="Times New Roman" pitchFamily="18" charset="0"/>
              </a:rPr>
              <a:t> </a:t>
            </a:r>
            <a:r>
              <a:rPr lang="ar-SA" b="1">
                <a:solidFill>
                  <a:srgbClr val="000000"/>
                </a:solidFill>
                <a:cs typeface="Times New Roman" pitchFamily="18" charset="0"/>
              </a:rPr>
              <a:t>آسان تر كردن امكان مشاركت كسانى كه تمايل دارند در كارها نقش داشته باشند</a:t>
            </a:r>
            <a:r>
              <a:rPr lang="en-US" b="1">
                <a:solidFill>
                  <a:srgbClr val="000000"/>
                </a:solidFill>
                <a:cs typeface="Times New Roman" pitchFamily="18" charset="0"/>
              </a:rPr>
              <a:t>.</a:t>
            </a:r>
            <a:endParaRPr lang="en-US"/>
          </a:p>
          <a:p>
            <a:pPr algn="r" rtl="1" eaLnBrk="0" hangingPunct="0"/>
            <a:r>
              <a:rPr lang="ar-SA" sz="2400" b="1">
                <a:solidFill>
                  <a:srgbClr val="000000"/>
                </a:solidFill>
                <a:cs typeface="Times New Roman" pitchFamily="18" charset="0"/>
              </a:rPr>
              <a:t>4- ارائه و به كارگيری روش های مناسب برای اداره جامعه:</a:t>
            </a:r>
            <a:r>
              <a:rPr lang="ar-SA" b="1">
                <a:solidFill>
                  <a:srgbClr val="000000"/>
                </a:solidFill>
                <a:cs typeface="Times New Roman" pitchFamily="18" charset="0"/>
              </a:rPr>
              <a:t> حمايت از جامعه علمى از طريق ايجاد نوآوری و بازآفرينى در بخش شهری</a:t>
            </a:r>
            <a:r>
              <a:rPr lang="en-US" b="1">
                <a:solidFill>
                  <a:srgbClr val="000000"/>
                </a:solidFill>
                <a:cs typeface="Times New Roman" pitchFamily="18" charset="0"/>
              </a:rPr>
              <a:t>.</a:t>
            </a:r>
            <a:endParaRPr lang="en-US"/>
          </a:p>
        </p:txBody>
      </p:sp>
      <p:sp>
        <p:nvSpPr>
          <p:cNvPr id="16392" name="Rectangle 8"/>
          <p:cNvSpPr>
            <a:spLocks noChangeArrowheads="1"/>
          </p:cNvSpPr>
          <p:nvPr/>
        </p:nvSpPr>
        <p:spPr bwMode="auto">
          <a:xfrm>
            <a:off x="4368800"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67-11</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6392"/>
                                        </p:tgtEl>
                                        <p:attrNameLst>
                                          <p:attrName>style.visibility</p:attrName>
                                        </p:attrNameLst>
                                      </p:cBhvr>
                                      <p:to>
                                        <p:strVal val="visible"/>
                                      </p:to>
                                    </p:set>
                                    <p:anim calcmode="lin" valueType="num">
                                      <p:cBhvr>
                                        <p:cTn id="7" dur="500" fill="hold"/>
                                        <p:tgtEl>
                                          <p:spTgt spid="16392"/>
                                        </p:tgtEl>
                                        <p:attrNameLst>
                                          <p:attrName>ppt_w</p:attrName>
                                        </p:attrNameLst>
                                      </p:cBhvr>
                                      <p:tavLst>
                                        <p:tav tm="0">
                                          <p:val>
                                            <p:fltVal val="0"/>
                                          </p:val>
                                        </p:tav>
                                        <p:tav tm="100000">
                                          <p:val>
                                            <p:strVal val="#ppt_w"/>
                                          </p:val>
                                        </p:tav>
                                      </p:tavLst>
                                    </p:anim>
                                    <p:anim calcmode="lin" valueType="num">
                                      <p:cBhvr>
                                        <p:cTn id="8" dur="500" fill="hold"/>
                                        <p:tgtEl>
                                          <p:spTgt spid="1639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6389"/>
                                        </p:tgtEl>
                                        <p:attrNameLst>
                                          <p:attrName>style.visibility</p:attrName>
                                        </p:attrNameLst>
                                      </p:cBhvr>
                                      <p:to>
                                        <p:strVal val="visible"/>
                                      </p:to>
                                    </p:set>
                                    <p:animEffect transition="in" filter="plus(in)">
                                      <p:cBhvr>
                                        <p:cTn id="12" dur="2000"/>
                                        <p:tgtEl>
                                          <p:spTgt spid="16389"/>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16391"/>
                                        </p:tgtEl>
                                        <p:attrNameLst>
                                          <p:attrName>style.visibility</p:attrName>
                                        </p:attrNameLst>
                                      </p:cBhvr>
                                      <p:to>
                                        <p:strVal val="visible"/>
                                      </p:to>
                                    </p:set>
                                    <p:animEffect transition="in" filter="diamond(in)">
                                      <p:cBhvr>
                                        <p:cTn id="16" dur="2000"/>
                                        <p:tgtEl>
                                          <p:spTgt spid="16391"/>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16389"/>
                                        </p:tgtEl>
                                      </p:cBhvr>
                                    </p:animEffect>
                                    <p:set>
                                      <p:cBhvr>
                                        <p:cTn id="21" dur="1" fill="hold">
                                          <p:stCondLst>
                                            <p:cond delay="1999"/>
                                          </p:stCondLst>
                                        </p:cTn>
                                        <p:tgtEl>
                                          <p:spTgt spid="16389"/>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16391"/>
                                        </p:tgtEl>
                                      </p:cBhvr>
                                    </p:animEffect>
                                    <p:set>
                                      <p:cBhvr>
                                        <p:cTn id="25" dur="1" fill="hold">
                                          <p:stCondLst>
                                            <p:cond delay="1999"/>
                                          </p:stCondLst>
                                        </p:cTn>
                                        <p:tgtEl>
                                          <p:spTgt spid="16391"/>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16392"/>
                                        </p:tgtEl>
                                        <p:attrNameLst>
                                          <p:attrName>ppt_w</p:attrName>
                                        </p:attrNameLst>
                                      </p:cBhvr>
                                      <p:tavLst>
                                        <p:tav tm="0">
                                          <p:val>
                                            <p:strVal val="ppt_w"/>
                                          </p:val>
                                        </p:tav>
                                        <p:tav tm="100000">
                                          <p:val>
                                            <p:fltVal val="0"/>
                                          </p:val>
                                        </p:tav>
                                      </p:tavLst>
                                    </p:anim>
                                    <p:anim calcmode="lin" valueType="num">
                                      <p:cBhvr>
                                        <p:cTn id="29" dur="500"/>
                                        <p:tgtEl>
                                          <p:spTgt spid="16392"/>
                                        </p:tgtEl>
                                        <p:attrNameLst>
                                          <p:attrName>ppt_h</p:attrName>
                                        </p:attrNameLst>
                                      </p:cBhvr>
                                      <p:tavLst>
                                        <p:tav tm="0">
                                          <p:val>
                                            <p:strVal val="ppt_h"/>
                                          </p:val>
                                        </p:tav>
                                        <p:tav tm="100000">
                                          <p:val>
                                            <p:strVal val="ppt_h"/>
                                          </p:val>
                                        </p:tav>
                                      </p:tavLst>
                                    </p:anim>
                                    <p:set>
                                      <p:cBhvr>
                                        <p:cTn id="30" dur="1" fill="hold">
                                          <p:stCondLst>
                                            <p:cond delay="499"/>
                                          </p:stCondLst>
                                        </p:cTn>
                                        <p:tgtEl>
                                          <p:spTgt spid="1639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animBg="1"/>
      <p:bldP spid="16389" grpId="1" animBg="1"/>
      <p:bldP spid="16391" grpId="0"/>
      <p:bldP spid="16391" grpId="1"/>
      <p:bldP spid="16392" grpId="0"/>
      <p:bldP spid="1639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ChangeArrowheads="1"/>
          </p:cNvSpPr>
          <p:nvPr/>
        </p:nvSpPr>
        <p:spPr bwMode="auto">
          <a:xfrm>
            <a:off x="-4535488" y="1160463"/>
            <a:ext cx="9144001" cy="0"/>
          </a:xfrm>
          <a:prstGeom prst="rect">
            <a:avLst/>
          </a:prstGeom>
          <a:noFill/>
          <a:ln w="9525">
            <a:noFill/>
            <a:miter lim="800000"/>
            <a:headEnd/>
            <a:tailEnd/>
          </a:ln>
        </p:spPr>
        <p:txBody>
          <a:bodyPr wrap="none" anchor="ctr">
            <a:spAutoFit/>
          </a:bodyPr>
          <a:lstStyle/>
          <a:p>
            <a:endParaRPr lang="fa-IR"/>
          </a:p>
        </p:txBody>
      </p:sp>
      <p:sp>
        <p:nvSpPr>
          <p:cNvPr id="18437" name="WordArt 5"/>
          <p:cNvSpPr>
            <a:spLocks noChangeArrowheads="1" noChangeShapeType="1" noTextEdit="1"/>
          </p:cNvSpPr>
          <p:nvPr/>
        </p:nvSpPr>
        <p:spPr bwMode="auto">
          <a:xfrm>
            <a:off x="1403350" y="260350"/>
            <a:ext cx="6624638" cy="1412875"/>
          </a:xfrm>
          <a:prstGeom prst="rect">
            <a:avLst/>
          </a:prstGeom>
        </p:spPr>
        <p:txBody>
          <a:bodyPr wrap="none" fromWordArt="1">
            <a:prstTxWarp prst="textPlain">
              <a:avLst>
                <a:gd name="adj" fmla="val 50000"/>
              </a:avLst>
            </a:prstTxWarp>
          </a:bodyPr>
          <a:lstStyle/>
          <a:p>
            <a:pPr algn="ctr" rtl="1"/>
            <a:r>
              <a:rPr lang="fa-IR" sz="24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ويژگى های شهر الكترونيكى خوب</a:t>
            </a:r>
          </a:p>
        </p:txBody>
      </p:sp>
      <p:sp>
        <p:nvSpPr>
          <p:cNvPr id="18439" name="Rectangle 7"/>
          <p:cNvSpPr>
            <a:spLocks noChangeArrowheads="1"/>
          </p:cNvSpPr>
          <p:nvPr/>
        </p:nvSpPr>
        <p:spPr bwMode="auto">
          <a:xfrm>
            <a:off x="250825" y="2197100"/>
            <a:ext cx="8640763" cy="4114800"/>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يك شهر الكترونيكى خوب آن است كه بتواند به آسانى در دسترس همگان قرار گرفته و با روشى ساده خدمات خود را ارئه نمايد. برخى از مشخصه های يك</a:t>
            </a:r>
            <a:r>
              <a:rPr lang="ar-IQ"/>
              <a:t> </a:t>
            </a:r>
            <a:r>
              <a:rPr lang="ar-SA" b="1">
                <a:solidFill>
                  <a:srgbClr val="000000"/>
                </a:solidFill>
                <a:cs typeface="Times New Roman" pitchFamily="18" charset="0"/>
              </a:rPr>
              <a:t>شهر الكترونيكى خوب عبارت است از:</a:t>
            </a:r>
            <a:endParaRPr lang="en-US"/>
          </a:p>
          <a:p>
            <a:pPr algn="r" rtl="1" eaLnBrk="0" hangingPunct="0"/>
            <a:r>
              <a:rPr lang="ar-SA" sz="2400" b="1">
                <a:solidFill>
                  <a:srgbClr val="000000"/>
                </a:solidFill>
                <a:cs typeface="Times New Roman" pitchFamily="18" charset="0"/>
              </a:rPr>
              <a:t>1- استفاده آسان كاربران</a:t>
            </a:r>
            <a:r>
              <a:rPr lang="ar-IQ" sz="2400" b="1">
                <a:solidFill>
                  <a:srgbClr val="000000"/>
                </a:solidFill>
                <a:cs typeface="Times New Roman" pitchFamily="18" charset="0"/>
              </a:rPr>
              <a:t>:</a:t>
            </a:r>
            <a:r>
              <a:rPr lang="ar-IQ" b="1">
                <a:solidFill>
                  <a:srgbClr val="000000"/>
                </a:solidFill>
                <a:cs typeface="Times New Roman" pitchFamily="18" charset="0"/>
              </a:rPr>
              <a:t> </a:t>
            </a:r>
            <a:r>
              <a:rPr lang="ar-SA" b="1">
                <a:solidFill>
                  <a:srgbClr val="000000"/>
                </a:solidFill>
                <a:cs typeface="Times New Roman" pitchFamily="18" charset="0"/>
              </a:rPr>
              <a:t>ي</a:t>
            </a:r>
            <a:r>
              <a:rPr lang="fa-IR" b="1">
                <a:solidFill>
                  <a:srgbClr val="000000"/>
                </a:solidFill>
                <a:cs typeface="Times New Roman" pitchFamily="18" charset="0"/>
              </a:rPr>
              <a:t>ک</a:t>
            </a:r>
            <a:r>
              <a:rPr lang="ar-SA" b="1">
                <a:solidFill>
                  <a:srgbClr val="000000"/>
                </a:solidFill>
                <a:cs typeface="Times New Roman" pitchFamily="18" charset="0"/>
              </a:rPr>
              <a:t> شهر الكترونيكى خوب بايد بتواند با به كارگيری ابزار مناسب سخت افزاری، نرم</a:t>
            </a:r>
            <a:r>
              <a:rPr lang="ar-IQ" b="1">
                <a:solidFill>
                  <a:srgbClr val="000000"/>
                </a:solidFill>
                <a:cs typeface="Times New Roman" pitchFamily="18" charset="0"/>
              </a:rPr>
              <a:t> ا</a:t>
            </a:r>
            <a:r>
              <a:rPr lang="ar-SA" b="1">
                <a:solidFill>
                  <a:srgbClr val="000000"/>
                </a:solidFill>
                <a:cs typeface="Times New Roman" pitchFamily="18" charset="0"/>
              </a:rPr>
              <a:t>فزاری و ارتباطى به آسانى ارتباط مردم را به خدمات شهری برقرار نمايد</a:t>
            </a:r>
            <a:r>
              <a:rPr lang="en-US" b="1">
                <a:solidFill>
                  <a:srgbClr val="000000"/>
                </a:solidFill>
                <a:cs typeface="Times New Roman" pitchFamily="18" charset="0"/>
              </a:rPr>
              <a:t>.</a:t>
            </a:r>
            <a:endParaRPr lang="en-US"/>
          </a:p>
          <a:p>
            <a:pPr algn="r" rtl="1" eaLnBrk="0" hangingPunct="0"/>
            <a:r>
              <a:rPr lang="ar-IQ" sz="2400" b="1">
                <a:solidFill>
                  <a:srgbClr val="000000"/>
                </a:solidFill>
                <a:cs typeface="Times New Roman" pitchFamily="18" charset="0"/>
              </a:rPr>
              <a:t>2- </a:t>
            </a:r>
            <a:r>
              <a:rPr lang="ar-SA" sz="2400" b="1">
                <a:solidFill>
                  <a:srgbClr val="000000"/>
                </a:solidFill>
                <a:cs typeface="Times New Roman" pitchFamily="18" charset="0"/>
              </a:rPr>
              <a:t>در دسترس همگان باشد</a:t>
            </a:r>
            <a:r>
              <a:rPr lang="ar-IQ" sz="2400" b="1">
                <a:solidFill>
                  <a:srgbClr val="000000"/>
                </a:solidFill>
                <a:cs typeface="Times New Roman" pitchFamily="18" charset="0"/>
              </a:rPr>
              <a:t>:</a:t>
            </a:r>
            <a:r>
              <a:rPr lang="ar-IQ" b="1">
                <a:solidFill>
                  <a:srgbClr val="000000"/>
                </a:solidFill>
                <a:cs typeface="Times New Roman" pitchFamily="18" charset="0"/>
              </a:rPr>
              <a:t> </a:t>
            </a:r>
            <a:r>
              <a:rPr lang="ar-SA" b="1">
                <a:solidFill>
                  <a:srgbClr val="000000"/>
                </a:solidFill>
                <a:cs typeface="Times New Roman" pitchFamily="18" charset="0"/>
              </a:rPr>
              <a:t>خدمات شهر الكترونيكى بايد از طريق سايت در منزل، محل كار، كارخانه، كتابخانه و</a:t>
            </a:r>
            <a:r>
              <a:rPr lang="en-US" b="1">
                <a:solidFill>
                  <a:srgbClr val="000000"/>
                </a:solidFill>
                <a:cs typeface="Times New Roman" pitchFamily="18" charset="0"/>
              </a:rPr>
              <a:t> </a:t>
            </a:r>
            <a:r>
              <a:rPr lang="en-US" b="1">
                <a:solidFill>
                  <a:srgbClr val="000000"/>
                </a:solidFill>
              </a:rPr>
              <a:t>...</a:t>
            </a:r>
            <a:r>
              <a:rPr lang="en-US"/>
              <a:t> </a:t>
            </a:r>
            <a:r>
              <a:rPr lang="ar-SA" b="1">
                <a:solidFill>
                  <a:srgbClr val="000000"/>
                </a:solidFill>
                <a:cs typeface="Times New Roman" pitchFamily="18" charset="0"/>
              </a:rPr>
              <a:t>در هر زمانى در دسترس همه افراد جامعه با هر درآمدی باشد</a:t>
            </a:r>
            <a:r>
              <a:rPr lang="en-US" b="1">
                <a:solidFill>
                  <a:srgbClr val="000000"/>
                </a:solidFill>
                <a:cs typeface="Times New Roman" pitchFamily="18" charset="0"/>
              </a:rPr>
              <a:t>.</a:t>
            </a:r>
            <a:endParaRPr lang="en-US"/>
          </a:p>
          <a:p>
            <a:pPr algn="r" rtl="1" eaLnBrk="0" hangingPunct="0"/>
            <a:r>
              <a:rPr lang="ar-IQ" sz="2400" b="1">
                <a:solidFill>
                  <a:srgbClr val="000000"/>
                </a:solidFill>
                <a:cs typeface="Times New Roman" pitchFamily="18" charset="0"/>
              </a:rPr>
              <a:t>3- </a:t>
            </a:r>
            <a:r>
              <a:rPr lang="ar-SA" sz="2400" b="1">
                <a:solidFill>
                  <a:srgbClr val="000000"/>
                </a:solidFill>
                <a:cs typeface="Times New Roman" pitchFamily="18" charset="0"/>
              </a:rPr>
              <a:t>حريم خصوصى و امن:</a:t>
            </a:r>
            <a:r>
              <a:rPr lang="ar-SA" b="1">
                <a:solidFill>
                  <a:srgbClr val="000000"/>
                </a:solidFill>
                <a:cs typeface="Times New Roman" pitchFamily="18" charset="0"/>
              </a:rPr>
              <a:t> بايد استانداردها در آن به گونه ای پيش بينى شود كه حريم خصوصى و امنيت مردم شهر و كاربران تضمين شده باشد</a:t>
            </a:r>
            <a:r>
              <a:rPr lang="en-US" b="1">
                <a:solidFill>
                  <a:srgbClr val="000000"/>
                </a:solidFill>
                <a:cs typeface="Times New Roman" pitchFamily="18" charset="0"/>
              </a:rPr>
              <a:t>.</a:t>
            </a:r>
            <a:endParaRPr lang="en-US"/>
          </a:p>
          <a:p>
            <a:pPr algn="r" rtl="1" eaLnBrk="0" hangingPunct="0"/>
            <a:r>
              <a:rPr lang="ar-IQ" sz="2400" b="1">
                <a:solidFill>
                  <a:srgbClr val="000000"/>
                </a:solidFill>
                <a:cs typeface="Times New Roman" pitchFamily="18" charset="0"/>
              </a:rPr>
              <a:t>4- </a:t>
            </a:r>
            <a:r>
              <a:rPr lang="ar-SA" sz="2400" b="1">
                <a:solidFill>
                  <a:srgbClr val="000000"/>
                </a:solidFill>
                <a:cs typeface="Times New Roman" pitchFamily="18" charset="0"/>
              </a:rPr>
              <a:t>نوآور و با خروجى ملموس:</a:t>
            </a:r>
            <a:r>
              <a:rPr lang="ar-SA" b="1">
                <a:solidFill>
                  <a:srgbClr val="000000"/>
                </a:solidFill>
                <a:cs typeface="Times New Roman" pitchFamily="18" charset="0"/>
              </a:rPr>
              <a:t> بايد از جديدترين و پيشرفته ترين فناوری ها استفاده كند، تا سرعت و پاسخ سيستم همواره رو به افزايش بوده و خروجى آن برای مردم قابل لمس باشد. </a:t>
            </a:r>
            <a:endParaRPr lang="ar-IQ" b="1">
              <a:solidFill>
                <a:srgbClr val="000000"/>
              </a:solidFill>
              <a:cs typeface="Times New Roman" pitchFamily="18" charset="0"/>
            </a:endParaRPr>
          </a:p>
          <a:p>
            <a:pPr algn="r" rtl="1" eaLnBrk="0" hangingPunct="0"/>
            <a:r>
              <a:rPr lang="ar-IQ" sz="2400" b="1">
                <a:solidFill>
                  <a:srgbClr val="000000"/>
                </a:solidFill>
                <a:cs typeface="Times New Roman" pitchFamily="18" charset="0"/>
              </a:rPr>
              <a:t>5- </a:t>
            </a:r>
            <a:r>
              <a:rPr lang="ar-SA" sz="2400" b="1">
                <a:solidFill>
                  <a:srgbClr val="000000"/>
                </a:solidFill>
                <a:cs typeface="Times New Roman" pitchFamily="18" charset="0"/>
              </a:rPr>
              <a:t>تعاملى باشد:</a:t>
            </a:r>
            <a:r>
              <a:rPr lang="ar-SA" b="1">
                <a:solidFill>
                  <a:srgbClr val="000000"/>
                </a:solidFill>
                <a:cs typeface="Times New Roman" pitchFamily="18" charset="0"/>
              </a:rPr>
              <a:t> بايد انديشه عموم مردم در آن اثر داشته باشد، تا بخش های خصوصى، سازمان های</a:t>
            </a:r>
            <a:r>
              <a:rPr lang="ar-IQ" b="1">
                <a:solidFill>
                  <a:srgbClr val="000000"/>
                </a:solidFill>
                <a:cs typeface="Times New Roman" pitchFamily="18" charset="0"/>
              </a:rPr>
              <a:t> </a:t>
            </a:r>
          </a:p>
          <a:p>
            <a:pPr algn="r" rtl="1" eaLnBrk="0" hangingPunct="0"/>
            <a:r>
              <a:rPr lang="ar-SA" b="1">
                <a:solidFill>
                  <a:srgbClr val="000000"/>
                </a:solidFill>
                <a:cs typeface="Times New Roman" pitchFamily="18" charset="0"/>
              </a:rPr>
              <a:t>غير</a:t>
            </a:r>
            <a:r>
              <a:rPr lang="ar-IQ" b="1">
                <a:solidFill>
                  <a:srgbClr val="000000"/>
                </a:solidFill>
                <a:cs typeface="Times New Roman" pitchFamily="18" charset="0"/>
              </a:rPr>
              <a:t> </a:t>
            </a:r>
            <a:r>
              <a:rPr lang="ar-SA" b="1">
                <a:solidFill>
                  <a:srgbClr val="000000"/>
                </a:solidFill>
                <a:cs typeface="Times New Roman" pitchFamily="18" charset="0"/>
              </a:rPr>
              <a:t>انتفاعى، محققان و حتى مردم عادی نيز بتوانند با شهردار و مسؤولان شهری به صورت دوطرفه براى بالا بردن كيفيت خدمات شهری هم انديشى كنند</a:t>
            </a:r>
            <a:r>
              <a:rPr lang="en-US" b="1">
                <a:solidFill>
                  <a:srgbClr val="000000"/>
                </a:solidFill>
                <a:cs typeface="Times New Roman" pitchFamily="18" charset="0"/>
              </a:rPr>
              <a:t>.</a:t>
            </a:r>
            <a:endParaRPr lang="en-US"/>
          </a:p>
        </p:txBody>
      </p:sp>
      <p:sp>
        <p:nvSpPr>
          <p:cNvPr id="18440" name="Rectangle 8"/>
          <p:cNvSpPr>
            <a:spLocks noChangeArrowheads="1"/>
          </p:cNvSpPr>
          <p:nvPr/>
        </p:nvSpPr>
        <p:spPr bwMode="auto">
          <a:xfrm>
            <a:off x="4356100" y="6461125"/>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67-12</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8440"/>
                                        </p:tgtEl>
                                        <p:attrNameLst>
                                          <p:attrName>style.visibility</p:attrName>
                                        </p:attrNameLst>
                                      </p:cBhvr>
                                      <p:to>
                                        <p:strVal val="visible"/>
                                      </p:to>
                                    </p:set>
                                    <p:anim calcmode="lin" valueType="num">
                                      <p:cBhvr>
                                        <p:cTn id="7" dur="500" fill="hold"/>
                                        <p:tgtEl>
                                          <p:spTgt spid="18440"/>
                                        </p:tgtEl>
                                        <p:attrNameLst>
                                          <p:attrName>ppt_w</p:attrName>
                                        </p:attrNameLst>
                                      </p:cBhvr>
                                      <p:tavLst>
                                        <p:tav tm="0">
                                          <p:val>
                                            <p:fltVal val="0"/>
                                          </p:val>
                                        </p:tav>
                                        <p:tav tm="100000">
                                          <p:val>
                                            <p:strVal val="#ppt_w"/>
                                          </p:val>
                                        </p:tav>
                                      </p:tavLst>
                                    </p:anim>
                                    <p:anim calcmode="lin" valueType="num">
                                      <p:cBhvr>
                                        <p:cTn id="8" dur="500" fill="hold"/>
                                        <p:tgtEl>
                                          <p:spTgt spid="1844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8437"/>
                                        </p:tgtEl>
                                        <p:attrNameLst>
                                          <p:attrName>style.visibility</p:attrName>
                                        </p:attrNameLst>
                                      </p:cBhvr>
                                      <p:to>
                                        <p:strVal val="visible"/>
                                      </p:to>
                                    </p:set>
                                    <p:animEffect transition="in" filter="plus(in)">
                                      <p:cBhvr>
                                        <p:cTn id="12" dur="2000"/>
                                        <p:tgtEl>
                                          <p:spTgt spid="18437"/>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18439"/>
                                        </p:tgtEl>
                                        <p:attrNameLst>
                                          <p:attrName>style.visibility</p:attrName>
                                        </p:attrNameLst>
                                      </p:cBhvr>
                                      <p:to>
                                        <p:strVal val="visible"/>
                                      </p:to>
                                    </p:set>
                                    <p:animEffect transition="in" filter="diamond(in)">
                                      <p:cBhvr>
                                        <p:cTn id="16" dur="2000"/>
                                        <p:tgtEl>
                                          <p:spTgt spid="18439"/>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18437"/>
                                        </p:tgtEl>
                                      </p:cBhvr>
                                    </p:animEffect>
                                    <p:set>
                                      <p:cBhvr>
                                        <p:cTn id="21" dur="1" fill="hold">
                                          <p:stCondLst>
                                            <p:cond delay="1999"/>
                                          </p:stCondLst>
                                        </p:cTn>
                                        <p:tgtEl>
                                          <p:spTgt spid="18437"/>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18439"/>
                                        </p:tgtEl>
                                      </p:cBhvr>
                                    </p:animEffect>
                                    <p:set>
                                      <p:cBhvr>
                                        <p:cTn id="25" dur="1" fill="hold">
                                          <p:stCondLst>
                                            <p:cond delay="1999"/>
                                          </p:stCondLst>
                                        </p:cTn>
                                        <p:tgtEl>
                                          <p:spTgt spid="18439"/>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18440"/>
                                        </p:tgtEl>
                                        <p:attrNameLst>
                                          <p:attrName>ppt_w</p:attrName>
                                        </p:attrNameLst>
                                      </p:cBhvr>
                                      <p:tavLst>
                                        <p:tav tm="0">
                                          <p:val>
                                            <p:strVal val="ppt_w"/>
                                          </p:val>
                                        </p:tav>
                                        <p:tav tm="100000">
                                          <p:val>
                                            <p:fltVal val="0"/>
                                          </p:val>
                                        </p:tav>
                                      </p:tavLst>
                                    </p:anim>
                                    <p:anim calcmode="lin" valueType="num">
                                      <p:cBhvr>
                                        <p:cTn id="29" dur="500"/>
                                        <p:tgtEl>
                                          <p:spTgt spid="18440"/>
                                        </p:tgtEl>
                                        <p:attrNameLst>
                                          <p:attrName>ppt_h</p:attrName>
                                        </p:attrNameLst>
                                      </p:cBhvr>
                                      <p:tavLst>
                                        <p:tav tm="0">
                                          <p:val>
                                            <p:strVal val="ppt_h"/>
                                          </p:val>
                                        </p:tav>
                                        <p:tav tm="100000">
                                          <p:val>
                                            <p:strVal val="ppt_h"/>
                                          </p:val>
                                        </p:tav>
                                      </p:tavLst>
                                    </p:anim>
                                    <p:set>
                                      <p:cBhvr>
                                        <p:cTn id="30" dur="1" fill="hold">
                                          <p:stCondLst>
                                            <p:cond delay="499"/>
                                          </p:stCondLst>
                                        </p:cTn>
                                        <p:tgtEl>
                                          <p:spTgt spid="184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animBg="1"/>
      <p:bldP spid="18437" grpId="1" animBg="1"/>
      <p:bldP spid="18439" grpId="0"/>
      <p:bldP spid="18439" grpId="1"/>
      <p:bldP spid="18440" grpId="0"/>
      <p:bldP spid="18440"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4" name="Rectangle 4"/>
          <p:cNvSpPr>
            <a:spLocks noChangeArrowheads="1"/>
          </p:cNvSpPr>
          <p:nvPr/>
        </p:nvSpPr>
        <p:spPr bwMode="auto">
          <a:xfrm>
            <a:off x="684213" y="404813"/>
            <a:ext cx="7902575" cy="1920875"/>
          </a:xfrm>
          <a:prstGeom prst="rect">
            <a:avLst/>
          </a:prstGeom>
          <a:noFill/>
          <a:ln w="9525">
            <a:noFill/>
            <a:miter lim="800000"/>
            <a:headEnd/>
            <a:tailEnd/>
          </a:ln>
        </p:spPr>
        <p:txBody>
          <a:bodyPr>
            <a:spAutoFit/>
          </a:bodyPr>
          <a:lstStyle/>
          <a:p>
            <a:pPr algn="r"/>
            <a:r>
              <a:rPr lang="ar-SA" sz="2400" b="1">
                <a:solidFill>
                  <a:srgbClr val="000000"/>
                </a:solidFill>
              </a:rPr>
              <a:t>6- كم هزينه باشد:</a:t>
            </a:r>
            <a:r>
              <a:rPr lang="ar-SA" b="1">
                <a:solidFill>
                  <a:srgbClr val="000000"/>
                </a:solidFill>
              </a:rPr>
              <a:t> سيستم های خدمات الكترونيكى و برخط در ي</a:t>
            </a:r>
            <a:r>
              <a:rPr lang="fa-IR" b="1">
                <a:solidFill>
                  <a:srgbClr val="000000"/>
                </a:solidFill>
              </a:rPr>
              <a:t>ک</a:t>
            </a:r>
            <a:r>
              <a:rPr lang="ar-SA" b="1">
                <a:solidFill>
                  <a:srgbClr val="000000"/>
                </a:solidFill>
              </a:rPr>
              <a:t> شهر الكترونيكى بايد به گونه ای طراحى شوند كه مردم پول زيادی بابت</a:t>
            </a:r>
            <a:r>
              <a:rPr lang="ar-IQ"/>
              <a:t> </a:t>
            </a:r>
            <a:r>
              <a:rPr lang="ar-SA" b="1">
                <a:solidFill>
                  <a:srgbClr val="000000"/>
                </a:solidFill>
              </a:rPr>
              <a:t>دريافت خدمات ندهند و شهر هم از پس هزينه های سخت افزاری و نرم افزاری برای توسعه خدمات الكترونيكى برآيد</a:t>
            </a:r>
            <a:endParaRPr lang="en-US" b="1">
              <a:solidFill>
                <a:srgbClr val="000000"/>
              </a:solidFill>
            </a:endParaRPr>
          </a:p>
          <a:p>
            <a:pPr algn="r"/>
            <a:r>
              <a:rPr lang="ar-SA" sz="2400" b="1">
                <a:solidFill>
                  <a:srgbClr val="000000"/>
                </a:solidFill>
              </a:rPr>
              <a:t>7- انتقال فناوری با دقت انجام شود:</a:t>
            </a:r>
            <a:r>
              <a:rPr lang="ar-SA" b="1">
                <a:solidFill>
                  <a:srgbClr val="000000"/>
                </a:solidFill>
              </a:rPr>
              <a:t> در مواقعى كه تغيير فناوری تأثير جدی در سيستم </a:t>
            </a:r>
          </a:p>
          <a:p>
            <a:pPr algn="r"/>
            <a:r>
              <a:rPr lang="ar-SA" b="1">
                <a:solidFill>
                  <a:srgbClr val="000000"/>
                </a:solidFill>
              </a:rPr>
              <a:t>مى گذارد انتقال سيستم های شهر الكترونيكى از وضع قديم به جديد بايد به دقت انجام شود، تا كاربر هنگام مواجه با فناوری جديد دچار مشكل نشود</a:t>
            </a:r>
            <a:endParaRPr lang="en-US" b="1">
              <a:solidFill>
                <a:srgbClr val="000000"/>
              </a:solidFill>
            </a:endParaRPr>
          </a:p>
        </p:txBody>
      </p:sp>
      <p:sp>
        <p:nvSpPr>
          <p:cNvPr id="291845" name="Rectangle 5"/>
          <p:cNvSpPr>
            <a:spLocks noChangeArrowheads="1"/>
          </p:cNvSpPr>
          <p:nvPr/>
        </p:nvSpPr>
        <p:spPr bwMode="auto">
          <a:xfrm>
            <a:off x="4284663"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67-13</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91845"/>
                                        </p:tgtEl>
                                        <p:attrNameLst>
                                          <p:attrName>style.visibility</p:attrName>
                                        </p:attrNameLst>
                                      </p:cBhvr>
                                      <p:to>
                                        <p:strVal val="visible"/>
                                      </p:to>
                                    </p:set>
                                    <p:anim calcmode="lin" valueType="num">
                                      <p:cBhvr>
                                        <p:cTn id="7" dur="500" fill="hold"/>
                                        <p:tgtEl>
                                          <p:spTgt spid="291845"/>
                                        </p:tgtEl>
                                        <p:attrNameLst>
                                          <p:attrName>ppt_w</p:attrName>
                                        </p:attrNameLst>
                                      </p:cBhvr>
                                      <p:tavLst>
                                        <p:tav tm="0">
                                          <p:val>
                                            <p:fltVal val="0"/>
                                          </p:val>
                                        </p:tav>
                                        <p:tav tm="100000">
                                          <p:val>
                                            <p:strVal val="#ppt_w"/>
                                          </p:val>
                                        </p:tav>
                                      </p:tavLst>
                                    </p:anim>
                                    <p:anim calcmode="lin" valueType="num">
                                      <p:cBhvr>
                                        <p:cTn id="8" dur="500" fill="hold"/>
                                        <p:tgtEl>
                                          <p:spTgt spid="29184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291844"/>
                                        </p:tgtEl>
                                        <p:attrNameLst>
                                          <p:attrName>style.visibility</p:attrName>
                                        </p:attrNameLst>
                                      </p:cBhvr>
                                      <p:to>
                                        <p:strVal val="visible"/>
                                      </p:to>
                                    </p:set>
                                    <p:animEffect transition="in" filter="diamond(in)">
                                      <p:cBhvr>
                                        <p:cTn id="12" dur="2000"/>
                                        <p:tgtEl>
                                          <p:spTgt spid="29184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291844"/>
                                        </p:tgtEl>
                                      </p:cBhvr>
                                    </p:animEffect>
                                    <p:set>
                                      <p:cBhvr>
                                        <p:cTn id="17" dur="1" fill="hold">
                                          <p:stCondLst>
                                            <p:cond delay="1999"/>
                                          </p:stCondLst>
                                        </p:cTn>
                                        <p:tgtEl>
                                          <p:spTgt spid="291844"/>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291845"/>
                                        </p:tgtEl>
                                        <p:attrNameLst>
                                          <p:attrName>ppt_w</p:attrName>
                                        </p:attrNameLst>
                                      </p:cBhvr>
                                      <p:tavLst>
                                        <p:tav tm="0">
                                          <p:val>
                                            <p:strVal val="ppt_w"/>
                                          </p:val>
                                        </p:tav>
                                        <p:tav tm="100000">
                                          <p:val>
                                            <p:fltVal val="0"/>
                                          </p:val>
                                        </p:tav>
                                      </p:tavLst>
                                    </p:anim>
                                    <p:anim calcmode="lin" valueType="num">
                                      <p:cBhvr>
                                        <p:cTn id="21" dur="500"/>
                                        <p:tgtEl>
                                          <p:spTgt spid="291845"/>
                                        </p:tgtEl>
                                        <p:attrNameLst>
                                          <p:attrName>ppt_h</p:attrName>
                                        </p:attrNameLst>
                                      </p:cBhvr>
                                      <p:tavLst>
                                        <p:tav tm="0">
                                          <p:val>
                                            <p:strVal val="ppt_h"/>
                                          </p:val>
                                        </p:tav>
                                        <p:tav tm="100000">
                                          <p:val>
                                            <p:strVal val="ppt_h"/>
                                          </p:val>
                                        </p:tav>
                                      </p:tavLst>
                                    </p:anim>
                                    <p:set>
                                      <p:cBhvr>
                                        <p:cTn id="22" dur="1" fill="hold">
                                          <p:stCondLst>
                                            <p:cond delay="499"/>
                                          </p:stCondLst>
                                        </p:cTn>
                                        <p:tgtEl>
                                          <p:spTgt spid="29184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4" grpId="0"/>
      <p:bldP spid="291844" grpId="1"/>
      <p:bldP spid="291845" grpId="0"/>
      <p:bldP spid="291845"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ChangeArrowheads="1"/>
          </p:cNvSpPr>
          <p:nvPr/>
        </p:nvSpPr>
        <p:spPr bwMode="auto">
          <a:xfrm>
            <a:off x="-3590925" y="1511300"/>
            <a:ext cx="9144000" cy="0"/>
          </a:xfrm>
          <a:prstGeom prst="rect">
            <a:avLst/>
          </a:prstGeom>
          <a:noFill/>
          <a:ln w="9525">
            <a:noFill/>
            <a:miter lim="800000"/>
            <a:headEnd/>
            <a:tailEnd/>
          </a:ln>
        </p:spPr>
        <p:txBody>
          <a:bodyPr wrap="none" anchor="ctr">
            <a:spAutoFit/>
          </a:bodyPr>
          <a:lstStyle/>
          <a:p>
            <a:endParaRPr lang="fa-IR"/>
          </a:p>
        </p:txBody>
      </p:sp>
      <p:sp>
        <p:nvSpPr>
          <p:cNvPr id="19461" name="WordArt 5"/>
          <p:cNvSpPr>
            <a:spLocks noChangeArrowheads="1" noChangeShapeType="1" noTextEdit="1"/>
          </p:cNvSpPr>
          <p:nvPr/>
        </p:nvSpPr>
        <p:spPr bwMode="auto">
          <a:xfrm>
            <a:off x="1187450" y="188913"/>
            <a:ext cx="6840538" cy="1485900"/>
          </a:xfrm>
          <a:prstGeom prst="rect">
            <a:avLst/>
          </a:prstGeom>
        </p:spPr>
        <p:txBody>
          <a:bodyPr wrap="none" fromWordArt="1">
            <a:prstTxWarp prst="textPlain">
              <a:avLst>
                <a:gd name="adj" fmla="val 50000"/>
              </a:avLst>
            </a:prstTxWarp>
          </a:bodyPr>
          <a:lstStyle/>
          <a:p>
            <a:pPr algn="ctr" rtl="1"/>
            <a:r>
              <a:rPr lang="fa-IR" sz="20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ويژگى های اساسى شهر الكترونيكى</a:t>
            </a:r>
          </a:p>
        </p:txBody>
      </p:sp>
      <p:sp>
        <p:nvSpPr>
          <p:cNvPr id="19463" name="Rectangle 7"/>
          <p:cNvSpPr>
            <a:spLocks noChangeArrowheads="1"/>
          </p:cNvSpPr>
          <p:nvPr/>
        </p:nvSpPr>
        <p:spPr bwMode="auto">
          <a:xfrm>
            <a:off x="395288" y="2092325"/>
            <a:ext cx="8424862" cy="4237038"/>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هدف شهر الكترونيكى ارائه خدمات بهتر، با هزينه كمتر و اثر بخشى بيشتر است. ول</a:t>
            </a:r>
            <a:r>
              <a:rPr lang="fa-IR" b="1">
                <a:solidFill>
                  <a:srgbClr val="000000"/>
                </a:solidFill>
                <a:cs typeface="Times New Roman" pitchFamily="18" charset="0"/>
              </a:rPr>
              <a:t>ی</a:t>
            </a:r>
            <a:r>
              <a:rPr lang="ar-SA" b="1">
                <a:solidFill>
                  <a:srgbClr val="000000"/>
                </a:solidFill>
                <a:cs typeface="Times New Roman" pitchFamily="18" charset="0"/>
              </a:rPr>
              <a:t> نمى توان استاندارد مشخصى</a:t>
            </a:r>
            <a:r>
              <a:rPr lang="ar-IQ" b="1">
                <a:solidFill>
                  <a:srgbClr val="000000"/>
                </a:solidFill>
                <a:cs typeface="Times New Roman" pitchFamily="18" charset="0"/>
              </a:rPr>
              <a:t>, </a:t>
            </a:r>
            <a:r>
              <a:rPr lang="ar-SA" b="1">
                <a:solidFill>
                  <a:srgbClr val="000000"/>
                </a:solidFill>
                <a:cs typeface="Times New Roman" pitchFamily="18" charset="0"/>
              </a:rPr>
              <a:t>برای ساير ويژگى های آن معرفى كر</a:t>
            </a:r>
            <a:r>
              <a:rPr lang="ar-IQ" b="1">
                <a:solidFill>
                  <a:srgbClr val="000000"/>
                </a:solidFill>
                <a:cs typeface="Times New Roman" pitchFamily="18" charset="0"/>
              </a:rPr>
              <a:t>د. </a:t>
            </a:r>
            <a:r>
              <a:rPr lang="ar-SA" b="1">
                <a:solidFill>
                  <a:srgbClr val="000000"/>
                </a:solidFill>
                <a:cs typeface="Times New Roman" pitchFamily="18" charset="0"/>
              </a:rPr>
              <a:t>زيرا هر شهری مى تواند با توجه به نيازهای جامعه خودش, نظام</a:t>
            </a:r>
            <a:r>
              <a:rPr lang="ar-IQ"/>
              <a:t> </a:t>
            </a:r>
            <a:r>
              <a:rPr lang="ar-SA" b="1">
                <a:solidFill>
                  <a:srgbClr val="000000"/>
                </a:solidFill>
                <a:cs typeface="Times New Roman" pitchFamily="18" charset="0"/>
              </a:rPr>
              <a:t>شهر الكترونيكى را پايه ريزی كند.</a:t>
            </a:r>
            <a:endParaRPr lang="ar-IQ" b="1">
              <a:solidFill>
                <a:srgbClr val="000000"/>
              </a:solidFill>
              <a:cs typeface="Times New Roman" pitchFamily="18" charset="0"/>
            </a:endParaRPr>
          </a:p>
          <a:p>
            <a:pPr algn="r" rtl="1"/>
            <a:endParaRPr lang="en-US" sz="800" b="1">
              <a:solidFill>
                <a:srgbClr val="000000"/>
              </a:solidFill>
              <a:cs typeface="Times New Roman" pitchFamily="18" charset="0"/>
            </a:endParaRPr>
          </a:p>
          <a:p>
            <a:pPr algn="r" rtl="1" eaLnBrk="0" hangingPunct="0"/>
            <a:r>
              <a:rPr lang="ar-SA" sz="2400" b="1">
                <a:solidFill>
                  <a:srgbClr val="000000"/>
                </a:solidFill>
                <a:cs typeface="Times New Roman" pitchFamily="18" charset="0"/>
              </a:rPr>
              <a:t>1- كوچ</a:t>
            </a:r>
            <a:r>
              <a:rPr lang="fa-IR" sz="2400" b="1">
                <a:solidFill>
                  <a:srgbClr val="000000"/>
                </a:solidFill>
                <a:cs typeface="Times New Roman" pitchFamily="18" charset="0"/>
              </a:rPr>
              <a:t>ک</a:t>
            </a:r>
            <a:r>
              <a:rPr lang="ar-SA" sz="2400" b="1">
                <a:solidFill>
                  <a:srgbClr val="000000"/>
                </a:solidFill>
                <a:cs typeface="Times New Roman" pitchFamily="18" charset="0"/>
              </a:rPr>
              <a:t> بودن:</a:t>
            </a:r>
            <a:r>
              <a:rPr lang="ar-SA" b="1">
                <a:solidFill>
                  <a:srgbClr val="000000"/>
                </a:solidFill>
                <a:cs typeface="Times New Roman" pitchFamily="18" charset="0"/>
              </a:rPr>
              <a:t> شهر الكترونيكى نبايد بيش از حد گسترده باشد تا بتواند از اتلاف نيروی انسانى و سرمايه جلوگيری كند. بنابراين بهتر است شه</a:t>
            </a:r>
            <a:r>
              <a:rPr lang="ar-IQ" b="1">
                <a:solidFill>
                  <a:srgbClr val="000000"/>
                </a:solidFill>
                <a:cs typeface="Times New Roman" pitchFamily="18" charset="0"/>
              </a:rPr>
              <a:t>ر</a:t>
            </a:r>
            <a:r>
              <a:rPr lang="ar-SA" b="1">
                <a:solidFill>
                  <a:srgbClr val="000000"/>
                </a:solidFill>
                <a:cs typeface="Times New Roman" pitchFamily="18" charset="0"/>
              </a:rPr>
              <a:t>های الكترونيكى بزرگ به شهرهای محلى كوچ</a:t>
            </a:r>
            <a:r>
              <a:rPr lang="fa-IR" b="1">
                <a:solidFill>
                  <a:srgbClr val="000000"/>
                </a:solidFill>
                <a:cs typeface="Times New Roman" pitchFamily="18" charset="0"/>
              </a:rPr>
              <a:t>ک</a:t>
            </a:r>
            <a:r>
              <a:rPr lang="ar-SA" b="1">
                <a:solidFill>
                  <a:srgbClr val="000000"/>
                </a:solidFill>
                <a:cs typeface="Times New Roman" pitchFamily="18" charset="0"/>
              </a:rPr>
              <a:t> تر تقسيم شوند</a:t>
            </a:r>
            <a:r>
              <a:rPr lang="en-US" b="1">
                <a:solidFill>
                  <a:srgbClr val="000000"/>
                </a:solidFill>
                <a:cs typeface="Times New Roman" pitchFamily="18" charset="0"/>
              </a:rPr>
              <a:t>.</a:t>
            </a:r>
            <a:endParaRPr lang="en-US"/>
          </a:p>
          <a:p>
            <a:pPr algn="r" rtl="1" eaLnBrk="0" hangingPunct="0"/>
            <a:r>
              <a:rPr lang="ar-SA" sz="2400" b="1">
                <a:solidFill>
                  <a:srgbClr val="000000"/>
                </a:solidFill>
                <a:cs typeface="Times New Roman" pitchFamily="18" charset="0"/>
              </a:rPr>
              <a:t>2- اخلاقى بودن:</a:t>
            </a:r>
            <a:r>
              <a:rPr lang="ar-SA" b="1">
                <a:solidFill>
                  <a:srgbClr val="000000"/>
                </a:solidFill>
                <a:cs typeface="Times New Roman" pitchFamily="18" charset="0"/>
              </a:rPr>
              <a:t> شهر الكترونيكى بايد مقيد به اخلاق الكترونيكى بوده و حريم اطلاعات خصوصى شهروندان را حفظ نمايد</a:t>
            </a:r>
            <a:r>
              <a:rPr lang="en-US" b="1">
                <a:solidFill>
                  <a:srgbClr val="000000"/>
                </a:solidFill>
                <a:cs typeface="Times New Roman" pitchFamily="18" charset="0"/>
              </a:rPr>
              <a:t>.</a:t>
            </a:r>
            <a:endParaRPr lang="en-US"/>
          </a:p>
          <a:p>
            <a:pPr algn="r" rtl="1" eaLnBrk="0" hangingPunct="0"/>
            <a:r>
              <a:rPr lang="ar-IQ" sz="2400" b="1">
                <a:solidFill>
                  <a:srgbClr val="000000"/>
                </a:solidFill>
                <a:cs typeface="Times New Roman" pitchFamily="18" charset="0"/>
              </a:rPr>
              <a:t>3- </a:t>
            </a:r>
            <a:r>
              <a:rPr lang="ar-SA" sz="2400" b="1">
                <a:solidFill>
                  <a:srgbClr val="000000"/>
                </a:solidFill>
                <a:cs typeface="Times New Roman" pitchFamily="18" charset="0"/>
              </a:rPr>
              <a:t>پاسخگو بودن:</a:t>
            </a:r>
            <a:r>
              <a:rPr lang="ar-SA" b="1">
                <a:solidFill>
                  <a:srgbClr val="000000"/>
                </a:solidFill>
                <a:cs typeface="Times New Roman" pitchFamily="18" charset="0"/>
              </a:rPr>
              <a:t> شهر الكترونيكى بايد نسبت به فعاليت اجتماع، اقتصادی و سياسى كه انجام م</a:t>
            </a:r>
            <a:r>
              <a:rPr lang="fa-IR" b="1">
                <a:solidFill>
                  <a:srgbClr val="000000"/>
                </a:solidFill>
                <a:cs typeface="Times New Roman" pitchFamily="18" charset="0"/>
              </a:rPr>
              <a:t>ی</a:t>
            </a:r>
            <a:r>
              <a:rPr lang="ar-SA" b="1">
                <a:solidFill>
                  <a:srgbClr val="000000"/>
                </a:solidFill>
                <a:cs typeface="Times New Roman" pitchFamily="18" charset="0"/>
              </a:rPr>
              <a:t> دهد، پاسخگو باشد. يعنى شرايطى فراهم شود كه شهروندان بتوانند تا حد امكان از روند پيشرفت اين فعاليت ها آگاهى های لازم را كسب كنند</a:t>
            </a:r>
            <a:r>
              <a:rPr lang="en-US" b="1">
                <a:solidFill>
                  <a:srgbClr val="000000"/>
                </a:solidFill>
                <a:cs typeface="Times New Roman" pitchFamily="18" charset="0"/>
              </a:rPr>
              <a:t>.</a:t>
            </a:r>
            <a:endParaRPr lang="en-US"/>
          </a:p>
          <a:p>
            <a:pPr algn="r" rtl="1" eaLnBrk="0" hangingPunct="0"/>
            <a:r>
              <a:rPr lang="ar-IQ" sz="2400" b="1">
                <a:solidFill>
                  <a:srgbClr val="000000"/>
                </a:solidFill>
                <a:cs typeface="Times New Roman" pitchFamily="18" charset="0"/>
              </a:rPr>
              <a:t>4</a:t>
            </a:r>
            <a:r>
              <a:rPr lang="ar-SA" sz="2400" b="1">
                <a:solidFill>
                  <a:srgbClr val="000000"/>
                </a:solidFill>
                <a:cs typeface="Times New Roman" pitchFamily="18" charset="0"/>
              </a:rPr>
              <a:t>- مسئوليت پذير بودن:</a:t>
            </a:r>
            <a:r>
              <a:rPr lang="ar-SA" b="1">
                <a:solidFill>
                  <a:srgbClr val="000000"/>
                </a:solidFill>
                <a:cs typeface="Times New Roman" pitchFamily="18" charset="0"/>
              </a:rPr>
              <a:t> شهر الكترونيكى بايد در صورت بروز مشكلاتى ناشى از فعاليت های خود </a:t>
            </a:r>
            <a:endParaRPr lang="fa-IR" b="1">
              <a:solidFill>
                <a:srgbClr val="000000"/>
              </a:solidFill>
              <a:cs typeface="Times New Roman" pitchFamily="18" charset="0"/>
            </a:endParaRPr>
          </a:p>
          <a:p>
            <a:pPr algn="r" rtl="1" eaLnBrk="0" hangingPunct="0"/>
            <a:r>
              <a:rPr lang="ar-SA" b="1">
                <a:solidFill>
                  <a:srgbClr val="000000"/>
                </a:solidFill>
                <a:cs typeface="Times New Roman" pitchFamily="18" charset="0"/>
              </a:rPr>
              <a:t>( در هر حوزه ای ) به مردم شهر پاسخگو باشد</a:t>
            </a:r>
            <a:r>
              <a:rPr lang="en-US" b="1">
                <a:solidFill>
                  <a:srgbClr val="000000"/>
                </a:solidFill>
                <a:cs typeface="Times New Roman" pitchFamily="18" charset="0"/>
              </a:rPr>
              <a:t>.</a:t>
            </a:r>
            <a:endParaRPr lang="en-US"/>
          </a:p>
          <a:p>
            <a:pPr algn="r" rtl="1" eaLnBrk="0" hangingPunct="0"/>
            <a:r>
              <a:rPr lang="ar-SA" sz="2400" b="1">
                <a:solidFill>
                  <a:srgbClr val="000000"/>
                </a:solidFill>
                <a:cs typeface="Times New Roman" pitchFamily="18" charset="0"/>
              </a:rPr>
              <a:t>5- شفاف بودن:</a:t>
            </a:r>
            <a:r>
              <a:rPr lang="ar-SA" b="1">
                <a:solidFill>
                  <a:srgbClr val="000000"/>
                </a:solidFill>
                <a:cs typeface="Times New Roman" pitchFamily="18" charset="0"/>
              </a:rPr>
              <a:t> شهر الكترونيكى بايد در رابطه با امور شهروندان موضع شفافى داشته باشد.</a:t>
            </a:r>
            <a:endParaRPr lang="ar-SA"/>
          </a:p>
        </p:txBody>
      </p:sp>
      <p:sp>
        <p:nvSpPr>
          <p:cNvPr id="19464" name="Rectangle 8"/>
          <p:cNvSpPr>
            <a:spLocks noChangeArrowheads="1"/>
          </p:cNvSpPr>
          <p:nvPr/>
        </p:nvSpPr>
        <p:spPr bwMode="auto">
          <a:xfrm>
            <a:off x="4427538"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67-14</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9464"/>
                                        </p:tgtEl>
                                        <p:attrNameLst>
                                          <p:attrName>style.visibility</p:attrName>
                                        </p:attrNameLst>
                                      </p:cBhvr>
                                      <p:to>
                                        <p:strVal val="visible"/>
                                      </p:to>
                                    </p:set>
                                    <p:anim calcmode="lin" valueType="num">
                                      <p:cBhvr>
                                        <p:cTn id="7" dur="500" fill="hold"/>
                                        <p:tgtEl>
                                          <p:spTgt spid="19464"/>
                                        </p:tgtEl>
                                        <p:attrNameLst>
                                          <p:attrName>ppt_w</p:attrName>
                                        </p:attrNameLst>
                                      </p:cBhvr>
                                      <p:tavLst>
                                        <p:tav tm="0">
                                          <p:val>
                                            <p:fltVal val="0"/>
                                          </p:val>
                                        </p:tav>
                                        <p:tav tm="100000">
                                          <p:val>
                                            <p:strVal val="#ppt_w"/>
                                          </p:val>
                                        </p:tav>
                                      </p:tavLst>
                                    </p:anim>
                                    <p:anim calcmode="lin" valueType="num">
                                      <p:cBhvr>
                                        <p:cTn id="8" dur="500" fill="hold"/>
                                        <p:tgtEl>
                                          <p:spTgt spid="1946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9461"/>
                                        </p:tgtEl>
                                        <p:attrNameLst>
                                          <p:attrName>style.visibility</p:attrName>
                                        </p:attrNameLst>
                                      </p:cBhvr>
                                      <p:to>
                                        <p:strVal val="visible"/>
                                      </p:to>
                                    </p:set>
                                    <p:animEffect transition="in" filter="plus(in)">
                                      <p:cBhvr>
                                        <p:cTn id="12" dur="2000"/>
                                        <p:tgtEl>
                                          <p:spTgt spid="19461"/>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19463"/>
                                        </p:tgtEl>
                                        <p:attrNameLst>
                                          <p:attrName>style.visibility</p:attrName>
                                        </p:attrNameLst>
                                      </p:cBhvr>
                                      <p:to>
                                        <p:strVal val="visible"/>
                                      </p:to>
                                    </p:set>
                                    <p:animEffect transition="in" filter="diamond(in)">
                                      <p:cBhvr>
                                        <p:cTn id="16" dur="2000"/>
                                        <p:tgtEl>
                                          <p:spTgt spid="19463"/>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19461"/>
                                        </p:tgtEl>
                                      </p:cBhvr>
                                    </p:animEffect>
                                    <p:set>
                                      <p:cBhvr>
                                        <p:cTn id="21" dur="1" fill="hold">
                                          <p:stCondLst>
                                            <p:cond delay="1999"/>
                                          </p:stCondLst>
                                        </p:cTn>
                                        <p:tgtEl>
                                          <p:spTgt spid="19461"/>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19463"/>
                                        </p:tgtEl>
                                      </p:cBhvr>
                                    </p:animEffect>
                                    <p:set>
                                      <p:cBhvr>
                                        <p:cTn id="25" dur="1" fill="hold">
                                          <p:stCondLst>
                                            <p:cond delay="1999"/>
                                          </p:stCondLst>
                                        </p:cTn>
                                        <p:tgtEl>
                                          <p:spTgt spid="19463"/>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19464"/>
                                        </p:tgtEl>
                                        <p:attrNameLst>
                                          <p:attrName>ppt_w</p:attrName>
                                        </p:attrNameLst>
                                      </p:cBhvr>
                                      <p:tavLst>
                                        <p:tav tm="0">
                                          <p:val>
                                            <p:strVal val="ppt_w"/>
                                          </p:val>
                                        </p:tav>
                                        <p:tav tm="100000">
                                          <p:val>
                                            <p:fltVal val="0"/>
                                          </p:val>
                                        </p:tav>
                                      </p:tavLst>
                                    </p:anim>
                                    <p:anim calcmode="lin" valueType="num">
                                      <p:cBhvr>
                                        <p:cTn id="29" dur="500"/>
                                        <p:tgtEl>
                                          <p:spTgt spid="19464"/>
                                        </p:tgtEl>
                                        <p:attrNameLst>
                                          <p:attrName>ppt_h</p:attrName>
                                        </p:attrNameLst>
                                      </p:cBhvr>
                                      <p:tavLst>
                                        <p:tav tm="0">
                                          <p:val>
                                            <p:strVal val="ppt_h"/>
                                          </p:val>
                                        </p:tav>
                                        <p:tav tm="100000">
                                          <p:val>
                                            <p:strVal val="ppt_h"/>
                                          </p:val>
                                        </p:tav>
                                      </p:tavLst>
                                    </p:anim>
                                    <p:set>
                                      <p:cBhvr>
                                        <p:cTn id="30" dur="1" fill="hold">
                                          <p:stCondLst>
                                            <p:cond delay="499"/>
                                          </p:stCondLst>
                                        </p:cTn>
                                        <p:tgtEl>
                                          <p:spTgt spid="1946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nimBg="1"/>
      <p:bldP spid="19461" grpId="1" animBg="1"/>
      <p:bldP spid="19463" grpId="0"/>
      <p:bldP spid="19463" grpId="1"/>
      <p:bldP spid="19464" grpId="0"/>
      <p:bldP spid="19464"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ChangeArrowheads="1"/>
          </p:cNvSpPr>
          <p:nvPr/>
        </p:nvSpPr>
        <p:spPr bwMode="auto">
          <a:xfrm>
            <a:off x="-4572000" y="981075"/>
            <a:ext cx="9144000" cy="0"/>
          </a:xfrm>
          <a:prstGeom prst="rect">
            <a:avLst/>
          </a:prstGeom>
          <a:noFill/>
          <a:ln w="9525">
            <a:noFill/>
            <a:miter lim="800000"/>
            <a:headEnd/>
            <a:tailEnd/>
          </a:ln>
        </p:spPr>
        <p:txBody>
          <a:bodyPr wrap="none" anchor="ctr">
            <a:spAutoFit/>
          </a:bodyPr>
          <a:lstStyle/>
          <a:p>
            <a:endParaRPr lang="fa-IR"/>
          </a:p>
        </p:txBody>
      </p:sp>
      <p:sp>
        <p:nvSpPr>
          <p:cNvPr id="20485" name="WordArt 5"/>
          <p:cNvSpPr>
            <a:spLocks noChangeArrowheads="1" noChangeShapeType="1" noTextEdit="1"/>
          </p:cNvSpPr>
          <p:nvPr/>
        </p:nvSpPr>
        <p:spPr bwMode="auto">
          <a:xfrm>
            <a:off x="1187450" y="188913"/>
            <a:ext cx="6624638" cy="1268412"/>
          </a:xfrm>
          <a:prstGeom prst="rect">
            <a:avLst/>
          </a:prstGeom>
        </p:spPr>
        <p:txBody>
          <a:bodyPr wrap="none" fromWordArt="1">
            <a:prstTxWarp prst="textPlain">
              <a:avLst>
                <a:gd name="adj" fmla="val 50000"/>
              </a:avLst>
            </a:prstTxWarp>
          </a:bodyPr>
          <a:lstStyle/>
          <a:p>
            <a:pPr algn="ctr" rtl="1"/>
            <a:r>
              <a:rPr lang="fa-IR" sz="24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آمادگى الكترونيكى ضرورت ورود به</a:t>
            </a:r>
          </a:p>
          <a:p>
            <a:pPr algn="ctr" rtl="1"/>
            <a:r>
              <a:rPr lang="fa-IR" sz="24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شهر الكترونيكى</a:t>
            </a:r>
          </a:p>
        </p:txBody>
      </p:sp>
      <p:sp>
        <p:nvSpPr>
          <p:cNvPr id="20487" name="Rectangle 7"/>
          <p:cNvSpPr>
            <a:spLocks noChangeArrowheads="1"/>
          </p:cNvSpPr>
          <p:nvPr/>
        </p:nvSpPr>
        <p:spPr bwMode="auto">
          <a:xfrm>
            <a:off x="323850" y="1628775"/>
            <a:ext cx="8569325" cy="4999038"/>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قبل از اينكه برنامه مفصل و پيچيده شهر الكترونيكى اجرا شود، بهتر است ابتدا از سطح آمادگى شهر برای انجام چنين پروژهای مطلع بود.آمادگى الكترونيكى، درجه آمادگى شهر را برای مشاركت در استفاده وتوسعه فناوری اطلاعات و ارتباطات در جهت رسيدن به جامعه اطلاعاتى جهانى نشان مي دهد. در مورد بعضى از نواحى و به خصوص مناطق محروم كه مردم به سختى مى توانند خود را با فناوری اطلاعات و ارتباطات و كاربردهای آن تطبيق دهند درجه آمادگى الكترونيكى حداقل لازم است</a:t>
            </a:r>
            <a:r>
              <a:rPr lang="en-US"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پنج محوری كه معمولاً برای تشخيص آمادگى الكترونيكى و ارزيابى ايجاد شهر الكترونيكى مورد توجه قرار </a:t>
            </a:r>
            <a:endParaRPr lang="ar-IQ" b="1">
              <a:solidFill>
                <a:srgbClr val="000000"/>
              </a:solidFill>
              <a:cs typeface="Times New Roman" pitchFamily="18" charset="0"/>
            </a:endParaRPr>
          </a:p>
          <a:p>
            <a:pPr algn="r" rtl="1" eaLnBrk="0" hangingPunct="0"/>
            <a:r>
              <a:rPr lang="ar-SA" b="1">
                <a:solidFill>
                  <a:srgbClr val="000000"/>
                </a:solidFill>
                <a:cs typeface="Times New Roman" pitchFamily="18" charset="0"/>
              </a:rPr>
              <a:t>مى گيرد عبارتند از:</a:t>
            </a:r>
            <a:endParaRPr lang="ar-IQ" b="1">
              <a:solidFill>
                <a:srgbClr val="000000"/>
              </a:solidFill>
              <a:cs typeface="Times New Roman" pitchFamily="18" charset="0"/>
            </a:endParaRPr>
          </a:p>
          <a:p>
            <a:pPr algn="r" rtl="1" eaLnBrk="0" hangingPunct="0"/>
            <a:endParaRPr lang="en-US" sz="800" b="1">
              <a:solidFill>
                <a:srgbClr val="000000"/>
              </a:solidFill>
              <a:cs typeface="Times New Roman" pitchFamily="18" charset="0"/>
            </a:endParaRPr>
          </a:p>
          <a:p>
            <a:pPr algn="r" rtl="1" eaLnBrk="0" hangingPunct="0"/>
            <a:r>
              <a:rPr lang="ar-SA" sz="2400" b="1">
                <a:solidFill>
                  <a:srgbClr val="000000"/>
                </a:solidFill>
                <a:cs typeface="Times New Roman" pitchFamily="18" charset="0"/>
              </a:rPr>
              <a:t>1- زيرساخت ها</a:t>
            </a:r>
            <a:endParaRPr lang="en-US" sz="2400"/>
          </a:p>
          <a:p>
            <a:pPr algn="r" rtl="1" eaLnBrk="0" hangingPunct="0"/>
            <a:r>
              <a:rPr lang="ar-SA" sz="2400" b="1">
                <a:solidFill>
                  <a:srgbClr val="000000"/>
                </a:solidFill>
                <a:cs typeface="Times New Roman" pitchFamily="18" charset="0"/>
              </a:rPr>
              <a:t>2- منابع انسانى</a:t>
            </a:r>
            <a:endParaRPr lang="en-US" sz="2400"/>
          </a:p>
          <a:p>
            <a:pPr algn="r" rtl="1" eaLnBrk="0" hangingPunct="0"/>
            <a:r>
              <a:rPr lang="ar-SA" sz="2400" b="1">
                <a:solidFill>
                  <a:srgbClr val="000000"/>
                </a:solidFill>
                <a:cs typeface="Times New Roman" pitchFamily="18" charset="0"/>
              </a:rPr>
              <a:t>3- اراده دولت و حاكميت شهری</a:t>
            </a:r>
            <a:endParaRPr lang="en-US" sz="2400"/>
          </a:p>
          <a:p>
            <a:pPr algn="r" rtl="1" eaLnBrk="0" hangingPunct="0"/>
            <a:r>
              <a:rPr lang="ar-SA" sz="2400" b="1">
                <a:solidFill>
                  <a:srgbClr val="000000"/>
                </a:solidFill>
                <a:cs typeface="Times New Roman" pitchFamily="18" charset="0"/>
              </a:rPr>
              <a:t>4- قوانين و مقررات</a:t>
            </a:r>
            <a:endParaRPr lang="en-US" sz="2400"/>
          </a:p>
          <a:p>
            <a:pPr algn="r" rtl="1" eaLnBrk="0" hangingPunct="0"/>
            <a:r>
              <a:rPr lang="ar-SA" sz="2400" b="1">
                <a:solidFill>
                  <a:srgbClr val="000000"/>
                </a:solidFill>
                <a:cs typeface="Times New Roman" pitchFamily="18" charset="0"/>
              </a:rPr>
              <a:t>5- بودجه و منابع مالى</a:t>
            </a:r>
            <a:endParaRPr lang="ar-IQ" sz="2400" b="1">
              <a:solidFill>
                <a:srgbClr val="000000"/>
              </a:solidFill>
              <a:cs typeface="Times New Roman" pitchFamily="18" charset="0"/>
            </a:endParaRPr>
          </a:p>
          <a:p>
            <a:pPr algn="r" rtl="1" eaLnBrk="0" hangingPunct="0"/>
            <a:endParaRPr lang="en-US" sz="800" b="1">
              <a:solidFill>
                <a:srgbClr val="000000"/>
              </a:solidFill>
              <a:cs typeface="Times New Roman" pitchFamily="18" charset="0"/>
            </a:endParaRPr>
          </a:p>
          <a:p>
            <a:pPr algn="r" rtl="1" eaLnBrk="0" hangingPunct="0"/>
            <a:r>
              <a:rPr lang="ar-SA" sz="2400" b="1">
                <a:solidFill>
                  <a:srgbClr val="000000"/>
                </a:solidFill>
                <a:cs typeface="Times New Roman" pitchFamily="18" charset="0"/>
              </a:rPr>
              <a:t>1- </a:t>
            </a:r>
            <a:r>
              <a:rPr lang="ar-IQ" sz="2400" b="1">
                <a:solidFill>
                  <a:srgbClr val="000000"/>
                </a:solidFill>
                <a:cs typeface="Times New Roman" pitchFamily="18" charset="0"/>
              </a:rPr>
              <a:t>زيرساخت ها:</a:t>
            </a:r>
            <a:r>
              <a:rPr lang="ar-IQ" b="1">
                <a:solidFill>
                  <a:srgbClr val="000000"/>
                </a:solidFill>
                <a:cs typeface="Times New Roman" pitchFamily="18" charset="0"/>
              </a:rPr>
              <a:t> </a:t>
            </a:r>
            <a:r>
              <a:rPr lang="ar-SA" b="1">
                <a:solidFill>
                  <a:srgbClr val="000000"/>
                </a:solidFill>
                <a:cs typeface="Times New Roman" pitchFamily="18" charset="0"/>
              </a:rPr>
              <a:t>در شهر الكترونيكى، مؤلفه های مختلفى در مورد زيرساخت مطرح مى شود</a:t>
            </a:r>
            <a:r>
              <a:rPr lang="ar-IQ" b="1">
                <a:solidFill>
                  <a:srgbClr val="000000"/>
                </a:solidFill>
                <a:cs typeface="Times New Roman" pitchFamily="18" charset="0"/>
              </a:rPr>
              <a:t>. </a:t>
            </a:r>
            <a:r>
              <a:rPr lang="ar-SA" b="1">
                <a:solidFill>
                  <a:srgbClr val="000000"/>
                </a:solidFill>
                <a:cs typeface="Times New Roman" pitchFamily="18" charset="0"/>
              </a:rPr>
              <a:t>مهم ترين مؤلفه مرتبط</a:t>
            </a:r>
            <a:r>
              <a:rPr lang="fa-IR" b="1">
                <a:solidFill>
                  <a:srgbClr val="000000"/>
                </a:solidFill>
                <a:cs typeface="Times New Roman" pitchFamily="18" charset="0"/>
              </a:rPr>
              <a:t> </a:t>
            </a:r>
            <a:r>
              <a:rPr lang="ar-SA" b="1">
                <a:solidFill>
                  <a:srgbClr val="000000"/>
                </a:solidFill>
                <a:cs typeface="Times New Roman" pitchFamily="18" charset="0"/>
              </a:rPr>
              <a:t>, زيرساخت ارتباطى و شبكه های انتقال داده ( اينترنت، خطوط فيبر نوری، سيستم های انتقال داده به صورت باسيم و بى سيم و ... ) است. </a:t>
            </a:r>
            <a:endParaRPr lang="ar-SA"/>
          </a:p>
        </p:txBody>
      </p:sp>
      <p:sp>
        <p:nvSpPr>
          <p:cNvPr id="20488" name="Rectangle 8"/>
          <p:cNvSpPr>
            <a:spLocks noChangeArrowheads="1"/>
          </p:cNvSpPr>
          <p:nvPr/>
        </p:nvSpPr>
        <p:spPr bwMode="auto">
          <a:xfrm>
            <a:off x="4368800"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67-15</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0488"/>
                                        </p:tgtEl>
                                        <p:attrNameLst>
                                          <p:attrName>style.visibility</p:attrName>
                                        </p:attrNameLst>
                                      </p:cBhvr>
                                      <p:to>
                                        <p:strVal val="visible"/>
                                      </p:to>
                                    </p:set>
                                    <p:anim calcmode="lin" valueType="num">
                                      <p:cBhvr>
                                        <p:cTn id="7" dur="500" fill="hold"/>
                                        <p:tgtEl>
                                          <p:spTgt spid="20488"/>
                                        </p:tgtEl>
                                        <p:attrNameLst>
                                          <p:attrName>ppt_w</p:attrName>
                                        </p:attrNameLst>
                                      </p:cBhvr>
                                      <p:tavLst>
                                        <p:tav tm="0">
                                          <p:val>
                                            <p:fltVal val="0"/>
                                          </p:val>
                                        </p:tav>
                                        <p:tav tm="100000">
                                          <p:val>
                                            <p:strVal val="#ppt_w"/>
                                          </p:val>
                                        </p:tav>
                                      </p:tavLst>
                                    </p:anim>
                                    <p:anim calcmode="lin" valueType="num">
                                      <p:cBhvr>
                                        <p:cTn id="8" dur="500" fill="hold"/>
                                        <p:tgtEl>
                                          <p:spTgt spid="2048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20485"/>
                                        </p:tgtEl>
                                        <p:attrNameLst>
                                          <p:attrName>style.visibility</p:attrName>
                                        </p:attrNameLst>
                                      </p:cBhvr>
                                      <p:to>
                                        <p:strVal val="visible"/>
                                      </p:to>
                                    </p:set>
                                    <p:animEffect transition="in" filter="plus(in)">
                                      <p:cBhvr>
                                        <p:cTn id="12" dur="2000"/>
                                        <p:tgtEl>
                                          <p:spTgt spid="20485"/>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20487"/>
                                        </p:tgtEl>
                                        <p:attrNameLst>
                                          <p:attrName>style.visibility</p:attrName>
                                        </p:attrNameLst>
                                      </p:cBhvr>
                                      <p:to>
                                        <p:strVal val="visible"/>
                                      </p:to>
                                    </p:set>
                                    <p:animEffect transition="in" filter="diamond(in)">
                                      <p:cBhvr>
                                        <p:cTn id="16" dur="2000"/>
                                        <p:tgtEl>
                                          <p:spTgt spid="20487"/>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20485"/>
                                        </p:tgtEl>
                                      </p:cBhvr>
                                    </p:animEffect>
                                    <p:set>
                                      <p:cBhvr>
                                        <p:cTn id="21" dur="1" fill="hold">
                                          <p:stCondLst>
                                            <p:cond delay="1999"/>
                                          </p:stCondLst>
                                        </p:cTn>
                                        <p:tgtEl>
                                          <p:spTgt spid="20485"/>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20487"/>
                                        </p:tgtEl>
                                      </p:cBhvr>
                                    </p:animEffect>
                                    <p:set>
                                      <p:cBhvr>
                                        <p:cTn id="25" dur="1" fill="hold">
                                          <p:stCondLst>
                                            <p:cond delay="1999"/>
                                          </p:stCondLst>
                                        </p:cTn>
                                        <p:tgtEl>
                                          <p:spTgt spid="20487"/>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20488"/>
                                        </p:tgtEl>
                                        <p:attrNameLst>
                                          <p:attrName>ppt_w</p:attrName>
                                        </p:attrNameLst>
                                      </p:cBhvr>
                                      <p:tavLst>
                                        <p:tav tm="0">
                                          <p:val>
                                            <p:strVal val="ppt_w"/>
                                          </p:val>
                                        </p:tav>
                                        <p:tav tm="100000">
                                          <p:val>
                                            <p:fltVal val="0"/>
                                          </p:val>
                                        </p:tav>
                                      </p:tavLst>
                                    </p:anim>
                                    <p:anim calcmode="lin" valueType="num">
                                      <p:cBhvr>
                                        <p:cTn id="29" dur="500"/>
                                        <p:tgtEl>
                                          <p:spTgt spid="20488"/>
                                        </p:tgtEl>
                                        <p:attrNameLst>
                                          <p:attrName>ppt_h</p:attrName>
                                        </p:attrNameLst>
                                      </p:cBhvr>
                                      <p:tavLst>
                                        <p:tav tm="0">
                                          <p:val>
                                            <p:strVal val="ppt_h"/>
                                          </p:val>
                                        </p:tav>
                                        <p:tav tm="100000">
                                          <p:val>
                                            <p:strVal val="ppt_h"/>
                                          </p:val>
                                        </p:tav>
                                      </p:tavLst>
                                    </p:anim>
                                    <p:set>
                                      <p:cBhvr>
                                        <p:cTn id="30" dur="1" fill="hold">
                                          <p:stCondLst>
                                            <p:cond delay="499"/>
                                          </p:stCondLst>
                                        </p:cTn>
                                        <p:tgtEl>
                                          <p:spTgt spid="204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p:bldP spid="20485" grpId="1" animBg="1"/>
      <p:bldP spid="20487" grpId="0"/>
      <p:bldP spid="20487" grpId="1"/>
      <p:bldP spid="20488" grpId="0"/>
      <p:bldP spid="20488"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6"/>
          <p:cNvSpPr>
            <a:spLocks noChangeArrowheads="1"/>
          </p:cNvSpPr>
          <p:nvPr/>
        </p:nvSpPr>
        <p:spPr bwMode="auto">
          <a:xfrm>
            <a:off x="323850" y="303213"/>
            <a:ext cx="8280400" cy="5035550"/>
          </a:xfrm>
          <a:prstGeom prst="rect">
            <a:avLst/>
          </a:prstGeom>
          <a:noFill/>
          <a:ln w="9525">
            <a:noFill/>
            <a:miter lim="800000"/>
            <a:headEnd/>
            <a:tailEnd/>
          </a:ln>
        </p:spPr>
        <p:txBody>
          <a:bodyPr anchor="ctr">
            <a:spAutoFit/>
          </a:bodyPr>
          <a:lstStyle/>
          <a:p>
            <a:pPr algn="r" rtl="1" eaLnBrk="0" hangingPunct="0"/>
            <a:r>
              <a:rPr lang="ar-SA" b="1">
                <a:solidFill>
                  <a:srgbClr val="000000"/>
                </a:solidFill>
                <a:latin typeface="Times New Roman" pitchFamily="18" charset="0"/>
              </a:rPr>
              <a:t>علاوه بر اين، وضعيت صنعت رايانه </a:t>
            </a:r>
            <a:r>
              <a:rPr lang="ar-SA" b="1">
                <a:solidFill>
                  <a:srgbClr val="000000"/>
                </a:solidFill>
                <a:latin typeface="Times New Roman" pitchFamily="18" charset="0"/>
                <a:cs typeface="Times New Roman" pitchFamily="18" charset="0"/>
              </a:rPr>
              <a:t>(</a:t>
            </a:r>
            <a:r>
              <a:rPr lang="ar-SA" b="1">
                <a:solidFill>
                  <a:srgbClr val="000000"/>
                </a:solidFill>
                <a:latin typeface="Times New Roman" pitchFamily="18" charset="0"/>
              </a:rPr>
              <a:t> از نظر سخت افزاری و نرم افزاری </a:t>
            </a:r>
            <a:r>
              <a:rPr lang="ar-SA" b="1">
                <a:solidFill>
                  <a:srgbClr val="000000"/>
                </a:solidFill>
                <a:latin typeface="Times New Roman" pitchFamily="18" charset="0"/>
                <a:cs typeface="Times New Roman" pitchFamily="18" charset="0"/>
              </a:rPr>
              <a:t>)</a:t>
            </a:r>
            <a:r>
              <a:rPr lang="ar-SA" b="1">
                <a:solidFill>
                  <a:srgbClr val="000000"/>
                </a:solidFill>
                <a:latin typeface="Times New Roman" pitchFamily="18" charset="0"/>
              </a:rPr>
              <a:t> نيز در اين بخش مورد توجه قرار مى گيرد. </a:t>
            </a:r>
            <a:endParaRPr lang="ar-IQ" b="1">
              <a:solidFill>
                <a:srgbClr val="000000"/>
              </a:solidFill>
              <a:cs typeface="Times New Roman" pitchFamily="18" charset="0"/>
            </a:endParaRPr>
          </a:p>
          <a:p>
            <a:pPr algn="r" rtl="1"/>
            <a:r>
              <a:rPr lang="ar-SA" b="1">
                <a:solidFill>
                  <a:srgbClr val="000000"/>
                </a:solidFill>
                <a:cs typeface="Times New Roman" pitchFamily="18" charset="0"/>
              </a:rPr>
              <a:t>به طور خلاصه، فاكتورهای مورد توجه در اين محور عبارت اند از</a:t>
            </a:r>
            <a:r>
              <a:rPr lang="en-US" b="1">
                <a:solidFill>
                  <a:srgbClr val="000000"/>
                </a:solidFill>
                <a:cs typeface="Times New Roman" pitchFamily="18" charset="0"/>
              </a:rPr>
              <a:t>:</a:t>
            </a:r>
            <a:endParaRPr lang="en-US" sz="800" b="1">
              <a:solidFill>
                <a:srgbClr val="000000"/>
              </a:solidFill>
              <a:cs typeface="Times New Roman" pitchFamily="18" charset="0"/>
            </a:endParaRPr>
          </a:p>
          <a:p>
            <a:pPr algn="r" rtl="1" eaLnBrk="0" hangingPunct="0"/>
            <a:r>
              <a:rPr lang="ar-SA" b="1">
                <a:solidFill>
                  <a:srgbClr val="000000"/>
                </a:solidFill>
                <a:cs typeface="Times New Roman" pitchFamily="18" charset="0"/>
              </a:rPr>
              <a:t>1- تعداد خطوط تلفن ثابت</a:t>
            </a:r>
            <a:r>
              <a:rPr lang="ar-IQ"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2- تعداد مشتركين تلفن همراه</a:t>
            </a:r>
            <a:r>
              <a:rPr lang="ar-IQ"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3- وضعيت شبكه ارتباطى كل كشور از نظر اتصال به اينترنت</a:t>
            </a:r>
            <a:r>
              <a:rPr lang="en-US" b="1">
                <a:solidFill>
                  <a:srgbClr val="000000"/>
                </a:solidFill>
                <a:latin typeface="Times New Roman" pitchFamily="18" charset="0"/>
                <a:cs typeface="Times New Roman" pitchFamily="18" charset="0"/>
              </a:rPr>
              <a:t>)</a:t>
            </a:r>
            <a:r>
              <a:rPr lang="en-US" b="1">
                <a:solidFill>
                  <a:srgbClr val="000000"/>
                </a:solidFill>
                <a:cs typeface="Times New Roman" pitchFamily="18" charset="0"/>
              </a:rPr>
              <a:t> </a:t>
            </a:r>
            <a:r>
              <a:rPr lang="fa-IR" b="1">
                <a:solidFill>
                  <a:srgbClr val="000000"/>
                </a:solidFill>
                <a:cs typeface="Times New Roman" pitchFamily="18" charset="0"/>
              </a:rPr>
              <a:t> </a:t>
            </a:r>
            <a:r>
              <a:rPr lang="ar-SA" b="1">
                <a:solidFill>
                  <a:srgbClr val="000000"/>
                </a:solidFill>
                <a:cs typeface="Times New Roman" pitchFamily="18" charset="0"/>
              </a:rPr>
              <a:t>فيبر، ماهواره</a:t>
            </a:r>
            <a:r>
              <a:rPr lang="fa-IR" b="1">
                <a:solidFill>
                  <a:srgbClr val="000000"/>
                </a:solidFill>
                <a:cs typeface="Times New Roman" pitchFamily="18" charset="0"/>
              </a:rPr>
              <a:t> </a:t>
            </a:r>
            <a:r>
              <a:rPr lang="en-US" b="1">
                <a:solidFill>
                  <a:srgbClr val="000000"/>
                </a:solidFill>
                <a:latin typeface="Times New Roman" pitchFamily="18" charset="0"/>
                <a:cs typeface="Times New Roman" pitchFamily="18" charset="0"/>
              </a:rPr>
              <a:t>(</a:t>
            </a:r>
            <a:r>
              <a:rPr lang="ar-IQ" b="1">
                <a:solidFill>
                  <a:srgbClr val="000000"/>
                </a:solidFill>
                <a:latin typeface="Times New Roman" pitchFamily="18" charset="0"/>
                <a:cs typeface="Times New Roman" pitchFamily="18" charset="0"/>
              </a:rPr>
              <a:t>.</a:t>
            </a:r>
            <a:endParaRPr lang="en-US">
              <a:latin typeface="Times New Roman" pitchFamily="18" charset="0"/>
              <a:cs typeface="Times New Roman" pitchFamily="18" charset="0"/>
            </a:endParaRPr>
          </a:p>
          <a:p>
            <a:pPr algn="r" rtl="1" eaLnBrk="0" hangingPunct="0"/>
            <a:r>
              <a:rPr lang="ar-IQ" b="1">
                <a:solidFill>
                  <a:srgbClr val="000000"/>
                </a:solidFill>
                <a:cs typeface="Times New Roman" pitchFamily="18" charset="0"/>
              </a:rPr>
              <a:t>4- </a:t>
            </a:r>
            <a:r>
              <a:rPr lang="ar-SA" b="1">
                <a:solidFill>
                  <a:srgbClr val="000000"/>
                </a:solidFill>
                <a:cs typeface="Times New Roman" pitchFamily="18" charset="0"/>
              </a:rPr>
              <a:t>كيفيت و ضريب اطمينان شبكه های ملى وبين المللى</a:t>
            </a:r>
            <a:r>
              <a:rPr lang="ar-IQ"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5- نوع تجهيزات دسترسى به اينترنت، سرعت خطوط</a:t>
            </a:r>
            <a:r>
              <a:rPr lang="ar-IQ"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6- تعداد كاربران اينترنت پر سرعت و اتصال با شماره گيری تلفن</a:t>
            </a:r>
            <a:r>
              <a:rPr lang="ar-IQ"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7- تعداد افرادی كه به صورت روزانه از اينترنت استفاده مى كنند</a:t>
            </a:r>
            <a:r>
              <a:rPr lang="ar-IQ"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8- پهنای باند اينترنت در كل كشور، دريافت و ارسال</a:t>
            </a:r>
            <a:r>
              <a:rPr lang="ar-IQ"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9- تعداد كامپيوترهای شخصى </a:t>
            </a:r>
            <a:r>
              <a:rPr lang="en-US" b="1">
                <a:solidFill>
                  <a:srgbClr val="000000"/>
                </a:solidFill>
                <a:latin typeface="Times New Roman" pitchFamily="18" charset="0"/>
                <a:cs typeface="Times New Roman" pitchFamily="18" charset="0"/>
              </a:rPr>
              <a:t>( pc )</a:t>
            </a:r>
            <a:r>
              <a:rPr lang="en-US" b="1">
                <a:solidFill>
                  <a:srgbClr val="000000"/>
                </a:solidFill>
                <a:cs typeface="Times New Roman" pitchFamily="18" charset="0"/>
              </a:rPr>
              <a:t> </a:t>
            </a:r>
            <a:r>
              <a:rPr lang="ar-SA" b="1">
                <a:solidFill>
                  <a:srgbClr val="000000"/>
                </a:solidFill>
                <a:cs typeface="Times New Roman" pitchFamily="18" charset="0"/>
              </a:rPr>
              <a:t>موجود به ازا</a:t>
            </a:r>
            <a:r>
              <a:rPr lang="ar-SA" sz="1400" b="1">
                <a:solidFill>
                  <a:srgbClr val="000000"/>
                </a:solidFill>
                <a:cs typeface="Times New Roman" pitchFamily="18" charset="0"/>
              </a:rPr>
              <a:t>ء</a:t>
            </a:r>
            <a:r>
              <a:rPr lang="ar-SA" b="1">
                <a:solidFill>
                  <a:srgbClr val="000000"/>
                </a:solidFill>
                <a:cs typeface="Times New Roman" pitchFamily="18" charset="0"/>
              </a:rPr>
              <a:t> هر</a:t>
            </a:r>
            <a:r>
              <a:rPr lang="en-US" b="1">
                <a:solidFill>
                  <a:srgbClr val="000000"/>
                </a:solidFill>
                <a:cs typeface="Times New Roman" pitchFamily="18" charset="0"/>
              </a:rPr>
              <a:t> </a:t>
            </a:r>
            <a:r>
              <a:rPr lang="fa-IR" b="1">
                <a:solidFill>
                  <a:srgbClr val="000000"/>
                </a:solidFill>
                <a:cs typeface="Times New Roman" pitchFamily="18" charset="0"/>
              </a:rPr>
              <a:t>1000</a:t>
            </a:r>
            <a:r>
              <a:rPr lang="en-US" b="1">
                <a:solidFill>
                  <a:srgbClr val="000000"/>
                </a:solidFill>
                <a:cs typeface="Times New Roman" pitchFamily="18" charset="0"/>
              </a:rPr>
              <a:t> </a:t>
            </a:r>
            <a:r>
              <a:rPr lang="ar-SA" b="1">
                <a:solidFill>
                  <a:srgbClr val="000000"/>
                </a:solidFill>
                <a:cs typeface="Times New Roman" pitchFamily="18" charset="0"/>
              </a:rPr>
              <a:t>نفر</a:t>
            </a:r>
            <a:r>
              <a:rPr lang="ar-IQ"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10- تعداد</a:t>
            </a:r>
            <a:r>
              <a:rPr lang="en-US"/>
              <a:t> </a:t>
            </a:r>
            <a:r>
              <a:rPr lang="en-US" b="1">
                <a:solidFill>
                  <a:srgbClr val="000000"/>
                </a:solidFill>
                <a:cs typeface="Times New Roman" pitchFamily="18" charset="0"/>
              </a:rPr>
              <a:t>pc </a:t>
            </a:r>
            <a:r>
              <a:rPr lang="ar-SA" b="1">
                <a:solidFill>
                  <a:srgbClr val="000000"/>
                </a:solidFill>
                <a:cs typeface="Times New Roman" pitchFamily="18" charset="0"/>
              </a:rPr>
              <a:t>در منزل، دانشگاه، اداره ها و</a:t>
            </a:r>
            <a:r>
              <a:rPr lang="ar-IQ" b="1">
                <a:solidFill>
                  <a:srgbClr val="000000"/>
                </a:solidFill>
                <a:cs typeface="Times New Roman" pitchFamily="18" charset="0"/>
              </a:rPr>
              <a:t> مدارس.</a:t>
            </a:r>
            <a:endParaRPr lang="en-US"/>
          </a:p>
          <a:p>
            <a:pPr algn="r" rtl="1" eaLnBrk="0" hangingPunct="0"/>
            <a:r>
              <a:rPr lang="ar-SA" b="1">
                <a:solidFill>
                  <a:srgbClr val="000000"/>
                </a:solidFill>
                <a:cs typeface="Times New Roman" pitchFamily="18" charset="0"/>
              </a:rPr>
              <a:t>11- قيمت استفاده از اينترنت، هزينه رايانه و تجهيزات جانبى</a:t>
            </a:r>
            <a:r>
              <a:rPr lang="ar-IQ" b="1">
                <a:solidFill>
                  <a:srgbClr val="000000"/>
                </a:solidFill>
                <a:cs typeface="Times New Roman" pitchFamily="18" charset="0"/>
              </a:rPr>
              <a:t>.</a:t>
            </a:r>
            <a:r>
              <a:rPr lang="ar-SA" b="1">
                <a:solidFill>
                  <a:srgbClr val="000000"/>
                </a:solidFill>
                <a:cs typeface="Times New Roman" pitchFamily="18" charset="0"/>
              </a:rPr>
              <a:t> </a:t>
            </a:r>
            <a:endParaRPr lang="en-US"/>
          </a:p>
          <a:p>
            <a:pPr algn="r" rtl="1" eaLnBrk="0" hangingPunct="0"/>
            <a:r>
              <a:rPr lang="ar-SA" b="1">
                <a:solidFill>
                  <a:srgbClr val="000000"/>
                </a:solidFill>
                <a:cs typeface="Times New Roman" pitchFamily="18" charset="0"/>
              </a:rPr>
              <a:t>12- تعداد </a:t>
            </a:r>
            <a:r>
              <a:rPr lang="en-US" b="1">
                <a:solidFill>
                  <a:srgbClr val="000000"/>
                </a:solidFill>
                <a:latin typeface="Times New Roman" pitchFamily="18" charset="0"/>
                <a:cs typeface="Times New Roman" pitchFamily="18" charset="0"/>
              </a:rPr>
              <a:t>ICP</a:t>
            </a:r>
            <a:r>
              <a:rPr lang="ar-IQ" b="1">
                <a:solidFill>
                  <a:srgbClr val="000000"/>
                </a:solidFill>
                <a:cs typeface="Times New Roman" pitchFamily="18" charset="0"/>
              </a:rPr>
              <a:t>ها </a:t>
            </a:r>
            <a:r>
              <a:rPr lang="ar-IQ" b="1" baseline="30000">
                <a:solidFill>
                  <a:srgbClr val="000000"/>
                </a:solidFill>
                <a:cs typeface="Times New Roman" pitchFamily="18" charset="0"/>
              </a:rPr>
              <a:t>1</a:t>
            </a:r>
            <a:r>
              <a:rPr lang="ar-IQ" b="1">
                <a:solidFill>
                  <a:srgbClr val="000000"/>
                </a:solidFill>
                <a:cs typeface="Times New Roman" pitchFamily="18" charset="0"/>
              </a:rPr>
              <a:t>, </a:t>
            </a:r>
            <a:r>
              <a:rPr lang="en-US" b="1">
                <a:solidFill>
                  <a:srgbClr val="000000"/>
                </a:solidFill>
                <a:latin typeface="Times New Roman" pitchFamily="18" charset="0"/>
                <a:cs typeface="Times New Roman" pitchFamily="18" charset="0"/>
              </a:rPr>
              <a:t>ISP</a:t>
            </a:r>
            <a:r>
              <a:rPr lang="ar-IQ" b="1">
                <a:solidFill>
                  <a:srgbClr val="000000"/>
                </a:solidFill>
                <a:cs typeface="Times New Roman" pitchFamily="18" charset="0"/>
              </a:rPr>
              <a:t>ها</a:t>
            </a:r>
            <a:r>
              <a:rPr lang="ar-IQ" b="1" baseline="30000">
                <a:solidFill>
                  <a:srgbClr val="000000"/>
                </a:solidFill>
                <a:cs typeface="Times New Roman" pitchFamily="18" charset="0"/>
              </a:rPr>
              <a:t>2</a:t>
            </a:r>
            <a:r>
              <a:rPr lang="ar-IQ" b="1">
                <a:solidFill>
                  <a:srgbClr val="000000"/>
                </a:solidFill>
                <a:cs typeface="Times New Roman" pitchFamily="18" charset="0"/>
              </a:rPr>
              <a:t> و</a:t>
            </a:r>
            <a:r>
              <a:rPr lang="en-US" b="1">
                <a:solidFill>
                  <a:srgbClr val="000000"/>
                </a:solidFill>
                <a:latin typeface="Times New Roman" pitchFamily="18" charset="0"/>
                <a:cs typeface="Times New Roman" pitchFamily="18" charset="0"/>
              </a:rPr>
              <a:t>ASP</a:t>
            </a:r>
            <a:r>
              <a:rPr lang="ar-IQ" b="1">
                <a:solidFill>
                  <a:srgbClr val="000000"/>
                </a:solidFill>
                <a:cs typeface="Times New Roman" pitchFamily="18" charset="0"/>
              </a:rPr>
              <a:t>ها</a:t>
            </a:r>
            <a:r>
              <a:rPr lang="ar-IQ" b="1" baseline="30000">
                <a:solidFill>
                  <a:srgbClr val="000000"/>
                </a:solidFill>
                <a:cs typeface="Times New Roman" pitchFamily="18" charset="0"/>
              </a:rPr>
              <a:t>3.</a:t>
            </a:r>
            <a:endParaRPr lang="en-US"/>
          </a:p>
          <a:p>
            <a:pPr algn="r" rtl="1" eaLnBrk="0" hangingPunct="0"/>
            <a:r>
              <a:rPr lang="ar-SA" b="1">
                <a:solidFill>
                  <a:srgbClr val="000000"/>
                </a:solidFill>
                <a:cs typeface="Times New Roman" pitchFamily="18" charset="0"/>
              </a:rPr>
              <a:t>13- تعداد مراكز داده و نقاط اتصال به فيبر نوری واينترنت ماهواره ای</a:t>
            </a:r>
            <a:r>
              <a:rPr lang="ar-IQ"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14- تعداد افرادی كه از كاربردهای فناوری اطلاعات و ارتباطات به صورت روزانه استفاده مى كنند</a:t>
            </a:r>
            <a:r>
              <a:rPr lang="en-US" b="1">
                <a:solidFill>
                  <a:srgbClr val="000000"/>
                </a:solidFill>
                <a:cs typeface="Times New Roman" pitchFamily="18" charset="0"/>
              </a:rPr>
              <a:t>.</a:t>
            </a:r>
            <a:endParaRPr lang="en-US"/>
          </a:p>
          <a:p>
            <a:pPr algn="r" eaLnBrk="0" hangingPunct="0"/>
            <a:endParaRPr lang="en-US"/>
          </a:p>
        </p:txBody>
      </p:sp>
      <p:sp>
        <p:nvSpPr>
          <p:cNvPr id="21511" name="Rectangle 7"/>
          <p:cNvSpPr>
            <a:spLocks noChangeArrowheads="1"/>
          </p:cNvSpPr>
          <p:nvPr/>
        </p:nvSpPr>
        <p:spPr bwMode="auto">
          <a:xfrm>
            <a:off x="0" y="4752975"/>
            <a:ext cx="8624888" cy="2105025"/>
          </a:xfrm>
          <a:prstGeom prst="rect">
            <a:avLst/>
          </a:prstGeom>
          <a:noFill/>
          <a:ln w="9525">
            <a:noFill/>
            <a:miter lim="800000"/>
            <a:headEnd/>
            <a:tailEnd/>
          </a:ln>
        </p:spPr>
        <p:txBody>
          <a:bodyPr anchor="ctr">
            <a:spAutoFit/>
          </a:bodyPr>
          <a:lstStyle/>
          <a:p>
            <a:pPr algn="r" rtl="1"/>
            <a:r>
              <a:rPr lang="en-US" sz="2400">
                <a:solidFill>
                  <a:srgbClr val="000000"/>
                </a:solidFill>
              </a:rPr>
              <a:t/>
            </a:r>
            <a:br>
              <a:rPr lang="en-US" sz="2400">
                <a:solidFill>
                  <a:srgbClr val="000000"/>
                </a:solidFill>
              </a:rPr>
            </a:br>
            <a:r>
              <a:rPr lang="ar-SA" sz="1400" b="1">
                <a:solidFill>
                  <a:srgbClr val="000000"/>
                </a:solidFill>
                <a:latin typeface="Arial Black" pitchFamily="34" charset="0"/>
                <a:cs typeface="Times New Roman" pitchFamily="18" charset="0"/>
              </a:rPr>
              <a:t>1- </a:t>
            </a:r>
            <a:r>
              <a:rPr lang="en-US">
                <a:solidFill>
                  <a:srgbClr val="000000"/>
                </a:solidFill>
                <a:latin typeface="Times New Roman" pitchFamily="18" charset="0"/>
                <a:cs typeface="Times New Roman" pitchFamily="18" charset="0"/>
              </a:rPr>
              <a:t>ICP</a:t>
            </a:r>
            <a:r>
              <a:rPr lang="en-US">
                <a:solidFill>
                  <a:srgbClr val="000000"/>
                </a:solidFill>
                <a:latin typeface="Arial Black" pitchFamily="34" charset="0"/>
                <a:cs typeface="Times New Roman" pitchFamily="18" charset="0"/>
              </a:rPr>
              <a:t> </a:t>
            </a:r>
            <a:r>
              <a:rPr lang="ar-SA" sz="1400">
                <a:solidFill>
                  <a:srgbClr val="000000"/>
                </a:solidFill>
                <a:latin typeface="Arial Black" pitchFamily="34" charset="0"/>
                <a:cs typeface="Times New Roman" pitchFamily="18" charset="0"/>
              </a:rPr>
              <a:t>مخفف کلمات </a:t>
            </a:r>
            <a:r>
              <a:rPr lang="en-US" sz="1400">
                <a:solidFill>
                  <a:srgbClr val="000000"/>
                </a:solidFill>
                <a:latin typeface="Arial Black" pitchFamily="34" charset="0"/>
                <a:cs typeface="Times New Roman" pitchFamily="18" charset="0"/>
              </a:rPr>
              <a:t> </a:t>
            </a:r>
            <a:r>
              <a:rPr lang="en-US">
                <a:solidFill>
                  <a:srgbClr val="000000"/>
                </a:solidFill>
                <a:latin typeface="Times New Roman" pitchFamily="18" charset="0"/>
                <a:cs typeface="Times New Roman" pitchFamily="18" charset="0"/>
              </a:rPr>
              <a:t>Internet Content Provider</a:t>
            </a:r>
            <a:r>
              <a:rPr lang="ar-SA" sz="1400">
                <a:solidFill>
                  <a:srgbClr val="000000"/>
                </a:solidFill>
                <a:latin typeface="Arial Black" pitchFamily="34" charset="0"/>
                <a:cs typeface="Times New Roman" pitchFamily="18" charset="0"/>
              </a:rPr>
              <a:t>است و به شرکت هايى اطلاق مى شود که درکنار شرکت ديتا دروازه هاى اصلى ورود اطلاعات به داخل کشور هستند و در واقع پهناى باند مورد نياز شرکت هاى ارايه دهنده خدمات اينترنتى </a:t>
            </a:r>
            <a:r>
              <a:rPr lang="en-US" b="1">
                <a:solidFill>
                  <a:srgbClr val="000000"/>
                </a:solidFill>
                <a:latin typeface="Times New Roman" pitchFamily="18" charset="0"/>
                <a:cs typeface="Times New Roman" pitchFamily="18" charset="0"/>
              </a:rPr>
              <a:t>ISP)</a:t>
            </a:r>
            <a:r>
              <a:rPr lang="ar-IQ">
                <a:solidFill>
                  <a:srgbClr val="000000"/>
                </a:solidFill>
                <a:latin typeface="Times New Roman" pitchFamily="18" charset="0"/>
                <a:cs typeface="Times New Roman" pitchFamily="18" charset="0"/>
              </a:rPr>
              <a:t>)</a:t>
            </a:r>
            <a:r>
              <a:rPr lang="ar-IQ" sz="1400">
                <a:solidFill>
                  <a:srgbClr val="000000"/>
                </a:solidFill>
                <a:latin typeface="Arial Black" pitchFamily="34" charset="0"/>
                <a:cs typeface="Times New Roman" pitchFamily="18" charset="0"/>
              </a:rPr>
              <a:t> </a:t>
            </a:r>
            <a:r>
              <a:rPr lang="ar-SA" sz="1400">
                <a:solidFill>
                  <a:srgbClr val="000000"/>
                </a:solidFill>
                <a:latin typeface="Arial Black" pitchFamily="34" charset="0"/>
                <a:cs typeface="Times New Roman" pitchFamily="18" charset="0"/>
              </a:rPr>
              <a:t>را تامين مى کنند.</a:t>
            </a:r>
            <a:endParaRPr lang="en-US" sz="1500">
              <a:solidFill>
                <a:srgbClr val="000000"/>
              </a:solidFill>
            </a:endParaRPr>
          </a:p>
          <a:p>
            <a:pPr algn="r" rtl="1" eaLnBrk="0" hangingPunct="0"/>
            <a:r>
              <a:rPr lang="ar-SA" sz="1400" b="1">
                <a:solidFill>
                  <a:srgbClr val="000000"/>
                </a:solidFill>
                <a:latin typeface="Arial Black" pitchFamily="34" charset="0"/>
                <a:cs typeface="Times New Roman" pitchFamily="18" charset="0"/>
              </a:rPr>
              <a:t>2- </a:t>
            </a:r>
            <a:r>
              <a:rPr lang="ar-SA" sz="1400">
                <a:solidFill>
                  <a:srgbClr val="000000"/>
                </a:solidFill>
                <a:latin typeface="Arial Black" pitchFamily="34" charset="0"/>
                <a:cs typeface="Times New Roman" pitchFamily="18" charset="0"/>
              </a:rPr>
              <a:t> </a:t>
            </a:r>
            <a:r>
              <a:rPr lang="en-US">
                <a:solidFill>
                  <a:srgbClr val="000000"/>
                </a:solidFill>
                <a:latin typeface="Times New Roman" pitchFamily="18" charset="0"/>
                <a:cs typeface="Times New Roman" pitchFamily="18" charset="0"/>
              </a:rPr>
              <a:t>ISP</a:t>
            </a:r>
            <a:r>
              <a:rPr lang="ar-SA" sz="1400">
                <a:solidFill>
                  <a:srgbClr val="000000"/>
                </a:solidFill>
                <a:latin typeface="Arial Black" pitchFamily="34" charset="0"/>
                <a:cs typeface="Times New Roman" pitchFamily="18" charset="0"/>
              </a:rPr>
              <a:t>مخفف كلمات</a:t>
            </a:r>
            <a:r>
              <a:rPr lang="en-US" sz="1400">
                <a:solidFill>
                  <a:srgbClr val="000000"/>
                </a:solidFill>
                <a:latin typeface="Arial Black" pitchFamily="34" charset="0"/>
                <a:cs typeface="Times New Roman" pitchFamily="18" charset="0"/>
              </a:rPr>
              <a:t> </a:t>
            </a:r>
            <a:r>
              <a:rPr lang="en-US">
                <a:solidFill>
                  <a:srgbClr val="000000"/>
                </a:solidFill>
                <a:latin typeface="Times New Roman" pitchFamily="18" charset="0"/>
                <a:cs typeface="Times New Roman" pitchFamily="18" charset="0"/>
              </a:rPr>
              <a:t>Internet Servise Provider</a:t>
            </a:r>
            <a:r>
              <a:rPr lang="en-US" sz="1400">
                <a:solidFill>
                  <a:srgbClr val="000000"/>
                </a:solidFill>
                <a:latin typeface="Arial Black" pitchFamily="34" charset="0"/>
                <a:cs typeface="Times New Roman" pitchFamily="18" charset="0"/>
              </a:rPr>
              <a:t> </a:t>
            </a:r>
            <a:r>
              <a:rPr lang="ar-SA" sz="1400">
                <a:solidFill>
                  <a:srgbClr val="000000"/>
                </a:solidFill>
                <a:latin typeface="Arial Black" pitchFamily="34" charset="0"/>
                <a:cs typeface="Times New Roman" pitchFamily="18" charset="0"/>
              </a:rPr>
              <a:t>يعني شركت خدمات سرويس هاى اينترنت است.</a:t>
            </a:r>
            <a:r>
              <a:rPr lang="en-US" sz="1400">
                <a:solidFill>
                  <a:srgbClr val="000000"/>
                </a:solidFill>
                <a:latin typeface="Arial Black" pitchFamily="34" charset="0"/>
                <a:cs typeface="Times New Roman" pitchFamily="18" charset="0"/>
              </a:rPr>
              <a:t> </a:t>
            </a:r>
            <a:br>
              <a:rPr lang="en-US" sz="1400">
                <a:solidFill>
                  <a:srgbClr val="000000"/>
                </a:solidFill>
                <a:latin typeface="Arial Black" pitchFamily="34" charset="0"/>
                <a:cs typeface="Times New Roman" pitchFamily="18" charset="0"/>
              </a:rPr>
            </a:br>
            <a:r>
              <a:rPr lang="ar-SA" sz="1400">
                <a:solidFill>
                  <a:srgbClr val="000000"/>
                </a:solidFill>
                <a:latin typeface="Arial Black" pitchFamily="34" charset="0"/>
                <a:cs typeface="Times New Roman" pitchFamily="18" charset="0"/>
              </a:rPr>
              <a:t>يك</a:t>
            </a:r>
            <a:r>
              <a:rPr lang="en-US" sz="1400">
                <a:solidFill>
                  <a:srgbClr val="000000"/>
                </a:solidFill>
                <a:latin typeface="Arial Black" pitchFamily="34" charset="0"/>
                <a:cs typeface="Times New Roman" pitchFamily="18" charset="0"/>
              </a:rPr>
              <a:t> </a:t>
            </a:r>
            <a:r>
              <a:rPr lang="en-US">
                <a:solidFill>
                  <a:srgbClr val="000000"/>
                </a:solidFill>
                <a:latin typeface="Times New Roman" pitchFamily="18" charset="0"/>
                <a:cs typeface="Times New Roman" pitchFamily="18" charset="0"/>
              </a:rPr>
              <a:t>ISP</a:t>
            </a:r>
            <a:r>
              <a:rPr lang="en-US" sz="1400">
                <a:solidFill>
                  <a:srgbClr val="000000"/>
                </a:solidFill>
                <a:latin typeface="Arial Black" pitchFamily="34" charset="0"/>
                <a:cs typeface="Times New Roman" pitchFamily="18" charset="0"/>
              </a:rPr>
              <a:t> </a:t>
            </a:r>
            <a:r>
              <a:rPr lang="ar-SA" sz="1400">
                <a:solidFill>
                  <a:srgbClr val="000000"/>
                </a:solidFill>
                <a:latin typeface="Arial Black" pitchFamily="34" charset="0"/>
                <a:cs typeface="Times New Roman" pitchFamily="18" charset="0"/>
              </a:rPr>
              <a:t>توسط يك خط تلفن از شركت مخابرات و يا امكانات ماهواره اى مي تواند اينترنت را به</a:t>
            </a:r>
            <a:r>
              <a:rPr lang="en-US" sz="1400">
                <a:solidFill>
                  <a:srgbClr val="000000"/>
                </a:solidFill>
                <a:latin typeface="Arial Black" pitchFamily="34" charset="0"/>
                <a:cs typeface="Times New Roman" pitchFamily="18" charset="0"/>
              </a:rPr>
              <a:t> </a:t>
            </a:r>
            <a:r>
              <a:rPr lang="en-US">
                <a:solidFill>
                  <a:srgbClr val="000000"/>
                </a:solidFill>
                <a:latin typeface="Times New Roman" pitchFamily="18" charset="0"/>
                <a:cs typeface="Times New Roman" pitchFamily="18" charset="0"/>
              </a:rPr>
              <a:t>User</a:t>
            </a:r>
            <a:r>
              <a:rPr lang="en-US" sz="1400">
                <a:solidFill>
                  <a:srgbClr val="000000"/>
                </a:solidFill>
                <a:latin typeface="Arial Black" pitchFamily="34" charset="0"/>
                <a:cs typeface="Times New Roman" pitchFamily="18" charset="0"/>
              </a:rPr>
              <a:t> </a:t>
            </a:r>
            <a:r>
              <a:rPr lang="ar-SA" sz="1400">
                <a:solidFill>
                  <a:srgbClr val="000000"/>
                </a:solidFill>
                <a:latin typeface="Arial Black" pitchFamily="34" charset="0"/>
                <a:cs typeface="Times New Roman" pitchFamily="18" charset="0"/>
              </a:rPr>
              <a:t>خود سرويس دهد.</a:t>
            </a:r>
            <a:endParaRPr lang="en-US" sz="1500">
              <a:solidFill>
                <a:srgbClr val="000000"/>
              </a:solidFill>
            </a:endParaRPr>
          </a:p>
          <a:p>
            <a:pPr algn="r" rtl="1" eaLnBrk="0" hangingPunct="0"/>
            <a:r>
              <a:rPr lang="ar-SA" sz="1400" b="1">
                <a:solidFill>
                  <a:srgbClr val="000000"/>
                </a:solidFill>
                <a:latin typeface="Arial Black" pitchFamily="34" charset="0"/>
                <a:cs typeface="Times New Roman" pitchFamily="18" charset="0"/>
              </a:rPr>
              <a:t>3- </a:t>
            </a:r>
            <a:r>
              <a:rPr lang="en-US" sz="1400">
                <a:solidFill>
                  <a:srgbClr val="000000"/>
                </a:solidFill>
                <a:latin typeface="Times New Roman" pitchFamily="18" charset="0"/>
                <a:cs typeface="Times New Roman" pitchFamily="18" charset="0"/>
              </a:rPr>
              <a:t>ASP</a:t>
            </a:r>
            <a:r>
              <a:rPr lang="en-US" sz="1400">
                <a:solidFill>
                  <a:srgbClr val="000000"/>
                </a:solidFill>
                <a:latin typeface="Arial Black" pitchFamily="34" charset="0"/>
                <a:cs typeface="Times New Roman" pitchFamily="18" charset="0"/>
              </a:rPr>
              <a:t> </a:t>
            </a:r>
            <a:r>
              <a:rPr lang="ar-IQ" sz="1400">
                <a:solidFill>
                  <a:srgbClr val="000000"/>
                </a:solidFill>
                <a:latin typeface="Arial Black" pitchFamily="34" charset="0"/>
                <a:cs typeface="Times New Roman" pitchFamily="18" charset="0"/>
              </a:rPr>
              <a:t> مخفف كلمات</a:t>
            </a:r>
            <a:r>
              <a:rPr lang="en-US">
                <a:solidFill>
                  <a:srgbClr val="000000"/>
                </a:solidFill>
                <a:latin typeface="Times New Roman" pitchFamily="18" charset="0"/>
                <a:cs typeface="Times New Roman" pitchFamily="18" charset="0"/>
              </a:rPr>
              <a:t>Active Server Pages</a:t>
            </a:r>
            <a:r>
              <a:rPr lang="en-US" sz="1400">
                <a:solidFill>
                  <a:srgbClr val="000000"/>
                </a:solidFill>
                <a:latin typeface="Arial Black" pitchFamily="34" charset="0"/>
                <a:cs typeface="Times New Roman" pitchFamily="18" charset="0"/>
              </a:rPr>
              <a:t> </a:t>
            </a:r>
            <a:r>
              <a:rPr lang="fa-IR" sz="1400">
                <a:solidFill>
                  <a:srgbClr val="000000"/>
                </a:solidFill>
                <a:latin typeface="Arial Black" pitchFamily="34" charset="0"/>
                <a:cs typeface="Times New Roman" pitchFamily="18" charset="0"/>
              </a:rPr>
              <a:t> </a:t>
            </a:r>
            <a:r>
              <a:rPr lang="ar-SA" sz="1400">
                <a:solidFill>
                  <a:srgbClr val="000000"/>
                </a:solidFill>
                <a:latin typeface="Arial Black" pitchFamily="34" charset="0"/>
                <a:cs typeface="Times New Roman" pitchFamily="18" charset="0"/>
              </a:rPr>
              <a:t>مى باشد برنامه اى است كه درون</a:t>
            </a:r>
            <a:r>
              <a:rPr lang="en-US" sz="1400">
                <a:solidFill>
                  <a:srgbClr val="000000"/>
                </a:solidFill>
                <a:latin typeface="Arial Black" pitchFamily="34" charset="0"/>
                <a:cs typeface="Times New Roman" pitchFamily="18" charset="0"/>
              </a:rPr>
              <a:t> </a:t>
            </a:r>
            <a:r>
              <a:rPr lang="en-US">
                <a:solidFill>
                  <a:srgbClr val="000000"/>
                </a:solidFill>
                <a:latin typeface="Times New Roman" pitchFamily="18" charset="0"/>
                <a:cs typeface="Times New Roman" pitchFamily="18" charset="0"/>
              </a:rPr>
              <a:t>IIS</a:t>
            </a:r>
            <a:r>
              <a:rPr lang="en-US" sz="1400">
                <a:solidFill>
                  <a:srgbClr val="000000"/>
                </a:solidFill>
                <a:latin typeface="Arial Black" pitchFamily="34" charset="0"/>
                <a:cs typeface="Times New Roman" pitchFamily="18" charset="0"/>
              </a:rPr>
              <a:t> </a:t>
            </a:r>
            <a:r>
              <a:rPr lang="ar-SA" sz="1400">
                <a:solidFill>
                  <a:srgbClr val="000000"/>
                </a:solidFill>
                <a:latin typeface="Arial Black" pitchFamily="34" charset="0"/>
                <a:cs typeface="Times New Roman" pitchFamily="18" charset="0"/>
              </a:rPr>
              <a:t>اجرا مى شود.</a:t>
            </a:r>
            <a:r>
              <a:rPr lang="en-US" sz="1400">
                <a:solidFill>
                  <a:srgbClr val="000000"/>
                </a:solidFill>
                <a:latin typeface="Arial Black" pitchFamily="34" charset="0"/>
                <a:cs typeface="Times New Roman" pitchFamily="18" charset="0"/>
              </a:rPr>
              <a:t> </a:t>
            </a:r>
            <a:br>
              <a:rPr lang="en-US" sz="1400">
                <a:solidFill>
                  <a:srgbClr val="000000"/>
                </a:solidFill>
                <a:latin typeface="Arial Black" pitchFamily="34" charset="0"/>
                <a:cs typeface="Times New Roman" pitchFamily="18" charset="0"/>
              </a:rPr>
            </a:br>
            <a:r>
              <a:rPr lang="en-US" sz="1400">
                <a:solidFill>
                  <a:srgbClr val="000000"/>
                </a:solidFill>
                <a:latin typeface="Arial Black" pitchFamily="34" charset="0"/>
                <a:cs typeface="Times New Roman" pitchFamily="18" charset="0"/>
              </a:rPr>
              <a:t> </a:t>
            </a:r>
            <a:r>
              <a:rPr lang="en-US">
                <a:solidFill>
                  <a:srgbClr val="000000"/>
                </a:solidFill>
                <a:latin typeface="Times New Roman" pitchFamily="18" charset="0"/>
                <a:cs typeface="Times New Roman" pitchFamily="18" charset="0"/>
              </a:rPr>
              <a:t>IIS</a:t>
            </a:r>
            <a:r>
              <a:rPr lang="en-US" sz="1400">
                <a:solidFill>
                  <a:srgbClr val="000000"/>
                </a:solidFill>
                <a:latin typeface="Arial Black" pitchFamily="34" charset="0"/>
                <a:cs typeface="Times New Roman" pitchFamily="18" charset="0"/>
              </a:rPr>
              <a:t> </a:t>
            </a:r>
            <a:r>
              <a:rPr lang="ar-SA" sz="1400">
                <a:solidFill>
                  <a:srgbClr val="000000"/>
                </a:solidFill>
                <a:latin typeface="Arial Black" pitchFamily="34" charset="0"/>
                <a:cs typeface="Times New Roman" pitchFamily="18" charset="0"/>
              </a:rPr>
              <a:t>نيز مخفف كلمات</a:t>
            </a:r>
            <a:r>
              <a:rPr lang="en-US" sz="1400">
                <a:solidFill>
                  <a:srgbClr val="000000"/>
                </a:solidFill>
                <a:latin typeface="Arial Black" pitchFamily="34" charset="0"/>
                <a:cs typeface="Times New Roman" pitchFamily="18" charset="0"/>
              </a:rPr>
              <a:t> </a:t>
            </a:r>
            <a:r>
              <a:rPr lang="en-US">
                <a:solidFill>
                  <a:srgbClr val="000000"/>
                </a:solidFill>
                <a:latin typeface="Times New Roman" pitchFamily="18" charset="0"/>
                <a:cs typeface="Times New Roman" pitchFamily="18" charset="0"/>
              </a:rPr>
              <a:t>Internet Information Services</a:t>
            </a:r>
            <a:r>
              <a:rPr lang="en-US" sz="1400">
                <a:solidFill>
                  <a:srgbClr val="000000"/>
                </a:solidFill>
                <a:latin typeface="Arial Black" pitchFamily="34" charset="0"/>
                <a:cs typeface="Times New Roman" pitchFamily="18" charset="0"/>
              </a:rPr>
              <a:t> </a:t>
            </a:r>
            <a:r>
              <a:rPr lang="ar-SA" sz="1400">
                <a:solidFill>
                  <a:srgbClr val="000000"/>
                </a:solidFill>
                <a:latin typeface="Arial Black" pitchFamily="34" charset="0"/>
                <a:cs typeface="Times New Roman" pitchFamily="18" charset="0"/>
              </a:rPr>
              <a:t>مى باشد و</a:t>
            </a:r>
            <a:r>
              <a:rPr lang="en-US" sz="1400">
                <a:solidFill>
                  <a:srgbClr val="000000"/>
                </a:solidFill>
                <a:latin typeface="Arial Black" pitchFamily="34" charset="0"/>
                <a:cs typeface="Times New Roman" pitchFamily="18" charset="0"/>
              </a:rPr>
              <a:t> </a:t>
            </a:r>
            <a:r>
              <a:rPr lang="en-US">
                <a:solidFill>
                  <a:srgbClr val="000000"/>
                </a:solidFill>
                <a:latin typeface="Times New Roman" pitchFamily="18" charset="0"/>
                <a:cs typeface="Times New Roman" pitchFamily="18" charset="0"/>
              </a:rPr>
              <a:t>IIS</a:t>
            </a:r>
            <a:r>
              <a:rPr lang="en-US" sz="1400">
                <a:solidFill>
                  <a:srgbClr val="000000"/>
                </a:solidFill>
                <a:latin typeface="Arial Black" pitchFamily="34" charset="0"/>
                <a:cs typeface="Times New Roman" pitchFamily="18" charset="0"/>
              </a:rPr>
              <a:t> </a:t>
            </a:r>
            <a:r>
              <a:rPr lang="ar-SA" sz="1400">
                <a:solidFill>
                  <a:srgbClr val="000000"/>
                </a:solidFill>
                <a:latin typeface="Arial Black" pitchFamily="34" charset="0"/>
                <a:cs typeface="Times New Roman" pitchFamily="18" charset="0"/>
              </a:rPr>
              <a:t>يكى از اجزاء سيستم عامل ويندوز است</a:t>
            </a:r>
            <a:r>
              <a:rPr lang="ar-IQ" sz="1400">
                <a:solidFill>
                  <a:srgbClr val="000000"/>
                </a:solidFill>
                <a:latin typeface="Arial Black" pitchFamily="34" charset="0"/>
                <a:cs typeface="Times New Roman" pitchFamily="18" charset="0"/>
              </a:rPr>
              <a:t>.</a:t>
            </a:r>
            <a:r>
              <a:rPr lang="ar-SA" sz="1400">
                <a:solidFill>
                  <a:srgbClr val="000000"/>
                </a:solidFill>
                <a:latin typeface="Arial Black" pitchFamily="34" charset="0"/>
                <a:cs typeface="Times New Roman" pitchFamily="18" charset="0"/>
              </a:rPr>
              <a:t> </a:t>
            </a:r>
            <a:endParaRPr lang="ar-SA" sz="2400">
              <a:solidFill>
                <a:srgbClr val="000000"/>
              </a:solidFill>
            </a:endParaRPr>
          </a:p>
        </p:txBody>
      </p:sp>
      <p:sp>
        <p:nvSpPr>
          <p:cNvPr id="21514" name="Line 10"/>
          <p:cNvSpPr>
            <a:spLocks noChangeShapeType="1"/>
          </p:cNvSpPr>
          <p:nvPr/>
        </p:nvSpPr>
        <p:spPr bwMode="auto">
          <a:xfrm flipV="1">
            <a:off x="0" y="5084763"/>
            <a:ext cx="9144000" cy="0"/>
          </a:xfrm>
          <a:prstGeom prst="line">
            <a:avLst/>
          </a:prstGeom>
          <a:noFill/>
          <a:ln w="9525">
            <a:solidFill>
              <a:srgbClr val="0000FF"/>
            </a:solidFill>
            <a:round/>
            <a:headEnd/>
            <a:tailEnd/>
          </a:ln>
        </p:spPr>
        <p:txBody>
          <a:bodyPr/>
          <a:lstStyle/>
          <a:p>
            <a:endParaRPr lang="fa-IR"/>
          </a:p>
        </p:txBody>
      </p:sp>
      <p:sp>
        <p:nvSpPr>
          <p:cNvPr id="21515" name="Rectangle 11"/>
          <p:cNvSpPr>
            <a:spLocks noChangeArrowheads="1"/>
          </p:cNvSpPr>
          <p:nvPr/>
        </p:nvSpPr>
        <p:spPr bwMode="auto">
          <a:xfrm>
            <a:off x="-58738"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67-16</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1515"/>
                                        </p:tgtEl>
                                        <p:attrNameLst>
                                          <p:attrName>style.visibility</p:attrName>
                                        </p:attrNameLst>
                                      </p:cBhvr>
                                      <p:to>
                                        <p:strVal val="visible"/>
                                      </p:to>
                                    </p:set>
                                    <p:anim calcmode="lin" valueType="num">
                                      <p:cBhvr>
                                        <p:cTn id="7" dur="500" fill="hold"/>
                                        <p:tgtEl>
                                          <p:spTgt spid="21515"/>
                                        </p:tgtEl>
                                        <p:attrNameLst>
                                          <p:attrName>ppt_w</p:attrName>
                                        </p:attrNameLst>
                                      </p:cBhvr>
                                      <p:tavLst>
                                        <p:tav tm="0">
                                          <p:val>
                                            <p:fltVal val="0"/>
                                          </p:val>
                                        </p:tav>
                                        <p:tav tm="100000">
                                          <p:val>
                                            <p:strVal val="#ppt_w"/>
                                          </p:val>
                                        </p:tav>
                                      </p:tavLst>
                                    </p:anim>
                                    <p:anim calcmode="lin" valueType="num">
                                      <p:cBhvr>
                                        <p:cTn id="8" dur="500" fill="hold"/>
                                        <p:tgtEl>
                                          <p:spTgt spid="2151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21510"/>
                                        </p:tgtEl>
                                        <p:attrNameLst>
                                          <p:attrName>style.visibility</p:attrName>
                                        </p:attrNameLst>
                                      </p:cBhvr>
                                      <p:to>
                                        <p:strVal val="visible"/>
                                      </p:to>
                                    </p:set>
                                    <p:animEffect transition="in" filter="diamond(in)">
                                      <p:cBhvr>
                                        <p:cTn id="12" dur="2000"/>
                                        <p:tgtEl>
                                          <p:spTgt spid="21510"/>
                                        </p:tgtEl>
                                      </p:cBhvr>
                                    </p:animEffect>
                                  </p:childTnLst>
                                </p:cTn>
                              </p:par>
                            </p:childTnLst>
                          </p:cTn>
                        </p:par>
                        <p:par>
                          <p:cTn id="13" fill="hold">
                            <p:stCondLst>
                              <p:cond delay="2500"/>
                            </p:stCondLst>
                            <p:childTnLst>
                              <p:par>
                                <p:cTn id="14" presetID="17" presetClass="entr" presetSubtype="10" fill="hold" grpId="0" nodeType="afterEffect">
                                  <p:stCondLst>
                                    <p:cond delay="0"/>
                                  </p:stCondLst>
                                  <p:childTnLst>
                                    <p:set>
                                      <p:cBhvr>
                                        <p:cTn id="15" dur="1" fill="hold">
                                          <p:stCondLst>
                                            <p:cond delay="0"/>
                                          </p:stCondLst>
                                        </p:cTn>
                                        <p:tgtEl>
                                          <p:spTgt spid="21514"/>
                                        </p:tgtEl>
                                        <p:attrNameLst>
                                          <p:attrName>style.visibility</p:attrName>
                                        </p:attrNameLst>
                                      </p:cBhvr>
                                      <p:to>
                                        <p:strVal val="visible"/>
                                      </p:to>
                                    </p:set>
                                    <p:anim calcmode="lin" valueType="num">
                                      <p:cBhvr>
                                        <p:cTn id="16" dur="1000" fill="hold"/>
                                        <p:tgtEl>
                                          <p:spTgt spid="21514"/>
                                        </p:tgtEl>
                                        <p:attrNameLst>
                                          <p:attrName>ppt_w</p:attrName>
                                        </p:attrNameLst>
                                      </p:cBhvr>
                                      <p:tavLst>
                                        <p:tav tm="0">
                                          <p:val>
                                            <p:fltVal val="0"/>
                                          </p:val>
                                        </p:tav>
                                        <p:tav tm="100000">
                                          <p:val>
                                            <p:strVal val="#ppt_w"/>
                                          </p:val>
                                        </p:tav>
                                      </p:tavLst>
                                    </p:anim>
                                    <p:anim calcmode="lin" valueType="num">
                                      <p:cBhvr>
                                        <p:cTn id="17" dur="1000" fill="hold"/>
                                        <p:tgtEl>
                                          <p:spTgt spid="21514"/>
                                        </p:tgtEl>
                                        <p:attrNameLst>
                                          <p:attrName>ppt_h</p:attrName>
                                        </p:attrNameLst>
                                      </p:cBhvr>
                                      <p:tavLst>
                                        <p:tav tm="0">
                                          <p:val>
                                            <p:strVal val="#ppt_h"/>
                                          </p:val>
                                        </p:tav>
                                        <p:tav tm="100000">
                                          <p:val>
                                            <p:strVal val="#ppt_h"/>
                                          </p:val>
                                        </p:tav>
                                      </p:tavLst>
                                    </p:anim>
                                  </p:childTnLst>
                                </p:cTn>
                              </p:par>
                            </p:childTnLst>
                          </p:cTn>
                        </p:par>
                        <p:par>
                          <p:cTn id="18" fill="hold">
                            <p:stCondLst>
                              <p:cond delay="3500"/>
                            </p:stCondLst>
                            <p:childTnLst>
                              <p:par>
                                <p:cTn id="19" presetID="8" presetClass="entr" presetSubtype="16" fill="hold" grpId="0" nodeType="afterEffect">
                                  <p:stCondLst>
                                    <p:cond delay="0"/>
                                  </p:stCondLst>
                                  <p:childTnLst>
                                    <p:set>
                                      <p:cBhvr>
                                        <p:cTn id="20" dur="1" fill="hold">
                                          <p:stCondLst>
                                            <p:cond delay="0"/>
                                          </p:stCondLst>
                                        </p:cTn>
                                        <p:tgtEl>
                                          <p:spTgt spid="21511"/>
                                        </p:tgtEl>
                                        <p:attrNameLst>
                                          <p:attrName>style.visibility</p:attrName>
                                        </p:attrNameLst>
                                      </p:cBhvr>
                                      <p:to>
                                        <p:strVal val="visible"/>
                                      </p:to>
                                    </p:set>
                                    <p:animEffect transition="in" filter="diamond(in)">
                                      <p:cBhvr>
                                        <p:cTn id="21" dur="2000"/>
                                        <p:tgtEl>
                                          <p:spTgt spid="21511"/>
                                        </p:tgtEl>
                                      </p:cBhvr>
                                    </p:animEffect>
                                  </p:childTnLst>
                                </p:cTn>
                              </p:par>
                            </p:childTnLst>
                          </p:cTn>
                        </p:par>
                      </p:childTnLst>
                    </p:cTn>
                  </p:par>
                  <p:par>
                    <p:cTn id="22" fill="hold">
                      <p:stCondLst>
                        <p:cond delay="indefinite"/>
                      </p:stCondLst>
                      <p:childTnLst>
                        <p:par>
                          <p:cTn id="23" fill="hold">
                            <p:stCondLst>
                              <p:cond delay="0"/>
                            </p:stCondLst>
                            <p:childTnLst>
                              <p:par>
                                <p:cTn id="24" presetID="8" presetClass="exit" presetSubtype="32" fill="hold" grpId="1" nodeType="clickEffect">
                                  <p:stCondLst>
                                    <p:cond delay="0"/>
                                  </p:stCondLst>
                                  <p:childTnLst>
                                    <p:animEffect transition="out" filter="diamond(out)">
                                      <p:cBhvr>
                                        <p:cTn id="25" dur="2000"/>
                                        <p:tgtEl>
                                          <p:spTgt spid="21510"/>
                                        </p:tgtEl>
                                      </p:cBhvr>
                                    </p:animEffect>
                                    <p:set>
                                      <p:cBhvr>
                                        <p:cTn id="26" dur="1" fill="hold">
                                          <p:stCondLst>
                                            <p:cond delay="1999"/>
                                          </p:stCondLst>
                                        </p:cTn>
                                        <p:tgtEl>
                                          <p:spTgt spid="21510"/>
                                        </p:tgtEl>
                                        <p:attrNameLst>
                                          <p:attrName>style.visibility</p:attrName>
                                        </p:attrNameLst>
                                      </p:cBhvr>
                                      <p:to>
                                        <p:strVal val="hidden"/>
                                      </p:to>
                                    </p:set>
                                  </p:childTnLst>
                                </p:cTn>
                              </p:par>
                            </p:childTnLst>
                          </p:cTn>
                        </p:par>
                        <p:par>
                          <p:cTn id="27" fill="hold">
                            <p:stCondLst>
                              <p:cond delay="2000"/>
                            </p:stCondLst>
                            <p:childTnLst>
                              <p:par>
                                <p:cTn id="28" presetID="55" presetClass="exit" presetSubtype="0" fill="hold" grpId="1" nodeType="afterEffect">
                                  <p:stCondLst>
                                    <p:cond delay="0"/>
                                  </p:stCondLst>
                                  <p:childTnLst>
                                    <p:anim calcmode="lin" valueType="num">
                                      <p:cBhvr>
                                        <p:cTn id="29" dur="1000"/>
                                        <p:tgtEl>
                                          <p:spTgt spid="21514"/>
                                        </p:tgtEl>
                                        <p:attrNameLst>
                                          <p:attrName>ppt_w</p:attrName>
                                        </p:attrNameLst>
                                      </p:cBhvr>
                                      <p:tavLst>
                                        <p:tav tm="0">
                                          <p:val>
                                            <p:strVal val="ppt_w"/>
                                          </p:val>
                                        </p:tav>
                                        <p:tav tm="100000">
                                          <p:val>
                                            <p:strVal val="ppt_w*0.70"/>
                                          </p:val>
                                        </p:tav>
                                      </p:tavLst>
                                    </p:anim>
                                    <p:anim calcmode="lin" valueType="num">
                                      <p:cBhvr>
                                        <p:cTn id="30" dur="1000"/>
                                        <p:tgtEl>
                                          <p:spTgt spid="21514"/>
                                        </p:tgtEl>
                                        <p:attrNameLst>
                                          <p:attrName>ppt_h</p:attrName>
                                        </p:attrNameLst>
                                      </p:cBhvr>
                                      <p:tavLst>
                                        <p:tav tm="0">
                                          <p:val>
                                            <p:strVal val="ppt_h"/>
                                          </p:val>
                                        </p:tav>
                                        <p:tav tm="100000">
                                          <p:val>
                                            <p:strVal val="ppt_h"/>
                                          </p:val>
                                        </p:tav>
                                      </p:tavLst>
                                    </p:anim>
                                    <p:animEffect transition="out" filter="fade">
                                      <p:cBhvr>
                                        <p:cTn id="31" dur="1000"/>
                                        <p:tgtEl>
                                          <p:spTgt spid="21514"/>
                                        </p:tgtEl>
                                      </p:cBhvr>
                                    </p:animEffect>
                                    <p:set>
                                      <p:cBhvr>
                                        <p:cTn id="32" dur="1" fill="hold">
                                          <p:stCondLst>
                                            <p:cond delay="999"/>
                                          </p:stCondLst>
                                        </p:cTn>
                                        <p:tgtEl>
                                          <p:spTgt spid="21514"/>
                                        </p:tgtEl>
                                        <p:attrNameLst>
                                          <p:attrName>style.visibility</p:attrName>
                                        </p:attrNameLst>
                                      </p:cBhvr>
                                      <p:to>
                                        <p:strVal val="hidden"/>
                                      </p:to>
                                    </p:set>
                                  </p:childTnLst>
                                </p:cTn>
                              </p:par>
                            </p:childTnLst>
                          </p:cTn>
                        </p:par>
                        <p:par>
                          <p:cTn id="33" fill="hold">
                            <p:stCondLst>
                              <p:cond delay="3000"/>
                            </p:stCondLst>
                            <p:childTnLst>
                              <p:par>
                                <p:cTn id="34" presetID="8" presetClass="exit" presetSubtype="32" fill="hold" grpId="1" nodeType="afterEffect">
                                  <p:stCondLst>
                                    <p:cond delay="0"/>
                                  </p:stCondLst>
                                  <p:childTnLst>
                                    <p:animEffect transition="out" filter="diamond(out)">
                                      <p:cBhvr>
                                        <p:cTn id="35" dur="2000"/>
                                        <p:tgtEl>
                                          <p:spTgt spid="21511"/>
                                        </p:tgtEl>
                                      </p:cBhvr>
                                    </p:animEffect>
                                    <p:set>
                                      <p:cBhvr>
                                        <p:cTn id="36" dur="1" fill="hold">
                                          <p:stCondLst>
                                            <p:cond delay="1999"/>
                                          </p:stCondLst>
                                        </p:cTn>
                                        <p:tgtEl>
                                          <p:spTgt spid="21511"/>
                                        </p:tgtEl>
                                        <p:attrNameLst>
                                          <p:attrName>style.visibility</p:attrName>
                                        </p:attrNameLst>
                                      </p:cBhvr>
                                      <p:to>
                                        <p:strVal val="hidden"/>
                                      </p:to>
                                    </p:set>
                                  </p:childTnLst>
                                </p:cTn>
                              </p:par>
                            </p:childTnLst>
                          </p:cTn>
                        </p:par>
                        <p:par>
                          <p:cTn id="37" fill="hold">
                            <p:stCondLst>
                              <p:cond delay="5000"/>
                            </p:stCondLst>
                            <p:childTnLst>
                              <p:par>
                                <p:cTn id="38" presetID="17" presetClass="exit" presetSubtype="10" fill="hold" grpId="1" nodeType="afterEffect">
                                  <p:stCondLst>
                                    <p:cond delay="0"/>
                                  </p:stCondLst>
                                  <p:childTnLst>
                                    <p:anim calcmode="lin" valueType="num">
                                      <p:cBhvr>
                                        <p:cTn id="39" dur="500"/>
                                        <p:tgtEl>
                                          <p:spTgt spid="21515"/>
                                        </p:tgtEl>
                                        <p:attrNameLst>
                                          <p:attrName>ppt_w</p:attrName>
                                        </p:attrNameLst>
                                      </p:cBhvr>
                                      <p:tavLst>
                                        <p:tav tm="0">
                                          <p:val>
                                            <p:strVal val="ppt_w"/>
                                          </p:val>
                                        </p:tav>
                                        <p:tav tm="100000">
                                          <p:val>
                                            <p:fltVal val="0"/>
                                          </p:val>
                                        </p:tav>
                                      </p:tavLst>
                                    </p:anim>
                                    <p:anim calcmode="lin" valueType="num">
                                      <p:cBhvr>
                                        <p:cTn id="40" dur="500"/>
                                        <p:tgtEl>
                                          <p:spTgt spid="21515"/>
                                        </p:tgtEl>
                                        <p:attrNameLst>
                                          <p:attrName>ppt_h</p:attrName>
                                        </p:attrNameLst>
                                      </p:cBhvr>
                                      <p:tavLst>
                                        <p:tav tm="0">
                                          <p:val>
                                            <p:strVal val="ppt_h"/>
                                          </p:val>
                                        </p:tav>
                                        <p:tav tm="100000">
                                          <p:val>
                                            <p:strVal val="ppt_h"/>
                                          </p:val>
                                        </p:tav>
                                      </p:tavLst>
                                    </p:anim>
                                    <p:set>
                                      <p:cBhvr>
                                        <p:cTn id="41" dur="1" fill="hold">
                                          <p:stCondLst>
                                            <p:cond delay="499"/>
                                          </p:stCondLst>
                                        </p:cTn>
                                        <p:tgtEl>
                                          <p:spTgt spid="215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p:bldP spid="21510" grpId="1"/>
      <p:bldP spid="21511" grpId="0"/>
      <p:bldP spid="21511" grpId="1"/>
      <p:bldP spid="21514" grpId="0" animBg="1"/>
      <p:bldP spid="21514" grpId="1" animBg="1"/>
      <p:bldP spid="21515" grpId="0"/>
      <p:bldP spid="21515"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5"/>
          <p:cNvSpPr>
            <a:spLocks noChangeArrowheads="1"/>
          </p:cNvSpPr>
          <p:nvPr/>
        </p:nvSpPr>
        <p:spPr bwMode="auto">
          <a:xfrm>
            <a:off x="250825" y="485775"/>
            <a:ext cx="8462963" cy="5005388"/>
          </a:xfrm>
          <a:prstGeom prst="rect">
            <a:avLst/>
          </a:prstGeom>
          <a:noFill/>
          <a:ln w="9525">
            <a:noFill/>
            <a:miter lim="800000"/>
            <a:headEnd/>
            <a:tailEnd/>
          </a:ln>
        </p:spPr>
        <p:txBody>
          <a:bodyPr anchor="ctr">
            <a:spAutoFit/>
          </a:bodyPr>
          <a:lstStyle/>
          <a:p>
            <a:pPr algn="r" rtl="1"/>
            <a:r>
              <a:rPr lang="ar-SA" b="1">
                <a:solidFill>
                  <a:srgbClr val="000000"/>
                </a:solidFill>
              </a:rPr>
              <a:t>علاوه بر اين موارد، لازم است كه درخصوص بعضى از واژگان در حوزه فناوری اطلاعات و ارتباطات توضيح روشن و تعريف مشخصى وجود داشته باشد تا در ارزيابى ميزان آمادگى شهر الكترونيكى اشكالى رخ ندهد</a:t>
            </a:r>
            <a:r>
              <a:rPr lang="en-US" b="1">
                <a:solidFill>
                  <a:srgbClr val="000000"/>
                </a:solidFill>
              </a:rPr>
              <a:t>.</a:t>
            </a:r>
          </a:p>
          <a:p>
            <a:pPr algn="r" rtl="1"/>
            <a:endParaRPr lang="en-US" sz="800" b="1">
              <a:solidFill>
                <a:srgbClr val="000000"/>
              </a:solidFill>
            </a:endParaRPr>
          </a:p>
          <a:p>
            <a:pPr algn="r" rtl="1"/>
            <a:r>
              <a:rPr lang="ar-SA" b="1">
                <a:solidFill>
                  <a:srgbClr val="000000"/>
                </a:solidFill>
              </a:rPr>
              <a:t>1- به كسان</a:t>
            </a:r>
            <a:r>
              <a:rPr lang="ar-IQ" b="1">
                <a:solidFill>
                  <a:srgbClr val="000000"/>
                </a:solidFill>
              </a:rPr>
              <a:t>ى</a:t>
            </a:r>
            <a:r>
              <a:rPr lang="ar-SA" b="1">
                <a:solidFill>
                  <a:srgbClr val="000000"/>
                </a:solidFill>
              </a:rPr>
              <a:t> كه در طول هفته چندين نوبت اينترنت استفاده مى كنند كاربر اينترنت مى گويند</a:t>
            </a:r>
            <a:r>
              <a:rPr lang="en-US" b="1">
                <a:solidFill>
                  <a:srgbClr val="000000"/>
                </a:solidFill>
              </a:rPr>
              <a:t>.</a:t>
            </a:r>
            <a:endParaRPr lang="en-US">
              <a:solidFill>
                <a:srgbClr val="000000"/>
              </a:solidFill>
            </a:endParaRPr>
          </a:p>
          <a:p>
            <a:pPr algn="r" rtl="1"/>
            <a:r>
              <a:rPr lang="ar-SA" b="1">
                <a:solidFill>
                  <a:srgbClr val="000000"/>
                </a:solidFill>
              </a:rPr>
              <a:t>2- درصد مردم علاقمند به استفاده از اينترنت</a:t>
            </a:r>
            <a:r>
              <a:rPr lang="en-US" b="1">
                <a:solidFill>
                  <a:srgbClr val="000000"/>
                </a:solidFill>
              </a:rPr>
              <a:t> </a:t>
            </a:r>
            <a:r>
              <a:rPr lang="ar-SA" b="1">
                <a:solidFill>
                  <a:srgbClr val="000000"/>
                </a:solidFill>
                <a:latin typeface="Times New Roman" pitchFamily="18" charset="0"/>
                <a:cs typeface="Times New Roman" pitchFamily="18" charset="0"/>
              </a:rPr>
              <a:t>( </a:t>
            </a:r>
            <a:r>
              <a:rPr lang="ar-SA" b="1">
                <a:solidFill>
                  <a:srgbClr val="000000"/>
                </a:solidFill>
              </a:rPr>
              <a:t>افرادی هستند كه در حال حاضر مشكل پرداخت هزينه تجهيزات رايانه</a:t>
            </a:r>
            <a:r>
              <a:rPr lang="ar-IQ" b="1">
                <a:solidFill>
                  <a:srgbClr val="000000"/>
                </a:solidFill>
              </a:rPr>
              <a:t> ا</a:t>
            </a:r>
            <a:r>
              <a:rPr lang="ar-SA" b="1">
                <a:solidFill>
                  <a:srgbClr val="000000"/>
                </a:solidFill>
              </a:rPr>
              <a:t>ی و اينترنت را دارند ولى، نسبت</a:t>
            </a:r>
            <a:r>
              <a:rPr lang="ar-IQ">
                <a:solidFill>
                  <a:srgbClr val="000000"/>
                </a:solidFill>
              </a:rPr>
              <a:t> </a:t>
            </a:r>
            <a:r>
              <a:rPr lang="ar-SA" b="1">
                <a:solidFill>
                  <a:srgbClr val="000000"/>
                </a:solidFill>
              </a:rPr>
              <a:t>به استفاده از خدمات شهر الكترونيكى علاقمند هستند و در صورتى كه از سوی شهر امكاناتى در اختيار داشته باشند، از آن استفاده مى كنن</a:t>
            </a:r>
            <a:r>
              <a:rPr lang="ar-IQ" b="1">
                <a:solidFill>
                  <a:srgbClr val="000000"/>
                </a:solidFill>
              </a:rPr>
              <a:t>د</a:t>
            </a:r>
            <a:r>
              <a:rPr lang="ar-IQ" b="1">
                <a:solidFill>
                  <a:srgbClr val="000000"/>
                </a:solidFill>
                <a:latin typeface="Times New Roman" pitchFamily="18" charset="0"/>
                <a:cs typeface="Times New Roman" pitchFamily="18" charset="0"/>
              </a:rPr>
              <a:t>.)</a:t>
            </a:r>
            <a:endParaRPr lang="en-US">
              <a:solidFill>
                <a:srgbClr val="000000"/>
              </a:solidFill>
              <a:latin typeface="Times New Roman" pitchFamily="18" charset="0"/>
              <a:cs typeface="Times New Roman" pitchFamily="18" charset="0"/>
            </a:endParaRPr>
          </a:p>
          <a:p>
            <a:pPr algn="r" rtl="1"/>
            <a:r>
              <a:rPr lang="ar-SA" b="1">
                <a:solidFill>
                  <a:srgbClr val="000000"/>
                </a:solidFill>
              </a:rPr>
              <a:t>3- درصد كسانى كه ترجيح مى دهند از تلفن </a:t>
            </a:r>
            <a:r>
              <a:rPr lang="ar-IQ" b="1">
                <a:solidFill>
                  <a:srgbClr val="000000"/>
                </a:solidFill>
              </a:rPr>
              <a:t>بيشتر از </a:t>
            </a:r>
            <a:r>
              <a:rPr lang="ar-SA" b="1">
                <a:solidFill>
                  <a:srgbClr val="000000"/>
                </a:solidFill>
              </a:rPr>
              <a:t>اينترنت استفاده كنند</a:t>
            </a:r>
            <a:r>
              <a:rPr lang="en-US" b="1">
                <a:solidFill>
                  <a:srgbClr val="000000"/>
                </a:solidFill>
              </a:rPr>
              <a:t>.</a:t>
            </a:r>
            <a:endParaRPr lang="en-US">
              <a:solidFill>
                <a:srgbClr val="000000"/>
              </a:solidFill>
            </a:endParaRPr>
          </a:p>
          <a:p>
            <a:pPr algn="r" rtl="1"/>
            <a:r>
              <a:rPr lang="ar-SA" b="1">
                <a:solidFill>
                  <a:srgbClr val="000000"/>
                </a:solidFill>
              </a:rPr>
              <a:t>4- درصد كسانى كه ترجيح مى دهند از اينترنت بيشتر از تلفن استفاده كنند</a:t>
            </a:r>
            <a:r>
              <a:rPr lang="en-US" b="1">
                <a:solidFill>
                  <a:srgbClr val="000000"/>
                </a:solidFill>
              </a:rPr>
              <a:t>.</a:t>
            </a:r>
            <a:endParaRPr lang="en-US">
              <a:solidFill>
                <a:srgbClr val="000000"/>
              </a:solidFill>
            </a:endParaRPr>
          </a:p>
          <a:p>
            <a:pPr algn="r" rtl="1"/>
            <a:r>
              <a:rPr lang="ar-SA" b="1">
                <a:solidFill>
                  <a:srgbClr val="000000"/>
                </a:solidFill>
              </a:rPr>
              <a:t>5- درصد كسانى كه تنها به دليل هزينه از اينترنت استفاده نمى كنند</a:t>
            </a:r>
            <a:r>
              <a:rPr lang="en-US" b="1">
                <a:solidFill>
                  <a:srgbClr val="000000"/>
                </a:solidFill>
              </a:rPr>
              <a:t>.</a:t>
            </a:r>
            <a:endParaRPr lang="en-US">
              <a:solidFill>
                <a:srgbClr val="000000"/>
              </a:solidFill>
            </a:endParaRPr>
          </a:p>
          <a:p>
            <a:pPr algn="r" rtl="1"/>
            <a:r>
              <a:rPr lang="ar-SA" b="1">
                <a:solidFill>
                  <a:srgbClr val="000000"/>
                </a:solidFill>
              </a:rPr>
              <a:t>6- درصد كسانى كه علاقه دارند به جای يارانه به نان، به علم و دسترسى به اينترنت تعلق بگيرد</a:t>
            </a:r>
            <a:r>
              <a:rPr lang="en-US" b="1">
                <a:solidFill>
                  <a:srgbClr val="000000"/>
                </a:solidFill>
              </a:rPr>
              <a:t>.</a:t>
            </a:r>
            <a:endParaRPr lang="en-US">
              <a:solidFill>
                <a:srgbClr val="000000"/>
              </a:solidFill>
            </a:endParaRPr>
          </a:p>
          <a:p>
            <a:pPr algn="r" rtl="1"/>
            <a:r>
              <a:rPr lang="ar-SA" b="1">
                <a:solidFill>
                  <a:srgbClr val="000000"/>
                </a:solidFill>
              </a:rPr>
              <a:t>7- درصدی از كاربران اينترنت كه به صورت واقعى از اينترنت برای انجام كار امور روزانه از آن استفاده </a:t>
            </a:r>
          </a:p>
          <a:p>
            <a:pPr algn="r" rtl="1"/>
            <a:r>
              <a:rPr lang="ar-SA" b="1">
                <a:solidFill>
                  <a:srgbClr val="000000"/>
                </a:solidFill>
              </a:rPr>
              <a:t>مى كنند</a:t>
            </a:r>
            <a:r>
              <a:rPr lang="en-US" b="1">
                <a:solidFill>
                  <a:srgbClr val="000000"/>
                </a:solidFill>
              </a:rPr>
              <a:t>.</a:t>
            </a:r>
            <a:endParaRPr lang="en-US">
              <a:solidFill>
                <a:srgbClr val="000000"/>
              </a:solidFill>
            </a:endParaRPr>
          </a:p>
          <a:p>
            <a:pPr algn="r" rtl="1"/>
            <a:r>
              <a:rPr lang="ar-SA" b="1">
                <a:solidFill>
                  <a:srgbClr val="000000"/>
                </a:solidFill>
              </a:rPr>
              <a:t>8- درصد محيط های كسب و كار كه دارای اينترنت هستند</a:t>
            </a:r>
            <a:r>
              <a:rPr lang="en-US" b="1">
                <a:solidFill>
                  <a:srgbClr val="000000"/>
                </a:solidFill>
              </a:rPr>
              <a:t>.</a:t>
            </a:r>
            <a:endParaRPr lang="en-US">
              <a:solidFill>
                <a:srgbClr val="000000"/>
              </a:solidFill>
            </a:endParaRPr>
          </a:p>
          <a:p>
            <a:pPr algn="r" rtl="1"/>
            <a:r>
              <a:rPr lang="ar-IQ" b="1">
                <a:solidFill>
                  <a:srgbClr val="000000"/>
                </a:solidFill>
              </a:rPr>
              <a:t>9- </a:t>
            </a:r>
            <a:r>
              <a:rPr lang="ar-SA" b="1">
                <a:solidFill>
                  <a:srgbClr val="000000"/>
                </a:solidFill>
              </a:rPr>
              <a:t>درصد محيط های كسب و كار كه به صورت برخط فروش داشته و يا سرويس و خدمات بعد از فروش خود را از طريق اينترنت ارايه مى دهند</a:t>
            </a:r>
            <a:r>
              <a:rPr lang="en-US" b="1">
                <a:solidFill>
                  <a:srgbClr val="000000"/>
                </a:solidFill>
              </a:rPr>
              <a:t>.</a:t>
            </a:r>
          </a:p>
          <a:p>
            <a:pPr algn="r" rtl="1"/>
            <a:endParaRPr lang="en-US" sz="800" b="1">
              <a:solidFill>
                <a:srgbClr val="000000"/>
              </a:solidFill>
            </a:endParaRPr>
          </a:p>
          <a:p>
            <a:pPr algn="r" rtl="1"/>
            <a:r>
              <a:rPr lang="ar-SA" b="1">
                <a:solidFill>
                  <a:srgbClr val="000000"/>
                </a:solidFill>
              </a:rPr>
              <a:t>طرح چنين سؤالاتى و تحقيق پيرامون آنها، فضای لازم برای ايجاد زيرساخت مناسب در ي</a:t>
            </a:r>
            <a:r>
              <a:rPr lang="fa-IR" b="1">
                <a:solidFill>
                  <a:srgbClr val="000000"/>
                </a:solidFill>
              </a:rPr>
              <a:t>ک</a:t>
            </a:r>
            <a:r>
              <a:rPr lang="ar-SA" b="1">
                <a:solidFill>
                  <a:srgbClr val="000000"/>
                </a:solidFill>
              </a:rPr>
              <a:t> شهر الكترونيكى را معرفى مى كند</a:t>
            </a:r>
            <a:r>
              <a:rPr lang="en-US" b="1">
                <a:solidFill>
                  <a:srgbClr val="000000"/>
                </a:solidFill>
              </a:rPr>
              <a:t>.</a:t>
            </a:r>
          </a:p>
        </p:txBody>
      </p:sp>
      <p:sp>
        <p:nvSpPr>
          <p:cNvPr id="22534" name="Rectangle 6"/>
          <p:cNvSpPr>
            <a:spLocks noChangeArrowheads="1"/>
          </p:cNvSpPr>
          <p:nvPr/>
        </p:nvSpPr>
        <p:spPr bwMode="auto">
          <a:xfrm>
            <a:off x="4284663"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67-17</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2534"/>
                                        </p:tgtEl>
                                        <p:attrNameLst>
                                          <p:attrName>style.visibility</p:attrName>
                                        </p:attrNameLst>
                                      </p:cBhvr>
                                      <p:to>
                                        <p:strVal val="visible"/>
                                      </p:to>
                                    </p:set>
                                    <p:anim calcmode="lin" valueType="num">
                                      <p:cBhvr>
                                        <p:cTn id="7" dur="500" fill="hold"/>
                                        <p:tgtEl>
                                          <p:spTgt spid="22534"/>
                                        </p:tgtEl>
                                        <p:attrNameLst>
                                          <p:attrName>ppt_w</p:attrName>
                                        </p:attrNameLst>
                                      </p:cBhvr>
                                      <p:tavLst>
                                        <p:tav tm="0">
                                          <p:val>
                                            <p:fltVal val="0"/>
                                          </p:val>
                                        </p:tav>
                                        <p:tav tm="100000">
                                          <p:val>
                                            <p:strVal val="#ppt_w"/>
                                          </p:val>
                                        </p:tav>
                                      </p:tavLst>
                                    </p:anim>
                                    <p:anim calcmode="lin" valueType="num">
                                      <p:cBhvr>
                                        <p:cTn id="8" dur="500" fill="hold"/>
                                        <p:tgtEl>
                                          <p:spTgt spid="2253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22533"/>
                                        </p:tgtEl>
                                        <p:attrNameLst>
                                          <p:attrName>style.visibility</p:attrName>
                                        </p:attrNameLst>
                                      </p:cBhvr>
                                      <p:to>
                                        <p:strVal val="visible"/>
                                      </p:to>
                                    </p:set>
                                    <p:animEffect transition="in" filter="diamond(in)">
                                      <p:cBhvr>
                                        <p:cTn id="12" dur="2000"/>
                                        <p:tgtEl>
                                          <p:spTgt spid="2253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22533"/>
                                        </p:tgtEl>
                                      </p:cBhvr>
                                    </p:animEffect>
                                    <p:set>
                                      <p:cBhvr>
                                        <p:cTn id="17" dur="1" fill="hold">
                                          <p:stCondLst>
                                            <p:cond delay="1999"/>
                                          </p:stCondLst>
                                        </p:cTn>
                                        <p:tgtEl>
                                          <p:spTgt spid="22533"/>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22534"/>
                                        </p:tgtEl>
                                        <p:attrNameLst>
                                          <p:attrName>ppt_w</p:attrName>
                                        </p:attrNameLst>
                                      </p:cBhvr>
                                      <p:tavLst>
                                        <p:tav tm="0">
                                          <p:val>
                                            <p:strVal val="ppt_w"/>
                                          </p:val>
                                        </p:tav>
                                        <p:tav tm="100000">
                                          <p:val>
                                            <p:fltVal val="0"/>
                                          </p:val>
                                        </p:tav>
                                      </p:tavLst>
                                    </p:anim>
                                    <p:anim calcmode="lin" valueType="num">
                                      <p:cBhvr>
                                        <p:cTn id="21" dur="500"/>
                                        <p:tgtEl>
                                          <p:spTgt spid="22534"/>
                                        </p:tgtEl>
                                        <p:attrNameLst>
                                          <p:attrName>ppt_h</p:attrName>
                                        </p:attrNameLst>
                                      </p:cBhvr>
                                      <p:tavLst>
                                        <p:tav tm="0">
                                          <p:val>
                                            <p:strVal val="ppt_h"/>
                                          </p:val>
                                        </p:tav>
                                        <p:tav tm="100000">
                                          <p:val>
                                            <p:strVal val="ppt_h"/>
                                          </p:val>
                                        </p:tav>
                                      </p:tavLst>
                                    </p:anim>
                                    <p:set>
                                      <p:cBhvr>
                                        <p:cTn id="22" dur="1" fill="hold">
                                          <p:stCondLst>
                                            <p:cond delay="499"/>
                                          </p:stCondLst>
                                        </p:cTn>
                                        <p:tgtEl>
                                          <p:spTgt spid="225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p:bldP spid="22533" grpId="1"/>
      <p:bldP spid="22534" grpId="0"/>
      <p:bldP spid="22534"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5"/>
          <p:cNvSpPr>
            <a:spLocks noChangeArrowheads="1"/>
          </p:cNvSpPr>
          <p:nvPr/>
        </p:nvSpPr>
        <p:spPr bwMode="auto">
          <a:xfrm>
            <a:off x="468313" y="333375"/>
            <a:ext cx="8353425" cy="6072188"/>
          </a:xfrm>
          <a:prstGeom prst="rect">
            <a:avLst/>
          </a:prstGeom>
          <a:noFill/>
          <a:ln w="9525">
            <a:noFill/>
            <a:miter lim="800000"/>
            <a:headEnd/>
            <a:tailEnd/>
          </a:ln>
        </p:spPr>
        <p:txBody>
          <a:bodyPr anchor="ctr">
            <a:spAutoFit/>
          </a:bodyPr>
          <a:lstStyle/>
          <a:p>
            <a:pPr algn="r" rtl="1"/>
            <a:r>
              <a:rPr lang="ar-SA" sz="2400" b="1">
                <a:solidFill>
                  <a:srgbClr val="000000"/>
                </a:solidFill>
              </a:rPr>
              <a:t>2- منابع انسانى:</a:t>
            </a:r>
            <a:r>
              <a:rPr lang="ar-SA" b="1">
                <a:solidFill>
                  <a:srgbClr val="000000"/>
                </a:solidFill>
              </a:rPr>
              <a:t> منابع انسانى در توسعه شهر الكترونيكى نقش مهمى دارند. لازم است كه اين</a:t>
            </a:r>
            <a:r>
              <a:rPr lang="ar-IQ" b="1">
                <a:solidFill>
                  <a:srgbClr val="000000"/>
                </a:solidFill>
              </a:rPr>
              <a:t> امر </a:t>
            </a:r>
            <a:r>
              <a:rPr lang="ar-SA" b="1">
                <a:solidFill>
                  <a:srgbClr val="000000"/>
                </a:solidFill>
              </a:rPr>
              <a:t>مهم در برنامه ريزی ها مورد توجه قرار گيرد.</a:t>
            </a:r>
            <a:endParaRPr lang="en-US">
              <a:solidFill>
                <a:srgbClr val="000000"/>
              </a:solidFill>
            </a:endParaRPr>
          </a:p>
          <a:p>
            <a:pPr algn="r" rtl="1"/>
            <a:r>
              <a:rPr lang="ar-SA" b="1">
                <a:solidFill>
                  <a:srgbClr val="000000"/>
                </a:solidFill>
              </a:rPr>
              <a:t>هم اكنون، بسياری از كشورهای توسعه يافته در زمينه فناوری اطلاعات و ارتباطات دچار كمبود نيروی انسانى متخصص هستند. كشورهايى مانند هندوستان با تربيت نيروی انسانى متخصص در اين زمينه از فرصت های</a:t>
            </a:r>
            <a:r>
              <a:rPr lang="ar-IQ">
                <a:solidFill>
                  <a:srgbClr val="000000"/>
                </a:solidFill>
              </a:rPr>
              <a:t> </a:t>
            </a:r>
            <a:r>
              <a:rPr lang="ar-SA" b="1">
                <a:solidFill>
                  <a:srgbClr val="000000"/>
                </a:solidFill>
              </a:rPr>
              <a:t>خوبى برخوردار شده اند. همچنين، مردمى كه بايد از شهر الكترونيكى استفاده كنند نيز بايد با خدمات برخط اين پديده آشنا شوند.</a:t>
            </a:r>
            <a:endParaRPr lang="ar-IQ" b="1">
              <a:solidFill>
                <a:srgbClr val="000000"/>
              </a:solidFill>
            </a:endParaRPr>
          </a:p>
          <a:p>
            <a:pPr algn="r" rtl="1"/>
            <a:r>
              <a:rPr lang="ar-SA" b="1">
                <a:solidFill>
                  <a:srgbClr val="000000"/>
                </a:solidFill>
              </a:rPr>
              <a:t>به عبارت ديگر، تربيت</a:t>
            </a:r>
            <a:r>
              <a:rPr lang="ar-IQ">
                <a:solidFill>
                  <a:srgbClr val="000000"/>
                </a:solidFill>
              </a:rPr>
              <a:t> </a:t>
            </a:r>
            <a:r>
              <a:rPr lang="ar-SA" b="1">
                <a:solidFill>
                  <a:srgbClr val="000000"/>
                </a:solidFill>
              </a:rPr>
              <a:t>شهروندان الكترونيكى يكى از اصلى ترين نيازهای توسعه شهر الكترونيكى است. آموزش افراد متخصص و مردم عادی</a:t>
            </a:r>
            <a:r>
              <a:rPr lang="ar-IQ" b="1">
                <a:solidFill>
                  <a:srgbClr val="000000"/>
                </a:solidFill>
              </a:rPr>
              <a:t>, </a:t>
            </a:r>
            <a:r>
              <a:rPr lang="ar-SA" b="1">
                <a:solidFill>
                  <a:srgbClr val="000000"/>
                </a:solidFill>
              </a:rPr>
              <a:t>بخشى از برنامه توسعه فناوری اطلاعات و ارتباطات و كاربردهای آن مانند شهر الكترونيكى به شمار مى رود. دانشگاه ها و مؤسسه های آموزش عالى شهری مى بايست </a:t>
            </a:r>
            <a:r>
              <a:rPr lang="ar-SA" b="1">
                <a:solidFill>
                  <a:srgbClr val="000000"/>
                </a:solidFill>
                <a:latin typeface="Times New Roman" pitchFamily="18" charset="0"/>
                <a:cs typeface="Times New Roman" pitchFamily="18" charset="0"/>
              </a:rPr>
              <a:t>(</a:t>
            </a:r>
            <a:r>
              <a:rPr lang="ar-SA" b="1">
                <a:solidFill>
                  <a:srgbClr val="000000"/>
                </a:solidFill>
              </a:rPr>
              <a:t> در كنار مراكز آموزشى بخش خصوصى </a:t>
            </a:r>
            <a:r>
              <a:rPr lang="ar-SA" b="1">
                <a:solidFill>
                  <a:srgbClr val="000000"/>
                </a:solidFill>
                <a:latin typeface="Times New Roman" pitchFamily="18" charset="0"/>
                <a:cs typeface="Times New Roman" pitchFamily="18" charset="0"/>
              </a:rPr>
              <a:t>) </a:t>
            </a:r>
            <a:r>
              <a:rPr lang="ar-SA" b="1">
                <a:solidFill>
                  <a:srgbClr val="000000"/>
                </a:solidFill>
              </a:rPr>
              <a:t>بتوانند نيروی متخصص مورد نياز جامعه را تربيت و تأمين نمايند. فرهنگ سازی با هدف به كارگيری فناوری اطلاعات و ارتباطات و استفاده از خدمات شهر الكترونيكى بخش ديگری از نياز جامعه اطلاعاتى امروز است كه رسانه های گروهى بايد در راستای آن تلاش و برنامه ريزی كنند</a:t>
            </a:r>
            <a:r>
              <a:rPr lang="ar-IQ" b="1">
                <a:solidFill>
                  <a:srgbClr val="000000"/>
                </a:solidFill>
              </a:rPr>
              <a:t>.</a:t>
            </a:r>
          </a:p>
          <a:p>
            <a:pPr algn="r" rtl="1"/>
            <a:r>
              <a:rPr lang="ar-SA" b="1">
                <a:solidFill>
                  <a:srgbClr val="000000"/>
                </a:solidFill>
                <a:latin typeface="Times New Roman" pitchFamily="18" charset="0"/>
              </a:rPr>
              <a:t>از آنجا كه ميزان استفاده از كامپيوتر و اينترنت در ميان مردم عادی در</a:t>
            </a:r>
            <a:r>
              <a:rPr lang="ar-IQ">
                <a:solidFill>
                  <a:srgbClr val="000000"/>
                </a:solidFill>
                <a:latin typeface="Times New Roman" pitchFamily="18" charset="0"/>
              </a:rPr>
              <a:t> </a:t>
            </a:r>
            <a:r>
              <a:rPr lang="ar-SA" b="1">
                <a:solidFill>
                  <a:srgbClr val="000000"/>
                </a:solidFill>
                <a:latin typeface="Times New Roman" pitchFamily="18" charset="0"/>
              </a:rPr>
              <a:t>كشورهای كمتر توسعه يافته بسيار كم است، از طريق فرهنگ سازی</a:t>
            </a:r>
            <a:r>
              <a:rPr lang="ar-IQ">
                <a:solidFill>
                  <a:srgbClr val="000000"/>
                </a:solidFill>
                <a:latin typeface="Times New Roman" pitchFamily="18" charset="0"/>
              </a:rPr>
              <a:t> </a:t>
            </a:r>
            <a:r>
              <a:rPr lang="ar-SA" b="1">
                <a:solidFill>
                  <a:srgbClr val="000000"/>
                </a:solidFill>
                <a:latin typeface="Times New Roman" pitchFamily="18" charset="0"/>
              </a:rPr>
              <a:t>مى توان مردم را متوجه ارزش اين پديده نمود. </a:t>
            </a:r>
            <a:endParaRPr lang="ar-IQ" b="1">
              <a:solidFill>
                <a:srgbClr val="000000"/>
              </a:solidFill>
              <a:latin typeface="Times New Roman" pitchFamily="18" charset="0"/>
            </a:endParaRPr>
          </a:p>
          <a:p>
            <a:pPr algn="r" rtl="1"/>
            <a:r>
              <a:rPr lang="ar-SA" b="1">
                <a:solidFill>
                  <a:srgbClr val="000000"/>
                </a:solidFill>
                <a:latin typeface="Times New Roman" pitchFamily="18" charset="0"/>
              </a:rPr>
              <a:t>دلايل مختلفى وجود دارد كه كاربردهای فناوری اطلاعات در بعضى از كشورها توسعه خوبى نداشته است، برخى از اين دلايل عبارتند از</a:t>
            </a:r>
            <a:r>
              <a:rPr lang="en-US" b="1">
                <a:solidFill>
                  <a:srgbClr val="000000"/>
                </a:solidFill>
                <a:latin typeface="Times New Roman" pitchFamily="18" charset="0"/>
              </a:rPr>
              <a:t>:</a:t>
            </a:r>
          </a:p>
          <a:p>
            <a:pPr algn="r" rtl="1"/>
            <a:endParaRPr lang="en-US" sz="800" b="1">
              <a:solidFill>
                <a:srgbClr val="000000"/>
              </a:solidFill>
              <a:latin typeface="Times New Roman" pitchFamily="18" charset="0"/>
            </a:endParaRPr>
          </a:p>
          <a:p>
            <a:pPr algn="r" rtl="1"/>
            <a:r>
              <a:rPr lang="ar-SA" b="1">
                <a:solidFill>
                  <a:srgbClr val="000000"/>
                </a:solidFill>
                <a:latin typeface="Times New Roman" pitchFamily="18" charset="0"/>
              </a:rPr>
              <a:t>1- تعداد كمى از مردم عادی صاحب كامپيوتر شخصى </a:t>
            </a:r>
            <a:r>
              <a:rPr lang="en-US" b="1">
                <a:solidFill>
                  <a:srgbClr val="000000"/>
                </a:solidFill>
                <a:latin typeface="Times New Roman" pitchFamily="18" charset="0"/>
              </a:rPr>
              <a:t>( PC ) </a:t>
            </a:r>
            <a:r>
              <a:rPr lang="ar-SA" b="1">
                <a:solidFill>
                  <a:srgbClr val="000000"/>
                </a:solidFill>
                <a:latin typeface="Times New Roman" pitchFamily="18" charset="0"/>
              </a:rPr>
              <a:t> هستند</a:t>
            </a:r>
            <a:r>
              <a:rPr lang="ar-IQ" b="1">
                <a:solidFill>
                  <a:srgbClr val="000000"/>
                </a:solidFill>
                <a:latin typeface="Times New Roman" pitchFamily="18" charset="0"/>
              </a:rPr>
              <a:t>.</a:t>
            </a:r>
            <a:endParaRPr lang="en-US">
              <a:solidFill>
                <a:srgbClr val="000000"/>
              </a:solidFill>
              <a:latin typeface="Times New Roman" pitchFamily="18" charset="0"/>
            </a:endParaRPr>
          </a:p>
          <a:p>
            <a:pPr algn="r" rtl="1"/>
            <a:r>
              <a:rPr lang="ar-SA" b="1">
                <a:solidFill>
                  <a:srgbClr val="000000"/>
                </a:solidFill>
                <a:latin typeface="Times New Roman" pitchFamily="18" charset="0"/>
              </a:rPr>
              <a:t>2- كمبود دسترسى به مراكز خدمات كرايه رايانه و مراكز ارائه خدمات اينترنت و عدم آشنائى مردم از وجود چنين مراكزی</a:t>
            </a:r>
            <a:r>
              <a:rPr lang="ar-IQ" b="1">
                <a:solidFill>
                  <a:srgbClr val="000000"/>
                </a:solidFill>
                <a:latin typeface="Times New Roman" pitchFamily="18" charset="0"/>
              </a:rPr>
              <a:t>.</a:t>
            </a:r>
            <a:endParaRPr lang="en-US">
              <a:solidFill>
                <a:srgbClr val="000000"/>
              </a:solidFill>
              <a:latin typeface="Times New Roman" pitchFamily="18" charset="0"/>
            </a:endParaRPr>
          </a:p>
          <a:p>
            <a:pPr algn="r" rtl="1"/>
            <a:endParaRPr lang="en-US">
              <a:solidFill>
                <a:srgbClr val="000000"/>
              </a:solidFill>
            </a:endParaRPr>
          </a:p>
          <a:p>
            <a:pPr algn="r" rtl="1"/>
            <a:endParaRPr lang="en-US">
              <a:solidFill>
                <a:srgbClr val="000000"/>
              </a:solidFill>
            </a:endParaRPr>
          </a:p>
        </p:txBody>
      </p:sp>
      <p:sp>
        <p:nvSpPr>
          <p:cNvPr id="23558" name="Rectangle 6"/>
          <p:cNvSpPr>
            <a:spLocks noChangeArrowheads="1"/>
          </p:cNvSpPr>
          <p:nvPr/>
        </p:nvSpPr>
        <p:spPr bwMode="auto">
          <a:xfrm>
            <a:off x="4225925"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67-18</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3558"/>
                                        </p:tgtEl>
                                        <p:attrNameLst>
                                          <p:attrName>style.visibility</p:attrName>
                                        </p:attrNameLst>
                                      </p:cBhvr>
                                      <p:to>
                                        <p:strVal val="visible"/>
                                      </p:to>
                                    </p:set>
                                    <p:anim calcmode="lin" valueType="num">
                                      <p:cBhvr>
                                        <p:cTn id="7" dur="500" fill="hold"/>
                                        <p:tgtEl>
                                          <p:spTgt spid="23558"/>
                                        </p:tgtEl>
                                        <p:attrNameLst>
                                          <p:attrName>ppt_w</p:attrName>
                                        </p:attrNameLst>
                                      </p:cBhvr>
                                      <p:tavLst>
                                        <p:tav tm="0">
                                          <p:val>
                                            <p:fltVal val="0"/>
                                          </p:val>
                                        </p:tav>
                                        <p:tav tm="100000">
                                          <p:val>
                                            <p:strVal val="#ppt_w"/>
                                          </p:val>
                                        </p:tav>
                                      </p:tavLst>
                                    </p:anim>
                                    <p:anim calcmode="lin" valueType="num">
                                      <p:cBhvr>
                                        <p:cTn id="8" dur="500" fill="hold"/>
                                        <p:tgtEl>
                                          <p:spTgt spid="2355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23557"/>
                                        </p:tgtEl>
                                        <p:attrNameLst>
                                          <p:attrName>style.visibility</p:attrName>
                                        </p:attrNameLst>
                                      </p:cBhvr>
                                      <p:to>
                                        <p:strVal val="visible"/>
                                      </p:to>
                                    </p:set>
                                    <p:animEffect transition="in" filter="diamond(in)">
                                      <p:cBhvr>
                                        <p:cTn id="12" dur="2000"/>
                                        <p:tgtEl>
                                          <p:spTgt spid="2355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23557"/>
                                        </p:tgtEl>
                                      </p:cBhvr>
                                    </p:animEffect>
                                    <p:set>
                                      <p:cBhvr>
                                        <p:cTn id="17" dur="1" fill="hold">
                                          <p:stCondLst>
                                            <p:cond delay="1999"/>
                                          </p:stCondLst>
                                        </p:cTn>
                                        <p:tgtEl>
                                          <p:spTgt spid="23557"/>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23558"/>
                                        </p:tgtEl>
                                        <p:attrNameLst>
                                          <p:attrName>ppt_w</p:attrName>
                                        </p:attrNameLst>
                                      </p:cBhvr>
                                      <p:tavLst>
                                        <p:tav tm="0">
                                          <p:val>
                                            <p:strVal val="ppt_w"/>
                                          </p:val>
                                        </p:tav>
                                        <p:tav tm="100000">
                                          <p:val>
                                            <p:fltVal val="0"/>
                                          </p:val>
                                        </p:tav>
                                      </p:tavLst>
                                    </p:anim>
                                    <p:anim calcmode="lin" valueType="num">
                                      <p:cBhvr>
                                        <p:cTn id="21" dur="500"/>
                                        <p:tgtEl>
                                          <p:spTgt spid="23558"/>
                                        </p:tgtEl>
                                        <p:attrNameLst>
                                          <p:attrName>ppt_h</p:attrName>
                                        </p:attrNameLst>
                                      </p:cBhvr>
                                      <p:tavLst>
                                        <p:tav tm="0">
                                          <p:val>
                                            <p:strVal val="ppt_h"/>
                                          </p:val>
                                        </p:tav>
                                        <p:tav tm="100000">
                                          <p:val>
                                            <p:strVal val="ppt_h"/>
                                          </p:val>
                                        </p:tav>
                                      </p:tavLst>
                                    </p:anim>
                                    <p:set>
                                      <p:cBhvr>
                                        <p:cTn id="22" dur="1" fill="hold">
                                          <p:stCondLst>
                                            <p:cond delay="499"/>
                                          </p:stCondLst>
                                        </p:cTn>
                                        <p:tgtEl>
                                          <p:spTgt spid="235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p:bldP spid="23557" grpId="1"/>
      <p:bldP spid="23558" grpId="0"/>
      <p:bldP spid="23558"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ChangeArrowheads="1"/>
          </p:cNvSpPr>
          <p:nvPr/>
        </p:nvSpPr>
        <p:spPr bwMode="auto">
          <a:xfrm>
            <a:off x="468313" y="333375"/>
            <a:ext cx="8353425" cy="4333875"/>
          </a:xfrm>
          <a:prstGeom prst="rect">
            <a:avLst/>
          </a:prstGeom>
          <a:noFill/>
          <a:ln w="9525">
            <a:noFill/>
            <a:miter lim="800000"/>
            <a:headEnd/>
            <a:tailEnd/>
          </a:ln>
        </p:spPr>
        <p:txBody>
          <a:bodyPr anchor="ctr">
            <a:spAutoFit/>
          </a:bodyPr>
          <a:lstStyle/>
          <a:p>
            <a:pPr algn="r" rtl="1"/>
            <a:endParaRPr lang="en-US" sz="800">
              <a:solidFill>
                <a:srgbClr val="000000"/>
              </a:solidFill>
            </a:endParaRPr>
          </a:p>
          <a:p>
            <a:pPr algn="r" rtl="1"/>
            <a:r>
              <a:rPr lang="ar-IQ" b="1">
                <a:solidFill>
                  <a:srgbClr val="000000"/>
                </a:solidFill>
              </a:rPr>
              <a:t>3- </a:t>
            </a:r>
            <a:r>
              <a:rPr lang="ar-SA" b="1">
                <a:solidFill>
                  <a:srgbClr val="000000"/>
                </a:solidFill>
              </a:rPr>
              <a:t>قيمت گران دسترسى به اينترنت و هزينه رايانه</a:t>
            </a:r>
            <a:r>
              <a:rPr lang="ar-IQ" b="1">
                <a:solidFill>
                  <a:srgbClr val="000000"/>
                </a:solidFill>
              </a:rPr>
              <a:t>.</a:t>
            </a:r>
            <a:endParaRPr lang="en-US">
              <a:solidFill>
                <a:srgbClr val="000000"/>
              </a:solidFill>
            </a:endParaRPr>
          </a:p>
          <a:p>
            <a:pPr algn="r" rtl="1"/>
            <a:r>
              <a:rPr lang="ar-SA" b="1">
                <a:solidFill>
                  <a:srgbClr val="000000"/>
                </a:solidFill>
              </a:rPr>
              <a:t>4- كمبود آموزش آشنايى مقدماتى عمومى مردم به رايانه و اينترنت از طريق رسانه های گروهى</a:t>
            </a:r>
            <a:r>
              <a:rPr lang="ar-IQ" b="1">
                <a:solidFill>
                  <a:srgbClr val="000000"/>
                </a:solidFill>
              </a:rPr>
              <a:t>.</a:t>
            </a:r>
            <a:endParaRPr lang="en-US">
              <a:solidFill>
                <a:srgbClr val="000000"/>
              </a:solidFill>
            </a:endParaRPr>
          </a:p>
          <a:p>
            <a:pPr algn="r" rtl="1"/>
            <a:r>
              <a:rPr lang="ar-SA" b="1">
                <a:solidFill>
                  <a:srgbClr val="000000"/>
                </a:solidFill>
              </a:rPr>
              <a:t>5- محدود نمودن بعضى از كاركنان به استفاده از رايانه و اينترنت به صورت رسمى در محيط كار</a:t>
            </a:r>
            <a:r>
              <a:rPr lang="ar-IQ" b="1">
                <a:solidFill>
                  <a:srgbClr val="000000"/>
                </a:solidFill>
              </a:rPr>
              <a:t>.</a:t>
            </a:r>
            <a:endParaRPr lang="en-US">
              <a:solidFill>
                <a:srgbClr val="000000"/>
              </a:solidFill>
            </a:endParaRPr>
          </a:p>
          <a:p>
            <a:pPr algn="r" rtl="1"/>
            <a:r>
              <a:rPr lang="ar-SA" b="1">
                <a:solidFill>
                  <a:srgbClr val="000000"/>
                </a:solidFill>
              </a:rPr>
              <a:t>6- محدود بودن سرعت اينترنت به خصوص درمحيط های كاری كه از طريق شماره گيری است</a:t>
            </a:r>
            <a:r>
              <a:rPr lang="ar-IQ" b="1">
                <a:solidFill>
                  <a:srgbClr val="000000"/>
                </a:solidFill>
              </a:rPr>
              <a:t>.</a:t>
            </a:r>
            <a:endParaRPr lang="en-US">
              <a:solidFill>
                <a:srgbClr val="000000"/>
              </a:solidFill>
            </a:endParaRPr>
          </a:p>
          <a:p>
            <a:pPr algn="r" rtl="1"/>
            <a:r>
              <a:rPr lang="ar-SA" b="1">
                <a:solidFill>
                  <a:srgbClr val="000000"/>
                </a:solidFill>
              </a:rPr>
              <a:t>7- رسمى نبودن استفاده از اينترنت در محيط های كاری و اجباری نبودن استفاده از پست الكترونيكى در محيط كاری</a:t>
            </a:r>
            <a:r>
              <a:rPr lang="ar-IQ" b="1">
                <a:solidFill>
                  <a:srgbClr val="000000"/>
                </a:solidFill>
              </a:rPr>
              <a:t>.</a:t>
            </a:r>
            <a:endParaRPr lang="en-US">
              <a:solidFill>
                <a:srgbClr val="000000"/>
              </a:solidFill>
            </a:endParaRPr>
          </a:p>
          <a:p>
            <a:pPr algn="r" rtl="1"/>
            <a:r>
              <a:rPr lang="ar-SA" b="1">
                <a:solidFill>
                  <a:srgbClr val="000000"/>
                </a:solidFill>
              </a:rPr>
              <a:t>8- اتصال كم به اينترنت و كافى نبودن تعداد رايانه در مدارس</a:t>
            </a:r>
            <a:r>
              <a:rPr lang="ar-IQ" b="1">
                <a:solidFill>
                  <a:srgbClr val="000000"/>
                </a:solidFill>
              </a:rPr>
              <a:t>.</a:t>
            </a:r>
            <a:endParaRPr lang="en-US">
              <a:solidFill>
                <a:srgbClr val="000000"/>
              </a:solidFill>
            </a:endParaRPr>
          </a:p>
          <a:p>
            <a:pPr algn="r" rtl="1"/>
            <a:r>
              <a:rPr lang="ar-SA" b="1">
                <a:solidFill>
                  <a:srgbClr val="000000"/>
                </a:solidFill>
              </a:rPr>
              <a:t>9- مشخص نبودن برنامه های اصولى برای تأمين رايانه و دسترسى اينترنت مدارس </a:t>
            </a:r>
            <a:r>
              <a:rPr lang="ar-SA" b="1">
                <a:solidFill>
                  <a:srgbClr val="000000"/>
                </a:solidFill>
                <a:latin typeface="Times New Roman" pitchFamily="18" charset="0"/>
                <a:cs typeface="Times New Roman" pitchFamily="18" charset="0"/>
              </a:rPr>
              <a:t>( </a:t>
            </a:r>
            <a:r>
              <a:rPr lang="ar-SA" b="1">
                <a:solidFill>
                  <a:srgbClr val="000000"/>
                </a:solidFill>
              </a:rPr>
              <a:t>ابتدائى، راهنمايى و دبيرستان</a:t>
            </a:r>
            <a:r>
              <a:rPr lang="en-US" b="1">
                <a:solidFill>
                  <a:srgbClr val="000000"/>
                </a:solidFill>
                <a:latin typeface="Times New Roman" pitchFamily="18" charset="0"/>
                <a:cs typeface="Times New Roman" pitchFamily="18" charset="0"/>
              </a:rPr>
              <a:t>( </a:t>
            </a:r>
            <a:r>
              <a:rPr lang="ar-IQ" b="1">
                <a:solidFill>
                  <a:srgbClr val="000000"/>
                </a:solidFill>
                <a:latin typeface="Times New Roman" pitchFamily="18" charset="0"/>
                <a:cs typeface="Times New Roman" pitchFamily="18" charset="0"/>
              </a:rPr>
              <a:t>.</a:t>
            </a:r>
            <a:endParaRPr lang="en-US">
              <a:solidFill>
                <a:srgbClr val="000000"/>
              </a:solidFill>
              <a:latin typeface="Times New Roman" pitchFamily="18" charset="0"/>
              <a:cs typeface="Times New Roman" pitchFamily="18" charset="0"/>
            </a:endParaRPr>
          </a:p>
          <a:p>
            <a:pPr algn="r" rtl="1"/>
            <a:r>
              <a:rPr lang="ar-IQ" b="1">
                <a:solidFill>
                  <a:srgbClr val="000000"/>
                </a:solidFill>
              </a:rPr>
              <a:t>10- </a:t>
            </a:r>
            <a:r>
              <a:rPr lang="ar-SA" b="1">
                <a:solidFill>
                  <a:srgbClr val="000000"/>
                </a:solidFill>
              </a:rPr>
              <a:t>كمبود محتوای آموزشى قابل عرضه بر روی شبكه مدارس</a:t>
            </a:r>
            <a:r>
              <a:rPr lang="ar-IQ" b="1">
                <a:solidFill>
                  <a:srgbClr val="000000"/>
                </a:solidFill>
              </a:rPr>
              <a:t>.</a:t>
            </a:r>
            <a:endParaRPr lang="en-US">
              <a:solidFill>
                <a:srgbClr val="000000"/>
              </a:solidFill>
            </a:endParaRPr>
          </a:p>
          <a:p>
            <a:pPr algn="r" rtl="1"/>
            <a:r>
              <a:rPr lang="ar-SA" b="1">
                <a:solidFill>
                  <a:srgbClr val="000000"/>
                </a:solidFill>
              </a:rPr>
              <a:t>11- پايين بودن درصد استفاده كنندگان از اينترنت در سنين بالا</a:t>
            </a:r>
            <a:r>
              <a:rPr lang="ar-IQ" b="1">
                <a:solidFill>
                  <a:srgbClr val="000000"/>
                </a:solidFill>
              </a:rPr>
              <a:t>.</a:t>
            </a:r>
            <a:endParaRPr lang="en-US">
              <a:solidFill>
                <a:srgbClr val="000000"/>
              </a:solidFill>
            </a:endParaRPr>
          </a:p>
          <a:p>
            <a:pPr algn="r" rtl="1"/>
            <a:r>
              <a:rPr lang="ar-SA" b="1">
                <a:solidFill>
                  <a:srgbClr val="000000"/>
                </a:solidFill>
              </a:rPr>
              <a:t>12- فقدان متخصص و كاربر حرفه ای فناوری اطلاعات و ارتباطات</a:t>
            </a:r>
            <a:r>
              <a:rPr lang="ar-IQ" b="1">
                <a:solidFill>
                  <a:srgbClr val="000000"/>
                </a:solidFill>
              </a:rPr>
              <a:t>.</a:t>
            </a:r>
            <a:endParaRPr lang="en-US">
              <a:solidFill>
                <a:srgbClr val="000000"/>
              </a:solidFill>
            </a:endParaRPr>
          </a:p>
          <a:p>
            <a:pPr algn="r" rtl="1"/>
            <a:r>
              <a:rPr lang="ar-SA" b="1">
                <a:solidFill>
                  <a:srgbClr val="000000"/>
                </a:solidFill>
              </a:rPr>
              <a:t>13- مهاجرت افراد حرفه ای در زمينه فناوری اطلاعات و ارتباطات به كشورهای توسعه يافته</a:t>
            </a:r>
            <a:r>
              <a:rPr lang="ar-IQ" b="1">
                <a:solidFill>
                  <a:srgbClr val="000000"/>
                </a:solidFill>
              </a:rPr>
              <a:t>.</a:t>
            </a:r>
            <a:endParaRPr lang="en-US">
              <a:solidFill>
                <a:srgbClr val="000000"/>
              </a:solidFill>
            </a:endParaRPr>
          </a:p>
          <a:p>
            <a:pPr algn="r" rtl="1"/>
            <a:r>
              <a:rPr lang="ar-SA" b="1">
                <a:solidFill>
                  <a:srgbClr val="000000"/>
                </a:solidFill>
              </a:rPr>
              <a:t>14- عدم امنيت</a:t>
            </a:r>
            <a:r>
              <a:rPr lang="ar-IQ" b="1">
                <a:solidFill>
                  <a:srgbClr val="000000"/>
                </a:solidFill>
              </a:rPr>
              <a:t>.</a:t>
            </a:r>
            <a:endParaRPr lang="en-US">
              <a:solidFill>
                <a:srgbClr val="000000"/>
              </a:solidFill>
            </a:endParaRPr>
          </a:p>
          <a:p>
            <a:pPr algn="r" rtl="1"/>
            <a:r>
              <a:rPr lang="ar-SA" b="1">
                <a:solidFill>
                  <a:srgbClr val="000000"/>
                </a:solidFill>
              </a:rPr>
              <a:t>15- كم بودن پهنای باند دسترسى به خدمات اينترنت و كاربردهای فناوری اطلاعات و ارتباطات</a:t>
            </a:r>
            <a:r>
              <a:rPr lang="ar-IQ" b="1">
                <a:solidFill>
                  <a:srgbClr val="000000"/>
                </a:solidFill>
              </a:rPr>
              <a:t>.</a:t>
            </a:r>
            <a:endParaRPr lang="ar-SA" b="1">
              <a:solidFill>
                <a:srgbClr val="000000"/>
              </a:solidFill>
            </a:endParaRPr>
          </a:p>
        </p:txBody>
      </p:sp>
      <p:sp>
        <p:nvSpPr>
          <p:cNvPr id="24582" name="Rectangle 6"/>
          <p:cNvSpPr>
            <a:spLocks noChangeArrowheads="1"/>
          </p:cNvSpPr>
          <p:nvPr/>
        </p:nvSpPr>
        <p:spPr bwMode="auto">
          <a:xfrm>
            <a:off x="4284663"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67-19</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4582"/>
                                        </p:tgtEl>
                                        <p:attrNameLst>
                                          <p:attrName>style.visibility</p:attrName>
                                        </p:attrNameLst>
                                      </p:cBhvr>
                                      <p:to>
                                        <p:strVal val="visible"/>
                                      </p:to>
                                    </p:set>
                                    <p:anim calcmode="lin" valueType="num">
                                      <p:cBhvr>
                                        <p:cTn id="7" dur="500" fill="hold"/>
                                        <p:tgtEl>
                                          <p:spTgt spid="24582"/>
                                        </p:tgtEl>
                                        <p:attrNameLst>
                                          <p:attrName>ppt_w</p:attrName>
                                        </p:attrNameLst>
                                      </p:cBhvr>
                                      <p:tavLst>
                                        <p:tav tm="0">
                                          <p:val>
                                            <p:fltVal val="0"/>
                                          </p:val>
                                        </p:tav>
                                        <p:tav tm="100000">
                                          <p:val>
                                            <p:strVal val="#ppt_w"/>
                                          </p:val>
                                        </p:tav>
                                      </p:tavLst>
                                    </p:anim>
                                    <p:anim calcmode="lin" valueType="num">
                                      <p:cBhvr>
                                        <p:cTn id="8" dur="500" fill="hold"/>
                                        <p:tgtEl>
                                          <p:spTgt spid="2458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24581"/>
                                        </p:tgtEl>
                                        <p:attrNameLst>
                                          <p:attrName>style.visibility</p:attrName>
                                        </p:attrNameLst>
                                      </p:cBhvr>
                                      <p:to>
                                        <p:strVal val="visible"/>
                                      </p:to>
                                    </p:set>
                                    <p:animEffect transition="in" filter="diamond(in)">
                                      <p:cBhvr>
                                        <p:cTn id="12" dur="2000"/>
                                        <p:tgtEl>
                                          <p:spTgt spid="24581"/>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24581"/>
                                        </p:tgtEl>
                                      </p:cBhvr>
                                    </p:animEffect>
                                    <p:set>
                                      <p:cBhvr>
                                        <p:cTn id="17" dur="1" fill="hold">
                                          <p:stCondLst>
                                            <p:cond delay="1999"/>
                                          </p:stCondLst>
                                        </p:cTn>
                                        <p:tgtEl>
                                          <p:spTgt spid="24581"/>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24582"/>
                                        </p:tgtEl>
                                        <p:attrNameLst>
                                          <p:attrName>ppt_w</p:attrName>
                                        </p:attrNameLst>
                                      </p:cBhvr>
                                      <p:tavLst>
                                        <p:tav tm="0">
                                          <p:val>
                                            <p:strVal val="ppt_w"/>
                                          </p:val>
                                        </p:tav>
                                        <p:tav tm="100000">
                                          <p:val>
                                            <p:fltVal val="0"/>
                                          </p:val>
                                        </p:tav>
                                      </p:tavLst>
                                    </p:anim>
                                    <p:anim calcmode="lin" valueType="num">
                                      <p:cBhvr>
                                        <p:cTn id="21" dur="500"/>
                                        <p:tgtEl>
                                          <p:spTgt spid="24582"/>
                                        </p:tgtEl>
                                        <p:attrNameLst>
                                          <p:attrName>ppt_h</p:attrName>
                                        </p:attrNameLst>
                                      </p:cBhvr>
                                      <p:tavLst>
                                        <p:tav tm="0">
                                          <p:val>
                                            <p:strVal val="ppt_h"/>
                                          </p:val>
                                        </p:tav>
                                        <p:tav tm="100000">
                                          <p:val>
                                            <p:strVal val="ppt_h"/>
                                          </p:val>
                                        </p:tav>
                                      </p:tavLst>
                                    </p:anim>
                                    <p:set>
                                      <p:cBhvr>
                                        <p:cTn id="22" dur="1" fill="hold">
                                          <p:stCondLst>
                                            <p:cond delay="499"/>
                                          </p:stCondLst>
                                        </p:cTn>
                                        <p:tgtEl>
                                          <p:spTgt spid="245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P spid="24581" grpId="1"/>
      <p:bldP spid="24582" grpId="0"/>
      <p:bldP spid="24582"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250825" y="404813"/>
            <a:ext cx="8640763" cy="6072187"/>
          </a:xfrm>
          <a:prstGeom prst="rect">
            <a:avLst/>
          </a:prstGeom>
          <a:noFill/>
          <a:ln w="9525">
            <a:noFill/>
            <a:miter lim="800000"/>
            <a:headEnd/>
            <a:tailEnd/>
          </a:ln>
        </p:spPr>
        <p:txBody>
          <a:bodyPr anchor="ctr">
            <a:spAutoFit/>
          </a:bodyPr>
          <a:lstStyle/>
          <a:p>
            <a:pPr algn="r" rtl="1"/>
            <a:r>
              <a:rPr lang="ar-SA" sz="2400" b="1">
                <a:solidFill>
                  <a:srgbClr val="000000"/>
                </a:solidFill>
              </a:rPr>
              <a:t>3- اراده دولت و حاكميت شهری:</a:t>
            </a:r>
            <a:r>
              <a:rPr lang="ar-SA" b="1">
                <a:solidFill>
                  <a:srgbClr val="000000"/>
                </a:solidFill>
              </a:rPr>
              <a:t> اراده دولت و حاكمان شهرها در توسعه زيرساخت، مديريت و هدايت كلان توسعه فناوری اطلاعات و ارتباطات و شهر الكترنيكى نقش اساسى دارد. تجربه شهرهای الكترونيكى موفق نشان</a:t>
            </a:r>
            <a:r>
              <a:rPr lang="ar-IQ">
                <a:solidFill>
                  <a:srgbClr val="000000"/>
                </a:solidFill>
              </a:rPr>
              <a:t> </a:t>
            </a:r>
            <a:r>
              <a:rPr lang="ar-SA" b="1">
                <a:solidFill>
                  <a:srgbClr val="000000"/>
                </a:solidFill>
              </a:rPr>
              <a:t>مى دهد كه موفقيت آنها در اين زمينه به حمايت بى دريغ سران آن شهرها و همچنين، عزم و اراده دولت بستگى مستقيم داشته است</a:t>
            </a:r>
            <a:r>
              <a:rPr lang="ar-SA" b="1">
                <a:solidFill>
                  <a:srgbClr val="000000"/>
                </a:solidFill>
                <a:latin typeface="Times New Roman" pitchFamily="18" charset="0"/>
                <a:cs typeface="Times New Roman" pitchFamily="18" charset="0"/>
              </a:rPr>
              <a:t>. (</a:t>
            </a:r>
            <a:r>
              <a:rPr lang="ar-SA" b="1">
                <a:solidFill>
                  <a:srgbClr val="000000"/>
                </a:solidFill>
              </a:rPr>
              <a:t> به عنوان مثال، در امارات متحده عربى كه هدايت و مديريت توسعه فناوری اطلاعات و ارتباطات به عهده آقای شيخ محمد است و يا در كشور مالزی كه آقای ماهاتا محمد پرچم دار توسعه كاربردهای فناوری اطلاعات و ارتباطات است موفقيت های بسياری حاصل آمده است</a:t>
            </a:r>
            <a:r>
              <a:rPr lang="ar-SA" b="1">
                <a:solidFill>
                  <a:srgbClr val="000000"/>
                </a:solidFill>
                <a:latin typeface="Times New Roman" pitchFamily="18" charset="0"/>
                <a:cs typeface="Times New Roman" pitchFamily="18" charset="0"/>
              </a:rPr>
              <a:t>. )</a:t>
            </a:r>
            <a:r>
              <a:rPr lang="ar-SA" b="1">
                <a:solidFill>
                  <a:srgbClr val="000000"/>
                </a:solidFill>
              </a:rPr>
              <a:t> اما در ايران عزم، اراده و حمايتى وجود نداشته و ندارد. حتى رسانه های جمعى نيز در توسعه فرهنگى اين پديده فعاليت جدی نداشته اند</a:t>
            </a:r>
            <a:r>
              <a:rPr lang="en-US" b="1">
                <a:solidFill>
                  <a:srgbClr val="000000"/>
                </a:solidFill>
              </a:rPr>
              <a:t>. </a:t>
            </a:r>
            <a:endParaRPr lang="en-US">
              <a:solidFill>
                <a:srgbClr val="000000"/>
              </a:solidFill>
            </a:endParaRPr>
          </a:p>
          <a:p>
            <a:pPr algn="r" rtl="1"/>
            <a:r>
              <a:rPr lang="ar-SA" b="1">
                <a:solidFill>
                  <a:srgbClr val="000000"/>
                </a:solidFill>
              </a:rPr>
              <a:t>بعضى از عوامل موفقيت شهر الكترونيكى عبارتند از</a:t>
            </a:r>
            <a:r>
              <a:rPr lang="en-US" b="1">
                <a:solidFill>
                  <a:srgbClr val="000000"/>
                </a:solidFill>
              </a:rPr>
              <a:t>:</a:t>
            </a:r>
          </a:p>
          <a:p>
            <a:pPr algn="r" rtl="1"/>
            <a:endParaRPr lang="en-US" sz="800" b="1">
              <a:solidFill>
                <a:srgbClr val="000000"/>
              </a:solidFill>
            </a:endParaRPr>
          </a:p>
          <a:p>
            <a:pPr algn="r" rtl="1"/>
            <a:r>
              <a:rPr lang="ar-SA" b="1">
                <a:solidFill>
                  <a:srgbClr val="000000"/>
                </a:solidFill>
                <a:latin typeface="Times New Roman" pitchFamily="18" charset="0"/>
              </a:rPr>
              <a:t>1- عزم، اراده، تعهد و انگيزه بالاترين مسئول كشور, در توسعه مناسب فناوری اطلاعات و ارتباطات وكاربردهای آن مانند شهر الكترونيكى اهميت زيادی دارد. </a:t>
            </a:r>
            <a:endParaRPr lang="ar-IQ" b="1">
              <a:solidFill>
                <a:srgbClr val="000000"/>
              </a:solidFill>
              <a:latin typeface="Times New Roman" pitchFamily="18" charset="0"/>
            </a:endParaRPr>
          </a:p>
          <a:p>
            <a:pPr algn="r" rtl="1"/>
            <a:r>
              <a:rPr lang="ar-SA" b="1">
                <a:solidFill>
                  <a:srgbClr val="000000"/>
                </a:solidFill>
                <a:latin typeface="Times New Roman" pitchFamily="18" charset="0"/>
              </a:rPr>
              <a:t>شهر الكترونيكى زمانى موفق خواهد شد كه بالاترين مسئول شهر در رأس آن قرار گرفته و حمايت و</a:t>
            </a:r>
            <a:r>
              <a:rPr lang="ar-IQ" b="1">
                <a:solidFill>
                  <a:srgbClr val="000000"/>
                </a:solidFill>
                <a:latin typeface="Times New Roman" pitchFamily="18" charset="0"/>
              </a:rPr>
              <a:t> </a:t>
            </a:r>
            <a:r>
              <a:rPr lang="ar-SA" b="1">
                <a:solidFill>
                  <a:srgbClr val="000000"/>
                </a:solidFill>
                <a:latin typeface="Times New Roman" pitchFamily="18" charset="0"/>
              </a:rPr>
              <a:t>پشتيبانى در بالاترين سطح امكان پذير باشد</a:t>
            </a:r>
            <a:r>
              <a:rPr lang="en-US" b="1">
                <a:solidFill>
                  <a:srgbClr val="000000"/>
                </a:solidFill>
                <a:latin typeface="Times New Roman" pitchFamily="18" charset="0"/>
              </a:rPr>
              <a:t>.</a:t>
            </a:r>
            <a:endParaRPr lang="en-US">
              <a:solidFill>
                <a:srgbClr val="000000"/>
              </a:solidFill>
              <a:latin typeface="Times New Roman" pitchFamily="18" charset="0"/>
            </a:endParaRPr>
          </a:p>
          <a:p>
            <a:pPr algn="r" rtl="1"/>
            <a:r>
              <a:rPr lang="ar-SA" b="1">
                <a:solidFill>
                  <a:srgbClr val="000000"/>
                </a:solidFill>
                <a:latin typeface="Times New Roman" pitchFamily="18" charset="0"/>
              </a:rPr>
              <a:t>2- استراتژی يا سند راهبردی و سياست توسعه به كارگيری فناوری اطلاعات و ارتباطات در شهر الكترونيكى بايد طراحى و تدوين شود</a:t>
            </a:r>
            <a:r>
              <a:rPr lang="en-US" b="1">
                <a:solidFill>
                  <a:srgbClr val="000000"/>
                </a:solidFill>
                <a:latin typeface="Times New Roman" pitchFamily="18" charset="0"/>
              </a:rPr>
              <a:t>.</a:t>
            </a:r>
            <a:endParaRPr lang="en-US">
              <a:solidFill>
                <a:srgbClr val="000000"/>
              </a:solidFill>
              <a:latin typeface="Times New Roman" pitchFamily="18" charset="0"/>
            </a:endParaRPr>
          </a:p>
          <a:p>
            <a:pPr algn="r" rtl="1"/>
            <a:r>
              <a:rPr lang="ar-SA" b="1">
                <a:solidFill>
                  <a:srgbClr val="000000"/>
                </a:solidFill>
                <a:latin typeface="Times New Roman" pitchFamily="18" charset="0"/>
              </a:rPr>
              <a:t>3- شهر الكترونيكى بايد به گونه ای طراحى شود كه آگاه سازی مردم و فرهنگ سازی را جز</a:t>
            </a:r>
            <a:r>
              <a:rPr lang="ar-SA" sz="1400" b="1">
                <a:solidFill>
                  <a:srgbClr val="000000"/>
                </a:solidFill>
                <a:latin typeface="Times New Roman" pitchFamily="18" charset="0"/>
              </a:rPr>
              <a:t>ء</a:t>
            </a:r>
            <a:r>
              <a:rPr lang="ar-SA" b="1">
                <a:solidFill>
                  <a:srgbClr val="000000"/>
                </a:solidFill>
                <a:latin typeface="Times New Roman" pitchFamily="18" charset="0"/>
              </a:rPr>
              <a:t> مسائل محوری و جدی بداند و آن را توسعه دهد</a:t>
            </a:r>
            <a:r>
              <a:rPr lang="en-US" b="1">
                <a:solidFill>
                  <a:srgbClr val="000000"/>
                </a:solidFill>
                <a:latin typeface="Times New Roman" pitchFamily="18" charset="0"/>
              </a:rPr>
              <a:t>.</a:t>
            </a:r>
            <a:endParaRPr lang="en-US">
              <a:solidFill>
                <a:srgbClr val="000000"/>
              </a:solidFill>
              <a:latin typeface="Times New Roman" pitchFamily="18" charset="0"/>
            </a:endParaRPr>
          </a:p>
          <a:p>
            <a:pPr algn="r" rtl="1"/>
            <a:r>
              <a:rPr lang="ar-SA" b="1">
                <a:solidFill>
                  <a:srgbClr val="000000"/>
                </a:solidFill>
                <a:latin typeface="Times New Roman" pitchFamily="18" charset="0"/>
              </a:rPr>
              <a:t>4- درصد كم</a:t>
            </a:r>
            <a:r>
              <a:rPr lang="ar-IQ" b="1">
                <a:solidFill>
                  <a:srgbClr val="000000"/>
                </a:solidFill>
                <a:latin typeface="Times New Roman" pitchFamily="18" charset="0"/>
              </a:rPr>
              <a:t>ى</a:t>
            </a:r>
            <a:r>
              <a:rPr lang="ar-SA" b="1">
                <a:solidFill>
                  <a:srgbClr val="000000"/>
                </a:solidFill>
                <a:latin typeface="Times New Roman" pitchFamily="18" charset="0"/>
              </a:rPr>
              <a:t> از مردم آمادگ</a:t>
            </a:r>
            <a:r>
              <a:rPr lang="ar-IQ" b="1">
                <a:solidFill>
                  <a:srgbClr val="000000"/>
                </a:solidFill>
                <a:latin typeface="Times New Roman" pitchFamily="18" charset="0"/>
              </a:rPr>
              <a:t>ى</a:t>
            </a:r>
            <a:r>
              <a:rPr lang="ar-SA" b="1">
                <a:solidFill>
                  <a:srgbClr val="000000"/>
                </a:solidFill>
                <a:latin typeface="Times New Roman" pitchFamily="18" charset="0"/>
              </a:rPr>
              <a:t> پرداخت هزينه های خدمات شهر الكترونيك</a:t>
            </a:r>
            <a:r>
              <a:rPr lang="ar-IQ" b="1">
                <a:solidFill>
                  <a:srgbClr val="000000"/>
                </a:solidFill>
                <a:latin typeface="Times New Roman" pitchFamily="18" charset="0"/>
              </a:rPr>
              <a:t>ى</a:t>
            </a:r>
            <a:r>
              <a:rPr lang="ar-SA" b="1">
                <a:solidFill>
                  <a:srgbClr val="000000"/>
                </a:solidFill>
                <a:latin typeface="Times New Roman" pitchFamily="18" charset="0"/>
              </a:rPr>
              <a:t> را دارند. مس</a:t>
            </a:r>
            <a:r>
              <a:rPr lang="ar-SA" b="1">
                <a:solidFill>
                  <a:srgbClr val="000000"/>
                </a:solidFill>
              </a:rPr>
              <a:t>ئ</a:t>
            </a:r>
            <a:r>
              <a:rPr lang="ar-SA" b="1">
                <a:solidFill>
                  <a:srgbClr val="000000"/>
                </a:solidFill>
                <a:latin typeface="Times New Roman" pitchFamily="18" charset="0"/>
              </a:rPr>
              <a:t>ولان شهر بايد اين موضوع را در نظر داشته باشند و نظارت بر تعرفه خدمات را بر عهده بگيرند.</a:t>
            </a:r>
            <a:r>
              <a:rPr lang="en-US" b="1">
                <a:solidFill>
                  <a:srgbClr val="000000"/>
                </a:solidFill>
                <a:latin typeface="Times New Roman" pitchFamily="18" charset="0"/>
              </a:rPr>
              <a:t> </a:t>
            </a:r>
            <a:r>
              <a:rPr lang="ar-SA" b="1">
                <a:solidFill>
                  <a:srgbClr val="000000"/>
                </a:solidFill>
                <a:latin typeface="Times New Roman" pitchFamily="18" charset="0"/>
              </a:rPr>
              <a:t>همچنين، شرايط</a:t>
            </a:r>
            <a:r>
              <a:rPr lang="ar-IQ" b="1">
                <a:solidFill>
                  <a:srgbClr val="000000"/>
                </a:solidFill>
                <a:latin typeface="Times New Roman" pitchFamily="18" charset="0"/>
              </a:rPr>
              <a:t>ى</a:t>
            </a:r>
            <a:r>
              <a:rPr lang="ar-SA" b="1">
                <a:solidFill>
                  <a:srgbClr val="000000"/>
                </a:solidFill>
                <a:latin typeface="Times New Roman" pitchFamily="18" charset="0"/>
              </a:rPr>
              <a:t> را فراهم كنند تا بعض</a:t>
            </a:r>
            <a:r>
              <a:rPr lang="ar-IQ" b="1">
                <a:solidFill>
                  <a:srgbClr val="000000"/>
                </a:solidFill>
                <a:latin typeface="Times New Roman" pitchFamily="18" charset="0"/>
              </a:rPr>
              <a:t>ى</a:t>
            </a:r>
            <a:r>
              <a:rPr lang="ar-SA" b="1">
                <a:solidFill>
                  <a:srgbClr val="000000"/>
                </a:solidFill>
                <a:latin typeface="Times New Roman" pitchFamily="18" charset="0"/>
              </a:rPr>
              <a:t> از خدمات به صورت رايگان در خدمت بخش هاي</a:t>
            </a:r>
            <a:r>
              <a:rPr lang="ar-IQ" b="1">
                <a:solidFill>
                  <a:srgbClr val="000000"/>
                </a:solidFill>
                <a:latin typeface="Times New Roman" pitchFamily="18" charset="0"/>
              </a:rPr>
              <a:t>ى</a:t>
            </a:r>
            <a:r>
              <a:rPr lang="ar-SA" b="1">
                <a:solidFill>
                  <a:srgbClr val="000000"/>
                </a:solidFill>
                <a:latin typeface="Times New Roman" pitchFamily="18" charset="0"/>
              </a:rPr>
              <a:t> از جامعه قرار گيرد</a:t>
            </a:r>
            <a:r>
              <a:rPr lang="en-US" b="1">
                <a:solidFill>
                  <a:srgbClr val="000000"/>
                </a:solidFill>
                <a:latin typeface="Times New Roman" pitchFamily="18" charset="0"/>
              </a:rPr>
              <a:t>.</a:t>
            </a:r>
            <a:endParaRPr lang="en-US">
              <a:solidFill>
                <a:srgbClr val="000000"/>
              </a:solidFill>
              <a:latin typeface="Times New Roman" pitchFamily="18" charset="0"/>
            </a:endParaRPr>
          </a:p>
          <a:p>
            <a:pPr algn="r" rtl="1"/>
            <a:endParaRPr lang="en-US" b="1">
              <a:solidFill>
                <a:srgbClr val="000000"/>
              </a:solidFill>
            </a:endParaRPr>
          </a:p>
          <a:p>
            <a:pPr algn="r" rtl="1"/>
            <a:endParaRPr lang="en-US" b="1">
              <a:solidFill>
                <a:srgbClr val="000000"/>
              </a:solidFill>
            </a:endParaRPr>
          </a:p>
        </p:txBody>
      </p:sp>
      <p:sp>
        <p:nvSpPr>
          <p:cNvPr id="25606" name="Rectangle 6"/>
          <p:cNvSpPr>
            <a:spLocks noChangeArrowheads="1"/>
          </p:cNvSpPr>
          <p:nvPr/>
        </p:nvSpPr>
        <p:spPr bwMode="auto">
          <a:xfrm>
            <a:off x="4427538"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67-20</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5606"/>
                                        </p:tgtEl>
                                        <p:attrNameLst>
                                          <p:attrName>style.visibility</p:attrName>
                                        </p:attrNameLst>
                                      </p:cBhvr>
                                      <p:to>
                                        <p:strVal val="visible"/>
                                      </p:to>
                                    </p:set>
                                    <p:anim calcmode="lin" valueType="num">
                                      <p:cBhvr>
                                        <p:cTn id="7" dur="500" fill="hold"/>
                                        <p:tgtEl>
                                          <p:spTgt spid="25606"/>
                                        </p:tgtEl>
                                        <p:attrNameLst>
                                          <p:attrName>ppt_w</p:attrName>
                                        </p:attrNameLst>
                                      </p:cBhvr>
                                      <p:tavLst>
                                        <p:tav tm="0">
                                          <p:val>
                                            <p:fltVal val="0"/>
                                          </p:val>
                                        </p:tav>
                                        <p:tav tm="100000">
                                          <p:val>
                                            <p:strVal val="#ppt_w"/>
                                          </p:val>
                                        </p:tav>
                                      </p:tavLst>
                                    </p:anim>
                                    <p:anim calcmode="lin" valueType="num">
                                      <p:cBhvr>
                                        <p:cTn id="8" dur="500" fill="hold"/>
                                        <p:tgtEl>
                                          <p:spTgt spid="25606"/>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25605"/>
                                        </p:tgtEl>
                                        <p:attrNameLst>
                                          <p:attrName>style.visibility</p:attrName>
                                        </p:attrNameLst>
                                      </p:cBhvr>
                                      <p:to>
                                        <p:strVal val="visible"/>
                                      </p:to>
                                    </p:set>
                                    <p:animEffect transition="in" filter="diamond(in)">
                                      <p:cBhvr>
                                        <p:cTn id="12" dur="2000"/>
                                        <p:tgtEl>
                                          <p:spTgt spid="2560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25605"/>
                                        </p:tgtEl>
                                      </p:cBhvr>
                                    </p:animEffect>
                                    <p:set>
                                      <p:cBhvr>
                                        <p:cTn id="17" dur="1" fill="hold">
                                          <p:stCondLst>
                                            <p:cond delay="1999"/>
                                          </p:stCondLst>
                                        </p:cTn>
                                        <p:tgtEl>
                                          <p:spTgt spid="25605"/>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25606"/>
                                        </p:tgtEl>
                                        <p:attrNameLst>
                                          <p:attrName>ppt_w</p:attrName>
                                        </p:attrNameLst>
                                      </p:cBhvr>
                                      <p:tavLst>
                                        <p:tav tm="0">
                                          <p:val>
                                            <p:strVal val="ppt_w"/>
                                          </p:val>
                                        </p:tav>
                                        <p:tav tm="100000">
                                          <p:val>
                                            <p:fltVal val="0"/>
                                          </p:val>
                                        </p:tav>
                                      </p:tavLst>
                                    </p:anim>
                                    <p:anim calcmode="lin" valueType="num">
                                      <p:cBhvr>
                                        <p:cTn id="21" dur="500"/>
                                        <p:tgtEl>
                                          <p:spTgt spid="25606"/>
                                        </p:tgtEl>
                                        <p:attrNameLst>
                                          <p:attrName>ppt_h</p:attrName>
                                        </p:attrNameLst>
                                      </p:cBhvr>
                                      <p:tavLst>
                                        <p:tav tm="0">
                                          <p:val>
                                            <p:strVal val="ppt_h"/>
                                          </p:val>
                                        </p:tav>
                                        <p:tav tm="100000">
                                          <p:val>
                                            <p:strVal val="ppt_h"/>
                                          </p:val>
                                        </p:tav>
                                      </p:tavLst>
                                    </p:anim>
                                    <p:set>
                                      <p:cBhvr>
                                        <p:cTn id="22" dur="1" fill="hold">
                                          <p:stCondLst>
                                            <p:cond delay="499"/>
                                          </p:stCondLst>
                                        </p:cTn>
                                        <p:tgtEl>
                                          <p:spTgt spid="2560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P spid="25605" grpId="1"/>
      <p:bldP spid="25606" grpId="0"/>
      <p:bldP spid="25606"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ChangeArrowheads="1"/>
          </p:cNvSpPr>
          <p:nvPr/>
        </p:nvSpPr>
        <p:spPr bwMode="auto">
          <a:xfrm>
            <a:off x="0" y="741363"/>
            <a:ext cx="9144000" cy="0"/>
          </a:xfrm>
          <a:prstGeom prst="rect">
            <a:avLst/>
          </a:prstGeom>
          <a:noFill/>
          <a:ln w="9525">
            <a:noFill/>
            <a:miter lim="800000"/>
            <a:headEnd/>
            <a:tailEnd/>
          </a:ln>
        </p:spPr>
        <p:txBody>
          <a:bodyPr wrap="none" anchor="ctr">
            <a:spAutoFit/>
          </a:bodyPr>
          <a:lstStyle/>
          <a:p>
            <a:endParaRPr lang="fa-IR"/>
          </a:p>
        </p:txBody>
      </p:sp>
      <p:sp>
        <p:nvSpPr>
          <p:cNvPr id="6149" name="WordArt 5"/>
          <p:cNvSpPr>
            <a:spLocks noChangeArrowheads="1" noChangeShapeType="1" noTextEdit="1"/>
          </p:cNvSpPr>
          <p:nvPr/>
        </p:nvSpPr>
        <p:spPr bwMode="auto">
          <a:xfrm>
            <a:off x="1835150" y="188913"/>
            <a:ext cx="5832475" cy="908050"/>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فهرست مطالب</a:t>
            </a:r>
          </a:p>
        </p:txBody>
      </p:sp>
      <p:sp>
        <p:nvSpPr>
          <p:cNvPr id="6151" name="Rectangle 7"/>
          <p:cNvSpPr>
            <a:spLocks noChangeArrowheads="1"/>
          </p:cNvSpPr>
          <p:nvPr/>
        </p:nvSpPr>
        <p:spPr bwMode="auto">
          <a:xfrm>
            <a:off x="1835150" y="836613"/>
            <a:ext cx="6769100" cy="6702425"/>
          </a:xfrm>
          <a:prstGeom prst="rect">
            <a:avLst/>
          </a:prstGeom>
          <a:noFill/>
          <a:ln w="9525">
            <a:noFill/>
            <a:miter lim="800000"/>
            <a:headEnd/>
            <a:tailEnd/>
          </a:ln>
        </p:spPr>
        <p:txBody>
          <a:bodyPr anchor="ctr">
            <a:spAutoFit/>
          </a:bodyPr>
          <a:lstStyle/>
          <a:p>
            <a:pPr algn="r" rtl="1"/>
            <a:endParaRPr lang="en-US" sz="3200" dirty="0"/>
          </a:p>
          <a:p>
            <a:pPr algn="r" rtl="1" eaLnBrk="0" hangingPunct="0"/>
            <a:r>
              <a:rPr lang="ar-IQ" b="1" dirty="0">
                <a:solidFill>
                  <a:srgbClr val="000000"/>
                </a:solidFill>
                <a:cs typeface="Times New Roman" pitchFamily="18" charset="0"/>
              </a:rPr>
              <a:t>	</a:t>
            </a:r>
            <a:r>
              <a:rPr lang="ar-IQ" sz="2400" b="1" dirty="0">
                <a:solidFill>
                  <a:srgbClr val="000000"/>
                </a:solidFill>
                <a:cs typeface="Times New Roman" pitchFamily="18" charset="0"/>
              </a:rPr>
              <a:t>1- شهر الكترونيكى </a:t>
            </a:r>
            <a:r>
              <a:rPr lang="ar-SA" sz="2400" b="1" dirty="0">
                <a:solidFill>
                  <a:srgbClr val="000000"/>
                </a:solidFill>
                <a:cs typeface="Times New Roman" pitchFamily="18" charset="0"/>
              </a:rPr>
              <a:t>چ</a:t>
            </a:r>
            <a:r>
              <a:rPr lang="ar-IQ" sz="2400" b="1" dirty="0">
                <a:solidFill>
                  <a:srgbClr val="000000"/>
                </a:solidFill>
                <a:cs typeface="Times New Roman" pitchFamily="18" charset="0"/>
              </a:rPr>
              <a:t>يست ؟</a:t>
            </a:r>
            <a:endParaRPr lang="en-US" sz="2400" dirty="0"/>
          </a:p>
          <a:p>
            <a:pPr algn="r" rtl="1" eaLnBrk="0" hangingPunct="0"/>
            <a:r>
              <a:rPr lang="ar-IQ" sz="2400" b="1" dirty="0">
                <a:solidFill>
                  <a:srgbClr val="000000"/>
                </a:solidFill>
                <a:cs typeface="Times New Roman" pitchFamily="18" charset="0"/>
              </a:rPr>
              <a:t>	2- اهداف شهر الكترونيكى</a:t>
            </a:r>
            <a:endParaRPr lang="en-US" sz="2400" dirty="0"/>
          </a:p>
          <a:p>
            <a:pPr algn="r" rtl="1" eaLnBrk="0" hangingPunct="0"/>
            <a:r>
              <a:rPr lang="ar-IQ" sz="2400" b="1" dirty="0">
                <a:solidFill>
                  <a:srgbClr val="000000"/>
                </a:solidFill>
                <a:cs typeface="Times New Roman" pitchFamily="18" charset="0"/>
              </a:rPr>
              <a:t>	3- وي</a:t>
            </a:r>
            <a:r>
              <a:rPr lang="ar-SA" sz="2400" b="1" dirty="0">
                <a:solidFill>
                  <a:srgbClr val="000000"/>
                </a:solidFill>
                <a:cs typeface="Times New Roman" pitchFamily="18" charset="0"/>
              </a:rPr>
              <a:t>ژگى هاى شهر الكترونيكى خوب</a:t>
            </a:r>
            <a:endParaRPr lang="en-US" sz="2400" dirty="0"/>
          </a:p>
          <a:p>
            <a:pPr algn="r" rtl="1" eaLnBrk="0" hangingPunct="0"/>
            <a:r>
              <a:rPr lang="ar-SA" sz="2400" b="1" dirty="0">
                <a:solidFill>
                  <a:srgbClr val="000000"/>
                </a:solidFill>
                <a:cs typeface="Times New Roman" pitchFamily="18" charset="0"/>
              </a:rPr>
              <a:t>	4-</a:t>
            </a:r>
            <a:r>
              <a:rPr lang="ar-IQ" sz="2400" b="1" dirty="0">
                <a:solidFill>
                  <a:srgbClr val="000000"/>
                </a:solidFill>
                <a:cs typeface="Times New Roman" pitchFamily="18" charset="0"/>
              </a:rPr>
              <a:t> وي</a:t>
            </a:r>
            <a:r>
              <a:rPr lang="ar-SA" sz="2400" b="1" dirty="0">
                <a:solidFill>
                  <a:srgbClr val="000000"/>
                </a:solidFill>
                <a:cs typeface="Times New Roman" pitchFamily="18" charset="0"/>
              </a:rPr>
              <a:t>ژگى هاى اساسى شهر الكترونيكى</a:t>
            </a:r>
            <a:endParaRPr lang="en-US" sz="2400" dirty="0"/>
          </a:p>
          <a:p>
            <a:pPr algn="r" rtl="1" eaLnBrk="0" hangingPunct="0"/>
            <a:r>
              <a:rPr lang="ar-IQ" sz="2400" b="1" dirty="0">
                <a:solidFill>
                  <a:srgbClr val="000000"/>
                </a:solidFill>
                <a:cs typeface="Times New Roman" pitchFamily="18" charset="0"/>
              </a:rPr>
              <a:t>	5- </a:t>
            </a:r>
            <a:r>
              <a:rPr lang="ar-SA" sz="2400" b="1" dirty="0">
                <a:solidFill>
                  <a:srgbClr val="000000"/>
                </a:solidFill>
                <a:cs typeface="Times New Roman" pitchFamily="18" charset="0"/>
              </a:rPr>
              <a:t>آمادگ</a:t>
            </a:r>
            <a:r>
              <a:rPr lang="ar-IQ" sz="2400" b="1" dirty="0">
                <a:solidFill>
                  <a:srgbClr val="000000"/>
                </a:solidFill>
                <a:cs typeface="Times New Roman" pitchFamily="18" charset="0"/>
              </a:rPr>
              <a:t>ى الكترونيكى ضرورت ورود به شهر الكترونيكى</a:t>
            </a:r>
          </a:p>
          <a:p>
            <a:pPr algn="r" rtl="1" eaLnBrk="0" hangingPunct="0"/>
            <a:endParaRPr lang="en-US" sz="800" b="1" dirty="0">
              <a:solidFill>
                <a:srgbClr val="000000"/>
              </a:solidFill>
              <a:cs typeface="Times New Roman" pitchFamily="18" charset="0"/>
            </a:endParaRPr>
          </a:p>
          <a:p>
            <a:pPr algn="r" rtl="1" eaLnBrk="0" hangingPunct="0"/>
            <a:r>
              <a:rPr lang="ar-IQ" b="1" dirty="0">
                <a:solidFill>
                  <a:srgbClr val="000000"/>
                </a:solidFill>
                <a:cs typeface="Times New Roman" pitchFamily="18" charset="0"/>
              </a:rPr>
              <a:t>		</a:t>
            </a:r>
            <a:r>
              <a:rPr lang="ar-IQ" sz="2000" b="1" dirty="0">
                <a:solidFill>
                  <a:srgbClr val="000000"/>
                </a:solidFill>
                <a:cs typeface="Times New Roman" pitchFamily="18" charset="0"/>
              </a:rPr>
              <a:t>1-5- زير ساخت ها</a:t>
            </a:r>
            <a:endParaRPr lang="en-US" sz="2000" dirty="0"/>
          </a:p>
          <a:p>
            <a:pPr algn="r" rtl="1" eaLnBrk="0" hangingPunct="0"/>
            <a:r>
              <a:rPr lang="ar-IQ" sz="2000" b="1" dirty="0">
                <a:solidFill>
                  <a:srgbClr val="000000"/>
                </a:solidFill>
                <a:cs typeface="Times New Roman" pitchFamily="18" charset="0"/>
              </a:rPr>
              <a:t>		2-5- منابع انسانى</a:t>
            </a:r>
            <a:endParaRPr lang="en-US" sz="2000" dirty="0"/>
          </a:p>
          <a:p>
            <a:pPr algn="r" rtl="1" eaLnBrk="0" hangingPunct="0"/>
            <a:r>
              <a:rPr lang="ar-IQ" sz="2000" b="1" dirty="0">
                <a:solidFill>
                  <a:srgbClr val="000000"/>
                </a:solidFill>
                <a:cs typeface="Times New Roman" pitchFamily="18" charset="0"/>
              </a:rPr>
              <a:t>		3-5- اداره دولت و حاكميت شهرى</a:t>
            </a:r>
            <a:endParaRPr lang="en-US" sz="2000" dirty="0"/>
          </a:p>
          <a:p>
            <a:pPr algn="r" rtl="1" eaLnBrk="0" hangingPunct="0"/>
            <a:r>
              <a:rPr lang="ar-IQ" sz="2000" b="1" dirty="0">
                <a:solidFill>
                  <a:srgbClr val="000000"/>
                </a:solidFill>
                <a:cs typeface="Times New Roman" pitchFamily="18" charset="0"/>
              </a:rPr>
              <a:t>		4-5- قوانين و مقررات</a:t>
            </a:r>
            <a:endParaRPr lang="en-US" sz="2000" dirty="0"/>
          </a:p>
          <a:p>
            <a:pPr algn="r" rtl="1" eaLnBrk="0" hangingPunct="0"/>
            <a:r>
              <a:rPr lang="ar-IQ" sz="2000" b="1" dirty="0">
                <a:solidFill>
                  <a:srgbClr val="000000"/>
                </a:solidFill>
                <a:cs typeface="Times New Roman" pitchFamily="18" charset="0"/>
              </a:rPr>
              <a:t>		5-5- بودجه و منابع مالى </a:t>
            </a:r>
          </a:p>
          <a:p>
            <a:pPr algn="r" rtl="1" eaLnBrk="0" hangingPunct="0"/>
            <a:endParaRPr lang="en-US" sz="800" b="1" dirty="0">
              <a:solidFill>
                <a:srgbClr val="000000"/>
              </a:solidFill>
              <a:cs typeface="Times New Roman" pitchFamily="18" charset="0"/>
            </a:endParaRPr>
          </a:p>
          <a:p>
            <a:pPr algn="r" rtl="1" eaLnBrk="0" hangingPunct="0"/>
            <a:r>
              <a:rPr lang="ar-IQ" b="1" dirty="0">
                <a:solidFill>
                  <a:srgbClr val="000000"/>
                </a:solidFill>
                <a:cs typeface="Times New Roman" pitchFamily="18" charset="0"/>
              </a:rPr>
              <a:t>	</a:t>
            </a:r>
            <a:r>
              <a:rPr lang="ar-IQ" sz="2400" b="1" dirty="0">
                <a:solidFill>
                  <a:srgbClr val="000000"/>
                </a:solidFill>
                <a:cs typeface="Times New Roman" pitchFamily="18" charset="0"/>
              </a:rPr>
              <a:t>6- الزامات شهر الكترونيكى</a:t>
            </a:r>
          </a:p>
          <a:p>
            <a:pPr algn="r" rtl="1" eaLnBrk="0" hangingPunct="0"/>
            <a:endParaRPr lang="en-US" sz="800" b="1" dirty="0">
              <a:solidFill>
                <a:srgbClr val="000000"/>
              </a:solidFill>
              <a:cs typeface="Times New Roman" pitchFamily="18" charset="0"/>
            </a:endParaRPr>
          </a:p>
          <a:p>
            <a:pPr algn="r" rtl="1" eaLnBrk="0" hangingPunct="0"/>
            <a:r>
              <a:rPr lang="ar-IQ" b="1" dirty="0">
                <a:solidFill>
                  <a:srgbClr val="000000"/>
                </a:solidFill>
                <a:cs typeface="Times New Roman" pitchFamily="18" charset="0"/>
              </a:rPr>
              <a:t>		</a:t>
            </a:r>
            <a:r>
              <a:rPr lang="ar-IQ" sz="2000" b="1" dirty="0">
                <a:solidFill>
                  <a:srgbClr val="000000"/>
                </a:solidFill>
                <a:cs typeface="Times New Roman" pitchFamily="18" charset="0"/>
              </a:rPr>
              <a:t>1-6- دولت الكترونيك</a:t>
            </a:r>
            <a:endParaRPr lang="en-US" sz="2000" dirty="0"/>
          </a:p>
          <a:p>
            <a:pPr algn="r" rtl="1" eaLnBrk="0" hangingPunct="0"/>
            <a:r>
              <a:rPr lang="ar-IQ" sz="2000" b="1" dirty="0">
                <a:solidFill>
                  <a:srgbClr val="000000"/>
                </a:solidFill>
                <a:cs typeface="Times New Roman" pitchFamily="18" charset="0"/>
              </a:rPr>
              <a:t>		2-6- تجارت الكترونيك</a:t>
            </a:r>
            <a:endParaRPr lang="en-US" sz="2000" dirty="0"/>
          </a:p>
          <a:p>
            <a:pPr algn="r" rtl="1" eaLnBrk="0" hangingPunct="0"/>
            <a:r>
              <a:rPr lang="ar-IQ" sz="2000" b="1" dirty="0">
                <a:solidFill>
                  <a:srgbClr val="000000"/>
                </a:solidFill>
                <a:cs typeface="Times New Roman" pitchFamily="18" charset="0"/>
              </a:rPr>
              <a:t>		3-6- </a:t>
            </a:r>
            <a:r>
              <a:rPr lang="ar-SA" sz="2000" b="1" dirty="0">
                <a:solidFill>
                  <a:srgbClr val="000000"/>
                </a:solidFill>
                <a:cs typeface="Times New Roman" pitchFamily="18" charset="0"/>
              </a:rPr>
              <a:t>آ</a:t>
            </a:r>
            <a:r>
              <a:rPr lang="ar-IQ" sz="2000" b="1" dirty="0">
                <a:solidFill>
                  <a:srgbClr val="000000"/>
                </a:solidFill>
                <a:cs typeface="Times New Roman" pitchFamily="18" charset="0"/>
              </a:rPr>
              <a:t>موزش الكتروني</a:t>
            </a:r>
            <a:r>
              <a:rPr lang="ar-SA" sz="2000" b="1" dirty="0">
                <a:solidFill>
                  <a:srgbClr val="000000"/>
                </a:solidFill>
                <a:cs typeface="Times New Roman" pitchFamily="18" charset="0"/>
              </a:rPr>
              <a:t>ك</a:t>
            </a:r>
            <a:endParaRPr lang="ar-IQ" sz="2000" b="1" dirty="0">
              <a:solidFill>
                <a:srgbClr val="000000"/>
              </a:solidFill>
              <a:cs typeface="Times New Roman" pitchFamily="18" charset="0"/>
            </a:endParaRPr>
          </a:p>
          <a:p>
            <a:pPr algn="r" rtl="1" eaLnBrk="0" hangingPunct="0"/>
            <a:endParaRPr lang="en-US" sz="800" b="1" dirty="0">
              <a:solidFill>
                <a:srgbClr val="000000"/>
              </a:solidFill>
              <a:cs typeface="Times New Roman" pitchFamily="18" charset="0"/>
            </a:endParaRPr>
          </a:p>
          <a:p>
            <a:pPr algn="r" rtl="1" eaLnBrk="0" hangingPunct="0"/>
            <a:r>
              <a:rPr lang="ar-IQ" b="1" dirty="0">
                <a:solidFill>
                  <a:srgbClr val="000000"/>
                </a:solidFill>
                <a:cs typeface="Times New Roman" pitchFamily="18" charset="0"/>
              </a:rPr>
              <a:t>	</a:t>
            </a:r>
            <a:endParaRPr lang="en-US" sz="2400" dirty="0"/>
          </a:p>
          <a:p>
            <a:pPr algn="r" rtl="1" eaLnBrk="0" hangingPunct="0"/>
            <a:r>
              <a:rPr lang="ar-IQ" sz="2400" b="1" dirty="0">
                <a:solidFill>
                  <a:srgbClr val="000000"/>
                </a:solidFill>
                <a:cs typeface="Times New Roman" pitchFamily="18" charset="0"/>
              </a:rPr>
              <a:t>	</a:t>
            </a:r>
            <a:endParaRPr lang="en-US" sz="2400" dirty="0"/>
          </a:p>
          <a:p>
            <a:pPr algn="r" rtl="1" eaLnBrk="0" hangingPunct="0"/>
            <a:r>
              <a:rPr lang="ar-IQ" sz="2400" b="1" dirty="0">
                <a:solidFill>
                  <a:srgbClr val="000000"/>
                </a:solidFill>
                <a:cs typeface="Times New Roman" pitchFamily="18" charset="0"/>
              </a:rPr>
              <a:t>	</a:t>
            </a:r>
            <a:endParaRPr lang="ar-IQ" sz="2000" dirty="0"/>
          </a:p>
        </p:txBody>
      </p:sp>
      <p:sp>
        <p:nvSpPr>
          <p:cNvPr id="6152" name="Rectangle 8"/>
          <p:cNvSpPr>
            <a:spLocks noChangeArrowheads="1"/>
          </p:cNvSpPr>
          <p:nvPr/>
        </p:nvSpPr>
        <p:spPr bwMode="auto">
          <a:xfrm>
            <a:off x="4356100" y="6461125"/>
            <a:ext cx="66833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67-3</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6152"/>
                                        </p:tgtEl>
                                        <p:attrNameLst>
                                          <p:attrName>style.visibility</p:attrName>
                                        </p:attrNameLst>
                                      </p:cBhvr>
                                      <p:to>
                                        <p:strVal val="visible"/>
                                      </p:to>
                                    </p:set>
                                    <p:anim calcmode="lin" valueType="num">
                                      <p:cBhvr>
                                        <p:cTn id="7" dur="500" fill="hold"/>
                                        <p:tgtEl>
                                          <p:spTgt spid="6152"/>
                                        </p:tgtEl>
                                        <p:attrNameLst>
                                          <p:attrName>ppt_w</p:attrName>
                                        </p:attrNameLst>
                                      </p:cBhvr>
                                      <p:tavLst>
                                        <p:tav tm="0">
                                          <p:val>
                                            <p:fltVal val="0"/>
                                          </p:val>
                                        </p:tav>
                                        <p:tav tm="100000">
                                          <p:val>
                                            <p:strVal val="#ppt_w"/>
                                          </p:val>
                                        </p:tav>
                                      </p:tavLst>
                                    </p:anim>
                                    <p:anim calcmode="lin" valueType="num">
                                      <p:cBhvr>
                                        <p:cTn id="8" dur="500" fill="hold"/>
                                        <p:tgtEl>
                                          <p:spTgt spid="615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6149"/>
                                        </p:tgtEl>
                                        <p:attrNameLst>
                                          <p:attrName>style.visibility</p:attrName>
                                        </p:attrNameLst>
                                      </p:cBhvr>
                                      <p:to>
                                        <p:strVal val="visible"/>
                                      </p:to>
                                    </p:set>
                                    <p:animEffect transition="in" filter="plus(in)">
                                      <p:cBhvr>
                                        <p:cTn id="12" dur="2000"/>
                                        <p:tgtEl>
                                          <p:spTgt spid="6149"/>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6151"/>
                                        </p:tgtEl>
                                        <p:attrNameLst>
                                          <p:attrName>style.visibility</p:attrName>
                                        </p:attrNameLst>
                                      </p:cBhvr>
                                      <p:to>
                                        <p:strVal val="visible"/>
                                      </p:to>
                                    </p:set>
                                    <p:animEffect transition="in" filter="diamond(in)">
                                      <p:cBhvr>
                                        <p:cTn id="16" dur="2000"/>
                                        <p:tgtEl>
                                          <p:spTgt spid="6151"/>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1000"/>
                                        <p:tgtEl>
                                          <p:spTgt spid="6149"/>
                                        </p:tgtEl>
                                      </p:cBhvr>
                                    </p:animEffect>
                                    <p:set>
                                      <p:cBhvr>
                                        <p:cTn id="21" dur="1" fill="hold">
                                          <p:stCondLst>
                                            <p:cond delay="999"/>
                                          </p:stCondLst>
                                        </p:cTn>
                                        <p:tgtEl>
                                          <p:spTgt spid="6149"/>
                                        </p:tgtEl>
                                        <p:attrNameLst>
                                          <p:attrName>style.visibility</p:attrName>
                                        </p:attrNameLst>
                                      </p:cBhvr>
                                      <p:to>
                                        <p:strVal val="hidden"/>
                                      </p:to>
                                    </p:set>
                                  </p:childTnLst>
                                </p:cTn>
                              </p:par>
                            </p:childTnLst>
                          </p:cTn>
                        </p:par>
                        <p:par>
                          <p:cTn id="22" fill="hold">
                            <p:stCondLst>
                              <p:cond delay="1000"/>
                            </p:stCondLst>
                            <p:childTnLst>
                              <p:par>
                                <p:cTn id="23" presetID="8" presetClass="exit" presetSubtype="32" fill="hold" grpId="1" nodeType="afterEffect">
                                  <p:stCondLst>
                                    <p:cond delay="0"/>
                                  </p:stCondLst>
                                  <p:childTnLst>
                                    <p:animEffect transition="out" filter="diamond(out)">
                                      <p:cBhvr>
                                        <p:cTn id="24" dur="2000"/>
                                        <p:tgtEl>
                                          <p:spTgt spid="6151"/>
                                        </p:tgtEl>
                                      </p:cBhvr>
                                    </p:animEffect>
                                    <p:set>
                                      <p:cBhvr>
                                        <p:cTn id="25" dur="1" fill="hold">
                                          <p:stCondLst>
                                            <p:cond delay="1999"/>
                                          </p:stCondLst>
                                        </p:cTn>
                                        <p:tgtEl>
                                          <p:spTgt spid="6151"/>
                                        </p:tgtEl>
                                        <p:attrNameLst>
                                          <p:attrName>style.visibility</p:attrName>
                                        </p:attrNameLst>
                                      </p:cBhvr>
                                      <p:to>
                                        <p:strVal val="hidden"/>
                                      </p:to>
                                    </p:set>
                                  </p:childTnLst>
                                </p:cTn>
                              </p:par>
                            </p:childTnLst>
                          </p:cTn>
                        </p:par>
                        <p:par>
                          <p:cTn id="26" fill="hold">
                            <p:stCondLst>
                              <p:cond delay="3000"/>
                            </p:stCondLst>
                            <p:childTnLst>
                              <p:par>
                                <p:cTn id="27" presetID="17" presetClass="exit" presetSubtype="10" fill="hold" grpId="1" nodeType="afterEffect">
                                  <p:stCondLst>
                                    <p:cond delay="0"/>
                                  </p:stCondLst>
                                  <p:childTnLst>
                                    <p:anim calcmode="lin" valueType="num">
                                      <p:cBhvr>
                                        <p:cTn id="28" dur="500"/>
                                        <p:tgtEl>
                                          <p:spTgt spid="6152"/>
                                        </p:tgtEl>
                                        <p:attrNameLst>
                                          <p:attrName>ppt_w</p:attrName>
                                        </p:attrNameLst>
                                      </p:cBhvr>
                                      <p:tavLst>
                                        <p:tav tm="0">
                                          <p:val>
                                            <p:strVal val="ppt_w"/>
                                          </p:val>
                                        </p:tav>
                                        <p:tav tm="100000">
                                          <p:val>
                                            <p:fltVal val="0"/>
                                          </p:val>
                                        </p:tav>
                                      </p:tavLst>
                                    </p:anim>
                                    <p:anim calcmode="lin" valueType="num">
                                      <p:cBhvr>
                                        <p:cTn id="29" dur="500"/>
                                        <p:tgtEl>
                                          <p:spTgt spid="6152"/>
                                        </p:tgtEl>
                                        <p:attrNameLst>
                                          <p:attrName>ppt_h</p:attrName>
                                        </p:attrNameLst>
                                      </p:cBhvr>
                                      <p:tavLst>
                                        <p:tav tm="0">
                                          <p:val>
                                            <p:strVal val="ppt_h"/>
                                          </p:val>
                                        </p:tav>
                                        <p:tav tm="100000">
                                          <p:val>
                                            <p:strVal val="ppt_h"/>
                                          </p:val>
                                        </p:tav>
                                      </p:tavLst>
                                    </p:anim>
                                    <p:set>
                                      <p:cBhvr>
                                        <p:cTn id="30" dur="1" fill="hold">
                                          <p:stCondLst>
                                            <p:cond delay="499"/>
                                          </p:stCondLst>
                                        </p:cTn>
                                        <p:tgtEl>
                                          <p:spTgt spid="615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49" grpId="1" animBg="1"/>
      <p:bldP spid="6151" grpId="0"/>
      <p:bldP spid="6151" grpId="1"/>
      <p:bldP spid="6152" grpId="0"/>
      <p:bldP spid="615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p:cNvSpPr>
            <a:spLocks noChangeArrowheads="1"/>
          </p:cNvSpPr>
          <p:nvPr/>
        </p:nvSpPr>
        <p:spPr bwMode="auto">
          <a:xfrm>
            <a:off x="611188" y="476250"/>
            <a:ext cx="7993062" cy="2838450"/>
          </a:xfrm>
          <a:prstGeom prst="rect">
            <a:avLst/>
          </a:prstGeom>
          <a:noFill/>
          <a:ln w="9525">
            <a:noFill/>
            <a:miter lim="800000"/>
            <a:headEnd/>
            <a:tailEnd/>
          </a:ln>
        </p:spPr>
        <p:txBody>
          <a:bodyPr anchor="ctr">
            <a:spAutoFit/>
          </a:bodyPr>
          <a:lstStyle/>
          <a:p>
            <a:pPr algn="r" rtl="1"/>
            <a:r>
              <a:rPr lang="ar-SA" b="1">
                <a:solidFill>
                  <a:srgbClr val="000000"/>
                </a:solidFill>
                <a:latin typeface="Times New Roman" pitchFamily="18" charset="0"/>
              </a:rPr>
              <a:t>5- اولويت بندی خدمات شهری و حاكميتى بايد با برنامه ريزی در دستور كار شهر قرار گيرد و بالاترين مقام مسئول شهری بر اجرای درست آن نظارت داشته باشد</a:t>
            </a:r>
            <a:r>
              <a:rPr lang="en-US" b="1">
                <a:solidFill>
                  <a:srgbClr val="000000"/>
                </a:solidFill>
                <a:latin typeface="Times New Roman" pitchFamily="18" charset="0"/>
              </a:rPr>
              <a:t>.</a:t>
            </a:r>
            <a:endParaRPr lang="ar-IQ" b="1">
              <a:solidFill>
                <a:srgbClr val="000000"/>
              </a:solidFill>
            </a:endParaRPr>
          </a:p>
          <a:p>
            <a:pPr algn="r" rtl="1"/>
            <a:r>
              <a:rPr lang="ar-IQ" b="1">
                <a:solidFill>
                  <a:srgbClr val="000000"/>
                </a:solidFill>
              </a:rPr>
              <a:t>6</a:t>
            </a:r>
            <a:r>
              <a:rPr lang="ar-SA" b="1">
                <a:solidFill>
                  <a:srgbClr val="000000"/>
                </a:solidFill>
              </a:rPr>
              <a:t>- سياست ارتباطى مراكز ارائه خدمات اينترنت و پهنای باند مجاز در شهر، اتصال به ماهواره و نسل مجاز تلفن همراه و ساير فناوری های ارتباطى بايد</a:t>
            </a:r>
            <a:r>
              <a:rPr lang="ar-IQ">
                <a:solidFill>
                  <a:srgbClr val="000000"/>
                </a:solidFill>
              </a:rPr>
              <a:t> </a:t>
            </a:r>
            <a:r>
              <a:rPr lang="ar-SA" b="1">
                <a:solidFill>
                  <a:srgbClr val="000000"/>
                </a:solidFill>
              </a:rPr>
              <a:t>مشخص باشد</a:t>
            </a:r>
            <a:r>
              <a:rPr lang="en-US" b="1">
                <a:solidFill>
                  <a:srgbClr val="000000"/>
                </a:solidFill>
              </a:rPr>
              <a:t>.</a:t>
            </a:r>
            <a:endParaRPr lang="en-US">
              <a:solidFill>
                <a:srgbClr val="000000"/>
              </a:solidFill>
            </a:endParaRPr>
          </a:p>
          <a:p>
            <a:pPr algn="r" rtl="1"/>
            <a:r>
              <a:rPr lang="ar-SA" b="1">
                <a:solidFill>
                  <a:srgbClr val="000000"/>
                </a:solidFill>
              </a:rPr>
              <a:t>7- سياست پياده سازی شهر الكترونيكى بايد بر اساس ي</a:t>
            </a:r>
            <a:r>
              <a:rPr lang="fa-IR" b="1">
                <a:solidFill>
                  <a:srgbClr val="000000"/>
                </a:solidFill>
              </a:rPr>
              <a:t>ک</a:t>
            </a:r>
            <a:r>
              <a:rPr lang="ar-SA" b="1">
                <a:solidFill>
                  <a:srgbClr val="000000"/>
                </a:solidFill>
              </a:rPr>
              <a:t> مدل علمى انجام شود و برنامه ريزی اجرايى آن كاملاً مشخص باشد</a:t>
            </a:r>
            <a:r>
              <a:rPr lang="en-US" b="1">
                <a:solidFill>
                  <a:srgbClr val="000000"/>
                </a:solidFill>
              </a:rPr>
              <a:t>.</a:t>
            </a:r>
            <a:endParaRPr lang="en-US">
              <a:solidFill>
                <a:srgbClr val="000000"/>
              </a:solidFill>
            </a:endParaRPr>
          </a:p>
          <a:p>
            <a:pPr algn="r" rtl="1"/>
            <a:r>
              <a:rPr lang="ar-SA" b="1">
                <a:solidFill>
                  <a:srgbClr val="000000"/>
                </a:solidFill>
              </a:rPr>
              <a:t>8- استفاده از كاربردهای فناوری اطلاعات و ارتباطات در مسير توسعه شهر الكترونيكى باشد</a:t>
            </a:r>
            <a:r>
              <a:rPr lang="en-US" b="1">
                <a:solidFill>
                  <a:srgbClr val="000000"/>
                </a:solidFill>
              </a:rPr>
              <a:t>.</a:t>
            </a:r>
            <a:endParaRPr lang="en-US">
              <a:solidFill>
                <a:srgbClr val="000000"/>
              </a:solidFill>
            </a:endParaRPr>
          </a:p>
          <a:p>
            <a:pPr algn="r" rtl="1"/>
            <a:r>
              <a:rPr lang="ar-SA" b="1">
                <a:solidFill>
                  <a:srgbClr val="000000"/>
                </a:solidFill>
              </a:rPr>
              <a:t>9- شهروندان دارای امضای الكترونيكى باشند تا از نظر امنيت دسترسى به داده ها و نقل و انتقالات وجوه مالى نگرانى نداشته باشند</a:t>
            </a:r>
            <a:r>
              <a:rPr lang="en-US" b="1">
                <a:solidFill>
                  <a:srgbClr val="000000"/>
                </a:solidFill>
              </a:rPr>
              <a:t>.</a:t>
            </a:r>
            <a:endParaRPr lang="en-US">
              <a:solidFill>
                <a:srgbClr val="000000"/>
              </a:solidFill>
            </a:endParaRPr>
          </a:p>
          <a:p>
            <a:pPr algn="r" rtl="1"/>
            <a:r>
              <a:rPr lang="ar-SA" b="1">
                <a:solidFill>
                  <a:srgbClr val="000000"/>
                </a:solidFill>
              </a:rPr>
              <a:t>10- توجه به استانداردهای امنيتى بين المللى در رده های مختلف شهر الكترونيكى ديده شود</a:t>
            </a:r>
            <a:r>
              <a:rPr lang="en-US" b="1">
                <a:solidFill>
                  <a:srgbClr val="000000"/>
                </a:solidFill>
              </a:rPr>
              <a:t>.</a:t>
            </a:r>
          </a:p>
        </p:txBody>
      </p:sp>
      <p:sp>
        <p:nvSpPr>
          <p:cNvPr id="26630" name="Rectangle 6"/>
          <p:cNvSpPr>
            <a:spLocks noChangeArrowheads="1"/>
          </p:cNvSpPr>
          <p:nvPr/>
        </p:nvSpPr>
        <p:spPr bwMode="auto">
          <a:xfrm>
            <a:off x="4297363" y="6477000"/>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67-21</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6630"/>
                                        </p:tgtEl>
                                        <p:attrNameLst>
                                          <p:attrName>style.visibility</p:attrName>
                                        </p:attrNameLst>
                                      </p:cBhvr>
                                      <p:to>
                                        <p:strVal val="visible"/>
                                      </p:to>
                                    </p:set>
                                    <p:anim calcmode="lin" valueType="num">
                                      <p:cBhvr>
                                        <p:cTn id="7" dur="500" fill="hold"/>
                                        <p:tgtEl>
                                          <p:spTgt spid="26630"/>
                                        </p:tgtEl>
                                        <p:attrNameLst>
                                          <p:attrName>ppt_w</p:attrName>
                                        </p:attrNameLst>
                                      </p:cBhvr>
                                      <p:tavLst>
                                        <p:tav tm="0">
                                          <p:val>
                                            <p:fltVal val="0"/>
                                          </p:val>
                                        </p:tav>
                                        <p:tav tm="100000">
                                          <p:val>
                                            <p:strVal val="#ppt_w"/>
                                          </p:val>
                                        </p:tav>
                                      </p:tavLst>
                                    </p:anim>
                                    <p:anim calcmode="lin" valueType="num">
                                      <p:cBhvr>
                                        <p:cTn id="8" dur="500" fill="hold"/>
                                        <p:tgtEl>
                                          <p:spTgt spid="2663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26629"/>
                                        </p:tgtEl>
                                        <p:attrNameLst>
                                          <p:attrName>style.visibility</p:attrName>
                                        </p:attrNameLst>
                                      </p:cBhvr>
                                      <p:to>
                                        <p:strVal val="visible"/>
                                      </p:to>
                                    </p:set>
                                    <p:animEffect transition="in" filter="diamond(in)">
                                      <p:cBhvr>
                                        <p:cTn id="12" dur="2000"/>
                                        <p:tgtEl>
                                          <p:spTgt spid="2662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26629"/>
                                        </p:tgtEl>
                                      </p:cBhvr>
                                    </p:animEffect>
                                    <p:set>
                                      <p:cBhvr>
                                        <p:cTn id="17" dur="1" fill="hold">
                                          <p:stCondLst>
                                            <p:cond delay="1999"/>
                                          </p:stCondLst>
                                        </p:cTn>
                                        <p:tgtEl>
                                          <p:spTgt spid="26629"/>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26630"/>
                                        </p:tgtEl>
                                        <p:attrNameLst>
                                          <p:attrName>ppt_w</p:attrName>
                                        </p:attrNameLst>
                                      </p:cBhvr>
                                      <p:tavLst>
                                        <p:tav tm="0">
                                          <p:val>
                                            <p:strVal val="ppt_w"/>
                                          </p:val>
                                        </p:tav>
                                        <p:tav tm="100000">
                                          <p:val>
                                            <p:fltVal val="0"/>
                                          </p:val>
                                        </p:tav>
                                      </p:tavLst>
                                    </p:anim>
                                    <p:anim calcmode="lin" valueType="num">
                                      <p:cBhvr>
                                        <p:cTn id="21" dur="500"/>
                                        <p:tgtEl>
                                          <p:spTgt spid="26630"/>
                                        </p:tgtEl>
                                        <p:attrNameLst>
                                          <p:attrName>ppt_h</p:attrName>
                                        </p:attrNameLst>
                                      </p:cBhvr>
                                      <p:tavLst>
                                        <p:tav tm="0">
                                          <p:val>
                                            <p:strVal val="ppt_h"/>
                                          </p:val>
                                        </p:tav>
                                        <p:tav tm="100000">
                                          <p:val>
                                            <p:strVal val="ppt_h"/>
                                          </p:val>
                                        </p:tav>
                                      </p:tavLst>
                                    </p:anim>
                                    <p:set>
                                      <p:cBhvr>
                                        <p:cTn id="22" dur="1" fill="hold">
                                          <p:stCondLst>
                                            <p:cond delay="499"/>
                                          </p:stCondLst>
                                        </p:cTn>
                                        <p:tgtEl>
                                          <p:spTgt spid="266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p:bldP spid="26629" grpId="1"/>
      <p:bldP spid="26630" grpId="0"/>
      <p:bldP spid="26630"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5"/>
          <p:cNvSpPr>
            <a:spLocks noChangeArrowheads="1"/>
          </p:cNvSpPr>
          <p:nvPr/>
        </p:nvSpPr>
        <p:spPr bwMode="auto">
          <a:xfrm>
            <a:off x="250825" y="444500"/>
            <a:ext cx="8642350" cy="5980113"/>
          </a:xfrm>
          <a:prstGeom prst="rect">
            <a:avLst/>
          </a:prstGeom>
          <a:noFill/>
          <a:ln w="9525">
            <a:noFill/>
            <a:miter lim="800000"/>
            <a:headEnd/>
            <a:tailEnd/>
          </a:ln>
        </p:spPr>
        <p:txBody>
          <a:bodyPr anchor="ctr">
            <a:spAutoFit/>
          </a:bodyPr>
          <a:lstStyle/>
          <a:p>
            <a:pPr algn="r" rtl="1"/>
            <a:r>
              <a:rPr lang="ar-SA" sz="2400" b="1">
                <a:solidFill>
                  <a:srgbClr val="000000"/>
                </a:solidFill>
              </a:rPr>
              <a:t>4- قوانين و مقررات</a:t>
            </a:r>
            <a:r>
              <a:rPr lang="ar-IQ" sz="2400" b="1">
                <a:solidFill>
                  <a:srgbClr val="000000"/>
                </a:solidFill>
              </a:rPr>
              <a:t>:</a:t>
            </a:r>
            <a:r>
              <a:rPr lang="ar-IQ" b="1">
                <a:solidFill>
                  <a:srgbClr val="000000"/>
                </a:solidFill>
              </a:rPr>
              <a:t> </a:t>
            </a:r>
            <a:r>
              <a:rPr lang="ar-SA" b="1">
                <a:solidFill>
                  <a:srgbClr val="000000"/>
                </a:solidFill>
              </a:rPr>
              <a:t>توسعه فناوری اطلاعات و ارتباطات و شهر الكترونيكى به عنوان ي</a:t>
            </a:r>
            <a:r>
              <a:rPr lang="fa-IR" b="1">
                <a:solidFill>
                  <a:srgbClr val="000000"/>
                </a:solidFill>
              </a:rPr>
              <a:t>ک</a:t>
            </a:r>
            <a:r>
              <a:rPr lang="ar-SA" b="1">
                <a:solidFill>
                  <a:srgbClr val="000000"/>
                </a:solidFill>
              </a:rPr>
              <a:t> كاربرد آن نياز به قوانين خاص خود دارد</a:t>
            </a:r>
            <a:r>
              <a:rPr lang="ar-IQ" b="1">
                <a:solidFill>
                  <a:srgbClr val="000000"/>
                </a:solidFill>
              </a:rPr>
              <a:t>. </a:t>
            </a:r>
            <a:endParaRPr lang="en-US">
              <a:solidFill>
                <a:srgbClr val="000000"/>
              </a:solidFill>
            </a:endParaRPr>
          </a:p>
          <a:p>
            <a:pPr algn="r" rtl="1"/>
            <a:r>
              <a:rPr lang="ar-SA" b="1">
                <a:solidFill>
                  <a:srgbClr val="000000"/>
                </a:solidFill>
              </a:rPr>
              <a:t>در كشورهای كمتر توسعه يافته، اغلب قوانين و مقررات توسعه فناوری اطلاعات و ارتباطات و كاربردهای آن توسط نهادها و سازمان های غير مسئول و غير مرتبط صادر مى شوند</a:t>
            </a:r>
            <a:r>
              <a:rPr lang="en-US" b="1">
                <a:solidFill>
                  <a:srgbClr val="000000"/>
                </a:solidFill>
              </a:rPr>
              <a:t>.</a:t>
            </a:r>
            <a:endParaRPr lang="en-US">
              <a:solidFill>
                <a:srgbClr val="000000"/>
              </a:solidFill>
            </a:endParaRPr>
          </a:p>
          <a:p>
            <a:pPr algn="r" rtl="1"/>
            <a:r>
              <a:rPr lang="ar-SA" b="1">
                <a:solidFill>
                  <a:srgbClr val="000000"/>
                </a:solidFill>
              </a:rPr>
              <a:t>در بعضى از كشورها، با تهيه قوانين و مقرارات ويژه، حمايت از بخش خصوصى در اولويت اهداف ملى توسعه فناوری اطلاعات و ارتباطات و شهر الكترونيكى قرار گرفته است. قوانين و مقررات در هر كشوری مى تواند متناسب با وسعت توسعه كاربردهای فناوری اطلاعات متفاوت باشد</a:t>
            </a:r>
            <a:r>
              <a:rPr lang="ar-IQ" b="1">
                <a:solidFill>
                  <a:srgbClr val="000000"/>
                </a:solidFill>
              </a:rPr>
              <a:t>.</a:t>
            </a:r>
            <a:endParaRPr lang="en-US">
              <a:solidFill>
                <a:srgbClr val="000000"/>
              </a:solidFill>
            </a:endParaRPr>
          </a:p>
          <a:p>
            <a:pPr algn="r" rtl="1"/>
            <a:r>
              <a:rPr lang="ar-SA" b="1">
                <a:solidFill>
                  <a:srgbClr val="000000"/>
                </a:solidFill>
              </a:rPr>
              <a:t>به عنوان مثال، در كشور مصر</a:t>
            </a:r>
            <a:r>
              <a:rPr lang="en-US"/>
              <a:t> </a:t>
            </a:r>
            <a:r>
              <a:rPr lang="en-US" b="1">
                <a:solidFill>
                  <a:srgbClr val="000000"/>
                </a:solidFill>
                <a:latin typeface="Times New Roman" pitchFamily="18" charset="0"/>
                <a:cs typeface="Times New Roman" pitchFamily="18" charset="0"/>
              </a:rPr>
              <a:t>)</a:t>
            </a:r>
            <a:r>
              <a:rPr lang="en-US" b="1">
                <a:solidFill>
                  <a:srgbClr val="000000"/>
                </a:solidFill>
              </a:rPr>
              <a:t> </a:t>
            </a:r>
            <a:r>
              <a:rPr lang="ar-SA" b="1">
                <a:solidFill>
                  <a:srgbClr val="000000"/>
                </a:solidFill>
              </a:rPr>
              <a:t>بر اساس قانون </a:t>
            </a:r>
            <a:r>
              <a:rPr lang="en-US" b="1">
                <a:solidFill>
                  <a:srgbClr val="000000"/>
                </a:solidFill>
                <a:latin typeface="Times New Roman" pitchFamily="18" charset="0"/>
                <a:cs typeface="Times New Roman" pitchFamily="18" charset="0"/>
              </a:rPr>
              <a:t>(</a:t>
            </a:r>
            <a:r>
              <a:rPr lang="ar-SA" b="1">
                <a:solidFill>
                  <a:srgbClr val="000000"/>
                </a:solidFill>
                <a:latin typeface="Times New Roman" pitchFamily="18" charset="0"/>
                <a:cs typeface="Times New Roman" pitchFamily="18" charset="0"/>
              </a:rPr>
              <a:t> </a:t>
            </a:r>
            <a:r>
              <a:rPr lang="ar-SA" b="1">
                <a:solidFill>
                  <a:srgbClr val="000000"/>
                </a:solidFill>
              </a:rPr>
              <a:t>اينترنت رايگان است. به همين دليل، در صورت تأسيس شهر الكترونيكى در آن كشور، هزينه اينترنت ندارد. در آمريكا نيز با توجه به اولويت تجارت الكترونيكى بيشتر از 11 قانون در رابطه با اين نوع از تجارت وجود دارد.</a:t>
            </a:r>
            <a:endParaRPr lang="en-US">
              <a:solidFill>
                <a:srgbClr val="000000"/>
              </a:solidFill>
            </a:endParaRPr>
          </a:p>
          <a:p>
            <a:pPr algn="r" rtl="1"/>
            <a:r>
              <a:rPr lang="ar-SA" b="1">
                <a:solidFill>
                  <a:srgbClr val="000000"/>
                </a:solidFill>
              </a:rPr>
              <a:t>قانون امضا</a:t>
            </a:r>
            <a:r>
              <a:rPr lang="ar-SA" sz="1400" b="1">
                <a:solidFill>
                  <a:srgbClr val="000000"/>
                </a:solidFill>
              </a:rPr>
              <a:t>ء</a:t>
            </a:r>
            <a:r>
              <a:rPr lang="ar-SA" b="1">
                <a:solidFill>
                  <a:srgbClr val="000000"/>
                </a:solidFill>
              </a:rPr>
              <a:t> الكترونيكى، قانون كارت های اعتباری، قانون جرايم اينترنتى و رايانه ای در بسياری از كشورهای جهان از جمله ايران وجود دارد كه ميزان آنها در هر كشوری بستگى به نياز است.</a:t>
            </a:r>
            <a:r>
              <a:rPr lang="en-US" b="1">
                <a:solidFill>
                  <a:srgbClr val="000000"/>
                </a:solidFill>
              </a:rPr>
              <a:t> </a:t>
            </a:r>
            <a:r>
              <a:rPr lang="ar-SA" b="1">
                <a:solidFill>
                  <a:srgbClr val="000000"/>
                </a:solidFill>
              </a:rPr>
              <a:t>تاكنون در ايران، چندين قانون در حوزه توسعه فناوری اطلاعات و ارتباطات به تصويب رسيده است كه مهم ترين آنها عبارتند از:</a:t>
            </a:r>
            <a:endParaRPr lang="ar-IQ" b="1">
              <a:solidFill>
                <a:srgbClr val="000000"/>
              </a:solidFill>
            </a:endParaRPr>
          </a:p>
          <a:p>
            <a:pPr algn="r" rtl="1"/>
            <a:endParaRPr lang="en-US" sz="800" b="1">
              <a:solidFill>
                <a:srgbClr val="000000"/>
              </a:solidFill>
            </a:endParaRPr>
          </a:p>
          <a:p>
            <a:pPr algn="r" rtl="1"/>
            <a:r>
              <a:rPr lang="ar-SA" b="1">
                <a:solidFill>
                  <a:srgbClr val="000000"/>
                </a:solidFill>
              </a:rPr>
              <a:t>1- قانون تجارت الكترونيكى و امضا</a:t>
            </a:r>
            <a:r>
              <a:rPr lang="ar-SA" sz="1400" b="1">
                <a:solidFill>
                  <a:srgbClr val="000000"/>
                </a:solidFill>
              </a:rPr>
              <a:t>ء </a:t>
            </a:r>
            <a:r>
              <a:rPr lang="ar-SA" b="1">
                <a:solidFill>
                  <a:srgbClr val="000000"/>
                </a:solidFill>
              </a:rPr>
              <a:t>الكترونيكى تهيه شده توسط وزارت بازرگانى و مصوب مجلس شورای اسلامى</a:t>
            </a:r>
            <a:r>
              <a:rPr lang="ar-IQ" b="1">
                <a:solidFill>
                  <a:srgbClr val="000000"/>
                </a:solidFill>
              </a:rPr>
              <a:t>.</a:t>
            </a:r>
            <a:r>
              <a:rPr lang="ar-SA" b="1">
                <a:solidFill>
                  <a:srgbClr val="000000"/>
                </a:solidFill>
              </a:rPr>
              <a:t> </a:t>
            </a:r>
            <a:endParaRPr lang="en-US">
              <a:solidFill>
                <a:srgbClr val="000000"/>
              </a:solidFill>
            </a:endParaRPr>
          </a:p>
          <a:p>
            <a:pPr algn="r" rtl="1"/>
            <a:r>
              <a:rPr lang="ar-IQ" b="1">
                <a:solidFill>
                  <a:srgbClr val="000000"/>
                </a:solidFill>
              </a:rPr>
              <a:t>2- </a:t>
            </a:r>
            <a:r>
              <a:rPr lang="ar-SA" b="1">
                <a:solidFill>
                  <a:srgbClr val="000000"/>
                </a:solidFill>
              </a:rPr>
              <a:t>دستور العمل و قوانين مربوطه به مديريت </a:t>
            </a:r>
            <a:r>
              <a:rPr lang="en-US" b="1">
                <a:solidFill>
                  <a:srgbClr val="000000"/>
                </a:solidFill>
                <a:latin typeface="Times New Roman" pitchFamily="18" charset="0"/>
                <a:cs typeface="Times New Roman" pitchFamily="18" charset="0"/>
              </a:rPr>
              <a:t>ICP</a:t>
            </a:r>
            <a:r>
              <a:rPr lang="ar-SA" b="1">
                <a:solidFill>
                  <a:srgbClr val="000000"/>
                </a:solidFill>
              </a:rPr>
              <a:t>ها و </a:t>
            </a:r>
            <a:r>
              <a:rPr lang="en-US" b="1">
                <a:solidFill>
                  <a:srgbClr val="000000"/>
                </a:solidFill>
                <a:latin typeface="Times New Roman" pitchFamily="18" charset="0"/>
                <a:cs typeface="Times New Roman" pitchFamily="18" charset="0"/>
              </a:rPr>
              <a:t>ISP</a:t>
            </a:r>
            <a:r>
              <a:rPr lang="en-US" b="1">
                <a:solidFill>
                  <a:srgbClr val="000000"/>
                </a:solidFill>
              </a:rPr>
              <a:t> </a:t>
            </a:r>
            <a:r>
              <a:rPr lang="ar-SA" b="1">
                <a:solidFill>
                  <a:srgbClr val="000000"/>
                </a:solidFill>
              </a:rPr>
              <a:t>ها توسط وزارت ارتباطات و فناوری اطلاعات</a:t>
            </a:r>
            <a:r>
              <a:rPr lang="ar-IQ" b="1">
                <a:solidFill>
                  <a:srgbClr val="000000"/>
                </a:solidFill>
              </a:rPr>
              <a:t>.</a:t>
            </a:r>
            <a:r>
              <a:rPr lang="ar-SA" b="1">
                <a:solidFill>
                  <a:srgbClr val="000000"/>
                </a:solidFill>
              </a:rPr>
              <a:t> </a:t>
            </a:r>
            <a:endParaRPr lang="en-US">
              <a:solidFill>
                <a:srgbClr val="000000"/>
              </a:solidFill>
            </a:endParaRPr>
          </a:p>
          <a:p>
            <a:pPr algn="r" rtl="1"/>
            <a:r>
              <a:rPr lang="ar-IQ" b="1">
                <a:solidFill>
                  <a:srgbClr val="000000"/>
                </a:solidFill>
              </a:rPr>
              <a:t>3- </a:t>
            </a:r>
            <a:r>
              <a:rPr lang="ar-SA" b="1">
                <a:solidFill>
                  <a:srgbClr val="000000"/>
                </a:solidFill>
              </a:rPr>
              <a:t>قوانين شهر الكترونيكى توسط نهاد رياست جمهوری</a:t>
            </a:r>
            <a:r>
              <a:rPr lang="ar-IQ" b="1">
                <a:solidFill>
                  <a:srgbClr val="000000"/>
                </a:solidFill>
              </a:rPr>
              <a:t>.</a:t>
            </a:r>
            <a:endParaRPr lang="en-US">
              <a:solidFill>
                <a:srgbClr val="000000"/>
              </a:solidFill>
            </a:endParaRPr>
          </a:p>
          <a:p>
            <a:pPr algn="r" rtl="1"/>
            <a:r>
              <a:rPr lang="ar-IQ" b="1">
                <a:solidFill>
                  <a:srgbClr val="000000"/>
                </a:solidFill>
              </a:rPr>
              <a:t>4- </a:t>
            </a:r>
            <a:r>
              <a:rPr lang="ar-SA" b="1">
                <a:solidFill>
                  <a:srgbClr val="000000"/>
                </a:solidFill>
              </a:rPr>
              <a:t>قانون جرايم رايانه ای توسط قوه قضاييه</a:t>
            </a:r>
            <a:r>
              <a:rPr lang="ar-IQ" b="1">
                <a:solidFill>
                  <a:srgbClr val="000000"/>
                </a:solidFill>
              </a:rPr>
              <a:t>.</a:t>
            </a:r>
          </a:p>
          <a:p>
            <a:pPr algn="r" rtl="1"/>
            <a:endParaRPr lang="en-US" sz="1200" b="1">
              <a:solidFill>
                <a:srgbClr val="000000"/>
              </a:solidFill>
            </a:endParaRPr>
          </a:p>
          <a:p>
            <a:pPr algn="r" rtl="1"/>
            <a:r>
              <a:rPr lang="ar-SA" b="1">
                <a:solidFill>
                  <a:srgbClr val="000000"/>
                </a:solidFill>
              </a:rPr>
              <a:t>حال، در صورتى كه يك سيستم مشخص مسئوليت تهيه قوانين و مقررات</a:t>
            </a:r>
            <a:r>
              <a:rPr lang="ar-IQ">
                <a:solidFill>
                  <a:srgbClr val="000000"/>
                </a:solidFill>
              </a:rPr>
              <a:t> </a:t>
            </a:r>
            <a:r>
              <a:rPr lang="ar-SA" b="1">
                <a:solidFill>
                  <a:srgbClr val="000000"/>
                </a:solidFill>
              </a:rPr>
              <a:t>در اين حوزه را بر عهده بگيرد به طور قطع، مشكلات كمتری در مرحله اجرايى به وجود مى آيد</a:t>
            </a:r>
            <a:r>
              <a:rPr lang="en-US" b="1">
                <a:solidFill>
                  <a:srgbClr val="000000"/>
                </a:solidFill>
              </a:rPr>
              <a:t>.</a:t>
            </a:r>
          </a:p>
        </p:txBody>
      </p:sp>
      <p:sp>
        <p:nvSpPr>
          <p:cNvPr id="27654" name="Rectangle 6"/>
          <p:cNvSpPr>
            <a:spLocks noChangeArrowheads="1"/>
          </p:cNvSpPr>
          <p:nvPr/>
        </p:nvSpPr>
        <p:spPr bwMode="auto">
          <a:xfrm>
            <a:off x="4356100" y="6461125"/>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67-22</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7654"/>
                                        </p:tgtEl>
                                        <p:attrNameLst>
                                          <p:attrName>style.visibility</p:attrName>
                                        </p:attrNameLst>
                                      </p:cBhvr>
                                      <p:to>
                                        <p:strVal val="visible"/>
                                      </p:to>
                                    </p:set>
                                    <p:anim calcmode="lin" valueType="num">
                                      <p:cBhvr>
                                        <p:cTn id="7" dur="500" fill="hold"/>
                                        <p:tgtEl>
                                          <p:spTgt spid="27654"/>
                                        </p:tgtEl>
                                        <p:attrNameLst>
                                          <p:attrName>ppt_w</p:attrName>
                                        </p:attrNameLst>
                                      </p:cBhvr>
                                      <p:tavLst>
                                        <p:tav tm="0">
                                          <p:val>
                                            <p:fltVal val="0"/>
                                          </p:val>
                                        </p:tav>
                                        <p:tav tm="100000">
                                          <p:val>
                                            <p:strVal val="#ppt_w"/>
                                          </p:val>
                                        </p:tav>
                                      </p:tavLst>
                                    </p:anim>
                                    <p:anim calcmode="lin" valueType="num">
                                      <p:cBhvr>
                                        <p:cTn id="8" dur="500" fill="hold"/>
                                        <p:tgtEl>
                                          <p:spTgt spid="2765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27653"/>
                                        </p:tgtEl>
                                        <p:attrNameLst>
                                          <p:attrName>style.visibility</p:attrName>
                                        </p:attrNameLst>
                                      </p:cBhvr>
                                      <p:to>
                                        <p:strVal val="visible"/>
                                      </p:to>
                                    </p:set>
                                    <p:animEffect transition="in" filter="diamond(in)">
                                      <p:cBhvr>
                                        <p:cTn id="12" dur="2000"/>
                                        <p:tgtEl>
                                          <p:spTgt spid="2765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27653"/>
                                        </p:tgtEl>
                                      </p:cBhvr>
                                    </p:animEffect>
                                    <p:set>
                                      <p:cBhvr>
                                        <p:cTn id="17" dur="1" fill="hold">
                                          <p:stCondLst>
                                            <p:cond delay="1999"/>
                                          </p:stCondLst>
                                        </p:cTn>
                                        <p:tgtEl>
                                          <p:spTgt spid="27653"/>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27654"/>
                                        </p:tgtEl>
                                        <p:attrNameLst>
                                          <p:attrName>ppt_w</p:attrName>
                                        </p:attrNameLst>
                                      </p:cBhvr>
                                      <p:tavLst>
                                        <p:tav tm="0">
                                          <p:val>
                                            <p:strVal val="ppt_w"/>
                                          </p:val>
                                        </p:tav>
                                        <p:tav tm="100000">
                                          <p:val>
                                            <p:fltVal val="0"/>
                                          </p:val>
                                        </p:tav>
                                      </p:tavLst>
                                    </p:anim>
                                    <p:anim calcmode="lin" valueType="num">
                                      <p:cBhvr>
                                        <p:cTn id="21" dur="500"/>
                                        <p:tgtEl>
                                          <p:spTgt spid="27654"/>
                                        </p:tgtEl>
                                        <p:attrNameLst>
                                          <p:attrName>ppt_h</p:attrName>
                                        </p:attrNameLst>
                                      </p:cBhvr>
                                      <p:tavLst>
                                        <p:tav tm="0">
                                          <p:val>
                                            <p:strVal val="ppt_h"/>
                                          </p:val>
                                        </p:tav>
                                        <p:tav tm="100000">
                                          <p:val>
                                            <p:strVal val="ppt_h"/>
                                          </p:val>
                                        </p:tav>
                                      </p:tavLst>
                                    </p:anim>
                                    <p:set>
                                      <p:cBhvr>
                                        <p:cTn id="22" dur="1" fill="hold">
                                          <p:stCondLst>
                                            <p:cond delay="499"/>
                                          </p:stCondLst>
                                        </p:cTn>
                                        <p:tgtEl>
                                          <p:spTgt spid="276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27653" grpId="1"/>
      <p:bldP spid="27654" grpId="0"/>
      <p:bldP spid="27654"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ChangeArrowheads="1"/>
          </p:cNvSpPr>
          <p:nvPr/>
        </p:nvSpPr>
        <p:spPr bwMode="auto">
          <a:xfrm>
            <a:off x="250825" y="333375"/>
            <a:ext cx="8567738" cy="4302125"/>
          </a:xfrm>
          <a:prstGeom prst="rect">
            <a:avLst/>
          </a:prstGeom>
          <a:noFill/>
          <a:ln w="9525">
            <a:noFill/>
            <a:miter lim="800000"/>
            <a:headEnd/>
            <a:tailEnd/>
          </a:ln>
        </p:spPr>
        <p:txBody>
          <a:bodyPr anchor="ctr">
            <a:spAutoFit/>
          </a:bodyPr>
          <a:lstStyle/>
          <a:p>
            <a:pPr algn="r" rtl="1"/>
            <a:r>
              <a:rPr lang="ar-SA" sz="2400" b="1">
                <a:solidFill>
                  <a:srgbClr val="000000"/>
                </a:solidFill>
              </a:rPr>
              <a:t>5- بودجه و منابع مالى</a:t>
            </a:r>
            <a:r>
              <a:rPr lang="ar-IQ" sz="2400" b="1">
                <a:solidFill>
                  <a:srgbClr val="000000"/>
                </a:solidFill>
              </a:rPr>
              <a:t>:</a:t>
            </a:r>
            <a:r>
              <a:rPr lang="ar-IQ" b="1">
                <a:solidFill>
                  <a:srgbClr val="000000"/>
                </a:solidFill>
              </a:rPr>
              <a:t> </a:t>
            </a:r>
            <a:r>
              <a:rPr lang="ar-SA" b="1">
                <a:solidFill>
                  <a:srgbClr val="000000"/>
                </a:solidFill>
              </a:rPr>
              <a:t>توسعه شهر الكترونيكى نياز به سرمايه گذاری و تأمين منابع مالى طولانى مدت توسط شهر و بخش خصوصي را دارد. </a:t>
            </a:r>
            <a:endParaRPr lang="en-US">
              <a:solidFill>
                <a:srgbClr val="000000"/>
              </a:solidFill>
            </a:endParaRPr>
          </a:p>
          <a:p>
            <a:pPr algn="r" rtl="1"/>
            <a:r>
              <a:rPr lang="ar-SA" b="1">
                <a:solidFill>
                  <a:srgbClr val="000000"/>
                </a:solidFill>
              </a:rPr>
              <a:t>در بسياری از شهرهای الكترونيكى جهان، سرمايه گذاری های زيادی در اين خصوص انجام شده است.</a:t>
            </a:r>
          </a:p>
          <a:p>
            <a:pPr algn="r" rtl="1"/>
            <a:r>
              <a:rPr lang="ar-SA" b="1">
                <a:solidFill>
                  <a:srgbClr val="000000"/>
                </a:solidFill>
              </a:rPr>
              <a:t>به عنوان مثال، تا سال </a:t>
            </a:r>
            <a:r>
              <a:rPr lang="ar-IQ" b="1">
                <a:solidFill>
                  <a:srgbClr val="000000"/>
                </a:solidFill>
              </a:rPr>
              <a:t>2002 </a:t>
            </a:r>
            <a:r>
              <a:rPr lang="ar-SA" b="1">
                <a:solidFill>
                  <a:srgbClr val="000000"/>
                </a:solidFill>
              </a:rPr>
              <a:t>ميلادی در آمريكا 444 ميليارد دلار، در اروپای غربى 300 ميليارد دلار و در ژاپن 128 ميليارد</a:t>
            </a:r>
            <a:r>
              <a:rPr lang="ar-IQ">
                <a:solidFill>
                  <a:srgbClr val="000000"/>
                </a:solidFill>
              </a:rPr>
              <a:t> </a:t>
            </a:r>
            <a:r>
              <a:rPr lang="ar-SA" b="1">
                <a:solidFill>
                  <a:srgbClr val="000000"/>
                </a:solidFill>
              </a:rPr>
              <a:t>دلار در زمينه توسعه فناوری اطلاعات و ارتباطات سرمايه گذاری شده است. در سال 2005 ميلادی نيز به ترتيب 2500 و 2000 دلار در كشورهای سوئيس و انگلستان بابت سرانه توسعه فناوری اطلاعات هزينه شده اس</a:t>
            </a:r>
            <a:r>
              <a:rPr lang="ar-IQ" b="1">
                <a:solidFill>
                  <a:srgbClr val="000000"/>
                </a:solidFill>
              </a:rPr>
              <a:t>ت</a:t>
            </a:r>
            <a:r>
              <a:rPr lang="ar-SA" b="1">
                <a:solidFill>
                  <a:srgbClr val="000000"/>
                </a:solidFill>
              </a:rPr>
              <a:t>. </a:t>
            </a:r>
          </a:p>
          <a:p>
            <a:pPr algn="r" rtl="1"/>
            <a:r>
              <a:rPr lang="ar-SA" b="1">
                <a:solidFill>
                  <a:srgbClr val="000000"/>
                </a:solidFill>
              </a:rPr>
              <a:t>هزينه های انجام شده معمولاً صرف به روز رسانى سيستم های فناوری اطلاعات و ارتباطات شهر الكترونيكى مى شود. </a:t>
            </a:r>
            <a:endParaRPr lang="en-US">
              <a:solidFill>
                <a:srgbClr val="000000"/>
              </a:solidFill>
            </a:endParaRPr>
          </a:p>
          <a:p>
            <a:pPr algn="r" rtl="1"/>
            <a:r>
              <a:rPr lang="ar-SA" b="1">
                <a:solidFill>
                  <a:srgbClr val="000000"/>
                </a:solidFill>
              </a:rPr>
              <a:t>متأسفانه كشورهای كمتر توسعه يافته در اين زمينه سرمايه گذاری مناسبى ندارند</a:t>
            </a:r>
            <a:r>
              <a:rPr lang="ar-IQ" b="1">
                <a:solidFill>
                  <a:srgbClr val="000000"/>
                </a:solidFill>
              </a:rPr>
              <a:t>. </a:t>
            </a:r>
            <a:r>
              <a:rPr lang="ar-SA" b="1">
                <a:solidFill>
                  <a:srgbClr val="000000"/>
                </a:solidFill>
              </a:rPr>
              <a:t>از سال 2003 ميلادی كه برای اولين بار مباحث جامعه اطلاعاتى در سطح سران كشورهای جهان </a:t>
            </a:r>
            <a:r>
              <a:rPr lang="ar-SA" b="1">
                <a:solidFill>
                  <a:srgbClr val="000000"/>
                </a:solidFill>
                <a:latin typeface="Times New Roman" pitchFamily="18" charset="0"/>
                <a:cs typeface="Times New Roman" pitchFamily="18" charset="0"/>
              </a:rPr>
              <a:t>( </a:t>
            </a:r>
            <a:r>
              <a:rPr lang="ar-SA" b="1">
                <a:solidFill>
                  <a:srgbClr val="000000"/>
                </a:solidFill>
              </a:rPr>
              <a:t>در ژنو </a:t>
            </a:r>
            <a:r>
              <a:rPr lang="ar-SA" b="1">
                <a:solidFill>
                  <a:srgbClr val="000000"/>
                </a:solidFill>
                <a:latin typeface="Times New Roman" pitchFamily="18" charset="0"/>
                <a:cs typeface="Times New Roman" pitchFamily="18" charset="0"/>
              </a:rPr>
              <a:t>) </a:t>
            </a:r>
            <a:r>
              <a:rPr lang="ar-SA" b="1">
                <a:solidFill>
                  <a:srgbClr val="000000"/>
                </a:solidFill>
              </a:rPr>
              <a:t>آغاز شد، علاوه بر ارزيابى موارد فوق </a:t>
            </a:r>
            <a:r>
              <a:rPr lang="ar-SA" b="1">
                <a:solidFill>
                  <a:srgbClr val="000000"/>
                </a:solidFill>
                <a:latin typeface="Times New Roman" pitchFamily="18" charset="0"/>
                <a:cs typeface="Times New Roman" pitchFamily="18" charset="0"/>
              </a:rPr>
              <a:t>(</a:t>
            </a:r>
            <a:r>
              <a:rPr lang="ar-SA" b="1">
                <a:solidFill>
                  <a:srgbClr val="000000"/>
                </a:solidFill>
              </a:rPr>
              <a:t> به منظور بررسى آمادگى الكترونيكى </a:t>
            </a:r>
            <a:r>
              <a:rPr lang="ar-SA" b="1">
                <a:solidFill>
                  <a:srgbClr val="000000"/>
                </a:solidFill>
                <a:latin typeface="Times New Roman" pitchFamily="18" charset="0"/>
                <a:cs typeface="Times New Roman" pitchFamily="18" charset="0"/>
              </a:rPr>
              <a:t>)</a:t>
            </a:r>
            <a:r>
              <a:rPr lang="ar-SA" b="1">
                <a:solidFill>
                  <a:srgbClr val="000000"/>
                </a:solidFill>
              </a:rPr>
              <a:t> معيار جديدی تحت عنوان</a:t>
            </a:r>
            <a:r>
              <a:rPr lang="ar-IQ">
                <a:solidFill>
                  <a:srgbClr val="000000"/>
                </a:solidFill>
              </a:rPr>
              <a:t> </a:t>
            </a:r>
            <a:r>
              <a:rPr lang="ar-SA" b="1">
                <a:solidFill>
                  <a:srgbClr val="000000"/>
                </a:solidFill>
              </a:rPr>
              <a:t>بررسى وضعيت جامعه اطلاعاتى در كشورها مطرح و شاخص های مختلفى برای اندازه گيری اين معيار معرفى شده كه بايد آنها را در نظر گرفت. به طور كلى، بحث آمادگى الكترونيكى در ايجاد شهر الكترونيكى از اهميت زيادى برخوردار است و دقت در آن ضرورت بسيارى دارد.</a:t>
            </a:r>
          </a:p>
        </p:txBody>
      </p:sp>
      <p:sp>
        <p:nvSpPr>
          <p:cNvPr id="28678" name="Rectangle 6"/>
          <p:cNvSpPr>
            <a:spLocks noChangeArrowheads="1"/>
          </p:cNvSpPr>
          <p:nvPr/>
        </p:nvSpPr>
        <p:spPr bwMode="auto">
          <a:xfrm>
            <a:off x="4356100" y="6461125"/>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67-23</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8678"/>
                                        </p:tgtEl>
                                        <p:attrNameLst>
                                          <p:attrName>style.visibility</p:attrName>
                                        </p:attrNameLst>
                                      </p:cBhvr>
                                      <p:to>
                                        <p:strVal val="visible"/>
                                      </p:to>
                                    </p:set>
                                    <p:anim calcmode="lin" valueType="num">
                                      <p:cBhvr>
                                        <p:cTn id="7" dur="500" fill="hold"/>
                                        <p:tgtEl>
                                          <p:spTgt spid="28678"/>
                                        </p:tgtEl>
                                        <p:attrNameLst>
                                          <p:attrName>ppt_w</p:attrName>
                                        </p:attrNameLst>
                                      </p:cBhvr>
                                      <p:tavLst>
                                        <p:tav tm="0">
                                          <p:val>
                                            <p:fltVal val="0"/>
                                          </p:val>
                                        </p:tav>
                                        <p:tav tm="100000">
                                          <p:val>
                                            <p:strVal val="#ppt_w"/>
                                          </p:val>
                                        </p:tav>
                                      </p:tavLst>
                                    </p:anim>
                                    <p:anim calcmode="lin" valueType="num">
                                      <p:cBhvr>
                                        <p:cTn id="8" dur="500" fill="hold"/>
                                        <p:tgtEl>
                                          <p:spTgt spid="2867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28677"/>
                                        </p:tgtEl>
                                        <p:attrNameLst>
                                          <p:attrName>style.visibility</p:attrName>
                                        </p:attrNameLst>
                                      </p:cBhvr>
                                      <p:to>
                                        <p:strVal val="visible"/>
                                      </p:to>
                                    </p:set>
                                    <p:animEffect transition="in" filter="diamond(in)">
                                      <p:cBhvr>
                                        <p:cTn id="12" dur="2000"/>
                                        <p:tgtEl>
                                          <p:spTgt spid="2867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28677"/>
                                        </p:tgtEl>
                                      </p:cBhvr>
                                    </p:animEffect>
                                    <p:set>
                                      <p:cBhvr>
                                        <p:cTn id="17" dur="1" fill="hold">
                                          <p:stCondLst>
                                            <p:cond delay="1999"/>
                                          </p:stCondLst>
                                        </p:cTn>
                                        <p:tgtEl>
                                          <p:spTgt spid="28677"/>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28678"/>
                                        </p:tgtEl>
                                        <p:attrNameLst>
                                          <p:attrName>ppt_w</p:attrName>
                                        </p:attrNameLst>
                                      </p:cBhvr>
                                      <p:tavLst>
                                        <p:tav tm="0">
                                          <p:val>
                                            <p:strVal val="ppt_w"/>
                                          </p:val>
                                        </p:tav>
                                        <p:tav tm="100000">
                                          <p:val>
                                            <p:fltVal val="0"/>
                                          </p:val>
                                        </p:tav>
                                      </p:tavLst>
                                    </p:anim>
                                    <p:anim calcmode="lin" valueType="num">
                                      <p:cBhvr>
                                        <p:cTn id="21" dur="500"/>
                                        <p:tgtEl>
                                          <p:spTgt spid="28678"/>
                                        </p:tgtEl>
                                        <p:attrNameLst>
                                          <p:attrName>ppt_h</p:attrName>
                                        </p:attrNameLst>
                                      </p:cBhvr>
                                      <p:tavLst>
                                        <p:tav tm="0">
                                          <p:val>
                                            <p:strVal val="ppt_h"/>
                                          </p:val>
                                        </p:tav>
                                        <p:tav tm="100000">
                                          <p:val>
                                            <p:strVal val="ppt_h"/>
                                          </p:val>
                                        </p:tav>
                                      </p:tavLst>
                                    </p:anim>
                                    <p:set>
                                      <p:cBhvr>
                                        <p:cTn id="22" dur="1" fill="hold">
                                          <p:stCondLst>
                                            <p:cond delay="499"/>
                                          </p:stCondLst>
                                        </p:cTn>
                                        <p:tgtEl>
                                          <p:spTgt spid="2867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p:bldP spid="28677" grpId="1"/>
      <p:bldP spid="28678" grpId="0"/>
      <p:bldP spid="28678"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ChangeArrowheads="1"/>
          </p:cNvSpPr>
          <p:nvPr/>
        </p:nvSpPr>
        <p:spPr bwMode="auto">
          <a:xfrm>
            <a:off x="0" y="1795463"/>
            <a:ext cx="9144000" cy="0"/>
          </a:xfrm>
          <a:prstGeom prst="rect">
            <a:avLst/>
          </a:prstGeom>
          <a:noFill/>
          <a:ln w="9525">
            <a:noFill/>
            <a:miter lim="800000"/>
            <a:headEnd/>
            <a:tailEnd/>
          </a:ln>
        </p:spPr>
        <p:txBody>
          <a:bodyPr wrap="none" anchor="ctr">
            <a:spAutoFit/>
          </a:bodyPr>
          <a:lstStyle/>
          <a:p>
            <a:endParaRPr lang="fa-IR"/>
          </a:p>
        </p:txBody>
      </p:sp>
      <p:sp>
        <p:nvSpPr>
          <p:cNvPr id="29701" name="WordArt 5"/>
          <p:cNvSpPr>
            <a:spLocks noChangeArrowheads="1" noChangeShapeType="1" noTextEdit="1"/>
          </p:cNvSpPr>
          <p:nvPr/>
        </p:nvSpPr>
        <p:spPr bwMode="auto">
          <a:xfrm>
            <a:off x="755650" y="260350"/>
            <a:ext cx="7561263" cy="1944688"/>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الزامات شهر الكترونيكى </a:t>
            </a:r>
          </a:p>
        </p:txBody>
      </p:sp>
      <p:sp>
        <p:nvSpPr>
          <p:cNvPr id="29703" name="Rectangle 7"/>
          <p:cNvSpPr>
            <a:spLocks noChangeArrowheads="1"/>
          </p:cNvSpPr>
          <p:nvPr/>
        </p:nvSpPr>
        <p:spPr bwMode="auto">
          <a:xfrm>
            <a:off x="684213" y="2781300"/>
            <a:ext cx="7975600" cy="2654300"/>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در ایجاد شهر الکترونیکى ایجاد سه بخش:</a:t>
            </a:r>
            <a:endParaRPr lang="ar-IQ" b="1">
              <a:solidFill>
                <a:srgbClr val="000000"/>
              </a:solidFill>
              <a:cs typeface="Times New Roman" pitchFamily="18" charset="0"/>
            </a:endParaRPr>
          </a:p>
          <a:p>
            <a:pPr algn="r" rtl="1"/>
            <a:endParaRPr lang="en-US" sz="1200" b="1">
              <a:solidFill>
                <a:srgbClr val="000000"/>
              </a:solidFill>
              <a:cs typeface="Times New Roman" pitchFamily="18" charset="0"/>
            </a:endParaRPr>
          </a:p>
          <a:p>
            <a:pPr algn="r" rtl="1" eaLnBrk="0" hangingPunct="0"/>
            <a:r>
              <a:rPr lang="ar-SA" sz="3600" b="1">
                <a:solidFill>
                  <a:srgbClr val="000000"/>
                </a:solidFill>
                <a:cs typeface="Times New Roman" pitchFamily="18" charset="0"/>
              </a:rPr>
              <a:t>1- دولت الكتروني</a:t>
            </a:r>
            <a:r>
              <a:rPr lang="fa-IR" sz="3600" b="1">
                <a:solidFill>
                  <a:srgbClr val="000000"/>
                </a:solidFill>
                <a:cs typeface="Times New Roman" pitchFamily="18" charset="0"/>
              </a:rPr>
              <a:t>ک</a:t>
            </a:r>
            <a:endParaRPr lang="en-US" sz="3600"/>
          </a:p>
          <a:p>
            <a:pPr algn="r" rtl="1" eaLnBrk="0" hangingPunct="0"/>
            <a:r>
              <a:rPr lang="ar-SA" sz="3600" b="1">
                <a:solidFill>
                  <a:srgbClr val="000000"/>
                </a:solidFill>
                <a:cs typeface="Times New Roman" pitchFamily="18" charset="0"/>
              </a:rPr>
              <a:t>2- تجارت الکترونیک</a:t>
            </a:r>
            <a:endParaRPr lang="en-US" sz="3600"/>
          </a:p>
          <a:p>
            <a:pPr algn="r" rtl="1" eaLnBrk="0" hangingPunct="0"/>
            <a:r>
              <a:rPr lang="ar-SA" sz="3600" b="1">
                <a:solidFill>
                  <a:srgbClr val="000000"/>
                </a:solidFill>
                <a:cs typeface="Times New Roman" pitchFamily="18" charset="0"/>
              </a:rPr>
              <a:t>3- آموزش الکترونیک</a:t>
            </a:r>
            <a:endParaRPr lang="ar-IQ" sz="3600" b="1">
              <a:solidFill>
                <a:srgbClr val="000000"/>
              </a:solidFill>
              <a:cs typeface="Times New Roman" pitchFamily="18" charset="0"/>
            </a:endParaRPr>
          </a:p>
          <a:p>
            <a:pPr algn="r" rtl="1" eaLnBrk="0" hangingPunct="0"/>
            <a:endParaRPr lang="en-US" sz="1200" b="1">
              <a:solidFill>
                <a:srgbClr val="000000"/>
              </a:solidFill>
              <a:cs typeface="Times New Roman" pitchFamily="18" charset="0"/>
            </a:endParaRPr>
          </a:p>
          <a:p>
            <a:pPr algn="r" rtl="1" eaLnBrk="0" hangingPunct="0"/>
            <a:r>
              <a:rPr lang="ar-SA" b="1">
                <a:solidFill>
                  <a:srgbClr val="000000"/>
                </a:solidFill>
                <a:cs typeface="Times New Roman" pitchFamily="18" charset="0"/>
              </a:rPr>
              <a:t>الزامی است. با توجه به اهميت اين سه بخش هر كدام را هر چند به اختصار توضيح خواهيم داد.</a:t>
            </a:r>
            <a:endParaRPr lang="ar-SA"/>
          </a:p>
        </p:txBody>
      </p:sp>
      <p:sp>
        <p:nvSpPr>
          <p:cNvPr id="29704" name="Rectangle 8"/>
          <p:cNvSpPr>
            <a:spLocks noChangeArrowheads="1"/>
          </p:cNvSpPr>
          <p:nvPr/>
        </p:nvSpPr>
        <p:spPr bwMode="auto">
          <a:xfrm>
            <a:off x="4284663"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67-24</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9704"/>
                                        </p:tgtEl>
                                        <p:attrNameLst>
                                          <p:attrName>style.visibility</p:attrName>
                                        </p:attrNameLst>
                                      </p:cBhvr>
                                      <p:to>
                                        <p:strVal val="visible"/>
                                      </p:to>
                                    </p:set>
                                    <p:anim calcmode="lin" valueType="num">
                                      <p:cBhvr>
                                        <p:cTn id="7" dur="500" fill="hold"/>
                                        <p:tgtEl>
                                          <p:spTgt spid="29704"/>
                                        </p:tgtEl>
                                        <p:attrNameLst>
                                          <p:attrName>ppt_w</p:attrName>
                                        </p:attrNameLst>
                                      </p:cBhvr>
                                      <p:tavLst>
                                        <p:tav tm="0">
                                          <p:val>
                                            <p:fltVal val="0"/>
                                          </p:val>
                                        </p:tav>
                                        <p:tav tm="100000">
                                          <p:val>
                                            <p:strVal val="#ppt_w"/>
                                          </p:val>
                                        </p:tav>
                                      </p:tavLst>
                                    </p:anim>
                                    <p:anim calcmode="lin" valueType="num">
                                      <p:cBhvr>
                                        <p:cTn id="8" dur="500" fill="hold"/>
                                        <p:tgtEl>
                                          <p:spTgt spid="2970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29701"/>
                                        </p:tgtEl>
                                        <p:attrNameLst>
                                          <p:attrName>style.visibility</p:attrName>
                                        </p:attrNameLst>
                                      </p:cBhvr>
                                      <p:to>
                                        <p:strVal val="visible"/>
                                      </p:to>
                                    </p:set>
                                    <p:animEffect transition="in" filter="plus(in)">
                                      <p:cBhvr>
                                        <p:cTn id="12" dur="2000"/>
                                        <p:tgtEl>
                                          <p:spTgt spid="29701"/>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29703"/>
                                        </p:tgtEl>
                                        <p:attrNameLst>
                                          <p:attrName>style.visibility</p:attrName>
                                        </p:attrNameLst>
                                      </p:cBhvr>
                                      <p:to>
                                        <p:strVal val="visible"/>
                                      </p:to>
                                    </p:set>
                                    <p:animEffect transition="in" filter="diamond(in)">
                                      <p:cBhvr>
                                        <p:cTn id="16" dur="2000"/>
                                        <p:tgtEl>
                                          <p:spTgt spid="29703"/>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29701"/>
                                        </p:tgtEl>
                                      </p:cBhvr>
                                    </p:animEffect>
                                    <p:set>
                                      <p:cBhvr>
                                        <p:cTn id="21" dur="1" fill="hold">
                                          <p:stCondLst>
                                            <p:cond delay="1999"/>
                                          </p:stCondLst>
                                        </p:cTn>
                                        <p:tgtEl>
                                          <p:spTgt spid="29701"/>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29703"/>
                                        </p:tgtEl>
                                      </p:cBhvr>
                                    </p:animEffect>
                                    <p:set>
                                      <p:cBhvr>
                                        <p:cTn id="25" dur="1" fill="hold">
                                          <p:stCondLst>
                                            <p:cond delay="1999"/>
                                          </p:stCondLst>
                                        </p:cTn>
                                        <p:tgtEl>
                                          <p:spTgt spid="29703"/>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29704"/>
                                        </p:tgtEl>
                                        <p:attrNameLst>
                                          <p:attrName>ppt_w</p:attrName>
                                        </p:attrNameLst>
                                      </p:cBhvr>
                                      <p:tavLst>
                                        <p:tav tm="0">
                                          <p:val>
                                            <p:strVal val="ppt_w"/>
                                          </p:val>
                                        </p:tav>
                                        <p:tav tm="100000">
                                          <p:val>
                                            <p:fltVal val="0"/>
                                          </p:val>
                                        </p:tav>
                                      </p:tavLst>
                                    </p:anim>
                                    <p:anim calcmode="lin" valueType="num">
                                      <p:cBhvr>
                                        <p:cTn id="29" dur="500"/>
                                        <p:tgtEl>
                                          <p:spTgt spid="29704"/>
                                        </p:tgtEl>
                                        <p:attrNameLst>
                                          <p:attrName>ppt_h</p:attrName>
                                        </p:attrNameLst>
                                      </p:cBhvr>
                                      <p:tavLst>
                                        <p:tav tm="0">
                                          <p:val>
                                            <p:strVal val="ppt_h"/>
                                          </p:val>
                                        </p:tav>
                                        <p:tav tm="100000">
                                          <p:val>
                                            <p:strVal val="ppt_h"/>
                                          </p:val>
                                        </p:tav>
                                      </p:tavLst>
                                    </p:anim>
                                    <p:set>
                                      <p:cBhvr>
                                        <p:cTn id="30" dur="1" fill="hold">
                                          <p:stCondLst>
                                            <p:cond delay="499"/>
                                          </p:stCondLst>
                                        </p:cTn>
                                        <p:tgtEl>
                                          <p:spTgt spid="2970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animBg="1"/>
      <p:bldP spid="29701" grpId="1" animBg="1"/>
      <p:bldP spid="29703" grpId="0"/>
      <p:bldP spid="29703" grpId="1"/>
      <p:bldP spid="29704" grpId="0"/>
      <p:bldP spid="29704"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5"/>
          <p:cNvSpPr>
            <a:spLocks noChangeArrowheads="1"/>
          </p:cNvSpPr>
          <p:nvPr/>
        </p:nvSpPr>
        <p:spPr bwMode="auto">
          <a:xfrm>
            <a:off x="0" y="103188"/>
            <a:ext cx="9002713" cy="7199312"/>
          </a:xfrm>
          <a:prstGeom prst="rect">
            <a:avLst/>
          </a:prstGeom>
          <a:noFill/>
          <a:ln w="9525">
            <a:noFill/>
            <a:miter lim="800000"/>
            <a:headEnd/>
            <a:tailEnd/>
          </a:ln>
        </p:spPr>
        <p:txBody>
          <a:bodyPr anchor="ctr">
            <a:spAutoFit/>
          </a:bodyPr>
          <a:lstStyle/>
          <a:p>
            <a:pPr algn="r" rtl="1"/>
            <a:r>
              <a:rPr lang="ar-SA" sz="3200" b="1">
                <a:solidFill>
                  <a:srgbClr val="000000"/>
                </a:solidFill>
              </a:rPr>
              <a:t>دولت الکترونیک</a:t>
            </a:r>
            <a:r>
              <a:rPr lang="en-US" sz="3200" b="1">
                <a:solidFill>
                  <a:srgbClr val="000000"/>
                </a:solidFill>
              </a:rPr>
              <a:t>:</a:t>
            </a:r>
            <a:endParaRPr lang="ar-IQ" sz="3200" b="1">
              <a:solidFill>
                <a:srgbClr val="000000"/>
              </a:solidFill>
            </a:endParaRPr>
          </a:p>
          <a:p>
            <a:pPr algn="r" rtl="1"/>
            <a:endParaRPr lang="ar-SA" sz="800" b="1">
              <a:solidFill>
                <a:srgbClr val="000000"/>
              </a:solidFill>
            </a:endParaRPr>
          </a:p>
          <a:p>
            <a:pPr algn="r" rtl="1"/>
            <a:r>
              <a:rPr lang="ar-SA" b="1">
                <a:solidFill>
                  <a:srgbClr val="000000"/>
                </a:solidFill>
              </a:rPr>
              <a:t>دولت الکترونیک استفاده از فناوری اطلاعات و ارتباطات برای ‌ایجاد تحول در ساختار عملكردی دولت ها می باشد. دولت الکترونیک بر خلاف رویکردی که در بسیاری از کشورهای در حال توسعه و به ویژه خاورمیانه مشاهده </a:t>
            </a:r>
            <a:endParaRPr lang="ar-IQ" b="1">
              <a:solidFill>
                <a:srgbClr val="000000"/>
              </a:solidFill>
            </a:endParaRPr>
          </a:p>
          <a:p>
            <a:pPr algn="r" rtl="1"/>
            <a:r>
              <a:rPr lang="ar-SA" b="1">
                <a:solidFill>
                  <a:srgbClr val="000000"/>
                </a:solidFill>
              </a:rPr>
              <a:t>می شود. دادن رایانه به مقامات و کارمندان، اتوماتیک کردن رویه های عملی قدیمی یا صرفاً ارائه الکترونیک اطلاعات نهادها و وزارتخانه ها یا ایجاد وب سایت های وزارتخانه ای نیست. </a:t>
            </a:r>
            <a:r>
              <a:rPr lang="ar-SA" b="1"/>
              <a:t>بلكه دولت الکترونیک عبارت است از متحول کردن دولت و فر</a:t>
            </a:r>
            <a:r>
              <a:rPr lang="ar-SA" b="1">
                <a:latin typeface="Times New Roman" pitchFamily="18" charset="0"/>
              </a:rPr>
              <a:t>آ</a:t>
            </a:r>
            <a:r>
              <a:rPr lang="ar-SA" b="1"/>
              <a:t>یند كشورداری از طریق قابل دسترس تر، کارآمدتر و پاسخگوتر کردن آن و ارائه اطلاعات و خدمات به شهروندان و سایر نهادهای دولتی با استفاده از فناوری اطلاعات و ارتباطات</a:t>
            </a:r>
            <a:r>
              <a:rPr lang="en-US" b="1"/>
              <a:t> </a:t>
            </a:r>
            <a:r>
              <a:rPr lang="en-US" sz="2000" b="1">
                <a:latin typeface="Times New Roman" pitchFamily="18" charset="0"/>
                <a:cs typeface="Times New Roman" pitchFamily="18" charset="0"/>
              </a:rPr>
              <a:t>(ICT).</a:t>
            </a:r>
            <a:r>
              <a:rPr lang="en-US" b="1">
                <a:solidFill>
                  <a:srgbClr val="000000"/>
                </a:solidFill>
              </a:rPr>
              <a:t/>
            </a:r>
            <a:br>
              <a:rPr lang="en-US" b="1">
                <a:solidFill>
                  <a:srgbClr val="000000"/>
                </a:solidFill>
              </a:rPr>
            </a:br>
            <a:r>
              <a:rPr lang="ar-SA" b="1">
                <a:solidFill>
                  <a:srgbClr val="000000"/>
                </a:solidFill>
              </a:rPr>
              <a:t>دولت الکترونیک اشاره به استفاده نمایندگان دولت, از تکنولوژی اطلاعات که قادر است, روابط با شهروندان، تجار ودیگر بازوهای دولت را گسترش و ارتقا</a:t>
            </a:r>
            <a:r>
              <a:rPr lang="ar-SA" sz="1400" b="1">
                <a:solidFill>
                  <a:srgbClr val="000000"/>
                </a:solidFill>
              </a:rPr>
              <a:t>ء</a:t>
            </a:r>
            <a:r>
              <a:rPr lang="ar-SA" b="1">
                <a:solidFill>
                  <a:srgbClr val="000000"/>
                </a:solidFill>
              </a:rPr>
              <a:t> دهد می باشد</a:t>
            </a:r>
            <a:r>
              <a:rPr lang="en-US" b="1">
                <a:solidFill>
                  <a:srgbClr val="000000"/>
                </a:solidFill>
              </a:rPr>
              <a:t>.</a:t>
            </a:r>
            <a:r>
              <a:rPr lang="ar-IQ" b="1">
                <a:solidFill>
                  <a:srgbClr val="000000"/>
                </a:solidFill>
              </a:rPr>
              <a:t> </a:t>
            </a:r>
            <a:r>
              <a:rPr lang="ar-SA" b="1">
                <a:solidFill>
                  <a:srgbClr val="000000"/>
                </a:solidFill>
              </a:rPr>
              <a:t>دولت الکترونیک نسبت به تعامل فعال دولت با شهروندان یا دولت با شرکت های تجاری بیشتر بر انتشار اطلاعات از طریق اینترنت متمرکز شده است. </a:t>
            </a:r>
            <a:r>
              <a:rPr lang="en-US" b="1">
                <a:solidFill>
                  <a:srgbClr val="000000"/>
                </a:solidFill>
              </a:rPr>
              <a:t/>
            </a:r>
            <a:br>
              <a:rPr lang="en-US" b="1">
                <a:solidFill>
                  <a:srgbClr val="000000"/>
                </a:solidFill>
              </a:rPr>
            </a:br>
            <a:r>
              <a:rPr lang="ar-SA" b="1">
                <a:solidFill>
                  <a:srgbClr val="000000"/>
                </a:solidFill>
              </a:rPr>
              <a:t>مجمع جهانی اقتصاد یا</a:t>
            </a:r>
            <a:r>
              <a:rPr lang="en-US" b="1">
                <a:solidFill>
                  <a:srgbClr val="000000"/>
                </a:solidFill>
              </a:rPr>
              <a:t> </a:t>
            </a:r>
            <a:r>
              <a:rPr lang="en-US" sz="2000" b="1">
                <a:solidFill>
                  <a:srgbClr val="000000"/>
                </a:solidFill>
                <a:latin typeface="Times New Roman" pitchFamily="18" charset="0"/>
                <a:cs typeface="Times New Roman" pitchFamily="18" charset="0"/>
              </a:rPr>
              <a:t>World Economic Forum</a:t>
            </a:r>
            <a:r>
              <a:rPr lang="en-US" b="1">
                <a:solidFill>
                  <a:srgbClr val="000000"/>
                </a:solidFill>
              </a:rPr>
              <a:t> </a:t>
            </a:r>
            <a:r>
              <a:rPr lang="ar-SA" b="1">
                <a:solidFill>
                  <a:srgbClr val="000000"/>
                </a:solidFill>
              </a:rPr>
              <a:t>گزارشی را منتشر کرده است که در قالب آن نقاط ضعف و قوت برنامه‌های ملی</a:t>
            </a:r>
            <a:r>
              <a:rPr lang="en-US" b="1">
                <a:solidFill>
                  <a:srgbClr val="000000"/>
                </a:solidFill>
              </a:rPr>
              <a:t> </a:t>
            </a:r>
            <a:r>
              <a:rPr lang="en-US" sz="2000" b="1">
                <a:solidFill>
                  <a:srgbClr val="000000"/>
                </a:solidFill>
                <a:latin typeface="Times New Roman" pitchFamily="18" charset="0"/>
                <a:cs typeface="Times New Roman" pitchFamily="18" charset="0"/>
              </a:rPr>
              <a:t>ICT</a:t>
            </a:r>
            <a:r>
              <a:rPr lang="en-US" b="1">
                <a:solidFill>
                  <a:srgbClr val="000000"/>
                </a:solidFill>
              </a:rPr>
              <a:t> </a:t>
            </a:r>
            <a:r>
              <a:rPr lang="ar-SA" b="1">
                <a:solidFill>
                  <a:srgbClr val="000000"/>
                </a:solidFill>
              </a:rPr>
              <a:t>در کشورهای مختلف جهان مورد بررسی قرار گرفته است. بر اساس گزارش سازمان ملل متحد در مورد میزان کارآیی خدمات دولت الکترونیک در کشورهای مختلف جهان، ایران در این زمینه رتبه صد و پانزده را به خود اختصاص داده بود</a:t>
            </a:r>
            <a:r>
              <a:rPr lang="en-US" b="1">
                <a:solidFill>
                  <a:srgbClr val="000000"/>
                </a:solidFill>
              </a:rPr>
              <a:t>.</a:t>
            </a:r>
            <a:r>
              <a:rPr lang="ar-IQ" b="1">
                <a:solidFill>
                  <a:srgbClr val="000000"/>
                </a:solidFill>
              </a:rPr>
              <a:t> </a:t>
            </a:r>
            <a:r>
              <a:rPr lang="ar-SA" b="1">
                <a:solidFill>
                  <a:srgbClr val="000000"/>
                </a:solidFill>
              </a:rPr>
              <a:t>اما این بار مجمع جهانی اقتصاد که یکی از نهادهای اقتصادی معتبر در سطح </a:t>
            </a:r>
            <a:r>
              <a:rPr lang="ar-IQ" b="1">
                <a:solidFill>
                  <a:srgbClr val="000000"/>
                </a:solidFill>
              </a:rPr>
              <a:t>د</a:t>
            </a:r>
            <a:r>
              <a:rPr lang="ar-SA" b="1">
                <a:solidFill>
                  <a:srgbClr val="000000"/>
                </a:solidFill>
              </a:rPr>
              <a:t>نیا محسوب می‌شود گزارشی را با عنوان </a:t>
            </a:r>
            <a:r>
              <a:rPr lang="ar-SA" sz="2000" b="1">
                <a:solidFill>
                  <a:srgbClr val="000000"/>
                </a:solidFill>
                <a:latin typeface="Times New Roman" pitchFamily="18" charset="0"/>
                <a:cs typeface="Times New Roman" pitchFamily="18" charset="0"/>
              </a:rPr>
              <a:t>(</a:t>
            </a:r>
            <a:r>
              <a:rPr lang="en-US" sz="2000" b="1">
                <a:solidFill>
                  <a:srgbClr val="000000"/>
                </a:solidFill>
                <a:latin typeface="Times New Roman" pitchFamily="18" charset="0"/>
                <a:cs typeface="Times New Roman" pitchFamily="18" charset="0"/>
              </a:rPr>
              <a:t> Global Information Technology </a:t>
            </a:r>
            <a:r>
              <a:rPr lang="ar-SA" sz="2000" b="1">
                <a:solidFill>
                  <a:srgbClr val="000000"/>
                </a:solidFill>
                <a:latin typeface="Times New Roman" pitchFamily="18" charset="0"/>
                <a:cs typeface="Times New Roman" pitchFamily="18" charset="0"/>
              </a:rPr>
              <a:t>)</a:t>
            </a:r>
            <a:r>
              <a:rPr lang="ar-SA" b="1">
                <a:solidFill>
                  <a:srgbClr val="000000"/>
                </a:solidFill>
              </a:rPr>
              <a:t> منتشر کرده است. که در قالب آن نقاط ضعف و قوت برنامه‌های ملی</a:t>
            </a:r>
            <a:r>
              <a:rPr lang="en-US" b="1">
                <a:solidFill>
                  <a:srgbClr val="000000"/>
                </a:solidFill>
              </a:rPr>
              <a:t> </a:t>
            </a:r>
            <a:r>
              <a:rPr lang="en-US" sz="2000" b="1">
                <a:solidFill>
                  <a:srgbClr val="000000"/>
                </a:solidFill>
                <a:latin typeface="Times New Roman" pitchFamily="18" charset="0"/>
                <a:cs typeface="Times New Roman" pitchFamily="18" charset="0"/>
              </a:rPr>
              <a:t>ICT</a:t>
            </a:r>
            <a:r>
              <a:rPr lang="en-US" b="1">
                <a:solidFill>
                  <a:srgbClr val="000000"/>
                </a:solidFill>
              </a:rPr>
              <a:t> </a:t>
            </a:r>
            <a:r>
              <a:rPr lang="ar-SA" b="1">
                <a:solidFill>
                  <a:srgbClr val="000000"/>
                </a:solidFill>
              </a:rPr>
              <a:t>در کشورهای مختلف جهان مورد بررسی قرار گرفته است و </a:t>
            </a:r>
            <a:r>
              <a:rPr lang="fa-IR" b="1">
                <a:solidFill>
                  <a:srgbClr val="000000"/>
                </a:solidFill>
                <a:latin typeface="Times New Roman" pitchFamily="18" charset="0"/>
                <a:cs typeface="Times New Roman" pitchFamily="18" charset="0"/>
              </a:rPr>
              <a:t>۱</a:t>
            </a:r>
            <a:r>
              <a:rPr lang="ar-SA" b="1">
                <a:solidFill>
                  <a:srgbClr val="000000"/>
                </a:solidFill>
                <a:latin typeface="Times New Roman" pitchFamily="18" charset="0"/>
                <a:cs typeface="Times New Roman" pitchFamily="18" charset="0"/>
              </a:rPr>
              <a:t>٠٤</a:t>
            </a:r>
            <a:r>
              <a:rPr lang="ar-SA" b="1">
                <a:solidFill>
                  <a:srgbClr val="000000"/>
                </a:solidFill>
              </a:rPr>
              <a:t> کشور جهان در این زمینه به ترتیب رتبه‌بندی شده‌اند</a:t>
            </a:r>
            <a:r>
              <a:rPr lang="en-US" b="1">
                <a:solidFill>
                  <a:srgbClr val="000000"/>
                </a:solidFill>
              </a:rPr>
              <a:t>.</a:t>
            </a:r>
            <a:r>
              <a:rPr lang="ar-SA" b="1">
                <a:solidFill>
                  <a:srgbClr val="000000"/>
                </a:solidFill>
              </a:rPr>
              <a:t> کشور سنگاپور به بهترین ارائه دهنده فناوری ارتباطات و اطلاعات در جهان مبدل شده است, این گزارش نشان می‌دهد که آمریکا پس از کشورهای ایسلند، فنلاند و دانمارک در رتبه پنجم قرار دارد</a:t>
            </a:r>
            <a:r>
              <a:rPr lang="en-US" b="1">
                <a:solidFill>
                  <a:srgbClr val="000000"/>
                </a:solidFill>
              </a:rPr>
              <a:t>.</a:t>
            </a:r>
            <a:br>
              <a:rPr lang="en-US" b="1">
                <a:solidFill>
                  <a:srgbClr val="000000"/>
                </a:solidFill>
              </a:rPr>
            </a:br>
            <a:r>
              <a:rPr lang="ar-SA" b="1">
                <a:solidFill>
                  <a:srgbClr val="000000"/>
                </a:solidFill>
              </a:rPr>
              <a:t>آنچه که باعث شده سنگاپور رتبه اول را به خود اختصاص دهد، برتری آن در زمینه ریاضیات و ارائه آموزش‌های گوناگون، هزینه پایین برقراری مکالمات تلفنی، خرید و نصب تجهیزات لازم برای پیشبرد فناوری اطلاعات و ارتباطات و نیز اولویتی است که دولت سنگاپور برای</a:t>
            </a:r>
            <a:r>
              <a:rPr lang="en-US" b="1">
                <a:solidFill>
                  <a:srgbClr val="000000"/>
                </a:solidFill>
              </a:rPr>
              <a:t> </a:t>
            </a:r>
            <a:r>
              <a:rPr lang="en-US" sz="2000" b="1">
                <a:solidFill>
                  <a:srgbClr val="000000"/>
                </a:solidFill>
                <a:latin typeface="Times New Roman" pitchFamily="18" charset="0"/>
                <a:cs typeface="Times New Roman" pitchFamily="18" charset="0"/>
              </a:rPr>
              <a:t>ICT</a:t>
            </a:r>
            <a:r>
              <a:rPr lang="en-US" b="1">
                <a:solidFill>
                  <a:srgbClr val="000000"/>
                </a:solidFill>
              </a:rPr>
              <a:t> </a:t>
            </a:r>
            <a:r>
              <a:rPr lang="ar-SA" b="1">
                <a:solidFill>
                  <a:srgbClr val="000000"/>
                </a:solidFill>
              </a:rPr>
              <a:t>در سطح ملی قائل شده است.</a:t>
            </a:r>
            <a:r>
              <a:rPr lang="en-US" b="1">
                <a:solidFill>
                  <a:srgbClr val="000000"/>
                </a:solidFill>
              </a:rPr>
              <a:t/>
            </a:r>
            <a:br>
              <a:rPr lang="en-US" b="1">
                <a:solidFill>
                  <a:srgbClr val="000000"/>
                </a:solidFill>
              </a:rPr>
            </a:br>
            <a:r>
              <a:rPr lang="en-US" b="1">
                <a:solidFill>
                  <a:srgbClr val="000000"/>
                </a:solidFill>
              </a:rPr>
              <a:t/>
            </a:r>
            <a:br>
              <a:rPr lang="en-US" b="1">
                <a:solidFill>
                  <a:srgbClr val="000000"/>
                </a:solidFill>
              </a:rPr>
            </a:br>
            <a:endParaRPr lang="en-US" b="1">
              <a:solidFill>
                <a:srgbClr val="000000"/>
              </a:solidFill>
            </a:endParaRPr>
          </a:p>
        </p:txBody>
      </p:sp>
      <p:sp>
        <p:nvSpPr>
          <p:cNvPr id="30726" name="Rectangle 6"/>
          <p:cNvSpPr>
            <a:spLocks noChangeArrowheads="1"/>
          </p:cNvSpPr>
          <p:nvPr/>
        </p:nvSpPr>
        <p:spPr bwMode="auto">
          <a:xfrm>
            <a:off x="-58738"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67-25</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p:cTn id="7" dur="500" fill="hold"/>
                                        <p:tgtEl>
                                          <p:spTgt spid="30726"/>
                                        </p:tgtEl>
                                        <p:attrNameLst>
                                          <p:attrName>ppt_w</p:attrName>
                                        </p:attrNameLst>
                                      </p:cBhvr>
                                      <p:tavLst>
                                        <p:tav tm="0">
                                          <p:val>
                                            <p:fltVal val="0"/>
                                          </p:val>
                                        </p:tav>
                                        <p:tav tm="100000">
                                          <p:val>
                                            <p:strVal val="#ppt_w"/>
                                          </p:val>
                                        </p:tav>
                                      </p:tavLst>
                                    </p:anim>
                                    <p:anim calcmode="lin" valueType="num">
                                      <p:cBhvr>
                                        <p:cTn id="8" dur="500" fill="hold"/>
                                        <p:tgtEl>
                                          <p:spTgt spid="30726"/>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30725"/>
                                        </p:tgtEl>
                                        <p:attrNameLst>
                                          <p:attrName>style.visibility</p:attrName>
                                        </p:attrNameLst>
                                      </p:cBhvr>
                                      <p:to>
                                        <p:strVal val="visible"/>
                                      </p:to>
                                    </p:set>
                                    <p:animEffect transition="in" filter="diamond(in)">
                                      <p:cBhvr>
                                        <p:cTn id="12" dur="2000"/>
                                        <p:tgtEl>
                                          <p:spTgt spid="3072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30725"/>
                                        </p:tgtEl>
                                      </p:cBhvr>
                                    </p:animEffect>
                                    <p:set>
                                      <p:cBhvr>
                                        <p:cTn id="17" dur="1" fill="hold">
                                          <p:stCondLst>
                                            <p:cond delay="1999"/>
                                          </p:stCondLst>
                                        </p:cTn>
                                        <p:tgtEl>
                                          <p:spTgt spid="30725"/>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30726"/>
                                        </p:tgtEl>
                                        <p:attrNameLst>
                                          <p:attrName>ppt_w</p:attrName>
                                        </p:attrNameLst>
                                      </p:cBhvr>
                                      <p:tavLst>
                                        <p:tav tm="0">
                                          <p:val>
                                            <p:strVal val="ppt_w"/>
                                          </p:val>
                                        </p:tav>
                                        <p:tav tm="100000">
                                          <p:val>
                                            <p:fltVal val="0"/>
                                          </p:val>
                                        </p:tav>
                                      </p:tavLst>
                                    </p:anim>
                                    <p:anim calcmode="lin" valueType="num">
                                      <p:cBhvr>
                                        <p:cTn id="21" dur="500"/>
                                        <p:tgtEl>
                                          <p:spTgt spid="30726"/>
                                        </p:tgtEl>
                                        <p:attrNameLst>
                                          <p:attrName>ppt_h</p:attrName>
                                        </p:attrNameLst>
                                      </p:cBhvr>
                                      <p:tavLst>
                                        <p:tav tm="0">
                                          <p:val>
                                            <p:strVal val="ppt_h"/>
                                          </p:val>
                                        </p:tav>
                                        <p:tav tm="100000">
                                          <p:val>
                                            <p:strVal val="ppt_h"/>
                                          </p:val>
                                        </p:tav>
                                      </p:tavLst>
                                    </p:anim>
                                    <p:set>
                                      <p:cBhvr>
                                        <p:cTn id="22" dur="1" fill="hold">
                                          <p:stCondLst>
                                            <p:cond delay="499"/>
                                          </p:stCondLst>
                                        </p:cTn>
                                        <p:tgtEl>
                                          <p:spTgt spid="307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p:bldP spid="30725" grpId="1"/>
      <p:bldP spid="30726" grpId="0"/>
      <p:bldP spid="30726"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5"/>
          <p:cNvSpPr>
            <a:spLocks noChangeArrowheads="1"/>
          </p:cNvSpPr>
          <p:nvPr/>
        </p:nvSpPr>
        <p:spPr bwMode="auto">
          <a:xfrm>
            <a:off x="250825" y="-60325"/>
            <a:ext cx="8496300" cy="7043738"/>
          </a:xfrm>
          <a:prstGeom prst="rect">
            <a:avLst/>
          </a:prstGeom>
          <a:noFill/>
          <a:ln w="9525">
            <a:noFill/>
            <a:miter lim="800000"/>
            <a:headEnd/>
            <a:tailEnd/>
          </a:ln>
        </p:spPr>
        <p:txBody>
          <a:bodyPr anchor="ctr">
            <a:spAutoFit/>
          </a:bodyPr>
          <a:lstStyle/>
          <a:p>
            <a:pPr algn="r" rtl="1"/>
            <a:r>
              <a:rPr lang="ar-SA" sz="3200" b="1">
                <a:solidFill>
                  <a:srgbClr val="000000"/>
                </a:solidFill>
              </a:rPr>
              <a:t>مزاياى دولت الكترونيكى:</a:t>
            </a:r>
            <a:r>
              <a:rPr lang="ar-SA" sz="2800" b="1">
                <a:solidFill>
                  <a:srgbClr val="000000"/>
                </a:solidFill>
              </a:rPr>
              <a:t> </a:t>
            </a:r>
            <a:endParaRPr lang="ar-IQ" sz="2800" b="1">
              <a:solidFill>
                <a:srgbClr val="000000"/>
              </a:solidFill>
            </a:endParaRPr>
          </a:p>
          <a:p>
            <a:pPr algn="r" rtl="1"/>
            <a:endParaRPr lang="en-US" sz="800" b="1">
              <a:solidFill>
                <a:srgbClr val="000000"/>
              </a:solidFill>
            </a:endParaRPr>
          </a:p>
          <a:p>
            <a:pPr algn="r" rtl="1"/>
            <a:r>
              <a:rPr lang="ar-SA" b="1">
                <a:solidFill>
                  <a:srgbClr val="000000"/>
                </a:solidFill>
              </a:rPr>
              <a:t>از جمله مزايايى كه براى دولت الكترونيكى برشمرده شده عبارت است از:</a:t>
            </a:r>
            <a:endParaRPr lang="en-US">
              <a:solidFill>
                <a:srgbClr val="000000"/>
              </a:solidFill>
            </a:endParaRPr>
          </a:p>
          <a:p>
            <a:pPr algn="r" rtl="1"/>
            <a:endParaRPr lang="en-US" sz="800" b="1">
              <a:solidFill>
                <a:srgbClr val="000000"/>
              </a:solidFill>
            </a:endParaRPr>
          </a:p>
          <a:p>
            <a:pPr algn="r" rtl="1"/>
            <a:r>
              <a:rPr lang="ar-SA" b="1">
                <a:solidFill>
                  <a:srgbClr val="000000"/>
                </a:solidFill>
              </a:rPr>
              <a:t>1- افزايش اختيارات شهروندان از طريق دسترسى به اطلاعات و اداره م</a:t>
            </a:r>
            <a:r>
              <a:rPr lang="fa-IR" b="1">
                <a:solidFill>
                  <a:srgbClr val="000000"/>
                </a:solidFill>
              </a:rPr>
              <a:t>و</a:t>
            </a:r>
            <a:r>
              <a:rPr lang="ar-SA" b="1">
                <a:solidFill>
                  <a:srgbClr val="000000"/>
                </a:solidFill>
              </a:rPr>
              <a:t>ثرتر امور دولتى . </a:t>
            </a:r>
            <a:endParaRPr lang="en-US">
              <a:solidFill>
                <a:srgbClr val="000000"/>
              </a:solidFill>
            </a:endParaRPr>
          </a:p>
          <a:p>
            <a:pPr algn="r" rtl="1"/>
            <a:r>
              <a:rPr lang="ar-SA" b="1">
                <a:solidFill>
                  <a:srgbClr val="000000"/>
                </a:solidFill>
              </a:rPr>
              <a:t>2- بهبود ارتباطات ميان سازمان</a:t>
            </a:r>
            <a:r>
              <a:rPr lang="ar-IQ" b="1">
                <a:solidFill>
                  <a:srgbClr val="000000"/>
                </a:solidFill>
              </a:rPr>
              <a:t> </a:t>
            </a:r>
            <a:r>
              <a:rPr lang="ar-SA" b="1">
                <a:solidFill>
                  <a:srgbClr val="000000"/>
                </a:solidFill>
              </a:rPr>
              <a:t>هاى دولتى با تجارت و صنعت و ساير سازمان</a:t>
            </a:r>
            <a:r>
              <a:rPr lang="ar-IQ" b="1">
                <a:solidFill>
                  <a:srgbClr val="000000"/>
                </a:solidFill>
              </a:rPr>
              <a:t> </a:t>
            </a:r>
            <a:r>
              <a:rPr lang="ar-SA" b="1">
                <a:solidFill>
                  <a:srgbClr val="000000"/>
                </a:solidFill>
              </a:rPr>
              <a:t>هاى دولتى. </a:t>
            </a:r>
            <a:endParaRPr lang="en-US">
              <a:solidFill>
                <a:srgbClr val="000000"/>
              </a:solidFill>
            </a:endParaRPr>
          </a:p>
          <a:p>
            <a:pPr algn="r" rtl="1"/>
            <a:r>
              <a:rPr lang="ar-SA" b="1">
                <a:solidFill>
                  <a:srgbClr val="000000"/>
                </a:solidFill>
              </a:rPr>
              <a:t>3- افزايش دقت و شفافيت در كارهاى دولتى. </a:t>
            </a:r>
            <a:endParaRPr lang="en-US">
              <a:solidFill>
                <a:srgbClr val="000000"/>
              </a:solidFill>
            </a:endParaRPr>
          </a:p>
          <a:p>
            <a:pPr algn="r" rtl="1"/>
            <a:r>
              <a:rPr lang="ar-SA" b="1">
                <a:solidFill>
                  <a:srgbClr val="000000"/>
                </a:solidFill>
              </a:rPr>
              <a:t>4- رشد درآمدهاى دولت و كاهش هزينه‌هاى آن. </a:t>
            </a:r>
            <a:endParaRPr lang="en-US">
              <a:solidFill>
                <a:srgbClr val="000000"/>
              </a:solidFill>
            </a:endParaRPr>
          </a:p>
          <a:p>
            <a:pPr algn="r" rtl="1"/>
            <a:r>
              <a:rPr lang="ar-SA" b="1">
                <a:solidFill>
                  <a:srgbClr val="000000"/>
                </a:solidFill>
              </a:rPr>
              <a:t>5- ارتقا</a:t>
            </a:r>
            <a:r>
              <a:rPr lang="ar-SA" sz="1400" b="1">
                <a:solidFill>
                  <a:srgbClr val="000000"/>
                </a:solidFill>
              </a:rPr>
              <a:t>ء</a:t>
            </a:r>
            <a:r>
              <a:rPr lang="ar-SA" b="1">
                <a:solidFill>
                  <a:srgbClr val="000000"/>
                </a:solidFill>
              </a:rPr>
              <a:t> كارآيى سيستم‌هاى اقتصادى و ايجاد شفافيت براى جذب سرمايه ‌گذارى هاى خارجى و پشتيبانى در كشورهاى در حال توسعه. </a:t>
            </a:r>
            <a:endParaRPr lang="en-US">
              <a:solidFill>
                <a:srgbClr val="000000"/>
              </a:solidFill>
            </a:endParaRPr>
          </a:p>
          <a:p>
            <a:pPr algn="r" rtl="1"/>
            <a:r>
              <a:rPr lang="ar-SA" b="1">
                <a:solidFill>
                  <a:srgbClr val="000000"/>
                </a:solidFill>
              </a:rPr>
              <a:t>6- ايجاد احساس بهتر در مشاركت اجتماعى و اصلاح تصميم گيرى ها و پياده ‌سازى برنامه‌هاى توسعه.</a:t>
            </a:r>
            <a:r>
              <a:rPr lang="ar-SA">
                <a:solidFill>
                  <a:srgbClr val="000000"/>
                </a:solidFill>
              </a:rPr>
              <a:t> </a:t>
            </a:r>
            <a:endParaRPr lang="ar-IQ">
              <a:solidFill>
                <a:srgbClr val="000000"/>
              </a:solidFill>
            </a:endParaRPr>
          </a:p>
          <a:p>
            <a:pPr algn="r" rtl="1"/>
            <a:endParaRPr lang="ar-IQ" sz="800">
              <a:solidFill>
                <a:srgbClr val="000000"/>
              </a:solidFill>
            </a:endParaRPr>
          </a:p>
          <a:p>
            <a:pPr algn="r" rtl="1"/>
            <a:r>
              <a:rPr lang="ar-SA" sz="3200" b="1">
                <a:solidFill>
                  <a:srgbClr val="000000"/>
                </a:solidFill>
                <a:latin typeface="Times New Roman" pitchFamily="18" charset="0"/>
              </a:rPr>
              <a:t>زمينه‌هاى كاربرد دولت الكترونيكى: </a:t>
            </a:r>
            <a:endParaRPr lang="en-US" sz="3200">
              <a:solidFill>
                <a:srgbClr val="000000"/>
              </a:solidFill>
              <a:latin typeface="Times New Roman" pitchFamily="18" charset="0"/>
            </a:endParaRPr>
          </a:p>
          <a:p>
            <a:pPr algn="r" rtl="1"/>
            <a:endParaRPr lang="en-US" sz="1200" b="1">
              <a:solidFill>
                <a:srgbClr val="000000"/>
              </a:solidFill>
              <a:latin typeface="Times New Roman" pitchFamily="18" charset="0"/>
            </a:endParaRPr>
          </a:p>
          <a:p>
            <a:pPr algn="r" rtl="1"/>
            <a:r>
              <a:rPr lang="ar-SA" b="1">
                <a:solidFill>
                  <a:srgbClr val="000000"/>
                </a:solidFill>
                <a:latin typeface="Times New Roman" pitchFamily="18" charset="0"/>
              </a:rPr>
              <a:t>دولت الكترونيكى داراى كاربردهاى متفاوتى است كه مى ‌توان آنها را در</a:t>
            </a:r>
            <a:r>
              <a:rPr lang="fa-IR" b="1">
                <a:solidFill>
                  <a:srgbClr val="000000"/>
                </a:solidFill>
                <a:latin typeface="Times New Roman" pitchFamily="18" charset="0"/>
              </a:rPr>
              <a:t>4 </a:t>
            </a:r>
            <a:r>
              <a:rPr lang="ar-SA" b="1">
                <a:solidFill>
                  <a:srgbClr val="000000"/>
                </a:solidFill>
                <a:latin typeface="Times New Roman" pitchFamily="18" charset="0"/>
              </a:rPr>
              <a:t>گروه زير دسته ‌بندى كرد:</a:t>
            </a:r>
            <a:endParaRPr lang="ar-IQ" b="1">
              <a:solidFill>
                <a:srgbClr val="000000"/>
              </a:solidFill>
              <a:latin typeface="Times New Roman" pitchFamily="18" charset="0"/>
            </a:endParaRPr>
          </a:p>
          <a:p>
            <a:pPr algn="r" rtl="1"/>
            <a:endParaRPr lang="en-US" sz="800" b="1">
              <a:solidFill>
                <a:srgbClr val="000000"/>
              </a:solidFill>
              <a:latin typeface="Times New Roman" pitchFamily="18" charset="0"/>
            </a:endParaRPr>
          </a:p>
          <a:p>
            <a:pPr algn="r" rtl="1"/>
            <a:r>
              <a:rPr lang="ar-SA" sz="2400" b="1">
                <a:solidFill>
                  <a:srgbClr val="000000"/>
                </a:solidFill>
                <a:latin typeface="Times New Roman" pitchFamily="18" charset="0"/>
              </a:rPr>
              <a:t>1- ارتباط دولت با شهروندان</a:t>
            </a:r>
            <a:r>
              <a:rPr lang="ar-IQ" sz="2400" b="1">
                <a:solidFill>
                  <a:srgbClr val="000000"/>
                </a:solidFill>
                <a:latin typeface="Times New Roman" pitchFamily="18" charset="0"/>
              </a:rPr>
              <a:t>:</a:t>
            </a:r>
            <a:r>
              <a:rPr lang="ar-IQ" b="1">
                <a:solidFill>
                  <a:srgbClr val="000000"/>
                </a:solidFill>
                <a:latin typeface="Times New Roman" pitchFamily="18" charset="0"/>
              </a:rPr>
              <a:t> </a:t>
            </a:r>
            <a:r>
              <a:rPr lang="ar-SA" b="1">
                <a:solidFill>
                  <a:srgbClr val="000000"/>
                </a:solidFill>
                <a:latin typeface="Times New Roman" pitchFamily="18" charset="0"/>
              </a:rPr>
              <a:t>از اطلاع رسانى به مردم تا پرداخت صورت حساب هايى مانند قبوض آب، برق، تلفن، و جريمه هاى ترافيكى از طريق شبكه اينترنتى را شامل مى شود. </a:t>
            </a:r>
            <a:endParaRPr lang="en-US">
              <a:solidFill>
                <a:srgbClr val="000000"/>
              </a:solidFill>
              <a:latin typeface="Times New Roman" pitchFamily="18" charset="0"/>
            </a:endParaRPr>
          </a:p>
          <a:p>
            <a:pPr algn="r" rtl="1"/>
            <a:r>
              <a:rPr lang="ar-SA" sz="2400" b="1">
                <a:solidFill>
                  <a:srgbClr val="000000"/>
                </a:solidFill>
                <a:latin typeface="Times New Roman" pitchFamily="18" charset="0"/>
              </a:rPr>
              <a:t>2- ارتباط دولت با تجارت و صنعت</a:t>
            </a:r>
            <a:r>
              <a:rPr lang="ar-IQ" sz="2400" b="1">
                <a:solidFill>
                  <a:srgbClr val="000000"/>
                </a:solidFill>
                <a:latin typeface="Times New Roman" pitchFamily="18" charset="0"/>
              </a:rPr>
              <a:t>:</a:t>
            </a:r>
            <a:r>
              <a:rPr lang="ar-IQ" b="1">
                <a:solidFill>
                  <a:srgbClr val="000000"/>
                </a:solidFill>
                <a:latin typeface="Times New Roman" pitchFamily="18" charset="0"/>
              </a:rPr>
              <a:t> </a:t>
            </a:r>
            <a:r>
              <a:rPr lang="ar-SA" b="1">
                <a:solidFill>
                  <a:srgbClr val="000000"/>
                </a:solidFill>
                <a:latin typeface="Times New Roman" pitchFamily="18" charset="0"/>
              </a:rPr>
              <a:t>مانند صدور مجوز و گواهى نامه ها، انجام خريد و فروش كالا و خدمت از طريق اينترنت</a:t>
            </a:r>
            <a:r>
              <a:rPr lang="ar-IQ" b="1">
                <a:solidFill>
                  <a:srgbClr val="000000"/>
                </a:solidFill>
                <a:latin typeface="Times New Roman" pitchFamily="18" charset="0"/>
              </a:rPr>
              <a:t>.</a:t>
            </a:r>
            <a:endParaRPr lang="en-US">
              <a:solidFill>
                <a:srgbClr val="000000"/>
              </a:solidFill>
              <a:latin typeface="Times New Roman" pitchFamily="18" charset="0"/>
            </a:endParaRPr>
          </a:p>
          <a:p>
            <a:pPr algn="r" rtl="1"/>
            <a:r>
              <a:rPr lang="ar-SA" sz="2400" b="1">
                <a:solidFill>
                  <a:srgbClr val="000000"/>
                </a:solidFill>
                <a:latin typeface="Times New Roman" pitchFamily="18" charset="0"/>
              </a:rPr>
              <a:t>3- ارتباط دولت با كاركنان</a:t>
            </a:r>
            <a:r>
              <a:rPr lang="ar-IQ" sz="2400" b="1">
                <a:solidFill>
                  <a:srgbClr val="000000"/>
                </a:solidFill>
                <a:latin typeface="Times New Roman" pitchFamily="18" charset="0"/>
              </a:rPr>
              <a:t>:</a:t>
            </a:r>
            <a:r>
              <a:rPr lang="ar-IQ" b="1">
                <a:solidFill>
                  <a:srgbClr val="000000"/>
                </a:solidFill>
                <a:latin typeface="Times New Roman" pitchFamily="18" charset="0"/>
              </a:rPr>
              <a:t> </a:t>
            </a:r>
            <a:r>
              <a:rPr lang="ar-SA" b="1">
                <a:solidFill>
                  <a:srgbClr val="000000"/>
                </a:solidFill>
                <a:latin typeface="Times New Roman" pitchFamily="18" charset="0"/>
              </a:rPr>
              <a:t>هدف ارائه اطلاعات به كاركنان دولتى با استفاده از شبكه هاى داخلى دولتى, مانند اطلاعات پرسنلى، مزايا بازن</a:t>
            </a:r>
            <a:r>
              <a:rPr lang="ar-IQ" b="1">
                <a:solidFill>
                  <a:srgbClr val="000000"/>
                </a:solidFill>
                <a:latin typeface="Times New Roman" pitchFamily="18" charset="0"/>
              </a:rPr>
              <a:t>شس</a:t>
            </a:r>
            <a:r>
              <a:rPr lang="ar-SA" b="1">
                <a:solidFill>
                  <a:srgbClr val="000000"/>
                </a:solidFill>
                <a:latin typeface="Times New Roman" pitchFamily="18" charset="0"/>
              </a:rPr>
              <a:t>تگى پرسنل و آخرين اخبار مربوط به فعاليت ها و درخواست هاى ساير كاركنان انجام مى گيرد. </a:t>
            </a:r>
            <a:endParaRPr lang="en-US">
              <a:solidFill>
                <a:srgbClr val="000000"/>
              </a:solidFill>
              <a:latin typeface="Times New Roman" pitchFamily="18" charset="0"/>
            </a:endParaRPr>
          </a:p>
          <a:p>
            <a:pPr algn="r" rtl="1"/>
            <a:r>
              <a:rPr lang="ar-SA" sz="2400" b="1">
                <a:solidFill>
                  <a:srgbClr val="000000"/>
                </a:solidFill>
                <a:latin typeface="Times New Roman" pitchFamily="18" charset="0"/>
              </a:rPr>
              <a:t>4- ارتباط دولت با دولت</a:t>
            </a:r>
            <a:r>
              <a:rPr lang="ar-IQ" sz="2400" b="1">
                <a:solidFill>
                  <a:srgbClr val="000000"/>
                </a:solidFill>
                <a:latin typeface="Times New Roman" pitchFamily="18" charset="0"/>
              </a:rPr>
              <a:t>:</a:t>
            </a:r>
            <a:r>
              <a:rPr lang="ar-IQ" b="1">
                <a:solidFill>
                  <a:srgbClr val="000000"/>
                </a:solidFill>
                <a:latin typeface="Times New Roman" pitchFamily="18" charset="0"/>
              </a:rPr>
              <a:t> </a:t>
            </a:r>
            <a:r>
              <a:rPr lang="ar-SA" b="1">
                <a:solidFill>
                  <a:srgbClr val="000000"/>
                </a:solidFill>
                <a:latin typeface="Times New Roman" pitchFamily="18" charset="0"/>
              </a:rPr>
              <a:t>ارتباط سازمان</a:t>
            </a:r>
            <a:r>
              <a:rPr lang="ar-IQ" b="1">
                <a:solidFill>
                  <a:srgbClr val="000000"/>
                </a:solidFill>
                <a:latin typeface="Times New Roman" pitchFamily="18" charset="0"/>
              </a:rPr>
              <a:t> </a:t>
            </a:r>
            <a:r>
              <a:rPr lang="ar-SA" b="1">
                <a:solidFill>
                  <a:srgbClr val="000000"/>
                </a:solidFill>
                <a:latin typeface="Times New Roman" pitchFamily="18" charset="0"/>
              </a:rPr>
              <a:t>هاى دولتى با يكديگر از طريق شبكه هاى داخلى است</a:t>
            </a:r>
            <a:r>
              <a:rPr lang="ar-IQ" b="1">
                <a:solidFill>
                  <a:srgbClr val="000000"/>
                </a:solidFill>
                <a:latin typeface="Times New Roman" pitchFamily="18" charset="0"/>
              </a:rPr>
              <a:t>.</a:t>
            </a:r>
            <a:endParaRPr lang="ar-SA">
              <a:solidFill>
                <a:srgbClr val="000000"/>
              </a:solidFill>
              <a:latin typeface="Times New Roman" pitchFamily="18" charset="0"/>
            </a:endParaRPr>
          </a:p>
          <a:p>
            <a:pPr algn="r" rtl="1"/>
            <a:endParaRPr lang="ar-SA">
              <a:solidFill>
                <a:srgbClr val="000000"/>
              </a:solidFill>
            </a:endParaRPr>
          </a:p>
        </p:txBody>
      </p:sp>
      <p:sp>
        <p:nvSpPr>
          <p:cNvPr id="31750" name="Rectangle 6"/>
          <p:cNvSpPr>
            <a:spLocks noChangeArrowheads="1"/>
          </p:cNvSpPr>
          <p:nvPr/>
        </p:nvSpPr>
        <p:spPr bwMode="auto">
          <a:xfrm>
            <a:off x="0" y="6461125"/>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67-26</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1750"/>
                                        </p:tgtEl>
                                        <p:attrNameLst>
                                          <p:attrName>style.visibility</p:attrName>
                                        </p:attrNameLst>
                                      </p:cBhvr>
                                      <p:to>
                                        <p:strVal val="visible"/>
                                      </p:to>
                                    </p:set>
                                    <p:anim calcmode="lin" valueType="num">
                                      <p:cBhvr>
                                        <p:cTn id="7" dur="500" fill="hold"/>
                                        <p:tgtEl>
                                          <p:spTgt spid="31750"/>
                                        </p:tgtEl>
                                        <p:attrNameLst>
                                          <p:attrName>ppt_w</p:attrName>
                                        </p:attrNameLst>
                                      </p:cBhvr>
                                      <p:tavLst>
                                        <p:tav tm="0">
                                          <p:val>
                                            <p:fltVal val="0"/>
                                          </p:val>
                                        </p:tav>
                                        <p:tav tm="100000">
                                          <p:val>
                                            <p:strVal val="#ppt_w"/>
                                          </p:val>
                                        </p:tav>
                                      </p:tavLst>
                                    </p:anim>
                                    <p:anim calcmode="lin" valueType="num">
                                      <p:cBhvr>
                                        <p:cTn id="8" dur="500" fill="hold"/>
                                        <p:tgtEl>
                                          <p:spTgt spid="3175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31749"/>
                                        </p:tgtEl>
                                        <p:attrNameLst>
                                          <p:attrName>style.visibility</p:attrName>
                                        </p:attrNameLst>
                                      </p:cBhvr>
                                      <p:to>
                                        <p:strVal val="visible"/>
                                      </p:to>
                                    </p:set>
                                    <p:animEffect transition="in" filter="diamond(in)">
                                      <p:cBhvr>
                                        <p:cTn id="12" dur="2000"/>
                                        <p:tgtEl>
                                          <p:spTgt spid="3174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31749"/>
                                        </p:tgtEl>
                                      </p:cBhvr>
                                    </p:animEffect>
                                    <p:set>
                                      <p:cBhvr>
                                        <p:cTn id="17" dur="1" fill="hold">
                                          <p:stCondLst>
                                            <p:cond delay="1999"/>
                                          </p:stCondLst>
                                        </p:cTn>
                                        <p:tgtEl>
                                          <p:spTgt spid="31749"/>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31750"/>
                                        </p:tgtEl>
                                        <p:attrNameLst>
                                          <p:attrName>ppt_w</p:attrName>
                                        </p:attrNameLst>
                                      </p:cBhvr>
                                      <p:tavLst>
                                        <p:tav tm="0">
                                          <p:val>
                                            <p:strVal val="ppt_w"/>
                                          </p:val>
                                        </p:tav>
                                        <p:tav tm="100000">
                                          <p:val>
                                            <p:fltVal val="0"/>
                                          </p:val>
                                        </p:tav>
                                      </p:tavLst>
                                    </p:anim>
                                    <p:anim calcmode="lin" valueType="num">
                                      <p:cBhvr>
                                        <p:cTn id="21" dur="500"/>
                                        <p:tgtEl>
                                          <p:spTgt spid="31750"/>
                                        </p:tgtEl>
                                        <p:attrNameLst>
                                          <p:attrName>ppt_h</p:attrName>
                                        </p:attrNameLst>
                                      </p:cBhvr>
                                      <p:tavLst>
                                        <p:tav tm="0">
                                          <p:val>
                                            <p:strVal val="ppt_h"/>
                                          </p:val>
                                        </p:tav>
                                        <p:tav tm="100000">
                                          <p:val>
                                            <p:strVal val="ppt_h"/>
                                          </p:val>
                                        </p:tav>
                                      </p:tavLst>
                                    </p:anim>
                                    <p:set>
                                      <p:cBhvr>
                                        <p:cTn id="22" dur="1" fill="hold">
                                          <p:stCondLst>
                                            <p:cond delay="499"/>
                                          </p:stCondLst>
                                        </p:cTn>
                                        <p:tgtEl>
                                          <p:spTgt spid="317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p:bldP spid="31749" grpId="1"/>
      <p:bldP spid="31750" grpId="0"/>
      <p:bldP spid="31750"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5"/>
          <p:cNvSpPr>
            <a:spLocks noChangeArrowheads="1"/>
          </p:cNvSpPr>
          <p:nvPr/>
        </p:nvSpPr>
        <p:spPr bwMode="auto">
          <a:xfrm>
            <a:off x="250825" y="260350"/>
            <a:ext cx="8532813" cy="5949950"/>
          </a:xfrm>
          <a:prstGeom prst="rect">
            <a:avLst/>
          </a:prstGeom>
          <a:noFill/>
          <a:ln w="9525">
            <a:noFill/>
            <a:miter lim="800000"/>
            <a:headEnd/>
            <a:tailEnd/>
          </a:ln>
        </p:spPr>
        <p:txBody>
          <a:bodyPr anchor="ctr">
            <a:spAutoFit/>
          </a:bodyPr>
          <a:lstStyle/>
          <a:p>
            <a:pPr algn="r" rtl="1"/>
            <a:r>
              <a:rPr lang="ar-SA" sz="3200" b="1">
                <a:solidFill>
                  <a:srgbClr val="000000"/>
                </a:solidFill>
              </a:rPr>
              <a:t>تجارت الکترونیک</a:t>
            </a:r>
            <a:r>
              <a:rPr lang="en-US" sz="3200" b="1">
                <a:solidFill>
                  <a:srgbClr val="000000"/>
                </a:solidFill>
              </a:rPr>
              <a:t>:</a:t>
            </a:r>
          </a:p>
          <a:p>
            <a:pPr algn="r" rtl="1"/>
            <a:endParaRPr lang="en-US" sz="1000">
              <a:solidFill>
                <a:srgbClr val="000000"/>
              </a:solidFill>
            </a:endParaRPr>
          </a:p>
          <a:p>
            <a:pPr algn="r" rtl="1"/>
            <a:r>
              <a:rPr lang="ar-SA" b="1">
                <a:solidFill>
                  <a:srgbClr val="000000"/>
                </a:solidFill>
              </a:rPr>
              <a:t>در دنیای امروز و در حالی که با حجم عظیم تبادلات الکترونیکی رو به رو هستیم تجارت الکترونیک جز</a:t>
            </a:r>
            <a:r>
              <a:rPr lang="ar-SA" sz="1400" b="1">
                <a:solidFill>
                  <a:srgbClr val="000000"/>
                </a:solidFill>
              </a:rPr>
              <a:t>ء</a:t>
            </a:r>
            <a:r>
              <a:rPr lang="ar-SA" b="1">
                <a:solidFill>
                  <a:srgbClr val="000000"/>
                </a:solidFill>
              </a:rPr>
              <a:t> جدانشدنى دنیای الکترونیکی قرار گرفته است. امروزه فروشگاهای بزرگ به آسانی محصولات خود را از طریق اینترنت به فروش می گذارند و شرکت ها تبادلات عظیم خود را بر روی اینترنت سامان بخشیده اند دنیای تجارت الکترونیک دنیای وسیعی است که درایران امروز به آن توجهی نمی شود. شاخه های تجارت الکترونیک امروزه بقدری گسترده شده که شرکت</a:t>
            </a:r>
            <a:r>
              <a:rPr lang="ar-IQ" b="1">
                <a:solidFill>
                  <a:srgbClr val="000000"/>
                </a:solidFill>
              </a:rPr>
              <a:t> </a:t>
            </a:r>
            <a:r>
              <a:rPr lang="ar-SA" b="1">
                <a:solidFill>
                  <a:srgbClr val="000000"/>
                </a:solidFill>
              </a:rPr>
              <a:t>ها دیگر در زمینه خاصی در این مقوله در سطح بین الملی فعالیت</a:t>
            </a:r>
            <a:r>
              <a:rPr lang="ar-IQ" b="1">
                <a:solidFill>
                  <a:srgbClr val="000000"/>
                </a:solidFill>
              </a:rPr>
              <a:t> </a:t>
            </a:r>
            <a:r>
              <a:rPr lang="ar-SA" b="1">
                <a:solidFill>
                  <a:srgbClr val="000000"/>
                </a:solidFill>
              </a:rPr>
              <a:t>می کنند.</a:t>
            </a:r>
            <a:endParaRPr lang="ar-IQ" b="1">
              <a:solidFill>
                <a:srgbClr val="000000"/>
              </a:solidFill>
            </a:endParaRPr>
          </a:p>
          <a:p>
            <a:pPr algn="r" rtl="1"/>
            <a:r>
              <a:rPr lang="ar-SA" b="1">
                <a:solidFill>
                  <a:srgbClr val="000000"/>
                </a:solidFill>
              </a:rPr>
              <a:t>سرمایه گذاری, بازاریابی الکترونیک, پرداخت های الکترونیک, فروشگاهای آنلاین, بازارهای بزرگ حراجی و ... همه و همه تنها گوشه</a:t>
            </a:r>
            <a:r>
              <a:rPr lang="ar-IQ" b="1">
                <a:solidFill>
                  <a:srgbClr val="000000"/>
                </a:solidFill>
              </a:rPr>
              <a:t> </a:t>
            </a:r>
            <a:r>
              <a:rPr lang="ar-SA" b="1">
                <a:solidFill>
                  <a:srgbClr val="000000"/>
                </a:solidFill>
              </a:rPr>
              <a:t>ای از وسعت تجارت الکترونیک را شامل می گردد. شاید دلیل ضعف کشور ما در زمینه تجارت الکترونیک مربوط به پول الکترونیک باشد. </a:t>
            </a:r>
            <a:r>
              <a:rPr lang="en-US" b="1">
                <a:solidFill>
                  <a:srgbClr val="000000"/>
                </a:solidFill>
              </a:rPr>
              <a:t/>
            </a:r>
            <a:br>
              <a:rPr lang="en-US" b="1">
                <a:solidFill>
                  <a:srgbClr val="000000"/>
                </a:solidFill>
              </a:rPr>
            </a:br>
            <a:r>
              <a:rPr lang="ar-SA" b="1">
                <a:solidFill>
                  <a:srgbClr val="000000"/>
                </a:solidFill>
              </a:rPr>
              <a:t>از دهه‌ ‌90 ميلادى، هنگامى ‌كه گسترش و پذيرش اينترنت از سوى تاجران و فروشندگان صورت گرفت، مردم در انتظار برچيده شدن پول و حساب و كتاب‌هاى فيزيكى و دستى در آينده‌اى نه چندان دور بودند. اما وقتى فعاليت تجارت الكترونيكى در سال 2000 با كاهش قابل توجهى مواجه شد، بعضى از كارشناسان بر اين عقيده تأكيد كردند كه پول ديجيتال رويايى بيش نخواهد بود ولى ادامه‌ روند، حركت موفقيت آميز پرداخت آنلاين و پذيرش پول الكترونيك از سوى</a:t>
            </a:r>
            <a:r>
              <a:rPr lang="en-US"/>
              <a:t> </a:t>
            </a:r>
            <a:r>
              <a:rPr lang="ar-SA" b="1">
                <a:solidFill>
                  <a:srgbClr val="000000"/>
                </a:solidFill>
              </a:rPr>
              <a:t>15 ميليون نفر از مردم ژاپن، به جهانيان آموخت كه زمان استفاده از اسكناس‌هاى كاغذى رو به پايان است.</a:t>
            </a:r>
            <a:r>
              <a:rPr lang="en-US" b="1">
                <a:solidFill>
                  <a:srgbClr val="000000"/>
                </a:solidFill>
              </a:rPr>
              <a:t> </a:t>
            </a:r>
          </a:p>
          <a:p>
            <a:pPr algn="r" rtl="1"/>
            <a:r>
              <a:rPr lang="ar-SA" b="1">
                <a:solidFill>
                  <a:srgbClr val="000000"/>
                </a:solidFill>
                <a:latin typeface="Times New Roman" pitchFamily="18" charset="0"/>
              </a:rPr>
              <a:t>پول الكترونيك اين قابليت را دارد تا به صورت</a:t>
            </a:r>
            <a:r>
              <a:rPr lang="en-US" b="1">
                <a:solidFill>
                  <a:srgbClr val="000000"/>
                </a:solidFill>
                <a:latin typeface="Times New Roman" pitchFamily="18" charset="0"/>
              </a:rPr>
              <a:t> offline </a:t>
            </a:r>
            <a:r>
              <a:rPr lang="ar-SA" b="1">
                <a:solidFill>
                  <a:srgbClr val="000000"/>
                </a:solidFill>
                <a:latin typeface="Times New Roman" pitchFamily="18" charset="0"/>
              </a:rPr>
              <a:t>در كارت‌هاى قرار گرفته در يك تراشه، كارت‌هاى كوچ</a:t>
            </a:r>
            <a:r>
              <a:rPr lang="fa-IR" b="1">
                <a:solidFill>
                  <a:srgbClr val="000000"/>
                </a:solidFill>
                <a:latin typeface="Times New Roman" pitchFamily="18" charset="0"/>
              </a:rPr>
              <a:t>ک</a:t>
            </a:r>
            <a:r>
              <a:rPr lang="ar-SA" b="1">
                <a:solidFill>
                  <a:srgbClr val="000000"/>
                </a:solidFill>
                <a:latin typeface="Times New Roman" pitchFamily="18" charset="0"/>
              </a:rPr>
              <a:t> يا در ‌هارد درايو ي</a:t>
            </a:r>
            <a:r>
              <a:rPr lang="fa-IR" b="1">
                <a:solidFill>
                  <a:srgbClr val="000000"/>
                </a:solidFill>
                <a:latin typeface="Times New Roman" pitchFamily="18" charset="0"/>
              </a:rPr>
              <a:t>ک</a:t>
            </a:r>
            <a:r>
              <a:rPr lang="ar-SA" b="1">
                <a:solidFill>
                  <a:srgbClr val="000000"/>
                </a:solidFill>
                <a:latin typeface="Times New Roman" pitchFamily="18" charset="0"/>
              </a:rPr>
              <a:t> رايانه ذخيره شود</a:t>
            </a:r>
            <a:r>
              <a:rPr lang="en-US" b="1">
                <a:solidFill>
                  <a:srgbClr val="000000"/>
                </a:solidFill>
                <a:latin typeface="Times New Roman" pitchFamily="18" charset="0"/>
              </a:rPr>
              <a:t>.</a:t>
            </a:r>
            <a:br>
              <a:rPr lang="en-US" b="1">
                <a:solidFill>
                  <a:srgbClr val="000000"/>
                </a:solidFill>
                <a:latin typeface="Times New Roman" pitchFamily="18" charset="0"/>
              </a:rPr>
            </a:br>
            <a:r>
              <a:rPr lang="ar-SA" b="1">
                <a:solidFill>
                  <a:srgbClr val="000000"/>
                </a:solidFill>
                <a:latin typeface="Times New Roman" pitchFamily="18" charset="0"/>
              </a:rPr>
              <a:t>در حالى كه مردم ضعف ارتباطى دولت‌ها را حس كرده بودند و بسيارى از فروشندگان و تاجران نسبت به به كارگيرى پول آنلاين ش</a:t>
            </a:r>
            <a:r>
              <a:rPr lang="fa-IR" b="1">
                <a:solidFill>
                  <a:srgbClr val="000000"/>
                </a:solidFill>
                <a:latin typeface="Times New Roman" pitchFamily="18" charset="0"/>
              </a:rPr>
              <a:t>ک </a:t>
            </a:r>
            <a:r>
              <a:rPr lang="ar-SA" b="1">
                <a:solidFill>
                  <a:srgbClr val="000000"/>
                </a:solidFill>
                <a:latin typeface="Times New Roman" pitchFamily="18" charset="0"/>
              </a:rPr>
              <a:t>وترديد داشتند، بسيارى شركت‌ها به استفاده از اين فناورى جديد تن دادند.</a:t>
            </a:r>
            <a:r>
              <a:rPr lang="ar-SA">
                <a:latin typeface="Times New Roman" pitchFamily="18" charset="0"/>
              </a:rPr>
              <a:t> </a:t>
            </a:r>
            <a:r>
              <a:rPr lang="en-US" b="1">
                <a:solidFill>
                  <a:srgbClr val="000000"/>
                </a:solidFill>
              </a:rPr>
              <a:t/>
            </a:r>
            <a:br>
              <a:rPr lang="en-US" b="1">
                <a:solidFill>
                  <a:srgbClr val="000000"/>
                </a:solidFill>
              </a:rPr>
            </a:br>
            <a:endParaRPr lang="en-US" b="1">
              <a:solidFill>
                <a:srgbClr val="000000"/>
              </a:solidFill>
            </a:endParaRPr>
          </a:p>
        </p:txBody>
      </p:sp>
      <p:sp>
        <p:nvSpPr>
          <p:cNvPr id="33798" name="Rectangle 6"/>
          <p:cNvSpPr>
            <a:spLocks noChangeArrowheads="1"/>
          </p:cNvSpPr>
          <p:nvPr/>
        </p:nvSpPr>
        <p:spPr bwMode="auto">
          <a:xfrm>
            <a:off x="4284663"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67-27</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3798"/>
                                        </p:tgtEl>
                                        <p:attrNameLst>
                                          <p:attrName>style.visibility</p:attrName>
                                        </p:attrNameLst>
                                      </p:cBhvr>
                                      <p:to>
                                        <p:strVal val="visible"/>
                                      </p:to>
                                    </p:set>
                                    <p:anim calcmode="lin" valueType="num">
                                      <p:cBhvr>
                                        <p:cTn id="7" dur="500" fill="hold"/>
                                        <p:tgtEl>
                                          <p:spTgt spid="33798"/>
                                        </p:tgtEl>
                                        <p:attrNameLst>
                                          <p:attrName>ppt_w</p:attrName>
                                        </p:attrNameLst>
                                      </p:cBhvr>
                                      <p:tavLst>
                                        <p:tav tm="0">
                                          <p:val>
                                            <p:fltVal val="0"/>
                                          </p:val>
                                        </p:tav>
                                        <p:tav tm="100000">
                                          <p:val>
                                            <p:strVal val="#ppt_w"/>
                                          </p:val>
                                        </p:tav>
                                      </p:tavLst>
                                    </p:anim>
                                    <p:anim calcmode="lin" valueType="num">
                                      <p:cBhvr>
                                        <p:cTn id="8" dur="500" fill="hold"/>
                                        <p:tgtEl>
                                          <p:spTgt spid="3379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33797"/>
                                        </p:tgtEl>
                                        <p:attrNameLst>
                                          <p:attrName>style.visibility</p:attrName>
                                        </p:attrNameLst>
                                      </p:cBhvr>
                                      <p:to>
                                        <p:strVal val="visible"/>
                                      </p:to>
                                    </p:set>
                                    <p:animEffect transition="in" filter="diamond(in)">
                                      <p:cBhvr>
                                        <p:cTn id="12" dur="2000"/>
                                        <p:tgtEl>
                                          <p:spTgt spid="3379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33797"/>
                                        </p:tgtEl>
                                      </p:cBhvr>
                                    </p:animEffect>
                                    <p:set>
                                      <p:cBhvr>
                                        <p:cTn id="17" dur="1" fill="hold">
                                          <p:stCondLst>
                                            <p:cond delay="1999"/>
                                          </p:stCondLst>
                                        </p:cTn>
                                        <p:tgtEl>
                                          <p:spTgt spid="33797"/>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33798"/>
                                        </p:tgtEl>
                                        <p:attrNameLst>
                                          <p:attrName>ppt_w</p:attrName>
                                        </p:attrNameLst>
                                      </p:cBhvr>
                                      <p:tavLst>
                                        <p:tav tm="0">
                                          <p:val>
                                            <p:strVal val="ppt_w"/>
                                          </p:val>
                                        </p:tav>
                                        <p:tav tm="100000">
                                          <p:val>
                                            <p:fltVal val="0"/>
                                          </p:val>
                                        </p:tav>
                                      </p:tavLst>
                                    </p:anim>
                                    <p:anim calcmode="lin" valueType="num">
                                      <p:cBhvr>
                                        <p:cTn id="21" dur="500"/>
                                        <p:tgtEl>
                                          <p:spTgt spid="33798"/>
                                        </p:tgtEl>
                                        <p:attrNameLst>
                                          <p:attrName>ppt_h</p:attrName>
                                        </p:attrNameLst>
                                      </p:cBhvr>
                                      <p:tavLst>
                                        <p:tav tm="0">
                                          <p:val>
                                            <p:strVal val="ppt_h"/>
                                          </p:val>
                                        </p:tav>
                                        <p:tav tm="100000">
                                          <p:val>
                                            <p:strVal val="ppt_h"/>
                                          </p:val>
                                        </p:tav>
                                      </p:tavLst>
                                    </p:anim>
                                    <p:set>
                                      <p:cBhvr>
                                        <p:cTn id="22" dur="1" fill="hold">
                                          <p:stCondLst>
                                            <p:cond delay="499"/>
                                          </p:stCondLst>
                                        </p:cTn>
                                        <p:tgtEl>
                                          <p:spTgt spid="337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p:bldP spid="33797" grpId="1"/>
      <p:bldP spid="33798" grpId="0"/>
      <p:bldP spid="33798"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5"/>
          <p:cNvSpPr>
            <a:spLocks noChangeArrowheads="1"/>
          </p:cNvSpPr>
          <p:nvPr/>
        </p:nvSpPr>
        <p:spPr bwMode="auto">
          <a:xfrm>
            <a:off x="179388" y="450850"/>
            <a:ext cx="8713787" cy="6134100"/>
          </a:xfrm>
          <a:prstGeom prst="rect">
            <a:avLst/>
          </a:prstGeom>
          <a:noFill/>
          <a:ln w="9525">
            <a:noFill/>
            <a:miter lim="800000"/>
            <a:headEnd/>
            <a:tailEnd/>
          </a:ln>
        </p:spPr>
        <p:txBody>
          <a:bodyPr anchor="ctr">
            <a:spAutoFit/>
          </a:bodyPr>
          <a:lstStyle/>
          <a:p>
            <a:pPr algn="r" rtl="1"/>
            <a:r>
              <a:rPr lang="ar-SA" b="1">
                <a:solidFill>
                  <a:srgbClr val="000000"/>
                </a:solidFill>
              </a:rPr>
              <a:t>به طور كلى امروز دنيا شاهد گسترش شديد تجارت الكتروني</a:t>
            </a:r>
            <a:r>
              <a:rPr lang="fa-IR" b="1">
                <a:solidFill>
                  <a:srgbClr val="000000"/>
                </a:solidFill>
              </a:rPr>
              <a:t>ک</a:t>
            </a:r>
            <a:r>
              <a:rPr lang="ar-SA" b="1">
                <a:solidFill>
                  <a:srgbClr val="000000"/>
                </a:solidFill>
              </a:rPr>
              <a:t> و جايگزينى پول الكتروني</a:t>
            </a:r>
            <a:r>
              <a:rPr lang="fa-IR" b="1">
                <a:solidFill>
                  <a:srgbClr val="000000"/>
                </a:solidFill>
              </a:rPr>
              <a:t>ک</a:t>
            </a:r>
            <a:r>
              <a:rPr lang="ar-SA" b="1">
                <a:solidFill>
                  <a:srgbClr val="000000"/>
                </a:solidFill>
              </a:rPr>
              <a:t> به جاى پول كاغذى است</a:t>
            </a:r>
            <a:r>
              <a:rPr lang="en-US" b="1">
                <a:solidFill>
                  <a:srgbClr val="000000"/>
                </a:solidFill>
              </a:rPr>
              <a:t>.</a:t>
            </a:r>
            <a:br>
              <a:rPr lang="en-US" b="1">
                <a:solidFill>
                  <a:srgbClr val="000000"/>
                </a:solidFill>
              </a:rPr>
            </a:br>
            <a:r>
              <a:rPr lang="ar-SA" b="1">
                <a:solidFill>
                  <a:srgbClr val="000000"/>
                </a:solidFill>
              </a:rPr>
              <a:t>ازجمله مزاياى استفاده از تجارت الكتروني</a:t>
            </a:r>
            <a:r>
              <a:rPr lang="fa-IR" b="1">
                <a:solidFill>
                  <a:srgbClr val="000000"/>
                </a:solidFill>
              </a:rPr>
              <a:t>ک</a:t>
            </a:r>
            <a:r>
              <a:rPr lang="ar-SA" b="1">
                <a:solidFill>
                  <a:srgbClr val="000000"/>
                </a:solidFill>
              </a:rPr>
              <a:t> و پول ديجيتال، صرفه جويى در وقت، سرعت در تبادلات تجارتى و حذف هزينه‌هاى چاپ و ... است.</a:t>
            </a:r>
            <a:r>
              <a:rPr lang="ar-IQ" b="1">
                <a:solidFill>
                  <a:srgbClr val="000000"/>
                </a:solidFill>
              </a:rPr>
              <a:t> </a:t>
            </a:r>
            <a:r>
              <a:rPr lang="ar-SA" b="1">
                <a:solidFill>
                  <a:srgbClr val="000000"/>
                </a:solidFill>
              </a:rPr>
              <a:t>انتظار مى ‌رفت با روى كارآمدن پول الكتروني</a:t>
            </a:r>
            <a:r>
              <a:rPr lang="fa-IR" b="1">
                <a:solidFill>
                  <a:srgbClr val="000000"/>
                </a:solidFill>
              </a:rPr>
              <a:t>ک</a:t>
            </a:r>
            <a:r>
              <a:rPr lang="ar-SA" b="1">
                <a:solidFill>
                  <a:srgbClr val="000000"/>
                </a:solidFill>
              </a:rPr>
              <a:t>، بشر از شر حمل ونقل كاغذى و نا امنى ‌هاى مربوط به آن خلاصى يابد. </a:t>
            </a:r>
            <a:endParaRPr lang="ar-IQ" b="1">
              <a:solidFill>
                <a:srgbClr val="000000"/>
              </a:solidFill>
            </a:endParaRPr>
          </a:p>
          <a:p>
            <a:pPr algn="r" rtl="1"/>
            <a:r>
              <a:rPr lang="ar-SA" b="1">
                <a:solidFill>
                  <a:srgbClr val="000000"/>
                </a:solidFill>
              </a:rPr>
              <a:t>البته اولين هدف قابل دسترسى شد و تنها به ياد سپارى ي</a:t>
            </a:r>
            <a:r>
              <a:rPr lang="fa-IR" b="1">
                <a:solidFill>
                  <a:srgbClr val="000000"/>
                </a:solidFill>
              </a:rPr>
              <a:t>ک</a:t>
            </a:r>
            <a:r>
              <a:rPr lang="ar-SA" b="1">
                <a:solidFill>
                  <a:srgbClr val="000000"/>
                </a:solidFill>
              </a:rPr>
              <a:t> كلمه رمز كارت اعتبارى، جايگزين حجم زياد پول‌هاى فيزيكى و كاغذى شد، اما پول الكتروني</a:t>
            </a:r>
            <a:r>
              <a:rPr lang="fa-IR" b="1">
                <a:solidFill>
                  <a:srgbClr val="000000"/>
                </a:solidFill>
              </a:rPr>
              <a:t>ک</a:t>
            </a:r>
            <a:r>
              <a:rPr lang="ar-SA" b="1">
                <a:solidFill>
                  <a:srgbClr val="000000"/>
                </a:solidFill>
              </a:rPr>
              <a:t> نتوانست امنيت لازم را به ارمغان آورد. چرا كه هكرهاى موذى هر روز با ترفند جديدى چشم به حساب‌هاى الكتروني</a:t>
            </a:r>
            <a:r>
              <a:rPr lang="fa-IR" b="1">
                <a:solidFill>
                  <a:srgbClr val="000000"/>
                </a:solidFill>
              </a:rPr>
              <a:t>ک</a:t>
            </a:r>
            <a:r>
              <a:rPr lang="ar-SA" b="1">
                <a:solidFill>
                  <a:srgbClr val="000000"/>
                </a:solidFill>
              </a:rPr>
              <a:t> كاربران اينترنت دوخته‌اند. در نظر داشته باشيد كه با استفاده از پول الكتروني</a:t>
            </a:r>
            <a:r>
              <a:rPr lang="fa-IR" b="1">
                <a:solidFill>
                  <a:srgbClr val="000000"/>
                </a:solidFill>
              </a:rPr>
              <a:t>ک</a:t>
            </a:r>
            <a:r>
              <a:rPr lang="ar-SA" b="1">
                <a:solidFill>
                  <a:srgbClr val="000000"/>
                </a:solidFill>
              </a:rPr>
              <a:t>، موضوع پول‌هاى تقلبى نيز به كنار مى ‌رود. خلاصه اين كه مزاياى استفاده از پول الكتروني</a:t>
            </a:r>
            <a:r>
              <a:rPr lang="fa-IR" b="1">
                <a:solidFill>
                  <a:srgbClr val="000000"/>
                </a:solidFill>
              </a:rPr>
              <a:t>ک</a:t>
            </a:r>
            <a:r>
              <a:rPr lang="ar-SA" b="1">
                <a:solidFill>
                  <a:srgbClr val="000000"/>
                </a:solidFill>
              </a:rPr>
              <a:t> بسيار زياد است</a:t>
            </a:r>
            <a:r>
              <a:rPr lang="en-US" b="1">
                <a:solidFill>
                  <a:srgbClr val="000000"/>
                </a:solidFill>
              </a:rPr>
              <a:t>.</a:t>
            </a:r>
            <a:r>
              <a:rPr lang="fa-IR" b="1">
                <a:solidFill>
                  <a:srgbClr val="000000"/>
                </a:solidFill>
              </a:rPr>
              <a:t> </a:t>
            </a:r>
            <a:r>
              <a:rPr lang="ar-SA" b="1">
                <a:solidFill>
                  <a:srgbClr val="000000"/>
                </a:solidFill>
              </a:rPr>
              <a:t>پول الكترونيكى به چند طريق به كارآمدتر شدن مبادلات كم</a:t>
            </a:r>
            <a:r>
              <a:rPr lang="fa-IR" b="1">
                <a:solidFill>
                  <a:srgbClr val="000000"/>
                </a:solidFill>
              </a:rPr>
              <a:t>ک</a:t>
            </a:r>
            <a:r>
              <a:rPr lang="ar-SA" b="1">
                <a:solidFill>
                  <a:srgbClr val="000000"/>
                </a:solidFill>
              </a:rPr>
              <a:t> خواهد كرد از آنجا كه هزينه نقل وانتقال پول الكترونيكى از طريق اينترنت نسبت به سيستم بان</a:t>
            </a:r>
            <a:r>
              <a:rPr lang="fa-IR" b="1">
                <a:solidFill>
                  <a:srgbClr val="000000"/>
                </a:solidFill>
              </a:rPr>
              <a:t>ک</a:t>
            </a:r>
            <a:r>
              <a:rPr lang="ar-SA" b="1">
                <a:solidFill>
                  <a:srgbClr val="000000"/>
                </a:solidFill>
              </a:rPr>
              <a:t> دارى سنتى ارزان تر است،‌ پول الكترونيكى مبادلات را ارزان تر خواهد كرد</a:t>
            </a:r>
            <a:r>
              <a:rPr lang="en-US" b="1">
                <a:solidFill>
                  <a:srgbClr val="000000"/>
                </a:solidFill>
              </a:rPr>
              <a:t>.</a:t>
            </a:r>
            <a:endParaRPr lang="ar-IQ" b="1">
              <a:solidFill>
                <a:srgbClr val="000000"/>
              </a:solidFill>
            </a:endParaRPr>
          </a:p>
          <a:p>
            <a:pPr algn="r" rtl="1"/>
            <a:r>
              <a:rPr lang="ar-SA" b="1">
                <a:solidFill>
                  <a:srgbClr val="000000"/>
                </a:solidFill>
              </a:rPr>
              <a:t>بنابراين هزينه انتقال پول الكترونيكى در داخل ي</a:t>
            </a:r>
            <a:r>
              <a:rPr lang="fa-IR" b="1">
                <a:solidFill>
                  <a:srgbClr val="000000"/>
                </a:solidFill>
              </a:rPr>
              <a:t>ک</a:t>
            </a:r>
            <a:r>
              <a:rPr lang="ar-SA" b="1">
                <a:solidFill>
                  <a:srgbClr val="000000"/>
                </a:solidFill>
              </a:rPr>
              <a:t> كشور با هزينه انتقال آن بين كشورهاى مختلف برابر است در نتيجه هزينه بسيار زياد كنونى‌ نقل و انتقال بين‌المللى پول نسبت به نقل و انتقال آن در داخل ي</a:t>
            </a:r>
            <a:r>
              <a:rPr lang="fa-IR" b="1">
                <a:solidFill>
                  <a:srgbClr val="000000"/>
                </a:solidFill>
              </a:rPr>
              <a:t>ک</a:t>
            </a:r>
            <a:r>
              <a:rPr lang="ar-SA" b="1">
                <a:solidFill>
                  <a:srgbClr val="000000"/>
                </a:solidFill>
              </a:rPr>
              <a:t> كشور معين، به طور قابل توجه</a:t>
            </a:r>
            <a:r>
              <a:rPr lang="ar-IQ" b="1">
                <a:solidFill>
                  <a:srgbClr val="000000"/>
                </a:solidFill>
              </a:rPr>
              <a:t>ى</a:t>
            </a:r>
            <a:r>
              <a:rPr lang="ar-SA" b="1">
                <a:solidFill>
                  <a:srgbClr val="000000"/>
                </a:solidFill>
              </a:rPr>
              <a:t> كاهش خواهد يافت. وجوه پول الكترونيكى به طور بالقوه مى ‌تواند به وسيله هر شخصى كه به اينترنت و ي</a:t>
            </a:r>
            <a:r>
              <a:rPr lang="fa-IR" b="1">
                <a:solidFill>
                  <a:srgbClr val="000000"/>
                </a:solidFill>
              </a:rPr>
              <a:t>ک</a:t>
            </a:r>
            <a:r>
              <a:rPr lang="ar-SA" b="1">
                <a:solidFill>
                  <a:srgbClr val="000000"/>
                </a:solidFill>
              </a:rPr>
              <a:t> بان</a:t>
            </a:r>
            <a:r>
              <a:rPr lang="fa-IR" b="1">
                <a:solidFill>
                  <a:srgbClr val="000000"/>
                </a:solidFill>
              </a:rPr>
              <a:t>ک</a:t>
            </a:r>
            <a:r>
              <a:rPr lang="ar-SA" b="1">
                <a:solidFill>
                  <a:srgbClr val="000000"/>
                </a:solidFill>
              </a:rPr>
              <a:t> اينترنتى دسترسى دارد مورد استفاده قرار گيرد. به علاوه در </a:t>
            </a:r>
            <a:r>
              <a:rPr lang="ar-SA" b="1">
                <a:solidFill>
                  <a:srgbClr val="000000"/>
                </a:solidFill>
                <a:latin typeface="Arial Black" pitchFamily="34" charset="0"/>
              </a:rPr>
              <a:t>حالى ‌كه پرداخت‌هاى كارت اعتبارى به فروشگاه‌هاى مجاز محدود است، پول الكترونيكى پرداخت‌هاى شخص به شخص را نيز امكان پذير </a:t>
            </a:r>
            <a:endParaRPr lang="ar-IQ" b="1">
              <a:solidFill>
                <a:srgbClr val="000000"/>
              </a:solidFill>
              <a:latin typeface="Arial Black" pitchFamily="34" charset="0"/>
            </a:endParaRPr>
          </a:p>
          <a:p>
            <a:pPr algn="r" rtl="1"/>
            <a:r>
              <a:rPr lang="ar-SA" b="1">
                <a:solidFill>
                  <a:srgbClr val="000000"/>
                </a:solidFill>
                <a:latin typeface="Arial Black" pitchFamily="34" charset="0"/>
              </a:rPr>
              <a:t>مى ‌سازد. پيدايش پول الكترونيكى نوعى انقلاب پولى در اقتصاد امروزى و نسل‌هاى برتر اقتصاد پولى محسوب </a:t>
            </a:r>
            <a:endParaRPr lang="ar-IQ" b="1">
              <a:solidFill>
                <a:srgbClr val="000000"/>
              </a:solidFill>
              <a:latin typeface="Arial Black" pitchFamily="34" charset="0"/>
            </a:endParaRPr>
          </a:p>
          <a:p>
            <a:pPr algn="r" rtl="1"/>
            <a:r>
              <a:rPr lang="ar-SA" b="1">
                <a:solidFill>
                  <a:srgbClr val="000000"/>
                </a:solidFill>
                <a:latin typeface="Arial Black" pitchFamily="34" charset="0"/>
              </a:rPr>
              <a:t>مى ‌شود و با تكميل فرآيند اعتماد سازى اركان اقتصادى خرد و كلان به استفاده از اين پول، دامنه تحولات آن بيشتر خواهد شد</a:t>
            </a:r>
            <a:r>
              <a:rPr lang="ar-IQ" b="1">
                <a:solidFill>
                  <a:srgbClr val="000000"/>
                </a:solidFill>
                <a:latin typeface="Arial Black" pitchFamily="34" charset="0"/>
              </a:rPr>
              <a:t>.</a:t>
            </a:r>
            <a:r>
              <a:rPr lang="en-US" b="1">
                <a:solidFill>
                  <a:srgbClr val="000000"/>
                </a:solidFill>
                <a:latin typeface="Arial Black" pitchFamily="34" charset="0"/>
              </a:rPr>
              <a:t/>
            </a:r>
            <a:br>
              <a:rPr lang="en-US" b="1">
                <a:solidFill>
                  <a:srgbClr val="000000"/>
                </a:solidFill>
                <a:latin typeface="Arial Black" pitchFamily="34" charset="0"/>
              </a:rPr>
            </a:br>
            <a:r>
              <a:rPr lang="en-US" b="1">
                <a:solidFill>
                  <a:srgbClr val="000000"/>
                </a:solidFill>
                <a:latin typeface="Arial Black" pitchFamily="34" charset="0"/>
              </a:rPr>
              <a:t/>
            </a:r>
            <a:br>
              <a:rPr lang="en-US" b="1">
                <a:solidFill>
                  <a:srgbClr val="000000"/>
                </a:solidFill>
                <a:latin typeface="Arial Black" pitchFamily="34" charset="0"/>
              </a:rPr>
            </a:br>
            <a:endParaRPr lang="en-US" b="1">
              <a:solidFill>
                <a:srgbClr val="000000"/>
              </a:solidFill>
              <a:latin typeface="Arial Black" pitchFamily="34" charset="0"/>
            </a:endParaRPr>
          </a:p>
        </p:txBody>
      </p:sp>
      <p:sp>
        <p:nvSpPr>
          <p:cNvPr id="34822" name="Rectangle 6"/>
          <p:cNvSpPr>
            <a:spLocks noChangeArrowheads="1"/>
          </p:cNvSpPr>
          <p:nvPr/>
        </p:nvSpPr>
        <p:spPr bwMode="auto">
          <a:xfrm>
            <a:off x="4297363" y="6477000"/>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67-28</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4822"/>
                                        </p:tgtEl>
                                        <p:attrNameLst>
                                          <p:attrName>style.visibility</p:attrName>
                                        </p:attrNameLst>
                                      </p:cBhvr>
                                      <p:to>
                                        <p:strVal val="visible"/>
                                      </p:to>
                                    </p:set>
                                    <p:anim calcmode="lin" valueType="num">
                                      <p:cBhvr>
                                        <p:cTn id="7" dur="500" fill="hold"/>
                                        <p:tgtEl>
                                          <p:spTgt spid="34822"/>
                                        </p:tgtEl>
                                        <p:attrNameLst>
                                          <p:attrName>ppt_w</p:attrName>
                                        </p:attrNameLst>
                                      </p:cBhvr>
                                      <p:tavLst>
                                        <p:tav tm="0">
                                          <p:val>
                                            <p:fltVal val="0"/>
                                          </p:val>
                                        </p:tav>
                                        <p:tav tm="100000">
                                          <p:val>
                                            <p:strVal val="#ppt_w"/>
                                          </p:val>
                                        </p:tav>
                                      </p:tavLst>
                                    </p:anim>
                                    <p:anim calcmode="lin" valueType="num">
                                      <p:cBhvr>
                                        <p:cTn id="8" dur="500" fill="hold"/>
                                        <p:tgtEl>
                                          <p:spTgt spid="3482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34821"/>
                                        </p:tgtEl>
                                        <p:attrNameLst>
                                          <p:attrName>style.visibility</p:attrName>
                                        </p:attrNameLst>
                                      </p:cBhvr>
                                      <p:to>
                                        <p:strVal val="visible"/>
                                      </p:to>
                                    </p:set>
                                    <p:animEffect transition="in" filter="diamond(in)">
                                      <p:cBhvr>
                                        <p:cTn id="12" dur="2000"/>
                                        <p:tgtEl>
                                          <p:spTgt spid="34821"/>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34821"/>
                                        </p:tgtEl>
                                      </p:cBhvr>
                                    </p:animEffect>
                                    <p:set>
                                      <p:cBhvr>
                                        <p:cTn id="17" dur="1" fill="hold">
                                          <p:stCondLst>
                                            <p:cond delay="1999"/>
                                          </p:stCondLst>
                                        </p:cTn>
                                        <p:tgtEl>
                                          <p:spTgt spid="34821"/>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34822"/>
                                        </p:tgtEl>
                                        <p:attrNameLst>
                                          <p:attrName>ppt_w</p:attrName>
                                        </p:attrNameLst>
                                      </p:cBhvr>
                                      <p:tavLst>
                                        <p:tav tm="0">
                                          <p:val>
                                            <p:strVal val="ppt_w"/>
                                          </p:val>
                                        </p:tav>
                                        <p:tav tm="100000">
                                          <p:val>
                                            <p:fltVal val="0"/>
                                          </p:val>
                                        </p:tav>
                                      </p:tavLst>
                                    </p:anim>
                                    <p:anim calcmode="lin" valueType="num">
                                      <p:cBhvr>
                                        <p:cTn id="21" dur="500"/>
                                        <p:tgtEl>
                                          <p:spTgt spid="34822"/>
                                        </p:tgtEl>
                                        <p:attrNameLst>
                                          <p:attrName>ppt_h</p:attrName>
                                        </p:attrNameLst>
                                      </p:cBhvr>
                                      <p:tavLst>
                                        <p:tav tm="0">
                                          <p:val>
                                            <p:strVal val="ppt_h"/>
                                          </p:val>
                                        </p:tav>
                                        <p:tav tm="100000">
                                          <p:val>
                                            <p:strVal val="ppt_h"/>
                                          </p:val>
                                        </p:tav>
                                      </p:tavLst>
                                    </p:anim>
                                    <p:set>
                                      <p:cBhvr>
                                        <p:cTn id="22" dur="1" fill="hold">
                                          <p:stCondLst>
                                            <p:cond delay="499"/>
                                          </p:stCondLst>
                                        </p:cTn>
                                        <p:tgtEl>
                                          <p:spTgt spid="348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p:bldP spid="34821" grpId="1"/>
      <p:bldP spid="34822" grpId="0"/>
      <p:bldP spid="34822"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5"/>
          <p:cNvSpPr>
            <a:spLocks noChangeArrowheads="1"/>
          </p:cNvSpPr>
          <p:nvPr/>
        </p:nvSpPr>
        <p:spPr bwMode="auto">
          <a:xfrm>
            <a:off x="250825" y="473075"/>
            <a:ext cx="8569325" cy="5980113"/>
          </a:xfrm>
          <a:prstGeom prst="rect">
            <a:avLst/>
          </a:prstGeom>
          <a:noFill/>
          <a:ln w="9525">
            <a:noFill/>
            <a:miter lim="800000"/>
            <a:headEnd/>
            <a:tailEnd/>
          </a:ln>
        </p:spPr>
        <p:txBody>
          <a:bodyPr anchor="ctr">
            <a:spAutoFit/>
          </a:bodyPr>
          <a:lstStyle/>
          <a:p>
            <a:pPr algn="r" rtl="1"/>
            <a:r>
              <a:rPr lang="ar-SA" sz="3200" b="1">
                <a:solidFill>
                  <a:srgbClr val="000000"/>
                </a:solidFill>
              </a:rPr>
              <a:t>مزاياى تجارت الكترونيكى: </a:t>
            </a:r>
            <a:endParaRPr lang="ar-IQ" sz="3200" b="1">
              <a:solidFill>
                <a:srgbClr val="000000"/>
              </a:solidFill>
            </a:endParaRPr>
          </a:p>
          <a:p>
            <a:pPr algn="r" rtl="1"/>
            <a:endParaRPr lang="en-US" sz="1000" b="1">
              <a:solidFill>
                <a:srgbClr val="000000"/>
              </a:solidFill>
            </a:endParaRPr>
          </a:p>
          <a:p>
            <a:pPr algn="r" rtl="1"/>
            <a:r>
              <a:rPr lang="ar-SA" b="1">
                <a:solidFill>
                  <a:srgbClr val="000000"/>
                </a:solidFill>
              </a:rPr>
              <a:t>گستره مزاياى تجارت الكترونيكى روز به روز افزايش مى ‌يابد و هر سال سهم بيشترى از تجارت جهانى توسط تجارت الكترونيكى انجام مى ‌شود. از اهم مزاياى تجارت الكترونيكى مى ‌توان موارد زير را برشمرد:</a:t>
            </a:r>
            <a:endParaRPr lang="ar-IQ">
              <a:solidFill>
                <a:srgbClr val="000000"/>
              </a:solidFill>
            </a:endParaRPr>
          </a:p>
          <a:p>
            <a:pPr algn="r" rtl="1"/>
            <a:endParaRPr lang="en-US" sz="800">
              <a:solidFill>
                <a:srgbClr val="000000"/>
              </a:solidFill>
            </a:endParaRPr>
          </a:p>
          <a:p>
            <a:pPr algn="r" rtl="1"/>
            <a:r>
              <a:rPr lang="ar-SA" b="1">
                <a:solidFill>
                  <a:srgbClr val="000000"/>
                </a:solidFill>
              </a:rPr>
              <a:t>1- در خريد و فروش كالاها و ارائه خدمات فروش سهولت فراوانى وجود دارد. </a:t>
            </a:r>
            <a:endParaRPr lang="en-US">
              <a:solidFill>
                <a:srgbClr val="000000"/>
              </a:solidFill>
            </a:endParaRPr>
          </a:p>
          <a:p>
            <a:pPr algn="r" rtl="1"/>
            <a:r>
              <a:rPr lang="ar-SA" b="1">
                <a:solidFill>
                  <a:srgbClr val="000000"/>
                </a:solidFill>
              </a:rPr>
              <a:t>2- مشترى از قدرت انتخاب بالايى برخوردار مى شود. مى ‌تواند به فروشگاه هاى مجازى زيادى سرزده و كالاى مورد نظر خود را انتخاب كند.   </a:t>
            </a:r>
            <a:endParaRPr lang="en-US">
              <a:solidFill>
                <a:srgbClr val="000000"/>
              </a:solidFill>
            </a:endParaRPr>
          </a:p>
          <a:p>
            <a:pPr algn="r" rtl="1"/>
            <a:r>
              <a:rPr lang="ar-SA" b="1">
                <a:solidFill>
                  <a:srgbClr val="000000"/>
                </a:solidFill>
              </a:rPr>
              <a:t>3- بين 21 تا 70 درصد در هزينه هاى مختلف فعاليت هاى تجارى از قبيل تهيه اسناد و فاكتورهاى خريد</a:t>
            </a:r>
            <a:r>
              <a:rPr lang="fa-IR" b="1">
                <a:solidFill>
                  <a:srgbClr val="000000"/>
                </a:solidFill>
              </a:rPr>
              <a:t> </a:t>
            </a:r>
            <a:r>
              <a:rPr lang="ar-SA" b="1">
                <a:solidFill>
                  <a:srgbClr val="000000"/>
                </a:solidFill>
              </a:rPr>
              <a:t>و</a:t>
            </a:r>
            <a:r>
              <a:rPr lang="fa-IR" b="1">
                <a:solidFill>
                  <a:srgbClr val="000000"/>
                </a:solidFill>
              </a:rPr>
              <a:t> </a:t>
            </a:r>
            <a:r>
              <a:rPr lang="ar-SA" b="1">
                <a:solidFill>
                  <a:srgbClr val="000000"/>
                </a:solidFill>
              </a:rPr>
              <a:t>فروش صرفه جويى مى شود.</a:t>
            </a:r>
            <a:endParaRPr lang="en-US">
              <a:solidFill>
                <a:srgbClr val="000000"/>
              </a:solidFill>
            </a:endParaRPr>
          </a:p>
          <a:p>
            <a:pPr algn="r" rtl="1"/>
            <a:r>
              <a:rPr lang="ar-SA" b="1">
                <a:solidFill>
                  <a:srgbClr val="000000"/>
                </a:solidFill>
              </a:rPr>
              <a:t>4- فواصل جغرافيايى حذف مى ‌شود.</a:t>
            </a:r>
            <a:r>
              <a:rPr lang="ar-SA">
                <a:solidFill>
                  <a:srgbClr val="000000"/>
                </a:solidFill>
              </a:rPr>
              <a:t> </a:t>
            </a:r>
            <a:endParaRPr lang="ar-IQ">
              <a:solidFill>
                <a:srgbClr val="000000"/>
              </a:solidFill>
            </a:endParaRPr>
          </a:p>
          <a:p>
            <a:pPr algn="r" rtl="1"/>
            <a:endParaRPr lang="ar-IQ" sz="800">
              <a:solidFill>
                <a:srgbClr val="000000"/>
              </a:solidFill>
            </a:endParaRPr>
          </a:p>
          <a:p>
            <a:pPr algn="r" rtl="1"/>
            <a:r>
              <a:rPr lang="ar-SA" sz="3200" b="1">
                <a:solidFill>
                  <a:srgbClr val="000000"/>
                </a:solidFill>
                <a:latin typeface="Times New Roman" pitchFamily="18" charset="0"/>
              </a:rPr>
              <a:t>آموزش ا لکترونیک</a:t>
            </a:r>
            <a:r>
              <a:rPr lang="en-US" sz="3200" b="1">
                <a:solidFill>
                  <a:srgbClr val="000000"/>
                </a:solidFill>
                <a:latin typeface="Times New Roman" pitchFamily="18" charset="0"/>
              </a:rPr>
              <a:t>:</a:t>
            </a:r>
            <a:br>
              <a:rPr lang="en-US" sz="3200" b="1">
                <a:solidFill>
                  <a:srgbClr val="000000"/>
                </a:solidFill>
                <a:latin typeface="Times New Roman" pitchFamily="18" charset="0"/>
              </a:rPr>
            </a:br>
            <a:r>
              <a:rPr lang="en-US" sz="800" b="1">
                <a:solidFill>
                  <a:srgbClr val="000000"/>
                </a:solidFill>
                <a:latin typeface="Times New Roman" pitchFamily="18" charset="0"/>
              </a:rPr>
              <a:t/>
            </a:r>
            <a:br>
              <a:rPr lang="en-US" sz="800" b="1">
                <a:solidFill>
                  <a:srgbClr val="000000"/>
                </a:solidFill>
                <a:latin typeface="Times New Roman" pitchFamily="18" charset="0"/>
              </a:rPr>
            </a:br>
            <a:r>
              <a:rPr lang="ar-SA" b="1">
                <a:solidFill>
                  <a:srgbClr val="000000"/>
                </a:solidFill>
                <a:latin typeface="Times New Roman" pitchFamily="18" charset="0"/>
              </a:rPr>
              <a:t>آموزش</a:t>
            </a:r>
            <a:r>
              <a:rPr lang="ar-IQ" b="1">
                <a:solidFill>
                  <a:srgbClr val="000000"/>
                </a:solidFill>
                <a:latin typeface="Times New Roman" pitchFamily="18" charset="0"/>
              </a:rPr>
              <a:t>, </a:t>
            </a:r>
            <a:r>
              <a:rPr lang="ar-SA" b="1">
                <a:solidFill>
                  <a:srgbClr val="000000"/>
                </a:solidFill>
                <a:latin typeface="Times New Roman" pitchFamily="18" charset="0"/>
              </a:rPr>
              <a:t>مهمترين اهرم اثربخش براى افزايش موفقيت اقتصادى و رشد نيروى كار آموزش ديده است. درست است كه درسال های آينده, فناورى تغيير مى كند اما حقيقت آن است كه, فناورى همواره به عنوان ي</a:t>
            </a:r>
            <a:r>
              <a:rPr lang="fa-IR" b="1">
                <a:solidFill>
                  <a:srgbClr val="000000"/>
                </a:solidFill>
                <a:latin typeface="Times New Roman" pitchFamily="18" charset="0"/>
              </a:rPr>
              <a:t>ک</a:t>
            </a:r>
            <a:r>
              <a:rPr lang="ar-SA" b="1">
                <a:solidFill>
                  <a:srgbClr val="000000"/>
                </a:solidFill>
                <a:latin typeface="Times New Roman" pitchFamily="18" charset="0"/>
              </a:rPr>
              <a:t> ابزار باقى خواهد ماند. مهمترين جز</a:t>
            </a:r>
            <a:r>
              <a:rPr lang="ar-SA" sz="1400" b="1">
                <a:solidFill>
                  <a:srgbClr val="000000"/>
                </a:solidFill>
                <a:latin typeface="Times New Roman" pitchFamily="18" charset="0"/>
              </a:rPr>
              <a:t>ء</a:t>
            </a:r>
            <a:r>
              <a:rPr lang="ar-SA" b="1">
                <a:solidFill>
                  <a:srgbClr val="000000"/>
                </a:solidFill>
                <a:latin typeface="Times New Roman" pitchFamily="18" charset="0"/>
              </a:rPr>
              <a:t> در كلاس هاى درس ما همان چيزى باقى خواهد ماند كه امروز هست, معلمــان. معلمانى كه با علاقه و فكر مى خواهند از فناورى, براى آزادسازى استعدادهاى بشرى و آموزش فكر و شخصيت دانش آمـــوزان استفاده كنند. معلم است كه مى دانـــد چگونه آتش فكر دانش آموز را شعله ور سازد، تفكرش را شكل دهد و استعدادهايش را شكوفا سازد. در اين ميان فناورى ي</a:t>
            </a:r>
            <a:r>
              <a:rPr lang="fa-IR" b="1">
                <a:solidFill>
                  <a:srgbClr val="000000"/>
                </a:solidFill>
                <a:latin typeface="Times New Roman" pitchFamily="18" charset="0"/>
              </a:rPr>
              <a:t>ک</a:t>
            </a:r>
            <a:r>
              <a:rPr lang="ar-SA" b="1">
                <a:solidFill>
                  <a:srgbClr val="000000"/>
                </a:solidFill>
                <a:latin typeface="Times New Roman" pitchFamily="18" charset="0"/>
              </a:rPr>
              <a:t> وسيله براى اوست. رايانه تنها وقتى قدرتمند است كه فكر معلمان قدرتمند باشد. </a:t>
            </a:r>
            <a:r>
              <a:rPr lang="en-US" b="1">
                <a:solidFill>
                  <a:srgbClr val="000000"/>
                </a:solidFill>
                <a:latin typeface="Times New Roman" pitchFamily="18" charset="0"/>
              </a:rPr>
              <a:t/>
            </a:r>
            <a:br>
              <a:rPr lang="en-US" b="1">
                <a:solidFill>
                  <a:srgbClr val="000000"/>
                </a:solidFill>
                <a:latin typeface="Times New Roman" pitchFamily="18" charset="0"/>
              </a:rPr>
            </a:br>
            <a:endParaRPr lang="ar-SA" b="1">
              <a:solidFill>
                <a:srgbClr val="000000"/>
              </a:solidFill>
              <a:latin typeface="Times New Roman" pitchFamily="18" charset="0"/>
            </a:endParaRPr>
          </a:p>
        </p:txBody>
      </p:sp>
      <p:sp>
        <p:nvSpPr>
          <p:cNvPr id="35846" name="Rectangle 6"/>
          <p:cNvSpPr>
            <a:spLocks noChangeArrowheads="1"/>
          </p:cNvSpPr>
          <p:nvPr/>
        </p:nvSpPr>
        <p:spPr bwMode="auto">
          <a:xfrm>
            <a:off x="4441825"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67-29</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5846"/>
                                        </p:tgtEl>
                                        <p:attrNameLst>
                                          <p:attrName>style.visibility</p:attrName>
                                        </p:attrNameLst>
                                      </p:cBhvr>
                                      <p:to>
                                        <p:strVal val="visible"/>
                                      </p:to>
                                    </p:set>
                                    <p:anim calcmode="lin" valueType="num">
                                      <p:cBhvr>
                                        <p:cTn id="7" dur="500" fill="hold"/>
                                        <p:tgtEl>
                                          <p:spTgt spid="35846"/>
                                        </p:tgtEl>
                                        <p:attrNameLst>
                                          <p:attrName>ppt_w</p:attrName>
                                        </p:attrNameLst>
                                      </p:cBhvr>
                                      <p:tavLst>
                                        <p:tav tm="0">
                                          <p:val>
                                            <p:fltVal val="0"/>
                                          </p:val>
                                        </p:tav>
                                        <p:tav tm="100000">
                                          <p:val>
                                            <p:strVal val="#ppt_w"/>
                                          </p:val>
                                        </p:tav>
                                      </p:tavLst>
                                    </p:anim>
                                    <p:anim calcmode="lin" valueType="num">
                                      <p:cBhvr>
                                        <p:cTn id="8" dur="500" fill="hold"/>
                                        <p:tgtEl>
                                          <p:spTgt spid="35846"/>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35845"/>
                                        </p:tgtEl>
                                        <p:attrNameLst>
                                          <p:attrName>style.visibility</p:attrName>
                                        </p:attrNameLst>
                                      </p:cBhvr>
                                      <p:to>
                                        <p:strVal val="visible"/>
                                      </p:to>
                                    </p:set>
                                    <p:animEffect transition="in" filter="diamond(in)">
                                      <p:cBhvr>
                                        <p:cTn id="12" dur="2000"/>
                                        <p:tgtEl>
                                          <p:spTgt spid="3584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35845"/>
                                        </p:tgtEl>
                                      </p:cBhvr>
                                    </p:animEffect>
                                    <p:set>
                                      <p:cBhvr>
                                        <p:cTn id="17" dur="1" fill="hold">
                                          <p:stCondLst>
                                            <p:cond delay="1999"/>
                                          </p:stCondLst>
                                        </p:cTn>
                                        <p:tgtEl>
                                          <p:spTgt spid="35845"/>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35846"/>
                                        </p:tgtEl>
                                        <p:attrNameLst>
                                          <p:attrName>ppt_w</p:attrName>
                                        </p:attrNameLst>
                                      </p:cBhvr>
                                      <p:tavLst>
                                        <p:tav tm="0">
                                          <p:val>
                                            <p:strVal val="ppt_w"/>
                                          </p:val>
                                        </p:tav>
                                        <p:tav tm="100000">
                                          <p:val>
                                            <p:fltVal val="0"/>
                                          </p:val>
                                        </p:tav>
                                      </p:tavLst>
                                    </p:anim>
                                    <p:anim calcmode="lin" valueType="num">
                                      <p:cBhvr>
                                        <p:cTn id="21" dur="500"/>
                                        <p:tgtEl>
                                          <p:spTgt spid="35846"/>
                                        </p:tgtEl>
                                        <p:attrNameLst>
                                          <p:attrName>ppt_h</p:attrName>
                                        </p:attrNameLst>
                                      </p:cBhvr>
                                      <p:tavLst>
                                        <p:tav tm="0">
                                          <p:val>
                                            <p:strVal val="ppt_h"/>
                                          </p:val>
                                        </p:tav>
                                        <p:tav tm="100000">
                                          <p:val>
                                            <p:strVal val="ppt_h"/>
                                          </p:val>
                                        </p:tav>
                                      </p:tavLst>
                                    </p:anim>
                                    <p:set>
                                      <p:cBhvr>
                                        <p:cTn id="22" dur="1" fill="hold">
                                          <p:stCondLst>
                                            <p:cond delay="499"/>
                                          </p:stCondLst>
                                        </p:cTn>
                                        <p:tgtEl>
                                          <p:spTgt spid="358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p:bldP spid="35845" grpId="1"/>
      <p:bldP spid="35846" grpId="0"/>
      <p:bldP spid="35846"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5"/>
          <p:cNvSpPr>
            <a:spLocks noChangeArrowheads="1"/>
          </p:cNvSpPr>
          <p:nvPr/>
        </p:nvSpPr>
        <p:spPr bwMode="auto">
          <a:xfrm>
            <a:off x="179388" y="333375"/>
            <a:ext cx="8750300" cy="6256338"/>
          </a:xfrm>
          <a:prstGeom prst="rect">
            <a:avLst/>
          </a:prstGeom>
          <a:noFill/>
          <a:ln w="9525">
            <a:noFill/>
            <a:miter lim="800000"/>
            <a:headEnd/>
            <a:tailEnd/>
          </a:ln>
        </p:spPr>
        <p:txBody>
          <a:bodyPr anchor="ctr">
            <a:spAutoFit/>
          </a:bodyPr>
          <a:lstStyle/>
          <a:p>
            <a:pPr algn="r" rtl="1"/>
            <a:r>
              <a:rPr lang="ar-SA" b="1">
                <a:solidFill>
                  <a:srgbClr val="000000"/>
                </a:solidFill>
              </a:rPr>
              <a:t>در آموزش الکترونیک شركت</a:t>
            </a:r>
            <a:r>
              <a:rPr lang="ar-IQ" b="1">
                <a:solidFill>
                  <a:srgbClr val="000000"/>
                </a:solidFill>
              </a:rPr>
              <a:t> </a:t>
            </a:r>
            <a:r>
              <a:rPr lang="ar-SA" b="1">
                <a:solidFill>
                  <a:srgbClr val="000000"/>
                </a:solidFill>
              </a:rPr>
              <a:t>ه</a:t>
            </a:r>
            <a:r>
              <a:rPr lang="ar-IQ" b="1">
                <a:solidFill>
                  <a:srgbClr val="000000"/>
                </a:solidFill>
              </a:rPr>
              <a:t>ا</a:t>
            </a:r>
            <a:r>
              <a:rPr lang="ar-SA" b="1">
                <a:solidFill>
                  <a:srgbClr val="000000"/>
                </a:solidFill>
              </a:rPr>
              <a:t>، فرهيختگان، مربيان و معلمان مى توانند با يكديگر كار كنند. هرچه فناوران و معلمان بيشتر با هم باشند و بيشتر با هم كار كنند، استعـــــدادهاى دانش آموزان بيشتر شكوفا مى گردد، اقتصاد قوى تر مى شود و كشور نيرو مى گيرد</a:t>
            </a:r>
            <a:r>
              <a:rPr lang="en-US" b="1">
                <a:solidFill>
                  <a:srgbClr val="000000"/>
                </a:solidFill>
              </a:rPr>
              <a:t>.</a:t>
            </a:r>
            <a:br>
              <a:rPr lang="en-US" b="1">
                <a:solidFill>
                  <a:srgbClr val="000000"/>
                </a:solidFill>
              </a:rPr>
            </a:br>
            <a:r>
              <a:rPr lang="ar-SA" b="1">
                <a:solidFill>
                  <a:srgbClr val="000000"/>
                </a:solidFill>
              </a:rPr>
              <a:t>بدون در نظر گرفتن زيرساخت هاى آموزش مجازى و اهداف آن، نمى توان به پياده سازى و اثربخشى آن اميدوار بود. لازم است قبل از هر گونه</a:t>
            </a:r>
            <a:r>
              <a:rPr lang="ar-IQ">
                <a:solidFill>
                  <a:srgbClr val="000000"/>
                </a:solidFill>
              </a:rPr>
              <a:t> </a:t>
            </a:r>
            <a:r>
              <a:rPr lang="ar-SA" b="1">
                <a:solidFill>
                  <a:srgbClr val="000000"/>
                </a:solidFill>
              </a:rPr>
              <a:t>تصميم گيرى، اين زير ساختارها را شناسايى و سپس نسبت به پياده سازى آن در راستاى اهداف آموزش مجازى اقدام نمود. شايان ذكر است اهداف آموزش مجازى با آموزش از راه دور اگر چه سنخيت دارد ولى متفاوت مى باشد. بحث آموزش مجازى در ايران جز بحث هاى روز است و اكثر صاحب نظران در اين باره اظهار نظر مى كنند.</a:t>
            </a:r>
            <a:endParaRPr lang="en-US">
              <a:solidFill>
                <a:srgbClr val="000000"/>
              </a:solidFill>
            </a:endParaRPr>
          </a:p>
          <a:p>
            <a:pPr algn="r" rtl="1"/>
            <a:r>
              <a:rPr lang="ar-SA" b="1">
                <a:solidFill>
                  <a:srgbClr val="000000"/>
                </a:solidFill>
              </a:rPr>
              <a:t> اما در مورد آموزش مجازى اگر بخواهيم اصولى به آن بپردازيم بايد به ي</a:t>
            </a:r>
            <a:r>
              <a:rPr lang="fa-IR" b="1">
                <a:solidFill>
                  <a:srgbClr val="000000"/>
                </a:solidFill>
              </a:rPr>
              <a:t>ک</a:t>
            </a:r>
            <a:r>
              <a:rPr lang="ar-SA" b="1">
                <a:solidFill>
                  <a:srgbClr val="000000"/>
                </a:solidFill>
              </a:rPr>
              <a:t> سرى نكات كه زير ساخت هاى آن هستند توجه كنيم، اين زير ساختها عبارتند از:</a:t>
            </a:r>
            <a:r>
              <a:rPr lang="ar-SA">
                <a:solidFill>
                  <a:srgbClr val="000000"/>
                </a:solidFill>
              </a:rPr>
              <a:t> </a:t>
            </a:r>
            <a:endParaRPr lang="ar-IQ">
              <a:solidFill>
                <a:srgbClr val="000000"/>
              </a:solidFill>
            </a:endParaRPr>
          </a:p>
          <a:p>
            <a:pPr algn="r" rtl="1"/>
            <a:endParaRPr lang="ar-IQ" sz="800">
              <a:solidFill>
                <a:srgbClr val="000000"/>
              </a:solidFill>
            </a:endParaRPr>
          </a:p>
          <a:p>
            <a:pPr algn="r" rtl="1"/>
            <a:r>
              <a:rPr lang="fa-IR" b="1">
                <a:solidFill>
                  <a:srgbClr val="000000"/>
                </a:solidFill>
                <a:latin typeface="Times New Roman" pitchFamily="18" charset="0"/>
              </a:rPr>
              <a:t>۱- </a:t>
            </a:r>
            <a:r>
              <a:rPr lang="ar-SA" b="1">
                <a:solidFill>
                  <a:srgbClr val="000000"/>
                </a:solidFill>
                <a:latin typeface="Times New Roman" pitchFamily="18" charset="0"/>
              </a:rPr>
              <a:t>زير ساخت هاى مخابراتى كه هر چند در ايران امكانات مخابراتى مطلوب نيست ولى با ورود تكنولوژى هاى نوين در آينده نزدي</a:t>
            </a:r>
            <a:r>
              <a:rPr lang="fa-IR" b="1">
                <a:solidFill>
                  <a:srgbClr val="000000"/>
                </a:solidFill>
                <a:latin typeface="Times New Roman" pitchFamily="18" charset="0"/>
              </a:rPr>
              <a:t>ک </a:t>
            </a:r>
            <a:r>
              <a:rPr lang="ar-SA" b="1">
                <a:solidFill>
                  <a:srgbClr val="000000"/>
                </a:solidFill>
                <a:latin typeface="Times New Roman" pitchFamily="18" charset="0"/>
              </a:rPr>
              <a:t>اين ضعف برطرف خواهد شد و به احتمال قوى اين بخش جلوتر از ساير بخش هاى آموزش مجازى خواهد بود ولى متأسفانه در حال حاضر اساس كار آموزش مجازى را بر همين نكته يعنى تهيه سخت افزار و ايجاد ارتباطات مخابراتى گذاشته اند.</a:t>
            </a:r>
            <a:endParaRPr lang="en-US">
              <a:solidFill>
                <a:srgbClr val="000000"/>
              </a:solidFill>
              <a:latin typeface="Times New Roman" pitchFamily="18" charset="0"/>
            </a:endParaRPr>
          </a:p>
          <a:p>
            <a:pPr algn="r" rtl="1"/>
            <a:r>
              <a:rPr lang="ar-IQ" b="1">
                <a:solidFill>
                  <a:srgbClr val="000000"/>
                </a:solidFill>
                <a:latin typeface="Times New Roman" pitchFamily="18" charset="0"/>
              </a:rPr>
              <a:t>2</a:t>
            </a:r>
            <a:r>
              <a:rPr lang="ar-SA" b="1">
                <a:solidFill>
                  <a:srgbClr val="000000"/>
                </a:solidFill>
                <a:latin typeface="Times New Roman" pitchFamily="18" charset="0"/>
              </a:rPr>
              <a:t>- دومين مسئله  فنون همكارى و يكى از مهمترين زير ساخت ها است. اين مبحثى است كه اروپاييها خود, حتى بيشتر از مفاد آموزشى روى آن تأكيد دارند. به عنوان مثال فردى كه پشت كامپيوتر نشسته و از طريق اينترنت در رشته اى دكترا گرفته است. به اين معنى, فردى كه ارتباطات اجتماعى نداشته چگونه مى تواند فردا مدير موسسه يا سازمانى شود كه 30 يا 40 نفر كارمند دارد و آن را هدايت و رهبرى كند. فنون همكارى حتى در بخش</a:t>
            </a:r>
            <a:r>
              <a:rPr lang="ar-IQ" b="1">
                <a:solidFill>
                  <a:srgbClr val="000000"/>
                </a:solidFill>
                <a:latin typeface="Times New Roman" pitchFamily="18" charset="0"/>
              </a:rPr>
              <a:t> </a:t>
            </a:r>
            <a:r>
              <a:rPr lang="ar-SA" b="1">
                <a:solidFill>
                  <a:srgbClr val="000000"/>
                </a:solidFill>
                <a:latin typeface="Times New Roman" pitchFamily="18" charset="0"/>
              </a:rPr>
              <a:t>مطالعات دسته جمعى و همكارى روى متون در درس ها هم مطرح است.</a:t>
            </a:r>
            <a:endParaRPr lang="en-US">
              <a:solidFill>
                <a:srgbClr val="000000"/>
              </a:solidFill>
              <a:latin typeface="Times New Roman" pitchFamily="18" charset="0"/>
            </a:endParaRPr>
          </a:p>
          <a:p>
            <a:pPr algn="r" rtl="1"/>
            <a:r>
              <a:rPr lang="ar-IQ" b="1">
                <a:solidFill>
                  <a:srgbClr val="000000"/>
                </a:solidFill>
                <a:latin typeface="Times New Roman" pitchFamily="18" charset="0"/>
              </a:rPr>
              <a:t>3</a:t>
            </a:r>
            <a:r>
              <a:rPr lang="fa-IR" b="1">
                <a:solidFill>
                  <a:srgbClr val="000000"/>
                </a:solidFill>
                <a:latin typeface="Times New Roman" pitchFamily="18" charset="0"/>
              </a:rPr>
              <a:t>- </a:t>
            </a:r>
            <a:r>
              <a:rPr lang="ar-SA" b="1">
                <a:solidFill>
                  <a:srgbClr val="000000"/>
                </a:solidFill>
                <a:latin typeface="Times New Roman" pitchFamily="18" charset="0"/>
              </a:rPr>
              <a:t>نكته بعدى مفاد آموزشى است. مفاد آموزشى در آموزش مجازى با آموزش سنتى كاملا متفاوت است و با همين مفاد اگر بخواهيم آموزش مجازى راه بياندازيم اشتباه محض خواهد بود.</a:t>
            </a:r>
            <a:endParaRPr lang="en-US">
              <a:solidFill>
                <a:srgbClr val="000000"/>
              </a:solidFill>
              <a:latin typeface="Times New Roman" pitchFamily="18" charset="0"/>
            </a:endParaRPr>
          </a:p>
          <a:p>
            <a:pPr algn="r" rtl="1"/>
            <a:endParaRPr lang="ar-SA">
              <a:solidFill>
                <a:srgbClr val="000000"/>
              </a:solidFill>
            </a:endParaRPr>
          </a:p>
        </p:txBody>
      </p:sp>
      <p:sp>
        <p:nvSpPr>
          <p:cNvPr id="36870" name="Rectangle 6"/>
          <p:cNvSpPr>
            <a:spLocks noChangeArrowheads="1"/>
          </p:cNvSpPr>
          <p:nvPr/>
        </p:nvSpPr>
        <p:spPr bwMode="auto">
          <a:xfrm>
            <a:off x="4297363" y="6477000"/>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67-30</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6870"/>
                                        </p:tgtEl>
                                        <p:attrNameLst>
                                          <p:attrName>style.visibility</p:attrName>
                                        </p:attrNameLst>
                                      </p:cBhvr>
                                      <p:to>
                                        <p:strVal val="visible"/>
                                      </p:to>
                                    </p:set>
                                    <p:anim calcmode="lin" valueType="num">
                                      <p:cBhvr>
                                        <p:cTn id="7" dur="500" fill="hold"/>
                                        <p:tgtEl>
                                          <p:spTgt spid="36870"/>
                                        </p:tgtEl>
                                        <p:attrNameLst>
                                          <p:attrName>ppt_w</p:attrName>
                                        </p:attrNameLst>
                                      </p:cBhvr>
                                      <p:tavLst>
                                        <p:tav tm="0">
                                          <p:val>
                                            <p:fltVal val="0"/>
                                          </p:val>
                                        </p:tav>
                                        <p:tav tm="100000">
                                          <p:val>
                                            <p:strVal val="#ppt_w"/>
                                          </p:val>
                                        </p:tav>
                                      </p:tavLst>
                                    </p:anim>
                                    <p:anim calcmode="lin" valueType="num">
                                      <p:cBhvr>
                                        <p:cTn id="8" dur="500" fill="hold"/>
                                        <p:tgtEl>
                                          <p:spTgt spid="3687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36869"/>
                                        </p:tgtEl>
                                        <p:attrNameLst>
                                          <p:attrName>style.visibility</p:attrName>
                                        </p:attrNameLst>
                                      </p:cBhvr>
                                      <p:to>
                                        <p:strVal val="visible"/>
                                      </p:to>
                                    </p:set>
                                    <p:animEffect transition="in" filter="diamond(in)">
                                      <p:cBhvr>
                                        <p:cTn id="12" dur="2000"/>
                                        <p:tgtEl>
                                          <p:spTgt spid="3686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36869"/>
                                        </p:tgtEl>
                                      </p:cBhvr>
                                    </p:animEffect>
                                    <p:set>
                                      <p:cBhvr>
                                        <p:cTn id="17" dur="1" fill="hold">
                                          <p:stCondLst>
                                            <p:cond delay="1999"/>
                                          </p:stCondLst>
                                        </p:cTn>
                                        <p:tgtEl>
                                          <p:spTgt spid="36869"/>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36870"/>
                                        </p:tgtEl>
                                        <p:attrNameLst>
                                          <p:attrName>ppt_w</p:attrName>
                                        </p:attrNameLst>
                                      </p:cBhvr>
                                      <p:tavLst>
                                        <p:tav tm="0">
                                          <p:val>
                                            <p:strVal val="ppt_w"/>
                                          </p:val>
                                        </p:tav>
                                        <p:tav tm="100000">
                                          <p:val>
                                            <p:fltVal val="0"/>
                                          </p:val>
                                        </p:tav>
                                      </p:tavLst>
                                    </p:anim>
                                    <p:anim calcmode="lin" valueType="num">
                                      <p:cBhvr>
                                        <p:cTn id="21" dur="500"/>
                                        <p:tgtEl>
                                          <p:spTgt spid="36870"/>
                                        </p:tgtEl>
                                        <p:attrNameLst>
                                          <p:attrName>ppt_h</p:attrName>
                                        </p:attrNameLst>
                                      </p:cBhvr>
                                      <p:tavLst>
                                        <p:tav tm="0">
                                          <p:val>
                                            <p:strVal val="ppt_h"/>
                                          </p:val>
                                        </p:tav>
                                        <p:tav tm="100000">
                                          <p:val>
                                            <p:strVal val="ppt_h"/>
                                          </p:val>
                                        </p:tav>
                                      </p:tavLst>
                                    </p:anim>
                                    <p:set>
                                      <p:cBhvr>
                                        <p:cTn id="22" dur="1" fill="hold">
                                          <p:stCondLst>
                                            <p:cond delay="499"/>
                                          </p:stCondLst>
                                        </p:cTn>
                                        <p:tgtEl>
                                          <p:spTgt spid="368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p:bldP spid="36869" grpId="1"/>
      <p:bldP spid="36870" grpId="0"/>
      <p:bldP spid="36870"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5"/>
          <p:cNvSpPr>
            <a:spLocks noChangeArrowheads="1"/>
          </p:cNvSpPr>
          <p:nvPr/>
        </p:nvSpPr>
        <p:spPr bwMode="auto">
          <a:xfrm>
            <a:off x="1763713" y="188913"/>
            <a:ext cx="7032625" cy="7888287"/>
          </a:xfrm>
          <a:prstGeom prst="rect">
            <a:avLst/>
          </a:prstGeom>
          <a:noFill/>
          <a:ln w="9525">
            <a:noFill/>
            <a:miter lim="800000"/>
            <a:headEnd/>
            <a:tailEnd/>
          </a:ln>
        </p:spPr>
        <p:txBody>
          <a:bodyPr anchor="ctr">
            <a:spAutoFit/>
          </a:bodyPr>
          <a:lstStyle/>
          <a:p>
            <a:pPr algn="r" rtl="1"/>
            <a:r>
              <a:rPr lang="en-US" sz="2400" b="1" dirty="0">
                <a:solidFill>
                  <a:srgbClr val="000000"/>
                </a:solidFill>
              </a:rPr>
              <a:t>	</a:t>
            </a:r>
            <a:r>
              <a:rPr lang="ar-IQ" sz="2400" b="1" dirty="0">
                <a:solidFill>
                  <a:srgbClr val="000000"/>
                </a:solidFill>
              </a:rPr>
              <a:t>7- مراحل ايجا</a:t>
            </a:r>
            <a:r>
              <a:rPr lang="fa-IR" sz="2400" b="1" dirty="0">
                <a:solidFill>
                  <a:srgbClr val="000000"/>
                </a:solidFill>
              </a:rPr>
              <a:t>د</a:t>
            </a:r>
            <a:r>
              <a:rPr lang="ar-IQ" sz="2400" b="1" dirty="0">
                <a:solidFill>
                  <a:srgbClr val="000000"/>
                </a:solidFill>
              </a:rPr>
              <a:t> شهر الكترونيكى</a:t>
            </a:r>
          </a:p>
          <a:p>
            <a:pPr algn="r" rtl="1"/>
            <a:r>
              <a:rPr lang="ar-IQ" sz="2400" b="1" dirty="0">
                <a:solidFill>
                  <a:srgbClr val="000000"/>
                </a:solidFill>
              </a:rPr>
              <a:t>	8- </a:t>
            </a:r>
            <a:r>
              <a:rPr lang="ar-SA" sz="2400" b="1" dirty="0">
                <a:solidFill>
                  <a:srgbClr val="000000"/>
                </a:solidFill>
              </a:rPr>
              <a:t>چ</a:t>
            </a:r>
            <a:r>
              <a:rPr lang="ar-IQ" sz="2400" b="1" dirty="0">
                <a:solidFill>
                  <a:srgbClr val="000000"/>
                </a:solidFill>
              </a:rPr>
              <a:t>شم انداز شهر الكترونيكى</a:t>
            </a:r>
          </a:p>
          <a:p>
            <a:pPr algn="r" rtl="1"/>
            <a:r>
              <a:rPr lang="ar-IQ" sz="2400" b="1" dirty="0">
                <a:solidFill>
                  <a:srgbClr val="000000"/>
                </a:solidFill>
              </a:rPr>
              <a:t>	9- شهروند الكترونيكى</a:t>
            </a:r>
            <a:endParaRPr lang="en-US" sz="2400" dirty="0">
              <a:solidFill>
                <a:srgbClr val="000000"/>
              </a:solidFill>
            </a:endParaRPr>
          </a:p>
          <a:p>
            <a:pPr algn="r" rtl="1"/>
            <a:r>
              <a:rPr lang="ar-IQ" sz="2400" b="1" dirty="0">
                <a:solidFill>
                  <a:srgbClr val="000000"/>
                </a:solidFill>
              </a:rPr>
              <a:t>	10- تاثيرات شهر الكترونيكى</a:t>
            </a:r>
            <a:endParaRPr lang="en-US" sz="2400" dirty="0">
              <a:solidFill>
                <a:srgbClr val="000000"/>
              </a:solidFill>
            </a:endParaRPr>
          </a:p>
          <a:p>
            <a:pPr algn="r" rtl="1"/>
            <a:r>
              <a:rPr lang="ar-IQ" sz="2400" b="1" dirty="0">
                <a:solidFill>
                  <a:srgbClr val="000000"/>
                </a:solidFill>
              </a:rPr>
              <a:t>	11- مزيت هاى شهر الكترونيكى</a:t>
            </a:r>
            <a:endParaRPr lang="en-US" sz="2400" dirty="0">
              <a:solidFill>
                <a:srgbClr val="000000"/>
              </a:solidFill>
            </a:endParaRPr>
          </a:p>
          <a:p>
            <a:pPr algn="r" rtl="1"/>
            <a:r>
              <a:rPr lang="ar-IQ" sz="2400" b="1" dirty="0">
                <a:solidFill>
                  <a:srgbClr val="000000"/>
                </a:solidFill>
              </a:rPr>
              <a:t>	12- برخى از خدمات قابل </a:t>
            </a:r>
            <a:r>
              <a:rPr lang="ar-SA" sz="2400" b="1" dirty="0">
                <a:solidFill>
                  <a:srgbClr val="000000"/>
                </a:solidFill>
              </a:rPr>
              <a:t>ارائه در شهرالكترونيكى</a:t>
            </a:r>
            <a:endParaRPr lang="ar-IQ" sz="2400" b="1" dirty="0">
              <a:solidFill>
                <a:srgbClr val="000000"/>
              </a:solidFill>
            </a:endParaRPr>
          </a:p>
          <a:p>
            <a:pPr algn="r" rtl="1"/>
            <a:endParaRPr lang="en-US" sz="800" b="1" dirty="0">
              <a:solidFill>
                <a:srgbClr val="000000"/>
              </a:solidFill>
            </a:endParaRPr>
          </a:p>
          <a:p>
            <a:pPr algn="r" rtl="1"/>
            <a:r>
              <a:rPr lang="ar-SA" b="1" dirty="0">
                <a:solidFill>
                  <a:srgbClr val="000000"/>
                </a:solidFill>
              </a:rPr>
              <a:t>		</a:t>
            </a:r>
            <a:r>
              <a:rPr lang="ar-SA" sz="2000" b="1" dirty="0">
                <a:solidFill>
                  <a:srgbClr val="000000"/>
                </a:solidFill>
              </a:rPr>
              <a:t>1-12- آموزش الكترونيكى</a:t>
            </a:r>
            <a:endParaRPr lang="en-US" sz="2000" dirty="0">
              <a:solidFill>
                <a:srgbClr val="000000"/>
              </a:solidFill>
            </a:endParaRPr>
          </a:p>
          <a:p>
            <a:pPr algn="r" rtl="1"/>
            <a:r>
              <a:rPr lang="ar-SA" sz="2000" b="1" dirty="0">
                <a:solidFill>
                  <a:srgbClr val="000000"/>
                </a:solidFill>
              </a:rPr>
              <a:t>		2-12- تراكنش هاى الكترونيكى</a:t>
            </a:r>
            <a:endParaRPr lang="en-US" sz="2000" dirty="0">
              <a:solidFill>
                <a:srgbClr val="000000"/>
              </a:solidFill>
            </a:endParaRPr>
          </a:p>
          <a:p>
            <a:pPr algn="r" rtl="1"/>
            <a:r>
              <a:rPr lang="ar-SA" sz="2000" b="1" dirty="0">
                <a:solidFill>
                  <a:srgbClr val="000000"/>
                </a:solidFill>
              </a:rPr>
              <a:t>		3-12- ارتباطات الكترونيكى</a:t>
            </a:r>
            <a:endParaRPr lang="en-US" sz="2000" dirty="0">
              <a:solidFill>
                <a:srgbClr val="000000"/>
              </a:solidFill>
            </a:endParaRPr>
          </a:p>
          <a:p>
            <a:pPr algn="r" rtl="1"/>
            <a:r>
              <a:rPr lang="ar-SA" sz="2000" b="1" dirty="0">
                <a:solidFill>
                  <a:srgbClr val="000000"/>
                </a:solidFill>
              </a:rPr>
              <a:t>		4-12- تفريحات الكترونيكى</a:t>
            </a:r>
            <a:endParaRPr lang="ar-IQ" sz="2000" b="1" dirty="0">
              <a:solidFill>
                <a:srgbClr val="000000"/>
              </a:solidFill>
            </a:endParaRPr>
          </a:p>
          <a:p>
            <a:pPr algn="r" rtl="1"/>
            <a:endParaRPr lang="en-US" sz="800" dirty="0">
              <a:solidFill>
                <a:srgbClr val="000000"/>
              </a:solidFill>
            </a:endParaRPr>
          </a:p>
          <a:p>
            <a:pPr algn="r" rtl="1"/>
            <a:r>
              <a:rPr lang="ar-SA" b="1" dirty="0">
                <a:solidFill>
                  <a:srgbClr val="000000"/>
                </a:solidFill>
              </a:rPr>
              <a:t>	</a:t>
            </a:r>
            <a:r>
              <a:rPr lang="ar-SA" sz="2400" b="1" dirty="0">
                <a:solidFill>
                  <a:srgbClr val="000000"/>
                </a:solidFill>
              </a:rPr>
              <a:t>13- معايب شهر الكترونيكى</a:t>
            </a:r>
            <a:endParaRPr lang="ar-IQ" sz="2400" b="1" dirty="0">
              <a:solidFill>
                <a:srgbClr val="000000"/>
              </a:solidFill>
            </a:endParaRPr>
          </a:p>
          <a:p>
            <a:pPr algn="r" rtl="1"/>
            <a:endParaRPr lang="en-US" sz="800" b="1" dirty="0">
              <a:solidFill>
                <a:srgbClr val="000000"/>
              </a:solidFill>
            </a:endParaRPr>
          </a:p>
          <a:p>
            <a:pPr algn="r" rtl="1"/>
            <a:r>
              <a:rPr lang="ar-SA" b="1" dirty="0">
                <a:solidFill>
                  <a:srgbClr val="000000"/>
                </a:solidFill>
              </a:rPr>
              <a:t>		</a:t>
            </a:r>
            <a:r>
              <a:rPr lang="ar-SA" sz="2000" b="1" dirty="0">
                <a:solidFill>
                  <a:srgbClr val="000000"/>
                </a:solidFill>
              </a:rPr>
              <a:t>1-13- دکوراژه الکترونیک</a:t>
            </a:r>
            <a:endParaRPr lang="en-US" sz="2000" dirty="0">
              <a:solidFill>
                <a:srgbClr val="000000"/>
              </a:solidFill>
            </a:endParaRPr>
          </a:p>
          <a:p>
            <a:pPr algn="r" rtl="1"/>
            <a:r>
              <a:rPr lang="ar-SA" sz="2000" b="1" dirty="0">
                <a:solidFill>
                  <a:srgbClr val="000000"/>
                </a:solidFill>
              </a:rPr>
              <a:t>		2-13- انزوای الکترونیک</a:t>
            </a:r>
            <a:endParaRPr lang="en-US" sz="2000" dirty="0">
              <a:solidFill>
                <a:srgbClr val="000000"/>
              </a:solidFill>
            </a:endParaRPr>
          </a:p>
          <a:p>
            <a:pPr algn="r" rtl="1"/>
            <a:r>
              <a:rPr lang="ar-SA" sz="2000" b="1" dirty="0">
                <a:solidFill>
                  <a:srgbClr val="000000"/>
                </a:solidFill>
              </a:rPr>
              <a:t>		3-13- بمباران اطلاعات الکترونیک</a:t>
            </a:r>
            <a:endParaRPr lang="en-US" sz="2000" dirty="0">
              <a:solidFill>
                <a:srgbClr val="000000"/>
              </a:solidFill>
            </a:endParaRPr>
          </a:p>
          <a:p>
            <a:pPr algn="r" rtl="1"/>
            <a:r>
              <a:rPr lang="ar-SA" sz="2000" b="1" dirty="0">
                <a:solidFill>
                  <a:srgbClr val="000000"/>
                </a:solidFill>
              </a:rPr>
              <a:t>		4-13- خشونت الکترونیک</a:t>
            </a:r>
            <a:endParaRPr lang="en-US" sz="2000" dirty="0">
              <a:solidFill>
                <a:srgbClr val="000000"/>
              </a:solidFill>
            </a:endParaRPr>
          </a:p>
          <a:p>
            <a:pPr algn="r" rtl="1"/>
            <a:r>
              <a:rPr lang="ar-SA" sz="2000" b="1" dirty="0">
                <a:solidFill>
                  <a:srgbClr val="000000"/>
                </a:solidFill>
              </a:rPr>
              <a:t>		5-13- پورنوگرافی الکترونیک</a:t>
            </a:r>
            <a:endParaRPr lang="en-US" sz="2000" dirty="0">
              <a:solidFill>
                <a:srgbClr val="000000"/>
              </a:solidFill>
            </a:endParaRPr>
          </a:p>
          <a:p>
            <a:pPr algn="r" rtl="1"/>
            <a:r>
              <a:rPr lang="en-US" sz="2000" b="1" dirty="0">
                <a:solidFill>
                  <a:srgbClr val="000000"/>
                </a:solidFill>
              </a:rPr>
              <a:t>	</a:t>
            </a:r>
            <a:r>
              <a:rPr lang="ar-SA" sz="2000" b="1" dirty="0">
                <a:solidFill>
                  <a:srgbClr val="000000"/>
                </a:solidFill>
              </a:rPr>
              <a:t>	6-13- اعتیاد الکترونیک				</a:t>
            </a:r>
            <a:r>
              <a:rPr lang="ar-IQ" sz="2400" dirty="0">
                <a:solidFill>
                  <a:srgbClr val="000000"/>
                </a:solidFill>
                <a:latin typeface="Arial Black" pitchFamily="34" charset="0"/>
              </a:rPr>
              <a:t>14-</a:t>
            </a:r>
            <a:r>
              <a:rPr lang="ar-SA" sz="2400" b="1" dirty="0">
                <a:solidFill>
                  <a:srgbClr val="000000"/>
                </a:solidFill>
                <a:latin typeface="Times New Roman" pitchFamily="18" charset="0"/>
              </a:rPr>
              <a:t> </a:t>
            </a:r>
            <a:r>
              <a:rPr lang="ar-IQ" sz="2400" b="1" dirty="0">
                <a:solidFill>
                  <a:srgbClr val="000000"/>
                </a:solidFill>
                <a:latin typeface="Times New Roman" pitchFamily="18" charset="0"/>
              </a:rPr>
              <a:t>شهرهاى الكترونيكى در ايران</a:t>
            </a:r>
            <a:endParaRPr lang="en-US" sz="2400" dirty="0">
              <a:solidFill>
                <a:srgbClr val="000000"/>
              </a:solidFill>
              <a:latin typeface="Times New Roman" pitchFamily="18" charset="0"/>
            </a:endParaRPr>
          </a:p>
          <a:p>
            <a:pPr algn="r" rtl="1"/>
            <a:r>
              <a:rPr lang="en-US" sz="2400" b="1" dirty="0">
                <a:solidFill>
                  <a:srgbClr val="000000"/>
                </a:solidFill>
              </a:rPr>
              <a:t>	</a:t>
            </a:r>
            <a:endParaRPr lang="ar-IQ" sz="2400" b="1" dirty="0">
              <a:solidFill>
                <a:srgbClr val="000000"/>
              </a:solidFill>
            </a:endParaRPr>
          </a:p>
          <a:p>
            <a:pPr algn="r" rtl="1"/>
            <a:r>
              <a:rPr lang="ar-IQ" sz="2400" b="1" dirty="0">
                <a:solidFill>
                  <a:srgbClr val="000000"/>
                </a:solidFill>
              </a:rPr>
              <a:t>	</a:t>
            </a:r>
            <a:endParaRPr lang="ar-IQ" sz="2400" b="1" dirty="0">
              <a:solidFill>
                <a:srgbClr val="000000"/>
              </a:solidFill>
              <a:latin typeface="Times New Roman" pitchFamily="18" charset="0"/>
            </a:endParaRPr>
          </a:p>
          <a:p>
            <a:pPr algn="r" rtl="1"/>
            <a:r>
              <a:rPr lang="ar-IQ" sz="2400" b="1" dirty="0">
                <a:solidFill>
                  <a:srgbClr val="000000"/>
                </a:solidFill>
                <a:latin typeface="Times New Roman" pitchFamily="18" charset="0"/>
              </a:rPr>
              <a:t>	</a:t>
            </a:r>
            <a:endParaRPr lang="en-US" sz="2400" dirty="0">
              <a:solidFill>
                <a:srgbClr val="000000"/>
              </a:solidFill>
              <a:latin typeface="Times New Roman" pitchFamily="18" charset="0"/>
            </a:endParaRPr>
          </a:p>
          <a:p>
            <a:pPr algn="r" rtl="1"/>
            <a:endParaRPr lang="ar-SA" sz="2400" u="sng" dirty="0">
              <a:solidFill>
                <a:srgbClr val="000000"/>
              </a:solidFill>
              <a:latin typeface="Times New Roman" pitchFamily="18" charset="0"/>
            </a:endParaRPr>
          </a:p>
        </p:txBody>
      </p:sp>
      <p:sp>
        <p:nvSpPr>
          <p:cNvPr id="7174" name="Rectangle 6"/>
          <p:cNvSpPr>
            <a:spLocks noChangeArrowheads="1"/>
          </p:cNvSpPr>
          <p:nvPr/>
        </p:nvSpPr>
        <p:spPr bwMode="auto">
          <a:xfrm>
            <a:off x="4500563" y="6461125"/>
            <a:ext cx="668337" cy="396875"/>
          </a:xfrm>
          <a:prstGeom prst="rect">
            <a:avLst/>
          </a:prstGeom>
          <a:noFill/>
          <a:ln w="9525">
            <a:noFill/>
            <a:miter lim="800000"/>
            <a:headEnd/>
            <a:tailEnd/>
          </a:ln>
        </p:spPr>
        <p:txBody>
          <a:bodyPr anchor="ctr">
            <a:spAutoFit/>
          </a:bodyPr>
          <a:lstStyle/>
          <a:p>
            <a:pPr algn="r" rtl="1"/>
            <a:r>
              <a:rPr lang="ar-SA" sz="2000">
                <a:solidFill>
                  <a:srgbClr val="0000FF"/>
                </a:solidFill>
              </a:rPr>
              <a:t>67-4</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p:cTn id="7" dur="500" fill="hold"/>
                                        <p:tgtEl>
                                          <p:spTgt spid="7174"/>
                                        </p:tgtEl>
                                        <p:attrNameLst>
                                          <p:attrName>ppt_w</p:attrName>
                                        </p:attrNameLst>
                                      </p:cBhvr>
                                      <p:tavLst>
                                        <p:tav tm="0">
                                          <p:val>
                                            <p:fltVal val="0"/>
                                          </p:val>
                                        </p:tav>
                                        <p:tav tm="100000">
                                          <p:val>
                                            <p:strVal val="#ppt_w"/>
                                          </p:val>
                                        </p:tav>
                                      </p:tavLst>
                                    </p:anim>
                                    <p:anim calcmode="lin" valueType="num">
                                      <p:cBhvr>
                                        <p:cTn id="8" dur="500" fill="hold"/>
                                        <p:tgtEl>
                                          <p:spTgt spid="717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7173"/>
                                        </p:tgtEl>
                                        <p:attrNameLst>
                                          <p:attrName>style.visibility</p:attrName>
                                        </p:attrNameLst>
                                      </p:cBhvr>
                                      <p:to>
                                        <p:strVal val="visible"/>
                                      </p:to>
                                    </p:set>
                                    <p:animEffect transition="in" filter="diamond(in)">
                                      <p:cBhvr>
                                        <p:cTn id="12" dur="2000"/>
                                        <p:tgtEl>
                                          <p:spTgt spid="717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7173"/>
                                        </p:tgtEl>
                                      </p:cBhvr>
                                    </p:animEffect>
                                    <p:set>
                                      <p:cBhvr>
                                        <p:cTn id="17" dur="1" fill="hold">
                                          <p:stCondLst>
                                            <p:cond delay="1999"/>
                                          </p:stCondLst>
                                        </p:cTn>
                                        <p:tgtEl>
                                          <p:spTgt spid="7173"/>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7174"/>
                                        </p:tgtEl>
                                        <p:attrNameLst>
                                          <p:attrName>ppt_w</p:attrName>
                                        </p:attrNameLst>
                                      </p:cBhvr>
                                      <p:tavLst>
                                        <p:tav tm="0">
                                          <p:val>
                                            <p:strVal val="ppt_w"/>
                                          </p:val>
                                        </p:tav>
                                        <p:tav tm="100000">
                                          <p:val>
                                            <p:fltVal val="0"/>
                                          </p:val>
                                        </p:tav>
                                      </p:tavLst>
                                    </p:anim>
                                    <p:anim calcmode="lin" valueType="num">
                                      <p:cBhvr>
                                        <p:cTn id="21" dur="500"/>
                                        <p:tgtEl>
                                          <p:spTgt spid="7174"/>
                                        </p:tgtEl>
                                        <p:attrNameLst>
                                          <p:attrName>ppt_h</p:attrName>
                                        </p:attrNameLst>
                                      </p:cBhvr>
                                      <p:tavLst>
                                        <p:tav tm="0">
                                          <p:val>
                                            <p:strVal val="ppt_h"/>
                                          </p:val>
                                        </p:tav>
                                        <p:tav tm="100000">
                                          <p:val>
                                            <p:strVal val="ppt_h"/>
                                          </p:val>
                                        </p:tav>
                                      </p:tavLst>
                                    </p:anim>
                                    <p:set>
                                      <p:cBhvr>
                                        <p:cTn id="22" dur="1" fill="hold">
                                          <p:stCondLst>
                                            <p:cond delay="499"/>
                                          </p:stCondLst>
                                        </p:cTn>
                                        <p:tgtEl>
                                          <p:spTgt spid="71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p:bldP spid="7173" grpId="1"/>
      <p:bldP spid="7174" grpId="0"/>
      <p:bldP spid="7174"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5"/>
          <p:cNvSpPr>
            <a:spLocks noChangeArrowheads="1"/>
          </p:cNvSpPr>
          <p:nvPr/>
        </p:nvSpPr>
        <p:spPr bwMode="auto">
          <a:xfrm>
            <a:off x="250825" y="314325"/>
            <a:ext cx="8569325" cy="6102350"/>
          </a:xfrm>
          <a:prstGeom prst="rect">
            <a:avLst/>
          </a:prstGeom>
          <a:noFill/>
          <a:ln w="9525">
            <a:noFill/>
            <a:miter lim="800000"/>
            <a:headEnd/>
            <a:tailEnd/>
          </a:ln>
        </p:spPr>
        <p:txBody>
          <a:bodyPr anchor="ctr">
            <a:spAutoFit/>
          </a:bodyPr>
          <a:lstStyle/>
          <a:p>
            <a:pPr algn="r" rtl="1"/>
            <a:r>
              <a:rPr lang="ar-SA" b="1">
                <a:solidFill>
                  <a:srgbClr val="000000"/>
                </a:solidFill>
              </a:rPr>
              <a:t>مفهوم آموزش مجازى، تنها تبديل متون درسى سنتى به متون كامپيوترى نيست. شعار آموزش مجازى آموزش براى همه كس و براى همه سنين است. ما بايد ببينيم امكان ارائه چه چيزهايى از طريق آموزش سنتى وجود ندارد كه آنها را از طريق آموزش مجازى ارائه كنيم</a:t>
            </a:r>
            <a:r>
              <a:rPr lang="ar-IQ" b="1">
                <a:solidFill>
                  <a:srgbClr val="000000"/>
                </a:solidFill>
              </a:rPr>
              <a:t>. </a:t>
            </a:r>
            <a:r>
              <a:rPr lang="ar-SA" b="1">
                <a:solidFill>
                  <a:srgbClr val="000000"/>
                </a:solidFill>
              </a:rPr>
              <a:t>ما بايد از امكانات در جهت بهبود، نه جايگزين كردن آنها استفاده كنيم. به همين دليل براى آموزش مجازى يا بايد وزارت خانه جداگانه اى داشته باشيم, يا اين كه آن را مستقيما در ي</a:t>
            </a:r>
            <a:r>
              <a:rPr lang="fa-IR" b="1">
                <a:solidFill>
                  <a:srgbClr val="000000"/>
                </a:solidFill>
              </a:rPr>
              <a:t>ک</a:t>
            </a:r>
            <a:r>
              <a:rPr lang="ar-SA" b="1">
                <a:solidFill>
                  <a:srgbClr val="000000"/>
                </a:solidFill>
              </a:rPr>
              <a:t> زيرشاخه مستقل زير نظر آموزش عالى يا</a:t>
            </a:r>
            <a:r>
              <a:rPr lang="en-US" b="1">
                <a:solidFill>
                  <a:srgbClr val="000000"/>
                </a:solidFill>
              </a:rPr>
              <a:t> </a:t>
            </a:r>
            <a:r>
              <a:rPr lang="en-US" b="1">
                <a:solidFill>
                  <a:srgbClr val="000000"/>
                </a:solidFill>
                <a:latin typeface="Times New Roman" pitchFamily="18" charset="0"/>
                <a:cs typeface="Times New Roman" pitchFamily="18" charset="0"/>
              </a:rPr>
              <a:t>IT</a:t>
            </a:r>
            <a:r>
              <a:rPr lang="en-US" b="1">
                <a:solidFill>
                  <a:srgbClr val="000000"/>
                </a:solidFill>
              </a:rPr>
              <a:t> </a:t>
            </a:r>
            <a:r>
              <a:rPr lang="ar-SA" b="1">
                <a:solidFill>
                  <a:srgbClr val="000000"/>
                </a:solidFill>
              </a:rPr>
              <a:t>قرار دهيم، علاوه بر اين، امكانات مخابراتى ما هنوز در حدى نيست كه بتوان به طور كامل از آموزش مجازى در همه شهرها استفاده كرد. هر چند همان طور كه قبلا ذكر شد با ورود تكنولوژى جديد اين مسئله قابل حل است.</a:t>
            </a:r>
            <a:r>
              <a:rPr lang="ar-SA">
                <a:solidFill>
                  <a:srgbClr val="000000"/>
                </a:solidFill>
              </a:rPr>
              <a:t> </a:t>
            </a:r>
            <a:endParaRPr lang="ar-IQ">
              <a:solidFill>
                <a:srgbClr val="000000"/>
              </a:solidFill>
            </a:endParaRPr>
          </a:p>
          <a:p>
            <a:pPr algn="r" rtl="1"/>
            <a:endParaRPr lang="ar-IQ">
              <a:solidFill>
                <a:srgbClr val="000000"/>
              </a:solidFill>
            </a:endParaRPr>
          </a:p>
          <a:p>
            <a:pPr algn="r" rtl="1"/>
            <a:r>
              <a:rPr lang="ar-SA">
                <a:solidFill>
                  <a:srgbClr val="000000"/>
                </a:solidFill>
              </a:rPr>
              <a:t> </a:t>
            </a:r>
            <a:r>
              <a:rPr lang="ar-SA" sz="3200" b="1">
                <a:solidFill>
                  <a:srgbClr val="000000"/>
                </a:solidFill>
                <a:latin typeface="Times New Roman" pitchFamily="18" charset="0"/>
              </a:rPr>
              <a:t>مزاياى آموزش الكترونيكى:</a:t>
            </a:r>
            <a:endParaRPr lang="ar-IQ" sz="3200" b="1">
              <a:solidFill>
                <a:srgbClr val="000000"/>
              </a:solidFill>
              <a:latin typeface="Times New Roman" pitchFamily="18" charset="0"/>
            </a:endParaRPr>
          </a:p>
          <a:p>
            <a:pPr algn="r" rtl="1"/>
            <a:r>
              <a:rPr lang="ar-SA" sz="1200" b="1">
                <a:solidFill>
                  <a:srgbClr val="000000"/>
                </a:solidFill>
                <a:latin typeface="Times New Roman" pitchFamily="18" charset="0"/>
              </a:rPr>
              <a:t> </a:t>
            </a:r>
            <a:endParaRPr lang="en-US" sz="1200">
              <a:solidFill>
                <a:srgbClr val="000000"/>
              </a:solidFill>
              <a:latin typeface="Times New Roman" pitchFamily="18" charset="0"/>
            </a:endParaRPr>
          </a:p>
          <a:p>
            <a:pPr algn="r" rtl="1"/>
            <a:r>
              <a:rPr lang="ar-SA" b="1">
                <a:solidFill>
                  <a:srgbClr val="000000"/>
                </a:solidFill>
                <a:latin typeface="Times New Roman" pitchFamily="18" charset="0"/>
              </a:rPr>
              <a:t>مزاياى آموزش الكترونيكى با توجه به افزايش قابليت‌هاى آن ارتقا</a:t>
            </a:r>
            <a:r>
              <a:rPr lang="ar-SA" sz="1400" b="1">
                <a:solidFill>
                  <a:srgbClr val="000000"/>
                </a:solidFill>
                <a:latin typeface="Times New Roman" pitchFamily="18" charset="0"/>
              </a:rPr>
              <a:t>ء</a:t>
            </a:r>
            <a:r>
              <a:rPr lang="ar-SA" b="1">
                <a:solidFill>
                  <a:srgbClr val="000000"/>
                </a:solidFill>
                <a:latin typeface="Times New Roman" pitchFamily="18" charset="0"/>
              </a:rPr>
              <a:t> مى ‌يابد ولى بطور كلى مى ‌توان به اهم موارد آن اشاره كرد:</a:t>
            </a:r>
            <a:endParaRPr lang="fa-IR" b="1">
              <a:solidFill>
                <a:srgbClr val="000000"/>
              </a:solidFill>
              <a:latin typeface="Times New Roman" pitchFamily="18" charset="0"/>
            </a:endParaRPr>
          </a:p>
          <a:p>
            <a:pPr algn="r" rtl="1"/>
            <a:r>
              <a:rPr lang="ar-SA" sz="800" b="1">
                <a:solidFill>
                  <a:srgbClr val="000000"/>
                </a:solidFill>
                <a:latin typeface="Times New Roman" pitchFamily="18" charset="0"/>
              </a:rPr>
              <a:t> </a:t>
            </a:r>
            <a:endParaRPr lang="en-US" sz="800">
              <a:solidFill>
                <a:srgbClr val="000000"/>
              </a:solidFill>
              <a:latin typeface="Times New Roman" pitchFamily="18" charset="0"/>
            </a:endParaRPr>
          </a:p>
          <a:p>
            <a:pPr algn="r" rtl="1"/>
            <a:r>
              <a:rPr lang="ar-SA" b="1">
                <a:solidFill>
                  <a:srgbClr val="000000"/>
                </a:solidFill>
                <a:latin typeface="Times New Roman" pitchFamily="18" charset="0"/>
              </a:rPr>
              <a:t>1- پويايى دانشجويان در حين آموزش و ترغيب به امر پژوهش و در واقع ادغام امور آموزشى و پژوهشى در يكديگر در حين فراگيرى. </a:t>
            </a:r>
            <a:endParaRPr lang="en-US">
              <a:solidFill>
                <a:srgbClr val="000000"/>
              </a:solidFill>
              <a:latin typeface="Times New Roman" pitchFamily="18" charset="0"/>
            </a:endParaRPr>
          </a:p>
          <a:p>
            <a:pPr algn="r" rtl="1"/>
            <a:r>
              <a:rPr lang="ar-SA" b="1">
                <a:solidFill>
                  <a:srgbClr val="000000"/>
                </a:solidFill>
                <a:latin typeface="Times New Roman" pitchFamily="18" charset="0"/>
              </a:rPr>
              <a:t>2- حذف مشكل استاد محورى. </a:t>
            </a:r>
            <a:endParaRPr lang="en-US">
              <a:solidFill>
                <a:srgbClr val="000000"/>
              </a:solidFill>
              <a:latin typeface="Times New Roman" pitchFamily="18" charset="0"/>
            </a:endParaRPr>
          </a:p>
          <a:p>
            <a:pPr algn="r" rtl="1"/>
            <a:r>
              <a:rPr lang="ar-SA" b="1">
                <a:solidFill>
                  <a:srgbClr val="000000"/>
                </a:solidFill>
                <a:latin typeface="Times New Roman" pitchFamily="18" charset="0"/>
              </a:rPr>
              <a:t>3- حذف فاصله و بُعد مكان و قابل دسترس بودن اطلاعات تمامى رشته‌هاى علمى در حداقل زمان ممكن و در هر نقطه. </a:t>
            </a:r>
            <a:endParaRPr lang="en-US">
              <a:solidFill>
                <a:srgbClr val="000000"/>
              </a:solidFill>
              <a:latin typeface="Times New Roman" pitchFamily="18" charset="0"/>
            </a:endParaRPr>
          </a:p>
          <a:p>
            <a:pPr algn="r" rtl="1"/>
            <a:r>
              <a:rPr lang="ar-SA" b="1">
                <a:solidFill>
                  <a:srgbClr val="000000"/>
                </a:solidFill>
                <a:latin typeface="Times New Roman" pitchFamily="18" charset="0"/>
              </a:rPr>
              <a:t>4- عدم اختصاص مطالب آموزشى به قشر خاصى و امكان استفاده عموم افراد اعم از بيكار، شاغل و ... . </a:t>
            </a:r>
            <a:endParaRPr lang="en-US">
              <a:solidFill>
                <a:srgbClr val="000000"/>
              </a:solidFill>
              <a:latin typeface="Times New Roman" pitchFamily="18" charset="0"/>
            </a:endParaRPr>
          </a:p>
          <a:p>
            <a:pPr algn="r" rtl="1"/>
            <a:r>
              <a:rPr lang="ar-SA" b="1">
                <a:solidFill>
                  <a:srgbClr val="000000"/>
                </a:solidFill>
                <a:latin typeface="Times New Roman" pitchFamily="18" charset="0"/>
              </a:rPr>
              <a:t>5- صرفه جويى در زمان و هزينه. </a:t>
            </a:r>
            <a:endParaRPr lang="en-US">
              <a:solidFill>
                <a:srgbClr val="000000"/>
              </a:solidFill>
              <a:latin typeface="Times New Roman" pitchFamily="18" charset="0"/>
            </a:endParaRPr>
          </a:p>
          <a:p>
            <a:pPr algn="r" rtl="1"/>
            <a:r>
              <a:rPr lang="ar-SA" b="1">
                <a:solidFill>
                  <a:srgbClr val="000000"/>
                </a:solidFill>
                <a:latin typeface="Times New Roman" pitchFamily="18" charset="0"/>
              </a:rPr>
              <a:t>6- افزايش نيروى انسانى مجرب و همگام با فناورى روز.</a:t>
            </a:r>
            <a:r>
              <a:rPr lang="ar-SA">
                <a:solidFill>
                  <a:srgbClr val="000000"/>
                </a:solidFill>
                <a:latin typeface="Times New Roman" pitchFamily="18" charset="0"/>
              </a:rPr>
              <a:t> </a:t>
            </a:r>
          </a:p>
          <a:p>
            <a:pPr algn="r" rtl="1"/>
            <a:endParaRPr lang="ar-SA">
              <a:solidFill>
                <a:srgbClr val="000000"/>
              </a:solidFill>
            </a:endParaRPr>
          </a:p>
        </p:txBody>
      </p:sp>
      <p:sp>
        <p:nvSpPr>
          <p:cNvPr id="37894" name="Rectangle 6"/>
          <p:cNvSpPr>
            <a:spLocks noChangeArrowheads="1"/>
          </p:cNvSpPr>
          <p:nvPr/>
        </p:nvSpPr>
        <p:spPr bwMode="auto">
          <a:xfrm>
            <a:off x="4368800"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67-31</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7894"/>
                                        </p:tgtEl>
                                        <p:attrNameLst>
                                          <p:attrName>style.visibility</p:attrName>
                                        </p:attrNameLst>
                                      </p:cBhvr>
                                      <p:to>
                                        <p:strVal val="visible"/>
                                      </p:to>
                                    </p:set>
                                    <p:anim calcmode="lin" valueType="num">
                                      <p:cBhvr>
                                        <p:cTn id="7" dur="500" fill="hold"/>
                                        <p:tgtEl>
                                          <p:spTgt spid="37894"/>
                                        </p:tgtEl>
                                        <p:attrNameLst>
                                          <p:attrName>ppt_w</p:attrName>
                                        </p:attrNameLst>
                                      </p:cBhvr>
                                      <p:tavLst>
                                        <p:tav tm="0">
                                          <p:val>
                                            <p:fltVal val="0"/>
                                          </p:val>
                                        </p:tav>
                                        <p:tav tm="100000">
                                          <p:val>
                                            <p:strVal val="#ppt_w"/>
                                          </p:val>
                                        </p:tav>
                                      </p:tavLst>
                                    </p:anim>
                                    <p:anim calcmode="lin" valueType="num">
                                      <p:cBhvr>
                                        <p:cTn id="8" dur="500" fill="hold"/>
                                        <p:tgtEl>
                                          <p:spTgt spid="3789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37893"/>
                                        </p:tgtEl>
                                        <p:attrNameLst>
                                          <p:attrName>style.visibility</p:attrName>
                                        </p:attrNameLst>
                                      </p:cBhvr>
                                      <p:to>
                                        <p:strVal val="visible"/>
                                      </p:to>
                                    </p:set>
                                    <p:animEffect transition="in" filter="diamond(in)">
                                      <p:cBhvr>
                                        <p:cTn id="12" dur="2000"/>
                                        <p:tgtEl>
                                          <p:spTgt spid="3789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37893"/>
                                        </p:tgtEl>
                                      </p:cBhvr>
                                    </p:animEffect>
                                    <p:set>
                                      <p:cBhvr>
                                        <p:cTn id="17" dur="1" fill="hold">
                                          <p:stCondLst>
                                            <p:cond delay="1999"/>
                                          </p:stCondLst>
                                        </p:cTn>
                                        <p:tgtEl>
                                          <p:spTgt spid="37893"/>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37894"/>
                                        </p:tgtEl>
                                        <p:attrNameLst>
                                          <p:attrName>ppt_w</p:attrName>
                                        </p:attrNameLst>
                                      </p:cBhvr>
                                      <p:tavLst>
                                        <p:tav tm="0">
                                          <p:val>
                                            <p:strVal val="ppt_w"/>
                                          </p:val>
                                        </p:tav>
                                        <p:tav tm="100000">
                                          <p:val>
                                            <p:fltVal val="0"/>
                                          </p:val>
                                        </p:tav>
                                      </p:tavLst>
                                    </p:anim>
                                    <p:anim calcmode="lin" valueType="num">
                                      <p:cBhvr>
                                        <p:cTn id="21" dur="500"/>
                                        <p:tgtEl>
                                          <p:spTgt spid="37894"/>
                                        </p:tgtEl>
                                        <p:attrNameLst>
                                          <p:attrName>ppt_h</p:attrName>
                                        </p:attrNameLst>
                                      </p:cBhvr>
                                      <p:tavLst>
                                        <p:tav tm="0">
                                          <p:val>
                                            <p:strVal val="ppt_h"/>
                                          </p:val>
                                        </p:tav>
                                        <p:tav tm="100000">
                                          <p:val>
                                            <p:strVal val="ppt_h"/>
                                          </p:val>
                                        </p:tav>
                                      </p:tavLst>
                                    </p:anim>
                                    <p:set>
                                      <p:cBhvr>
                                        <p:cTn id="22" dur="1" fill="hold">
                                          <p:stCondLst>
                                            <p:cond delay="499"/>
                                          </p:stCondLst>
                                        </p:cTn>
                                        <p:tgtEl>
                                          <p:spTgt spid="3789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3" grpId="0"/>
      <p:bldP spid="37893" grpId="1"/>
      <p:bldP spid="37894" grpId="0"/>
      <p:bldP spid="37894"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ChangeArrowheads="1"/>
          </p:cNvSpPr>
          <p:nvPr/>
        </p:nvSpPr>
        <p:spPr bwMode="auto">
          <a:xfrm>
            <a:off x="0" y="2636838"/>
            <a:ext cx="9144000" cy="0"/>
          </a:xfrm>
          <a:prstGeom prst="rect">
            <a:avLst/>
          </a:prstGeom>
          <a:noFill/>
          <a:ln w="9525">
            <a:noFill/>
            <a:miter lim="800000"/>
            <a:headEnd/>
            <a:tailEnd/>
          </a:ln>
        </p:spPr>
        <p:txBody>
          <a:bodyPr wrap="none" anchor="ctr">
            <a:spAutoFit/>
          </a:bodyPr>
          <a:lstStyle/>
          <a:p>
            <a:endParaRPr lang="fa-IR"/>
          </a:p>
        </p:txBody>
      </p:sp>
      <p:sp>
        <p:nvSpPr>
          <p:cNvPr id="71684" name="WordArt 4"/>
          <p:cNvSpPr>
            <a:spLocks noChangeArrowheads="1" noChangeShapeType="1" noTextEdit="1"/>
          </p:cNvSpPr>
          <p:nvPr/>
        </p:nvSpPr>
        <p:spPr bwMode="auto">
          <a:xfrm>
            <a:off x="1403350" y="260350"/>
            <a:ext cx="6553200" cy="1247775"/>
          </a:xfrm>
          <a:prstGeom prst="rect">
            <a:avLst/>
          </a:prstGeom>
        </p:spPr>
        <p:txBody>
          <a:bodyPr wrap="none" fromWordArt="1">
            <a:prstTxWarp prst="textPlain">
              <a:avLst>
                <a:gd name="adj" fmla="val 50000"/>
              </a:avLst>
            </a:prstTxWarp>
          </a:bodyPr>
          <a:lstStyle/>
          <a:p>
            <a:pPr algn="ctr" rtl="1"/>
            <a:r>
              <a:rPr lang="fa-IR" sz="28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مراحل ايجاد شهر الكترونيكى</a:t>
            </a:r>
          </a:p>
        </p:txBody>
      </p:sp>
      <p:sp>
        <p:nvSpPr>
          <p:cNvPr id="71686" name="Rectangle 6"/>
          <p:cNvSpPr>
            <a:spLocks noChangeArrowheads="1"/>
          </p:cNvSpPr>
          <p:nvPr/>
        </p:nvSpPr>
        <p:spPr bwMode="auto">
          <a:xfrm>
            <a:off x="-180975" y="2382838"/>
            <a:ext cx="9324975" cy="3235325"/>
          </a:xfrm>
          <a:prstGeom prst="rect">
            <a:avLst/>
          </a:prstGeom>
          <a:noFill/>
          <a:ln w="9525">
            <a:noFill/>
            <a:miter lim="800000"/>
            <a:headEnd/>
            <a:tailEnd/>
          </a:ln>
        </p:spPr>
        <p:txBody>
          <a:bodyPr anchor="ctr">
            <a:spAutoFit/>
          </a:bodyPr>
          <a:lstStyle/>
          <a:p>
            <a:pPr indent="457200" algn="r" rtl="1"/>
            <a:r>
              <a:rPr lang="ar-SA" b="1">
                <a:solidFill>
                  <a:srgbClr val="000000"/>
                </a:solidFill>
                <a:cs typeface="Times New Roman" pitchFamily="18" charset="0"/>
              </a:rPr>
              <a:t>توسعه شهرهاى الكترونيكى مى تواند بر اساس مدل هاى اجرا شده در جهان و بر اساس مراحل زير صورت گيرد</a:t>
            </a:r>
            <a:r>
              <a:rPr lang="en-US" b="1">
                <a:solidFill>
                  <a:srgbClr val="000000"/>
                </a:solidFill>
                <a:cs typeface="Times New Roman" pitchFamily="18" charset="0"/>
              </a:rPr>
              <a:t>:</a:t>
            </a:r>
          </a:p>
          <a:p>
            <a:pPr indent="457200" algn="r" rtl="1"/>
            <a:endParaRPr lang="en-US" sz="800" b="1">
              <a:solidFill>
                <a:srgbClr val="000000"/>
              </a:solidFill>
              <a:cs typeface="Times New Roman" pitchFamily="18" charset="0"/>
            </a:endParaRPr>
          </a:p>
          <a:p>
            <a:pPr indent="457200" algn="r" rtl="1"/>
            <a:r>
              <a:rPr lang="ar-SA" sz="2800" b="1">
                <a:solidFill>
                  <a:srgbClr val="000000"/>
                </a:solidFill>
                <a:latin typeface="Times New Roman" pitchFamily="18" charset="0"/>
              </a:rPr>
              <a:t>مرحله اول</a:t>
            </a:r>
            <a:r>
              <a:rPr lang="en-US" b="1">
                <a:solidFill>
                  <a:srgbClr val="000000"/>
                </a:solidFill>
                <a:latin typeface="Times New Roman" pitchFamily="18" charset="0"/>
              </a:rPr>
              <a:t> </a:t>
            </a:r>
          </a:p>
          <a:p>
            <a:pPr indent="457200" algn="r" rtl="1"/>
            <a:endParaRPr lang="en-US" sz="800" b="1">
              <a:solidFill>
                <a:srgbClr val="000000"/>
              </a:solidFill>
              <a:latin typeface="Times New Roman" pitchFamily="18" charset="0"/>
            </a:endParaRPr>
          </a:p>
          <a:p>
            <a:pPr indent="457200" algn="r" rtl="1"/>
            <a:r>
              <a:rPr lang="ar-SA" b="1">
                <a:solidFill>
                  <a:srgbClr val="000000"/>
                </a:solidFill>
                <a:latin typeface="Times New Roman" pitchFamily="18" charset="0"/>
              </a:rPr>
              <a:t>1- تهيه قانون شهر الكترونيك</a:t>
            </a:r>
            <a:r>
              <a:rPr lang="ar-IQ" b="1">
                <a:solidFill>
                  <a:srgbClr val="000000"/>
                </a:solidFill>
                <a:latin typeface="Times New Roman" pitchFamily="18" charset="0"/>
              </a:rPr>
              <a:t>ى.</a:t>
            </a:r>
            <a:endParaRPr lang="en-US">
              <a:latin typeface="Times New Roman" pitchFamily="18" charset="0"/>
            </a:endParaRPr>
          </a:p>
          <a:p>
            <a:pPr indent="457200" algn="r" rtl="1"/>
            <a:r>
              <a:rPr lang="ar-SA" b="1">
                <a:solidFill>
                  <a:srgbClr val="000000"/>
                </a:solidFill>
                <a:latin typeface="Times New Roman" pitchFamily="18" charset="0"/>
              </a:rPr>
              <a:t>2- ارائه تسهيلات اينترنتى و طراحى سايت هاى سازمان هاى دولتى و بخش خصوصى.</a:t>
            </a:r>
            <a:endParaRPr lang="en-US">
              <a:latin typeface="Times New Roman" pitchFamily="18" charset="0"/>
            </a:endParaRPr>
          </a:p>
          <a:p>
            <a:pPr indent="457200" algn="r" rtl="1"/>
            <a:r>
              <a:rPr lang="ar-SA" b="1">
                <a:solidFill>
                  <a:srgbClr val="000000"/>
                </a:solidFill>
                <a:latin typeface="Times New Roman" pitchFamily="18" charset="0"/>
              </a:rPr>
              <a:t>3- ايجاد ساختار سازمانى مناسب در وزارت كشور و سازمان مديريت و برنامه ريزى</a:t>
            </a:r>
            <a:r>
              <a:rPr lang="ar-IQ" b="1">
                <a:solidFill>
                  <a:srgbClr val="000000"/>
                </a:solidFill>
                <a:latin typeface="Times New Roman" pitchFamily="18" charset="0"/>
              </a:rPr>
              <a:t>.</a:t>
            </a:r>
            <a:endParaRPr lang="en-US">
              <a:latin typeface="Times New Roman" pitchFamily="18" charset="0"/>
            </a:endParaRPr>
          </a:p>
          <a:p>
            <a:pPr indent="457200" algn="r" rtl="1"/>
            <a:r>
              <a:rPr lang="ar-SA" b="1">
                <a:solidFill>
                  <a:srgbClr val="000000"/>
                </a:solidFill>
                <a:latin typeface="Times New Roman" pitchFamily="18" charset="0"/>
              </a:rPr>
              <a:t>4- افزايش آگاهى عمومى شهروندان وكاركنان دولت نسبت به توانمندى هاى فناورى اطلاعات</a:t>
            </a:r>
            <a:r>
              <a:rPr lang="ar-IQ" b="1">
                <a:solidFill>
                  <a:srgbClr val="000000"/>
                </a:solidFill>
                <a:latin typeface="Times New Roman" pitchFamily="18" charset="0"/>
              </a:rPr>
              <a:t>.</a:t>
            </a:r>
            <a:endParaRPr lang="en-US">
              <a:latin typeface="Times New Roman" pitchFamily="18" charset="0"/>
            </a:endParaRPr>
          </a:p>
          <a:p>
            <a:pPr indent="457200" algn="r" rtl="1"/>
            <a:r>
              <a:rPr lang="ar-SA" b="1">
                <a:solidFill>
                  <a:srgbClr val="000000"/>
                </a:solidFill>
                <a:latin typeface="Times New Roman" pitchFamily="18" charset="0"/>
              </a:rPr>
              <a:t>5- تربيت نيروى انسانى متخصص در فناورى اطلاعات</a:t>
            </a:r>
            <a:r>
              <a:rPr lang="ar-IQ" b="1">
                <a:solidFill>
                  <a:srgbClr val="000000"/>
                </a:solidFill>
                <a:latin typeface="Times New Roman" pitchFamily="18" charset="0"/>
              </a:rPr>
              <a:t>.</a:t>
            </a:r>
            <a:endParaRPr lang="en-US">
              <a:latin typeface="Times New Roman" pitchFamily="18" charset="0"/>
            </a:endParaRPr>
          </a:p>
          <a:p>
            <a:pPr indent="457200" algn="r" rtl="1"/>
            <a:r>
              <a:rPr lang="ar-SA" b="1">
                <a:solidFill>
                  <a:srgbClr val="000000"/>
                </a:solidFill>
                <a:latin typeface="Times New Roman" pitchFamily="18" charset="0"/>
              </a:rPr>
              <a:t>6- ايجاد شبكه هاى لازم بين دستگاه ها و سازمان هاى شهرى، تجهيز و ارتقا</a:t>
            </a:r>
            <a:r>
              <a:rPr lang="ar-SA" sz="1400" b="1">
                <a:solidFill>
                  <a:srgbClr val="000000"/>
                </a:solidFill>
                <a:latin typeface="Times New Roman" pitchFamily="18" charset="0"/>
              </a:rPr>
              <a:t>ء </a:t>
            </a:r>
            <a:r>
              <a:rPr lang="ar-SA" b="1">
                <a:solidFill>
                  <a:srgbClr val="000000"/>
                </a:solidFill>
                <a:latin typeface="Times New Roman" pitchFamily="18" charset="0"/>
              </a:rPr>
              <a:t>سخت افزار و</a:t>
            </a:r>
            <a:endParaRPr lang="ar-IQ" b="1">
              <a:solidFill>
                <a:srgbClr val="000000"/>
              </a:solidFill>
              <a:latin typeface="Times New Roman" pitchFamily="18" charset="0"/>
            </a:endParaRPr>
          </a:p>
          <a:p>
            <a:pPr indent="457200" algn="r" rtl="1"/>
            <a:r>
              <a:rPr lang="ar-SA" b="1">
                <a:solidFill>
                  <a:srgbClr val="000000"/>
                </a:solidFill>
                <a:latin typeface="Times New Roman" pitchFamily="18" charset="0"/>
              </a:rPr>
              <a:t>نرم</a:t>
            </a:r>
            <a:r>
              <a:rPr lang="ar-IQ" b="1">
                <a:solidFill>
                  <a:srgbClr val="000000"/>
                </a:solidFill>
                <a:latin typeface="Times New Roman" pitchFamily="18" charset="0"/>
              </a:rPr>
              <a:t> </a:t>
            </a:r>
            <a:r>
              <a:rPr lang="ar-SA" b="1">
                <a:solidFill>
                  <a:srgbClr val="000000"/>
                </a:solidFill>
                <a:latin typeface="Times New Roman" pitchFamily="18" charset="0"/>
              </a:rPr>
              <a:t>افزار مورد نياز آنها.</a:t>
            </a:r>
            <a:endParaRPr lang="ar-SA">
              <a:latin typeface="Times New Roman" pitchFamily="18" charset="0"/>
            </a:endParaRPr>
          </a:p>
          <a:p>
            <a:pPr indent="457200" algn="r" rtl="1"/>
            <a:endParaRPr lang="en-US"/>
          </a:p>
        </p:txBody>
      </p:sp>
      <p:sp>
        <p:nvSpPr>
          <p:cNvPr id="71688" name="AutoShape 8"/>
          <p:cNvSpPr>
            <a:spLocks noChangeArrowheads="1"/>
          </p:cNvSpPr>
          <p:nvPr/>
        </p:nvSpPr>
        <p:spPr bwMode="auto">
          <a:xfrm rot="-142898">
            <a:off x="8675688" y="2997200"/>
            <a:ext cx="228600" cy="800100"/>
          </a:xfrm>
          <a:prstGeom prst="curvedLeftArrow">
            <a:avLst>
              <a:gd name="adj1" fmla="val 84551"/>
              <a:gd name="adj2" fmla="val 148069"/>
              <a:gd name="adj3" fmla="val 35968"/>
            </a:avLst>
          </a:prstGeom>
          <a:solidFill>
            <a:srgbClr val="000066"/>
          </a:solidFill>
          <a:ln w="9525">
            <a:solidFill>
              <a:srgbClr val="990000"/>
            </a:solidFill>
            <a:miter lim="800000"/>
            <a:headEnd/>
            <a:tailEnd/>
          </a:ln>
        </p:spPr>
        <p:txBody>
          <a:bodyPr/>
          <a:lstStyle/>
          <a:p>
            <a:endParaRPr lang="en-US">
              <a:solidFill>
                <a:schemeClr val="tx2"/>
              </a:solidFill>
            </a:endParaRPr>
          </a:p>
        </p:txBody>
      </p:sp>
      <p:sp>
        <p:nvSpPr>
          <p:cNvPr id="71689" name="Rectangle 9"/>
          <p:cNvSpPr>
            <a:spLocks noChangeArrowheads="1"/>
          </p:cNvSpPr>
          <p:nvPr/>
        </p:nvSpPr>
        <p:spPr bwMode="auto">
          <a:xfrm>
            <a:off x="4368800"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67-32</a:t>
            </a:r>
          </a:p>
        </p:txBody>
      </p:sp>
      <p:sp>
        <p:nvSpPr>
          <p:cNvPr id="7" name="Footer Placeholder 6"/>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1689"/>
                                        </p:tgtEl>
                                        <p:attrNameLst>
                                          <p:attrName>style.visibility</p:attrName>
                                        </p:attrNameLst>
                                      </p:cBhvr>
                                      <p:to>
                                        <p:strVal val="visible"/>
                                      </p:to>
                                    </p:set>
                                    <p:anim calcmode="lin" valueType="num">
                                      <p:cBhvr>
                                        <p:cTn id="7" dur="500" fill="hold"/>
                                        <p:tgtEl>
                                          <p:spTgt spid="71689"/>
                                        </p:tgtEl>
                                        <p:attrNameLst>
                                          <p:attrName>ppt_w</p:attrName>
                                        </p:attrNameLst>
                                      </p:cBhvr>
                                      <p:tavLst>
                                        <p:tav tm="0">
                                          <p:val>
                                            <p:fltVal val="0"/>
                                          </p:val>
                                        </p:tav>
                                        <p:tav tm="100000">
                                          <p:val>
                                            <p:strVal val="#ppt_w"/>
                                          </p:val>
                                        </p:tav>
                                      </p:tavLst>
                                    </p:anim>
                                    <p:anim calcmode="lin" valueType="num">
                                      <p:cBhvr>
                                        <p:cTn id="8" dur="500" fill="hold"/>
                                        <p:tgtEl>
                                          <p:spTgt spid="71689"/>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32" fill="hold" grpId="0" nodeType="afterEffect">
                                  <p:stCondLst>
                                    <p:cond delay="0"/>
                                  </p:stCondLst>
                                  <p:childTnLst>
                                    <p:set>
                                      <p:cBhvr>
                                        <p:cTn id="11" dur="1" fill="hold">
                                          <p:stCondLst>
                                            <p:cond delay="0"/>
                                          </p:stCondLst>
                                        </p:cTn>
                                        <p:tgtEl>
                                          <p:spTgt spid="71684"/>
                                        </p:tgtEl>
                                        <p:attrNameLst>
                                          <p:attrName>style.visibility</p:attrName>
                                        </p:attrNameLst>
                                      </p:cBhvr>
                                      <p:to>
                                        <p:strVal val="visible"/>
                                      </p:to>
                                    </p:set>
                                    <p:animEffect transition="in" filter="plus(out)">
                                      <p:cBhvr>
                                        <p:cTn id="12" dur="2000"/>
                                        <p:tgtEl>
                                          <p:spTgt spid="71684"/>
                                        </p:tgtEl>
                                      </p:cBhvr>
                                    </p:animEffect>
                                  </p:childTnLst>
                                </p:cTn>
                              </p:par>
                            </p:childTnLst>
                          </p:cTn>
                        </p:par>
                        <p:par>
                          <p:cTn id="13" fill="hold">
                            <p:stCondLst>
                              <p:cond delay="2500"/>
                            </p:stCondLst>
                            <p:childTnLst>
                              <p:par>
                                <p:cTn id="14" presetID="8" presetClass="entr" presetSubtype="32" fill="hold" grpId="0" nodeType="afterEffect">
                                  <p:stCondLst>
                                    <p:cond delay="0"/>
                                  </p:stCondLst>
                                  <p:childTnLst>
                                    <p:set>
                                      <p:cBhvr>
                                        <p:cTn id="15" dur="1" fill="hold">
                                          <p:stCondLst>
                                            <p:cond delay="0"/>
                                          </p:stCondLst>
                                        </p:cTn>
                                        <p:tgtEl>
                                          <p:spTgt spid="71686"/>
                                        </p:tgtEl>
                                        <p:attrNameLst>
                                          <p:attrName>style.visibility</p:attrName>
                                        </p:attrNameLst>
                                      </p:cBhvr>
                                      <p:to>
                                        <p:strVal val="visible"/>
                                      </p:to>
                                    </p:set>
                                    <p:animEffect transition="in" filter="diamond(out)">
                                      <p:cBhvr>
                                        <p:cTn id="16" dur="2000"/>
                                        <p:tgtEl>
                                          <p:spTgt spid="71686"/>
                                        </p:tgtEl>
                                      </p:cBhvr>
                                    </p:animEffect>
                                  </p:childTnLst>
                                </p:cTn>
                              </p:par>
                            </p:childTnLst>
                          </p:cTn>
                        </p:par>
                        <p:par>
                          <p:cTn id="17" fill="hold">
                            <p:stCondLst>
                              <p:cond delay="4500"/>
                            </p:stCondLst>
                            <p:childTnLst>
                              <p:par>
                                <p:cTn id="18" presetID="22" presetClass="entr" presetSubtype="1" fill="hold" grpId="0" nodeType="afterEffect">
                                  <p:stCondLst>
                                    <p:cond delay="0"/>
                                  </p:stCondLst>
                                  <p:childTnLst>
                                    <p:set>
                                      <p:cBhvr>
                                        <p:cTn id="19" dur="1" fill="hold">
                                          <p:stCondLst>
                                            <p:cond delay="0"/>
                                          </p:stCondLst>
                                        </p:cTn>
                                        <p:tgtEl>
                                          <p:spTgt spid="71688"/>
                                        </p:tgtEl>
                                        <p:attrNameLst>
                                          <p:attrName>style.visibility</p:attrName>
                                        </p:attrNameLst>
                                      </p:cBhvr>
                                      <p:to>
                                        <p:strVal val="visible"/>
                                      </p:to>
                                    </p:set>
                                    <p:animEffect transition="in" filter="wipe(up)">
                                      <p:cBhvr>
                                        <p:cTn id="20" dur="500"/>
                                        <p:tgtEl>
                                          <p:spTgt spid="71688"/>
                                        </p:tgtEl>
                                      </p:cBhvr>
                                    </p:animEffect>
                                  </p:childTnLst>
                                </p:cTn>
                              </p:par>
                            </p:childTnLst>
                          </p:cTn>
                        </p:par>
                      </p:childTnLst>
                    </p:cTn>
                  </p:par>
                  <p:par>
                    <p:cTn id="21" fill="hold">
                      <p:stCondLst>
                        <p:cond delay="indefinite"/>
                      </p:stCondLst>
                      <p:childTnLst>
                        <p:par>
                          <p:cTn id="22" fill="hold">
                            <p:stCondLst>
                              <p:cond delay="0"/>
                            </p:stCondLst>
                            <p:childTnLst>
                              <p:par>
                                <p:cTn id="23" presetID="13" presetClass="exit" presetSubtype="32" fill="hold" grpId="1" nodeType="clickEffect">
                                  <p:stCondLst>
                                    <p:cond delay="0"/>
                                  </p:stCondLst>
                                  <p:childTnLst>
                                    <p:animEffect transition="out" filter="plus(out)">
                                      <p:cBhvr>
                                        <p:cTn id="24" dur="2000"/>
                                        <p:tgtEl>
                                          <p:spTgt spid="71684"/>
                                        </p:tgtEl>
                                      </p:cBhvr>
                                    </p:animEffect>
                                    <p:set>
                                      <p:cBhvr>
                                        <p:cTn id="25" dur="1" fill="hold">
                                          <p:stCondLst>
                                            <p:cond delay="1999"/>
                                          </p:stCondLst>
                                        </p:cTn>
                                        <p:tgtEl>
                                          <p:spTgt spid="71684"/>
                                        </p:tgtEl>
                                        <p:attrNameLst>
                                          <p:attrName>style.visibility</p:attrName>
                                        </p:attrNameLst>
                                      </p:cBhvr>
                                      <p:to>
                                        <p:strVal val="hidden"/>
                                      </p:to>
                                    </p:set>
                                  </p:childTnLst>
                                </p:cTn>
                              </p:par>
                            </p:childTnLst>
                          </p:cTn>
                        </p:par>
                        <p:par>
                          <p:cTn id="26" fill="hold">
                            <p:stCondLst>
                              <p:cond delay="2000"/>
                            </p:stCondLst>
                            <p:childTnLst>
                              <p:par>
                                <p:cTn id="27" presetID="22" presetClass="exit" presetSubtype="4" fill="hold" grpId="1" nodeType="afterEffect">
                                  <p:stCondLst>
                                    <p:cond delay="0"/>
                                  </p:stCondLst>
                                  <p:childTnLst>
                                    <p:animEffect transition="out" filter="wipe(down)">
                                      <p:cBhvr>
                                        <p:cTn id="28" dur="500"/>
                                        <p:tgtEl>
                                          <p:spTgt spid="71688"/>
                                        </p:tgtEl>
                                      </p:cBhvr>
                                    </p:animEffect>
                                    <p:set>
                                      <p:cBhvr>
                                        <p:cTn id="29" dur="1" fill="hold">
                                          <p:stCondLst>
                                            <p:cond delay="499"/>
                                          </p:stCondLst>
                                        </p:cTn>
                                        <p:tgtEl>
                                          <p:spTgt spid="71688"/>
                                        </p:tgtEl>
                                        <p:attrNameLst>
                                          <p:attrName>style.visibility</p:attrName>
                                        </p:attrNameLst>
                                      </p:cBhvr>
                                      <p:to>
                                        <p:strVal val="hidden"/>
                                      </p:to>
                                    </p:set>
                                  </p:childTnLst>
                                </p:cTn>
                              </p:par>
                            </p:childTnLst>
                          </p:cTn>
                        </p:par>
                        <p:par>
                          <p:cTn id="30" fill="hold">
                            <p:stCondLst>
                              <p:cond delay="2500"/>
                            </p:stCondLst>
                            <p:childTnLst>
                              <p:par>
                                <p:cTn id="31" presetID="8" presetClass="exit" presetSubtype="32" fill="hold" grpId="1" nodeType="afterEffect">
                                  <p:stCondLst>
                                    <p:cond delay="0"/>
                                  </p:stCondLst>
                                  <p:childTnLst>
                                    <p:animEffect transition="out" filter="diamond(out)">
                                      <p:cBhvr>
                                        <p:cTn id="32" dur="2000"/>
                                        <p:tgtEl>
                                          <p:spTgt spid="71686"/>
                                        </p:tgtEl>
                                      </p:cBhvr>
                                    </p:animEffect>
                                    <p:set>
                                      <p:cBhvr>
                                        <p:cTn id="33" dur="1" fill="hold">
                                          <p:stCondLst>
                                            <p:cond delay="1999"/>
                                          </p:stCondLst>
                                        </p:cTn>
                                        <p:tgtEl>
                                          <p:spTgt spid="71686"/>
                                        </p:tgtEl>
                                        <p:attrNameLst>
                                          <p:attrName>style.visibility</p:attrName>
                                        </p:attrNameLst>
                                      </p:cBhvr>
                                      <p:to>
                                        <p:strVal val="hidden"/>
                                      </p:to>
                                    </p:set>
                                  </p:childTnLst>
                                </p:cTn>
                              </p:par>
                            </p:childTnLst>
                          </p:cTn>
                        </p:par>
                        <p:par>
                          <p:cTn id="34" fill="hold">
                            <p:stCondLst>
                              <p:cond delay="4500"/>
                            </p:stCondLst>
                            <p:childTnLst>
                              <p:par>
                                <p:cTn id="35" presetID="17" presetClass="exit" presetSubtype="10" fill="hold" grpId="1" nodeType="afterEffect">
                                  <p:stCondLst>
                                    <p:cond delay="0"/>
                                  </p:stCondLst>
                                  <p:childTnLst>
                                    <p:anim calcmode="lin" valueType="num">
                                      <p:cBhvr>
                                        <p:cTn id="36" dur="500"/>
                                        <p:tgtEl>
                                          <p:spTgt spid="71689"/>
                                        </p:tgtEl>
                                        <p:attrNameLst>
                                          <p:attrName>ppt_w</p:attrName>
                                        </p:attrNameLst>
                                      </p:cBhvr>
                                      <p:tavLst>
                                        <p:tav tm="0">
                                          <p:val>
                                            <p:strVal val="ppt_w"/>
                                          </p:val>
                                        </p:tav>
                                        <p:tav tm="100000">
                                          <p:val>
                                            <p:fltVal val="0"/>
                                          </p:val>
                                        </p:tav>
                                      </p:tavLst>
                                    </p:anim>
                                    <p:anim calcmode="lin" valueType="num">
                                      <p:cBhvr>
                                        <p:cTn id="37" dur="500"/>
                                        <p:tgtEl>
                                          <p:spTgt spid="71689"/>
                                        </p:tgtEl>
                                        <p:attrNameLst>
                                          <p:attrName>ppt_h</p:attrName>
                                        </p:attrNameLst>
                                      </p:cBhvr>
                                      <p:tavLst>
                                        <p:tav tm="0">
                                          <p:val>
                                            <p:strVal val="ppt_h"/>
                                          </p:val>
                                        </p:tav>
                                        <p:tav tm="100000">
                                          <p:val>
                                            <p:strVal val="ppt_h"/>
                                          </p:val>
                                        </p:tav>
                                      </p:tavLst>
                                    </p:anim>
                                    <p:set>
                                      <p:cBhvr>
                                        <p:cTn id="38" dur="1" fill="hold">
                                          <p:stCondLst>
                                            <p:cond delay="499"/>
                                          </p:stCondLst>
                                        </p:cTn>
                                        <p:tgtEl>
                                          <p:spTgt spid="7168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p:bldP spid="71684" grpId="1" animBg="1"/>
      <p:bldP spid="71686" grpId="0"/>
      <p:bldP spid="71686" grpId="1"/>
      <p:bldP spid="71688" grpId="0" animBg="1"/>
      <p:bldP spid="71688" grpId="1" animBg="1"/>
      <p:bldP spid="71689" grpId="0"/>
      <p:bldP spid="71689"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ChangeArrowheads="1"/>
          </p:cNvSpPr>
          <p:nvPr/>
        </p:nvSpPr>
        <p:spPr bwMode="auto">
          <a:xfrm>
            <a:off x="0" y="2436813"/>
            <a:ext cx="9144000" cy="0"/>
          </a:xfrm>
          <a:prstGeom prst="rect">
            <a:avLst/>
          </a:prstGeom>
          <a:noFill/>
          <a:ln w="9525">
            <a:noFill/>
            <a:miter lim="800000"/>
            <a:headEnd/>
            <a:tailEnd/>
          </a:ln>
        </p:spPr>
        <p:txBody>
          <a:bodyPr wrap="none" anchor="ctr">
            <a:spAutoFit/>
          </a:bodyPr>
          <a:lstStyle/>
          <a:p>
            <a:endParaRPr lang="fa-IR"/>
          </a:p>
        </p:txBody>
      </p:sp>
      <p:sp>
        <p:nvSpPr>
          <p:cNvPr id="41987" name="Rectangle 6"/>
          <p:cNvSpPr>
            <a:spLocks noChangeArrowheads="1"/>
          </p:cNvSpPr>
          <p:nvPr/>
        </p:nvSpPr>
        <p:spPr bwMode="auto">
          <a:xfrm>
            <a:off x="8251825" y="2078038"/>
            <a:ext cx="184150" cy="366712"/>
          </a:xfrm>
          <a:prstGeom prst="rect">
            <a:avLst/>
          </a:prstGeom>
          <a:noFill/>
          <a:ln w="9525">
            <a:noFill/>
            <a:miter lim="800000"/>
            <a:headEnd/>
            <a:tailEnd/>
          </a:ln>
        </p:spPr>
        <p:txBody>
          <a:bodyPr wrap="none" anchor="ctr">
            <a:spAutoFit/>
          </a:bodyPr>
          <a:lstStyle/>
          <a:p>
            <a:pPr algn="r" rtl="1"/>
            <a:endParaRPr lang="fa-IR"/>
          </a:p>
        </p:txBody>
      </p:sp>
      <p:sp>
        <p:nvSpPr>
          <p:cNvPr id="72711" name="Rectangle 7"/>
          <p:cNvSpPr>
            <a:spLocks noChangeArrowheads="1"/>
          </p:cNvSpPr>
          <p:nvPr/>
        </p:nvSpPr>
        <p:spPr bwMode="auto">
          <a:xfrm>
            <a:off x="1042988" y="0"/>
            <a:ext cx="7561262" cy="1739900"/>
          </a:xfrm>
          <a:prstGeom prst="rect">
            <a:avLst/>
          </a:prstGeom>
          <a:noFill/>
          <a:ln w="9525">
            <a:noFill/>
            <a:miter lim="800000"/>
            <a:headEnd/>
            <a:tailEnd/>
          </a:ln>
        </p:spPr>
        <p:txBody>
          <a:bodyPr>
            <a:spAutoFit/>
          </a:bodyPr>
          <a:lstStyle/>
          <a:p>
            <a:pPr algn="r" rtl="1"/>
            <a:r>
              <a:rPr lang="ar-SA" sz="2800" b="1">
                <a:solidFill>
                  <a:srgbClr val="000000"/>
                </a:solidFill>
                <a:latin typeface="Times New Roman" pitchFamily="18" charset="0"/>
              </a:rPr>
              <a:t>مرحله دوم </a:t>
            </a:r>
            <a:endParaRPr lang="ar-IQ" sz="2800" b="1">
              <a:solidFill>
                <a:srgbClr val="000000"/>
              </a:solidFill>
              <a:latin typeface="Times New Roman" pitchFamily="18" charset="0"/>
            </a:endParaRPr>
          </a:p>
          <a:p>
            <a:pPr algn="r" rtl="1"/>
            <a:endParaRPr lang="en-US" sz="800" b="1">
              <a:solidFill>
                <a:srgbClr val="000000"/>
              </a:solidFill>
              <a:latin typeface="Times New Roman" pitchFamily="18" charset="0"/>
            </a:endParaRPr>
          </a:p>
          <a:p>
            <a:pPr algn="r" rtl="1"/>
            <a:r>
              <a:rPr lang="ar-SA" b="1">
                <a:solidFill>
                  <a:srgbClr val="000000"/>
                </a:solidFill>
                <a:latin typeface="Times New Roman" pitchFamily="18" charset="0"/>
              </a:rPr>
              <a:t>1- عرضه خدمات الكترونيكى به شهروندان.</a:t>
            </a:r>
            <a:endParaRPr lang="en-US">
              <a:latin typeface="Times New Roman" pitchFamily="18" charset="0"/>
            </a:endParaRPr>
          </a:p>
          <a:p>
            <a:pPr algn="r" rtl="1"/>
            <a:r>
              <a:rPr lang="ar-SA" b="1">
                <a:solidFill>
                  <a:srgbClr val="000000"/>
                </a:solidFill>
                <a:latin typeface="Times New Roman" pitchFamily="18" charset="0"/>
              </a:rPr>
              <a:t>2- توليد، توزيع و استفاده از اطلاعات ديجيتالى در واحدهاى دولتى و خصوصى شهر الكترونيكى.</a:t>
            </a:r>
            <a:endParaRPr lang="en-US">
              <a:latin typeface="Times New Roman" pitchFamily="18" charset="0"/>
            </a:endParaRPr>
          </a:p>
          <a:p>
            <a:pPr algn="r" rtl="1"/>
            <a:r>
              <a:rPr lang="ar-SA" b="1">
                <a:solidFill>
                  <a:srgbClr val="000000"/>
                </a:solidFill>
                <a:latin typeface="Times New Roman" pitchFamily="18" charset="0"/>
              </a:rPr>
              <a:t>3- توسعه آموزش تخصصى به كاركنان دولت و آموزش هاى ويژه شهروندى الكترونيكى.</a:t>
            </a:r>
            <a:endParaRPr lang="en-US">
              <a:latin typeface="Times New Roman" pitchFamily="18" charset="0"/>
            </a:endParaRPr>
          </a:p>
          <a:p>
            <a:pPr algn="r" rtl="1"/>
            <a:r>
              <a:rPr lang="ar-SA" b="1">
                <a:solidFill>
                  <a:srgbClr val="000000"/>
                </a:solidFill>
                <a:latin typeface="Times New Roman" pitchFamily="18" charset="0"/>
              </a:rPr>
              <a:t>4- توسعه سيستم هاى نرم افزارى كاربردى در واحدهاى شهر الكترونيكى.</a:t>
            </a:r>
          </a:p>
        </p:txBody>
      </p:sp>
      <p:sp>
        <p:nvSpPr>
          <p:cNvPr id="72712" name="AutoShape 8"/>
          <p:cNvSpPr>
            <a:spLocks noChangeArrowheads="1"/>
          </p:cNvSpPr>
          <p:nvPr/>
        </p:nvSpPr>
        <p:spPr bwMode="auto">
          <a:xfrm>
            <a:off x="8604250" y="188913"/>
            <a:ext cx="228600" cy="766762"/>
          </a:xfrm>
          <a:prstGeom prst="curvedLeftArrow">
            <a:avLst>
              <a:gd name="adj1" fmla="val 77022"/>
              <a:gd name="adj2" fmla="val 144105"/>
              <a:gd name="adj3" fmla="val 33333"/>
            </a:avLst>
          </a:prstGeom>
          <a:solidFill>
            <a:srgbClr val="000066"/>
          </a:solidFill>
          <a:ln w="9525">
            <a:solidFill>
              <a:srgbClr val="990000"/>
            </a:solidFill>
            <a:miter lim="800000"/>
            <a:headEnd/>
            <a:tailEnd/>
          </a:ln>
        </p:spPr>
        <p:txBody>
          <a:bodyPr/>
          <a:lstStyle/>
          <a:p>
            <a:endParaRPr lang="fa-IR"/>
          </a:p>
        </p:txBody>
      </p:sp>
      <p:sp>
        <p:nvSpPr>
          <p:cNvPr id="72713" name="Rectangle 9"/>
          <p:cNvSpPr>
            <a:spLocks noChangeArrowheads="1"/>
          </p:cNvSpPr>
          <p:nvPr/>
        </p:nvSpPr>
        <p:spPr bwMode="auto">
          <a:xfrm>
            <a:off x="900113" y="1773238"/>
            <a:ext cx="7704137" cy="1739900"/>
          </a:xfrm>
          <a:prstGeom prst="rect">
            <a:avLst/>
          </a:prstGeom>
          <a:noFill/>
          <a:ln w="9525">
            <a:noFill/>
            <a:miter lim="800000"/>
            <a:headEnd/>
            <a:tailEnd/>
          </a:ln>
        </p:spPr>
        <p:txBody>
          <a:bodyPr>
            <a:spAutoFit/>
          </a:bodyPr>
          <a:lstStyle/>
          <a:p>
            <a:pPr algn="r" rtl="1"/>
            <a:r>
              <a:rPr lang="ar-SA" sz="2800" b="1">
                <a:solidFill>
                  <a:srgbClr val="000000"/>
                </a:solidFill>
                <a:latin typeface="Times New Roman" pitchFamily="18" charset="0"/>
              </a:rPr>
              <a:t>مرحله سوم </a:t>
            </a:r>
            <a:endParaRPr lang="ar-IQ" sz="2800" b="1">
              <a:solidFill>
                <a:srgbClr val="000000"/>
              </a:solidFill>
              <a:latin typeface="Times New Roman" pitchFamily="18" charset="0"/>
            </a:endParaRPr>
          </a:p>
          <a:p>
            <a:pPr algn="r" rtl="1"/>
            <a:endParaRPr lang="en-US" sz="800" b="1">
              <a:solidFill>
                <a:srgbClr val="000000"/>
              </a:solidFill>
              <a:latin typeface="Times New Roman" pitchFamily="18" charset="0"/>
            </a:endParaRPr>
          </a:p>
          <a:p>
            <a:pPr algn="r" rtl="1"/>
            <a:r>
              <a:rPr lang="ar-SA" b="1">
                <a:solidFill>
                  <a:srgbClr val="000000"/>
                </a:solidFill>
                <a:latin typeface="Times New Roman" pitchFamily="18" charset="0"/>
              </a:rPr>
              <a:t>1- ايجاد تعامل اطلاعاتى بين دستگاه هاى دولتى و بخش خصوصى</a:t>
            </a:r>
            <a:r>
              <a:rPr lang="ar-IQ" b="1">
                <a:solidFill>
                  <a:srgbClr val="000000"/>
                </a:solidFill>
                <a:latin typeface="Times New Roman" pitchFamily="18" charset="0"/>
              </a:rPr>
              <a:t>.</a:t>
            </a:r>
            <a:endParaRPr lang="en-US">
              <a:latin typeface="Times New Roman" pitchFamily="18" charset="0"/>
            </a:endParaRPr>
          </a:p>
          <a:p>
            <a:pPr algn="r" rtl="1"/>
            <a:r>
              <a:rPr lang="ar-SA" b="1">
                <a:solidFill>
                  <a:srgbClr val="000000"/>
                </a:solidFill>
                <a:latin typeface="Times New Roman" pitchFamily="18" charset="0"/>
              </a:rPr>
              <a:t>2- ايجاد تعامل اطلاعاتى بين شهروندان و دستگاه هاى دولتى و بخش خصوصى در شهر الكترونيكى.</a:t>
            </a:r>
            <a:endParaRPr lang="en-US">
              <a:latin typeface="Times New Roman" pitchFamily="18" charset="0"/>
            </a:endParaRPr>
          </a:p>
          <a:p>
            <a:pPr algn="r" rtl="1"/>
            <a:r>
              <a:rPr lang="ar-SA" b="1">
                <a:solidFill>
                  <a:srgbClr val="000000"/>
                </a:solidFill>
                <a:latin typeface="Times New Roman" pitchFamily="18" charset="0"/>
              </a:rPr>
              <a:t>3- توسعه آموزش هاى تعاملى و تجارت نوين.</a:t>
            </a:r>
            <a:endParaRPr lang="en-US">
              <a:latin typeface="Times New Roman" pitchFamily="18" charset="0"/>
            </a:endParaRPr>
          </a:p>
          <a:p>
            <a:pPr algn="r" rtl="1"/>
            <a:r>
              <a:rPr lang="ar-SA" b="1">
                <a:solidFill>
                  <a:srgbClr val="000000"/>
                </a:solidFill>
                <a:latin typeface="Times New Roman" pitchFamily="18" charset="0"/>
              </a:rPr>
              <a:t>4- ارتقا</a:t>
            </a:r>
            <a:r>
              <a:rPr lang="ar-SA" sz="1400" b="1">
                <a:solidFill>
                  <a:srgbClr val="000000"/>
                </a:solidFill>
                <a:latin typeface="Times New Roman" pitchFamily="18" charset="0"/>
              </a:rPr>
              <a:t>ء</a:t>
            </a:r>
            <a:r>
              <a:rPr lang="ar-SA" b="1">
                <a:solidFill>
                  <a:srgbClr val="000000"/>
                </a:solidFill>
                <a:latin typeface="Times New Roman" pitchFamily="18" charset="0"/>
              </a:rPr>
              <a:t> استانداردهاى لازم براى اداره شهر الكترونيكى.</a:t>
            </a:r>
          </a:p>
        </p:txBody>
      </p:sp>
      <p:sp>
        <p:nvSpPr>
          <p:cNvPr id="72714" name="AutoShape 10"/>
          <p:cNvSpPr>
            <a:spLocks noChangeArrowheads="1"/>
          </p:cNvSpPr>
          <p:nvPr/>
        </p:nvSpPr>
        <p:spPr bwMode="auto">
          <a:xfrm>
            <a:off x="8604250" y="1989138"/>
            <a:ext cx="228600" cy="801687"/>
          </a:xfrm>
          <a:prstGeom prst="curvedLeftArrow">
            <a:avLst>
              <a:gd name="adj1" fmla="val 79621"/>
              <a:gd name="adj2" fmla="val 168138"/>
              <a:gd name="adj3" fmla="val 36236"/>
            </a:avLst>
          </a:prstGeom>
          <a:solidFill>
            <a:srgbClr val="000066"/>
          </a:solidFill>
          <a:ln w="9525">
            <a:solidFill>
              <a:srgbClr val="990000"/>
            </a:solidFill>
            <a:miter lim="800000"/>
            <a:headEnd/>
            <a:tailEnd/>
          </a:ln>
        </p:spPr>
        <p:txBody>
          <a:bodyPr/>
          <a:lstStyle/>
          <a:p>
            <a:endParaRPr lang="fa-IR"/>
          </a:p>
        </p:txBody>
      </p:sp>
      <p:sp>
        <p:nvSpPr>
          <p:cNvPr id="72715" name="Rectangle 11"/>
          <p:cNvSpPr>
            <a:spLocks noChangeArrowheads="1"/>
          </p:cNvSpPr>
          <p:nvPr/>
        </p:nvSpPr>
        <p:spPr bwMode="auto">
          <a:xfrm>
            <a:off x="250825" y="3500438"/>
            <a:ext cx="8318500" cy="2838450"/>
          </a:xfrm>
          <a:prstGeom prst="rect">
            <a:avLst/>
          </a:prstGeom>
          <a:noFill/>
          <a:ln w="9525">
            <a:noFill/>
            <a:miter lim="800000"/>
            <a:headEnd/>
            <a:tailEnd/>
          </a:ln>
        </p:spPr>
        <p:txBody>
          <a:bodyPr>
            <a:spAutoFit/>
          </a:bodyPr>
          <a:lstStyle/>
          <a:p>
            <a:pPr algn="r" rtl="1"/>
            <a:r>
              <a:rPr lang="ar-SA" sz="2800" b="1">
                <a:solidFill>
                  <a:srgbClr val="000000"/>
                </a:solidFill>
                <a:latin typeface="Times New Roman" pitchFamily="18" charset="0"/>
              </a:rPr>
              <a:t>مرحله چهار</a:t>
            </a:r>
            <a:r>
              <a:rPr lang="ar-IQ" sz="2800" b="1">
                <a:solidFill>
                  <a:srgbClr val="000000"/>
                </a:solidFill>
                <a:latin typeface="Times New Roman" pitchFamily="18" charset="0"/>
              </a:rPr>
              <a:t>م </a:t>
            </a:r>
          </a:p>
          <a:p>
            <a:pPr algn="r" rtl="1"/>
            <a:endParaRPr lang="en-US" sz="800" b="1">
              <a:solidFill>
                <a:srgbClr val="000000"/>
              </a:solidFill>
              <a:latin typeface="Times New Roman" pitchFamily="18" charset="0"/>
            </a:endParaRPr>
          </a:p>
          <a:p>
            <a:pPr algn="r" rtl="1"/>
            <a:r>
              <a:rPr lang="ar-SA" b="1">
                <a:solidFill>
                  <a:srgbClr val="000000"/>
                </a:solidFill>
                <a:latin typeface="Times New Roman" pitchFamily="18" charset="0"/>
              </a:rPr>
              <a:t>1- ايجاد سيستم هاى عمومى يكپارچه </a:t>
            </a:r>
            <a:r>
              <a:rPr lang="ar-SA" b="1">
                <a:solidFill>
                  <a:srgbClr val="000000"/>
                </a:solidFill>
                <a:latin typeface="Agency FB" pitchFamily="34" charset="0"/>
                <a:cs typeface="Times New Roman" pitchFamily="18" charset="0"/>
              </a:rPr>
              <a:t>(</a:t>
            </a:r>
            <a:r>
              <a:rPr lang="ar-SA" b="1">
                <a:solidFill>
                  <a:srgbClr val="000000"/>
                </a:solidFill>
                <a:latin typeface="Times New Roman" pitchFamily="18" charset="0"/>
              </a:rPr>
              <a:t> تجارت الكترونيكى، بانكدارى الكترونيكى، آموزش الكترونيكى، سيستم مالياتى و</a:t>
            </a:r>
            <a:r>
              <a:rPr lang="en-US" b="1">
                <a:solidFill>
                  <a:srgbClr val="000000"/>
                </a:solidFill>
                <a:latin typeface="Times New Roman" pitchFamily="18" charset="0"/>
              </a:rPr>
              <a:t> ... </a:t>
            </a:r>
            <a:r>
              <a:rPr lang="ar-SA" b="1">
                <a:solidFill>
                  <a:srgbClr val="000000"/>
                </a:solidFill>
                <a:latin typeface="Times New Roman" pitchFamily="18" charset="0"/>
                <a:cs typeface="Times New Roman" pitchFamily="18" charset="0"/>
              </a:rPr>
              <a:t>)</a:t>
            </a:r>
            <a:r>
              <a:rPr lang="ar-SA" b="1">
                <a:solidFill>
                  <a:srgbClr val="000000"/>
                </a:solidFill>
                <a:latin typeface="Times New Roman" pitchFamily="18" charset="0"/>
              </a:rPr>
              <a:t> در سطح اداره ها، سازمان ها، شركت ها، اصناف و ساير بخش هاى شهر الكترونيكى.</a:t>
            </a:r>
            <a:endParaRPr lang="en-US">
              <a:latin typeface="Times New Roman" pitchFamily="18" charset="0"/>
            </a:endParaRPr>
          </a:p>
          <a:p>
            <a:pPr algn="r" rtl="1"/>
            <a:r>
              <a:rPr lang="ar-SA" b="1">
                <a:solidFill>
                  <a:srgbClr val="000000"/>
                </a:solidFill>
                <a:latin typeface="Times New Roman" pitchFamily="18" charset="0"/>
              </a:rPr>
              <a:t>2- انجام تراكنش هاى ويژه به صورت الكترونيكى</a:t>
            </a:r>
            <a:r>
              <a:rPr lang="ar-IQ" b="1">
                <a:solidFill>
                  <a:srgbClr val="000000"/>
                </a:solidFill>
                <a:latin typeface="Times New Roman" pitchFamily="18" charset="0"/>
              </a:rPr>
              <a:t>.</a:t>
            </a:r>
            <a:endParaRPr lang="en-US">
              <a:latin typeface="Times New Roman" pitchFamily="18" charset="0"/>
            </a:endParaRPr>
          </a:p>
          <a:p>
            <a:pPr algn="r" rtl="1"/>
            <a:r>
              <a:rPr lang="ar-SA" b="1">
                <a:solidFill>
                  <a:srgbClr val="000000"/>
                </a:solidFill>
                <a:latin typeface="Times New Roman" pitchFamily="18" charset="0"/>
              </a:rPr>
              <a:t>3- ايجاد سازمان هاى بين المللى مجازى در تجارت, آموزش، بهداشت و</a:t>
            </a:r>
            <a:r>
              <a:rPr lang="en-US" b="1">
                <a:solidFill>
                  <a:srgbClr val="000000"/>
                </a:solidFill>
                <a:latin typeface="Times New Roman" pitchFamily="18" charset="0"/>
              </a:rPr>
              <a:t>... </a:t>
            </a:r>
            <a:endParaRPr lang="en-US">
              <a:latin typeface="Times New Roman" pitchFamily="18" charset="0"/>
            </a:endParaRPr>
          </a:p>
          <a:p>
            <a:pPr algn="r" rtl="1"/>
            <a:r>
              <a:rPr lang="ar-SA" b="1">
                <a:solidFill>
                  <a:srgbClr val="000000"/>
                </a:solidFill>
                <a:latin typeface="Times New Roman" pitchFamily="18" charset="0"/>
              </a:rPr>
              <a:t>4- تعامل اطلاعاتى در سطح ملى با دستگاه هاى دولتى و بخش خصوصى</a:t>
            </a:r>
            <a:r>
              <a:rPr lang="ar-IQ" b="1">
                <a:solidFill>
                  <a:srgbClr val="000000"/>
                </a:solidFill>
                <a:latin typeface="Times New Roman" pitchFamily="18" charset="0"/>
              </a:rPr>
              <a:t>.</a:t>
            </a:r>
            <a:endParaRPr lang="en-US">
              <a:latin typeface="Times New Roman" pitchFamily="18" charset="0"/>
            </a:endParaRPr>
          </a:p>
          <a:p>
            <a:pPr algn="r" rtl="1"/>
            <a:r>
              <a:rPr lang="ar-SA" b="1">
                <a:solidFill>
                  <a:srgbClr val="000000"/>
                </a:solidFill>
                <a:latin typeface="Times New Roman" pitchFamily="18" charset="0"/>
              </a:rPr>
              <a:t>5- تعامل اطلاعاتى با جامعه اطلاعاتى جهان به عنوان شهروندان هزاره سوم.</a:t>
            </a:r>
            <a:endParaRPr lang="en-US">
              <a:latin typeface="Times New Roman" pitchFamily="18" charset="0"/>
            </a:endParaRPr>
          </a:p>
          <a:p>
            <a:pPr algn="r" rtl="1"/>
            <a:r>
              <a:rPr lang="ar-SA" b="1">
                <a:solidFill>
                  <a:srgbClr val="000000"/>
                </a:solidFill>
                <a:latin typeface="Times New Roman" pitchFamily="18" charset="0"/>
              </a:rPr>
              <a:t>6- بازنگرى منظم سياست ها و برنامه شهر الكترونيكى و به روز رسانى آن.</a:t>
            </a:r>
            <a:endParaRPr lang="en-US">
              <a:latin typeface="Times New Roman" pitchFamily="18" charset="0"/>
            </a:endParaRPr>
          </a:p>
          <a:p>
            <a:pPr algn="r" rtl="1"/>
            <a:r>
              <a:rPr lang="ar-SA" b="1">
                <a:solidFill>
                  <a:srgbClr val="000000"/>
                </a:solidFill>
                <a:latin typeface="Times New Roman" pitchFamily="18" charset="0"/>
              </a:rPr>
              <a:t>7- بهبود مستمر سيستم هاى شهر الكترونيكى.</a:t>
            </a:r>
          </a:p>
        </p:txBody>
      </p:sp>
      <p:sp>
        <p:nvSpPr>
          <p:cNvPr id="72716" name="AutoShape 12"/>
          <p:cNvSpPr>
            <a:spLocks noChangeArrowheads="1"/>
          </p:cNvSpPr>
          <p:nvPr/>
        </p:nvSpPr>
        <p:spPr bwMode="auto">
          <a:xfrm>
            <a:off x="8604250" y="3716338"/>
            <a:ext cx="228600" cy="800100"/>
          </a:xfrm>
          <a:prstGeom prst="curvedLeftArrow">
            <a:avLst>
              <a:gd name="adj1" fmla="val 82493"/>
              <a:gd name="adj2" fmla="val 142771"/>
              <a:gd name="adj3" fmla="val 33333"/>
            </a:avLst>
          </a:prstGeom>
          <a:solidFill>
            <a:srgbClr val="000066"/>
          </a:solidFill>
          <a:ln w="9525">
            <a:solidFill>
              <a:srgbClr val="990000"/>
            </a:solidFill>
            <a:miter lim="800000"/>
            <a:headEnd/>
            <a:tailEnd/>
          </a:ln>
        </p:spPr>
        <p:txBody>
          <a:bodyPr/>
          <a:lstStyle/>
          <a:p>
            <a:endParaRPr lang="fa-IR"/>
          </a:p>
        </p:txBody>
      </p:sp>
      <p:sp>
        <p:nvSpPr>
          <p:cNvPr id="72717" name="Rectangle 13"/>
          <p:cNvSpPr>
            <a:spLocks noChangeArrowheads="1"/>
          </p:cNvSpPr>
          <p:nvPr/>
        </p:nvSpPr>
        <p:spPr bwMode="auto">
          <a:xfrm>
            <a:off x="4368800"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67-33</a:t>
            </a:r>
          </a:p>
        </p:txBody>
      </p:sp>
      <p:sp>
        <p:nvSpPr>
          <p:cNvPr id="11" name="Footer Placeholder 10"/>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2717"/>
                                        </p:tgtEl>
                                        <p:attrNameLst>
                                          <p:attrName>style.visibility</p:attrName>
                                        </p:attrNameLst>
                                      </p:cBhvr>
                                      <p:to>
                                        <p:strVal val="visible"/>
                                      </p:to>
                                    </p:set>
                                    <p:anim calcmode="lin" valueType="num">
                                      <p:cBhvr>
                                        <p:cTn id="7" dur="500" fill="hold"/>
                                        <p:tgtEl>
                                          <p:spTgt spid="72717"/>
                                        </p:tgtEl>
                                        <p:attrNameLst>
                                          <p:attrName>ppt_w</p:attrName>
                                        </p:attrNameLst>
                                      </p:cBhvr>
                                      <p:tavLst>
                                        <p:tav tm="0">
                                          <p:val>
                                            <p:fltVal val="0"/>
                                          </p:val>
                                        </p:tav>
                                        <p:tav tm="100000">
                                          <p:val>
                                            <p:strVal val="#ppt_w"/>
                                          </p:val>
                                        </p:tav>
                                      </p:tavLst>
                                    </p:anim>
                                    <p:anim calcmode="lin" valueType="num">
                                      <p:cBhvr>
                                        <p:cTn id="8" dur="500" fill="hold"/>
                                        <p:tgtEl>
                                          <p:spTgt spid="7271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72711"/>
                                        </p:tgtEl>
                                        <p:attrNameLst>
                                          <p:attrName>style.visibility</p:attrName>
                                        </p:attrNameLst>
                                      </p:cBhvr>
                                      <p:to>
                                        <p:strVal val="visible"/>
                                      </p:to>
                                    </p:set>
                                    <p:animEffect transition="in" filter="diamond(in)">
                                      <p:cBhvr>
                                        <p:cTn id="12" dur="2000"/>
                                        <p:tgtEl>
                                          <p:spTgt spid="72711"/>
                                        </p:tgtEl>
                                      </p:cBhvr>
                                    </p:animEffect>
                                  </p:childTnLst>
                                </p:cTn>
                              </p:par>
                            </p:childTnLst>
                          </p:cTn>
                        </p:par>
                        <p:par>
                          <p:cTn id="13" fill="hold">
                            <p:stCondLst>
                              <p:cond delay="2500"/>
                            </p:stCondLst>
                            <p:childTnLst>
                              <p:par>
                                <p:cTn id="14" presetID="22" presetClass="entr" presetSubtype="1" fill="hold" grpId="0" nodeType="afterEffect">
                                  <p:stCondLst>
                                    <p:cond delay="0"/>
                                  </p:stCondLst>
                                  <p:childTnLst>
                                    <p:set>
                                      <p:cBhvr>
                                        <p:cTn id="15" dur="1" fill="hold">
                                          <p:stCondLst>
                                            <p:cond delay="0"/>
                                          </p:stCondLst>
                                        </p:cTn>
                                        <p:tgtEl>
                                          <p:spTgt spid="72712"/>
                                        </p:tgtEl>
                                        <p:attrNameLst>
                                          <p:attrName>style.visibility</p:attrName>
                                        </p:attrNameLst>
                                      </p:cBhvr>
                                      <p:to>
                                        <p:strVal val="visible"/>
                                      </p:to>
                                    </p:set>
                                    <p:animEffect transition="in" filter="wipe(up)">
                                      <p:cBhvr>
                                        <p:cTn id="16" dur="500"/>
                                        <p:tgtEl>
                                          <p:spTgt spid="72712"/>
                                        </p:tgtEl>
                                      </p:cBhvr>
                                    </p:animEffect>
                                  </p:childTnLst>
                                </p:cTn>
                              </p:par>
                            </p:childTnLst>
                          </p:cTn>
                        </p:par>
                        <p:par>
                          <p:cTn id="17" fill="hold">
                            <p:stCondLst>
                              <p:cond delay="3000"/>
                            </p:stCondLst>
                            <p:childTnLst>
                              <p:par>
                                <p:cTn id="18" presetID="8" presetClass="entr" presetSubtype="16" fill="hold" grpId="0" nodeType="afterEffect">
                                  <p:stCondLst>
                                    <p:cond delay="0"/>
                                  </p:stCondLst>
                                  <p:childTnLst>
                                    <p:set>
                                      <p:cBhvr>
                                        <p:cTn id="19" dur="1" fill="hold">
                                          <p:stCondLst>
                                            <p:cond delay="0"/>
                                          </p:stCondLst>
                                        </p:cTn>
                                        <p:tgtEl>
                                          <p:spTgt spid="72713"/>
                                        </p:tgtEl>
                                        <p:attrNameLst>
                                          <p:attrName>style.visibility</p:attrName>
                                        </p:attrNameLst>
                                      </p:cBhvr>
                                      <p:to>
                                        <p:strVal val="visible"/>
                                      </p:to>
                                    </p:set>
                                    <p:animEffect transition="in" filter="diamond(in)">
                                      <p:cBhvr>
                                        <p:cTn id="20" dur="2000"/>
                                        <p:tgtEl>
                                          <p:spTgt spid="72713"/>
                                        </p:tgtEl>
                                      </p:cBhvr>
                                    </p:animEffect>
                                  </p:childTnLst>
                                </p:cTn>
                              </p:par>
                            </p:childTnLst>
                          </p:cTn>
                        </p:par>
                        <p:par>
                          <p:cTn id="21" fill="hold">
                            <p:stCondLst>
                              <p:cond delay="5000"/>
                            </p:stCondLst>
                            <p:childTnLst>
                              <p:par>
                                <p:cTn id="22" presetID="22" presetClass="entr" presetSubtype="1" fill="hold" grpId="0" nodeType="afterEffect">
                                  <p:stCondLst>
                                    <p:cond delay="0"/>
                                  </p:stCondLst>
                                  <p:childTnLst>
                                    <p:set>
                                      <p:cBhvr>
                                        <p:cTn id="23" dur="1" fill="hold">
                                          <p:stCondLst>
                                            <p:cond delay="0"/>
                                          </p:stCondLst>
                                        </p:cTn>
                                        <p:tgtEl>
                                          <p:spTgt spid="72714"/>
                                        </p:tgtEl>
                                        <p:attrNameLst>
                                          <p:attrName>style.visibility</p:attrName>
                                        </p:attrNameLst>
                                      </p:cBhvr>
                                      <p:to>
                                        <p:strVal val="visible"/>
                                      </p:to>
                                    </p:set>
                                    <p:animEffect transition="in" filter="wipe(up)">
                                      <p:cBhvr>
                                        <p:cTn id="24" dur="500"/>
                                        <p:tgtEl>
                                          <p:spTgt spid="72714"/>
                                        </p:tgtEl>
                                      </p:cBhvr>
                                    </p:animEffect>
                                  </p:childTnLst>
                                </p:cTn>
                              </p:par>
                            </p:childTnLst>
                          </p:cTn>
                        </p:par>
                        <p:par>
                          <p:cTn id="25" fill="hold">
                            <p:stCondLst>
                              <p:cond delay="5500"/>
                            </p:stCondLst>
                            <p:childTnLst>
                              <p:par>
                                <p:cTn id="26" presetID="8" presetClass="entr" presetSubtype="16" fill="hold" grpId="0" nodeType="afterEffect">
                                  <p:stCondLst>
                                    <p:cond delay="0"/>
                                  </p:stCondLst>
                                  <p:childTnLst>
                                    <p:set>
                                      <p:cBhvr>
                                        <p:cTn id="27" dur="1" fill="hold">
                                          <p:stCondLst>
                                            <p:cond delay="0"/>
                                          </p:stCondLst>
                                        </p:cTn>
                                        <p:tgtEl>
                                          <p:spTgt spid="72715"/>
                                        </p:tgtEl>
                                        <p:attrNameLst>
                                          <p:attrName>style.visibility</p:attrName>
                                        </p:attrNameLst>
                                      </p:cBhvr>
                                      <p:to>
                                        <p:strVal val="visible"/>
                                      </p:to>
                                    </p:set>
                                    <p:animEffect transition="in" filter="diamond(in)">
                                      <p:cBhvr>
                                        <p:cTn id="28" dur="2000"/>
                                        <p:tgtEl>
                                          <p:spTgt spid="72715"/>
                                        </p:tgtEl>
                                      </p:cBhvr>
                                    </p:animEffect>
                                  </p:childTnLst>
                                </p:cTn>
                              </p:par>
                            </p:childTnLst>
                          </p:cTn>
                        </p:par>
                        <p:par>
                          <p:cTn id="29" fill="hold">
                            <p:stCondLst>
                              <p:cond delay="7500"/>
                            </p:stCondLst>
                            <p:childTnLst>
                              <p:par>
                                <p:cTn id="30" presetID="22" presetClass="entr" presetSubtype="1" fill="hold" grpId="0" nodeType="afterEffect">
                                  <p:stCondLst>
                                    <p:cond delay="0"/>
                                  </p:stCondLst>
                                  <p:childTnLst>
                                    <p:set>
                                      <p:cBhvr>
                                        <p:cTn id="31" dur="1" fill="hold">
                                          <p:stCondLst>
                                            <p:cond delay="0"/>
                                          </p:stCondLst>
                                        </p:cTn>
                                        <p:tgtEl>
                                          <p:spTgt spid="72716"/>
                                        </p:tgtEl>
                                        <p:attrNameLst>
                                          <p:attrName>style.visibility</p:attrName>
                                        </p:attrNameLst>
                                      </p:cBhvr>
                                      <p:to>
                                        <p:strVal val="visible"/>
                                      </p:to>
                                    </p:set>
                                    <p:animEffect transition="in" filter="wipe(up)">
                                      <p:cBhvr>
                                        <p:cTn id="32" dur="500"/>
                                        <p:tgtEl>
                                          <p:spTgt spid="727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xit" presetSubtype="4" fill="hold" grpId="1" nodeType="clickEffect">
                                  <p:stCondLst>
                                    <p:cond delay="0"/>
                                  </p:stCondLst>
                                  <p:childTnLst>
                                    <p:animEffect transition="out" filter="wipe(down)">
                                      <p:cBhvr>
                                        <p:cTn id="36" dur="500"/>
                                        <p:tgtEl>
                                          <p:spTgt spid="72712"/>
                                        </p:tgtEl>
                                      </p:cBhvr>
                                    </p:animEffect>
                                    <p:set>
                                      <p:cBhvr>
                                        <p:cTn id="37" dur="1" fill="hold">
                                          <p:stCondLst>
                                            <p:cond delay="499"/>
                                          </p:stCondLst>
                                        </p:cTn>
                                        <p:tgtEl>
                                          <p:spTgt spid="72712"/>
                                        </p:tgtEl>
                                        <p:attrNameLst>
                                          <p:attrName>style.visibility</p:attrName>
                                        </p:attrNameLst>
                                      </p:cBhvr>
                                      <p:to>
                                        <p:strVal val="hidden"/>
                                      </p:to>
                                    </p:set>
                                  </p:childTnLst>
                                </p:cTn>
                              </p:par>
                            </p:childTnLst>
                          </p:cTn>
                        </p:par>
                        <p:par>
                          <p:cTn id="38" fill="hold">
                            <p:stCondLst>
                              <p:cond delay="500"/>
                            </p:stCondLst>
                            <p:childTnLst>
                              <p:par>
                                <p:cTn id="39" presetID="8" presetClass="exit" presetSubtype="32" fill="hold" grpId="1" nodeType="afterEffect">
                                  <p:stCondLst>
                                    <p:cond delay="0"/>
                                  </p:stCondLst>
                                  <p:childTnLst>
                                    <p:animEffect transition="out" filter="diamond(out)">
                                      <p:cBhvr>
                                        <p:cTn id="40" dur="2000"/>
                                        <p:tgtEl>
                                          <p:spTgt spid="72711"/>
                                        </p:tgtEl>
                                      </p:cBhvr>
                                    </p:animEffect>
                                    <p:set>
                                      <p:cBhvr>
                                        <p:cTn id="41" dur="1" fill="hold">
                                          <p:stCondLst>
                                            <p:cond delay="1999"/>
                                          </p:stCondLst>
                                        </p:cTn>
                                        <p:tgtEl>
                                          <p:spTgt spid="72711"/>
                                        </p:tgtEl>
                                        <p:attrNameLst>
                                          <p:attrName>style.visibility</p:attrName>
                                        </p:attrNameLst>
                                      </p:cBhvr>
                                      <p:to>
                                        <p:strVal val="hidden"/>
                                      </p:to>
                                    </p:set>
                                  </p:childTnLst>
                                </p:cTn>
                              </p:par>
                            </p:childTnLst>
                          </p:cTn>
                        </p:par>
                        <p:par>
                          <p:cTn id="42" fill="hold">
                            <p:stCondLst>
                              <p:cond delay="2500"/>
                            </p:stCondLst>
                            <p:childTnLst>
                              <p:par>
                                <p:cTn id="43" presetID="22" presetClass="exit" presetSubtype="4" fill="hold" grpId="1" nodeType="afterEffect">
                                  <p:stCondLst>
                                    <p:cond delay="0"/>
                                  </p:stCondLst>
                                  <p:childTnLst>
                                    <p:animEffect transition="out" filter="wipe(down)">
                                      <p:cBhvr>
                                        <p:cTn id="44" dur="500"/>
                                        <p:tgtEl>
                                          <p:spTgt spid="72714"/>
                                        </p:tgtEl>
                                      </p:cBhvr>
                                    </p:animEffect>
                                    <p:set>
                                      <p:cBhvr>
                                        <p:cTn id="45" dur="1" fill="hold">
                                          <p:stCondLst>
                                            <p:cond delay="499"/>
                                          </p:stCondLst>
                                        </p:cTn>
                                        <p:tgtEl>
                                          <p:spTgt spid="72714"/>
                                        </p:tgtEl>
                                        <p:attrNameLst>
                                          <p:attrName>style.visibility</p:attrName>
                                        </p:attrNameLst>
                                      </p:cBhvr>
                                      <p:to>
                                        <p:strVal val="hidden"/>
                                      </p:to>
                                    </p:set>
                                  </p:childTnLst>
                                </p:cTn>
                              </p:par>
                            </p:childTnLst>
                          </p:cTn>
                        </p:par>
                        <p:par>
                          <p:cTn id="46" fill="hold">
                            <p:stCondLst>
                              <p:cond delay="3000"/>
                            </p:stCondLst>
                            <p:childTnLst>
                              <p:par>
                                <p:cTn id="47" presetID="8" presetClass="exit" presetSubtype="32" fill="hold" grpId="1" nodeType="afterEffect">
                                  <p:stCondLst>
                                    <p:cond delay="0"/>
                                  </p:stCondLst>
                                  <p:childTnLst>
                                    <p:animEffect transition="out" filter="diamond(out)">
                                      <p:cBhvr>
                                        <p:cTn id="48" dur="2000"/>
                                        <p:tgtEl>
                                          <p:spTgt spid="72713"/>
                                        </p:tgtEl>
                                      </p:cBhvr>
                                    </p:animEffect>
                                    <p:set>
                                      <p:cBhvr>
                                        <p:cTn id="49" dur="1" fill="hold">
                                          <p:stCondLst>
                                            <p:cond delay="1999"/>
                                          </p:stCondLst>
                                        </p:cTn>
                                        <p:tgtEl>
                                          <p:spTgt spid="72713"/>
                                        </p:tgtEl>
                                        <p:attrNameLst>
                                          <p:attrName>style.visibility</p:attrName>
                                        </p:attrNameLst>
                                      </p:cBhvr>
                                      <p:to>
                                        <p:strVal val="hidden"/>
                                      </p:to>
                                    </p:set>
                                  </p:childTnLst>
                                </p:cTn>
                              </p:par>
                            </p:childTnLst>
                          </p:cTn>
                        </p:par>
                        <p:par>
                          <p:cTn id="50" fill="hold">
                            <p:stCondLst>
                              <p:cond delay="5000"/>
                            </p:stCondLst>
                            <p:childTnLst>
                              <p:par>
                                <p:cTn id="51" presetID="22" presetClass="exit" presetSubtype="4" fill="hold" grpId="1" nodeType="afterEffect">
                                  <p:stCondLst>
                                    <p:cond delay="0"/>
                                  </p:stCondLst>
                                  <p:childTnLst>
                                    <p:animEffect transition="out" filter="wipe(down)">
                                      <p:cBhvr>
                                        <p:cTn id="52" dur="500"/>
                                        <p:tgtEl>
                                          <p:spTgt spid="72716"/>
                                        </p:tgtEl>
                                      </p:cBhvr>
                                    </p:animEffect>
                                    <p:set>
                                      <p:cBhvr>
                                        <p:cTn id="53" dur="1" fill="hold">
                                          <p:stCondLst>
                                            <p:cond delay="499"/>
                                          </p:stCondLst>
                                        </p:cTn>
                                        <p:tgtEl>
                                          <p:spTgt spid="72716"/>
                                        </p:tgtEl>
                                        <p:attrNameLst>
                                          <p:attrName>style.visibility</p:attrName>
                                        </p:attrNameLst>
                                      </p:cBhvr>
                                      <p:to>
                                        <p:strVal val="hidden"/>
                                      </p:to>
                                    </p:set>
                                  </p:childTnLst>
                                </p:cTn>
                              </p:par>
                            </p:childTnLst>
                          </p:cTn>
                        </p:par>
                        <p:par>
                          <p:cTn id="54" fill="hold">
                            <p:stCondLst>
                              <p:cond delay="5500"/>
                            </p:stCondLst>
                            <p:childTnLst>
                              <p:par>
                                <p:cTn id="55" presetID="8" presetClass="exit" presetSubtype="32" fill="hold" grpId="1" nodeType="afterEffect">
                                  <p:stCondLst>
                                    <p:cond delay="0"/>
                                  </p:stCondLst>
                                  <p:childTnLst>
                                    <p:animEffect transition="out" filter="diamond(out)">
                                      <p:cBhvr>
                                        <p:cTn id="56" dur="2000"/>
                                        <p:tgtEl>
                                          <p:spTgt spid="72715"/>
                                        </p:tgtEl>
                                      </p:cBhvr>
                                    </p:animEffect>
                                    <p:set>
                                      <p:cBhvr>
                                        <p:cTn id="57" dur="1" fill="hold">
                                          <p:stCondLst>
                                            <p:cond delay="1999"/>
                                          </p:stCondLst>
                                        </p:cTn>
                                        <p:tgtEl>
                                          <p:spTgt spid="72715"/>
                                        </p:tgtEl>
                                        <p:attrNameLst>
                                          <p:attrName>style.visibility</p:attrName>
                                        </p:attrNameLst>
                                      </p:cBhvr>
                                      <p:to>
                                        <p:strVal val="hidden"/>
                                      </p:to>
                                    </p:set>
                                  </p:childTnLst>
                                </p:cTn>
                              </p:par>
                            </p:childTnLst>
                          </p:cTn>
                        </p:par>
                        <p:par>
                          <p:cTn id="58" fill="hold">
                            <p:stCondLst>
                              <p:cond delay="7500"/>
                            </p:stCondLst>
                            <p:childTnLst>
                              <p:par>
                                <p:cTn id="59" presetID="17" presetClass="exit" presetSubtype="10" fill="hold" grpId="1" nodeType="afterEffect">
                                  <p:stCondLst>
                                    <p:cond delay="0"/>
                                  </p:stCondLst>
                                  <p:childTnLst>
                                    <p:anim calcmode="lin" valueType="num">
                                      <p:cBhvr>
                                        <p:cTn id="60" dur="500"/>
                                        <p:tgtEl>
                                          <p:spTgt spid="72717"/>
                                        </p:tgtEl>
                                        <p:attrNameLst>
                                          <p:attrName>ppt_w</p:attrName>
                                        </p:attrNameLst>
                                      </p:cBhvr>
                                      <p:tavLst>
                                        <p:tav tm="0">
                                          <p:val>
                                            <p:strVal val="ppt_w"/>
                                          </p:val>
                                        </p:tav>
                                        <p:tav tm="100000">
                                          <p:val>
                                            <p:fltVal val="0"/>
                                          </p:val>
                                        </p:tav>
                                      </p:tavLst>
                                    </p:anim>
                                    <p:anim calcmode="lin" valueType="num">
                                      <p:cBhvr>
                                        <p:cTn id="61" dur="500"/>
                                        <p:tgtEl>
                                          <p:spTgt spid="72717"/>
                                        </p:tgtEl>
                                        <p:attrNameLst>
                                          <p:attrName>ppt_h</p:attrName>
                                        </p:attrNameLst>
                                      </p:cBhvr>
                                      <p:tavLst>
                                        <p:tav tm="0">
                                          <p:val>
                                            <p:strVal val="ppt_h"/>
                                          </p:val>
                                        </p:tav>
                                        <p:tav tm="100000">
                                          <p:val>
                                            <p:strVal val="ppt_h"/>
                                          </p:val>
                                        </p:tav>
                                      </p:tavLst>
                                    </p:anim>
                                    <p:set>
                                      <p:cBhvr>
                                        <p:cTn id="62" dur="1" fill="hold">
                                          <p:stCondLst>
                                            <p:cond delay="499"/>
                                          </p:stCondLst>
                                        </p:cTn>
                                        <p:tgtEl>
                                          <p:spTgt spid="727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1" grpId="0"/>
      <p:bldP spid="72711" grpId="1"/>
      <p:bldP spid="72712" grpId="0" animBg="1"/>
      <p:bldP spid="72712" grpId="1" animBg="1"/>
      <p:bldP spid="72713" grpId="0"/>
      <p:bldP spid="72713" grpId="1"/>
      <p:bldP spid="72714" grpId="0" animBg="1"/>
      <p:bldP spid="72714" grpId="1" animBg="1"/>
      <p:bldP spid="72715" grpId="0"/>
      <p:bldP spid="72715" grpId="1"/>
      <p:bldP spid="72716" grpId="0" animBg="1"/>
      <p:bldP spid="72716" grpId="1" animBg="1"/>
      <p:bldP spid="72717" grpId="0"/>
      <p:bldP spid="72717"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p:cNvSpPr>
            <a:spLocks noChangeArrowheads="1"/>
          </p:cNvSpPr>
          <p:nvPr/>
        </p:nvSpPr>
        <p:spPr bwMode="auto">
          <a:xfrm>
            <a:off x="0" y="2082800"/>
            <a:ext cx="9144000" cy="0"/>
          </a:xfrm>
          <a:prstGeom prst="rect">
            <a:avLst/>
          </a:prstGeom>
          <a:noFill/>
          <a:ln w="9525">
            <a:noFill/>
            <a:miter lim="800000"/>
            <a:headEnd/>
            <a:tailEnd/>
          </a:ln>
        </p:spPr>
        <p:txBody>
          <a:bodyPr wrap="none" anchor="ctr">
            <a:spAutoFit/>
          </a:bodyPr>
          <a:lstStyle/>
          <a:p>
            <a:endParaRPr lang="fa-IR"/>
          </a:p>
        </p:txBody>
      </p:sp>
      <p:sp>
        <p:nvSpPr>
          <p:cNvPr id="76804" name="WordArt 4"/>
          <p:cNvSpPr>
            <a:spLocks noChangeArrowheads="1" noChangeShapeType="1" noTextEdit="1"/>
          </p:cNvSpPr>
          <p:nvPr/>
        </p:nvSpPr>
        <p:spPr bwMode="auto">
          <a:xfrm>
            <a:off x="1116013" y="404813"/>
            <a:ext cx="7127875" cy="1584325"/>
          </a:xfrm>
          <a:prstGeom prst="rect">
            <a:avLst/>
          </a:prstGeom>
        </p:spPr>
        <p:txBody>
          <a:bodyPr wrap="none" fromWordArt="1">
            <a:prstTxWarp prst="textPlain">
              <a:avLst>
                <a:gd name="adj" fmla="val 50000"/>
              </a:avLst>
            </a:prstTxWarp>
          </a:bodyPr>
          <a:lstStyle/>
          <a:p>
            <a:pPr algn="ctr" rtl="1"/>
            <a:r>
              <a:rPr lang="fa-IR" sz="28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چشم انداز شهر الكترونيكى</a:t>
            </a:r>
          </a:p>
        </p:txBody>
      </p:sp>
      <p:sp>
        <p:nvSpPr>
          <p:cNvPr id="76806" name="Rectangle 6"/>
          <p:cNvSpPr>
            <a:spLocks noChangeArrowheads="1"/>
          </p:cNvSpPr>
          <p:nvPr/>
        </p:nvSpPr>
        <p:spPr bwMode="auto">
          <a:xfrm>
            <a:off x="971550" y="2312988"/>
            <a:ext cx="7361238" cy="1920875"/>
          </a:xfrm>
          <a:prstGeom prst="rect">
            <a:avLst/>
          </a:prstGeom>
          <a:noFill/>
          <a:ln w="9525">
            <a:noFill/>
            <a:miter lim="800000"/>
            <a:headEnd/>
            <a:tailEnd/>
          </a:ln>
        </p:spPr>
        <p:txBody>
          <a:bodyPr anchor="ctr">
            <a:spAutoFit/>
          </a:bodyPr>
          <a:lstStyle/>
          <a:p>
            <a:pPr algn="r" rtl="1"/>
            <a:r>
              <a:rPr lang="ar-IQ" sz="2000" b="1">
                <a:solidFill>
                  <a:srgbClr val="000000"/>
                </a:solidFill>
                <a:cs typeface="Times New Roman" pitchFamily="18" charset="0"/>
              </a:rPr>
              <a:t>1</a:t>
            </a:r>
            <a:r>
              <a:rPr lang="ar-SA" sz="2000" b="1">
                <a:solidFill>
                  <a:srgbClr val="000000"/>
                </a:solidFill>
                <a:cs typeface="Times New Roman" pitchFamily="18" charset="0"/>
              </a:rPr>
              <a:t>- ارائه خدمات مطلوب به شهروندان و گردشگران در هر زمان و هر مكان</a:t>
            </a:r>
            <a:r>
              <a:rPr lang="en-US" sz="2000" b="1">
                <a:solidFill>
                  <a:srgbClr val="000000"/>
                </a:solidFill>
                <a:cs typeface="Times New Roman" pitchFamily="18" charset="0"/>
              </a:rPr>
              <a:t>.</a:t>
            </a:r>
            <a:endParaRPr lang="en-US" sz="2000"/>
          </a:p>
          <a:p>
            <a:pPr algn="r" rtl="1" eaLnBrk="0" hangingPunct="0"/>
            <a:r>
              <a:rPr lang="ar-SA" sz="2000" b="1">
                <a:solidFill>
                  <a:srgbClr val="000000"/>
                </a:solidFill>
                <a:cs typeface="Times New Roman" pitchFamily="18" charset="0"/>
              </a:rPr>
              <a:t>2- ايجاد محيط اقتصادى پويا با قابليت رقابت.</a:t>
            </a:r>
            <a:endParaRPr lang="en-US" sz="2000"/>
          </a:p>
          <a:p>
            <a:pPr algn="r" rtl="1" eaLnBrk="0" hangingPunct="0"/>
            <a:r>
              <a:rPr lang="ar-SA" sz="2000" b="1">
                <a:solidFill>
                  <a:srgbClr val="000000"/>
                </a:solidFill>
                <a:cs typeface="Times New Roman" pitchFamily="18" charset="0"/>
              </a:rPr>
              <a:t>3- كاهش سفرهاى درون شهرى با توسعه كاربردهاى فناورى اطلاعات.</a:t>
            </a:r>
            <a:endParaRPr lang="en-US" sz="2000"/>
          </a:p>
          <a:p>
            <a:pPr algn="r" rtl="1" eaLnBrk="0" hangingPunct="0"/>
            <a:r>
              <a:rPr lang="ar-SA" sz="2000" b="1">
                <a:solidFill>
                  <a:srgbClr val="000000"/>
                </a:solidFill>
                <a:cs typeface="Times New Roman" pitchFamily="18" charset="0"/>
              </a:rPr>
              <a:t>4- شفاف سازى فرآيند هاى كارى.</a:t>
            </a:r>
            <a:endParaRPr lang="en-US" sz="2000"/>
          </a:p>
          <a:p>
            <a:pPr algn="r" rtl="1" eaLnBrk="0" hangingPunct="0"/>
            <a:r>
              <a:rPr lang="ar-SA" sz="2000" b="1">
                <a:solidFill>
                  <a:srgbClr val="000000"/>
                </a:solidFill>
                <a:cs typeface="Times New Roman" pitchFamily="18" charset="0"/>
              </a:rPr>
              <a:t>5- ارائه كليه خدمات مورد نياز شهروندان به صورت برخط.</a:t>
            </a:r>
            <a:endParaRPr lang="en-US" sz="2000"/>
          </a:p>
          <a:p>
            <a:pPr algn="r" rtl="1" eaLnBrk="0" hangingPunct="0"/>
            <a:r>
              <a:rPr lang="ar-SA" sz="2000" b="1">
                <a:solidFill>
                  <a:srgbClr val="000000"/>
                </a:solidFill>
                <a:cs typeface="Times New Roman" pitchFamily="18" charset="0"/>
              </a:rPr>
              <a:t>6- ايجاد ي</a:t>
            </a:r>
            <a:r>
              <a:rPr lang="fa-IR" sz="2000" b="1">
                <a:solidFill>
                  <a:srgbClr val="000000"/>
                </a:solidFill>
                <a:cs typeface="Times New Roman" pitchFamily="18" charset="0"/>
              </a:rPr>
              <a:t>ک</a:t>
            </a:r>
            <a:r>
              <a:rPr lang="ar-SA" sz="2000" b="1">
                <a:solidFill>
                  <a:srgbClr val="000000"/>
                </a:solidFill>
                <a:cs typeface="Times New Roman" pitchFamily="18" charset="0"/>
              </a:rPr>
              <a:t> شهر نمونه براى زندگى، كار و تفريح.</a:t>
            </a:r>
            <a:endParaRPr lang="ar-SA" sz="2000"/>
          </a:p>
        </p:txBody>
      </p:sp>
      <p:sp>
        <p:nvSpPr>
          <p:cNvPr id="76807" name="Rectangle 7"/>
          <p:cNvSpPr>
            <a:spLocks noChangeArrowheads="1"/>
          </p:cNvSpPr>
          <p:nvPr/>
        </p:nvSpPr>
        <p:spPr bwMode="auto">
          <a:xfrm>
            <a:off x="4368800"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67-34</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6807"/>
                                        </p:tgtEl>
                                        <p:attrNameLst>
                                          <p:attrName>style.visibility</p:attrName>
                                        </p:attrNameLst>
                                      </p:cBhvr>
                                      <p:to>
                                        <p:strVal val="visible"/>
                                      </p:to>
                                    </p:set>
                                    <p:anim calcmode="lin" valueType="num">
                                      <p:cBhvr>
                                        <p:cTn id="7" dur="500" fill="hold"/>
                                        <p:tgtEl>
                                          <p:spTgt spid="76807"/>
                                        </p:tgtEl>
                                        <p:attrNameLst>
                                          <p:attrName>ppt_w</p:attrName>
                                        </p:attrNameLst>
                                      </p:cBhvr>
                                      <p:tavLst>
                                        <p:tav tm="0">
                                          <p:val>
                                            <p:fltVal val="0"/>
                                          </p:val>
                                        </p:tav>
                                        <p:tav tm="100000">
                                          <p:val>
                                            <p:strVal val="#ppt_w"/>
                                          </p:val>
                                        </p:tav>
                                      </p:tavLst>
                                    </p:anim>
                                    <p:anim calcmode="lin" valueType="num">
                                      <p:cBhvr>
                                        <p:cTn id="8" dur="500" fill="hold"/>
                                        <p:tgtEl>
                                          <p:spTgt spid="7680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76804"/>
                                        </p:tgtEl>
                                        <p:attrNameLst>
                                          <p:attrName>style.visibility</p:attrName>
                                        </p:attrNameLst>
                                      </p:cBhvr>
                                      <p:to>
                                        <p:strVal val="visible"/>
                                      </p:to>
                                    </p:set>
                                    <p:animEffect transition="in" filter="plus(in)">
                                      <p:cBhvr>
                                        <p:cTn id="12" dur="2000"/>
                                        <p:tgtEl>
                                          <p:spTgt spid="76804"/>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76806"/>
                                        </p:tgtEl>
                                        <p:attrNameLst>
                                          <p:attrName>style.visibility</p:attrName>
                                        </p:attrNameLst>
                                      </p:cBhvr>
                                      <p:to>
                                        <p:strVal val="visible"/>
                                      </p:to>
                                    </p:set>
                                    <p:animEffect transition="in" filter="diamond(in)">
                                      <p:cBhvr>
                                        <p:cTn id="16" dur="2000"/>
                                        <p:tgtEl>
                                          <p:spTgt spid="76806"/>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76804"/>
                                        </p:tgtEl>
                                      </p:cBhvr>
                                    </p:animEffect>
                                    <p:set>
                                      <p:cBhvr>
                                        <p:cTn id="21" dur="1" fill="hold">
                                          <p:stCondLst>
                                            <p:cond delay="1999"/>
                                          </p:stCondLst>
                                        </p:cTn>
                                        <p:tgtEl>
                                          <p:spTgt spid="76804"/>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76806"/>
                                        </p:tgtEl>
                                      </p:cBhvr>
                                    </p:animEffect>
                                    <p:set>
                                      <p:cBhvr>
                                        <p:cTn id="25" dur="1" fill="hold">
                                          <p:stCondLst>
                                            <p:cond delay="1999"/>
                                          </p:stCondLst>
                                        </p:cTn>
                                        <p:tgtEl>
                                          <p:spTgt spid="76806"/>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76807"/>
                                        </p:tgtEl>
                                        <p:attrNameLst>
                                          <p:attrName>ppt_w</p:attrName>
                                        </p:attrNameLst>
                                      </p:cBhvr>
                                      <p:tavLst>
                                        <p:tav tm="0">
                                          <p:val>
                                            <p:strVal val="ppt_w"/>
                                          </p:val>
                                        </p:tav>
                                        <p:tav tm="100000">
                                          <p:val>
                                            <p:fltVal val="0"/>
                                          </p:val>
                                        </p:tav>
                                      </p:tavLst>
                                    </p:anim>
                                    <p:anim calcmode="lin" valueType="num">
                                      <p:cBhvr>
                                        <p:cTn id="29" dur="500"/>
                                        <p:tgtEl>
                                          <p:spTgt spid="76807"/>
                                        </p:tgtEl>
                                        <p:attrNameLst>
                                          <p:attrName>ppt_h</p:attrName>
                                        </p:attrNameLst>
                                      </p:cBhvr>
                                      <p:tavLst>
                                        <p:tav tm="0">
                                          <p:val>
                                            <p:strVal val="ppt_h"/>
                                          </p:val>
                                        </p:tav>
                                        <p:tav tm="100000">
                                          <p:val>
                                            <p:strVal val="ppt_h"/>
                                          </p:val>
                                        </p:tav>
                                      </p:tavLst>
                                    </p:anim>
                                    <p:set>
                                      <p:cBhvr>
                                        <p:cTn id="30" dur="1" fill="hold">
                                          <p:stCondLst>
                                            <p:cond delay="499"/>
                                          </p:stCondLst>
                                        </p:cTn>
                                        <p:tgtEl>
                                          <p:spTgt spid="768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animBg="1"/>
      <p:bldP spid="76804" grpId="1" animBg="1"/>
      <p:bldP spid="76806" grpId="0"/>
      <p:bldP spid="76806" grpId="1"/>
      <p:bldP spid="76807" grpId="0"/>
      <p:bldP spid="76807"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ChangeArrowheads="1"/>
          </p:cNvSpPr>
          <p:nvPr/>
        </p:nvSpPr>
        <p:spPr bwMode="auto">
          <a:xfrm>
            <a:off x="-4619625" y="1508125"/>
            <a:ext cx="9144000" cy="0"/>
          </a:xfrm>
          <a:prstGeom prst="rect">
            <a:avLst/>
          </a:prstGeom>
          <a:noFill/>
          <a:ln w="9525">
            <a:noFill/>
            <a:miter lim="800000"/>
            <a:headEnd/>
            <a:tailEnd/>
          </a:ln>
        </p:spPr>
        <p:txBody>
          <a:bodyPr wrap="none" anchor="ctr">
            <a:spAutoFit/>
          </a:bodyPr>
          <a:lstStyle/>
          <a:p>
            <a:endParaRPr lang="fa-IR"/>
          </a:p>
        </p:txBody>
      </p:sp>
      <p:sp>
        <p:nvSpPr>
          <p:cNvPr id="77828" name="WordArt 4"/>
          <p:cNvSpPr>
            <a:spLocks noChangeArrowheads="1" noChangeShapeType="1" noTextEdit="1"/>
          </p:cNvSpPr>
          <p:nvPr/>
        </p:nvSpPr>
        <p:spPr bwMode="auto">
          <a:xfrm>
            <a:off x="1331913" y="260350"/>
            <a:ext cx="6769100" cy="1295400"/>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شهروند الكترونيكى</a:t>
            </a:r>
          </a:p>
        </p:txBody>
      </p:sp>
      <p:sp>
        <p:nvSpPr>
          <p:cNvPr id="77830" name="Rectangle 6"/>
          <p:cNvSpPr>
            <a:spLocks noChangeArrowheads="1"/>
          </p:cNvSpPr>
          <p:nvPr/>
        </p:nvSpPr>
        <p:spPr bwMode="auto">
          <a:xfrm>
            <a:off x="179388" y="1763713"/>
            <a:ext cx="8640762" cy="4608512"/>
          </a:xfrm>
          <a:prstGeom prst="rect">
            <a:avLst/>
          </a:prstGeom>
          <a:noFill/>
          <a:ln w="9525">
            <a:noFill/>
            <a:miter lim="800000"/>
            <a:headEnd/>
            <a:tailEnd/>
          </a:ln>
        </p:spPr>
        <p:txBody>
          <a:bodyPr anchor="ctr">
            <a:spAutoFit/>
          </a:bodyPr>
          <a:lstStyle/>
          <a:p>
            <a:pPr algn="r" rtl="1"/>
            <a:endParaRPr lang="ar-IQ" sz="800" b="1">
              <a:solidFill>
                <a:srgbClr val="000000"/>
              </a:solidFill>
              <a:cs typeface="Times New Roman" pitchFamily="18" charset="0"/>
            </a:endParaRPr>
          </a:p>
          <a:p>
            <a:pPr algn="r" rtl="1"/>
            <a:r>
              <a:rPr lang="ar-SA" b="1">
                <a:solidFill>
                  <a:srgbClr val="000000"/>
                </a:solidFill>
                <a:cs typeface="Times New Roman" pitchFamily="18" charset="0"/>
              </a:rPr>
              <a:t>شهروندان در طول زندگی خود، نقش‌های متفاوتی ایفا می‌نمایند که در هر کدام از این نقش‌ها وظایفی بر عهده آن‌هاست.</a:t>
            </a:r>
            <a:endParaRPr lang="en-US"/>
          </a:p>
          <a:p>
            <a:pPr algn="r" rtl="1" eaLnBrk="0" hangingPunct="0"/>
            <a:r>
              <a:rPr lang="ar-SA" b="1">
                <a:solidFill>
                  <a:srgbClr val="000000"/>
                </a:solidFill>
                <a:cs typeface="Times New Roman" pitchFamily="18" charset="0"/>
              </a:rPr>
              <a:t>شهروند الکترونیک، کسی است که توانایی انجام وظایف روزمره‌ای که ایفای نقش‌های متفاوت درطول زندگی برای وی به وجود می‌آورد را با کمک ابزارهای الکترونیکی داشته باشد.</a:t>
            </a:r>
            <a:endParaRPr lang="en-US"/>
          </a:p>
          <a:p>
            <a:pPr algn="r" rtl="1" eaLnBrk="0" hangingPunct="0"/>
            <a:r>
              <a:rPr lang="ar-SA" b="1">
                <a:solidFill>
                  <a:srgbClr val="000000"/>
                </a:solidFill>
                <a:cs typeface="Times New Roman" pitchFamily="18" charset="0"/>
              </a:rPr>
              <a:t>تمامی انسان‌ها در طول زندگی خود، نقش‌های متفاوتی را ایفا می نمایند. برای هر یک از ما، در نقش فرزند، والدین، خویشاوندان دور و نزدیک، کاسب، تاجر، کارمند، مدیر، تولید کننده، دانش آموز، دانشجو، معلم، استاد، رئیس دانشگاه و ده‌ها نقش کوچک و بزرگ دیگر وظایفی متصور است که به صورت روزمره به آنها</a:t>
            </a:r>
            <a:r>
              <a:rPr lang="ar-IQ" b="1">
                <a:solidFill>
                  <a:srgbClr val="000000"/>
                </a:solidFill>
                <a:cs typeface="Times New Roman" pitchFamily="18" charset="0"/>
              </a:rPr>
              <a:t> </a:t>
            </a:r>
            <a:r>
              <a:rPr lang="ar-SA" b="1">
                <a:solidFill>
                  <a:srgbClr val="000000"/>
                </a:solidFill>
                <a:cs typeface="Times New Roman" pitchFamily="18" charset="0"/>
              </a:rPr>
              <a:t>می‌پردازیم. ما تا به امروز این وظایف را به کمک روش‌های فعلی انجام می‌دادیم، اما امروزه ابزار الکترونیکی، انجام امور و ایفای وظایف شهروندی را بسیار ساده‌تر، سریع‌تر و ارزان‌تر نموده است.</a:t>
            </a:r>
            <a:endParaRPr lang="en-US"/>
          </a:p>
          <a:p>
            <a:pPr algn="r" rtl="1" eaLnBrk="0" hangingPunct="0"/>
            <a:r>
              <a:rPr lang="ar-SA" b="1">
                <a:solidFill>
                  <a:srgbClr val="000000"/>
                </a:solidFill>
                <a:cs typeface="Times New Roman" pitchFamily="18" charset="0"/>
              </a:rPr>
              <a:t>به عنوان مثال، یک زن در یک خانواده نقش یک همسر و مادر را بر عهده دارد. بخش عمده‌ای از خریدهای خانه بر عهده مادر است، پرداخت قبوض، پیگیری وضعیت تحصیلی فرزندان و ده‌ها وظیفه ریز و درشت دیگر بر عهده وی گذاشته شده است. چنانچه این مادر بتواند برخی از این وظایف را با استفاده از ابزارهای الکترونیکی مانند وب سایت‌ها، پست الکترونیک و ...به انجام رساند، طبعا صرفه‌جویی بسیاری در وقت و هزینه خانواده خواهد شد و این وقت و هزینه اضافه را صرف امور مهم دیگری خواهد نمود. این مادر در محل کار خود در نقش یک معلم، کارمند، مدیر و غیره است</a:t>
            </a:r>
            <a:r>
              <a:rPr lang="ar-IQ" b="1">
                <a:solidFill>
                  <a:srgbClr val="000000"/>
                </a:solidFill>
                <a:cs typeface="Times New Roman" pitchFamily="18" charset="0"/>
              </a:rPr>
              <a:t>,</a:t>
            </a:r>
            <a:r>
              <a:rPr lang="ar-SA" b="1">
                <a:solidFill>
                  <a:srgbClr val="000000"/>
                </a:solidFill>
                <a:cs typeface="Times New Roman" pitchFamily="18" charset="0"/>
              </a:rPr>
              <a:t> در این نقش‌ها نیز وی می‌تواند با استفاده از ابزارهای الکترونیکی انجام امور را تسریع و کم هزینه‌تر نماید. </a:t>
            </a:r>
            <a:endParaRPr lang="ar-SA"/>
          </a:p>
        </p:txBody>
      </p:sp>
      <p:sp>
        <p:nvSpPr>
          <p:cNvPr id="77831" name="Rectangle 7"/>
          <p:cNvSpPr>
            <a:spLocks noChangeArrowheads="1"/>
          </p:cNvSpPr>
          <p:nvPr/>
        </p:nvSpPr>
        <p:spPr bwMode="auto">
          <a:xfrm>
            <a:off x="4356100" y="6461125"/>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67-35</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7831"/>
                                        </p:tgtEl>
                                        <p:attrNameLst>
                                          <p:attrName>style.visibility</p:attrName>
                                        </p:attrNameLst>
                                      </p:cBhvr>
                                      <p:to>
                                        <p:strVal val="visible"/>
                                      </p:to>
                                    </p:set>
                                    <p:anim calcmode="lin" valueType="num">
                                      <p:cBhvr>
                                        <p:cTn id="7" dur="500" fill="hold"/>
                                        <p:tgtEl>
                                          <p:spTgt spid="77831"/>
                                        </p:tgtEl>
                                        <p:attrNameLst>
                                          <p:attrName>ppt_w</p:attrName>
                                        </p:attrNameLst>
                                      </p:cBhvr>
                                      <p:tavLst>
                                        <p:tav tm="0">
                                          <p:val>
                                            <p:fltVal val="0"/>
                                          </p:val>
                                        </p:tav>
                                        <p:tav tm="100000">
                                          <p:val>
                                            <p:strVal val="#ppt_w"/>
                                          </p:val>
                                        </p:tav>
                                      </p:tavLst>
                                    </p:anim>
                                    <p:anim calcmode="lin" valueType="num">
                                      <p:cBhvr>
                                        <p:cTn id="8" dur="500" fill="hold"/>
                                        <p:tgtEl>
                                          <p:spTgt spid="77831"/>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77828"/>
                                        </p:tgtEl>
                                        <p:attrNameLst>
                                          <p:attrName>style.visibility</p:attrName>
                                        </p:attrNameLst>
                                      </p:cBhvr>
                                      <p:to>
                                        <p:strVal val="visible"/>
                                      </p:to>
                                    </p:set>
                                    <p:animEffect transition="in" filter="plus(in)">
                                      <p:cBhvr>
                                        <p:cTn id="12" dur="2000"/>
                                        <p:tgtEl>
                                          <p:spTgt spid="77828"/>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77830"/>
                                        </p:tgtEl>
                                        <p:attrNameLst>
                                          <p:attrName>style.visibility</p:attrName>
                                        </p:attrNameLst>
                                      </p:cBhvr>
                                      <p:to>
                                        <p:strVal val="visible"/>
                                      </p:to>
                                    </p:set>
                                    <p:animEffect transition="in" filter="diamond(in)">
                                      <p:cBhvr>
                                        <p:cTn id="16" dur="2000"/>
                                        <p:tgtEl>
                                          <p:spTgt spid="77830"/>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77828"/>
                                        </p:tgtEl>
                                      </p:cBhvr>
                                    </p:animEffect>
                                    <p:set>
                                      <p:cBhvr>
                                        <p:cTn id="21" dur="1" fill="hold">
                                          <p:stCondLst>
                                            <p:cond delay="1999"/>
                                          </p:stCondLst>
                                        </p:cTn>
                                        <p:tgtEl>
                                          <p:spTgt spid="77828"/>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77830"/>
                                        </p:tgtEl>
                                      </p:cBhvr>
                                    </p:animEffect>
                                    <p:set>
                                      <p:cBhvr>
                                        <p:cTn id="25" dur="1" fill="hold">
                                          <p:stCondLst>
                                            <p:cond delay="1999"/>
                                          </p:stCondLst>
                                        </p:cTn>
                                        <p:tgtEl>
                                          <p:spTgt spid="77830"/>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77831"/>
                                        </p:tgtEl>
                                        <p:attrNameLst>
                                          <p:attrName>ppt_w</p:attrName>
                                        </p:attrNameLst>
                                      </p:cBhvr>
                                      <p:tavLst>
                                        <p:tav tm="0">
                                          <p:val>
                                            <p:strVal val="ppt_w"/>
                                          </p:val>
                                        </p:tav>
                                        <p:tav tm="100000">
                                          <p:val>
                                            <p:fltVal val="0"/>
                                          </p:val>
                                        </p:tav>
                                      </p:tavLst>
                                    </p:anim>
                                    <p:anim calcmode="lin" valueType="num">
                                      <p:cBhvr>
                                        <p:cTn id="29" dur="500"/>
                                        <p:tgtEl>
                                          <p:spTgt spid="77831"/>
                                        </p:tgtEl>
                                        <p:attrNameLst>
                                          <p:attrName>ppt_h</p:attrName>
                                        </p:attrNameLst>
                                      </p:cBhvr>
                                      <p:tavLst>
                                        <p:tav tm="0">
                                          <p:val>
                                            <p:strVal val="ppt_h"/>
                                          </p:val>
                                        </p:tav>
                                        <p:tav tm="100000">
                                          <p:val>
                                            <p:strVal val="ppt_h"/>
                                          </p:val>
                                        </p:tav>
                                      </p:tavLst>
                                    </p:anim>
                                    <p:set>
                                      <p:cBhvr>
                                        <p:cTn id="30" dur="1" fill="hold">
                                          <p:stCondLst>
                                            <p:cond delay="499"/>
                                          </p:stCondLst>
                                        </p:cTn>
                                        <p:tgtEl>
                                          <p:spTgt spid="778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8" grpId="0" animBg="1"/>
      <p:bldP spid="77828" grpId="1" animBg="1"/>
      <p:bldP spid="77830" grpId="0"/>
      <p:bldP spid="77830" grpId="1"/>
      <p:bldP spid="77831" grpId="0"/>
      <p:bldP spid="77831" grpId="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ChangeArrowheads="1"/>
          </p:cNvSpPr>
          <p:nvPr/>
        </p:nvSpPr>
        <p:spPr bwMode="auto">
          <a:xfrm>
            <a:off x="250825" y="487363"/>
            <a:ext cx="8605838" cy="5584825"/>
          </a:xfrm>
          <a:prstGeom prst="rect">
            <a:avLst/>
          </a:prstGeom>
          <a:noFill/>
          <a:ln w="9525">
            <a:noFill/>
            <a:miter lim="800000"/>
            <a:headEnd/>
            <a:tailEnd/>
          </a:ln>
        </p:spPr>
        <p:txBody>
          <a:bodyPr anchor="ctr">
            <a:spAutoFit/>
          </a:bodyPr>
          <a:lstStyle/>
          <a:p>
            <a:pPr algn="r" rtl="1" eaLnBrk="0" hangingPunct="0"/>
            <a:r>
              <a:rPr lang="ar-SA" b="1">
                <a:solidFill>
                  <a:srgbClr val="000000"/>
                </a:solidFill>
                <a:latin typeface="Times New Roman" pitchFamily="18" charset="0"/>
              </a:rPr>
              <a:t>این مادر/ کارمند نقش‌های اجتماعی متفاوت دیگری را نیز ایفا می‌نماید که در هر کدام از آنها ابزار الکترونیکی به نحوی می تواند به وی کمک نماید. وی وقتی یک شهروند الکترونیکی خواهد بود که بتواند این وظایف مختلف را با کمک ابزار الکترونیکی و با کیفیت و کمیت بسیار بهتری به انجام رساند.</a:t>
            </a:r>
            <a:endParaRPr lang="ar-IQ">
              <a:latin typeface="Times New Roman" pitchFamily="18" charset="0"/>
            </a:endParaRPr>
          </a:p>
          <a:p>
            <a:pPr algn="r" rtl="1" eaLnBrk="0" hangingPunct="0"/>
            <a:endParaRPr lang="ar-IQ" sz="800">
              <a:latin typeface="Times New Roman" pitchFamily="18" charset="0"/>
            </a:endParaRPr>
          </a:p>
          <a:p>
            <a:pPr algn="r" rtl="1"/>
            <a:r>
              <a:rPr lang="ar-SA" b="1">
                <a:solidFill>
                  <a:srgbClr val="000000"/>
                </a:solidFill>
              </a:rPr>
              <a:t>مقوله های جدیدی چون تجارت الکترونیک، دولت الکترونیک، آموزش الکترونیک، سلامت الکترونیک، انتشارات الکترونیک، انتخابات الکترونیک و ... هر یک در برگیرنده قسمتی از زندگی و فعالیت‌های روزمره ما هستند. شهروند الکترونیک باید بتواند در قالب آن‌ها به انجام وظایف خویش بپردازد.</a:t>
            </a:r>
            <a:endParaRPr lang="ar-IQ" b="1">
              <a:solidFill>
                <a:srgbClr val="000000"/>
              </a:solidFill>
            </a:endParaRPr>
          </a:p>
          <a:p>
            <a:pPr algn="r" rtl="1"/>
            <a:endParaRPr lang="en-US" sz="1200" b="1">
              <a:solidFill>
                <a:srgbClr val="000000"/>
              </a:solidFill>
            </a:endParaRPr>
          </a:p>
          <a:p>
            <a:pPr algn="r" rtl="1"/>
            <a:r>
              <a:rPr lang="ar-SA" b="1">
                <a:solidFill>
                  <a:srgbClr val="000000"/>
                </a:solidFill>
              </a:rPr>
              <a:t>شهروند الکترونیک به شهروندی گفته می شود که توانایی استفاده از خدمات برخط دولتها را در حد مطلوب داشته باشد. در واقع شهروندان الکترونیک همان کاربران جوامع اطلاعاتی هستند</a:t>
            </a:r>
            <a:r>
              <a:rPr lang="ar-IQ" b="1">
                <a:solidFill>
                  <a:srgbClr val="000000"/>
                </a:solidFill>
              </a:rPr>
              <a:t>.</a:t>
            </a:r>
          </a:p>
          <a:p>
            <a:pPr algn="r" rtl="1"/>
            <a:endParaRPr lang="en-US" sz="800" b="1">
              <a:solidFill>
                <a:srgbClr val="000000"/>
              </a:solidFill>
            </a:endParaRPr>
          </a:p>
          <a:p>
            <a:pPr algn="r" rtl="1"/>
            <a:r>
              <a:rPr lang="ar-SA" b="1">
                <a:solidFill>
                  <a:srgbClr val="000000"/>
                </a:solidFill>
              </a:rPr>
              <a:t>طبق استاندارد بين المللى, شهروند الكترونيكى بايد علوم و مهارت هاى زير را دارا باشد:</a:t>
            </a:r>
            <a:endParaRPr lang="ar-IQ" b="1">
              <a:solidFill>
                <a:srgbClr val="000000"/>
              </a:solidFill>
            </a:endParaRPr>
          </a:p>
          <a:p>
            <a:pPr algn="r" rtl="1"/>
            <a:endParaRPr lang="en-US" sz="800">
              <a:solidFill>
                <a:srgbClr val="000000"/>
              </a:solidFill>
            </a:endParaRPr>
          </a:p>
          <a:p>
            <a:pPr algn="r" rtl="1"/>
            <a:r>
              <a:rPr lang="ar-SA" b="1">
                <a:solidFill>
                  <a:srgbClr val="000000"/>
                </a:solidFill>
              </a:rPr>
              <a:t>1- سواد كامپيوتر مثل مبانى كامپيوتر, ويندوز و غيره .</a:t>
            </a:r>
            <a:endParaRPr lang="en-US">
              <a:solidFill>
                <a:srgbClr val="000000"/>
              </a:solidFill>
            </a:endParaRPr>
          </a:p>
          <a:p>
            <a:pPr algn="r" rtl="1"/>
            <a:r>
              <a:rPr lang="ar-SA" b="1">
                <a:solidFill>
                  <a:srgbClr val="000000"/>
                </a:solidFill>
              </a:rPr>
              <a:t>2- آشنا با اينترنت و پست الكتروني</a:t>
            </a:r>
            <a:r>
              <a:rPr lang="fa-IR" b="1">
                <a:solidFill>
                  <a:srgbClr val="000000"/>
                </a:solidFill>
              </a:rPr>
              <a:t>ک</a:t>
            </a:r>
            <a:r>
              <a:rPr lang="ar-SA" b="1">
                <a:solidFill>
                  <a:srgbClr val="000000"/>
                </a:solidFill>
              </a:rPr>
              <a:t> .</a:t>
            </a:r>
            <a:endParaRPr lang="en-US">
              <a:solidFill>
                <a:srgbClr val="000000"/>
              </a:solidFill>
            </a:endParaRPr>
          </a:p>
          <a:p>
            <a:pPr algn="r" rtl="1"/>
            <a:r>
              <a:rPr lang="ar-SA" b="1">
                <a:solidFill>
                  <a:srgbClr val="000000"/>
                </a:solidFill>
              </a:rPr>
              <a:t>3- آشنايى با تكني</a:t>
            </a:r>
            <a:r>
              <a:rPr lang="fa-IR" b="1">
                <a:solidFill>
                  <a:srgbClr val="000000"/>
                </a:solidFill>
              </a:rPr>
              <a:t>ک </a:t>
            </a:r>
            <a:r>
              <a:rPr lang="ar-SA" b="1">
                <a:solidFill>
                  <a:srgbClr val="000000"/>
                </a:solidFill>
              </a:rPr>
              <a:t>هاى جستجوى اطلاعات در وب سايت ها</a:t>
            </a:r>
            <a:endParaRPr lang="en-US">
              <a:solidFill>
                <a:srgbClr val="000000"/>
              </a:solidFill>
            </a:endParaRPr>
          </a:p>
          <a:p>
            <a:pPr algn="r" rtl="1"/>
            <a:r>
              <a:rPr lang="ar-SA" b="1">
                <a:solidFill>
                  <a:srgbClr val="000000"/>
                </a:solidFill>
              </a:rPr>
              <a:t>4- دستيابى به آخرين اخبار,</a:t>
            </a:r>
            <a:r>
              <a:rPr lang="ar-IQ" b="1">
                <a:solidFill>
                  <a:srgbClr val="000000"/>
                </a:solidFill>
              </a:rPr>
              <a:t> </a:t>
            </a:r>
            <a:r>
              <a:rPr lang="ar-SA" b="1">
                <a:solidFill>
                  <a:srgbClr val="000000"/>
                </a:solidFill>
              </a:rPr>
              <a:t>اقتصادى, سياسى, وضعيت آب و هوا و غيره از طريق وب سايت هاى مختلف </a:t>
            </a:r>
            <a:endParaRPr lang="en-US">
              <a:solidFill>
                <a:srgbClr val="000000"/>
              </a:solidFill>
            </a:endParaRPr>
          </a:p>
          <a:p>
            <a:pPr algn="r" rtl="1"/>
            <a:r>
              <a:rPr lang="ar-SA" b="1">
                <a:solidFill>
                  <a:srgbClr val="000000"/>
                </a:solidFill>
              </a:rPr>
              <a:t>5- استفاده از خدمات با نكدارى الكترونيكى</a:t>
            </a:r>
            <a:endParaRPr lang="en-US">
              <a:solidFill>
                <a:srgbClr val="000000"/>
              </a:solidFill>
            </a:endParaRPr>
          </a:p>
          <a:p>
            <a:pPr algn="r" rtl="1"/>
            <a:r>
              <a:rPr lang="ar-SA" b="1">
                <a:solidFill>
                  <a:srgbClr val="000000"/>
                </a:solidFill>
              </a:rPr>
              <a:t>6- دريافت خدمات از دولت الكتروني</a:t>
            </a:r>
            <a:r>
              <a:rPr lang="fa-IR" b="1">
                <a:solidFill>
                  <a:srgbClr val="000000"/>
                </a:solidFill>
              </a:rPr>
              <a:t>ک</a:t>
            </a:r>
            <a:endParaRPr lang="en-US">
              <a:solidFill>
                <a:srgbClr val="000000"/>
              </a:solidFill>
            </a:endParaRPr>
          </a:p>
          <a:p>
            <a:pPr algn="r" rtl="1"/>
            <a:r>
              <a:rPr lang="ar-SA" b="1">
                <a:solidFill>
                  <a:srgbClr val="000000"/>
                </a:solidFill>
              </a:rPr>
              <a:t>7- توانايى حفظ امنيت خود و خانواده در برابر آسيب هاى اينترنت</a:t>
            </a:r>
            <a:endParaRPr lang="en-US">
              <a:solidFill>
                <a:srgbClr val="000000"/>
              </a:solidFill>
            </a:endParaRPr>
          </a:p>
          <a:p>
            <a:pPr algn="r" rtl="1"/>
            <a:r>
              <a:rPr lang="ar-SA" b="1">
                <a:solidFill>
                  <a:srgbClr val="000000"/>
                </a:solidFill>
              </a:rPr>
              <a:t>8- آشنايى با فرم هاى اينترنتى ونحوه تكميل آنها</a:t>
            </a:r>
            <a:endParaRPr lang="en-US">
              <a:solidFill>
                <a:srgbClr val="000000"/>
              </a:solidFill>
            </a:endParaRPr>
          </a:p>
          <a:p>
            <a:pPr algn="r" rtl="1"/>
            <a:r>
              <a:rPr lang="ar-SA" b="1">
                <a:solidFill>
                  <a:srgbClr val="000000"/>
                </a:solidFill>
              </a:rPr>
              <a:t>9- كاريابى ازطريق اينترنت</a:t>
            </a:r>
            <a:endParaRPr lang="en-US" b="1">
              <a:solidFill>
                <a:srgbClr val="000000"/>
              </a:solidFill>
            </a:endParaRPr>
          </a:p>
        </p:txBody>
      </p:sp>
      <p:sp>
        <p:nvSpPr>
          <p:cNvPr id="78853" name="Rectangle 5"/>
          <p:cNvSpPr>
            <a:spLocks noChangeArrowheads="1"/>
          </p:cNvSpPr>
          <p:nvPr/>
        </p:nvSpPr>
        <p:spPr bwMode="auto">
          <a:xfrm>
            <a:off x="4297363" y="6477000"/>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67-36</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8853"/>
                                        </p:tgtEl>
                                        <p:attrNameLst>
                                          <p:attrName>style.visibility</p:attrName>
                                        </p:attrNameLst>
                                      </p:cBhvr>
                                      <p:to>
                                        <p:strVal val="visible"/>
                                      </p:to>
                                    </p:set>
                                    <p:anim calcmode="lin" valueType="num">
                                      <p:cBhvr>
                                        <p:cTn id="7" dur="500" fill="hold"/>
                                        <p:tgtEl>
                                          <p:spTgt spid="78853"/>
                                        </p:tgtEl>
                                        <p:attrNameLst>
                                          <p:attrName>ppt_w</p:attrName>
                                        </p:attrNameLst>
                                      </p:cBhvr>
                                      <p:tavLst>
                                        <p:tav tm="0">
                                          <p:val>
                                            <p:fltVal val="0"/>
                                          </p:val>
                                        </p:tav>
                                        <p:tav tm="100000">
                                          <p:val>
                                            <p:strVal val="#ppt_w"/>
                                          </p:val>
                                        </p:tav>
                                      </p:tavLst>
                                    </p:anim>
                                    <p:anim calcmode="lin" valueType="num">
                                      <p:cBhvr>
                                        <p:cTn id="8" dur="500" fill="hold"/>
                                        <p:tgtEl>
                                          <p:spTgt spid="78853"/>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78852"/>
                                        </p:tgtEl>
                                        <p:attrNameLst>
                                          <p:attrName>style.visibility</p:attrName>
                                        </p:attrNameLst>
                                      </p:cBhvr>
                                      <p:to>
                                        <p:strVal val="visible"/>
                                      </p:to>
                                    </p:set>
                                    <p:animEffect transition="in" filter="diamond(in)">
                                      <p:cBhvr>
                                        <p:cTn id="12" dur="2000"/>
                                        <p:tgtEl>
                                          <p:spTgt spid="7885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78852"/>
                                        </p:tgtEl>
                                      </p:cBhvr>
                                    </p:animEffect>
                                    <p:set>
                                      <p:cBhvr>
                                        <p:cTn id="17" dur="1" fill="hold">
                                          <p:stCondLst>
                                            <p:cond delay="1999"/>
                                          </p:stCondLst>
                                        </p:cTn>
                                        <p:tgtEl>
                                          <p:spTgt spid="78852"/>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78853"/>
                                        </p:tgtEl>
                                        <p:attrNameLst>
                                          <p:attrName>ppt_w</p:attrName>
                                        </p:attrNameLst>
                                      </p:cBhvr>
                                      <p:tavLst>
                                        <p:tav tm="0">
                                          <p:val>
                                            <p:strVal val="ppt_w"/>
                                          </p:val>
                                        </p:tav>
                                        <p:tav tm="100000">
                                          <p:val>
                                            <p:fltVal val="0"/>
                                          </p:val>
                                        </p:tav>
                                      </p:tavLst>
                                    </p:anim>
                                    <p:anim calcmode="lin" valueType="num">
                                      <p:cBhvr>
                                        <p:cTn id="21" dur="500"/>
                                        <p:tgtEl>
                                          <p:spTgt spid="78853"/>
                                        </p:tgtEl>
                                        <p:attrNameLst>
                                          <p:attrName>ppt_h</p:attrName>
                                        </p:attrNameLst>
                                      </p:cBhvr>
                                      <p:tavLst>
                                        <p:tav tm="0">
                                          <p:val>
                                            <p:strVal val="ppt_h"/>
                                          </p:val>
                                        </p:tav>
                                        <p:tav tm="100000">
                                          <p:val>
                                            <p:strVal val="ppt_h"/>
                                          </p:val>
                                        </p:tav>
                                      </p:tavLst>
                                    </p:anim>
                                    <p:set>
                                      <p:cBhvr>
                                        <p:cTn id="22" dur="1" fill="hold">
                                          <p:stCondLst>
                                            <p:cond delay="499"/>
                                          </p:stCondLst>
                                        </p:cTn>
                                        <p:tgtEl>
                                          <p:spTgt spid="788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p:bldP spid="78852" grpId="1"/>
      <p:bldP spid="78853" grpId="0"/>
      <p:bldP spid="78853"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4"/>
          <p:cNvSpPr>
            <a:spLocks noChangeArrowheads="1"/>
          </p:cNvSpPr>
          <p:nvPr/>
        </p:nvSpPr>
        <p:spPr bwMode="auto">
          <a:xfrm>
            <a:off x="539750" y="476250"/>
            <a:ext cx="8066088" cy="3784600"/>
          </a:xfrm>
          <a:prstGeom prst="rect">
            <a:avLst/>
          </a:prstGeom>
          <a:noFill/>
          <a:ln w="9525">
            <a:noFill/>
            <a:miter lim="800000"/>
            <a:headEnd/>
            <a:tailEnd/>
          </a:ln>
        </p:spPr>
        <p:txBody>
          <a:bodyPr anchor="ctr">
            <a:spAutoFit/>
          </a:bodyPr>
          <a:lstStyle/>
          <a:p>
            <a:pPr algn="r" rtl="1"/>
            <a:r>
              <a:rPr lang="ar-SA" b="1">
                <a:solidFill>
                  <a:srgbClr val="000000"/>
                </a:solidFill>
                <a:latin typeface="Times New Roman" pitchFamily="18" charset="0"/>
              </a:rPr>
              <a:t>حال كه با شهر و شهروند الكترونيكى آشنا شديم بهتر است برخى از مزاياى يك شهروند الكترونيكى با ي</a:t>
            </a:r>
            <a:r>
              <a:rPr lang="fa-IR" b="1">
                <a:solidFill>
                  <a:srgbClr val="000000"/>
                </a:solidFill>
                <a:latin typeface="Times New Roman" pitchFamily="18" charset="0"/>
              </a:rPr>
              <a:t>ک</a:t>
            </a:r>
            <a:r>
              <a:rPr lang="ar-SA" b="1">
                <a:solidFill>
                  <a:srgbClr val="000000"/>
                </a:solidFill>
                <a:latin typeface="Times New Roman" pitchFamily="18" charset="0"/>
              </a:rPr>
              <a:t> شهروند معمولى هرچند به اختصار</a:t>
            </a:r>
            <a:r>
              <a:rPr lang="ar-IQ" b="1">
                <a:solidFill>
                  <a:srgbClr val="000000"/>
                </a:solidFill>
                <a:latin typeface="Times New Roman" pitchFamily="18" charset="0"/>
              </a:rPr>
              <a:t> </a:t>
            </a:r>
            <a:r>
              <a:rPr lang="ar-SA" b="1">
                <a:solidFill>
                  <a:srgbClr val="000000"/>
                </a:solidFill>
                <a:latin typeface="Times New Roman" pitchFamily="18" charset="0"/>
              </a:rPr>
              <a:t>را با هم مقايسه كنيم .</a:t>
            </a:r>
            <a:endParaRPr lang="ar-IQ" b="1">
              <a:solidFill>
                <a:srgbClr val="000000"/>
              </a:solidFill>
              <a:latin typeface="Times New Roman" pitchFamily="18" charset="0"/>
            </a:endParaRPr>
          </a:p>
          <a:p>
            <a:pPr algn="r" rtl="1"/>
            <a:endParaRPr lang="ar-IQ" sz="800" b="1">
              <a:solidFill>
                <a:srgbClr val="000000"/>
              </a:solidFill>
              <a:latin typeface="Times New Roman" pitchFamily="18" charset="0"/>
            </a:endParaRPr>
          </a:p>
          <a:p>
            <a:pPr algn="r" rtl="1"/>
            <a:r>
              <a:rPr lang="ar-SA" b="1">
                <a:solidFill>
                  <a:srgbClr val="000000"/>
                </a:solidFill>
                <a:latin typeface="Times New Roman" pitchFamily="18" charset="0"/>
              </a:rPr>
              <a:t>1- شهروند الكترونيكى, سواد استفاده از كامپيوتر و اينترنت را دارد به همين جهت با اعتماد به نفس بيشترى در عصر ارتباطات و اطلاعات زندگى مى كند. </a:t>
            </a:r>
            <a:endParaRPr lang="en-US">
              <a:solidFill>
                <a:srgbClr val="000000"/>
              </a:solidFill>
              <a:latin typeface="Times New Roman" pitchFamily="18" charset="0"/>
            </a:endParaRPr>
          </a:p>
          <a:p>
            <a:pPr algn="r" rtl="1"/>
            <a:r>
              <a:rPr lang="ar-SA" b="1">
                <a:solidFill>
                  <a:srgbClr val="000000"/>
                </a:solidFill>
                <a:latin typeface="Times New Roman" pitchFamily="18" charset="0"/>
              </a:rPr>
              <a:t>2- شهروند الكترونيك</a:t>
            </a:r>
            <a:r>
              <a:rPr lang="ar-IQ" b="1">
                <a:solidFill>
                  <a:srgbClr val="000000"/>
                </a:solidFill>
                <a:latin typeface="Times New Roman" pitchFamily="18" charset="0"/>
              </a:rPr>
              <a:t>ى </a:t>
            </a:r>
            <a:r>
              <a:rPr lang="ar-SA" b="1">
                <a:solidFill>
                  <a:srgbClr val="000000"/>
                </a:solidFill>
                <a:latin typeface="Times New Roman" pitchFamily="18" charset="0"/>
              </a:rPr>
              <a:t>توانايى بيشترى, در دفاع از حقوق شهروندى خود دارد.</a:t>
            </a:r>
            <a:endParaRPr lang="ar-IQ" b="1">
              <a:solidFill>
                <a:srgbClr val="000000"/>
              </a:solidFill>
              <a:latin typeface="Times New Roman" pitchFamily="18" charset="0"/>
            </a:endParaRPr>
          </a:p>
          <a:p>
            <a:pPr algn="r" rtl="1"/>
            <a:r>
              <a:rPr lang="ar-IQ" b="1">
                <a:solidFill>
                  <a:srgbClr val="000000"/>
                </a:solidFill>
                <a:latin typeface="Times New Roman" pitchFamily="18" charset="0"/>
              </a:rPr>
              <a:t>3</a:t>
            </a:r>
            <a:r>
              <a:rPr lang="ar-SA" b="1">
                <a:solidFill>
                  <a:srgbClr val="000000"/>
                </a:solidFill>
                <a:latin typeface="Times New Roman" pitchFamily="18" charset="0"/>
              </a:rPr>
              <a:t>- شهروند الكترونيكى مى تواند, ارتباط فرزندانش به اينترنت را كنترل كند.</a:t>
            </a:r>
            <a:endParaRPr lang="en-US">
              <a:solidFill>
                <a:srgbClr val="000000"/>
              </a:solidFill>
              <a:latin typeface="Times New Roman" pitchFamily="18" charset="0"/>
            </a:endParaRPr>
          </a:p>
          <a:p>
            <a:pPr algn="r" rtl="1"/>
            <a:r>
              <a:rPr lang="ar-SA" b="1">
                <a:solidFill>
                  <a:srgbClr val="000000"/>
                </a:solidFill>
                <a:latin typeface="Times New Roman" pitchFamily="18" charset="0"/>
              </a:rPr>
              <a:t>4- شهروند الكترونيكى قادر است, با استفاده اينترنت, كاريابى و كسب درآمد كند.</a:t>
            </a:r>
            <a:endParaRPr lang="en-US">
              <a:solidFill>
                <a:srgbClr val="000000"/>
              </a:solidFill>
            </a:endParaRPr>
          </a:p>
          <a:p>
            <a:pPr algn="r" rtl="1"/>
            <a:r>
              <a:rPr lang="ar-SA" b="1">
                <a:solidFill>
                  <a:srgbClr val="000000"/>
                </a:solidFill>
              </a:rPr>
              <a:t>5- شهروند الكترونيكى, از حداقل وقت حداكثر استفاده را مى كند. چرا كه بدون حضور و مراجعه به محلى, بسيارى از كارهاى خود را در منزل انجام مى دهد.</a:t>
            </a:r>
            <a:endParaRPr lang="en-US">
              <a:solidFill>
                <a:srgbClr val="000000"/>
              </a:solidFill>
            </a:endParaRPr>
          </a:p>
          <a:p>
            <a:pPr algn="r" rtl="1"/>
            <a:r>
              <a:rPr lang="ar-SA" b="1">
                <a:solidFill>
                  <a:srgbClr val="000000"/>
                </a:solidFill>
              </a:rPr>
              <a:t>6- شهروند الكترونيكى, با آگاهى از وضعيت ترافي</a:t>
            </a:r>
            <a:r>
              <a:rPr lang="fa-IR" b="1">
                <a:solidFill>
                  <a:srgbClr val="000000"/>
                </a:solidFill>
              </a:rPr>
              <a:t>ک</a:t>
            </a:r>
            <a:r>
              <a:rPr lang="ar-SA" b="1">
                <a:solidFill>
                  <a:srgbClr val="000000"/>
                </a:solidFill>
              </a:rPr>
              <a:t> شهر, ازعبور و مرورهاى</a:t>
            </a:r>
            <a:r>
              <a:rPr lang="ar-IQ" b="1">
                <a:solidFill>
                  <a:srgbClr val="000000"/>
                </a:solidFill>
              </a:rPr>
              <a:t> </a:t>
            </a:r>
            <a:r>
              <a:rPr lang="ar-SA" b="1">
                <a:solidFill>
                  <a:srgbClr val="000000"/>
                </a:solidFill>
              </a:rPr>
              <a:t>اضافى خوددارى كرده, كه باعث كاهش مشكل ترافي</a:t>
            </a:r>
            <a:r>
              <a:rPr lang="fa-IR" b="1">
                <a:solidFill>
                  <a:srgbClr val="000000"/>
                </a:solidFill>
              </a:rPr>
              <a:t>ک</a:t>
            </a:r>
            <a:r>
              <a:rPr lang="ar-SA" b="1">
                <a:solidFill>
                  <a:srgbClr val="000000"/>
                </a:solidFill>
              </a:rPr>
              <a:t> و آلودگى هوا شهرها مى شود.</a:t>
            </a:r>
            <a:endParaRPr lang="en-US">
              <a:solidFill>
                <a:srgbClr val="000000"/>
              </a:solidFill>
            </a:endParaRPr>
          </a:p>
          <a:p>
            <a:pPr algn="r" rtl="1"/>
            <a:r>
              <a:rPr lang="ar-SA" b="1">
                <a:solidFill>
                  <a:srgbClr val="000000"/>
                </a:solidFill>
              </a:rPr>
              <a:t>7- شهروند الكترونيكى, غالبا به روز زندگى مى كند. زيرا توانايى دريافت آخرين اطلاعات و اخبار را از طريق اينترنت دارا مى باشد.</a:t>
            </a:r>
          </a:p>
        </p:txBody>
      </p:sp>
      <p:sp>
        <p:nvSpPr>
          <p:cNvPr id="79877" name="Rectangle 5"/>
          <p:cNvSpPr>
            <a:spLocks noChangeArrowheads="1"/>
          </p:cNvSpPr>
          <p:nvPr/>
        </p:nvSpPr>
        <p:spPr bwMode="auto">
          <a:xfrm>
            <a:off x="4356100" y="6461125"/>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67-37</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9877"/>
                                        </p:tgtEl>
                                        <p:attrNameLst>
                                          <p:attrName>style.visibility</p:attrName>
                                        </p:attrNameLst>
                                      </p:cBhvr>
                                      <p:to>
                                        <p:strVal val="visible"/>
                                      </p:to>
                                    </p:set>
                                    <p:anim calcmode="lin" valueType="num">
                                      <p:cBhvr>
                                        <p:cTn id="7" dur="500" fill="hold"/>
                                        <p:tgtEl>
                                          <p:spTgt spid="79877"/>
                                        </p:tgtEl>
                                        <p:attrNameLst>
                                          <p:attrName>ppt_w</p:attrName>
                                        </p:attrNameLst>
                                      </p:cBhvr>
                                      <p:tavLst>
                                        <p:tav tm="0">
                                          <p:val>
                                            <p:fltVal val="0"/>
                                          </p:val>
                                        </p:tav>
                                        <p:tav tm="100000">
                                          <p:val>
                                            <p:strVal val="#ppt_w"/>
                                          </p:val>
                                        </p:tav>
                                      </p:tavLst>
                                    </p:anim>
                                    <p:anim calcmode="lin" valueType="num">
                                      <p:cBhvr>
                                        <p:cTn id="8" dur="500" fill="hold"/>
                                        <p:tgtEl>
                                          <p:spTgt spid="7987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79876"/>
                                        </p:tgtEl>
                                        <p:attrNameLst>
                                          <p:attrName>style.visibility</p:attrName>
                                        </p:attrNameLst>
                                      </p:cBhvr>
                                      <p:to>
                                        <p:strVal val="visible"/>
                                      </p:to>
                                    </p:set>
                                    <p:animEffect transition="in" filter="diamond(in)">
                                      <p:cBhvr>
                                        <p:cTn id="12" dur="2000"/>
                                        <p:tgtEl>
                                          <p:spTgt spid="7987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79876"/>
                                        </p:tgtEl>
                                      </p:cBhvr>
                                    </p:animEffect>
                                    <p:set>
                                      <p:cBhvr>
                                        <p:cTn id="17" dur="1" fill="hold">
                                          <p:stCondLst>
                                            <p:cond delay="1999"/>
                                          </p:stCondLst>
                                        </p:cTn>
                                        <p:tgtEl>
                                          <p:spTgt spid="79876"/>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79877"/>
                                        </p:tgtEl>
                                        <p:attrNameLst>
                                          <p:attrName>ppt_w</p:attrName>
                                        </p:attrNameLst>
                                      </p:cBhvr>
                                      <p:tavLst>
                                        <p:tav tm="0">
                                          <p:val>
                                            <p:strVal val="ppt_w"/>
                                          </p:val>
                                        </p:tav>
                                        <p:tav tm="100000">
                                          <p:val>
                                            <p:fltVal val="0"/>
                                          </p:val>
                                        </p:tav>
                                      </p:tavLst>
                                    </p:anim>
                                    <p:anim calcmode="lin" valueType="num">
                                      <p:cBhvr>
                                        <p:cTn id="21" dur="500"/>
                                        <p:tgtEl>
                                          <p:spTgt spid="79877"/>
                                        </p:tgtEl>
                                        <p:attrNameLst>
                                          <p:attrName>ppt_h</p:attrName>
                                        </p:attrNameLst>
                                      </p:cBhvr>
                                      <p:tavLst>
                                        <p:tav tm="0">
                                          <p:val>
                                            <p:strVal val="ppt_h"/>
                                          </p:val>
                                        </p:tav>
                                        <p:tav tm="100000">
                                          <p:val>
                                            <p:strVal val="ppt_h"/>
                                          </p:val>
                                        </p:tav>
                                      </p:tavLst>
                                    </p:anim>
                                    <p:set>
                                      <p:cBhvr>
                                        <p:cTn id="22" dur="1" fill="hold">
                                          <p:stCondLst>
                                            <p:cond delay="499"/>
                                          </p:stCondLst>
                                        </p:cTn>
                                        <p:tgtEl>
                                          <p:spTgt spid="7987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6" grpId="0"/>
      <p:bldP spid="79876" grpId="1"/>
      <p:bldP spid="79877" grpId="0"/>
      <p:bldP spid="79877"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ChangeArrowheads="1"/>
          </p:cNvSpPr>
          <p:nvPr/>
        </p:nvSpPr>
        <p:spPr bwMode="auto">
          <a:xfrm>
            <a:off x="-4640263" y="2073275"/>
            <a:ext cx="9144001" cy="0"/>
          </a:xfrm>
          <a:prstGeom prst="rect">
            <a:avLst/>
          </a:prstGeom>
          <a:noFill/>
          <a:ln w="9525">
            <a:noFill/>
            <a:miter lim="800000"/>
            <a:headEnd/>
            <a:tailEnd/>
          </a:ln>
        </p:spPr>
        <p:txBody>
          <a:bodyPr wrap="none" anchor="ctr">
            <a:spAutoFit/>
          </a:bodyPr>
          <a:lstStyle/>
          <a:p>
            <a:endParaRPr lang="fa-IR"/>
          </a:p>
        </p:txBody>
      </p:sp>
      <p:sp>
        <p:nvSpPr>
          <p:cNvPr id="81924" name="WordArt 4"/>
          <p:cNvSpPr>
            <a:spLocks noChangeArrowheads="1" noChangeShapeType="1" noTextEdit="1"/>
          </p:cNvSpPr>
          <p:nvPr/>
        </p:nvSpPr>
        <p:spPr bwMode="auto">
          <a:xfrm>
            <a:off x="1187450" y="333375"/>
            <a:ext cx="6913563" cy="1584325"/>
          </a:xfrm>
          <a:prstGeom prst="rect">
            <a:avLst/>
          </a:prstGeom>
        </p:spPr>
        <p:txBody>
          <a:bodyPr wrap="none" fromWordArt="1">
            <a:prstTxWarp prst="textPlain">
              <a:avLst>
                <a:gd name="adj" fmla="val 50000"/>
              </a:avLst>
            </a:prstTxWarp>
          </a:bodyPr>
          <a:lstStyle/>
          <a:p>
            <a:pPr algn="ctr" rtl="1"/>
            <a:r>
              <a:rPr lang="fa-IR" sz="48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تاثيرات شهر الكترونيكى</a:t>
            </a:r>
          </a:p>
        </p:txBody>
      </p:sp>
      <p:sp>
        <p:nvSpPr>
          <p:cNvPr id="81926" name="Rectangle 6"/>
          <p:cNvSpPr>
            <a:spLocks noChangeArrowheads="1"/>
          </p:cNvSpPr>
          <p:nvPr/>
        </p:nvSpPr>
        <p:spPr bwMode="auto">
          <a:xfrm>
            <a:off x="395288" y="2349500"/>
            <a:ext cx="8497887" cy="3173413"/>
          </a:xfrm>
          <a:prstGeom prst="rect">
            <a:avLst/>
          </a:prstGeom>
          <a:noFill/>
          <a:ln w="9525">
            <a:noFill/>
            <a:miter lim="800000"/>
            <a:headEnd/>
            <a:tailEnd/>
          </a:ln>
        </p:spPr>
        <p:txBody>
          <a:bodyPr anchor="ctr">
            <a:spAutoFit/>
          </a:bodyPr>
          <a:lstStyle/>
          <a:p>
            <a:pPr algn="r" rtl="1"/>
            <a:r>
              <a:rPr lang="fa-IR" b="1" dirty="0">
                <a:solidFill>
                  <a:srgbClr val="000000"/>
                </a:solidFill>
                <a:cs typeface="Times New Roman" pitchFamily="18" charset="0"/>
              </a:rPr>
              <a:t>ا</a:t>
            </a:r>
            <a:r>
              <a:rPr lang="ar-SA" b="1" dirty="0">
                <a:solidFill>
                  <a:srgbClr val="000000"/>
                </a:solidFill>
                <a:cs typeface="Times New Roman" pitchFamily="18" charset="0"/>
              </a:rPr>
              <a:t>گر بپذیریم که روند زندگی مردم در قرن حاضر به سوی هرچه بیشتر الکترونیکی شدن است و نیز زندگی الکترونیکی</a:t>
            </a:r>
            <a:r>
              <a:rPr lang="ar-IQ" b="1" dirty="0">
                <a:solidFill>
                  <a:srgbClr val="000000"/>
                </a:solidFill>
                <a:cs typeface="Times New Roman" pitchFamily="18" charset="0"/>
              </a:rPr>
              <a:t> </a:t>
            </a:r>
            <a:r>
              <a:rPr lang="en-US" sz="2000" b="1" dirty="0">
                <a:solidFill>
                  <a:srgbClr val="000000"/>
                </a:solidFill>
                <a:latin typeface="Times New Roman" pitchFamily="18" charset="0"/>
                <a:cs typeface="Times New Roman" pitchFamily="18" charset="0"/>
              </a:rPr>
              <a:t>Life)</a:t>
            </a:r>
            <a:r>
              <a:rPr lang="ar-SA" sz="2000" dirty="0"/>
              <a:t> </a:t>
            </a:r>
            <a:r>
              <a:rPr lang="en-US" sz="2000" b="1" dirty="0">
                <a:solidFill>
                  <a:srgbClr val="000000"/>
                </a:solidFill>
                <a:latin typeface="Times New Roman" pitchFamily="18" charset="0"/>
                <a:cs typeface="Times New Roman" pitchFamily="18" charset="0"/>
              </a:rPr>
              <a:t>E-</a:t>
            </a:r>
            <a:r>
              <a:rPr lang="ar-SA" sz="2000" b="1" dirty="0">
                <a:solidFill>
                  <a:srgbClr val="000000"/>
                </a:solidFill>
                <a:latin typeface="Times New Roman" pitchFamily="18" charset="0"/>
                <a:cs typeface="Times New Roman" pitchFamily="18" charset="0"/>
              </a:rPr>
              <a:t>)</a:t>
            </a:r>
            <a:r>
              <a:rPr lang="ar-SA" b="1" dirty="0">
                <a:solidFill>
                  <a:srgbClr val="000000"/>
                </a:solidFill>
                <a:cs typeface="Times New Roman" pitchFamily="18" charset="0"/>
              </a:rPr>
              <a:t> را یک واقعیت در حال شدن بدانیم آنگاه درخواهیم یافت که هیچ وجهی از وجوه زندگی بشری از تأثیرات این پدیده به دور نخواهد ماند. </a:t>
            </a:r>
            <a:br>
              <a:rPr lang="ar-SA" b="1" dirty="0">
                <a:solidFill>
                  <a:srgbClr val="000000"/>
                </a:solidFill>
                <a:cs typeface="Times New Roman" pitchFamily="18" charset="0"/>
              </a:rPr>
            </a:br>
            <a:r>
              <a:rPr lang="ar-SA" b="1" dirty="0">
                <a:solidFill>
                  <a:srgbClr val="000000"/>
                </a:solidFill>
                <a:cs typeface="Times New Roman" pitchFamily="18" charset="0"/>
              </a:rPr>
              <a:t>کافی است به اطرافمان بنگریم تا مشاهده کنیم که زندگی الکترونیکی چگونه همه عرصه های زندگی بشری را یکی پس از دیگری به احاطه خود درآورده و به همراه ویژگی های مثبت و مفید خود، اثرات سو</a:t>
            </a:r>
            <a:r>
              <a:rPr lang="ar-SA" sz="1400" b="1" dirty="0">
                <a:solidFill>
                  <a:srgbClr val="000000"/>
                </a:solidFill>
              </a:rPr>
              <a:t>ء</a:t>
            </a:r>
            <a:r>
              <a:rPr lang="ar-SA" b="1" dirty="0">
                <a:solidFill>
                  <a:srgbClr val="000000"/>
                </a:solidFill>
                <a:cs typeface="Times New Roman" pitchFamily="18" charset="0"/>
              </a:rPr>
              <a:t> و مخربی را نیز به دنبال آورده است. اگرچه همه اقشار جوامع بشری در سطوح گوناگون از منافع و</a:t>
            </a:r>
            <a:r>
              <a:rPr lang="ar-IQ" sz="1300" dirty="0"/>
              <a:t> </a:t>
            </a:r>
            <a:r>
              <a:rPr lang="ar-SA" b="1" dirty="0">
                <a:solidFill>
                  <a:srgbClr val="000000"/>
                </a:solidFill>
                <a:cs typeface="Times New Roman" pitchFamily="18" charset="0"/>
              </a:rPr>
              <a:t>راحتی های </a:t>
            </a:r>
            <a:r>
              <a:rPr lang="ar-SA" sz="2000" b="1" dirty="0">
                <a:solidFill>
                  <a:srgbClr val="000000"/>
                </a:solidFill>
                <a:latin typeface="Times New Roman" pitchFamily="18" charset="0"/>
                <a:cs typeface="Times New Roman" pitchFamily="18" charset="0"/>
              </a:rPr>
              <a:t>( </a:t>
            </a:r>
            <a:r>
              <a:rPr lang="en-US" sz="2000" b="1" dirty="0">
                <a:solidFill>
                  <a:srgbClr val="000000"/>
                </a:solidFill>
                <a:latin typeface="Times New Roman" pitchFamily="18" charset="0"/>
                <a:cs typeface="Times New Roman" pitchFamily="18" charset="0"/>
              </a:rPr>
              <a:t>Facilities</a:t>
            </a:r>
            <a:r>
              <a:rPr lang="ar-SA" sz="2000" b="1" dirty="0">
                <a:solidFill>
                  <a:srgbClr val="000000"/>
                </a:solidFill>
                <a:latin typeface="Times New Roman" pitchFamily="18" charset="0"/>
                <a:cs typeface="Times New Roman" pitchFamily="18" charset="0"/>
              </a:rPr>
              <a:t> )</a:t>
            </a:r>
            <a:r>
              <a:rPr lang="ar-SA" b="1" dirty="0">
                <a:solidFill>
                  <a:srgbClr val="000000"/>
                </a:solidFill>
                <a:cs typeface="Times New Roman" pitchFamily="18" charset="0"/>
              </a:rPr>
              <a:t> زندگی الکترونیک بهره مند و یا دست کم از آن سخن به میان می آورند اما کمتر کسی به آسیب های ناشی از </a:t>
            </a:r>
          </a:p>
          <a:p>
            <a:pPr algn="r" rtl="1"/>
            <a:r>
              <a:rPr lang="ar-SA" b="1" dirty="0">
                <a:solidFill>
                  <a:srgbClr val="000000"/>
                </a:solidFill>
                <a:cs typeface="Times New Roman" pitchFamily="18" charset="0"/>
              </a:rPr>
              <a:t>همه گیر و فراگیر شدن این پدیده پیچیده و غامض که ابعاد آن ناشناخته و حیرت انگیز است، توجه داشته است. به هر حال گویا دستاوردهای زندگی الکترونیک در سرعت بخشی و خدمت رسانی و افزایش دقت عمل در کارهای گوناگون امکان پذیر نیست ولی این پدیده نیز مانند همه دستاورد های بشری همواره دو کفه ترازو دارد که با بالا رفتن یکی، دیگری رو به پائین میل خواهد کرد, کفه منافع و کفه مضرات. </a:t>
            </a:r>
          </a:p>
        </p:txBody>
      </p:sp>
      <p:sp>
        <p:nvSpPr>
          <p:cNvPr id="81927" name="Rectangle 7"/>
          <p:cNvSpPr>
            <a:spLocks noChangeArrowheads="1"/>
          </p:cNvSpPr>
          <p:nvPr/>
        </p:nvSpPr>
        <p:spPr bwMode="auto">
          <a:xfrm>
            <a:off x="4427538"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67-38</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1927"/>
                                        </p:tgtEl>
                                        <p:attrNameLst>
                                          <p:attrName>style.visibility</p:attrName>
                                        </p:attrNameLst>
                                      </p:cBhvr>
                                      <p:to>
                                        <p:strVal val="visible"/>
                                      </p:to>
                                    </p:set>
                                    <p:anim calcmode="lin" valueType="num">
                                      <p:cBhvr>
                                        <p:cTn id="7" dur="500" fill="hold"/>
                                        <p:tgtEl>
                                          <p:spTgt spid="81927"/>
                                        </p:tgtEl>
                                        <p:attrNameLst>
                                          <p:attrName>ppt_w</p:attrName>
                                        </p:attrNameLst>
                                      </p:cBhvr>
                                      <p:tavLst>
                                        <p:tav tm="0">
                                          <p:val>
                                            <p:fltVal val="0"/>
                                          </p:val>
                                        </p:tav>
                                        <p:tav tm="100000">
                                          <p:val>
                                            <p:strVal val="#ppt_w"/>
                                          </p:val>
                                        </p:tav>
                                      </p:tavLst>
                                    </p:anim>
                                    <p:anim calcmode="lin" valueType="num">
                                      <p:cBhvr>
                                        <p:cTn id="8" dur="500" fill="hold"/>
                                        <p:tgtEl>
                                          <p:spTgt spid="8192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81924"/>
                                        </p:tgtEl>
                                        <p:attrNameLst>
                                          <p:attrName>style.visibility</p:attrName>
                                        </p:attrNameLst>
                                      </p:cBhvr>
                                      <p:to>
                                        <p:strVal val="visible"/>
                                      </p:to>
                                    </p:set>
                                    <p:animEffect transition="in" filter="plus(in)">
                                      <p:cBhvr>
                                        <p:cTn id="12" dur="2000"/>
                                        <p:tgtEl>
                                          <p:spTgt spid="81924"/>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81926"/>
                                        </p:tgtEl>
                                        <p:attrNameLst>
                                          <p:attrName>style.visibility</p:attrName>
                                        </p:attrNameLst>
                                      </p:cBhvr>
                                      <p:to>
                                        <p:strVal val="visible"/>
                                      </p:to>
                                    </p:set>
                                    <p:animEffect transition="in" filter="diamond(in)">
                                      <p:cBhvr>
                                        <p:cTn id="16" dur="2000"/>
                                        <p:tgtEl>
                                          <p:spTgt spid="81926"/>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81924"/>
                                        </p:tgtEl>
                                      </p:cBhvr>
                                    </p:animEffect>
                                    <p:set>
                                      <p:cBhvr>
                                        <p:cTn id="21" dur="1" fill="hold">
                                          <p:stCondLst>
                                            <p:cond delay="1999"/>
                                          </p:stCondLst>
                                        </p:cTn>
                                        <p:tgtEl>
                                          <p:spTgt spid="81924"/>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81926"/>
                                        </p:tgtEl>
                                      </p:cBhvr>
                                    </p:animEffect>
                                    <p:set>
                                      <p:cBhvr>
                                        <p:cTn id="25" dur="1" fill="hold">
                                          <p:stCondLst>
                                            <p:cond delay="1999"/>
                                          </p:stCondLst>
                                        </p:cTn>
                                        <p:tgtEl>
                                          <p:spTgt spid="81926"/>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81927"/>
                                        </p:tgtEl>
                                        <p:attrNameLst>
                                          <p:attrName>ppt_w</p:attrName>
                                        </p:attrNameLst>
                                      </p:cBhvr>
                                      <p:tavLst>
                                        <p:tav tm="0">
                                          <p:val>
                                            <p:strVal val="ppt_w"/>
                                          </p:val>
                                        </p:tav>
                                        <p:tav tm="100000">
                                          <p:val>
                                            <p:fltVal val="0"/>
                                          </p:val>
                                        </p:tav>
                                      </p:tavLst>
                                    </p:anim>
                                    <p:anim calcmode="lin" valueType="num">
                                      <p:cBhvr>
                                        <p:cTn id="29" dur="500"/>
                                        <p:tgtEl>
                                          <p:spTgt spid="81927"/>
                                        </p:tgtEl>
                                        <p:attrNameLst>
                                          <p:attrName>ppt_h</p:attrName>
                                        </p:attrNameLst>
                                      </p:cBhvr>
                                      <p:tavLst>
                                        <p:tav tm="0">
                                          <p:val>
                                            <p:strVal val="ppt_h"/>
                                          </p:val>
                                        </p:tav>
                                        <p:tav tm="100000">
                                          <p:val>
                                            <p:strVal val="ppt_h"/>
                                          </p:val>
                                        </p:tav>
                                      </p:tavLst>
                                    </p:anim>
                                    <p:set>
                                      <p:cBhvr>
                                        <p:cTn id="30" dur="1" fill="hold">
                                          <p:stCondLst>
                                            <p:cond delay="499"/>
                                          </p:stCondLst>
                                        </p:cTn>
                                        <p:tgtEl>
                                          <p:spTgt spid="819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animBg="1"/>
      <p:bldP spid="81924" grpId="1" animBg="1"/>
      <p:bldP spid="81926" grpId="0"/>
      <p:bldP spid="81926" grpId="1"/>
      <p:bldP spid="81927" grpId="0"/>
      <p:bldP spid="81927"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p:cNvSpPr>
            <a:spLocks noChangeArrowheads="1"/>
          </p:cNvSpPr>
          <p:nvPr/>
        </p:nvSpPr>
        <p:spPr bwMode="auto">
          <a:xfrm>
            <a:off x="-4643438" y="1157288"/>
            <a:ext cx="9144001" cy="0"/>
          </a:xfrm>
          <a:prstGeom prst="rect">
            <a:avLst/>
          </a:prstGeom>
          <a:noFill/>
          <a:ln w="9525">
            <a:noFill/>
            <a:miter lim="800000"/>
            <a:headEnd/>
            <a:tailEnd/>
          </a:ln>
        </p:spPr>
        <p:txBody>
          <a:bodyPr wrap="none" anchor="ctr">
            <a:spAutoFit/>
          </a:bodyPr>
          <a:lstStyle/>
          <a:p>
            <a:endParaRPr lang="fa-IR"/>
          </a:p>
        </p:txBody>
      </p:sp>
      <p:sp>
        <p:nvSpPr>
          <p:cNvPr id="82948" name="WordArt 4"/>
          <p:cNvSpPr>
            <a:spLocks noChangeArrowheads="1" noChangeShapeType="1" noTextEdit="1"/>
          </p:cNvSpPr>
          <p:nvPr/>
        </p:nvSpPr>
        <p:spPr bwMode="auto">
          <a:xfrm>
            <a:off x="1547813" y="260350"/>
            <a:ext cx="6408737" cy="1800225"/>
          </a:xfrm>
          <a:prstGeom prst="rect">
            <a:avLst/>
          </a:prstGeom>
        </p:spPr>
        <p:txBody>
          <a:bodyPr wrap="none" fromWordArt="1">
            <a:prstTxWarp prst="textPlain">
              <a:avLst>
                <a:gd name="adj" fmla="val 50000"/>
              </a:avLst>
            </a:prstTxWarp>
          </a:bodyPr>
          <a:lstStyle/>
          <a:p>
            <a:pPr algn="ctr" rtl="1"/>
            <a:r>
              <a:rPr lang="fa-IR" sz="32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مزيت هاى شهر الكترونيكى</a:t>
            </a:r>
          </a:p>
        </p:txBody>
      </p:sp>
      <p:sp>
        <p:nvSpPr>
          <p:cNvPr id="82950" name="Rectangle 6"/>
          <p:cNvSpPr>
            <a:spLocks noChangeArrowheads="1"/>
          </p:cNvSpPr>
          <p:nvPr/>
        </p:nvSpPr>
        <p:spPr bwMode="auto">
          <a:xfrm>
            <a:off x="215900" y="2532063"/>
            <a:ext cx="8748713" cy="3113087"/>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اجراى فرايند شهر الكترونيكى در زمينه هاى مختلف اقتصادى، اجتماعى، فرهنگى و سياسى موثر خواهد بود</a:t>
            </a:r>
            <a:r>
              <a:rPr lang="en-US" b="1">
                <a:solidFill>
                  <a:srgbClr val="000000"/>
                </a:solidFill>
                <a:cs typeface="Times New Roman" pitchFamily="18" charset="0"/>
              </a:rPr>
              <a:t>.</a:t>
            </a:r>
            <a:endParaRPr lang="en-US" sz="1300"/>
          </a:p>
          <a:p>
            <a:pPr algn="r" rtl="1" eaLnBrk="0" hangingPunct="0"/>
            <a:r>
              <a:rPr lang="ar-SA" b="1">
                <a:solidFill>
                  <a:srgbClr val="000000"/>
                </a:solidFill>
                <a:cs typeface="Times New Roman" pitchFamily="18" charset="0"/>
              </a:rPr>
              <a:t>در زمينه اقتصادى مى توان به توسعه تجارت الكترونيكى، بانكدارى الكترونيكى، گسترش استفاده از كارت هاى اعتبارى، كاهش كاغذ بازى و هزينه ارائه خدمات و ايجاد زمينه براى سرمايه گذارى داخلى و خارجى و ارتباط تجارى با كشورهاى همسايه و ساير نقاط جهان بخشى از خدمات دولتى و بخش خصوصى اشاره كرد</a:t>
            </a:r>
            <a:r>
              <a:rPr lang="en-US" b="1">
                <a:solidFill>
                  <a:srgbClr val="000000"/>
                </a:solidFill>
                <a:cs typeface="Times New Roman" pitchFamily="18" charset="0"/>
              </a:rPr>
              <a:t>.</a:t>
            </a:r>
            <a:endParaRPr lang="en-US" sz="1300"/>
          </a:p>
          <a:p>
            <a:pPr algn="r" rtl="1" eaLnBrk="0" hangingPunct="0"/>
            <a:r>
              <a:rPr lang="ar-SA" b="1">
                <a:solidFill>
                  <a:srgbClr val="000000"/>
                </a:solidFill>
                <a:cs typeface="Times New Roman" pitchFamily="18" charset="0"/>
              </a:rPr>
              <a:t>ايجاد اشتغال، امكان توزيع عادلانه امكانات به طور</a:t>
            </a:r>
            <a:r>
              <a:rPr lang="ar-IQ" b="1">
                <a:solidFill>
                  <a:srgbClr val="000000"/>
                </a:solidFill>
                <a:cs typeface="Times New Roman" pitchFamily="18" charset="0"/>
              </a:rPr>
              <a:t> </a:t>
            </a:r>
            <a:r>
              <a:rPr lang="ar-SA" b="1">
                <a:solidFill>
                  <a:srgbClr val="000000"/>
                </a:solidFill>
                <a:cs typeface="Times New Roman" pitchFamily="18" charset="0"/>
              </a:rPr>
              <a:t>يكسان در ميان شهروندان و ايجاد زمينه استفاده از نظرات شهروندان درمديريت شهری از جمله اثرهای</a:t>
            </a:r>
            <a:r>
              <a:rPr lang="ar-IQ" sz="1300"/>
              <a:t> </a:t>
            </a:r>
            <a:r>
              <a:rPr lang="ar-SA" b="1">
                <a:solidFill>
                  <a:srgbClr val="000000"/>
                </a:solidFill>
                <a:cs typeface="Times New Roman" pitchFamily="18" charset="0"/>
              </a:rPr>
              <a:t>اجتماعى اجراى پروژه شهر الكترونيكى خواهد بود</a:t>
            </a:r>
            <a:r>
              <a:rPr lang="en-US" b="1">
                <a:solidFill>
                  <a:srgbClr val="000000"/>
                </a:solidFill>
                <a:cs typeface="Times New Roman" pitchFamily="18" charset="0"/>
              </a:rPr>
              <a:t>.</a:t>
            </a:r>
            <a:endParaRPr lang="en-US" sz="1300"/>
          </a:p>
          <a:p>
            <a:pPr algn="r" rtl="1" eaLnBrk="0" hangingPunct="0"/>
            <a:r>
              <a:rPr lang="ar-SA" b="1">
                <a:solidFill>
                  <a:srgbClr val="000000"/>
                </a:solidFill>
                <a:cs typeface="Times New Roman" pitchFamily="18" charset="0"/>
              </a:rPr>
              <a:t>در زمينه هاى فرهنگى نيز اجراى شهر الكترونيكى اثرات زيادى را به دنبال دارد</a:t>
            </a:r>
            <a:r>
              <a:rPr lang="ar-IQ" b="1">
                <a:solidFill>
                  <a:srgbClr val="000000"/>
                </a:solidFill>
                <a:cs typeface="Times New Roman" pitchFamily="18" charset="0"/>
              </a:rPr>
              <a:t>.</a:t>
            </a:r>
            <a:r>
              <a:rPr lang="en-US" b="1">
                <a:solidFill>
                  <a:srgbClr val="000000"/>
                </a:solidFill>
                <a:cs typeface="Times New Roman" pitchFamily="18" charset="0"/>
              </a:rPr>
              <a:t> </a:t>
            </a:r>
            <a:r>
              <a:rPr lang="ar-SA" b="1">
                <a:solidFill>
                  <a:srgbClr val="000000"/>
                </a:solidFill>
                <a:cs typeface="Times New Roman" pitchFamily="18" charset="0"/>
              </a:rPr>
              <a:t>به عنوان مثال مى توان از </a:t>
            </a:r>
            <a:r>
              <a:rPr lang="ar-IQ" b="1">
                <a:solidFill>
                  <a:srgbClr val="000000"/>
                </a:solidFill>
                <a:cs typeface="Times New Roman" pitchFamily="18" charset="0"/>
              </a:rPr>
              <a:t>   </a:t>
            </a:r>
            <a:r>
              <a:rPr lang="ar-SA" b="1">
                <a:solidFill>
                  <a:srgbClr val="000000"/>
                </a:solidFill>
                <a:cs typeface="Times New Roman" pitchFamily="18" charset="0"/>
              </a:rPr>
              <a:t>شفاف سازى، اطلاع رسانى، آموزش مجازى شهروندان در موضوع های عمومى واختصاصى در هر مكان و هر زمان، امكان انتشار رسانه هاى ديجيتالى</a:t>
            </a:r>
            <a:r>
              <a:rPr lang="ar-SA" b="1">
                <a:solidFill>
                  <a:srgbClr val="000000"/>
                </a:solidFill>
              </a:rPr>
              <a:t>،</a:t>
            </a:r>
            <a:r>
              <a:rPr lang="ar-IQ" b="1">
                <a:solidFill>
                  <a:srgbClr val="000000"/>
                </a:solidFill>
                <a:cs typeface="Times New Roman" pitchFamily="18" charset="0"/>
              </a:rPr>
              <a:t> </a:t>
            </a:r>
            <a:r>
              <a:rPr lang="ar-SA" b="1">
                <a:solidFill>
                  <a:srgbClr val="000000"/>
                </a:solidFill>
                <a:cs typeface="Times New Roman" pitchFamily="18" charset="0"/>
              </a:rPr>
              <a:t>گردشگرى بر خط و</a:t>
            </a:r>
            <a:r>
              <a:rPr lang="en-US" b="1">
                <a:solidFill>
                  <a:srgbClr val="000000"/>
                </a:solidFill>
                <a:cs typeface="Times New Roman" pitchFamily="18" charset="0"/>
              </a:rPr>
              <a:t> ... </a:t>
            </a:r>
            <a:r>
              <a:rPr lang="ar-SA" b="1">
                <a:solidFill>
                  <a:srgbClr val="000000"/>
                </a:solidFill>
                <a:cs typeface="Times New Roman" pitchFamily="18" charset="0"/>
              </a:rPr>
              <a:t>نام برد</a:t>
            </a:r>
            <a:r>
              <a:rPr lang="en-US" b="1">
                <a:solidFill>
                  <a:srgbClr val="000000"/>
                </a:solidFill>
                <a:cs typeface="Times New Roman" pitchFamily="18" charset="0"/>
              </a:rPr>
              <a:t>.</a:t>
            </a:r>
            <a:endParaRPr lang="en-US" sz="1300"/>
          </a:p>
          <a:p>
            <a:pPr algn="r" rtl="1" eaLnBrk="0" hangingPunct="0"/>
            <a:r>
              <a:rPr lang="ar-SA" b="1">
                <a:solidFill>
                  <a:srgbClr val="000000"/>
                </a:solidFill>
                <a:cs typeface="Times New Roman" pitchFamily="18" charset="0"/>
              </a:rPr>
              <a:t>در زمينه سياسى نيز معرفى درجه ها و امكان بيشتر ارتباطات بين المللى، بالا بردن جنبه هاى سياسى به عنوان ي</a:t>
            </a:r>
            <a:r>
              <a:rPr lang="fa-IR" b="1">
                <a:solidFill>
                  <a:srgbClr val="000000"/>
                </a:solidFill>
                <a:cs typeface="Times New Roman" pitchFamily="18" charset="0"/>
              </a:rPr>
              <a:t>ک</a:t>
            </a:r>
            <a:r>
              <a:rPr lang="ar-SA" b="1">
                <a:solidFill>
                  <a:srgbClr val="000000"/>
                </a:solidFill>
                <a:cs typeface="Times New Roman" pitchFamily="18" charset="0"/>
              </a:rPr>
              <a:t> شهر پيشرو در منطقه</a:t>
            </a:r>
            <a:r>
              <a:rPr lang="ar-SA" b="1">
                <a:solidFill>
                  <a:srgbClr val="000000"/>
                </a:solidFill>
              </a:rPr>
              <a:t>،</a:t>
            </a:r>
            <a:r>
              <a:rPr lang="ar-IQ" b="1">
                <a:solidFill>
                  <a:srgbClr val="000000"/>
                </a:solidFill>
                <a:cs typeface="Times New Roman" pitchFamily="18" charset="0"/>
              </a:rPr>
              <a:t> </a:t>
            </a:r>
            <a:r>
              <a:rPr lang="ar-SA" b="1">
                <a:solidFill>
                  <a:srgbClr val="000000"/>
                </a:solidFill>
                <a:cs typeface="Times New Roman" pitchFamily="18" charset="0"/>
              </a:rPr>
              <a:t>باعث مى شود</a:t>
            </a:r>
            <a:r>
              <a:rPr lang="ar-IQ" sz="1300"/>
              <a:t> </a:t>
            </a:r>
            <a:r>
              <a:rPr lang="ar-SA" b="1">
                <a:solidFill>
                  <a:srgbClr val="000000"/>
                </a:solidFill>
                <a:cs typeface="Times New Roman" pitchFamily="18" charset="0"/>
              </a:rPr>
              <a:t>امكانات اقتصادى زيادى به ارمغان آورده شود</a:t>
            </a:r>
            <a:r>
              <a:rPr lang="en-US" b="1">
                <a:solidFill>
                  <a:srgbClr val="000000"/>
                </a:solidFill>
                <a:cs typeface="Times New Roman" pitchFamily="18" charset="0"/>
              </a:rPr>
              <a:t>.</a:t>
            </a:r>
            <a:endParaRPr lang="ar-SA" b="1">
              <a:solidFill>
                <a:srgbClr val="000000"/>
              </a:solidFill>
              <a:cs typeface="Times New Roman" pitchFamily="18" charset="0"/>
            </a:endParaRPr>
          </a:p>
        </p:txBody>
      </p:sp>
      <p:sp>
        <p:nvSpPr>
          <p:cNvPr id="82951" name="Rectangle 7"/>
          <p:cNvSpPr>
            <a:spLocks noChangeArrowheads="1"/>
          </p:cNvSpPr>
          <p:nvPr/>
        </p:nvSpPr>
        <p:spPr bwMode="auto">
          <a:xfrm>
            <a:off x="4441825"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67-39</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2951"/>
                                        </p:tgtEl>
                                        <p:attrNameLst>
                                          <p:attrName>style.visibility</p:attrName>
                                        </p:attrNameLst>
                                      </p:cBhvr>
                                      <p:to>
                                        <p:strVal val="visible"/>
                                      </p:to>
                                    </p:set>
                                    <p:anim calcmode="lin" valueType="num">
                                      <p:cBhvr>
                                        <p:cTn id="7" dur="500" fill="hold"/>
                                        <p:tgtEl>
                                          <p:spTgt spid="82951"/>
                                        </p:tgtEl>
                                        <p:attrNameLst>
                                          <p:attrName>ppt_w</p:attrName>
                                        </p:attrNameLst>
                                      </p:cBhvr>
                                      <p:tavLst>
                                        <p:tav tm="0">
                                          <p:val>
                                            <p:fltVal val="0"/>
                                          </p:val>
                                        </p:tav>
                                        <p:tav tm="100000">
                                          <p:val>
                                            <p:strVal val="#ppt_w"/>
                                          </p:val>
                                        </p:tav>
                                      </p:tavLst>
                                    </p:anim>
                                    <p:anim calcmode="lin" valueType="num">
                                      <p:cBhvr>
                                        <p:cTn id="8" dur="500" fill="hold"/>
                                        <p:tgtEl>
                                          <p:spTgt spid="82951"/>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82948"/>
                                        </p:tgtEl>
                                        <p:attrNameLst>
                                          <p:attrName>style.visibility</p:attrName>
                                        </p:attrNameLst>
                                      </p:cBhvr>
                                      <p:to>
                                        <p:strVal val="visible"/>
                                      </p:to>
                                    </p:set>
                                    <p:animEffect transition="in" filter="plus(in)">
                                      <p:cBhvr>
                                        <p:cTn id="12" dur="2000"/>
                                        <p:tgtEl>
                                          <p:spTgt spid="82948"/>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82950"/>
                                        </p:tgtEl>
                                        <p:attrNameLst>
                                          <p:attrName>style.visibility</p:attrName>
                                        </p:attrNameLst>
                                      </p:cBhvr>
                                      <p:to>
                                        <p:strVal val="visible"/>
                                      </p:to>
                                    </p:set>
                                    <p:animEffect transition="in" filter="diamond(in)">
                                      <p:cBhvr>
                                        <p:cTn id="16" dur="2000"/>
                                        <p:tgtEl>
                                          <p:spTgt spid="82950"/>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82948"/>
                                        </p:tgtEl>
                                      </p:cBhvr>
                                    </p:animEffect>
                                    <p:set>
                                      <p:cBhvr>
                                        <p:cTn id="21" dur="1" fill="hold">
                                          <p:stCondLst>
                                            <p:cond delay="1999"/>
                                          </p:stCondLst>
                                        </p:cTn>
                                        <p:tgtEl>
                                          <p:spTgt spid="82948"/>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82950"/>
                                        </p:tgtEl>
                                      </p:cBhvr>
                                    </p:animEffect>
                                    <p:set>
                                      <p:cBhvr>
                                        <p:cTn id="25" dur="1" fill="hold">
                                          <p:stCondLst>
                                            <p:cond delay="1999"/>
                                          </p:stCondLst>
                                        </p:cTn>
                                        <p:tgtEl>
                                          <p:spTgt spid="82950"/>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82951"/>
                                        </p:tgtEl>
                                        <p:attrNameLst>
                                          <p:attrName>ppt_w</p:attrName>
                                        </p:attrNameLst>
                                      </p:cBhvr>
                                      <p:tavLst>
                                        <p:tav tm="0">
                                          <p:val>
                                            <p:strVal val="ppt_w"/>
                                          </p:val>
                                        </p:tav>
                                        <p:tav tm="100000">
                                          <p:val>
                                            <p:fltVal val="0"/>
                                          </p:val>
                                        </p:tav>
                                      </p:tavLst>
                                    </p:anim>
                                    <p:anim calcmode="lin" valueType="num">
                                      <p:cBhvr>
                                        <p:cTn id="29" dur="500"/>
                                        <p:tgtEl>
                                          <p:spTgt spid="82951"/>
                                        </p:tgtEl>
                                        <p:attrNameLst>
                                          <p:attrName>ppt_h</p:attrName>
                                        </p:attrNameLst>
                                      </p:cBhvr>
                                      <p:tavLst>
                                        <p:tav tm="0">
                                          <p:val>
                                            <p:strVal val="ppt_h"/>
                                          </p:val>
                                        </p:tav>
                                        <p:tav tm="100000">
                                          <p:val>
                                            <p:strVal val="ppt_h"/>
                                          </p:val>
                                        </p:tav>
                                      </p:tavLst>
                                    </p:anim>
                                    <p:set>
                                      <p:cBhvr>
                                        <p:cTn id="30" dur="1" fill="hold">
                                          <p:stCondLst>
                                            <p:cond delay="499"/>
                                          </p:stCondLst>
                                        </p:cTn>
                                        <p:tgtEl>
                                          <p:spTgt spid="829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animBg="1"/>
      <p:bldP spid="82948" grpId="1" animBg="1"/>
      <p:bldP spid="82950" grpId="0"/>
      <p:bldP spid="82950" grpId="1"/>
      <p:bldP spid="82951" grpId="0"/>
      <p:bldP spid="82951"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ChangeArrowheads="1"/>
          </p:cNvSpPr>
          <p:nvPr/>
        </p:nvSpPr>
        <p:spPr bwMode="auto">
          <a:xfrm>
            <a:off x="611188" y="404813"/>
            <a:ext cx="8070850" cy="6256337"/>
          </a:xfrm>
          <a:prstGeom prst="rect">
            <a:avLst/>
          </a:prstGeom>
          <a:noFill/>
          <a:ln w="9525">
            <a:noFill/>
            <a:miter lim="800000"/>
            <a:headEnd/>
            <a:tailEnd/>
          </a:ln>
        </p:spPr>
        <p:txBody>
          <a:bodyPr wrap="none" anchor="ctr">
            <a:spAutoFit/>
          </a:bodyPr>
          <a:lstStyle/>
          <a:p>
            <a:pPr algn="r" rtl="1"/>
            <a:r>
              <a:rPr lang="ar-SA" b="1">
                <a:solidFill>
                  <a:srgbClr val="000000"/>
                </a:solidFill>
                <a:latin typeface="Times New Roman" pitchFamily="18" charset="0"/>
              </a:rPr>
              <a:t>به طور كل مى توان مزايايى را بر شمرد از جمله:</a:t>
            </a:r>
            <a:endParaRPr lang="ar-IQ" b="1">
              <a:solidFill>
                <a:srgbClr val="000000"/>
              </a:solidFill>
              <a:latin typeface="Times New Roman" pitchFamily="18" charset="0"/>
            </a:endParaRPr>
          </a:p>
          <a:p>
            <a:pPr algn="r" rtl="1"/>
            <a:endParaRPr lang="en-US" sz="800" b="1">
              <a:solidFill>
                <a:srgbClr val="000000"/>
              </a:solidFill>
              <a:latin typeface="Times New Roman" pitchFamily="18" charset="0"/>
            </a:endParaRPr>
          </a:p>
          <a:p>
            <a:pPr algn="r" rtl="1"/>
            <a:r>
              <a:rPr lang="ar-SA" b="1">
                <a:solidFill>
                  <a:srgbClr val="000000"/>
                </a:solidFill>
                <a:latin typeface="Times New Roman" pitchFamily="18" charset="0"/>
              </a:rPr>
              <a:t>1- فراهم آوردن خدمات اينترنتى با كيفيت و سرعت بالا براى شهروندان.</a:t>
            </a:r>
            <a:endParaRPr lang="en-US">
              <a:solidFill>
                <a:srgbClr val="000000"/>
              </a:solidFill>
              <a:latin typeface="Times New Roman" pitchFamily="18" charset="0"/>
            </a:endParaRPr>
          </a:p>
          <a:p>
            <a:pPr algn="r" rtl="1"/>
            <a:r>
              <a:rPr lang="ar-SA" b="1">
                <a:solidFill>
                  <a:srgbClr val="000000"/>
                </a:solidFill>
                <a:latin typeface="Times New Roman" pitchFamily="18" charset="0"/>
              </a:rPr>
              <a:t>2- فراهم آوردن كانال هاى آموزشى متفاوت و محيط آموزشى مادام العمر.</a:t>
            </a:r>
            <a:endParaRPr lang="en-US">
              <a:solidFill>
                <a:srgbClr val="000000"/>
              </a:solidFill>
              <a:latin typeface="Times New Roman" pitchFamily="18" charset="0"/>
            </a:endParaRPr>
          </a:p>
          <a:p>
            <a:pPr algn="r" rtl="1"/>
            <a:r>
              <a:rPr lang="ar-SA" b="1">
                <a:solidFill>
                  <a:srgbClr val="000000"/>
                </a:solidFill>
                <a:latin typeface="Times New Roman" pitchFamily="18" charset="0"/>
              </a:rPr>
              <a:t>3- بهبود كيفيت زندگى مردم.</a:t>
            </a:r>
            <a:endParaRPr lang="en-US">
              <a:solidFill>
                <a:srgbClr val="000000"/>
              </a:solidFill>
              <a:latin typeface="Times New Roman" pitchFamily="18" charset="0"/>
            </a:endParaRPr>
          </a:p>
          <a:p>
            <a:pPr algn="r" rtl="1"/>
            <a:r>
              <a:rPr lang="ar-SA" b="1">
                <a:solidFill>
                  <a:srgbClr val="000000"/>
                </a:solidFill>
                <a:latin typeface="Times New Roman" pitchFamily="18" charset="0"/>
              </a:rPr>
              <a:t>4- ارائه خدمات ي</a:t>
            </a:r>
            <a:r>
              <a:rPr lang="fa-IR" b="1">
                <a:solidFill>
                  <a:srgbClr val="000000"/>
                </a:solidFill>
                <a:latin typeface="Times New Roman" pitchFamily="18" charset="0"/>
              </a:rPr>
              <a:t>ک</a:t>
            </a:r>
            <a:r>
              <a:rPr lang="ar-SA" b="1">
                <a:solidFill>
                  <a:srgbClr val="000000"/>
                </a:solidFill>
                <a:latin typeface="Times New Roman" pitchFamily="18" charset="0"/>
              </a:rPr>
              <a:t> مرحله اى به شهروندان.</a:t>
            </a:r>
            <a:endParaRPr lang="ar-IQ" b="1">
              <a:solidFill>
                <a:srgbClr val="000000"/>
              </a:solidFill>
            </a:endParaRPr>
          </a:p>
          <a:p>
            <a:pPr algn="r" rtl="1"/>
            <a:r>
              <a:rPr lang="ar-IQ" b="1">
                <a:solidFill>
                  <a:srgbClr val="000000"/>
                </a:solidFill>
              </a:rPr>
              <a:t>5</a:t>
            </a:r>
            <a:r>
              <a:rPr lang="ar-SA" b="1">
                <a:solidFill>
                  <a:srgbClr val="000000"/>
                </a:solidFill>
              </a:rPr>
              <a:t>- تقويت رقابت تجارى شهر وايجاد فرصت هاى تجارى بيشتر توسط تجارت الكتروني</a:t>
            </a:r>
            <a:r>
              <a:rPr lang="fa-IR" b="1">
                <a:solidFill>
                  <a:srgbClr val="000000"/>
                </a:solidFill>
              </a:rPr>
              <a:t>ک</a:t>
            </a:r>
            <a:r>
              <a:rPr lang="ar-SA" b="1">
                <a:solidFill>
                  <a:srgbClr val="000000"/>
                </a:solidFill>
              </a:rPr>
              <a:t>.</a:t>
            </a:r>
            <a:endParaRPr lang="en-US">
              <a:solidFill>
                <a:srgbClr val="000000"/>
              </a:solidFill>
            </a:endParaRPr>
          </a:p>
          <a:p>
            <a:pPr algn="r" rtl="1"/>
            <a:r>
              <a:rPr lang="ar-SA" b="1">
                <a:solidFill>
                  <a:srgbClr val="000000"/>
                </a:solidFill>
              </a:rPr>
              <a:t>6- ارتباط بهتر سازمان ها وارگان هاى مختلف شهرى.</a:t>
            </a:r>
            <a:endParaRPr lang="en-US">
              <a:solidFill>
                <a:srgbClr val="000000"/>
              </a:solidFill>
            </a:endParaRPr>
          </a:p>
          <a:p>
            <a:pPr algn="r" rtl="1"/>
            <a:r>
              <a:rPr lang="ar-SA" b="1">
                <a:solidFill>
                  <a:srgbClr val="000000"/>
                </a:solidFill>
              </a:rPr>
              <a:t>7- دسترسى</a:t>
            </a:r>
            <a:r>
              <a:rPr lang="en-US" b="1">
                <a:solidFill>
                  <a:srgbClr val="000000"/>
                </a:solidFill>
              </a:rPr>
              <a:t> </a:t>
            </a:r>
            <a:r>
              <a:rPr lang="ar-IQ" b="1">
                <a:solidFill>
                  <a:srgbClr val="000000"/>
                </a:solidFill>
              </a:rPr>
              <a:t>24</a:t>
            </a:r>
            <a:r>
              <a:rPr lang="en-US" b="1">
                <a:solidFill>
                  <a:srgbClr val="000000"/>
                </a:solidFill>
              </a:rPr>
              <a:t> </a:t>
            </a:r>
            <a:r>
              <a:rPr lang="ar-SA" b="1">
                <a:solidFill>
                  <a:srgbClr val="000000"/>
                </a:solidFill>
              </a:rPr>
              <a:t>ساعته به خدمات شهرى.</a:t>
            </a:r>
            <a:endParaRPr lang="en-US">
              <a:solidFill>
                <a:srgbClr val="000000"/>
              </a:solidFill>
            </a:endParaRPr>
          </a:p>
          <a:p>
            <a:pPr algn="r" rtl="1"/>
            <a:r>
              <a:rPr lang="ar-SA" b="1">
                <a:solidFill>
                  <a:srgbClr val="000000"/>
                </a:solidFill>
              </a:rPr>
              <a:t>8- افزايش مشاركت مردم در اداره شهر.</a:t>
            </a:r>
            <a:endParaRPr lang="en-US">
              <a:solidFill>
                <a:srgbClr val="000000"/>
              </a:solidFill>
            </a:endParaRPr>
          </a:p>
          <a:p>
            <a:pPr algn="r" rtl="1"/>
            <a:r>
              <a:rPr lang="ar-SA" b="1">
                <a:solidFill>
                  <a:srgbClr val="000000"/>
                </a:solidFill>
              </a:rPr>
              <a:t>9- كاهش ترافي</a:t>
            </a:r>
            <a:r>
              <a:rPr lang="fa-IR" b="1">
                <a:solidFill>
                  <a:srgbClr val="000000"/>
                </a:solidFill>
              </a:rPr>
              <a:t>ک</a:t>
            </a:r>
            <a:r>
              <a:rPr lang="ar-SA" b="1">
                <a:solidFill>
                  <a:srgbClr val="000000"/>
                </a:solidFill>
              </a:rPr>
              <a:t> شهر با توجه به كاربرد اينترنت در فعاليت هاى شهرى شهروندان.</a:t>
            </a:r>
            <a:endParaRPr lang="en-US">
              <a:solidFill>
                <a:srgbClr val="000000"/>
              </a:solidFill>
            </a:endParaRPr>
          </a:p>
          <a:p>
            <a:pPr algn="r" rtl="1"/>
            <a:r>
              <a:rPr lang="ar-SA" b="1">
                <a:solidFill>
                  <a:srgbClr val="000000"/>
                </a:solidFill>
              </a:rPr>
              <a:t>10- كاهش آلودگى هوا با كاهش ترافي</a:t>
            </a:r>
            <a:r>
              <a:rPr lang="fa-IR" b="1">
                <a:solidFill>
                  <a:srgbClr val="000000"/>
                </a:solidFill>
              </a:rPr>
              <a:t>ک</a:t>
            </a:r>
            <a:r>
              <a:rPr lang="ar-SA" b="1">
                <a:solidFill>
                  <a:srgbClr val="000000"/>
                </a:solidFill>
              </a:rPr>
              <a:t> شهرى.</a:t>
            </a:r>
            <a:endParaRPr lang="en-US">
              <a:solidFill>
                <a:srgbClr val="000000"/>
              </a:solidFill>
            </a:endParaRPr>
          </a:p>
          <a:p>
            <a:pPr algn="r" rtl="1"/>
            <a:r>
              <a:rPr lang="ar-SA" b="1">
                <a:solidFill>
                  <a:srgbClr val="000000"/>
                </a:solidFill>
              </a:rPr>
              <a:t>11- هم سو</a:t>
            </a:r>
            <a:r>
              <a:rPr lang="ar-SA" sz="1400" b="1">
                <a:solidFill>
                  <a:srgbClr val="000000"/>
                </a:solidFill>
              </a:rPr>
              <a:t>ء</a:t>
            </a:r>
            <a:r>
              <a:rPr lang="ar-SA" b="1">
                <a:solidFill>
                  <a:srgbClr val="000000"/>
                </a:solidFill>
              </a:rPr>
              <a:t> سازى سرمايه گذارى بيشتر روى روش هاى نوين اداره شهر.</a:t>
            </a:r>
            <a:endParaRPr lang="en-US">
              <a:solidFill>
                <a:srgbClr val="000000"/>
              </a:solidFill>
            </a:endParaRPr>
          </a:p>
          <a:p>
            <a:pPr algn="r" rtl="1"/>
            <a:r>
              <a:rPr lang="ar-SA" b="1">
                <a:solidFill>
                  <a:srgbClr val="000000"/>
                </a:solidFill>
              </a:rPr>
              <a:t>12- تسریع در بر طرف شدن مشکلات ایجاد شده در شهر و ارتباط مستقیم مسئولین شهری با شهروندان.</a:t>
            </a:r>
            <a:endParaRPr lang="en-US">
              <a:solidFill>
                <a:srgbClr val="000000"/>
              </a:solidFill>
            </a:endParaRPr>
          </a:p>
          <a:p>
            <a:pPr algn="r" rtl="1"/>
            <a:r>
              <a:rPr lang="ar-SA" b="1">
                <a:solidFill>
                  <a:srgbClr val="000000"/>
                </a:solidFill>
              </a:rPr>
              <a:t>13- صرفه جويى در وقت و انرژى.</a:t>
            </a:r>
            <a:endParaRPr lang="en-US">
              <a:solidFill>
                <a:srgbClr val="000000"/>
              </a:solidFill>
            </a:endParaRPr>
          </a:p>
          <a:p>
            <a:pPr algn="r" rtl="1"/>
            <a:r>
              <a:rPr lang="ar-SA" b="1">
                <a:solidFill>
                  <a:srgbClr val="000000"/>
                </a:solidFill>
              </a:rPr>
              <a:t>14- جلوگيرى از سرمايه گذارى بيشتر روى روش هاى قديمى اداره شهر.</a:t>
            </a:r>
            <a:endParaRPr lang="en-US">
              <a:solidFill>
                <a:srgbClr val="000000"/>
              </a:solidFill>
            </a:endParaRPr>
          </a:p>
          <a:p>
            <a:pPr algn="r" rtl="1"/>
            <a:r>
              <a:rPr lang="ar-SA" b="1">
                <a:solidFill>
                  <a:srgbClr val="000000"/>
                </a:solidFill>
              </a:rPr>
              <a:t>15- ايجاد زير ساخت لازم براى توسعه هاى</a:t>
            </a:r>
            <a:r>
              <a:rPr lang="ar-IQ" b="1">
                <a:solidFill>
                  <a:srgbClr val="000000"/>
                </a:solidFill>
              </a:rPr>
              <a:t>, </a:t>
            </a:r>
            <a:r>
              <a:rPr lang="ar-SA" b="1">
                <a:solidFill>
                  <a:srgbClr val="000000"/>
                </a:solidFill>
              </a:rPr>
              <a:t>آتى شهر.</a:t>
            </a:r>
            <a:endParaRPr lang="en-US">
              <a:solidFill>
                <a:srgbClr val="000000"/>
              </a:solidFill>
            </a:endParaRPr>
          </a:p>
          <a:p>
            <a:pPr algn="r" rtl="1"/>
            <a:r>
              <a:rPr lang="ar-SA" b="1">
                <a:solidFill>
                  <a:srgbClr val="000000"/>
                </a:solidFill>
              </a:rPr>
              <a:t>16- كاهش فساد ادارى از طريق شفاف سازى فرايندها.</a:t>
            </a:r>
            <a:endParaRPr lang="en-US">
              <a:solidFill>
                <a:srgbClr val="000000"/>
              </a:solidFill>
            </a:endParaRPr>
          </a:p>
          <a:p>
            <a:pPr algn="r" rtl="1"/>
            <a:r>
              <a:rPr lang="ar-SA" b="1">
                <a:solidFill>
                  <a:srgbClr val="000000"/>
                </a:solidFill>
              </a:rPr>
              <a:t>17- افزايش نظم در فعاليت هاى شهر با استفاده از سيستم اطلاعاتى جامع.</a:t>
            </a:r>
            <a:endParaRPr lang="en-US">
              <a:solidFill>
                <a:srgbClr val="000000"/>
              </a:solidFill>
            </a:endParaRPr>
          </a:p>
          <a:p>
            <a:pPr algn="r" rtl="1"/>
            <a:r>
              <a:rPr lang="ar-SA" b="1">
                <a:solidFill>
                  <a:srgbClr val="000000"/>
                </a:solidFill>
              </a:rPr>
              <a:t>18- افزايش سطح آگاهى مردم.</a:t>
            </a:r>
            <a:endParaRPr lang="en-US">
              <a:solidFill>
                <a:srgbClr val="000000"/>
              </a:solidFill>
            </a:endParaRPr>
          </a:p>
          <a:p>
            <a:pPr algn="r" rtl="1"/>
            <a:r>
              <a:rPr lang="ar-SA" b="1">
                <a:solidFill>
                  <a:srgbClr val="000000"/>
                </a:solidFill>
              </a:rPr>
              <a:t>19- درآمد ثابت شهرى با به وجود آمدن ي</a:t>
            </a:r>
            <a:r>
              <a:rPr lang="fa-IR" b="1">
                <a:solidFill>
                  <a:srgbClr val="000000"/>
                </a:solidFill>
              </a:rPr>
              <a:t>ک</a:t>
            </a:r>
            <a:r>
              <a:rPr lang="ar-SA" b="1">
                <a:solidFill>
                  <a:srgbClr val="000000"/>
                </a:solidFill>
              </a:rPr>
              <a:t> سيستم, با ثبات گردش پول در جامعه.</a:t>
            </a:r>
            <a:endParaRPr lang="en-US">
              <a:solidFill>
                <a:srgbClr val="000000"/>
              </a:solidFill>
            </a:endParaRPr>
          </a:p>
          <a:p>
            <a:pPr algn="r" rtl="1"/>
            <a:r>
              <a:rPr lang="ar-SA" b="1">
                <a:solidFill>
                  <a:srgbClr val="000000"/>
                </a:solidFill>
              </a:rPr>
              <a:t>20- نشر فرهنگ و عقايد.</a:t>
            </a:r>
            <a:endParaRPr lang="en-US">
              <a:solidFill>
                <a:srgbClr val="000000"/>
              </a:solidFill>
            </a:endParaRPr>
          </a:p>
          <a:p>
            <a:pPr algn="r" rtl="1"/>
            <a:r>
              <a:rPr lang="ar-SA" b="1">
                <a:solidFill>
                  <a:srgbClr val="000000"/>
                </a:solidFill>
              </a:rPr>
              <a:t>21- مديريت و نظارت واحد شهرى.</a:t>
            </a:r>
          </a:p>
        </p:txBody>
      </p:sp>
      <p:sp>
        <p:nvSpPr>
          <p:cNvPr id="83973" name="Rectangle 5"/>
          <p:cNvSpPr>
            <a:spLocks noChangeArrowheads="1"/>
          </p:cNvSpPr>
          <p:nvPr/>
        </p:nvSpPr>
        <p:spPr bwMode="auto">
          <a:xfrm>
            <a:off x="4368800"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67-40</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3973"/>
                                        </p:tgtEl>
                                        <p:attrNameLst>
                                          <p:attrName>style.visibility</p:attrName>
                                        </p:attrNameLst>
                                      </p:cBhvr>
                                      <p:to>
                                        <p:strVal val="visible"/>
                                      </p:to>
                                    </p:set>
                                    <p:anim calcmode="lin" valueType="num">
                                      <p:cBhvr>
                                        <p:cTn id="7" dur="500" fill="hold"/>
                                        <p:tgtEl>
                                          <p:spTgt spid="83973"/>
                                        </p:tgtEl>
                                        <p:attrNameLst>
                                          <p:attrName>ppt_w</p:attrName>
                                        </p:attrNameLst>
                                      </p:cBhvr>
                                      <p:tavLst>
                                        <p:tav tm="0">
                                          <p:val>
                                            <p:fltVal val="0"/>
                                          </p:val>
                                        </p:tav>
                                        <p:tav tm="100000">
                                          <p:val>
                                            <p:strVal val="#ppt_w"/>
                                          </p:val>
                                        </p:tav>
                                      </p:tavLst>
                                    </p:anim>
                                    <p:anim calcmode="lin" valueType="num">
                                      <p:cBhvr>
                                        <p:cTn id="8" dur="500" fill="hold"/>
                                        <p:tgtEl>
                                          <p:spTgt spid="83973"/>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83972"/>
                                        </p:tgtEl>
                                        <p:attrNameLst>
                                          <p:attrName>style.visibility</p:attrName>
                                        </p:attrNameLst>
                                      </p:cBhvr>
                                      <p:to>
                                        <p:strVal val="visible"/>
                                      </p:to>
                                    </p:set>
                                    <p:animEffect transition="in" filter="diamond(in)">
                                      <p:cBhvr>
                                        <p:cTn id="12" dur="2000"/>
                                        <p:tgtEl>
                                          <p:spTgt spid="8397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83972"/>
                                        </p:tgtEl>
                                      </p:cBhvr>
                                    </p:animEffect>
                                    <p:set>
                                      <p:cBhvr>
                                        <p:cTn id="17" dur="1" fill="hold">
                                          <p:stCondLst>
                                            <p:cond delay="1999"/>
                                          </p:stCondLst>
                                        </p:cTn>
                                        <p:tgtEl>
                                          <p:spTgt spid="83972"/>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83973"/>
                                        </p:tgtEl>
                                        <p:attrNameLst>
                                          <p:attrName>ppt_w</p:attrName>
                                        </p:attrNameLst>
                                      </p:cBhvr>
                                      <p:tavLst>
                                        <p:tav tm="0">
                                          <p:val>
                                            <p:strVal val="ppt_w"/>
                                          </p:val>
                                        </p:tav>
                                        <p:tav tm="100000">
                                          <p:val>
                                            <p:fltVal val="0"/>
                                          </p:val>
                                        </p:tav>
                                      </p:tavLst>
                                    </p:anim>
                                    <p:anim calcmode="lin" valueType="num">
                                      <p:cBhvr>
                                        <p:cTn id="21" dur="500"/>
                                        <p:tgtEl>
                                          <p:spTgt spid="83973"/>
                                        </p:tgtEl>
                                        <p:attrNameLst>
                                          <p:attrName>ppt_h</p:attrName>
                                        </p:attrNameLst>
                                      </p:cBhvr>
                                      <p:tavLst>
                                        <p:tav tm="0">
                                          <p:val>
                                            <p:strVal val="ppt_h"/>
                                          </p:val>
                                        </p:tav>
                                        <p:tav tm="100000">
                                          <p:val>
                                            <p:strVal val="ppt_h"/>
                                          </p:val>
                                        </p:tav>
                                      </p:tavLst>
                                    </p:anim>
                                    <p:set>
                                      <p:cBhvr>
                                        <p:cTn id="22" dur="1" fill="hold">
                                          <p:stCondLst>
                                            <p:cond delay="499"/>
                                          </p:stCondLst>
                                        </p:cTn>
                                        <p:tgtEl>
                                          <p:spTgt spid="8397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2" grpId="0"/>
      <p:bldP spid="83972" grpId="1"/>
      <p:bldP spid="83973" grpId="0"/>
      <p:bldP spid="83973"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5"/>
          <p:cNvSpPr>
            <a:spLocks noChangeArrowheads="1"/>
          </p:cNvSpPr>
          <p:nvPr/>
        </p:nvSpPr>
        <p:spPr bwMode="auto">
          <a:xfrm>
            <a:off x="1403350" y="384175"/>
            <a:ext cx="8355013" cy="3378200"/>
          </a:xfrm>
          <a:prstGeom prst="rect">
            <a:avLst/>
          </a:prstGeom>
          <a:noFill/>
          <a:ln w="9525">
            <a:noFill/>
            <a:miter lim="800000"/>
            <a:headEnd/>
            <a:tailEnd/>
          </a:ln>
        </p:spPr>
        <p:txBody>
          <a:bodyPr anchor="ctr">
            <a:spAutoFit/>
          </a:bodyPr>
          <a:lstStyle/>
          <a:p>
            <a:pPr indent="457200" algn="r" rtl="1"/>
            <a:r>
              <a:rPr lang="fa-IR" sz="2400" b="1" dirty="0">
                <a:solidFill>
                  <a:srgbClr val="000000"/>
                </a:solidFill>
              </a:rPr>
              <a:t>		</a:t>
            </a:r>
            <a:r>
              <a:rPr lang="ar-IQ" sz="2400" b="1" dirty="0">
                <a:solidFill>
                  <a:srgbClr val="000000"/>
                </a:solidFill>
              </a:rPr>
              <a:t>15- </a:t>
            </a:r>
            <a:r>
              <a:rPr lang="ar-SA" sz="2400" b="1" dirty="0">
                <a:solidFill>
                  <a:srgbClr val="000000"/>
                </a:solidFill>
              </a:rPr>
              <a:t>تاریخچه و فراز و نشیب شهر الکترونیکی در ایران</a:t>
            </a:r>
            <a:endParaRPr lang="ar-IQ" sz="2400" b="1" dirty="0">
              <a:solidFill>
                <a:srgbClr val="000000"/>
              </a:solidFill>
            </a:endParaRPr>
          </a:p>
          <a:p>
            <a:pPr indent="457200" algn="r" rtl="1"/>
            <a:r>
              <a:rPr lang="ar-IQ" sz="2400" b="1" dirty="0">
                <a:solidFill>
                  <a:srgbClr val="000000"/>
                </a:solidFill>
              </a:rPr>
              <a:t>		16</a:t>
            </a:r>
            <a:r>
              <a:rPr lang="ar-SA" sz="2400" b="1" dirty="0">
                <a:solidFill>
                  <a:srgbClr val="000000"/>
                </a:solidFill>
              </a:rPr>
              <a:t>- شهر الکترونیکی کیش</a:t>
            </a:r>
            <a:endParaRPr lang="fa-IR" sz="2400" b="1" dirty="0">
              <a:solidFill>
                <a:srgbClr val="000000"/>
              </a:solidFill>
            </a:endParaRPr>
          </a:p>
          <a:p>
            <a:pPr indent="457200" algn="r" rtl="1"/>
            <a:r>
              <a:rPr lang="fa-IR" b="1" dirty="0">
                <a:solidFill>
                  <a:srgbClr val="000000"/>
                </a:solidFill>
              </a:rPr>
              <a:t>		</a:t>
            </a:r>
            <a:r>
              <a:rPr lang="fa-IR" sz="2400" b="1" dirty="0">
                <a:solidFill>
                  <a:srgbClr val="000000"/>
                </a:solidFill>
              </a:rPr>
              <a:t>17</a:t>
            </a:r>
            <a:r>
              <a:rPr lang="ar-SA" sz="2400" b="1" dirty="0">
                <a:solidFill>
                  <a:srgbClr val="000000"/>
                </a:solidFill>
              </a:rPr>
              <a:t>- شهر الكترونيكى مشهد</a:t>
            </a:r>
            <a:r>
              <a:rPr lang="ar-SA" sz="2400" dirty="0"/>
              <a:t> </a:t>
            </a:r>
            <a:r>
              <a:rPr lang="ar-SA" sz="2400" b="1" dirty="0">
                <a:solidFill>
                  <a:srgbClr val="000000"/>
                </a:solidFill>
              </a:rPr>
              <a:t>	</a:t>
            </a:r>
            <a:endParaRPr lang="en-US" sz="2400" dirty="0">
              <a:solidFill>
                <a:srgbClr val="000000"/>
              </a:solidFill>
            </a:endParaRPr>
          </a:p>
          <a:p>
            <a:pPr indent="457200" algn="r" rtl="1"/>
            <a:r>
              <a:rPr lang="ar-SA" sz="2400" b="1" dirty="0">
                <a:solidFill>
                  <a:srgbClr val="000000"/>
                </a:solidFill>
              </a:rPr>
              <a:t>	 </a:t>
            </a:r>
            <a:r>
              <a:rPr lang="ar-IQ" sz="2400" b="1" dirty="0">
                <a:solidFill>
                  <a:srgbClr val="000000"/>
                </a:solidFill>
                <a:latin typeface="Times New Roman" pitchFamily="18" charset="0"/>
              </a:rPr>
              <a:t>	18</a:t>
            </a:r>
            <a:r>
              <a:rPr lang="ar-SA" sz="2400" b="1" dirty="0">
                <a:solidFill>
                  <a:srgbClr val="000000"/>
                </a:solidFill>
                <a:latin typeface="Times New Roman" pitchFamily="18" charset="0"/>
              </a:rPr>
              <a:t>- شهر الكترونيكى بوستون</a:t>
            </a:r>
            <a:endParaRPr lang="en-US" sz="2400" dirty="0">
              <a:solidFill>
                <a:srgbClr val="000000"/>
              </a:solidFill>
            </a:endParaRPr>
          </a:p>
          <a:p>
            <a:pPr indent="457200" algn="r" rtl="1"/>
            <a:r>
              <a:rPr lang="ar-SA" sz="2400" b="1" dirty="0">
                <a:solidFill>
                  <a:srgbClr val="000000"/>
                </a:solidFill>
              </a:rPr>
              <a:t>	 </a:t>
            </a:r>
            <a:r>
              <a:rPr lang="ar-IQ" sz="2400" b="1" dirty="0">
                <a:solidFill>
                  <a:srgbClr val="000000"/>
                </a:solidFill>
                <a:latin typeface="Times New Roman" pitchFamily="18" charset="0"/>
              </a:rPr>
              <a:t>	19</a:t>
            </a:r>
            <a:r>
              <a:rPr lang="ar-SA" sz="2400" b="1" dirty="0">
                <a:solidFill>
                  <a:srgbClr val="000000"/>
                </a:solidFill>
                <a:latin typeface="Times New Roman" pitchFamily="18" charset="0"/>
              </a:rPr>
              <a:t>- شهر الكترونيكى اينديا ناپ</a:t>
            </a:r>
            <a:r>
              <a:rPr lang="ar-IQ" sz="2400" b="1" dirty="0">
                <a:solidFill>
                  <a:srgbClr val="000000"/>
                </a:solidFill>
                <a:latin typeface="Times New Roman" pitchFamily="18" charset="0"/>
              </a:rPr>
              <a:t>ليس</a:t>
            </a:r>
            <a:r>
              <a:rPr lang="ar-IQ" sz="2400" u="sng" dirty="0">
                <a:solidFill>
                  <a:srgbClr val="000000"/>
                </a:solidFill>
                <a:latin typeface="Times New Roman" pitchFamily="18" charset="0"/>
              </a:rPr>
              <a:t> </a:t>
            </a:r>
            <a:endParaRPr lang="en-US" sz="2400" dirty="0">
              <a:solidFill>
                <a:srgbClr val="000000"/>
              </a:solidFill>
            </a:endParaRPr>
          </a:p>
          <a:p>
            <a:pPr indent="457200" algn="r" rtl="1"/>
            <a:r>
              <a:rPr lang="ar-IQ" sz="2400" b="1" dirty="0">
                <a:solidFill>
                  <a:srgbClr val="000000"/>
                </a:solidFill>
              </a:rPr>
              <a:t>	 </a:t>
            </a:r>
            <a:r>
              <a:rPr lang="ar-IQ" sz="2400" b="1" dirty="0">
                <a:solidFill>
                  <a:srgbClr val="000000"/>
                </a:solidFill>
                <a:latin typeface="Times New Roman" pitchFamily="18" charset="0"/>
              </a:rPr>
              <a:t>	20- شهر الكترونيكى تاي</a:t>
            </a:r>
            <a:r>
              <a:rPr lang="ar-SA" sz="2400" b="1" dirty="0">
                <a:solidFill>
                  <a:srgbClr val="000000"/>
                </a:solidFill>
                <a:latin typeface="Times New Roman" pitchFamily="18" charset="0"/>
              </a:rPr>
              <a:t>پ</a:t>
            </a:r>
            <a:r>
              <a:rPr lang="ar-IQ" sz="2400" b="1" dirty="0">
                <a:solidFill>
                  <a:srgbClr val="000000"/>
                </a:solidFill>
                <a:latin typeface="Times New Roman" pitchFamily="18" charset="0"/>
              </a:rPr>
              <a:t>ه</a:t>
            </a:r>
            <a:endParaRPr lang="en-US" sz="2400" dirty="0">
              <a:solidFill>
                <a:srgbClr val="000000"/>
              </a:solidFill>
            </a:endParaRPr>
          </a:p>
          <a:p>
            <a:pPr indent="457200" algn="r" rtl="1"/>
            <a:r>
              <a:rPr lang="ar-SA" sz="2400" b="1" dirty="0">
                <a:solidFill>
                  <a:srgbClr val="000000"/>
                </a:solidFill>
              </a:rPr>
              <a:t>	 </a:t>
            </a:r>
            <a:r>
              <a:rPr lang="ar-IQ" sz="2400" b="1" dirty="0">
                <a:solidFill>
                  <a:srgbClr val="000000"/>
                </a:solidFill>
                <a:latin typeface="Times New Roman" pitchFamily="18" charset="0"/>
              </a:rPr>
              <a:t>	21- </a:t>
            </a:r>
            <a:r>
              <a:rPr lang="ar-SA" sz="2400" b="1" dirty="0">
                <a:solidFill>
                  <a:srgbClr val="000000"/>
                </a:solidFill>
                <a:latin typeface="Times New Roman" pitchFamily="18" charset="0"/>
              </a:rPr>
              <a:t>گشت و گذار در شهر الكترونيكى</a:t>
            </a:r>
            <a:endParaRPr lang="en-US" sz="2400" dirty="0">
              <a:solidFill>
                <a:srgbClr val="000000"/>
              </a:solidFill>
            </a:endParaRPr>
          </a:p>
          <a:p>
            <a:pPr indent="457200" algn="r" rtl="1"/>
            <a:r>
              <a:rPr lang="ar-IQ" sz="2400" b="1" dirty="0">
                <a:solidFill>
                  <a:srgbClr val="000000"/>
                </a:solidFill>
              </a:rPr>
              <a:t>	 </a:t>
            </a:r>
            <a:r>
              <a:rPr lang="ar-IQ" sz="2400" b="1" dirty="0">
                <a:solidFill>
                  <a:srgbClr val="000000"/>
                </a:solidFill>
                <a:latin typeface="Times New Roman" pitchFamily="18" charset="0"/>
              </a:rPr>
              <a:t>	22- نتيجه </a:t>
            </a:r>
            <a:r>
              <a:rPr lang="ar-SA" sz="2400" b="1" dirty="0">
                <a:solidFill>
                  <a:srgbClr val="000000"/>
                </a:solidFill>
                <a:latin typeface="Times New Roman" pitchFamily="18" charset="0"/>
              </a:rPr>
              <a:t>گ</a:t>
            </a:r>
            <a:r>
              <a:rPr lang="ar-IQ" sz="2400" b="1" dirty="0">
                <a:solidFill>
                  <a:srgbClr val="000000"/>
                </a:solidFill>
                <a:latin typeface="Times New Roman" pitchFamily="18" charset="0"/>
              </a:rPr>
              <a:t>يرى</a:t>
            </a:r>
            <a:endParaRPr lang="en-US" sz="2400" dirty="0">
              <a:solidFill>
                <a:srgbClr val="000000"/>
              </a:solidFill>
            </a:endParaRPr>
          </a:p>
          <a:p>
            <a:pPr indent="457200" algn="r" rtl="1"/>
            <a:r>
              <a:rPr lang="ar-IQ" sz="2400" b="1" dirty="0">
                <a:solidFill>
                  <a:srgbClr val="000000"/>
                </a:solidFill>
              </a:rPr>
              <a:t>		</a:t>
            </a:r>
            <a:r>
              <a:rPr lang="ar-IQ" sz="2400" b="1" dirty="0">
                <a:solidFill>
                  <a:srgbClr val="000000"/>
                </a:solidFill>
                <a:latin typeface="Arial Black" pitchFamily="34" charset="0"/>
              </a:rPr>
              <a:t>23- منابع مورد استفاده</a:t>
            </a:r>
            <a:endParaRPr lang="ar-SA" sz="2400" b="1" dirty="0">
              <a:solidFill>
                <a:srgbClr val="000000"/>
              </a:solidFill>
              <a:latin typeface="Arial Black" pitchFamily="34" charset="0"/>
            </a:endParaRPr>
          </a:p>
        </p:txBody>
      </p:sp>
      <p:sp>
        <p:nvSpPr>
          <p:cNvPr id="8198" name="Rectangle 6"/>
          <p:cNvSpPr>
            <a:spLocks noChangeArrowheads="1"/>
          </p:cNvSpPr>
          <p:nvPr/>
        </p:nvSpPr>
        <p:spPr bwMode="auto">
          <a:xfrm>
            <a:off x="4284663" y="6461125"/>
            <a:ext cx="66833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67-5</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198"/>
                                        </p:tgtEl>
                                        <p:attrNameLst>
                                          <p:attrName>style.visibility</p:attrName>
                                        </p:attrNameLst>
                                      </p:cBhvr>
                                      <p:to>
                                        <p:strVal val="visible"/>
                                      </p:to>
                                    </p:set>
                                    <p:anim calcmode="lin" valueType="num">
                                      <p:cBhvr>
                                        <p:cTn id="7" dur="500" fill="hold"/>
                                        <p:tgtEl>
                                          <p:spTgt spid="8198"/>
                                        </p:tgtEl>
                                        <p:attrNameLst>
                                          <p:attrName>ppt_w</p:attrName>
                                        </p:attrNameLst>
                                      </p:cBhvr>
                                      <p:tavLst>
                                        <p:tav tm="0">
                                          <p:val>
                                            <p:fltVal val="0"/>
                                          </p:val>
                                        </p:tav>
                                        <p:tav tm="100000">
                                          <p:val>
                                            <p:strVal val="#ppt_w"/>
                                          </p:val>
                                        </p:tav>
                                      </p:tavLst>
                                    </p:anim>
                                    <p:anim calcmode="lin" valueType="num">
                                      <p:cBhvr>
                                        <p:cTn id="8" dur="500" fill="hold"/>
                                        <p:tgtEl>
                                          <p:spTgt spid="819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8197"/>
                                        </p:tgtEl>
                                        <p:attrNameLst>
                                          <p:attrName>style.visibility</p:attrName>
                                        </p:attrNameLst>
                                      </p:cBhvr>
                                      <p:to>
                                        <p:strVal val="visible"/>
                                      </p:to>
                                    </p:set>
                                    <p:animEffect transition="in" filter="diamond(in)">
                                      <p:cBhvr>
                                        <p:cTn id="12" dur="2000"/>
                                        <p:tgtEl>
                                          <p:spTgt spid="819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8197"/>
                                        </p:tgtEl>
                                      </p:cBhvr>
                                    </p:animEffect>
                                    <p:set>
                                      <p:cBhvr>
                                        <p:cTn id="17" dur="1" fill="hold">
                                          <p:stCondLst>
                                            <p:cond delay="1999"/>
                                          </p:stCondLst>
                                        </p:cTn>
                                        <p:tgtEl>
                                          <p:spTgt spid="8197"/>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8198"/>
                                        </p:tgtEl>
                                        <p:attrNameLst>
                                          <p:attrName>ppt_w</p:attrName>
                                        </p:attrNameLst>
                                      </p:cBhvr>
                                      <p:tavLst>
                                        <p:tav tm="0">
                                          <p:val>
                                            <p:strVal val="ppt_w"/>
                                          </p:val>
                                        </p:tav>
                                        <p:tav tm="100000">
                                          <p:val>
                                            <p:fltVal val="0"/>
                                          </p:val>
                                        </p:tav>
                                      </p:tavLst>
                                    </p:anim>
                                    <p:anim calcmode="lin" valueType="num">
                                      <p:cBhvr>
                                        <p:cTn id="21" dur="500"/>
                                        <p:tgtEl>
                                          <p:spTgt spid="8198"/>
                                        </p:tgtEl>
                                        <p:attrNameLst>
                                          <p:attrName>ppt_h</p:attrName>
                                        </p:attrNameLst>
                                      </p:cBhvr>
                                      <p:tavLst>
                                        <p:tav tm="0">
                                          <p:val>
                                            <p:strVal val="ppt_h"/>
                                          </p:val>
                                        </p:tav>
                                        <p:tav tm="100000">
                                          <p:val>
                                            <p:strVal val="ppt_h"/>
                                          </p:val>
                                        </p:tav>
                                      </p:tavLst>
                                    </p:anim>
                                    <p:set>
                                      <p:cBhvr>
                                        <p:cTn id="22" dur="1" fill="hold">
                                          <p:stCondLst>
                                            <p:cond delay="499"/>
                                          </p:stCondLst>
                                        </p:cTn>
                                        <p:tgtEl>
                                          <p:spTgt spid="81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8197" grpId="1"/>
      <p:bldP spid="8198" grpId="0"/>
      <p:bldP spid="8198" grpId="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p:cNvSpPr>
            <a:spLocks noChangeArrowheads="1"/>
          </p:cNvSpPr>
          <p:nvPr/>
        </p:nvSpPr>
        <p:spPr bwMode="auto">
          <a:xfrm>
            <a:off x="-4338638" y="1873250"/>
            <a:ext cx="9144001" cy="0"/>
          </a:xfrm>
          <a:prstGeom prst="rect">
            <a:avLst/>
          </a:prstGeom>
          <a:noFill/>
          <a:ln w="9525">
            <a:noFill/>
            <a:miter lim="800000"/>
            <a:headEnd/>
            <a:tailEnd/>
          </a:ln>
        </p:spPr>
        <p:txBody>
          <a:bodyPr wrap="none" anchor="ctr">
            <a:spAutoFit/>
          </a:bodyPr>
          <a:lstStyle/>
          <a:p>
            <a:endParaRPr lang="fa-IR"/>
          </a:p>
        </p:txBody>
      </p:sp>
      <p:sp>
        <p:nvSpPr>
          <p:cNvPr id="84996" name="WordArt 4"/>
          <p:cNvSpPr>
            <a:spLocks noChangeArrowheads="1" noChangeShapeType="1" noTextEdit="1"/>
          </p:cNvSpPr>
          <p:nvPr/>
        </p:nvSpPr>
        <p:spPr bwMode="auto">
          <a:xfrm>
            <a:off x="900113" y="333375"/>
            <a:ext cx="7559675" cy="1766888"/>
          </a:xfrm>
          <a:prstGeom prst="rect">
            <a:avLst/>
          </a:prstGeom>
        </p:spPr>
        <p:txBody>
          <a:bodyPr wrap="none" fromWordArt="1">
            <a:prstTxWarp prst="textPlain">
              <a:avLst>
                <a:gd name="adj" fmla="val 50000"/>
              </a:avLst>
            </a:prstTxWarp>
          </a:bodyPr>
          <a:lstStyle/>
          <a:p>
            <a:pPr algn="ctr" rtl="1"/>
            <a:r>
              <a:rPr lang="fa-IR" sz="28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برخى از خدمات قابل ارائه در شهرالكترونيكى</a:t>
            </a:r>
          </a:p>
        </p:txBody>
      </p:sp>
      <p:sp>
        <p:nvSpPr>
          <p:cNvPr id="84998" name="Rectangle 6"/>
          <p:cNvSpPr>
            <a:spLocks noChangeArrowheads="1"/>
          </p:cNvSpPr>
          <p:nvPr/>
        </p:nvSpPr>
        <p:spPr bwMode="auto">
          <a:xfrm>
            <a:off x="539750" y="2619375"/>
            <a:ext cx="8280400" cy="3352800"/>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عصر اطلاعات باعث شد تا زندگى بشر دچار دگرگونى و تغييرات زيادی شود. با ظهور و توسعه اين دوران بود كه نظريه دهكده جهانى اهميت بيشترى پيدا كرد. به گونه اى كه گسترش خدمات الكترونيكى در زندگى بشر باعث بروز تغييرات زيادی در قرن حاضر گرديد</a:t>
            </a:r>
            <a:r>
              <a:rPr lang="en-US" b="1">
                <a:solidFill>
                  <a:srgbClr val="000000"/>
                </a:solidFill>
                <a:cs typeface="Times New Roman" pitchFamily="18" charset="0"/>
              </a:rPr>
              <a:t>.</a:t>
            </a:r>
            <a:endParaRPr lang="en-US"/>
          </a:p>
          <a:p>
            <a:pPr algn="r" rtl="1" eaLnBrk="0" hangingPunct="0"/>
            <a:r>
              <a:rPr lang="ar-SA" b="1">
                <a:solidFill>
                  <a:srgbClr val="000000"/>
                </a:solidFill>
                <a:cs typeface="Times New Roman" pitchFamily="18" charset="0"/>
              </a:rPr>
              <a:t>به طور كلى مى توان از چهار جنبه به عنوان مهم ترين خدمات قابل ارائه در شهرهاى الكترونيك</a:t>
            </a:r>
            <a:r>
              <a:rPr lang="ar-IQ" b="1">
                <a:solidFill>
                  <a:srgbClr val="000000"/>
                </a:solidFill>
                <a:cs typeface="Times New Roman" pitchFamily="18" charset="0"/>
              </a:rPr>
              <a:t>ى</a:t>
            </a:r>
            <a:r>
              <a:rPr lang="ar-SA" b="1">
                <a:solidFill>
                  <a:srgbClr val="000000"/>
                </a:solidFill>
                <a:cs typeface="Times New Roman" pitchFamily="18" charset="0"/>
              </a:rPr>
              <a:t> نام برد:</a:t>
            </a:r>
            <a:endParaRPr lang="ar-IQ" b="1">
              <a:solidFill>
                <a:srgbClr val="000000"/>
              </a:solidFill>
              <a:cs typeface="Times New Roman" pitchFamily="18" charset="0"/>
            </a:endParaRPr>
          </a:p>
          <a:p>
            <a:pPr algn="r" rtl="1" eaLnBrk="0" hangingPunct="0"/>
            <a:endParaRPr lang="en-US" sz="1400"/>
          </a:p>
          <a:p>
            <a:pPr algn="r" rtl="1" eaLnBrk="0" hangingPunct="0"/>
            <a:r>
              <a:rPr lang="ar-SA" sz="3200" b="1">
                <a:solidFill>
                  <a:srgbClr val="000000"/>
                </a:solidFill>
                <a:cs typeface="Times New Roman" pitchFamily="18" charset="0"/>
              </a:rPr>
              <a:t>1- آموزش الكترونيكى</a:t>
            </a:r>
            <a:endParaRPr lang="en-US" sz="3200"/>
          </a:p>
          <a:p>
            <a:pPr algn="r" rtl="1" eaLnBrk="0" hangingPunct="0"/>
            <a:r>
              <a:rPr lang="ar-SA" sz="3200" b="1">
                <a:solidFill>
                  <a:srgbClr val="000000"/>
                </a:solidFill>
                <a:cs typeface="Times New Roman" pitchFamily="18" charset="0"/>
              </a:rPr>
              <a:t>2- تراكنش هاى الكترونيكى</a:t>
            </a:r>
            <a:endParaRPr lang="en-US" sz="3200"/>
          </a:p>
          <a:p>
            <a:pPr algn="r" rtl="1" eaLnBrk="0" hangingPunct="0"/>
            <a:r>
              <a:rPr lang="ar-SA" sz="3200" b="1">
                <a:solidFill>
                  <a:srgbClr val="000000"/>
                </a:solidFill>
                <a:cs typeface="Times New Roman" pitchFamily="18" charset="0"/>
              </a:rPr>
              <a:t>3- ارتباطات الكترونيكى</a:t>
            </a:r>
            <a:endParaRPr lang="en-US" sz="3200"/>
          </a:p>
          <a:p>
            <a:pPr algn="r" rtl="1" eaLnBrk="0" hangingPunct="0"/>
            <a:r>
              <a:rPr lang="ar-SA" sz="3200" b="1">
                <a:solidFill>
                  <a:srgbClr val="000000"/>
                </a:solidFill>
                <a:cs typeface="Times New Roman" pitchFamily="18" charset="0"/>
              </a:rPr>
              <a:t>4- تفريحات الكترونيكى</a:t>
            </a:r>
            <a:endParaRPr lang="ar-SA" sz="3200"/>
          </a:p>
        </p:txBody>
      </p:sp>
      <p:sp>
        <p:nvSpPr>
          <p:cNvPr id="85000" name="Rectangle 8"/>
          <p:cNvSpPr>
            <a:spLocks noChangeArrowheads="1"/>
          </p:cNvSpPr>
          <p:nvPr/>
        </p:nvSpPr>
        <p:spPr bwMode="auto">
          <a:xfrm>
            <a:off x="4368800"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67-41</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5000"/>
                                        </p:tgtEl>
                                        <p:attrNameLst>
                                          <p:attrName>style.visibility</p:attrName>
                                        </p:attrNameLst>
                                      </p:cBhvr>
                                      <p:to>
                                        <p:strVal val="visible"/>
                                      </p:to>
                                    </p:set>
                                    <p:anim calcmode="lin" valueType="num">
                                      <p:cBhvr>
                                        <p:cTn id="7" dur="500" fill="hold"/>
                                        <p:tgtEl>
                                          <p:spTgt spid="85000"/>
                                        </p:tgtEl>
                                        <p:attrNameLst>
                                          <p:attrName>ppt_w</p:attrName>
                                        </p:attrNameLst>
                                      </p:cBhvr>
                                      <p:tavLst>
                                        <p:tav tm="0">
                                          <p:val>
                                            <p:fltVal val="0"/>
                                          </p:val>
                                        </p:tav>
                                        <p:tav tm="100000">
                                          <p:val>
                                            <p:strVal val="#ppt_w"/>
                                          </p:val>
                                        </p:tav>
                                      </p:tavLst>
                                    </p:anim>
                                    <p:anim calcmode="lin" valueType="num">
                                      <p:cBhvr>
                                        <p:cTn id="8" dur="500" fill="hold"/>
                                        <p:tgtEl>
                                          <p:spTgt spid="8500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84996"/>
                                        </p:tgtEl>
                                        <p:attrNameLst>
                                          <p:attrName>style.visibility</p:attrName>
                                        </p:attrNameLst>
                                      </p:cBhvr>
                                      <p:to>
                                        <p:strVal val="visible"/>
                                      </p:to>
                                    </p:set>
                                    <p:animEffect transition="in" filter="plus(in)">
                                      <p:cBhvr>
                                        <p:cTn id="12" dur="2000"/>
                                        <p:tgtEl>
                                          <p:spTgt spid="84996"/>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84998"/>
                                        </p:tgtEl>
                                        <p:attrNameLst>
                                          <p:attrName>style.visibility</p:attrName>
                                        </p:attrNameLst>
                                      </p:cBhvr>
                                      <p:to>
                                        <p:strVal val="visible"/>
                                      </p:to>
                                    </p:set>
                                    <p:animEffect transition="in" filter="diamond(in)">
                                      <p:cBhvr>
                                        <p:cTn id="16" dur="2000"/>
                                        <p:tgtEl>
                                          <p:spTgt spid="84998"/>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84996"/>
                                        </p:tgtEl>
                                      </p:cBhvr>
                                    </p:animEffect>
                                    <p:set>
                                      <p:cBhvr>
                                        <p:cTn id="21" dur="1" fill="hold">
                                          <p:stCondLst>
                                            <p:cond delay="1999"/>
                                          </p:stCondLst>
                                        </p:cTn>
                                        <p:tgtEl>
                                          <p:spTgt spid="84996"/>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84998"/>
                                        </p:tgtEl>
                                      </p:cBhvr>
                                    </p:animEffect>
                                    <p:set>
                                      <p:cBhvr>
                                        <p:cTn id="25" dur="1" fill="hold">
                                          <p:stCondLst>
                                            <p:cond delay="1999"/>
                                          </p:stCondLst>
                                        </p:cTn>
                                        <p:tgtEl>
                                          <p:spTgt spid="84998"/>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85000"/>
                                        </p:tgtEl>
                                        <p:attrNameLst>
                                          <p:attrName>ppt_w</p:attrName>
                                        </p:attrNameLst>
                                      </p:cBhvr>
                                      <p:tavLst>
                                        <p:tav tm="0">
                                          <p:val>
                                            <p:strVal val="ppt_w"/>
                                          </p:val>
                                        </p:tav>
                                        <p:tav tm="100000">
                                          <p:val>
                                            <p:fltVal val="0"/>
                                          </p:val>
                                        </p:tav>
                                      </p:tavLst>
                                    </p:anim>
                                    <p:anim calcmode="lin" valueType="num">
                                      <p:cBhvr>
                                        <p:cTn id="29" dur="500"/>
                                        <p:tgtEl>
                                          <p:spTgt spid="85000"/>
                                        </p:tgtEl>
                                        <p:attrNameLst>
                                          <p:attrName>ppt_h</p:attrName>
                                        </p:attrNameLst>
                                      </p:cBhvr>
                                      <p:tavLst>
                                        <p:tav tm="0">
                                          <p:val>
                                            <p:strVal val="ppt_h"/>
                                          </p:val>
                                        </p:tav>
                                        <p:tav tm="100000">
                                          <p:val>
                                            <p:strVal val="ppt_h"/>
                                          </p:val>
                                        </p:tav>
                                      </p:tavLst>
                                    </p:anim>
                                    <p:set>
                                      <p:cBhvr>
                                        <p:cTn id="30" dur="1" fill="hold">
                                          <p:stCondLst>
                                            <p:cond delay="499"/>
                                          </p:stCondLst>
                                        </p:cTn>
                                        <p:tgtEl>
                                          <p:spTgt spid="8500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P spid="84996" grpId="1" animBg="1"/>
      <p:bldP spid="84998" grpId="0"/>
      <p:bldP spid="84998" grpId="1"/>
      <p:bldP spid="85000" grpId="0"/>
      <p:bldP spid="85000" grpId="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ChangeArrowheads="1"/>
          </p:cNvSpPr>
          <p:nvPr/>
        </p:nvSpPr>
        <p:spPr bwMode="auto">
          <a:xfrm>
            <a:off x="-552450" y="2436813"/>
            <a:ext cx="9144000" cy="0"/>
          </a:xfrm>
          <a:prstGeom prst="rect">
            <a:avLst/>
          </a:prstGeom>
          <a:noFill/>
          <a:ln w="9525">
            <a:noFill/>
            <a:miter lim="800000"/>
            <a:headEnd/>
            <a:tailEnd/>
          </a:ln>
        </p:spPr>
        <p:txBody>
          <a:bodyPr wrap="none" anchor="ctr">
            <a:spAutoFit/>
          </a:bodyPr>
          <a:lstStyle/>
          <a:p>
            <a:endParaRPr lang="fa-IR"/>
          </a:p>
        </p:txBody>
      </p:sp>
      <p:sp>
        <p:nvSpPr>
          <p:cNvPr id="86020" name="AutoShape 4"/>
          <p:cNvSpPr>
            <a:spLocks noChangeArrowheads="1"/>
          </p:cNvSpPr>
          <p:nvPr/>
        </p:nvSpPr>
        <p:spPr bwMode="auto">
          <a:xfrm>
            <a:off x="8388350" y="476250"/>
            <a:ext cx="342900" cy="806450"/>
          </a:xfrm>
          <a:prstGeom prst="curvedLeftArrow">
            <a:avLst>
              <a:gd name="adj1" fmla="val 52797"/>
              <a:gd name="adj2" fmla="val 113379"/>
              <a:gd name="adj3" fmla="val 33574"/>
            </a:avLst>
          </a:prstGeom>
          <a:solidFill>
            <a:srgbClr val="000066"/>
          </a:solidFill>
          <a:ln w="9525">
            <a:solidFill>
              <a:srgbClr val="990000"/>
            </a:solidFill>
            <a:miter lim="800000"/>
            <a:headEnd/>
            <a:tailEnd/>
          </a:ln>
        </p:spPr>
        <p:txBody>
          <a:bodyPr/>
          <a:lstStyle/>
          <a:p>
            <a:endParaRPr lang="en-US">
              <a:solidFill>
                <a:schemeClr val="tx2"/>
              </a:solidFill>
            </a:endParaRPr>
          </a:p>
        </p:txBody>
      </p:sp>
      <p:sp>
        <p:nvSpPr>
          <p:cNvPr id="86022" name="Rectangle 6"/>
          <p:cNvSpPr>
            <a:spLocks noChangeArrowheads="1"/>
          </p:cNvSpPr>
          <p:nvPr/>
        </p:nvSpPr>
        <p:spPr bwMode="auto">
          <a:xfrm>
            <a:off x="684213" y="311150"/>
            <a:ext cx="7634287" cy="2471738"/>
          </a:xfrm>
          <a:prstGeom prst="rect">
            <a:avLst/>
          </a:prstGeom>
          <a:noFill/>
          <a:ln w="9525">
            <a:noFill/>
            <a:miter lim="800000"/>
            <a:headEnd/>
            <a:tailEnd/>
          </a:ln>
        </p:spPr>
        <p:txBody>
          <a:bodyPr anchor="ctr">
            <a:spAutoFit/>
          </a:bodyPr>
          <a:lstStyle/>
          <a:p>
            <a:pPr algn="r" rtl="1"/>
            <a:r>
              <a:rPr lang="ar-IQ" sz="2800" b="1">
                <a:solidFill>
                  <a:srgbClr val="000000"/>
                </a:solidFill>
                <a:cs typeface="Times New Roman" pitchFamily="18" charset="0"/>
              </a:rPr>
              <a:t>1- </a:t>
            </a:r>
            <a:r>
              <a:rPr lang="ar-SA" sz="2800" b="1">
                <a:solidFill>
                  <a:srgbClr val="000000"/>
                </a:solidFill>
                <a:cs typeface="Times New Roman" pitchFamily="18" charset="0"/>
              </a:rPr>
              <a:t>آموزش الكترونيكى</a:t>
            </a:r>
            <a:r>
              <a:rPr lang="ar-IQ" sz="2800" b="1">
                <a:solidFill>
                  <a:srgbClr val="000000"/>
                </a:solidFill>
                <a:cs typeface="Times New Roman" pitchFamily="18" charset="0"/>
              </a:rPr>
              <a:t>:</a:t>
            </a:r>
          </a:p>
          <a:p>
            <a:pPr algn="r" rtl="1"/>
            <a:endParaRPr lang="en-US" sz="1200"/>
          </a:p>
          <a:p>
            <a:pPr algn="r" rtl="1" eaLnBrk="0" hangingPunct="0"/>
            <a:r>
              <a:rPr lang="ar-SA" b="1">
                <a:solidFill>
                  <a:srgbClr val="000000"/>
                </a:solidFill>
                <a:cs typeface="Times New Roman" pitchFamily="18" charset="0"/>
              </a:rPr>
              <a:t>در سال هاى اخير استفاده از فناورى هاى نوين</a:t>
            </a:r>
            <a:r>
              <a:rPr lang="ar-IQ" b="1">
                <a:solidFill>
                  <a:srgbClr val="000000"/>
                </a:solidFill>
                <a:cs typeface="Times New Roman" pitchFamily="18" charset="0"/>
              </a:rPr>
              <a:t> </a:t>
            </a:r>
            <a:r>
              <a:rPr lang="ar-SA" b="1">
                <a:solidFill>
                  <a:srgbClr val="000000"/>
                </a:solidFill>
                <a:cs typeface="Times New Roman" pitchFamily="18" charset="0"/>
              </a:rPr>
              <a:t>اطلاعات براى آموزش و انتقال مفاهيم آموزشى اهميت زيادى پيدا كرده اس</a:t>
            </a:r>
            <a:r>
              <a:rPr lang="ar-IQ" b="1">
                <a:solidFill>
                  <a:srgbClr val="000000"/>
                </a:solidFill>
                <a:cs typeface="Times New Roman" pitchFamily="18" charset="0"/>
              </a:rPr>
              <a:t>ت. </a:t>
            </a:r>
            <a:r>
              <a:rPr lang="ar-SA" b="1">
                <a:solidFill>
                  <a:srgbClr val="000000"/>
                </a:solidFill>
                <a:cs typeface="Times New Roman" pitchFamily="18" charset="0"/>
              </a:rPr>
              <a:t>اين آموزش ها به شكل هاى</a:t>
            </a:r>
            <a:r>
              <a:rPr lang="ar-IQ"/>
              <a:t> </a:t>
            </a:r>
            <a:r>
              <a:rPr lang="ar-SA" b="1">
                <a:solidFill>
                  <a:srgbClr val="000000"/>
                </a:solidFill>
                <a:cs typeface="Times New Roman" pitchFamily="18" charset="0"/>
              </a:rPr>
              <a:t>مختلفى ارائه م</a:t>
            </a:r>
            <a:r>
              <a:rPr lang="ar-IQ" b="1">
                <a:solidFill>
                  <a:srgbClr val="000000"/>
                </a:solidFill>
                <a:cs typeface="Times New Roman" pitchFamily="18" charset="0"/>
              </a:rPr>
              <a:t>ى</a:t>
            </a:r>
            <a:r>
              <a:rPr lang="ar-SA" b="1">
                <a:solidFill>
                  <a:srgbClr val="000000"/>
                </a:solidFill>
                <a:cs typeface="Times New Roman" pitchFamily="18" charset="0"/>
              </a:rPr>
              <a:t> شوند</a:t>
            </a:r>
            <a:r>
              <a:rPr lang="en-US" b="1">
                <a:solidFill>
                  <a:srgbClr val="000000"/>
                </a:solidFill>
                <a:cs typeface="Times New Roman" pitchFamily="18" charset="0"/>
              </a:rPr>
              <a:t>:</a:t>
            </a:r>
          </a:p>
          <a:p>
            <a:pPr algn="r" rtl="1" eaLnBrk="0" hangingPunct="0"/>
            <a:endParaRPr lang="en-US" sz="800" b="1">
              <a:solidFill>
                <a:srgbClr val="000000"/>
              </a:solidFill>
              <a:cs typeface="Times New Roman" pitchFamily="18" charset="0"/>
            </a:endParaRPr>
          </a:p>
          <a:p>
            <a:pPr algn="r" rtl="1" eaLnBrk="0" hangingPunct="0"/>
            <a:r>
              <a:rPr lang="ar-SA" b="1">
                <a:solidFill>
                  <a:srgbClr val="000000"/>
                </a:solidFill>
                <a:cs typeface="Times New Roman" pitchFamily="18" charset="0"/>
              </a:rPr>
              <a:t>1- مدارس مجازى و اينترنتى</a:t>
            </a:r>
            <a:endParaRPr lang="en-US"/>
          </a:p>
          <a:p>
            <a:pPr algn="r" rtl="1" eaLnBrk="0" hangingPunct="0"/>
            <a:r>
              <a:rPr lang="ar-SA" b="1">
                <a:solidFill>
                  <a:srgbClr val="000000"/>
                </a:solidFill>
                <a:cs typeface="Times New Roman" pitchFamily="18" charset="0"/>
              </a:rPr>
              <a:t>2- دانشگاه هاى مجازى اينترنتى</a:t>
            </a:r>
            <a:endParaRPr lang="en-US"/>
          </a:p>
          <a:p>
            <a:pPr algn="r" rtl="1" eaLnBrk="0" hangingPunct="0"/>
            <a:r>
              <a:rPr lang="ar-SA" b="1">
                <a:solidFill>
                  <a:srgbClr val="000000"/>
                </a:solidFill>
                <a:cs typeface="Times New Roman" pitchFamily="18" charset="0"/>
              </a:rPr>
              <a:t>3- آموزش ضمن خدمت كاركنان به صورت مجازى</a:t>
            </a:r>
            <a:endParaRPr lang="en-US"/>
          </a:p>
          <a:p>
            <a:pPr algn="r" rtl="1" eaLnBrk="0" hangingPunct="0"/>
            <a:r>
              <a:rPr lang="ar-SA" b="1">
                <a:solidFill>
                  <a:srgbClr val="000000"/>
                </a:solidFill>
                <a:cs typeface="Times New Roman" pitchFamily="18" charset="0"/>
              </a:rPr>
              <a:t>4- آموزش هاى همگانى وعمومى براى شهروندان به صورت الكترونيكى</a:t>
            </a:r>
            <a:endParaRPr lang="ar-SA"/>
          </a:p>
        </p:txBody>
      </p:sp>
      <p:sp>
        <p:nvSpPr>
          <p:cNvPr id="86024" name="Rectangle 8"/>
          <p:cNvSpPr>
            <a:spLocks noChangeArrowheads="1"/>
          </p:cNvSpPr>
          <p:nvPr/>
        </p:nvSpPr>
        <p:spPr bwMode="auto">
          <a:xfrm>
            <a:off x="684213" y="3068638"/>
            <a:ext cx="7669212" cy="2746375"/>
          </a:xfrm>
          <a:prstGeom prst="rect">
            <a:avLst/>
          </a:prstGeom>
          <a:noFill/>
          <a:ln w="9525">
            <a:noFill/>
            <a:miter lim="800000"/>
            <a:headEnd/>
            <a:tailEnd/>
          </a:ln>
        </p:spPr>
        <p:txBody>
          <a:bodyPr>
            <a:spAutoFit/>
          </a:bodyPr>
          <a:lstStyle/>
          <a:p>
            <a:pPr algn="r" rtl="1"/>
            <a:r>
              <a:rPr lang="ar-SA" sz="2800" b="1">
                <a:solidFill>
                  <a:srgbClr val="000000"/>
                </a:solidFill>
                <a:latin typeface="Times New Roman" pitchFamily="18" charset="0"/>
              </a:rPr>
              <a:t>2- تراكنش هاى الكترونيكى</a:t>
            </a:r>
            <a:r>
              <a:rPr lang="ar-IQ" sz="2800" b="1">
                <a:solidFill>
                  <a:srgbClr val="000000"/>
                </a:solidFill>
                <a:latin typeface="Times New Roman" pitchFamily="18" charset="0"/>
              </a:rPr>
              <a:t>:</a:t>
            </a:r>
          </a:p>
          <a:p>
            <a:pPr algn="r" rtl="1"/>
            <a:endParaRPr lang="en-US" sz="1200" b="1">
              <a:solidFill>
                <a:srgbClr val="000000"/>
              </a:solidFill>
              <a:latin typeface="Times New Roman" pitchFamily="18" charset="0"/>
            </a:endParaRPr>
          </a:p>
          <a:p>
            <a:pPr algn="r" rtl="1"/>
            <a:r>
              <a:rPr lang="ar-SA" b="1">
                <a:solidFill>
                  <a:srgbClr val="000000"/>
                </a:solidFill>
                <a:latin typeface="Times New Roman" pitchFamily="18" charset="0"/>
              </a:rPr>
              <a:t>انجام امور روزانه همچون خريد، داد وستد ومعاملات از طريق اينترنت كه برخى از مصاديق آن به شرح ذيل هستند</a:t>
            </a:r>
            <a:r>
              <a:rPr lang="en-US" b="1">
                <a:solidFill>
                  <a:srgbClr val="000000"/>
                </a:solidFill>
                <a:latin typeface="Times New Roman" pitchFamily="18" charset="0"/>
              </a:rPr>
              <a:t>:</a:t>
            </a:r>
            <a:endParaRPr lang="ar-IQ" b="1">
              <a:solidFill>
                <a:srgbClr val="000000"/>
              </a:solidFill>
              <a:latin typeface="Times New Roman" pitchFamily="18" charset="0"/>
            </a:endParaRPr>
          </a:p>
          <a:p>
            <a:pPr algn="r" rtl="1"/>
            <a:endParaRPr lang="en-US" sz="800" b="1">
              <a:solidFill>
                <a:srgbClr val="000000"/>
              </a:solidFill>
              <a:latin typeface="Times New Roman" pitchFamily="18" charset="0"/>
            </a:endParaRPr>
          </a:p>
          <a:p>
            <a:pPr algn="r" rtl="1"/>
            <a:r>
              <a:rPr lang="ar-SA" b="1">
                <a:solidFill>
                  <a:srgbClr val="000000"/>
                </a:solidFill>
                <a:latin typeface="Times New Roman" pitchFamily="18" charset="0"/>
              </a:rPr>
              <a:t>1- داد وستد الكترونيكى</a:t>
            </a:r>
            <a:endParaRPr lang="en-US">
              <a:latin typeface="Times New Roman" pitchFamily="18" charset="0"/>
            </a:endParaRPr>
          </a:p>
          <a:p>
            <a:pPr algn="r" rtl="1"/>
            <a:r>
              <a:rPr lang="ar-SA" b="1">
                <a:solidFill>
                  <a:srgbClr val="000000"/>
                </a:solidFill>
                <a:latin typeface="Times New Roman" pitchFamily="18" charset="0"/>
              </a:rPr>
              <a:t>2- حراج الكترونيكى</a:t>
            </a:r>
            <a:endParaRPr lang="en-US">
              <a:latin typeface="Times New Roman" pitchFamily="18" charset="0"/>
            </a:endParaRPr>
          </a:p>
          <a:p>
            <a:pPr algn="r" rtl="1"/>
            <a:r>
              <a:rPr lang="ar-SA" b="1">
                <a:solidFill>
                  <a:srgbClr val="000000"/>
                </a:solidFill>
                <a:latin typeface="Times New Roman" pitchFamily="18" charset="0"/>
              </a:rPr>
              <a:t>3- كار از راه دور</a:t>
            </a:r>
            <a:endParaRPr lang="en-US">
              <a:latin typeface="Times New Roman" pitchFamily="18" charset="0"/>
            </a:endParaRPr>
          </a:p>
          <a:p>
            <a:pPr algn="r" rtl="1"/>
            <a:r>
              <a:rPr lang="ar-SA" b="1">
                <a:solidFill>
                  <a:srgbClr val="000000"/>
                </a:solidFill>
                <a:latin typeface="Times New Roman" pitchFamily="18" charset="0"/>
              </a:rPr>
              <a:t>4- شركت در معاملات بورس</a:t>
            </a:r>
            <a:endParaRPr lang="en-US">
              <a:latin typeface="Times New Roman" pitchFamily="18" charset="0"/>
            </a:endParaRPr>
          </a:p>
          <a:p>
            <a:pPr algn="r" rtl="1"/>
            <a:r>
              <a:rPr lang="ar-SA" b="1">
                <a:solidFill>
                  <a:srgbClr val="000000"/>
                </a:solidFill>
                <a:latin typeface="Times New Roman" pitchFamily="18" charset="0"/>
              </a:rPr>
              <a:t>5- بانكدارى الكترونيكى</a:t>
            </a:r>
          </a:p>
        </p:txBody>
      </p:sp>
      <p:sp>
        <p:nvSpPr>
          <p:cNvPr id="86025" name="AutoShape 9"/>
          <p:cNvSpPr>
            <a:spLocks noChangeArrowheads="1"/>
          </p:cNvSpPr>
          <p:nvPr/>
        </p:nvSpPr>
        <p:spPr bwMode="auto">
          <a:xfrm>
            <a:off x="8388350" y="3213100"/>
            <a:ext cx="342900" cy="806450"/>
          </a:xfrm>
          <a:prstGeom prst="curvedLeftArrow">
            <a:avLst>
              <a:gd name="adj1" fmla="val 52797"/>
              <a:gd name="adj2" fmla="val 113379"/>
              <a:gd name="adj3" fmla="val 33574"/>
            </a:avLst>
          </a:prstGeom>
          <a:solidFill>
            <a:srgbClr val="000066"/>
          </a:solidFill>
          <a:ln w="9525">
            <a:solidFill>
              <a:srgbClr val="990000"/>
            </a:solidFill>
            <a:miter lim="800000"/>
            <a:headEnd/>
            <a:tailEnd/>
          </a:ln>
        </p:spPr>
        <p:txBody>
          <a:bodyPr/>
          <a:lstStyle/>
          <a:p>
            <a:endParaRPr lang="en-US">
              <a:solidFill>
                <a:schemeClr val="tx2"/>
              </a:solidFill>
            </a:endParaRPr>
          </a:p>
        </p:txBody>
      </p:sp>
      <p:sp>
        <p:nvSpPr>
          <p:cNvPr id="86026" name="Rectangle 10"/>
          <p:cNvSpPr>
            <a:spLocks noChangeArrowheads="1"/>
          </p:cNvSpPr>
          <p:nvPr/>
        </p:nvSpPr>
        <p:spPr bwMode="auto">
          <a:xfrm>
            <a:off x="4441825"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67-42</a:t>
            </a:r>
          </a:p>
        </p:txBody>
      </p:sp>
      <p:sp>
        <p:nvSpPr>
          <p:cNvPr id="8" name="Footer Placeholder 7"/>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6026"/>
                                        </p:tgtEl>
                                        <p:attrNameLst>
                                          <p:attrName>style.visibility</p:attrName>
                                        </p:attrNameLst>
                                      </p:cBhvr>
                                      <p:to>
                                        <p:strVal val="visible"/>
                                      </p:to>
                                    </p:set>
                                    <p:anim calcmode="lin" valueType="num">
                                      <p:cBhvr>
                                        <p:cTn id="7" dur="500" fill="hold"/>
                                        <p:tgtEl>
                                          <p:spTgt spid="86026"/>
                                        </p:tgtEl>
                                        <p:attrNameLst>
                                          <p:attrName>ppt_w</p:attrName>
                                        </p:attrNameLst>
                                      </p:cBhvr>
                                      <p:tavLst>
                                        <p:tav tm="0">
                                          <p:val>
                                            <p:fltVal val="0"/>
                                          </p:val>
                                        </p:tav>
                                        <p:tav tm="100000">
                                          <p:val>
                                            <p:strVal val="#ppt_w"/>
                                          </p:val>
                                        </p:tav>
                                      </p:tavLst>
                                    </p:anim>
                                    <p:anim calcmode="lin" valueType="num">
                                      <p:cBhvr>
                                        <p:cTn id="8" dur="500" fill="hold"/>
                                        <p:tgtEl>
                                          <p:spTgt spid="86026"/>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86022"/>
                                        </p:tgtEl>
                                        <p:attrNameLst>
                                          <p:attrName>style.visibility</p:attrName>
                                        </p:attrNameLst>
                                      </p:cBhvr>
                                      <p:to>
                                        <p:strVal val="visible"/>
                                      </p:to>
                                    </p:set>
                                    <p:animEffect transition="in" filter="diamond(in)">
                                      <p:cBhvr>
                                        <p:cTn id="12" dur="2000"/>
                                        <p:tgtEl>
                                          <p:spTgt spid="86022"/>
                                        </p:tgtEl>
                                      </p:cBhvr>
                                    </p:animEffect>
                                  </p:childTnLst>
                                </p:cTn>
                              </p:par>
                            </p:childTnLst>
                          </p:cTn>
                        </p:par>
                        <p:par>
                          <p:cTn id="13" fill="hold">
                            <p:stCondLst>
                              <p:cond delay="2500"/>
                            </p:stCondLst>
                            <p:childTnLst>
                              <p:par>
                                <p:cTn id="14" presetID="22" presetClass="entr" presetSubtype="1" fill="hold" grpId="0" nodeType="afterEffect">
                                  <p:stCondLst>
                                    <p:cond delay="0"/>
                                  </p:stCondLst>
                                  <p:childTnLst>
                                    <p:set>
                                      <p:cBhvr>
                                        <p:cTn id="15" dur="1" fill="hold">
                                          <p:stCondLst>
                                            <p:cond delay="0"/>
                                          </p:stCondLst>
                                        </p:cTn>
                                        <p:tgtEl>
                                          <p:spTgt spid="86020"/>
                                        </p:tgtEl>
                                        <p:attrNameLst>
                                          <p:attrName>style.visibility</p:attrName>
                                        </p:attrNameLst>
                                      </p:cBhvr>
                                      <p:to>
                                        <p:strVal val="visible"/>
                                      </p:to>
                                    </p:set>
                                    <p:animEffect transition="in" filter="wipe(up)">
                                      <p:cBhvr>
                                        <p:cTn id="16" dur="500"/>
                                        <p:tgtEl>
                                          <p:spTgt spid="86020"/>
                                        </p:tgtEl>
                                      </p:cBhvr>
                                    </p:animEffect>
                                  </p:childTnLst>
                                </p:cTn>
                              </p:par>
                            </p:childTnLst>
                          </p:cTn>
                        </p:par>
                        <p:par>
                          <p:cTn id="17" fill="hold">
                            <p:stCondLst>
                              <p:cond delay="3000"/>
                            </p:stCondLst>
                            <p:childTnLst>
                              <p:par>
                                <p:cTn id="18" presetID="8" presetClass="entr" presetSubtype="16" fill="hold" grpId="0" nodeType="afterEffect">
                                  <p:stCondLst>
                                    <p:cond delay="0"/>
                                  </p:stCondLst>
                                  <p:childTnLst>
                                    <p:set>
                                      <p:cBhvr>
                                        <p:cTn id="19" dur="1" fill="hold">
                                          <p:stCondLst>
                                            <p:cond delay="0"/>
                                          </p:stCondLst>
                                        </p:cTn>
                                        <p:tgtEl>
                                          <p:spTgt spid="86024"/>
                                        </p:tgtEl>
                                        <p:attrNameLst>
                                          <p:attrName>style.visibility</p:attrName>
                                        </p:attrNameLst>
                                      </p:cBhvr>
                                      <p:to>
                                        <p:strVal val="visible"/>
                                      </p:to>
                                    </p:set>
                                    <p:animEffect transition="in" filter="diamond(in)">
                                      <p:cBhvr>
                                        <p:cTn id="20" dur="2000"/>
                                        <p:tgtEl>
                                          <p:spTgt spid="86024"/>
                                        </p:tgtEl>
                                      </p:cBhvr>
                                    </p:animEffect>
                                  </p:childTnLst>
                                </p:cTn>
                              </p:par>
                            </p:childTnLst>
                          </p:cTn>
                        </p:par>
                        <p:par>
                          <p:cTn id="21" fill="hold">
                            <p:stCondLst>
                              <p:cond delay="5000"/>
                            </p:stCondLst>
                            <p:childTnLst>
                              <p:par>
                                <p:cTn id="22" presetID="22" presetClass="entr" presetSubtype="1" fill="hold" grpId="0" nodeType="afterEffect">
                                  <p:stCondLst>
                                    <p:cond delay="0"/>
                                  </p:stCondLst>
                                  <p:childTnLst>
                                    <p:set>
                                      <p:cBhvr>
                                        <p:cTn id="23" dur="1" fill="hold">
                                          <p:stCondLst>
                                            <p:cond delay="0"/>
                                          </p:stCondLst>
                                        </p:cTn>
                                        <p:tgtEl>
                                          <p:spTgt spid="86025"/>
                                        </p:tgtEl>
                                        <p:attrNameLst>
                                          <p:attrName>style.visibility</p:attrName>
                                        </p:attrNameLst>
                                      </p:cBhvr>
                                      <p:to>
                                        <p:strVal val="visible"/>
                                      </p:to>
                                    </p:set>
                                    <p:animEffect transition="in" filter="wipe(up)">
                                      <p:cBhvr>
                                        <p:cTn id="24" dur="500"/>
                                        <p:tgtEl>
                                          <p:spTgt spid="8602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xit" presetSubtype="4" fill="hold" grpId="1" nodeType="clickEffect">
                                  <p:stCondLst>
                                    <p:cond delay="0"/>
                                  </p:stCondLst>
                                  <p:childTnLst>
                                    <p:animEffect transition="out" filter="wipe(down)">
                                      <p:cBhvr>
                                        <p:cTn id="28" dur="500"/>
                                        <p:tgtEl>
                                          <p:spTgt spid="86020"/>
                                        </p:tgtEl>
                                      </p:cBhvr>
                                    </p:animEffect>
                                    <p:set>
                                      <p:cBhvr>
                                        <p:cTn id="29" dur="1" fill="hold">
                                          <p:stCondLst>
                                            <p:cond delay="499"/>
                                          </p:stCondLst>
                                        </p:cTn>
                                        <p:tgtEl>
                                          <p:spTgt spid="86020"/>
                                        </p:tgtEl>
                                        <p:attrNameLst>
                                          <p:attrName>style.visibility</p:attrName>
                                        </p:attrNameLst>
                                      </p:cBhvr>
                                      <p:to>
                                        <p:strVal val="hidden"/>
                                      </p:to>
                                    </p:set>
                                  </p:childTnLst>
                                </p:cTn>
                              </p:par>
                            </p:childTnLst>
                          </p:cTn>
                        </p:par>
                        <p:par>
                          <p:cTn id="30" fill="hold">
                            <p:stCondLst>
                              <p:cond delay="500"/>
                            </p:stCondLst>
                            <p:childTnLst>
                              <p:par>
                                <p:cTn id="31" presetID="8" presetClass="exit" presetSubtype="32" fill="hold" grpId="1" nodeType="afterEffect">
                                  <p:stCondLst>
                                    <p:cond delay="0"/>
                                  </p:stCondLst>
                                  <p:childTnLst>
                                    <p:animEffect transition="out" filter="diamond(out)">
                                      <p:cBhvr>
                                        <p:cTn id="32" dur="2000"/>
                                        <p:tgtEl>
                                          <p:spTgt spid="86022"/>
                                        </p:tgtEl>
                                      </p:cBhvr>
                                    </p:animEffect>
                                    <p:set>
                                      <p:cBhvr>
                                        <p:cTn id="33" dur="1" fill="hold">
                                          <p:stCondLst>
                                            <p:cond delay="1999"/>
                                          </p:stCondLst>
                                        </p:cTn>
                                        <p:tgtEl>
                                          <p:spTgt spid="86022"/>
                                        </p:tgtEl>
                                        <p:attrNameLst>
                                          <p:attrName>style.visibility</p:attrName>
                                        </p:attrNameLst>
                                      </p:cBhvr>
                                      <p:to>
                                        <p:strVal val="hidden"/>
                                      </p:to>
                                    </p:set>
                                  </p:childTnLst>
                                </p:cTn>
                              </p:par>
                            </p:childTnLst>
                          </p:cTn>
                        </p:par>
                        <p:par>
                          <p:cTn id="34" fill="hold">
                            <p:stCondLst>
                              <p:cond delay="2500"/>
                            </p:stCondLst>
                            <p:childTnLst>
                              <p:par>
                                <p:cTn id="35" presetID="22" presetClass="exit" presetSubtype="4" fill="hold" grpId="1" nodeType="afterEffect">
                                  <p:stCondLst>
                                    <p:cond delay="0"/>
                                  </p:stCondLst>
                                  <p:childTnLst>
                                    <p:animEffect transition="out" filter="wipe(down)">
                                      <p:cBhvr>
                                        <p:cTn id="36" dur="500"/>
                                        <p:tgtEl>
                                          <p:spTgt spid="86025"/>
                                        </p:tgtEl>
                                      </p:cBhvr>
                                    </p:animEffect>
                                    <p:set>
                                      <p:cBhvr>
                                        <p:cTn id="37" dur="1" fill="hold">
                                          <p:stCondLst>
                                            <p:cond delay="499"/>
                                          </p:stCondLst>
                                        </p:cTn>
                                        <p:tgtEl>
                                          <p:spTgt spid="86025"/>
                                        </p:tgtEl>
                                        <p:attrNameLst>
                                          <p:attrName>style.visibility</p:attrName>
                                        </p:attrNameLst>
                                      </p:cBhvr>
                                      <p:to>
                                        <p:strVal val="hidden"/>
                                      </p:to>
                                    </p:set>
                                  </p:childTnLst>
                                </p:cTn>
                              </p:par>
                            </p:childTnLst>
                          </p:cTn>
                        </p:par>
                        <p:par>
                          <p:cTn id="38" fill="hold">
                            <p:stCondLst>
                              <p:cond delay="3000"/>
                            </p:stCondLst>
                            <p:childTnLst>
                              <p:par>
                                <p:cTn id="39" presetID="8" presetClass="exit" presetSubtype="32" fill="hold" grpId="1" nodeType="afterEffect">
                                  <p:stCondLst>
                                    <p:cond delay="0"/>
                                  </p:stCondLst>
                                  <p:childTnLst>
                                    <p:animEffect transition="out" filter="diamond(out)">
                                      <p:cBhvr>
                                        <p:cTn id="40" dur="2000"/>
                                        <p:tgtEl>
                                          <p:spTgt spid="86024"/>
                                        </p:tgtEl>
                                      </p:cBhvr>
                                    </p:animEffect>
                                    <p:set>
                                      <p:cBhvr>
                                        <p:cTn id="41" dur="1" fill="hold">
                                          <p:stCondLst>
                                            <p:cond delay="1999"/>
                                          </p:stCondLst>
                                        </p:cTn>
                                        <p:tgtEl>
                                          <p:spTgt spid="86024"/>
                                        </p:tgtEl>
                                        <p:attrNameLst>
                                          <p:attrName>style.visibility</p:attrName>
                                        </p:attrNameLst>
                                      </p:cBhvr>
                                      <p:to>
                                        <p:strVal val="hidden"/>
                                      </p:to>
                                    </p:set>
                                  </p:childTnLst>
                                </p:cTn>
                              </p:par>
                            </p:childTnLst>
                          </p:cTn>
                        </p:par>
                        <p:par>
                          <p:cTn id="42" fill="hold">
                            <p:stCondLst>
                              <p:cond delay="5000"/>
                            </p:stCondLst>
                            <p:childTnLst>
                              <p:par>
                                <p:cTn id="43" presetID="17" presetClass="exit" presetSubtype="10" fill="hold" grpId="1" nodeType="afterEffect">
                                  <p:stCondLst>
                                    <p:cond delay="0"/>
                                  </p:stCondLst>
                                  <p:childTnLst>
                                    <p:anim calcmode="lin" valueType="num">
                                      <p:cBhvr>
                                        <p:cTn id="44" dur="500"/>
                                        <p:tgtEl>
                                          <p:spTgt spid="86026"/>
                                        </p:tgtEl>
                                        <p:attrNameLst>
                                          <p:attrName>ppt_w</p:attrName>
                                        </p:attrNameLst>
                                      </p:cBhvr>
                                      <p:tavLst>
                                        <p:tav tm="0">
                                          <p:val>
                                            <p:strVal val="ppt_w"/>
                                          </p:val>
                                        </p:tav>
                                        <p:tav tm="100000">
                                          <p:val>
                                            <p:fltVal val="0"/>
                                          </p:val>
                                        </p:tav>
                                      </p:tavLst>
                                    </p:anim>
                                    <p:anim calcmode="lin" valueType="num">
                                      <p:cBhvr>
                                        <p:cTn id="45" dur="500"/>
                                        <p:tgtEl>
                                          <p:spTgt spid="86026"/>
                                        </p:tgtEl>
                                        <p:attrNameLst>
                                          <p:attrName>ppt_h</p:attrName>
                                        </p:attrNameLst>
                                      </p:cBhvr>
                                      <p:tavLst>
                                        <p:tav tm="0">
                                          <p:val>
                                            <p:strVal val="ppt_h"/>
                                          </p:val>
                                        </p:tav>
                                        <p:tav tm="100000">
                                          <p:val>
                                            <p:strVal val="ppt_h"/>
                                          </p:val>
                                        </p:tav>
                                      </p:tavLst>
                                    </p:anim>
                                    <p:set>
                                      <p:cBhvr>
                                        <p:cTn id="46" dur="1" fill="hold">
                                          <p:stCondLst>
                                            <p:cond delay="499"/>
                                          </p:stCondLst>
                                        </p:cTn>
                                        <p:tgtEl>
                                          <p:spTgt spid="86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animBg="1"/>
      <p:bldP spid="86020" grpId="1" animBg="1"/>
      <p:bldP spid="86022" grpId="0"/>
      <p:bldP spid="86022" grpId="1"/>
      <p:bldP spid="86024" grpId="0"/>
      <p:bldP spid="86024" grpId="1"/>
      <p:bldP spid="86025" grpId="0" animBg="1"/>
      <p:bldP spid="86025" grpId="1" animBg="1"/>
      <p:bldP spid="86026" grpId="0"/>
      <p:bldP spid="86026" grpId="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p:cNvSpPr>
            <a:spLocks noChangeArrowheads="1"/>
          </p:cNvSpPr>
          <p:nvPr/>
        </p:nvSpPr>
        <p:spPr bwMode="auto">
          <a:xfrm>
            <a:off x="0" y="2436813"/>
            <a:ext cx="9144000" cy="0"/>
          </a:xfrm>
          <a:prstGeom prst="rect">
            <a:avLst/>
          </a:prstGeom>
          <a:noFill/>
          <a:ln w="9525">
            <a:noFill/>
            <a:miter lim="800000"/>
            <a:headEnd/>
            <a:tailEnd/>
          </a:ln>
        </p:spPr>
        <p:txBody>
          <a:bodyPr wrap="none" anchor="ctr">
            <a:spAutoFit/>
          </a:bodyPr>
          <a:lstStyle/>
          <a:p>
            <a:endParaRPr lang="fa-IR"/>
          </a:p>
        </p:txBody>
      </p:sp>
      <p:sp>
        <p:nvSpPr>
          <p:cNvPr id="52227" name="Rectangle 6"/>
          <p:cNvSpPr>
            <a:spLocks noChangeArrowheads="1"/>
          </p:cNvSpPr>
          <p:nvPr/>
        </p:nvSpPr>
        <p:spPr bwMode="auto">
          <a:xfrm>
            <a:off x="8780463" y="2398713"/>
            <a:ext cx="184150" cy="396875"/>
          </a:xfrm>
          <a:prstGeom prst="rect">
            <a:avLst/>
          </a:prstGeom>
          <a:noFill/>
          <a:ln w="9525">
            <a:noFill/>
            <a:miter lim="800000"/>
            <a:headEnd/>
            <a:tailEnd/>
          </a:ln>
        </p:spPr>
        <p:txBody>
          <a:bodyPr wrap="none" anchor="ctr">
            <a:spAutoFit/>
          </a:bodyPr>
          <a:lstStyle/>
          <a:p>
            <a:pPr algn="r" rtl="1"/>
            <a:endParaRPr lang="fa-IR" sz="2000"/>
          </a:p>
        </p:txBody>
      </p:sp>
      <p:sp>
        <p:nvSpPr>
          <p:cNvPr id="87047" name="Rectangle 7"/>
          <p:cNvSpPr>
            <a:spLocks noChangeArrowheads="1"/>
          </p:cNvSpPr>
          <p:nvPr/>
        </p:nvSpPr>
        <p:spPr bwMode="auto">
          <a:xfrm>
            <a:off x="468313" y="333375"/>
            <a:ext cx="7777162" cy="3111500"/>
          </a:xfrm>
          <a:prstGeom prst="rect">
            <a:avLst/>
          </a:prstGeom>
          <a:noFill/>
          <a:ln w="9525">
            <a:noFill/>
            <a:miter lim="800000"/>
            <a:headEnd/>
            <a:tailEnd/>
          </a:ln>
        </p:spPr>
        <p:txBody>
          <a:bodyPr>
            <a:spAutoFit/>
          </a:bodyPr>
          <a:lstStyle/>
          <a:p>
            <a:pPr algn="r" rtl="1"/>
            <a:r>
              <a:rPr lang="ar-SA" sz="3200" b="1">
                <a:solidFill>
                  <a:srgbClr val="000000"/>
                </a:solidFill>
                <a:latin typeface="Times New Roman" pitchFamily="18" charset="0"/>
              </a:rPr>
              <a:t>3- ارتباطات الكترونيكى:</a:t>
            </a:r>
            <a:endParaRPr lang="ar-IQ" sz="3200" b="1">
              <a:solidFill>
                <a:srgbClr val="000000"/>
              </a:solidFill>
              <a:latin typeface="Times New Roman" pitchFamily="18" charset="0"/>
            </a:endParaRPr>
          </a:p>
          <a:p>
            <a:pPr algn="r" rtl="1"/>
            <a:endParaRPr lang="en-US" sz="1200" b="1">
              <a:solidFill>
                <a:srgbClr val="000000"/>
              </a:solidFill>
              <a:latin typeface="Times New Roman" pitchFamily="18" charset="0"/>
            </a:endParaRPr>
          </a:p>
          <a:p>
            <a:pPr algn="r" rtl="1"/>
            <a:r>
              <a:rPr lang="ar-SA" b="1">
                <a:solidFill>
                  <a:srgbClr val="000000"/>
                </a:solidFill>
                <a:latin typeface="Times New Roman" pitchFamily="18" charset="0"/>
              </a:rPr>
              <a:t>برقرارى ارتباطات، ارسال و دريافت پيام ها به واسطه فناورى اطلاعات كه موارد ذيل را در بر </a:t>
            </a:r>
            <a:endParaRPr lang="ar-IQ" b="1">
              <a:solidFill>
                <a:srgbClr val="000000"/>
              </a:solidFill>
              <a:latin typeface="Times New Roman" pitchFamily="18" charset="0"/>
            </a:endParaRPr>
          </a:p>
          <a:p>
            <a:pPr algn="r" rtl="1"/>
            <a:r>
              <a:rPr lang="ar-SA" b="1">
                <a:solidFill>
                  <a:srgbClr val="000000"/>
                </a:solidFill>
                <a:latin typeface="Times New Roman" pitchFamily="18" charset="0"/>
              </a:rPr>
              <a:t>مى گيرد</a:t>
            </a:r>
            <a:r>
              <a:rPr lang="en-US" b="1">
                <a:solidFill>
                  <a:srgbClr val="000000"/>
                </a:solidFill>
                <a:latin typeface="Times New Roman" pitchFamily="18" charset="0"/>
              </a:rPr>
              <a:t>:</a:t>
            </a:r>
          </a:p>
          <a:p>
            <a:pPr algn="r" rtl="1"/>
            <a:endParaRPr lang="en-US" sz="800">
              <a:latin typeface="Times New Roman" pitchFamily="18" charset="0"/>
            </a:endParaRPr>
          </a:p>
          <a:p>
            <a:pPr algn="r" rtl="1"/>
            <a:r>
              <a:rPr lang="ar-SA" b="1">
                <a:solidFill>
                  <a:srgbClr val="000000"/>
                </a:solidFill>
                <a:latin typeface="Times New Roman" pitchFamily="18" charset="0"/>
              </a:rPr>
              <a:t>1- پست الكترونيكى</a:t>
            </a:r>
            <a:endParaRPr lang="en-US">
              <a:latin typeface="Times New Roman" pitchFamily="18" charset="0"/>
            </a:endParaRPr>
          </a:p>
          <a:p>
            <a:pPr algn="r" rtl="1"/>
            <a:r>
              <a:rPr lang="ar-SA" b="1">
                <a:solidFill>
                  <a:srgbClr val="000000"/>
                </a:solidFill>
                <a:latin typeface="Times New Roman" pitchFamily="18" charset="0"/>
              </a:rPr>
              <a:t>2- مراكز گفت وگو و گپ</a:t>
            </a:r>
            <a:endParaRPr lang="en-US">
              <a:latin typeface="Times New Roman" pitchFamily="18" charset="0"/>
            </a:endParaRPr>
          </a:p>
          <a:p>
            <a:pPr algn="r" rtl="1"/>
            <a:r>
              <a:rPr lang="ar-SA" b="1">
                <a:solidFill>
                  <a:srgbClr val="000000"/>
                </a:solidFill>
                <a:latin typeface="Times New Roman" pitchFamily="18" charset="0"/>
              </a:rPr>
              <a:t>3- سيستم هاى مديريت روابط مشتريان</a:t>
            </a:r>
            <a:endParaRPr lang="en-US">
              <a:latin typeface="Times New Roman" pitchFamily="18" charset="0"/>
            </a:endParaRPr>
          </a:p>
          <a:p>
            <a:pPr algn="r" rtl="1"/>
            <a:r>
              <a:rPr lang="ar-SA" b="1">
                <a:solidFill>
                  <a:srgbClr val="000000"/>
                </a:solidFill>
                <a:latin typeface="Times New Roman" pitchFamily="18" charset="0"/>
              </a:rPr>
              <a:t>4- سيستم هاى تلفن گويا</a:t>
            </a:r>
            <a:endParaRPr lang="en-US">
              <a:latin typeface="Times New Roman" pitchFamily="18" charset="0"/>
            </a:endParaRPr>
          </a:p>
          <a:p>
            <a:pPr algn="r" rtl="1"/>
            <a:r>
              <a:rPr lang="ar-SA" b="1">
                <a:solidFill>
                  <a:srgbClr val="000000"/>
                </a:solidFill>
                <a:latin typeface="Times New Roman" pitchFamily="18" charset="0"/>
              </a:rPr>
              <a:t>5- سيستم هاى </a:t>
            </a:r>
            <a:r>
              <a:rPr lang="en-US" sz="2000" b="1">
                <a:solidFill>
                  <a:srgbClr val="000000"/>
                </a:solidFill>
                <a:latin typeface="Times New Roman" pitchFamily="18" charset="0"/>
              </a:rPr>
              <a:t>ATM</a:t>
            </a:r>
            <a:r>
              <a:rPr lang="en-US" b="1">
                <a:solidFill>
                  <a:srgbClr val="000000"/>
                </a:solidFill>
                <a:latin typeface="Times New Roman" pitchFamily="18" charset="0"/>
              </a:rPr>
              <a:t>  </a:t>
            </a:r>
            <a:endParaRPr lang="en-US">
              <a:latin typeface="Times New Roman" pitchFamily="18" charset="0"/>
            </a:endParaRPr>
          </a:p>
          <a:p>
            <a:pPr algn="r" rtl="1"/>
            <a:r>
              <a:rPr lang="ar-SA" b="1">
                <a:solidFill>
                  <a:srgbClr val="000000"/>
                </a:solidFill>
                <a:latin typeface="Times New Roman" pitchFamily="18" charset="0"/>
              </a:rPr>
              <a:t>6- كيوسك هاى ارتباطى</a:t>
            </a:r>
          </a:p>
        </p:txBody>
      </p:sp>
      <p:sp>
        <p:nvSpPr>
          <p:cNvPr id="87048" name="AutoShape 8"/>
          <p:cNvSpPr>
            <a:spLocks noChangeArrowheads="1"/>
          </p:cNvSpPr>
          <p:nvPr/>
        </p:nvSpPr>
        <p:spPr bwMode="auto">
          <a:xfrm>
            <a:off x="8316913" y="549275"/>
            <a:ext cx="342900" cy="806450"/>
          </a:xfrm>
          <a:prstGeom prst="curvedLeftArrow">
            <a:avLst>
              <a:gd name="adj1" fmla="val 52797"/>
              <a:gd name="adj2" fmla="val 113379"/>
              <a:gd name="adj3" fmla="val 33574"/>
            </a:avLst>
          </a:prstGeom>
          <a:solidFill>
            <a:srgbClr val="000066"/>
          </a:solidFill>
          <a:ln w="9525">
            <a:solidFill>
              <a:srgbClr val="990000"/>
            </a:solidFill>
            <a:miter lim="800000"/>
            <a:headEnd/>
            <a:tailEnd/>
          </a:ln>
        </p:spPr>
        <p:txBody>
          <a:bodyPr/>
          <a:lstStyle/>
          <a:p>
            <a:endParaRPr lang="fa-IR"/>
          </a:p>
        </p:txBody>
      </p:sp>
      <p:sp>
        <p:nvSpPr>
          <p:cNvPr id="87049" name="Rectangle 9"/>
          <p:cNvSpPr>
            <a:spLocks noChangeArrowheads="1"/>
          </p:cNvSpPr>
          <p:nvPr/>
        </p:nvSpPr>
        <p:spPr bwMode="auto">
          <a:xfrm>
            <a:off x="468313" y="3429000"/>
            <a:ext cx="7812087" cy="3081338"/>
          </a:xfrm>
          <a:prstGeom prst="rect">
            <a:avLst/>
          </a:prstGeom>
          <a:noFill/>
          <a:ln w="9525">
            <a:noFill/>
            <a:miter lim="800000"/>
            <a:headEnd/>
            <a:tailEnd/>
          </a:ln>
        </p:spPr>
        <p:txBody>
          <a:bodyPr>
            <a:spAutoFit/>
          </a:bodyPr>
          <a:lstStyle/>
          <a:p>
            <a:pPr algn="r" rtl="1"/>
            <a:r>
              <a:rPr lang="ar-SA" sz="3200" b="1">
                <a:solidFill>
                  <a:srgbClr val="000000"/>
                </a:solidFill>
                <a:latin typeface="Times New Roman" pitchFamily="18" charset="0"/>
              </a:rPr>
              <a:t>4- تفريحات الكترونيكى</a:t>
            </a:r>
            <a:r>
              <a:rPr lang="ar-IQ" sz="3200" b="1">
                <a:solidFill>
                  <a:srgbClr val="000000"/>
                </a:solidFill>
                <a:latin typeface="Times New Roman" pitchFamily="18" charset="0"/>
              </a:rPr>
              <a:t>:</a:t>
            </a:r>
          </a:p>
          <a:p>
            <a:pPr algn="r" rtl="1"/>
            <a:endParaRPr lang="en-US" sz="1200" b="1">
              <a:solidFill>
                <a:srgbClr val="000000"/>
              </a:solidFill>
              <a:latin typeface="Times New Roman" pitchFamily="18" charset="0"/>
            </a:endParaRPr>
          </a:p>
          <a:p>
            <a:pPr algn="r" rtl="1"/>
            <a:r>
              <a:rPr lang="ar-SA" b="1">
                <a:solidFill>
                  <a:srgbClr val="000000"/>
                </a:solidFill>
                <a:latin typeface="Times New Roman" pitchFamily="18" charset="0"/>
              </a:rPr>
              <a:t>استفاده از فناورى اطلاعات براى ارائه خدمات سرگرمى، تفريحى، سياحتى و گردشگرى كه مى تواند موارد ذيل را شامل شود</a:t>
            </a:r>
            <a:r>
              <a:rPr lang="en-US" b="1">
                <a:solidFill>
                  <a:srgbClr val="000000"/>
                </a:solidFill>
                <a:latin typeface="Times New Roman" pitchFamily="18" charset="0"/>
              </a:rPr>
              <a:t>:</a:t>
            </a:r>
          </a:p>
          <a:p>
            <a:pPr algn="r" rtl="1"/>
            <a:endParaRPr lang="en-US" sz="800" b="1">
              <a:solidFill>
                <a:srgbClr val="000000"/>
              </a:solidFill>
              <a:latin typeface="Times New Roman" pitchFamily="18" charset="0"/>
            </a:endParaRPr>
          </a:p>
          <a:p>
            <a:pPr algn="r" rtl="1"/>
            <a:r>
              <a:rPr lang="ar-SA" b="1">
                <a:solidFill>
                  <a:srgbClr val="000000"/>
                </a:solidFill>
                <a:latin typeface="Times New Roman" pitchFamily="18" charset="0"/>
              </a:rPr>
              <a:t>1- مراكز اطلاعات پارک ها و مناطق تفريحى</a:t>
            </a:r>
            <a:endParaRPr lang="en-US">
              <a:latin typeface="Times New Roman" pitchFamily="18" charset="0"/>
            </a:endParaRPr>
          </a:p>
          <a:p>
            <a:pPr algn="r" rtl="1"/>
            <a:r>
              <a:rPr lang="ar-SA" b="1">
                <a:solidFill>
                  <a:srgbClr val="000000"/>
                </a:solidFill>
                <a:latin typeface="Times New Roman" pitchFamily="18" charset="0"/>
              </a:rPr>
              <a:t>2- خدمات توريست الكترونيكى</a:t>
            </a:r>
            <a:endParaRPr lang="en-US">
              <a:latin typeface="Times New Roman" pitchFamily="18" charset="0"/>
            </a:endParaRPr>
          </a:p>
          <a:p>
            <a:pPr algn="r" rtl="1"/>
            <a:r>
              <a:rPr lang="ar-SA" b="1">
                <a:solidFill>
                  <a:srgbClr val="000000"/>
                </a:solidFill>
                <a:latin typeface="Times New Roman" pitchFamily="18" charset="0"/>
              </a:rPr>
              <a:t>3- موزه ها و نمايشگاه هاى مجازى</a:t>
            </a:r>
            <a:endParaRPr lang="en-US">
              <a:latin typeface="Times New Roman" pitchFamily="18" charset="0"/>
            </a:endParaRPr>
          </a:p>
          <a:p>
            <a:pPr algn="r" rtl="1"/>
            <a:r>
              <a:rPr lang="ar-SA" b="1">
                <a:solidFill>
                  <a:srgbClr val="000000"/>
                </a:solidFill>
                <a:latin typeface="Times New Roman" pitchFamily="18" charset="0"/>
              </a:rPr>
              <a:t>4- فروشگاه هاى مجازى عرضه محصولات چند رسانه اى</a:t>
            </a:r>
            <a:endParaRPr lang="en-US">
              <a:latin typeface="Times New Roman" pitchFamily="18" charset="0"/>
            </a:endParaRPr>
          </a:p>
          <a:p>
            <a:pPr algn="r" rtl="1"/>
            <a:r>
              <a:rPr lang="ar-SA" b="1">
                <a:solidFill>
                  <a:srgbClr val="000000"/>
                </a:solidFill>
                <a:latin typeface="Times New Roman" pitchFamily="18" charset="0"/>
              </a:rPr>
              <a:t>5- كتابخانه هاى مجازى</a:t>
            </a:r>
            <a:endParaRPr lang="en-US">
              <a:latin typeface="Times New Roman" pitchFamily="18" charset="0"/>
            </a:endParaRPr>
          </a:p>
          <a:p>
            <a:pPr algn="r" rtl="1"/>
            <a:r>
              <a:rPr lang="ar-SA" b="1">
                <a:solidFill>
                  <a:srgbClr val="000000"/>
                </a:solidFill>
                <a:latin typeface="Times New Roman" pitchFamily="18" charset="0"/>
              </a:rPr>
              <a:t>6- كتابفروشى هاى مجازى</a:t>
            </a:r>
          </a:p>
        </p:txBody>
      </p:sp>
      <p:sp>
        <p:nvSpPr>
          <p:cNvPr id="87050" name="AutoShape 10"/>
          <p:cNvSpPr>
            <a:spLocks noChangeArrowheads="1"/>
          </p:cNvSpPr>
          <p:nvPr/>
        </p:nvSpPr>
        <p:spPr bwMode="auto">
          <a:xfrm>
            <a:off x="8316913" y="3644900"/>
            <a:ext cx="342900" cy="806450"/>
          </a:xfrm>
          <a:prstGeom prst="curvedLeftArrow">
            <a:avLst>
              <a:gd name="adj1" fmla="val 52797"/>
              <a:gd name="adj2" fmla="val 113379"/>
              <a:gd name="adj3" fmla="val 33574"/>
            </a:avLst>
          </a:prstGeom>
          <a:solidFill>
            <a:srgbClr val="000066"/>
          </a:solidFill>
          <a:ln w="9525">
            <a:solidFill>
              <a:srgbClr val="990000"/>
            </a:solidFill>
            <a:miter lim="800000"/>
            <a:headEnd/>
            <a:tailEnd/>
          </a:ln>
        </p:spPr>
        <p:txBody>
          <a:bodyPr/>
          <a:lstStyle/>
          <a:p>
            <a:endParaRPr lang="en-US">
              <a:solidFill>
                <a:srgbClr val="990000"/>
              </a:solidFill>
            </a:endParaRPr>
          </a:p>
        </p:txBody>
      </p:sp>
      <p:sp>
        <p:nvSpPr>
          <p:cNvPr id="87051" name="Rectangle 11"/>
          <p:cNvSpPr>
            <a:spLocks noChangeArrowheads="1"/>
          </p:cNvSpPr>
          <p:nvPr/>
        </p:nvSpPr>
        <p:spPr bwMode="auto">
          <a:xfrm>
            <a:off x="4356100" y="6461125"/>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67-43</a:t>
            </a:r>
          </a:p>
        </p:txBody>
      </p:sp>
      <p:sp>
        <p:nvSpPr>
          <p:cNvPr id="9" name="Footer Placeholder 8"/>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7051"/>
                                        </p:tgtEl>
                                        <p:attrNameLst>
                                          <p:attrName>style.visibility</p:attrName>
                                        </p:attrNameLst>
                                      </p:cBhvr>
                                      <p:to>
                                        <p:strVal val="visible"/>
                                      </p:to>
                                    </p:set>
                                    <p:anim calcmode="lin" valueType="num">
                                      <p:cBhvr>
                                        <p:cTn id="7" dur="500" fill="hold"/>
                                        <p:tgtEl>
                                          <p:spTgt spid="87051"/>
                                        </p:tgtEl>
                                        <p:attrNameLst>
                                          <p:attrName>ppt_w</p:attrName>
                                        </p:attrNameLst>
                                      </p:cBhvr>
                                      <p:tavLst>
                                        <p:tav tm="0">
                                          <p:val>
                                            <p:fltVal val="0"/>
                                          </p:val>
                                        </p:tav>
                                        <p:tav tm="100000">
                                          <p:val>
                                            <p:strVal val="#ppt_w"/>
                                          </p:val>
                                        </p:tav>
                                      </p:tavLst>
                                    </p:anim>
                                    <p:anim calcmode="lin" valueType="num">
                                      <p:cBhvr>
                                        <p:cTn id="8" dur="500" fill="hold"/>
                                        <p:tgtEl>
                                          <p:spTgt spid="87051"/>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32" fill="hold" grpId="0" nodeType="afterEffect">
                                  <p:stCondLst>
                                    <p:cond delay="0"/>
                                  </p:stCondLst>
                                  <p:childTnLst>
                                    <p:set>
                                      <p:cBhvr>
                                        <p:cTn id="11" dur="1" fill="hold">
                                          <p:stCondLst>
                                            <p:cond delay="0"/>
                                          </p:stCondLst>
                                        </p:cTn>
                                        <p:tgtEl>
                                          <p:spTgt spid="87047"/>
                                        </p:tgtEl>
                                        <p:attrNameLst>
                                          <p:attrName>style.visibility</p:attrName>
                                        </p:attrNameLst>
                                      </p:cBhvr>
                                      <p:to>
                                        <p:strVal val="visible"/>
                                      </p:to>
                                    </p:set>
                                    <p:animEffect transition="in" filter="diamond(out)">
                                      <p:cBhvr>
                                        <p:cTn id="12" dur="2000"/>
                                        <p:tgtEl>
                                          <p:spTgt spid="87047"/>
                                        </p:tgtEl>
                                      </p:cBhvr>
                                    </p:animEffect>
                                  </p:childTnLst>
                                </p:cTn>
                              </p:par>
                            </p:childTnLst>
                          </p:cTn>
                        </p:par>
                        <p:par>
                          <p:cTn id="13" fill="hold">
                            <p:stCondLst>
                              <p:cond delay="2500"/>
                            </p:stCondLst>
                            <p:childTnLst>
                              <p:par>
                                <p:cTn id="14" presetID="22" presetClass="entr" presetSubtype="1" fill="hold" grpId="0" nodeType="afterEffect">
                                  <p:stCondLst>
                                    <p:cond delay="0"/>
                                  </p:stCondLst>
                                  <p:childTnLst>
                                    <p:set>
                                      <p:cBhvr>
                                        <p:cTn id="15" dur="1" fill="hold">
                                          <p:stCondLst>
                                            <p:cond delay="0"/>
                                          </p:stCondLst>
                                        </p:cTn>
                                        <p:tgtEl>
                                          <p:spTgt spid="87048"/>
                                        </p:tgtEl>
                                        <p:attrNameLst>
                                          <p:attrName>style.visibility</p:attrName>
                                        </p:attrNameLst>
                                      </p:cBhvr>
                                      <p:to>
                                        <p:strVal val="visible"/>
                                      </p:to>
                                    </p:set>
                                    <p:animEffect transition="in" filter="wipe(up)">
                                      <p:cBhvr>
                                        <p:cTn id="16" dur="500"/>
                                        <p:tgtEl>
                                          <p:spTgt spid="87048"/>
                                        </p:tgtEl>
                                      </p:cBhvr>
                                    </p:animEffect>
                                  </p:childTnLst>
                                </p:cTn>
                              </p:par>
                            </p:childTnLst>
                          </p:cTn>
                        </p:par>
                        <p:par>
                          <p:cTn id="17" fill="hold">
                            <p:stCondLst>
                              <p:cond delay="3000"/>
                            </p:stCondLst>
                            <p:childTnLst>
                              <p:par>
                                <p:cTn id="18" presetID="8" presetClass="entr" presetSubtype="32" fill="hold" grpId="0" nodeType="afterEffect">
                                  <p:stCondLst>
                                    <p:cond delay="0"/>
                                  </p:stCondLst>
                                  <p:childTnLst>
                                    <p:set>
                                      <p:cBhvr>
                                        <p:cTn id="19" dur="1" fill="hold">
                                          <p:stCondLst>
                                            <p:cond delay="0"/>
                                          </p:stCondLst>
                                        </p:cTn>
                                        <p:tgtEl>
                                          <p:spTgt spid="87049"/>
                                        </p:tgtEl>
                                        <p:attrNameLst>
                                          <p:attrName>style.visibility</p:attrName>
                                        </p:attrNameLst>
                                      </p:cBhvr>
                                      <p:to>
                                        <p:strVal val="visible"/>
                                      </p:to>
                                    </p:set>
                                    <p:animEffect transition="in" filter="diamond(out)">
                                      <p:cBhvr>
                                        <p:cTn id="20" dur="2000"/>
                                        <p:tgtEl>
                                          <p:spTgt spid="87049"/>
                                        </p:tgtEl>
                                      </p:cBhvr>
                                    </p:animEffect>
                                  </p:childTnLst>
                                </p:cTn>
                              </p:par>
                            </p:childTnLst>
                          </p:cTn>
                        </p:par>
                        <p:par>
                          <p:cTn id="21" fill="hold">
                            <p:stCondLst>
                              <p:cond delay="5000"/>
                            </p:stCondLst>
                            <p:childTnLst>
                              <p:par>
                                <p:cTn id="22" presetID="22" presetClass="entr" presetSubtype="1" fill="hold" grpId="0" nodeType="afterEffect">
                                  <p:stCondLst>
                                    <p:cond delay="0"/>
                                  </p:stCondLst>
                                  <p:childTnLst>
                                    <p:set>
                                      <p:cBhvr>
                                        <p:cTn id="23" dur="1" fill="hold">
                                          <p:stCondLst>
                                            <p:cond delay="0"/>
                                          </p:stCondLst>
                                        </p:cTn>
                                        <p:tgtEl>
                                          <p:spTgt spid="87050"/>
                                        </p:tgtEl>
                                        <p:attrNameLst>
                                          <p:attrName>style.visibility</p:attrName>
                                        </p:attrNameLst>
                                      </p:cBhvr>
                                      <p:to>
                                        <p:strVal val="visible"/>
                                      </p:to>
                                    </p:set>
                                    <p:animEffect transition="in" filter="wipe(up)">
                                      <p:cBhvr>
                                        <p:cTn id="24" dur="500"/>
                                        <p:tgtEl>
                                          <p:spTgt spid="87050"/>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xit" presetSubtype="4" fill="hold" grpId="1" nodeType="clickEffect">
                                  <p:stCondLst>
                                    <p:cond delay="0"/>
                                  </p:stCondLst>
                                  <p:childTnLst>
                                    <p:animEffect transition="out" filter="wipe(down)">
                                      <p:cBhvr>
                                        <p:cTn id="28" dur="500"/>
                                        <p:tgtEl>
                                          <p:spTgt spid="87048"/>
                                        </p:tgtEl>
                                      </p:cBhvr>
                                    </p:animEffect>
                                    <p:set>
                                      <p:cBhvr>
                                        <p:cTn id="29" dur="1" fill="hold">
                                          <p:stCondLst>
                                            <p:cond delay="499"/>
                                          </p:stCondLst>
                                        </p:cTn>
                                        <p:tgtEl>
                                          <p:spTgt spid="87048"/>
                                        </p:tgtEl>
                                        <p:attrNameLst>
                                          <p:attrName>style.visibility</p:attrName>
                                        </p:attrNameLst>
                                      </p:cBhvr>
                                      <p:to>
                                        <p:strVal val="hidden"/>
                                      </p:to>
                                    </p:set>
                                  </p:childTnLst>
                                </p:cTn>
                              </p:par>
                            </p:childTnLst>
                          </p:cTn>
                        </p:par>
                        <p:par>
                          <p:cTn id="30" fill="hold">
                            <p:stCondLst>
                              <p:cond delay="500"/>
                            </p:stCondLst>
                            <p:childTnLst>
                              <p:par>
                                <p:cTn id="31" presetID="8" presetClass="exit" presetSubtype="32" fill="hold" grpId="1" nodeType="afterEffect">
                                  <p:stCondLst>
                                    <p:cond delay="0"/>
                                  </p:stCondLst>
                                  <p:childTnLst>
                                    <p:animEffect transition="out" filter="diamond(out)">
                                      <p:cBhvr>
                                        <p:cTn id="32" dur="2000"/>
                                        <p:tgtEl>
                                          <p:spTgt spid="87047"/>
                                        </p:tgtEl>
                                      </p:cBhvr>
                                    </p:animEffect>
                                    <p:set>
                                      <p:cBhvr>
                                        <p:cTn id="33" dur="1" fill="hold">
                                          <p:stCondLst>
                                            <p:cond delay="1999"/>
                                          </p:stCondLst>
                                        </p:cTn>
                                        <p:tgtEl>
                                          <p:spTgt spid="87047"/>
                                        </p:tgtEl>
                                        <p:attrNameLst>
                                          <p:attrName>style.visibility</p:attrName>
                                        </p:attrNameLst>
                                      </p:cBhvr>
                                      <p:to>
                                        <p:strVal val="hidden"/>
                                      </p:to>
                                    </p:set>
                                  </p:childTnLst>
                                </p:cTn>
                              </p:par>
                            </p:childTnLst>
                          </p:cTn>
                        </p:par>
                        <p:par>
                          <p:cTn id="34" fill="hold">
                            <p:stCondLst>
                              <p:cond delay="2500"/>
                            </p:stCondLst>
                            <p:childTnLst>
                              <p:par>
                                <p:cTn id="35" presetID="22" presetClass="exit" presetSubtype="4" fill="hold" grpId="1" nodeType="afterEffect">
                                  <p:stCondLst>
                                    <p:cond delay="0"/>
                                  </p:stCondLst>
                                  <p:childTnLst>
                                    <p:animEffect transition="out" filter="wipe(down)">
                                      <p:cBhvr>
                                        <p:cTn id="36" dur="500"/>
                                        <p:tgtEl>
                                          <p:spTgt spid="87050"/>
                                        </p:tgtEl>
                                      </p:cBhvr>
                                    </p:animEffect>
                                    <p:set>
                                      <p:cBhvr>
                                        <p:cTn id="37" dur="1" fill="hold">
                                          <p:stCondLst>
                                            <p:cond delay="499"/>
                                          </p:stCondLst>
                                        </p:cTn>
                                        <p:tgtEl>
                                          <p:spTgt spid="87050"/>
                                        </p:tgtEl>
                                        <p:attrNameLst>
                                          <p:attrName>style.visibility</p:attrName>
                                        </p:attrNameLst>
                                      </p:cBhvr>
                                      <p:to>
                                        <p:strVal val="hidden"/>
                                      </p:to>
                                    </p:set>
                                  </p:childTnLst>
                                </p:cTn>
                              </p:par>
                            </p:childTnLst>
                          </p:cTn>
                        </p:par>
                        <p:par>
                          <p:cTn id="38" fill="hold">
                            <p:stCondLst>
                              <p:cond delay="3000"/>
                            </p:stCondLst>
                            <p:childTnLst>
                              <p:par>
                                <p:cTn id="39" presetID="8" presetClass="exit" presetSubtype="32" fill="hold" grpId="1" nodeType="afterEffect">
                                  <p:stCondLst>
                                    <p:cond delay="0"/>
                                  </p:stCondLst>
                                  <p:childTnLst>
                                    <p:animEffect transition="out" filter="diamond(out)">
                                      <p:cBhvr>
                                        <p:cTn id="40" dur="2000"/>
                                        <p:tgtEl>
                                          <p:spTgt spid="87049"/>
                                        </p:tgtEl>
                                      </p:cBhvr>
                                    </p:animEffect>
                                    <p:set>
                                      <p:cBhvr>
                                        <p:cTn id="41" dur="1" fill="hold">
                                          <p:stCondLst>
                                            <p:cond delay="1999"/>
                                          </p:stCondLst>
                                        </p:cTn>
                                        <p:tgtEl>
                                          <p:spTgt spid="87049"/>
                                        </p:tgtEl>
                                        <p:attrNameLst>
                                          <p:attrName>style.visibility</p:attrName>
                                        </p:attrNameLst>
                                      </p:cBhvr>
                                      <p:to>
                                        <p:strVal val="hidden"/>
                                      </p:to>
                                    </p:set>
                                  </p:childTnLst>
                                </p:cTn>
                              </p:par>
                            </p:childTnLst>
                          </p:cTn>
                        </p:par>
                        <p:par>
                          <p:cTn id="42" fill="hold">
                            <p:stCondLst>
                              <p:cond delay="5000"/>
                            </p:stCondLst>
                            <p:childTnLst>
                              <p:par>
                                <p:cTn id="43" presetID="17" presetClass="exit" presetSubtype="10" fill="hold" grpId="1" nodeType="afterEffect">
                                  <p:stCondLst>
                                    <p:cond delay="0"/>
                                  </p:stCondLst>
                                  <p:childTnLst>
                                    <p:anim calcmode="lin" valueType="num">
                                      <p:cBhvr>
                                        <p:cTn id="44" dur="500"/>
                                        <p:tgtEl>
                                          <p:spTgt spid="87051"/>
                                        </p:tgtEl>
                                        <p:attrNameLst>
                                          <p:attrName>ppt_w</p:attrName>
                                        </p:attrNameLst>
                                      </p:cBhvr>
                                      <p:tavLst>
                                        <p:tav tm="0">
                                          <p:val>
                                            <p:strVal val="ppt_w"/>
                                          </p:val>
                                        </p:tav>
                                        <p:tav tm="100000">
                                          <p:val>
                                            <p:fltVal val="0"/>
                                          </p:val>
                                        </p:tav>
                                      </p:tavLst>
                                    </p:anim>
                                    <p:anim calcmode="lin" valueType="num">
                                      <p:cBhvr>
                                        <p:cTn id="45" dur="500"/>
                                        <p:tgtEl>
                                          <p:spTgt spid="87051"/>
                                        </p:tgtEl>
                                        <p:attrNameLst>
                                          <p:attrName>ppt_h</p:attrName>
                                        </p:attrNameLst>
                                      </p:cBhvr>
                                      <p:tavLst>
                                        <p:tav tm="0">
                                          <p:val>
                                            <p:strVal val="ppt_h"/>
                                          </p:val>
                                        </p:tav>
                                        <p:tav tm="100000">
                                          <p:val>
                                            <p:strVal val="ppt_h"/>
                                          </p:val>
                                        </p:tav>
                                      </p:tavLst>
                                    </p:anim>
                                    <p:set>
                                      <p:cBhvr>
                                        <p:cTn id="46" dur="1" fill="hold">
                                          <p:stCondLst>
                                            <p:cond delay="499"/>
                                          </p:stCondLst>
                                        </p:cTn>
                                        <p:tgtEl>
                                          <p:spTgt spid="870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7" grpId="0"/>
      <p:bldP spid="87047" grpId="1"/>
      <p:bldP spid="87048" grpId="0" animBg="1"/>
      <p:bldP spid="87048" grpId="1" animBg="1"/>
      <p:bldP spid="87049" grpId="0"/>
      <p:bldP spid="87049" grpId="1"/>
      <p:bldP spid="87050" grpId="0" animBg="1"/>
      <p:bldP spid="87050" grpId="1" animBg="1"/>
      <p:bldP spid="87051" grpId="0"/>
      <p:bldP spid="87051" grpId="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4"/>
          <p:cNvSpPr>
            <a:spLocks noChangeArrowheads="1"/>
          </p:cNvSpPr>
          <p:nvPr/>
        </p:nvSpPr>
        <p:spPr bwMode="auto">
          <a:xfrm>
            <a:off x="323850" y="2119313"/>
            <a:ext cx="8424863" cy="4514850"/>
          </a:xfrm>
          <a:prstGeom prst="rect">
            <a:avLst/>
          </a:prstGeom>
          <a:noFill/>
          <a:ln w="9525">
            <a:noFill/>
            <a:miter lim="800000"/>
            <a:headEnd/>
            <a:tailEnd/>
          </a:ln>
        </p:spPr>
        <p:txBody>
          <a:bodyPr anchor="ctr">
            <a:spAutoFit/>
          </a:bodyPr>
          <a:lstStyle/>
          <a:p>
            <a:pPr algn="r" rtl="1"/>
            <a:r>
              <a:rPr lang="ar-IQ" b="1">
                <a:solidFill>
                  <a:srgbClr val="000000"/>
                </a:solidFill>
              </a:rPr>
              <a:t>مضرات شهر الكتروني</a:t>
            </a:r>
            <a:r>
              <a:rPr lang="fa-IR" b="1">
                <a:solidFill>
                  <a:srgbClr val="000000"/>
                </a:solidFill>
              </a:rPr>
              <a:t>ک</a:t>
            </a:r>
            <a:r>
              <a:rPr lang="ar-IQ" b="1">
                <a:solidFill>
                  <a:srgbClr val="000000"/>
                </a:solidFill>
              </a:rPr>
              <a:t> را در </a:t>
            </a:r>
            <a:r>
              <a:rPr lang="ar-SA" b="1">
                <a:solidFill>
                  <a:srgbClr val="000000"/>
                </a:solidFill>
              </a:rPr>
              <a:t>چ</a:t>
            </a:r>
            <a:r>
              <a:rPr lang="ar-IQ" b="1">
                <a:solidFill>
                  <a:srgbClr val="000000"/>
                </a:solidFill>
              </a:rPr>
              <a:t>ند وجه مورد بررس</a:t>
            </a:r>
            <a:r>
              <a:rPr lang="fa-IR" b="1">
                <a:solidFill>
                  <a:srgbClr val="000000"/>
                </a:solidFill>
              </a:rPr>
              <a:t>ی</a:t>
            </a:r>
            <a:r>
              <a:rPr lang="ar-IQ" b="1">
                <a:solidFill>
                  <a:srgbClr val="000000"/>
                </a:solidFill>
              </a:rPr>
              <a:t> قرار مى دهيم:</a:t>
            </a:r>
            <a:endParaRPr lang="en-US" b="1">
              <a:solidFill>
                <a:srgbClr val="000000"/>
              </a:solidFill>
            </a:endParaRPr>
          </a:p>
          <a:p>
            <a:pPr algn="r" rtl="1"/>
            <a:endParaRPr lang="ar-IQ" sz="1200" b="1">
              <a:solidFill>
                <a:srgbClr val="000000"/>
              </a:solidFill>
            </a:endParaRPr>
          </a:p>
          <a:p>
            <a:pPr algn="r" rtl="1"/>
            <a:r>
              <a:rPr lang="ar-SA" sz="2400" b="1">
                <a:solidFill>
                  <a:srgbClr val="000000"/>
                </a:solidFill>
              </a:rPr>
              <a:t>1- دکوراژه الکترونیک:</a:t>
            </a:r>
            <a:r>
              <a:rPr lang="ar-SA" b="1">
                <a:solidFill>
                  <a:srgbClr val="000000"/>
                </a:solidFill>
              </a:rPr>
              <a:t> اولین عارضه در دکوراژه کردن آدمی, که از قضا اندام فیزیکی کاربران را مورد تهدید قرار می دهد، کار مداوم با ابزار الکترونیک است که ارمغان زندگی مدرن و عجین شده با </a:t>
            </a:r>
            <a:r>
              <a:rPr lang="en-US" b="1">
                <a:solidFill>
                  <a:srgbClr val="000000"/>
                </a:solidFill>
                <a:latin typeface="Times New Roman" pitchFamily="18" charset="0"/>
                <a:cs typeface="Times New Roman" pitchFamily="18" charset="0"/>
              </a:rPr>
              <a:t>E</a:t>
            </a:r>
            <a:r>
              <a:rPr lang="ar-SA" b="1">
                <a:solidFill>
                  <a:srgbClr val="000000"/>
                </a:solidFill>
              </a:rPr>
              <a:t> است. </a:t>
            </a:r>
            <a:br>
              <a:rPr lang="ar-SA" b="1">
                <a:solidFill>
                  <a:srgbClr val="000000"/>
                </a:solidFill>
              </a:rPr>
            </a:br>
            <a:r>
              <a:rPr lang="ar-SA" b="1">
                <a:solidFill>
                  <a:srgbClr val="000000"/>
                </a:solidFill>
              </a:rPr>
              <a:t> به عنوان مثال می توان از دردهای عضلانی، درد مچ دست، خمیدگی پشت و دردهای موضعی در نزد اغلب کاربران کامپیوتر و اینترنت نام برد که هر روزه بر شمار آنها افزوده می شود. مشکلات بینایی نیز به دلیل کار زیاد با رایانه از قبیل سرخی و سوزش و آبریزش چشم که به کاهش قدرت بینایی، خستگی و سردرد منجر </a:t>
            </a:r>
            <a:endParaRPr lang="fa-IR" b="1">
              <a:solidFill>
                <a:srgbClr val="000000"/>
              </a:solidFill>
            </a:endParaRPr>
          </a:p>
          <a:p>
            <a:pPr algn="r" rtl="1"/>
            <a:r>
              <a:rPr lang="ar-SA" b="1">
                <a:solidFill>
                  <a:srgbClr val="000000"/>
                </a:solidFill>
              </a:rPr>
              <a:t>می شود. چشم های انسان قادر است بر روی اشیای دور و نزدیک متمرکز شوند که این کار باید به تناوب در طول بیداری فرد تکرار شود ولی از آنجایی که کاربران برای کار با صفحه نمایش مجبور هستند اغلب اوقات به نزدیک خیره شوند، قدرت تطابق را به مرور از دست می دهند. کار مداوم با رایانه خطرات دیگری نیز به همراه دارد که ابعاد آن به درستی شناخته شده نیست، مانند خطر انتشار امواج</a:t>
            </a:r>
            <a:r>
              <a:rPr lang="ar-IQ" b="1">
                <a:solidFill>
                  <a:srgbClr val="000000"/>
                </a:solidFill>
              </a:rPr>
              <a:t> </a:t>
            </a:r>
            <a:r>
              <a:rPr lang="ar-SA" b="1">
                <a:solidFill>
                  <a:srgbClr val="000000"/>
                </a:solidFill>
              </a:rPr>
              <a:t>الکترواستاتیک، خطر انتشار امواج نوری و تشعشعات، خطر انتشار گازهای سمی ناشی از گرم شدن قطعات رایانه و... برای مبارزه با این مشکلات علم نوینی در دنیا مطرح شده است که به ارگونومی </a:t>
            </a:r>
            <a:r>
              <a:rPr lang="ar-SA" sz="2000" b="1">
                <a:solidFill>
                  <a:srgbClr val="000000"/>
                </a:solidFill>
                <a:latin typeface="Times New Roman" pitchFamily="18" charset="0"/>
                <a:cs typeface="Times New Roman" pitchFamily="18" charset="0"/>
              </a:rPr>
              <a:t>(</a:t>
            </a:r>
            <a:r>
              <a:rPr lang="en-US" sz="2000" b="1">
                <a:solidFill>
                  <a:srgbClr val="000000"/>
                </a:solidFill>
                <a:latin typeface="Times New Roman" pitchFamily="18" charset="0"/>
                <a:cs typeface="Times New Roman" pitchFamily="18" charset="0"/>
              </a:rPr>
              <a:t>Ergonomy </a:t>
            </a:r>
            <a:r>
              <a:rPr lang="ar-IQ" sz="2000" b="1">
                <a:solidFill>
                  <a:srgbClr val="000000"/>
                </a:solidFill>
                <a:latin typeface="Times New Roman" pitchFamily="18" charset="0"/>
                <a:cs typeface="Times New Roman" pitchFamily="18" charset="0"/>
              </a:rPr>
              <a:t> </a:t>
            </a:r>
            <a:r>
              <a:rPr lang="ar-SA" sz="2000" b="1">
                <a:solidFill>
                  <a:srgbClr val="000000"/>
                </a:solidFill>
                <a:latin typeface="Times New Roman" pitchFamily="18" charset="0"/>
                <a:cs typeface="Times New Roman" pitchFamily="18" charset="0"/>
              </a:rPr>
              <a:t>)</a:t>
            </a:r>
            <a:r>
              <a:rPr lang="ar-SA" b="1">
                <a:solidFill>
                  <a:srgbClr val="000000"/>
                </a:solidFill>
              </a:rPr>
              <a:t> یا کارپژوهی جهت استفاده بهینه از ماشین در جوامع انسان محور, تاکید دارد. </a:t>
            </a:r>
            <a:br>
              <a:rPr lang="ar-SA" b="1">
                <a:solidFill>
                  <a:srgbClr val="000000"/>
                </a:solidFill>
              </a:rPr>
            </a:br>
            <a:r>
              <a:rPr lang="ar-SA" b="1">
                <a:solidFill>
                  <a:srgbClr val="000000"/>
                </a:solidFill>
              </a:rPr>
              <a:t/>
            </a:r>
            <a:br>
              <a:rPr lang="ar-SA" b="1">
                <a:solidFill>
                  <a:srgbClr val="000000"/>
                </a:solidFill>
              </a:rPr>
            </a:br>
            <a:endParaRPr lang="ar-SA" b="1">
              <a:solidFill>
                <a:srgbClr val="000000"/>
              </a:solidFill>
            </a:endParaRPr>
          </a:p>
        </p:txBody>
      </p:sp>
      <p:sp>
        <p:nvSpPr>
          <p:cNvPr id="91141" name="WordArt 5"/>
          <p:cNvSpPr>
            <a:spLocks noChangeArrowheads="1" noChangeShapeType="1" noTextEdit="1"/>
          </p:cNvSpPr>
          <p:nvPr/>
        </p:nvSpPr>
        <p:spPr bwMode="auto">
          <a:xfrm>
            <a:off x="1258888" y="260350"/>
            <a:ext cx="6624637" cy="1511300"/>
          </a:xfrm>
          <a:prstGeom prst="rect">
            <a:avLst/>
          </a:prstGeom>
        </p:spPr>
        <p:txBody>
          <a:bodyPr wrap="none" fromWordArt="1">
            <a:prstTxWarp prst="textPlain">
              <a:avLst>
                <a:gd name="adj" fmla="val 50000"/>
              </a:avLst>
            </a:prstTxWarp>
          </a:bodyPr>
          <a:lstStyle/>
          <a:p>
            <a:pPr algn="ctr" rtl="1"/>
            <a:r>
              <a:rPr lang="fa-IR" sz="3600" kern="10">
                <a:ln w="19050">
                  <a:solidFill>
                    <a:schemeClr val="tx2"/>
                  </a:solidFill>
                  <a:round/>
                  <a:headEnd/>
                  <a:tailEnd/>
                </a:ln>
                <a:solidFill>
                  <a:srgbClr val="0000FF"/>
                </a:solidFill>
                <a:effectLst>
                  <a:outerShdw dist="35921" dir="2700000" algn="ctr" rotWithShape="0">
                    <a:srgbClr val="990000"/>
                  </a:outerShdw>
                </a:effectLst>
                <a:latin typeface="Arial"/>
                <a:cs typeface="Arial"/>
              </a:rPr>
              <a:t>معايب شهر الكترونيكى </a:t>
            </a:r>
          </a:p>
        </p:txBody>
      </p:sp>
      <p:sp>
        <p:nvSpPr>
          <p:cNvPr id="91142" name="Rectangle 6"/>
          <p:cNvSpPr>
            <a:spLocks noChangeArrowheads="1"/>
          </p:cNvSpPr>
          <p:nvPr/>
        </p:nvSpPr>
        <p:spPr bwMode="auto">
          <a:xfrm>
            <a:off x="4368800"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67-44</a:t>
            </a:r>
          </a:p>
        </p:txBody>
      </p:sp>
      <p:sp>
        <p:nvSpPr>
          <p:cNvPr id="5" name="Footer Placeholder 4"/>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91142"/>
                                        </p:tgtEl>
                                        <p:attrNameLst>
                                          <p:attrName>style.visibility</p:attrName>
                                        </p:attrNameLst>
                                      </p:cBhvr>
                                      <p:to>
                                        <p:strVal val="visible"/>
                                      </p:to>
                                    </p:set>
                                    <p:anim calcmode="lin" valueType="num">
                                      <p:cBhvr>
                                        <p:cTn id="7" dur="500" fill="hold"/>
                                        <p:tgtEl>
                                          <p:spTgt spid="91142"/>
                                        </p:tgtEl>
                                        <p:attrNameLst>
                                          <p:attrName>ppt_w</p:attrName>
                                        </p:attrNameLst>
                                      </p:cBhvr>
                                      <p:tavLst>
                                        <p:tav tm="0">
                                          <p:val>
                                            <p:fltVal val="0"/>
                                          </p:val>
                                        </p:tav>
                                        <p:tav tm="100000">
                                          <p:val>
                                            <p:strVal val="#ppt_w"/>
                                          </p:val>
                                        </p:tav>
                                      </p:tavLst>
                                    </p:anim>
                                    <p:anim calcmode="lin" valueType="num">
                                      <p:cBhvr>
                                        <p:cTn id="8" dur="500" fill="hold"/>
                                        <p:tgtEl>
                                          <p:spTgt spid="9114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91141"/>
                                        </p:tgtEl>
                                        <p:attrNameLst>
                                          <p:attrName>style.visibility</p:attrName>
                                        </p:attrNameLst>
                                      </p:cBhvr>
                                      <p:to>
                                        <p:strVal val="visible"/>
                                      </p:to>
                                    </p:set>
                                    <p:animEffect transition="in" filter="plus(in)">
                                      <p:cBhvr>
                                        <p:cTn id="12" dur="2000"/>
                                        <p:tgtEl>
                                          <p:spTgt spid="91141"/>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91140"/>
                                        </p:tgtEl>
                                        <p:attrNameLst>
                                          <p:attrName>style.visibility</p:attrName>
                                        </p:attrNameLst>
                                      </p:cBhvr>
                                      <p:to>
                                        <p:strVal val="visible"/>
                                      </p:to>
                                    </p:set>
                                    <p:animEffect transition="in" filter="diamond(in)">
                                      <p:cBhvr>
                                        <p:cTn id="16" dur="2000"/>
                                        <p:tgtEl>
                                          <p:spTgt spid="91140"/>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91141"/>
                                        </p:tgtEl>
                                      </p:cBhvr>
                                    </p:animEffect>
                                    <p:set>
                                      <p:cBhvr>
                                        <p:cTn id="21" dur="1" fill="hold">
                                          <p:stCondLst>
                                            <p:cond delay="1999"/>
                                          </p:stCondLst>
                                        </p:cTn>
                                        <p:tgtEl>
                                          <p:spTgt spid="91141"/>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91140"/>
                                        </p:tgtEl>
                                      </p:cBhvr>
                                    </p:animEffect>
                                    <p:set>
                                      <p:cBhvr>
                                        <p:cTn id="25" dur="1" fill="hold">
                                          <p:stCondLst>
                                            <p:cond delay="1999"/>
                                          </p:stCondLst>
                                        </p:cTn>
                                        <p:tgtEl>
                                          <p:spTgt spid="91140"/>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91142"/>
                                        </p:tgtEl>
                                        <p:attrNameLst>
                                          <p:attrName>ppt_w</p:attrName>
                                        </p:attrNameLst>
                                      </p:cBhvr>
                                      <p:tavLst>
                                        <p:tav tm="0">
                                          <p:val>
                                            <p:strVal val="ppt_w"/>
                                          </p:val>
                                        </p:tav>
                                        <p:tav tm="100000">
                                          <p:val>
                                            <p:fltVal val="0"/>
                                          </p:val>
                                        </p:tav>
                                      </p:tavLst>
                                    </p:anim>
                                    <p:anim calcmode="lin" valueType="num">
                                      <p:cBhvr>
                                        <p:cTn id="29" dur="500"/>
                                        <p:tgtEl>
                                          <p:spTgt spid="91142"/>
                                        </p:tgtEl>
                                        <p:attrNameLst>
                                          <p:attrName>ppt_h</p:attrName>
                                        </p:attrNameLst>
                                      </p:cBhvr>
                                      <p:tavLst>
                                        <p:tav tm="0">
                                          <p:val>
                                            <p:strVal val="ppt_h"/>
                                          </p:val>
                                        </p:tav>
                                        <p:tav tm="100000">
                                          <p:val>
                                            <p:strVal val="ppt_h"/>
                                          </p:val>
                                        </p:tav>
                                      </p:tavLst>
                                    </p:anim>
                                    <p:set>
                                      <p:cBhvr>
                                        <p:cTn id="30" dur="1" fill="hold">
                                          <p:stCondLst>
                                            <p:cond delay="499"/>
                                          </p:stCondLst>
                                        </p:cTn>
                                        <p:tgtEl>
                                          <p:spTgt spid="911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p:bldP spid="91140" grpId="1"/>
      <p:bldP spid="91141" grpId="0" animBg="1"/>
      <p:bldP spid="91141" grpId="1" animBg="1"/>
      <p:bldP spid="91142" grpId="0"/>
      <p:bldP spid="91142" grpId="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Rectangle 4"/>
          <p:cNvSpPr>
            <a:spLocks noChangeArrowheads="1"/>
          </p:cNvSpPr>
          <p:nvPr/>
        </p:nvSpPr>
        <p:spPr bwMode="auto">
          <a:xfrm>
            <a:off x="250825" y="390525"/>
            <a:ext cx="8605838" cy="4332288"/>
          </a:xfrm>
          <a:prstGeom prst="rect">
            <a:avLst/>
          </a:prstGeom>
          <a:noFill/>
          <a:ln w="9525">
            <a:noFill/>
            <a:miter lim="800000"/>
            <a:headEnd/>
            <a:tailEnd/>
          </a:ln>
        </p:spPr>
        <p:txBody>
          <a:bodyPr anchor="ctr">
            <a:spAutoFit/>
          </a:bodyPr>
          <a:lstStyle/>
          <a:p>
            <a:pPr algn="r" rtl="1"/>
            <a:r>
              <a:rPr lang="ar-SA" sz="2400" b="1">
                <a:solidFill>
                  <a:srgbClr val="000000"/>
                </a:solidFill>
              </a:rPr>
              <a:t>2- انزوای الکترونیک:</a:t>
            </a:r>
            <a:r>
              <a:rPr lang="ar-SA" b="1">
                <a:solidFill>
                  <a:srgbClr val="000000"/>
                </a:solidFill>
              </a:rPr>
              <a:t> فردگرایی از دیگر آسیب های زندگی الکترونیکی است که در بطن خود به تدریج ایجاد حصاری برای فرد خواهد کرد که گریز از آن به سادگی میسر نخواهد بود. زندگی الکترونیک خاصیت </a:t>
            </a:r>
            <a:endParaRPr lang="fa-IR" b="1">
              <a:solidFill>
                <a:srgbClr val="000000"/>
              </a:solidFill>
            </a:endParaRPr>
          </a:p>
          <a:p>
            <a:pPr algn="r" rtl="1"/>
            <a:r>
              <a:rPr lang="ar-SA" b="1">
                <a:solidFill>
                  <a:srgbClr val="000000"/>
                </a:solidFill>
              </a:rPr>
              <a:t>بی</a:t>
            </a:r>
            <a:r>
              <a:rPr lang="fa-IR" b="1">
                <a:solidFill>
                  <a:srgbClr val="000000"/>
                </a:solidFill>
              </a:rPr>
              <a:t> </a:t>
            </a:r>
            <a:r>
              <a:rPr lang="ar-SA" b="1">
                <a:solidFill>
                  <a:srgbClr val="000000"/>
                </a:solidFill>
              </a:rPr>
              <a:t>نیازی را در آدم ها افزایش و در عوض تعامل طبیعی در روابط اجتماعی را به شدت خواهد کاست. </a:t>
            </a:r>
            <a:br>
              <a:rPr lang="ar-SA" b="1">
                <a:solidFill>
                  <a:srgbClr val="000000"/>
                </a:solidFill>
              </a:rPr>
            </a:br>
            <a:r>
              <a:rPr lang="ar-SA" b="1">
                <a:solidFill>
                  <a:srgbClr val="000000"/>
                </a:solidFill>
              </a:rPr>
              <a:t>تنهایی ناشی از طبیعت کار با وسایل و ابزار الکترونیک از جمله رایانه که دنیای خصوصی و یا مجازی را به ارمغان می آورد، افراد جامعه را هر چه بیشتر به کام خود کشیده و اثرات زیان بار و عمیقی را برجای خواهد نهاد که ابعاد آن به روشنی قابل تبیین نیست. انسان موجودی است اجتماعی, که به طور حتم هر آنچه که به این خصیصه لطمه وارد کند بخشی از ابعاد شکوفایی اش را در چرخه زندگی طبیعی </a:t>
            </a:r>
            <a:r>
              <a:rPr lang="ar-SA" sz="2000" b="1">
                <a:solidFill>
                  <a:srgbClr val="000000"/>
                </a:solidFill>
                <a:latin typeface="Times New Roman" pitchFamily="18" charset="0"/>
                <a:cs typeface="Times New Roman" pitchFamily="18" charset="0"/>
              </a:rPr>
              <a:t>(</a:t>
            </a:r>
            <a:r>
              <a:rPr lang="en-US" sz="2000" b="1">
                <a:solidFill>
                  <a:srgbClr val="000000"/>
                </a:solidFill>
                <a:latin typeface="Times New Roman" pitchFamily="18" charset="0"/>
                <a:cs typeface="Times New Roman" pitchFamily="18" charset="0"/>
              </a:rPr>
              <a:t>life Cycle </a:t>
            </a:r>
            <a:r>
              <a:rPr lang="ar-SA" sz="2000" b="1">
                <a:solidFill>
                  <a:srgbClr val="000000"/>
                </a:solidFill>
                <a:latin typeface="Times New Roman" pitchFamily="18" charset="0"/>
                <a:cs typeface="Times New Roman" pitchFamily="18" charset="0"/>
              </a:rPr>
              <a:t> )</a:t>
            </a:r>
            <a:r>
              <a:rPr lang="ar-SA" b="1">
                <a:solidFill>
                  <a:srgbClr val="000000"/>
                </a:solidFill>
              </a:rPr>
              <a:t> با مشکل مواجه خواهد ساخت. جذابیت دنیای مجازی به قدری است که پس از مدتی کاربران زندگی الکترونیک، مصاحبت با دیگران را تحمل نکرده و مانند فرد معتادی که همواره به سوی همدم و مخدر خود کشیده می شود در اولین فرصت به سراغ فردیت و ابزار الکترونیکی خود خواهد رفت. در این حالت تنها ارتباطات مجازی از طریق امواج است که بر ارتباطات فرد فرد جامعه سایه افکنده و به تدریج طبیعت آدمیان را معیوب خواهد ساخت. </a:t>
            </a:r>
            <a:br>
              <a:rPr lang="ar-SA" b="1">
                <a:solidFill>
                  <a:srgbClr val="000000"/>
                </a:solidFill>
              </a:rPr>
            </a:br>
            <a:r>
              <a:rPr lang="ar-SA" b="1">
                <a:solidFill>
                  <a:srgbClr val="000000"/>
                </a:solidFill>
              </a:rPr>
              <a:t> برای نمونه به روابط والدین و فرزندان که جز</a:t>
            </a:r>
            <a:r>
              <a:rPr lang="ar-SA" sz="1400" b="1">
                <a:solidFill>
                  <a:srgbClr val="000000"/>
                </a:solidFill>
              </a:rPr>
              <a:t>ء</a:t>
            </a:r>
            <a:r>
              <a:rPr lang="ar-SA" b="1">
                <a:solidFill>
                  <a:srgbClr val="000000"/>
                </a:solidFill>
              </a:rPr>
              <a:t> اولین قربانیان زندگی الکترونیک هستند می توان اشاره کرد. در دنیای الکترونیک کانون خانواده شدید</a:t>
            </a:r>
            <a:r>
              <a:rPr lang="fa-IR" b="1">
                <a:solidFill>
                  <a:srgbClr val="000000"/>
                </a:solidFill>
              </a:rPr>
              <a:t>ا</a:t>
            </a:r>
            <a:r>
              <a:rPr lang="ar-SA" b="1">
                <a:solidFill>
                  <a:srgbClr val="000000"/>
                </a:solidFill>
              </a:rPr>
              <a:t> آسیب دیده و اعضای آن از بسیاری, منافع طبیعی که نتیجه تعامل های منطقی آن است محروم می شوند که صد البته دامنه های آن فراتر از روابط والدین و فرزندان رفته و حتی روابط زناشویی را مورد مخاطره و هدف قرار می دهد. </a:t>
            </a:r>
          </a:p>
        </p:txBody>
      </p:sp>
      <p:sp>
        <p:nvSpPr>
          <p:cNvPr id="92165" name="Rectangle 5"/>
          <p:cNvSpPr>
            <a:spLocks noChangeArrowheads="1"/>
          </p:cNvSpPr>
          <p:nvPr/>
        </p:nvSpPr>
        <p:spPr bwMode="auto">
          <a:xfrm>
            <a:off x="4284663"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67-45</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92165"/>
                                        </p:tgtEl>
                                        <p:attrNameLst>
                                          <p:attrName>style.visibility</p:attrName>
                                        </p:attrNameLst>
                                      </p:cBhvr>
                                      <p:to>
                                        <p:strVal val="visible"/>
                                      </p:to>
                                    </p:set>
                                    <p:anim calcmode="lin" valueType="num">
                                      <p:cBhvr>
                                        <p:cTn id="7" dur="500" fill="hold"/>
                                        <p:tgtEl>
                                          <p:spTgt spid="92165"/>
                                        </p:tgtEl>
                                        <p:attrNameLst>
                                          <p:attrName>ppt_w</p:attrName>
                                        </p:attrNameLst>
                                      </p:cBhvr>
                                      <p:tavLst>
                                        <p:tav tm="0">
                                          <p:val>
                                            <p:fltVal val="0"/>
                                          </p:val>
                                        </p:tav>
                                        <p:tav tm="100000">
                                          <p:val>
                                            <p:strVal val="#ppt_w"/>
                                          </p:val>
                                        </p:tav>
                                      </p:tavLst>
                                    </p:anim>
                                    <p:anim calcmode="lin" valueType="num">
                                      <p:cBhvr>
                                        <p:cTn id="8" dur="500" fill="hold"/>
                                        <p:tgtEl>
                                          <p:spTgt spid="9216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92164"/>
                                        </p:tgtEl>
                                        <p:attrNameLst>
                                          <p:attrName>style.visibility</p:attrName>
                                        </p:attrNameLst>
                                      </p:cBhvr>
                                      <p:to>
                                        <p:strVal val="visible"/>
                                      </p:to>
                                    </p:set>
                                    <p:animEffect transition="in" filter="diamond(in)">
                                      <p:cBhvr>
                                        <p:cTn id="12" dur="2000"/>
                                        <p:tgtEl>
                                          <p:spTgt spid="9216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92164"/>
                                        </p:tgtEl>
                                      </p:cBhvr>
                                    </p:animEffect>
                                    <p:set>
                                      <p:cBhvr>
                                        <p:cTn id="17" dur="1" fill="hold">
                                          <p:stCondLst>
                                            <p:cond delay="1999"/>
                                          </p:stCondLst>
                                        </p:cTn>
                                        <p:tgtEl>
                                          <p:spTgt spid="92164"/>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92165"/>
                                        </p:tgtEl>
                                        <p:attrNameLst>
                                          <p:attrName>ppt_w</p:attrName>
                                        </p:attrNameLst>
                                      </p:cBhvr>
                                      <p:tavLst>
                                        <p:tav tm="0">
                                          <p:val>
                                            <p:strVal val="ppt_w"/>
                                          </p:val>
                                        </p:tav>
                                        <p:tav tm="100000">
                                          <p:val>
                                            <p:fltVal val="0"/>
                                          </p:val>
                                        </p:tav>
                                      </p:tavLst>
                                    </p:anim>
                                    <p:anim calcmode="lin" valueType="num">
                                      <p:cBhvr>
                                        <p:cTn id="21" dur="500"/>
                                        <p:tgtEl>
                                          <p:spTgt spid="92165"/>
                                        </p:tgtEl>
                                        <p:attrNameLst>
                                          <p:attrName>ppt_h</p:attrName>
                                        </p:attrNameLst>
                                      </p:cBhvr>
                                      <p:tavLst>
                                        <p:tav tm="0">
                                          <p:val>
                                            <p:strVal val="ppt_h"/>
                                          </p:val>
                                        </p:tav>
                                        <p:tav tm="100000">
                                          <p:val>
                                            <p:strVal val="ppt_h"/>
                                          </p:val>
                                        </p:tav>
                                      </p:tavLst>
                                    </p:anim>
                                    <p:set>
                                      <p:cBhvr>
                                        <p:cTn id="22" dur="1" fill="hold">
                                          <p:stCondLst>
                                            <p:cond delay="499"/>
                                          </p:stCondLst>
                                        </p:cTn>
                                        <p:tgtEl>
                                          <p:spTgt spid="9216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p:bldP spid="92164" grpId="1"/>
      <p:bldP spid="92165" grpId="0"/>
      <p:bldP spid="92165" grpId="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ChangeArrowheads="1"/>
          </p:cNvSpPr>
          <p:nvPr/>
        </p:nvSpPr>
        <p:spPr bwMode="auto">
          <a:xfrm>
            <a:off x="0" y="160338"/>
            <a:ext cx="8893175" cy="7107237"/>
          </a:xfrm>
          <a:prstGeom prst="rect">
            <a:avLst/>
          </a:prstGeom>
          <a:noFill/>
          <a:ln w="9525">
            <a:noFill/>
            <a:miter lim="800000"/>
            <a:headEnd/>
            <a:tailEnd/>
          </a:ln>
        </p:spPr>
        <p:txBody>
          <a:bodyPr anchor="ctr">
            <a:spAutoFit/>
          </a:bodyPr>
          <a:lstStyle/>
          <a:p>
            <a:pPr algn="r" rtl="1"/>
            <a:r>
              <a:rPr lang="ar-SA" sz="2400" b="1">
                <a:solidFill>
                  <a:srgbClr val="000000"/>
                </a:solidFill>
              </a:rPr>
              <a:t>3- بمباران اطلاعات الکترونیک:</a:t>
            </a:r>
            <a:r>
              <a:rPr lang="ar-SA" b="1">
                <a:solidFill>
                  <a:srgbClr val="000000"/>
                </a:solidFill>
              </a:rPr>
              <a:t> با آمدن اینترنت که به تعبیری همه چیز را به شکل الکترونیک در اختیار کاربرانش قرار می دهد و چندین رسانه را به صورت مجتمع در خود گرد آورده است، به شکلی بسیار آرام و خزنده کاربران را دچار خستگی و یا به عبارت بهتر گرفتار سرسام الکترونیک خواهد کرد. </a:t>
            </a:r>
            <a:br>
              <a:rPr lang="ar-SA" b="1">
                <a:solidFill>
                  <a:srgbClr val="000000"/>
                </a:solidFill>
              </a:rPr>
            </a:br>
            <a:r>
              <a:rPr lang="ar-SA" b="1">
                <a:solidFill>
                  <a:srgbClr val="000000"/>
                </a:solidFill>
              </a:rPr>
              <a:t> میلیون ها سایت و میلیاردها وبلاگ و تریلیون ها صفحات اینترنتی و موضوعات گوناگون به یک باره در کمین کاربر نشسته و با اشاره ای ده ها صفحه حاوی انواع اطلاعات راست و دروغ به سمت استفاده کننده هجوم </a:t>
            </a:r>
          </a:p>
          <a:p>
            <a:pPr algn="r" rtl="1"/>
            <a:r>
              <a:rPr lang="ar-SA" b="1">
                <a:solidFill>
                  <a:srgbClr val="000000"/>
                </a:solidFill>
              </a:rPr>
              <a:t>می آورند. قدرت پردازش و تجزیه و تحلیل آدمی به هر میزانی که باشد از چنبره این پدیده رهایی نداشته و در آن واحد صدها و هزاران اشاره </a:t>
            </a:r>
            <a:r>
              <a:rPr lang="ar-SA" sz="2000" b="1">
                <a:solidFill>
                  <a:srgbClr val="000000"/>
                </a:solidFill>
                <a:latin typeface="Times New Roman" pitchFamily="18" charset="0"/>
                <a:cs typeface="Times New Roman" pitchFamily="18" charset="0"/>
              </a:rPr>
              <a:t>( </a:t>
            </a:r>
            <a:r>
              <a:rPr lang="en-US" sz="2000" b="1">
                <a:solidFill>
                  <a:srgbClr val="000000"/>
                </a:solidFill>
                <a:latin typeface="Times New Roman" pitchFamily="18" charset="0"/>
                <a:cs typeface="Times New Roman" pitchFamily="18" charset="0"/>
              </a:rPr>
              <a:t>hint</a:t>
            </a:r>
            <a:r>
              <a:rPr lang="ar-SA" sz="2000" b="1">
                <a:solidFill>
                  <a:srgbClr val="000000"/>
                </a:solidFill>
                <a:latin typeface="Times New Roman" pitchFamily="18" charset="0"/>
                <a:cs typeface="Times New Roman" pitchFamily="18" charset="0"/>
              </a:rPr>
              <a:t> )</a:t>
            </a:r>
            <a:r>
              <a:rPr lang="ar-SA" b="1">
                <a:solidFill>
                  <a:srgbClr val="000000"/>
                </a:solidFill>
              </a:rPr>
              <a:t> او را به سوی خود فرا می خواند. بدین شکل انسان ها تبدیل به موجوداتی خواهند شد که از یک سو</a:t>
            </a:r>
            <a:r>
              <a:rPr lang="ar-SA" sz="1400" b="1">
                <a:solidFill>
                  <a:srgbClr val="000000"/>
                </a:solidFill>
              </a:rPr>
              <a:t>ء</a:t>
            </a:r>
            <a:r>
              <a:rPr lang="ar-SA" b="1">
                <a:solidFill>
                  <a:srgbClr val="000000"/>
                </a:solidFill>
              </a:rPr>
              <a:t> با گستره و انبوهی از اطلاعات مواجه شده و از سویی دیگر اجازه و امکان تفکر و تعمق و بالطبع پردازش را نخواهند یافت که عارضه طبیعی آن دل نگرانی </a:t>
            </a:r>
            <a:r>
              <a:rPr lang="ar-SA" sz="2000" b="1">
                <a:solidFill>
                  <a:srgbClr val="000000"/>
                </a:solidFill>
                <a:latin typeface="Times New Roman" pitchFamily="18" charset="0"/>
                <a:cs typeface="Times New Roman" pitchFamily="18" charset="0"/>
              </a:rPr>
              <a:t>(</a:t>
            </a:r>
            <a:r>
              <a:rPr lang="en-US" sz="2000" b="1">
                <a:solidFill>
                  <a:srgbClr val="000000"/>
                </a:solidFill>
                <a:latin typeface="Times New Roman" pitchFamily="18" charset="0"/>
                <a:cs typeface="Times New Roman" pitchFamily="18" charset="0"/>
              </a:rPr>
              <a:t>stress </a:t>
            </a:r>
            <a:r>
              <a:rPr lang="ar-SA" sz="2000" b="1">
                <a:solidFill>
                  <a:srgbClr val="000000"/>
                </a:solidFill>
                <a:latin typeface="Times New Roman" pitchFamily="18" charset="0"/>
                <a:cs typeface="Times New Roman" pitchFamily="18" charset="0"/>
              </a:rPr>
              <a:t> )</a:t>
            </a:r>
            <a:r>
              <a:rPr lang="ar-SA" b="1">
                <a:solidFill>
                  <a:srgbClr val="000000"/>
                </a:solidFill>
              </a:rPr>
              <a:t> و خستگی الکترونیک است. </a:t>
            </a:r>
            <a:endParaRPr lang="ar-IQ" b="1">
              <a:solidFill>
                <a:srgbClr val="000000"/>
              </a:solidFill>
            </a:endParaRPr>
          </a:p>
          <a:p>
            <a:pPr algn="r" rtl="1"/>
            <a:endParaRPr lang="ar-IQ" sz="1200" b="1">
              <a:solidFill>
                <a:srgbClr val="000000"/>
              </a:solidFill>
            </a:endParaRPr>
          </a:p>
          <a:p>
            <a:pPr algn="r" rtl="1"/>
            <a:r>
              <a:rPr lang="ar-SA" sz="2400" b="1">
                <a:solidFill>
                  <a:srgbClr val="000000"/>
                </a:solidFill>
                <a:latin typeface="Times New Roman" pitchFamily="18" charset="0"/>
              </a:rPr>
              <a:t>4- خشونت الکترونیک:</a:t>
            </a:r>
            <a:r>
              <a:rPr lang="ar-SA" b="1">
                <a:solidFill>
                  <a:srgbClr val="000000"/>
                </a:solidFill>
                <a:latin typeface="Times New Roman" pitchFamily="18" charset="0"/>
              </a:rPr>
              <a:t> از جمله غرایز بشری که مانند سایر غرایز در ساختار آدمی نهادینه است، غریزه خشونت است که در اثر ترغیب و رشد دادن آن، انسان را به هیولایی غیرقابل پیش بینی و خارج از تصور تبدیل خواهد کرد. گذشته از ترویج خشونت در رسانه های ماهواره ای و تلویزیونی، هم اکنون ده ها هزار سایت بر روی اینترنت به شكل هاى مختلف تبلیغ خشونت می نمایند تا از این رهگذر به اهداف مادی خود که سالیانه بالغ بر میلیارد ها دلار است دست یابند. </a:t>
            </a:r>
            <a:br>
              <a:rPr lang="ar-SA" b="1">
                <a:solidFill>
                  <a:srgbClr val="000000"/>
                </a:solidFill>
                <a:latin typeface="Times New Roman" pitchFamily="18" charset="0"/>
              </a:rPr>
            </a:br>
            <a:r>
              <a:rPr lang="ar-SA" b="1">
                <a:solidFill>
                  <a:srgbClr val="000000"/>
                </a:solidFill>
                <a:latin typeface="Times New Roman" pitchFamily="18" charset="0"/>
              </a:rPr>
              <a:t>براساس تحقیقی که توسط یونسکو در سال </a:t>
            </a:r>
            <a:r>
              <a:rPr lang="ar-IQ" b="1">
                <a:solidFill>
                  <a:srgbClr val="000000"/>
                </a:solidFill>
                <a:latin typeface="Times New Roman" pitchFamily="18" charset="0"/>
              </a:rPr>
              <a:t>1998</a:t>
            </a:r>
            <a:r>
              <a:rPr lang="ar-SA" b="1">
                <a:solidFill>
                  <a:srgbClr val="000000"/>
                </a:solidFill>
                <a:latin typeface="Times New Roman" pitchFamily="18" charset="0"/>
              </a:rPr>
              <a:t> انجام شد مشخص شد که</a:t>
            </a:r>
            <a:r>
              <a:rPr lang="en-US" b="1">
                <a:solidFill>
                  <a:srgbClr val="000000"/>
                </a:solidFill>
                <a:latin typeface="Times New Roman" pitchFamily="18" charset="0"/>
              </a:rPr>
              <a:t> </a:t>
            </a:r>
            <a:r>
              <a:rPr lang="ar-IQ" b="1">
                <a:solidFill>
                  <a:srgbClr val="000000"/>
                </a:solidFill>
                <a:latin typeface="Times New Roman" pitchFamily="18" charset="0"/>
              </a:rPr>
              <a:t>88</a:t>
            </a:r>
            <a:r>
              <a:rPr lang="en-US" b="1">
                <a:solidFill>
                  <a:srgbClr val="000000"/>
                </a:solidFill>
                <a:latin typeface="Times New Roman" pitchFamily="18" charset="0"/>
              </a:rPr>
              <a:t> </a:t>
            </a:r>
            <a:r>
              <a:rPr lang="ar-SA" b="1">
                <a:solidFill>
                  <a:srgbClr val="000000"/>
                </a:solidFill>
                <a:latin typeface="Times New Roman" pitchFamily="18" charset="0"/>
              </a:rPr>
              <a:t>درصد کودکان و نوجوانان،شخصیت آرنولد شوارتزنگر را به سبب ایفای نقش اش در فیلم ترمیناتور که مملو از صحنه های خشن است می شناسند. </a:t>
            </a:r>
            <a:endParaRPr lang="ar-IQ" b="1">
              <a:solidFill>
                <a:srgbClr val="000000"/>
              </a:solidFill>
              <a:latin typeface="Times New Roman" pitchFamily="18" charset="0"/>
            </a:endParaRPr>
          </a:p>
          <a:p>
            <a:pPr algn="r" rtl="1"/>
            <a:r>
              <a:rPr lang="ar-SA" b="1">
                <a:solidFill>
                  <a:srgbClr val="000000"/>
                </a:solidFill>
                <a:latin typeface="Times New Roman" pitchFamily="18" charset="0"/>
              </a:rPr>
              <a:t>نکته جالب دیگری که تحقیق یونسکو بدان اشاره می کند آن است که نیمی از خشونت های به تصویر کشیده شده در بازی های رایانه ای توسط نقش های مثبت این بازی ها رخ می دهد. این عمل با وجاهت بخشیدن به خشونت و به نوعی تشویق مخاطب به خشونت، زمینه های بروز نگرش ها و رفتارهای خشونت آمیز در کودکان و نوجوانان را فراهم می سازد. </a:t>
            </a:r>
            <a:br>
              <a:rPr lang="ar-SA" b="1">
                <a:solidFill>
                  <a:srgbClr val="000000"/>
                </a:solidFill>
                <a:latin typeface="Times New Roman" pitchFamily="18" charset="0"/>
              </a:rPr>
            </a:br>
            <a:r>
              <a:rPr lang="ar-SA" b="1">
                <a:solidFill>
                  <a:srgbClr val="000000"/>
                </a:solidFill>
                <a:latin typeface="Times New Roman" pitchFamily="18" charset="0"/>
              </a:rPr>
              <a:t> بسیار بدیهی است که صحنه های خشن در فیلم های تلویزیونی، سینمایی و بازی های رایانه ای، عملکرد مغز کودکان را تحت تاثیر قرار می دهد که منجر به تغییرات رفتاری خاصی در آنها خواهد شد.</a:t>
            </a:r>
            <a:endParaRPr lang="ar-IQ" b="1">
              <a:solidFill>
                <a:srgbClr val="000000"/>
              </a:solidFill>
              <a:latin typeface="Times New Roman" pitchFamily="18" charset="0"/>
            </a:endParaRPr>
          </a:p>
          <a:p>
            <a:pPr algn="r" rtl="1"/>
            <a:r>
              <a:rPr lang="ar-SA" b="1"/>
              <a:t/>
            </a:r>
            <a:br>
              <a:rPr lang="ar-SA" b="1"/>
            </a:br>
            <a:endParaRPr lang="ar-SA" b="1"/>
          </a:p>
        </p:txBody>
      </p:sp>
      <p:sp>
        <p:nvSpPr>
          <p:cNvPr id="93189" name="Rectangle 5"/>
          <p:cNvSpPr>
            <a:spLocks noChangeArrowheads="1"/>
          </p:cNvSpPr>
          <p:nvPr/>
        </p:nvSpPr>
        <p:spPr bwMode="auto">
          <a:xfrm>
            <a:off x="-58738"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67-46</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93189"/>
                                        </p:tgtEl>
                                        <p:attrNameLst>
                                          <p:attrName>style.visibility</p:attrName>
                                        </p:attrNameLst>
                                      </p:cBhvr>
                                      <p:to>
                                        <p:strVal val="visible"/>
                                      </p:to>
                                    </p:set>
                                    <p:anim calcmode="lin" valueType="num">
                                      <p:cBhvr>
                                        <p:cTn id="7" dur="500" fill="hold"/>
                                        <p:tgtEl>
                                          <p:spTgt spid="93189"/>
                                        </p:tgtEl>
                                        <p:attrNameLst>
                                          <p:attrName>ppt_w</p:attrName>
                                        </p:attrNameLst>
                                      </p:cBhvr>
                                      <p:tavLst>
                                        <p:tav tm="0">
                                          <p:val>
                                            <p:fltVal val="0"/>
                                          </p:val>
                                        </p:tav>
                                        <p:tav tm="100000">
                                          <p:val>
                                            <p:strVal val="#ppt_w"/>
                                          </p:val>
                                        </p:tav>
                                      </p:tavLst>
                                    </p:anim>
                                    <p:anim calcmode="lin" valueType="num">
                                      <p:cBhvr>
                                        <p:cTn id="8" dur="500" fill="hold"/>
                                        <p:tgtEl>
                                          <p:spTgt spid="93189"/>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93188"/>
                                        </p:tgtEl>
                                        <p:attrNameLst>
                                          <p:attrName>style.visibility</p:attrName>
                                        </p:attrNameLst>
                                      </p:cBhvr>
                                      <p:to>
                                        <p:strVal val="visible"/>
                                      </p:to>
                                    </p:set>
                                    <p:animEffect transition="in" filter="diamond(in)">
                                      <p:cBhvr>
                                        <p:cTn id="12" dur="2000"/>
                                        <p:tgtEl>
                                          <p:spTgt spid="9318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93188"/>
                                        </p:tgtEl>
                                      </p:cBhvr>
                                    </p:animEffect>
                                    <p:set>
                                      <p:cBhvr>
                                        <p:cTn id="17" dur="1" fill="hold">
                                          <p:stCondLst>
                                            <p:cond delay="1999"/>
                                          </p:stCondLst>
                                        </p:cTn>
                                        <p:tgtEl>
                                          <p:spTgt spid="93188"/>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93189"/>
                                        </p:tgtEl>
                                        <p:attrNameLst>
                                          <p:attrName>ppt_w</p:attrName>
                                        </p:attrNameLst>
                                      </p:cBhvr>
                                      <p:tavLst>
                                        <p:tav tm="0">
                                          <p:val>
                                            <p:strVal val="ppt_w"/>
                                          </p:val>
                                        </p:tav>
                                        <p:tav tm="100000">
                                          <p:val>
                                            <p:fltVal val="0"/>
                                          </p:val>
                                        </p:tav>
                                      </p:tavLst>
                                    </p:anim>
                                    <p:anim calcmode="lin" valueType="num">
                                      <p:cBhvr>
                                        <p:cTn id="21" dur="500"/>
                                        <p:tgtEl>
                                          <p:spTgt spid="93189"/>
                                        </p:tgtEl>
                                        <p:attrNameLst>
                                          <p:attrName>ppt_h</p:attrName>
                                        </p:attrNameLst>
                                      </p:cBhvr>
                                      <p:tavLst>
                                        <p:tav tm="0">
                                          <p:val>
                                            <p:strVal val="ppt_h"/>
                                          </p:val>
                                        </p:tav>
                                        <p:tav tm="100000">
                                          <p:val>
                                            <p:strVal val="ppt_h"/>
                                          </p:val>
                                        </p:tav>
                                      </p:tavLst>
                                    </p:anim>
                                    <p:set>
                                      <p:cBhvr>
                                        <p:cTn id="22" dur="1" fill="hold">
                                          <p:stCondLst>
                                            <p:cond delay="499"/>
                                          </p:stCondLst>
                                        </p:cTn>
                                        <p:tgtEl>
                                          <p:spTgt spid="9318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8" grpId="0"/>
      <p:bldP spid="93188" grpId="1"/>
      <p:bldP spid="93189" grpId="0"/>
      <p:bldP spid="93189" grpId="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4"/>
          <p:cNvSpPr>
            <a:spLocks noChangeArrowheads="1"/>
          </p:cNvSpPr>
          <p:nvPr/>
        </p:nvSpPr>
        <p:spPr bwMode="auto">
          <a:xfrm>
            <a:off x="611188" y="188913"/>
            <a:ext cx="8208962" cy="5641975"/>
          </a:xfrm>
          <a:prstGeom prst="rect">
            <a:avLst/>
          </a:prstGeom>
          <a:noFill/>
          <a:ln w="9525">
            <a:noFill/>
            <a:miter lim="800000"/>
            <a:headEnd/>
            <a:tailEnd/>
          </a:ln>
        </p:spPr>
        <p:txBody>
          <a:bodyPr anchor="ctr">
            <a:spAutoFit/>
          </a:bodyPr>
          <a:lstStyle/>
          <a:p>
            <a:pPr algn="r" rtl="1"/>
            <a:endParaRPr lang="ar-IQ" sz="1200" b="1">
              <a:solidFill>
                <a:srgbClr val="000000"/>
              </a:solidFill>
            </a:endParaRPr>
          </a:p>
          <a:p>
            <a:pPr algn="r" rtl="1"/>
            <a:r>
              <a:rPr lang="ar-SA" sz="2000">
                <a:solidFill>
                  <a:srgbClr val="000000"/>
                </a:solidFill>
              </a:rPr>
              <a:t> </a:t>
            </a:r>
            <a:r>
              <a:rPr lang="ar-SA" sz="2400" b="1">
                <a:solidFill>
                  <a:srgbClr val="000000"/>
                </a:solidFill>
                <a:latin typeface="Times New Roman" pitchFamily="18" charset="0"/>
              </a:rPr>
              <a:t>5- پورنوگرافی الکترونیک:</a:t>
            </a:r>
            <a:r>
              <a:rPr lang="ar-SA" b="1">
                <a:solidFill>
                  <a:srgbClr val="000000"/>
                </a:solidFill>
                <a:latin typeface="Times New Roman" pitchFamily="18" charset="0"/>
              </a:rPr>
              <a:t> دستیابی به تصاویر و فیلم های غیراخلاقی به خصوص برای کودکان و جوانان در بزرگراه اطلاعاتی یا اینترنت از مباحث بسیار جدی و نگران کننده ای است که خانواده ها و سایر اقشار فرهنگی و فرهیخته جوامع را به چالش کشیده است. این موارد ضد فرهنگی و ضداخلاقی الکترونیک که تنها در اینترنت شامل ده ها میلیون صفحات الکترونیکی است، کانون خانواده ها و در رأس آن کودکان و جوانان را هدف خود قرار داده است.</a:t>
            </a:r>
            <a:endParaRPr lang="ar-IQ" b="1">
              <a:solidFill>
                <a:srgbClr val="000000"/>
              </a:solidFill>
              <a:latin typeface="Times New Roman" pitchFamily="18" charset="0"/>
            </a:endParaRPr>
          </a:p>
          <a:p>
            <a:pPr algn="r" rtl="1"/>
            <a:endParaRPr lang="ar-IQ" sz="1200" b="1">
              <a:solidFill>
                <a:srgbClr val="000000"/>
              </a:solidFill>
              <a:latin typeface="Times New Roman" pitchFamily="18" charset="0"/>
            </a:endParaRPr>
          </a:p>
          <a:p>
            <a:pPr algn="r" rtl="1"/>
            <a:r>
              <a:rPr lang="ar-SA" b="1">
                <a:solidFill>
                  <a:srgbClr val="000000"/>
                </a:solidFill>
                <a:latin typeface="Times New Roman" pitchFamily="18" charset="0"/>
              </a:rPr>
              <a:t> </a:t>
            </a:r>
            <a:r>
              <a:rPr lang="ar-SA" sz="2400" b="1">
                <a:solidFill>
                  <a:srgbClr val="000000"/>
                </a:solidFill>
                <a:latin typeface="Times New Roman" pitchFamily="18" charset="0"/>
              </a:rPr>
              <a:t>6- اعتیاد الکترونیک:</a:t>
            </a:r>
            <a:r>
              <a:rPr lang="ar-SA" b="1">
                <a:solidFill>
                  <a:srgbClr val="000000"/>
                </a:solidFill>
                <a:latin typeface="Times New Roman" pitchFamily="18" charset="0"/>
              </a:rPr>
              <a:t> تحقیقات و آمار نشان می دهد که الگوهای رفتاری اعتیاد گونه در بین کاربران دائمی اینترنت وجود داشته و بی وقفه بر تعداد آنها افزوده می شود. </a:t>
            </a:r>
            <a:br>
              <a:rPr lang="ar-SA" b="1">
                <a:solidFill>
                  <a:srgbClr val="000000"/>
                </a:solidFill>
                <a:latin typeface="Times New Roman" pitchFamily="18" charset="0"/>
              </a:rPr>
            </a:br>
            <a:r>
              <a:rPr lang="ar-SA" b="1">
                <a:solidFill>
                  <a:srgbClr val="000000"/>
                </a:solidFill>
                <a:latin typeface="Times New Roman" pitchFamily="18" charset="0"/>
              </a:rPr>
              <a:t> نگران کننده ترین جنبه اعتیاد به اینترنت، آسیب دیدن کودکان و نوجوانان است که آنها را با ایجاد جذابیت گوناگون در کام خود فرو می برند. </a:t>
            </a:r>
            <a:br>
              <a:rPr lang="ar-SA" b="1">
                <a:solidFill>
                  <a:srgbClr val="000000"/>
                </a:solidFill>
                <a:latin typeface="Times New Roman" pitchFamily="18" charset="0"/>
              </a:rPr>
            </a:br>
            <a:r>
              <a:rPr lang="ar-SA" b="1">
                <a:solidFill>
                  <a:srgbClr val="000000"/>
                </a:solidFill>
                <a:latin typeface="Times New Roman" pitchFamily="18" charset="0"/>
              </a:rPr>
              <a:t> بدین ترتیب کودکان و نوجوانان به راحتی به سوی بازی های چند نفره </a:t>
            </a:r>
            <a:r>
              <a:rPr lang="ar-SA" sz="2000" b="1">
                <a:solidFill>
                  <a:srgbClr val="000000"/>
                </a:solidFill>
                <a:latin typeface="Times New Roman" pitchFamily="18" charset="0"/>
                <a:cs typeface="Times New Roman" pitchFamily="18" charset="0"/>
              </a:rPr>
              <a:t>(</a:t>
            </a:r>
            <a:r>
              <a:rPr lang="en-US" sz="2000" b="1">
                <a:solidFill>
                  <a:srgbClr val="000000"/>
                </a:solidFill>
                <a:latin typeface="Times New Roman" pitchFamily="18" charset="0"/>
                <a:cs typeface="Times New Roman" pitchFamily="18" charset="0"/>
              </a:rPr>
              <a:t>Group Games</a:t>
            </a:r>
            <a:r>
              <a:rPr lang="ar-SA" sz="2000" b="1">
                <a:solidFill>
                  <a:srgbClr val="000000"/>
                </a:solidFill>
                <a:latin typeface="Times New Roman" pitchFamily="18" charset="0"/>
                <a:cs typeface="Times New Roman" pitchFamily="18" charset="0"/>
              </a:rPr>
              <a:t>)</a:t>
            </a:r>
            <a:r>
              <a:rPr lang="ar-SA" b="1">
                <a:solidFill>
                  <a:srgbClr val="000000"/>
                </a:solidFill>
                <a:latin typeface="Times New Roman" pitchFamily="18" charset="0"/>
              </a:rPr>
              <a:t> و حتی بخش های مبتذل آن کشیده می شوند. اعتیاد به اینترنت ساعت های بسیار زیادی از طول شب و روز این قبیل افراد را به باد نیستی داده و آنها را به ولگردی الکترونیک و گشت و گذارهای بی هدف </a:t>
            </a:r>
            <a:r>
              <a:rPr lang="ar-SA" sz="2000" b="1">
                <a:solidFill>
                  <a:srgbClr val="000000"/>
                </a:solidFill>
                <a:latin typeface="Times New Roman" pitchFamily="18" charset="0"/>
                <a:cs typeface="Times New Roman" pitchFamily="18" charset="0"/>
              </a:rPr>
              <a:t>(</a:t>
            </a:r>
            <a:r>
              <a:rPr lang="en-US" sz="2000" b="1">
                <a:solidFill>
                  <a:srgbClr val="000000"/>
                </a:solidFill>
                <a:latin typeface="Times New Roman" pitchFamily="18" charset="0"/>
                <a:cs typeface="Times New Roman" pitchFamily="18" charset="0"/>
              </a:rPr>
              <a:t>Surface</a:t>
            </a:r>
            <a:r>
              <a:rPr lang="ar-SA" sz="2000" b="1">
                <a:solidFill>
                  <a:srgbClr val="000000"/>
                </a:solidFill>
                <a:latin typeface="Times New Roman" pitchFamily="18" charset="0"/>
                <a:cs typeface="Times New Roman" pitchFamily="18" charset="0"/>
              </a:rPr>
              <a:t>)</a:t>
            </a:r>
            <a:r>
              <a:rPr lang="ar-SA" b="1">
                <a:solidFill>
                  <a:srgbClr val="000000"/>
                </a:solidFill>
                <a:latin typeface="Times New Roman" pitchFamily="18" charset="0"/>
              </a:rPr>
              <a:t> می کشاند.</a:t>
            </a:r>
            <a:endParaRPr lang="ar-IQ" b="1">
              <a:solidFill>
                <a:srgbClr val="000000"/>
              </a:solidFill>
              <a:latin typeface="Times New Roman" pitchFamily="18" charset="0"/>
            </a:endParaRPr>
          </a:p>
          <a:p>
            <a:pPr algn="r" rtl="1"/>
            <a:r>
              <a:rPr lang="ar-SA">
                <a:solidFill>
                  <a:srgbClr val="000000"/>
                </a:solidFill>
                <a:latin typeface="Times New Roman" pitchFamily="18" charset="0"/>
              </a:rPr>
              <a:t> </a:t>
            </a:r>
            <a:r>
              <a:rPr lang="ar-SA" b="1">
                <a:solidFill>
                  <a:srgbClr val="000000"/>
                </a:solidFill>
                <a:latin typeface="Times New Roman" pitchFamily="18" charset="0"/>
              </a:rPr>
              <a:t>کارشناسان استفاده غیرطبیعی از اینترنت را اصطلاحاً اعتیاد به اینترنت می نامند. علت اعتیاد به اینترنت در بسیاری از این افراد، دستیابی به راهی برای سرکوبی اضطراب ها و تنش های زندگی است. </a:t>
            </a:r>
            <a:endParaRPr lang="ar-IQ" b="1">
              <a:solidFill>
                <a:srgbClr val="000000"/>
              </a:solidFill>
              <a:latin typeface="Times New Roman" pitchFamily="18" charset="0"/>
            </a:endParaRPr>
          </a:p>
          <a:p>
            <a:pPr algn="r" rtl="1"/>
            <a:r>
              <a:rPr lang="ar-SA" b="1">
                <a:solidFill>
                  <a:srgbClr val="000000"/>
                </a:solidFill>
                <a:latin typeface="Times New Roman" pitchFamily="18" charset="0"/>
              </a:rPr>
              <a:t>به گفته پژوهشگران درصد اعتیاد به اینترنت, در افراد منزوی و همچنین افرادی که در ارتباط های اجتماعی و بین فردی خود مشکل دارند بیش از سایرین دیده می شود. </a:t>
            </a:r>
            <a:endParaRPr lang="ar-IQ" b="1">
              <a:solidFill>
                <a:srgbClr val="000000"/>
              </a:solidFill>
              <a:latin typeface="Times New Roman" pitchFamily="18" charset="0"/>
            </a:endParaRPr>
          </a:p>
          <a:p>
            <a:pPr algn="r" rtl="1"/>
            <a:endParaRPr lang="ar-SA">
              <a:solidFill>
                <a:srgbClr val="000000"/>
              </a:solidFill>
            </a:endParaRPr>
          </a:p>
        </p:txBody>
      </p:sp>
      <p:sp>
        <p:nvSpPr>
          <p:cNvPr id="94213" name="Rectangle 5"/>
          <p:cNvSpPr>
            <a:spLocks noChangeArrowheads="1"/>
          </p:cNvSpPr>
          <p:nvPr/>
        </p:nvSpPr>
        <p:spPr bwMode="auto">
          <a:xfrm>
            <a:off x="4427538"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67-47</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94213"/>
                                        </p:tgtEl>
                                        <p:attrNameLst>
                                          <p:attrName>style.visibility</p:attrName>
                                        </p:attrNameLst>
                                      </p:cBhvr>
                                      <p:to>
                                        <p:strVal val="visible"/>
                                      </p:to>
                                    </p:set>
                                    <p:anim calcmode="lin" valueType="num">
                                      <p:cBhvr>
                                        <p:cTn id="7" dur="500" fill="hold"/>
                                        <p:tgtEl>
                                          <p:spTgt spid="94213"/>
                                        </p:tgtEl>
                                        <p:attrNameLst>
                                          <p:attrName>ppt_w</p:attrName>
                                        </p:attrNameLst>
                                      </p:cBhvr>
                                      <p:tavLst>
                                        <p:tav tm="0">
                                          <p:val>
                                            <p:fltVal val="0"/>
                                          </p:val>
                                        </p:tav>
                                        <p:tav tm="100000">
                                          <p:val>
                                            <p:strVal val="#ppt_w"/>
                                          </p:val>
                                        </p:tav>
                                      </p:tavLst>
                                    </p:anim>
                                    <p:anim calcmode="lin" valueType="num">
                                      <p:cBhvr>
                                        <p:cTn id="8" dur="500" fill="hold"/>
                                        <p:tgtEl>
                                          <p:spTgt spid="94213"/>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94212"/>
                                        </p:tgtEl>
                                        <p:attrNameLst>
                                          <p:attrName>style.visibility</p:attrName>
                                        </p:attrNameLst>
                                      </p:cBhvr>
                                      <p:to>
                                        <p:strVal val="visible"/>
                                      </p:to>
                                    </p:set>
                                    <p:animEffect transition="in" filter="diamond(in)">
                                      <p:cBhvr>
                                        <p:cTn id="12" dur="2000"/>
                                        <p:tgtEl>
                                          <p:spTgt spid="9421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94212"/>
                                        </p:tgtEl>
                                      </p:cBhvr>
                                    </p:animEffect>
                                    <p:set>
                                      <p:cBhvr>
                                        <p:cTn id="17" dur="1" fill="hold">
                                          <p:stCondLst>
                                            <p:cond delay="1999"/>
                                          </p:stCondLst>
                                        </p:cTn>
                                        <p:tgtEl>
                                          <p:spTgt spid="94212"/>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94213"/>
                                        </p:tgtEl>
                                        <p:attrNameLst>
                                          <p:attrName>ppt_w</p:attrName>
                                        </p:attrNameLst>
                                      </p:cBhvr>
                                      <p:tavLst>
                                        <p:tav tm="0">
                                          <p:val>
                                            <p:strVal val="ppt_w"/>
                                          </p:val>
                                        </p:tav>
                                        <p:tav tm="100000">
                                          <p:val>
                                            <p:fltVal val="0"/>
                                          </p:val>
                                        </p:tav>
                                      </p:tavLst>
                                    </p:anim>
                                    <p:anim calcmode="lin" valueType="num">
                                      <p:cBhvr>
                                        <p:cTn id="21" dur="500"/>
                                        <p:tgtEl>
                                          <p:spTgt spid="94213"/>
                                        </p:tgtEl>
                                        <p:attrNameLst>
                                          <p:attrName>ppt_h</p:attrName>
                                        </p:attrNameLst>
                                      </p:cBhvr>
                                      <p:tavLst>
                                        <p:tav tm="0">
                                          <p:val>
                                            <p:strVal val="ppt_h"/>
                                          </p:val>
                                        </p:tav>
                                        <p:tav tm="100000">
                                          <p:val>
                                            <p:strVal val="ppt_h"/>
                                          </p:val>
                                        </p:tav>
                                      </p:tavLst>
                                    </p:anim>
                                    <p:set>
                                      <p:cBhvr>
                                        <p:cTn id="22" dur="1" fill="hold">
                                          <p:stCondLst>
                                            <p:cond delay="499"/>
                                          </p:stCondLst>
                                        </p:cTn>
                                        <p:tgtEl>
                                          <p:spTgt spid="942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2" grpId="0"/>
      <p:bldP spid="94212" grpId="1"/>
      <p:bldP spid="94213" grpId="0"/>
      <p:bldP spid="94213" grpId="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ChangeArrowheads="1"/>
          </p:cNvSpPr>
          <p:nvPr/>
        </p:nvSpPr>
        <p:spPr bwMode="auto">
          <a:xfrm>
            <a:off x="179388" y="552450"/>
            <a:ext cx="8675687" cy="3509963"/>
          </a:xfrm>
          <a:prstGeom prst="rect">
            <a:avLst/>
          </a:prstGeom>
          <a:noFill/>
          <a:ln w="9525">
            <a:noFill/>
            <a:miter lim="800000"/>
            <a:headEnd/>
            <a:tailEnd/>
          </a:ln>
        </p:spPr>
        <p:txBody>
          <a:bodyPr anchor="ctr">
            <a:spAutoFit/>
          </a:bodyPr>
          <a:lstStyle/>
          <a:p>
            <a:pPr algn="r"/>
            <a:r>
              <a:rPr lang="ar-SA" b="1">
                <a:solidFill>
                  <a:srgbClr val="000000"/>
                </a:solidFill>
              </a:rPr>
              <a:t>برخی از علائم شناخته شده این اختلالات به شرح زیر هستند: </a:t>
            </a:r>
            <a:endParaRPr lang="ar-IQ" b="1">
              <a:solidFill>
                <a:srgbClr val="000000"/>
              </a:solidFill>
            </a:endParaRPr>
          </a:p>
          <a:p>
            <a:pPr algn="r"/>
            <a:endParaRPr lang="en-US" sz="800" b="1">
              <a:solidFill>
                <a:srgbClr val="000000"/>
              </a:solidFill>
            </a:endParaRPr>
          </a:p>
          <a:p>
            <a:pPr algn="r"/>
            <a:r>
              <a:rPr lang="ar-SA" b="1">
                <a:solidFill>
                  <a:srgbClr val="000000"/>
                </a:solidFill>
              </a:rPr>
              <a:t>استفاده از کامپیوتر برای خوش گذرانی</a:t>
            </a:r>
            <a:r>
              <a:rPr lang="ar-IQ" b="1">
                <a:solidFill>
                  <a:srgbClr val="000000"/>
                </a:solidFill>
              </a:rPr>
              <a:t>,</a:t>
            </a:r>
            <a:r>
              <a:rPr lang="ar-SA" b="1">
                <a:solidFill>
                  <a:srgbClr val="000000"/>
                </a:solidFill>
              </a:rPr>
              <a:t> شادی یا وقت گذرانی</a:t>
            </a:r>
            <a:r>
              <a:rPr lang="ar-IQ" b="1">
                <a:solidFill>
                  <a:srgbClr val="000000"/>
                </a:solidFill>
              </a:rPr>
              <a:t>, </a:t>
            </a:r>
            <a:r>
              <a:rPr lang="ar-SA" b="1">
                <a:solidFill>
                  <a:srgbClr val="000000"/>
                </a:solidFill>
              </a:rPr>
              <a:t>احساس افسردگی به هنگامی که از کامپیوتر استفاده نمی کنند، صرف زمان طولانی در شبانه روز با کامپیوتر</a:t>
            </a:r>
            <a:r>
              <a:rPr lang="ar-IQ" b="1">
                <a:solidFill>
                  <a:srgbClr val="000000"/>
                </a:solidFill>
              </a:rPr>
              <a:t>,</a:t>
            </a:r>
            <a:r>
              <a:rPr lang="ar-SA" b="1">
                <a:solidFill>
                  <a:srgbClr val="000000"/>
                </a:solidFill>
              </a:rPr>
              <a:t> صرف هزینه زیاد برای نرم افزار و سخت افزار و فعالیت های مرتبط با آن بدون توجیه منطقی</a:t>
            </a:r>
            <a:r>
              <a:rPr lang="ar-IQ" b="1">
                <a:solidFill>
                  <a:srgbClr val="000000"/>
                </a:solidFill>
              </a:rPr>
              <a:t>,</a:t>
            </a:r>
            <a:r>
              <a:rPr lang="ar-SA" b="1">
                <a:solidFill>
                  <a:srgbClr val="000000"/>
                </a:solidFill>
              </a:rPr>
              <a:t> بی توجهی نسبت به کار</a:t>
            </a:r>
            <a:r>
              <a:rPr lang="ar-IQ" b="1">
                <a:solidFill>
                  <a:srgbClr val="000000"/>
                </a:solidFill>
              </a:rPr>
              <a:t>,</a:t>
            </a:r>
            <a:r>
              <a:rPr lang="ar-SA" b="1">
                <a:solidFill>
                  <a:srgbClr val="000000"/>
                </a:solidFill>
              </a:rPr>
              <a:t> مدرسه و خانواده. </a:t>
            </a:r>
            <a:br>
              <a:rPr lang="ar-SA" b="1">
                <a:solidFill>
                  <a:srgbClr val="000000"/>
                </a:solidFill>
              </a:rPr>
            </a:br>
            <a:endParaRPr lang="ar-IQ" b="1">
              <a:solidFill>
                <a:srgbClr val="000000"/>
              </a:solidFill>
              <a:latin typeface="Times New Roman" pitchFamily="18" charset="0"/>
            </a:endParaRPr>
          </a:p>
          <a:p>
            <a:pPr algn="r" rtl="1"/>
            <a:r>
              <a:rPr lang="ar-SA" b="1">
                <a:solidFill>
                  <a:srgbClr val="000000"/>
                </a:solidFill>
                <a:latin typeface="Times New Roman" pitchFamily="18" charset="0"/>
              </a:rPr>
              <a:t>خواسته و ناخواسته جوامع بشری در آینده ای نه چندان دور شاهد خانه های دیجیتالی خواهند بود. این پدیده نه قابل حذف است و نه امکان مقابله چکشی در قالب های رایج که منجر به پاک کردن صورت مسئله می شود, راه حلی اساسى است كه طبق آن, تنها باید شرایطی فراهم شود که فرهیختگان و متخصصین آن را بشناسند</a:t>
            </a:r>
            <a:r>
              <a:rPr lang="ar-IQ" b="1">
                <a:solidFill>
                  <a:srgbClr val="000000"/>
                </a:solidFill>
                <a:latin typeface="Times New Roman" pitchFamily="18" charset="0"/>
              </a:rPr>
              <a:t>,</a:t>
            </a:r>
            <a:r>
              <a:rPr lang="ar-SA" b="1">
                <a:solidFill>
                  <a:srgbClr val="000000"/>
                </a:solidFill>
                <a:latin typeface="Times New Roman" pitchFamily="18" charset="0"/>
              </a:rPr>
              <a:t> تجزیه</a:t>
            </a:r>
            <a:r>
              <a:rPr lang="ar-IQ" b="1">
                <a:solidFill>
                  <a:srgbClr val="000000"/>
                </a:solidFill>
                <a:latin typeface="Times New Roman" pitchFamily="18" charset="0"/>
              </a:rPr>
              <a:t>,</a:t>
            </a:r>
            <a:r>
              <a:rPr lang="ar-SA" b="1">
                <a:solidFill>
                  <a:srgbClr val="000000"/>
                </a:solidFill>
                <a:latin typeface="Times New Roman" pitchFamily="18" charset="0"/>
              </a:rPr>
              <a:t> تحلیل و آسیب شناسی کنند.</a:t>
            </a:r>
          </a:p>
          <a:p>
            <a:pPr algn="r" rtl="1"/>
            <a:r>
              <a:rPr lang="ar-SA" b="1">
                <a:solidFill>
                  <a:srgbClr val="000000"/>
                </a:solidFill>
              </a:rPr>
              <a:t/>
            </a:r>
            <a:br>
              <a:rPr lang="ar-SA" b="1">
                <a:solidFill>
                  <a:srgbClr val="000000"/>
                </a:solidFill>
              </a:rPr>
            </a:br>
            <a:r>
              <a:rPr lang="ar-SA" b="1">
                <a:solidFill>
                  <a:srgbClr val="000000"/>
                </a:solidFill>
              </a:rPr>
              <a:t/>
            </a:r>
            <a:br>
              <a:rPr lang="ar-SA" b="1">
                <a:solidFill>
                  <a:srgbClr val="000000"/>
                </a:solidFill>
              </a:rPr>
            </a:br>
            <a:endParaRPr lang="ar-SA" b="1">
              <a:solidFill>
                <a:srgbClr val="000000"/>
              </a:solidFill>
            </a:endParaRPr>
          </a:p>
        </p:txBody>
      </p:sp>
      <p:sp>
        <p:nvSpPr>
          <p:cNvPr id="95239" name="Rectangle 7"/>
          <p:cNvSpPr>
            <a:spLocks noChangeArrowheads="1"/>
          </p:cNvSpPr>
          <p:nvPr/>
        </p:nvSpPr>
        <p:spPr bwMode="auto">
          <a:xfrm>
            <a:off x="4356100" y="6461125"/>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67-48</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95239"/>
                                        </p:tgtEl>
                                        <p:attrNameLst>
                                          <p:attrName>style.visibility</p:attrName>
                                        </p:attrNameLst>
                                      </p:cBhvr>
                                      <p:to>
                                        <p:strVal val="visible"/>
                                      </p:to>
                                    </p:set>
                                    <p:anim calcmode="lin" valueType="num">
                                      <p:cBhvr>
                                        <p:cTn id="7" dur="500" fill="hold"/>
                                        <p:tgtEl>
                                          <p:spTgt spid="95239"/>
                                        </p:tgtEl>
                                        <p:attrNameLst>
                                          <p:attrName>ppt_w</p:attrName>
                                        </p:attrNameLst>
                                      </p:cBhvr>
                                      <p:tavLst>
                                        <p:tav tm="0">
                                          <p:val>
                                            <p:fltVal val="0"/>
                                          </p:val>
                                        </p:tav>
                                        <p:tav tm="100000">
                                          <p:val>
                                            <p:strVal val="#ppt_w"/>
                                          </p:val>
                                        </p:tav>
                                      </p:tavLst>
                                    </p:anim>
                                    <p:anim calcmode="lin" valueType="num">
                                      <p:cBhvr>
                                        <p:cTn id="8" dur="500" fill="hold"/>
                                        <p:tgtEl>
                                          <p:spTgt spid="95239"/>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95236"/>
                                        </p:tgtEl>
                                        <p:attrNameLst>
                                          <p:attrName>style.visibility</p:attrName>
                                        </p:attrNameLst>
                                      </p:cBhvr>
                                      <p:to>
                                        <p:strVal val="visible"/>
                                      </p:to>
                                    </p:set>
                                    <p:animEffect transition="in" filter="diamond(in)">
                                      <p:cBhvr>
                                        <p:cTn id="12" dur="2000"/>
                                        <p:tgtEl>
                                          <p:spTgt spid="9523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95236"/>
                                        </p:tgtEl>
                                      </p:cBhvr>
                                    </p:animEffect>
                                    <p:set>
                                      <p:cBhvr>
                                        <p:cTn id="17" dur="1" fill="hold">
                                          <p:stCondLst>
                                            <p:cond delay="1999"/>
                                          </p:stCondLst>
                                        </p:cTn>
                                        <p:tgtEl>
                                          <p:spTgt spid="95236"/>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95239"/>
                                        </p:tgtEl>
                                        <p:attrNameLst>
                                          <p:attrName>ppt_w</p:attrName>
                                        </p:attrNameLst>
                                      </p:cBhvr>
                                      <p:tavLst>
                                        <p:tav tm="0">
                                          <p:val>
                                            <p:strVal val="ppt_w"/>
                                          </p:val>
                                        </p:tav>
                                        <p:tav tm="100000">
                                          <p:val>
                                            <p:fltVal val="0"/>
                                          </p:val>
                                        </p:tav>
                                      </p:tavLst>
                                    </p:anim>
                                    <p:anim calcmode="lin" valueType="num">
                                      <p:cBhvr>
                                        <p:cTn id="21" dur="500"/>
                                        <p:tgtEl>
                                          <p:spTgt spid="95239"/>
                                        </p:tgtEl>
                                        <p:attrNameLst>
                                          <p:attrName>ppt_h</p:attrName>
                                        </p:attrNameLst>
                                      </p:cBhvr>
                                      <p:tavLst>
                                        <p:tav tm="0">
                                          <p:val>
                                            <p:strVal val="ppt_h"/>
                                          </p:val>
                                        </p:tav>
                                        <p:tav tm="100000">
                                          <p:val>
                                            <p:strVal val="ppt_h"/>
                                          </p:val>
                                        </p:tav>
                                      </p:tavLst>
                                    </p:anim>
                                    <p:set>
                                      <p:cBhvr>
                                        <p:cTn id="22" dur="1" fill="hold">
                                          <p:stCondLst>
                                            <p:cond delay="499"/>
                                          </p:stCondLst>
                                        </p:cTn>
                                        <p:tgtEl>
                                          <p:spTgt spid="952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6" grpId="0"/>
      <p:bldP spid="95236" grpId="1"/>
      <p:bldP spid="95239" grpId="0"/>
      <p:bldP spid="95239" grpId="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5"/>
          <p:cNvSpPr>
            <a:spLocks noChangeArrowheads="1"/>
          </p:cNvSpPr>
          <p:nvPr/>
        </p:nvSpPr>
        <p:spPr bwMode="auto">
          <a:xfrm>
            <a:off x="-4465638" y="1495425"/>
            <a:ext cx="9144001" cy="0"/>
          </a:xfrm>
          <a:prstGeom prst="rect">
            <a:avLst/>
          </a:prstGeom>
          <a:noFill/>
          <a:ln w="9525">
            <a:noFill/>
            <a:miter lim="800000"/>
            <a:headEnd/>
            <a:tailEnd/>
          </a:ln>
        </p:spPr>
        <p:txBody>
          <a:bodyPr wrap="none" anchor="ctr">
            <a:spAutoFit/>
          </a:bodyPr>
          <a:lstStyle/>
          <a:p>
            <a:endParaRPr lang="fa-IR"/>
          </a:p>
        </p:txBody>
      </p:sp>
      <p:sp>
        <p:nvSpPr>
          <p:cNvPr id="98308" name="WordArt 4"/>
          <p:cNvSpPr>
            <a:spLocks noChangeArrowheads="1" noChangeShapeType="1" noTextEdit="1"/>
          </p:cNvSpPr>
          <p:nvPr/>
        </p:nvSpPr>
        <p:spPr bwMode="auto">
          <a:xfrm>
            <a:off x="1116013" y="260350"/>
            <a:ext cx="7056437" cy="1368425"/>
          </a:xfrm>
          <a:prstGeom prst="rect">
            <a:avLst/>
          </a:prstGeom>
        </p:spPr>
        <p:txBody>
          <a:bodyPr wrap="none" fromWordArt="1">
            <a:prstTxWarp prst="textPlain">
              <a:avLst>
                <a:gd name="adj" fmla="val 50000"/>
              </a:avLst>
            </a:prstTxWarp>
          </a:bodyPr>
          <a:lstStyle/>
          <a:p>
            <a:pPr algn="ctr" rtl="1"/>
            <a:r>
              <a:rPr lang="fa-IR" sz="32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شهرهاى الكترونيكى در ايران</a:t>
            </a:r>
          </a:p>
        </p:txBody>
      </p:sp>
      <p:sp>
        <p:nvSpPr>
          <p:cNvPr id="98310" name="Rectangle 6"/>
          <p:cNvSpPr>
            <a:spLocks noChangeArrowheads="1"/>
          </p:cNvSpPr>
          <p:nvPr/>
        </p:nvSpPr>
        <p:spPr bwMode="auto">
          <a:xfrm>
            <a:off x="539750" y="2060575"/>
            <a:ext cx="8064500" cy="4486275"/>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وجود یک شهر نمونه الکترونیکی و اینترنتی در هر کشوری می تواند زمینه حضور تدریجی، منطقی، علمی و اقتصادی این پدیده ارزشمند که در حال حاضر معیار سنجش توان علمی و قدرت کشورها برای استفاده و تولید دانش می باشد را فراهم کند. نتایج کارشناسی در جهان نشان می دهد، که توسعه پراکنده در این زمینه موفق نبوده و از کیفیت مناسب برخوردار نخواهد بود</a:t>
            </a:r>
            <a:r>
              <a:rPr lang="en-US" b="1">
                <a:solidFill>
                  <a:srgbClr val="000000"/>
                </a:solidFill>
                <a:cs typeface="Times New Roman" pitchFamily="18" charset="0"/>
              </a:rPr>
              <a:t>.</a:t>
            </a:r>
            <a:br>
              <a:rPr lang="en-US" b="1">
                <a:solidFill>
                  <a:srgbClr val="000000"/>
                </a:solidFill>
                <a:cs typeface="Times New Roman" pitchFamily="18" charset="0"/>
              </a:rPr>
            </a:br>
            <a:r>
              <a:rPr lang="ar-SA" b="1">
                <a:solidFill>
                  <a:srgbClr val="000000"/>
                </a:solidFill>
                <a:cs typeface="Times New Roman" pitchFamily="18" charset="0"/>
              </a:rPr>
              <a:t>به همین دلیل کشورهایی مانند هند، مالزی، امارات متحده عربی، انگلستان، کانادا و بسیاری از کشورهای دیگر دنیا چنین شهرهایی را ایجاد یا در حال تجهیز دارند. </a:t>
            </a:r>
            <a:endParaRPr lang="en-US" sz="1300"/>
          </a:p>
          <a:p>
            <a:pPr algn="r" rtl="1" eaLnBrk="0" hangingPunct="0"/>
            <a:r>
              <a:rPr lang="ar-SA" b="1">
                <a:solidFill>
                  <a:srgbClr val="000000"/>
                </a:solidFill>
                <a:cs typeface="Times New Roman" pitchFamily="18" charset="0"/>
              </a:rPr>
              <a:t>در جمهوری اسلامی ایران نیز توسعه فناوری اطلاعات به منظور شناسایی، انتقال، جذب، بومی سازی</a:t>
            </a:r>
            <a:r>
              <a:rPr lang="ar-SA" b="1">
                <a:solidFill>
                  <a:srgbClr val="000000"/>
                </a:solidFill>
              </a:rPr>
              <a:t>،</a:t>
            </a:r>
            <a:endParaRPr lang="ar-IQ" b="1">
              <a:solidFill>
                <a:srgbClr val="000000"/>
              </a:solidFill>
              <a:cs typeface="Times New Roman" pitchFamily="18" charset="0"/>
            </a:endParaRPr>
          </a:p>
          <a:p>
            <a:pPr algn="r" rtl="1" eaLnBrk="0" hangingPunct="0"/>
            <a:r>
              <a:rPr lang="ar-SA" b="1">
                <a:solidFill>
                  <a:srgbClr val="000000"/>
                </a:solidFill>
                <a:cs typeface="Times New Roman" pitchFamily="18" charset="0"/>
              </a:rPr>
              <a:t>هم گامی و هم راستايی با جهان دانش مورد توجه مردم و مسئولین قرار گرفته است</a:t>
            </a:r>
            <a:r>
              <a:rPr lang="en-US" b="1">
                <a:solidFill>
                  <a:srgbClr val="000000"/>
                </a:solidFill>
                <a:cs typeface="Times New Roman" pitchFamily="18" charset="0"/>
              </a:rPr>
              <a:t>.</a:t>
            </a:r>
            <a:br>
              <a:rPr lang="en-US" b="1">
                <a:solidFill>
                  <a:srgbClr val="000000"/>
                </a:solidFill>
                <a:cs typeface="Times New Roman" pitchFamily="18" charset="0"/>
              </a:rPr>
            </a:br>
            <a:r>
              <a:rPr lang="ar-SA" b="1">
                <a:solidFill>
                  <a:srgbClr val="000000"/>
                </a:solidFill>
                <a:cs typeface="Times New Roman" pitchFamily="18" charset="0"/>
              </a:rPr>
              <a:t>بعد از تغییر نام وزارت پست و تلگراف و تلفن به وزارت ارتباطات و فناوری اطلاعات و تهیه سند راهبردی ارتباطات و فناوری اطلاعات ملی (</a:t>
            </a:r>
            <a:r>
              <a:rPr lang="ar-IQ" b="1">
                <a:solidFill>
                  <a:srgbClr val="000000"/>
                </a:solidFill>
                <a:cs typeface="Times New Roman" pitchFamily="18" charset="0"/>
              </a:rPr>
              <a:t> </a:t>
            </a:r>
            <a:r>
              <a:rPr lang="ar-SA" b="1">
                <a:solidFill>
                  <a:srgbClr val="000000"/>
                </a:solidFill>
                <a:cs typeface="Times New Roman" pitchFamily="18" charset="0"/>
              </a:rPr>
              <a:t>طرح تکفا</a:t>
            </a:r>
            <a:r>
              <a:rPr lang="ar-IQ" b="1">
                <a:solidFill>
                  <a:srgbClr val="000000"/>
                </a:solidFill>
                <a:cs typeface="Times New Roman" pitchFamily="18" charset="0"/>
              </a:rPr>
              <a:t> </a:t>
            </a:r>
            <a:r>
              <a:rPr lang="ar-SA" b="1">
                <a:solidFill>
                  <a:srgbClr val="000000"/>
                </a:solidFill>
                <a:cs typeface="Times New Roman" pitchFamily="18" charset="0"/>
              </a:rPr>
              <a:t>) و بخش</a:t>
            </a:r>
            <a:r>
              <a:rPr lang="ar-IQ" b="1">
                <a:solidFill>
                  <a:srgbClr val="000000"/>
                </a:solidFill>
                <a:cs typeface="Times New Roman" pitchFamily="18" charset="0"/>
              </a:rPr>
              <a:t> </a:t>
            </a:r>
            <a:r>
              <a:rPr lang="ar-SA" b="1">
                <a:solidFill>
                  <a:srgbClr val="000000"/>
                </a:solidFill>
                <a:cs typeface="Times New Roman" pitchFamily="18" charset="0"/>
              </a:rPr>
              <a:t>نامه هایی که از طریق سازمان مدیریت و </a:t>
            </a:r>
            <a:endParaRPr lang="fa-IR" b="1">
              <a:solidFill>
                <a:srgbClr val="000000"/>
              </a:solidFill>
              <a:cs typeface="Times New Roman" pitchFamily="18" charset="0"/>
            </a:endParaRPr>
          </a:p>
          <a:p>
            <a:pPr algn="r" rtl="1" eaLnBrk="0" hangingPunct="0"/>
            <a:r>
              <a:rPr lang="ar-SA" b="1">
                <a:solidFill>
                  <a:srgbClr val="000000"/>
                </a:solidFill>
                <a:cs typeface="Times New Roman" pitchFamily="18" charset="0"/>
              </a:rPr>
              <a:t>برنامه ریزی تهیه و به دستگاه های دولتی ابلاغ شد از یک سو</a:t>
            </a:r>
            <a:r>
              <a:rPr lang="ar-SA" sz="1600" b="1">
                <a:solidFill>
                  <a:srgbClr val="000000"/>
                </a:solidFill>
                <a:cs typeface="Times New Roman" pitchFamily="18" charset="0"/>
              </a:rPr>
              <a:t>ء</a:t>
            </a:r>
            <a:r>
              <a:rPr lang="ar-SA" b="1">
                <a:solidFill>
                  <a:srgbClr val="000000"/>
                </a:solidFill>
                <a:cs typeface="Times New Roman" pitchFamily="18" charset="0"/>
              </a:rPr>
              <a:t> و تلاش های وسیع بخش خصوصی در این زمینه از سوئی دیگر باعث حرکت جامعه به سوی استفاده از فناوری اطلاعات شد</a:t>
            </a:r>
            <a:r>
              <a:rPr lang="en-US" b="1">
                <a:solidFill>
                  <a:srgbClr val="000000"/>
                </a:solidFill>
                <a:cs typeface="Times New Roman" pitchFamily="18" charset="0"/>
              </a:rPr>
              <a:t>.</a:t>
            </a:r>
          </a:p>
          <a:p>
            <a:pPr algn="r" rtl="1" eaLnBrk="0" hangingPunct="0"/>
            <a:r>
              <a:rPr lang="ar-SA" b="1">
                <a:solidFill>
                  <a:srgbClr val="000000"/>
                </a:solidFill>
                <a:latin typeface="Times New Roman" pitchFamily="18" charset="0"/>
              </a:rPr>
              <a:t>در این زمینه اجرای پروژه های ملی تجارت الکترونیک، بانکداری الکترونیک، تهیه و اجرای قوانین و موازین حقوقی مرتبط با آن می تواند بستر مناسبی را برای توسعه اقتصاد نوین و ایجاد فرهنگ مناسب ایجاد نماید و فاصله فاحش دیجیتالی ایران را با کشورهای توسعه یافته در این بخش کاهش دهد.</a:t>
            </a:r>
            <a:r>
              <a:rPr lang="ar-SA">
                <a:latin typeface="Times New Roman" pitchFamily="18" charset="0"/>
              </a:rPr>
              <a:t> </a:t>
            </a:r>
            <a:r>
              <a:rPr lang="en-US" b="1">
                <a:solidFill>
                  <a:srgbClr val="000000"/>
                </a:solidFill>
                <a:cs typeface="Times New Roman" pitchFamily="18" charset="0"/>
              </a:rPr>
              <a:t/>
            </a:r>
            <a:br>
              <a:rPr lang="en-US" b="1">
                <a:solidFill>
                  <a:srgbClr val="000000"/>
                </a:solidFill>
                <a:cs typeface="Times New Roman" pitchFamily="18" charset="0"/>
              </a:rPr>
            </a:br>
            <a:endParaRPr lang="en-US" b="1">
              <a:solidFill>
                <a:srgbClr val="000000"/>
              </a:solidFill>
              <a:cs typeface="Times New Roman" pitchFamily="18" charset="0"/>
            </a:endParaRPr>
          </a:p>
        </p:txBody>
      </p:sp>
      <p:sp>
        <p:nvSpPr>
          <p:cNvPr id="98311" name="Rectangle 7"/>
          <p:cNvSpPr>
            <a:spLocks noChangeArrowheads="1"/>
          </p:cNvSpPr>
          <p:nvPr/>
        </p:nvSpPr>
        <p:spPr bwMode="auto">
          <a:xfrm>
            <a:off x="4427538"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67-49</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98311"/>
                                        </p:tgtEl>
                                        <p:attrNameLst>
                                          <p:attrName>style.visibility</p:attrName>
                                        </p:attrNameLst>
                                      </p:cBhvr>
                                      <p:to>
                                        <p:strVal val="visible"/>
                                      </p:to>
                                    </p:set>
                                    <p:anim calcmode="lin" valueType="num">
                                      <p:cBhvr>
                                        <p:cTn id="7" dur="500" fill="hold"/>
                                        <p:tgtEl>
                                          <p:spTgt spid="98311"/>
                                        </p:tgtEl>
                                        <p:attrNameLst>
                                          <p:attrName>ppt_w</p:attrName>
                                        </p:attrNameLst>
                                      </p:cBhvr>
                                      <p:tavLst>
                                        <p:tav tm="0">
                                          <p:val>
                                            <p:fltVal val="0"/>
                                          </p:val>
                                        </p:tav>
                                        <p:tav tm="100000">
                                          <p:val>
                                            <p:strVal val="#ppt_w"/>
                                          </p:val>
                                        </p:tav>
                                      </p:tavLst>
                                    </p:anim>
                                    <p:anim calcmode="lin" valueType="num">
                                      <p:cBhvr>
                                        <p:cTn id="8" dur="500" fill="hold"/>
                                        <p:tgtEl>
                                          <p:spTgt spid="98311"/>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98308"/>
                                        </p:tgtEl>
                                        <p:attrNameLst>
                                          <p:attrName>style.visibility</p:attrName>
                                        </p:attrNameLst>
                                      </p:cBhvr>
                                      <p:to>
                                        <p:strVal val="visible"/>
                                      </p:to>
                                    </p:set>
                                    <p:animEffect transition="in" filter="plus(in)">
                                      <p:cBhvr>
                                        <p:cTn id="12" dur="2000"/>
                                        <p:tgtEl>
                                          <p:spTgt spid="98308"/>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98310"/>
                                        </p:tgtEl>
                                        <p:attrNameLst>
                                          <p:attrName>style.visibility</p:attrName>
                                        </p:attrNameLst>
                                      </p:cBhvr>
                                      <p:to>
                                        <p:strVal val="visible"/>
                                      </p:to>
                                    </p:set>
                                    <p:animEffect transition="in" filter="diamond(in)">
                                      <p:cBhvr>
                                        <p:cTn id="16" dur="2000"/>
                                        <p:tgtEl>
                                          <p:spTgt spid="98310"/>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98308"/>
                                        </p:tgtEl>
                                      </p:cBhvr>
                                    </p:animEffect>
                                    <p:set>
                                      <p:cBhvr>
                                        <p:cTn id="21" dur="1" fill="hold">
                                          <p:stCondLst>
                                            <p:cond delay="1999"/>
                                          </p:stCondLst>
                                        </p:cTn>
                                        <p:tgtEl>
                                          <p:spTgt spid="98308"/>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98310"/>
                                        </p:tgtEl>
                                      </p:cBhvr>
                                    </p:animEffect>
                                    <p:set>
                                      <p:cBhvr>
                                        <p:cTn id="25" dur="1" fill="hold">
                                          <p:stCondLst>
                                            <p:cond delay="1999"/>
                                          </p:stCondLst>
                                        </p:cTn>
                                        <p:tgtEl>
                                          <p:spTgt spid="98310"/>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98311"/>
                                        </p:tgtEl>
                                        <p:attrNameLst>
                                          <p:attrName>ppt_w</p:attrName>
                                        </p:attrNameLst>
                                      </p:cBhvr>
                                      <p:tavLst>
                                        <p:tav tm="0">
                                          <p:val>
                                            <p:strVal val="ppt_w"/>
                                          </p:val>
                                        </p:tav>
                                        <p:tav tm="100000">
                                          <p:val>
                                            <p:fltVal val="0"/>
                                          </p:val>
                                        </p:tav>
                                      </p:tavLst>
                                    </p:anim>
                                    <p:anim calcmode="lin" valueType="num">
                                      <p:cBhvr>
                                        <p:cTn id="29" dur="500"/>
                                        <p:tgtEl>
                                          <p:spTgt spid="98311"/>
                                        </p:tgtEl>
                                        <p:attrNameLst>
                                          <p:attrName>ppt_h</p:attrName>
                                        </p:attrNameLst>
                                      </p:cBhvr>
                                      <p:tavLst>
                                        <p:tav tm="0">
                                          <p:val>
                                            <p:strVal val="ppt_h"/>
                                          </p:val>
                                        </p:tav>
                                        <p:tav tm="100000">
                                          <p:val>
                                            <p:strVal val="ppt_h"/>
                                          </p:val>
                                        </p:tav>
                                      </p:tavLst>
                                    </p:anim>
                                    <p:set>
                                      <p:cBhvr>
                                        <p:cTn id="30" dur="1" fill="hold">
                                          <p:stCondLst>
                                            <p:cond delay="499"/>
                                          </p:stCondLst>
                                        </p:cTn>
                                        <p:tgtEl>
                                          <p:spTgt spid="983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nimBg="1"/>
      <p:bldP spid="98308" grpId="1" animBg="1"/>
      <p:bldP spid="98310" grpId="0"/>
      <p:bldP spid="98310" grpId="1"/>
      <p:bldP spid="98311" grpId="0"/>
      <p:bldP spid="98311" grpId="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5"/>
          <p:cNvSpPr>
            <a:spLocks noChangeArrowheads="1"/>
          </p:cNvSpPr>
          <p:nvPr/>
        </p:nvSpPr>
        <p:spPr bwMode="auto">
          <a:xfrm>
            <a:off x="-4573588" y="1509713"/>
            <a:ext cx="9144001" cy="0"/>
          </a:xfrm>
          <a:prstGeom prst="rect">
            <a:avLst/>
          </a:prstGeom>
          <a:noFill/>
          <a:ln w="9525">
            <a:noFill/>
            <a:miter lim="800000"/>
            <a:headEnd/>
            <a:tailEnd/>
          </a:ln>
        </p:spPr>
        <p:txBody>
          <a:bodyPr wrap="none" anchor="ctr">
            <a:spAutoFit/>
          </a:bodyPr>
          <a:lstStyle/>
          <a:p>
            <a:endParaRPr lang="fa-IR"/>
          </a:p>
        </p:txBody>
      </p:sp>
      <p:sp>
        <p:nvSpPr>
          <p:cNvPr id="100356" name="WordArt 4"/>
          <p:cNvSpPr>
            <a:spLocks noChangeArrowheads="1" noChangeShapeType="1" noTextEdit="1"/>
          </p:cNvSpPr>
          <p:nvPr/>
        </p:nvSpPr>
        <p:spPr bwMode="auto">
          <a:xfrm>
            <a:off x="1331913" y="188913"/>
            <a:ext cx="6911975" cy="1800225"/>
          </a:xfrm>
          <a:prstGeom prst="rect">
            <a:avLst/>
          </a:prstGeom>
        </p:spPr>
        <p:txBody>
          <a:bodyPr wrap="none" fromWordArt="1">
            <a:prstTxWarp prst="textPlain">
              <a:avLst>
                <a:gd name="adj" fmla="val 50000"/>
              </a:avLst>
            </a:prstTxWarp>
          </a:bodyPr>
          <a:lstStyle/>
          <a:p>
            <a:pPr algn="ctr" rtl="1"/>
            <a:r>
              <a:rPr lang="fa-IR" sz="20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تاریخچه و فراز و نشیب شهر الکترونیکی</a:t>
            </a:r>
          </a:p>
          <a:p>
            <a:pPr algn="ctr" rtl="1"/>
            <a:r>
              <a:rPr lang="fa-IR" sz="20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 در ايران</a:t>
            </a:r>
          </a:p>
        </p:txBody>
      </p:sp>
      <p:sp>
        <p:nvSpPr>
          <p:cNvPr id="100358" name="Rectangle 6"/>
          <p:cNvSpPr>
            <a:spLocks noChangeArrowheads="1"/>
          </p:cNvSpPr>
          <p:nvPr/>
        </p:nvSpPr>
        <p:spPr bwMode="auto">
          <a:xfrm>
            <a:off x="250825" y="2349500"/>
            <a:ext cx="8569325" cy="3937000"/>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شاید در سال  1379</a:t>
            </a:r>
            <a:r>
              <a:rPr lang="en-US" b="1">
                <a:solidFill>
                  <a:srgbClr val="000000"/>
                </a:solidFill>
                <a:cs typeface="Times New Roman" pitchFamily="18" charset="0"/>
              </a:rPr>
              <a:t> </a:t>
            </a:r>
            <a:r>
              <a:rPr lang="ar-SA" b="1">
                <a:solidFill>
                  <a:srgbClr val="000000"/>
                </a:solidFill>
                <a:cs typeface="Times New Roman" pitchFamily="18" charset="0"/>
              </a:rPr>
              <a:t>که برای اولین بار بحث شهرهای الکترونیکی مطرح و متعاقب آن همایش جهانی شهرهای الکترونیکی و اینترنتی با حضور بیش از</a:t>
            </a:r>
            <a:r>
              <a:rPr lang="fa-IR" b="1">
                <a:solidFill>
                  <a:srgbClr val="000000"/>
                </a:solidFill>
                <a:cs typeface="Times New Roman" pitchFamily="18" charset="0"/>
              </a:rPr>
              <a:t> 1500</a:t>
            </a:r>
            <a:r>
              <a:rPr lang="en-US" b="1">
                <a:solidFill>
                  <a:srgbClr val="000000"/>
                </a:solidFill>
                <a:cs typeface="Times New Roman" pitchFamily="18" charset="0"/>
              </a:rPr>
              <a:t> </a:t>
            </a:r>
            <a:r>
              <a:rPr lang="ar-SA" b="1">
                <a:solidFill>
                  <a:srgbClr val="000000"/>
                </a:solidFill>
                <a:cs typeface="Times New Roman" pitchFamily="18" charset="0"/>
              </a:rPr>
              <a:t>نفر از مسئولین و متخصصین ارشد کشور در حوزه های مختلف برگزار شد موضوع برای کشورمان خنده دار و باور نکردنی بود و یا حداقل باور نداشتیم که فقط </a:t>
            </a:r>
            <a:r>
              <a:rPr lang="fa-IR" b="1">
                <a:solidFill>
                  <a:srgbClr val="000000"/>
                </a:solidFill>
                <a:cs typeface="Times New Roman" pitchFamily="18" charset="0"/>
              </a:rPr>
              <a:t>۵</a:t>
            </a:r>
            <a:r>
              <a:rPr lang="ar-SA" b="1">
                <a:solidFill>
                  <a:srgbClr val="000000"/>
                </a:solidFill>
                <a:cs typeface="Times New Roman" pitchFamily="18" charset="0"/>
              </a:rPr>
              <a:t> سال بعد باید راهکار برون رفت از چالش های شهر بزرگی مانند تهران را در ایجاد شهر الکترونیک جستجو کنیم</a:t>
            </a:r>
            <a:r>
              <a:rPr lang="en-US" b="1">
                <a:solidFill>
                  <a:srgbClr val="000000"/>
                </a:solidFill>
                <a:cs typeface="Times New Roman" pitchFamily="18" charset="0"/>
              </a:rPr>
              <a:t>.</a:t>
            </a:r>
            <a:br>
              <a:rPr lang="en-US" b="1">
                <a:solidFill>
                  <a:srgbClr val="000000"/>
                </a:solidFill>
                <a:cs typeface="Times New Roman" pitchFamily="18" charset="0"/>
              </a:rPr>
            </a:br>
            <a:r>
              <a:rPr lang="ar-SA" b="1">
                <a:solidFill>
                  <a:srgbClr val="000000"/>
                </a:solidFill>
                <a:cs typeface="Times New Roman" pitchFamily="18" charset="0"/>
              </a:rPr>
              <a:t>باید باور کنیم که کم کم فرهنگ شهرهای الکترونیکی و اینترنتی در دنیا و متعاقب آن ایران در حال گسترش است و کم کم باور مسئولین در درک نیاز حرکت به سمت و سوی شهرهای الکترونیکی در حال شکل گیری است</a:t>
            </a:r>
            <a:r>
              <a:rPr lang="en-US" b="1">
                <a:solidFill>
                  <a:srgbClr val="000000"/>
                </a:solidFill>
                <a:cs typeface="Times New Roman" pitchFamily="18" charset="0"/>
              </a:rPr>
              <a:t>.</a:t>
            </a:r>
            <a:br>
              <a:rPr lang="en-US" b="1">
                <a:solidFill>
                  <a:srgbClr val="000000"/>
                </a:solidFill>
                <a:cs typeface="Times New Roman" pitchFamily="18" charset="0"/>
              </a:rPr>
            </a:br>
            <a:r>
              <a:rPr lang="ar-SA" b="1">
                <a:solidFill>
                  <a:srgbClr val="000000"/>
                </a:solidFill>
                <a:cs typeface="Times New Roman" pitchFamily="18" charset="0"/>
              </a:rPr>
              <a:t>البته جالب است بدانید در زمانی که در ایران صحبت از شهر الکترونیک می شد هنوز هیچ حرفی از شهر الکترونیکی دبی به میان نیامده بود ولی امروز شهرهای الکترونیک ایران در چه وضعیتی قرار دارند و شهر الکترونیک دبی در چه وضعیتی؟ اما به قول ضرب المثل «ماهی را هروقت از آب بگیرید تازه است» اقدام همین امروز ما با به کار بردن کمی تلاش و غیرت مى تواند این عقب ماندگی را جبران کند. </a:t>
            </a:r>
            <a:r>
              <a:rPr lang="en-US" b="1">
                <a:solidFill>
                  <a:srgbClr val="000000"/>
                </a:solidFill>
                <a:cs typeface="Times New Roman" pitchFamily="18" charset="0"/>
              </a:rPr>
              <a:t/>
            </a:r>
            <a:br>
              <a:rPr lang="en-US" b="1">
                <a:solidFill>
                  <a:srgbClr val="000000"/>
                </a:solidFill>
                <a:cs typeface="Times New Roman" pitchFamily="18" charset="0"/>
              </a:rPr>
            </a:br>
            <a:r>
              <a:rPr lang="ar-SA" b="1">
                <a:solidFill>
                  <a:srgbClr val="000000"/>
                </a:solidFill>
                <a:cs typeface="Times New Roman" pitchFamily="18" charset="0"/>
              </a:rPr>
              <a:t>بگذریم مجددا به سابقه و تاریخچه شهرها بر می گردیم، دیده می شود که بحث شهرهای الکترونیکی با پروژه شهر الکترونیک کیش و متعاقب آن مشهد آغاز شد و پس از آن، شهرهای الکترونیک همدان، ایلام، شیراز، قشم و تهران مطرح شد. در این فصل نگاهی داریم به پروژه های شهرهای الکترونیکی کیش و مشهد به عنوان اولين شهرهاى الكترونيكى در ايران.</a:t>
            </a:r>
          </a:p>
        </p:txBody>
      </p:sp>
      <p:sp>
        <p:nvSpPr>
          <p:cNvPr id="100359" name="Rectangle 7"/>
          <p:cNvSpPr>
            <a:spLocks noChangeArrowheads="1"/>
          </p:cNvSpPr>
          <p:nvPr/>
        </p:nvSpPr>
        <p:spPr bwMode="auto">
          <a:xfrm>
            <a:off x="4441825"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67-5</a:t>
            </a:r>
            <a:r>
              <a:rPr lang="fa-IR" sz="2000">
                <a:solidFill>
                  <a:srgbClr val="0000FF"/>
                </a:solidFill>
              </a:rPr>
              <a:t>0</a:t>
            </a:r>
            <a:endParaRPr lang="ar-SA" sz="2000">
              <a:solidFill>
                <a:srgbClr val="0000FF"/>
              </a:solidFill>
            </a:endParaRP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0359"/>
                                        </p:tgtEl>
                                        <p:attrNameLst>
                                          <p:attrName>style.visibility</p:attrName>
                                        </p:attrNameLst>
                                      </p:cBhvr>
                                      <p:to>
                                        <p:strVal val="visible"/>
                                      </p:to>
                                    </p:set>
                                    <p:anim calcmode="lin" valueType="num">
                                      <p:cBhvr>
                                        <p:cTn id="7" dur="500" fill="hold"/>
                                        <p:tgtEl>
                                          <p:spTgt spid="100359"/>
                                        </p:tgtEl>
                                        <p:attrNameLst>
                                          <p:attrName>ppt_w</p:attrName>
                                        </p:attrNameLst>
                                      </p:cBhvr>
                                      <p:tavLst>
                                        <p:tav tm="0">
                                          <p:val>
                                            <p:fltVal val="0"/>
                                          </p:val>
                                        </p:tav>
                                        <p:tav tm="100000">
                                          <p:val>
                                            <p:strVal val="#ppt_w"/>
                                          </p:val>
                                        </p:tav>
                                      </p:tavLst>
                                    </p:anim>
                                    <p:anim calcmode="lin" valueType="num">
                                      <p:cBhvr>
                                        <p:cTn id="8" dur="500" fill="hold"/>
                                        <p:tgtEl>
                                          <p:spTgt spid="100359"/>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00356"/>
                                        </p:tgtEl>
                                        <p:attrNameLst>
                                          <p:attrName>style.visibility</p:attrName>
                                        </p:attrNameLst>
                                      </p:cBhvr>
                                      <p:to>
                                        <p:strVal val="visible"/>
                                      </p:to>
                                    </p:set>
                                    <p:animEffect transition="in" filter="plus(in)">
                                      <p:cBhvr>
                                        <p:cTn id="12" dur="2000"/>
                                        <p:tgtEl>
                                          <p:spTgt spid="100356"/>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100358"/>
                                        </p:tgtEl>
                                        <p:attrNameLst>
                                          <p:attrName>style.visibility</p:attrName>
                                        </p:attrNameLst>
                                      </p:cBhvr>
                                      <p:to>
                                        <p:strVal val="visible"/>
                                      </p:to>
                                    </p:set>
                                    <p:animEffect transition="in" filter="diamond(in)">
                                      <p:cBhvr>
                                        <p:cTn id="16" dur="2000"/>
                                        <p:tgtEl>
                                          <p:spTgt spid="100358"/>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100356"/>
                                        </p:tgtEl>
                                      </p:cBhvr>
                                    </p:animEffect>
                                    <p:set>
                                      <p:cBhvr>
                                        <p:cTn id="21" dur="1" fill="hold">
                                          <p:stCondLst>
                                            <p:cond delay="1999"/>
                                          </p:stCondLst>
                                        </p:cTn>
                                        <p:tgtEl>
                                          <p:spTgt spid="100356"/>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100358"/>
                                        </p:tgtEl>
                                      </p:cBhvr>
                                    </p:animEffect>
                                    <p:set>
                                      <p:cBhvr>
                                        <p:cTn id="25" dur="1" fill="hold">
                                          <p:stCondLst>
                                            <p:cond delay="1999"/>
                                          </p:stCondLst>
                                        </p:cTn>
                                        <p:tgtEl>
                                          <p:spTgt spid="100358"/>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100359"/>
                                        </p:tgtEl>
                                        <p:attrNameLst>
                                          <p:attrName>ppt_w</p:attrName>
                                        </p:attrNameLst>
                                      </p:cBhvr>
                                      <p:tavLst>
                                        <p:tav tm="0">
                                          <p:val>
                                            <p:strVal val="ppt_w"/>
                                          </p:val>
                                        </p:tav>
                                        <p:tav tm="100000">
                                          <p:val>
                                            <p:fltVal val="0"/>
                                          </p:val>
                                        </p:tav>
                                      </p:tavLst>
                                    </p:anim>
                                    <p:anim calcmode="lin" valueType="num">
                                      <p:cBhvr>
                                        <p:cTn id="29" dur="500"/>
                                        <p:tgtEl>
                                          <p:spTgt spid="100359"/>
                                        </p:tgtEl>
                                        <p:attrNameLst>
                                          <p:attrName>ppt_h</p:attrName>
                                        </p:attrNameLst>
                                      </p:cBhvr>
                                      <p:tavLst>
                                        <p:tav tm="0">
                                          <p:val>
                                            <p:strVal val="ppt_h"/>
                                          </p:val>
                                        </p:tav>
                                        <p:tav tm="100000">
                                          <p:val>
                                            <p:strVal val="ppt_h"/>
                                          </p:val>
                                        </p:tav>
                                      </p:tavLst>
                                    </p:anim>
                                    <p:set>
                                      <p:cBhvr>
                                        <p:cTn id="30" dur="1" fill="hold">
                                          <p:stCondLst>
                                            <p:cond delay="499"/>
                                          </p:stCondLst>
                                        </p:cTn>
                                        <p:tgtEl>
                                          <p:spTgt spid="10035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6" grpId="0" animBg="1"/>
      <p:bldP spid="100356" grpId="1" animBg="1"/>
      <p:bldP spid="100358" grpId="0"/>
      <p:bldP spid="100358" grpId="1"/>
      <p:bldP spid="100359" grpId="0"/>
      <p:bldP spid="100359"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ChangeArrowheads="1"/>
          </p:cNvSpPr>
          <p:nvPr/>
        </p:nvSpPr>
        <p:spPr bwMode="auto">
          <a:xfrm>
            <a:off x="-4640263" y="1211263"/>
            <a:ext cx="9144001" cy="0"/>
          </a:xfrm>
          <a:prstGeom prst="rect">
            <a:avLst/>
          </a:prstGeom>
          <a:noFill/>
          <a:ln w="9525">
            <a:noFill/>
            <a:miter lim="800000"/>
            <a:headEnd/>
            <a:tailEnd/>
          </a:ln>
        </p:spPr>
        <p:txBody>
          <a:bodyPr wrap="none" anchor="ctr">
            <a:spAutoFit/>
          </a:bodyPr>
          <a:lstStyle/>
          <a:p>
            <a:endParaRPr lang="fa-IR"/>
          </a:p>
        </p:txBody>
      </p:sp>
      <p:sp>
        <p:nvSpPr>
          <p:cNvPr id="9221" name="WordArt 5"/>
          <p:cNvSpPr>
            <a:spLocks noChangeArrowheads="1" noChangeShapeType="1" noTextEdit="1"/>
          </p:cNvSpPr>
          <p:nvPr/>
        </p:nvSpPr>
        <p:spPr bwMode="auto">
          <a:xfrm>
            <a:off x="2195513" y="188913"/>
            <a:ext cx="4895850" cy="1295400"/>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مقدمه</a:t>
            </a:r>
          </a:p>
        </p:txBody>
      </p:sp>
      <p:sp>
        <p:nvSpPr>
          <p:cNvPr id="9223" name="Rectangle 7"/>
          <p:cNvSpPr>
            <a:spLocks noChangeArrowheads="1"/>
          </p:cNvSpPr>
          <p:nvPr/>
        </p:nvSpPr>
        <p:spPr bwMode="auto">
          <a:xfrm>
            <a:off x="179388" y="1773238"/>
            <a:ext cx="8713787" cy="5310187"/>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آلوین تافلر در کتاب موج سوم خود نوشته است، مردم کره زمين تا امروز سه موج اساسى تحول را پشت سر گذاشته اند. </a:t>
            </a:r>
            <a:br>
              <a:rPr lang="ar-SA" b="1">
                <a:solidFill>
                  <a:srgbClr val="000000"/>
                </a:solidFill>
                <a:cs typeface="Times New Roman" pitchFamily="18" charset="0"/>
              </a:rPr>
            </a:br>
            <a:r>
              <a:rPr lang="ar-SA" b="1">
                <a:solidFill>
                  <a:srgbClr val="000000"/>
                </a:solidFill>
                <a:cs typeface="Times New Roman" pitchFamily="18" charset="0"/>
              </a:rPr>
              <a:t>موج اول، موج انقلاب کشاورزى است که زمان آغاز آن بر کسى مشخص نيست، موج دوم انقلاب صنعتى است که بدنبال اختراع ماشين بخار در سال</a:t>
            </a:r>
            <a:r>
              <a:rPr lang="ar-IQ" b="1">
                <a:solidFill>
                  <a:srgbClr val="000000"/>
                </a:solidFill>
                <a:cs typeface="Times New Roman" pitchFamily="18" charset="0"/>
              </a:rPr>
              <a:t> 1764</a:t>
            </a:r>
            <a:r>
              <a:rPr lang="ar-SA" b="1">
                <a:solidFill>
                  <a:srgbClr val="000000"/>
                </a:solidFill>
                <a:cs typeface="Times New Roman" pitchFamily="18" charset="0"/>
              </a:rPr>
              <a:t>، آغاز شده است و بالاخره موج سوم انقلاب انفورماتيک است که از</a:t>
            </a:r>
            <a:r>
              <a:rPr lang="ar-IQ" b="1">
                <a:solidFill>
                  <a:srgbClr val="000000"/>
                </a:solidFill>
                <a:cs typeface="Times New Roman" pitchFamily="18" charset="0"/>
              </a:rPr>
              <a:t> </a:t>
            </a:r>
            <a:r>
              <a:rPr lang="ar-SA" b="1">
                <a:solidFill>
                  <a:srgbClr val="000000"/>
                </a:solidFill>
                <a:cs typeface="Times New Roman" pitchFamily="18" charset="0"/>
              </a:rPr>
              <a:t>سال</a:t>
            </a:r>
            <a:r>
              <a:rPr lang="en-US" b="1">
                <a:solidFill>
                  <a:srgbClr val="000000"/>
                </a:solidFill>
                <a:cs typeface="Times New Roman" pitchFamily="18" charset="0"/>
              </a:rPr>
              <a:t> </a:t>
            </a:r>
            <a:r>
              <a:rPr lang="ar-IQ" b="1">
                <a:solidFill>
                  <a:srgbClr val="000000"/>
                </a:solidFill>
                <a:cs typeface="Times New Roman" pitchFamily="18" charset="0"/>
              </a:rPr>
              <a:t>1946</a:t>
            </a:r>
            <a:r>
              <a:rPr lang="ar-SA" b="1">
                <a:solidFill>
                  <a:srgbClr val="000000"/>
                </a:solidFill>
                <a:cs typeface="Times New Roman" pitchFamily="18" charset="0"/>
              </a:rPr>
              <a:t>که بشر به ساخت کامپيوتر نائل آمد، آغازشد. </a:t>
            </a:r>
          </a:p>
          <a:p>
            <a:pPr algn="r" rtl="1" eaLnBrk="0" hangingPunct="0"/>
            <a:r>
              <a:rPr lang="ar-SA" b="1">
                <a:solidFill>
                  <a:srgbClr val="000000"/>
                </a:solidFill>
                <a:cs typeface="Times New Roman" pitchFamily="18" charset="0"/>
              </a:rPr>
              <a:t>هريک از اين امواج باعث بوجود آمدن تحولات فکرى و فرهنگى خاص خودش شد که لازم است به طرح آنها پرداخت</a:t>
            </a:r>
            <a:r>
              <a:rPr lang="ar-IQ" b="1">
                <a:solidFill>
                  <a:srgbClr val="000000"/>
                </a:solidFill>
                <a:cs typeface="Times New Roman" pitchFamily="18" charset="0"/>
              </a:rPr>
              <a:t>.</a:t>
            </a:r>
            <a:r>
              <a:rPr lang="ar-SA" b="1">
                <a:solidFill>
                  <a:srgbClr val="000000"/>
                </a:solidFill>
                <a:cs typeface="Times New Roman" pitchFamily="18" charset="0"/>
              </a:rPr>
              <a:t> </a:t>
            </a:r>
            <a:br>
              <a:rPr lang="ar-SA" b="1">
                <a:solidFill>
                  <a:srgbClr val="000000"/>
                </a:solidFill>
                <a:cs typeface="Times New Roman" pitchFamily="18" charset="0"/>
              </a:rPr>
            </a:br>
            <a:r>
              <a:rPr lang="ar-SA" b="1">
                <a:solidFill>
                  <a:srgbClr val="000000"/>
                </a:solidFill>
                <a:cs typeface="Times New Roman" pitchFamily="18" charset="0"/>
              </a:rPr>
              <a:t>موج اول همانطور که ذکر آن رفت، از زمانى آغاز شد که انسان فهميد اگر دانه اى را در زمين بکارد، مى‌تواند از محصول آن استفاده مجدد کند، مشروط بر آنکه به اتفاق خانواده اش در محلى ساکن  شود. </a:t>
            </a:r>
            <a:br>
              <a:rPr lang="ar-SA" b="1">
                <a:solidFill>
                  <a:srgbClr val="000000"/>
                </a:solidFill>
                <a:cs typeface="Times New Roman" pitchFamily="18" charset="0"/>
              </a:rPr>
            </a:br>
            <a:r>
              <a:rPr lang="ar-SA" b="1">
                <a:solidFill>
                  <a:srgbClr val="000000"/>
                </a:solidFill>
                <a:cs typeface="Times New Roman" pitchFamily="18" charset="0"/>
              </a:rPr>
              <a:t>تا آن زمان وى تمايلى به تشکيل خانواده نداشته و غالبا بصورت انفرادى و نهايتا دسته هاى کوچک و به شکل مهاجر زندگى مى‌کرد، اما فصل هاى سه گانه کاشت، داشت و برداشت، او را مجبور به ساکن شدن در يک جا کرد و آرام آرام خانواده کوچک و هسته اى، جاى خود را به خانواده بزرگ و گسترده داد. </a:t>
            </a:r>
            <a:br>
              <a:rPr lang="ar-SA" b="1">
                <a:solidFill>
                  <a:srgbClr val="000000"/>
                </a:solidFill>
                <a:cs typeface="Times New Roman" pitchFamily="18" charset="0"/>
              </a:rPr>
            </a:br>
            <a:r>
              <a:rPr lang="ar-SA" b="1">
                <a:solidFill>
                  <a:srgbClr val="000000"/>
                </a:solidFill>
                <a:cs typeface="Times New Roman" pitchFamily="18" charset="0"/>
              </a:rPr>
              <a:t>تفکر حاکم در قالب تعاريف امروزى، تفکر روستايى بود که بر مبناى آن تفکر</a:t>
            </a:r>
            <a:r>
              <a:rPr lang="ar-SA" b="1">
                <a:solidFill>
                  <a:srgbClr val="000000"/>
                </a:solidFill>
              </a:rPr>
              <a:t>،</a:t>
            </a:r>
            <a:r>
              <a:rPr lang="fa-IR" b="1">
                <a:solidFill>
                  <a:srgbClr val="000000"/>
                </a:solidFill>
                <a:cs typeface="Times New Roman" pitchFamily="18" charset="0"/>
              </a:rPr>
              <a:t> ک</a:t>
            </a:r>
            <a:r>
              <a:rPr lang="ar-SA" b="1">
                <a:solidFill>
                  <a:srgbClr val="000000"/>
                </a:solidFill>
                <a:cs typeface="Times New Roman" pitchFamily="18" charset="0"/>
              </a:rPr>
              <a:t>شاورز با صداى خروس از خواب بيدار شده و زندگى روزمره را آغاز </a:t>
            </a:r>
            <a:r>
              <a:rPr lang="ar-IQ" b="1">
                <a:solidFill>
                  <a:srgbClr val="000000"/>
                </a:solidFill>
                <a:cs typeface="Times New Roman" pitchFamily="18" charset="0"/>
              </a:rPr>
              <a:t> </a:t>
            </a:r>
            <a:r>
              <a:rPr lang="ar-SA" b="1">
                <a:solidFill>
                  <a:srgbClr val="000000"/>
                </a:solidFill>
                <a:cs typeface="Times New Roman" pitchFamily="18" charset="0"/>
              </a:rPr>
              <a:t>مى‌کند و زمانى هم که آفتاب به نيمه مى‌رسد مى‌فهمد که زمان صرف ناهار و استراحت نيم روزى است و زمانى هم که خورشيد غروب مى کند، مى‌فهمد که بايد کار را تعطيل کند. </a:t>
            </a:r>
            <a:br>
              <a:rPr lang="ar-SA" b="1">
                <a:solidFill>
                  <a:srgbClr val="000000"/>
                </a:solidFill>
                <a:cs typeface="Times New Roman" pitchFamily="18" charset="0"/>
              </a:rPr>
            </a:br>
            <a:r>
              <a:rPr lang="ar-SA" b="1">
                <a:solidFill>
                  <a:srgbClr val="000000"/>
                </a:solidFill>
                <a:cs typeface="Times New Roman" pitchFamily="18" charset="0"/>
              </a:rPr>
              <a:t>براى اين روستايى مفروض، تابستان فصل کاشت، پاييز زمان برداشت محصول و زمستان هم زمان استراحت و ديد و بازديد است . </a:t>
            </a:r>
            <a:br>
              <a:rPr lang="ar-SA" b="1">
                <a:solidFill>
                  <a:srgbClr val="000000"/>
                </a:solidFill>
                <a:cs typeface="Times New Roman" pitchFamily="18" charset="0"/>
              </a:rPr>
            </a:br>
            <a:r>
              <a:rPr lang="ar-SA" b="1">
                <a:solidFill>
                  <a:srgbClr val="000000"/>
                </a:solidFill>
                <a:cs typeface="Times New Roman" pitchFamily="18" charset="0"/>
              </a:rPr>
              <a:t/>
            </a:r>
            <a:br>
              <a:rPr lang="ar-SA" b="1">
                <a:solidFill>
                  <a:srgbClr val="000000"/>
                </a:solidFill>
                <a:cs typeface="Times New Roman" pitchFamily="18" charset="0"/>
              </a:rPr>
            </a:br>
            <a:endParaRPr lang="ar-SA" b="1">
              <a:solidFill>
                <a:srgbClr val="000000"/>
              </a:solidFill>
              <a:cs typeface="Times New Roman" pitchFamily="18" charset="0"/>
            </a:endParaRPr>
          </a:p>
        </p:txBody>
      </p:sp>
      <p:sp>
        <p:nvSpPr>
          <p:cNvPr id="9224" name="Rectangle 8"/>
          <p:cNvSpPr>
            <a:spLocks noChangeArrowheads="1"/>
          </p:cNvSpPr>
          <p:nvPr/>
        </p:nvSpPr>
        <p:spPr bwMode="auto">
          <a:xfrm>
            <a:off x="4500563" y="6451600"/>
            <a:ext cx="677862" cy="406400"/>
          </a:xfrm>
          <a:prstGeom prst="rect">
            <a:avLst/>
          </a:prstGeom>
          <a:noFill/>
          <a:ln w="9525">
            <a:solidFill>
              <a:schemeClr val="bg1"/>
            </a:solidFill>
            <a:miter lim="800000"/>
            <a:headEnd/>
            <a:tailEnd/>
          </a:ln>
        </p:spPr>
        <p:txBody>
          <a:bodyPr wrap="none" anchor="ctr">
            <a:spAutoFit/>
          </a:bodyPr>
          <a:lstStyle/>
          <a:p>
            <a:pPr algn="r" rtl="1"/>
            <a:r>
              <a:rPr lang="ar-SA" sz="2000">
                <a:solidFill>
                  <a:srgbClr val="0000FF"/>
                </a:solidFill>
              </a:rPr>
              <a:t>67-6</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9224"/>
                                        </p:tgtEl>
                                        <p:attrNameLst>
                                          <p:attrName>style.visibility</p:attrName>
                                        </p:attrNameLst>
                                      </p:cBhvr>
                                      <p:to>
                                        <p:strVal val="visible"/>
                                      </p:to>
                                    </p:set>
                                    <p:anim calcmode="lin" valueType="num">
                                      <p:cBhvr>
                                        <p:cTn id="7" dur="500" fill="hold"/>
                                        <p:tgtEl>
                                          <p:spTgt spid="9224"/>
                                        </p:tgtEl>
                                        <p:attrNameLst>
                                          <p:attrName>ppt_w</p:attrName>
                                        </p:attrNameLst>
                                      </p:cBhvr>
                                      <p:tavLst>
                                        <p:tav tm="0">
                                          <p:val>
                                            <p:fltVal val="0"/>
                                          </p:val>
                                        </p:tav>
                                        <p:tav tm="100000">
                                          <p:val>
                                            <p:strVal val="#ppt_w"/>
                                          </p:val>
                                        </p:tav>
                                      </p:tavLst>
                                    </p:anim>
                                    <p:anim calcmode="lin" valueType="num">
                                      <p:cBhvr>
                                        <p:cTn id="8" dur="500" fill="hold"/>
                                        <p:tgtEl>
                                          <p:spTgt spid="922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9221"/>
                                        </p:tgtEl>
                                        <p:attrNameLst>
                                          <p:attrName>style.visibility</p:attrName>
                                        </p:attrNameLst>
                                      </p:cBhvr>
                                      <p:to>
                                        <p:strVal val="visible"/>
                                      </p:to>
                                    </p:set>
                                    <p:animEffect transition="in" filter="plus(in)">
                                      <p:cBhvr>
                                        <p:cTn id="12" dur="2000"/>
                                        <p:tgtEl>
                                          <p:spTgt spid="9221"/>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9223"/>
                                        </p:tgtEl>
                                        <p:attrNameLst>
                                          <p:attrName>style.visibility</p:attrName>
                                        </p:attrNameLst>
                                      </p:cBhvr>
                                      <p:to>
                                        <p:strVal val="visible"/>
                                      </p:to>
                                    </p:set>
                                    <p:animEffect transition="in" filter="diamond(in)">
                                      <p:cBhvr>
                                        <p:cTn id="16" dur="2000"/>
                                        <p:tgtEl>
                                          <p:spTgt spid="9223"/>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9221"/>
                                        </p:tgtEl>
                                      </p:cBhvr>
                                    </p:animEffect>
                                    <p:set>
                                      <p:cBhvr>
                                        <p:cTn id="21" dur="1" fill="hold">
                                          <p:stCondLst>
                                            <p:cond delay="1999"/>
                                          </p:stCondLst>
                                        </p:cTn>
                                        <p:tgtEl>
                                          <p:spTgt spid="9221"/>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9223"/>
                                        </p:tgtEl>
                                      </p:cBhvr>
                                    </p:animEffect>
                                    <p:set>
                                      <p:cBhvr>
                                        <p:cTn id="25" dur="1" fill="hold">
                                          <p:stCondLst>
                                            <p:cond delay="1999"/>
                                          </p:stCondLst>
                                        </p:cTn>
                                        <p:tgtEl>
                                          <p:spTgt spid="9223"/>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9224"/>
                                        </p:tgtEl>
                                        <p:attrNameLst>
                                          <p:attrName>ppt_w</p:attrName>
                                        </p:attrNameLst>
                                      </p:cBhvr>
                                      <p:tavLst>
                                        <p:tav tm="0">
                                          <p:val>
                                            <p:strVal val="ppt_w"/>
                                          </p:val>
                                        </p:tav>
                                        <p:tav tm="100000">
                                          <p:val>
                                            <p:fltVal val="0"/>
                                          </p:val>
                                        </p:tav>
                                      </p:tavLst>
                                    </p:anim>
                                    <p:anim calcmode="lin" valueType="num">
                                      <p:cBhvr>
                                        <p:cTn id="29" dur="500"/>
                                        <p:tgtEl>
                                          <p:spTgt spid="9224"/>
                                        </p:tgtEl>
                                        <p:attrNameLst>
                                          <p:attrName>ppt_h</p:attrName>
                                        </p:attrNameLst>
                                      </p:cBhvr>
                                      <p:tavLst>
                                        <p:tav tm="0">
                                          <p:val>
                                            <p:strVal val="ppt_h"/>
                                          </p:val>
                                        </p:tav>
                                        <p:tav tm="100000">
                                          <p:val>
                                            <p:strVal val="ppt_h"/>
                                          </p:val>
                                        </p:tav>
                                      </p:tavLst>
                                    </p:anim>
                                    <p:set>
                                      <p:cBhvr>
                                        <p:cTn id="30" dur="1" fill="hold">
                                          <p:stCondLst>
                                            <p:cond delay="499"/>
                                          </p:stCondLst>
                                        </p:cTn>
                                        <p:tgtEl>
                                          <p:spTgt spid="92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nimBg="1"/>
      <p:bldP spid="9221" grpId="1" animBg="1"/>
      <p:bldP spid="9223" grpId="0"/>
      <p:bldP spid="9223" grpId="1"/>
      <p:bldP spid="9224" grpId="0" animBg="1"/>
      <p:bldP spid="9224" grpId="1"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p:cNvSpPr>
            <a:spLocks noChangeArrowheads="1"/>
          </p:cNvSpPr>
          <p:nvPr/>
        </p:nvSpPr>
        <p:spPr bwMode="auto">
          <a:xfrm>
            <a:off x="-4572000" y="1557338"/>
            <a:ext cx="9144000" cy="0"/>
          </a:xfrm>
          <a:prstGeom prst="rect">
            <a:avLst/>
          </a:prstGeom>
          <a:noFill/>
          <a:ln w="9525">
            <a:noFill/>
            <a:miter lim="800000"/>
            <a:headEnd/>
            <a:tailEnd/>
          </a:ln>
        </p:spPr>
        <p:txBody>
          <a:bodyPr wrap="none" anchor="ctr">
            <a:spAutoFit/>
          </a:bodyPr>
          <a:lstStyle/>
          <a:p>
            <a:endParaRPr lang="fa-IR"/>
          </a:p>
        </p:txBody>
      </p:sp>
      <p:sp>
        <p:nvSpPr>
          <p:cNvPr id="101380" name="WordArt 4"/>
          <p:cNvSpPr>
            <a:spLocks noChangeArrowheads="1" noChangeShapeType="1" noTextEdit="1"/>
          </p:cNvSpPr>
          <p:nvPr/>
        </p:nvSpPr>
        <p:spPr bwMode="auto">
          <a:xfrm>
            <a:off x="468313" y="188913"/>
            <a:ext cx="8064500" cy="1143000"/>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شهر الکترونیکی کیش </a:t>
            </a:r>
          </a:p>
        </p:txBody>
      </p:sp>
      <p:sp>
        <p:nvSpPr>
          <p:cNvPr id="101382" name="Rectangle 6"/>
          <p:cNvSpPr>
            <a:spLocks noChangeArrowheads="1"/>
          </p:cNvSpPr>
          <p:nvPr/>
        </p:nvSpPr>
        <p:spPr bwMode="auto">
          <a:xfrm>
            <a:off x="250825" y="1822450"/>
            <a:ext cx="8748713" cy="5035550"/>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در سال </a:t>
            </a:r>
            <a:r>
              <a:rPr lang="ar-IQ" b="1">
                <a:solidFill>
                  <a:srgbClr val="000000"/>
                </a:solidFill>
                <a:cs typeface="Times New Roman" pitchFamily="18" charset="0"/>
              </a:rPr>
              <a:t>1379</a:t>
            </a:r>
            <a:r>
              <a:rPr lang="ar-SA" b="1">
                <a:solidFill>
                  <a:srgbClr val="000000"/>
                </a:solidFill>
                <a:cs typeface="Times New Roman" pitchFamily="18" charset="0"/>
              </a:rPr>
              <a:t> و در پی پیشنهاد رئیس وقت منطقه آزاد کیش مبنی بر فعالیت در زمینه فناوری، پروژه‌ای در قالب قرارداد میان دانشگاه علم و صنعت ایران و سازمان مناطق آزاد کیش منعقد شد و بر اساس آن قرار شد دانشگاه به‌عنوان مجری و طراح شهر الکترونیکی، مطالعات را آغاز کند. شنیده‌ها حاکی از آن است این تصمیم با توجه به این گرفته شد که اجرای موارد مرتبط با یک شهر الکترونیکی در جزیره کیش امکان پذیر بود و عملا این جزیره به عنوان اولین شهر الکترونیک کشور انت</a:t>
            </a:r>
            <a:r>
              <a:rPr lang="fa-IR" b="1">
                <a:solidFill>
                  <a:srgbClr val="000000"/>
                </a:solidFill>
                <a:cs typeface="Times New Roman" pitchFamily="18" charset="0"/>
              </a:rPr>
              <a:t>خ</a:t>
            </a:r>
            <a:r>
              <a:rPr lang="ar-SA" b="1">
                <a:solidFill>
                  <a:srgbClr val="000000"/>
                </a:solidFill>
                <a:cs typeface="Times New Roman" pitchFamily="18" charset="0"/>
              </a:rPr>
              <a:t>اب شد.</a:t>
            </a:r>
            <a:r>
              <a:rPr lang="en-US" b="1">
                <a:solidFill>
                  <a:srgbClr val="000000"/>
                </a:solidFill>
                <a:cs typeface="Times New Roman" pitchFamily="18" charset="0"/>
              </a:rPr>
              <a:t/>
            </a:r>
            <a:br>
              <a:rPr lang="en-US" b="1">
                <a:solidFill>
                  <a:srgbClr val="000000"/>
                </a:solidFill>
                <a:cs typeface="Times New Roman" pitchFamily="18" charset="0"/>
              </a:rPr>
            </a:br>
            <a:r>
              <a:rPr lang="ar-SA" b="1">
                <a:solidFill>
                  <a:srgbClr val="000000"/>
                </a:solidFill>
                <a:cs typeface="Times New Roman" pitchFamily="18" charset="0"/>
              </a:rPr>
              <a:t>به گفته مسؤولان اجرای این طرح، طی</a:t>
            </a:r>
            <a:r>
              <a:rPr lang="fa-IR" b="1">
                <a:solidFill>
                  <a:srgbClr val="000000"/>
                </a:solidFill>
                <a:cs typeface="Times New Roman" pitchFamily="18" charset="0"/>
              </a:rPr>
              <a:t>14</a:t>
            </a:r>
            <a:r>
              <a:rPr lang="ar-SA" b="1">
                <a:solidFill>
                  <a:srgbClr val="000000"/>
                </a:solidFill>
                <a:cs typeface="Times New Roman" pitchFamily="18" charset="0"/>
              </a:rPr>
              <a:t> ماه</a:t>
            </a:r>
            <a:r>
              <a:rPr lang="ar-SA" b="1">
                <a:solidFill>
                  <a:srgbClr val="000000"/>
                </a:solidFill>
              </a:rPr>
              <a:t>،</a:t>
            </a:r>
            <a:r>
              <a:rPr lang="ar-SA" b="1">
                <a:solidFill>
                  <a:srgbClr val="000000"/>
                </a:solidFill>
                <a:cs typeface="Times New Roman" pitchFamily="18" charset="0"/>
              </a:rPr>
              <a:t> اجرای قرارداد اشاره شده، آموزش عمومی و فرهنگ‌ سازی برای تمامی گروه‌های مردم در دستور کار قرار گرفت و در همین راستا همایشی نیز با همین عنوان با حضور بیش از یک هزار و </a:t>
            </a:r>
            <a:r>
              <a:rPr lang="fa-IR" b="1">
                <a:solidFill>
                  <a:srgbClr val="000000"/>
                </a:solidFill>
                <a:cs typeface="Times New Roman" pitchFamily="18" charset="0"/>
              </a:rPr>
              <a:t>500 </a:t>
            </a:r>
            <a:r>
              <a:rPr lang="ar-SA" b="1">
                <a:solidFill>
                  <a:srgbClr val="000000"/>
                </a:solidFill>
                <a:cs typeface="Times New Roman" pitchFamily="18" charset="0"/>
              </a:rPr>
              <a:t>کارشناس در کیش برگزار شد. </a:t>
            </a:r>
          </a:p>
          <a:p>
            <a:pPr algn="r" rtl="1" eaLnBrk="0" hangingPunct="0"/>
            <a:r>
              <a:rPr lang="ar-SA" b="1">
                <a:solidFill>
                  <a:srgbClr val="000000"/>
                </a:solidFill>
                <a:cs typeface="Times New Roman" pitchFamily="18" charset="0"/>
              </a:rPr>
              <a:t>از سوی دیگر بعد از مذاکرات به‌عمل آمده با کشورهای مختلف، قرار شد یک شرکت کانادایی ظرف مدت شش ماه طراحی شهر الکترونیکی کیش را به‌ صورت رایگان انجام دهد و در عوض از این پروژه برای تبلیغ در کشورهای دیگر استفاده کند</a:t>
            </a:r>
            <a:r>
              <a:rPr lang="ar-IQ" b="1">
                <a:solidFill>
                  <a:srgbClr val="000000"/>
                </a:solidFill>
                <a:cs typeface="Times New Roman" pitchFamily="18" charset="0"/>
              </a:rPr>
              <a:t>.</a:t>
            </a:r>
            <a:r>
              <a:rPr lang="en-US" b="1">
                <a:solidFill>
                  <a:srgbClr val="000000"/>
                </a:solidFill>
                <a:cs typeface="Times New Roman" pitchFamily="18" charset="0"/>
              </a:rPr>
              <a:t> </a:t>
            </a:r>
            <a:br>
              <a:rPr lang="en-US" b="1">
                <a:solidFill>
                  <a:srgbClr val="000000"/>
                </a:solidFill>
                <a:cs typeface="Times New Roman" pitchFamily="18" charset="0"/>
              </a:rPr>
            </a:br>
            <a:r>
              <a:rPr lang="ar-SA" b="1">
                <a:solidFill>
                  <a:srgbClr val="000000"/>
                </a:solidFill>
                <a:cs typeface="Times New Roman" pitchFamily="18" charset="0"/>
              </a:rPr>
              <a:t>وزارت ارتباطات و فناوری اطلاعات نیز حاضر شده بود با سرمایه‌گذاری </a:t>
            </a:r>
            <a:r>
              <a:rPr lang="fa-IR" b="1">
                <a:solidFill>
                  <a:srgbClr val="000000"/>
                </a:solidFill>
                <a:cs typeface="Times New Roman" pitchFamily="18" charset="0"/>
              </a:rPr>
              <a:t>500 </a:t>
            </a:r>
            <a:r>
              <a:rPr lang="ar-SA" b="1">
                <a:solidFill>
                  <a:srgbClr val="000000"/>
                </a:solidFill>
                <a:cs typeface="Times New Roman" pitchFamily="18" charset="0"/>
              </a:rPr>
              <a:t>میلیارد ریالی دو حلقه فیبرنوری در کیش نصب کرده و سخت‌افزارهای مورد نیاز ایجاد یک شهر الکترونیکی را تامین کند. هدف نهایی شهر الکترونیک کیش، شناسایی و تقویت نیروی انسانی، فضای فرهنگی و آموزشی و تجاری، هماهنگی در جامع‌نگری، استفاده مناسب از امکانات فنی و توانمندی‌های علمی و تخصصی داخلی و بهره‌گیری از تجربیات مفید بین‌المللی در زمینه فناوری اطلاعات، برای فراهم کردن بستر مناسب برای تجهیز یک شهر الکترونیکی و اینترنتی نمونه بود. </a:t>
            </a:r>
            <a:r>
              <a:rPr lang="en-US" b="1">
                <a:solidFill>
                  <a:srgbClr val="000000"/>
                </a:solidFill>
                <a:cs typeface="Times New Roman" pitchFamily="18" charset="0"/>
              </a:rPr>
              <a:t/>
            </a:r>
            <a:br>
              <a:rPr lang="en-US" b="1">
                <a:solidFill>
                  <a:srgbClr val="000000"/>
                </a:solidFill>
                <a:cs typeface="Times New Roman" pitchFamily="18" charset="0"/>
              </a:rPr>
            </a:br>
            <a:r>
              <a:rPr lang="en-US" b="1">
                <a:solidFill>
                  <a:srgbClr val="000000"/>
                </a:solidFill>
                <a:cs typeface="Times New Roman" pitchFamily="18" charset="0"/>
              </a:rPr>
              <a:t/>
            </a:r>
            <a:br>
              <a:rPr lang="en-US" b="1">
                <a:solidFill>
                  <a:srgbClr val="000000"/>
                </a:solidFill>
                <a:cs typeface="Times New Roman" pitchFamily="18" charset="0"/>
              </a:rPr>
            </a:br>
            <a:endParaRPr lang="en-US" b="1">
              <a:solidFill>
                <a:srgbClr val="000000"/>
              </a:solidFill>
              <a:cs typeface="Times New Roman" pitchFamily="18" charset="0"/>
            </a:endParaRPr>
          </a:p>
        </p:txBody>
      </p:sp>
      <p:sp>
        <p:nvSpPr>
          <p:cNvPr id="101383" name="Rectangle 7"/>
          <p:cNvSpPr>
            <a:spLocks noChangeArrowheads="1"/>
          </p:cNvSpPr>
          <p:nvPr/>
        </p:nvSpPr>
        <p:spPr bwMode="auto">
          <a:xfrm>
            <a:off x="4427538"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67-5</a:t>
            </a:r>
            <a:r>
              <a:rPr lang="fa-IR" sz="2000">
                <a:solidFill>
                  <a:srgbClr val="0000FF"/>
                </a:solidFill>
              </a:rPr>
              <a:t>1</a:t>
            </a:r>
            <a:endParaRPr lang="ar-SA" sz="2000">
              <a:solidFill>
                <a:srgbClr val="0000FF"/>
              </a:solidFill>
            </a:endParaRP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1383"/>
                                        </p:tgtEl>
                                        <p:attrNameLst>
                                          <p:attrName>style.visibility</p:attrName>
                                        </p:attrNameLst>
                                      </p:cBhvr>
                                      <p:to>
                                        <p:strVal val="visible"/>
                                      </p:to>
                                    </p:set>
                                    <p:anim calcmode="lin" valueType="num">
                                      <p:cBhvr>
                                        <p:cTn id="7" dur="500" fill="hold"/>
                                        <p:tgtEl>
                                          <p:spTgt spid="101383"/>
                                        </p:tgtEl>
                                        <p:attrNameLst>
                                          <p:attrName>ppt_w</p:attrName>
                                        </p:attrNameLst>
                                      </p:cBhvr>
                                      <p:tavLst>
                                        <p:tav tm="0">
                                          <p:val>
                                            <p:fltVal val="0"/>
                                          </p:val>
                                        </p:tav>
                                        <p:tav tm="100000">
                                          <p:val>
                                            <p:strVal val="#ppt_w"/>
                                          </p:val>
                                        </p:tav>
                                      </p:tavLst>
                                    </p:anim>
                                    <p:anim calcmode="lin" valueType="num">
                                      <p:cBhvr>
                                        <p:cTn id="8" dur="500" fill="hold"/>
                                        <p:tgtEl>
                                          <p:spTgt spid="101383"/>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01380"/>
                                        </p:tgtEl>
                                        <p:attrNameLst>
                                          <p:attrName>style.visibility</p:attrName>
                                        </p:attrNameLst>
                                      </p:cBhvr>
                                      <p:to>
                                        <p:strVal val="visible"/>
                                      </p:to>
                                    </p:set>
                                    <p:animEffect transition="in" filter="plus(in)">
                                      <p:cBhvr>
                                        <p:cTn id="12" dur="2000"/>
                                        <p:tgtEl>
                                          <p:spTgt spid="101380"/>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101382"/>
                                        </p:tgtEl>
                                        <p:attrNameLst>
                                          <p:attrName>style.visibility</p:attrName>
                                        </p:attrNameLst>
                                      </p:cBhvr>
                                      <p:to>
                                        <p:strVal val="visible"/>
                                      </p:to>
                                    </p:set>
                                    <p:animEffect transition="in" filter="diamond(in)">
                                      <p:cBhvr>
                                        <p:cTn id="16" dur="2000"/>
                                        <p:tgtEl>
                                          <p:spTgt spid="101382"/>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101380"/>
                                        </p:tgtEl>
                                      </p:cBhvr>
                                    </p:animEffect>
                                    <p:set>
                                      <p:cBhvr>
                                        <p:cTn id="21" dur="1" fill="hold">
                                          <p:stCondLst>
                                            <p:cond delay="1999"/>
                                          </p:stCondLst>
                                        </p:cTn>
                                        <p:tgtEl>
                                          <p:spTgt spid="101380"/>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101382"/>
                                        </p:tgtEl>
                                      </p:cBhvr>
                                    </p:animEffect>
                                    <p:set>
                                      <p:cBhvr>
                                        <p:cTn id="25" dur="1" fill="hold">
                                          <p:stCondLst>
                                            <p:cond delay="1999"/>
                                          </p:stCondLst>
                                        </p:cTn>
                                        <p:tgtEl>
                                          <p:spTgt spid="101382"/>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101383"/>
                                        </p:tgtEl>
                                        <p:attrNameLst>
                                          <p:attrName>ppt_w</p:attrName>
                                        </p:attrNameLst>
                                      </p:cBhvr>
                                      <p:tavLst>
                                        <p:tav tm="0">
                                          <p:val>
                                            <p:strVal val="ppt_w"/>
                                          </p:val>
                                        </p:tav>
                                        <p:tav tm="100000">
                                          <p:val>
                                            <p:fltVal val="0"/>
                                          </p:val>
                                        </p:tav>
                                      </p:tavLst>
                                    </p:anim>
                                    <p:anim calcmode="lin" valueType="num">
                                      <p:cBhvr>
                                        <p:cTn id="29" dur="500"/>
                                        <p:tgtEl>
                                          <p:spTgt spid="101383"/>
                                        </p:tgtEl>
                                        <p:attrNameLst>
                                          <p:attrName>ppt_h</p:attrName>
                                        </p:attrNameLst>
                                      </p:cBhvr>
                                      <p:tavLst>
                                        <p:tav tm="0">
                                          <p:val>
                                            <p:strVal val="ppt_h"/>
                                          </p:val>
                                        </p:tav>
                                        <p:tav tm="100000">
                                          <p:val>
                                            <p:strVal val="ppt_h"/>
                                          </p:val>
                                        </p:tav>
                                      </p:tavLst>
                                    </p:anim>
                                    <p:set>
                                      <p:cBhvr>
                                        <p:cTn id="30" dur="1" fill="hold">
                                          <p:stCondLst>
                                            <p:cond delay="499"/>
                                          </p:stCondLst>
                                        </p:cTn>
                                        <p:tgtEl>
                                          <p:spTgt spid="10138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0" grpId="0" animBg="1"/>
      <p:bldP spid="101380" grpId="1" animBg="1"/>
      <p:bldP spid="101382" grpId="0"/>
      <p:bldP spid="101382" grpId="1"/>
      <p:bldP spid="101383" grpId="0"/>
      <p:bldP spid="101383" grpId="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4"/>
          <p:cNvSpPr>
            <a:spLocks noChangeArrowheads="1"/>
          </p:cNvSpPr>
          <p:nvPr/>
        </p:nvSpPr>
        <p:spPr bwMode="auto">
          <a:xfrm>
            <a:off x="179388" y="333375"/>
            <a:ext cx="8712200" cy="5859463"/>
          </a:xfrm>
          <a:prstGeom prst="rect">
            <a:avLst/>
          </a:prstGeom>
          <a:noFill/>
          <a:ln w="9525">
            <a:noFill/>
            <a:miter lim="800000"/>
            <a:headEnd/>
            <a:tailEnd/>
          </a:ln>
        </p:spPr>
        <p:txBody>
          <a:bodyPr anchor="ctr">
            <a:spAutoFit/>
          </a:bodyPr>
          <a:lstStyle/>
          <a:p>
            <a:pPr algn="r" rtl="1"/>
            <a:r>
              <a:rPr lang="ar-SA" b="1">
                <a:solidFill>
                  <a:srgbClr val="000000"/>
                </a:solidFill>
              </a:rPr>
              <a:t>آموزش الکترونیکی این توان را خواهد داشت که زمینه های لازم را جهت توسعه کمی و کیفی آموزشهای عمومی و تخصصی ایجاد نماید و فرصت مناسبی را برای استفاده از تجربیات جهانی در کشور برای همه آحاد مردم بدون محدودیت زمانی در همه اوقات شبانه روز و ایام هفته فراهم نماید</a:t>
            </a:r>
            <a:r>
              <a:rPr lang="en-US" b="1">
                <a:solidFill>
                  <a:srgbClr val="000000"/>
                </a:solidFill>
              </a:rPr>
              <a:t>.</a:t>
            </a:r>
            <a:br>
              <a:rPr lang="en-US" b="1">
                <a:solidFill>
                  <a:srgbClr val="000000"/>
                </a:solidFill>
              </a:rPr>
            </a:br>
            <a:r>
              <a:rPr lang="ar-SA" b="1">
                <a:solidFill>
                  <a:srgbClr val="000000"/>
                </a:solidFill>
              </a:rPr>
              <a:t>در موارد فوق نقش وزارت اقتصاد و دارائی، وزارت بازرگانی، وزارت آموزش و پرورش و وزارت علوم</a:t>
            </a:r>
            <a:r>
              <a:rPr lang="ar-IQ" b="1">
                <a:solidFill>
                  <a:srgbClr val="000000"/>
                </a:solidFill>
              </a:rPr>
              <a:t> </a:t>
            </a:r>
            <a:r>
              <a:rPr lang="ar-SA" b="1">
                <a:solidFill>
                  <a:srgbClr val="000000"/>
                </a:solidFill>
              </a:rPr>
              <a:t>تحقیقات و فناوری در تطبیق مسئولیت</a:t>
            </a:r>
            <a:r>
              <a:rPr lang="ar-IQ" b="1">
                <a:solidFill>
                  <a:srgbClr val="000000"/>
                </a:solidFill>
              </a:rPr>
              <a:t> </a:t>
            </a:r>
            <a:r>
              <a:rPr lang="ar-SA" b="1">
                <a:solidFill>
                  <a:srgbClr val="000000"/>
                </a:solidFill>
              </a:rPr>
              <a:t>ها و وظایف سنتی به وظایف و مسئولیت</a:t>
            </a:r>
            <a:r>
              <a:rPr lang="ar-IQ" b="1">
                <a:solidFill>
                  <a:srgbClr val="000000"/>
                </a:solidFill>
              </a:rPr>
              <a:t> </a:t>
            </a:r>
            <a:r>
              <a:rPr lang="ar-SA" b="1">
                <a:solidFill>
                  <a:srgbClr val="000000"/>
                </a:solidFill>
              </a:rPr>
              <a:t>های جدید، و نقش وزارت ارتباطات و فناوری اطلاعات نسبت به ایجاد پی و بستر ارتباطی مناسب و پرسرعت شبکه های داخلی و اتصال به شبکه های جهانی اینترنت و تهیه نرم افزارهای لازم، همراه با خدمات رایگان و ارزان قیمت قابل رقابت با جهان از طریق سازمان</a:t>
            </a:r>
            <a:r>
              <a:rPr lang="ar-IQ" b="1">
                <a:solidFill>
                  <a:srgbClr val="000000"/>
                </a:solidFill>
              </a:rPr>
              <a:t> </a:t>
            </a:r>
            <a:r>
              <a:rPr lang="ar-SA" b="1">
                <a:solidFill>
                  <a:srgbClr val="000000"/>
                </a:solidFill>
              </a:rPr>
              <a:t>هایی مانند شهردارى ها که ارتباط بسیار نزدیکی با تمام اقشار مردم دارند، بسیار مهم</a:t>
            </a:r>
            <a:r>
              <a:rPr lang="ar-IQ">
                <a:solidFill>
                  <a:srgbClr val="000000"/>
                </a:solidFill>
              </a:rPr>
              <a:t> </a:t>
            </a:r>
            <a:r>
              <a:rPr lang="ar-SA" b="1">
                <a:solidFill>
                  <a:srgbClr val="000000"/>
                </a:solidFill>
              </a:rPr>
              <a:t>می باشد</a:t>
            </a:r>
            <a:r>
              <a:rPr lang="en-US" b="1">
                <a:solidFill>
                  <a:srgbClr val="000000"/>
                </a:solidFill>
              </a:rPr>
              <a:t>.</a:t>
            </a:r>
            <a:br>
              <a:rPr lang="en-US" b="1">
                <a:solidFill>
                  <a:srgbClr val="000000"/>
                </a:solidFill>
              </a:rPr>
            </a:br>
            <a:r>
              <a:rPr lang="ar-SA" b="1">
                <a:solidFill>
                  <a:srgbClr val="000000"/>
                </a:solidFill>
              </a:rPr>
              <a:t>سایر وزارتخانه ها و نیز شرکت</a:t>
            </a:r>
            <a:r>
              <a:rPr lang="ar-IQ" b="1">
                <a:solidFill>
                  <a:srgbClr val="000000"/>
                </a:solidFill>
              </a:rPr>
              <a:t> </a:t>
            </a:r>
            <a:r>
              <a:rPr lang="ar-SA" b="1">
                <a:solidFill>
                  <a:srgbClr val="000000"/>
                </a:solidFill>
              </a:rPr>
              <a:t>های کوچک و بزرگ دولتی و خصوصی می توانند در راستای وظایف و اهداف انتفاعی و غیرانتفاعی خود در توسعه فعالیت های مرتبط با فناوری اطلاعات تشریک مساعی نمایند. پی</a:t>
            </a:r>
            <a:r>
              <a:rPr lang="ar-IQ" b="1">
                <a:solidFill>
                  <a:srgbClr val="000000"/>
                </a:solidFill>
              </a:rPr>
              <a:t>ا</a:t>
            </a:r>
            <a:r>
              <a:rPr lang="ar-SA" b="1">
                <a:solidFill>
                  <a:srgbClr val="000000"/>
                </a:solidFill>
              </a:rPr>
              <a:t>مد چنین هماهنگی و یک پارچگی در بدیهی ترین حالت، ایجاد یک دولت الکترونیکی خواهد بود که وزارت کشور با استفاده از آن می تواند در سطح کلان، مدیریت دقیق تری را بر روند امور کشور از نظر اجرائی و امنیتی اعمال نماید و در مقیاس کوچک تر از طریق شهرداری های الکترونیکی خدمات بهتری را به شهروندان عرضه کند و رضایت خاطر آنان را جلب نماید</a:t>
            </a:r>
            <a:r>
              <a:rPr lang="en-US" b="1">
                <a:solidFill>
                  <a:srgbClr val="000000"/>
                </a:solidFill>
              </a:rPr>
              <a:t>.</a:t>
            </a:r>
            <a:br>
              <a:rPr lang="en-US" b="1">
                <a:solidFill>
                  <a:srgbClr val="000000"/>
                </a:solidFill>
              </a:rPr>
            </a:br>
            <a:r>
              <a:rPr lang="ar-SA" b="1">
                <a:solidFill>
                  <a:srgbClr val="000000"/>
                </a:solidFill>
              </a:rPr>
              <a:t>هر کشور متناسب با موقعیت های اقتصادی، اجتماعی و فرهنگی خود اهداف خاصی را در رابطه با ایجاد شهرهای الکترونیک دارد. در کشور جمهوری اسلامی ایران نیز به منظور شناسایی، انتقال، جذب، بومی سازی, توسعه همزمان با جهان اطلاعات, تقویت زمینه های مختلف استفاده از این فناوری، به خصوص در تجارت الکترونیک، خدمات آموزشى، پژوهشی، اطلاع رسانی عمومی و مدیریت، نیاز به برنامه ریزی و اجرای دقیق و سریع </a:t>
            </a:r>
            <a:endParaRPr lang="ar-IQ" b="1">
              <a:solidFill>
                <a:srgbClr val="000000"/>
              </a:solidFill>
            </a:endParaRPr>
          </a:p>
          <a:p>
            <a:pPr algn="r" rtl="1"/>
            <a:r>
              <a:rPr lang="ar-SA" b="1">
                <a:solidFill>
                  <a:srgbClr val="000000"/>
                </a:solidFill>
              </a:rPr>
              <a:t>می</a:t>
            </a:r>
            <a:r>
              <a:rPr lang="ar-IQ" b="1">
                <a:solidFill>
                  <a:srgbClr val="000000"/>
                </a:solidFill>
              </a:rPr>
              <a:t> </a:t>
            </a:r>
            <a:r>
              <a:rPr lang="ar-SA" b="1">
                <a:solidFill>
                  <a:srgbClr val="000000"/>
                </a:solidFill>
              </a:rPr>
              <a:t>باشد</a:t>
            </a:r>
            <a:r>
              <a:rPr lang="en-US" b="1">
                <a:solidFill>
                  <a:srgbClr val="000000"/>
                </a:solidFill>
              </a:rPr>
              <a:t>.</a:t>
            </a:r>
            <a:br>
              <a:rPr lang="en-US" b="1">
                <a:solidFill>
                  <a:srgbClr val="000000"/>
                </a:solidFill>
              </a:rPr>
            </a:br>
            <a:r>
              <a:rPr lang="ar-SA" b="1">
                <a:solidFill>
                  <a:srgbClr val="000000"/>
                </a:solidFill>
              </a:rPr>
              <a:t>از آنجا که اجرای اهداف فوق با توجه به محدودیت های موجود کشورمان در کوتاه مدت مقدور نیست، این پروژه در شهرهای محدودی انجام پذیرفت که در آینده بتوان نتایج حاصل را به شهرهای بزرگ تر تعمیم داد</a:t>
            </a:r>
            <a:r>
              <a:rPr lang="en-US" b="1">
                <a:solidFill>
                  <a:srgbClr val="000000"/>
                </a:solidFill>
              </a:rPr>
              <a:t>.</a:t>
            </a:r>
          </a:p>
        </p:txBody>
      </p:sp>
      <p:sp>
        <p:nvSpPr>
          <p:cNvPr id="99333" name="Rectangle 5"/>
          <p:cNvSpPr>
            <a:spLocks noChangeArrowheads="1"/>
          </p:cNvSpPr>
          <p:nvPr/>
        </p:nvSpPr>
        <p:spPr bwMode="auto">
          <a:xfrm>
            <a:off x="4211638"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67-5</a:t>
            </a:r>
            <a:r>
              <a:rPr lang="fa-IR" sz="2000">
                <a:solidFill>
                  <a:srgbClr val="0000FF"/>
                </a:solidFill>
              </a:rPr>
              <a:t>2</a:t>
            </a:r>
            <a:endParaRPr lang="ar-SA" sz="2000">
              <a:solidFill>
                <a:srgbClr val="0000FF"/>
              </a:solidFill>
            </a:endParaRP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99333"/>
                                        </p:tgtEl>
                                        <p:attrNameLst>
                                          <p:attrName>style.visibility</p:attrName>
                                        </p:attrNameLst>
                                      </p:cBhvr>
                                      <p:to>
                                        <p:strVal val="visible"/>
                                      </p:to>
                                    </p:set>
                                    <p:anim calcmode="lin" valueType="num">
                                      <p:cBhvr>
                                        <p:cTn id="7" dur="500" fill="hold"/>
                                        <p:tgtEl>
                                          <p:spTgt spid="99333"/>
                                        </p:tgtEl>
                                        <p:attrNameLst>
                                          <p:attrName>ppt_w</p:attrName>
                                        </p:attrNameLst>
                                      </p:cBhvr>
                                      <p:tavLst>
                                        <p:tav tm="0">
                                          <p:val>
                                            <p:fltVal val="0"/>
                                          </p:val>
                                        </p:tav>
                                        <p:tav tm="100000">
                                          <p:val>
                                            <p:strVal val="#ppt_w"/>
                                          </p:val>
                                        </p:tav>
                                      </p:tavLst>
                                    </p:anim>
                                    <p:anim calcmode="lin" valueType="num">
                                      <p:cBhvr>
                                        <p:cTn id="8" dur="500" fill="hold"/>
                                        <p:tgtEl>
                                          <p:spTgt spid="99333"/>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99332"/>
                                        </p:tgtEl>
                                        <p:attrNameLst>
                                          <p:attrName>style.visibility</p:attrName>
                                        </p:attrNameLst>
                                      </p:cBhvr>
                                      <p:to>
                                        <p:strVal val="visible"/>
                                      </p:to>
                                    </p:set>
                                    <p:animEffect transition="in" filter="diamond(in)">
                                      <p:cBhvr>
                                        <p:cTn id="12" dur="2000"/>
                                        <p:tgtEl>
                                          <p:spTgt spid="9933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99332"/>
                                        </p:tgtEl>
                                      </p:cBhvr>
                                    </p:animEffect>
                                    <p:set>
                                      <p:cBhvr>
                                        <p:cTn id="17" dur="1" fill="hold">
                                          <p:stCondLst>
                                            <p:cond delay="1999"/>
                                          </p:stCondLst>
                                        </p:cTn>
                                        <p:tgtEl>
                                          <p:spTgt spid="99332"/>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99333"/>
                                        </p:tgtEl>
                                        <p:attrNameLst>
                                          <p:attrName>ppt_w</p:attrName>
                                        </p:attrNameLst>
                                      </p:cBhvr>
                                      <p:tavLst>
                                        <p:tav tm="0">
                                          <p:val>
                                            <p:strVal val="ppt_w"/>
                                          </p:val>
                                        </p:tav>
                                        <p:tav tm="100000">
                                          <p:val>
                                            <p:fltVal val="0"/>
                                          </p:val>
                                        </p:tav>
                                      </p:tavLst>
                                    </p:anim>
                                    <p:anim calcmode="lin" valueType="num">
                                      <p:cBhvr>
                                        <p:cTn id="21" dur="500"/>
                                        <p:tgtEl>
                                          <p:spTgt spid="99333"/>
                                        </p:tgtEl>
                                        <p:attrNameLst>
                                          <p:attrName>ppt_h</p:attrName>
                                        </p:attrNameLst>
                                      </p:cBhvr>
                                      <p:tavLst>
                                        <p:tav tm="0">
                                          <p:val>
                                            <p:strVal val="ppt_h"/>
                                          </p:val>
                                        </p:tav>
                                        <p:tav tm="100000">
                                          <p:val>
                                            <p:strVal val="ppt_h"/>
                                          </p:val>
                                        </p:tav>
                                      </p:tavLst>
                                    </p:anim>
                                    <p:set>
                                      <p:cBhvr>
                                        <p:cTn id="22" dur="1" fill="hold">
                                          <p:stCondLst>
                                            <p:cond delay="499"/>
                                          </p:stCondLst>
                                        </p:cTn>
                                        <p:tgtEl>
                                          <p:spTgt spid="993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2" grpId="0"/>
      <p:bldP spid="99332" grpId="1"/>
      <p:bldP spid="99333" grpId="0"/>
      <p:bldP spid="99333" grpId="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ChangeArrowheads="1"/>
          </p:cNvSpPr>
          <p:nvPr/>
        </p:nvSpPr>
        <p:spPr bwMode="auto">
          <a:xfrm>
            <a:off x="107950" y="404813"/>
            <a:ext cx="8785225" cy="5980112"/>
          </a:xfrm>
          <a:prstGeom prst="rect">
            <a:avLst/>
          </a:prstGeom>
          <a:noFill/>
          <a:ln w="9525">
            <a:noFill/>
            <a:miter lim="800000"/>
            <a:headEnd/>
            <a:tailEnd/>
          </a:ln>
        </p:spPr>
        <p:txBody>
          <a:bodyPr anchor="ctr">
            <a:spAutoFit/>
          </a:bodyPr>
          <a:lstStyle/>
          <a:p>
            <a:pPr algn="r" rtl="1"/>
            <a:r>
              <a:rPr lang="ar-SA" b="1">
                <a:solidFill>
                  <a:srgbClr val="000000"/>
                </a:solidFill>
              </a:rPr>
              <a:t>ویژگی پروژه ملی شهر الکترونیک کیش نسبت به سایر شهرهای الکترونیکی و اینترنتی موجود جهان که صرفا اهداف اقتصادی را دنبال می‌کنند، جامع بودن آن است. یعنی در نظر گفته شد در این پروژه فرهنگ الکترونیکی و اینترنتی در کلیه امور اداری، اقتصادی، آموزشی، فرهنگی، بهداشتی،</a:t>
            </a:r>
            <a:r>
              <a:rPr lang="ar-IQ" b="1">
                <a:solidFill>
                  <a:srgbClr val="000000"/>
                </a:solidFill>
              </a:rPr>
              <a:t> </a:t>
            </a:r>
            <a:r>
              <a:rPr lang="ar-SA" b="1">
                <a:solidFill>
                  <a:srgbClr val="000000"/>
                </a:solidFill>
              </a:rPr>
              <a:t>امنیتی و سایر امور زندگی روزمره شهروندان شهر الکترونیک کیش به کار گرفته ‌شود و فضای فرهنگی مناسب با نیاز نسل جدید </a:t>
            </a:r>
            <a:r>
              <a:rPr lang="ar-IQ" b="1">
                <a:solidFill>
                  <a:srgbClr val="000000"/>
                </a:solidFill>
              </a:rPr>
              <a:t>به </a:t>
            </a:r>
            <a:r>
              <a:rPr lang="ar-SA" b="1">
                <a:solidFill>
                  <a:srgbClr val="000000"/>
                </a:solidFill>
              </a:rPr>
              <a:t>ارمغان آورد</a:t>
            </a:r>
            <a:r>
              <a:rPr lang="en-US" b="1">
                <a:solidFill>
                  <a:srgbClr val="000000"/>
                </a:solidFill>
              </a:rPr>
              <a:t>.</a:t>
            </a:r>
            <a:endParaRPr lang="en-US">
              <a:solidFill>
                <a:srgbClr val="000000"/>
              </a:solidFill>
            </a:endParaRPr>
          </a:p>
          <a:p>
            <a:pPr algn="r" rtl="1"/>
            <a:r>
              <a:rPr lang="fa-IR" b="1">
                <a:solidFill>
                  <a:srgbClr val="000000"/>
                </a:solidFill>
              </a:rPr>
              <a:t>این پروژه نیز مانند بسیاری دیگر از پروژه‌های ملی در کشورمان، درست در زمانی‌ که تصور می‌شد کارها طبق روال پیش می‌رود، با یک تغییر مدیریت متوقف شد. اسفندماه سال 81 بود که با تشکیل شورای فناوری اطلاعات و ارتباطات در کیش و در پی آن ایجاد دفتر فنی نظارت و پی‌گیری طرح</a:t>
            </a:r>
            <a:r>
              <a:rPr lang="en-US" sz="2000" b="1">
                <a:solidFill>
                  <a:srgbClr val="000000"/>
                </a:solidFill>
                <a:latin typeface="Times New Roman" pitchFamily="18" charset="0"/>
                <a:cs typeface="Times New Roman" pitchFamily="18" charset="0"/>
              </a:rPr>
              <a:t>ICT </a:t>
            </a:r>
            <a:r>
              <a:rPr lang="fa-IR" b="1">
                <a:solidFill>
                  <a:srgbClr val="000000"/>
                </a:solidFill>
              </a:rPr>
              <a:t> یک‌بار دیگر تلاش‌ها برای ایجاد چنین شهری در کیش آغاز شد. </a:t>
            </a:r>
            <a:endParaRPr lang="en-US">
              <a:solidFill>
                <a:srgbClr val="000000"/>
              </a:solidFill>
            </a:endParaRPr>
          </a:p>
          <a:p>
            <a:pPr algn="r" rtl="1"/>
            <a:r>
              <a:rPr lang="fa-IR" b="1">
                <a:solidFill>
                  <a:srgbClr val="000000"/>
                </a:solidFill>
              </a:rPr>
              <a:t>سال 82 بودجه‌ای معادل سه میلیارد ریال برای اجرای طرح‌های فناوری اطلاعات و ارتباطات در کیش منظور شد. طرح‌هایی نیز درباره شهر الکترونیکی پیشنهاد شد، اما از آن‌جایی که بودجه اختصاص یافته برای اجرای این طرح‌ها کافی نبود، فرهنگ‌سازی و ساختاردهی به وضعیت</a:t>
            </a:r>
            <a:r>
              <a:rPr lang="fa-IR" sz="2000" b="1">
                <a:solidFill>
                  <a:srgbClr val="000000"/>
                </a:solidFill>
                <a:latin typeface="Times New Roman" pitchFamily="18" charset="0"/>
                <a:cs typeface="Times New Roman" pitchFamily="18" charset="0"/>
              </a:rPr>
              <a:t> </a:t>
            </a:r>
            <a:r>
              <a:rPr lang="en-US" sz="2000" b="1">
                <a:solidFill>
                  <a:srgbClr val="000000"/>
                </a:solidFill>
                <a:latin typeface="Times New Roman" pitchFamily="18" charset="0"/>
                <a:cs typeface="Times New Roman" pitchFamily="18" charset="0"/>
              </a:rPr>
              <a:t>ICT</a:t>
            </a:r>
            <a:r>
              <a:rPr lang="fa-IR" b="1">
                <a:solidFill>
                  <a:srgbClr val="000000"/>
                </a:solidFill>
              </a:rPr>
              <a:t> در کیش را می‌توان به‌عنوان تنها اقدامات صورت گرفته در آن سال به‌حساب آورد. </a:t>
            </a:r>
            <a:endParaRPr lang="en-US">
              <a:solidFill>
                <a:srgbClr val="000000"/>
              </a:solidFill>
            </a:endParaRPr>
          </a:p>
          <a:p>
            <a:pPr algn="r" rtl="1"/>
            <a:r>
              <a:rPr lang="en-US" b="1">
                <a:solidFill>
                  <a:srgbClr val="000000"/>
                </a:solidFill>
              </a:rPr>
              <a:t> </a:t>
            </a:r>
            <a:r>
              <a:rPr lang="fa-IR" b="1">
                <a:solidFill>
                  <a:srgbClr val="000000"/>
                </a:solidFill>
              </a:rPr>
              <a:t>سال 83 بودجه‌ای معادل 10 میلیارد ریال به طرح‌های </a:t>
            </a:r>
            <a:r>
              <a:rPr lang="en-US" sz="2000" b="1">
                <a:solidFill>
                  <a:srgbClr val="000000"/>
                </a:solidFill>
                <a:latin typeface="Times New Roman" pitchFamily="18" charset="0"/>
                <a:cs typeface="Times New Roman" pitchFamily="18" charset="0"/>
              </a:rPr>
              <a:t>ICT</a:t>
            </a:r>
            <a:r>
              <a:rPr lang="fa-IR" b="1">
                <a:solidFill>
                  <a:srgbClr val="000000"/>
                </a:solidFill>
              </a:rPr>
              <a:t> کیش اختصاص یافت که به گفته مسؤولان، این مبلغ صرف ایجاد زیرساخت‌های شهری از قبیل فیبرنوری شده است. </a:t>
            </a:r>
            <a:endParaRPr lang="en-US">
              <a:solidFill>
                <a:srgbClr val="000000"/>
              </a:solidFill>
            </a:endParaRPr>
          </a:p>
          <a:p>
            <a:pPr algn="r" rtl="1"/>
            <a:r>
              <a:rPr lang="fa-IR" b="1">
                <a:solidFill>
                  <a:srgbClr val="000000"/>
                </a:solidFill>
              </a:rPr>
              <a:t>در همین سال </a:t>
            </a:r>
            <a:r>
              <a:rPr lang="fa-IR" b="1">
                <a:solidFill>
                  <a:srgbClr val="000000"/>
                </a:solidFill>
                <a:latin typeface="Times New Roman" pitchFamily="18" charset="0"/>
                <a:cs typeface="Times New Roman" pitchFamily="18" charset="0"/>
              </a:rPr>
              <a:t>(83)</a:t>
            </a:r>
            <a:r>
              <a:rPr lang="fa-IR" b="1">
                <a:solidFill>
                  <a:srgbClr val="000000"/>
                </a:solidFill>
              </a:rPr>
              <a:t> قراردادی به ارزش 300 هزار دلار با شرکت  </a:t>
            </a:r>
            <a:r>
              <a:rPr lang="en-US" sz="2000" b="1">
                <a:solidFill>
                  <a:srgbClr val="000000"/>
                </a:solidFill>
                <a:latin typeface="Times New Roman" pitchFamily="18" charset="0"/>
                <a:cs typeface="Times New Roman" pitchFamily="18" charset="0"/>
              </a:rPr>
              <a:t>IDI</a:t>
            </a:r>
            <a:r>
              <a:rPr lang="fa-IR" b="1">
                <a:solidFill>
                  <a:srgbClr val="000000"/>
                </a:solidFill>
              </a:rPr>
              <a:t> کانادایی منعقد شد و قرار بود ظرف مدت هشت ماه طرح جامع فناوری اطلاعات و ارتباطات کیش را آماده و ارا</a:t>
            </a:r>
            <a:r>
              <a:rPr lang="ar-SA" b="1">
                <a:solidFill>
                  <a:srgbClr val="000000"/>
                </a:solidFill>
              </a:rPr>
              <a:t>ئ</a:t>
            </a:r>
            <a:r>
              <a:rPr lang="fa-IR" b="1">
                <a:solidFill>
                  <a:srgbClr val="000000"/>
                </a:solidFill>
              </a:rPr>
              <a:t>ه کند. اما طرح مذکور با 18 ماه تاخیر و در اوایل سال 85 به‌صورت نهایی آماده و تحویل داده شد. کارشناسان علت این تاخیر را تغییر مدیریت می‌دانند چرا که این شرکت قرارداد خود را برای اجرای این طرح با مرکز تحقیقات مخابرات ایران منعقد کرده بود این طرح در طول اجرای خود شاهد سه مدیر مختلف بوده است. </a:t>
            </a:r>
            <a:endParaRPr lang="en-US">
              <a:solidFill>
                <a:srgbClr val="000000"/>
              </a:solidFill>
            </a:endParaRPr>
          </a:p>
          <a:p>
            <a:pPr algn="r" rtl="1"/>
            <a:r>
              <a:rPr lang="ar-SA" b="1">
                <a:solidFill>
                  <a:srgbClr val="000000"/>
                </a:solidFill>
              </a:rPr>
              <a:t>البته گفته می‌شود هم ‌اینک رزرو هتل‌ها، فروش بلیط‌های مسافرتی و پرداخت قبوض در کیش به صورت الکترونیکی صورت می‌گیرد و مهم‌ترین مزیت این طرح صرفه‌جویی در وقت و هزینه است</a:t>
            </a:r>
            <a:r>
              <a:rPr lang="en-US" b="1">
                <a:solidFill>
                  <a:srgbClr val="000000"/>
                </a:solidFill>
              </a:rPr>
              <a:t>.</a:t>
            </a:r>
            <a:r>
              <a:rPr lang="en-US">
                <a:solidFill>
                  <a:srgbClr val="000000"/>
                </a:solidFill>
              </a:rPr>
              <a:t> </a:t>
            </a:r>
          </a:p>
        </p:txBody>
      </p:sp>
      <p:sp>
        <p:nvSpPr>
          <p:cNvPr id="102405" name="Rectangle 5"/>
          <p:cNvSpPr>
            <a:spLocks noChangeArrowheads="1"/>
          </p:cNvSpPr>
          <p:nvPr/>
        </p:nvSpPr>
        <p:spPr bwMode="auto">
          <a:xfrm>
            <a:off x="4441825"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67-53</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2405"/>
                                        </p:tgtEl>
                                        <p:attrNameLst>
                                          <p:attrName>style.visibility</p:attrName>
                                        </p:attrNameLst>
                                      </p:cBhvr>
                                      <p:to>
                                        <p:strVal val="visible"/>
                                      </p:to>
                                    </p:set>
                                    <p:anim calcmode="lin" valueType="num">
                                      <p:cBhvr>
                                        <p:cTn id="7" dur="500" fill="hold"/>
                                        <p:tgtEl>
                                          <p:spTgt spid="102405"/>
                                        </p:tgtEl>
                                        <p:attrNameLst>
                                          <p:attrName>ppt_w</p:attrName>
                                        </p:attrNameLst>
                                      </p:cBhvr>
                                      <p:tavLst>
                                        <p:tav tm="0">
                                          <p:val>
                                            <p:fltVal val="0"/>
                                          </p:val>
                                        </p:tav>
                                        <p:tav tm="100000">
                                          <p:val>
                                            <p:strVal val="#ppt_w"/>
                                          </p:val>
                                        </p:tav>
                                      </p:tavLst>
                                    </p:anim>
                                    <p:anim calcmode="lin" valueType="num">
                                      <p:cBhvr>
                                        <p:cTn id="8" dur="500" fill="hold"/>
                                        <p:tgtEl>
                                          <p:spTgt spid="10240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102404"/>
                                        </p:tgtEl>
                                        <p:attrNameLst>
                                          <p:attrName>style.visibility</p:attrName>
                                        </p:attrNameLst>
                                      </p:cBhvr>
                                      <p:to>
                                        <p:strVal val="visible"/>
                                      </p:to>
                                    </p:set>
                                    <p:animEffect transition="in" filter="diamond(in)">
                                      <p:cBhvr>
                                        <p:cTn id="12" dur="2000"/>
                                        <p:tgtEl>
                                          <p:spTgt spid="10240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102404"/>
                                        </p:tgtEl>
                                      </p:cBhvr>
                                    </p:animEffect>
                                    <p:set>
                                      <p:cBhvr>
                                        <p:cTn id="17" dur="1" fill="hold">
                                          <p:stCondLst>
                                            <p:cond delay="1999"/>
                                          </p:stCondLst>
                                        </p:cTn>
                                        <p:tgtEl>
                                          <p:spTgt spid="102404"/>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102405"/>
                                        </p:tgtEl>
                                        <p:attrNameLst>
                                          <p:attrName>ppt_w</p:attrName>
                                        </p:attrNameLst>
                                      </p:cBhvr>
                                      <p:tavLst>
                                        <p:tav tm="0">
                                          <p:val>
                                            <p:strVal val="ppt_w"/>
                                          </p:val>
                                        </p:tav>
                                        <p:tav tm="100000">
                                          <p:val>
                                            <p:fltVal val="0"/>
                                          </p:val>
                                        </p:tav>
                                      </p:tavLst>
                                    </p:anim>
                                    <p:anim calcmode="lin" valueType="num">
                                      <p:cBhvr>
                                        <p:cTn id="21" dur="500"/>
                                        <p:tgtEl>
                                          <p:spTgt spid="102405"/>
                                        </p:tgtEl>
                                        <p:attrNameLst>
                                          <p:attrName>ppt_h</p:attrName>
                                        </p:attrNameLst>
                                      </p:cBhvr>
                                      <p:tavLst>
                                        <p:tav tm="0">
                                          <p:val>
                                            <p:strVal val="ppt_h"/>
                                          </p:val>
                                        </p:tav>
                                        <p:tav tm="100000">
                                          <p:val>
                                            <p:strVal val="ppt_h"/>
                                          </p:val>
                                        </p:tav>
                                      </p:tavLst>
                                    </p:anim>
                                    <p:set>
                                      <p:cBhvr>
                                        <p:cTn id="22" dur="1" fill="hold">
                                          <p:stCondLst>
                                            <p:cond delay="499"/>
                                          </p:stCondLst>
                                        </p:cTn>
                                        <p:tgtEl>
                                          <p:spTgt spid="10240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4" grpId="0"/>
      <p:bldP spid="102404" grpId="1"/>
      <p:bldP spid="102405" grpId="0"/>
      <p:bldP spid="102405" grpId="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5"/>
          <p:cNvSpPr>
            <a:spLocks noChangeArrowheads="1"/>
          </p:cNvSpPr>
          <p:nvPr/>
        </p:nvSpPr>
        <p:spPr bwMode="auto">
          <a:xfrm>
            <a:off x="-4576763" y="1641475"/>
            <a:ext cx="9144001" cy="0"/>
          </a:xfrm>
          <a:prstGeom prst="rect">
            <a:avLst/>
          </a:prstGeom>
          <a:noFill/>
          <a:ln w="9525">
            <a:noFill/>
            <a:miter lim="800000"/>
            <a:headEnd/>
            <a:tailEnd/>
          </a:ln>
        </p:spPr>
        <p:txBody>
          <a:bodyPr wrap="none" anchor="ctr">
            <a:spAutoFit/>
          </a:bodyPr>
          <a:lstStyle/>
          <a:p>
            <a:endParaRPr lang="fa-IR"/>
          </a:p>
        </p:txBody>
      </p:sp>
      <p:sp>
        <p:nvSpPr>
          <p:cNvPr id="103428" name="WordArt 4"/>
          <p:cNvSpPr>
            <a:spLocks noChangeArrowheads="1" noChangeShapeType="1" noTextEdit="1"/>
          </p:cNvSpPr>
          <p:nvPr/>
        </p:nvSpPr>
        <p:spPr bwMode="auto">
          <a:xfrm>
            <a:off x="827088" y="188913"/>
            <a:ext cx="7777162" cy="1323975"/>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شهر الكترونيكى مشهد</a:t>
            </a:r>
          </a:p>
        </p:txBody>
      </p:sp>
      <p:sp>
        <p:nvSpPr>
          <p:cNvPr id="103430" name="Rectangle 6"/>
          <p:cNvSpPr>
            <a:spLocks noChangeArrowheads="1"/>
          </p:cNvSpPr>
          <p:nvPr/>
        </p:nvSpPr>
        <p:spPr bwMode="auto">
          <a:xfrm>
            <a:off x="106363" y="1741488"/>
            <a:ext cx="8858250" cy="4760912"/>
          </a:xfrm>
          <a:prstGeom prst="rect">
            <a:avLst/>
          </a:prstGeom>
          <a:noFill/>
          <a:ln w="9525">
            <a:noFill/>
            <a:miter lim="800000"/>
            <a:headEnd/>
            <a:tailEnd/>
          </a:ln>
        </p:spPr>
        <p:txBody>
          <a:bodyPr anchor="ctr">
            <a:spAutoFit/>
          </a:bodyPr>
          <a:lstStyle/>
          <a:p>
            <a:pPr algn="r" rtl="1"/>
            <a:r>
              <a:rPr lang="ar-SA" b="1">
                <a:solidFill>
                  <a:srgbClr val="000000"/>
                </a:solidFill>
                <a:cs typeface="Times New Roman" pitchFamily="18" charset="0"/>
              </a:rPr>
              <a:t>سال 80 بود که مسؤولان مشهد بعد از سفر به کشور «کره» و بازدید از شهر الکترونیکی «سئول» تصمیم به ایجاد شهر الکترونیکی مشهد گرفتند. در این راستا در سال 81 قراردادی میان دانشگاه علم و صنعت و شهرداری مشهد منعقد شد و بر اساس آن مقرر شد تا سند راهبردی شهر الکترونیکی مشهد آماده شود</a:t>
            </a:r>
            <a:r>
              <a:rPr lang="en-US" b="1">
                <a:solidFill>
                  <a:srgbClr val="000000"/>
                </a:solidFill>
                <a:cs typeface="Times New Roman" pitchFamily="18" charset="0"/>
              </a:rPr>
              <a:t>.</a:t>
            </a:r>
            <a:br>
              <a:rPr lang="en-US" b="1">
                <a:solidFill>
                  <a:srgbClr val="000000"/>
                </a:solidFill>
                <a:cs typeface="Times New Roman" pitchFamily="18" charset="0"/>
              </a:rPr>
            </a:br>
            <a:r>
              <a:rPr lang="ar-SA" b="1">
                <a:solidFill>
                  <a:srgbClr val="000000"/>
                </a:solidFill>
                <a:cs typeface="Times New Roman" pitchFamily="18" charset="0"/>
              </a:rPr>
              <a:t>در اين زمينه گفته م</a:t>
            </a:r>
            <a:r>
              <a:rPr lang="ar-IQ" b="1">
                <a:solidFill>
                  <a:srgbClr val="000000"/>
                </a:solidFill>
                <a:cs typeface="Times New Roman" pitchFamily="18" charset="0"/>
              </a:rPr>
              <a:t>ى </a:t>
            </a:r>
            <a:r>
              <a:rPr lang="ar-SA" b="1">
                <a:solidFill>
                  <a:srgbClr val="000000"/>
                </a:solidFill>
                <a:cs typeface="Times New Roman" pitchFamily="18" charset="0"/>
              </a:rPr>
              <a:t>شود نزدیک به 800 میلیون ریال فقط برای تدوین این سند هزینه شده و طبق برنامه زمان ‌بندی شده در اردیبهشت‌ ماه سال 82 آماده و به‌عنوان نخستین مدرک رسمی و علمی تحویل شهرداری مشهد شد. </a:t>
            </a:r>
          </a:p>
          <a:p>
            <a:pPr algn="r" eaLnBrk="0" hangingPunct="0"/>
            <a:r>
              <a:rPr lang="ar-SA" b="1">
                <a:solidFill>
                  <a:srgbClr val="000000"/>
                </a:solidFill>
                <a:cs typeface="Times New Roman" pitchFamily="18" charset="0"/>
              </a:rPr>
              <a:t>البته مشهد يكى از بهترين گزينه‌ها براى اجراى شهر الكترونيكى بود چرا كه اين شهر به عنوان دومین شهر بزرگ کشور مى ‌توانست مدل مناسبى براى كلان شهر تهران باشد و در ضمن اين شهر یکی از چهار نقطه اصلی توسعه وسیع فناوری اطلاعات در برنامه‌های دولت محسوب مى ‌شد</a:t>
            </a:r>
            <a:r>
              <a:rPr lang="ar-IQ" b="1">
                <a:solidFill>
                  <a:srgbClr val="000000"/>
                </a:solidFill>
                <a:cs typeface="Times New Roman" pitchFamily="18" charset="0"/>
              </a:rPr>
              <a:t>.</a:t>
            </a:r>
            <a:r>
              <a:rPr lang="en-US" b="1">
                <a:solidFill>
                  <a:srgbClr val="000000"/>
                </a:solidFill>
                <a:cs typeface="Times New Roman" pitchFamily="18" charset="0"/>
              </a:rPr>
              <a:t/>
            </a:r>
            <a:br>
              <a:rPr lang="en-US" b="1">
                <a:solidFill>
                  <a:srgbClr val="000000"/>
                </a:solidFill>
                <a:cs typeface="Times New Roman" pitchFamily="18" charset="0"/>
              </a:rPr>
            </a:br>
            <a:r>
              <a:rPr lang="ar-SA" b="1">
                <a:solidFill>
                  <a:srgbClr val="000000"/>
                </a:solidFill>
                <a:cs typeface="Times New Roman" pitchFamily="18" charset="0"/>
              </a:rPr>
              <a:t>پتانسیل‌های فراوان از جمله، وجود فرصت‌های اقتصادی و سرمایه‌گذاری مناسب، وجود فرودگاه بین‌المللی، گمرک، علاقمندی مسئولین دولتی و بخش خصوصی شهر مشهد هم جواری با افغانستان و استقرار در دروازه‌های آسیای میانه، سابقه اجرای طرح‌های مختلف به صورت پراکنده در این زمینه و وجود دانشگاه‌های معتبر از جمله ده‌ها دلیل دیگر برای انتخاب این شهر به عنوان یک شهر الکترونیکی بوده است</a:t>
            </a:r>
            <a:r>
              <a:rPr lang="ar-IQ" b="1">
                <a:solidFill>
                  <a:srgbClr val="000000"/>
                </a:solidFill>
                <a:cs typeface="Times New Roman" pitchFamily="18" charset="0"/>
              </a:rPr>
              <a:t>.</a:t>
            </a:r>
            <a:endParaRPr lang="ar-IQ" b="1">
              <a:cs typeface="Times New Roman" pitchFamily="18" charset="0"/>
            </a:endParaRPr>
          </a:p>
          <a:p>
            <a:pPr algn="r" rtl="1"/>
            <a:r>
              <a:rPr lang="ar-SA" b="1">
                <a:solidFill>
                  <a:srgbClr val="000000"/>
                </a:solidFill>
                <a:latin typeface="Times New Roman" pitchFamily="18" charset="0"/>
              </a:rPr>
              <a:t>پروژه مشهد اولين شهرى بود كه با محوریت شهرداری انجام مى ‌شد و با توجه با اينكه اين که اين نهاد بیشترین ارتباط را با مردم دارد، طرح بسيار مردم محور طراحى شد. </a:t>
            </a:r>
            <a:endParaRPr lang="en-US">
              <a:solidFill>
                <a:srgbClr val="000000"/>
              </a:solidFill>
              <a:latin typeface="Times New Roman" pitchFamily="18" charset="0"/>
            </a:endParaRPr>
          </a:p>
          <a:p>
            <a:pPr algn="r" rtl="1"/>
            <a:r>
              <a:rPr lang="ar-SA" b="1">
                <a:solidFill>
                  <a:srgbClr val="000000"/>
                </a:solidFill>
                <a:latin typeface="Times New Roman" pitchFamily="18" charset="0"/>
              </a:rPr>
              <a:t>در ضمن حضور و مسافرت سالانه 13میلیون زائر سراسر کشور به مشهد مى ‌توانست بهترین عامل در اشاعه فرهنگ استفاده از فناوری اطلاعات و آشنا نمودن بخشی از مردم کشور با خدمات مناسب آن مى ‌توانست باشد.</a:t>
            </a:r>
            <a:endParaRPr lang="en-US">
              <a:solidFill>
                <a:srgbClr val="000000"/>
              </a:solidFill>
              <a:latin typeface="Times New Roman" pitchFamily="18" charset="0"/>
            </a:endParaRPr>
          </a:p>
          <a:p>
            <a:pPr algn="r" eaLnBrk="0" hangingPunct="0"/>
            <a:endParaRPr lang="en-US"/>
          </a:p>
        </p:txBody>
      </p:sp>
      <p:sp>
        <p:nvSpPr>
          <p:cNvPr id="103431" name="Rectangle 7"/>
          <p:cNvSpPr>
            <a:spLocks noChangeArrowheads="1"/>
          </p:cNvSpPr>
          <p:nvPr/>
        </p:nvSpPr>
        <p:spPr bwMode="auto">
          <a:xfrm>
            <a:off x="4427538"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67-54</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3431"/>
                                        </p:tgtEl>
                                        <p:attrNameLst>
                                          <p:attrName>style.visibility</p:attrName>
                                        </p:attrNameLst>
                                      </p:cBhvr>
                                      <p:to>
                                        <p:strVal val="visible"/>
                                      </p:to>
                                    </p:set>
                                    <p:anim calcmode="lin" valueType="num">
                                      <p:cBhvr>
                                        <p:cTn id="7" dur="500" fill="hold"/>
                                        <p:tgtEl>
                                          <p:spTgt spid="103431"/>
                                        </p:tgtEl>
                                        <p:attrNameLst>
                                          <p:attrName>ppt_w</p:attrName>
                                        </p:attrNameLst>
                                      </p:cBhvr>
                                      <p:tavLst>
                                        <p:tav tm="0">
                                          <p:val>
                                            <p:fltVal val="0"/>
                                          </p:val>
                                        </p:tav>
                                        <p:tav tm="100000">
                                          <p:val>
                                            <p:strVal val="#ppt_w"/>
                                          </p:val>
                                        </p:tav>
                                      </p:tavLst>
                                    </p:anim>
                                    <p:anim calcmode="lin" valueType="num">
                                      <p:cBhvr>
                                        <p:cTn id="8" dur="500" fill="hold"/>
                                        <p:tgtEl>
                                          <p:spTgt spid="103431"/>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03428"/>
                                        </p:tgtEl>
                                        <p:attrNameLst>
                                          <p:attrName>style.visibility</p:attrName>
                                        </p:attrNameLst>
                                      </p:cBhvr>
                                      <p:to>
                                        <p:strVal val="visible"/>
                                      </p:to>
                                    </p:set>
                                    <p:animEffect transition="in" filter="plus(in)">
                                      <p:cBhvr>
                                        <p:cTn id="12" dur="2000"/>
                                        <p:tgtEl>
                                          <p:spTgt spid="103428"/>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103430"/>
                                        </p:tgtEl>
                                        <p:attrNameLst>
                                          <p:attrName>style.visibility</p:attrName>
                                        </p:attrNameLst>
                                      </p:cBhvr>
                                      <p:to>
                                        <p:strVal val="visible"/>
                                      </p:to>
                                    </p:set>
                                    <p:animEffect transition="in" filter="diamond(in)">
                                      <p:cBhvr>
                                        <p:cTn id="16" dur="2000"/>
                                        <p:tgtEl>
                                          <p:spTgt spid="103430"/>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103428"/>
                                        </p:tgtEl>
                                      </p:cBhvr>
                                    </p:animEffect>
                                    <p:set>
                                      <p:cBhvr>
                                        <p:cTn id="21" dur="1" fill="hold">
                                          <p:stCondLst>
                                            <p:cond delay="1999"/>
                                          </p:stCondLst>
                                        </p:cTn>
                                        <p:tgtEl>
                                          <p:spTgt spid="103428"/>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103430"/>
                                        </p:tgtEl>
                                      </p:cBhvr>
                                    </p:animEffect>
                                    <p:set>
                                      <p:cBhvr>
                                        <p:cTn id="25" dur="1" fill="hold">
                                          <p:stCondLst>
                                            <p:cond delay="1999"/>
                                          </p:stCondLst>
                                        </p:cTn>
                                        <p:tgtEl>
                                          <p:spTgt spid="103430"/>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103431"/>
                                        </p:tgtEl>
                                        <p:attrNameLst>
                                          <p:attrName>ppt_w</p:attrName>
                                        </p:attrNameLst>
                                      </p:cBhvr>
                                      <p:tavLst>
                                        <p:tav tm="0">
                                          <p:val>
                                            <p:strVal val="ppt_w"/>
                                          </p:val>
                                        </p:tav>
                                        <p:tav tm="100000">
                                          <p:val>
                                            <p:fltVal val="0"/>
                                          </p:val>
                                        </p:tav>
                                      </p:tavLst>
                                    </p:anim>
                                    <p:anim calcmode="lin" valueType="num">
                                      <p:cBhvr>
                                        <p:cTn id="29" dur="500"/>
                                        <p:tgtEl>
                                          <p:spTgt spid="103431"/>
                                        </p:tgtEl>
                                        <p:attrNameLst>
                                          <p:attrName>ppt_h</p:attrName>
                                        </p:attrNameLst>
                                      </p:cBhvr>
                                      <p:tavLst>
                                        <p:tav tm="0">
                                          <p:val>
                                            <p:strVal val="ppt_h"/>
                                          </p:val>
                                        </p:tav>
                                        <p:tav tm="100000">
                                          <p:val>
                                            <p:strVal val="ppt_h"/>
                                          </p:val>
                                        </p:tav>
                                      </p:tavLst>
                                    </p:anim>
                                    <p:set>
                                      <p:cBhvr>
                                        <p:cTn id="30" dur="1" fill="hold">
                                          <p:stCondLst>
                                            <p:cond delay="499"/>
                                          </p:stCondLst>
                                        </p:cTn>
                                        <p:tgtEl>
                                          <p:spTgt spid="1034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8" grpId="0" animBg="1"/>
      <p:bldP spid="103428" grpId="1" animBg="1"/>
      <p:bldP spid="103430" grpId="0"/>
      <p:bldP spid="103430" grpId="1"/>
      <p:bldP spid="103431" grpId="0"/>
      <p:bldP spid="103431" grpId="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ChangeArrowheads="1"/>
          </p:cNvSpPr>
          <p:nvPr/>
        </p:nvSpPr>
        <p:spPr bwMode="auto">
          <a:xfrm>
            <a:off x="179388" y="549275"/>
            <a:ext cx="8748712" cy="5584825"/>
          </a:xfrm>
          <a:prstGeom prst="rect">
            <a:avLst/>
          </a:prstGeom>
          <a:noFill/>
          <a:ln w="9525">
            <a:noFill/>
            <a:miter lim="800000"/>
            <a:headEnd/>
            <a:tailEnd/>
          </a:ln>
        </p:spPr>
        <p:txBody>
          <a:bodyPr anchor="ctr">
            <a:spAutoFit/>
          </a:bodyPr>
          <a:lstStyle/>
          <a:p>
            <a:pPr algn="r" rtl="1"/>
            <a:r>
              <a:rPr lang="ar-SA" b="1">
                <a:solidFill>
                  <a:srgbClr val="000000"/>
                </a:solidFill>
              </a:rPr>
              <a:t>تحقق برنامه‌های پیش‌بینی شده این پروژه، فضای فرهنگی لازم را به وجود مى‌آورد تا کلیه امور اداری، اقتصادی، آموزشی، فرهنگی، بهداشتی، امنیتی و سایر امور زندگی روزمره مردم به صورت الکترونیکی اجرا شوند</a:t>
            </a:r>
            <a:r>
              <a:rPr lang="en-US" b="1">
                <a:solidFill>
                  <a:srgbClr val="000000"/>
                </a:solidFill>
              </a:rPr>
              <a:t>.</a:t>
            </a:r>
            <a:br>
              <a:rPr lang="en-US" b="1">
                <a:solidFill>
                  <a:srgbClr val="000000"/>
                </a:solidFill>
              </a:rPr>
            </a:br>
            <a:r>
              <a:rPr lang="ar-SA" b="1">
                <a:solidFill>
                  <a:srgbClr val="000000"/>
                </a:solidFill>
              </a:rPr>
              <a:t>اجرای شهر الکترونیک مشهد تاثیرات بسیاری را در زمینه های اقتصادی، اجتماعی، فرهنگی و سیاسی برای شهر مشهد ب</a:t>
            </a:r>
            <a:r>
              <a:rPr lang="ar-IQ" b="1">
                <a:solidFill>
                  <a:srgbClr val="000000"/>
                </a:solidFill>
              </a:rPr>
              <a:t>ه </a:t>
            </a:r>
            <a:r>
              <a:rPr lang="ar-SA" b="1">
                <a:solidFill>
                  <a:srgbClr val="000000"/>
                </a:solidFill>
              </a:rPr>
              <a:t>دنبال خواهد داشت.</a:t>
            </a:r>
            <a:endParaRPr lang="en-US">
              <a:solidFill>
                <a:srgbClr val="000000"/>
              </a:solidFill>
            </a:endParaRPr>
          </a:p>
          <a:p>
            <a:pPr algn="r" rtl="1"/>
            <a:r>
              <a:rPr lang="ar-SA" b="1">
                <a:solidFill>
                  <a:srgbClr val="000000"/>
                </a:solidFill>
              </a:rPr>
              <a:t> در زمینه اقتصادی توسعه تجارت الکترونیکی، بانکداری الکترونیکی، گسترش استفاده از کارتهای اعتباری، کاهش کاغذ بازی، کاهش هزینه ارائه خدمات و ایجاد زمینه برای سرمایه گذاری داخلی و خارجی و ارتباط تجاری مشهد با کشورهای همسایه و سایر نقاط جهان, بخشی از تأثیرات آن خواهد بود</a:t>
            </a:r>
            <a:r>
              <a:rPr lang="en-US" b="1">
                <a:solidFill>
                  <a:srgbClr val="000000"/>
                </a:solidFill>
              </a:rPr>
              <a:t>. </a:t>
            </a:r>
            <a:endParaRPr lang="en-US">
              <a:solidFill>
                <a:srgbClr val="000000"/>
              </a:solidFill>
            </a:endParaRPr>
          </a:p>
          <a:p>
            <a:pPr algn="r" rtl="1"/>
            <a:r>
              <a:rPr lang="ar-SA" b="1">
                <a:solidFill>
                  <a:srgbClr val="000000"/>
                </a:solidFill>
              </a:rPr>
              <a:t>خدمات روی خط به شهروندان و زائرین در هر جا </a:t>
            </a:r>
            <a:r>
              <a:rPr lang="ar-IQ" b="1">
                <a:solidFill>
                  <a:srgbClr val="000000"/>
                </a:solidFill>
              </a:rPr>
              <a:t>و </a:t>
            </a:r>
            <a:r>
              <a:rPr lang="ar-SA" b="1">
                <a:solidFill>
                  <a:srgbClr val="000000"/>
                </a:solidFill>
              </a:rPr>
              <a:t>هر وقت و به هر شخص، افزایش رضایت مندی شهروندان در دسترسی به خدمات دولتی و بخش خصوصی، امکان تشکیل گروه های اجتماعی فراوان روی خط ، رای گیری روی خط ، امکان توزیع عادلانه امکانات به طور یکسان در میان شهروندان و ایجاد زمینه استفاده از نظرات شهروندان در مدیریت شهر از جمله اثرات اجتماعی اجرای</a:t>
            </a:r>
            <a:r>
              <a:rPr lang="ar-IQ" b="1">
                <a:solidFill>
                  <a:srgbClr val="000000"/>
                </a:solidFill>
              </a:rPr>
              <a:t> </a:t>
            </a:r>
            <a:r>
              <a:rPr lang="ar-SA" b="1">
                <a:solidFill>
                  <a:srgbClr val="000000"/>
                </a:solidFill>
              </a:rPr>
              <a:t>این پروژه در مشهد خواهد بود.</a:t>
            </a:r>
            <a:endParaRPr lang="en-US">
              <a:solidFill>
                <a:srgbClr val="000000"/>
              </a:solidFill>
            </a:endParaRPr>
          </a:p>
          <a:p>
            <a:pPr algn="r" rtl="1"/>
            <a:r>
              <a:rPr lang="ar-SA" b="1">
                <a:solidFill>
                  <a:srgbClr val="000000"/>
                </a:solidFill>
              </a:rPr>
              <a:t>در زمینه های فرهنگی نیز اجرای شهر الکترونیک تأثیرات زیادی را به دنبال دارد که بطور مثال از شفاف سازی، اطلاع رسانی، آموزش مجازی شهروندان در موضوعات عمومی و اختصاصی در همه جا و در هر زمان دلخواه، امکان انتشار رسانه های دیجیتالی برای شهروندان، استفاده از کتابخانه های دیجیتالی مشهد و سایر نقاط کشور و جهان، انتشار اخبار و اطلاعات به هنگام در مورد مشهد، زیارت روی خط و ده ها اثرات فرهنگی دیگر را می توان نام برد.</a:t>
            </a:r>
            <a:endParaRPr lang="ar-IQ" b="1">
              <a:solidFill>
                <a:srgbClr val="000000"/>
              </a:solidFill>
            </a:endParaRPr>
          </a:p>
          <a:p>
            <a:pPr algn="r" rtl="1"/>
            <a:r>
              <a:rPr lang="ar-SA" b="1">
                <a:solidFill>
                  <a:srgbClr val="000000"/>
                </a:solidFill>
                <a:latin typeface="Times New Roman" pitchFamily="18" charset="0"/>
              </a:rPr>
              <a:t>در زمینه اجتماعی و سیاسی معرفی مشهد در جهان و امکان بیشتر ارتباطات بین المللی، بالابردن وجه سیاسی این شهر به عنوان یک شهر پیشرو در منطقه آسیا، امکانات اقتصادی زیادی را برای مشهد به ارمغان خواهد آورد</a:t>
            </a:r>
            <a:r>
              <a:rPr lang="en-US" b="1">
                <a:solidFill>
                  <a:srgbClr val="000000"/>
                </a:solidFill>
                <a:latin typeface="Times New Roman" pitchFamily="18" charset="0"/>
              </a:rPr>
              <a:t>.</a:t>
            </a:r>
          </a:p>
          <a:p>
            <a:pPr algn="r" rtl="1"/>
            <a:r>
              <a:rPr lang="ar-SA" b="1">
                <a:solidFill>
                  <a:srgbClr val="000000"/>
                </a:solidFill>
                <a:latin typeface="Times New Roman" pitchFamily="18" charset="0"/>
              </a:rPr>
              <a:t>نتیجه مطالعات و تحقیقاتی که به عنوان اولین مرحله در اجرای شهرالکترونیکى مشهد با محوریت شهرداری مورد نیاز است، تحت عنوان «سند راهبردی شهر الکترونیک مشهد» تنظيم شده است. </a:t>
            </a:r>
            <a:endParaRPr lang="ar-SA" b="1">
              <a:solidFill>
                <a:srgbClr val="000000"/>
              </a:solidFill>
            </a:endParaRPr>
          </a:p>
        </p:txBody>
      </p:sp>
      <p:sp>
        <p:nvSpPr>
          <p:cNvPr id="104453" name="Rectangle 5"/>
          <p:cNvSpPr>
            <a:spLocks noChangeArrowheads="1"/>
          </p:cNvSpPr>
          <p:nvPr/>
        </p:nvSpPr>
        <p:spPr bwMode="auto">
          <a:xfrm>
            <a:off x="4500563"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67-55</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4453"/>
                                        </p:tgtEl>
                                        <p:attrNameLst>
                                          <p:attrName>style.visibility</p:attrName>
                                        </p:attrNameLst>
                                      </p:cBhvr>
                                      <p:to>
                                        <p:strVal val="visible"/>
                                      </p:to>
                                    </p:set>
                                    <p:anim calcmode="lin" valueType="num">
                                      <p:cBhvr>
                                        <p:cTn id="7" dur="500" fill="hold"/>
                                        <p:tgtEl>
                                          <p:spTgt spid="104453"/>
                                        </p:tgtEl>
                                        <p:attrNameLst>
                                          <p:attrName>ppt_w</p:attrName>
                                        </p:attrNameLst>
                                      </p:cBhvr>
                                      <p:tavLst>
                                        <p:tav tm="0">
                                          <p:val>
                                            <p:fltVal val="0"/>
                                          </p:val>
                                        </p:tav>
                                        <p:tav tm="100000">
                                          <p:val>
                                            <p:strVal val="#ppt_w"/>
                                          </p:val>
                                        </p:tav>
                                      </p:tavLst>
                                    </p:anim>
                                    <p:anim calcmode="lin" valueType="num">
                                      <p:cBhvr>
                                        <p:cTn id="8" dur="500" fill="hold"/>
                                        <p:tgtEl>
                                          <p:spTgt spid="104453"/>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104452"/>
                                        </p:tgtEl>
                                        <p:attrNameLst>
                                          <p:attrName>style.visibility</p:attrName>
                                        </p:attrNameLst>
                                      </p:cBhvr>
                                      <p:to>
                                        <p:strVal val="visible"/>
                                      </p:to>
                                    </p:set>
                                    <p:animEffect transition="in" filter="diamond(in)">
                                      <p:cBhvr>
                                        <p:cTn id="12" dur="2000"/>
                                        <p:tgtEl>
                                          <p:spTgt spid="10445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104452"/>
                                        </p:tgtEl>
                                      </p:cBhvr>
                                    </p:animEffect>
                                    <p:set>
                                      <p:cBhvr>
                                        <p:cTn id="17" dur="1" fill="hold">
                                          <p:stCondLst>
                                            <p:cond delay="1999"/>
                                          </p:stCondLst>
                                        </p:cTn>
                                        <p:tgtEl>
                                          <p:spTgt spid="104452"/>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104453"/>
                                        </p:tgtEl>
                                        <p:attrNameLst>
                                          <p:attrName>ppt_w</p:attrName>
                                        </p:attrNameLst>
                                      </p:cBhvr>
                                      <p:tavLst>
                                        <p:tav tm="0">
                                          <p:val>
                                            <p:strVal val="ppt_w"/>
                                          </p:val>
                                        </p:tav>
                                        <p:tav tm="100000">
                                          <p:val>
                                            <p:fltVal val="0"/>
                                          </p:val>
                                        </p:tav>
                                      </p:tavLst>
                                    </p:anim>
                                    <p:anim calcmode="lin" valueType="num">
                                      <p:cBhvr>
                                        <p:cTn id="21" dur="500"/>
                                        <p:tgtEl>
                                          <p:spTgt spid="104453"/>
                                        </p:tgtEl>
                                        <p:attrNameLst>
                                          <p:attrName>ppt_h</p:attrName>
                                        </p:attrNameLst>
                                      </p:cBhvr>
                                      <p:tavLst>
                                        <p:tav tm="0">
                                          <p:val>
                                            <p:strVal val="ppt_h"/>
                                          </p:val>
                                        </p:tav>
                                        <p:tav tm="100000">
                                          <p:val>
                                            <p:strVal val="ppt_h"/>
                                          </p:val>
                                        </p:tav>
                                      </p:tavLst>
                                    </p:anim>
                                    <p:set>
                                      <p:cBhvr>
                                        <p:cTn id="22" dur="1" fill="hold">
                                          <p:stCondLst>
                                            <p:cond delay="499"/>
                                          </p:stCondLst>
                                        </p:cTn>
                                        <p:tgtEl>
                                          <p:spTgt spid="1044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2" grpId="0"/>
      <p:bldP spid="104452" grpId="1"/>
      <p:bldP spid="104453" grpId="0"/>
      <p:bldP spid="104453" grpId="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4"/>
          <p:cNvSpPr>
            <a:spLocks noChangeArrowheads="1"/>
          </p:cNvSpPr>
          <p:nvPr/>
        </p:nvSpPr>
        <p:spPr bwMode="auto">
          <a:xfrm>
            <a:off x="179388" y="390525"/>
            <a:ext cx="8678862" cy="4791075"/>
          </a:xfrm>
          <a:prstGeom prst="rect">
            <a:avLst/>
          </a:prstGeom>
          <a:noFill/>
          <a:ln w="9525">
            <a:noFill/>
            <a:miter lim="800000"/>
            <a:headEnd/>
            <a:tailEnd/>
          </a:ln>
        </p:spPr>
        <p:txBody>
          <a:bodyPr anchor="ctr">
            <a:spAutoFit/>
          </a:bodyPr>
          <a:lstStyle/>
          <a:p>
            <a:pPr algn="r" rtl="1"/>
            <a:r>
              <a:rPr lang="ar-SA" b="1">
                <a:solidFill>
                  <a:srgbClr val="000000"/>
                </a:solidFill>
                <a:latin typeface="Times New Roman" pitchFamily="18" charset="0"/>
              </a:rPr>
              <a:t>در واقع این سند چشم‌انداز، راهبردها، سیاست‌ها و طرح‌های کلان یک شهر الکترونیکی را به گونه‌ای تنظیم نموده است که توقع شهروندان و کارفرما در تشخیص ضرورت استقرار یک شهر الکترونیک برآورده شده و مسیر اجرایی آن مشخص باشد</a:t>
            </a:r>
            <a:r>
              <a:rPr lang="en-US" b="1">
                <a:solidFill>
                  <a:srgbClr val="000000"/>
                </a:solidFill>
                <a:latin typeface="Times New Roman" pitchFamily="18" charset="0"/>
              </a:rPr>
              <a:t>.</a:t>
            </a:r>
            <a:endParaRPr lang="ar-IQ" b="1">
              <a:solidFill>
                <a:srgbClr val="000000"/>
              </a:solidFill>
            </a:endParaRPr>
          </a:p>
          <a:p>
            <a:pPr algn="r" rtl="1"/>
            <a:r>
              <a:rPr lang="ar-SA" b="1">
                <a:solidFill>
                  <a:srgbClr val="000000"/>
                </a:solidFill>
              </a:rPr>
              <a:t>سند راهبردی شهر الکترونیک مشهد وسیله‌ای است که می‌خواهد وضعیت موجود توسعه فناوری اطلاعات را بهبود بخشیده و پس از ارتقا</a:t>
            </a:r>
            <a:r>
              <a:rPr lang="ar-SA" sz="1600" b="1">
                <a:solidFill>
                  <a:srgbClr val="000000"/>
                </a:solidFill>
              </a:rPr>
              <a:t>ء</a:t>
            </a:r>
            <a:r>
              <a:rPr lang="ar-SA" b="1">
                <a:solidFill>
                  <a:srgbClr val="000000"/>
                </a:solidFill>
              </a:rPr>
              <a:t> وضعیت موجود، زمینه تعامل اطلاعاتی بین سازمان‌ها و شهروندان را به وجود آورده و در نهایت به یکپارچگی توسعه فناوری اطلاعات شهر مشهد کمک کند. </a:t>
            </a:r>
            <a:endParaRPr lang="en-US">
              <a:solidFill>
                <a:srgbClr val="000000"/>
              </a:solidFill>
            </a:endParaRPr>
          </a:p>
          <a:p>
            <a:pPr algn="r" rtl="1"/>
            <a:r>
              <a:rPr lang="ar-SA" b="1">
                <a:solidFill>
                  <a:srgbClr val="000000"/>
                </a:solidFill>
              </a:rPr>
              <a:t>اين سند راهبردى در 500 صفحه تنظيم و تحويل شهردارى شده است. اين سند در راستاى اهداف سند توسعه فناورى اطلاعات و ارتباطات قرار دارد و از اين جهت كه زمينه اجراى عمليات شهر الكترونيكى مشهد را براساس اصول علمى جهان راهبردى مى ‌كند حائز اهميت است</a:t>
            </a:r>
            <a:r>
              <a:rPr lang="en-US" b="1">
                <a:solidFill>
                  <a:srgbClr val="000000"/>
                </a:solidFill>
              </a:rPr>
              <a:t>.</a:t>
            </a:r>
            <a:br>
              <a:rPr lang="en-US" b="1">
                <a:solidFill>
                  <a:srgbClr val="000000"/>
                </a:solidFill>
              </a:rPr>
            </a:br>
            <a:r>
              <a:rPr lang="ar-SA" b="1">
                <a:solidFill>
                  <a:srgbClr val="000000"/>
                </a:solidFill>
              </a:rPr>
              <a:t>این پروژه نیز مانند بسیاری دیگر از پروژه‌های ملی کشورمان که با تغییر مدیریت متوقف می‌شوند، با تغییر مدیریت در سال 82 و به دلیل عدم اطلاعات مسؤولان جدید متوقف و تمامی تلاش‌های صورت گرفته، بایکوت شد. البته حدود یک سال و نیم بعد و پس از برگزاری نخستین نمایشگاه شهر الکترونیکی مشهد بود که بار دیگر تلاش برای ایجاد این شهر آغاز شد</a:t>
            </a:r>
            <a:r>
              <a:rPr lang="en-US" b="1">
                <a:solidFill>
                  <a:srgbClr val="000000"/>
                </a:solidFill>
              </a:rPr>
              <a:t>.</a:t>
            </a:r>
            <a:br>
              <a:rPr lang="en-US" b="1">
                <a:solidFill>
                  <a:srgbClr val="000000"/>
                </a:solidFill>
              </a:rPr>
            </a:br>
            <a:r>
              <a:rPr lang="ar-SA" b="1">
                <a:solidFill>
                  <a:srgbClr val="000000"/>
                </a:solidFill>
              </a:rPr>
              <a:t>اما این آغاز دوباره در پروژه شهر الکترونیکی مشهد، نسبت به دیگر پروژه‌های ملی که با تغییر مدیریت, شاهد آغاز دوباره تلاش‌ها بودند، دارای یک ویژگی خاص بود و آن اینکه مسؤولان جدید این بار تصمیم به مطالعه جدیدی نگرفتند و قرار شد ادامه کار بر اساس همان سند راهبردی که در دوره قبل تدوین شده بود پی‌گیری شود. از نتايج اين شهر الكترونيكى راه‌اندازى سايت  </a:t>
            </a:r>
            <a:r>
              <a:rPr lang="en-US" sz="2000" b="1">
                <a:solidFill>
                  <a:srgbClr val="000000"/>
                </a:solidFill>
                <a:latin typeface="Times New Roman" pitchFamily="18" charset="0"/>
                <a:cs typeface="Times New Roman" pitchFamily="18" charset="0"/>
              </a:rPr>
              <a:t>www.E-mashhad.ir )</a:t>
            </a:r>
            <a:r>
              <a:rPr lang="ar-IQ" sz="2000" b="1">
                <a:solidFill>
                  <a:srgbClr val="000000"/>
                </a:solidFill>
                <a:latin typeface="Times New Roman" pitchFamily="18" charset="0"/>
                <a:cs typeface="Times New Roman" pitchFamily="18" charset="0"/>
              </a:rPr>
              <a:t> </a:t>
            </a:r>
            <a:r>
              <a:rPr lang="ar-SA" sz="2000" b="1">
                <a:solidFill>
                  <a:srgbClr val="000000"/>
                </a:solidFill>
                <a:latin typeface="Times New Roman" pitchFamily="18" charset="0"/>
                <a:cs typeface="Times New Roman" pitchFamily="18" charset="0"/>
              </a:rPr>
              <a:t>)</a:t>
            </a:r>
            <a:r>
              <a:rPr lang="ar-SA" b="1">
                <a:solidFill>
                  <a:srgbClr val="000000"/>
                </a:solidFill>
              </a:rPr>
              <a:t>  بيشتر از همه محسوس تر است</a:t>
            </a:r>
            <a:r>
              <a:rPr lang="en-US" b="1">
                <a:solidFill>
                  <a:srgbClr val="000000"/>
                </a:solidFill>
              </a:rPr>
              <a:t>.</a:t>
            </a:r>
          </a:p>
        </p:txBody>
      </p:sp>
      <p:sp>
        <p:nvSpPr>
          <p:cNvPr id="105477" name="Rectangle 5"/>
          <p:cNvSpPr>
            <a:spLocks noChangeArrowheads="1"/>
          </p:cNvSpPr>
          <p:nvPr/>
        </p:nvSpPr>
        <p:spPr bwMode="auto">
          <a:xfrm>
            <a:off x="4356100" y="6461125"/>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67-56</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5477"/>
                                        </p:tgtEl>
                                        <p:attrNameLst>
                                          <p:attrName>style.visibility</p:attrName>
                                        </p:attrNameLst>
                                      </p:cBhvr>
                                      <p:to>
                                        <p:strVal val="visible"/>
                                      </p:to>
                                    </p:set>
                                    <p:anim calcmode="lin" valueType="num">
                                      <p:cBhvr>
                                        <p:cTn id="7" dur="500" fill="hold"/>
                                        <p:tgtEl>
                                          <p:spTgt spid="105477"/>
                                        </p:tgtEl>
                                        <p:attrNameLst>
                                          <p:attrName>ppt_w</p:attrName>
                                        </p:attrNameLst>
                                      </p:cBhvr>
                                      <p:tavLst>
                                        <p:tav tm="0">
                                          <p:val>
                                            <p:fltVal val="0"/>
                                          </p:val>
                                        </p:tav>
                                        <p:tav tm="100000">
                                          <p:val>
                                            <p:strVal val="#ppt_w"/>
                                          </p:val>
                                        </p:tav>
                                      </p:tavLst>
                                    </p:anim>
                                    <p:anim calcmode="lin" valueType="num">
                                      <p:cBhvr>
                                        <p:cTn id="8" dur="500" fill="hold"/>
                                        <p:tgtEl>
                                          <p:spTgt spid="10547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105476"/>
                                        </p:tgtEl>
                                        <p:attrNameLst>
                                          <p:attrName>style.visibility</p:attrName>
                                        </p:attrNameLst>
                                      </p:cBhvr>
                                      <p:to>
                                        <p:strVal val="visible"/>
                                      </p:to>
                                    </p:set>
                                    <p:animEffect transition="in" filter="diamond(in)">
                                      <p:cBhvr>
                                        <p:cTn id="12" dur="2000"/>
                                        <p:tgtEl>
                                          <p:spTgt spid="10547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105476"/>
                                        </p:tgtEl>
                                      </p:cBhvr>
                                    </p:animEffect>
                                    <p:set>
                                      <p:cBhvr>
                                        <p:cTn id="17" dur="1" fill="hold">
                                          <p:stCondLst>
                                            <p:cond delay="1999"/>
                                          </p:stCondLst>
                                        </p:cTn>
                                        <p:tgtEl>
                                          <p:spTgt spid="105476"/>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105477"/>
                                        </p:tgtEl>
                                        <p:attrNameLst>
                                          <p:attrName>ppt_w</p:attrName>
                                        </p:attrNameLst>
                                      </p:cBhvr>
                                      <p:tavLst>
                                        <p:tav tm="0">
                                          <p:val>
                                            <p:strVal val="ppt_w"/>
                                          </p:val>
                                        </p:tav>
                                        <p:tav tm="100000">
                                          <p:val>
                                            <p:fltVal val="0"/>
                                          </p:val>
                                        </p:tav>
                                      </p:tavLst>
                                    </p:anim>
                                    <p:anim calcmode="lin" valueType="num">
                                      <p:cBhvr>
                                        <p:cTn id="21" dur="500"/>
                                        <p:tgtEl>
                                          <p:spTgt spid="105477"/>
                                        </p:tgtEl>
                                        <p:attrNameLst>
                                          <p:attrName>ppt_h</p:attrName>
                                        </p:attrNameLst>
                                      </p:cBhvr>
                                      <p:tavLst>
                                        <p:tav tm="0">
                                          <p:val>
                                            <p:strVal val="ppt_h"/>
                                          </p:val>
                                        </p:tav>
                                        <p:tav tm="100000">
                                          <p:val>
                                            <p:strVal val="ppt_h"/>
                                          </p:val>
                                        </p:tav>
                                      </p:tavLst>
                                    </p:anim>
                                    <p:set>
                                      <p:cBhvr>
                                        <p:cTn id="22" dur="1" fill="hold">
                                          <p:stCondLst>
                                            <p:cond delay="499"/>
                                          </p:stCondLst>
                                        </p:cTn>
                                        <p:tgtEl>
                                          <p:spTgt spid="10547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6" grpId="0"/>
      <p:bldP spid="105476" grpId="1"/>
      <p:bldP spid="105477" grpId="0"/>
      <p:bldP spid="105477" grpId="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a:spLocks noChangeArrowheads="1"/>
          </p:cNvSpPr>
          <p:nvPr/>
        </p:nvSpPr>
        <p:spPr bwMode="auto">
          <a:xfrm>
            <a:off x="-4572000" y="1700213"/>
            <a:ext cx="9144000" cy="0"/>
          </a:xfrm>
          <a:prstGeom prst="rect">
            <a:avLst/>
          </a:prstGeom>
          <a:noFill/>
          <a:ln w="9525">
            <a:noFill/>
            <a:miter lim="800000"/>
            <a:headEnd/>
            <a:tailEnd/>
          </a:ln>
        </p:spPr>
        <p:txBody>
          <a:bodyPr wrap="none" anchor="ctr">
            <a:spAutoFit/>
          </a:bodyPr>
          <a:lstStyle/>
          <a:p>
            <a:endParaRPr lang="fa-IR"/>
          </a:p>
        </p:txBody>
      </p:sp>
      <p:sp>
        <p:nvSpPr>
          <p:cNvPr id="108548" name="WordArt 4"/>
          <p:cNvSpPr>
            <a:spLocks noChangeArrowheads="1" noChangeShapeType="1" noTextEdit="1"/>
          </p:cNvSpPr>
          <p:nvPr/>
        </p:nvSpPr>
        <p:spPr bwMode="auto">
          <a:xfrm>
            <a:off x="2051050" y="188913"/>
            <a:ext cx="5761038" cy="1081087"/>
          </a:xfrm>
          <a:prstGeom prst="rect">
            <a:avLst/>
          </a:prstGeom>
        </p:spPr>
        <p:txBody>
          <a:bodyPr wrap="none" fromWordArt="1">
            <a:prstTxWarp prst="textPlain">
              <a:avLst>
                <a:gd name="adj" fmla="val 50000"/>
              </a:avLst>
            </a:prstTxWarp>
          </a:bodyPr>
          <a:lstStyle/>
          <a:p>
            <a:pPr algn="ctr" rtl="1"/>
            <a:r>
              <a:rPr lang="fa-IR" sz="28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شهر الکترونیکی بوستون</a:t>
            </a:r>
          </a:p>
        </p:txBody>
      </p:sp>
      <p:sp>
        <p:nvSpPr>
          <p:cNvPr id="108550" name="Rectangle 6"/>
          <p:cNvSpPr>
            <a:spLocks noChangeArrowheads="1"/>
          </p:cNvSpPr>
          <p:nvPr/>
        </p:nvSpPr>
        <p:spPr bwMode="auto">
          <a:xfrm>
            <a:off x="323850" y="1533525"/>
            <a:ext cx="8569325" cy="5340350"/>
          </a:xfrm>
          <a:prstGeom prst="rect">
            <a:avLst/>
          </a:prstGeom>
          <a:noFill/>
          <a:ln w="9525">
            <a:noFill/>
            <a:miter lim="800000"/>
            <a:headEnd/>
            <a:tailEnd/>
          </a:ln>
        </p:spPr>
        <p:txBody>
          <a:bodyPr anchor="ctr">
            <a:spAutoFit/>
          </a:bodyPr>
          <a:lstStyle/>
          <a:p>
            <a:pPr algn="r" rtl="1"/>
            <a:r>
              <a:rPr lang="fa-IR" b="1">
                <a:solidFill>
                  <a:srgbClr val="000000"/>
                </a:solidFill>
                <a:cs typeface="Times New Roman" pitchFamily="18" charset="0"/>
              </a:rPr>
              <a:t>شهر الکترونیکی بوستون</a:t>
            </a:r>
            <a:r>
              <a:rPr lang="fa-IR" b="1">
                <a:solidFill>
                  <a:srgbClr val="000000"/>
                </a:solidFill>
              </a:rPr>
              <a:t>، مرکز ایالت ماساچوست بوده ودر شمال ایالت متحده آمریکا قرار دارد</a:t>
            </a:r>
            <a:r>
              <a:rPr lang="ar-SA" b="1">
                <a:solidFill>
                  <a:srgbClr val="000000"/>
                </a:solidFill>
              </a:rPr>
              <a:t>. شهر الكترونيكى بوستون </a:t>
            </a:r>
            <a:r>
              <a:rPr lang="fa-IR" b="1">
                <a:solidFill>
                  <a:srgbClr val="000000"/>
                </a:solidFill>
              </a:rPr>
              <a:t>یکی از شهرهایی است که در ارا</a:t>
            </a:r>
            <a:r>
              <a:rPr lang="ar-SA" b="1">
                <a:solidFill>
                  <a:srgbClr val="000000"/>
                </a:solidFill>
              </a:rPr>
              <a:t>ئ</a:t>
            </a:r>
            <a:r>
              <a:rPr lang="fa-IR" b="1">
                <a:solidFill>
                  <a:srgbClr val="000000"/>
                </a:solidFill>
              </a:rPr>
              <a:t>ه خدمات الکترونیکی پیشتاز است</a:t>
            </a:r>
            <a:r>
              <a:rPr lang="ar-SA" b="1">
                <a:solidFill>
                  <a:srgbClr val="000000"/>
                </a:solidFill>
              </a:rPr>
              <a:t>.</a:t>
            </a:r>
            <a:endParaRPr lang="fa-IR" b="1">
              <a:solidFill>
                <a:srgbClr val="000000"/>
              </a:solidFill>
              <a:cs typeface="Times New Roman" pitchFamily="18" charset="0"/>
            </a:endParaRPr>
          </a:p>
          <a:p>
            <a:pPr algn="r" rtl="1"/>
            <a:r>
              <a:rPr lang="fa-IR" b="1">
                <a:solidFill>
                  <a:srgbClr val="000000"/>
                </a:solidFill>
                <a:cs typeface="Times New Roman" pitchFamily="18" charset="0"/>
              </a:rPr>
              <a:t>شهروندان این شهر می‌توانند با مراجعه به وب‌سایت این شهر </a:t>
            </a:r>
            <a:r>
              <a:rPr lang="fa-IR" sz="2000" b="1">
                <a:solidFill>
                  <a:srgbClr val="000000"/>
                </a:solidFill>
                <a:latin typeface="Times New Roman" pitchFamily="18" charset="0"/>
                <a:cs typeface="Times New Roman" pitchFamily="18" charset="0"/>
              </a:rPr>
              <a:t>( </a:t>
            </a:r>
            <a:r>
              <a:rPr lang="en-US" sz="2000" b="1">
                <a:solidFill>
                  <a:srgbClr val="000000"/>
                </a:solidFill>
                <a:latin typeface="Times New Roman" pitchFamily="18" charset="0"/>
                <a:cs typeface="Times New Roman" pitchFamily="18" charset="0"/>
              </a:rPr>
              <a:t>http://www.cityofboston.gov</a:t>
            </a:r>
            <a:r>
              <a:rPr lang="fa-IR" sz="2000" b="1">
                <a:solidFill>
                  <a:srgbClr val="000000"/>
                </a:solidFill>
                <a:latin typeface="Times New Roman" pitchFamily="18" charset="0"/>
                <a:cs typeface="Times New Roman" pitchFamily="18" charset="0"/>
              </a:rPr>
              <a:t> )</a:t>
            </a:r>
          </a:p>
          <a:p>
            <a:pPr algn="r" rtl="1"/>
            <a:r>
              <a:rPr lang="fa-IR" b="1">
                <a:solidFill>
                  <a:srgbClr val="000000"/>
                </a:solidFill>
                <a:cs typeface="Times New Roman" pitchFamily="18" charset="0"/>
              </a:rPr>
              <a:t>دامنه وسیعی از اطلاعات که شامل رویه‌های کاری، مرور گزارش‌های رستوران‌ها و اطلاعات گردشگری است، دست پیدا کنند. </a:t>
            </a:r>
            <a:endParaRPr lang="en-US"/>
          </a:p>
          <a:p>
            <a:pPr algn="r" rtl="1" eaLnBrk="0" hangingPunct="0"/>
            <a:r>
              <a:rPr lang="fa-IR" b="1">
                <a:solidFill>
                  <a:srgbClr val="000000"/>
                </a:solidFill>
                <a:cs typeface="Times New Roman" pitchFamily="18" charset="0"/>
              </a:rPr>
              <a:t>اولین صفحه سایت این شهر کاربران را به قسمت‌های مختلف سایت بر مبنای اینکه از ساکنان شهر، تاجر یا توریست هستند، هدایت می‌کند. گردشگران می‌توانند در این سایت راجع به اطلاعات تاریخی شهر، محل و ساعت کاری مکان‌های دیدنی و مورد علاقه، اطلاعات لازم را کسب کرده و بهترین مکان‌ها را برای عکس‌برداری و فیلم‌برداری یادگاری پیدا کنند. </a:t>
            </a:r>
            <a:endParaRPr lang="en-US"/>
          </a:p>
          <a:p>
            <a:pPr algn="r" rtl="1" eaLnBrk="0" hangingPunct="0"/>
            <a:r>
              <a:rPr lang="fa-IR" b="1">
                <a:solidFill>
                  <a:srgbClr val="000000"/>
                </a:solidFill>
                <a:cs typeface="Times New Roman" pitchFamily="18" charset="0"/>
              </a:rPr>
              <a:t>دادگاه غذایی شهردار یکی از مهم‌ترین بخش‌های این سایت است که در اختیار کاربران قرار گرفته و حاوی گزارش بازرسی‌های صورت گرفته از رستوران‌ها در سطح شهر بوستون و همچنین توضیحاتی درباره تخلفات آن‌ها و امتیاز نهایی تعلق گرفته به هر یک است. </a:t>
            </a:r>
            <a:endParaRPr lang="en-US"/>
          </a:p>
          <a:p>
            <a:pPr algn="r" rtl="1" eaLnBrk="0" hangingPunct="0"/>
            <a:r>
              <a:rPr lang="fa-IR" b="1">
                <a:solidFill>
                  <a:srgbClr val="000000"/>
                </a:solidFill>
                <a:cs typeface="Times New Roman" pitchFamily="18" charset="0"/>
              </a:rPr>
              <a:t>این رویه باعث شده رستوران‌ها کمتر تخلف کرده و مشتریان نیز رستورانی را که امتیاز بیشتری دارد، انتخاب ‌کنند. از سوی دیگر این سایت امکان پرداخت قبوض، مالیات و جریمه وسایل نقلیه را از طریق اینترنت و به کمک کارت اعتباری فراهم می‌کند. این وب ‌سایت قابلیت سرویس ‌دهی بالاتر از یک میلیون نفر در روز را دار است. بر اساس آخرین اطلاعات موجود میزان پرداخت مالیات وسایل نقلیه موتوری نزدیک به 300 درصد افزایش داشته و ماهانه به ‌طور متوسط سه هزار جریمه از طریق اینترنت پرداخت شده و در طول یک سال شش هزار پرداخت در این شهر به‌صورت برخط </a:t>
            </a:r>
            <a:r>
              <a:rPr lang="fa-IR" b="1">
                <a:solidFill>
                  <a:srgbClr val="000000"/>
                </a:solidFill>
                <a:latin typeface="Times New Roman" pitchFamily="18" charset="0"/>
                <a:cs typeface="Times New Roman" pitchFamily="18" charset="0"/>
              </a:rPr>
              <a:t>(</a:t>
            </a:r>
            <a:r>
              <a:rPr lang="en-US" b="1">
                <a:solidFill>
                  <a:srgbClr val="000000"/>
                </a:solidFill>
                <a:latin typeface="Times New Roman" pitchFamily="18" charset="0"/>
                <a:cs typeface="Times New Roman" pitchFamily="18" charset="0"/>
              </a:rPr>
              <a:t>online</a:t>
            </a:r>
            <a:r>
              <a:rPr lang="fa-IR" b="1">
                <a:solidFill>
                  <a:srgbClr val="000000"/>
                </a:solidFill>
                <a:latin typeface="Times New Roman" pitchFamily="18" charset="0"/>
                <a:cs typeface="Times New Roman" pitchFamily="18" charset="0"/>
              </a:rPr>
              <a:t>)</a:t>
            </a:r>
            <a:r>
              <a:rPr lang="fa-IR" b="1">
                <a:solidFill>
                  <a:srgbClr val="000000"/>
                </a:solidFill>
                <a:cs typeface="Times New Roman" pitchFamily="18" charset="0"/>
              </a:rPr>
              <a:t> صورت گرفته است. </a:t>
            </a:r>
            <a:endParaRPr lang="en-US"/>
          </a:p>
          <a:p>
            <a:pPr algn="r" rtl="1" eaLnBrk="0" hangingPunct="0"/>
            <a:endParaRPr lang="fa-IR"/>
          </a:p>
        </p:txBody>
      </p:sp>
      <p:sp>
        <p:nvSpPr>
          <p:cNvPr id="108551" name="Rectangle 7"/>
          <p:cNvSpPr>
            <a:spLocks noChangeArrowheads="1"/>
          </p:cNvSpPr>
          <p:nvPr/>
        </p:nvSpPr>
        <p:spPr bwMode="auto">
          <a:xfrm>
            <a:off x="4356100" y="6461125"/>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67-57</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8551"/>
                                        </p:tgtEl>
                                        <p:attrNameLst>
                                          <p:attrName>style.visibility</p:attrName>
                                        </p:attrNameLst>
                                      </p:cBhvr>
                                      <p:to>
                                        <p:strVal val="visible"/>
                                      </p:to>
                                    </p:set>
                                    <p:anim calcmode="lin" valueType="num">
                                      <p:cBhvr>
                                        <p:cTn id="7" dur="500" fill="hold"/>
                                        <p:tgtEl>
                                          <p:spTgt spid="108551"/>
                                        </p:tgtEl>
                                        <p:attrNameLst>
                                          <p:attrName>ppt_w</p:attrName>
                                        </p:attrNameLst>
                                      </p:cBhvr>
                                      <p:tavLst>
                                        <p:tav tm="0">
                                          <p:val>
                                            <p:fltVal val="0"/>
                                          </p:val>
                                        </p:tav>
                                        <p:tav tm="100000">
                                          <p:val>
                                            <p:strVal val="#ppt_w"/>
                                          </p:val>
                                        </p:tav>
                                      </p:tavLst>
                                    </p:anim>
                                    <p:anim calcmode="lin" valueType="num">
                                      <p:cBhvr>
                                        <p:cTn id="8" dur="500" fill="hold"/>
                                        <p:tgtEl>
                                          <p:spTgt spid="108551"/>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08548"/>
                                        </p:tgtEl>
                                        <p:attrNameLst>
                                          <p:attrName>style.visibility</p:attrName>
                                        </p:attrNameLst>
                                      </p:cBhvr>
                                      <p:to>
                                        <p:strVal val="visible"/>
                                      </p:to>
                                    </p:set>
                                    <p:animEffect transition="in" filter="plus(in)">
                                      <p:cBhvr>
                                        <p:cTn id="12" dur="2000"/>
                                        <p:tgtEl>
                                          <p:spTgt spid="108548"/>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108550"/>
                                        </p:tgtEl>
                                        <p:attrNameLst>
                                          <p:attrName>style.visibility</p:attrName>
                                        </p:attrNameLst>
                                      </p:cBhvr>
                                      <p:to>
                                        <p:strVal val="visible"/>
                                      </p:to>
                                    </p:set>
                                    <p:animEffect transition="in" filter="diamond(in)">
                                      <p:cBhvr>
                                        <p:cTn id="16" dur="2000"/>
                                        <p:tgtEl>
                                          <p:spTgt spid="108550"/>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108548"/>
                                        </p:tgtEl>
                                      </p:cBhvr>
                                    </p:animEffect>
                                    <p:set>
                                      <p:cBhvr>
                                        <p:cTn id="21" dur="1" fill="hold">
                                          <p:stCondLst>
                                            <p:cond delay="1999"/>
                                          </p:stCondLst>
                                        </p:cTn>
                                        <p:tgtEl>
                                          <p:spTgt spid="108548"/>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108550"/>
                                        </p:tgtEl>
                                      </p:cBhvr>
                                    </p:animEffect>
                                    <p:set>
                                      <p:cBhvr>
                                        <p:cTn id="25" dur="1" fill="hold">
                                          <p:stCondLst>
                                            <p:cond delay="1999"/>
                                          </p:stCondLst>
                                        </p:cTn>
                                        <p:tgtEl>
                                          <p:spTgt spid="108550"/>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108551"/>
                                        </p:tgtEl>
                                        <p:attrNameLst>
                                          <p:attrName>ppt_w</p:attrName>
                                        </p:attrNameLst>
                                      </p:cBhvr>
                                      <p:tavLst>
                                        <p:tav tm="0">
                                          <p:val>
                                            <p:strVal val="ppt_w"/>
                                          </p:val>
                                        </p:tav>
                                        <p:tav tm="100000">
                                          <p:val>
                                            <p:fltVal val="0"/>
                                          </p:val>
                                        </p:tav>
                                      </p:tavLst>
                                    </p:anim>
                                    <p:anim calcmode="lin" valueType="num">
                                      <p:cBhvr>
                                        <p:cTn id="29" dur="500"/>
                                        <p:tgtEl>
                                          <p:spTgt spid="108551"/>
                                        </p:tgtEl>
                                        <p:attrNameLst>
                                          <p:attrName>ppt_h</p:attrName>
                                        </p:attrNameLst>
                                      </p:cBhvr>
                                      <p:tavLst>
                                        <p:tav tm="0">
                                          <p:val>
                                            <p:strVal val="ppt_h"/>
                                          </p:val>
                                        </p:tav>
                                        <p:tav tm="100000">
                                          <p:val>
                                            <p:strVal val="ppt_h"/>
                                          </p:val>
                                        </p:tav>
                                      </p:tavLst>
                                    </p:anim>
                                    <p:set>
                                      <p:cBhvr>
                                        <p:cTn id="30" dur="1" fill="hold">
                                          <p:stCondLst>
                                            <p:cond delay="499"/>
                                          </p:stCondLst>
                                        </p:cTn>
                                        <p:tgtEl>
                                          <p:spTgt spid="1085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8" grpId="0" animBg="1"/>
      <p:bldP spid="108548" grpId="1" animBg="1"/>
      <p:bldP spid="108550" grpId="0"/>
      <p:bldP spid="108550" grpId="1"/>
      <p:bldP spid="108551" grpId="0"/>
      <p:bldP spid="108551" grpId="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noChangeArrowheads="1"/>
          </p:cNvSpPr>
          <p:nvPr/>
        </p:nvSpPr>
        <p:spPr bwMode="auto">
          <a:xfrm>
            <a:off x="-3105150" y="2384425"/>
            <a:ext cx="9144000" cy="0"/>
          </a:xfrm>
          <a:prstGeom prst="rect">
            <a:avLst/>
          </a:prstGeom>
          <a:noFill/>
          <a:ln w="9525">
            <a:noFill/>
            <a:miter lim="800000"/>
            <a:headEnd/>
            <a:tailEnd/>
          </a:ln>
        </p:spPr>
        <p:txBody>
          <a:bodyPr wrap="none" anchor="ctr">
            <a:spAutoFit/>
          </a:bodyPr>
          <a:lstStyle/>
          <a:p>
            <a:endParaRPr lang="fa-IR"/>
          </a:p>
        </p:txBody>
      </p:sp>
      <p:sp>
        <p:nvSpPr>
          <p:cNvPr id="109572" name="WordArt 4"/>
          <p:cNvSpPr>
            <a:spLocks noChangeArrowheads="1" noChangeShapeType="1" noTextEdit="1"/>
          </p:cNvSpPr>
          <p:nvPr/>
        </p:nvSpPr>
        <p:spPr bwMode="auto">
          <a:xfrm>
            <a:off x="1619250" y="1773238"/>
            <a:ext cx="6381750" cy="1584325"/>
          </a:xfrm>
          <a:prstGeom prst="rect">
            <a:avLst/>
          </a:prstGeom>
        </p:spPr>
        <p:txBody>
          <a:bodyPr wrap="none" fromWordArt="1">
            <a:prstTxWarp prst="textPlain">
              <a:avLst>
                <a:gd name="adj" fmla="val 50000"/>
              </a:avLst>
            </a:prstTxWarp>
          </a:bodyPr>
          <a:lstStyle/>
          <a:p>
            <a:pPr algn="ctr" rtl="1"/>
            <a:r>
              <a:rPr lang="fa-IR" sz="28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شهر الکترونیکی ایندیا ناپلیس</a:t>
            </a:r>
          </a:p>
        </p:txBody>
      </p:sp>
      <p:sp>
        <p:nvSpPr>
          <p:cNvPr id="109574" name="Rectangle 6"/>
          <p:cNvSpPr>
            <a:spLocks noChangeArrowheads="1"/>
          </p:cNvSpPr>
          <p:nvPr/>
        </p:nvSpPr>
        <p:spPr bwMode="auto">
          <a:xfrm>
            <a:off x="755650" y="3429000"/>
            <a:ext cx="7920038" cy="2776538"/>
          </a:xfrm>
          <a:prstGeom prst="rect">
            <a:avLst/>
          </a:prstGeom>
          <a:noFill/>
          <a:ln w="9525">
            <a:noFill/>
            <a:miter lim="800000"/>
            <a:headEnd/>
            <a:tailEnd/>
          </a:ln>
        </p:spPr>
        <p:txBody>
          <a:bodyPr anchor="ctr">
            <a:spAutoFit/>
          </a:bodyPr>
          <a:lstStyle/>
          <a:p>
            <a:pPr algn="r" rtl="1"/>
            <a:endParaRPr lang="ar-IQ" sz="1400" b="1">
              <a:solidFill>
                <a:srgbClr val="000000"/>
              </a:solidFill>
              <a:cs typeface="Times New Roman" pitchFamily="18" charset="0"/>
            </a:endParaRPr>
          </a:p>
          <a:p>
            <a:pPr algn="r" rtl="1"/>
            <a:r>
              <a:rPr lang="fa-IR" b="1">
                <a:solidFill>
                  <a:srgbClr val="000000"/>
                </a:solidFill>
                <a:cs typeface="Times New Roman" pitchFamily="18" charset="0"/>
              </a:rPr>
              <a:t>سایت این شهر به‌گونه‌ای طراحی شده است که کاربر به‌راحتی به قسمت‌های مختلفی از قبیل دولت الکترونیکی، مجمع مجازی، تجارت، گردشگری و کودکان هدایت می‌شوند. </a:t>
            </a:r>
            <a:endParaRPr lang="en-US"/>
          </a:p>
          <a:p>
            <a:pPr algn="r" rtl="1" eaLnBrk="0" hangingPunct="0"/>
            <a:r>
              <a:rPr lang="fa-IR" b="1">
                <a:solidFill>
                  <a:srgbClr val="000000"/>
                </a:solidFill>
                <a:cs typeface="Times New Roman" pitchFamily="18" charset="0"/>
              </a:rPr>
              <a:t>بخش دولت الکترونیکی این سایت در پاییز سال 1996 راه‌اندازی شد و امکان دسترسی 24 ساعته کاربران را در زمینه پرداخت جریمه‌های اتومبیل، مرور پروژه‌ها و پرداخت برخط مالیات فراهم می‌کند. </a:t>
            </a:r>
            <a:endParaRPr lang="en-US"/>
          </a:p>
          <a:p>
            <a:pPr algn="r" rtl="1" eaLnBrk="0" hangingPunct="0"/>
            <a:r>
              <a:rPr lang="fa-IR" b="1">
                <a:solidFill>
                  <a:srgbClr val="000000"/>
                </a:solidFill>
                <a:cs typeface="Times New Roman" pitchFamily="18" charset="0"/>
              </a:rPr>
              <a:t>شهروندان این شهر در بخش مجازی می‌توانند اطلاعات محل سکونت، سازمان‌های شهری و امنیت عمومی را به‌دست آورند و همچنین با وارد کردن نام محل موردنظر خود، تمام اطلاعات لازم را جهت برقراری با آن دریافت کنند. </a:t>
            </a:r>
            <a:endParaRPr lang="en-US"/>
          </a:p>
          <a:p>
            <a:pPr algn="r" rtl="1" eaLnBrk="0" hangingPunct="0"/>
            <a:r>
              <a:rPr lang="fa-IR" b="1">
                <a:solidFill>
                  <a:srgbClr val="000000"/>
                </a:solidFill>
                <a:cs typeface="Times New Roman" pitchFamily="18" charset="0"/>
              </a:rPr>
              <a:t>پارک تفریحی اینترنتی و آگاهی از خطرات آتش، مواردی است که در بخش کودکان این سایت قرار داده شده و کارشناسان از این قسمت به‌عنوان ویژگی منحصر به ‌فرد سایت نام می‌برند. </a:t>
            </a:r>
            <a:endParaRPr lang="fa-IR"/>
          </a:p>
        </p:txBody>
      </p:sp>
      <p:sp>
        <p:nvSpPr>
          <p:cNvPr id="109575" name="Rectangle 7"/>
          <p:cNvSpPr>
            <a:spLocks noChangeArrowheads="1"/>
          </p:cNvSpPr>
          <p:nvPr/>
        </p:nvSpPr>
        <p:spPr bwMode="auto">
          <a:xfrm>
            <a:off x="684213" y="333375"/>
            <a:ext cx="8064500" cy="915988"/>
          </a:xfrm>
          <a:prstGeom prst="rect">
            <a:avLst/>
          </a:prstGeom>
          <a:noFill/>
          <a:ln w="9525">
            <a:noFill/>
            <a:miter lim="800000"/>
            <a:headEnd/>
            <a:tailEnd/>
          </a:ln>
        </p:spPr>
        <p:txBody>
          <a:bodyPr>
            <a:spAutoFit/>
          </a:bodyPr>
          <a:lstStyle/>
          <a:p>
            <a:pPr algn="r" rtl="1"/>
            <a:r>
              <a:rPr lang="fa-IR" b="1">
                <a:solidFill>
                  <a:srgbClr val="000000"/>
                </a:solidFill>
                <a:latin typeface="Times New Roman" pitchFamily="18" charset="0"/>
              </a:rPr>
              <a:t>جست‌وجوی برخط املاک، منابع و فرصت‌های سرمایه‌گذاری، فرم ثبت‌نام رأی ‌دهندگان، آگهی کار، وسایل گمشده، جست‌وجوی تسهیلات و جست‌وجوی مقبره‌ها، بخش دیگری از امکانات و اطلاعاتی است که این سایت در اختیار شهروندان شهر بوستون قرار می‌دهد.</a:t>
            </a:r>
            <a:endParaRPr lang="en-US" b="1">
              <a:solidFill>
                <a:srgbClr val="000000"/>
              </a:solidFill>
              <a:latin typeface="Times New Roman" pitchFamily="18" charset="0"/>
            </a:endParaRPr>
          </a:p>
        </p:txBody>
      </p:sp>
      <p:sp>
        <p:nvSpPr>
          <p:cNvPr id="109576" name="Rectangle 8"/>
          <p:cNvSpPr>
            <a:spLocks noChangeArrowheads="1"/>
          </p:cNvSpPr>
          <p:nvPr/>
        </p:nvSpPr>
        <p:spPr bwMode="auto">
          <a:xfrm>
            <a:off x="4427538"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67-58</a:t>
            </a:r>
          </a:p>
        </p:txBody>
      </p:sp>
      <p:sp>
        <p:nvSpPr>
          <p:cNvPr id="7" name="Footer Placeholder 6"/>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9576"/>
                                        </p:tgtEl>
                                        <p:attrNameLst>
                                          <p:attrName>style.visibility</p:attrName>
                                        </p:attrNameLst>
                                      </p:cBhvr>
                                      <p:to>
                                        <p:strVal val="visible"/>
                                      </p:to>
                                    </p:set>
                                    <p:anim calcmode="lin" valueType="num">
                                      <p:cBhvr>
                                        <p:cTn id="7" dur="500" fill="hold"/>
                                        <p:tgtEl>
                                          <p:spTgt spid="109576"/>
                                        </p:tgtEl>
                                        <p:attrNameLst>
                                          <p:attrName>ppt_w</p:attrName>
                                        </p:attrNameLst>
                                      </p:cBhvr>
                                      <p:tavLst>
                                        <p:tav tm="0">
                                          <p:val>
                                            <p:fltVal val="0"/>
                                          </p:val>
                                        </p:tav>
                                        <p:tav tm="100000">
                                          <p:val>
                                            <p:strVal val="#ppt_w"/>
                                          </p:val>
                                        </p:tav>
                                      </p:tavLst>
                                    </p:anim>
                                    <p:anim calcmode="lin" valueType="num">
                                      <p:cBhvr>
                                        <p:cTn id="8" dur="500" fill="hold"/>
                                        <p:tgtEl>
                                          <p:spTgt spid="109576"/>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109575"/>
                                        </p:tgtEl>
                                        <p:attrNameLst>
                                          <p:attrName>style.visibility</p:attrName>
                                        </p:attrNameLst>
                                      </p:cBhvr>
                                      <p:to>
                                        <p:strVal val="visible"/>
                                      </p:to>
                                    </p:set>
                                    <p:animEffect transition="in" filter="diamond(in)">
                                      <p:cBhvr>
                                        <p:cTn id="12" dur="2000"/>
                                        <p:tgtEl>
                                          <p:spTgt spid="10957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109575"/>
                                        </p:tgtEl>
                                      </p:cBhvr>
                                    </p:animEffect>
                                    <p:set>
                                      <p:cBhvr>
                                        <p:cTn id="17" dur="1" fill="hold">
                                          <p:stCondLst>
                                            <p:cond delay="1999"/>
                                          </p:stCondLst>
                                        </p:cTn>
                                        <p:tgtEl>
                                          <p:spTgt spid="109575"/>
                                        </p:tgtEl>
                                        <p:attrNameLst>
                                          <p:attrName>style.visibility</p:attrName>
                                        </p:attrNameLst>
                                      </p:cBhvr>
                                      <p:to>
                                        <p:strVal val="hidden"/>
                                      </p:to>
                                    </p:set>
                                  </p:childTnLst>
                                </p:cTn>
                              </p:par>
                            </p:childTnLst>
                          </p:cTn>
                        </p:par>
                        <p:par>
                          <p:cTn id="18" fill="hold">
                            <p:stCondLst>
                              <p:cond delay="2000"/>
                            </p:stCondLst>
                            <p:childTnLst>
                              <p:par>
                                <p:cTn id="19" presetID="13" presetClass="entr" presetSubtype="16" fill="hold" grpId="0" nodeType="afterEffect">
                                  <p:stCondLst>
                                    <p:cond delay="0"/>
                                  </p:stCondLst>
                                  <p:childTnLst>
                                    <p:set>
                                      <p:cBhvr>
                                        <p:cTn id="20" dur="1" fill="hold">
                                          <p:stCondLst>
                                            <p:cond delay="0"/>
                                          </p:stCondLst>
                                        </p:cTn>
                                        <p:tgtEl>
                                          <p:spTgt spid="109572"/>
                                        </p:tgtEl>
                                        <p:attrNameLst>
                                          <p:attrName>style.visibility</p:attrName>
                                        </p:attrNameLst>
                                      </p:cBhvr>
                                      <p:to>
                                        <p:strVal val="visible"/>
                                      </p:to>
                                    </p:set>
                                    <p:animEffect transition="in" filter="plus(in)">
                                      <p:cBhvr>
                                        <p:cTn id="21" dur="2000"/>
                                        <p:tgtEl>
                                          <p:spTgt spid="109572"/>
                                        </p:tgtEl>
                                      </p:cBhvr>
                                    </p:animEffect>
                                  </p:childTnLst>
                                </p:cTn>
                              </p:par>
                            </p:childTnLst>
                          </p:cTn>
                        </p:par>
                        <p:par>
                          <p:cTn id="22" fill="hold">
                            <p:stCondLst>
                              <p:cond delay="4000"/>
                            </p:stCondLst>
                            <p:childTnLst>
                              <p:par>
                                <p:cTn id="23" presetID="8" presetClass="entr" presetSubtype="16" fill="hold" grpId="0" nodeType="afterEffect">
                                  <p:stCondLst>
                                    <p:cond delay="0"/>
                                  </p:stCondLst>
                                  <p:childTnLst>
                                    <p:set>
                                      <p:cBhvr>
                                        <p:cTn id="24" dur="1" fill="hold">
                                          <p:stCondLst>
                                            <p:cond delay="0"/>
                                          </p:stCondLst>
                                        </p:cTn>
                                        <p:tgtEl>
                                          <p:spTgt spid="109574"/>
                                        </p:tgtEl>
                                        <p:attrNameLst>
                                          <p:attrName>style.visibility</p:attrName>
                                        </p:attrNameLst>
                                      </p:cBhvr>
                                      <p:to>
                                        <p:strVal val="visible"/>
                                      </p:to>
                                    </p:set>
                                    <p:animEffect transition="in" filter="diamond(in)">
                                      <p:cBhvr>
                                        <p:cTn id="25" dur="2000"/>
                                        <p:tgtEl>
                                          <p:spTgt spid="109574"/>
                                        </p:tgtEl>
                                      </p:cBhvr>
                                    </p:animEffect>
                                  </p:childTnLst>
                                </p:cTn>
                              </p:par>
                            </p:childTnLst>
                          </p:cTn>
                        </p:par>
                      </p:childTnLst>
                    </p:cTn>
                  </p:par>
                  <p:par>
                    <p:cTn id="26" fill="hold">
                      <p:stCondLst>
                        <p:cond delay="indefinite"/>
                      </p:stCondLst>
                      <p:childTnLst>
                        <p:par>
                          <p:cTn id="27" fill="hold">
                            <p:stCondLst>
                              <p:cond delay="0"/>
                            </p:stCondLst>
                            <p:childTnLst>
                              <p:par>
                                <p:cTn id="28" presetID="13" presetClass="exit" presetSubtype="32" fill="hold" grpId="1" nodeType="clickEffect">
                                  <p:stCondLst>
                                    <p:cond delay="0"/>
                                  </p:stCondLst>
                                  <p:childTnLst>
                                    <p:animEffect transition="out" filter="plus(out)">
                                      <p:cBhvr>
                                        <p:cTn id="29" dur="2000"/>
                                        <p:tgtEl>
                                          <p:spTgt spid="109572"/>
                                        </p:tgtEl>
                                      </p:cBhvr>
                                    </p:animEffect>
                                    <p:set>
                                      <p:cBhvr>
                                        <p:cTn id="30" dur="1" fill="hold">
                                          <p:stCondLst>
                                            <p:cond delay="1999"/>
                                          </p:stCondLst>
                                        </p:cTn>
                                        <p:tgtEl>
                                          <p:spTgt spid="109572"/>
                                        </p:tgtEl>
                                        <p:attrNameLst>
                                          <p:attrName>style.visibility</p:attrName>
                                        </p:attrNameLst>
                                      </p:cBhvr>
                                      <p:to>
                                        <p:strVal val="hidden"/>
                                      </p:to>
                                    </p:set>
                                  </p:childTnLst>
                                </p:cTn>
                              </p:par>
                            </p:childTnLst>
                          </p:cTn>
                        </p:par>
                        <p:par>
                          <p:cTn id="31" fill="hold">
                            <p:stCondLst>
                              <p:cond delay="2000"/>
                            </p:stCondLst>
                            <p:childTnLst>
                              <p:par>
                                <p:cTn id="32" presetID="8" presetClass="exit" presetSubtype="32" fill="hold" grpId="1" nodeType="afterEffect">
                                  <p:stCondLst>
                                    <p:cond delay="0"/>
                                  </p:stCondLst>
                                  <p:childTnLst>
                                    <p:animEffect transition="out" filter="diamond(out)">
                                      <p:cBhvr>
                                        <p:cTn id="33" dur="2000"/>
                                        <p:tgtEl>
                                          <p:spTgt spid="109574"/>
                                        </p:tgtEl>
                                      </p:cBhvr>
                                    </p:animEffect>
                                    <p:set>
                                      <p:cBhvr>
                                        <p:cTn id="34" dur="1" fill="hold">
                                          <p:stCondLst>
                                            <p:cond delay="1999"/>
                                          </p:stCondLst>
                                        </p:cTn>
                                        <p:tgtEl>
                                          <p:spTgt spid="109574"/>
                                        </p:tgtEl>
                                        <p:attrNameLst>
                                          <p:attrName>style.visibility</p:attrName>
                                        </p:attrNameLst>
                                      </p:cBhvr>
                                      <p:to>
                                        <p:strVal val="hidden"/>
                                      </p:to>
                                    </p:set>
                                  </p:childTnLst>
                                </p:cTn>
                              </p:par>
                            </p:childTnLst>
                          </p:cTn>
                        </p:par>
                        <p:par>
                          <p:cTn id="35" fill="hold">
                            <p:stCondLst>
                              <p:cond delay="4000"/>
                            </p:stCondLst>
                            <p:childTnLst>
                              <p:par>
                                <p:cTn id="36" presetID="17" presetClass="exit" presetSubtype="10" fill="hold" grpId="1" nodeType="afterEffect">
                                  <p:stCondLst>
                                    <p:cond delay="0"/>
                                  </p:stCondLst>
                                  <p:childTnLst>
                                    <p:anim calcmode="lin" valueType="num">
                                      <p:cBhvr>
                                        <p:cTn id="37" dur="500"/>
                                        <p:tgtEl>
                                          <p:spTgt spid="109576"/>
                                        </p:tgtEl>
                                        <p:attrNameLst>
                                          <p:attrName>ppt_w</p:attrName>
                                        </p:attrNameLst>
                                      </p:cBhvr>
                                      <p:tavLst>
                                        <p:tav tm="0">
                                          <p:val>
                                            <p:strVal val="ppt_w"/>
                                          </p:val>
                                        </p:tav>
                                        <p:tav tm="100000">
                                          <p:val>
                                            <p:fltVal val="0"/>
                                          </p:val>
                                        </p:tav>
                                      </p:tavLst>
                                    </p:anim>
                                    <p:anim calcmode="lin" valueType="num">
                                      <p:cBhvr>
                                        <p:cTn id="38" dur="500"/>
                                        <p:tgtEl>
                                          <p:spTgt spid="109576"/>
                                        </p:tgtEl>
                                        <p:attrNameLst>
                                          <p:attrName>ppt_h</p:attrName>
                                        </p:attrNameLst>
                                      </p:cBhvr>
                                      <p:tavLst>
                                        <p:tav tm="0">
                                          <p:val>
                                            <p:strVal val="ppt_h"/>
                                          </p:val>
                                        </p:tav>
                                        <p:tav tm="100000">
                                          <p:val>
                                            <p:strVal val="ppt_h"/>
                                          </p:val>
                                        </p:tav>
                                      </p:tavLst>
                                    </p:anim>
                                    <p:set>
                                      <p:cBhvr>
                                        <p:cTn id="39" dur="1" fill="hold">
                                          <p:stCondLst>
                                            <p:cond delay="499"/>
                                          </p:stCondLst>
                                        </p:cTn>
                                        <p:tgtEl>
                                          <p:spTgt spid="10957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2" grpId="0" animBg="1"/>
      <p:bldP spid="109572" grpId="1" animBg="1"/>
      <p:bldP spid="109574" grpId="0"/>
      <p:bldP spid="109574" grpId="1"/>
      <p:bldP spid="109575" grpId="0"/>
      <p:bldP spid="109575" grpId="1"/>
      <p:bldP spid="109576" grpId="0"/>
      <p:bldP spid="109576" grpId="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5"/>
          <p:cNvSpPr>
            <a:spLocks noChangeArrowheads="1"/>
          </p:cNvSpPr>
          <p:nvPr/>
        </p:nvSpPr>
        <p:spPr bwMode="auto">
          <a:xfrm>
            <a:off x="-4572000" y="1700213"/>
            <a:ext cx="9144000" cy="0"/>
          </a:xfrm>
          <a:prstGeom prst="rect">
            <a:avLst/>
          </a:prstGeom>
          <a:noFill/>
          <a:ln w="9525">
            <a:noFill/>
            <a:miter lim="800000"/>
            <a:headEnd/>
            <a:tailEnd/>
          </a:ln>
        </p:spPr>
        <p:txBody>
          <a:bodyPr wrap="none" anchor="ctr">
            <a:spAutoFit/>
          </a:bodyPr>
          <a:lstStyle/>
          <a:p>
            <a:endParaRPr lang="fa-IR"/>
          </a:p>
        </p:txBody>
      </p:sp>
      <p:sp>
        <p:nvSpPr>
          <p:cNvPr id="110596" name="WordArt 4"/>
          <p:cNvSpPr>
            <a:spLocks noChangeArrowheads="1" noChangeShapeType="1" noTextEdit="1"/>
          </p:cNvSpPr>
          <p:nvPr/>
        </p:nvSpPr>
        <p:spPr bwMode="auto">
          <a:xfrm>
            <a:off x="1692275" y="333375"/>
            <a:ext cx="5905500" cy="1295400"/>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شهر الکترونیکی تایپه </a:t>
            </a:r>
          </a:p>
        </p:txBody>
      </p:sp>
      <p:sp>
        <p:nvSpPr>
          <p:cNvPr id="110598" name="Rectangle 6"/>
          <p:cNvSpPr>
            <a:spLocks noChangeArrowheads="1"/>
          </p:cNvSpPr>
          <p:nvPr/>
        </p:nvSpPr>
        <p:spPr bwMode="auto">
          <a:xfrm>
            <a:off x="755650" y="1901825"/>
            <a:ext cx="7954963" cy="3967163"/>
          </a:xfrm>
          <a:prstGeom prst="rect">
            <a:avLst/>
          </a:prstGeom>
          <a:noFill/>
          <a:ln w="9525">
            <a:noFill/>
            <a:miter lim="800000"/>
            <a:headEnd/>
            <a:tailEnd/>
          </a:ln>
        </p:spPr>
        <p:txBody>
          <a:bodyPr anchor="ctr">
            <a:spAutoFit/>
          </a:bodyPr>
          <a:lstStyle/>
          <a:p>
            <a:pPr algn="r" rtl="1"/>
            <a:r>
              <a:rPr lang="ar-SA" b="1"/>
              <a:t>شهر تايپه ، در شمال كشور تايوان واقع شده است و مركز سياسى، اقتصادى، مالى و فرهنگى جمهورى تايوان محسوب مى شود و </a:t>
            </a:r>
            <a:r>
              <a:rPr lang="fa-IR" b="1"/>
              <a:t>یکی از </a:t>
            </a:r>
            <a:r>
              <a:rPr lang="ar-SA" b="1"/>
              <a:t>شهرها</a:t>
            </a:r>
            <a:r>
              <a:rPr lang="fa-IR" b="1"/>
              <a:t>یی</a:t>
            </a:r>
            <a:r>
              <a:rPr lang="ar-SA" b="1"/>
              <a:t> است كه در زمينه برپايى شهر الكتروني</a:t>
            </a:r>
            <a:r>
              <a:rPr lang="fa-IR" b="1"/>
              <a:t>ک</a:t>
            </a:r>
            <a:r>
              <a:rPr lang="ar-SA" b="1"/>
              <a:t> خود طرح ها و برنامه هاى جامعى را پياده سازى نموده است</a:t>
            </a:r>
            <a:r>
              <a:rPr lang="ar-SA" b="1">
                <a:latin typeface="Times New Roman" pitchFamily="18" charset="0"/>
                <a:cs typeface="Times New Roman" pitchFamily="18" charset="0"/>
              </a:rPr>
              <a:t>.</a:t>
            </a:r>
            <a:r>
              <a:rPr lang="ar-SA" sz="2000" b="1">
                <a:latin typeface="Times New Roman" pitchFamily="18" charset="0"/>
                <a:cs typeface="Times New Roman" pitchFamily="18" charset="0"/>
              </a:rPr>
              <a:t>( </a:t>
            </a:r>
            <a:r>
              <a:rPr lang="en-US" sz="2000" b="1">
                <a:latin typeface="Times New Roman" pitchFamily="18" charset="0"/>
                <a:cs typeface="Times New Roman" pitchFamily="18" charset="0"/>
              </a:rPr>
              <a:t>http://english.taipei.gov.tw</a:t>
            </a:r>
            <a:r>
              <a:rPr lang="ar-SA" sz="2000" b="1">
                <a:latin typeface="Times New Roman" pitchFamily="18" charset="0"/>
                <a:cs typeface="Times New Roman" pitchFamily="18" charset="0"/>
              </a:rPr>
              <a:t> )</a:t>
            </a:r>
            <a:endParaRPr lang="ar-IQ" sz="2000" b="1">
              <a:solidFill>
                <a:srgbClr val="000000"/>
              </a:solidFill>
              <a:latin typeface="Times New Roman" pitchFamily="18" charset="0"/>
              <a:cs typeface="Times New Roman" pitchFamily="18" charset="0"/>
            </a:endParaRPr>
          </a:p>
          <a:p>
            <a:pPr algn="r" rtl="1"/>
            <a:r>
              <a:rPr lang="fa-IR" b="1">
                <a:solidFill>
                  <a:srgbClr val="000000"/>
                </a:solidFill>
                <a:cs typeface="Times New Roman" pitchFamily="18" charset="0"/>
              </a:rPr>
              <a:t>مسؤولان شهر تایپه در سال 2000 تصمیم گرفتند به‌منظور افزایش استفاده از اینترنت برای کاهش حضور در خیابان‌ها و ایجاد یک شبکه گسترده از خدمات دولتی شهر الکترونیکی تایپه را ایجاد کنند. </a:t>
            </a:r>
            <a:endParaRPr lang="en-US"/>
          </a:p>
          <a:p>
            <a:pPr algn="r" rtl="1" eaLnBrk="0" hangingPunct="0"/>
            <a:r>
              <a:rPr lang="fa-IR" b="1">
                <a:solidFill>
                  <a:srgbClr val="000000"/>
                </a:solidFill>
                <a:cs typeface="Times New Roman" pitchFamily="18" charset="0"/>
              </a:rPr>
              <a:t>برای رسیدن به این اهداف اقدام به مجتمع‌سازی شبکه‌های گسترده سازمان‌های خصوصی و ایجاد یک شبکه خدمت‌ دهی با سرعت بالا کرده تا از این طریق تمام بنگاه‌ها، مدارس، بیمارستان‌ها و خانه‌ها را به‌هم وصل کرده و شهر را برای تبدیل شدن به یک محیط زندگی کاملا شبکه‌ای پیش ببرد. </a:t>
            </a:r>
            <a:endParaRPr lang="en-US"/>
          </a:p>
          <a:p>
            <a:pPr algn="r" rtl="1" eaLnBrk="0" hangingPunct="0"/>
            <a:r>
              <a:rPr lang="fa-IR" b="1">
                <a:solidFill>
                  <a:srgbClr val="000000"/>
                </a:solidFill>
                <a:cs typeface="Times New Roman" pitchFamily="18" charset="0"/>
              </a:rPr>
              <a:t>ظرف مدت سه سال در همه کلا‌س‌های دوره ابتدایی، راهنمایی و متوسطه یک کامپیوتر قرار داده و ایجاد یک کتابخانه الکترونیکی را برای عموم مردم که امکان انجام تحقیقات را داشته باشند، در دست اجرا دارد. </a:t>
            </a:r>
            <a:endParaRPr lang="en-US"/>
          </a:p>
          <a:p>
            <a:pPr algn="r" rtl="1" eaLnBrk="0" hangingPunct="0"/>
            <a:r>
              <a:rPr lang="fa-IR" b="1">
                <a:solidFill>
                  <a:srgbClr val="000000"/>
                </a:solidFill>
                <a:cs typeface="Times New Roman" pitchFamily="18" charset="0"/>
              </a:rPr>
              <a:t>بر اساس برخی از آمارهای موجود، ظرف مدت یک سال 435 بنگاه و مدرسه به‌طور مستقیم تحت نظارت شهرداری تایپه، سیستم تبادل داده‌های الکترونیکی را ایجاد کرده‌اند و بر همین اساس نرخ درصد کارهایی که کاملا توسط این سیستم انجام می‌شود به 52 درصد رسیده است. </a:t>
            </a:r>
            <a:endParaRPr lang="en-US"/>
          </a:p>
        </p:txBody>
      </p:sp>
      <p:sp>
        <p:nvSpPr>
          <p:cNvPr id="110599" name="Rectangle 7"/>
          <p:cNvSpPr>
            <a:spLocks noChangeArrowheads="1"/>
          </p:cNvSpPr>
          <p:nvPr/>
        </p:nvSpPr>
        <p:spPr bwMode="auto">
          <a:xfrm>
            <a:off x="4427538"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67-59</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10599"/>
                                        </p:tgtEl>
                                        <p:attrNameLst>
                                          <p:attrName>style.visibility</p:attrName>
                                        </p:attrNameLst>
                                      </p:cBhvr>
                                      <p:to>
                                        <p:strVal val="visible"/>
                                      </p:to>
                                    </p:set>
                                    <p:anim calcmode="lin" valueType="num">
                                      <p:cBhvr>
                                        <p:cTn id="7" dur="500" fill="hold"/>
                                        <p:tgtEl>
                                          <p:spTgt spid="110599"/>
                                        </p:tgtEl>
                                        <p:attrNameLst>
                                          <p:attrName>ppt_w</p:attrName>
                                        </p:attrNameLst>
                                      </p:cBhvr>
                                      <p:tavLst>
                                        <p:tav tm="0">
                                          <p:val>
                                            <p:fltVal val="0"/>
                                          </p:val>
                                        </p:tav>
                                        <p:tav tm="100000">
                                          <p:val>
                                            <p:strVal val="#ppt_w"/>
                                          </p:val>
                                        </p:tav>
                                      </p:tavLst>
                                    </p:anim>
                                    <p:anim calcmode="lin" valueType="num">
                                      <p:cBhvr>
                                        <p:cTn id="8" dur="500" fill="hold"/>
                                        <p:tgtEl>
                                          <p:spTgt spid="110599"/>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10596"/>
                                        </p:tgtEl>
                                        <p:attrNameLst>
                                          <p:attrName>style.visibility</p:attrName>
                                        </p:attrNameLst>
                                      </p:cBhvr>
                                      <p:to>
                                        <p:strVal val="visible"/>
                                      </p:to>
                                    </p:set>
                                    <p:animEffect transition="in" filter="plus(in)">
                                      <p:cBhvr>
                                        <p:cTn id="12" dur="2000"/>
                                        <p:tgtEl>
                                          <p:spTgt spid="110596"/>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110598"/>
                                        </p:tgtEl>
                                        <p:attrNameLst>
                                          <p:attrName>style.visibility</p:attrName>
                                        </p:attrNameLst>
                                      </p:cBhvr>
                                      <p:to>
                                        <p:strVal val="visible"/>
                                      </p:to>
                                    </p:set>
                                    <p:animEffect transition="in" filter="diamond(in)">
                                      <p:cBhvr>
                                        <p:cTn id="16" dur="2000"/>
                                        <p:tgtEl>
                                          <p:spTgt spid="110598"/>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110596"/>
                                        </p:tgtEl>
                                      </p:cBhvr>
                                    </p:animEffect>
                                    <p:set>
                                      <p:cBhvr>
                                        <p:cTn id="21" dur="1" fill="hold">
                                          <p:stCondLst>
                                            <p:cond delay="1999"/>
                                          </p:stCondLst>
                                        </p:cTn>
                                        <p:tgtEl>
                                          <p:spTgt spid="110596"/>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110598"/>
                                        </p:tgtEl>
                                      </p:cBhvr>
                                    </p:animEffect>
                                    <p:set>
                                      <p:cBhvr>
                                        <p:cTn id="25" dur="1" fill="hold">
                                          <p:stCondLst>
                                            <p:cond delay="1999"/>
                                          </p:stCondLst>
                                        </p:cTn>
                                        <p:tgtEl>
                                          <p:spTgt spid="110598"/>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110599"/>
                                        </p:tgtEl>
                                        <p:attrNameLst>
                                          <p:attrName>ppt_w</p:attrName>
                                        </p:attrNameLst>
                                      </p:cBhvr>
                                      <p:tavLst>
                                        <p:tav tm="0">
                                          <p:val>
                                            <p:strVal val="ppt_w"/>
                                          </p:val>
                                        </p:tav>
                                        <p:tav tm="100000">
                                          <p:val>
                                            <p:fltVal val="0"/>
                                          </p:val>
                                        </p:tav>
                                      </p:tavLst>
                                    </p:anim>
                                    <p:anim calcmode="lin" valueType="num">
                                      <p:cBhvr>
                                        <p:cTn id="29" dur="500"/>
                                        <p:tgtEl>
                                          <p:spTgt spid="110599"/>
                                        </p:tgtEl>
                                        <p:attrNameLst>
                                          <p:attrName>ppt_h</p:attrName>
                                        </p:attrNameLst>
                                      </p:cBhvr>
                                      <p:tavLst>
                                        <p:tav tm="0">
                                          <p:val>
                                            <p:strVal val="ppt_h"/>
                                          </p:val>
                                        </p:tav>
                                        <p:tav tm="100000">
                                          <p:val>
                                            <p:strVal val="ppt_h"/>
                                          </p:val>
                                        </p:tav>
                                      </p:tavLst>
                                    </p:anim>
                                    <p:set>
                                      <p:cBhvr>
                                        <p:cTn id="30" dur="1" fill="hold">
                                          <p:stCondLst>
                                            <p:cond delay="499"/>
                                          </p:stCondLst>
                                        </p:cTn>
                                        <p:tgtEl>
                                          <p:spTgt spid="11059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animBg="1"/>
      <p:bldP spid="110596" grpId="1" animBg="1"/>
      <p:bldP spid="110598" grpId="0"/>
      <p:bldP spid="110598" grpId="1"/>
      <p:bldP spid="110599" grpId="0"/>
      <p:bldP spid="110599" grpId="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8" name="Rectangle 4"/>
          <p:cNvSpPr>
            <a:spLocks noChangeArrowheads="1"/>
          </p:cNvSpPr>
          <p:nvPr/>
        </p:nvSpPr>
        <p:spPr bwMode="auto">
          <a:xfrm>
            <a:off x="539750" y="404813"/>
            <a:ext cx="8280400" cy="1739900"/>
          </a:xfrm>
          <a:prstGeom prst="rect">
            <a:avLst/>
          </a:prstGeom>
          <a:noFill/>
          <a:ln w="9525">
            <a:noFill/>
            <a:miter lim="800000"/>
            <a:headEnd/>
            <a:tailEnd/>
          </a:ln>
        </p:spPr>
        <p:txBody>
          <a:bodyPr>
            <a:spAutoFit/>
          </a:bodyPr>
          <a:lstStyle/>
          <a:p>
            <a:pPr algn="r" rtl="1" eaLnBrk="0" hangingPunct="0"/>
            <a:r>
              <a:rPr lang="fa-IR" b="1">
                <a:solidFill>
                  <a:srgbClr val="000000"/>
                </a:solidFill>
              </a:rPr>
              <a:t>در این شهر برای تمامی کارکنان صندوق پست الکترونیکی فراهم شده و تاکنون بیش از 800 کیوسک اطلاع‌رسانی در سطح شهر نصب شده است. </a:t>
            </a:r>
          </a:p>
          <a:p>
            <a:pPr algn="r"/>
            <a:r>
              <a:rPr lang="fa-IR" b="1">
                <a:solidFill>
                  <a:srgbClr val="000000"/>
                </a:solidFill>
              </a:rPr>
              <a:t>با استفاده از این کیوسک‌ها آن دسته از مردم که در منزل به اینترنت دسترسی ندارند، در سفر هستند و یا عموم مردم عادی می‌توانند در هر جا و زمان به شبکه متصل شوند. </a:t>
            </a:r>
            <a:endParaRPr lang="en-US"/>
          </a:p>
          <a:p>
            <a:pPr algn="r"/>
            <a:r>
              <a:rPr lang="fa-IR" b="1">
                <a:solidFill>
                  <a:srgbClr val="000000"/>
                </a:solidFill>
              </a:rPr>
              <a:t>اختصاص شماره شناسایی الکترونیکی به شهروندان، ایجاد کتابخانه الکترونیکی، صندوق الکترونیکی رایگان و مقرر ساختن خدمات 24 ساعته از جمله طرح‌هایی است که در شهر الکترونیکی تایپه اجرا می‌شود</a:t>
            </a:r>
            <a:endParaRPr lang="en-US" b="1">
              <a:solidFill>
                <a:srgbClr val="000000"/>
              </a:solidFill>
            </a:endParaRPr>
          </a:p>
        </p:txBody>
      </p:sp>
      <p:sp>
        <p:nvSpPr>
          <p:cNvPr id="292869" name="Rectangle 5"/>
          <p:cNvSpPr>
            <a:spLocks noChangeArrowheads="1"/>
          </p:cNvSpPr>
          <p:nvPr/>
        </p:nvSpPr>
        <p:spPr bwMode="auto">
          <a:xfrm>
            <a:off x="4284663" y="6461125"/>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67-60</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92869"/>
                                        </p:tgtEl>
                                        <p:attrNameLst>
                                          <p:attrName>style.visibility</p:attrName>
                                        </p:attrNameLst>
                                      </p:cBhvr>
                                      <p:to>
                                        <p:strVal val="visible"/>
                                      </p:to>
                                    </p:set>
                                    <p:anim calcmode="lin" valueType="num">
                                      <p:cBhvr>
                                        <p:cTn id="7" dur="500" fill="hold"/>
                                        <p:tgtEl>
                                          <p:spTgt spid="292869"/>
                                        </p:tgtEl>
                                        <p:attrNameLst>
                                          <p:attrName>ppt_w</p:attrName>
                                        </p:attrNameLst>
                                      </p:cBhvr>
                                      <p:tavLst>
                                        <p:tav tm="0">
                                          <p:val>
                                            <p:fltVal val="0"/>
                                          </p:val>
                                        </p:tav>
                                        <p:tav tm="100000">
                                          <p:val>
                                            <p:strVal val="#ppt_w"/>
                                          </p:val>
                                        </p:tav>
                                      </p:tavLst>
                                    </p:anim>
                                    <p:anim calcmode="lin" valueType="num">
                                      <p:cBhvr>
                                        <p:cTn id="8" dur="500" fill="hold"/>
                                        <p:tgtEl>
                                          <p:spTgt spid="292869"/>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292868"/>
                                        </p:tgtEl>
                                        <p:attrNameLst>
                                          <p:attrName>style.visibility</p:attrName>
                                        </p:attrNameLst>
                                      </p:cBhvr>
                                      <p:to>
                                        <p:strVal val="visible"/>
                                      </p:to>
                                    </p:set>
                                    <p:animEffect transition="in" filter="diamond(in)">
                                      <p:cBhvr>
                                        <p:cTn id="12" dur="2000"/>
                                        <p:tgtEl>
                                          <p:spTgt spid="29286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292868"/>
                                        </p:tgtEl>
                                      </p:cBhvr>
                                    </p:animEffect>
                                    <p:set>
                                      <p:cBhvr>
                                        <p:cTn id="17" dur="1" fill="hold">
                                          <p:stCondLst>
                                            <p:cond delay="1999"/>
                                          </p:stCondLst>
                                        </p:cTn>
                                        <p:tgtEl>
                                          <p:spTgt spid="292868"/>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292869"/>
                                        </p:tgtEl>
                                        <p:attrNameLst>
                                          <p:attrName>ppt_w</p:attrName>
                                        </p:attrNameLst>
                                      </p:cBhvr>
                                      <p:tavLst>
                                        <p:tav tm="0">
                                          <p:val>
                                            <p:strVal val="ppt_w"/>
                                          </p:val>
                                        </p:tav>
                                        <p:tav tm="100000">
                                          <p:val>
                                            <p:fltVal val="0"/>
                                          </p:val>
                                        </p:tav>
                                      </p:tavLst>
                                    </p:anim>
                                    <p:anim calcmode="lin" valueType="num">
                                      <p:cBhvr>
                                        <p:cTn id="21" dur="500"/>
                                        <p:tgtEl>
                                          <p:spTgt spid="292869"/>
                                        </p:tgtEl>
                                        <p:attrNameLst>
                                          <p:attrName>ppt_h</p:attrName>
                                        </p:attrNameLst>
                                      </p:cBhvr>
                                      <p:tavLst>
                                        <p:tav tm="0">
                                          <p:val>
                                            <p:strVal val="ppt_h"/>
                                          </p:val>
                                        </p:tav>
                                        <p:tav tm="100000">
                                          <p:val>
                                            <p:strVal val="ppt_h"/>
                                          </p:val>
                                        </p:tav>
                                      </p:tavLst>
                                    </p:anim>
                                    <p:set>
                                      <p:cBhvr>
                                        <p:cTn id="22" dur="1" fill="hold">
                                          <p:stCondLst>
                                            <p:cond delay="499"/>
                                          </p:stCondLst>
                                        </p:cTn>
                                        <p:tgtEl>
                                          <p:spTgt spid="29286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8" grpId="0"/>
      <p:bldP spid="292868" grpId="1"/>
      <p:bldP spid="292869" grpId="0"/>
      <p:bldP spid="292869"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ChangeArrowheads="1"/>
          </p:cNvSpPr>
          <p:nvPr/>
        </p:nvSpPr>
        <p:spPr bwMode="auto">
          <a:xfrm>
            <a:off x="179388" y="608013"/>
            <a:ext cx="8750300" cy="6134100"/>
          </a:xfrm>
          <a:prstGeom prst="rect">
            <a:avLst/>
          </a:prstGeom>
          <a:noFill/>
          <a:ln w="9525">
            <a:noFill/>
            <a:miter lim="800000"/>
            <a:headEnd/>
            <a:tailEnd/>
          </a:ln>
        </p:spPr>
        <p:txBody>
          <a:bodyPr anchor="ctr">
            <a:spAutoFit/>
          </a:bodyPr>
          <a:lstStyle/>
          <a:p>
            <a:pPr algn="r" rtl="1"/>
            <a:r>
              <a:rPr lang="ar-SA" b="1">
                <a:solidFill>
                  <a:srgbClr val="000000"/>
                </a:solidFill>
              </a:rPr>
              <a:t>اما زمانى که آرام آرام امواج ناشى از انقلاب بخار سراسر جهان را فرا گرفت، کم کم کارخانجات متولد شدند. </a:t>
            </a:r>
            <a:endParaRPr lang="en-US">
              <a:solidFill>
                <a:srgbClr val="000000"/>
              </a:solidFill>
            </a:endParaRPr>
          </a:p>
          <a:p>
            <a:pPr algn="r" rtl="1"/>
            <a:r>
              <a:rPr lang="ar-SA" b="1">
                <a:solidFill>
                  <a:srgbClr val="000000"/>
                </a:solidFill>
              </a:rPr>
              <a:t>تراکتور جاى گاوآهن گرفت، آرام آرام پتک (</a:t>
            </a:r>
            <a:r>
              <a:rPr lang="ar-IQ" b="1">
                <a:solidFill>
                  <a:srgbClr val="000000"/>
                </a:solidFill>
              </a:rPr>
              <a:t> </a:t>
            </a:r>
            <a:r>
              <a:rPr lang="ar-SA" b="1">
                <a:solidFill>
                  <a:srgbClr val="000000"/>
                </a:solidFill>
              </a:rPr>
              <a:t>سمبل موج دوم )، جاى بيل(</a:t>
            </a:r>
            <a:r>
              <a:rPr lang="ar-IQ" b="1">
                <a:solidFill>
                  <a:srgbClr val="000000"/>
                </a:solidFill>
              </a:rPr>
              <a:t> </a:t>
            </a:r>
            <a:r>
              <a:rPr lang="ar-SA" b="1">
                <a:solidFill>
                  <a:srgbClr val="000000"/>
                </a:solidFill>
              </a:rPr>
              <a:t>سمبل موج اول</a:t>
            </a:r>
            <a:r>
              <a:rPr lang="ar-IQ" b="1">
                <a:solidFill>
                  <a:srgbClr val="000000"/>
                </a:solidFill>
              </a:rPr>
              <a:t> </a:t>
            </a:r>
            <a:r>
              <a:rPr lang="ar-SA" b="1">
                <a:solidFill>
                  <a:srgbClr val="000000"/>
                </a:solidFill>
              </a:rPr>
              <a:t>) را گرفت و کشاورز مفروض ديگر نيازى نمى‌ديد از تمامى فرزندانش در روستا استفاده کند، زيرا حالا يک تراکتور مى‌تواند جاى</a:t>
            </a:r>
            <a:r>
              <a:rPr lang="fa-IR" b="1">
                <a:solidFill>
                  <a:srgbClr val="000000"/>
                </a:solidFill>
              </a:rPr>
              <a:t> 10</a:t>
            </a:r>
            <a:r>
              <a:rPr lang="ar-SA" b="1">
                <a:solidFill>
                  <a:srgbClr val="000000"/>
                </a:solidFill>
              </a:rPr>
              <a:t> فرزند او را بگيرد، لذا مابقى فرزندان را راهى شهر مى‌کند تا اولين طبقات پروژه هاى شهرى را تشکيل دهند. </a:t>
            </a:r>
            <a:br>
              <a:rPr lang="ar-SA" b="1">
                <a:solidFill>
                  <a:srgbClr val="000000"/>
                </a:solidFill>
              </a:rPr>
            </a:br>
            <a:r>
              <a:rPr lang="ar-SA" b="1">
                <a:solidFill>
                  <a:srgbClr val="000000"/>
                </a:solidFill>
              </a:rPr>
              <a:t>اين جمعيت جديد شهرى شده ديگر نيازى به صداى خروس نداشتند، چرا که با صداى زنگ ساعت، روز کارى را آغاز کرده و با صداى بوق کارخانه هم، کار را تعطيل مى‌کردند. </a:t>
            </a:r>
            <a:br>
              <a:rPr lang="ar-SA" b="1">
                <a:solidFill>
                  <a:srgbClr val="000000"/>
                </a:solidFill>
              </a:rPr>
            </a:br>
            <a:r>
              <a:rPr lang="ar-SA" b="1">
                <a:solidFill>
                  <a:srgbClr val="000000"/>
                </a:solidFill>
              </a:rPr>
              <a:t>کم کم بواسطه گسترده شدن فضاى شهرها، نيازهاى جديد بوجود آمد، کودکستان براى تربيت کودکان، آسايشگاه سالمندان براى نگهدارى افراد مسن و رستوران براى آنها که فرصت طبخ غذا در منزل را نداشتند. </a:t>
            </a:r>
            <a:br>
              <a:rPr lang="ar-SA" b="1">
                <a:solidFill>
                  <a:srgbClr val="000000"/>
                </a:solidFill>
              </a:rPr>
            </a:br>
            <a:r>
              <a:rPr lang="ar-SA" b="1">
                <a:solidFill>
                  <a:srgbClr val="000000"/>
                </a:solidFill>
              </a:rPr>
              <a:t>خلاصه نيازهاى نو، راه حل</a:t>
            </a:r>
            <a:r>
              <a:rPr lang="ar-IQ" b="1">
                <a:solidFill>
                  <a:srgbClr val="000000"/>
                </a:solidFill>
              </a:rPr>
              <a:t> </a:t>
            </a:r>
            <a:r>
              <a:rPr lang="ar-SA" b="1">
                <a:solidFill>
                  <a:srgbClr val="000000"/>
                </a:solidFill>
              </a:rPr>
              <a:t>هاى تازه را خلق کردند و آنها نيز خود احتياجات جديد را آفريدند و اين روند هميشگى با ورود کامپيوتر به عرصه تحولات وارد فصل جديدى شد. </a:t>
            </a:r>
            <a:br>
              <a:rPr lang="ar-SA" b="1">
                <a:solidFill>
                  <a:srgbClr val="000000"/>
                </a:solidFill>
              </a:rPr>
            </a:br>
            <a:r>
              <a:rPr lang="ar-SA" b="1">
                <a:solidFill>
                  <a:srgbClr val="000000"/>
                </a:solidFill>
              </a:rPr>
              <a:t>همان طورى که پتک جاى بيل را گرفت، نرم افزار</a:t>
            </a:r>
            <a:r>
              <a:rPr lang="ar-IQ" b="1">
                <a:solidFill>
                  <a:srgbClr val="000000"/>
                </a:solidFill>
              </a:rPr>
              <a:t> </a:t>
            </a:r>
            <a:r>
              <a:rPr lang="ar-SA" b="1">
                <a:solidFill>
                  <a:srgbClr val="000000"/>
                </a:solidFill>
              </a:rPr>
              <a:t>(</a:t>
            </a:r>
            <a:r>
              <a:rPr lang="ar-IQ" b="1">
                <a:solidFill>
                  <a:srgbClr val="000000"/>
                </a:solidFill>
              </a:rPr>
              <a:t> </a:t>
            </a:r>
            <a:r>
              <a:rPr lang="ar-SA" b="1">
                <a:solidFill>
                  <a:srgbClr val="000000"/>
                </a:solidFill>
              </a:rPr>
              <a:t>يکى از سمبل هاى موج سوم</a:t>
            </a:r>
            <a:r>
              <a:rPr lang="ar-IQ" b="1">
                <a:solidFill>
                  <a:srgbClr val="000000"/>
                </a:solidFill>
              </a:rPr>
              <a:t> </a:t>
            </a:r>
            <a:r>
              <a:rPr lang="ar-SA" b="1">
                <a:solidFill>
                  <a:srgbClr val="000000"/>
                </a:solidFill>
              </a:rPr>
              <a:t>) هم متقابلا جاى پتک را گرفت، اگر در موج دوم، حضور فيزيکى کارمندان در زمان معين، معيار دريافت دستمزد بود، در موج سوم راندمان کارى است که ميزان حق السهم هر عضو يک مجموعه خدماتى يا توليدى را مشخص مى‌کند. </a:t>
            </a:r>
            <a:br>
              <a:rPr lang="ar-SA" b="1">
                <a:solidFill>
                  <a:srgbClr val="000000"/>
                </a:solidFill>
              </a:rPr>
            </a:br>
            <a:r>
              <a:rPr lang="ar-SA" b="1">
                <a:solidFill>
                  <a:srgbClr val="000000"/>
                </a:solidFill>
              </a:rPr>
              <a:t>اگر در موج دوم، سخت افزارها به کمک انسان مى‌آمدند، در موج سوم اين نرم افزارها هستند که به خدمت بشر مى‌شتابند. </a:t>
            </a:r>
            <a:br>
              <a:rPr lang="ar-SA" b="1">
                <a:solidFill>
                  <a:srgbClr val="000000"/>
                </a:solidFill>
              </a:rPr>
            </a:br>
            <a:r>
              <a:rPr lang="ar-SA" b="1">
                <a:solidFill>
                  <a:srgbClr val="000000"/>
                </a:solidFill>
              </a:rPr>
              <a:t>تصورات و تفکرات آدمى به شکل کدهاى صفر و يک و با کمک امواج</a:t>
            </a:r>
            <a:r>
              <a:rPr lang="ar-IQ">
                <a:solidFill>
                  <a:srgbClr val="000000"/>
                </a:solidFill>
              </a:rPr>
              <a:t> </a:t>
            </a:r>
            <a:r>
              <a:rPr lang="ar-SA" b="1">
                <a:solidFill>
                  <a:srgbClr val="000000"/>
                </a:solidFill>
              </a:rPr>
              <a:t>ماهواره اى ‌مبادله مى‌شود. در موج سوم انسان هر روز که بيشتر ياد مى‌گيرد، بيشتر مى‌فهمد که با حقيقت فاصله زيادى دارد. </a:t>
            </a:r>
            <a:endParaRPr lang="ar-IQ" b="1">
              <a:solidFill>
                <a:srgbClr val="000000"/>
              </a:solidFill>
            </a:endParaRPr>
          </a:p>
          <a:p>
            <a:pPr algn="r" rtl="1"/>
            <a:r>
              <a:rPr lang="ar-SA" b="1">
                <a:solidFill>
                  <a:srgbClr val="000000"/>
                </a:solidFill>
                <a:latin typeface="Times New Roman" pitchFamily="18" charset="0"/>
              </a:rPr>
              <a:t>موج سوم را موج خرد ورزى هم لقب داده اند</a:t>
            </a:r>
            <a:r>
              <a:rPr lang="ar-SA" b="1">
                <a:solidFill>
                  <a:srgbClr val="000000"/>
                </a:solidFill>
              </a:rPr>
              <a:t>،</a:t>
            </a:r>
            <a:r>
              <a:rPr lang="ar-SA" b="1">
                <a:solidFill>
                  <a:srgbClr val="000000"/>
                </a:solidFill>
                <a:latin typeface="Times New Roman" pitchFamily="18" charset="0"/>
              </a:rPr>
              <a:t> همه چيز تعريف شده و براى هر تعريف يک کد در نظر گرفته شده است حتى نام افراد هم که زمانى تحت تاثير موج اول و دوم با اسامى چون برنج</a:t>
            </a:r>
            <a:r>
              <a:rPr lang="ar-SA" b="1">
                <a:solidFill>
                  <a:srgbClr val="000000"/>
                </a:solidFill>
              </a:rPr>
              <a:t>،</a:t>
            </a:r>
            <a:r>
              <a:rPr lang="ar-SA"/>
              <a:t> </a:t>
            </a:r>
            <a:r>
              <a:rPr lang="ar-SA" b="1">
                <a:solidFill>
                  <a:srgbClr val="000000"/>
                </a:solidFill>
                <a:latin typeface="Times New Roman" pitchFamily="18" charset="0"/>
              </a:rPr>
              <a:t>کار، صنعت، کارخانه و موارد مشابه مورد خطاب قرار مى‌گرفتند، در موج سوم تمام هويتشان در يک مجموعه اعداد خلاصه مى‌شود.</a:t>
            </a:r>
            <a:r>
              <a:rPr lang="ar-SA" u="sng">
                <a:latin typeface="Times New Roman" pitchFamily="18" charset="0"/>
              </a:rPr>
              <a:t> </a:t>
            </a:r>
            <a:r>
              <a:rPr lang="ar-SA" b="1">
                <a:solidFill>
                  <a:srgbClr val="000000"/>
                </a:solidFill>
              </a:rPr>
              <a:t/>
            </a:r>
            <a:br>
              <a:rPr lang="ar-SA" b="1">
                <a:solidFill>
                  <a:srgbClr val="000000"/>
                </a:solidFill>
              </a:rPr>
            </a:br>
            <a:r>
              <a:rPr lang="ar-SA" b="1">
                <a:solidFill>
                  <a:srgbClr val="000000"/>
                </a:solidFill>
              </a:rPr>
              <a:t/>
            </a:r>
            <a:br>
              <a:rPr lang="ar-SA" b="1">
                <a:solidFill>
                  <a:srgbClr val="000000"/>
                </a:solidFill>
              </a:rPr>
            </a:br>
            <a:endParaRPr lang="ar-SA" b="1">
              <a:solidFill>
                <a:srgbClr val="000000"/>
              </a:solidFill>
            </a:endParaRPr>
          </a:p>
        </p:txBody>
      </p:sp>
      <p:sp>
        <p:nvSpPr>
          <p:cNvPr id="10246" name="Rectangle 6"/>
          <p:cNvSpPr>
            <a:spLocks noChangeArrowheads="1"/>
          </p:cNvSpPr>
          <p:nvPr/>
        </p:nvSpPr>
        <p:spPr bwMode="auto">
          <a:xfrm>
            <a:off x="4284663" y="6461125"/>
            <a:ext cx="66833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67-7</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0246"/>
                                        </p:tgtEl>
                                        <p:attrNameLst>
                                          <p:attrName>style.visibility</p:attrName>
                                        </p:attrNameLst>
                                      </p:cBhvr>
                                      <p:to>
                                        <p:strVal val="visible"/>
                                      </p:to>
                                    </p:set>
                                    <p:anim calcmode="lin" valueType="num">
                                      <p:cBhvr>
                                        <p:cTn id="7" dur="500" fill="hold"/>
                                        <p:tgtEl>
                                          <p:spTgt spid="10246"/>
                                        </p:tgtEl>
                                        <p:attrNameLst>
                                          <p:attrName>ppt_w</p:attrName>
                                        </p:attrNameLst>
                                      </p:cBhvr>
                                      <p:tavLst>
                                        <p:tav tm="0">
                                          <p:val>
                                            <p:fltVal val="0"/>
                                          </p:val>
                                        </p:tav>
                                        <p:tav tm="100000">
                                          <p:val>
                                            <p:strVal val="#ppt_w"/>
                                          </p:val>
                                        </p:tav>
                                      </p:tavLst>
                                    </p:anim>
                                    <p:anim calcmode="lin" valueType="num">
                                      <p:cBhvr>
                                        <p:cTn id="8" dur="500" fill="hold"/>
                                        <p:tgtEl>
                                          <p:spTgt spid="10246"/>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10245"/>
                                        </p:tgtEl>
                                        <p:attrNameLst>
                                          <p:attrName>style.visibility</p:attrName>
                                        </p:attrNameLst>
                                      </p:cBhvr>
                                      <p:to>
                                        <p:strVal val="visible"/>
                                      </p:to>
                                    </p:set>
                                    <p:animEffect transition="in" filter="diamond(in)">
                                      <p:cBhvr>
                                        <p:cTn id="12" dur="2000"/>
                                        <p:tgtEl>
                                          <p:spTgt spid="1024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10245"/>
                                        </p:tgtEl>
                                      </p:cBhvr>
                                    </p:animEffect>
                                    <p:set>
                                      <p:cBhvr>
                                        <p:cTn id="17" dur="1" fill="hold">
                                          <p:stCondLst>
                                            <p:cond delay="1999"/>
                                          </p:stCondLst>
                                        </p:cTn>
                                        <p:tgtEl>
                                          <p:spTgt spid="10245"/>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10246"/>
                                        </p:tgtEl>
                                        <p:attrNameLst>
                                          <p:attrName>ppt_w</p:attrName>
                                        </p:attrNameLst>
                                      </p:cBhvr>
                                      <p:tavLst>
                                        <p:tav tm="0">
                                          <p:val>
                                            <p:strVal val="ppt_w"/>
                                          </p:val>
                                        </p:tav>
                                        <p:tav tm="100000">
                                          <p:val>
                                            <p:fltVal val="0"/>
                                          </p:val>
                                        </p:tav>
                                      </p:tavLst>
                                    </p:anim>
                                    <p:anim calcmode="lin" valueType="num">
                                      <p:cBhvr>
                                        <p:cTn id="21" dur="500"/>
                                        <p:tgtEl>
                                          <p:spTgt spid="10246"/>
                                        </p:tgtEl>
                                        <p:attrNameLst>
                                          <p:attrName>ppt_h</p:attrName>
                                        </p:attrNameLst>
                                      </p:cBhvr>
                                      <p:tavLst>
                                        <p:tav tm="0">
                                          <p:val>
                                            <p:strVal val="ppt_h"/>
                                          </p:val>
                                        </p:tav>
                                        <p:tav tm="100000">
                                          <p:val>
                                            <p:strVal val="ppt_h"/>
                                          </p:val>
                                        </p:tav>
                                      </p:tavLst>
                                    </p:anim>
                                    <p:set>
                                      <p:cBhvr>
                                        <p:cTn id="22" dur="1" fill="hold">
                                          <p:stCondLst>
                                            <p:cond delay="499"/>
                                          </p:stCondLst>
                                        </p:cTn>
                                        <p:tgtEl>
                                          <p:spTgt spid="102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P spid="10245" grpId="1"/>
      <p:bldP spid="10246" grpId="0"/>
      <p:bldP spid="10246" grpId="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AutoShape 4" descr="گشت و گذار در شهر الکترونیکی ، شهرهایی در آینده نزدیک"/>
          <p:cNvSpPr>
            <a:spLocks noChangeAspect="1" noChangeArrowheads="1"/>
          </p:cNvSpPr>
          <p:nvPr/>
        </p:nvSpPr>
        <p:spPr bwMode="auto">
          <a:xfrm>
            <a:off x="-4618038" y="4238625"/>
            <a:ext cx="304800" cy="304800"/>
          </a:xfrm>
          <a:prstGeom prst="rect">
            <a:avLst/>
          </a:prstGeom>
          <a:noFill/>
          <a:ln w="9525">
            <a:noFill/>
            <a:miter lim="800000"/>
            <a:headEnd/>
            <a:tailEnd/>
          </a:ln>
        </p:spPr>
        <p:txBody>
          <a:bodyPr/>
          <a:lstStyle/>
          <a:p>
            <a:endParaRPr lang="fa-IR"/>
          </a:p>
        </p:txBody>
      </p:sp>
      <p:sp>
        <p:nvSpPr>
          <p:cNvPr id="70659" name="Rectangle 6"/>
          <p:cNvSpPr>
            <a:spLocks noChangeArrowheads="1"/>
          </p:cNvSpPr>
          <p:nvPr/>
        </p:nvSpPr>
        <p:spPr bwMode="auto">
          <a:xfrm>
            <a:off x="-4618038" y="2282825"/>
            <a:ext cx="9144001" cy="0"/>
          </a:xfrm>
          <a:prstGeom prst="rect">
            <a:avLst/>
          </a:prstGeom>
          <a:noFill/>
          <a:ln w="9525">
            <a:noFill/>
            <a:miter lim="800000"/>
            <a:headEnd/>
            <a:tailEnd/>
          </a:ln>
        </p:spPr>
        <p:txBody>
          <a:bodyPr wrap="none" anchor="ctr">
            <a:spAutoFit/>
          </a:bodyPr>
          <a:lstStyle/>
          <a:p>
            <a:endParaRPr lang="fa-IR"/>
          </a:p>
        </p:txBody>
      </p:sp>
      <p:sp>
        <p:nvSpPr>
          <p:cNvPr id="112647" name="Rectangle 7"/>
          <p:cNvSpPr>
            <a:spLocks noChangeArrowheads="1"/>
          </p:cNvSpPr>
          <p:nvPr/>
        </p:nvSpPr>
        <p:spPr bwMode="auto">
          <a:xfrm>
            <a:off x="755650" y="2420938"/>
            <a:ext cx="7777163" cy="2838450"/>
          </a:xfrm>
          <a:prstGeom prst="rect">
            <a:avLst/>
          </a:prstGeom>
          <a:noFill/>
          <a:ln w="9525">
            <a:noFill/>
            <a:miter lim="800000"/>
            <a:headEnd/>
            <a:tailEnd/>
          </a:ln>
        </p:spPr>
        <p:txBody>
          <a:bodyPr anchor="ctr">
            <a:spAutoFit/>
          </a:bodyPr>
          <a:lstStyle/>
          <a:p>
            <a:pPr algn="r" rtl="1"/>
            <a:r>
              <a:rPr lang="fa-IR" b="1">
                <a:solidFill>
                  <a:srgbClr val="000000"/>
                </a:solidFill>
                <a:cs typeface="Times New Roman" pitchFamily="18" charset="0"/>
              </a:rPr>
              <a:t>خیلی هیجان انگیزه !!! تصور کنید که در یک شهر با تجهیزات کامل و تسهیلات تعریف شده شهر الکترونیکی حضور دارید، برای آشنایی بیشتر با کارکرد فناوری اطلاعات, یک روز در شهر الکترونیک البته کوتاه, مختصر و بی دغدغه را توصيف مى كنيم. این نکته رو فراموش نکنیم که در حال حاضر آنچه که مطالعه خواهیم کرد در کشورهای نیمه پیشرفته و  توسعه یافته جهان به امری معمول مبدل شده است اما هنوز چنین زندگی مدرن جای خود را به طور کامل باز نکرده است و از طرفی دیگر سیستم های ذکر شده یا به صورت آزمایشی در حال اجرا هستند و یا به صورت یکپارچه استفاده نمی شوند. </a:t>
            </a:r>
            <a:endParaRPr lang="en-US"/>
          </a:p>
          <a:p>
            <a:pPr algn="r" rtl="1" eaLnBrk="0" hangingPunct="0"/>
            <a:r>
              <a:rPr lang="fa-IR" b="1">
                <a:solidFill>
                  <a:srgbClr val="000000"/>
                </a:solidFill>
                <a:cs typeface="Times New Roman" pitchFamily="18" charset="0"/>
              </a:rPr>
              <a:t>با یك محاسبه سرانگشتی خواهید دید كه بخش عظیمی از اوقات روزانه خود </a:t>
            </a:r>
            <a:r>
              <a:rPr lang="fa-IR" b="1">
                <a:solidFill>
                  <a:srgbClr val="000000"/>
                </a:solidFill>
              </a:rPr>
              <a:t>را</a:t>
            </a:r>
            <a:r>
              <a:rPr lang="fa-IR"/>
              <a:t> </a:t>
            </a:r>
            <a:r>
              <a:rPr lang="fa-IR" b="1">
                <a:solidFill>
                  <a:srgbClr val="000000"/>
                </a:solidFill>
              </a:rPr>
              <a:t>صرف كارهای تكراری و غیرضروری می‌كنید.</a:t>
            </a:r>
            <a:endParaRPr lang="fa-IR"/>
          </a:p>
          <a:p>
            <a:pPr algn="r" rtl="1" eaLnBrk="0" hangingPunct="0"/>
            <a:endParaRPr lang="fa-IR" b="1">
              <a:solidFill>
                <a:srgbClr val="000000"/>
              </a:solidFill>
              <a:cs typeface="Times New Roman" pitchFamily="18" charset="0"/>
            </a:endParaRPr>
          </a:p>
        </p:txBody>
      </p:sp>
      <p:sp>
        <p:nvSpPr>
          <p:cNvPr id="112649" name="WordArt 9"/>
          <p:cNvSpPr>
            <a:spLocks noChangeArrowheads="1" noChangeShapeType="1" noTextEdit="1"/>
          </p:cNvSpPr>
          <p:nvPr/>
        </p:nvSpPr>
        <p:spPr bwMode="auto">
          <a:xfrm>
            <a:off x="971550" y="333375"/>
            <a:ext cx="7416800" cy="1655763"/>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گشت و گذار در شهر الکترونیکی</a:t>
            </a:r>
          </a:p>
        </p:txBody>
      </p:sp>
      <p:sp>
        <p:nvSpPr>
          <p:cNvPr id="112650" name="Rectangle 10"/>
          <p:cNvSpPr>
            <a:spLocks noChangeArrowheads="1"/>
          </p:cNvSpPr>
          <p:nvPr/>
        </p:nvSpPr>
        <p:spPr bwMode="auto">
          <a:xfrm>
            <a:off x="4356100" y="6461125"/>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67-61</a:t>
            </a:r>
          </a:p>
        </p:txBody>
      </p:sp>
      <p:sp>
        <p:nvSpPr>
          <p:cNvPr id="7" name="Footer Placeholder 6"/>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12650"/>
                                        </p:tgtEl>
                                        <p:attrNameLst>
                                          <p:attrName>style.visibility</p:attrName>
                                        </p:attrNameLst>
                                      </p:cBhvr>
                                      <p:to>
                                        <p:strVal val="visible"/>
                                      </p:to>
                                    </p:set>
                                    <p:anim calcmode="lin" valueType="num">
                                      <p:cBhvr>
                                        <p:cTn id="7" dur="500" fill="hold"/>
                                        <p:tgtEl>
                                          <p:spTgt spid="112650"/>
                                        </p:tgtEl>
                                        <p:attrNameLst>
                                          <p:attrName>ppt_w</p:attrName>
                                        </p:attrNameLst>
                                      </p:cBhvr>
                                      <p:tavLst>
                                        <p:tav tm="0">
                                          <p:val>
                                            <p:fltVal val="0"/>
                                          </p:val>
                                        </p:tav>
                                        <p:tav tm="100000">
                                          <p:val>
                                            <p:strVal val="#ppt_w"/>
                                          </p:val>
                                        </p:tav>
                                      </p:tavLst>
                                    </p:anim>
                                    <p:anim calcmode="lin" valueType="num">
                                      <p:cBhvr>
                                        <p:cTn id="8" dur="500" fill="hold"/>
                                        <p:tgtEl>
                                          <p:spTgt spid="11265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12649"/>
                                        </p:tgtEl>
                                        <p:attrNameLst>
                                          <p:attrName>style.visibility</p:attrName>
                                        </p:attrNameLst>
                                      </p:cBhvr>
                                      <p:to>
                                        <p:strVal val="visible"/>
                                      </p:to>
                                    </p:set>
                                    <p:animEffect transition="in" filter="plus(in)">
                                      <p:cBhvr>
                                        <p:cTn id="12" dur="2000"/>
                                        <p:tgtEl>
                                          <p:spTgt spid="112649"/>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112647"/>
                                        </p:tgtEl>
                                        <p:attrNameLst>
                                          <p:attrName>style.visibility</p:attrName>
                                        </p:attrNameLst>
                                      </p:cBhvr>
                                      <p:to>
                                        <p:strVal val="visible"/>
                                      </p:to>
                                    </p:set>
                                    <p:animEffect transition="in" filter="diamond(in)">
                                      <p:cBhvr>
                                        <p:cTn id="16" dur="2000"/>
                                        <p:tgtEl>
                                          <p:spTgt spid="112647"/>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112649"/>
                                        </p:tgtEl>
                                      </p:cBhvr>
                                    </p:animEffect>
                                    <p:set>
                                      <p:cBhvr>
                                        <p:cTn id="21" dur="1" fill="hold">
                                          <p:stCondLst>
                                            <p:cond delay="1999"/>
                                          </p:stCondLst>
                                        </p:cTn>
                                        <p:tgtEl>
                                          <p:spTgt spid="112649"/>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112647"/>
                                        </p:tgtEl>
                                      </p:cBhvr>
                                    </p:animEffect>
                                    <p:set>
                                      <p:cBhvr>
                                        <p:cTn id="25" dur="1" fill="hold">
                                          <p:stCondLst>
                                            <p:cond delay="1999"/>
                                          </p:stCondLst>
                                        </p:cTn>
                                        <p:tgtEl>
                                          <p:spTgt spid="112647"/>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112650"/>
                                        </p:tgtEl>
                                        <p:attrNameLst>
                                          <p:attrName>ppt_w</p:attrName>
                                        </p:attrNameLst>
                                      </p:cBhvr>
                                      <p:tavLst>
                                        <p:tav tm="0">
                                          <p:val>
                                            <p:strVal val="ppt_w"/>
                                          </p:val>
                                        </p:tav>
                                        <p:tav tm="100000">
                                          <p:val>
                                            <p:fltVal val="0"/>
                                          </p:val>
                                        </p:tav>
                                      </p:tavLst>
                                    </p:anim>
                                    <p:anim calcmode="lin" valueType="num">
                                      <p:cBhvr>
                                        <p:cTn id="29" dur="500"/>
                                        <p:tgtEl>
                                          <p:spTgt spid="112650"/>
                                        </p:tgtEl>
                                        <p:attrNameLst>
                                          <p:attrName>ppt_h</p:attrName>
                                        </p:attrNameLst>
                                      </p:cBhvr>
                                      <p:tavLst>
                                        <p:tav tm="0">
                                          <p:val>
                                            <p:strVal val="ppt_h"/>
                                          </p:val>
                                        </p:tav>
                                        <p:tav tm="100000">
                                          <p:val>
                                            <p:strVal val="ppt_h"/>
                                          </p:val>
                                        </p:tav>
                                      </p:tavLst>
                                    </p:anim>
                                    <p:set>
                                      <p:cBhvr>
                                        <p:cTn id="30" dur="1" fill="hold">
                                          <p:stCondLst>
                                            <p:cond delay="499"/>
                                          </p:stCondLst>
                                        </p:cTn>
                                        <p:tgtEl>
                                          <p:spTgt spid="1126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7" grpId="0"/>
      <p:bldP spid="112647" grpId="1"/>
      <p:bldP spid="112649" grpId="0" animBg="1"/>
      <p:bldP spid="112649" grpId="1" animBg="1"/>
      <p:bldP spid="112650" grpId="0"/>
      <p:bldP spid="112650" grpId="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ChangeArrowheads="1"/>
          </p:cNvSpPr>
          <p:nvPr/>
        </p:nvSpPr>
        <p:spPr bwMode="auto">
          <a:xfrm>
            <a:off x="395288" y="188913"/>
            <a:ext cx="8424862" cy="5916612"/>
          </a:xfrm>
          <a:prstGeom prst="rect">
            <a:avLst/>
          </a:prstGeom>
          <a:noFill/>
          <a:ln w="9525">
            <a:noFill/>
            <a:miter lim="800000"/>
            <a:headEnd/>
            <a:tailEnd/>
          </a:ln>
        </p:spPr>
        <p:txBody>
          <a:bodyPr anchor="ctr">
            <a:spAutoFit/>
          </a:bodyPr>
          <a:lstStyle/>
          <a:p>
            <a:pPr algn="r" rtl="1"/>
            <a:r>
              <a:rPr lang="fa-IR" sz="3200" b="1"/>
              <a:t>شروع سناریو، خروج از منزل</a:t>
            </a:r>
            <a:endParaRPr lang="en-US" sz="3200" b="1"/>
          </a:p>
          <a:p>
            <a:pPr algn="r" rtl="1"/>
            <a:endParaRPr lang="en-US" sz="1200" b="1"/>
          </a:p>
          <a:p>
            <a:pPr algn="r" rtl="1"/>
            <a:r>
              <a:rPr lang="fa-IR" b="1">
                <a:solidFill>
                  <a:srgbClr val="000000"/>
                </a:solidFill>
              </a:rPr>
              <a:t>صبح زمانی كه از خواب برمی‌خیزید، گزارش كاملی را از وضعیت سیستم‌های امنیتی، تسهیلات و وسایل </a:t>
            </a:r>
            <a:endParaRPr lang="ar-IQ" b="1">
              <a:solidFill>
                <a:srgbClr val="000000"/>
              </a:solidFill>
            </a:endParaRPr>
          </a:p>
          <a:p>
            <a:pPr algn="r" rtl="1"/>
            <a:r>
              <a:rPr lang="fa-IR" b="1">
                <a:solidFill>
                  <a:srgbClr val="000000"/>
                </a:solidFill>
              </a:rPr>
              <a:t>منزل ‌تان از منشی الكترونیكی منزل تان دریافت خواهید كرد.</a:t>
            </a:r>
            <a:endParaRPr lang="en-US">
              <a:solidFill>
                <a:srgbClr val="000000"/>
              </a:solidFill>
            </a:endParaRPr>
          </a:p>
          <a:p>
            <a:pPr algn="r" rtl="1"/>
            <a:r>
              <a:rPr lang="fa-IR" b="1">
                <a:solidFill>
                  <a:srgbClr val="000000"/>
                </a:solidFill>
              </a:rPr>
              <a:t>قبل از دوش گرفتن می‌توانید از طریق اینترنت به شبكه راديويى دل خواه‌تان دسترسی داشته‌ باشید و اخبار روزانه را بشنوید. هنگام ترك منزل بد نیست كه به سیستم خرید خانه سری بزنید . البته این سیستم به‌طور خودكار موجودی مایحتاج منزل را كنترل می‌كند و در مواقع كمبود سفارش‌های لازم را ارسال ‌می‌كند. پس از خرید اجناس، قیمت آن‌ها به طور خودكار از كارت اعتباری شما كسر خواهد شد.</a:t>
            </a:r>
            <a:endParaRPr lang="en-US" b="1">
              <a:solidFill>
                <a:srgbClr val="000000"/>
              </a:solidFill>
            </a:endParaRPr>
          </a:p>
          <a:p>
            <a:pPr algn="r" rtl="1"/>
            <a:endParaRPr lang="en-US" sz="800" b="1">
              <a:solidFill>
                <a:srgbClr val="000000"/>
              </a:solidFill>
            </a:endParaRPr>
          </a:p>
          <a:p>
            <a:pPr algn="r" rtl="1"/>
            <a:r>
              <a:rPr lang="fa-IR" sz="3200" b="1">
                <a:solidFill>
                  <a:srgbClr val="000000"/>
                </a:solidFill>
              </a:rPr>
              <a:t>شروع رانندگی در صبح</a:t>
            </a:r>
            <a:endParaRPr lang="en-US" sz="3200" b="1">
              <a:solidFill>
                <a:srgbClr val="000000"/>
              </a:solidFill>
            </a:endParaRPr>
          </a:p>
          <a:p>
            <a:pPr algn="r" rtl="1"/>
            <a:endParaRPr lang="en-US" sz="1200" b="1">
              <a:solidFill>
                <a:srgbClr val="000000"/>
              </a:solidFill>
            </a:endParaRPr>
          </a:p>
          <a:p>
            <a:pPr algn="r" rtl="1"/>
            <a:r>
              <a:rPr lang="fa-IR" b="1">
                <a:solidFill>
                  <a:srgbClr val="000000"/>
                </a:solidFill>
              </a:rPr>
              <a:t>وقتی اتومبیل‌ تان را روشن می‌كنید به‌طور اتوماتیك آخرین وضعیت رفت و آمد در خیابان‌ها و ترافیك شهر را دریافت می‌كنید و بهترین مسیر برای رسیدن به محل كار برای شما برنامه‌ریزی می‌شود. هنگام رانندگی منشی الكترونیك شما، پیغام‌ها، قرارهای ملاقات و كارهای روزمره‌تان را بررسی كرده و فعالیت‌های شما را برنامه‌ریزی می‌كند.</a:t>
            </a:r>
            <a:endParaRPr lang="en-US" b="1">
              <a:solidFill>
                <a:srgbClr val="000000"/>
              </a:solidFill>
            </a:endParaRPr>
          </a:p>
          <a:p>
            <a:pPr algn="r" rtl="1"/>
            <a:endParaRPr lang="en-US" sz="800" b="1">
              <a:solidFill>
                <a:srgbClr val="000000"/>
              </a:solidFill>
            </a:endParaRPr>
          </a:p>
          <a:p>
            <a:pPr algn="r" rtl="1"/>
            <a:r>
              <a:rPr lang="fa-IR" sz="3200" b="1">
                <a:solidFill>
                  <a:srgbClr val="000000"/>
                </a:solidFill>
              </a:rPr>
              <a:t>رانندگی در شهر الکترونیک</a:t>
            </a:r>
            <a:endParaRPr lang="en-US" sz="3200" b="1">
              <a:solidFill>
                <a:srgbClr val="000000"/>
              </a:solidFill>
            </a:endParaRPr>
          </a:p>
          <a:p>
            <a:pPr algn="r" rtl="1"/>
            <a:endParaRPr lang="en-US" sz="1200" b="1">
              <a:solidFill>
                <a:srgbClr val="000000"/>
              </a:solidFill>
            </a:endParaRPr>
          </a:p>
          <a:p>
            <a:pPr algn="r" rtl="1"/>
            <a:r>
              <a:rPr lang="fa-IR" b="1">
                <a:solidFill>
                  <a:srgbClr val="000000"/>
                </a:solidFill>
              </a:rPr>
              <a:t>وقتی در شهر الكترونیك رانندگی می‌كنید به ندرت به ترافیك‌های سنگین برمی‌خورید. یك سیستم هوشمند كنترل ترافیك، رفت و آمدهای شهری را طوری تنظیم می‌كند كه شما كم‌ترین زمان‌های انتظار را پشت چراغ قرمز داشته باشید.</a:t>
            </a:r>
            <a:r>
              <a:rPr lang="fa-IR"/>
              <a:t> </a:t>
            </a:r>
            <a:endParaRPr lang="en-US"/>
          </a:p>
        </p:txBody>
      </p:sp>
      <p:sp>
        <p:nvSpPr>
          <p:cNvPr id="113670" name="Rectangle 6"/>
          <p:cNvSpPr>
            <a:spLocks noChangeArrowheads="1"/>
          </p:cNvSpPr>
          <p:nvPr/>
        </p:nvSpPr>
        <p:spPr bwMode="auto">
          <a:xfrm>
            <a:off x="4368800"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67-62</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13670"/>
                                        </p:tgtEl>
                                        <p:attrNameLst>
                                          <p:attrName>style.visibility</p:attrName>
                                        </p:attrNameLst>
                                      </p:cBhvr>
                                      <p:to>
                                        <p:strVal val="visible"/>
                                      </p:to>
                                    </p:set>
                                    <p:anim calcmode="lin" valueType="num">
                                      <p:cBhvr>
                                        <p:cTn id="7" dur="500" fill="hold"/>
                                        <p:tgtEl>
                                          <p:spTgt spid="113670"/>
                                        </p:tgtEl>
                                        <p:attrNameLst>
                                          <p:attrName>ppt_w</p:attrName>
                                        </p:attrNameLst>
                                      </p:cBhvr>
                                      <p:tavLst>
                                        <p:tav tm="0">
                                          <p:val>
                                            <p:fltVal val="0"/>
                                          </p:val>
                                        </p:tav>
                                        <p:tav tm="100000">
                                          <p:val>
                                            <p:strVal val="#ppt_w"/>
                                          </p:val>
                                        </p:tav>
                                      </p:tavLst>
                                    </p:anim>
                                    <p:anim calcmode="lin" valueType="num">
                                      <p:cBhvr>
                                        <p:cTn id="8" dur="500" fill="hold"/>
                                        <p:tgtEl>
                                          <p:spTgt spid="11367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113668"/>
                                        </p:tgtEl>
                                        <p:attrNameLst>
                                          <p:attrName>style.visibility</p:attrName>
                                        </p:attrNameLst>
                                      </p:cBhvr>
                                      <p:to>
                                        <p:strVal val="visible"/>
                                      </p:to>
                                    </p:set>
                                    <p:animEffect transition="in" filter="diamond(in)">
                                      <p:cBhvr>
                                        <p:cTn id="12" dur="2000"/>
                                        <p:tgtEl>
                                          <p:spTgt spid="11366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113668"/>
                                        </p:tgtEl>
                                      </p:cBhvr>
                                    </p:animEffect>
                                    <p:set>
                                      <p:cBhvr>
                                        <p:cTn id="17" dur="1" fill="hold">
                                          <p:stCondLst>
                                            <p:cond delay="1999"/>
                                          </p:stCondLst>
                                        </p:cTn>
                                        <p:tgtEl>
                                          <p:spTgt spid="113668"/>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113670"/>
                                        </p:tgtEl>
                                        <p:attrNameLst>
                                          <p:attrName>ppt_w</p:attrName>
                                        </p:attrNameLst>
                                      </p:cBhvr>
                                      <p:tavLst>
                                        <p:tav tm="0">
                                          <p:val>
                                            <p:strVal val="ppt_w"/>
                                          </p:val>
                                        </p:tav>
                                        <p:tav tm="100000">
                                          <p:val>
                                            <p:fltVal val="0"/>
                                          </p:val>
                                        </p:tav>
                                      </p:tavLst>
                                    </p:anim>
                                    <p:anim calcmode="lin" valueType="num">
                                      <p:cBhvr>
                                        <p:cTn id="21" dur="500"/>
                                        <p:tgtEl>
                                          <p:spTgt spid="113670"/>
                                        </p:tgtEl>
                                        <p:attrNameLst>
                                          <p:attrName>ppt_h</p:attrName>
                                        </p:attrNameLst>
                                      </p:cBhvr>
                                      <p:tavLst>
                                        <p:tav tm="0">
                                          <p:val>
                                            <p:strVal val="ppt_h"/>
                                          </p:val>
                                        </p:tav>
                                        <p:tav tm="100000">
                                          <p:val>
                                            <p:strVal val="ppt_h"/>
                                          </p:val>
                                        </p:tav>
                                      </p:tavLst>
                                    </p:anim>
                                    <p:set>
                                      <p:cBhvr>
                                        <p:cTn id="22" dur="1" fill="hold">
                                          <p:stCondLst>
                                            <p:cond delay="499"/>
                                          </p:stCondLst>
                                        </p:cTn>
                                        <p:tgtEl>
                                          <p:spTgt spid="1136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p:bldP spid="113668" grpId="1"/>
      <p:bldP spid="113670" grpId="0"/>
      <p:bldP spid="113670" grpId="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ChangeArrowheads="1"/>
          </p:cNvSpPr>
          <p:nvPr/>
        </p:nvSpPr>
        <p:spPr bwMode="auto">
          <a:xfrm>
            <a:off x="539750" y="2997200"/>
            <a:ext cx="8135938" cy="519113"/>
          </a:xfrm>
          <a:prstGeom prst="rect">
            <a:avLst/>
          </a:prstGeom>
          <a:noFill/>
          <a:ln w="9525">
            <a:noFill/>
            <a:miter lim="800000"/>
            <a:headEnd/>
            <a:tailEnd/>
          </a:ln>
        </p:spPr>
        <p:txBody>
          <a:bodyPr anchor="ctr">
            <a:spAutoFit/>
          </a:bodyPr>
          <a:lstStyle/>
          <a:p>
            <a:pPr algn="r" rtl="1"/>
            <a:endParaRPr lang="fa-IR" sz="2800" b="1"/>
          </a:p>
        </p:txBody>
      </p:sp>
      <p:sp>
        <p:nvSpPr>
          <p:cNvPr id="114693" name="Rectangle 5"/>
          <p:cNvSpPr>
            <a:spLocks noChangeArrowheads="1"/>
          </p:cNvSpPr>
          <p:nvPr/>
        </p:nvSpPr>
        <p:spPr bwMode="auto">
          <a:xfrm>
            <a:off x="755650" y="268288"/>
            <a:ext cx="7921625" cy="6224587"/>
          </a:xfrm>
          <a:prstGeom prst="rect">
            <a:avLst/>
          </a:prstGeom>
          <a:noFill/>
          <a:ln w="9525">
            <a:noFill/>
            <a:miter lim="800000"/>
            <a:headEnd/>
            <a:tailEnd/>
          </a:ln>
        </p:spPr>
        <p:txBody>
          <a:bodyPr>
            <a:spAutoFit/>
          </a:bodyPr>
          <a:lstStyle/>
          <a:p>
            <a:pPr algn="r" rtl="1"/>
            <a:r>
              <a:rPr lang="fa-IR" b="1">
                <a:solidFill>
                  <a:srgbClr val="000000"/>
                </a:solidFill>
              </a:rPr>
              <a:t>اتومبیل‌ها نیز به یك سیستم كنترل هوشمند مجهز هستند به طوری كه حداقل تخلفات شهری را شاهد خواهید بود. تصادفات در شهر الكترونیك حداقل خواهد بود. </a:t>
            </a:r>
            <a:endParaRPr lang="en-US">
              <a:solidFill>
                <a:srgbClr val="000000"/>
              </a:solidFill>
            </a:endParaRPr>
          </a:p>
          <a:p>
            <a:pPr algn="r" rtl="1"/>
            <a:endParaRPr lang="fa-IR" sz="800" b="1">
              <a:solidFill>
                <a:srgbClr val="000000"/>
              </a:solidFill>
            </a:endParaRPr>
          </a:p>
          <a:p>
            <a:pPr algn="r" rtl="1"/>
            <a:r>
              <a:rPr lang="fa-IR" b="1">
                <a:solidFill>
                  <a:srgbClr val="000000"/>
                </a:solidFill>
              </a:rPr>
              <a:t>زمانی كه در یك شهر الكترونیك تصادفی رخ می‌دهد اتومبیل به‌طور هوشمند یك پیغام به مركز اتفاقات شهری ارسال می‌كند. یك سیستم موقعیت‌یاب جغرافیایی تصویر دقیق و مشخصات محل تصادف را مشخص می‌كند. مشخصات تصادف به همراه تصاویر محل تصادفات به اداره پلیس و اورژانس ارسال می‌شود و فوراً اقدامات لازم برای رسیدگی به تصادف و ارسال مجروحین به بیمارستان صورت می‌گیرد. وقتی كه آمبولانس‌ در حال عزیمت به محل تصادف است به‌طور خودكار پیغام‌هایی را به چراغ‌های راهنمای مسیر ارسال می‌كند تا با تنظیم آنها كمترین توقفات ممكن را در طول مسیر حركت به سمت بیمارستان نیز وضعیت بیمار به بیمارستان مخابره می‌شود تا امكانات و تجهیزات لازم برای مداوای او قبل از رسیدن به بیمارستان فراهم شود.</a:t>
            </a:r>
            <a:endParaRPr lang="en-US" b="1">
              <a:solidFill>
                <a:srgbClr val="000000"/>
              </a:solidFill>
            </a:endParaRPr>
          </a:p>
          <a:p>
            <a:pPr algn="r" rtl="1"/>
            <a:endParaRPr lang="en-US" sz="800" b="1">
              <a:solidFill>
                <a:srgbClr val="000000"/>
              </a:solidFill>
            </a:endParaRPr>
          </a:p>
          <a:p>
            <a:pPr algn="r" rtl="1"/>
            <a:r>
              <a:rPr lang="fa-IR" sz="3200" b="1">
                <a:solidFill>
                  <a:srgbClr val="000000"/>
                </a:solidFill>
              </a:rPr>
              <a:t>حضور در محل کار الکترونیکی </a:t>
            </a:r>
            <a:endParaRPr lang="en-US" sz="3200" b="1">
              <a:solidFill>
                <a:srgbClr val="000000"/>
              </a:solidFill>
            </a:endParaRPr>
          </a:p>
          <a:p>
            <a:pPr algn="r" rtl="1"/>
            <a:endParaRPr lang="en-US" sz="1200" b="1">
              <a:solidFill>
                <a:srgbClr val="000000"/>
              </a:solidFill>
            </a:endParaRPr>
          </a:p>
          <a:p>
            <a:pPr algn="r" rtl="1"/>
            <a:r>
              <a:rPr lang="fa-IR" b="1">
                <a:solidFill>
                  <a:srgbClr val="000000"/>
                </a:solidFill>
              </a:rPr>
              <a:t>هنگام ورود به شركت سیستم هوشمند ورود و خروج شركت، اطلاعات شما را كنترل  و ساعت حضورتان را ثبت می‌كند. كارتابل الكترونیكی شما تمامی نامه‌های الكترونیكی‌تان را برای بررسی آماده می‌كند. نامه‌هایی كه به زبان‌های دیگر نوشته شده‌اند به زبان كشورتان ترجمه می‌گردد. </a:t>
            </a:r>
            <a:endParaRPr lang="en-US">
              <a:solidFill>
                <a:srgbClr val="000000"/>
              </a:solidFill>
            </a:endParaRPr>
          </a:p>
          <a:p>
            <a:pPr algn="r" rtl="1"/>
            <a:r>
              <a:rPr lang="fa-IR" b="1">
                <a:solidFill>
                  <a:srgbClr val="000000"/>
                </a:solidFill>
              </a:rPr>
              <a:t>ممكن است شما روز پركاری داشته‌ باشید، چند قرار ملاقات و جلسه تمامی ساعات كاری شما را پر كند. ولی شما برای شركت در این جلسه‌ها اصلاً محل كار خود را ترك نمی‌كنید. سیستم كنفرانس تصویری محل كار، حضور شما ار در تمامی جلسات ممكن خواهد ساخت. تمامی صورت جلسات نیز به صورت اتوماتیك و تصویری ضبط و نگه‌داری خواهد شد.</a:t>
            </a:r>
            <a:endParaRPr lang="en-US">
              <a:solidFill>
                <a:srgbClr val="000000"/>
              </a:solidFill>
            </a:endParaRPr>
          </a:p>
          <a:p>
            <a:pPr algn="r" rtl="1"/>
            <a:r>
              <a:rPr lang="fa-IR" b="1">
                <a:solidFill>
                  <a:srgbClr val="000000"/>
                </a:solidFill>
              </a:rPr>
              <a:t>برای بررسی وضعیت درسی فرزندتان می‌توانید از طریق سایت مدرسه مجازی عملكرد تحصیلی او را بررسی كنید و یا با معلمان او ارتباط برقرار كنید.</a:t>
            </a:r>
            <a:r>
              <a:rPr lang="fa-IR">
                <a:solidFill>
                  <a:srgbClr val="000000"/>
                </a:solidFill>
              </a:rPr>
              <a:t> </a:t>
            </a:r>
          </a:p>
        </p:txBody>
      </p:sp>
      <p:sp>
        <p:nvSpPr>
          <p:cNvPr id="114694" name="Rectangle 6"/>
          <p:cNvSpPr>
            <a:spLocks noChangeArrowheads="1"/>
          </p:cNvSpPr>
          <p:nvPr/>
        </p:nvSpPr>
        <p:spPr bwMode="auto">
          <a:xfrm>
            <a:off x="4441825"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67-63</a:t>
            </a:r>
          </a:p>
        </p:txBody>
      </p:sp>
      <p:sp>
        <p:nvSpPr>
          <p:cNvPr id="5" name="Footer Placeholder 4"/>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14694"/>
                                        </p:tgtEl>
                                        <p:attrNameLst>
                                          <p:attrName>style.visibility</p:attrName>
                                        </p:attrNameLst>
                                      </p:cBhvr>
                                      <p:to>
                                        <p:strVal val="visible"/>
                                      </p:to>
                                    </p:set>
                                    <p:anim calcmode="lin" valueType="num">
                                      <p:cBhvr>
                                        <p:cTn id="7" dur="500" fill="hold"/>
                                        <p:tgtEl>
                                          <p:spTgt spid="114694"/>
                                        </p:tgtEl>
                                        <p:attrNameLst>
                                          <p:attrName>ppt_w</p:attrName>
                                        </p:attrNameLst>
                                      </p:cBhvr>
                                      <p:tavLst>
                                        <p:tav tm="0">
                                          <p:val>
                                            <p:fltVal val="0"/>
                                          </p:val>
                                        </p:tav>
                                        <p:tav tm="100000">
                                          <p:val>
                                            <p:strVal val="#ppt_w"/>
                                          </p:val>
                                        </p:tav>
                                      </p:tavLst>
                                    </p:anim>
                                    <p:anim calcmode="lin" valueType="num">
                                      <p:cBhvr>
                                        <p:cTn id="8" dur="500" fill="hold"/>
                                        <p:tgtEl>
                                          <p:spTgt spid="11469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114693"/>
                                        </p:tgtEl>
                                        <p:attrNameLst>
                                          <p:attrName>style.visibility</p:attrName>
                                        </p:attrNameLst>
                                      </p:cBhvr>
                                      <p:to>
                                        <p:strVal val="visible"/>
                                      </p:to>
                                    </p:set>
                                    <p:animEffect transition="in" filter="diamond(in)">
                                      <p:cBhvr>
                                        <p:cTn id="12" dur="2000"/>
                                        <p:tgtEl>
                                          <p:spTgt spid="11469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114693"/>
                                        </p:tgtEl>
                                      </p:cBhvr>
                                    </p:animEffect>
                                    <p:set>
                                      <p:cBhvr>
                                        <p:cTn id="17" dur="1" fill="hold">
                                          <p:stCondLst>
                                            <p:cond delay="1999"/>
                                          </p:stCondLst>
                                        </p:cTn>
                                        <p:tgtEl>
                                          <p:spTgt spid="114693"/>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114694"/>
                                        </p:tgtEl>
                                        <p:attrNameLst>
                                          <p:attrName>ppt_w</p:attrName>
                                        </p:attrNameLst>
                                      </p:cBhvr>
                                      <p:tavLst>
                                        <p:tav tm="0">
                                          <p:val>
                                            <p:strVal val="ppt_w"/>
                                          </p:val>
                                        </p:tav>
                                        <p:tav tm="100000">
                                          <p:val>
                                            <p:fltVal val="0"/>
                                          </p:val>
                                        </p:tav>
                                      </p:tavLst>
                                    </p:anim>
                                    <p:anim calcmode="lin" valueType="num">
                                      <p:cBhvr>
                                        <p:cTn id="21" dur="500"/>
                                        <p:tgtEl>
                                          <p:spTgt spid="114694"/>
                                        </p:tgtEl>
                                        <p:attrNameLst>
                                          <p:attrName>ppt_h</p:attrName>
                                        </p:attrNameLst>
                                      </p:cBhvr>
                                      <p:tavLst>
                                        <p:tav tm="0">
                                          <p:val>
                                            <p:strVal val="ppt_h"/>
                                          </p:val>
                                        </p:tav>
                                        <p:tav tm="100000">
                                          <p:val>
                                            <p:strVal val="ppt_h"/>
                                          </p:val>
                                        </p:tav>
                                      </p:tavLst>
                                    </p:anim>
                                    <p:set>
                                      <p:cBhvr>
                                        <p:cTn id="22" dur="1" fill="hold">
                                          <p:stCondLst>
                                            <p:cond delay="499"/>
                                          </p:stCondLst>
                                        </p:cTn>
                                        <p:tgtEl>
                                          <p:spTgt spid="11469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3" grpId="0"/>
      <p:bldP spid="114693" grpId="1"/>
      <p:bldP spid="114694" grpId="0"/>
      <p:bldP spid="114694" grpId="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4"/>
          <p:cNvSpPr>
            <a:spLocks noChangeArrowheads="1"/>
          </p:cNvSpPr>
          <p:nvPr/>
        </p:nvSpPr>
        <p:spPr bwMode="auto">
          <a:xfrm>
            <a:off x="250825" y="3313113"/>
            <a:ext cx="8569325" cy="396875"/>
          </a:xfrm>
          <a:prstGeom prst="rect">
            <a:avLst/>
          </a:prstGeom>
          <a:noFill/>
          <a:ln w="9525">
            <a:noFill/>
            <a:miter lim="800000"/>
            <a:headEnd/>
            <a:tailEnd/>
          </a:ln>
        </p:spPr>
        <p:txBody>
          <a:bodyPr anchor="ctr">
            <a:spAutoFit/>
          </a:bodyPr>
          <a:lstStyle/>
          <a:p>
            <a:pPr algn="r" rtl="1"/>
            <a:endParaRPr lang="fa-IR" sz="2000" b="1"/>
          </a:p>
        </p:txBody>
      </p:sp>
      <p:sp>
        <p:nvSpPr>
          <p:cNvPr id="115717" name="Rectangle 5"/>
          <p:cNvSpPr>
            <a:spLocks noChangeArrowheads="1"/>
          </p:cNvSpPr>
          <p:nvPr/>
        </p:nvSpPr>
        <p:spPr bwMode="auto">
          <a:xfrm>
            <a:off x="468313" y="0"/>
            <a:ext cx="8280400" cy="6861175"/>
          </a:xfrm>
          <a:prstGeom prst="rect">
            <a:avLst/>
          </a:prstGeom>
          <a:noFill/>
          <a:ln w="9525">
            <a:noFill/>
            <a:miter lim="800000"/>
            <a:headEnd/>
            <a:tailEnd/>
          </a:ln>
        </p:spPr>
        <p:txBody>
          <a:bodyPr>
            <a:spAutoFit/>
          </a:bodyPr>
          <a:lstStyle/>
          <a:p>
            <a:pPr algn="r" rtl="1"/>
            <a:r>
              <a:rPr lang="fa-IR" sz="3200" b="1">
                <a:solidFill>
                  <a:srgbClr val="000000"/>
                </a:solidFill>
              </a:rPr>
              <a:t>یک کار در شهر الکترونیکی </a:t>
            </a:r>
            <a:endParaRPr lang="en-US" sz="3200" b="1">
              <a:solidFill>
                <a:srgbClr val="000000"/>
              </a:solidFill>
            </a:endParaRPr>
          </a:p>
          <a:p>
            <a:pPr algn="r" rtl="1"/>
            <a:endParaRPr lang="en-US" sz="1200" b="1">
              <a:solidFill>
                <a:srgbClr val="000000"/>
              </a:solidFill>
            </a:endParaRPr>
          </a:p>
          <a:p>
            <a:pPr algn="r" rtl="1"/>
            <a:r>
              <a:rPr lang="fa-IR" b="1">
                <a:solidFill>
                  <a:srgbClr val="000000"/>
                </a:solidFill>
              </a:rPr>
              <a:t>قبل از جلسه با نمایندگی یكی از شركت‌های تجاری، می‌توانید اطلاعات مفیدی در مورد شركت مورد نظر، حیطه عمل كردش، وضعیت بازار و زمینه فعالیت شركت به‌دست آورید. اگر به شبكه پشتیبان تصمیم‌گیری شركت دسترسی داشته باشید احتمالاً گزارش‌های آماری و اطلاعات مفید و مناسب دیگری نیز در این زمینه به‌دست خواهید آورد.</a:t>
            </a:r>
            <a:endParaRPr lang="en-US">
              <a:solidFill>
                <a:srgbClr val="000000"/>
              </a:solidFill>
            </a:endParaRPr>
          </a:p>
          <a:p>
            <a:pPr algn="r" rtl="1"/>
            <a:r>
              <a:rPr lang="fa-IR" b="1">
                <a:solidFill>
                  <a:srgbClr val="000000"/>
                </a:solidFill>
              </a:rPr>
              <a:t>زمانی كه كارهای روزمره‌تان به پایان رسید، سیستم هوشمند جست‌وجوی شما، اعلام می‌كند كه تعدادی مقاله و اطلاعات جدید در ارتباط با موضوعات مورد علاقه شما یافته است. این سیستم اطلاعات جدید را به طور اتوماتیك به كتابخانه دیجیتال ‌تان اضافه می‌كند.</a:t>
            </a:r>
            <a:endParaRPr lang="en-US" b="1">
              <a:solidFill>
                <a:srgbClr val="000000"/>
              </a:solidFill>
            </a:endParaRPr>
          </a:p>
          <a:p>
            <a:pPr algn="r" rtl="1"/>
            <a:endParaRPr lang="en-US" sz="1200" b="1">
              <a:solidFill>
                <a:srgbClr val="000000"/>
              </a:solidFill>
            </a:endParaRPr>
          </a:p>
          <a:p>
            <a:pPr algn="r" rtl="1"/>
            <a:r>
              <a:rPr lang="fa-IR" sz="3200" b="1">
                <a:solidFill>
                  <a:srgbClr val="000000"/>
                </a:solidFill>
              </a:rPr>
              <a:t>بازگشت به منزل</a:t>
            </a:r>
            <a:endParaRPr lang="en-US" sz="3200" b="1">
              <a:solidFill>
                <a:srgbClr val="000000"/>
              </a:solidFill>
            </a:endParaRPr>
          </a:p>
          <a:p>
            <a:pPr algn="r" rtl="1"/>
            <a:endParaRPr lang="en-US" sz="1200" b="1">
              <a:solidFill>
                <a:srgbClr val="000000"/>
              </a:solidFill>
            </a:endParaRPr>
          </a:p>
          <a:p>
            <a:pPr algn="r" rtl="1"/>
            <a:r>
              <a:rPr lang="fa-IR" b="1">
                <a:solidFill>
                  <a:srgbClr val="000000"/>
                </a:solidFill>
              </a:rPr>
              <a:t>اگر در زمان بازگشت به منزل بخواهید در پمپ بنزین سوخت‌گیری كنید، سیستم موقعیت‌یاب هوشمند اتومبیل‌تان نزدیك‌ترین پمپ بنزین را به شما پیشنهاد می‌كند. پس از سوخت‌گیری نیز می‌توانید با كارت اعتباری، هزینه بنزین را بپردازید.</a:t>
            </a:r>
            <a:endParaRPr lang="en-US" b="1">
              <a:solidFill>
                <a:srgbClr val="000000"/>
              </a:solidFill>
            </a:endParaRPr>
          </a:p>
          <a:p>
            <a:pPr algn="r" rtl="1"/>
            <a:endParaRPr lang="en-US" sz="1200" b="1">
              <a:solidFill>
                <a:srgbClr val="000000"/>
              </a:solidFill>
            </a:endParaRPr>
          </a:p>
          <a:p>
            <a:pPr algn="r" rtl="1"/>
            <a:r>
              <a:rPr lang="fa-IR" sz="3200" b="1">
                <a:solidFill>
                  <a:srgbClr val="000000"/>
                </a:solidFill>
              </a:rPr>
              <a:t>پایان یک روز در شهر الکترونیکی</a:t>
            </a:r>
            <a:r>
              <a:rPr lang="fa-IR" sz="2400" b="1">
                <a:solidFill>
                  <a:srgbClr val="000000"/>
                </a:solidFill>
              </a:rPr>
              <a:t> </a:t>
            </a:r>
            <a:endParaRPr lang="en-US" sz="2400" b="1">
              <a:solidFill>
                <a:srgbClr val="000000"/>
              </a:solidFill>
            </a:endParaRPr>
          </a:p>
          <a:p>
            <a:pPr algn="r" rtl="1"/>
            <a:endParaRPr lang="en-US" sz="1200" b="1">
              <a:solidFill>
                <a:srgbClr val="000000"/>
              </a:solidFill>
            </a:endParaRPr>
          </a:p>
          <a:p>
            <a:pPr algn="r" rtl="1"/>
            <a:r>
              <a:rPr lang="fa-IR" b="1">
                <a:solidFill>
                  <a:srgbClr val="000000"/>
                </a:solidFill>
              </a:rPr>
              <a:t>وقتی كه به منزل می‌رسید، همه چیز مرتب است. سیستم‌های تهویه هوشمند هوای خانه را به نحو مطلوبی تنظیم كرده‌اند. تسهیلات و وسایل منزل همه طبق برنامه كار می‌كنند. شما یك روز پركار را در شهر الكترونیك پشت سر گذارده‌اید. كارهای مختلفی انجام داده‌اید ولی به ندرت درگیر كارهای تكراری شده‌اید. شما می‌توانید اوقاتی زیادی را كه در شهرهای سنتی در خیابان‌های شلوغ و یا در صف بانك صرف می‌كردید، مشغول مطالعه، استراحت و تفریح شوید و یا به موضوعات مورد علاقه خود بپردازید.</a:t>
            </a:r>
          </a:p>
          <a:p>
            <a:pPr algn="r" rtl="1"/>
            <a:endParaRPr lang="fa-IR" b="1">
              <a:solidFill>
                <a:srgbClr val="000000"/>
              </a:solidFill>
            </a:endParaRPr>
          </a:p>
        </p:txBody>
      </p:sp>
      <p:sp>
        <p:nvSpPr>
          <p:cNvPr id="115718" name="Rectangle 6"/>
          <p:cNvSpPr>
            <a:spLocks noChangeArrowheads="1"/>
          </p:cNvSpPr>
          <p:nvPr/>
        </p:nvSpPr>
        <p:spPr bwMode="auto">
          <a:xfrm>
            <a:off x="4297363" y="6477000"/>
            <a:ext cx="80168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67-64</a:t>
            </a:r>
          </a:p>
        </p:txBody>
      </p:sp>
      <p:sp>
        <p:nvSpPr>
          <p:cNvPr id="5" name="Footer Placeholder 4"/>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15718"/>
                                        </p:tgtEl>
                                        <p:attrNameLst>
                                          <p:attrName>style.visibility</p:attrName>
                                        </p:attrNameLst>
                                      </p:cBhvr>
                                      <p:to>
                                        <p:strVal val="visible"/>
                                      </p:to>
                                    </p:set>
                                    <p:anim calcmode="lin" valueType="num">
                                      <p:cBhvr>
                                        <p:cTn id="7" dur="500" fill="hold"/>
                                        <p:tgtEl>
                                          <p:spTgt spid="115718"/>
                                        </p:tgtEl>
                                        <p:attrNameLst>
                                          <p:attrName>ppt_w</p:attrName>
                                        </p:attrNameLst>
                                      </p:cBhvr>
                                      <p:tavLst>
                                        <p:tav tm="0">
                                          <p:val>
                                            <p:fltVal val="0"/>
                                          </p:val>
                                        </p:tav>
                                        <p:tav tm="100000">
                                          <p:val>
                                            <p:strVal val="#ppt_w"/>
                                          </p:val>
                                        </p:tav>
                                      </p:tavLst>
                                    </p:anim>
                                    <p:anim calcmode="lin" valueType="num">
                                      <p:cBhvr>
                                        <p:cTn id="8" dur="500" fill="hold"/>
                                        <p:tgtEl>
                                          <p:spTgt spid="115718"/>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115717"/>
                                        </p:tgtEl>
                                        <p:attrNameLst>
                                          <p:attrName>style.visibility</p:attrName>
                                        </p:attrNameLst>
                                      </p:cBhvr>
                                      <p:to>
                                        <p:strVal val="visible"/>
                                      </p:to>
                                    </p:set>
                                    <p:animEffect transition="in" filter="diamond(in)">
                                      <p:cBhvr>
                                        <p:cTn id="12" dur="2000"/>
                                        <p:tgtEl>
                                          <p:spTgt spid="11571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115717"/>
                                        </p:tgtEl>
                                      </p:cBhvr>
                                    </p:animEffect>
                                    <p:set>
                                      <p:cBhvr>
                                        <p:cTn id="17" dur="1" fill="hold">
                                          <p:stCondLst>
                                            <p:cond delay="1999"/>
                                          </p:stCondLst>
                                        </p:cTn>
                                        <p:tgtEl>
                                          <p:spTgt spid="115717"/>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115718"/>
                                        </p:tgtEl>
                                        <p:attrNameLst>
                                          <p:attrName>ppt_w</p:attrName>
                                        </p:attrNameLst>
                                      </p:cBhvr>
                                      <p:tavLst>
                                        <p:tav tm="0">
                                          <p:val>
                                            <p:strVal val="ppt_w"/>
                                          </p:val>
                                        </p:tav>
                                        <p:tav tm="100000">
                                          <p:val>
                                            <p:fltVal val="0"/>
                                          </p:val>
                                        </p:tav>
                                      </p:tavLst>
                                    </p:anim>
                                    <p:anim calcmode="lin" valueType="num">
                                      <p:cBhvr>
                                        <p:cTn id="21" dur="500"/>
                                        <p:tgtEl>
                                          <p:spTgt spid="115718"/>
                                        </p:tgtEl>
                                        <p:attrNameLst>
                                          <p:attrName>ppt_h</p:attrName>
                                        </p:attrNameLst>
                                      </p:cBhvr>
                                      <p:tavLst>
                                        <p:tav tm="0">
                                          <p:val>
                                            <p:strVal val="ppt_h"/>
                                          </p:val>
                                        </p:tav>
                                        <p:tav tm="100000">
                                          <p:val>
                                            <p:strVal val="ppt_h"/>
                                          </p:val>
                                        </p:tav>
                                      </p:tavLst>
                                    </p:anim>
                                    <p:set>
                                      <p:cBhvr>
                                        <p:cTn id="22" dur="1" fill="hold">
                                          <p:stCondLst>
                                            <p:cond delay="499"/>
                                          </p:stCondLst>
                                        </p:cTn>
                                        <p:tgtEl>
                                          <p:spTgt spid="1157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7" grpId="0"/>
      <p:bldP spid="115717" grpId="1"/>
      <p:bldP spid="115718" grpId="0"/>
      <p:bldP spid="115718" grpId="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5"/>
          <p:cNvSpPr>
            <a:spLocks noChangeArrowheads="1"/>
          </p:cNvSpPr>
          <p:nvPr/>
        </p:nvSpPr>
        <p:spPr bwMode="auto">
          <a:xfrm>
            <a:off x="-4497388" y="2378075"/>
            <a:ext cx="9144001" cy="0"/>
          </a:xfrm>
          <a:prstGeom prst="rect">
            <a:avLst/>
          </a:prstGeom>
          <a:noFill/>
          <a:ln w="9525">
            <a:noFill/>
            <a:miter lim="800000"/>
            <a:headEnd/>
            <a:tailEnd/>
          </a:ln>
        </p:spPr>
        <p:txBody>
          <a:bodyPr wrap="none" anchor="ctr">
            <a:spAutoFit/>
          </a:bodyPr>
          <a:lstStyle/>
          <a:p>
            <a:endParaRPr lang="fa-IR"/>
          </a:p>
        </p:txBody>
      </p:sp>
      <p:sp>
        <p:nvSpPr>
          <p:cNvPr id="120836" name="WordArt 4"/>
          <p:cNvSpPr>
            <a:spLocks noChangeArrowheads="1" noChangeShapeType="1" noTextEdit="1"/>
          </p:cNvSpPr>
          <p:nvPr/>
        </p:nvSpPr>
        <p:spPr bwMode="auto">
          <a:xfrm>
            <a:off x="1547813" y="549275"/>
            <a:ext cx="6337300" cy="1655763"/>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نتيجه گيرى</a:t>
            </a:r>
          </a:p>
        </p:txBody>
      </p:sp>
      <p:sp>
        <p:nvSpPr>
          <p:cNvPr id="120838" name="Rectangle 6"/>
          <p:cNvSpPr>
            <a:spLocks noChangeArrowheads="1"/>
          </p:cNvSpPr>
          <p:nvPr/>
        </p:nvSpPr>
        <p:spPr bwMode="auto">
          <a:xfrm>
            <a:off x="611188" y="2670175"/>
            <a:ext cx="8281987" cy="1920875"/>
          </a:xfrm>
          <a:prstGeom prst="rect">
            <a:avLst/>
          </a:prstGeom>
          <a:noFill/>
          <a:ln w="9525">
            <a:noFill/>
            <a:miter lim="800000"/>
            <a:headEnd/>
            <a:tailEnd/>
          </a:ln>
        </p:spPr>
        <p:txBody>
          <a:bodyPr anchor="ctr">
            <a:spAutoFit/>
          </a:bodyPr>
          <a:lstStyle/>
          <a:p>
            <a:pPr algn="r" rtl="1"/>
            <a:r>
              <a:rPr lang="ar-SA" sz="2000" b="1">
                <a:solidFill>
                  <a:srgbClr val="000000"/>
                </a:solidFill>
                <a:cs typeface="Times New Roman" pitchFamily="18" charset="0"/>
              </a:rPr>
              <a:t>مسلم است كه در آغاز هزاره سوم، بسيار دور از ذهن است كه بتوان با اتكا</a:t>
            </a:r>
            <a:r>
              <a:rPr lang="ar-SA" sz="1600" b="1">
                <a:solidFill>
                  <a:srgbClr val="000000"/>
                </a:solidFill>
                <a:cs typeface="Times New Roman" pitchFamily="18" charset="0"/>
              </a:rPr>
              <a:t>ء</a:t>
            </a:r>
            <a:r>
              <a:rPr lang="ar-SA" sz="2000" b="1">
                <a:solidFill>
                  <a:srgbClr val="000000"/>
                </a:solidFill>
                <a:cs typeface="Times New Roman" pitchFamily="18" charset="0"/>
              </a:rPr>
              <a:t> به شيوه هاى گذشته طراحى، برنامه ريزى و مديريت كلان شهرها را انجام داد.</a:t>
            </a:r>
            <a:endParaRPr lang="en-US" sz="2000"/>
          </a:p>
          <a:p>
            <a:pPr algn="r" rtl="1" eaLnBrk="0" hangingPunct="0"/>
            <a:r>
              <a:rPr lang="ar-SA" sz="2000" b="1">
                <a:solidFill>
                  <a:srgbClr val="000000"/>
                </a:solidFill>
                <a:cs typeface="Times New Roman" pitchFamily="18" charset="0"/>
              </a:rPr>
              <a:t>به طور كلى، فناورى اطلاعات و به طور خاص، شهر الكترونيكى مهمترين راهكار در اين زمينه است</a:t>
            </a:r>
            <a:r>
              <a:rPr lang="ar-IQ" sz="2000" b="1">
                <a:solidFill>
                  <a:srgbClr val="000000"/>
                </a:solidFill>
                <a:cs typeface="Times New Roman" pitchFamily="18" charset="0"/>
              </a:rPr>
              <a:t>. </a:t>
            </a:r>
            <a:r>
              <a:rPr lang="ar-SA" sz="2000" b="1">
                <a:solidFill>
                  <a:srgbClr val="000000"/>
                </a:solidFill>
                <a:cs typeface="Times New Roman" pitchFamily="18" charset="0"/>
              </a:rPr>
              <a:t>به طور قطع، مديران اجرايى كشور مى توانند چنين پروژه هايى را در چارچوب برنامه هاى استراتژيك مصوب و با حمايت هاى خود به مرحله اجرا گذاشته و كم</a:t>
            </a:r>
            <a:r>
              <a:rPr lang="fa-IR" sz="2000" b="1">
                <a:solidFill>
                  <a:srgbClr val="000000"/>
                </a:solidFill>
                <a:cs typeface="Times New Roman" pitchFamily="18" charset="0"/>
              </a:rPr>
              <a:t>ک</a:t>
            </a:r>
            <a:r>
              <a:rPr lang="ar-SA" sz="2000" b="1">
                <a:solidFill>
                  <a:srgbClr val="000000"/>
                </a:solidFill>
                <a:cs typeface="Times New Roman" pitchFamily="18" charset="0"/>
              </a:rPr>
              <a:t> كنند تا درسايه آن، اهداف مربوطه تحقق يابد.</a:t>
            </a:r>
            <a:endParaRPr lang="ar-SA" sz="2000"/>
          </a:p>
        </p:txBody>
      </p:sp>
      <p:sp>
        <p:nvSpPr>
          <p:cNvPr id="120839" name="Rectangle 7"/>
          <p:cNvSpPr>
            <a:spLocks noChangeArrowheads="1"/>
          </p:cNvSpPr>
          <p:nvPr/>
        </p:nvSpPr>
        <p:spPr bwMode="auto">
          <a:xfrm>
            <a:off x="4441825"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67-65</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0839"/>
                                        </p:tgtEl>
                                        <p:attrNameLst>
                                          <p:attrName>style.visibility</p:attrName>
                                        </p:attrNameLst>
                                      </p:cBhvr>
                                      <p:to>
                                        <p:strVal val="visible"/>
                                      </p:to>
                                    </p:set>
                                    <p:anim calcmode="lin" valueType="num">
                                      <p:cBhvr>
                                        <p:cTn id="7" dur="500" fill="hold"/>
                                        <p:tgtEl>
                                          <p:spTgt spid="120839"/>
                                        </p:tgtEl>
                                        <p:attrNameLst>
                                          <p:attrName>ppt_w</p:attrName>
                                        </p:attrNameLst>
                                      </p:cBhvr>
                                      <p:tavLst>
                                        <p:tav tm="0">
                                          <p:val>
                                            <p:fltVal val="0"/>
                                          </p:val>
                                        </p:tav>
                                        <p:tav tm="100000">
                                          <p:val>
                                            <p:strVal val="#ppt_w"/>
                                          </p:val>
                                        </p:tav>
                                      </p:tavLst>
                                    </p:anim>
                                    <p:anim calcmode="lin" valueType="num">
                                      <p:cBhvr>
                                        <p:cTn id="8" dur="500" fill="hold"/>
                                        <p:tgtEl>
                                          <p:spTgt spid="120839"/>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20836"/>
                                        </p:tgtEl>
                                        <p:attrNameLst>
                                          <p:attrName>style.visibility</p:attrName>
                                        </p:attrNameLst>
                                      </p:cBhvr>
                                      <p:to>
                                        <p:strVal val="visible"/>
                                      </p:to>
                                    </p:set>
                                    <p:animEffect transition="in" filter="plus(in)">
                                      <p:cBhvr>
                                        <p:cTn id="12" dur="2000"/>
                                        <p:tgtEl>
                                          <p:spTgt spid="120836"/>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120838"/>
                                        </p:tgtEl>
                                        <p:attrNameLst>
                                          <p:attrName>style.visibility</p:attrName>
                                        </p:attrNameLst>
                                      </p:cBhvr>
                                      <p:to>
                                        <p:strVal val="visible"/>
                                      </p:to>
                                    </p:set>
                                    <p:animEffect transition="in" filter="diamond(in)">
                                      <p:cBhvr>
                                        <p:cTn id="16" dur="2000"/>
                                        <p:tgtEl>
                                          <p:spTgt spid="120838"/>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120836"/>
                                        </p:tgtEl>
                                      </p:cBhvr>
                                    </p:animEffect>
                                    <p:set>
                                      <p:cBhvr>
                                        <p:cTn id="21" dur="1" fill="hold">
                                          <p:stCondLst>
                                            <p:cond delay="1999"/>
                                          </p:stCondLst>
                                        </p:cTn>
                                        <p:tgtEl>
                                          <p:spTgt spid="120836"/>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120838"/>
                                        </p:tgtEl>
                                      </p:cBhvr>
                                    </p:animEffect>
                                    <p:set>
                                      <p:cBhvr>
                                        <p:cTn id="25" dur="1" fill="hold">
                                          <p:stCondLst>
                                            <p:cond delay="1999"/>
                                          </p:stCondLst>
                                        </p:cTn>
                                        <p:tgtEl>
                                          <p:spTgt spid="120838"/>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120839"/>
                                        </p:tgtEl>
                                        <p:attrNameLst>
                                          <p:attrName>ppt_w</p:attrName>
                                        </p:attrNameLst>
                                      </p:cBhvr>
                                      <p:tavLst>
                                        <p:tav tm="0">
                                          <p:val>
                                            <p:strVal val="ppt_w"/>
                                          </p:val>
                                        </p:tav>
                                        <p:tav tm="100000">
                                          <p:val>
                                            <p:fltVal val="0"/>
                                          </p:val>
                                        </p:tav>
                                      </p:tavLst>
                                    </p:anim>
                                    <p:anim calcmode="lin" valueType="num">
                                      <p:cBhvr>
                                        <p:cTn id="29" dur="500"/>
                                        <p:tgtEl>
                                          <p:spTgt spid="120839"/>
                                        </p:tgtEl>
                                        <p:attrNameLst>
                                          <p:attrName>ppt_h</p:attrName>
                                        </p:attrNameLst>
                                      </p:cBhvr>
                                      <p:tavLst>
                                        <p:tav tm="0">
                                          <p:val>
                                            <p:strVal val="ppt_h"/>
                                          </p:val>
                                        </p:tav>
                                        <p:tav tm="100000">
                                          <p:val>
                                            <p:strVal val="ppt_h"/>
                                          </p:val>
                                        </p:tav>
                                      </p:tavLst>
                                    </p:anim>
                                    <p:set>
                                      <p:cBhvr>
                                        <p:cTn id="30" dur="1" fill="hold">
                                          <p:stCondLst>
                                            <p:cond delay="499"/>
                                          </p:stCondLst>
                                        </p:cTn>
                                        <p:tgtEl>
                                          <p:spTgt spid="1208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6" grpId="0" animBg="1"/>
      <p:bldP spid="120836" grpId="1" animBg="1"/>
      <p:bldP spid="120838" grpId="0"/>
      <p:bldP spid="120838" grpId="1"/>
      <p:bldP spid="120839" grpId="0"/>
      <p:bldP spid="120839" grpId="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9" name="Rectangle 9"/>
          <p:cNvSpPr>
            <a:spLocks noGrp="1" noChangeArrowheads="1"/>
          </p:cNvSpPr>
          <p:nvPr>
            <p:ph idx="1"/>
          </p:nvPr>
        </p:nvSpPr>
        <p:spPr>
          <a:xfrm>
            <a:off x="395288" y="1484313"/>
            <a:ext cx="8229600" cy="5113337"/>
          </a:xfrm>
        </p:spPr>
        <p:txBody>
          <a:bodyPr/>
          <a:lstStyle/>
          <a:p>
            <a:pPr eaLnBrk="1" hangingPunct="1">
              <a:lnSpc>
                <a:spcPct val="80000"/>
              </a:lnSpc>
              <a:buFontTx/>
              <a:buNone/>
            </a:pPr>
            <a:r>
              <a:rPr lang="en-US" sz="2800" b="1" i="1" smtClean="0">
                <a:solidFill>
                  <a:srgbClr val="000066"/>
                </a:solidFill>
                <a:latin typeface="Times New Roman" pitchFamily="18" charset="0"/>
                <a:cs typeface="Times New Roman" pitchFamily="18" charset="0"/>
              </a:rPr>
              <a:t>www.IRITN.com		</a:t>
            </a:r>
          </a:p>
          <a:p>
            <a:pPr eaLnBrk="1" hangingPunct="1">
              <a:lnSpc>
                <a:spcPct val="80000"/>
              </a:lnSpc>
              <a:buFontTx/>
              <a:buNone/>
            </a:pPr>
            <a:r>
              <a:rPr lang="en-US" sz="2800" b="1" i="1" smtClean="0">
                <a:solidFill>
                  <a:srgbClr val="000066"/>
                </a:solidFill>
                <a:latin typeface="Times New Roman" pitchFamily="18" charset="0"/>
                <a:cs typeface="Times New Roman" pitchFamily="18" charset="0"/>
              </a:rPr>
              <a:t>www.yazd.mihanblog.com</a:t>
            </a:r>
          </a:p>
          <a:p>
            <a:pPr eaLnBrk="1" hangingPunct="1">
              <a:lnSpc>
                <a:spcPct val="80000"/>
              </a:lnSpc>
              <a:buFontTx/>
              <a:buNone/>
            </a:pPr>
            <a:r>
              <a:rPr lang="en-US" sz="2800" b="1" i="1" smtClean="0">
                <a:solidFill>
                  <a:srgbClr val="000066"/>
                </a:solidFill>
                <a:latin typeface="Times New Roman" pitchFamily="18" charset="0"/>
                <a:cs typeface="Times New Roman" pitchFamily="18" charset="0"/>
              </a:rPr>
              <a:t>www.e-birjand.ir</a:t>
            </a:r>
          </a:p>
          <a:p>
            <a:pPr eaLnBrk="1" hangingPunct="1">
              <a:lnSpc>
                <a:spcPct val="80000"/>
              </a:lnSpc>
              <a:buFontTx/>
              <a:buNone/>
            </a:pPr>
            <a:r>
              <a:rPr lang="en-US" sz="2800" b="1" i="1" smtClean="0">
                <a:solidFill>
                  <a:srgbClr val="000066"/>
                </a:solidFill>
                <a:latin typeface="Times New Roman" pitchFamily="18" charset="0"/>
                <a:cs typeface="Times New Roman" pitchFamily="18" charset="0"/>
              </a:rPr>
              <a:t>www.aftab.ir</a:t>
            </a:r>
          </a:p>
          <a:p>
            <a:pPr eaLnBrk="1" hangingPunct="1">
              <a:lnSpc>
                <a:spcPct val="80000"/>
              </a:lnSpc>
              <a:buFontTx/>
              <a:buNone/>
            </a:pPr>
            <a:r>
              <a:rPr lang="en-US" sz="2800" b="1" i="1" smtClean="0">
                <a:solidFill>
                  <a:srgbClr val="000066"/>
                </a:solidFill>
                <a:latin typeface="Times New Roman" pitchFamily="18" charset="0"/>
                <a:cs typeface="Times New Roman" pitchFamily="18" charset="0"/>
              </a:rPr>
              <a:t>www.abharnews.ir</a:t>
            </a:r>
          </a:p>
          <a:p>
            <a:pPr eaLnBrk="1" hangingPunct="1">
              <a:lnSpc>
                <a:spcPct val="80000"/>
              </a:lnSpc>
              <a:buFontTx/>
              <a:buNone/>
            </a:pPr>
            <a:r>
              <a:rPr lang="en-US" sz="2800" b="1" i="1" smtClean="0">
                <a:solidFill>
                  <a:srgbClr val="000066"/>
                </a:solidFill>
                <a:latin typeface="Times New Roman" pitchFamily="18" charset="0"/>
                <a:cs typeface="Times New Roman" pitchFamily="18" charset="0"/>
              </a:rPr>
              <a:t>www.ayandeh.com</a:t>
            </a:r>
          </a:p>
          <a:p>
            <a:pPr eaLnBrk="1" hangingPunct="1">
              <a:lnSpc>
                <a:spcPct val="80000"/>
              </a:lnSpc>
              <a:buFontTx/>
              <a:buNone/>
            </a:pPr>
            <a:r>
              <a:rPr lang="en-US" sz="2800" b="1" i="1" smtClean="0">
                <a:solidFill>
                  <a:srgbClr val="000066"/>
                </a:solidFill>
                <a:latin typeface="Times New Roman" pitchFamily="18" charset="0"/>
                <a:cs typeface="Times New Roman" pitchFamily="18" charset="0"/>
              </a:rPr>
              <a:t>www.iritn.ir</a:t>
            </a:r>
          </a:p>
          <a:p>
            <a:pPr eaLnBrk="1" hangingPunct="1">
              <a:lnSpc>
                <a:spcPct val="80000"/>
              </a:lnSpc>
              <a:buFontTx/>
              <a:buNone/>
            </a:pPr>
            <a:r>
              <a:rPr lang="en-US" sz="2800" b="1" i="1" smtClean="0">
                <a:solidFill>
                  <a:srgbClr val="000066"/>
                </a:solidFill>
                <a:latin typeface="Times New Roman" pitchFamily="18" charset="0"/>
                <a:cs typeface="Times New Roman" pitchFamily="18" charset="0"/>
              </a:rPr>
              <a:t>www.fara.ir</a:t>
            </a:r>
          </a:p>
          <a:p>
            <a:pPr eaLnBrk="1" hangingPunct="1">
              <a:lnSpc>
                <a:spcPct val="80000"/>
              </a:lnSpc>
              <a:buFontTx/>
              <a:buNone/>
            </a:pPr>
            <a:r>
              <a:rPr lang="en-US" sz="2800" b="1" i="1" smtClean="0">
                <a:solidFill>
                  <a:srgbClr val="000066"/>
                </a:solidFill>
                <a:latin typeface="Times New Roman" pitchFamily="18" charset="0"/>
                <a:cs typeface="Times New Roman" pitchFamily="18" charset="0"/>
              </a:rPr>
              <a:t>www.itna.ir</a:t>
            </a:r>
          </a:p>
          <a:p>
            <a:pPr eaLnBrk="1" hangingPunct="1">
              <a:lnSpc>
                <a:spcPct val="80000"/>
              </a:lnSpc>
              <a:buFontTx/>
              <a:buNone/>
            </a:pPr>
            <a:r>
              <a:rPr lang="en-US" sz="2800" b="1" i="1" smtClean="0">
                <a:solidFill>
                  <a:srgbClr val="000066"/>
                </a:solidFill>
                <a:latin typeface="Times New Roman" pitchFamily="18" charset="0"/>
                <a:cs typeface="Times New Roman" pitchFamily="18" charset="0"/>
              </a:rPr>
              <a:t>www.itnaalyze.ir</a:t>
            </a:r>
          </a:p>
          <a:p>
            <a:pPr eaLnBrk="1" hangingPunct="1">
              <a:lnSpc>
                <a:spcPct val="80000"/>
              </a:lnSpc>
              <a:buFontTx/>
              <a:buNone/>
            </a:pPr>
            <a:r>
              <a:rPr lang="en-US" sz="2800" b="1" i="1" smtClean="0">
                <a:solidFill>
                  <a:srgbClr val="000066"/>
                </a:solidFill>
                <a:latin typeface="Times New Roman" pitchFamily="18" charset="0"/>
                <a:cs typeface="Times New Roman" pitchFamily="18" charset="0"/>
              </a:rPr>
              <a:t>www.ayandehnega.org</a:t>
            </a:r>
            <a:endParaRPr lang="fa-IR" sz="2800" b="1" i="1" smtClean="0">
              <a:solidFill>
                <a:srgbClr val="000066"/>
              </a:solidFill>
              <a:latin typeface="Times New Roman" pitchFamily="18" charset="0"/>
              <a:cs typeface="Times New Roman" pitchFamily="18" charset="0"/>
            </a:endParaRPr>
          </a:p>
          <a:p>
            <a:pPr eaLnBrk="1" hangingPunct="1">
              <a:lnSpc>
                <a:spcPct val="80000"/>
              </a:lnSpc>
              <a:buFontTx/>
              <a:buNone/>
            </a:pPr>
            <a:endParaRPr lang="en-US" sz="2800" b="1" i="1" smtClean="0">
              <a:solidFill>
                <a:srgbClr val="000066"/>
              </a:solidFill>
              <a:latin typeface="Times New Roman" pitchFamily="18" charset="0"/>
              <a:cs typeface="Times New Roman" pitchFamily="18" charset="0"/>
            </a:endParaRPr>
          </a:p>
          <a:p>
            <a:pPr eaLnBrk="1" hangingPunct="1">
              <a:lnSpc>
                <a:spcPct val="80000"/>
              </a:lnSpc>
              <a:buFontTx/>
              <a:buNone/>
            </a:pPr>
            <a:endParaRPr lang="en-US" sz="2800" b="1" i="1" smtClean="0">
              <a:solidFill>
                <a:srgbClr val="000066"/>
              </a:solidFill>
              <a:latin typeface="Times New Roman" pitchFamily="18" charset="0"/>
              <a:cs typeface="Times New Roman" pitchFamily="18" charset="0"/>
            </a:endParaRPr>
          </a:p>
        </p:txBody>
      </p:sp>
      <p:sp>
        <p:nvSpPr>
          <p:cNvPr id="194570" name="WordArt 10"/>
          <p:cNvSpPr>
            <a:spLocks noChangeArrowheads="1" noChangeShapeType="1" noTextEdit="1"/>
          </p:cNvSpPr>
          <p:nvPr/>
        </p:nvSpPr>
        <p:spPr bwMode="auto">
          <a:xfrm>
            <a:off x="1187450" y="188913"/>
            <a:ext cx="6696075" cy="1143000"/>
          </a:xfrm>
          <a:prstGeom prst="rect">
            <a:avLst/>
          </a:prstGeom>
        </p:spPr>
        <p:txBody>
          <a:bodyPr wrap="none" fromWordArt="1">
            <a:prstTxWarp prst="textPlain">
              <a:avLst>
                <a:gd name="adj" fmla="val 50000"/>
              </a:avLst>
            </a:prstTxWarp>
          </a:bodyPr>
          <a:lstStyle/>
          <a:p>
            <a:pPr algn="ctr" rtl="1"/>
            <a:r>
              <a:rPr lang="fa-IR" sz="36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منابع مورد استفاده</a:t>
            </a:r>
          </a:p>
        </p:txBody>
      </p:sp>
      <p:sp>
        <p:nvSpPr>
          <p:cNvPr id="194577" name="Rectangle 17"/>
          <p:cNvSpPr>
            <a:spLocks noChangeArrowheads="1"/>
          </p:cNvSpPr>
          <p:nvPr/>
        </p:nvSpPr>
        <p:spPr bwMode="auto">
          <a:xfrm>
            <a:off x="4356100" y="6461125"/>
            <a:ext cx="801688" cy="396875"/>
          </a:xfrm>
          <a:prstGeom prst="rect">
            <a:avLst/>
          </a:prstGeom>
          <a:noFill/>
          <a:ln w="9525">
            <a:noFill/>
            <a:miter lim="800000"/>
            <a:headEnd/>
            <a:tailEnd/>
          </a:ln>
        </p:spPr>
        <p:txBody>
          <a:bodyPr wrap="none" anchor="ctr">
            <a:spAutoFit/>
          </a:bodyPr>
          <a:lstStyle/>
          <a:p>
            <a:pPr algn="r" rtl="1"/>
            <a:r>
              <a:rPr lang="ar-SA" sz="2000" dirty="0">
                <a:solidFill>
                  <a:srgbClr val="0000FF"/>
                </a:solidFill>
              </a:rPr>
              <a:t>67-66</a:t>
            </a:r>
          </a:p>
        </p:txBody>
      </p:sp>
      <p:sp>
        <p:nvSpPr>
          <p:cNvPr id="5" name="Footer Placeholder 4"/>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94577"/>
                                        </p:tgtEl>
                                        <p:attrNameLst>
                                          <p:attrName>style.visibility</p:attrName>
                                        </p:attrNameLst>
                                      </p:cBhvr>
                                      <p:to>
                                        <p:strVal val="visible"/>
                                      </p:to>
                                    </p:set>
                                    <p:anim calcmode="lin" valueType="num">
                                      <p:cBhvr>
                                        <p:cTn id="7" dur="500" fill="hold"/>
                                        <p:tgtEl>
                                          <p:spTgt spid="194577"/>
                                        </p:tgtEl>
                                        <p:attrNameLst>
                                          <p:attrName>ppt_w</p:attrName>
                                        </p:attrNameLst>
                                      </p:cBhvr>
                                      <p:tavLst>
                                        <p:tav tm="0">
                                          <p:val>
                                            <p:fltVal val="0"/>
                                          </p:val>
                                        </p:tav>
                                        <p:tav tm="100000">
                                          <p:val>
                                            <p:strVal val="#ppt_w"/>
                                          </p:val>
                                        </p:tav>
                                      </p:tavLst>
                                    </p:anim>
                                    <p:anim calcmode="lin" valueType="num">
                                      <p:cBhvr>
                                        <p:cTn id="8" dur="500" fill="hold"/>
                                        <p:tgtEl>
                                          <p:spTgt spid="19457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94570"/>
                                        </p:tgtEl>
                                        <p:attrNameLst>
                                          <p:attrName>style.visibility</p:attrName>
                                        </p:attrNameLst>
                                      </p:cBhvr>
                                      <p:to>
                                        <p:strVal val="visible"/>
                                      </p:to>
                                    </p:set>
                                    <p:animEffect transition="in" filter="plus(in)">
                                      <p:cBhvr>
                                        <p:cTn id="12" dur="2000"/>
                                        <p:tgtEl>
                                          <p:spTgt spid="194570"/>
                                        </p:tgtEl>
                                      </p:cBhvr>
                                    </p:animEffect>
                                  </p:childTnLst>
                                </p:cTn>
                              </p:par>
                            </p:childTnLst>
                          </p:cTn>
                        </p:par>
                        <p:par>
                          <p:cTn id="13" fill="hold">
                            <p:stCondLst>
                              <p:cond delay="2500"/>
                            </p:stCondLst>
                            <p:childTnLst>
                              <p:par>
                                <p:cTn id="14" presetID="45" presetClass="entr" presetSubtype="0" fill="hold" grpId="0" nodeType="afterEffect">
                                  <p:stCondLst>
                                    <p:cond delay="0"/>
                                  </p:stCondLst>
                                  <p:iterate type="lt">
                                    <p:tmPct val="10000"/>
                                  </p:iterate>
                                  <p:childTnLst>
                                    <p:set>
                                      <p:cBhvr>
                                        <p:cTn id="15" dur="1" fill="hold">
                                          <p:stCondLst>
                                            <p:cond delay="0"/>
                                          </p:stCondLst>
                                        </p:cTn>
                                        <p:tgtEl>
                                          <p:spTgt spid="194569">
                                            <p:txEl>
                                              <p:pRg st="0" end="0"/>
                                            </p:txEl>
                                          </p:spTgt>
                                        </p:tgtEl>
                                        <p:attrNameLst>
                                          <p:attrName>style.visibility</p:attrName>
                                        </p:attrNameLst>
                                      </p:cBhvr>
                                      <p:to>
                                        <p:strVal val="visible"/>
                                      </p:to>
                                    </p:set>
                                    <p:animEffect transition="in" filter="fade">
                                      <p:cBhvr>
                                        <p:cTn id="16" dur="1000"/>
                                        <p:tgtEl>
                                          <p:spTgt spid="194569">
                                            <p:txEl>
                                              <p:pRg st="0" end="0"/>
                                            </p:txEl>
                                          </p:spTgt>
                                        </p:tgtEl>
                                      </p:cBhvr>
                                    </p:animEffect>
                                    <p:anim calcmode="lin" valueType="num">
                                      <p:cBhvr>
                                        <p:cTn id="17" dur="1000" fill="hold"/>
                                        <p:tgtEl>
                                          <p:spTgt spid="194569">
                                            <p:txEl>
                                              <p:pRg st="0" end="0"/>
                                            </p:txEl>
                                          </p:spTgt>
                                        </p:tgtEl>
                                        <p:attrNameLst>
                                          <p:attrName>ppt_w</p:attrName>
                                        </p:attrNameLst>
                                      </p:cBhvr>
                                      <p:tavLst>
                                        <p:tav tm="0" fmla="#ppt_w*sin(2.5*pi*$)">
                                          <p:val>
                                            <p:fltVal val="0"/>
                                          </p:val>
                                        </p:tav>
                                        <p:tav tm="100000">
                                          <p:val>
                                            <p:fltVal val="1"/>
                                          </p:val>
                                        </p:tav>
                                      </p:tavLst>
                                    </p:anim>
                                    <p:anim calcmode="lin" valueType="num">
                                      <p:cBhvr>
                                        <p:cTn id="18" dur="1000" fill="hold"/>
                                        <p:tgtEl>
                                          <p:spTgt spid="194569">
                                            <p:txEl>
                                              <p:pRg st="0" end="0"/>
                                            </p:txEl>
                                          </p:spTgt>
                                        </p:tgtEl>
                                        <p:attrNameLst>
                                          <p:attrName>ppt_h</p:attrName>
                                        </p:attrNameLst>
                                      </p:cBhvr>
                                      <p:tavLst>
                                        <p:tav tm="0">
                                          <p:val>
                                            <p:strVal val="#ppt_h"/>
                                          </p:val>
                                        </p:tav>
                                        <p:tav tm="100000">
                                          <p:val>
                                            <p:strVal val="#ppt_h"/>
                                          </p:val>
                                        </p:tav>
                                      </p:tavLst>
                                    </p:anim>
                                  </p:childTnLst>
                                </p:cTn>
                              </p:par>
                            </p:childTnLst>
                          </p:cTn>
                        </p:par>
                        <p:par>
                          <p:cTn id="19" fill="hold">
                            <p:stCondLst>
                              <p:cond delay="4700"/>
                            </p:stCondLst>
                            <p:childTnLst>
                              <p:par>
                                <p:cTn id="20" presetID="45" presetClass="entr" presetSubtype="0" fill="hold" grpId="0" nodeType="afterEffect">
                                  <p:stCondLst>
                                    <p:cond delay="0"/>
                                  </p:stCondLst>
                                  <p:iterate type="lt">
                                    <p:tmPct val="10000"/>
                                  </p:iterate>
                                  <p:childTnLst>
                                    <p:set>
                                      <p:cBhvr>
                                        <p:cTn id="21" dur="1" fill="hold">
                                          <p:stCondLst>
                                            <p:cond delay="0"/>
                                          </p:stCondLst>
                                        </p:cTn>
                                        <p:tgtEl>
                                          <p:spTgt spid="194569">
                                            <p:txEl>
                                              <p:pRg st="1" end="1"/>
                                            </p:txEl>
                                          </p:spTgt>
                                        </p:tgtEl>
                                        <p:attrNameLst>
                                          <p:attrName>style.visibility</p:attrName>
                                        </p:attrNameLst>
                                      </p:cBhvr>
                                      <p:to>
                                        <p:strVal val="visible"/>
                                      </p:to>
                                    </p:set>
                                    <p:animEffect transition="in" filter="fade">
                                      <p:cBhvr>
                                        <p:cTn id="22" dur="1000"/>
                                        <p:tgtEl>
                                          <p:spTgt spid="194569">
                                            <p:txEl>
                                              <p:pRg st="1" end="1"/>
                                            </p:txEl>
                                          </p:spTgt>
                                        </p:tgtEl>
                                      </p:cBhvr>
                                    </p:animEffect>
                                    <p:anim calcmode="lin" valueType="num">
                                      <p:cBhvr>
                                        <p:cTn id="23" dur="1000" fill="hold"/>
                                        <p:tgtEl>
                                          <p:spTgt spid="194569">
                                            <p:txEl>
                                              <p:pRg st="1" end="1"/>
                                            </p:txEl>
                                          </p:spTgt>
                                        </p:tgtEl>
                                        <p:attrNameLst>
                                          <p:attrName>ppt_w</p:attrName>
                                        </p:attrNameLst>
                                      </p:cBhvr>
                                      <p:tavLst>
                                        <p:tav tm="0" fmla="#ppt_w*sin(2.5*pi*$)">
                                          <p:val>
                                            <p:fltVal val="0"/>
                                          </p:val>
                                        </p:tav>
                                        <p:tav tm="100000">
                                          <p:val>
                                            <p:fltVal val="1"/>
                                          </p:val>
                                        </p:tav>
                                      </p:tavLst>
                                    </p:anim>
                                    <p:anim calcmode="lin" valueType="num">
                                      <p:cBhvr>
                                        <p:cTn id="24" dur="1000" fill="hold"/>
                                        <p:tgtEl>
                                          <p:spTgt spid="194569">
                                            <p:txEl>
                                              <p:pRg st="1" end="1"/>
                                            </p:txEl>
                                          </p:spTgt>
                                        </p:tgtEl>
                                        <p:attrNameLst>
                                          <p:attrName>ppt_h</p:attrName>
                                        </p:attrNameLst>
                                      </p:cBhvr>
                                      <p:tavLst>
                                        <p:tav tm="0">
                                          <p:val>
                                            <p:strVal val="#ppt_h"/>
                                          </p:val>
                                        </p:tav>
                                        <p:tav tm="100000">
                                          <p:val>
                                            <p:strVal val="#ppt_h"/>
                                          </p:val>
                                        </p:tav>
                                      </p:tavLst>
                                    </p:anim>
                                  </p:childTnLst>
                                </p:cTn>
                              </p:par>
                            </p:childTnLst>
                          </p:cTn>
                        </p:par>
                        <p:par>
                          <p:cTn id="25" fill="hold">
                            <p:stCondLst>
                              <p:cond delay="7800"/>
                            </p:stCondLst>
                            <p:childTnLst>
                              <p:par>
                                <p:cTn id="26" presetID="45" presetClass="entr" presetSubtype="0" fill="hold" grpId="0" nodeType="afterEffect">
                                  <p:stCondLst>
                                    <p:cond delay="0"/>
                                  </p:stCondLst>
                                  <p:iterate type="lt">
                                    <p:tmPct val="10000"/>
                                  </p:iterate>
                                  <p:childTnLst>
                                    <p:set>
                                      <p:cBhvr>
                                        <p:cTn id="27" dur="1" fill="hold">
                                          <p:stCondLst>
                                            <p:cond delay="0"/>
                                          </p:stCondLst>
                                        </p:cTn>
                                        <p:tgtEl>
                                          <p:spTgt spid="194569">
                                            <p:txEl>
                                              <p:pRg st="2" end="2"/>
                                            </p:txEl>
                                          </p:spTgt>
                                        </p:tgtEl>
                                        <p:attrNameLst>
                                          <p:attrName>style.visibility</p:attrName>
                                        </p:attrNameLst>
                                      </p:cBhvr>
                                      <p:to>
                                        <p:strVal val="visible"/>
                                      </p:to>
                                    </p:set>
                                    <p:animEffect transition="in" filter="fade">
                                      <p:cBhvr>
                                        <p:cTn id="28" dur="1000"/>
                                        <p:tgtEl>
                                          <p:spTgt spid="194569">
                                            <p:txEl>
                                              <p:pRg st="2" end="2"/>
                                            </p:txEl>
                                          </p:spTgt>
                                        </p:tgtEl>
                                      </p:cBhvr>
                                    </p:animEffect>
                                    <p:anim calcmode="lin" valueType="num">
                                      <p:cBhvr>
                                        <p:cTn id="29" dur="1000" fill="hold"/>
                                        <p:tgtEl>
                                          <p:spTgt spid="194569">
                                            <p:txEl>
                                              <p:pRg st="2" end="2"/>
                                            </p:txEl>
                                          </p:spTgt>
                                        </p:tgtEl>
                                        <p:attrNameLst>
                                          <p:attrName>ppt_w</p:attrName>
                                        </p:attrNameLst>
                                      </p:cBhvr>
                                      <p:tavLst>
                                        <p:tav tm="0" fmla="#ppt_w*sin(2.5*pi*$)">
                                          <p:val>
                                            <p:fltVal val="0"/>
                                          </p:val>
                                        </p:tav>
                                        <p:tav tm="100000">
                                          <p:val>
                                            <p:fltVal val="1"/>
                                          </p:val>
                                        </p:tav>
                                      </p:tavLst>
                                    </p:anim>
                                    <p:anim calcmode="lin" valueType="num">
                                      <p:cBhvr>
                                        <p:cTn id="30" dur="1000" fill="hold"/>
                                        <p:tgtEl>
                                          <p:spTgt spid="194569">
                                            <p:txEl>
                                              <p:pRg st="2" end="2"/>
                                            </p:txEl>
                                          </p:spTgt>
                                        </p:tgtEl>
                                        <p:attrNameLst>
                                          <p:attrName>ppt_h</p:attrName>
                                        </p:attrNameLst>
                                      </p:cBhvr>
                                      <p:tavLst>
                                        <p:tav tm="0">
                                          <p:val>
                                            <p:strVal val="#ppt_h"/>
                                          </p:val>
                                        </p:tav>
                                        <p:tav tm="100000">
                                          <p:val>
                                            <p:strVal val="#ppt_h"/>
                                          </p:val>
                                        </p:tav>
                                      </p:tavLst>
                                    </p:anim>
                                  </p:childTnLst>
                                </p:cTn>
                              </p:par>
                            </p:childTnLst>
                          </p:cTn>
                        </p:par>
                        <p:par>
                          <p:cTn id="31" fill="hold">
                            <p:stCondLst>
                              <p:cond delay="10300"/>
                            </p:stCondLst>
                            <p:childTnLst>
                              <p:par>
                                <p:cTn id="32" presetID="45" presetClass="entr" presetSubtype="0" fill="hold" grpId="0" nodeType="afterEffect">
                                  <p:stCondLst>
                                    <p:cond delay="0"/>
                                  </p:stCondLst>
                                  <p:iterate type="lt">
                                    <p:tmPct val="10000"/>
                                  </p:iterate>
                                  <p:childTnLst>
                                    <p:set>
                                      <p:cBhvr>
                                        <p:cTn id="33" dur="1" fill="hold">
                                          <p:stCondLst>
                                            <p:cond delay="0"/>
                                          </p:stCondLst>
                                        </p:cTn>
                                        <p:tgtEl>
                                          <p:spTgt spid="194569">
                                            <p:txEl>
                                              <p:pRg st="3" end="3"/>
                                            </p:txEl>
                                          </p:spTgt>
                                        </p:tgtEl>
                                        <p:attrNameLst>
                                          <p:attrName>style.visibility</p:attrName>
                                        </p:attrNameLst>
                                      </p:cBhvr>
                                      <p:to>
                                        <p:strVal val="visible"/>
                                      </p:to>
                                    </p:set>
                                    <p:animEffect transition="in" filter="fade">
                                      <p:cBhvr>
                                        <p:cTn id="34" dur="1000"/>
                                        <p:tgtEl>
                                          <p:spTgt spid="194569">
                                            <p:txEl>
                                              <p:pRg st="3" end="3"/>
                                            </p:txEl>
                                          </p:spTgt>
                                        </p:tgtEl>
                                      </p:cBhvr>
                                    </p:animEffect>
                                    <p:anim calcmode="lin" valueType="num">
                                      <p:cBhvr>
                                        <p:cTn id="35" dur="1000" fill="hold"/>
                                        <p:tgtEl>
                                          <p:spTgt spid="194569">
                                            <p:txEl>
                                              <p:pRg st="3" end="3"/>
                                            </p:txEl>
                                          </p:spTgt>
                                        </p:tgtEl>
                                        <p:attrNameLst>
                                          <p:attrName>ppt_w</p:attrName>
                                        </p:attrNameLst>
                                      </p:cBhvr>
                                      <p:tavLst>
                                        <p:tav tm="0" fmla="#ppt_w*sin(2.5*pi*$)">
                                          <p:val>
                                            <p:fltVal val="0"/>
                                          </p:val>
                                        </p:tav>
                                        <p:tav tm="100000">
                                          <p:val>
                                            <p:fltVal val="1"/>
                                          </p:val>
                                        </p:tav>
                                      </p:tavLst>
                                    </p:anim>
                                    <p:anim calcmode="lin" valueType="num">
                                      <p:cBhvr>
                                        <p:cTn id="36" dur="1000" fill="hold"/>
                                        <p:tgtEl>
                                          <p:spTgt spid="194569">
                                            <p:txEl>
                                              <p:pRg st="3" end="3"/>
                                            </p:txEl>
                                          </p:spTgt>
                                        </p:tgtEl>
                                        <p:attrNameLst>
                                          <p:attrName>ppt_h</p:attrName>
                                        </p:attrNameLst>
                                      </p:cBhvr>
                                      <p:tavLst>
                                        <p:tav tm="0">
                                          <p:val>
                                            <p:strVal val="#ppt_h"/>
                                          </p:val>
                                        </p:tav>
                                        <p:tav tm="100000">
                                          <p:val>
                                            <p:strVal val="#ppt_h"/>
                                          </p:val>
                                        </p:tav>
                                      </p:tavLst>
                                    </p:anim>
                                  </p:childTnLst>
                                </p:cTn>
                              </p:par>
                            </p:childTnLst>
                          </p:cTn>
                        </p:par>
                        <p:par>
                          <p:cTn id="37" fill="hold">
                            <p:stCondLst>
                              <p:cond delay="12400"/>
                            </p:stCondLst>
                            <p:childTnLst>
                              <p:par>
                                <p:cTn id="38" presetID="45" presetClass="entr" presetSubtype="0" fill="hold" grpId="0" nodeType="afterEffect">
                                  <p:stCondLst>
                                    <p:cond delay="0"/>
                                  </p:stCondLst>
                                  <p:iterate type="lt">
                                    <p:tmPct val="10000"/>
                                  </p:iterate>
                                  <p:childTnLst>
                                    <p:set>
                                      <p:cBhvr>
                                        <p:cTn id="39" dur="1" fill="hold">
                                          <p:stCondLst>
                                            <p:cond delay="0"/>
                                          </p:stCondLst>
                                        </p:cTn>
                                        <p:tgtEl>
                                          <p:spTgt spid="194569">
                                            <p:txEl>
                                              <p:pRg st="4" end="4"/>
                                            </p:txEl>
                                          </p:spTgt>
                                        </p:tgtEl>
                                        <p:attrNameLst>
                                          <p:attrName>style.visibility</p:attrName>
                                        </p:attrNameLst>
                                      </p:cBhvr>
                                      <p:to>
                                        <p:strVal val="visible"/>
                                      </p:to>
                                    </p:set>
                                    <p:animEffect transition="in" filter="fade">
                                      <p:cBhvr>
                                        <p:cTn id="40" dur="1000"/>
                                        <p:tgtEl>
                                          <p:spTgt spid="194569">
                                            <p:txEl>
                                              <p:pRg st="4" end="4"/>
                                            </p:txEl>
                                          </p:spTgt>
                                        </p:tgtEl>
                                      </p:cBhvr>
                                    </p:animEffect>
                                    <p:anim calcmode="lin" valueType="num">
                                      <p:cBhvr>
                                        <p:cTn id="41" dur="1000" fill="hold"/>
                                        <p:tgtEl>
                                          <p:spTgt spid="194569">
                                            <p:txEl>
                                              <p:pRg st="4" end="4"/>
                                            </p:txEl>
                                          </p:spTgt>
                                        </p:tgtEl>
                                        <p:attrNameLst>
                                          <p:attrName>ppt_w</p:attrName>
                                        </p:attrNameLst>
                                      </p:cBhvr>
                                      <p:tavLst>
                                        <p:tav tm="0" fmla="#ppt_w*sin(2.5*pi*$)">
                                          <p:val>
                                            <p:fltVal val="0"/>
                                          </p:val>
                                        </p:tav>
                                        <p:tav tm="100000">
                                          <p:val>
                                            <p:fltVal val="1"/>
                                          </p:val>
                                        </p:tav>
                                      </p:tavLst>
                                    </p:anim>
                                    <p:anim calcmode="lin" valueType="num">
                                      <p:cBhvr>
                                        <p:cTn id="42" dur="1000" fill="hold"/>
                                        <p:tgtEl>
                                          <p:spTgt spid="194569">
                                            <p:txEl>
                                              <p:pRg st="4" end="4"/>
                                            </p:txEl>
                                          </p:spTgt>
                                        </p:tgtEl>
                                        <p:attrNameLst>
                                          <p:attrName>ppt_h</p:attrName>
                                        </p:attrNameLst>
                                      </p:cBhvr>
                                      <p:tavLst>
                                        <p:tav tm="0">
                                          <p:val>
                                            <p:strVal val="#ppt_h"/>
                                          </p:val>
                                        </p:tav>
                                        <p:tav tm="100000">
                                          <p:val>
                                            <p:strVal val="#ppt_h"/>
                                          </p:val>
                                        </p:tav>
                                      </p:tavLst>
                                    </p:anim>
                                  </p:childTnLst>
                                </p:cTn>
                              </p:par>
                            </p:childTnLst>
                          </p:cTn>
                        </p:par>
                        <p:par>
                          <p:cTn id="43" fill="hold">
                            <p:stCondLst>
                              <p:cond delay="14900"/>
                            </p:stCondLst>
                            <p:childTnLst>
                              <p:par>
                                <p:cTn id="44" presetID="45" presetClass="entr" presetSubtype="0" fill="hold" grpId="0" nodeType="afterEffect">
                                  <p:stCondLst>
                                    <p:cond delay="0"/>
                                  </p:stCondLst>
                                  <p:iterate type="lt">
                                    <p:tmPct val="10000"/>
                                  </p:iterate>
                                  <p:childTnLst>
                                    <p:set>
                                      <p:cBhvr>
                                        <p:cTn id="45" dur="1" fill="hold">
                                          <p:stCondLst>
                                            <p:cond delay="0"/>
                                          </p:stCondLst>
                                        </p:cTn>
                                        <p:tgtEl>
                                          <p:spTgt spid="194569">
                                            <p:txEl>
                                              <p:pRg st="5" end="5"/>
                                            </p:txEl>
                                          </p:spTgt>
                                        </p:tgtEl>
                                        <p:attrNameLst>
                                          <p:attrName>style.visibility</p:attrName>
                                        </p:attrNameLst>
                                      </p:cBhvr>
                                      <p:to>
                                        <p:strVal val="visible"/>
                                      </p:to>
                                    </p:set>
                                    <p:animEffect transition="in" filter="fade">
                                      <p:cBhvr>
                                        <p:cTn id="46" dur="1000"/>
                                        <p:tgtEl>
                                          <p:spTgt spid="194569">
                                            <p:txEl>
                                              <p:pRg st="5" end="5"/>
                                            </p:txEl>
                                          </p:spTgt>
                                        </p:tgtEl>
                                      </p:cBhvr>
                                    </p:animEffect>
                                    <p:anim calcmode="lin" valueType="num">
                                      <p:cBhvr>
                                        <p:cTn id="47" dur="1000" fill="hold"/>
                                        <p:tgtEl>
                                          <p:spTgt spid="194569">
                                            <p:txEl>
                                              <p:pRg st="5" end="5"/>
                                            </p:txEl>
                                          </p:spTgt>
                                        </p:tgtEl>
                                        <p:attrNameLst>
                                          <p:attrName>ppt_w</p:attrName>
                                        </p:attrNameLst>
                                      </p:cBhvr>
                                      <p:tavLst>
                                        <p:tav tm="0" fmla="#ppt_w*sin(2.5*pi*$)">
                                          <p:val>
                                            <p:fltVal val="0"/>
                                          </p:val>
                                        </p:tav>
                                        <p:tav tm="100000">
                                          <p:val>
                                            <p:fltVal val="1"/>
                                          </p:val>
                                        </p:tav>
                                      </p:tavLst>
                                    </p:anim>
                                    <p:anim calcmode="lin" valueType="num">
                                      <p:cBhvr>
                                        <p:cTn id="48" dur="1000" fill="hold"/>
                                        <p:tgtEl>
                                          <p:spTgt spid="194569">
                                            <p:txEl>
                                              <p:pRg st="5" end="5"/>
                                            </p:txEl>
                                          </p:spTgt>
                                        </p:tgtEl>
                                        <p:attrNameLst>
                                          <p:attrName>ppt_h</p:attrName>
                                        </p:attrNameLst>
                                      </p:cBhvr>
                                      <p:tavLst>
                                        <p:tav tm="0">
                                          <p:val>
                                            <p:strVal val="#ppt_h"/>
                                          </p:val>
                                        </p:tav>
                                        <p:tav tm="100000">
                                          <p:val>
                                            <p:strVal val="#ppt_h"/>
                                          </p:val>
                                        </p:tav>
                                      </p:tavLst>
                                    </p:anim>
                                  </p:childTnLst>
                                </p:cTn>
                              </p:par>
                            </p:childTnLst>
                          </p:cTn>
                        </p:par>
                        <p:par>
                          <p:cTn id="49" fill="hold">
                            <p:stCondLst>
                              <p:cond delay="17300"/>
                            </p:stCondLst>
                            <p:childTnLst>
                              <p:par>
                                <p:cTn id="50" presetID="45" presetClass="entr" presetSubtype="0" fill="hold" grpId="0" nodeType="afterEffect">
                                  <p:stCondLst>
                                    <p:cond delay="0"/>
                                  </p:stCondLst>
                                  <p:iterate type="lt">
                                    <p:tmPct val="10000"/>
                                  </p:iterate>
                                  <p:childTnLst>
                                    <p:set>
                                      <p:cBhvr>
                                        <p:cTn id="51" dur="1" fill="hold">
                                          <p:stCondLst>
                                            <p:cond delay="0"/>
                                          </p:stCondLst>
                                        </p:cTn>
                                        <p:tgtEl>
                                          <p:spTgt spid="194569">
                                            <p:txEl>
                                              <p:pRg st="6" end="6"/>
                                            </p:txEl>
                                          </p:spTgt>
                                        </p:tgtEl>
                                        <p:attrNameLst>
                                          <p:attrName>style.visibility</p:attrName>
                                        </p:attrNameLst>
                                      </p:cBhvr>
                                      <p:to>
                                        <p:strVal val="visible"/>
                                      </p:to>
                                    </p:set>
                                    <p:animEffect transition="in" filter="fade">
                                      <p:cBhvr>
                                        <p:cTn id="52" dur="1000"/>
                                        <p:tgtEl>
                                          <p:spTgt spid="194569">
                                            <p:txEl>
                                              <p:pRg st="6" end="6"/>
                                            </p:txEl>
                                          </p:spTgt>
                                        </p:tgtEl>
                                      </p:cBhvr>
                                    </p:animEffect>
                                    <p:anim calcmode="lin" valueType="num">
                                      <p:cBhvr>
                                        <p:cTn id="53" dur="1000" fill="hold"/>
                                        <p:tgtEl>
                                          <p:spTgt spid="194569">
                                            <p:txEl>
                                              <p:pRg st="6" end="6"/>
                                            </p:txEl>
                                          </p:spTgt>
                                        </p:tgtEl>
                                        <p:attrNameLst>
                                          <p:attrName>ppt_w</p:attrName>
                                        </p:attrNameLst>
                                      </p:cBhvr>
                                      <p:tavLst>
                                        <p:tav tm="0" fmla="#ppt_w*sin(2.5*pi*$)">
                                          <p:val>
                                            <p:fltVal val="0"/>
                                          </p:val>
                                        </p:tav>
                                        <p:tav tm="100000">
                                          <p:val>
                                            <p:fltVal val="1"/>
                                          </p:val>
                                        </p:tav>
                                      </p:tavLst>
                                    </p:anim>
                                    <p:anim calcmode="lin" valueType="num">
                                      <p:cBhvr>
                                        <p:cTn id="54" dur="1000" fill="hold"/>
                                        <p:tgtEl>
                                          <p:spTgt spid="194569">
                                            <p:txEl>
                                              <p:pRg st="6" end="6"/>
                                            </p:txEl>
                                          </p:spTgt>
                                        </p:tgtEl>
                                        <p:attrNameLst>
                                          <p:attrName>ppt_h</p:attrName>
                                        </p:attrNameLst>
                                      </p:cBhvr>
                                      <p:tavLst>
                                        <p:tav tm="0">
                                          <p:val>
                                            <p:strVal val="#ppt_h"/>
                                          </p:val>
                                        </p:tav>
                                        <p:tav tm="100000">
                                          <p:val>
                                            <p:strVal val="#ppt_h"/>
                                          </p:val>
                                        </p:tav>
                                      </p:tavLst>
                                    </p:anim>
                                  </p:childTnLst>
                                </p:cTn>
                              </p:par>
                            </p:childTnLst>
                          </p:cTn>
                        </p:par>
                        <p:par>
                          <p:cTn id="55" fill="hold">
                            <p:stCondLst>
                              <p:cond delay="19400"/>
                            </p:stCondLst>
                            <p:childTnLst>
                              <p:par>
                                <p:cTn id="56" presetID="45" presetClass="entr" presetSubtype="0" fill="hold" grpId="0" nodeType="afterEffect">
                                  <p:stCondLst>
                                    <p:cond delay="0"/>
                                  </p:stCondLst>
                                  <p:iterate type="lt">
                                    <p:tmPct val="10000"/>
                                  </p:iterate>
                                  <p:childTnLst>
                                    <p:set>
                                      <p:cBhvr>
                                        <p:cTn id="57" dur="1" fill="hold">
                                          <p:stCondLst>
                                            <p:cond delay="0"/>
                                          </p:stCondLst>
                                        </p:cTn>
                                        <p:tgtEl>
                                          <p:spTgt spid="194569">
                                            <p:txEl>
                                              <p:pRg st="7" end="7"/>
                                            </p:txEl>
                                          </p:spTgt>
                                        </p:tgtEl>
                                        <p:attrNameLst>
                                          <p:attrName>style.visibility</p:attrName>
                                        </p:attrNameLst>
                                      </p:cBhvr>
                                      <p:to>
                                        <p:strVal val="visible"/>
                                      </p:to>
                                    </p:set>
                                    <p:animEffect transition="in" filter="fade">
                                      <p:cBhvr>
                                        <p:cTn id="58" dur="1000"/>
                                        <p:tgtEl>
                                          <p:spTgt spid="194569">
                                            <p:txEl>
                                              <p:pRg st="7" end="7"/>
                                            </p:txEl>
                                          </p:spTgt>
                                        </p:tgtEl>
                                      </p:cBhvr>
                                    </p:animEffect>
                                    <p:anim calcmode="lin" valueType="num">
                                      <p:cBhvr>
                                        <p:cTn id="59" dur="1000" fill="hold"/>
                                        <p:tgtEl>
                                          <p:spTgt spid="194569">
                                            <p:txEl>
                                              <p:pRg st="7" end="7"/>
                                            </p:txEl>
                                          </p:spTgt>
                                        </p:tgtEl>
                                        <p:attrNameLst>
                                          <p:attrName>ppt_w</p:attrName>
                                        </p:attrNameLst>
                                      </p:cBhvr>
                                      <p:tavLst>
                                        <p:tav tm="0" fmla="#ppt_w*sin(2.5*pi*$)">
                                          <p:val>
                                            <p:fltVal val="0"/>
                                          </p:val>
                                        </p:tav>
                                        <p:tav tm="100000">
                                          <p:val>
                                            <p:fltVal val="1"/>
                                          </p:val>
                                        </p:tav>
                                      </p:tavLst>
                                    </p:anim>
                                    <p:anim calcmode="lin" valueType="num">
                                      <p:cBhvr>
                                        <p:cTn id="60" dur="1000" fill="hold"/>
                                        <p:tgtEl>
                                          <p:spTgt spid="194569">
                                            <p:txEl>
                                              <p:pRg st="7" end="7"/>
                                            </p:txEl>
                                          </p:spTgt>
                                        </p:tgtEl>
                                        <p:attrNameLst>
                                          <p:attrName>ppt_h</p:attrName>
                                        </p:attrNameLst>
                                      </p:cBhvr>
                                      <p:tavLst>
                                        <p:tav tm="0">
                                          <p:val>
                                            <p:strVal val="#ppt_h"/>
                                          </p:val>
                                        </p:tav>
                                        <p:tav tm="100000">
                                          <p:val>
                                            <p:strVal val="#ppt_h"/>
                                          </p:val>
                                        </p:tav>
                                      </p:tavLst>
                                    </p:anim>
                                  </p:childTnLst>
                                </p:cTn>
                              </p:par>
                            </p:childTnLst>
                          </p:cTn>
                        </p:par>
                        <p:par>
                          <p:cTn id="61" fill="hold">
                            <p:stCondLst>
                              <p:cond delay="21400"/>
                            </p:stCondLst>
                            <p:childTnLst>
                              <p:par>
                                <p:cTn id="62" presetID="45" presetClass="entr" presetSubtype="0" fill="hold" grpId="0" nodeType="afterEffect">
                                  <p:stCondLst>
                                    <p:cond delay="0"/>
                                  </p:stCondLst>
                                  <p:iterate type="lt">
                                    <p:tmPct val="10000"/>
                                  </p:iterate>
                                  <p:childTnLst>
                                    <p:set>
                                      <p:cBhvr>
                                        <p:cTn id="63" dur="1" fill="hold">
                                          <p:stCondLst>
                                            <p:cond delay="0"/>
                                          </p:stCondLst>
                                        </p:cTn>
                                        <p:tgtEl>
                                          <p:spTgt spid="194569">
                                            <p:txEl>
                                              <p:pRg st="8" end="8"/>
                                            </p:txEl>
                                          </p:spTgt>
                                        </p:tgtEl>
                                        <p:attrNameLst>
                                          <p:attrName>style.visibility</p:attrName>
                                        </p:attrNameLst>
                                      </p:cBhvr>
                                      <p:to>
                                        <p:strVal val="visible"/>
                                      </p:to>
                                    </p:set>
                                    <p:animEffect transition="in" filter="fade">
                                      <p:cBhvr>
                                        <p:cTn id="64" dur="1000"/>
                                        <p:tgtEl>
                                          <p:spTgt spid="194569">
                                            <p:txEl>
                                              <p:pRg st="8" end="8"/>
                                            </p:txEl>
                                          </p:spTgt>
                                        </p:tgtEl>
                                      </p:cBhvr>
                                    </p:animEffect>
                                    <p:anim calcmode="lin" valueType="num">
                                      <p:cBhvr>
                                        <p:cTn id="65" dur="1000" fill="hold"/>
                                        <p:tgtEl>
                                          <p:spTgt spid="194569">
                                            <p:txEl>
                                              <p:pRg st="8" end="8"/>
                                            </p:txEl>
                                          </p:spTgt>
                                        </p:tgtEl>
                                        <p:attrNameLst>
                                          <p:attrName>ppt_w</p:attrName>
                                        </p:attrNameLst>
                                      </p:cBhvr>
                                      <p:tavLst>
                                        <p:tav tm="0" fmla="#ppt_w*sin(2.5*pi*$)">
                                          <p:val>
                                            <p:fltVal val="0"/>
                                          </p:val>
                                        </p:tav>
                                        <p:tav tm="100000">
                                          <p:val>
                                            <p:fltVal val="1"/>
                                          </p:val>
                                        </p:tav>
                                      </p:tavLst>
                                    </p:anim>
                                    <p:anim calcmode="lin" valueType="num">
                                      <p:cBhvr>
                                        <p:cTn id="66" dur="1000" fill="hold"/>
                                        <p:tgtEl>
                                          <p:spTgt spid="194569">
                                            <p:txEl>
                                              <p:pRg st="8" end="8"/>
                                            </p:txEl>
                                          </p:spTgt>
                                        </p:tgtEl>
                                        <p:attrNameLst>
                                          <p:attrName>ppt_h</p:attrName>
                                        </p:attrNameLst>
                                      </p:cBhvr>
                                      <p:tavLst>
                                        <p:tav tm="0">
                                          <p:val>
                                            <p:strVal val="#ppt_h"/>
                                          </p:val>
                                        </p:tav>
                                        <p:tav tm="100000">
                                          <p:val>
                                            <p:strVal val="#ppt_h"/>
                                          </p:val>
                                        </p:tav>
                                      </p:tavLst>
                                    </p:anim>
                                  </p:childTnLst>
                                </p:cTn>
                              </p:par>
                            </p:childTnLst>
                          </p:cTn>
                        </p:par>
                        <p:par>
                          <p:cTn id="67" fill="hold">
                            <p:stCondLst>
                              <p:cond delay="23400"/>
                            </p:stCondLst>
                            <p:childTnLst>
                              <p:par>
                                <p:cTn id="68" presetID="45" presetClass="entr" presetSubtype="0" fill="hold" grpId="0" nodeType="afterEffect">
                                  <p:stCondLst>
                                    <p:cond delay="0"/>
                                  </p:stCondLst>
                                  <p:iterate type="lt">
                                    <p:tmPct val="10000"/>
                                  </p:iterate>
                                  <p:childTnLst>
                                    <p:set>
                                      <p:cBhvr>
                                        <p:cTn id="69" dur="1" fill="hold">
                                          <p:stCondLst>
                                            <p:cond delay="0"/>
                                          </p:stCondLst>
                                        </p:cTn>
                                        <p:tgtEl>
                                          <p:spTgt spid="194569">
                                            <p:txEl>
                                              <p:pRg st="9" end="9"/>
                                            </p:txEl>
                                          </p:spTgt>
                                        </p:tgtEl>
                                        <p:attrNameLst>
                                          <p:attrName>style.visibility</p:attrName>
                                        </p:attrNameLst>
                                      </p:cBhvr>
                                      <p:to>
                                        <p:strVal val="visible"/>
                                      </p:to>
                                    </p:set>
                                    <p:animEffect transition="in" filter="fade">
                                      <p:cBhvr>
                                        <p:cTn id="70" dur="1000"/>
                                        <p:tgtEl>
                                          <p:spTgt spid="194569">
                                            <p:txEl>
                                              <p:pRg st="9" end="9"/>
                                            </p:txEl>
                                          </p:spTgt>
                                        </p:tgtEl>
                                      </p:cBhvr>
                                    </p:animEffect>
                                    <p:anim calcmode="lin" valueType="num">
                                      <p:cBhvr>
                                        <p:cTn id="71" dur="1000" fill="hold"/>
                                        <p:tgtEl>
                                          <p:spTgt spid="194569">
                                            <p:txEl>
                                              <p:pRg st="9" end="9"/>
                                            </p:txEl>
                                          </p:spTgt>
                                        </p:tgtEl>
                                        <p:attrNameLst>
                                          <p:attrName>ppt_w</p:attrName>
                                        </p:attrNameLst>
                                      </p:cBhvr>
                                      <p:tavLst>
                                        <p:tav tm="0" fmla="#ppt_w*sin(2.5*pi*$)">
                                          <p:val>
                                            <p:fltVal val="0"/>
                                          </p:val>
                                        </p:tav>
                                        <p:tav tm="100000">
                                          <p:val>
                                            <p:fltVal val="1"/>
                                          </p:val>
                                        </p:tav>
                                      </p:tavLst>
                                    </p:anim>
                                    <p:anim calcmode="lin" valueType="num">
                                      <p:cBhvr>
                                        <p:cTn id="72" dur="1000" fill="hold"/>
                                        <p:tgtEl>
                                          <p:spTgt spid="194569">
                                            <p:txEl>
                                              <p:pRg st="9" end="9"/>
                                            </p:txEl>
                                          </p:spTgt>
                                        </p:tgtEl>
                                        <p:attrNameLst>
                                          <p:attrName>ppt_h</p:attrName>
                                        </p:attrNameLst>
                                      </p:cBhvr>
                                      <p:tavLst>
                                        <p:tav tm="0">
                                          <p:val>
                                            <p:strVal val="#ppt_h"/>
                                          </p:val>
                                        </p:tav>
                                        <p:tav tm="100000">
                                          <p:val>
                                            <p:strVal val="#ppt_h"/>
                                          </p:val>
                                        </p:tav>
                                      </p:tavLst>
                                    </p:anim>
                                  </p:childTnLst>
                                </p:cTn>
                              </p:par>
                            </p:childTnLst>
                          </p:cTn>
                        </p:par>
                        <p:par>
                          <p:cTn id="73" fill="hold">
                            <p:stCondLst>
                              <p:cond delay="25900"/>
                            </p:stCondLst>
                            <p:childTnLst>
                              <p:par>
                                <p:cTn id="74" presetID="45" presetClass="entr" presetSubtype="0" fill="hold" grpId="0" nodeType="afterEffect">
                                  <p:stCondLst>
                                    <p:cond delay="0"/>
                                  </p:stCondLst>
                                  <p:iterate type="lt">
                                    <p:tmPct val="10000"/>
                                  </p:iterate>
                                  <p:childTnLst>
                                    <p:set>
                                      <p:cBhvr>
                                        <p:cTn id="75" dur="1" fill="hold">
                                          <p:stCondLst>
                                            <p:cond delay="0"/>
                                          </p:stCondLst>
                                        </p:cTn>
                                        <p:tgtEl>
                                          <p:spTgt spid="194569">
                                            <p:txEl>
                                              <p:pRg st="10" end="10"/>
                                            </p:txEl>
                                          </p:spTgt>
                                        </p:tgtEl>
                                        <p:attrNameLst>
                                          <p:attrName>style.visibility</p:attrName>
                                        </p:attrNameLst>
                                      </p:cBhvr>
                                      <p:to>
                                        <p:strVal val="visible"/>
                                      </p:to>
                                    </p:set>
                                    <p:animEffect transition="in" filter="fade">
                                      <p:cBhvr>
                                        <p:cTn id="76" dur="1000"/>
                                        <p:tgtEl>
                                          <p:spTgt spid="194569">
                                            <p:txEl>
                                              <p:pRg st="10" end="10"/>
                                            </p:txEl>
                                          </p:spTgt>
                                        </p:tgtEl>
                                      </p:cBhvr>
                                    </p:animEffect>
                                    <p:anim calcmode="lin" valueType="num">
                                      <p:cBhvr>
                                        <p:cTn id="77" dur="1000" fill="hold"/>
                                        <p:tgtEl>
                                          <p:spTgt spid="194569">
                                            <p:txEl>
                                              <p:pRg st="10" end="10"/>
                                            </p:txEl>
                                          </p:spTgt>
                                        </p:tgtEl>
                                        <p:attrNameLst>
                                          <p:attrName>ppt_w</p:attrName>
                                        </p:attrNameLst>
                                      </p:cBhvr>
                                      <p:tavLst>
                                        <p:tav tm="0" fmla="#ppt_w*sin(2.5*pi*$)">
                                          <p:val>
                                            <p:fltVal val="0"/>
                                          </p:val>
                                        </p:tav>
                                        <p:tav tm="100000">
                                          <p:val>
                                            <p:fltVal val="1"/>
                                          </p:val>
                                        </p:tav>
                                      </p:tavLst>
                                    </p:anim>
                                    <p:anim calcmode="lin" valueType="num">
                                      <p:cBhvr>
                                        <p:cTn id="78" dur="1000" fill="hold"/>
                                        <p:tgtEl>
                                          <p:spTgt spid="194569">
                                            <p:txEl>
                                              <p:pRg st="10" end="10"/>
                                            </p:txEl>
                                          </p:spTgt>
                                        </p:tgtEl>
                                        <p:attrNameLst>
                                          <p:attrName>ppt_h</p:attrName>
                                        </p:attrNameLst>
                                      </p:cBhvr>
                                      <p:tavLst>
                                        <p:tav tm="0">
                                          <p:val>
                                            <p:strVal val="#ppt_h"/>
                                          </p:val>
                                        </p:tav>
                                        <p:tav tm="100000">
                                          <p:val>
                                            <p:strVal val="#ppt_h"/>
                                          </p:val>
                                        </p:tav>
                                      </p:tavLst>
                                    </p:anim>
                                  </p:childTnLst>
                                </p:cTn>
                              </p:par>
                            </p:childTnLst>
                          </p:cTn>
                        </p:par>
                      </p:childTnLst>
                    </p:cTn>
                  </p:par>
                  <p:par>
                    <p:cTn id="79" fill="hold">
                      <p:stCondLst>
                        <p:cond delay="indefinite"/>
                      </p:stCondLst>
                      <p:childTnLst>
                        <p:par>
                          <p:cTn id="80" fill="hold">
                            <p:stCondLst>
                              <p:cond delay="0"/>
                            </p:stCondLst>
                            <p:childTnLst>
                              <p:par>
                                <p:cTn id="81" presetID="13" presetClass="exit" presetSubtype="32" fill="hold" grpId="1" nodeType="clickEffect">
                                  <p:stCondLst>
                                    <p:cond delay="0"/>
                                  </p:stCondLst>
                                  <p:childTnLst>
                                    <p:animEffect transition="out" filter="plus(out)">
                                      <p:cBhvr>
                                        <p:cTn id="82" dur="2000"/>
                                        <p:tgtEl>
                                          <p:spTgt spid="194570"/>
                                        </p:tgtEl>
                                      </p:cBhvr>
                                    </p:animEffect>
                                    <p:set>
                                      <p:cBhvr>
                                        <p:cTn id="83" dur="1" fill="hold">
                                          <p:stCondLst>
                                            <p:cond delay="1999"/>
                                          </p:stCondLst>
                                        </p:cTn>
                                        <p:tgtEl>
                                          <p:spTgt spid="194570"/>
                                        </p:tgtEl>
                                        <p:attrNameLst>
                                          <p:attrName>style.visibility</p:attrName>
                                        </p:attrNameLst>
                                      </p:cBhvr>
                                      <p:to>
                                        <p:strVal val="hidden"/>
                                      </p:to>
                                    </p:set>
                                  </p:childTnLst>
                                </p:cTn>
                              </p:par>
                            </p:childTnLst>
                          </p:cTn>
                        </p:par>
                        <p:par>
                          <p:cTn id="84" fill="hold">
                            <p:stCondLst>
                              <p:cond delay="2000"/>
                            </p:stCondLst>
                            <p:childTnLst>
                              <p:par>
                                <p:cTn id="85" presetID="45" presetClass="exit" presetSubtype="0" fill="hold" grpId="1" nodeType="afterEffect">
                                  <p:stCondLst>
                                    <p:cond delay="0"/>
                                  </p:stCondLst>
                                  <p:iterate type="lt">
                                    <p:tmPct val="10000"/>
                                  </p:iterate>
                                  <p:childTnLst>
                                    <p:animEffect transition="out" filter="fade">
                                      <p:cBhvr>
                                        <p:cTn id="86" dur="1000"/>
                                        <p:tgtEl>
                                          <p:spTgt spid="194569">
                                            <p:txEl>
                                              <p:pRg st="0" end="0"/>
                                            </p:txEl>
                                          </p:spTgt>
                                        </p:tgtEl>
                                      </p:cBhvr>
                                    </p:animEffect>
                                    <p:anim calcmode="lin" valueType="num">
                                      <p:cBhvr>
                                        <p:cTn id="87" dur="1000"/>
                                        <p:tgtEl>
                                          <p:spTgt spid="194569">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8" dur="1000"/>
                                        <p:tgtEl>
                                          <p:spTgt spid="194569">
                                            <p:txEl>
                                              <p:pRg st="0" end="0"/>
                                            </p:txEl>
                                          </p:spTgt>
                                        </p:tgtEl>
                                        <p:attrNameLst>
                                          <p:attrName>ppt_h</p:attrName>
                                        </p:attrNameLst>
                                      </p:cBhvr>
                                      <p:tavLst>
                                        <p:tav tm="0">
                                          <p:val>
                                            <p:strVal val="ppt_h"/>
                                          </p:val>
                                        </p:tav>
                                        <p:tav tm="100000">
                                          <p:val>
                                            <p:strVal val="ppt_h"/>
                                          </p:val>
                                        </p:tav>
                                      </p:tavLst>
                                    </p:anim>
                                    <p:set>
                                      <p:cBhvr>
                                        <p:cTn id="89" dur="1" fill="hold">
                                          <p:stCondLst>
                                            <p:cond delay="999"/>
                                          </p:stCondLst>
                                        </p:cTn>
                                        <p:tgtEl>
                                          <p:spTgt spid="194569">
                                            <p:txEl>
                                              <p:pRg st="0" end="0"/>
                                            </p:txEl>
                                          </p:spTgt>
                                        </p:tgtEl>
                                        <p:attrNameLst>
                                          <p:attrName>style.visibility</p:attrName>
                                        </p:attrNameLst>
                                      </p:cBhvr>
                                      <p:to>
                                        <p:strVal val="hidden"/>
                                      </p:to>
                                    </p:set>
                                  </p:childTnLst>
                                </p:cTn>
                              </p:par>
                            </p:childTnLst>
                          </p:cTn>
                        </p:par>
                        <p:par>
                          <p:cTn id="90" fill="hold">
                            <p:stCondLst>
                              <p:cond delay="4200"/>
                            </p:stCondLst>
                            <p:childTnLst>
                              <p:par>
                                <p:cTn id="91" presetID="45" presetClass="exit" presetSubtype="0" fill="hold" grpId="1" nodeType="afterEffect">
                                  <p:stCondLst>
                                    <p:cond delay="0"/>
                                  </p:stCondLst>
                                  <p:iterate type="lt">
                                    <p:tmPct val="10000"/>
                                  </p:iterate>
                                  <p:childTnLst>
                                    <p:animEffect transition="out" filter="fade">
                                      <p:cBhvr>
                                        <p:cTn id="92" dur="1000"/>
                                        <p:tgtEl>
                                          <p:spTgt spid="194569">
                                            <p:txEl>
                                              <p:pRg st="1" end="1"/>
                                            </p:txEl>
                                          </p:spTgt>
                                        </p:tgtEl>
                                      </p:cBhvr>
                                    </p:animEffect>
                                    <p:anim calcmode="lin" valueType="num">
                                      <p:cBhvr>
                                        <p:cTn id="93" dur="1000"/>
                                        <p:tgtEl>
                                          <p:spTgt spid="194569">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94" dur="1000"/>
                                        <p:tgtEl>
                                          <p:spTgt spid="194569">
                                            <p:txEl>
                                              <p:pRg st="1" end="1"/>
                                            </p:txEl>
                                          </p:spTgt>
                                        </p:tgtEl>
                                        <p:attrNameLst>
                                          <p:attrName>ppt_h</p:attrName>
                                        </p:attrNameLst>
                                      </p:cBhvr>
                                      <p:tavLst>
                                        <p:tav tm="0">
                                          <p:val>
                                            <p:strVal val="ppt_h"/>
                                          </p:val>
                                        </p:tav>
                                        <p:tav tm="100000">
                                          <p:val>
                                            <p:strVal val="ppt_h"/>
                                          </p:val>
                                        </p:tav>
                                      </p:tavLst>
                                    </p:anim>
                                    <p:set>
                                      <p:cBhvr>
                                        <p:cTn id="95" dur="1" fill="hold">
                                          <p:stCondLst>
                                            <p:cond delay="999"/>
                                          </p:stCondLst>
                                        </p:cTn>
                                        <p:tgtEl>
                                          <p:spTgt spid="194569">
                                            <p:txEl>
                                              <p:pRg st="1" end="1"/>
                                            </p:txEl>
                                          </p:spTgt>
                                        </p:tgtEl>
                                        <p:attrNameLst>
                                          <p:attrName>style.visibility</p:attrName>
                                        </p:attrNameLst>
                                      </p:cBhvr>
                                      <p:to>
                                        <p:strVal val="hidden"/>
                                      </p:to>
                                    </p:set>
                                  </p:childTnLst>
                                </p:cTn>
                              </p:par>
                            </p:childTnLst>
                          </p:cTn>
                        </p:par>
                        <p:par>
                          <p:cTn id="96" fill="hold">
                            <p:stCondLst>
                              <p:cond delay="7300"/>
                            </p:stCondLst>
                            <p:childTnLst>
                              <p:par>
                                <p:cTn id="97" presetID="45" presetClass="exit" presetSubtype="0" fill="hold" grpId="1" nodeType="afterEffect">
                                  <p:stCondLst>
                                    <p:cond delay="0"/>
                                  </p:stCondLst>
                                  <p:iterate type="lt">
                                    <p:tmPct val="10000"/>
                                  </p:iterate>
                                  <p:childTnLst>
                                    <p:animEffect transition="out" filter="fade">
                                      <p:cBhvr>
                                        <p:cTn id="98" dur="1000"/>
                                        <p:tgtEl>
                                          <p:spTgt spid="194569">
                                            <p:txEl>
                                              <p:pRg st="2" end="2"/>
                                            </p:txEl>
                                          </p:spTgt>
                                        </p:tgtEl>
                                      </p:cBhvr>
                                    </p:animEffect>
                                    <p:anim calcmode="lin" valueType="num">
                                      <p:cBhvr>
                                        <p:cTn id="99" dur="1000"/>
                                        <p:tgtEl>
                                          <p:spTgt spid="194569">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00" dur="1000"/>
                                        <p:tgtEl>
                                          <p:spTgt spid="194569">
                                            <p:txEl>
                                              <p:pRg st="2" end="2"/>
                                            </p:txEl>
                                          </p:spTgt>
                                        </p:tgtEl>
                                        <p:attrNameLst>
                                          <p:attrName>ppt_h</p:attrName>
                                        </p:attrNameLst>
                                      </p:cBhvr>
                                      <p:tavLst>
                                        <p:tav tm="0">
                                          <p:val>
                                            <p:strVal val="ppt_h"/>
                                          </p:val>
                                        </p:tav>
                                        <p:tav tm="100000">
                                          <p:val>
                                            <p:strVal val="ppt_h"/>
                                          </p:val>
                                        </p:tav>
                                      </p:tavLst>
                                    </p:anim>
                                    <p:set>
                                      <p:cBhvr>
                                        <p:cTn id="101" dur="1" fill="hold">
                                          <p:stCondLst>
                                            <p:cond delay="999"/>
                                          </p:stCondLst>
                                        </p:cTn>
                                        <p:tgtEl>
                                          <p:spTgt spid="194569">
                                            <p:txEl>
                                              <p:pRg st="2" end="2"/>
                                            </p:txEl>
                                          </p:spTgt>
                                        </p:tgtEl>
                                        <p:attrNameLst>
                                          <p:attrName>style.visibility</p:attrName>
                                        </p:attrNameLst>
                                      </p:cBhvr>
                                      <p:to>
                                        <p:strVal val="hidden"/>
                                      </p:to>
                                    </p:set>
                                  </p:childTnLst>
                                </p:cTn>
                              </p:par>
                            </p:childTnLst>
                          </p:cTn>
                        </p:par>
                        <p:par>
                          <p:cTn id="102" fill="hold">
                            <p:stCondLst>
                              <p:cond delay="9800"/>
                            </p:stCondLst>
                            <p:childTnLst>
                              <p:par>
                                <p:cTn id="103" presetID="45" presetClass="exit" presetSubtype="0" fill="hold" grpId="1" nodeType="afterEffect">
                                  <p:stCondLst>
                                    <p:cond delay="0"/>
                                  </p:stCondLst>
                                  <p:iterate type="lt">
                                    <p:tmPct val="10000"/>
                                  </p:iterate>
                                  <p:childTnLst>
                                    <p:animEffect transition="out" filter="fade">
                                      <p:cBhvr>
                                        <p:cTn id="104" dur="1000"/>
                                        <p:tgtEl>
                                          <p:spTgt spid="194569">
                                            <p:txEl>
                                              <p:pRg st="3" end="3"/>
                                            </p:txEl>
                                          </p:spTgt>
                                        </p:tgtEl>
                                      </p:cBhvr>
                                    </p:animEffect>
                                    <p:anim calcmode="lin" valueType="num">
                                      <p:cBhvr>
                                        <p:cTn id="105" dur="1000"/>
                                        <p:tgtEl>
                                          <p:spTgt spid="194569">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06" dur="1000"/>
                                        <p:tgtEl>
                                          <p:spTgt spid="194569">
                                            <p:txEl>
                                              <p:pRg st="3" end="3"/>
                                            </p:txEl>
                                          </p:spTgt>
                                        </p:tgtEl>
                                        <p:attrNameLst>
                                          <p:attrName>ppt_h</p:attrName>
                                        </p:attrNameLst>
                                      </p:cBhvr>
                                      <p:tavLst>
                                        <p:tav tm="0">
                                          <p:val>
                                            <p:strVal val="ppt_h"/>
                                          </p:val>
                                        </p:tav>
                                        <p:tav tm="100000">
                                          <p:val>
                                            <p:strVal val="ppt_h"/>
                                          </p:val>
                                        </p:tav>
                                      </p:tavLst>
                                    </p:anim>
                                    <p:set>
                                      <p:cBhvr>
                                        <p:cTn id="107" dur="1" fill="hold">
                                          <p:stCondLst>
                                            <p:cond delay="999"/>
                                          </p:stCondLst>
                                        </p:cTn>
                                        <p:tgtEl>
                                          <p:spTgt spid="194569">
                                            <p:txEl>
                                              <p:pRg st="3" end="3"/>
                                            </p:txEl>
                                          </p:spTgt>
                                        </p:tgtEl>
                                        <p:attrNameLst>
                                          <p:attrName>style.visibility</p:attrName>
                                        </p:attrNameLst>
                                      </p:cBhvr>
                                      <p:to>
                                        <p:strVal val="hidden"/>
                                      </p:to>
                                    </p:set>
                                  </p:childTnLst>
                                </p:cTn>
                              </p:par>
                            </p:childTnLst>
                          </p:cTn>
                        </p:par>
                        <p:par>
                          <p:cTn id="108" fill="hold">
                            <p:stCondLst>
                              <p:cond delay="11900"/>
                            </p:stCondLst>
                            <p:childTnLst>
                              <p:par>
                                <p:cTn id="109" presetID="45" presetClass="exit" presetSubtype="0" fill="hold" grpId="1" nodeType="afterEffect">
                                  <p:stCondLst>
                                    <p:cond delay="0"/>
                                  </p:stCondLst>
                                  <p:iterate type="lt">
                                    <p:tmPct val="10000"/>
                                  </p:iterate>
                                  <p:childTnLst>
                                    <p:animEffect transition="out" filter="fade">
                                      <p:cBhvr>
                                        <p:cTn id="110" dur="1000"/>
                                        <p:tgtEl>
                                          <p:spTgt spid="194569">
                                            <p:txEl>
                                              <p:pRg st="4" end="4"/>
                                            </p:txEl>
                                          </p:spTgt>
                                        </p:tgtEl>
                                      </p:cBhvr>
                                    </p:animEffect>
                                    <p:anim calcmode="lin" valueType="num">
                                      <p:cBhvr>
                                        <p:cTn id="111" dur="1000"/>
                                        <p:tgtEl>
                                          <p:spTgt spid="194569">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12" dur="1000"/>
                                        <p:tgtEl>
                                          <p:spTgt spid="194569">
                                            <p:txEl>
                                              <p:pRg st="4" end="4"/>
                                            </p:txEl>
                                          </p:spTgt>
                                        </p:tgtEl>
                                        <p:attrNameLst>
                                          <p:attrName>ppt_h</p:attrName>
                                        </p:attrNameLst>
                                      </p:cBhvr>
                                      <p:tavLst>
                                        <p:tav tm="0">
                                          <p:val>
                                            <p:strVal val="ppt_h"/>
                                          </p:val>
                                        </p:tav>
                                        <p:tav tm="100000">
                                          <p:val>
                                            <p:strVal val="ppt_h"/>
                                          </p:val>
                                        </p:tav>
                                      </p:tavLst>
                                    </p:anim>
                                    <p:set>
                                      <p:cBhvr>
                                        <p:cTn id="113" dur="1" fill="hold">
                                          <p:stCondLst>
                                            <p:cond delay="999"/>
                                          </p:stCondLst>
                                        </p:cTn>
                                        <p:tgtEl>
                                          <p:spTgt spid="194569">
                                            <p:txEl>
                                              <p:pRg st="4" end="4"/>
                                            </p:txEl>
                                          </p:spTgt>
                                        </p:tgtEl>
                                        <p:attrNameLst>
                                          <p:attrName>style.visibility</p:attrName>
                                        </p:attrNameLst>
                                      </p:cBhvr>
                                      <p:to>
                                        <p:strVal val="hidden"/>
                                      </p:to>
                                    </p:set>
                                  </p:childTnLst>
                                </p:cTn>
                              </p:par>
                            </p:childTnLst>
                          </p:cTn>
                        </p:par>
                        <p:par>
                          <p:cTn id="114" fill="hold">
                            <p:stCondLst>
                              <p:cond delay="14400"/>
                            </p:stCondLst>
                            <p:childTnLst>
                              <p:par>
                                <p:cTn id="115" presetID="45" presetClass="exit" presetSubtype="0" fill="hold" grpId="1" nodeType="afterEffect">
                                  <p:stCondLst>
                                    <p:cond delay="0"/>
                                  </p:stCondLst>
                                  <p:iterate type="lt">
                                    <p:tmPct val="10000"/>
                                  </p:iterate>
                                  <p:childTnLst>
                                    <p:animEffect transition="out" filter="fade">
                                      <p:cBhvr>
                                        <p:cTn id="116" dur="1000"/>
                                        <p:tgtEl>
                                          <p:spTgt spid="194569">
                                            <p:txEl>
                                              <p:pRg st="5" end="5"/>
                                            </p:txEl>
                                          </p:spTgt>
                                        </p:tgtEl>
                                      </p:cBhvr>
                                    </p:animEffect>
                                    <p:anim calcmode="lin" valueType="num">
                                      <p:cBhvr>
                                        <p:cTn id="117" dur="1000"/>
                                        <p:tgtEl>
                                          <p:spTgt spid="194569">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18" dur="1000"/>
                                        <p:tgtEl>
                                          <p:spTgt spid="194569">
                                            <p:txEl>
                                              <p:pRg st="5" end="5"/>
                                            </p:txEl>
                                          </p:spTgt>
                                        </p:tgtEl>
                                        <p:attrNameLst>
                                          <p:attrName>ppt_h</p:attrName>
                                        </p:attrNameLst>
                                      </p:cBhvr>
                                      <p:tavLst>
                                        <p:tav tm="0">
                                          <p:val>
                                            <p:strVal val="ppt_h"/>
                                          </p:val>
                                        </p:tav>
                                        <p:tav tm="100000">
                                          <p:val>
                                            <p:strVal val="ppt_h"/>
                                          </p:val>
                                        </p:tav>
                                      </p:tavLst>
                                    </p:anim>
                                    <p:set>
                                      <p:cBhvr>
                                        <p:cTn id="119" dur="1" fill="hold">
                                          <p:stCondLst>
                                            <p:cond delay="999"/>
                                          </p:stCondLst>
                                        </p:cTn>
                                        <p:tgtEl>
                                          <p:spTgt spid="194569">
                                            <p:txEl>
                                              <p:pRg st="5" end="5"/>
                                            </p:txEl>
                                          </p:spTgt>
                                        </p:tgtEl>
                                        <p:attrNameLst>
                                          <p:attrName>style.visibility</p:attrName>
                                        </p:attrNameLst>
                                      </p:cBhvr>
                                      <p:to>
                                        <p:strVal val="hidden"/>
                                      </p:to>
                                    </p:set>
                                  </p:childTnLst>
                                </p:cTn>
                              </p:par>
                            </p:childTnLst>
                          </p:cTn>
                        </p:par>
                        <p:par>
                          <p:cTn id="120" fill="hold">
                            <p:stCondLst>
                              <p:cond delay="16800"/>
                            </p:stCondLst>
                            <p:childTnLst>
                              <p:par>
                                <p:cTn id="121" presetID="45" presetClass="exit" presetSubtype="0" fill="hold" grpId="1" nodeType="afterEffect">
                                  <p:stCondLst>
                                    <p:cond delay="0"/>
                                  </p:stCondLst>
                                  <p:iterate type="lt">
                                    <p:tmPct val="10000"/>
                                  </p:iterate>
                                  <p:childTnLst>
                                    <p:animEffect transition="out" filter="fade">
                                      <p:cBhvr>
                                        <p:cTn id="122" dur="1000"/>
                                        <p:tgtEl>
                                          <p:spTgt spid="194569">
                                            <p:txEl>
                                              <p:pRg st="6" end="6"/>
                                            </p:txEl>
                                          </p:spTgt>
                                        </p:tgtEl>
                                      </p:cBhvr>
                                    </p:animEffect>
                                    <p:anim calcmode="lin" valueType="num">
                                      <p:cBhvr>
                                        <p:cTn id="123" dur="1000"/>
                                        <p:tgtEl>
                                          <p:spTgt spid="194569">
                                            <p:txEl>
                                              <p:pRg st="6" end="6"/>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24" dur="1000"/>
                                        <p:tgtEl>
                                          <p:spTgt spid="194569">
                                            <p:txEl>
                                              <p:pRg st="6" end="6"/>
                                            </p:txEl>
                                          </p:spTgt>
                                        </p:tgtEl>
                                        <p:attrNameLst>
                                          <p:attrName>ppt_h</p:attrName>
                                        </p:attrNameLst>
                                      </p:cBhvr>
                                      <p:tavLst>
                                        <p:tav tm="0">
                                          <p:val>
                                            <p:strVal val="ppt_h"/>
                                          </p:val>
                                        </p:tav>
                                        <p:tav tm="100000">
                                          <p:val>
                                            <p:strVal val="ppt_h"/>
                                          </p:val>
                                        </p:tav>
                                      </p:tavLst>
                                    </p:anim>
                                    <p:set>
                                      <p:cBhvr>
                                        <p:cTn id="125" dur="1" fill="hold">
                                          <p:stCondLst>
                                            <p:cond delay="999"/>
                                          </p:stCondLst>
                                        </p:cTn>
                                        <p:tgtEl>
                                          <p:spTgt spid="194569">
                                            <p:txEl>
                                              <p:pRg st="6" end="6"/>
                                            </p:txEl>
                                          </p:spTgt>
                                        </p:tgtEl>
                                        <p:attrNameLst>
                                          <p:attrName>style.visibility</p:attrName>
                                        </p:attrNameLst>
                                      </p:cBhvr>
                                      <p:to>
                                        <p:strVal val="hidden"/>
                                      </p:to>
                                    </p:set>
                                  </p:childTnLst>
                                </p:cTn>
                              </p:par>
                            </p:childTnLst>
                          </p:cTn>
                        </p:par>
                        <p:par>
                          <p:cTn id="126" fill="hold">
                            <p:stCondLst>
                              <p:cond delay="18900"/>
                            </p:stCondLst>
                            <p:childTnLst>
                              <p:par>
                                <p:cTn id="127" presetID="45" presetClass="exit" presetSubtype="0" fill="hold" grpId="1" nodeType="afterEffect">
                                  <p:stCondLst>
                                    <p:cond delay="0"/>
                                  </p:stCondLst>
                                  <p:iterate type="lt">
                                    <p:tmPct val="10000"/>
                                  </p:iterate>
                                  <p:childTnLst>
                                    <p:animEffect transition="out" filter="fade">
                                      <p:cBhvr>
                                        <p:cTn id="128" dur="1000"/>
                                        <p:tgtEl>
                                          <p:spTgt spid="194569">
                                            <p:txEl>
                                              <p:pRg st="7" end="7"/>
                                            </p:txEl>
                                          </p:spTgt>
                                        </p:tgtEl>
                                      </p:cBhvr>
                                    </p:animEffect>
                                    <p:anim calcmode="lin" valueType="num">
                                      <p:cBhvr>
                                        <p:cTn id="129" dur="1000"/>
                                        <p:tgtEl>
                                          <p:spTgt spid="194569">
                                            <p:txEl>
                                              <p:pRg st="7" end="7"/>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30" dur="1000"/>
                                        <p:tgtEl>
                                          <p:spTgt spid="194569">
                                            <p:txEl>
                                              <p:pRg st="7" end="7"/>
                                            </p:txEl>
                                          </p:spTgt>
                                        </p:tgtEl>
                                        <p:attrNameLst>
                                          <p:attrName>ppt_h</p:attrName>
                                        </p:attrNameLst>
                                      </p:cBhvr>
                                      <p:tavLst>
                                        <p:tav tm="0">
                                          <p:val>
                                            <p:strVal val="ppt_h"/>
                                          </p:val>
                                        </p:tav>
                                        <p:tav tm="100000">
                                          <p:val>
                                            <p:strVal val="ppt_h"/>
                                          </p:val>
                                        </p:tav>
                                      </p:tavLst>
                                    </p:anim>
                                    <p:set>
                                      <p:cBhvr>
                                        <p:cTn id="131" dur="1" fill="hold">
                                          <p:stCondLst>
                                            <p:cond delay="999"/>
                                          </p:stCondLst>
                                        </p:cTn>
                                        <p:tgtEl>
                                          <p:spTgt spid="194569">
                                            <p:txEl>
                                              <p:pRg st="7" end="7"/>
                                            </p:txEl>
                                          </p:spTgt>
                                        </p:tgtEl>
                                        <p:attrNameLst>
                                          <p:attrName>style.visibility</p:attrName>
                                        </p:attrNameLst>
                                      </p:cBhvr>
                                      <p:to>
                                        <p:strVal val="hidden"/>
                                      </p:to>
                                    </p:set>
                                  </p:childTnLst>
                                </p:cTn>
                              </p:par>
                            </p:childTnLst>
                          </p:cTn>
                        </p:par>
                        <p:par>
                          <p:cTn id="132" fill="hold">
                            <p:stCondLst>
                              <p:cond delay="20900"/>
                            </p:stCondLst>
                            <p:childTnLst>
                              <p:par>
                                <p:cTn id="133" presetID="45" presetClass="exit" presetSubtype="0" fill="hold" grpId="1" nodeType="afterEffect">
                                  <p:stCondLst>
                                    <p:cond delay="0"/>
                                  </p:stCondLst>
                                  <p:iterate type="lt">
                                    <p:tmPct val="10000"/>
                                  </p:iterate>
                                  <p:childTnLst>
                                    <p:animEffect transition="out" filter="fade">
                                      <p:cBhvr>
                                        <p:cTn id="134" dur="1000"/>
                                        <p:tgtEl>
                                          <p:spTgt spid="194569">
                                            <p:txEl>
                                              <p:pRg st="8" end="8"/>
                                            </p:txEl>
                                          </p:spTgt>
                                        </p:tgtEl>
                                      </p:cBhvr>
                                    </p:animEffect>
                                    <p:anim calcmode="lin" valueType="num">
                                      <p:cBhvr>
                                        <p:cTn id="135" dur="1000"/>
                                        <p:tgtEl>
                                          <p:spTgt spid="194569">
                                            <p:txEl>
                                              <p:pRg st="8" end="8"/>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36" dur="1000"/>
                                        <p:tgtEl>
                                          <p:spTgt spid="194569">
                                            <p:txEl>
                                              <p:pRg st="8" end="8"/>
                                            </p:txEl>
                                          </p:spTgt>
                                        </p:tgtEl>
                                        <p:attrNameLst>
                                          <p:attrName>ppt_h</p:attrName>
                                        </p:attrNameLst>
                                      </p:cBhvr>
                                      <p:tavLst>
                                        <p:tav tm="0">
                                          <p:val>
                                            <p:strVal val="ppt_h"/>
                                          </p:val>
                                        </p:tav>
                                        <p:tav tm="100000">
                                          <p:val>
                                            <p:strVal val="ppt_h"/>
                                          </p:val>
                                        </p:tav>
                                      </p:tavLst>
                                    </p:anim>
                                    <p:set>
                                      <p:cBhvr>
                                        <p:cTn id="137" dur="1" fill="hold">
                                          <p:stCondLst>
                                            <p:cond delay="999"/>
                                          </p:stCondLst>
                                        </p:cTn>
                                        <p:tgtEl>
                                          <p:spTgt spid="194569">
                                            <p:txEl>
                                              <p:pRg st="8" end="8"/>
                                            </p:txEl>
                                          </p:spTgt>
                                        </p:tgtEl>
                                        <p:attrNameLst>
                                          <p:attrName>style.visibility</p:attrName>
                                        </p:attrNameLst>
                                      </p:cBhvr>
                                      <p:to>
                                        <p:strVal val="hidden"/>
                                      </p:to>
                                    </p:set>
                                  </p:childTnLst>
                                </p:cTn>
                              </p:par>
                            </p:childTnLst>
                          </p:cTn>
                        </p:par>
                        <p:par>
                          <p:cTn id="138" fill="hold">
                            <p:stCondLst>
                              <p:cond delay="22900"/>
                            </p:stCondLst>
                            <p:childTnLst>
                              <p:par>
                                <p:cTn id="139" presetID="45" presetClass="exit" presetSubtype="0" fill="hold" grpId="1" nodeType="afterEffect">
                                  <p:stCondLst>
                                    <p:cond delay="0"/>
                                  </p:stCondLst>
                                  <p:iterate type="lt">
                                    <p:tmPct val="10000"/>
                                  </p:iterate>
                                  <p:childTnLst>
                                    <p:animEffect transition="out" filter="fade">
                                      <p:cBhvr>
                                        <p:cTn id="140" dur="1000"/>
                                        <p:tgtEl>
                                          <p:spTgt spid="194569">
                                            <p:txEl>
                                              <p:pRg st="9" end="9"/>
                                            </p:txEl>
                                          </p:spTgt>
                                        </p:tgtEl>
                                      </p:cBhvr>
                                    </p:animEffect>
                                    <p:anim calcmode="lin" valueType="num">
                                      <p:cBhvr>
                                        <p:cTn id="141" dur="1000"/>
                                        <p:tgtEl>
                                          <p:spTgt spid="194569">
                                            <p:txEl>
                                              <p:pRg st="9" end="9"/>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2" dur="1000"/>
                                        <p:tgtEl>
                                          <p:spTgt spid="194569">
                                            <p:txEl>
                                              <p:pRg st="9" end="9"/>
                                            </p:txEl>
                                          </p:spTgt>
                                        </p:tgtEl>
                                        <p:attrNameLst>
                                          <p:attrName>ppt_h</p:attrName>
                                        </p:attrNameLst>
                                      </p:cBhvr>
                                      <p:tavLst>
                                        <p:tav tm="0">
                                          <p:val>
                                            <p:strVal val="ppt_h"/>
                                          </p:val>
                                        </p:tav>
                                        <p:tav tm="100000">
                                          <p:val>
                                            <p:strVal val="ppt_h"/>
                                          </p:val>
                                        </p:tav>
                                      </p:tavLst>
                                    </p:anim>
                                    <p:set>
                                      <p:cBhvr>
                                        <p:cTn id="143" dur="1" fill="hold">
                                          <p:stCondLst>
                                            <p:cond delay="999"/>
                                          </p:stCondLst>
                                        </p:cTn>
                                        <p:tgtEl>
                                          <p:spTgt spid="194569">
                                            <p:txEl>
                                              <p:pRg st="9" end="9"/>
                                            </p:txEl>
                                          </p:spTgt>
                                        </p:tgtEl>
                                        <p:attrNameLst>
                                          <p:attrName>style.visibility</p:attrName>
                                        </p:attrNameLst>
                                      </p:cBhvr>
                                      <p:to>
                                        <p:strVal val="hidden"/>
                                      </p:to>
                                    </p:set>
                                  </p:childTnLst>
                                </p:cTn>
                              </p:par>
                            </p:childTnLst>
                          </p:cTn>
                        </p:par>
                        <p:par>
                          <p:cTn id="144" fill="hold">
                            <p:stCondLst>
                              <p:cond delay="25400"/>
                            </p:stCondLst>
                            <p:childTnLst>
                              <p:par>
                                <p:cTn id="145" presetID="45" presetClass="exit" presetSubtype="0" fill="hold" grpId="1" nodeType="afterEffect">
                                  <p:stCondLst>
                                    <p:cond delay="0"/>
                                  </p:stCondLst>
                                  <p:iterate type="lt">
                                    <p:tmPct val="10000"/>
                                  </p:iterate>
                                  <p:childTnLst>
                                    <p:animEffect transition="out" filter="fade">
                                      <p:cBhvr>
                                        <p:cTn id="146" dur="1000"/>
                                        <p:tgtEl>
                                          <p:spTgt spid="194569">
                                            <p:txEl>
                                              <p:pRg st="10" end="10"/>
                                            </p:txEl>
                                          </p:spTgt>
                                        </p:tgtEl>
                                      </p:cBhvr>
                                    </p:animEffect>
                                    <p:anim calcmode="lin" valueType="num">
                                      <p:cBhvr>
                                        <p:cTn id="147" dur="1000"/>
                                        <p:tgtEl>
                                          <p:spTgt spid="194569">
                                            <p:txEl>
                                              <p:pRg st="10" end="1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8" dur="1000"/>
                                        <p:tgtEl>
                                          <p:spTgt spid="194569">
                                            <p:txEl>
                                              <p:pRg st="10" end="10"/>
                                            </p:txEl>
                                          </p:spTgt>
                                        </p:tgtEl>
                                        <p:attrNameLst>
                                          <p:attrName>ppt_h</p:attrName>
                                        </p:attrNameLst>
                                      </p:cBhvr>
                                      <p:tavLst>
                                        <p:tav tm="0">
                                          <p:val>
                                            <p:strVal val="ppt_h"/>
                                          </p:val>
                                        </p:tav>
                                        <p:tav tm="100000">
                                          <p:val>
                                            <p:strVal val="ppt_h"/>
                                          </p:val>
                                        </p:tav>
                                      </p:tavLst>
                                    </p:anim>
                                    <p:set>
                                      <p:cBhvr>
                                        <p:cTn id="149" dur="1" fill="hold">
                                          <p:stCondLst>
                                            <p:cond delay="999"/>
                                          </p:stCondLst>
                                        </p:cTn>
                                        <p:tgtEl>
                                          <p:spTgt spid="194569">
                                            <p:txEl>
                                              <p:pRg st="10" end="10"/>
                                            </p:txEl>
                                          </p:spTgt>
                                        </p:tgtEl>
                                        <p:attrNameLst>
                                          <p:attrName>style.visibility</p:attrName>
                                        </p:attrNameLst>
                                      </p:cBhvr>
                                      <p:to>
                                        <p:strVal val="hidden"/>
                                      </p:to>
                                    </p:set>
                                  </p:childTnLst>
                                </p:cTn>
                              </p:par>
                            </p:childTnLst>
                          </p:cTn>
                        </p:par>
                        <p:par>
                          <p:cTn id="150" fill="hold">
                            <p:stCondLst>
                              <p:cond delay="28200"/>
                            </p:stCondLst>
                            <p:childTnLst>
                              <p:par>
                                <p:cTn id="151" presetID="17" presetClass="exit" presetSubtype="10" fill="hold" grpId="1" nodeType="afterEffect">
                                  <p:stCondLst>
                                    <p:cond delay="0"/>
                                  </p:stCondLst>
                                  <p:childTnLst>
                                    <p:anim calcmode="lin" valueType="num">
                                      <p:cBhvr>
                                        <p:cTn id="152" dur="500"/>
                                        <p:tgtEl>
                                          <p:spTgt spid="194577"/>
                                        </p:tgtEl>
                                        <p:attrNameLst>
                                          <p:attrName>ppt_w</p:attrName>
                                        </p:attrNameLst>
                                      </p:cBhvr>
                                      <p:tavLst>
                                        <p:tav tm="0">
                                          <p:val>
                                            <p:strVal val="ppt_w"/>
                                          </p:val>
                                        </p:tav>
                                        <p:tav tm="100000">
                                          <p:val>
                                            <p:fltVal val="0"/>
                                          </p:val>
                                        </p:tav>
                                      </p:tavLst>
                                    </p:anim>
                                    <p:anim calcmode="lin" valueType="num">
                                      <p:cBhvr>
                                        <p:cTn id="153" dur="500"/>
                                        <p:tgtEl>
                                          <p:spTgt spid="194577"/>
                                        </p:tgtEl>
                                        <p:attrNameLst>
                                          <p:attrName>ppt_h</p:attrName>
                                        </p:attrNameLst>
                                      </p:cBhvr>
                                      <p:tavLst>
                                        <p:tav tm="0">
                                          <p:val>
                                            <p:strVal val="ppt_h"/>
                                          </p:val>
                                        </p:tav>
                                        <p:tav tm="100000">
                                          <p:val>
                                            <p:strVal val="ppt_h"/>
                                          </p:val>
                                        </p:tav>
                                      </p:tavLst>
                                    </p:anim>
                                    <p:set>
                                      <p:cBhvr>
                                        <p:cTn id="154" dur="1" fill="hold">
                                          <p:stCondLst>
                                            <p:cond delay="499"/>
                                          </p:stCondLst>
                                        </p:cTn>
                                        <p:tgtEl>
                                          <p:spTgt spid="19457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9" grpId="0" build="p"/>
      <p:bldP spid="194569" grpId="1" build="p"/>
      <p:bldP spid="194570" grpId="0" animBg="1"/>
      <p:bldP spid="194570" grpId="1" animBg="1"/>
      <p:bldP spid="194577" grpId="0"/>
      <p:bldP spid="194577" grpId="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2" name="WordArt 4"/>
          <p:cNvSpPr>
            <a:spLocks noChangeArrowheads="1" noChangeShapeType="1" noTextEdit="1"/>
          </p:cNvSpPr>
          <p:nvPr/>
        </p:nvSpPr>
        <p:spPr bwMode="auto">
          <a:xfrm>
            <a:off x="250825" y="188913"/>
            <a:ext cx="8642350" cy="6408737"/>
          </a:xfrm>
          <a:prstGeom prst="rect">
            <a:avLst/>
          </a:prstGeom>
        </p:spPr>
        <p:txBody>
          <a:bodyPr wrap="none" fromWordArt="1">
            <a:prstTxWarp prst="textPlain">
              <a:avLst>
                <a:gd name="adj" fmla="val 50000"/>
              </a:avLst>
            </a:prstTxWarp>
          </a:bodyPr>
          <a:lstStyle/>
          <a:p>
            <a:pPr algn="ctr" rtl="1"/>
            <a:r>
              <a:rPr lang="fa-IR" sz="3600" kern="10" dirty="0">
                <a:ln w="19050">
                  <a:solidFill>
                    <a:schemeClr val="tx1"/>
                  </a:solidFill>
                  <a:round/>
                  <a:headEnd/>
                  <a:tailEnd/>
                </a:ln>
                <a:solidFill>
                  <a:srgbClr val="0000FF"/>
                </a:solidFill>
                <a:effectLst>
                  <a:outerShdw dist="35921" dir="2700000" algn="ctr" rotWithShape="0">
                    <a:srgbClr val="990000"/>
                  </a:outerShdw>
                </a:effectLst>
                <a:latin typeface="Arial"/>
                <a:cs typeface="Arial"/>
              </a:rPr>
              <a:t>پایان</a:t>
            </a:r>
          </a:p>
        </p:txBody>
      </p:sp>
      <p:sp>
        <p:nvSpPr>
          <p:cNvPr id="237573" name="Rectangle 5"/>
          <p:cNvSpPr>
            <a:spLocks noChangeArrowheads="1"/>
          </p:cNvSpPr>
          <p:nvPr/>
        </p:nvSpPr>
        <p:spPr bwMode="auto">
          <a:xfrm>
            <a:off x="4368800"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67-67</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37573"/>
                                        </p:tgtEl>
                                        <p:attrNameLst>
                                          <p:attrName>style.visibility</p:attrName>
                                        </p:attrNameLst>
                                      </p:cBhvr>
                                      <p:to>
                                        <p:strVal val="visible"/>
                                      </p:to>
                                    </p:set>
                                    <p:anim calcmode="lin" valueType="num">
                                      <p:cBhvr>
                                        <p:cTn id="7" dur="500" fill="hold"/>
                                        <p:tgtEl>
                                          <p:spTgt spid="237573"/>
                                        </p:tgtEl>
                                        <p:attrNameLst>
                                          <p:attrName>ppt_w</p:attrName>
                                        </p:attrNameLst>
                                      </p:cBhvr>
                                      <p:tavLst>
                                        <p:tav tm="0">
                                          <p:val>
                                            <p:fltVal val="0"/>
                                          </p:val>
                                        </p:tav>
                                        <p:tav tm="100000">
                                          <p:val>
                                            <p:strVal val="#ppt_w"/>
                                          </p:val>
                                        </p:tav>
                                      </p:tavLst>
                                    </p:anim>
                                    <p:anim calcmode="lin" valueType="num">
                                      <p:cBhvr>
                                        <p:cTn id="8" dur="500" fill="hold"/>
                                        <p:tgtEl>
                                          <p:spTgt spid="237573"/>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237572"/>
                                        </p:tgtEl>
                                        <p:attrNameLst>
                                          <p:attrName>style.visibility</p:attrName>
                                        </p:attrNameLst>
                                      </p:cBhvr>
                                      <p:to>
                                        <p:strVal val="visible"/>
                                      </p:to>
                                    </p:set>
                                    <p:animEffect transition="in" filter="plus(in)">
                                      <p:cBhvr>
                                        <p:cTn id="12" dur="3000"/>
                                        <p:tgtEl>
                                          <p:spTgt spid="237572"/>
                                        </p:tgtEl>
                                      </p:cBhvr>
                                    </p:animEffect>
                                  </p:childTnLst>
                                </p:cTn>
                              </p:par>
                            </p:childTnLst>
                          </p:cTn>
                        </p:par>
                        <p:par>
                          <p:cTn id="13" fill="hold">
                            <p:stCondLst>
                              <p:cond delay="3500"/>
                            </p:stCondLst>
                            <p:childTnLst>
                              <p:par>
                                <p:cTn id="14" presetID="13" presetClass="exit" presetSubtype="32" fill="hold" grpId="1" nodeType="afterEffect">
                                  <p:stCondLst>
                                    <p:cond delay="3000"/>
                                  </p:stCondLst>
                                  <p:childTnLst>
                                    <p:animEffect transition="out" filter="plus(out)">
                                      <p:cBhvr>
                                        <p:cTn id="15" dur="3000"/>
                                        <p:tgtEl>
                                          <p:spTgt spid="237572"/>
                                        </p:tgtEl>
                                      </p:cBhvr>
                                    </p:animEffect>
                                    <p:set>
                                      <p:cBhvr>
                                        <p:cTn id="16" dur="1" fill="hold">
                                          <p:stCondLst>
                                            <p:cond delay="2999"/>
                                          </p:stCondLst>
                                        </p:cTn>
                                        <p:tgtEl>
                                          <p:spTgt spid="237572"/>
                                        </p:tgtEl>
                                        <p:attrNameLst>
                                          <p:attrName>style.visibility</p:attrName>
                                        </p:attrNameLst>
                                      </p:cBhvr>
                                      <p:to>
                                        <p:strVal val="hidden"/>
                                      </p:to>
                                    </p:set>
                                  </p:childTnLst>
                                </p:cTn>
                              </p:par>
                            </p:childTnLst>
                          </p:cTn>
                        </p:par>
                        <p:par>
                          <p:cTn id="17" fill="hold">
                            <p:stCondLst>
                              <p:cond delay="9500"/>
                            </p:stCondLst>
                            <p:childTnLst>
                              <p:par>
                                <p:cTn id="18" presetID="17" presetClass="exit" presetSubtype="10" fill="hold" grpId="1" nodeType="afterEffect">
                                  <p:stCondLst>
                                    <p:cond delay="0"/>
                                  </p:stCondLst>
                                  <p:childTnLst>
                                    <p:anim calcmode="lin" valueType="num">
                                      <p:cBhvr>
                                        <p:cTn id="19" dur="500"/>
                                        <p:tgtEl>
                                          <p:spTgt spid="237573"/>
                                        </p:tgtEl>
                                        <p:attrNameLst>
                                          <p:attrName>ppt_w</p:attrName>
                                        </p:attrNameLst>
                                      </p:cBhvr>
                                      <p:tavLst>
                                        <p:tav tm="0">
                                          <p:val>
                                            <p:strVal val="ppt_w"/>
                                          </p:val>
                                        </p:tav>
                                        <p:tav tm="100000">
                                          <p:val>
                                            <p:fltVal val="0"/>
                                          </p:val>
                                        </p:tav>
                                      </p:tavLst>
                                    </p:anim>
                                    <p:anim calcmode="lin" valueType="num">
                                      <p:cBhvr>
                                        <p:cTn id="20" dur="500"/>
                                        <p:tgtEl>
                                          <p:spTgt spid="237573"/>
                                        </p:tgtEl>
                                        <p:attrNameLst>
                                          <p:attrName>ppt_h</p:attrName>
                                        </p:attrNameLst>
                                      </p:cBhvr>
                                      <p:tavLst>
                                        <p:tav tm="0">
                                          <p:val>
                                            <p:strVal val="ppt_h"/>
                                          </p:val>
                                        </p:tav>
                                        <p:tav tm="100000">
                                          <p:val>
                                            <p:strVal val="ppt_h"/>
                                          </p:val>
                                        </p:tav>
                                      </p:tavLst>
                                    </p:anim>
                                    <p:set>
                                      <p:cBhvr>
                                        <p:cTn id="21" dur="1" fill="hold">
                                          <p:stCondLst>
                                            <p:cond delay="499"/>
                                          </p:stCondLst>
                                        </p:cTn>
                                        <p:tgtEl>
                                          <p:spTgt spid="23757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2" grpId="0" animBg="1"/>
      <p:bldP spid="237572" grpId="1" animBg="1"/>
      <p:bldP spid="237573" grpId="0"/>
      <p:bldP spid="237573" grpId="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9" name="Rectangle 5"/>
          <p:cNvSpPr>
            <a:spLocks noChangeArrowheads="1"/>
          </p:cNvSpPr>
          <p:nvPr/>
        </p:nvSpPr>
        <p:spPr bwMode="auto">
          <a:xfrm>
            <a:off x="250825" y="606425"/>
            <a:ext cx="8389938" cy="5645150"/>
          </a:xfrm>
          <a:prstGeom prst="rect">
            <a:avLst/>
          </a:prstGeom>
          <a:noFill/>
          <a:ln w="9525">
            <a:noFill/>
            <a:miter lim="800000"/>
            <a:headEnd/>
            <a:tailEnd/>
          </a:ln>
        </p:spPr>
        <p:txBody>
          <a:bodyPr anchor="ctr">
            <a:spAutoFit/>
          </a:bodyPr>
          <a:lstStyle/>
          <a:p>
            <a:pPr algn="r" rtl="1"/>
            <a:r>
              <a:rPr lang="ar-SA" b="1">
                <a:solidFill>
                  <a:srgbClr val="000000"/>
                </a:solidFill>
              </a:rPr>
              <a:t>به عبارت ديگر، افراد ديگر به واسطه نام اجداديشان شناخته نمى‌شوند، بلکه هر فرد داراى هويتى مستقل است که اين هويت در قالب ارقام خلاصه مى‌شود. </a:t>
            </a:r>
            <a:br>
              <a:rPr lang="ar-SA" b="1">
                <a:solidFill>
                  <a:srgbClr val="000000"/>
                </a:solidFill>
              </a:rPr>
            </a:br>
            <a:r>
              <a:rPr lang="ar-SA" b="1">
                <a:solidFill>
                  <a:srgbClr val="000000"/>
                </a:solidFill>
              </a:rPr>
              <a:t>در موج سوم انتصاب به افراد خاص، نژاد و مليت معيارى براى برترى و شناخت نيست،</a:t>
            </a:r>
            <a:r>
              <a:rPr lang="fa-IR" b="1">
                <a:solidFill>
                  <a:srgbClr val="000000"/>
                </a:solidFill>
              </a:rPr>
              <a:t> </a:t>
            </a:r>
            <a:r>
              <a:rPr lang="ar-SA" b="1">
                <a:solidFill>
                  <a:srgbClr val="000000"/>
                </a:solidFill>
              </a:rPr>
              <a:t>بلکه اين کامپيوترها هستند که افراد را بر مبناى شماره طبقه بندى و تقسيم مى کنند. </a:t>
            </a:r>
            <a:br>
              <a:rPr lang="ar-SA" b="1">
                <a:solidFill>
                  <a:srgbClr val="000000"/>
                </a:solidFill>
              </a:rPr>
            </a:br>
            <a:r>
              <a:rPr lang="ar-SA" b="1">
                <a:solidFill>
                  <a:srgbClr val="000000"/>
                </a:solidFill>
              </a:rPr>
              <a:t>شهر الکترونيکى که يکى از دستاوردهاى موج سوم است،</a:t>
            </a:r>
            <a:r>
              <a:rPr lang="fa-IR" b="1">
                <a:solidFill>
                  <a:srgbClr val="000000"/>
                </a:solidFill>
              </a:rPr>
              <a:t> </a:t>
            </a:r>
            <a:r>
              <a:rPr lang="ar-SA" b="1">
                <a:solidFill>
                  <a:srgbClr val="000000"/>
                </a:solidFill>
              </a:rPr>
              <a:t>از اين قاعده مستثنى نمى‌باشد.</a:t>
            </a:r>
            <a:endParaRPr lang="fa-IR" b="1">
              <a:solidFill>
                <a:srgbClr val="000000"/>
              </a:solidFill>
            </a:endParaRPr>
          </a:p>
          <a:p>
            <a:pPr algn="r" rtl="1"/>
            <a:endParaRPr lang="ar-IQ" sz="800" b="1">
              <a:solidFill>
                <a:srgbClr val="000000"/>
              </a:solidFill>
            </a:endParaRPr>
          </a:p>
          <a:p>
            <a:pPr algn="r" rtl="1"/>
            <a:r>
              <a:rPr lang="ar-SA" b="1">
                <a:solidFill>
                  <a:srgbClr val="000000"/>
                </a:solidFill>
              </a:rPr>
              <a:t>حضور اینترنت از اوایل دهه ی 1960 میلادی در وزارت دفاع آمریکا شروع و در سال1969 با همکاری دانشگاه کالیفرنیا توسعه یافت در سال 1983 عملاً کار غیر نظامی اینترنت با سرویس پست الکترونیکی آغاز شد و به سرعت توانایی آن در ارسال داده ها با سرعت بیشتر فراهم شد. در اواسط سال 1990 در سراسر جهان 46000 شبکه اطلاعاتی، شامل 3/2 میلیون دستگاه رایانه و 25 میلیون کابر از طریق اینترنت امکان تبادل اطلاعات یافتند. مقایسه ارقام فوق با نیاز های یک شهر الکترونیکی نشان می دهد که تا این زمان عملاً </a:t>
            </a:r>
            <a:r>
              <a:rPr lang="fa-IR" b="1">
                <a:solidFill>
                  <a:srgbClr val="000000"/>
                </a:solidFill>
              </a:rPr>
              <a:t>       </a:t>
            </a:r>
            <a:r>
              <a:rPr lang="ar-SA" b="1">
                <a:solidFill>
                  <a:srgbClr val="000000"/>
                </a:solidFill>
              </a:rPr>
              <a:t>نمی توانستند امکانات فناوری برای ایجاد شهر الکترونیک وجود داشته باشد. اما آمار فصل</a:t>
            </a:r>
            <a:r>
              <a:rPr lang="en-US" b="1">
                <a:solidFill>
                  <a:srgbClr val="000000"/>
                </a:solidFill>
              </a:rPr>
              <a:t> </a:t>
            </a:r>
            <a:r>
              <a:rPr lang="ar-SA" b="1">
                <a:solidFill>
                  <a:srgbClr val="000000"/>
                </a:solidFill>
              </a:rPr>
              <a:t>نامه پیام یونسکو در اکتبر ماه 2003 آخرین آمار کاربران اینترنت را 655 میلیون نفر در جهان نشان می دهد.</a:t>
            </a:r>
            <a:r>
              <a:rPr lang="en-US" b="1">
                <a:solidFill>
                  <a:srgbClr val="000000"/>
                </a:solidFill>
              </a:rPr>
              <a:t> </a:t>
            </a:r>
          </a:p>
          <a:p>
            <a:pPr algn="r" rtl="1"/>
            <a:r>
              <a:rPr lang="fa-IR" b="1">
                <a:solidFill>
                  <a:srgbClr val="000000"/>
                </a:solidFill>
              </a:rPr>
              <a:t>این در حالی است که</a:t>
            </a:r>
            <a:r>
              <a:rPr lang="en-US" b="1">
                <a:solidFill>
                  <a:srgbClr val="000000"/>
                </a:solidFill>
              </a:rPr>
              <a:t> </a:t>
            </a:r>
            <a:r>
              <a:rPr lang="fa-IR" b="1">
                <a:solidFill>
                  <a:srgbClr val="000000"/>
                </a:solidFill>
              </a:rPr>
              <a:t>اینترنت ورلد استیست </a:t>
            </a:r>
            <a:r>
              <a:rPr lang="fa-IR" sz="2000" b="1">
                <a:solidFill>
                  <a:srgbClr val="000000"/>
                </a:solidFill>
                <a:latin typeface="Times New Roman" pitchFamily="18" charset="0"/>
                <a:cs typeface="Times New Roman" pitchFamily="18" charset="0"/>
              </a:rPr>
              <a:t>(</a:t>
            </a:r>
            <a:r>
              <a:rPr lang="ar-IQ" sz="2000" b="1">
                <a:solidFill>
                  <a:srgbClr val="000000"/>
                </a:solidFill>
                <a:latin typeface="Times New Roman" pitchFamily="18" charset="0"/>
                <a:cs typeface="Times New Roman" pitchFamily="18" charset="0"/>
              </a:rPr>
              <a:t> </a:t>
            </a:r>
            <a:r>
              <a:rPr lang="en-US" sz="2000" b="1">
                <a:solidFill>
                  <a:srgbClr val="000000"/>
                </a:solidFill>
                <a:latin typeface="Times New Roman" pitchFamily="18" charset="0"/>
                <a:cs typeface="Times New Roman" pitchFamily="18" charset="0"/>
              </a:rPr>
              <a:t>internet world stats</a:t>
            </a:r>
            <a:r>
              <a:rPr lang="ar-IQ" sz="2000">
                <a:latin typeface="Times New Roman" pitchFamily="18" charset="0"/>
                <a:cs typeface="Times New Roman" pitchFamily="18" charset="0"/>
              </a:rPr>
              <a:t> </a:t>
            </a:r>
            <a:r>
              <a:rPr lang="fa-IR" sz="2000" b="1">
                <a:solidFill>
                  <a:srgbClr val="000000"/>
                </a:solidFill>
                <a:latin typeface="Times New Roman" pitchFamily="18" charset="0"/>
                <a:cs typeface="Times New Roman" pitchFamily="18" charset="0"/>
              </a:rPr>
              <a:t>)</a:t>
            </a:r>
            <a:r>
              <a:rPr lang="fa-IR" b="1">
                <a:solidFill>
                  <a:srgbClr val="000000"/>
                </a:solidFill>
              </a:rPr>
              <a:t> </a:t>
            </a:r>
            <a:r>
              <a:rPr lang="ar-SA" b="1">
                <a:solidFill>
                  <a:srgbClr val="000000"/>
                </a:solidFill>
              </a:rPr>
              <a:t>در آخرين آمار خود در خصوص كاربران اينترنت</a:t>
            </a:r>
            <a:r>
              <a:rPr lang="fa-IR" b="1">
                <a:solidFill>
                  <a:srgbClr val="000000"/>
                </a:solidFill>
              </a:rPr>
              <a:t>ی</a:t>
            </a:r>
            <a:r>
              <a:rPr lang="ar-SA" b="1">
                <a:solidFill>
                  <a:srgbClr val="000000"/>
                </a:solidFill>
              </a:rPr>
              <a:t> جهان</a:t>
            </a:r>
            <a:r>
              <a:rPr lang="fa-IR" b="1">
                <a:solidFill>
                  <a:srgbClr val="000000"/>
                </a:solidFill>
              </a:rPr>
              <a:t> که تا پایان سال 2007 می باشد</a:t>
            </a:r>
            <a:r>
              <a:rPr lang="ar-SA" b="1">
                <a:solidFill>
                  <a:srgbClr val="000000"/>
                </a:solidFill>
              </a:rPr>
              <a:t>، تعداد كاربران اينترنت</a:t>
            </a:r>
            <a:r>
              <a:rPr lang="fa-IR" b="1">
                <a:solidFill>
                  <a:srgbClr val="000000"/>
                </a:solidFill>
              </a:rPr>
              <a:t>ی</a:t>
            </a:r>
            <a:r>
              <a:rPr lang="ar-SA" b="1">
                <a:solidFill>
                  <a:srgbClr val="000000"/>
                </a:solidFill>
              </a:rPr>
              <a:t> را برحسب موقعيت ها</a:t>
            </a:r>
            <a:r>
              <a:rPr lang="fa-IR" b="1">
                <a:solidFill>
                  <a:srgbClr val="000000"/>
                </a:solidFill>
              </a:rPr>
              <a:t>ی</a:t>
            </a:r>
            <a:r>
              <a:rPr lang="ar-SA" b="1">
                <a:solidFill>
                  <a:srgbClr val="000000"/>
                </a:solidFill>
              </a:rPr>
              <a:t> جغرافياي</a:t>
            </a:r>
            <a:r>
              <a:rPr lang="fa-IR" b="1">
                <a:solidFill>
                  <a:srgbClr val="000000"/>
                </a:solidFill>
              </a:rPr>
              <a:t>ی</a:t>
            </a:r>
            <a:r>
              <a:rPr lang="ar-SA" b="1">
                <a:solidFill>
                  <a:srgbClr val="000000"/>
                </a:solidFill>
              </a:rPr>
              <a:t> به 7 دسته تقسيم كرده و ميزان كاربران را در دنيا 1 ميليارد و 319 ميليون نفر اعلام كرد.</a:t>
            </a:r>
            <a:r>
              <a:rPr lang="ar-SA">
                <a:solidFill>
                  <a:srgbClr val="000000"/>
                </a:solidFill>
              </a:rPr>
              <a:t> </a:t>
            </a:r>
            <a:endParaRPr lang="fa-IR" b="1">
              <a:solidFill>
                <a:srgbClr val="000000"/>
              </a:solidFill>
            </a:endParaRPr>
          </a:p>
          <a:p>
            <a:pPr algn="r" rtl="1"/>
            <a:r>
              <a:rPr lang="ar-SA" b="1">
                <a:solidFill>
                  <a:srgbClr val="000000"/>
                </a:solidFill>
              </a:rPr>
              <a:t>نکته قابل توجه سرعت توسعه عناصر این پدیده همچون ارتباطات و فناوری اطلاعات است که حیات سنتی بشر</a:t>
            </a:r>
            <a:r>
              <a:rPr lang="fa-IR" b="1">
                <a:solidFill>
                  <a:srgbClr val="000000"/>
                </a:solidFill>
              </a:rPr>
              <a:t> را</a:t>
            </a:r>
            <a:r>
              <a:rPr lang="ar-SA" b="1">
                <a:solidFill>
                  <a:srgbClr val="000000"/>
                </a:solidFill>
              </a:rPr>
              <a:t> رفته رفته وارد جایگاهی شگفت انگیز به نام زندگی الکترونیکی </a:t>
            </a:r>
            <a:r>
              <a:rPr lang="fa-IR" b="1">
                <a:solidFill>
                  <a:srgbClr val="000000"/>
                </a:solidFill>
              </a:rPr>
              <a:t>کرده</a:t>
            </a:r>
            <a:r>
              <a:rPr lang="ar-SA" b="1">
                <a:solidFill>
                  <a:srgbClr val="000000"/>
                </a:solidFill>
              </a:rPr>
              <a:t> و ابعاد اقتصادی، اجتماعی و سیاسی را دگرگون کرده است. بنابراین همزیستی و اجتماع که از ضروریات برقراری ارتباطات به عنوان اصول اولیه جامع اطلاعاتی است در محلی به نام شهرالکترونیکی جلوه گر می شود.</a:t>
            </a:r>
            <a:endParaRPr lang="ar-IQ" b="1">
              <a:solidFill>
                <a:srgbClr val="000000"/>
              </a:solidFill>
            </a:endParaRPr>
          </a:p>
          <a:p>
            <a:pPr algn="r" rtl="1"/>
            <a:endParaRPr lang="en-US" sz="1200" b="1">
              <a:solidFill>
                <a:srgbClr val="000000"/>
              </a:solidFill>
            </a:endParaRPr>
          </a:p>
        </p:txBody>
      </p:sp>
      <p:sp>
        <p:nvSpPr>
          <p:cNvPr id="11270" name="Rectangle 6"/>
          <p:cNvSpPr>
            <a:spLocks noChangeArrowheads="1"/>
          </p:cNvSpPr>
          <p:nvPr/>
        </p:nvSpPr>
        <p:spPr bwMode="auto">
          <a:xfrm>
            <a:off x="4427538" y="6461125"/>
            <a:ext cx="66833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67-8</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1270"/>
                                        </p:tgtEl>
                                        <p:attrNameLst>
                                          <p:attrName>style.visibility</p:attrName>
                                        </p:attrNameLst>
                                      </p:cBhvr>
                                      <p:to>
                                        <p:strVal val="visible"/>
                                      </p:to>
                                    </p:set>
                                    <p:anim calcmode="lin" valueType="num">
                                      <p:cBhvr>
                                        <p:cTn id="7" dur="500" fill="hold"/>
                                        <p:tgtEl>
                                          <p:spTgt spid="11270"/>
                                        </p:tgtEl>
                                        <p:attrNameLst>
                                          <p:attrName>ppt_w</p:attrName>
                                        </p:attrNameLst>
                                      </p:cBhvr>
                                      <p:tavLst>
                                        <p:tav tm="0">
                                          <p:val>
                                            <p:fltVal val="0"/>
                                          </p:val>
                                        </p:tav>
                                        <p:tav tm="100000">
                                          <p:val>
                                            <p:strVal val="#ppt_w"/>
                                          </p:val>
                                        </p:tav>
                                      </p:tavLst>
                                    </p:anim>
                                    <p:anim calcmode="lin" valueType="num">
                                      <p:cBhvr>
                                        <p:cTn id="8" dur="500" fill="hold"/>
                                        <p:tgtEl>
                                          <p:spTgt spid="1127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11269"/>
                                        </p:tgtEl>
                                        <p:attrNameLst>
                                          <p:attrName>style.visibility</p:attrName>
                                        </p:attrNameLst>
                                      </p:cBhvr>
                                      <p:to>
                                        <p:strVal val="visible"/>
                                      </p:to>
                                    </p:set>
                                    <p:animEffect transition="in" filter="diamond(in)">
                                      <p:cBhvr>
                                        <p:cTn id="12" dur="2000"/>
                                        <p:tgtEl>
                                          <p:spTgt spid="1126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11269"/>
                                        </p:tgtEl>
                                      </p:cBhvr>
                                    </p:animEffect>
                                    <p:set>
                                      <p:cBhvr>
                                        <p:cTn id="17" dur="1" fill="hold">
                                          <p:stCondLst>
                                            <p:cond delay="1999"/>
                                          </p:stCondLst>
                                        </p:cTn>
                                        <p:tgtEl>
                                          <p:spTgt spid="11269"/>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11270"/>
                                        </p:tgtEl>
                                        <p:attrNameLst>
                                          <p:attrName>ppt_w</p:attrName>
                                        </p:attrNameLst>
                                      </p:cBhvr>
                                      <p:tavLst>
                                        <p:tav tm="0">
                                          <p:val>
                                            <p:strVal val="ppt_w"/>
                                          </p:val>
                                        </p:tav>
                                        <p:tav tm="100000">
                                          <p:val>
                                            <p:fltVal val="0"/>
                                          </p:val>
                                        </p:tav>
                                      </p:tavLst>
                                    </p:anim>
                                    <p:anim calcmode="lin" valueType="num">
                                      <p:cBhvr>
                                        <p:cTn id="21" dur="500"/>
                                        <p:tgtEl>
                                          <p:spTgt spid="11270"/>
                                        </p:tgtEl>
                                        <p:attrNameLst>
                                          <p:attrName>ppt_h</p:attrName>
                                        </p:attrNameLst>
                                      </p:cBhvr>
                                      <p:tavLst>
                                        <p:tav tm="0">
                                          <p:val>
                                            <p:strVal val="ppt_h"/>
                                          </p:val>
                                        </p:tav>
                                        <p:tav tm="100000">
                                          <p:val>
                                            <p:strVal val="ppt_h"/>
                                          </p:val>
                                        </p:tav>
                                      </p:tavLst>
                                    </p:anim>
                                    <p:set>
                                      <p:cBhvr>
                                        <p:cTn id="22" dur="1" fill="hold">
                                          <p:stCondLst>
                                            <p:cond delay="499"/>
                                          </p:stCondLst>
                                        </p:cTn>
                                        <p:tgtEl>
                                          <p:spTgt spid="112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p:bldP spid="11269" grpId="1"/>
      <p:bldP spid="11270" grpId="0"/>
      <p:bldP spid="11270"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ChangeArrowheads="1"/>
          </p:cNvSpPr>
          <p:nvPr/>
        </p:nvSpPr>
        <p:spPr bwMode="auto">
          <a:xfrm>
            <a:off x="-4572000" y="1484313"/>
            <a:ext cx="9144000" cy="0"/>
          </a:xfrm>
          <a:prstGeom prst="rect">
            <a:avLst/>
          </a:prstGeom>
          <a:noFill/>
          <a:ln w="9525">
            <a:noFill/>
            <a:miter lim="800000"/>
            <a:headEnd/>
            <a:tailEnd/>
          </a:ln>
        </p:spPr>
        <p:txBody>
          <a:bodyPr wrap="none" anchor="ctr">
            <a:spAutoFit/>
          </a:bodyPr>
          <a:lstStyle/>
          <a:p>
            <a:endParaRPr lang="fa-IR"/>
          </a:p>
        </p:txBody>
      </p:sp>
      <p:sp>
        <p:nvSpPr>
          <p:cNvPr id="13317" name="WordArt 5"/>
          <p:cNvSpPr>
            <a:spLocks noChangeArrowheads="1" noChangeShapeType="1" noTextEdit="1"/>
          </p:cNvSpPr>
          <p:nvPr/>
        </p:nvSpPr>
        <p:spPr bwMode="auto">
          <a:xfrm>
            <a:off x="1547813" y="188913"/>
            <a:ext cx="6337300" cy="1008062"/>
          </a:xfrm>
          <a:prstGeom prst="rect">
            <a:avLst/>
          </a:prstGeom>
        </p:spPr>
        <p:txBody>
          <a:bodyPr wrap="none" fromWordArt="1">
            <a:prstTxWarp prst="textPlain">
              <a:avLst>
                <a:gd name="adj" fmla="val 50000"/>
              </a:avLst>
            </a:prstTxWarp>
          </a:bodyPr>
          <a:lstStyle/>
          <a:p>
            <a:pPr algn="ctr" rtl="1"/>
            <a:r>
              <a:rPr lang="fa-IR" sz="2800" kern="10">
                <a:ln w="19050">
                  <a:solidFill>
                    <a:schemeClr val="tx1"/>
                  </a:solidFill>
                  <a:round/>
                  <a:headEnd/>
                  <a:tailEnd/>
                </a:ln>
                <a:solidFill>
                  <a:srgbClr val="0000FF"/>
                </a:solidFill>
                <a:effectLst>
                  <a:outerShdw dist="35921" dir="2700000" algn="ctr" rotWithShape="0">
                    <a:srgbClr val="990000"/>
                  </a:outerShdw>
                </a:effectLst>
                <a:latin typeface="Arial"/>
                <a:cs typeface="Arial"/>
              </a:rPr>
              <a:t>شهر الكترونيكى چيست ؟</a:t>
            </a:r>
          </a:p>
        </p:txBody>
      </p:sp>
      <p:sp>
        <p:nvSpPr>
          <p:cNvPr id="13319" name="Rectangle 7"/>
          <p:cNvSpPr>
            <a:spLocks noChangeArrowheads="1"/>
          </p:cNvSpPr>
          <p:nvPr/>
        </p:nvSpPr>
        <p:spPr bwMode="auto">
          <a:xfrm>
            <a:off x="250825" y="1449388"/>
            <a:ext cx="8496300" cy="5065712"/>
          </a:xfrm>
          <a:prstGeom prst="rect">
            <a:avLst/>
          </a:prstGeom>
          <a:noFill/>
          <a:ln w="9525">
            <a:noFill/>
            <a:miter lim="800000"/>
            <a:headEnd/>
            <a:tailEnd/>
          </a:ln>
        </p:spPr>
        <p:txBody>
          <a:bodyPr anchor="ctr">
            <a:spAutoFit/>
          </a:bodyPr>
          <a:lstStyle/>
          <a:p>
            <a:pPr algn="r" rtl="1"/>
            <a:r>
              <a:rPr lang="ar-SA" b="1" dirty="0">
                <a:cs typeface="Times New Roman" pitchFamily="18" charset="0"/>
              </a:rPr>
              <a:t>شهر الكترونیكی عبارت است از شهری كه اداره امور شهروندان شامل خدمات و سرویس های دولتی و </a:t>
            </a:r>
            <a:endParaRPr lang="ar-IQ" b="1" dirty="0">
              <a:cs typeface="Times New Roman" pitchFamily="18" charset="0"/>
            </a:endParaRPr>
          </a:p>
          <a:p>
            <a:pPr algn="r" rtl="1"/>
            <a:r>
              <a:rPr lang="ar-SA" b="1" dirty="0">
                <a:cs typeface="Times New Roman" pitchFamily="18" charset="0"/>
              </a:rPr>
              <a:t>سازمان های بخش خصوصی به صورت برخط </a:t>
            </a:r>
            <a:r>
              <a:rPr lang="ar-SA" sz="2000" b="1" dirty="0">
                <a:latin typeface="Times New Roman" pitchFamily="18" charset="0"/>
                <a:cs typeface="Times New Roman" pitchFamily="18" charset="0"/>
              </a:rPr>
              <a:t>(</a:t>
            </a:r>
            <a:r>
              <a:rPr lang="en-US" sz="2000" b="1" dirty="0">
                <a:latin typeface="Times New Roman" pitchFamily="18" charset="0"/>
                <a:cs typeface="Times New Roman" pitchFamily="18" charset="0"/>
              </a:rPr>
              <a:t>online</a:t>
            </a:r>
            <a:r>
              <a:rPr lang="ar-SA" sz="2000" b="1" dirty="0">
                <a:latin typeface="Times New Roman" pitchFamily="18" charset="0"/>
                <a:cs typeface="Times New Roman" pitchFamily="18" charset="0"/>
              </a:rPr>
              <a:t>)</a:t>
            </a:r>
            <a:r>
              <a:rPr lang="ar-SA" b="1" dirty="0">
                <a:cs typeface="Times New Roman" pitchFamily="18" charset="0"/>
              </a:rPr>
              <a:t> و به صورت شبانه روزی و در هفت روز هفته باكیفیت و ضریب ایمنی بالا و با بهره گیری از ابزار</a:t>
            </a:r>
            <a:r>
              <a:rPr lang="ar-IQ" b="1" dirty="0">
                <a:cs typeface="Times New Roman" pitchFamily="18" charset="0"/>
              </a:rPr>
              <a:t>هاى</a:t>
            </a:r>
            <a:r>
              <a:rPr lang="ar-SA" b="1" dirty="0">
                <a:cs typeface="Times New Roman" pitchFamily="18" charset="0"/>
              </a:rPr>
              <a:t> فناوری اطلاعات و ارتباطات </a:t>
            </a:r>
            <a:r>
              <a:rPr lang="ar-SA"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ICT</a:t>
            </a:r>
            <a:r>
              <a:rPr lang="ar-SA" sz="2000" b="1" dirty="0">
                <a:latin typeface="Times New Roman" pitchFamily="18" charset="0"/>
                <a:cs typeface="Times New Roman" pitchFamily="18" charset="0"/>
              </a:rPr>
              <a:t> )</a:t>
            </a:r>
            <a:r>
              <a:rPr lang="ar-SA" b="1" dirty="0">
                <a:cs typeface="Times New Roman" pitchFamily="18" charset="0"/>
              </a:rPr>
              <a:t> و كاربردهای آن انجام می شود.</a:t>
            </a:r>
            <a:r>
              <a:rPr lang="ar-SA" b="1" dirty="0">
                <a:solidFill>
                  <a:srgbClr val="000000"/>
                </a:solidFill>
                <a:cs typeface="Times New Roman" pitchFamily="18" charset="0"/>
              </a:rPr>
              <a:t> تعاريف بسيار ديگرى براى شهر الكترونيكى مطرح شده كه برخى از آنها عبارت اند از:</a:t>
            </a:r>
            <a:endParaRPr lang="en-US" dirty="0"/>
          </a:p>
          <a:p>
            <a:pPr algn="r" rtl="1" eaLnBrk="0" hangingPunct="0"/>
            <a:endParaRPr lang="en-US" sz="800" b="1" dirty="0">
              <a:solidFill>
                <a:srgbClr val="000000"/>
              </a:solidFill>
              <a:cs typeface="Times New Roman" pitchFamily="18" charset="0"/>
            </a:endParaRPr>
          </a:p>
          <a:p>
            <a:pPr algn="r" rtl="1" eaLnBrk="0" hangingPunct="0"/>
            <a:r>
              <a:rPr lang="ar-SA" b="1" dirty="0">
                <a:solidFill>
                  <a:srgbClr val="000000"/>
                </a:solidFill>
                <a:cs typeface="Times New Roman" pitchFamily="18" charset="0"/>
              </a:rPr>
              <a:t>1- به كارگيری فناوری اطلاعات و ارتباطات در ارائه خدمات اجتماعى، اداری و اقتصادی به خصوص در بخش شهری برای بالا بردن بهره وری و نيز بهبود</a:t>
            </a:r>
            <a:r>
              <a:rPr lang="ar-IQ" dirty="0"/>
              <a:t> </a:t>
            </a:r>
            <a:r>
              <a:rPr lang="ar-SA" b="1" dirty="0">
                <a:solidFill>
                  <a:srgbClr val="000000"/>
                </a:solidFill>
                <a:cs typeface="Times New Roman" pitchFamily="18" charset="0"/>
              </a:rPr>
              <a:t>خدمات و ارائه اطلاعات به شهروندان و تجار و غيره را شهر الكترونيكى</a:t>
            </a:r>
            <a:r>
              <a:rPr lang="ar-IQ" b="1" dirty="0">
                <a:solidFill>
                  <a:srgbClr val="000000"/>
                </a:solidFill>
                <a:cs typeface="Times New Roman" pitchFamily="18" charset="0"/>
              </a:rPr>
              <a:t> </a:t>
            </a:r>
            <a:r>
              <a:rPr lang="ar-SA" b="1" dirty="0">
                <a:solidFill>
                  <a:srgbClr val="000000"/>
                </a:solidFill>
                <a:cs typeface="Times New Roman" pitchFamily="18" charset="0"/>
              </a:rPr>
              <a:t>مى گويند</a:t>
            </a:r>
            <a:r>
              <a:rPr lang="en-US" b="1" dirty="0">
                <a:solidFill>
                  <a:srgbClr val="000000"/>
                </a:solidFill>
                <a:cs typeface="Times New Roman" pitchFamily="18" charset="0"/>
              </a:rPr>
              <a:t>.</a:t>
            </a:r>
            <a:endParaRPr lang="en-US" dirty="0"/>
          </a:p>
          <a:p>
            <a:pPr algn="r" rtl="1" eaLnBrk="0" hangingPunct="0"/>
            <a:r>
              <a:rPr lang="ar-SA" b="1" dirty="0">
                <a:solidFill>
                  <a:srgbClr val="000000"/>
                </a:solidFill>
                <a:cs typeface="Times New Roman" pitchFamily="18" charset="0"/>
              </a:rPr>
              <a:t>2- استفاده از فناوری به منظور اينكه خدمات شهری و اطلاعات به طور مؤثر در اختيار شهروندان و تجار و</a:t>
            </a:r>
            <a:r>
              <a:rPr lang="en-US" b="1" dirty="0">
                <a:solidFill>
                  <a:srgbClr val="000000"/>
                </a:solidFill>
                <a:cs typeface="Times New Roman" pitchFamily="18" charset="0"/>
              </a:rPr>
              <a:t>...  </a:t>
            </a:r>
            <a:r>
              <a:rPr lang="ar-SA" b="1" dirty="0">
                <a:solidFill>
                  <a:srgbClr val="000000"/>
                </a:solidFill>
                <a:cs typeface="Times New Roman" pitchFamily="18" charset="0"/>
              </a:rPr>
              <a:t>قرار بگيرد، شهر الكترونيكى ناميده مى شود</a:t>
            </a:r>
            <a:r>
              <a:rPr lang="en-US" b="1" dirty="0">
                <a:solidFill>
                  <a:srgbClr val="000000"/>
                </a:solidFill>
                <a:cs typeface="Times New Roman" pitchFamily="18" charset="0"/>
              </a:rPr>
              <a:t>.</a:t>
            </a:r>
            <a:endParaRPr lang="en-US" dirty="0"/>
          </a:p>
          <a:p>
            <a:pPr algn="r" rtl="1" eaLnBrk="0" hangingPunct="0"/>
            <a:r>
              <a:rPr lang="ar-SA" b="1" dirty="0">
                <a:solidFill>
                  <a:srgbClr val="000000"/>
                </a:solidFill>
                <a:cs typeface="Times New Roman" pitchFamily="18" charset="0"/>
              </a:rPr>
              <a:t>3- شهر الكترونيكى به آن دسته از فعاليت هايى اطلاق مى شود كه خدمات شهری را به صورت الكترونيكى در اختيار كاربران قرار مى دهد و يا از</a:t>
            </a:r>
            <a:r>
              <a:rPr lang="ar-IQ" dirty="0"/>
              <a:t> </a:t>
            </a:r>
            <a:r>
              <a:rPr lang="ar-SA" b="1" dirty="0">
                <a:solidFill>
                  <a:srgbClr val="000000"/>
                </a:solidFill>
                <a:cs typeface="Times New Roman" pitchFamily="18" charset="0"/>
              </a:rPr>
              <a:t>طريق اينترنت، اطلاعاتى را با استفاده كنندگان اين خدمات مبادله مى كنند</a:t>
            </a:r>
            <a:r>
              <a:rPr lang="en-US" b="1" dirty="0">
                <a:solidFill>
                  <a:srgbClr val="000000"/>
                </a:solidFill>
                <a:cs typeface="Times New Roman" pitchFamily="18" charset="0"/>
              </a:rPr>
              <a:t>.</a:t>
            </a:r>
          </a:p>
          <a:p>
            <a:pPr algn="r" rtl="1" eaLnBrk="0" hangingPunct="0"/>
            <a:endParaRPr lang="ar-IQ" sz="800" b="1" dirty="0">
              <a:solidFill>
                <a:srgbClr val="000000"/>
              </a:solidFill>
              <a:latin typeface="Times New Roman" pitchFamily="18" charset="0"/>
            </a:endParaRPr>
          </a:p>
          <a:p>
            <a:pPr algn="r" rtl="1" eaLnBrk="0" hangingPunct="0"/>
            <a:r>
              <a:rPr lang="ar-SA" b="1" dirty="0">
                <a:solidFill>
                  <a:srgbClr val="000000"/>
                </a:solidFill>
                <a:latin typeface="Times New Roman" pitchFamily="18" charset="0"/>
              </a:rPr>
              <a:t>شهر الكترونیكی ما را از دنیای تك بعدی شهرهای سنتی و امروزی خارج كرده و به دنیای جدیدی راهنمایی خواهد كرد، دنیایی دوبعدی كه دستاورد فناوری های نوین اطلاعات و ارتباطات می باشد. در گذر این زمان و در این حركت روبه جلوی فناوری ما در آینده ای نه چندان دور دنیای سه بعدی را شاهد خواهیم بود كه حتی تصور آن در حال حاضر برایمان ناممكن است. بسیاری از فعالیت هایی كه در شهرهای عادی انجام می شود قابلیت پیاده سازی و اجرا در شهر الكترونیكی را دارد و به جرأت می توان گفت كه این فعالیت ها در شهرهای الكترونیكی بسیار راحت تر از نمونه های فیزیكی آن خواهد بود.</a:t>
            </a:r>
            <a:r>
              <a:rPr lang="ar-SA" dirty="0">
                <a:latin typeface="Times New Roman" pitchFamily="18" charset="0"/>
              </a:rPr>
              <a:t> </a:t>
            </a:r>
            <a:endParaRPr lang="en-US" dirty="0">
              <a:latin typeface="Times New Roman" pitchFamily="18" charset="0"/>
            </a:endParaRPr>
          </a:p>
        </p:txBody>
      </p:sp>
      <p:sp>
        <p:nvSpPr>
          <p:cNvPr id="13320" name="Rectangle 8"/>
          <p:cNvSpPr>
            <a:spLocks noChangeArrowheads="1"/>
          </p:cNvSpPr>
          <p:nvPr/>
        </p:nvSpPr>
        <p:spPr bwMode="auto">
          <a:xfrm>
            <a:off x="4427538" y="6461125"/>
            <a:ext cx="668337"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67-9</a:t>
            </a:r>
          </a:p>
        </p:txBody>
      </p:sp>
      <p:sp>
        <p:nvSpPr>
          <p:cNvPr id="6" name="Footer Placeholder 5"/>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3320"/>
                                        </p:tgtEl>
                                        <p:attrNameLst>
                                          <p:attrName>style.visibility</p:attrName>
                                        </p:attrNameLst>
                                      </p:cBhvr>
                                      <p:to>
                                        <p:strVal val="visible"/>
                                      </p:to>
                                    </p:set>
                                    <p:anim calcmode="lin" valueType="num">
                                      <p:cBhvr>
                                        <p:cTn id="7" dur="500" fill="hold"/>
                                        <p:tgtEl>
                                          <p:spTgt spid="13320"/>
                                        </p:tgtEl>
                                        <p:attrNameLst>
                                          <p:attrName>ppt_w</p:attrName>
                                        </p:attrNameLst>
                                      </p:cBhvr>
                                      <p:tavLst>
                                        <p:tav tm="0">
                                          <p:val>
                                            <p:fltVal val="0"/>
                                          </p:val>
                                        </p:tav>
                                        <p:tav tm="100000">
                                          <p:val>
                                            <p:strVal val="#ppt_w"/>
                                          </p:val>
                                        </p:tav>
                                      </p:tavLst>
                                    </p:anim>
                                    <p:anim calcmode="lin" valueType="num">
                                      <p:cBhvr>
                                        <p:cTn id="8" dur="500" fill="hold"/>
                                        <p:tgtEl>
                                          <p:spTgt spid="1332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3" presetClass="entr" presetSubtype="16" fill="hold" grpId="0" nodeType="after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plus(in)">
                                      <p:cBhvr>
                                        <p:cTn id="12" dur="2000"/>
                                        <p:tgtEl>
                                          <p:spTgt spid="13317"/>
                                        </p:tgtEl>
                                      </p:cBhvr>
                                    </p:animEffect>
                                  </p:childTnLst>
                                </p:cTn>
                              </p:par>
                            </p:childTnLst>
                          </p:cTn>
                        </p:par>
                        <p:par>
                          <p:cTn id="13" fill="hold">
                            <p:stCondLst>
                              <p:cond delay="2500"/>
                            </p:stCondLst>
                            <p:childTnLst>
                              <p:par>
                                <p:cTn id="14" presetID="8" presetClass="entr" presetSubtype="16" fill="hold" grpId="0" nodeType="afterEffect">
                                  <p:stCondLst>
                                    <p:cond delay="0"/>
                                  </p:stCondLst>
                                  <p:childTnLst>
                                    <p:set>
                                      <p:cBhvr>
                                        <p:cTn id="15" dur="1" fill="hold">
                                          <p:stCondLst>
                                            <p:cond delay="0"/>
                                          </p:stCondLst>
                                        </p:cTn>
                                        <p:tgtEl>
                                          <p:spTgt spid="13319"/>
                                        </p:tgtEl>
                                        <p:attrNameLst>
                                          <p:attrName>style.visibility</p:attrName>
                                        </p:attrNameLst>
                                      </p:cBhvr>
                                      <p:to>
                                        <p:strVal val="visible"/>
                                      </p:to>
                                    </p:set>
                                    <p:animEffect transition="in" filter="diamond(in)">
                                      <p:cBhvr>
                                        <p:cTn id="16" dur="2000"/>
                                        <p:tgtEl>
                                          <p:spTgt spid="13319"/>
                                        </p:tgtEl>
                                      </p:cBhvr>
                                    </p:animEffect>
                                  </p:childTnLst>
                                </p:cTn>
                              </p:par>
                            </p:childTnLst>
                          </p:cTn>
                        </p:par>
                      </p:childTnLst>
                    </p:cTn>
                  </p:par>
                  <p:par>
                    <p:cTn id="17" fill="hold">
                      <p:stCondLst>
                        <p:cond delay="indefinite"/>
                      </p:stCondLst>
                      <p:childTnLst>
                        <p:par>
                          <p:cTn id="18" fill="hold">
                            <p:stCondLst>
                              <p:cond delay="0"/>
                            </p:stCondLst>
                            <p:childTnLst>
                              <p:par>
                                <p:cTn id="19" presetID="13" presetClass="exit" presetSubtype="32" fill="hold" grpId="1" nodeType="clickEffect">
                                  <p:stCondLst>
                                    <p:cond delay="0"/>
                                  </p:stCondLst>
                                  <p:childTnLst>
                                    <p:animEffect transition="out" filter="plus(out)">
                                      <p:cBhvr>
                                        <p:cTn id="20" dur="2000"/>
                                        <p:tgtEl>
                                          <p:spTgt spid="13317"/>
                                        </p:tgtEl>
                                      </p:cBhvr>
                                    </p:animEffect>
                                    <p:set>
                                      <p:cBhvr>
                                        <p:cTn id="21" dur="1" fill="hold">
                                          <p:stCondLst>
                                            <p:cond delay="1999"/>
                                          </p:stCondLst>
                                        </p:cTn>
                                        <p:tgtEl>
                                          <p:spTgt spid="13317"/>
                                        </p:tgtEl>
                                        <p:attrNameLst>
                                          <p:attrName>style.visibility</p:attrName>
                                        </p:attrNameLst>
                                      </p:cBhvr>
                                      <p:to>
                                        <p:strVal val="hidden"/>
                                      </p:to>
                                    </p:set>
                                  </p:childTnLst>
                                </p:cTn>
                              </p:par>
                            </p:childTnLst>
                          </p:cTn>
                        </p:par>
                        <p:par>
                          <p:cTn id="22" fill="hold">
                            <p:stCondLst>
                              <p:cond delay="2000"/>
                            </p:stCondLst>
                            <p:childTnLst>
                              <p:par>
                                <p:cTn id="23" presetID="8" presetClass="exit" presetSubtype="32" fill="hold" grpId="1" nodeType="afterEffect">
                                  <p:stCondLst>
                                    <p:cond delay="0"/>
                                  </p:stCondLst>
                                  <p:childTnLst>
                                    <p:animEffect transition="out" filter="diamond(out)">
                                      <p:cBhvr>
                                        <p:cTn id="24" dur="2000"/>
                                        <p:tgtEl>
                                          <p:spTgt spid="13319"/>
                                        </p:tgtEl>
                                      </p:cBhvr>
                                    </p:animEffect>
                                    <p:set>
                                      <p:cBhvr>
                                        <p:cTn id="25" dur="1" fill="hold">
                                          <p:stCondLst>
                                            <p:cond delay="1999"/>
                                          </p:stCondLst>
                                        </p:cTn>
                                        <p:tgtEl>
                                          <p:spTgt spid="13319"/>
                                        </p:tgtEl>
                                        <p:attrNameLst>
                                          <p:attrName>style.visibility</p:attrName>
                                        </p:attrNameLst>
                                      </p:cBhvr>
                                      <p:to>
                                        <p:strVal val="hidden"/>
                                      </p:to>
                                    </p:set>
                                  </p:childTnLst>
                                </p:cTn>
                              </p:par>
                            </p:childTnLst>
                          </p:cTn>
                        </p:par>
                        <p:par>
                          <p:cTn id="26" fill="hold">
                            <p:stCondLst>
                              <p:cond delay="4000"/>
                            </p:stCondLst>
                            <p:childTnLst>
                              <p:par>
                                <p:cTn id="27" presetID="17" presetClass="exit" presetSubtype="10" fill="hold" grpId="1" nodeType="afterEffect">
                                  <p:stCondLst>
                                    <p:cond delay="0"/>
                                  </p:stCondLst>
                                  <p:childTnLst>
                                    <p:anim calcmode="lin" valueType="num">
                                      <p:cBhvr>
                                        <p:cTn id="28" dur="500"/>
                                        <p:tgtEl>
                                          <p:spTgt spid="13320"/>
                                        </p:tgtEl>
                                        <p:attrNameLst>
                                          <p:attrName>ppt_w</p:attrName>
                                        </p:attrNameLst>
                                      </p:cBhvr>
                                      <p:tavLst>
                                        <p:tav tm="0">
                                          <p:val>
                                            <p:strVal val="ppt_w"/>
                                          </p:val>
                                        </p:tav>
                                        <p:tav tm="100000">
                                          <p:val>
                                            <p:fltVal val="0"/>
                                          </p:val>
                                        </p:tav>
                                      </p:tavLst>
                                    </p:anim>
                                    <p:anim calcmode="lin" valueType="num">
                                      <p:cBhvr>
                                        <p:cTn id="29" dur="500"/>
                                        <p:tgtEl>
                                          <p:spTgt spid="13320"/>
                                        </p:tgtEl>
                                        <p:attrNameLst>
                                          <p:attrName>ppt_h</p:attrName>
                                        </p:attrNameLst>
                                      </p:cBhvr>
                                      <p:tavLst>
                                        <p:tav tm="0">
                                          <p:val>
                                            <p:strVal val="ppt_h"/>
                                          </p:val>
                                        </p:tav>
                                        <p:tav tm="100000">
                                          <p:val>
                                            <p:strVal val="ppt_h"/>
                                          </p:val>
                                        </p:tav>
                                      </p:tavLst>
                                    </p:anim>
                                    <p:set>
                                      <p:cBhvr>
                                        <p:cTn id="30" dur="1" fill="hold">
                                          <p:stCondLst>
                                            <p:cond delay="499"/>
                                          </p:stCondLst>
                                        </p:cTn>
                                        <p:tgtEl>
                                          <p:spTgt spid="133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animBg="1"/>
      <p:bldP spid="13317" grpId="1" animBg="1"/>
      <p:bldP spid="13319" grpId="0"/>
      <p:bldP spid="13319" grpId="1"/>
      <p:bldP spid="13320" grpId="0"/>
      <p:bldP spid="13320"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ChangeArrowheads="1"/>
          </p:cNvSpPr>
          <p:nvPr/>
        </p:nvSpPr>
        <p:spPr bwMode="auto">
          <a:xfrm>
            <a:off x="395288" y="88900"/>
            <a:ext cx="8424862" cy="6337300"/>
          </a:xfrm>
          <a:prstGeom prst="rect">
            <a:avLst/>
          </a:prstGeom>
          <a:noFill/>
          <a:ln w="9525">
            <a:noFill/>
            <a:miter lim="800000"/>
            <a:headEnd/>
            <a:tailEnd/>
          </a:ln>
        </p:spPr>
        <p:txBody>
          <a:bodyPr anchor="ctr">
            <a:spAutoFit/>
          </a:bodyPr>
          <a:lstStyle/>
          <a:p>
            <a:pPr algn="r" rtl="1"/>
            <a:r>
              <a:rPr lang="ar-SA" b="1">
                <a:solidFill>
                  <a:srgbClr val="000000"/>
                </a:solidFill>
              </a:rPr>
              <a:t>این مجموعه از فعالیت ها را می توان به گروه های زیر تقسیم كرد</a:t>
            </a:r>
            <a:r>
              <a:rPr lang="ar-IQ" b="1">
                <a:solidFill>
                  <a:srgbClr val="000000"/>
                </a:solidFill>
              </a:rPr>
              <a:t>:</a:t>
            </a:r>
          </a:p>
          <a:p>
            <a:pPr algn="r" rtl="1"/>
            <a:endParaRPr lang="en-US" sz="800">
              <a:solidFill>
                <a:srgbClr val="000000"/>
              </a:solidFill>
            </a:endParaRPr>
          </a:p>
          <a:p>
            <a:pPr algn="r" rtl="1"/>
            <a:r>
              <a:rPr lang="fa-IR" sz="2400" b="1">
                <a:solidFill>
                  <a:srgbClr val="000000"/>
                </a:solidFill>
              </a:rPr>
              <a:t>1- </a:t>
            </a:r>
            <a:r>
              <a:rPr lang="ar-SA" sz="2400" b="1">
                <a:solidFill>
                  <a:srgbClr val="000000"/>
                </a:solidFill>
              </a:rPr>
              <a:t>فعالیت های اداری:</a:t>
            </a:r>
            <a:r>
              <a:rPr lang="ar-SA" b="1">
                <a:solidFill>
                  <a:srgbClr val="000000"/>
                </a:solidFill>
              </a:rPr>
              <a:t> مانند ثبت اسناد و املا</a:t>
            </a:r>
            <a:r>
              <a:rPr lang="fa-IR" b="1">
                <a:solidFill>
                  <a:srgbClr val="000000"/>
                </a:solidFill>
              </a:rPr>
              <a:t>ک</a:t>
            </a:r>
            <a:r>
              <a:rPr lang="ar-SA" b="1">
                <a:solidFill>
                  <a:srgbClr val="000000"/>
                </a:solidFill>
              </a:rPr>
              <a:t>، درخواست گذرنامه و غیره. </a:t>
            </a:r>
            <a:br>
              <a:rPr lang="ar-SA" b="1">
                <a:solidFill>
                  <a:srgbClr val="000000"/>
                </a:solidFill>
              </a:rPr>
            </a:br>
            <a:r>
              <a:rPr lang="fa-IR" sz="2400" b="1">
                <a:solidFill>
                  <a:srgbClr val="000000"/>
                </a:solidFill>
              </a:rPr>
              <a:t>2-</a:t>
            </a:r>
            <a:r>
              <a:rPr lang="ar-SA" sz="2400" b="1">
                <a:solidFill>
                  <a:srgbClr val="000000"/>
                </a:solidFill>
              </a:rPr>
              <a:t> فعالیت های بانكی:</a:t>
            </a:r>
            <a:r>
              <a:rPr lang="ar-SA" b="1">
                <a:solidFill>
                  <a:srgbClr val="000000"/>
                </a:solidFill>
              </a:rPr>
              <a:t> پرداخت قبوض، برداشت پول از حساب، انتقال پول، اعلام وصول و برگشت چ</a:t>
            </a:r>
            <a:r>
              <a:rPr lang="fa-IR" b="1">
                <a:solidFill>
                  <a:srgbClr val="000000"/>
                </a:solidFill>
              </a:rPr>
              <a:t>ک</a:t>
            </a:r>
            <a:r>
              <a:rPr lang="ar-SA" b="1">
                <a:solidFill>
                  <a:srgbClr val="000000"/>
                </a:solidFill>
              </a:rPr>
              <a:t> و غیره.</a:t>
            </a:r>
            <a:br>
              <a:rPr lang="ar-SA" b="1">
                <a:solidFill>
                  <a:srgbClr val="000000"/>
                </a:solidFill>
              </a:rPr>
            </a:br>
            <a:r>
              <a:rPr lang="fa-IR" sz="2400" b="1">
                <a:solidFill>
                  <a:srgbClr val="000000"/>
                </a:solidFill>
              </a:rPr>
              <a:t>3- </a:t>
            </a:r>
            <a:r>
              <a:rPr lang="ar-SA" sz="2400" b="1">
                <a:solidFill>
                  <a:srgbClr val="000000"/>
                </a:solidFill>
              </a:rPr>
              <a:t>فعالیت های تجاری:</a:t>
            </a:r>
            <a:r>
              <a:rPr lang="ar-SA" b="1">
                <a:solidFill>
                  <a:srgbClr val="000000"/>
                </a:solidFill>
              </a:rPr>
              <a:t> خرید و فروش كالا، موسیقی ، فیلم ، خرید بلیت هتل ها و هواپیماها و غیره.</a:t>
            </a:r>
            <a:br>
              <a:rPr lang="ar-SA" b="1">
                <a:solidFill>
                  <a:srgbClr val="000000"/>
                </a:solidFill>
              </a:rPr>
            </a:br>
            <a:r>
              <a:rPr lang="fa-IR" sz="2400" b="1">
                <a:solidFill>
                  <a:srgbClr val="000000"/>
                </a:solidFill>
              </a:rPr>
              <a:t>4- </a:t>
            </a:r>
            <a:r>
              <a:rPr lang="ar-SA" sz="2400" b="1">
                <a:solidFill>
                  <a:srgbClr val="000000"/>
                </a:solidFill>
              </a:rPr>
              <a:t>فعالیت های تفریحی:</a:t>
            </a:r>
            <a:r>
              <a:rPr lang="ar-SA" b="1">
                <a:solidFill>
                  <a:srgbClr val="000000"/>
                </a:solidFill>
              </a:rPr>
              <a:t> بازی های رایانه ای، بازدید از موزه ها و پارك ها، انجام مسافرت های مجازی و غیره.</a:t>
            </a:r>
            <a:br>
              <a:rPr lang="ar-SA" b="1">
                <a:solidFill>
                  <a:srgbClr val="000000"/>
                </a:solidFill>
              </a:rPr>
            </a:br>
            <a:r>
              <a:rPr lang="fa-IR" sz="2400" b="1">
                <a:solidFill>
                  <a:srgbClr val="000000"/>
                </a:solidFill>
              </a:rPr>
              <a:t>5- </a:t>
            </a:r>
            <a:r>
              <a:rPr lang="ar-SA" sz="2400" b="1">
                <a:solidFill>
                  <a:srgbClr val="000000"/>
                </a:solidFill>
              </a:rPr>
              <a:t>فعالیت های علمی:</a:t>
            </a:r>
            <a:r>
              <a:rPr lang="ar-SA" b="1">
                <a:solidFill>
                  <a:srgbClr val="000000"/>
                </a:solidFill>
              </a:rPr>
              <a:t> انجام تحقیقات علمی، جست و جوی مقالات علمی، استفاده از منابع كتابخانه ها، انتشار و چاپ كتاب های الكترونیكی و غیره. </a:t>
            </a:r>
            <a:br>
              <a:rPr lang="ar-SA" b="1">
                <a:solidFill>
                  <a:srgbClr val="000000"/>
                </a:solidFill>
              </a:rPr>
            </a:br>
            <a:r>
              <a:rPr lang="fa-IR" sz="2400" b="1">
                <a:solidFill>
                  <a:srgbClr val="000000"/>
                </a:solidFill>
              </a:rPr>
              <a:t>6- </a:t>
            </a:r>
            <a:r>
              <a:rPr lang="ar-SA" sz="2400" b="1">
                <a:solidFill>
                  <a:srgbClr val="000000"/>
                </a:solidFill>
              </a:rPr>
              <a:t>دریافت اطلاعات:</a:t>
            </a:r>
            <a:r>
              <a:rPr lang="ar-SA" b="1">
                <a:solidFill>
                  <a:srgbClr val="000000"/>
                </a:solidFill>
              </a:rPr>
              <a:t> شامل اخبار، روزنامه ها، نشریات، ترافی</a:t>
            </a:r>
            <a:r>
              <a:rPr lang="fa-IR" b="1">
                <a:solidFill>
                  <a:srgbClr val="000000"/>
                </a:solidFill>
              </a:rPr>
              <a:t>ک</a:t>
            </a:r>
            <a:r>
              <a:rPr lang="ar-SA" b="1">
                <a:solidFill>
                  <a:srgbClr val="000000"/>
                </a:solidFill>
              </a:rPr>
              <a:t> شهری، ساعات ورود و خروج قطارها و غیره بدون خارج شدن از منزل و یا محل كار.</a:t>
            </a:r>
            <a:br>
              <a:rPr lang="ar-SA" b="1">
                <a:solidFill>
                  <a:srgbClr val="000000"/>
                </a:solidFill>
              </a:rPr>
            </a:br>
            <a:r>
              <a:rPr lang="ar-SA" sz="2400" b="1">
                <a:solidFill>
                  <a:srgbClr val="000000"/>
                </a:solidFill>
              </a:rPr>
              <a:t>7- فعالیت های آموزشی:</a:t>
            </a:r>
            <a:r>
              <a:rPr lang="ar-SA" b="1">
                <a:solidFill>
                  <a:srgbClr val="000000"/>
                </a:solidFill>
              </a:rPr>
              <a:t> ثبت نام و رفتن به كلاس های مجازی و امتحانات مجازی, كسب مدارك معتبر بین المللی و غیره.</a:t>
            </a:r>
            <a:br>
              <a:rPr lang="ar-SA" b="1">
                <a:solidFill>
                  <a:srgbClr val="000000"/>
                </a:solidFill>
              </a:rPr>
            </a:br>
            <a:r>
              <a:rPr lang="fa-IR" sz="2400" b="1">
                <a:solidFill>
                  <a:srgbClr val="000000"/>
                </a:solidFill>
              </a:rPr>
              <a:t>8- </a:t>
            </a:r>
            <a:r>
              <a:rPr lang="ar-SA" sz="2400" b="1">
                <a:solidFill>
                  <a:srgbClr val="000000"/>
                </a:solidFill>
              </a:rPr>
              <a:t>فعالیت های گردشگری:</a:t>
            </a:r>
            <a:r>
              <a:rPr lang="ar-SA" b="1">
                <a:solidFill>
                  <a:srgbClr val="000000"/>
                </a:solidFill>
              </a:rPr>
              <a:t> رزرو بلیت و هتل - رزرو اتومبیل در مقصد، انتخاب بهترین شهرها و مكان های تاریخی و مسافرتی برای گردشگری و غیره.</a:t>
            </a:r>
            <a:br>
              <a:rPr lang="ar-SA" b="1">
                <a:solidFill>
                  <a:srgbClr val="000000"/>
                </a:solidFill>
              </a:rPr>
            </a:br>
            <a:r>
              <a:rPr lang="fa-IR" sz="2400" b="1">
                <a:solidFill>
                  <a:srgbClr val="000000"/>
                </a:solidFill>
              </a:rPr>
              <a:t>9- </a:t>
            </a:r>
            <a:r>
              <a:rPr lang="ar-SA" sz="2400" b="1">
                <a:solidFill>
                  <a:srgbClr val="000000"/>
                </a:solidFill>
              </a:rPr>
              <a:t>فعالیت های درمانی:</a:t>
            </a:r>
            <a:r>
              <a:rPr lang="ar-SA" b="1">
                <a:solidFill>
                  <a:srgbClr val="000000"/>
                </a:solidFill>
              </a:rPr>
              <a:t> مراجعه به پزشك و دریافت دستورالعمل های درمانی و پزشكی، مشاوره با پزشك خانوادگی بدون نیاز به حضور فیزیكی درمطب و غیره.</a:t>
            </a:r>
            <a:br>
              <a:rPr lang="ar-SA" b="1">
                <a:solidFill>
                  <a:srgbClr val="000000"/>
                </a:solidFill>
              </a:rPr>
            </a:br>
            <a:r>
              <a:rPr lang="fa-IR" sz="2400" b="1">
                <a:solidFill>
                  <a:srgbClr val="000000"/>
                </a:solidFill>
              </a:rPr>
              <a:t>10- </a:t>
            </a:r>
            <a:r>
              <a:rPr lang="ar-SA" sz="2400" b="1">
                <a:solidFill>
                  <a:srgbClr val="000000"/>
                </a:solidFill>
              </a:rPr>
              <a:t>فعالیت های تصمیم گیری:</a:t>
            </a:r>
            <a:r>
              <a:rPr lang="ar-SA" b="1">
                <a:solidFill>
                  <a:srgbClr val="000000"/>
                </a:solidFill>
              </a:rPr>
              <a:t> انتخاب بهترین مكان برای مسافرت با توجه به وضعیت رزرو هتل ها و قطارها، انتخاب بهترین مسیر برای رفتن به نقطه ای دیگر از شهر و غیره.</a:t>
            </a:r>
          </a:p>
        </p:txBody>
      </p:sp>
      <p:sp>
        <p:nvSpPr>
          <p:cNvPr id="15366" name="Rectangle 6"/>
          <p:cNvSpPr>
            <a:spLocks noChangeArrowheads="1"/>
          </p:cNvSpPr>
          <p:nvPr/>
        </p:nvSpPr>
        <p:spPr bwMode="auto">
          <a:xfrm>
            <a:off x="4225925" y="6477000"/>
            <a:ext cx="801688" cy="396875"/>
          </a:xfrm>
          <a:prstGeom prst="rect">
            <a:avLst/>
          </a:prstGeom>
          <a:noFill/>
          <a:ln w="9525">
            <a:noFill/>
            <a:miter lim="800000"/>
            <a:headEnd/>
            <a:tailEnd/>
          </a:ln>
        </p:spPr>
        <p:txBody>
          <a:bodyPr wrap="none" anchor="ctr">
            <a:spAutoFit/>
          </a:bodyPr>
          <a:lstStyle/>
          <a:p>
            <a:pPr algn="r" rtl="1"/>
            <a:r>
              <a:rPr lang="ar-SA" sz="2000">
                <a:solidFill>
                  <a:srgbClr val="0000FF"/>
                </a:solidFill>
              </a:rPr>
              <a:t>67-10</a:t>
            </a:r>
          </a:p>
        </p:txBody>
      </p:sp>
      <p:sp>
        <p:nvSpPr>
          <p:cNvPr id="4" name="Footer Placeholder 3"/>
          <p:cNvSpPr>
            <a:spLocks noGrp="1"/>
          </p:cNvSpPr>
          <p:nvPr>
            <p:ph type="ftr" sz="quarter" idx="11"/>
          </p:nvPr>
        </p:nvSpPr>
        <p:spPr/>
        <p:txBody>
          <a:bodyPr/>
          <a:lstStyle/>
          <a:p>
            <a:pPr>
              <a:defRPr/>
            </a:pPr>
            <a:r>
              <a:rPr lang="en-US" smtClean="0"/>
              <a:t>www.Prozhe.com</a:t>
            </a:r>
            <a:endParaRPr lang="en-US"/>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5366"/>
                                        </p:tgtEl>
                                        <p:attrNameLst>
                                          <p:attrName>style.visibility</p:attrName>
                                        </p:attrNameLst>
                                      </p:cBhvr>
                                      <p:to>
                                        <p:strVal val="visible"/>
                                      </p:to>
                                    </p:set>
                                    <p:anim calcmode="lin" valueType="num">
                                      <p:cBhvr>
                                        <p:cTn id="7" dur="500" fill="hold"/>
                                        <p:tgtEl>
                                          <p:spTgt spid="15366"/>
                                        </p:tgtEl>
                                        <p:attrNameLst>
                                          <p:attrName>ppt_w</p:attrName>
                                        </p:attrNameLst>
                                      </p:cBhvr>
                                      <p:tavLst>
                                        <p:tav tm="0">
                                          <p:val>
                                            <p:fltVal val="0"/>
                                          </p:val>
                                        </p:tav>
                                        <p:tav tm="100000">
                                          <p:val>
                                            <p:strVal val="#ppt_w"/>
                                          </p:val>
                                        </p:tav>
                                      </p:tavLst>
                                    </p:anim>
                                    <p:anim calcmode="lin" valueType="num">
                                      <p:cBhvr>
                                        <p:cTn id="8" dur="500" fill="hold"/>
                                        <p:tgtEl>
                                          <p:spTgt spid="15366"/>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0" nodeType="afterEffect">
                                  <p:stCondLst>
                                    <p:cond delay="0"/>
                                  </p:stCondLst>
                                  <p:childTnLst>
                                    <p:set>
                                      <p:cBhvr>
                                        <p:cTn id="11" dur="1" fill="hold">
                                          <p:stCondLst>
                                            <p:cond delay="0"/>
                                          </p:stCondLst>
                                        </p:cTn>
                                        <p:tgtEl>
                                          <p:spTgt spid="15365"/>
                                        </p:tgtEl>
                                        <p:attrNameLst>
                                          <p:attrName>style.visibility</p:attrName>
                                        </p:attrNameLst>
                                      </p:cBhvr>
                                      <p:to>
                                        <p:strVal val="visible"/>
                                      </p:to>
                                    </p:set>
                                    <p:animEffect transition="in" filter="diamond(in)">
                                      <p:cBhvr>
                                        <p:cTn id="12" dur="2000"/>
                                        <p:tgtEl>
                                          <p:spTgt spid="1536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32" fill="hold" grpId="1" nodeType="clickEffect">
                                  <p:stCondLst>
                                    <p:cond delay="0"/>
                                  </p:stCondLst>
                                  <p:childTnLst>
                                    <p:animEffect transition="out" filter="diamond(out)">
                                      <p:cBhvr>
                                        <p:cTn id="16" dur="2000"/>
                                        <p:tgtEl>
                                          <p:spTgt spid="15365"/>
                                        </p:tgtEl>
                                      </p:cBhvr>
                                    </p:animEffect>
                                    <p:set>
                                      <p:cBhvr>
                                        <p:cTn id="17" dur="1" fill="hold">
                                          <p:stCondLst>
                                            <p:cond delay="1999"/>
                                          </p:stCondLst>
                                        </p:cTn>
                                        <p:tgtEl>
                                          <p:spTgt spid="15365"/>
                                        </p:tgtEl>
                                        <p:attrNameLst>
                                          <p:attrName>style.visibility</p:attrName>
                                        </p:attrNameLst>
                                      </p:cBhvr>
                                      <p:to>
                                        <p:strVal val="hidden"/>
                                      </p:to>
                                    </p:set>
                                  </p:childTnLst>
                                </p:cTn>
                              </p:par>
                            </p:childTnLst>
                          </p:cTn>
                        </p:par>
                        <p:par>
                          <p:cTn id="18" fill="hold">
                            <p:stCondLst>
                              <p:cond delay="2000"/>
                            </p:stCondLst>
                            <p:childTnLst>
                              <p:par>
                                <p:cTn id="19" presetID="17" presetClass="exit" presetSubtype="10" fill="hold" grpId="1" nodeType="afterEffect">
                                  <p:stCondLst>
                                    <p:cond delay="0"/>
                                  </p:stCondLst>
                                  <p:childTnLst>
                                    <p:anim calcmode="lin" valueType="num">
                                      <p:cBhvr>
                                        <p:cTn id="20" dur="500"/>
                                        <p:tgtEl>
                                          <p:spTgt spid="15366"/>
                                        </p:tgtEl>
                                        <p:attrNameLst>
                                          <p:attrName>ppt_w</p:attrName>
                                        </p:attrNameLst>
                                      </p:cBhvr>
                                      <p:tavLst>
                                        <p:tav tm="0">
                                          <p:val>
                                            <p:strVal val="ppt_w"/>
                                          </p:val>
                                        </p:tav>
                                        <p:tav tm="100000">
                                          <p:val>
                                            <p:fltVal val="0"/>
                                          </p:val>
                                        </p:tav>
                                      </p:tavLst>
                                    </p:anim>
                                    <p:anim calcmode="lin" valueType="num">
                                      <p:cBhvr>
                                        <p:cTn id="21" dur="500"/>
                                        <p:tgtEl>
                                          <p:spTgt spid="15366"/>
                                        </p:tgtEl>
                                        <p:attrNameLst>
                                          <p:attrName>ppt_h</p:attrName>
                                        </p:attrNameLst>
                                      </p:cBhvr>
                                      <p:tavLst>
                                        <p:tav tm="0">
                                          <p:val>
                                            <p:strVal val="ppt_h"/>
                                          </p:val>
                                        </p:tav>
                                        <p:tav tm="100000">
                                          <p:val>
                                            <p:strVal val="ppt_h"/>
                                          </p:val>
                                        </p:tav>
                                      </p:tavLst>
                                    </p:anim>
                                    <p:set>
                                      <p:cBhvr>
                                        <p:cTn id="22" dur="1" fill="hold">
                                          <p:stCondLst>
                                            <p:cond delay="499"/>
                                          </p:stCondLst>
                                        </p:cTn>
                                        <p:tgtEl>
                                          <p:spTgt spid="1536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5" grpId="1"/>
      <p:bldP spid="15366" grpId="0"/>
      <p:bldP spid="15366" grpId="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1657</TotalTime>
  <Words>9267</Words>
  <Application>Microsoft Office PowerPoint</Application>
  <PresentationFormat>On-screen Show (4:3)</PresentationFormat>
  <Paragraphs>691</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vector>
  </TitlesOfParts>
  <Company>GIGA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GIGA</dc:creator>
  <cp:lastModifiedBy>peyman</cp:lastModifiedBy>
  <cp:revision>64</cp:revision>
  <dcterms:created xsi:type="dcterms:W3CDTF">2009-04-12T10:27:16Z</dcterms:created>
  <dcterms:modified xsi:type="dcterms:W3CDTF">2012-04-26T18:34:58Z</dcterms:modified>
</cp:coreProperties>
</file>