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634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58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08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671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297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360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287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136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53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169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405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4679-F982-49AC-959A-9550ABB44DBF}" type="datetimeFigureOut">
              <a:rPr lang="fa-IR" smtClean="0"/>
              <a:t>26/02/1442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CB7C-749A-4CBF-AE4B-DDB5708A7F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783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tmp"/><Relationship Id="rId7" Type="http://schemas.openxmlformats.org/officeDocument/2006/relationships/image" Target="../media/image9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8474" y="850789"/>
            <a:ext cx="5815053" cy="2790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بسم الله الرحمن الرحیم</a:t>
            </a:r>
          </a:p>
          <a:p>
            <a:pPr algn="ctr"/>
            <a:r>
              <a:rPr lang="fa-IR" b="1" dirty="0" smtClean="0">
                <a:solidFill>
                  <a:srgbClr val="002060"/>
                </a:solidFill>
                <a:cs typeface="B Lotus" panose="00000400000000000000" pitchFamily="2" charset="-78"/>
              </a:rPr>
              <a:t>درس چهارم</a:t>
            </a:r>
          </a:p>
          <a:p>
            <a:pPr algn="ctr"/>
            <a:r>
              <a:rPr lang="fa-IR" sz="6000" b="1" dirty="0" smtClean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برگی از تاریخ زمین</a:t>
            </a:r>
            <a:endParaRPr lang="fa-IR" sz="6000" b="1" dirty="0">
              <a:solidFill>
                <a:schemeClr val="accent2">
                  <a:lumMod val="50000"/>
                </a:schemeClr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698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1"/>
          <a:stretch/>
        </p:blipFill>
        <p:spPr>
          <a:xfrm>
            <a:off x="0" y="3633746"/>
            <a:ext cx="6368995" cy="3224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8" t="64232" r="25438" b="24522"/>
          <a:stretch/>
        </p:blipFill>
        <p:spPr>
          <a:xfrm>
            <a:off x="6368995" y="3633746"/>
            <a:ext cx="5823005" cy="3224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9"/>
          <a:stretch/>
        </p:blipFill>
        <p:spPr>
          <a:xfrm>
            <a:off x="-1" y="0"/>
            <a:ext cx="6368996" cy="40949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78448" y="616299"/>
            <a:ext cx="66393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مانند زمین شناسان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برخی از زمین شناسان در جست و جوی آثار به جا مانده ازجانداران</a:t>
            </a:r>
            <a:r>
              <a:rPr lang="fa-IR" sz="2400" b="1" dirty="0">
                <a:latin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گذشته هستند. آنها لایه های رسوبی را مطالعه می کنند تا به محلّ این آثار پی ببرند.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سپس این لایه ها را با استفاده از ابزار مناسب می کَنند و خاک آنها را با دقّت بر می دارندتا آثار جانداران را از میان لایه های رسوبی، سالم خارج کنند.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90055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t="10667" r="64600" b="71942"/>
          <a:stretch/>
        </p:blipFill>
        <p:spPr>
          <a:xfrm>
            <a:off x="0" y="0"/>
            <a:ext cx="2655736" cy="349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40928" r="59447" b="42145"/>
          <a:stretch/>
        </p:blipFill>
        <p:spPr>
          <a:xfrm>
            <a:off x="0" y="3498574"/>
            <a:ext cx="2655736" cy="3359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2140" y="749013"/>
            <a:ext cx="663933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کاوشگری</a:t>
            </a:r>
          </a:p>
          <a:p>
            <a:pPr algn="ctr"/>
            <a:r>
              <a:rPr lang="fa-IR" sz="28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1- یک لیوان یونولیتی (کاغذی) بردارید و سوراخ های ریزی در ته آن ایجاد کنید.</a:t>
            </a:r>
          </a:p>
          <a:p>
            <a:pPr algn="ctr"/>
            <a:r>
              <a:rPr lang="fa-IR" sz="28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2- یک قاشق خاک معمولی را در لیوان بریزید.</a:t>
            </a:r>
            <a:endParaRPr lang="fa-IR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5" t="15768" r="21316" b="71014"/>
          <a:stretch/>
        </p:blipFill>
        <p:spPr>
          <a:xfrm>
            <a:off x="4273824" y="2957886"/>
            <a:ext cx="6535972" cy="35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4251" y="797510"/>
            <a:ext cx="69255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3- یک قطعه ی باقی مانده از موجود زنده را انتخاب کنید و روی خاک داخل لیوان قرار دهید. سپس با یک قاشق از خاک معمولی، روی آن را بپوشانید.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4- یک قاشق ماسه روی خاک داخل لیوان بریزید.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5- قطعه ی دیگری از باقی مانده ی موجود زنده را بردارید و روی ماسه داخل لیوان قرار دهید. روی آن را هم با ماسه بپوشانید.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6- حالا دو قاشق خاک رس هم در لیوان بریزید و نصف لیوان آب روی آن بریزید.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7- لیوان را در کناری بگذارید تا خاک آن خشک شود.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8- پس از چند روز، لیوان یونولیتی را مانند شکل با قیچی از کناره ببرید و لایه های خاک را از آن خارج کنید.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9- با یک برس یا قاشقک، لایه های خاک را به دقّت بِکَنید و باقی مانده ی موجود زنده ی درون آن را پیدا کنید (مواظب باشید باقی مانده ی جاندار از بین نرود).</a:t>
            </a:r>
            <a:endParaRPr lang="fa-I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7" t="67246" r="17451" b="22435"/>
          <a:stretch/>
        </p:blipFill>
        <p:spPr>
          <a:xfrm>
            <a:off x="214685" y="2297927"/>
            <a:ext cx="11608905" cy="3824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5770" y="1192897"/>
            <a:ext cx="7266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B Lotus" panose="00000400000000000000" pitchFamily="2" charset="-78"/>
              </a:rPr>
              <a:t>مشاهده های خود را در جدول زیر بنویسید.</a:t>
            </a:r>
            <a:endParaRPr lang="fa-I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1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2"/>
          <a:stretch/>
        </p:blipFill>
        <p:spPr>
          <a:xfrm>
            <a:off x="0" y="0"/>
            <a:ext cx="6806317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806317" y="322027"/>
            <a:ext cx="5385683" cy="2230341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Lotus" panose="00000400000000000000" pitchFamily="2" charset="-78"/>
              </a:rPr>
              <a:t>لایه های رسوبی زمین</a:t>
            </a:r>
            <a:endParaRPr lang="fa-IR" sz="3600" b="1" dirty="0">
              <a:solidFill>
                <a:srgbClr val="C00000"/>
              </a:solidFill>
              <a:cs typeface="B Lotus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24" y="2679590"/>
            <a:ext cx="4423576" cy="41784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41204" y="3172571"/>
            <a:ext cx="174928" cy="1510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7466275" y="2528513"/>
            <a:ext cx="254442" cy="27034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7760473" y="3697359"/>
            <a:ext cx="111318" cy="79513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591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7D7E48-12AC-4279-8677-75E94361B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14" y="3032703"/>
            <a:ext cx="7879743" cy="344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776330" y="699789"/>
            <a:ext cx="66393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گفت و گو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شکل زیر نمونه ای از لایه های رسوبی زمین را نشان می دهد.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1- در این تصویر، چند لایه می بینید؟ آنها را شماره گذاری کنید.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2- در کدام لایه یا لایه ها، باقی مانده ی جانداری دیده نمی شود؟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3- باقی مانده ی جاندار در کدام لایه، قدیمی تر است؟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6466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2637" y="166977"/>
            <a:ext cx="4667415" cy="2083242"/>
          </a:xfrm>
          <a:prstGeom prst="wedgeEllipseCallout">
            <a:avLst>
              <a:gd name="adj1" fmla="val 65879"/>
              <a:gd name="adj2" fmla="val 4876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Lotus" panose="00000400000000000000" pitchFamily="2" charset="-78"/>
              </a:rPr>
              <a:t>فسیل چیست؟</a:t>
            </a:r>
            <a:endParaRPr lang="fa-IR" sz="4400" b="1" dirty="0">
              <a:solidFill>
                <a:schemeClr val="tx1">
                  <a:lumMod val="95000"/>
                  <a:lumOff val="5000"/>
                </a:schemeClr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758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858943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دانشمندان معتقدند که وقتی جانداری می میرد، قسمت های نرم بدن آن با گذشت زمان از بین می رود امّا</a:t>
            </a:r>
          </a:p>
          <a:p>
            <a:pPr algn="ctr"/>
            <a:r>
              <a:rPr lang="fa-IR" sz="32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قسمت های سخت، مانند استخوان، دندان و صدف، در بین گِل و لای باقی می ماند. به آثار و بقایای گیاهان</a:t>
            </a:r>
          </a:p>
          <a:p>
            <a:pPr algn="ctr"/>
            <a:r>
              <a:rPr lang="fa-IR" sz="32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و جانوران که پس از سال ها به جا مانده است، فسیل می گویند.</a:t>
            </a:r>
            <a:endParaRPr lang="fa-IR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A695B0-827F-4088-B0C9-9D2BF7FCFE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74" y="3665183"/>
            <a:ext cx="9224851" cy="29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9861" y="834961"/>
            <a:ext cx="7792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گفت و گو</a:t>
            </a:r>
          </a:p>
          <a:p>
            <a:pPr algn="ctr"/>
            <a:r>
              <a:rPr lang="fa-IR" sz="24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در این تصویرها مراحل تشکیل فسیل را می بینید. درباره ی چگونگی تشکیل این فسیل ها در گروه خود گفت و گو کنید.</a:t>
            </a:r>
            <a:endParaRPr lang="fa-IR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DD69B0-3BA5-42CB-BC63-9CA9720702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6178164" y="2437275"/>
            <a:ext cx="3591612" cy="1983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CA7FA2-EABF-4776-AE0C-CD6E08D9978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6178164" y="4455563"/>
            <a:ext cx="3591612" cy="1983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63B59E-D1F6-41C1-B455-D3F65A5CC19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2504388" y="2437275"/>
            <a:ext cx="3591612" cy="1983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44E851-38E5-4351-99F0-9F60C1261BA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2504388" y="4455563"/>
            <a:ext cx="3591612" cy="19834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973970" y="4063117"/>
            <a:ext cx="828124" cy="28624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Lotus" panose="00000400000000000000" pitchFamily="2" charset="-78"/>
              </a:rPr>
              <a:t>کف دریا</a:t>
            </a:r>
            <a:endParaRPr lang="fa-IR" sz="1600" b="1" dirty="0">
              <a:solidFill>
                <a:schemeClr val="tx1">
                  <a:lumMod val="95000"/>
                  <a:lumOff val="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51940" y="3285876"/>
            <a:ext cx="301876" cy="28624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Lotus" panose="00000400000000000000" pitchFamily="2" charset="-78"/>
              </a:rPr>
              <a:t>1</a:t>
            </a:r>
            <a:endParaRPr lang="fa-IR" sz="1600" b="1" dirty="0">
              <a:solidFill>
                <a:schemeClr val="tx1">
                  <a:lumMod val="95000"/>
                  <a:lumOff val="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20348" y="3285876"/>
            <a:ext cx="301876" cy="28624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Lotus" panose="00000400000000000000" pitchFamily="2" charset="-78"/>
              </a:rPr>
              <a:t>3</a:t>
            </a:r>
            <a:endParaRPr lang="fa-IR" sz="1600" b="1" dirty="0">
              <a:solidFill>
                <a:schemeClr val="tx1">
                  <a:lumMod val="95000"/>
                  <a:lumOff val="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51940" y="5304164"/>
            <a:ext cx="301876" cy="28624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Lotus" panose="00000400000000000000" pitchFamily="2" charset="-78"/>
              </a:rPr>
              <a:t>2</a:t>
            </a:r>
            <a:endParaRPr lang="fa-IR" sz="1600" b="1" dirty="0">
              <a:solidFill>
                <a:schemeClr val="tx1">
                  <a:lumMod val="95000"/>
                  <a:lumOff val="5000"/>
                </a:schemeClr>
              </a:solidFill>
              <a:cs typeface="B Lotus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20348" y="5304164"/>
            <a:ext cx="301876" cy="28624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Lotus" panose="00000400000000000000" pitchFamily="2" charset="-78"/>
              </a:rPr>
              <a:t>4</a:t>
            </a:r>
            <a:endParaRPr lang="fa-IR" sz="1600" b="1" dirty="0">
              <a:solidFill>
                <a:schemeClr val="tx1">
                  <a:lumMod val="95000"/>
                  <a:lumOff val="5000"/>
                </a:schemeClr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21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3818" y="887663"/>
            <a:ext cx="3424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فکر کنید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B036D2-62A3-4A69-A2DC-803BDD671CB3}"/>
              </a:ext>
            </a:extLst>
          </p:cNvPr>
          <p:cNvSpPr txBox="1"/>
          <p:nvPr/>
        </p:nvSpPr>
        <p:spPr>
          <a:xfrm>
            <a:off x="2092518" y="1824965"/>
            <a:ext cx="8006963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تعداد </a:t>
            </a:r>
            <a:r>
              <a:rPr lang="fa-I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حشره­ها </a:t>
            </a: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بیشتر از </a:t>
            </a:r>
            <a:r>
              <a:rPr lang="fa-I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بقیه­ی </a:t>
            </a: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جانداران است. با وجود این، تعداد </a:t>
            </a:r>
            <a:r>
              <a:rPr lang="fa-I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فسیل­های حشره­ها </a:t>
            </a: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خیلی کمتر است. علّت را توضیح دهید.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EBAA785-A046-4B55-9021-89DC367403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25" y="3314208"/>
            <a:ext cx="2671638" cy="1878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A7DF076-BF75-4BFA-9739-697B4C2FCA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77" y="3314208"/>
            <a:ext cx="2668326" cy="1878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4BD118D-3405-411D-9E41-E824DB6252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29" y="3314208"/>
            <a:ext cx="2668326" cy="18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0" y="0"/>
            <a:ext cx="631657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0831"/>
            <a:ext cx="6316579" cy="56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7030A0"/>
                </a:solidFill>
                <a:cs typeface="B Lotus" panose="00000400000000000000" pitchFamily="2" charset="-78"/>
              </a:rPr>
              <a:t>فسیل ماهی متعلق به هفت میلیون سال پیش در تبریز کشف شد.</a:t>
            </a:r>
            <a:endParaRPr lang="fa-IR" sz="2000" b="1" dirty="0">
              <a:solidFill>
                <a:srgbClr val="7030A0"/>
              </a:solidFill>
              <a:cs typeface="B Lotus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6579" y="1174805"/>
            <a:ext cx="5875421" cy="450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سارا و نسرین پس از خواندن درس سنگ ها در کتاب علوم تجربی سال چهارم، به مطالعه ی سنگ ها علاقه مند شدند. آنها برای اینکه اطّلاعات بیشتری درباره ی سنگ ها به دست آورند، برخی روزنامه ها و کتاب ها را بررسی کردند. یک خبر و عکس همراه آن در روزنامه ای توجّه سارا و نسرین را به خود جلب کرد:</a:t>
            </a:r>
            <a:endParaRPr lang="fa-I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31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1343771"/>
            <a:ext cx="4351338" cy="5514230"/>
          </a:xfrm>
        </p:spPr>
      </p:pic>
      <p:sp>
        <p:nvSpPr>
          <p:cNvPr id="5" name="Rectangular Callout 4"/>
          <p:cNvSpPr/>
          <p:nvPr/>
        </p:nvSpPr>
        <p:spPr>
          <a:xfrm>
            <a:off x="4548146" y="421420"/>
            <a:ext cx="3514477" cy="1757238"/>
          </a:xfrm>
          <a:prstGeom prst="wedgeRectCallout">
            <a:avLst>
              <a:gd name="adj1" fmla="val 90991"/>
              <a:gd name="adj2" fmla="val 13509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cs typeface="B Lotus" panose="00000400000000000000" pitchFamily="2" charset="-78"/>
              </a:rPr>
              <a:t>رمز گشایی</a:t>
            </a:r>
            <a:endParaRPr lang="fa-IR" sz="4800" b="1" dirty="0">
              <a:solidFill>
                <a:srgbClr val="C00000"/>
              </a:solidFill>
              <a:cs typeface="B Lotus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1323" y="3241057"/>
            <a:ext cx="66393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7030A0"/>
                </a:solidFill>
                <a:latin typeface="Calibri" panose="020F0502020204030204" pitchFamily="34" charset="0"/>
                <a:cs typeface="B Lotus" panose="00000400000000000000" pitchFamily="2" charset="-78"/>
              </a:rPr>
              <a:t>جانوران برای به دست آوردن غذا، فرار از دشمن و ... حرکت می کنند. ردّپای آنها روی زمین های نرم و گل و لایی که از آن عبور می کنند، باقی می ماند. از این ردّپاها چه اطّلاعاتی می توان به دست آورد؟</a:t>
            </a:r>
            <a:endParaRPr lang="fa-IR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4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3819" y="609881"/>
            <a:ext cx="3424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گفت و گو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B036D2-62A3-4A69-A2DC-803BDD671CB3}"/>
              </a:ext>
            </a:extLst>
          </p:cNvPr>
          <p:cNvSpPr txBox="1"/>
          <p:nvPr/>
        </p:nvSpPr>
        <p:spPr>
          <a:xfrm>
            <a:off x="1277510" y="1256212"/>
            <a:ext cx="9242066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در شکل زیر، ردّپای چند جانور نشان داده شده است. آنها را به دقّت بررسی کنید و پس از گفت و گو درباره ی پرسش های زیر، به آنها جواب دهید.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1102" r="21830" b="71478"/>
          <a:stretch/>
        </p:blipFill>
        <p:spPr>
          <a:xfrm>
            <a:off x="1080052" y="2270592"/>
            <a:ext cx="10031896" cy="1688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8901" y="4281122"/>
            <a:ext cx="78341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در این شکل، چند نوع ردّپا وجود دارد؟</a:t>
            </a:r>
          </a:p>
          <a:p>
            <a:pPr algn="ctr"/>
            <a:r>
              <a:rPr lang="fa-IR" sz="28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چند ردّپای پرنده را می بینید؟</a:t>
            </a:r>
          </a:p>
          <a:p>
            <a:pPr algn="ctr"/>
            <a:r>
              <a:rPr lang="fa-IR" sz="2800" b="1" dirty="0" smtClean="0">
                <a:latin typeface="Calibri" panose="020F0502020204030204" pitchFamily="34" charset="0"/>
                <a:cs typeface="B Lotus" panose="00000400000000000000" pitchFamily="2" charset="-78"/>
              </a:rPr>
              <a:t>کدام ردّپا مربوط به پرنده ای است که در کنار آب زندگی می کند؟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9930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488"/>
            <a:ext cx="6520070" cy="44885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72646" y="312767"/>
            <a:ext cx="58627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B Lotus" panose="00000400000000000000" pitchFamily="2" charset="-78"/>
              </a:rPr>
              <a:t>دانشمندان با مطالعه ی فسیل ها درباره ی جانوران و گیاهان قدیمی، محلّ زندگی آنها، نوع غذایشان و ... اطّلاعاتی به دست می آورند. همچنین، از تغییرات آب و هوا، شکل و وضع خشکی ها و دریاهای زمین در گذشته آگاه می شوند. </a:t>
            </a:r>
            <a:endParaRPr lang="fa-IR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3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3819" y="842912"/>
            <a:ext cx="3424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فکر کنید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B036D2-62A3-4A69-A2DC-803BDD671CB3}"/>
              </a:ext>
            </a:extLst>
          </p:cNvPr>
          <p:cNvSpPr txBox="1"/>
          <p:nvPr/>
        </p:nvSpPr>
        <p:spPr>
          <a:xfrm>
            <a:off x="1637308" y="1743214"/>
            <a:ext cx="8917384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فسیل های زیر در سه منطقه ی متفاوت پیدا شده اند. با مطالعه ی این فسیل ها درباره ی گذشته ی این مناطق چه اطّلاعاتی می توانیم به دست آوریم؟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C9AC3A-2414-485B-801B-C48790CA18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67" y="3011565"/>
            <a:ext cx="8192098" cy="2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Rectangle 4"/>
          <p:cNvSpPr/>
          <p:nvPr/>
        </p:nvSpPr>
        <p:spPr>
          <a:xfrm>
            <a:off x="7080636" y="1675355"/>
            <a:ext cx="3424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جمع آوری اطّلاعات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2515825"/>
            <a:ext cx="5393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در گروه خود درباره ی کاربردهای دیگر فسیل ها اطّلاعات جمع آوری کنید و آن را به صورت تصویری گزارش دهید.</a:t>
            </a:r>
          </a:p>
        </p:txBody>
      </p:sp>
    </p:spTree>
    <p:extLst>
      <p:ext uri="{BB962C8B-B14F-4D97-AF65-F5344CB8AC3E}">
        <p14:creationId xmlns:p14="http://schemas.microsoft.com/office/powerpoint/2010/main" val="396879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51942" r="18739" b="30782"/>
          <a:stretch/>
        </p:blipFill>
        <p:spPr>
          <a:xfrm>
            <a:off x="0" y="1745311"/>
            <a:ext cx="12192000" cy="51126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06936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با خواندن این خبر پرسش هایی در ذهن سارا و نسرین ایجاد شد. آنها تصمیم گرفتند پرسش هایشان را در کلاس مطرح کنند. نسرین با اجازه ی معلّم، خبر را برای هم کلاسی هایشان خواند. سپس بچّه های کلاس پرسش های خود را بیان کردند: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28810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Lotus" panose="00000400000000000000" pitchFamily="2" charset="-78"/>
              </a:rPr>
              <a:t>کاوشگری</a:t>
            </a:r>
            <a:r>
              <a:rPr lang="fa-IR" b="1" dirty="0" smtClean="0">
                <a:cs typeface="B Lotus" panose="00000400000000000000" pitchFamily="2" charset="-78"/>
              </a:rPr>
              <a:t/>
            </a:r>
            <a:br>
              <a:rPr lang="fa-IR" b="1" dirty="0" smtClean="0">
                <a:cs typeface="B Lotus" panose="00000400000000000000" pitchFamily="2" charset="-78"/>
              </a:rPr>
            </a:br>
            <a:r>
              <a:rPr lang="fa-IR" sz="3600" b="1" dirty="0" smtClean="0">
                <a:cs typeface="B Lotus" panose="00000400000000000000" pitchFamily="2" charset="-78"/>
              </a:rPr>
              <a:t>از اثر دست و پای یک جاندار چه چیزهایی می توان یاد گرفت؟</a:t>
            </a:r>
            <a:endParaRPr lang="fa-IR" sz="3600" b="1" dirty="0">
              <a:cs typeface="B Lotus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FA4CBEA-52C4-4EF9-AE9C-309FAA77E7C3}"/>
              </a:ext>
            </a:extLst>
          </p:cNvPr>
          <p:cNvGrpSpPr/>
          <p:nvPr/>
        </p:nvGrpSpPr>
        <p:grpSpPr>
          <a:xfrm>
            <a:off x="1" y="1690689"/>
            <a:ext cx="9199658" cy="2025528"/>
            <a:chOff x="503583" y="2435398"/>
            <a:chExt cx="11476796" cy="20255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CF98849-1269-42AC-B5F6-79283F842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591" y="2492327"/>
              <a:ext cx="1555830" cy="187334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DBDA637-494D-488F-9C02-72399D8A5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6" r="6698"/>
            <a:stretch/>
          </p:blipFill>
          <p:spPr>
            <a:xfrm>
              <a:off x="9843466" y="2803491"/>
              <a:ext cx="2136913" cy="165743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CE4EED8-978C-44E8-BB26-440A57F79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669" y="2435398"/>
              <a:ext cx="1835797" cy="1987203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0820180-6DF4-4605-8482-2FF5C381B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466" y="3136884"/>
              <a:ext cx="1968601" cy="1124008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0005F31-829C-4B7C-830C-484C12D5D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3"/>
            <a:stretch/>
          </p:blipFill>
          <p:spPr>
            <a:xfrm>
              <a:off x="2961929" y="2835244"/>
              <a:ext cx="1888325" cy="153042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BE33992-EE82-4079-9D00-55B9BA6EF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83" y="3032104"/>
              <a:ext cx="2413124" cy="133356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</p:grpSp>
      <p:sp>
        <p:nvSpPr>
          <p:cNvPr id="11" name="Rectangle 10"/>
          <p:cNvSpPr/>
          <p:nvPr/>
        </p:nvSpPr>
        <p:spPr>
          <a:xfrm>
            <a:off x="9432122" y="2422680"/>
            <a:ext cx="2372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rgbClr val="00B0F0"/>
                </a:solidFill>
                <a:cs typeface="B Lotus" panose="00000400000000000000" pitchFamily="2" charset="-78"/>
              </a:rPr>
              <a:t>وسایل و موادّ لازم:</a:t>
            </a:r>
            <a:endParaRPr lang="fa-IR" sz="28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8110" y="3885436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solidFill>
                  <a:srgbClr val="00B0F0"/>
                </a:solidFill>
                <a:cs typeface="B Lotus" panose="00000400000000000000" pitchFamily="2" charset="-78"/>
              </a:rPr>
              <a:t>روش اجرا:</a:t>
            </a:r>
          </a:p>
          <a:p>
            <a:r>
              <a:rPr lang="fa-IR" sz="2000" b="1" dirty="0" smtClean="0">
                <a:cs typeface="B Lotus" panose="00000400000000000000" pitchFamily="2" charset="-78"/>
              </a:rPr>
              <a:t>1- مقداری گِل مجسّمه سازی را در یک ظرف قرار دهید. سطح آن را با قاشق صاف کنید.</a:t>
            </a:r>
          </a:p>
          <a:p>
            <a:r>
              <a:rPr lang="fa-IR" sz="2000" b="1" dirty="0" smtClean="0">
                <a:cs typeface="B Lotus" panose="00000400000000000000" pitchFamily="2" charset="-78"/>
              </a:rPr>
              <a:t>2- دست خود را با کمی آب مرطوب کنید. کفِ دستتان را روی گِل بگذارید و فشار دهید. سپس دست خود را به آرامی بردارید. نمونه ی به دست آمده را کنار پنجره قرار دهید تا خشک شود. </a:t>
            </a:r>
            <a:endParaRPr lang="fa-IR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F3FDE0B-5699-42BE-A524-9D4C01330AA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40000"/>
          </a:blip>
          <a:stretch>
            <a:fillRect/>
          </a:stretch>
        </p:blipFill>
        <p:spPr>
          <a:xfrm>
            <a:off x="5197767" y="5070398"/>
            <a:ext cx="2623174" cy="16714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82B13D-360F-4A2A-A34E-A1A8B9B83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4331" y="5070397"/>
            <a:ext cx="2623174" cy="16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092" y="517036"/>
            <a:ext cx="100848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400" b="1" dirty="0" smtClean="0">
                <a:cs typeface="B Lotus" panose="00000400000000000000" pitchFamily="2" charset="-78"/>
              </a:rPr>
              <a:t>3- با دقّت به کف دست خود و اثر آن روی گلِ نگاه کنید؛ چه چیزی مشاهده می کنید؟ </a:t>
            </a:r>
          </a:p>
          <a:p>
            <a:pPr algn="ctr"/>
            <a:r>
              <a:rPr lang="fa-IR" sz="2400" b="1" dirty="0" smtClean="0">
                <a:cs typeface="B Lotus" panose="00000400000000000000" pitchFamily="2" charset="-78"/>
              </a:rPr>
              <a:t>4- این بار، ذرّه بین به دست خود و اثر آن نگاه کنید و بگویید چه چیزهای تازه ای مشاهده می کنید. </a:t>
            </a:r>
          </a:p>
          <a:p>
            <a:pPr algn="ctr"/>
            <a:r>
              <a:rPr lang="fa-IR" sz="2400" b="1" dirty="0" smtClean="0">
                <a:cs typeface="B Lotus" panose="00000400000000000000" pitchFamily="2" charset="-78"/>
              </a:rPr>
              <a:t>5- طول هر یک از انگشتان خود را اندازه بگیرید و روی اثر انگشت خود بنویسید.</a:t>
            </a:r>
          </a:p>
          <a:p>
            <a:pPr algn="ctr"/>
            <a:r>
              <a:rPr lang="fa-IR" sz="2400" b="1" dirty="0" smtClean="0">
                <a:cs typeface="B Lotus" panose="00000400000000000000" pitchFamily="2" charset="-78"/>
              </a:rPr>
              <a:t>6- دست شما و اثر دستتان چه شباهت ها و چه تفاوت هایی دارند؟</a:t>
            </a:r>
          </a:p>
          <a:p>
            <a:pPr algn="ctr"/>
            <a:r>
              <a:rPr lang="fa-IR" sz="2400" b="1" dirty="0" smtClean="0">
                <a:cs typeface="B Lotus" panose="00000400000000000000" pitchFamily="2" charset="-78"/>
              </a:rPr>
              <a:t>ویژگی های آنها را در جدول زیر بنویسید.</a:t>
            </a:r>
            <a:endParaRPr lang="fa-I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58BF15-5B25-4F43-B831-5C0CBB1C0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14254" r="18615" b="4179"/>
          <a:stretch/>
        </p:blipFill>
        <p:spPr>
          <a:xfrm>
            <a:off x="1975897" y="2790907"/>
            <a:ext cx="7315202" cy="35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6651"/>
            <a:ext cx="1219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cs typeface="B Lotus" panose="00000400000000000000" pitchFamily="2" charset="-78"/>
              </a:rPr>
              <a:t>7- اثر دست خود را با اثر دست هم گروه های خود مقایسه کنید. چه تفاوت ها و شباهت هایی را مشاهده می کنید؟</a:t>
            </a:r>
          </a:p>
          <a:p>
            <a:pPr algn="ctr"/>
            <a:r>
              <a:rPr lang="fa-IR" sz="2400" b="1" dirty="0" smtClean="0">
                <a:cs typeface="B Lotus" panose="00000400000000000000" pitchFamily="2" charset="-78"/>
              </a:rPr>
              <a:t>8- این فعّالیت را در منزل به کمک بزرگ ترها انجام دهید؛ امّا این بار، پشت دست خود را روی گِل قرار دهید و اثر آن را بررسی کنید.</a:t>
            </a:r>
          </a:p>
          <a:p>
            <a:pPr algn="ctr"/>
            <a:r>
              <a:rPr lang="fa-IR" sz="2400" b="1" dirty="0" smtClean="0">
                <a:cs typeface="B Lotus" panose="00000400000000000000" pitchFamily="2" charset="-78"/>
              </a:rPr>
              <a:t>اثر دست یکی از دانش آموزان را به طور تصادفی انتخاب کنید. آیا می توانید مشخّص کنید که این اثر به کدام دانش آموز تعلّق دارد؟</a:t>
            </a:r>
            <a:endParaRPr lang="fa-I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0"/>
          <a:stretch/>
        </p:blipFill>
        <p:spPr>
          <a:xfrm>
            <a:off x="1276792" y="3037397"/>
            <a:ext cx="4660900" cy="362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095999" y="4404018"/>
            <a:ext cx="593463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C00000"/>
                </a:solidFill>
                <a:cs typeface="B Lotus" panose="00000400000000000000" pitchFamily="2" charset="-78"/>
              </a:rPr>
              <a:t>نکته ی بهداشتی</a:t>
            </a:r>
          </a:p>
          <a:p>
            <a:r>
              <a:rPr lang="fa-IR" sz="2400" b="1" dirty="0" smtClean="0">
                <a:cs typeface="B Lotus" panose="00000400000000000000" pitchFamily="2" charset="-78"/>
              </a:rPr>
              <a:t>در پایان فعّالیت بالا، دست خود را با آب و صابون بشویید.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6805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9BE9D8-F536-424D-A0E5-B5F6A8060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4" y="0"/>
            <a:ext cx="3789293" cy="3685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06" y="238539"/>
            <a:ext cx="6541594" cy="2632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994D00-D73C-4909-99A9-61B68C30F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5431"/>
            <a:ext cx="3852904" cy="3172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D2D2AE-FAA5-4163-8CA5-6A9E4BD862BA}"/>
              </a:ext>
            </a:extLst>
          </p:cNvPr>
          <p:cNvSpPr txBox="1"/>
          <p:nvPr/>
        </p:nvSpPr>
        <p:spPr>
          <a:xfrm>
            <a:off x="5650406" y="2871319"/>
            <a:ext cx="6541594" cy="324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فکر کنید</a:t>
            </a:r>
          </a:p>
          <a:p>
            <a:pPr marL="0" marR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در </a:t>
            </a:r>
            <a:r>
              <a:rPr lang="fa-I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گذشته­های خیلی دور، خزندگان بزرگی به نام دایناسورها روی زمین زندگی می­کردند. این جانوران در حدود 65 میلیون سال پیش از بین رفتند. تصویر زیر، اثر پای یک </a:t>
            </a: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دایناسور </a:t>
            </a:r>
            <a:r>
              <a:rPr lang="fa-I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را نشان می­دهد. این اثر در معدن زغال سنگ کرمان یافت شده است؛ از آن چه اطّلاعاتی می­توان به دست آورد</a:t>
            </a: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؟</a:t>
            </a:r>
          </a:p>
          <a:p>
            <a:pPr marL="0" marR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30A7A3-5EE8-40BC-9049-6EAC62259422}"/>
              </a:ext>
            </a:extLst>
          </p:cNvPr>
          <p:cNvSpPr txBox="1"/>
          <p:nvPr/>
        </p:nvSpPr>
        <p:spPr>
          <a:xfrm>
            <a:off x="6851265" y="5726460"/>
            <a:ext cx="4139875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طول این </a:t>
            </a:r>
            <a:r>
              <a:rPr lang="fa-IR" sz="1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ردّ </a:t>
            </a:r>
            <a:r>
              <a:rPr lang="fa-IR" sz="1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پا تقریباً برابر با ……… سانتی­متر است.</a:t>
            </a:r>
            <a:endParaRPr lang="en-US" sz="1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96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4518" y="2958087"/>
            <a:ext cx="54625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در فعّالیت های قبل، مشاهده کردید که اثر بدن جانداران به خود آنها شباهت دارد.</a:t>
            </a:r>
          </a:p>
          <a:p>
            <a:pPr algn="ctr"/>
            <a:r>
              <a:rPr lang="fa-IR" sz="3200" b="1" dirty="0" smtClean="0">
                <a:solidFill>
                  <a:srgbClr val="00B0F0"/>
                </a:solidFill>
                <a:latin typeface="Calibri" panose="020F0502020204030204" pitchFamily="34" charset="0"/>
                <a:cs typeface="B Lotus" panose="00000400000000000000" pitchFamily="2" charset="-78"/>
              </a:rPr>
              <a:t>بنابراین، اگر اثر بعضی از قسمت های بدن جانداری یافت شود، از روی آن می توان به برخی از ویژگی های آن جاندار پی برد.</a:t>
            </a:r>
            <a:endParaRPr lang="fa-IR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0C10DC-9A31-4E26-9003-9F37557A7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84"/>
          <a:stretch/>
        </p:blipFill>
        <p:spPr>
          <a:xfrm>
            <a:off x="1339967" y="3347859"/>
            <a:ext cx="4981320" cy="289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138783" y="1304216"/>
            <a:ext cx="51892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گفت و گو</a:t>
            </a:r>
          </a:p>
          <a:p>
            <a:pPr algn="ctr"/>
            <a:r>
              <a:rPr lang="fa-I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B Lotus" panose="00000400000000000000" pitchFamily="2" charset="-78"/>
              </a:rPr>
              <a:t>در این تصویر، اثر قسمتی از بدن انسان را می بینید.</a:t>
            </a:r>
          </a:p>
          <a:p>
            <a:pPr algn="ctr"/>
            <a:r>
              <a:rPr lang="fa-I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B Lotus" panose="00000400000000000000" pitchFamily="2" charset="-78"/>
              </a:rPr>
              <a:t>از این اثر، چه اطّلاعاتی می توان به دست آورد؟</a:t>
            </a:r>
          </a:p>
          <a:p>
            <a:pPr algn="ctr"/>
            <a:r>
              <a:rPr lang="fa-I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B Lotus" panose="00000400000000000000" pitchFamily="2" charset="-78"/>
              </a:rPr>
              <a:t>در این باره گفت وگو کنید.</a:t>
            </a:r>
            <a:endParaRPr lang="fa-I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1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1241</Words>
  <Application>Microsoft Office PowerPoint</Application>
  <PresentationFormat>Widescreen</PresentationFormat>
  <Paragraphs>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 Lotus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کاوشگری از اثر دست و پای یک جاندار چه چیزهایی می توان یاد گرفت؟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36</cp:revision>
  <dcterms:created xsi:type="dcterms:W3CDTF">2020-10-12T20:21:09Z</dcterms:created>
  <dcterms:modified xsi:type="dcterms:W3CDTF">2020-10-13T11:04:10Z</dcterms:modified>
</cp:coreProperties>
</file>