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C4899-6AE9-4575-B486-5DBC491310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F2B955-4751-467F-81F3-22B13BE8DD1D}">
      <dgm:prSet phldrT="[Text]" custT="1"/>
      <dgm:spPr>
        <a:solidFill>
          <a:schemeClr val="accent4">
            <a:lumMod val="75000"/>
          </a:schemeClr>
        </a:solidFill>
      </dgm:spPr>
      <dgm:t>
        <a:bodyPr/>
        <a:lstStyle/>
        <a:p>
          <a:r>
            <a:rPr lang="fa-IR" sz="2400" kern="1200" dirty="0">
              <a:solidFill>
                <a:prstClr val="black"/>
              </a:solidFill>
              <a:latin typeface="Calibri" panose="020F0502020204030204"/>
              <a:ea typeface="+mn-ea"/>
              <a:cs typeface="Times New Roman" panose="02020603050405020304" pitchFamily="18" charset="0"/>
            </a:rPr>
            <a:t>شایستگی تحلیل و تهیه مدل کسب و کار</a:t>
          </a:r>
          <a:endParaRPr lang="en-US" sz="2400" kern="1200" dirty="0">
            <a:solidFill>
              <a:prstClr val="black"/>
            </a:solidFill>
            <a:latin typeface="Calibri" panose="020F0502020204030204"/>
            <a:ea typeface="+mn-ea"/>
            <a:cs typeface="Times New Roman" panose="02020603050405020304" pitchFamily="18" charset="0"/>
          </a:endParaRPr>
        </a:p>
      </dgm:t>
    </dgm:pt>
    <dgm:pt modelId="{A6516795-983A-46C0-A2E9-13FDB8B35794}" type="parTrans" cxnId="{B98C4A48-82C0-408C-A8B2-10719643CB3B}">
      <dgm:prSet/>
      <dgm:spPr/>
      <dgm:t>
        <a:bodyPr/>
        <a:lstStyle/>
        <a:p>
          <a:endParaRPr lang="en-US"/>
        </a:p>
      </dgm:t>
    </dgm:pt>
    <dgm:pt modelId="{1AA7FBB5-ED12-480E-9083-5345A1FA337A}" type="sibTrans" cxnId="{B98C4A48-82C0-408C-A8B2-10719643CB3B}">
      <dgm:prSet/>
      <dgm:spPr/>
      <dgm:t>
        <a:bodyPr/>
        <a:lstStyle/>
        <a:p>
          <a:endParaRPr lang="en-US"/>
        </a:p>
      </dgm:t>
    </dgm:pt>
    <dgm:pt modelId="{F9E184BC-762C-4370-8FFE-7ABCB35C47BF}">
      <dgm:prSet phldrT="[Text]" custT="1"/>
      <dgm:spPr>
        <a:solidFill>
          <a:schemeClr val="accent4">
            <a:lumMod val="60000"/>
            <a:lumOff val="40000"/>
          </a:schemeClr>
        </a:solidFill>
      </dgm:spPr>
      <dgm:t>
        <a:bodyPr vert="vert270"/>
        <a:lstStyle/>
        <a:p>
          <a:pPr marL="0" lvl="0" indent="0" algn="ctr" defTabSz="1066800">
            <a:lnSpc>
              <a:spcPct val="90000"/>
            </a:lnSpc>
            <a:spcBef>
              <a:spcPct val="0"/>
            </a:spcBef>
            <a:spcAft>
              <a:spcPct val="35000"/>
            </a:spcAft>
            <a:buNone/>
          </a:pPr>
          <a:r>
            <a:rPr lang="fa-IR" sz="2400" kern="1200">
              <a:solidFill>
                <a:schemeClr val="tx1"/>
              </a:solidFill>
              <a:latin typeface="Calibri" panose="020F0502020204030204"/>
              <a:ea typeface="+mn-ea"/>
              <a:cs typeface="Times New Roman" panose="02020603050405020304" pitchFamily="18" charset="0"/>
            </a:rPr>
            <a:t>فهرست بندی فعالیتهای کلیدی</a:t>
          </a:r>
          <a:endParaRPr lang="en-US" sz="2400" kern="1200" dirty="0">
            <a:solidFill>
              <a:schemeClr val="tx1"/>
            </a:solidFill>
            <a:latin typeface="Calibri" panose="020F0502020204030204"/>
            <a:ea typeface="+mn-ea"/>
            <a:cs typeface="Times New Roman" panose="02020603050405020304" pitchFamily="18" charset="0"/>
          </a:endParaRPr>
        </a:p>
      </dgm:t>
    </dgm:pt>
    <dgm:pt modelId="{7CB6D86F-8687-4492-A90A-C2DA8767EF6B}" type="parTrans" cxnId="{5D6D854C-CD58-49D7-A77F-F106EA61F417}">
      <dgm:prSet/>
      <dgm:spPr/>
      <dgm:t>
        <a:bodyPr/>
        <a:lstStyle/>
        <a:p>
          <a:endParaRPr lang="en-US"/>
        </a:p>
      </dgm:t>
    </dgm:pt>
    <dgm:pt modelId="{21F91289-F4BC-42D5-8325-511C746BC2A6}" type="sibTrans" cxnId="{5D6D854C-CD58-49D7-A77F-F106EA61F417}">
      <dgm:prSet/>
      <dgm:spPr/>
      <dgm:t>
        <a:bodyPr/>
        <a:lstStyle/>
        <a:p>
          <a:endParaRPr lang="en-US"/>
        </a:p>
      </dgm:t>
    </dgm:pt>
    <dgm:pt modelId="{5254C4A8-807B-4BEF-9707-BD6CA5C34215}">
      <dgm:prSet phldrT="[Text]" custT="1"/>
      <dgm:spPr>
        <a:solidFill>
          <a:schemeClr val="accent4">
            <a:lumMod val="60000"/>
            <a:lumOff val="40000"/>
          </a:schemeClr>
        </a:solidFill>
      </dgm:spPr>
      <dgm:t>
        <a:bodyPr vert="vert270"/>
        <a:lstStyle/>
        <a:p>
          <a:pPr marL="0" lvl="0" indent="0" algn="ctr" defTabSz="1066800">
            <a:lnSpc>
              <a:spcPct val="90000"/>
            </a:lnSpc>
            <a:spcBef>
              <a:spcPct val="0"/>
            </a:spcBef>
            <a:spcAft>
              <a:spcPct val="35000"/>
            </a:spcAft>
            <a:buNone/>
          </a:pPr>
          <a:r>
            <a:rPr lang="fa-IR" sz="2400" kern="1200" dirty="0">
              <a:solidFill>
                <a:prstClr val="black"/>
              </a:solidFill>
              <a:latin typeface="Calibri" panose="020F0502020204030204"/>
              <a:ea typeface="+mn-ea"/>
              <a:cs typeface="Times New Roman" panose="02020603050405020304" pitchFamily="18" charset="0"/>
            </a:rPr>
            <a:t>فهرست بندی منابع کلیدی</a:t>
          </a:r>
          <a:endParaRPr lang="en-US" sz="2400" kern="1200" dirty="0">
            <a:solidFill>
              <a:prstClr val="black"/>
            </a:solidFill>
            <a:latin typeface="Calibri" panose="020F0502020204030204"/>
            <a:ea typeface="+mn-ea"/>
            <a:cs typeface="Times New Roman" panose="02020603050405020304" pitchFamily="18" charset="0"/>
          </a:endParaRPr>
        </a:p>
      </dgm:t>
    </dgm:pt>
    <dgm:pt modelId="{7477CEE2-AE1A-48C4-8B03-3F6F2E43E3CA}" type="parTrans" cxnId="{70708EEB-764C-4C13-B0B3-EB150547B98D}">
      <dgm:prSet/>
      <dgm:spPr/>
      <dgm:t>
        <a:bodyPr/>
        <a:lstStyle/>
        <a:p>
          <a:endParaRPr lang="en-US"/>
        </a:p>
      </dgm:t>
    </dgm:pt>
    <dgm:pt modelId="{93E8EFE8-F863-47E5-BEC2-01DA076633F0}" type="sibTrans" cxnId="{70708EEB-764C-4C13-B0B3-EB150547B98D}">
      <dgm:prSet/>
      <dgm:spPr/>
      <dgm:t>
        <a:bodyPr/>
        <a:lstStyle/>
        <a:p>
          <a:endParaRPr lang="en-US"/>
        </a:p>
      </dgm:t>
    </dgm:pt>
    <dgm:pt modelId="{1A80C716-5AB6-42F7-93A0-9253B46ECB4E}">
      <dgm:prSet phldrT="[Text]" custT="1"/>
      <dgm:spPr>
        <a:solidFill>
          <a:schemeClr val="accent4">
            <a:lumMod val="60000"/>
            <a:lumOff val="40000"/>
          </a:schemeClr>
        </a:solidFill>
      </dgm:spPr>
      <dgm:t>
        <a:bodyPr vert="vert270"/>
        <a:lstStyle/>
        <a:p>
          <a:pPr marL="0" lvl="0" indent="0" algn="ctr" defTabSz="1066800">
            <a:lnSpc>
              <a:spcPct val="90000"/>
            </a:lnSpc>
            <a:spcBef>
              <a:spcPct val="0"/>
            </a:spcBef>
            <a:spcAft>
              <a:spcPct val="35000"/>
            </a:spcAft>
            <a:buNone/>
          </a:pPr>
          <a:r>
            <a:rPr lang="fa-IR" sz="2400" kern="1200">
              <a:solidFill>
                <a:prstClr val="black"/>
              </a:solidFill>
              <a:latin typeface="Calibri" panose="020F0502020204030204"/>
              <a:ea typeface="+mn-ea"/>
              <a:cs typeface="Times New Roman" panose="02020603050405020304" pitchFamily="18" charset="0"/>
            </a:rPr>
            <a:t>طراحی کانال ارتباط</a:t>
          </a:r>
          <a:endParaRPr lang="en-US" sz="2400" kern="1200" dirty="0">
            <a:solidFill>
              <a:prstClr val="black"/>
            </a:solidFill>
            <a:latin typeface="Calibri" panose="020F0502020204030204"/>
            <a:ea typeface="+mn-ea"/>
            <a:cs typeface="Times New Roman" panose="02020603050405020304" pitchFamily="18" charset="0"/>
          </a:endParaRPr>
        </a:p>
      </dgm:t>
    </dgm:pt>
    <dgm:pt modelId="{474666BD-315A-449B-8DC3-6AC04D9946A4}" type="parTrans" cxnId="{F21C8974-308A-4DFA-9157-ACF3734C72D7}">
      <dgm:prSet/>
      <dgm:spPr/>
      <dgm:t>
        <a:bodyPr/>
        <a:lstStyle/>
        <a:p>
          <a:endParaRPr lang="en-US"/>
        </a:p>
      </dgm:t>
    </dgm:pt>
    <dgm:pt modelId="{35D950AB-9B86-4614-86D5-BD01ABD49B99}" type="sibTrans" cxnId="{F21C8974-308A-4DFA-9157-ACF3734C72D7}">
      <dgm:prSet/>
      <dgm:spPr/>
      <dgm:t>
        <a:bodyPr/>
        <a:lstStyle/>
        <a:p>
          <a:endParaRPr lang="en-US"/>
        </a:p>
      </dgm:t>
    </dgm:pt>
    <dgm:pt modelId="{E20344AA-FCAD-40EE-9A41-AA4A5C58C30A}" type="pres">
      <dgm:prSet presAssocID="{E4FC4899-6AE9-4575-B486-5DBC49131078}" presName="hierChild1" presStyleCnt="0">
        <dgm:presLayoutVars>
          <dgm:orgChart val="1"/>
          <dgm:chPref val="1"/>
          <dgm:dir/>
          <dgm:animOne val="branch"/>
          <dgm:animLvl val="lvl"/>
          <dgm:resizeHandles/>
        </dgm:presLayoutVars>
      </dgm:prSet>
      <dgm:spPr/>
    </dgm:pt>
    <dgm:pt modelId="{D1B5E4D5-5C1C-4B4D-B055-5153B6935DB1}" type="pres">
      <dgm:prSet presAssocID="{92F2B955-4751-467F-81F3-22B13BE8DD1D}" presName="hierRoot1" presStyleCnt="0">
        <dgm:presLayoutVars>
          <dgm:hierBranch val="init"/>
        </dgm:presLayoutVars>
      </dgm:prSet>
      <dgm:spPr/>
    </dgm:pt>
    <dgm:pt modelId="{B97D873A-DFFE-4169-B2F9-4A129B313752}" type="pres">
      <dgm:prSet presAssocID="{92F2B955-4751-467F-81F3-22B13BE8DD1D}" presName="rootComposite1" presStyleCnt="0"/>
      <dgm:spPr/>
    </dgm:pt>
    <dgm:pt modelId="{D07BBD31-5B75-46C0-BF7B-EBDC9C34A1C8}" type="pres">
      <dgm:prSet presAssocID="{92F2B955-4751-467F-81F3-22B13BE8DD1D}" presName="rootText1" presStyleLbl="node0" presStyleIdx="0" presStyleCnt="1" custScaleX="181907" custScaleY="50728">
        <dgm:presLayoutVars>
          <dgm:chPref val="3"/>
        </dgm:presLayoutVars>
      </dgm:prSet>
      <dgm:spPr/>
    </dgm:pt>
    <dgm:pt modelId="{630DD48C-C9DD-422F-8FC3-D9B63806B2D9}" type="pres">
      <dgm:prSet presAssocID="{92F2B955-4751-467F-81F3-22B13BE8DD1D}" presName="rootConnector1" presStyleLbl="node1" presStyleIdx="0" presStyleCnt="0"/>
      <dgm:spPr/>
    </dgm:pt>
    <dgm:pt modelId="{3F038209-94A0-4DCF-9804-5497F92CBB11}" type="pres">
      <dgm:prSet presAssocID="{92F2B955-4751-467F-81F3-22B13BE8DD1D}" presName="hierChild2" presStyleCnt="0"/>
      <dgm:spPr/>
    </dgm:pt>
    <dgm:pt modelId="{F0BA485F-7CA0-41FD-A1F2-AA72A8011AAA}" type="pres">
      <dgm:prSet presAssocID="{7CB6D86F-8687-4492-A90A-C2DA8767EF6B}" presName="Name37" presStyleLbl="parChTrans1D2" presStyleIdx="0" presStyleCnt="3"/>
      <dgm:spPr/>
    </dgm:pt>
    <dgm:pt modelId="{A8AADFDB-0838-4F42-A7B1-C6C5A2217333}" type="pres">
      <dgm:prSet presAssocID="{F9E184BC-762C-4370-8FFE-7ABCB35C47BF}" presName="hierRoot2" presStyleCnt="0">
        <dgm:presLayoutVars>
          <dgm:hierBranch val="init"/>
        </dgm:presLayoutVars>
      </dgm:prSet>
      <dgm:spPr/>
    </dgm:pt>
    <dgm:pt modelId="{8D0CDB6A-4544-48C0-A2FC-EEF6D8433C19}" type="pres">
      <dgm:prSet presAssocID="{F9E184BC-762C-4370-8FFE-7ABCB35C47BF}" presName="rootComposite" presStyleCnt="0"/>
      <dgm:spPr/>
    </dgm:pt>
    <dgm:pt modelId="{2C840A85-55DE-4EBE-A2C8-B786ECBE3F63}" type="pres">
      <dgm:prSet presAssocID="{F9E184BC-762C-4370-8FFE-7ABCB35C47BF}" presName="rootText" presStyleLbl="node2" presStyleIdx="0" presStyleCnt="3" custScaleX="31562" custScaleY="259207" custLinFactNeighborY="2735">
        <dgm:presLayoutVars>
          <dgm:chPref val="3"/>
        </dgm:presLayoutVars>
      </dgm:prSet>
      <dgm:spPr/>
    </dgm:pt>
    <dgm:pt modelId="{594E01F3-3521-4B57-9AC9-CDA708DA7DF0}" type="pres">
      <dgm:prSet presAssocID="{F9E184BC-762C-4370-8FFE-7ABCB35C47BF}" presName="rootConnector" presStyleLbl="node2" presStyleIdx="0" presStyleCnt="3"/>
      <dgm:spPr/>
    </dgm:pt>
    <dgm:pt modelId="{8134DEAB-F77B-46CF-996F-DE85D8E18623}" type="pres">
      <dgm:prSet presAssocID="{F9E184BC-762C-4370-8FFE-7ABCB35C47BF}" presName="hierChild4" presStyleCnt="0"/>
      <dgm:spPr/>
    </dgm:pt>
    <dgm:pt modelId="{707FF6E2-07E6-4A1A-B97B-534074748756}" type="pres">
      <dgm:prSet presAssocID="{F9E184BC-762C-4370-8FFE-7ABCB35C47BF}" presName="hierChild5" presStyleCnt="0"/>
      <dgm:spPr/>
    </dgm:pt>
    <dgm:pt modelId="{967BDBA5-2DCC-4E04-866D-BAAF20C84C9A}" type="pres">
      <dgm:prSet presAssocID="{7477CEE2-AE1A-48C4-8B03-3F6F2E43E3CA}" presName="Name37" presStyleLbl="parChTrans1D2" presStyleIdx="1" presStyleCnt="3"/>
      <dgm:spPr/>
    </dgm:pt>
    <dgm:pt modelId="{0B31DF44-BA75-456F-B900-BBA5AD4A0E05}" type="pres">
      <dgm:prSet presAssocID="{5254C4A8-807B-4BEF-9707-BD6CA5C34215}" presName="hierRoot2" presStyleCnt="0">
        <dgm:presLayoutVars>
          <dgm:hierBranch val="init"/>
        </dgm:presLayoutVars>
      </dgm:prSet>
      <dgm:spPr/>
    </dgm:pt>
    <dgm:pt modelId="{65A856D6-516A-44C4-9AA5-BCD1DB7A9969}" type="pres">
      <dgm:prSet presAssocID="{5254C4A8-807B-4BEF-9707-BD6CA5C34215}" presName="rootComposite" presStyleCnt="0"/>
      <dgm:spPr/>
    </dgm:pt>
    <dgm:pt modelId="{D787D940-D054-483C-BCD3-0E74EDFD0A24}" type="pres">
      <dgm:prSet presAssocID="{5254C4A8-807B-4BEF-9707-BD6CA5C34215}" presName="rootText" presStyleLbl="node2" presStyleIdx="1" presStyleCnt="3" custAng="0" custScaleX="32711" custScaleY="256912" custLinFactNeighborX="-1482" custLinFactNeighborY="3952">
        <dgm:presLayoutVars>
          <dgm:chPref val="3"/>
        </dgm:presLayoutVars>
      </dgm:prSet>
      <dgm:spPr/>
    </dgm:pt>
    <dgm:pt modelId="{C44C1339-F607-4559-84DE-9CB5001F64BE}" type="pres">
      <dgm:prSet presAssocID="{5254C4A8-807B-4BEF-9707-BD6CA5C34215}" presName="rootConnector" presStyleLbl="node2" presStyleIdx="1" presStyleCnt="3"/>
      <dgm:spPr/>
    </dgm:pt>
    <dgm:pt modelId="{BCF79A2B-AA6C-4B22-A817-1B2F8921BCC4}" type="pres">
      <dgm:prSet presAssocID="{5254C4A8-807B-4BEF-9707-BD6CA5C34215}" presName="hierChild4" presStyleCnt="0"/>
      <dgm:spPr/>
    </dgm:pt>
    <dgm:pt modelId="{5B8185B3-4B53-4E79-9F20-1B416B708CED}" type="pres">
      <dgm:prSet presAssocID="{5254C4A8-807B-4BEF-9707-BD6CA5C34215}" presName="hierChild5" presStyleCnt="0"/>
      <dgm:spPr/>
    </dgm:pt>
    <dgm:pt modelId="{1CA51326-A7B2-4078-9942-1DB52C9C2222}" type="pres">
      <dgm:prSet presAssocID="{474666BD-315A-449B-8DC3-6AC04D9946A4}" presName="Name37" presStyleLbl="parChTrans1D2" presStyleIdx="2" presStyleCnt="3"/>
      <dgm:spPr/>
    </dgm:pt>
    <dgm:pt modelId="{88685829-9202-4DB8-9159-B7FAFEF43D9E}" type="pres">
      <dgm:prSet presAssocID="{1A80C716-5AB6-42F7-93A0-9253B46ECB4E}" presName="hierRoot2" presStyleCnt="0">
        <dgm:presLayoutVars>
          <dgm:hierBranch val="init"/>
        </dgm:presLayoutVars>
      </dgm:prSet>
      <dgm:spPr/>
    </dgm:pt>
    <dgm:pt modelId="{2F00C087-C7FF-4D4F-A5C5-D9BF9A0144EC}" type="pres">
      <dgm:prSet presAssocID="{1A80C716-5AB6-42F7-93A0-9253B46ECB4E}" presName="rootComposite" presStyleCnt="0"/>
      <dgm:spPr/>
    </dgm:pt>
    <dgm:pt modelId="{83375691-B10B-4F5F-8266-7F22FBFA433E}" type="pres">
      <dgm:prSet presAssocID="{1A80C716-5AB6-42F7-93A0-9253B46ECB4E}" presName="rootText" presStyleLbl="node2" presStyleIdx="2" presStyleCnt="3" custScaleX="29429" custScaleY="260777" custLinFactNeighborX="478" custLinFactNeighborY="21559">
        <dgm:presLayoutVars>
          <dgm:chPref val="3"/>
        </dgm:presLayoutVars>
      </dgm:prSet>
      <dgm:spPr/>
    </dgm:pt>
    <dgm:pt modelId="{801D4E28-0C53-4D08-9FE2-EE850546E365}" type="pres">
      <dgm:prSet presAssocID="{1A80C716-5AB6-42F7-93A0-9253B46ECB4E}" presName="rootConnector" presStyleLbl="node2" presStyleIdx="2" presStyleCnt="3"/>
      <dgm:spPr/>
    </dgm:pt>
    <dgm:pt modelId="{3F79744A-8D68-4F9A-9CDC-59140E44CCD3}" type="pres">
      <dgm:prSet presAssocID="{1A80C716-5AB6-42F7-93A0-9253B46ECB4E}" presName="hierChild4" presStyleCnt="0"/>
      <dgm:spPr/>
    </dgm:pt>
    <dgm:pt modelId="{4790AD10-C086-4B7A-B11E-29786ADAA05F}" type="pres">
      <dgm:prSet presAssocID="{1A80C716-5AB6-42F7-93A0-9253B46ECB4E}" presName="hierChild5" presStyleCnt="0"/>
      <dgm:spPr/>
    </dgm:pt>
    <dgm:pt modelId="{4FE2686A-BB8E-4557-A033-7BC59DAEE956}" type="pres">
      <dgm:prSet presAssocID="{92F2B955-4751-467F-81F3-22B13BE8DD1D}" presName="hierChild3" presStyleCnt="0"/>
      <dgm:spPr/>
    </dgm:pt>
  </dgm:ptLst>
  <dgm:cxnLst>
    <dgm:cxn modelId="{91F6AC87-C361-4AD0-A485-24C710C83343}" type="presOf" srcId="{1A80C716-5AB6-42F7-93A0-9253B46ECB4E}" destId="{83375691-B10B-4F5F-8266-7F22FBFA433E}" srcOrd="0" destOrd="0" presId="urn:microsoft.com/office/officeart/2005/8/layout/orgChart1"/>
    <dgm:cxn modelId="{16C9ADC5-BC45-4522-B648-8573A526CC98}" type="presOf" srcId="{92F2B955-4751-467F-81F3-22B13BE8DD1D}" destId="{D07BBD31-5B75-46C0-BF7B-EBDC9C34A1C8}" srcOrd="0" destOrd="0" presId="urn:microsoft.com/office/officeart/2005/8/layout/orgChart1"/>
    <dgm:cxn modelId="{8B6E2541-A185-40FD-BDFF-D1F53E75623A}" type="presOf" srcId="{F9E184BC-762C-4370-8FFE-7ABCB35C47BF}" destId="{594E01F3-3521-4B57-9AC9-CDA708DA7DF0}" srcOrd="1" destOrd="0" presId="urn:microsoft.com/office/officeart/2005/8/layout/orgChart1"/>
    <dgm:cxn modelId="{5A17F0D5-C3FE-477B-9795-B962BC067E45}" type="presOf" srcId="{E4FC4899-6AE9-4575-B486-5DBC49131078}" destId="{E20344AA-FCAD-40EE-9A41-AA4A5C58C30A}" srcOrd="0" destOrd="0" presId="urn:microsoft.com/office/officeart/2005/8/layout/orgChart1"/>
    <dgm:cxn modelId="{485286E6-98AE-4857-9DD6-258E9BF75543}" type="presOf" srcId="{5254C4A8-807B-4BEF-9707-BD6CA5C34215}" destId="{C44C1339-F607-4559-84DE-9CB5001F64BE}" srcOrd="1" destOrd="0" presId="urn:microsoft.com/office/officeart/2005/8/layout/orgChart1"/>
    <dgm:cxn modelId="{271D284D-1455-4C09-A401-A2D7BD3234D8}" type="presOf" srcId="{5254C4A8-807B-4BEF-9707-BD6CA5C34215}" destId="{D787D940-D054-483C-BCD3-0E74EDFD0A24}" srcOrd="0" destOrd="0" presId="urn:microsoft.com/office/officeart/2005/8/layout/orgChart1"/>
    <dgm:cxn modelId="{B84D35D4-BA02-4662-B09E-894B4CC28461}" type="presOf" srcId="{F9E184BC-762C-4370-8FFE-7ABCB35C47BF}" destId="{2C840A85-55DE-4EBE-A2C8-B786ECBE3F63}" srcOrd="0" destOrd="0" presId="urn:microsoft.com/office/officeart/2005/8/layout/orgChart1"/>
    <dgm:cxn modelId="{5D6D854C-CD58-49D7-A77F-F106EA61F417}" srcId="{92F2B955-4751-467F-81F3-22B13BE8DD1D}" destId="{F9E184BC-762C-4370-8FFE-7ABCB35C47BF}" srcOrd="0" destOrd="0" parTransId="{7CB6D86F-8687-4492-A90A-C2DA8767EF6B}" sibTransId="{21F91289-F4BC-42D5-8325-511C746BC2A6}"/>
    <dgm:cxn modelId="{70708EEB-764C-4C13-B0B3-EB150547B98D}" srcId="{92F2B955-4751-467F-81F3-22B13BE8DD1D}" destId="{5254C4A8-807B-4BEF-9707-BD6CA5C34215}" srcOrd="1" destOrd="0" parTransId="{7477CEE2-AE1A-48C4-8B03-3F6F2E43E3CA}" sibTransId="{93E8EFE8-F863-47E5-BEC2-01DA076633F0}"/>
    <dgm:cxn modelId="{67126471-D61A-4104-BBF2-0CF0DC37D17B}" type="presOf" srcId="{474666BD-315A-449B-8DC3-6AC04D9946A4}" destId="{1CA51326-A7B2-4078-9942-1DB52C9C2222}" srcOrd="0" destOrd="0" presId="urn:microsoft.com/office/officeart/2005/8/layout/orgChart1"/>
    <dgm:cxn modelId="{23A7212F-CF0F-495C-A376-235CBF7B980E}" type="presOf" srcId="{92F2B955-4751-467F-81F3-22B13BE8DD1D}" destId="{630DD48C-C9DD-422F-8FC3-D9B63806B2D9}" srcOrd="1" destOrd="0" presId="urn:microsoft.com/office/officeart/2005/8/layout/orgChart1"/>
    <dgm:cxn modelId="{0F72A009-B496-4BED-8BD6-9003FE9B873F}" type="presOf" srcId="{7CB6D86F-8687-4492-A90A-C2DA8767EF6B}" destId="{F0BA485F-7CA0-41FD-A1F2-AA72A8011AAA}" srcOrd="0" destOrd="0" presId="urn:microsoft.com/office/officeart/2005/8/layout/orgChart1"/>
    <dgm:cxn modelId="{B98C4A48-82C0-408C-A8B2-10719643CB3B}" srcId="{E4FC4899-6AE9-4575-B486-5DBC49131078}" destId="{92F2B955-4751-467F-81F3-22B13BE8DD1D}" srcOrd="0" destOrd="0" parTransId="{A6516795-983A-46C0-A2E9-13FDB8B35794}" sibTransId="{1AA7FBB5-ED12-480E-9083-5345A1FA337A}"/>
    <dgm:cxn modelId="{AC61BE72-45D3-418E-B4F8-48527585EF60}" type="presOf" srcId="{1A80C716-5AB6-42F7-93A0-9253B46ECB4E}" destId="{801D4E28-0C53-4D08-9FE2-EE850546E365}" srcOrd="1" destOrd="0" presId="urn:microsoft.com/office/officeart/2005/8/layout/orgChart1"/>
    <dgm:cxn modelId="{F21C8974-308A-4DFA-9157-ACF3734C72D7}" srcId="{92F2B955-4751-467F-81F3-22B13BE8DD1D}" destId="{1A80C716-5AB6-42F7-93A0-9253B46ECB4E}" srcOrd="2" destOrd="0" parTransId="{474666BD-315A-449B-8DC3-6AC04D9946A4}" sibTransId="{35D950AB-9B86-4614-86D5-BD01ABD49B99}"/>
    <dgm:cxn modelId="{76E03AA1-FD62-4F49-A27D-C6E50B6E045D}" type="presOf" srcId="{7477CEE2-AE1A-48C4-8B03-3F6F2E43E3CA}" destId="{967BDBA5-2DCC-4E04-866D-BAAF20C84C9A}" srcOrd="0" destOrd="0" presId="urn:microsoft.com/office/officeart/2005/8/layout/orgChart1"/>
    <dgm:cxn modelId="{2D58409B-6EDB-4B99-8FD3-947905A8358A}" type="presParOf" srcId="{E20344AA-FCAD-40EE-9A41-AA4A5C58C30A}" destId="{D1B5E4D5-5C1C-4B4D-B055-5153B6935DB1}" srcOrd="0" destOrd="0" presId="urn:microsoft.com/office/officeart/2005/8/layout/orgChart1"/>
    <dgm:cxn modelId="{F15769C5-781B-4460-BD8C-F6D5314B21DE}" type="presParOf" srcId="{D1B5E4D5-5C1C-4B4D-B055-5153B6935DB1}" destId="{B97D873A-DFFE-4169-B2F9-4A129B313752}" srcOrd="0" destOrd="0" presId="urn:microsoft.com/office/officeart/2005/8/layout/orgChart1"/>
    <dgm:cxn modelId="{DCC84EEB-5599-4A80-9896-52B893394686}" type="presParOf" srcId="{B97D873A-DFFE-4169-B2F9-4A129B313752}" destId="{D07BBD31-5B75-46C0-BF7B-EBDC9C34A1C8}" srcOrd="0" destOrd="0" presId="urn:microsoft.com/office/officeart/2005/8/layout/orgChart1"/>
    <dgm:cxn modelId="{CB6CB2EB-6C5B-48E3-A54F-996807CC0721}" type="presParOf" srcId="{B97D873A-DFFE-4169-B2F9-4A129B313752}" destId="{630DD48C-C9DD-422F-8FC3-D9B63806B2D9}" srcOrd="1" destOrd="0" presId="urn:microsoft.com/office/officeart/2005/8/layout/orgChart1"/>
    <dgm:cxn modelId="{9CC5373F-EBC4-4164-81BD-75C3E289E0C3}" type="presParOf" srcId="{D1B5E4D5-5C1C-4B4D-B055-5153B6935DB1}" destId="{3F038209-94A0-4DCF-9804-5497F92CBB11}" srcOrd="1" destOrd="0" presId="urn:microsoft.com/office/officeart/2005/8/layout/orgChart1"/>
    <dgm:cxn modelId="{341C9059-C830-4C51-8491-01825769F05A}" type="presParOf" srcId="{3F038209-94A0-4DCF-9804-5497F92CBB11}" destId="{F0BA485F-7CA0-41FD-A1F2-AA72A8011AAA}" srcOrd="0" destOrd="0" presId="urn:microsoft.com/office/officeart/2005/8/layout/orgChart1"/>
    <dgm:cxn modelId="{7A07B710-4ED3-4259-83B7-452E997F01E2}" type="presParOf" srcId="{3F038209-94A0-4DCF-9804-5497F92CBB11}" destId="{A8AADFDB-0838-4F42-A7B1-C6C5A2217333}" srcOrd="1" destOrd="0" presId="urn:microsoft.com/office/officeart/2005/8/layout/orgChart1"/>
    <dgm:cxn modelId="{4D3E6F88-91AC-4811-A56B-B7DBC92F03F4}" type="presParOf" srcId="{A8AADFDB-0838-4F42-A7B1-C6C5A2217333}" destId="{8D0CDB6A-4544-48C0-A2FC-EEF6D8433C19}" srcOrd="0" destOrd="0" presId="urn:microsoft.com/office/officeart/2005/8/layout/orgChart1"/>
    <dgm:cxn modelId="{8FE41CFA-94D8-4ADA-AB6B-5CE520604DEA}" type="presParOf" srcId="{8D0CDB6A-4544-48C0-A2FC-EEF6D8433C19}" destId="{2C840A85-55DE-4EBE-A2C8-B786ECBE3F63}" srcOrd="0" destOrd="0" presId="urn:microsoft.com/office/officeart/2005/8/layout/orgChart1"/>
    <dgm:cxn modelId="{B847EE68-54A5-49CF-AADF-3A0B72FEF742}" type="presParOf" srcId="{8D0CDB6A-4544-48C0-A2FC-EEF6D8433C19}" destId="{594E01F3-3521-4B57-9AC9-CDA708DA7DF0}" srcOrd="1" destOrd="0" presId="urn:microsoft.com/office/officeart/2005/8/layout/orgChart1"/>
    <dgm:cxn modelId="{BDBBC22F-F3CD-408C-ABC1-43C7D158840C}" type="presParOf" srcId="{A8AADFDB-0838-4F42-A7B1-C6C5A2217333}" destId="{8134DEAB-F77B-46CF-996F-DE85D8E18623}" srcOrd="1" destOrd="0" presId="urn:microsoft.com/office/officeart/2005/8/layout/orgChart1"/>
    <dgm:cxn modelId="{B269D731-DB42-4FC0-8603-A00A8558ACE6}" type="presParOf" srcId="{A8AADFDB-0838-4F42-A7B1-C6C5A2217333}" destId="{707FF6E2-07E6-4A1A-B97B-534074748756}" srcOrd="2" destOrd="0" presId="urn:microsoft.com/office/officeart/2005/8/layout/orgChart1"/>
    <dgm:cxn modelId="{5158F0DA-82B2-4D92-8CD8-68893019CB92}" type="presParOf" srcId="{3F038209-94A0-4DCF-9804-5497F92CBB11}" destId="{967BDBA5-2DCC-4E04-866D-BAAF20C84C9A}" srcOrd="2" destOrd="0" presId="urn:microsoft.com/office/officeart/2005/8/layout/orgChart1"/>
    <dgm:cxn modelId="{A69973B3-C849-4502-AA9F-FE41E1CAAE00}" type="presParOf" srcId="{3F038209-94A0-4DCF-9804-5497F92CBB11}" destId="{0B31DF44-BA75-456F-B900-BBA5AD4A0E05}" srcOrd="3" destOrd="0" presId="urn:microsoft.com/office/officeart/2005/8/layout/orgChart1"/>
    <dgm:cxn modelId="{3754D9B1-B7DD-4687-8A62-22C9AA828163}" type="presParOf" srcId="{0B31DF44-BA75-456F-B900-BBA5AD4A0E05}" destId="{65A856D6-516A-44C4-9AA5-BCD1DB7A9969}" srcOrd="0" destOrd="0" presId="urn:microsoft.com/office/officeart/2005/8/layout/orgChart1"/>
    <dgm:cxn modelId="{CBA79973-5B7A-4EF6-B383-C558BF171D2A}" type="presParOf" srcId="{65A856D6-516A-44C4-9AA5-BCD1DB7A9969}" destId="{D787D940-D054-483C-BCD3-0E74EDFD0A24}" srcOrd="0" destOrd="0" presId="urn:microsoft.com/office/officeart/2005/8/layout/orgChart1"/>
    <dgm:cxn modelId="{A3917D20-AA9A-41A0-8600-4685E7BE7BDE}" type="presParOf" srcId="{65A856D6-516A-44C4-9AA5-BCD1DB7A9969}" destId="{C44C1339-F607-4559-84DE-9CB5001F64BE}" srcOrd="1" destOrd="0" presId="urn:microsoft.com/office/officeart/2005/8/layout/orgChart1"/>
    <dgm:cxn modelId="{80881795-3DA8-4BF3-A7B1-1EFB10E7A8B6}" type="presParOf" srcId="{0B31DF44-BA75-456F-B900-BBA5AD4A0E05}" destId="{BCF79A2B-AA6C-4B22-A817-1B2F8921BCC4}" srcOrd="1" destOrd="0" presId="urn:microsoft.com/office/officeart/2005/8/layout/orgChart1"/>
    <dgm:cxn modelId="{529103E1-85E7-40E4-9966-F355C187ABB8}" type="presParOf" srcId="{0B31DF44-BA75-456F-B900-BBA5AD4A0E05}" destId="{5B8185B3-4B53-4E79-9F20-1B416B708CED}" srcOrd="2" destOrd="0" presId="urn:microsoft.com/office/officeart/2005/8/layout/orgChart1"/>
    <dgm:cxn modelId="{AEB7D415-2666-4296-BBC3-C95FA977AB83}" type="presParOf" srcId="{3F038209-94A0-4DCF-9804-5497F92CBB11}" destId="{1CA51326-A7B2-4078-9942-1DB52C9C2222}" srcOrd="4" destOrd="0" presId="urn:microsoft.com/office/officeart/2005/8/layout/orgChart1"/>
    <dgm:cxn modelId="{A1A26D9D-1BB8-42A6-A907-FEDD845D14F7}" type="presParOf" srcId="{3F038209-94A0-4DCF-9804-5497F92CBB11}" destId="{88685829-9202-4DB8-9159-B7FAFEF43D9E}" srcOrd="5" destOrd="0" presId="urn:microsoft.com/office/officeart/2005/8/layout/orgChart1"/>
    <dgm:cxn modelId="{DE0D8D9B-5DEC-4C60-ABF4-FE55F42D2708}" type="presParOf" srcId="{88685829-9202-4DB8-9159-B7FAFEF43D9E}" destId="{2F00C087-C7FF-4D4F-A5C5-D9BF9A0144EC}" srcOrd="0" destOrd="0" presId="urn:microsoft.com/office/officeart/2005/8/layout/orgChart1"/>
    <dgm:cxn modelId="{FD000F7D-5E3F-46EE-A682-B8A3C45AA4A1}" type="presParOf" srcId="{2F00C087-C7FF-4D4F-A5C5-D9BF9A0144EC}" destId="{83375691-B10B-4F5F-8266-7F22FBFA433E}" srcOrd="0" destOrd="0" presId="urn:microsoft.com/office/officeart/2005/8/layout/orgChart1"/>
    <dgm:cxn modelId="{9643DEB7-2808-4B88-B3B1-E68000E53F27}" type="presParOf" srcId="{2F00C087-C7FF-4D4F-A5C5-D9BF9A0144EC}" destId="{801D4E28-0C53-4D08-9FE2-EE850546E365}" srcOrd="1" destOrd="0" presId="urn:microsoft.com/office/officeart/2005/8/layout/orgChart1"/>
    <dgm:cxn modelId="{E1AB4440-3413-4D89-9445-EF324A549DB0}" type="presParOf" srcId="{88685829-9202-4DB8-9159-B7FAFEF43D9E}" destId="{3F79744A-8D68-4F9A-9CDC-59140E44CCD3}" srcOrd="1" destOrd="0" presId="urn:microsoft.com/office/officeart/2005/8/layout/orgChart1"/>
    <dgm:cxn modelId="{67E5AECB-3FF1-4793-ACAE-D9C80995E98C}" type="presParOf" srcId="{88685829-9202-4DB8-9159-B7FAFEF43D9E}" destId="{4790AD10-C086-4B7A-B11E-29786ADAA05F}" srcOrd="2" destOrd="0" presId="urn:microsoft.com/office/officeart/2005/8/layout/orgChart1"/>
    <dgm:cxn modelId="{58B1BFA5-0B0E-4FC6-8941-89E7887A86AF}" type="presParOf" srcId="{D1B5E4D5-5C1C-4B4D-B055-5153B6935DB1}" destId="{4FE2686A-BB8E-4557-A033-7BC59DAEE9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1326-A7B2-4078-9942-1DB52C9C2222}">
      <dsp:nvSpPr>
        <dsp:cNvPr id="0" name=""/>
        <dsp:cNvSpPr/>
      </dsp:nvSpPr>
      <dsp:spPr>
        <a:xfrm>
          <a:off x="4977847" y="724945"/>
          <a:ext cx="1531199" cy="600312"/>
        </a:xfrm>
        <a:custGeom>
          <a:avLst/>
          <a:gdLst/>
          <a:ahLst/>
          <a:cxnLst/>
          <a:rect l="0" t="0" r="0" b="0"/>
          <a:pathLst>
            <a:path>
              <a:moveTo>
                <a:pt x="0" y="0"/>
              </a:moveTo>
              <a:lnTo>
                <a:pt x="0" y="300438"/>
              </a:lnTo>
              <a:lnTo>
                <a:pt x="1531199" y="300438"/>
              </a:lnTo>
              <a:lnTo>
                <a:pt x="1531199" y="600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BDBA5-2DCC-4E04-866D-BAAF20C84C9A}">
      <dsp:nvSpPr>
        <dsp:cNvPr id="0" name=""/>
        <dsp:cNvSpPr/>
      </dsp:nvSpPr>
      <dsp:spPr>
        <a:xfrm>
          <a:off x="4920261" y="724945"/>
          <a:ext cx="91440" cy="655503"/>
        </a:xfrm>
        <a:custGeom>
          <a:avLst/>
          <a:gdLst/>
          <a:ahLst/>
          <a:cxnLst/>
          <a:rect l="0" t="0" r="0" b="0"/>
          <a:pathLst>
            <a:path>
              <a:moveTo>
                <a:pt x="57586" y="0"/>
              </a:moveTo>
              <a:lnTo>
                <a:pt x="57586" y="355629"/>
              </a:lnTo>
              <a:lnTo>
                <a:pt x="45720" y="355629"/>
              </a:lnTo>
              <a:lnTo>
                <a:pt x="45720" y="6555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BA485F-7CA0-41FD-A1F2-AA72A8011AAA}">
      <dsp:nvSpPr>
        <dsp:cNvPr id="0" name=""/>
        <dsp:cNvSpPr/>
      </dsp:nvSpPr>
      <dsp:spPr>
        <a:xfrm>
          <a:off x="3490758" y="724945"/>
          <a:ext cx="1487089" cy="622731"/>
        </a:xfrm>
        <a:custGeom>
          <a:avLst/>
          <a:gdLst/>
          <a:ahLst/>
          <a:cxnLst/>
          <a:rect l="0" t="0" r="0" b="0"/>
          <a:pathLst>
            <a:path>
              <a:moveTo>
                <a:pt x="1487089" y="0"/>
              </a:moveTo>
              <a:lnTo>
                <a:pt x="1487089" y="322857"/>
              </a:lnTo>
              <a:lnTo>
                <a:pt x="0" y="322857"/>
              </a:lnTo>
              <a:lnTo>
                <a:pt x="0" y="622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7BBD31-5B75-46C0-BF7B-EBDC9C34A1C8}">
      <dsp:nvSpPr>
        <dsp:cNvPr id="0" name=""/>
        <dsp:cNvSpPr/>
      </dsp:nvSpPr>
      <dsp:spPr>
        <a:xfrm>
          <a:off x="2380267" y="564"/>
          <a:ext cx="5195159" cy="724381"/>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prstClr val="black"/>
              </a:solidFill>
              <a:latin typeface="Calibri" panose="020F0502020204030204"/>
              <a:ea typeface="+mn-ea"/>
              <a:cs typeface="Times New Roman" panose="02020603050405020304" pitchFamily="18" charset="0"/>
            </a:rPr>
            <a:t>شایستگی تحلیل و تهیه مدل کسب و کار</a:t>
          </a:r>
          <a:endParaRPr lang="en-US" sz="2400" kern="1200" dirty="0">
            <a:solidFill>
              <a:prstClr val="black"/>
            </a:solidFill>
            <a:latin typeface="Calibri" panose="020F0502020204030204"/>
            <a:ea typeface="+mn-ea"/>
            <a:cs typeface="Times New Roman" panose="02020603050405020304" pitchFamily="18" charset="0"/>
          </a:endParaRPr>
        </a:p>
      </dsp:txBody>
      <dsp:txXfrm>
        <a:off x="2380267" y="564"/>
        <a:ext cx="5195159" cy="724381"/>
      </dsp:txXfrm>
    </dsp:sp>
    <dsp:sp modelId="{2C840A85-55DE-4EBE-A2C8-B786ECBE3F63}">
      <dsp:nvSpPr>
        <dsp:cNvPr id="0" name=""/>
        <dsp:cNvSpPr/>
      </dsp:nvSpPr>
      <dsp:spPr>
        <a:xfrm>
          <a:off x="3040061" y="1347677"/>
          <a:ext cx="901392" cy="3701401"/>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a-IR" sz="2400" kern="1200">
              <a:solidFill>
                <a:schemeClr val="tx1"/>
              </a:solidFill>
              <a:latin typeface="Calibri" panose="020F0502020204030204"/>
              <a:ea typeface="+mn-ea"/>
              <a:cs typeface="Times New Roman" panose="02020603050405020304" pitchFamily="18" charset="0"/>
            </a:rPr>
            <a:t>فهرست بندی فعالیتهای کلیدی</a:t>
          </a:r>
          <a:endParaRPr lang="en-US" sz="2400" kern="1200" dirty="0">
            <a:solidFill>
              <a:schemeClr val="tx1"/>
            </a:solidFill>
            <a:latin typeface="Calibri" panose="020F0502020204030204"/>
            <a:ea typeface="+mn-ea"/>
            <a:cs typeface="Times New Roman" panose="02020603050405020304" pitchFamily="18" charset="0"/>
          </a:endParaRPr>
        </a:p>
      </dsp:txBody>
      <dsp:txXfrm>
        <a:off x="3040061" y="1347677"/>
        <a:ext cx="901392" cy="3701401"/>
      </dsp:txXfrm>
    </dsp:sp>
    <dsp:sp modelId="{D787D940-D054-483C-BCD3-0E74EDFD0A24}">
      <dsp:nvSpPr>
        <dsp:cNvPr id="0" name=""/>
        <dsp:cNvSpPr/>
      </dsp:nvSpPr>
      <dsp:spPr>
        <a:xfrm>
          <a:off x="4498877" y="1380449"/>
          <a:ext cx="934207" cy="3668629"/>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prstClr val="black"/>
              </a:solidFill>
              <a:latin typeface="Calibri" panose="020F0502020204030204"/>
              <a:ea typeface="+mn-ea"/>
              <a:cs typeface="Times New Roman" panose="02020603050405020304" pitchFamily="18" charset="0"/>
            </a:rPr>
            <a:t>فهرست بندی منابع کلیدی</a:t>
          </a:r>
          <a:endParaRPr lang="en-US" sz="2400" kern="1200" dirty="0">
            <a:solidFill>
              <a:prstClr val="black"/>
            </a:solidFill>
            <a:latin typeface="Calibri" panose="020F0502020204030204"/>
            <a:ea typeface="+mn-ea"/>
            <a:cs typeface="Times New Roman" panose="02020603050405020304" pitchFamily="18" charset="0"/>
          </a:endParaRPr>
        </a:p>
      </dsp:txBody>
      <dsp:txXfrm>
        <a:off x="4498877" y="1380449"/>
        <a:ext cx="934207" cy="3668629"/>
      </dsp:txXfrm>
    </dsp:sp>
    <dsp:sp modelId="{83375691-B10B-4F5F-8266-7F22FBFA433E}">
      <dsp:nvSpPr>
        <dsp:cNvPr id="0" name=""/>
        <dsp:cNvSpPr/>
      </dsp:nvSpPr>
      <dsp:spPr>
        <a:xfrm>
          <a:off x="6088809" y="1325258"/>
          <a:ext cx="840475" cy="372382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a-IR" sz="2400" kern="1200">
              <a:solidFill>
                <a:prstClr val="black"/>
              </a:solidFill>
              <a:latin typeface="Calibri" panose="020F0502020204030204"/>
              <a:ea typeface="+mn-ea"/>
              <a:cs typeface="Times New Roman" panose="02020603050405020304" pitchFamily="18" charset="0"/>
            </a:rPr>
            <a:t>طراحی کانال ارتباط</a:t>
          </a:r>
          <a:endParaRPr lang="en-US" sz="2400" kern="1200" dirty="0">
            <a:solidFill>
              <a:prstClr val="black"/>
            </a:solidFill>
            <a:latin typeface="Calibri" panose="020F0502020204030204"/>
            <a:ea typeface="+mn-ea"/>
            <a:cs typeface="Times New Roman" panose="02020603050405020304" pitchFamily="18" charset="0"/>
          </a:endParaRPr>
        </a:p>
      </dsp:txBody>
      <dsp:txXfrm>
        <a:off x="6088809" y="1325258"/>
        <a:ext cx="840475" cy="37238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F9447F-B37C-43BC-9041-B742A30A8D5C}"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265268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F9447F-B37C-43BC-9041-B742A30A8D5C}"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98837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F9447F-B37C-43BC-9041-B742A30A8D5C}"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177921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F9447F-B37C-43BC-9041-B742A30A8D5C}"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252362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F9447F-B37C-43BC-9041-B742A30A8D5C}"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254474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F9447F-B37C-43BC-9041-B742A30A8D5C}"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31851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9447F-B37C-43BC-9041-B742A30A8D5C}" type="datetimeFigureOut">
              <a:rPr lang="en-US" smtClean="0"/>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37334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F9447F-B37C-43BC-9041-B742A30A8D5C}" type="datetimeFigureOut">
              <a:rPr lang="en-US" smtClean="0"/>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40976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9447F-B37C-43BC-9041-B742A30A8D5C}" type="datetimeFigureOut">
              <a:rPr lang="en-US" smtClean="0"/>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96855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F9447F-B37C-43BC-9041-B742A30A8D5C}"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235669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F9447F-B37C-43BC-9041-B742A30A8D5C}"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0D28E-7F99-4DF0-9CD3-0023FF5D31A7}" type="slidenum">
              <a:rPr lang="en-US" smtClean="0"/>
              <a:t>‹#›</a:t>
            </a:fld>
            <a:endParaRPr lang="en-US"/>
          </a:p>
        </p:txBody>
      </p:sp>
    </p:spTree>
    <p:extLst>
      <p:ext uri="{BB962C8B-B14F-4D97-AF65-F5344CB8AC3E}">
        <p14:creationId xmlns:p14="http://schemas.microsoft.com/office/powerpoint/2010/main" val="424454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9447F-B37C-43BC-9041-B742A30A8D5C}" type="datetimeFigureOut">
              <a:rPr lang="en-US" smtClean="0"/>
              <a:t>11/24/2017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0D28E-7F99-4DF0-9CD3-0023FF5D31A7}" type="slidenum">
              <a:rPr lang="en-US" smtClean="0"/>
              <a:t>‹#›</a:t>
            </a:fld>
            <a:endParaRPr lang="en-US"/>
          </a:p>
        </p:txBody>
      </p:sp>
    </p:spTree>
    <p:extLst>
      <p:ext uri="{BB962C8B-B14F-4D97-AF65-F5344CB8AC3E}">
        <p14:creationId xmlns:p14="http://schemas.microsoft.com/office/powerpoint/2010/main" val="3511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864"/>
            <a:ext cx="12192000" cy="6748272"/>
          </a:xfrm>
          <a:prstGeom prst="rect">
            <a:avLst/>
          </a:prstGeom>
        </p:spPr>
      </p:pic>
    </p:spTree>
    <p:extLst>
      <p:ext uri="{BB962C8B-B14F-4D97-AF65-F5344CB8AC3E}">
        <p14:creationId xmlns:p14="http://schemas.microsoft.com/office/powerpoint/2010/main" val="3639137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90260"/>
          </a:xfrm>
        </p:spPr>
        <p:txBody>
          <a:bodyPr>
            <a:normAutofit/>
          </a:bodyPr>
          <a:lstStyle/>
          <a:p>
            <a:pPr algn="ctr"/>
            <a:r>
              <a:rPr lang="fa-IR" sz="2400" b="1" dirty="0">
                <a:latin typeface="Arial" panose="020B0604020202020204" pitchFamily="34" charset="0"/>
                <a:cs typeface="Arial" panose="020B0604020202020204" pitchFamily="34" charset="0"/>
              </a:rPr>
              <a:t>برآورد هزینه:</a:t>
            </a:r>
            <a:br>
              <a:rPr lang="fa-IR" sz="2400" b="1" dirty="0">
                <a:latin typeface="Arial" panose="020B0604020202020204" pitchFamily="34" charset="0"/>
                <a:cs typeface="Arial" panose="020B0604020202020204" pitchFamily="34" charset="0"/>
              </a:rPr>
            </a:br>
            <a:r>
              <a:rPr lang="fa-IR" sz="2200" dirty="0">
                <a:latin typeface="Arial" panose="020B0604020202020204" pitchFamily="34" charset="0"/>
                <a:cs typeface="Arial" panose="020B0604020202020204" pitchFamily="34" charset="0"/>
              </a:rPr>
              <a:t>این جزمهمترین هزینه هایی را که حین اجرای یک مدل کسب وکار خاص ایجاد می شود،توصیف می کند.</a:t>
            </a:r>
            <a:br>
              <a:rPr lang="fa-IR" sz="2200" dirty="0">
                <a:latin typeface="Arial" panose="020B0604020202020204" pitchFamily="34" charset="0"/>
                <a:cs typeface="Arial" panose="020B0604020202020204" pitchFamily="34" charset="0"/>
              </a:rPr>
            </a:br>
            <a:r>
              <a:rPr lang="fa-IR" sz="2200" dirty="0">
                <a:latin typeface="Arial" panose="020B0604020202020204" pitchFamily="34" charset="0"/>
                <a:cs typeface="Arial" panose="020B0604020202020204" pitchFamily="34" charset="0"/>
              </a:rPr>
              <a:t>خلق وارایه ارزش ،حفظ ارتباط با مشتری وایجاد درآمد،هزینه هایی دربردارند.در هر مدل کسب وکاری،هزینه ها باید تا جایی که امکان دارد کاهش یابند.</a:t>
            </a:r>
            <a:endParaRPr lang="en-US" sz="2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9147" y="1590262"/>
            <a:ext cx="4426227" cy="34398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8142"/>
            <a:ext cx="3710609" cy="20673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912" y="4108142"/>
            <a:ext cx="3578088" cy="2067371"/>
          </a:xfrm>
          <a:prstGeom prst="rect">
            <a:avLst/>
          </a:prstGeom>
        </p:spPr>
      </p:pic>
    </p:spTree>
    <p:extLst>
      <p:ext uri="{BB962C8B-B14F-4D97-AF65-F5344CB8AC3E}">
        <p14:creationId xmlns:p14="http://schemas.microsoft.com/office/powerpoint/2010/main" val="1956413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70991"/>
          </a:xfrm>
        </p:spPr>
        <p:txBody>
          <a:bodyPr/>
          <a:lstStyle/>
          <a:p>
            <a:pPr algn="ctr"/>
            <a:r>
              <a:rPr lang="fa-IR" sz="2400" b="1" dirty="0">
                <a:latin typeface="Arial" panose="020B0604020202020204" pitchFamily="34" charset="0"/>
                <a:cs typeface="Arial" panose="020B0604020202020204" pitchFamily="34" charset="0"/>
              </a:rPr>
              <a:t>مثالهایی ازساختارهای هزینه ها:</a:t>
            </a:r>
            <a:endParaRPr lang="en-US" sz="24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205715"/>
              </p:ext>
            </p:extLst>
          </p:nvPr>
        </p:nvGraphicFramePr>
        <p:xfrm>
          <a:off x="1754135" y="1431235"/>
          <a:ext cx="8905461" cy="2015663"/>
        </p:xfrm>
        <a:graphic>
          <a:graphicData uri="http://schemas.openxmlformats.org/drawingml/2006/table">
            <a:tbl>
              <a:tblPr firstRow="1" firstCol="1" bandRow="1"/>
              <a:tblGrid>
                <a:gridCol w="6951308">
                  <a:extLst>
                    <a:ext uri="{9D8B030D-6E8A-4147-A177-3AD203B41FA5}">
                      <a16:colId xmlns:a16="http://schemas.microsoft.com/office/drawing/2014/main" val="1896331047"/>
                    </a:ext>
                  </a:extLst>
                </a:gridCol>
                <a:gridCol w="1954153">
                  <a:extLst>
                    <a:ext uri="{9D8B030D-6E8A-4147-A177-3AD203B41FA5}">
                      <a16:colId xmlns:a16="http://schemas.microsoft.com/office/drawing/2014/main" val="1007727192"/>
                    </a:ext>
                  </a:extLst>
                </a:gridCol>
              </a:tblGrid>
              <a:tr h="622852">
                <a:tc>
                  <a:txBody>
                    <a:bodyPr/>
                    <a:lstStyle/>
                    <a:p>
                      <a:pPr marL="0" marR="34290" algn="ctr"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مثال هایی از ساختارهای هزینه ها</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برآورد هزینه</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extLst>
                  <a:ext uri="{0D108BD9-81ED-4DB2-BD59-A6C34878D82A}">
                    <a16:rowId xmlns:a16="http://schemas.microsoft.com/office/drawing/2014/main" val="1710913310"/>
                  </a:ext>
                </a:extLst>
              </a:tr>
              <a:tr h="797891">
                <a:tc>
                  <a:txBody>
                    <a:bodyPr/>
                    <a:lstStyle/>
                    <a:p>
                      <a:pPr marL="0" marR="34290" indent="635" algn="just"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قطارهای مسافربری درجه دو و درجه سه که قیمت و ارزش پیشنهادی آنها نسبت به قطارهای درجه یک کمتر است.</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CF4F3"/>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هزینه محور</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CF4F3"/>
                    </a:solidFill>
                  </a:tcPr>
                </a:tc>
                <a:extLst>
                  <a:ext uri="{0D108BD9-81ED-4DB2-BD59-A6C34878D82A}">
                    <a16:rowId xmlns:a16="http://schemas.microsoft.com/office/drawing/2014/main" val="2245626104"/>
                  </a:ext>
                </a:extLst>
              </a:tr>
              <a:tr h="594920">
                <a:tc>
                  <a:txBody>
                    <a:bodyPr/>
                    <a:lstStyle/>
                    <a:p>
                      <a:pPr marL="0" marR="0" algn="r"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هتل های تجملی با امکانات خاص و شیک، خدمات ویژه و اختصاصی ارائه می دهند.</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CF4F3"/>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ارزش محور</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1905" marR="36195"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ECF4F3"/>
                    </a:solidFill>
                  </a:tcPr>
                </a:tc>
                <a:extLst>
                  <a:ext uri="{0D108BD9-81ED-4DB2-BD59-A6C34878D82A}">
                    <a16:rowId xmlns:a16="http://schemas.microsoft.com/office/drawing/2014/main" val="14413606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3750365"/>
            <a:ext cx="5420138" cy="2902227"/>
          </a:xfrm>
          <a:prstGeom prst="rect">
            <a:avLst/>
          </a:prstGeom>
        </p:spPr>
      </p:pic>
    </p:spTree>
    <p:extLst>
      <p:ext uri="{BB962C8B-B14F-4D97-AF65-F5344CB8AC3E}">
        <p14:creationId xmlns:p14="http://schemas.microsoft.com/office/powerpoint/2010/main" val="147936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334" y="446528"/>
            <a:ext cx="9088244" cy="5068888"/>
          </a:xfrm>
          <a:prstGeom prst="rect">
            <a:avLst/>
          </a:prstGeom>
        </p:spPr>
        <p:txBody>
          <a:bodyPr wrap="square">
            <a:spAutoFit/>
          </a:bodyPr>
          <a:lstStyle/>
          <a:p>
            <a:pPr marL="53340" marR="220345" indent="-6350" algn="ctr" rtl="1">
              <a:lnSpc>
                <a:spcPct val="107000"/>
              </a:lnSpc>
              <a:spcBef>
                <a:spcPts val="0"/>
              </a:spcBef>
              <a:spcAft>
                <a:spcPts val="15"/>
              </a:spcAft>
            </a:pPr>
            <a:endParaRPr lang="fa-IR" sz="16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185420" indent="-6350" algn="r" rtl="1">
              <a:lnSpc>
                <a:spcPct val="107000"/>
              </a:lnSpc>
              <a:spcAft>
                <a:spcPts val="440"/>
              </a:spcAft>
            </a:pPr>
            <a:r>
              <a:rPr lang="ar-SA" dirty="0">
                <a:solidFill>
                  <a:srgbClr val="181717"/>
                </a:solidFill>
                <a:cs typeface="B Nazanin" panose="00000400000000000000" pitchFamily="2" charset="-78"/>
              </a:rPr>
              <a:t>در برخی از احادیثی که از پیامبر اعظم (ص)و امامان معصوم(ع) روایات شده، تلاش کردن برای به دست آوردن «درآمد حلال» را برای همه لازم دانسته اند. همچنین بیکاری، تنبلی و حرام خواری جدّا نهی شده اند.</a:t>
            </a:r>
            <a:endParaRPr lang="en-US" dirty="0">
              <a:solidFill>
                <a:srgbClr val="181717"/>
              </a:solidFill>
              <a:cs typeface="B Nazanin" panose="00000400000000000000" pitchFamily="2" charset="-78"/>
            </a:endParaRPr>
          </a:p>
          <a:p>
            <a:pPr marL="185420" marR="0" indent="-6350" algn="r" rtl="1">
              <a:lnSpc>
                <a:spcPct val="107000"/>
              </a:lnSpc>
              <a:spcBef>
                <a:spcPts val="0"/>
              </a:spcBef>
              <a:spcAft>
                <a:spcPts val="440"/>
              </a:spcAft>
            </a:pPr>
            <a:r>
              <a:rPr lang="ar-SA"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در اینجا حدیثی از پیامبر گرامی اسلام (ص)در خصوص کسب حًلال روایت شده که به شرح زیر است:</a:t>
            </a:r>
            <a:endParaRPr lang="en-US" dirty="0">
              <a:solidFill>
                <a:srgbClr val="000000"/>
              </a:solidFill>
              <a:effectLst/>
              <a:latin typeface="Calibri" panose="020F0502020204030204" pitchFamily="34" charset="0"/>
              <a:ea typeface="Calibri" panose="020F0502020204030204" pitchFamily="34" charset="0"/>
            </a:endParaRPr>
          </a:p>
          <a:p>
            <a:pPr marL="6350" marR="69215" indent="-6350" algn="ctr" rtl="1">
              <a:lnSpc>
                <a:spcPct val="107000"/>
              </a:lnSpc>
              <a:spcBef>
                <a:spcPts val="0"/>
              </a:spcBef>
              <a:spcAft>
                <a:spcPts val="0"/>
              </a:spcAft>
            </a:pPr>
            <a:r>
              <a:rPr lang="ar-SA" b="1" dirty="0">
                <a:solidFill>
                  <a:srgbClr val="009FA6"/>
                </a:solidFill>
                <a:effectLst/>
                <a:latin typeface="B Nazanin" panose="00000400000000000000" pitchFamily="2" charset="-78"/>
                <a:ea typeface="B Nazanin" panose="00000400000000000000" pitchFamily="2" charset="-78"/>
                <a:cs typeface="B Nazanin" panose="00000400000000000000" pitchFamily="2" charset="-78"/>
              </a:rPr>
              <a:t>« به دنبال روزی حلال رفتن، بر هر مرد و زن مسلمان لازم است.»</a:t>
            </a:r>
            <a:endParaRPr lang="en-US" dirty="0">
              <a:solidFill>
                <a:srgbClr val="000000"/>
              </a:solidFill>
              <a:effectLst/>
              <a:latin typeface="Calibri" panose="020F0502020204030204" pitchFamily="34" charset="0"/>
              <a:ea typeface="Calibri" panose="020F0502020204030204" pitchFamily="34" charset="0"/>
            </a:endParaRPr>
          </a:p>
          <a:p>
            <a:pPr marL="6350" marR="634365" indent="-6350" rtl="1">
              <a:lnSpc>
                <a:spcPct val="107000"/>
              </a:lnSpc>
              <a:spcAft>
                <a:spcPts val="15"/>
              </a:spcAft>
            </a:pPr>
            <a:r>
              <a:rPr lang="ar-SA" sz="11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« بحارالانوار، ج</a:t>
            </a:r>
            <a:r>
              <a:rPr lang="en-US" sz="1100" b="1" dirty="0">
                <a:solidFill>
                  <a:srgbClr val="181717"/>
                </a:solidFill>
                <a:effectLst/>
                <a:latin typeface="B Nazanin" panose="00000400000000000000" pitchFamily="2" charset="-78"/>
                <a:ea typeface="B Nazanin" panose="00000400000000000000" pitchFamily="2" charset="-78"/>
              </a:rPr>
              <a:t>301</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، ص</a:t>
            </a:r>
            <a:r>
              <a:rPr lang="en-US" sz="1100" b="1" dirty="0">
                <a:solidFill>
                  <a:srgbClr val="181717"/>
                </a:solidFill>
                <a:effectLst/>
                <a:latin typeface="B Nazanin" panose="00000400000000000000" pitchFamily="2" charset="-78"/>
                <a:ea typeface="B Nazanin" panose="00000400000000000000" pitchFamily="2" charset="-78"/>
              </a:rPr>
              <a:t>9</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endParaRPr lang="en-US" sz="1100" dirty="0">
              <a:solidFill>
                <a:srgbClr val="000000"/>
              </a:solidFill>
              <a:effectLst/>
              <a:latin typeface="Calibri" panose="020F0502020204030204" pitchFamily="34" charset="0"/>
              <a:ea typeface="Calibri" panose="020F0502020204030204" pitchFamily="34" charset="0"/>
            </a:endParaRPr>
          </a:p>
          <a:p>
            <a:pPr marR="188595" algn="r">
              <a:lnSpc>
                <a:spcPct val="107000"/>
              </a:lnSpc>
            </a:pPr>
            <a:r>
              <a:rPr lang="en-US" sz="800" dirty="0">
                <a:solidFill>
                  <a:srgbClr val="181717"/>
                </a:solidFill>
                <a:effectLst/>
                <a:latin typeface="B Nazanin" panose="00000400000000000000" pitchFamily="2" charset="-78"/>
                <a:ea typeface="B Nazanin" panose="00000400000000000000" pitchFamily="2" charset="-78"/>
              </a:rPr>
              <a:t>         </a:t>
            </a:r>
            <a:r>
              <a:rPr lang="en-US" sz="900" dirty="0">
                <a:solidFill>
                  <a:srgbClr val="181717"/>
                </a:solidFill>
                <a:effectLst/>
                <a:latin typeface="B Nazanin" panose="00000400000000000000" pitchFamily="2" charset="-78"/>
                <a:ea typeface="B Nazanin" panose="00000400000000000000" pitchFamily="2" charset="-78"/>
              </a:rPr>
              <a:t>                        </a:t>
            </a:r>
            <a:endParaRPr lang="en-US" sz="1100" dirty="0">
              <a:solidFill>
                <a:srgbClr val="000000"/>
              </a:solidFill>
              <a:latin typeface="Calibri" panose="020F0502020204030204" pitchFamily="34" charset="0"/>
              <a:ea typeface="B Nazanin" panose="00000400000000000000" pitchFamily="2" charset="-78"/>
            </a:endParaRPr>
          </a:p>
          <a:p>
            <a:pPr marR="188595" algn="r">
              <a:lnSpc>
                <a:spcPct val="107000"/>
              </a:lnSpc>
            </a:pPr>
            <a:r>
              <a:rPr lang="ar-SA" dirty="0">
                <a:solidFill>
                  <a:srgbClr val="181717"/>
                </a:solidFill>
                <a:cs typeface="B Nazanin" panose="00000400000000000000" pitchFamily="2" charset="-78"/>
              </a:rPr>
              <a:t> همچنین حدیث دیگری از امام صادق (ع)روایت شده که به شرح زیر است:</a:t>
            </a:r>
            <a:endParaRPr lang="en-US" dirty="0">
              <a:solidFill>
                <a:srgbClr val="181717"/>
              </a:solidFill>
              <a:cs typeface="B Nazanin" panose="00000400000000000000" pitchFamily="2" charset="-78"/>
            </a:endParaRPr>
          </a:p>
          <a:p>
            <a:pPr marL="6350" marR="99695" indent="-6350" algn="ctr" rtl="1">
              <a:lnSpc>
                <a:spcPct val="107000"/>
              </a:lnSpc>
              <a:spcBef>
                <a:spcPts val="0"/>
              </a:spcBef>
              <a:spcAft>
                <a:spcPts val="0"/>
              </a:spcAft>
            </a:pPr>
            <a:r>
              <a:rPr lang="ar-SA" b="1" dirty="0">
                <a:solidFill>
                  <a:srgbClr val="009FA6"/>
                </a:solidFill>
                <a:effectLst/>
                <a:latin typeface="B Nazanin" panose="00000400000000000000" pitchFamily="2" charset="-78"/>
                <a:ea typeface="B Nazanin" panose="00000400000000000000" pitchFamily="2" charset="-78"/>
                <a:cs typeface="B Nazanin" panose="00000400000000000000" pitchFamily="2" charset="-78"/>
              </a:rPr>
              <a:t>« به دنبال روزی حلال رفتن را رها نکن؛ زیرا این در تقویت دینت مؤثر است».</a:t>
            </a:r>
            <a:r>
              <a:rPr lang="ar-SA" dirty="0">
                <a:solidFill>
                  <a:srgbClr val="009FA6"/>
                </a:solidFill>
                <a:effectLst/>
                <a:latin typeface="B Nazanin" panose="00000400000000000000" pitchFamily="2" charset="-78"/>
                <a:ea typeface="B Nazanin" panose="00000400000000000000" pitchFamily="2" charset="-78"/>
                <a:cs typeface="B Nazanin" panose="00000400000000000000" pitchFamily="2" charset="-78"/>
              </a:rPr>
              <a:t> </a:t>
            </a:r>
            <a:endParaRPr lang="en-US" dirty="0">
              <a:solidFill>
                <a:srgbClr val="000000"/>
              </a:solidFill>
              <a:effectLst/>
              <a:latin typeface="Calibri" panose="020F0502020204030204" pitchFamily="34" charset="0"/>
              <a:ea typeface="Calibri" panose="020F0502020204030204" pitchFamily="34" charset="0"/>
            </a:endParaRPr>
          </a:p>
          <a:p>
            <a:pPr marL="6350" marR="634365" indent="-6350" rtl="1">
              <a:lnSpc>
                <a:spcPct val="107000"/>
              </a:lnSpc>
              <a:spcAft>
                <a:spcPts val="15"/>
              </a:spcAft>
            </a:pPr>
            <a:r>
              <a:rPr lang="ar-SA" sz="8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        « بحارالانوار، ج</a:t>
            </a:r>
            <a:r>
              <a:rPr lang="en-US" sz="1100" b="1" dirty="0">
                <a:solidFill>
                  <a:srgbClr val="181717"/>
                </a:solidFill>
                <a:effectLst/>
                <a:latin typeface="B Nazanin" panose="00000400000000000000" pitchFamily="2" charset="-78"/>
                <a:ea typeface="B Nazanin" panose="00000400000000000000" pitchFamily="2" charset="-78"/>
              </a:rPr>
              <a:t>17</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، ص</a:t>
            </a:r>
            <a:r>
              <a:rPr lang="en-US" sz="1100" b="1" dirty="0">
                <a:solidFill>
                  <a:srgbClr val="181717"/>
                </a:solidFill>
                <a:effectLst/>
                <a:latin typeface="B Nazanin" panose="00000400000000000000" pitchFamily="2" charset="-78"/>
                <a:ea typeface="B Nazanin" panose="00000400000000000000" pitchFamily="2" charset="-78"/>
              </a:rPr>
              <a:t>821</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 و </a:t>
            </a:r>
            <a:r>
              <a:rPr lang="en-US" sz="1100" b="1" dirty="0">
                <a:solidFill>
                  <a:srgbClr val="181717"/>
                </a:solidFill>
                <a:effectLst/>
                <a:latin typeface="B Nazanin" panose="00000400000000000000" pitchFamily="2" charset="-78"/>
                <a:ea typeface="B Nazanin" panose="00000400000000000000" pitchFamily="2" charset="-78"/>
              </a:rPr>
              <a:t>731</a:t>
            </a:r>
            <a:r>
              <a:rPr lang="ar-SA"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endParaRPr lang="fa-IR" sz="11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6350" marR="634365" indent="-6350" rtl="1">
              <a:lnSpc>
                <a:spcPct val="107000"/>
              </a:lnSpc>
              <a:spcAft>
                <a:spcPts val="15"/>
              </a:spcAft>
            </a:pPr>
            <a:endParaRPr lang="fa-IR" sz="1100" b="1" dirty="0">
              <a:solidFill>
                <a:srgbClr val="181717"/>
              </a:solidFill>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100" b="1" dirty="0">
              <a:solidFill>
                <a:srgbClr val="181717"/>
              </a:solidFill>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6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600" b="1" dirty="0">
              <a:solidFill>
                <a:srgbClr val="181717"/>
              </a:solidFill>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endParaRPr lang="fa-IR" sz="16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p>
            <a:pPr marL="6350" marR="634365" indent="-6350" rtl="1">
              <a:lnSpc>
                <a:spcPct val="107000"/>
              </a:lnSpc>
              <a:spcAft>
                <a:spcPts val="15"/>
              </a:spcAft>
            </a:pPr>
            <a:r>
              <a:rPr lang="fa-IR" sz="1600" b="1" dirty="0">
                <a:solidFill>
                  <a:srgbClr val="181717"/>
                </a:solidFill>
                <a:effectLst/>
                <a:latin typeface="Calibri" panose="020F0502020204030204" pitchFamily="34" charset="0"/>
                <a:ea typeface="Calibri" panose="020F0502020204030204" pitchFamily="34" charset="0"/>
                <a:cs typeface="B Nazanin" panose="00000400000000000000" pitchFamily="2" charset="-78"/>
              </a:rPr>
              <a:t>تهیه وتنظیم:عزیزه پاشایی-سرگروه کارآفرینی ناحیه یک ارومیه</a:t>
            </a:r>
            <a:endParaRPr lang="en-US"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01210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0"/>
          </a:xfrm>
        </p:spPr>
      </p:pic>
    </p:spTree>
    <p:extLst>
      <p:ext uri="{BB962C8B-B14F-4D97-AF65-F5344CB8AC3E}">
        <p14:creationId xmlns:p14="http://schemas.microsoft.com/office/powerpoint/2010/main" val="70172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0314691"/>
              </p:ext>
            </p:extLst>
          </p:nvPr>
        </p:nvGraphicFramePr>
        <p:xfrm>
          <a:off x="1244048" y="1523999"/>
          <a:ext cx="9955695" cy="504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670" y="451367"/>
            <a:ext cx="7328452" cy="714824"/>
          </a:xfrm>
          <a:prstGeom prst="rect">
            <a:avLst/>
          </a:prstGeom>
        </p:spPr>
      </p:pic>
    </p:spTree>
    <p:extLst>
      <p:ext uri="{BB962C8B-B14F-4D97-AF65-F5344CB8AC3E}">
        <p14:creationId xmlns:p14="http://schemas.microsoft.com/office/powerpoint/2010/main" val="2764714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94" y="1"/>
            <a:ext cx="10592972" cy="1338469"/>
          </a:xfrm>
        </p:spPr>
        <p:txBody>
          <a:bodyPr>
            <a:normAutofit/>
          </a:bodyPr>
          <a:lstStyle/>
          <a:p>
            <a:pPr algn="ctr" rtl="1"/>
            <a:r>
              <a:rPr lang="fa-IR" sz="2400" b="1" dirty="0">
                <a:solidFill>
                  <a:prstClr val="black"/>
                </a:solidFill>
                <a:latin typeface="Arial" panose="020B0604020202020204" pitchFamily="34" charset="0"/>
                <a:cs typeface="Arial" panose="020B0604020202020204" pitchFamily="34" charset="0"/>
              </a:rPr>
              <a:t>بوم مدل کسب وکار:</a:t>
            </a:r>
            <a:br>
              <a:rPr lang="fa-IR" sz="2000" dirty="0">
                <a:solidFill>
                  <a:prstClr val="black"/>
                </a:solidFill>
                <a:latin typeface="Arial" panose="020B0604020202020204" pitchFamily="34" charset="0"/>
                <a:cs typeface="Arial" panose="020B0604020202020204" pitchFamily="34" charset="0"/>
              </a:rPr>
            </a:br>
            <a:r>
              <a:rPr lang="fa-IR" sz="2200" dirty="0">
                <a:latin typeface="Arial" panose="020B0604020202020204" pitchFamily="34" charset="0"/>
                <a:cs typeface="Arial" panose="020B0604020202020204" pitchFamily="34" charset="0"/>
              </a:rPr>
              <a:t>بوم مدل کسب وکاریکی از ساده ترین ومفیدترین ابزارهای طراحی مدل کسب و کار شماست.بوم به شکل تصویری وملموس اجزای اصلی کسب وکار شما وارتباط آنها را با یکدیگرآشکار می کند و کمک می کند پیکره اصلی کسب وکار خود را بسازید.</a:t>
            </a:r>
            <a:endParaRPr lang="en-US" sz="2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69775"/>
            <a:ext cx="3868614" cy="463316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614" y="1431235"/>
            <a:ext cx="8187397" cy="5426765"/>
          </a:xfrm>
          <a:prstGeom prst="rect">
            <a:avLst/>
          </a:prstGeom>
        </p:spPr>
      </p:pic>
    </p:spTree>
    <p:extLst>
      <p:ext uri="{BB962C8B-B14F-4D97-AF65-F5344CB8AC3E}">
        <p14:creationId xmlns:p14="http://schemas.microsoft.com/office/powerpoint/2010/main" val="656349352"/>
      </p:ext>
    </p:extLst>
  </p:cSld>
  <p:clrMapOvr>
    <a:masterClrMapping/>
  </p:clrMapOvr>
  <p:transition spd="slow">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0498" y="0"/>
            <a:ext cx="9678573" cy="1391478"/>
          </a:xfrm>
        </p:spPr>
        <p:txBody>
          <a:bodyPr>
            <a:normAutofit/>
          </a:bodyPr>
          <a:lstStyle/>
          <a:p>
            <a:pPr algn="ctr" rtl="1"/>
            <a:r>
              <a:rPr lang="fa-IR" sz="2400" b="1" dirty="0">
                <a:latin typeface="Arial" panose="020B0604020202020204" pitchFamily="34" charset="0"/>
                <a:cs typeface="Arial" panose="020B0604020202020204" pitchFamily="34" charset="0"/>
              </a:rPr>
              <a:t>انواع روشهای درآمدزایی</a:t>
            </a:r>
            <a:r>
              <a:rPr lang="fa-IR" sz="2400" b="1" dirty="0">
                <a:solidFill>
                  <a:srgbClr val="181717"/>
                </a:solidFill>
                <a:cs typeface="B Nazanin" panose="00000400000000000000" pitchFamily="2" charset="-78"/>
              </a:rPr>
              <a:t>: </a:t>
            </a:r>
            <a:br>
              <a:rPr lang="fa-IR" sz="2400" b="1" dirty="0">
                <a:solidFill>
                  <a:srgbClr val="181717"/>
                </a:solidFill>
                <a:cs typeface="B Nazanin" panose="00000400000000000000" pitchFamily="2" charset="-78"/>
              </a:rPr>
            </a:br>
            <a:r>
              <a:rPr lang="ar-SA" sz="2000" dirty="0">
                <a:latin typeface="Arial" panose="020B0604020202020204" pitchFamily="34" charset="0"/>
                <a:cs typeface="Arial" panose="020B0604020202020204" pitchFamily="34" charset="0"/>
              </a:rPr>
              <a:t>اگر مشتریان قلب کسب و کارند، الگوهای درآمدی </a:t>
            </a:r>
            <a:r>
              <a:rPr lang="fa-IR" sz="2000" dirty="0">
                <a:latin typeface="Arial" panose="020B0604020202020204" pitchFamily="34" charset="0"/>
                <a:cs typeface="Arial" panose="020B0604020202020204" pitchFamily="34" charset="0"/>
              </a:rPr>
              <a:t>ش</a:t>
            </a:r>
            <a:r>
              <a:rPr lang="ar-SA" sz="2000" dirty="0">
                <a:latin typeface="Arial" panose="020B0604020202020204" pitchFamily="34" charset="0"/>
                <a:cs typeface="Arial" panose="020B0604020202020204" pitchFamily="34" charset="0"/>
              </a:rPr>
              <a:t>ریان های کسب و کار را تشکیل می دهند</a:t>
            </a:r>
            <a:r>
              <a:rPr lang="fa-I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880" y="1237957"/>
            <a:ext cx="10086997" cy="5373858"/>
          </a:xfrm>
        </p:spPr>
      </p:pic>
    </p:spTree>
    <p:extLst>
      <p:ext uri="{BB962C8B-B14F-4D97-AF65-F5344CB8AC3E}">
        <p14:creationId xmlns:p14="http://schemas.microsoft.com/office/powerpoint/2010/main" val="3977112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3345"/>
          </a:xfrm>
        </p:spPr>
        <p:txBody>
          <a:bodyPr>
            <a:normAutofit/>
          </a:bodyPr>
          <a:lstStyle/>
          <a:p>
            <a:pPr marR="35560" algn="ctr" rtl="1">
              <a:lnSpc>
                <a:spcPct val="107000"/>
              </a:lnSpc>
              <a:spcBef>
                <a:spcPts val="0"/>
              </a:spcBef>
            </a:pPr>
            <a:r>
              <a:rPr lang="fa-IR" sz="2400" b="1" dirty="0">
                <a:solidFill>
                  <a:srgbClr val="181717"/>
                </a:solidFill>
                <a:cs typeface="B Nazanin" panose="00000400000000000000" pitchFamily="2" charset="-78"/>
              </a:rPr>
              <a:t>مثالهایی برای انواع روشهای درآمدزایی</a:t>
            </a:r>
            <a:endParaRPr lang="en-US" sz="2400" b="1" dirty="0">
              <a:solidFill>
                <a:srgbClr val="181717"/>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304915"/>
              </p:ext>
            </p:extLst>
          </p:nvPr>
        </p:nvGraphicFramePr>
        <p:xfrm>
          <a:off x="1055076" y="1616765"/>
          <a:ext cx="10086535" cy="4657427"/>
        </p:xfrm>
        <a:graphic>
          <a:graphicData uri="http://schemas.openxmlformats.org/drawingml/2006/table">
            <a:tbl>
              <a:tblPr firstRow="1" firstCol="1" bandRow="1"/>
              <a:tblGrid>
                <a:gridCol w="7565442">
                  <a:extLst>
                    <a:ext uri="{9D8B030D-6E8A-4147-A177-3AD203B41FA5}">
                      <a16:colId xmlns:a16="http://schemas.microsoft.com/office/drawing/2014/main" val="234907465"/>
                    </a:ext>
                  </a:extLst>
                </a:gridCol>
                <a:gridCol w="2000590">
                  <a:extLst>
                    <a:ext uri="{9D8B030D-6E8A-4147-A177-3AD203B41FA5}">
                      <a16:colId xmlns:a16="http://schemas.microsoft.com/office/drawing/2014/main" val="2676675375"/>
                    </a:ext>
                  </a:extLst>
                </a:gridCol>
                <a:gridCol w="520503">
                  <a:extLst>
                    <a:ext uri="{9D8B030D-6E8A-4147-A177-3AD203B41FA5}">
                      <a16:colId xmlns:a16="http://schemas.microsoft.com/office/drawing/2014/main" val="3151561431"/>
                    </a:ext>
                  </a:extLst>
                </a:gridCol>
              </a:tblGrid>
              <a:tr h="575312">
                <a:tc>
                  <a:txBody>
                    <a:bodyPr/>
                    <a:lstStyle/>
                    <a:p>
                      <a:pPr marL="0" marR="35560" algn="ctr" rtl="1">
                        <a:lnSpc>
                          <a:spcPct val="107000"/>
                        </a:lnSpc>
                        <a:spcBef>
                          <a:spcPts val="0"/>
                        </a:spcBef>
                        <a:spcAft>
                          <a:spcPts val="0"/>
                        </a:spcAft>
                      </a:pPr>
                      <a:r>
                        <a:rPr lang="ar-SA" sz="18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مثال</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35560"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روش</a:t>
                      </a:r>
                      <a:r>
                        <a:rPr lang="fa-IR"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درآمدزایی</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0" marR="90805" algn="l" rtl="1">
                        <a:lnSpc>
                          <a:spcPct val="107000"/>
                        </a:lnSpc>
                        <a:spcBef>
                          <a:spcPts val="0"/>
                        </a:spcBef>
                        <a:spcAft>
                          <a:spcPts val="0"/>
                        </a:spcAft>
                      </a:pPr>
                      <a:r>
                        <a:rPr lang="ar-SA" sz="1200" b="1">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ردیف</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extLst>
                  <a:ext uri="{0D108BD9-81ED-4DB2-BD59-A6C34878D82A}">
                    <a16:rowId xmlns:a16="http://schemas.microsoft.com/office/drawing/2014/main" val="2334635306"/>
                  </a:ext>
                </a:extLst>
              </a:tr>
              <a:tr h="593163">
                <a:tc>
                  <a:txBody>
                    <a:bodyPr/>
                    <a:lstStyle/>
                    <a:p>
                      <a:pPr marL="0" marR="0" algn="r" rtl="1">
                        <a:lnSpc>
                          <a:spcPct val="107000"/>
                        </a:lnSpc>
                        <a:spcBef>
                          <a:spcPts val="0"/>
                        </a:spcBef>
                        <a:spcAft>
                          <a:spcPts val="0"/>
                        </a:spcAft>
                      </a:pPr>
                      <a:r>
                        <a:rPr lang="ar-SA" sz="18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یک هتل بر اساس تعداد شب هایی که مشتری از اتاق استفاده کرده، پول می گیرد.</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35560"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حق استفاده</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35560" marR="0" algn="ctr" rtl="0">
                        <a:lnSpc>
                          <a:spcPct val="107000"/>
                        </a:lnSpc>
                        <a:spcBef>
                          <a:spcPts val="0"/>
                        </a:spcBef>
                        <a:spcAft>
                          <a:spcPts val="0"/>
                        </a:spcAft>
                      </a:pPr>
                      <a:r>
                        <a:rPr lang="en-US" sz="1400">
                          <a:solidFill>
                            <a:srgbClr val="181717"/>
                          </a:solidFill>
                          <a:effectLst/>
                          <a:latin typeface="B Nazanin" panose="00000400000000000000" pitchFamily="2" charset="-78"/>
                          <a:ea typeface="B Nazanin" panose="00000400000000000000" pitchFamily="2" charset="-78"/>
                          <a:cs typeface="Arial" panose="020B0604020202020204" pitchFamily="34" charset="0"/>
                        </a:rPr>
                        <a:t>1</a:t>
                      </a:r>
                      <a:endPar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7D5D4"/>
                    </a:solidFill>
                  </a:tcPr>
                </a:tc>
                <a:extLst>
                  <a:ext uri="{0D108BD9-81ED-4DB2-BD59-A6C34878D82A}">
                    <a16:rowId xmlns:a16="http://schemas.microsoft.com/office/drawing/2014/main" val="111122739"/>
                  </a:ext>
                </a:extLst>
              </a:tr>
              <a:tr h="593163">
                <a:tc>
                  <a:txBody>
                    <a:bodyPr/>
                    <a:lstStyle/>
                    <a:p>
                      <a:pPr marL="0" marR="0" algn="r" rtl="1">
                        <a:lnSpc>
                          <a:spcPct val="107000"/>
                        </a:lnSpc>
                        <a:spcBef>
                          <a:spcPts val="0"/>
                        </a:spcBef>
                        <a:spcAft>
                          <a:spcPts val="0"/>
                        </a:spcAft>
                      </a:pPr>
                      <a:r>
                        <a:rPr lang="ar-SA" sz="18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فروشگاه هایی که لوازم خانگی، لوازم الکترونیکی و غیره دارند، آنها را به فروش می رسانند.</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35560"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فروش دارایی</a:t>
                      </a:r>
                      <a:r>
                        <a:rPr lang="fa-IR"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ها</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35560" marR="0" algn="ctr" rtl="0">
                        <a:lnSpc>
                          <a:spcPct val="107000"/>
                        </a:lnSpc>
                        <a:spcBef>
                          <a:spcPts val="0"/>
                        </a:spcBef>
                        <a:spcAft>
                          <a:spcPts val="0"/>
                        </a:spcAft>
                      </a:pPr>
                      <a:r>
                        <a:rPr lang="en-US" sz="1400">
                          <a:solidFill>
                            <a:srgbClr val="181717"/>
                          </a:solidFill>
                          <a:effectLst/>
                          <a:latin typeface="B Nazanin" panose="00000400000000000000" pitchFamily="2" charset="-78"/>
                          <a:ea typeface="B Nazanin" panose="00000400000000000000" pitchFamily="2" charset="-78"/>
                          <a:cs typeface="Arial" panose="020B0604020202020204" pitchFamily="34" charset="0"/>
                        </a:rPr>
                        <a:t>2</a:t>
                      </a:r>
                      <a:endPar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7D5D4"/>
                    </a:solidFill>
                  </a:tcPr>
                </a:tc>
                <a:extLst>
                  <a:ext uri="{0D108BD9-81ED-4DB2-BD59-A6C34878D82A}">
                    <a16:rowId xmlns:a16="http://schemas.microsoft.com/office/drawing/2014/main" val="4271038713"/>
                  </a:ext>
                </a:extLst>
              </a:tr>
              <a:tr h="965263">
                <a:tc>
                  <a:txBody>
                    <a:bodyPr/>
                    <a:lstStyle/>
                    <a:p>
                      <a:pPr marL="0" marR="36195" algn="just" rtl="1">
                        <a:lnSpc>
                          <a:spcPct val="107000"/>
                        </a:lnSpc>
                        <a:spcBef>
                          <a:spcPts val="0"/>
                        </a:spcBef>
                        <a:spcAft>
                          <a:spcPts val="0"/>
                        </a:spcAft>
                      </a:pPr>
                      <a:r>
                        <a:rPr lang="ar-SA" sz="18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یک باشگاه ورزشی برای دسترسی اعضای خود به وسایل ورزشی باشگاه به صورت ماهیانه یا سالیانه از آنها حق عضویت می گیرد.</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36195"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حق عضویت</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35560" marR="0" algn="ctr" rtl="0">
                        <a:lnSpc>
                          <a:spcPct val="107000"/>
                        </a:lnSpc>
                        <a:spcBef>
                          <a:spcPts val="0"/>
                        </a:spcBef>
                        <a:spcAft>
                          <a:spcPts val="0"/>
                        </a:spcAft>
                      </a:pPr>
                      <a:r>
                        <a:rPr lang="en-US" sz="1400">
                          <a:solidFill>
                            <a:srgbClr val="181717"/>
                          </a:solidFill>
                          <a:effectLst/>
                          <a:latin typeface="B Nazanin" panose="00000400000000000000" pitchFamily="2" charset="-78"/>
                          <a:ea typeface="B Nazanin" panose="00000400000000000000" pitchFamily="2" charset="-78"/>
                          <a:cs typeface="Arial" panose="020B0604020202020204" pitchFamily="34" charset="0"/>
                        </a:rPr>
                        <a:t>3</a:t>
                      </a:r>
                      <a:endPar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7D5D4"/>
                    </a:solidFill>
                  </a:tcPr>
                </a:tc>
                <a:extLst>
                  <a:ext uri="{0D108BD9-81ED-4DB2-BD59-A6C34878D82A}">
                    <a16:rowId xmlns:a16="http://schemas.microsoft.com/office/drawing/2014/main" val="3789790295"/>
                  </a:ext>
                </a:extLst>
              </a:tr>
              <a:tr h="965263">
                <a:tc>
                  <a:txBody>
                    <a:bodyPr/>
                    <a:lstStyle/>
                    <a:p>
                      <a:pPr marL="0" marR="36195" algn="just" rtl="1">
                        <a:lnSpc>
                          <a:spcPct val="107000"/>
                        </a:lnSpc>
                        <a:spcBef>
                          <a:spcPts val="0"/>
                        </a:spcBef>
                        <a:spcAft>
                          <a:spcPts val="0"/>
                        </a:spcAft>
                      </a:pPr>
                      <a:r>
                        <a:rPr lang="ar-SA" sz="18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صنعت رسانه یا برگزارکنندگان مسابقات ورزشی برای ایجاد درآمد خود از تبلیغ محصولات یا خدمات دیگران استفاده می کنند.</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35560"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انجام تبلیغات</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35560" marR="0" algn="ctr" rtl="0">
                        <a:lnSpc>
                          <a:spcPct val="107000"/>
                        </a:lnSpc>
                        <a:spcBef>
                          <a:spcPts val="0"/>
                        </a:spcBef>
                        <a:spcAft>
                          <a:spcPts val="0"/>
                        </a:spcAft>
                      </a:pPr>
                      <a:r>
                        <a:rPr lang="en-US" sz="1400">
                          <a:solidFill>
                            <a:srgbClr val="181717"/>
                          </a:solidFill>
                          <a:effectLst/>
                          <a:latin typeface="B Nazanin" panose="00000400000000000000" pitchFamily="2" charset="-78"/>
                          <a:ea typeface="B Nazanin" panose="00000400000000000000" pitchFamily="2" charset="-78"/>
                          <a:cs typeface="Arial" panose="020B0604020202020204" pitchFamily="34" charset="0"/>
                        </a:rPr>
                        <a:t>4</a:t>
                      </a:r>
                      <a:endParaRPr lang="en-US" sz="1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7D5D4"/>
                    </a:solidFill>
                  </a:tcPr>
                </a:tc>
                <a:extLst>
                  <a:ext uri="{0D108BD9-81ED-4DB2-BD59-A6C34878D82A}">
                    <a16:rowId xmlns:a16="http://schemas.microsoft.com/office/drawing/2014/main" val="210157057"/>
                  </a:ext>
                </a:extLst>
              </a:tr>
              <a:tr h="965263">
                <a:tc>
                  <a:txBody>
                    <a:bodyPr/>
                    <a:lstStyle/>
                    <a:p>
                      <a:pPr marL="0" marR="36195" algn="just" rtl="1">
                        <a:lnSpc>
                          <a:spcPct val="107000"/>
                        </a:lnSpc>
                        <a:spcBef>
                          <a:spcPts val="0"/>
                        </a:spcBef>
                        <a:spcAft>
                          <a:spcPts val="0"/>
                        </a:spcAft>
                      </a:pPr>
                      <a:r>
                        <a:rPr lang="ar-SA" sz="18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کارگزاران و آژانس های معاملات ملکی هر بار که معامله ای را بین خریدار و فروشنده با موفقیت صورت دهند، کارمزد دریافت می کنند.</a:t>
                      </a:r>
                      <a:endPar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40000"/>
                        <a:lumOff val="60000"/>
                      </a:schemeClr>
                    </a:solidFill>
                  </a:tcPr>
                </a:tc>
                <a:tc>
                  <a:txBody>
                    <a:bodyPr/>
                    <a:lstStyle/>
                    <a:p>
                      <a:pPr marL="0" marR="91440" algn="ctr" rtl="1">
                        <a:lnSpc>
                          <a:spcPct val="107000"/>
                        </a:lnSpc>
                        <a:spcBef>
                          <a:spcPts val="0"/>
                        </a:spcBef>
                        <a:spcAft>
                          <a:spcPts val="0"/>
                        </a:spcAft>
                      </a:pPr>
                      <a:r>
                        <a:rPr lang="ar-SA" sz="1600" b="1"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دستمزد کارگزاری</a:t>
                      </a:r>
                      <a:endPar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60000"/>
                        <a:lumOff val="40000"/>
                      </a:schemeClr>
                    </a:solidFill>
                  </a:tcPr>
                </a:tc>
                <a:tc>
                  <a:txBody>
                    <a:bodyPr/>
                    <a:lstStyle/>
                    <a:p>
                      <a:pPr marL="35560" marR="0" algn="ctr" rtl="0">
                        <a:lnSpc>
                          <a:spcPct val="107000"/>
                        </a:lnSpc>
                        <a:spcBef>
                          <a:spcPts val="0"/>
                        </a:spcBef>
                        <a:spcAft>
                          <a:spcPts val="0"/>
                        </a:spcAft>
                      </a:pPr>
                      <a:r>
                        <a:rPr lang="en-US" sz="1400" dirty="0">
                          <a:solidFill>
                            <a:srgbClr val="181717"/>
                          </a:solidFill>
                          <a:effectLst/>
                          <a:latin typeface="B Nazanin" panose="00000400000000000000" pitchFamily="2" charset="-78"/>
                          <a:ea typeface="B Nazanin" panose="00000400000000000000" pitchFamily="2" charset="-78"/>
                          <a:cs typeface="Arial" panose="020B0604020202020204" pitchFamily="34" charset="0"/>
                        </a:rPr>
                        <a:t>5</a:t>
                      </a:r>
                      <a:endPar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0" marR="35560" marT="107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7D5D4"/>
                    </a:solidFill>
                  </a:tcPr>
                </a:tc>
                <a:extLst>
                  <a:ext uri="{0D108BD9-81ED-4DB2-BD59-A6C34878D82A}">
                    <a16:rowId xmlns:a16="http://schemas.microsoft.com/office/drawing/2014/main" val="1155037104"/>
                  </a:ext>
                </a:extLst>
              </a:tr>
            </a:tbl>
          </a:graphicData>
        </a:graphic>
      </p:graphicFrame>
    </p:spTree>
    <p:extLst>
      <p:ext uri="{BB962C8B-B14F-4D97-AF65-F5344CB8AC3E}">
        <p14:creationId xmlns:p14="http://schemas.microsoft.com/office/powerpoint/2010/main" val="164198846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65" y="0"/>
            <a:ext cx="10515600" cy="1825625"/>
          </a:xfrm>
        </p:spPr>
        <p:txBody>
          <a:bodyPr>
            <a:normAutofit/>
          </a:bodyPr>
          <a:lstStyle/>
          <a:p>
            <a:pPr algn="ctr" rtl="1"/>
            <a:r>
              <a:rPr lang="fa-IR" sz="2700" b="1" dirty="0">
                <a:latin typeface="Arial" panose="020B0604020202020204" pitchFamily="34" charset="0"/>
                <a:cs typeface="Arial" panose="020B0604020202020204" pitchFamily="34" charset="0"/>
              </a:rPr>
              <a:t>فعالیتهای کلیدی:</a:t>
            </a:r>
            <a:br>
              <a:rPr lang="fa-IR" sz="2700" b="1" dirty="0">
                <a:latin typeface="Arial" panose="020B0604020202020204" pitchFamily="34" charset="0"/>
                <a:cs typeface="Arial" panose="020B0604020202020204" pitchFamily="34" charset="0"/>
              </a:rPr>
            </a:br>
            <a:r>
              <a:rPr lang="fa-IR" sz="2200" dirty="0">
                <a:latin typeface="Arial" panose="020B0604020202020204" pitchFamily="34" charset="0"/>
                <a:cs typeface="Arial" panose="020B0604020202020204" pitchFamily="34" charset="0"/>
              </a:rPr>
              <a:t>این فعالیتها مهمترین اقداماتی هستند که در یک کسب وکار باید انجام دهید تا عملکرد موفقی داشته باشید.فعالیتهای کلیدی برای خلق وارایه ارزش پیشنهادی،دستیابی به حفظ ارتباط با مشتری و کسب درآمد ضروری است.فعالیتهای کلیدی بسته به نوع کسب وکار متفاوتند. انواع فعالیتهای کسب وکار در شکل زیر نشان داده شده است: </a:t>
            </a:r>
            <a:endParaRPr lang="en-US" sz="2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974" y="1921565"/>
            <a:ext cx="5928169" cy="4518992"/>
          </a:xfrm>
        </p:spPr>
      </p:pic>
      <p:graphicFrame>
        <p:nvGraphicFramePr>
          <p:cNvPr id="6" name="Table 5"/>
          <p:cNvGraphicFramePr>
            <a:graphicFrameLocks noGrp="1"/>
          </p:cNvGraphicFramePr>
          <p:nvPr>
            <p:extLst>
              <p:ext uri="{D42A27DB-BD31-4B8C-83A1-F6EECF244321}">
                <p14:modId xmlns:p14="http://schemas.microsoft.com/office/powerpoint/2010/main" val="3427314660"/>
              </p:ext>
            </p:extLst>
          </p:nvPr>
        </p:nvGraphicFramePr>
        <p:xfrm>
          <a:off x="225287" y="1921565"/>
          <a:ext cx="5711687" cy="4518993"/>
        </p:xfrm>
        <a:graphic>
          <a:graphicData uri="http://schemas.openxmlformats.org/drawingml/2006/table">
            <a:tbl>
              <a:tblPr firstRow="1" firstCol="1" bandRow="1"/>
              <a:tblGrid>
                <a:gridCol w="4377949">
                  <a:extLst>
                    <a:ext uri="{9D8B030D-6E8A-4147-A177-3AD203B41FA5}">
                      <a16:colId xmlns:a16="http://schemas.microsoft.com/office/drawing/2014/main" val="633174105"/>
                    </a:ext>
                  </a:extLst>
                </a:gridCol>
                <a:gridCol w="1333738">
                  <a:extLst>
                    <a:ext uri="{9D8B030D-6E8A-4147-A177-3AD203B41FA5}">
                      <a16:colId xmlns:a16="http://schemas.microsoft.com/office/drawing/2014/main" val="2385023755"/>
                    </a:ext>
                  </a:extLst>
                </a:gridCol>
              </a:tblGrid>
              <a:tr h="607379">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مثال هایی از فعالیت های کلیدی</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فعالیت های کلیدی</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extLst>
                  <a:ext uri="{0D108BD9-81ED-4DB2-BD59-A6C34878D82A}">
                    <a16:rowId xmlns:a16="http://schemas.microsoft.com/office/drawing/2014/main" val="339307984"/>
                  </a:ext>
                </a:extLst>
              </a:tr>
              <a:tr h="1328837">
                <a:tc>
                  <a:txBody>
                    <a:bodyPr/>
                    <a:lstStyle/>
                    <a:p>
                      <a:pPr marL="0" marR="0" algn="r" defTabSz="914400" rtl="1" eaLnBrk="1" latinLnBrk="0" hangingPunct="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کالا و خدماتی با کیفیت بالا ارائه شود.</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5">
                        <a:lumMod val="60000"/>
                        <a:lumOff val="40000"/>
                      </a:schemeClr>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تولید و خدمات</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37052134"/>
                  </a:ext>
                </a:extLst>
              </a:tr>
              <a:tr h="1495104">
                <a:tc>
                  <a:txBody>
                    <a:bodyPr/>
                    <a:lstStyle/>
                    <a:p>
                      <a:pPr marL="0" marR="0" algn="r" defTabSz="914400" rtl="1" eaLnBrk="1" latinLnBrk="0" hangingPunct="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مانند شرکت های مشاوره ای و بیمارستان ها که در برطرف کردن مشکلات افراد ،خدمات مشاوره ای ارائه می دهند.</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20000"/>
                        <a:lumOff val="80000"/>
                      </a:schemeClr>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حل مسئله</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06297395"/>
                  </a:ext>
                </a:extLst>
              </a:tr>
              <a:tr h="1087673">
                <a:tc>
                  <a:txBody>
                    <a:bodyPr/>
                    <a:lstStyle/>
                    <a:p>
                      <a:pPr marL="0" marR="0" algn="r"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شبکه های ارتباطی مانند نرم افزارها، نشان</a:t>
                      </a:r>
                      <a:r>
                        <a:rPr lang="fa-IR"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برند</a:t>
                      </a:r>
                      <a:r>
                        <a:rPr lang="fa-IR"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و ... است.</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5">
                        <a:lumMod val="60000"/>
                        <a:lumOff val="40000"/>
                      </a:schemeClr>
                    </a:solidFill>
                  </a:tcPr>
                </a:tc>
                <a:tc>
                  <a:txBody>
                    <a:bodyPr/>
                    <a:lstStyle/>
                    <a:p>
                      <a:pPr marL="0" marR="35560"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شبکه</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0" marR="35560" marT="36195"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78618426"/>
                  </a:ext>
                </a:extLst>
              </a:tr>
            </a:tbl>
          </a:graphicData>
        </a:graphic>
      </p:graphicFrame>
    </p:spTree>
    <p:extLst>
      <p:ext uri="{BB962C8B-B14F-4D97-AF65-F5344CB8AC3E}">
        <p14:creationId xmlns:p14="http://schemas.microsoft.com/office/powerpoint/2010/main" val="15006080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1" y="0"/>
            <a:ext cx="10986052" cy="1650931"/>
          </a:xfrm>
        </p:spPr>
        <p:txBody>
          <a:bodyPr>
            <a:noAutofit/>
          </a:bodyPr>
          <a:lstStyle/>
          <a:p>
            <a:pPr algn="ctr" rtl="1"/>
            <a:r>
              <a:rPr lang="fa-IR" sz="2400" b="1" dirty="0">
                <a:latin typeface="Arial" panose="020B0604020202020204" pitchFamily="34" charset="0"/>
                <a:cs typeface="Arial" panose="020B0604020202020204" pitchFamily="34" charset="0"/>
              </a:rPr>
              <a:t>شریک یابی:</a:t>
            </a:r>
            <a:br>
              <a:rPr lang="fa-IR" sz="2400" dirty="0">
                <a:latin typeface="Arial" panose="020B0604020202020204" pitchFamily="34" charset="0"/>
                <a:cs typeface="Arial" panose="020B0604020202020204" pitchFamily="34" charset="0"/>
              </a:rPr>
            </a:br>
            <a:r>
              <a:rPr lang="fa-IR" sz="2000" dirty="0">
                <a:latin typeface="Arial" panose="020B0604020202020204" pitchFamily="34" charset="0"/>
                <a:cs typeface="Arial" panose="020B0604020202020204" pitchFamily="34" charset="0"/>
              </a:rPr>
              <a:t>ص</a:t>
            </a:r>
            <a:r>
              <a:rPr lang="ar-SA" sz="2000" dirty="0">
                <a:latin typeface="Arial" panose="020B0604020202020204" pitchFamily="34" charset="0"/>
                <a:cs typeface="Arial" panose="020B0604020202020204" pitchFamily="34" charset="0"/>
              </a:rPr>
              <a:t>احبان کسب و کارها به دلایل مختلفی برای خود</a:t>
            </a:r>
            <a:r>
              <a:rPr lang="fa-IR"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شریک بر می گزینند.  مشارکت ها سنگِ زیربنای بسیاری از کسب و کارهاست. صاحبان کسب و کارها به منظور بهینه نمودن کسب و کار خود، کاهش خطر یا کسب منابع ،مشارکت هایی را ایجاد می کنند. </a:t>
            </a:r>
            <a:br>
              <a:rPr lang="fa-IR"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سه انگیزه برای ایجاد شراکت وجود دارد که در شکل</a:t>
            </a:r>
            <a:r>
              <a:rPr lang="fa-IR" sz="2000" dirty="0">
                <a:latin typeface="Arial" panose="020B0604020202020204" pitchFamily="34" charset="0"/>
                <a:cs typeface="Arial" panose="020B0604020202020204" pitchFamily="34" charset="0"/>
              </a:rPr>
              <a:t> زیر</a:t>
            </a:r>
            <a:r>
              <a:rPr lang="ar-SA" sz="2000" dirty="0">
                <a:latin typeface="Arial" panose="020B0604020202020204" pitchFamily="34" charset="0"/>
                <a:cs typeface="Arial" panose="020B0604020202020204" pitchFamily="34" charset="0"/>
              </a:rPr>
              <a:t>نشان داده شده است</a:t>
            </a:r>
            <a:r>
              <a:rPr lang="fa-IR" sz="2000" dirty="0">
                <a:latin typeface="Arial" panose="020B0604020202020204" pitchFamily="34" charset="0"/>
                <a:cs typeface="Arial" panose="020B0604020202020204" pitchFamily="34" charset="0"/>
              </a:rPr>
              <a:t>.</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3478" y="1815547"/>
            <a:ext cx="6228522" cy="5042453"/>
          </a:xfrm>
        </p:spPr>
      </p:pic>
      <p:graphicFrame>
        <p:nvGraphicFramePr>
          <p:cNvPr id="5" name="Table 4"/>
          <p:cNvGraphicFramePr>
            <a:graphicFrameLocks noGrp="1"/>
          </p:cNvGraphicFramePr>
          <p:nvPr>
            <p:extLst>
              <p:ext uri="{D42A27DB-BD31-4B8C-83A1-F6EECF244321}">
                <p14:modId xmlns:p14="http://schemas.microsoft.com/office/powerpoint/2010/main" val="992547297"/>
              </p:ext>
            </p:extLst>
          </p:nvPr>
        </p:nvGraphicFramePr>
        <p:xfrm>
          <a:off x="1" y="2438399"/>
          <a:ext cx="5963478" cy="3697357"/>
        </p:xfrm>
        <a:graphic>
          <a:graphicData uri="http://schemas.openxmlformats.org/drawingml/2006/table">
            <a:tbl>
              <a:tblPr firstRow="1" firstCol="1" bandRow="1"/>
              <a:tblGrid>
                <a:gridCol w="4306956">
                  <a:extLst>
                    <a:ext uri="{9D8B030D-6E8A-4147-A177-3AD203B41FA5}">
                      <a16:colId xmlns:a16="http://schemas.microsoft.com/office/drawing/2014/main" val="3741415904"/>
                    </a:ext>
                  </a:extLst>
                </a:gridCol>
                <a:gridCol w="1656522">
                  <a:extLst>
                    <a:ext uri="{9D8B030D-6E8A-4147-A177-3AD203B41FA5}">
                      <a16:colId xmlns:a16="http://schemas.microsoft.com/office/drawing/2014/main" val="3478087785"/>
                    </a:ext>
                  </a:extLst>
                </a:gridCol>
              </a:tblGrid>
              <a:tr h="657852">
                <a:tc>
                  <a:txBody>
                    <a:bodyPr/>
                    <a:lstStyle/>
                    <a:p>
                      <a:pPr marL="0" marR="36195"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مثال هایی از شریک یابی</a:t>
                      </a:r>
                      <a:endPar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0" marR="36195" algn="ctr" defTabSz="914400" rtl="1" eaLnBrk="1" latinLnBrk="0" hangingPunct="1">
                        <a:lnSpc>
                          <a:spcPct val="107000"/>
                        </a:lnSpc>
                        <a:spcBef>
                          <a:spcPts val="0"/>
                        </a:spcBef>
                        <a:spcAft>
                          <a:spcPts val="0"/>
                        </a:spcAft>
                      </a:pP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tc>
                  <a:txBody>
                    <a:bodyPr/>
                    <a:lstStyle/>
                    <a:p>
                      <a:pPr marL="0" marR="36195"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انگیزه های شریک یابی</a:t>
                      </a:r>
                      <a:endPar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0" marR="36195" algn="ctr" defTabSz="914400" rtl="1" eaLnBrk="1" latinLnBrk="0" hangingPunct="1">
                        <a:lnSpc>
                          <a:spcPct val="107000"/>
                        </a:lnSpc>
                        <a:spcBef>
                          <a:spcPts val="0"/>
                        </a:spcBef>
                        <a:spcAft>
                          <a:spcPts val="0"/>
                        </a:spcAft>
                      </a:pP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FEDF8E"/>
                    </a:solidFill>
                  </a:tcPr>
                </a:tc>
                <a:extLst>
                  <a:ext uri="{0D108BD9-81ED-4DB2-BD59-A6C34878D82A}">
                    <a16:rowId xmlns:a16="http://schemas.microsoft.com/office/drawing/2014/main" val="2654628330"/>
                  </a:ext>
                </a:extLst>
              </a:tr>
              <a:tr h="1021450">
                <a:tc>
                  <a:txBody>
                    <a:bodyPr/>
                    <a:lstStyle/>
                    <a:p>
                      <a:pPr marL="0" marR="34290" algn="justLow"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زمانی که تعداد رقیبان در یک کسب و کار زیاد است، اگر کسب و کار نوآوری نداشته باشد به احتمال زیاد شکست می خورد.</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0" marR="36195" algn="ctr" defTabSz="914400" rtl="1" eaLnBrk="1" latinLnBrk="0" hangingPunct="1">
                        <a:lnSpc>
                          <a:spcPct val="107000"/>
                        </a:lnSpc>
                        <a:spcBef>
                          <a:spcPts val="0"/>
                        </a:spcBef>
                        <a:spcAft>
                          <a:spcPts val="0"/>
                        </a:spcAft>
                      </a:pPr>
                      <a:r>
                        <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a:t>
                      </a: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اهش خطر</a:t>
                      </a:r>
                      <a:endPar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0" marR="36195" algn="ctr" defTabSz="914400" rtl="1" eaLnBrk="1" latinLnBrk="0" hangingPunct="1">
                        <a:lnSpc>
                          <a:spcPct val="107000"/>
                        </a:lnSpc>
                        <a:spcBef>
                          <a:spcPts val="0"/>
                        </a:spcBef>
                        <a:spcAft>
                          <a:spcPts val="0"/>
                        </a:spcAft>
                      </a:pP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1E1DE"/>
                    </a:solidFill>
                  </a:tcPr>
                </a:tc>
                <a:extLst>
                  <a:ext uri="{0D108BD9-81ED-4DB2-BD59-A6C34878D82A}">
                    <a16:rowId xmlns:a16="http://schemas.microsoft.com/office/drawing/2014/main" val="3757454492"/>
                  </a:ext>
                </a:extLst>
              </a:tr>
              <a:tr h="908080">
                <a:tc>
                  <a:txBody>
                    <a:bodyPr/>
                    <a:lstStyle/>
                    <a:p>
                      <a:pPr marL="0" marR="0" algn="justLow" rtl="1">
                        <a:lnSpc>
                          <a:spcPct val="107000"/>
                        </a:lnSpc>
                        <a:spcBef>
                          <a:spcPts val="0"/>
                        </a:spcBef>
                        <a:spcAft>
                          <a:spcPts val="0"/>
                        </a:spcAft>
                      </a:pPr>
                      <a:r>
                        <a:rPr lang="ar-SA" sz="1800" kern="120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کارخانه هایی که تولید انبوه دارند، هزینۀ تولیدشان کاهش می یابد.</a:t>
                      </a:r>
                      <a:endParaRPr lang="en-US" sz="1800" kern="120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0" marR="36195"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کاهش</a:t>
                      </a:r>
                      <a:r>
                        <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سرشکن کردن</a:t>
                      </a:r>
                      <a:r>
                        <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a:t>
                      </a: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هزینه تولید</a:t>
                      </a:r>
                      <a:endPar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0" marR="36195" algn="ctr" defTabSz="914400" rtl="1" eaLnBrk="1" latinLnBrk="0" hangingPunct="1">
                        <a:lnSpc>
                          <a:spcPct val="107000"/>
                        </a:lnSpc>
                        <a:spcBef>
                          <a:spcPts val="0"/>
                        </a:spcBef>
                        <a:spcAft>
                          <a:spcPts val="0"/>
                        </a:spcAft>
                      </a:pP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1E1DE"/>
                    </a:solidFill>
                  </a:tcPr>
                </a:tc>
                <a:extLst>
                  <a:ext uri="{0D108BD9-81ED-4DB2-BD59-A6C34878D82A}">
                    <a16:rowId xmlns:a16="http://schemas.microsoft.com/office/drawing/2014/main" val="3745862364"/>
                  </a:ext>
                </a:extLst>
              </a:tr>
              <a:tr h="1109975">
                <a:tc>
                  <a:txBody>
                    <a:bodyPr/>
                    <a:lstStyle/>
                    <a:p>
                      <a:pPr marL="0" marR="85725" algn="justLow" rtl="1">
                        <a:lnSpc>
                          <a:spcPct val="107000"/>
                        </a:lnSpc>
                        <a:spcBef>
                          <a:spcPts val="0"/>
                        </a:spcBef>
                        <a:spcAft>
                          <a:spcPts val="0"/>
                        </a:spcAft>
                      </a:pPr>
                      <a:r>
                        <a:rPr lang="ar-SA" sz="1800"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یک شرکت تولید کنندۀ گـوشی تلفنِ همراه مـی تواند به جای اینکه  خود نرم افزار موردنیاز گوشی هایش را توسعه دهد، مجوز آن را به شرکت دیگر واگذار کند.</a:t>
                      </a:r>
                      <a:endParaRPr lang="en-US" sz="1800"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marL="0" marR="36195" algn="ctr" defTabSz="914400" rtl="1" eaLnBrk="1" latinLnBrk="0" hangingPunct="1">
                        <a:lnSpc>
                          <a:spcPct val="107000"/>
                        </a:lnSpc>
                        <a:spcBef>
                          <a:spcPts val="0"/>
                        </a:spcBef>
                        <a:spcAft>
                          <a:spcPts val="0"/>
                        </a:spcAft>
                      </a:pPr>
                      <a:r>
                        <a:rPr lang="ar-SA"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کسب منابع و فعالیت های خاص</a:t>
                      </a:r>
                      <a:endPar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endParaRPr>
                    </a:p>
                    <a:p>
                      <a:pPr marL="0" marR="36195" algn="ctr" defTabSz="914400" rtl="1" eaLnBrk="1" latinLnBrk="0" hangingPunct="1">
                        <a:lnSpc>
                          <a:spcPct val="107000"/>
                        </a:lnSpc>
                        <a:spcBef>
                          <a:spcPts val="0"/>
                        </a:spcBef>
                        <a:spcAft>
                          <a:spcPts val="0"/>
                        </a:spcAft>
                      </a:pPr>
                      <a:r>
                        <a:rPr lang="fa-IR" sz="1600" b="1" kern="1200" dirty="0">
                          <a:solidFill>
                            <a:srgbClr val="181717"/>
                          </a:solidFill>
                          <a:effectLst/>
                          <a:latin typeface="B Nazanin" panose="00000400000000000000" pitchFamily="2" charset="-78"/>
                          <a:ea typeface="B Nazanin" panose="00000400000000000000" pitchFamily="2" charset="-78"/>
                          <a:cs typeface="B Nazanin" panose="00000400000000000000" pitchFamily="2" charset="-78"/>
                        </a:rPr>
                        <a:t>         </a:t>
                      </a:r>
                      <a:endParaRPr lang="en-US" sz="1600" b="1" kern="1200" dirty="0">
                        <a:solidFill>
                          <a:srgbClr val="181717"/>
                        </a:solidFill>
                        <a:effectLst/>
                        <a:latin typeface="Calibri" panose="020F0502020204030204" pitchFamily="34" charset="0"/>
                        <a:ea typeface="Calibri" panose="020F0502020204030204" pitchFamily="34" charset="0"/>
                        <a:cs typeface="B Nazanin" panose="00000400000000000000" pitchFamily="2" charset="-78"/>
                      </a:endParaRPr>
                    </a:p>
                  </a:txBody>
                  <a:tcPr marL="7620" marR="36195" marT="0" marB="0" anchor="b">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C1E1DE"/>
                    </a:solidFill>
                  </a:tcPr>
                </a:tc>
                <a:extLst>
                  <a:ext uri="{0D108BD9-81ED-4DB2-BD59-A6C34878D82A}">
                    <a16:rowId xmlns:a16="http://schemas.microsoft.com/office/drawing/2014/main" val="2137033179"/>
                  </a:ext>
                </a:extLst>
              </a:tr>
            </a:tbl>
          </a:graphicData>
        </a:graphic>
      </p:graphicFrame>
    </p:spTree>
    <p:extLst>
      <p:ext uri="{BB962C8B-B14F-4D97-AF65-F5344CB8AC3E}">
        <p14:creationId xmlns:p14="http://schemas.microsoft.com/office/powerpoint/2010/main" val="2020397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1060"/>
            <a:ext cx="10515600" cy="1338469"/>
          </a:xfrm>
        </p:spPr>
        <p:txBody>
          <a:bodyPr>
            <a:normAutofit fontScale="90000"/>
          </a:bodyPr>
          <a:lstStyle/>
          <a:p>
            <a:pPr algn="ctr"/>
            <a:r>
              <a:rPr lang="fa-IR" sz="2700" b="1" dirty="0">
                <a:latin typeface="Arial" panose="020B0604020202020204" pitchFamily="34" charset="0"/>
                <a:cs typeface="Arial" panose="020B0604020202020204" pitchFamily="34" charset="0"/>
              </a:rPr>
              <a:t>منابع کلیدی برای راه اندازی کسب وکار</a:t>
            </a:r>
            <a:r>
              <a:rPr lang="fa-IR" sz="2400" b="1" dirty="0">
                <a:solidFill>
                  <a:srgbClr val="181717"/>
                </a:solidFill>
                <a:cs typeface="B Nazanin" panose="00000400000000000000" pitchFamily="2" charset="-78"/>
              </a:rPr>
              <a:t>:</a:t>
            </a:r>
            <a:br>
              <a:rPr lang="fa-IR" sz="2400" b="1" dirty="0">
                <a:solidFill>
                  <a:srgbClr val="181717"/>
                </a:solidFill>
                <a:cs typeface="B Nazanin" panose="00000400000000000000" pitchFamily="2" charset="-78"/>
              </a:rPr>
            </a:br>
            <a:r>
              <a:rPr lang="fa-IR" sz="2400" dirty="0">
                <a:latin typeface="Arial" panose="020B0604020202020204" pitchFamily="34" charset="0"/>
                <a:cs typeface="Arial" panose="020B0604020202020204" pitchFamily="34" charset="0"/>
              </a:rPr>
              <a:t>برای راه اندازی هر کسب وکار به مجموعه ای از منابع کلیدی نیاز است.به کمک این منابع شما ارزش پیشنهادی خود را خلق وبه بازار عرضه می کنید.منابع باعث می شود شما ارتباط خود را با مشتری حفظ و کسب درآمد کنید.</a:t>
            </a:r>
            <a:br>
              <a:rPr lang="fa-IR" sz="2400" b="1" dirty="0">
                <a:solidFill>
                  <a:srgbClr val="181717"/>
                </a:solidFill>
                <a:cs typeface="B Nazanin" panose="00000400000000000000" pitchFamily="2" charset="-78"/>
              </a:rPr>
            </a:br>
            <a:endParaRPr lang="en-US" sz="2400" b="1" dirty="0">
              <a:solidFill>
                <a:srgbClr val="181717"/>
              </a:solidFill>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226" y="1696279"/>
            <a:ext cx="3339548" cy="6626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121" y="2358887"/>
            <a:ext cx="7898295" cy="4267200"/>
          </a:xfrm>
          <a:prstGeom prst="rect">
            <a:avLst/>
          </a:prstGeom>
        </p:spPr>
      </p:pic>
    </p:spTree>
    <p:extLst>
      <p:ext uri="{BB962C8B-B14F-4D97-AF65-F5344CB8AC3E}">
        <p14:creationId xmlns:p14="http://schemas.microsoft.com/office/powerpoint/2010/main" val="1181517332"/>
      </p:ext>
    </p:extLst>
  </p:cSld>
  <p:clrMapOvr>
    <a:masterClrMapping/>
  </p:clrMapOvr>
  <p:transition spd="slow">
    <p:pull dir="l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441</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Nazanin</vt:lpstr>
      <vt:lpstr>Calibri</vt:lpstr>
      <vt:lpstr>Calibri Light</vt:lpstr>
      <vt:lpstr>Times New Roman</vt:lpstr>
      <vt:lpstr>Office Theme</vt:lpstr>
      <vt:lpstr>PowerPoint Presentation</vt:lpstr>
      <vt:lpstr>PowerPoint Presentation</vt:lpstr>
      <vt:lpstr>PowerPoint Presentation</vt:lpstr>
      <vt:lpstr>بوم مدل کسب وکار: بوم مدل کسب وکاریکی از ساده ترین ومفیدترین ابزارهای طراحی مدل کسب و کار شماست.بوم به شکل تصویری وملموس اجزای اصلی کسب وکار شما وارتباط آنها را با یکدیگرآشکار می کند و کمک می کند پیکره اصلی کسب وکار خود را بسازید.</vt:lpstr>
      <vt:lpstr>انواع روشهای درآمدزایی:  اگر مشتریان قلب کسب و کارند، الگوهای درآمدی شریان های کسب و کار را تشکیل می دهند.</vt:lpstr>
      <vt:lpstr>مثالهایی برای انواع روشهای درآمدزایی</vt:lpstr>
      <vt:lpstr>فعالیتهای کلیدی: این فعالیتها مهمترین اقداماتی هستند که در یک کسب وکار باید انجام دهید تا عملکرد موفقی داشته باشید.فعالیتهای کلیدی برای خلق وارایه ارزش پیشنهادی،دستیابی به حفظ ارتباط با مشتری و کسب درآمد ضروری است.فعالیتهای کلیدی بسته به نوع کسب وکار متفاوتند. انواع فعالیتهای کسب وکار در شکل زیر نشان داده شده است: </vt:lpstr>
      <vt:lpstr>شریک یابی: صاحبان کسب و کارها به دلایل مختلفی برای خود شریک بر می گزینند.  مشارکت ها سنگِ زیربنای بسیاری از کسب و کارهاست. صاحبان کسب و کارها به منظور بهینه نمودن کسب و کار خود، کاهش خطر یا کسب منابع ،مشارکت هایی را ایجاد می کنند.  سه انگیزه برای ایجاد شراکت وجود دارد که در شکل زیرنشان داده شده است.</vt:lpstr>
      <vt:lpstr>منابع کلیدی برای راه اندازی کسب وکار: برای راه اندازی هر کسب وکار به مجموعه ای از منابع کلیدی نیاز است.به کمک این منابع شما ارزش پیشنهادی خود را خلق وبه بازار عرضه می کنید.منابع باعث می شود شما ارتباط خود را با مشتری حفظ و کسب درآمد کنید. </vt:lpstr>
      <vt:lpstr>برآورد هزینه: این جزمهمترین هزینه هایی را که حین اجرای یک مدل کسب وکار خاص ایجاد می شود،توصیف می کند. خلق وارایه ارزش ،حفظ ارتباط با مشتری وایجاد درآمد،هزینه هایی دربردارند.در هر مدل کسب وکاری،هزینه ها باید تا جایی که امکان دارد کاهش یابند.</vt:lpstr>
      <vt:lpstr>مثالهایی ازساختارهای هزینه ها: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Hadis &amp; Raha</dc:creator>
  <cp:lastModifiedBy>Hadis &amp; Raha</cp:lastModifiedBy>
  <cp:revision>22</cp:revision>
  <dcterms:created xsi:type="dcterms:W3CDTF">2017-11-20T13:47:07Z</dcterms:created>
  <dcterms:modified xsi:type="dcterms:W3CDTF">2017-11-24T15:44:04Z</dcterms:modified>
</cp:coreProperties>
</file>