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notesMasterIdLst>
    <p:notesMasterId r:id="rId21"/>
  </p:notesMasterIdLst>
  <p:sldIdLst>
    <p:sldId id="274" r:id="rId2"/>
    <p:sldId id="27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5" r:id="rId2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RT"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79" autoAdjust="0"/>
    <p:restoredTop sz="94638" autoAdjust="0"/>
  </p:normalViewPr>
  <p:slideViewPr>
    <p:cSldViewPr>
      <p:cViewPr varScale="1">
        <p:scale>
          <a:sx n="86" d="100"/>
          <a:sy n="86"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2-11T17:16:42.756" idx="1">
    <p:pos x="575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58EFCF-D608-4DE4-A7D4-E37546DDED91}" type="datetimeFigureOut">
              <a:rPr lang="fa-IR" smtClean="0"/>
              <a:pPr/>
              <a:t>03/01/1437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DA5D424-F8E0-4C2E-B98D-D1C98B78EFDE}"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7DECB44-1C8C-49AA-9EB1-D9FD3170642C}" type="datetimeFigureOut">
              <a:rPr lang="fa-IR" smtClean="0"/>
              <a:pPr/>
              <a:t>03/01/1437</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D5139C5-1B7F-4190-B22F-BF27B407CB89}"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DECB44-1C8C-49AA-9EB1-D9FD3170642C}" type="datetimeFigureOut">
              <a:rPr lang="fa-IR" smtClean="0"/>
              <a:pPr/>
              <a:t>03/01/1437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D5139C5-1B7F-4190-B22F-BF27B407CB89}" type="slidenum">
              <a:rPr lang="fa-IR" smtClean="0"/>
              <a:pPr/>
              <a:t>‹#›</a:t>
            </a:fld>
            <a:endParaRPr lang="fa-I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DECB44-1C8C-49AA-9EB1-D9FD3170642C}" type="datetimeFigureOut">
              <a:rPr lang="fa-IR" smtClean="0"/>
              <a:pPr/>
              <a:t>03/01/1437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D5139C5-1B7F-4190-B22F-BF27B407CB89}" type="slidenum">
              <a:rPr lang="fa-IR" smtClean="0"/>
              <a:pPr/>
              <a:t>‹#›</a:t>
            </a:fld>
            <a:endParaRPr lang="fa-I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7DECB44-1C8C-49AA-9EB1-D9FD3170642C}" type="datetimeFigureOut">
              <a:rPr lang="fa-IR" smtClean="0"/>
              <a:pPr/>
              <a:t>03/01/1437</a:t>
            </a:fld>
            <a:endParaRPr lang="fa-IR"/>
          </a:p>
        </p:txBody>
      </p:sp>
      <p:sp>
        <p:nvSpPr>
          <p:cNvPr id="9" name="Slide Number Placeholder 8"/>
          <p:cNvSpPr>
            <a:spLocks noGrp="1"/>
          </p:cNvSpPr>
          <p:nvPr>
            <p:ph type="sldNum" sz="quarter" idx="15"/>
          </p:nvPr>
        </p:nvSpPr>
        <p:spPr/>
        <p:txBody>
          <a:bodyPr rtlCol="0"/>
          <a:lstStyle/>
          <a:p>
            <a:fld id="{2D5139C5-1B7F-4190-B22F-BF27B407CB89}" type="slidenum">
              <a:rPr lang="fa-IR" smtClean="0"/>
              <a:pPr/>
              <a:t>‹#›</a:t>
            </a:fld>
            <a:endParaRPr lang="fa-IR"/>
          </a:p>
        </p:txBody>
      </p:sp>
      <p:sp>
        <p:nvSpPr>
          <p:cNvPr id="10" name="Footer Placeholder 9"/>
          <p:cNvSpPr>
            <a:spLocks noGrp="1"/>
          </p:cNvSpPr>
          <p:nvPr>
            <p:ph type="ftr" sz="quarter" idx="16"/>
          </p:nvPr>
        </p:nvSpPr>
        <p:spPr/>
        <p:txBody>
          <a:bodyPr rtlCol="0"/>
          <a:lstStyle/>
          <a:p>
            <a:endParaRPr lang="fa-I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7DECB44-1C8C-49AA-9EB1-D9FD3170642C}" type="datetimeFigureOut">
              <a:rPr lang="fa-IR" smtClean="0"/>
              <a:pPr/>
              <a:t>03/01/1437</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D5139C5-1B7F-4190-B22F-BF27B407CB89}"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7DECB44-1C8C-49AA-9EB1-D9FD3170642C}" type="datetimeFigureOut">
              <a:rPr lang="fa-IR" smtClean="0"/>
              <a:pPr/>
              <a:t>03/01/1437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D5139C5-1B7F-4190-B22F-BF27B407CB89}" type="slidenum">
              <a:rPr lang="fa-IR" smtClean="0"/>
              <a:pPr/>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7DECB44-1C8C-49AA-9EB1-D9FD3170642C}" type="datetimeFigureOut">
              <a:rPr lang="fa-IR" smtClean="0"/>
              <a:pPr/>
              <a:t>03/01/1437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D5139C5-1B7F-4190-B22F-BF27B407CB89}" type="slidenum">
              <a:rPr lang="fa-IR" smtClean="0"/>
              <a:pPr/>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7DECB44-1C8C-49AA-9EB1-D9FD3170642C}" type="datetimeFigureOut">
              <a:rPr lang="fa-IR" smtClean="0"/>
              <a:pPr/>
              <a:t>03/01/1437</a:t>
            </a:fld>
            <a:endParaRPr lang="fa-IR"/>
          </a:p>
        </p:txBody>
      </p:sp>
      <p:sp>
        <p:nvSpPr>
          <p:cNvPr id="7" name="Slide Number Placeholder 6"/>
          <p:cNvSpPr>
            <a:spLocks noGrp="1"/>
          </p:cNvSpPr>
          <p:nvPr>
            <p:ph type="sldNum" sz="quarter" idx="11"/>
          </p:nvPr>
        </p:nvSpPr>
        <p:spPr/>
        <p:txBody>
          <a:bodyPr rtlCol="0"/>
          <a:lstStyle/>
          <a:p>
            <a:fld id="{2D5139C5-1B7F-4190-B22F-BF27B407CB89}" type="slidenum">
              <a:rPr lang="fa-IR" smtClean="0"/>
              <a:pPr/>
              <a:t>‹#›</a:t>
            </a:fld>
            <a:endParaRPr lang="fa-IR"/>
          </a:p>
        </p:txBody>
      </p:sp>
      <p:sp>
        <p:nvSpPr>
          <p:cNvPr id="8" name="Footer Placeholder 7"/>
          <p:cNvSpPr>
            <a:spLocks noGrp="1"/>
          </p:cNvSpPr>
          <p:nvPr>
            <p:ph type="ftr" sz="quarter" idx="12"/>
          </p:nvPr>
        </p:nvSpPr>
        <p:spPr/>
        <p:txBody>
          <a:bodyPr rtlCol="0"/>
          <a:lstStyle/>
          <a:p>
            <a:endParaRPr lang="fa-I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ECB44-1C8C-49AA-9EB1-D9FD3170642C}" type="datetimeFigureOut">
              <a:rPr lang="fa-IR" smtClean="0"/>
              <a:pPr/>
              <a:t>03/01/1437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D5139C5-1B7F-4190-B22F-BF27B407CB89}" type="slidenum">
              <a:rPr lang="fa-IR" smtClean="0"/>
              <a:pPr/>
              <a:t>‹#›</a:t>
            </a:fld>
            <a:endParaRPr lang="fa-I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7DECB44-1C8C-49AA-9EB1-D9FD3170642C}" type="datetimeFigureOut">
              <a:rPr lang="fa-IR" smtClean="0"/>
              <a:pPr/>
              <a:t>03/01/1437</a:t>
            </a:fld>
            <a:endParaRPr lang="fa-IR"/>
          </a:p>
        </p:txBody>
      </p:sp>
      <p:sp>
        <p:nvSpPr>
          <p:cNvPr id="22" name="Slide Number Placeholder 21"/>
          <p:cNvSpPr>
            <a:spLocks noGrp="1"/>
          </p:cNvSpPr>
          <p:nvPr>
            <p:ph type="sldNum" sz="quarter" idx="15"/>
          </p:nvPr>
        </p:nvSpPr>
        <p:spPr/>
        <p:txBody>
          <a:bodyPr rtlCol="0"/>
          <a:lstStyle/>
          <a:p>
            <a:fld id="{2D5139C5-1B7F-4190-B22F-BF27B407CB89}" type="slidenum">
              <a:rPr lang="fa-IR" smtClean="0"/>
              <a:pPr/>
              <a:t>‹#›</a:t>
            </a:fld>
            <a:endParaRPr lang="fa-IR"/>
          </a:p>
        </p:txBody>
      </p:sp>
      <p:sp>
        <p:nvSpPr>
          <p:cNvPr id="23" name="Footer Placeholder 22"/>
          <p:cNvSpPr>
            <a:spLocks noGrp="1"/>
          </p:cNvSpPr>
          <p:nvPr>
            <p:ph type="ftr" sz="quarter" idx="16"/>
          </p:nvPr>
        </p:nvSpPr>
        <p:spPr/>
        <p:txBody>
          <a:bodyPr rtlCol="0"/>
          <a:lstStyle/>
          <a:p>
            <a:endParaRPr lang="fa-I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7DECB44-1C8C-49AA-9EB1-D9FD3170642C}" type="datetimeFigureOut">
              <a:rPr lang="fa-IR" smtClean="0"/>
              <a:pPr/>
              <a:t>03/01/1437</a:t>
            </a:fld>
            <a:endParaRPr lang="fa-IR"/>
          </a:p>
        </p:txBody>
      </p:sp>
      <p:sp>
        <p:nvSpPr>
          <p:cNvPr id="18" name="Slide Number Placeholder 17"/>
          <p:cNvSpPr>
            <a:spLocks noGrp="1"/>
          </p:cNvSpPr>
          <p:nvPr>
            <p:ph type="sldNum" sz="quarter" idx="11"/>
          </p:nvPr>
        </p:nvSpPr>
        <p:spPr/>
        <p:txBody>
          <a:bodyPr rtlCol="0"/>
          <a:lstStyle/>
          <a:p>
            <a:fld id="{2D5139C5-1B7F-4190-B22F-BF27B407CB89}" type="slidenum">
              <a:rPr lang="fa-IR" smtClean="0"/>
              <a:pPr/>
              <a:t>‹#›</a:t>
            </a:fld>
            <a:endParaRPr lang="fa-IR"/>
          </a:p>
        </p:txBody>
      </p:sp>
      <p:sp>
        <p:nvSpPr>
          <p:cNvPr id="21" name="Footer Placeholder 20"/>
          <p:cNvSpPr>
            <a:spLocks noGrp="1"/>
          </p:cNvSpPr>
          <p:nvPr>
            <p:ph type="ftr" sz="quarter" idx="12"/>
          </p:nvPr>
        </p:nvSpPr>
        <p:spPr/>
        <p:txBody>
          <a:bodyPr rtlCol="0"/>
          <a:lstStyle/>
          <a:p>
            <a:endParaRPr lang="fa-I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7DECB44-1C8C-49AA-9EB1-D9FD3170642C}" type="datetimeFigureOut">
              <a:rPr lang="fa-IR" smtClean="0"/>
              <a:pPr/>
              <a:t>03/01/1437</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D5139C5-1B7F-4190-B22F-BF27B407CB89}"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ONe\Pictures\479961-817517.jpg"/>
          <p:cNvPicPr>
            <a:picLocks noChangeAspect="1" noChangeArrowheads="1"/>
          </p:cNvPicPr>
          <p:nvPr/>
        </p:nvPicPr>
        <p:blipFill>
          <a:blip r:embed="rId2" cstate="print"/>
          <a:srcRect/>
          <a:stretch>
            <a:fillRect/>
          </a:stretch>
        </p:blipFill>
        <p:spPr bwMode="auto">
          <a:xfrm>
            <a:off x="0" y="-1957"/>
            <a:ext cx="9144000" cy="6860328"/>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785794"/>
            <a:ext cx="8643998" cy="6072206"/>
          </a:xfrm>
        </p:spPr>
        <p:txBody>
          <a:bodyPr>
            <a:normAutofit fontScale="90000"/>
          </a:bodyPr>
          <a:lstStyle/>
          <a:p>
            <a:pPr lvl="1" indent="0" algn="r" rtl="1">
              <a:lnSpc>
                <a:spcPct val="150000"/>
              </a:lnSpc>
            </a:pPr>
            <a:r>
              <a:rPr lang="fa-IR" sz="2700" b="1" dirty="0" smtClean="0">
                <a:cs typeface="+mn-cs"/>
              </a:rPr>
              <a:t/>
            </a:r>
            <a:br>
              <a:rPr lang="fa-IR" sz="2700" b="1" dirty="0" smtClean="0">
                <a:cs typeface="+mn-cs"/>
              </a:rPr>
            </a:br>
            <a:r>
              <a:rPr lang="fa-IR" sz="2700" b="1" dirty="0">
                <a:cs typeface="+mn-cs"/>
              </a:rPr>
              <a:t/>
            </a:r>
            <a:br>
              <a:rPr lang="fa-IR" sz="2700" b="1" dirty="0">
                <a:cs typeface="+mn-cs"/>
              </a:rPr>
            </a:br>
            <a:r>
              <a:rPr lang="fa-IR" sz="2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انواع سند اعتباری</a:t>
            </a:r>
            <a:r>
              <a:rPr lang="fa-IR" sz="2200" dirty="0" smtClean="0">
                <a:cs typeface="+mn-cs"/>
              </a:rPr>
              <a:t/>
            </a:r>
            <a:br>
              <a:rPr lang="fa-IR" sz="2200" dirty="0" smtClean="0">
                <a:cs typeface="+mn-cs"/>
              </a:rPr>
            </a:br>
            <a:r>
              <a:rPr lang="fa-IR" sz="2200" b="1" dirty="0" smtClean="0">
                <a:cs typeface="+mn-cs"/>
              </a:rPr>
              <a:t>سفته: </a:t>
            </a:r>
            <a:r>
              <a:rPr lang="fa-IR" sz="2200" dirty="0" smtClean="0">
                <a:cs typeface="+mn-cs"/>
              </a:rPr>
              <a:t>یک سند بدهکاری تلقی می شود و ممکن است </a:t>
            </a:r>
            <a:r>
              <a:rPr lang="fa-IR" sz="2200" dirty="0"/>
              <a:t>در شرایطی که حجم سفارش زیاد است، تخفیف نقدی وجود دارد  و شرکت فروشنده پیش بینی نماید که در وصول مطالبات خود با مشکل مواجه می شود مورد استفاده قرار گیرد</a:t>
            </a:r>
            <a:r>
              <a:rPr lang="fa-IR" sz="2200" dirty="0" smtClean="0"/>
              <a:t>.</a:t>
            </a:r>
            <a:r>
              <a:rPr lang="fa-IR" sz="2200" dirty="0" smtClean="0">
                <a:cs typeface="+mn-cs"/>
              </a:rPr>
              <a:t/>
            </a:r>
            <a:br>
              <a:rPr lang="fa-IR" sz="2200" dirty="0" smtClean="0">
                <a:cs typeface="+mn-cs"/>
              </a:rPr>
            </a:br>
            <a:r>
              <a:rPr lang="fa-IR" sz="2200" dirty="0" smtClean="0">
                <a:cs typeface="+mn-cs"/>
              </a:rPr>
              <a:t> </a:t>
            </a:r>
            <a:r>
              <a:rPr lang="fa-IR" sz="2200" b="1" dirty="0" smtClean="0">
                <a:cs typeface="+mn-cs"/>
              </a:rPr>
              <a:t>برات تجاری: </a:t>
            </a:r>
            <a:r>
              <a:rPr lang="fa-IR" sz="2200" dirty="0" smtClean="0">
                <a:cs typeface="+mn-cs"/>
              </a:rPr>
              <a:t>بر خلاف سفته قبل از تحویل کالا استفاده می شود. شرکت، برات تجاری را تنظیم نموده و طبق آن مشتری باید قبل از یک تاریخ مشخص مبلغ معینی را بپردازد. سپس برات همراه با فاکتور حمل کالا برای بانک شرکت خریدارارسال می شود.</a:t>
            </a:r>
            <a:br>
              <a:rPr lang="fa-IR" sz="2200" dirty="0" smtClean="0">
                <a:cs typeface="+mn-cs"/>
              </a:rPr>
            </a:br>
            <a:r>
              <a:rPr lang="fa-IR" sz="2200" b="1" dirty="0" smtClean="0">
                <a:cs typeface="+mn-cs"/>
              </a:rPr>
              <a:t>برات دیداری: </a:t>
            </a:r>
            <a:r>
              <a:rPr lang="fa-IR" sz="2200" dirty="0" smtClean="0">
                <a:cs typeface="+mn-cs"/>
              </a:rPr>
              <a:t>براتی که مبلغ آن باید فورا پرداخت شود.</a:t>
            </a:r>
            <a:br>
              <a:rPr lang="fa-IR" sz="2200" dirty="0" smtClean="0">
                <a:cs typeface="+mn-cs"/>
              </a:rPr>
            </a:br>
            <a:r>
              <a:rPr lang="fa-IR" sz="2200" b="1" dirty="0" smtClean="0">
                <a:cs typeface="+mn-cs"/>
              </a:rPr>
              <a:t>برات مدت دار : </a:t>
            </a:r>
            <a:r>
              <a:rPr lang="fa-IR" sz="2200" dirty="0" smtClean="0">
                <a:cs typeface="+mn-cs"/>
              </a:rPr>
              <a:t>براتی که نیازی نیست مبلغ آن فورا پرداخت شود.</a:t>
            </a:r>
            <a:br>
              <a:rPr lang="fa-IR" sz="2200" dirty="0" smtClean="0">
                <a:cs typeface="+mn-cs"/>
              </a:rPr>
            </a:br>
            <a:r>
              <a:rPr lang="fa-IR" sz="2200" b="1" dirty="0" smtClean="0">
                <a:cs typeface="+mn-cs"/>
              </a:rPr>
              <a:t>برات پذیرفته شده:  </a:t>
            </a:r>
            <a:r>
              <a:rPr lang="fa-IR" sz="2200" dirty="0" smtClean="0">
                <a:cs typeface="+mn-cs"/>
              </a:rPr>
              <a:t>به تائیدیه فروش، برات پذیرفته شده اطلاق می شود. ممکن است برای افزایش نقد شوندگی تاییدیه فروش بانک تجاری آن را ظهرنویسی نماید. یعنی پرداخت آن را تضمین نماید. در این صورت برات به تاییدیه بانکی تبدیل می شود.</a:t>
            </a:r>
            <a:br>
              <a:rPr lang="fa-IR" sz="2200" dirty="0" smtClean="0">
                <a:cs typeface="+mn-cs"/>
              </a:rPr>
            </a:br>
            <a:r>
              <a:rPr lang="fa-IR" sz="2200" b="1" dirty="0" smtClean="0">
                <a:cs typeface="+mn-cs"/>
              </a:rPr>
              <a:t>قرارداد فروش شرطی: </a:t>
            </a:r>
            <a:r>
              <a:rPr lang="fa-IR" sz="2200" dirty="0" smtClean="0">
                <a:cs typeface="+mn-cs"/>
              </a:rPr>
              <a:t>در این روش مادامی که خریدار تمامی وجه را نپرداخته باشد مالکیت قانونی کالا متعلق به شرکت فروشنده است.</a:t>
            </a:r>
            <a:r>
              <a:rPr lang="fa-IR" sz="1800" dirty="0" smtClean="0">
                <a:cs typeface="B Koodak" pitchFamily="2" charset="-78"/>
              </a:rPr>
              <a:t/>
            </a:r>
            <a:br>
              <a:rPr lang="fa-IR" sz="1800" dirty="0" smtClean="0">
                <a:cs typeface="B Koodak" pitchFamily="2" charset="-78"/>
              </a:rPr>
            </a:br>
            <a:endParaRPr lang="fa-I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0" y="214290"/>
            <a:ext cx="3829048" cy="51115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n-cs"/>
              </a:rPr>
              <a:t>3- تجزیه و تحلیل سیاست اعتباری</a:t>
            </a:r>
            <a:endParaRPr lang="fa-IR"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n-cs"/>
            </a:endParaRPr>
          </a:p>
        </p:txBody>
      </p:sp>
      <p:sp>
        <p:nvSpPr>
          <p:cNvPr id="4" name="Rectangle 3"/>
          <p:cNvSpPr/>
          <p:nvPr/>
        </p:nvSpPr>
        <p:spPr>
          <a:xfrm>
            <a:off x="3428992" y="785794"/>
            <a:ext cx="5500694" cy="400110"/>
          </a:xfrm>
          <a:prstGeom prst="rect">
            <a:avLst/>
          </a:prstGeom>
        </p:spPr>
        <p:txBody>
          <a:bodyPr wrap="square">
            <a:spAutoFit/>
          </a:bodyPr>
          <a:lstStyle/>
          <a:p>
            <a:r>
              <a:rPr lang="fa-IR" sz="2000" dirty="0" smtClean="0"/>
              <a:t>در ارزیابی سیاست اعتباری </a:t>
            </a:r>
            <a:r>
              <a:rPr lang="fa-IR" sz="2000" u="sng" dirty="0" smtClean="0"/>
              <a:t>5 </a:t>
            </a:r>
            <a:r>
              <a:rPr lang="fa-IR" sz="2000" dirty="0" smtClean="0"/>
              <a:t>عامل اصلی وجود دارد :</a:t>
            </a:r>
            <a:endParaRPr lang="fa-IR" sz="2000" dirty="0"/>
          </a:p>
        </p:txBody>
      </p:sp>
      <p:sp>
        <p:nvSpPr>
          <p:cNvPr id="5" name="Rectangle 4"/>
          <p:cNvSpPr/>
          <p:nvPr/>
        </p:nvSpPr>
        <p:spPr>
          <a:xfrm>
            <a:off x="7572396" y="1428736"/>
            <a:ext cx="1357290" cy="400110"/>
          </a:xfrm>
          <a:prstGeom prst="rect">
            <a:avLst/>
          </a:prstGeom>
        </p:spPr>
        <p:txBody>
          <a:bodyPr wrap="square">
            <a:spAutoFit/>
          </a:bodyPr>
          <a:lstStyle/>
          <a:p>
            <a:r>
              <a:rPr lang="fa-IR" sz="2000" dirty="0" smtClean="0"/>
              <a:t>اثرات درآمدی</a:t>
            </a:r>
            <a:endParaRPr lang="fa-IR" sz="2000" dirty="0"/>
          </a:p>
        </p:txBody>
      </p:sp>
      <p:sp>
        <p:nvSpPr>
          <p:cNvPr id="6" name="Rectangle 5"/>
          <p:cNvSpPr/>
          <p:nvPr/>
        </p:nvSpPr>
        <p:spPr>
          <a:xfrm>
            <a:off x="3000364" y="1428736"/>
            <a:ext cx="1285868" cy="400110"/>
          </a:xfrm>
          <a:prstGeom prst="rect">
            <a:avLst/>
          </a:prstGeom>
        </p:spPr>
        <p:txBody>
          <a:bodyPr wrap="square">
            <a:spAutoFit/>
          </a:bodyPr>
          <a:lstStyle/>
          <a:p>
            <a:r>
              <a:rPr lang="fa-IR" sz="2000" dirty="0" smtClean="0"/>
              <a:t>تخفیف نقدی</a:t>
            </a:r>
            <a:endParaRPr lang="fa-IR" sz="2000" dirty="0"/>
          </a:p>
        </p:txBody>
      </p:sp>
      <p:sp>
        <p:nvSpPr>
          <p:cNvPr id="7" name="Rectangle 6"/>
          <p:cNvSpPr/>
          <p:nvPr/>
        </p:nvSpPr>
        <p:spPr>
          <a:xfrm>
            <a:off x="4786314" y="1928802"/>
            <a:ext cx="1928794" cy="400110"/>
          </a:xfrm>
          <a:prstGeom prst="rect">
            <a:avLst/>
          </a:prstGeom>
        </p:spPr>
        <p:txBody>
          <a:bodyPr wrap="square">
            <a:spAutoFit/>
          </a:bodyPr>
          <a:lstStyle/>
          <a:p>
            <a:r>
              <a:rPr lang="fa-IR" sz="2000" dirty="0" smtClean="0"/>
              <a:t>احتمال عدم پرداخت </a:t>
            </a:r>
            <a:endParaRPr lang="fa-IR" sz="2000" dirty="0"/>
          </a:p>
        </p:txBody>
      </p:sp>
      <p:sp>
        <p:nvSpPr>
          <p:cNvPr id="8" name="Rectangle 7"/>
          <p:cNvSpPr/>
          <p:nvPr/>
        </p:nvSpPr>
        <p:spPr>
          <a:xfrm>
            <a:off x="5572132" y="1428736"/>
            <a:ext cx="1142976" cy="400110"/>
          </a:xfrm>
          <a:prstGeom prst="rect">
            <a:avLst/>
          </a:prstGeom>
        </p:spPr>
        <p:txBody>
          <a:bodyPr wrap="square">
            <a:spAutoFit/>
          </a:bodyPr>
          <a:lstStyle/>
          <a:p>
            <a:r>
              <a:rPr lang="fa-IR" sz="2000" dirty="0" smtClean="0"/>
              <a:t>هزینه بدهی</a:t>
            </a:r>
            <a:endParaRPr lang="fa-IR" sz="2000" dirty="0"/>
          </a:p>
        </p:txBody>
      </p:sp>
      <p:sp>
        <p:nvSpPr>
          <p:cNvPr id="9" name="Rectangle 8"/>
          <p:cNvSpPr/>
          <p:nvPr/>
        </p:nvSpPr>
        <p:spPr>
          <a:xfrm>
            <a:off x="7286644" y="1928802"/>
            <a:ext cx="1643042" cy="400110"/>
          </a:xfrm>
          <a:prstGeom prst="rect">
            <a:avLst/>
          </a:prstGeom>
        </p:spPr>
        <p:txBody>
          <a:bodyPr wrap="square">
            <a:spAutoFit/>
          </a:bodyPr>
          <a:lstStyle/>
          <a:p>
            <a:r>
              <a:rPr lang="fa-IR" sz="2000" dirty="0" smtClean="0"/>
              <a:t>اثرات هزینه ای</a:t>
            </a:r>
            <a:endParaRPr lang="fa-IR" sz="2000" dirty="0"/>
          </a:p>
        </p:txBody>
      </p:sp>
      <p:sp>
        <p:nvSpPr>
          <p:cNvPr id="10" name="Rectangle 9"/>
          <p:cNvSpPr/>
          <p:nvPr/>
        </p:nvSpPr>
        <p:spPr>
          <a:xfrm>
            <a:off x="214282" y="2643182"/>
            <a:ext cx="8715404" cy="1200329"/>
          </a:xfrm>
          <a:prstGeom prst="rect">
            <a:avLst/>
          </a:prstGeom>
        </p:spPr>
        <p:txBody>
          <a:bodyPr wrap="square">
            <a:spAutoFit/>
          </a:bodyPr>
          <a:lstStyle/>
          <a:p>
            <a:pPr algn="just"/>
            <a:r>
              <a:rPr lang="fa-IR" b="1" dirty="0" smtClean="0"/>
              <a:t>اثرات درآمدی : </a:t>
            </a:r>
            <a:r>
              <a:rPr lang="fa-IR" dirty="0" smtClean="0"/>
              <a:t>وقتی شرکت به مشتریان خود اعتبار می دهد،وصول درامد های حاصل از فروش با تاخیر انجام می شود، چون برخی از مشتریان از اعتبار پیشنهادی شرکت استفاده می کنند و در آخرین فرصت صورت حساب را می پردازند، ولی شرکت نیز، در صورت اعطای اعتبار ممکن است بتواند محصول را به قیمت بالاتری بفروشد یا حجم فروش را افزایش دهد. پس ممکن است درامد کل افزایش یابد.</a:t>
            </a:r>
            <a:endParaRPr lang="fa-IR" dirty="0"/>
          </a:p>
        </p:txBody>
      </p:sp>
      <p:sp>
        <p:nvSpPr>
          <p:cNvPr id="11" name="Rectangle 10"/>
          <p:cNvSpPr/>
          <p:nvPr/>
        </p:nvSpPr>
        <p:spPr>
          <a:xfrm>
            <a:off x="214282" y="4071942"/>
            <a:ext cx="8696734" cy="923330"/>
          </a:xfrm>
          <a:prstGeom prst="rect">
            <a:avLst/>
          </a:prstGeom>
        </p:spPr>
        <p:txBody>
          <a:bodyPr wrap="square">
            <a:spAutoFit/>
          </a:bodyPr>
          <a:lstStyle/>
          <a:p>
            <a:pPr algn="just"/>
            <a:r>
              <a:rPr lang="fa-IR" b="1" dirty="0" smtClean="0"/>
              <a:t>اثرات هزینه ای : </a:t>
            </a:r>
            <a:r>
              <a:rPr lang="fa-IR" dirty="0" smtClean="0"/>
              <a:t>اگر چه ممکن است با دادن اعتبار، درامد های شرکت با تاخیر وصول شود، ولی هزینه های فروش بلافاصله به شرکت تحمیل خواهد شد.شرکت چه محصولات خود را به صورت نقدی بفروشد چه بصورت نسیه، باید کالا را بخرد یا تولید کند.</a:t>
            </a:r>
            <a:endParaRPr lang="fa-IR" dirty="0"/>
          </a:p>
        </p:txBody>
      </p:sp>
      <p:sp>
        <p:nvSpPr>
          <p:cNvPr id="12" name="Rectangle 11"/>
          <p:cNvSpPr/>
          <p:nvPr/>
        </p:nvSpPr>
        <p:spPr>
          <a:xfrm>
            <a:off x="214282" y="5214950"/>
            <a:ext cx="8698754" cy="923330"/>
          </a:xfrm>
          <a:prstGeom prst="rect">
            <a:avLst/>
          </a:prstGeom>
        </p:spPr>
        <p:txBody>
          <a:bodyPr wrap="square">
            <a:spAutoFit/>
          </a:bodyPr>
          <a:lstStyle/>
          <a:p>
            <a:pPr algn="just"/>
            <a:r>
              <a:rPr lang="fa-IR" b="1" dirty="0" smtClean="0"/>
              <a:t>هزینه بدهی : </a:t>
            </a:r>
            <a:r>
              <a:rPr lang="fa-IR" dirty="0" smtClean="0"/>
              <a:t>وقتی شرکت به مشتریان خود اعتبار می دهد، باید حساب های دریافتنی حاصل از این اعتبارات را تامین مالی کند. در نتیجه، هزینه وام کوتاه مدت ازعواملی است که در تصمیم گیری های مربوط به اعطای اعتبار باید به آن توجه داشت.</a:t>
            </a:r>
            <a:endParaRPr lang="fa-I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1"/>
                                          </p:val>
                                        </p:tav>
                                        <p:tav tm="100000">
                                          <p:val>
                                            <p:strVal val="#ppt_x"/>
                                          </p:val>
                                        </p:tav>
                                      </p:tavLst>
                                    </p:anim>
                                    <p:anim calcmode="lin" valueType="num">
                                      <p:cBhvr>
                                        <p:cTn id="16"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
                                        <p:tgtEl>
                                          <p:spTgt spid="5"/>
                                        </p:tgtEl>
                                      </p:cBhvr>
                                    </p:animEffect>
                                    <p:anim calcmode="lin" valueType="num">
                                      <p:cBhvr>
                                        <p:cTn id="22" dur="400" fill="hold"/>
                                        <p:tgtEl>
                                          <p:spTgt spid="5"/>
                                        </p:tgtEl>
                                        <p:attrNameLst>
                                          <p:attrName>ppt_x</p:attrName>
                                        </p:attrNameLst>
                                      </p:cBhvr>
                                      <p:tavLst>
                                        <p:tav tm="0">
                                          <p:val>
                                            <p:strVal val="#ppt_x"/>
                                          </p:val>
                                        </p:tav>
                                        <p:tav tm="100000">
                                          <p:val>
                                            <p:strVal val="#ppt_x"/>
                                          </p:val>
                                        </p:tav>
                                      </p:tavLst>
                                    </p:anim>
                                    <p:anim calcmode="lin" valueType="num">
                                      <p:cBhvr>
                                        <p:cTn id="23" dur="400" fill="hold"/>
                                        <p:tgtEl>
                                          <p:spTgt spid="5"/>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
                                        <p:tgtEl>
                                          <p:spTgt spid="9"/>
                                        </p:tgtEl>
                                      </p:cBhvr>
                                    </p:animEffect>
                                    <p:anim calcmode="lin" valueType="num">
                                      <p:cBhvr>
                                        <p:cTn id="31" dur="400" fill="hold"/>
                                        <p:tgtEl>
                                          <p:spTgt spid="9"/>
                                        </p:tgtEl>
                                        <p:attrNameLst>
                                          <p:attrName>ppt_x</p:attrName>
                                        </p:attrNameLst>
                                      </p:cBhvr>
                                      <p:tavLst>
                                        <p:tav tm="0">
                                          <p:val>
                                            <p:strVal val="#ppt_x"/>
                                          </p:val>
                                        </p:tav>
                                        <p:tav tm="100000">
                                          <p:val>
                                            <p:strVal val="#ppt_x"/>
                                          </p:val>
                                        </p:tav>
                                      </p:tavLst>
                                    </p:anim>
                                    <p:anim calcmode="lin" valueType="num">
                                      <p:cBhvr>
                                        <p:cTn id="32" dur="400" fill="hold"/>
                                        <p:tgtEl>
                                          <p:spTgt spid="9"/>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
                                        <p:tgtEl>
                                          <p:spTgt spid="8"/>
                                        </p:tgtEl>
                                      </p:cBhvr>
                                    </p:animEffect>
                                    <p:anim calcmode="lin" valueType="num">
                                      <p:cBhvr>
                                        <p:cTn id="40" dur="400" fill="hold"/>
                                        <p:tgtEl>
                                          <p:spTgt spid="8"/>
                                        </p:tgtEl>
                                        <p:attrNameLst>
                                          <p:attrName>ppt_x</p:attrName>
                                        </p:attrNameLst>
                                      </p:cBhvr>
                                      <p:tavLst>
                                        <p:tav tm="0">
                                          <p:val>
                                            <p:strVal val="#ppt_x"/>
                                          </p:val>
                                        </p:tav>
                                        <p:tav tm="100000">
                                          <p:val>
                                            <p:strVal val="#ppt_x"/>
                                          </p:val>
                                        </p:tav>
                                      </p:tavLst>
                                    </p:anim>
                                    <p:anim calcmode="lin" valueType="num">
                                      <p:cBhvr>
                                        <p:cTn id="41" dur="400" fill="hold"/>
                                        <p:tgtEl>
                                          <p:spTgt spid="8"/>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
                                        <p:tgtEl>
                                          <p:spTgt spid="7"/>
                                        </p:tgtEl>
                                      </p:cBhvr>
                                    </p:animEffect>
                                    <p:anim calcmode="lin" valueType="num">
                                      <p:cBhvr>
                                        <p:cTn id="49" dur="400" fill="hold"/>
                                        <p:tgtEl>
                                          <p:spTgt spid="7"/>
                                        </p:tgtEl>
                                        <p:attrNameLst>
                                          <p:attrName>ppt_x</p:attrName>
                                        </p:attrNameLst>
                                      </p:cBhvr>
                                      <p:tavLst>
                                        <p:tav tm="0">
                                          <p:val>
                                            <p:strVal val="#ppt_x"/>
                                          </p:val>
                                        </p:tav>
                                        <p:tav tm="100000">
                                          <p:val>
                                            <p:strVal val="#ppt_x"/>
                                          </p:val>
                                        </p:tav>
                                      </p:tavLst>
                                    </p:anim>
                                    <p:anim calcmode="lin" valueType="num">
                                      <p:cBhvr>
                                        <p:cTn id="50" dur="400" fill="hold"/>
                                        <p:tgtEl>
                                          <p:spTgt spid="7"/>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3"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
                                        <p:tgtEl>
                                          <p:spTgt spid="6"/>
                                        </p:tgtEl>
                                      </p:cBhvr>
                                    </p:animEffect>
                                    <p:anim calcmode="lin" valueType="num">
                                      <p:cBhvr>
                                        <p:cTn id="58" dur="400" fill="hold"/>
                                        <p:tgtEl>
                                          <p:spTgt spid="6"/>
                                        </p:tgtEl>
                                        <p:attrNameLst>
                                          <p:attrName>ppt_x</p:attrName>
                                        </p:attrNameLst>
                                      </p:cBhvr>
                                      <p:tavLst>
                                        <p:tav tm="0">
                                          <p:val>
                                            <p:strVal val="#ppt_x"/>
                                          </p:val>
                                        </p:tav>
                                        <p:tav tm="100000">
                                          <p:val>
                                            <p:strVal val="#ppt_x"/>
                                          </p:val>
                                        </p:tav>
                                      </p:tavLst>
                                    </p:anim>
                                    <p:anim calcmode="lin" valueType="num">
                                      <p:cBhvr>
                                        <p:cTn id="59" dur="400" fill="hold"/>
                                        <p:tgtEl>
                                          <p:spTgt spid="6"/>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1000" fill="hold"/>
                                        <p:tgtEl>
                                          <p:spTgt spid="10"/>
                                        </p:tgtEl>
                                        <p:attrNameLst>
                                          <p:attrName>ppt_x</p:attrName>
                                        </p:attrNameLst>
                                      </p:cBhvr>
                                      <p:tavLst>
                                        <p:tav tm="0">
                                          <p:val>
                                            <p:strVal val="#ppt_x-.2"/>
                                          </p:val>
                                        </p:tav>
                                        <p:tav tm="100000">
                                          <p:val>
                                            <p:strVal val="#ppt_x"/>
                                          </p:val>
                                        </p:tav>
                                      </p:tavLst>
                                    </p:anim>
                                    <p:anim calcmode="lin" valueType="num">
                                      <p:cBhvr>
                                        <p:cTn id="6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29"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1000" fill="hold"/>
                                        <p:tgtEl>
                                          <p:spTgt spid="11"/>
                                        </p:tgtEl>
                                        <p:attrNameLst>
                                          <p:attrName>ppt_x</p:attrName>
                                        </p:attrNameLst>
                                      </p:cBhvr>
                                      <p:tavLst>
                                        <p:tav tm="0">
                                          <p:val>
                                            <p:strVal val="#ppt_x-.2"/>
                                          </p:val>
                                        </p:tav>
                                        <p:tav tm="100000">
                                          <p:val>
                                            <p:strVal val="#ppt_x"/>
                                          </p:val>
                                        </p:tav>
                                      </p:tavLst>
                                    </p:anim>
                                    <p:anim calcmode="lin" valueType="num">
                                      <p:cBhvr>
                                        <p:cTn id="74"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75" dur="10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1000" fill="hold"/>
                                        <p:tgtEl>
                                          <p:spTgt spid="12"/>
                                        </p:tgtEl>
                                        <p:attrNameLst>
                                          <p:attrName>ppt_x</p:attrName>
                                        </p:attrNameLst>
                                      </p:cBhvr>
                                      <p:tavLst>
                                        <p:tav tm="0">
                                          <p:val>
                                            <p:strVal val="#ppt_x-.2"/>
                                          </p:val>
                                        </p:tav>
                                        <p:tav tm="100000">
                                          <p:val>
                                            <p:strVal val="#ppt_x"/>
                                          </p:val>
                                        </p:tav>
                                      </p:tavLst>
                                    </p:anim>
                                    <p:anim calcmode="lin" valueType="num">
                                      <p:cBhvr>
                                        <p:cTn id="8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8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285728"/>
            <a:ext cx="8501122" cy="646331"/>
          </a:xfrm>
          <a:prstGeom prst="rect">
            <a:avLst/>
          </a:prstGeom>
        </p:spPr>
        <p:txBody>
          <a:bodyPr wrap="square">
            <a:spAutoFit/>
          </a:bodyPr>
          <a:lstStyle/>
          <a:p>
            <a:pPr algn="just"/>
            <a:r>
              <a:rPr lang="fa-IR" b="1" dirty="0" smtClean="0"/>
              <a:t>احتمال عدم پرداخت : </a:t>
            </a:r>
            <a:r>
              <a:rPr lang="fa-IR" dirty="0" smtClean="0"/>
              <a:t>وقتی شرکت به مشتریان اعتبار می دهد، ممکن است برخی از آنها صورت حساب خود را نپردازند.</a:t>
            </a:r>
            <a:endParaRPr lang="fa-IR" dirty="0"/>
          </a:p>
        </p:txBody>
      </p:sp>
      <p:sp>
        <p:nvSpPr>
          <p:cNvPr id="5" name="Rectangle 4"/>
          <p:cNvSpPr/>
          <p:nvPr/>
        </p:nvSpPr>
        <p:spPr>
          <a:xfrm>
            <a:off x="214282" y="1000108"/>
            <a:ext cx="8643998" cy="923330"/>
          </a:xfrm>
          <a:prstGeom prst="rect">
            <a:avLst/>
          </a:prstGeom>
        </p:spPr>
        <p:txBody>
          <a:bodyPr wrap="square">
            <a:spAutoFit/>
          </a:bodyPr>
          <a:lstStyle/>
          <a:p>
            <a:pPr>
              <a:lnSpc>
                <a:spcPct val="150000"/>
              </a:lnSpc>
            </a:pPr>
            <a:r>
              <a:rPr lang="fa-IR" b="1" dirty="0" smtClean="0"/>
              <a:t>تخفیف نقدی : </a:t>
            </a:r>
            <a:r>
              <a:rPr lang="fa-IR" dirty="0" smtClean="0"/>
              <a:t>وقتی شرکت تخفیف نقدی را هم در شرایط فروش می گنجاند، برخی از مشتریان برای استفاده از این تخفیف، صورت حساب های خود را زودتر می پردازند.</a:t>
            </a:r>
            <a:endParaRPr lang="fa-IR" dirty="0"/>
          </a:p>
        </p:txBody>
      </p:sp>
      <p:sp>
        <p:nvSpPr>
          <p:cNvPr id="6" name="Rectangle 5"/>
          <p:cNvSpPr/>
          <p:nvPr/>
        </p:nvSpPr>
        <p:spPr>
          <a:xfrm>
            <a:off x="5715008" y="1928802"/>
            <a:ext cx="3143273"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سیاست اعتباری بهینه</a:t>
            </a:r>
            <a:endParaRPr lang="fa-I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4572000" y="3000372"/>
            <a:ext cx="4336444" cy="1477328"/>
          </a:xfrm>
          <a:prstGeom prst="rect">
            <a:avLst/>
          </a:prstGeom>
        </p:spPr>
        <p:txBody>
          <a:bodyPr wrap="none">
            <a:spAutoFit/>
          </a:bodyPr>
          <a:lstStyle/>
          <a:p>
            <a:pPr algn="just">
              <a:lnSpc>
                <a:spcPct val="150000"/>
              </a:lnSpc>
            </a:pPr>
            <a:r>
              <a:rPr lang="fa-IR" sz="2000" dirty="0" smtClean="0"/>
              <a:t>1- نرخ بازده مورد توقع از حساب های دریافتنی. </a:t>
            </a:r>
          </a:p>
          <a:p>
            <a:pPr algn="just">
              <a:lnSpc>
                <a:spcPct val="150000"/>
              </a:lnSpc>
            </a:pPr>
            <a:r>
              <a:rPr lang="fa-IR" sz="2000" dirty="0" smtClean="0"/>
              <a:t>2- زیان های ناشی از مطالبات سوخت شده.</a:t>
            </a:r>
          </a:p>
          <a:p>
            <a:pPr algn="just">
              <a:lnSpc>
                <a:spcPct val="150000"/>
              </a:lnSpc>
            </a:pPr>
            <a:r>
              <a:rPr lang="fa-IR" sz="2000" dirty="0" smtClean="0"/>
              <a:t>3- هزینه های مدیریت اعتبارات و وصول آن.</a:t>
            </a:r>
            <a:endParaRPr lang="fa-IR" sz="2000" dirty="0"/>
          </a:p>
        </p:txBody>
      </p:sp>
      <p:sp>
        <p:nvSpPr>
          <p:cNvPr id="8" name="Rectangle 7"/>
          <p:cNvSpPr/>
          <p:nvPr/>
        </p:nvSpPr>
        <p:spPr>
          <a:xfrm>
            <a:off x="3714744" y="2500306"/>
            <a:ext cx="5203732" cy="707886"/>
          </a:xfrm>
          <a:prstGeom prst="rect">
            <a:avLst/>
          </a:prstGeom>
        </p:spPr>
        <p:txBody>
          <a:bodyPr wrap="square">
            <a:spAutoFit/>
          </a:bodyPr>
          <a:lstStyle/>
          <a:p>
            <a:r>
              <a:rPr lang="fa-IR" sz="2000" b="1" dirty="0" smtClean="0"/>
              <a:t>منحنی هزینه کل اعتبار : </a:t>
            </a:r>
            <a:r>
              <a:rPr lang="fa-IR" sz="2000" u="sng" dirty="0" smtClean="0"/>
              <a:t>3</a:t>
            </a:r>
            <a:r>
              <a:rPr lang="fa-IR" sz="2000" dirty="0" smtClean="0"/>
              <a:t> نوع هزینه اعطای اعتبار داریم :</a:t>
            </a:r>
          </a:p>
          <a:p>
            <a:endParaRPr lang="fa-IR" sz="2000" b="1" dirty="0"/>
          </a:p>
        </p:txBody>
      </p:sp>
      <p:sp>
        <p:nvSpPr>
          <p:cNvPr id="9" name="Rectangle 8"/>
          <p:cNvSpPr/>
          <p:nvPr/>
        </p:nvSpPr>
        <p:spPr>
          <a:xfrm>
            <a:off x="214282" y="4500570"/>
            <a:ext cx="9072626" cy="1938992"/>
          </a:xfrm>
          <a:prstGeom prst="rect">
            <a:avLst/>
          </a:prstGeom>
        </p:spPr>
        <p:txBody>
          <a:bodyPr wrap="square">
            <a:spAutoFit/>
          </a:bodyPr>
          <a:lstStyle/>
          <a:p>
            <a:pPr marL="457200" lvl="3" algn="just">
              <a:lnSpc>
                <a:spcPct val="150000"/>
              </a:lnSpc>
              <a:buClr>
                <a:srgbClr val="C00000"/>
              </a:buClr>
            </a:pPr>
            <a:r>
              <a:rPr lang="fa-IR" sz="2000" b="1" dirty="0" smtClean="0"/>
              <a:t>هزینه فرصت: </a:t>
            </a:r>
            <a:r>
              <a:rPr lang="fa-IR" sz="2000" dirty="0" smtClean="0"/>
              <a:t>درآمد بالقوه اضافی ناشی از اعطای اعتبار که با ندادنش از دست می رود. این درآمد از دو منبع ناشی می شود:</a:t>
            </a:r>
          </a:p>
          <a:p>
            <a:pPr marL="457200" lvl="3" algn="just">
              <a:lnSpc>
                <a:spcPct val="150000"/>
              </a:lnSpc>
              <a:buClr>
                <a:srgbClr val="C00000"/>
              </a:buClr>
            </a:pPr>
            <a:r>
              <a:rPr lang="fa-IR" sz="2000" dirty="0" smtClean="0"/>
              <a:t>1- افزایش آحاد فروش</a:t>
            </a:r>
          </a:p>
          <a:p>
            <a:pPr marL="457200" lvl="3" algn="just">
              <a:lnSpc>
                <a:spcPct val="150000"/>
              </a:lnSpc>
              <a:buClr>
                <a:srgbClr val="C00000"/>
              </a:buClr>
            </a:pPr>
            <a:r>
              <a:rPr lang="fa-IR" sz="2000" dirty="0" smtClean="0"/>
              <a:t>2- افزایش بالقوه فیمت به دلیل فروش نسیه</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0.70"/>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54" presetClass="entr" presetSubtype="0" accel="10000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strVal val="#ppt_w*0.05"/>
                                          </p:val>
                                        </p:tav>
                                        <p:tav tm="100000">
                                          <p:val>
                                            <p:strVal val="#ppt_w"/>
                                          </p:val>
                                        </p:tav>
                                      </p:tavLst>
                                    </p:anim>
                                    <p:anim calcmode="lin" valueType="num">
                                      <p:cBhvr>
                                        <p:cTn id="57" dur="500" fill="hold"/>
                                        <p:tgtEl>
                                          <p:spTgt spid="7"/>
                                        </p:tgtEl>
                                        <p:attrNameLst>
                                          <p:attrName>ppt_h</p:attrName>
                                        </p:attrNameLst>
                                      </p:cBhvr>
                                      <p:tavLst>
                                        <p:tav tm="0">
                                          <p:val>
                                            <p:strVal val="#ppt_h"/>
                                          </p:val>
                                        </p:tav>
                                        <p:tav tm="100000">
                                          <p:val>
                                            <p:strVal val="#ppt_h"/>
                                          </p:val>
                                        </p:tav>
                                      </p:tavLst>
                                    </p:anim>
                                    <p:anim calcmode="lin" valueType="num">
                                      <p:cBhvr>
                                        <p:cTn id="58" dur="500" fill="hold"/>
                                        <p:tgtEl>
                                          <p:spTgt spid="7"/>
                                        </p:tgtEl>
                                        <p:attrNameLst>
                                          <p:attrName>ppt_x</p:attrName>
                                        </p:attrNameLst>
                                      </p:cBhvr>
                                      <p:tavLst>
                                        <p:tav tm="0">
                                          <p:val>
                                            <p:strVal val="#ppt_x-.2"/>
                                          </p:val>
                                        </p:tav>
                                        <p:tav tm="100000">
                                          <p:val>
                                            <p:strVal val="#ppt_x"/>
                                          </p:val>
                                        </p:tav>
                                      </p:tavLst>
                                    </p:anim>
                                    <p:anim calcmode="lin" valueType="num">
                                      <p:cBhvr>
                                        <p:cTn id="59" dur="500" fill="hold"/>
                                        <p:tgtEl>
                                          <p:spTgt spid="7"/>
                                        </p:tgtEl>
                                        <p:attrNameLst>
                                          <p:attrName>ppt_y</p:attrName>
                                        </p:attrNameLst>
                                      </p:cBhvr>
                                      <p:tavLst>
                                        <p:tav tm="0">
                                          <p:val>
                                            <p:strVal val="#ppt_y"/>
                                          </p:val>
                                        </p:tav>
                                        <p:tav tm="100000">
                                          <p:val>
                                            <p:strVal val="#ppt_y"/>
                                          </p:val>
                                        </p:tav>
                                      </p:tavLst>
                                    </p:anim>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34"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 from="(-#ppt_w/2)" to="(#ppt_x)" calcmode="lin" valueType="num">
                                      <p:cBhvr>
                                        <p:cTn id="65" dur="600" fill="hold">
                                          <p:stCondLst>
                                            <p:cond delay="0"/>
                                          </p:stCondLst>
                                        </p:cTn>
                                        <p:tgtEl>
                                          <p:spTgt spid="9"/>
                                        </p:tgtEl>
                                        <p:attrNameLst>
                                          <p:attrName>ppt_x</p:attrName>
                                        </p:attrNameLst>
                                      </p:cBhvr>
                                    </p:anim>
                                    <p:anim from="0" to="-1.0" calcmode="lin" valueType="num">
                                      <p:cBhvr>
                                        <p:cTn id="66" dur="200" decel="50000" autoRev="1" fill="hold">
                                          <p:stCondLst>
                                            <p:cond delay="600"/>
                                          </p:stCondLst>
                                        </p:cTn>
                                        <p:tgtEl>
                                          <p:spTgt spid="9"/>
                                        </p:tgtEl>
                                        <p:attrNameLst>
                                          <p:attrName>xshear</p:attrName>
                                        </p:attrNameLst>
                                      </p:cBhvr>
                                    </p:anim>
                                    <p:animScale>
                                      <p:cBhvr>
                                        <p:cTn id="67" dur="200" decel="100000" autoRev="1" fill="hold">
                                          <p:stCondLst>
                                            <p:cond delay="600"/>
                                          </p:stCondLst>
                                        </p:cTn>
                                        <p:tgtEl>
                                          <p:spTgt spid="9"/>
                                        </p:tgtEl>
                                      </p:cBhvr>
                                      <p:from x="100000" y="100000"/>
                                      <p:to x="80000" y="100000"/>
                                    </p:animScale>
                                    <p:anim by="(#ppt_h/3+#ppt_w*0.1)" calcmode="lin" valueType="num">
                                      <p:cBhvr additive="sum">
                                        <p:cTn id="68"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357166"/>
            <a:ext cx="8643998" cy="928694"/>
          </a:xfrm>
        </p:spPr>
        <p:txBody>
          <a:bodyPr>
            <a:normAutofit/>
          </a:bodyPr>
          <a:lstStyle/>
          <a:p>
            <a:pPr algn="just"/>
            <a:r>
              <a:rPr lang="fa-IR" sz="2000" dirty="0" smtClean="0">
                <a:solidFill>
                  <a:schemeClr val="tx1"/>
                </a:solidFill>
                <a:cs typeface="B Koodak" pitchFamily="2" charset="-78"/>
              </a:rPr>
              <a:t> </a:t>
            </a:r>
            <a:r>
              <a:rPr lang="fa-IR" sz="2000" dirty="0" smtClean="0">
                <a:solidFill>
                  <a:schemeClr val="tx1"/>
                </a:solidFill>
                <a:cs typeface="+mn-cs"/>
              </a:rPr>
              <a:t>مجموع هزینه های اعطای اعتبار و هزینه های فرصت در یک سیاست اعتباری خاص منحنی هزینه کل اعتبار نامیده می شود.</a:t>
            </a:r>
            <a:endParaRPr lang="fa-IR" sz="2000" dirty="0">
              <a:solidFill>
                <a:schemeClr val="tx1"/>
              </a:solidFill>
              <a:cs typeface="+mn-cs"/>
            </a:endParaRPr>
          </a:p>
        </p:txBody>
      </p:sp>
      <p:pic>
        <p:nvPicPr>
          <p:cNvPr id="4" name="Picture 3"/>
          <p:cNvPicPr/>
          <p:nvPr/>
        </p:nvPicPr>
        <p:blipFill>
          <a:blip r:embed="rId2" cstate="print"/>
          <a:srcRect/>
          <a:stretch>
            <a:fillRect/>
          </a:stretch>
        </p:blipFill>
        <p:spPr bwMode="auto">
          <a:xfrm>
            <a:off x="357158" y="2571744"/>
            <a:ext cx="7643866" cy="3500462"/>
          </a:xfrm>
          <a:prstGeom prst="roundRect">
            <a:avLst>
              <a:gd name="adj" fmla="val 8594"/>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6" y="285728"/>
            <a:ext cx="3429024" cy="428628"/>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n-cs"/>
              </a:rPr>
              <a:t>5- تجزیه وتحلیل اعتبار مشتریان</a:t>
            </a:r>
            <a:endParaRPr lang="fa-IR"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n-cs"/>
            </a:endParaRPr>
          </a:p>
        </p:txBody>
      </p:sp>
      <p:sp>
        <p:nvSpPr>
          <p:cNvPr id="5" name="Rectangle 4"/>
          <p:cNvSpPr/>
          <p:nvPr/>
        </p:nvSpPr>
        <p:spPr>
          <a:xfrm>
            <a:off x="2428860" y="928670"/>
            <a:ext cx="6429420" cy="2246769"/>
          </a:xfrm>
          <a:prstGeom prst="rect">
            <a:avLst/>
          </a:prstGeom>
        </p:spPr>
        <p:txBody>
          <a:bodyPr wrap="square">
            <a:spAutoFit/>
          </a:bodyPr>
          <a:lstStyle/>
          <a:p>
            <a:pPr marL="0" lvl="1" algn="just">
              <a:buClr>
                <a:srgbClr val="C00000"/>
              </a:buClr>
            </a:pPr>
            <a:r>
              <a:rPr lang="fa-IR" sz="2000" dirty="0" smtClean="0"/>
              <a:t> اطلاعات مربوط به اعتبار مشتریان را می توان از منابع زیر کسب کرد:</a:t>
            </a:r>
          </a:p>
          <a:p>
            <a:pPr marL="246888" lvl="2" algn="just">
              <a:lnSpc>
                <a:spcPct val="150000"/>
              </a:lnSpc>
              <a:buClr>
                <a:srgbClr val="C00000"/>
              </a:buClr>
            </a:pPr>
            <a:r>
              <a:rPr lang="fa-IR" sz="2000" dirty="0" smtClean="0"/>
              <a:t>- صورت های مالی</a:t>
            </a:r>
          </a:p>
          <a:p>
            <a:pPr marL="246888" lvl="2" algn="just">
              <a:lnSpc>
                <a:spcPct val="150000"/>
              </a:lnSpc>
              <a:buClr>
                <a:srgbClr val="C00000"/>
              </a:buClr>
            </a:pPr>
            <a:r>
              <a:rPr lang="fa-IR" sz="2000" dirty="0" smtClean="0"/>
              <a:t>- سابقه اعتباری مشتری در تعامل با سایر شرکت ها</a:t>
            </a:r>
          </a:p>
          <a:p>
            <a:pPr marL="246888" lvl="2" algn="just">
              <a:lnSpc>
                <a:spcPct val="150000"/>
              </a:lnSpc>
              <a:buClr>
                <a:srgbClr val="C00000"/>
              </a:buClr>
            </a:pPr>
            <a:r>
              <a:rPr lang="fa-IR" sz="2000" dirty="0" smtClean="0"/>
              <a:t>- بانک ها</a:t>
            </a:r>
          </a:p>
          <a:p>
            <a:pPr marL="246888" lvl="2" algn="just">
              <a:lnSpc>
                <a:spcPct val="150000"/>
              </a:lnSpc>
              <a:buClr>
                <a:srgbClr val="C00000"/>
              </a:buClr>
            </a:pPr>
            <a:r>
              <a:rPr lang="fa-IR" sz="2000" dirty="0" smtClean="0"/>
              <a:t>- سابقه اعتباری مشتری در رابطه با خود شرکت</a:t>
            </a:r>
          </a:p>
        </p:txBody>
      </p:sp>
      <p:sp>
        <p:nvSpPr>
          <p:cNvPr id="6" name="Rectangle 5"/>
          <p:cNvSpPr/>
          <p:nvPr/>
        </p:nvSpPr>
        <p:spPr>
          <a:xfrm>
            <a:off x="2000232" y="3214686"/>
            <a:ext cx="6786610" cy="3323987"/>
          </a:xfrm>
          <a:prstGeom prst="rect">
            <a:avLst/>
          </a:prstGeom>
        </p:spPr>
        <p:txBody>
          <a:bodyPr wrap="square">
            <a:spAutoFit/>
          </a:bodyPr>
          <a:lstStyle/>
          <a:p>
            <a:pPr marL="0" lvl="1" algn="just">
              <a:lnSpc>
                <a:spcPct val="150000"/>
              </a:lnSpc>
              <a:buClr>
                <a:srgbClr val="C00000"/>
              </a:buClr>
            </a:pPr>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عوامل اصلی در ارزیابی و امتیازدهی  وضعیت اعتباری مشتریان</a:t>
            </a:r>
          </a:p>
          <a:p>
            <a:pPr marL="0" lvl="1" algn="just">
              <a:lnSpc>
                <a:spcPct val="150000"/>
              </a:lnSpc>
              <a:buClr>
                <a:srgbClr val="C00000"/>
              </a:buClr>
            </a:pPr>
            <a:r>
              <a:rPr lang="fa-IR" sz="2000" dirty="0" smtClean="0"/>
              <a:t>در سطح بسیار کلی، 5 </a:t>
            </a:r>
            <a:r>
              <a:rPr lang="en-US" sz="2000" dirty="0" smtClean="0"/>
              <a:t>c </a:t>
            </a:r>
            <a:r>
              <a:rPr lang="fa-IR" sz="2000" dirty="0" smtClean="0"/>
              <a:t> سنتی اعتبار، عوامل اصلی ارزیابی هستند.</a:t>
            </a:r>
          </a:p>
          <a:p>
            <a:pPr marL="246888" lvl="2" algn="just">
              <a:lnSpc>
                <a:spcPct val="150000"/>
              </a:lnSpc>
              <a:buClr>
                <a:srgbClr val="C00000"/>
              </a:buClr>
            </a:pPr>
            <a:r>
              <a:rPr lang="fa-IR" sz="2000" dirty="0" smtClean="0"/>
              <a:t>- شخصیت مشتری : </a:t>
            </a:r>
            <a:r>
              <a:rPr lang="en-US" sz="2000" dirty="0" smtClean="0"/>
              <a:t>character</a:t>
            </a:r>
            <a:endParaRPr lang="fa-IR" sz="2000" dirty="0" smtClean="0"/>
          </a:p>
          <a:p>
            <a:pPr marL="246888" lvl="2" algn="just">
              <a:lnSpc>
                <a:spcPct val="150000"/>
              </a:lnSpc>
              <a:buClr>
                <a:srgbClr val="C00000"/>
              </a:buClr>
            </a:pPr>
            <a:r>
              <a:rPr lang="fa-IR" sz="2000" dirty="0" smtClean="0"/>
              <a:t>- ظرفیت : </a:t>
            </a:r>
            <a:r>
              <a:rPr lang="en-US" sz="2000" dirty="0" smtClean="0"/>
              <a:t>capacity</a:t>
            </a:r>
            <a:endParaRPr lang="fa-IR" sz="2000" dirty="0" smtClean="0"/>
          </a:p>
          <a:p>
            <a:pPr marL="246888" lvl="2" algn="just">
              <a:lnSpc>
                <a:spcPct val="150000"/>
              </a:lnSpc>
              <a:buClr>
                <a:srgbClr val="C00000"/>
              </a:buClr>
            </a:pPr>
            <a:r>
              <a:rPr lang="fa-IR" sz="2000" dirty="0" smtClean="0"/>
              <a:t>- سرمایه : </a:t>
            </a:r>
            <a:r>
              <a:rPr lang="en-US" sz="2000" dirty="0" smtClean="0"/>
              <a:t>capital</a:t>
            </a:r>
            <a:endParaRPr lang="fa-IR" sz="2000" dirty="0" smtClean="0"/>
          </a:p>
          <a:p>
            <a:pPr marL="246888" lvl="2" algn="just">
              <a:lnSpc>
                <a:spcPct val="150000"/>
              </a:lnSpc>
              <a:buClr>
                <a:srgbClr val="C00000"/>
              </a:buClr>
            </a:pPr>
            <a:r>
              <a:rPr lang="fa-IR" sz="2000" dirty="0" smtClean="0"/>
              <a:t>- وثیقه : </a:t>
            </a:r>
            <a:r>
              <a:rPr lang="en-US" sz="2000" dirty="0" smtClean="0"/>
              <a:t>collateral</a:t>
            </a:r>
            <a:endParaRPr lang="fa-IR" sz="2000" dirty="0" smtClean="0"/>
          </a:p>
          <a:p>
            <a:pPr marL="246888" lvl="2" algn="just">
              <a:lnSpc>
                <a:spcPct val="150000"/>
              </a:lnSpc>
              <a:buClr>
                <a:srgbClr val="C00000"/>
              </a:buClr>
            </a:pPr>
            <a:r>
              <a:rPr lang="fa-IR" sz="2000" dirty="0" smtClean="0"/>
              <a:t>- وضعیت اقتصاد : </a:t>
            </a:r>
            <a:r>
              <a:rPr lang="en-US" sz="2000" dirty="0" smtClean="0"/>
              <a:t>condition</a:t>
            </a:r>
            <a:endParaRPr lang="fa-IR"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
                                        <p:tgtEl>
                                          <p:spTgt spid="5"/>
                                        </p:tgtEl>
                                      </p:cBhvr>
                                    </p:animEffect>
                                    <p:anim calcmode="lin" valueType="num">
                                      <p:cBhvr>
                                        <p:cTn id="15" dur="400" fill="hold"/>
                                        <p:tgtEl>
                                          <p:spTgt spid="5"/>
                                        </p:tgtEl>
                                        <p:attrNameLst>
                                          <p:attrName>ppt_x</p:attrName>
                                        </p:attrNameLst>
                                      </p:cBhvr>
                                      <p:tavLst>
                                        <p:tav tm="0">
                                          <p:val>
                                            <p:strVal val="#ppt_x"/>
                                          </p:val>
                                        </p:tav>
                                        <p:tav tm="100000">
                                          <p:val>
                                            <p:strVal val="#ppt_x"/>
                                          </p:val>
                                        </p:tav>
                                      </p:tavLst>
                                    </p:anim>
                                    <p:anim calcmode="lin" valueType="num">
                                      <p:cBhvr>
                                        <p:cTn id="16" dur="400" fill="hold"/>
                                        <p:tgtEl>
                                          <p:spTgt spid="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7894" y="214290"/>
            <a:ext cx="2757510" cy="50006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n-cs"/>
              </a:rPr>
              <a:t>6- سیاست وصول مطالبات</a:t>
            </a:r>
            <a:endParaRPr lang="fa-IR"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n-cs"/>
            </a:endParaRPr>
          </a:p>
        </p:txBody>
      </p:sp>
      <p:sp>
        <p:nvSpPr>
          <p:cNvPr id="4" name="Rectangle 3"/>
          <p:cNvSpPr/>
          <p:nvPr/>
        </p:nvSpPr>
        <p:spPr>
          <a:xfrm>
            <a:off x="214282" y="857233"/>
            <a:ext cx="8572560" cy="2400657"/>
          </a:xfrm>
          <a:prstGeom prst="rect">
            <a:avLst/>
          </a:prstGeom>
        </p:spPr>
        <p:txBody>
          <a:bodyPr wrap="square">
            <a:spAutoFit/>
          </a:bodyPr>
          <a:lstStyle/>
          <a:p>
            <a:pPr>
              <a:lnSpc>
                <a:spcPct val="150000"/>
              </a:lnSpc>
            </a:pPr>
            <a:r>
              <a:rPr lang="fa-IR" sz="2000" dirty="0" smtClean="0"/>
              <a:t>این سیاست شامل نظارت بر حساب های دریافتنی برای شناسایی مشکلات و حساب هایی است که سر</a:t>
            </a:r>
          </a:p>
          <a:p>
            <a:pPr marL="0" lvl="1">
              <a:lnSpc>
                <a:spcPct val="150000"/>
              </a:lnSpc>
            </a:pPr>
            <a:r>
              <a:rPr lang="fa-IR" sz="2000" dirty="0" smtClean="0"/>
              <a:t>رسید آنها گذشته است. جدول سنی صورتحساب ها یکی از ابزار های نظارت می باشد. این جدول طول عمر حساب های دریافتنی را در بازه های زمانی دسته بندی شده نشان می دهد.</a:t>
            </a:r>
          </a:p>
          <a:p>
            <a:pPr marL="0" lvl="1">
              <a:lnSpc>
                <a:spcPct val="150000"/>
              </a:lnSpc>
            </a:pPr>
            <a:endParaRPr lang="fa-IR" sz="2000" dirty="0" smtClean="0"/>
          </a:p>
          <a:p>
            <a:pPr>
              <a:lnSpc>
                <a:spcPct val="150000"/>
              </a:lnSpc>
            </a:pPr>
            <a:endParaRPr lang="fa-IR" sz="2000" dirty="0"/>
          </a:p>
        </p:txBody>
      </p:sp>
      <p:pic>
        <p:nvPicPr>
          <p:cNvPr id="6" name="Picture 5"/>
          <p:cNvPicPr/>
          <p:nvPr/>
        </p:nvPicPr>
        <p:blipFill>
          <a:blip r:embed="rId2" cstate="print"/>
          <a:srcRect/>
          <a:stretch>
            <a:fillRect/>
          </a:stretch>
        </p:blipFill>
        <p:spPr bwMode="auto">
          <a:xfrm>
            <a:off x="357158" y="3357562"/>
            <a:ext cx="7586666" cy="2857520"/>
          </a:xfrm>
          <a:prstGeom prst="rect">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1"/>
          </a:lnRef>
          <a:fillRef idx="2">
            <a:schemeClr val="accent1"/>
          </a:fillRef>
          <a:effectRef idx="1">
            <a:schemeClr val="accent1"/>
          </a:effectRef>
          <a:fontRef idx="minor">
            <a:schemeClr val="dk1"/>
          </a:fontRef>
        </p:style>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to="" calcmode="lin" valueType="num">
                                      <p:cBhvr>
                                        <p:cTn id="14" dur="1" fill="hold"/>
                                        <p:tgtEl>
                                          <p:spTgt spid="4"/>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636" y="214290"/>
            <a:ext cx="2714644" cy="50006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n-cs"/>
              </a:rPr>
              <a:t>7- مدیریت موجودی کالا</a:t>
            </a:r>
            <a:endParaRPr lang="fa-IR"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n-cs"/>
            </a:endParaRPr>
          </a:p>
        </p:txBody>
      </p:sp>
      <p:sp>
        <p:nvSpPr>
          <p:cNvPr id="4" name="Rectangle 3"/>
          <p:cNvSpPr/>
          <p:nvPr/>
        </p:nvSpPr>
        <p:spPr>
          <a:xfrm>
            <a:off x="4357686" y="928670"/>
            <a:ext cx="4429156" cy="1938992"/>
          </a:xfrm>
          <a:prstGeom prst="rect">
            <a:avLst/>
          </a:prstGeom>
        </p:spPr>
        <p:txBody>
          <a:bodyPr wrap="square">
            <a:spAutoFit/>
          </a:bodyPr>
          <a:lstStyle/>
          <a:p>
            <a:pPr marL="0" lvl="1" algn="just">
              <a:lnSpc>
                <a:spcPct val="150000"/>
              </a:lnSpc>
              <a:buClr>
                <a:srgbClr val="C00000"/>
              </a:buClr>
            </a:pPr>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انواع موجودی کالا :</a:t>
            </a:r>
          </a:p>
          <a:p>
            <a:pPr marL="0" lvl="1" algn="just">
              <a:lnSpc>
                <a:spcPct val="150000"/>
              </a:lnSpc>
              <a:buClr>
                <a:srgbClr val="C00000"/>
              </a:buClr>
            </a:pPr>
            <a:r>
              <a:rPr lang="fa-IR" sz="2000" dirty="0" smtClean="0"/>
              <a:t>1- مواد خام</a:t>
            </a:r>
          </a:p>
          <a:p>
            <a:pPr marL="0" lvl="1" algn="just">
              <a:lnSpc>
                <a:spcPct val="150000"/>
              </a:lnSpc>
              <a:buClr>
                <a:srgbClr val="C00000"/>
              </a:buClr>
            </a:pPr>
            <a:r>
              <a:rPr lang="fa-IR" sz="2000" dirty="0" smtClean="0"/>
              <a:t>2- کالای در جریان ساخت یا محصول تکمیل نشده</a:t>
            </a:r>
          </a:p>
          <a:p>
            <a:pPr marL="0" lvl="1" algn="just">
              <a:lnSpc>
                <a:spcPct val="150000"/>
              </a:lnSpc>
              <a:buClr>
                <a:srgbClr val="C00000"/>
              </a:buClr>
            </a:pPr>
            <a:r>
              <a:rPr lang="fa-IR" sz="2000" dirty="0" smtClean="0"/>
              <a:t>3- کالای تکمیل شده یا کالای آماده برای فروش</a:t>
            </a:r>
            <a:endParaRPr lang="fa-IR" dirty="0"/>
          </a:p>
        </p:txBody>
      </p:sp>
      <p:sp>
        <p:nvSpPr>
          <p:cNvPr id="5" name="Rectangle 4"/>
          <p:cNvSpPr/>
          <p:nvPr/>
        </p:nvSpPr>
        <p:spPr>
          <a:xfrm>
            <a:off x="214282" y="2928934"/>
            <a:ext cx="8572560" cy="2400657"/>
          </a:xfrm>
          <a:prstGeom prst="rect">
            <a:avLst/>
          </a:prstGeom>
        </p:spPr>
        <p:txBody>
          <a:bodyPr wrap="square">
            <a:spAutoFit/>
          </a:bodyPr>
          <a:lstStyle/>
          <a:p>
            <a:pPr marL="0" lvl="1" algn="just">
              <a:lnSpc>
                <a:spcPct val="150000"/>
              </a:lnSpc>
              <a:buClr>
                <a:srgbClr val="C00000"/>
              </a:buClr>
            </a:pPr>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هزینه های موجودی کالا :</a:t>
            </a:r>
          </a:p>
          <a:p>
            <a:pPr marL="0" lvl="1" algn="just">
              <a:lnSpc>
                <a:spcPct val="150000"/>
              </a:lnSpc>
              <a:buClr>
                <a:srgbClr val="C00000"/>
              </a:buClr>
            </a:pPr>
            <a:r>
              <a:rPr lang="fa-IR" sz="2000" dirty="0" smtClean="0"/>
              <a:t>1- هزینه های انبار داری</a:t>
            </a:r>
          </a:p>
          <a:p>
            <a:pPr marL="0" lvl="1" algn="just">
              <a:lnSpc>
                <a:spcPct val="150000"/>
              </a:lnSpc>
              <a:buClr>
                <a:srgbClr val="C00000"/>
              </a:buClr>
            </a:pPr>
            <a:r>
              <a:rPr lang="fa-IR" sz="2000" dirty="0" smtClean="0"/>
              <a:t>2- هزینه بیمه و مالیات </a:t>
            </a:r>
          </a:p>
          <a:p>
            <a:pPr marL="0" lvl="1" algn="just">
              <a:lnSpc>
                <a:spcPct val="150000"/>
              </a:lnSpc>
              <a:buClr>
                <a:srgbClr val="C00000"/>
              </a:buClr>
            </a:pPr>
            <a:r>
              <a:rPr lang="fa-IR" sz="2000" dirty="0" smtClean="0"/>
              <a:t>3- زیان به دلیل از مد افتادن ، سرقت و ...</a:t>
            </a:r>
          </a:p>
          <a:p>
            <a:pPr marL="0" lvl="1" algn="just">
              <a:lnSpc>
                <a:spcPct val="150000"/>
              </a:lnSpc>
              <a:buClr>
                <a:srgbClr val="C00000"/>
              </a:buClr>
            </a:pPr>
            <a:r>
              <a:rPr lang="fa-IR" sz="2000" dirty="0" smtClean="0"/>
              <a:t>4- هزینه فرصت مبلغ سرمایه گذاری شده در موجودی کالا</a:t>
            </a:r>
            <a:endParaRPr lang="fa-I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4" y="285728"/>
            <a:ext cx="3643338" cy="51115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n-cs"/>
              </a:rPr>
              <a:t>8- روش های مدیریت موجودی کالا</a:t>
            </a:r>
            <a:endParaRPr lang="fa-IR"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n-cs"/>
            </a:endParaRPr>
          </a:p>
        </p:txBody>
      </p:sp>
      <p:pic>
        <p:nvPicPr>
          <p:cNvPr id="4" name="Content Placeholder 3"/>
          <p:cNvPicPr>
            <a:picLocks noGrp="1"/>
          </p:cNvPicPr>
          <p:nvPr>
            <p:ph sz="quarter" idx="1"/>
          </p:nvPr>
        </p:nvPicPr>
        <p:blipFill>
          <a:blip r:embed="rId2" cstate="print">
            <a:extLst>
              <a:ext uri="{BEBA8EAE-BF5A-486C-A8C5-ECC9F3942E4B}">
                <a14:imgProps xmlns:a14="http://schemas.microsoft.com/office/drawing/2010/main" xmlns="">
                  <a14:imgLayer r:embed="rId3">
                    <a14:imgEffect>
                      <a14:saturation sat="0"/>
                    </a14:imgEffect>
                    <a14:imgEffect>
                      <a14:brightnessContrast bright="20000" contrast="40000"/>
                    </a14:imgEffect>
                  </a14:imgLayer>
                </a14:imgProps>
              </a:ext>
            </a:extLst>
          </a:blip>
          <a:stretch>
            <a:fillRect/>
          </a:stretch>
        </p:blipFill>
        <p:spPr bwMode="auto">
          <a:xfrm>
            <a:off x="4714876" y="1428736"/>
            <a:ext cx="4119578" cy="5072098"/>
          </a:xfrm>
          <a:prstGeom prst="rect">
            <a:avLst/>
          </a:prstGeom>
          <a:ln>
            <a:headEnd/>
            <a:tailEnd/>
          </a:ln>
          <a:scene3d>
            <a:camera prst="orthographicFront"/>
            <a:lightRig rig="threePt" dir="t"/>
          </a:scene3d>
          <a:sp3d>
            <a:bevelT w="101600" prst="riblet"/>
          </a:sp3d>
        </p:spPr>
        <p:style>
          <a:lnRef idx="1">
            <a:schemeClr val="dk1"/>
          </a:lnRef>
          <a:fillRef idx="2">
            <a:schemeClr val="dk1"/>
          </a:fillRef>
          <a:effectRef idx="1">
            <a:schemeClr val="dk1"/>
          </a:effectRef>
          <a:fontRef idx="minor">
            <a:schemeClr val="dk1"/>
          </a:fontRef>
        </p:style>
      </p:pic>
      <p:pic>
        <p:nvPicPr>
          <p:cNvPr id="5" name="Content Placeholder 3"/>
          <p:cNvPicPr>
            <a:picLocks/>
          </p:cNvPicPr>
          <p:nvPr/>
        </p:nvPicPr>
        <p:blipFill>
          <a:blip r:embed="rId4" cstate="print">
            <a:grayscl/>
            <a:extLst>
              <a:ext uri="{BEBA8EAE-BF5A-486C-A8C5-ECC9F3942E4B}">
                <a14:imgProps xmlns:a14="http://schemas.microsoft.com/office/drawing/2010/main" xmlns="">
                  <a14:imgLayer r:embed="rId5">
                    <a14:imgEffect>
                      <a14:brightnessContrast bright="20000" contrast="20000"/>
                    </a14:imgEffect>
                  </a14:imgLayer>
                </a14:imgProps>
              </a:ext>
            </a:extLst>
          </a:blip>
          <a:stretch>
            <a:fillRect/>
          </a:stretch>
        </p:blipFill>
        <p:spPr bwMode="auto">
          <a:xfrm>
            <a:off x="214282" y="1428736"/>
            <a:ext cx="4214047" cy="5072098"/>
          </a:xfrm>
          <a:prstGeom prst="rect">
            <a:avLst/>
          </a:prstGeom>
          <a:ln>
            <a:headEnd/>
            <a:tailEnd/>
          </a:ln>
          <a:scene3d>
            <a:camera prst="orthographicFront"/>
            <a:lightRig rig="threePt" dir="t"/>
          </a:scene3d>
          <a:sp3d>
            <a:bevelT w="139700" h="139700" prst="divot"/>
          </a:sp3d>
        </p:spPr>
        <p:style>
          <a:lnRef idx="1">
            <a:schemeClr val="dk1"/>
          </a:lnRef>
          <a:fillRef idx="2">
            <a:schemeClr val="dk1"/>
          </a:fillRef>
          <a:effectRef idx="1">
            <a:schemeClr val="dk1"/>
          </a:effectRef>
          <a:fontRef idx="minor">
            <a:schemeClr val="dk1"/>
          </a:fontRef>
        </p:style>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to="" calcmode="lin" valueType="num">
                                      <p:cBhvr>
                                        <p:cTn id="14" dur="1" fill="hold"/>
                                        <p:tgtEl>
                                          <p:spTgt spid="4"/>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Ne\Desktop\img-13658334123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7598950" y="4500570"/>
            <a:ext cx="1176925" cy="52322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با تشکر</a:t>
            </a:r>
            <a:endParaRPr lang="fa-I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6" name="Rectangle 5"/>
          <p:cNvSpPr/>
          <p:nvPr/>
        </p:nvSpPr>
        <p:spPr>
          <a:xfrm>
            <a:off x="6592406" y="5286388"/>
            <a:ext cx="1245854" cy="52322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از توجه </a:t>
            </a:r>
            <a:endParaRPr lang="fa-I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5284080" y="6072206"/>
            <a:ext cx="1675459" cy="52322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شما عزیزان</a:t>
            </a:r>
            <a:endParaRPr lang="fa-I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xit" presetSubtype="0" fill="hold" grpId="0" nodeType="clickEffect">
                                  <p:stCondLst>
                                    <p:cond delay="0"/>
                                  </p:stCondLst>
                                  <p:iterate type="lt">
                                    <p:tmPct val="10000"/>
                                  </p:iterate>
                                  <p:childTnLst>
                                    <p:anim from="(ppt_w)" to="(-ppt_w*2)" calcmode="lin" valueType="num">
                                      <p:cBhvr rctx="PPT">
                                        <p:cTn id="6" dur="500" autoRev="1">
                                          <p:stCondLst>
                                            <p:cond delay="0"/>
                                          </p:stCondLst>
                                        </p:cTn>
                                        <p:tgtEl>
                                          <p:spTgt spid="5">
                                            <p:txEl>
                                              <p:pRg st="0" end="0"/>
                                            </p:txEl>
                                          </p:spTgt>
                                        </p:tgtEl>
                                        <p:attrNameLst>
                                          <p:attrName>ppt_w</p:attrName>
                                        </p:attrNameLst>
                                      </p:cBhvr>
                                    </p:anim>
                                    <p:anim by="(ppt_w*0.50)" calcmode="lin" valueType="num">
                                      <p:cBhvr>
                                        <p:cTn id="7" dur="500" decel="50000" autoRev="1">
                                          <p:stCondLst>
                                            <p:cond delay="0"/>
                                          </p:stCondLst>
                                        </p:cTn>
                                        <p:tgtEl>
                                          <p:spTgt spid="5">
                                            <p:txEl>
                                              <p:pRg st="0" end="0"/>
                                            </p:txEl>
                                          </p:spTgt>
                                        </p:tgtEl>
                                        <p:attrNameLst>
                                          <p:attrName>ppt_x</p:attrName>
                                        </p:attrNameLst>
                                      </p:cBhvr>
                                    </p:anim>
                                    <p:anim from="(ppt_y)" to="(1+ppt_h/2)" calcmode="lin" valueType="num">
                                      <p:cBhvr>
                                        <p:cTn id="8" dur="1000">
                                          <p:stCondLst>
                                            <p:cond delay="0"/>
                                          </p:stCondLst>
                                        </p:cTn>
                                        <p:tgtEl>
                                          <p:spTgt spid="5">
                                            <p:txEl>
                                              <p:pRg st="0" end="0"/>
                                            </p:txEl>
                                          </p:spTgt>
                                        </p:tgtEl>
                                        <p:attrNameLst>
                                          <p:attrName>ppt_y</p:attrName>
                                        </p:attrNameLst>
                                      </p:cBhvr>
                                    </p:anim>
                                    <p:animRot by="21600000">
                                      <p:cBhvr>
                                        <p:cTn id="9" dur="1000">
                                          <p:stCondLst>
                                            <p:cond delay="0"/>
                                          </p:stCondLst>
                                        </p:cTn>
                                        <p:tgtEl>
                                          <p:spTgt spid="5">
                                            <p:txEl>
                                              <p:pRg st="0" end="0"/>
                                            </p:txEl>
                                          </p:spTgt>
                                        </p:tgtEl>
                                        <p:attrNameLst>
                                          <p:attrName>r</p:attrName>
                                        </p:attrNameLst>
                                      </p:cBhvr>
                                    </p:animRot>
                                    <p:set>
                                      <p:cBhvr>
                                        <p:cTn id="10" dur="1" fill="hold">
                                          <p:stCondLst>
                                            <p:cond delay="999"/>
                                          </p:stCondLst>
                                        </p:cTn>
                                        <p:tgtEl>
                                          <p:spTgt spid="5">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6" presetClass="exit" presetSubtype="0" fill="hold" grpId="0" nodeType="clickEffect">
                                  <p:stCondLst>
                                    <p:cond delay="0"/>
                                  </p:stCondLst>
                                  <p:iterate type="lt">
                                    <p:tmPct val="10000"/>
                                  </p:iterate>
                                  <p:childTnLst>
                                    <p:anim from="(ppt_w)" to="(-ppt_w*2)" calcmode="lin" valueType="num">
                                      <p:cBhvr rctx="PPT">
                                        <p:cTn id="14" dur="500" autoRev="1">
                                          <p:stCondLst>
                                            <p:cond delay="0"/>
                                          </p:stCondLst>
                                        </p:cTn>
                                        <p:tgtEl>
                                          <p:spTgt spid="6"/>
                                        </p:tgtEl>
                                        <p:attrNameLst>
                                          <p:attrName>ppt_w</p:attrName>
                                        </p:attrNameLst>
                                      </p:cBhvr>
                                    </p:anim>
                                    <p:anim by="(ppt_w*0.50)" calcmode="lin" valueType="num">
                                      <p:cBhvr>
                                        <p:cTn id="15" dur="500" decel="50000" autoRev="1">
                                          <p:stCondLst>
                                            <p:cond delay="0"/>
                                          </p:stCondLst>
                                        </p:cTn>
                                        <p:tgtEl>
                                          <p:spTgt spid="6"/>
                                        </p:tgtEl>
                                        <p:attrNameLst>
                                          <p:attrName>ppt_x</p:attrName>
                                        </p:attrNameLst>
                                      </p:cBhvr>
                                    </p:anim>
                                    <p:anim from="(ppt_y)" to="(1+ppt_h/2)" calcmode="lin" valueType="num">
                                      <p:cBhvr>
                                        <p:cTn id="16" dur="1000">
                                          <p:stCondLst>
                                            <p:cond delay="0"/>
                                          </p:stCondLst>
                                        </p:cTn>
                                        <p:tgtEl>
                                          <p:spTgt spid="6"/>
                                        </p:tgtEl>
                                        <p:attrNameLst>
                                          <p:attrName>ppt_y</p:attrName>
                                        </p:attrNameLst>
                                      </p:cBhvr>
                                    </p:anim>
                                    <p:animRot by="21600000">
                                      <p:cBhvr>
                                        <p:cTn id="17" dur="1000">
                                          <p:stCondLst>
                                            <p:cond delay="0"/>
                                          </p:stCondLst>
                                        </p:cTn>
                                        <p:tgtEl>
                                          <p:spTgt spid="6"/>
                                        </p:tgtEl>
                                        <p:attrNameLst>
                                          <p:attrName>r</p:attrName>
                                        </p:attrNameLst>
                                      </p:cBhvr>
                                    </p:animRot>
                                    <p:set>
                                      <p:cBhvr>
                                        <p:cTn id="18" dur="1" fill="hold">
                                          <p:stCondLst>
                                            <p:cond delay="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6" presetClass="exit" presetSubtype="0" fill="hold" grpId="0" nodeType="clickEffect">
                                  <p:stCondLst>
                                    <p:cond delay="0"/>
                                  </p:stCondLst>
                                  <p:iterate type="lt">
                                    <p:tmPct val="10000"/>
                                  </p:iterate>
                                  <p:childTnLst>
                                    <p:anim from="(ppt_w)" to="(-ppt_w*2)" calcmode="lin" valueType="num">
                                      <p:cBhvr rctx="PPT">
                                        <p:cTn id="22" dur="500" autoRev="1">
                                          <p:stCondLst>
                                            <p:cond delay="0"/>
                                          </p:stCondLst>
                                        </p:cTn>
                                        <p:tgtEl>
                                          <p:spTgt spid="8"/>
                                        </p:tgtEl>
                                        <p:attrNameLst>
                                          <p:attrName>ppt_w</p:attrName>
                                        </p:attrNameLst>
                                      </p:cBhvr>
                                    </p:anim>
                                    <p:anim by="(ppt_w*0.50)" calcmode="lin" valueType="num">
                                      <p:cBhvr>
                                        <p:cTn id="23" dur="500" decel="50000" autoRev="1">
                                          <p:stCondLst>
                                            <p:cond delay="0"/>
                                          </p:stCondLst>
                                        </p:cTn>
                                        <p:tgtEl>
                                          <p:spTgt spid="8"/>
                                        </p:tgtEl>
                                        <p:attrNameLst>
                                          <p:attrName>ppt_x</p:attrName>
                                        </p:attrNameLst>
                                      </p:cBhvr>
                                    </p:anim>
                                    <p:anim from="(ppt_y)" to="(1+ppt_h/2)" calcmode="lin" valueType="num">
                                      <p:cBhvr>
                                        <p:cTn id="24" dur="1000">
                                          <p:stCondLst>
                                            <p:cond delay="0"/>
                                          </p:stCondLst>
                                        </p:cTn>
                                        <p:tgtEl>
                                          <p:spTgt spid="8"/>
                                        </p:tgtEl>
                                        <p:attrNameLst>
                                          <p:attrName>ppt_y</p:attrName>
                                        </p:attrNameLst>
                                      </p:cBhvr>
                                    </p:anim>
                                    <p:animRot by="21600000">
                                      <p:cBhvr>
                                        <p:cTn id="25" dur="1000">
                                          <p:stCondLst>
                                            <p:cond delay="0"/>
                                          </p:stCondLst>
                                        </p:cTn>
                                        <p:tgtEl>
                                          <p:spTgt spid="8"/>
                                        </p:tgtEl>
                                        <p:attrNameLst>
                                          <p:attrName>r</p:attrName>
                                        </p:attrNameLst>
                                      </p:cBhvr>
                                    </p:animRot>
                                    <p:set>
                                      <p:cBhvr>
                                        <p:cTn id="26"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68" y="428604"/>
            <a:ext cx="1566850" cy="439718"/>
          </a:xfrm>
        </p:spPr>
        <p:txBody>
          <a:bodyPr>
            <a:normAutofit fontScale="90000"/>
          </a:bodyPr>
          <a:lstStyle/>
          <a:p>
            <a:pPr algn="r"/>
            <a:r>
              <a:rPr lang="fa-IR" sz="2000" dirty="0" smtClean="0">
                <a:latin typeface="Arial" pitchFamily="34" charset="0"/>
                <a:cs typeface="Arial" pitchFamily="34" charset="0"/>
              </a:rPr>
              <a:t>نمونه سوالات :</a:t>
            </a:r>
            <a:br>
              <a:rPr lang="fa-IR" sz="2000" dirty="0" smtClean="0">
                <a:latin typeface="Arial" pitchFamily="34" charset="0"/>
                <a:cs typeface="Arial" pitchFamily="34" charset="0"/>
              </a:rPr>
            </a:br>
            <a:endParaRPr lang="fa-IR" sz="2000" dirty="0">
              <a:latin typeface="Arial" pitchFamily="34" charset="0"/>
              <a:cs typeface="Arial" pitchFamily="34" charset="0"/>
            </a:endParaRPr>
          </a:p>
        </p:txBody>
      </p:sp>
      <p:sp>
        <p:nvSpPr>
          <p:cNvPr id="4" name="Rectangle 3"/>
          <p:cNvSpPr/>
          <p:nvPr/>
        </p:nvSpPr>
        <p:spPr>
          <a:xfrm>
            <a:off x="6575679" y="785794"/>
            <a:ext cx="2194832"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اجزای سیاست </a:t>
            </a: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اعتباری ؟</a:t>
            </a:r>
            <a:endPar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214282" y="571480"/>
            <a:ext cx="6429388" cy="923330"/>
          </a:xfrm>
          <a:prstGeom prst="rect">
            <a:avLst/>
          </a:prstGeom>
        </p:spPr>
        <p:txBody>
          <a:bodyPr wrap="square">
            <a:spAutoFit/>
          </a:bodyPr>
          <a:lstStyle/>
          <a:p>
            <a:pPr algn="just">
              <a:lnSpc>
                <a:spcPct val="150000"/>
              </a:lnSpc>
            </a:pPr>
            <a:r>
              <a:rPr lang="fa-IR" dirty="0" smtClean="0"/>
              <a:t>اگر شرکت تصمیم بگیرد به مشتریان خود اعتبار دهد باید برای اعطای اعتبار و وصول مطالبات راهکارهایی تعیین کند :</a:t>
            </a:r>
            <a:endParaRPr lang="fa-IR" dirty="0"/>
          </a:p>
        </p:txBody>
      </p:sp>
      <p:sp>
        <p:nvSpPr>
          <p:cNvPr id="6" name="Rectangle 5"/>
          <p:cNvSpPr/>
          <p:nvPr/>
        </p:nvSpPr>
        <p:spPr>
          <a:xfrm>
            <a:off x="2285984" y="1071546"/>
            <a:ext cx="1313180" cy="369332"/>
          </a:xfrm>
          <a:prstGeom prst="rect">
            <a:avLst/>
          </a:prstGeom>
        </p:spPr>
        <p:txBody>
          <a:bodyPr wrap="none">
            <a:spAutoFit/>
          </a:bodyPr>
          <a:lstStyle/>
          <a:p>
            <a:r>
              <a:rPr lang="fa-IR" dirty="0" smtClean="0"/>
              <a:t>- شرایط فروش</a:t>
            </a:r>
            <a:endParaRPr lang="fa-IR" dirty="0"/>
          </a:p>
        </p:txBody>
      </p:sp>
      <p:sp>
        <p:nvSpPr>
          <p:cNvPr id="8" name="Rectangle 7"/>
          <p:cNvSpPr/>
          <p:nvPr/>
        </p:nvSpPr>
        <p:spPr>
          <a:xfrm>
            <a:off x="1500166" y="1428736"/>
            <a:ext cx="2064988" cy="369332"/>
          </a:xfrm>
          <a:prstGeom prst="rect">
            <a:avLst/>
          </a:prstGeom>
        </p:spPr>
        <p:txBody>
          <a:bodyPr wrap="none">
            <a:spAutoFit/>
          </a:bodyPr>
          <a:lstStyle/>
          <a:p>
            <a:r>
              <a:rPr lang="fa-IR" dirty="0" smtClean="0"/>
              <a:t>- سیاست وصول مطالبات</a:t>
            </a:r>
            <a:endParaRPr lang="fa-IR" dirty="0"/>
          </a:p>
        </p:txBody>
      </p:sp>
      <p:sp>
        <p:nvSpPr>
          <p:cNvPr id="9" name="Rectangle 8"/>
          <p:cNvSpPr/>
          <p:nvPr/>
        </p:nvSpPr>
        <p:spPr>
          <a:xfrm>
            <a:off x="214282" y="1785926"/>
            <a:ext cx="3353802" cy="369332"/>
          </a:xfrm>
          <a:prstGeom prst="rect">
            <a:avLst/>
          </a:prstGeom>
        </p:spPr>
        <p:txBody>
          <a:bodyPr wrap="none">
            <a:spAutoFit/>
          </a:bodyPr>
          <a:lstStyle/>
          <a:p>
            <a:r>
              <a:rPr lang="fa-IR" dirty="0" smtClean="0"/>
              <a:t>- تجزیه و تحلیل وضعیت اعتباری مشتریان</a:t>
            </a:r>
            <a:endParaRPr lang="fa-IR" dirty="0"/>
          </a:p>
        </p:txBody>
      </p:sp>
      <p:sp>
        <p:nvSpPr>
          <p:cNvPr id="10" name="Rectangle 9"/>
          <p:cNvSpPr/>
          <p:nvPr/>
        </p:nvSpPr>
        <p:spPr>
          <a:xfrm>
            <a:off x="285720" y="2428868"/>
            <a:ext cx="8501090" cy="5078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lnSpc>
                <a:spcPct val="150000"/>
              </a:lnSpc>
            </a:pP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مثال : اگر دوره وصول مطالبات شرکت </a:t>
            </a:r>
            <a:r>
              <a:rPr lang="fa-IR"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30</a:t>
            </a: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روز باشد و شرکت روزانه </a:t>
            </a:r>
            <a:r>
              <a:rPr lang="fa-IR"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1000</a:t>
            </a: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فروش داشته باشد. </a:t>
            </a:r>
            <a:endPar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6858016" y="2928934"/>
            <a:ext cx="1959191" cy="5078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حساب های دریافتنی </a:t>
            </a: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4143372" y="3000372"/>
            <a:ext cx="2792751" cy="369332"/>
          </a:xfrm>
          <a:prstGeom prst="rect">
            <a:avLst/>
          </a:prstGeom>
        </p:spPr>
        <p:txBody>
          <a:bodyPr wrap="none">
            <a:spAutoFit/>
          </a:bodyPr>
          <a:lstStyle/>
          <a:p>
            <a:r>
              <a:rPr lang="fa-IR" dirty="0" smtClean="0"/>
              <a:t>$ 30/000 = $ 1000 * 30 روز</a:t>
            </a:r>
            <a:endParaRPr lang="fa-IR" dirty="0"/>
          </a:p>
        </p:txBody>
      </p:sp>
      <p:sp>
        <p:nvSpPr>
          <p:cNvPr id="13" name="Rectangle 12"/>
          <p:cNvSpPr/>
          <p:nvPr/>
        </p:nvSpPr>
        <p:spPr>
          <a:xfrm>
            <a:off x="5000628" y="3786190"/>
            <a:ext cx="3759362"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شرایط فروش از چند بخش تشکیل می شود ؟</a:t>
            </a:r>
            <a:endPar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3929058" y="3786190"/>
            <a:ext cx="1128835" cy="369332"/>
          </a:xfrm>
          <a:prstGeom prst="rect">
            <a:avLst/>
          </a:prstGeom>
        </p:spPr>
        <p:txBody>
          <a:bodyPr wrap="none">
            <a:spAutoFit/>
          </a:bodyPr>
          <a:lstStyle/>
          <a:p>
            <a:r>
              <a:rPr lang="fa-IR" dirty="0" smtClean="0"/>
              <a:t>از </a:t>
            </a:r>
            <a:r>
              <a:rPr lang="fa-IR" u="sng" dirty="0" smtClean="0"/>
              <a:t>3</a:t>
            </a:r>
            <a:r>
              <a:rPr lang="fa-IR" dirty="0" smtClean="0"/>
              <a:t> بخش </a:t>
            </a:r>
            <a:r>
              <a:rPr lang="fa-IR" dirty="0" smtClean="0"/>
              <a:t>: </a:t>
            </a:r>
            <a:endParaRPr lang="fa-IR" dirty="0"/>
          </a:p>
        </p:txBody>
      </p:sp>
      <p:sp>
        <p:nvSpPr>
          <p:cNvPr id="15" name="Rectangle 14"/>
          <p:cNvSpPr/>
          <p:nvPr/>
        </p:nvSpPr>
        <p:spPr>
          <a:xfrm>
            <a:off x="2357422" y="3714752"/>
            <a:ext cx="1518364" cy="369332"/>
          </a:xfrm>
          <a:prstGeom prst="rect">
            <a:avLst/>
          </a:prstGeom>
        </p:spPr>
        <p:txBody>
          <a:bodyPr wrap="none">
            <a:spAutoFit/>
          </a:bodyPr>
          <a:lstStyle/>
          <a:p>
            <a:r>
              <a:rPr lang="fa-IR" dirty="0" smtClean="0"/>
              <a:t>مدت زمان اعتبار </a:t>
            </a:r>
            <a:endParaRPr lang="fa-IR" dirty="0"/>
          </a:p>
        </p:txBody>
      </p:sp>
      <p:sp>
        <p:nvSpPr>
          <p:cNvPr id="16" name="Rectangle 15"/>
          <p:cNvSpPr/>
          <p:nvPr/>
        </p:nvSpPr>
        <p:spPr>
          <a:xfrm>
            <a:off x="500034" y="4143380"/>
            <a:ext cx="3344184" cy="369332"/>
          </a:xfrm>
          <a:prstGeom prst="rect">
            <a:avLst/>
          </a:prstGeom>
        </p:spPr>
        <p:txBody>
          <a:bodyPr wrap="none">
            <a:spAutoFit/>
          </a:bodyPr>
          <a:lstStyle/>
          <a:p>
            <a:r>
              <a:rPr lang="fa-IR" dirty="0" smtClean="0"/>
              <a:t>تخفیف نقدی و مدت زمان استفاده از تخفیف</a:t>
            </a:r>
            <a:endParaRPr lang="fa-IR" dirty="0"/>
          </a:p>
        </p:txBody>
      </p:sp>
      <p:sp>
        <p:nvSpPr>
          <p:cNvPr id="17" name="Rectangle 16"/>
          <p:cNvSpPr/>
          <p:nvPr/>
        </p:nvSpPr>
        <p:spPr>
          <a:xfrm>
            <a:off x="2285984" y="4572008"/>
            <a:ext cx="1532791" cy="369332"/>
          </a:xfrm>
          <a:prstGeom prst="rect">
            <a:avLst/>
          </a:prstGeom>
        </p:spPr>
        <p:txBody>
          <a:bodyPr wrap="none">
            <a:spAutoFit/>
          </a:bodyPr>
          <a:lstStyle/>
          <a:p>
            <a:r>
              <a:rPr lang="fa-IR" dirty="0" smtClean="0"/>
              <a:t>نوع اسناد اعتباری</a:t>
            </a:r>
            <a:endParaRPr lang="fa-IR" dirty="0"/>
          </a:p>
        </p:txBody>
      </p:sp>
      <p:sp>
        <p:nvSpPr>
          <p:cNvPr id="18" name="Rectangle 17"/>
          <p:cNvSpPr/>
          <p:nvPr/>
        </p:nvSpPr>
        <p:spPr>
          <a:xfrm>
            <a:off x="285720" y="5072074"/>
            <a:ext cx="8501090" cy="1338828"/>
          </a:xfrm>
          <a:prstGeom prst="rect">
            <a:avLst/>
          </a:prstGeom>
        </p:spPr>
        <p:txBody>
          <a:bodyPr wrap="square">
            <a:spAutoFit/>
          </a:bodyPr>
          <a:lstStyle/>
          <a:p>
            <a:pPr algn="just">
              <a:lnSpc>
                <a:spcPct val="150000"/>
              </a:lnSpc>
            </a:pPr>
            <a:r>
              <a:rPr lang="fa-IR" dirty="0" smtClean="0"/>
              <a:t>خریداری را در نظر بگیرید که </a:t>
            </a:r>
            <a:r>
              <a:rPr lang="fa-IR" u="sng" dirty="0" smtClean="0"/>
              <a:t>1000</a:t>
            </a:r>
            <a:r>
              <a:rPr lang="fa-IR" dirty="0" smtClean="0"/>
              <a:t> دلار کالا سفارش می دهد. فرض کنید شرایط فروش </a:t>
            </a:r>
          </a:p>
          <a:p>
            <a:pPr algn="just">
              <a:lnSpc>
                <a:spcPct val="150000"/>
              </a:lnSpc>
            </a:pPr>
            <a:r>
              <a:rPr lang="fa-IR" dirty="0" smtClean="0"/>
              <a:t>روزه </a:t>
            </a:r>
            <a:r>
              <a:rPr lang="fa-IR" u="sng" dirty="0" smtClean="0"/>
              <a:t>2/10</a:t>
            </a:r>
            <a:r>
              <a:rPr lang="fa-IR" dirty="0" smtClean="0"/>
              <a:t> درصد تخفیف، خالص </a:t>
            </a:r>
            <a:r>
              <a:rPr lang="fa-IR" u="sng" dirty="0" smtClean="0"/>
              <a:t>60</a:t>
            </a:r>
            <a:r>
              <a:rPr lang="fa-IR" dirty="0" smtClean="0"/>
              <a:t> روزه است. خریدار برای پرداخت صورتحساب به اینگونه عمل   می کند ؟    $ 980 = 20 – 1000 </a:t>
            </a:r>
            <a:endParaRPr lang="fa-IR" dirty="0"/>
          </a:p>
        </p:txBody>
      </p:sp>
      <p:cxnSp>
        <p:nvCxnSpPr>
          <p:cNvPr id="19" name="Straight Arrow Connector 18"/>
          <p:cNvCxnSpPr/>
          <p:nvPr/>
        </p:nvCxnSpPr>
        <p:spPr>
          <a:xfrm>
            <a:off x="5643570" y="6215082"/>
            <a:ext cx="1214446" cy="1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786182" y="6000768"/>
            <a:ext cx="1763623" cy="369332"/>
          </a:xfrm>
          <a:prstGeom prst="rect">
            <a:avLst/>
          </a:prstGeom>
        </p:spPr>
        <p:txBody>
          <a:bodyPr wrap="none">
            <a:spAutoFit/>
          </a:bodyPr>
          <a:lstStyle/>
          <a:p>
            <a:r>
              <a:rPr lang="fa-IR" dirty="0" smtClean="0"/>
              <a:t>20 = % 2 * 1000</a:t>
            </a:r>
            <a:endParaRPr lang="fa-IR"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Ne\Pictures\christmas_snowman_craft-wallpaper-1920x1080.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Rectangle 2"/>
          <p:cNvSpPr/>
          <p:nvPr/>
        </p:nvSpPr>
        <p:spPr>
          <a:xfrm>
            <a:off x="2857488" y="928670"/>
            <a:ext cx="1398140" cy="400110"/>
          </a:xfrm>
          <a:prstGeom prst="rect">
            <a:avLst/>
          </a:prstGeom>
        </p:spPr>
        <p:txBody>
          <a:bodyPr wrap="none">
            <a:spAutoFit/>
          </a:bodyPr>
          <a:lstStyle/>
          <a:p>
            <a:r>
              <a:rPr lang="fa-IR" sz="2000" b="1" dirty="0" smtClean="0"/>
              <a:t>درس : سمینار</a:t>
            </a:r>
            <a:endParaRPr lang="fa-IR" sz="2000" dirty="0"/>
          </a:p>
        </p:txBody>
      </p:sp>
      <p:sp>
        <p:nvSpPr>
          <p:cNvPr id="4" name="Rectangle 3"/>
          <p:cNvSpPr/>
          <p:nvPr/>
        </p:nvSpPr>
        <p:spPr>
          <a:xfrm>
            <a:off x="1428728" y="1643050"/>
            <a:ext cx="2791149" cy="400110"/>
          </a:xfrm>
          <a:prstGeom prst="rect">
            <a:avLst/>
          </a:prstGeom>
        </p:spPr>
        <p:txBody>
          <a:bodyPr wrap="none">
            <a:spAutoFit/>
          </a:bodyPr>
          <a:lstStyle/>
          <a:p>
            <a:r>
              <a:rPr lang="fa-IR" sz="2000" b="1" dirty="0" smtClean="0"/>
              <a:t>استاد : جناب آقای دکتر عطری </a:t>
            </a:r>
            <a:endParaRPr lang="fa-IR" sz="2000" dirty="0"/>
          </a:p>
        </p:txBody>
      </p:sp>
      <p:sp>
        <p:nvSpPr>
          <p:cNvPr id="5" name="Rectangle 4"/>
          <p:cNvSpPr/>
          <p:nvPr/>
        </p:nvSpPr>
        <p:spPr>
          <a:xfrm>
            <a:off x="7429520" y="285728"/>
            <a:ext cx="1454244" cy="400110"/>
          </a:xfrm>
          <a:prstGeom prst="rect">
            <a:avLst/>
          </a:prstGeom>
        </p:spPr>
        <p:txBody>
          <a:bodyPr wrap="none">
            <a:spAutoFit/>
          </a:bodyPr>
          <a:lstStyle/>
          <a:p>
            <a:r>
              <a:rPr lang="fa-IR" sz="2000" b="1" dirty="0" smtClean="0"/>
              <a:t>ارائه دهندگان :</a:t>
            </a:r>
          </a:p>
        </p:txBody>
      </p:sp>
      <p:sp>
        <p:nvSpPr>
          <p:cNvPr id="6" name="Rectangle 5"/>
          <p:cNvSpPr/>
          <p:nvPr/>
        </p:nvSpPr>
        <p:spPr>
          <a:xfrm>
            <a:off x="7072330" y="1571612"/>
            <a:ext cx="1813317" cy="400110"/>
          </a:xfrm>
          <a:prstGeom prst="rect">
            <a:avLst/>
          </a:prstGeom>
        </p:spPr>
        <p:txBody>
          <a:bodyPr wrap="none">
            <a:spAutoFit/>
          </a:bodyPr>
          <a:lstStyle/>
          <a:p>
            <a:r>
              <a:rPr lang="fa-IR" sz="2000" b="1" dirty="0" smtClean="0"/>
              <a:t>آقای مهرداد شکری</a:t>
            </a:r>
            <a:endParaRPr lang="fa-IR" sz="2000" dirty="0"/>
          </a:p>
        </p:txBody>
      </p:sp>
      <p:sp>
        <p:nvSpPr>
          <p:cNvPr id="8" name="Rectangle 7"/>
          <p:cNvSpPr/>
          <p:nvPr/>
        </p:nvSpPr>
        <p:spPr>
          <a:xfrm>
            <a:off x="6572264" y="928670"/>
            <a:ext cx="2294218" cy="400110"/>
          </a:xfrm>
          <a:prstGeom prst="rect">
            <a:avLst/>
          </a:prstGeom>
        </p:spPr>
        <p:txBody>
          <a:bodyPr wrap="none">
            <a:spAutoFit/>
          </a:bodyPr>
          <a:lstStyle/>
          <a:p>
            <a:r>
              <a:rPr lang="fa-IR" sz="2000" b="1" dirty="0" smtClean="0"/>
              <a:t>خانم معصومه فرج اللهی </a:t>
            </a:r>
            <a:endParaRPr lang="fa-IR" sz="2000" dirty="0"/>
          </a:p>
        </p:txBody>
      </p:sp>
      <p:sp>
        <p:nvSpPr>
          <p:cNvPr id="9" name="Rectangle 8"/>
          <p:cNvSpPr/>
          <p:nvPr/>
        </p:nvSpPr>
        <p:spPr>
          <a:xfrm>
            <a:off x="142844" y="6357958"/>
            <a:ext cx="2393604" cy="369332"/>
          </a:xfrm>
          <a:prstGeom prst="rect">
            <a:avLst/>
          </a:prstGeom>
        </p:spPr>
        <p:txBody>
          <a:bodyPr wrap="none">
            <a:spAutoFit/>
          </a:bodyPr>
          <a:lstStyle/>
          <a:p>
            <a:r>
              <a:rPr lang="fa-IR" b="1" dirty="0" smtClean="0"/>
              <a:t>سال تحصیلی :  پاییز 95-94</a:t>
            </a:r>
            <a:endParaRPr lang="fa-IR" dirty="0"/>
          </a:p>
        </p:txBody>
      </p:sp>
      <p:sp>
        <p:nvSpPr>
          <p:cNvPr id="10" name="Rectangle 9"/>
          <p:cNvSpPr/>
          <p:nvPr/>
        </p:nvSpPr>
        <p:spPr>
          <a:xfrm>
            <a:off x="428596" y="285728"/>
            <a:ext cx="3853940" cy="400110"/>
          </a:xfrm>
          <a:prstGeom prst="rect">
            <a:avLst/>
          </a:prstGeom>
        </p:spPr>
        <p:txBody>
          <a:bodyPr wrap="none">
            <a:spAutoFit/>
          </a:bodyPr>
          <a:lstStyle/>
          <a:p>
            <a:r>
              <a:rPr lang="fa-IR" sz="2000" b="1" dirty="0" smtClean="0"/>
              <a:t>فصل 11 : مدیریت اعتبارات و موجودی کالا</a:t>
            </a:r>
            <a:endParaRPr lang="fa-IR"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lide(fromBottom)">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slide(fromBottom)">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slide(fromBottom)">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4)">
                                      <p:cBhvr>
                                        <p:cTn id="4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0562" y="1571612"/>
            <a:ext cx="4286280" cy="4985980"/>
          </a:xfrm>
          <a:prstGeom prst="rect">
            <a:avLst/>
          </a:prstGeom>
        </p:spPr>
        <p:txBody>
          <a:bodyPr wrap="square">
            <a:spAutoFit/>
          </a:bodyPr>
          <a:lstStyle/>
          <a:p>
            <a:pPr lvl="1" algn="just">
              <a:buFont typeface="Arial" pitchFamily="34" charset="0"/>
              <a:buChar char="•"/>
            </a:pP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اعتبار و حساب های دریافتنی</a:t>
            </a:r>
          </a:p>
          <a:p>
            <a:pPr lvl="1" algn="just">
              <a:buFont typeface="Arial" pitchFamily="34" charset="0"/>
              <a:buChar char="•"/>
            </a:pPr>
            <a:endPar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lvl="1" algn="just">
              <a:buFont typeface="Arial" pitchFamily="34" charset="0"/>
              <a:buChar char="•"/>
            </a:pP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شرایط فروش</a:t>
            </a:r>
          </a:p>
          <a:p>
            <a:pPr lvl="1" algn="just">
              <a:buFont typeface="Arial" pitchFamily="34" charset="0"/>
              <a:buChar char="•"/>
            </a:pPr>
            <a:endPar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lvl="1" algn="just">
              <a:buFont typeface="Arial" pitchFamily="34" charset="0"/>
              <a:buChar char="•"/>
            </a:pP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تجزیه و تحلیل سیاست اعتباری</a:t>
            </a:r>
          </a:p>
          <a:p>
            <a:pPr lvl="1" algn="just">
              <a:buFont typeface="Arial" pitchFamily="34" charset="0"/>
              <a:buChar char="•"/>
            </a:pPr>
            <a:endPar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lvl="1" algn="just">
              <a:buFont typeface="Arial" pitchFamily="34" charset="0"/>
              <a:buChar char="•"/>
            </a:pP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سیاست اعتباری بهینه</a:t>
            </a:r>
          </a:p>
          <a:p>
            <a:pPr lvl="1" algn="just">
              <a:buFont typeface="Arial" pitchFamily="34" charset="0"/>
              <a:buChar char="•"/>
            </a:pPr>
            <a:endPar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lvl="1" algn="just">
              <a:buFont typeface="Arial" pitchFamily="34" charset="0"/>
              <a:buChar char="•"/>
            </a:pP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تجزیه و تحلیل اعتبار مشتریان</a:t>
            </a:r>
          </a:p>
          <a:p>
            <a:pPr lvl="1" algn="just">
              <a:buFont typeface="Arial" pitchFamily="34" charset="0"/>
              <a:buChar char="•"/>
            </a:pPr>
            <a:endPar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lvl="1" algn="just">
              <a:buFont typeface="Arial" pitchFamily="34" charset="0"/>
              <a:buChar char="•"/>
            </a:pP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سیاست وصول مطالبات</a:t>
            </a:r>
          </a:p>
          <a:p>
            <a:pPr lvl="1" algn="just">
              <a:buFont typeface="Arial" pitchFamily="34" charset="0"/>
              <a:buChar char="•"/>
            </a:pPr>
            <a:endPar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lvl="1" algn="just">
              <a:buFont typeface="Arial" pitchFamily="34" charset="0"/>
              <a:buChar char="•"/>
            </a:pP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مدیریت موجودی کالا</a:t>
            </a:r>
          </a:p>
          <a:p>
            <a:pPr lvl="1" algn="just">
              <a:buFont typeface="Arial" pitchFamily="34" charset="0"/>
              <a:buChar char="•"/>
            </a:pPr>
            <a:endPar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lvl="1" algn="just">
              <a:buFont typeface="Arial" pitchFamily="34" charset="0"/>
              <a:buChar char="•"/>
            </a:pP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روش های مدیریت موجودی کالا</a:t>
            </a:r>
          </a:p>
          <a:p>
            <a:pPr lvl="1" algn="just"/>
            <a:endParaRPr lang="fa-IR" b="1" dirty="0" smtClean="0">
              <a:latin typeface="Times New Roman" pitchFamily="18" charset="0"/>
            </a:endParaRPr>
          </a:p>
        </p:txBody>
      </p:sp>
      <p:sp>
        <p:nvSpPr>
          <p:cNvPr id="5" name="Title 4"/>
          <p:cNvSpPr>
            <a:spLocks noGrp="1"/>
          </p:cNvSpPr>
          <p:nvPr>
            <p:ph type="title"/>
          </p:nvPr>
        </p:nvSpPr>
        <p:spPr>
          <a:xfrm>
            <a:off x="3857620" y="428604"/>
            <a:ext cx="4643470" cy="500066"/>
          </a:xfr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3"/>
          </a:lnRef>
          <a:fillRef idx="2">
            <a:schemeClr val="accent3"/>
          </a:fillRef>
          <a:effectRef idx="1">
            <a:schemeClr val="accent3"/>
          </a:effectRef>
          <a:fontRef idx="minor">
            <a:schemeClr val="dk1"/>
          </a:fontRef>
        </p:style>
        <p:txBody>
          <a:bodyPr>
            <a:normAutofit/>
          </a:bodyPr>
          <a:lstStyle/>
          <a:p>
            <a:r>
              <a:rPr lang="fa-IR"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فصل 11 : مدیریت اعتبارات و موجودی کالا</a:t>
            </a:r>
            <a:endParaRPr lang="fa-IR" sz="24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86644" y="214290"/>
            <a:ext cx="1671622" cy="500065"/>
          </a:xfrm>
        </p:spPr>
        <p:txBody>
          <a:bodyPr>
            <a:normAutofit/>
          </a:bodyPr>
          <a:lstStyle/>
          <a:p>
            <a:r>
              <a:rPr lang="fa-IR" sz="24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مفهوم اعتبار</a:t>
            </a:r>
            <a:endParaRPr lang="fa-IR" sz="24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p:txBody>
      </p:sp>
      <p:sp>
        <p:nvSpPr>
          <p:cNvPr id="3" name="Subtitle 2"/>
          <p:cNvSpPr>
            <a:spLocks noGrp="1"/>
          </p:cNvSpPr>
          <p:nvPr>
            <p:ph type="subTitle" idx="1"/>
          </p:nvPr>
        </p:nvSpPr>
        <p:spPr>
          <a:xfrm>
            <a:off x="214282" y="714356"/>
            <a:ext cx="8758254" cy="3000396"/>
          </a:xfrm>
        </p:spPr>
        <p:txBody>
          <a:bodyPr>
            <a:noAutofit/>
          </a:bodyPr>
          <a:lstStyle/>
          <a:p>
            <a:pPr algn="just">
              <a:lnSpc>
                <a:spcPct val="150000"/>
              </a:lnSpc>
            </a:pPr>
            <a:r>
              <a:rPr lang="fa-IR" sz="2000" b="0" dirty="0" smtClean="0">
                <a:solidFill>
                  <a:schemeClr val="tx1"/>
                </a:solidFill>
              </a:rPr>
              <a:t>- اعتبار مجوز انجام خرج است.</a:t>
            </a:r>
          </a:p>
          <a:p>
            <a:pPr algn="just">
              <a:lnSpc>
                <a:spcPct val="150000"/>
              </a:lnSpc>
            </a:pPr>
            <a:r>
              <a:rPr lang="fa-IR" sz="2000" b="0" dirty="0" smtClean="0">
                <a:solidFill>
                  <a:schemeClr val="tx1"/>
                </a:solidFill>
              </a:rPr>
              <a:t>- مبلغی یا رقمی است برای انجام یک فعالیت خاص که در طرف مصارف سازمان منظور می شود.</a:t>
            </a:r>
          </a:p>
          <a:p>
            <a:pPr algn="just">
              <a:lnSpc>
                <a:spcPct val="150000"/>
              </a:lnSpc>
            </a:pPr>
            <a:r>
              <a:rPr lang="fa-IR" sz="2000" b="0" dirty="0" smtClean="0">
                <a:solidFill>
                  <a:schemeClr val="tx1"/>
                </a:solidFill>
              </a:rPr>
              <a:t>- وقتی شرکت کالا ها و خدمات خود را می فروشد می تواند وجه آن را در روز تحویل یا قبل از آن درخواست کند. یا با اعتبار دادن به مشتریان اجازه مقداری تاخیر در پرداخت را به آنها بدهد.</a:t>
            </a:r>
          </a:p>
          <a:p>
            <a:pPr algn="just">
              <a:lnSpc>
                <a:spcPct val="150000"/>
              </a:lnSpc>
            </a:pPr>
            <a:r>
              <a:rPr lang="fa-IR" sz="2000" b="0" dirty="0" smtClean="0">
                <a:solidFill>
                  <a:schemeClr val="tx1"/>
                </a:solidFill>
              </a:rPr>
              <a:t>- دادن اعتبار به مشتری مانند سرمایه گذاری است. و این سرمایه گذاری با فروش کالا یا خدمات ارتباط مستقیم دارد.</a:t>
            </a:r>
            <a:endParaRPr lang="fa-IR" sz="2000" b="0" dirty="0">
              <a:solidFill>
                <a:schemeClr val="tx1"/>
              </a:solidFill>
            </a:endParaRPr>
          </a:p>
        </p:txBody>
      </p:sp>
      <p:sp>
        <p:nvSpPr>
          <p:cNvPr id="4" name="Rectangle 3"/>
          <p:cNvSpPr/>
          <p:nvPr/>
        </p:nvSpPr>
        <p:spPr>
          <a:xfrm>
            <a:off x="7429520" y="3786190"/>
            <a:ext cx="1522894" cy="461665"/>
          </a:xfrm>
          <a:prstGeom prst="rect">
            <a:avLst/>
          </a:prstGeom>
        </p:spPr>
        <p:txBody>
          <a:bodyPr wrap="square">
            <a:spAutoFit/>
          </a:bodyPr>
          <a:lstStyle/>
          <a:p>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تامین اعتبار</a:t>
            </a:r>
            <a:endPar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285720" y="4286256"/>
            <a:ext cx="8715404" cy="707886"/>
          </a:xfrm>
          <a:prstGeom prst="rect">
            <a:avLst/>
          </a:prstGeom>
        </p:spPr>
        <p:txBody>
          <a:bodyPr wrap="square">
            <a:spAutoFit/>
          </a:bodyPr>
          <a:lstStyle/>
          <a:p>
            <a:pPr algn="just"/>
            <a:r>
              <a:rPr lang="fa-IR" sz="2000" dirty="0" smtClean="0">
                <a:solidFill>
                  <a:schemeClr val="tx1"/>
                </a:solidFill>
              </a:rPr>
              <a:t>تخصیص تمام یا قسمتی از اعتبار مصوب با توجه به هدف سازمان. مسئولیت این کار با امور مالی سازمان است.</a:t>
            </a:r>
            <a:endParaRPr lang="fa-IR" sz="2000" dirty="0"/>
          </a:p>
        </p:txBody>
      </p:sp>
      <p:sp>
        <p:nvSpPr>
          <p:cNvPr id="6" name="Rectangle 5"/>
          <p:cNvSpPr/>
          <p:nvPr/>
        </p:nvSpPr>
        <p:spPr>
          <a:xfrm>
            <a:off x="4286248" y="5072074"/>
            <a:ext cx="4673074" cy="461665"/>
          </a:xfrm>
          <a:prstGeom prst="rect">
            <a:avLst/>
          </a:prstGeom>
        </p:spPr>
        <p:txBody>
          <a:bodyPr wrap="none">
            <a:spAutoFit/>
          </a:bodyPr>
          <a:lstStyle/>
          <a:p>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چرا شرکتها اقدام به اعطای اعتبار می کنند ؟</a:t>
            </a:r>
            <a:endPar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214282" y="5643578"/>
            <a:ext cx="8734508" cy="960328"/>
          </a:xfrm>
          <a:prstGeom prst="rect">
            <a:avLst/>
          </a:prstGeom>
        </p:spPr>
        <p:txBody>
          <a:bodyPr wrap="square">
            <a:spAutoFit/>
          </a:bodyPr>
          <a:lstStyle/>
          <a:p>
            <a:pPr algn="just">
              <a:lnSpc>
                <a:spcPct val="150000"/>
              </a:lnSpc>
            </a:pPr>
            <a:r>
              <a:rPr lang="fa-IR" sz="2000" dirty="0" smtClean="0">
                <a:solidFill>
                  <a:schemeClr val="tx1"/>
                </a:solidFill>
              </a:rPr>
              <a:t>البته شرکتهایی هم هستند که به مشتریان خود اعتبار نمی دهند. دادن اعتبار یکی از راه های افزایش فروش است. البته هزینه هایی را هم در بر دارد مثل هزینه نگهداری اسناد دریافتنی برای شرکت ها.</a:t>
            </a:r>
            <a:endParaRPr lang="fa-IR"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strVal val="#ppt_w*0.70"/>
                                          </p:val>
                                        </p:tav>
                                        <p:tav tm="100000">
                                          <p:val>
                                            <p:strVal val="#ppt_w"/>
                                          </p:val>
                                        </p:tav>
                                      </p:tavLst>
                                    </p:anim>
                                    <p:anim calcmode="lin" valueType="num">
                                      <p:cBhvr>
                                        <p:cTn id="43" dur="1000" fill="hold"/>
                                        <p:tgtEl>
                                          <p:spTgt spid="4"/>
                                        </p:tgtEl>
                                        <p:attrNameLst>
                                          <p:attrName>ppt_h</p:attrName>
                                        </p:attrNameLst>
                                      </p:cBhvr>
                                      <p:tavLst>
                                        <p:tav tm="0">
                                          <p:val>
                                            <p:strVal val="#ppt_h"/>
                                          </p:val>
                                        </p:tav>
                                        <p:tav tm="100000">
                                          <p:val>
                                            <p:strVal val="#ppt_h"/>
                                          </p:val>
                                        </p:tav>
                                      </p:tavLst>
                                    </p:anim>
                                    <p:animEffect transition="in" filter="fade">
                                      <p:cBhvr>
                                        <p:cTn id="44" dur="1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strVal val="#ppt_w*0.70"/>
                                          </p:val>
                                        </p:tav>
                                        <p:tav tm="100000">
                                          <p:val>
                                            <p:strVal val="#ppt_w"/>
                                          </p:val>
                                        </p:tav>
                                      </p:tavLst>
                                    </p:anim>
                                    <p:anim calcmode="lin" valueType="num">
                                      <p:cBhvr>
                                        <p:cTn id="57" dur="1000" fill="hold"/>
                                        <p:tgtEl>
                                          <p:spTgt spid="6"/>
                                        </p:tgtEl>
                                        <p:attrNameLst>
                                          <p:attrName>ppt_h</p:attrName>
                                        </p:attrNameLst>
                                      </p:cBhvr>
                                      <p:tavLst>
                                        <p:tav tm="0">
                                          <p:val>
                                            <p:strVal val="#ppt_h"/>
                                          </p:val>
                                        </p:tav>
                                        <p:tav tm="100000">
                                          <p:val>
                                            <p:strVal val="#ppt_h"/>
                                          </p:val>
                                        </p:tav>
                                      </p:tavLst>
                                    </p:anim>
                                    <p:animEffect transition="in" filter="fade">
                                      <p:cBhvr>
                                        <p:cTn id="58" dur="10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ppt_w</p:attrName>
                                        </p:attrNameLst>
                                      </p:cBhvr>
                                      <p:tavLst>
                                        <p:tav tm="0">
                                          <p:val>
                                            <p:fltVal val="0"/>
                                          </p:val>
                                        </p:tav>
                                        <p:tav tm="100000">
                                          <p:val>
                                            <p:strVal val="#ppt_w"/>
                                          </p:val>
                                        </p:tav>
                                      </p:tavLst>
                                    </p:anim>
                                    <p:anim calcmode="lin" valueType="num">
                                      <p:cBhvr>
                                        <p:cTn id="64" dur="500" fill="hold"/>
                                        <p:tgtEl>
                                          <p:spTgt spid="7"/>
                                        </p:tgtEl>
                                        <p:attrNameLst>
                                          <p:attrName>ppt_h</p:attrName>
                                        </p:attrNameLst>
                                      </p:cBhvr>
                                      <p:tavLst>
                                        <p:tav tm="0">
                                          <p:val>
                                            <p:fltVal val="0"/>
                                          </p:val>
                                        </p:tav>
                                        <p:tav tm="100000">
                                          <p:val>
                                            <p:strVal val="#ppt_h"/>
                                          </p:val>
                                        </p:tav>
                                      </p:tavLst>
                                    </p:anim>
                                    <p:animEffect transition="in" filter="fade">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4" y="285728"/>
            <a:ext cx="3614734" cy="582594"/>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n-cs"/>
              </a:rPr>
              <a:t>1- اعتبار و حساب های دریافتنی</a:t>
            </a:r>
            <a:endParaRPr lang="fa-IR"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n-cs"/>
            </a:endParaRPr>
          </a:p>
        </p:txBody>
      </p:sp>
      <p:sp>
        <p:nvSpPr>
          <p:cNvPr id="4" name="Rectangle 3"/>
          <p:cNvSpPr/>
          <p:nvPr/>
        </p:nvSpPr>
        <p:spPr>
          <a:xfrm>
            <a:off x="1214414" y="785794"/>
            <a:ext cx="7715272" cy="677108"/>
          </a:xfrm>
          <a:prstGeom prst="rect">
            <a:avLst/>
          </a:prstGeom>
        </p:spPr>
        <p:txBody>
          <a:bodyPr wrap="square">
            <a:spAutoFit/>
          </a:bodyPr>
          <a:lstStyle/>
          <a:p>
            <a:pPr algn="just"/>
            <a:endParaRPr lang="fa-IR" dirty="0" smtClean="0">
              <a:solidFill>
                <a:schemeClr val="tx1"/>
              </a:solidFill>
            </a:endParaRPr>
          </a:p>
          <a:p>
            <a:pPr algn="just"/>
            <a:r>
              <a:rPr lang="fa-IR" sz="2000" dirty="0" smtClean="0">
                <a:solidFill>
                  <a:schemeClr val="tx1"/>
                </a:solidFill>
              </a:rPr>
              <a:t>از دید حسابداری، وقتی به یک مشتری اعتبار داده شد، یک حساب دریافتنی ایجاد می شود.</a:t>
            </a:r>
            <a:endParaRPr lang="fa-IR" sz="2000" dirty="0"/>
          </a:p>
        </p:txBody>
      </p:sp>
      <p:sp>
        <p:nvSpPr>
          <p:cNvPr id="5" name="Rectangle 4"/>
          <p:cNvSpPr/>
          <p:nvPr/>
        </p:nvSpPr>
        <p:spPr>
          <a:xfrm>
            <a:off x="4843879" y="1643050"/>
            <a:ext cx="4068743" cy="400110"/>
          </a:xfrm>
          <a:prstGeom prst="rect">
            <a:avLst/>
          </a:prstGeom>
        </p:spPr>
        <p:txBody>
          <a:bodyPr wrap="none">
            <a:spAutoFit/>
          </a:bodyPr>
          <a:lstStyle/>
          <a:p>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اعتبار تجاری : </a:t>
            </a:r>
            <a:r>
              <a:rPr lang="fa-IR" sz="2000" dirty="0" smtClean="0">
                <a:solidFill>
                  <a:schemeClr val="tx1"/>
                </a:solidFill>
              </a:rPr>
              <a:t>اعتبار دادن به سایر شرکت ها </a:t>
            </a:r>
            <a:endParaRPr lang="fa-IR" sz="2000" dirty="0"/>
          </a:p>
        </p:txBody>
      </p:sp>
      <p:sp>
        <p:nvSpPr>
          <p:cNvPr id="6" name="Rectangle 5"/>
          <p:cNvSpPr/>
          <p:nvPr/>
        </p:nvSpPr>
        <p:spPr>
          <a:xfrm>
            <a:off x="3786182" y="2143116"/>
            <a:ext cx="5142755" cy="400110"/>
          </a:xfrm>
          <a:prstGeom prst="rect">
            <a:avLst/>
          </a:prstGeom>
        </p:spPr>
        <p:txBody>
          <a:bodyPr wrap="none">
            <a:spAutoFit/>
          </a:bodyPr>
          <a:lstStyle/>
          <a:p>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اعتبار به مصرف کنندگان : </a:t>
            </a:r>
            <a:r>
              <a:rPr lang="fa-IR" sz="2000" dirty="0" smtClean="0">
                <a:solidFill>
                  <a:schemeClr val="tx1"/>
                </a:solidFill>
              </a:rPr>
              <a:t>اعتبار دادن به مصرف کنندگان</a:t>
            </a:r>
            <a:r>
              <a:rPr lang="fa-IR" sz="2000" b="1" dirty="0" smtClean="0">
                <a:solidFill>
                  <a:schemeClr val="tx1"/>
                </a:solidFill>
              </a:rPr>
              <a:t> </a:t>
            </a:r>
            <a:endParaRPr lang="fa-IR" sz="2000" dirty="0"/>
          </a:p>
        </p:txBody>
      </p:sp>
      <p:sp>
        <p:nvSpPr>
          <p:cNvPr id="7" name="Rectangle 6"/>
          <p:cNvSpPr/>
          <p:nvPr/>
        </p:nvSpPr>
        <p:spPr>
          <a:xfrm>
            <a:off x="8001024" y="3214686"/>
            <a:ext cx="928693" cy="400110"/>
          </a:xfrm>
          <a:prstGeom prst="rect">
            <a:avLst/>
          </a:prstGeom>
        </p:spPr>
        <p:txBody>
          <a:bodyPr wrap="square">
            <a:spAutoFit/>
          </a:bodyPr>
          <a:lstStyle/>
          <a:p>
            <a:r>
              <a:rPr lang="fa-IR" sz="2000" b="1" dirty="0" smtClean="0">
                <a:solidFill>
                  <a:schemeClr val="tx1"/>
                </a:solidFill>
              </a:rPr>
              <a:t>در کانادا   </a:t>
            </a:r>
            <a:endParaRPr lang="fa-IR" sz="2000" dirty="0"/>
          </a:p>
        </p:txBody>
      </p:sp>
      <p:sp>
        <p:nvSpPr>
          <p:cNvPr id="9" name="Left Arrow 8"/>
          <p:cNvSpPr/>
          <p:nvPr/>
        </p:nvSpPr>
        <p:spPr>
          <a:xfrm>
            <a:off x="7215206" y="3214686"/>
            <a:ext cx="764094" cy="357190"/>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3">
            <a:schemeClr val="accent3"/>
          </a:fillRef>
          <a:effectRef idx="2">
            <a:schemeClr val="accent3"/>
          </a:effectRef>
          <a:fontRef idx="minor">
            <a:schemeClr val="lt1"/>
          </a:fontRef>
        </p:style>
        <p:txBody>
          <a:bodyPr rtlCol="1" anchor="ctr"/>
          <a:lstStyle/>
          <a:p>
            <a:pPr algn="ctr"/>
            <a:endParaRPr lang="fa-IR" dirty="0">
              <a:solidFill>
                <a:schemeClr val="tx1"/>
              </a:solidFill>
            </a:endParaRPr>
          </a:p>
        </p:txBody>
      </p:sp>
      <p:sp>
        <p:nvSpPr>
          <p:cNvPr id="10" name="Rectangle 9"/>
          <p:cNvSpPr/>
          <p:nvPr/>
        </p:nvSpPr>
        <p:spPr>
          <a:xfrm>
            <a:off x="214282" y="2786058"/>
            <a:ext cx="6903811" cy="1323439"/>
          </a:xfrm>
          <a:prstGeom prst="rect">
            <a:avLst/>
          </a:prstGeom>
        </p:spPr>
        <p:txBody>
          <a:bodyPr wrap="square">
            <a:spAutoFit/>
          </a:bodyPr>
          <a:lstStyle/>
          <a:p>
            <a:pPr algn="just"/>
            <a:r>
              <a:rPr lang="fa-IR" b="1" dirty="0" smtClean="0">
                <a:solidFill>
                  <a:schemeClr val="tx1"/>
                </a:solidFill>
              </a:rPr>
              <a:t> </a:t>
            </a:r>
            <a:r>
              <a:rPr lang="fa-IR" sz="2000" dirty="0" smtClean="0">
                <a:solidFill>
                  <a:schemeClr val="tx1"/>
                </a:solidFill>
              </a:rPr>
              <a:t>15% از مجموع دارایی های شرکت های صنعتی به صورت حساب دریافتنی است. در نهایت حساب های دریافتنی معرف یکی از سرمایه گذاری های عمده شرکت های کانادایی است. وهمچنین حدود 11% از مجموع دارایی های خود را با استفاده از حساب های پرداختنی تامین مالی می کنند.</a:t>
            </a:r>
            <a:endParaRPr lang="fa-IR" sz="2000" dirty="0"/>
          </a:p>
        </p:txBody>
      </p:sp>
      <p:sp>
        <p:nvSpPr>
          <p:cNvPr id="11" name="Rectangle 10"/>
          <p:cNvSpPr/>
          <p:nvPr/>
        </p:nvSpPr>
        <p:spPr>
          <a:xfrm>
            <a:off x="6429388" y="4357694"/>
            <a:ext cx="2518638" cy="461665"/>
          </a:xfrm>
          <a:prstGeom prst="rect">
            <a:avLst/>
          </a:prstGeom>
        </p:spPr>
        <p:txBody>
          <a:bodyPr wrap="none">
            <a:spAutoFit/>
          </a:bodyPr>
          <a:lstStyle/>
          <a:p>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اجزای سیاست اعتباری</a:t>
            </a:r>
            <a:endPar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Rectangle 11"/>
          <p:cNvSpPr/>
          <p:nvPr/>
        </p:nvSpPr>
        <p:spPr>
          <a:xfrm>
            <a:off x="285720" y="5000636"/>
            <a:ext cx="8572560" cy="1015663"/>
          </a:xfrm>
          <a:prstGeom prst="rect">
            <a:avLst/>
          </a:prstGeom>
        </p:spPr>
        <p:txBody>
          <a:bodyPr wrap="square">
            <a:spAutoFit/>
          </a:bodyPr>
          <a:lstStyle/>
          <a:p>
            <a:pPr algn="just">
              <a:lnSpc>
                <a:spcPct val="150000"/>
              </a:lnSpc>
            </a:pPr>
            <a:r>
              <a:rPr lang="fa-IR" sz="2000" dirty="0" smtClean="0"/>
              <a:t>اگر شرکت تصمیم بگیرد به مشتریان خود اعتبار دهد باید برای اعطای اعتبار و وصول مطالبات راهکارهایی تعیین کند :</a:t>
            </a:r>
            <a:endParaRPr lang="fa-IR"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trips(down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strVal val="#ppt_w*0.70"/>
                                          </p:val>
                                        </p:tav>
                                        <p:tav tm="100000">
                                          <p:val>
                                            <p:strVal val="#ppt_w"/>
                                          </p:val>
                                        </p:tav>
                                      </p:tavLst>
                                    </p:anim>
                                    <p:anim calcmode="lin" valueType="num">
                                      <p:cBhvr>
                                        <p:cTn id="47" dur="1000" fill="hold"/>
                                        <p:tgtEl>
                                          <p:spTgt spid="11"/>
                                        </p:tgtEl>
                                        <p:attrNameLst>
                                          <p:attrName>ppt_h</p:attrName>
                                        </p:attrNameLst>
                                      </p:cBhvr>
                                      <p:tavLst>
                                        <p:tav tm="0">
                                          <p:val>
                                            <p:strVal val="#ppt_h"/>
                                          </p:val>
                                        </p:tav>
                                        <p:tav tm="100000">
                                          <p:val>
                                            <p:strVal val="#ppt_h"/>
                                          </p:val>
                                        </p:tav>
                                      </p:tavLst>
                                    </p:anim>
                                    <p:animEffect transition="in" filter="fade">
                                      <p:cBhvr>
                                        <p:cTn id="48" dur="1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9" grpId="0" animBg="1"/>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00958" y="214290"/>
            <a:ext cx="1470692" cy="400110"/>
          </a:xfrm>
          <a:prstGeom prst="rect">
            <a:avLst/>
          </a:prstGeom>
        </p:spPr>
        <p:txBody>
          <a:bodyPr wrap="square">
            <a:spAutoFit/>
          </a:bodyPr>
          <a:lstStyle/>
          <a:p>
            <a:r>
              <a:rPr lang="fa-IR" sz="2000" dirty="0" smtClean="0"/>
              <a:t>- شرایط فروش</a:t>
            </a:r>
            <a:endParaRPr lang="fa-IR" sz="2000" dirty="0"/>
          </a:p>
        </p:txBody>
      </p:sp>
      <p:sp>
        <p:nvSpPr>
          <p:cNvPr id="10" name="Rectangle 9"/>
          <p:cNvSpPr/>
          <p:nvPr/>
        </p:nvSpPr>
        <p:spPr>
          <a:xfrm>
            <a:off x="5214942" y="714356"/>
            <a:ext cx="3744936" cy="400110"/>
          </a:xfrm>
          <a:prstGeom prst="rect">
            <a:avLst/>
          </a:prstGeom>
        </p:spPr>
        <p:txBody>
          <a:bodyPr wrap="none">
            <a:spAutoFit/>
          </a:bodyPr>
          <a:lstStyle/>
          <a:p>
            <a:r>
              <a:rPr lang="fa-IR" sz="2000" dirty="0" smtClean="0"/>
              <a:t>- تجزیه و تحلیل وضعیت اعتباری مشتریان</a:t>
            </a:r>
            <a:endParaRPr lang="fa-IR" sz="2000" dirty="0"/>
          </a:p>
        </p:txBody>
      </p:sp>
      <p:sp>
        <p:nvSpPr>
          <p:cNvPr id="11" name="Rectangle 10"/>
          <p:cNvSpPr/>
          <p:nvPr/>
        </p:nvSpPr>
        <p:spPr>
          <a:xfrm>
            <a:off x="6643702" y="1214422"/>
            <a:ext cx="2292615" cy="400110"/>
          </a:xfrm>
          <a:prstGeom prst="rect">
            <a:avLst/>
          </a:prstGeom>
        </p:spPr>
        <p:txBody>
          <a:bodyPr wrap="none">
            <a:spAutoFit/>
          </a:bodyPr>
          <a:lstStyle/>
          <a:p>
            <a:r>
              <a:rPr lang="fa-IR" sz="2000" dirty="0" smtClean="0"/>
              <a:t>- سیاست وصول مطالبات</a:t>
            </a:r>
            <a:endParaRPr lang="fa-IR" sz="2000" dirty="0"/>
          </a:p>
        </p:txBody>
      </p:sp>
      <p:sp>
        <p:nvSpPr>
          <p:cNvPr id="12" name="Rectangle 11"/>
          <p:cNvSpPr/>
          <p:nvPr/>
        </p:nvSpPr>
        <p:spPr>
          <a:xfrm>
            <a:off x="5072066" y="1857364"/>
            <a:ext cx="3868367" cy="461665"/>
          </a:xfrm>
          <a:prstGeom prst="rect">
            <a:avLst/>
          </a:prstGeom>
        </p:spPr>
        <p:txBody>
          <a:bodyPr wrap="none">
            <a:spAutoFit/>
          </a:bodyPr>
          <a:lstStyle/>
          <a:p>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جریانات نقدی ناشی از اعطای اعتبار</a:t>
            </a:r>
            <a:endPar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Rectangle 12"/>
          <p:cNvSpPr/>
          <p:nvPr/>
        </p:nvSpPr>
        <p:spPr>
          <a:xfrm>
            <a:off x="2428860" y="2500306"/>
            <a:ext cx="6410729" cy="400110"/>
          </a:xfrm>
          <a:prstGeom prst="rect">
            <a:avLst/>
          </a:prstGeom>
        </p:spPr>
        <p:txBody>
          <a:bodyPr wrap="none">
            <a:spAutoFit/>
          </a:bodyPr>
          <a:lstStyle/>
          <a:p>
            <a:r>
              <a:rPr lang="fa-IR" sz="2000" dirty="0" smtClean="0"/>
              <a:t>زمانیکه شرکت به مشتریان خود اعتبار می دهد توالی به این صورت است :</a:t>
            </a:r>
            <a:endParaRPr lang="fa-IR" sz="2000" dirty="0"/>
          </a:p>
        </p:txBody>
      </p:sp>
      <p:pic>
        <p:nvPicPr>
          <p:cNvPr id="14" name="Picture 13"/>
          <p:cNvPicPr/>
          <p:nvPr/>
        </p:nvPicPr>
        <p:blipFill>
          <a:blip r:embed="rId2" cstate="print">
            <a:extLst>
              <a:ext uri="{BEBA8EAE-BF5A-486C-A8C5-ECC9F3942E4B}">
                <a14:imgProps xmlns:a14="http://schemas.microsoft.com/office/drawing/2010/main" xmlns="">
                  <a14:imgLayer r:embed="rId4">
                    <a14:imgEffect>
                      <a14:brightnessContrast bright="40000" contrast="40000"/>
                    </a14:imgEffect>
                  </a14:imgLayer>
                </a14:imgProps>
              </a:ext>
            </a:extLst>
          </a:blip>
          <a:srcRect/>
          <a:stretch>
            <a:fillRect/>
          </a:stretch>
        </p:blipFill>
        <p:spPr bwMode="auto">
          <a:xfrm>
            <a:off x="357158" y="3214686"/>
            <a:ext cx="8215370" cy="328614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2"/>
          </a:lnRef>
          <a:fillRef idx="3">
            <a:schemeClr val="accent2"/>
          </a:fillRef>
          <a:effectRef idx="3">
            <a:schemeClr val="accent2"/>
          </a:effectRef>
          <a:fontRef idx="minor">
            <a:schemeClr val="lt1"/>
          </a:fontRef>
        </p:style>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
                                        <p:tgtEl>
                                          <p:spTgt spid="14"/>
                                        </p:tgtEl>
                                      </p:cBhvr>
                                    </p:animEffect>
                                    <p:anim calcmode="lin" valueType="num">
                                      <p:cBhvr>
                                        <p:cTn id="41" dur="400" fill="hold"/>
                                        <p:tgtEl>
                                          <p:spTgt spid="14"/>
                                        </p:tgtEl>
                                        <p:attrNameLst>
                                          <p:attrName>ppt_x</p:attrName>
                                        </p:attrNameLst>
                                      </p:cBhvr>
                                      <p:tavLst>
                                        <p:tav tm="0">
                                          <p:val>
                                            <p:strVal val="#ppt_x"/>
                                          </p:val>
                                        </p:tav>
                                        <p:tav tm="100000">
                                          <p:val>
                                            <p:strVal val="#ppt_x"/>
                                          </p:val>
                                        </p:tav>
                                      </p:tavLst>
                                    </p:anim>
                                    <p:anim calcmode="lin" valueType="num">
                                      <p:cBhvr>
                                        <p:cTn id="42" dur="400" fill="hold"/>
                                        <p:tgtEl>
                                          <p:spTgt spid="14"/>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6" y="214290"/>
            <a:ext cx="4000528" cy="582594"/>
          </a:xfrm>
        </p:spPr>
        <p:txBody>
          <a:bodyPr>
            <a:normAutofit/>
          </a:bodyPr>
          <a:lstStyle/>
          <a:p>
            <a:r>
              <a:rPr lang="fa-IR" sz="24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سرمایه گذاری در حساب های دریافتنی</a:t>
            </a:r>
            <a:endParaRPr lang="fa-IR" sz="24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p:txBody>
      </p:sp>
      <p:sp>
        <p:nvSpPr>
          <p:cNvPr id="4" name="Rectangle 3"/>
          <p:cNvSpPr/>
          <p:nvPr/>
        </p:nvSpPr>
        <p:spPr>
          <a:xfrm>
            <a:off x="0" y="928670"/>
            <a:ext cx="8767629" cy="958660"/>
          </a:xfrm>
          <a:prstGeom prst="rect">
            <a:avLst/>
          </a:prstGeom>
        </p:spPr>
        <p:txBody>
          <a:bodyPr wrap="square">
            <a:spAutoFit/>
          </a:bodyPr>
          <a:lstStyle/>
          <a:p>
            <a:pPr algn="just">
              <a:lnSpc>
                <a:spcPct val="150000"/>
              </a:lnSpc>
            </a:pPr>
            <a:r>
              <a:rPr lang="fa-IR" sz="2000" dirty="0" smtClean="0"/>
              <a:t>مقدار سرمایه گذاری در حساب های دریافتنی برای هر شرکت خاص، به مبلغ فروش اعتباری و متوسط دوره وصول مطالبات آن بستگی دارد.</a:t>
            </a:r>
            <a:endParaRPr lang="fa-IR" sz="2000" dirty="0"/>
          </a:p>
        </p:txBody>
      </p:sp>
      <p:sp>
        <p:nvSpPr>
          <p:cNvPr id="5" name="Rectangle 4"/>
          <p:cNvSpPr/>
          <p:nvPr/>
        </p:nvSpPr>
        <p:spPr>
          <a:xfrm>
            <a:off x="928662" y="2071678"/>
            <a:ext cx="7819768" cy="5078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none">
            <a:spAutoFit/>
          </a:bodyPr>
          <a:lstStyle/>
          <a:p>
            <a:pPr algn="just">
              <a:lnSpc>
                <a:spcPct val="150000"/>
              </a:lnSpc>
            </a:pPr>
            <a:r>
              <a:rPr lang="fa-IR" dirty="0" smtClean="0"/>
              <a:t> </a:t>
            </a:r>
            <a:r>
              <a:rPr lang="fa-IR" dirty="0" smtClean="0">
                <a:solidFill>
                  <a:srgbClr val="FF0000"/>
                </a:solidFill>
              </a:rPr>
              <a:t>مثال : </a:t>
            </a:r>
            <a:r>
              <a:rPr lang="fa-IR" dirty="0" smtClean="0"/>
              <a:t>اگر دوره وصول مطالبات شرکت </a:t>
            </a:r>
            <a:r>
              <a:rPr lang="fa-IR" u="sng" dirty="0" smtClean="0"/>
              <a:t>30</a:t>
            </a:r>
            <a:r>
              <a:rPr lang="fa-IR" dirty="0" smtClean="0"/>
              <a:t> روز باشد و شرکت روزانه </a:t>
            </a:r>
            <a:r>
              <a:rPr lang="fa-IR" u="sng" dirty="0" smtClean="0"/>
              <a:t>1000</a:t>
            </a:r>
            <a:r>
              <a:rPr lang="fa-IR" dirty="0" smtClean="0"/>
              <a:t> $ فروش داشته باشد. </a:t>
            </a:r>
          </a:p>
        </p:txBody>
      </p:sp>
      <p:cxnSp>
        <p:nvCxnSpPr>
          <p:cNvPr id="9" name="Straight Arrow Connector 8"/>
          <p:cNvCxnSpPr/>
          <p:nvPr/>
        </p:nvCxnSpPr>
        <p:spPr>
          <a:xfrm rot="10800000">
            <a:off x="5929322" y="3143248"/>
            <a:ext cx="785818" cy="1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57488" y="2928934"/>
            <a:ext cx="2842445" cy="369332"/>
          </a:xfrm>
          <a:prstGeom prst="rect">
            <a:avLst/>
          </a:prstGeom>
        </p:spPr>
        <p:txBody>
          <a:bodyPr wrap="none">
            <a:spAutoFit/>
          </a:bodyPr>
          <a:lstStyle/>
          <a:p>
            <a:r>
              <a:rPr lang="fa-IR" dirty="0" smtClean="0"/>
              <a:t>$ 30/000 = $ 1000 * 30 روز</a:t>
            </a:r>
            <a:endParaRPr lang="fa-IR" dirty="0"/>
          </a:p>
        </p:txBody>
      </p:sp>
      <p:sp>
        <p:nvSpPr>
          <p:cNvPr id="13" name="Rectangle 12"/>
          <p:cNvSpPr/>
          <p:nvPr/>
        </p:nvSpPr>
        <p:spPr>
          <a:xfrm>
            <a:off x="6643702" y="2857496"/>
            <a:ext cx="2143140" cy="507831"/>
          </a:xfrm>
          <a:prstGeom prst="rect">
            <a:avLst/>
          </a:prstGeom>
        </p:spPr>
        <p:txBody>
          <a:bodyPr wrap="square">
            <a:spAutoFit/>
          </a:bodyPr>
          <a:lstStyle/>
          <a:p>
            <a:pPr>
              <a:lnSpc>
                <a:spcPct val="150000"/>
              </a:lnSpc>
            </a:pPr>
            <a:r>
              <a:rPr lang="fa-IR" dirty="0" smtClean="0"/>
              <a:t>حساب های دریافتنی برابر </a:t>
            </a:r>
            <a:endParaRPr lang="fa-IR" dirty="0"/>
          </a:p>
        </p:txBody>
      </p:sp>
      <p:sp>
        <p:nvSpPr>
          <p:cNvPr id="14" name="Rectangle 13"/>
          <p:cNvSpPr/>
          <p:nvPr/>
        </p:nvSpPr>
        <p:spPr>
          <a:xfrm>
            <a:off x="6715140" y="3571876"/>
            <a:ext cx="1975221"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شرایط فروش</a:t>
            </a:r>
            <a:endParaRPr lang="fa-I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ight Bracket 14"/>
          <p:cNvSpPr/>
          <p:nvPr/>
        </p:nvSpPr>
        <p:spPr>
          <a:xfrm>
            <a:off x="7643834" y="4214818"/>
            <a:ext cx="142876" cy="1214446"/>
          </a:xfrm>
          <a:prstGeom prst="rightBracket">
            <a:avLst/>
          </a:prstGeom>
          <a:solidFill>
            <a:schemeClr val="bg1"/>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dirty="0"/>
          </a:p>
        </p:txBody>
      </p:sp>
      <p:sp>
        <p:nvSpPr>
          <p:cNvPr id="16" name="Rectangle 15"/>
          <p:cNvSpPr/>
          <p:nvPr/>
        </p:nvSpPr>
        <p:spPr>
          <a:xfrm>
            <a:off x="7786710" y="4643446"/>
            <a:ext cx="1045270" cy="400110"/>
          </a:xfrm>
          <a:prstGeom prst="rect">
            <a:avLst/>
          </a:prstGeom>
        </p:spPr>
        <p:txBody>
          <a:bodyPr wrap="square">
            <a:spAutoFit/>
          </a:bodyPr>
          <a:lstStyle/>
          <a:p>
            <a:r>
              <a:rPr lang="fa-IR" sz="2000" dirty="0" smtClean="0"/>
              <a:t>از </a:t>
            </a:r>
            <a:r>
              <a:rPr lang="fa-IR" sz="2000" u="sng" dirty="0" smtClean="0"/>
              <a:t>3</a:t>
            </a:r>
            <a:r>
              <a:rPr lang="fa-IR" sz="2000" dirty="0" smtClean="0"/>
              <a:t> بخش </a:t>
            </a:r>
            <a:endParaRPr lang="fa-IR" sz="2000" dirty="0"/>
          </a:p>
        </p:txBody>
      </p:sp>
      <p:sp>
        <p:nvSpPr>
          <p:cNvPr id="17" name="Rectangle 16"/>
          <p:cNvSpPr/>
          <p:nvPr/>
        </p:nvSpPr>
        <p:spPr>
          <a:xfrm>
            <a:off x="5929322" y="4143380"/>
            <a:ext cx="1683474" cy="400110"/>
          </a:xfrm>
          <a:prstGeom prst="rect">
            <a:avLst/>
          </a:prstGeom>
        </p:spPr>
        <p:txBody>
          <a:bodyPr wrap="none">
            <a:spAutoFit/>
          </a:bodyPr>
          <a:lstStyle/>
          <a:p>
            <a:r>
              <a:rPr lang="fa-IR" sz="2000" dirty="0" smtClean="0"/>
              <a:t>مدت زمان اعتبار </a:t>
            </a:r>
            <a:endParaRPr lang="fa-IR" sz="2000" dirty="0"/>
          </a:p>
        </p:txBody>
      </p:sp>
      <p:sp>
        <p:nvSpPr>
          <p:cNvPr id="18" name="Rectangle 17"/>
          <p:cNvSpPr/>
          <p:nvPr/>
        </p:nvSpPr>
        <p:spPr>
          <a:xfrm>
            <a:off x="3875599" y="4643446"/>
            <a:ext cx="3735318" cy="400110"/>
          </a:xfrm>
          <a:prstGeom prst="rect">
            <a:avLst/>
          </a:prstGeom>
        </p:spPr>
        <p:txBody>
          <a:bodyPr wrap="none">
            <a:spAutoFit/>
          </a:bodyPr>
          <a:lstStyle/>
          <a:p>
            <a:r>
              <a:rPr lang="fa-IR" sz="2000" dirty="0" smtClean="0"/>
              <a:t>تخفیف نقدی و مدت زمان استفاده از تخفیف</a:t>
            </a:r>
            <a:endParaRPr lang="fa-IR" sz="2000" dirty="0"/>
          </a:p>
        </p:txBody>
      </p:sp>
      <p:sp>
        <p:nvSpPr>
          <p:cNvPr id="19" name="Rectangle 18"/>
          <p:cNvSpPr/>
          <p:nvPr/>
        </p:nvSpPr>
        <p:spPr>
          <a:xfrm>
            <a:off x="5869313" y="5143512"/>
            <a:ext cx="1696298" cy="400110"/>
          </a:xfrm>
          <a:prstGeom prst="rect">
            <a:avLst/>
          </a:prstGeom>
        </p:spPr>
        <p:txBody>
          <a:bodyPr wrap="none">
            <a:spAutoFit/>
          </a:bodyPr>
          <a:lstStyle/>
          <a:p>
            <a:r>
              <a:rPr lang="fa-IR" sz="2000" dirty="0" smtClean="0"/>
              <a:t>نوع اسناد اعتباری</a:t>
            </a:r>
            <a:endParaRPr lang="fa-IR"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strVal val="#ppt_w*0.70"/>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Effect transition="in" filter="fade">
                                      <p:cBhvr>
                                        <p:cTn id="49" dur="1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3"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
                                        <p:tgtEl>
                                          <p:spTgt spid="17"/>
                                        </p:tgtEl>
                                      </p:cBhvr>
                                    </p:animEffect>
                                    <p:anim calcmode="lin" valueType="num">
                                      <p:cBhvr>
                                        <p:cTn id="69" dur="400" fill="hold"/>
                                        <p:tgtEl>
                                          <p:spTgt spid="17"/>
                                        </p:tgtEl>
                                        <p:attrNameLst>
                                          <p:attrName>ppt_x</p:attrName>
                                        </p:attrNameLst>
                                      </p:cBhvr>
                                      <p:tavLst>
                                        <p:tav tm="0">
                                          <p:val>
                                            <p:strVal val="#ppt_x"/>
                                          </p:val>
                                        </p:tav>
                                        <p:tav tm="100000">
                                          <p:val>
                                            <p:strVal val="#ppt_x"/>
                                          </p:val>
                                        </p:tav>
                                      </p:tavLst>
                                    </p:anim>
                                    <p:anim calcmode="lin" valueType="num">
                                      <p:cBhvr>
                                        <p:cTn id="70" dur="400" fill="hold"/>
                                        <p:tgtEl>
                                          <p:spTgt spid="17"/>
                                        </p:tgtEl>
                                        <p:attrNameLst>
                                          <p:attrName>ppt_y</p:attrName>
                                        </p:attrNameLst>
                                      </p:cBhvr>
                                      <p:tavLst>
                                        <p:tav tm="0">
                                          <p:val>
                                            <p:strVal val="#ppt_y+0.31"/>
                                          </p:val>
                                        </p:tav>
                                        <p:tav tm="100000">
                                          <p:val>
                                            <p:strVal val="#ppt_y+0.31"/>
                                          </p:val>
                                        </p:tav>
                                      </p:tavLst>
                                    </p:anim>
                                    <p:anim calcmode="lin" valueType="num">
                                      <p:cBhvr>
                                        <p:cTn id="71"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3"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
                                        <p:tgtEl>
                                          <p:spTgt spid="18"/>
                                        </p:tgtEl>
                                      </p:cBhvr>
                                    </p:animEffect>
                                    <p:anim calcmode="lin" valueType="num">
                                      <p:cBhvr>
                                        <p:cTn id="78" dur="400" fill="hold"/>
                                        <p:tgtEl>
                                          <p:spTgt spid="18"/>
                                        </p:tgtEl>
                                        <p:attrNameLst>
                                          <p:attrName>ppt_x</p:attrName>
                                        </p:attrNameLst>
                                      </p:cBhvr>
                                      <p:tavLst>
                                        <p:tav tm="0">
                                          <p:val>
                                            <p:strVal val="#ppt_x"/>
                                          </p:val>
                                        </p:tav>
                                        <p:tav tm="100000">
                                          <p:val>
                                            <p:strVal val="#ppt_x"/>
                                          </p:val>
                                        </p:tav>
                                      </p:tavLst>
                                    </p:anim>
                                    <p:anim calcmode="lin" valueType="num">
                                      <p:cBhvr>
                                        <p:cTn id="79" dur="400" fill="hold"/>
                                        <p:tgtEl>
                                          <p:spTgt spid="18"/>
                                        </p:tgtEl>
                                        <p:attrNameLst>
                                          <p:attrName>ppt_y</p:attrName>
                                        </p:attrNameLst>
                                      </p:cBhvr>
                                      <p:tavLst>
                                        <p:tav tm="0">
                                          <p:val>
                                            <p:strVal val="#ppt_y+0.31"/>
                                          </p:val>
                                        </p:tav>
                                        <p:tav tm="100000">
                                          <p:val>
                                            <p:strVal val="#ppt_y+0.31"/>
                                          </p:val>
                                        </p:tav>
                                      </p:tavLst>
                                    </p:anim>
                                    <p:anim calcmode="lin" valueType="num">
                                      <p:cBhvr>
                                        <p:cTn id="80"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1"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3" presetClass="entr" presetSubtype="0"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100"/>
                                        <p:tgtEl>
                                          <p:spTgt spid="19"/>
                                        </p:tgtEl>
                                      </p:cBhvr>
                                    </p:animEffect>
                                    <p:anim calcmode="lin" valueType="num">
                                      <p:cBhvr>
                                        <p:cTn id="87" dur="400" fill="hold"/>
                                        <p:tgtEl>
                                          <p:spTgt spid="19"/>
                                        </p:tgtEl>
                                        <p:attrNameLst>
                                          <p:attrName>ppt_x</p:attrName>
                                        </p:attrNameLst>
                                      </p:cBhvr>
                                      <p:tavLst>
                                        <p:tav tm="0">
                                          <p:val>
                                            <p:strVal val="#ppt_x"/>
                                          </p:val>
                                        </p:tav>
                                        <p:tav tm="100000">
                                          <p:val>
                                            <p:strVal val="#ppt_x"/>
                                          </p:val>
                                        </p:tav>
                                      </p:tavLst>
                                    </p:anim>
                                    <p:anim calcmode="lin" valueType="num">
                                      <p:cBhvr>
                                        <p:cTn id="88" dur="400" fill="hold"/>
                                        <p:tgtEl>
                                          <p:spTgt spid="19"/>
                                        </p:tgtEl>
                                        <p:attrNameLst>
                                          <p:attrName>ppt_y</p:attrName>
                                        </p:attrNameLst>
                                      </p:cBhvr>
                                      <p:tavLst>
                                        <p:tav tm="0">
                                          <p:val>
                                            <p:strVal val="#ppt_y+0.31"/>
                                          </p:val>
                                        </p:tav>
                                        <p:tav tm="100000">
                                          <p:val>
                                            <p:strVal val="#ppt_y+0.31"/>
                                          </p:val>
                                        </p:tav>
                                      </p:tavLst>
                                    </p:anim>
                                    <p:anim calcmode="lin" valueType="num">
                                      <p:cBhvr>
                                        <p:cTn id="89" dur="600" decel="50000" fill="hold">
                                          <p:stCondLst>
                                            <p:cond delay="400"/>
                                          </p:stCondLst>
                                        </p:cTn>
                                        <p:tgtEl>
                                          <p:spTgt spid="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0" dur="600" decel="50000" fill="hold">
                                          <p:stCondLst>
                                            <p:cond delay="400"/>
                                          </p:stCondLst>
                                        </p:cTn>
                                        <p:tgtEl>
                                          <p:spTgt spid="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11" grpId="0"/>
      <p:bldP spid="13" grpId="0"/>
      <p:bldP spid="14" grpId="0"/>
      <p:bldP spid="15" grpId="0" animBg="1"/>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758270" cy="2357454"/>
          </a:xfrm>
        </p:spPr>
        <p:txBody>
          <a:bodyPr>
            <a:normAutofit fontScale="90000"/>
          </a:bodyPr>
          <a:lstStyle/>
          <a:p>
            <a:pPr lvl="1" algn="r" rtl="1">
              <a:lnSpc>
                <a:spcPct val="150000"/>
              </a:lnSpc>
            </a:pPr>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Koodak" pitchFamily="2" charset="-78"/>
              </a:rPr>
              <a:t> </a:t>
            </a:r>
            <a:r>
              <a:rPr lang="fa-IR" sz="2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دلایل وجود اعتبار تجاری </a:t>
            </a:r>
            <a:r>
              <a:rPr lang="fa-IR" sz="2200" dirty="0" smtClean="0">
                <a:cs typeface="+mn-cs"/>
              </a:rPr>
              <a:t/>
            </a:r>
            <a:br>
              <a:rPr lang="fa-IR" sz="2200" dirty="0" smtClean="0">
                <a:cs typeface="+mn-cs"/>
              </a:rPr>
            </a:br>
            <a:r>
              <a:rPr lang="fa-IR" sz="2200" dirty="0" smtClean="0">
                <a:cs typeface="+mn-cs"/>
              </a:rPr>
              <a:t>- در عمل فروشنده و خریدار اطلاعات ناقصی دارند.</a:t>
            </a:r>
            <a:br>
              <a:rPr lang="fa-IR" sz="2200" dirty="0" smtClean="0">
                <a:cs typeface="+mn-cs"/>
              </a:rPr>
            </a:br>
            <a:r>
              <a:rPr lang="fa-IR" sz="2200" dirty="0" smtClean="0">
                <a:cs typeface="+mn-cs"/>
              </a:rPr>
              <a:t>- </a:t>
            </a:r>
            <a:r>
              <a:rPr lang="fa-IR" sz="2200" dirty="0"/>
              <a:t>هر شرکتی که اعتبار یا وام می دهد اطلاعات کاملی در مورد وضعیت اعتباری وام گیرنده ندارد. </a:t>
            </a:r>
            <a:r>
              <a:rPr lang="fa-IR" sz="2200" dirty="0" smtClean="0">
                <a:cs typeface="+mn-cs"/>
              </a:rPr>
              <a:t/>
            </a:r>
            <a:br>
              <a:rPr lang="fa-IR" sz="2200" dirty="0" smtClean="0">
                <a:cs typeface="+mn-cs"/>
              </a:rPr>
            </a:br>
            <a:r>
              <a:rPr lang="fa-IR" sz="2200" dirty="0" smtClean="0">
                <a:cs typeface="+mn-cs"/>
              </a:rPr>
              <a:t>- در بازار های کامل هزینه معاملات صفر است ولی در دنیای واقعی گرفتن تسهیلات بانكي و یا وام از بازار پول دارای هزینه خواهد بود.</a:t>
            </a:r>
            <a:endParaRPr lang="fa-IR" sz="2200" dirty="0">
              <a:cs typeface="+mn-cs"/>
            </a:endParaRPr>
          </a:p>
        </p:txBody>
      </p:sp>
      <p:sp>
        <p:nvSpPr>
          <p:cNvPr id="4" name="Rectangle 3"/>
          <p:cNvSpPr/>
          <p:nvPr/>
        </p:nvSpPr>
        <p:spPr>
          <a:xfrm>
            <a:off x="142844" y="2857496"/>
            <a:ext cx="8643998" cy="203132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1002">
            <a:schemeClr val="lt2"/>
          </a:fillRef>
          <a:effectRef idx="0">
            <a:scrgbClr r="0" g="0" b="0"/>
          </a:effectRef>
          <a:fontRef idx="major"/>
        </p:style>
        <p:txBody>
          <a:bodyPr wrap="square">
            <a:spAutoFit/>
          </a:bodyPr>
          <a:lstStyle/>
          <a:p>
            <a:pPr algn="just">
              <a:lnSpc>
                <a:spcPct val="150000"/>
              </a:lnSpc>
            </a:pPr>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شکل اصلی اعتبار تجاری</a:t>
            </a:r>
          </a:p>
          <a:p>
            <a:pPr algn="just">
              <a:lnSpc>
                <a:spcPct val="150000"/>
              </a:lnSpc>
            </a:pPr>
            <a:r>
              <a:rPr lang="fa-IR" sz="2000" dirty="0" smtClean="0">
                <a:solidFill>
                  <a:srgbClr val="FF0000"/>
                </a:solidFill>
              </a:rPr>
              <a:t>مثال : </a:t>
            </a:r>
            <a:r>
              <a:rPr lang="fa-IR" sz="2000" dirty="0" smtClean="0"/>
              <a:t>خریداری را در نظر بگیرید که </a:t>
            </a:r>
            <a:r>
              <a:rPr lang="fa-IR" sz="2000" u="sng" dirty="0" smtClean="0"/>
              <a:t>1000</a:t>
            </a:r>
            <a:r>
              <a:rPr lang="fa-IR" sz="2000" dirty="0" smtClean="0"/>
              <a:t> دلار کالا سفارش می دهد. فرض کنید شرایط فروش </a:t>
            </a:r>
          </a:p>
          <a:p>
            <a:pPr algn="just">
              <a:lnSpc>
                <a:spcPct val="150000"/>
              </a:lnSpc>
            </a:pPr>
            <a:r>
              <a:rPr lang="fa-IR" sz="2000" dirty="0" smtClean="0"/>
              <a:t>روزه </a:t>
            </a:r>
            <a:r>
              <a:rPr lang="fa-IR" sz="2000" u="sng" dirty="0" smtClean="0"/>
              <a:t>2/10</a:t>
            </a:r>
            <a:r>
              <a:rPr lang="fa-IR" sz="2000" dirty="0" smtClean="0"/>
              <a:t> درصد تخفیف، خالص </a:t>
            </a:r>
            <a:r>
              <a:rPr lang="fa-IR" sz="2000" u="sng" dirty="0" smtClean="0"/>
              <a:t>60</a:t>
            </a:r>
            <a:r>
              <a:rPr lang="fa-IR" sz="2000" dirty="0" smtClean="0"/>
              <a:t> روزه است. خریدار برای پرداخت صورتحساب به اینگونه عمل   می کند :     $ 980 = 20 – 1000 </a:t>
            </a:r>
            <a:endParaRPr lang="fa-IR" sz="2000" dirty="0"/>
          </a:p>
        </p:txBody>
      </p:sp>
      <p:cxnSp>
        <p:nvCxnSpPr>
          <p:cNvPr id="6" name="Straight Arrow Connector 5"/>
          <p:cNvCxnSpPr/>
          <p:nvPr/>
        </p:nvCxnSpPr>
        <p:spPr>
          <a:xfrm>
            <a:off x="4429124" y="4643446"/>
            <a:ext cx="1214446" cy="1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00298" y="4429132"/>
            <a:ext cx="1955985" cy="400110"/>
          </a:xfrm>
          <a:prstGeom prst="rect">
            <a:avLst/>
          </a:prstGeom>
        </p:spPr>
        <p:txBody>
          <a:bodyPr wrap="none">
            <a:spAutoFit/>
          </a:bodyPr>
          <a:lstStyle/>
          <a:p>
            <a:r>
              <a:rPr lang="fa-IR" sz="2000" dirty="0" smtClean="0"/>
              <a:t>20 = % 2 * 1000</a:t>
            </a:r>
            <a:endParaRPr lang="fa-IR" sz="2000" dirty="0"/>
          </a:p>
        </p:txBody>
      </p:sp>
      <p:sp>
        <p:nvSpPr>
          <p:cNvPr id="8" name="Rectangle 7"/>
          <p:cNvSpPr/>
          <p:nvPr/>
        </p:nvSpPr>
        <p:spPr>
          <a:xfrm>
            <a:off x="1785918" y="5072074"/>
            <a:ext cx="7214097" cy="1477328"/>
          </a:xfrm>
          <a:prstGeom prst="rect">
            <a:avLst/>
          </a:prstGeom>
        </p:spPr>
        <p:txBody>
          <a:bodyPr wrap="square">
            <a:spAutoFit/>
          </a:bodyPr>
          <a:lstStyle/>
          <a:p>
            <a:pPr algn="just">
              <a:lnSpc>
                <a:spcPct val="150000"/>
              </a:lnSpc>
            </a:pPr>
            <a:r>
              <a:rPr lang="fa-IR" sz="2000" dirty="0" smtClean="0">
                <a:solidFill>
                  <a:srgbClr val="FF0000"/>
                </a:solidFill>
              </a:rPr>
              <a:t>نکته :</a:t>
            </a:r>
          </a:p>
          <a:p>
            <a:pPr algn="just">
              <a:lnSpc>
                <a:spcPct val="150000"/>
              </a:lnSpc>
            </a:pPr>
            <a:r>
              <a:rPr lang="fa-IR" sz="2000" dirty="0" smtClean="0"/>
              <a:t>1- یا در </a:t>
            </a:r>
            <a:r>
              <a:rPr lang="fa-IR" sz="2000" u="sng" dirty="0" smtClean="0"/>
              <a:t>10</a:t>
            </a:r>
            <a:r>
              <a:rPr lang="fa-IR" sz="2000" dirty="0" smtClean="0"/>
              <a:t> روز مبلغ را  پرداخت می کند و </a:t>
            </a:r>
            <a:r>
              <a:rPr lang="fa-IR" sz="2000" u="sng" dirty="0" smtClean="0"/>
              <a:t>2</a:t>
            </a:r>
            <a:r>
              <a:rPr lang="fa-IR" sz="2000" dirty="0" smtClean="0"/>
              <a:t> درصد تخفیف می گیرد.</a:t>
            </a:r>
          </a:p>
          <a:p>
            <a:pPr algn="just">
              <a:lnSpc>
                <a:spcPct val="150000"/>
              </a:lnSpc>
            </a:pPr>
            <a:r>
              <a:rPr lang="fa-IR" sz="2000" dirty="0" smtClean="0"/>
              <a:t>2- یا کل </a:t>
            </a:r>
            <a:r>
              <a:rPr lang="fa-IR" sz="2000" u="sng" dirty="0" smtClean="0"/>
              <a:t>1000</a:t>
            </a:r>
            <a:r>
              <a:rPr lang="fa-IR" sz="2000" dirty="0" smtClean="0"/>
              <a:t> دلار را در </a:t>
            </a:r>
            <a:r>
              <a:rPr lang="fa-IR" sz="2000" u="sng" dirty="0" smtClean="0"/>
              <a:t>60</a:t>
            </a:r>
            <a:r>
              <a:rPr lang="fa-IR" sz="2000" dirty="0" smtClean="0"/>
              <a:t> روز پرداخت می کند.</a:t>
            </a:r>
            <a:endParaRPr lang="fa-IR"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85728"/>
            <a:ext cx="8372476" cy="1857388"/>
          </a:xfrm>
        </p:spPr>
        <p:txBody>
          <a:bodyPr>
            <a:normAutofit fontScale="90000"/>
          </a:bodyPr>
          <a:lstStyle/>
          <a:p>
            <a:pPr algn="r">
              <a:lnSpc>
                <a:spcPct val="150000"/>
              </a:lnSpc>
            </a:pPr>
            <a:r>
              <a:rPr lang="fa-IR" sz="2200" dirty="0" smtClean="0">
                <a:cs typeface="+mn-cs"/>
              </a:rPr>
              <a:t/>
            </a:r>
            <a:br>
              <a:rPr lang="fa-IR" sz="2200" dirty="0" smtClean="0">
                <a:cs typeface="+mn-cs"/>
              </a:rPr>
            </a:br>
            <a:r>
              <a:rPr lang="fa-IR" sz="27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دوره اعتبار</a:t>
            </a:r>
            <a:r>
              <a:rPr lang="fa-IR" sz="2200" dirty="0" smtClean="0">
                <a:solidFill>
                  <a:schemeClr val="tx1"/>
                </a:solidFill>
                <a:cs typeface="+mn-cs"/>
              </a:rPr>
              <a:t/>
            </a:r>
            <a:br>
              <a:rPr lang="fa-IR" sz="2200" dirty="0" smtClean="0">
                <a:solidFill>
                  <a:schemeClr val="tx1"/>
                </a:solidFill>
                <a:cs typeface="+mn-cs"/>
              </a:rPr>
            </a:br>
            <a:r>
              <a:rPr lang="fa-IR" sz="2000" dirty="0" smtClean="0">
                <a:solidFill>
                  <a:schemeClr val="tx1"/>
                </a:solidFill>
                <a:cs typeface="+mn-cs"/>
              </a:rPr>
              <a:t>دوره اعتبار مدت زمانی است که طی آن به مشتری اعتبار داده می شود. معمولا بین </a:t>
            </a:r>
            <a:r>
              <a:rPr lang="fa-IR" sz="2000" u="sng" dirty="0" smtClean="0">
                <a:solidFill>
                  <a:schemeClr val="tx1"/>
                </a:solidFill>
                <a:cs typeface="+mn-cs"/>
              </a:rPr>
              <a:t>30</a:t>
            </a:r>
            <a:r>
              <a:rPr lang="fa-IR" sz="2000" dirty="0" smtClean="0">
                <a:solidFill>
                  <a:schemeClr val="tx1"/>
                </a:solidFill>
                <a:cs typeface="+mn-cs"/>
              </a:rPr>
              <a:t> تا </a:t>
            </a:r>
            <a:r>
              <a:rPr lang="fa-IR" sz="2000" u="sng" dirty="0" smtClean="0">
                <a:solidFill>
                  <a:schemeClr val="tx1"/>
                </a:solidFill>
                <a:cs typeface="+mn-cs"/>
              </a:rPr>
              <a:t>120</a:t>
            </a:r>
            <a:r>
              <a:rPr lang="fa-IR" sz="2000" dirty="0" smtClean="0">
                <a:solidFill>
                  <a:schemeClr val="tx1"/>
                </a:solidFill>
                <a:cs typeface="+mn-cs"/>
              </a:rPr>
              <a:t> روز است. در صورتی که شرایط فروش شامل تخفیف نقدی هم باشد، دوره اعتبار شامل دو بخش :</a:t>
            </a:r>
            <a:r>
              <a:rPr lang="fa-IR" dirty="0" smtClean="0">
                <a:cs typeface="B Koodak" pitchFamily="2" charset="-78"/>
              </a:rPr>
              <a:t/>
            </a:r>
            <a:br>
              <a:rPr lang="fa-IR" dirty="0" smtClean="0">
                <a:cs typeface="B Koodak" pitchFamily="2" charset="-78"/>
              </a:rPr>
            </a:br>
            <a:endParaRPr lang="fa-IR" dirty="0"/>
          </a:p>
        </p:txBody>
      </p:sp>
      <p:sp>
        <p:nvSpPr>
          <p:cNvPr id="4" name="Rectangle 3"/>
          <p:cNvSpPr/>
          <p:nvPr/>
        </p:nvSpPr>
        <p:spPr>
          <a:xfrm>
            <a:off x="4568785" y="1643050"/>
            <a:ext cx="4379725" cy="369332"/>
          </a:xfrm>
          <a:prstGeom prst="rect">
            <a:avLst/>
          </a:prstGeom>
        </p:spPr>
        <p:txBody>
          <a:bodyPr wrap="none">
            <a:spAutoFit/>
          </a:bodyPr>
          <a:lstStyle/>
          <a:p>
            <a:r>
              <a:rPr lang="fa-IR" dirty="0" smtClean="0"/>
              <a:t>دوره نهایی اعتبار : مثلا خالص 30 ، پرداخت 30 روزه</a:t>
            </a:r>
            <a:endParaRPr lang="fa-IR" dirty="0"/>
          </a:p>
        </p:txBody>
      </p:sp>
      <p:sp>
        <p:nvSpPr>
          <p:cNvPr id="5" name="Rectangle 4"/>
          <p:cNvSpPr/>
          <p:nvPr/>
        </p:nvSpPr>
        <p:spPr>
          <a:xfrm>
            <a:off x="4942285" y="2143116"/>
            <a:ext cx="4006225" cy="369332"/>
          </a:xfrm>
          <a:prstGeom prst="rect">
            <a:avLst/>
          </a:prstGeom>
        </p:spPr>
        <p:txBody>
          <a:bodyPr wrap="none">
            <a:spAutoFit/>
          </a:bodyPr>
          <a:lstStyle/>
          <a:p>
            <a:r>
              <a:rPr lang="fa-IR" dirty="0" smtClean="0"/>
              <a:t>دوره تخفیف نقدی : مثلا 10/ 2، پرداخت 10 روزه</a:t>
            </a:r>
            <a:endParaRPr lang="fa-IR" dirty="0"/>
          </a:p>
        </p:txBody>
      </p:sp>
      <p:sp>
        <p:nvSpPr>
          <p:cNvPr id="6" name="Rectangle 5"/>
          <p:cNvSpPr/>
          <p:nvPr/>
        </p:nvSpPr>
        <p:spPr>
          <a:xfrm>
            <a:off x="6929454" y="2714620"/>
            <a:ext cx="2004075" cy="461665"/>
          </a:xfrm>
          <a:prstGeom prst="rect">
            <a:avLst/>
          </a:prstGeom>
        </p:spPr>
        <p:txBody>
          <a:bodyPr wrap="none">
            <a:spAutoFit/>
          </a:bodyPr>
          <a:lstStyle/>
          <a:p>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تخفیف های نقدی </a:t>
            </a:r>
            <a:endPar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1067620" y="3357562"/>
            <a:ext cx="7813356" cy="1287532"/>
          </a:xfrm>
          <a:prstGeom prst="rect">
            <a:avLst/>
          </a:prstGeom>
        </p:spPr>
        <p:txBody>
          <a:bodyPr wrap="none">
            <a:spAutoFit/>
          </a:bodyPr>
          <a:lstStyle/>
          <a:p>
            <a:pPr algn="just">
              <a:lnSpc>
                <a:spcPct val="150000"/>
              </a:lnSpc>
            </a:pPr>
            <a:r>
              <a:rPr lang="fa-IR" dirty="0" smtClean="0"/>
              <a:t>قسمتی از شرایط فروش هشتند. دلایل ارائه تخفیف : </a:t>
            </a:r>
          </a:p>
          <a:p>
            <a:pPr algn="just">
              <a:lnSpc>
                <a:spcPct val="150000"/>
              </a:lnSpc>
            </a:pPr>
            <a:r>
              <a:rPr lang="fa-IR" dirty="0" smtClean="0"/>
              <a:t>- سرعت بخشیدن به وصول مطالبات</a:t>
            </a:r>
          </a:p>
          <a:p>
            <a:pPr algn="just">
              <a:lnSpc>
                <a:spcPct val="150000"/>
              </a:lnSpc>
            </a:pPr>
            <a:r>
              <a:rPr lang="fa-IR" dirty="0" smtClean="0"/>
              <a:t>- تخفیف نقدی یکی از راههای قانونی افزایش قیمت محصول برای مشتریان اعتباری محسوب می شود.</a:t>
            </a:r>
            <a:endParaRPr lang="fa-IR" dirty="0"/>
          </a:p>
        </p:txBody>
      </p:sp>
      <p:sp>
        <p:nvSpPr>
          <p:cNvPr id="8" name="Rectangle 7"/>
          <p:cNvSpPr/>
          <p:nvPr/>
        </p:nvSpPr>
        <p:spPr>
          <a:xfrm>
            <a:off x="7358082" y="4786322"/>
            <a:ext cx="1590500" cy="461665"/>
          </a:xfrm>
          <a:prstGeom prst="rect">
            <a:avLst/>
          </a:prstGeom>
        </p:spPr>
        <p:txBody>
          <a:bodyPr wrap="none">
            <a:spAutoFit/>
          </a:bodyPr>
          <a:lstStyle/>
          <a:p>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اسناد اعتباری</a:t>
            </a:r>
            <a:endPar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60412" y="5286388"/>
            <a:ext cx="8836072" cy="1287532"/>
          </a:xfrm>
          <a:prstGeom prst="rect">
            <a:avLst/>
          </a:prstGeom>
        </p:spPr>
        <p:txBody>
          <a:bodyPr wrap="none">
            <a:spAutoFit/>
          </a:bodyPr>
          <a:lstStyle/>
          <a:p>
            <a:pPr algn="just">
              <a:lnSpc>
                <a:spcPct val="150000"/>
              </a:lnSpc>
            </a:pPr>
            <a:r>
              <a:rPr lang="fa-IR" dirty="0" smtClean="0"/>
              <a:t>مدرک اصلی بدهکاری خریدار است. اغلب اعتبارات تجاری مبتنی بر اعتماد بین فروشنده و خریدار است. یعنی تنها </a:t>
            </a:r>
          </a:p>
          <a:p>
            <a:pPr algn="just">
              <a:lnSpc>
                <a:spcPct val="150000"/>
              </a:lnSpc>
            </a:pPr>
            <a:r>
              <a:rPr lang="fa-IR" dirty="0" smtClean="0"/>
              <a:t>سند رسمی اعتبار، فاکتورهایی است که همراه با کالا ارسال می شود و مشتری آن را به عنوان مدرک دریافت کالا </a:t>
            </a:r>
          </a:p>
          <a:p>
            <a:pPr algn="just">
              <a:lnSpc>
                <a:spcPct val="150000"/>
              </a:lnSpc>
            </a:pPr>
            <a:r>
              <a:rPr lang="fa-IR" dirty="0" smtClean="0"/>
              <a:t>امضا می کند.</a:t>
            </a:r>
            <a:endParaRPr lang="fa-I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0.70"/>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900" decel="100000" fill="hold"/>
                                        <p:tgtEl>
                                          <p:spTgt spid="7"/>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strVal val="#ppt_w*0.70"/>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Effect transition="in" filter="fade">
                                      <p:cBhvr>
                                        <p:cTn id="43" dur="1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 calcmode="lin" valueType="num">
                                      <p:cBhvr>
                                        <p:cTn id="50" dur="500" fill="hold"/>
                                        <p:tgtEl>
                                          <p:spTgt spid="9"/>
                                        </p:tgtEl>
                                        <p:attrNameLst>
                                          <p:attrName>style.rotation</p:attrName>
                                        </p:attrNameLst>
                                      </p:cBhvr>
                                      <p:tavLst>
                                        <p:tav tm="0">
                                          <p:val>
                                            <p:fltVal val="360"/>
                                          </p:val>
                                        </p:tav>
                                        <p:tav tm="100000">
                                          <p:val>
                                            <p:fltVal val="0"/>
                                          </p:val>
                                        </p:tav>
                                      </p:tavLst>
                                    </p:anim>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506</TotalTime>
  <Words>1422</Words>
  <Application>Microsoft Office PowerPoint</Application>
  <PresentationFormat>On-screen Show (4:3)</PresentationFormat>
  <Paragraphs>144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Oriel</vt:lpstr>
      <vt:lpstr>Slide 1</vt:lpstr>
      <vt:lpstr>Slide 2</vt:lpstr>
      <vt:lpstr>فصل 11 : مدیریت اعتبارات و موجودی کالا</vt:lpstr>
      <vt:lpstr>مفهوم اعتبار</vt:lpstr>
      <vt:lpstr>1- اعتبار و حساب های دریافتنی</vt:lpstr>
      <vt:lpstr>Slide 6</vt:lpstr>
      <vt:lpstr>سرمایه گذاری در حساب های دریافتنی</vt:lpstr>
      <vt:lpstr> دلایل وجود اعتبار تجاری  - در عمل فروشنده و خریدار اطلاعات ناقصی دارند. - هر شرکتی که اعتبار یا وام می دهد اطلاعات کاملی در مورد وضعیت اعتباری وام گیرنده ندارد.  - در بازار های کامل هزینه معاملات صفر است ولی در دنیای واقعی گرفتن تسهیلات بانكي و یا وام از بازار پول دارای هزینه خواهد بود.</vt:lpstr>
      <vt:lpstr> دوره اعتبار دوره اعتبار مدت زمانی است که طی آن به مشتری اعتبار داده می شود. معمولا بین 30 تا 120 روز است. در صورتی که شرایط فروش شامل تخفیف نقدی هم باشد، دوره اعتبار شامل دو بخش : </vt:lpstr>
      <vt:lpstr>  انواع سند اعتباری سفته: یک سند بدهکاری تلقی می شود و ممکن است در شرایطی که حجم سفارش زیاد است، تخفیف نقدی وجود دارد  و شرکت فروشنده پیش بینی نماید که در وصول مطالبات خود با مشکل مواجه می شود مورد استفاده قرار گیرد.  برات تجاری: بر خلاف سفته قبل از تحویل کالا استفاده می شود. شرکت، برات تجاری را تنظیم نموده و طبق آن مشتری باید قبل از یک تاریخ مشخص مبلغ معینی را بپردازد. سپس برات همراه با فاکتور حمل کالا برای بانک شرکت خریدارارسال می شود. برات دیداری: براتی که مبلغ آن باید فورا پرداخت شود. برات مدت دار : براتی که نیازی نیست مبلغ آن فورا پرداخت شود. برات پذیرفته شده:  به تائیدیه فروش، برات پذیرفته شده اطلاق می شود. ممکن است برای افزایش نقد شوندگی تاییدیه فروش بانک تجاری آن را ظهرنویسی نماید. یعنی پرداخت آن را تضمین نماید. در این صورت برات به تاییدیه بانکی تبدیل می شود. قرارداد فروش شرطی: در این روش مادامی که خریدار تمامی وجه را نپرداخته باشد مالکیت قانونی کالا متعلق به شرکت فروشنده است. </vt:lpstr>
      <vt:lpstr>3- تجزیه و تحلیل سیاست اعتباری</vt:lpstr>
      <vt:lpstr>Slide 12</vt:lpstr>
      <vt:lpstr> مجموع هزینه های اعطای اعتبار و هزینه های فرصت در یک سیاست اعتباری خاص منحنی هزینه کل اعتبار نامیده می شود.</vt:lpstr>
      <vt:lpstr>5- تجزیه وتحلیل اعتبار مشتریان</vt:lpstr>
      <vt:lpstr>6- سیاست وصول مطالبات</vt:lpstr>
      <vt:lpstr>7- مدیریت موجودی کالا</vt:lpstr>
      <vt:lpstr>8- روش های مدیریت موجودی کالا</vt:lpstr>
      <vt:lpstr>Slide 18</vt:lpstr>
      <vt:lpstr>نمونه سوالات : </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MRT</cp:lastModifiedBy>
  <cp:revision>61</cp:revision>
  <dcterms:created xsi:type="dcterms:W3CDTF">2015-12-03T12:40:05Z</dcterms:created>
  <dcterms:modified xsi:type="dcterms:W3CDTF">2015-12-12T12:48:37Z</dcterms:modified>
</cp:coreProperties>
</file>